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9"/>
  </p:notesMasterIdLst>
  <p:sldIdLst>
    <p:sldId id="321" r:id="rId5"/>
    <p:sldId id="282" r:id="rId6"/>
    <p:sldId id="350" r:id="rId7"/>
    <p:sldId id="351" r:id="rId8"/>
    <p:sldId id="326" r:id="rId9"/>
    <p:sldId id="352" r:id="rId10"/>
    <p:sldId id="325" r:id="rId11"/>
    <p:sldId id="375" r:id="rId12"/>
    <p:sldId id="341" r:id="rId13"/>
    <p:sldId id="371" r:id="rId14"/>
    <p:sldId id="345" r:id="rId15"/>
    <p:sldId id="355" r:id="rId16"/>
    <p:sldId id="372" r:id="rId17"/>
    <p:sldId id="373" r:id="rId18"/>
    <p:sldId id="342" r:id="rId19"/>
    <p:sldId id="374" r:id="rId20"/>
    <p:sldId id="348" r:id="rId21"/>
    <p:sldId id="349" r:id="rId22"/>
    <p:sldId id="356" r:id="rId23"/>
    <p:sldId id="363" r:id="rId24"/>
    <p:sldId id="364" r:id="rId25"/>
    <p:sldId id="379" r:id="rId26"/>
    <p:sldId id="376" r:id="rId27"/>
    <p:sldId id="377" r:id="rId28"/>
    <p:sldId id="357" r:id="rId29"/>
    <p:sldId id="358" r:id="rId30"/>
    <p:sldId id="369" r:id="rId31"/>
    <p:sldId id="370" r:id="rId32"/>
    <p:sldId id="378" r:id="rId33"/>
    <p:sldId id="380" r:id="rId34"/>
    <p:sldId id="381" r:id="rId35"/>
    <p:sldId id="368" r:id="rId36"/>
    <p:sldId id="367"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CC9BFB-BEB5-45CC-B021-8B815A1BCE59}">
          <p14:sldIdLst>
            <p14:sldId id="321"/>
            <p14:sldId id="282"/>
            <p14:sldId id="350"/>
            <p14:sldId id="351"/>
            <p14:sldId id="326"/>
            <p14:sldId id="352"/>
            <p14:sldId id="325"/>
            <p14:sldId id="375"/>
            <p14:sldId id="341"/>
            <p14:sldId id="371"/>
            <p14:sldId id="345"/>
            <p14:sldId id="355"/>
            <p14:sldId id="372"/>
            <p14:sldId id="373"/>
            <p14:sldId id="342"/>
            <p14:sldId id="374"/>
            <p14:sldId id="348"/>
            <p14:sldId id="349"/>
            <p14:sldId id="356"/>
            <p14:sldId id="363"/>
            <p14:sldId id="364"/>
            <p14:sldId id="379"/>
            <p14:sldId id="376"/>
            <p14:sldId id="377"/>
            <p14:sldId id="357"/>
            <p14:sldId id="358"/>
            <p14:sldId id="369"/>
            <p14:sldId id="370"/>
            <p14:sldId id="378"/>
            <p14:sldId id="380"/>
            <p14:sldId id="381"/>
            <p14:sldId id="368"/>
            <p14:sldId id="367"/>
            <p14:sldId id="30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dison Murphy" initials="MM" lastIdx="46" clrIdx="6">
    <p:extLst>
      <p:ext uri="{19B8F6BF-5375-455C-9EA6-DF929625EA0E}">
        <p15:presenceInfo xmlns:p15="http://schemas.microsoft.com/office/powerpoint/2012/main" userId="S::Madison.Murphy@optimalgeo.com::c42f83ec-c78e-4be4-9aef-67e67dc70821" providerId="AD"/>
      </p:ext>
    </p:extLst>
  </p:cmAuthor>
  <p:cmAuthor id="1" name="Amanda Tomlinson" initials="AT" lastIdx="1" clrIdx="0"/>
  <p:cmAuthor id="2" name="User" initials="U" lastIdx="36" clrIdx="1"/>
  <p:cmAuthor id="3" name="Baldwin, Helen B. (MSFC-ST11)[UAH]" initials="BHB(" lastIdx="78" clrIdx="2"/>
  <p:cmAuthor id="4" name="Zachary Bengtsson" initials="ZB" lastIdx="10" clrIdx="3">
    <p:extLst>
      <p:ext uri="{19B8F6BF-5375-455C-9EA6-DF929625EA0E}">
        <p15:presenceInfo xmlns:p15="http://schemas.microsoft.com/office/powerpoint/2012/main" userId="S::zachary.bengtsson@ssaihq.com::166dca40-ac4b-41ee-a243-5e19896d54f3" providerId="AD"/>
      </p:ext>
    </p:extLst>
  </p:cmAuthor>
  <p:cmAuthor id="5" name="Shelby Ingram" initials="SI" lastIdx="7" clrIdx="4">
    <p:extLst>
      <p:ext uri="{19B8F6BF-5375-455C-9EA6-DF929625EA0E}">
        <p15:presenceInfo xmlns:p15="http://schemas.microsoft.com/office/powerpoint/2012/main" userId="S::shelby.ingram@ssaihq.com::ed753731-4535-450d-b397-52ea87a2d985" providerId="AD"/>
      </p:ext>
    </p:extLst>
  </p:cmAuthor>
  <p:cmAuthor id="6" name="Rochelle Williams" initials="ARW" lastIdx="7" clrIdx="5">
    <p:extLst>
      <p:ext uri="{19B8F6BF-5375-455C-9EA6-DF929625EA0E}">
        <p15:presenceInfo xmlns:p15="http://schemas.microsoft.com/office/powerpoint/2012/main" userId="Rochelle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B87B"/>
    <a:srgbClr val="FFE2B1"/>
    <a:srgbClr val="006D9D"/>
    <a:srgbClr val="73747E"/>
    <a:srgbClr val="E31A1C"/>
    <a:srgbClr val="EA6B43"/>
    <a:srgbClr val="F1AF6E"/>
    <a:srgbClr val="F8E19C"/>
    <a:srgbClr val="FFFFCC"/>
    <a:srgbClr val="989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2" autoAdjust="0"/>
    <p:restoredTop sz="82743" autoAdjust="0"/>
  </p:normalViewPr>
  <p:slideViewPr>
    <p:cSldViewPr snapToGrid="0">
      <p:cViewPr varScale="1">
        <p:scale>
          <a:sx n="69" d="100"/>
          <a:sy n="69" d="100"/>
        </p:scale>
        <p:origin x="1046" y="38"/>
      </p:cViewPr>
      <p:guideLst>
        <p:guide orient="horz" pos="2160"/>
        <p:guide pos="3840"/>
      </p:guideLst>
    </p:cSldViewPr>
  </p:slideViewPr>
  <p:notesTextViewPr>
    <p:cViewPr>
      <p:scale>
        <a:sx n="1" d="1"/>
        <a:sy n="1" d="1"/>
      </p:scale>
      <p:origin x="0" y="-437"/>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snix\Downloads\TractDatad96afa0896ddcd04532f65833c7a5e3b2a1ca1123cd7e211c78cdb6f25ef605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Tract 30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Timeseries!$B$39</c:f>
              <c:strCache>
                <c:ptCount val="1"/>
                <c:pt idx="0">
                  <c:v>Tree Cover</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xVal>
            <c:numRef>
              <c:f>Timeseries!$C$38:$K$38</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Timeseries!$C$39:$K$39</c:f>
              <c:numCache>
                <c:formatCode>General</c:formatCode>
                <c:ptCount val="9"/>
                <c:pt idx="0">
                  <c:v>1.34</c:v>
                </c:pt>
                <c:pt idx="1">
                  <c:v>2.08</c:v>
                </c:pt>
                <c:pt idx="2">
                  <c:v>0.89</c:v>
                </c:pt>
                <c:pt idx="3">
                  <c:v>2.8</c:v>
                </c:pt>
                <c:pt idx="4">
                  <c:v>3.9</c:v>
                </c:pt>
                <c:pt idx="5">
                  <c:v>2.56</c:v>
                </c:pt>
                <c:pt idx="6">
                  <c:v>2.16</c:v>
                </c:pt>
                <c:pt idx="7">
                  <c:v>2.25</c:v>
                </c:pt>
                <c:pt idx="8">
                  <c:v>2.91</c:v>
                </c:pt>
              </c:numCache>
            </c:numRef>
          </c:yVal>
          <c:smooth val="0"/>
          <c:extLst>
            <c:ext xmlns:c16="http://schemas.microsoft.com/office/drawing/2014/chart" uri="{C3380CC4-5D6E-409C-BE32-E72D297353CC}">
              <c16:uniqueId val="{00000000-FB5E-6346-B07C-76803570FF39}"/>
            </c:ext>
          </c:extLst>
        </c:ser>
        <c:ser>
          <c:idx val="1"/>
          <c:order val="1"/>
          <c:tx>
            <c:strRef>
              <c:f>Timeseries!$B$40</c:f>
              <c:strCache>
                <c:ptCount val="1"/>
                <c:pt idx="0">
                  <c:v>Impervious Cover</c:v>
                </c:pt>
              </c:strCache>
            </c:strRef>
          </c:tx>
          <c:spPr>
            <a:ln w="19050"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xVal>
            <c:numRef>
              <c:f>Timeseries!$C$38:$K$38</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Timeseries!$C$40:$K$40</c:f>
              <c:numCache>
                <c:formatCode>General</c:formatCode>
                <c:ptCount val="9"/>
                <c:pt idx="0">
                  <c:v>72.569999999999993</c:v>
                </c:pt>
                <c:pt idx="1">
                  <c:v>72.66</c:v>
                </c:pt>
                <c:pt idx="2">
                  <c:v>54.92</c:v>
                </c:pt>
                <c:pt idx="3">
                  <c:v>55.42</c:v>
                </c:pt>
                <c:pt idx="4">
                  <c:v>58.48</c:v>
                </c:pt>
                <c:pt idx="5">
                  <c:v>68.42</c:v>
                </c:pt>
                <c:pt idx="6">
                  <c:v>60.53</c:v>
                </c:pt>
                <c:pt idx="7">
                  <c:v>57.89</c:v>
                </c:pt>
                <c:pt idx="8">
                  <c:v>62.9</c:v>
                </c:pt>
              </c:numCache>
            </c:numRef>
          </c:yVal>
          <c:smooth val="0"/>
          <c:extLst>
            <c:ext xmlns:c16="http://schemas.microsoft.com/office/drawing/2014/chart" uri="{C3380CC4-5D6E-409C-BE32-E72D297353CC}">
              <c16:uniqueId val="{00000001-FB5E-6346-B07C-76803570FF39}"/>
            </c:ext>
          </c:extLst>
        </c:ser>
        <c:dLbls>
          <c:showLegendKey val="0"/>
          <c:showVal val="0"/>
          <c:showCatName val="0"/>
          <c:showSerName val="0"/>
          <c:showPercent val="0"/>
          <c:showBubbleSize val="0"/>
        </c:dLbls>
        <c:axId val="553182080"/>
        <c:axId val="551745712"/>
      </c:scatterChart>
      <c:scatterChart>
        <c:scatterStyle val="lineMarker"/>
        <c:varyColors val="0"/>
        <c:ser>
          <c:idx val="2"/>
          <c:order val="2"/>
          <c:tx>
            <c:strRef>
              <c:f>Timeseries!$B$41</c:f>
              <c:strCache>
                <c:ptCount val="1"/>
                <c:pt idx="0">
                  <c:v>LST</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f>Timeseries!$C$38:$K$38</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Timeseries!$C$41:$K$41</c:f>
              <c:numCache>
                <c:formatCode>General</c:formatCode>
                <c:ptCount val="9"/>
                <c:pt idx="0">
                  <c:v>83.86</c:v>
                </c:pt>
                <c:pt idx="1">
                  <c:v>90.02</c:v>
                </c:pt>
                <c:pt idx="2">
                  <c:v>85.71</c:v>
                </c:pt>
                <c:pt idx="3">
                  <c:v>89.6</c:v>
                </c:pt>
                <c:pt idx="4">
                  <c:v>89.33</c:v>
                </c:pt>
                <c:pt idx="5">
                  <c:v>90.77</c:v>
                </c:pt>
                <c:pt idx="6">
                  <c:v>86.24</c:v>
                </c:pt>
                <c:pt idx="7">
                  <c:v>89.61</c:v>
                </c:pt>
                <c:pt idx="8">
                  <c:v>91.93</c:v>
                </c:pt>
              </c:numCache>
            </c:numRef>
          </c:yVal>
          <c:smooth val="0"/>
          <c:extLst>
            <c:ext xmlns:c16="http://schemas.microsoft.com/office/drawing/2014/chart" uri="{C3380CC4-5D6E-409C-BE32-E72D297353CC}">
              <c16:uniqueId val="{00000002-FB5E-6346-B07C-76803570FF39}"/>
            </c:ext>
          </c:extLst>
        </c:ser>
        <c:dLbls>
          <c:showLegendKey val="0"/>
          <c:showVal val="0"/>
          <c:showCatName val="0"/>
          <c:showSerName val="0"/>
          <c:showPercent val="0"/>
          <c:showBubbleSize val="0"/>
        </c:dLbls>
        <c:axId val="587436080"/>
        <c:axId val="587869968"/>
      </c:scatterChart>
      <c:valAx>
        <c:axId val="553182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51745712"/>
        <c:crosses val="autoZero"/>
        <c:crossBetween val="midCat"/>
      </c:valAx>
      <c:valAx>
        <c:axId val="551745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dirty="0"/>
                  <a:t>Percent Tree and Impervious Cover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53182080"/>
        <c:crosses val="autoZero"/>
        <c:crossBetween val="midCat"/>
      </c:valAx>
      <c:valAx>
        <c:axId val="587869968"/>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r>
                  <a:rPr lang="en-US" sz="1200" dirty="0">
                    <a:solidFill>
                      <a:schemeClr val="accent2">
                        <a:lumMod val="75000"/>
                      </a:schemeClr>
                    </a:solidFill>
                  </a:rPr>
                  <a:t>LST in </a:t>
                </a:r>
                <a:r>
                  <a:rPr lang="en-US" sz="1200" dirty="0" smtClean="0">
                    <a:solidFill>
                      <a:schemeClr val="accent2">
                        <a:lumMod val="75000"/>
                      </a:schemeClr>
                    </a:solidFill>
                  </a:rPr>
                  <a:t>Fahrenheit</a:t>
                </a:r>
                <a:endParaRPr lang="en-US" sz="1200" dirty="0">
                  <a:solidFill>
                    <a:schemeClr val="accent2">
                      <a:lumMod val="75000"/>
                    </a:schemeClr>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lumMod val="75000"/>
                  </a:schemeClr>
                </a:solidFill>
                <a:latin typeface="Century Gothic" panose="020B0502020202020204" pitchFamily="34" charset="0"/>
                <a:ea typeface="+mn-ea"/>
                <a:cs typeface="+mn-cs"/>
              </a:defRPr>
            </a:pPr>
            <a:endParaRPr lang="en-US"/>
          </a:p>
        </c:txPr>
        <c:crossAx val="587436080"/>
        <c:crosses val="max"/>
        <c:crossBetween val="midCat"/>
      </c:valAx>
      <c:valAx>
        <c:axId val="587436080"/>
        <c:scaling>
          <c:orientation val="minMax"/>
        </c:scaling>
        <c:delete val="1"/>
        <c:axPos val="b"/>
        <c:numFmt formatCode="General" sourceLinked="1"/>
        <c:majorTickMark val="out"/>
        <c:minorTickMark val="none"/>
        <c:tickLblPos val="nextTo"/>
        <c:crossAx val="58786996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Tract 31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Timeseries!$B$51</c:f>
              <c:strCache>
                <c:ptCount val="1"/>
                <c:pt idx="0">
                  <c:v>Tree Cover</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xVal>
            <c:numRef>
              <c:f>Timeseries!$C$38:$K$38</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Timeseries!$C$51:$K$51</c:f>
              <c:numCache>
                <c:formatCode>General</c:formatCode>
                <c:ptCount val="9"/>
                <c:pt idx="0">
                  <c:v>1.36</c:v>
                </c:pt>
                <c:pt idx="1">
                  <c:v>2.56</c:v>
                </c:pt>
                <c:pt idx="2">
                  <c:v>0.57999999999999996</c:v>
                </c:pt>
                <c:pt idx="3">
                  <c:v>2.7</c:v>
                </c:pt>
                <c:pt idx="4">
                  <c:v>3.4</c:v>
                </c:pt>
                <c:pt idx="5">
                  <c:v>2.17</c:v>
                </c:pt>
                <c:pt idx="6">
                  <c:v>2.89</c:v>
                </c:pt>
                <c:pt idx="7">
                  <c:v>1.99</c:v>
                </c:pt>
                <c:pt idx="8">
                  <c:v>2.2799999999999998</c:v>
                </c:pt>
              </c:numCache>
            </c:numRef>
          </c:yVal>
          <c:smooth val="0"/>
          <c:extLst>
            <c:ext xmlns:c16="http://schemas.microsoft.com/office/drawing/2014/chart" uri="{C3380CC4-5D6E-409C-BE32-E72D297353CC}">
              <c16:uniqueId val="{00000000-177D-B844-9C7F-8260EE6B873B}"/>
            </c:ext>
          </c:extLst>
        </c:ser>
        <c:ser>
          <c:idx val="1"/>
          <c:order val="1"/>
          <c:tx>
            <c:strRef>
              <c:f>Timeseries!$B$52</c:f>
              <c:strCache>
                <c:ptCount val="1"/>
                <c:pt idx="0">
                  <c:v>Impervious Cover</c:v>
                </c:pt>
              </c:strCache>
            </c:strRef>
          </c:tx>
          <c:spPr>
            <a:ln w="19050"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xVal>
            <c:numRef>
              <c:f>Timeseries!$C$38:$K$38</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Timeseries!$C$52:$K$52</c:f>
              <c:numCache>
                <c:formatCode>General</c:formatCode>
                <c:ptCount val="9"/>
                <c:pt idx="0">
                  <c:v>83.23</c:v>
                </c:pt>
                <c:pt idx="1">
                  <c:v>81.5</c:v>
                </c:pt>
                <c:pt idx="2">
                  <c:v>68.11</c:v>
                </c:pt>
                <c:pt idx="3">
                  <c:v>74.12</c:v>
                </c:pt>
                <c:pt idx="4">
                  <c:v>75.19</c:v>
                </c:pt>
                <c:pt idx="5">
                  <c:v>79.290000000000006</c:v>
                </c:pt>
                <c:pt idx="6">
                  <c:v>73.62</c:v>
                </c:pt>
                <c:pt idx="7">
                  <c:v>76.819999999999993</c:v>
                </c:pt>
                <c:pt idx="8">
                  <c:v>77.989999999999995</c:v>
                </c:pt>
              </c:numCache>
            </c:numRef>
          </c:yVal>
          <c:smooth val="0"/>
          <c:extLst>
            <c:ext xmlns:c16="http://schemas.microsoft.com/office/drawing/2014/chart" uri="{C3380CC4-5D6E-409C-BE32-E72D297353CC}">
              <c16:uniqueId val="{00000001-177D-B844-9C7F-8260EE6B873B}"/>
            </c:ext>
          </c:extLst>
        </c:ser>
        <c:dLbls>
          <c:showLegendKey val="0"/>
          <c:showVal val="0"/>
          <c:showCatName val="0"/>
          <c:showSerName val="0"/>
          <c:showPercent val="0"/>
          <c:showBubbleSize val="0"/>
        </c:dLbls>
        <c:axId val="569961696"/>
        <c:axId val="570091840"/>
      </c:scatterChart>
      <c:scatterChart>
        <c:scatterStyle val="lineMarker"/>
        <c:varyColors val="0"/>
        <c:ser>
          <c:idx val="2"/>
          <c:order val="2"/>
          <c:tx>
            <c:strRef>
              <c:f>Timeseries!$B$53</c:f>
              <c:strCache>
                <c:ptCount val="1"/>
                <c:pt idx="0">
                  <c:v>LST</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f>Timeseries!$C$38:$K$38</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Timeseries!$C$53:$K$53</c:f>
              <c:numCache>
                <c:formatCode>General</c:formatCode>
                <c:ptCount val="9"/>
                <c:pt idx="0">
                  <c:v>85.51</c:v>
                </c:pt>
                <c:pt idx="1">
                  <c:v>92.15</c:v>
                </c:pt>
                <c:pt idx="2">
                  <c:v>86.5</c:v>
                </c:pt>
                <c:pt idx="3">
                  <c:v>94.46</c:v>
                </c:pt>
                <c:pt idx="4">
                  <c:v>91.84</c:v>
                </c:pt>
                <c:pt idx="5">
                  <c:v>93.55</c:v>
                </c:pt>
                <c:pt idx="6">
                  <c:v>88.76</c:v>
                </c:pt>
                <c:pt idx="7">
                  <c:v>91.96</c:v>
                </c:pt>
                <c:pt idx="8">
                  <c:v>93.25</c:v>
                </c:pt>
              </c:numCache>
            </c:numRef>
          </c:yVal>
          <c:smooth val="0"/>
          <c:extLst>
            <c:ext xmlns:c16="http://schemas.microsoft.com/office/drawing/2014/chart" uri="{C3380CC4-5D6E-409C-BE32-E72D297353CC}">
              <c16:uniqueId val="{00000002-177D-B844-9C7F-8260EE6B873B}"/>
            </c:ext>
          </c:extLst>
        </c:ser>
        <c:dLbls>
          <c:showLegendKey val="0"/>
          <c:showVal val="0"/>
          <c:showCatName val="0"/>
          <c:showSerName val="0"/>
          <c:showPercent val="0"/>
          <c:showBubbleSize val="0"/>
        </c:dLbls>
        <c:axId val="592481328"/>
        <c:axId val="592905488"/>
      </c:scatterChart>
      <c:valAx>
        <c:axId val="569961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70091840"/>
        <c:crosses val="autoZero"/>
        <c:crossBetween val="midCat"/>
      </c:valAx>
      <c:valAx>
        <c:axId val="57009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dirty="0"/>
                  <a:t>Percent Tree and Impervious Cover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69961696"/>
        <c:crosses val="autoZero"/>
        <c:crossBetween val="midCat"/>
      </c:valAx>
      <c:valAx>
        <c:axId val="592905488"/>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r>
                  <a:rPr lang="en-US" sz="1200" dirty="0">
                    <a:solidFill>
                      <a:schemeClr val="accent2">
                        <a:lumMod val="75000"/>
                      </a:schemeClr>
                    </a:solidFill>
                  </a:rPr>
                  <a:t>LST in </a:t>
                </a:r>
                <a:r>
                  <a:rPr lang="en-US" sz="1200" dirty="0" smtClean="0">
                    <a:solidFill>
                      <a:schemeClr val="accent2">
                        <a:lumMod val="75000"/>
                      </a:schemeClr>
                    </a:solidFill>
                  </a:rPr>
                  <a:t>Fahrenheit</a:t>
                </a:r>
                <a:endParaRPr lang="en-US" sz="1200" dirty="0">
                  <a:solidFill>
                    <a:schemeClr val="accent2">
                      <a:lumMod val="75000"/>
                    </a:schemeClr>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lumMod val="75000"/>
                  </a:schemeClr>
                </a:solidFill>
                <a:latin typeface="Century Gothic" panose="020B0502020202020204" pitchFamily="34" charset="0"/>
                <a:ea typeface="+mn-ea"/>
                <a:cs typeface="+mn-cs"/>
              </a:defRPr>
            </a:pPr>
            <a:endParaRPr lang="en-US"/>
          </a:p>
        </c:txPr>
        <c:crossAx val="592481328"/>
        <c:crosses val="max"/>
        <c:crossBetween val="midCat"/>
      </c:valAx>
      <c:valAx>
        <c:axId val="592481328"/>
        <c:scaling>
          <c:orientation val="minMax"/>
        </c:scaling>
        <c:delete val="1"/>
        <c:axPos val="b"/>
        <c:numFmt formatCode="General" sourceLinked="1"/>
        <c:majorTickMark val="out"/>
        <c:minorTickMark val="none"/>
        <c:tickLblPos val="nextTo"/>
        <c:crossAx val="59290548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Tract 29.12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Timeseries!$A$28:$B$28</c:f>
              <c:strCache>
                <c:ptCount val="2"/>
                <c:pt idx="0">
                  <c:v>29.12</c:v>
                </c:pt>
                <c:pt idx="1">
                  <c:v>Tree Cover</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cat>
            <c:numRef>
              <c:f>Timeseries!$C$3:$K$3</c:f>
              <c:numCache>
                <c:formatCode>General</c:formatCode>
                <c:ptCount val="9"/>
                <c:pt idx="0">
                  <c:v>2010</c:v>
                </c:pt>
                <c:pt idx="1">
                  <c:v>2011</c:v>
                </c:pt>
                <c:pt idx="2">
                  <c:v>2013</c:v>
                </c:pt>
                <c:pt idx="3">
                  <c:v>2014</c:v>
                </c:pt>
                <c:pt idx="4">
                  <c:v>2015</c:v>
                </c:pt>
                <c:pt idx="5">
                  <c:v>2016</c:v>
                </c:pt>
                <c:pt idx="6">
                  <c:v>2017</c:v>
                </c:pt>
                <c:pt idx="7">
                  <c:v>2018</c:v>
                </c:pt>
                <c:pt idx="8">
                  <c:v>2019</c:v>
                </c:pt>
              </c:numCache>
            </c:numRef>
          </c:cat>
          <c:val>
            <c:numRef>
              <c:f>Timeseries!$C$28:$K$28</c:f>
              <c:numCache>
                <c:formatCode>General</c:formatCode>
                <c:ptCount val="9"/>
                <c:pt idx="0">
                  <c:v>46.95</c:v>
                </c:pt>
                <c:pt idx="1">
                  <c:v>49.1</c:v>
                </c:pt>
                <c:pt idx="2">
                  <c:v>35.799999999999997</c:v>
                </c:pt>
                <c:pt idx="3">
                  <c:v>45.61</c:v>
                </c:pt>
                <c:pt idx="4">
                  <c:v>40.47</c:v>
                </c:pt>
                <c:pt idx="5">
                  <c:v>44.37</c:v>
                </c:pt>
                <c:pt idx="6">
                  <c:v>39.6</c:v>
                </c:pt>
                <c:pt idx="7">
                  <c:v>35.83</c:v>
                </c:pt>
                <c:pt idx="8">
                  <c:v>43.97</c:v>
                </c:pt>
              </c:numCache>
            </c:numRef>
          </c:val>
          <c:smooth val="0"/>
          <c:extLst>
            <c:ext xmlns:c16="http://schemas.microsoft.com/office/drawing/2014/chart" uri="{C3380CC4-5D6E-409C-BE32-E72D297353CC}">
              <c16:uniqueId val="{00000000-52FC-4645-BDBF-33870B717E13}"/>
            </c:ext>
          </c:extLst>
        </c:ser>
        <c:ser>
          <c:idx val="1"/>
          <c:order val="1"/>
          <c:tx>
            <c:strRef>
              <c:f>Timeseries!$A$29:$B$29</c:f>
              <c:strCache>
                <c:ptCount val="2"/>
                <c:pt idx="0">
                  <c:v>29.12</c:v>
                </c:pt>
                <c:pt idx="1">
                  <c:v>Impervious Cover</c:v>
                </c:pt>
              </c:strCache>
            </c:strRef>
          </c:tx>
          <c:spPr>
            <a:ln w="28575"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cat>
            <c:numRef>
              <c:f>Timeseries!$C$3:$K$3</c:f>
              <c:numCache>
                <c:formatCode>General</c:formatCode>
                <c:ptCount val="9"/>
                <c:pt idx="0">
                  <c:v>2010</c:v>
                </c:pt>
                <c:pt idx="1">
                  <c:v>2011</c:v>
                </c:pt>
                <c:pt idx="2">
                  <c:v>2013</c:v>
                </c:pt>
                <c:pt idx="3">
                  <c:v>2014</c:v>
                </c:pt>
                <c:pt idx="4">
                  <c:v>2015</c:v>
                </c:pt>
                <c:pt idx="5">
                  <c:v>2016</c:v>
                </c:pt>
                <c:pt idx="6">
                  <c:v>2017</c:v>
                </c:pt>
                <c:pt idx="7">
                  <c:v>2018</c:v>
                </c:pt>
                <c:pt idx="8">
                  <c:v>2019</c:v>
                </c:pt>
              </c:numCache>
            </c:numRef>
          </c:cat>
          <c:val>
            <c:numRef>
              <c:f>Timeseries!$C$29:$K$29</c:f>
              <c:numCache>
                <c:formatCode>General</c:formatCode>
                <c:ptCount val="9"/>
                <c:pt idx="0">
                  <c:v>19.88</c:v>
                </c:pt>
                <c:pt idx="1">
                  <c:v>19.600000000000001</c:v>
                </c:pt>
                <c:pt idx="2">
                  <c:v>11.82</c:v>
                </c:pt>
                <c:pt idx="3">
                  <c:v>14.03</c:v>
                </c:pt>
                <c:pt idx="4">
                  <c:v>14.07</c:v>
                </c:pt>
                <c:pt idx="5">
                  <c:v>17.2</c:v>
                </c:pt>
                <c:pt idx="6">
                  <c:v>14.46</c:v>
                </c:pt>
                <c:pt idx="7">
                  <c:v>14.93</c:v>
                </c:pt>
                <c:pt idx="8">
                  <c:v>16.760000000000002</c:v>
                </c:pt>
              </c:numCache>
            </c:numRef>
          </c:val>
          <c:smooth val="0"/>
          <c:extLst>
            <c:ext xmlns:c16="http://schemas.microsoft.com/office/drawing/2014/chart" uri="{C3380CC4-5D6E-409C-BE32-E72D297353CC}">
              <c16:uniqueId val="{00000001-52FC-4645-BDBF-33870B717E13}"/>
            </c:ext>
          </c:extLst>
        </c:ser>
        <c:dLbls>
          <c:showLegendKey val="0"/>
          <c:showVal val="0"/>
          <c:showCatName val="0"/>
          <c:showSerName val="0"/>
          <c:showPercent val="0"/>
          <c:showBubbleSize val="0"/>
        </c:dLbls>
        <c:marker val="1"/>
        <c:smooth val="0"/>
        <c:axId val="568989136"/>
        <c:axId val="594618256"/>
      </c:lineChart>
      <c:lineChart>
        <c:grouping val="standard"/>
        <c:varyColors val="0"/>
        <c:ser>
          <c:idx val="2"/>
          <c:order val="2"/>
          <c:tx>
            <c:strRef>
              <c:f>Timeseries!$B$30</c:f>
              <c:strCache>
                <c:ptCount val="1"/>
                <c:pt idx="0">
                  <c:v>LST</c:v>
                </c:pt>
              </c:strCache>
            </c:strRef>
          </c:tx>
          <c:spPr>
            <a:ln w="28575"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cat>
            <c:numRef>
              <c:f>Timeseries!$C$3:$K$3</c:f>
              <c:numCache>
                <c:formatCode>General</c:formatCode>
                <c:ptCount val="9"/>
                <c:pt idx="0">
                  <c:v>2010</c:v>
                </c:pt>
                <c:pt idx="1">
                  <c:v>2011</c:v>
                </c:pt>
                <c:pt idx="2">
                  <c:v>2013</c:v>
                </c:pt>
                <c:pt idx="3">
                  <c:v>2014</c:v>
                </c:pt>
                <c:pt idx="4">
                  <c:v>2015</c:v>
                </c:pt>
                <c:pt idx="5">
                  <c:v>2016</c:v>
                </c:pt>
                <c:pt idx="6">
                  <c:v>2017</c:v>
                </c:pt>
                <c:pt idx="7">
                  <c:v>2018</c:v>
                </c:pt>
                <c:pt idx="8">
                  <c:v>2019</c:v>
                </c:pt>
              </c:numCache>
            </c:numRef>
          </c:cat>
          <c:val>
            <c:numRef>
              <c:f>Timeseries!$C$30:$K$30</c:f>
              <c:numCache>
                <c:formatCode>General</c:formatCode>
                <c:ptCount val="9"/>
                <c:pt idx="0">
                  <c:v>77.98</c:v>
                </c:pt>
                <c:pt idx="1">
                  <c:v>80.08</c:v>
                </c:pt>
                <c:pt idx="2">
                  <c:v>75.91</c:v>
                </c:pt>
                <c:pt idx="3">
                  <c:v>78.760000000000005</c:v>
                </c:pt>
                <c:pt idx="4">
                  <c:v>81.97</c:v>
                </c:pt>
                <c:pt idx="5">
                  <c:v>81.23</c:v>
                </c:pt>
                <c:pt idx="6">
                  <c:v>73.37</c:v>
                </c:pt>
                <c:pt idx="7">
                  <c:v>80.67</c:v>
                </c:pt>
                <c:pt idx="8">
                  <c:v>82.2</c:v>
                </c:pt>
              </c:numCache>
            </c:numRef>
          </c:val>
          <c:smooth val="0"/>
          <c:extLst>
            <c:ext xmlns:c16="http://schemas.microsoft.com/office/drawing/2014/chart" uri="{C3380CC4-5D6E-409C-BE32-E72D297353CC}">
              <c16:uniqueId val="{00000002-52FC-4645-BDBF-33870B717E13}"/>
            </c:ext>
          </c:extLst>
        </c:ser>
        <c:dLbls>
          <c:showLegendKey val="0"/>
          <c:showVal val="0"/>
          <c:showCatName val="0"/>
          <c:showSerName val="0"/>
          <c:showPercent val="0"/>
          <c:showBubbleSize val="0"/>
        </c:dLbls>
        <c:marker val="1"/>
        <c:smooth val="0"/>
        <c:axId val="629282832"/>
        <c:axId val="570009792"/>
      </c:lineChart>
      <c:catAx>
        <c:axId val="56898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94618256"/>
        <c:crosses val="autoZero"/>
        <c:auto val="1"/>
        <c:lblAlgn val="ctr"/>
        <c:lblOffset val="100"/>
        <c:noMultiLvlLbl val="0"/>
      </c:catAx>
      <c:valAx>
        <c:axId val="594618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b="0" i="0" baseline="0" dirty="0">
                    <a:effectLst/>
                  </a:rPr>
                  <a:t>Percent Tree and Impervious Cover</a:t>
                </a:r>
                <a:endParaRPr lang="en-US" sz="1200" dirty="0">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68989136"/>
        <c:crosses val="autoZero"/>
        <c:crossBetween val="between"/>
      </c:valAx>
      <c:valAx>
        <c:axId val="570009792"/>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r>
                  <a:rPr lang="en-US" sz="1200" b="0" i="0" baseline="0" dirty="0">
                    <a:solidFill>
                      <a:schemeClr val="accent2">
                        <a:lumMod val="75000"/>
                      </a:schemeClr>
                    </a:solidFill>
                    <a:effectLst/>
                  </a:rPr>
                  <a:t>LST in </a:t>
                </a:r>
                <a:r>
                  <a:rPr lang="en-US" sz="1200" b="0" i="0" baseline="0" dirty="0" smtClean="0">
                    <a:solidFill>
                      <a:schemeClr val="accent2">
                        <a:lumMod val="75000"/>
                      </a:schemeClr>
                    </a:solidFill>
                    <a:effectLst/>
                  </a:rPr>
                  <a:t>Fahrenheit</a:t>
                </a:r>
                <a:endParaRPr lang="en-US" sz="1200" dirty="0">
                  <a:solidFill>
                    <a:schemeClr val="accent2">
                      <a:lumMod val="75000"/>
                    </a:schemeClr>
                  </a:solidFill>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2">
                    <a:lumMod val="75000"/>
                  </a:schemeClr>
                </a:solidFill>
                <a:latin typeface="Century Gothic" panose="020B0502020202020204" pitchFamily="34" charset="0"/>
                <a:ea typeface="+mn-ea"/>
                <a:cs typeface="+mn-cs"/>
              </a:defRPr>
            </a:pPr>
            <a:endParaRPr lang="en-US"/>
          </a:p>
        </c:txPr>
        <c:crossAx val="629282832"/>
        <c:crosses val="max"/>
        <c:crossBetween val="between"/>
      </c:valAx>
      <c:catAx>
        <c:axId val="629282832"/>
        <c:scaling>
          <c:orientation val="minMax"/>
        </c:scaling>
        <c:delete val="1"/>
        <c:axPos val="b"/>
        <c:numFmt formatCode="General" sourceLinked="1"/>
        <c:majorTickMark val="out"/>
        <c:minorTickMark val="none"/>
        <c:tickLblPos val="nextTo"/>
        <c:crossAx val="570009792"/>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tx1">
          <a:lumMod val="65000"/>
          <a:lumOff val="35000"/>
        </a:schemeClr>
      </a:solid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Tract 202.02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Timeseries!$B$4</c:f>
              <c:strCache>
                <c:ptCount val="1"/>
                <c:pt idx="0">
                  <c:v>Tree Cover</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cat>
            <c:numRef>
              <c:f>Timeseries!$C$3:$K$3</c:f>
              <c:numCache>
                <c:formatCode>General</c:formatCode>
                <c:ptCount val="9"/>
                <c:pt idx="0">
                  <c:v>2010</c:v>
                </c:pt>
                <c:pt idx="1">
                  <c:v>2011</c:v>
                </c:pt>
                <c:pt idx="2">
                  <c:v>2013</c:v>
                </c:pt>
                <c:pt idx="3">
                  <c:v>2014</c:v>
                </c:pt>
                <c:pt idx="4">
                  <c:v>2015</c:v>
                </c:pt>
                <c:pt idx="5">
                  <c:v>2016</c:v>
                </c:pt>
                <c:pt idx="6">
                  <c:v>2017</c:v>
                </c:pt>
                <c:pt idx="7">
                  <c:v>2018</c:v>
                </c:pt>
                <c:pt idx="8">
                  <c:v>2019</c:v>
                </c:pt>
              </c:numCache>
            </c:numRef>
          </c:cat>
          <c:val>
            <c:numRef>
              <c:f>Timeseries!$C$4:$K$4</c:f>
              <c:numCache>
                <c:formatCode>General</c:formatCode>
                <c:ptCount val="9"/>
                <c:pt idx="0">
                  <c:v>33.71</c:v>
                </c:pt>
                <c:pt idx="1">
                  <c:v>35.1</c:v>
                </c:pt>
                <c:pt idx="2">
                  <c:v>26.55</c:v>
                </c:pt>
                <c:pt idx="3">
                  <c:v>27.68</c:v>
                </c:pt>
                <c:pt idx="4">
                  <c:v>29.76</c:v>
                </c:pt>
                <c:pt idx="5">
                  <c:v>31.81</c:v>
                </c:pt>
                <c:pt idx="6">
                  <c:v>37.92</c:v>
                </c:pt>
                <c:pt idx="7">
                  <c:v>32.770000000000003</c:v>
                </c:pt>
                <c:pt idx="8">
                  <c:v>25.65</c:v>
                </c:pt>
              </c:numCache>
            </c:numRef>
          </c:val>
          <c:smooth val="0"/>
          <c:extLst>
            <c:ext xmlns:c16="http://schemas.microsoft.com/office/drawing/2014/chart" uri="{C3380CC4-5D6E-409C-BE32-E72D297353CC}">
              <c16:uniqueId val="{00000000-0ACB-5543-AB20-EB4882D1C684}"/>
            </c:ext>
          </c:extLst>
        </c:ser>
        <c:ser>
          <c:idx val="1"/>
          <c:order val="1"/>
          <c:tx>
            <c:strRef>
              <c:f>Timeseries!$B$5</c:f>
              <c:strCache>
                <c:ptCount val="1"/>
                <c:pt idx="0">
                  <c:v>Impervious Cover</c:v>
                </c:pt>
              </c:strCache>
            </c:strRef>
          </c:tx>
          <c:spPr>
            <a:ln w="28575"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cat>
            <c:numRef>
              <c:f>Timeseries!$C$3:$K$3</c:f>
              <c:numCache>
                <c:formatCode>General</c:formatCode>
                <c:ptCount val="9"/>
                <c:pt idx="0">
                  <c:v>2010</c:v>
                </c:pt>
                <c:pt idx="1">
                  <c:v>2011</c:v>
                </c:pt>
                <c:pt idx="2">
                  <c:v>2013</c:v>
                </c:pt>
                <c:pt idx="3">
                  <c:v>2014</c:v>
                </c:pt>
                <c:pt idx="4">
                  <c:v>2015</c:v>
                </c:pt>
                <c:pt idx="5">
                  <c:v>2016</c:v>
                </c:pt>
                <c:pt idx="6">
                  <c:v>2017</c:v>
                </c:pt>
                <c:pt idx="7">
                  <c:v>2018</c:v>
                </c:pt>
                <c:pt idx="8">
                  <c:v>2019</c:v>
                </c:pt>
              </c:numCache>
            </c:numRef>
          </c:cat>
          <c:val>
            <c:numRef>
              <c:f>Timeseries!$C$5:$K$5</c:f>
              <c:numCache>
                <c:formatCode>General</c:formatCode>
                <c:ptCount val="9"/>
                <c:pt idx="0">
                  <c:v>2.61</c:v>
                </c:pt>
                <c:pt idx="1">
                  <c:v>0.88</c:v>
                </c:pt>
                <c:pt idx="2">
                  <c:v>5.91</c:v>
                </c:pt>
                <c:pt idx="3">
                  <c:v>3.62</c:v>
                </c:pt>
                <c:pt idx="4">
                  <c:v>1.81</c:v>
                </c:pt>
                <c:pt idx="5">
                  <c:v>1.54</c:v>
                </c:pt>
                <c:pt idx="6">
                  <c:v>1.78</c:v>
                </c:pt>
                <c:pt idx="7">
                  <c:v>1.18</c:v>
                </c:pt>
                <c:pt idx="8">
                  <c:v>3.04</c:v>
                </c:pt>
              </c:numCache>
            </c:numRef>
          </c:val>
          <c:smooth val="0"/>
          <c:extLst>
            <c:ext xmlns:c16="http://schemas.microsoft.com/office/drawing/2014/chart" uri="{C3380CC4-5D6E-409C-BE32-E72D297353CC}">
              <c16:uniqueId val="{00000001-0ACB-5543-AB20-EB4882D1C684}"/>
            </c:ext>
          </c:extLst>
        </c:ser>
        <c:dLbls>
          <c:showLegendKey val="0"/>
          <c:showVal val="0"/>
          <c:showCatName val="0"/>
          <c:showSerName val="0"/>
          <c:showPercent val="0"/>
          <c:showBubbleSize val="0"/>
        </c:dLbls>
        <c:marker val="1"/>
        <c:smooth val="0"/>
        <c:axId val="591075472"/>
        <c:axId val="590583328"/>
      </c:lineChart>
      <c:lineChart>
        <c:grouping val="standard"/>
        <c:varyColors val="0"/>
        <c:ser>
          <c:idx val="2"/>
          <c:order val="2"/>
          <c:tx>
            <c:strRef>
              <c:f>Timeseries!$B$6</c:f>
              <c:strCache>
                <c:ptCount val="1"/>
                <c:pt idx="0">
                  <c:v>LST</c:v>
                </c:pt>
              </c:strCache>
            </c:strRef>
          </c:tx>
          <c:spPr>
            <a:ln w="28575"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cat>
            <c:numRef>
              <c:f>Timeseries!$C$3:$K$3</c:f>
              <c:numCache>
                <c:formatCode>General</c:formatCode>
                <c:ptCount val="9"/>
                <c:pt idx="0">
                  <c:v>2010</c:v>
                </c:pt>
                <c:pt idx="1">
                  <c:v>2011</c:v>
                </c:pt>
                <c:pt idx="2">
                  <c:v>2013</c:v>
                </c:pt>
                <c:pt idx="3">
                  <c:v>2014</c:v>
                </c:pt>
                <c:pt idx="4">
                  <c:v>2015</c:v>
                </c:pt>
                <c:pt idx="5">
                  <c:v>2016</c:v>
                </c:pt>
                <c:pt idx="6">
                  <c:v>2017</c:v>
                </c:pt>
                <c:pt idx="7">
                  <c:v>2018</c:v>
                </c:pt>
                <c:pt idx="8">
                  <c:v>2019</c:v>
                </c:pt>
              </c:numCache>
            </c:numRef>
          </c:cat>
          <c:val>
            <c:numRef>
              <c:f>Timeseries!$C$6:$K$6</c:f>
              <c:numCache>
                <c:formatCode>General</c:formatCode>
                <c:ptCount val="9"/>
                <c:pt idx="0">
                  <c:v>75.39</c:v>
                </c:pt>
                <c:pt idx="1">
                  <c:v>77.3</c:v>
                </c:pt>
                <c:pt idx="2">
                  <c:v>75.89</c:v>
                </c:pt>
                <c:pt idx="3">
                  <c:v>72.540000000000006</c:v>
                </c:pt>
                <c:pt idx="4">
                  <c:v>74.03</c:v>
                </c:pt>
                <c:pt idx="5">
                  <c:v>81.599999999999994</c:v>
                </c:pt>
                <c:pt idx="6">
                  <c:v>79.48</c:v>
                </c:pt>
                <c:pt idx="7">
                  <c:v>80.2</c:v>
                </c:pt>
                <c:pt idx="8">
                  <c:v>78.41</c:v>
                </c:pt>
              </c:numCache>
            </c:numRef>
          </c:val>
          <c:smooth val="0"/>
          <c:extLst>
            <c:ext xmlns:c16="http://schemas.microsoft.com/office/drawing/2014/chart" uri="{C3380CC4-5D6E-409C-BE32-E72D297353CC}">
              <c16:uniqueId val="{00000002-0ACB-5543-AB20-EB4882D1C684}"/>
            </c:ext>
          </c:extLst>
        </c:ser>
        <c:dLbls>
          <c:showLegendKey val="0"/>
          <c:showVal val="0"/>
          <c:showCatName val="0"/>
          <c:showSerName val="0"/>
          <c:showPercent val="0"/>
          <c:showBubbleSize val="0"/>
        </c:dLbls>
        <c:marker val="1"/>
        <c:smooth val="0"/>
        <c:axId val="548416480"/>
        <c:axId val="592419424"/>
      </c:lineChart>
      <c:catAx>
        <c:axId val="59107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90583328"/>
        <c:crosses val="autoZero"/>
        <c:auto val="1"/>
        <c:lblAlgn val="ctr"/>
        <c:lblOffset val="100"/>
        <c:noMultiLvlLbl val="0"/>
      </c:catAx>
      <c:valAx>
        <c:axId val="590583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dirty="0"/>
                  <a:t>Percent Tree and Impervious Cover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91075472"/>
        <c:crosses val="autoZero"/>
        <c:crossBetween val="between"/>
      </c:valAx>
      <c:valAx>
        <c:axId val="592419424"/>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r>
                  <a:rPr lang="en-US" sz="1200" dirty="0">
                    <a:solidFill>
                      <a:schemeClr val="accent2">
                        <a:lumMod val="75000"/>
                      </a:schemeClr>
                    </a:solidFill>
                  </a:rPr>
                  <a:t>LST</a:t>
                </a:r>
                <a:r>
                  <a:rPr lang="en-US" sz="1200" baseline="0" dirty="0">
                    <a:solidFill>
                      <a:schemeClr val="accent2">
                        <a:lumMod val="75000"/>
                      </a:schemeClr>
                    </a:solidFill>
                  </a:rPr>
                  <a:t> in </a:t>
                </a:r>
                <a:r>
                  <a:rPr lang="en-US" sz="1200" baseline="0" dirty="0" smtClean="0">
                    <a:solidFill>
                      <a:schemeClr val="accent2">
                        <a:lumMod val="75000"/>
                      </a:schemeClr>
                    </a:solidFill>
                  </a:rPr>
                  <a:t>Fahrenheit</a:t>
                </a:r>
                <a:endParaRPr lang="en-US" sz="1200" dirty="0">
                  <a:solidFill>
                    <a:schemeClr val="accent2">
                      <a:lumMod val="75000"/>
                    </a:schemeClr>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2">
                    <a:lumMod val="75000"/>
                  </a:schemeClr>
                </a:solidFill>
                <a:latin typeface="Century Gothic" panose="020B0502020202020204" pitchFamily="34" charset="0"/>
                <a:ea typeface="+mn-ea"/>
                <a:cs typeface="+mn-cs"/>
              </a:defRPr>
            </a:pPr>
            <a:endParaRPr lang="en-US"/>
          </a:p>
        </c:txPr>
        <c:crossAx val="548416480"/>
        <c:crosses val="max"/>
        <c:crossBetween val="between"/>
      </c:valAx>
      <c:catAx>
        <c:axId val="548416480"/>
        <c:scaling>
          <c:orientation val="minMax"/>
        </c:scaling>
        <c:delete val="1"/>
        <c:axPos val="b"/>
        <c:numFmt formatCode="General" sourceLinked="1"/>
        <c:majorTickMark val="out"/>
        <c:minorTickMark val="none"/>
        <c:tickLblPos val="nextTo"/>
        <c:crossAx val="592419424"/>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Tract 9.02: Oak Park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Timeseries!$B$88</c:f>
              <c:strCache>
                <c:ptCount val="1"/>
                <c:pt idx="0">
                  <c:v>Tree Cover</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xVal>
            <c:numRef>
              <c:f>Timeseries!$C$75:$K$75</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Timeseries!$C$88:$K$88</c:f>
              <c:numCache>
                <c:formatCode>General</c:formatCode>
                <c:ptCount val="9"/>
                <c:pt idx="0">
                  <c:v>43.94</c:v>
                </c:pt>
                <c:pt idx="1">
                  <c:v>53.68</c:v>
                </c:pt>
                <c:pt idx="2">
                  <c:v>23.55</c:v>
                </c:pt>
                <c:pt idx="3">
                  <c:v>46.96</c:v>
                </c:pt>
                <c:pt idx="4">
                  <c:v>35.65</c:v>
                </c:pt>
                <c:pt idx="5">
                  <c:v>43.47</c:v>
                </c:pt>
                <c:pt idx="6">
                  <c:v>29.66</c:v>
                </c:pt>
                <c:pt idx="7">
                  <c:v>36.380000000000003</c:v>
                </c:pt>
                <c:pt idx="8">
                  <c:v>46.3</c:v>
                </c:pt>
              </c:numCache>
            </c:numRef>
          </c:yVal>
          <c:smooth val="0"/>
          <c:extLst>
            <c:ext xmlns:c16="http://schemas.microsoft.com/office/drawing/2014/chart" uri="{C3380CC4-5D6E-409C-BE32-E72D297353CC}">
              <c16:uniqueId val="{00000000-FAFE-7543-9E59-3B369719E946}"/>
            </c:ext>
          </c:extLst>
        </c:ser>
        <c:ser>
          <c:idx val="1"/>
          <c:order val="1"/>
          <c:tx>
            <c:strRef>
              <c:f>Timeseries!$B$89</c:f>
              <c:strCache>
                <c:ptCount val="1"/>
                <c:pt idx="0">
                  <c:v>Impervious Cover</c:v>
                </c:pt>
              </c:strCache>
            </c:strRef>
          </c:tx>
          <c:spPr>
            <a:ln w="19050"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xVal>
            <c:numRef>
              <c:f>Timeseries!$C$75:$K$75</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Timeseries!$C$89:$K$89</c:f>
              <c:numCache>
                <c:formatCode>General</c:formatCode>
                <c:ptCount val="9"/>
                <c:pt idx="0">
                  <c:v>18.989999999999998</c:v>
                </c:pt>
                <c:pt idx="1">
                  <c:v>18.55</c:v>
                </c:pt>
                <c:pt idx="2">
                  <c:v>10.8</c:v>
                </c:pt>
                <c:pt idx="3">
                  <c:v>16.670000000000002</c:v>
                </c:pt>
                <c:pt idx="4">
                  <c:v>17.87</c:v>
                </c:pt>
                <c:pt idx="5">
                  <c:v>20.11</c:v>
                </c:pt>
                <c:pt idx="6">
                  <c:v>17.829999999999998</c:v>
                </c:pt>
                <c:pt idx="7">
                  <c:v>18.670000000000002</c:v>
                </c:pt>
                <c:pt idx="8">
                  <c:v>19.02</c:v>
                </c:pt>
              </c:numCache>
            </c:numRef>
          </c:yVal>
          <c:smooth val="0"/>
          <c:extLst>
            <c:ext xmlns:c16="http://schemas.microsoft.com/office/drawing/2014/chart" uri="{C3380CC4-5D6E-409C-BE32-E72D297353CC}">
              <c16:uniqueId val="{00000001-FAFE-7543-9E59-3B369719E946}"/>
            </c:ext>
          </c:extLst>
        </c:ser>
        <c:dLbls>
          <c:showLegendKey val="0"/>
          <c:showVal val="0"/>
          <c:showCatName val="0"/>
          <c:showSerName val="0"/>
          <c:showPercent val="0"/>
          <c:showBubbleSize val="0"/>
        </c:dLbls>
        <c:axId val="519613456"/>
        <c:axId val="458580880"/>
      </c:scatterChart>
      <c:scatterChart>
        <c:scatterStyle val="lineMarker"/>
        <c:varyColors val="0"/>
        <c:ser>
          <c:idx val="2"/>
          <c:order val="2"/>
          <c:tx>
            <c:strRef>
              <c:f>Timeseries!$B$90</c:f>
              <c:strCache>
                <c:ptCount val="1"/>
                <c:pt idx="0">
                  <c:v>LST</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f>Timeseries!$C$75:$K$75</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Timeseries!$C$90:$K$90</c:f>
              <c:numCache>
                <c:formatCode>General</c:formatCode>
                <c:ptCount val="9"/>
                <c:pt idx="0">
                  <c:v>77.819999999999993</c:v>
                </c:pt>
                <c:pt idx="1">
                  <c:v>80.510000000000005</c:v>
                </c:pt>
                <c:pt idx="2">
                  <c:v>77.31</c:v>
                </c:pt>
                <c:pt idx="3">
                  <c:v>80.790000000000006</c:v>
                </c:pt>
                <c:pt idx="4">
                  <c:v>76.08</c:v>
                </c:pt>
                <c:pt idx="5">
                  <c:v>80.78</c:v>
                </c:pt>
                <c:pt idx="6">
                  <c:v>70.819999999999993</c:v>
                </c:pt>
                <c:pt idx="7">
                  <c:v>81.17</c:v>
                </c:pt>
                <c:pt idx="8">
                  <c:v>82.26</c:v>
                </c:pt>
              </c:numCache>
            </c:numRef>
          </c:yVal>
          <c:smooth val="0"/>
          <c:extLst>
            <c:ext xmlns:c16="http://schemas.microsoft.com/office/drawing/2014/chart" uri="{C3380CC4-5D6E-409C-BE32-E72D297353CC}">
              <c16:uniqueId val="{00000002-FAFE-7543-9E59-3B369719E946}"/>
            </c:ext>
          </c:extLst>
        </c:ser>
        <c:dLbls>
          <c:showLegendKey val="0"/>
          <c:showVal val="0"/>
          <c:showCatName val="0"/>
          <c:showSerName val="0"/>
          <c:showPercent val="0"/>
          <c:showBubbleSize val="0"/>
        </c:dLbls>
        <c:axId val="657660112"/>
        <c:axId val="657908800"/>
      </c:scatterChart>
      <c:valAx>
        <c:axId val="519613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58580880"/>
        <c:crosses val="autoZero"/>
        <c:crossBetween val="midCat"/>
      </c:valAx>
      <c:valAx>
        <c:axId val="458580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dirty="0"/>
                  <a:t>Percent Tree and Impervious Cover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19613456"/>
        <c:crosses val="autoZero"/>
        <c:crossBetween val="midCat"/>
      </c:valAx>
      <c:valAx>
        <c:axId val="657908800"/>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r>
                  <a:rPr lang="en-US" sz="1200" dirty="0">
                    <a:solidFill>
                      <a:schemeClr val="accent2">
                        <a:lumMod val="75000"/>
                      </a:schemeClr>
                    </a:solidFill>
                  </a:rPr>
                  <a:t>LST in </a:t>
                </a:r>
                <a:r>
                  <a:rPr lang="en-US" sz="1200" dirty="0" smtClean="0">
                    <a:solidFill>
                      <a:schemeClr val="accent2">
                        <a:lumMod val="75000"/>
                      </a:schemeClr>
                    </a:solidFill>
                  </a:rPr>
                  <a:t>Fahrenheit</a:t>
                </a:r>
                <a:endParaRPr lang="en-US" sz="1200" dirty="0">
                  <a:solidFill>
                    <a:schemeClr val="accent2">
                      <a:lumMod val="75000"/>
                    </a:schemeClr>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lumMod val="75000"/>
                  </a:schemeClr>
                </a:solidFill>
                <a:latin typeface="Century Gothic" panose="020B0502020202020204" pitchFamily="34" charset="0"/>
                <a:ea typeface="+mn-ea"/>
                <a:cs typeface="+mn-cs"/>
              </a:defRPr>
            </a:pPr>
            <a:endParaRPr lang="en-US"/>
          </a:p>
        </c:txPr>
        <c:crossAx val="657660112"/>
        <c:crosses val="max"/>
        <c:crossBetween val="midCat"/>
      </c:valAx>
      <c:valAx>
        <c:axId val="657660112"/>
        <c:scaling>
          <c:orientation val="minMax"/>
        </c:scaling>
        <c:delete val="1"/>
        <c:axPos val="b"/>
        <c:numFmt formatCode="General" sourceLinked="1"/>
        <c:majorTickMark val="out"/>
        <c:minorTickMark val="none"/>
        <c:tickLblPos val="nextTo"/>
        <c:crossAx val="65790880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Tract 113: Owens Cross Roads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Timeseries!$B$76</c:f>
              <c:strCache>
                <c:ptCount val="1"/>
                <c:pt idx="0">
                  <c:v>Tree Cover</c:v>
                </c:pt>
              </c:strCache>
            </c:strRef>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xVal>
            <c:numRef>
              <c:f>Timeseries!$C$75:$K$75</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Timeseries!$C$76:$K$76</c:f>
              <c:numCache>
                <c:formatCode>General</c:formatCode>
                <c:ptCount val="9"/>
                <c:pt idx="0">
                  <c:v>44.47</c:v>
                </c:pt>
                <c:pt idx="1">
                  <c:v>47.02</c:v>
                </c:pt>
                <c:pt idx="2">
                  <c:v>33.43</c:v>
                </c:pt>
                <c:pt idx="3">
                  <c:v>48.37</c:v>
                </c:pt>
                <c:pt idx="4">
                  <c:v>44.43</c:v>
                </c:pt>
                <c:pt idx="5">
                  <c:v>46.53</c:v>
                </c:pt>
                <c:pt idx="6">
                  <c:v>47.89</c:v>
                </c:pt>
                <c:pt idx="7">
                  <c:v>43.51</c:v>
                </c:pt>
                <c:pt idx="8">
                  <c:v>48.16</c:v>
                </c:pt>
              </c:numCache>
            </c:numRef>
          </c:yVal>
          <c:smooth val="0"/>
          <c:extLst>
            <c:ext xmlns:c16="http://schemas.microsoft.com/office/drawing/2014/chart" uri="{C3380CC4-5D6E-409C-BE32-E72D297353CC}">
              <c16:uniqueId val="{00000000-1C0F-8F49-8D9F-968C177A5C07}"/>
            </c:ext>
          </c:extLst>
        </c:ser>
        <c:ser>
          <c:idx val="1"/>
          <c:order val="1"/>
          <c:tx>
            <c:strRef>
              <c:f>Timeseries!$B$77</c:f>
              <c:strCache>
                <c:ptCount val="1"/>
                <c:pt idx="0">
                  <c:v>Impervious Cover</c:v>
                </c:pt>
              </c:strCache>
            </c:strRef>
          </c:tx>
          <c:spPr>
            <a:ln w="19050"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xVal>
            <c:numRef>
              <c:f>Timeseries!$C$75:$K$75</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Timeseries!$C$77:$K$77</c:f>
              <c:numCache>
                <c:formatCode>General</c:formatCode>
                <c:ptCount val="9"/>
                <c:pt idx="0">
                  <c:v>2.29</c:v>
                </c:pt>
                <c:pt idx="1">
                  <c:v>2.77</c:v>
                </c:pt>
                <c:pt idx="2">
                  <c:v>2.77</c:v>
                </c:pt>
                <c:pt idx="3">
                  <c:v>1.91</c:v>
                </c:pt>
                <c:pt idx="4">
                  <c:v>2.15</c:v>
                </c:pt>
                <c:pt idx="5">
                  <c:v>2.4</c:v>
                </c:pt>
                <c:pt idx="6">
                  <c:v>3.7</c:v>
                </c:pt>
                <c:pt idx="7">
                  <c:v>2.92</c:v>
                </c:pt>
                <c:pt idx="8">
                  <c:v>3</c:v>
                </c:pt>
              </c:numCache>
            </c:numRef>
          </c:yVal>
          <c:smooth val="0"/>
          <c:extLst>
            <c:ext xmlns:c16="http://schemas.microsoft.com/office/drawing/2014/chart" uri="{C3380CC4-5D6E-409C-BE32-E72D297353CC}">
              <c16:uniqueId val="{00000001-1C0F-8F49-8D9F-968C177A5C07}"/>
            </c:ext>
          </c:extLst>
        </c:ser>
        <c:dLbls>
          <c:showLegendKey val="0"/>
          <c:showVal val="0"/>
          <c:showCatName val="0"/>
          <c:showSerName val="0"/>
          <c:showPercent val="0"/>
          <c:showBubbleSize val="0"/>
        </c:dLbls>
        <c:axId val="517328720"/>
        <c:axId val="546968880"/>
      </c:scatterChart>
      <c:scatterChart>
        <c:scatterStyle val="lineMarker"/>
        <c:varyColors val="0"/>
        <c:ser>
          <c:idx val="2"/>
          <c:order val="2"/>
          <c:tx>
            <c:strRef>
              <c:f>Timeseries!$B$78</c:f>
              <c:strCache>
                <c:ptCount val="1"/>
                <c:pt idx="0">
                  <c:v>LST</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f>Timeseries!$C$75:$K$75</c:f>
              <c:numCache>
                <c:formatCode>General</c:formatCode>
                <c:ptCount val="9"/>
                <c:pt idx="0">
                  <c:v>2010</c:v>
                </c:pt>
                <c:pt idx="1">
                  <c:v>2011</c:v>
                </c:pt>
                <c:pt idx="2">
                  <c:v>2013</c:v>
                </c:pt>
                <c:pt idx="3">
                  <c:v>2014</c:v>
                </c:pt>
                <c:pt idx="4">
                  <c:v>2015</c:v>
                </c:pt>
                <c:pt idx="5">
                  <c:v>2016</c:v>
                </c:pt>
                <c:pt idx="6">
                  <c:v>2017</c:v>
                </c:pt>
                <c:pt idx="7">
                  <c:v>2018</c:v>
                </c:pt>
                <c:pt idx="8">
                  <c:v>2019</c:v>
                </c:pt>
              </c:numCache>
            </c:numRef>
          </c:xVal>
          <c:yVal>
            <c:numRef>
              <c:f>Timeseries!$C$78:$K$78</c:f>
              <c:numCache>
                <c:formatCode>General</c:formatCode>
                <c:ptCount val="9"/>
                <c:pt idx="0">
                  <c:v>76.930000000000007</c:v>
                </c:pt>
                <c:pt idx="1">
                  <c:v>79.61</c:v>
                </c:pt>
                <c:pt idx="2">
                  <c:v>77.569999999999993</c:v>
                </c:pt>
                <c:pt idx="3">
                  <c:v>76.69</c:v>
                </c:pt>
                <c:pt idx="4">
                  <c:v>79.55</c:v>
                </c:pt>
                <c:pt idx="5">
                  <c:v>79.349999999999994</c:v>
                </c:pt>
                <c:pt idx="6">
                  <c:v>73.900000000000006</c:v>
                </c:pt>
                <c:pt idx="7">
                  <c:v>79.03</c:v>
                </c:pt>
                <c:pt idx="8">
                  <c:v>79.14</c:v>
                </c:pt>
              </c:numCache>
            </c:numRef>
          </c:yVal>
          <c:smooth val="0"/>
          <c:extLst>
            <c:ext xmlns:c16="http://schemas.microsoft.com/office/drawing/2014/chart" uri="{C3380CC4-5D6E-409C-BE32-E72D297353CC}">
              <c16:uniqueId val="{00000002-1C0F-8F49-8D9F-968C177A5C07}"/>
            </c:ext>
          </c:extLst>
        </c:ser>
        <c:dLbls>
          <c:showLegendKey val="0"/>
          <c:showVal val="0"/>
          <c:showCatName val="0"/>
          <c:showSerName val="0"/>
          <c:showPercent val="0"/>
          <c:showBubbleSize val="0"/>
        </c:dLbls>
        <c:axId val="633839616"/>
        <c:axId val="516376368"/>
      </c:scatterChart>
      <c:valAx>
        <c:axId val="517328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46968880"/>
        <c:crosses val="autoZero"/>
        <c:crossBetween val="midCat"/>
      </c:valAx>
      <c:valAx>
        <c:axId val="546968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200" dirty="0"/>
                  <a:t>Percent Tree and Impervious Cover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17328720"/>
        <c:crosses val="autoZero"/>
        <c:crossBetween val="midCat"/>
      </c:valAx>
      <c:valAx>
        <c:axId val="516376368"/>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r>
                  <a:rPr lang="en-US" sz="1200" dirty="0">
                    <a:solidFill>
                      <a:schemeClr val="accent2">
                        <a:lumMod val="75000"/>
                      </a:schemeClr>
                    </a:solidFill>
                  </a:rPr>
                  <a:t>LST in </a:t>
                </a:r>
                <a:r>
                  <a:rPr lang="en-US" sz="1200" dirty="0" smtClean="0">
                    <a:solidFill>
                      <a:schemeClr val="accent2">
                        <a:lumMod val="75000"/>
                      </a:schemeClr>
                    </a:solidFill>
                  </a:rPr>
                  <a:t>Fahrenheit</a:t>
                </a:r>
                <a:endParaRPr lang="en-US" sz="1200" dirty="0">
                  <a:solidFill>
                    <a:schemeClr val="accent2">
                      <a:lumMod val="75000"/>
                    </a:schemeClr>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lumMod val="7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lumMod val="75000"/>
                  </a:schemeClr>
                </a:solidFill>
                <a:latin typeface="Century Gothic" panose="020B0502020202020204" pitchFamily="34" charset="0"/>
                <a:ea typeface="+mn-ea"/>
                <a:cs typeface="+mn-cs"/>
              </a:defRPr>
            </a:pPr>
            <a:endParaRPr lang="en-US"/>
          </a:p>
        </c:txPr>
        <c:crossAx val="633839616"/>
        <c:crosses val="max"/>
        <c:crossBetween val="midCat"/>
      </c:valAx>
      <c:valAx>
        <c:axId val="633839616"/>
        <c:scaling>
          <c:orientation val="minMax"/>
        </c:scaling>
        <c:delete val="1"/>
        <c:axPos val="b"/>
        <c:numFmt formatCode="General" sourceLinked="1"/>
        <c:majorTickMark val="out"/>
        <c:minorTickMark val="none"/>
        <c:tickLblPos val="nextTo"/>
        <c:crossAx val="51637636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sz="2200" b="0" i="0" baseline="0" dirty="0">
                <a:solidFill>
                  <a:schemeClr val="tx1">
                    <a:lumMod val="75000"/>
                    <a:lumOff val="25000"/>
                  </a:schemeClr>
                </a:solidFill>
                <a:effectLst/>
              </a:rPr>
              <a:t>LST and Tree Cover by Census Tracts </a:t>
            </a:r>
            <a:endParaRPr lang="en-US" sz="2200" dirty="0">
              <a:solidFill>
                <a:schemeClr val="tx1">
                  <a:lumMod val="75000"/>
                  <a:lumOff val="25000"/>
                </a:schemeClr>
              </a:solidFill>
              <a:effectLst/>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6"/>
              </a:solidFill>
              <a:ln w="9525">
                <a:solidFill>
                  <a:schemeClr val="accent6"/>
                </a:solidFill>
              </a:ln>
              <a:effectLst/>
            </c:spPr>
          </c:marker>
          <c:trendline>
            <c:spPr>
              <a:ln w="38100" cap="flat" cmpd="sng" algn="ctr">
                <a:solidFill>
                  <a:schemeClr val="tx1">
                    <a:lumMod val="65000"/>
                    <a:lumOff val="35000"/>
                  </a:schemeClr>
                </a:solidFill>
                <a:prstDash val="solid"/>
                <a:miter lim="800000"/>
              </a:ln>
              <a:effectLst/>
            </c:spPr>
            <c:trendlineType val="log"/>
            <c:dispRSqr val="0"/>
            <c:dispEq val="0"/>
          </c:trendline>
          <c:xVal>
            <c:numRef>
              <c:f>'ScatterLST-Tree'!$C$2:$C$775</c:f>
              <c:numCache>
                <c:formatCode>General</c:formatCode>
                <c:ptCount val="774"/>
                <c:pt idx="0">
                  <c:v>32.79</c:v>
                </c:pt>
                <c:pt idx="1">
                  <c:v>12.37</c:v>
                </c:pt>
                <c:pt idx="2">
                  <c:v>7.52</c:v>
                </c:pt>
                <c:pt idx="3">
                  <c:v>20.36</c:v>
                </c:pt>
                <c:pt idx="4">
                  <c:v>30.81</c:v>
                </c:pt>
                <c:pt idx="5">
                  <c:v>18.38</c:v>
                </c:pt>
                <c:pt idx="6">
                  <c:v>7.99</c:v>
                </c:pt>
                <c:pt idx="7">
                  <c:v>2.75</c:v>
                </c:pt>
                <c:pt idx="8">
                  <c:v>2.92</c:v>
                </c:pt>
                <c:pt idx="9">
                  <c:v>8.3800000000000008</c:v>
                </c:pt>
                <c:pt idx="10">
                  <c:v>2.84</c:v>
                </c:pt>
                <c:pt idx="11">
                  <c:v>6.92</c:v>
                </c:pt>
                <c:pt idx="12">
                  <c:v>26.05</c:v>
                </c:pt>
                <c:pt idx="13">
                  <c:v>43.94</c:v>
                </c:pt>
                <c:pt idx="14">
                  <c:v>4.3499999999999996</c:v>
                </c:pt>
                <c:pt idx="15">
                  <c:v>1.26</c:v>
                </c:pt>
                <c:pt idx="16">
                  <c:v>3.06</c:v>
                </c:pt>
                <c:pt idx="17">
                  <c:v>1.89</c:v>
                </c:pt>
                <c:pt idx="18">
                  <c:v>14.92</c:v>
                </c:pt>
                <c:pt idx="19">
                  <c:v>5.91</c:v>
                </c:pt>
                <c:pt idx="20">
                  <c:v>3.84</c:v>
                </c:pt>
                <c:pt idx="21">
                  <c:v>12.15</c:v>
                </c:pt>
                <c:pt idx="22">
                  <c:v>61.04</c:v>
                </c:pt>
                <c:pt idx="23">
                  <c:v>33.31</c:v>
                </c:pt>
                <c:pt idx="24">
                  <c:v>40.56</c:v>
                </c:pt>
                <c:pt idx="25">
                  <c:v>27.62</c:v>
                </c:pt>
                <c:pt idx="26">
                  <c:v>1.83</c:v>
                </c:pt>
                <c:pt idx="27">
                  <c:v>0.64</c:v>
                </c:pt>
                <c:pt idx="28">
                  <c:v>0.44</c:v>
                </c:pt>
                <c:pt idx="29">
                  <c:v>1.52</c:v>
                </c:pt>
                <c:pt idx="30">
                  <c:v>7.66</c:v>
                </c:pt>
                <c:pt idx="31">
                  <c:v>1.97</c:v>
                </c:pt>
                <c:pt idx="32">
                  <c:v>6.34</c:v>
                </c:pt>
                <c:pt idx="33">
                  <c:v>1.83</c:v>
                </c:pt>
                <c:pt idx="34">
                  <c:v>12.09</c:v>
                </c:pt>
                <c:pt idx="35">
                  <c:v>9.93</c:v>
                </c:pt>
                <c:pt idx="36">
                  <c:v>49.11</c:v>
                </c:pt>
                <c:pt idx="37">
                  <c:v>11.47</c:v>
                </c:pt>
                <c:pt idx="38">
                  <c:v>12.37</c:v>
                </c:pt>
                <c:pt idx="39">
                  <c:v>27.45</c:v>
                </c:pt>
                <c:pt idx="40">
                  <c:v>46.95</c:v>
                </c:pt>
                <c:pt idx="41">
                  <c:v>18.12</c:v>
                </c:pt>
                <c:pt idx="42">
                  <c:v>49.78</c:v>
                </c:pt>
                <c:pt idx="43">
                  <c:v>1.34</c:v>
                </c:pt>
                <c:pt idx="44">
                  <c:v>1.36</c:v>
                </c:pt>
                <c:pt idx="45">
                  <c:v>49.87</c:v>
                </c:pt>
                <c:pt idx="46">
                  <c:v>33.57</c:v>
                </c:pt>
                <c:pt idx="47">
                  <c:v>34.590000000000003</c:v>
                </c:pt>
                <c:pt idx="48">
                  <c:v>1.92</c:v>
                </c:pt>
                <c:pt idx="49">
                  <c:v>18.010000000000002</c:v>
                </c:pt>
                <c:pt idx="50">
                  <c:v>19.37</c:v>
                </c:pt>
                <c:pt idx="51">
                  <c:v>14.8</c:v>
                </c:pt>
                <c:pt idx="52">
                  <c:v>24.98</c:v>
                </c:pt>
                <c:pt idx="53">
                  <c:v>9.11</c:v>
                </c:pt>
                <c:pt idx="54">
                  <c:v>17.43</c:v>
                </c:pt>
                <c:pt idx="55">
                  <c:v>15.65</c:v>
                </c:pt>
                <c:pt idx="56">
                  <c:v>7.05</c:v>
                </c:pt>
                <c:pt idx="57">
                  <c:v>11.02</c:v>
                </c:pt>
                <c:pt idx="58">
                  <c:v>13.19</c:v>
                </c:pt>
                <c:pt idx="59">
                  <c:v>17.73</c:v>
                </c:pt>
                <c:pt idx="60">
                  <c:v>35.49</c:v>
                </c:pt>
                <c:pt idx="61">
                  <c:v>43.32</c:v>
                </c:pt>
                <c:pt idx="62">
                  <c:v>48.1</c:v>
                </c:pt>
                <c:pt idx="63">
                  <c:v>7.08</c:v>
                </c:pt>
                <c:pt idx="64">
                  <c:v>21.23</c:v>
                </c:pt>
                <c:pt idx="65">
                  <c:v>13.99</c:v>
                </c:pt>
                <c:pt idx="66">
                  <c:v>12.17</c:v>
                </c:pt>
                <c:pt idx="67">
                  <c:v>9.61</c:v>
                </c:pt>
                <c:pt idx="68">
                  <c:v>13.12</c:v>
                </c:pt>
                <c:pt idx="69">
                  <c:v>48.63</c:v>
                </c:pt>
                <c:pt idx="70">
                  <c:v>21.9</c:v>
                </c:pt>
                <c:pt idx="71">
                  <c:v>44.47</c:v>
                </c:pt>
                <c:pt idx="72">
                  <c:v>33.130000000000003</c:v>
                </c:pt>
                <c:pt idx="73">
                  <c:v>20.02</c:v>
                </c:pt>
                <c:pt idx="74">
                  <c:v>17.440000000000001</c:v>
                </c:pt>
                <c:pt idx="75">
                  <c:v>27.07</c:v>
                </c:pt>
                <c:pt idx="76">
                  <c:v>33.71</c:v>
                </c:pt>
                <c:pt idx="77">
                  <c:v>6.55</c:v>
                </c:pt>
                <c:pt idx="78">
                  <c:v>13.78</c:v>
                </c:pt>
                <c:pt idx="79">
                  <c:v>15</c:v>
                </c:pt>
                <c:pt idx="80">
                  <c:v>15.15</c:v>
                </c:pt>
                <c:pt idx="81">
                  <c:v>13.94</c:v>
                </c:pt>
                <c:pt idx="82">
                  <c:v>17.809999999999999</c:v>
                </c:pt>
                <c:pt idx="83">
                  <c:v>11.17</c:v>
                </c:pt>
                <c:pt idx="84">
                  <c:v>22.82</c:v>
                </c:pt>
                <c:pt idx="85">
                  <c:v>17</c:v>
                </c:pt>
                <c:pt idx="86">
                  <c:v>47.05</c:v>
                </c:pt>
                <c:pt idx="87">
                  <c:v>17.95</c:v>
                </c:pt>
                <c:pt idx="88">
                  <c:v>10.24</c:v>
                </c:pt>
                <c:pt idx="89">
                  <c:v>25.46</c:v>
                </c:pt>
                <c:pt idx="90">
                  <c:v>38.17</c:v>
                </c:pt>
                <c:pt idx="91">
                  <c:v>20.399999999999999</c:v>
                </c:pt>
                <c:pt idx="92">
                  <c:v>7.82</c:v>
                </c:pt>
                <c:pt idx="93">
                  <c:v>2.92</c:v>
                </c:pt>
                <c:pt idx="94">
                  <c:v>2.16</c:v>
                </c:pt>
                <c:pt idx="95">
                  <c:v>7.93</c:v>
                </c:pt>
                <c:pt idx="96">
                  <c:v>3.44</c:v>
                </c:pt>
                <c:pt idx="97">
                  <c:v>11.55</c:v>
                </c:pt>
                <c:pt idx="98">
                  <c:v>37.020000000000003</c:v>
                </c:pt>
                <c:pt idx="99">
                  <c:v>53.68</c:v>
                </c:pt>
                <c:pt idx="100">
                  <c:v>6.66</c:v>
                </c:pt>
                <c:pt idx="101">
                  <c:v>0.97</c:v>
                </c:pt>
                <c:pt idx="102">
                  <c:v>3.62</c:v>
                </c:pt>
                <c:pt idx="103">
                  <c:v>2.79</c:v>
                </c:pt>
                <c:pt idx="104">
                  <c:v>16.28</c:v>
                </c:pt>
                <c:pt idx="105">
                  <c:v>6.93</c:v>
                </c:pt>
                <c:pt idx="106">
                  <c:v>5.74</c:v>
                </c:pt>
                <c:pt idx="107">
                  <c:v>18.420000000000002</c:v>
                </c:pt>
                <c:pt idx="108">
                  <c:v>75.260000000000005</c:v>
                </c:pt>
                <c:pt idx="109">
                  <c:v>42.12</c:v>
                </c:pt>
                <c:pt idx="110">
                  <c:v>45.87</c:v>
                </c:pt>
                <c:pt idx="111">
                  <c:v>34.659999999999997</c:v>
                </c:pt>
                <c:pt idx="112">
                  <c:v>1.63</c:v>
                </c:pt>
                <c:pt idx="113">
                  <c:v>0.86</c:v>
                </c:pt>
                <c:pt idx="114">
                  <c:v>0.74</c:v>
                </c:pt>
                <c:pt idx="115">
                  <c:v>1.1299999999999999</c:v>
                </c:pt>
                <c:pt idx="116">
                  <c:v>7.79</c:v>
                </c:pt>
                <c:pt idx="117">
                  <c:v>2.83</c:v>
                </c:pt>
                <c:pt idx="118">
                  <c:v>8.94</c:v>
                </c:pt>
                <c:pt idx="119">
                  <c:v>2.11</c:v>
                </c:pt>
                <c:pt idx="120">
                  <c:v>11.05</c:v>
                </c:pt>
                <c:pt idx="121">
                  <c:v>11.29</c:v>
                </c:pt>
                <c:pt idx="122">
                  <c:v>55.07</c:v>
                </c:pt>
                <c:pt idx="123">
                  <c:v>14.15</c:v>
                </c:pt>
                <c:pt idx="124">
                  <c:v>13.75</c:v>
                </c:pt>
                <c:pt idx="125">
                  <c:v>24.11</c:v>
                </c:pt>
                <c:pt idx="126">
                  <c:v>49.1</c:v>
                </c:pt>
                <c:pt idx="127">
                  <c:v>19.670000000000002</c:v>
                </c:pt>
                <c:pt idx="128">
                  <c:v>49.86</c:v>
                </c:pt>
                <c:pt idx="129">
                  <c:v>2.08</c:v>
                </c:pt>
                <c:pt idx="130">
                  <c:v>2.56</c:v>
                </c:pt>
                <c:pt idx="131">
                  <c:v>49.9</c:v>
                </c:pt>
                <c:pt idx="132">
                  <c:v>44.59</c:v>
                </c:pt>
                <c:pt idx="133">
                  <c:v>43.13</c:v>
                </c:pt>
                <c:pt idx="134">
                  <c:v>3.9</c:v>
                </c:pt>
                <c:pt idx="135">
                  <c:v>19.010000000000002</c:v>
                </c:pt>
                <c:pt idx="136">
                  <c:v>21.86</c:v>
                </c:pt>
                <c:pt idx="137">
                  <c:v>14.78</c:v>
                </c:pt>
                <c:pt idx="138">
                  <c:v>24.41</c:v>
                </c:pt>
                <c:pt idx="139">
                  <c:v>10.38</c:v>
                </c:pt>
                <c:pt idx="140">
                  <c:v>16.440000000000001</c:v>
                </c:pt>
                <c:pt idx="141">
                  <c:v>17.87</c:v>
                </c:pt>
                <c:pt idx="142">
                  <c:v>8.2200000000000006</c:v>
                </c:pt>
                <c:pt idx="143">
                  <c:v>12.43</c:v>
                </c:pt>
                <c:pt idx="144">
                  <c:v>13.19</c:v>
                </c:pt>
                <c:pt idx="145">
                  <c:v>18.32</c:v>
                </c:pt>
                <c:pt idx="146">
                  <c:v>41.62</c:v>
                </c:pt>
                <c:pt idx="147">
                  <c:v>45.62</c:v>
                </c:pt>
                <c:pt idx="148">
                  <c:v>51.56</c:v>
                </c:pt>
                <c:pt idx="149">
                  <c:v>8.93</c:v>
                </c:pt>
                <c:pt idx="150">
                  <c:v>24.73</c:v>
                </c:pt>
                <c:pt idx="151">
                  <c:v>15.4</c:v>
                </c:pt>
                <c:pt idx="152">
                  <c:v>14.69</c:v>
                </c:pt>
                <c:pt idx="153">
                  <c:v>9.82</c:v>
                </c:pt>
                <c:pt idx="154">
                  <c:v>12.54</c:v>
                </c:pt>
                <c:pt idx="155">
                  <c:v>45.78</c:v>
                </c:pt>
                <c:pt idx="156">
                  <c:v>20.77</c:v>
                </c:pt>
                <c:pt idx="157">
                  <c:v>47.02</c:v>
                </c:pt>
                <c:pt idx="158">
                  <c:v>35.78</c:v>
                </c:pt>
                <c:pt idx="159">
                  <c:v>21.79</c:v>
                </c:pt>
                <c:pt idx="160">
                  <c:v>18.73</c:v>
                </c:pt>
                <c:pt idx="161">
                  <c:v>32.520000000000003</c:v>
                </c:pt>
                <c:pt idx="162">
                  <c:v>35.1</c:v>
                </c:pt>
                <c:pt idx="163">
                  <c:v>8.74</c:v>
                </c:pt>
                <c:pt idx="164">
                  <c:v>17.91</c:v>
                </c:pt>
                <c:pt idx="165">
                  <c:v>17.760000000000002</c:v>
                </c:pt>
                <c:pt idx="166">
                  <c:v>16.32</c:v>
                </c:pt>
                <c:pt idx="167">
                  <c:v>13.94</c:v>
                </c:pt>
                <c:pt idx="168">
                  <c:v>21.73</c:v>
                </c:pt>
                <c:pt idx="169">
                  <c:v>15.19</c:v>
                </c:pt>
                <c:pt idx="170">
                  <c:v>19.170000000000002</c:v>
                </c:pt>
                <c:pt idx="171">
                  <c:v>15.27</c:v>
                </c:pt>
                <c:pt idx="172">
                  <c:v>28.19</c:v>
                </c:pt>
                <c:pt idx="173">
                  <c:v>5.89</c:v>
                </c:pt>
                <c:pt idx="174">
                  <c:v>4.74</c:v>
                </c:pt>
                <c:pt idx="175">
                  <c:v>8.1199999999999992</c:v>
                </c:pt>
                <c:pt idx="176">
                  <c:v>24.87</c:v>
                </c:pt>
                <c:pt idx="177">
                  <c:v>8.39</c:v>
                </c:pt>
                <c:pt idx="178">
                  <c:v>5.6</c:v>
                </c:pt>
                <c:pt idx="179">
                  <c:v>2.23</c:v>
                </c:pt>
                <c:pt idx="180">
                  <c:v>1.53</c:v>
                </c:pt>
                <c:pt idx="181">
                  <c:v>4.46</c:v>
                </c:pt>
                <c:pt idx="182">
                  <c:v>1.37</c:v>
                </c:pt>
                <c:pt idx="183">
                  <c:v>6.36</c:v>
                </c:pt>
                <c:pt idx="184">
                  <c:v>11.03</c:v>
                </c:pt>
                <c:pt idx="185">
                  <c:v>23.55</c:v>
                </c:pt>
                <c:pt idx="186">
                  <c:v>2.33</c:v>
                </c:pt>
                <c:pt idx="187">
                  <c:v>0.54</c:v>
                </c:pt>
                <c:pt idx="188">
                  <c:v>1.1499999999999999</c:v>
                </c:pt>
                <c:pt idx="189">
                  <c:v>2.66</c:v>
                </c:pt>
                <c:pt idx="190">
                  <c:v>10.32</c:v>
                </c:pt>
                <c:pt idx="191">
                  <c:v>2.35</c:v>
                </c:pt>
                <c:pt idx="192">
                  <c:v>3.06</c:v>
                </c:pt>
                <c:pt idx="193">
                  <c:v>5.34</c:v>
                </c:pt>
                <c:pt idx="194">
                  <c:v>53.21</c:v>
                </c:pt>
                <c:pt idx="195">
                  <c:v>25.23</c:v>
                </c:pt>
                <c:pt idx="196">
                  <c:v>30.96</c:v>
                </c:pt>
                <c:pt idx="197">
                  <c:v>14.36</c:v>
                </c:pt>
                <c:pt idx="198">
                  <c:v>0.38</c:v>
                </c:pt>
                <c:pt idx="199">
                  <c:v>0.34</c:v>
                </c:pt>
                <c:pt idx="200">
                  <c:v>1.37</c:v>
                </c:pt>
                <c:pt idx="201">
                  <c:v>2.4700000000000002</c:v>
                </c:pt>
                <c:pt idx="202">
                  <c:v>3.15</c:v>
                </c:pt>
                <c:pt idx="203">
                  <c:v>0.7</c:v>
                </c:pt>
                <c:pt idx="204">
                  <c:v>4.58</c:v>
                </c:pt>
                <c:pt idx="205">
                  <c:v>1.06</c:v>
                </c:pt>
                <c:pt idx="206">
                  <c:v>6.59</c:v>
                </c:pt>
                <c:pt idx="207">
                  <c:v>9.43</c:v>
                </c:pt>
                <c:pt idx="208">
                  <c:v>40.450000000000003</c:v>
                </c:pt>
                <c:pt idx="209">
                  <c:v>7.75</c:v>
                </c:pt>
                <c:pt idx="210">
                  <c:v>9.52</c:v>
                </c:pt>
                <c:pt idx="211">
                  <c:v>24.85</c:v>
                </c:pt>
                <c:pt idx="212">
                  <c:v>35.799999999999997</c:v>
                </c:pt>
                <c:pt idx="213">
                  <c:v>17.829999999999998</c:v>
                </c:pt>
                <c:pt idx="214">
                  <c:v>37.799999999999997</c:v>
                </c:pt>
                <c:pt idx="215">
                  <c:v>0.89</c:v>
                </c:pt>
                <c:pt idx="216">
                  <c:v>0.57999999999999996</c:v>
                </c:pt>
                <c:pt idx="217">
                  <c:v>44.05</c:v>
                </c:pt>
                <c:pt idx="218">
                  <c:v>36.94</c:v>
                </c:pt>
                <c:pt idx="219">
                  <c:v>34.6</c:v>
                </c:pt>
                <c:pt idx="220">
                  <c:v>16.04</c:v>
                </c:pt>
                <c:pt idx="221">
                  <c:v>20.16</c:v>
                </c:pt>
                <c:pt idx="222">
                  <c:v>23.38</c:v>
                </c:pt>
                <c:pt idx="223">
                  <c:v>11.68</c:v>
                </c:pt>
                <c:pt idx="224">
                  <c:v>18.34</c:v>
                </c:pt>
                <c:pt idx="225">
                  <c:v>6.02</c:v>
                </c:pt>
                <c:pt idx="226">
                  <c:v>13.12</c:v>
                </c:pt>
                <c:pt idx="227">
                  <c:v>6.67</c:v>
                </c:pt>
                <c:pt idx="228">
                  <c:v>4.29</c:v>
                </c:pt>
                <c:pt idx="229">
                  <c:v>7.55</c:v>
                </c:pt>
                <c:pt idx="230">
                  <c:v>15.16</c:v>
                </c:pt>
                <c:pt idx="231">
                  <c:v>14.5</c:v>
                </c:pt>
                <c:pt idx="232">
                  <c:v>30.85</c:v>
                </c:pt>
                <c:pt idx="233">
                  <c:v>39.47</c:v>
                </c:pt>
                <c:pt idx="234">
                  <c:v>40.479999999999997</c:v>
                </c:pt>
                <c:pt idx="235">
                  <c:v>3.35</c:v>
                </c:pt>
                <c:pt idx="236">
                  <c:v>11.93</c:v>
                </c:pt>
                <c:pt idx="237">
                  <c:v>5.98</c:v>
                </c:pt>
                <c:pt idx="238">
                  <c:v>4.9000000000000004</c:v>
                </c:pt>
                <c:pt idx="239">
                  <c:v>11.31</c:v>
                </c:pt>
                <c:pt idx="240">
                  <c:v>9.36</c:v>
                </c:pt>
                <c:pt idx="241">
                  <c:v>33.840000000000003</c:v>
                </c:pt>
                <c:pt idx="242">
                  <c:v>18.77</c:v>
                </c:pt>
                <c:pt idx="243">
                  <c:v>33.43</c:v>
                </c:pt>
                <c:pt idx="244">
                  <c:v>28.51</c:v>
                </c:pt>
                <c:pt idx="245">
                  <c:v>15.97</c:v>
                </c:pt>
                <c:pt idx="246">
                  <c:v>17.829999999999998</c:v>
                </c:pt>
                <c:pt idx="247">
                  <c:v>18.690000000000001</c:v>
                </c:pt>
                <c:pt idx="248">
                  <c:v>26.55</c:v>
                </c:pt>
                <c:pt idx="249">
                  <c:v>9.9700000000000006</c:v>
                </c:pt>
                <c:pt idx="250">
                  <c:v>8.61</c:v>
                </c:pt>
                <c:pt idx="251">
                  <c:v>7.66</c:v>
                </c:pt>
                <c:pt idx="252">
                  <c:v>8.8699999999999992</c:v>
                </c:pt>
                <c:pt idx="253">
                  <c:v>9.9600000000000009</c:v>
                </c:pt>
                <c:pt idx="254">
                  <c:v>1.87</c:v>
                </c:pt>
                <c:pt idx="255">
                  <c:v>3.62</c:v>
                </c:pt>
                <c:pt idx="256">
                  <c:v>6.54</c:v>
                </c:pt>
                <c:pt idx="257">
                  <c:v>15.08</c:v>
                </c:pt>
                <c:pt idx="258">
                  <c:v>40.43</c:v>
                </c:pt>
                <c:pt idx="259">
                  <c:v>15.01</c:v>
                </c:pt>
                <c:pt idx="260">
                  <c:v>8.44</c:v>
                </c:pt>
                <c:pt idx="261">
                  <c:v>13.11</c:v>
                </c:pt>
                <c:pt idx="262">
                  <c:v>40.409999999999997</c:v>
                </c:pt>
                <c:pt idx="263">
                  <c:v>14.71</c:v>
                </c:pt>
                <c:pt idx="264">
                  <c:v>6.74</c:v>
                </c:pt>
                <c:pt idx="265">
                  <c:v>5.96</c:v>
                </c:pt>
                <c:pt idx="266">
                  <c:v>2.0099999999999998</c:v>
                </c:pt>
                <c:pt idx="267">
                  <c:v>8.6300000000000008</c:v>
                </c:pt>
                <c:pt idx="268">
                  <c:v>1.53</c:v>
                </c:pt>
                <c:pt idx="269">
                  <c:v>8.27</c:v>
                </c:pt>
                <c:pt idx="270">
                  <c:v>34.65</c:v>
                </c:pt>
                <c:pt idx="271">
                  <c:v>46.96</c:v>
                </c:pt>
                <c:pt idx="272">
                  <c:v>4.6100000000000003</c:v>
                </c:pt>
                <c:pt idx="273">
                  <c:v>1.57</c:v>
                </c:pt>
                <c:pt idx="274">
                  <c:v>2.84</c:v>
                </c:pt>
                <c:pt idx="275">
                  <c:v>2.5499999999999998</c:v>
                </c:pt>
                <c:pt idx="276">
                  <c:v>15.86</c:v>
                </c:pt>
                <c:pt idx="277">
                  <c:v>7.36</c:v>
                </c:pt>
                <c:pt idx="278">
                  <c:v>7.39</c:v>
                </c:pt>
                <c:pt idx="279">
                  <c:v>11.5</c:v>
                </c:pt>
                <c:pt idx="280">
                  <c:v>61.75</c:v>
                </c:pt>
                <c:pt idx="281">
                  <c:v>34.01</c:v>
                </c:pt>
                <c:pt idx="282">
                  <c:v>41.01</c:v>
                </c:pt>
                <c:pt idx="283">
                  <c:v>26.85</c:v>
                </c:pt>
                <c:pt idx="284">
                  <c:v>1.4</c:v>
                </c:pt>
                <c:pt idx="285">
                  <c:v>1.21</c:v>
                </c:pt>
                <c:pt idx="286">
                  <c:v>1.2</c:v>
                </c:pt>
                <c:pt idx="287">
                  <c:v>1.8</c:v>
                </c:pt>
                <c:pt idx="288">
                  <c:v>7.01</c:v>
                </c:pt>
                <c:pt idx="289">
                  <c:v>2.85</c:v>
                </c:pt>
                <c:pt idx="290">
                  <c:v>8.4700000000000006</c:v>
                </c:pt>
                <c:pt idx="291">
                  <c:v>1.91</c:v>
                </c:pt>
                <c:pt idx="292">
                  <c:v>6.71</c:v>
                </c:pt>
                <c:pt idx="293">
                  <c:v>6.47</c:v>
                </c:pt>
                <c:pt idx="294">
                  <c:v>48.68</c:v>
                </c:pt>
                <c:pt idx="295">
                  <c:v>12.89</c:v>
                </c:pt>
                <c:pt idx="296">
                  <c:v>14.61</c:v>
                </c:pt>
                <c:pt idx="297">
                  <c:v>22.11</c:v>
                </c:pt>
                <c:pt idx="298">
                  <c:v>45.61</c:v>
                </c:pt>
                <c:pt idx="299">
                  <c:v>19.66</c:v>
                </c:pt>
                <c:pt idx="300">
                  <c:v>46.43</c:v>
                </c:pt>
                <c:pt idx="301">
                  <c:v>2.8</c:v>
                </c:pt>
                <c:pt idx="302">
                  <c:v>2.7</c:v>
                </c:pt>
                <c:pt idx="303">
                  <c:v>49.8</c:v>
                </c:pt>
                <c:pt idx="304">
                  <c:v>43.18</c:v>
                </c:pt>
                <c:pt idx="305">
                  <c:v>43.04</c:v>
                </c:pt>
                <c:pt idx="306">
                  <c:v>12.6</c:v>
                </c:pt>
                <c:pt idx="307">
                  <c:v>27.6</c:v>
                </c:pt>
                <c:pt idx="308">
                  <c:v>22.57</c:v>
                </c:pt>
                <c:pt idx="309">
                  <c:v>13.94</c:v>
                </c:pt>
                <c:pt idx="310">
                  <c:v>23.13</c:v>
                </c:pt>
                <c:pt idx="311">
                  <c:v>9.4700000000000006</c:v>
                </c:pt>
                <c:pt idx="312">
                  <c:v>16.36</c:v>
                </c:pt>
                <c:pt idx="313">
                  <c:v>18.38</c:v>
                </c:pt>
                <c:pt idx="314">
                  <c:v>6.06</c:v>
                </c:pt>
                <c:pt idx="315">
                  <c:v>11.92</c:v>
                </c:pt>
                <c:pt idx="316">
                  <c:v>20.88</c:v>
                </c:pt>
                <c:pt idx="317">
                  <c:v>18.920000000000002</c:v>
                </c:pt>
                <c:pt idx="318">
                  <c:v>37.26</c:v>
                </c:pt>
                <c:pt idx="319">
                  <c:v>45.68</c:v>
                </c:pt>
                <c:pt idx="320">
                  <c:v>49.18</c:v>
                </c:pt>
                <c:pt idx="321">
                  <c:v>6.23</c:v>
                </c:pt>
                <c:pt idx="322">
                  <c:v>24.03</c:v>
                </c:pt>
                <c:pt idx="323">
                  <c:v>12.28</c:v>
                </c:pt>
                <c:pt idx="324">
                  <c:v>9.99</c:v>
                </c:pt>
                <c:pt idx="325">
                  <c:v>8.83</c:v>
                </c:pt>
                <c:pt idx="326">
                  <c:v>12.01</c:v>
                </c:pt>
                <c:pt idx="327">
                  <c:v>42.16</c:v>
                </c:pt>
                <c:pt idx="328">
                  <c:v>22.6</c:v>
                </c:pt>
                <c:pt idx="329">
                  <c:v>48.37</c:v>
                </c:pt>
                <c:pt idx="330">
                  <c:v>37.65</c:v>
                </c:pt>
                <c:pt idx="331">
                  <c:v>22.65</c:v>
                </c:pt>
                <c:pt idx="332">
                  <c:v>18.09</c:v>
                </c:pt>
                <c:pt idx="333">
                  <c:v>24.32</c:v>
                </c:pt>
                <c:pt idx="334">
                  <c:v>27.68</c:v>
                </c:pt>
                <c:pt idx="335">
                  <c:v>12.84</c:v>
                </c:pt>
                <c:pt idx="336">
                  <c:v>11.82</c:v>
                </c:pt>
                <c:pt idx="337">
                  <c:v>19.329999999999998</c:v>
                </c:pt>
                <c:pt idx="338">
                  <c:v>15.97</c:v>
                </c:pt>
                <c:pt idx="339">
                  <c:v>13.63</c:v>
                </c:pt>
                <c:pt idx="340">
                  <c:v>15.27</c:v>
                </c:pt>
                <c:pt idx="341">
                  <c:v>14.59</c:v>
                </c:pt>
                <c:pt idx="342">
                  <c:v>17.27</c:v>
                </c:pt>
                <c:pt idx="343">
                  <c:v>17.100000000000001</c:v>
                </c:pt>
                <c:pt idx="344">
                  <c:v>32.35</c:v>
                </c:pt>
                <c:pt idx="345">
                  <c:v>12.76</c:v>
                </c:pt>
                <c:pt idx="346">
                  <c:v>9.36</c:v>
                </c:pt>
                <c:pt idx="347">
                  <c:v>16.690000000000001</c:v>
                </c:pt>
                <c:pt idx="348">
                  <c:v>25.22</c:v>
                </c:pt>
                <c:pt idx="349">
                  <c:v>11.66</c:v>
                </c:pt>
                <c:pt idx="350">
                  <c:v>4.82</c:v>
                </c:pt>
                <c:pt idx="351">
                  <c:v>3.52</c:v>
                </c:pt>
                <c:pt idx="352">
                  <c:v>2.35</c:v>
                </c:pt>
                <c:pt idx="353">
                  <c:v>8.34</c:v>
                </c:pt>
                <c:pt idx="354">
                  <c:v>3.5</c:v>
                </c:pt>
                <c:pt idx="355">
                  <c:v>11.96</c:v>
                </c:pt>
                <c:pt idx="356">
                  <c:v>28.98</c:v>
                </c:pt>
                <c:pt idx="357">
                  <c:v>35.65</c:v>
                </c:pt>
                <c:pt idx="358">
                  <c:v>5.0199999999999996</c:v>
                </c:pt>
                <c:pt idx="359">
                  <c:v>1.89</c:v>
                </c:pt>
                <c:pt idx="360">
                  <c:v>4.8</c:v>
                </c:pt>
                <c:pt idx="361">
                  <c:v>4.4000000000000004</c:v>
                </c:pt>
                <c:pt idx="362">
                  <c:v>11.8</c:v>
                </c:pt>
                <c:pt idx="363">
                  <c:v>4.53</c:v>
                </c:pt>
                <c:pt idx="364">
                  <c:v>4.6399999999999997</c:v>
                </c:pt>
                <c:pt idx="365">
                  <c:v>14.73</c:v>
                </c:pt>
                <c:pt idx="366">
                  <c:v>57.07</c:v>
                </c:pt>
                <c:pt idx="367">
                  <c:v>36.130000000000003</c:v>
                </c:pt>
                <c:pt idx="368">
                  <c:v>43.04</c:v>
                </c:pt>
                <c:pt idx="369">
                  <c:v>31.38</c:v>
                </c:pt>
                <c:pt idx="370">
                  <c:v>2.35</c:v>
                </c:pt>
                <c:pt idx="371">
                  <c:v>1.21</c:v>
                </c:pt>
                <c:pt idx="372">
                  <c:v>1.7</c:v>
                </c:pt>
                <c:pt idx="373">
                  <c:v>4.3499999999999996</c:v>
                </c:pt>
                <c:pt idx="374">
                  <c:v>9.6</c:v>
                </c:pt>
                <c:pt idx="375">
                  <c:v>1.82</c:v>
                </c:pt>
                <c:pt idx="376">
                  <c:v>8.92</c:v>
                </c:pt>
                <c:pt idx="377">
                  <c:v>2.84</c:v>
                </c:pt>
                <c:pt idx="378">
                  <c:v>13.4</c:v>
                </c:pt>
                <c:pt idx="379">
                  <c:v>12.27</c:v>
                </c:pt>
                <c:pt idx="380">
                  <c:v>45.06</c:v>
                </c:pt>
                <c:pt idx="381">
                  <c:v>12.24</c:v>
                </c:pt>
                <c:pt idx="382">
                  <c:v>14.78</c:v>
                </c:pt>
                <c:pt idx="383">
                  <c:v>23.67</c:v>
                </c:pt>
                <c:pt idx="384">
                  <c:v>40.47</c:v>
                </c:pt>
                <c:pt idx="385">
                  <c:v>18.77</c:v>
                </c:pt>
                <c:pt idx="386">
                  <c:v>44.06</c:v>
                </c:pt>
                <c:pt idx="387">
                  <c:v>3.9</c:v>
                </c:pt>
                <c:pt idx="388">
                  <c:v>3.4</c:v>
                </c:pt>
                <c:pt idx="389">
                  <c:v>47.92</c:v>
                </c:pt>
                <c:pt idx="390">
                  <c:v>38.97</c:v>
                </c:pt>
                <c:pt idx="391">
                  <c:v>40.450000000000003</c:v>
                </c:pt>
                <c:pt idx="392">
                  <c:v>3.25</c:v>
                </c:pt>
                <c:pt idx="393">
                  <c:v>20.260000000000002</c:v>
                </c:pt>
                <c:pt idx="394">
                  <c:v>19.2</c:v>
                </c:pt>
                <c:pt idx="395">
                  <c:v>9.58</c:v>
                </c:pt>
                <c:pt idx="396">
                  <c:v>15.42</c:v>
                </c:pt>
                <c:pt idx="397">
                  <c:v>7.92</c:v>
                </c:pt>
                <c:pt idx="398">
                  <c:v>10.35</c:v>
                </c:pt>
                <c:pt idx="399">
                  <c:v>11.71</c:v>
                </c:pt>
                <c:pt idx="400">
                  <c:v>4.2699999999999996</c:v>
                </c:pt>
                <c:pt idx="401">
                  <c:v>11.12</c:v>
                </c:pt>
                <c:pt idx="402">
                  <c:v>11.88</c:v>
                </c:pt>
                <c:pt idx="403">
                  <c:v>16.16</c:v>
                </c:pt>
                <c:pt idx="404">
                  <c:v>34.090000000000003</c:v>
                </c:pt>
                <c:pt idx="405">
                  <c:v>42.15</c:v>
                </c:pt>
                <c:pt idx="406">
                  <c:v>46.4</c:v>
                </c:pt>
                <c:pt idx="407">
                  <c:v>7.8</c:v>
                </c:pt>
                <c:pt idx="408">
                  <c:v>15.43</c:v>
                </c:pt>
                <c:pt idx="409">
                  <c:v>13.43</c:v>
                </c:pt>
                <c:pt idx="410">
                  <c:v>12.68</c:v>
                </c:pt>
                <c:pt idx="411">
                  <c:v>12.13</c:v>
                </c:pt>
                <c:pt idx="412">
                  <c:v>15.78</c:v>
                </c:pt>
                <c:pt idx="413">
                  <c:v>40.81</c:v>
                </c:pt>
                <c:pt idx="414">
                  <c:v>21.39</c:v>
                </c:pt>
                <c:pt idx="415">
                  <c:v>44.43</c:v>
                </c:pt>
                <c:pt idx="416">
                  <c:v>34.200000000000003</c:v>
                </c:pt>
                <c:pt idx="417">
                  <c:v>18.36</c:v>
                </c:pt>
                <c:pt idx="418">
                  <c:v>13.27</c:v>
                </c:pt>
                <c:pt idx="419">
                  <c:v>25.19</c:v>
                </c:pt>
                <c:pt idx="420">
                  <c:v>29.76</c:v>
                </c:pt>
                <c:pt idx="421">
                  <c:v>8.15</c:v>
                </c:pt>
                <c:pt idx="422">
                  <c:v>13.81</c:v>
                </c:pt>
                <c:pt idx="423">
                  <c:v>15.4</c:v>
                </c:pt>
                <c:pt idx="424">
                  <c:v>12.63</c:v>
                </c:pt>
                <c:pt idx="425">
                  <c:v>10.36</c:v>
                </c:pt>
                <c:pt idx="426">
                  <c:v>10.88</c:v>
                </c:pt>
                <c:pt idx="427">
                  <c:v>7.9</c:v>
                </c:pt>
                <c:pt idx="428">
                  <c:v>17.84</c:v>
                </c:pt>
                <c:pt idx="429">
                  <c:v>15.74</c:v>
                </c:pt>
                <c:pt idx="430">
                  <c:v>41.26</c:v>
                </c:pt>
                <c:pt idx="431">
                  <c:v>14.76</c:v>
                </c:pt>
                <c:pt idx="432">
                  <c:v>9.27</c:v>
                </c:pt>
                <c:pt idx="433">
                  <c:v>18.149999999999999</c:v>
                </c:pt>
                <c:pt idx="434">
                  <c:v>36.28</c:v>
                </c:pt>
                <c:pt idx="435">
                  <c:v>13.89</c:v>
                </c:pt>
                <c:pt idx="436">
                  <c:v>5.55</c:v>
                </c:pt>
                <c:pt idx="437">
                  <c:v>2.89</c:v>
                </c:pt>
                <c:pt idx="438">
                  <c:v>2.33</c:v>
                </c:pt>
                <c:pt idx="439">
                  <c:v>7.86</c:v>
                </c:pt>
                <c:pt idx="440">
                  <c:v>3.32</c:v>
                </c:pt>
                <c:pt idx="441">
                  <c:v>9.36</c:v>
                </c:pt>
                <c:pt idx="442">
                  <c:v>34.97</c:v>
                </c:pt>
                <c:pt idx="443">
                  <c:v>43.47</c:v>
                </c:pt>
                <c:pt idx="444">
                  <c:v>4.3899999999999997</c:v>
                </c:pt>
                <c:pt idx="445">
                  <c:v>1.1599999999999999</c:v>
                </c:pt>
                <c:pt idx="446">
                  <c:v>3.35</c:v>
                </c:pt>
                <c:pt idx="447">
                  <c:v>2.56</c:v>
                </c:pt>
                <c:pt idx="448">
                  <c:v>15.36</c:v>
                </c:pt>
                <c:pt idx="449">
                  <c:v>7.3</c:v>
                </c:pt>
                <c:pt idx="450">
                  <c:v>4.37</c:v>
                </c:pt>
                <c:pt idx="451">
                  <c:v>12.6</c:v>
                </c:pt>
                <c:pt idx="452">
                  <c:v>64.55</c:v>
                </c:pt>
                <c:pt idx="453">
                  <c:v>37.22</c:v>
                </c:pt>
                <c:pt idx="454">
                  <c:v>44.32</c:v>
                </c:pt>
                <c:pt idx="455">
                  <c:v>34.479999999999997</c:v>
                </c:pt>
                <c:pt idx="456">
                  <c:v>1.44</c:v>
                </c:pt>
                <c:pt idx="457">
                  <c:v>1.46</c:v>
                </c:pt>
                <c:pt idx="458">
                  <c:v>1</c:v>
                </c:pt>
                <c:pt idx="459">
                  <c:v>2.75</c:v>
                </c:pt>
                <c:pt idx="460">
                  <c:v>10.38</c:v>
                </c:pt>
                <c:pt idx="461">
                  <c:v>3.16</c:v>
                </c:pt>
                <c:pt idx="462">
                  <c:v>8.91</c:v>
                </c:pt>
                <c:pt idx="463">
                  <c:v>3.04</c:v>
                </c:pt>
                <c:pt idx="464">
                  <c:v>13.29</c:v>
                </c:pt>
                <c:pt idx="465">
                  <c:v>12.46</c:v>
                </c:pt>
                <c:pt idx="466">
                  <c:v>52.61</c:v>
                </c:pt>
                <c:pt idx="467">
                  <c:v>15.23</c:v>
                </c:pt>
                <c:pt idx="468">
                  <c:v>17.16</c:v>
                </c:pt>
                <c:pt idx="469">
                  <c:v>23.85</c:v>
                </c:pt>
                <c:pt idx="470">
                  <c:v>44.37</c:v>
                </c:pt>
                <c:pt idx="471">
                  <c:v>23.72</c:v>
                </c:pt>
                <c:pt idx="472">
                  <c:v>47.84</c:v>
                </c:pt>
                <c:pt idx="473">
                  <c:v>2.56</c:v>
                </c:pt>
                <c:pt idx="474">
                  <c:v>2.17</c:v>
                </c:pt>
                <c:pt idx="475">
                  <c:v>50.9</c:v>
                </c:pt>
                <c:pt idx="476">
                  <c:v>43.1</c:v>
                </c:pt>
                <c:pt idx="477">
                  <c:v>42.18</c:v>
                </c:pt>
                <c:pt idx="478">
                  <c:v>10.47</c:v>
                </c:pt>
                <c:pt idx="479">
                  <c:v>19.72</c:v>
                </c:pt>
                <c:pt idx="480">
                  <c:v>23.31</c:v>
                </c:pt>
                <c:pt idx="481">
                  <c:v>14.45</c:v>
                </c:pt>
                <c:pt idx="482">
                  <c:v>25.65</c:v>
                </c:pt>
                <c:pt idx="483">
                  <c:v>7.04</c:v>
                </c:pt>
                <c:pt idx="484">
                  <c:v>15.02</c:v>
                </c:pt>
                <c:pt idx="485">
                  <c:v>14.21</c:v>
                </c:pt>
                <c:pt idx="486">
                  <c:v>5.05</c:v>
                </c:pt>
                <c:pt idx="487">
                  <c:v>9.91</c:v>
                </c:pt>
                <c:pt idx="488">
                  <c:v>16.97</c:v>
                </c:pt>
                <c:pt idx="489">
                  <c:v>20.79</c:v>
                </c:pt>
                <c:pt idx="490">
                  <c:v>41.68</c:v>
                </c:pt>
                <c:pt idx="491">
                  <c:v>45.73</c:v>
                </c:pt>
                <c:pt idx="492">
                  <c:v>48.48</c:v>
                </c:pt>
                <c:pt idx="493">
                  <c:v>8.5299999999999994</c:v>
                </c:pt>
                <c:pt idx="494">
                  <c:v>23.56</c:v>
                </c:pt>
                <c:pt idx="495">
                  <c:v>17.010000000000002</c:v>
                </c:pt>
                <c:pt idx="496">
                  <c:v>16.21</c:v>
                </c:pt>
                <c:pt idx="497">
                  <c:v>11.9</c:v>
                </c:pt>
                <c:pt idx="498">
                  <c:v>15.49</c:v>
                </c:pt>
                <c:pt idx="499">
                  <c:v>45.38</c:v>
                </c:pt>
                <c:pt idx="500">
                  <c:v>23.17</c:v>
                </c:pt>
                <c:pt idx="501">
                  <c:v>46.53</c:v>
                </c:pt>
                <c:pt idx="502">
                  <c:v>38.520000000000003</c:v>
                </c:pt>
                <c:pt idx="503">
                  <c:v>22.2</c:v>
                </c:pt>
                <c:pt idx="504">
                  <c:v>16.940000000000001</c:v>
                </c:pt>
                <c:pt idx="505">
                  <c:v>28.07</c:v>
                </c:pt>
                <c:pt idx="506">
                  <c:v>31.81</c:v>
                </c:pt>
                <c:pt idx="507">
                  <c:v>14.22</c:v>
                </c:pt>
                <c:pt idx="508">
                  <c:v>16.8</c:v>
                </c:pt>
                <c:pt idx="509">
                  <c:v>20.46</c:v>
                </c:pt>
                <c:pt idx="510">
                  <c:v>17.11</c:v>
                </c:pt>
                <c:pt idx="511">
                  <c:v>15.59</c:v>
                </c:pt>
                <c:pt idx="512">
                  <c:v>23.3</c:v>
                </c:pt>
                <c:pt idx="513">
                  <c:v>17.09</c:v>
                </c:pt>
                <c:pt idx="514">
                  <c:v>22.2</c:v>
                </c:pt>
                <c:pt idx="515">
                  <c:v>17.62</c:v>
                </c:pt>
                <c:pt idx="516">
                  <c:v>32.270000000000003</c:v>
                </c:pt>
                <c:pt idx="517">
                  <c:v>12.92</c:v>
                </c:pt>
                <c:pt idx="518">
                  <c:v>15.23</c:v>
                </c:pt>
                <c:pt idx="519">
                  <c:v>25.39</c:v>
                </c:pt>
                <c:pt idx="520">
                  <c:v>45.66</c:v>
                </c:pt>
                <c:pt idx="521">
                  <c:v>21.88</c:v>
                </c:pt>
                <c:pt idx="522">
                  <c:v>12.78</c:v>
                </c:pt>
                <c:pt idx="523">
                  <c:v>7.68</c:v>
                </c:pt>
                <c:pt idx="524">
                  <c:v>2.82</c:v>
                </c:pt>
                <c:pt idx="525">
                  <c:v>10.44</c:v>
                </c:pt>
                <c:pt idx="526">
                  <c:v>4.43</c:v>
                </c:pt>
                <c:pt idx="527">
                  <c:v>12.87</c:v>
                </c:pt>
                <c:pt idx="528">
                  <c:v>31.04</c:v>
                </c:pt>
                <c:pt idx="529">
                  <c:v>29.66</c:v>
                </c:pt>
                <c:pt idx="530">
                  <c:v>2.8</c:v>
                </c:pt>
                <c:pt idx="531">
                  <c:v>3.09</c:v>
                </c:pt>
                <c:pt idx="532">
                  <c:v>4.68</c:v>
                </c:pt>
                <c:pt idx="533">
                  <c:v>6.89</c:v>
                </c:pt>
                <c:pt idx="534">
                  <c:v>21.58</c:v>
                </c:pt>
                <c:pt idx="535">
                  <c:v>10.23</c:v>
                </c:pt>
                <c:pt idx="536">
                  <c:v>10.72</c:v>
                </c:pt>
                <c:pt idx="537">
                  <c:v>13.3</c:v>
                </c:pt>
                <c:pt idx="538">
                  <c:v>58.31</c:v>
                </c:pt>
                <c:pt idx="539">
                  <c:v>39.08</c:v>
                </c:pt>
                <c:pt idx="540">
                  <c:v>39.869999999999997</c:v>
                </c:pt>
                <c:pt idx="541">
                  <c:v>39.72</c:v>
                </c:pt>
                <c:pt idx="542">
                  <c:v>2.68</c:v>
                </c:pt>
                <c:pt idx="543">
                  <c:v>2.7</c:v>
                </c:pt>
                <c:pt idx="544">
                  <c:v>3.54</c:v>
                </c:pt>
                <c:pt idx="545">
                  <c:v>4.58</c:v>
                </c:pt>
                <c:pt idx="546">
                  <c:v>11.1</c:v>
                </c:pt>
                <c:pt idx="547">
                  <c:v>3.9</c:v>
                </c:pt>
                <c:pt idx="548">
                  <c:v>11.32</c:v>
                </c:pt>
                <c:pt idx="549">
                  <c:v>4.38</c:v>
                </c:pt>
                <c:pt idx="550">
                  <c:v>14.16</c:v>
                </c:pt>
                <c:pt idx="551">
                  <c:v>11.77</c:v>
                </c:pt>
                <c:pt idx="552">
                  <c:v>47.51</c:v>
                </c:pt>
                <c:pt idx="553">
                  <c:v>14.48</c:v>
                </c:pt>
                <c:pt idx="554">
                  <c:v>16.739999999999998</c:v>
                </c:pt>
                <c:pt idx="555">
                  <c:v>23.29</c:v>
                </c:pt>
                <c:pt idx="556">
                  <c:v>39.6</c:v>
                </c:pt>
                <c:pt idx="557">
                  <c:v>18.8</c:v>
                </c:pt>
                <c:pt idx="558">
                  <c:v>43.19</c:v>
                </c:pt>
                <c:pt idx="559">
                  <c:v>2.16</c:v>
                </c:pt>
                <c:pt idx="560">
                  <c:v>2.89</c:v>
                </c:pt>
                <c:pt idx="561">
                  <c:v>48.62</c:v>
                </c:pt>
                <c:pt idx="562">
                  <c:v>46.39</c:v>
                </c:pt>
                <c:pt idx="563">
                  <c:v>35.380000000000003</c:v>
                </c:pt>
                <c:pt idx="564">
                  <c:v>20.079999999999998</c:v>
                </c:pt>
                <c:pt idx="565">
                  <c:v>29.91</c:v>
                </c:pt>
                <c:pt idx="566">
                  <c:v>34</c:v>
                </c:pt>
                <c:pt idx="567">
                  <c:v>21.48</c:v>
                </c:pt>
                <c:pt idx="568">
                  <c:v>35.5</c:v>
                </c:pt>
                <c:pt idx="569">
                  <c:v>18.25</c:v>
                </c:pt>
                <c:pt idx="570">
                  <c:v>23.26</c:v>
                </c:pt>
                <c:pt idx="571">
                  <c:v>21.42</c:v>
                </c:pt>
                <c:pt idx="572">
                  <c:v>12.8</c:v>
                </c:pt>
                <c:pt idx="573">
                  <c:v>18.57</c:v>
                </c:pt>
                <c:pt idx="574">
                  <c:v>30.74</c:v>
                </c:pt>
                <c:pt idx="575">
                  <c:v>30.73</c:v>
                </c:pt>
                <c:pt idx="576">
                  <c:v>23.6</c:v>
                </c:pt>
                <c:pt idx="577">
                  <c:v>38.590000000000003</c:v>
                </c:pt>
                <c:pt idx="578">
                  <c:v>51.23</c:v>
                </c:pt>
                <c:pt idx="579">
                  <c:v>11.47</c:v>
                </c:pt>
                <c:pt idx="580">
                  <c:v>24.2</c:v>
                </c:pt>
                <c:pt idx="581">
                  <c:v>21.01</c:v>
                </c:pt>
                <c:pt idx="582">
                  <c:v>19.86</c:v>
                </c:pt>
                <c:pt idx="583">
                  <c:v>18.170000000000002</c:v>
                </c:pt>
                <c:pt idx="584">
                  <c:v>16.940000000000001</c:v>
                </c:pt>
                <c:pt idx="585">
                  <c:v>43.08</c:v>
                </c:pt>
                <c:pt idx="586">
                  <c:v>21.48</c:v>
                </c:pt>
                <c:pt idx="587">
                  <c:v>47.89</c:v>
                </c:pt>
                <c:pt idx="588">
                  <c:v>44.56</c:v>
                </c:pt>
                <c:pt idx="589">
                  <c:v>31.19</c:v>
                </c:pt>
                <c:pt idx="590">
                  <c:v>28.31</c:v>
                </c:pt>
                <c:pt idx="591">
                  <c:v>34.840000000000003</c:v>
                </c:pt>
                <c:pt idx="592">
                  <c:v>37.92</c:v>
                </c:pt>
                <c:pt idx="593">
                  <c:v>19.29</c:v>
                </c:pt>
                <c:pt idx="594">
                  <c:v>22.99</c:v>
                </c:pt>
                <c:pt idx="595">
                  <c:v>27</c:v>
                </c:pt>
                <c:pt idx="596">
                  <c:v>23.8</c:v>
                </c:pt>
                <c:pt idx="597">
                  <c:v>24.37</c:v>
                </c:pt>
                <c:pt idx="598">
                  <c:v>27.67</c:v>
                </c:pt>
                <c:pt idx="599">
                  <c:v>20</c:v>
                </c:pt>
                <c:pt idx="600">
                  <c:v>32.35</c:v>
                </c:pt>
                <c:pt idx="601">
                  <c:v>25.39</c:v>
                </c:pt>
                <c:pt idx="602">
                  <c:v>33.299999999999997</c:v>
                </c:pt>
                <c:pt idx="603">
                  <c:v>12.96</c:v>
                </c:pt>
                <c:pt idx="604">
                  <c:v>9.4700000000000006</c:v>
                </c:pt>
                <c:pt idx="605">
                  <c:v>22.13</c:v>
                </c:pt>
                <c:pt idx="606">
                  <c:v>39.1</c:v>
                </c:pt>
                <c:pt idx="607">
                  <c:v>14.85</c:v>
                </c:pt>
                <c:pt idx="608">
                  <c:v>6.3</c:v>
                </c:pt>
                <c:pt idx="609">
                  <c:v>3.76</c:v>
                </c:pt>
                <c:pt idx="610">
                  <c:v>3.15</c:v>
                </c:pt>
                <c:pt idx="611">
                  <c:v>8.8800000000000008</c:v>
                </c:pt>
                <c:pt idx="612">
                  <c:v>3.92</c:v>
                </c:pt>
                <c:pt idx="613">
                  <c:v>5.62</c:v>
                </c:pt>
                <c:pt idx="614">
                  <c:v>27.79</c:v>
                </c:pt>
                <c:pt idx="615">
                  <c:v>36.380000000000003</c:v>
                </c:pt>
                <c:pt idx="616">
                  <c:v>3.09</c:v>
                </c:pt>
                <c:pt idx="617">
                  <c:v>1.6</c:v>
                </c:pt>
                <c:pt idx="618">
                  <c:v>2.2999999999999998</c:v>
                </c:pt>
                <c:pt idx="619">
                  <c:v>3.07</c:v>
                </c:pt>
                <c:pt idx="620">
                  <c:v>13.78</c:v>
                </c:pt>
                <c:pt idx="621">
                  <c:v>4.87</c:v>
                </c:pt>
                <c:pt idx="622">
                  <c:v>5.24</c:v>
                </c:pt>
                <c:pt idx="623">
                  <c:v>11.51</c:v>
                </c:pt>
                <c:pt idx="624">
                  <c:v>50</c:v>
                </c:pt>
                <c:pt idx="625">
                  <c:v>35.69</c:v>
                </c:pt>
                <c:pt idx="626">
                  <c:v>37.79</c:v>
                </c:pt>
                <c:pt idx="627">
                  <c:v>26.73</c:v>
                </c:pt>
                <c:pt idx="628">
                  <c:v>1.83</c:v>
                </c:pt>
                <c:pt idx="629">
                  <c:v>1.51</c:v>
                </c:pt>
                <c:pt idx="630">
                  <c:v>2.04</c:v>
                </c:pt>
                <c:pt idx="631">
                  <c:v>2.2000000000000002</c:v>
                </c:pt>
                <c:pt idx="632">
                  <c:v>7.52</c:v>
                </c:pt>
                <c:pt idx="633">
                  <c:v>2.35</c:v>
                </c:pt>
                <c:pt idx="634">
                  <c:v>6.57</c:v>
                </c:pt>
                <c:pt idx="635">
                  <c:v>2.73</c:v>
                </c:pt>
                <c:pt idx="636">
                  <c:v>9.6199999999999992</c:v>
                </c:pt>
                <c:pt idx="637">
                  <c:v>11.36</c:v>
                </c:pt>
                <c:pt idx="638">
                  <c:v>43.92</c:v>
                </c:pt>
                <c:pt idx="639">
                  <c:v>9.5500000000000007</c:v>
                </c:pt>
                <c:pt idx="640">
                  <c:v>13.66</c:v>
                </c:pt>
                <c:pt idx="641">
                  <c:v>24.93</c:v>
                </c:pt>
                <c:pt idx="642">
                  <c:v>35.83</c:v>
                </c:pt>
                <c:pt idx="643">
                  <c:v>22.07</c:v>
                </c:pt>
                <c:pt idx="644">
                  <c:v>44.47</c:v>
                </c:pt>
                <c:pt idx="645">
                  <c:v>2.25</c:v>
                </c:pt>
                <c:pt idx="646">
                  <c:v>1.99</c:v>
                </c:pt>
                <c:pt idx="647">
                  <c:v>45.46</c:v>
                </c:pt>
                <c:pt idx="648">
                  <c:v>40.33</c:v>
                </c:pt>
                <c:pt idx="649">
                  <c:v>39.18</c:v>
                </c:pt>
                <c:pt idx="650">
                  <c:v>11.49</c:v>
                </c:pt>
                <c:pt idx="651">
                  <c:v>24.34</c:v>
                </c:pt>
                <c:pt idx="652">
                  <c:v>20.93</c:v>
                </c:pt>
                <c:pt idx="653">
                  <c:v>18.02</c:v>
                </c:pt>
                <c:pt idx="654">
                  <c:v>28.12</c:v>
                </c:pt>
                <c:pt idx="655">
                  <c:v>7.34</c:v>
                </c:pt>
                <c:pt idx="656">
                  <c:v>17.260000000000002</c:v>
                </c:pt>
                <c:pt idx="657">
                  <c:v>14.98</c:v>
                </c:pt>
                <c:pt idx="658">
                  <c:v>7.87</c:v>
                </c:pt>
                <c:pt idx="659">
                  <c:v>12.24</c:v>
                </c:pt>
                <c:pt idx="660">
                  <c:v>17.87</c:v>
                </c:pt>
                <c:pt idx="661">
                  <c:v>18.55</c:v>
                </c:pt>
                <c:pt idx="662">
                  <c:v>37.32</c:v>
                </c:pt>
                <c:pt idx="663">
                  <c:v>43.26</c:v>
                </c:pt>
                <c:pt idx="664">
                  <c:v>45.79</c:v>
                </c:pt>
                <c:pt idx="665">
                  <c:v>8.0500000000000007</c:v>
                </c:pt>
                <c:pt idx="666">
                  <c:v>21.42</c:v>
                </c:pt>
                <c:pt idx="667">
                  <c:v>12.11</c:v>
                </c:pt>
                <c:pt idx="668">
                  <c:v>12.98</c:v>
                </c:pt>
                <c:pt idx="669">
                  <c:v>6.45</c:v>
                </c:pt>
                <c:pt idx="670">
                  <c:v>10.43</c:v>
                </c:pt>
                <c:pt idx="671">
                  <c:v>37.44</c:v>
                </c:pt>
                <c:pt idx="672">
                  <c:v>18.84</c:v>
                </c:pt>
                <c:pt idx="673">
                  <c:v>43.51</c:v>
                </c:pt>
                <c:pt idx="674">
                  <c:v>35.14</c:v>
                </c:pt>
                <c:pt idx="675">
                  <c:v>22.68</c:v>
                </c:pt>
                <c:pt idx="676">
                  <c:v>22.18</c:v>
                </c:pt>
                <c:pt idx="677">
                  <c:v>28.59</c:v>
                </c:pt>
                <c:pt idx="678">
                  <c:v>32.770000000000003</c:v>
                </c:pt>
                <c:pt idx="679">
                  <c:v>7.27</c:v>
                </c:pt>
                <c:pt idx="680">
                  <c:v>16.8</c:v>
                </c:pt>
                <c:pt idx="681">
                  <c:v>18.440000000000001</c:v>
                </c:pt>
                <c:pt idx="682">
                  <c:v>18.309999999999999</c:v>
                </c:pt>
                <c:pt idx="683">
                  <c:v>17.23</c:v>
                </c:pt>
                <c:pt idx="684">
                  <c:v>17.18</c:v>
                </c:pt>
                <c:pt idx="685">
                  <c:v>10.01</c:v>
                </c:pt>
                <c:pt idx="686">
                  <c:v>22.47</c:v>
                </c:pt>
                <c:pt idx="687">
                  <c:v>14.88</c:v>
                </c:pt>
                <c:pt idx="688">
                  <c:v>39.96</c:v>
                </c:pt>
                <c:pt idx="689">
                  <c:v>14.63</c:v>
                </c:pt>
                <c:pt idx="690">
                  <c:v>15.72</c:v>
                </c:pt>
                <c:pt idx="691">
                  <c:v>25.41</c:v>
                </c:pt>
                <c:pt idx="692">
                  <c:v>44.87</c:v>
                </c:pt>
                <c:pt idx="693">
                  <c:v>22.81</c:v>
                </c:pt>
                <c:pt idx="694">
                  <c:v>11.4</c:v>
                </c:pt>
                <c:pt idx="695">
                  <c:v>6.22</c:v>
                </c:pt>
                <c:pt idx="696">
                  <c:v>4.41</c:v>
                </c:pt>
                <c:pt idx="697">
                  <c:v>8.4499999999999993</c:v>
                </c:pt>
                <c:pt idx="698">
                  <c:v>6.3</c:v>
                </c:pt>
                <c:pt idx="699">
                  <c:v>10.19</c:v>
                </c:pt>
                <c:pt idx="700">
                  <c:v>34.75</c:v>
                </c:pt>
                <c:pt idx="701">
                  <c:v>46.3</c:v>
                </c:pt>
                <c:pt idx="702">
                  <c:v>5.58</c:v>
                </c:pt>
                <c:pt idx="703">
                  <c:v>1.9</c:v>
                </c:pt>
                <c:pt idx="704">
                  <c:v>4.93</c:v>
                </c:pt>
                <c:pt idx="705">
                  <c:v>5.79</c:v>
                </c:pt>
                <c:pt idx="706">
                  <c:v>18.61</c:v>
                </c:pt>
                <c:pt idx="707">
                  <c:v>8.17</c:v>
                </c:pt>
                <c:pt idx="708">
                  <c:v>5.05</c:v>
                </c:pt>
                <c:pt idx="709">
                  <c:v>12.83</c:v>
                </c:pt>
                <c:pt idx="710">
                  <c:v>65.27</c:v>
                </c:pt>
                <c:pt idx="711">
                  <c:v>37.729999999999997</c:v>
                </c:pt>
                <c:pt idx="712">
                  <c:v>43.02</c:v>
                </c:pt>
                <c:pt idx="713">
                  <c:v>28.61</c:v>
                </c:pt>
                <c:pt idx="714">
                  <c:v>2.2200000000000002</c:v>
                </c:pt>
                <c:pt idx="715">
                  <c:v>1.61</c:v>
                </c:pt>
                <c:pt idx="716">
                  <c:v>2.2799999999999998</c:v>
                </c:pt>
                <c:pt idx="717">
                  <c:v>5.13</c:v>
                </c:pt>
                <c:pt idx="718">
                  <c:v>10.050000000000001</c:v>
                </c:pt>
                <c:pt idx="719">
                  <c:v>4.3499999999999996</c:v>
                </c:pt>
                <c:pt idx="720">
                  <c:v>7.82</c:v>
                </c:pt>
                <c:pt idx="721">
                  <c:v>2.79</c:v>
                </c:pt>
                <c:pt idx="722">
                  <c:v>13.57</c:v>
                </c:pt>
                <c:pt idx="723">
                  <c:v>12.94</c:v>
                </c:pt>
                <c:pt idx="724">
                  <c:v>50.51</c:v>
                </c:pt>
                <c:pt idx="725">
                  <c:v>14.55</c:v>
                </c:pt>
                <c:pt idx="726">
                  <c:v>16.77</c:v>
                </c:pt>
                <c:pt idx="727">
                  <c:v>25.74</c:v>
                </c:pt>
                <c:pt idx="728">
                  <c:v>43.97</c:v>
                </c:pt>
                <c:pt idx="729">
                  <c:v>24</c:v>
                </c:pt>
                <c:pt idx="730">
                  <c:v>45.45</c:v>
                </c:pt>
                <c:pt idx="731">
                  <c:v>2.91</c:v>
                </c:pt>
                <c:pt idx="732">
                  <c:v>2.2799999999999998</c:v>
                </c:pt>
                <c:pt idx="733">
                  <c:v>49.94</c:v>
                </c:pt>
                <c:pt idx="734">
                  <c:v>44.42</c:v>
                </c:pt>
                <c:pt idx="735">
                  <c:v>44.1</c:v>
                </c:pt>
                <c:pt idx="736">
                  <c:v>10.16</c:v>
                </c:pt>
                <c:pt idx="737">
                  <c:v>28.19</c:v>
                </c:pt>
                <c:pt idx="738">
                  <c:v>26.93</c:v>
                </c:pt>
                <c:pt idx="739">
                  <c:v>19.3</c:v>
                </c:pt>
                <c:pt idx="740">
                  <c:v>30.68</c:v>
                </c:pt>
                <c:pt idx="741">
                  <c:v>12.03</c:v>
                </c:pt>
                <c:pt idx="742">
                  <c:v>19.05</c:v>
                </c:pt>
                <c:pt idx="743">
                  <c:v>18.25</c:v>
                </c:pt>
                <c:pt idx="744">
                  <c:v>11.62</c:v>
                </c:pt>
                <c:pt idx="745">
                  <c:v>16.61</c:v>
                </c:pt>
                <c:pt idx="746">
                  <c:v>18.13</c:v>
                </c:pt>
                <c:pt idx="747">
                  <c:v>21.62</c:v>
                </c:pt>
                <c:pt idx="748">
                  <c:v>42.36</c:v>
                </c:pt>
                <c:pt idx="749">
                  <c:v>46.46</c:v>
                </c:pt>
                <c:pt idx="750">
                  <c:v>52.61</c:v>
                </c:pt>
                <c:pt idx="751">
                  <c:v>11.95</c:v>
                </c:pt>
                <c:pt idx="752">
                  <c:v>28.64</c:v>
                </c:pt>
                <c:pt idx="753">
                  <c:v>18.96</c:v>
                </c:pt>
                <c:pt idx="754">
                  <c:v>19.22</c:v>
                </c:pt>
                <c:pt idx="755">
                  <c:v>13.1</c:v>
                </c:pt>
                <c:pt idx="756">
                  <c:v>16.43</c:v>
                </c:pt>
                <c:pt idx="757">
                  <c:v>44.73</c:v>
                </c:pt>
                <c:pt idx="758">
                  <c:v>22.99</c:v>
                </c:pt>
                <c:pt idx="759">
                  <c:v>48.16</c:v>
                </c:pt>
                <c:pt idx="760">
                  <c:v>37.56</c:v>
                </c:pt>
                <c:pt idx="761">
                  <c:v>18.14</c:v>
                </c:pt>
                <c:pt idx="762">
                  <c:v>16.399999999999999</c:v>
                </c:pt>
                <c:pt idx="763">
                  <c:v>21.32</c:v>
                </c:pt>
                <c:pt idx="764">
                  <c:v>25.65</c:v>
                </c:pt>
                <c:pt idx="765">
                  <c:v>8.35</c:v>
                </c:pt>
                <c:pt idx="766">
                  <c:v>15.12</c:v>
                </c:pt>
                <c:pt idx="767">
                  <c:v>15.56</c:v>
                </c:pt>
                <c:pt idx="768">
                  <c:v>15.47</c:v>
                </c:pt>
                <c:pt idx="769">
                  <c:v>14.08</c:v>
                </c:pt>
                <c:pt idx="770">
                  <c:v>17.32</c:v>
                </c:pt>
                <c:pt idx="771">
                  <c:v>13.67</c:v>
                </c:pt>
                <c:pt idx="772">
                  <c:v>22.47</c:v>
                </c:pt>
                <c:pt idx="773">
                  <c:v>17.940000000000001</c:v>
                </c:pt>
              </c:numCache>
            </c:numRef>
          </c:xVal>
          <c:yVal>
            <c:numRef>
              <c:f>'ScatterLST-Tree'!$D$2:$D$775</c:f>
              <c:numCache>
                <c:formatCode>General</c:formatCode>
                <c:ptCount val="774"/>
                <c:pt idx="0">
                  <c:v>79.260000000000005</c:v>
                </c:pt>
                <c:pt idx="1">
                  <c:v>81.13</c:v>
                </c:pt>
                <c:pt idx="2">
                  <c:v>80.48</c:v>
                </c:pt>
                <c:pt idx="3">
                  <c:v>78.569999999999993</c:v>
                </c:pt>
                <c:pt idx="4">
                  <c:v>76.19</c:v>
                </c:pt>
                <c:pt idx="5">
                  <c:v>78.39</c:v>
                </c:pt>
                <c:pt idx="6">
                  <c:v>79.88</c:v>
                </c:pt>
                <c:pt idx="7">
                  <c:v>81.150000000000006</c:v>
                </c:pt>
                <c:pt idx="8">
                  <c:v>83.06</c:v>
                </c:pt>
                <c:pt idx="9">
                  <c:v>78.62</c:v>
                </c:pt>
                <c:pt idx="10">
                  <c:v>82.83</c:v>
                </c:pt>
                <c:pt idx="11">
                  <c:v>82.11</c:v>
                </c:pt>
                <c:pt idx="12">
                  <c:v>79.099999999999994</c:v>
                </c:pt>
                <c:pt idx="13">
                  <c:v>77.819999999999993</c:v>
                </c:pt>
                <c:pt idx="14">
                  <c:v>81.75</c:v>
                </c:pt>
                <c:pt idx="15">
                  <c:v>82.74</c:v>
                </c:pt>
                <c:pt idx="16">
                  <c:v>86.29</c:v>
                </c:pt>
                <c:pt idx="17">
                  <c:v>82.28</c:v>
                </c:pt>
                <c:pt idx="18">
                  <c:v>80.33</c:v>
                </c:pt>
                <c:pt idx="19">
                  <c:v>83.21</c:v>
                </c:pt>
                <c:pt idx="20">
                  <c:v>82.94</c:v>
                </c:pt>
                <c:pt idx="21">
                  <c:v>79.790000000000006</c:v>
                </c:pt>
                <c:pt idx="22">
                  <c:v>75.06</c:v>
                </c:pt>
                <c:pt idx="23">
                  <c:v>78.510000000000005</c:v>
                </c:pt>
                <c:pt idx="24">
                  <c:v>77.75</c:v>
                </c:pt>
                <c:pt idx="25">
                  <c:v>78.27</c:v>
                </c:pt>
                <c:pt idx="26">
                  <c:v>85.21</c:v>
                </c:pt>
                <c:pt idx="27">
                  <c:v>84.53</c:v>
                </c:pt>
                <c:pt idx="28">
                  <c:v>83.92</c:v>
                </c:pt>
                <c:pt idx="29">
                  <c:v>82.94</c:v>
                </c:pt>
                <c:pt idx="30">
                  <c:v>81.73</c:v>
                </c:pt>
                <c:pt idx="31">
                  <c:v>83.96</c:v>
                </c:pt>
                <c:pt idx="32">
                  <c:v>81.489999999999995</c:v>
                </c:pt>
                <c:pt idx="33">
                  <c:v>83.2</c:v>
                </c:pt>
                <c:pt idx="34">
                  <c:v>82.24</c:v>
                </c:pt>
                <c:pt idx="35">
                  <c:v>80.44</c:v>
                </c:pt>
                <c:pt idx="36">
                  <c:v>77.84</c:v>
                </c:pt>
                <c:pt idx="37">
                  <c:v>81.569999999999993</c:v>
                </c:pt>
                <c:pt idx="38">
                  <c:v>82.48</c:v>
                </c:pt>
                <c:pt idx="39">
                  <c:v>80.88</c:v>
                </c:pt>
                <c:pt idx="40">
                  <c:v>77.98</c:v>
                </c:pt>
                <c:pt idx="41">
                  <c:v>80.900000000000006</c:v>
                </c:pt>
                <c:pt idx="42">
                  <c:v>78.94</c:v>
                </c:pt>
                <c:pt idx="43">
                  <c:v>83.86</c:v>
                </c:pt>
                <c:pt idx="44">
                  <c:v>85.51</c:v>
                </c:pt>
                <c:pt idx="45">
                  <c:v>77.12</c:v>
                </c:pt>
                <c:pt idx="46">
                  <c:v>76.22</c:v>
                </c:pt>
                <c:pt idx="47">
                  <c:v>76.23</c:v>
                </c:pt>
                <c:pt idx="48">
                  <c:v>81.38</c:v>
                </c:pt>
                <c:pt idx="49">
                  <c:v>79.650000000000006</c:v>
                </c:pt>
                <c:pt idx="50">
                  <c:v>77.44</c:v>
                </c:pt>
                <c:pt idx="51">
                  <c:v>77.37</c:v>
                </c:pt>
                <c:pt idx="52">
                  <c:v>76.63</c:v>
                </c:pt>
                <c:pt idx="53">
                  <c:v>78.67</c:v>
                </c:pt>
                <c:pt idx="54">
                  <c:v>78.34</c:v>
                </c:pt>
                <c:pt idx="55">
                  <c:v>79.48</c:v>
                </c:pt>
                <c:pt idx="56">
                  <c:v>79.45</c:v>
                </c:pt>
                <c:pt idx="57">
                  <c:v>78.819999999999993</c:v>
                </c:pt>
                <c:pt idx="58">
                  <c:v>79.39</c:v>
                </c:pt>
                <c:pt idx="59">
                  <c:v>78.41</c:v>
                </c:pt>
                <c:pt idx="60">
                  <c:v>77.14</c:v>
                </c:pt>
                <c:pt idx="61">
                  <c:v>77.3</c:v>
                </c:pt>
                <c:pt idx="62">
                  <c:v>76.290000000000006</c:v>
                </c:pt>
                <c:pt idx="63">
                  <c:v>81.95</c:v>
                </c:pt>
                <c:pt idx="64">
                  <c:v>79.61</c:v>
                </c:pt>
                <c:pt idx="65">
                  <c:v>80.92</c:v>
                </c:pt>
                <c:pt idx="66">
                  <c:v>81.27</c:v>
                </c:pt>
                <c:pt idx="67">
                  <c:v>81.010000000000005</c:v>
                </c:pt>
                <c:pt idx="68">
                  <c:v>83.29</c:v>
                </c:pt>
                <c:pt idx="69">
                  <c:v>77.78</c:v>
                </c:pt>
                <c:pt idx="70">
                  <c:v>80.95</c:v>
                </c:pt>
                <c:pt idx="71">
                  <c:v>76.930000000000007</c:v>
                </c:pt>
                <c:pt idx="72">
                  <c:v>77.489999999999995</c:v>
                </c:pt>
                <c:pt idx="73">
                  <c:v>76.66</c:v>
                </c:pt>
                <c:pt idx="74">
                  <c:v>75.959999999999994</c:v>
                </c:pt>
                <c:pt idx="75">
                  <c:v>77.98</c:v>
                </c:pt>
                <c:pt idx="76">
                  <c:v>75.39</c:v>
                </c:pt>
                <c:pt idx="77">
                  <c:v>81.86</c:v>
                </c:pt>
                <c:pt idx="78">
                  <c:v>81.040000000000006</c:v>
                </c:pt>
                <c:pt idx="79">
                  <c:v>80.37</c:v>
                </c:pt>
                <c:pt idx="80">
                  <c:v>76.72</c:v>
                </c:pt>
                <c:pt idx="81">
                  <c:v>76.41</c:v>
                </c:pt>
                <c:pt idx="82">
                  <c:v>78.7</c:v>
                </c:pt>
                <c:pt idx="83">
                  <c:v>79.680000000000007</c:v>
                </c:pt>
                <c:pt idx="84">
                  <c:v>77.14</c:v>
                </c:pt>
                <c:pt idx="85">
                  <c:v>77.983360090000005</c:v>
                </c:pt>
                <c:pt idx="86">
                  <c:v>81.98</c:v>
                </c:pt>
                <c:pt idx="87">
                  <c:v>84.71</c:v>
                </c:pt>
                <c:pt idx="88">
                  <c:v>84.37</c:v>
                </c:pt>
                <c:pt idx="89">
                  <c:v>83.34</c:v>
                </c:pt>
                <c:pt idx="90">
                  <c:v>80.22</c:v>
                </c:pt>
                <c:pt idx="91">
                  <c:v>83.79</c:v>
                </c:pt>
                <c:pt idx="92">
                  <c:v>85.9</c:v>
                </c:pt>
                <c:pt idx="93">
                  <c:v>87.01</c:v>
                </c:pt>
                <c:pt idx="94">
                  <c:v>87.76</c:v>
                </c:pt>
                <c:pt idx="95">
                  <c:v>84.9</c:v>
                </c:pt>
                <c:pt idx="96">
                  <c:v>87.43</c:v>
                </c:pt>
                <c:pt idx="97">
                  <c:v>88.95</c:v>
                </c:pt>
                <c:pt idx="98">
                  <c:v>81.77</c:v>
                </c:pt>
                <c:pt idx="99">
                  <c:v>80.510000000000005</c:v>
                </c:pt>
                <c:pt idx="100">
                  <c:v>86.74</c:v>
                </c:pt>
                <c:pt idx="101">
                  <c:v>89.23</c:v>
                </c:pt>
                <c:pt idx="102">
                  <c:v>90.92</c:v>
                </c:pt>
                <c:pt idx="103">
                  <c:v>86.95</c:v>
                </c:pt>
                <c:pt idx="104">
                  <c:v>85.02</c:v>
                </c:pt>
                <c:pt idx="105">
                  <c:v>89.51</c:v>
                </c:pt>
                <c:pt idx="106">
                  <c:v>88.39</c:v>
                </c:pt>
                <c:pt idx="107">
                  <c:v>83.39</c:v>
                </c:pt>
                <c:pt idx="108">
                  <c:v>77.010000000000005</c:v>
                </c:pt>
                <c:pt idx="109">
                  <c:v>81.08</c:v>
                </c:pt>
                <c:pt idx="110">
                  <c:v>79.56</c:v>
                </c:pt>
                <c:pt idx="111">
                  <c:v>81.739999999999995</c:v>
                </c:pt>
                <c:pt idx="112">
                  <c:v>90.53</c:v>
                </c:pt>
                <c:pt idx="113">
                  <c:v>91.78</c:v>
                </c:pt>
                <c:pt idx="114">
                  <c:v>88.16</c:v>
                </c:pt>
                <c:pt idx="115">
                  <c:v>89.87</c:v>
                </c:pt>
                <c:pt idx="116">
                  <c:v>88.93</c:v>
                </c:pt>
                <c:pt idx="117">
                  <c:v>92</c:v>
                </c:pt>
                <c:pt idx="118">
                  <c:v>87.8</c:v>
                </c:pt>
                <c:pt idx="119">
                  <c:v>90.52</c:v>
                </c:pt>
                <c:pt idx="120">
                  <c:v>85.97</c:v>
                </c:pt>
                <c:pt idx="121">
                  <c:v>84.87</c:v>
                </c:pt>
                <c:pt idx="122">
                  <c:v>79.989999999999995</c:v>
                </c:pt>
                <c:pt idx="123">
                  <c:v>86.44</c:v>
                </c:pt>
                <c:pt idx="124">
                  <c:v>85.01</c:v>
                </c:pt>
                <c:pt idx="125">
                  <c:v>83.88</c:v>
                </c:pt>
                <c:pt idx="126">
                  <c:v>80.08</c:v>
                </c:pt>
                <c:pt idx="127">
                  <c:v>83.58</c:v>
                </c:pt>
                <c:pt idx="128">
                  <c:v>80.599999999999994</c:v>
                </c:pt>
                <c:pt idx="129">
                  <c:v>90.02</c:v>
                </c:pt>
                <c:pt idx="130">
                  <c:v>92.15</c:v>
                </c:pt>
                <c:pt idx="131">
                  <c:v>79.53</c:v>
                </c:pt>
                <c:pt idx="132">
                  <c:v>78.61</c:v>
                </c:pt>
                <c:pt idx="133">
                  <c:v>78.72</c:v>
                </c:pt>
                <c:pt idx="134">
                  <c:v>82.44</c:v>
                </c:pt>
                <c:pt idx="135">
                  <c:v>81.86</c:v>
                </c:pt>
                <c:pt idx="136">
                  <c:v>81.010000000000005</c:v>
                </c:pt>
                <c:pt idx="137">
                  <c:v>82.52</c:v>
                </c:pt>
                <c:pt idx="138">
                  <c:v>81.28</c:v>
                </c:pt>
                <c:pt idx="139">
                  <c:v>84.59</c:v>
                </c:pt>
                <c:pt idx="140">
                  <c:v>83.23</c:v>
                </c:pt>
                <c:pt idx="141">
                  <c:v>85.14</c:v>
                </c:pt>
                <c:pt idx="142">
                  <c:v>85.38</c:v>
                </c:pt>
                <c:pt idx="143">
                  <c:v>85.08</c:v>
                </c:pt>
                <c:pt idx="144">
                  <c:v>82.43</c:v>
                </c:pt>
                <c:pt idx="145">
                  <c:v>81.510000000000005</c:v>
                </c:pt>
                <c:pt idx="146">
                  <c:v>79.73</c:v>
                </c:pt>
                <c:pt idx="147">
                  <c:v>78.84</c:v>
                </c:pt>
                <c:pt idx="148">
                  <c:v>78.22</c:v>
                </c:pt>
                <c:pt idx="149">
                  <c:v>87.56</c:v>
                </c:pt>
                <c:pt idx="150">
                  <c:v>83.61</c:v>
                </c:pt>
                <c:pt idx="151">
                  <c:v>85.1</c:v>
                </c:pt>
                <c:pt idx="152">
                  <c:v>86.03</c:v>
                </c:pt>
                <c:pt idx="153">
                  <c:v>85.21</c:v>
                </c:pt>
                <c:pt idx="154">
                  <c:v>86.97</c:v>
                </c:pt>
                <c:pt idx="155">
                  <c:v>80.430000000000007</c:v>
                </c:pt>
                <c:pt idx="156">
                  <c:v>84.87</c:v>
                </c:pt>
                <c:pt idx="157">
                  <c:v>79.61</c:v>
                </c:pt>
                <c:pt idx="158">
                  <c:v>80.14</c:v>
                </c:pt>
                <c:pt idx="159">
                  <c:v>79.7</c:v>
                </c:pt>
                <c:pt idx="160">
                  <c:v>80.709999999999994</c:v>
                </c:pt>
                <c:pt idx="161">
                  <c:v>77.86</c:v>
                </c:pt>
                <c:pt idx="162">
                  <c:v>77.3</c:v>
                </c:pt>
                <c:pt idx="163">
                  <c:v>83.34</c:v>
                </c:pt>
                <c:pt idx="164">
                  <c:v>80.69</c:v>
                </c:pt>
                <c:pt idx="165">
                  <c:v>82.13</c:v>
                </c:pt>
                <c:pt idx="166">
                  <c:v>81.290000000000006</c:v>
                </c:pt>
                <c:pt idx="167">
                  <c:v>82.99</c:v>
                </c:pt>
                <c:pt idx="168">
                  <c:v>81.790000000000006</c:v>
                </c:pt>
                <c:pt idx="169">
                  <c:v>82.53</c:v>
                </c:pt>
                <c:pt idx="170">
                  <c:v>81.58</c:v>
                </c:pt>
                <c:pt idx="171">
                  <c:v>83.345325239999994</c:v>
                </c:pt>
                <c:pt idx="172">
                  <c:v>78.72</c:v>
                </c:pt>
                <c:pt idx="173">
                  <c:v>82.02</c:v>
                </c:pt>
                <c:pt idx="174">
                  <c:v>80.989999999999995</c:v>
                </c:pt>
                <c:pt idx="175">
                  <c:v>79.7</c:v>
                </c:pt>
                <c:pt idx="176">
                  <c:v>77.900000000000006</c:v>
                </c:pt>
                <c:pt idx="177">
                  <c:v>79.930000000000007</c:v>
                </c:pt>
                <c:pt idx="178">
                  <c:v>82.74</c:v>
                </c:pt>
                <c:pt idx="179">
                  <c:v>82.89</c:v>
                </c:pt>
                <c:pt idx="180">
                  <c:v>82.74</c:v>
                </c:pt>
                <c:pt idx="181">
                  <c:v>81.23</c:v>
                </c:pt>
                <c:pt idx="182">
                  <c:v>84.57</c:v>
                </c:pt>
                <c:pt idx="183">
                  <c:v>85.22</c:v>
                </c:pt>
                <c:pt idx="184">
                  <c:v>76.58</c:v>
                </c:pt>
                <c:pt idx="185">
                  <c:v>77.31</c:v>
                </c:pt>
                <c:pt idx="186">
                  <c:v>84.23</c:v>
                </c:pt>
                <c:pt idx="187">
                  <c:v>85.49</c:v>
                </c:pt>
                <c:pt idx="188">
                  <c:v>85.46</c:v>
                </c:pt>
                <c:pt idx="189">
                  <c:v>82.09</c:v>
                </c:pt>
                <c:pt idx="190">
                  <c:v>81.45</c:v>
                </c:pt>
                <c:pt idx="191">
                  <c:v>83.5</c:v>
                </c:pt>
                <c:pt idx="192">
                  <c:v>83.38</c:v>
                </c:pt>
                <c:pt idx="193">
                  <c:v>79.540000000000006</c:v>
                </c:pt>
                <c:pt idx="194">
                  <c:v>74.97</c:v>
                </c:pt>
                <c:pt idx="195">
                  <c:v>77.510000000000005</c:v>
                </c:pt>
                <c:pt idx="196">
                  <c:v>77.040000000000006</c:v>
                </c:pt>
                <c:pt idx="197">
                  <c:v>77.69</c:v>
                </c:pt>
                <c:pt idx="198">
                  <c:v>81.64</c:v>
                </c:pt>
                <c:pt idx="199">
                  <c:v>84.87</c:v>
                </c:pt>
                <c:pt idx="200">
                  <c:v>85.77</c:v>
                </c:pt>
                <c:pt idx="201">
                  <c:v>80.430000000000007</c:v>
                </c:pt>
                <c:pt idx="202">
                  <c:v>82.64</c:v>
                </c:pt>
                <c:pt idx="203">
                  <c:v>84.52</c:v>
                </c:pt>
                <c:pt idx="204">
                  <c:v>82.86</c:v>
                </c:pt>
                <c:pt idx="205">
                  <c:v>84.76</c:v>
                </c:pt>
                <c:pt idx="206">
                  <c:v>78.55</c:v>
                </c:pt>
                <c:pt idx="207">
                  <c:v>80.010000000000005</c:v>
                </c:pt>
                <c:pt idx="208">
                  <c:v>77</c:v>
                </c:pt>
                <c:pt idx="209">
                  <c:v>82.65</c:v>
                </c:pt>
                <c:pt idx="210">
                  <c:v>80.010000000000005</c:v>
                </c:pt>
                <c:pt idx="211">
                  <c:v>78.37</c:v>
                </c:pt>
                <c:pt idx="212">
                  <c:v>75.91</c:v>
                </c:pt>
                <c:pt idx="213">
                  <c:v>77.930000000000007</c:v>
                </c:pt>
                <c:pt idx="214">
                  <c:v>76.05</c:v>
                </c:pt>
                <c:pt idx="215">
                  <c:v>85.71</c:v>
                </c:pt>
                <c:pt idx="216">
                  <c:v>86.5</c:v>
                </c:pt>
                <c:pt idx="217">
                  <c:v>76.95</c:v>
                </c:pt>
                <c:pt idx="218">
                  <c:v>75.39</c:v>
                </c:pt>
                <c:pt idx="219">
                  <c:v>76.83</c:v>
                </c:pt>
                <c:pt idx="220">
                  <c:v>74.13</c:v>
                </c:pt>
                <c:pt idx="221">
                  <c:v>79.180000000000007</c:v>
                </c:pt>
                <c:pt idx="222">
                  <c:v>75.02</c:v>
                </c:pt>
                <c:pt idx="223">
                  <c:v>73.98</c:v>
                </c:pt>
                <c:pt idx="224">
                  <c:v>75.040000000000006</c:v>
                </c:pt>
                <c:pt idx="225">
                  <c:v>80.959999999999994</c:v>
                </c:pt>
                <c:pt idx="226">
                  <c:v>80.27</c:v>
                </c:pt>
                <c:pt idx="227">
                  <c:v>80.19</c:v>
                </c:pt>
                <c:pt idx="228">
                  <c:v>81.209999999999994</c:v>
                </c:pt>
                <c:pt idx="229">
                  <c:v>79.87</c:v>
                </c:pt>
                <c:pt idx="230">
                  <c:v>78.25</c:v>
                </c:pt>
                <c:pt idx="231">
                  <c:v>79.42</c:v>
                </c:pt>
                <c:pt idx="232">
                  <c:v>77.88</c:v>
                </c:pt>
                <c:pt idx="233">
                  <c:v>78.03</c:v>
                </c:pt>
                <c:pt idx="234">
                  <c:v>77.569999999999993</c:v>
                </c:pt>
                <c:pt idx="235">
                  <c:v>82.8</c:v>
                </c:pt>
                <c:pt idx="236">
                  <c:v>80.010000000000005</c:v>
                </c:pt>
                <c:pt idx="237">
                  <c:v>80.7</c:v>
                </c:pt>
                <c:pt idx="238">
                  <c:v>79.41</c:v>
                </c:pt>
                <c:pt idx="239">
                  <c:v>78.44</c:v>
                </c:pt>
                <c:pt idx="240">
                  <c:v>80.8</c:v>
                </c:pt>
                <c:pt idx="241">
                  <c:v>77.02</c:v>
                </c:pt>
                <c:pt idx="242">
                  <c:v>80.930000000000007</c:v>
                </c:pt>
                <c:pt idx="243">
                  <c:v>77.569999999999993</c:v>
                </c:pt>
                <c:pt idx="244">
                  <c:v>78.599999999999994</c:v>
                </c:pt>
                <c:pt idx="245">
                  <c:v>73.56</c:v>
                </c:pt>
                <c:pt idx="246">
                  <c:v>72.319999999999993</c:v>
                </c:pt>
                <c:pt idx="247">
                  <c:v>75.209999999999994</c:v>
                </c:pt>
                <c:pt idx="248">
                  <c:v>75.89</c:v>
                </c:pt>
                <c:pt idx="249">
                  <c:v>71.489999999999995</c:v>
                </c:pt>
                <c:pt idx="250">
                  <c:v>73.400000000000006</c:v>
                </c:pt>
                <c:pt idx="251">
                  <c:v>75.81</c:v>
                </c:pt>
                <c:pt idx="252">
                  <c:v>76.489999999999995</c:v>
                </c:pt>
                <c:pt idx="253">
                  <c:v>78.44</c:v>
                </c:pt>
                <c:pt idx="254">
                  <c:v>77.180000000000007</c:v>
                </c:pt>
                <c:pt idx="255">
                  <c:v>68.72</c:v>
                </c:pt>
                <c:pt idx="256">
                  <c:v>74.739999999999995</c:v>
                </c:pt>
                <c:pt idx="257">
                  <c:v>80.233076749999995</c:v>
                </c:pt>
                <c:pt idx="258">
                  <c:v>81.11</c:v>
                </c:pt>
                <c:pt idx="259">
                  <c:v>84.07</c:v>
                </c:pt>
                <c:pt idx="260">
                  <c:v>82.51</c:v>
                </c:pt>
                <c:pt idx="261">
                  <c:v>81.23</c:v>
                </c:pt>
                <c:pt idx="262">
                  <c:v>78.209999999999994</c:v>
                </c:pt>
                <c:pt idx="263">
                  <c:v>81.64</c:v>
                </c:pt>
                <c:pt idx="264">
                  <c:v>84.55</c:v>
                </c:pt>
                <c:pt idx="265">
                  <c:v>86.03</c:v>
                </c:pt>
                <c:pt idx="266">
                  <c:v>88</c:v>
                </c:pt>
                <c:pt idx="267">
                  <c:v>86.01</c:v>
                </c:pt>
                <c:pt idx="268">
                  <c:v>84.64</c:v>
                </c:pt>
                <c:pt idx="269">
                  <c:v>87.98</c:v>
                </c:pt>
                <c:pt idx="270">
                  <c:v>81.22</c:v>
                </c:pt>
                <c:pt idx="271">
                  <c:v>80.790000000000006</c:v>
                </c:pt>
                <c:pt idx="272">
                  <c:v>88.42</c:v>
                </c:pt>
                <c:pt idx="273">
                  <c:v>90.04</c:v>
                </c:pt>
                <c:pt idx="274">
                  <c:v>91.41</c:v>
                </c:pt>
                <c:pt idx="275">
                  <c:v>87.47</c:v>
                </c:pt>
                <c:pt idx="276">
                  <c:v>82.73</c:v>
                </c:pt>
                <c:pt idx="277">
                  <c:v>87.94</c:v>
                </c:pt>
                <c:pt idx="278">
                  <c:v>88.87</c:v>
                </c:pt>
                <c:pt idx="279">
                  <c:v>85.17</c:v>
                </c:pt>
                <c:pt idx="280">
                  <c:v>76.180000000000007</c:v>
                </c:pt>
                <c:pt idx="281">
                  <c:v>81.5</c:v>
                </c:pt>
                <c:pt idx="282">
                  <c:v>78.569999999999993</c:v>
                </c:pt>
                <c:pt idx="283">
                  <c:v>81.66</c:v>
                </c:pt>
                <c:pt idx="284">
                  <c:v>91.57</c:v>
                </c:pt>
                <c:pt idx="285">
                  <c:v>91.69</c:v>
                </c:pt>
                <c:pt idx="286">
                  <c:v>89.73</c:v>
                </c:pt>
                <c:pt idx="287">
                  <c:v>87.89</c:v>
                </c:pt>
                <c:pt idx="288">
                  <c:v>86.99</c:v>
                </c:pt>
                <c:pt idx="289">
                  <c:v>90.15</c:v>
                </c:pt>
                <c:pt idx="290">
                  <c:v>84.57</c:v>
                </c:pt>
                <c:pt idx="291">
                  <c:v>87.4</c:v>
                </c:pt>
                <c:pt idx="292">
                  <c:v>83.92</c:v>
                </c:pt>
                <c:pt idx="293">
                  <c:v>83.3</c:v>
                </c:pt>
                <c:pt idx="294">
                  <c:v>78.27</c:v>
                </c:pt>
                <c:pt idx="295">
                  <c:v>85.04</c:v>
                </c:pt>
                <c:pt idx="296">
                  <c:v>83.33</c:v>
                </c:pt>
                <c:pt idx="297">
                  <c:v>82.63</c:v>
                </c:pt>
                <c:pt idx="298">
                  <c:v>78.760000000000005</c:v>
                </c:pt>
                <c:pt idx="299">
                  <c:v>81.44</c:v>
                </c:pt>
                <c:pt idx="300">
                  <c:v>78.64</c:v>
                </c:pt>
                <c:pt idx="301">
                  <c:v>89.6</c:v>
                </c:pt>
                <c:pt idx="302">
                  <c:v>94.46</c:v>
                </c:pt>
                <c:pt idx="303">
                  <c:v>77.03</c:v>
                </c:pt>
                <c:pt idx="304">
                  <c:v>77.41</c:v>
                </c:pt>
                <c:pt idx="305">
                  <c:v>77.39</c:v>
                </c:pt>
                <c:pt idx="306">
                  <c:v>79.92</c:v>
                </c:pt>
                <c:pt idx="307">
                  <c:v>84.08</c:v>
                </c:pt>
                <c:pt idx="308">
                  <c:v>78.02</c:v>
                </c:pt>
                <c:pt idx="309">
                  <c:v>81.8</c:v>
                </c:pt>
                <c:pt idx="310">
                  <c:v>80.099999999999994</c:v>
                </c:pt>
                <c:pt idx="311">
                  <c:v>84.01</c:v>
                </c:pt>
                <c:pt idx="312">
                  <c:v>82.36</c:v>
                </c:pt>
                <c:pt idx="313">
                  <c:v>84.66</c:v>
                </c:pt>
                <c:pt idx="314">
                  <c:v>83.67</c:v>
                </c:pt>
                <c:pt idx="315">
                  <c:v>84.29</c:v>
                </c:pt>
                <c:pt idx="316">
                  <c:v>81.430000000000007</c:v>
                </c:pt>
                <c:pt idx="317">
                  <c:v>82.13</c:v>
                </c:pt>
                <c:pt idx="318">
                  <c:v>78.19</c:v>
                </c:pt>
                <c:pt idx="319">
                  <c:v>78.53</c:v>
                </c:pt>
                <c:pt idx="320">
                  <c:v>76.62</c:v>
                </c:pt>
                <c:pt idx="321">
                  <c:v>84.62</c:v>
                </c:pt>
                <c:pt idx="322">
                  <c:v>81.84</c:v>
                </c:pt>
                <c:pt idx="323">
                  <c:v>82.29</c:v>
                </c:pt>
                <c:pt idx="324">
                  <c:v>83.2</c:v>
                </c:pt>
                <c:pt idx="325">
                  <c:v>82.79</c:v>
                </c:pt>
                <c:pt idx="326">
                  <c:v>83.11</c:v>
                </c:pt>
                <c:pt idx="327">
                  <c:v>78.14</c:v>
                </c:pt>
                <c:pt idx="328">
                  <c:v>82.73</c:v>
                </c:pt>
                <c:pt idx="329">
                  <c:v>76.69</c:v>
                </c:pt>
                <c:pt idx="330">
                  <c:v>77.73</c:v>
                </c:pt>
                <c:pt idx="331">
                  <c:v>76.680000000000007</c:v>
                </c:pt>
                <c:pt idx="332">
                  <c:v>77.260000000000005</c:v>
                </c:pt>
                <c:pt idx="333">
                  <c:v>73.069999999999993</c:v>
                </c:pt>
                <c:pt idx="334">
                  <c:v>72.540000000000006</c:v>
                </c:pt>
                <c:pt idx="335">
                  <c:v>86.44</c:v>
                </c:pt>
                <c:pt idx="336">
                  <c:v>82.28</c:v>
                </c:pt>
                <c:pt idx="337">
                  <c:v>77.98</c:v>
                </c:pt>
                <c:pt idx="338">
                  <c:v>79.069999999999993</c:v>
                </c:pt>
                <c:pt idx="339">
                  <c:v>80.27</c:v>
                </c:pt>
                <c:pt idx="340">
                  <c:v>80.94</c:v>
                </c:pt>
                <c:pt idx="341">
                  <c:v>85.84</c:v>
                </c:pt>
                <c:pt idx="342">
                  <c:v>75.88</c:v>
                </c:pt>
                <c:pt idx="343">
                  <c:v>77.102458519999999</c:v>
                </c:pt>
                <c:pt idx="344">
                  <c:v>79.52</c:v>
                </c:pt>
                <c:pt idx="345">
                  <c:v>84.25</c:v>
                </c:pt>
                <c:pt idx="346">
                  <c:v>80.75</c:v>
                </c:pt>
                <c:pt idx="347">
                  <c:v>80.930000000000007</c:v>
                </c:pt>
                <c:pt idx="348">
                  <c:v>77.23</c:v>
                </c:pt>
                <c:pt idx="349">
                  <c:v>80.67</c:v>
                </c:pt>
                <c:pt idx="350">
                  <c:v>83.77</c:v>
                </c:pt>
                <c:pt idx="351">
                  <c:v>84.68</c:v>
                </c:pt>
                <c:pt idx="352">
                  <c:v>86.76</c:v>
                </c:pt>
                <c:pt idx="353">
                  <c:v>83.56</c:v>
                </c:pt>
                <c:pt idx="354">
                  <c:v>85.67</c:v>
                </c:pt>
                <c:pt idx="355">
                  <c:v>87.7</c:v>
                </c:pt>
                <c:pt idx="356">
                  <c:v>77.86</c:v>
                </c:pt>
                <c:pt idx="357">
                  <c:v>76.08</c:v>
                </c:pt>
                <c:pt idx="358">
                  <c:v>88.18</c:v>
                </c:pt>
                <c:pt idx="359">
                  <c:v>89.61</c:v>
                </c:pt>
                <c:pt idx="360">
                  <c:v>89.58</c:v>
                </c:pt>
                <c:pt idx="361">
                  <c:v>86.39</c:v>
                </c:pt>
                <c:pt idx="362">
                  <c:v>80.23</c:v>
                </c:pt>
                <c:pt idx="363">
                  <c:v>87.34</c:v>
                </c:pt>
                <c:pt idx="364">
                  <c:v>86.47</c:v>
                </c:pt>
                <c:pt idx="365">
                  <c:v>84.56</c:v>
                </c:pt>
                <c:pt idx="366">
                  <c:v>76.09</c:v>
                </c:pt>
                <c:pt idx="367">
                  <c:v>81.61</c:v>
                </c:pt>
                <c:pt idx="368">
                  <c:v>80.52</c:v>
                </c:pt>
                <c:pt idx="369">
                  <c:v>82.6</c:v>
                </c:pt>
                <c:pt idx="370">
                  <c:v>89.69</c:v>
                </c:pt>
                <c:pt idx="371">
                  <c:v>91.13</c:v>
                </c:pt>
                <c:pt idx="372">
                  <c:v>88.46</c:v>
                </c:pt>
                <c:pt idx="373">
                  <c:v>82.02</c:v>
                </c:pt>
                <c:pt idx="374">
                  <c:v>87.76</c:v>
                </c:pt>
                <c:pt idx="375">
                  <c:v>92.67</c:v>
                </c:pt>
                <c:pt idx="376">
                  <c:v>88.82</c:v>
                </c:pt>
                <c:pt idx="377">
                  <c:v>90.29</c:v>
                </c:pt>
                <c:pt idx="378">
                  <c:v>86.97</c:v>
                </c:pt>
                <c:pt idx="379">
                  <c:v>87.19</c:v>
                </c:pt>
                <c:pt idx="380">
                  <c:v>80.63</c:v>
                </c:pt>
                <c:pt idx="381">
                  <c:v>87.73</c:v>
                </c:pt>
                <c:pt idx="382">
                  <c:v>85.75</c:v>
                </c:pt>
                <c:pt idx="383">
                  <c:v>85.41</c:v>
                </c:pt>
                <c:pt idx="384">
                  <c:v>81.97</c:v>
                </c:pt>
                <c:pt idx="385">
                  <c:v>83.11</c:v>
                </c:pt>
                <c:pt idx="386">
                  <c:v>82.03</c:v>
                </c:pt>
                <c:pt idx="387">
                  <c:v>89.33</c:v>
                </c:pt>
                <c:pt idx="388">
                  <c:v>91.84</c:v>
                </c:pt>
                <c:pt idx="389">
                  <c:v>78.680000000000007</c:v>
                </c:pt>
                <c:pt idx="390">
                  <c:v>77.11</c:v>
                </c:pt>
                <c:pt idx="391">
                  <c:v>76.87</c:v>
                </c:pt>
                <c:pt idx="392">
                  <c:v>79.790000000000006</c:v>
                </c:pt>
                <c:pt idx="393">
                  <c:v>78.39</c:v>
                </c:pt>
                <c:pt idx="394">
                  <c:v>77.11</c:v>
                </c:pt>
                <c:pt idx="395">
                  <c:v>78.75</c:v>
                </c:pt>
                <c:pt idx="396">
                  <c:v>76.7</c:v>
                </c:pt>
                <c:pt idx="397">
                  <c:v>81.2</c:v>
                </c:pt>
                <c:pt idx="398">
                  <c:v>78.900000000000006</c:v>
                </c:pt>
                <c:pt idx="399">
                  <c:v>82.78</c:v>
                </c:pt>
                <c:pt idx="400">
                  <c:v>80.989999999999995</c:v>
                </c:pt>
                <c:pt idx="401">
                  <c:v>80.91</c:v>
                </c:pt>
                <c:pt idx="402">
                  <c:v>78.150000000000006</c:v>
                </c:pt>
                <c:pt idx="403">
                  <c:v>77.88</c:v>
                </c:pt>
                <c:pt idx="404">
                  <c:v>76.790000000000006</c:v>
                </c:pt>
                <c:pt idx="405">
                  <c:v>79.23</c:v>
                </c:pt>
                <c:pt idx="406">
                  <c:v>75.72</c:v>
                </c:pt>
                <c:pt idx="407">
                  <c:v>83.71</c:v>
                </c:pt>
                <c:pt idx="408">
                  <c:v>79.77</c:v>
                </c:pt>
                <c:pt idx="409">
                  <c:v>83.49</c:v>
                </c:pt>
                <c:pt idx="410">
                  <c:v>82.81</c:v>
                </c:pt>
                <c:pt idx="411">
                  <c:v>85.2</c:v>
                </c:pt>
                <c:pt idx="412">
                  <c:v>87.18</c:v>
                </c:pt>
                <c:pt idx="413">
                  <c:v>80.87</c:v>
                </c:pt>
                <c:pt idx="414">
                  <c:v>84.17</c:v>
                </c:pt>
                <c:pt idx="415">
                  <c:v>79.55</c:v>
                </c:pt>
                <c:pt idx="416">
                  <c:v>80.69</c:v>
                </c:pt>
                <c:pt idx="417">
                  <c:v>76.260000000000005</c:v>
                </c:pt>
                <c:pt idx="418">
                  <c:v>76.709999999999994</c:v>
                </c:pt>
                <c:pt idx="419">
                  <c:v>75.14</c:v>
                </c:pt>
                <c:pt idx="420">
                  <c:v>74.03</c:v>
                </c:pt>
                <c:pt idx="421">
                  <c:v>79.33</c:v>
                </c:pt>
                <c:pt idx="422">
                  <c:v>79.900000000000006</c:v>
                </c:pt>
                <c:pt idx="423">
                  <c:v>77.790000000000006</c:v>
                </c:pt>
                <c:pt idx="424">
                  <c:v>77.34</c:v>
                </c:pt>
                <c:pt idx="425">
                  <c:v>76.790000000000006</c:v>
                </c:pt>
                <c:pt idx="426">
                  <c:v>77.040000000000006</c:v>
                </c:pt>
                <c:pt idx="427">
                  <c:v>77.680000000000007</c:v>
                </c:pt>
                <c:pt idx="428">
                  <c:v>77.099999999999994</c:v>
                </c:pt>
                <c:pt idx="429">
                  <c:v>79.985879960000005</c:v>
                </c:pt>
                <c:pt idx="430">
                  <c:v>82.36</c:v>
                </c:pt>
                <c:pt idx="431">
                  <c:v>84.98</c:v>
                </c:pt>
                <c:pt idx="432">
                  <c:v>85.39</c:v>
                </c:pt>
                <c:pt idx="433">
                  <c:v>86.53</c:v>
                </c:pt>
                <c:pt idx="434">
                  <c:v>81.52</c:v>
                </c:pt>
                <c:pt idx="435">
                  <c:v>85.45</c:v>
                </c:pt>
                <c:pt idx="436">
                  <c:v>88.05</c:v>
                </c:pt>
                <c:pt idx="437">
                  <c:v>88.9</c:v>
                </c:pt>
                <c:pt idx="438">
                  <c:v>89.83</c:v>
                </c:pt>
                <c:pt idx="439">
                  <c:v>87.03</c:v>
                </c:pt>
                <c:pt idx="440">
                  <c:v>89.11</c:v>
                </c:pt>
                <c:pt idx="441">
                  <c:v>90.53</c:v>
                </c:pt>
                <c:pt idx="442">
                  <c:v>81.430000000000007</c:v>
                </c:pt>
                <c:pt idx="443">
                  <c:v>80.78</c:v>
                </c:pt>
                <c:pt idx="444">
                  <c:v>87.05</c:v>
                </c:pt>
                <c:pt idx="445">
                  <c:v>91.14</c:v>
                </c:pt>
                <c:pt idx="446">
                  <c:v>92.03</c:v>
                </c:pt>
                <c:pt idx="447">
                  <c:v>88.89</c:v>
                </c:pt>
                <c:pt idx="448">
                  <c:v>84.08</c:v>
                </c:pt>
                <c:pt idx="449">
                  <c:v>89.33</c:v>
                </c:pt>
                <c:pt idx="450">
                  <c:v>88.17</c:v>
                </c:pt>
                <c:pt idx="451">
                  <c:v>85.6</c:v>
                </c:pt>
                <c:pt idx="452">
                  <c:v>78.180000000000007</c:v>
                </c:pt>
                <c:pt idx="453">
                  <c:v>82.92</c:v>
                </c:pt>
                <c:pt idx="454">
                  <c:v>81.44</c:v>
                </c:pt>
                <c:pt idx="455">
                  <c:v>83.34</c:v>
                </c:pt>
                <c:pt idx="456">
                  <c:v>91.13</c:v>
                </c:pt>
                <c:pt idx="457">
                  <c:v>91.16</c:v>
                </c:pt>
                <c:pt idx="458">
                  <c:v>90.19</c:v>
                </c:pt>
                <c:pt idx="459">
                  <c:v>88.84</c:v>
                </c:pt>
                <c:pt idx="460">
                  <c:v>88.19</c:v>
                </c:pt>
                <c:pt idx="461">
                  <c:v>91.22</c:v>
                </c:pt>
                <c:pt idx="462">
                  <c:v>89.35</c:v>
                </c:pt>
                <c:pt idx="463">
                  <c:v>90.1</c:v>
                </c:pt>
                <c:pt idx="464">
                  <c:v>88.42</c:v>
                </c:pt>
                <c:pt idx="465">
                  <c:v>87.35</c:v>
                </c:pt>
                <c:pt idx="466">
                  <c:v>80.73</c:v>
                </c:pt>
                <c:pt idx="467">
                  <c:v>88.77</c:v>
                </c:pt>
                <c:pt idx="468">
                  <c:v>87.61</c:v>
                </c:pt>
                <c:pt idx="469">
                  <c:v>84.77</c:v>
                </c:pt>
                <c:pt idx="470">
                  <c:v>81.23</c:v>
                </c:pt>
                <c:pt idx="471">
                  <c:v>85.35</c:v>
                </c:pt>
                <c:pt idx="472">
                  <c:v>80.98</c:v>
                </c:pt>
                <c:pt idx="473">
                  <c:v>90.77</c:v>
                </c:pt>
                <c:pt idx="474">
                  <c:v>93.55</c:v>
                </c:pt>
                <c:pt idx="475">
                  <c:v>80.27</c:v>
                </c:pt>
                <c:pt idx="476">
                  <c:v>79.849999999999994</c:v>
                </c:pt>
                <c:pt idx="477">
                  <c:v>79.62</c:v>
                </c:pt>
                <c:pt idx="478">
                  <c:v>82.43</c:v>
                </c:pt>
                <c:pt idx="479">
                  <c:v>84.66</c:v>
                </c:pt>
                <c:pt idx="480">
                  <c:v>80.48</c:v>
                </c:pt>
                <c:pt idx="481">
                  <c:v>82.33</c:v>
                </c:pt>
                <c:pt idx="482">
                  <c:v>82.54</c:v>
                </c:pt>
                <c:pt idx="483">
                  <c:v>86.58</c:v>
                </c:pt>
                <c:pt idx="484">
                  <c:v>84.45</c:v>
                </c:pt>
                <c:pt idx="485">
                  <c:v>86.8</c:v>
                </c:pt>
                <c:pt idx="486">
                  <c:v>85.68</c:v>
                </c:pt>
                <c:pt idx="487">
                  <c:v>85.98</c:v>
                </c:pt>
                <c:pt idx="488">
                  <c:v>83.04</c:v>
                </c:pt>
                <c:pt idx="489">
                  <c:v>82.43</c:v>
                </c:pt>
                <c:pt idx="490">
                  <c:v>80.37</c:v>
                </c:pt>
                <c:pt idx="491">
                  <c:v>80.599999999999994</c:v>
                </c:pt>
                <c:pt idx="492">
                  <c:v>78.849999999999994</c:v>
                </c:pt>
                <c:pt idx="493">
                  <c:v>88.39</c:v>
                </c:pt>
                <c:pt idx="494">
                  <c:v>83.07</c:v>
                </c:pt>
                <c:pt idx="495">
                  <c:v>85.54</c:v>
                </c:pt>
                <c:pt idx="496">
                  <c:v>86.02</c:v>
                </c:pt>
                <c:pt idx="497">
                  <c:v>85.14</c:v>
                </c:pt>
                <c:pt idx="498">
                  <c:v>87.29</c:v>
                </c:pt>
                <c:pt idx="499">
                  <c:v>80.760000000000005</c:v>
                </c:pt>
                <c:pt idx="500">
                  <c:v>84.89</c:v>
                </c:pt>
                <c:pt idx="501">
                  <c:v>79.349999999999994</c:v>
                </c:pt>
                <c:pt idx="502">
                  <c:v>80.31</c:v>
                </c:pt>
                <c:pt idx="503">
                  <c:v>83.52</c:v>
                </c:pt>
                <c:pt idx="504">
                  <c:v>83.31</c:v>
                </c:pt>
                <c:pt idx="505">
                  <c:v>83.07</c:v>
                </c:pt>
                <c:pt idx="506">
                  <c:v>81.599999999999994</c:v>
                </c:pt>
                <c:pt idx="507">
                  <c:v>87.99</c:v>
                </c:pt>
                <c:pt idx="508">
                  <c:v>86.94</c:v>
                </c:pt>
                <c:pt idx="509">
                  <c:v>85.93</c:v>
                </c:pt>
                <c:pt idx="510">
                  <c:v>83.35</c:v>
                </c:pt>
                <c:pt idx="511">
                  <c:v>85.18</c:v>
                </c:pt>
                <c:pt idx="512">
                  <c:v>86.41</c:v>
                </c:pt>
                <c:pt idx="513">
                  <c:v>87.19</c:v>
                </c:pt>
                <c:pt idx="514">
                  <c:v>86.33</c:v>
                </c:pt>
                <c:pt idx="515">
                  <c:v>84.957611130000004</c:v>
                </c:pt>
                <c:pt idx="516">
                  <c:v>80.069999999999993</c:v>
                </c:pt>
                <c:pt idx="517">
                  <c:v>82.44</c:v>
                </c:pt>
                <c:pt idx="518">
                  <c:v>80.91</c:v>
                </c:pt>
                <c:pt idx="519">
                  <c:v>80.02</c:v>
                </c:pt>
                <c:pt idx="520">
                  <c:v>78.400000000000006</c:v>
                </c:pt>
                <c:pt idx="521">
                  <c:v>80.55</c:v>
                </c:pt>
                <c:pt idx="522">
                  <c:v>82.5</c:v>
                </c:pt>
                <c:pt idx="523">
                  <c:v>83.24</c:v>
                </c:pt>
                <c:pt idx="524">
                  <c:v>83.36</c:v>
                </c:pt>
                <c:pt idx="525">
                  <c:v>81.25</c:v>
                </c:pt>
                <c:pt idx="526">
                  <c:v>83.55</c:v>
                </c:pt>
                <c:pt idx="527">
                  <c:v>86.13</c:v>
                </c:pt>
                <c:pt idx="528">
                  <c:v>76.8</c:v>
                </c:pt>
                <c:pt idx="529">
                  <c:v>70.819999999999993</c:v>
                </c:pt>
                <c:pt idx="530">
                  <c:v>79.430000000000007</c:v>
                </c:pt>
                <c:pt idx="531">
                  <c:v>87.2</c:v>
                </c:pt>
                <c:pt idx="532">
                  <c:v>86.42</c:v>
                </c:pt>
                <c:pt idx="533">
                  <c:v>84.96</c:v>
                </c:pt>
                <c:pt idx="534">
                  <c:v>82.48</c:v>
                </c:pt>
                <c:pt idx="535">
                  <c:v>86.42</c:v>
                </c:pt>
                <c:pt idx="536">
                  <c:v>84.38</c:v>
                </c:pt>
                <c:pt idx="537">
                  <c:v>78.69</c:v>
                </c:pt>
                <c:pt idx="538">
                  <c:v>70.19</c:v>
                </c:pt>
                <c:pt idx="539">
                  <c:v>78.97</c:v>
                </c:pt>
                <c:pt idx="540">
                  <c:v>76.05</c:v>
                </c:pt>
                <c:pt idx="541">
                  <c:v>79.86</c:v>
                </c:pt>
                <c:pt idx="542">
                  <c:v>88.49</c:v>
                </c:pt>
                <c:pt idx="543">
                  <c:v>88.32</c:v>
                </c:pt>
                <c:pt idx="544">
                  <c:v>86.21</c:v>
                </c:pt>
                <c:pt idx="545">
                  <c:v>86.15</c:v>
                </c:pt>
                <c:pt idx="546">
                  <c:v>83.34</c:v>
                </c:pt>
                <c:pt idx="547">
                  <c:v>86.95</c:v>
                </c:pt>
                <c:pt idx="548">
                  <c:v>83</c:v>
                </c:pt>
                <c:pt idx="549">
                  <c:v>87.45</c:v>
                </c:pt>
                <c:pt idx="550">
                  <c:v>83.44</c:v>
                </c:pt>
                <c:pt idx="551">
                  <c:v>78.27</c:v>
                </c:pt>
                <c:pt idx="552">
                  <c:v>73.2</c:v>
                </c:pt>
                <c:pt idx="553">
                  <c:v>81.680000000000007</c:v>
                </c:pt>
                <c:pt idx="554">
                  <c:v>78.87</c:v>
                </c:pt>
                <c:pt idx="555">
                  <c:v>76.8</c:v>
                </c:pt>
                <c:pt idx="556">
                  <c:v>73.37</c:v>
                </c:pt>
                <c:pt idx="557">
                  <c:v>77.569999999999993</c:v>
                </c:pt>
                <c:pt idx="558">
                  <c:v>73.349999999999994</c:v>
                </c:pt>
                <c:pt idx="559">
                  <c:v>86.24</c:v>
                </c:pt>
                <c:pt idx="560">
                  <c:v>88.76</c:v>
                </c:pt>
                <c:pt idx="561">
                  <c:v>72.77</c:v>
                </c:pt>
                <c:pt idx="562">
                  <c:v>77.599999999999994</c:v>
                </c:pt>
                <c:pt idx="563">
                  <c:v>73.819999999999993</c:v>
                </c:pt>
                <c:pt idx="564">
                  <c:v>79.42</c:v>
                </c:pt>
                <c:pt idx="565">
                  <c:v>79.150000000000006</c:v>
                </c:pt>
                <c:pt idx="566">
                  <c:v>78.08</c:v>
                </c:pt>
                <c:pt idx="567">
                  <c:v>80.86</c:v>
                </c:pt>
                <c:pt idx="568">
                  <c:v>77.98</c:v>
                </c:pt>
                <c:pt idx="569">
                  <c:v>82.55</c:v>
                </c:pt>
                <c:pt idx="570">
                  <c:v>81.38</c:v>
                </c:pt>
                <c:pt idx="571">
                  <c:v>83.04</c:v>
                </c:pt>
                <c:pt idx="572">
                  <c:v>83.56</c:v>
                </c:pt>
                <c:pt idx="573">
                  <c:v>82.35</c:v>
                </c:pt>
                <c:pt idx="574">
                  <c:v>82.42</c:v>
                </c:pt>
                <c:pt idx="575">
                  <c:v>81.400000000000006</c:v>
                </c:pt>
                <c:pt idx="576">
                  <c:v>73.06</c:v>
                </c:pt>
                <c:pt idx="577">
                  <c:v>76.709999999999994</c:v>
                </c:pt>
                <c:pt idx="578">
                  <c:v>75.55</c:v>
                </c:pt>
                <c:pt idx="579">
                  <c:v>84.85</c:v>
                </c:pt>
                <c:pt idx="580">
                  <c:v>81.25</c:v>
                </c:pt>
                <c:pt idx="581">
                  <c:v>83.23</c:v>
                </c:pt>
                <c:pt idx="582">
                  <c:v>84.03</c:v>
                </c:pt>
                <c:pt idx="583">
                  <c:v>83.23</c:v>
                </c:pt>
                <c:pt idx="584">
                  <c:v>84.71</c:v>
                </c:pt>
                <c:pt idx="585">
                  <c:v>75.88</c:v>
                </c:pt>
                <c:pt idx="586">
                  <c:v>79.88</c:v>
                </c:pt>
                <c:pt idx="587">
                  <c:v>73.900000000000006</c:v>
                </c:pt>
                <c:pt idx="588">
                  <c:v>73.53</c:v>
                </c:pt>
                <c:pt idx="589">
                  <c:v>79.64</c:v>
                </c:pt>
                <c:pt idx="590">
                  <c:v>79.290000000000006</c:v>
                </c:pt>
                <c:pt idx="591">
                  <c:v>80.13</c:v>
                </c:pt>
                <c:pt idx="592">
                  <c:v>79.48</c:v>
                </c:pt>
                <c:pt idx="593">
                  <c:v>86.6</c:v>
                </c:pt>
                <c:pt idx="594">
                  <c:v>82.03</c:v>
                </c:pt>
                <c:pt idx="595">
                  <c:v>84.62</c:v>
                </c:pt>
                <c:pt idx="596">
                  <c:v>80.430000000000007</c:v>
                </c:pt>
                <c:pt idx="597">
                  <c:v>81.36</c:v>
                </c:pt>
                <c:pt idx="598">
                  <c:v>84.79</c:v>
                </c:pt>
                <c:pt idx="599">
                  <c:v>85.52</c:v>
                </c:pt>
                <c:pt idx="600">
                  <c:v>82.44</c:v>
                </c:pt>
                <c:pt idx="601">
                  <c:v>80.168851889999999</c:v>
                </c:pt>
                <c:pt idx="602">
                  <c:v>82.53</c:v>
                </c:pt>
                <c:pt idx="603">
                  <c:v>85.3</c:v>
                </c:pt>
                <c:pt idx="604">
                  <c:v>84.01</c:v>
                </c:pt>
                <c:pt idx="605">
                  <c:v>84.17</c:v>
                </c:pt>
                <c:pt idx="606">
                  <c:v>80.13</c:v>
                </c:pt>
                <c:pt idx="607">
                  <c:v>82.49</c:v>
                </c:pt>
                <c:pt idx="608">
                  <c:v>84.8</c:v>
                </c:pt>
                <c:pt idx="609">
                  <c:v>86.17</c:v>
                </c:pt>
                <c:pt idx="610">
                  <c:v>87.96</c:v>
                </c:pt>
                <c:pt idx="611">
                  <c:v>83.78</c:v>
                </c:pt>
                <c:pt idx="612">
                  <c:v>86.84</c:v>
                </c:pt>
                <c:pt idx="613">
                  <c:v>88.38</c:v>
                </c:pt>
                <c:pt idx="614">
                  <c:v>82.27</c:v>
                </c:pt>
                <c:pt idx="615">
                  <c:v>81.17</c:v>
                </c:pt>
                <c:pt idx="616">
                  <c:v>87.79</c:v>
                </c:pt>
                <c:pt idx="617">
                  <c:v>89.42</c:v>
                </c:pt>
                <c:pt idx="618">
                  <c:v>90.47</c:v>
                </c:pt>
                <c:pt idx="619">
                  <c:v>86.62</c:v>
                </c:pt>
                <c:pt idx="620">
                  <c:v>84.5</c:v>
                </c:pt>
                <c:pt idx="621">
                  <c:v>87.67</c:v>
                </c:pt>
                <c:pt idx="622">
                  <c:v>87.15</c:v>
                </c:pt>
                <c:pt idx="623">
                  <c:v>86.32</c:v>
                </c:pt>
                <c:pt idx="624">
                  <c:v>78.95</c:v>
                </c:pt>
                <c:pt idx="625">
                  <c:v>82.41</c:v>
                </c:pt>
                <c:pt idx="626">
                  <c:v>80.53</c:v>
                </c:pt>
                <c:pt idx="627">
                  <c:v>82.35</c:v>
                </c:pt>
                <c:pt idx="628">
                  <c:v>90.53</c:v>
                </c:pt>
                <c:pt idx="629">
                  <c:v>91.28</c:v>
                </c:pt>
                <c:pt idx="630">
                  <c:v>87.5</c:v>
                </c:pt>
                <c:pt idx="631">
                  <c:v>87.84</c:v>
                </c:pt>
                <c:pt idx="632">
                  <c:v>85.13</c:v>
                </c:pt>
                <c:pt idx="633">
                  <c:v>90.45</c:v>
                </c:pt>
                <c:pt idx="634">
                  <c:v>85.51</c:v>
                </c:pt>
                <c:pt idx="635">
                  <c:v>88.61</c:v>
                </c:pt>
                <c:pt idx="636">
                  <c:v>85.11</c:v>
                </c:pt>
                <c:pt idx="637">
                  <c:v>84.91</c:v>
                </c:pt>
                <c:pt idx="638">
                  <c:v>80.39</c:v>
                </c:pt>
                <c:pt idx="639">
                  <c:v>85.43</c:v>
                </c:pt>
                <c:pt idx="640">
                  <c:v>84.5</c:v>
                </c:pt>
                <c:pt idx="641">
                  <c:v>84.14</c:v>
                </c:pt>
                <c:pt idx="642">
                  <c:v>80.67</c:v>
                </c:pt>
                <c:pt idx="643">
                  <c:v>83.37</c:v>
                </c:pt>
                <c:pt idx="644">
                  <c:v>80.38</c:v>
                </c:pt>
                <c:pt idx="645">
                  <c:v>89.61</c:v>
                </c:pt>
                <c:pt idx="646">
                  <c:v>91.96</c:v>
                </c:pt>
                <c:pt idx="647">
                  <c:v>77.87</c:v>
                </c:pt>
                <c:pt idx="648">
                  <c:v>79.489999999999995</c:v>
                </c:pt>
                <c:pt idx="649">
                  <c:v>79.81</c:v>
                </c:pt>
                <c:pt idx="650">
                  <c:v>80.569999999999993</c:v>
                </c:pt>
                <c:pt idx="651">
                  <c:v>80.87</c:v>
                </c:pt>
                <c:pt idx="652">
                  <c:v>80.62</c:v>
                </c:pt>
                <c:pt idx="653">
                  <c:v>81.84</c:v>
                </c:pt>
                <c:pt idx="654">
                  <c:v>81.3</c:v>
                </c:pt>
                <c:pt idx="655">
                  <c:v>84.57</c:v>
                </c:pt>
                <c:pt idx="656">
                  <c:v>83.09</c:v>
                </c:pt>
                <c:pt idx="657">
                  <c:v>85.16</c:v>
                </c:pt>
                <c:pt idx="658">
                  <c:v>85.11</c:v>
                </c:pt>
                <c:pt idx="659">
                  <c:v>84.17</c:v>
                </c:pt>
                <c:pt idx="660">
                  <c:v>81.83</c:v>
                </c:pt>
                <c:pt idx="661">
                  <c:v>81.86</c:v>
                </c:pt>
                <c:pt idx="662">
                  <c:v>80.5</c:v>
                </c:pt>
                <c:pt idx="663">
                  <c:v>80.77</c:v>
                </c:pt>
                <c:pt idx="664">
                  <c:v>79.08</c:v>
                </c:pt>
                <c:pt idx="665">
                  <c:v>86.37</c:v>
                </c:pt>
                <c:pt idx="666">
                  <c:v>82.91</c:v>
                </c:pt>
                <c:pt idx="667">
                  <c:v>84.44</c:v>
                </c:pt>
                <c:pt idx="668">
                  <c:v>86.01</c:v>
                </c:pt>
                <c:pt idx="669">
                  <c:v>83.83</c:v>
                </c:pt>
                <c:pt idx="670">
                  <c:v>85.64</c:v>
                </c:pt>
                <c:pt idx="671">
                  <c:v>79.569999999999993</c:v>
                </c:pt>
                <c:pt idx="672">
                  <c:v>82.46</c:v>
                </c:pt>
                <c:pt idx="673">
                  <c:v>79.03</c:v>
                </c:pt>
                <c:pt idx="674">
                  <c:v>80.900000000000006</c:v>
                </c:pt>
                <c:pt idx="675">
                  <c:v>79.599999999999994</c:v>
                </c:pt>
                <c:pt idx="676">
                  <c:v>79.87</c:v>
                </c:pt>
                <c:pt idx="677">
                  <c:v>79.290000000000006</c:v>
                </c:pt>
                <c:pt idx="678">
                  <c:v>80.2</c:v>
                </c:pt>
                <c:pt idx="679">
                  <c:v>85.74</c:v>
                </c:pt>
                <c:pt idx="680">
                  <c:v>83.37</c:v>
                </c:pt>
                <c:pt idx="681">
                  <c:v>82.29</c:v>
                </c:pt>
                <c:pt idx="682">
                  <c:v>80.23</c:v>
                </c:pt>
                <c:pt idx="683">
                  <c:v>80.66</c:v>
                </c:pt>
                <c:pt idx="684">
                  <c:v>83.2</c:v>
                </c:pt>
                <c:pt idx="685">
                  <c:v>84.12</c:v>
                </c:pt>
                <c:pt idx="686">
                  <c:v>79.819999999999993</c:v>
                </c:pt>
                <c:pt idx="687">
                  <c:v>80.453344569999999</c:v>
                </c:pt>
                <c:pt idx="688">
                  <c:v>83.18</c:v>
                </c:pt>
                <c:pt idx="689">
                  <c:v>85.95</c:v>
                </c:pt>
                <c:pt idx="690">
                  <c:v>84.76</c:v>
                </c:pt>
                <c:pt idx="691">
                  <c:v>84.37</c:v>
                </c:pt>
                <c:pt idx="692">
                  <c:v>79.75</c:v>
                </c:pt>
                <c:pt idx="693">
                  <c:v>83.7</c:v>
                </c:pt>
                <c:pt idx="694">
                  <c:v>85.18</c:v>
                </c:pt>
                <c:pt idx="695">
                  <c:v>86.43</c:v>
                </c:pt>
                <c:pt idx="696">
                  <c:v>86.6</c:v>
                </c:pt>
                <c:pt idx="697">
                  <c:v>86.26</c:v>
                </c:pt>
                <c:pt idx="698">
                  <c:v>88.02</c:v>
                </c:pt>
                <c:pt idx="699">
                  <c:v>89.87</c:v>
                </c:pt>
                <c:pt idx="700">
                  <c:v>83.5</c:v>
                </c:pt>
                <c:pt idx="701">
                  <c:v>82.26</c:v>
                </c:pt>
                <c:pt idx="702">
                  <c:v>88.51</c:v>
                </c:pt>
                <c:pt idx="703">
                  <c:v>88.54</c:v>
                </c:pt>
                <c:pt idx="704">
                  <c:v>89.93</c:v>
                </c:pt>
                <c:pt idx="705">
                  <c:v>86.62</c:v>
                </c:pt>
                <c:pt idx="706">
                  <c:v>82.98</c:v>
                </c:pt>
                <c:pt idx="707">
                  <c:v>87.22</c:v>
                </c:pt>
                <c:pt idx="708">
                  <c:v>87.79</c:v>
                </c:pt>
                <c:pt idx="709">
                  <c:v>85.67</c:v>
                </c:pt>
                <c:pt idx="710">
                  <c:v>79.09</c:v>
                </c:pt>
                <c:pt idx="711">
                  <c:v>81.92</c:v>
                </c:pt>
                <c:pt idx="712">
                  <c:v>80.28</c:v>
                </c:pt>
                <c:pt idx="713">
                  <c:v>82.73</c:v>
                </c:pt>
                <c:pt idx="714">
                  <c:v>91.19</c:v>
                </c:pt>
                <c:pt idx="715">
                  <c:v>90.51</c:v>
                </c:pt>
                <c:pt idx="716">
                  <c:v>88.64</c:v>
                </c:pt>
                <c:pt idx="717">
                  <c:v>87.59</c:v>
                </c:pt>
                <c:pt idx="718">
                  <c:v>86.19</c:v>
                </c:pt>
                <c:pt idx="719">
                  <c:v>90.52</c:v>
                </c:pt>
                <c:pt idx="720">
                  <c:v>86.34</c:v>
                </c:pt>
                <c:pt idx="721">
                  <c:v>89.64</c:v>
                </c:pt>
                <c:pt idx="722">
                  <c:v>87.59</c:v>
                </c:pt>
                <c:pt idx="723">
                  <c:v>85.72</c:v>
                </c:pt>
                <c:pt idx="724">
                  <c:v>81.459999999999994</c:v>
                </c:pt>
                <c:pt idx="725">
                  <c:v>86.87</c:v>
                </c:pt>
                <c:pt idx="726">
                  <c:v>84.98</c:v>
                </c:pt>
                <c:pt idx="727">
                  <c:v>84.5</c:v>
                </c:pt>
                <c:pt idx="728">
                  <c:v>82.2</c:v>
                </c:pt>
                <c:pt idx="729">
                  <c:v>83.88</c:v>
                </c:pt>
                <c:pt idx="730">
                  <c:v>80.319999999999993</c:v>
                </c:pt>
                <c:pt idx="731">
                  <c:v>91.93</c:v>
                </c:pt>
                <c:pt idx="732">
                  <c:v>93.25</c:v>
                </c:pt>
                <c:pt idx="733">
                  <c:v>78.67</c:v>
                </c:pt>
                <c:pt idx="734">
                  <c:v>79.72</c:v>
                </c:pt>
                <c:pt idx="735">
                  <c:v>80.19</c:v>
                </c:pt>
                <c:pt idx="736">
                  <c:v>83.68</c:v>
                </c:pt>
                <c:pt idx="737">
                  <c:v>81.760000000000005</c:v>
                </c:pt>
                <c:pt idx="738">
                  <c:v>79.56</c:v>
                </c:pt>
                <c:pt idx="739">
                  <c:v>81.38</c:v>
                </c:pt>
                <c:pt idx="740">
                  <c:v>79.13</c:v>
                </c:pt>
                <c:pt idx="741">
                  <c:v>84.22</c:v>
                </c:pt>
                <c:pt idx="742">
                  <c:v>81.58</c:v>
                </c:pt>
                <c:pt idx="743">
                  <c:v>83.98</c:v>
                </c:pt>
                <c:pt idx="744">
                  <c:v>83.07</c:v>
                </c:pt>
                <c:pt idx="745">
                  <c:v>82.84</c:v>
                </c:pt>
                <c:pt idx="746">
                  <c:v>81.95</c:v>
                </c:pt>
                <c:pt idx="747">
                  <c:v>82.33</c:v>
                </c:pt>
                <c:pt idx="748">
                  <c:v>81.42</c:v>
                </c:pt>
                <c:pt idx="749">
                  <c:v>81.099999999999994</c:v>
                </c:pt>
                <c:pt idx="750">
                  <c:v>78.47</c:v>
                </c:pt>
                <c:pt idx="751">
                  <c:v>87.18</c:v>
                </c:pt>
                <c:pt idx="752">
                  <c:v>81.94</c:v>
                </c:pt>
                <c:pt idx="753">
                  <c:v>83.77</c:v>
                </c:pt>
                <c:pt idx="754">
                  <c:v>86.14</c:v>
                </c:pt>
                <c:pt idx="755">
                  <c:v>86.98</c:v>
                </c:pt>
                <c:pt idx="756">
                  <c:v>86.78</c:v>
                </c:pt>
                <c:pt idx="757">
                  <c:v>79.92</c:v>
                </c:pt>
                <c:pt idx="758">
                  <c:v>85.92</c:v>
                </c:pt>
                <c:pt idx="759">
                  <c:v>79.14</c:v>
                </c:pt>
                <c:pt idx="760">
                  <c:v>79.44</c:v>
                </c:pt>
                <c:pt idx="761">
                  <c:v>78.33</c:v>
                </c:pt>
                <c:pt idx="762">
                  <c:v>79.290000000000006</c:v>
                </c:pt>
                <c:pt idx="763">
                  <c:v>78.180000000000007</c:v>
                </c:pt>
                <c:pt idx="764">
                  <c:v>78.41</c:v>
                </c:pt>
                <c:pt idx="765">
                  <c:v>86.73</c:v>
                </c:pt>
                <c:pt idx="766">
                  <c:v>83.55</c:v>
                </c:pt>
                <c:pt idx="767">
                  <c:v>82.01</c:v>
                </c:pt>
                <c:pt idx="768">
                  <c:v>78.95</c:v>
                </c:pt>
                <c:pt idx="769">
                  <c:v>80.900000000000006</c:v>
                </c:pt>
                <c:pt idx="770">
                  <c:v>82.55</c:v>
                </c:pt>
                <c:pt idx="771">
                  <c:v>84.77</c:v>
                </c:pt>
                <c:pt idx="772">
                  <c:v>82</c:v>
                </c:pt>
                <c:pt idx="773">
                  <c:v>83.601750890000005</c:v>
                </c:pt>
              </c:numCache>
            </c:numRef>
          </c:yVal>
          <c:smooth val="0"/>
          <c:extLst>
            <c:ext xmlns:c16="http://schemas.microsoft.com/office/drawing/2014/chart" uri="{C3380CC4-5D6E-409C-BE32-E72D297353CC}">
              <c16:uniqueId val="{00000001-AD65-BB4C-B842-07FA2A7E0DC8}"/>
            </c:ext>
          </c:extLst>
        </c:ser>
        <c:dLbls>
          <c:showLegendKey val="0"/>
          <c:showVal val="0"/>
          <c:showCatName val="0"/>
          <c:showSerName val="0"/>
          <c:showPercent val="0"/>
          <c:showBubbleSize val="0"/>
        </c:dLbls>
        <c:axId val="588986816"/>
        <c:axId val="660814608"/>
      </c:scatterChart>
      <c:valAx>
        <c:axId val="58898681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2000" dirty="0">
                    <a:solidFill>
                      <a:schemeClr val="tx1">
                        <a:lumMod val="75000"/>
                        <a:lumOff val="25000"/>
                      </a:schemeClr>
                    </a:solidFill>
                  </a:rPr>
                  <a:t>Percent Tree Cover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60814608"/>
        <c:crosses val="autoZero"/>
        <c:crossBetween val="midCat"/>
      </c:valAx>
      <c:valAx>
        <c:axId val="660814608"/>
        <c:scaling>
          <c:orientation val="minMax"/>
          <c:min val="6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2000" dirty="0">
                    <a:solidFill>
                      <a:schemeClr val="tx1">
                        <a:lumMod val="75000"/>
                        <a:lumOff val="25000"/>
                      </a:schemeClr>
                    </a:solidFill>
                  </a:rPr>
                  <a:t>LST (Fahrenheit)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8898681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200" dirty="0"/>
              <a:t>LST and Impervious Surface Cover by Census Tracts</a:t>
            </a: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3"/>
              </a:solidFill>
              <a:ln w="9525">
                <a:solidFill>
                  <a:schemeClr val="accent3"/>
                </a:solidFill>
              </a:ln>
              <a:effectLst/>
            </c:spPr>
          </c:marker>
          <c:trendline>
            <c:spPr>
              <a:ln w="38100" cap="flat" cmpd="sng" algn="ctr">
                <a:solidFill>
                  <a:schemeClr val="tx1">
                    <a:lumMod val="65000"/>
                    <a:lumOff val="35000"/>
                  </a:schemeClr>
                </a:solidFill>
                <a:prstDash val="solid"/>
                <a:miter lim="800000"/>
              </a:ln>
              <a:effectLst/>
            </c:spPr>
            <c:trendlineType val="linear"/>
            <c:dispRSqr val="0"/>
            <c:dispEq val="0"/>
          </c:trendline>
          <c:xVal>
            <c:numRef>
              <c:f>'ScatterLST-Tree'!$B$2:$B$775</c:f>
              <c:numCache>
                <c:formatCode>General</c:formatCode>
                <c:ptCount val="774"/>
                <c:pt idx="0">
                  <c:v>26.07</c:v>
                </c:pt>
                <c:pt idx="1">
                  <c:v>33.799999999999997</c:v>
                </c:pt>
                <c:pt idx="2">
                  <c:v>33.29</c:v>
                </c:pt>
                <c:pt idx="3">
                  <c:v>28.38</c:v>
                </c:pt>
                <c:pt idx="4">
                  <c:v>11.61</c:v>
                </c:pt>
                <c:pt idx="5">
                  <c:v>25.53</c:v>
                </c:pt>
                <c:pt idx="6">
                  <c:v>41.39</c:v>
                </c:pt>
                <c:pt idx="7">
                  <c:v>42.46</c:v>
                </c:pt>
                <c:pt idx="8">
                  <c:v>51.49</c:v>
                </c:pt>
                <c:pt idx="9">
                  <c:v>39.68</c:v>
                </c:pt>
                <c:pt idx="10">
                  <c:v>49.05</c:v>
                </c:pt>
                <c:pt idx="11">
                  <c:v>53.22</c:v>
                </c:pt>
                <c:pt idx="12">
                  <c:v>22.57</c:v>
                </c:pt>
                <c:pt idx="13">
                  <c:v>18.989999999999998</c:v>
                </c:pt>
                <c:pt idx="14">
                  <c:v>56.02</c:v>
                </c:pt>
                <c:pt idx="15">
                  <c:v>65.849999999999994</c:v>
                </c:pt>
                <c:pt idx="16">
                  <c:v>70.64</c:v>
                </c:pt>
                <c:pt idx="17">
                  <c:v>46.24</c:v>
                </c:pt>
                <c:pt idx="18">
                  <c:v>23.23</c:v>
                </c:pt>
                <c:pt idx="19">
                  <c:v>48.03</c:v>
                </c:pt>
                <c:pt idx="20">
                  <c:v>52.79</c:v>
                </c:pt>
                <c:pt idx="21">
                  <c:v>31.75</c:v>
                </c:pt>
                <c:pt idx="22">
                  <c:v>7.93</c:v>
                </c:pt>
                <c:pt idx="23">
                  <c:v>22.44</c:v>
                </c:pt>
                <c:pt idx="24">
                  <c:v>8.9</c:v>
                </c:pt>
                <c:pt idx="25">
                  <c:v>22.32</c:v>
                </c:pt>
                <c:pt idx="26">
                  <c:v>64.84</c:v>
                </c:pt>
                <c:pt idx="27">
                  <c:v>71.680000000000007</c:v>
                </c:pt>
                <c:pt idx="28">
                  <c:v>58.44</c:v>
                </c:pt>
                <c:pt idx="29">
                  <c:v>48.48</c:v>
                </c:pt>
                <c:pt idx="30">
                  <c:v>35.89</c:v>
                </c:pt>
                <c:pt idx="31">
                  <c:v>66.42</c:v>
                </c:pt>
                <c:pt idx="32">
                  <c:v>32.49</c:v>
                </c:pt>
                <c:pt idx="33">
                  <c:v>63.92</c:v>
                </c:pt>
                <c:pt idx="34">
                  <c:v>36.29</c:v>
                </c:pt>
                <c:pt idx="35">
                  <c:v>35.92</c:v>
                </c:pt>
                <c:pt idx="36">
                  <c:v>19.809999999999999</c:v>
                </c:pt>
                <c:pt idx="37">
                  <c:v>36.15</c:v>
                </c:pt>
                <c:pt idx="38">
                  <c:v>28.22</c:v>
                </c:pt>
                <c:pt idx="39">
                  <c:v>31.81</c:v>
                </c:pt>
                <c:pt idx="40">
                  <c:v>19.88</c:v>
                </c:pt>
                <c:pt idx="41">
                  <c:v>30.34</c:v>
                </c:pt>
                <c:pt idx="42">
                  <c:v>20.63</c:v>
                </c:pt>
                <c:pt idx="43">
                  <c:v>72.569999999999993</c:v>
                </c:pt>
                <c:pt idx="44">
                  <c:v>83.23</c:v>
                </c:pt>
                <c:pt idx="45">
                  <c:v>2.09</c:v>
                </c:pt>
                <c:pt idx="46">
                  <c:v>2.39</c:v>
                </c:pt>
                <c:pt idx="47">
                  <c:v>2.41</c:v>
                </c:pt>
                <c:pt idx="48">
                  <c:v>5.85</c:v>
                </c:pt>
                <c:pt idx="49">
                  <c:v>3.46</c:v>
                </c:pt>
                <c:pt idx="50">
                  <c:v>2.3199999999999998</c:v>
                </c:pt>
                <c:pt idx="51">
                  <c:v>6.58</c:v>
                </c:pt>
                <c:pt idx="52">
                  <c:v>2.7</c:v>
                </c:pt>
                <c:pt idx="53">
                  <c:v>14.67</c:v>
                </c:pt>
                <c:pt idx="54">
                  <c:v>13.23</c:v>
                </c:pt>
                <c:pt idx="55">
                  <c:v>29.18</c:v>
                </c:pt>
                <c:pt idx="56">
                  <c:v>23.51</c:v>
                </c:pt>
                <c:pt idx="57">
                  <c:v>20.72</c:v>
                </c:pt>
                <c:pt idx="58">
                  <c:v>5.88</c:v>
                </c:pt>
                <c:pt idx="59">
                  <c:v>6.95</c:v>
                </c:pt>
                <c:pt idx="60">
                  <c:v>8.89</c:v>
                </c:pt>
                <c:pt idx="61">
                  <c:v>9.7899999999999991</c:v>
                </c:pt>
                <c:pt idx="62">
                  <c:v>1.89</c:v>
                </c:pt>
                <c:pt idx="63">
                  <c:v>38.369999999999997</c:v>
                </c:pt>
                <c:pt idx="64">
                  <c:v>23.79</c:v>
                </c:pt>
                <c:pt idx="65">
                  <c:v>30.49</c:v>
                </c:pt>
                <c:pt idx="66">
                  <c:v>38.64</c:v>
                </c:pt>
                <c:pt idx="67">
                  <c:v>29.56</c:v>
                </c:pt>
                <c:pt idx="68">
                  <c:v>39.770000000000003</c:v>
                </c:pt>
                <c:pt idx="69">
                  <c:v>7.84</c:v>
                </c:pt>
                <c:pt idx="70">
                  <c:v>18</c:v>
                </c:pt>
                <c:pt idx="71">
                  <c:v>2.29</c:v>
                </c:pt>
                <c:pt idx="72">
                  <c:v>2.3199999999999998</c:v>
                </c:pt>
                <c:pt idx="73">
                  <c:v>2.25</c:v>
                </c:pt>
                <c:pt idx="74">
                  <c:v>0.95</c:v>
                </c:pt>
                <c:pt idx="75">
                  <c:v>6.84</c:v>
                </c:pt>
                <c:pt idx="76">
                  <c:v>2.61</c:v>
                </c:pt>
                <c:pt idx="77">
                  <c:v>52.54</c:v>
                </c:pt>
                <c:pt idx="78">
                  <c:v>36.07</c:v>
                </c:pt>
                <c:pt idx="79">
                  <c:v>24.48</c:v>
                </c:pt>
                <c:pt idx="80">
                  <c:v>2.92</c:v>
                </c:pt>
                <c:pt idx="81">
                  <c:v>7.43</c:v>
                </c:pt>
                <c:pt idx="82">
                  <c:v>35.53</c:v>
                </c:pt>
                <c:pt idx="83">
                  <c:v>39.69</c:v>
                </c:pt>
                <c:pt idx="84">
                  <c:v>7.21</c:v>
                </c:pt>
                <c:pt idx="85">
                  <c:v>4.55</c:v>
                </c:pt>
                <c:pt idx="86">
                  <c:v>25.04</c:v>
                </c:pt>
                <c:pt idx="87">
                  <c:v>30.27</c:v>
                </c:pt>
                <c:pt idx="88">
                  <c:v>32.07</c:v>
                </c:pt>
                <c:pt idx="89">
                  <c:v>24.17</c:v>
                </c:pt>
                <c:pt idx="90">
                  <c:v>9.94</c:v>
                </c:pt>
                <c:pt idx="91">
                  <c:v>27.36</c:v>
                </c:pt>
                <c:pt idx="92">
                  <c:v>43.3</c:v>
                </c:pt>
                <c:pt idx="93">
                  <c:v>46.39</c:v>
                </c:pt>
                <c:pt idx="94">
                  <c:v>54.87</c:v>
                </c:pt>
                <c:pt idx="95">
                  <c:v>40.409999999999997</c:v>
                </c:pt>
                <c:pt idx="96">
                  <c:v>52.64</c:v>
                </c:pt>
                <c:pt idx="97">
                  <c:v>52.98</c:v>
                </c:pt>
                <c:pt idx="98">
                  <c:v>21.06</c:v>
                </c:pt>
                <c:pt idx="99">
                  <c:v>18.55</c:v>
                </c:pt>
                <c:pt idx="100">
                  <c:v>57.45</c:v>
                </c:pt>
                <c:pt idx="101">
                  <c:v>64.709999999999994</c:v>
                </c:pt>
                <c:pt idx="102">
                  <c:v>74.09</c:v>
                </c:pt>
                <c:pt idx="103">
                  <c:v>47.04</c:v>
                </c:pt>
                <c:pt idx="104">
                  <c:v>24.22</c:v>
                </c:pt>
                <c:pt idx="105">
                  <c:v>46.84</c:v>
                </c:pt>
                <c:pt idx="106">
                  <c:v>55.51</c:v>
                </c:pt>
                <c:pt idx="107">
                  <c:v>29.23</c:v>
                </c:pt>
                <c:pt idx="108">
                  <c:v>6.07</c:v>
                </c:pt>
                <c:pt idx="109">
                  <c:v>22.34</c:v>
                </c:pt>
                <c:pt idx="110">
                  <c:v>9.5</c:v>
                </c:pt>
                <c:pt idx="111">
                  <c:v>25.16</c:v>
                </c:pt>
                <c:pt idx="112">
                  <c:v>71</c:v>
                </c:pt>
                <c:pt idx="113">
                  <c:v>78.27</c:v>
                </c:pt>
                <c:pt idx="114">
                  <c:v>65.290000000000006</c:v>
                </c:pt>
                <c:pt idx="115">
                  <c:v>63.3</c:v>
                </c:pt>
                <c:pt idx="116">
                  <c:v>40.9</c:v>
                </c:pt>
                <c:pt idx="117">
                  <c:v>65.41</c:v>
                </c:pt>
                <c:pt idx="118">
                  <c:v>31.96</c:v>
                </c:pt>
                <c:pt idx="119">
                  <c:v>66.8</c:v>
                </c:pt>
                <c:pt idx="120">
                  <c:v>38.56</c:v>
                </c:pt>
                <c:pt idx="121">
                  <c:v>38.72</c:v>
                </c:pt>
                <c:pt idx="122">
                  <c:v>19.14</c:v>
                </c:pt>
                <c:pt idx="123">
                  <c:v>35.18</c:v>
                </c:pt>
                <c:pt idx="124">
                  <c:v>31.54</c:v>
                </c:pt>
                <c:pt idx="125">
                  <c:v>34.5</c:v>
                </c:pt>
                <c:pt idx="126">
                  <c:v>19.600000000000001</c:v>
                </c:pt>
                <c:pt idx="127">
                  <c:v>31.24</c:v>
                </c:pt>
                <c:pt idx="128">
                  <c:v>21.48</c:v>
                </c:pt>
                <c:pt idx="129">
                  <c:v>72.66</c:v>
                </c:pt>
                <c:pt idx="130">
                  <c:v>81.5</c:v>
                </c:pt>
                <c:pt idx="131">
                  <c:v>2.27</c:v>
                </c:pt>
                <c:pt idx="132">
                  <c:v>1.61</c:v>
                </c:pt>
                <c:pt idx="133">
                  <c:v>1.81</c:v>
                </c:pt>
                <c:pt idx="134">
                  <c:v>3.94</c:v>
                </c:pt>
                <c:pt idx="135">
                  <c:v>3.1</c:v>
                </c:pt>
                <c:pt idx="136">
                  <c:v>2.5099999999999998</c:v>
                </c:pt>
                <c:pt idx="137">
                  <c:v>7.5</c:v>
                </c:pt>
                <c:pt idx="138">
                  <c:v>2.96</c:v>
                </c:pt>
                <c:pt idx="139">
                  <c:v>15.56</c:v>
                </c:pt>
                <c:pt idx="140">
                  <c:v>13.14</c:v>
                </c:pt>
                <c:pt idx="141">
                  <c:v>30.05</c:v>
                </c:pt>
                <c:pt idx="142">
                  <c:v>21.03</c:v>
                </c:pt>
                <c:pt idx="143">
                  <c:v>21.06</c:v>
                </c:pt>
                <c:pt idx="144">
                  <c:v>5.31</c:v>
                </c:pt>
                <c:pt idx="145">
                  <c:v>6.99</c:v>
                </c:pt>
                <c:pt idx="146">
                  <c:v>8.16</c:v>
                </c:pt>
                <c:pt idx="147">
                  <c:v>10.46</c:v>
                </c:pt>
                <c:pt idx="148">
                  <c:v>1.91</c:v>
                </c:pt>
                <c:pt idx="149">
                  <c:v>42.23</c:v>
                </c:pt>
                <c:pt idx="150">
                  <c:v>25.36</c:v>
                </c:pt>
                <c:pt idx="151">
                  <c:v>34.26</c:v>
                </c:pt>
                <c:pt idx="152">
                  <c:v>37.33</c:v>
                </c:pt>
                <c:pt idx="153">
                  <c:v>28.83</c:v>
                </c:pt>
                <c:pt idx="154">
                  <c:v>43.49</c:v>
                </c:pt>
                <c:pt idx="155">
                  <c:v>8.48</c:v>
                </c:pt>
                <c:pt idx="156">
                  <c:v>17.3</c:v>
                </c:pt>
                <c:pt idx="157">
                  <c:v>2.77</c:v>
                </c:pt>
                <c:pt idx="158">
                  <c:v>2.87</c:v>
                </c:pt>
                <c:pt idx="159">
                  <c:v>1.52</c:v>
                </c:pt>
                <c:pt idx="160">
                  <c:v>1.37</c:v>
                </c:pt>
                <c:pt idx="161">
                  <c:v>2.1800000000000002</c:v>
                </c:pt>
                <c:pt idx="162">
                  <c:v>0.88</c:v>
                </c:pt>
                <c:pt idx="163">
                  <c:v>39.93</c:v>
                </c:pt>
                <c:pt idx="164">
                  <c:v>23.51</c:v>
                </c:pt>
                <c:pt idx="165">
                  <c:v>16.68</c:v>
                </c:pt>
                <c:pt idx="166">
                  <c:v>2.5499999999999998</c:v>
                </c:pt>
                <c:pt idx="167">
                  <c:v>6.64</c:v>
                </c:pt>
                <c:pt idx="168">
                  <c:v>25</c:v>
                </c:pt>
                <c:pt idx="169">
                  <c:v>31.03</c:v>
                </c:pt>
                <c:pt idx="170">
                  <c:v>6.58</c:v>
                </c:pt>
                <c:pt idx="171">
                  <c:v>3.96</c:v>
                </c:pt>
                <c:pt idx="172">
                  <c:v>20.07</c:v>
                </c:pt>
                <c:pt idx="173">
                  <c:v>23.98</c:v>
                </c:pt>
                <c:pt idx="174">
                  <c:v>20.28</c:v>
                </c:pt>
                <c:pt idx="175">
                  <c:v>15.52</c:v>
                </c:pt>
                <c:pt idx="176">
                  <c:v>8.8699999999999992</c:v>
                </c:pt>
                <c:pt idx="177">
                  <c:v>16.809999999999999</c:v>
                </c:pt>
                <c:pt idx="178">
                  <c:v>30.14</c:v>
                </c:pt>
                <c:pt idx="179">
                  <c:v>24.82</c:v>
                </c:pt>
                <c:pt idx="180">
                  <c:v>30.41</c:v>
                </c:pt>
                <c:pt idx="181">
                  <c:v>17.579999999999998</c:v>
                </c:pt>
                <c:pt idx="182">
                  <c:v>34.270000000000003</c:v>
                </c:pt>
                <c:pt idx="183">
                  <c:v>45.18</c:v>
                </c:pt>
                <c:pt idx="184">
                  <c:v>11.79</c:v>
                </c:pt>
                <c:pt idx="185">
                  <c:v>10.8</c:v>
                </c:pt>
                <c:pt idx="186">
                  <c:v>46.33</c:v>
                </c:pt>
                <c:pt idx="187">
                  <c:v>47.85</c:v>
                </c:pt>
                <c:pt idx="188">
                  <c:v>58.3</c:v>
                </c:pt>
                <c:pt idx="189">
                  <c:v>29.93</c:v>
                </c:pt>
                <c:pt idx="190">
                  <c:v>22.25</c:v>
                </c:pt>
                <c:pt idx="191">
                  <c:v>37.53</c:v>
                </c:pt>
                <c:pt idx="192">
                  <c:v>38.380000000000003</c:v>
                </c:pt>
                <c:pt idx="193">
                  <c:v>19.09</c:v>
                </c:pt>
                <c:pt idx="194">
                  <c:v>5.42</c:v>
                </c:pt>
                <c:pt idx="195">
                  <c:v>19.850000000000001</c:v>
                </c:pt>
                <c:pt idx="196">
                  <c:v>7.69</c:v>
                </c:pt>
                <c:pt idx="197">
                  <c:v>18.45</c:v>
                </c:pt>
                <c:pt idx="198">
                  <c:v>55.26</c:v>
                </c:pt>
                <c:pt idx="199">
                  <c:v>60.33</c:v>
                </c:pt>
                <c:pt idx="200">
                  <c:v>43.51</c:v>
                </c:pt>
                <c:pt idx="201">
                  <c:v>22.29</c:v>
                </c:pt>
                <c:pt idx="202">
                  <c:v>25.83</c:v>
                </c:pt>
                <c:pt idx="203">
                  <c:v>49.45</c:v>
                </c:pt>
                <c:pt idx="204">
                  <c:v>25.8</c:v>
                </c:pt>
                <c:pt idx="205">
                  <c:v>46.5</c:v>
                </c:pt>
                <c:pt idx="206">
                  <c:v>21.39</c:v>
                </c:pt>
                <c:pt idx="207">
                  <c:v>19.82</c:v>
                </c:pt>
                <c:pt idx="208">
                  <c:v>15.61</c:v>
                </c:pt>
                <c:pt idx="209">
                  <c:v>26.05</c:v>
                </c:pt>
                <c:pt idx="210">
                  <c:v>21.35</c:v>
                </c:pt>
                <c:pt idx="211">
                  <c:v>16.899999999999999</c:v>
                </c:pt>
                <c:pt idx="212">
                  <c:v>11.82</c:v>
                </c:pt>
                <c:pt idx="213">
                  <c:v>20.440000000000001</c:v>
                </c:pt>
                <c:pt idx="214">
                  <c:v>12.85</c:v>
                </c:pt>
                <c:pt idx="215">
                  <c:v>54.92</c:v>
                </c:pt>
                <c:pt idx="216">
                  <c:v>68.11</c:v>
                </c:pt>
                <c:pt idx="217">
                  <c:v>2.12</c:v>
                </c:pt>
                <c:pt idx="218">
                  <c:v>2.11</c:v>
                </c:pt>
                <c:pt idx="219">
                  <c:v>1.86</c:v>
                </c:pt>
                <c:pt idx="220">
                  <c:v>4.8899999999999997</c:v>
                </c:pt>
                <c:pt idx="221">
                  <c:v>2.81</c:v>
                </c:pt>
                <c:pt idx="222">
                  <c:v>3.39</c:v>
                </c:pt>
                <c:pt idx="223">
                  <c:v>7.86</c:v>
                </c:pt>
                <c:pt idx="224">
                  <c:v>3.91</c:v>
                </c:pt>
                <c:pt idx="225">
                  <c:v>18.77</c:v>
                </c:pt>
                <c:pt idx="226">
                  <c:v>8.7200000000000006</c:v>
                </c:pt>
                <c:pt idx="227">
                  <c:v>24.15</c:v>
                </c:pt>
                <c:pt idx="228">
                  <c:v>16.16</c:v>
                </c:pt>
                <c:pt idx="229">
                  <c:v>14.76</c:v>
                </c:pt>
                <c:pt idx="230">
                  <c:v>4.63</c:v>
                </c:pt>
                <c:pt idx="231">
                  <c:v>4.41</c:v>
                </c:pt>
                <c:pt idx="232">
                  <c:v>6.6</c:v>
                </c:pt>
                <c:pt idx="233">
                  <c:v>8.09</c:v>
                </c:pt>
                <c:pt idx="234">
                  <c:v>2.3199999999999998</c:v>
                </c:pt>
                <c:pt idx="235">
                  <c:v>27.87</c:v>
                </c:pt>
                <c:pt idx="236">
                  <c:v>17.510000000000002</c:v>
                </c:pt>
                <c:pt idx="237">
                  <c:v>24.32</c:v>
                </c:pt>
                <c:pt idx="238">
                  <c:v>22.45</c:v>
                </c:pt>
                <c:pt idx="239">
                  <c:v>24.02</c:v>
                </c:pt>
                <c:pt idx="240">
                  <c:v>27.75</c:v>
                </c:pt>
                <c:pt idx="241">
                  <c:v>6.82</c:v>
                </c:pt>
                <c:pt idx="242">
                  <c:v>14.08</c:v>
                </c:pt>
                <c:pt idx="243">
                  <c:v>2.77</c:v>
                </c:pt>
                <c:pt idx="244">
                  <c:v>2.82</c:v>
                </c:pt>
                <c:pt idx="245">
                  <c:v>2.5</c:v>
                </c:pt>
                <c:pt idx="246">
                  <c:v>2.74</c:v>
                </c:pt>
                <c:pt idx="247">
                  <c:v>4.42</c:v>
                </c:pt>
                <c:pt idx="248">
                  <c:v>5.91</c:v>
                </c:pt>
                <c:pt idx="249">
                  <c:v>21.03</c:v>
                </c:pt>
                <c:pt idx="250">
                  <c:v>11.32</c:v>
                </c:pt>
                <c:pt idx="251">
                  <c:v>11.86</c:v>
                </c:pt>
                <c:pt idx="252">
                  <c:v>6.03</c:v>
                </c:pt>
                <c:pt idx="253">
                  <c:v>7.04</c:v>
                </c:pt>
                <c:pt idx="254">
                  <c:v>1.5</c:v>
                </c:pt>
                <c:pt idx="255">
                  <c:v>10.25</c:v>
                </c:pt>
                <c:pt idx="256">
                  <c:v>2.78</c:v>
                </c:pt>
                <c:pt idx="257">
                  <c:v>5.84</c:v>
                </c:pt>
                <c:pt idx="258">
                  <c:v>19.61</c:v>
                </c:pt>
                <c:pt idx="259">
                  <c:v>24.42</c:v>
                </c:pt>
                <c:pt idx="260">
                  <c:v>21.78</c:v>
                </c:pt>
                <c:pt idx="261">
                  <c:v>21.77</c:v>
                </c:pt>
                <c:pt idx="262">
                  <c:v>8.58</c:v>
                </c:pt>
                <c:pt idx="263">
                  <c:v>19.350000000000001</c:v>
                </c:pt>
                <c:pt idx="264">
                  <c:v>29.27</c:v>
                </c:pt>
                <c:pt idx="265">
                  <c:v>30.04</c:v>
                </c:pt>
                <c:pt idx="266">
                  <c:v>36.65</c:v>
                </c:pt>
                <c:pt idx="267">
                  <c:v>28.58</c:v>
                </c:pt>
                <c:pt idx="268">
                  <c:v>34.46</c:v>
                </c:pt>
                <c:pt idx="269">
                  <c:v>44.91</c:v>
                </c:pt>
                <c:pt idx="270">
                  <c:v>16.100000000000001</c:v>
                </c:pt>
                <c:pt idx="271">
                  <c:v>16.670000000000002</c:v>
                </c:pt>
                <c:pt idx="272">
                  <c:v>51.78</c:v>
                </c:pt>
                <c:pt idx="273">
                  <c:v>48.9</c:v>
                </c:pt>
                <c:pt idx="274">
                  <c:v>60.15</c:v>
                </c:pt>
                <c:pt idx="275">
                  <c:v>38.22</c:v>
                </c:pt>
                <c:pt idx="276">
                  <c:v>19.829999999999998</c:v>
                </c:pt>
                <c:pt idx="277">
                  <c:v>38.82</c:v>
                </c:pt>
                <c:pt idx="278">
                  <c:v>44</c:v>
                </c:pt>
                <c:pt idx="279">
                  <c:v>31.09</c:v>
                </c:pt>
                <c:pt idx="280">
                  <c:v>7.43</c:v>
                </c:pt>
                <c:pt idx="281">
                  <c:v>19.45</c:v>
                </c:pt>
                <c:pt idx="282">
                  <c:v>8.39</c:v>
                </c:pt>
                <c:pt idx="283">
                  <c:v>17.53</c:v>
                </c:pt>
                <c:pt idx="284">
                  <c:v>54.72</c:v>
                </c:pt>
                <c:pt idx="285">
                  <c:v>57.04</c:v>
                </c:pt>
                <c:pt idx="286">
                  <c:v>44.36</c:v>
                </c:pt>
                <c:pt idx="287">
                  <c:v>32.479999999999997</c:v>
                </c:pt>
                <c:pt idx="288">
                  <c:v>26.47</c:v>
                </c:pt>
                <c:pt idx="289">
                  <c:v>49.54</c:v>
                </c:pt>
                <c:pt idx="290">
                  <c:v>25.92</c:v>
                </c:pt>
                <c:pt idx="291">
                  <c:v>53.11</c:v>
                </c:pt>
                <c:pt idx="292">
                  <c:v>25.79</c:v>
                </c:pt>
                <c:pt idx="293">
                  <c:v>18.670000000000002</c:v>
                </c:pt>
                <c:pt idx="294">
                  <c:v>13.93</c:v>
                </c:pt>
                <c:pt idx="295">
                  <c:v>26.65</c:v>
                </c:pt>
                <c:pt idx="296">
                  <c:v>26.02</c:v>
                </c:pt>
                <c:pt idx="297">
                  <c:v>22.05</c:v>
                </c:pt>
                <c:pt idx="298">
                  <c:v>14.03</c:v>
                </c:pt>
                <c:pt idx="299">
                  <c:v>25.36</c:v>
                </c:pt>
                <c:pt idx="300">
                  <c:v>15.16</c:v>
                </c:pt>
                <c:pt idx="301">
                  <c:v>55.42</c:v>
                </c:pt>
                <c:pt idx="302">
                  <c:v>74.12</c:v>
                </c:pt>
                <c:pt idx="303">
                  <c:v>1.74</c:v>
                </c:pt>
                <c:pt idx="304">
                  <c:v>1.1200000000000001</c:v>
                </c:pt>
                <c:pt idx="305">
                  <c:v>1.48</c:v>
                </c:pt>
                <c:pt idx="306">
                  <c:v>3.66</c:v>
                </c:pt>
                <c:pt idx="307">
                  <c:v>2.75</c:v>
                </c:pt>
                <c:pt idx="308">
                  <c:v>4.9000000000000004</c:v>
                </c:pt>
                <c:pt idx="309">
                  <c:v>5.09</c:v>
                </c:pt>
                <c:pt idx="310">
                  <c:v>2.91</c:v>
                </c:pt>
                <c:pt idx="311">
                  <c:v>15.93</c:v>
                </c:pt>
                <c:pt idx="312">
                  <c:v>10.14</c:v>
                </c:pt>
                <c:pt idx="313">
                  <c:v>26.23</c:v>
                </c:pt>
                <c:pt idx="314">
                  <c:v>13.94</c:v>
                </c:pt>
                <c:pt idx="315">
                  <c:v>12.87</c:v>
                </c:pt>
                <c:pt idx="316">
                  <c:v>4.12</c:v>
                </c:pt>
                <c:pt idx="317">
                  <c:v>4.5599999999999996</c:v>
                </c:pt>
                <c:pt idx="318">
                  <c:v>5.46</c:v>
                </c:pt>
                <c:pt idx="319">
                  <c:v>8.19</c:v>
                </c:pt>
                <c:pt idx="320">
                  <c:v>2.09</c:v>
                </c:pt>
                <c:pt idx="321">
                  <c:v>29.03</c:v>
                </c:pt>
                <c:pt idx="322">
                  <c:v>17.02</c:v>
                </c:pt>
                <c:pt idx="323">
                  <c:v>21.64</c:v>
                </c:pt>
                <c:pt idx="324">
                  <c:v>25.06</c:v>
                </c:pt>
                <c:pt idx="325">
                  <c:v>18.68</c:v>
                </c:pt>
                <c:pt idx="326">
                  <c:v>31.15</c:v>
                </c:pt>
                <c:pt idx="327">
                  <c:v>6.63</c:v>
                </c:pt>
                <c:pt idx="328">
                  <c:v>13.17</c:v>
                </c:pt>
                <c:pt idx="329">
                  <c:v>1.91</c:v>
                </c:pt>
                <c:pt idx="330">
                  <c:v>2.09</c:v>
                </c:pt>
                <c:pt idx="331">
                  <c:v>3.16</c:v>
                </c:pt>
                <c:pt idx="332">
                  <c:v>1.1100000000000001</c:v>
                </c:pt>
                <c:pt idx="333">
                  <c:v>2.89</c:v>
                </c:pt>
                <c:pt idx="334">
                  <c:v>3.62</c:v>
                </c:pt>
                <c:pt idx="335">
                  <c:v>30.27</c:v>
                </c:pt>
                <c:pt idx="336">
                  <c:v>18.96</c:v>
                </c:pt>
                <c:pt idx="337">
                  <c:v>17.62</c:v>
                </c:pt>
                <c:pt idx="338">
                  <c:v>3.74</c:v>
                </c:pt>
                <c:pt idx="339">
                  <c:v>6.17</c:v>
                </c:pt>
                <c:pt idx="340">
                  <c:v>22.68</c:v>
                </c:pt>
                <c:pt idx="341">
                  <c:v>25.86</c:v>
                </c:pt>
                <c:pt idx="342">
                  <c:v>8.23</c:v>
                </c:pt>
                <c:pt idx="343">
                  <c:v>5.0199999999999996</c:v>
                </c:pt>
                <c:pt idx="344">
                  <c:v>20.71</c:v>
                </c:pt>
                <c:pt idx="345">
                  <c:v>26.64</c:v>
                </c:pt>
                <c:pt idx="346">
                  <c:v>36.68</c:v>
                </c:pt>
                <c:pt idx="347">
                  <c:v>31.25</c:v>
                </c:pt>
                <c:pt idx="348">
                  <c:v>10.41</c:v>
                </c:pt>
                <c:pt idx="349">
                  <c:v>20.07</c:v>
                </c:pt>
                <c:pt idx="350">
                  <c:v>34.950000000000003</c:v>
                </c:pt>
                <c:pt idx="351">
                  <c:v>40.130000000000003</c:v>
                </c:pt>
                <c:pt idx="352">
                  <c:v>44.55</c:v>
                </c:pt>
                <c:pt idx="353">
                  <c:v>31.14</c:v>
                </c:pt>
                <c:pt idx="354">
                  <c:v>44.28</c:v>
                </c:pt>
                <c:pt idx="355">
                  <c:v>47.75</c:v>
                </c:pt>
                <c:pt idx="356">
                  <c:v>23.34</c:v>
                </c:pt>
                <c:pt idx="357">
                  <c:v>17.87</c:v>
                </c:pt>
                <c:pt idx="358">
                  <c:v>50.48</c:v>
                </c:pt>
                <c:pt idx="359">
                  <c:v>51.87</c:v>
                </c:pt>
                <c:pt idx="360">
                  <c:v>61.64</c:v>
                </c:pt>
                <c:pt idx="361">
                  <c:v>35.909999999999997</c:v>
                </c:pt>
                <c:pt idx="362">
                  <c:v>25.12</c:v>
                </c:pt>
                <c:pt idx="363">
                  <c:v>38.770000000000003</c:v>
                </c:pt>
                <c:pt idx="364">
                  <c:v>48.07</c:v>
                </c:pt>
                <c:pt idx="365">
                  <c:v>29.07</c:v>
                </c:pt>
                <c:pt idx="366">
                  <c:v>7.02</c:v>
                </c:pt>
                <c:pt idx="367">
                  <c:v>20.66</c:v>
                </c:pt>
                <c:pt idx="368">
                  <c:v>8.99</c:v>
                </c:pt>
                <c:pt idx="369">
                  <c:v>19.72</c:v>
                </c:pt>
                <c:pt idx="370">
                  <c:v>58.13</c:v>
                </c:pt>
                <c:pt idx="371">
                  <c:v>63.06</c:v>
                </c:pt>
                <c:pt idx="372">
                  <c:v>48.95</c:v>
                </c:pt>
                <c:pt idx="373">
                  <c:v>54.9</c:v>
                </c:pt>
                <c:pt idx="374">
                  <c:v>33.6</c:v>
                </c:pt>
                <c:pt idx="375">
                  <c:v>50.78</c:v>
                </c:pt>
                <c:pt idx="376">
                  <c:v>25.36</c:v>
                </c:pt>
                <c:pt idx="377">
                  <c:v>54.03</c:v>
                </c:pt>
                <c:pt idx="378">
                  <c:v>30.01</c:v>
                </c:pt>
                <c:pt idx="379">
                  <c:v>25.55</c:v>
                </c:pt>
                <c:pt idx="380">
                  <c:v>15.14</c:v>
                </c:pt>
                <c:pt idx="381">
                  <c:v>29.99</c:v>
                </c:pt>
                <c:pt idx="382">
                  <c:v>25.9</c:v>
                </c:pt>
                <c:pt idx="383">
                  <c:v>21.21</c:v>
                </c:pt>
                <c:pt idx="384">
                  <c:v>14.07</c:v>
                </c:pt>
                <c:pt idx="385">
                  <c:v>26.16</c:v>
                </c:pt>
                <c:pt idx="386">
                  <c:v>15.37</c:v>
                </c:pt>
                <c:pt idx="387">
                  <c:v>58.48</c:v>
                </c:pt>
                <c:pt idx="388">
                  <c:v>75.19</c:v>
                </c:pt>
                <c:pt idx="389">
                  <c:v>2</c:v>
                </c:pt>
                <c:pt idx="390">
                  <c:v>1.92</c:v>
                </c:pt>
                <c:pt idx="391">
                  <c:v>2.04</c:v>
                </c:pt>
                <c:pt idx="392">
                  <c:v>2.75</c:v>
                </c:pt>
                <c:pt idx="393">
                  <c:v>3.22</c:v>
                </c:pt>
                <c:pt idx="394">
                  <c:v>3.97</c:v>
                </c:pt>
                <c:pt idx="395">
                  <c:v>7.85</c:v>
                </c:pt>
                <c:pt idx="396">
                  <c:v>4.58</c:v>
                </c:pt>
                <c:pt idx="397">
                  <c:v>19.84</c:v>
                </c:pt>
                <c:pt idx="398">
                  <c:v>15.21</c:v>
                </c:pt>
                <c:pt idx="399">
                  <c:v>29.15</c:v>
                </c:pt>
                <c:pt idx="400">
                  <c:v>18.850000000000001</c:v>
                </c:pt>
                <c:pt idx="401">
                  <c:v>18.02</c:v>
                </c:pt>
                <c:pt idx="402">
                  <c:v>4.67</c:v>
                </c:pt>
                <c:pt idx="403">
                  <c:v>6.38</c:v>
                </c:pt>
                <c:pt idx="404">
                  <c:v>7.79</c:v>
                </c:pt>
                <c:pt idx="405">
                  <c:v>8.69</c:v>
                </c:pt>
                <c:pt idx="406">
                  <c:v>2.06</c:v>
                </c:pt>
                <c:pt idx="407">
                  <c:v>38.380000000000003</c:v>
                </c:pt>
                <c:pt idx="408">
                  <c:v>23.75</c:v>
                </c:pt>
                <c:pt idx="409">
                  <c:v>21.17</c:v>
                </c:pt>
                <c:pt idx="410">
                  <c:v>32.67</c:v>
                </c:pt>
                <c:pt idx="411">
                  <c:v>21.93</c:v>
                </c:pt>
                <c:pt idx="412">
                  <c:v>31.48</c:v>
                </c:pt>
                <c:pt idx="413">
                  <c:v>6.88</c:v>
                </c:pt>
                <c:pt idx="414">
                  <c:v>13.88</c:v>
                </c:pt>
                <c:pt idx="415">
                  <c:v>2.15</c:v>
                </c:pt>
                <c:pt idx="416">
                  <c:v>2.59</c:v>
                </c:pt>
                <c:pt idx="417">
                  <c:v>1.88</c:v>
                </c:pt>
                <c:pt idx="418">
                  <c:v>1</c:v>
                </c:pt>
                <c:pt idx="419">
                  <c:v>2.5299999999999998</c:v>
                </c:pt>
                <c:pt idx="420">
                  <c:v>1.81</c:v>
                </c:pt>
                <c:pt idx="421">
                  <c:v>30.5</c:v>
                </c:pt>
                <c:pt idx="422">
                  <c:v>20.47</c:v>
                </c:pt>
                <c:pt idx="423">
                  <c:v>14.47</c:v>
                </c:pt>
                <c:pt idx="424">
                  <c:v>2.82</c:v>
                </c:pt>
                <c:pt idx="425">
                  <c:v>7.44</c:v>
                </c:pt>
                <c:pt idx="426">
                  <c:v>25.12</c:v>
                </c:pt>
                <c:pt idx="427">
                  <c:v>27.7</c:v>
                </c:pt>
                <c:pt idx="428">
                  <c:v>7.66</c:v>
                </c:pt>
                <c:pt idx="429">
                  <c:v>4.21</c:v>
                </c:pt>
                <c:pt idx="430">
                  <c:v>23.85</c:v>
                </c:pt>
                <c:pt idx="431">
                  <c:v>32.14</c:v>
                </c:pt>
                <c:pt idx="432">
                  <c:v>35.79</c:v>
                </c:pt>
                <c:pt idx="433">
                  <c:v>29.26</c:v>
                </c:pt>
                <c:pt idx="434">
                  <c:v>10.45</c:v>
                </c:pt>
                <c:pt idx="435">
                  <c:v>30.62</c:v>
                </c:pt>
                <c:pt idx="436">
                  <c:v>45.98</c:v>
                </c:pt>
                <c:pt idx="437">
                  <c:v>50.36</c:v>
                </c:pt>
                <c:pt idx="438">
                  <c:v>56.01</c:v>
                </c:pt>
                <c:pt idx="439">
                  <c:v>43.8</c:v>
                </c:pt>
                <c:pt idx="440">
                  <c:v>52.23</c:v>
                </c:pt>
                <c:pt idx="441">
                  <c:v>56.02</c:v>
                </c:pt>
                <c:pt idx="442">
                  <c:v>24.47</c:v>
                </c:pt>
                <c:pt idx="443">
                  <c:v>20.11</c:v>
                </c:pt>
                <c:pt idx="444">
                  <c:v>61.86</c:v>
                </c:pt>
                <c:pt idx="445">
                  <c:v>64.290000000000006</c:v>
                </c:pt>
                <c:pt idx="446">
                  <c:v>71.11</c:v>
                </c:pt>
                <c:pt idx="447">
                  <c:v>48.55</c:v>
                </c:pt>
                <c:pt idx="448">
                  <c:v>28.88</c:v>
                </c:pt>
                <c:pt idx="449">
                  <c:v>45.37</c:v>
                </c:pt>
                <c:pt idx="450">
                  <c:v>58.13</c:v>
                </c:pt>
                <c:pt idx="451">
                  <c:v>40.21</c:v>
                </c:pt>
                <c:pt idx="452">
                  <c:v>8.34</c:v>
                </c:pt>
                <c:pt idx="453">
                  <c:v>25.49</c:v>
                </c:pt>
                <c:pt idx="454">
                  <c:v>10.33</c:v>
                </c:pt>
                <c:pt idx="455">
                  <c:v>23.32</c:v>
                </c:pt>
                <c:pt idx="456">
                  <c:v>68.72</c:v>
                </c:pt>
                <c:pt idx="457">
                  <c:v>72.069999999999993</c:v>
                </c:pt>
                <c:pt idx="458">
                  <c:v>66.55</c:v>
                </c:pt>
                <c:pt idx="459">
                  <c:v>53.12</c:v>
                </c:pt>
                <c:pt idx="460">
                  <c:v>39.56</c:v>
                </c:pt>
                <c:pt idx="461">
                  <c:v>60.15</c:v>
                </c:pt>
                <c:pt idx="462">
                  <c:v>33.96</c:v>
                </c:pt>
                <c:pt idx="463">
                  <c:v>62.93</c:v>
                </c:pt>
                <c:pt idx="464">
                  <c:v>37.04</c:v>
                </c:pt>
                <c:pt idx="465">
                  <c:v>33.18</c:v>
                </c:pt>
                <c:pt idx="466">
                  <c:v>17.11</c:v>
                </c:pt>
                <c:pt idx="467">
                  <c:v>36.090000000000003</c:v>
                </c:pt>
                <c:pt idx="468">
                  <c:v>30.08</c:v>
                </c:pt>
                <c:pt idx="469">
                  <c:v>28.45</c:v>
                </c:pt>
                <c:pt idx="470">
                  <c:v>17.2</c:v>
                </c:pt>
                <c:pt idx="471">
                  <c:v>28.35</c:v>
                </c:pt>
                <c:pt idx="472">
                  <c:v>18.77</c:v>
                </c:pt>
                <c:pt idx="473">
                  <c:v>68.42</c:v>
                </c:pt>
                <c:pt idx="474">
                  <c:v>79.290000000000006</c:v>
                </c:pt>
                <c:pt idx="475">
                  <c:v>2.0499999999999998</c:v>
                </c:pt>
                <c:pt idx="476">
                  <c:v>1.71</c:v>
                </c:pt>
                <c:pt idx="477">
                  <c:v>1.95</c:v>
                </c:pt>
                <c:pt idx="478">
                  <c:v>2.88</c:v>
                </c:pt>
                <c:pt idx="479">
                  <c:v>3.11</c:v>
                </c:pt>
                <c:pt idx="480">
                  <c:v>2.69</c:v>
                </c:pt>
                <c:pt idx="481">
                  <c:v>8.08</c:v>
                </c:pt>
                <c:pt idx="482">
                  <c:v>3.1</c:v>
                </c:pt>
                <c:pt idx="483">
                  <c:v>21.65</c:v>
                </c:pt>
                <c:pt idx="484">
                  <c:v>13.29</c:v>
                </c:pt>
                <c:pt idx="485">
                  <c:v>31.18</c:v>
                </c:pt>
                <c:pt idx="486">
                  <c:v>22.06</c:v>
                </c:pt>
                <c:pt idx="487">
                  <c:v>19.79</c:v>
                </c:pt>
                <c:pt idx="488">
                  <c:v>4.45</c:v>
                </c:pt>
                <c:pt idx="489">
                  <c:v>7.24</c:v>
                </c:pt>
                <c:pt idx="490">
                  <c:v>8.1999999999999993</c:v>
                </c:pt>
                <c:pt idx="491">
                  <c:v>10.54</c:v>
                </c:pt>
                <c:pt idx="492">
                  <c:v>1.83</c:v>
                </c:pt>
                <c:pt idx="493">
                  <c:v>43.03</c:v>
                </c:pt>
                <c:pt idx="494">
                  <c:v>25.85</c:v>
                </c:pt>
                <c:pt idx="495">
                  <c:v>33.340000000000003</c:v>
                </c:pt>
                <c:pt idx="496">
                  <c:v>36.840000000000003</c:v>
                </c:pt>
                <c:pt idx="497">
                  <c:v>26.73</c:v>
                </c:pt>
                <c:pt idx="498">
                  <c:v>39.450000000000003</c:v>
                </c:pt>
                <c:pt idx="499">
                  <c:v>7.97</c:v>
                </c:pt>
                <c:pt idx="500">
                  <c:v>15.9</c:v>
                </c:pt>
                <c:pt idx="501">
                  <c:v>2.4</c:v>
                </c:pt>
                <c:pt idx="502">
                  <c:v>2.08</c:v>
                </c:pt>
                <c:pt idx="503">
                  <c:v>2.27</c:v>
                </c:pt>
                <c:pt idx="504">
                  <c:v>1.53</c:v>
                </c:pt>
                <c:pt idx="505">
                  <c:v>2.74</c:v>
                </c:pt>
                <c:pt idx="506">
                  <c:v>1.54</c:v>
                </c:pt>
                <c:pt idx="507">
                  <c:v>32.96</c:v>
                </c:pt>
                <c:pt idx="508">
                  <c:v>24.13</c:v>
                </c:pt>
                <c:pt idx="509">
                  <c:v>16.59</c:v>
                </c:pt>
                <c:pt idx="510">
                  <c:v>3</c:v>
                </c:pt>
                <c:pt idx="511">
                  <c:v>6.63</c:v>
                </c:pt>
                <c:pt idx="512">
                  <c:v>23.39</c:v>
                </c:pt>
                <c:pt idx="513">
                  <c:v>27.76</c:v>
                </c:pt>
                <c:pt idx="514">
                  <c:v>5.68</c:v>
                </c:pt>
                <c:pt idx="515">
                  <c:v>4.67</c:v>
                </c:pt>
                <c:pt idx="516">
                  <c:v>19.12</c:v>
                </c:pt>
                <c:pt idx="517">
                  <c:v>23.76</c:v>
                </c:pt>
                <c:pt idx="518">
                  <c:v>21.96</c:v>
                </c:pt>
                <c:pt idx="519">
                  <c:v>27.19</c:v>
                </c:pt>
                <c:pt idx="520">
                  <c:v>9.76</c:v>
                </c:pt>
                <c:pt idx="521">
                  <c:v>26.95</c:v>
                </c:pt>
                <c:pt idx="522">
                  <c:v>38.950000000000003</c:v>
                </c:pt>
                <c:pt idx="523">
                  <c:v>40.86</c:v>
                </c:pt>
                <c:pt idx="524">
                  <c:v>39.15</c:v>
                </c:pt>
                <c:pt idx="525">
                  <c:v>36.56</c:v>
                </c:pt>
                <c:pt idx="526">
                  <c:v>46.52</c:v>
                </c:pt>
                <c:pt idx="527">
                  <c:v>52.1</c:v>
                </c:pt>
                <c:pt idx="528">
                  <c:v>17.61</c:v>
                </c:pt>
                <c:pt idx="529">
                  <c:v>17.829999999999998</c:v>
                </c:pt>
                <c:pt idx="530">
                  <c:v>58.63</c:v>
                </c:pt>
                <c:pt idx="531">
                  <c:v>56.68</c:v>
                </c:pt>
                <c:pt idx="532">
                  <c:v>63.81</c:v>
                </c:pt>
                <c:pt idx="533">
                  <c:v>42.19</c:v>
                </c:pt>
                <c:pt idx="534">
                  <c:v>23.55</c:v>
                </c:pt>
                <c:pt idx="535">
                  <c:v>38.9</c:v>
                </c:pt>
                <c:pt idx="536">
                  <c:v>46.94</c:v>
                </c:pt>
                <c:pt idx="537">
                  <c:v>36.090000000000003</c:v>
                </c:pt>
                <c:pt idx="538">
                  <c:v>9.41</c:v>
                </c:pt>
                <c:pt idx="539">
                  <c:v>21.77</c:v>
                </c:pt>
                <c:pt idx="540">
                  <c:v>8.39</c:v>
                </c:pt>
                <c:pt idx="541">
                  <c:v>18.68</c:v>
                </c:pt>
                <c:pt idx="542">
                  <c:v>64.3</c:v>
                </c:pt>
                <c:pt idx="543">
                  <c:v>63.3</c:v>
                </c:pt>
                <c:pt idx="544">
                  <c:v>55.81</c:v>
                </c:pt>
                <c:pt idx="545">
                  <c:v>38.56</c:v>
                </c:pt>
                <c:pt idx="546">
                  <c:v>27.42</c:v>
                </c:pt>
                <c:pt idx="547">
                  <c:v>51.98</c:v>
                </c:pt>
                <c:pt idx="548">
                  <c:v>27.11</c:v>
                </c:pt>
                <c:pt idx="549">
                  <c:v>51.1</c:v>
                </c:pt>
                <c:pt idx="550">
                  <c:v>28.1</c:v>
                </c:pt>
                <c:pt idx="551">
                  <c:v>30.86</c:v>
                </c:pt>
                <c:pt idx="552">
                  <c:v>18.37</c:v>
                </c:pt>
                <c:pt idx="553">
                  <c:v>32.880000000000003</c:v>
                </c:pt>
                <c:pt idx="554">
                  <c:v>26.32</c:v>
                </c:pt>
                <c:pt idx="555">
                  <c:v>23.87</c:v>
                </c:pt>
                <c:pt idx="556">
                  <c:v>14.46</c:v>
                </c:pt>
                <c:pt idx="557">
                  <c:v>26.63</c:v>
                </c:pt>
                <c:pt idx="558">
                  <c:v>17.14</c:v>
                </c:pt>
                <c:pt idx="559">
                  <c:v>60.53</c:v>
                </c:pt>
                <c:pt idx="560">
                  <c:v>73.62</c:v>
                </c:pt>
                <c:pt idx="561">
                  <c:v>2.56</c:v>
                </c:pt>
                <c:pt idx="562">
                  <c:v>2.25</c:v>
                </c:pt>
                <c:pt idx="563">
                  <c:v>3.45</c:v>
                </c:pt>
                <c:pt idx="564">
                  <c:v>4.2699999999999996</c:v>
                </c:pt>
                <c:pt idx="565">
                  <c:v>3.72</c:v>
                </c:pt>
                <c:pt idx="566">
                  <c:v>2.75</c:v>
                </c:pt>
                <c:pt idx="567">
                  <c:v>6.42</c:v>
                </c:pt>
                <c:pt idx="568">
                  <c:v>2.57</c:v>
                </c:pt>
                <c:pt idx="569">
                  <c:v>20.27</c:v>
                </c:pt>
                <c:pt idx="570">
                  <c:v>11.56</c:v>
                </c:pt>
                <c:pt idx="571">
                  <c:v>29.14</c:v>
                </c:pt>
                <c:pt idx="572">
                  <c:v>19.48</c:v>
                </c:pt>
                <c:pt idx="573">
                  <c:v>13.77</c:v>
                </c:pt>
                <c:pt idx="574">
                  <c:v>5.05</c:v>
                </c:pt>
                <c:pt idx="575">
                  <c:v>5.85</c:v>
                </c:pt>
                <c:pt idx="576">
                  <c:v>8.92</c:v>
                </c:pt>
                <c:pt idx="577">
                  <c:v>11.78</c:v>
                </c:pt>
                <c:pt idx="578">
                  <c:v>1.86</c:v>
                </c:pt>
                <c:pt idx="579">
                  <c:v>38.47</c:v>
                </c:pt>
                <c:pt idx="580">
                  <c:v>21.99</c:v>
                </c:pt>
                <c:pt idx="581">
                  <c:v>26.14</c:v>
                </c:pt>
                <c:pt idx="582">
                  <c:v>34.72</c:v>
                </c:pt>
                <c:pt idx="583">
                  <c:v>24.83</c:v>
                </c:pt>
                <c:pt idx="584">
                  <c:v>35.81</c:v>
                </c:pt>
                <c:pt idx="585">
                  <c:v>7.76</c:v>
                </c:pt>
                <c:pt idx="586">
                  <c:v>15.37</c:v>
                </c:pt>
                <c:pt idx="587">
                  <c:v>3.7</c:v>
                </c:pt>
                <c:pt idx="588">
                  <c:v>3.61</c:v>
                </c:pt>
                <c:pt idx="589">
                  <c:v>2.04</c:v>
                </c:pt>
                <c:pt idx="590">
                  <c:v>0.97</c:v>
                </c:pt>
                <c:pt idx="591">
                  <c:v>2.58</c:v>
                </c:pt>
                <c:pt idx="592">
                  <c:v>1.78</c:v>
                </c:pt>
                <c:pt idx="593">
                  <c:v>28.08</c:v>
                </c:pt>
                <c:pt idx="594">
                  <c:v>19.47</c:v>
                </c:pt>
                <c:pt idx="595">
                  <c:v>16.32</c:v>
                </c:pt>
                <c:pt idx="596">
                  <c:v>3.03</c:v>
                </c:pt>
                <c:pt idx="597">
                  <c:v>6.46</c:v>
                </c:pt>
                <c:pt idx="598">
                  <c:v>21.52</c:v>
                </c:pt>
                <c:pt idx="599">
                  <c:v>24.34</c:v>
                </c:pt>
                <c:pt idx="600">
                  <c:v>5.43</c:v>
                </c:pt>
                <c:pt idx="601">
                  <c:v>4.49</c:v>
                </c:pt>
                <c:pt idx="602">
                  <c:v>20.25</c:v>
                </c:pt>
                <c:pt idx="603">
                  <c:v>25.76</c:v>
                </c:pt>
                <c:pt idx="604">
                  <c:v>23.19</c:v>
                </c:pt>
                <c:pt idx="605">
                  <c:v>24.69</c:v>
                </c:pt>
                <c:pt idx="606">
                  <c:v>8.7899999999999991</c:v>
                </c:pt>
                <c:pt idx="607">
                  <c:v>20.03</c:v>
                </c:pt>
                <c:pt idx="608">
                  <c:v>31.35</c:v>
                </c:pt>
                <c:pt idx="609">
                  <c:v>31.37</c:v>
                </c:pt>
                <c:pt idx="610">
                  <c:v>38.83</c:v>
                </c:pt>
                <c:pt idx="611">
                  <c:v>24.28</c:v>
                </c:pt>
                <c:pt idx="612">
                  <c:v>40.1</c:v>
                </c:pt>
                <c:pt idx="613">
                  <c:v>47.9</c:v>
                </c:pt>
                <c:pt idx="614">
                  <c:v>19.899999999999999</c:v>
                </c:pt>
                <c:pt idx="615">
                  <c:v>18.670000000000002</c:v>
                </c:pt>
                <c:pt idx="616">
                  <c:v>50.69</c:v>
                </c:pt>
                <c:pt idx="617">
                  <c:v>50.65</c:v>
                </c:pt>
                <c:pt idx="618">
                  <c:v>63.55</c:v>
                </c:pt>
                <c:pt idx="619">
                  <c:v>36.700000000000003</c:v>
                </c:pt>
                <c:pt idx="620">
                  <c:v>24.73</c:v>
                </c:pt>
                <c:pt idx="621">
                  <c:v>38.14</c:v>
                </c:pt>
                <c:pt idx="622">
                  <c:v>43.79</c:v>
                </c:pt>
                <c:pt idx="623">
                  <c:v>36.46</c:v>
                </c:pt>
                <c:pt idx="624">
                  <c:v>7.89</c:v>
                </c:pt>
                <c:pt idx="625">
                  <c:v>21.96</c:v>
                </c:pt>
                <c:pt idx="626">
                  <c:v>8.6300000000000008</c:v>
                </c:pt>
                <c:pt idx="627">
                  <c:v>19.920000000000002</c:v>
                </c:pt>
                <c:pt idx="628">
                  <c:v>67.16</c:v>
                </c:pt>
                <c:pt idx="629">
                  <c:v>65.66</c:v>
                </c:pt>
                <c:pt idx="630">
                  <c:v>52.01</c:v>
                </c:pt>
                <c:pt idx="631">
                  <c:v>37.299999999999997</c:v>
                </c:pt>
                <c:pt idx="632">
                  <c:v>27.01</c:v>
                </c:pt>
                <c:pt idx="633">
                  <c:v>54.09</c:v>
                </c:pt>
                <c:pt idx="634">
                  <c:v>27.73</c:v>
                </c:pt>
                <c:pt idx="635">
                  <c:v>52.32</c:v>
                </c:pt>
                <c:pt idx="636">
                  <c:v>29.73</c:v>
                </c:pt>
                <c:pt idx="637">
                  <c:v>27.19</c:v>
                </c:pt>
                <c:pt idx="638">
                  <c:v>16.100000000000001</c:v>
                </c:pt>
                <c:pt idx="639">
                  <c:v>29.67</c:v>
                </c:pt>
                <c:pt idx="640">
                  <c:v>26.69</c:v>
                </c:pt>
                <c:pt idx="641">
                  <c:v>24.8</c:v>
                </c:pt>
                <c:pt idx="642">
                  <c:v>14.93</c:v>
                </c:pt>
                <c:pt idx="643">
                  <c:v>26.43</c:v>
                </c:pt>
                <c:pt idx="644">
                  <c:v>15.54</c:v>
                </c:pt>
                <c:pt idx="645">
                  <c:v>57.89</c:v>
                </c:pt>
                <c:pt idx="646">
                  <c:v>76.819999999999993</c:v>
                </c:pt>
                <c:pt idx="647">
                  <c:v>2.0499999999999998</c:v>
                </c:pt>
                <c:pt idx="648">
                  <c:v>1.49</c:v>
                </c:pt>
                <c:pt idx="649">
                  <c:v>1.93</c:v>
                </c:pt>
                <c:pt idx="650">
                  <c:v>1.59</c:v>
                </c:pt>
                <c:pt idx="651">
                  <c:v>2.11</c:v>
                </c:pt>
                <c:pt idx="652">
                  <c:v>1.34</c:v>
                </c:pt>
                <c:pt idx="653">
                  <c:v>6.29</c:v>
                </c:pt>
                <c:pt idx="654">
                  <c:v>2.54</c:v>
                </c:pt>
                <c:pt idx="655">
                  <c:v>20.79</c:v>
                </c:pt>
                <c:pt idx="656">
                  <c:v>10.68</c:v>
                </c:pt>
                <c:pt idx="657">
                  <c:v>28.15</c:v>
                </c:pt>
                <c:pt idx="658">
                  <c:v>18.52</c:v>
                </c:pt>
                <c:pt idx="659">
                  <c:v>16.38</c:v>
                </c:pt>
                <c:pt idx="660">
                  <c:v>3.71</c:v>
                </c:pt>
                <c:pt idx="661">
                  <c:v>5.28</c:v>
                </c:pt>
                <c:pt idx="662">
                  <c:v>7.1</c:v>
                </c:pt>
                <c:pt idx="663">
                  <c:v>10.210000000000001</c:v>
                </c:pt>
                <c:pt idx="664">
                  <c:v>1.89</c:v>
                </c:pt>
                <c:pt idx="665">
                  <c:v>35.200000000000003</c:v>
                </c:pt>
                <c:pt idx="666">
                  <c:v>20.260000000000002</c:v>
                </c:pt>
                <c:pt idx="667">
                  <c:v>25.4</c:v>
                </c:pt>
                <c:pt idx="668">
                  <c:v>32.97</c:v>
                </c:pt>
                <c:pt idx="669">
                  <c:v>24.22</c:v>
                </c:pt>
                <c:pt idx="670">
                  <c:v>33.520000000000003</c:v>
                </c:pt>
                <c:pt idx="671">
                  <c:v>6.71</c:v>
                </c:pt>
                <c:pt idx="672">
                  <c:v>15.3</c:v>
                </c:pt>
                <c:pt idx="673">
                  <c:v>2.92</c:v>
                </c:pt>
                <c:pt idx="674">
                  <c:v>2.14</c:v>
                </c:pt>
                <c:pt idx="675">
                  <c:v>1.6</c:v>
                </c:pt>
                <c:pt idx="676">
                  <c:v>1.04</c:v>
                </c:pt>
                <c:pt idx="677">
                  <c:v>2.16</c:v>
                </c:pt>
                <c:pt idx="678">
                  <c:v>1.18</c:v>
                </c:pt>
                <c:pt idx="679">
                  <c:v>31.42</c:v>
                </c:pt>
                <c:pt idx="680">
                  <c:v>18.27</c:v>
                </c:pt>
                <c:pt idx="681">
                  <c:v>16.04</c:v>
                </c:pt>
                <c:pt idx="682">
                  <c:v>2.3199999999999998</c:v>
                </c:pt>
                <c:pt idx="683">
                  <c:v>6.4</c:v>
                </c:pt>
                <c:pt idx="684">
                  <c:v>20.309999999999999</c:v>
                </c:pt>
                <c:pt idx="685">
                  <c:v>23.03</c:v>
                </c:pt>
                <c:pt idx="686">
                  <c:v>5.28</c:v>
                </c:pt>
                <c:pt idx="687">
                  <c:v>5.13</c:v>
                </c:pt>
                <c:pt idx="688">
                  <c:v>21.81</c:v>
                </c:pt>
                <c:pt idx="689">
                  <c:v>29.41</c:v>
                </c:pt>
                <c:pt idx="690">
                  <c:v>30.59</c:v>
                </c:pt>
                <c:pt idx="691">
                  <c:v>27.09</c:v>
                </c:pt>
                <c:pt idx="692">
                  <c:v>9.66</c:v>
                </c:pt>
                <c:pt idx="693">
                  <c:v>24.91</c:v>
                </c:pt>
                <c:pt idx="694">
                  <c:v>38.17</c:v>
                </c:pt>
                <c:pt idx="695">
                  <c:v>43.26</c:v>
                </c:pt>
                <c:pt idx="696">
                  <c:v>47.47</c:v>
                </c:pt>
                <c:pt idx="697">
                  <c:v>37.94</c:v>
                </c:pt>
                <c:pt idx="698">
                  <c:v>45.57</c:v>
                </c:pt>
                <c:pt idx="699">
                  <c:v>50.18</c:v>
                </c:pt>
                <c:pt idx="700">
                  <c:v>21.29</c:v>
                </c:pt>
                <c:pt idx="701">
                  <c:v>19.02</c:v>
                </c:pt>
                <c:pt idx="702">
                  <c:v>57.91</c:v>
                </c:pt>
                <c:pt idx="703">
                  <c:v>57.18</c:v>
                </c:pt>
                <c:pt idx="704">
                  <c:v>65.42</c:v>
                </c:pt>
                <c:pt idx="705">
                  <c:v>41.8</c:v>
                </c:pt>
                <c:pt idx="706">
                  <c:v>31.26</c:v>
                </c:pt>
                <c:pt idx="707">
                  <c:v>41.53</c:v>
                </c:pt>
                <c:pt idx="708">
                  <c:v>51.89</c:v>
                </c:pt>
                <c:pt idx="709">
                  <c:v>39.89</c:v>
                </c:pt>
                <c:pt idx="710">
                  <c:v>8.5500000000000007</c:v>
                </c:pt>
                <c:pt idx="711">
                  <c:v>24.71</c:v>
                </c:pt>
                <c:pt idx="712">
                  <c:v>10.38</c:v>
                </c:pt>
                <c:pt idx="713">
                  <c:v>25.15</c:v>
                </c:pt>
                <c:pt idx="714">
                  <c:v>68.56</c:v>
                </c:pt>
                <c:pt idx="715">
                  <c:v>69.010000000000005</c:v>
                </c:pt>
                <c:pt idx="716">
                  <c:v>60.83</c:v>
                </c:pt>
                <c:pt idx="717">
                  <c:v>51.38</c:v>
                </c:pt>
                <c:pt idx="718">
                  <c:v>37.159999999999997</c:v>
                </c:pt>
                <c:pt idx="719">
                  <c:v>55.84</c:v>
                </c:pt>
                <c:pt idx="720">
                  <c:v>33.1</c:v>
                </c:pt>
                <c:pt idx="721">
                  <c:v>59.81</c:v>
                </c:pt>
                <c:pt idx="722">
                  <c:v>35.04</c:v>
                </c:pt>
                <c:pt idx="723">
                  <c:v>29.19</c:v>
                </c:pt>
                <c:pt idx="724">
                  <c:v>16.93</c:v>
                </c:pt>
                <c:pt idx="725">
                  <c:v>33.630000000000003</c:v>
                </c:pt>
                <c:pt idx="726">
                  <c:v>29.73</c:v>
                </c:pt>
                <c:pt idx="727">
                  <c:v>26.59</c:v>
                </c:pt>
                <c:pt idx="728">
                  <c:v>16.760000000000002</c:v>
                </c:pt>
                <c:pt idx="729">
                  <c:v>28.03</c:v>
                </c:pt>
                <c:pt idx="730">
                  <c:v>16.37</c:v>
                </c:pt>
                <c:pt idx="731">
                  <c:v>62.9</c:v>
                </c:pt>
                <c:pt idx="732">
                  <c:v>77.989999999999995</c:v>
                </c:pt>
                <c:pt idx="733">
                  <c:v>2.13</c:v>
                </c:pt>
                <c:pt idx="734">
                  <c:v>1.52</c:v>
                </c:pt>
                <c:pt idx="735">
                  <c:v>1.69</c:v>
                </c:pt>
                <c:pt idx="736">
                  <c:v>1.72</c:v>
                </c:pt>
                <c:pt idx="737">
                  <c:v>2.77</c:v>
                </c:pt>
                <c:pt idx="738">
                  <c:v>1.8</c:v>
                </c:pt>
                <c:pt idx="739">
                  <c:v>7.78</c:v>
                </c:pt>
                <c:pt idx="740">
                  <c:v>3.21</c:v>
                </c:pt>
                <c:pt idx="741">
                  <c:v>24.96</c:v>
                </c:pt>
                <c:pt idx="742">
                  <c:v>13.73</c:v>
                </c:pt>
                <c:pt idx="743">
                  <c:v>31.26</c:v>
                </c:pt>
                <c:pt idx="744">
                  <c:v>22.04</c:v>
                </c:pt>
                <c:pt idx="745">
                  <c:v>18.28</c:v>
                </c:pt>
                <c:pt idx="746">
                  <c:v>5.41</c:v>
                </c:pt>
                <c:pt idx="747">
                  <c:v>6.1</c:v>
                </c:pt>
                <c:pt idx="748">
                  <c:v>7.3</c:v>
                </c:pt>
                <c:pt idx="749">
                  <c:v>10.72</c:v>
                </c:pt>
                <c:pt idx="750">
                  <c:v>1.96</c:v>
                </c:pt>
                <c:pt idx="751">
                  <c:v>41.56</c:v>
                </c:pt>
                <c:pt idx="752">
                  <c:v>24.43</c:v>
                </c:pt>
                <c:pt idx="753">
                  <c:v>27.91</c:v>
                </c:pt>
                <c:pt idx="754">
                  <c:v>35.270000000000003</c:v>
                </c:pt>
                <c:pt idx="755">
                  <c:v>25.87</c:v>
                </c:pt>
                <c:pt idx="756">
                  <c:v>35.159999999999997</c:v>
                </c:pt>
                <c:pt idx="757">
                  <c:v>7.55</c:v>
                </c:pt>
                <c:pt idx="758">
                  <c:v>16.13</c:v>
                </c:pt>
                <c:pt idx="759">
                  <c:v>3</c:v>
                </c:pt>
                <c:pt idx="760">
                  <c:v>2.16</c:v>
                </c:pt>
                <c:pt idx="761">
                  <c:v>2.71</c:v>
                </c:pt>
                <c:pt idx="762">
                  <c:v>1.57</c:v>
                </c:pt>
                <c:pt idx="763">
                  <c:v>4.13</c:v>
                </c:pt>
                <c:pt idx="764">
                  <c:v>3.04</c:v>
                </c:pt>
                <c:pt idx="765">
                  <c:v>31.85</c:v>
                </c:pt>
                <c:pt idx="766">
                  <c:v>21.51</c:v>
                </c:pt>
                <c:pt idx="767">
                  <c:v>16.95</c:v>
                </c:pt>
                <c:pt idx="768">
                  <c:v>4.01</c:v>
                </c:pt>
                <c:pt idx="769">
                  <c:v>8.01</c:v>
                </c:pt>
                <c:pt idx="770">
                  <c:v>22.1</c:v>
                </c:pt>
                <c:pt idx="771">
                  <c:v>25.57</c:v>
                </c:pt>
                <c:pt idx="772">
                  <c:v>6.26</c:v>
                </c:pt>
                <c:pt idx="773">
                  <c:v>5.71</c:v>
                </c:pt>
              </c:numCache>
            </c:numRef>
          </c:xVal>
          <c:yVal>
            <c:numRef>
              <c:f>'ScatterLST-Tree'!$D$2:$D$775</c:f>
              <c:numCache>
                <c:formatCode>General</c:formatCode>
                <c:ptCount val="774"/>
                <c:pt idx="0">
                  <c:v>79.260000000000005</c:v>
                </c:pt>
                <c:pt idx="1">
                  <c:v>81.13</c:v>
                </c:pt>
                <c:pt idx="2">
                  <c:v>80.48</c:v>
                </c:pt>
                <c:pt idx="3">
                  <c:v>78.569999999999993</c:v>
                </c:pt>
                <c:pt idx="4">
                  <c:v>76.19</c:v>
                </c:pt>
                <c:pt idx="5">
                  <c:v>78.39</c:v>
                </c:pt>
                <c:pt idx="6">
                  <c:v>79.88</c:v>
                </c:pt>
                <c:pt idx="7">
                  <c:v>81.150000000000006</c:v>
                </c:pt>
                <c:pt idx="8">
                  <c:v>83.06</c:v>
                </c:pt>
                <c:pt idx="9">
                  <c:v>78.62</c:v>
                </c:pt>
                <c:pt idx="10">
                  <c:v>82.83</c:v>
                </c:pt>
                <c:pt idx="11">
                  <c:v>82.11</c:v>
                </c:pt>
                <c:pt idx="12">
                  <c:v>79.099999999999994</c:v>
                </c:pt>
                <c:pt idx="13">
                  <c:v>77.819999999999993</c:v>
                </c:pt>
                <c:pt idx="14">
                  <c:v>81.75</c:v>
                </c:pt>
                <c:pt idx="15">
                  <c:v>82.74</c:v>
                </c:pt>
                <c:pt idx="16">
                  <c:v>86.29</c:v>
                </c:pt>
                <c:pt idx="17">
                  <c:v>82.28</c:v>
                </c:pt>
                <c:pt idx="18">
                  <c:v>80.33</c:v>
                </c:pt>
                <c:pt idx="19">
                  <c:v>83.21</c:v>
                </c:pt>
                <c:pt idx="20">
                  <c:v>82.94</c:v>
                </c:pt>
                <c:pt idx="21">
                  <c:v>79.790000000000006</c:v>
                </c:pt>
                <c:pt idx="22">
                  <c:v>75.06</c:v>
                </c:pt>
                <c:pt idx="23">
                  <c:v>78.510000000000005</c:v>
                </c:pt>
                <c:pt idx="24">
                  <c:v>77.75</c:v>
                </c:pt>
                <c:pt idx="25">
                  <c:v>78.27</c:v>
                </c:pt>
                <c:pt idx="26">
                  <c:v>85.21</c:v>
                </c:pt>
                <c:pt idx="27">
                  <c:v>84.53</c:v>
                </c:pt>
                <c:pt idx="28">
                  <c:v>83.92</c:v>
                </c:pt>
                <c:pt idx="29">
                  <c:v>82.94</c:v>
                </c:pt>
                <c:pt idx="30">
                  <c:v>81.73</c:v>
                </c:pt>
                <c:pt idx="31">
                  <c:v>83.96</c:v>
                </c:pt>
                <c:pt idx="32">
                  <c:v>81.489999999999995</c:v>
                </c:pt>
                <c:pt idx="33">
                  <c:v>83.2</c:v>
                </c:pt>
                <c:pt idx="34">
                  <c:v>82.24</c:v>
                </c:pt>
                <c:pt idx="35">
                  <c:v>80.44</c:v>
                </c:pt>
                <c:pt idx="36">
                  <c:v>77.84</c:v>
                </c:pt>
                <c:pt idx="37">
                  <c:v>81.569999999999993</c:v>
                </c:pt>
                <c:pt idx="38">
                  <c:v>82.48</c:v>
                </c:pt>
                <c:pt idx="39">
                  <c:v>80.88</c:v>
                </c:pt>
                <c:pt idx="40">
                  <c:v>77.98</c:v>
                </c:pt>
                <c:pt idx="41">
                  <c:v>80.900000000000006</c:v>
                </c:pt>
                <c:pt idx="42">
                  <c:v>78.94</c:v>
                </c:pt>
                <c:pt idx="43">
                  <c:v>83.86</c:v>
                </c:pt>
                <c:pt idx="44">
                  <c:v>85.51</c:v>
                </c:pt>
                <c:pt idx="45">
                  <c:v>77.12</c:v>
                </c:pt>
                <c:pt idx="46">
                  <c:v>76.22</c:v>
                </c:pt>
                <c:pt idx="47">
                  <c:v>76.23</c:v>
                </c:pt>
                <c:pt idx="48">
                  <c:v>81.38</c:v>
                </c:pt>
                <c:pt idx="49">
                  <c:v>79.650000000000006</c:v>
                </c:pt>
                <c:pt idx="50">
                  <c:v>77.44</c:v>
                </c:pt>
                <c:pt idx="51">
                  <c:v>77.37</c:v>
                </c:pt>
                <c:pt idx="52">
                  <c:v>76.63</c:v>
                </c:pt>
                <c:pt idx="53">
                  <c:v>78.67</c:v>
                </c:pt>
                <c:pt idx="54">
                  <c:v>78.34</c:v>
                </c:pt>
                <c:pt idx="55">
                  <c:v>79.48</c:v>
                </c:pt>
                <c:pt idx="56">
                  <c:v>79.45</c:v>
                </c:pt>
                <c:pt idx="57">
                  <c:v>78.819999999999993</c:v>
                </c:pt>
                <c:pt idx="58">
                  <c:v>79.39</c:v>
                </c:pt>
                <c:pt idx="59">
                  <c:v>78.41</c:v>
                </c:pt>
                <c:pt idx="60">
                  <c:v>77.14</c:v>
                </c:pt>
                <c:pt idx="61">
                  <c:v>77.3</c:v>
                </c:pt>
                <c:pt idx="62">
                  <c:v>76.290000000000006</c:v>
                </c:pt>
                <c:pt idx="63">
                  <c:v>81.95</c:v>
                </c:pt>
                <c:pt idx="64">
                  <c:v>79.61</c:v>
                </c:pt>
                <c:pt idx="65">
                  <c:v>80.92</c:v>
                </c:pt>
                <c:pt idx="66">
                  <c:v>81.27</c:v>
                </c:pt>
                <c:pt idx="67">
                  <c:v>81.010000000000005</c:v>
                </c:pt>
                <c:pt idx="68">
                  <c:v>83.29</c:v>
                </c:pt>
                <c:pt idx="69">
                  <c:v>77.78</c:v>
                </c:pt>
                <c:pt idx="70">
                  <c:v>80.95</c:v>
                </c:pt>
                <c:pt idx="71">
                  <c:v>76.930000000000007</c:v>
                </c:pt>
                <c:pt idx="72">
                  <c:v>77.489999999999995</c:v>
                </c:pt>
                <c:pt idx="73">
                  <c:v>76.66</c:v>
                </c:pt>
                <c:pt idx="74">
                  <c:v>75.959999999999994</c:v>
                </c:pt>
                <c:pt idx="75">
                  <c:v>77.98</c:v>
                </c:pt>
                <c:pt idx="76">
                  <c:v>75.39</c:v>
                </c:pt>
                <c:pt idx="77">
                  <c:v>81.86</c:v>
                </c:pt>
                <c:pt idx="78">
                  <c:v>81.040000000000006</c:v>
                </c:pt>
                <c:pt idx="79">
                  <c:v>80.37</c:v>
                </c:pt>
                <c:pt idx="80">
                  <c:v>76.72</c:v>
                </c:pt>
                <c:pt idx="81">
                  <c:v>76.41</c:v>
                </c:pt>
                <c:pt idx="82">
                  <c:v>78.7</c:v>
                </c:pt>
                <c:pt idx="83">
                  <c:v>79.680000000000007</c:v>
                </c:pt>
                <c:pt idx="84">
                  <c:v>77.14</c:v>
                </c:pt>
                <c:pt idx="85">
                  <c:v>77.983360090000005</c:v>
                </c:pt>
                <c:pt idx="86">
                  <c:v>81.98</c:v>
                </c:pt>
                <c:pt idx="87">
                  <c:v>84.71</c:v>
                </c:pt>
                <c:pt idx="88">
                  <c:v>84.37</c:v>
                </c:pt>
                <c:pt idx="89">
                  <c:v>83.34</c:v>
                </c:pt>
                <c:pt idx="90">
                  <c:v>80.22</c:v>
                </c:pt>
                <c:pt idx="91">
                  <c:v>83.79</c:v>
                </c:pt>
                <c:pt idx="92">
                  <c:v>85.9</c:v>
                </c:pt>
                <c:pt idx="93">
                  <c:v>87.01</c:v>
                </c:pt>
                <c:pt idx="94">
                  <c:v>87.76</c:v>
                </c:pt>
                <c:pt idx="95">
                  <c:v>84.9</c:v>
                </c:pt>
                <c:pt idx="96">
                  <c:v>87.43</c:v>
                </c:pt>
                <c:pt idx="97">
                  <c:v>88.95</c:v>
                </c:pt>
                <c:pt idx="98">
                  <c:v>81.77</c:v>
                </c:pt>
                <c:pt idx="99">
                  <c:v>80.510000000000005</c:v>
                </c:pt>
                <c:pt idx="100">
                  <c:v>86.74</c:v>
                </c:pt>
                <c:pt idx="101">
                  <c:v>89.23</c:v>
                </c:pt>
                <c:pt idx="102">
                  <c:v>90.92</c:v>
                </c:pt>
                <c:pt idx="103">
                  <c:v>86.95</c:v>
                </c:pt>
                <c:pt idx="104">
                  <c:v>85.02</c:v>
                </c:pt>
                <c:pt idx="105">
                  <c:v>89.51</c:v>
                </c:pt>
                <c:pt idx="106">
                  <c:v>88.39</c:v>
                </c:pt>
                <c:pt idx="107">
                  <c:v>83.39</c:v>
                </c:pt>
                <c:pt idx="108">
                  <c:v>77.010000000000005</c:v>
                </c:pt>
                <c:pt idx="109">
                  <c:v>81.08</c:v>
                </c:pt>
                <c:pt idx="110">
                  <c:v>79.56</c:v>
                </c:pt>
                <c:pt idx="111">
                  <c:v>81.739999999999995</c:v>
                </c:pt>
                <c:pt idx="112">
                  <c:v>90.53</c:v>
                </c:pt>
                <c:pt idx="113">
                  <c:v>91.78</c:v>
                </c:pt>
                <c:pt idx="114">
                  <c:v>88.16</c:v>
                </c:pt>
                <c:pt idx="115">
                  <c:v>89.87</c:v>
                </c:pt>
                <c:pt idx="116">
                  <c:v>88.93</c:v>
                </c:pt>
                <c:pt idx="117">
                  <c:v>92</c:v>
                </c:pt>
                <c:pt idx="118">
                  <c:v>87.8</c:v>
                </c:pt>
                <c:pt idx="119">
                  <c:v>90.52</c:v>
                </c:pt>
                <c:pt idx="120">
                  <c:v>85.97</c:v>
                </c:pt>
                <c:pt idx="121">
                  <c:v>84.87</c:v>
                </c:pt>
                <c:pt idx="122">
                  <c:v>79.989999999999995</c:v>
                </c:pt>
                <c:pt idx="123">
                  <c:v>86.44</c:v>
                </c:pt>
                <c:pt idx="124">
                  <c:v>85.01</c:v>
                </c:pt>
                <c:pt idx="125">
                  <c:v>83.88</c:v>
                </c:pt>
                <c:pt idx="126">
                  <c:v>80.08</c:v>
                </c:pt>
                <c:pt idx="127">
                  <c:v>83.58</c:v>
                </c:pt>
                <c:pt idx="128">
                  <c:v>80.599999999999994</c:v>
                </c:pt>
                <c:pt idx="129">
                  <c:v>90.02</c:v>
                </c:pt>
                <c:pt idx="130">
                  <c:v>92.15</c:v>
                </c:pt>
                <c:pt idx="131">
                  <c:v>79.53</c:v>
                </c:pt>
                <c:pt idx="132">
                  <c:v>78.61</c:v>
                </c:pt>
                <c:pt idx="133">
                  <c:v>78.72</c:v>
                </c:pt>
                <c:pt idx="134">
                  <c:v>82.44</c:v>
                </c:pt>
                <c:pt idx="135">
                  <c:v>81.86</c:v>
                </c:pt>
                <c:pt idx="136">
                  <c:v>81.010000000000005</c:v>
                </c:pt>
                <c:pt idx="137">
                  <c:v>82.52</c:v>
                </c:pt>
                <c:pt idx="138">
                  <c:v>81.28</c:v>
                </c:pt>
                <c:pt idx="139">
                  <c:v>84.59</c:v>
                </c:pt>
                <c:pt idx="140">
                  <c:v>83.23</c:v>
                </c:pt>
                <c:pt idx="141">
                  <c:v>85.14</c:v>
                </c:pt>
                <c:pt idx="142">
                  <c:v>85.38</c:v>
                </c:pt>
                <c:pt idx="143">
                  <c:v>85.08</c:v>
                </c:pt>
                <c:pt idx="144">
                  <c:v>82.43</c:v>
                </c:pt>
                <c:pt idx="145">
                  <c:v>81.510000000000005</c:v>
                </c:pt>
                <c:pt idx="146">
                  <c:v>79.73</c:v>
                </c:pt>
                <c:pt idx="147">
                  <c:v>78.84</c:v>
                </c:pt>
                <c:pt idx="148">
                  <c:v>78.22</c:v>
                </c:pt>
                <c:pt idx="149">
                  <c:v>87.56</c:v>
                </c:pt>
                <c:pt idx="150">
                  <c:v>83.61</c:v>
                </c:pt>
                <c:pt idx="151">
                  <c:v>85.1</c:v>
                </c:pt>
                <c:pt idx="152">
                  <c:v>86.03</c:v>
                </c:pt>
                <c:pt idx="153">
                  <c:v>85.21</c:v>
                </c:pt>
                <c:pt idx="154">
                  <c:v>86.97</c:v>
                </c:pt>
                <c:pt idx="155">
                  <c:v>80.430000000000007</c:v>
                </c:pt>
                <c:pt idx="156">
                  <c:v>84.87</c:v>
                </c:pt>
                <c:pt idx="157">
                  <c:v>79.61</c:v>
                </c:pt>
                <c:pt idx="158">
                  <c:v>80.14</c:v>
                </c:pt>
                <c:pt idx="159">
                  <c:v>79.7</c:v>
                </c:pt>
                <c:pt idx="160">
                  <c:v>80.709999999999994</c:v>
                </c:pt>
                <c:pt idx="161">
                  <c:v>77.86</c:v>
                </c:pt>
                <c:pt idx="162">
                  <c:v>77.3</c:v>
                </c:pt>
                <c:pt idx="163">
                  <c:v>83.34</c:v>
                </c:pt>
                <c:pt idx="164">
                  <c:v>80.69</c:v>
                </c:pt>
                <c:pt idx="165">
                  <c:v>82.13</c:v>
                </c:pt>
                <c:pt idx="166">
                  <c:v>81.290000000000006</c:v>
                </c:pt>
                <c:pt idx="167">
                  <c:v>82.99</c:v>
                </c:pt>
                <c:pt idx="168">
                  <c:v>81.790000000000006</c:v>
                </c:pt>
                <c:pt idx="169">
                  <c:v>82.53</c:v>
                </c:pt>
                <c:pt idx="170">
                  <c:v>81.58</c:v>
                </c:pt>
                <c:pt idx="171">
                  <c:v>83.345325239999994</c:v>
                </c:pt>
                <c:pt idx="172">
                  <c:v>78.72</c:v>
                </c:pt>
                <c:pt idx="173">
                  <c:v>82.02</c:v>
                </c:pt>
                <c:pt idx="174">
                  <c:v>80.989999999999995</c:v>
                </c:pt>
                <c:pt idx="175">
                  <c:v>79.7</c:v>
                </c:pt>
                <c:pt idx="176">
                  <c:v>77.900000000000006</c:v>
                </c:pt>
                <c:pt idx="177">
                  <c:v>79.930000000000007</c:v>
                </c:pt>
                <c:pt idx="178">
                  <c:v>82.74</c:v>
                </c:pt>
                <c:pt idx="179">
                  <c:v>82.89</c:v>
                </c:pt>
                <c:pt idx="180">
                  <c:v>82.74</c:v>
                </c:pt>
                <c:pt idx="181">
                  <c:v>81.23</c:v>
                </c:pt>
                <c:pt idx="182">
                  <c:v>84.57</c:v>
                </c:pt>
                <c:pt idx="183">
                  <c:v>85.22</c:v>
                </c:pt>
                <c:pt idx="184">
                  <c:v>76.58</c:v>
                </c:pt>
                <c:pt idx="185">
                  <c:v>77.31</c:v>
                </c:pt>
                <c:pt idx="186">
                  <c:v>84.23</c:v>
                </c:pt>
                <c:pt idx="187">
                  <c:v>85.49</c:v>
                </c:pt>
                <c:pt idx="188">
                  <c:v>85.46</c:v>
                </c:pt>
                <c:pt idx="189">
                  <c:v>82.09</c:v>
                </c:pt>
                <c:pt idx="190">
                  <c:v>81.45</c:v>
                </c:pt>
                <c:pt idx="191">
                  <c:v>83.5</c:v>
                </c:pt>
                <c:pt idx="192">
                  <c:v>83.38</c:v>
                </c:pt>
                <c:pt idx="193">
                  <c:v>79.540000000000006</c:v>
                </c:pt>
                <c:pt idx="194">
                  <c:v>74.97</c:v>
                </c:pt>
                <c:pt idx="195">
                  <c:v>77.510000000000005</c:v>
                </c:pt>
                <c:pt idx="196">
                  <c:v>77.040000000000006</c:v>
                </c:pt>
                <c:pt idx="197">
                  <c:v>77.69</c:v>
                </c:pt>
                <c:pt idx="198">
                  <c:v>81.64</c:v>
                </c:pt>
                <c:pt idx="199">
                  <c:v>84.87</c:v>
                </c:pt>
                <c:pt idx="200">
                  <c:v>85.77</c:v>
                </c:pt>
                <c:pt idx="201">
                  <c:v>80.430000000000007</c:v>
                </c:pt>
                <c:pt idx="202">
                  <c:v>82.64</c:v>
                </c:pt>
                <c:pt idx="203">
                  <c:v>84.52</c:v>
                </c:pt>
                <c:pt idx="204">
                  <c:v>82.86</c:v>
                </c:pt>
                <c:pt idx="205">
                  <c:v>84.76</c:v>
                </c:pt>
                <c:pt idx="206">
                  <c:v>78.55</c:v>
                </c:pt>
                <c:pt idx="207">
                  <c:v>80.010000000000005</c:v>
                </c:pt>
                <c:pt idx="208">
                  <c:v>77</c:v>
                </c:pt>
                <c:pt idx="209">
                  <c:v>82.65</c:v>
                </c:pt>
                <c:pt idx="210">
                  <c:v>80.010000000000005</c:v>
                </c:pt>
                <c:pt idx="211">
                  <c:v>78.37</c:v>
                </c:pt>
                <c:pt idx="212">
                  <c:v>75.91</c:v>
                </c:pt>
                <c:pt idx="213">
                  <c:v>77.930000000000007</c:v>
                </c:pt>
                <c:pt idx="214">
                  <c:v>76.05</c:v>
                </c:pt>
                <c:pt idx="215">
                  <c:v>85.71</c:v>
                </c:pt>
                <c:pt idx="216">
                  <c:v>86.5</c:v>
                </c:pt>
                <c:pt idx="217">
                  <c:v>76.95</c:v>
                </c:pt>
                <c:pt idx="218">
                  <c:v>75.39</c:v>
                </c:pt>
                <c:pt idx="219">
                  <c:v>76.83</c:v>
                </c:pt>
                <c:pt idx="220">
                  <c:v>74.13</c:v>
                </c:pt>
                <c:pt idx="221">
                  <c:v>79.180000000000007</c:v>
                </c:pt>
                <c:pt idx="222">
                  <c:v>75.02</c:v>
                </c:pt>
                <c:pt idx="223">
                  <c:v>73.98</c:v>
                </c:pt>
                <c:pt idx="224">
                  <c:v>75.040000000000006</c:v>
                </c:pt>
                <c:pt idx="225">
                  <c:v>80.959999999999994</c:v>
                </c:pt>
                <c:pt idx="226">
                  <c:v>80.27</c:v>
                </c:pt>
                <c:pt idx="227">
                  <c:v>80.19</c:v>
                </c:pt>
                <c:pt idx="228">
                  <c:v>81.209999999999994</c:v>
                </c:pt>
                <c:pt idx="229">
                  <c:v>79.87</c:v>
                </c:pt>
                <c:pt idx="230">
                  <c:v>78.25</c:v>
                </c:pt>
                <c:pt idx="231">
                  <c:v>79.42</c:v>
                </c:pt>
                <c:pt idx="232">
                  <c:v>77.88</c:v>
                </c:pt>
                <c:pt idx="233">
                  <c:v>78.03</c:v>
                </c:pt>
                <c:pt idx="234">
                  <c:v>77.569999999999993</c:v>
                </c:pt>
                <c:pt idx="235">
                  <c:v>82.8</c:v>
                </c:pt>
                <c:pt idx="236">
                  <c:v>80.010000000000005</c:v>
                </c:pt>
                <c:pt idx="237">
                  <c:v>80.7</c:v>
                </c:pt>
                <c:pt idx="238">
                  <c:v>79.41</c:v>
                </c:pt>
                <c:pt idx="239">
                  <c:v>78.44</c:v>
                </c:pt>
                <c:pt idx="240">
                  <c:v>80.8</c:v>
                </c:pt>
                <c:pt idx="241">
                  <c:v>77.02</c:v>
                </c:pt>
                <c:pt idx="242">
                  <c:v>80.930000000000007</c:v>
                </c:pt>
                <c:pt idx="243">
                  <c:v>77.569999999999993</c:v>
                </c:pt>
                <c:pt idx="244">
                  <c:v>78.599999999999994</c:v>
                </c:pt>
                <c:pt idx="245">
                  <c:v>73.56</c:v>
                </c:pt>
                <c:pt idx="246">
                  <c:v>72.319999999999993</c:v>
                </c:pt>
                <c:pt idx="247">
                  <c:v>75.209999999999994</c:v>
                </c:pt>
                <c:pt idx="248">
                  <c:v>75.89</c:v>
                </c:pt>
                <c:pt idx="249">
                  <c:v>71.489999999999995</c:v>
                </c:pt>
                <c:pt idx="250">
                  <c:v>73.400000000000006</c:v>
                </c:pt>
                <c:pt idx="251">
                  <c:v>75.81</c:v>
                </c:pt>
                <c:pt idx="252">
                  <c:v>76.489999999999995</c:v>
                </c:pt>
                <c:pt idx="253">
                  <c:v>78.44</c:v>
                </c:pt>
                <c:pt idx="254">
                  <c:v>77.180000000000007</c:v>
                </c:pt>
                <c:pt idx="255">
                  <c:v>68.72</c:v>
                </c:pt>
                <c:pt idx="256">
                  <c:v>74.739999999999995</c:v>
                </c:pt>
                <c:pt idx="257">
                  <c:v>80.233076749999995</c:v>
                </c:pt>
                <c:pt idx="258">
                  <c:v>81.11</c:v>
                </c:pt>
                <c:pt idx="259">
                  <c:v>84.07</c:v>
                </c:pt>
                <c:pt idx="260">
                  <c:v>82.51</c:v>
                </c:pt>
                <c:pt idx="261">
                  <c:v>81.23</c:v>
                </c:pt>
                <c:pt idx="262">
                  <c:v>78.209999999999994</c:v>
                </c:pt>
                <c:pt idx="263">
                  <c:v>81.64</c:v>
                </c:pt>
                <c:pt idx="264">
                  <c:v>84.55</c:v>
                </c:pt>
                <c:pt idx="265">
                  <c:v>86.03</c:v>
                </c:pt>
                <c:pt idx="266">
                  <c:v>88</c:v>
                </c:pt>
                <c:pt idx="267">
                  <c:v>86.01</c:v>
                </c:pt>
                <c:pt idx="268">
                  <c:v>84.64</c:v>
                </c:pt>
                <c:pt idx="269">
                  <c:v>87.98</c:v>
                </c:pt>
                <c:pt idx="270">
                  <c:v>81.22</c:v>
                </c:pt>
                <c:pt idx="271">
                  <c:v>80.790000000000006</c:v>
                </c:pt>
                <c:pt idx="272">
                  <c:v>88.42</c:v>
                </c:pt>
                <c:pt idx="273">
                  <c:v>90.04</c:v>
                </c:pt>
                <c:pt idx="274">
                  <c:v>91.41</c:v>
                </c:pt>
                <c:pt idx="275">
                  <c:v>87.47</c:v>
                </c:pt>
                <c:pt idx="276">
                  <c:v>82.73</c:v>
                </c:pt>
                <c:pt idx="277">
                  <c:v>87.94</c:v>
                </c:pt>
                <c:pt idx="278">
                  <c:v>88.87</c:v>
                </c:pt>
                <c:pt idx="279">
                  <c:v>85.17</c:v>
                </c:pt>
                <c:pt idx="280">
                  <c:v>76.180000000000007</c:v>
                </c:pt>
                <c:pt idx="281">
                  <c:v>81.5</c:v>
                </c:pt>
                <c:pt idx="282">
                  <c:v>78.569999999999993</c:v>
                </c:pt>
                <c:pt idx="283">
                  <c:v>81.66</c:v>
                </c:pt>
                <c:pt idx="284">
                  <c:v>91.57</c:v>
                </c:pt>
                <c:pt idx="285">
                  <c:v>91.69</c:v>
                </c:pt>
                <c:pt idx="286">
                  <c:v>89.73</c:v>
                </c:pt>
                <c:pt idx="287">
                  <c:v>87.89</c:v>
                </c:pt>
                <c:pt idx="288">
                  <c:v>86.99</c:v>
                </c:pt>
                <c:pt idx="289">
                  <c:v>90.15</c:v>
                </c:pt>
                <c:pt idx="290">
                  <c:v>84.57</c:v>
                </c:pt>
                <c:pt idx="291">
                  <c:v>87.4</c:v>
                </c:pt>
                <c:pt idx="292">
                  <c:v>83.92</c:v>
                </c:pt>
                <c:pt idx="293">
                  <c:v>83.3</c:v>
                </c:pt>
                <c:pt idx="294">
                  <c:v>78.27</c:v>
                </c:pt>
                <c:pt idx="295">
                  <c:v>85.04</c:v>
                </c:pt>
                <c:pt idx="296">
                  <c:v>83.33</c:v>
                </c:pt>
                <c:pt idx="297">
                  <c:v>82.63</c:v>
                </c:pt>
                <c:pt idx="298">
                  <c:v>78.760000000000005</c:v>
                </c:pt>
                <c:pt idx="299">
                  <c:v>81.44</c:v>
                </c:pt>
                <c:pt idx="300">
                  <c:v>78.64</c:v>
                </c:pt>
                <c:pt idx="301">
                  <c:v>89.6</c:v>
                </c:pt>
                <c:pt idx="302">
                  <c:v>94.46</c:v>
                </c:pt>
                <c:pt idx="303">
                  <c:v>77.03</c:v>
                </c:pt>
                <c:pt idx="304">
                  <c:v>77.41</c:v>
                </c:pt>
                <c:pt idx="305">
                  <c:v>77.39</c:v>
                </c:pt>
                <c:pt idx="306">
                  <c:v>79.92</c:v>
                </c:pt>
                <c:pt idx="307">
                  <c:v>84.08</c:v>
                </c:pt>
                <c:pt idx="308">
                  <c:v>78.02</c:v>
                </c:pt>
                <c:pt idx="309">
                  <c:v>81.8</c:v>
                </c:pt>
                <c:pt idx="310">
                  <c:v>80.099999999999994</c:v>
                </c:pt>
                <c:pt idx="311">
                  <c:v>84.01</c:v>
                </c:pt>
                <c:pt idx="312">
                  <c:v>82.36</c:v>
                </c:pt>
                <c:pt idx="313">
                  <c:v>84.66</c:v>
                </c:pt>
                <c:pt idx="314">
                  <c:v>83.67</c:v>
                </c:pt>
                <c:pt idx="315">
                  <c:v>84.29</c:v>
                </c:pt>
                <c:pt idx="316">
                  <c:v>81.430000000000007</c:v>
                </c:pt>
                <c:pt idx="317">
                  <c:v>82.13</c:v>
                </c:pt>
                <c:pt idx="318">
                  <c:v>78.19</c:v>
                </c:pt>
                <c:pt idx="319">
                  <c:v>78.53</c:v>
                </c:pt>
                <c:pt idx="320">
                  <c:v>76.62</c:v>
                </c:pt>
                <c:pt idx="321">
                  <c:v>84.62</c:v>
                </c:pt>
                <c:pt idx="322">
                  <c:v>81.84</c:v>
                </c:pt>
                <c:pt idx="323">
                  <c:v>82.29</c:v>
                </c:pt>
                <c:pt idx="324">
                  <c:v>83.2</c:v>
                </c:pt>
                <c:pt idx="325">
                  <c:v>82.79</c:v>
                </c:pt>
                <c:pt idx="326">
                  <c:v>83.11</c:v>
                </c:pt>
                <c:pt idx="327">
                  <c:v>78.14</c:v>
                </c:pt>
                <c:pt idx="328">
                  <c:v>82.73</c:v>
                </c:pt>
                <c:pt idx="329">
                  <c:v>76.69</c:v>
                </c:pt>
                <c:pt idx="330">
                  <c:v>77.73</c:v>
                </c:pt>
                <c:pt idx="331">
                  <c:v>76.680000000000007</c:v>
                </c:pt>
                <c:pt idx="332">
                  <c:v>77.260000000000005</c:v>
                </c:pt>
                <c:pt idx="333">
                  <c:v>73.069999999999993</c:v>
                </c:pt>
                <c:pt idx="334">
                  <c:v>72.540000000000006</c:v>
                </c:pt>
                <c:pt idx="335">
                  <c:v>86.44</c:v>
                </c:pt>
                <c:pt idx="336">
                  <c:v>82.28</c:v>
                </c:pt>
                <c:pt idx="337">
                  <c:v>77.98</c:v>
                </c:pt>
                <c:pt idx="338">
                  <c:v>79.069999999999993</c:v>
                </c:pt>
                <c:pt idx="339">
                  <c:v>80.27</c:v>
                </c:pt>
                <c:pt idx="340">
                  <c:v>80.94</c:v>
                </c:pt>
                <c:pt idx="341">
                  <c:v>85.84</c:v>
                </c:pt>
                <c:pt idx="342">
                  <c:v>75.88</c:v>
                </c:pt>
                <c:pt idx="343">
                  <c:v>77.102458519999999</c:v>
                </c:pt>
                <c:pt idx="344">
                  <c:v>79.52</c:v>
                </c:pt>
                <c:pt idx="345">
                  <c:v>84.25</c:v>
                </c:pt>
                <c:pt idx="346">
                  <c:v>80.75</c:v>
                </c:pt>
                <c:pt idx="347">
                  <c:v>80.930000000000007</c:v>
                </c:pt>
                <c:pt idx="348">
                  <c:v>77.23</c:v>
                </c:pt>
                <c:pt idx="349">
                  <c:v>80.67</c:v>
                </c:pt>
                <c:pt idx="350">
                  <c:v>83.77</c:v>
                </c:pt>
                <c:pt idx="351">
                  <c:v>84.68</c:v>
                </c:pt>
                <c:pt idx="352">
                  <c:v>86.76</c:v>
                </c:pt>
                <c:pt idx="353">
                  <c:v>83.56</c:v>
                </c:pt>
                <c:pt idx="354">
                  <c:v>85.67</c:v>
                </c:pt>
                <c:pt idx="355">
                  <c:v>87.7</c:v>
                </c:pt>
                <c:pt idx="356">
                  <c:v>77.86</c:v>
                </c:pt>
                <c:pt idx="357">
                  <c:v>76.08</c:v>
                </c:pt>
                <c:pt idx="358">
                  <c:v>88.18</c:v>
                </c:pt>
                <c:pt idx="359">
                  <c:v>89.61</c:v>
                </c:pt>
                <c:pt idx="360">
                  <c:v>89.58</c:v>
                </c:pt>
                <c:pt idx="361">
                  <c:v>86.39</c:v>
                </c:pt>
                <c:pt idx="362">
                  <c:v>80.23</c:v>
                </c:pt>
                <c:pt idx="363">
                  <c:v>87.34</c:v>
                </c:pt>
                <c:pt idx="364">
                  <c:v>86.47</c:v>
                </c:pt>
                <c:pt idx="365">
                  <c:v>84.56</c:v>
                </c:pt>
                <c:pt idx="366">
                  <c:v>76.09</c:v>
                </c:pt>
                <c:pt idx="367">
                  <c:v>81.61</c:v>
                </c:pt>
                <c:pt idx="368">
                  <c:v>80.52</c:v>
                </c:pt>
                <c:pt idx="369">
                  <c:v>82.6</c:v>
                </c:pt>
                <c:pt idx="370">
                  <c:v>89.69</c:v>
                </c:pt>
                <c:pt idx="371">
                  <c:v>91.13</c:v>
                </c:pt>
                <c:pt idx="372">
                  <c:v>88.46</c:v>
                </c:pt>
                <c:pt idx="373">
                  <c:v>82.02</c:v>
                </c:pt>
                <c:pt idx="374">
                  <c:v>87.76</c:v>
                </c:pt>
                <c:pt idx="375">
                  <c:v>92.67</c:v>
                </c:pt>
                <c:pt idx="376">
                  <c:v>88.82</c:v>
                </c:pt>
                <c:pt idx="377">
                  <c:v>90.29</c:v>
                </c:pt>
                <c:pt idx="378">
                  <c:v>86.97</c:v>
                </c:pt>
                <c:pt idx="379">
                  <c:v>87.19</c:v>
                </c:pt>
                <c:pt idx="380">
                  <c:v>80.63</c:v>
                </c:pt>
                <c:pt idx="381">
                  <c:v>87.73</c:v>
                </c:pt>
                <c:pt idx="382">
                  <c:v>85.75</c:v>
                </c:pt>
                <c:pt idx="383">
                  <c:v>85.41</c:v>
                </c:pt>
                <c:pt idx="384">
                  <c:v>81.97</c:v>
                </c:pt>
                <c:pt idx="385">
                  <c:v>83.11</c:v>
                </c:pt>
                <c:pt idx="386">
                  <c:v>82.03</c:v>
                </c:pt>
                <c:pt idx="387">
                  <c:v>89.33</c:v>
                </c:pt>
                <c:pt idx="388">
                  <c:v>91.84</c:v>
                </c:pt>
                <c:pt idx="389">
                  <c:v>78.680000000000007</c:v>
                </c:pt>
                <c:pt idx="390">
                  <c:v>77.11</c:v>
                </c:pt>
                <c:pt idx="391">
                  <c:v>76.87</c:v>
                </c:pt>
                <c:pt idx="392">
                  <c:v>79.790000000000006</c:v>
                </c:pt>
                <c:pt idx="393">
                  <c:v>78.39</c:v>
                </c:pt>
                <c:pt idx="394">
                  <c:v>77.11</c:v>
                </c:pt>
                <c:pt idx="395">
                  <c:v>78.75</c:v>
                </c:pt>
                <c:pt idx="396">
                  <c:v>76.7</c:v>
                </c:pt>
                <c:pt idx="397">
                  <c:v>81.2</c:v>
                </c:pt>
                <c:pt idx="398">
                  <c:v>78.900000000000006</c:v>
                </c:pt>
                <c:pt idx="399">
                  <c:v>82.78</c:v>
                </c:pt>
                <c:pt idx="400">
                  <c:v>80.989999999999995</c:v>
                </c:pt>
                <c:pt idx="401">
                  <c:v>80.91</c:v>
                </c:pt>
                <c:pt idx="402">
                  <c:v>78.150000000000006</c:v>
                </c:pt>
                <c:pt idx="403">
                  <c:v>77.88</c:v>
                </c:pt>
                <c:pt idx="404">
                  <c:v>76.790000000000006</c:v>
                </c:pt>
                <c:pt idx="405">
                  <c:v>79.23</c:v>
                </c:pt>
                <c:pt idx="406">
                  <c:v>75.72</c:v>
                </c:pt>
                <c:pt idx="407">
                  <c:v>83.71</c:v>
                </c:pt>
                <c:pt idx="408">
                  <c:v>79.77</c:v>
                </c:pt>
                <c:pt idx="409">
                  <c:v>83.49</c:v>
                </c:pt>
                <c:pt idx="410">
                  <c:v>82.81</c:v>
                </c:pt>
                <c:pt idx="411">
                  <c:v>85.2</c:v>
                </c:pt>
                <c:pt idx="412">
                  <c:v>87.18</c:v>
                </c:pt>
                <c:pt idx="413">
                  <c:v>80.87</c:v>
                </c:pt>
                <c:pt idx="414">
                  <c:v>84.17</c:v>
                </c:pt>
                <c:pt idx="415">
                  <c:v>79.55</c:v>
                </c:pt>
                <c:pt idx="416">
                  <c:v>80.69</c:v>
                </c:pt>
                <c:pt idx="417">
                  <c:v>76.260000000000005</c:v>
                </c:pt>
                <c:pt idx="418">
                  <c:v>76.709999999999994</c:v>
                </c:pt>
                <c:pt idx="419">
                  <c:v>75.14</c:v>
                </c:pt>
                <c:pt idx="420">
                  <c:v>74.03</c:v>
                </c:pt>
                <c:pt idx="421">
                  <c:v>79.33</c:v>
                </c:pt>
                <c:pt idx="422">
                  <c:v>79.900000000000006</c:v>
                </c:pt>
                <c:pt idx="423">
                  <c:v>77.790000000000006</c:v>
                </c:pt>
                <c:pt idx="424">
                  <c:v>77.34</c:v>
                </c:pt>
                <c:pt idx="425">
                  <c:v>76.790000000000006</c:v>
                </c:pt>
                <c:pt idx="426">
                  <c:v>77.040000000000006</c:v>
                </c:pt>
                <c:pt idx="427">
                  <c:v>77.680000000000007</c:v>
                </c:pt>
                <c:pt idx="428">
                  <c:v>77.099999999999994</c:v>
                </c:pt>
                <c:pt idx="429">
                  <c:v>79.985879960000005</c:v>
                </c:pt>
                <c:pt idx="430">
                  <c:v>82.36</c:v>
                </c:pt>
                <c:pt idx="431">
                  <c:v>84.98</c:v>
                </c:pt>
                <c:pt idx="432">
                  <c:v>85.39</c:v>
                </c:pt>
                <c:pt idx="433">
                  <c:v>86.53</c:v>
                </c:pt>
                <c:pt idx="434">
                  <c:v>81.52</c:v>
                </c:pt>
                <c:pt idx="435">
                  <c:v>85.45</c:v>
                </c:pt>
                <c:pt idx="436">
                  <c:v>88.05</c:v>
                </c:pt>
                <c:pt idx="437">
                  <c:v>88.9</c:v>
                </c:pt>
                <c:pt idx="438">
                  <c:v>89.83</c:v>
                </c:pt>
                <c:pt idx="439">
                  <c:v>87.03</c:v>
                </c:pt>
                <c:pt idx="440">
                  <c:v>89.11</c:v>
                </c:pt>
                <c:pt idx="441">
                  <c:v>90.53</c:v>
                </c:pt>
                <c:pt idx="442">
                  <c:v>81.430000000000007</c:v>
                </c:pt>
                <c:pt idx="443">
                  <c:v>80.78</c:v>
                </c:pt>
                <c:pt idx="444">
                  <c:v>87.05</c:v>
                </c:pt>
                <c:pt idx="445">
                  <c:v>91.14</c:v>
                </c:pt>
                <c:pt idx="446">
                  <c:v>92.03</c:v>
                </c:pt>
                <c:pt idx="447">
                  <c:v>88.89</c:v>
                </c:pt>
                <c:pt idx="448">
                  <c:v>84.08</c:v>
                </c:pt>
                <c:pt idx="449">
                  <c:v>89.33</c:v>
                </c:pt>
                <c:pt idx="450">
                  <c:v>88.17</c:v>
                </c:pt>
                <c:pt idx="451">
                  <c:v>85.6</c:v>
                </c:pt>
                <c:pt idx="452">
                  <c:v>78.180000000000007</c:v>
                </c:pt>
                <c:pt idx="453">
                  <c:v>82.92</c:v>
                </c:pt>
                <c:pt idx="454">
                  <c:v>81.44</c:v>
                </c:pt>
                <c:pt idx="455">
                  <c:v>83.34</c:v>
                </c:pt>
                <c:pt idx="456">
                  <c:v>91.13</c:v>
                </c:pt>
                <c:pt idx="457">
                  <c:v>91.16</c:v>
                </c:pt>
                <c:pt idx="458">
                  <c:v>90.19</c:v>
                </c:pt>
                <c:pt idx="459">
                  <c:v>88.84</c:v>
                </c:pt>
                <c:pt idx="460">
                  <c:v>88.19</c:v>
                </c:pt>
                <c:pt idx="461">
                  <c:v>91.22</c:v>
                </c:pt>
                <c:pt idx="462">
                  <c:v>89.35</c:v>
                </c:pt>
                <c:pt idx="463">
                  <c:v>90.1</c:v>
                </c:pt>
                <c:pt idx="464">
                  <c:v>88.42</c:v>
                </c:pt>
                <c:pt idx="465">
                  <c:v>87.35</c:v>
                </c:pt>
                <c:pt idx="466">
                  <c:v>80.73</c:v>
                </c:pt>
                <c:pt idx="467">
                  <c:v>88.77</c:v>
                </c:pt>
                <c:pt idx="468">
                  <c:v>87.61</c:v>
                </c:pt>
                <c:pt idx="469">
                  <c:v>84.77</c:v>
                </c:pt>
                <c:pt idx="470">
                  <c:v>81.23</c:v>
                </c:pt>
                <c:pt idx="471">
                  <c:v>85.35</c:v>
                </c:pt>
                <c:pt idx="472">
                  <c:v>80.98</c:v>
                </c:pt>
                <c:pt idx="473">
                  <c:v>90.77</c:v>
                </c:pt>
                <c:pt idx="474">
                  <c:v>93.55</c:v>
                </c:pt>
                <c:pt idx="475">
                  <c:v>80.27</c:v>
                </c:pt>
                <c:pt idx="476">
                  <c:v>79.849999999999994</c:v>
                </c:pt>
                <c:pt idx="477">
                  <c:v>79.62</c:v>
                </c:pt>
                <c:pt idx="478">
                  <c:v>82.43</c:v>
                </c:pt>
                <c:pt idx="479">
                  <c:v>84.66</c:v>
                </c:pt>
                <c:pt idx="480">
                  <c:v>80.48</c:v>
                </c:pt>
                <c:pt idx="481">
                  <c:v>82.33</c:v>
                </c:pt>
                <c:pt idx="482">
                  <c:v>82.54</c:v>
                </c:pt>
                <c:pt idx="483">
                  <c:v>86.58</c:v>
                </c:pt>
                <c:pt idx="484">
                  <c:v>84.45</c:v>
                </c:pt>
                <c:pt idx="485">
                  <c:v>86.8</c:v>
                </c:pt>
                <c:pt idx="486">
                  <c:v>85.68</c:v>
                </c:pt>
                <c:pt idx="487">
                  <c:v>85.98</c:v>
                </c:pt>
                <c:pt idx="488">
                  <c:v>83.04</c:v>
                </c:pt>
                <c:pt idx="489">
                  <c:v>82.43</c:v>
                </c:pt>
                <c:pt idx="490">
                  <c:v>80.37</c:v>
                </c:pt>
                <c:pt idx="491">
                  <c:v>80.599999999999994</c:v>
                </c:pt>
                <c:pt idx="492">
                  <c:v>78.849999999999994</c:v>
                </c:pt>
                <c:pt idx="493">
                  <c:v>88.39</c:v>
                </c:pt>
                <c:pt idx="494">
                  <c:v>83.07</c:v>
                </c:pt>
                <c:pt idx="495">
                  <c:v>85.54</c:v>
                </c:pt>
                <c:pt idx="496">
                  <c:v>86.02</c:v>
                </c:pt>
                <c:pt idx="497">
                  <c:v>85.14</c:v>
                </c:pt>
                <c:pt idx="498">
                  <c:v>87.29</c:v>
                </c:pt>
                <c:pt idx="499">
                  <c:v>80.760000000000005</c:v>
                </c:pt>
                <c:pt idx="500">
                  <c:v>84.89</c:v>
                </c:pt>
                <c:pt idx="501">
                  <c:v>79.349999999999994</c:v>
                </c:pt>
                <c:pt idx="502">
                  <c:v>80.31</c:v>
                </c:pt>
                <c:pt idx="503">
                  <c:v>83.52</c:v>
                </c:pt>
                <c:pt idx="504">
                  <c:v>83.31</c:v>
                </c:pt>
                <c:pt idx="505">
                  <c:v>83.07</c:v>
                </c:pt>
                <c:pt idx="506">
                  <c:v>81.599999999999994</c:v>
                </c:pt>
                <c:pt idx="507">
                  <c:v>87.99</c:v>
                </c:pt>
                <c:pt idx="508">
                  <c:v>86.94</c:v>
                </c:pt>
                <c:pt idx="509">
                  <c:v>85.93</c:v>
                </c:pt>
                <c:pt idx="510">
                  <c:v>83.35</c:v>
                </c:pt>
                <c:pt idx="511">
                  <c:v>85.18</c:v>
                </c:pt>
                <c:pt idx="512">
                  <c:v>86.41</c:v>
                </c:pt>
                <c:pt idx="513">
                  <c:v>87.19</c:v>
                </c:pt>
                <c:pt idx="514">
                  <c:v>86.33</c:v>
                </c:pt>
                <c:pt idx="515">
                  <c:v>84.957611130000004</c:v>
                </c:pt>
                <c:pt idx="516">
                  <c:v>80.069999999999993</c:v>
                </c:pt>
                <c:pt idx="517">
                  <c:v>82.44</c:v>
                </c:pt>
                <c:pt idx="518">
                  <c:v>80.91</c:v>
                </c:pt>
                <c:pt idx="519">
                  <c:v>80.02</c:v>
                </c:pt>
                <c:pt idx="520">
                  <c:v>78.400000000000006</c:v>
                </c:pt>
                <c:pt idx="521">
                  <c:v>80.55</c:v>
                </c:pt>
                <c:pt idx="522">
                  <c:v>82.5</c:v>
                </c:pt>
                <c:pt idx="523">
                  <c:v>83.24</c:v>
                </c:pt>
                <c:pt idx="524">
                  <c:v>83.36</c:v>
                </c:pt>
                <c:pt idx="525">
                  <c:v>81.25</c:v>
                </c:pt>
                <c:pt idx="526">
                  <c:v>83.55</c:v>
                </c:pt>
                <c:pt idx="527">
                  <c:v>86.13</c:v>
                </c:pt>
                <c:pt idx="528">
                  <c:v>76.8</c:v>
                </c:pt>
                <c:pt idx="529">
                  <c:v>70.819999999999993</c:v>
                </c:pt>
                <c:pt idx="530">
                  <c:v>79.430000000000007</c:v>
                </c:pt>
                <c:pt idx="531">
                  <c:v>87.2</c:v>
                </c:pt>
                <c:pt idx="532">
                  <c:v>86.42</c:v>
                </c:pt>
                <c:pt idx="533">
                  <c:v>84.96</c:v>
                </c:pt>
                <c:pt idx="534">
                  <c:v>82.48</c:v>
                </c:pt>
                <c:pt idx="535">
                  <c:v>86.42</c:v>
                </c:pt>
                <c:pt idx="536">
                  <c:v>84.38</c:v>
                </c:pt>
                <c:pt idx="537">
                  <c:v>78.69</c:v>
                </c:pt>
                <c:pt idx="538">
                  <c:v>70.19</c:v>
                </c:pt>
                <c:pt idx="539">
                  <c:v>78.97</c:v>
                </c:pt>
                <c:pt idx="540">
                  <c:v>76.05</c:v>
                </c:pt>
                <c:pt idx="541">
                  <c:v>79.86</c:v>
                </c:pt>
                <c:pt idx="542">
                  <c:v>88.49</c:v>
                </c:pt>
                <c:pt idx="543">
                  <c:v>88.32</c:v>
                </c:pt>
                <c:pt idx="544">
                  <c:v>86.21</c:v>
                </c:pt>
                <c:pt idx="545">
                  <c:v>86.15</c:v>
                </c:pt>
                <c:pt idx="546">
                  <c:v>83.34</c:v>
                </c:pt>
                <c:pt idx="547">
                  <c:v>86.95</c:v>
                </c:pt>
                <c:pt idx="548">
                  <c:v>83</c:v>
                </c:pt>
                <c:pt idx="549">
                  <c:v>87.45</c:v>
                </c:pt>
                <c:pt idx="550">
                  <c:v>83.44</c:v>
                </c:pt>
                <c:pt idx="551">
                  <c:v>78.27</c:v>
                </c:pt>
                <c:pt idx="552">
                  <c:v>73.2</c:v>
                </c:pt>
                <c:pt idx="553">
                  <c:v>81.680000000000007</c:v>
                </c:pt>
                <c:pt idx="554">
                  <c:v>78.87</c:v>
                </c:pt>
                <c:pt idx="555">
                  <c:v>76.8</c:v>
                </c:pt>
                <c:pt idx="556">
                  <c:v>73.37</c:v>
                </c:pt>
                <c:pt idx="557">
                  <c:v>77.569999999999993</c:v>
                </c:pt>
                <c:pt idx="558">
                  <c:v>73.349999999999994</c:v>
                </c:pt>
                <c:pt idx="559">
                  <c:v>86.24</c:v>
                </c:pt>
                <c:pt idx="560">
                  <c:v>88.76</c:v>
                </c:pt>
                <c:pt idx="561">
                  <c:v>72.77</c:v>
                </c:pt>
                <c:pt idx="562">
                  <c:v>77.599999999999994</c:v>
                </c:pt>
                <c:pt idx="563">
                  <c:v>73.819999999999993</c:v>
                </c:pt>
                <c:pt idx="564">
                  <c:v>79.42</c:v>
                </c:pt>
                <c:pt idx="565">
                  <c:v>79.150000000000006</c:v>
                </c:pt>
                <c:pt idx="566">
                  <c:v>78.08</c:v>
                </c:pt>
                <c:pt idx="567">
                  <c:v>80.86</c:v>
                </c:pt>
                <c:pt idx="568">
                  <c:v>77.98</c:v>
                </c:pt>
                <c:pt idx="569">
                  <c:v>82.55</c:v>
                </c:pt>
                <c:pt idx="570">
                  <c:v>81.38</c:v>
                </c:pt>
                <c:pt idx="571">
                  <c:v>83.04</c:v>
                </c:pt>
                <c:pt idx="572">
                  <c:v>83.56</c:v>
                </c:pt>
                <c:pt idx="573">
                  <c:v>82.35</c:v>
                </c:pt>
                <c:pt idx="574">
                  <c:v>82.42</c:v>
                </c:pt>
                <c:pt idx="575">
                  <c:v>81.400000000000006</c:v>
                </c:pt>
                <c:pt idx="576">
                  <c:v>73.06</c:v>
                </c:pt>
                <c:pt idx="577">
                  <c:v>76.709999999999994</c:v>
                </c:pt>
                <c:pt idx="578">
                  <c:v>75.55</c:v>
                </c:pt>
                <c:pt idx="579">
                  <c:v>84.85</c:v>
                </c:pt>
                <c:pt idx="580">
                  <c:v>81.25</c:v>
                </c:pt>
                <c:pt idx="581">
                  <c:v>83.23</c:v>
                </c:pt>
                <c:pt idx="582">
                  <c:v>84.03</c:v>
                </c:pt>
                <c:pt idx="583">
                  <c:v>83.23</c:v>
                </c:pt>
                <c:pt idx="584">
                  <c:v>84.71</c:v>
                </c:pt>
                <c:pt idx="585">
                  <c:v>75.88</c:v>
                </c:pt>
                <c:pt idx="586">
                  <c:v>79.88</c:v>
                </c:pt>
                <c:pt idx="587">
                  <c:v>73.900000000000006</c:v>
                </c:pt>
                <c:pt idx="588">
                  <c:v>73.53</c:v>
                </c:pt>
                <c:pt idx="589">
                  <c:v>79.64</c:v>
                </c:pt>
                <c:pt idx="590">
                  <c:v>79.290000000000006</c:v>
                </c:pt>
                <c:pt idx="591">
                  <c:v>80.13</c:v>
                </c:pt>
                <c:pt idx="592">
                  <c:v>79.48</c:v>
                </c:pt>
                <c:pt idx="593">
                  <c:v>86.6</c:v>
                </c:pt>
                <c:pt idx="594">
                  <c:v>82.03</c:v>
                </c:pt>
                <c:pt idx="595">
                  <c:v>84.62</c:v>
                </c:pt>
                <c:pt idx="596">
                  <c:v>80.430000000000007</c:v>
                </c:pt>
                <c:pt idx="597">
                  <c:v>81.36</c:v>
                </c:pt>
                <c:pt idx="598">
                  <c:v>84.79</c:v>
                </c:pt>
                <c:pt idx="599">
                  <c:v>85.52</c:v>
                </c:pt>
                <c:pt idx="600">
                  <c:v>82.44</c:v>
                </c:pt>
                <c:pt idx="601">
                  <c:v>80.168851889999999</c:v>
                </c:pt>
                <c:pt idx="602">
                  <c:v>82.53</c:v>
                </c:pt>
                <c:pt idx="603">
                  <c:v>85.3</c:v>
                </c:pt>
                <c:pt idx="604">
                  <c:v>84.01</c:v>
                </c:pt>
                <c:pt idx="605">
                  <c:v>84.17</c:v>
                </c:pt>
                <c:pt idx="606">
                  <c:v>80.13</c:v>
                </c:pt>
                <c:pt idx="607">
                  <c:v>82.49</c:v>
                </c:pt>
                <c:pt idx="608">
                  <c:v>84.8</c:v>
                </c:pt>
                <c:pt idx="609">
                  <c:v>86.17</c:v>
                </c:pt>
                <c:pt idx="610">
                  <c:v>87.96</c:v>
                </c:pt>
                <c:pt idx="611">
                  <c:v>83.78</c:v>
                </c:pt>
                <c:pt idx="612">
                  <c:v>86.84</c:v>
                </c:pt>
                <c:pt idx="613">
                  <c:v>88.38</c:v>
                </c:pt>
                <c:pt idx="614">
                  <c:v>82.27</c:v>
                </c:pt>
                <c:pt idx="615">
                  <c:v>81.17</c:v>
                </c:pt>
                <c:pt idx="616">
                  <c:v>87.79</c:v>
                </c:pt>
                <c:pt idx="617">
                  <c:v>89.42</c:v>
                </c:pt>
                <c:pt idx="618">
                  <c:v>90.47</c:v>
                </c:pt>
                <c:pt idx="619">
                  <c:v>86.62</c:v>
                </c:pt>
                <c:pt idx="620">
                  <c:v>84.5</c:v>
                </c:pt>
                <c:pt idx="621">
                  <c:v>87.67</c:v>
                </c:pt>
                <c:pt idx="622">
                  <c:v>87.15</c:v>
                </c:pt>
                <c:pt idx="623">
                  <c:v>86.32</c:v>
                </c:pt>
                <c:pt idx="624">
                  <c:v>78.95</c:v>
                </c:pt>
                <c:pt idx="625">
                  <c:v>82.41</c:v>
                </c:pt>
                <c:pt idx="626">
                  <c:v>80.53</c:v>
                </c:pt>
                <c:pt idx="627">
                  <c:v>82.35</c:v>
                </c:pt>
                <c:pt idx="628">
                  <c:v>90.53</c:v>
                </c:pt>
                <c:pt idx="629">
                  <c:v>91.28</c:v>
                </c:pt>
                <c:pt idx="630">
                  <c:v>87.5</c:v>
                </c:pt>
                <c:pt idx="631">
                  <c:v>87.84</c:v>
                </c:pt>
                <c:pt idx="632">
                  <c:v>85.13</c:v>
                </c:pt>
                <c:pt idx="633">
                  <c:v>90.45</c:v>
                </c:pt>
                <c:pt idx="634">
                  <c:v>85.51</c:v>
                </c:pt>
                <c:pt idx="635">
                  <c:v>88.61</c:v>
                </c:pt>
                <c:pt idx="636">
                  <c:v>85.11</c:v>
                </c:pt>
                <c:pt idx="637">
                  <c:v>84.91</c:v>
                </c:pt>
                <c:pt idx="638">
                  <c:v>80.39</c:v>
                </c:pt>
                <c:pt idx="639">
                  <c:v>85.43</c:v>
                </c:pt>
                <c:pt idx="640">
                  <c:v>84.5</c:v>
                </c:pt>
                <c:pt idx="641">
                  <c:v>84.14</c:v>
                </c:pt>
                <c:pt idx="642">
                  <c:v>80.67</c:v>
                </c:pt>
                <c:pt idx="643">
                  <c:v>83.37</c:v>
                </c:pt>
                <c:pt idx="644">
                  <c:v>80.38</c:v>
                </c:pt>
                <c:pt idx="645">
                  <c:v>89.61</c:v>
                </c:pt>
                <c:pt idx="646">
                  <c:v>91.96</c:v>
                </c:pt>
                <c:pt idx="647">
                  <c:v>77.87</c:v>
                </c:pt>
                <c:pt idx="648">
                  <c:v>79.489999999999995</c:v>
                </c:pt>
                <c:pt idx="649">
                  <c:v>79.81</c:v>
                </c:pt>
                <c:pt idx="650">
                  <c:v>80.569999999999993</c:v>
                </c:pt>
                <c:pt idx="651">
                  <c:v>80.87</c:v>
                </c:pt>
                <c:pt idx="652">
                  <c:v>80.62</c:v>
                </c:pt>
                <c:pt idx="653">
                  <c:v>81.84</c:v>
                </c:pt>
                <c:pt idx="654">
                  <c:v>81.3</c:v>
                </c:pt>
                <c:pt idx="655">
                  <c:v>84.57</c:v>
                </c:pt>
                <c:pt idx="656">
                  <c:v>83.09</c:v>
                </c:pt>
                <c:pt idx="657">
                  <c:v>85.16</c:v>
                </c:pt>
                <c:pt idx="658">
                  <c:v>85.11</c:v>
                </c:pt>
                <c:pt idx="659">
                  <c:v>84.17</c:v>
                </c:pt>
                <c:pt idx="660">
                  <c:v>81.83</c:v>
                </c:pt>
                <c:pt idx="661">
                  <c:v>81.86</c:v>
                </c:pt>
                <c:pt idx="662">
                  <c:v>80.5</c:v>
                </c:pt>
                <c:pt idx="663">
                  <c:v>80.77</c:v>
                </c:pt>
                <c:pt idx="664">
                  <c:v>79.08</c:v>
                </c:pt>
                <c:pt idx="665">
                  <c:v>86.37</c:v>
                </c:pt>
                <c:pt idx="666">
                  <c:v>82.91</c:v>
                </c:pt>
                <c:pt idx="667">
                  <c:v>84.44</c:v>
                </c:pt>
                <c:pt idx="668">
                  <c:v>86.01</c:v>
                </c:pt>
                <c:pt idx="669">
                  <c:v>83.83</c:v>
                </c:pt>
                <c:pt idx="670">
                  <c:v>85.64</c:v>
                </c:pt>
                <c:pt idx="671">
                  <c:v>79.569999999999993</c:v>
                </c:pt>
                <c:pt idx="672">
                  <c:v>82.46</c:v>
                </c:pt>
                <c:pt idx="673">
                  <c:v>79.03</c:v>
                </c:pt>
                <c:pt idx="674">
                  <c:v>80.900000000000006</c:v>
                </c:pt>
                <c:pt idx="675">
                  <c:v>79.599999999999994</c:v>
                </c:pt>
                <c:pt idx="676">
                  <c:v>79.87</c:v>
                </c:pt>
                <c:pt idx="677">
                  <c:v>79.290000000000006</c:v>
                </c:pt>
                <c:pt idx="678">
                  <c:v>80.2</c:v>
                </c:pt>
                <c:pt idx="679">
                  <c:v>85.74</c:v>
                </c:pt>
                <c:pt idx="680">
                  <c:v>83.37</c:v>
                </c:pt>
                <c:pt idx="681">
                  <c:v>82.29</c:v>
                </c:pt>
                <c:pt idx="682">
                  <c:v>80.23</c:v>
                </c:pt>
                <c:pt idx="683">
                  <c:v>80.66</c:v>
                </c:pt>
                <c:pt idx="684">
                  <c:v>83.2</c:v>
                </c:pt>
                <c:pt idx="685">
                  <c:v>84.12</c:v>
                </c:pt>
                <c:pt idx="686">
                  <c:v>79.819999999999993</c:v>
                </c:pt>
                <c:pt idx="687">
                  <c:v>80.453344569999999</c:v>
                </c:pt>
                <c:pt idx="688">
                  <c:v>83.18</c:v>
                </c:pt>
                <c:pt idx="689">
                  <c:v>85.95</c:v>
                </c:pt>
                <c:pt idx="690">
                  <c:v>84.76</c:v>
                </c:pt>
                <c:pt idx="691">
                  <c:v>84.37</c:v>
                </c:pt>
                <c:pt idx="692">
                  <c:v>79.75</c:v>
                </c:pt>
                <c:pt idx="693">
                  <c:v>83.7</c:v>
                </c:pt>
                <c:pt idx="694">
                  <c:v>85.18</c:v>
                </c:pt>
                <c:pt idx="695">
                  <c:v>86.43</c:v>
                </c:pt>
                <c:pt idx="696">
                  <c:v>86.6</c:v>
                </c:pt>
                <c:pt idx="697">
                  <c:v>86.26</c:v>
                </c:pt>
                <c:pt idx="698">
                  <c:v>88.02</c:v>
                </c:pt>
                <c:pt idx="699">
                  <c:v>89.87</c:v>
                </c:pt>
                <c:pt idx="700">
                  <c:v>83.5</c:v>
                </c:pt>
                <c:pt idx="701">
                  <c:v>82.26</c:v>
                </c:pt>
                <c:pt idx="702">
                  <c:v>88.51</c:v>
                </c:pt>
                <c:pt idx="703">
                  <c:v>88.54</c:v>
                </c:pt>
                <c:pt idx="704">
                  <c:v>89.93</c:v>
                </c:pt>
                <c:pt idx="705">
                  <c:v>86.62</c:v>
                </c:pt>
                <c:pt idx="706">
                  <c:v>82.98</c:v>
                </c:pt>
                <c:pt idx="707">
                  <c:v>87.22</c:v>
                </c:pt>
                <c:pt idx="708">
                  <c:v>87.79</c:v>
                </c:pt>
                <c:pt idx="709">
                  <c:v>85.67</c:v>
                </c:pt>
                <c:pt idx="710">
                  <c:v>79.09</c:v>
                </c:pt>
                <c:pt idx="711">
                  <c:v>81.92</c:v>
                </c:pt>
                <c:pt idx="712">
                  <c:v>80.28</c:v>
                </c:pt>
                <c:pt idx="713">
                  <c:v>82.73</c:v>
                </c:pt>
                <c:pt idx="714">
                  <c:v>91.19</c:v>
                </c:pt>
                <c:pt idx="715">
                  <c:v>90.51</c:v>
                </c:pt>
                <c:pt idx="716">
                  <c:v>88.64</c:v>
                </c:pt>
                <c:pt idx="717">
                  <c:v>87.59</c:v>
                </c:pt>
                <c:pt idx="718">
                  <c:v>86.19</c:v>
                </c:pt>
                <c:pt idx="719">
                  <c:v>90.52</c:v>
                </c:pt>
                <c:pt idx="720">
                  <c:v>86.34</c:v>
                </c:pt>
                <c:pt idx="721">
                  <c:v>89.64</c:v>
                </c:pt>
                <c:pt idx="722">
                  <c:v>87.59</c:v>
                </c:pt>
                <c:pt idx="723">
                  <c:v>85.72</c:v>
                </c:pt>
                <c:pt idx="724">
                  <c:v>81.459999999999994</c:v>
                </c:pt>
                <c:pt idx="725">
                  <c:v>86.87</c:v>
                </c:pt>
                <c:pt idx="726">
                  <c:v>84.98</c:v>
                </c:pt>
                <c:pt idx="727">
                  <c:v>84.5</c:v>
                </c:pt>
                <c:pt idx="728">
                  <c:v>82.2</c:v>
                </c:pt>
                <c:pt idx="729">
                  <c:v>83.88</c:v>
                </c:pt>
                <c:pt idx="730">
                  <c:v>80.319999999999993</c:v>
                </c:pt>
                <c:pt idx="731">
                  <c:v>91.93</c:v>
                </c:pt>
                <c:pt idx="732">
                  <c:v>93.25</c:v>
                </c:pt>
                <c:pt idx="733">
                  <c:v>78.67</c:v>
                </c:pt>
                <c:pt idx="734">
                  <c:v>79.72</c:v>
                </c:pt>
                <c:pt idx="735">
                  <c:v>80.19</c:v>
                </c:pt>
                <c:pt idx="736">
                  <c:v>83.68</c:v>
                </c:pt>
                <c:pt idx="737">
                  <c:v>81.760000000000005</c:v>
                </c:pt>
                <c:pt idx="738">
                  <c:v>79.56</c:v>
                </c:pt>
                <c:pt idx="739">
                  <c:v>81.38</c:v>
                </c:pt>
                <c:pt idx="740">
                  <c:v>79.13</c:v>
                </c:pt>
                <c:pt idx="741">
                  <c:v>84.22</c:v>
                </c:pt>
                <c:pt idx="742">
                  <c:v>81.58</c:v>
                </c:pt>
                <c:pt idx="743">
                  <c:v>83.98</c:v>
                </c:pt>
                <c:pt idx="744">
                  <c:v>83.07</c:v>
                </c:pt>
                <c:pt idx="745">
                  <c:v>82.84</c:v>
                </c:pt>
                <c:pt idx="746">
                  <c:v>81.95</c:v>
                </c:pt>
                <c:pt idx="747">
                  <c:v>82.33</c:v>
                </c:pt>
                <c:pt idx="748">
                  <c:v>81.42</c:v>
                </c:pt>
                <c:pt idx="749">
                  <c:v>81.099999999999994</c:v>
                </c:pt>
                <c:pt idx="750">
                  <c:v>78.47</c:v>
                </c:pt>
                <c:pt idx="751">
                  <c:v>87.18</c:v>
                </c:pt>
                <c:pt idx="752">
                  <c:v>81.94</c:v>
                </c:pt>
                <c:pt idx="753">
                  <c:v>83.77</c:v>
                </c:pt>
                <c:pt idx="754">
                  <c:v>86.14</c:v>
                </c:pt>
                <c:pt idx="755">
                  <c:v>86.98</c:v>
                </c:pt>
                <c:pt idx="756">
                  <c:v>86.78</c:v>
                </c:pt>
                <c:pt idx="757">
                  <c:v>79.92</c:v>
                </c:pt>
                <c:pt idx="758">
                  <c:v>85.92</c:v>
                </c:pt>
                <c:pt idx="759">
                  <c:v>79.14</c:v>
                </c:pt>
                <c:pt idx="760">
                  <c:v>79.44</c:v>
                </c:pt>
                <c:pt idx="761">
                  <c:v>78.33</c:v>
                </c:pt>
                <c:pt idx="762">
                  <c:v>79.290000000000006</c:v>
                </c:pt>
                <c:pt idx="763">
                  <c:v>78.180000000000007</c:v>
                </c:pt>
                <c:pt idx="764">
                  <c:v>78.41</c:v>
                </c:pt>
                <c:pt idx="765">
                  <c:v>86.73</c:v>
                </c:pt>
                <c:pt idx="766">
                  <c:v>83.55</c:v>
                </c:pt>
                <c:pt idx="767">
                  <c:v>82.01</c:v>
                </c:pt>
                <c:pt idx="768">
                  <c:v>78.95</c:v>
                </c:pt>
                <c:pt idx="769">
                  <c:v>80.900000000000006</c:v>
                </c:pt>
                <c:pt idx="770">
                  <c:v>82.55</c:v>
                </c:pt>
                <c:pt idx="771">
                  <c:v>84.77</c:v>
                </c:pt>
                <c:pt idx="772">
                  <c:v>82</c:v>
                </c:pt>
                <c:pt idx="773">
                  <c:v>83.601750890000005</c:v>
                </c:pt>
              </c:numCache>
            </c:numRef>
          </c:yVal>
          <c:smooth val="0"/>
          <c:extLst>
            <c:ext xmlns:c16="http://schemas.microsoft.com/office/drawing/2014/chart" uri="{C3380CC4-5D6E-409C-BE32-E72D297353CC}">
              <c16:uniqueId val="{00000001-1AD9-7B43-8D89-3004AF6A1FBC}"/>
            </c:ext>
          </c:extLst>
        </c:ser>
        <c:dLbls>
          <c:showLegendKey val="0"/>
          <c:showVal val="0"/>
          <c:showCatName val="0"/>
          <c:showSerName val="0"/>
          <c:showPercent val="0"/>
          <c:showBubbleSize val="0"/>
        </c:dLbls>
        <c:axId val="674027648"/>
        <c:axId val="656191680"/>
      </c:scatterChart>
      <c:valAx>
        <c:axId val="67402764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2000" dirty="0">
                    <a:solidFill>
                      <a:schemeClr val="tx1">
                        <a:lumMod val="75000"/>
                        <a:lumOff val="25000"/>
                      </a:schemeClr>
                    </a:solidFill>
                  </a:rPr>
                  <a:t>Percent Impervious Surface Cover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56191680"/>
        <c:crosses val="autoZero"/>
        <c:crossBetween val="midCat"/>
      </c:valAx>
      <c:valAx>
        <c:axId val="656191680"/>
        <c:scaling>
          <c:orientation val="minMax"/>
          <c:max val="100"/>
          <c:min val="6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2000" dirty="0">
                    <a:solidFill>
                      <a:schemeClr val="tx1">
                        <a:lumMod val="75000"/>
                        <a:lumOff val="25000"/>
                      </a:schemeClr>
                    </a:solidFill>
                  </a:rPr>
                  <a:t>LST (Fahrenheit)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740276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6">
  <a:schemeClr val="accent6"/>
</cs:colorStyle>
</file>

<file path=ppt/charts/colors8.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ensus.gov/quickfacts/huntsvillecityalabam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3233/RED-120068"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commons.wikimedia.org/wiki/File:Downtown_Huntsville,_Alabama.jpg" TargetMode="External"/><Relationship Id="rId5" Type="http://schemas.openxmlformats.org/officeDocument/2006/relationships/hyperlink" Target="https://creativecommons.org/licenses/by-sa/3.0/deed.en" TargetMode="External"/><Relationship Id="rId4" Type="http://schemas.openxmlformats.org/officeDocument/2006/relationships/hyperlink" Target="https://en.wikipedia.org/wiki/en:Creative_Common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70684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Land Cover – 2010 - 2019</a:t>
            </a:r>
          </a:p>
          <a:p>
            <a:endParaRPr lang="en-US" dirty="0"/>
          </a:p>
          <a:p>
            <a:r>
              <a:rPr lang="en-US" dirty="0"/>
              <a:t>Speaker Notes:</a:t>
            </a:r>
          </a:p>
          <a:p>
            <a:pPr marL="171450" indent="-171450">
              <a:buFont typeface="Arial" panose="020B0604020202020204" pitchFamily="34" charset="0"/>
              <a:buChar char="•"/>
            </a:pPr>
            <a:r>
              <a:rPr lang="en-US" dirty="0"/>
              <a:t>This slide illustrates the land cover classifications on Landsat Imagery between 2010 and 2019. As seen in the gif, the downtown area of Huntsville is consistently classified as having a high level of impervious cover.</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46843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Land Cover Validation </a:t>
            </a:r>
          </a:p>
          <a:p>
            <a:endParaRPr lang="en-US" dirty="0"/>
          </a:p>
          <a:p>
            <a:r>
              <a:rPr lang="en-US" dirty="0"/>
              <a:t>Speaker Notes:</a:t>
            </a:r>
          </a:p>
          <a:p>
            <a:pPr marL="171450" indent="-171450">
              <a:buFont typeface="Arial" panose="020B0604020202020204" pitchFamily="34" charset="0"/>
              <a:buChar char="•"/>
            </a:pPr>
            <a:r>
              <a:rPr lang="en-US" dirty="0"/>
              <a:t>To validate our land cover classifications, we created confusion matrices for 2011, 2015 and 2017 based on manually classified NAIP imagery. For each year, we manually classified roughly 150 randomly selected points, and then created confusion matrices using R Studio. </a:t>
            </a:r>
          </a:p>
          <a:p>
            <a:pPr marL="171450" indent="-171450">
              <a:buFont typeface="Arial" panose="020B0604020202020204" pitchFamily="34" charset="0"/>
              <a:buChar char="•"/>
            </a:pPr>
            <a:r>
              <a:rPr lang="en-US" dirty="0"/>
              <a:t>Our overall accuracy for 2017 was calculated to be 70%.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26101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Tree Cover Change from 2010 - 2019</a:t>
            </a:r>
          </a:p>
          <a:p>
            <a:endParaRPr lang="en-US" dirty="0"/>
          </a:p>
          <a:p>
            <a:r>
              <a:rPr lang="en-US" dirty="0"/>
              <a:t>Speaker Notes:</a:t>
            </a:r>
          </a:p>
          <a:p>
            <a:pPr marL="171450" indent="-171450">
              <a:buFont typeface="Arial" panose="020B0604020202020204" pitchFamily="34" charset="0"/>
              <a:buChar char="•"/>
            </a:pPr>
            <a:r>
              <a:rPr lang="en-US" dirty="0"/>
              <a:t>This slide illustrates the change in Tree Cover from 2010 – 2019 averaged by census tracts in the City of Huntsville area. The most severe decrease in tree cover is in tract 202.02 with a loss of 8.06%. Overall, there was a 3% gain in tree coverage.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02554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Tree Canopy Survey</a:t>
            </a:r>
          </a:p>
          <a:p>
            <a:r>
              <a:rPr lang="en-US" dirty="0"/>
              <a:t>Speaker Notes: </a:t>
            </a:r>
          </a:p>
          <a:p>
            <a:endParaRPr lang="en-US" dirty="0"/>
          </a:p>
          <a:p>
            <a:pPr marL="171450" indent="-171450">
              <a:buFont typeface="Arial" panose="020B0604020202020204" pitchFamily="34" charset="0"/>
              <a:buChar char="•"/>
            </a:pPr>
            <a:r>
              <a:rPr lang="en-US" dirty="0"/>
              <a:t>Acquisition</a:t>
            </a:r>
          </a:p>
          <a:p>
            <a:pPr marL="628650" lvl="1" indent="-171450">
              <a:buFont typeface="Arial" panose="020B0604020202020204" pitchFamily="34" charset="0"/>
              <a:buChar char="•"/>
            </a:pPr>
            <a:r>
              <a:rPr lang="en-US" dirty="0"/>
              <a:t>From Earth Data website Level 2B data: includes biophysical variables and tree height data. Also includes tree cover %.</a:t>
            </a:r>
          </a:p>
          <a:p>
            <a:pPr marL="171450" indent="-171450">
              <a:buFont typeface="Arial" panose="020B0604020202020204" pitchFamily="34" charset="0"/>
              <a:buChar char="•"/>
            </a:pPr>
            <a:r>
              <a:rPr lang="en-US" dirty="0"/>
              <a:t>The team converted the raw clipped files from NASA EarthData to files editable in ArcGIS in R using the rGEDI package.</a:t>
            </a:r>
          </a:p>
          <a:p>
            <a:pPr marL="171450" indent="-171450">
              <a:buFont typeface="Arial" panose="020B0604020202020204" pitchFamily="34" charset="0"/>
              <a:buChar char="•"/>
            </a:pPr>
            <a:r>
              <a:rPr lang="en-US" dirty="0"/>
              <a:t>Then a Histogram was produced of Plant Area </a:t>
            </a:r>
            <a:r>
              <a:rPr lang="en-US" dirty="0" smtClean="0"/>
              <a:t>Index (PAI) </a:t>
            </a:r>
            <a:r>
              <a:rPr lang="en-US" dirty="0"/>
              <a:t>(AKA Leaf Area Index) and Tree height to describe tree canopy structure. Plant Area Index is a measurement of leaf area index for the whole plant which is a fraction of how many layers of vegetation inhibit sunlight before reaching the ground. In the graphic, green layers would be vegetation layers and the brown would be the ground.</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86548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GEDI Tree Canopy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Southwest Huntsville was highlighted because of the crossing GEDI transects and to show the impact that forested areas have on decreasing LST. Notice how trees effectively decrease LST in the area the developed neighborhood. The average height of trees in Huntsville is 88 feet (27 meters) with a plant area index of 3.</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60324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Land Surface Temperature (LST)</a:t>
            </a:r>
          </a:p>
          <a:p>
            <a:r>
              <a:rPr lang="en-US" dirty="0"/>
              <a:t>Speaker Notes: </a:t>
            </a:r>
          </a:p>
          <a:p>
            <a:endParaRPr lang="en-US" dirty="0"/>
          </a:p>
          <a:p>
            <a:pPr marL="171450" indent="-171450">
              <a:buFont typeface="Arial" panose="020B0604020202020204" pitchFamily="34" charset="0"/>
              <a:buChar char="•"/>
            </a:pPr>
            <a:r>
              <a:rPr lang="en-US" dirty="0"/>
              <a:t>Acquisition</a:t>
            </a:r>
          </a:p>
          <a:p>
            <a:pPr marL="628650" lvl="1" indent="-171450">
              <a:buFont typeface="Arial" panose="020B0604020202020204" pitchFamily="34" charset="0"/>
              <a:buChar char="•"/>
            </a:pPr>
            <a:r>
              <a:rPr lang="en-US" dirty="0"/>
              <a:t>As with the imagery required for classifying land cover, we acquired all imagery within Google Earth Engine. To calculate LST, we used Landsat 5 and Landsat 8. All the images acquired were taken between June and July of the given year. This is because the urban heat island effect is most prominent (and therefore most hazardous to urban populations) in the summer.</a:t>
            </a:r>
          </a:p>
          <a:p>
            <a:pPr marL="171450" indent="-171450">
              <a:buFont typeface="Arial" panose="020B0604020202020204" pitchFamily="34" charset="0"/>
              <a:buChar char="•"/>
            </a:pPr>
            <a:r>
              <a:rPr lang="en-US" dirty="0"/>
              <a:t>The team processed all imagery within Google Earth Engine. First, we applied a cloud mask to all the images, and then calculated the Normalized Difference Vegetation Index, or NDVI. Lastly, we calculated LST for each image. Then, the images were combined by calculating the median to end up with one image per summer per year. </a:t>
            </a:r>
          </a:p>
          <a:p>
            <a:pPr marL="171450" indent="-171450">
              <a:buFont typeface="Arial" panose="020B0604020202020204" pitchFamily="34" charset="0"/>
              <a:buChar char="•"/>
            </a:pPr>
            <a:r>
              <a:rPr lang="en-US" dirty="0"/>
              <a:t>Finally, we analyzed the LST images in comparison with the Land Cover maps. Specifically, we conducted a regression analysis comparing LST change over time to change in tree cover and impervious surfaces over time. The MODIS and Ecostress data were used to create a set of maps comparing daytime LST to nighttime LST for 2019.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Image Credits: All images are from DEVELOP team processed imagery</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82594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Land Surface Temperature 2010 - 2019</a:t>
            </a:r>
          </a:p>
          <a:p>
            <a:endParaRPr lang="en-US" dirty="0"/>
          </a:p>
          <a:p>
            <a:r>
              <a:rPr lang="en-US" dirty="0"/>
              <a:t>Speaker Notes:</a:t>
            </a:r>
          </a:p>
          <a:p>
            <a:pPr marL="171450" indent="-171450">
              <a:buFont typeface="Arial" panose="020B0604020202020204" pitchFamily="34" charset="0"/>
              <a:buChar char="•"/>
            </a:pPr>
            <a:r>
              <a:rPr lang="en-US" dirty="0"/>
              <a:t>This slide illustrates the LST calculated Landsat 8 Imagery between 2010 and 2019. As seen in the gif, the downtown area of Huntsville is consistently one of the hottest regions of the city.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617704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Urban Heat Island Identification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Urban Heat Island map uses Landsat 8 TIRS images for LST averaged over June-August 2019 at a resolution of 100 meters to identify heat islands in Huntsville. We highlighted 5 census tracts representative of key areas in the city including tract 105.01 which is Harvest, AL, 9.02 which is Oak Park, 31 which is Downtown Huntsville, 15 which is Cummings Research Park, and 113 which is Owens Cross Roads. Harvest is a suburb of Huntsville that is mainly comprised of residential and agricultural areas, Oak Park is a mainly residential area but it leads into Monte Sano State Park which has mountainous terrain and dense forest cover, Downtown Huntsville is highly developed which is likely the reason for high LST values in this area, Cummings Research Park has a mixture of open land and development, and Owens Cross Roads is largely rural land with residential developments.</a:t>
            </a: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678742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DD1023-1317-46D3-AB6E-A8A485E58A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Urban Heat Island Identification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set UHI Identification maps utilized ISS ECOSTRESS and Terra MODIS imagery for the same day (June 12</a:t>
            </a:r>
            <a:r>
              <a:rPr lang="en-US" baseline="30000" dirty="0"/>
              <a:t>th</a:t>
            </a:r>
            <a:r>
              <a:rPr lang="en-US" dirty="0"/>
              <a:t>, 2020) to show a comparison of LST throughout the city during the day and at night. These maps show where heat is absorbed the most during the day throughout the city and the nighttime LST indicates that these hotter regions retain that heat through the night. These areas are more highly developed areas with much impervious surface cover, so this shows that UHI effect is not only a threat during the daytime, it is quite impactful during the night as well.</a:t>
            </a:r>
          </a:p>
          <a:p>
            <a:endParaRPr lang="en-US" dirty="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Land Surface Temperature (LST) Change from 2010 - 2019</a:t>
            </a:r>
          </a:p>
          <a:p>
            <a:endParaRPr lang="en-US" dirty="0"/>
          </a:p>
          <a:p>
            <a:r>
              <a:rPr lang="en-US" dirty="0"/>
              <a:t>Speaker Notes:</a:t>
            </a:r>
          </a:p>
          <a:p>
            <a:pPr marL="171450" indent="-171450">
              <a:buFont typeface="Arial" panose="020B0604020202020204" pitchFamily="34" charset="0"/>
              <a:buChar char="•"/>
            </a:pPr>
            <a:r>
              <a:rPr lang="en-US" dirty="0"/>
              <a:t>This slide illustrates the change in LST from 2010 – 2019 and defined by census tracts in the City of Huntsville area. The most severe increase in LST is in Downtown. Overall, every census tract has increased in LST over time.</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02554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study area </a:t>
            </a:r>
            <a:r>
              <a:rPr lang="en-US" dirty="0"/>
              <a:t>for our project is Huntsville, Alabama and the study period that we chose was from </a:t>
            </a:r>
            <a:r>
              <a:rPr lang="en-US" b="1" dirty="0"/>
              <a:t>2010-2019</a:t>
            </a:r>
            <a:r>
              <a:rPr lang="en-US" dirty="0"/>
              <a:t>, because these are the years that Huntsville has experienced significant </a:t>
            </a:r>
            <a:r>
              <a:rPr lang="en-US" b="1" dirty="0"/>
              <a:t>urban expansion </a:t>
            </a:r>
            <a:r>
              <a:rPr lang="en-US" b="0" dirty="0"/>
              <a:t>due to population increase caused mainly by a surge in job opportunities in the engineering industry. The </a:t>
            </a:r>
            <a:r>
              <a:rPr lang="en-US" b="1" dirty="0"/>
              <a:t>population</a:t>
            </a:r>
            <a:r>
              <a:rPr lang="en-US" b="0" dirty="0"/>
              <a:t> of Huntsville, AL is 200,574 according to the U.S Census Bureau in July of 2019. Huntsville, AL lies within the humid subtropical climate zone causing the area to have very hot humid summers, and mild winters. </a:t>
            </a:r>
            <a:r>
              <a:rPr lang="en-US" sz="1800" b="0" dirty="0">
                <a:latin typeface="Segoe UI" panose="020B0502040204020203" pitchFamily="34" charset="0"/>
              </a:rPr>
              <a:t>W</a:t>
            </a:r>
            <a:r>
              <a:rPr lang="en-US" sz="1800" dirty="0">
                <a:latin typeface="Segoe UI" panose="020B0502040204020203" pitchFamily="34" charset="0"/>
              </a:rPr>
              <a:t>e will be examining a few areas of the city more closely, Oak Park and Owen's Crossroads, as these are areas the partners expressed interest in due to their varying levels of development. </a:t>
            </a:r>
            <a:endParaRPr lang="en-US" b="0" dirty="0"/>
          </a:p>
          <a:p>
            <a:r>
              <a:rPr lang="en-US" b="1" dirty="0"/>
              <a:t>Sources: </a:t>
            </a:r>
            <a:r>
              <a:rPr lang="en-US" dirty="0">
                <a:hlinkClick r:id="rId3"/>
              </a:rPr>
              <a:t>https://www.census.gov/quickfacts/huntsvillecityalabama</a:t>
            </a:r>
            <a:r>
              <a:rPr lang="en-US" dirty="0"/>
              <a:t> </a:t>
            </a:r>
            <a:endParaRPr lang="en-US" b="1" dirty="0"/>
          </a:p>
          <a:p>
            <a:endParaRPr lang="en-US" b="0" dirty="0"/>
          </a:p>
          <a:p>
            <a:r>
              <a:rPr lang="en-US" b="0" dirty="0"/>
              <a:t>The </a:t>
            </a:r>
            <a:r>
              <a:rPr lang="en-US" b="1" dirty="0"/>
              <a:t>Study Area Map </a:t>
            </a:r>
            <a:r>
              <a:rPr lang="en-US" b="0" dirty="0"/>
              <a:t>utilizes a city boundary shapefile provided by the City of Huntsville GIS Department, the state boundary shapefile is sourced from the United States Census Bureau, the base map is provided by Esri.</a:t>
            </a:r>
            <a:endParaRPr lang="en-US" b="1"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541285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Timeseries – Tracts with Highest LST Increase</a:t>
            </a:r>
          </a:p>
          <a:p>
            <a:endParaRPr lang="en-US" dirty="0"/>
          </a:p>
          <a:p>
            <a:r>
              <a:rPr lang="en-US" dirty="0"/>
              <a:t>Speaker Notes:</a:t>
            </a:r>
          </a:p>
          <a:p>
            <a:pPr marL="171450" indent="-171450" algn="just">
              <a:buFont typeface="Arial" panose="020B0604020202020204" pitchFamily="34" charset="0"/>
              <a:buChar char="•"/>
            </a:pPr>
            <a:r>
              <a:rPr lang="en-US" sz="1200" dirty="0">
                <a:latin typeface="Garamond" panose="02020404030301010803" pitchFamily="18" charset="0"/>
              </a:rPr>
              <a:t>The team created timeseries graphs for each of the five census tracts that experienced the largest increases in LST. The timeseries graphs were created using the supervised classification maps and LST maps averaged over each census tract.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The five census tracts experiencing the highest rates of LST increase were all concentrated in the downtown region of Huntsville. While the city overall experienced an increase of roughly 4 degrees F, these five census tracts experienced increases of close to 8 degrees Fahrenheit.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These tracts have some of the lowest tree cover in the city, and relatively high amounts of impervious surface cover.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Increasing green space or tree cover in these tracts may help mitigate the extreme temperatures populations in downtown Huntsville experience.</a:t>
            </a:r>
          </a:p>
          <a:p>
            <a:pPr marL="171450" indent="-171450" algn="just">
              <a:buFont typeface="Arial" panose="020B0604020202020204" pitchFamily="34" charset="0"/>
              <a:buChar char="•"/>
            </a:pPr>
            <a:endParaRPr lang="en-US" sz="1200" dirty="0">
              <a:latin typeface="Garamond" panose="02020404030301010803" pitchFamily="18" charset="0"/>
            </a:endParaRPr>
          </a:p>
          <a:p>
            <a:pPr marL="171450" indent="-171450" algn="just">
              <a:buFont typeface="Arial" panose="020B0604020202020204" pitchFamily="34" charset="0"/>
              <a:buChar char="•"/>
            </a:pPr>
            <a:endParaRPr lang="en-US" sz="1200" dirty="0">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4077042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Timeseries – Tracts with Most Tree Cover Loss</a:t>
            </a:r>
          </a:p>
          <a:p>
            <a:endParaRPr lang="en-US" dirty="0"/>
          </a:p>
          <a:p>
            <a:r>
              <a:rPr lang="en-US" dirty="0"/>
              <a:t>Speaker Notes:</a:t>
            </a:r>
            <a:endParaRPr lang="en-US" sz="12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The team looked more closely at the five census tracts that experienced the </a:t>
            </a:r>
            <a:r>
              <a:rPr lang="en-US" sz="1200" b="1" dirty="0">
                <a:latin typeface="Garamond" panose="02020404030301010803" pitchFamily="18" charset="0"/>
              </a:rPr>
              <a:t>highest rates of tree cover loss </a:t>
            </a:r>
            <a:r>
              <a:rPr lang="en-US" sz="1200" dirty="0">
                <a:latin typeface="Garamond" panose="02020404030301010803" pitchFamily="18" charset="0"/>
              </a:rPr>
              <a:t>over the study period. The timeseries graphs were created using the supervised classification maps and LST maps averaged over each census tract.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Each of the five census tracts experiencing the highest rates of tree cover loss shared similar percent cover values for tree cover and impervious cover. Each census tract had around 20% impervious cover or less, and tree cover ranging roughly from 20% to 60%.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While these areas may be experiencing a loss of tree cover due to development, most of these census tracts are not experiencing a substantial increase in impervious cover at the same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91378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Timeseries – Case Study Tracts</a:t>
            </a:r>
          </a:p>
          <a:p>
            <a:endParaRPr lang="en-US" dirty="0"/>
          </a:p>
          <a:p>
            <a:r>
              <a:rPr lang="en-US" dirty="0"/>
              <a:t>Speaker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Based on suggestions from the City of Huntsville, the team conducted a closer analysis of four census tracts that are of particular interest to the partners. Some of these census tracts are known to be the site of recent development. The timeseries graphs were created using the supervised classification maps and LST maps averaged over each census tract.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marL="171450" indent="-171450">
              <a:buFont typeface="Arial" panose="020B0604020202020204" pitchFamily="34" charset="0"/>
              <a:buChar char="•"/>
            </a:pPr>
            <a:endParaRPr lang="en-US" sz="1200" dirty="0">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394918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Garamond" panose="02020404030301010803" pitchFamily="18" charset="0"/>
              </a:rPr>
              <a:t>Results: LST and Land Cover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Garamond" panose="02020404030301010803" pitchFamily="18" charset="0"/>
              </a:rPr>
              <a:t>Speaker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The literature surrounding urban heat islands describes that impervious surfaces tend to exacerbate the UHI effect, while trees and other vegetation types can help mitigate extreme temperatures. To better understand the relationship between land cover and LST in Huntsville, the team plotted each census tract’s percent tree cover and LST, as well as each census tract’s impervious surface cover and LST.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As expected, the data from Huntsville confirms that census tracts with higher percentages of tree cover have substantially lower temperatures. The graph above demonstrates that LST decreases </a:t>
            </a:r>
            <a:r>
              <a:rPr lang="en-US" sz="1200" b="1" dirty="0">
                <a:latin typeface="Garamond" panose="02020404030301010803" pitchFamily="18" charset="0"/>
              </a:rPr>
              <a:t>logarithmically</a:t>
            </a:r>
            <a:r>
              <a:rPr lang="en-US" sz="1200" dirty="0">
                <a:latin typeface="Garamond" panose="02020404030301010803" pitchFamily="18" charset="0"/>
              </a:rPr>
              <a:t> with increasing tree cover. This finding suggests that tree planting in census tracts experiencing a more extreme UHI effect may play an important role in mitigating extreme temperatures. The graph above also indicates that small differences in tree cover may have outsized effects on urban heat when the census tract has between 0 and 10% tree cover, while increasing the percent tree cover above 40 or 50% has a less noticeable effect on temperature. This finding may also be due, in part, to the fact that census tracts with less tree cover tend to have higher rates of impervious cover, which also plays a role in affecting LST.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546843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LST and Land Cover</a:t>
            </a:r>
          </a:p>
          <a:p>
            <a:endParaRPr lang="en-US" dirty="0"/>
          </a:p>
          <a:p>
            <a:r>
              <a:rPr lang="en-US" dirty="0"/>
              <a:t>Speaker Notes:</a:t>
            </a:r>
          </a:p>
          <a:p>
            <a:pPr marL="171450" indent="-171450">
              <a:buFont typeface="Arial" panose="020B0604020202020204" pitchFamily="34" charset="0"/>
              <a:buChar char="•"/>
            </a:pPr>
            <a:r>
              <a:rPr lang="en-US" dirty="0"/>
              <a:t>This slide depicts a scatter plot of impervious surface and LST.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The data from Huntsville demonstrates that LST increases </a:t>
            </a:r>
            <a:r>
              <a:rPr lang="en-US" sz="1200" b="1" dirty="0">
                <a:latin typeface="Garamond" panose="02020404030301010803" pitchFamily="18" charset="0"/>
              </a:rPr>
              <a:t>linearly</a:t>
            </a:r>
            <a:r>
              <a:rPr lang="en-US" sz="1200" dirty="0">
                <a:latin typeface="Garamond" panose="02020404030301010803" pitchFamily="18" charset="0"/>
              </a:rPr>
              <a:t> with increasing impervious surface cover. Census tracts with higher impervious surface cover tend to have higher temperatures.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When looking at these scatter plots, however, it is important to remember that impervious surface cover and tree cover are not entirely independent from each other. The extreme temperatures experienced by some census tracts are most likely caused by a combination of low tree cover and high impervious surface cover.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3531659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Local Bivariate Relationships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local bivariate analysis compares the relationship between 2 variables to determine how they are correlated above a 90% confidence interval. This map shows the relationships of tree loss to LST change. When significant, the relationship between the 2 variables are linearly negative, concave or more complicated. This linearly negative result is what we expect because as tree cover declines, we would expect LST to increase.</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312048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Local Bivariate Relationships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local bivariate analysis compares the relationship between 2 variables to determine how they are correlated above a 90% confidence interval. This map shows the relationships of tree loss to LST change. When significant, the relationship between the 2 variables are linearly negative or concavely negative. This negative result is what we expect because as tree cover declines, we would expect LST to increase.</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2486743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Multivariate Clustering</a:t>
            </a:r>
          </a:p>
          <a:p>
            <a:endParaRPr lang="en-US" dirty="0"/>
          </a:p>
          <a:p>
            <a:r>
              <a:rPr lang="en-US" dirty="0"/>
              <a:t>Speaker Notes:</a:t>
            </a:r>
          </a:p>
          <a:p>
            <a:pPr marL="171450" indent="-171450">
              <a:buFont typeface="Arial" panose="020B0604020202020204" pitchFamily="34" charset="0"/>
              <a:buChar char="•"/>
            </a:pPr>
            <a:r>
              <a:rPr lang="en-US" dirty="0"/>
              <a:t>Multivariate clustering groups areas (in this case census tracts) together based on shared standardized variables. The variables we selected were LST, Tree cover, and impervious cover. 4 main clusters were identified.</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3025542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Multivariate Clustering</a:t>
            </a:r>
          </a:p>
          <a:p>
            <a:endParaRPr lang="en-US" dirty="0"/>
          </a:p>
          <a:p>
            <a:r>
              <a:rPr lang="en-US" dirty="0"/>
              <a:t>Speaker Notes:</a:t>
            </a:r>
          </a:p>
          <a:p>
            <a:pPr marL="171450" indent="-171450">
              <a:buFont typeface="Arial" panose="020B0604020202020204" pitchFamily="34" charset="0"/>
              <a:buChar char="•"/>
            </a:pPr>
            <a:r>
              <a:rPr lang="en-US" sz="1200" dirty="0">
                <a:latin typeface="Garamond" panose="02020404030301010803" pitchFamily="18" charset="0"/>
              </a:rPr>
              <a:t>The resultant map shows Cluster 1 (moderately low tree cover, moderately high developed area, and moderately high LST), Cluster 2 (moderate tree cover, moderately low developed area, and moderately low LST), Cluster 3 (very low tree cover, very high developed area, and very high LST), and Cluster 4 (very high tree cover, very low developed area, and very low LST). High LST = very low tree cover and very high developed area.</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3025542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Heat Vulnerability</a:t>
            </a:r>
          </a:p>
          <a:p>
            <a:r>
              <a:rPr lang="en-US" dirty="0"/>
              <a:t>Speaker Notes: </a:t>
            </a:r>
          </a:p>
          <a:p>
            <a:endParaRPr lang="en-US" dirty="0"/>
          </a:p>
          <a:p>
            <a:pPr marL="171450" indent="-171450">
              <a:buFont typeface="Arial" panose="020B0604020202020204" pitchFamily="34" charset="0"/>
              <a:buChar char="•"/>
            </a:pPr>
            <a:r>
              <a:rPr lang="en-US" dirty="0"/>
              <a:t>Acquisition</a:t>
            </a:r>
          </a:p>
          <a:p>
            <a:pPr marL="628650" lvl="1" indent="-171450">
              <a:buFont typeface="Arial" panose="020B0604020202020204" pitchFamily="34" charset="0"/>
              <a:buChar char="•"/>
            </a:pPr>
            <a:r>
              <a:rPr lang="en-US" dirty="0"/>
              <a:t>Most of the heat vulnerability data was acquired from the CDC and the Census, and the age of subdivisions data was acquired directly from the City of Huntsville</a:t>
            </a:r>
          </a:p>
          <a:p>
            <a:pPr marL="171450" indent="-171450">
              <a:buFont typeface="Arial" panose="020B0604020202020204" pitchFamily="34" charset="0"/>
              <a:buChar char="•"/>
            </a:pPr>
            <a:r>
              <a:rPr lang="en-US" dirty="0"/>
              <a:t>The team processed the data in R, and averaged remote sensing indices (NDVI, NDBI and LST) over census tracts</a:t>
            </a:r>
          </a:p>
          <a:p>
            <a:pPr marL="171450" indent="-171450">
              <a:buFont typeface="Arial" panose="020B0604020202020204" pitchFamily="34" charset="0"/>
              <a:buChar char="•"/>
            </a:pPr>
            <a:r>
              <a:rPr lang="en-US" dirty="0"/>
              <a:t>The team conducted statistical analyses to examine the relationship between the remote sensing indices and heat vulnerability data, including Principal Component Analysis (PCA), OLS Regression, and Pearson’s Correlation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Image Credits: All images are derived from DEVELOP team generated map layers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186548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Huntsville is the fastest growing city in Alabama with a population growth rate of nearly 11% from 2010 to 2019 (</a:t>
            </a:r>
            <a:r>
              <a:rPr lang="en-US" sz="1200" b="0" i="0" kern="1200" dirty="0">
                <a:solidFill>
                  <a:schemeClr val="tx1"/>
                </a:solidFill>
                <a:effectLst/>
                <a:latin typeface="+mn-lt"/>
                <a:ea typeface="+mn-ea"/>
                <a:cs typeface="+mn-cs"/>
              </a:rPr>
              <a:t>City of Huntsville Urban Development, Long-Range Planning Division, 2020)</a:t>
            </a:r>
            <a:r>
              <a:rPr lang="en-US" dirty="0"/>
              <a:t>. This rapid growth comes with rapid urban expansion, and it is projected that 20 million hectares of trees will be lost </a:t>
            </a:r>
            <a:r>
              <a:rPr lang="en-US" dirty="0" smtClean="0"/>
              <a:t>in the United States to </a:t>
            </a:r>
            <a:r>
              <a:rPr lang="en-US" dirty="0"/>
              <a:t>population growth and the associated urban expansion by the year 2040. This loss in tree canopy could result in an enhanced urban heat island effect. An urban heat islands</a:t>
            </a:r>
            <a:r>
              <a:rPr lang="en-US" sz="1200" b="0" i="0" kern="1200" dirty="0">
                <a:solidFill>
                  <a:schemeClr val="tx1"/>
                </a:solidFill>
                <a:effectLst/>
                <a:latin typeface="+mn-lt"/>
                <a:ea typeface="+mn-ea"/>
                <a:cs typeface="+mn-cs"/>
              </a:rPr>
              <a:t> are caused by urban development involving the replacement of forested areas with impervious surfaces such as asphalt or concrete. These kinds of surfaces hold onto heat which can raise temperatures in more urban areas in comparison with the surrounding forested areas. These raised temperatures caused by the urban heat island effect can lead to health problems for vulnerable populations, especially those with existing medical conditions such as asthma, diabetes, or pulmonary disorders.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Alig</a:t>
            </a:r>
            <a:r>
              <a:rPr lang="en-US" sz="1200" b="0" i="0" kern="1200" dirty="0" smtClean="0">
                <a:solidFill>
                  <a:schemeClr val="tx1"/>
                </a:solidFill>
                <a:effectLst/>
                <a:latin typeface="+mn-lt"/>
                <a:ea typeface="+mn-ea"/>
                <a:cs typeface="+mn-cs"/>
              </a:rPr>
              <a:t>, 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(2010). Urbanization in the US: land use trends, impacts on forest area, projections, and policy considerations. </a:t>
            </a:r>
            <a:r>
              <a:rPr lang="en-US" sz="1200" b="0" i="1" kern="1200" dirty="0" smtClean="0">
                <a:solidFill>
                  <a:schemeClr val="tx1"/>
                </a:solidFill>
                <a:effectLst/>
                <a:latin typeface="+mn-lt"/>
                <a:ea typeface="+mn-ea"/>
                <a:cs typeface="+mn-cs"/>
              </a:rPr>
              <a:t>Journal of Resources, Energy, and Developmen</a:t>
            </a:r>
            <a:r>
              <a:rPr lang="en-US" sz="1200" b="0" i="0" kern="1200" dirty="0" smtClean="0">
                <a:solidFill>
                  <a:schemeClr val="tx1"/>
                </a:solidFill>
                <a:effectLst/>
                <a:latin typeface="+mn-lt"/>
                <a:ea typeface="+mn-ea"/>
                <a:cs typeface="+mn-cs"/>
              </a:rPr>
              <a:t>t. </a:t>
            </a:r>
            <a:r>
              <a:rPr lang="en-US" sz="1200" b="0" i="1" kern="1200" dirty="0" smtClean="0">
                <a:solidFill>
                  <a:schemeClr val="tx1"/>
                </a:solidFill>
                <a:effectLst/>
                <a:latin typeface="+mn-lt"/>
                <a:ea typeface="+mn-ea"/>
                <a:cs typeface="+mn-cs"/>
              </a:rPr>
              <a:t>7</a:t>
            </a:r>
            <a:r>
              <a:rPr lang="en-US" sz="1200" b="0" i="0" kern="1200" dirty="0" smtClean="0">
                <a:solidFill>
                  <a:schemeClr val="tx1"/>
                </a:solidFill>
                <a:effectLst/>
                <a:latin typeface="+mn-lt"/>
                <a:ea typeface="+mn-ea"/>
                <a:cs typeface="+mn-cs"/>
              </a:rPr>
              <a:t>(2), 35-60. </a:t>
            </a:r>
            <a:r>
              <a:rPr lang="en-US" sz="1200" b="0" i="0" kern="1200" dirty="0" smtClean="0">
                <a:solidFill>
                  <a:schemeClr val="tx1"/>
                </a:solidFill>
                <a:effectLst/>
                <a:latin typeface="+mn-lt"/>
                <a:ea typeface="+mn-ea"/>
                <a:cs typeface="+mn-cs"/>
                <a:hlinkClick r:id="rId3" tooltip="https://doi.org/10.3233/red-120068"/>
              </a:rPr>
              <a:t>https://doi.org/10.3233/RED-120068</a:t>
            </a:r>
            <a:r>
              <a:rPr lang="en-US" sz="1200" b="0" i="0" kern="1200" dirty="0" smtClean="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Image Credit:</a:t>
            </a:r>
          </a:p>
          <a:p>
            <a:r>
              <a:rPr lang="en-US" sz="1200" b="0" i="0" kern="1200" dirty="0">
                <a:solidFill>
                  <a:schemeClr val="tx1"/>
                </a:solidFill>
                <a:effectLst/>
                <a:latin typeface="+mn-lt"/>
                <a:ea typeface="+mn-ea"/>
                <a:cs typeface="+mn-cs"/>
              </a:rPr>
              <a:t>Anivron, licensed under the </a:t>
            </a:r>
            <a:r>
              <a:rPr lang="en-US" sz="1200" b="0" i="0" u="none" strike="noStrike" kern="1200" dirty="0">
                <a:solidFill>
                  <a:schemeClr val="tx1"/>
                </a:solidFill>
                <a:effectLst/>
                <a:latin typeface="+mn-lt"/>
                <a:ea typeface="+mn-ea"/>
                <a:cs typeface="+mn-cs"/>
                <a:hlinkClick r:id="rId4"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Attribution-Share Alike 3.0 Unported</a:t>
            </a:r>
            <a:r>
              <a:rPr lang="en-US" sz="1200" b="0" i="0" kern="1200" dirty="0">
                <a:solidFill>
                  <a:schemeClr val="tx1"/>
                </a:solidFill>
                <a:effectLst/>
                <a:latin typeface="+mn-lt"/>
                <a:ea typeface="+mn-ea"/>
                <a:cs typeface="+mn-cs"/>
              </a:rPr>
              <a:t> license.</a:t>
            </a:r>
          </a:p>
          <a:p>
            <a:r>
              <a:rPr lang="en-US" dirty="0">
                <a:hlinkClick r:id="rId6"/>
              </a:rPr>
              <a:t>https://commons.wikimedia.org/wiki/File:Downtown_Huntsville,_Alabama.jpg</a:t>
            </a:r>
            <a:endParaRPr lang="en-US" b="0"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243289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Urban Heat Health Risk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Urban Heat Health Risk Map takes into account CDC epidemiological data such as those diagnosed with asthma, COPD, heart disease, and obesity. Also factored in are census data for people over the age of 65. The most vulnerable citizens in Huntsville live in the Northern Downtown Huntsville Area.</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dirty="0"/>
          </a:p>
        </p:txBody>
      </p:sp>
    </p:spTree>
    <p:extLst>
      <p:ext uri="{BB962C8B-B14F-4D97-AF65-F5344CB8AC3E}">
        <p14:creationId xmlns:p14="http://schemas.microsoft.com/office/powerpoint/2010/main" val="222556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ArcGIS StoryMap </a:t>
            </a:r>
          </a:p>
          <a:p>
            <a:endParaRPr lang="en-US" dirty="0"/>
          </a:p>
          <a:p>
            <a:r>
              <a:rPr lang="en-US" dirty="0"/>
              <a:t>Speaker Notes: </a:t>
            </a:r>
          </a:p>
          <a:p>
            <a:r>
              <a:rPr lang="en-US" dirty="0"/>
              <a:t>The team created an ArcGIS StoryMap to serve as a community outreach tool. The overall extent of our project was included in this StoryMap and it was created in a way that it could be communicated to all audiences. This tool can be used by the City of Huntsville to inform citizens about tree canopy loss and UHI effect within the city</a:t>
            </a:r>
            <a:r>
              <a:rPr lang="en-US" dirty="0" smtClean="0"/>
              <a:t>.</a:t>
            </a:r>
          </a:p>
          <a:p>
            <a:endParaRPr lang="en-US" dirty="0" smtClean="0"/>
          </a:p>
          <a:p>
            <a:r>
              <a:rPr lang="en-US" dirty="0" smtClean="0"/>
              <a:t>::presentation includes StoryMap</a:t>
            </a:r>
            <a:r>
              <a:rPr lang="en-US" baseline="0" dirty="0" smtClean="0"/>
              <a:t> demo::</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458010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Conclusions </a:t>
            </a:r>
          </a:p>
          <a:p>
            <a:endParaRPr lang="en-US" dirty="0"/>
          </a:p>
          <a:p>
            <a:r>
              <a:rPr lang="en-US" dirty="0"/>
              <a:t>Speaker Notes:</a:t>
            </a:r>
          </a:p>
          <a:p>
            <a:pPr marL="0" marR="0" lvl="0" indent="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None/>
              <a:tabLst/>
              <a:defRPr/>
            </a:pPr>
            <a:r>
              <a:rPr lang="en-US" sz="1200" dirty="0"/>
              <a:t>We determined that LST has </a:t>
            </a:r>
            <a:r>
              <a:rPr lang="en-US" sz="1200" b="1" dirty="0">
                <a:solidFill>
                  <a:srgbClr val="006D9D"/>
                </a:solidFill>
              </a:rPr>
              <a:t>increased</a:t>
            </a:r>
            <a:r>
              <a:rPr lang="en-US" sz="1200" dirty="0"/>
              <a:t> by approximately 4 ̊ F  across the city (with some census tracts seeing </a:t>
            </a:r>
            <a:r>
              <a:rPr lang="en-US" sz="1200" b="1" dirty="0"/>
              <a:t>increases</a:t>
            </a:r>
            <a:r>
              <a:rPr lang="en-US" sz="1200" dirty="0"/>
              <a:t> as high as 8 ̊ F) while tree cover has increased by 3 % across the city from 2010-2019. Urban expansion in Huntsville has </a:t>
            </a:r>
            <a:r>
              <a:rPr lang="en-US" sz="1200" b="1" dirty="0">
                <a:solidFill>
                  <a:srgbClr val="006D9D"/>
                </a:solidFill>
              </a:rPr>
              <a:t>not</a:t>
            </a:r>
            <a:r>
              <a:rPr lang="en-US" sz="1200" dirty="0"/>
              <a:t> </a:t>
            </a:r>
            <a:r>
              <a:rPr lang="en-US" sz="1200" b="1" dirty="0">
                <a:solidFill>
                  <a:srgbClr val="006D9D"/>
                </a:solidFill>
              </a:rPr>
              <a:t>substantially</a:t>
            </a:r>
            <a:r>
              <a:rPr lang="en-US" sz="1200" dirty="0"/>
              <a:t> impacted tree canopy cover from 2010-2019  We found that LST has a linear </a:t>
            </a:r>
            <a:r>
              <a:rPr lang="en-US" sz="1200" b="1" dirty="0">
                <a:solidFill>
                  <a:srgbClr val="006D9D"/>
                </a:solidFill>
              </a:rPr>
              <a:t>increase</a:t>
            </a:r>
            <a:r>
              <a:rPr lang="en-US" sz="1200" dirty="0"/>
              <a:t> in developed areas and </a:t>
            </a:r>
            <a:r>
              <a:rPr lang="en-US" sz="1200" b="1" dirty="0">
                <a:solidFill>
                  <a:srgbClr val="006D9D"/>
                </a:solidFill>
              </a:rPr>
              <a:t>decreases</a:t>
            </a:r>
            <a:r>
              <a:rPr lang="en-US" sz="1200" dirty="0"/>
              <a:t> logarithmically in relation to tree cover. Through our UHI Identification Maps we found that </a:t>
            </a:r>
            <a:r>
              <a:rPr lang="en-US" sz="1200" dirty="0">
                <a:solidFill>
                  <a:schemeClr val="tx1">
                    <a:lumMod val="75000"/>
                    <a:lumOff val="25000"/>
                  </a:schemeClr>
                </a:solidFill>
              </a:rPr>
              <a:t>highly developed areas such as Downtown Huntsville and </a:t>
            </a:r>
            <a:r>
              <a:rPr lang="en-US" sz="1200" dirty="0"/>
              <a:t>the Huntsville International Airport exhibited the </a:t>
            </a:r>
            <a:r>
              <a:rPr lang="en-US" sz="1200" b="1" dirty="0">
                <a:solidFill>
                  <a:srgbClr val="006D9D"/>
                </a:solidFill>
              </a:rPr>
              <a:t>highest</a:t>
            </a:r>
            <a:r>
              <a:rPr lang="en-US" sz="1200" dirty="0"/>
              <a:t> temperatures. </a:t>
            </a:r>
            <a:r>
              <a:rPr lang="en-US" sz="1200" dirty="0">
                <a:solidFill>
                  <a:schemeClr val="tx1">
                    <a:lumMod val="75000"/>
                    <a:lumOff val="25000"/>
                  </a:schemeClr>
                </a:solidFill>
              </a:rPr>
              <a:t>From our areas of interest, North Downtown Huntsville had one of the </a:t>
            </a:r>
            <a:r>
              <a:rPr lang="en-US" sz="1200" b="1" dirty="0">
                <a:solidFill>
                  <a:srgbClr val="006D9D"/>
                </a:solidFill>
              </a:rPr>
              <a:t>highest</a:t>
            </a:r>
            <a:r>
              <a:rPr lang="en-US" sz="1200" dirty="0">
                <a:solidFill>
                  <a:schemeClr val="tx1">
                    <a:lumMod val="75000"/>
                    <a:lumOff val="25000"/>
                  </a:schemeClr>
                </a:solidFill>
              </a:rPr>
              <a:t> Heat Vulnerability scores. </a:t>
            </a: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1255559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Work &amp; Uncertainties </a:t>
            </a:r>
          </a:p>
          <a:p>
            <a:endParaRPr lang="en-US" dirty="0"/>
          </a:p>
          <a:p>
            <a:r>
              <a:rPr lang="en-US" dirty="0"/>
              <a:t>Speaker Notes:</a:t>
            </a:r>
          </a:p>
          <a:p>
            <a:pPr marL="0" marR="0" lvl="0" indent="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None/>
              <a:tabLst/>
              <a:defRPr/>
            </a:pPr>
            <a:r>
              <a:rPr kumimoji="0" lang="en-US" sz="2800"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Future Work:</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kumimoji="0" lang="en-US" i="0" u="none" strike="noStrike" kern="1200" cap="none" spc="0" normalizeH="0" baseline="0" noProof="0" dirty="0">
                <a:ln>
                  <a:noFill/>
                </a:ln>
                <a:effectLst/>
                <a:uLnTx/>
                <a:uFillTx/>
                <a:latin typeface="Century Gothic" panose="020B0502020202020204" pitchFamily="34" charset="0"/>
                <a:ea typeface="+mn-ea"/>
                <a:cs typeface="+mn-cs"/>
              </a:rPr>
              <a:t>A second term of this project will take place in the  </a:t>
            </a:r>
            <a:r>
              <a:rPr kumimoji="0" lang="en-US"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Fall of 2020. </a:t>
            </a:r>
            <a:r>
              <a:rPr kumimoji="0" lang="en-US" i="0" u="none" strike="noStrike" kern="1200" cap="none" spc="0" normalizeH="0" baseline="0" noProof="0" dirty="0">
                <a:ln>
                  <a:noFill/>
                </a:ln>
                <a:effectLst/>
                <a:uLnTx/>
                <a:uFillTx/>
                <a:latin typeface="Century Gothic" panose="020B0502020202020204" pitchFamily="34" charset="0"/>
                <a:ea typeface="+mn-ea"/>
                <a:cs typeface="+mn-cs"/>
              </a:rPr>
              <a:t>This project will focus on mapping </a:t>
            </a:r>
            <a:r>
              <a:rPr kumimoji="0" lang="en-US"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flood risk </a:t>
            </a:r>
            <a:r>
              <a:rPr kumimoji="0" lang="en-US" i="0" u="none" strike="noStrike" kern="1200" cap="none" spc="0" normalizeH="0" baseline="0" noProof="0" dirty="0">
                <a:ln>
                  <a:noFill/>
                </a:ln>
                <a:effectLst/>
                <a:uLnTx/>
                <a:uFillTx/>
                <a:latin typeface="Century Gothic" panose="020B0502020202020204" pitchFamily="34" charset="0"/>
                <a:ea typeface="+mn-ea"/>
                <a:cs typeface="+mn-cs"/>
              </a:rPr>
              <a:t>and </a:t>
            </a:r>
            <a:r>
              <a:rPr kumimoji="0" lang="en-US"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stormwater runoff </a:t>
            </a:r>
            <a:r>
              <a:rPr kumimoji="0" lang="en-US" i="0" u="none" strike="noStrike" kern="1200" cap="none" spc="0" normalizeH="0" baseline="0" noProof="0" dirty="0">
                <a:ln>
                  <a:noFill/>
                </a:ln>
                <a:effectLst/>
                <a:uLnTx/>
                <a:uFillTx/>
                <a:latin typeface="Century Gothic" panose="020B0502020202020204" pitchFamily="34" charset="0"/>
                <a:ea typeface="+mn-ea"/>
                <a:cs typeface="+mn-cs"/>
              </a:rPr>
              <a:t>in relation to urban expansion. </a:t>
            </a:r>
            <a:r>
              <a:rPr lang="en-US" dirty="0"/>
              <a:t>The team will expand upon </a:t>
            </a:r>
            <a:r>
              <a:rPr lang="en-US" b="1" dirty="0">
                <a:solidFill>
                  <a:srgbClr val="006D9D"/>
                </a:solidFill>
              </a:rPr>
              <a:t>green infrastructure analysis </a:t>
            </a:r>
            <a:r>
              <a:rPr lang="en-US" dirty="0"/>
              <a:t>to aid partners in future decision-making processes.</a:t>
            </a:r>
          </a:p>
          <a:p>
            <a:pPr marL="0" indent="0">
              <a:lnSpc>
                <a:spcPct val="100000"/>
              </a:lnSpc>
              <a:spcBef>
                <a:spcPts val="0"/>
              </a:spcBef>
              <a:spcAft>
                <a:spcPts val="600"/>
              </a:spcAft>
              <a:buClr>
                <a:srgbClr val="006D9D"/>
              </a:buClr>
              <a:buFont typeface="Webdings" panose="05030102010509060703" pitchFamily="18" charset="2"/>
              <a:buNone/>
              <a:defRPr/>
            </a:pPr>
            <a:r>
              <a:rPr kumimoji="0" lang="en-US" sz="2800"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Uncertainties: </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dirty="0"/>
              <a:t>Through the creation of confusion matrices for Land Cover Classification, our overall </a:t>
            </a:r>
            <a:r>
              <a:rPr lang="en-US" b="1" dirty="0">
                <a:solidFill>
                  <a:srgbClr val="006D9D"/>
                </a:solidFill>
              </a:rPr>
              <a:t>accuracies</a:t>
            </a:r>
            <a:r>
              <a:rPr lang="en-US" dirty="0"/>
              <a:t> for the validated years ranged between 70%-75%. Cloud cover </a:t>
            </a:r>
            <a:r>
              <a:rPr lang="en-US" b="1" dirty="0">
                <a:solidFill>
                  <a:srgbClr val="006D9D"/>
                </a:solidFill>
              </a:rPr>
              <a:t>varied</a:t>
            </a:r>
            <a:r>
              <a:rPr lang="en-US" dirty="0"/>
              <a:t> from year to year and may have </a:t>
            </a:r>
            <a:r>
              <a:rPr lang="en-US" b="1" dirty="0">
                <a:solidFill>
                  <a:srgbClr val="006D9D"/>
                </a:solidFill>
              </a:rPr>
              <a:t>reduced</a:t>
            </a:r>
            <a:r>
              <a:rPr lang="en-US" dirty="0"/>
              <a:t> some results. GEDI transects were </a:t>
            </a:r>
            <a:r>
              <a:rPr lang="en-US" b="1" dirty="0">
                <a:solidFill>
                  <a:srgbClr val="006D9D"/>
                </a:solidFill>
              </a:rPr>
              <a:t>not available </a:t>
            </a:r>
            <a:r>
              <a:rPr lang="en-US" dirty="0"/>
              <a:t>for the entire study area as they did not run through Downtown Huntsville.</a:t>
            </a:r>
          </a:p>
          <a:p>
            <a:pPr marL="1028700" lvl="1" indent="-342900">
              <a:lnSpc>
                <a:spcPct val="100000"/>
              </a:lnSpc>
              <a:spcBef>
                <a:spcPts val="0"/>
              </a:spcBef>
              <a:spcAft>
                <a:spcPts val="600"/>
              </a:spcAft>
              <a:buClr>
                <a:srgbClr val="006D9D"/>
              </a:buClr>
              <a:buFont typeface="Webdings" panose="05030102010509060703" pitchFamily="18" charset="2"/>
              <a:buChar char="4"/>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lang="en-US" dirty="0"/>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2392817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NASA DEVELOP Huntsville Urban Development Team at MSFC would like to thank our Science Advisors, DEVELOP Mentors, and our Project Partners. Without all of them, this project would not be possible!</a:t>
            </a:r>
          </a:p>
          <a:p>
            <a:endParaRPr lang="en-US" dirty="0"/>
          </a:p>
          <a:p>
            <a:r>
              <a:rPr lang="en-US" b="1" dirty="0"/>
              <a:t>Advisors: </a:t>
            </a:r>
          </a:p>
          <a:p>
            <a:pPr marL="171450" indent="-171450">
              <a:buFontTx/>
              <a:buChar char="-"/>
            </a:pPr>
            <a:r>
              <a:rPr lang="en-US" b="1" dirty="0"/>
              <a:t>Dr. Jeffrey Luvall</a:t>
            </a:r>
            <a:r>
              <a:rPr lang="en-US" b="0" dirty="0"/>
              <a:t>, NASA MSFC</a:t>
            </a:r>
          </a:p>
          <a:p>
            <a:pPr marL="171450" indent="-171450">
              <a:buFontTx/>
              <a:buChar char="-"/>
            </a:pPr>
            <a:r>
              <a:rPr lang="en-US" b="1" dirty="0"/>
              <a:t>Dr. Robert Griffin</a:t>
            </a:r>
            <a:r>
              <a:rPr lang="en-US" b="0" dirty="0"/>
              <a:t>, University of Alabama in Huntsville </a:t>
            </a:r>
          </a:p>
          <a:p>
            <a:pPr marL="171450" indent="-171450">
              <a:buFontTx/>
              <a:buChar char="-"/>
            </a:pPr>
            <a:r>
              <a:rPr lang="en-US" b="1" dirty="0"/>
              <a:t>A. R. Williams</a:t>
            </a:r>
            <a:r>
              <a:rPr lang="en-US" b="0" dirty="0"/>
              <a:t>, NASA DEVELOP </a:t>
            </a:r>
          </a:p>
          <a:p>
            <a:pPr marL="0" indent="0">
              <a:buFontTx/>
              <a:buNone/>
            </a:pPr>
            <a:r>
              <a:rPr lang="en-US" b="1" dirty="0"/>
              <a:t>DEVELOP Mentors: </a:t>
            </a:r>
          </a:p>
          <a:p>
            <a:pPr marL="171450" indent="-171450">
              <a:buFontTx/>
              <a:buChar char="-"/>
            </a:pPr>
            <a:r>
              <a:rPr lang="en-US" b="1" dirty="0"/>
              <a:t>Helen Baldwin</a:t>
            </a:r>
            <a:r>
              <a:rPr lang="en-US" b="0" dirty="0"/>
              <a:t>, NASA SERVIR</a:t>
            </a:r>
          </a:p>
          <a:p>
            <a:pPr marL="171450" indent="-171450">
              <a:buFontTx/>
              <a:buChar char="-"/>
            </a:pPr>
            <a:r>
              <a:rPr lang="en-US" b="1" dirty="0"/>
              <a:t>Christine Evans, </a:t>
            </a:r>
            <a:r>
              <a:rPr lang="en-US" b="0" dirty="0"/>
              <a:t>University of Alabama in Huntsville</a:t>
            </a:r>
          </a:p>
          <a:p>
            <a:pPr marL="171450" indent="-171450">
              <a:buFontTx/>
              <a:buChar char="-"/>
            </a:pPr>
            <a:r>
              <a:rPr lang="en-US" b="1" dirty="0"/>
              <a:t>Madison Murphy,</a:t>
            </a:r>
            <a:r>
              <a:rPr lang="en-US" b="0" dirty="0"/>
              <a:t> Optimal GEO </a:t>
            </a:r>
          </a:p>
          <a:p>
            <a:pPr marL="0" indent="0">
              <a:buFontTx/>
              <a:buNone/>
            </a:pPr>
            <a:r>
              <a:rPr lang="en-US" b="1" dirty="0"/>
              <a:t>Partners: </a:t>
            </a:r>
          </a:p>
          <a:p>
            <a:pPr marL="0" indent="0">
              <a:buFontTx/>
              <a:buNone/>
            </a:pPr>
            <a:r>
              <a:rPr lang="en-US" b="1" dirty="0"/>
              <a:t>[</a:t>
            </a:r>
            <a:r>
              <a:rPr lang="en-US" b="0" dirty="0"/>
              <a:t>placeholder: still deciding how to display our partners</a:t>
            </a:r>
            <a:r>
              <a:rPr lang="en-US" b="1" dirty="0"/>
              <a:t>]</a:t>
            </a:r>
          </a:p>
        </p:txBody>
      </p:sp>
      <p:sp>
        <p:nvSpPr>
          <p:cNvPr id="4" name="Slide Number Placeholder 3"/>
          <p:cNvSpPr>
            <a:spLocks noGrp="1"/>
          </p:cNvSpPr>
          <p:nvPr>
            <p:ph type="sldNum" sz="quarter" idx="10"/>
          </p:nvPr>
        </p:nvSpPr>
        <p:spPr/>
        <p:txBody>
          <a:bodyPr/>
          <a:lstStyle/>
          <a:p>
            <a:fld id="{66EE4239-191D-4388-B0F5-1C5222233620}" type="slidenum">
              <a:rPr lang="en-US" smtClean="0"/>
              <a:t>34</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worked with several departments that are a part of The City of Huntsville. These included Urban and Economic Development, the City Council, GIS, urban and Long-Range Planning, City Planning, Landscape Management, and City Engineering.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panose="020F0302020204030204"/>
              </a:rPr>
              <a:t>This is the City’s first investigation into urban heat islands as there were concerns raised by constituents regarding tree loss and the relating change in temperature. </a:t>
            </a:r>
            <a:endParaRPr lang="en-US" dirty="0"/>
          </a:p>
          <a:p>
            <a:endParaRPr lang="en-US" dirty="0"/>
          </a:p>
          <a:p>
            <a:r>
              <a:rPr lang="en-US" b="1" dirty="0"/>
              <a:t>Image Credit:</a:t>
            </a:r>
          </a:p>
          <a:p>
            <a:r>
              <a:rPr lang="en-US" b="0" dirty="0"/>
              <a:t>Taken by participant Amanda Tomlinson</a:t>
            </a:r>
          </a:p>
          <a:p>
            <a:endParaRPr lang="en-US" b="0"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85043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b="1" dirty="0"/>
              <a:t>project objectives</a:t>
            </a:r>
            <a:r>
              <a:rPr lang="en-US" b="0" dirty="0"/>
              <a:t> were to:</a:t>
            </a:r>
          </a:p>
          <a:p>
            <a:pPr marL="171450" indent="-171450">
              <a:buFontTx/>
              <a:buChar char="-"/>
            </a:pPr>
            <a:r>
              <a:rPr lang="en-US" dirty="0"/>
              <a:t>Investigate and analyze correlations between changes in tree canopy cover and </a:t>
            </a:r>
            <a:r>
              <a:rPr lang="en-US" dirty="0" smtClean="0"/>
              <a:t>Land Surface Temperature </a:t>
            </a:r>
            <a:endParaRPr lang="en-US" dirty="0"/>
          </a:p>
          <a:p>
            <a:pPr marL="457200" lvl="1" indent="0">
              <a:buFontTx/>
              <a:buNone/>
            </a:pPr>
            <a:r>
              <a:rPr lang="en-US" dirty="0"/>
              <a:t>-This was done through a suite of time-series maps and several statistical analyses</a:t>
            </a:r>
          </a:p>
          <a:p>
            <a:pPr marL="171450" lvl="0" indent="-171450">
              <a:buFontTx/>
              <a:buChar char="-"/>
            </a:pPr>
            <a:r>
              <a:rPr lang="en-US" dirty="0"/>
              <a:t>Quantify the impacts of Huntsville’s urban expansion on decreasing tree canopy coverage and increasing impervious surface coverage </a:t>
            </a:r>
          </a:p>
          <a:p>
            <a:pPr marL="628650" lvl="1" indent="-171450">
              <a:buFontTx/>
              <a:buChar char="-"/>
            </a:pPr>
            <a:r>
              <a:rPr lang="en-US" dirty="0"/>
              <a:t>This was done through classifying images of NDVI and NDBI and calculating changes between land cover and LST, and using statistical tests to quantify these changes </a:t>
            </a:r>
          </a:p>
          <a:p>
            <a:pPr marL="171450" lvl="0" indent="-171450">
              <a:buFontTx/>
              <a:buChar char="-"/>
            </a:pPr>
            <a:r>
              <a:rPr lang="en-US" dirty="0"/>
              <a:t>Identify hot spots within the city that are experiencing UHI and identifying the vulnerable populations that might remain within these hot spots </a:t>
            </a:r>
          </a:p>
          <a:p>
            <a:pPr marL="628650" lvl="1" indent="-171450">
              <a:buFontTx/>
              <a:buChar char="-"/>
            </a:pPr>
            <a:r>
              <a:rPr lang="en-US" dirty="0"/>
              <a:t>This was done by examining LST throughout the city by census tracts and incorporating health and census variables to address at-risk populations within the city</a:t>
            </a:r>
          </a:p>
          <a:p>
            <a:pPr marL="628650" lvl="1" indent="-171450">
              <a:buFontTx/>
              <a:buChar char="-"/>
            </a:pPr>
            <a:r>
              <a:rPr lang="en-US" dirty="0"/>
              <a:t>This will help us to create a heat vulnerability map! </a:t>
            </a:r>
          </a:p>
          <a:p>
            <a:pPr marL="171450" lvl="0" indent="-171450">
              <a:buFontTx/>
              <a:buChar char="-"/>
            </a:pPr>
            <a:r>
              <a:rPr lang="en-US" dirty="0"/>
              <a:t>Communicate our findings through an ArcGIS StoryMap</a:t>
            </a:r>
          </a:p>
          <a:p>
            <a:pPr marL="457200" lvl="1" indent="0">
              <a:buFontTx/>
              <a:buNone/>
            </a:pPr>
            <a:endParaRPr lang="en-US" dirty="0"/>
          </a:p>
          <a:p>
            <a:pPr marL="457200" lvl="1" indent="0">
              <a:buFontTx/>
              <a:buNone/>
            </a:pPr>
            <a:r>
              <a:rPr lang="en-US" dirty="0"/>
              <a:t> </a:t>
            </a:r>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62839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utilized several different satellites and sensors in order to investigate the existence of the urban heat island in Huntsville. We used the LANDSAT 5 TM and the </a:t>
            </a:r>
            <a:r>
              <a:rPr lang="en-US" sz="1200" b="0" i="0" kern="1200" dirty="0">
                <a:solidFill>
                  <a:schemeClr val="tx1"/>
                </a:solidFill>
                <a:effectLst/>
                <a:latin typeface="+mn-lt"/>
                <a:ea typeface="+mn-ea"/>
                <a:cs typeface="+mn-cs"/>
              </a:rPr>
              <a:t>Landsat 8 OLI to create land cover maps.  The Landsat 5 TM, Landsat 8 OLI and TIRS, Terra MODIS, and ECOSTRESS were used to calculate land surface temperature. Finally, the team used GEDI to analyze tree canopy cover.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Credits: NASA (Public Domain)</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592192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also ut</a:t>
            </a:r>
            <a:r>
              <a:rPr lang="en-US" b="0" dirty="0"/>
              <a:t>ilized some ancillary datasets. The US Census Bureau Tigerline data was used in our Urban Heat Health Risk Map by incorporating population data. Health statistics from the Centers of Disease Control also went into the Heath Risk map to help determine what census tracts in Huntsville are most susceptible to heightened temperatures. We also used NLCD land classification data to perform a supervised land classification while using NAIP imagery to create a training dataset to verify these classifications. </a:t>
            </a:r>
          </a:p>
          <a:p>
            <a:endParaRPr lang="en-US" b="1"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17075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Overview</a:t>
            </a:r>
          </a:p>
          <a:p>
            <a:endParaRPr lang="en-US" dirty="0"/>
          </a:p>
          <a:p>
            <a:r>
              <a:rPr lang="en-US" dirty="0"/>
              <a:t>Speaker Notes: </a:t>
            </a:r>
          </a:p>
          <a:p>
            <a:endParaRPr lang="en-US" dirty="0"/>
          </a:p>
          <a:p>
            <a:pPr marL="171450" indent="-171450">
              <a:buFont typeface="Arial" panose="020B0604020202020204" pitchFamily="34" charset="0"/>
              <a:buChar char="•"/>
            </a:pPr>
            <a:r>
              <a:rPr lang="en-US" dirty="0"/>
              <a:t>All of the NASA Eos that we used in this project were acquired and processed within Google Earth Engine, with the exception of Terra MODIS and ECOSTRESS, which were acquired through AppEEARS and will be discussed in a later slide. All Google Earth Engine imagery was cloud masked and reduced by calculating monthly medians. </a:t>
            </a:r>
          </a:p>
          <a:p>
            <a:pPr marL="171450" indent="-171450">
              <a:buFont typeface="Arial" panose="020B0604020202020204" pitchFamily="34" charset="0"/>
              <a:buChar char="•"/>
            </a:pPr>
            <a:r>
              <a:rPr lang="en-US" dirty="0"/>
              <a:t>Using the imagery, we conducted two types of classifications based on NLCD land cover classes, and calculated LST. </a:t>
            </a:r>
          </a:p>
          <a:p>
            <a:pPr marL="171450" indent="-171450">
              <a:buFont typeface="Arial" panose="020B0604020202020204" pitchFamily="34" charset="0"/>
              <a:buChar char="•"/>
            </a:pPr>
            <a:r>
              <a:rPr lang="en-US" dirty="0"/>
              <a:t>Next, the team acquired data related to heat vulnerability from the CDC, Census Bureau, and the City of Huntsville. Specifically, we looked at health data, the population over 65, and the age of homes/subdivisions. This data were collected at the census tract level, and remote sensing data was also averaged over census tracts to use in analysis with the heat vulnerability data. </a:t>
            </a:r>
          </a:p>
          <a:p>
            <a:pPr marL="171450" indent="-171450">
              <a:buFont typeface="Arial" panose="020B0604020202020204" pitchFamily="34" charset="0"/>
              <a:buChar char="•"/>
            </a:pPr>
            <a:r>
              <a:rPr lang="en-US" dirty="0"/>
              <a:t>The team produced a timeseries of LST and Land Cover over time, a heat island identification tool, a tree canopy cover survey map, and an urban heat health risk analysis.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Image Credits: </a:t>
            </a:r>
          </a:p>
          <a:p>
            <a:pPr marL="0" indent="0">
              <a:buFont typeface="Arial" panose="020B0604020202020204" pitchFamily="34" charset="0"/>
              <a:buNone/>
            </a:pPr>
            <a:r>
              <a:rPr lang="en-US" dirty="0"/>
              <a:t>All Images in this slide were generated by the team from Landsat 8 OLI and TIRS Imagery or Census Tract Data for the City of Huntsville.</a:t>
            </a:r>
          </a:p>
          <a:p>
            <a:pPr marL="0" indent="0">
              <a:buFont typeface="Arial" panose="020B0604020202020204" pitchFamily="34" charset="0"/>
              <a:buNone/>
            </a:pPr>
            <a:r>
              <a:rPr lang="en-US" dirty="0"/>
              <a:t>Gear Icons are modified Powerpoint ClipArt</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863283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Land Cover</a:t>
            </a:r>
          </a:p>
          <a:p>
            <a:endParaRPr lang="en-US" dirty="0"/>
          </a:p>
          <a:p>
            <a:r>
              <a:rPr lang="en-US" dirty="0"/>
              <a:t>Speaker Notes: </a:t>
            </a:r>
          </a:p>
          <a:p>
            <a:endParaRPr lang="en-US" dirty="0"/>
          </a:p>
          <a:p>
            <a:pPr marL="171450" indent="-171450">
              <a:buFont typeface="Arial" panose="020B0604020202020204" pitchFamily="34" charset="0"/>
              <a:buChar char="•"/>
            </a:pPr>
            <a:r>
              <a:rPr lang="en-US" dirty="0"/>
              <a:t>Acquisition</a:t>
            </a:r>
          </a:p>
          <a:p>
            <a:pPr marL="628650" lvl="1" indent="-171450">
              <a:buFont typeface="Arial" panose="020B0604020202020204" pitchFamily="34" charset="0"/>
              <a:buChar char="•"/>
            </a:pPr>
            <a:r>
              <a:rPr lang="en-US" dirty="0"/>
              <a:t>We acquired all imagery within Google Earth Engine. To look at land cover, the team utilized Landsat 5 between 2010 and 2011, Landsat 8 between 2013 and 2019, and Sentinel-2 for 2019. </a:t>
            </a:r>
          </a:p>
          <a:p>
            <a:pPr marL="628650" lvl="1" indent="-171450">
              <a:buFont typeface="Arial" panose="020B0604020202020204" pitchFamily="34" charset="0"/>
              <a:buChar char="•"/>
            </a:pPr>
            <a:r>
              <a:rPr lang="en-US" dirty="0"/>
              <a:t>We also referenced the NLCD land cover dataset within Google Earth Engine to classify our images</a:t>
            </a:r>
          </a:p>
          <a:p>
            <a:pPr marL="628650" lvl="1" indent="-171450">
              <a:buFont typeface="Arial" panose="020B0604020202020204" pitchFamily="34" charset="0"/>
              <a:buChar char="•"/>
            </a:pPr>
            <a:r>
              <a:rPr lang="en-US" dirty="0"/>
              <a:t>All the images acquired were taken between June and July of the given year. This is because the urban heat island effect is most prominent (and therefore most hazardous to urban populations) in the summer.</a:t>
            </a:r>
          </a:p>
          <a:p>
            <a:pPr marL="171450" indent="-171450">
              <a:buFont typeface="Arial" panose="020B0604020202020204" pitchFamily="34" charset="0"/>
              <a:buChar char="•"/>
            </a:pPr>
            <a:r>
              <a:rPr lang="en-US" dirty="0"/>
              <a:t>The team processed all imagery within Google Earth Engine. First, we applied a cloud mask to all the images, and then calculated the Normalized Difference Vegetation Index, or NDVI, and the Normalized Difference Built Up Index, or NDBI. Then, the images were combined by calculating the median to end up with one image per summer per year. </a:t>
            </a:r>
          </a:p>
          <a:p>
            <a:pPr marL="171450" indent="-171450">
              <a:buFont typeface="Arial" panose="020B0604020202020204" pitchFamily="34" charset="0"/>
              <a:buChar char="•"/>
            </a:pPr>
            <a:r>
              <a:rPr lang="en-US" dirty="0"/>
              <a:t>Next, the team classified the imagery within Google Earth Engine. First, we utilized a threshold method on the indices we calculated, and then we conducted a supervised classification using NLCD data. </a:t>
            </a:r>
          </a:p>
          <a:p>
            <a:pPr marL="171450" indent="-171450">
              <a:buFont typeface="Arial" panose="020B0604020202020204" pitchFamily="34" charset="0"/>
              <a:buChar char="•"/>
            </a:pPr>
            <a:r>
              <a:rPr lang="en-US" dirty="0"/>
              <a:t>Lastly, the team validated the classifications using a dataset created manually within [ArcMap / GEE?] referencing [NAIP / Google Earth] imagery and created a confusion matrix.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Image Credits: </a:t>
            </a:r>
          </a:p>
          <a:p>
            <a:pPr marL="0" indent="0">
              <a:buFont typeface="Arial" panose="020B0604020202020204" pitchFamily="34" charset="0"/>
              <a:buNone/>
            </a:pPr>
            <a:r>
              <a:rPr lang="en-US" dirty="0"/>
              <a:t>All Images in this slide were generated by the team from Landsat 8 OLI Imagery.</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804080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006D9D"/>
                    </a:solidFill>
                    <a:latin typeface="Century Gothic" panose="020B0502020202020204" pitchFamily="34" charset="0"/>
                  </a:rPr>
                  <a:t>| </a:t>
                </a:r>
                <a:r>
                  <a:rPr lang="en-US" sz="1600" spc="100" baseline="0" dirty="0">
                    <a:solidFill>
                      <a:srgbClr val="006D9D"/>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34.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png"/><Relationship Id="rId7" Type="http://schemas.openxmlformats.org/officeDocument/2006/relationships/image" Target="../media/image42.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eg"/><Relationship Id="rId10" Type="http://schemas.openxmlformats.org/officeDocument/2006/relationships/image" Target="../media/image51.JPG"/><Relationship Id="rId4" Type="http://schemas.openxmlformats.org/officeDocument/2006/relationships/image" Target="../media/image45.jpeg"/><Relationship Id="rId9"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3.jpg"/><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eg"/><Relationship Id="rId7" Type="http://schemas.openxmlformats.org/officeDocument/2006/relationships/image" Target="../media/image42.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56.jpg"/><Relationship Id="rId10" Type="http://schemas.openxmlformats.org/officeDocument/2006/relationships/chart" Target="../charts/chart2.xml"/><Relationship Id="rId4" Type="http://schemas.openxmlformats.org/officeDocument/2006/relationships/image" Target="../media/image55.jpeg"/><Relationship Id="rId9" Type="http://schemas.openxmlformats.org/officeDocument/2006/relationships/chart" Target="../charts/chart1.xml"/></Relationships>
</file>

<file path=ppt/slides/_rels/slide21.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54.jpeg"/><Relationship Id="rId7"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6.jp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59.png"/><Relationship Id="rId7"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34.png"/><Relationship Id="rId4" Type="http://schemas.openxmlformats.org/officeDocument/2006/relationships/image" Target="../media/image72.sv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1.PNG"/><Relationship Id="rId7" Type="http://schemas.openxmlformats.org/officeDocument/2006/relationships/image" Target="../media/image42.sv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75.svg"/><Relationship Id="rId4" Type="http://schemas.openxmlformats.org/officeDocument/2006/relationships/image" Target="../media/image62.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2.sv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2.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8.jpg"/><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7.jpg"/><Relationship Id="rId7"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jpg"/><Relationship Id="rId11" Type="http://schemas.openxmlformats.org/officeDocument/2006/relationships/image" Target="../media/image23.jpg"/><Relationship Id="rId5" Type="http://schemas.openxmlformats.org/officeDocument/2006/relationships/image" Target="../media/image23.svg"/><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3670" y="6277493"/>
            <a:ext cx="2218877" cy="338554"/>
          </a:xfrm>
          <a:prstGeom prst="rect">
            <a:avLst/>
          </a:prstGeom>
        </p:spPr>
        <p:txBody>
          <a:bodyPr wrap="none" anchor="t">
            <a:spAutoFit/>
          </a:bodyPr>
          <a:lstStyle/>
          <a:p>
            <a:r>
              <a:rPr lang="en-US" sz="1600" dirty="0">
                <a:solidFill>
                  <a:srgbClr val="006D9D"/>
                </a:solidFill>
                <a:latin typeface="Century Gothic"/>
              </a:rPr>
              <a:t>Alabama – Marshall </a:t>
            </a:r>
            <a:endParaRPr lang="en-US" dirty="0">
              <a:solidFill>
                <a:srgbClr val="006D9D"/>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006D9D"/>
                </a:solidFill>
                <a:latin typeface="Century Gothic"/>
              </a:rPr>
              <a:t>HUNTSVILLE</a:t>
            </a:r>
            <a:endParaRPr lang="en-US" sz="3700" spc="0" baseline="0" dirty="0">
              <a:solidFill>
                <a:srgbClr val="006D9D"/>
              </a:solidFill>
            </a:endParaRPr>
          </a:p>
          <a:p>
            <a:pPr algn="l"/>
            <a:r>
              <a:rPr lang="en-US" sz="2800" b="0" spc="0" dirty="0">
                <a:solidFill>
                  <a:srgbClr val="006D9D"/>
                </a:solidFill>
              </a:rPr>
              <a:t>Urban Development</a:t>
            </a:r>
            <a:endParaRPr lang="en-US" sz="2800" b="0" spc="0" baseline="0" dirty="0">
              <a:solidFill>
                <a:srgbClr val="006D9D"/>
              </a:solidFill>
            </a:endParaRPr>
          </a:p>
        </p:txBody>
      </p:sp>
      <p:sp>
        <p:nvSpPr>
          <p:cNvPr id="4" name="Subtitle 2"/>
          <p:cNvSpPr txBox="1">
            <a:spLocks/>
          </p:cNvSpPr>
          <p:nvPr/>
        </p:nvSpPr>
        <p:spPr>
          <a:xfrm>
            <a:off x="6066815" y="3092179"/>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Utilizing NASA Earth Observations to Evaluate Urban Tree Canopy and Land Surface Temperature for Green Infrastructure Development and Urban Heat Mitigation in Huntsville, AL</a:t>
            </a:r>
            <a:endParaRPr lang="en-US" sz="1600" dirty="0">
              <a:solidFill>
                <a:schemeClr val="tx1">
                  <a:lumMod val="75000"/>
                  <a:lumOff val="25000"/>
                </a:schemeClr>
              </a:solidFill>
            </a:endParaRPr>
          </a:p>
        </p:txBody>
      </p:sp>
      <p:sp>
        <p:nvSpPr>
          <p:cNvPr id="5" name="TextBox 4"/>
          <p:cNvSpPr txBox="1"/>
          <p:nvPr/>
        </p:nvSpPr>
        <p:spPr>
          <a:xfrm>
            <a:off x="6066814" y="4960968"/>
            <a:ext cx="6122712" cy="307777"/>
          </a:xfrm>
          <a:prstGeom prst="rect">
            <a:avLst/>
          </a:prstGeom>
          <a:noFill/>
        </p:spPr>
        <p:txBody>
          <a:bodyPr wrap="square" rtlCol="0" anchor="t">
            <a:spAutoFit/>
          </a:bodyPr>
          <a:lstStyle/>
          <a:p>
            <a:r>
              <a:rPr lang="en-US" sz="1400" dirty="0">
                <a:solidFill>
                  <a:schemeClr val="tx1">
                    <a:lumMod val="75000"/>
                    <a:lumOff val="25000"/>
                  </a:schemeClr>
                </a:solidFill>
                <a:latin typeface="Century Gothic"/>
              </a:rPr>
              <a:t>Greta Paris, Sabine Nix, Thomas Quintero, Amanda Tomlinson</a:t>
            </a:r>
          </a:p>
        </p:txBody>
      </p:sp>
      <p:sp>
        <p:nvSpPr>
          <p:cNvPr id="7" name="Rectangle 6">
            <a:extLst>
              <a:ext uri="{FF2B5EF4-FFF2-40B4-BE49-F238E27FC236}">
                <a16:creationId xmlns:a16="http://schemas.microsoft.com/office/drawing/2014/main" id="{7BAA0FD0-49BD-4738-8707-739B173BDC9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9E1DEDB-4997-46FB-B864-AE3151A1B7C6}"/>
              </a:ext>
            </a:extLst>
          </p:cNvPr>
          <p:cNvGrpSpPr/>
          <p:nvPr/>
        </p:nvGrpSpPr>
        <p:grpSpPr>
          <a:xfrm>
            <a:off x="385327" y="912813"/>
            <a:ext cx="5339544" cy="5563183"/>
            <a:chOff x="6248966" y="2573318"/>
            <a:chExt cx="5083465" cy="5238558"/>
          </a:xfrm>
        </p:grpSpPr>
        <p:pic>
          <p:nvPicPr>
            <p:cNvPr id="28" name="Picture 27" descr="A close up of a map&#10;&#10;Description automatically generated">
              <a:extLst>
                <a:ext uri="{FF2B5EF4-FFF2-40B4-BE49-F238E27FC236}">
                  <a16:creationId xmlns:a16="http://schemas.microsoft.com/office/drawing/2014/main" id="{7FE8DE45-6250-4A96-BD35-0E0276442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900" y="2573318"/>
              <a:ext cx="5069531" cy="4063041"/>
            </a:xfrm>
            <a:prstGeom prst="rect">
              <a:avLst/>
            </a:prstGeom>
          </p:spPr>
        </p:pic>
        <p:sp>
          <p:nvSpPr>
            <p:cNvPr id="29" name="TextBox 28">
              <a:extLst>
                <a:ext uri="{FF2B5EF4-FFF2-40B4-BE49-F238E27FC236}">
                  <a16:creationId xmlns:a16="http://schemas.microsoft.com/office/drawing/2014/main" id="{DA61738E-DDA1-4336-83A9-50E1A939295B}"/>
                </a:ext>
              </a:extLst>
            </p:cNvPr>
            <p:cNvSpPr txBox="1"/>
            <p:nvPr/>
          </p:nvSpPr>
          <p:spPr>
            <a:xfrm>
              <a:off x="6248966" y="7493077"/>
              <a:ext cx="3215033" cy="318799"/>
            </a:xfrm>
            <a:prstGeom prst="rect">
              <a:avLst/>
            </a:prstGeom>
            <a:solidFill>
              <a:schemeClr val="bg1"/>
            </a:solidFill>
          </p:spPr>
          <p:txBody>
            <a:bodyPr wrap="square" rtlCol="0">
              <a:spAutoFit/>
            </a:bodyPr>
            <a:lstStyle/>
            <a:p>
              <a:r>
                <a:rPr lang="en-US" sz="1600" dirty="0">
                  <a:latin typeface="Century Gothic" panose="020B0502020202020204" pitchFamily="34" charset="0"/>
                </a:rPr>
                <a:t>0	         	          2 miles</a:t>
              </a:r>
            </a:p>
          </p:txBody>
        </p:sp>
      </p:grpSp>
      <p:pic>
        <p:nvPicPr>
          <p:cNvPr id="4" name="Picture 3" descr="A close up of a map&#10;&#10;Description automatically generated">
            <a:extLst>
              <a:ext uri="{FF2B5EF4-FFF2-40B4-BE49-F238E27FC236}">
                <a16:creationId xmlns:a16="http://schemas.microsoft.com/office/drawing/2014/main" id="{E000BC13-041D-4BB6-B10C-5567AAC8A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826" y="900620"/>
            <a:ext cx="5794349" cy="4314821"/>
          </a:xfrm>
          <a:prstGeom prst="rect">
            <a:avLst/>
          </a:prstGeom>
        </p:spPr>
      </p:pic>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LAND COVER 2010 - 2019</a:t>
            </a:r>
            <a:endParaRPr lang="en-US" sz="4000" b="1" strike="sngStrike" dirty="0">
              <a:solidFill>
                <a:srgbClr val="006D9D"/>
              </a:solidFill>
              <a:latin typeface="Century Gothic" panose="020F0302020204030204"/>
            </a:endParaRPr>
          </a:p>
        </p:txBody>
      </p:sp>
      <p:grpSp>
        <p:nvGrpSpPr>
          <p:cNvPr id="27" name="Group 26">
            <a:extLst>
              <a:ext uri="{FF2B5EF4-FFF2-40B4-BE49-F238E27FC236}">
                <a16:creationId xmlns:a16="http://schemas.microsoft.com/office/drawing/2014/main" id="{A3CDF14E-13C6-774D-97D8-07C96D369D01}"/>
              </a:ext>
            </a:extLst>
          </p:cNvPr>
          <p:cNvGrpSpPr/>
          <p:nvPr/>
        </p:nvGrpSpPr>
        <p:grpSpPr>
          <a:xfrm>
            <a:off x="4587460" y="5179937"/>
            <a:ext cx="3999131" cy="1545010"/>
            <a:chOff x="371683" y="8248252"/>
            <a:chExt cx="3155949" cy="1981488"/>
          </a:xfrm>
        </p:grpSpPr>
        <p:sp>
          <p:nvSpPr>
            <p:cNvPr id="12" name="Rectangle 11">
              <a:extLst>
                <a:ext uri="{FF2B5EF4-FFF2-40B4-BE49-F238E27FC236}">
                  <a16:creationId xmlns:a16="http://schemas.microsoft.com/office/drawing/2014/main" id="{108D471E-B17D-924A-B7AB-754F3CD42AD1}"/>
                </a:ext>
              </a:extLst>
            </p:cNvPr>
            <p:cNvSpPr/>
            <p:nvPr/>
          </p:nvSpPr>
          <p:spPr>
            <a:xfrm>
              <a:off x="608423" y="8700163"/>
              <a:ext cx="498245" cy="332163"/>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1C6DA2-1E15-D14B-9F9A-EB3F4A743EBA}"/>
                </a:ext>
              </a:extLst>
            </p:cNvPr>
            <p:cNvSpPr/>
            <p:nvPr/>
          </p:nvSpPr>
          <p:spPr>
            <a:xfrm>
              <a:off x="608423" y="9072804"/>
              <a:ext cx="498245" cy="332163"/>
            </a:xfrm>
            <a:prstGeom prst="rect">
              <a:avLst/>
            </a:prstGeom>
            <a:solidFill>
              <a:srgbClr val="B4D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551F215-881C-E046-A294-A44C72931C49}"/>
                </a:ext>
              </a:extLst>
            </p:cNvPr>
            <p:cNvSpPr/>
            <p:nvPr/>
          </p:nvSpPr>
          <p:spPr>
            <a:xfrm>
              <a:off x="608423" y="9445445"/>
              <a:ext cx="498245" cy="332163"/>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68A89D-1D44-7347-B177-FD528CBE7E4D}"/>
                </a:ext>
              </a:extLst>
            </p:cNvPr>
            <p:cNvSpPr/>
            <p:nvPr/>
          </p:nvSpPr>
          <p:spPr>
            <a:xfrm>
              <a:off x="608423" y="9818086"/>
              <a:ext cx="498245" cy="332163"/>
            </a:xfrm>
            <a:prstGeom prst="rect">
              <a:avLst/>
            </a:prstGeom>
            <a:solidFill>
              <a:srgbClr val="669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3EC1B61-CDFF-624D-97E8-8AB77D8634F1}"/>
                </a:ext>
              </a:extLst>
            </p:cNvPr>
            <p:cNvSpPr txBox="1"/>
            <p:nvPr/>
          </p:nvSpPr>
          <p:spPr>
            <a:xfrm>
              <a:off x="1106668" y="8580196"/>
              <a:ext cx="1897247" cy="1649544"/>
            </a:xfrm>
            <a:prstGeom prst="rect">
              <a:avLst/>
            </a:prstGeom>
            <a:noFill/>
          </p:spPr>
          <p:txBody>
            <a:bodyPr wrap="square" rtlCol="0">
              <a:spAutoFit/>
            </a:bodyPr>
            <a:lstStyle/>
            <a:p>
              <a:pPr>
                <a:lnSpc>
                  <a:spcPct val="110000"/>
                </a:lnSpc>
              </a:pPr>
              <a:r>
                <a:rPr lang="en-US" dirty="0">
                  <a:latin typeface="Century Gothic" panose="020B0502020202020204" pitchFamily="34" charset="0"/>
                </a:rPr>
                <a:t>Tree</a:t>
              </a:r>
            </a:p>
            <a:p>
              <a:pPr>
                <a:lnSpc>
                  <a:spcPct val="110000"/>
                </a:lnSpc>
              </a:pPr>
              <a:r>
                <a:rPr lang="en-US" dirty="0">
                  <a:latin typeface="Century Gothic" panose="020B0502020202020204" pitchFamily="34" charset="0"/>
                </a:rPr>
                <a:t>Other Pervious</a:t>
              </a:r>
            </a:p>
            <a:p>
              <a:pPr>
                <a:lnSpc>
                  <a:spcPct val="110000"/>
                </a:lnSpc>
              </a:pPr>
              <a:r>
                <a:rPr lang="en-US" dirty="0">
                  <a:latin typeface="Century Gothic" panose="020B0502020202020204" pitchFamily="34" charset="0"/>
                </a:rPr>
                <a:t>Impervious</a:t>
              </a:r>
            </a:p>
            <a:p>
              <a:pPr>
                <a:lnSpc>
                  <a:spcPct val="110000"/>
                </a:lnSpc>
              </a:pPr>
              <a:r>
                <a:rPr lang="en-US" dirty="0">
                  <a:latin typeface="Century Gothic" panose="020B0502020202020204" pitchFamily="34" charset="0"/>
                </a:rPr>
                <a:t>Water</a:t>
              </a:r>
            </a:p>
          </p:txBody>
        </p:sp>
        <p:sp>
          <p:nvSpPr>
            <p:cNvPr id="18" name="TextBox 17">
              <a:extLst>
                <a:ext uri="{FF2B5EF4-FFF2-40B4-BE49-F238E27FC236}">
                  <a16:creationId xmlns:a16="http://schemas.microsoft.com/office/drawing/2014/main" id="{895DCABC-7E4A-3D4D-A152-1C36039310E6}"/>
                </a:ext>
              </a:extLst>
            </p:cNvPr>
            <p:cNvSpPr txBox="1"/>
            <p:nvPr/>
          </p:nvSpPr>
          <p:spPr>
            <a:xfrm>
              <a:off x="371683" y="8248252"/>
              <a:ext cx="3155949" cy="400110"/>
            </a:xfrm>
            <a:prstGeom prst="rect">
              <a:avLst/>
            </a:prstGeom>
            <a:noFill/>
          </p:spPr>
          <p:txBody>
            <a:bodyPr wrap="square" rtlCol="0">
              <a:spAutoFit/>
            </a:bodyPr>
            <a:lstStyle/>
            <a:p>
              <a:r>
                <a:rPr lang="en-US" sz="2000" dirty="0">
                  <a:latin typeface="Century Gothic" panose="020B0502020202020204" pitchFamily="34" charset="0"/>
                </a:rPr>
                <a:t>Land Cover Classes</a:t>
              </a:r>
            </a:p>
          </p:txBody>
        </p:sp>
      </p:grpSp>
      <p:grpSp>
        <p:nvGrpSpPr>
          <p:cNvPr id="32" name="Group 31">
            <a:extLst>
              <a:ext uri="{FF2B5EF4-FFF2-40B4-BE49-F238E27FC236}">
                <a16:creationId xmlns:a16="http://schemas.microsoft.com/office/drawing/2014/main" id="{6A14E3CA-AA8F-476B-B734-276941C0623E}"/>
              </a:ext>
            </a:extLst>
          </p:cNvPr>
          <p:cNvGrpSpPr/>
          <p:nvPr/>
        </p:nvGrpSpPr>
        <p:grpSpPr>
          <a:xfrm>
            <a:off x="399963" y="5318097"/>
            <a:ext cx="11729950" cy="1280224"/>
            <a:chOff x="399963" y="5318097"/>
            <a:chExt cx="11729950" cy="1280224"/>
          </a:xfrm>
        </p:grpSpPr>
        <p:grpSp>
          <p:nvGrpSpPr>
            <p:cNvPr id="26" name="Group 25">
              <a:extLst>
                <a:ext uri="{FF2B5EF4-FFF2-40B4-BE49-F238E27FC236}">
                  <a16:creationId xmlns:a16="http://schemas.microsoft.com/office/drawing/2014/main" id="{520B52A4-9BB9-2D4A-9EE2-2056D8A73D4B}"/>
                </a:ext>
              </a:extLst>
            </p:cNvPr>
            <p:cNvGrpSpPr/>
            <p:nvPr/>
          </p:nvGrpSpPr>
          <p:grpSpPr>
            <a:xfrm>
              <a:off x="399963" y="5318097"/>
              <a:ext cx="11729950" cy="1280224"/>
              <a:chOff x="399963" y="5318097"/>
              <a:chExt cx="11729950" cy="1280224"/>
            </a:xfrm>
          </p:grpSpPr>
          <p:pic>
            <p:nvPicPr>
              <p:cNvPr id="19" name="Picture 18">
                <a:extLst>
                  <a:ext uri="{FF2B5EF4-FFF2-40B4-BE49-F238E27FC236}">
                    <a16:creationId xmlns:a16="http://schemas.microsoft.com/office/drawing/2014/main" id="{531144DA-035A-D646-AE7F-66E2122C2CB6}"/>
                  </a:ext>
                </a:extLst>
              </p:cNvPr>
              <p:cNvPicPr>
                <a:picLocks noChangeAspect="1"/>
              </p:cNvPicPr>
              <p:nvPr/>
            </p:nvPicPr>
            <p:blipFill rotWithShape="1">
              <a:blip r:embed="rId5">
                <a:extLst>
                  <a:ext uri="{28A0092B-C50C-407E-A947-70E740481C1C}">
                    <a14:useLocalDpi xmlns:a14="http://schemas.microsoft.com/office/drawing/2010/main" val="0"/>
                  </a:ext>
                </a:extLst>
              </a:blip>
              <a:srcRect t="1" r="50237" b="-1"/>
              <a:stretch/>
            </p:blipFill>
            <p:spPr>
              <a:xfrm>
                <a:off x="495301" y="6407848"/>
                <a:ext cx="2914650" cy="190473"/>
              </a:xfrm>
              <a:prstGeom prst="rect">
                <a:avLst/>
              </a:prstGeom>
            </p:spPr>
          </p:pic>
          <p:sp>
            <p:nvSpPr>
              <p:cNvPr id="20" name="TextBox 19">
                <a:extLst>
                  <a:ext uri="{FF2B5EF4-FFF2-40B4-BE49-F238E27FC236}">
                    <a16:creationId xmlns:a16="http://schemas.microsoft.com/office/drawing/2014/main" id="{8F08A981-64C5-3E49-91D7-42B099E05EBA}"/>
                  </a:ext>
                </a:extLst>
              </p:cNvPr>
              <p:cNvSpPr txBox="1"/>
              <p:nvPr/>
            </p:nvSpPr>
            <p:spPr>
              <a:xfrm>
                <a:off x="8694475" y="6063970"/>
                <a:ext cx="3435438" cy="338554"/>
              </a:xfrm>
              <a:prstGeom prst="rect">
                <a:avLst/>
              </a:prstGeom>
              <a:noFill/>
            </p:spPr>
            <p:txBody>
              <a:bodyPr wrap="square" rtlCol="0">
                <a:spAutoFit/>
              </a:bodyPr>
              <a:lstStyle/>
              <a:p>
                <a:r>
                  <a:rPr lang="en-US" sz="1600" dirty="0">
                    <a:latin typeface="Century Gothic" panose="020B0502020202020204" pitchFamily="34" charset="0"/>
                  </a:rPr>
                  <a:t>0	         	       32 miles</a:t>
                </a:r>
              </a:p>
            </p:txBody>
          </p:sp>
          <p:grpSp>
            <p:nvGrpSpPr>
              <p:cNvPr id="25" name="Group 24">
                <a:extLst>
                  <a:ext uri="{FF2B5EF4-FFF2-40B4-BE49-F238E27FC236}">
                    <a16:creationId xmlns:a16="http://schemas.microsoft.com/office/drawing/2014/main" id="{6839902F-3B32-5844-965E-93B85D61B9D2}"/>
                  </a:ext>
                </a:extLst>
              </p:cNvPr>
              <p:cNvGrpSpPr/>
              <p:nvPr/>
            </p:nvGrpSpPr>
            <p:grpSpPr>
              <a:xfrm>
                <a:off x="399963" y="5318097"/>
                <a:ext cx="356027" cy="596833"/>
                <a:chOff x="399963" y="5318097"/>
                <a:chExt cx="356027" cy="596833"/>
              </a:xfrm>
            </p:grpSpPr>
            <p:pic>
              <p:nvPicPr>
                <p:cNvPr id="23" name="Picture 22">
                  <a:extLst>
                    <a:ext uri="{FF2B5EF4-FFF2-40B4-BE49-F238E27FC236}">
                      <a16:creationId xmlns:a16="http://schemas.microsoft.com/office/drawing/2014/main" id="{753A5A00-C4AC-9A47-A76C-D48EA79F60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760"/>
                <a:stretch/>
              </p:blipFill>
              <p:spPr>
                <a:xfrm>
                  <a:off x="399963" y="5603682"/>
                  <a:ext cx="326999" cy="311248"/>
                </a:xfrm>
                <a:prstGeom prst="rect">
                  <a:avLst/>
                </a:prstGeom>
              </p:spPr>
            </p:pic>
            <p:sp>
              <p:nvSpPr>
                <p:cNvPr id="24" name="TextBox 23">
                  <a:extLst>
                    <a:ext uri="{FF2B5EF4-FFF2-40B4-BE49-F238E27FC236}">
                      <a16:creationId xmlns:a16="http://schemas.microsoft.com/office/drawing/2014/main" id="{07468666-614E-624F-B110-26A0A31C6B9B}"/>
                    </a:ext>
                  </a:extLst>
                </p:cNvPr>
                <p:cNvSpPr txBox="1"/>
                <p:nvPr/>
              </p:nvSpPr>
              <p:spPr>
                <a:xfrm>
                  <a:off x="401176" y="5318097"/>
                  <a:ext cx="354814" cy="338554"/>
                </a:xfrm>
                <a:prstGeom prst="rect">
                  <a:avLst/>
                </a:prstGeom>
                <a:noFill/>
              </p:spPr>
              <p:txBody>
                <a:bodyPr wrap="square" rtlCol="0">
                  <a:spAutoFit/>
                </a:bodyPr>
                <a:lstStyle/>
                <a:p>
                  <a:r>
                    <a:rPr lang="en-US" sz="1600" dirty="0">
                      <a:latin typeface="Century Gothic" panose="020B0502020202020204" pitchFamily="34" charset="0"/>
                    </a:rPr>
                    <a:t>N</a:t>
                  </a:r>
                </a:p>
              </p:txBody>
            </p:sp>
          </p:grpSp>
        </p:grpSp>
        <p:pic>
          <p:nvPicPr>
            <p:cNvPr id="31" name="Picture 30">
              <a:extLst>
                <a:ext uri="{FF2B5EF4-FFF2-40B4-BE49-F238E27FC236}">
                  <a16:creationId xmlns:a16="http://schemas.microsoft.com/office/drawing/2014/main" id="{2E03570B-E136-452B-9AF5-32708C436E42}"/>
                </a:ext>
              </a:extLst>
            </p:cNvPr>
            <p:cNvPicPr>
              <a:picLocks noChangeAspect="1"/>
            </p:cNvPicPr>
            <p:nvPr/>
          </p:nvPicPr>
          <p:blipFill rotWithShape="1">
            <a:blip r:embed="rId5">
              <a:extLst>
                <a:ext uri="{28A0092B-C50C-407E-A947-70E740481C1C}">
                  <a14:useLocalDpi xmlns:a14="http://schemas.microsoft.com/office/drawing/2010/main" val="0"/>
                </a:ext>
              </a:extLst>
            </a:blip>
            <a:srcRect t="1" r="50237" b="-1"/>
            <a:stretch/>
          </p:blipFill>
          <p:spPr>
            <a:xfrm>
              <a:off x="8782049" y="6403971"/>
              <a:ext cx="2914650" cy="190473"/>
            </a:xfrm>
            <a:prstGeom prst="rect">
              <a:avLst/>
            </a:prstGeom>
          </p:spPr>
        </p:pic>
      </p:grpSp>
      <p:grpSp>
        <p:nvGrpSpPr>
          <p:cNvPr id="39" name="Group 38">
            <a:extLst>
              <a:ext uri="{FF2B5EF4-FFF2-40B4-BE49-F238E27FC236}">
                <a16:creationId xmlns:a16="http://schemas.microsoft.com/office/drawing/2014/main" id="{0925275E-B0E3-429B-B074-9CBFDC8FFE9E}"/>
              </a:ext>
            </a:extLst>
          </p:cNvPr>
          <p:cNvGrpSpPr/>
          <p:nvPr/>
        </p:nvGrpSpPr>
        <p:grpSpPr>
          <a:xfrm>
            <a:off x="2885440" y="1818640"/>
            <a:ext cx="6909025" cy="3135945"/>
            <a:chOff x="2885440" y="1818640"/>
            <a:chExt cx="6909025" cy="3135945"/>
          </a:xfrm>
        </p:grpSpPr>
        <p:grpSp>
          <p:nvGrpSpPr>
            <p:cNvPr id="11" name="Group 10">
              <a:extLst>
                <a:ext uri="{FF2B5EF4-FFF2-40B4-BE49-F238E27FC236}">
                  <a16:creationId xmlns:a16="http://schemas.microsoft.com/office/drawing/2014/main" id="{59B9D5A0-5333-D94E-9CDE-7FF249910303}"/>
                </a:ext>
              </a:extLst>
            </p:cNvPr>
            <p:cNvGrpSpPr/>
            <p:nvPr/>
          </p:nvGrpSpPr>
          <p:grpSpPr>
            <a:xfrm>
              <a:off x="2885440" y="1818640"/>
              <a:ext cx="6909025" cy="1381621"/>
              <a:chOff x="2422925" y="2123440"/>
              <a:chExt cx="6909025" cy="1381621"/>
            </a:xfrm>
          </p:grpSpPr>
          <p:sp>
            <p:nvSpPr>
              <p:cNvPr id="6" name="Rectangle 5">
                <a:extLst>
                  <a:ext uri="{FF2B5EF4-FFF2-40B4-BE49-F238E27FC236}">
                    <a16:creationId xmlns:a16="http://schemas.microsoft.com/office/drawing/2014/main" id="{103DB011-C54E-904A-96CA-A93C802E5EB8}"/>
                  </a:ext>
                </a:extLst>
              </p:cNvPr>
              <p:cNvSpPr/>
              <p:nvPr/>
            </p:nvSpPr>
            <p:spPr>
              <a:xfrm>
                <a:off x="9051176" y="3258101"/>
                <a:ext cx="280774" cy="24696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53A886A-4ED8-F547-A769-627AFA79702E}"/>
                  </a:ext>
                </a:extLst>
              </p:cNvPr>
              <p:cNvCxnSpPr>
                <a:cxnSpLocks/>
                <a:endCxn id="6" idx="0"/>
              </p:cNvCxnSpPr>
              <p:nvPr/>
            </p:nvCxnSpPr>
            <p:spPr>
              <a:xfrm>
                <a:off x="2422925" y="2123440"/>
                <a:ext cx="6768638" cy="1134661"/>
              </a:xfrm>
              <a:prstGeom prst="line">
                <a:avLst/>
              </a:prstGeom>
              <a:noFill/>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431B71FE-B0D3-412A-9515-D3ABED7ABA4B}"/>
                </a:ext>
              </a:extLst>
            </p:cNvPr>
            <p:cNvCxnSpPr>
              <a:cxnSpLocks/>
              <a:endCxn id="6" idx="2"/>
            </p:cNvCxnSpPr>
            <p:nvPr/>
          </p:nvCxnSpPr>
          <p:spPr>
            <a:xfrm flipV="1">
              <a:off x="3605410" y="3200261"/>
              <a:ext cx="6048668" cy="1754324"/>
            </a:xfrm>
            <a:prstGeom prst="line">
              <a:avLst/>
            </a:prstGeom>
            <a:noFill/>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89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ED3A-248B-3041-A208-C4DC449FF4D7}"/>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LAND COVER VALIDATION</a:t>
            </a:r>
            <a:endParaRPr lang="en-US" sz="4000" b="1" strike="sngStrike" dirty="0">
              <a:solidFill>
                <a:srgbClr val="006D9D"/>
              </a:solidFill>
              <a:latin typeface="Century Gothic" panose="020F0302020204030204"/>
            </a:endParaRPr>
          </a:p>
        </p:txBody>
      </p:sp>
      <p:graphicFrame>
        <p:nvGraphicFramePr>
          <p:cNvPr id="3" name="Table 2">
            <a:extLst>
              <a:ext uri="{FF2B5EF4-FFF2-40B4-BE49-F238E27FC236}">
                <a16:creationId xmlns:a16="http://schemas.microsoft.com/office/drawing/2014/main" id="{8F90B491-CBA8-CF4C-8222-978E0E8DF4FF}"/>
              </a:ext>
            </a:extLst>
          </p:cNvPr>
          <p:cNvGraphicFramePr>
            <a:graphicFrameLocks noGrp="1"/>
          </p:cNvGraphicFramePr>
          <p:nvPr/>
        </p:nvGraphicFramePr>
        <p:xfrm>
          <a:off x="2019300" y="2854842"/>
          <a:ext cx="8229600" cy="3657600"/>
        </p:xfrm>
        <a:graphic>
          <a:graphicData uri="http://schemas.openxmlformats.org/drawingml/2006/table">
            <a:tbl>
              <a:tblPr firstRow="1" bandRow="1">
                <a:tableStyleId>{5C22544A-7EE6-4342-B048-85BDC9FD1C3A}</a:tableStyleId>
              </a:tblPr>
              <a:tblGrid>
                <a:gridCol w="1495204">
                  <a:extLst>
                    <a:ext uri="{9D8B030D-6E8A-4147-A177-3AD203B41FA5}">
                      <a16:colId xmlns:a16="http://schemas.microsoft.com/office/drawing/2014/main" val="395339321"/>
                    </a:ext>
                  </a:extLst>
                </a:gridCol>
                <a:gridCol w="1247996">
                  <a:extLst>
                    <a:ext uri="{9D8B030D-6E8A-4147-A177-3AD203B41FA5}">
                      <a16:colId xmlns:a16="http://schemas.microsoft.com/office/drawing/2014/main" val="4018781"/>
                    </a:ext>
                  </a:extLst>
                </a:gridCol>
                <a:gridCol w="1485900">
                  <a:extLst>
                    <a:ext uri="{9D8B030D-6E8A-4147-A177-3AD203B41FA5}">
                      <a16:colId xmlns:a16="http://schemas.microsoft.com/office/drawing/2014/main" val="3908890758"/>
                    </a:ext>
                  </a:extLst>
                </a:gridCol>
                <a:gridCol w="1378511">
                  <a:extLst>
                    <a:ext uri="{9D8B030D-6E8A-4147-A177-3AD203B41FA5}">
                      <a16:colId xmlns:a16="http://schemas.microsoft.com/office/drawing/2014/main" val="2274159739"/>
                    </a:ext>
                  </a:extLst>
                </a:gridCol>
                <a:gridCol w="1250389">
                  <a:extLst>
                    <a:ext uri="{9D8B030D-6E8A-4147-A177-3AD203B41FA5}">
                      <a16:colId xmlns:a16="http://schemas.microsoft.com/office/drawing/2014/main" val="1131803957"/>
                    </a:ext>
                  </a:extLst>
                </a:gridCol>
                <a:gridCol w="1371600">
                  <a:extLst>
                    <a:ext uri="{9D8B030D-6E8A-4147-A177-3AD203B41FA5}">
                      <a16:colId xmlns:a16="http://schemas.microsoft.com/office/drawing/2014/main" val="2768224004"/>
                    </a:ext>
                  </a:extLst>
                </a:gridCol>
              </a:tblGrid>
              <a:tr h="847164">
                <a:tc>
                  <a:txBody>
                    <a:bodyPr/>
                    <a:lstStyle/>
                    <a:p>
                      <a:pPr algn="ctr"/>
                      <a:endParaRPr lang="en-US" dirty="0">
                        <a:solidFill>
                          <a:schemeClr val="tx1">
                            <a:lumMod val="75000"/>
                            <a:lumOff val="25000"/>
                          </a:schemeClr>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75000"/>
                              <a:lumOff val="25000"/>
                            </a:schemeClr>
                          </a:solidFill>
                          <a:latin typeface="Century Gothic" panose="020B0502020202020204" pitchFamily="34" charset="0"/>
                        </a:rPr>
                        <a:t>Tree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75000"/>
                              <a:lumOff val="25000"/>
                            </a:schemeClr>
                          </a:solidFill>
                          <a:latin typeface="Century Gothic" panose="020B0502020202020204" pitchFamily="34" charset="0"/>
                        </a:rPr>
                        <a:t>Non-Tree Vegetation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75000"/>
                              <a:lumOff val="25000"/>
                            </a:schemeClr>
                          </a:solidFill>
                          <a:latin typeface="Century Gothic" panose="020B0502020202020204" pitchFamily="34" charset="0"/>
                        </a:rPr>
                        <a:t>Impervious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75000"/>
                              <a:lumOff val="25000"/>
                            </a:schemeClr>
                          </a:solidFill>
                          <a:latin typeface="Century Gothic" panose="020B0502020202020204" pitchFamily="34" charset="0"/>
                        </a:rPr>
                        <a:t>Water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lumMod val="75000"/>
                            <a:lumOff val="25000"/>
                          </a:schemeClr>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7680932"/>
                  </a:ext>
                </a:extLst>
              </a:tr>
              <a:tr h="490818">
                <a:tc>
                  <a:txBody>
                    <a:bodyPr/>
                    <a:lstStyle/>
                    <a:p>
                      <a:pPr algn="ctr"/>
                      <a:r>
                        <a:rPr lang="en-US" dirty="0">
                          <a:solidFill>
                            <a:schemeClr val="tx1">
                              <a:lumMod val="75000"/>
                              <a:lumOff val="25000"/>
                            </a:schemeClr>
                          </a:solidFill>
                          <a:latin typeface="Century Gothic" panose="020B0502020202020204" pitchFamily="34" charset="0"/>
                        </a:rPr>
                        <a:t>Tree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41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D9D">
                        <a:alpha val="20000"/>
                      </a:srgbClr>
                    </a:solidFill>
                  </a:tcPr>
                </a:tc>
                <a:tc>
                  <a:txBody>
                    <a:bodyPr/>
                    <a:lstStyle/>
                    <a:p>
                      <a:pPr algn="ctr"/>
                      <a:r>
                        <a:rPr lang="en-US" dirty="0">
                          <a:solidFill>
                            <a:schemeClr val="tx1">
                              <a:lumMod val="75000"/>
                              <a:lumOff val="25000"/>
                            </a:schemeClr>
                          </a:solidFill>
                          <a:latin typeface="Century Gothic" panose="020B0502020202020204" pitchFamily="34"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2116498"/>
                  </a:ext>
                </a:extLst>
              </a:tr>
              <a:tr h="847164">
                <a:tc>
                  <a:txBody>
                    <a:bodyPr/>
                    <a:lstStyle/>
                    <a:p>
                      <a:pPr algn="ctr"/>
                      <a:r>
                        <a:rPr lang="en-US" dirty="0">
                          <a:solidFill>
                            <a:schemeClr val="tx1">
                              <a:lumMod val="75000"/>
                              <a:lumOff val="25000"/>
                            </a:schemeClr>
                          </a:solidFill>
                          <a:latin typeface="Century Gothic" panose="020B0502020202020204" pitchFamily="34" charset="0"/>
                        </a:rPr>
                        <a:t>Non-Tree Vegetation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19</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D9D">
                        <a:alpha val="20000"/>
                      </a:srgbClr>
                    </a:solidFill>
                  </a:tcPr>
                </a:tc>
                <a:tc>
                  <a:txBody>
                    <a:bodyPr/>
                    <a:lstStyle/>
                    <a:p>
                      <a:pPr algn="ctr"/>
                      <a:r>
                        <a:rPr lang="en-US" dirty="0">
                          <a:solidFill>
                            <a:schemeClr val="tx1">
                              <a:lumMod val="75000"/>
                              <a:lumOff val="25000"/>
                            </a:schemeClr>
                          </a:solidFill>
                          <a:latin typeface="Century Gothic" panose="020B0502020202020204" pitchFamily="34"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76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525310"/>
                  </a:ext>
                </a:extLst>
              </a:tr>
              <a:tr h="490818">
                <a:tc>
                  <a:txBody>
                    <a:bodyPr/>
                    <a:lstStyle/>
                    <a:p>
                      <a:pPr algn="ctr"/>
                      <a:r>
                        <a:rPr lang="en-US" dirty="0">
                          <a:solidFill>
                            <a:schemeClr val="tx1">
                              <a:lumMod val="75000"/>
                              <a:lumOff val="25000"/>
                            </a:schemeClr>
                          </a:solidFill>
                          <a:latin typeface="Century Gothic" panose="020B0502020202020204" pitchFamily="34" charset="0"/>
                        </a:rPr>
                        <a:t>Impervious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D9D">
                        <a:alpha val="20000"/>
                      </a:srgbClr>
                    </a:solidFill>
                  </a:tcPr>
                </a:tc>
                <a:tc>
                  <a:txBody>
                    <a:bodyPr/>
                    <a:lstStyle/>
                    <a:p>
                      <a:pPr algn="ctr"/>
                      <a:r>
                        <a:rPr lang="en-US" dirty="0">
                          <a:solidFill>
                            <a:schemeClr val="tx1">
                              <a:lumMod val="75000"/>
                              <a:lumOff val="25000"/>
                            </a:schemeClr>
                          </a:solidFill>
                          <a:latin typeface="Century Gothic" panose="020B0502020202020204" pitchFamily="34" charset="0"/>
                        </a:rPr>
                        <a:t>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15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3218178"/>
                  </a:ext>
                </a:extLst>
              </a:tr>
              <a:tr h="490818">
                <a:tc>
                  <a:txBody>
                    <a:bodyPr/>
                    <a:lstStyle/>
                    <a:p>
                      <a:pPr algn="ctr"/>
                      <a:r>
                        <a:rPr lang="en-US" dirty="0">
                          <a:solidFill>
                            <a:schemeClr val="tx1">
                              <a:lumMod val="75000"/>
                              <a:lumOff val="25000"/>
                            </a:schemeClr>
                          </a:solidFill>
                          <a:latin typeface="Century Gothic" panose="020B0502020202020204" pitchFamily="34" charset="0"/>
                        </a:rPr>
                        <a:t>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D9D">
                        <a:alpha val="20000"/>
                      </a:srgbClr>
                    </a:solidFill>
                  </a:tcPr>
                </a:tc>
                <a:tc>
                  <a:txBody>
                    <a:bodyPr/>
                    <a:lstStyle/>
                    <a:p>
                      <a:pPr algn="ctr"/>
                      <a:r>
                        <a:rPr lang="en-US" dirty="0">
                          <a:solidFill>
                            <a:schemeClr val="tx1">
                              <a:lumMod val="75000"/>
                              <a:lumOff val="25000"/>
                            </a:schemeClr>
                          </a:solidFill>
                          <a:latin typeface="Century Gothic" panose="020B0502020202020204" pitchFamily="34" charset="0"/>
                        </a:rPr>
                        <a:t>11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292510"/>
                  </a:ext>
                </a:extLst>
              </a:tr>
              <a:tr h="490818">
                <a:tc>
                  <a:txBody>
                    <a:bodyPr/>
                    <a:lstStyle/>
                    <a:p>
                      <a:pPr algn="ctr"/>
                      <a:endParaRPr lang="en-US" dirty="0">
                        <a:solidFill>
                          <a:schemeClr val="tx1">
                            <a:lumMod val="75000"/>
                            <a:lumOff val="25000"/>
                          </a:schemeClr>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Century Gothic" panose="020B0502020202020204"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lumMod val="75000"/>
                              <a:lumOff val="25000"/>
                            </a:schemeClr>
                          </a:solidFill>
                          <a:latin typeface="Century Gothic" panose="020B0502020202020204" pitchFamily="34" charset="0"/>
                        </a:rPr>
                        <a:t>152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501278"/>
                  </a:ext>
                </a:extLst>
              </a:tr>
            </a:tbl>
          </a:graphicData>
        </a:graphic>
      </p:graphicFrame>
      <p:sp>
        <p:nvSpPr>
          <p:cNvPr id="4" name="TextBox 3">
            <a:extLst>
              <a:ext uri="{FF2B5EF4-FFF2-40B4-BE49-F238E27FC236}">
                <a16:creationId xmlns:a16="http://schemas.microsoft.com/office/drawing/2014/main" id="{899598F4-2080-5344-B39A-8672EED966BE}"/>
              </a:ext>
            </a:extLst>
          </p:cNvPr>
          <p:cNvSpPr txBox="1"/>
          <p:nvPr/>
        </p:nvSpPr>
        <p:spPr>
          <a:xfrm>
            <a:off x="3700130" y="2424224"/>
            <a:ext cx="5252484"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2017 Classification</a:t>
            </a:r>
          </a:p>
        </p:txBody>
      </p:sp>
      <p:sp>
        <p:nvSpPr>
          <p:cNvPr id="5" name="TextBox 4">
            <a:extLst>
              <a:ext uri="{FF2B5EF4-FFF2-40B4-BE49-F238E27FC236}">
                <a16:creationId xmlns:a16="http://schemas.microsoft.com/office/drawing/2014/main" id="{071BF78D-48F6-1043-86B9-79CAB58E9664}"/>
              </a:ext>
            </a:extLst>
          </p:cNvPr>
          <p:cNvSpPr txBox="1"/>
          <p:nvPr/>
        </p:nvSpPr>
        <p:spPr>
          <a:xfrm rot="16200000">
            <a:off x="-837775" y="4452809"/>
            <a:ext cx="5252484"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2017 Reference</a:t>
            </a:r>
          </a:p>
        </p:txBody>
      </p:sp>
      <p:sp>
        <p:nvSpPr>
          <p:cNvPr id="7" name="Text Placeholder 5">
            <a:extLst>
              <a:ext uri="{FF2B5EF4-FFF2-40B4-BE49-F238E27FC236}">
                <a16:creationId xmlns:a16="http://schemas.microsoft.com/office/drawing/2014/main" id="{C27CEA1D-47AD-E742-B409-ACB6F42C99FB}"/>
              </a:ext>
            </a:extLst>
          </p:cNvPr>
          <p:cNvSpPr txBox="1">
            <a:spLocks/>
          </p:cNvSpPr>
          <p:nvPr/>
        </p:nvSpPr>
        <p:spPr>
          <a:xfrm>
            <a:off x="380967" y="987626"/>
            <a:ext cx="11399907" cy="5843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Manually classified 152 random points on 2011 and 2017 NAIP Imagery</a:t>
            </a:r>
          </a:p>
          <a:p>
            <a:pPr marL="342900" indent="-342900">
              <a:lnSpc>
                <a:spcPct val="150000"/>
              </a:lnSpc>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Overall accuracy ranged from 70.0% to 75.0%</a:t>
            </a:r>
          </a:p>
          <a:p>
            <a:pPr marL="0" indent="0">
              <a:lnSpc>
                <a:spcPct val="100000"/>
              </a:lnSpc>
              <a:spcBef>
                <a:spcPts val="0"/>
              </a:spcBef>
              <a:spcAft>
                <a:spcPts val="600"/>
              </a:spcAft>
              <a:buClr>
                <a:srgbClr val="006D9D"/>
              </a:buClr>
              <a:buNone/>
            </a:pPr>
            <a:endParaRPr lang="en-US"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357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1B628A0-3827-4E3C-AAB8-DAB61A2456B2}"/>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275" t="12566" r="12954" b="16898"/>
          <a:stretch/>
        </p:blipFill>
        <p:spPr>
          <a:xfrm>
            <a:off x="910021" y="1368020"/>
            <a:ext cx="7434785" cy="4837299"/>
          </a:xfrm>
          <a:prstGeom prst="rect">
            <a:avLst/>
          </a:prstGeom>
        </p:spPr>
      </p:pic>
      <p:sp>
        <p:nvSpPr>
          <p:cNvPr id="2" name="Title 1">
            <a:extLst>
              <a:ext uri="{FF2B5EF4-FFF2-40B4-BE49-F238E27FC236}">
                <a16:creationId xmlns:a16="http://schemas.microsoft.com/office/drawing/2014/main" id="{55238A46-77C7-4981-AFA8-CFA060158C40}"/>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TREE COVER 2010 to 2019</a:t>
            </a:r>
          </a:p>
        </p:txBody>
      </p:sp>
      <p:grpSp>
        <p:nvGrpSpPr>
          <p:cNvPr id="98" name="Group 97">
            <a:extLst>
              <a:ext uri="{FF2B5EF4-FFF2-40B4-BE49-F238E27FC236}">
                <a16:creationId xmlns:a16="http://schemas.microsoft.com/office/drawing/2014/main" id="{C884BCF9-295D-47E3-973B-64C2D9C77D1C}"/>
              </a:ext>
            </a:extLst>
          </p:cNvPr>
          <p:cNvGrpSpPr/>
          <p:nvPr/>
        </p:nvGrpSpPr>
        <p:grpSpPr>
          <a:xfrm>
            <a:off x="7780011" y="1663277"/>
            <a:ext cx="4306471" cy="4957450"/>
            <a:chOff x="7780013" y="1663277"/>
            <a:chExt cx="3925286" cy="4957450"/>
          </a:xfrm>
        </p:grpSpPr>
        <p:grpSp>
          <p:nvGrpSpPr>
            <p:cNvPr id="14" name="Group 13">
              <a:extLst>
                <a:ext uri="{FF2B5EF4-FFF2-40B4-BE49-F238E27FC236}">
                  <a16:creationId xmlns:a16="http://schemas.microsoft.com/office/drawing/2014/main" id="{98D4F1F2-FC68-4FF8-AD9F-2CA69F057812}"/>
                </a:ext>
              </a:extLst>
            </p:cNvPr>
            <p:cNvGrpSpPr/>
            <p:nvPr/>
          </p:nvGrpSpPr>
          <p:grpSpPr>
            <a:xfrm>
              <a:off x="7780013" y="1663277"/>
              <a:ext cx="3925286" cy="4957450"/>
              <a:chOff x="7780013" y="1663277"/>
              <a:chExt cx="3925286" cy="4957450"/>
            </a:xfrm>
          </p:grpSpPr>
          <p:grpSp>
            <p:nvGrpSpPr>
              <p:cNvPr id="66" name="Group 65">
                <a:extLst>
                  <a:ext uri="{FF2B5EF4-FFF2-40B4-BE49-F238E27FC236}">
                    <a16:creationId xmlns:a16="http://schemas.microsoft.com/office/drawing/2014/main" id="{5F575BFF-9E72-485D-85D1-305176E10E0F}"/>
                  </a:ext>
                </a:extLst>
              </p:cNvPr>
              <p:cNvGrpSpPr/>
              <p:nvPr/>
            </p:nvGrpSpPr>
            <p:grpSpPr>
              <a:xfrm>
                <a:off x="7780013" y="1663277"/>
                <a:ext cx="3925286" cy="4957450"/>
                <a:chOff x="7780013" y="1663277"/>
                <a:chExt cx="3925286" cy="4957450"/>
              </a:xfrm>
            </p:grpSpPr>
            <p:pic>
              <p:nvPicPr>
                <p:cNvPr id="69" name="Graphic 68">
                  <a:extLst>
                    <a:ext uri="{FF2B5EF4-FFF2-40B4-BE49-F238E27FC236}">
                      <a16:creationId xmlns:a16="http://schemas.microsoft.com/office/drawing/2014/main" id="{2D64A3A2-6C33-4E9A-867E-D2BC1A92384E}"/>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7934" t="87136" r="54622" b="10554"/>
                <a:stretch/>
              </p:blipFill>
              <p:spPr>
                <a:xfrm flipV="1">
                  <a:off x="7882014" y="6436061"/>
                  <a:ext cx="3315712" cy="158077"/>
                </a:xfrm>
                <a:prstGeom prst="rect">
                  <a:avLst/>
                </a:prstGeom>
              </p:spPr>
            </p:pic>
            <p:pic>
              <p:nvPicPr>
                <p:cNvPr id="70" name="Picture 69">
                  <a:extLst>
                    <a:ext uri="{FF2B5EF4-FFF2-40B4-BE49-F238E27FC236}">
                      <a16:creationId xmlns:a16="http://schemas.microsoft.com/office/drawing/2014/main" id="{DF2A5485-5B42-4497-BA63-3C91B619E112}"/>
                    </a:ext>
                  </a:extLst>
                </p:cNvPr>
                <p:cNvPicPr>
                  <a:picLocks noChangeAspect="1"/>
                </p:cNvPicPr>
                <p:nvPr/>
              </p:nvPicPr>
              <p:blipFill>
                <a:blip r:embed="rId7"/>
                <a:stretch>
                  <a:fillRect/>
                </a:stretch>
              </p:blipFill>
              <p:spPr>
                <a:xfrm>
                  <a:off x="11338601" y="6251395"/>
                  <a:ext cx="311624" cy="369332"/>
                </a:xfrm>
                <a:prstGeom prst="rect">
                  <a:avLst/>
                </a:prstGeom>
              </p:spPr>
            </p:pic>
            <p:sp>
              <p:nvSpPr>
                <p:cNvPr id="71" name="TextBox 70">
                  <a:extLst>
                    <a:ext uri="{FF2B5EF4-FFF2-40B4-BE49-F238E27FC236}">
                      <a16:creationId xmlns:a16="http://schemas.microsoft.com/office/drawing/2014/main" id="{7C1B75A7-5347-4CA8-99AD-9E6F1E06D038}"/>
                    </a:ext>
                  </a:extLst>
                </p:cNvPr>
                <p:cNvSpPr txBox="1"/>
                <p:nvPr/>
              </p:nvSpPr>
              <p:spPr>
                <a:xfrm>
                  <a:off x="11338601" y="5943618"/>
                  <a:ext cx="343712"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sp>
              <p:nvSpPr>
                <p:cNvPr id="72" name="TextBox 71">
                  <a:extLst>
                    <a:ext uri="{FF2B5EF4-FFF2-40B4-BE49-F238E27FC236}">
                      <a16:creationId xmlns:a16="http://schemas.microsoft.com/office/drawing/2014/main" id="{F37B65D9-FA52-4F8F-9268-79FC1A4C1518}"/>
                    </a:ext>
                  </a:extLst>
                </p:cNvPr>
                <p:cNvSpPr txBox="1"/>
                <p:nvPr/>
              </p:nvSpPr>
              <p:spPr>
                <a:xfrm>
                  <a:off x="7780013" y="6164444"/>
                  <a:ext cx="3048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73" name="TextBox 72">
                  <a:extLst>
                    <a:ext uri="{FF2B5EF4-FFF2-40B4-BE49-F238E27FC236}">
                      <a16:creationId xmlns:a16="http://schemas.microsoft.com/office/drawing/2014/main" id="{80CD5625-665E-4FA4-992B-9D56D40C0F98}"/>
                    </a:ext>
                  </a:extLst>
                </p:cNvPr>
                <p:cNvSpPr txBox="1"/>
                <p:nvPr/>
              </p:nvSpPr>
              <p:spPr>
                <a:xfrm>
                  <a:off x="9289507" y="6164444"/>
                  <a:ext cx="50072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p:txBody>
            </p:sp>
            <p:sp>
              <p:nvSpPr>
                <p:cNvPr id="74" name="TextBox 73">
                  <a:extLst>
                    <a:ext uri="{FF2B5EF4-FFF2-40B4-BE49-F238E27FC236}">
                      <a16:creationId xmlns:a16="http://schemas.microsoft.com/office/drawing/2014/main" id="{7A969184-FE67-4169-AA53-393FEAB2B05F}"/>
                    </a:ext>
                  </a:extLst>
                </p:cNvPr>
                <p:cNvSpPr txBox="1"/>
                <p:nvPr/>
              </p:nvSpPr>
              <p:spPr>
                <a:xfrm>
                  <a:off x="10524038" y="6164444"/>
                  <a:ext cx="1181261"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 miles    </a:t>
                  </a:r>
                </a:p>
              </p:txBody>
            </p:sp>
            <p:sp>
              <p:nvSpPr>
                <p:cNvPr id="82" name="TextBox 81">
                  <a:extLst>
                    <a:ext uri="{FF2B5EF4-FFF2-40B4-BE49-F238E27FC236}">
                      <a16:creationId xmlns:a16="http://schemas.microsoft.com/office/drawing/2014/main" id="{E14260C3-3DBE-4561-9BBB-C347A3AF52BB}"/>
                    </a:ext>
                  </a:extLst>
                </p:cNvPr>
                <p:cNvSpPr txBox="1"/>
                <p:nvPr/>
              </p:nvSpPr>
              <p:spPr>
                <a:xfrm>
                  <a:off x="8331773" y="1663277"/>
                  <a:ext cx="2617721" cy="707886"/>
                </a:xfrm>
                <a:prstGeom prst="rect">
                  <a:avLst/>
                </a:prstGeom>
                <a:solidFill>
                  <a:schemeClr val="bg1"/>
                </a:solid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Percent Difference in Tree Cover</a:t>
                  </a:r>
                </a:p>
              </p:txBody>
            </p:sp>
          </p:grpSp>
          <p:sp>
            <p:nvSpPr>
              <p:cNvPr id="12" name="Rectangle 11">
                <a:extLst>
                  <a:ext uri="{FF2B5EF4-FFF2-40B4-BE49-F238E27FC236}">
                    <a16:creationId xmlns:a16="http://schemas.microsoft.com/office/drawing/2014/main" id="{EBA7E930-651C-4A27-9936-EEA3AAB8F3A0}"/>
                  </a:ext>
                </a:extLst>
              </p:cNvPr>
              <p:cNvSpPr/>
              <p:nvPr/>
            </p:nvSpPr>
            <p:spPr>
              <a:xfrm>
                <a:off x="8540621" y="3294029"/>
                <a:ext cx="400050" cy="200275"/>
              </a:xfrm>
              <a:prstGeom prst="rect">
                <a:avLst/>
              </a:prstGeom>
              <a:solidFill>
                <a:srgbClr val="FECB5A"/>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C233BF31-3258-4EC5-80F0-628AEEAAA3ED}"/>
                  </a:ext>
                </a:extLst>
              </p:cNvPr>
              <p:cNvSpPr/>
              <p:nvPr/>
            </p:nvSpPr>
            <p:spPr>
              <a:xfrm>
                <a:off x="8540621" y="3648354"/>
                <a:ext cx="400050" cy="200275"/>
              </a:xfrm>
              <a:prstGeom prst="rect">
                <a:avLst/>
              </a:prstGeom>
              <a:solidFill>
                <a:srgbClr val="FBEE5B"/>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37FEF31E-58E7-4E54-B02E-F68D3F27B1D8}"/>
                  </a:ext>
                </a:extLst>
              </p:cNvPr>
              <p:cNvSpPr/>
              <p:nvPr/>
            </p:nvSpPr>
            <p:spPr>
              <a:xfrm>
                <a:off x="8540621" y="4002679"/>
                <a:ext cx="400050" cy="200275"/>
              </a:xfrm>
              <a:prstGeom prst="rect">
                <a:avLst/>
              </a:prstGeom>
              <a:solidFill>
                <a:srgbClr val="DEF059"/>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758F1120-9AB0-4856-A2BD-D8C8EC5FD92F}"/>
                  </a:ext>
                </a:extLst>
              </p:cNvPr>
              <p:cNvSpPr/>
              <p:nvPr/>
            </p:nvSpPr>
            <p:spPr>
              <a:xfrm>
                <a:off x="8540621" y="2939704"/>
                <a:ext cx="400050" cy="200275"/>
              </a:xfrm>
              <a:prstGeom prst="rect">
                <a:avLst/>
              </a:prstGeom>
              <a:solidFill>
                <a:srgbClr val="FFA451"/>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CFAC846-E336-43FA-9A38-19C0EF691C14}"/>
                  </a:ext>
                </a:extLst>
              </p:cNvPr>
              <p:cNvSpPr/>
              <p:nvPr/>
            </p:nvSpPr>
            <p:spPr>
              <a:xfrm>
                <a:off x="8540620" y="4711329"/>
                <a:ext cx="400050" cy="200275"/>
              </a:xfrm>
              <a:prstGeom prst="rect">
                <a:avLst/>
              </a:prstGeom>
              <a:solidFill>
                <a:srgbClr val="75B558"/>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6928C423-30B4-4F73-B997-70E837A5C2BD}"/>
                  </a:ext>
                </a:extLst>
              </p:cNvPr>
              <p:cNvSpPr/>
              <p:nvPr/>
            </p:nvSpPr>
            <p:spPr>
              <a:xfrm>
                <a:off x="8540620" y="4357004"/>
                <a:ext cx="400050" cy="200275"/>
              </a:xfrm>
              <a:prstGeom prst="rect">
                <a:avLst/>
              </a:prstGeom>
              <a:solidFill>
                <a:srgbClr val="ACD25A"/>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3FDC48A3-9EC8-4588-BACB-9EF729D6AA75}"/>
                  </a:ext>
                </a:extLst>
              </p:cNvPr>
              <p:cNvSpPr/>
              <p:nvPr/>
            </p:nvSpPr>
            <p:spPr>
              <a:xfrm>
                <a:off x="8540621" y="2585379"/>
                <a:ext cx="400050" cy="200275"/>
              </a:xfrm>
              <a:prstGeom prst="rect">
                <a:avLst/>
              </a:prstGeom>
              <a:solidFill>
                <a:srgbClr val="FE7157"/>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5B639078-2705-4788-8A09-191980E6964A}"/>
                  </a:ext>
                </a:extLst>
              </p:cNvPr>
              <p:cNvSpPr/>
              <p:nvPr/>
            </p:nvSpPr>
            <p:spPr>
              <a:xfrm>
                <a:off x="8540621" y="5065654"/>
                <a:ext cx="400050" cy="200275"/>
              </a:xfrm>
              <a:prstGeom prst="rect">
                <a:avLst/>
              </a:prstGeom>
              <a:solidFill>
                <a:srgbClr val="539856"/>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C9BE7E7F-2D6B-413D-91AA-DE0CBBAC9FF7}"/>
                  </a:ext>
                </a:extLst>
              </p:cNvPr>
              <p:cNvSpPr/>
              <p:nvPr/>
            </p:nvSpPr>
            <p:spPr>
              <a:xfrm>
                <a:off x="8544843" y="5419979"/>
                <a:ext cx="400050" cy="200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F28B873B-9C1A-425A-BEE8-A1E5F8F7E641}"/>
                  </a:ext>
                </a:extLst>
              </p:cNvPr>
              <p:cNvSpPr/>
              <p:nvPr/>
            </p:nvSpPr>
            <p:spPr>
              <a:xfrm>
                <a:off x="8540621" y="5774303"/>
                <a:ext cx="400050" cy="20027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TextBox 96">
              <a:extLst>
                <a:ext uri="{FF2B5EF4-FFF2-40B4-BE49-F238E27FC236}">
                  <a16:creationId xmlns:a16="http://schemas.microsoft.com/office/drawing/2014/main" id="{81C36F67-4040-4930-B748-56B6063AFDE2}"/>
                </a:ext>
              </a:extLst>
            </p:cNvPr>
            <p:cNvSpPr txBox="1"/>
            <p:nvPr/>
          </p:nvSpPr>
          <p:spPr>
            <a:xfrm>
              <a:off x="9014584" y="2442459"/>
              <a:ext cx="2098128" cy="3618811"/>
            </a:xfrm>
            <a:prstGeom prst="rect">
              <a:avLst/>
            </a:prstGeom>
            <a:solidFill>
              <a:schemeClr val="bg1"/>
            </a:solidFill>
          </p:spPr>
          <p:txBody>
            <a:bodyPr wrap="square" rtlCol="0">
              <a:spAutoFit/>
            </a:bodyPr>
            <a:lstStyle/>
            <a:p>
              <a:pPr>
                <a:lnSpc>
                  <a:spcPct val="145000"/>
                </a:lnSpc>
              </a:pPr>
              <a:r>
                <a:rPr lang="en-US" sz="1600" dirty="0">
                  <a:latin typeface="Century Gothic" panose="020B0502020202020204" pitchFamily="34" charset="0"/>
                </a:rPr>
                <a:t>≤ -4%</a:t>
              </a:r>
            </a:p>
            <a:p>
              <a:pPr>
                <a:lnSpc>
                  <a:spcPct val="145000"/>
                </a:lnSpc>
              </a:pPr>
              <a:r>
                <a:rPr lang="en-US" sz="1600" dirty="0">
                  <a:latin typeface="Century Gothic" panose="020B0502020202020204" pitchFamily="34" charset="0"/>
                </a:rPr>
                <a:t>≤ -2%</a:t>
              </a:r>
            </a:p>
            <a:p>
              <a:pPr>
                <a:lnSpc>
                  <a:spcPct val="145000"/>
                </a:lnSpc>
              </a:pPr>
              <a:r>
                <a:rPr lang="en-US" sz="1600" dirty="0">
                  <a:latin typeface="Century Gothic" panose="020B0502020202020204" pitchFamily="34" charset="0"/>
                </a:rPr>
                <a:t>≤ 0%</a:t>
              </a:r>
            </a:p>
            <a:p>
              <a:pPr>
                <a:lnSpc>
                  <a:spcPct val="145000"/>
                </a:lnSpc>
              </a:pPr>
              <a:r>
                <a:rPr lang="en-US" sz="1600" dirty="0">
                  <a:latin typeface="Century Gothic" panose="020B0502020202020204" pitchFamily="34" charset="0"/>
                </a:rPr>
                <a:t>≤ 2%</a:t>
              </a:r>
            </a:p>
            <a:p>
              <a:pPr>
                <a:lnSpc>
                  <a:spcPct val="145000"/>
                </a:lnSpc>
              </a:pPr>
              <a:r>
                <a:rPr lang="en-US" sz="1600" dirty="0">
                  <a:latin typeface="Century Gothic" panose="020B0502020202020204" pitchFamily="34" charset="0"/>
                </a:rPr>
                <a:t>≤ 4%</a:t>
              </a:r>
            </a:p>
            <a:p>
              <a:pPr>
                <a:lnSpc>
                  <a:spcPct val="145000"/>
                </a:lnSpc>
              </a:pPr>
              <a:r>
                <a:rPr lang="en-US" sz="1600" dirty="0">
                  <a:latin typeface="Century Gothic" panose="020B0502020202020204" pitchFamily="34" charset="0"/>
                </a:rPr>
                <a:t>≤ 6%</a:t>
              </a:r>
            </a:p>
            <a:p>
              <a:pPr>
                <a:lnSpc>
                  <a:spcPct val="145000"/>
                </a:lnSpc>
              </a:pPr>
              <a:r>
                <a:rPr lang="en-US" sz="1600" dirty="0">
                  <a:latin typeface="Century Gothic" panose="020B0502020202020204" pitchFamily="34" charset="0"/>
                </a:rPr>
                <a:t>≤ 8%</a:t>
              </a:r>
            </a:p>
            <a:p>
              <a:pPr>
                <a:lnSpc>
                  <a:spcPct val="145000"/>
                </a:lnSpc>
              </a:pPr>
              <a:r>
                <a:rPr lang="en-US" sz="1600" dirty="0">
                  <a:latin typeface="Century Gothic" panose="020B0502020202020204" pitchFamily="34" charset="0"/>
                </a:rPr>
                <a:t>≤ 14%</a:t>
              </a:r>
            </a:p>
            <a:p>
              <a:pPr>
                <a:lnSpc>
                  <a:spcPct val="145000"/>
                </a:lnSpc>
              </a:pPr>
              <a:r>
                <a:rPr lang="en-US" sz="1600" dirty="0">
                  <a:latin typeface="Century Gothic" panose="020B0502020202020204" pitchFamily="34" charset="0"/>
                </a:rPr>
                <a:t>City of Huntsville</a:t>
              </a:r>
            </a:p>
            <a:p>
              <a:pPr>
                <a:lnSpc>
                  <a:spcPct val="145000"/>
                </a:lnSpc>
              </a:pPr>
              <a:r>
                <a:rPr lang="en-US" sz="1600" dirty="0">
                  <a:latin typeface="Century Gothic" panose="020B0502020202020204" pitchFamily="34" charset="0"/>
                </a:rPr>
                <a:t>Census Tracts</a:t>
              </a:r>
            </a:p>
          </p:txBody>
        </p:sp>
      </p:grpSp>
      <p:sp>
        <p:nvSpPr>
          <p:cNvPr id="3" name="TextBox 2">
            <a:extLst>
              <a:ext uri="{FF2B5EF4-FFF2-40B4-BE49-F238E27FC236}">
                <a16:creationId xmlns:a16="http://schemas.microsoft.com/office/drawing/2014/main" id="{9FDBE334-E4CC-4E0F-B1E5-CF09B6CB77AF}"/>
              </a:ext>
            </a:extLst>
          </p:cNvPr>
          <p:cNvSpPr txBox="1"/>
          <p:nvPr/>
        </p:nvSpPr>
        <p:spPr>
          <a:xfrm>
            <a:off x="910021" y="5595057"/>
            <a:ext cx="2882900" cy="707886"/>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Overall 3% gain in tree cover</a:t>
            </a:r>
          </a:p>
        </p:txBody>
      </p:sp>
    </p:spTree>
    <p:extLst>
      <p:ext uri="{BB962C8B-B14F-4D97-AF65-F5344CB8AC3E}">
        <p14:creationId xmlns:p14="http://schemas.microsoft.com/office/powerpoint/2010/main" val="1345738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close up of a map&#10;&#10;Description automatically generated">
            <a:extLst>
              <a:ext uri="{FF2B5EF4-FFF2-40B4-BE49-F238E27FC236}">
                <a16:creationId xmlns:a16="http://schemas.microsoft.com/office/drawing/2014/main" id="{C2CB28CB-492C-43EB-AFB6-3402FACC510C}"/>
              </a:ext>
            </a:extLst>
          </p:cNvPr>
          <p:cNvPicPr>
            <a:picLocks noChangeAspect="1"/>
          </p:cNvPicPr>
          <p:nvPr/>
        </p:nvPicPr>
        <p:blipFill rotWithShape="1">
          <a:blip r:embed="rId3">
            <a:extLst>
              <a:ext uri="{28A0092B-C50C-407E-A947-70E740481C1C}">
                <a14:useLocalDpi xmlns:a14="http://schemas.microsoft.com/office/drawing/2010/main" val="0"/>
              </a:ext>
            </a:extLst>
          </a:blip>
          <a:srcRect l="72017" t="49200" r="10264" b="35770"/>
          <a:stretch/>
        </p:blipFill>
        <p:spPr>
          <a:xfrm>
            <a:off x="8980411" y="2448920"/>
            <a:ext cx="2685808" cy="1474923"/>
          </a:xfrm>
          <a:prstGeom prst="flowChartPreparation">
            <a:avLst/>
          </a:prstGeom>
        </p:spPr>
      </p:pic>
      <p:pic>
        <p:nvPicPr>
          <p:cNvPr id="23" name="Picture 22" descr="A close up of a map&#10;&#10;Description automatically generated">
            <a:extLst>
              <a:ext uri="{FF2B5EF4-FFF2-40B4-BE49-F238E27FC236}">
                <a16:creationId xmlns:a16="http://schemas.microsoft.com/office/drawing/2014/main" id="{4809832B-B26C-4E7E-AA85-2501015CCA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78" t="14876" r="41129" b="52537"/>
          <a:stretch/>
        </p:blipFill>
        <p:spPr>
          <a:xfrm>
            <a:off x="5238526" y="4752393"/>
            <a:ext cx="2655234" cy="1474923"/>
          </a:xfrm>
          <a:prstGeom prst="flowChartPreparation">
            <a:avLst/>
          </a:prstGeom>
        </p:spPr>
      </p:pic>
      <p:pic>
        <p:nvPicPr>
          <p:cNvPr id="16" name="Picture 15" descr="A close up of a map&#10;&#10;Description automatically generated">
            <a:extLst>
              <a:ext uri="{FF2B5EF4-FFF2-40B4-BE49-F238E27FC236}">
                <a16:creationId xmlns:a16="http://schemas.microsoft.com/office/drawing/2014/main" id="{9A82E170-C72F-474E-817D-65737213D5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590" t="34733" r="15111" b="26253"/>
          <a:stretch/>
        </p:blipFill>
        <p:spPr>
          <a:xfrm>
            <a:off x="543224" y="3970607"/>
            <a:ext cx="2003031" cy="1398505"/>
          </a:xfrm>
          <a:prstGeom prst="flowChartPreparation">
            <a:avLst/>
          </a:prstGeom>
        </p:spPr>
      </p:pic>
      <p:pic>
        <p:nvPicPr>
          <p:cNvPr id="37" name="Picture 36" descr="A close up of a map&#10;&#10;Description automatically generated">
            <a:extLst>
              <a:ext uri="{FF2B5EF4-FFF2-40B4-BE49-F238E27FC236}">
                <a16:creationId xmlns:a16="http://schemas.microsoft.com/office/drawing/2014/main" id="{C2F88BEC-90C8-4F53-B3EC-F0D9935800D4}"/>
              </a:ext>
            </a:extLst>
          </p:cNvPr>
          <p:cNvPicPr>
            <a:picLocks noChangeAspect="1"/>
          </p:cNvPicPr>
          <p:nvPr/>
        </p:nvPicPr>
        <p:blipFill rotWithShape="1">
          <a:blip r:embed="rId6">
            <a:extLst>
              <a:ext uri="{28A0092B-C50C-407E-A947-70E740481C1C}">
                <a14:useLocalDpi xmlns:a14="http://schemas.microsoft.com/office/drawing/2010/main" val="0"/>
              </a:ext>
            </a:extLst>
          </a:blip>
          <a:srcRect l="69787" t="74033" r="5378" b="5176"/>
          <a:stretch/>
        </p:blipFill>
        <p:spPr>
          <a:xfrm>
            <a:off x="2265132" y="3211964"/>
            <a:ext cx="1985586" cy="1395397"/>
          </a:xfrm>
          <a:prstGeom prst="flowChartPreparation">
            <a:avLst/>
          </a:prstGeom>
        </p:spPr>
      </p:pic>
      <p:pic>
        <p:nvPicPr>
          <p:cNvPr id="25" name="Picture 24" descr="A close up of a map&#10;&#10;Description automatically generated">
            <a:extLst>
              <a:ext uri="{FF2B5EF4-FFF2-40B4-BE49-F238E27FC236}">
                <a16:creationId xmlns:a16="http://schemas.microsoft.com/office/drawing/2014/main" id="{BB5916C4-7ED6-4611-B7C0-A221DA690556}"/>
              </a:ext>
            </a:extLst>
          </p:cNvPr>
          <p:cNvPicPr>
            <a:picLocks noChangeAspect="1"/>
          </p:cNvPicPr>
          <p:nvPr/>
        </p:nvPicPr>
        <p:blipFill rotWithShape="1">
          <a:blip r:embed="rId6">
            <a:extLst>
              <a:ext uri="{28A0092B-C50C-407E-A947-70E740481C1C}">
                <a14:useLocalDpi xmlns:a14="http://schemas.microsoft.com/office/drawing/2010/main" val="0"/>
              </a:ext>
            </a:extLst>
          </a:blip>
          <a:srcRect l="64922" t="38343" r="16518" b="45558"/>
          <a:stretch/>
        </p:blipFill>
        <p:spPr>
          <a:xfrm>
            <a:off x="508587" y="2466769"/>
            <a:ext cx="2002870" cy="1378840"/>
          </a:xfrm>
          <a:prstGeom prst="flowChartPreparation">
            <a:avLst/>
          </a:prstGeom>
        </p:spPr>
      </p:pic>
      <p:sp>
        <p:nvSpPr>
          <p:cNvPr id="9" name="Title 1"/>
          <p:cNvSpPr txBox="1">
            <a:spLocks/>
          </p:cNvSpPr>
          <p:nvPr/>
        </p:nvSpPr>
        <p:spPr>
          <a:xfrm>
            <a:off x="495300" y="46663"/>
            <a:ext cx="11696700"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METHODOLOGY: TREE CANOPY SURVEY</a:t>
            </a:r>
          </a:p>
        </p:txBody>
      </p:sp>
      <p:grpSp>
        <p:nvGrpSpPr>
          <p:cNvPr id="8" name="Group 7">
            <a:extLst>
              <a:ext uri="{FF2B5EF4-FFF2-40B4-BE49-F238E27FC236}">
                <a16:creationId xmlns:a16="http://schemas.microsoft.com/office/drawing/2014/main" id="{9F84EB2E-D6C5-4D5D-9CC9-A45335706CA7}"/>
              </a:ext>
            </a:extLst>
          </p:cNvPr>
          <p:cNvGrpSpPr/>
          <p:nvPr/>
        </p:nvGrpSpPr>
        <p:grpSpPr>
          <a:xfrm>
            <a:off x="429501" y="1060615"/>
            <a:ext cx="11188700" cy="5170897"/>
            <a:chOff x="215738" y="950255"/>
            <a:chExt cx="11188700" cy="5170897"/>
          </a:xfrm>
        </p:grpSpPr>
        <p:sp>
          <p:nvSpPr>
            <p:cNvPr id="6" name="TextBox 5">
              <a:extLst>
                <a:ext uri="{FF2B5EF4-FFF2-40B4-BE49-F238E27FC236}">
                  <a16:creationId xmlns:a16="http://schemas.microsoft.com/office/drawing/2014/main" id="{47C986CA-A9E8-944F-AC30-A4D5C6433AE8}"/>
                </a:ext>
              </a:extLst>
            </p:cNvPr>
            <p:cNvSpPr txBox="1"/>
            <p:nvPr/>
          </p:nvSpPr>
          <p:spPr>
            <a:xfrm>
              <a:off x="215738" y="1831301"/>
              <a:ext cx="4198620"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Data Acquisition</a:t>
              </a:r>
            </a:p>
          </p:txBody>
        </p:sp>
        <p:sp>
          <p:nvSpPr>
            <p:cNvPr id="54" name="TextBox 53">
              <a:extLst>
                <a:ext uri="{FF2B5EF4-FFF2-40B4-BE49-F238E27FC236}">
                  <a16:creationId xmlns:a16="http://schemas.microsoft.com/office/drawing/2014/main" id="{88FA8D17-9943-C142-A7F2-FBE1189C5EBF}"/>
                </a:ext>
              </a:extLst>
            </p:cNvPr>
            <p:cNvSpPr txBox="1"/>
            <p:nvPr/>
          </p:nvSpPr>
          <p:spPr>
            <a:xfrm>
              <a:off x="5042207" y="950255"/>
              <a:ext cx="2637790"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Processing</a:t>
              </a:r>
            </a:p>
          </p:txBody>
        </p:sp>
        <p:grpSp>
          <p:nvGrpSpPr>
            <p:cNvPr id="4" name="Group 3">
              <a:extLst>
                <a:ext uri="{FF2B5EF4-FFF2-40B4-BE49-F238E27FC236}">
                  <a16:creationId xmlns:a16="http://schemas.microsoft.com/office/drawing/2014/main" id="{9C2B3052-C835-41DF-BE4B-CB0F1768A478}"/>
                </a:ext>
              </a:extLst>
            </p:cNvPr>
            <p:cNvGrpSpPr/>
            <p:nvPr/>
          </p:nvGrpSpPr>
          <p:grpSpPr>
            <a:xfrm>
              <a:off x="312017" y="1458931"/>
              <a:ext cx="11092421" cy="4662221"/>
              <a:chOff x="312017" y="1458931"/>
              <a:chExt cx="11092421" cy="4662221"/>
            </a:xfrm>
          </p:grpSpPr>
          <p:grpSp>
            <p:nvGrpSpPr>
              <p:cNvPr id="10" name="Group 9">
                <a:extLst>
                  <a:ext uri="{FF2B5EF4-FFF2-40B4-BE49-F238E27FC236}">
                    <a16:creationId xmlns:a16="http://schemas.microsoft.com/office/drawing/2014/main" id="{E6090417-A364-E747-A9E0-CB545078721F}"/>
                  </a:ext>
                </a:extLst>
              </p:cNvPr>
              <p:cNvGrpSpPr/>
              <p:nvPr/>
            </p:nvGrpSpPr>
            <p:grpSpPr>
              <a:xfrm>
                <a:off x="312017" y="1458931"/>
                <a:ext cx="11092421" cy="4662221"/>
                <a:chOff x="89495" y="1824691"/>
                <a:chExt cx="11092421" cy="4662221"/>
              </a:xfrm>
            </p:grpSpPr>
            <p:grpSp>
              <p:nvGrpSpPr>
                <p:cNvPr id="5" name="Group 4">
                  <a:extLst>
                    <a:ext uri="{FF2B5EF4-FFF2-40B4-BE49-F238E27FC236}">
                      <a16:creationId xmlns:a16="http://schemas.microsoft.com/office/drawing/2014/main" id="{811163A8-05E3-BF49-A207-2B28ED697E70}"/>
                    </a:ext>
                  </a:extLst>
                </p:cNvPr>
                <p:cNvGrpSpPr/>
                <p:nvPr/>
              </p:nvGrpSpPr>
              <p:grpSpPr>
                <a:xfrm>
                  <a:off x="89495" y="2702504"/>
                  <a:ext cx="3742382" cy="2922008"/>
                  <a:chOff x="484976" y="1960018"/>
                  <a:chExt cx="3742382" cy="2922008"/>
                </a:xfrm>
              </p:grpSpPr>
              <p:sp>
                <p:nvSpPr>
                  <p:cNvPr id="49" name="Hexagon 48">
                    <a:extLst>
                      <a:ext uri="{FF2B5EF4-FFF2-40B4-BE49-F238E27FC236}">
                        <a16:creationId xmlns:a16="http://schemas.microsoft.com/office/drawing/2014/main" id="{F9AED071-09D8-F24D-B5A3-F407591CE9D6}"/>
                      </a:ext>
                    </a:extLst>
                  </p:cNvPr>
                  <p:cNvSpPr/>
                  <p:nvPr/>
                </p:nvSpPr>
                <p:spPr>
                  <a:xfrm>
                    <a:off x="2224327" y="2721770"/>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Esri</a:t>
                    </a:r>
                  </a:p>
                  <a:p>
                    <a:pPr algn="ctr"/>
                    <a:r>
                      <a:rPr lang="en-US" sz="2000" dirty="0">
                        <a:solidFill>
                          <a:schemeClr val="tx1">
                            <a:lumMod val="75000"/>
                            <a:lumOff val="25000"/>
                          </a:schemeClr>
                        </a:solidFill>
                        <a:latin typeface="Century Gothic" panose="020B0502020202020204" pitchFamily="34" charset="0"/>
                      </a:rPr>
                      <a:t>World</a:t>
                    </a:r>
                  </a:p>
                  <a:p>
                    <a:pPr algn="ctr"/>
                    <a:r>
                      <a:rPr lang="en-US" sz="2000" dirty="0">
                        <a:solidFill>
                          <a:schemeClr val="tx1">
                            <a:lumMod val="75000"/>
                            <a:lumOff val="25000"/>
                          </a:schemeClr>
                        </a:solidFill>
                        <a:latin typeface="Century Gothic" panose="020B0502020202020204" pitchFamily="34" charset="0"/>
                      </a:rPr>
                      <a:t>DEM</a:t>
                    </a:r>
                  </a:p>
                </p:txBody>
              </p:sp>
              <p:sp>
                <p:nvSpPr>
                  <p:cNvPr id="7" name="Hexagon 6">
                    <a:extLst>
                      <a:ext uri="{FF2B5EF4-FFF2-40B4-BE49-F238E27FC236}">
                        <a16:creationId xmlns:a16="http://schemas.microsoft.com/office/drawing/2014/main" id="{085CA2AD-030F-DB46-A9DA-ECF7471A5937}"/>
                      </a:ext>
                    </a:extLst>
                  </p:cNvPr>
                  <p:cNvSpPr/>
                  <p:nvPr/>
                </p:nvSpPr>
                <p:spPr>
                  <a:xfrm>
                    <a:off x="484977" y="1960018"/>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Level 2B LiDAR</a:t>
                    </a:r>
                  </a:p>
                </p:txBody>
              </p:sp>
              <p:sp>
                <p:nvSpPr>
                  <p:cNvPr id="39" name="Hexagon 38">
                    <a:extLst>
                      <a:ext uri="{FF2B5EF4-FFF2-40B4-BE49-F238E27FC236}">
                        <a16:creationId xmlns:a16="http://schemas.microsoft.com/office/drawing/2014/main" id="{BD56978A-3811-214B-BD1D-8760FDAD3908}"/>
                      </a:ext>
                    </a:extLst>
                  </p:cNvPr>
                  <p:cNvSpPr/>
                  <p:nvPr/>
                </p:nvSpPr>
                <p:spPr>
                  <a:xfrm>
                    <a:off x="484976" y="3483521"/>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2019 LST Map</a:t>
                    </a:r>
                  </a:p>
                </p:txBody>
              </p:sp>
            </p:grpSp>
            <p:grpSp>
              <p:nvGrpSpPr>
                <p:cNvPr id="3" name="Group 2">
                  <a:extLst>
                    <a:ext uri="{FF2B5EF4-FFF2-40B4-BE49-F238E27FC236}">
                      <a16:creationId xmlns:a16="http://schemas.microsoft.com/office/drawing/2014/main" id="{C2B35D8B-6E73-1649-B4DA-6BFB56B76E1D}"/>
                    </a:ext>
                  </a:extLst>
                </p:cNvPr>
                <p:cNvGrpSpPr/>
                <p:nvPr/>
              </p:nvGrpSpPr>
              <p:grpSpPr>
                <a:xfrm>
                  <a:off x="4819685" y="1824691"/>
                  <a:ext cx="2637790" cy="4662221"/>
                  <a:chOff x="6343650" y="1421699"/>
                  <a:chExt cx="2637790" cy="4662221"/>
                </a:xfrm>
              </p:grpSpPr>
              <p:sp>
                <p:nvSpPr>
                  <p:cNvPr id="52" name="Hexagon 51">
                    <a:extLst>
                      <a:ext uri="{FF2B5EF4-FFF2-40B4-BE49-F238E27FC236}">
                        <a16:creationId xmlns:a16="http://schemas.microsoft.com/office/drawing/2014/main" id="{0A65DD73-41FE-1443-8FE1-2450BDCE46D4}"/>
                      </a:ext>
                    </a:extLst>
                  </p:cNvPr>
                  <p:cNvSpPr/>
                  <p:nvPr/>
                </p:nvSpPr>
                <p:spPr>
                  <a:xfrm>
                    <a:off x="6343650" y="1421699"/>
                    <a:ext cx="2637790" cy="1474923"/>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lumMod val="75000"/>
                            <a:lumOff val="25000"/>
                          </a:schemeClr>
                        </a:solidFill>
                        <a:latin typeface="Century Gothic" panose="020B0502020202020204" pitchFamily="34" charset="0"/>
                      </a:rPr>
                      <a:t>Tree Cover &gt; 40%</a:t>
                    </a:r>
                  </a:p>
                </p:txBody>
              </p:sp>
              <p:sp>
                <p:nvSpPr>
                  <p:cNvPr id="46" name="Hexagon 45">
                    <a:extLst>
                      <a:ext uri="{FF2B5EF4-FFF2-40B4-BE49-F238E27FC236}">
                        <a16:creationId xmlns:a16="http://schemas.microsoft.com/office/drawing/2014/main" id="{905750FA-7850-3642-AC69-A8633A56266A}"/>
                      </a:ext>
                    </a:extLst>
                  </p:cNvPr>
                  <p:cNvSpPr/>
                  <p:nvPr/>
                </p:nvSpPr>
                <p:spPr>
                  <a:xfrm>
                    <a:off x="6343650" y="3015348"/>
                    <a:ext cx="2637790" cy="1474923"/>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lumMod val="75000"/>
                            <a:lumOff val="25000"/>
                          </a:schemeClr>
                        </a:solidFill>
                        <a:latin typeface="Century Gothic" panose="020B0502020202020204" pitchFamily="34" charset="0"/>
                      </a:rPr>
                      <a:t>Pass Quality Inspection</a:t>
                    </a:r>
                  </a:p>
                </p:txBody>
              </p:sp>
              <p:sp>
                <p:nvSpPr>
                  <p:cNvPr id="53" name="Hexagon 52">
                    <a:extLst>
                      <a:ext uri="{FF2B5EF4-FFF2-40B4-BE49-F238E27FC236}">
                        <a16:creationId xmlns:a16="http://schemas.microsoft.com/office/drawing/2014/main" id="{006BED40-4836-224A-83D8-121B545FCA67}"/>
                      </a:ext>
                    </a:extLst>
                  </p:cNvPr>
                  <p:cNvSpPr/>
                  <p:nvPr/>
                </p:nvSpPr>
                <p:spPr>
                  <a:xfrm>
                    <a:off x="6343650" y="4608997"/>
                    <a:ext cx="2637790" cy="1474923"/>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lumMod val="75000"/>
                            <a:lumOff val="25000"/>
                          </a:schemeClr>
                        </a:solidFill>
                        <a:latin typeface="Century Gothic" panose="020B0502020202020204" pitchFamily="34" charset="0"/>
                      </a:rPr>
                      <a:t>First and Last Return Subtraction</a:t>
                    </a:r>
                  </a:p>
                </p:txBody>
              </p:sp>
            </p:grpSp>
            <p:sp>
              <p:nvSpPr>
                <p:cNvPr id="57" name="Hexagon 56">
                  <a:extLst>
                    <a:ext uri="{FF2B5EF4-FFF2-40B4-BE49-F238E27FC236}">
                      <a16:creationId xmlns:a16="http://schemas.microsoft.com/office/drawing/2014/main" id="{AFB266B7-7362-A440-90F9-71C6E1F11E5D}"/>
                    </a:ext>
                  </a:extLst>
                </p:cNvPr>
                <p:cNvSpPr/>
                <p:nvPr/>
              </p:nvSpPr>
              <p:spPr>
                <a:xfrm>
                  <a:off x="8544126" y="2329528"/>
                  <a:ext cx="2637790" cy="1851080"/>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lumMod val="75000"/>
                          <a:lumOff val="25000"/>
                        </a:schemeClr>
                      </a:solidFill>
                      <a:latin typeface="Century Gothic" panose="020B0502020202020204" pitchFamily="34" charset="0"/>
                    </a:rPr>
                    <a:t>Histograms of </a:t>
                  </a:r>
                  <a:r>
                    <a:rPr lang="en-US" sz="2300" dirty="0" smtClean="0">
                      <a:solidFill>
                        <a:schemeClr val="tx1">
                          <a:lumMod val="75000"/>
                          <a:lumOff val="25000"/>
                        </a:schemeClr>
                      </a:solidFill>
                      <a:latin typeface="Century Gothic" panose="020B0502020202020204" pitchFamily="34" charset="0"/>
                    </a:rPr>
                    <a:t>Plant Area Index (PAI) </a:t>
                  </a:r>
                  <a:r>
                    <a:rPr lang="en-US" sz="2300" dirty="0">
                      <a:solidFill>
                        <a:schemeClr val="tx1">
                          <a:lumMod val="75000"/>
                          <a:lumOff val="25000"/>
                        </a:schemeClr>
                      </a:solidFill>
                      <a:latin typeface="Century Gothic" panose="020B0502020202020204" pitchFamily="34" charset="0"/>
                    </a:rPr>
                    <a:t>and Height</a:t>
                  </a:r>
                </a:p>
              </p:txBody>
            </p:sp>
          </p:grpSp>
          <p:grpSp>
            <p:nvGrpSpPr>
              <p:cNvPr id="2" name="Group 1">
                <a:extLst>
                  <a:ext uri="{FF2B5EF4-FFF2-40B4-BE49-F238E27FC236}">
                    <a16:creationId xmlns:a16="http://schemas.microsoft.com/office/drawing/2014/main" id="{36EC79B3-61FF-4B39-98F7-3D1A268C816B}"/>
                  </a:ext>
                </a:extLst>
              </p:cNvPr>
              <p:cNvGrpSpPr/>
              <p:nvPr/>
            </p:nvGrpSpPr>
            <p:grpSpPr>
              <a:xfrm>
                <a:off x="4026598" y="3304974"/>
                <a:ext cx="1439232" cy="781263"/>
                <a:chOff x="3856251" y="3329178"/>
                <a:chExt cx="1682185" cy="879945"/>
              </a:xfrm>
            </p:grpSpPr>
            <p:sp>
              <p:nvSpPr>
                <p:cNvPr id="17" name="Arc 16">
                  <a:extLst>
                    <a:ext uri="{FF2B5EF4-FFF2-40B4-BE49-F238E27FC236}">
                      <a16:creationId xmlns:a16="http://schemas.microsoft.com/office/drawing/2014/main" id="{08B4CF16-6525-4C2F-81CC-16B674908600}"/>
                    </a:ext>
                  </a:extLst>
                </p:cNvPr>
                <p:cNvSpPr/>
                <p:nvPr/>
              </p:nvSpPr>
              <p:spPr>
                <a:xfrm rot="10101006" flipV="1">
                  <a:off x="3856251" y="3329178"/>
                  <a:ext cx="1682185" cy="814617"/>
                </a:xfrm>
                <a:prstGeom prst="arc">
                  <a:avLst>
                    <a:gd name="adj1" fmla="val 838035"/>
                    <a:gd name="adj2" fmla="val 5641479"/>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
              <p:nvSpPr>
                <p:cNvPr id="18" name="Triangle 57">
                  <a:extLst>
                    <a:ext uri="{FF2B5EF4-FFF2-40B4-BE49-F238E27FC236}">
                      <a16:creationId xmlns:a16="http://schemas.microsoft.com/office/drawing/2014/main" id="{41E2102C-505F-495F-91B4-FBB0D750EB2B}"/>
                    </a:ext>
                  </a:extLst>
                </p:cNvPr>
                <p:cNvSpPr/>
                <p:nvPr/>
              </p:nvSpPr>
              <p:spPr>
                <a:xfrm rot="15417075" flipV="1">
                  <a:off x="4751153" y="4049028"/>
                  <a:ext cx="173959" cy="146232"/>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20" name="Group 19">
                <a:extLst>
                  <a:ext uri="{FF2B5EF4-FFF2-40B4-BE49-F238E27FC236}">
                    <a16:creationId xmlns:a16="http://schemas.microsoft.com/office/drawing/2014/main" id="{6468DACB-C5E6-4068-BE12-373B93068BFC}"/>
                  </a:ext>
                </a:extLst>
              </p:cNvPr>
              <p:cNvGrpSpPr/>
              <p:nvPr/>
            </p:nvGrpSpPr>
            <p:grpSpPr>
              <a:xfrm rot="10596754">
                <a:off x="7353930" y="3021959"/>
                <a:ext cx="1439232" cy="875357"/>
                <a:chOff x="3654444" y="3756110"/>
                <a:chExt cx="1682185" cy="985924"/>
              </a:xfrm>
            </p:grpSpPr>
            <p:sp>
              <p:nvSpPr>
                <p:cNvPr id="21" name="Arc 20">
                  <a:extLst>
                    <a:ext uri="{FF2B5EF4-FFF2-40B4-BE49-F238E27FC236}">
                      <a16:creationId xmlns:a16="http://schemas.microsoft.com/office/drawing/2014/main" id="{39816552-02D2-40AB-A548-9E990091D2CB}"/>
                    </a:ext>
                  </a:extLst>
                </p:cNvPr>
                <p:cNvSpPr/>
                <p:nvPr/>
              </p:nvSpPr>
              <p:spPr>
                <a:xfrm rot="9164563" flipV="1">
                  <a:off x="3654444" y="3756110"/>
                  <a:ext cx="1682185" cy="814617"/>
                </a:xfrm>
                <a:prstGeom prst="arc">
                  <a:avLst>
                    <a:gd name="adj1" fmla="val 838035"/>
                    <a:gd name="adj2" fmla="val 7802254"/>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
              <p:nvSpPr>
                <p:cNvPr id="22" name="Triangle 57">
                  <a:extLst>
                    <a:ext uri="{FF2B5EF4-FFF2-40B4-BE49-F238E27FC236}">
                      <a16:creationId xmlns:a16="http://schemas.microsoft.com/office/drawing/2014/main" id="{1EB10D4B-15E0-436D-B631-0D3F3C356EB1}"/>
                    </a:ext>
                  </a:extLst>
                </p:cNvPr>
                <p:cNvSpPr/>
                <p:nvPr/>
              </p:nvSpPr>
              <p:spPr>
                <a:xfrm rot="6610560" flipV="1">
                  <a:off x="3793158" y="4581939"/>
                  <a:ext cx="173959" cy="146232"/>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grpSp>
      <p:grpSp>
        <p:nvGrpSpPr>
          <p:cNvPr id="19" name="Group 18"/>
          <p:cNvGrpSpPr/>
          <p:nvPr/>
        </p:nvGrpSpPr>
        <p:grpSpPr>
          <a:xfrm>
            <a:off x="9747989" y="4009468"/>
            <a:ext cx="1150652" cy="2078285"/>
            <a:chOff x="9201724" y="3815330"/>
            <a:chExt cx="1150652" cy="2078285"/>
          </a:xfrm>
        </p:grpSpPr>
        <p:sp>
          <p:nvSpPr>
            <p:cNvPr id="35" name="Parallelogram 14"/>
            <p:cNvSpPr/>
            <p:nvPr/>
          </p:nvSpPr>
          <p:spPr>
            <a:xfrm rot="2267913">
              <a:off x="9201724" y="4979132"/>
              <a:ext cx="1150652" cy="914483"/>
            </a:xfrm>
            <a:custGeom>
              <a:avLst/>
              <a:gdLst>
                <a:gd name="connsiteX0" fmla="*/ 0 w 1005840"/>
                <a:gd name="connsiteY0" fmla="*/ 731520 h 731520"/>
                <a:gd name="connsiteX1" fmla="*/ 230897 w 1005840"/>
                <a:gd name="connsiteY1" fmla="*/ 0 h 731520"/>
                <a:gd name="connsiteX2" fmla="*/ 1005840 w 1005840"/>
                <a:gd name="connsiteY2" fmla="*/ 0 h 731520"/>
                <a:gd name="connsiteX3" fmla="*/ 774943 w 1005840"/>
                <a:gd name="connsiteY3" fmla="*/ 731520 h 731520"/>
                <a:gd name="connsiteX4" fmla="*/ 0 w 1005840"/>
                <a:gd name="connsiteY4" fmla="*/ 731520 h 731520"/>
                <a:gd name="connsiteX0" fmla="*/ 0 w 990705"/>
                <a:gd name="connsiteY0" fmla="*/ 874569 h 874569"/>
                <a:gd name="connsiteX1" fmla="*/ 215762 w 990705"/>
                <a:gd name="connsiteY1" fmla="*/ 0 h 874569"/>
                <a:gd name="connsiteX2" fmla="*/ 990705 w 990705"/>
                <a:gd name="connsiteY2" fmla="*/ 0 h 874569"/>
                <a:gd name="connsiteX3" fmla="*/ 759808 w 990705"/>
                <a:gd name="connsiteY3" fmla="*/ 731520 h 874569"/>
                <a:gd name="connsiteX4" fmla="*/ 0 w 990705"/>
                <a:gd name="connsiteY4" fmla="*/ 874569 h 874569"/>
                <a:gd name="connsiteX0" fmla="*/ 0 w 1122484"/>
                <a:gd name="connsiteY0" fmla="*/ 874569 h 874569"/>
                <a:gd name="connsiteX1" fmla="*/ 215762 w 1122484"/>
                <a:gd name="connsiteY1" fmla="*/ 0 h 874569"/>
                <a:gd name="connsiteX2" fmla="*/ 1122484 w 1122484"/>
                <a:gd name="connsiteY2" fmla="*/ 8349 h 874569"/>
                <a:gd name="connsiteX3" fmla="*/ 759808 w 1122484"/>
                <a:gd name="connsiteY3" fmla="*/ 731520 h 874569"/>
                <a:gd name="connsiteX4" fmla="*/ 0 w 1122484"/>
                <a:gd name="connsiteY4" fmla="*/ 874569 h 874569"/>
                <a:gd name="connsiteX0" fmla="*/ 0 w 1122484"/>
                <a:gd name="connsiteY0" fmla="*/ 866220 h 866220"/>
                <a:gd name="connsiteX1" fmla="*/ 326419 w 1122484"/>
                <a:gd name="connsiteY1" fmla="*/ 134316 h 866220"/>
                <a:gd name="connsiteX2" fmla="*/ 1122484 w 1122484"/>
                <a:gd name="connsiteY2" fmla="*/ 0 h 866220"/>
                <a:gd name="connsiteX3" fmla="*/ 759808 w 1122484"/>
                <a:gd name="connsiteY3" fmla="*/ 723171 h 866220"/>
                <a:gd name="connsiteX4" fmla="*/ 0 w 1122484"/>
                <a:gd name="connsiteY4" fmla="*/ 866220 h 866220"/>
                <a:gd name="connsiteX0" fmla="*/ 0 w 1122484"/>
                <a:gd name="connsiteY0" fmla="*/ 866220 h 866220"/>
                <a:gd name="connsiteX1" fmla="*/ 372823 w 1122484"/>
                <a:gd name="connsiteY1" fmla="*/ 194143 h 866220"/>
                <a:gd name="connsiteX2" fmla="*/ 1122484 w 1122484"/>
                <a:gd name="connsiteY2" fmla="*/ 0 h 866220"/>
                <a:gd name="connsiteX3" fmla="*/ 759808 w 1122484"/>
                <a:gd name="connsiteY3" fmla="*/ 723171 h 866220"/>
                <a:gd name="connsiteX4" fmla="*/ 0 w 1122484"/>
                <a:gd name="connsiteY4" fmla="*/ 866220 h 866220"/>
                <a:gd name="connsiteX0" fmla="*/ 0 w 1108206"/>
                <a:gd name="connsiteY0" fmla="*/ 884629 h 884629"/>
                <a:gd name="connsiteX1" fmla="*/ 358545 w 1108206"/>
                <a:gd name="connsiteY1" fmla="*/ 194143 h 884629"/>
                <a:gd name="connsiteX2" fmla="*/ 1108206 w 1108206"/>
                <a:gd name="connsiteY2" fmla="*/ 0 h 884629"/>
                <a:gd name="connsiteX3" fmla="*/ 745530 w 1108206"/>
                <a:gd name="connsiteY3" fmla="*/ 723171 h 884629"/>
                <a:gd name="connsiteX4" fmla="*/ 0 w 1108206"/>
                <a:gd name="connsiteY4" fmla="*/ 884629 h 884629"/>
                <a:gd name="connsiteX0" fmla="*/ 0 w 1108206"/>
                <a:gd name="connsiteY0" fmla="*/ 884629 h 884629"/>
                <a:gd name="connsiteX1" fmla="*/ 358545 w 1108206"/>
                <a:gd name="connsiteY1" fmla="*/ 194143 h 884629"/>
                <a:gd name="connsiteX2" fmla="*/ 1108206 w 1108206"/>
                <a:gd name="connsiteY2" fmla="*/ 0 h 884629"/>
                <a:gd name="connsiteX3" fmla="*/ 750693 w 1108206"/>
                <a:gd name="connsiteY3" fmla="*/ 682313 h 884629"/>
                <a:gd name="connsiteX4" fmla="*/ 0 w 1108206"/>
                <a:gd name="connsiteY4" fmla="*/ 884629 h 88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206" h="884629">
                  <a:moveTo>
                    <a:pt x="0" y="884629"/>
                  </a:moveTo>
                  <a:lnTo>
                    <a:pt x="358545" y="194143"/>
                  </a:lnTo>
                  <a:lnTo>
                    <a:pt x="1108206" y="0"/>
                  </a:lnTo>
                  <a:lnTo>
                    <a:pt x="750693" y="682313"/>
                  </a:lnTo>
                  <a:lnTo>
                    <a:pt x="0" y="884629"/>
                  </a:lnTo>
                  <a:close/>
                </a:path>
              </a:pathLst>
            </a:custGeom>
            <a:solidFill>
              <a:srgbClr val="FFE2B1"/>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14"/>
            <p:cNvSpPr/>
            <p:nvPr/>
          </p:nvSpPr>
          <p:spPr>
            <a:xfrm rot="2267913">
              <a:off x="9201724" y="4580503"/>
              <a:ext cx="1150652" cy="914483"/>
            </a:xfrm>
            <a:custGeom>
              <a:avLst/>
              <a:gdLst>
                <a:gd name="connsiteX0" fmla="*/ 0 w 1005840"/>
                <a:gd name="connsiteY0" fmla="*/ 731520 h 731520"/>
                <a:gd name="connsiteX1" fmla="*/ 230897 w 1005840"/>
                <a:gd name="connsiteY1" fmla="*/ 0 h 731520"/>
                <a:gd name="connsiteX2" fmla="*/ 1005840 w 1005840"/>
                <a:gd name="connsiteY2" fmla="*/ 0 h 731520"/>
                <a:gd name="connsiteX3" fmla="*/ 774943 w 1005840"/>
                <a:gd name="connsiteY3" fmla="*/ 731520 h 731520"/>
                <a:gd name="connsiteX4" fmla="*/ 0 w 1005840"/>
                <a:gd name="connsiteY4" fmla="*/ 731520 h 731520"/>
                <a:gd name="connsiteX0" fmla="*/ 0 w 990705"/>
                <a:gd name="connsiteY0" fmla="*/ 874569 h 874569"/>
                <a:gd name="connsiteX1" fmla="*/ 215762 w 990705"/>
                <a:gd name="connsiteY1" fmla="*/ 0 h 874569"/>
                <a:gd name="connsiteX2" fmla="*/ 990705 w 990705"/>
                <a:gd name="connsiteY2" fmla="*/ 0 h 874569"/>
                <a:gd name="connsiteX3" fmla="*/ 759808 w 990705"/>
                <a:gd name="connsiteY3" fmla="*/ 731520 h 874569"/>
                <a:gd name="connsiteX4" fmla="*/ 0 w 990705"/>
                <a:gd name="connsiteY4" fmla="*/ 874569 h 874569"/>
                <a:gd name="connsiteX0" fmla="*/ 0 w 1122484"/>
                <a:gd name="connsiteY0" fmla="*/ 874569 h 874569"/>
                <a:gd name="connsiteX1" fmla="*/ 215762 w 1122484"/>
                <a:gd name="connsiteY1" fmla="*/ 0 h 874569"/>
                <a:gd name="connsiteX2" fmla="*/ 1122484 w 1122484"/>
                <a:gd name="connsiteY2" fmla="*/ 8349 h 874569"/>
                <a:gd name="connsiteX3" fmla="*/ 759808 w 1122484"/>
                <a:gd name="connsiteY3" fmla="*/ 731520 h 874569"/>
                <a:gd name="connsiteX4" fmla="*/ 0 w 1122484"/>
                <a:gd name="connsiteY4" fmla="*/ 874569 h 874569"/>
                <a:gd name="connsiteX0" fmla="*/ 0 w 1122484"/>
                <a:gd name="connsiteY0" fmla="*/ 866220 h 866220"/>
                <a:gd name="connsiteX1" fmla="*/ 326419 w 1122484"/>
                <a:gd name="connsiteY1" fmla="*/ 134316 h 866220"/>
                <a:gd name="connsiteX2" fmla="*/ 1122484 w 1122484"/>
                <a:gd name="connsiteY2" fmla="*/ 0 h 866220"/>
                <a:gd name="connsiteX3" fmla="*/ 759808 w 1122484"/>
                <a:gd name="connsiteY3" fmla="*/ 723171 h 866220"/>
                <a:gd name="connsiteX4" fmla="*/ 0 w 1122484"/>
                <a:gd name="connsiteY4" fmla="*/ 866220 h 866220"/>
                <a:gd name="connsiteX0" fmla="*/ 0 w 1122484"/>
                <a:gd name="connsiteY0" fmla="*/ 866220 h 866220"/>
                <a:gd name="connsiteX1" fmla="*/ 372823 w 1122484"/>
                <a:gd name="connsiteY1" fmla="*/ 194143 h 866220"/>
                <a:gd name="connsiteX2" fmla="*/ 1122484 w 1122484"/>
                <a:gd name="connsiteY2" fmla="*/ 0 h 866220"/>
                <a:gd name="connsiteX3" fmla="*/ 759808 w 1122484"/>
                <a:gd name="connsiteY3" fmla="*/ 723171 h 866220"/>
                <a:gd name="connsiteX4" fmla="*/ 0 w 1122484"/>
                <a:gd name="connsiteY4" fmla="*/ 866220 h 866220"/>
                <a:gd name="connsiteX0" fmla="*/ 0 w 1108206"/>
                <a:gd name="connsiteY0" fmla="*/ 884629 h 884629"/>
                <a:gd name="connsiteX1" fmla="*/ 358545 w 1108206"/>
                <a:gd name="connsiteY1" fmla="*/ 194143 h 884629"/>
                <a:gd name="connsiteX2" fmla="*/ 1108206 w 1108206"/>
                <a:gd name="connsiteY2" fmla="*/ 0 h 884629"/>
                <a:gd name="connsiteX3" fmla="*/ 745530 w 1108206"/>
                <a:gd name="connsiteY3" fmla="*/ 723171 h 884629"/>
                <a:gd name="connsiteX4" fmla="*/ 0 w 1108206"/>
                <a:gd name="connsiteY4" fmla="*/ 884629 h 884629"/>
                <a:gd name="connsiteX0" fmla="*/ 0 w 1108206"/>
                <a:gd name="connsiteY0" fmla="*/ 884629 h 884629"/>
                <a:gd name="connsiteX1" fmla="*/ 358545 w 1108206"/>
                <a:gd name="connsiteY1" fmla="*/ 194143 h 884629"/>
                <a:gd name="connsiteX2" fmla="*/ 1108206 w 1108206"/>
                <a:gd name="connsiteY2" fmla="*/ 0 h 884629"/>
                <a:gd name="connsiteX3" fmla="*/ 750693 w 1108206"/>
                <a:gd name="connsiteY3" fmla="*/ 682313 h 884629"/>
                <a:gd name="connsiteX4" fmla="*/ 0 w 1108206"/>
                <a:gd name="connsiteY4" fmla="*/ 884629 h 88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206" h="884629">
                  <a:moveTo>
                    <a:pt x="0" y="884629"/>
                  </a:moveTo>
                  <a:lnTo>
                    <a:pt x="358545" y="194143"/>
                  </a:lnTo>
                  <a:lnTo>
                    <a:pt x="1108206" y="0"/>
                  </a:lnTo>
                  <a:lnTo>
                    <a:pt x="750693" y="682313"/>
                  </a:lnTo>
                  <a:lnTo>
                    <a:pt x="0" y="884629"/>
                  </a:lnTo>
                  <a:close/>
                </a:path>
              </a:pathLst>
            </a:custGeom>
            <a:solidFill>
              <a:srgbClr val="54B87B"/>
            </a:solidFill>
            <a:effectLst>
              <a:outerShdw blurRad="50800" dist="38100" dir="5400000" sx="109000" sy="109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arallelogram 14"/>
            <p:cNvSpPr/>
            <p:nvPr/>
          </p:nvSpPr>
          <p:spPr>
            <a:xfrm rot="2267913">
              <a:off x="9201724" y="4191228"/>
              <a:ext cx="1150652" cy="914483"/>
            </a:xfrm>
            <a:custGeom>
              <a:avLst/>
              <a:gdLst>
                <a:gd name="connsiteX0" fmla="*/ 0 w 1005840"/>
                <a:gd name="connsiteY0" fmla="*/ 731520 h 731520"/>
                <a:gd name="connsiteX1" fmla="*/ 230897 w 1005840"/>
                <a:gd name="connsiteY1" fmla="*/ 0 h 731520"/>
                <a:gd name="connsiteX2" fmla="*/ 1005840 w 1005840"/>
                <a:gd name="connsiteY2" fmla="*/ 0 h 731520"/>
                <a:gd name="connsiteX3" fmla="*/ 774943 w 1005840"/>
                <a:gd name="connsiteY3" fmla="*/ 731520 h 731520"/>
                <a:gd name="connsiteX4" fmla="*/ 0 w 1005840"/>
                <a:gd name="connsiteY4" fmla="*/ 731520 h 731520"/>
                <a:gd name="connsiteX0" fmla="*/ 0 w 990705"/>
                <a:gd name="connsiteY0" fmla="*/ 874569 h 874569"/>
                <a:gd name="connsiteX1" fmla="*/ 215762 w 990705"/>
                <a:gd name="connsiteY1" fmla="*/ 0 h 874569"/>
                <a:gd name="connsiteX2" fmla="*/ 990705 w 990705"/>
                <a:gd name="connsiteY2" fmla="*/ 0 h 874569"/>
                <a:gd name="connsiteX3" fmla="*/ 759808 w 990705"/>
                <a:gd name="connsiteY3" fmla="*/ 731520 h 874569"/>
                <a:gd name="connsiteX4" fmla="*/ 0 w 990705"/>
                <a:gd name="connsiteY4" fmla="*/ 874569 h 874569"/>
                <a:gd name="connsiteX0" fmla="*/ 0 w 1122484"/>
                <a:gd name="connsiteY0" fmla="*/ 874569 h 874569"/>
                <a:gd name="connsiteX1" fmla="*/ 215762 w 1122484"/>
                <a:gd name="connsiteY1" fmla="*/ 0 h 874569"/>
                <a:gd name="connsiteX2" fmla="*/ 1122484 w 1122484"/>
                <a:gd name="connsiteY2" fmla="*/ 8349 h 874569"/>
                <a:gd name="connsiteX3" fmla="*/ 759808 w 1122484"/>
                <a:gd name="connsiteY3" fmla="*/ 731520 h 874569"/>
                <a:gd name="connsiteX4" fmla="*/ 0 w 1122484"/>
                <a:gd name="connsiteY4" fmla="*/ 874569 h 874569"/>
                <a:gd name="connsiteX0" fmla="*/ 0 w 1122484"/>
                <a:gd name="connsiteY0" fmla="*/ 866220 h 866220"/>
                <a:gd name="connsiteX1" fmla="*/ 326419 w 1122484"/>
                <a:gd name="connsiteY1" fmla="*/ 134316 h 866220"/>
                <a:gd name="connsiteX2" fmla="*/ 1122484 w 1122484"/>
                <a:gd name="connsiteY2" fmla="*/ 0 h 866220"/>
                <a:gd name="connsiteX3" fmla="*/ 759808 w 1122484"/>
                <a:gd name="connsiteY3" fmla="*/ 723171 h 866220"/>
                <a:gd name="connsiteX4" fmla="*/ 0 w 1122484"/>
                <a:gd name="connsiteY4" fmla="*/ 866220 h 866220"/>
                <a:gd name="connsiteX0" fmla="*/ 0 w 1122484"/>
                <a:gd name="connsiteY0" fmla="*/ 866220 h 866220"/>
                <a:gd name="connsiteX1" fmla="*/ 372823 w 1122484"/>
                <a:gd name="connsiteY1" fmla="*/ 194143 h 866220"/>
                <a:gd name="connsiteX2" fmla="*/ 1122484 w 1122484"/>
                <a:gd name="connsiteY2" fmla="*/ 0 h 866220"/>
                <a:gd name="connsiteX3" fmla="*/ 759808 w 1122484"/>
                <a:gd name="connsiteY3" fmla="*/ 723171 h 866220"/>
                <a:gd name="connsiteX4" fmla="*/ 0 w 1122484"/>
                <a:gd name="connsiteY4" fmla="*/ 866220 h 866220"/>
                <a:gd name="connsiteX0" fmla="*/ 0 w 1108206"/>
                <a:gd name="connsiteY0" fmla="*/ 884629 h 884629"/>
                <a:gd name="connsiteX1" fmla="*/ 358545 w 1108206"/>
                <a:gd name="connsiteY1" fmla="*/ 194143 h 884629"/>
                <a:gd name="connsiteX2" fmla="*/ 1108206 w 1108206"/>
                <a:gd name="connsiteY2" fmla="*/ 0 h 884629"/>
                <a:gd name="connsiteX3" fmla="*/ 745530 w 1108206"/>
                <a:gd name="connsiteY3" fmla="*/ 723171 h 884629"/>
                <a:gd name="connsiteX4" fmla="*/ 0 w 1108206"/>
                <a:gd name="connsiteY4" fmla="*/ 884629 h 884629"/>
                <a:gd name="connsiteX0" fmla="*/ 0 w 1108206"/>
                <a:gd name="connsiteY0" fmla="*/ 884629 h 884629"/>
                <a:gd name="connsiteX1" fmla="*/ 358545 w 1108206"/>
                <a:gd name="connsiteY1" fmla="*/ 194143 h 884629"/>
                <a:gd name="connsiteX2" fmla="*/ 1108206 w 1108206"/>
                <a:gd name="connsiteY2" fmla="*/ 0 h 884629"/>
                <a:gd name="connsiteX3" fmla="*/ 750693 w 1108206"/>
                <a:gd name="connsiteY3" fmla="*/ 682313 h 884629"/>
                <a:gd name="connsiteX4" fmla="*/ 0 w 1108206"/>
                <a:gd name="connsiteY4" fmla="*/ 884629 h 88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206" h="884629">
                  <a:moveTo>
                    <a:pt x="0" y="884629"/>
                  </a:moveTo>
                  <a:lnTo>
                    <a:pt x="358545" y="194143"/>
                  </a:lnTo>
                  <a:lnTo>
                    <a:pt x="1108206" y="0"/>
                  </a:lnTo>
                  <a:lnTo>
                    <a:pt x="750693" y="682313"/>
                  </a:lnTo>
                  <a:lnTo>
                    <a:pt x="0" y="884629"/>
                  </a:lnTo>
                  <a:close/>
                </a:path>
              </a:pathLst>
            </a:custGeom>
            <a:solidFill>
              <a:srgbClr val="54B87B"/>
            </a:solidFill>
            <a:effectLst>
              <a:outerShdw blurRad="50800" dist="38100" dir="5400000" sx="109000" sy="109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arallelogram 14"/>
            <p:cNvSpPr/>
            <p:nvPr/>
          </p:nvSpPr>
          <p:spPr>
            <a:xfrm rot="2267913">
              <a:off x="9201724" y="3815330"/>
              <a:ext cx="1150652" cy="914483"/>
            </a:xfrm>
            <a:custGeom>
              <a:avLst/>
              <a:gdLst>
                <a:gd name="connsiteX0" fmla="*/ 0 w 1005840"/>
                <a:gd name="connsiteY0" fmla="*/ 731520 h 731520"/>
                <a:gd name="connsiteX1" fmla="*/ 230897 w 1005840"/>
                <a:gd name="connsiteY1" fmla="*/ 0 h 731520"/>
                <a:gd name="connsiteX2" fmla="*/ 1005840 w 1005840"/>
                <a:gd name="connsiteY2" fmla="*/ 0 h 731520"/>
                <a:gd name="connsiteX3" fmla="*/ 774943 w 1005840"/>
                <a:gd name="connsiteY3" fmla="*/ 731520 h 731520"/>
                <a:gd name="connsiteX4" fmla="*/ 0 w 1005840"/>
                <a:gd name="connsiteY4" fmla="*/ 731520 h 731520"/>
                <a:gd name="connsiteX0" fmla="*/ 0 w 990705"/>
                <a:gd name="connsiteY0" fmla="*/ 874569 h 874569"/>
                <a:gd name="connsiteX1" fmla="*/ 215762 w 990705"/>
                <a:gd name="connsiteY1" fmla="*/ 0 h 874569"/>
                <a:gd name="connsiteX2" fmla="*/ 990705 w 990705"/>
                <a:gd name="connsiteY2" fmla="*/ 0 h 874569"/>
                <a:gd name="connsiteX3" fmla="*/ 759808 w 990705"/>
                <a:gd name="connsiteY3" fmla="*/ 731520 h 874569"/>
                <a:gd name="connsiteX4" fmla="*/ 0 w 990705"/>
                <a:gd name="connsiteY4" fmla="*/ 874569 h 874569"/>
                <a:gd name="connsiteX0" fmla="*/ 0 w 1122484"/>
                <a:gd name="connsiteY0" fmla="*/ 874569 h 874569"/>
                <a:gd name="connsiteX1" fmla="*/ 215762 w 1122484"/>
                <a:gd name="connsiteY1" fmla="*/ 0 h 874569"/>
                <a:gd name="connsiteX2" fmla="*/ 1122484 w 1122484"/>
                <a:gd name="connsiteY2" fmla="*/ 8349 h 874569"/>
                <a:gd name="connsiteX3" fmla="*/ 759808 w 1122484"/>
                <a:gd name="connsiteY3" fmla="*/ 731520 h 874569"/>
                <a:gd name="connsiteX4" fmla="*/ 0 w 1122484"/>
                <a:gd name="connsiteY4" fmla="*/ 874569 h 874569"/>
                <a:gd name="connsiteX0" fmla="*/ 0 w 1122484"/>
                <a:gd name="connsiteY0" fmla="*/ 866220 h 866220"/>
                <a:gd name="connsiteX1" fmla="*/ 326419 w 1122484"/>
                <a:gd name="connsiteY1" fmla="*/ 134316 h 866220"/>
                <a:gd name="connsiteX2" fmla="*/ 1122484 w 1122484"/>
                <a:gd name="connsiteY2" fmla="*/ 0 h 866220"/>
                <a:gd name="connsiteX3" fmla="*/ 759808 w 1122484"/>
                <a:gd name="connsiteY3" fmla="*/ 723171 h 866220"/>
                <a:gd name="connsiteX4" fmla="*/ 0 w 1122484"/>
                <a:gd name="connsiteY4" fmla="*/ 866220 h 866220"/>
                <a:gd name="connsiteX0" fmla="*/ 0 w 1122484"/>
                <a:gd name="connsiteY0" fmla="*/ 866220 h 866220"/>
                <a:gd name="connsiteX1" fmla="*/ 372823 w 1122484"/>
                <a:gd name="connsiteY1" fmla="*/ 194143 h 866220"/>
                <a:gd name="connsiteX2" fmla="*/ 1122484 w 1122484"/>
                <a:gd name="connsiteY2" fmla="*/ 0 h 866220"/>
                <a:gd name="connsiteX3" fmla="*/ 759808 w 1122484"/>
                <a:gd name="connsiteY3" fmla="*/ 723171 h 866220"/>
                <a:gd name="connsiteX4" fmla="*/ 0 w 1122484"/>
                <a:gd name="connsiteY4" fmla="*/ 866220 h 866220"/>
                <a:gd name="connsiteX0" fmla="*/ 0 w 1108206"/>
                <a:gd name="connsiteY0" fmla="*/ 884629 h 884629"/>
                <a:gd name="connsiteX1" fmla="*/ 358545 w 1108206"/>
                <a:gd name="connsiteY1" fmla="*/ 194143 h 884629"/>
                <a:gd name="connsiteX2" fmla="*/ 1108206 w 1108206"/>
                <a:gd name="connsiteY2" fmla="*/ 0 h 884629"/>
                <a:gd name="connsiteX3" fmla="*/ 745530 w 1108206"/>
                <a:gd name="connsiteY3" fmla="*/ 723171 h 884629"/>
                <a:gd name="connsiteX4" fmla="*/ 0 w 1108206"/>
                <a:gd name="connsiteY4" fmla="*/ 884629 h 884629"/>
                <a:gd name="connsiteX0" fmla="*/ 0 w 1108206"/>
                <a:gd name="connsiteY0" fmla="*/ 884629 h 884629"/>
                <a:gd name="connsiteX1" fmla="*/ 358545 w 1108206"/>
                <a:gd name="connsiteY1" fmla="*/ 194143 h 884629"/>
                <a:gd name="connsiteX2" fmla="*/ 1108206 w 1108206"/>
                <a:gd name="connsiteY2" fmla="*/ 0 h 884629"/>
                <a:gd name="connsiteX3" fmla="*/ 750693 w 1108206"/>
                <a:gd name="connsiteY3" fmla="*/ 682313 h 884629"/>
                <a:gd name="connsiteX4" fmla="*/ 0 w 1108206"/>
                <a:gd name="connsiteY4" fmla="*/ 884629 h 88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206" h="884629">
                  <a:moveTo>
                    <a:pt x="0" y="884629"/>
                  </a:moveTo>
                  <a:lnTo>
                    <a:pt x="358545" y="194143"/>
                  </a:lnTo>
                  <a:lnTo>
                    <a:pt x="1108206" y="0"/>
                  </a:lnTo>
                  <a:lnTo>
                    <a:pt x="750693" y="682313"/>
                  </a:lnTo>
                  <a:lnTo>
                    <a:pt x="0" y="884629"/>
                  </a:lnTo>
                  <a:close/>
                </a:path>
              </a:pathLst>
            </a:custGeom>
            <a:solidFill>
              <a:srgbClr val="54B87B"/>
            </a:solidFill>
            <a:effectLst>
              <a:outerShdw blurRad="50800" dist="38100" dir="5400000" sx="109000" sy="109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2772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Graphic 274">
            <a:extLst>
              <a:ext uri="{FF2B5EF4-FFF2-40B4-BE49-F238E27FC236}">
                <a16:creationId xmlns:a16="http://schemas.microsoft.com/office/drawing/2014/main" id="{DC9A1931-D770-47A5-AE8F-3901D5D391C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26377" y="5233031"/>
            <a:ext cx="2230307" cy="1401522"/>
          </a:xfrm>
          <a:prstGeom prst="rect">
            <a:avLst/>
          </a:prstGeom>
        </p:spPr>
      </p:pic>
      <p:sp>
        <p:nvSpPr>
          <p:cNvPr id="2" name="Title 1">
            <a:extLst>
              <a:ext uri="{FF2B5EF4-FFF2-40B4-BE49-F238E27FC236}">
                <a16:creationId xmlns:a16="http://schemas.microsoft.com/office/drawing/2014/main" id="{CE33476C-A94B-41CD-AD27-D74A0FA647AC}"/>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GEDI TREE CANOPY SURVEY</a:t>
            </a:r>
          </a:p>
        </p:txBody>
      </p:sp>
      <p:pic>
        <p:nvPicPr>
          <p:cNvPr id="107" name="Picture 106" descr="A close up of a map&#10;&#10;Description automatically generated">
            <a:extLst>
              <a:ext uri="{FF2B5EF4-FFF2-40B4-BE49-F238E27FC236}">
                <a16:creationId xmlns:a16="http://schemas.microsoft.com/office/drawing/2014/main" id="{1B903A3F-014F-4307-ACF6-6BCD1D69A0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111" r="35559" b="26887"/>
          <a:stretch/>
        </p:blipFill>
        <p:spPr>
          <a:xfrm>
            <a:off x="485092" y="843904"/>
            <a:ext cx="5802939" cy="4252127"/>
          </a:xfrm>
          <a:prstGeom prst="rect">
            <a:avLst/>
          </a:prstGeom>
        </p:spPr>
      </p:pic>
      <p:grpSp>
        <p:nvGrpSpPr>
          <p:cNvPr id="4" name="Group 3">
            <a:extLst>
              <a:ext uri="{FF2B5EF4-FFF2-40B4-BE49-F238E27FC236}">
                <a16:creationId xmlns:a16="http://schemas.microsoft.com/office/drawing/2014/main" id="{7DECFFAC-1802-4E13-90B2-FDB2662B4ABA}"/>
              </a:ext>
            </a:extLst>
          </p:cNvPr>
          <p:cNvGrpSpPr/>
          <p:nvPr/>
        </p:nvGrpSpPr>
        <p:grpSpPr>
          <a:xfrm>
            <a:off x="367507" y="5221858"/>
            <a:ext cx="3838626" cy="1381134"/>
            <a:chOff x="482719" y="5000101"/>
            <a:chExt cx="3838626" cy="1381134"/>
          </a:xfrm>
        </p:grpSpPr>
        <p:sp>
          <p:nvSpPr>
            <p:cNvPr id="124" name="TextBox 123">
              <a:extLst>
                <a:ext uri="{FF2B5EF4-FFF2-40B4-BE49-F238E27FC236}">
                  <a16:creationId xmlns:a16="http://schemas.microsoft.com/office/drawing/2014/main" id="{BEB605A6-51DE-4100-9F9B-A803AC6A2053}"/>
                </a:ext>
              </a:extLst>
            </p:cNvPr>
            <p:cNvSpPr txBox="1"/>
            <p:nvPr/>
          </p:nvSpPr>
          <p:spPr>
            <a:xfrm>
              <a:off x="1104599" y="5361384"/>
              <a:ext cx="538543" cy="292388"/>
            </a:xfrm>
            <a:prstGeom prst="rect">
              <a:avLst/>
            </a:prstGeom>
            <a:noFill/>
          </p:spPr>
          <p:txBody>
            <a:bodyPr wrap="square" rtlCol="0">
              <a:spAutoFit/>
            </a:bodyPr>
            <a:lstStyle/>
            <a:p>
              <a:r>
                <a:rPr lang="en-US" sz="1300" dirty="0">
                  <a:latin typeface="Century Gothic" panose="020B0502020202020204" pitchFamily="34" charset="0"/>
                </a:rPr>
                <a:t>106</a:t>
              </a:r>
            </a:p>
          </p:txBody>
        </p:sp>
        <p:sp>
          <p:nvSpPr>
            <p:cNvPr id="125" name="TextBox 124">
              <a:extLst>
                <a:ext uri="{FF2B5EF4-FFF2-40B4-BE49-F238E27FC236}">
                  <a16:creationId xmlns:a16="http://schemas.microsoft.com/office/drawing/2014/main" id="{166B9BD3-B8B1-40A8-8A09-F265C6D8BF78}"/>
                </a:ext>
              </a:extLst>
            </p:cNvPr>
            <p:cNvSpPr txBox="1"/>
            <p:nvPr/>
          </p:nvSpPr>
          <p:spPr>
            <a:xfrm>
              <a:off x="1162075" y="5734271"/>
              <a:ext cx="470079" cy="292388"/>
            </a:xfrm>
            <a:prstGeom prst="rect">
              <a:avLst/>
            </a:prstGeom>
            <a:noFill/>
          </p:spPr>
          <p:txBody>
            <a:bodyPr wrap="square" rtlCol="0">
              <a:spAutoFit/>
            </a:bodyPr>
            <a:lstStyle/>
            <a:p>
              <a:r>
                <a:rPr lang="en-US" sz="1300" dirty="0">
                  <a:latin typeface="Century Gothic" panose="020B0502020202020204" pitchFamily="34" charset="0"/>
                </a:rPr>
                <a:t>70</a:t>
              </a:r>
            </a:p>
          </p:txBody>
        </p:sp>
        <p:grpSp>
          <p:nvGrpSpPr>
            <p:cNvPr id="3" name="Group 2">
              <a:extLst>
                <a:ext uri="{FF2B5EF4-FFF2-40B4-BE49-F238E27FC236}">
                  <a16:creationId xmlns:a16="http://schemas.microsoft.com/office/drawing/2014/main" id="{3430C85A-87B9-4580-81A8-52B1D6C673BD}"/>
                </a:ext>
              </a:extLst>
            </p:cNvPr>
            <p:cNvGrpSpPr/>
            <p:nvPr/>
          </p:nvGrpSpPr>
          <p:grpSpPr>
            <a:xfrm>
              <a:off x="482719" y="5000101"/>
              <a:ext cx="3838626" cy="1381134"/>
              <a:chOff x="482719" y="5000101"/>
              <a:chExt cx="3838626" cy="1381134"/>
            </a:xfrm>
          </p:grpSpPr>
          <p:sp>
            <p:nvSpPr>
              <p:cNvPr id="123" name="TextBox 122">
                <a:extLst>
                  <a:ext uri="{FF2B5EF4-FFF2-40B4-BE49-F238E27FC236}">
                    <a16:creationId xmlns:a16="http://schemas.microsoft.com/office/drawing/2014/main" id="{ED923437-910D-4FFB-AEE7-1F8AF41B9719}"/>
                  </a:ext>
                </a:extLst>
              </p:cNvPr>
              <p:cNvSpPr txBox="1"/>
              <p:nvPr/>
            </p:nvSpPr>
            <p:spPr>
              <a:xfrm>
                <a:off x="1997328" y="5342399"/>
                <a:ext cx="2324017" cy="636969"/>
              </a:xfrm>
              <a:prstGeom prst="rect">
                <a:avLst/>
              </a:prstGeom>
              <a:noFill/>
            </p:spPr>
            <p:txBody>
              <a:bodyPr wrap="square" rtlCol="0">
                <a:spAutoFit/>
              </a:bodyPr>
              <a:lstStyle/>
              <a:p>
                <a:pPr>
                  <a:lnSpc>
                    <a:spcPct val="145000"/>
                  </a:lnSpc>
                </a:pPr>
                <a:r>
                  <a:rPr lang="en-US" sz="1300" dirty="0">
                    <a:latin typeface="Century Gothic" panose="020B0502020202020204" pitchFamily="34" charset="0"/>
                  </a:rPr>
                  <a:t>City of Huntsville</a:t>
                </a:r>
              </a:p>
              <a:p>
                <a:pPr>
                  <a:lnSpc>
                    <a:spcPct val="145000"/>
                  </a:lnSpc>
                </a:pPr>
                <a:r>
                  <a:rPr lang="en-US" sz="1300" dirty="0">
                    <a:latin typeface="Century Gothic" panose="020B0502020202020204" pitchFamily="34" charset="0"/>
                  </a:rPr>
                  <a:t>Trees</a:t>
                </a:r>
              </a:p>
            </p:txBody>
          </p:sp>
          <p:grpSp>
            <p:nvGrpSpPr>
              <p:cNvPr id="109" name="Group 108">
                <a:extLst>
                  <a:ext uri="{FF2B5EF4-FFF2-40B4-BE49-F238E27FC236}">
                    <a16:creationId xmlns:a16="http://schemas.microsoft.com/office/drawing/2014/main" id="{53E5044B-5931-4BD4-A339-BA22F8D05499}"/>
                  </a:ext>
                </a:extLst>
              </p:cNvPr>
              <p:cNvGrpSpPr/>
              <p:nvPr/>
            </p:nvGrpSpPr>
            <p:grpSpPr>
              <a:xfrm>
                <a:off x="482719" y="5000101"/>
                <a:ext cx="3432003" cy="1381134"/>
                <a:chOff x="8322135" y="1663277"/>
                <a:chExt cx="3432003" cy="1381134"/>
              </a:xfrm>
            </p:grpSpPr>
            <p:grpSp>
              <p:nvGrpSpPr>
                <p:cNvPr id="111" name="Group 110">
                  <a:extLst>
                    <a:ext uri="{FF2B5EF4-FFF2-40B4-BE49-F238E27FC236}">
                      <a16:creationId xmlns:a16="http://schemas.microsoft.com/office/drawing/2014/main" id="{929A81FB-6E4D-4F68-9814-F88058903921}"/>
                    </a:ext>
                  </a:extLst>
                </p:cNvPr>
                <p:cNvGrpSpPr/>
                <p:nvPr/>
              </p:nvGrpSpPr>
              <p:grpSpPr>
                <a:xfrm>
                  <a:off x="8322135" y="1663277"/>
                  <a:ext cx="3432003" cy="1381134"/>
                  <a:chOff x="8322135" y="1663277"/>
                  <a:chExt cx="3432003" cy="1381134"/>
                </a:xfrm>
              </p:grpSpPr>
              <p:pic>
                <p:nvPicPr>
                  <p:cNvPr id="116" name="Graphic 115">
                    <a:extLst>
                      <a:ext uri="{FF2B5EF4-FFF2-40B4-BE49-F238E27FC236}">
                        <a16:creationId xmlns:a16="http://schemas.microsoft.com/office/drawing/2014/main" id="{364A7375-641F-4FD1-A70F-3F90B7DE77E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7934" t="87136" r="54622" b="10554"/>
                  <a:stretch/>
                </p:blipFill>
                <p:spPr>
                  <a:xfrm flipV="1">
                    <a:off x="8449377" y="2859745"/>
                    <a:ext cx="2728445" cy="144863"/>
                  </a:xfrm>
                  <a:prstGeom prst="rect">
                    <a:avLst/>
                  </a:prstGeom>
                </p:spPr>
              </p:pic>
              <p:pic>
                <p:nvPicPr>
                  <p:cNvPr id="117" name="Picture 116">
                    <a:extLst>
                      <a:ext uri="{FF2B5EF4-FFF2-40B4-BE49-F238E27FC236}">
                        <a16:creationId xmlns:a16="http://schemas.microsoft.com/office/drawing/2014/main" id="{885D421C-BA58-47BB-8D27-FC828035BBCC}"/>
                      </a:ext>
                    </a:extLst>
                  </p:cNvPr>
                  <p:cNvPicPr>
                    <a:picLocks noChangeAspect="1"/>
                  </p:cNvPicPr>
                  <p:nvPr/>
                </p:nvPicPr>
                <p:blipFill>
                  <a:blip r:embed="rId8"/>
                  <a:stretch>
                    <a:fillRect/>
                  </a:stretch>
                </p:blipFill>
                <p:spPr>
                  <a:xfrm>
                    <a:off x="11410426" y="2675079"/>
                    <a:ext cx="311624" cy="369332"/>
                  </a:xfrm>
                  <a:prstGeom prst="rect">
                    <a:avLst/>
                  </a:prstGeom>
                </p:spPr>
              </p:pic>
              <p:sp>
                <p:nvSpPr>
                  <p:cNvPr id="118" name="TextBox 117">
                    <a:extLst>
                      <a:ext uri="{FF2B5EF4-FFF2-40B4-BE49-F238E27FC236}">
                        <a16:creationId xmlns:a16="http://schemas.microsoft.com/office/drawing/2014/main" id="{A7E99221-BEF6-4EAD-A717-6D2DB2E5E4F5}"/>
                      </a:ext>
                    </a:extLst>
                  </p:cNvPr>
                  <p:cNvSpPr txBox="1"/>
                  <p:nvPr/>
                </p:nvSpPr>
                <p:spPr>
                  <a:xfrm>
                    <a:off x="11410426" y="2367302"/>
                    <a:ext cx="343712"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sp>
                <p:nvSpPr>
                  <p:cNvPr id="119" name="TextBox 118">
                    <a:extLst>
                      <a:ext uri="{FF2B5EF4-FFF2-40B4-BE49-F238E27FC236}">
                        <a16:creationId xmlns:a16="http://schemas.microsoft.com/office/drawing/2014/main" id="{89D5B055-CB17-41DD-864D-8A83CC095048}"/>
                      </a:ext>
                    </a:extLst>
                  </p:cNvPr>
                  <p:cNvSpPr txBox="1"/>
                  <p:nvPr/>
                </p:nvSpPr>
                <p:spPr>
                  <a:xfrm>
                    <a:off x="8322135" y="2655177"/>
                    <a:ext cx="3048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120" name="TextBox 119">
                    <a:extLst>
                      <a:ext uri="{FF2B5EF4-FFF2-40B4-BE49-F238E27FC236}">
                        <a16:creationId xmlns:a16="http://schemas.microsoft.com/office/drawing/2014/main" id="{CF7FFA37-AB88-41A4-92FB-5DD885746290}"/>
                      </a:ext>
                    </a:extLst>
                  </p:cNvPr>
                  <p:cNvSpPr txBox="1"/>
                  <p:nvPr/>
                </p:nvSpPr>
                <p:spPr>
                  <a:xfrm>
                    <a:off x="9622187" y="2655177"/>
                    <a:ext cx="50072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a:t>
                    </a:r>
                  </a:p>
                </p:txBody>
              </p:sp>
              <p:sp>
                <p:nvSpPr>
                  <p:cNvPr id="121" name="TextBox 120">
                    <a:extLst>
                      <a:ext uri="{FF2B5EF4-FFF2-40B4-BE49-F238E27FC236}">
                        <a16:creationId xmlns:a16="http://schemas.microsoft.com/office/drawing/2014/main" id="{F3A63275-2FA5-48A8-B280-0F9662C390B6}"/>
                      </a:ext>
                    </a:extLst>
                  </p:cNvPr>
                  <p:cNvSpPr txBox="1"/>
                  <p:nvPr/>
                </p:nvSpPr>
                <p:spPr>
                  <a:xfrm>
                    <a:off x="10433613" y="2650895"/>
                    <a:ext cx="1181261"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 miles    </a:t>
                    </a:r>
                  </a:p>
                </p:txBody>
              </p:sp>
              <p:sp>
                <p:nvSpPr>
                  <p:cNvPr id="122" name="TextBox 121">
                    <a:extLst>
                      <a:ext uri="{FF2B5EF4-FFF2-40B4-BE49-F238E27FC236}">
                        <a16:creationId xmlns:a16="http://schemas.microsoft.com/office/drawing/2014/main" id="{7C3D0A5F-406A-4E6F-8369-EDA0A4782CFA}"/>
                      </a:ext>
                    </a:extLst>
                  </p:cNvPr>
                  <p:cNvSpPr txBox="1"/>
                  <p:nvPr/>
                </p:nvSpPr>
                <p:spPr>
                  <a:xfrm>
                    <a:off x="8331773" y="1663277"/>
                    <a:ext cx="283488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LST (</a:t>
                    </a:r>
                    <a:r>
                      <a:rPr lang="en-US" sz="2000" b="0" i="0" dirty="0">
                        <a:solidFill>
                          <a:srgbClr val="333333"/>
                        </a:solidFill>
                        <a:effectLst/>
                        <a:latin typeface="Century Gothic" panose="020B0502020202020204" pitchFamily="34" charset="0"/>
                      </a:rPr>
                      <a:t>°</a:t>
                    </a:r>
                    <a:r>
                      <a:rPr lang="en-US" sz="2000" dirty="0">
                        <a:solidFill>
                          <a:schemeClr val="tx1">
                            <a:lumMod val="75000"/>
                            <a:lumOff val="25000"/>
                          </a:schemeClr>
                        </a:solidFill>
                        <a:latin typeface="Century Gothic" panose="020B0502020202020204" pitchFamily="34" charset="0"/>
                      </a:rPr>
                      <a:t>F)</a:t>
                    </a:r>
                  </a:p>
                </p:txBody>
              </p:sp>
            </p:grpSp>
            <p:sp>
              <p:nvSpPr>
                <p:cNvPr id="114" name="Rectangle 113">
                  <a:extLst>
                    <a:ext uri="{FF2B5EF4-FFF2-40B4-BE49-F238E27FC236}">
                      <a16:creationId xmlns:a16="http://schemas.microsoft.com/office/drawing/2014/main" id="{D1F78211-70ED-4EA6-A70E-9F0A48715568}"/>
                    </a:ext>
                  </a:extLst>
                </p:cNvPr>
                <p:cNvSpPr/>
                <p:nvPr/>
              </p:nvSpPr>
              <p:spPr>
                <a:xfrm>
                  <a:off x="9474262" y="2085748"/>
                  <a:ext cx="400050" cy="20027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BB8ACB0E-25AD-4B62-AB82-D5BF84E81037}"/>
                    </a:ext>
                  </a:extLst>
                </p:cNvPr>
                <p:cNvSpPr/>
                <p:nvPr/>
              </p:nvSpPr>
              <p:spPr>
                <a:xfrm>
                  <a:off x="8480162" y="2079930"/>
                  <a:ext cx="400050" cy="548604"/>
                </a:xfrm>
                <a:prstGeom prst="rect">
                  <a:avLst/>
                </a:prstGeom>
                <a:gradFill>
                  <a:gsLst>
                    <a:gs pos="50000">
                      <a:srgbClr val="F8F0C6"/>
                    </a:gs>
                    <a:gs pos="100000">
                      <a:srgbClr val="A7CBDA"/>
                    </a:gs>
                    <a:gs pos="0">
                      <a:srgbClr val="D78D91"/>
                    </a:gs>
                  </a:gsLst>
                  <a:lin ang="5400000" scaled="1"/>
                </a:gra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grpSp>
          <p:pic>
            <p:nvPicPr>
              <p:cNvPr id="126" name="Picture 125" descr="A close up of a map&#10;&#10;Description automatically generated">
                <a:extLst>
                  <a:ext uri="{FF2B5EF4-FFF2-40B4-BE49-F238E27FC236}">
                    <a16:creationId xmlns:a16="http://schemas.microsoft.com/office/drawing/2014/main" id="{D727F868-7E45-489F-A72D-4E6DAE53C6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09" t="90417" r="81275" b="6663"/>
              <a:stretch/>
            </p:blipFill>
            <p:spPr>
              <a:xfrm>
                <a:off x="1738034" y="5674570"/>
                <a:ext cx="193674" cy="284112"/>
              </a:xfrm>
              <a:prstGeom prst="rect">
                <a:avLst/>
              </a:prstGeom>
            </p:spPr>
          </p:pic>
        </p:grpSp>
      </p:grpSp>
      <p:grpSp>
        <p:nvGrpSpPr>
          <p:cNvPr id="276" name="Group 275">
            <a:extLst>
              <a:ext uri="{FF2B5EF4-FFF2-40B4-BE49-F238E27FC236}">
                <a16:creationId xmlns:a16="http://schemas.microsoft.com/office/drawing/2014/main" id="{0444FA72-6017-4D78-B624-F62E46D1801E}"/>
              </a:ext>
            </a:extLst>
          </p:cNvPr>
          <p:cNvGrpSpPr/>
          <p:nvPr/>
        </p:nvGrpSpPr>
        <p:grpSpPr>
          <a:xfrm>
            <a:off x="6844060" y="3616184"/>
            <a:ext cx="5140604" cy="2673204"/>
            <a:chOff x="5916169" y="1826713"/>
            <a:chExt cx="6557031" cy="3249996"/>
          </a:xfrm>
        </p:grpSpPr>
        <p:grpSp>
          <p:nvGrpSpPr>
            <p:cNvPr id="277" name="Graphic 4">
              <a:extLst>
                <a:ext uri="{FF2B5EF4-FFF2-40B4-BE49-F238E27FC236}">
                  <a16:creationId xmlns:a16="http://schemas.microsoft.com/office/drawing/2014/main" id="{D17E28B1-8815-4855-BB99-48A75D30086C}"/>
                </a:ext>
              </a:extLst>
            </p:cNvPr>
            <p:cNvGrpSpPr/>
            <p:nvPr/>
          </p:nvGrpSpPr>
          <p:grpSpPr>
            <a:xfrm>
              <a:off x="5916169" y="1826713"/>
              <a:ext cx="5700304" cy="3249996"/>
              <a:chOff x="8338627" y="2762651"/>
              <a:chExt cx="3155776" cy="1717220"/>
            </a:xfrm>
          </p:grpSpPr>
          <p:sp>
            <p:nvSpPr>
              <p:cNvPr id="282" name="Freeform: Shape 281">
                <a:extLst>
                  <a:ext uri="{FF2B5EF4-FFF2-40B4-BE49-F238E27FC236}">
                    <a16:creationId xmlns:a16="http://schemas.microsoft.com/office/drawing/2014/main" id="{5B058C4B-E5AD-4424-99CA-2D04680EDA79}"/>
                  </a:ext>
                </a:extLst>
              </p:cNvPr>
              <p:cNvSpPr/>
              <p:nvPr/>
            </p:nvSpPr>
            <p:spPr>
              <a:xfrm>
                <a:off x="8357866" y="2798820"/>
                <a:ext cx="3136537" cy="1681051"/>
              </a:xfrm>
              <a:custGeom>
                <a:avLst/>
                <a:gdLst>
                  <a:gd name="connsiteX0" fmla="*/ 0 w 3136537"/>
                  <a:gd name="connsiteY0" fmla="*/ 1681051 h 1681051"/>
                  <a:gd name="connsiteX1" fmla="*/ 3136538 w 3136537"/>
                  <a:gd name="connsiteY1" fmla="*/ 1681051 h 1681051"/>
                  <a:gd name="connsiteX2" fmla="*/ 3136538 w 3136537"/>
                  <a:gd name="connsiteY2" fmla="*/ 0 h 1681051"/>
                  <a:gd name="connsiteX3" fmla="*/ 0 w 3136537"/>
                  <a:gd name="connsiteY3" fmla="*/ 0 h 1681051"/>
                </a:gdLst>
                <a:ahLst/>
                <a:cxnLst>
                  <a:cxn ang="0">
                    <a:pos x="connsiteX0" y="connsiteY0"/>
                  </a:cxn>
                  <a:cxn ang="0">
                    <a:pos x="connsiteX1" y="connsiteY1"/>
                  </a:cxn>
                  <a:cxn ang="0">
                    <a:pos x="connsiteX2" y="connsiteY2"/>
                  </a:cxn>
                  <a:cxn ang="0">
                    <a:pos x="connsiteX3" y="connsiteY3"/>
                  </a:cxn>
                </a:cxnLst>
                <a:rect l="l" t="t" r="r" b="b"/>
                <a:pathLst>
                  <a:path w="3136537" h="1681051">
                    <a:moveTo>
                      <a:pt x="0" y="1681051"/>
                    </a:moveTo>
                    <a:lnTo>
                      <a:pt x="3136538" y="1681051"/>
                    </a:lnTo>
                    <a:lnTo>
                      <a:pt x="3136538" y="0"/>
                    </a:lnTo>
                    <a:lnTo>
                      <a:pt x="0" y="0"/>
                    </a:lnTo>
                    <a:close/>
                  </a:path>
                </a:pathLst>
              </a:custGeom>
              <a:noFill/>
              <a:ln w="9542" cap="flat">
                <a:noFill/>
                <a:prstDash val="solid"/>
                <a:miter/>
              </a:ln>
            </p:spPr>
            <p:txBody>
              <a:bodyPr rtlCol="0" anchor="ctr"/>
              <a:lstStyle/>
              <a:p>
                <a:endParaRPr lang="en-US" sz="1600" dirty="0">
                  <a:latin typeface="Century Gothic" panose="020B0502020202020204" pitchFamily="34" charset="0"/>
                </a:endParaRPr>
              </a:p>
            </p:txBody>
          </p:sp>
          <p:sp>
            <p:nvSpPr>
              <p:cNvPr id="283" name="TextBox 282">
                <a:extLst>
                  <a:ext uri="{FF2B5EF4-FFF2-40B4-BE49-F238E27FC236}">
                    <a16:creationId xmlns:a16="http://schemas.microsoft.com/office/drawing/2014/main" id="{A07E9C99-5B3B-4072-8A11-4A43833E13F7}"/>
                  </a:ext>
                </a:extLst>
              </p:cNvPr>
              <p:cNvSpPr txBox="1"/>
              <p:nvPr/>
            </p:nvSpPr>
            <p:spPr>
              <a:xfrm>
                <a:off x="9675483" y="2762651"/>
                <a:ext cx="133295" cy="178884"/>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 </a:t>
                </a:r>
              </a:p>
            </p:txBody>
          </p:sp>
          <p:sp>
            <p:nvSpPr>
              <p:cNvPr id="284" name="TextBox 283">
                <a:extLst>
                  <a:ext uri="{FF2B5EF4-FFF2-40B4-BE49-F238E27FC236}">
                    <a16:creationId xmlns:a16="http://schemas.microsoft.com/office/drawing/2014/main" id="{BDB65F09-E7A5-494E-B5E6-D2D61E909DCF}"/>
                  </a:ext>
                </a:extLst>
              </p:cNvPr>
              <p:cNvSpPr txBox="1"/>
              <p:nvPr/>
            </p:nvSpPr>
            <p:spPr>
              <a:xfrm>
                <a:off x="9897149" y="2762651"/>
                <a:ext cx="133295" cy="178884"/>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 </a:t>
                </a:r>
              </a:p>
            </p:txBody>
          </p:sp>
          <p:sp>
            <p:nvSpPr>
              <p:cNvPr id="285" name="TextBox 284">
                <a:extLst>
                  <a:ext uri="{FF2B5EF4-FFF2-40B4-BE49-F238E27FC236}">
                    <a16:creationId xmlns:a16="http://schemas.microsoft.com/office/drawing/2014/main" id="{E42B0566-C0B6-43D9-9281-E4523FEC811D}"/>
                  </a:ext>
                </a:extLst>
              </p:cNvPr>
              <p:cNvSpPr txBox="1"/>
              <p:nvPr/>
            </p:nvSpPr>
            <p:spPr>
              <a:xfrm>
                <a:off x="10307025" y="2762651"/>
                <a:ext cx="133295" cy="178884"/>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 </a:t>
                </a:r>
              </a:p>
            </p:txBody>
          </p:sp>
          <p:sp>
            <p:nvSpPr>
              <p:cNvPr id="286" name="Freeform: Shape 285">
                <a:extLst>
                  <a:ext uri="{FF2B5EF4-FFF2-40B4-BE49-F238E27FC236}">
                    <a16:creationId xmlns:a16="http://schemas.microsoft.com/office/drawing/2014/main" id="{DDBE2D9A-115D-4C11-BF84-D48A184383C7}"/>
                  </a:ext>
                </a:extLst>
              </p:cNvPr>
              <p:cNvSpPr/>
              <p:nvPr/>
            </p:nvSpPr>
            <p:spPr>
              <a:xfrm>
                <a:off x="10731720" y="3744411"/>
                <a:ext cx="95335" cy="9525"/>
              </a:xfrm>
              <a:custGeom>
                <a:avLst/>
                <a:gdLst>
                  <a:gd name="connsiteX0" fmla="*/ 0 w 95335"/>
                  <a:gd name="connsiteY0" fmla="*/ 0 h 9525"/>
                  <a:gd name="connsiteX1" fmla="*/ 95336 w 95335"/>
                  <a:gd name="connsiteY1" fmla="*/ 0 h 9525"/>
                </a:gdLst>
                <a:ahLst/>
                <a:cxnLst>
                  <a:cxn ang="0">
                    <a:pos x="connsiteX0" y="connsiteY0"/>
                  </a:cxn>
                  <a:cxn ang="0">
                    <a:pos x="connsiteX1" y="connsiteY1"/>
                  </a:cxn>
                </a:cxnLst>
                <a:rect l="l" t="t" r="r" b="b"/>
                <a:pathLst>
                  <a:path w="95335" h="9525">
                    <a:moveTo>
                      <a:pt x="0" y="0"/>
                    </a:moveTo>
                    <a:lnTo>
                      <a:pt x="95336" y="0"/>
                    </a:lnTo>
                  </a:path>
                </a:pathLst>
              </a:custGeom>
              <a:noFill/>
              <a:ln w="9542" cap="flat">
                <a:solidFill>
                  <a:srgbClr val="E32400"/>
                </a:solidFill>
                <a:prstDash val="solid"/>
                <a:miter/>
              </a:ln>
            </p:spPr>
            <p:txBody>
              <a:bodyPr rtlCol="0" anchor="ctr"/>
              <a:lstStyle/>
              <a:p>
                <a:endParaRPr lang="en-US" sz="1600" dirty="0">
                  <a:latin typeface="Century Gothic" panose="020B0502020202020204" pitchFamily="34" charset="0"/>
                </a:endParaRPr>
              </a:p>
            </p:txBody>
          </p:sp>
          <p:sp>
            <p:nvSpPr>
              <p:cNvPr id="287" name="TextBox 286">
                <a:extLst>
                  <a:ext uri="{FF2B5EF4-FFF2-40B4-BE49-F238E27FC236}">
                    <a16:creationId xmlns:a16="http://schemas.microsoft.com/office/drawing/2014/main" id="{0E2CF6CE-3C1F-42D2-82F1-92E6D9EC01E9}"/>
                  </a:ext>
                </a:extLst>
              </p:cNvPr>
              <p:cNvSpPr txBox="1"/>
              <p:nvPr/>
            </p:nvSpPr>
            <p:spPr>
              <a:xfrm>
                <a:off x="8999873" y="3900809"/>
                <a:ext cx="228251" cy="178884"/>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22</a:t>
                </a:r>
              </a:p>
            </p:txBody>
          </p:sp>
          <p:sp>
            <p:nvSpPr>
              <p:cNvPr id="288" name="Freeform: Shape 287">
                <a:extLst>
                  <a:ext uri="{FF2B5EF4-FFF2-40B4-BE49-F238E27FC236}">
                    <a16:creationId xmlns:a16="http://schemas.microsoft.com/office/drawing/2014/main" id="{6FC2A741-2431-4579-B13B-43665894C3B2}"/>
                  </a:ext>
                </a:extLst>
              </p:cNvPr>
              <p:cNvSpPr/>
              <p:nvPr/>
            </p:nvSpPr>
            <p:spPr>
              <a:xfrm>
                <a:off x="9091950"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89" name="Freeform: Shape 288">
                <a:extLst>
                  <a:ext uri="{FF2B5EF4-FFF2-40B4-BE49-F238E27FC236}">
                    <a16:creationId xmlns:a16="http://schemas.microsoft.com/office/drawing/2014/main" id="{8BD3F5E0-74E6-483B-9B90-6FC0A6D3CB18}"/>
                  </a:ext>
                </a:extLst>
              </p:cNvPr>
              <p:cNvSpPr/>
              <p:nvPr/>
            </p:nvSpPr>
            <p:spPr>
              <a:xfrm>
                <a:off x="9275947"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0" name="Freeform: Shape 289">
                <a:extLst>
                  <a:ext uri="{FF2B5EF4-FFF2-40B4-BE49-F238E27FC236}">
                    <a16:creationId xmlns:a16="http://schemas.microsoft.com/office/drawing/2014/main" id="{EA31D641-6331-492A-B6D9-3C1B19AA8C11}"/>
                  </a:ext>
                </a:extLst>
              </p:cNvPr>
              <p:cNvSpPr/>
              <p:nvPr/>
            </p:nvSpPr>
            <p:spPr>
              <a:xfrm>
                <a:off x="9459945"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1" name="Freeform: Shape 290">
                <a:extLst>
                  <a:ext uri="{FF2B5EF4-FFF2-40B4-BE49-F238E27FC236}">
                    <a16:creationId xmlns:a16="http://schemas.microsoft.com/office/drawing/2014/main" id="{BAD8C2FB-7342-4F62-91BC-E527F17D9C83}"/>
                  </a:ext>
                </a:extLst>
              </p:cNvPr>
              <p:cNvSpPr/>
              <p:nvPr/>
            </p:nvSpPr>
            <p:spPr>
              <a:xfrm>
                <a:off x="9644895"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2" name="Freeform: Shape 291">
                <a:extLst>
                  <a:ext uri="{FF2B5EF4-FFF2-40B4-BE49-F238E27FC236}">
                    <a16:creationId xmlns:a16="http://schemas.microsoft.com/office/drawing/2014/main" id="{620BC536-5DA4-4CD8-A3D9-7CA4FC6AC8BA}"/>
                  </a:ext>
                </a:extLst>
              </p:cNvPr>
              <p:cNvSpPr/>
              <p:nvPr/>
            </p:nvSpPr>
            <p:spPr>
              <a:xfrm>
                <a:off x="9828893"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3" name="Freeform: Shape 292">
                <a:extLst>
                  <a:ext uri="{FF2B5EF4-FFF2-40B4-BE49-F238E27FC236}">
                    <a16:creationId xmlns:a16="http://schemas.microsoft.com/office/drawing/2014/main" id="{458C306D-D23A-4E1A-AA1F-828512CC382C}"/>
                  </a:ext>
                </a:extLst>
              </p:cNvPr>
              <p:cNvSpPr/>
              <p:nvPr/>
            </p:nvSpPr>
            <p:spPr>
              <a:xfrm>
                <a:off x="10012890"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4" name="Freeform: Shape 293">
                <a:extLst>
                  <a:ext uri="{FF2B5EF4-FFF2-40B4-BE49-F238E27FC236}">
                    <a16:creationId xmlns:a16="http://schemas.microsoft.com/office/drawing/2014/main" id="{86B7CE3F-71FD-4852-831A-0F77FFFA244F}"/>
                  </a:ext>
                </a:extLst>
              </p:cNvPr>
              <p:cNvSpPr/>
              <p:nvPr/>
            </p:nvSpPr>
            <p:spPr>
              <a:xfrm>
                <a:off x="10196888"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5" name="Freeform: Shape 294">
                <a:extLst>
                  <a:ext uri="{FF2B5EF4-FFF2-40B4-BE49-F238E27FC236}">
                    <a16:creationId xmlns:a16="http://schemas.microsoft.com/office/drawing/2014/main" id="{73CB4CB3-E3C9-4C4D-A6FE-38709FCE0251}"/>
                  </a:ext>
                </a:extLst>
              </p:cNvPr>
              <p:cNvSpPr/>
              <p:nvPr/>
            </p:nvSpPr>
            <p:spPr>
              <a:xfrm>
                <a:off x="10380885"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6" name="Freeform: Shape 295">
                <a:extLst>
                  <a:ext uri="{FF2B5EF4-FFF2-40B4-BE49-F238E27FC236}">
                    <a16:creationId xmlns:a16="http://schemas.microsoft.com/office/drawing/2014/main" id="{700E3496-A07D-4E6C-B50A-F17852762B3A}"/>
                  </a:ext>
                </a:extLst>
              </p:cNvPr>
              <p:cNvSpPr/>
              <p:nvPr/>
            </p:nvSpPr>
            <p:spPr>
              <a:xfrm>
                <a:off x="10565836" y="3879086"/>
                <a:ext cx="9525" cy="38205"/>
              </a:xfrm>
              <a:custGeom>
                <a:avLst/>
                <a:gdLst>
                  <a:gd name="connsiteX0" fmla="*/ 0 w 9525"/>
                  <a:gd name="connsiteY0" fmla="*/ 0 h 38205"/>
                  <a:gd name="connsiteX1" fmla="*/ 0 w 9525"/>
                  <a:gd name="connsiteY1" fmla="*/ 38206 h 38205"/>
                </a:gdLst>
                <a:ahLst/>
                <a:cxnLst>
                  <a:cxn ang="0">
                    <a:pos x="connsiteX0" y="connsiteY0"/>
                  </a:cxn>
                  <a:cxn ang="0">
                    <a:pos x="connsiteX1" y="connsiteY1"/>
                  </a:cxn>
                </a:cxnLst>
                <a:rect l="l" t="t" r="r" b="b"/>
                <a:pathLst>
                  <a:path w="9525" h="38205">
                    <a:moveTo>
                      <a:pt x="0" y="0"/>
                    </a:moveTo>
                    <a:lnTo>
                      <a:pt x="0" y="38206"/>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7" name="Freeform: Shape 296">
                <a:extLst>
                  <a:ext uri="{FF2B5EF4-FFF2-40B4-BE49-F238E27FC236}">
                    <a16:creationId xmlns:a16="http://schemas.microsoft.com/office/drawing/2014/main" id="{FB84237B-8FA8-4999-8D1F-D125EC54F74D}"/>
                  </a:ext>
                </a:extLst>
              </p:cNvPr>
              <p:cNvSpPr/>
              <p:nvPr/>
            </p:nvSpPr>
            <p:spPr>
              <a:xfrm>
                <a:off x="9091950" y="3879086"/>
                <a:ext cx="1473886" cy="9525"/>
              </a:xfrm>
              <a:custGeom>
                <a:avLst/>
                <a:gdLst>
                  <a:gd name="connsiteX0" fmla="*/ 0 w 1473886"/>
                  <a:gd name="connsiteY0" fmla="*/ 0 h 9525"/>
                  <a:gd name="connsiteX1" fmla="*/ 1473887 w 1473886"/>
                  <a:gd name="connsiteY1" fmla="*/ 0 h 9525"/>
                </a:gdLst>
                <a:ahLst/>
                <a:cxnLst>
                  <a:cxn ang="0">
                    <a:pos x="connsiteX0" y="connsiteY0"/>
                  </a:cxn>
                  <a:cxn ang="0">
                    <a:pos x="connsiteX1" y="connsiteY1"/>
                  </a:cxn>
                </a:cxnLst>
                <a:rect l="l" t="t" r="r" b="b"/>
                <a:pathLst>
                  <a:path w="1473886" h="9525">
                    <a:moveTo>
                      <a:pt x="0" y="0"/>
                    </a:moveTo>
                    <a:lnTo>
                      <a:pt x="1473887" y="0"/>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298" name="TextBox 297">
                <a:extLst>
                  <a:ext uri="{FF2B5EF4-FFF2-40B4-BE49-F238E27FC236}">
                    <a16:creationId xmlns:a16="http://schemas.microsoft.com/office/drawing/2014/main" id="{4C85EEF9-2EA9-4C0D-AFD9-02772FE3F58F}"/>
                  </a:ext>
                </a:extLst>
              </p:cNvPr>
              <p:cNvSpPr txBox="1"/>
              <p:nvPr/>
            </p:nvSpPr>
            <p:spPr>
              <a:xfrm>
                <a:off x="10442287" y="4233571"/>
                <a:ext cx="102270" cy="178884"/>
              </a:xfrm>
              <a:prstGeom prst="rect">
                <a:avLst/>
              </a:prstGeom>
              <a:noFill/>
            </p:spPr>
            <p:txBody>
              <a:bodyPr wrap="none" rtlCol="0">
                <a:spAutoFit/>
              </a:bodyPr>
              <a:lstStyle/>
              <a:p>
                <a:pPr algn="l"/>
                <a:endParaRPr lang="en-US" sz="1600" spc="0" baseline="0" dirty="0">
                  <a:solidFill>
                    <a:srgbClr val="444444"/>
                  </a:solidFill>
                  <a:latin typeface="Century Gothic" panose="020B0502020202020204" pitchFamily="34" charset="0"/>
                  <a:cs typeface="Arial"/>
                  <a:sym typeface="Arial"/>
                  <a:rtl val="0"/>
                </a:endParaRPr>
              </a:p>
            </p:txBody>
          </p:sp>
          <p:sp>
            <p:nvSpPr>
              <p:cNvPr id="299" name="TextBox 298">
                <a:extLst>
                  <a:ext uri="{FF2B5EF4-FFF2-40B4-BE49-F238E27FC236}">
                    <a16:creationId xmlns:a16="http://schemas.microsoft.com/office/drawing/2014/main" id="{E6BDD206-E040-458D-9C9A-BE1DA2467BD5}"/>
                  </a:ext>
                </a:extLst>
              </p:cNvPr>
              <p:cNvSpPr txBox="1"/>
              <p:nvPr/>
            </p:nvSpPr>
            <p:spPr>
              <a:xfrm>
                <a:off x="8661026" y="3673878"/>
                <a:ext cx="136200" cy="178884"/>
              </a:xfrm>
              <a:prstGeom prst="rect">
                <a:avLst/>
              </a:prstGeom>
              <a:noFill/>
            </p:spPr>
            <p:txBody>
              <a:bodyPr wrap="square" rtlCol="0">
                <a:spAutoFit/>
              </a:bodyPr>
              <a:lstStyle/>
              <a:p>
                <a:pPr algn="l"/>
                <a:r>
                  <a:rPr lang="en-US" sz="1600" spc="0" baseline="0" dirty="0">
                    <a:solidFill>
                      <a:srgbClr val="444444"/>
                    </a:solidFill>
                    <a:latin typeface="Century Gothic" panose="020B0502020202020204" pitchFamily="34" charset="0"/>
                    <a:cs typeface="Arial"/>
                    <a:sym typeface="Arial"/>
                    <a:rtl val="0"/>
                  </a:rPr>
                  <a:t>0</a:t>
                </a:r>
              </a:p>
            </p:txBody>
          </p:sp>
          <p:sp>
            <p:nvSpPr>
              <p:cNvPr id="300" name="Freeform: Shape 299">
                <a:extLst>
                  <a:ext uri="{FF2B5EF4-FFF2-40B4-BE49-F238E27FC236}">
                    <a16:creationId xmlns:a16="http://schemas.microsoft.com/office/drawing/2014/main" id="{8F41F102-5AE5-4AA1-B0C8-A284CC2AA30D}"/>
                  </a:ext>
                </a:extLst>
              </p:cNvPr>
              <p:cNvSpPr/>
              <p:nvPr/>
            </p:nvSpPr>
            <p:spPr>
              <a:xfrm>
                <a:off x="9091950" y="3477926"/>
                <a:ext cx="1473886" cy="9525"/>
              </a:xfrm>
              <a:custGeom>
                <a:avLst/>
                <a:gdLst>
                  <a:gd name="connsiteX0" fmla="*/ 0 w 1473886"/>
                  <a:gd name="connsiteY0" fmla="*/ 0 h 9525"/>
                  <a:gd name="connsiteX1" fmla="*/ 1473887 w 1473886"/>
                  <a:gd name="connsiteY1" fmla="*/ 0 h 9525"/>
                </a:gdLst>
                <a:ahLst/>
                <a:cxnLst>
                  <a:cxn ang="0">
                    <a:pos x="connsiteX0" y="connsiteY0"/>
                  </a:cxn>
                  <a:cxn ang="0">
                    <a:pos x="connsiteX1" y="connsiteY1"/>
                  </a:cxn>
                </a:cxnLst>
                <a:rect l="l" t="t" r="r" b="b"/>
                <a:pathLst>
                  <a:path w="1473886" h="9525">
                    <a:moveTo>
                      <a:pt x="0" y="0"/>
                    </a:moveTo>
                    <a:lnTo>
                      <a:pt x="1473887" y="0"/>
                    </a:lnTo>
                  </a:path>
                </a:pathLst>
              </a:custGeom>
              <a:noFill/>
              <a:ln w="9542" cap="flat">
                <a:solidFill>
                  <a:srgbClr val="777777"/>
                </a:solidFill>
                <a:prstDash val="solid"/>
                <a:miter/>
              </a:ln>
            </p:spPr>
            <p:txBody>
              <a:bodyPr rtlCol="0" anchor="ctr"/>
              <a:lstStyle/>
              <a:p>
                <a:endParaRPr lang="en-US" sz="1600" dirty="0">
                  <a:latin typeface="Century Gothic" panose="020B0502020202020204" pitchFamily="34" charset="0"/>
                </a:endParaRPr>
              </a:p>
            </p:txBody>
          </p:sp>
          <p:sp>
            <p:nvSpPr>
              <p:cNvPr id="301" name="TextBox 300">
                <a:extLst>
                  <a:ext uri="{FF2B5EF4-FFF2-40B4-BE49-F238E27FC236}">
                    <a16:creationId xmlns:a16="http://schemas.microsoft.com/office/drawing/2014/main" id="{15D6EBA8-FA31-4665-A178-36BCD00A4A3F}"/>
                  </a:ext>
                </a:extLst>
              </p:cNvPr>
              <p:cNvSpPr txBox="1"/>
              <p:nvPr/>
            </p:nvSpPr>
            <p:spPr>
              <a:xfrm>
                <a:off x="8579646" y="3330683"/>
                <a:ext cx="291260" cy="178884"/>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500</a:t>
                </a:r>
              </a:p>
            </p:txBody>
          </p:sp>
          <p:sp>
            <p:nvSpPr>
              <p:cNvPr id="302" name="TextBox 301">
                <a:extLst>
                  <a:ext uri="{FF2B5EF4-FFF2-40B4-BE49-F238E27FC236}">
                    <a16:creationId xmlns:a16="http://schemas.microsoft.com/office/drawing/2014/main" id="{6DFE7692-739E-43EB-B48E-DC57A1A7B0D7}"/>
                  </a:ext>
                </a:extLst>
              </p:cNvPr>
              <p:cNvSpPr txBox="1"/>
              <p:nvPr/>
            </p:nvSpPr>
            <p:spPr>
              <a:xfrm rot="16200000">
                <a:off x="8057873" y="3312153"/>
                <a:ext cx="871520" cy="310011"/>
              </a:xfrm>
              <a:prstGeom prst="rect">
                <a:avLst/>
              </a:prstGeom>
              <a:noFill/>
            </p:spPr>
            <p:txBody>
              <a:bodyPr wrap="square" rtlCol="0">
                <a:spAutoFit/>
              </a:bodyPr>
              <a:lstStyle/>
              <a:p>
                <a:pPr algn="l"/>
                <a:r>
                  <a:rPr lang="en-US" sz="1600" spc="0" baseline="0" dirty="0">
                    <a:solidFill>
                      <a:srgbClr val="444444"/>
                    </a:solidFill>
                    <a:latin typeface="Century Gothic" panose="020B0502020202020204" pitchFamily="34" charset="0"/>
                    <a:cs typeface="Arial"/>
                    <a:sym typeface="Arial"/>
                    <a:rtl val="0"/>
                  </a:rPr>
                  <a:t>Count</a:t>
                </a:r>
              </a:p>
            </p:txBody>
          </p:sp>
          <p:sp>
            <p:nvSpPr>
              <p:cNvPr id="303" name="Freeform: Shape 302">
                <a:extLst>
                  <a:ext uri="{FF2B5EF4-FFF2-40B4-BE49-F238E27FC236}">
                    <a16:creationId xmlns:a16="http://schemas.microsoft.com/office/drawing/2014/main" id="{40D6DDB9-B704-49D7-9FA4-008E3CC2D2F1}"/>
                  </a:ext>
                </a:extLst>
              </p:cNvPr>
              <p:cNvSpPr/>
              <p:nvPr/>
            </p:nvSpPr>
            <p:spPr>
              <a:xfrm>
                <a:off x="9091950" y="3876221"/>
                <a:ext cx="22880" cy="2865"/>
              </a:xfrm>
              <a:custGeom>
                <a:avLst/>
                <a:gdLst>
                  <a:gd name="connsiteX0" fmla="*/ 0 w 22880"/>
                  <a:gd name="connsiteY0" fmla="*/ 2866 h 2865"/>
                  <a:gd name="connsiteX1" fmla="*/ 22881 w 22880"/>
                  <a:gd name="connsiteY1" fmla="*/ 2866 h 2865"/>
                  <a:gd name="connsiteX2" fmla="*/ 22881 w 22880"/>
                  <a:gd name="connsiteY2" fmla="*/ 0 h 2865"/>
                  <a:gd name="connsiteX3" fmla="*/ 0 w 22880"/>
                  <a:gd name="connsiteY3" fmla="*/ 0 h 2865"/>
                </a:gdLst>
                <a:ahLst/>
                <a:cxnLst>
                  <a:cxn ang="0">
                    <a:pos x="connsiteX0" y="connsiteY0"/>
                  </a:cxn>
                  <a:cxn ang="0">
                    <a:pos x="connsiteX1" y="connsiteY1"/>
                  </a:cxn>
                  <a:cxn ang="0">
                    <a:pos x="connsiteX2" y="connsiteY2"/>
                  </a:cxn>
                  <a:cxn ang="0">
                    <a:pos x="connsiteX3" y="connsiteY3"/>
                  </a:cxn>
                </a:cxnLst>
                <a:rect l="l" t="t" r="r" b="b"/>
                <a:pathLst>
                  <a:path w="22880" h="2865">
                    <a:moveTo>
                      <a:pt x="0" y="2866"/>
                    </a:moveTo>
                    <a:lnTo>
                      <a:pt x="22881" y="2866"/>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04" name="Freeform: Shape 303">
                <a:extLst>
                  <a:ext uri="{FF2B5EF4-FFF2-40B4-BE49-F238E27FC236}">
                    <a16:creationId xmlns:a16="http://schemas.microsoft.com/office/drawing/2014/main" id="{F750D165-7FD5-4437-8D53-7F3C3544D57A}"/>
                  </a:ext>
                </a:extLst>
              </p:cNvPr>
              <p:cNvSpPr/>
              <p:nvPr/>
            </p:nvSpPr>
            <p:spPr>
              <a:xfrm>
                <a:off x="9114830" y="3868580"/>
                <a:ext cx="22880" cy="11461"/>
              </a:xfrm>
              <a:custGeom>
                <a:avLst/>
                <a:gdLst>
                  <a:gd name="connsiteX0" fmla="*/ 0 w 22880"/>
                  <a:gd name="connsiteY0" fmla="*/ 11462 h 11461"/>
                  <a:gd name="connsiteX1" fmla="*/ 22881 w 22880"/>
                  <a:gd name="connsiteY1" fmla="*/ 11462 h 11461"/>
                  <a:gd name="connsiteX2" fmla="*/ 22881 w 22880"/>
                  <a:gd name="connsiteY2" fmla="*/ 0 h 11461"/>
                  <a:gd name="connsiteX3" fmla="*/ 0 w 22880"/>
                  <a:gd name="connsiteY3" fmla="*/ 0 h 11461"/>
                </a:gdLst>
                <a:ahLst/>
                <a:cxnLst>
                  <a:cxn ang="0">
                    <a:pos x="connsiteX0" y="connsiteY0"/>
                  </a:cxn>
                  <a:cxn ang="0">
                    <a:pos x="connsiteX1" y="connsiteY1"/>
                  </a:cxn>
                  <a:cxn ang="0">
                    <a:pos x="connsiteX2" y="connsiteY2"/>
                  </a:cxn>
                  <a:cxn ang="0">
                    <a:pos x="connsiteX3" y="connsiteY3"/>
                  </a:cxn>
                </a:cxnLst>
                <a:rect l="l" t="t" r="r" b="b"/>
                <a:pathLst>
                  <a:path w="22880" h="11461">
                    <a:moveTo>
                      <a:pt x="0" y="11462"/>
                    </a:moveTo>
                    <a:lnTo>
                      <a:pt x="22881" y="11462"/>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05" name="Freeform: Shape 304">
                <a:extLst>
                  <a:ext uri="{FF2B5EF4-FFF2-40B4-BE49-F238E27FC236}">
                    <a16:creationId xmlns:a16="http://schemas.microsoft.com/office/drawing/2014/main" id="{210D845D-BB62-4D15-882F-2ADE51E9FAA2}"/>
                  </a:ext>
                </a:extLst>
              </p:cNvPr>
              <p:cNvSpPr/>
              <p:nvPr/>
            </p:nvSpPr>
            <p:spPr>
              <a:xfrm>
                <a:off x="9137711" y="3861894"/>
                <a:ext cx="22880" cy="17192"/>
              </a:xfrm>
              <a:custGeom>
                <a:avLst/>
                <a:gdLst>
                  <a:gd name="connsiteX0" fmla="*/ 0 w 22880"/>
                  <a:gd name="connsiteY0" fmla="*/ 17193 h 17192"/>
                  <a:gd name="connsiteX1" fmla="*/ 22881 w 22880"/>
                  <a:gd name="connsiteY1" fmla="*/ 17193 h 17192"/>
                  <a:gd name="connsiteX2" fmla="*/ 22881 w 22880"/>
                  <a:gd name="connsiteY2" fmla="*/ 0 h 17192"/>
                  <a:gd name="connsiteX3" fmla="*/ 0 w 22880"/>
                  <a:gd name="connsiteY3" fmla="*/ 0 h 17192"/>
                </a:gdLst>
                <a:ahLst/>
                <a:cxnLst>
                  <a:cxn ang="0">
                    <a:pos x="connsiteX0" y="connsiteY0"/>
                  </a:cxn>
                  <a:cxn ang="0">
                    <a:pos x="connsiteX1" y="connsiteY1"/>
                  </a:cxn>
                  <a:cxn ang="0">
                    <a:pos x="connsiteX2" y="connsiteY2"/>
                  </a:cxn>
                  <a:cxn ang="0">
                    <a:pos x="connsiteX3" y="connsiteY3"/>
                  </a:cxn>
                </a:cxnLst>
                <a:rect l="l" t="t" r="r" b="b"/>
                <a:pathLst>
                  <a:path w="22880" h="17192">
                    <a:moveTo>
                      <a:pt x="0" y="17193"/>
                    </a:moveTo>
                    <a:lnTo>
                      <a:pt x="22881" y="1719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06" name="Freeform: Shape 305">
                <a:extLst>
                  <a:ext uri="{FF2B5EF4-FFF2-40B4-BE49-F238E27FC236}">
                    <a16:creationId xmlns:a16="http://schemas.microsoft.com/office/drawing/2014/main" id="{E24A8E0A-FD3A-4C2F-81DD-4E265BFAFB4C}"/>
                  </a:ext>
                </a:extLst>
              </p:cNvPr>
              <p:cNvSpPr/>
              <p:nvPr/>
            </p:nvSpPr>
            <p:spPr>
              <a:xfrm>
                <a:off x="9160591" y="3860939"/>
                <a:ext cx="22880" cy="18147"/>
              </a:xfrm>
              <a:custGeom>
                <a:avLst/>
                <a:gdLst>
                  <a:gd name="connsiteX0" fmla="*/ 0 w 22880"/>
                  <a:gd name="connsiteY0" fmla="*/ 18148 h 18147"/>
                  <a:gd name="connsiteX1" fmla="*/ 22881 w 22880"/>
                  <a:gd name="connsiteY1" fmla="*/ 18148 h 18147"/>
                  <a:gd name="connsiteX2" fmla="*/ 22881 w 22880"/>
                  <a:gd name="connsiteY2" fmla="*/ 0 h 18147"/>
                  <a:gd name="connsiteX3" fmla="*/ 0 w 22880"/>
                  <a:gd name="connsiteY3" fmla="*/ 0 h 18147"/>
                </a:gdLst>
                <a:ahLst/>
                <a:cxnLst>
                  <a:cxn ang="0">
                    <a:pos x="connsiteX0" y="connsiteY0"/>
                  </a:cxn>
                  <a:cxn ang="0">
                    <a:pos x="connsiteX1" y="connsiteY1"/>
                  </a:cxn>
                  <a:cxn ang="0">
                    <a:pos x="connsiteX2" y="connsiteY2"/>
                  </a:cxn>
                  <a:cxn ang="0">
                    <a:pos x="connsiteX3" y="connsiteY3"/>
                  </a:cxn>
                </a:cxnLst>
                <a:rect l="l" t="t" r="r" b="b"/>
                <a:pathLst>
                  <a:path w="22880" h="18147">
                    <a:moveTo>
                      <a:pt x="0" y="18148"/>
                    </a:moveTo>
                    <a:lnTo>
                      <a:pt x="22881" y="18148"/>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07" name="Freeform: Shape 306">
                <a:extLst>
                  <a:ext uri="{FF2B5EF4-FFF2-40B4-BE49-F238E27FC236}">
                    <a16:creationId xmlns:a16="http://schemas.microsoft.com/office/drawing/2014/main" id="{B2B56CB3-2832-4681-B008-0368A03D1F17}"/>
                  </a:ext>
                </a:extLst>
              </p:cNvPr>
              <p:cNvSpPr/>
              <p:nvPr/>
            </p:nvSpPr>
            <p:spPr>
              <a:xfrm>
                <a:off x="9184425" y="3838970"/>
                <a:ext cx="22880" cy="40115"/>
              </a:xfrm>
              <a:custGeom>
                <a:avLst/>
                <a:gdLst>
                  <a:gd name="connsiteX0" fmla="*/ 0 w 22880"/>
                  <a:gd name="connsiteY0" fmla="*/ 40116 h 40115"/>
                  <a:gd name="connsiteX1" fmla="*/ 22881 w 22880"/>
                  <a:gd name="connsiteY1" fmla="*/ 40116 h 40115"/>
                  <a:gd name="connsiteX2" fmla="*/ 22881 w 22880"/>
                  <a:gd name="connsiteY2" fmla="*/ 0 h 40115"/>
                  <a:gd name="connsiteX3" fmla="*/ 0 w 22880"/>
                  <a:gd name="connsiteY3" fmla="*/ 0 h 40115"/>
                </a:gdLst>
                <a:ahLst/>
                <a:cxnLst>
                  <a:cxn ang="0">
                    <a:pos x="connsiteX0" y="connsiteY0"/>
                  </a:cxn>
                  <a:cxn ang="0">
                    <a:pos x="connsiteX1" y="connsiteY1"/>
                  </a:cxn>
                  <a:cxn ang="0">
                    <a:pos x="connsiteX2" y="connsiteY2"/>
                  </a:cxn>
                  <a:cxn ang="0">
                    <a:pos x="connsiteX3" y="connsiteY3"/>
                  </a:cxn>
                </a:cxnLst>
                <a:rect l="l" t="t" r="r" b="b"/>
                <a:pathLst>
                  <a:path w="22880" h="40115">
                    <a:moveTo>
                      <a:pt x="0" y="40116"/>
                    </a:moveTo>
                    <a:lnTo>
                      <a:pt x="22881" y="40116"/>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08" name="Freeform: Shape 307">
                <a:extLst>
                  <a:ext uri="{FF2B5EF4-FFF2-40B4-BE49-F238E27FC236}">
                    <a16:creationId xmlns:a16="http://schemas.microsoft.com/office/drawing/2014/main" id="{7BF0855E-AC33-4C96-8EB3-23A8B52A4790}"/>
                  </a:ext>
                </a:extLst>
              </p:cNvPr>
              <p:cNvSpPr/>
              <p:nvPr/>
            </p:nvSpPr>
            <p:spPr>
              <a:xfrm>
                <a:off x="9207305" y="3830374"/>
                <a:ext cx="22880" cy="48712"/>
              </a:xfrm>
              <a:custGeom>
                <a:avLst/>
                <a:gdLst>
                  <a:gd name="connsiteX0" fmla="*/ 0 w 22880"/>
                  <a:gd name="connsiteY0" fmla="*/ 48713 h 48712"/>
                  <a:gd name="connsiteX1" fmla="*/ 22881 w 22880"/>
                  <a:gd name="connsiteY1" fmla="*/ 48713 h 48712"/>
                  <a:gd name="connsiteX2" fmla="*/ 22881 w 22880"/>
                  <a:gd name="connsiteY2" fmla="*/ 0 h 48712"/>
                  <a:gd name="connsiteX3" fmla="*/ 0 w 22880"/>
                  <a:gd name="connsiteY3" fmla="*/ 0 h 48712"/>
                </a:gdLst>
                <a:ahLst/>
                <a:cxnLst>
                  <a:cxn ang="0">
                    <a:pos x="connsiteX0" y="connsiteY0"/>
                  </a:cxn>
                  <a:cxn ang="0">
                    <a:pos x="connsiteX1" y="connsiteY1"/>
                  </a:cxn>
                  <a:cxn ang="0">
                    <a:pos x="connsiteX2" y="connsiteY2"/>
                  </a:cxn>
                  <a:cxn ang="0">
                    <a:pos x="connsiteX3" y="connsiteY3"/>
                  </a:cxn>
                </a:cxnLst>
                <a:rect l="l" t="t" r="r" b="b"/>
                <a:pathLst>
                  <a:path w="22880" h="48712">
                    <a:moveTo>
                      <a:pt x="0" y="48713"/>
                    </a:moveTo>
                    <a:lnTo>
                      <a:pt x="22881" y="4871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09" name="Freeform: Shape 308">
                <a:extLst>
                  <a:ext uri="{FF2B5EF4-FFF2-40B4-BE49-F238E27FC236}">
                    <a16:creationId xmlns:a16="http://schemas.microsoft.com/office/drawing/2014/main" id="{E4B02F50-AF35-4714-A7A7-57C86D12D57A}"/>
                  </a:ext>
                </a:extLst>
              </p:cNvPr>
              <p:cNvSpPr/>
              <p:nvPr/>
            </p:nvSpPr>
            <p:spPr>
              <a:xfrm>
                <a:off x="9230186" y="3789303"/>
                <a:ext cx="22880" cy="89783"/>
              </a:xfrm>
              <a:custGeom>
                <a:avLst/>
                <a:gdLst>
                  <a:gd name="connsiteX0" fmla="*/ 0 w 22880"/>
                  <a:gd name="connsiteY0" fmla="*/ 89784 h 89783"/>
                  <a:gd name="connsiteX1" fmla="*/ 22881 w 22880"/>
                  <a:gd name="connsiteY1" fmla="*/ 89784 h 89783"/>
                  <a:gd name="connsiteX2" fmla="*/ 22881 w 22880"/>
                  <a:gd name="connsiteY2" fmla="*/ 0 h 89783"/>
                  <a:gd name="connsiteX3" fmla="*/ 0 w 22880"/>
                  <a:gd name="connsiteY3" fmla="*/ 0 h 89783"/>
                </a:gdLst>
                <a:ahLst/>
                <a:cxnLst>
                  <a:cxn ang="0">
                    <a:pos x="connsiteX0" y="connsiteY0"/>
                  </a:cxn>
                  <a:cxn ang="0">
                    <a:pos x="connsiteX1" y="connsiteY1"/>
                  </a:cxn>
                  <a:cxn ang="0">
                    <a:pos x="connsiteX2" y="connsiteY2"/>
                  </a:cxn>
                  <a:cxn ang="0">
                    <a:pos x="connsiteX3" y="connsiteY3"/>
                  </a:cxn>
                </a:cxnLst>
                <a:rect l="l" t="t" r="r" b="b"/>
                <a:pathLst>
                  <a:path w="22880" h="89783">
                    <a:moveTo>
                      <a:pt x="0" y="89784"/>
                    </a:moveTo>
                    <a:lnTo>
                      <a:pt x="22881" y="89784"/>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0" name="Freeform: Shape 309">
                <a:extLst>
                  <a:ext uri="{FF2B5EF4-FFF2-40B4-BE49-F238E27FC236}">
                    <a16:creationId xmlns:a16="http://schemas.microsoft.com/office/drawing/2014/main" id="{2E3DBCBE-7794-43EF-BB12-03CFE95B3138}"/>
                  </a:ext>
                </a:extLst>
              </p:cNvPr>
              <p:cNvSpPr/>
              <p:nvPr/>
            </p:nvSpPr>
            <p:spPr>
              <a:xfrm>
                <a:off x="9253067" y="3780707"/>
                <a:ext cx="22880" cy="98379"/>
              </a:xfrm>
              <a:custGeom>
                <a:avLst/>
                <a:gdLst>
                  <a:gd name="connsiteX0" fmla="*/ 0 w 22880"/>
                  <a:gd name="connsiteY0" fmla="*/ 98380 h 98379"/>
                  <a:gd name="connsiteX1" fmla="*/ 22881 w 22880"/>
                  <a:gd name="connsiteY1" fmla="*/ 98380 h 98379"/>
                  <a:gd name="connsiteX2" fmla="*/ 22881 w 22880"/>
                  <a:gd name="connsiteY2" fmla="*/ 0 h 98379"/>
                  <a:gd name="connsiteX3" fmla="*/ 0 w 22880"/>
                  <a:gd name="connsiteY3" fmla="*/ 0 h 98379"/>
                </a:gdLst>
                <a:ahLst/>
                <a:cxnLst>
                  <a:cxn ang="0">
                    <a:pos x="connsiteX0" y="connsiteY0"/>
                  </a:cxn>
                  <a:cxn ang="0">
                    <a:pos x="connsiteX1" y="connsiteY1"/>
                  </a:cxn>
                  <a:cxn ang="0">
                    <a:pos x="connsiteX2" y="connsiteY2"/>
                  </a:cxn>
                  <a:cxn ang="0">
                    <a:pos x="connsiteX3" y="connsiteY3"/>
                  </a:cxn>
                </a:cxnLst>
                <a:rect l="l" t="t" r="r" b="b"/>
                <a:pathLst>
                  <a:path w="22880" h="98379">
                    <a:moveTo>
                      <a:pt x="0" y="98380"/>
                    </a:moveTo>
                    <a:lnTo>
                      <a:pt x="22881" y="98380"/>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1" name="Freeform: Shape 310">
                <a:extLst>
                  <a:ext uri="{FF2B5EF4-FFF2-40B4-BE49-F238E27FC236}">
                    <a16:creationId xmlns:a16="http://schemas.microsoft.com/office/drawing/2014/main" id="{3D1E9A60-E755-4E8F-9BE0-FBB42F1A17A7}"/>
                  </a:ext>
                </a:extLst>
              </p:cNvPr>
              <p:cNvSpPr/>
              <p:nvPr/>
            </p:nvSpPr>
            <p:spPr>
              <a:xfrm>
                <a:off x="9275947" y="3753963"/>
                <a:ext cx="22880" cy="125123"/>
              </a:xfrm>
              <a:custGeom>
                <a:avLst/>
                <a:gdLst>
                  <a:gd name="connsiteX0" fmla="*/ 0 w 22880"/>
                  <a:gd name="connsiteY0" fmla="*/ 125124 h 125123"/>
                  <a:gd name="connsiteX1" fmla="*/ 22881 w 22880"/>
                  <a:gd name="connsiteY1" fmla="*/ 125124 h 125123"/>
                  <a:gd name="connsiteX2" fmla="*/ 22881 w 22880"/>
                  <a:gd name="connsiteY2" fmla="*/ 0 h 125123"/>
                  <a:gd name="connsiteX3" fmla="*/ 0 w 22880"/>
                  <a:gd name="connsiteY3" fmla="*/ 0 h 125123"/>
                </a:gdLst>
                <a:ahLst/>
                <a:cxnLst>
                  <a:cxn ang="0">
                    <a:pos x="connsiteX0" y="connsiteY0"/>
                  </a:cxn>
                  <a:cxn ang="0">
                    <a:pos x="connsiteX1" y="connsiteY1"/>
                  </a:cxn>
                  <a:cxn ang="0">
                    <a:pos x="connsiteX2" y="connsiteY2"/>
                  </a:cxn>
                  <a:cxn ang="0">
                    <a:pos x="connsiteX3" y="connsiteY3"/>
                  </a:cxn>
                </a:cxnLst>
                <a:rect l="l" t="t" r="r" b="b"/>
                <a:pathLst>
                  <a:path w="22880" h="125123">
                    <a:moveTo>
                      <a:pt x="0" y="125124"/>
                    </a:moveTo>
                    <a:lnTo>
                      <a:pt x="22881" y="125124"/>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2" name="Freeform: Shape 311">
                <a:extLst>
                  <a:ext uri="{FF2B5EF4-FFF2-40B4-BE49-F238E27FC236}">
                    <a16:creationId xmlns:a16="http://schemas.microsoft.com/office/drawing/2014/main" id="{CC170688-6E30-40F0-9BAD-1FA6446B44B8}"/>
                  </a:ext>
                </a:extLst>
              </p:cNvPr>
              <p:cNvSpPr/>
              <p:nvPr/>
            </p:nvSpPr>
            <p:spPr>
              <a:xfrm>
                <a:off x="9298828" y="3677551"/>
                <a:ext cx="22880" cy="201535"/>
              </a:xfrm>
              <a:custGeom>
                <a:avLst/>
                <a:gdLst>
                  <a:gd name="connsiteX0" fmla="*/ 0 w 22880"/>
                  <a:gd name="connsiteY0" fmla="*/ 201535 h 201535"/>
                  <a:gd name="connsiteX1" fmla="*/ 22881 w 22880"/>
                  <a:gd name="connsiteY1" fmla="*/ 201535 h 201535"/>
                  <a:gd name="connsiteX2" fmla="*/ 22881 w 22880"/>
                  <a:gd name="connsiteY2" fmla="*/ 0 h 201535"/>
                  <a:gd name="connsiteX3" fmla="*/ 0 w 22880"/>
                  <a:gd name="connsiteY3" fmla="*/ 0 h 201535"/>
                </a:gdLst>
                <a:ahLst/>
                <a:cxnLst>
                  <a:cxn ang="0">
                    <a:pos x="connsiteX0" y="connsiteY0"/>
                  </a:cxn>
                  <a:cxn ang="0">
                    <a:pos x="connsiteX1" y="connsiteY1"/>
                  </a:cxn>
                  <a:cxn ang="0">
                    <a:pos x="connsiteX2" y="connsiteY2"/>
                  </a:cxn>
                  <a:cxn ang="0">
                    <a:pos x="connsiteX3" y="connsiteY3"/>
                  </a:cxn>
                </a:cxnLst>
                <a:rect l="l" t="t" r="r" b="b"/>
                <a:pathLst>
                  <a:path w="22880" h="201535">
                    <a:moveTo>
                      <a:pt x="0" y="201535"/>
                    </a:moveTo>
                    <a:lnTo>
                      <a:pt x="22881" y="201535"/>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3" name="Freeform: Shape 312">
                <a:extLst>
                  <a:ext uri="{FF2B5EF4-FFF2-40B4-BE49-F238E27FC236}">
                    <a16:creationId xmlns:a16="http://schemas.microsoft.com/office/drawing/2014/main" id="{DA218258-728F-4036-9A03-B54626A05ED2}"/>
                  </a:ext>
                </a:extLst>
              </p:cNvPr>
              <p:cNvSpPr/>
              <p:nvPr/>
            </p:nvSpPr>
            <p:spPr>
              <a:xfrm>
                <a:off x="9322661" y="3606871"/>
                <a:ext cx="22880" cy="272215"/>
              </a:xfrm>
              <a:custGeom>
                <a:avLst/>
                <a:gdLst>
                  <a:gd name="connsiteX0" fmla="*/ 0 w 22880"/>
                  <a:gd name="connsiteY0" fmla="*/ 272216 h 272215"/>
                  <a:gd name="connsiteX1" fmla="*/ 22881 w 22880"/>
                  <a:gd name="connsiteY1" fmla="*/ 272216 h 272215"/>
                  <a:gd name="connsiteX2" fmla="*/ 22881 w 22880"/>
                  <a:gd name="connsiteY2" fmla="*/ 0 h 272215"/>
                  <a:gd name="connsiteX3" fmla="*/ 0 w 22880"/>
                  <a:gd name="connsiteY3" fmla="*/ 0 h 272215"/>
                </a:gdLst>
                <a:ahLst/>
                <a:cxnLst>
                  <a:cxn ang="0">
                    <a:pos x="connsiteX0" y="connsiteY0"/>
                  </a:cxn>
                  <a:cxn ang="0">
                    <a:pos x="connsiteX1" y="connsiteY1"/>
                  </a:cxn>
                  <a:cxn ang="0">
                    <a:pos x="connsiteX2" y="connsiteY2"/>
                  </a:cxn>
                  <a:cxn ang="0">
                    <a:pos x="connsiteX3" y="connsiteY3"/>
                  </a:cxn>
                </a:cxnLst>
                <a:rect l="l" t="t" r="r" b="b"/>
                <a:pathLst>
                  <a:path w="22880" h="272215">
                    <a:moveTo>
                      <a:pt x="0" y="272216"/>
                    </a:moveTo>
                    <a:lnTo>
                      <a:pt x="22881" y="272216"/>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4" name="Freeform: Shape 313">
                <a:extLst>
                  <a:ext uri="{FF2B5EF4-FFF2-40B4-BE49-F238E27FC236}">
                    <a16:creationId xmlns:a16="http://schemas.microsoft.com/office/drawing/2014/main" id="{828138B6-1A86-4EEF-8680-66C4EF64D7E5}"/>
                  </a:ext>
                </a:extLst>
              </p:cNvPr>
              <p:cNvSpPr/>
              <p:nvPr/>
            </p:nvSpPr>
            <p:spPr>
              <a:xfrm>
                <a:off x="9345542" y="3607826"/>
                <a:ext cx="22880" cy="271260"/>
              </a:xfrm>
              <a:custGeom>
                <a:avLst/>
                <a:gdLst>
                  <a:gd name="connsiteX0" fmla="*/ 0 w 22880"/>
                  <a:gd name="connsiteY0" fmla="*/ 271261 h 271260"/>
                  <a:gd name="connsiteX1" fmla="*/ 22881 w 22880"/>
                  <a:gd name="connsiteY1" fmla="*/ 271261 h 271260"/>
                  <a:gd name="connsiteX2" fmla="*/ 22881 w 22880"/>
                  <a:gd name="connsiteY2" fmla="*/ 0 h 271260"/>
                  <a:gd name="connsiteX3" fmla="*/ 0 w 22880"/>
                  <a:gd name="connsiteY3" fmla="*/ 0 h 271260"/>
                </a:gdLst>
                <a:ahLst/>
                <a:cxnLst>
                  <a:cxn ang="0">
                    <a:pos x="connsiteX0" y="connsiteY0"/>
                  </a:cxn>
                  <a:cxn ang="0">
                    <a:pos x="connsiteX1" y="connsiteY1"/>
                  </a:cxn>
                  <a:cxn ang="0">
                    <a:pos x="connsiteX2" y="connsiteY2"/>
                  </a:cxn>
                  <a:cxn ang="0">
                    <a:pos x="connsiteX3" y="connsiteY3"/>
                  </a:cxn>
                </a:cxnLst>
                <a:rect l="l" t="t" r="r" b="b"/>
                <a:pathLst>
                  <a:path w="22880" h="271260">
                    <a:moveTo>
                      <a:pt x="0" y="271261"/>
                    </a:moveTo>
                    <a:lnTo>
                      <a:pt x="22881" y="271261"/>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5" name="Freeform: Shape 314">
                <a:extLst>
                  <a:ext uri="{FF2B5EF4-FFF2-40B4-BE49-F238E27FC236}">
                    <a16:creationId xmlns:a16="http://schemas.microsoft.com/office/drawing/2014/main" id="{4F0BE422-E98B-4750-B492-D0BE3E57B3CB}"/>
                  </a:ext>
                </a:extLst>
              </p:cNvPr>
              <p:cNvSpPr/>
              <p:nvPr/>
            </p:nvSpPr>
            <p:spPr>
              <a:xfrm>
                <a:off x="9368422" y="3492253"/>
                <a:ext cx="22880" cy="386832"/>
              </a:xfrm>
              <a:custGeom>
                <a:avLst/>
                <a:gdLst>
                  <a:gd name="connsiteX0" fmla="*/ 0 w 22880"/>
                  <a:gd name="connsiteY0" fmla="*/ 386833 h 386832"/>
                  <a:gd name="connsiteX1" fmla="*/ 22881 w 22880"/>
                  <a:gd name="connsiteY1" fmla="*/ 386833 h 386832"/>
                  <a:gd name="connsiteX2" fmla="*/ 22881 w 22880"/>
                  <a:gd name="connsiteY2" fmla="*/ 0 h 386832"/>
                  <a:gd name="connsiteX3" fmla="*/ 0 w 22880"/>
                  <a:gd name="connsiteY3" fmla="*/ 0 h 386832"/>
                </a:gdLst>
                <a:ahLst/>
                <a:cxnLst>
                  <a:cxn ang="0">
                    <a:pos x="connsiteX0" y="connsiteY0"/>
                  </a:cxn>
                  <a:cxn ang="0">
                    <a:pos x="connsiteX1" y="connsiteY1"/>
                  </a:cxn>
                  <a:cxn ang="0">
                    <a:pos x="connsiteX2" y="connsiteY2"/>
                  </a:cxn>
                  <a:cxn ang="0">
                    <a:pos x="connsiteX3" y="connsiteY3"/>
                  </a:cxn>
                </a:cxnLst>
                <a:rect l="l" t="t" r="r" b="b"/>
                <a:pathLst>
                  <a:path w="22880" h="386832">
                    <a:moveTo>
                      <a:pt x="0" y="386833"/>
                    </a:moveTo>
                    <a:lnTo>
                      <a:pt x="22881" y="38683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6" name="Freeform: Shape 315">
                <a:extLst>
                  <a:ext uri="{FF2B5EF4-FFF2-40B4-BE49-F238E27FC236}">
                    <a16:creationId xmlns:a16="http://schemas.microsoft.com/office/drawing/2014/main" id="{1D0BDDF5-4ED9-42CF-860E-8A1B9CB2773B}"/>
                  </a:ext>
                </a:extLst>
              </p:cNvPr>
              <p:cNvSpPr/>
              <p:nvPr/>
            </p:nvSpPr>
            <p:spPr>
              <a:xfrm>
                <a:off x="9391303" y="3451182"/>
                <a:ext cx="22880" cy="427903"/>
              </a:xfrm>
              <a:custGeom>
                <a:avLst/>
                <a:gdLst>
                  <a:gd name="connsiteX0" fmla="*/ 0 w 22880"/>
                  <a:gd name="connsiteY0" fmla="*/ 427904 h 427903"/>
                  <a:gd name="connsiteX1" fmla="*/ 22881 w 22880"/>
                  <a:gd name="connsiteY1" fmla="*/ 427904 h 427903"/>
                  <a:gd name="connsiteX2" fmla="*/ 22881 w 22880"/>
                  <a:gd name="connsiteY2" fmla="*/ 0 h 427903"/>
                  <a:gd name="connsiteX3" fmla="*/ 0 w 22880"/>
                  <a:gd name="connsiteY3" fmla="*/ 0 h 427903"/>
                </a:gdLst>
                <a:ahLst/>
                <a:cxnLst>
                  <a:cxn ang="0">
                    <a:pos x="connsiteX0" y="connsiteY0"/>
                  </a:cxn>
                  <a:cxn ang="0">
                    <a:pos x="connsiteX1" y="connsiteY1"/>
                  </a:cxn>
                  <a:cxn ang="0">
                    <a:pos x="connsiteX2" y="connsiteY2"/>
                  </a:cxn>
                  <a:cxn ang="0">
                    <a:pos x="connsiteX3" y="connsiteY3"/>
                  </a:cxn>
                </a:cxnLst>
                <a:rect l="l" t="t" r="r" b="b"/>
                <a:pathLst>
                  <a:path w="22880" h="427903">
                    <a:moveTo>
                      <a:pt x="0" y="427904"/>
                    </a:moveTo>
                    <a:lnTo>
                      <a:pt x="22881" y="427904"/>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7" name="Freeform: Shape 316">
                <a:extLst>
                  <a:ext uri="{FF2B5EF4-FFF2-40B4-BE49-F238E27FC236}">
                    <a16:creationId xmlns:a16="http://schemas.microsoft.com/office/drawing/2014/main" id="{1C5E7A9C-FCF8-4365-B153-48A2BD010479}"/>
                  </a:ext>
                </a:extLst>
              </p:cNvPr>
              <p:cNvSpPr/>
              <p:nvPr/>
            </p:nvSpPr>
            <p:spPr>
              <a:xfrm>
                <a:off x="9414184" y="3453093"/>
                <a:ext cx="22880" cy="425993"/>
              </a:xfrm>
              <a:custGeom>
                <a:avLst/>
                <a:gdLst>
                  <a:gd name="connsiteX0" fmla="*/ 0 w 22880"/>
                  <a:gd name="connsiteY0" fmla="*/ 425994 h 425993"/>
                  <a:gd name="connsiteX1" fmla="*/ 22881 w 22880"/>
                  <a:gd name="connsiteY1" fmla="*/ 425994 h 425993"/>
                  <a:gd name="connsiteX2" fmla="*/ 22881 w 22880"/>
                  <a:gd name="connsiteY2" fmla="*/ 0 h 425993"/>
                  <a:gd name="connsiteX3" fmla="*/ 0 w 22880"/>
                  <a:gd name="connsiteY3" fmla="*/ 0 h 425993"/>
                </a:gdLst>
                <a:ahLst/>
                <a:cxnLst>
                  <a:cxn ang="0">
                    <a:pos x="connsiteX0" y="connsiteY0"/>
                  </a:cxn>
                  <a:cxn ang="0">
                    <a:pos x="connsiteX1" y="connsiteY1"/>
                  </a:cxn>
                  <a:cxn ang="0">
                    <a:pos x="connsiteX2" y="connsiteY2"/>
                  </a:cxn>
                  <a:cxn ang="0">
                    <a:pos x="connsiteX3" y="connsiteY3"/>
                  </a:cxn>
                </a:cxnLst>
                <a:rect l="l" t="t" r="r" b="b"/>
                <a:pathLst>
                  <a:path w="22880" h="425993">
                    <a:moveTo>
                      <a:pt x="0" y="425994"/>
                    </a:moveTo>
                    <a:lnTo>
                      <a:pt x="22881" y="425994"/>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8" name="Freeform: Shape 317">
                <a:extLst>
                  <a:ext uri="{FF2B5EF4-FFF2-40B4-BE49-F238E27FC236}">
                    <a16:creationId xmlns:a16="http://schemas.microsoft.com/office/drawing/2014/main" id="{9F306580-AFCC-405C-8342-AF57D8C2D028}"/>
                  </a:ext>
                </a:extLst>
              </p:cNvPr>
              <p:cNvSpPr/>
              <p:nvPr/>
            </p:nvSpPr>
            <p:spPr>
              <a:xfrm>
                <a:off x="9437064" y="3354713"/>
                <a:ext cx="22880" cy="525328"/>
              </a:xfrm>
              <a:custGeom>
                <a:avLst/>
                <a:gdLst>
                  <a:gd name="connsiteX0" fmla="*/ 0 w 22880"/>
                  <a:gd name="connsiteY0" fmla="*/ 525329 h 525328"/>
                  <a:gd name="connsiteX1" fmla="*/ 22881 w 22880"/>
                  <a:gd name="connsiteY1" fmla="*/ 525329 h 525328"/>
                  <a:gd name="connsiteX2" fmla="*/ 22881 w 22880"/>
                  <a:gd name="connsiteY2" fmla="*/ 0 h 525328"/>
                  <a:gd name="connsiteX3" fmla="*/ 0 w 22880"/>
                  <a:gd name="connsiteY3" fmla="*/ 0 h 525328"/>
                </a:gdLst>
                <a:ahLst/>
                <a:cxnLst>
                  <a:cxn ang="0">
                    <a:pos x="connsiteX0" y="connsiteY0"/>
                  </a:cxn>
                  <a:cxn ang="0">
                    <a:pos x="connsiteX1" y="connsiteY1"/>
                  </a:cxn>
                  <a:cxn ang="0">
                    <a:pos x="connsiteX2" y="connsiteY2"/>
                  </a:cxn>
                  <a:cxn ang="0">
                    <a:pos x="connsiteX3" y="connsiteY3"/>
                  </a:cxn>
                </a:cxnLst>
                <a:rect l="l" t="t" r="r" b="b"/>
                <a:pathLst>
                  <a:path w="22880" h="525328">
                    <a:moveTo>
                      <a:pt x="0" y="525329"/>
                    </a:moveTo>
                    <a:lnTo>
                      <a:pt x="22881" y="525329"/>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19" name="Freeform: Shape 318">
                <a:extLst>
                  <a:ext uri="{FF2B5EF4-FFF2-40B4-BE49-F238E27FC236}">
                    <a16:creationId xmlns:a16="http://schemas.microsoft.com/office/drawing/2014/main" id="{31037EB8-8150-4E0D-895E-C063CA26ED08}"/>
                  </a:ext>
                </a:extLst>
              </p:cNvPr>
              <p:cNvSpPr/>
              <p:nvPr/>
            </p:nvSpPr>
            <p:spPr>
              <a:xfrm>
                <a:off x="9459945" y="3327014"/>
                <a:ext cx="22880" cy="552072"/>
              </a:xfrm>
              <a:custGeom>
                <a:avLst/>
                <a:gdLst>
                  <a:gd name="connsiteX0" fmla="*/ 0 w 22880"/>
                  <a:gd name="connsiteY0" fmla="*/ 552073 h 552072"/>
                  <a:gd name="connsiteX1" fmla="*/ 22881 w 22880"/>
                  <a:gd name="connsiteY1" fmla="*/ 552073 h 552072"/>
                  <a:gd name="connsiteX2" fmla="*/ 22881 w 22880"/>
                  <a:gd name="connsiteY2" fmla="*/ 0 h 552072"/>
                  <a:gd name="connsiteX3" fmla="*/ 0 w 22880"/>
                  <a:gd name="connsiteY3" fmla="*/ 0 h 552072"/>
                </a:gdLst>
                <a:ahLst/>
                <a:cxnLst>
                  <a:cxn ang="0">
                    <a:pos x="connsiteX0" y="connsiteY0"/>
                  </a:cxn>
                  <a:cxn ang="0">
                    <a:pos x="connsiteX1" y="connsiteY1"/>
                  </a:cxn>
                  <a:cxn ang="0">
                    <a:pos x="connsiteX2" y="connsiteY2"/>
                  </a:cxn>
                  <a:cxn ang="0">
                    <a:pos x="connsiteX3" y="connsiteY3"/>
                  </a:cxn>
                </a:cxnLst>
                <a:rect l="l" t="t" r="r" b="b"/>
                <a:pathLst>
                  <a:path w="22880" h="552072">
                    <a:moveTo>
                      <a:pt x="0" y="552073"/>
                    </a:moveTo>
                    <a:lnTo>
                      <a:pt x="22881" y="55207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0" name="Freeform: Shape 319">
                <a:extLst>
                  <a:ext uri="{FF2B5EF4-FFF2-40B4-BE49-F238E27FC236}">
                    <a16:creationId xmlns:a16="http://schemas.microsoft.com/office/drawing/2014/main" id="{C6AF9B85-0EA0-4303-B60C-A6CAFA661F1A}"/>
                  </a:ext>
                </a:extLst>
              </p:cNvPr>
              <p:cNvSpPr/>
              <p:nvPr/>
            </p:nvSpPr>
            <p:spPr>
              <a:xfrm>
                <a:off x="9483778" y="3325104"/>
                <a:ext cx="22880" cy="553982"/>
              </a:xfrm>
              <a:custGeom>
                <a:avLst/>
                <a:gdLst>
                  <a:gd name="connsiteX0" fmla="*/ 0 w 22880"/>
                  <a:gd name="connsiteY0" fmla="*/ 553983 h 553982"/>
                  <a:gd name="connsiteX1" fmla="*/ 22881 w 22880"/>
                  <a:gd name="connsiteY1" fmla="*/ 553983 h 553982"/>
                  <a:gd name="connsiteX2" fmla="*/ 22881 w 22880"/>
                  <a:gd name="connsiteY2" fmla="*/ 0 h 553982"/>
                  <a:gd name="connsiteX3" fmla="*/ 0 w 22880"/>
                  <a:gd name="connsiteY3" fmla="*/ 0 h 553982"/>
                </a:gdLst>
                <a:ahLst/>
                <a:cxnLst>
                  <a:cxn ang="0">
                    <a:pos x="connsiteX0" y="connsiteY0"/>
                  </a:cxn>
                  <a:cxn ang="0">
                    <a:pos x="connsiteX1" y="connsiteY1"/>
                  </a:cxn>
                  <a:cxn ang="0">
                    <a:pos x="connsiteX2" y="connsiteY2"/>
                  </a:cxn>
                  <a:cxn ang="0">
                    <a:pos x="connsiteX3" y="connsiteY3"/>
                  </a:cxn>
                </a:cxnLst>
                <a:rect l="l" t="t" r="r" b="b"/>
                <a:pathLst>
                  <a:path w="22880" h="553982">
                    <a:moveTo>
                      <a:pt x="0" y="553983"/>
                    </a:moveTo>
                    <a:lnTo>
                      <a:pt x="22881" y="55398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1" name="Freeform: Shape 320">
                <a:extLst>
                  <a:ext uri="{FF2B5EF4-FFF2-40B4-BE49-F238E27FC236}">
                    <a16:creationId xmlns:a16="http://schemas.microsoft.com/office/drawing/2014/main" id="{F09118A0-C8C7-4E88-9260-ED1932EFF428}"/>
                  </a:ext>
                </a:extLst>
              </p:cNvPr>
              <p:cNvSpPr/>
              <p:nvPr/>
            </p:nvSpPr>
            <p:spPr>
              <a:xfrm>
                <a:off x="9506659" y="3227679"/>
                <a:ext cx="22880" cy="651407"/>
              </a:xfrm>
              <a:custGeom>
                <a:avLst/>
                <a:gdLst>
                  <a:gd name="connsiteX0" fmla="*/ 0 w 22880"/>
                  <a:gd name="connsiteY0" fmla="*/ 651407 h 651407"/>
                  <a:gd name="connsiteX1" fmla="*/ 22881 w 22880"/>
                  <a:gd name="connsiteY1" fmla="*/ 651407 h 651407"/>
                  <a:gd name="connsiteX2" fmla="*/ 22881 w 22880"/>
                  <a:gd name="connsiteY2" fmla="*/ 0 h 651407"/>
                  <a:gd name="connsiteX3" fmla="*/ 0 w 22880"/>
                  <a:gd name="connsiteY3" fmla="*/ 0 h 651407"/>
                </a:gdLst>
                <a:ahLst/>
                <a:cxnLst>
                  <a:cxn ang="0">
                    <a:pos x="connsiteX0" y="connsiteY0"/>
                  </a:cxn>
                  <a:cxn ang="0">
                    <a:pos x="connsiteX1" y="connsiteY1"/>
                  </a:cxn>
                  <a:cxn ang="0">
                    <a:pos x="connsiteX2" y="connsiteY2"/>
                  </a:cxn>
                  <a:cxn ang="0">
                    <a:pos x="connsiteX3" y="connsiteY3"/>
                  </a:cxn>
                </a:cxnLst>
                <a:rect l="l" t="t" r="r" b="b"/>
                <a:pathLst>
                  <a:path w="22880" h="651407">
                    <a:moveTo>
                      <a:pt x="0" y="651407"/>
                    </a:moveTo>
                    <a:lnTo>
                      <a:pt x="22881" y="651407"/>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2" name="Freeform: Shape 321">
                <a:extLst>
                  <a:ext uri="{FF2B5EF4-FFF2-40B4-BE49-F238E27FC236}">
                    <a16:creationId xmlns:a16="http://schemas.microsoft.com/office/drawing/2014/main" id="{E14AFACA-DEE4-4652-B5B9-8236265FA59E}"/>
                  </a:ext>
                </a:extLst>
              </p:cNvPr>
              <p:cNvSpPr/>
              <p:nvPr/>
            </p:nvSpPr>
            <p:spPr>
              <a:xfrm>
                <a:off x="9529539" y="3284988"/>
                <a:ext cx="22880" cy="594098"/>
              </a:xfrm>
              <a:custGeom>
                <a:avLst/>
                <a:gdLst>
                  <a:gd name="connsiteX0" fmla="*/ 0 w 22880"/>
                  <a:gd name="connsiteY0" fmla="*/ 594099 h 594098"/>
                  <a:gd name="connsiteX1" fmla="*/ 22881 w 22880"/>
                  <a:gd name="connsiteY1" fmla="*/ 594099 h 594098"/>
                  <a:gd name="connsiteX2" fmla="*/ 22881 w 22880"/>
                  <a:gd name="connsiteY2" fmla="*/ 0 h 594098"/>
                  <a:gd name="connsiteX3" fmla="*/ 0 w 22880"/>
                  <a:gd name="connsiteY3" fmla="*/ 0 h 594098"/>
                </a:gdLst>
                <a:ahLst/>
                <a:cxnLst>
                  <a:cxn ang="0">
                    <a:pos x="connsiteX0" y="connsiteY0"/>
                  </a:cxn>
                  <a:cxn ang="0">
                    <a:pos x="connsiteX1" y="connsiteY1"/>
                  </a:cxn>
                  <a:cxn ang="0">
                    <a:pos x="connsiteX2" y="connsiteY2"/>
                  </a:cxn>
                  <a:cxn ang="0">
                    <a:pos x="connsiteX3" y="connsiteY3"/>
                  </a:cxn>
                </a:cxnLst>
                <a:rect l="l" t="t" r="r" b="b"/>
                <a:pathLst>
                  <a:path w="22880" h="594098">
                    <a:moveTo>
                      <a:pt x="0" y="594099"/>
                    </a:moveTo>
                    <a:lnTo>
                      <a:pt x="22881" y="594099"/>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3" name="Freeform: Shape 322">
                <a:extLst>
                  <a:ext uri="{FF2B5EF4-FFF2-40B4-BE49-F238E27FC236}">
                    <a16:creationId xmlns:a16="http://schemas.microsoft.com/office/drawing/2014/main" id="{8D5928C2-C62E-4242-9130-6A2E135756DC}"/>
                  </a:ext>
                </a:extLst>
              </p:cNvPr>
              <p:cNvSpPr/>
              <p:nvPr/>
            </p:nvSpPr>
            <p:spPr>
              <a:xfrm>
                <a:off x="9552420" y="3260154"/>
                <a:ext cx="22880" cy="618932"/>
              </a:xfrm>
              <a:custGeom>
                <a:avLst/>
                <a:gdLst>
                  <a:gd name="connsiteX0" fmla="*/ 0 w 22880"/>
                  <a:gd name="connsiteY0" fmla="*/ 618933 h 618932"/>
                  <a:gd name="connsiteX1" fmla="*/ 22881 w 22880"/>
                  <a:gd name="connsiteY1" fmla="*/ 618933 h 618932"/>
                  <a:gd name="connsiteX2" fmla="*/ 22881 w 22880"/>
                  <a:gd name="connsiteY2" fmla="*/ 0 h 618932"/>
                  <a:gd name="connsiteX3" fmla="*/ 0 w 22880"/>
                  <a:gd name="connsiteY3" fmla="*/ 0 h 618932"/>
                </a:gdLst>
                <a:ahLst/>
                <a:cxnLst>
                  <a:cxn ang="0">
                    <a:pos x="connsiteX0" y="connsiteY0"/>
                  </a:cxn>
                  <a:cxn ang="0">
                    <a:pos x="connsiteX1" y="connsiteY1"/>
                  </a:cxn>
                  <a:cxn ang="0">
                    <a:pos x="connsiteX2" y="connsiteY2"/>
                  </a:cxn>
                  <a:cxn ang="0">
                    <a:pos x="connsiteX3" y="connsiteY3"/>
                  </a:cxn>
                </a:cxnLst>
                <a:rect l="l" t="t" r="r" b="b"/>
                <a:pathLst>
                  <a:path w="22880" h="618932">
                    <a:moveTo>
                      <a:pt x="0" y="618933"/>
                    </a:moveTo>
                    <a:lnTo>
                      <a:pt x="22881" y="61893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4" name="Freeform: Shape 323">
                <a:extLst>
                  <a:ext uri="{FF2B5EF4-FFF2-40B4-BE49-F238E27FC236}">
                    <a16:creationId xmlns:a16="http://schemas.microsoft.com/office/drawing/2014/main" id="{0C6B5F84-F5D9-4238-A527-6BB383C2401F}"/>
                  </a:ext>
                </a:extLst>
              </p:cNvPr>
              <p:cNvSpPr/>
              <p:nvPr/>
            </p:nvSpPr>
            <p:spPr>
              <a:xfrm>
                <a:off x="9575300" y="3240096"/>
                <a:ext cx="22880" cy="638990"/>
              </a:xfrm>
              <a:custGeom>
                <a:avLst/>
                <a:gdLst>
                  <a:gd name="connsiteX0" fmla="*/ 0 w 22880"/>
                  <a:gd name="connsiteY0" fmla="*/ 638991 h 638990"/>
                  <a:gd name="connsiteX1" fmla="*/ 22881 w 22880"/>
                  <a:gd name="connsiteY1" fmla="*/ 638991 h 638990"/>
                  <a:gd name="connsiteX2" fmla="*/ 22881 w 22880"/>
                  <a:gd name="connsiteY2" fmla="*/ 0 h 638990"/>
                  <a:gd name="connsiteX3" fmla="*/ 0 w 22880"/>
                  <a:gd name="connsiteY3" fmla="*/ 0 h 638990"/>
                </a:gdLst>
                <a:ahLst/>
                <a:cxnLst>
                  <a:cxn ang="0">
                    <a:pos x="connsiteX0" y="connsiteY0"/>
                  </a:cxn>
                  <a:cxn ang="0">
                    <a:pos x="connsiteX1" y="connsiteY1"/>
                  </a:cxn>
                  <a:cxn ang="0">
                    <a:pos x="connsiteX2" y="connsiteY2"/>
                  </a:cxn>
                  <a:cxn ang="0">
                    <a:pos x="connsiteX3" y="connsiteY3"/>
                  </a:cxn>
                </a:cxnLst>
                <a:rect l="l" t="t" r="r" b="b"/>
                <a:pathLst>
                  <a:path w="22880" h="638990">
                    <a:moveTo>
                      <a:pt x="0" y="638991"/>
                    </a:moveTo>
                    <a:lnTo>
                      <a:pt x="22881" y="638991"/>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5" name="Freeform: Shape 324">
                <a:extLst>
                  <a:ext uri="{FF2B5EF4-FFF2-40B4-BE49-F238E27FC236}">
                    <a16:creationId xmlns:a16="http://schemas.microsoft.com/office/drawing/2014/main" id="{452B23BD-AF7D-409B-87E1-99EFD7379E84}"/>
                  </a:ext>
                </a:extLst>
              </p:cNvPr>
              <p:cNvSpPr/>
              <p:nvPr/>
            </p:nvSpPr>
            <p:spPr>
              <a:xfrm>
                <a:off x="9598181" y="3204756"/>
                <a:ext cx="22880" cy="674330"/>
              </a:xfrm>
              <a:custGeom>
                <a:avLst/>
                <a:gdLst>
                  <a:gd name="connsiteX0" fmla="*/ 0 w 22880"/>
                  <a:gd name="connsiteY0" fmla="*/ 674331 h 674330"/>
                  <a:gd name="connsiteX1" fmla="*/ 22881 w 22880"/>
                  <a:gd name="connsiteY1" fmla="*/ 674331 h 674330"/>
                  <a:gd name="connsiteX2" fmla="*/ 22881 w 22880"/>
                  <a:gd name="connsiteY2" fmla="*/ 0 h 674330"/>
                  <a:gd name="connsiteX3" fmla="*/ 0 w 22880"/>
                  <a:gd name="connsiteY3" fmla="*/ 0 h 674330"/>
                </a:gdLst>
                <a:ahLst/>
                <a:cxnLst>
                  <a:cxn ang="0">
                    <a:pos x="connsiteX0" y="connsiteY0"/>
                  </a:cxn>
                  <a:cxn ang="0">
                    <a:pos x="connsiteX1" y="connsiteY1"/>
                  </a:cxn>
                  <a:cxn ang="0">
                    <a:pos x="connsiteX2" y="connsiteY2"/>
                  </a:cxn>
                  <a:cxn ang="0">
                    <a:pos x="connsiteX3" y="connsiteY3"/>
                  </a:cxn>
                </a:cxnLst>
                <a:rect l="l" t="t" r="r" b="b"/>
                <a:pathLst>
                  <a:path w="22880" h="674330">
                    <a:moveTo>
                      <a:pt x="0" y="674331"/>
                    </a:moveTo>
                    <a:lnTo>
                      <a:pt x="22881" y="674331"/>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6" name="Freeform: Shape 325">
                <a:extLst>
                  <a:ext uri="{FF2B5EF4-FFF2-40B4-BE49-F238E27FC236}">
                    <a16:creationId xmlns:a16="http://schemas.microsoft.com/office/drawing/2014/main" id="{CA18ECAB-9083-4BB7-9A39-F576C13DE590}"/>
                  </a:ext>
                </a:extLst>
              </p:cNvPr>
              <p:cNvSpPr/>
              <p:nvPr/>
            </p:nvSpPr>
            <p:spPr>
              <a:xfrm>
                <a:off x="9621062" y="3284988"/>
                <a:ext cx="22880" cy="595053"/>
              </a:xfrm>
              <a:custGeom>
                <a:avLst/>
                <a:gdLst>
                  <a:gd name="connsiteX0" fmla="*/ 0 w 22880"/>
                  <a:gd name="connsiteY0" fmla="*/ 595054 h 595053"/>
                  <a:gd name="connsiteX1" fmla="*/ 22881 w 22880"/>
                  <a:gd name="connsiteY1" fmla="*/ 595054 h 595053"/>
                  <a:gd name="connsiteX2" fmla="*/ 22881 w 22880"/>
                  <a:gd name="connsiteY2" fmla="*/ 0 h 595053"/>
                  <a:gd name="connsiteX3" fmla="*/ 0 w 22880"/>
                  <a:gd name="connsiteY3" fmla="*/ 0 h 595053"/>
                </a:gdLst>
                <a:ahLst/>
                <a:cxnLst>
                  <a:cxn ang="0">
                    <a:pos x="connsiteX0" y="connsiteY0"/>
                  </a:cxn>
                  <a:cxn ang="0">
                    <a:pos x="connsiteX1" y="connsiteY1"/>
                  </a:cxn>
                  <a:cxn ang="0">
                    <a:pos x="connsiteX2" y="connsiteY2"/>
                  </a:cxn>
                  <a:cxn ang="0">
                    <a:pos x="connsiteX3" y="connsiteY3"/>
                  </a:cxn>
                </a:cxnLst>
                <a:rect l="l" t="t" r="r" b="b"/>
                <a:pathLst>
                  <a:path w="22880" h="595053">
                    <a:moveTo>
                      <a:pt x="0" y="595054"/>
                    </a:moveTo>
                    <a:lnTo>
                      <a:pt x="22881" y="595054"/>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7" name="Freeform: Shape 326">
                <a:extLst>
                  <a:ext uri="{FF2B5EF4-FFF2-40B4-BE49-F238E27FC236}">
                    <a16:creationId xmlns:a16="http://schemas.microsoft.com/office/drawing/2014/main" id="{9F7EEA26-1432-4770-BC35-D09BEAC27DC1}"/>
                  </a:ext>
                </a:extLst>
              </p:cNvPr>
              <p:cNvSpPr/>
              <p:nvPr/>
            </p:nvSpPr>
            <p:spPr>
              <a:xfrm>
                <a:off x="9644895" y="3228634"/>
                <a:ext cx="22880" cy="651407"/>
              </a:xfrm>
              <a:custGeom>
                <a:avLst/>
                <a:gdLst>
                  <a:gd name="connsiteX0" fmla="*/ 0 w 22880"/>
                  <a:gd name="connsiteY0" fmla="*/ 651407 h 651407"/>
                  <a:gd name="connsiteX1" fmla="*/ 22881 w 22880"/>
                  <a:gd name="connsiteY1" fmla="*/ 651407 h 651407"/>
                  <a:gd name="connsiteX2" fmla="*/ 22881 w 22880"/>
                  <a:gd name="connsiteY2" fmla="*/ 0 h 651407"/>
                  <a:gd name="connsiteX3" fmla="*/ 0 w 22880"/>
                  <a:gd name="connsiteY3" fmla="*/ 0 h 651407"/>
                </a:gdLst>
                <a:ahLst/>
                <a:cxnLst>
                  <a:cxn ang="0">
                    <a:pos x="connsiteX0" y="connsiteY0"/>
                  </a:cxn>
                  <a:cxn ang="0">
                    <a:pos x="connsiteX1" y="connsiteY1"/>
                  </a:cxn>
                  <a:cxn ang="0">
                    <a:pos x="connsiteX2" y="connsiteY2"/>
                  </a:cxn>
                  <a:cxn ang="0">
                    <a:pos x="connsiteX3" y="connsiteY3"/>
                  </a:cxn>
                </a:cxnLst>
                <a:rect l="l" t="t" r="r" b="b"/>
                <a:pathLst>
                  <a:path w="22880" h="651407">
                    <a:moveTo>
                      <a:pt x="0" y="651407"/>
                    </a:moveTo>
                    <a:lnTo>
                      <a:pt x="22881" y="651407"/>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8" name="Freeform: Shape 327">
                <a:extLst>
                  <a:ext uri="{FF2B5EF4-FFF2-40B4-BE49-F238E27FC236}">
                    <a16:creationId xmlns:a16="http://schemas.microsoft.com/office/drawing/2014/main" id="{6EE9E85C-67F0-4192-AEE0-91EA20F23286}"/>
                  </a:ext>
                </a:extLst>
              </p:cNvPr>
              <p:cNvSpPr/>
              <p:nvPr/>
            </p:nvSpPr>
            <p:spPr>
              <a:xfrm>
                <a:off x="9667776" y="3278302"/>
                <a:ext cx="22880" cy="601739"/>
              </a:xfrm>
              <a:custGeom>
                <a:avLst/>
                <a:gdLst>
                  <a:gd name="connsiteX0" fmla="*/ 0 w 22880"/>
                  <a:gd name="connsiteY0" fmla="*/ 601740 h 601739"/>
                  <a:gd name="connsiteX1" fmla="*/ 22881 w 22880"/>
                  <a:gd name="connsiteY1" fmla="*/ 601740 h 601739"/>
                  <a:gd name="connsiteX2" fmla="*/ 22881 w 22880"/>
                  <a:gd name="connsiteY2" fmla="*/ 0 h 601739"/>
                  <a:gd name="connsiteX3" fmla="*/ 0 w 22880"/>
                  <a:gd name="connsiteY3" fmla="*/ 0 h 601739"/>
                </a:gdLst>
                <a:ahLst/>
                <a:cxnLst>
                  <a:cxn ang="0">
                    <a:pos x="connsiteX0" y="connsiteY0"/>
                  </a:cxn>
                  <a:cxn ang="0">
                    <a:pos x="connsiteX1" y="connsiteY1"/>
                  </a:cxn>
                  <a:cxn ang="0">
                    <a:pos x="connsiteX2" y="connsiteY2"/>
                  </a:cxn>
                  <a:cxn ang="0">
                    <a:pos x="connsiteX3" y="connsiteY3"/>
                  </a:cxn>
                </a:cxnLst>
                <a:rect l="l" t="t" r="r" b="b"/>
                <a:pathLst>
                  <a:path w="22880" h="601739">
                    <a:moveTo>
                      <a:pt x="0" y="601740"/>
                    </a:moveTo>
                    <a:lnTo>
                      <a:pt x="22881" y="601740"/>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29" name="Freeform: Shape 328">
                <a:extLst>
                  <a:ext uri="{FF2B5EF4-FFF2-40B4-BE49-F238E27FC236}">
                    <a16:creationId xmlns:a16="http://schemas.microsoft.com/office/drawing/2014/main" id="{74F1FE70-E57F-43AF-BD83-767D20D57C4F}"/>
                  </a:ext>
                </a:extLst>
              </p:cNvPr>
              <p:cNvSpPr/>
              <p:nvPr/>
            </p:nvSpPr>
            <p:spPr>
              <a:xfrm>
                <a:off x="9690656" y="3290718"/>
                <a:ext cx="22880" cy="588367"/>
              </a:xfrm>
              <a:custGeom>
                <a:avLst/>
                <a:gdLst>
                  <a:gd name="connsiteX0" fmla="*/ 0 w 22880"/>
                  <a:gd name="connsiteY0" fmla="*/ 588368 h 588367"/>
                  <a:gd name="connsiteX1" fmla="*/ 22881 w 22880"/>
                  <a:gd name="connsiteY1" fmla="*/ 588368 h 588367"/>
                  <a:gd name="connsiteX2" fmla="*/ 22881 w 22880"/>
                  <a:gd name="connsiteY2" fmla="*/ 0 h 588367"/>
                  <a:gd name="connsiteX3" fmla="*/ 0 w 22880"/>
                  <a:gd name="connsiteY3" fmla="*/ 0 h 588367"/>
                </a:gdLst>
                <a:ahLst/>
                <a:cxnLst>
                  <a:cxn ang="0">
                    <a:pos x="connsiteX0" y="connsiteY0"/>
                  </a:cxn>
                  <a:cxn ang="0">
                    <a:pos x="connsiteX1" y="connsiteY1"/>
                  </a:cxn>
                  <a:cxn ang="0">
                    <a:pos x="connsiteX2" y="connsiteY2"/>
                  </a:cxn>
                  <a:cxn ang="0">
                    <a:pos x="connsiteX3" y="connsiteY3"/>
                  </a:cxn>
                </a:cxnLst>
                <a:rect l="l" t="t" r="r" b="b"/>
                <a:pathLst>
                  <a:path w="22880" h="588367">
                    <a:moveTo>
                      <a:pt x="0" y="588368"/>
                    </a:moveTo>
                    <a:lnTo>
                      <a:pt x="22881" y="588368"/>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0" name="Freeform: Shape 329">
                <a:extLst>
                  <a:ext uri="{FF2B5EF4-FFF2-40B4-BE49-F238E27FC236}">
                    <a16:creationId xmlns:a16="http://schemas.microsoft.com/office/drawing/2014/main" id="{6D71351A-52FE-4D82-BD52-E93C30A493A6}"/>
                  </a:ext>
                </a:extLst>
              </p:cNvPr>
              <p:cNvSpPr/>
              <p:nvPr/>
            </p:nvSpPr>
            <p:spPr>
              <a:xfrm>
                <a:off x="9713537" y="3327014"/>
                <a:ext cx="22880" cy="552072"/>
              </a:xfrm>
              <a:custGeom>
                <a:avLst/>
                <a:gdLst>
                  <a:gd name="connsiteX0" fmla="*/ 0 w 22880"/>
                  <a:gd name="connsiteY0" fmla="*/ 552073 h 552072"/>
                  <a:gd name="connsiteX1" fmla="*/ 22881 w 22880"/>
                  <a:gd name="connsiteY1" fmla="*/ 552073 h 552072"/>
                  <a:gd name="connsiteX2" fmla="*/ 22881 w 22880"/>
                  <a:gd name="connsiteY2" fmla="*/ 0 h 552072"/>
                  <a:gd name="connsiteX3" fmla="*/ 0 w 22880"/>
                  <a:gd name="connsiteY3" fmla="*/ 0 h 552072"/>
                </a:gdLst>
                <a:ahLst/>
                <a:cxnLst>
                  <a:cxn ang="0">
                    <a:pos x="connsiteX0" y="connsiteY0"/>
                  </a:cxn>
                  <a:cxn ang="0">
                    <a:pos x="connsiteX1" y="connsiteY1"/>
                  </a:cxn>
                  <a:cxn ang="0">
                    <a:pos x="connsiteX2" y="connsiteY2"/>
                  </a:cxn>
                  <a:cxn ang="0">
                    <a:pos x="connsiteX3" y="connsiteY3"/>
                  </a:cxn>
                </a:cxnLst>
                <a:rect l="l" t="t" r="r" b="b"/>
                <a:pathLst>
                  <a:path w="22880" h="552072">
                    <a:moveTo>
                      <a:pt x="0" y="552073"/>
                    </a:moveTo>
                    <a:lnTo>
                      <a:pt x="22881" y="55207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1" name="Freeform: Shape 330">
                <a:extLst>
                  <a:ext uri="{FF2B5EF4-FFF2-40B4-BE49-F238E27FC236}">
                    <a16:creationId xmlns:a16="http://schemas.microsoft.com/office/drawing/2014/main" id="{68799B03-7503-44E2-9E1E-931519333874}"/>
                  </a:ext>
                </a:extLst>
              </p:cNvPr>
              <p:cNvSpPr/>
              <p:nvPr/>
            </p:nvSpPr>
            <p:spPr>
              <a:xfrm>
                <a:off x="9736418" y="3334655"/>
                <a:ext cx="22880" cy="544431"/>
              </a:xfrm>
              <a:custGeom>
                <a:avLst/>
                <a:gdLst>
                  <a:gd name="connsiteX0" fmla="*/ 0 w 22880"/>
                  <a:gd name="connsiteY0" fmla="*/ 544432 h 544431"/>
                  <a:gd name="connsiteX1" fmla="*/ 22881 w 22880"/>
                  <a:gd name="connsiteY1" fmla="*/ 544432 h 544431"/>
                  <a:gd name="connsiteX2" fmla="*/ 22881 w 22880"/>
                  <a:gd name="connsiteY2" fmla="*/ 0 h 544431"/>
                  <a:gd name="connsiteX3" fmla="*/ 0 w 22880"/>
                  <a:gd name="connsiteY3" fmla="*/ 0 h 544431"/>
                </a:gdLst>
                <a:ahLst/>
                <a:cxnLst>
                  <a:cxn ang="0">
                    <a:pos x="connsiteX0" y="connsiteY0"/>
                  </a:cxn>
                  <a:cxn ang="0">
                    <a:pos x="connsiteX1" y="connsiteY1"/>
                  </a:cxn>
                  <a:cxn ang="0">
                    <a:pos x="connsiteX2" y="connsiteY2"/>
                  </a:cxn>
                  <a:cxn ang="0">
                    <a:pos x="connsiteX3" y="connsiteY3"/>
                  </a:cxn>
                </a:cxnLst>
                <a:rect l="l" t="t" r="r" b="b"/>
                <a:pathLst>
                  <a:path w="22880" h="544431">
                    <a:moveTo>
                      <a:pt x="0" y="544432"/>
                    </a:moveTo>
                    <a:lnTo>
                      <a:pt x="22881" y="544432"/>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2" name="Freeform: Shape 331">
                <a:extLst>
                  <a:ext uri="{FF2B5EF4-FFF2-40B4-BE49-F238E27FC236}">
                    <a16:creationId xmlns:a16="http://schemas.microsoft.com/office/drawing/2014/main" id="{753228F0-6CBA-4791-A969-2EDCF788A77E}"/>
                  </a:ext>
                </a:extLst>
              </p:cNvPr>
              <p:cNvSpPr/>
              <p:nvPr/>
            </p:nvSpPr>
            <p:spPr>
              <a:xfrm>
                <a:off x="9759298" y="3445451"/>
                <a:ext cx="22880" cy="434589"/>
              </a:xfrm>
              <a:custGeom>
                <a:avLst/>
                <a:gdLst>
                  <a:gd name="connsiteX0" fmla="*/ 0 w 22880"/>
                  <a:gd name="connsiteY0" fmla="*/ 434590 h 434589"/>
                  <a:gd name="connsiteX1" fmla="*/ 22881 w 22880"/>
                  <a:gd name="connsiteY1" fmla="*/ 434590 h 434589"/>
                  <a:gd name="connsiteX2" fmla="*/ 22881 w 22880"/>
                  <a:gd name="connsiteY2" fmla="*/ 0 h 434589"/>
                  <a:gd name="connsiteX3" fmla="*/ 0 w 22880"/>
                  <a:gd name="connsiteY3" fmla="*/ 0 h 434589"/>
                </a:gdLst>
                <a:ahLst/>
                <a:cxnLst>
                  <a:cxn ang="0">
                    <a:pos x="connsiteX0" y="connsiteY0"/>
                  </a:cxn>
                  <a:cxn ang="0">
                    <a:pos x="connsiteX1" y="connsiteY1"/>
                  </a:cxn>
                  <a:cxn ang="0">
                    <a:pos x="connsiteX2" y="connsiteY2"/>
                  </a:cxn>
                  <a:cxn ang="0">
                    <a:pos x="connsiteX3" y="connsiteY3"/>
                  </a:cxn>
                </a:cxnLst>
                <a:rect l="l" t="t" r="r" b="b"/>
                <a:pathLst>
                  <a:path w="22880" h="434589">
                    <a:moveTo>
                      <a:pt x="0" y="434590"/>
                    </a:moveTo>
                    <a:lnTo>
                      <a:pt x="22881" y="434590"/>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3" name="Freeform: Shape 332">
                <a:extLst>
                  <a:ext uri="{FF2B5EF4-FFF2-40B4-BE49-F238E27FC236}">
                    <a16:creationId xmlns:a16="http://schemas.microsoft.com/office/drawing/2014/main" id="{CBA08053-2EFB-4378-BDC9-7E32766CC52C}"/>
                  </a:ext>
                </a:extLst>
              </p:cNvPr>
              <p:cNvSpPr/>
              <p:nvPr/>
            </p:nvSpPr>
            <p:spPr>
              <a:xfrm>
                <a:off x="9783132" y="3476016"/>
                <a:ext cx="22880" cy="403070"/>
              </a:xfrm>
              <a:custGeom>
                <a:avLst/>
                <a:gdLst>
                  <a:gd name="connsiteX0" fmla="*/ 0 w 22880"/>
                  <a:gd name="connsiteY0" fmla="*/ 403070 h 403070"/>
                  <a:gd name="connsiteX1" fmla="*/ 22881 w 22880"/>
                  <a:gd name="connsiteY1" fmla="*/ 403070 h 403070"/>
                  <a:gd name="connsiteX2" fmla="*/ 22881 w 22880"/>
                  <a:gd name="connsiteY2" fmla="*/ 0 h 403070"/>
                  <a:gd name="connsiteX3" fmla="*/ 0 w 22880"/>
                  <a:gd name="connsiteY3" fmla="*/ 0 h 403070"/>
                </a:gdLst>
                <a:ahLst/>
                <a:cxnLst>
                  <a:cxn ang="0">
                    <a:pos x="connsiteX0" y="connsiteY0"/>
                  </a:cxn>
                  <a:cxn ang="0">
                    <a:pos x="connsiteX1" y="connsiteY1"/>
                  </a:cxn>
                  <a:cxn ang="0">
                    <a:pos x="connsiteX2" y="connsiteY2"/>
                  </a:cxn>
                  <a:cxn ang="0">
                    <a:pos x="connsiteX3" y="connsiteY3"/>
                  </a:cxn>
                </a:cxnLst>
                <a:rect l="l" t="t" r="r" b="b"/>
                <a:pathLst>
                  <a:path w="22880" h="403070">
                    <a:moveTo>
                      <a:pt x="0" y="403070"/>
                    </a:moveTo>
                    <a:lnTo>
                      <a:pt x="22881" y="403070"/>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4" name="Freeform: Shape 333">
                <a:extLst>
                  <a:ext uri="{FF2B5EF4-FFF2-40B4-BE49-F238E27FC236}">
                    <a16:creationId xmlns:a16="http://schemas.microsoft.com/office/drawing/2014/main" id="{CC17A9FD-6822-4049-9F1C-6CFA036D203C}"/>
                  </a:ext>
                </a:extLst>
              </p:cNvPr>
              <p:cNvSpPr/>
              <p:nvPr/>
            </p:nvSpPr>
            <p:spPr>
              <a:xfrm>
                <a:off x="9806012" y="3518998"/>
                <a:ext cx="22880" cy="360088"/>
              </a:xfrm>
              <a:custGeom>
                <a:avLst/>
                <a:gdLst>
                  <a:gd name="connsiteX0" fmla="*/ 0 w 22880"/>
                  <a:gd name="connsiteY0" fmla="*/ 360089 h 360088"/>
                  <a:gd name="connsiteX1" fmla="*/ 22881 w 22880"/>
                  <a:gd name="connsiteY1" fmla="*/ 360089 h 360088"/>
                  <a:gd name="connsiteX2" fmla="*/ 22881 w 22880"/>
                  <a:gd name="connsiteY2" fmla="*/ 0 h 360088"/>
                  <a:gd name="connsiteX3" fmla="*/ 0 w 22880"/>
                  <a:gd name="connsiteY3" fmla="*/ 0 h 360088"/>
                </a:gdLst>
                <a:ahLst/>
                <a:cxnLst>
                  <a:cxn ang="0">
                    <a:pos x="connsiteX0" y="connsiteY0"/>
                  </a:cxn>
                  <a:cxn ang="0">
                    <a:pos x="connsiteX1" y="connsiteY1"/>
                  </a:cxn>
                  <a:cxn ang="0">
                    <a:pos x="connsiteX2" y="connsiteY2"/>
                  </a:cxn>
                  <a:cxn ang="0">
                    <a:pos x="connsiteX3" y="connsiteY3"/>
                  </a:cxn>
                </a:cxnLst>
                <a:rect l="l" t="t" r="r" b="b"/>
                <a:pathLst>
                  <a:path w="22880" h="360088">
                    <a:moveTo>
                      <a:pt x="0" y="360089"/>
                    </a:moveTo>
                    <a:lnTo>
                      <a:pt x="22881" y="360089"/>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5" name="Freeform: Shape 334">
                <a:extLst>
                  <a:ext uri="{FF2B5EF4-FFF2-40B4-BE49-F238E27FC236}">
                    <a16:creationId xmlns:a16="http://schemas.microsoft.com/office/drawing/2014/main" id="{EC9A57E8-D45A-4A5E-8165-738405A49A31}"/>
                  </a:ext>
                </a:extLst>
              </p:cNvPr>
              <p:cNvSpPr/>
              <p:nvPr/>
            </p:nvSpPr>
            <p:spPr>
              <a:xfrm>
                <a:off x="9828893" y="3592543"/>
                <a:ext cx="22880" cy="286542"/>
              </a:xfrm>
              <a:custGeom>
                <a:avLst/>
                <a:gdLst>
                  <a:gd name="connsiteX0" fmla="*/ 0 w 22880"/>
                  <a:gd name="connsiteY0" fmla="*/ 286543 h 286542"/>
                  <a:gd name="connsiteX1" fmla="*/ 22881 w 22880"/>
                  <a:gd name="connsiteY1" fmla="*/ 286543 h 286542"/>
                  <a:gd name="connsiteX2" fmla="*/ 22881 w 22880"/>
                  <a:gd name="connsiteY2" fmla="*/ 0 h 286542"/>
                  <a:gd name="connsiteX3" fmla="*/ 0 w 22880"/>
                  <a:gd name="connsiteY3" fmla="*/ 0 h 286542"/>
                </a:gdLst>
                <a:ahLst/>
                <a:cxnLst>
                  <a:cxn ang="0">
                    <a:pos x="connsiteX0" y="connsiteY0"/>
                  </a:cxn>
                  <a:cxn ang="0">
                    <a:pos x="connsiteX1" y="connsiteY1"/>
                  </a:cxn>
                  <a:cxn ang="0">
                    <a:pos x="connsiteX2" y="connsiteY2"/>
                  </a:cxn>
                  <a:cxn ang="0">
                    <a:pos x="connsiteX3" y="connsiteY3"/>
                  </a:cxn>
                </a:cxnLst>
                <a:rect l="l" t="t" r="r" b="b"/>
                <a:pathLst>
                  <a:path w="22880" h="286542">
                    <a:moveTo>
                      <a:pt x="0" y="286543"/>
                    </a:moveTo>
                    <a:lnTo>
                      <a:pt x="22881" y="28654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6" name="Freeform: Shape 335">
                <a:extLst>
                  <a:ext uri="{FF2B5EF4-FFF2-40B4-BE49-F238E27FC236}">
                    <a16:creationId xmlns:a16="http://schemas.microsoft.com/office/drawing/2014/main" id="{9887F8E7-9B2C-443D-ABD4-D2AC19445B79}"/>
                  </a:ext>
                </a:extLst>
              </p:cNvPr>
              <p:cNvSpPr/>
              <p:nvPr/>
            </p:nvSpPr>
            <p:spPr>
              <a:xfrm>
                <a:off x="9851773" y="3649852"/>
                <a:ext cx="22880" cy="229234"/>
              </a:xfrm>
              <a:custGeom>
                <a:avLst/>
                <a:gdLst>
                  <a:gd name="connsiteX0" fmla="*/ 0 w 22880"/>
                  <a:gd name="connsiteY0" fmla="*/ 229235 h 229234"/>
                  <a:gd name="connsiteX1" fmla="*/ 22881 w 22880"/>
                  <a:gd name="connsiteY1" fmla="*/ 229235 h 229234"/>
                  <a:gd name="connsiteX2" fmla="*/ 22881 w 22880"/>
                  <a:gd name="connsiteY2" fmla="*/ 0 h 229234"/>
                  <a:gd name="connsiteX3" fmla="*/ 0 w 22880"/>
                  <a:gd name="connsiteY3" fmla="*/ 0 h 229234"/>
                </a:gdLst>
                <a:ahLst/>
                <a:cxnLst>
                  <a:cxn ang="0">
                    <a:pos x="connsiteX0" y="connsiteY0"/>
                  </a:cxn>
                  <a:cxn ang="0">
                    <a:pos x="connsiteX1" y="connsiteY1"/>
                  </a:cxn>
                  <a:cxn ang="0">
                    <a:pos x="connsiteX2" y="connsiteY2"/>
                  </a:cxn>
                  <a:cxn ang="0">
                    <a:pos x="connsiteX3" y="connsiteY3"/>
                  </a:cxn>
                </a:cxnLst>
                <a:rect l="l" t="t" r="r" b="b"/>
                <a:pathLst>
                  <a:path w="22880" h="229234">
                    <a:moveTo>
                      <a:pt x="0" y="229235"/>
                    </a:moveTo>
                    <a:lnTo>
                      <a:pt x="22881" y="229235"/>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7" name="Freeform: Shape 336">
                <a:extLst>
                  <a:ext uri="{FF2B5EF4-FFF2-40B4-BE49-F238E27FC236}">
                    <a16:creationId xmlns:a16="http://schemas.microsoft.com/office/drawing/2014/main" id="{C55C1DDE-74DF-4EA4-829B-1E88AF6915CF}"/>
                  </a:ext>
                </a:extLst>
              </p:cNvPr>
              <p:cNvSpPr/>
              <p:nvPr/>
            </p:nvSpPr>
            <p:spPr>
              <a:xfrm>
                <a:off x="9874654" y="3684237"/>
                <a:ext cx="22880" cy="194849"/>
              </a:xfrm>
              <a:custGeom>
                <a:avLst/>
                <a:gdLst>
                  <a:gd name="connsiteX0" fmla="*/ 0 w 22880"/>
                  <a:gd name="connsiteY0" fmla="*/ 194849 h 194849"/>
                  <a:gd name="connsiteX1" fmla="*/ 22881 w 22880"/>
                  <a:gd name="connsiteY1" fmla="*/ 194849 h 194849"/>
                  <a:gd name="connsiteX2" fmla="*/ 22881 w 22880"/>
                  <a:gd name="connsiteY2" fmla="*/ 0 h 194849"/>
                  <a:gd name="connsiteX3" fmla="*/ 0 w 22880"/>
                  <a:gd name="connsiteY3" fmla="*/ 0 h 194849"/>
                </a:gdLst>
                <a:ahLst/>
                <a:cxnLst>
                  <a:cxn ang="0">
                    <a:pos x="connsiteX0" y="connsiteY0"/>
                  </a:cxn>
                  <a:cxn ang="0">
                    <a:pos x="connsiteX1" y="connsiteY1"/>
                  </a:cxn>
                  <a:cxn ang="0">
                    <a:pos x="connsiteX2" y="connsiteY2"/>
                  </a:cxn>
                  <a:cxn ang="0">
                    <a:pos x="connsiteX3" y="connsiteY3"/>
                  </a:cxn>
                </a:cxnLst>
                <a:rect l="l" t="t" r="r" b="b"/>
                <a:pathLst>
                  <a:path w="22880" h="194849">
                    <a:moveTo>
                      <a:pt x="0" y="194849"/>
                    </a:moveTo>
                    <a:lnTo>
                      <a:pt x="22881" y="194849"/>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8" name="Freeform: Shape 337">
                <a:extLst>
                  <a:ext uri="{FF2B5EF4-FFF2-40B4-BE49-F238E27FC236}">
                    <a16:creationId xmlns:a16="http://schemas.microsoft.com/office/drawing/2014/main" id="{2F2FAAB6-7D57-4185-83C4-10B05F602F1E}"/>
                  </a:ext>
                </a:extLst>
              </p:cNvPr>
              <p:cNvSpPr/>
              <p:nvPr/>
            </p:nvSpPr>
            <p:spPr>
              <a:xfrm>
                <a:off x="9897534" y="3729129"/>
                <a:ext cx="22880" cy="149957"/>
              </a:xfrm>
              <a:custGeom>
                <a:avLst/>
                <a:gdLst>
                  <a:gd name="connsiteX0" fmla="*/ 0 w 22880"/>
                  <a:gd name="connsiteY0" fmla="*/ 149958 h 149957"/>
                  <a:gd name="connsiteX1" fmla="*/ 22881 w 22880"/>
                  <a:gd name="connsiteY1" fmla="*/ 149958 h 149957"/>
                  <a:gd name="connsiteX2" fmla="*/ 22881 w 22880"/>
                  <a:gd name="connsiteY2" fmla="*/ 0 h 149957"/>
                  <a:gd name="connsiteX3" fmla="*/ 0 w 22880"/>
                  <a:gd name="connsiteY3" fmla="*/ 0 h 149957"/>
                </a:gdLst>
                <a:ahLst/>
                <a:cxnLst>
                  <a:cxn ang="0">
                    <a:pos x="connsiteX0" y="connsiteY0"/>
                  </a:cxn>
                  <a:cxn ang="0">
                    <a:pos x="connsiteX1" y="connsiteY1"/>
                  </a:cxn>
                  <a:cxn ang="0">
                    <a:pos x="connsiteX2" y="connsiteY2"/>
                  </a:cxn>
                  <a:cxn ang="0">
                    <a:pos x="connsiteX3" y="connsiteY3"/>
                  </a:cxn>
                </a:cxnLst>
                <a:rect l="l" t="t" r="r" b="b"/>
                <a:pathLst>
                  <a:path w="22880" h="149957">
                    <a:moveTo>
                      <a:pt x="0" y="149958"/>
                    </a:moveTo>
                    <a:lnTo>
                      <a:pt x="22881" y="149958"/>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39" name="Freeform: Shape 338">
                <a:extLst>
                  <a:ext uri="{FF2B5EF4-FFF2-40B4-BE49-F238E27FC236}">
                    <a16:creationId xmlns:a16="http://schemas.microsoft.com/office/drawing/2014/main" id="{456AF599-52D3-49BF-A254-FBC2A2313BA3}"/>
                  </a:ext>
                </a:extLst>
              </p:cNvPr>
              <p:cNvSpPr/>
              <p:nvPr/>
            </p:nvSpPr>
            <p:spPr>
              <a:xfrm>
                <a:off x="9920415" y="3787393"/>
                <a:ext cx="22880" cy="91693"/>
              </a:xfrm>
              <a:custGeom>
                <a:avLst/>
                <a:gdLst>
                  <a:gd name="connsiteX0" fmla="*/ 0 w 22880"/>
                  <a:gd name="connsiteY0" fmla="*/ 91694 h 91693"/>
                  <a:gd name="connsiteX1" fmla="*/ 22881 w 22880"/>
                  <a:gd name="connsiteY1" fmla="*/ 91694 h 91693"/>
                  <a:gd name="connsiteX2" fmla="*/ 22881 w 22880"/>
                  <a:gd name="connsiteY2" fmla="*/ 0 h 91693"/>
                  <a:gd name="connsiteX3" fmla="*/ 0 w 22880"/>
                  <a:gd name="connsiteY3" fmla="*/ 0 h 91693"/>
                </a:gdLst>
                <a:ahLst/>
                <a:cxnLst>
                  <a:cxn ang="0">
                    <a:pos x="connsiteX0" y="connsiteY0"/>
                  </a:cxn>
                  <a:cxn ang="0">
                    <a:pos x="connsiteX1" y="connsiteY1"/>
                  </a:cxn>
                  <a:cxn ang="0">
                    <a:pos x="connsiteX2" y="connsiteY2"/>
                  </a:cxn>
                  <a:cxn ang="0">
                    <a:pos x="connsiteX3" y="connsiteY3"/>
                  </a:cxn>
                </a:cxnLst>
                <a:rect l="l" t="t" r="r" b="b"/>
                <a:pathLst>
                  <a:path w="22880" h="91693">
                    <a:moveTo>
                      <a:pt x="0" y="91694"/>
                    </a:moveTo>
                    <a:lnTo>
                      <a:pt x="22881" y="91694"/>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0" name="Freeform: Shape 339">
                <a:extLst>
                  <a:ext uri="{FF2B5EF4-FFF2-40B4-BE49-F238E27FC236}">
                    <a16:creationId xmlns:a16="http://schemas.microsoft.com/office/drawing/2014/main" id="{323FE9F0-2A4C-47A9-84E9-02FE25CF05C2}"/>
                  </a:ext>
                </a:extLst>
              </p:cNvPr>
              <p:cNvSpPr/>
              <p:nvPr/>
            </p:nvSpPr>
            <p:spPr>
              <a:xfrm>
                <a:off x="9944249" y="3817957"/>
                <a:ext cx="22880" cy="62084"/>
              </a:xfrm>
              <a:custGeom>
                <a:avLst/>
                <a:gdLst>
                  <a:gd name="connsiteX0" fmla="*/ 0 w 22880"/>
                  <a:gd name="connsiteY0" fmla="*/ 62085 h 62084"/>
                  <a:gd name="connsiteX1" fmla="*/ 22881 w 22880"/>
                  <a:gd name="connsiteY1" fmla="*/ 62085 h 62084"/>
                  <a:gd name="connsiteX2" fmla="*/ 22881 w 22880"/>
                  <a:gd name="connsiteY2" fmla="*/ 0 h 62084"/>
                  <a:gd name="connsiteX3" fmla="*/ 0 w 22880"/>
                  <a:gd name="connsiteY3" fmla="*/ 0 h 62084"/>
                </a:gdLst>
                <a:ahLst/>
                <a:cxnLst>
                  <a:cxn ang="0">
                    <a:pos x="connsiteX0" y="connsiteY0"/>
                  </a:cxn>
                  <a:cxn ang="0">
                    <a:pos x="connsiteX1" y="connsiteY1"/>
                  </a:cxn>
                  <a:cxn ang="0">
                    <a:pos x="connsiteX2" y="connsiteY2"/>
                  </a:cxn>
                  <a:cxn ang="0">
                    <a:pos x="connsiteX3" y="connsiteY3"/>
                  </a:cxn>
                </a:cxnLst>
                <a:rect l="l" t="t" r="r" b="b"/>
                <a:pathLst>
                  <a:path w="22880" h="62084">
                    <a:moveTo>
                      <a:pt x="0" y="62085"/>
                    </a:moveTo>
                    <a:lnTo>
                      <a:pt x="22881" y="62085"/>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1" name="Freeform: Shape 340">
                <a:extLst>
                  <a:ext uri="{FF2B5EF4-FFF2-40B4-BE49-F238E27FC236}">
                    <a16:creationId xmlns:a16="http://schemas.microsoft.com/office/drawing/2014/main" id="{23B853AC-734E-4E1D-B3AA-688687316614}"/>
                  </a:ext>
                </a:extLst>
              </p:cNvPr>
              <p:cNvSpPr/>
              <p:nvPr/>
            </p:nvSpPr>
            <p:spPr>
              <a:xfrm>
                <a:off x="9967129" y="3845656"/>
                <a:ext cx="22880" cy="33429"/>
              </a:xfrm>
              <a:custGeom>
                <a:avLst/>
                <a:gdLst>
                  <a:gd name="connsiteX0" fmla="*/ 0 w 22880"/>
                  <a:gd name="connsiteY0" fmla="*/ 33430 h 33429"/>
                  <a:gd name="connsiteX1" fmla="*/ 22881 w 22880"/>
                  <a:gd name="connsiteY1" fmla="*/ 33430 h 33429"/>
                  <a:gd name="connsiteX2" fmla="*/ 22881 w 22880"/>
                  <a:gd name="connsiteY2" fmla="*/ 0 h 33429"/>
                  <a:gd name="connsiteX3" fmla="*/ 0 w 22880"/>
                  <a:gd name="connsiteY3" fmla="*/ 0 h 33429"/>
                </a:gdLst>
                <a:ahLst/>
                <a:cxnLst>
                  <a:cxn ang="0">
                    <a:pos x="connsiteX0" y="connsiteY0"/>
                  </a:cxn>
                  <a:cxn ang="0">
                    <a:pos x="connsiteX1" y="connsiteY1"/>
                  </a:cxn>
                  <a:cxn ang="0">
                    <a:pos x="connsiteX2" y="connsiteY2"/>
                  </a:cxn>
                  <a:cxn ang="0">
                    <a:pos x="connsiteX3" y="connsiteY3"/>
                  </a:cxn>
                </a:cxnLst>
                <a:rect l="l" t="t" r="r" b="b"/>
                <a:pathLst>
                  <a:path w="22880" h="33429">
                    <a:moveTo>
                      <a:pt x="0" y="33430"/>
                    </a:moveTo>
                    <a:lnTo>
                      <a:pt x="22881" y="33430"/>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2" name="Freeform: Shape 341">
                <a:extLst>
                  <a:ext uri="{FF2B5EF4-FFF2-40B4-BE49-F238E27FC236}">
                    <a16:creationId xmlns:a16="http://schemas.microsoft.com/office/drawing/2014/main" id="{0252A4B8-6240-4501-8FE2-3E6638CE4AF9}"/>
                  </a:ext>
                </a:extLst>
              </p:cNvPr>
              <p:cNvSpPr/>
              <p:nvPr/>
            </p:nvSpPr>
            <p:spPr>
              <a:xfrm>
                <a:off x="9990010" y="3861894"/>
                <a:ext cx="22880" cy="17192"/>
              </a:xfrm>
              <a:custGeom>
                <a:avLst/>
                <a:gdLst>
                  <a:gd name="connsiteX0" fmla="*/ 0 w 22880"/>
                  <a:gd name="connsiteY0" fmla="*/ 17193 h 17192"/>
                  <a:gd name="connsiteX1" fmla="*/ 22881 w 22880"/>
                  <a:gd name="connsiteY1" fmla="*/ 17193 h 17192"/>
                  <a:gd name="connsiteX2" fmla="*/ 22881 w 22880"/>
                  <a:gd name="connsiteY2" fmla="*/ 0 h 17192"/>
                  <a:gd name="connsiteX3" fmla="*/ 0 w 22880"/>
                  <a:gd name="connsiteY3" fmla="*/ 0 h 17192"/>
                </a:gdLst>
                <a:ahLst/>
                <a:cxnLst>
                  <a:cxn ang="0">
                    <a:pos x="connsiteX0" y="connsiteY0"/>
                  </a:cxn>
                  <a:cxn ang="0">
                    <a:pos x="connsiteX1" y="connsiteY1"/>
                  </a:cxn>
                  <a:cxn ang="0">
                    <a:pos x="connsiteX2" y="connsiteY2"/>
                  </a:cxn>
                  <a:cxn ang="0">
                    <a:pos x="connsiteX3" y="connsiteY3"/>
                  </a:cxn>
                </a:cxnLst>
                <a:rect l="l" t="t" r="r" b="b"/>
                <a:pathLst>
                  <a:path w="22880" h="17192">
                    <a:moveTo>
                      <a:pt x="0" y="17193"/>
                    </a:moveTo>
                    <a:lnTo>
                      <a:pt x="22881" y="1719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3" name="Freeform: Shape 342">
                <a:extLst>
                  <a:ext uri="{FF2B5EF4-FFF2-40B4-BE49-F238E27FC236}">
                    <a16:creationId xmlns:a16="http://schemas.microsoft.com/office/drawing/2014/main" id="{348A3785-27BE-4D01-9268-DA2A568E4FF7}"/>
                  </a:ext>
                </a:extLst>
              </p:cNvPr>
              <p:cNvSpPr/>
              <p:nvPr/>
            </p:nvSpPr>
            <p:spPr>
              <a:xfrm>
                <a:off x="10012890" y="3858073"/>
                <a:ext cx="22880" cy="21013"/>
              </a:xfrm>
              <a:custGeom>
                <a:avLst/>
                <a:gdLst>
                  <a:gd name="connsiteX0" fmla="*/ 0 w 22880"/>
                  <a:gd name="connsiteY0" fmla="*/ 21013 h 21013"/>
                  <a:gd name="connsiteX1" fmla="*/ 22881 w 22880"/>
                  <a:gd name="connsiteY1" fmla="*/ 21013 h 21013"/>
                  <a:gd name="connsiteX2" fmla="*/ 22881 w 22880"/>
                  <a:gd name="connsiteY2" fmla="*/ 0 h 21013"/>
                  <a:gd name="connsiteX3" fmla="*/ 0 w 22880"/>
                  <a:gd name="connsiteY3" fmla="*/ 0 h 21013"/>
                </a:gdLst>
                <a:ahLst/>
                <a:cxnLst>
                  <a:cxn ang="0">
                    <a:pos x="connsiteX0" y="connsiteY0"/>
                  </a:cxn>
                  <a:cxn ang="0">
                    <a:pos x="connsiteX1" y="connsiteY1"/>
                  </a:cxn>
                  <a:cxn ang="0">
                    <a:pos x="connsiteX2" y="connsiteY2"/>
                  </a:cxn>
                  <a:cxn ang="0">
                    <a:pos x="connsiteX3" y="connsiteY3"/>
                  </a:cxn>
                </a:cxnLst>
                <a:rect l="l" t="t" r="r" b="b"/>
                <a:pathLst>
                  <a:path w="22880" h="21013">
                    <a:moveTo>
                      <a:pt x="0" y="21013"/>
                    </a:moveTo>
                    <a:lnTo>
                      <a:pt x="22881" y="21013"/>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4" name="Freeform: Shape 343">
                <a:extLst>
                  <a:ext uri="{FF2B5EF4-FFF2-40B4-BE49-F238E27FC236}">
                    <a16:creationId xmlns:a16="http://schemas.microsoft.com/office/drawing/2014/main" id="{775F6A88-6675-458B-A01B-16DFF9C69590}"/>
                  </a:ext>
                </a:extLst>
              </p:cNvPr>
              <p:cNvSpPr/>
              <p:nvPr/>
            </p:nvSpPr>
            <p:spPr>
              <a:xfrm>
                <a:off x="10035771" y="3866669"/>
                <a:ext cx="22880" cy="12416"/>
              </a:xfrm>
              <a:custGeom>
                <a:avLst/>
                <a:gdLst>
                  <a:gd name="connsiteX0" fmla="*/ 0 w 22880"/>
                  <a:gd name="connsiteY0" fmla="*/ 12417 h 12416"/>
                  <a:gd name="connsiteX1" fmla="*/ 22881 w 22880"/>
                  <a:gd name="connsiteY1" fmla="*/ 12417 h 12416"/>
                  <a:gd name="connsiteX2" fmla="*/ 22881 w 22880"/>
                  <a:gd name="connsiteY2" fmla="*/ 0 h 12416"/>
                  <a:gd name="connsiteX3" fmla="*/ 0 w 22880"/>
                  <a:gd name="connsiteY3" fmla="*/ 0 h 12416"/>
                </a:gdLst>
                <a:ahLst/>
                <a:cxnLst>
                  <a:cxn ang="0">
                    <a:pos x="connsiteX0" y="connsiteY0"/>
                  </a:cxn>
                  <a:cxn ang="0">
                    <a:pos x="connsiteX1" y="connsiteY1"/>
                  </a:cxn>
                  <a:cxn ang="0">
                    <a:pos x="connsiteX2" y="connsiteY2"/>
                  </a:cxn>
                  <a:cxn ang="0">
                    <a:pos x="connsiteX3" y="connsiteY3"/>
                  </a:cxn>
                </a:cxnLst>
                <a:rect l="l" t="t" r="r" b="b"/>
                <a:pathLst>
                  <a:path w="22880" h="12416">
                    <a:moveTo>
                      <a:pt x="0" y="12417"/>
                    </a:moveTo>
                    <a:lnTo>
                      <a:pt x="22881" y="12417"/>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5" name="Freeform: Shape 344">
                <a:extLst>
                  <a:ext uri="{FF2B5EF4-FFF2-40B4-BE49-F238E27FC236}">
                    <a16:creationId xmlns:a16="http://schemas.microsoft.com/office/drawing/2014/main" id="{63A532FD-C52C-4C84-BDBD-10F6A652D263}"/>
                  </a:ext>
                </a:extLst>
              </p:cNvPr>
              <p:cNvSpPr/>
              <p:nvPr/>
            </p:nvSpPr>
            <p:spPr>
              <a:xfrm>
                <a:off x="10058651" y="3873355"/>
                <a:ext cx="22880" cy="5730"/>
              </a:xfrm>
              <a:custGeom>
                <a:avLst/>
                <a:gdLst>
                  <a:gd name="connsiteX0" fmla="*/ 0 w 22880"/>
                  <a:gd name="connsiteY0" fmla="*/ 5731 h 5730"/>
                  <a:gd name="connsiteX1" fmla="*/ 22881 w 22880"/>
                  <a:gd name="connsiteY1" fmla="*/ 5731 h 5730"/>
                  <a:gd name="connsiteX2" fmla="*/ 22881 w 22880"/>
                  <a:gd name="connsiteY2" fmla="*/ 0 h 5730"/>
                  <a:gd name="connsiteX3" fmla="*/ 0 w 22880"/>
                  <a:gd name="connsiteY3" fmla="*/ 0 h 5730"/>
                </a:gdLst>
                <a:ahLst/>
                <a:cxnLst>
                  <a:cxn ang="0">
                    <a:pos x="connsiteX0" y="connsiteY0"/>
                  </a:cxn>
                  <a:cxn ang="0">
                    <a:pos x="connsiteX1" y="connsiteY1"/>
                  </a:cxn>
                  <a:cxn ang="0">
                    <a:pos x="connsiteX2" y="connsiteY2"/>
                  </a:cxn>
                  <a:cxn ang="0">
                    <a:pos x="connsiteX3" y="connsiteY3"/>
                  </a:cxn>
                </a:cxnLst>
                <a:rect l="l" t="t" r="r" b="b"/>
                <a:pathLst>
                  <a:path w="22880" h="5730">
                    <a:moveTo>
                      <a:pt x="0" y="5731"/>
                    </a:moveTo>
                    <a:lnTo>
                      <a:pt x="22881" y="5731"/>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6" name="Freeform: Shape 345">
                <a:extLst>
                  <a:ext uri="{FF2B5EF4-FFF2-40B4-BE49-F238E27FC236}">
                    <a16:creationId xmlns:a16="http://schemas.microsoft.com/office/drawing/2014/main" id="{30748699-AF68-4B84-9C42-E9A0515534F8}"/>
                  </a:ext>
                </a:extLst>
              </p:cNvPr>
              <p:cNvSpPr/>
              <p:nvPr/>
            </p:nvSpPr>
            <p:spPr>
              <a:xfrm>
                <a:off x="10081532" y="3873355"/>
                <a:ext cx="22880" cy="6685"/>
              </a:xfrm>
              <a:custGeom>
                <a:avLst/>
                <a:gdLst>
                  <a:gd name="connsiteX0" fmla="*/ 0 w 22880"/>
                  <a:gd name="connsiteY0" fmla="*/ 6686 h 6685"/>
                  <a:gd name="connsiteX1" fmla="*/ 22881 w 22880"/>
                  <a:gd name="connsiteY1" fmla="*/ 6686 h 6685"/>
                  <a:gd name="connsiteX2" fmla="*/ 22881 w 22880"/>
                  <a:gd name="connsiteY2" fmla="*/ 0 h 6685"/>
                  <a:gd name="connsiteX3" fmla="*/ 0 w 22880"/>
                  <a:gd name="connsiteY3" fmla="*/ 0 h 6685"/>
                </a:gdLst>
                <a:ahLst/>
                <a:cxnLst>
                  <a:cxn ang="0">
                    <a:pos x="connsiteX0" y="connsiteY0"/>
                  </a:cxn>
                  <a:cxn ang="0">
                    <a:pos x="connsiteX1" y="connsiteY1"/>
                  </a:cxn>
                  <a:cxn ang="0">
                    <a:pos x="connsiteX2" y="connsiteY2"/>
                  </a:cxn>
                  <a:cxn ang="0">
                    <a:pos x="connsiteX3" y="connsiteY3"/>
                  </a:cxn>
                </a:cxnLst>
                <a:rect l="l" t="t" r="r" b="b"/>
                <a:pathLst>
                  <a:path w="22880" h="6685">
                    <a:moveTo>
                      <a:pt x="0" y="6686"/>
                    </a:moveTo>
                    <a:lnTo>
                      <a:pt x="22881" y="6686"/>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7" name="Freeform: Shape 346">
                <a:extLst>
                  <a:ext uri="{FF2B5EF4-FFF2-40B4-BE49-F238E27FC236}">
                    <a16:creationId xmlns:a16="http://schemas.microsoft.com/office/drawing/2014/main" id="{776498FF-4276-449A-A150-CCBA58B97CF8}"/>
                  </a:ext>
                </a:extLst>
              </p:cNvPr>
              <p:cNvSpPr/>
              <p:nvPr/>
            </p:nvSpPr>
            <p:spPr>
              <a:xfrm>
                <a:off x="10105366" y="3876221"/>
                <a:ext cx="22880" cy="2865"/>
              </a:xfrm>
              <a:custGeom>
                <a:avLst/>
                <a:gdLst>
                  <a:gd name="connsiteX0" fmla="*/ 0 w 22880"/>
                  <a:gd name="connsiteY0" fmla="*/ 2866 h 2865"/>
                  <a:gd name="connsiteX1" fmla="*/ 22881 w 22880"/>
                  <a:gd name="connsiteY1" fmla="*/ 2866 h 2865"/>
                  <a:gd name="connsiteX2" fmla="*/ 22881 w 22880"/>
                  <a:gd name="connsiteY2" fmla="*/ 0 h 2865"/>
                  <a:gd name="connsiteX3" fmla="*/ 0 w 22880"/>
                  <a:gd name="connsiteY3" fmla="*/ 0 h 2865"/>
                </a:gdLst>
                <a:ahLst/>
                <a:cxnLst>
                  <a:cxn ang="0">
                    <a:pos x="connsiteX0" y="connsiteY0"/>
                  </a:cxn>
                  <a:cxn ang="0">
                    <a:pos x="connsiteX1" y="connsiteY1"/>
                  </a:cxn>
                  <a:cxn ang="0">
                    <a:pos x="connsiteX2" y="connsiteY2"/>
                  </a:cxn>
                  <a:cxn ang="0">
                    <a:pos x="connsiteX3" y="connsiteY3"/>
                  </a:cxn>
                </a:cxnLst>
                <a:rect l="l" t="t" r="r" b="b"/>
                <a:pathLst>
                  <a:path w="22880" h="2865">
                    <a:moveTo>
                      <a:pt x="0" y="2866"/>
                    </a:moveTo>
                    <a:lnTo>
                      <a:pt x="22881" y="2866"/>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8" name="Freeform: Shape 347">
                <a:extLst>
                  <a:ext uri="{FF2B5EF4-FFF2-40B4-BE49-F238E27FC236}">
                    <a16:creationId xmlns:a16="http://schemas.microsoft.com/office/drawing/2014/main" id="{FB4E2958-9902-444A-B698-B9CAA1B4B01F}"/>
                  </a:ext>
                </a:extLst>
              </p:cNvPr>
              <p:cNvSpPr/>
              <p:nvPr/>
            </p:nvSpPr>
            <p:spPr>
              <a:xfrm>
                <a:off x="10128246" y="3877176"/>
                <a:ext cx="22880" cy="2865"/>
              </a:xfrm>
              <a:custGeom>
                <a:avLst/>
                <a:gdLst>
                  <a:gd name="connsiteX0" fmla="*/ 0 w 22880"/>
                  <a:gd name="connsiteY0" fmla="*/ 2866 h 2865"/>
                  <a:gd name="connsiteX1" fmla="*/ 22881 w 22880"/>
                  <a:gd name="connsiteY1" fmla="*/ 2866 h 2865"/>
                  <a:gd name="connsiteX2" fmla="*/ 22881 w 22880"/>
                  <a:gd name="connsiteY2" fmla="*/ 0 h 2865"/>
                  <a:gd name="connsiteX3" fmla="*/ 0 w 22880"/>
                  <a:gd name="connsiteY3" fmla="*/ 0 h 2865"/>
                </a:gdLst>
                <a:ahLst/>
                <a:cxnLst>
                  <a:cxn ang="0">
                    <a:pos x="connsiteX0" y="connsiteY0"/>
                  </a:cxn>
                  <a:cxn ang="0">
                    <a:pos x="connsiteX1" y="connsiteY1"/>
                  </a:cxn>
                  <a:cxn ang="0">
                    <a:pos x="connsiteX2" y="connsiteY2"/>
                  </a:cxn>
                  <a:cxn ang="0">
                    <a:pos x="connsiteX3" y="connsiteY3"/>
                  </a:cxn>
                </a:cxnLst>
                <a:rect l="l" t="t" r="r" b="b"/>
                <a:pathLst>
                  <a:path w="22880" h="2865">
                    <a:moveTo>
                      <a:pt x="0" y="2866"/>
                    </a:moveTo>
                    <a:lnTo>
                      <a:pt x="22881" y="2866"/>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49" name="Freeform: Shape 348">
                <a:extLst>
                  <a:ext uri="{FF2B5EF4-FFF2-40B4-BE49-F238E27FC236}">
                    <a16:creationId xmlns:a16="http://schemas.microsoft.com/office/drawing/2014/main" id="{78E6F9B6-401F-44F5-A951-58954AD19277}"/>
                  </a:ext>
                </a:extLst>
              </p:cNvPr>
              <p:cNvSpPr/>
              <p:nvPr/>
            </p:nvSpPr>
            <p:spPr>
              <a:xfrm>
                <a:off x="10174007" y="3878131"/>
                <a:ext cx="22880" cy="955"/>
              </a:xfrm>
              <a:custGeom>
                <a:avLst/>
                <a:gdLst>
                  <a:gd name="connsiteX0" fmla="*/ 0 w 22880"/>
                  <a:gd name="connsiteY0" fmla="*/ 955 h 955"/>
                  <a:gd name="connsiteX1" fmla="*/ 22881 w 22880"/>
                  <a:gd name="connsiteY1" fmla="*/ 955 h 955"/>
                  <a:gd name="connsiteX2" fmla="*/ 22881 w 22880"/>
                  <a:gd name="connsiteY2" fmla="*/ 0 h 955"/>
                  <a:gd name="connsiteX3" fmla="*/ 0 w 22880"/>
                  <a:gd name="connsiteY3" fmla="*/ 0 h 955"/>
                </a:gdLst>
                <a:ahLst/>
                <a:cxnLst>
                  <a:cxn ang="0">
                    <a:pos x="connsiteX0" y="connsiteY0"/>
                  </a:cxn>
                  <a:cxn ang="0">
                    <a:pos x="connsiteX1" y="connsiteY1"/>
                  </a:cxn>
                  <a:cxn ang="0">
                    <a:pos x="connsiteX2" y="connsiteY2"/>
                  </a:cxn>
                  <a:cxn ang="0">
                    <a:pos x="connsiteX3" y="connsiteY3"/>
                  </a:cxn>
                </a:cxnLst>
                <a:rect l="l" t="t" r="r" b="b"/>
                <a:pathLst>
                  <a:path w="22880" h="955">
                    <a:moveTo>
                      <a:pt x="0" y="955"/>
                    </a:moveTo>
                    <a:lnTo>
                      <a:pt x="22881" y="955"/>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50" name="Freeform: Shape 349">
                <a:extLst>
                  <a:ext uri="{FF2B5EF4-FFF2-40B4-BE49-F238E27FC236}">
                    <a16:creationId xmlns:a16="http://schemas.microsoft.com/office/drawing/2014/main" id="{5986B22D-4B32-41D1-94F1-E55A84998442}"/>
                  </a:ext>
                </a:extLst>
              </p:cNvPr>
              <p:cNvSpPr/>
              <p:nvPr/>
            </p:nvSpPr>
            <p:spPr>
              <a:xfrm>
                <a:off x="10542002" y="3878131"/>
                <a:ext cx="22880" cy="955"/>
              </a:xfrm>
              <a:custGeom>
                <a:avLst/>
                <a:gdLst>
                  <a:gd name="connsiteX0" fmla="*/ 0 w 22880"/>
                  <a:gd name="connsiteY0" fmla="*/ 955 h 955"/>
                  <a:gd name="connsiteX1" fmla="*/ 22881 w 22880"/>
                  <a:gd name="connsiteY1" fmla="*/ 955 h 955"/>
                  <a:gd name="connsiteX2" fmla="*/ 22881 w 22880"/>
                  <a:gd name="connsiteY2" fmla="*/ 0 h 955"/>
                  <a:gd name="connsiteX3" fmla="*/ 0 w 22880"/>
                  <a:gd name="connsiteY3" fmla="*/ 0 h 955"/>
                </a:gdLst>
                <a:ahLst/>
                <a:cxnLst>
                  <a:cxn ang="0">
                    <a:pos x="connsiteX0" y="connsiteY0"/>
                  </a:cxn>
                  <a:cxn ang="0">
                    <a:pos x="connsiteX1" y="connsiteY1"/>
                  </a:cxn>
                  <a:cxn ang="0">
                    <a:pos x="connsiteX2" y="connsiteY2"/>
                  </a:cxn>
                  <a:cxn ang="0">
                    <a:pos x="connsiteX3" y="connsiteY3"/>
                  </a:cxn>
                </a:cxnLst>
                <a:rect l="l" t="t" r="r" b="b"/>
                <a:pathLst>
                  <a:path w="22880" h="955">
                    <a:moveTo>
                      <a:pt x="0" y="955"/>
                    </a:moveTo>
                    <a:lnTo>
                      <a:pt x="22881" y="955"/>
                    </a:lnTo>
                    <a:lnTo>
                      <a:pt x="22881"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51" name="Freeform: Shape 350">
                <a:extLst>
                  <a:ext uri="{FF2B5EF4-FFF2-40B4-BE49-F238E27FC236}">
                    <a16:creationId xmlns:a16="http://schemas.microsoft.com/office/drawing/2014/main" id="{77719B68-6C6B-4BE5-9ECA-A61084A926A4}"/>
                  </a:ext>
                </a:extLst>
              </p:cNvPr>
              <p:cNvSpPr/>
              <p:nvPr/>
            </p:nvSpPr>
            <p:spPr>
              <a:xfrm>
                <a:off x="9596274" y="3171326"/>
                <a:ext cx="9525" cy="707760"/>
              </a:xfrm>
              <a:custGeom>
                <a:avLst/>
                <a:gdLst>
                  <a:gd name="connsiteX0" fmla="*/ 0 w 9525"/>
                  <a:gd name="connsiteY0" fmla="*/ 707761 h 707760"/>
                  <a:gd name="connsiteX1" fmla="*/ 0 w 9525"/>
                  <a:gd name="connsiteY1" fmla="*/ 707761 h 707760"/>
                  <a:gd name="connsiteX2" fmla="*/ 0 w 9525"/>
                  <a:gd name="connsiteY2" fmla="*/ 0 h 707760"/>
                </a:gdLst>
                <a:ahLst/>
                <a:cxnLst>
                  <a:cxn ang="0">
                    <a:pos x="connsiteX0" y="connsiteY0"/>
                  </a:cxn>
                  <a:cxn ang="0">
                    <a:pos x="connsiteX1" y="connsiteY1"/>
                  </a:cxn>
                  <a:cxn ang="0">
                    <a:pos x="connsiteX2" y="connsiteY2"/>
                  </a:cxn>
                </a:cxnLst>
                <a:rect l="l" t="t" r="r" b="b"/>
                <a:pathLst>
                  <a:path w="9525" h="707760">
                    <a:moveTo>
                      <a:pt x="0" y="707761"/>
                    </a:moveTo>
                    <a:lnTo>
                      <a:pt x="0" y="707761"/>
                    </a:lnTo>
                    <a:lnTo>
                      <a:pt x="0" y="0"/>
                    </a:lnTo>
                  </a:path>
                </a:pathLst>
              </a:custGeom>
              <a:noFill/>
              <a:ln w="19085" cap="flat">
                <a:solidFill>
                  <a:srgbClr val="E32400"/>
                </a:solidFill>
                <a:prstDash val="solid"/>
                <a:miter/>
              </a:ln>
            </p:spPr>
            <p:txBody>
              <a:bodyPr rtlCol="0" anchor="ctr"/>
              <a:lstStyle/>
              <a:p>
                <a:endParaRPr lang="en-US" sz="1600" dirty="0">
                  <a:latin typeface="Century Gothic" panose="020B0502020202020204" pitchFamily="34" charset="0"/>
                </a:endParaRPr>
              </a:p>
            </p:txBody>
          </p:sp>
        </p:grpSp>
        <p:sp>
          <p:nvSpPr>
            <p:cNvPr id="278" name="TextBox 277">
              <a:extLst>
                <a:ext uri="{FF2B5EF4-FFF2-40B4-BE49-F238E27FC236}">
                  <a16:creationId xmlns:a16="http://schemas.microsoft.com/office/drawing/2014/main" id="{913D73CC-FDB2-4983-871C-572D9BC5AFCD}"/>
                </a:ext>
              </a:extLst>
            </p:cNvPr>
            <p:cNvSpPr txBox="1"/>
            <p:nvPr/>
          </p:nvSpPr>
          <p:spPr>
            <a:xfrm>
              <a:off x="6662986" y="1959014"/>
              <a:ext cx="4313192" cy="1084962"/>
            </a:xfrm>
            <a:prstGeom prst="rect">
              <a:avLst/>
            </a:prstGeom>
            <a:noFill/>
          </p:spPr>
          <p:txBody>
            <a:bodyPr wrap="square" rtlCol="0">
              <a:spAutoFit/>
            </a:bodyPr>
            <a:lstStyle/>
            <a:p>
              <a:pPr algn="ctr"/>
              <a:r>
                <a:rPr lang="en-US" sz="1600" spc="0" baseline="0" dirty="0">
                  <a:solidFill>
                    <a:srgbClr val="444444"/>
                  </a:solidFill>
                  <a:latin typeface="Century Gothic" panose="020B0502020202020204" pitchFamily="34" charset="0"/>
                  <a:cs typeface="Arial"/>
                  <a:sym typeface="Arial"/>
                  <a:rtl val="0"/>
                </a:rPr>
                <a:t>Distribution of </a:t>
              </a:r>
              <a:r>
                <a:rPr lang="en-US" sz="1600" dirty="0">
                  <a:solidFill>
                    <a:srgbClr val="444444"/>
                  </a:solidFill>
                  <a:latin typeface="Century Gothic" panose="020B0502020202020204" pitchFamily="34" charset="0"/>
                  <a:cs typeface="Arial"/>
                  <a:sym typeface="Arial"/>
                  <a:rtl val="0"/>
                </a:rPr>
                <a:t>Tree Height (feet)</a:t>
              </a:r>
              <a:endParaRPr lang="en-US" sz="1600" spc="0" baseline="0" dirty="0">
                <a:solidFill>
                  <a:srgbClr val="444444"/>
                </a:solidFill>
                <a:latin typeface="Century Gothic" panose="020B0502020202020204" pitchFamily="34" charset="0"/>
                <a:cs typeface="Arial"/>
                <a:sym typeface="Arial"/>
                <a:rtl val="0"/>
              </a:endParaRPr>
            </a:p>
          </p:txBody>
        </p:sp>
        <p:sp>
          <p:nvSpPr>
            <p:cNvPr id="279" name="TextBox 278">
              <a:extLst>
                <a:ext uri="{FF2B5EF4-FFF2-40B4-BE49-F238E27FC236}">
                  <a16:creationId xmlns:a16="http://schemas.microsoft.com/office/drawing/2014/main" id="{D9C5779E-5BF1-4BF1-8C1E-F6CA5A15B822}"/>
                </a:ext>
              </a:extLst>
            </p:cNvPr>
            <p:cNvSpPr txBox="1"/>
            <p:nvPr/>
          </p:nvSpPr>
          <p:spPr>
            <a:xfrm>
              <a:off x="10386701" y="3383839"/>
              <a:ext cx="2086499" cy="628136"/>
            </a:xfrm>
            <a:prstGeom prst="rect">
              <a:avLst/>
            </a:prstGeom>
            <a:noFill/>
          </p:spPr>
          <p:txBody>
            <a:bodyPr wrap="square" rtlCol="0">
              <a:spAutoFit/>
            </a:bodyPr>
            <a:lstStyle/>
            <a:p>
              <a:pPr algn="l"/>
              <a:r>
                <a:rPr lang="en-US" sz="1600" spc="0" baseline="0" dirty="0">
                  <a:solidFill>
                    <a:srgbClr val="444444"/>
                  </a:solidFill>
                  <a:latin typeface="Century Gothic" panose="020B0502020202020204" pitchFamily="34" charset="0"/>
                  <a:cs typeface="Arial"/>
                  <a:sym typeface="Arial"/>
                  <a:rtl val="0"/>
                </a:rPr>
                <a:t>Mean: 82</a:t>
              </a:r>
            </a:p>
          </p:txBody>
        </p:sp>
        <p:sp>
          <p:nvSpPr>
            <p:cNvPr id="280" name="TextBox 279">
              <a:extLst>
                <a:ext uri="{FF2B5EF4-FFF2-40B4-BE49-F238E27FC236}">
                  <a16:creationId xmlns:a16="http://schemas.microsoft.com/office/drawing/2014/main" id="{10D85FC6-9045-4FF8-BFD5-0DE5AC6F09DF}"/>
                </a:ext>
              </a:extLst>
            </p:cNvPr>
            <p:cNvSpPr txBox="1"/>
            <p:nvPr/>
          </p:nvSpPr>
          <p:spPr>
            <a:xfrm>
              <a:off x="8379601" y="3980780"/>
              <a:ext cx="526106" cy="338555"/>
            </a:xfrm>
            <a:prstGeom prst="rect">
              <a:avLst/>
            </a:prstGeom>
            <a:noFill/>
          </p:spPr>
          <p:txBody>
            <a:bodyPr wrap="none" rtlCol="0">
              <a:spAutoFit/>
            </a:bodyPr>
            <a:lstStyle/>
            <a:p>
              <a:pPr algn="l"/>
              <a:r>
                <a:rPr lang="en-US" sz="1600" dirty="0">
                  <a:solidFill>
                    <a:srgbClr val="444444"/>
                  </a:solidFill>
                  <a:latin typeface="Century Gothic" panose="020B0502020202020204" pitchFamily="34" charset="0"/>
                  <a:cs typeface="Arial"/>
                  <a:sym typeface="Arial"/>
                  <a:rtl val="0"/>
                </a:rPr>
                <a:t>110</a:t>
              </a:r>
              <a:endParaRPr lang="en-US" sz="1600" spc="0" baseline="0" dirty="0">
                <a:solidFill>
                  <a:srgbClr val="444444"/>
                </a:solidFill>
                <a:latin typeface="Century Gothic" panose="020B0502020202020204" pitchFamily="34" charset="0"/>
                <a:cs typeface="Arial"/>
                <a:sym typeface="Arial"/>
                <a:rtl val="0"/>
              </a:endParaRPr>
            </a:p>
          </p:txBody>
        </p:sp>
        <p:sp>
          <p:nvSpPr>
            <p:cNvPr id="281" name="TextBox 280">
              <a:extLst>
                <a:ext uri="{FF2B5EF4-FFF2-40B4-BE49-F238E27FC236}">
                  <a16:creationId xmlns:a16="http://schemas.microsoft.com/office/drawing/2014/main" id="{F1DE162B-496E-46E8-9D0B-695C7E53EAFE}"/>
                </a:ext>
              </a:extLst>
            </p:cNvPr>
            <p:cNvSpPr txBox="1"/>
            <p:nvPr/>
          </p:nvSpPr>
          <p:spPr>
            <a:xfrm>
              <a:off x="9741744" y="3980780"/>
              <a:ext cx="526106" cy="338555"/>
            </a:xfrm>
            <a:prstGeom prst="rect">
              <a:avLst/>
            </a:prstGeom>
            <a:noFill/>
          </p:spPr>
          <p:txBody>
            <a:bodyPr wrap="none" rtlCol="0">
              <a:spAutoFit/>
            </a:bodyPr>
            <a:lstStyle/>
            <a:p>
              <a:pPr algn="l"/>
              <a:r>
                <a:rPr lang="en-US" sz="1600" dirty="0">
                  <a:solidFill>
                    <a:srgbClr val="444444"/>
                  </a:solidFill>
                  <a:latin typeface="Century Gothic" panose="020B0502020202020204" pitchFamily="34" charset="0"/>
                  <a:cs typeface="Arial"/>
                  <a:sym typeface="Arial"/>
                  <a:rtl val="0"/>
                </a:rPr>
                <a:t>200</a:t>
              </a:r>
              <a:endParaRPr lang="en-US" sz="1600" spc="0" baseline="0" dirty="0">
                <a:solidFill>
                  <a:srgbClr val="444444"/>
                </a:solidFill>
                <a:latin typeface="Century Gothic" panose="020B0502020202020204" pitchFamily="34" charset="0"/>
                <a:cs typeface="Arial"/>
                <a:sym typeface="Arial"/>
                <a:rtl val="0"/>
              </a:endParaRPr>
            </a:p>
          </p:txBody>
        </p:sp>
      </p:grpSp>
      <p:grpSp>
        <p:nvGrpSpPr>
          <p:cNvPr id="352" name="Group 351">
            <a:extLst>
              <a:ext uri="{FF2B5EF4-FFF2-40B4-BE49-F238E27FC236}">
                <a16:creationId xmlns:a16="http://schemas.microsoft.com/office/drawing/2014/main" id="{6DB4C4E4-6F9B-4B53-8360-3EEA9FC9607A}"/>
              </a:ext>
            </a:extLst>
          </p:cNvPr>
          <p:cNvGrpSpPr/>
          <p:nvPr/>
        </p:nvGrpSpPr>
        <p:grpSpPr>
          <a:xfrm>
            <a:off x="6739201" y="1180884"/>
            <a:ext cx="4689706" cy="2247189"/>
            <a:chOff x="373539" y="1754052"/>
            <a:chExt cx="6057657" cy="3314965"/>
          </a:xfrm>
        </p:grpSpPr>
        <p:grpSp>
          <p:nvGrpSpPr>
            <p:cNvPr id="353" name="Graphic 5">
              <a:extLst>
                <a:ext uri="{FF2B5EF4-FFF2-40B4-BE49-F238E27FC236}">
                  <a16:creationId xmlns:a16="http://schemas.microsoft.com/office/drawing/2014/main" id="{3F1224EF-5E68-471A-A9B9-29C3978BCD4D}"/>
                </a:ext>
              </a:extLst>
            </p:cNvPr>
            <p:cNvGrpSpPr/>
            <p:nvPr/>
          </p:nvGrpSpPr>
          <p:grpSpPr>
            <a:xfrm>
              <a:off x="475937" y="1754052"/>
              <a:ext cx="5955259" cy="3314965"/>
              <a:chOff x="4529142" y="2587961"/>
              <a:chExt cx="3622724" cy="1650185"/>
            </a:xfrm>
          </p:grpSpPr>
          <p:sp>
            <p:nvSpPr>
              <p:cNvPr id="356" name="Freeform: Shape 355">
                <a:extLst>
                  <a:ext uri="{FF2B5EF4-FFF2-40B4-BE49-F238E27FC236}">
                    <a16:creationId xmlns:a16="http://schemas.microsoft.com/office/drawing/2014/main" id="{1B2B325B-D983-45F1-91FF-4E28463B5AB7}"/>
                  </a:ext>
                </a:extLst>
              </p:cNvPr>
              <p:cNvSpPr/>
              <p:nvPr/>
            </p:nvSpPr>
            <p:spPr>
              <a:xfrm>
                <a:off x="4529142" y="2624131"/>
                <a:ext cx="3136537" cy="1614015"/>
              </a:xfrm>
              <a:custGeom>
                <a:avLst/>
                <a:gdLst>
                  <a:gd name="connsiteX0" fmla="*/ 0 w 3136537"/>
                  <a:gd name="connsiteY0" fmla="*/ 1614016 h 1614015"/>
                  <a:gd name="connsiteX1" fmla="*/ 3136538 w 3136537"/>
                  <a:gd name="connsiteY1" fmla="*/ 1614016 h 1614015"/>
                  <a:gd name="connsiteX2" fmla="*/ 3136538 w 3136537"/>
                  <a:gd name="connsiteY2" fmla="*/ 0 h 1614015"/>
                  <a:gd name="connsiteX3" fmla="*/ 0 w 3136537"/>
                  <a:gd name="connsiteY3" fmla="*/ 0 h 1614015"/>
                </a:gdLst>
                <a:ahLst/>
                <a:cxnLst>
                  <a:cxn ang="0">
                    <a:pos x="connsiteX0" y="connsiteY0"/>
                  </a:cxn>
                  <a:cxn ang="0">
                    <a:pos x="connsiteX1" y="connsiteY1"/>
                  </a:cxn>
                  <a:cxn ang="0">
                    <a:pos x="connsiteX2" y="connsiteY2"/>
                  </a:cxn>
                  <a:cxn ang="0">
                    <a:pos x="connsiteX3" y="connsiteY3"/>
                  </a:cxn>
                </a:cxnLst>
                <a:rect l="l" t="t" r="r" b="b"/>
                <a:pathLst>
                  <a:path w="3136537" h="1614015">
                    <a:moveTo>
                      <a:pt x="0" y="1614016"/>
                    </a:moveTo>
                    <a:lnTo>
                      <a:pt x="3136538" y="1614016"/>
                    </a:lnTo>
                    <a:lnTo>
                      <a:pt x="3136538" y="0"/>
                    </a:lnTo>
                    <a:lnTo>
                      <a:pt x="0" y="0"/>
                    </a:lnTo>
                    <a:close/>
                  </a:path>
                </a:pathLst>
              </a:custGeom>
              <a:noFill/>
              <a:ln w="9542" cap="flat">
                <a:noFill/>
                <a:prstDash val="solid"/>
                <a:miter/>
              </a:ln>
            </p:spPr>
            <p:txBody>
              <a:bodyPr rtlCol="0" anchor="ctr"/>
              <a:lstStyle/>
              <a:p>
                <a:endParaRPr lang="en-US" sz="1600" dirty="0">
                  <a:latin typeface="Century Gothic" panose="020B0502020202020204" pitchFamily="34" charset="0"/>
                </a:endParaRPr>
              </a:p>
            </p:txBody>
          </p:sp>
          <p:sp>
            <p:nvSpPr>
              <p:cNvPr id="357" name="TextBox 356">
                <a:extLst>
                  <a:ext uri="{FF2B5EF4-FFF2-40B4-BE49-F238E27FC236}">
                    <a16:creationId xmlns:a16="http://schemas.microsoft.com/office/drawing/2014/main" id="{FB989EC5-0888-413D-9AB7-B419A1E27EC2}"/>
                  </a:ext>
                </a:extLst>
              </p:cNvPr>
              <p:cNvSpPr txBox="1"/>
              <p:nvPr/>
            </p:nvSpPr>
            <p:spPr>
              <a:xfrm>
                <a:off x="4868995" y="2697131"/>
                <a:ext cx="2720463" cy="248611"/>
              </a:xfrm>
              <a:prstGeom prst="rect">
                <a:avLst/>
              </a:prstGeom>
              <a:noFill/>
            </p:spPr>
            <p:txBody>
              <a:bodyPr wrap="square" rtlCol="0">
                <a:spAutoFit/>
              </a:bodyPr>
              <a:lstStyle/>
              <a:p>
                <a:pPr algn="ctr"/>
                <a:r>
                  <a:rPr lang="en-US" sz="1600" spc="0" baseline="0" dirty="0">
                    <a:solidFill>
                      <a:srgbClr val="444444"/>
                    </a:solidFill>
                    <a:latin typeface="Century Gothic" panose="020B0502020202020204" pitchFamily="34" charset="0"/>
                    <a:cs typeface="Arial"/>
                    <a:sym typeface="Arial"/>
                    <a:rtl val="0"/>
                  </a:rPr>
                  <a:t>Distribution of Plant Area Index</a:t>
                </a:r>
              </a:p>
            </p:txBody>
          </p:sp>
          <p:sp>
            <p:nvSpPr>
              <p:cNvPr id="358" name="TextBox 357">
                <a:extLst>
                  <a:ext uri="{FF2B5EF4-FFF2-40B4-BE49-F238E27FC236}">
                    <a16:creationId xmlns:a16="http://schemas.microsoft.com/office/drawing/2014/main" id="{9BB7F549-8470-4BA2-92A9-C4F04D0F1859}"/>
                  </a:ext>
                </a:extLst>
              </p:cNvPr>
              <p:cNvSpPr txBox="1"/>
              <p:nvPr/>
            </p:nvSpPr>
            <p:spPr>
              <a:xfrm>
                <a:off x="5608420" y="2587961"/>
                <a:ext cx="146467"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 </a:t>
                </a:r>
              </a:p>
            </p:txBody>
          </p:sp>
          <p:sp>
            <p:nvSpPr>
              <p:cNvPr id="359" name="TextBox 358">
                <a:extLst>
                  <a:ext uri="{FF2B5EF4-FFF2-40B4-BE49-F238E27FC236}">
                    <a16:creationId xmlns:a16="http://schemas.microsoft.com/office/drawing/2014/main" id="{997599F3-0B91-4D75-8902-D72C190402E5}"/>
                  </a:ext>
                </a:extLst>
              </p:cNvPr>
              <p:cNvSpPr txBox="1"/>
              <p:nvPr/>
            </p:nvSpPr>
            <p:spPr>
              <a:xfrm>
                <a:off x="6310692" y="2587961"/>
                <a:ext cx="146467"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 </a:t>
                </a:r>
              </a:p>
            </p:txBody>
          </p:sp>
          <p:sp>
            <p:nvSpPr>
              <p:cNvPr id="360" name="TextBox 359">
                <a:extLst>
                  <a:ext uri="{FF2B5EF4-FFF2-40B4-BE49-F238E27FC236}">
                    <a16:creationId xmlns:a16="http://schemas.microsoft.com/office/drawing/2014/main" id="{C0B85429-7574-4333-88AC-FFEA5888B395}"/>
                  </a:ext>
                </a:extLst>
              </p:cNvPr>
              <p:cNvSpPr txBox="1"/>
              <p:nvPr/>
            </p:nvSpPr>
            <p:spPr>
              <a:xfrm>
                <a:off x="6782355" y="2587961"/>
                <a:ext cx="146467"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 </a:t>
                </a:r>
              </a:p>
            </p:txBody>
          </p:sp>
          <p:sp>
            <p:nvSpPr>
              <p:cNvPr id="361" name="Freeform: Shape 360">
                <a:extLst>
                  <a:ext uri="{FF2B5EF4-FFF2-40B4-BE49-F238E27FC236}">
                    <a16:creationId xmlns:a16="http://schemas.microsoft.com/office/drawing/2014/main" id="{2376C32F-6FEC-45FA-B055-D55CF503FFAC}"/>
                  </a:ext>
                </a:extLst>
              </p:cNvPr>
              <p:cNvSpPr/>
              <p:nvPr/>
            </p:nvSpPr>
            <p:spPr>
              <a:xfrm>
                <a:off x="6915298" y="3567464"/>
                <a:ext cx="137538" cy="44684"/>
              </a:xfrm>
              <a:custGeom>
                <a:avLst/>
                <a:gdLst>
                  <a:gd name="connsiteX0" fmla="*/ 0 w 95335"/>
                  <a:gd name="connsiteY0" fmla="*/ 0 h 9525"/>
                  <a:gd name="connsiteX1" fmla="*/ 95336 w 95335"/>
                  <a:gd name="connsiteY1" fmla="*/ 0 h 9525"/>
                </a:gdLst>
                <a:ahLst/>
                <a:cxnLst>
                  <a:cxn ang="0">
                    <a:pos x="connsiteX0" y="connsiteY0"/>
                  </a:cxn>
                  <a:cxn ang="0">
                    <a:pos x="connsiteX1" y="connsiteY1"/>
                  </a:cxn>
                </a:cxnLst>
                <a:rect l="l" t="t" r="r" b="b"/>
                <a:pathLst>
                  <a:path w="95335" h="9525">
                    <a:moveTo>
                      <a:pt x="0" y="0"/>
                    </a:moveTo>
                    <a:lnTo>
                      <a:pt x="95336" y="0"/>
                    </a:lnTo>
                  </a:path>
                </a:pathLst>
              </a:custGeom>
              <a:noFill/>
              <a:ln w="9542" cap="flat">
                <a:solidFill>
                  <a:srgbClr val="E32400"/>
                </a:solidFill>
                <a:prstDash val="solid"/>
                <a:miter/>
              </a:ln>
            </p:spPr>
            <p:txBody>
              <a:bodyPr rtlCol="0" anchor="ctr"/>
              <a:lstStyle/>
              <a:p>
                <a:endParaRPr lang="en-US" sz="1600" dirty="0">
                  <a:latin typeface="Century Gothic" panose="020B0502020202020204" pitchFamily="34" charset="0"/>
                </a:endParaRPr>
              </a:p>
            </p:txBody>
          </p:sp>
          <p:sp>
            <p:nvSpPr>
              <p:cNvPr id="362" name="TextBox 361">
                <a:extLst>
                  <a:ext uri="{FF2B5EF4-FFF2-40B4-BE49-F238E27FC236}">
                    <a16:creationId xmlns:a16="http://schemas.microsoft.com/office/drawing/2014/main" id="{54F853FF-2131-4F5E-8D0E-B1BEDA613051}"/>
                  </a:ext>
                </a:extLst>
              </p:cNvPr>
              <p:cNvSpPr txBox="1"/>
              <p:nvPr/>
            </p:nvSpPr>
            <p:spPr>
              <a:xfrm>
                <a:off x="7016053" y="3422938"/>
                <a:ext cx="1135813" cy="312685"/>
              </a:xfrm>
              <a:prstGeom prst="rect">
                <a:avLst/>
              </a:prstGeom>
              <a:noFill/>
            </p:spPr>
            <p:txBody>
              <a:bodyPr wrap="square" rtlCol="0">
                <a:spAutoFit/>
              </a:bodyPr>
              <a:lstStyle/>
              <a:p>
                <a:pPr algn="ctr"/>
                <a:r>
                  <a:rPr lang="en-US" sz="1600" spc="0" baseline="0" dirty="0">
                    <a:solidFill>
                      <a:srgbClr val="444444"/>
                    </a:solidFill>
                    <a:latin typeface="Century Gothic" panose="020B0502020202020204" pitchFamily="34" charset="0"/>
                    <a:cs typeface="Arial"/>
                    <a:sym typeface="Arial"/>
                    <a:rtl val="0"/>
                  </a:rPr>
                  <a:t>Mean: 3</a:t>
                </a:r>
              </a:p>
            </p:txBody>
          </p:sp>
          <p:sp>
            <p:nvSpPr>
              <p:cNvPr id="363" name="TextBox 362">
                <a:extLst>
                  <a:ext uri="{FF2B5EF4-FFF2-40B4-BE49-F238E27FC236}">
                    <a16:creationId xmlns:a16="http://schemas.microsoft.com/office/drawing/2014/main" id="{40E5B68D-7B16-4CE1-924B-4FE5609D7AA6}"/>
                  </a:ext>
                </a:extLst>
              </p:cNvPr>
              <p:cNvSpPr txBox="1"/>
              <p:nvPr/>
            </p:nvSpPr>
            <p:spPr>
              <a:xfrm>
                <a:off x="7375532" y="3418845"/>
                <a:ext cx="146467"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 </a:t>
                </a:r>
              </a:p>
            </p:txBody>
          </p:sp>
          <p:sp>
            <p:nvSpPr>
              <p:cNvPr id="364" name="TextBox 363">
                <a:extLst>
                  <a:ext uri="{FF2B5EF4-FFF2-40B4-BE49-F238E27FC236}">
                    <a16:creationId xmlns:a16="http://schemas.microsoft.com/office/drawing/2014/main" id="{79E9EEC2-D196-4F2D-987D-9169EF624966}"/>
                  </a:ext>
                </a:extLst>
              </p:cNvPr>
              <p:cNvSpPr txBox="1"/>
              <p:nvPr/>
            </p:nvSpPr>
            <p:spPr>
              <a:xfrm>
                <a:off x="5243287"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1</a:t>
                </a:r>
              </a:p>
            </p:txBody>
          </p:sp>
          <p:sp>
            <p:nvSpPr>
              <p:cNvPr id="365" name="Freeform: Shape 364">
                <a:extLst>
                  <a:ext uri="{FF2B5EF4-FFF2-40B4-BE49-F238E27FC236}">
                    <a16:creationId xmlns:a16="http://schemas.microsoft.com/office/drawing/2014/main" id="{53A21572-163F-4408-8709-710B273B4319}"/>
                  </a:ext>
                </a:extLst>
              </p:cNvPr>
              <p:cNvSpPr/>
              <p:nvPr/>
            </p:nvSpPr>
            <p:spPr>
              <a:xfrm>
                <a:off x="5368095"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66" name="TextBox 365">
                <a:extLst>
                  <a:ext uri="{FF2B5EF4-FFF2-40B4-BE49-F238E27FC236}">
                    <a16:creationId xmlns:a16="http://schemas.microsoft.com/office/drawing/2014/main" id="{654493AD-E650-47F9-A738-1B3408E8B2DD}"/>
                  </a:ext>
                </a:extLst>
              </p:cNvPr>
              <p:cNvSpPr txBox="1"/>
              <p:nvPr/>
            </p:nvSpPr>
            <p:spPr>
              <a:xfrm>
                <a:off x="5434912"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2</a:t>
                </a:r>
              </a:p>
            </p:txBody>
          </p:sp>
          <p:sp>
            <p:nvSpPr>
              <p:cNvPr id="367" name="Freeform: Shape 366">
                <a:extLst>
                  <a:ext uri="{FF2B5EF4-FFF2-40B4-BE49-F238E27FC236}">
                    <a16:creationId xmlns:a16="http://schemas.microsoft.com/office/drawing/2014/main" id="{457ABC1D-4E69-468A-A51E-2EF2E0A78D1B}"/>
                  </a:ext>
                </a:extLst>
              </p:cNvPr>
              <p:cNvSpPr/>
              <p:nvPr/>
            </p:nvSpPr>
            <p:spPr>
              <a:xfrm>
                <a:off x="5559719"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68" name="TextBox 367">
                <a:extLst>
                  <a:ext uri="{FF2B5EF4-FFF2-40B4-BE49-F238E27FC236}">
                    <a16:creationId xmlns:a16="http://schemas.microsoft.com/office/drawing/2014/main" id="{C2DB7A3D-13B3-492A-B172-F52A70B2673B}"/>
                  </a:ext>
                </a:extLst>
              </p:cNvPr>
              <p:cNvSpPr txBox="1"/>
              <p:nvPr/>
            </p:nvSpPr>
            <p:spPr>
              <a:xfrm>
                <a:off x="5625583"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3</a:t>
                </a:r>
              </a:p>
            </p:txBody>
          </p:sp>
          <p:sp>
            <p:nvSpPr>
              <p:cNvPr id="369" name="Freeform: Shape 368">
                <a:extLst>
                  <a:ext uri="{FF2B5EF4-FFF2-40B4-BE49-F238E27FC236}">
                    <a16:creationId xmlns:a16="http://schemas.microsoft.com/office/drawing/2014/main" id="{37C13120-F7D2-43EC-A085-6E55060C6965}"/>
                  </a:ext>
                </a:extLst>
              </p:cNvPr>
              <p:cNvSpPr/>
              <p:nvPr/>
            </p:nvSpPr>
            <p:spPr>
              <a:xfrm>
                <a:off x="5750390"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70" name="TextBox 369">
                <a:extLst>
                  <a:ext uri="{FF2B5EF4-FFF2-40B4-BE49-F238E27FC236}">
                    <a16:creationId xmlns:a16="http://schemas.microsoft.com/office/drawing/2014/main" id="{75931248-9F45-4B31-89B0-CA949C6D288C}"/>
                  </a:ext>
                </a:extLst>
              </p:cNvPr>
              <p:cNvSpPr txBox="1"/>
              <p:nvPr/>
            </p:nvSpPr>
            <p:spPr>
              <a:xfrm>
                <a:off x="5817207"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4</a:t>
                </a:r>
              </a:p>
            </p:txBody>
          </p:sp>
          <p:sp>
            <p:nvSpPr>
              <p:cNvPr id="371" name="Freeform: Shape 370">
                <a:extLst>
                  <a:ext uri="{FF2B5EF4-FFF2-40B4-BE49-F238E27FC236}">
                    <a16:creationId xmlns:a16="http://schemas.microsoft.com/office/drawing/2014/main" id="{1B0634B1-4FB9-414D-A61D-F07BD6068DC4}"/>
                  </a:ext>
                </a:extLst>
              </p:cNvPr>
              <p:cNvSpPr/>
              <p:nvPr/>
            </p:nvSpPr>
            <p:spPr>
              <a:xfrm>
                <a:off x="5942014"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72" name="TextBox 371">
                <a:extLst>
                  <a:ext uri="{FF2B5EF4-FFF2-40B4-BE49-F238E27FC236}">
                    <a16:creationId xmlns:a16="http://schemas.microsoft.com/office/drawing/2014/main" id="{AB141D5F-B52F-4802-B783-2212EE4B80B5}"/>
                  </a:ext>
                </a:extLst>
              </p:cNvPr>
              <p:cNvSpPr txBox="1"/>
              <p:nvPr/>
            </p:nvSpPr>
            <p:spPr>
              <a:xfrm>
                <a:off x="6008831"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5</a:t>
                </a:r>
              </a:p>
            </p:txBody>
          </p:sp>
          <p:sp>
            <p:nvSpPr>
              <p:cNvPr id="373" name="Freeform: Shape 372">
                <a:extLst>
                  <a:ext uri="{FF2B5EF4-FFF2-40B4-BE49-F238E27FC236}">
                    <a16:creationId xmlns:a16="http://schemas.microsoft.com/office/drawing/2014/main" id="{D78BF5F2-B386-4A4D-ACFF-CCF1D80EE131}"/>
                  </a:ext>
                </a:extLst>
              </p:cNvPr>
              <p:cNvSpPr/>
              <p:nvPr/>
            </p:nvSpPr>
            <p:spPr>
              <a:xfrm>
                <a:off x="6133639"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74" name="TextBox 373">
                <a:extLst>
                  <a:ext uri="{FF2B5EF4-FFF2-40B4-BE49-F238E27FC236}">
                    <a16:creationId xmlns:a16="http://schemas.microsoft.com/office/drawing/2014/main" id="{B403FFCE-224F-442B-901C-7017F7A84E70}"/>
                  </a:ext>
                </a:extLst>
              </p:cNvPr>
              <p:cNvSpPr txBox="1"/>
              <p:nvPr/>
            </p:nvSpPr>
            <p:spPr>
              <a:xfrm>
                <a:off x="6199502"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6</a:t>
                </a:r>
              </a:p>
            </p:txBody>
          </p:sp>
          <p:sp>
            <p:nvSpPr>
              <p:cNvPr id="375" name="Freeform: Shape 374">
                <a:extLst>
                  <a:ext uri="{FF2B5EF4-FFF2-40B4-BE49-F238E27FC236}">
                    <a16:creationId xmlns:a16="http://schemas.microsoft.com/office/drawing/2014/main" id="{A5426B31-F1D7-4009-AC48-9206FA87AFD9}"/>
                  </a:ext>
                </a:extLst>
              </p:cNvPr>
              <p:cNvSpPr/>
              <p:nvPr/>
            </p:nvSpPr>
            <p:spPr>
              <a:xfrm>
                <a:off x="6324310"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76" name="TextBox 375">
                <a:extLst>
                  <a:ext uri="{FF2B5EF4-FFF2-40B4-BE49-F238E27FC236}">
                    <a16:creationId xmlns:a16="http://schemas.microsoft.com/office/drawing/2014/main" id="{B0D97554-3657-4E39-82D7-BE82F1B84F87}"/>
                  </a:ext>
                </a:extLst>
              </p:cNvPr>
              <p:cNvSpPr txBox="1"/>
              <p:nvPr/>
            </p:nvSpPr>
            <p:spPr>
              <a:xfrm>
                <a:off x="6391127"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7</a:t>
                </a:r>
              </a:p>
            </p:txBody>
          </p:sp>
          <p:sp>
            <p:nvSpPr>
              <p:cNvPr id="377" name="Freeform: Shape 376">
                <a:extLst>
                  <a:ext uri="{FF2B5EF4-FFF2-40B4-BE49-F238E27FC236}">
                    <a16:creationId xmlns:a16="http://schemas.microsoft.com/office/drawing/2014/main" id="{E2FA4F61-992E-4032-8EFE-5DD7F8874E2D}"/>
                  </a:ext>
                </a:extLst>
              </p:cNvPr>
              <p:cNvSpPr/>
              <p:nvPr/>
            </p:nvSpPr>
            <p:spPr>
              <a:xfrm>
                <a:off x="6515934"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78" name="TextBox 377">
                <a:extLst>
                  <a:ext uri="{FF2B5EF4-FFF2-40B4-BE49-F238E27FC236}">
                    <a16:creationId xmlns:a16="http://schemas.microsoft.com/office/drawing/2014/main" id="{D670881E-F046-441C-818A-FAC0A8414021}"/>
                  </a:ext>
                </a:extLst>
              </p:cNvPr>
              <p:cNvSpPr txBox="1"/>
              <p:nvPr/>
            </p:nvSpPr>
            <p:spPr>
              <a:xfrm>
                <a:off x="6581798"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8</a:t>
                </a:r>
              </a:p>
            </p:txBody>
          </p:sp>
          <p:sp>
            <p:nvSpPr>
              <p:cNvPr id="379" name="Freeform: Shape 378">
                <a:extLst>
                  <a:ext uri="{FF2B5EF4-FFF2-40B4-BE49-F238E27FC236}">
                    <a16:creationId xmlns:a16="http://schemas.microsoft.com/office/drawing/2014/main" id="{57A9B98F-EABB-4C2B-9B79-AE10588BD40C}"/>
                  </a:ext>
                </a:extLst>
              </p:cNvPr>
              <p:cNvSpPr/>
              <p:nvPr/>
            </p:nvSpPr>
            <p:spPr>
              <a:xfrm>
                <a:off x="6706605"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80" name="TextBox 379">
                <a:extLst>
                  <a:ext uri="{FF2B5EF4-FFF2-40B4-BE49-F238E27FC236}">
                    <a16:creationId xmlns:a16="http://schemas.microsoft.com/office/drawing/2014/main" id="{9431D6AD-E474-49A2-BBBA-9A9217BB5E0C}"/>
                  </a:ext>
                </a:extLst>
              </p:cNvPr>
              <p:cNvSpPr txBox="1"/>
              <p:nvPr/>
            </p:nvSpPr>
            <p:spPr>
              <a:xfrm>
                <a:off x="6773422" y="3781760"/>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9</a:t>
                </a:r>
              </a:p>
            </p:txBody>
          </p:sp>
          <p:sp>
            <p:nvSpPr>
              <p:cNvPr id="381" name="Freeform: Shape 380">
                <a:extLst>
                  <a:ext uri="{FF2B5EF4-FFF2-40B4-BE49-F238E27FC236}">
                    <a16:creationId xmlns:a16="http://schemas.microsoft.com/office/drawing/2014/main" id="{651EC89C-48D6-4ECE-A343-4BF034C88B0A}"/>
                  </a:ext>
                </a:extLst>
              </p:cNvPr>
              <p:cNvSpPr/>
              <p:nvPr/>
            </p:nvSpPr>
            <p:spPr>
              <a:xfrm>
                <a:off x="6898229" y="3731976"/>
                <a:ext cx="9525" cy="38201"/>
              </a:xfrm>
              <a:custGeom>
                <a:avLst/>
                <a:gdLst>
                  <a:gd name="connsiteX0" fmla="*/ 0 w 9525"/>
                  <a:gd name="connsiteY0" fmla="*/ 0 h 38201"/>
                  <a:gd name="connsiteX1" fmla="*/ 0 w 9525"/>
                  <a:gd name="connsiteY1" fmla="*/ 38202 h 38201"/>
                </a:gdLst>
                <a:ahLst/>
                <a:cxnLst>
                  <a:cxn ang="0">
                    <a:pos x="connsiteX0" y="connsiteY0"/>
                  </a:cxn>
                  <a:cxn ang="0">
                    <a:pos x="connsiteX1" y="connsiteY1"/>
                  </a:cxn>
                </a:cxnLst>
                <a:rect l="l" t="t" r="r" b="b"/>
                <a:pathLst>
                  <a:path w="9525" h="38201">
                    <a:moveTo>
                      <a:pt x="0" y="0"/>
                    </a:moveTo>
                    <a:lnTo>
                      <a:pt x="0" y="38202"/>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82" name="Freeform: Shape 381">
                <a:extLst>
                  <a:ext uri="{FF2B5EF4-FFF2-40B4-BE49-F238E27FC236}">
                    <a16:creationId xmlns:a16="http://schemas.microsoft.com/office/drawing/2014/main" id="{6E2497DE-B0ED-4F32-8277-DEB6F6496382}"/>
                  </a:ext>
                </a:extLst>
              </p:cNvPr>
              <p:cNvSpPr/>
              <p:nvPr/>
            </p:nvSpPr>
            <p:spPr>
              <a:xfrm>
                <a:off x="5368095" y="3731976"/>
                <a:ext cx="1530134" cy="9525"/>
              </a:xfrm>
              <a:custGeom>
                <a:avLst/>
                <a:gdLst>
                  <a:gd name="connsiteX0" fmla="*/ 0 w 1530134"/>
                  <a:gd name="connsiteY0" fmla="*/ 0 h 9525"/>
                  <a:gd name="connsiteX1" fmla="*/ 1530135 w 1530134"/>
                  <a:gd name="connsiteY1" fmla="*/ 0 h 9525"/>
                </a:gdLst>
                <a:ahLst/>
                <a:cxnLst>
                  <a:cxn ang="0">
                    <a:pos x="connsiteX0" y="connsiteY0"/>
                  </a:cxn>
                  <a:cxn ang="0">
                    <a:pos x="connsiteX1" y="connsiteY1"/>
                  </a:cxn>
                </a:cxnLst>
                <a:rect l="l" t="t" r="r" b="b"/>
                <a:pathLst>
                  <a:path w="1530134" h="9525">
                    <a:moveTo>
                      <a:pt x="0" y="0"/>
                    </a:moveTo>
                    <a:lnTo>
                      <a:pt x="1530135" y="0"/>
                    </a:lnTo>
                  </a:path>
                </a:pathLst>
              </a:custGeom>
              <a:noFill/>
              <a:ln w="9542" cap="flat">
                <a:solidFill>
                  <a:srgbClr val="AAAAAA"/>
                </a:solidFill>
                <a:prstDash val="solid"/>
                <a:miter/>
              </a:ln>
            </p:spPr>
            <p:txBody>
              <a:bodyPr rtlCol="0" anchor="ctr"/>
              <a:lstStyle/>
              <a:p>
                <a:endParaRPr lang="en-US" sz="1600" dirty="0">
                  <a:latin typeface="Century Gothic" panose="020B0502020202020204" pitchFamily="34" charset="0"/>
                </a:endParaRPr>
              </a:p>
            </p:txBody>
          </p:sp>
          <p:sp>
            <p:nvSpPr>
              <p:cNvPr id="383" name="TextBox 382">
                <a:extLst>
                  <a:ext uri="{FF2B5EF4-FFF2-40B4-BE49-F238E27FC236}">
                    <a16:creationId xmlns:a16="http://schemas.microsoft.com/office/drawing/2014/main" id="{EC798D89-EF3A-408F-B994-8BCE4849BF7C}"/>
                  </a:ext>
                </a:extLst>
              </p:cNvPr>
              <p:cNvSpPr txBox="1"/>
              <p:nvPr/>
            </p:nvSpPr>
            <p:spPr>
              <a:xfrm>
                <a:off x="4879542" y="3539568"/>
                <a:ext cx="181572" cy="168532"/>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0</a:t>
                </a:r>
              </a:p>
            </p:txBody>
          </p:sp>
          <p:sp>
            <p:nvSpPr>
              <p:cNvPr id="384" name="Freeform: Shape 383">
                <a:extLst>
                  <a:ext uri="{FF2B5EF4-FFF2-40B4-BE49-F238E27FC236}">
                    <a16:creationId xmlns:a16="http://schemas.microsoft.com/office/drawing/2014/main" id="{00E59136-2B68-46A8-B973-143454C0C323}"/>
                  </a:ext>
                </a:extLst>
              </p:cNvPr>
              <p:cNvSpPr/>
              <p:nvPr/>
            </p:nvSpPr>
            <p:spPr>
              <a:xfrm>
                <a:off x="5368095" y="3353781"/>
                <a:ext cx="1530134" cy="9525"/>
              </a:xfrm>
              <a:custGeom>
                <a:avLst/>
                <a:gdLst>
                  <a:gd name="connsiteX0" fmla="*/ 0 w 1530134"/>
                  <a:gd name="connsiteY0" fmla="*/ 0 h 9525"/>
                  <a:gd name="connsiteX1" fmla="*/ 1530135 w 1530134"/>
                  <a:gd name="connsiteY1" fmla="*/ 0 h 9525"/>
                </a:gdLst>
                <a:ahLst/>
                <a:cxnLst>
                  <a:cxn ang="0">
                    <a:pos x="connsiteX0" y="connsiteY0"/>
                  </a:cxn>
                  <a:cxn ang="0">
                    <a:pos x="connsiteX1" y="connsiteY1"/>
                  </a:cxn>
                </a:cxnLst>
                <a:rect l="l" t="t" r="r" b="b"/>
                <a:pathLst>
                  <a:path w="1530134" h="9525">
                    <a:moveTo>
                      <a:pt x="0" y="0"/>
                    </a:moveTo>
                    <a:lnTo>
                      <a:pt x="1530135" y="0"/>
                    </a:lnTo>
                  </a:path>
                </a:pathLst>
              </a:custGeom>
              <a:noFill/>
              <a:ln w="9542" cap="flat">
                <a:solidFill>
                  <a:srgbClr val="777777"/>
                </a:solidFill>
                <a:prstDash val="solid"/>
                <a:miter/>
              </a:ln>
            </p:spPr>
            <p:txBody>
              <a:bodyPr rtlCol="0" anchor="ctr"/>
              <a:lstStyle/>
              <a:p>
                <a:endParaRPr lang="en-US" sz="1600" dirty="0">
                  <a:latin typeface="Century Gothic" panose="020B0502020202020204" pitchFamily="34" charset="0"/>
                </a:endParaRPr>
              </a:p>
            </p:txBody>
          </p:sp>
          <p:sp>
            <p:nvSpPr>
              <p:cNvPr id="385" name="Freeform: Shape 384">
                <a:extLst>
                  <a:ext uri="{FF2B5EF4-FFF2-40B4-BE49-F238E27FC236}">
                    <a16:creationId xmlns:a16="http://schemas.microsoft.com/office/drawing/2014/main" id="{69B286FA-3CDC-476D-8E28-13A9E8C91AF6}"/>
                  </a:ext>
                </a:extLst>
              </p:cNvPr>
              <p:cNvSpPr/>
              <p:nvPr/>
            </p:nvSpPr>
            <p:spPr>
              <a:xfrm>
                <a:off x="5368095" y="3031932"/>
                <a:ext cx="191624" cy="700043"/>
              </a:xfrm>
              <a:custGeom>
                <a:avLst/>
                <a:gdLst>
                  <a:gd name="connsiteX0" fmla="*/ 0 w 191624"/>
                  <a:gd name="connsiteY0" fmla="*/ 700044 h 700043"/>
                  <a:gd name="connsiteX1" fmla="*/ 191624 w 191624"/>
                  <a:gd name="connsiteY1" fmla="*/ 700044 h 700043"/>
                  <a:gd name="connsiteX2" fmla="*/ 191624 w 191624"/>
                  <a:gd name="connsiteY2" fmla="*/ 0 h 700043"/>
                  <a:gd name="connsiteX3" fmla="*/ 0 w 191624"/>
                  <a:gd name="connsiteY3" fmla="*/ 0 h 700043"/>
                </a:gdLst>
                <a:ahLst/>
                <a:cxnLst>
                  <a:cxn ang="0">
                    <a:pos x="connsiteX0" y="connsiteY0"/>
                  </a:cxn>
                  <a:cxn ang="0">
                    <a:pos x="connsiteX1" y="connsiteY1"/>
                  </a:cxn>
                  <a:cxn ang="0">
                    <a:pos x="connsiteX2" y="connsiteY2"/>
                  </a:cxn>
                  <a:cxn ang="0">
                    <a:pos x="connsiteX3" y="connsiteY3"/>
                  </a:cxn>
                </a:cxnLst>
                <a:rect l="l" t="t" r="r" b="b"/>
                <a:pathLst>
                  <a:path w="191624" h="700043">
                    <a:moveTo>
                      <a:pt x="0" y="700044"/>
                    </a:moveTo>
                    <a:lnTo>
                      <a:pt x="191624" y="700044"/>
                    </a:lnTo>
                    <a:lnTo>
                      <a:pt x="191624"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86" name="Freeform: Shape 385">
                <a:extLst>
                  <a:ext uri="{FF2B5EF4-FFF2-40B4-BE49-F238E27FC236}">
                    <a16:creationId xmlns:a16="http://schemas.microsoft.com/office/drawing/2014/main" id="{28A34E26-D261-4A0F-9409-5AAE0FE36C63}"/>
                  </a:ext>
                </a:extLst>
              </p:cNvPr>
              <p:cNvSpPr/>
              <p:nvPr/>
            </p:nvSpPr>
            <p:spPr>
              <a:xfrm>
                <a:off x="5559719" y="3096875"/>
                <a:ext cx="191624" cy="635100"/>
              </a:xfrm>
              <a:custGeom>
                <a:avLst/>
                <a:gdLst>
                  <a:gd name="connsiteX0" fmla="*/ 0 w 191624"/>
                  <a:gd name="connsiteY0" fmla="*/ 635101 h 635100"/>
                  <a:gd name="connsiteX1" fmla="*/ 191624 w 191624"/>
                  <a:gd name="connsiteY1" fmla="*/ 635101 h 635100"/>
                  <a:gd name="connsiteX2" fmla="*/ 191624 w 191624"/>
                  <a:gd name="connsiteY2" fmla="*/ 0 h 635100"/>
                  <a:gd name="connsiteX3" fmla="*/ 0 w 191624"/>
                  <a:gd name="connsiteY3" fmla="*/ 0 h 635100"/>
                </a:gdLst>
                <a:ahLst/>
                <a:cxnLst>
                  <a:cxn ang="0">
                    <a:pos x="connsiteX0" y="connsiteY0"/>
                  </a:cxn>
                  <a:cxn ang="0">
                    <a:pos x="connsiteX1" y="connsiteY1"/>
                  </a:cxn>
                  <a:cxn ang="0">
                    <a:pos x="connsiteX2" y="connsiteY2"/>
                  </a:cxn>
                  <a:cxn ang="0">
                    <a:pos x="connsiteX3" y="connsiteY3"/>
                  </a:cxn>
                </a:cxnLst>
                <a:rect l="l" t="t" r="r" b="b"/>
                <a:pathLst>
                  <a:path w="191624" h="635100">
                    <a:moveTo>
                      <a:pt x="0" y="635101"/>
                    </a:moveTo>
                    <a:lnTo>
                      <a:pt x="191624" y="635101"/>
                    </a:lnTo>
                    <a:lnTo>
                      <a:pt x="191624"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87" name="Freeform: Shape 386">
                <a:extLst>
                  <a:ext uri="{FF2B5EF4-FFF2-40B4-BE49-F238E27FC236}">
                    <a16:creationId xmlns:a16="http://schemas.microsoft.com/office/drawing/2014/main" id="{AB9D7FF2-7A97-4381-A467-FF1E977508B2}"/>
                  </a:ext>
                </a:extLst>
              </p:cNvPr>
              <p:cNvSpPr/>
              <p:nvPr/>
            </p:nvSpPr>
            <p:spPr>
              <a:xfrm>
                <a:off x="5750390" y="3095920"/>
                <a:ext cx="191624" cy="636055"/>
              </a:xfrm>
              <a:custGeom>
                <a:avLst/>
                <a:gdLst>
                  <a:gd name="connsiteX0" fmla="*/ 0 w 191624"/>
                  <a:gd name="connsiteY0" fmla="*/ 636056 h 636055"/>
                  <a:gd name="connsiteX1" fmla="*/ 191624 w 191624"/>
                  <a:gd name="connsiteY1" fmla="*/ 636056 h 636055"/>
                  <a:gd name="connsiteX2" fmla="*/ 191624 w 191624"/>
                  <a:gd name="connsiteY2" fmla="*/ 0 h 636055"/>
                  <a:gd name="connsiteX3" fmla="*/ 0 w 191624"/>
                  <a:gd name="connsiteY3" fmla="*/ 0 h 636055"/>
                </a:gdLst>
                <a:ahLst/>
                <a:cxnLst>
                  <a:cxn ang="0">
                    <a:pos x="connsiteX0" y="connsiteY0"/>
                  </a:cxn>
                  <a:cxn ang="0">
                    <a:pos x="connsiteX1" y="connsiteY1"/>
                  </a:cxn>
                  <a:cxn ang="0">
                    <a:pos x="connsiteX2" y="connsiteY2"/>
                  </a:cxn>
                  <a:cxn ang="0">
                    <a:pos x="connsiteX3" y="connsiteY3"/>
                  </a:cxn>
                </a:cxnLst>
                <a:rect l="l" t="t" r="r" b="b"/>
                <a:pathLst>
                  <a:path w="191624" h="636055">
                    <a:moveTo>
                      <a:pt x="0" y="636056"/>
                    </a:moveTo>
                    <a:lnTo>
                      <a:pt x="191624" y="636056"/>
                    </a:lnTo>
                    <a:lnTo>
                      <a:pt x="191624"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88" name="Freeform: Shape 387">
                <a:extLst>
                  <a:ext uri="{FF2B5EF4-FFF2-40B4-BE49-F238E27FC236}">
                    <a16:creationId xmlns:a16="http://schemas.microsoft.com/office/drawing/2014/main" id="{6C3705E6-FA47-468F-A91A-70E3460F4AEE}"/>
                  </a:ext>
                </a:extLst>
              </p:cNvPr>
              <p:cNvSpPr/>
              <p:nvPr/>
            </p:nvSpPr>
            <p:spPr>
              <a:xfrm>
                <a:off x="5942014" y="3102605"/>
                <a:ext cx="191624" cy="629370"/>
              </a:xfrm>
              <a:custGeom>
                <a:avLst/>
                <a:gdLst>
                  <a:gd name="connsiteX0" fmla="*/ 0 w 191624"/>
                  <a:gd name="connsiteY0" fmla="*/ 629371 h 629370"/>
                  <a:gd name="connsiteX1" fmla="*/ 191625 w 191624"/>
                  <a:gd name="connsiteY1" fmla="*/ 629371 h 629370"/>
                  <a:gd name="connsiteX2" fmla="*/ 191625 w 191624"/>
                  <a:gd name="connsiteY2" fmla="*/ 0 h 629370"/>
                  <a:gd name="connsiteX3" fmla="*/ 0 w 191624"/>
                  <a:gd name="connsiteY3" fmla="*/ 0 h 629370"/>
                </a:gdLst>
                <a:ahLst/>
                <a:cxnLst>
                  <a:cxn ang="0">
                    <a:pos x="connsiteX0" y="connsiteY0"/>
                  </a:cxn>
                  <a:cxn ang="0">
                    <a:pos x="connsiteX1" y="connsiteY1"/>
                  </a:cxn>
                  <a:cxn ang="0">
                    <a:pos x="connsiteX2" y="connsiteY2"/>
                  </a:cxn>
                  <a:cxn ang="0">
                    <a:pos x="connsiteX3" y="connsiteY3"/>
                  </a:cxn>
                </a:cxnLst>
                <a:rect l="l" t="t" r="r" b="b"/>
                <a:pathLst>
                  <a:path w="191624" h="629370">
                    <a:moveTo>
                      <a:pt x="0" y="629371"/>
                    </a:moveTo>
                    <a:lnTo>
                      <a:pt x="191625" y="629371"/>
                    </a:lnTo>
                    <a:lnTo>
                      <a:pt x="191625"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89" name="Freeform: Shape 388">
                <a:extLst>
                  <a:ext uri="{FF2B5EF4-FFF2-40B4-BE49-F238E27FC236}">
                    <a16:creationId xmlns:a16="http://schemas.microsoft.com/office/drawing/2014/main" id="{97BAE9D4-E3C0-4AEC-B2F3-40A38A6E2B3A}"/>
                  </a:ext>
                </a:extLst>
              </p:cNvPr>
              <p:cNvSpPr/>
              <p:nvPr/>
            </p:nvSpPr>
            <p:spPr>
              <a:xfrm>
                <a:off x="6133639" y="3376702"/>
                <a:ext cx="191624" cy="355274"/>
              </a:xfrm>
              <a:custGeom>
                <a:avLst/>
                <a:gdLst>
                  <a:gd name="connsiteX0" fmla="*/ 0 w 191624"/>
                  <a:gd name="connsiteY0" fmla="*/ 355275 h 355274"/>
                  <a:gd name="connsiteX1" fmla="*/ 191624 w 191624"/>
                  <a:gd name="connsiteY1" fmla="*/ 355275 h 355274"/>
                  <a:gd name="connsiteX2" fmla="*/ 191624 w 191624"/>
                  <a:gd name="connsiteY2" fmla="*/ 0 h 355274"/>
                  <a:gd name="connsiteX3" fmla="*/ 0 w 191624"/>
                  <a:gd name="connsiteY3" fmla="*/ 0 h 355274"/>
                </a:gdLst>
                <a:ahLst/>
                <a:cxnLst>
                  <a:cxn ang="0">
                    <a:pos x="connsiteX0" y="connsiteY0"/>
                  </a:cxn>
                  <a:cxn ang="0">
                    <a:pos x="connsiteX1" y="connsiteY1"/>
                  </a:cxn>
                  <a:cxn ang="0">
                    <a:pos x="connsiteX2" y="connsiteY2"/>
                  </a:cxn>
                  <a:cxn ang="0">
                    <a:pos x="connsiteX3" y="connsiteY3"/>
                  </a:cxn>
                </a:cxnLst>
                <a:rect l="l" t="t" r="r" b="b"/>
                <a:pathLst>
                  <a:path w="191624" h="355274">
                    <a:moveTo>
                      <a:pt x="0" y="355275"/>
                    </a:moveTo>
                    <a:lnTo>
                      <a:pt x="191624" y="355275"/>
                    </a:lnTo>
                    <a:lnTo>
                      <a:pt x="191624"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90" name="Freeform: Shape 389">
                <a:extLst>
                  <a:ext uri="{FF2B5EF4-FFF2-40B4-BE49-F238E27FC236}">
                    <a16:creationId xmlns:a16="http://schemas.microsoft.com/office/drawing/2014/main" id="{A8056428-1750-4930-8DB0-3B925AE6C829}"/>
                  </a:ext>
                </a:extLst>
              </p:cNvPr>
              <p:cNvSpPr/>
              <p:nvPr/>
            </p:nvSpPr>
            <p:spPr>
              <a:xfrm>
                <a:off x="6324310" y="3626922"/>
                <a:ext cx="191624" cy="105054"/>
              </a:xfrm>
              <a:custGeom>
                <a:avLst/>
                <a:gdLst>
                  <a:gd name="connsiteX0" fmla="*/ 0 w 191624"/>
                  <a:gd name="connsiteY0" fmla="*/ 105055 h 105054"/>
                  <a:gd name="connsiteX1" fmla="*/ 191624 w 191624"/>
                  <a:gd name="connsiteY1" fmla="*/ 105055 h 105054"/>
                  <a:gd name="connsiteX2" fmla="*/ 191624 w 191624"/>
                  <a:gd name="connsiteY2" fmla="*/ 0 h 105054"/>
                  <a:gd name="connsiteX3" fmla="*/ 0 w 191624"/>
                  <a:gd name="connsiteY3" fmla="*/ 0 h 105054"/>
                </a:gdLst>
                <a:ahLst/>
                <a:cxnLst>
                  <a:cxn ang="0">
                    <a:pos x="connsiteX0" y="connsiteY0"/>
                  </a:cxn>
                  <a:cxn ang="0">
                    <a:pos x="connsiteX1" y="connsiteY1"/>
                  </a:cxn>
                  <a:cxn ang="0">
                    <a:pos x="connsiteX2" y="connsiteY2"/>
                  </a:cxn>
                  <a:cxn ang="0">
                    <a:pos x="connsiteX3" y="connsiteY3"/>
                  </a:cxn>
                </a:cxnLst>
                <a:rect l="l" t="t" r="r" b="b"/>
                <a:pathLst>
                  <a:path w="191624" h="105054">
                    <a:moveTo>
                      <a:pt x="0" y="105055"/>
                    </a:moveTo>
                    <a:lnTo>
                      <a:pt x="191624" y="105055"/>
                    </a:lnTo>
                    <a:lnTo>
                      <a:pt x="191624"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91" name="Freeform: Shape 390">
                <a:extLst>
                  <a:ext uri="{FF2B5EF4-FFF2-40B4-BE49-F238E27FC236}">
                    <a16:creationId xmlns:a16="http://schemas.microsoft.com/office/drawing/2014/main" id="{5059F063-73D1-4021-987E-77AD90B5DB89}"/>
                  </a:ext>
                </a:extLst>
              </p:cNvPr>
              <p:cNvSpPr/>
              <p:nvPr/>
            </p:nvSpPr>
            <p:spPr>
              <a:xfrm>
                <a:off x="6515934" y="3708100"/>
                <a:ext cx="191624" cy="23875"/>
              </a:xfrm>
              <a:custGeom>
                <a:avLst/>
                <a:gdLst>
                  <a:gd name="connsiteX0" fmla="*/ 0 w 191624"/>
                  <a:gd name="connsiteY0" fmla="*/ 23876 h 23875"/>
                  <a:gd name="connsiteX1" fmla="*/ 191625 w 191624"/>
                  <a:gd name="connsiteY1" fmla="*/ 23876 h 23875"/>
                  <a:gd name="connsiteX2" fmla="*/ 191625 w 191624"/>
                  <a:gd name="connsiteY2" fmla="*/ 0 h 23875"/>
                  <a:gd name="connsiteX3" fmla="*/ 0 w 191624"/>
                  <a:gd name="connsiteY3" fmla="*/ 0 h 23875"/>
                </a:gdLst>
                <a:ahLst/>
                <a:cxnLst>
                  <a:cxn ang="0">
                    <a:pos x="connsiteX0" y="connsiteY0"/>
                  </a:cxn>
                  <a:cxn ang="0">
                    <a:pos x="connsiteX1" y="connsiteY1"/>
                  </a:cxn>
                  <a:cxn ang="0">
                    <a:pos x="connsiteX2" y="connsiteY2"/>
                  </a:cxn>
                  <a:cxn ang="0">
                    <a:pos x="connsiteX3" y="connsiteY3"/>
                  </a:cxn>
                </a:cxnLst>
                <a:rect l="l" t="t" r="r" b="b"/>
                <a:pathLst>
                  <a:path w="191624" h="23875">
                    <a:moveTo>
                      <a:pt x="0" y="23876"/>
                    </a:moveTo>
                    <a:lnTo>
                      <a:pt x="191625" y="23876"/>
                    </a:lnTo>
                    <a:lnTo>
                      <a:pt x="191625"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92" name="Freeform: Shape 391">
                <a:extLst>
                  <a:ext uri="{FF2B5EF4-FFF2-40B4-BE49-F238E27FC236}">
                    <a16:creationId xmlns:a16="http://schemas.microsoft.com/office/drawing/2014/main" id="{CC131641-A0BE-48E3-A76B-93F05404BA3C}"/>
                  </a:ext>
                </a:extLst>
              </p:cNvPr>
              <p:cNvSpPr/>
              <p:nvPr/>
            </p:nvSpPr>
            <p:spPr>
              <a:xfrm>
                <a:off x="6706605" y="3728156"/>
                <a:ext cx="191624" cy="3820"/>
              </a:xfrm>
              <a:custGeom>
                <a:avLst/>
                <a:gdLst>
                  <a:gd name="connsiteX0" fmla="*/ 0 w 191624"/>
                  <a:gd name="connsiteY0" fmla="*/ 3820 h 3820"/>
                  <a:gd name="connsiteX1" fmla="*/ 191625 w 191624"/>
                  <a:gd name="connsiteY1" fmla="*/ 3820 h 3820"/>
                  <a:gd name="connsiteX2" fmla="*/ 191625 w 191624"/>
                  <a:gd name="connsiteY2" fmla="*/ 0 h 3820"/>
                  <a:gd name="connsiteX3" fmla="*/ 0 w 191624"/>
                  <a:gd name="connsiteY3" fmla="*/ 0 h 3820"/>
                </a:gdLst>
                <a:ahLst/>
                <a:cxnLst>
                  <a:cxn ang="0">
                    <a:pos x="connsiteX0" y="connsiteY0"/>
                  </a:cxn>
                  <a:cxn ang="0">
                    <a:pos x="connsiteX1" y="connsiteY1"/>
                  </a:cxn>
                  <a:cxn ang="0">
                    <a:pos x="connsiteX2" y="connsiteY2"/>
                  </a:cxn>
                  <a:cxn ang="0">
                    <a:pos x="connsiteX3" y="connsiteY3"/>
                  </a:cxn>
                </a:cxnLst>
                <a:rect l="l" t="t" r="r" b="b"/>
                <a:pathLst>
                  <a:path w="191624" h="3820">
                    <a:moveTo>
                      <a:pt x="0" y="3820"/>
                    </a:moveTo>
                    <a:lnTo>
                      <a:pt x="191625" y="3820"/>
                    </a:lnTo>
                    <a:lnTo>
                      <a:pt x="191625" y="0"/>
                    </a:lnTo>
                    <a:lnTo>
                      <a:pt x="0" y="0"/>
                    </a:lnTo>
                    <a:close/>
                  </a:path>
                </a:pathLst>
              </a:custGeom>
              <a:solidFill>
                <a:srgbClr val="A6CEE3">
                  <a:alpha val="70000"/>
                </a:srgbClr>
              </a:solidFill>
              <a:ln w="9542" cap="flat">
                <a:solidFill>
                  <a:srgbClr val="A6CEE3"/>
                </a:solidFill>
                <a:prstDash val="solid"/>
                <a:miter/>
              </a:ln>
            </p:spPr>
            <p:txBody>
              <a:bodyPr rtlCol="0" anchor="ctr"/>
              <a:lstStyle/>
              <a:p>
                <a:endParaRPr lang="en-US" sz="1600" dirty="0">
                  <a:latin typeface="Century Gothic" panose="020B0502020202020204" pitchFamily="34" charset="0"/>
                </a:endParaRPr>
              </a:p>
            </p:txBody>
          </p:sp>
          <p:sp>
            <p:nvSpPr>
              <p:cNvPr id="393" name="Freeform: Shape 392">
                <a:extLst>
                  <a:ext uri="{FF2B5EF4-FFF2-40B4-BE49-F238E27FC236}">
                    <a16:creationId xmlns:a16="http://schemas.microsoft.com/office/drawing/2014/main" id="{061B85E0-3BF5-4D86-BFD3-E0B67D6C2BD6}"/>
                  </a:ext>
                </a:extLst>
              </p:cNvPr>
              <p:cNvSpPr/>
              <p:nvPr/>
            </p:nvSpPr>
            <p:spPr>
              <a:xfrm>
                <a:off x="5825705" y="2996596"/>
                <a:ext cx="9525" cy="735380"/>
              </a:xfrm>
              <a:custGeom>
                <a:avLst/>
                <a:gdLst>
                  <a:gd name="connsiteX0" fmla="*/ 0 w 9525"/>
                  <a:gd name="connsiteY0" fmla="*/ 735380 h 735380"/>
                  <a:gd name="connsiteX1" fmla="*/ 0 w 9525"/>
                  <a:gd name="connsiteY1" fmla="*/ 735380 h 735380"/>
                  <a:gd name="connsiteX2" fmla="*/ 0 w 9525"/>
                  <a:gd name="connsiteY2" fmla="*/ 0 h 735380"/>
                </a:gdLst>
                <a:ahLst/>
                <a:cxnLst>
                  <a:cxn ang="0">
                    <a:pos x="connsiteX0" y="connsiteY0"/>
                  </a:cxn>
                  <a:cxn ang="0">
                    <a:pos x="connsiteX1" y="connsiteY1"/>
                  </a:cxn>
                  <a:cxn ang="0">
                    <a:pos x="connsiteX2" y="connsiteY2"/>
                  </a:cxn>
                </a:cxnLst>
                <a:rect l="l" t="t" r="r" b="b"/>
                <a:pathLst>
                  <a:path w="9525" h="735380">
                    <a:moveTo>
                      <a:pt x="0" y="735380"/>
                    </a:moveTo>
                    <a:lnTo>
                      <a:pt x="0" y="735380"/>
                    </a:lnTo>
                    <a:lnTo>
                      <a:pt x="0" y="0"/>
                    </a:lnTo>
                  </a:path>
                </a:pathLst>
              </a:custGeom>
              <a:noFill/>
              <a:ln w="19084" cap="flat">
                <a:solidFill>
                  <a:srgbClr val="E32400"/>
                </a:solidFill>
                <a:prstDash val="solid"/>
                <a:miter/>
              </a:ln>
            </p:spPr>
            <p:txBody>
              <a:bodyPr rtlCol="0" anchor="ctr"/>
              <a:lstStyle/>
              <a:p>
                <a:endParaRPr lang="en-US" sz="1600" dirty="0">
                  <a:latin typeface="Century Gothic" panose="020B0502020202020204" pitchFamily="34" charset="0"/>
                </a:endParaRPr>
              </a:p>
            </p:txBody>
          </p:sp>
        </p:grpSp>
        <p:sp>
          <p:nvSpPr>
            <p:cNvPr id="354" name="TextBox 353">
              <a:extLst>
                <a:ext uri="{FF2B5EF4-FFF2-40B4-BE49-F238E27FC236}">
                  <a16:creationId xmlns:a16="http://schemas.microsoft.com/office/drawing/2014/main" id="{B5D38C59-4974-48C7-8318-5B295CEDD518}"/>
                </a:ext>
              </a:extLst>
            </p:cNvPr>
            <p:cNvSpPr txBox="1"/>
            <p:nvPr/>
          </p:nvSpPr>
          <p:spPr>
            <a:xfrm>
              <a:off x="743100" y="2991538"/>
              <a:ext cx="696023" cy="338555"/>
            </a:xfrm>
            <a:prstGeom prst="rect">
              <a:avLst/>
            </a:prstGeom>
            <a:noFill/>
          </p:spPr>
          <p:txBody>
            <a:bodyPr wrap="none" rtlCol="0">
              <a:spAutoFit/>
            </a:bodyPr>
            <a:lstStyle/>
            <a:p>
              <a:pPr algn="l"/>
              <a:r>
                <a:rPr lang="en-US" sz="1600" spc="0" baseline="0" dirty="0">
                  <a:solidFill>
                    <a:srgbClr val="444444"/>
                  </a:solidFill>
                  <a:latin typeface="Century Gothic" panose="020B0502020202020204" pitchFamily="34" charset="0"/>
                  <a:cs typeface="Arial"/>
                  <a:sym typeface="Arial"/>
                  <a:rtl val="0"/>
                </a:rPr>
                <a:t>2,000</a:t>
              </a:r>
            </a:p>
          </p:txBody>
        </p:sp>
        <p:sp>
          <p:nvSpPr>
            <p:cNvPr id="355" name="TextBox 354">
              <a:extLst>
                <a:ext uri="{FF2B5EF4-FFF2-40B4-BE49-F238E27FC236}">
                  <a16:creationId xmlns:a16="http://schemas.microsoft.com/office/drawing/2014/main" id="{61C8A6A8-5931-4A99-91E5-A3E379096DE5}"/>
                </a:ext>
              </a:extLst>
            </p:cNvPr>
            <p:cNvSpPr txBox="1"/>
            <p:nvPr/>
          </p:nvSpPr>
          <p:spPr>
            <a:xfrm rot="16200000">
              <a:off x="-339622" y="2983239"/>
              <a:ext cx="1986298" cy="559975"/>
            </a:xfrm>
            <a:prstGeom prst="rect">
              <a:avLst/>
            </a:prstGeom>
            <a:noFill/>
          </p:spPr>
          <p:txBody>
            <a:bodyPr wrap="square" rtlCol="0">
              <a:spAutoFit/>
            </a:bodyPr>
            <a:lstStyle/>
            <a:p>
              <a:pPr algn="ctr"/>
              <a:r>
                <a:rPr lang="en-US" sz="1600" spc="0" baseline="0" dirty="0">
                  <a:solidFill>
                    <a:srgbClr val="444444"/>
                  </a:solidFill>
                  <a:latin typeface="Century Gothic" panose="020B0502020202020204" pitchFamily="34" charset="0"/>
                  <a:cs typeface="Arial"/>
                  <a:sym typeface="Arial"/>
                  <a:rtl val="0"/>
                </a:rPr>
                <a:t>Count</a:t>
              </a:r>
            </a:p>
          </p:txBody>
        </p:sp>
      </p:grpSp>
      <p:sp>
        <p:nvSpPr>
          <p:cNvPr id="140" name="TextBox 139">
            <a:extLst>
              <a:ext uri="{FF2B5EF4-FFF2-40B4-BE49-F238E27FC236}">
                <a16:creationId xmlns:a16="http://schemas.microsoft.com/office/drawing/2014/main" id="{4CD7B0AA-36EF-4958-B76C-4F3A1E50551E}"/>
              </a:ext>
            </a:extLst>
          </p:cNvPr>
          <p:cNvSpPr txBox="1"/>
          <p:nvPr/>
        </p:nvSpPr>
        <p:spPr>
          <a:xfrm>
            <a:off x="6473879" y="6242333"/>
            <a:ext cx="5676361"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GEDI – Global Ecosystem Dynamics Investigation</a:t>
            </a:r>
          </a:p>
        </p:txBody>
      </p:sp>
    </p:spTree>
    <p:extLst>
      <p:ext uri="{BB962C8B-B14F-4D97-AF65-F5344CB8AC3E}">
        <p14:creationId xmlns:p14="http://schemas.microsoft.com/office/powerpoint/2010/main" val="1519809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46663"/>
            <a:ext cx="11696700"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METHODOLOGY: LAND SURFACE TEMPERATURE</a:t>
            </a:r>
          </a:p>
        </p:txBody>
      </p:sp>
      <p:grpSp>
        <p:nvGrpSpPr>
          <p:cNvPr id="25" name="Group 24">
            <a:extLst>
              <a:ext uri="{FF2B5EF4-FFF2-40B4-BE49-F238E27FC236}">
                <a16:creationId xmlns:a16="http://schemas.microsoft.com/office/drawing/2014/main" id="{9019C86B-269D-5740-9607-6380E1656447}"/>
              </a:ext>
            </a:extLst>
          </p:cNvPr>
          <p:cNvGrpSpPr/>
          <p:nvPr/>
        </p:nvGrpSpPr>
        <p:grpSpPr>
          <a:xfrm>
            <a:off x="513777" y="3590237"/>
            <a:ext cx="7845481" cy="2997211"/>
            <a:chOff x="513777" y="3590237"/>
            <a:chExt cx="7845481" cy="2997211"/>
          </a:xfrm>
        </p:grpSpPr>
        <p:sp>
          <p:nvSpPr>
            <p:cNvPr id="7" name="Hexagon 6">
              <a:extLst>
                <a:ext uri="{FF2B5EF4-FFF2-40B4-BE49-F238E27FC236}">
                  <a16:creationId xmlns:a16="http://schemas.microsoft.com/office/drawing/2014/main" id="{085CA2AD-030F-DB46-A9DA-ECF7471A5937}"/>
                </a:ext>
              </a:extLst>
            </p:cNvPr>
            <p:cNvSpPr/>
            <p:nvPr/>
          </p:nvSpPr>
          <p:spPr>
            <a:xfrm>
              <a:off x="513777" y="3590237"/>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MODIS</a:t>
              </a:r>
            </a:p>
          </p:txBody>
        </p:sp>
        <p:sp>
          <p:nvSpPr>
            <p:cNvPr id="39" name="Hexagon 38">
              <a:extLst>
                <a:ext uri="{FF2B5EF4-FFF2-40B4-BE49-F238E27FC236}">
                  <a16:creationId xmlns:a16="http://schemas.microsoft.com/office/drawing/2014/main" id="{BD56978A-3811-214B-BD1D-8760FDAD3908}"/>
                </a:ext>
              </a:extLst>
            </p:cNvPr>
            <p:cNvSpPr/>
            <p:nvPr/>
          </p:nvSpPr>
          <p:spPr>
            <a:xfrm>
              <a:off x="513777" y="5165951"/>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ECOSTRESS</a:t>
              </a:r>
            </a:p>
          </p:txBody>
        </p:sp>
        <p:grpSp>
          <p:nvGrpSpPr>
            <p:cNvPr id="47" name="Group 46">
              <a:extLst>
                <a:ext uri="{FF2B5EF4-FFF2-40B4-BE49-F238E27FC236}">
                  <a16:creationId xmlns:a16="http://schemas.microsoft.com/office/drawing/2014/main" id="{71E1F843-1388-0A49-A42A-4D354328E41C}"/>
                </a:ext>
              </a:extLst>
            </p:cNvPr>
            <p:cNvGrpSpPr/>
            <p:nvPr/>
          </p:nvGrpSpPr>
          <p:grpSpPr>
            <a:xfrm>
              <a:off x="2703871" y="4090564"/>
              <a:ext cx="2754398" cy="1923106"/>
              <a:chOff x="2951188" y="1678943"/>
              <a:chExt cx="2728253" cy="1904852"/>
            </a:xfrm>
          </p:grpSpPr>
          <p:sp>
            <p:nvSpPr>
              <p:cNvPr id="48" name="Hexagon 47">
                <a:extLst>
                  <a:ext uri="{FF2B5EF4-FFF2-40B4-BE49-F238E27FC236}">
                    <a16:creationId xmlns:a16="http://schemas.microsoft.com/office/drawing/2014/main" id="{358148EB-10F4-4445-9FEC-344A89F404ED}"/>
                  </a:ext>
                </a:extLst>
              </p:cNvPr>
              <p:cNvSpPr/>
              <p:nvPr/>
            </p:nvSpPr>
            <p:spPr>
              <a:xfrm>
                <a:off x="2951188" y="1678943"/>
                <a:ext cx="2728253" cy="1904851"/>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49" name="Hexagon 48">
                <a:extLst>
                  <a:ext uri="{FF2B5EF4-FFF2-40B4-BE49-F238E27FC236}">
                    <a16:creationId xmlns:a16="http://schemas.microsoft.com/office/drawing/2014/main" id="{F9AED071-09D8-F24D-B5A3-F407591CE9D6}"/>
                  </a:ext>
                </a:extLst>
              </p:cNvPr>
              <p:cNvSpPr/>
              <p:nvPr/>
            </p:nvSpPr>
            <p:spPr>
              <a:xfrm>
                <a:off x="2951188" y="1678944"/>
                <a:ext cx="2728253" cy="1904851"/>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Century Gothic" panose="020B0502020202020204" pitchFamily="34" charset="0"/>
                  </a:rPr>
                  <a:t>LST </a:t>
                </a:r>
              </a:p>
              <a:p>
                <a:pPr algn="ctr"/>
                <a:r>
                  <a:rPr lang="en-US" sz="3400" dirty="0">
                    <a:solidFill>
                      <a:schemeClr val="tx1">
                        <a:lumMod val="75000"/>
                        <a:lumOff val="25000"/>
                      </a:schemeClr>
                    </a:solidFill>
                    <a:latin typeface="Century Gothic" panose="020B0502020202020204" pitchFamily="34" charset="0"/>
                  </a:rPr>
                  <a:t>(</a:t>
                </a:r>
                <a:r>
                  <a:rPr lang="en-US" sz="3200" dirty="0">
                    <a:solidFill>
                      <a:schemeClr val="tx1">
                        <a:lumMod val="75000"/>
                        <a:lumOff val="25000"/>
                      </a:schemeClr>
                    </a:solidFill>
                    <a:latin typeface="Century Gothic" panose="020B0502020202020204" pitchFamily="34" charset="0"/>
                  </a:rPr>
                  <a:t>K to °F</a:t>
                </a:r>
                <a:r>
                  <a:rPr lang="en-US" sz="3400" dirty="0">
                    <a:solidFill>
                      <a:schemeClr val="tx1">
                        <a:lumMod val="75000"/>
                        <a:lumOff val="25000"/>
                      </a:schemeClr>
                    </a:solidFill>
                    <a:latin typeface="Century Gothic" panose="020B0502020202020204" pitchFamily="34" charset="0"/>
                  </a:rPr>
                  <a:t>)</a:t>
                </a:r>
              </a:p>
            </p:txBody>
          </p:sp>
        </p:grpSp>
        <p:grpSp>
          <p:nvGrpSpPr>
            <p:cNvPr id="50" name="Group 49">
              <a:extLst>
                <a:ext uri="{FF2B5EF4-FFF2-40B4-BE49-F238E27FC236}">
                  <a16:creationId xmlns:a16="http://schemas.microsoft.com/office/drawing/2014/main" id="{3393103E-C2CA-5647-9087-461898ED884B}"/>
                </a:ext>
              </a:extLst>
            </p:cNvPr>
            <p:cNvGrpSpPr/>
            <p:nvPr/>
          </p:nvGrpSpPr>
          <p:grpSpPr>
            <a:xfrm>
              <a:off x="5604859" y="4664343"/>
              <a:ext cx="2754399" cy="1923105"/>
              <a:chOff x="2951187" y="1678944"/>
              <a:chExt cx="2728254" cy="1904851"/>
            </a:xfrm>
          </p:grpSpPr>
          <p:sp>
            <p:nvSpPr>
              <p:cNvPr id="51" name="Hexagon 50">
                <a:extLst>
                  <a:ext uri="{FF2B5EF4-FFF2-40B4-BE49-F238E27FC236}">
                    <a16:creationId xmlns:a16="http://schemas.microsoft.com/office/drawing/2014/main" id="{D13B52E8-D9E6-CE48-B89F-2A8BD7372C12}"/>
                  </a:ext>
                </a:extLst>
              </p:cNvPr>
              <p:cNvSpPr/>
              <p:nvPr/>
            </p:nvSpPr>
            <p:spPr>
              <a:xfrm>
                <a:off x="2951187" y="1678944"/>
                <a:ext cx="2728253" cy="1904851"/>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52" name="Hexagon 51">
                <a:extLst>
                  <a:ext uri="{FF2B5EF4-FFF2-40B4-BE49-F238E27FC236}">
                    <a16:creationId xmlns:a16="http://schemas.microsoft.com/office/drawing/2014/main" id="{0A65DD73-41FE-1443-8FE1-2450BDCE46D4}"/>
                  </a:ext>
                </a:extLst>
              </p:cNvPr>
              <p:cNvSpPr/>
              <p:nvPr/>
            </p:nvSpPr>
            <p:spPr>
              <a:xfrm>
                <a:off x="2951188" y="1678944"/>
                <a:ext cx="2728253" cy="1904851"/>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lumMod val="75000"/>
                        <a:lumOff val="25000"/>
                      </a:schemeClr>
                    </a:solidFill>
                    <a:latin typeface="Century Gothic" panose="020B0502020202020204" pitchFamily="34" charset="0"/>
                  </a:rPr>
                  <a:t>Day vs Night LST Maps</a:t>
                </a:r>
              </a:p>
            </p:txBody>
          </p:sp>
        </p:grpSp>
      </p:grpSp>
      <p:grpSp>
        <p:nvGrpSpPr>
          <p:cNvPr id="23" name="Group 22">
            <a:extLst>
              <a:ext uri="{FF2B5EF4-FFF2-40B4-BE49-F238E27FC236}">
                <a16:creationId xmlns:a16="http://schemas.microsoft.com/office/drawing/2014/main" id="{AC065839-7294-6148-B125-A7EECF477E50}"/>
              </a:ext>
            </a:extLst>
          </p:cNvPr>
          <p:cNvGrpSpPr/>
          <p:nvPr/>
        </p:nvGrpSpPr>
        <p:grpSpPr>
          <a:xfrm>
            <a:off x="513777" y="860374"/>
            <a:ext cx="10741462" cy="2435924"/>
            <a:chOff x="540970" y="947053"/>
            <a:chExt cx="10741462" cy="2435924"/>
          </a:xfrm>
        </p:grpSpPr>
        <p:grpSp>
          <p:nvGrpSpPr>
            <p:cNvPr id="20" name="Group 19">
              <a:extLst>
                <a:ext uri="{FF2B5EF4-FFF2-40B4-BE49-F238E27FC236}">
                  <a16:creationId xmlns:a16="http://schemas.microsoft.com/office/drawing/2014/main" id="{DD8DEF8B-C2B0-774C-B0EB-2CF5DCC13B43}"/>
                </a:ext>
              </a:extLst>
            </p:cNvPr>
            <p:cNvGrpSpPr/>
            <p:nvPr/>
          </p:nvGrpSpPr>
          <p:grpSpPr>
            <a:xfrm>
              <a:off x="5609604" y="947053"/>
              <a:ext cx="2754398" cy="1923105"/>
              <a:chOff x="2951188" y="1678944"/>
              <a:chExt cx="2728253" cy="1904851"/>
            </a:xfrm>
          </p:grpSpPr>
          <p:sp>
            <p:nvSpPr>
              <p:cNvPr id="19" name="Hexagon 18">
                <a:extLst>
                  <a:ext uri="{FF2B5EF4-FFF2-40B4-BE49-F238E27FC236}">
                    <a16:creationId xmlns:a16="http://schemas.microsoft.com/office/drawing/2014/main" id="{A3125A88-E741-994A-8327-A0B8CC5FE698}"/>
                  </a:ext>
                </a:extLst>
              </p:cNvPr>
              <p:cNvSpPr/>
              <p:nvPr/>
            </p:nvSpPr>
            <p:spPr>
              <a:xfrm>
                <a:off x="2951188" y="1678944"/>
                <a:ext cx="2728253" cy="1904851"/>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13" name="Hexagon 12">
                <a:extLst>
                  <a:ext uri="{FF2B5EF4-FFF2-40B4-BE49-F238E27FC236}">
                    <a16:creationId xmlns:a16="http://schemas.microsoft.com/office/drawing/2014/main" id="{0DEF3782-A42F-F140-A833-D08E735681A8}"/>
                  </a:ext>
                </a:extLst>
              </p:cNvPr>
              <p:cNvSpPr/>
              <p:nvPr/>
            </p:nvSpPr>
            <p:spPr>
              <a:xfrm>
                <a:off x="2951188" y="1678944"/>
                <a:ext cx="2728253" cy="1904851"/>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dirty="0">
                    <a:solidFill>
                      <a:schemeClr val="tx1">
                        <a:lumMod val="75000"/>
                        <a:lumOff val="25000"/>
                      </a:schemeClr>
                    </a:solidFill>
                    <a:latin typeface="Century Gothic" panose="020B0502020202020204" pitchFamily="34" charset="0"/>
                  </a:rPr>
                  <a:t>LST</a:t>
                </a:r>
                <a:r>
                  <a:rPr lang="en-US" sz="2400" dirty="0">
                    <a:solidFill>
                      <a:schemeClr val="tx1">
                        <a:lumMod val="75000"/>
                        <a:lumOff val="25000"/>
                      </a:schemeClr>
                    </a:solidFill>
                    <a:latin typeface="Century Gothic" panose="020B0502020202020204" pitchFamily="34" charset="0"/>
                  </a:rPr>
                  <a:t> Calculation</a:t>
                </a:r>
              </a:p>
              <a:p>
                <a:pPr algn="ctr"/>
                <a:r>
                  <a:rPr lang="en-US" sz="2800" dirty="0">
                    <a:solidFill>
                      <a:schemeClr val="tx1">
                        <a:lumMod val="75000"/>
                        <a:lumOff val="25000"/>
                      </a:schemeClr>
                    </a:solidFill>
                    <a:latin typeface="Century Gothic" panose="020B0502020202020204" pitchFamily="34" charset="0"/>
                  </a:rPr>
                  <a:t>(</a:t>
                </a:r>
                <a:r>
                  <a:rPr lang="en-US" sz="3200" dirty="0">
                    <a:solidFill>
                      <a:schemeClr val="tx1">
                        <a:lumMod val="75000"/>
                        <a:lumOff val="25000"/>
                      </a:schemeClr>
                    </a:solidFill>
                    <a:latin typeface="Century Gothic" panose="020B0502020202020204" pitchFamily="34" charset="0"/>
                  </a:rPr>
                  <a:t>K to °F</a:t>
                </a:r>
                <a:r>
                  <a:rPr lang="en-US" sz="2800" dirty="0">
                    <a:solidFill>
                      <a:schemeClr val="tx1">
                        <a:lumMod val="75000"/>
                        <a:lumOff val="25000"/>
                      </a:schemeClr>
                    </a:solidFill>
                    <a:latin typeface="Century Gothic" panose="020B0502020202020204" pitchFamily="34" charset="0"/>
                  </a:rPr>
                  <a:t>)</a:t>
                </a:r>
              </a:p>
            </p:txBody>
          </p:sp>
        </p:grpSp>
        <p:grpSp>
          <p:nvGrpSpPr>
            <p:cNvPr id="18" name="Group 17">
              <a:extLst>
                <a:ext uri="{FF2B5EF4-FFF2-40B4-BE49-F238E27FC236}">
                  <a16:creationId xmlns:a16="http://schemas.microsoft.com/office/drawing/2014/main" id="{FB658136-C8EC-0748-B7A4-5DD87542E925}"/>
                </a:ext>
              </a:extLst>
            </p:cNvPr>
            <p:cNvGrpSpPr/>
            <p:nvPr/>
          </p:nvGrpSpPr>
          <p:grpSpPr>
            <a:xfrm>
              <a:off x="2703871" y="1481778"/>
              <a:ext cx="2713116" cy="1894282"/>
              <a:chOff x="2951188" y="3705595"/>
              <a:chExt cx="2728254" cy="1904851"/>
            </a:xfrm>
          </p:grpSpPr>
          <p:sp>
            <p:nvSpPr>
              <p:cNvPr id="17" name="Hexagon 16">
                <a:extLst>
                  <a:ext uri="{FF2B5EF4-FFF2-40B4-BE49-F238E27FC236}">
                    <a16:creationId xmlns:a16="http://schemas.microsoft.com/office/drawing/2014/main" id="{3B73684E-80D1-3245-9816-0DA88866E26B}"/>
                  </a:ext>
                </a:extLst>
              </p:cNvPr>
              <p:cNvSpPr/>
              <p:nvPr/>
            </p:nvSpPr>
            <p:spPr>
              <a:xfrm>
                <a:off x="2951188" y="3705595"/>
                <a:ext cx="2728253" cy="1904851"/>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15" name="Hexagon 14">
                <a:extLst>
                  <a:ext uri="{FF2B5EF4-FFF2-40B4-BE49-F238E27FC236}">
                    <a16:creationId xmlns:a16="http://schemas.microsoft.com/office/drawing/2014/main" id="{60B77778-1681-9C4C-96FE-D2E451262225}"/>
                  </a:ext>
                </a:extLst>
              </p:cNvPr>
              <p:cNvSpPr/>
              <p:nvPr/>
            </p:nvSpPr>
            <p:spPr>
              <a:xfrm>
                <a:off x="2951189" y="3705595"/>
                <a:ext cx="2728253" cy="1904851"/>
              </a:xfrm>
              <a:prstGeom prst="hexagon">
                <a:avLst/>
              </a:prstGeom>
              <a:solidFill>
                <a:srgbClr val="FFFFFF">
                  <a:alpha val="50196"/>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dirty="0">
                    <a:solidFill>
                      <a:schemeClr val="tx1">
                        <a:lumMod val="75000"/>
                        <a:lumOff val="25000"/>
                      </a:schemeClr>
                    </a:solidFill>
                    <a:latin typeface="Century Gothic" panose="020B0502020202020204" pitchFamily="34" charset="0"/>
                  </a:rPr>
                  <a:t>NDVI to Emissivity</a:t>
                </a:r>
              </a:p>
            </p:txBody>
          </p:sp>
        </p:grpSp>
        <p:sp>
          <p:nvSpPr>
            <p:cNvPr id="4" name="Hexagon 3">
              <a:extLst>
                <a:ext uri="{FF2B5EF4-FFF2-40B4-BE49-F238E27FC236}">
                  <a16:creationId xmlns:a16="http://schemas.microsoft.com/office/drawing/2014/main" id="{CBEEFD6D-5D40-024E-9DDB-88256817DB50}"/>
                </a:ext>
              </a:extLst>
            </p:cNvPr>
            <p:cNvSpPr/>
            <p:nvPr/>
          </p:nvSpPr>
          <p:spPr>
            <a:xfrm>
              <a:off x="540970" y="1234293"/>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Landsat 5, 8</a:t>
              </a:r>
            </a:p>
          </p:txBody>
        </p:sp>
        <p:grpSp>
          <p:nvGrpSpPr>
            <p:cNvPr id="14" name="Group 13">
              <a:extLst>
                <a:ext uri="{FF2B5EF4-FFF2-40B4-BE49-F238E27FC236}">
                  <a16:creationId xmlns:a16="http://schemas.microsoft.com/office/drawing/2014/main" id="{D3309795-D0B7-9643-8B82-9CEB05C145B0}"/>
                </a:ext>
              </a:extLst>
            </p:cNvPr>
            <p:cNvGrpSpPr/>
            <p:nvPr/>
          </p:nvGrpSpPr>
          <p:grpSpPr>
            <a:xfrm>
              <a:off x="8538983" y="1474862"/>
              <a:ext cx="2743449" cy="1908115"/>
              <a:chOff x="8108853" y="1813804"/>
              <a:chExt cx="2743449" cy="1908115"/>
            </a:xfrm>
          </p:grpSpPr>
          <p:sp>
            <p:nvSpPr>
              <p:cNvPr id="29" name="Hexagon 28">
                <a:extLst>
                  <a:ext uri="{FF2B5EF4-FFF2-40B4-BE49-F238E27FC236}">
                    <a16:creationId xmlns:a16="http://schemas.microsoft.com/office/drawing/2014/main" id="{203F8DA7-B107-BD48-BE4C-FD1C449C163C}"/>
                  </a:ext>
                </a:extLst>
              </p:cNvPr>
              <p:cNvSpPr/>
              <p:nvPr/>
            </p:nvSpPr>
            <p:spPr>
              <a:xfrm>
                <a:off x="8108853" y="1813804"/>
                <a:ext cx="2732929" cy="1908115"/>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26" name="Hexagon 25">
                <a:extLst>
                  <a:ext uri="{FF2B5EF4-FFF2-40B4-BE49-F238E27FC236}">
                    <a16:creationId xmlns:a16="http://schemas.microsoft.com/office/drawing/2014/main" id="{11D1F218-BC71-B04D-A89C-F8CA6407CA9C}"/>
                  </a:ext>
                </a:extLst>
              </p:cNvPr>
              <p:cNvSpPr/>
              <p:nvPr/>
            </p:nvSpPr>
            <p:spPr>
              <a:xfrm>
                <a:off x="8119376" y="1813805"/>
                <a:ext cx="2732926" cy="1908114"/>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dirty="0">
                    <a:solidFill>
                      <a:schemeClr val="tx1">
                        <a:lumMod val="75000"/>
                        <a:lumOff val="25000"/>
                      </a:schemeClr>
                    </a:solidFill>
                    <a:latin typeface="Century Gothic" panose="020B0502020202020204" pitchFamily="34" charset="0"/>
                  </a:rPr>
                  <a:t>LST Timeseries</a:t>
                </a:r>
              </a:p>
            </p:txBody>
          </p:sp>
        </p:grpSp>
      </p:grpSp>
      <p:grpSp>
        <p:nvGrpSpPr>
          <p:cNvPr id="41" name="Group 40">
            <a:extLst>
              <a:ext uri="{FF2B5EF4-FFF2-40B4-BE49-F238E27FC236}">
                <a16:creationId xmlns:a16="http://schemas.microsoft.com/office/drawing/2014/main" id="{8E03A71B-ABC8-E148-A748-7C92EA225C57}"/>
              </a:ext>
            </a:extLst>
          </p:cNvPr>
          <p:cNvGrpSpPr/>
          <p:nvPr/>
        </p:nvGrpSpPr>
        <p:grpSpPr>
          <a:xfrm>
            <a:off x="1559330" y="1746508"/>
            <a:ext cx="7415923" cy="1856709"/>
            <a:chOff x="1559330" y="1746508"/>
            <a:chExt cx="7415923" cy="1856709"/>
          </a:xfrm>
        </p:grpSpPr>
        <p:grpSp>
          <p:nvGrpSpPr>
            <p:cNvPr id="36" name="Group 35">
              <a:extLst>
                <a:ext uri="{FF2B5EF4-FFF2-40B4-BE49-F238E27FC236}">
                  <a16:creationId xmlns:a16="http://schemas.microsoft.com/office/drawing/2014/main" id="{251DDE68-745F-CE43-8591-29B5644B9E63}"/>
                </a:ext>
              </a:extLst>
            </p:cNvPr>
            <p:cNvGrpSpPr/>
            <p:nvPr/>
          </p:nvGrpSpPr>
          <p:grpSpPr>
            <a:xfrm>
              <a:off x="1559330" y="1746508"/>
              <a:ext cx="7415923" cy="1856709"/>
              <a:chOff x="1559330" y="1746508"/>
              <a:chExt cx="7415923" cy="1856709"/>
            </a:xfrm>
          </p:grpSpPr>
          <p:sp>
            <p:nvSpPr>
              <p:cNvPr id="101" name="Arc 100">
                <a:extLst>
                  <a:ext uri="{FF2B5EF4-FFF2-40B4-BE49-F238E27FC236}">
                    <a16:creationId xmlns:a16="http://schemas.microsoft.com/office/drawing/2014/main" id="{9BE9D320-C8BB-E340-A813-28CB577181B5}"/>
                  </a:ext>
                </a:extLst>
              </p:cNvPr>
              <p:cNvSpPr/>
              <p:nvPr/>
            </p:nvSpPr>
            <p:spPr>
              <a:xfrm rot="8159207" flipV="1">
                <a:off x="1559330" y="1746508"/>
                <a:ext cx="1541431" cy="1814705"/>
              </a:xfrm>
              <a:prstGeom prst="arc">
                <a:avLst>
                  <a:gd name="adj1" fmla="val 18911510"/>
                  <a:gd name="adj2" fmla="val 5657692"/>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Arc 54">
                <a:extLst>
                  <a:ext uri="{FF2B5EF4-FFF2-40B4-BE49-F238E27FC236}">
                    <a16:creationId xmlns:a16="http://schemas.microsoft.com/office/drawing/2014/main" id="{F43503F7-56AD-E34D-89BC-B1E99B549112}"/>
                  </a:ext>
                </a:extLst>
              </p:cNvPr>
              <p:cNvSpPr/>
              <p:nvPr/>
            </p:nvSpPr>
            <p:spPr>
              <a:xfrm rot="6142113" flipV="1">
                <a:off x="4946240" y="1925149"/>
                <a:ext cx="1541431" cy="1814705"/>
              </a:xfrm>
              <a:prstGeom prst="arc">
                <a:avLst>
                  <a:gd name="adj1" fmla="val 18911510"/>
                  <a:gd name="adj2" fmla="val 5657692"/>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Arc 55">
                <a:extLst>
                  <a:ext uri="{FF2B5EF4-FFF2-40B4-BE49-F238E27FC236}">
                    <a16:creationId xmlns:a16="http://schemas.microsoft.com/office/drawing/2014/main" id="{128ACA4D-D473-C94B-A232-D49FE88B164F}"/>
                  </a:ext>
                </a:extLst>
              </p:cNvPr>
              <p:cNvSpPr/>
              <p:nvPr/>
            </p:nvSpPr>
            <p:spPr>
              <a:xfrm rot="7622333" flipV="1">
                <a:off x="7297185" y="1878986"/>
                <a:ext cx="1541431" cy="1814705"/>
              </a:xfrm>
              <a:prstGeom prst="arc">
                <a:avLst>
                  <a:gd name="adj1" fmla="val 18911510"/>
                  <a:gd name="adj2" fmla="val 5657692"/>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8" name="Triangle 57">
              <a:extLst>
                <a:ext uri="{FF2B5EF4-FFF2-40B4-BE49-F238E27FC236}">
                  <a16:creationId xmlns:a16="http://schemas.microsoft.com/office/drawing/2014/main" id="{6318C919-3F05-B445-B83B-190E03BA0C24}"/>
                </a:ext>
              </a:extLst>
            </p:cNvPr>
            <p:cNvSpPr/>
            <p:nvPr/>
          </p:nvSpPr>
          <p:spPr>
            <a:xfrm rot="12635394" flipV="1">
              <a:off x="2893014" y="3183039"/>
              <a:ext cx="180522" cy="140915"/>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4DC6FF41-2C5E-1C4B-98A9-885BEC13CDCA}"/>
                </a:ext>
              </a:extLst>
            </p:cNvPr>
            <p:cNvSpPr/>
            <p:nvPr/>
          </p:nvSpPr>
          <p:spPr>
            <a:xfrm rot="11708451" flipV="1">
              <a:off x="6521471" y="2919679"/>
              <a:ext cx="180522" cy="140915"/>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61931D9A-5451-724B-8E1A-5BA397B3027F}"/>
                </a:ext>
              </a:extLst>
            </p:cNvPr>
            <p:cNvSpPr/>
            <p:nvPr/>
          </p:nvSpPr>
          <p:spPr>
            <a:xfrm rot="12635394" flipV="1">
              <a:off x="8735276" y="3201532"/>
              <a:ext cx="180522" cy="140915"/>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B9D6FB26-DF94-214A-9211-0B10848AD0EF}"/>
              </a:ext>
            </a:extLst>
          </p:cNvPr>
          <p:cNvGrpSpPr/>
          <p:nvPr/>
        </p:nvGrpSpPr>
        <p:grpSpPr>
          <a:xfrm>
            <a:off x="2151379" y="3672765"/>
            <a:ext cx="4567659" cy="2847288"/>
            <a:chOff x="2151379" y="3672765"/>
            <a:chExt cx="4567659" cy="2847288"/>
          </a:xfrm>
        </p:grpSpPr>
        <p:grpSp>
          <p:nvGrpSpPr>
            <p:cNvPr id="37" name="Group 36">
              <a:extLst>
                <a:ext uri="{FF2B5EF4-FFF2-40B4-BE49-F238E27FC236}">
                  <a16:creationId xmlns:a16="http://schemas.microsoft.com/office/drawing/2014/main" id="{C50EE7E6-A90D-FD42-A973-076CD21AB07E}"/>
                </a:ext>
              </a:extLst>
            </p:cNvPr>
            <p:cNvGrpSpPr/>
            <p:nvPr/>
          </p:nvGrpSpPr>
          <p:grpSpPr>
            <a:xfrm>
              <a:off x="2195521" y="3672765"/>
              <a:ext cx="1814705" cy="1366209"/>
              <a:chOff x="2195521" y="3672765"/>
              <a:chExt cx="1814705" cy="1366209"/>
            </a:xfrm>
          </p:grpSpPr>
          <p:sp>
            <p:nvSpPr>
              <p:cNvPr id="65" name="Arc 64">
                <a:extLst>
                  <a:ext uri="{FF2B5EF4-FFF2-40B4-BE49-F238E27FC236}">
                    <a16:creationId xmlns:a16="http://schemas.microsoft.com/office/drawing/2014/main" id="{A0928856-C190-BD41-AC6C-844D2C9D6460}"/>
                  </a:ext>
                </a:extLst>
              </p:cNvPr>
              <p:cNvSpPr/>
              <p:nvPr/>
            </p:nvSpPr>
            <p:spPr>
              <a:xfrm rot="15431509">
                <a:off x="2419769" y="3448517"/>
                <a:ext cx="1366209" cy="1814705"/>
              </a:xfrm>
              <a:prstGeom prst="arc">
                <a:avLst>
                  <a:gd name="adj1" fmla="val 18911510"/>
                  <a:gd name="adj2" fmla="val 4670658"/>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Triangle 66">
                <a:extLst>
                  <a:ext uri="{FF2B5EF4-FFF2-40B4-BE49-F238E27FC236}">
                    <a16:creationId xmlns:a16="http://schemas.microsoft.com/office/drawing/2014/main" id="{F4FA0074-A501-594D-8779-C1A56C9BB26A}"/>
                  </a:ext>
                </a:extLst>
              </p:cNvPr>
              <p:cNvSpPr/>
              <p:nvPr/>
            </p:nvSpPr>
            <p:spPr>
              <a:xfrm rot="19959411" flipV="1">
                <a:off x="3809607" y="3919450"/>
                <a:ext cx="180522" cy="140915"/>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E951F2B3-74E0-EB40-873A-212D310B59E3}"/>
                </a:ext>
              </a:extLst>
            </p:cNvPr>
            <p:cNvGrpSpPr/>
            <p:nvPr/>
          </p:nvGrpSpPr>
          <p:grpSpPr>
            <a:xfrm>
              <a:off x="2151379" y="5153844"/>
              <a:ext cx="1844603" cy="1366209"/>
              <a:chOff x="2151379" y="5153844"/>
              <a:chExt cx="1844603" cy="1366209"/>
            </a:xfrm>
          </p:grpSpPr>
          <p:sp>
            <p:nvSpPr>
              <p:cNvPr id="66" name="Arc 65">
                <a:extLst>
                  <a:ext uri="{FF2B5EF4-FFF2-40B4-BE49-F238E27FC236}">
                    <a16:creationId xmlns:a16="http://schemas.microsoft.com/office/drawing/2014/main" id="{20D84811-5FBC-C247-902C-05C7B1647B1C}"/>
                  </a:ext>
                </a:extLst>
              </p:cNvPr>
              <p:cNvSpPr/>
              <p:nvPr/>
            </p:nvSpPr>
            <p:spPr>
              <a:xfrm rot="5768748" flipV="1">
                <a:off x="2375627" y="4929596"/>
                <a:ext cx="1366209" cy="1814705"/>
              </a:xfrm>
              <a:prstGeom prst="arc">
                <a:avLst>
                  <a:gd name="adj1" fmla="val 18911510"/>
                  <a:gd name="adj2" fmla="val 4670658"/>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Triangle 69">
                <a:extLst>
                  <a:ext uri="{FF2B5EF4-FFF2-40B4-BE49-F238E27FC236}">
                    <a16:creationId xmlns:a16="http://schemas.microsoft.com/office/drawing/2014/main" id="{8563B430-1068-4A47-B315-0336690EC718}"/>
                  </a:ext>
                </a:extLst>
              </p:cNvPr>
              <p:cNvSpPr/>
              <p:nvPr/>
            </p:nvSpPr>
            <p:spPr>
              <a:xfrm rot="12581095" flipV="1">
                <a:off x="3815460" y="6048309"/>
                <a:ext cx="180522" cy="140915"/>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F32B2D3D-0E54-734D-AC33-97B349FC4584}"/>
                </a:ext>
              </a:extLst>
            </p:cNvPr>
            <p:cNvGrpSpPr/>
            <p:nvPr/>
          </p:nvGrpSpPr>
          <p:grpSpPr>
            <a:xfrm flipV="1">
              <a:off x="4874435" y="4072359"/>
              <a:ext cx="1844603" cy="1366209"/>
              <a:chOff x="2151379" y="5153844"/>
              <a:chExt cx="1844603" cy="1366209"/>
            </a:xfrm>
          </p:grpSpPr>
          <p:sp>
            <p:nvSpPr>
              <p:cNvPr id="72" name="Arc 71">
                <a:extLst>
                  <a:ext uri="{FF2B5EF4-FFF2-40B4-BE49-F238E27FC236}">
                    <a16:creationId xmlns:a16="http://schemas.microsoft.com/office/drawing/2014/main" id="{E50F5E9C-501F-6345-84B1-9098BDF82867}"/>
                  </a:ext>
                </a:extLst>
              </p:cNvPr>
              <p:cNvSpPr/>
              <p:nvPr/>
            </p:nvSpPr>
            <p:spPr>
              <a:xfrm rot="5768748" flipV="1">
                <a:off x="2375627" y="4929596"/>
                <a:ext cx="1366209" cy="1814705"/>
              </a:xfrm>
              <a:prstGeom prst="arc">
                <a:avLst>
                  <a:gd name="adj1" fmla="val 18911510"/>
                  <a:gd name="adj2" fmla="val 4670658"/>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Triangle 72">
                <a:extLst>
                  <a:ext uri="{FF2B5EF4-FFF2-40B4-BE49-F238E27FC236}">
                    <a16:creationId xmlns:a16="http://schemas.microsoft.com/office/drawing/2014/main" id="{5B0693AD-FF67-1144-880E-6C75481929FC}"/>
                  </a:ext>
                </a:extLst>
              </p:cNvPr>
              <p:cNvSpPr/>
              <p:nvPr/>
            </p:nvSpPr>
            <p:spPr>
              <a:xfrm rot="12581095" flipV="1">
                <a:off x="3815460" y="6048309"/>
                <a:ext cx="180522" cy="140915"/>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14675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endCondLst>
                                    <p:cond evt="onNext" delay="0">
                                      <p:tgtEl>
                                        <p:sldTgt/>
                                      </p:tgtEl>
                                    </p:cond>
                                  </p:endCondLst>
                                  <p:childTnLst>
                                    <p:set>
                                      <p:cBhvr>
                                        <p:cTn id="6" dur="indefinite"/>
                                        <p:tgtEl>
                                          <p:spTgt spid="25"/>
                                        </p:tgtEl>
                                        <p:attrNameLst>
                                          <p:attrName>style.opacity</p:attrName>
                                        </p:attrNameLst>
                                      </p:cBhvr>
                                      <p:to>
                                        <p:strVal val="0.1"/>
                                      </p:to>
                                    </p:set>
                                    <p:animEffect filter="image" prLst="opacity: 0.1">
                                      <p:cBhvr rctx="IE">
                                        <p:cTn id="7" dur="indefinite"/>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p:cTn id="13" dur="indefinite"/>
                                        <p:tgtEl>
                                          <p:spTgt spid="23"/>
                                        </p:tgtEl>
                                        <p:attrNameLst>
                                          <p:attrName>style.opacity</p:attrName>
                                        </p:attrNameLst>
                                      </p:cBhvr>
                                      <p:to>
                                        <p:strVal val="0.1"/>
                                      </p:to>
                                    </p:set>
                                    <p:animEffect filter="image" prLst="opacity: 0.1">
                                      <p:cBhvr rctx="IE">
                                        <p:cTn id="14" dur="indefinite"/>
                                        <p:tgtEl>
                                          <p:spTgt spid="23"/>
                                        </p:tgtEl>
                                      </p:cBhvr>
                                    </p:animEffect>
                                  </p:childTnLst>
                                </p:cTn>
                              </p:par>
                              <p:par>
                                <p:cTn id="15" presetID="1" presetClass="exit" presetSubtype="0" fill="hold"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close up of a map&#10;&#10;Description automatically generated">
            <a:extLst>
              <a:ext uri="{FF2B5EF4-FFF2-40B4-BE49-F238E27FC236}">
                <a16:creationId xmlns:a16="http://schemas.microsoft.com/office/drawing/2014/main" id="{22135B16-02D0-4737-A2FF-033237F7C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69638"/>
            <a:ext cx="5750175" cy="4140965"/>
          </a:xfrm>
          <a:prstGeom prst="rect">
            <a:avLst/>
          </a:prstGeom>
        </p:spPr>
      </p:pic>
      <p:pic>
        <p:nvPicPr>
          <p:cNvPr id="5" name="Picture 4" descr="A close up of a map&#10;&#10;Description automatically generated">
            <a:extLst>
              <a:ext uri="{FF2B5EF4-FFF2-40B4-BE49-F238E27FC236}">
                <a16:creationId xmlns:a16="http://schemas.microsoft.com/office/drawing/2014/main" id="{B1769DDD-A502-4ABB-B753-3C784992F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40" y="901217"/>
            <a:ext cx="5385553" cy="4320837"/>
          </a:xfrm>
          <a:prstGeom prst="rect">
            <a:avLst/>
          </a:prstGeom>
        </p:spPr>
      </p:pic>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LST 2010 to 2019</a:t>
            </a:r>
            <a:endParaRPr lang="en-US" sz="4000" b="1" strike="sngStrike" dirty="0">
              <a:solidFill>
                <a:srgbClr val="006D9D"/>
              </a:solidFill>
              <a:latin typeface="Century Gothic" panose="020F0302020204030204"/>
            </a:endParaRPr>
          </a:p>
        </p:txBody>
      </p:sp>
      <p:sp>
        <p:nvSpPr>
          <p:cNvPr id="3" name="Rectangle 2">
            <a:extLst>
              <a:ext uri="{FF2B5EF4-FFF2-40B4-BE49-F238E27FC236}">
                <a16:creationId xmlns:a16="http://schemas.microsoft.com/office/drawing/2014/main" id="{2EE3C95A-081D-8047-8843-EA6646183C3A}"/>
              </a:ext>
            </a:extLst>
          </p:cNvPr>
          <p:cNvSpPr/>
          <p:nvPr/>
        </p:nvSpPr>
        <p:spPr>
          <a:xfrm>
            <a:off x="7492929" y="6243445"/>
            <a:ext cx="345171" cy="15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D0D7263C-2A6F-E044-8F24-38BAEFA78D5B}"/>
              </a:ext>
            </a:extLst>
          </p:cNvPr>
          <p:cNvGrpSpPr/>
          <p:nvPr/>
        </p:nvGrpSpPr>
        <p:grpSpPr>
          <a:xfrm>
            <a:off x="4492273" y="5179391"/>
            <a:ext cx="3949715" cy="1555975"/>
            <a:chOff x="544432" y="7896906"/>
            <a:chExt cx="3719585" cy="2088765"/>
          </a:xfrm>
        </p:grpSpPr>
        <p:sp>
          <p:nvSpPr>
            <p:cNvPr id="18" name="TextBox 17">
              <a:extLst>
                <a:ext uri="{FF2B5EF4-FFF2-40B4-BE49-F238E27FC236}">
                  <a16:creationId xmlns:a16="http://schemas.microsoft.com/office/drawing/2014/main" id="{236CEC58-8F6D-B540-B894-417CB5F5DFB8}"/>
                </a:ext>
              </a:extLst>
            </p:cNvPr>
            <p:cNvSpPr txBox="1"/>
            <p:nvPr/>
          </p:nvSpPr>
          <p:spPr>
            <a:xfrm>
              <a:off x="544432" y="7896906"/>
              <a:ext cx="3155949" cy="430887"/>
            </a:xfrm>
            <a:prstGeom prst="rect">
              <a:avLst/>
            </a:prstGeom>
            <a:noFill/>
          </p:spPr>
          <p:txBody>
            <a:bodyPr wrap="square" rtlCol="0">
              <a:spAutoFit/>
            </a:bodyPr>
            <a:lstStyle/>
            <a:p>
              <a:r>
                <a:rPr lang="en-US" sz="2200" dirty="0">
                  <a:latin typeface="Century Gothic" panose="020B0502020202020204" pitchFamily="34" charset="0"/>
                </a:rPr>
                <a:t>LST (°F)</a:t>
              </a:r>
            </a:p>
          </p:txBody>
        </p:sp>
        <p:sp>
          <p:nvSpPr>
            <p:cNvPr id="19" name="Rectangle 18">
              <a:extLst>
                <a:ext uri="{FF2B5EF4-FFF2-40B4-BE49-F238E27FC236}">
                  <a16:creationId xmlns:a16="http://schemas.microsoft.com/office/drawing/2014/main" id="{86B69C36-EEA9-4A45-A81E-CFCFFD700C4D}"/>
                </a:ext>
              </a:extLst>
            </p:cNvPr>
            <p:cNvSpPr/>
            <p:nvPr/>
          </p:nvSpPr>
          <p:spPr>
            <a:xfrm>
              <a:off x="1998739" y="8467714"/>
              <a:ext cx="346948" cy="231299"/>
            </a:xfrm>
            <a:prstGeom prst="rect">
              <a:avLst/>
            </a:prstGeom>
            <a:solidFill>
              <a:srgbClr val="FEE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7D663F4-4D96-674D-97E6-B2BC6545E804}"/>
                </a:ext>
              </a:extLst>
            </p:cNvPr>
            <p:cNvSpPr/>
            <p:nvPr/>
          </p:nvSpPr>
          <p:spPr>
            <a:xfrm>
              <a:off x="1998739" y="8764155"/>
              <a:ext cx="346948" cy="231299"/>
            </a:xfrm>
            <a:prstGeom prst="rect">
              <a:avLst/>
            </a:prstGeom>
            <a:solidFill>
              <a:srgbClr val="FEB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E49C946-4B2A-AE4E-961D-32BC38803B4F}"/>
                </a:ext>
              </a:extLst>
            </p:cNvPr>
            <p:cNvSpPr/>
            <p:nvPr/>
          </p:nvSpPr>
          <p:spPr>
            <a:xfrm>
              <a:off x="1998739" y="9043073"/>
              <a:ext cx="346948" cy="231299"/>
            </a:xfrm>
            <a:prstGeom prst="rect">
              <a:avLst/>
            </a:prstGeom>
            <a:solidFill>
              <a:srgbClr val="F77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2D33152-F6DA-7343-89FF-5F604A20DC30}"/>
                </a:ext>
              </a:extLst>
            </p:cNvPr>
            <p:cNvSpPr/>
            <p:nvPr/>
          </p:nvSpPr>
          <p:spPr>
            <a:xfrm>
              <a:off x="1998739" y="9345409"/>
              <a:ext cx="346948" cy="231299"/>
            </a:xfrm>
            <a:prstGeom prst="rect">
              <a:avLst/>
            </a:prstGeom>
            <a:solidFill>
              <a:srgbClr val="DB3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D1C91CE-9037-424B-87B7-1F0E8199DD51}"/>
                </a:ext>
              </a:extLst>
            </p:cNvPr>
            <p:cNvSpPr/>
            <p:nvPr/>
          </p:nvSpPr>
          <p:spPr>
            <a:xfrm>
              <a:off x="1998739" y="9647745"/>
              <a:ext cx="346948" cy="231299"/>
            </a:xfrm>
            <a:prstGeom prst="rect">
              <a:avLst/>
            </a:prstGeom>
            <a:solidFill>
              <a:srgbClr val="A50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9CE9CC4-442C-DC4F-B20D-6A3A18F7DB14}"/>
                </a:ext>
              </a:extLst>
            </p:cNvPr>
            <p:cNvSpPr txBox="1"/>
            <p:nvPr/>
          </p:nvSpPr>
          <p:spPr>
            <a:xfrm>
              <a:off x="1035424" y="8374329"/>
              <a:ext cx="829934" cy="1611342"/>
            </a:xfrm>
            <a:prstGeom prst="rect">
              <a:avLst/>
            </a:prstGeom>
            <a:noFill/>
          </p:spPr>
          <p:txBody>
            <a:bodyPr wrap="square" rtlCol="0">
              <a:spAutoFit/>
            </a:bodyPr>
            <a:lstStyle/>
            <a:p>
              <a:pPr>
                <a:lnSpc>
                  <a:spcPct val="90000"/>
                </a:lnSpc>
              </a:pPr>
              <a:r>
                <a:rPr lang="en-US" sz="1600" dirty="0">
                  <a:latin typeface="Century Gothic" panose="020B0502020202020204" pitchFamily="34" charset="0"/>
                </a:rPr>
                <a:t>&lt;70</a:t>
              </a:r>
            </a:p>
            <a:p>
              <a:pPr>
                <a:lnSpc>
                  <a:spcPct val="90000"/>
                </a:lnSpc>
              </a:pPr>
              <a:r>
                <a:rPr lang="en-US" sz="1600" dirty="0">
                  <a:latin typeface="Century Gothic" panose="020B0502020202020204" pitchFamily="34" charset="0"/>
                </a:rPr>
                <a:t>70-74</a:t>
              </a:r>
            </a:p>
            <a:p>
              <a:pPr>
                <a:lnSpc>
                  <a:spcPct val="90000"/>
                </a:lnSpc>
              </a:pPr>
              <a:r>
                <a:rPr lang="en-US" sz="1600" dirty="0">
                  <a:latin typeface="Century Gothic" panose="020B0502020202020204" pitchFamily="34" charset="0"/>
                </a:rPr>
                <a:t>74-78</a:t>
              </a:r>
            </a:p>
            <a:p>
              <a:pPr>
                <a:lnSpc>
                  <a:spcPct val="90000"/>
                </a:lnSpc>
              </a:pPr>
              <a:r>
                <a:rPr lang="en-US" sz="1600" dirty="0">
                  <a:latin typeface="Century Gothic" panose="020B0502020202020204" pitchFamily="34" charset="0"/>
                </a:rPr>
                <a:t>78-82</a:t>
              </a:r>
            </a:p>
            <a:p>
              <a:pPr>
                <a:lnSpc>
                  <a:spcPct val="90000"/>
                </a:lnSpc>
              </a:pPr>
              <a:r>
                <a:rPr lang="en-US" sz="1600" dirty="0">
                  <a:latin typeface="Century Gothic" panose="020B0502020202020204" pitchFamily="34" charset="0"/>
                </a:rPr>
                <a:t>82-86</a:t>
              </a:r>
            </a:p>
          </p:txBody>
        </p:sp>
        <p:sp>
          <p:nvSpPr>
            <p:cNvPr id="25" name="Rectangle 24">
              <a:extLst>
                <a:ext uri="{FF2B5EF4-FFF2-40B4-BE49-F238E27FC236}">
                  <a16:creationId xmlns:a16="http://schemas.microsoft.com/office/drawing/2014/main" id="{C4423973-1726-C74C-9D12-987A94908728}"/>
                </a:ext>
              </a:extLst>
            </p:cNvPr>
            <p:cNvSpPr/>
            <p:nvPr/>
          </p:nvSpPr>
          <p:spPr>
            <a:xfrm>
              <a:off x="684014" y="8445411"/>
              <a:ext cx="346948" cy="231299"/>
            </a:xfrm>
            <a:prstGeom prst="rect">
              <a:avLst/>
            </a:prstGeom>
            <a:solidFill>
              <a:srgbClr val="313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CD117FB-7681-5F4A-BDCC-A879CD1B70B7}"/>
                </a:ext>
              </a:extLst>
            </p:cNvPr>
            <p:cNvSpPr/>
            <p:nvPr/>
          </p:nvSpPr>
          <p:spPr>
            <a:xfrm>
              <a:off x="684014" y="8741852"/>
              <a:ext cx="346948" cy="231299"/>
            </a:xfrm>
            <a:prstGeom prst="rect">
              <a:avLst/>
            </a:prstGeom>
            <a:solidFill>
              <a:srgbClr val="4A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A8518F3-5B7E-EC4C-AA1C-EB48FC8C696F}"/>
                </a:ext>
              </a:extLst>
            </p:cNvPr>
            <p:cNvSpPr/>
            <p:nvPr/>
          </p:nvSpPr>
          <p:spPr>
            <a:xfrm>
              <a:off x="684014" y="9020770"/>
              <a:ext cx="346948" cy="231299"/>
            </a:xfrm>
            <a:prstGeom prst="rect">
              <a:avLst/>
            </a:prstGeom>
            <a:solidFill>
              <a:srgbClr val="80B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867963E-7BDF-FB42-9184-E3B8940F169A}"/>
                </a:ext>
              </a:extLst>
            </p:cNvPr>
            <p:cNvSpPr/>
            <p:nvPr/>
          </p:nvSpPr>
          <p:spPr>
            <a:xfrm>
              <a:off x="684014" y="9323106"/>
              <a:ext cx="346948" cy="231299"/>
            </a:xfrm>
            <a:prstGeom prst="rect">
              <a:avLst/>
            </a:prstGeom>
            <a:solidFill>
              <a:srgbClr val="BDE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2417EDD-EDA2-4C45-AC88-02D83553251B}"/>
                </a:ext>
              </a:extLst>
            </p:cNvPr>
            <p:cNvSpPr/>
            <p:nvPr/>
          </p:nvSpPr>
          <p:spPr>
            <a:xfrm>
              <a:off x="684014" y="9625442"/>
              <a:ext cx="346948" cy="231299"/>
            </a:xfrm>
            <a:prstGeom prst="rect">
              <a:avLst/>
            </a:prstGeom>
            <a:solidFill>
              <a:srgbClr val="EEF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6B23141-5F9B-8F44-B363-2D2C48CCA0B2}"/>
                </a:ext>
              </a:extLst>
            </p:cNvPr>
            <p:cNvSpPr txBox="1"/>
            <p:nvPr/>
          </p:nvSpPr>
          <p:spPr>
            <a:xfrm>
              <a:off x="2366770" y="8363312"/>
              <a:ext cx="1897247" cy="1599733"/>
            </a:xfrm>
            <a:prstGeom prst="rect">
              <a:avLst/>
            </a:prstGeom>
            <a:noFill/>
          </p:spPr>
          <p:txBody>
            <a:bodyPr wrap="square" rtlCol="0">
              <a:spAutoFit/>
            </a:bodyPr>
            <a:lstStyle/>
            <a:p>
              <a:pPr>
                <a:lnSpc>
                  <a:spcPct val="90000"/>
                </a:lnSpc>
              </a:pPr>
              <a:r>
                <a:rPr lang="en-US" sz="1600" dirty="0">
                  <a:latin typeface="Century Gothic" panose="020B0502020202020204" pitchFamily="34" charset="0"/>
                </a:rPr>
                <a:t>86-90</a:t>
              </a:r>
            </a:p>
            <a:p>
              <a:pPr>
                <a:lnSpc>
                  <a:spcPct val="90000"/>
                </a:lnSpc>
              </a:pPr>
              <a:r>
                <a:rPr lang="en-US" sz="1600" dirty="0">
                  <a:latin typeface="Century Gothic" panose="020B0502020202020204" pitchFamily="34" charset="0"/>
                </a:rPr>
                <a:t>90-94</a:t>
              </a:r>
            </a:p>
            <a:p>
              <a:pPr>
                <a:lnSpc>
                  <a:spcPct val="90000"/>
                </a:lnSpc>
              </a:pPr>
              <a:r>
                <a:rPr lang="en-US" sz="1600" dirty="0">
                  <a:latin typeface="Century Gothic" panose="020B0502020202020204" pitchFamily="34" charset="0"/>
                </a:rPr>
                <a:t>94-98</a:t>
              </a:r>
            </a:p>
            <a:p>
              <a:pPr>
                <a:lnSpc>
                  <a:spcPct val="90000"/>
                </a:lnSpc>
              </a:pPr>
              <a:r>
                <a:rPr lang="en-US" sz="1600" dirty="0">
                  <a:latin typeface="Century Gothic" panose="020B0502020202020204" pitchFamily="34" charset="0"/>
                </a:rPr>
                <a:t>98-102</a:t>
              </a:r>
            </a:p>
            <a:p>
              <a:pPr>
                <a:lnSpc>
                  <a:spcPct val="90000"/>
                </a:lnSpc>
              </a:pPr>
              <a:r>
                <a:rPr lang="en-US" sz="1600" dirty="0">
                  <a:latin typeface="Century Gothic" panose="020B0502020202020204" pitchFamily="34" charset="0"/>
                </a:rPr>
                <a:t>102-106</a:t>
              </a:r>
            </a:p>
          </p:txBody>
        </p:sp>
      </p:grpSp>
      <p:sp>
        <p:nvSpPr>
          <p:cNvPr id="42" name="TextBox 41">
            <a:extLst>
              <a:ext uri="{FF2B5EF4-FFF2-40B4-BE49-F238E27FC236}">
                <a16:creationId xmlns:a16="http://schemas.microsoft.com/office/drawing/2014/main" id="{04312D02-F581-497F-89C9-EF5213C7CE5E}"/>
              </a:ext>
            </a:extLst>
          </p:cNvPr>
          <p:cNvSpPr txBox="1"/>
          <p:nvPr/>
        </p:nvSpPr>
        <p:spPr>
          <a:xfrm>
            <a:off x="385327" y="6125250"/>
            <a:ext cx="3376990" cy="338554"/>
          </a:xfrm>
          <a:prstGeom prst="rect">
            <a:avLst/>
          </a:prstGeom>
          <a:solidFill>
            <a:schemeClr val="bg1"/>
          </a:solidFill>
        </p:spPr>
        <p:txBody>
          <a:bodyPr wrap="square" rtlCol="0">
            <a:spAutoFit/>
          </a:bodyPr>
          <a:lstStyle/>
          <a:p>
            <a:r>
              <a:rPr lang="en-US" sz="1600" dirty="0">
                <a:latin typeface="Century Gothic" panose="020B0502020202020204" pitchFamily="34" charset="0"/>
              </a:rPr>
              <a:t>0	         	          2 miles</a:t>
            </a:r>
          </a:p>
        </p:txBody>
      </p:sp>
      <p:grpSp>
        <p:nvGrpSpPr>
          <p:cNvPr id="32" name="Group 31">
            <a:extLst>
              <a:ext uri="{FF2B5EF4-FFF2-40B4-BE49-F238E27FC236}">
                <a16:creationId xmlns:a16="http://schemas.microsoft.com/office/drawing/2014/main" id="{4CD4262B-38AA-4A57-A7A1-1F345A9F4CA1}"/>
              </a:ext>
            </a:extLst>
          </p:cNvPr>
          <p:cNvGrpSpPr/>
          <p:nvPr/>
        </p:nvGrpSpPr>
        <p:grpSpPr>
          <a:xfrm>
            <a:off x="399963" y="5318097"/>
            <a:ext cx="11729950" cy="1280224"/>
            <a:chOff x="399963" y="5318097"/>
            <a:chExt cx="11729950" cy="1280224"/>
          </a:xfrm>
        </p:grpSpPr>
        <p:grpSp>
          <p:nvGrpSpPr>
            <p:cNvPr id="33" name="Group 32">
              <a:extLst>
                <a:ext uri="{FF2B5EF4-FFF2-40B4-BE49-F238E27FC236}">
                  <a16:creationId xmlns:a16="http://schemas.microsoft.com/office/drawing/2014/main" id="{81FF8077-33D2-4A68-BD2A-0FE69DA5AB0A}"/>
                </a:ext>
              </a:extLst>
            </p:cNvPr>
            <p:cNvGrpSpPr/>
            <p:nvPr/>
          </p:nvGrpSpPr>
          <p:grpSpPr>
            <a:xfrm>
              <a:off x="399963" y="5318097"/>
              <a:ext cx="11729950" cy="1280224"/>
              <a:chOff x="399963" y="5318097"/>
              <a:chExt cx="11729950" cy="1280224"/>
            </a:xfrm>
          </p:grpSpPr>
          <p:pic>
            <p:nvPicPr>
              <p:cNvPr id="35" name="Picture 34">
                <a:extLst>
                  <a:ext uri="{FF2B5EF4-FFF2-40B4-BE49-F238E27FC236}">
                    <a16:creationId xmlns:a16="http://schemas.microsoft.com/office/drawing/2014/main" id="{006717EB-0B7A-42E6-8A34-481DEEF33C41}"/>
                  </a:ext>
                </a:extLst>
              </p:cNvPr>
              <p:cNvPicPr>
                <a:picLocks noChangeAspect="1"/>
              </p:cNvPicPr>
              <p:nvPr/>
            </p:nvPicPr>
            <p:blipFill rotWithShape="1">
              <a:blip r:embed="rId5">
                <a:extLst>
                  <a:ext uri="{28A0092B-C50C-407E-A947-70E740481C1C}">
                    <a14:useLocalDpi xmlns:a14="http://schemas.microsoft.com/office/drawing/2010/main" val="0"/>
                  </a:ext>
                </a:extLst>
              </a:blip>
              <a:srcRect t="1" r="50237" b="-1"/>
              <a:stretch/>
            </p:blipFill>
            <p:spPr>
              <a:xfrm>
                <a:off x="495301" y="6407848"/>
                <a:ext cx="2914650" cy="190473"/>
              </a:xfrm>
              <a:prstGeom prst="rect">
                <a:avLst/>
              </a:prstGeom>
            </p:spPr>
          </p:pic>
          <p:sp>
            <p:nvSpPr>
              <p:cNvPr id="36" name="TextBox 35">
                <a:extLst>
                  <a:ext uri="{FF2B5EF4-FFF2-40B4-BE49-F238E27FC236}">
                    <a16:creationId xmlns:a16="http://schemas.microsoft.com/office/drawing/2014/main" id="{D10C7745-0E43-42AB-BF61-9CDF6B3712D5}"/>
                  </a:ext>
                </a:extLst>
              </p:cNvPr>
              <p:cNvSpPr txBox="1"/>
              <p:nvPr/>
            </p:nvSpPr>
            <p:spPr>
              <a:xfrm>
                <a:off x="8694475" y="6063970"/>
                <a:ext cx="3435438" cy="338554"/>
              </a:xfrm>
              <a:prstGeom prst="rect">
                <a:avLst/>
              </a:prstGeom>
              <a:noFill/>
            </p:spPr>
            <p:txBody>
              <a:bodyPr wrap="square" rtlCol="0">
                <a:spAutoFit/>
              </a:bodyPr>
              <a:lstStyle/>
              <a:p>
                <a:r>
                  <a:rPr lang="en-US" sz="1600" dirty="0">
                    <a:latin typeface="Century Gothic" panose="020B0502020202020204" pitchFamily="34" charset="0"/>
                  </a:rPr>
                  <a:t>0	         	       32 miles</a:t>
                </a:r>
              </a:p>
            </p:txBody>
          </p:sp>
          <p:grpSp>
            <p:nvGrpSpPr>
              <p:cNvPr id="37" name="Group 36">
                <a:extLst>
                  <a:ext uri="{FF2B5EF4-FFF2-40B4-BE49-F238E27FC236}">
                    <a16:creationId xmlns:a16="http://schemas.microsoft.com/office/drawing/2014/main" id="{7A8E3C27-74E5-41E5-8824-3C63CF1009EF}"/>
                  </a:ext>
                </a:extLst>
              </p:cNvPr>
              <p:cNvGrpSpPr/>
              <p:nvPr/>
            </p:nvGrpSpPr>
            <p:grpSpPr>
              <a:xfrm>
                <a:off x="399963" y="5318097"/>
                <a:ext cx="356027" cy="596833"/>
                <a:chOff x="399963" y="5318097"/>
                <a:chExt cx="356027" cy="596833"/>
              </a:xfrm>
            </p:grpSpPr>
            <p:pic>
              <p:nvPicPr>
                <p:cNvPr id="38" name="Picture 37">
                  <a:extLst>
                    <a:ext uri="{FF2B5EF4-FFF2-40B4-BE49-F238E27FC236}">
                      <a16:creationId xmlns:a16="http://schemas.microsoft.com/office/drawing/2014/main" id="{9DDFC22F-0602-4BEB-BB40-4C0B0BFB48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760"/>
                <a:stretch/>
              </p:blipFill>
              <p:spPr>
                <a:xfrm>
                  <a:off x="399963" y="5603682"/>
                  <a:ext cx="326999" cy="311248"/>
                </a:xfrm>
                <a:prstGeom prst="rect">
                  <a:avLst/>
                </a:prstGeom>
              </p:spPr>
            </p:pic>
            <p:sp>
              <p:nvSpPr>
                <p:cNvPr id="39" name="TextBox 38">
                  <a:extLst>
                    <a:ext uri="{FF2B5EF4-FFF2-40B4-BE49-F238E27FC236}">
                      <a16:creationId xmlns:a16="http://schemas.microsoft.com/office/drawing/2014/main" id="{75538AC7-0670-49D5-B53E-D1A466FF9FE7}"/>
                    </a:ext>
                  </a:extLst>
                </p:cNvPr>
                <p:cNvSpPr txBox="1"/>
                <p:nvPr/>
              </p:nvSpPr>
              <p:spPr>
                <a:xfrm>
                  <a:off x="401176" y="5318097"/>
                  <a:ext cx="354814" cy="338554"/>
                </a:xfrm>
                <a:prstGeom prst="rect">
                  <a:avLst/>
                </a:prstGeom>
                <a:noFill/>
              </p:spPr>
              <p:txBody>
                <a:bodyPr wrap="square" rtlCol="0">
                  <a:spAutoFit/>
                </a:bodyPr>
                <a:lstStyle/>
                <a:p>
                  <a:r>
                    <a:rPr lang="en-US" sz="1600" dirty="0">
                      <a:latin typeface="Century Gothic" panose="020B0502020202020204" pitchFamily="34" charset="0"/>
                    </a:rPr>
                    <a:t>N</a:t>
                  </a:r>
                </a:p>
              </p:txBody>
            </p:sp>
          </p:grpSp>
        </p:grpSp>
        <p:pic>
          <p:nvPicPr>
            <p:cNvPr id="34" name="Picture 33">
              <a:extLst>
                <a:ext uri="{FF2B5EF4-FFF2-40B4-BE49-F238E27FC236}">
                  <a16:creationId xmlns:a16="http://schemas.microsoft.com/office/drawing/2014/main" id="{07753BC1-A41E-4855-B4B1-70E26172B550}"/>
                </a:ext>
              </a:extLst>
            </p:cNvPr>
            <p:cNvPicPr>
              <a:picLocks noChangeAspect="1"/>
            </p:cNvPicPr>
            <p:nvPr/>
          </p:nvPicPr>
          <p:blipFill rotWithShape="1">
            <a:blip r:embed="rId5">
              <a:extLst>
                <a:ext uri="{28A0092B-C50C-407E-A947-70E740481C1C}">
                  <a14:useLocalDpi xmlns:a14="http://schemas.microsoft.com/office/drawing/2010/main" val="0"/>
                </a:ext>
              </a:extLst>
            </a:blip>
            <a:srcRect t="1" r="50237" b="-1"/>
            <a:stretch/>
          </p:blipFill>
          <p:spPr>
            <a:xfrm>
              <a:off x="8782049" y="6403971"/>
              <a:ext cx="2914650" cy="190473"/>
            </a:xfrm>
            <a:prstGeom prst="rect">
              <a:avLst/>
            </a:prstGeom>
          </p:spPr>
        </p:pic>
      </p:grpSp>
      <p:grpSp>
        <p:nvGrpSpPr>
          <p:cNvPr id="56" name="Group 55">
            <a:extLst>
              <a:ext uri="{FF2B5EF4-FFF2-40B4-BE49-F238E27FC236}">
                <a16:creationId xmlns:a16="http://schemas.microsoft.com/office/drawing/2014/main" id="{683E4177-A6A4-4FBF-B3C0-2F0A4DFD8206}"/>
              </a:ext>
            </a:extLst>
          </p:cNvPr>
          <p:cNvGrpSpPr/>
          <p:nvPr/>
        </p:nvGrpSpPr>
        <p:grpSpPr>
          <a:xfrm>
            <a:off x="3108960" y="1828800"/>
            <a:ext cx="6705600" cy="3130510"/>
            <a:chOff x="3108960" y="1828800"/>
            <a:chExt cx="6705600" cy="3130510"/>
          </a:xfrm>
        </p:grpSpPr>
        <p:grpSp>
          <p:nvGrpSpPr>
            <p:cNvPr id="11" name="Group 10">
              <a:extLst>
                <a:ext uri="{FF2B5EF4-FFF2-40B4-BE49-F238E27FC236}">
                  <a16:creationId xmlns:a16="http://schemas.microsoft.com/office/drawing/2014/main" id="{59B9D5A0-5333-D94E-9CDE-7FF249910303}"/>
                </a:ext>
              </a:extLst>
            </p:cNvPr>
            <p:cNvGrpSpPr/>
            <p:nvPr/>
          </p:nvGrpSpPr>
          <p:grpSpPr>
            <a:xfrm>
              <a:off x="3108960" y="1828800"/>
              <a:ext cx="6705600" cy="1405532"/>
              <a:chOff x="2651760" y="2057400"/>
              <a:chExt cx="6705600" cy="1405532"/>
            </a:xfrm>
          </p:grpSpPr>
          <p:sp>
            <p:nvSpPr>
              <p:cNvPr id="6" name="Rectangle 5">
                <a:extLst>
                  <a:ext uri="{FF2B5EF4-FFF2-40B4-BE49-F238E27FC236}">
                    <a16:creationId xmlns:a16="http://schemas.microsoft.com/office/drawing/2014/main" id="{103DB011-C54E-904A-96CA-A93C802E5EB8}"/>
                  </a:ext>
                </a:extLst>
              </p:cNvPr>
              <p:cNvSpPr/>
              <p:nvPr/>
            </p:nvSpPr>
            <p:spPr>
              <a:xfrm>
                <a:off x="9057300" y="3222432"/>
                <a:ext cx="300060" cy="240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53A886A-4ED8-F547-A769-627AFA79702E}"/>
                  </a:ext>
                </a:extLst>
              </p:cNvPr>
              <p:cNvCxnSpPr>
                <a:cxnSpLocks/>
                <a:endCxn id="6" idx="0"/>
              </p:cNvCxnSpPr>
              <p:nvPr/>
            </p:nvCxnSpPr>
            <p:spPr>
              <a:xfrm>
                <a:off x="2651760" y="2057400"/>
                <a:ext cx="6555570" cy="1165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D1DF284D-272A-4273-BC44-7F8B40E420A6}"/>
                </a:ext>
              </a:extLst>
            </p:cNvPr>
            <p:cNvCxnSpPr>
              <a:cxnSpLocks/>
              <a:endCxn id="6" idx="2"/>
            </p:cNvCxnSpPr>
            <p:nvPr/>
          </p:nvCxnSpPr>
          <p:spPr>
            <a:xfrm flipV="1">
              <a:off x="3525520" y="3234332"/>
              <a:ext cx="6139010" cy="17249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11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37B35D-4986-461D-98FB-A289A76D9249}"/>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UHI IDENTIFICATION</a:t>
            </a:r>
          </a:p>
        </p:txBody>
      </p:sp>
      <p:pic>
        <p:nvPicPr>
          <p:cNvPr id="27" name="Picture 26">
            <a:extLst>
              <a:ext uri="{FF2B5EF4-FFF2-40B4-BE49-F238E27FC236}">
                <a16:creationId xmlns:a16="http://schemas.microsoft.com/office/drawing/2014/main" id="{1E63B4CC-54AC-4C51-88F3-ECFDB13E2E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07218" y="4135890"/>
            <a:ext cx="1782811" cy="1265356"/>
          </a:xfrm>
          <a:prstGeom prst="rect">
            <a:avLst/>
          </a:prstGeom>
          <a:ln>
            <a:noFill/>
          </a:ln>
          <a:effectLst>
            <a:outerShdw blurRad="50800" dist="38100" dir="5400000" algn="t" rotWithShape="0">
              <a:prstClr val="black">
                <a:alpha val="40000"/>
              </a:prstClr>
            </a:outerShdw>
          </a:effectLst>
        </p:spPr>
      </p:pic>
      <p:pic>
        <p:nvPicPr>
          <p:cNvPr id="28" name="Picture 27">
            <a:extLst>
              <a:ext uri="{FF2B5EF4-FFF2-40B4-BE49-F238E27FC236}">
                <a16:creationId xmlns:a16="http://schemas.microsoft.com/office/drawing/2014/main" id="{8EB62399-A400-4EDF-98F7-3002E0F99A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08760" y="2794471"/>
            <a:ext cx="1782811" cy="1265356"/>
          </a:xfrm>
          <a:prstGeom prst="rect">
            <a:avLst/>
          </a:prstGeom>
          <a:ln>
            <a:noFill/>
          </a:ln>
          <a:effectLst>
            <a:outerShdw blurRad="50800" dist="38100" dir="5400000" algn="t" rotWithShape="0">
              <a:prstClr val="black">
                <a:alpha val="40000"/>
              </a:prstClr>
            </a:outerShdw>
          </a:effectLst>
        </p:spPr>
      </p:pic>
      <p:pic>
        <p:nvPicPr>
          <p:cNvPr id="29" name="Picture 28">
            <a:extLst>
              <a:ext uri="{FF2B5EF4-FFF2-40B4-BE49-F238E27FC236}">
                <a16:creationId xmlns:a16="http://schemas.microsoft.com/office/drawing/2014/main" id="{4A4563D3-29BC-48AC-92EA-C47BCB6348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950115" y="5305697"/>
            <a:ext cx="1811151" cy="1285471"/>
          </a:xfrm>
          <a:prstGeom prst="rect">
            <a:avLst/>
          </a:prstGeom>
          <a:ln>
            <a:noFill/>
          </a:ln>
          <a:effectLst>
            <a:outerShdw blurRad="50800" dist="38100" dir="5400000" algn="t" rotWithShape="0">
              <a:prstClr val="black">
                <a:alpha val="40000"/>
              </a:prstClr>
            </a:outerShdw>
          </a:effectLst>
        </p:spPr>
      </p:pic>
      <p:pic>
        <p:nvPicPr>
          <p:cNvPr id="30" name="Picture 29">
            <a:extLst>
              <a:ext uri="{FF2B5EF4-FFF2-40B4-BE49-F238E27FC236}">
                <a16:creationId xmlns:a16="http://schemas.microsoft.com/office/drawing/2014/main" id="{AF4E18C2-5501-4E7E-8DE3-F00A6E0D97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92822" y="1267391"/>
            <a:ext cx="5995566" cy="4255376"/>
          </a:xfrm>
          <a:prstGeom prst="rect">
            <a:avLst/>
          </a:prstGeom>
        </p:spPr>
      </p:pic>
      <p:pic>
        <p:nvPicPr>
          <p:cNvPr id="31" name="Picture 30">
            <a:extLst>
              <a:ext uri="{FF2B5EF4-FFF2-40B4-BE49-F238E27FC236}">
                <a16:creationId xmlns:a16="http://schemas.microsoft.com/office/drawing/2014/main" id="{E03CBFD2-C3D3-4A1D-AD0D-9352ED5563A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708760" y="1500515"/>
            <a:ext cx="1782811" cy="1265356"/>
          </a:xfrm>
          <a:prstGeom prst="rect">
            <a:avLst/>
          </a:prstGeom>
          <a:ln>
            <a:noFill/>
          </a:ln>
          <a:effectLst>
            <a:outerShdw blurRad="50800" dist="38100" dir="5400000" algn="t" rotWithShape="0">
              <a:prstClr val="black">
                <a:alpha val="40000"/>
              </a:prstClr>
            </a:outerShdw>
          </a:effectLst>
        </p:spPr>
      </p:pic>
      <p:pic>
        <p:nvPicPr>
          <p:cNvPr id="32" name="Picture 31">
            <a:extLst>
              <a:ext uri="{FF2B5EF4-FFF2-40B4-BE49-F238E27FC236}">
                <a16:creationId xmlns:a16="http://schemas.microsoft.com/office/drawing/2014/main" id="{C0C86B0C-3A99-46E6-8D7B-57B975FC736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50115" y="342900"/>
            <a:ext cx="1727809" cy="1226319"/>
          </a:xfrm>
          <a:prstGeom prst="rect">
            <a:avLst/>
          </a:prstGeom>
          <a:ln>
            <a:noFill/>
          </a:ln>
          <a:effectLst>
            <a:outerShdw blurRad="50800" dist="38100" dir="5400000" algn="t" rotWithShape="0">
              <a:prstClr val="black">
                <a:alpha val="40000"/>
              </a:prstClr>
            </a:outerShdw>
          </a:effectLst>
        </p:spPr>
      </p:pic>
      <p:cxnSp>
        <p:nvCxnSpPr>
          <p:cNvPr id="33" name="Straight Connector 32">
            <a:extLst>
              <a:ext uri="{FF2B5EF4-FFF2-40B4-BE49-F238E27FC236}">
                <a16:creationId xmlns:a16="http://schemas.microsoft.com/office/drawing/2014/main" id="{F045C718-ECD1-461F-AB2C-BB6DF49FE533}"/>
              </a:ext>
            </a:extLst>
          </p:cNvPr>
          <p:cNvCxnSpPr>
            <a:cxnSpLocks/>
            <a:stCxn id="32" idx="1"/>
          </p:cNvCxnSpPr>
          <p:nvPr/>
        </p:nvCxnSpPr>
        <p:spPr>
          <a:xfrm flipH="1">
            <a:off x="5771749" y="956060"/>
            <a:ext cx="3178365" cy="1029392"/>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53F7AF-B5A6-45E4-A5ED-A74DE7E7A78D}"/>
              </a:ext>
            </a:extLst>
          </p:cNvPr>
          <p:cNvCxnSpPr>
            <a:cxnSpLocks/>
            <a:stCxn id="31" idx="1"/>
          </p:cNvCxnSpPr>
          <p:nvPr/>
        </p:nvCxnSpPr>
        <p:spPr>
          <a:xfrm flipH="1">
            <a:off x="7543578" y="2133193"/>
            <a:ext cx="2165182" cy="719863"/>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3E96631-4BCD-47AC-A4E1-F45DD392DA5C}"/>
              </a:ext>
            </a:extLst>
          </p:cNvPr>
          <p:cNvCxnSpPr>
            <a:cxnSpLocks/>
            <a:stCxn id="28" idx="1"/>
          </p:cNvCxnSpPr>
          <p:nvPr/>
        </p:nvCxnSpPr>
        <p:spPr>
          <a:xfrm flipH="1" flipV="1">
            <a:off x="7321973" y="3030610"/>
            <a:ext cx="2386788" cy="396540"/>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1BE2E6-95C8-4EEF-ABAF-6C807693F304}"/>
              </a:ext>
            </a:extLst>
          </p:cNvPr>
          <p:cNvCxnSpPr>
            <a:cxnSpLocks/>
            <a:stCxn id="27" idx="1"/>
          </p:cNvCxnSpPr>
          <p:nvPr/>
        </p:nvCxnSpPr>
        <p:spPr>
          <a:xfrm flipH="1" flipV="1">
            <a:off x="6887509" y="3030570"/>
            <a:ext cx="2819709" cy="1737998"/>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82F209-3879-4C92-BE7D-FE839CEDC492}"/>
              </a:ext>
            </a:extLst>
          </p:cNvPr>
          <p:cNvCxnSpPr>
            <a:cxnSpLocks/>
            <a:stCxn id="29" idx="1"/>
          </p:cNvCxnSpPr>
          <p:nvPr/>
        </p:nvCxnSpPr>
        <p:spPr>
          <a:xfrm flipH="1" flipV="1">
            <a:off x="8237147" y="4888501"/>
            <a:ext cx="712968" cy="1059932"/>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F516F1C-C3D9-4AD5-9FCB-D89732BE56E6}"/>
              </a:ext>
            </a:extLst>
          </p:cNvPr>
          <p:cNvSpPr txBox="1"/>
          <p:nvPr/>
        </p:nvSpPr>
        <p:spPr>
          <a:xfrm>
            <a:off x="9253960" y="721826"/>
            <a:ext cx="1903445"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Harvest</a:t>
            </a:r>
          </a:p>
        </p:txBody>
      </p:sp>
      <p:sp>
        <p:nvSpPr>
          <p:cNvPr id="44" name="TextBox 43">
            <a:extLst>
              <a:ext uri="{FF2B5EF4-FFF2-40B4-BE49-F238E27FC236}">
                <a16:creationId xmlns:a16="http://schemas.microsoft.com/office/drawing/2014/main" id="{64B65E89-BC06-4171-8874-77DD283372EC}"/>
              </a:ext>
            </a:extLst>
          </p:cNvPr>
          <p:cNvSpPr txBox="1"/>
          <p:nvPr/>
        </p:nvSpPr>
        <p:spPr>
          <a:xfrm>
            <a:off x="9872784" y="1914314"/>
            <a:ext cx="1903445" cy="307777"/>
          </a:xfrm>
          <a:prstGeom prst="rect">
            <a:avLst/>
          </a:prstGeom>
          <a:noFill/>
          <a:effectLst/>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Oak Park</a:t>
            </a:r>
          </a:p>
        </p:txBody>
      </p:sp>
      <p:sp>
        <p:nvSpPr>
          <p:cNvPr id="45" name="TextBox 44">
            <a:extLst>
              <a:ext uri="{FF2B5EF4-FFF2-40B4-BE49-F238E27FC236}">
                <a16:creationId xmlns:a16="http://schemas.microsoft.com/office/drawing/2014/main" id="{AE7A4A35-BEDA-4EAB-BD13-9CF63ADA31B6}"/>
              </a:ext>
            </a:extLst>
          </p:cNvPr>
          <p:cNvSpPr txBox="1"/>
          <p:nvPr/>
        </p:nvSpPr>
        <p:spPr>
          <a:xfrm>
            <a:off x="10282989" y="2289782"/>
            <a:ext cx="1261558" cy="523220"/>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Monte Sano State Park</a:t>
            </a:r>
          </a:p>
        </p:txBody>
      </p:sp>
      <p:sp>
        <p:nvSpPr>
          <p:cNvPr id="46" name="TextBox 45">
            <a:extLst>
              <a:ext uri="{FF2B5EF4-FFF2-40B4-BE49-F238E27FC236}">
                <a16:creationId xmlns:a16="http://schemas.microsoft.com/office/drawing/2014/main" id="{2D959B21-E698-4F17-8ED6-3D15B2E70B30}"/>
              </a:ext>
            </a:extLst>
          </p:cNvPr>
          <p:cNvSpPr txBox="1"/>
          <p:nvPr/>
        </p:nvSpPr>
        <p:spPr>
          <a:xfrm>
            <a:off x="10112618" y="3261164"/>
            <a:ext cx="1903445"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Downtown</a:t>
            </a:r>
          </a:p>
        </p:txBody>
      </p:sp>
      <p:sp>
        <p:nvSpPr>
          <p:cNvPr id="47" name="TextBox 46">
            <a:extLst>
              <a:ext uri="{FF2B5EF4-FFF2-40B4-BE49-F238E27FC236}">
                <a16:creationId xmlns:a16="http://schemas.microsoft.com/office/drawing/2014/main" id="{29457B1D-64E3-48CA-B5EA-B96F650EEE19}"/>
              </a:ext>
            </a:extLst>
          </p:cNvPr>
          <p:cNvSpPr txBox="1"/>
          <p:nvPr/>
        </p:nvSpPr>
        <p:spPr>
          <a:xfrm>
            <a:off x="9852119" y="4507989"/>
            <a:ext cx="1903446"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Research Park</a:t>
            </a:r>
          </a:p>
        </p:txBody>
      </p:sp>
      <p:sp>
        <p:nvSpPr>
          <p:cNvPr id="26" name="TextBox 25">
            <a:extLst>
              <a:ext uri="{FF2B5EF4-FFF2-40B4-BE49-F238E27FC236}">
                <a16:creationId xmlns:a16="http://schemas.microsoft.com/office/drawing/2014/main" id="{057B05A5-0985-417F-843E-B0F26834D146}"/>
              </a:ext>
            </a:extLst>
          </p:cNvPr>
          <p:cNvSpPr txBox="1"/>
          <p:nvPr/>
        </p:nvSpPr>
        <p:spPr>
          <a:xfrm>
            <a:off x="4628938" y="949734"/>
            <a:ext cx="3824452"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Mean LST for Summer 2019 (̊ F)</a:t>
            </a:r>
          </a:p>
          <a:p>
            <a:endParaRPr lang="en-US" dirty="0">
              <a:solidFill>
                <a:schemeClr val="tx1">
                  <a:lumMod val="75000"/>
                  <a:lumOff val="25000"/>
                </a:schemeClr>
              </a:solidFill>
              <a:latin typeface="Century Gothic" panose="020B0502020202020204" pitchFamily="34" charset="0"/>
            </a:endParaRPr>
          </a:p>
        </p:txBody>
      </p:sp>
      <p:grpSp>
        <p:nvGrpSpPr>
          <p:cNvPr id="72" name="Group 71">
            <a:extLst>
              <a:ext uri="{FF2B5EF4-FFF2-40B4-BE49-F238E27FC236}">
                <a16:creationId xmlns:a16="http://schemas.microsoft.com/office/drawing/2014/main" id="{874A8DC4-E0BC-452D-B74D-6CE576FE2B6F}"/>
              </a:ext>
            </a:extLst>
          </p:cNvPr>
          <p:cNvGrpSpPr/>
          <p:nvPr/>
        </p:nvGrpSpPr>
        <p:grpSpPr>
          <a:xfrm>
            <a:off x="3242378" y="5586512"/>
            <a:ext cx="4309151" cy="413549"/>
            <a:chOff x="-19509692" y="6566525"/>
            <a:chExt cx="4309151" cy="413549"/>
          </a:xfrm>
        </p:grpSpPr>
        <p:pic>
          <p:nvPicPr>
            <p:cNvPr id="67" name="Picture 66">
              <a:extLst>
                <a:ext uri="{FF2B5EF4-FFF2-40B4-BE49-F238E27FC236}">
                  <a16:creationId xmlns:a16="http://schemas.microsoft.com/office/drawing/2014/main" id="{02B0EABA-DBFB-4999-AC8A-8EFA7F8DFD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49364" y="6752846"/>
              <a:ext cx="1466850" cy="171450"/>
            </a:xfrm>
            <a:prstGeom prst="rect">
              <a:avLst/>
            </a:prstGeom>
          </p:spPr>
        </p:pic>
        <p:sp>
          <p:nvSpPr>
            <p:cNvPr id="68" name="TextBox 67">
              <a:extLst>
                <a:ext uri="{FF2B5EF4-FFF2-40B4-BE49-F238E27FC236}">
                  <a16:creationId xmlns:a16="http://schemas.microsoft.com/office/drawing/2014/main" id="{AED1A55E-FF3B-4AF2-B169-A76CFDA98C56}"/>
                </a:ext>
              </a:extLst>
            </p:cNvPr>
            <p:cNvSpPr txBox="1"/>
            <p:nvPr/>
          </p:nvSpPr>
          <p:spPr>
            <a:xfrm>
              <a:off x="-19509692" y="6566525"/>
              <a:ext cx="4309151"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	        10	</a:t>
              </a:r>
            </a:p>
          </p:txBody>
        </p:sp>
        <p:sp>
          <p:nvSpPr>
            <p:cNvPr id="69" name="TextBox 68">
              <a:extLst>
                <a:ext uri="{FF2B5EF4-FFF2-40B4-BE49-F238E27FC236}">
                  <a16:creationId xmlns:a16="http://schemas.microsoft.com/office/drawing/2014/main" id="{A6D87469-95BB-4F8A-B489-0CC4E9251A30}"/>
                </a:ext>
              </a:extLst>
            </p:cNvPr>
            <p:cNvSpPr txBox="1"/>
            <p:nvPr/>
          </p:nvSpPr>
          <p:spPr>
            <a:xfrm>
              <a:off x="-18061486" y="6672297"/>
              <a:ext cx="80616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Miles</a:t>
              </a:r>
            </a:p>
          </p:txBody>
        </p:sp>
      </p:grpSp>
      <p:sp>
        <p:nvSpPr>
          <p:cNvPr id="137" name="TextBox 136">
            <a:extLst>
              <a:ext uri="{FF2B5EF4-FFF2-40B4-BE49-F238E27FC236}">
                <a16:creationId xmlns:a16="http://schemas.microsoft.com/office/drawing/2014/main" id="{1500493E-872D-450E-8F0C-8ADE157D6B7C}"/>
              </a:ext>
            </a:extLst>
          </p:cNvPr>
          <p:cNvSpPr txBox="1"/>
          <p:nvPr/>
        </p:nvSpPr>
        <p:spPr>
          <a:xfrm>
            <a:off x="-508819" y="1446338"/>
            <a:ext cx="2834888" cy="369332"/>
          </a:xfrm>
          <a:prstGeom prst="rect">
            <a:avLst/>
          </a:prstGeom>
          <a:noFill/>
        </p:spPr>
        <p:txBody>
          <a:bodyPr wrap="square" rtlCol="0" anchor="t">
            <a:spAutoFit/>
          </a:bodyPr>
          <a:lstStyle/>
          <a:p>
            <a:pPr algn="ctr"/>
            <a:r>
              <a:rPr lang="en-US" dirty="0">
                <a:solidFill>
                  <a:schemeClr val="tx1">
                    <a:lumMod val="75000"/>
                    <a:lumOff val="25000"/>
                  </a:schemeClr>
                </a:solidFill>
                <a:latin typeface="Century Gothic"/>
              </a:rPr>
              <a:t>LST (</a:t>
            </a:r>
            <a:r>
              <a:rPr lang="en-US" dirty="0">
                <a:solidFill>
                  <a:schemeClr val="tx1">
                    <a:lumMod val="75000"/>
                    <a:lumOff val="25000"/>
                  </a:schemeClr>
                </a:solidFill>
                <a:ea typeface="+mn-lt"/>
                <a:cs typeface="+mn-lt"/>
              </a:rPr>
              <a:t>°</a:t>
            </a:r>
            <a:r>
              <a:rPr lang="en-US" dirty="0">
                <a:solidFill>
                  <a:schemeClr val="tx1">
                    <a:lumMod val="75000"/>
                    <a:lumOff val="25000"/>
                  </a:schemeClr>
                </a:solidFill>
                <a:latin typeface="Century Gothic"/>
              </a:rPr>
              <a:t>F)</a:t>
            </a:r>
          </a:p>
        </p:txBody>
      </p:sp>
      <p:grpSp>
        <p:nvGrpSpPr>
          <p:cNvPr id="6" name="Group 5">
            <a:extLst>
              <a:ext uri="{FF2B5EF4-FFF2-40B4-BE49-F238E27FC236}">
                <a16:creationId xmlns:a16="http://schemas.microsoft.com/office/drawing/2014/main" id="{9085C803-13EB-41A1-A25A-14D3F1B24BE8}"/>
              </a:ext>
            </a:extLst>
          </p:cNvPr>
          <p:cNvGrpSpPr/>
          <p:nvPr/>
        </p:nvGrpSpPr>
        <p:grpSpPr>
          <a:xfrm>
            <a:off x="5274623" y="5487283"/>
            <a:ext cx="307836" cy="504717"/>
            <a:chOff x="5274623" y="5468233"/>
            <a:chExt cx="307836" cy="504717"/>
          </a:xfrm>
        </p:grpSpPr>
        <p:pic>
          <p:nvPicPr>
            <p:cNvPr id="49" name="Picture 48">
              <a:extLst>
                <a:ext uri="{FF2B5EF4-FFF2-40B4-BE49-F238E27FC236}">
                  <a16:creationId xmlns:a16="http://schemas.microsoft.com/office/drawing/2014/main" id="{EBB17293-E73E-4AE1-9229-4E80DD613F04}"/>
                </a:ext>
              </a:extLst>
            </p:cNvPr>
            <p:cNvPicPr>
              <a:picLocks noChangeAspect="1"/>
            </p:cNvPicPr>
            <p:nvPr/>
          </p:nvPicPr>
          <p:blipFill rotWithShape="1">
            <a:blip r:embed="rId10">
              <a:extLst>
                <a:ext uri="{28A0092B-C50C-407E-A947-70E740481C1C}">
                  <a14:useLocalDpi xmlns:a14="http://schemas.microsoft.com/office/drawing/2010/main" val="0"/>
                </a:ext>
              </a:extLst>
            </a:blip>
            <a:srcRect t="27748"/>
            <a:stretch/>
          </p:blipFill>
          <p:spPr>
            <a:xfrm>
              <a:off x="5284481" y="5619252"/>
              <a:ext cx="279138" cy="353698"/>
            </a:xfrm>
            <a:prstGeom prst="rect">
              <a:avLst/>
            </a:prstGeom>
          </p:spPr>
        </p:pic>
        <p:sp>
          <p:nvSpPr>
            <p:cNvPr id="50" name="TextBox 49">
              <a:extLst>
                <a:ext uri="{FF2B5EF4-FFF2-40B4-BE49-F238E27FC236}">
                  <a16:creationId xmlns:a16="http://schemas.microsoft.com/office/drawing/2014/main" id="{97F739BB-55F9-448F-A525-1CB9A7158E5C}"/>
                </a:ext>
              </a:extLst>
            </p:cNvPr>
            <p:cNvSpPr txBox="1"/>
            <p:nvPr/>
          </p:nvSpPr>
          <p:spPr>
            <a:xfrm>
              <a:off x="5274623" y="5468233"/>
              <a:ext cx="30783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N</a:t>
              </a:r>
            </a:p>
          </p:txBody>
        </p:sp>
      </p:grpSp>
      <p:sp>
        <p:nvSpPr>
          <p:cNvPr id="48" name="TextBox 47">
            <a:extLst>
              <a:ext uri="{FF2B5EF4-FFF2-40B4-BE49-F238E27FC236}">
                <a16:creationId xmlns:a16="http://schemas.microsoft.com/office/drawing/2014/main" id="{25786E51-4983-4136-98E0-A00F374D888E}"/>
              </a:ext>
            </a:extLst>
          </p:cNvPr>
          <p:cNvSpPr txBox="1"/>
          <p:nvPr/>
        </p:nvSpPr>
        <p:spPr>
          <a:xfrm>
            <a:off x="9286152" y="5684402"/>
            <a:ext cx="1221580" cy="738664"/>
          </a:xfrm>
          <a:prstGeom prst="rect">
            <a:avLst/>
          </a:prstGeom>
          <a:noFill/>
          <a:effectLst/>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Owens </a:t>
            </a:r>
          </a:p>
          <a:p>
            <a:pPr algn="ctr"/>
            <a:r>
              <a:rPr lang="en-US" sz="1400" b="1" dirty="0">
                <a:solidFill>
                  <a:schemeClr val="tx1">
                    <a:lumMod val="75000"/>
                    <a:lumOff val="25000"/>
                  </a:schemeClr>
                </a:solidFill>
                <a:latin typeface="Century Gothic" panose="020B0502020202020204" pitchFamily="34" charset="0"/>
              </a:rPr>
              <a:t>Cross</a:t>
            </a:r>
          </a:p>
          <a:p>
            <a:pPr algn="ctr"/>
            <a:r>
              <a:rPr lang="en-US" sz="1400" b="1" dirty="0">
                <a:solidFill>
                  <a:schemeClr val="tx1">
                    <a:lumMod val="75000"/>
                    <a:lumOff val="25000"/>
                  </a:schemeClr>
                </a:solidFill>
                <a:latin typeface="Century Gothic" panose="020B0502020202020204" pitchFamily="34" charset="0"/>
              </a:rPr>
              <a:t>Roads</a:t>
            </a:r>
          </a:p>
        </p:txBody>
      </p:sp>
      <p:grpSp>
        <p:nvGrpSpPr>
          <p:cNvPr id="9" name="Group 8">
            <a:extLst>
              <a:ext uri="{FF2B5EF4-FFF2-40B4-BE49-F238E27FC236}">
                <a16:creationId xmlns:a16="http://schemas.microsoft.com/office/drawing/2014/main" id="{6072655C-2917-4678-A742-B23C711F8AAE}"/>
              </a:ext>
            </a:extLst>
          </p:cNvPr>
          <p:cNvGrpSpPr/>
          <p:nvPr/>
        </p:nvGrpSpPr>
        <p:grpSpPr>
          <a:xfrm>
            <a:off x="490019" y="1783632"/>
            <a:ext cx="2756713" cy="3859167"/>
            <a:chOff x="490019" y="1783632"/>
            <a:chExt cx="2756713" cy="3859167"/>
          </a:xfrm>
        </p:grpSpPr>
        <p:sp>
          <p:nvSpPr>
            <p:cNvPr id="53" name="TextBox 52">
              <a:extLst>
                <a:ext uri="{FF2B5EF4-FFF2-40B4-BE49-F238E27FC236}">
                  <a16:creationId xmlns:a16="http://schemas.microsoft.com/office/drawing/2014/main" id="{2D157086-8E71-4DDF-B8F8-856F19EF6A79}"/>
                </a:ext>
              </a:extLst>
            </p:cNvPr>
            <p:cNvSpPr txBox="1"/>
            <p:nvPr/>
          </p:nvSpPr>
          <p:spPr>
            <a:xfrm>
              <a:off x="946623" y="1783632"/>
              <a:ext cx="12247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63.4 – 74.1</a:t>
              </a:r>
            </a:p>
          </p:txBody>
        </p:sp>
        <p:sp>
          <p:nvSpPr>
            <p:cNvPr id="54" name="TextBox 53">
              <a:extLst>
                <a:ext uri="{FF2B5EF4-FFF2-40B4-BE49-F238E27FC236}">
                  <a16:creationId xmlns:a16="http://schemas.microsoft.com/office/drawing/2014/main" id="{96D2A862-C480-4F2A-A808-2BB8D0FF387A}"/>
                </a:ext>
              </a:extLst>
            </p:cNvPr>
            <p:cNvSpPr txBox="1"/>
            <p:nvPr/>
          </p:nvSpPr>
          <p:spPr>
            <a:xfrm>
              <a:off x="949933" y="2051152"/>
              <a:ext cx="12247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74.1 – 78.0</a:t>
              </a:r>
            </a:p>
          </p:txBody>
        </p:sp>
        <p:sp>
          <p:nvSpPr>
            <p:cNvPr id="55" name="TextBox 54">
              <a:extLst>
                <a:ext uri="{FF2B5EF4-FFF2-40B4-BE49-F238E27FC236}">
                  <a16:creationId xmlns:a16="http://schemas.microsoft.com/office/drawing/2014/main" id="{815F4ED8-D126-4259-B455-3CAF3B20B9CB}"/>
                </a:ext>
              </a:extLst>
            </p:cNvPr>
            <p:cNvSpPr txBox="1"/>
            <p:nvPr/>
          </p:nvSpPr>
          <p:spPr>
            <a:xfrm>
              <a:off x="949933" y="2357953"/>
              <a:ext cx="12247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78.0 – 82.0</a:t>
              </a:r>
            </a:p>
          </p:txBody>
        </p:sp>
        <p:sp>
          <p:nvSpPr>
            <p:cNvPr id="56" name="TextBox 55">
              <a:extLst>
                <a:ext uri="{FF2B5EF4-FFF2-40B4-BE49-F238E27FC236}">
                  <a16:creationId xmlns:a16="http://schemas.microsoft.com/office/drawing/2014/main" id="{9CECD0CF-492D-417A-9511-14BAA8EB7FE8}"/>
                </a:ext>
              </a:extLst>
            </p:cNvPr>
            <p:cNvSpPr txBox="1"/>
            <p:nvPr/>
          </p:nvSpPr>
          <p:spPr>
            <a:xfrm>
              <a:off x="942113" y="2655882"/>
              <a:ext cx="12247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82.0 – 86.0</a:t>
              </a:r>
            </a:p>
          </p:txBody>
        </p:sp>
        <p:sp>
          <p:nvSpPr>
            <p:cNvPr id="57" name="TextBox 56">
              <a:extLst>
                <a:ext uri="{FF2B5EF4-FFF2-40B4-BE49-F238E27FC236}">
                  <a16:creationId xmlns:a16="http://schemas.microsoft.com/office/drawing/2014/main" id="{A3E83EFA-9DE2-4FA4-A42C-4135E5D17868}"/>
                </a:ext>
              </a:extLst>
            </p:cNvPr>
            <p:cNvSpPr txBox="1"/>
            <p:nvPr/>
          </p:nvSpPr>
          <p:spPr>
            <a:xfrm>
              <a:off x="942113" y="2983727"/>
              <a:ext cx="12247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86.0 – 90.0</a:t>
              </a:r>
            </a:p>
          </p:txBody>
        </p:sp>
        <p:sp>
          <p:nvSpPr>
            <p:cNvPr id="58" name="TextBox 57">
              <a:extLst>
                <a:ext uri="{FF2B5EF4-FFF2-40B4-BE49-F238E27FC236}">
                  <a16:creationId xmlns:a16="http://schemas.microsoft.com/office/drawing/2014/main" id="{16061257-3FC8-4AE5-8B71-A732D6B44125}"/>
                </a:ext>
              </a:extLst>
            </p:cNvPr>
            <p:cNvSpPr txBox="1"/>
            <p:nvPr/>
          </p:nvSpPr>
          <p:spPr>
            <a:xfrm>
              <a:off x="963118" y="3315359"/>
              <a:ext cx="12247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90.0 – 94.0</a:t>
              </a:r>
            </a:p>
          </p:txBody>
        </p:sp>
        <p:sp>
          <p:nvSpPr>
            <p:cNvPr id="59" name="TextBox 58">
              <a:extLst>
                <a:ext uri="{FF2B5EF4-FFF2-40B4-BE49-F238E27FC236}">
                  <a16:creationId xmlns:a16="http://schemas.microsoft.com/office/drawing/2014/main" id="{0F3A2398-9F6D-46B6-A4BD-D9A1F96C6723}"/>
                </a:ext>
              </a:extLst>
            </p:cNvPr>
            <p:cNvSpPr txBox="1"/>
            <p:nvPr/>
          </p:nvSpPr>
          <p:spPr>
            <a:xfrm>
              <a:off x="963118" y="3655676"/>
              <a:ext cx="12247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94.0 – 98.1</a:t>
              </a:r>
            </a:p>
          </p:txBody>
        </p:sp>
        <p:sp>
          <p:nvSpPr>
            <p:cNvPr id="60" name="TextBox 59">
              <a:extLst>
                <a:ext uri="{FF2B5EF4-FFF2-40B4-BE49-F238E27FC236}">
                  <a16:creationId xmlns:a16="http://schemas.microsoft.com/office/drawing/2014/main" id="{0A9F8FF4-7AF3-4463-BFAC-2009C4651BE9}"/>
                </a:ext>
              </a:extLst>
            </p:cNvPr>
            <p:cNvSpPr txBox="1"/>
            <p:nvPr/>
          </p:nvSpPr>
          <p:spPr>
            <a:xfrm>
              <a:off x="948681" y="4006068"/>
              <a:ext cx="13096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98.1 – 102.2</a:t>
              </a:r>
            </a:p>
          </p:txBody>
        </p:sp>
        <p:sp>
          <p:nvSpPr>
            <p:cNvPr id="61" name="TextBox 60">
              <a:extLst>
                <a:ext uri="{FF2B5EF4-FFF2-40B4-BE49-F238E27FC236}">
                  <a16:creationId xmlns:a16="http://schemas.microsoft.com/office/drawing/2014/main" id="{48C7389A-BED7-484C-A75F-1A7B11B83B87}"/>
                </a:ext>
              </a:extLst>
            </p:cNvPr>
            <p:cNvSpPr txBox="1"/>
            <p:nvPr/>
          </p:nvSpPr>
          <p:spPr>
            <a:xfrm>
              <a:off x="921286" y="4337188"/>
              <a:ext cx="1308423"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102.2 – 106.2</a:t>
              </a:r>
            </a:p>
          </p:txBody>
        </p:sp>
        <p:sp>
          <p:nvSpPr>
            <p:cNvPr id="62" name="TextBox 61">
              <a:extLst>
                <a:ext uri="{FF2B5EF4-FFF2-40B4-BE49-F238E27FC236}">
                  <a16:creationId xmlns:a16="http://schemas.microsoft.com/office/drawing/2014/main" id="{A4D99DA5-12C1-44FE-83ED-6B0FF8272285}"/>
                </a:ext>
              </a:extLst>
            </p:cNvPr>
            <p:cNvSpPr txBox="1"/>
            <p:nvPr/>
          </p:nvSpPr>
          <p:spPr>
            <a:xfrm>
              <a:off x="923063" y="4697914"/>
              <a:ext cx="138395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106.2 – 139.9</a:t>
              </a:r>
            </a:p>
          </p:txBody>
        </p:sp>
        <p:sp>
          <p:nvSpPr>
            <p:cNvPr id="63" name="TextBox 62">
              <a:extLst>
                <a:ext uri="{FF2B5EF4-FFF2-40B4-BE49-F238E27FC236}">
                  <a16:creationId xmlns:a16="http://schemas.microsoft.com/office/drawing/2014/main" id="{1661871D-00F6-42A2-BFCB-1662192B7BFB}"/>
                </a:ext>
              </a:extLst>
            </p:cNvPr>
            <p:cNvSpPr txBox="1"/>
            <p:nvPr/>
          </p:nvSpPr>
          <p:spPr>
            <a:xfrm>
              <a:off x="931307" y="5335022"/>
              <a:ext cx="231160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Census Tracts</a:t>
              </a:r>
            </a:p>
          </p:txBody>
        </p:sp>
        <p:sp>
          <p:nvSpPr>
            <p:cNvPr id="64" name="TextBox 63">
              <a:extLst>
                <a:ext uri="{FF2B5EF4-FFF2-40B4-BE49-F238E27FC236}">
                  <a16:creationId xmlns:a16="http://schemas.microsoft.com/office/drawing/2014/main" id="{225290D6-430A-4824-A7CB-892787FB04F0}"/>
                </a:ext>
              </a:extLst>
            </p:cNvPr>
            <p:cNvSpPr txBox="1"/>
            <p:nvPr/>
          </p:nvSpPr>
          <p:spPr>
            <a:xfrm>
              <a:off x="935125" y="5022220"/>
              <a:ext cx="231160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Huntsville City Boundary</a:t>
              </a:r>
            </a:p>
          </p:txBody>
        </p:sp>
        <p:sp>
          <p:nvSpPr>
            <p:cNvPr id="4" name="Rectangle 3">
              <a:extLst>
                <a:ext uri="{FF2B5EF4-FFF2-40B4-BE49-F238E27FC236}">
                  <a16:creationId xmlns:a16="http://schemas.microsoft.com/office/drawing/2014/main" id="{F6B43CC8-8E79-4100-98A4-9BB332BDEEB2}"/>
                </a:ext>
              </a:extLst>
            </p:cNvPr>
            <p:cNvSpPr/>
            <p:nvPr/>
          </p:nvSpPr>
          <p:spPr>
            <a:xfrm>
              <a:off x="495785" y="1808498"/>
              <a:ext cx="452094" cy="246155"/>
            </a:xfrm>
            <a:prstGeom prst="rect">
              <a:avLst/>
            </a:prstGeom>
            <a:solidFill>
              <a:srgbClr val="61A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955478BA-CF6C-4F51-B0D2-6A556A74223F}"/>
                </a:ext>
              </a:extLst>
            </p:cNvPr>
            <p:cNvSpPr/>
            <p:nvPr/>
          </p:nvSpPr>
          <p:spPr>
            <a:xfrm>
              <a:off x="504538" y="2104869"/>
              <a:ext cx="452094" cy="246155"/>
            </a:xfrm>
            <a:prstGeom prst="rect">
              <a:avLst/>
            </a:prstGeom>
            <a:solidFill>
              <a:srgbClr val="8E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7C613178-A9FD-417F-BDF2-DEA6D133DEF2}"/>
                </a:ext>
              </a:extLst>
            </p:cNvPr>
            <p:cNvSpPr/>
            <p:nvPr/>
          </p:nvSpPr>
          <p:spPr>
            <a:xfrm>
              <a:off x="495785" y="2407219"/>
              <a:ext cx="452094" cy="246155"/>
            </a:xfrm>
            <a:prstGeom prst="rect">
              <a:avLst/>
            </a:prstGeom>
            <a:solidFill>
              <a:srgbClr val="B0C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CBF20E9D-0BEC-4EA0-AA4F-AB02E7795A0F}"/>
                </a:ext>
              </a:extLst>
            </p:cNvPr>
            <p:cNvSpPr/>
            <p:nvPr/>
          </p:nvSpPr>
          <p:spPr>
            <a:xfrm>
              <a:off x="503838" y="2703590"/>
              <a:ext cx="452094" cy="246155"/>
            </a:xfrm>
            <a:prstGeom prst="rect">
              <a:avLst/>
            </a:prstGeom>
            <a:solidFill>
              <a:srgbClr val="CFD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DB533A87-0CFC-4DA9-9328-89A01FC2B05E}"/>
                </a:ext>
              </a:extLst>
            </p:cNvPr>
            <p:cNvSpPr/>
            <p:nvPr/>
          </p:nvSpPr>
          <p:spPr>
            <a:xfrm>
              <a:off x="495785" y="3015009"/>
              <a:ext cx="452094" cy="246155"/>
            </a:xfrm>
            <a:prstGeom prst="rect">
              <a:avLst/>
            </a:prstGeom>
            <a:solidFill>
              <a:srgbClr val="EEF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DB79EFAD-1938-4BA7-BE32-4222669C7332}"/>
                </a:ext>
              </a:extLst>
            </p:cNvPr>
            <p:cNvSpPr/>
            <p:nvPr/>
          </p:nvSpPr>
          <p:spPr>
            <a:xfrm>
              <a:off x="503838" y="3341713"/>
              <a:ext cx="452094" cy="246155"/>
            </a:xfrm>
            <a:prstGeom prst="rect">
              <a:avLst/>
            </a:prstGeom>
            <a:solidFill>
              <a:srgbClr val="FFE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6683DBA1-6AC9-4526-9EAE-BECD621E3B55}"/>
                </a:ext>
              </a:extLst>
            </p:cNvPr>
            <p:cNvSpPr/>
            <p:nvPr/>
          </p:nvSpPr>
          <p:spPr>
            <a:xfrm>
              <a:off x="495785" y="3671395"/>
              <a:ext cx="452094" cy="246155"/>
            </a:xfrm>
            <a:prstGeom prst="rect">
              <a:avLst/>
            </a:prstGeom>
            <a:solidFill>
              <a:srgbClr val="F7C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BE12D5A6-8214-489E-8C32-E99C1826181C}"/>
                </a:ext>
              </a:extLst>
            </p:cNvPr>
            <p:cNvSpPr/>
            <p:nvPr/>
          </p:nvSpPr>
          <p:spPr>
            <a:xfrm>
              <a:off x="490019" y="4034342"/>
              <a:ext cx="452094" cy="246155"/>
            </a:xfrm>
            <a:prstGeom prst="rect">
              <a:avLst/>
            </a:prstGeom>
            <a:solidFill>
              <a:srgbClr val="F9A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A419C3DB-0993-4B55-9CBA-9217CEDD0D95}"/>
                </a:ext>
              </a:extLst>
            </p:cNvPr>
            <p:cNvSpPr/>
            <p:nvPr/>
          </p:nvSpPr>
          <p:spPr>
            <a:xfrm>
              <a:off x="498112" y="4347237"/>
              <a:ext cx="452094" cy="246155"/>
            </a:xfrm>
            <a:prstGeom prst="rect">
              <a:avLst/>
            </a:prstGeom>
            <a:solidFill>
              <a:srgbClr val="F57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BC99E349-AFBD-46AE-A7E0-F12129CB9887}"/>
                </a:ext>
              </a:extLst>
            </p:cNvPr>
            <p:cNvSpPr/>
            <p:nvPr/>
          </p:nvSpPr>
          <p:spPr>
            <a:xfrm>
              <a:off x="504538" y="4678864"/>
              <a:ext cx="452094" cy="246155"/>
            </a:xfrm>
            <a:prstGeom prst="rect">
              <a:avLst/>
            </a:prstGeom>
            <a:solidFill>
              <a:srgbClr val="F04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2A3CB8F5-0667-4D47-AEE1-09CCF157EE95}"/>
                </a:ext>
              </a:extLst>
            </p:cNvPr>
            <p:cNvSpPr/>
            <p:nvPr/>
          </p:nvSpPr>
          <p:spPr>
            <a:xfrm>
              <a:off x="495805" y="5022657"/>
              <a:ext cx="452094" cy="246155"/>
            </a:xfrm>
            <a:prstGeom prst="rect">
              <a:avLst/>
            </a:prstGeom>
            <a:noFill/>
            <a:ln>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2B7E4B57-3F5B-4120-989D-14E120B0130C}"/>
                </a:ext>
              </a:extLst>
            </p:cNvPr>
            <p:cNvSpPr/>
            <p:nvPr/>
          </p:nvSpPr>
          <p:spPr>
            <a:xfrm>
              <a:off x="490019" y="5333833"/>
              <a:ext cx="452094" cy="246155"/>
            </a:xfrm>
            <a:prstGeom prst="rect">
              <a:avLst/>
            </a:prstGeom>
            <a:no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1743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text, map&#10;&#10;Description automatically generated">
            <a:extLst>
              <a:ext uri="{FF2B5EF4-FFF2-40B4-BE49-F238E27FC236}">
                <a16:creationId xmlns:a16="http://schemas.microsoft.com/office/drawing/2014/main" id="{7E149443-3228-43B9-AFF7-7A922DDD1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63" y="776576"/>
            <a:ext cx="5067503" cy="3464064"/>
          </a:xfrm>
          <a:prstGeom prst="rect">
            <a:avLst/>
          </a:prstGeom>
          <a:ln>
            <a:noFill/>
          </a:ln>
          <a:effectLst/>
        </p:spPr>
      </p:pic>
      <p:sp>
        <p:nvSpPr>
          <p:cNvPr id="3" name="Title 1">
            <a:extLst>
              <a:ext uri="{FF2B5EF4-FFF2-40B4-BE49-F238E27FC236}">
                <a16:creationId xmlns:a16="http://schemas.microsoft.com/office/drawing/2014/main" id="{AD37B35D-4986-461D-98FB-A289A76D9249}"/>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UHI IDENTIFICATION</a:t>
            </a:r>
          </a:p>
        </p:txBody>
      </p:sp>
      <p:grpSp>
        <p:nvGrpSpPr>
          <p:cNvPr id="11" name="Group 10">
            <a:extLst>
              <a:ext uri="{FF2B5EF4-FFF2-40B4-BE49-F238E27FC236}">
                <a16:creationId xmlns:a16="http://schemas.microsoft.com/office/drawing/2014/main" id="{96B7E65B-2A30-42E4-822D-4C0AD0E67D6B}"/>
              </a:ext>
            </a:extLst>
          </p:cNvPr>
          <p:cNvGrpSpPr/>
          <p:nvPr/>
        </p:nvGrpSpPr>
        <p:grpSpPr>
          <a:xfrm>
            <a:off x="9465924" y="4303996"/>
            <a:ext cx="4309151" cy="423178"/>
            <a:chOff x="8468004" y="5330733"/>
            <a:chExt cx="4309151" cy="423178"/>
          </a:xfrm>
        </p:grpSpPr>
        <p:pic>
          <p:nvPicPr>
            <p:cNvPr id="67" name="Picture 66">
              <a:extLst>
                <a:ext uri="{FF2B5EF4-FFF2-40B4-BE49-F238E27FC236}">
                  <a16:creationId xmlns:a16="http://schemas.microsoft.com/office/drawing/2014/main" id="{02B0EABA-DBFB-4999-AC8A-8EFA7F8DF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4748" y="5520478"/>
              <a:ext cx="1466850" cy="171450"/>
            </a:xfrm>
            <a:prstGeom prst="rect">
              <a:avLst/>
            </a:prstGeom>
          </p:spPr>
        </p:pic>
        <p:sp>
          <p:nvSpPr>
            <p:cNvPr id="68" name="TextBox 67">
              <a:extLst>
                <a:ext uri="{FF2B5EF4-FFF2-40B4-BE49-F238E27FC236}">
                  <a16:creationId xmlns:a16="http://schemas.microsoft.com/office/drawing/2014/main" id="{AED1A55E-FF3B-4AF2-B169-A76CFDA98C56}"/>
                </a:ext>
              </a:extLst>
            </p:cNvPr>
            <p:cNvSpPr txBox="1"/>
            <p:nvPr/>
          </p:nvSpPr>
          <p:spPr>
            <a:xfrm>
              <a:off x="8468004" y="5330733"/>
              <a:ext cx="430915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	        10	</a:t>
              </a:r>
            </a:p>
          </p:txBody>
        </p:sp>
        <p:sp>
          <p:nvSpPr>
            <p:cNvPr id="69" name="TextBox 68">
              <a:extLst>
                <a:ext uri="{FF2B5EF4-FFF2-40B4-BE49-F238E27FC236}">
                  <a16:creationId xmlns:a16="http://schemas.microsoft.com/office/drawing/2014/main" id="{A6D87469-95BB-4F8A-B489-0CC4E9251A30}"/>
                </a:ext>
              </a:extLst>
            </p:cNvPr>
            <p:cNvSpPr txBox="1"/>
            <p:nvPr/>
          </p:nvSpPr>
          <p:spPr>
            <a:xfrm>
              <a:off x="10002751" y="5415357"/>
              <a:ext cx="80616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Miles</a:t>
              </a:r>
            </a:p>
          </p:txBody>
        </p:sp>
      </p:grpSp>
      <p:pic>
        <p:nvPicPr>
          <p:cNvPr id="4" name="Picture 3" descr="A picture containing text&#10;&#10;Description automatically generated">
            <a:extLst>
              <a:ext uri="{FF2B5EF4-FFF2-40B4-BE49-F238E27FC236}">
                <a16:creationId xmlns:a16="http://schemas.microsoft.com/office/drawing/2014/main" id="{93BB93A7-7B60-47E3-AE79-CB345DBC8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03" y="782792"/>
            <a:ext cx="4920334" cy="3464064"/>
          </a:xfrm>
          <a:prstGeom prst="rect">
            <a:avLst/>
          </a:prstGeom>
          <a:ln>
            <a:noFill/>
          </a:ln>
          <a:effectLst/>
        </p:spPr>
      </p:pic>
      <p:sp>
        <p:nvSpPr>
          <p:cNvPr id="106" name="TextBox 105">
            <a:extLst>
              <a:ext uri="{FF2B5EF4-FFF2-40B4-BE49-F238E27FC236}">
                <a16:creationId xmlns:a16="http://schemas.microsoft.com/office/drawing/2014/main" id="{312D5BF7-660D-4470-85A1-23DBFB6E0A24}"/>
              </a:ext>
            </a:extLst>
          </p:cNvPr>
          <p:cNvSpPr txBox="1"/>
          <p:nvPr/>
        </p:nvSpPr>
        <p:spPr>
          <a:xfrm>
            <a:off x="476102" y="4312284"/>
            <a:ext cx="6686600" cy="1200329"/>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Daytime and Nighttime LST Comparison for June 12, 2020 (̊ F)</a:t>
            </a:r>
          </a:p>
          <a:p>
            <a:endParaRPr lang="en-US" sz="2400" dirty="0">
              <a:solidFill>
                <a:schemeClr val="tx1">
                  <a:lumMod val="75000"/>
                  <a:lumOff val="25000"/>
                </a:schemeClr>
              </a:solidFill>
              <a:latin typeface="Century Gothic" panose="020B0502020202020204" pitchFamily="34" charset="0"/>
            </a:endParaRPr>
          </a:p>
        </p:txBody>
      </p:sp>
      <p:sp>
        <p:nvSpPr>
          <p:cNvPr id="107" name="TextBox 106">
            <a:extLst>
              <a:ext uri="{FF2B5EF4-FFF2-40B4-BE49-F238E27FC236}">
                <a16:creationId xmlns:a16="http://schemas.microsoft.com/office/drawing/2014/main" id="{55CBE6FD-36D8-42C4-A716-F857BB93951B}"/>
              </a:ext>
            </a:extLst>
          </p:cNvPr>
          <p:cNvSpPr txBox="1"/>
          <p:nvPr/>
        </p:nvSpPr>
        <p:spPr>
          <a:xfrm>
            <a:off x="-4032846" y="1648549"/>
            <a:ext cx="2834888" cy="369332"/>
          </a:xfrm>
          <a:prstGeom prst="rect">
            <a:avLst/>
          </a:prstGeom>
          <a:noFill/>
        </p:spPr>
        <p:txBody>
          <a:bodyPr wrap="square" rtlCol="0" anchor="t">
            <a:spAutoFit/>
          </a:bodyPr>
          <a:lstStyle/>
          <a:p>
            <a:pPr algn="ctr"/>
            <a:r>
              <a:rPr lang="en-US" dirty="0">
                <a:solidFill>
                  <a:schemeClr val="tx1">
                    <a:lumMod val="75000"/>
                    <a:lumOff val="25000"/>
                  </a:schemeClr>
                </a:solidFill>
                <a:latin typeface="Century Gothic"/>
              </a:rPr>
              <a:t>LST (</a:t>
            </a:r>
            <a:r>
              <a:rPr lang="en-US" dirty="0">
                <a:solidFill>
                  <a:schemeClr val="tx1">
                    <a:lumMod val="75000"/>
                    <a:lumOff val="25000"/>
                  </a:schemeClr>
                </a:solidFill>
                <a:ea typeface="+mn-lt"/>
                <a:cs typeface="+mn-lt"/>
              </a:rPr>
              <a:t>°</a:t>
            </a:r>
            <a:r>
              <a:rPr lang="en-US" dirty="0">
                <a:solidFill>
                  <a:schemeClr val="tx1">
                    <a:lumMod val="75000"/>
                    <a:lumOff val="25000"/>
                  </a:schemeClr>
                </a:solidFill>
                <a:latin typeface="Century Gothic"/>
              </a:rPr>
              <a:t>F)</a:t>
            </a:r>
          </a:p>
        </p:txBody>
      </p:sp>
      <p:sp>
        <p:nvSpPr>
          <p:cNvPr id="36" name="Rectangle 35">
            <a:extLst>
              <a:ext uri="{FF2B5EF4-FFF2-40B4-BE49-F238E27FC236}">
                <a16:creationId xmlns:a16="http://schemas.microsoft.com/office/drawing/2014/main" id="{138AC0D1-5310-4C5F-8F43-ACDDD840F9CF}"/>
              </a:ext>
            </a:extLst>
          </p:cNvPr>
          <p:cNvSpPr/>
          <p:nvPr/>
        </p:nvSpPr>
        <p:spPr>
          <a:xfrm>
            <a:off x="10680323" y="782792"/>
            <a:ext cx="953312" cy="339049"/>
          </a:xfrm>
          <a:prstGeom prst="rect">
            <a:avLst/>
          </a:prstGeom>
          <a:solidFill>
            <a:schemeClr val="accent3">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46F8BDA8-B9CB-4705-B85F-F23B686777A4}"/>
              </a:ext>
            </a:extLst>
          </p:cNvPr>
          <p:cNvSpPr txBox="1"/>
          <p:nvPr/>
        </p:nvSpPr>
        <p:spPr>
          <a:xfrm>
            <a:off x="10481943" y="731114"/>
            <a:ext cx="127888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Night</a:t>
            </a:r>
          </a:p>
        </p:txBody>
      </p:sp>
      <p:sp>
        <p:nvSpPr>
          <p:cNvPr id="37" name="Rectangle 36">
            <a:extLst>
              <a:ext uri="{FF2B5EF4-FFF2-40B4-BE49-F238E27FC236}">
                <a16:creationId xmlns:a16="http://schemas.microsoft.com/office/drawing/2014/main" id="{95F588D1-27B6-4F0A-ADEB-E31D310426FE}"/>
              </a:ext>
            </a:extLst>
          </p:cNvPr>
          <p:cNvSpPr/>
          <p:nvPr/>
        </p:nvSpPr>
        <p:spPr>
          <a:xfrm>
            <a:off x="4966778" y="762000"/>
            <a:ext cx="645270" cy="330673"/>
          </a:xfrm>
          <a:prstGeom prst="rect">
            <a:avLst/>
          </a:prstGeom>
          <a:solidFill>
            <a:schemeClr val="accent3">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CB6B7C03-CCFC-4499-ACD5-1F3DCC1C9BEE}"/>
              </a:ext>
            </a:extLst>
          </p:cNvPr>
          <p:cNvSpPr txBox="1"/>
          <p:nvPr/>
        </p:nvSpPr>
        <p:spPr>
          <a:xfrm>
            <a:off x="5007736" y="725569"/>
            <a:ext cx="64527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Day</a:t>
            </a:r>
          </a:p>
        </p:txBody>
      </p:sp>
      <p:grpSp>
        <p:nvGrpSpPr>
          <p:cNvPr id="2" name="Group 1">
            <a:extLst>
              <a:ext uri="{FF2B5EF4-FFF2-40B4-BE49-F238E27FC236}">
                <a16:creationId xmlns:a16="http://schemas.microsoft.com/office/drawing/2014/main" id="{16AD4640-D4EC-476A-9C19-86C8F0DF2ED1}"/>
              </a:ext>
            </a:extLst>
          </p:cNvPr>
          <p:cNvGrpSpPr/>
          <p:nvPr/>
        </p:nvGrpSpPr>
        <p:grpSpPr>
          <a:xfrm>
            <a:off x="4699673" y="4903000"/>
            <a:ext cx="2190703" cy="1716402"/>
            <a:chOff x="562159" y="2810762"/>
            <a:chExt cx="1964151" cy="2211858"/>
          </a:xfrm>
        </p:grpSpPr>
        <p:sp>
          <p:nvSpPr>
            <p:cNvPr id="75" name="TextBox 74">
              <a:extLst>
                <a:ext uri="{FF2B5EF4-FFF2-40B4-BE49-F238E27FC236}">
                  <a16:creationId xmlns:a16="http://schemas.microsoft.com/office/drawing/2014/main" id="{BE52C74F-AB42-4EF0-A1B9-F6F2681BE1DE}"/>
                </a:ext>
              </a:extLst>
            </p:cNvPr>
            <p:cNvSpPr txBox="1"/>
            <p:nvPr/>
          </p:nvSpPr>
          <p:spPr>
            <a:xfrm>
              <a:off x="970046" y="2810762"/>
              <a:ext cx="155626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62.2 – 64.5</a:t>
              </a:r>
            </a:p>
          </p:txBody>
        </p:sp>
        <p:sp>
          <p:nvSpPr>
            <p:cNvPr id="76" name="TextBox 75">
              <a:extLst>
                <a:ext uri="{FF2B5EF4-FFF2-40B4-BE49-F238E27FC236}">
                  <a16:creationId xmlns:a16="http://schemas.microsoft.com/office/drawing/2014/main" id="{1C726BF1-6BDF-49A4-BB36-A62D2973AFAD}"/>
                </a:ext>
              </a:extLst>
            </p:cNvPr>
            <p:cNvSpPr txBox="1"/>
            <p:nvPr/>
          </p:nvSpPr>
          <p:spPr>
            <a:xfrm>
              <a:off x="955434" y="3116629"/>
              <a:ext cx="155626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64.5 – 67.1</a:t>
              </a:r>
            </a:p>
          </p:txBody>
        </p:sp>
        <p:sp>
          <p:nvSpPr>
            <p:cNvPr id="77" name="TextBox 76">
              <a:extLst>
                <a:ext uri="{FF2B5EF4-FFF2-40B4-BE49-F238E27FC236}">
                  <a16:creationId xmlns:a16="http://schemas.microsoft.com/office/drawing/2014/main" id="{35FA4791-B146-43E4-B1A3-8E865D2E6DB2}"/>
                </a:ext>
              </a:extLst>
            </p:cNvPr>
            <p:cNvSpPr txBox="1"/>
            <p:nvPr/>
          </p:nvSpPr>
          <p:spPr>
            <a:xfrm>
              <a:off x="954518" y="3430143"/>
              <a:ext cx="155626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67.1 – 70.4</a:t>
              </a:r>
            </a:p>
          </p:txBody>
        </p:sp>
        <p:sp>
          <p:nvSpPr>
            <p:cNvPr id="78" name="TextBox 77">
              <a:extLst>
                <a:ext uri="{FF2B5EF4-FFF2-40B4-BE49-F238E27FC236}">
                  <a16:creationId xmlns:a16="http://schemas.microsoft.com/office/drawing/2014/main" id="{78491D79-4F3F-4045-8EE5-261C54E8524E}"/>
                </a:ext>
              </a:extLst>
            </p:cNvPr>
            <p:cNvSpPr txBox="1"/>
            <p:nvPr/>
          </p:nvSpPr>
          <p:spPr>
            <a:xfrm>
              <a:off x="970046" y="3745717"/>
              <a:ext cx="155626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70.4 – 73.6</a:t>
              </a:r>
            </a:p>
          </p:txBody>
        </p:sp>
        <p:sp>
          <p:nvSpPr>
            <p:cNvPr id="79" name="TextBox 78">
              <a:extLst>
                <a:ext uri="{FF2B5EF4-FFF2-40B4-BE49-F238E27FC236}">
                  <a16:creationId xmlns:a16="http://schemas.microsoft.com/office/drawing/2014/main" id="{2EC063AD-48CD-40DB-952C-9729B37A2D44}"/>
                </a:ext>
              </a:extLst>
            </p:cNvPr>
            <p:cNvSpPr txBox="1"/>
            <p:nvPr/>
          </p:nvSpPr>
          <p:spPr>
            <a:xfrm>
              <a:off x="970047" y="4091666"/>
              <a:ext cx="155626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73.6 – 77.1</a:t>
              </a:r>
            </a:p>
          </p:txBody>
        </p:sp>
        <p:sp>
          <p:nvSpPr>
            <p:cNvPr id="80" name="TextBox 79">
              <a:extLst>
                <a:ext uri="{FF2B5EF4-FFF2-40B4-BE49-F238E27FC236}">
                  <a16:creationId xmlns:a16="http://schemas.microsoft.com/office/drawing/2014/main" id="{FB8708A3-A922-47B3-9198-3A00CA225D48}"/>
                </a:ext>
              </a:extLst>
            </p:cNvPr>
            <p:cNvSpPr txBox="1"/>
            <p:nvPr/>
          </p:nvSpPr>
          <p:spPr>
            <a:xfrm>
              <a:off x="954518" y="4408366"/>
              <a:ext cx="155626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77.1 – 80.5</a:t>
              </a:r>
            </a:p>
          </p:txBody>
        </p:sp>
        <p:sp>
          <p:nvSpPr>
            <p:cNvPr id="81" name="TextBox 80">
              <a:extLst>
                <a:ext uri="{FF2B5EF4-FFF2-40B4-BE49-F238E27FC236}">
                  <a16:creationId xmlns:a16="http://schemas.microsoft.com/office/drawing/2014/main" id="{2961068D-E02F-4293-A102-9F4B8D92944B}"/>
                </a:ext>
              </a:extLst>
            </p:cNvPr>
            <p:cNvSpPr txBox="1"/>
            <p:nvPr/>
          </p:nvSpPr>
          <p:spPr>
            <a:xfrm>
              <a:off x="971203" y="4732536"/>
              <a:ext cx="116570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80.5 – 84.3</a:t>
              </a:r>
            </a:p>
          </p:txBody>
        </p:sp>
        <p:sp>
          <p:nvSpPr>
            <p:cNvPr id="38" name="Rectangle 37">
              <a:extLst>
                <a:ext uri="{FF2B5EF4-FFF2-40B4-BE49-F238E27FC236}">
                  <a16:creationId xmlns:a16="http://schemas.microsoft.com/office/drawing/2014/main" id="{D5518D7A-E8D1-445C-8B3C-179F07999B22}"/>
                </a:ext>
              </a:extLst>
            </p:cNvPr>
            <p:cNvSpPr/>
            <p:nvPr/>
          </p:nvSpPr>
          <p:spPr>
            <a:xfrm>
              <a:off x="562159" y="2854155"/>
              <a:ext cx="452094" cy="246155"/>
            </a:xfrm>
            <a:prstGeom prst="rect">
              <a:avLst/>
            </a:prstGeom>
            <a:solidFill>
              <a:srgbClr val="5E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9" name="Rectangle 38">
              <a:extLst>
                <a:ext uri="{FF2B5EF4-FFF2-40B4-BE49-F238E27FC236}">
                  <a16:creationId xmlns:a16="http://schemas.microsoft.com/office/drawing/2014/main" id="{C043C4EC-BD08-4B1A-85CA-930EF5B8E581}"/>
                </a:ext>
              </a:extLst>
            </p:cNvPr>
            <p:cNvSpPr/>
            <p:nvPr/>
          </p:nvSpPr>
          <p:spPr>
            <a:xfrm>
              <a:off x="562159" y="3158424"/>
              <a:ext cx="452094" cy="246155"/>
            </a:xfrm>
            <a:prstGeom prst="rect">
              <a:avLst/>
            </a:prstGeom>
            <a:solidFill>
              <a:srgbClr val="87B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0" name="Rectangle 39">
              <a:extLst>
                <a:ext uri="{FF2B5EF4-FFF2-40B4-BE49-F238E27FC236}">
                  <a16:creationId xmlns:a16="http://schemas.microsoft.com/office/drawing/2014/main" id="{3A32CFFD-792B-41A6-BD2E-7B3D61C6A44A}"/>
                </a:ext>
              </a:extLst>
            </p:cNvPr>
            <p:cNvSpPr/>
            <p:nvPr/>
          </p:nvSpPr>
          <p:spPr>
            <a:xfrm>
              <a:off x="562159" y="3480779"/>
              <a:ext cx="452094" cy="246155"/>
            </a:xfrm>
            <a:prstGeom prst="rect">
              <a:avLst/>
            </a:prstGeom>
            <a:solidFill>
              <a:srgbClr val="A5C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1" name="Rectangle 40">
              <a:extLst>
                <a:ext uri="{FF2B5EF4-FFF2-40B4-BE49-F238E27FC236}">
                  <a16:creationId xmlns:a16="http://schemas.microsoft.com/office/drawing/2014/main" id="{7B9A373A-D0A8-4093-A0D3-864764926B4D}"/>
                </a:ext>
              </a:extLst>
            </p:cNvPr>
            <p:cNvSpPr/>
            <p:nvPr/>
          </p:nvSpPr>
          <p:spPr>
            <a:xfrm>
              <a:off x="562159" y="3787470"/>
              <a:ext cx="452094" cy="246155"/>
            </a:xfrm>
            <a:prstGeom prst="rect">
              <a:avLst/>
            </a:prstGeom>
            <a:solidFill>
              <a:srgbClr val="BBD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2" name="Rectangle 41">
              <a:extLst>
                <a:ext uri="{FF2B5EF4-FFF2-40B4-BE49-F238E27FC236}">
                  <a16:creationId xmlns:a16="http://schemas.microsoft.com/office/drawing/2014/main" id="{F8EABB7E-DDC6-4C82-BA30-96BE603D20DE}"/>
                </a:ext>
              </a:extLst>
            </p:cNvPr>
            <p:cNvSpPr/>
            <p:nvPr/>
          </p:nvSpPr>
          <p:spPr>
            <a:xfrm>
              <a:off x="562159" y="4146618"/>
              <a:ext cx="452094" cy="246155"/>
            </a:xfrm>
            <a:prstGeom prst="rect">
              <a:avLst/>
            </a:prstGeom>
            <a:solidFill>
              <a:srgbClr val="D8E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Rectangle 42">
              <a:extLst>
                <a:ext uri="{FF2B5EF4-FFF2-40B4-BE49-F238E27FC236}">
                  <a16:creationId xmlns:a16="http://schemas.microsoft.com/office/drawing/2014/main" id="{41A5664D-0307-40B6-ABED-90D88BDB3846}"/>
                </a:ext>
              </a:extLst>
            </p:cNvPr>
            <p:cNvSpPr/>
            <p:nvPr/>
          </p:nvSpPr>
          <p:spPr>
            <a:xfrm>
              <a:off x="562159" y="4454339"/>
              <a:ext cx="452094" cy="246155"/>
            </a:xfrm>
            <a:prstGeom prst="rect">
              <a:avLst/>
            </a:prstGeom>
            <a:solidFill>
              <a:srgbClr val="EFF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4" name="Rectangle 43">
              <a:extLst>
                <a:ext uri="{FF2B5EF4-FFF2-40B4-BE49-F238E27FC236}">
                  <a16:creationId xmlns:a16="http://schemas.microsoft.com/office/drawing/2014/main" id="{0E5CAE96-635A-4334-A258-62B3C785414E}"/>
                </a:ext>
              </a:extLst>
            </p:cNvPr>
            <p:cNvSpPr/>
            <p:nvPr/>
          </p:nvSpPr>
          <p:spPr>
            <a:xfrm>
              <a:off x="562159" y="4776465"/>
              <a:ext cx="452094" cy="246155"/>
            </a:xfrm>
            <a:prstGeom prst="rect">
              <a:avLst/>
            </a:prstGeom>
            <a:solidFill>
              <a:srgbClr val="FFE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6" name="Group 5">
            <a:extLst>
              <a:ext uri="{FF2B5EF4-FFF2-40B4-BE49-F238E27FC236}">
                <a16:creationId xmlns:a16="http://schemas.microsoft.com/office/drawing/2014/main" id="{EAE7DFE4-8A31-4F62-8114-83A8F3EC4777}"/>
              </a:ext>
            </a:extLst>
          </p:cNvPr>
          <p:cNvGrpSpPr/>
          <p:nvPr/>
        </p:nvGrpSpPr>
        <p:grpSpPr>
          <a:xfrm>
            <a:off x="6096000" y="4883639"/>
            <a:ext cx="3125318" cy="1741502"/>
            <a:chOff x="1958946" y="2900889"/>
            <a:chExt cx="3007761" cy="2136173"/>
          </a:xfrm>
        </p:grpSpPr>
        <p:sp>
          <p:nvSpPr>
            <p:cNvPr id="82" name="TextBox 81">
              <a:extLst>
                <a:ext uri="{FF2B5EF4-FFF2-40B4-BE49-F238E27FC236}">
                  <a16:creationId xmlns:a16="http://schemas.microsoft.com/office/drawing/2014/main" id="{A3177DC5-49D0-46A3-A6E7-0BD697D605DD}"/>
                </a:ext>
              </a:extLst>
            </p:cNvPr>
            <p:cNvSpPr txBox="1"/>
            <p:nvPr/>
          </p:nvSpPr>
          <p:spPr>
            <a:xfrm>
              <a:off x="2427220" y="2900889"/>
              <a:ext cx="155626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84.3 – 87.7</a:t>
              </a:r>
            </a:p>
          </p:txBody>
        </p:sp>
        <p:sp>
          <p:nvSpPr>
            <p:cNvPr id="99" name="TextBox 98">
              <a:extLst>
                <a:ext uri="{FF2B5EF4-FFF2-40B4-BE49-F238E27FC236}">
                  <a16:creationId xmlns:a16="http://schemas.microsoft.com/office/drawing/2014/main" id="{9AA14075-ACB6-4006-A29A-AB2988A010F5}"/>
                </a:ext>
              </a:extLst>
            </p:cNvPr>
            <p:cNvSpPr txBox="1"/>
            <p:nvPr/>
          </p:nvSpPr>
          <p:spPr>
            <a:xfrm>
              <a:off x="2415907" y="3187968"/>
              <a:ext cx="135407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87.7 – 91.1</a:t>
              </a:r>
            </a:p>
          </p:txBody>
        </p:sp>
        <p:sp>
          <p:nvSpPr>
            <p:cNvPr id="100" name="TextBox 99">
              <a:extLst>
                <a:ext uri="{FF2B5EF4-FFF2-40B4-BE49-F238E27FC236}">
                  <a16:creationId xmlns:a16="http://schemas.microsoft.com/office/drawing/2014/main" id="{56EEC1BD-0321-490B-A000-5649D566CEBA}"/>
                </a:ext>
              </a:extLst>
            </p:cNvPr>
            <p:cNvSpPr txBox="1"/>
            <p:nvPr/>
          </p:nvSpPr>
          <p:spPr>
            <a:xfrm>
              <a:off x="2424989" y="3499541"/>
              <a:ext cx="1530076"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91.1 – 95.0</a:t>
              </a:r>
            </a:p>
          </p:txBody>
        </p:sp>
        <p:sp>
          <p:nvSpPr>
            <p:cNvPr id="101" name="TextBox 100">
              <a:extLst>
                <a:ext uri="{FF2B5EF4-FFF2-40B4-BE49-F238E27FC236}">
                  <a16:creationId xmlns:a16="http://schemas.microsoft.com/office/drawing/2014/main" id="{78926F6F-0619-47D9-8278-620851E7C427}"/>
                </a:ext>
              </a:extLst>
            </p:cNvPr>
            <p:cNvSpPr txBox="1"/>
            <p:nvPr/>
          </p:nvSpPr>
          <p:spPr>
            <a:xfrm>
              <a:off x="2424989" y="3809982"/>
              <a:ext cx="1530076"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95.0 – 98.9</a:t>
              </a:r>
            </a:p>
          </p:txBody>
        </p:sp>
        <p:sp>
          <p:nvSpPr>
            <p:cNvPr id="102" name="TextBox 101">
              <a:extLst>
                <a:ext uri="{FF2B5EF4-FFF2-40B4-BE49-F238E27FC236}">
                  <a16:creationId xmlns:a16="http://schemas.microsoft.com/office/drawing/2014/main" id="{DB4F915E-2A20-42DB-AC4B-9611347CB237}"/>
                </a:ext>
              </a:extLst>
            </p:cNvPr>
            <p:cNvSpPr txBox="1"/>
            <p:nvPr/>
          </p:nvSpPr>
          <p:spPr>
            <a:xfrm>
              <a:off x="2415907" y="4145554"/>
              <a:ext cx="1530076"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98.9 – 110.2</a:t>
              </a:r>
            </a:p>
          </p:txBody>
        </p:sp>
        <p:sp>
          <p:nvSpPr>
            <p:cNvPr id="103" name="TextBox 102">
              <a:extLst>
                <a:ext uri="{FF2B5EF4-FFF2-40B4-BE49-F238E27FC236}">
                  <a16:creationId xmlns:a16="http://schemas.microsoft.com/office/drawing/2014/main" id="{7EEC844E-917E-43A7-A384-DB0F09EC0DB1}"/>
                </a:ext>
              </a:extLst>
            </p:cNvPr>
            <p:cNvSpPr txBox="1"/>
            <p:nvPr/>
          </p:nvSpPr>
          <p:spPr>
            <a:xfrm>
              <a:off x="2411040" y="4450829"/>
              <a:ext cx="2555667"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Huntsville City Boundary</a:t>
              </a:r>
            </a:p>
          </p:txBody>
        </p:sp>
        <p:sp>
          <p:nvSpPr>
            <p:cNvPr id="104" name="TextBox 103">
              <a:extLst>
                <a:ext uri="{FF2B5EF4-FFF2-40B4-BE49-F238E27FC236}">
                  <a16:creationId xmlns:a16="http://schemas.microsoft.com/office/drawing/2014/main" id="{9C3D7996-B518-4B97-929A-6F082DE91DBE}"/>
                </a:ext>
              </a:extLst>
            </p:cNvPr>
            <p:cNvSpPr txBox="1"/>
            <p:nvPr/>
          </p:nvSpPr>
          <p:spPr>
            <a:xfrm>
              <a:off x="2382407" y="4760063"/>
              <a:ext cx="2555667"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Census Tracts</a:t>
              </a:r>
            </a:p>
          </p:txBody>
        </p:sp>
        <p:sp>
          <p:nvSpPr>
            <p:cNvPr id="46" name="Rectangle 45">
              <a:extLst>
                <a:ext uri="{FF2B5EF4-FFF2-40B4-BE49-F238E27FC236}">
                  <a16:creationId xmlns:a16="http://schemas.microsoft.com/office/drawing/2014/main" id="{CAE6B684-BE75-4809-90EF-3F9C28EAA2C7}"/>
                </a:ext>
              </a:extLst>
            </p:cNvPr>
            <p:cNvSpPr/>
            <p:nvPr/>
          </p:nvSpPr>
          <p:spPr>
            <a:xfrm>
              <a:off x="1976054" y="2929685"/>
              <a:ext cx="452094" cy="246155"/>
            </a:xfrm>
            <a:prstGeom prst="rect">
              <a:avLst/>
            </a:prstGeom>
            <a:solidFill>
              <a:srgbClr val="FDD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Rectangle 46">
              <a:extLst>
                <a:ext uri="{FF2B5EF4-FFF2-40B4-BE49-F238E27FC236}">
                  <a16:creationId xmlns:a16="http://schemas.microsoft.com/office/drawing/2014/main" id="{E8193CCF-16E1-46B8-B4C4-954C31A3945E}"/>
                </a:ext>
              </a:extLst>
            </p:cNvPr>
            <p:cNvSpPr/>
            <p:nvPr/>
          </p:nvSpPr>
          <p:spPr>
            <a:xfrm>
              <a:off x="1976054" y="3217391"/>
              <a:ext cx="452094" cy="246155"/>
            </a:xfrm>
            <a:prstGeom prst="rect">
              <a:avLst/>
            </a:prstGeom>
            <a:solidFill>
              <a:srgbClr val="FBB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8" name="Rectangle 47">
              <a:extLst>
                <a:ext uri="{FF2B5EF4-FFF2-40B4-BE49-F238E27FC236}">
                  <a16:creationId xmlns:a16="http://schemas.microsoft.com/office/drawing/2014/main" id="{A642BDEF-8748-49EF-91D9-8C28D2D52194}"/>
                </a:ext>
              </a:extLst>
            </p:cNvPr>
            <p:cNvSpPr/>
            <p:nvPr/>
          </p:nvSpPr>
          <p:spPr>
            <a:xfrm>
              <a:off x="1976054" y="3521936"/>
              <a:ext cx="452094" cy="246155"/>
            </a:xfrm>
            <a:prstGeom prst="rect">
              <a:avLst/>
            </a:prstGeom>
            <a:solidFill>
              <a:srgbClr val="F29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0" name="Rectangle 49">
              <a:extLst>
                <a:ext uri="{FF2B5EF4-FFF2-40B4-BE49-F238E27FC236}">
                  <a16:creationId xmlns:a16="http://schemas.microsoft.com/office/drawing/2014/main" id="{20A0F6F3-41C7-4DFB-B373-2B9165A07AEF}"/>
                </a:ext>
              </a:extLst>
            </p:cNvPr>
            <p:cNvSpPr/>
            <p:nvPr/>
          </p:nvSpPr>
          <p:spPr>
            <a:xfrm>
              <a:off x="1975984" y="3846219"/>
              <a:ext cx="452094" cy="246155"/>
            </a:xfrm>
            <a:prstGeom prst="rect">
              <a:avLst/>
            </a:prstGeom>
            <a:solidFill>
              <a:srgbClr val="ED85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Rectangle 50">
              <a:extLst>
                <a:ext uri="{FF2B5EF4-FFF2-40B4-BE49-F238E27FC236}">
                  <a16:creationId xmlns:a16="http://schemas.microsoft.com/office/drawing/2014/main" id="{43929FCA-560F-41EE-81F2-5053238BC3BA}"/>
                </a:ext>
              </a:extLst>
            </p:cNvPr>
            <p:cNvSpPr/>
            <p:nvPr/>
          </p:nvSpPr>
          <p:spPr>
            <a:xfrm>
              <a:off x="1975984" y="4170796"/>
              <a:ext cx="452094" cy="246155"/>
            </a:xfrm>
            <a:prstGeom prst="rect">
              <a:avLst/>
            </a:prstGeom>
            <a:solidFill>
              <a:srgbClr val="EB4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2" name="Rectangle 51">
              <a:extLst>
                <a:ext uri="{FF2B5EF4-FFF2-40B4-BE49-F238E27FC236}">
                  <a16:creationId xmlns:a16="http://schemas.microsoft.com/office/drawing/2014/main" id="{DB30203D-63EC-4063-96EA-5278F54AE116}"/>
                </a:ext>
              </a:extLst>
            </p:cNvPr>
            <p:cNvSpPr/>
            <p:nvPr/>
          </p:nvSpPr>
          <p:spPr>
            <a:xfrm>
              <a:off x="1964732" y="4498903"/>
              <a:ext cx="452094" cy="246156"/>
            </a:xfrm>
            <a:prstGeom prst="rect">
              <a:avLst/>
            </a:prstGeom>
            <a:noFill/>
            <a:ln>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3" name="Rectangle 52">
              <a:extLst>
                <a:ext uri="{FF2B5EF4-FFF2-40B4-BE49-F238E27FC236}">
                  <a16:creationId xmlns:a16="http://schemas.microsoft.com/office/drawing/2014/main" id="{ECFD068B-4521-4980-B23C-A7CA6DEF4A20}"/>
                </a:ext>
              </a:extLst>
            </p:cNvPr>
            <p:cNvSpPr/>
            <p:nvPr/>
          </p:nvSpPr>
          <p:spPr>
            <a:xfrm>
              <a:off x="1958946" y="4786401"/>
              <a:ext cx="452094" cy="246155"/>
            </a:xfrm>
            <a:prstGeom prst="rect">
              <a:avLst/>
            </a:prstGeom>
            <a:noFill/>
            <a:ln>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54" name="Group 53">
            <a:extLst>
              <a:ext uri="{FF2B5EF4-FFF2-40B4-BE49-F238E27FC236}">
                <a16:creationId xmlns:a16="http://schemas.microsoft.com/office/drawing/2014/main" id="{59E0020E-E384-4CC8-8FF9-84D7C8360FE5}"/>
              </a:ext>
            </a:extLst>
          </p:cNvPr>
          <p:cNvGrpSpPr/>
          <p:nvPr/>
        </p:nvGrpSpPr>
        <p:grpSpPr>
          <a:xfrm>
            <a:off x="9158088" y="4214102"/>
            <a:ext cx="307836" cy="523767"/>
            <a:chOff x="5274623" y="5449183"/>
            <a:chExt cx="307836" cy="523767"/>
          </a:xfrm>
        </p:grpSpPr>
        <p:pic>
          <p:nvPicPr>
            <p:cNvPr id="55" name="Picture 54">
              <a:extLst>
                <a:ext uri="{FF2B5EF4-FFF2-40B4-BE49-F238E27FC236}">
                  <a16:creationId xmlns:a16="http://schemas.microsoft.com/office/drawing/2014/main" id="{2FAD6F0F-5AC5-4C01-8A60-663C1D1A3AF2}"/>
                </a:ext>
              </a:extLst>
            </p:cNvPr>
            <p:cNvPicPr>
              <a:picLocks noChangeAspect="1"/>
            </p:cNvPicPr>
            <p:nvPr/>
          </p:nvPicPr>
          <p:blipFill rotWithShape="1">
            <a:blip r:embed="rId6">
              <a:extLst>
                <a:ext uri="{28A0092B-C50C-407E-A947-70E740481C1C}">
                  <a14:useLocalDpi xmlns:a14="http://schemas.microsoft.com/office/drawing/2010/main" val="0"/>
                </a:ext>
              </a:extLst>
            </a:blip>
            <a:srcRect t="27748"/>
            <a:stretch/>
          </p:blipFill>
          <p:spPr>
            <a:xfrm>
              <a:off x="5284481" y="5619252"/>
              <a:ext cx="279138" cy="353698"/>
            </a:xfrm>
            <a:prstGeom prst="rect">
              <a:avLst/>
            </a:prstGeom>
          </p:spPr>
        </p:pic>
        <p:sp>
          <p:nvSpPr>
            <p:cNvPr id="56" name="TextBox 55">
              <a:extLst>
                <a:ext uri="{FF2B5EF4-FFF2-40B4-BE49-F238E27FC236}">
                  <a16:creationId xmlns:a16="http://schemas.microsoft.com/office/drawing/2014/main" id="{E937E846-9B10-40A4-8437-3E2AD7134D56}"/>
                </a:ext>
              </a:extLst>
            </p:cNvPr>
            <p:cNvSpPr txBox="1"/>
            <p:nvPr/>
          </p:nvSpPr>
          <p:spPr>
            <a:xfrm>
              <a:off x="5274623" y="5449183"/>
              <a:ext cx="30783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N</a:t>
              </a:r>
            </a:p>
          </p:txBody>
        </p:sp>
      </p:grpSp>
    </p:spTree>
    <p:extLst>
      <p:ext uri="{BB962C8B-B14F-4D97-AF65-F5344CB8AC3E}">
        <p14:creationId xmlns:p14="http://schemas.microsoft.com/office/powerpoint/2010/main" val="40002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09"/>
                                        </p:tgtEl>
                                      </p:cBhvr>
                                    </p:animEffect>
                                    <p:animScale>
                                      <p:cBhvr>
                                        <p:cTn id="7" dur="250" autoRev="1" fill="hold"/>
                                        <p:tgtEl>
                                          <p:spTgt spid="109"/>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6"/>
                                        </p:tgtEl>
                                      </p:cBhvr>
                                    </p:animEffect>
                                    <p:animScale>
                                      <p:cBhvr>
                                        <p:cTn id="10" dur="250" autoRev="1" fill="hold"/>
                                        <p:tgtEl>
                                          <p:spTgt spid="6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110"/>
                                        </p:tgtEl>
                                      </p:cBhvr>
                                    </p:animEffect>
                                    <p:animScale>
                                      <p:cBhvr>
                                        <p:cTn id="18" dur="250" autoRev="1" fill="hold"/>
                                        <p:tgtEl>
                                          <p:spTgt spid="1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8A46-77C7-4981-AFA8-CFA060158C40}"/>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LST CHANGE 2010 to 2019</a:t>
            </a:r>
          </a:p>
        </p:txBody>
      </p:sp>
      <p:pic>
        <p:nvPicPr>
          <p:cNvPr id="5" name="Graphic 4">
            <a:extLst>
              <a:ext uri="{FF2B5EF4-FFF2-40B4-BE49-F238E27FC236}">
                <a16:creationId xmlns:a16="http://schemas.microsoft.com/office/drawing/2014/main" id="{31C42757-D47F-4B35-B51C-171E75D0B95E}"/>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11" t="11697" r="13592" b="16885"/>
          <a:stretch/>
        </p:blipFill>
        <p:spPr>
          <a:xfrm>
            <a:off x="610574" y="1477730"/>
            <a:ext cx="7445840" cy="4897867"/>
          </a:xfrm>
          <a:prstGeom prst="rect">
            <a:avLst/>
          </a:prstGeom>
        </p:spPr>
      </p:pic>
      <p:grpSp>
        <p:nvGrpSpPr>
          <p:cNvPr id="26" name="Group 25">
            <a:extLst>
              <a:ext uri="{FF2B5EF4-FFF2-40B4-BE49-F238E27FC236}">
                <a16:creationId xmlns:a16="http://schemas.microsoft.com/office/drawing/2014/main" id="{CF71495B-6C33-48F1-82F7-02C907DC6574}"/>
              </a:ext>
            </a:extLst>
          </p:cNvPr>
          <p:cNvGrpSpPr/>
          <p:nvPr/>
        </p:nvGrpSpPr>
        <p:grpSpPr>
          <a:xfrm>
            <a:off x="7932413" y="2081175"/>
            <a:ext cx="3925286" cy="4691952"/>
            <a:chOff x="7780013" y="1928775"/>
            <a:chExt cx="3925286" cy="4691952"/>
          </a:xfrm>
        </p:grpSpPr>
        <p:grpSp>
          <p:nvGrpSpPr>
            <p:cNvPr id="27" name="Group 26">
              <a:extLst>
                <a:ext uri="{FF2B5EF4-FFF2-40B4-BE49-F238E27FC236}">
                  <a16:creationId xmlns:a16="http://schemas.microsoft.com/office/drawing/2014/main" id="{6F9619B5-2C53-4038-B0AD-A5C420987D76}"/>
                </a:ext>
              </a:extLst>
            </p:cNvPr>
            <p:cNvGrpSpPr/>
            <p:nvPr/>
          </p:nvGrpSpPr>
          <p:grpSpPr>
            <a:xfrm>
              <a:off x="7780013" y="1928775"/>
              <a:ext cx="3925286" cy="4691952"/>
              <a:chOff x="7780013" y="1928775"/>
              <a:chExt cx="3925286" cy="4691952"/>
            </a:xfrm>
          </p:grpSpPr>
          <p:grpSp>
            <p:nvGrpSpPr>
              <p:cNvPr id="29" name="Group 28">
                <a:extLst>
                  <a:ext uri="{FF2B5EF4-FFF2-40B4-BE49-F238E27FC236}">
                    <a16:creationId xmlns:a16="http://schemas.microsoft.com/office/drawing/2014/main" id="{BBEAF27E-ED00-4B2C-92F3-1B90C10F1CD6}"/>
                  </a:ext>
                </a:extLst>
              </p:cNvPr>
              <p:cNvGrpSpPr/>
              <p:nvPr/>
            </p:nvGrpSpPr>
            <p:grpSpPr>
              <a:xfrm>
                <a:off x="7780013" y="1928775"/>
                <a:ext cx="3925286" cy="4691952"/>
                <a:chOff x="7780013" y="1928775"/>
                <a:chExt cx="3925286" cy="4691952"/>
              </a:xfrm>
            </p:grpSpPr>
            <p:pic>
              <p:nvPicPr>
                <p:cNvPr id="52" name="Graphic 51">
                  <a:extLst>
                    <a:ext uri="{FF2B5EF4-FFF2-40B4-BE49-F238E27FC236}">
                      <a16:creationId xmlns:a16="http://schemas.microsoft.com/office/drawing/2014/main" id="{217A9DEF-4D38-4481-871A-4116A9B4B099}"/>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934" t="87136" r="54622" b="10554"/>
                <a:stretch/>
              </p:blipFill>
              <p:spPr>
                <a:xfrm flipV="1">
                  <a:off x="7882014" y="6436061"/>
                  <a:ext cx="3315712" cy="158077"/>
                </a:xfrm>
                <a:prstGeom prst="rect">
                  <a:avLst/>
                </a:prstGeom>
              </p:spPr>
            </p:pic>
            <p:pic>
              <p:nvPicPr>
                <p:cNvPr id="53" name="Picture 52">
                  <a:extLst>
                    <a:ext uri="{FF2B5EF4-FFF2-40B4-BE49-F238E27FC236}">
                      <a16:creationId xmlns:a16="http://schemas.microsoft.com/office/drawing/2014/main" id="{083732D2-2146-4DFF-8895-8E575D431860}"/>
                    </a:ext>
                  </a:extLst>
                </p:cNvPr>
                <p:cNvPicPr>
                  <a:picLocks noChangeAspect="1"/>
                </p:cNvPicPr>
                <p:nvPr/>
              </p:nvPicPr>
              <p:blipFill>
                <a:blip r:embed="rId5"/>
                <a:stretch>
                  <a:fillRect/>
                </a:stretch>
              </p:blipFill>
              <p:spPr>
                <a:xfrm>
                  <a:off x="11338601" y="6251395"/>
                  <a:ext cx="311624" cy="369332"/>
                </a:xfrm>
                <a:prstGeom prst="rect">
                  <a:avLst/>
                </a:prstGeom>
              </p:spPr>
            </p:pic>
            <p:sp>
              <p:nvSpPr>
                <p:cNvPr id="54" name="TextBox 53">
                  <a:extLst>
                    <a:ext uri="{FF2B5EF4-FFF2-40B4-BE49-F238E27FC236}">
                      <a16:creationId xmlns:a16="http://schemas.microsoft.com/office/drawing/2014/main" id="{DCB84677-3011-43C2-87CE-4114365FCE74}"/>
                    </a:ext>
                  </a:extLst>
                </p:cNvPr>
                <p:cNvSpPr txBox="1"/>
                <p:nvPr/>
              </p:nvSpPr>
              <p:spPr>
                <a:xfrm>
                  <a:off x="11338601" y="5943618"/>
                  <a:ext cx="343712"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sp>
              <p:nvSpPr>
                <p:cNvPr id="55" name="TextBox 54">
                  <a:extLst>
                    <a:ext uri="{FF2B5EF4-FFF2-40B4-BE49-F238E27FC236}">
                      <a16:creationId xmlns:a16="http://schemas.microsoft.com/office/drawing/2014/main" id="{D0D9559F-D9ED-48B8-A8FD-AD14149758A0}"/>
                    </a:ext>
                  </a:extLst>
                </p:cNvPr>
                <p:cNvSpPr txBox="1"/>
                <p:nvPr/>
              </p:nvSpPr>
              <p:spPr>
                <a:xfrm>
                  <a:off x="7780013" y="6164444"/>
                  <a:ext cx="3048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56" name="TextBox 55">
                  <a:extLst>
                    <a:ext uri="{FF2B5EF4-FFF2-40B4-BE49-F238E27FC236}">
                      <a16:creationId xmlns:a16="http://schemas.microsoft.com/office/drawing/2014/main" id="{D3527FE6-4F16-4BCE-9199-F9848E0F69C8}"/>
                    </a:ext>
                  </a:extLst>
                </p:cNvPr>
                <p:cNvSpPr txBox="1"/>
                <p:nvPr/>
              </p:nvSpPr>
              <p:spPr>
                <a:xfrm>
                  <a:off x="9289507" y="6164444"/>
                  <a:ext cx="50072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p:txBody>
            </p:sp>
            <p:sp>
              <p:nvSpPr>
                <p:cNvPr id="57" name="TextBox 56">
                  <a:extLst>
                    <a:ext uri="{FF2B5EF4-FFF2-40B4-BE49-F238E27FC236}">
                      <a16:creationId xmlns:a16="http://schemas.microsoft.com/office/drawing/2014/main" id="{3C25164F-27E0-4672-A1C2-932FB7275DEE}"/>
                    </a:ext>
                  </a:extLst>
                </p:cNvPr>
                <p:cNvSpPr txBox="1"/>
                <p:nvPr/>
              </p:nvSpPr>
              <p:spPr>
                <a:xfrm>
                  <a:off x="10524038" y="6164444"/>
                  <a:ext cx="1181261"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 miles    </a:t>
                  </a:r>
                </a:p>
              </p:txBody>
            </p:sp>
            <p:sp>
              <p:nvSpPr>
                <p:cNvPr id="58" name="TextBox 57">
                  <a:extLst>
                    <a:ext uri="{FF2B5EF4-FFF2-40B4-BE49-F238E27FC236}">
                      <a16:creationId xmlns:a16="http://schemas.microsoft.com/office/drawing/2014/main" id="{71B5144A-F951-4572-81D6-8B423F1F9BA5}"/>
                    </a:ext>
                  </a:extLst>
                </p:cNvPr>
                <p:cNvSpPr txBox="1"/>
                <p:nvPr/>
              </p:nvSpPr>
              <p:spPr>
                <a:xfrm>
                  <a:off x="8362838" y="1928775"/>
                  <a:ext cx="2834888" cy="400110"/>
                </a:xfrm>
                <a:prstGeom prst="rect">
                  <a:avLst/>
                </a:prstGeom>
                <a:solidFill>
                  <a:schemeClr val="bg1"/>
                </a:solid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Change in LST (</a:t>
                  </a:r>
                  <a:r>
                    <a:rPr lang="en-US" sz="2000" b="0" i="0" dirty="0">
                      <a:solidFill>
                        <a:schemeClr val="tx1">
                          <a:lumMod val="75000"/>
                          <a:lumOff val="25000"/>
                        </a:schemeClr>
                      </a:solidFill>
                      <a:effectLst/>
                      <a:latin typeface="Century Gothic" panose="020B0502020202020204" pitchFamily="34" charset="0"/>
                    </a:rPr>
                    <a:t>°F)</a:t>
                  </a:r>
                  <a:endParaRPr lang="en-US" sz="2000" dirty="0">
                    <a:solidFill>
                      <a:schemeClr val="tx1">
                        <a:lumMod val="75000"/>
                        <a:lumOff val="25000"/>
                      </a:schemeClr>
                    </a:solidFill>
                    <a:latin typeface="Century Gothic" panose="020B0502020202020204" pitchFamily="34" charset="0"/>
                  </a:endParaRPr>
                </a:p>
              </p:txBody>
            </p:sp>
          </p:grpSp>
          <p:sp>
            <p:nvSpPr>
              <p:cNvPr id="30" name="Rectangle 29">
                <a:extLst>
                  <a:ext uri="{FF2B5EF4-FFF2-40B4-BE49-F238E27FC236}">
                    <a16:creationId xmlns:a16="http://schemas.microsoft.com/office/drawing/2014/main" id="{6E0963F3-E109-4081-B1DF-6E4DAA060C70}"/>
                  </a:ext>
                </a:extLst>
              </p:cNvPr>
              <p:cNvSpPr/>
              <p:nvPr/>
            </p:nvSpPr>
            <p:spPr>
              <a:xfrm>
                <a:off x="8471134" y="3297261"/>
                <a:ext cx="400050" cy="200275"/>
              </a:xfrm>
              <a:prstGeom prst="rect">
                <a:avLst/>
              </a:prstGeom>
              <a:solidFill>
                <a:srgbClr val="F88145"/>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015B93C0-CE8D-47DC-8922-FA3F97484DBE}"/>
                  </a:ext>
                </a:extLst>
              </p:cNvPr>
              <p:cNvSpPr/>
              <p:nvPr/>
            </p:nvSpPr>
            <p:spPr>
              <a:xfrm>
                <a:off x="8471134" y="3648061"/>
                <a:ext cx="400050" cy="200275"/>
              </a:xfrm>
              <a:prstGeom prst="rect">
                <a:avLst/>
              </a:prstGeom>
              <a:solidFill>
                <a:srgbClr val="F84545"/>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Rectangle 36">
                <a:extLst>
                  <a:ext uri="{FF2B5EF4-FFF2-40B4-BE49-F238E27FC236}">
                    <a16:creationId xmlns:a16="http://schemas.microsoft.com/office/drawing/2014/main" id="{BA8B4F2E-BC07-4954-BA8E-86A7A8F60155}"/>
                  </a:ext>
                </a:extLst>
              </p:cNvPr>
              <p:cNvSpPr/>
              <p:nvPr/>
            </p:nvSpPr>
            <p:spPr>
              <a:xfrm>
                <a:off x="8471134" y="3998861"/>
                <a:ext cx="400050" cy="200275"/>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5" name="Rectangle 44">
                <a:extLst>
                  <a:ext uri="{FF2B5EF4-FFF2-40B4-BE49-F238E27FC236}">
                    <a16:creationId xmlns:a16="http://schemas.microsoft.com/office/drawing/2014/main" id="{877626A5-E8C0-4DB2-A8E2-518CC7EFF348}"/>
                  </a:ext>
                </a:extLst>
              </p:cNvPr>
              <p:cNvSpPr/>
              <p:nvPr/>
            </p:nvSpPr>
            <p:spPr>
              <a:xfrm>
                <a:off x="8471134" y="2946461"/>
                <a:ext cx="400050" cy="200275"/>
              </a:xfrm>
              <a:prstGeom prst="rect">
                <a:avLst/>
              </a:prstGeom>
              <a:solidFill>
                <a:srgbClr val="F8BC45"/>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7" name="Rectangle 46">
                <a:extLst>
                  <a:ext uri="{FF2B5EF4-FFF2-40B4-BE49-F238E27FC236}">
                    <a16:creationId xmlns:a16="http://schemas.microsoft.com/office/drawing/2014/main" id="{B112F669-A212-402C-B559-3E808F6F12D5}"/>
                  </a:ext>
                </a:extLst>
              </p:cNvPr>
              <p:cNvSpPr/>
              <p:nvPr/>
            </p:nvSpPr>
            <p:spPr>
              <a:xfrm>
                <a:off x="8471134" y="4349660"/>
                <a:ext cx="400050" cy="200275"/>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8" name="Rectangle 47">
                <a:extLst>
                  <a:ext uri="{FF2B5EF4-FFF2-40B4-BE49-F238E27FC236}">
                    <a16:creationId xmlns:a16="http://schemas.microsoft.com/office/drawing/2014/main" id="{5988E5C3-428C-49FB-ACDD-0921A3A93B4D}"/>
                  </a:ext>
                </a:extLst>
              </p:cNvPr>
              <p:cNvSpPr/>
              <p:nvPr/>
            </p:nvSpPr>
            <p:spPr>
              <a:xfrm>
                <a:off x="8471134" y="2595661"/>
                <a:ext cx="400050" cy="200275"/>
              </a:xfrm>
              <a:prstGeom prst="rect">
                <a:avLst/>
              </a:prstGeom>
              <a:solidFill>
                <a:srgbClr val="F8F845"/>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28" name="TextBox 27">
              <a:extLst>
                <a:ext uri="{FF2B5EF4-FFF2-40B4-BE49-F238E27FC236}">
                  <a16:creationId xmlns:a16="http://schemas.microsoft.com/office/drawing/2014/main" id="{C42E3761-E606-4AF8-A4A9-3584C94DCC62}"/>
                </a:ext>
              </a:extLst>
            </p:cNvPr>
            <p:cNvSpPr txBox="1"/>
            <p:nvPr/>
          </p:nvSpPr>
          <p:spPr>
            <a:xfrm>
              <a:off x="9014584" y="2442459"/>
              <a:ext cx="2028066" cy="2190728"/>
            </a:xfrm>
            <a:prstGeom prst="rect">
              <a:avLst/>
            </a:prstGeom>
            <a:solidFill>
              <a:schemeClr val="bg1"/>
            </a:solidFill>
          </p:spPr>
          <p:txBody>
            <a:bodyPr wrap="square" rtlCol="0">
              <a:spAutoFit/>
            </a:bodyPr>
            <a:lstStyle/>
            <a:p>
              <a:pPr>
                <a:lnSpc>
                  <a:spcPct val="145000"/>
                </a:lnSpc>
              </a:pPr>
              <a:r>
                <a:rPr lang="en-US" sz="1600" dirty="0">
                  <a:solidFill>
                    <a:schemeClr val="tx1">
                      <a:lumMod val="75000"/>
                      <a:lumOff val="25000"/>
                    </a:schemeClr>
                  </a:solidFill>
                  <a:latin typeface="Century Gothic" panose="020B0502020202020204" pitchFamily="34" charset="0"/>
                </a:rPr>
                <a:t>+0 to 2</a:t>
              </a:r>
            </a:p>
            <a:p>
              <a:pPr>
                <a:lnSpc>
                  <a:spcPct val="145000"/>
                </a:lnSpc>
              </a:pPr>
              <a:r>
                <a:rPr lang="en-US" sz="1600" dirty="0">
                  <a:solidFill>
                    <a:schemeClr val="tx1">
                      <a:lumMod val="75000"/>
                      <a:lumOff val="25000"/>
                    </a:schemeClr>
                  </a:solidFill>
                  <a:latin typeface="Century Gothic" panose="020B0502020202020204" pitchFamily="34" charset="0"/>
                </a:rPr>
                <a:t>+2 to 4</a:t>
              </a:r>
            </a:p>
            <a:p>
              <a:pPr>
                <a:lnSpc>
                  <a:spcPct val="145000"/>
                </a:lnSpc>
              </a:pPr>
              <a:r>
                <a:rPr lang="en-US" sz="1600" dirty="0">
                  <a:solidFill>
                    <a:schemeClr val="tx1">
                      <a:lumMod val="75000"/>
                      <a:lumOff val="25000"/>
                    </a:schemeClr>
                  </a:solidFill>
                  <a:latin typeface="Century Gothic" panose="020B0502020202020204" pitchFamily="34" charset="0"/>
                </a:rPr>
                <a:t>+4 to 6</a:t>
              </a:r>
            </a:p>
            <a:p>
              <a:pPr>
                <a:lnSpc>
                  <a:spcPct val="145000"/>
                </a:lnSpc>
              </a:pPr>
              <a:r>
                <a:rPr lang="en-US" sz="1600" dirty="0">
                  <a:solidFill>
                    <a:schemeClr val="tx1">
                      <a:lumMod val="75000"/>
                      <a:lumOff val="25000"/>
                    </a:schemeClr>
                  </a:solidFill>
                  <a:latin typeface="Century Gothic" panose="020B0502020202020204" pitchFamily="34" charset="0"/>
                </a:rPr>
                <a:t>+6 to 8</a:t>
              </a:r>
            </a:p>
            <a:p>
              <a:pPr>
                <a:lnSpc>
                  <a:spcPct val="145000"/>
                </a:lnSpc>
              </a:pPr>
              <a:r>
                <a:rPr lang="en-US" sz="1600" dirty="0">
                  <a:solidFill>
                    <a:schemeClr val="tx1">
                      <a:lumMod val="75000"/>
                      <a:lumOff val="25000"/>
                    </a:schemeClr>
                  </a:solidFill>
                  <a:latin typeface="Century Gothic" panose="020B0502020202020204" pitchFamily="34" charset="0"/>
                </a:rPr>
                <a:t>City of Huntsville</a:t>
              </a:r>
            </a:p>
            <a:p>
              <a:pPr>
                <a:lnSpc>
                  <a:spcPct val="145000"/>
                </a:lnSpc>
              </a:pPr>
              <a:r>
                <a:rPr lang="en-US" sz="1600" dirty="0">
                  <a:solidFill>
                    <a:schemeClr val="tx1">
                      <a:lumMod val="75000"/>
                      <a:lumOff val="25000"/>
                    </a:schemeClr>
                  </a:solidFill>
                  <a:latin typeface="Century Gothic" panose="020B0502020202020204" pitchFamily="34" charset="0"/>
                </a:rPr>
                <a:t>Census Tracts</a:t>
              </a:r>
            </a:p>
          </p:txBody>
        </p:sp>
      </p:grpSp>
    </p:spTree>
    <p:extLst>
      <p:ext uri="{BB962C8B-B14F-4D97-AF65-F5344CB8AC3E}">
        <p14:creationId xmlns:p14="http://schemas.microsoft.com/office/powerpoint/2010/main" val="223208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PROJECT OVERVIEW</a:t>
            </a:r>
          </a:p>
        </p:txBody>
      </p:sp>
      <p:sp>
        <p:nvSpPr>
          <p:cNvPr id="10" name="Text Placeholder 5"/>
          <p:cNvSpPr txBox="1">
            <a:spLocks/>
          </p:cNvSpPr>
          <p:nvPr/>
        </p:nvSpPr>
        <p:spPr>
          <a:xfrm>
            <a:off x="323322" y="1190625"/>
            <a:ext cx="3964473" cy="34417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b="1" dirty="0">
                <a:solidFill>
                  <a:srgbClr val="006D9D"/>
                </a:solidFill>
                <a:latin typeface="Century Gothic" panose="020B0502020202020204" pitchFamily="34" charset="0"/>
              </a:rPr>
              <a:t>Study Area</a:t>
            </a:r>
          </a:p>
          <a:p>
            <a:pPr marL="630238" lvl="1"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Huntsville, Alabama</a:t>
            </a:r>
          </a:p>
          <a:p>
            <a:pPr marL="852488"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Population: 200,574</a:t>
            </a:r>
          </a:p>
          <a:p>
            <a:pPr marL="852488"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Climate: Humid subtropical</a:t>
            </a:r>
          </a:p>
          <a:p>
            <a:pPr marL="852488"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Case study areas: Downtown, Oak Park, Research Park, Owens Cross Roads, Harvest</a:t>
            </a:r>
          </a:p>
          <a:p>
            <a:pPr marL="1087438" lvl="2" indent="-342900">
              <a:lnSpc>
                <a:spcPct val="100000"/>
              </a:lnSpc>
              <a:spcBef>
                <a:spcPts val="0"/>
              </a:spcBef>
              <a:spcAft>
                <a:spcPts val="600"/>
              </a:spcAft>
              <a:buClr>
                <a:srgbClr val="006D9D"/>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1087438" lvl="2" indent="-342900">
              <a:lnSpc>
                <a:spcPct val="100000"/>
              </a:lnSpc>
              <a:spcBef>
                <a:spcPts val="0"/>
              </a:spcBef>
              <a:spcAft>
                <a:spcPts val="600"/>
              </a:spcAft>
              <a:buClr>
                <a:srgbClr val="006D9D"/>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744538" lvl="2" indent="0">
              <a:lnSpc>
                <a:spcPct val="100000"/>
              </a:lnSpc>
              <a:spcBef>
                <a:spcPts val="0"/>
              </a:spcBef>
              <a:spcAft>
                <a:spcPts val="600"/>
              </a:spcAft>
              <a:buClr>
                <a:srgbClr val="006D9D"/>
              </a:buClr>
              <a:buNone/>
            </a:pPr>
            <a:endParaRPr lang="en-US" dirty="0">
              <a:solidFill>
                <a:schemeClr val="tx1">
                  <a:lumMod val="75000"/>
                  <a:lumOff val="25000"/>
                </a:schemeClr>
              </a:solidFill>
              <a:latin typeface="Century Gothic" panose="020B0502020202020204" pitchFamily="34" charset="0"/>
            </a:endParaRPr>
          </a:p>
        </p:txBody>
      </p:sp>
      <p:grpSp>
        <p:nvGrpSpPr>
          <p:cNvPr id="6" name="Group 5">
            <a:extLst>
              <a:ext uri="{FF2B5EF4-FFF2-40B4-BE49-F238E27FC236}">
                <a16:creationId xmlns:a16="http://schemas.microsoft.com/office/drawing/2014/main" id="{67F729A6-0C48-4CDF-AB15-065206CFF7DE}"/>
              </a:ext>
            </a:extLst>
          </p:cNvPr>
          <p:cNvGrpSpPr/>
          <p:nvPr/>
        </p:nvGrpSpPr>
        <p:grpSpPr>
          <a:xfrm>
            <a:off x="4175762" y="1190625"/>
            <a:ext cx="7629525" cy="5324475"/>
            <a:chOff x="2339975" y="602513"/>
            <a:chExt cx="7629525" cy="5324475"/>
          </a:xfrm>
        </p:grpSpPr>
        <p:pic>
          <p:nvPicPr>
            <p:cNvPr id="63" name="Picture 62" descr="A close up of a map&#10;&#10;Description automatically generated">
              <a:extLst>
                <a:ext uri="{FF2B5EF4-FFF2-40B4-BE49-F238E27FC236}">
                  <a16:creationId xmlns:a16="http://schemas.microsoft.com/office/drawing/2014/main" id="{75F4CCCF-6EE0-4CB2-AD3D-255D8ABD1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975" y="602513"/>
              <a:ext cx="7562850" cy="5324475"/>
            </a:xfrm>
            <a:prstGeom prst="rect">
              <a:avLst/>
            </a:prstGeom>
          </p:spPr>
        </p:pic>
        <p:cxnSp>
          <p:nvCxnSpPr>
            <p:cNvPr id="64" name="Straight Connector 63">
              <a:extLst>
                <a:ext uri="{FF2B5EF4-FFF2-40B4-BE49-F238E27FC236}">
                  <a16:creationId xmlns:a16="http://schemas.microsoft.com/office/drawing/2014/main" id="{271D24D2-63FA-427A-9ADA-8A1CABDCCB51}"/>
                </a:ext>
              </a:extLst>
            </p:cNvPr>
            <p:cNvCxnSpPr>
              <a:cxnSpLocks/>
            </p:cNvCxnSpPr>
            <p:nvPr/>
          </p:nvCxnSpPr>
          <p:spPr>
            <a:xfrm flipV="1">
              <a:off x="7023100" y="3180405"/>
              <a:ext cx="1409700" cy="2421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2F33EFE-49E1-42C4-AFD5-CD27EBDD365D}"/>
                </a:ext>
              </a:extLst>
            </p:cNvPr>
            <p:cNvCxnSpPr>
              <a:cxnSpLocks/>
            </p:cNvCxnSpPr>
            <p:nvPr/>
          </p:nvCxnSpPr>
          <p:spPr>
            <a:xfrm>
              <a:off x="7023100" y="932714"/>
              <a:ext cx="1409700" cy="2090737"/>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70C8E1F-A8E5-4F5D-9CF5-8B19618CFDDF}"/>
                </a:ext>
              </a:extLst>
            </p:cNvPr>
            <p:cNvSpPr/>
            <p:nvPr/>
          </p:nvSpPr>
          <p:spPr>
            <a:xfrm>
              <a:off x="8432800" y="3023451"/>
              <a:ext cx="203200" cy="1569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9924E756-755B-41C1-96EB-B7A714125275}"/>
                </a:ext>
              </a:extLst>
            </p:cNvPr>
            <p:cNvSpPr txBox="1"/>
            <p:nvPr/>
          </p:nvSpPr>
          <p:spPr>
            <a:xfrm>
              <a:off x="8323263" y="3428999"/>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AL</a:t>
              </a:r>
            </a:p>
          </p:txBody>
        </p:sp>
        <p:sp>
          <p:nvSpPr>
            <p:cNvPr id="68" name="TextBox 67">
              <a:extLst>
                <a:ext uri="{FF2B5EF4-FFF2-40B4-BE49-F238E27FC236}">
                  <a16:creationId xmlns:a16="http://schemas.microsoft.com/office/drawing/2014/main" id="{9B37786E-19F5-441E-8D11-7E53B81262B8}"/>
                </a:ext>
              </a:extLst>
            </p:cNvPr>
            <p:cNvSpPr txBox="1"/>
            <p:nvPr/>
          </p:nvSpPr>
          <p:spPr>
            <a:xfrm>
              <a:off x="9055100" y="3428999"/>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GA</a:t>
              </a:r>
            </a:p>
          </p:txBody>
        </p:sp>
        <p:sp>
          <p:nvSpPr>
            <p:cNvPr id="69" name="TextBox 68">
              <a:extLst>
                <a:ext uri="{FF2B5EF4-FFF2-40B4-BE49-F238E27FC236}">
                  <a16:creationId xmlns:a16="http://schemas.microsoft.com/office/drawing/2014/main" id="{033BA526-8581-48EA-9558-D5A3EC5D2412}"/>
                </a:ext>
              </a:extLst>
            </p:cNvPr>
            <p:cNvSpPr txBox="1"/>
            <p:nvPr/>
          </p:nvSpPr>
          <p:spPr>
            <a:xfrm>
              <a:off x="8877300" y="4347687"/>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FL</a:t>
              </a:r>
            </a:p>
          </p:txBody>
        </p:sp>
        <p:sp>
          <p:nvSpPr>
            <p:cNvPr id="70" name="TextBox 69">
              <a:extLst>
                <a:ext uri="{FF2B5EF4-FFF2-40B4-BE49-F238E27FC236}">
                  <a16:creationId xmlns:a16="http://schemas.microsoft.com/office/drawing/2014/main" id="{E21F5E16-A71C-43D8-AA32-F8078EC3662A}"/>
                </a:ext>
              </a:extLst>
            </p:cNvPr>
            <p:cNvSpPr txBox="1"/>
            <p:nvPr/>
          </p:nvSpPr>
          <p:spPr>
            <a:xfrm>
              <a:off x="7340600" y="4325598"/>
              <a:ext cx="533400" cy="276999"/>
            </a:xfrm>
            <a:prstGeom prst="rect">
              <a:avLst/>
            </a:prstGeom>
            <a:noFill/>
          </p:spPr>
          <p:txBody>
            <a:bodyPr wrap="square" rtlCol="0">
              <a:spAutoFit/>
            </a:bodyPr>
            <a:lstStyle/>
            <a:p>
              <a:r>
                <a:rPr lang="en-US" sz="1200" b="1" dirty="0">
                  <a:solidFill>
                    <a:schemeClr val="tx1">
                      <a:lumMod val="75000"/>
                      <a:lumOff val="25000"/>
                    </a:schemeClr>
                  </a:solidFill>
                  <a:latin typeface="Century Gothic" panose="020B0502020202020204" pitchFamily="34" charset="0"/>
                </a:rPr>
                <a:t>LA</a:t>
              </a:r>
            </a:p>
          </p:txBody>
        </p:sp>
        <p:sp>
          <p:nvSpPr>
            <p:cNvPr id="71" name="TextBox 70">
              <a:extLst>
                <a:ext uri="{FF2B5EF4-FFF2-40B4-BE49-F238E27FC236}">
                  <a16:creationId xmlns:a16="http://schemas.microsoft.com/office/drawing/2014/main" id="{2E18475F-5CB3-4F27-A952-3C8B510FAC34}"/>
                </a:ext>
              </a:extLst>
            </p:cNvPr>
            <p:cNvSpPr txBox="1"/>
            <p:nvPr/>
          </p:nvSpPr>
          <p:spPr>
            <a:xfrm>
              <a:off x="8380412" y="2604104"/>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TN</a:t>
              </a:r>
            </a:p>
          </p:txBody>
        </p:sp>
        <p:sp>
          <p:nvSpPr>
            <p:cNvPr id="72" name="TextBox 71">
              <a:extLst>
                <a:ext uri="{FF2B5EF4-FFF2-40B4-BE49-F238E27FC236}">
                  <a16:creationId xmlns:a16="http://schemas.microsoft.com/office/drawing/2014/main" id="{20C65124-889D-4567-AE99-75F814CDB370}"/>
                </a:ext>
              </a:extLst>
            </p:cNvPr>
            <p:cNvSpPr txBox="1"/>
            <p:nvPr/>
          </p:nvSpPr>
          <p:spPr>
            <a:xfrm>
              <a:off x="8699500" y="2103753"/>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KY</a:t>
              </a:r>
            </a:p>
          </p:txBody>
        </p:sp>
        <p:sp>
          <p:nvSpPr>
            <p:cNvPr id="73" name="TextBox 72">
              <a:extLst>
                <a:ext uri="{FF2B5EF4-FFF2-40B4-BE49-F238E27FC236}">
                  <a16:creationId xmlns:a16="http://schemas.microsoft.com/office/drawing/2014/main" id="{A613D882-ED6A-4D12-9EFE-2DDF34BB92FF}"/>
                </a:ext>
              </a:extLst>
            </p:cNvPr>
            <p:cNvSpPr txBox="1"/>
            <p:nvPr/>
          </p:nvSpPr>
          <p:spPr>
            <a:xfrm>
              <a:off x="9436100" y="2939891"/>
              <a:ext cx="533400" cy="276999"/>
            </a:xfrm>
            <a:prstGeom prst="rect">
              <a:avLst/>
            </a:prstGeom>
            <a:noFill/>
          </p:spPr>
          <p:txBody>
            <a:bodyPr wrap="square" rtlCol="0">
              <a:spAutoFit/>
            </a:bodyPr>
            <a:lstStyle/>
            <a:p>
              <a:r>
                <a:rPr lang="en-US" sz="1200" b="1" dirty="0">
                  <a:solidFill>
                    <a:schemeClr val="tx1">
                      <a:lumMod val="75000"/>
                      <a:lumOff val="25000"/>
                    </a:schemeClr>
                  </a:solidFill>
                  <a:latin typeface="Century Gothic" panose="020B0502020202020204" pitchFamily="34" charset="0"/>
                </a:rPr>
                <a:t>SC</a:t>
              </a:r>
            </a:p>
          </p:txBody>
        </p:sp>
        <p:sp>
          <p:nvSpPr>
            <p:cNvPr id="74" name="TextBox 73">
              <a:extLst>
                <a:ext uri="{FF2B5EF4-FFF2-40B4-BE49-F238E27FC236}">
                  <a16:creationId xmlns:a16="http://schemas.microsoft.com/office/drawing/2014/main" id="{06D7C448-4EAD-4588-9AF9-A0BD4C473858}"/>
                </a:ext>
              </a:extLst>
            </p:cNvPr>
            <p:cNvSpPr txBox="1"/>
            <p:nvPr/>
          </p:nvSpPr>
          <p:spPr>
            <a:xfrm>
              <a:off x="9321800" y="2742562"/>
              <a:ext cx="533400" cy="276999"/>
            </a:xfrm>
            <a:prstGeom prst="rect">
              <a:avLst/>
            </a:prstGeom>
            <a:noFill/>
          </p:spPr>
          <p:txBody>
            <a:bodyPr wrap="square" rtlCol="0">
              <a:spAutoFit/>
            </a:bodyPr>
            <a:lstStyle/>
            <a:p>
              <a:r>
                <a:rPr lang="en-US" sz="1200" b="1" dirty="0">
                  <a:solidFill>
                    <a:schemeClr val="tx1">
                      <a:lumMod val="75000"/>
                      <a:lumOff val="25000"/>
                    </a:schemeClr>
                  </a:solidFill>
                  <a:latin typeface="Century Gothic" panose="020B0502020202020204" pitchFamily="34" charset="0"/>
                </a:rPr>
                <a:t>NC</a:t>
              </a:r>
            </a:p>
          </p:txBody>
        </p:sp>
        <p:sp>
          <p:nvSpPr>
            <p:cNvPr id="75" name="TextBox 74">
              <a:extLst>
                <a:ext uri="{FF2B5EF4-FFF2-40B4-BE49-F238E27FC236}">
                  <a16:creationId xmlns:a16="http://schemas.microsoft.com/office/drawing/2014/main" id="{45C779F5-AEE2-4E1F-82BE-18B910D0DDA7}"/>
                </a:ext>
              </a:extLst>
            </p:cNvPr>
            <p:cNvSpPr txBox="1"/>
            <p:nvPr/>
          </p:nvSpPr>
          <p:spPr>
            <a:xfrm>
              <a:off x="7334250" y="2614571"/>
              <a:ext cx="533400" cy="276999"/>
            </a:xfrm>
            <a:prstGeom prst="rect">
              <a:avLst/>
            </a:prstGeom>
            <a:noFill/>
          </p:spPr>
          <p:txBody>
            <a:bodyPr wrap="square" rtlCol="0">
              <a:spAutoFit/>
            </a:bodyPr>
            <a:lstStyle/>
            <a:p>
              <a:r>
                <a:rPr lang="en-US" sz="1200" b="1" dirty="0">
                  <a:solidFill>
                    <a:schemeClr val="tx1">
                      <a:lumMod val="75000"/>
                      <a:lumOff val="25000"/>
                    </a:schemeClr>
                  </a:solidFill>
                  <a:latin typeface="Century Gothic" panose="020B0502020202020204" pitchFamily="34" charset="0"/>
                </a:rPr>
                <a:t>AR</a:t>
              </a:r>
            </a:p>
          </p:txBody>
        </p:sp>
        <p:sp>
          <p:nvSpPr>
            <p:cNvPr id="76" name="TextBox 75">
              <a:extLst>
                <a:ext uri="{FF2B5EF4-FFF2-40B4-BE49-F238E27FC236}">
                  <a16:creationId xmlns:a16="http://schemas.microsoft.com/office/drawing/2014/main" id="{98B69E4F-A90D-4982-B5D7-68BE8C0A6C1F}"/>
                </a:ext>
              </a:extLst>
            </p:cNvPr>
            <p:cNvSpPr txBox="1"/>
            <p:nvPr/>
          </p:nvSpPr>
          <p:spPr>
            <a:xfrm>
              <a:off x="7383426" y="2082608"/>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MO</a:t>
              </a:r>
            </a:p>
          </p:txBody>
        </p:sp>
        <p:sp>
          <p:nvSpPr>
            <p:cNvPr id="77" name="TextBox 76">
              <a:extLst>
                <a:ext uri="{FF2B5EF4-FFF2-40B4-BE49-F238E27FC236}">
                  <a16:creationId xmlns:a16="http://schemas.microsoft.com/office/drawing/2014/main" id="{D6B615A3-6011-43AD-B0BD-FF42B0B2D649}"/>
                </a:ext>
              </a:extLst>
            </p:cNvPr>
            <p:cNvSpPr txBox="1"/>
            <p:nvPr/>
          </p:nvSpPr>
          <p:spPr>
            <a:xfrm>
              <a:off x="7759700" y="1449543"/>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IL</a:t>
              </a:r>
            </a:p>
          </p:txBody>
        </p:sp>
        <p:sp>
          <p:nvSpPr>
            <p:cNvPr id="78" name="TextBox 77">
              <a:extLst>
                <a:ext uri="{FF2B5EF4-FFF2-40B4-BE49-F238E27FC236}">
                  <a16:creationId xmlns:a16="http://schemas.microsoft.com/office/drawing/2014/main" id="{2ECEAD4F-1302-4FE8-9443-4F8BBB4184C3}"/>
                </a:ext>
              </a:extLst>
            </p:cNvPr>
            <p:cNvSpPr txBox="1"/>
            <p:nvPr/>
          </p:nvSpPr>
          <p:spPr>
            <a:xfrm>
              <a:off x="8432800" y="1471431"/>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IN</a:t>
              </a:r>
            </a:p>
          </p:txBody>
        </p:sp>
        <p:sp>
          <p:nvSpPr>
            <p:cNvPr id="79" name="TextBox 78">
              <a:extLst>
                <a:ext uri="{FF2B5EF4-FFF2-40B4-BE49-F238E27FC236}">
                  <a16:creationId xmlns:a16="http://schemas.microsoft.com/office/drawing/2014/main" id="{29222075-0418-453D-B359-E069F9103C1B}"/>
                </a:ext>
              </a:extLst>
            </p:cNvPr>
            <p:cNvSpPr txBox="1"/>
            <p:nvPr/>
          </p:nvSpPr>
          <p:spPr>
            <a:xfrm>
              <a:off x="9169400" y="1449542"/>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OH</a:t>
              </a:r>
            </a:p>
          </p:txBody>
        </p:sp>
        <p:sp>
          <p:nvSpPr>
            <p:cNvPr id="80" name="TextBox 79">
              <a:extLst>
                <a:ext uri="{FF2B5EF4-FFF2-40B4-BE49-F238E27FC236}">
                  <a16:creationId xmlns:a16="http://schemas.microsoft.com/office/drawing/2014/main" id="{F3EDB340-269C-443B-8063-69ABF44B7C83}"/>
                </a:ext>
              </a:extLst>
            </p:cNvPr>
            <p:cNvSpPr txBox="1"/>
            <p:nvPr/>
          </p:nvSpPr>
          <p:spPr>
            <a:xfrm>
              <a:off x="7505700" y="3428999"/>
              <a:ext cx="5334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MS</a:t>
              </a:r>
            </a:p>
          </p:txBody>
        </p:sp>
        <p:sp>
          <p:nvSpPr>
            <p:cNvPr id="81" name="TextBox 80">
              <a:extLst>
                <a:ext uri="{FF2B5EF4-FFF2-40B4-BE49-F238E27FC236}">
                  <a16:creationId xmlns:a16="http://schemas.microsoft.com/office/drawing/2014/main" id="{EB34F45E-D490-4E21-8AF9-81F32C1CB60F}"/>
                </a:ext>
              </a:extLst>
            </p:cNvPr>
            <p:cNvSpPr txBox="1"/>
            <p:nvPr/>
          </p:nvSpPr>
          <p:spPr>
            <a:xfrm>
              <a:off x="7954926" y="4820905"/>
              <a:ext cx="1409700"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0                  200     </a:t>
              </a:r>
            </a:p>
          </p:txBody>
        </p:sp>
        <p:sp>
          <p:nvSpPr>
            <p:cNvPr id="82" name="TextBox 81">
              <a:extLst>
                <a:ext uri="{FF2B5EF4-FFF2-40B4-BE49-F238E27FC236}">
                  <a16:creationId xmlns:a16="http://schemas.microsoft.com/office/drawing/2014/main" id="{A672F140-616A-4BA3-AD7D-3A63CCD3F5A3}"/>
                </a:ext>
              </a:extLst>
            </p:cNvPr>
            <p:cNvSpPr txBox="1"/>
            <p:nvPr/>
          </p:nvSpPr>
          <p:spPr>
            <a:xfrm>
              <a:off x="9025750" y="4933592"/>
              <a:ext cx="562750"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Miles</a:t>
              </a:r>
            </a:p>
          </p:txBody>
        </p:sp>
        <p:sp>
          <p:nvSpPr>
            <p:cNvPr id="83" name="TextBox 82">
              <a:extLst>
                <a:ext uri="{FF2B5EF4-FFF2-40B4-BE49-F238E27FC236}">
                  <a16:creationId xmlns:a16="http://schemas.microsoft.com/office/drawing/2014/main" id="{CB69D92E-E1D1-4258-B5D8-2C1B359A2C18}"/>
                </a:ext>
              </a:extLst>
            </p:cNvPr>
            <p:cNvSpPr txBox="1"/>
            <p:nvPr/>
          </p:nvSpPr>
          <p:spPr>
            <a:xfrm>
              <a:off x="2565400" y="5195202"/>
              <a:ext cx="262731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         	      	         20    </a:t>
              </a:r>
            </a:p>
          </p:txBody>
        </p:sp>
        <p:sp>
          <p:nvSpPr>
            <p:cNvPr id="84" name="TextBox 83">
              <a:extLst>
                <a:ext uri="{FF2B5EF4-FFF2-40B4-BE49-F238E27FC236}">
                  <a16:creationId xmlns:a16="http://schemas.microsoft.com/office/drawing/2014/main" id="{A587BA62-A766-4E9E-8278-28985FEBA1B3}"/>
                </a:ext>
              </a:extLst>
            </p:cNvPr>
            <p:cNvSpPr txBox="1"/>
            <p:nvPr/>
          </p:nvSpPr>
          <p:spPr>
            <a:xfrm>
              <a:off x="4923650" y="5339992"/>
              <a:ext cx="56275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Miles</a:t>
              </a:r>
            </a:p>
          </p:txBody>
        </p:sp>
        <p:sp>
          <p:nvSpPr>
            <p:cNvPr id="86" name="TextBox 85">
              <a:extLst>
                <a:ext uri="{FF2B5EF4-FFF2-40B4-BE49-F238E27FC236}">
                  <a16:creationId xmlns:a16="http://schemas.microsoft.com/office/drawing/2014/main" id="{05947558-5F7D-4454-B3E0-0A2D9324AD4F}"/>
                </a:ext>
              </a:extLst>
            </p:cNvPr>
            <p:cNvSpPr txBox="1"/>
            <p:nvPr/>
          </p:nvSpPr>
          <p:spPr>
            <a:xfrm>
              <a:off x="4686300" y="2642451"/>
              <a:ext cx="133350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Huntsville</a:t>
              </a:r>
            </a:p>
          </p:txBody>
        </p:sp>
      </p:grpSp>
      <p:sp>
        <p:nvSpPr>
          <p:cNvPr id="5" name="Rectangle 4">
            <a:extLst>
              <a:ext uri="{FF2B5EF4-FFF2-40B4-BE49-F238E27FC236}">
                <a16:creationId xmlns:a16="http://schemas.microsoft.com/office/drawing/2014/main" id="{2835794A-68C7-4DDB-A336-2844A57EB06E}"/>
              </a:ext>
            </a:extLst>
          </p:cNvPr>
          <p:cNvSpPr/>
          <p:nvPr/>
        </p:nvSpPr>
        <p:spPr>
          <a:xfrm>
            <a:off x="323323" y="4632388"/>
            <a:ext cx="3630189" cy="1661993"/>
          </a:xfrm>
          <a:prstGeom prst="rect">
            <a:avLst/>
          </a:prstGeom>
        </p:spPr>
        <p:txBody>
          <a:bodyPr wrap="square">
            <a:spAutoFit/>
          </a:bodyPr>
          <a:lstStyle/>
          <a:p>
            <a:pPr marL="342900" indent="-342900">
              <a:spcBef>
                <a:spcPts val="0"/>
              </a:spcBef>
              <a:spcAft>
                <a:spcPts val="600"/>
              </a:spcAft>
              <a:buClr>
                <a:srgbClr val="006D9D"/>
              </a:buClr>
              <a:buFont typeface="Webdings" panose="05030102010509060703" pitchFamily="18" charset="2"/>
              <a:buChar char="4"/>
            </a:pPr>
            <a:r>
              <a:rPr lang="en-US" sz="2800" b="1" dirty="0">
                <a:solidFill>
                  <a:srgbClr val="006D9D"/>
                </a:solidFill>
                <a:latin typeface="Century Gothic" panose="020B0502020202020204" pitchFamily="34" charset="0"/>
              </a:rPr>
              <a:t>Study Period</a:t>
            </a:r>
          </a:p>
          <a:p>
            <a:pPr marL="630238" lvl="1" indent="-342900">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2010 to 2019</a:t>
            </a:r>
          </a:p>
          <a:p>
            <a:pPr marL="852488" lvl="2" indent="-22225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Summer months: June 1</a:t>
            </a:r>
            <a:r>
              <a:rPr lang="en-US" sz="2000" baseline="30000" dirty="0">
                <a:solidFill>
                  <a:schemeClr val="tx1">
                    <a:lumMod val="75000"/>
                    <a:lumOff val="25000"/>
                  </a:schemeClr>
                </a:solidFill>
                <a:latin typeface="Century Gothic" panose="020B0502020202020204" pitchFamily="34" charset="0"/>
              </a:rPr>
              <a:t>st</a:t>
            </a:r>
            <a:r>
              <a:rPr lang="en-US" sz="2000" dirty="0">
                <a:solidFill>
                  <a:schemeClr val="tx1">
                    <a:lumMod val="75000"/>
                    <a:lumOff val="25000"/>
                  </a:schemeClr>
                </a:solidFill>
                <a:latin typeface="Century Gothic" panose="020B0502020202020204" pitchFamily="34" charset="0"/>
              </a:rPr>
              <a:t> – August 31</a:t>
            </a:r>
            <a:r>
              <a:rPr lang="en-US" sz="2000" baseline="30000" dirty="0">
                <a:solidFill>
                  <a:schemeClr val="tx1">
                    <a:lumMod val="75000"/>
                    <a:lumOff val="25000"/>
                  </a:schemeClr>
                </a:solidFill>
                <a:latin typeface="Century Gothic" panose="020B0502020202020204" pitchFamily="34" charset="0"/>
              </a:rPr>
              <a:t>st</a:t>
            </a:r>
            <a:r>
              <a:rPr lang="en-US" sz="2000" dirty="0">
                <a:solidFill>
                  <a:schemeClr val="tx1">
                    <a:lumMod val="75000"/>
                    <a:lumOff val="25000"/>
                  </a:schemeClr>
                </a:solidFill>
                <a:latin typeface="Century Gothic" panose="020B0502020202020204" pitchFamily="34" charset="0"/>
              </a:rPr>
              <a:t> </a:t>
            </a:r>
          </a:p>
        </p:txBody>
      </p:sp>
    </p:spTree>
    <p:extLst>
      <p:ext uri="{BB962C8B-B14F-4D97-AF65-F5344CB8AC3E}">
        <p14:creationId xmlns:p14="http://schemas.microsoft.com/office/powerpoint/2010/main" val="36466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500"/>
                                        <p:tgtEl>
                                          <p:spTgt spid="10">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wipe(left)">
                                      <p:cBhvr>
                                        <p:cTn id="18" dur="500"/>
                                        <p:tgtEl>
                                          <p:spTgt spid="10">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wipe(left)">
                                      <p:cBhvr>
                                        <p:cTn id="21" dur="5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left)">
                                      <p:cBhvr>
                                        <p:cTn id="31" dur="500"/>
                                        <p:tgtEl>
                                          <p:spTgt spid="5">
                                            <p:txEl>
                                              <p:pRg st="1" end="1"/>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37B35D-4986-461D-98FB-A289A76D9249}"/>
              </a:ext>
            </a:extLst>
          </p:cNvPr>
          <p:cNvSpPr txBox="1">
            <a:spLocks/>
          </p:cNvSpPr>
          <p:nvPr/>
        </p:nvSpPr>
        <p:spPr>
          <a:xfrm>
            <a:off x="495300" y="360153"/>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TIMESERIES  - LST INCREASE</a:t>
            </a:r>
          </a:p>
        </p:txBody>
      </p:sp>
      <p:grpSp>
        <p:nvGrpSpPr>
          <p:cNvPr id="30" name="Group 29">
            <a:extLst>
              <a:ext uri="{FF2B5EF4-FFF2-40B4-BE49-F238E27FC236}">
                <a16:creationId xmlns:a16="http://schemas.microsoft.com/office/drawing/2014/main" id="{C5630413-E7B2-5148-83BE-1CAEB6DEE454}"/>
              </a:ext>
            </a:extLst>
          </p:cNvPr>
          <p:cNvGrpSpPr/>
          <p:nvPr/>
        </p:nvGrpSpPr>
        <p:grpSpPr>
          <a:xfrm>
            <a:off x="9248705" y="5055562"/>
            <a:ext cx="3322983" cy="1336185"/>
            <a:chOff x="9230148" y="4020872"/>
            <a:chExt cx="3322983" cy="1336185"/>
          </a:xfrm>
        </p:grpSpPr>
        <p:grpSp>
          <p:nvGrpSpPr>
            <p:cNvPr id="29" name="Group 28">
              <a:extLst>
                <a:ext uri="{FF2B5EF4-FFF2-40B4-BE49-F238E27FC236}">
                  <a16:creationId xmlns:a16="http://schemas.microsoft.com/office/drawing/2014/main" id="{FD612DD7-E831-2249-8F06-88CB10ACE3E9}"/>
                </a:ext>
              </a:extLst>
            </p:cNvPr>
            <p:cNvGrpSpPr/>
            <p:nvPr/>
          </p:nvGrpSpPr>
          <p:grpSpPr>
            <a:xfrm>
              <a:off x="9230148" y="4020872"/>
              <a:ext cx="825315" cy="1327383"/>
              <a:chOff x="9230148" y="4020872"/>
              <a:chExt cx="825315" cy="1327383"/>
            </a:xfrm>
          </p:grpSpPr>
          <p:pic>
            <p:nvPicPr>
              <p:cNvPr id="23" name="Picture 22">
                <a:extLst>
                  <a:ext uri="{FF2B5EF4-FFF2-40B4-BE49-F238E27FC236}">
                    <a16:creationId xmlns:a16="http://schemas.microsoft.com/office/drawing/2014/main" id="{D983DC72-2D47-CA40-AFA3-12733639F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0148" y="4020872"/>
                <a:ext cx="774463" cy="455097"/>
              </a:xfrm>
              <a:prstGeom prst="rect">
                <a:avLst/>
              </a:prstGeom>
            </p:spPr>
          </p:pic>
          <p:pic>
            <p:nvPicPr>
              <p:cNvPr id="26" name="Picture 25">
                <a:extLst>
                  <a:ext uri="{FF2B5EF4-FFF2-40B4-BE49-F238E27FC236}">
                    <a16:creationId xmlns:a16="http://schemas.microsoft.com/office/drawing/2014/main" id="{0D07AD89-B82F-6D48-8198-03B15377A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7842" y="4374163"/>
                <a:ext cx="774463" cy="351303"/>
              </a:xfrm>
              <a:prstGeom prst="rect">
                <a:avLst/>
              </a:prstGeom>
            </p:spPr>
          </p:pic>
          <p:pic>
            <p:nvPicPr>
              <p:cNvPr id="28" name="Picture 27">
                <a:extLst>
                  <a:ext uri="{FF2B5EF4-FFF2-40B4-BE49-F238E27FC236}">
                    <a16:creationId xmlns:a16="http://schemas.microsoft.com/office/drawing/2014/main" id="{84C68CBF-4542-8148-B875-CB10EB29B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7842" y="4957753"/>
                <a:ext cx="797621" cy="390502"/>
              </a:xfrm>
              <a:prstGeom prst="rect">
                <a:avLst/>
              </a:prstGeom>
            </p:spPr>
          </p:pic>
        </p:grpSp>
        <p:sp>
          <p:nvSpPr>
            <p:cNvPr id="59" name="TextBox 58">
              <a:extLst>
                <a:ext uri="{FF2B5EF4-FFF2-40B4-BE49-F238E27FC236}">
                  <a16:creationId xmlns:a16="http://schemas.microsoft.com/office/drawing/2014/main" id="{A0428232-B5BC-1747-A786-0575BE012714}"/>
                </a:ext>
              </a:extLst>
            </p:cNvPr>
            <p:cNvSpPr txBox="1"/>
            <p:nvPr/>
          </p:nvSpPr>
          <p:spPr>
            <a:xfrm>
              <a:off x="10004611" y="4039132"/>
              <a:ext cx="2548520" cy="1317925"/>
            </a:xfrm>
            <a:prstGeom prst="rect">
              <a:avLst/>
            </a:prstGeom>
            <a:noFill/>
          </p:spPr>
          <p:txBody>
            <a:bodyPr wrap="square" rtlCol="0">
              <a:spAutoFit/>
            </a:bodyPr>
            <a:lstStyle/>
            <a:p>
              <a:pPr>
                <a:lnSpc>
                  <a:spcPct val="120000"/>
                </a:lnSpc>
              </a:pPr>
              <a:r>
                <a:rPr lang="en-US" sz="1700" dirty="0">
                  <a:solidFill>
                    <a:schemeClr val="tx1">
                      <a:lumMod val="75000"/>
                      <a:lumOff val="25000"/>
                    </a:schemeClr>
                  </a:solidFill>
                  <a:latin typeface="Century Gothic" panose="020B0502020202020204" pitchFamily="34" charset="0"/>
                </a:rPr>
                <a:t>Tree Cover</a:t>
              </a:r>
            </a:p>
            <a:p>
              <a:pPr>
                <a:lnSpc>
                  <a:spcPct val="120000"/>
                </a:lnSpc>
              </a:pPr>
              <a:r>
                <a:rPr lang="en-US" sz="1700" dirty="0">
                  <a:solidFill>
                    <a:schemeClr val="tx1">
                      <a:lumMod val="75000"/>
                      <a:lumOff val="25000"/>
                    </a:schemeClr>
                  </a:solidFill>
                  <a:latin typeface="Century Gothic" panose="020B0502020202020204" pitchFamily="34" charset="0"/>
                </a:rPr>
                <a:t>Impervious </a:t>
              </a:r>
            </a:p>
            <a:p>
              <a:pPr>
                <a:lnSpc>
                  <a:spcPct val="120000"/>
                </a:lnSpc>
              </a:pPr>
              <a:r>
                <a:rPr lang="en-US" sz="1700" dirty="0">
                  <a:solidFill>
                    <a:schemeClr val="tx1">
                      <a:lumMod val="75000"/>
                      <a:lumOff val="25000"/>
                    </a:schemeClr>
                  </a:solidFill>
                  <a:latin typeface="Century Gothic" panose="020B0502020202020204" pitchFamily="34" charset="0"/>
                </a:rPr>
                <a:t>Cover</a:t>
              </a:r>
            </a:p>
            <a:p>
              <a:pPr>
                <a:lnSpc>
                  <a:spcPct val="120000"/>
                </a:lnSpc>
              </a:pPr>
              <a:r>
                <a:rPr lang="en-US" sz="1700" dirty="0">
                  <a:solidFill>
                    <a:schemeClr val="tx1">
                      <a:lumMod val="75000"/>
                      <a:lumOff val="25000"/>
                    </a:schemeClr>
                  </a:solidFill>
                  <a:latin typeface="Century Gothic" panose="020B0502020202020204" pitchFamily="34" charset="0"/>
                </a:rPr>
                <a:t>LST</a:t>
              </a:r>
            </a:p>
          </p:txBody>
        </p:sp>
      </p:grpSp>
      <p:sp>
        <p:nvSpPr>
          <p:cNvPr id="56" name="TextBox 55">
            <a:extLst>
              <a:ext uri="{FF2B5EF4-FFF2-40B4-BE49-F238E27FC236}">
                <a16:creationId xmlns:a16="http://schemas.microsoft.com/office/drawing/2014/main" id="{88E0AFD6-0933-0E42-94F6-D2BA57DA07F0}"/>
              </a:ext>
            </a:extLst>
          </p:cNvPr>
          <p:cNvSpPr txBox="1"/>
          <p:nvPr/>
        </p:nvSpPr>
        <p:spPr>
          <a:xfrm>
            <a:off x="192871" y="895876"/>
            <a:ext cx="4296045" cy="369332"/>
          </a:xfrm>
          <a:prstGeom prst="rect">
            <a:avLst/>
          </a:prstGeom>
          <a:noFill/>
        </p:spPr>
        <p:txBody>
          <a:bodyPr wrap="square" rtlCol="0">
            <a:spAutoFit/>
          </a:bodyPr>
          <a:lstStyle/>
          <a:p>
            <a:pPr algn="ctr"/>
            <a:r>
              <a:rPr lang="en-US" dirty="0">
                <a:latin typeface="Century Gothic" panose="020B0502020202020204" pitchFamily="34" charset="0"/>
              </a:rPr>
              <a:t>Tracts with Highest LST Increase</a:t>
            </a:r>
          </a:p>
        </p:txBody>
      </p:sp>
      <p:grpSp>
        <p:nvGrpSpPr>
          <p:cNvPr id="6" name="Group 5">
            <a:extLst>
              <a:ext uri="{FF2B5EF4-FFF2-40B4-BE49-F238E27FC236}">
                <a16:creationId xmlns:a16="http://schemas.microsoft.com/office/drawing/2014/main" id="{69EC7C5A-B9BE-0346-846E-CC19E1F435B0}"/>
              </a:ext>
            </a:extLst>
          </p:cNvPr>
          <p:cNvGrpSpPr/>
          <p:nvPr/>
        </p:nvGrpSpPr>
        <p:grpSpPr>
          <a:xfrm>
            <a:off x="443744" y="4788010"/>
            <a:ext cx="4041359" cy="1776341"/>
            <a:chOff x="-1" y="4899520"/>
            <a:chExt cx="4041359" cy="1776341"/>
          </a:xfrm>
        </p:grpSpPr>
        <p:sp>
          <p:nvSpPr>
            <p:cNvPr id="51" name="TextBox 50">
              <a:extLst>
                <a:ext uri="{FF2B5EF4-FFF2-40B4-BE49-F238E27FC236}">
                  <a16:creationId xmlns:a16="http://schemas.microsoft.com/office/drawing/2014/main" id="{B320CA1B-5F68-1245-8B42-4B1B00F55B7E}"/>
                </a:ext>
              </a:extLst>
            </p:cNvPr>
            <p:cNvSpPr txBox="1"/>
            <p:nvPr/>
          </p:nvSpPr>
          <p:spPr>
            <a:xfrm>
              <a:off x="2243680" y="5651043"/>
              <a:ext cx="179767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Census Tracts</a:t>
              </a:r>
            </a:p>
          </p:txBody>
        </p:sp>
        <p:grpSp>
          <p:nvGrpSpPr>
            <p:cNvPr id="2" name="Group 1">
              <a:extLst>
                <a:ext uri="{FF2B5EF4-FFF2-40B4-BE49-F238E27FC236}">
                  <a16:creationId xmlns:a16="http://schemas.microsoft.com/office/drawing/2014/main" id="{E6083DFB-9ADC-3D4B-8171-3CD6B33D1483}"/>
                </a:ext>
              </a:extLst>
            </p:cNvPr>
            <p:cNvGrpSpPr/>
            <p:nvPr/>
          </p:nvGrpSpPr>
          <p:grpSpPr>
            <a:xfrm>
              <a:off x="-1" y="4899520"/>
              <a:ext cx="4035191" cy="1776341"/>
              <a:chOff x="-1" y="4899520"/>
              <a:chExt cx="4035191" cy="1776341"/>
            </a:xfrm>
          </p:grpSpPr>
          <p:grpSp>
            <p:nvGrpSpPr>
              <p:cNvPr id="68" name="Group 67">
                <a:extLst>
                  <a:ext uri="{FF2B5EF4-FFF2-40B4-BE49-F238E27FC236}">
                    <a16:creationId xmlns:a16="http://schemas.microsoft.com/office/drawing/2014/main" id="{A7664300-1D61-CB41-AFE0-D41751BA7C01}"/>
                  </a:ext>
                </a:extLst>
              </p:cNvPr>
              <p:cNvGrpSpPr/>
              <p:nvPr/>
            </p:nvGrpSpPr>
            <p:grpSpPr>
              <a:xfrm>
                <a:off x="-1" y="4899520"/>
                <a:ext cx="4035191" cy="1776341"/>
                <a:chOff x="8346530" y="2018473"/>
                <a:chExt cx="4035191" cy="1776341"/>
              </a:xfrm>
            </p:grpSpPr>
            <p:grpSp>
              <p:nvGrpSpPr>
                <p:cNvPr id="79" name="Group 78">
                  <a:extLst>
                    <a:ext uri="{FF2B5EF4-FFF2-40B4-BE49-F238E27FC236}">
                      <a16:creationId xmlns:a16="http://schemas.microsoft.com/office/drawing/2014/main" id="{052455B2-15C6-E042-B2F7-857001B4F5E6}"/>
                    </a:ext>
                  </a:extLst>
                </p:cNvPr>
                <p:cNvGrpSpPr/>
                <p:nvPr/>
              </p:nvGrpSpPr>
              <p:grpSpPr>
                <a:xfrm>
                  <a:off x="8346530" y="2018473"/>
                  <a:ext cx="4035191" cy="1776341"/>
                  <a:chOff x="8342569" y="2101922"/>
                  <a:chExt cx="3975143" cy="2477409"/>
                </a:xfrm>
              </p:grpSpPr>
              <p:grpSp>
                <p:nvGrpSpPr>
                  <p:cNvPr id="82" name="Group 81">
                    <a:extLst>
                      <a:ext uri="{FF2B5EF4-FFF2-40B4-BE49-F238E27FC236}">
                        <a16:creationId xmlns:a16="http://schemas.microsoft.com/office/drawing/2014/main" id="{F6AE066D-E62F-354B-BBD5-9EAF388D5A9A}"/>
                      </a:ext>
                    </a:extLst>
                  </p:cNvPr>
                  <p:cNvGrpSpPr/>
                  <p:nvPr/>
                </p:nvGrpSpPr>
                <p:grpSpPr>
                  <a:xfrm>
                    <a:off x="8342569" y="2101922"/>
                    <a:ext cx="3975143" cy="2477409"/>
                    <a:chOff x="8342569" y="2101922"/>
                    <a:chExt cx="3975143" cy="2477409"/>
                  </a:xfrm>
                </p:grpSpPr>
                <p:grpSp>
                  <p:nvGrpSpPr>
                    <p:cNvPr id="84" name="Group 83">
                      <a:extLst>
                        <a:ext uri="{FF2B5EF4-FFF2-40B4-BE49-F238E27FC236}">
                          <a16:creationId xmlns:a16="http://schemas.microsoft.com/office/drawing/2014/main" id="{B555370B-4A72-3640-93BA-6018B89DDB6C}"/>
                        </a:ext>
                      </a:extLst>
                    </p:cNvPr>
                    <p:cNvGrpSpPr/>
                    <p:nvPr/>
                  </p:nvGrpSpPr>
                  <p:grpSpPr>
                    <a:xfrm>
                      <a:off x="8822517" y="2698542"/>
                      <a:ext cx="3495195" cy="1880789"/>
                      <a:chOff x="9010691" y="2529663"/>
                      <a:chExt cx="3495195" cy="1880789"/>
                    </a:xfrm>
                  </p:grpSpPr>
                  <p:sp>
                    <p:nvSpPr>
                      <p:cNvPr id="99" name="TextBox 98">
                        <a:extLst>
                          <a:ext uri="{FF2B5EF4-FFF2-40B4-BE49-F238E27FC236}">
                            <a16:creationId xmlns:a16="http://schemas.microsoft.com/office/drawing/2014/main" id="{BD28F6A3-A4F9-1D4B-AF77-FD1F2C14661F}"/>
                          </a:ext>
                        </a:extLst>
                      </p:cNvPr>
                      <p:cNvSpPr txBox="1"/>
                      <p:nvPr/>
                    </p:nvSpPr>
                    <p:spPr>
                      <a:xfrm>
                        <a:off x="9010692" y="2545168"/>
                        <a:ext cx="1770926" cy="515096"/>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+ 0 to 2</a:t>
                        </a:r>
                      </a:p>
                    </p:txBody>
                  </p:sp>
                  <p:sp>
                    <p:nvSpPr>
                      <p:cNvPr id="100" name="TextBox 99">
                        <a:extLst>
                          <a:ext uri="{FF2B5EF4-FFF2-40B4-BE49-F238E27FC236}">
                            <a16:creationId xmlns:a16="http://schemas.microsoft.com/office/drawing/2014/main" id="{07FDA1E9-E606-AC46-AB26-23F33071AF1C}"/>
                          </a:ext>
                        </a:extLst>
                      </p:cNvPr>
                      <p:cNvSpPr txBox="1"/>
                      <p:nvPr/>
                    </p:nvSpPr>
                    <p:spPr>
                      <a:xfrm>
                        <a:off x="9010691" y="3895356"/>
                        <a:ext cx="1770926" cy="515096"/>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+ 4 to 6 </a:t>
                        </a:r>
                      </a:p>
                    </p:txBody>
                  </p:sp>
                  <p:sp>
                    <p:nvSpPr>
                      <p:cNvPr id="101" name="TextBox 100">
                        <a:extLst>
                          <a:ext uri="{FF2B5EF4-FFF2-40B4-BE49-F238E27FC236}">
                            <a16:creationId xmlns:a16="http://schemas.microsoft.com/office/drawing/2014/main" id="{922AB6FE-416B-2F4D-A72E-278ADB80DD9C}"/>
                          </a:ext>
                        </a:extLst>
                      </p:cNvPr>
                      <p:cNvSpPr txBox="1"/>
                      <p:nvPr/>
                    </p:nvSpPr>
                    <p:spPr>
                      <a:xfrm>
                        <a:off x="9010691" y="3216364"/>
                        <a:ext cx="1770926" cy="515096"/>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+ 2 to 4  </a:t>
                        </a:r>
                      </a:p>
                    </p:txBody>
                  </p:sp>
                  <p:sp>
                    <p:nvSpPr>
                      <p:cNvPr id="102" name="TextBox 101">
                        <a:extLst>
                          <a:ext uri="{FF2B5EF4-FFF2-40B4-BE49-F238E27FC236}">
                            <a16:creationId xmlns:a16="http://schemas.microsoft.com/office/drawing/2014/main" id="{DAB918B6-1ABF-B44D-BBA0-0777CE491A61}"/>
                          </a:ext>
                        </a:extLst>
                      </p:cNvPr>
                      <p:cNvSpPr txBox="1"/>
                      <p:nvPr/>
                    </p:nvSpPr>
                    <p:spPr>
                      <a:xfrm>
                        <a:off x="10734960" y="2529663"/>
                        <a:ext cx="1770926" cy="515096"/>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+6 to 8  </a:t>
                        </a:r>
                      </a:p>
                    </p:txBody>
                  </p:sp>
                </p:grpSp>
                <p:sp>
                  <p:nvSpPr>
                    <p:cNvPr id="98" name="TextBox 97">
                      <a:extLst>
                        <a:ext uri="{FF2B5EF4-FFF2-40B4-BE49-F238E27FC236}">
                          <a16:creationId xmlns:a16="http://schemas.microsoft.com/office/drawing/2014/main" id="{337D2FE3-B1BD-8B44-B376-9E8532274419}"/>
                        </a:ext>
                      </a:extLst>
                    </p:cNvPr>
                    <p:cNvSpPr txBox="1"/>
                    <p:nvPr/>
                  </p:nvSpPr>
                  <p:spPr>
                    <a:xfrm>
                      <a:off x="8342569" y="2101922"/>
                      <a:ext cx="3557532" cy="515096"/>
                    </a:xfrm>
                    <a:prstGeom prst="rect">
                      <a:avLst/>
                    </a:prstGeom>
                    <a:solidFill>
                      <a:schemeClr val="bg1"/>
                    </a:solidFill>
                  </p:spPr>
                  <p:txBody>
                    <a:bodyPr wrap="square" rtlCol="0">
                      <a:spAutoFit/>
                    </a:bodyPr>
                    <a:lstStyle/>
                    <a:p>
                      <a:r>
                        <a:rPr lang="en-US" dirty="0">
                          <a:solidFill>
                            <a:schemeClr val="tx1">
                              <a:lumMod val="75000"/>
                              <a:lumOff val="25000"/>
                            </a:schemeClr>
                          </a:solidFill>
                          <a:latin typeface="Century Gothic" panose="020B0502020202020204" pitchFamily="34" charset="0"/>
                        </a:rPr>
                        <a:t>LST Change (2010 – 2019) </a:t>
                      </a:r>
                      <a:r>
                        <a:rPr lang="en-US" dirty="0">
                          <a:solidFill>
                            <a:schemeClr val="tx1">
                              <a:lumMod val="75000"/>
                              <a:lumOff val="25000"/>
                            </a:schemeClr>
                          </a:solidFill>
                        </a:rPr>
                        <a:t>°</a:t>
                      </a:r>
                      <a:r>
                        <a:rPr lang="en-US" dirty="0">
                          <a:solidFill>
                            <a:schemeClr val="tx1">
                              <a:lumMod val="75000"/>
                              <a:lumOff val="25000"/>
                            </a:schemeClr>
                          </a:solidFill>
                          <a:latin typeface="Century Gothic" panose="020B0502020202020204" pitchFamily="34" charset="0"/>
                        </a:rPr>
                        <a:t>F</a:t>
                      </a:r>
                    </a:p>
                  </p:txBody>
                </p:sp>
              </p:grpSp>
              <p:pic>
                <p:nvPicPr>
                  <p:cNvPr id="83" name="Graphic 82">
                    <a:extLst>
                      <a:ext uri="{FF2B5EF4-FFF2-40B4-BE49-F238E27FC236}">
                        <a16:creationId xmlns:a16="http://schemas.microsoft.com/office/drawing/2014/main" id="{115793B2-F0A1-5443-A90C-B34B422F662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88024" t="30527" r="7862" b="56937"/>
                  <a:stretch/>
                </p:blipFill>
                <p:spPr>
                  <a:xfrm>
                    <a:off x="8370764" y="2781515"/>
                    <a:ext cx="486346" cy="1719521"/>
                  </a:xfrm>
                  <a:prstGeom prst="rect">
                    <a:avLst/>
                  </a:prstGeom>
                </p:spPr>
              </p:pic>
            </p:grpSp>
            <p:sp>
              <p:nvSpPr>
                <p:cNvPr id="81" name="Rounded Rectangle 23">
                  <a:extLst>
                    <a:ext uri="{FF2B5EF4-FFF2-40B4-BE49-F238E27FC236}">
                      <a16:creationId xmlns:a16="http://schemas.microsoft.com/office/drawing/2014/main" id="{B5F159F7-8D6E-A24D-B3DD-5F0CBEDED6B4}"/>
                    </a:ext>
                  </a:extLst>
                </p:cNvPr>
                <p:cNvSpPr/>
                <p:nvPr/>
              </p:nvSpPr>
              <p:spPr>
                <a:xfrm>
                  <a:off x="10071289" y="2844278"/>
                  <a:ext cx="436835" cy="229106"/>
                </a:xfrm>
                <a:prstGeom prst="roundRect">
                  <a:avLst>
                    <a:gd name="adj" fmla="val 1558"/>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pic>
            <p:nvPicPr>
              <p:cNvPr id="103" name="Graphic 102">
                <a:extLst>
                  <a:ext uri="{FF2B5EF4-FFF2-40B4-BE49-F238E27FC236}">
                    <a16:creationId xmlns:a16="http://schemas.microsoft.com/office/drawing/2014/main" id="{8F3D7B94-E6E1-D84D-9C4E-28CD18B516B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88024" t="44350" r="7862" b="52298"/>
              <a:stretch/>
            </p:blipFill>
            <p:spPr>
              <a:xfrm>
                <a:off x="1676585" y="5342595"/>
                <a:ext cx="533182" cy="312582"/>
              </a:xfrm>
              <a:prstGeom prst="rect">
                <a:avLst/>
              </a:prstGeom>
            </p:spPr>
          </p:pic>
        </p:grpSp>
      </p:grpSp>
      <p:grpSp>
        <p:nvGrpSpPr>
          <p:cNvPr id="11" name="Group 10">
            <a:extLst>
              <a:ext uri="{FF2B5EF4-FFF2-40B4-BE49-F238E27FC236}">
                <a16:creationId xmlns:a16="http://schemas.microsoft.com/office/drawing/2014/main" id="{6BB17E07-CBBB-7746-BFD0-836C5C5F352D}"/>
              </a:ext>
            </a:extLst>
          </p:cNvPr>
          <p:cNvGrpSpPr/>
          <p:nvPr/>
        </p:nvGrpSpPr>
        <p:grpSpPr>
          <a:xfrm>
            <a:off x="543915" y="949750"/>
            <a:ext cx="10924051" cy="5613690"/>
            <a:chOff x="543915" y="860542"/>
            <a:chExt cx="10924051" cy="5613690"/>
          </a:xfrm>
        </p:grpSpPr>
        <p:grpSp>
          <p:nvGrpSpPr>
            <p:cNvPr id="10" name="Group 9">
              <a:extLst>
                <a:ext uri="{FF2B5EF4-FFF2-40B4-BE49-F238E27FC236}">
                  <a16:creationId xmlns:a16="http://schemas.microsoft.com/office/drawing/2014/main" id="{A67C4709-D39F-4740-B57E-A414BCA395C4}"/>
                </a:ext>
              </a:extLst>
            </p:cNvPr>
            <p:cNvGrpSpPr/>
            <p:nvPr/>
          </p:nvGrpSpPr>
          <p:grpSpPr>
            <a:xfrm>
              <a:off x="543915" y="1133945"/>
              <a:ext cx="3812827" cy="3370994"/>
              <a:chOff x="543915" y="1133945"/>
              <a:chExt cx="3812827" cy="3370994"/>
            </a:xfrm>
          </p:grpSpPr>
          <p:pic>
            <p:nvPicPr>
              <p:cNvPr id="47" name="Picture 46">
                <a:extLst>
                  <a:ext uri="{FF2B5EF4-FFF2-40B4-BE49-F238E27FC236}">
                    <a16:creationId xmlns:a16="http://schemas.microsoft.com/office/drawing/2014/main" id="{D7DB8AD8-79FC-5240-B285-86F5F35FC8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043" t="16439" r="7170" b="1604"/>
              <a:stretch/>
            </p:blipFill>
            <p:spPr>
              <a:xfrm>
                <a:off x="586195" y="1133945"/>
                <a:ext cx="3735428" cy="3200400"/>
              </a:xfrm>
              <a:prstGeom prst="rect">
                <a:avLst/>
              </a:prstGeom>
            </p:spPr>
          </p:pic>
          <p:grpSp>
            <p:nvGrpSpPr>
              <p:cNvPr id="9" name="Group 8">
                <a:extLst>
                  <a:ext uri="{FF2B5EF4-FFF2-40B4-BE49-F238E27FC236}">
                    <a16:creationId xmlns:a16="http://schemas.microsoft.com/office/drawing/2014/main" id="{29E01616-E523-054F-BE2D-C20FDD2C32F4}"/>
                  </a:ext>
                </a:extLst>
              </p:cNvPr>
              <p:cNvGrpSpPr/>
              <p:nvPr/>
            </p:nvGrpSpPr>
            <p:grpSpPr>
              <a:xfrm>
                <a:off x="543915" y="3910844"/>
                <a:ext cx="3812827" cy="594095"/>
                <a:chOff x="543915" y="3910844"/>
                <a:chExt cx="3812827" cy="594095"/>
              </a:xfrm>
            </p:grpSpPr>
            <p:sp>
              <p:nvSpPr>
                <p:cNvPr id="92" name="TextBox 91">
                  <a:extLst>
                    <a:ext uri="{FF2B5EF4-FFF2-40B4-BE49-F238E27FC236}">
                      <a16:creationId xmlns:a16="http://schemas.microsoft.com/office/drawing/2014/main" id="{28013E97-7410-714B-A0BC-072672B8D601}"/>
                    </a:ext>
                  </a:extLst>
                </p:cNvPr>
                <p:cNvSpPr txBox="1"/>
                <p:nvPr/>
              </p:nvSpPr>
              <p:spPr>
                <a:xfrm>
                  <a:off x="543915" y="3910844"/>
                  <a:ext cx="1578053"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                 10 Miles </a:t>
                  </a:r>
                </a:p>
              </p:txBody>
            </p:sp>
            <p:sp>
              <p:nvSpPr>
                <p:cNvPr id="94" name="TextBox 93">
                  <a:extLst>
                    <a:ext uri="{FF2B5EF4-FFF2-40B4-BE49-F238E27FC236}">
                      <a16:creationId xmlns:a16="http://schemas.microsoft.com/office/drawing/2014/main" id="{026943CE-58F5-B141-A674-A9B534FE4213}"/>
                    </a:ext>
                  </a:extLst>
                </p:cNvPr>
                <p:cNvSpPr txBox="1"/>
                <p:nvPr/>
              </p:nvSpPr>
              <p:spPr>
                <a:xfrm>
                  <a:off x="1678163" y="4166385"/>
                  <a:ext cx="443805" cy="338554"/>
                </a:xfrm>
                <a:prstGeom prst="rect">
                  <a:avLst/>
                </a:prstGeom>
                <a:solidFill>
                  <a:schemeClr val="bg1"/>
                </a:solidFill>
              </p:spPr>
              <p:txBody>
                <a:bodyPr wrap="square" rtlCol="0">
                  <a:spAutoFit/>
                </a:bodyPr>
                <a:lstStyle/>
                <a:p>
                  <a:endParaRPr lang="en-US" sz="1600" dirty="0">
                    <a:solidFill>
                      <a:schemeClr val="tx1">
                        <a:lumMod val="75000"/>
                        <a:lumOff val="25000"/>
                      </a:schemeClr>
                    </a:solidFill>
                    <a:latin typeface="Century Gothic" panose="020B0502020202020204" pitchFamily="34" charset="0"/>
                  </a:endParaRPr>
                </a:p>
              </p:txBody>
            </p:sp>
            <p:sp>
              <p:nvSpPr>
                <p:cNvPr id="96" name="TextBox 95">
                  <a:extLst>
                    <a:ext uri="{FF2B5EF4-FFF2-40B4-BE49-F238E27FC236}">
                      <a16:creationId xmlns:a16="http://schemas.microsoft.com/office/drawing/2014/main" id="{5135776D-79E3-7947-9491-5972BF957485}"/>
                    </a:ext>
                  </a:extLst>
                </p:cNvPr>
                <p:cNvSpPr txBox="1"/>
                <p:nvPr/>
              </p:nvSpPr>
              <p:spPr>
                <a:xfrm>
                  <a:off x="4085204" y="3910844"/>
                  <a:ext cx="271538" cy="215444"/>
                </a:xfrm>
                <a:prstGeom prst="rect">
                  <a:avLst/>
                </a:prstGeom>
                <a:solidFill>
                  <a:schemeClr val="bg1"/>
                </a:solid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grpSp>
        </p:grpSp>
        <p:grpSp>
          <p:nvGrpSpPr>
            <p:cNvPr id="8" name="Group 7">
              <a:extLst>
                <a:ext uri="{FF2B5EF4-FFF2-40B4-BE49-F238E27FC236}">
                  <a16:creationId xmlns:a16="http://schemas.microsoft.com/office/drawing/2014/main" id="{4928DC2D-EA94-E744-AF76-AE039925126C}"/>
                </a:ext>
              </a:extLst>
            </p:cNvPr>
            <p:cNvGrpSpPr/>
            <p:nvPr/>
          </p:nvGrpSpPr>
          <p:grpSpPr>
            <a:xfrm>
              <a:off x="2951361" y="860542"/>
              <a:ext cx="8516605" cy="5613690"/>
              <a:chOff x="2951361" y="860542"/>
              <a:chExt cx="8516605" cy="5613690"/>
            </a:xfrm>
          </p:grpSpPr>
          <p:grpSp>
            <p:nvGrpSpPr>
              <p:cNvPr id="7" name="Group 6">
                <a:extLst>
                  <a:ext uri="{FF2B5EF4-FFF2-40B4-BE49-F238E27FC236}">
                    <a16:creationId xmlns:a16="http://schemas.microsoft.com/office/drawing/2014/main" id="{4EB12007-FC27-C94F-A8EA-659F25D08BE4}"/>
                  </a:ext>
                </a:extLst>
              </p:cNvPr>
              <p:cNvGrpSpPr/>
              <p:nvPr/>
            </p:nvGrpSpPr>
            <p:grpSpPr>
              <a:xfrm>
                <a:off x="2951361" y="860542"/>
                <a:ext cx="8495860" cy="5613690"/>
                <a:chOff x="2951361" y="860542"/>
                <a:chExt cx="8495860" cy="5613690"/>
              </a:xfrm>
            </p:grpSpPr>
            <p:grpSp>
              <p:nvGrpSpPr>
                <p:cNvPr id="63" name="Group 62">
                  <a:extLst>
                    <a:ext uri="{FF2B5EF4-FFF2-40B4-BE49-F238E27FC236}">
                      <a16:creationId xmlns:a16="http://schemas.microsoft.com/office/drawing/2014/main" id="{88DA6016-180A-C34F-B011-1C510ACAAC74}"/>
                    </a:ext>
                  </a:extLst>
                </p:cNvPr>
                <p:cNvGrpSpPr/>
                <p:nvPr/>
              </p:nvGrpSpPr>
              <p:grpSpPr>
                <a:xfrm>
                  <a:off x="2951361" y="860542"/>
                  <a:ext cx="8495860" cy="5613690"/>
                  <a:chOff x="2795721" y="860542"/>
                  <a:chExt cx="8495860" cy="5613690"/>
                </a:xfrm>
              </p:grpSpPr>
              <p:grpSp>
                <p:nvGrpSpPr>
                  <p:cNvPr id="62" name="Group 61">
                    <a:extLst>
                      <a:ext uri="{FF2B5EF4-FFF2-40B4-BE49-F238E27FC236}">
                        <a16:creationId xmlns:a16="http://schemas.microsoft.com/office/drawing/2014/main" id="{E9EC598B-6C63-0441-8F02-93B6C396C999}"/>
                      </a:ext>
                    </a:extLst>
                  </p:cNvPr>
                  <p:cNvGrpSpPr/>
                  <p:nvPr/>
                </p:nvGrpSpPr>
                <p:grpSpPr>
                  <a:xfrm>
                    <a:off x="2795721" y="2154570"/>
                    <a:ext cx="6239266" cy="4319662"/>
                    <a:chOff x="2795721" y="2154570"/>
                    <a:chExt cx="6239266" cy="4319662"/>
                  </a:xfrm>
                </p:grpSpPr>
                <p:sp>
                  <p:nvSpPr>
                    <p:cNvPr id="33" name="Freeform: Shape 32">
                      <a:extLst>
                        <a:ext uri="{FF2B5EF4-FFF2-40B4-BE49-F238E27FC236}">
                          <a16:creationId xmlns:a16="http://schemas.microsoft.com/office/drawing/2014/main" id="{0263398C-E67B-40C7-B350-4ECE3198FFB8}"/>
                        </a:ext>
                      </a:extLst>
                    </p:cNvPr>
                    <p:cNvSpPr/>
                    <p:nvPr/>
                  </p:nvSpPr>
                  <p:spPr>
                    <a:xfrm flipV="1">
                      <a:off x="2795721" y="2154570"/>
                      <a:ext cx="2397944" cy="2130968"/>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F4F5"/>
                        </a:solidFill>
                      </a:endParaRPr>
                    </a:p>
                  </p:txBody>
                </p:sp>
                <p:sp>
                  <p:nvSpPr>
                    <p:cNvPr id="31" name="Rectangle 30">
                      <a:extLst>
                        <a:ext uri="{FF2B5EF4-FFF2-40B4-BE49-F238E27FC236}">
                          <a16:creationId xmlns:a16="http://schemas.microsoft.com/office/drawing/2014/main" id="{1BE36EC5-2BF4-5248-9813-D856FA0E543F}"/>
                        </a:ext>
                      </a:extLst>
                    </p:cNvPr>
                    <p:cNvSpPr/>
                    <p:nvPr/>
                  </p:nvSpPr>
                  <p:spPr>
                    <a:xfrm>
                      <a:off x="4463989" y="3732912"/>
                      <a:ext cx="4570998" cy="2741320"/>
                    </a:xfrm>
                    <a:prstGeom prst="rect">
                      <a:avLst/>
                    </a:prstGeom>
                    <a:solidFill>
                      <a:schemeClr val="bg1"/>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pSp>
              <p:grpSp>
                <p:nvGrpSpPr>
                  <p:cNvPr id="61" name="Group 60">
                    <a:extLst>
                      <a:ext uri="{FF2B5EF4-FFF2-40B4-BE49-F238E27FC236}">
                        <a16:creationId xmlns:a16="http://schemas.microsoft.com/office/drawing/2014/main" id="{6D2ECCE0-CBD4-9C49-98D1-5F5FD1D1A001}"/>
                      </a:ext>
                    </a:extLst>
                  </p:cNvPr>
                  <p:cNvGrpSpPr/>
                  <p:nvPr/>
                </p:nvGrpSpPr>
                <p:grpSpPr>
                  <a:xfrm>
                    <a:off x="2795721" y="860542"/>
                    <a:ext cx="8495860" cy="2777894"/>
                    <a:chOff x="2795721" y="860542"/>
                    <a:chExt cx="8495860" cy="2777894"/>
                  </a:xfrm>
                </p:grpSpPr>
                <p:sp>
                  <p:nvSpPr>
                    <p:cNvPr id="34" name="Freeform: Shape 33">
                      <a:extLst>
                        <a:ext uri="{FF2B5EF4-FFF2-40B4-BE49-F238E27FC236}">
                          <a16:creationId xmlns:a16="http://schemas.microsoft.com/office/drawing/2014/main" id="{B3BD6BF1-AB11-4F98-98BB-1FCEBC6685E7}"/>
                        </a:ext>
                      </a:extLst>
                    </p:cNvPr>
                    <p:cNvSpPr/>
                    <p:nvPr/>
                  </p:nvSpPr>
                  <p:spPr>
                    <a:xfrm>
                      <a:off x="2795721" y="1731563"/>
                      <a:ext cx="4118512" cy="737771"/>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F4F5"/>
                        </a:solidFill>
                      </a:endParaRPr>
                    </a:p>
                  </p:txBody>
                </p:sp>
                <p:sp>
                  <p:nvSpPr>
                    <p:cNvPr id="60" name="Rectangle 59">
                      <a:extLst>
                        <a:ext uri="{FF2B5EF4-FFF2-40B4-BE49-F238E27FC236}">
                          <a16:creationId xmlns:a16="http://schemas.microsoft.com/office/drawing/2014/main" id="{366F0AB8-95A7-8549-AA26-917DDEA9CC90}"/>
                        </a:ext>
                      </a:extLst>
                    </p:cNvPr>
                    <p:cNvSpPr/>
                    <p:nvPr/>
                  </p:nvSpPr>
                  <p:spPr>
                    <a:xfrm>
                      <a:off x="6740326" y="860542"/>
                      <a:ext cx="4551255" cy="2777894"/>
                    </a:xfrm>
                    <a:prstGeom prst="rect">
                      <a:avLst/>
                    </a:prstGeom>
                    <a:solidFill>
                      <a:schemeClr val="bg1"/>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pSp>
            </p:grpSp>
            <p:graphicFrame>
              <p:nvGraphicFramePr>
                <p:cNvPr id="104" name="Chart 103">
                  <a:extLst>
                    <a:ext uri="{FF2B5EF4-FFF2-40B4-BE49-F238E27FC236}">
                      <a16:creationId xmlns:a16="http://schemas.microsoft.com/office/drawing/2014/main" id="{E58F14F3-C293-2649-B509-929A0BDD60CB}"/>
                    </a:ext>
                  </a:extLst>
                </p:cNvPr>
                <p:cNvGraphicFramePr>
                  <a:graphicFrameLocks/>
                </p:cNvGraphicFramePr>
                <p:nvPr>
                  <p:extLst>
                    <p:ext uri="{D42A27DB-BD31-4B8C-83A1-F6EECF244321}">
                      <p14:modId xmlns:p14="http://schemas.microsoft.com/office/powerpoint/2010/main" val="1781676000"/>
                    </p:ext>
                  </p:extLst>
                </p:nvPr>
              </p:nvGraphicFramePr>
              <p:xfrm>
                <a:off x="4598666" y="3711611"/>
                <a:ext cx="4572000" cy="2743200"/>
              </p:xfrm>
              <a:graphic>
                <a:graphicData uri="http://schemas.openxmlformats.org/drawingml/2006/chart">
                  <c:chart xmlns:c="http://schemas.openxmlformats.org/drawingml/2006/chart" xmlns:r="http://schemas.openxmlformats.org/officeDocument/2006/relationships" r:id="rId9"/>
                </a:graphicData>
              </a:graphic>
            </p:graphicFrame>
          </p:grpSp>
          <p:graphicFrame>
            <p:nvGraphicFramePr>
              <p:cNvPr id="105" name="Chart 104">
                <a:extLst>
                  <a:ext uri="{FF2B5EF4-FFF2-40B4-BE49-F238E27FC236}">
                    <a16:creationId xmlns:a16="http://schemas.microsoft.com/office/drawing/2014/main" id="{B9EC3EF5-B8DE-2A48-8B58-9A2C2900A45B}"/>
                  </a:ext>
                </a:extLst>
              </p:cNvPr>
              <p:cNvGraphicFramePr>
                <a:graphicFrameLocks/>
              </p:cNvGraphicFramePr>
              <p:nvPr>
                <p:extLst>
                  <p:ext uri="{D42A27DB-BD31-4B8C-83A1-F6EECF244321}">
                    <p14:modId xmlns:p14="http://schemas.microsoft.com/office/powerpoint/2010/main" val="735972975"/>
                  </p:ext>
                </p:extLst>
              </p:nvPr>
            </p:nvGraphicFramePr>
            <p:xfrm>
              <a:off x="6895966" y="874170"/>
              <a:ext cx="4572000" cy="2743200"/>
            </p:xfrm>
            <a:graphic>
              <a:graphicData uri="http://schemas.openxmlformats.org/drawingml/2006/chart">
                <c:chart xmlns:c="http://schemas.openxmlformats.org/drawingml/2006/chart" xmlns:r="http://schemas.openxmlformats.org/officeDocument/2006/relationships" r:id="rId10"/>
              </a:graphicData>
            </a:graphic>
          </p:graphicFrame>
        </p:grpSp>
      </p:grpSp>
    </p:spTree>
    <p:extLst>
      <p:ext uri="{BB962C8B-B14F-4D97-AF65-F5344CB8AC3E}">
        <p14:creationId xmlns:p14="http://schemas.microsoft.com/office/powerpoint/2010/main" val="2149569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37B35D-4986-461D-98FB-A289A76D9249}"/>
              </a:ext>
            </a:extLst>
          </p:cNvPr>
          <p:cNvSpPr txBox="1">
            <a:spLocks/>
          </p:cNvSpPr>
          <p:nvPr/>
        </p:nvSpPr>
        <p:spPr>
          <a:xfrm>
            <a:off x="495300" y="360153"/>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TIMESERIES – TREE LOSS</a:t>
            </a:r>
          </a:p>
        </p:txBody>
      </p:sp>
      <p:grpSp>
        <p:nvGrpSpPr>
          <p:cNvPr id="30" name="Group 29">
            <a:extLst>
              <a:ext uri="{FF2B5EF4-FFF2-40B4-BE49-F238E27FC236}">
                <a16:creationId xmlns:a16="http://schemas.microsoft.com/office/drawing/2014/main" id="{C5630413-E7B2-5148-83BE-1CAEB6DEE454}"/>
              </a:ext>
            </a:extLst>
          </p:cNvPr>
          <p:cNvGrpSpPr/>
          <p:nvPr/>
        </p:nvGrpSpPr>
        <p:grpSpPr>
          <a:xfrm>
            <a:off x="9248705" y="5055562"/>
            <a:ext cx="3322983" cy="1336185"/>
            <a:chOff x="9230148" y="4020872"/>
            <a:chExt cx="3322983" cy="1336185"/>
          </a:xfrm>
        </p:grpSpPr>
        <p:grpSp>
          <p:nvGrpSpPr>
            <p:cNvPr id="29" name="Group 28">
              <a:extLst>
                <a:ext uri="{FF2B5EF4-FFF2-40B4-BE49-F238E27FC236}">
                  <a16:creationId xmlns:a16="http://schemas.microsoft.com/office/drawing/2014/main" id="{FD612DD7-E831-2249-8F06-88CB10ACE3E9}"/>
                </a:ext>
              </a:extLst>
            </p:cNvPr>
            <p:cNvGrpSpPr/>
            <p:nvPr/>
          </p:nvGrpSpPr>
          <p:grpSpPr>
            <a:xfrm>
              <a:off x="9230148" y="4020872"/>
              <a:ext cx="825315" cy="1327381"/>
              <a:chOff x="9230148" y="4020872"/>
              <a:chExt cx="825315" cy="1327381"/>
            </a:xfrm>
          </p:grpSpPr>
          <p:pic>
            <p:nvPicPr>
              <p:cNvPr id="23" name="Picture 22">
                <a:extLst>
                  <a:ext uri="{FF2B5EF4-FFF2-40B4-BE49-F238E27FC236}">
                    <a16:creationId xmlns:a16="http://schemas.microsoft.com/office/drawing/2014/main" id="{D983DC72-2D47-CA40-AFA3-12733639F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0148" y="4020872"/>
                <a:ext cx="774463" cy="455097"/>
              </a:xfrm>
              <a:prstGeom prst="rect">
                <a:avLst/>
              </a:prstGeom>
            </p:spPr>
          </p:pic>
          <p:pic>
            <p:nvPicPr>
              <p:cNvPr id="26" name="Picture 25">
                <a:extLst>
                  <a:ext uri="{FF2B5EF4-FFF2-40B4-BE49-F238E27FC236}">
                    <a16:creationId xmlns:a16="http://schemas.microsoft.com/office/drawing/2014/main" id="{0D07AD89-B82F-6D48-8198-03B15377A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7842" y="4374163"/>
                <a:ext cx="774463" cy="351303"/>
              </a:xfrm>
              <a:prstGeom prst="rect">
                <a:avLst/>
              </a:prstGeom>
            </p:spPr>
          </p:pic>
          <p:pic>
            <p:nvPicPr>
              <p:cNvPr id="28" name="Picture 27">
                <a:extLst>
                  <a:ext uri="{FF2B5EF4-FFF2-40B4-BE49-F238E27FC236}">
                    <a16:creationId xmlns:a16="http://schemas.microsoft.com/office/drawing/2014/main" id="{84C68CBF-4542-8148-B875-CB10EB29B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7842" y="4957751"/>
                <a:ext cx="797621" cy="390502"/>
              </a:xfrm>
              <a:prstGeom prst="rect">
                <a:avLst/>
              </a:prstGeom>
            </p:spPr>
          </p:pic>
        </p:grpSp>
        <p:sp>
          <p:nvSpPr>
            <p:cNvPr id="59" name="TextBox 58">
              <a:extLst>
                <a:ext uri="{FF2B5EF4-FFF2-40B4-BE49-F238E27FC236}">
                  <a16:creationId xmlns:a16="http://schemas.microsoft.com/office/drawing/2014/main" id="{A0428232-B5BC-1747-A786-0575BE012714}"/>
                </a:ext>
              </a:extLst>
            </p:cNvPr>
            <p:cNvSpPr txBox="1"/>
            <p:nvPr/>
          </p:nvSpPr>
          <p:spPr>
            <a:xfrm>
              <a:off x="10004611" y="4039132"/>
              <a:ext cx="2548520" cy="1317925"/>
            </a:xfrm>
            <a:prstGeom prst="rect">
              <a:avLst/>
            </a:prstGeom>
            <a:noFill/>
          </p:spPr>
          <p:txBody>
            <a:bodyPr wrap="square" rtlCol="0">
              <a:spAutoFit/>
            </a:bodyPr>
            <a:lstStyle/>
            <a:p>
              <a:pPr>
                <a:lnSpc>
                  <a:spcPct val="120000"/>
                </a:lnSpc>
              </a:pPr>
              <a:r>
                <a:rPr lang="en-US" sz="1700" dirty="0">
                  <a:solidFill>
                    <a:schemeClr val="tx1">
                      <a:lumMod val="75000"/>
                      <a:lumOff val="25000"/>
                    </a:schemeClr>
                  </a:solidFill>
                  <a:latin typeface="Century Gothic" panose="020B0502020202020204" pitchFamily="34" charset="0"/>
                </a:rPr>
                <a:t>Tree Cover</a:t>
              </a:r>
            </a:p>
            <a:p>
              <a:pPr>
                <a:lnSpc>
                  <a:spcPct val="120000"/>
                </a:lnSpc>
              </a:pPr>
              <a:r>
                <a:rPr lang="en-US" sz="1700" dirty="0">
                  <a:solidFill>
                    <a:schemeClr val="tx1">
                      <a:lumMod val="75000"/>
                      <a:lumOff val="25000"/>
                    </a:schemeClr>
                  </a:solidFill>
                  <a:latin typeface="Century Gothic" panose="020B0502020202020204" pitchFamily="34" charset="0"/>
                </a:rPr>
                <a:t>Impervious </a:t>
              </a:r>
            </a:p>
            <a:p>
              <a:pPr>
                <a:lnSpc>
                  <a:spcPct val="120000"/>
                </a:lnSpc>
              </a:pPr>
              <a:r>
                <a:rPr lang="en-US" sz="1700" dirty="0">
                  <a:solidFill>
                    <a:schemeClr val="tx1">
                      <a:lumMod val="75000"/>
                      <a:lumOff val="25000"/>
                    </a:schemeClr>
                  </a:solidFill>
                  <a:latin typeface="Century Gothic" panose="020B0502020202020204" pitchFamily="34" charset="0"/>
                </a:rPr>
                <a:t>Cover</a:t>
              </a:r>
            </a:p>
            <a:p>
              <a:pPr>
                <a:lnSpc>
                  <a:spcPct val="120000"/>
                </a:lnSpc>
              </a:pPr>
              <a:r>
                <a:rPr lang="en-US" sz="1700" dirty="0">
                  <a:solidFill>
                    <a:schemeClr val="tx1">
                      <a:lumMod val="75000"/>
                      <a:lumOff val="25000"/>
                    </a:schemeClr>
                  </a:solidFill>
                  <a:latin typeface="Century Gothic" panose="020B0502020202020204" pitchFamily="34" charset="0"/>
                </a:rPr>
                <a:t>LST</a:t>
              </a:r>
            </a:p>
          </p:txBody>
        </p:sp>
      </p:grpSp>
      <p:grpSp>
        <p:nvGrpSpPr>
          <p:cNvPr id="91" name="Group 90">
            <a:extLst>
              <a:ext uri="{FF2B5EF4-FFF2-40B4-BE49-F238E27FC236}">
                <a16:creationId xmlns:a16="http://schemas.microsoft.com/office/drawing/2014/main" id="{79A3BE8B-8526-6440-AF3D-97A1EF319CE1}"/>
              </a:ext>
            </a:extLst>
          </p:cNvPr>
          <p:cNvGrpSpPr/>
          <p:nvPr/>
        </p:nvGrpSpPr>
        <p:grpSpPr>
          <a:xfrm>
            <a:off x="467762" y="4684131"/>
            <a:ext cx="3820476" cy="1829597"/>
            <a:chOff x="211730" y="4684131"/>
            <a:chExt cx="3820476" cy="1829597"/>
          </a:xfrm>
        </p:grpSpPr>
        <p:sp>
          <p:nvSpPr>
            <p:cNvPr id="85" name="TextBox 84">
              <a:extLst>
                <a:ext uri="{FF2B5EF4-FFF2-40B4-BE49-F238E27FC236}">
                  <a16:creationId xmlns:a16="http://schemas.microsoft.com/office/drawing/2014/main" id="{9BB6F195-F9B8-5940-BF30-C18E0DEE15E1}"/>
                </a:ext>
              </a:extLst>
            </p:cNvPr>
            <p:cNvSpPr txBox="1"/>
            <p:nvPr/>
          </p:nvSpPr>
          <p:spPr>
            <a:xfrm>
              <a:off x="211730" y="4684131"/>
              <a:ext cx="3820476"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Tree Cover Change (2010 to 2019)</a:t>
              </a:r>
            </a:p>
          </p:txBody>
        </p:sp>
        <p:grpSp>
          <p:nvGrpSpPr>
            <p:cNvPr id="90" name="Group 89">
              <a:extLst>
                <a:ext uri="{FF2B5EF4-FFF2-40B4-BE49-F238E27FC236}">
                  <a16:creationId xmlns:a16="http://schemas.microsoft.com/office/drawing/2014/main" id="{0B8C6197-7DA5-FD43-B05F-FAA9E1FD3314}"/>
                </a:ext>
              </a:extLst>
            </p:cNvPr>
            <p:cNvGrpSpPr/>
            <p:nvPr/>
          </p:nvGrpSpPr>
          <p:grpSpPr>
            <a:xfrm>
              <a:off x="298559" y="5003204"/>
              <a:ext cx="3405199" cy="1510524"/>
              <a:chOff x="298559" y="5003204"/>
              <a:chExt cx="3405199" cy="1510524"/>
            </a:xfrm>
          </p:grpSpPr>
          <p:grpSp>
            <p:nvGrpSpPr>
              <p:cNvPr id="88" name="Group 87">
                <a:extLst>
                  <a:ext uri="{FF2B5EF4-FFF2-40B4-BE49-F238E27FC236}">
                    <a16:creationId xmlns:a16="http://schemas.microsoft.com/office/drawing/2014/main" id="{3205DB1A-9D61-3446-BBFC-7978B38D093C}"/>
                  </a:ext>
                </a:extLst>
              </p:cNvPr>
              <p:cNvGrpSpPr/>
              <p:nvPr/>
            </p:nvGrpSpPr>
            <p:grpSpPr>
              <a:xfrm>
                <a:off x="298559" y="5112013"/>
                <a:ext cx="1723722" cy="1362219"/>
                <a:chOff x="1799346" y="4185402"/>
                <a:chExt cx="1723722" cy="1362219"/>
              </a:xfrm>
            </p:grpSpPr>
            <p:grpSp>
              <p:nvGrpSpPr>
                <p:cNvPr id="87" name="Group 86">
                  <a:extLst>
                    <a:ext uri="{FF2B5EF4-FFF2-40B4-BE49-F238E27FC236}">
                      <a16:creationId xmlns:a16="http://schemas.microsoft.com/office/drawing/2014/main" id="{822F8BAE-7D26-5542-987C-FDA3B30A20D0}"/>
                    </a:ext>
                  </a:extLst>
                </p:cNvPr>
                <p:cNvGrpSpPr/>
                <p:nvPr/>
              </p:nvGrpSpPr>
              <p:grpSpPr>
                <a:xfrm>
                  <a:off x="1799346" y="4188946"/>
                  <a:ext cx="438899" cy="1358675"/>
                  <a:chOff x="1799346" y="4188946"/>
                  <a:chExt cx="438899" cy="1358675"/>
                </a:xfrm>
              </p:grpSpPr>
              <p:sp>
                <p:nvSpPr>
                  <p:cNvPr id="69" name="Rectangle 68">
                    <a:extLst>
                      <a:ext uri="{FF2B5EF4-FFF2-40B4-BE49-F238E27FC236}">
                        <a16:creationId xmlns:a16="http://schemas.microsoft.com/office/drawing/2014/main" id="{DB2DF1B0-BFA4-C944-BC1E-400E1A883EBE}"/>
                      </a:ext>
                    </a:extLst>
                  </p:cNvPr>
                  <p:cNvSpPr/>
                  <p:nvPr/>
                </p:nvSpPr>
                <p:spPr>
                  <a:xfrm>
                    <a:off x="1799346" y="4768146"/>
                    <a:ext cx="438899" cy="200275"/>
                  </a:xfrm>
                  <a:prstGeom prst="rect">
                    <a:avLst/>
                  </a:prstGeom>
                  <a:solidFill>
                    <a:srgbClr val="FECB5A"/>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8969634F-4783-6944-80A0-DD36998EDBB9}"/>
                      </a:ext>
                    </a:extLst>
                  </p:cNvPr>
                  <p:cNvSpPr/>
                  <p:nvPr/>
                </p:nvSpPr>
                <p:spPr>
                  <a:xfrm>
                    <a:off x="1799346" y="5057746"/>
                    <a:ext cx="438899" cy="200275"/>
                  </a:xfrm>
                  <a:prstGeom prst="rect">
                    <a:avLst/>
                  </a:prstGeom>
                  <a:solidFill>
                    <a:srgbClr val="FBEE5B"/>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E5661DE6-BBC8-AE4F-A9AA-00B3915136D3}"/>
                      </a:ext>
                    </a:extLst>
                  </p:cNvPr>
                  <p:cNvSpPr/>
                  <p:nvPr/>
                </p:nvSpPr>
                <p:spPr>
                  <a:xfrm>
                    <a:off x="1799346" y="5347346"/>
                    <a:ext cx="438899" cy="200275"/>
                  </a:xfrm>
                  <a:prstGeom prst="rect">
                    <a:avLst/>
                  </a:prstGeom>
                  <a:solidFill>
                    <a:srgbClr val="DEF059"/>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D91E0B6-7CA2-EE4D-A594-038789972CAC}"/>
                      </a:ext>
                    </a:extLst>
                  </p:cNvPr>
                  <p:cNvSpPr/>
                  <p:nvPr/>
                </p:nvSpPr>
                <p:spPr>
                  <a:xfrm>
                    <a:off x="1799346" y="4478546"/>
                    <a:ext cx="438899" cy="200275"/>
                  </a:xfrm>
                  <a:prstGeom prst="rect">
                    <a:avLst/>
                  </a:prstGeom>
                  <a:solidFill>
                    <a:srgbClr val="FFA451"/>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1564B05-AD7F-F449-973D-8789AA328D9B}"/>
                      </a:ext>
                    </a:extLst>
                  </p:cNvPr>
                  <p:cNvSpPr/>
                  <p:nvPr/>
                </p:nvSpPr>
                <p:spPr>
                  <a:xfrm>
                    <a:off x="1799346" y="4188946"/>
                    <a:ext cx="438899" cy="200275"/>
                  </a:xfrm>
                  <a:prstGeom prst="rect">
                    <a:avLst/>
                  </a:prstGeom>
                  <a:solidFill>
                    <a:srgbClr val="FE7157"/>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0117A12B-1E33-4244-9D52-C767D0E997AD}"/>
                    </a:ext>
                  </a:extLst>
                </p:cNvPr>
                <p:cNvGrpSpPr/>
                <p:nvPr/>
              </p:nvGrpSpPr>
              <p:grpSpPr>
                <a:xfrm>
                  <a:off x="3084169" y="4185402"/>
                  <a:ext cx="438899" cy="1358678"/>
                  <a:chOff x="3084169" y="4185402"/>
                  <a:chExt cx="438899" cy="1358678"/>
                </a:xfrm>
              </p:grpSpPr>
              <p:sp>
                <p:nvSpPr>
                  <p:cNvPr id="73" name="Rectangle 72">
                    <a:extLst>
                      <a:ext uri="{FF2B5EF4-FFF2-40B4-BE49-F238E27FC236}">
                        <a16:creationId xmlns:a16="http://schemas.microsoft.com/office/drawing/2014/main" id="{329B006A-3264-2A40-9614-B18CC36B415C}"/>
                      </a:ext>
                    </a:extLst>
                  </p:cNvPr>
                  <p:cNvSpPr/>
                  <p:nvPr/>
                </p:nvSpPr>
                <p:spPr>
                  <a:xfrm>
                    <a:off x="3084169" y="4475002"/>
                    <a:ext cx="438899" cy="200275"/>
                  </a:xfrm>
                  <a:prstGeom prst="rect">
                    <a:avLst/>
                  </a:prstGeom>
                  <a:solidFill>
                    <a:srgbClr val="75B558"/>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9358885-5FFC-824F-B779-78DE6A84E1CB}"/>
                      </a:ext>
                    </a:extLst>
                  </p:cNvPr>
                  <p:cNvSpPr/>
                  <p:nvPr/>
                </p:nvSpPr>
                <p:spPr>
                  <a:xfrm>
                    <a:off x="3084169" y="4185402"/>
                    <a:ext cx="438899" cy="200275"/>
                  </a:xfrm>
                  <a:prstGeom prst="rect">
                    <a:avLst/>
                  </a:prstGeom>
                  <a:solidFill>
                    <a:srgbClr val="ACD25A"/>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4AC25080-B52A-234C-AFEA-CE520E88509F}"/>
                      </a:ext>
                    </a:extLst>
                  </p:cNvPr>
                  <p:cNvSpPr/>
                  <p:nvPr/>
                </p:nvSpPr>
                <p:spPr>
                  <a:xfrm>
                    <a:off x="3084169" y="4764602"/>
                    <a:ext cx="438899" cy="200275"/>
                  </a:xfrm>
                  <a:prstGeom prst="rect">
                    <a:avLst/>
                  </a:prstGeom>
                  <a:solidFill>
                    <a:srgbClr val="539856"/>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B137C19E-F5F5-6A4B-ACDF-CA837CE84DA6}"/>
                      </a:ext>
                    </a:extLst>
                  </p:cNvPr>
                  <p:cNvSpPr/>
                  <p:nvPr/>
                </p:nvSpPr>
                <p:spPr>
                  <a:xfrm>
                    <a:off x="3084169" y="5054202"/>
                    <a:ext cx="438899" cy="200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D3C52678-9A26-A949-BADB-88837F621A61}"/>
                      </a:ext>
                    </a:extLst>
                  </p:cNvPr>
                  <p:cNvSpPr/>
                  <p:nvPr/>
                </p:nvSpPr>
                <p:spPr>
                  <a:xfrm>
                    <a:off x="3084169" y="5343805"/>
                    <a:ext cx="438899" cy="20027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7" name="TextBox 66">
                <a:extLst>
                  <a:ext uri="{FF2B5EF4-FFF2-40B4-BE49-F238E27FC236}">
                    <a16:creationId xmlns:a16="http://schemas.microsoft.com/office/drawing/2014/main" id="{1811AE28-45B7-E340-ACF7-D40EAF9E725C}"/>
                  </a:ext>
                </a:extLst>
              </p:cNvPr>
              <p:cNvSpPr txBox="1"/>
              <p:nvPr/>
            </p:nvSpPr>
            <p:spPr>
              <a:xfrm>
                <a:off x="731014" y="5006584"/>
                <a:ext cx="1701943" cy="1507144"/>
              </a:xfrm>
              <a:prstGeom prst="rect">
                <a:avLst/>
              </a:prstGeom>
              <a:noFill/>
            </p:spPr>
            <p:txBody>
              <a:bodyPr wrap="square" rtlCol="0">
                <a:spAutoFit/>
              </a:bodyPr>
              <a:lstStyle/>
              <a:p>
                <a:pPr>
                  <a:lnSpc>
                    <a:spcPct val="145000"/>
                  </a:lnSpc>
                </a:pPr>
                <a:r>
                  <a:rPr lang="en-US" sz="1300" dirty="0">
                    <a:latin typeface="Century Gothic" panose="020B0502020202020204" pitchFamily="34" charset="0"/>
                  </a:rPr>
                  <a:t>≤ -4%</a:t>
                </a:r>
              </a:p>
              <a:p>
                <a:pPr>
                  <a:lnSpc>
                    <a:spcPct val="145000"/>
                  </a:lnSpc>
                </a:pPr>
                <a:r>
                  <a:rPr lang="en-US" sz="1300" dirty="0">
                    <a:latin typeface="Century Gothic" panose="020B0502020202020204" pitchFamily="34" charset="0"/>
                  </a:rPr>
                  <a:t>≤ -2%</a:t>
                </a:r>
              </a:p>
              <a:p>
                <a:pPr>
                  <a:lnSpc>
                    <a:spcPct val="145000"/>
                  </a:lnSpc>
                </a:pPr>
                <a:r>
                  <a:rPr lang="en-US" sz="1300" dirty="0">
                    <a:latin typeface="Century Gothic" panose="020B0502020202020204" pitchFamily="34" charset="0"/>
                  </a:rPr>
                  <a:t>≤ 0%</a:t>
                </a:r>
              </a:p>
              <a:p>
                <a:pPr>
                  <a:lnSpc>
                    <a:spcPct val="145000"/>
                  </a:lnSpc>
                </a:pPr>
                <a:r>
                  <a:rPr lang="en-US" sz="1300" dirty="0">
                    <a:latin typeface="Century Gothic" panose="020B0502020202020204" pitchFamily="34" charset="0"/>
                  </a:rPr>
                  <a:t>≤ 2%</a:t>
                </a:r>
              </a:p>
              <a:p>
                <a:pPr>
                  <a:lnSpc>
                    <a:spcPct val="145000"/>
                  </a:lnSpc>
                </a:pPr>
                <a:r>
                  <a:rPr lang="en-US" sz="1300" dirty="0">
                    <a:latin typeface="Century Gothic" panose="020B0502020202020204" pitchFamily="34" charset="0"/>
                  </a:rPr>
                  <a:t>≤ 4%</a:t>
                </a:r>
              </a:p>
            </p:txBody>
          </p:sp>
          <p:sp>
            <p:nvSpPr>
              <p:cNvPr id="89" name="TextBox 88">
                <a:extLst>
                  <a:ext uri="{FF2B5EF4-FFF2-40B4-BE49-F238E27FC236}">
                    <a16:creationId xmlns:a16="http://schemas.microsoft.com/office/drawing/2014/main" id="{865E652A-E9F2-EE4B-BC8D-EFF0543C1D0F}"/>
                  </a:ext>
                </a:extLst>
              </p:cNvPr>
              <p:cNvSpPr txBox="1"/>
              <p:nvPr/>
            </p:nvSpPr>
            <p:spPr>
              <a:xfrm>
                <a:off x="2001815" y="5003204"/>
                <a:ext cx="1701943" cy="1507144"/>
              </a:xfrm>
              <a:prstGeom prst="rect">
                <a:avLst/>
              </a:prstGeom>
              <a:noFill/>
            </p:spPr>
            <p:txBody>
              <a:bodyPr wrap="square" rtlCol="0">
                <a:spAutoFit/>
              </a:bodyPr>
              <a:lstStyle/>
              <a:p>
                <a:pPr>
                  <a:lnSpc>
                    <a:spcPct val="145000"/>
                  </a:lnSpc>
                </a:pPr>
                <a:r>
                  <a:rPr lang="en-US" sz="1300" dirty="0">
                    <a:latin typeface="Century Gothic" panose="020B0502020202020204" pitchFamily="34" charset="0"/>
                  </a:rPr>
                  <a:t>≤ 6%</a:t>
                </a:r>
              </a:p>
              <a:p>
                <a:pPr>
                  <a:lnSpc>
                    <a:spcPct val="145000"/>
                  </a:lnSpc>
                </a:pPr>
                <a:r>
                  <a:rPr lang="en-US" sz="1300" dirty="0">
                    <a:latin typeface="Century Gothic" panose="020B0502020202020204" pitchFamily="34" charset="0"/>
                  </a:rPr>
                  <a:t>≤ 8%</a:t>
                </a:r>
              </a:p>
              <a:p>
                <a:pPr>
                  <a:lnSpc>
                    <a:spcPct val="145000"/>
                  </a:lnSpc>
                </a:pPr>
                <a:r>
                  <a:rPr lang="en-US" sz="1300" dirty="0">
                    <a:latin typeface="Century Gothic" panose="020B0502020202020204" pitchFamily="34" charset="0"/>
                  </a:rPr>
                  <a:t>≤ 14%</a:t>
                </a:r>
              </a:p>
              <a:p>
                <a:pPr>
                  <a:lnSpc>
                    <a:spcPct val="145000"/>
                  </a:lnSpc>
                </a:pPr>
                <a:r>
                  <a:rPr lang="en-US" sz="1300" dirty="0">
                    <a:latin typeface="Century Gothic" panose="020B0502020202020204" pitchFamily="34" charset="0"/>
                  </a:rPr>
                  <a:t>City of Huntsville</a:t>
                </a:r>
              </a:p>
              <a:p>
                <a:pPr>
                  <a:lnSpc>
                    <a:spcPct val="145000"/>
                  </a:lnSpc>
                </a:pPr>
                <a:r>
                  <a:rPr lang="en-US" sz="1300" dirty="0">
                    <a:latin typeface="Century Gothic" panose="020B0502020202020204" pitchFamily="34" charset="0"/>
                  </a:rPr>
                  <a:t>Census Tracts</a:t>
                </a:r>
              </a:p>
            </p:txBody>
          </p:sp>
        </p:grpSp>
      </p:grpSp>
      <p:grpSp>
        <p:nvGrpSpPr>
          <p:cNvPr id="97" name="Group 96">
            <a:extLst>
              <a:ext uri="{FF2B5EF4-FFF2-40B4-BE49-F238E27FC236}">
                <a16:creationId xmlns:a16="http://schemas.microsoft.com/office/drawing/2014/main" id="{65B825B5-4707-7B48-8E8D-CD76CAB551B9}"/>
              </a:ext>
            </a:extLst>
          </p:cNvPr>
          <p:cNvGrpSpPr/>
          <p:nvPr/>
        </p:nvGrpSpPr>
        <p:grpSpPr>
          <a:xfrm>
            <a:off x="227377" y="851272"/>
            <a:ext cx="11257911" cy="5714048"/>
            <a:chOff x="227377" y="762064"/>
            <a:chExt cx="11257911" cy="5714048"/>
          </a:xfrm>
        </p:grpSpPr>
        <p:grpSp>
          <p:nvGrpSpPr>
            <p:cNvPr id="95" name="Group 94">
              <a:extLst>
                <a:ext uri="{FF2B5EF4-FFF2-40B4-BE49-F238E27FC236}">
                  <a16:creationId xmlns:a16="http://schemas.microsoft.com/office/drawing/2014/main" id="{EAEBCAC6-F68C-CD49-84B6-91B6DF2EB0BD}"/>
                </a:ext>
              </a:extLst>
            </p:cNvPr>
            <p:cNvGrpSpPr/>
            <p:nvPr/>
          </p:nvGrpSpPr>
          <p:grpSpPr>
            <a:xfrm>
              <a:off x="227377" y="762064"/>
              <a:ext cx="11257911" cy="5714048"/>
              <a:chOff x="227377" y="762064"/>
              <a:chExt cx="11257911" cy="5714048"/>
            </a:xfrm>
          </p:grpSpPr>
          <p:grpSp>
            <p:nvGrpSpPr>
              <p:cNvPr id="93" name="Group 92">
                <a:extLst>
                  <a:ext uri="{FF2B5EF4-FFF2-40B4-BE49-F238E27FC236}">
                    <a16:creationId xmlns:a16="http://schemas.microsoft.com/office/drawing/2014/main" id="{4728B28C-79C5-8C4F-B796-09D2B38C4430}"/>
                  </a:ext>
                </a:extLst>
              </p:cNvPr>
              <p:cNvGrpSpPr/>
              <p:nvPr/>
            </p:nvGrpSpPr>
            <p:grpSpPr>
              <a:xfrm>
                <a:off x="227377" y="762064"/>
                <a:ext cx="11257911" cy="5714048"/>
                <a:chOff x="227377" y="762064"/>
                <a:chExt cx="11257911" cy="5714048"/>
              </a:xfrm>
            </p:grpSpPr>
            <p:grpSp>
              <p:nvGrpSpPr>
                <p:cNvPr id="64" name="Group 63">
                  <a:extLst>
                    <a:ext uri="{FF2B5EF4-FFF2-40B4-BE49-F238E27FC236}">
                      <a16:creationId xmlns:a16="http://schemas.microsoft.com/office/drawing/2014/main" id="{D96C1CFF-C433-C844-98B9-F323BF4008F2}"/>
                    </a:ext>
                  </a:extLst>
                </p:cNvPr>
                <p:cNvGrpSpPr/>
                <p:nvPr/>
              </p:nvGrpSpPr>
              <p:grpSpPr>
                <a:xfrm>
                  <a:off x="227377" y="762064"/>
                  <a:ext cx="11257911" cy="5714048"/>
                  <a:chOff x="71737" y="762064"/>
                  <a:chExt cx="11257911" cy="5714048"/>
                </a:xfrm>
              </p:grpSpPr>
              <p:sp>
                <p:nvSpPr>
                  <p:cNvPr id="56" name="TextBox 55">
                    <a:extLst>
                      <a:ext uri="{FF2B5EF4-FFF2-40B4-BE49-F238E27FC236}">
                        <a16:creationId xmlns:a16="http://schemas.microsoft.com/office/drawing/2014/main" id="{88E0AFD6-0933-0E42-94F6-D2BA57DA07F0}"/>
                      </a:ext>
                    </a:extLst>
                  </p:cNvPr>
                  <p:cNvSpPr txBox="1"/>
                  <p:nvPr/>
                </p:nvSpPr>
                <p:spPr>
                  <a:xfrm>
                    <a:off x="71737" y="762064"/>
                    <a:ext cx="4296045" cy="369332"/>
                  </a:xfrm>
                  <a:prstGeom prst="rect">
                    <a:avLst/>
                  </a:prstGeom>
                  <a:noFill/>
                </p:spPr>
                <p:txBody>
                  <a:bodyPr wrap="square" rtlCol="0">
                    <a:spAutoFit/>
                  </a:bodyPr>
                  <a:lstStyle/>
                  <a:p>
                    <a:pPr algn="ctr"/>
                    <a:r>
                      <a:rPr lang="en-US" dirty="0">
                        <a:latin typeface="Century Gothic" panose="020B0502020202020204" pitchFamily="34" charset="0"/>
                      </a:rPr>
                      <a:t>Tracts with Most Tree Cover Loss</a:t>
                    </a:r>
                  </a:p>
                </p:txBody>
              </p:sp>
              <p:grpSp>
                <p:nvGrpSpPr>
                  <p:cNvPr id="63" name="Group 62">
                    <a:extLst>
                      <a:ext uri="{FF2B5EF4-FFF2-40B4-BE49-F238E27FC236}">
                        <a16:creationId xmlns:a16="http://schemas.microsoft.com/office/drawing/2014/main" id="{88DA6016-180A-C34F-B011-1C510ACAAC74}"/>
                      </a:ext>
                    </a:extLst>
                  </p:cNvPr>
                  <p:cNvGrpSpPr/>
                  <p:nvPr/>
                </p:nvGrpSpPr>
                <p:grpSpPr>
                  <a:xfrm>
                    <a:off x="389277" y="833914"/>
                    <a:ext cx="10940371" cy="5642198"/>
                    <a:chOff x="389277" y="833914"/>
                    <a:chExt cx="10940371" cy="5642198"/>
                  </a:xfrm>
                </p:grpSpPr>
                <p:pic>
                  <p:nvPicPr>
                    <p:cNvPr id="4" name="Picture 3">
                      <a:extLst>
                        <a:ext uri="{FF2B5EF4-FFF2-40B4-BE49-F238E27FC236}">
                          <a16:creationId xmlns:a16="http://schemas.microsoft.com/office/drawing/2014/main" id="{B5EB4E2A-47C7-2F4B-9E0D-E1B9EBE517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307" t="16438" r="6278" b="1814"/>
                    <a:stretch/>
                  </p:blipFill>
                  <p:spPr>
                    <a:xfrm>
                      <a:off x="389277" y="1124252"/>
                      <a:ext cx="3820476" cy="3200400"/>
                    </a:xfrm>
                    <a:prstGeom prst="rect">
                      <a:avLst/>
                    </a:prstGeom>
                  </p:spPr>
                </p:pic>
                <p:grpSp>
                  <p:nvGrpSpPr>
                    <p:cNvPr id="62" name="Group 61">
                      <a:extLst>
                        <a:ext uri="{FF2B5EF4-FFF2-40B4-BE49-F238E27FC236}">
                          <a16:creationId xmlns:a16="http://schemas.microsoft.com/office/drawing/2014/main" id="{E9EC598B-6C63-0441-8F02-93B6C396C999}"/>
                        </a:ext>
                      </a:extLst>
                    </p:cNvPr>
                    <p:cNvGrpSpPr/>
                    <p:nvPr/>
                  </p:nvGrpSpPr>
                  <p:grpSpPr>
                    <a:xfrm>
                      <a:off x="3147979" y="2985796"/>
                      <a:ext cx="5888010" cy="3490316"/>
                      <a:chOff x="3147979" y="2985796"/>
                      <a:chExt cx="5888010" cy="3490316"/>
                    </a:xfrm>
                  </p:grpSpPr>
                  <p:sp>
                    <p:nvSpPr>
                      <p:cNvPr id="33" name="Freeform: Shape 32">
                        <a:extLst>
                          <a:ext uri="{FF2B5EF4-FFF2-40B4-BE49-F238E27FC236}">
                            <a16:creationId xmlns:a16="http://schemas.microsoft.com/office/drawing/2014/main" id="{0263398C-E67B-40C7-B350-4ECE3198FFB8}"/>
                          </a:ext>
                        </a:extLst>
                      </p:cNvPr>
                      <p:cNvSpPr/>
                      <p:nvPr/>
                    </p:nvSpPr>
                    <p:spPr>
                      <a:xfrm flipV="1">
                        <a:off x="3147979" y="2985796"/>
                        <a:ext cx="2045686" cy="1299744"/>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F4F5"/>
                          </a:solidFill>
                        </a:endParaRPr>
                      </a:p>
                    </p:txBody>
                  </p:sp>
                  <p:grpSp>
                    <p:nvGrpSpPr>
                      <p:cNvPr id="32" name="Group 31">
                        <a:extLst>
                          <a:ext uri="{FF2B5EF4-FFF2-40B4-BE49-F238E27FC236}">
                            <a16:creationId xmlns:a16="http://schemas.microsoft.com/office/drawing/2014/main" id="{DBADB9FC-BAF4-0440-A163-82CA4A417EB5}"/>
                          </a:ext>
                        </a:extLst>
                      </p:cNvPr>
                      <p:cNvGrpSpPr/>
                      <p:nvPr/>
                    </p:nvGrpSpPr>
                    <p:grpSpPr>
                      <a:xfrm>
                        <a:off x="4463989" y="3732912"/>
                        <a:ext cx="4572000" cy="2743200"/>
                        <a:chOff x="4463990" y="3732912"/>
                        <a:chExt cx="4552253" cy="2779799"/>
                      </a:xfrm>
                    </p:grpSpPr>
                    <p:sp>
                      <p:nvSpPr>
                        <p:cNvPr id="31" name="Rectangle 30">
                          <a:extLst>
                            <a:ext uri="{FF2B5EF4-FFF2-40B4-BE49-F238E27FC236}">
                              <a16:creationId xmlns:a16="http://schemas.microsoft.com/office/drawing/2014/main" id="{1BE36EC5-2BF4-5248-9813-D856FA0E543F}"/>
                            </a:ext>
                          </a:extLst>
                        </p:cNvPr>
                        <p:cNvSpPr/>
                        <p:nvPr/>
                      </p:nvSpPr>
                      <p:spPr>
                        <a:xfrm>
                          <a:off x="4463990" y="3732912"/>
                          <a:ext cx="4551255" cy="2777894"/>
                        </a:xfrm>
                        <a:prstGeom prst="rect">
                          <a:avLst/>
                        </a:prstGeom>
                        <a:solidFill>
                          <a:schemeClr val="bg1"/>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aphicFrame>
                      <p:nvGraphicFramePr>
                        <p:cNvPr id="57" name="Chart 56">
                          <a:extLst>
                            <a:ext uri="{FF2B5EF4-FFF2-40B4-BE49-F238E27FC236}">
                              <a16:creationId xmlns:a16="http://schemas.microsoft.com/office/drawing/2014/main" id="{B9A0D73E-496F-204F-B8D1-D489A791AB8F}"/>
                            </a:ext>
                          </a:extLst>
                        </p:cNvPr>
                        <p:cNvGraphicFramePr>
                          <a:graphicFrameLocks/>
                        </p:cNvGraphicFramePr>
                        <p:nvPr>
                          <p:extLst>
                            <p:ext uri="{D42A27DB-BD31-4B8C-83A1-F6EECF244321}">
                              <p14:modId xmlns:p14="http://schemas.microsoft.com/office/powerpoint/2010/main" val="432484441"/>
                            </p:ext>
                          </p:extLst>
                        </p:nvPr>
                      </p:nvGraphicFramePr>
                      <p:xfrm>
                        <a:off x="4464988" y="3734817"/>
                        <a:ext cx="4551255" cy="2777894"/>
                      </p:xfrm>
                      <a:graphic>
                        <a:graphicData uri="http://schemas.openxmlformats.org/drawingml/2006/chart">
                          <c:chart xmlns:c="http://schemas.openxmlformats.org/drawingml/2006/chart" xmlns:r="http://schemas.openxmlformats.org/officeDocument/2006/relationships" r:id="rId7"/>
                        </a:graphicData>
                      </a:graphic>
                    </p:graphicFrame>
                  </p:grpSp>
                </p:grpSp>
                <p:grpSp>
                  <p:nvGrpSpPr>
                    <p:cNvPr id="61" name="Group 60">
                      <a:extLst>
                        <a:ext uri="{FF2B5EF4-FFF2-40B4-BE49-F238E27FC236}">
                          <a16:creationId xmlns:a16="http://schemas.microsoft.com/office/drawing/2014/main" id="{6D2ECCE0-CBD4-9C49-98D1-5F5FD1D1A001}"/>
                        </a:ext>
                      </a:extLst>
                    </p:cNvPr>
                    <p:cNvGrpSpPr/>
                    <p:nvPr/>
                  </p:nvGrpSpPr>
                  <p:grpSpPr>
                    <a:xfrm>
                      <a:off x="862352" y="833914"/>
                      <a:ext cx="10467296" cy="2804522"/>
                      <a:chOff x="862352" y="833914"/>
                      <a:chExt cx="10467296" cy="2804522"/>
                    </a:xfrm>
                  </p:grpSpPr>
                  <p:sp>
                    <p:nvSpPr>
                      <p:cNvPr id="34" name="Freeform: Shape 33">
                        <a:extLst>
                          <a:ext uri="{FF2B5EF4-FFF2-40B4-BE49-F238E27FC236}">
                            <a16:creationId xmlns:a16="http://schemas.microsoft.com/office/drawing/2014/main" id="{B3BD6BF1-AB11-4F98-98BB-1FCEBC6685E7}"/>
                          </a:ext>
                        </a:extLst>
                      </p:cNvPr>
                      <p:cNvSpPr/>
                      <p:nvPr/>
                    </p:nvSpPr>
                    <p:spPr>
                      <a:xfrm flipV="1">
                        <a:off x="862352" y="1216267"/>
                        <a:ext cx="5877974" cy="1090977"/>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F4F5"/>
                          </a:solidFill>
                        </a:endParaRPr>
                      </a:p>
                    </p:txBody>
                  </p:sp>
                  <p:grpSp>
                    <p:nvGrpSpPr>
                      <p:cNvPr id="36" name="Group 35">
                        <a:extLst>
                          <a:ext uri="{FF2B5EF4-FFF2-40B4-BE49-F238E27FC236}">
                            <a16:creationId xmlns:a16="http://schemas.microsoft.com/office/drawing/2014/main" id="{20D052B2-B961-3045-A4A4-F7B88EC2CE8F}"/>
                          </a:ext>
                        </a:extLst>
                      </p:cNvPr>
                      <p:cNvGrpSpPr/>
                      <p:nvPr/>
                    </p:nvGrpSpPr>
                    <p:grpSpPr>
                      <a:xfrm>
                        <a:off x="6740326" y="833914"/>
                        <a:ext cx="4589322" cy="2804522"/>
                        <a:chOff x="6739617" y="655261"/>
                        <a:chExt cx="4589322" cy="2804522"/>
                      </a:xfrm>
                    </p:grpSpPr>
                    <p:sp>
                      <p:nvSpPr>
                        <p:cNvPr id="60" name="Rectangle 59">
                          <a:extLst>
                            <a:ext uri="{FF2B5EF4-FFF2-40B4-BE49-F238E27FC236}">
                              <a16:creationId xmlns:a16="http://schemas.microsoft.com/office/drawing/2014/main" id="{366F0AB8-95A7-8549-AA26-917DDEA9CC90}"/>
                            </a:ext>
                          </a:extLst>
                        </p:cNvPr>
                        <p:cNvSpPr/>
                        <p:nvPr/>
                      </p:nvSpPr>
                      <p:spPr>
                        <a:xfrm>
                          <a:off x="6739617" y="681889"/>
                          <a:ext cx="4551255" cy="2777894"/>
                        </a:xfrm>
                        <a:prstGeom prst="rect">
                          <a:avLst/>
                        </a:prstGeom>
                        <a:solidFill>
                          <a:schemeClr val="bg1"/>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aphicFrame>
                      <p:nvGraphicFramePr>
                        <p:cNvPr id="58" name="Chart 57">
                          <a:extLst>
                            <a:ext uri="{FF2B5EF4-FFF2-40B4-BE49-F238E27FC236}">
                              <a16:creationId xmlns:a16="http://schemas.microsoft.com/office/drawing/2014/main" id="{02C08F34-BD2A-4B46-ABAF-58B1441F26FE}"/>
                            </a:ext>
                          </a:extLst>
                        </p:cNvPr>
                        <p:cNvGraphicFramePr>
                          <a:graphicFrameLocks/>
                        </p:cNvGraphicFramePr>
                        <p:nvPr>
                          <p:extLst>
                            <p:ext uri="{D42A27DB-BD31-4B8C-83A1-F6EECF244321}">
                              <p14:modId xmlns:p14="http://schemas.microsoft.com/office/powerpoint/2010/main" val="2199476437"/>
                            </p:ext>
                          </p:extLst>
                        </p:nvPr>
                      </p:nvGraphicFramePr>
                      <p:xfrm>
                        <a:off x="6756939" y="655261"/>
                        <a:ext cx="4572000" cy="2743200"/>
                      </p:xfrm>
                      <a:graphic>
                        <a:graphicData uri="http://schemas.openxmlformats.org/drawingml/2006/chart">
                          <c:chart xmlns:c="http://schemas.openxmlformats.org/drawingml/2006/chart" xmlns:r="http://schemas.openxmlformats.org/officeDocument/2006/relationships" r:id="rId8"/>
                        </a:graphicData>
                      </a:graphic>
                    </p:graphicFrame>
                  </p:grpSp>
                </p:grpSp>
              </p:grpSp>
            </p:grpSp>
            <p:sp>
              <p:nvSpPr>
                <p:cNvPr id="92" name="TextBox 91">
                  <a:extLst>
                    <a:ext uri="{FF2B5EF4-FFF2-40B4-BE49-F238E27FC236}">
                      <a16:creationId xmlns:a16="http://schemas.microsoft.com/office/drawing/2014/main" id="{28013E97-7410-714B-A0BC-072672B8D601}"/>
                    </a:ext>
                  </a:extLst>
                </p:cNvPr>
                <p:cNvSpPr txBox="1"/>
                <p:nvPr/>
              </p:nvSpPr>
              <p:spPr>
                <a:xfrm>
                  <a:off x="543915" y="3910844"/>
                  <a:ext cx="1578053"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                 10 Miles </a:t>
                  </a:r>
                </a:p>
              </p:txBody>
            </p:sp>
          </p:grpSp>
          <p:sp>
            <p:nvSpPr>
              <p:cNvPr id="94" name="TextBox 93">
                <a:extLst>
                  <a:ext uri="{FF2B5EF4-FFF2-40B4-BE49-F238E27FC236}">
                    <a16:creationId xmlns:a16="http://schemas.microsoft.com/office/drawing/2014/main" id="{026943CE-58F5-B141-A674-A9B534FE4213}"/>
                  </a:ext>
                </a:extLst>
              </p:cNvPr>
              <p:cNvSpPr txBox="1"/>
              <p:nvPr/>
            </p:nvSpPr>
            <p:spPr>
              <a:xfrm>
                <a:off x="1678163" y="4166385"/>
                <a:ext cx="443805" cy="338554"/>
              </a:xfrm>
              <a:prstGeom prst="rect">
                <a:avLst/>
              </a:prstGeom>
              <a:solidFill>
                <a:schemeClr val="bg1"/>
              </a:solidFill>
            </p:spPr>
            <p:txBody>
              <a:bodyPr wrap="square" rtlCol="0">
                <a:spAutoFit/>
              </a:bodyPr>
              <a:lstStyle/>
              <a:p>
                <a:endParaRPr lang="en-US" sz="1600" dirty="0">
                  <a:solidFill>
                    <a:schemeClr val="tx1">
                      <a:lumMod val="75000"/>
                      <a:lumOff val="25000"/>
                    </a:schemeClr>
                  </a:solidFill>
                  <a:latin typeface="Century Gothic" panose="020B0502020202020204" pitchFamily="34" charset="0"/>
                </a:endParaRPr>
              </a:p>
            </p:txBody>
          </p:sp>
        </p:grpSp>
        <p:sp>
          <p:nvSpPr>
            <p:cNvPr id="96" name="TextBox 95">
              <a:extLst>
                <a:ext uri="{FF2B5EF4-FFF2-40B4-BE49-F238E27FC236}">
                  <a16:creationId xmlns:a16="http://schemas.microsoft.com/office/drawing/2014/main" id="{5135776D-79E3-7947-9491-5972BF957485}"/>
                </a:ext>
              </a:extLst>
            </p:cNvPr>
            <p:cNvSpPr txBox="1"/>
            <p:nvPr/>
          </p:nvSpPr>
          <p:spPr>
            <a:xfrm>
              <a:off x="4085204" y="3910844"/>
              <a:ext cx="271538" cy="215444"/>
            </a:xfrm>
            <a:prstGeom prst="rect">
              <a:avLst/>
            </a:prstGeom>
            <a:solidFill>
              <a:schemeClr val="bg1"/>
            </a:solid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grpSp>
    </p:spTree>
    <p:extLst>
      <p:ext uri="{BB962C8B-B14F-4D97-AF65-F5344CB8AC3E}">
        <p14:creationId xmlns:p14="http://schemas.microsoft.com/office/powerpoint/2010/main" val="9809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E438CA-4E94-4F4D-92CE-04B3B2E9E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88" y="1169546"/>
            <a:ext cx="3780080" cy="3243019"/>
          </a:xfrm>
          <a:prstGeom prst="rect">
            <a:avLst/>
          </a:prstGeom>
        </p:spPr>
      </p:pic>
      <p:sp>
        <p:nvSpPr>
          <p:cNvPr id="3" name="Title 1">
            <a:extLst>
              <a:ext uri="{FF2B5EF4-FFF2-40B4-BE49-F238E27FC236}">
                <a16:creationId xmlns:a16="http://schemas.microsoft.com/office/drawing/2014/main" id="{AD37B35D-4986-461D-98FB-A289A76D9249}"/>
              </a:ext>
            </a:extLst>
          </p:cNvPr>
          <p:cNvSpPr txBox="1">
            <a:spLocks/>
          </p:cNvSpPr>
          <p:nvPr/>
        </p:nvSpPr>
        <p:spPr>
          <a:xfrm>
            <a:off x="495300" y="342900"/>
            <a:ext cx="11846284" cy="49023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TIMESERIES – CASE STUDY TRACTS</a:t>
            </a:r>
          </a:p>
        </p:txBody>
      </p:sp>
      <p:grpSp>
        <p:nvGrpSpPr>
          <p:cNvPr id="30" name="Group 29">
            <a:extLst>
              <a:ext uri="{FF2B5EF4-FFF2-40B4-BE49-F238E27FC236}">
                <a16:creationId xmlns:a16="http://schemas.microsoft.com/office/drawing/2014/main" id="{C5630413-E7B2-5148-83BE-1CAEB6DEE454}"/>
              </a:ext>
            </a:extLst>
          </p:cNvPr>
          <p:cNvGrpSpPr/>
          <p:nvPr/>
        </p:nvGrpSpPr>
        <p:grpSpPr>
          <a:xfrm>
            <a:off x="9248705" y="5055562"/>
            <a:ext cx="3322983" cy="1336185"/>
            <a:chOff x="9230148" y="4020872"/>
            <a:chExt cx="3322983" cy="1336185"/>
          </a:xfrm>
        </p:grpSpPr>
        <p:grpSp>
          <p:nvGrpSpPr>
            <p:cNvPr id="29" name="Group 28">
              <a:extLst>
                <a:ext uri="{FF2B5EF4-FFF2-40B4-BE49-F238E27FC236}">
                  <a16:creationId xmlns:a16="http://schemas.microsoft.com/office/drawing/2014/main" id="{FD612DD7-E831-2249-8F06-88CB10ACE3E9}"/>
                </a:ext>
              </a:extLst>
            </p:cNvPr>
            <p:cNvGrpSpPr/>
            <p:nvPr/>
          </p:nvGrpSpPr>
          <p:grpSpPr>
            <a:xfrm>
              <a:off x="9230148" y="4020872"/>
              <a:ext cx="825315" cy="1327383"/>
              <a:chOff x="9230148" y="4020872"/>
              <a:chExt cx="825315" cy="1327383"/>
            </a:xfrm>
          </p:grpSpPr>
          <p:pic>
            <p:nvPicPr>
              <p:cNvPr id="23" name="Picture 22">
                <a:extLst>
                  <a:ext uri="{FF2B5EF4-FFF2-40B4-BE49-F238E27FC236}">
                    <a16:creationId xmlns:a16="http://schemas.microsoft.com/office/drawing/2014/main" id="{D983DC72-2D47-CA40-AFA3-12733639F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0148" y="4020872"/>
                <a:ext cx="774463" cy="455097"/>
              </a:xfrm>
              <a:prstGeom prst="rect">
                <a:avLst/>
              </a:prstGeom>
            </p:spPr>
          </p:pic>
          <p:pic>
            <p:nvPicPr>
              <p:cNvPr id="26" name="Picture 25">
                <a:extLst>
                  <a:ext uri="{FF2B5EF4-FFF2-40B4-BE49-F238E27FC236}">
                    <a16:creationId xmlns:a16="http://schemas.microsoft.com/office/drawing/2014/main" id="{0D07AD89-B82F-6D48-8198-03B15377A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7842" y="4374163"/>
                <a:ext cx="774463" cy="351303"/>
              </a:xfrm>
              <a:prstGeom prst="rect">
                <a:avLst/>
              </a:prstGeom>
            </p:spPr>
          </p:pic>
          <p:pic>
            <p:nvPicPr>
              <p:cNvPr id="28" name="Picture 27">
                <a:extLst>
                  <a:ext uri="{FF2B5EF4-FFF2-40B4-BE49-F238E27FC236}">
                    <a16:creationId xmlns:a16="http://schemas.microsoft.com/office/drawing/2014/main" id="{84C68CBF-4542-8148-B875-CB10EB29B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842" y="4957753"/>
                <a:ext cx="797621" cy="390502"/>
              </a:xfrm>
              <a:prstGeom prst="rect">
                <a:avLst/>
              </a:prstGeom>
            </p:spPr>
          </p:pic>
        </p:grpSp>
        <p:sp>
          <p:nvSpPr>
            <p:cNvPr id="59" name="TextBox 58">
              <a:extLst>
                <a:ext uri="{FF2B5EF4-FFF2-40B4-BE49-F238E27FC236}">
                  <a16:creationId xmlns:a16="http://schemas.microsoft.com/office/drawing/2014/main" id="{A0428232-B5BC-1747-A786-0575BE012714}"/>
                </a:ext>
              </a:extLst>
            </p:cNvPr>
            <p:cNvSpPr txBox="1"/>
            <p:nvPr/>
          </p:nvSpPr>
          <p:spPr>
            <a:xfrm>
              <a:off x="10004611" y="4039132"/>
              <a:ext cx="2548520" cy="1317925"/>
            </a:xfrm>
            <a:prstGeom prst="rect">
              <a:avLst/>
            </a:prstGeom>
            <a:noFill/>
          </p:spPr>
          <p:txBody>
            <a:bodyPr wrap="square" rtlCol="0">
              <a:spAutoFit/>
            </a:bodyPr>
            <a:lstStyle/>
            <a:p>
              <a:pPr>
                <a:lnSpc>
                  <a:spcPct val="120000"/>
                </a:lnSpc>
              </a:pPr>
              <a:r>
                <a:rPr lang="en-US" sz="1700" dirty="0">
                  <a:solidFill>
                    <a:schemeClr val="tx1">
                      <a:lumMod val="75000"/>
                      <a:lumOff val="25000"/>
                    </a:schemeClr>
                  </a:solidFill>
                  <a:latin typeface="Century Gothic" panose="020B0502020202020204" pitchFamily="34" charset="0"/>
                </a:rPr>
                <a:t>Tree Cover</a:t>
              </a:r>
            </a:p>
            <a:p>
              <a:pPr>
                <a:lnSpc>
                  <a:spcPct val="120000"/>
                </a:lnSpc>
              </a:pPr>
              <a:r>
                <a:rPr lang="en-US" sz="1700" dirty="0">
                  <a:solidFill>
                    <a:schemeClr val="tx1">
                      <a:lumMod val="75000"/>
                      <a:lumOff val="25000"/>
                    </a:schemeClr>
                  </a:solidFill>
                  <a:latin typeface="Century Gothic" panose="020B0502020202020204" pitchFamily="34" charset="0"/>
                </a:rPr>
                <a:t>Impervious </a:t>
              </a:r>
            </a:p>
            <a:p>
              <a:pPr>
                <a:lnSpc>
                  <a:spcPct val="120000"/>
                </a:lnSpc>
              </a:pPr>
              <a:r>
                <a:rPr lang="en-US" sz="1700" dirty="0">
                  <a:solidFill>
                    <a:schemeClr val="tx1">
                      <a:lumMod val="75000"/>
                      <a:lumOff val="25000"/>
                    </a:schemeClr>
                  </a:solidFill>
                  <a:latin typeface="Century Gothic" panose="020B0502020202020204" pitchFamily="34" charset="0"/>
                </a:rPr>
                <a:t>Cover</a:t>
              </a:r>
            </a:p>
            <a:p>
              <a:pPr>
                <a:lnSpc>
                  <a:spcPct val="120000"/>
                </a:lnSpc>
              </a:pPr>
              <a:r>
                <a:rPr lang="en-US" sz="1700" dirty="0">
                  <a:solidFill>
                    <a:schemeClr val="tx1">
                      <a:lumMod val="75000"/>
                      <a:lumOff val="25000"/>
                    </a:schemeClr>
                  </a:solidFill>
                  <a:latin typeface="Century Gothic" panose="020B0502020202020204" pitchFamily="34" charset="0"/>
                </a:rPr>
                <a:t>LST</a:t>
              </a:r>
            </a:p>
          </p:txBody>
        </p:sp>
      </p:grpSp>
      <p:grpSp>
        <p:nvGrpSpPr>
          <p:cNvPr id="97" name="Group 96">
            <a:extLst>
              <a:ext uri="{FF2B5EF4-FFF2-40B4-BE49-F238E27FC236}">
                <a16:creationId xmlns:a16="http://schemas.microsoft.com/office/drawing/2014/main" id="{65B825B5-4707-7B48-8E8D-CD76CAB551B9}"/>
              </a:ext>
            </a:extLst>
          </p:cNvPr>
          <p:cNvGrpSpPr/>
          <p:nvPr/>
        </p:nvGrpSpPr>
        <p:grpSpPr>
          <a:xfrm>
            <a:off x="543915" y="903030"/>
            <a:ext cx="10903306" cy="5660410"/>
            <a:chOff x="543915" y="813822"/>
            <a:chExt cx="10903306" cy="5660410"/>
          </a:xfrm>
        </p:grpSpPr>
        <p:grpSp>
          <p:nvGrpSpPr>
            <p:cNvPr id="95" name="Group 94">
              <a:extLst>
                <a:ext uri="{FF2B5EF4-FFF2-40B4-BE49-F238E27FC236}">
                  <a16:creationId xmlns:a16="http://schemas.microsoft.com/office/drawing/2014/main" id="{EAEBCAC6-F68C-CD49-84B6-91B6DF2EB0BD}"/>
                </a:ext>
              </a:extLst>
            </p:cNvPr>
            <p:cNvGrpSpPr/>
            <p:nvPr/>
          </p:nvGrpSpPr>
          <p:grpSpPr>
            <a:xfrm>
              <a:off x="543915" y="813822"/>
              <a:ext cx="10903306" cy="5660410"/>
              <a:chOff x="543915" y="813822"/>
              <a:chExt cx="10903306" cy="5660410"/>
            </a:xfrm>
          </p:grpSpPr>
          <p:grpSp>
            <p:nvGrpSpPr>
              <p:cNvPr id="93" name="Group 92">
                <a:extLst>
                  <a:ext uri="{FF2B5EF4-FFF2-40B4-BE49-F238E27FC236}">
                    <a16:creationId xmlns:a16="http://schemas.microsoft.com/office/drawing/2014/main" id="{4728B28C-79C5-8C4F-B796-09D2B38C4430}"/>
                  </a:ext>
                </a:extLst>
              </p:cNvPr>
              <p:cNvGrpSpPr/>
              <p:nvPr/>
            </p:nvGrpSpPr>
            <p:grpSpPr>
              <a:xfrm>
                <a:off x="543915" y="813822"/>
                <a:ext cx="10903306" cy="5660410"/>
                <a:chOff x="543915" y="813822"/>
                <a:chExt cx="10903306" cy="5660410"/>
              </a:xfrm>
            </p:grpSpPr>
            <p:grpSp>
              <p:nvGrpSpPr>
                <p:cNvPr id="64" name="Group 63">
                  <a:extLst>
                    <a:ext uri="{FF2B5EF4-FFF2-40B4-BE49-F238E27FC236}">
                      <a16:creationId xmlns:a16="http://schemas.microsoft.com/office/drawing/2014/main" id="{D96C1CFF-C433-C844-98B9-F323BF4008F2}"/>
                    </a:ext>
                  </a:extLst>
                </p:cNvPr>
                <p:cNvGrpSpPr/>
                <p:nvPr/>
              </p:nvGrpSpPr>
              <p:grpSpPr>
                <a:xfrm>
                  <a:off x="543915" y="813822"/>
                  <a:ext cx="10903306" cy="5660410"/>
                  <a:chOff x="388275" y="813822"/>
                  <a:chExt cx="10903306" cy="5660410"/>
                </a:xfrm>
              </p:grpSpPr>
              <p:sp>
                <p:nvSpPr>
                  <p:cNvPr id="56" name="TextBox 55">
                    <a:extLst>
                      <a:ext uri="{FF2B5EF4-FFF2-40B4-BE49-F238E27FC236}">
                        <a16:creationId xmlns:a16="http://schemas.microsoft.com/office/drawing/2014/main" id="{88E0AFD6-0933-0E42-94F6-D2BA57DA07F0}"/>
                      </a:ext>
                    </a:extLst>
                  </p:cNvPr>
                  <p:cNvSpPr txBox="1"/>
                  <p:nvPr/>
                </p:nvSpPr>
                <p:spPr>
                  <a:xfrm>
                    <a:off x="388275" y="813822"/>
                    <a:ext cx="4296045" cy="369332"/>
                  </a:xfrm>
                  <a:prstGeom prst="rect">
                    <a:avLst/>
                  </a:prstGeom>
                  <a:noFill/>
                </p:spPr>
                <p:txBody>
                  <a:bodyPr wrap="square" rtlCol="0">
                    <a:spAutoFit/>
                  </a:bodyPr>
                  <a:lstStyle/>
                  <a:p>
                    <a:r>
                      <a:rPr lang="en-US" dirty="0">
                        <a:latin typeface="Century Gothic" panose="020B0502020202020204" pitchFamily="34" charset="0"/>
                      </a:rPr>
                      <a:t>Case Study Census Tracts</a:t>
                    </a:r>
                  </a:p>
                </p:txBody>
              </p:sp>
              <p:grpSp>
                <p:nvGrpSpPr>
                  <p:cNvPr id="63" name="Group 62">
                    <a:extLst>
                      <a:ext uri="{FF2B5EF4-FFF2-40B4-BE49-F238E27FC236}">
                        <a16:creationId xmlns:a16="http://schemas.microsoft.com/office/drawing/2014/main" id="{88DA6016-180A-C34F-B011-1C510ACAAC74}"/>
                      </a:ext>
                    </a:extLst>
                  </p:cNvPr>
                  <p:cNvGrpSpPr/>
                  <p:nvPr/>
                </p:nvGrpSpPr>
                <p:grpSpPr>
                  <a:xfrm>
                    <a:off x="3041293" y="860542"/>
                    <a:ext cx="8250288" cy="5613690"/>
                    <a:chOff x="3041293" y="860542"/>
                    <a:chExt cx="8250288" cy="5613690"/>
                  </a:xfrm>
                </p:grpSpPr>
                <p:grpSp>
                  <p:nvGrpSpPr>
                    <p:cNvPr id="62" name="Group 61">
                      <a:extLst>
                        <a:ext uri="{FF2B5EF4-FFF2-40B4-BE49-F238E27FC236}">
                          <a16:creationId xmlns:a16="http://schemas.microsoft.com/office/drawing/2014/main" id="{E9EC598B-6C63-0441-8F02-93B6C396C999}"/>
                        </a:ext>
                      </a:extLst>
                    </p:cNvPr>
                    <p:cNvGrpSpPr/>
                    <p:nvPr/>
                  </p:nvGrpSpPr>
                  <p:grpSpPr>
                    <a:xfrm>
                      <a:off x="3548117" y="3260641"/>
                      <a:ext cx="5486870" cy="3213591"/>
                      <a:chOff x="3548117" y="3260641"/>
                      <a:chExt cx="5486870" cy="3213591"/>
                    </a:xfrm>
                  </p:grpSpPr>
                  <p:sp>
                    <p:nvSpPr>
                      <p:cNvPr id="33" name="Freeform: Shape 32">
                        <a:extLst>
                          <a:ext uri="{FF2B5EF4-FFF2-40B4-BE49-F238E27FC236}">
                            <a16:creationId xmlns:a16="http://schemas.microsoft.com/office/drawing/2014/main" id="{0263398C-E67B-40C7-B350-4ECE3198FFB8}"/>
                          </a:ext>
                        </a:extLst>
                      </p:cNvPr>
                      <p:cNvSpPr/>
                      <p:nvPr/>
                    </p:nvSpPr>
                    <p:spPr>
                      <a:xfrm flipV="1">
                        <a:off x="3548117" y="3260641"/>
                        <a:ext cx="1645547" cy="1024897"/>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F4F5"/>
                          </a:solidFill>
                        </a:endParaRPr>
                      </a:p>
                    </p:txBody>
                  </p:sp>
                  <p:sp>
                    <p:nvSpPr>
                      <p:cNvPr id="31" name="Rectangle 30">
                        <a:extLst>
                          <a:ext uri="{FF2B5EF4-FFF2-40B4-BE49-F238E27FC236}">
                            <a16:creationId xmlns:a16="http://schemas.microsoft.com/office/drawing/2014/main" id="{1BE36EC5-2BF4-5248-9813-D856FA0E543F}"/>
                          </a:ext>
                        </a:extLst>
                      </p:cNvPr>
                      <p:cNvSpPr/>
                      <p:nvPr/>
                    </p:nvSpPr>
                    <p:spPr>
                      <a:xfrm>
                        <a:off x="4463989" y="3732912"/>
                        <a:ext cx="4570998" cy="2741320"/>
                      </a:xfrm>
                      <a:prstGeom prst="rect">
                        <a:avLst/>
                      </a:prstGeom>
                      <a:solidFill>
                        <a:schemeClr val="bg1"/>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pSp>
                <p:grpSp>
                  <p:nvGrpSpPr>
                    <p:cNvPr id="61" name="Group 60">
                      <a:extLst>
                        <a:ext uri="{FF2B5EF4-FFF2-40B4-BE49-F238E27FC236}">
                          <a16:creationId xmlns:a16="http://schemas.microsoft.com/office/drawing/2014/main" id="{6D2ECCE0-CBD4-9C49-98D1-5F5FD1D1A001}"/>
                        </a:ext>
                      </a:extLst>
                    </p:cNvPr>
                    <p:cNvGrpSpPr/>
                    <p:nvPr/>
                  </p:nvGrpSpPr>
                  <p:grpSpPr>
                    <a:xfrm>
                      <a:off x="3041293" y="860542"/>
                      <a:ext cx="8250288" cy="2777894"/>
                      <a:chOff x="3041293" y="860542"/>
                      <a:chExt cx="8250288" cy="2777894"/>
                    </a:xfrm>
                  </p:grpSpPr>
                  <p:sp>
                    <p:nvSpPr>
                      <p:cNvPr id="34" name="Freeform: Shape 33">
                        <a:extLst>
                          <a:ext uri="{FF2B5EF4-FFF2-40B4-BE49-F238E27FC236}">
                            <a16:creationId xmlns:a16="http://schemas.microsoft.com/office/drawing/2014/main" id="{B3BD6BF1-AB11-4F98-98BB-1FCEBC6685E7}"/>
                          </a:ext>
                        </a:extLst>
                      </p:cNvPr>
                      <p:cNvSpPr/>
                      <p:nvPr/>
                    </p:nvSpPr>
                    <p:spPr>
                      <a:xfrm rot="908379" flipH="1" flipV="1">
                        <a:off x="3041293" y="1809724"/>
                        <a:ext cx="3710374" cy="983461"/>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F4F5"/>
                          </a:solidFill>
                        </a:endParaRPr>
                      </a:p>
                    </p:txBody>
                  </p:sp>
                  <p:sp>
                    <p:nvSpPr>
                      <p:cNvPr id="60" name="Rectangle 59">
                        <a:extLst>
                          <a:ext uri="{FF2B5EF4-FFF2-40B4-BE49-F238E27FC236}">
                            <a16:creationId xmlns:a16="http://schemas.microsoft.com/office/drawing/2014/main" id="{366F0AB8-95A7-8549-AA26-917DDEA9CC90}"/>
                          </a:ext>
                        </a:extLst>
                      </p:cNvPr>
                      <p:cNvSpPr/>
                      <p:nvPr/>
                    </p:nvSpPr>
                    <p:spPr>
                      <a:xfrm>
                        <a:off x="6740326" y="860542"/>
                        <a:ext cx="4551255" cy="2777894"/>
                      </a:xfrm>
                      <a:prstGeom prst="rect">
                        <a:avLst/>
                      </a:prstGeom>
                      <a:solidFill>
                        <a:schemeClr val="bg1"/>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pSp>
              </p:grpSp>
            </p:grpSp>
            <p:sp>
              <p:nvSpPr>
                <p:cNvPr id="92" name="TextBox 91">
                  <a:extLst>
                    <a:ext uri="{FF2B5EF4-FFF2-40B4-BE49-F238E27FC236}">
                      <a16:creationId xmlns:a16="http://schemas.microsoft.com/office/drawing/2014/main" id="{28013E97-7410-714B-A0BC-072672B8D601}"/>
                    </a:ext>
                  </a:extLst>
                </p:cNvPr>
                <p:cNvSpPr txBox="1"/>
                <p:nvPr/>
              </p:nvSpPr>
              <p:spPr>
                <a:xfrm>
                  <a:off x="543915" y="3910844"/>
                  <a:ext cx="1578053" cy="276999"/>
                </a:xfrm>
                <a:prstGeom prst="rect">
                  <a:avLst/>
                </a:prstGeom>
                <a:solidFill>
                  <a:schemeClr val="bg1"/>
                </a:solid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                 10 Miles </a:t>
                  </a:r>
                </a:p>
              </p:txBody>
            </p:sp>
          </p:grpSp>
          <p:sp>
            <p:nvSpPr>
              <p:cNvPr id="94" name="TextBox 93">
                <a:extLst>
                  <a:ext uri="{FF2B5EF4-FFF2-40B4-BE49-F238E27FC236}">
                    <a16:creationId xmlns:a16="http://schemas.microsoft.com/office/drawing/2014/main" id="{026943CE-58F5-B141-A674-A9B534FE4213}"/>
                  </a:ext>
                </a:extLst>
              </p:cNvPr>
              <p:cNvSpPr txBox="1"/>
              <p:nvPr/>
            </p:nvSpPr>
            <p:spPr>
              <a:xfrm>
                <a:off x="1678163" y="4166385"/>
                <a:ext cx="443805" cy="338554"/>
              </a:xfrm>
              <a:prstGeom prst="rect">
                <a:avLst/>
              </a:prstGeom>
              <a:solidFill>
                <a:schemeClr val="bg1"/>
              </a:solidFill>
            </p:spPr>
            <p:txBody>
              <a:bodyPr wrap="square" rtlCol="0">
                <a:spAutoFit/>
              </a:bodyPr>
              <a:lstStyle/>
              <a:p>
                <a:endParaRPr lang="en-US" sz="1600" dirty="0">
                  <a:solidFill>
                    <a:schemeClr val="tx1">
                      <a:lumMod val="75000"/>
                      <a:lumOff val="25000"/>
                    </a:schemeClr>
                  </a:solidFill>
                  <a:latin typeface="Century Gothic" panose="020B0502020202020204" pitchFamily="34" charset="0"/>
                </a:endParaRPr>
              </a:p>
            </p:txBody>
          </p:sp>
        </p:grpSp>
        <p:sp>
          <p:nvSpPr>
            <p:cNvPr id="96" name="TextBox 95">
              <a:extLst>
                <a:ext uri="{FF2B5EF4-FFF2-40B4-BE49-F238E27FC236}">
                  <a16:creationId xmlns:a16="http://schemas.microsoft.com/office/drawing/2014/main" id="{5135776D-79E3-7947-9491-5972BF957485}"/>
                </a:ext>
              </a:extLst>
            </p:cNvPr>
            <p:cNvSpPr txBox="1"/>
            <p:nvPr/>
          </p:nvSpPr>
          <p:spPr>
            <a:xfrm>
              <a:off x="4085204" y="3910844"/>
              <a:ext cx="271538" cy="215444"/>
            </a:xfrm>
            <a:prstGeom prst="rect">
              <a:avLst/>
            </a:prstGeom>
            <a:solidFill>
              <a:schemeClr val="bg1"/>
            </a:solid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grpSp>
      <p:graphicFrame>
        <p:nvGraphicFramePr>
          <p:cNvPr id="48" name="Chart 47">
            <a:extLst>
              <a:ext uri="{FF2B5EF4-FFF2-40B4-BE49-F238E27FC236}">
                <a16:creationId xmlns:a16="http://schemas.microsoft.com/office/drawing/2014/main" id="{AB49C04B-93FB-F94A-801E-FE3F1D78C948}"/>
              </a:ext>
            </a:extLst>
          </p:cNvPr>
          <p:cNvGraphicFramePr>
            <a:graphicFrameLocks/>
          </p:cNvGraphicFramePr>
          <p:nvPr>
            <p:extLst>
              <p:ext uri="{D42A27DB-BD31-4B8C-83A1-F6EECF244321}">
                <p14:modId xmlns:p14="http://schemas.microsoft.com/office/powerpoint/2010/main" val="2188276372"/>
              </p:ext>
            </p:extLst>
          </p:nvPr>
        </p:nvGraphicFramePr>
        <p:xfrm>
          <a:off x="6905128" y="922591"/>
          <a:ext cx="45720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9" name="Chart 48">
            <a:extLst>
              <a:ext uri="{FF2B5EF4-FFF2-40B4-BE49-F238E27FC236}">
                <a16:creationId xmlns:a16="http://schemas.microsoft.com/office/drawing/2014/main" id="{4E48B780-4136-3C4E-999C-0CA4789313D1}"/>
              </a:ext>
            </a:extLst>
          </p:cNvPr>
          <p:cNvGraphicFramePr>
            <a:graphicFrameLocks/>
          </p:cNvGraphicFramePr>
          <p:nvPr>
            <p:extLst>
              <p:ext uri="{D42A27DB-BD31-4B8C-83A1-F6EECF244321}">
                <p14:modId xmlns:p14="http://schemas.microsoft.com/office/powerpoint/2010/main" val="1867976590"/>
              </p:ext>
            </p:extLst>
          </p:nvPr>
        </p:nvGraphicFramePr>
        <p:xfrm>
          <a:off x="4599593" y="3828639"/>
          <a:ext cx="4572000" cy="2743200"/>
        </p:xfrm>
        <a:graphic>
          <a:graphicData uri="http://schemas.openxmlformats.org/drawingml/2006/chart">
            <c:chart xmlns:c="http://schemas.openxmlformats.org/drawingml/2006/chart" xmlns:r="http://schemas.openxmlformats.org/officeDocument/2006/relationships" r:id="rId8"/>
          </a:graphicData>
        </a:graphic>
      </p:graphicFrame>
      <p:grpSp>
        <p:nvGrpSpPr>
          <p:cNvPr id="5" name="Group 4">
            <a:extLst>
              <a:ext uri="{FF2B5EF4-FFF2-40B4-BE49-F238E27FC236}">
                <a16:creationId xmlns:a16="http://schemas.microsoft.com/office/drawing/2014/main" id="{21CC0FE5-0D6E-7C4D-97FB-1962B63108B8}"/>
              </a:ext>
            </a:extLst>
          </p:cNvPr>
          <p:cNvGrpSpPr/>
          <p:nvPr/>
        </p:nvGrpSpPr>
        <p:grpSpPr>
          <a:xfrm>
            <a:off x="611862" y="4658611"/>
            <a:ext cx="2151232" cy="624499"/>
            <a:chOff x="610989" y="4967017"/>
            <a:chExt cx="2151232" cy="624499"/>
          </a:xfrm>
        </p:grpSpPr>
        <p:sp>
          <p:nvSpPr>
            <p:cNvPr id="50" name="Rectangle 49">
              <a:extLst>
                <a:ext uri="{FF2B5EF4-FFF2-40B4-BE49-F238E27FC236}">
                  <a16:creationId xmlns:a16="http://schemas.microsoft.com/office/drawing/2014/main" id="{6C6CA637-363C-6C4E-B5FC-DC32820CCEBB}"/>
                </a:ext>
              </a:extLst>
            </p:cNvPr>
            <p:cNvSpPr/>
            <p:nvPr/>
          </p:nvSpPr>
          <p:spPr>
            <a:xfrm>
              <a:off x="610989" y="5329645"/>
              <a:ext cx="438899" cy="200275"/>
            </a:xfrm>
            <a:prstGeom prst="rect">
              <a:avLst/>
            </a:prstGeom>
            <a:solidFill>
              <a:srgbClr val="6EA9C3"/>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79A1578C-0B60-574A-BB09-89B53DA8B169}"/>
                </a:ext>
              </a:extLst>
            </p:cNvPr>
            <p:cNvGrpSpPr/>
            <p:nvPr/>
          </p:nvGrpSpPr>
          <p:grpSpPr>
            <a:xfrm>
              <a:off x="611862" y="4967017"/>
              <a:ext cx="2150359" cy="624499"/>
              <a:chOff x="611862" y="4967017"/>
              <a:chExt cx="2150359" cy="624499"/>
            </a:xfrm>
          </p:grpSpPr>
          <p:grpSp>
            <p:nvGrpSpPr>
              <p:cNvPr id="90" name="Group 89">
                <a:extLst>
                  <a:ext uri="{FF2B5EF4-FFF2-40B4-BE49-F238E27FC236}">
                    <a16:creationId xmlns:a16="http://schemas.microsoft.com/office/drawing/2014/main" id="{0B8C6197-7DA5-FD43-B05F-FAA9E1FD3314}"/>
                  </a:ext>
                </a:extLst>
              </p:cNvPr>
              <p:cNvGrpSpPr/>
              <p:nvPr/>
            </p:nvGrpSpPr>
            <p:grpSpPr>
              <a:xfrm>
                <a:off x="611862" y="4967017"/>
                <a:ext cx="2140842" cy="346826"/>
                <a:chOff x="611862" y="4967017"/>
                <a:chExt cx="2140842" cy="346826"/>
              </a:xfrm>
            </p:grpSpPr>
            <p:sp>
              <p:nvSpPr>
                <p:cNvPr id="78" name="Rectangle 77">
                  <a:extLst>
                    <a:ext uri="{FF2B5EF4-FFF2-40B4-BE49-F238E27FC236}">
                      <a16:creationId xmlns:a16="http://schemas.microsoft.com/office/drawing/2014/main" id="{D3C52678-9A26-A949-BADB-88837F621A61}"/>
                    </a:ext>
                  </a:extLst>
                </p:cNvPr>
                <p:cNvSpPr/>
                <p:nvPr/>
              </p:nvSpPr>
              <p:spPr>
                <a:xfrm>
                  <a:off x="611862" y="5055562"/>
                  <a:ext cx="438899" cy="200275"/>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865E652A-E9F2-EE4B-BC8D-EFF0543C1D0F}"/>
                    </a:ext>
                  </a:extLst>
                </p:cNvPr>
                <p:cNvSpPr txBox="1"/>
                <p:nvPr/>
              </p:nvSpPr>
              <p:spPr>
                <a:xfrm>
                  <a:off x="1050761" y="4967017"/>
                  <a:ext cx="1701943" cy="346826"/>
                </a:xfrm>
                <a:prstGeom prst="rect">
                  <a:avLst/>
                </a:prstGeom>
                <a:noFill/>
              </p:spPr>
              <p:txBody>
                <a:bodyPr wrap="square" rtlCol="0">
                  <a:spAutoFit/>
                </a:bodyPr>
                <a:lstStyle/>
                <a:p>
                  <a:pPr>
                    <a:lnSpc>
                      <a:spcPct val="145000"/>
                    </a:lnSpc>
                  </a:pPr>
                  <a:r>
                    <a:rPr lang="en-US" sz="1300" dirty="0">
                      <a:latin typeface="Century Gothic" panose="020B0502020202020204" pitchFamily="34" charset="0"/>
                    </a:rPr>
                    <a:t>All Census Tracts</a:t>
                  </a:r>
                </a:p>
              </p:txBody>
            </p:sp>
          </p:grpSp>
          <p:sp>
            <p:nvSpPr>
              <p:cNvPr id="51" name="TextBox 50">
                <a:extLst>
                  <a:ext uri="{FF2B5EF4-FFF2-40B4-BE49-F238E27FC236}">
                    <a16:creationId xmlns:a16="http://schemas.microsoft.com/office/drawing/2014/main" id="{E443C0CD-24DE-8043-9078-C92FA2F8DDE4}"/>
                  </a:ext>
                </a:extLst>
              </p:cNvPr>
              <p:cNvSpPr txBox="1"/>
              <p:nvPr/>
            </p:nvSpPr>
            <p:spPr>
              <a:xfrm>
                <a:off x="1060278" y="5244690"/>
                <a:ext cx="1701943" cy="346826"/>
              </a:xfrm>
              <a:prstGeom prst="rect">
                <a:avLst/>
              </a:prstGeom>
              <a:noFill/>
            </p:spPr>
            <p:txBody>
              <a:bodyPr wrap="square" rtlCol="0">
                <a:spAutoFit/>
              </a:bodyPr>
              <a:lstStyle/>
              <a:p>
                <a:pPr>
                  <a:lnSpc>
                    <a:spcPct val="145000"/>
                  </a:lnSpc>
                </a:pPr>
                <a:r>
                  <a:rPr lang="en-US" sz="1300" dirty="0">
                    <a:latin typeface="Century Gothic" panose="020B0502020202020204" pitchFamily="34" charset="0"/>
                  </a:rPr>
                  <a:t>Case Study Tracts</a:t>
                </a:r>
              </a:p>
            </p:txBody>
          </p:sp>
        </p:grpSp>
      </p:grpSp>
    </p:spTree>
    <p:extLst>
      <p:ext uri="{BB962C8B-B14F-4D97-AF65-F5344CB8AC3E}">
        <p14:creationId xmlns:p14="http://schemas.microsoft.com/office/powerpoint/2010/main" val="2787907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36E03-7512-EA42-8246-8DAF4CD43BD2}"/>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LST AND LAND COVER</a:t>
            </a:r>
          </a:p>
        </p:txBody>
      </p:sp>
      <p:graphicFrame>
        <p:nvGraphicFramePr>
          <p:cNvPr id="4" name="Chart 3">
            <a:extLst>
              <a:ext uri="{FF2B5EF4-FFF2-40B4-BE49-F238E27FC236}">
                <a16:creationId xmlns:a16="http://schemas.microsoft.com/office/drawing/2014/main" id="{EB379121-928F-0741-A1CA-9533A38ACB03}"/>
              </a:ext>
            </a:extLst>
          </p:cNvPr>
          <p:cNvGraphicFramePr>
            <a:graphicFrameLocks/>
          </p:cNvGraphicFramePr>
          <p:nvPr>
            <p:extLst>
              <p:ext uri="{D42A27DB-BD31-4B8C-83A1-F6EECF244321}">
                <p14:modId xmlns:p14="http://schemas.microsoft.com/office/powerpoint/2010/main" val="2689687018"/>
              </p:ext>
            </p:extLst>
          </p:nvPr>
        </p:nvGraphicFramePr>
        <p:xfrm>
          <a:off x="0" y="1371600"/>
          <a:ext cx="850392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0D3BD68-71DD-6D44-A790-D22361ED27D8}"/>
              </a:ext>
            </a:extLst>
          </p:cNvPr>
          <p:cNvSpPr txBox="1"/>
          <p:nvPr/>
        </p:nvSpPr>
        <p:spPr>
          <a:xfrm>
            <a:off x="8497228" y="2397948"/>
            <a:ext cx="3479181" cy="2062103"/>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Line of Best Fit:</a:t>
            </a:r>
          </a:p>
          <a:p>
            <a:pPr algn="ctr"/>
            <a:endParaRPr lang="en-US" sz="2200" dirty="0">
              <a:solidFill>
                <a:schemeClr val="tx1">
                  <a:lumMod val="75000"/>
                  <a:lumOff val="25000"/>
                </a:schemeClr>
              </a:solidFill>
              <a:latin typeface="Century Gothic" panose="020B0502020202020204" pitchFamily="34" charset="0"/>
            </a:endParaRPr>
          </a:p>
          <a:p>
            <a:pPr algn="ctr"/>
            <a:r>
              <a:rPr lang="en-US" sz="2200" dirty="0">
                <a:solidFill>
                  <a:schemeClr val="tx1">
                    <a:lumMod val="75000"/>
                    <a:lumOff val="25000"/>
                  </a:schemeClr>
                </a:solidFill>
                <a:latin typeface="Century Gothic" panose="020B0502020202020204" pitchFamily="34" charset="0"/>
              </a:rPr>
              <a:t>y = -2.636ln(x) + 89.148</a:t>
            </a:r>
          </a:p>
          <a:p>
            <a:pPr algn="ctr"/>
            <a:endParaRPr lang="en-US" sz="2200" dirty="0">
              <a:solidFill>
                <a:schemeClr val="tx1">
                  <a:lumMod val="75000"/>
                  <a:lumOff val="25000"/>
                </a:schemeClr>
              </a:solidFill>
              <a:latin typeface="Century Gothic" panose="020B0502020202020204" pitchFamily="34" charset="0"/>
            </a:endParaRPr>
          </a:p>
          <a:p>
            <a:pPr algn="ctr"/>
            <a:r>
              <a:rPr lang="en-US" sz="2200" dirty="0">
                <a:solidFill>
                  <a:schemeClr val="tx1">
                    <a:lumMod val="75000"/>
                    <a:lumOff val="25000"/>
                  </a:schemeClr>
                </a:solidFill>
                <a:latin typeface="Century Gothic" panose="020B0502020202020204" pitchFamily="34" charset="0"/>
              </a:rPr>
              <a:t>R</a:t>
            </a:r>
            <a:r>
              <a:rPr lang="en-US" sz="2200" baseline="30000" dirty="0">
                <a:solidFill>
                  <a:schemeClr val="tx1">
                    <a:lumMod val="75000"/>
                    <a:lumOff val="25000"/>
                  </a:schemeClr>
                </a:solidFill>
                <a:latin typeface="Century Gothic" panose="020B0502020202020204" pitchFamily="34" charset="0"/>
              </a:rPr>
              <a:t>2</a:t>
            </a:r>
            <a:r>
              <a:rPr lang="en-US" sz="2200" dirty="0">
                <a:solidFill>
                  <a:schemeClr val="tx1">
                    <a:lumMod val="75000"/>
                    <a:lumOff val="25000"/>
                  </a:schemeClr>
                </a:solidFill>
                <a:latin typeface="Century Gothic" panose="020B0502020202020204" pitchFamily="34" charset="0"/>
              </a:rPr>
              <a:t>: 0.4024</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1963342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36E03-7512-EA42-8246-8DAF4CD43BD2}"/>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LST AND LAND COVER</a:t>
            </a:r>
          </a:p>
        </p:txBody>
      </p:sp>
      <p:sp>
        <p:nvSpPr>
          <p:cNvPr id="5" name="TextBox 4">
            <a:extLst>
              <a:ext uri="{FF2B5EF4-FFF2-40B4-BE49-F238E27FC236}">
                <a16:creationId xmlns:a16="http://schemas.microsoft.com/office/drawing/2014/main" id="{60D3BD68-71DD-6D44-A790-D22361ED27D8}"/>
              </a:ext>
            </a:extLst>
          </p:cNvPr>
          <p:cNvSpPr txBox="1"/>
          <p:nvPr/>
        </p:nvSpPr>
        <p:spPr>
          <a:xfrm>
            <a:off x="8497228" y="2397948"/>
            <a:ext cx="3479181" cy="2123658"/>
          </a:xfrm>
          <a:prstGeom prst="rect">
            <a:avLst/>
          </a:prstGeom>
          <a:noFill/>
        </p:spPr>
        <p:txBody>
          <a:bodyPr wrap="square" rtlCol="0">
            <a:spAutoFit/>
          </a:bodyPr>
          <a:lstStyle/>
          <a:p>
            <a:pPr algn="ctr">
              <a:defRPr sz="1200" b="0" i="0" u="none" strike="noStrike" kern="1200" baseline="0">
                <a:solidFill>
                  <a:prstClr val="black">
                    <a:lumMod val="65000"/>
                    <a:lumOff val="35000"/>
                  </a:prstClr>
                </a:solidFill>
                <a:latin typeface="Century Gothic" panose="020B0502020202020204" pitchFamily="34" charset="0"/>
                <a:ea typeface="+mn-ea"/>
                <a:cs typeface="+mn-cs"/>
              </a:defRPr>
            </a:pPr>
            <a:r>
              <a:rPr lang="en-US" sz="2200" dirty="0">
                <a:solidFill>
                  <a:schemeClr val="tx1">
                    <a:lumMod val="75000"/>
                    <a:lumOff val="25000"/>
                  </a:schemeClr>
                </a:solidFill>
              </a:rPr>
              <a:t>Line of Best Fit: </a:t>
            </a:r>
          </a:p>
          <a:p>
            <a:pPr algn="ctr">
              <a:defRPr sz="1200" b="0" i="0" u="none" strike="noStrike" kern="1200" baseline="0">
                <a:solidFill>
                  <a:prstClr val="black">
                    <a:lumMod val="65000"/>
                    <a:lumOff val="35000"/>
                  </a:prstClr>
                </a:solidFill>
                <a:latin typeface="Century Gothic" panose="020B0502020202020204" pitchFamily="34" charset="0"/>
                <a:ea typeface="+mn-ea"/>
                <a:cs typeface="+mn-cs"/>
              </a:defRPr>
            </a:pPr>
            <a:endParaRPr lang="en-US" sz="2200" dirty="0">
              <a:solidFill>
                <a:schemeClr val="tx1">
                  <a:lumMod val="75000"/>
                  <a:lumOff val="25000"/>
                </a:schemeClr>
              </a:solidFill>
            </a:endParaRPr>
          </a:p>
          <a:p>
            <a:pPr algn="ctr">
              <a:defRPr sz="1200" b="0" i="0" u="none" strike="noStrike" kern="1200" baseline="0">
                <a:solidFill>
                  <a:prstClr val="black">
                    <a:lumMod val="65000"/>
                    <a:lumOff val="35000"/>
                  </a:prstClr>
                </a:solidFill>
                <a:latin typeface="Century Gothic" panose="020B0502020202020204" pitchFamily="34" charset="0"/>
                <a:ea typeface="+mn-ea"/>
                <a:cs typeface="+mn-cs"/>
              </a:defRPr>
            </a:pPr>
            <a:r>
              <a:rPr lang="en-US" sz="2200" dirty="0">
                <a:solidFill>
                  <a:schemeClr val="tx1">
                    <a:lumMod val="75000"/>
                    <a:lumOff val="25000"/>
                  </a:schemeClr>
                </a:solidFill>
              </a:rPr>
              <a:t>0.1723x + 78.18</a:t>
            </a:r>
          </a:p>
          <a:p>
            <a:pPr algn="ctr">
              <a:defRPr sz="1200" b="0" i="0" u="none" strike="noStrike" kern="1200" baseline="0">
                <a:solidFill>
                  <a:prstClr val="black">
                    <a:lumMod val="65000"/>
                    <a:lumOff val="35000"/>
                  </a:prstClr>
                </a:solidFill>
                <a:latin typeface="Century Gothic" panose="020B0502020202020204" pitchFamily="34" charset="0"/>
                <a:ea typeface="+mn-ea"/>
                <a:cs typeface="+mn-cs"/>
              </a:defRPr>
            </a:pPr>
            <a:r>
              <a:rPr lang="en-US" sz="2200" dirty="0">
                <a:solidFill>
                  <a:schemeClr val="tx1">
                    <a:lumMod val="75000"/>
                    <a:lumOff val="25000"/>
                  </a:schemeClr>
                </a:solidFill>
              </a:rPr>
              <a:t/>
            </a:r>
            <a:br>
              <a:rPr lang="en-US" sz="2200" dirty="0">
                <a:solidFill>
                  <a:schemeClr val="tx1">
                    <a:lumMod val="75000"/>
                    <a:lumOff val="25000"/>
                  </a:schemeClr>
                </a:solidFill>
              </a:rPr>
            </a:br>
            <a:r>
              <a:rPr lang="en-US" sz="2200" dirty="0">
                <a:solidFill>
                  <a:schemeClr val="tx1">
                    <a:lumMod val="75000"/>
                    <a:lumOff val="25000"/>
                  </a:schemeClr>
                </a:solidFill>
              </a:rPr>
              <a:t>R²: 0.5982</a:t>
            </a:r>
          </a:p>
          <a:p>
            <a:endParaRPr lang="en-US" sz="2200" dirty="0">
              <a:solidFill>
                <a:schemeClr val="tx1">
                  <a:lumMod val="75000"/>
                  <a:lumOff val="25000"/>
                </a:schemeClr>
              </a:solidFill>
            </a:endParaRPr>
          </a:p>
        </p:txBody>
      </p:sp>
      <p:graphicFrame>
        <p:nvGraphicFramePr>
          <p:cNvPr id="6" name="Chart 5">
            <a:extLst>
              <a:ext uri="{FF2B5EF4-FFF2-40B4-BE49-F238E27FC236}">
                <a16:creationId xmlns:a16="http://schemas.microsoft.com/office/drawing/2014/main" id="{A80CA2F6-C4BE-AA47-B552-D4ED9A6535CD}"/>
              </a:ext>
            </a:extLst>
          </p:cNvPr>
          <p:cNvGraphicFramePr>
            <a:graphicFrameLocks/>
          </p:cNvGraphicFramePr>
          <p:nvPr>
            <p:extLst>
              <p:ext uri="{D42A27DB-BD31-4B8C-83A1-F6EECF244321}">
                <p14:modId xmlns:p14="http://schemas.microsoft.com/office/powerpoint/2010/main" val="2839603433"/>
              </p:ext>
            </p:extLst>
          </p:nvPr>
        </p:nvGraphicFramePr>
        <p:xfrm>
          <a:off x="0" y="1371600"/>
          <a:ext cx="850392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3820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B9C459-ECA5-48E7-8816-E5AD7D16715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120" t="11089" r="25111" b="16874"/>
          <a:stretch/>
        </p:blipFill>
        <p:spPr>
          <a:xfrm>
            <a:off x="617939" y="1447362"/>
            <a:ext cx="7466873" cy="4988700"/>
          </a:xfrm>
          <a:prstGeom prst="rect">
            <a:avLst/>
          </a:prstGeom>
        </p:spPr>
      </p:pic>
      <p:sp>
        <p:nvSpPr>
          <p:cNvPr id="2" name="Title 1">
            <a:extLst>
              <a:ext uri="{FF2B5EF4-FFF2-40B4-BE49-F238E27FC236}">
                <a16:creationId xmlns:a16="http://schemas.microsoft.com/office/drawing/2014/main" id="{F4131F97-8F88-45A8-A3CA-09A9E9C66F16}"/>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BIVARIATE RELATIONSHIPS MAP</a:t>
            </a:r>
          </a:p>
        </p:txBody>
      </p:sp>
      <p:grpSp>
        <p:nvGrpSpPr>
          <p:cNvPr id="9" name="Group 8">
            <a:extLst>
              <a:ext uri="{FF2B5EF4-FFF2-40B4-BE49-F238E27FC236}">
                <a16:creationId xmlns:a16="http://schemas.microsoft.com/office/drawing/2014/main" id="{92E2C65A-BACB-4760-8699-455D61D13540}"/>
              </a:ext>
            </a:extLst>
          </p:cNvPr>
          <p:cNvGrpSpPr/>
          <p:nvPr/>
        </p:nvGrpSpPr>
        <p:grpSpPr>
          <a:xfrm>
            <a:off x="7780013" y="1433834"/>
            <a:ext cx="3925286" cy="5186893"/>
            <a:chOff x="7780013" y="1433834"/>
            <a:chExt cx="3925286" cy="5186893"/>
          </a:xfrm>
        </p:grpSpPr>
        <p:grpSp>
          <p:nvGrpSpPr>
            <p:cNvPr id="10" name="Group 9">
              <a:extLst>
                <a:ext uri="{FF2B5EF4-FFF2-40B4-BE49-F238E27FC236}">
                  <a16:creationId xmlns:a16="http://schemas.microsoft.com/office/drawing/2014/main" id="{F0E2E869-034C-4412-959D-6E46049FDF24}"/>
                </a:ext>
              </a:extLst>
            </p:cNvPr>
            <p:cNvGrpSpPr/>
            <p:nvPr/>
          </p:nvGrpSpPr>
          <p:grpSpPr>
            <a:xfrm>
              <a:off x="7780013" y="1433834"/>
              <a:ext cx="3925286" cy="5186893"/>
              <a:chOff x="7780013" y="1433834"/>
              <a:chExt cx="3925286" cy="5186893"/>
            </a:xfrm>
          </p:grpSpPr>
          <p:grpSp>
            <p:nvGrpSpPr>
              <p:cNvPr id="12" name="Group 11">
                <a:extLst>
                  <a:ext uri="{FF2B5EF4-FFF2-40B4-BE49-F238E27FC236}">
                    <a16:creationId xmlns:a16="http://schemas.microsoft.com/office/drawing/2014/main" id="{AA078664-5756-436F-AE1A-2AA4B6D17290}"/>
                  </a:ext>
                </a:extLst>
              </p:cNvPr>
              <p:cNvGrpSpPr/>
              <p:nvPr/>
            </p:nvGrpSpPr>
            <p:grpSpPr>
              <a:xfrm>
                <a:off x="7780013" y="1433834"/>
                <a:ext cx="3925286" cy="5186893"/>
                <a:chOff x="7780013" y="1433834"/>
                <a:chExt cx="3925286" cy="5186893"/>
              </a:xfrm>
            </p:grpSpPr>
            <p:pic>
              <p:nvPicPr>
                <p:cNvPr id="23" name="Graphic 22">
                  <a:extLst>
                    <a:ext uri="{FF2B5EF4-FFF2-40B4-BE49-F238E27FC236}">
                      <a16:creationId xmlns:a16="http://schemas.microsoft.com/office/drawing/2014/main" id="{04B7547E-AF16-4CF0-9158-C34676BBA62E}"/>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7934" t="87136" r="54622" b="10554"/>
                <a:stretch/>
              </p:blipFill>
              <p:spPr>
                <a:xfrm flipV="1">
                  <a:off x="7882014" y="6436061"/>
                  <a:ext cx="3315712" cy="158077"/>
                </a:xfrm>
                <a:prstGeom prst="rect">
                  <a:avLst/>
                </a:prstGeom>
              </p:spPr>
            </p:pic>
            <p:pic>
              <p:nvPicPr>
                <p:cNvPr id="24" name="Picture 23">
                  <a:extLst>
                    <a:ext uri="{FF2B5EF4-FFF2-40B4-BE49-F238E27FC236}">
                      <a16:creationId xmlns:a16="http://schemas.microsoft.com/office/drawing/2014/main" id="{4E1B7CB1-E790-450D-9D87-88B98EB15D3F}"/>
                    </a:ext>
                  </a:extLst>
                </p:cNvPr>
                <p:cNvPicPr>
                  <a:picLocks noChangeAspect="1"/>
                </p:cNvPicPr>
                <p:nvPr/>
              </p:nvPicPr>
              <p:blipFill>
                <a:blip r:embed="rId7"/>
                <a:stretch>
                  <a:fillRect/>
                </a:stretch>
              </p:blipFill>
              <p:spPr>
                <a:xfrm>
                  <a:off x="11338601" y="6251395"/>
                  <a:ext cx="311624" cy="369332"/>
                </a:xfrm>
                <a:prstGeom prst="rect">
                  <a:avLst/>
                </a:prstGeom>
              </p:spPr>
            </p:pic>
            <p:sp>
              <p:nvSpPr>
                <p:cNvPr id="25" name="TextBox 24">
                  <a:extLst>
                    <a:ext uri="{FF2B5EF4-FFF2-40B4-BE49-F238E27FC236}">
                      <a16:creationId xmlns:a16="http://schemas.microsoft.com/office/drawing/2014/main" id="{032CC047-AEEF-4797-8400-0A39EC63F797}"/>
                    </a:ext>
                  </a:extLst>
                </p:cNvPr>
                <p:cNvSpPr txBox="1"/>
                <p:nvPr/>
              </p:nvSpPr>
              <p:spPr>
                <a:xfrm>
                  <a:off x="11338601" y="5943618"/>
                  <a:ext cx="343712"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sp>
              <p:nvSpPr>
                <p:cNvPr id="26" name="TextBox 25">
                  <a:extLst>
                    <a:ext uri="{FF2B5EF4-FFF2-40B4-BE49-F238E27FC236}">
                      <a16:creationId xmlns:a16="http://schemas.microsoft.com/office/drawing/2014/main" id="{7372E575-4E14-47CD-9593-9482852EF09A}"/>
                    </a:ext>
                  </a:extLst>
                </p:cNvPr>
                <p:cNvSpPr txBox="1"/>
                <p:nvPr/>
              </p:nvSpPr>
              <p:spPr>
                <a:xfrm>
                  <a:off x="7780013" y="6164444"/>
                  <a:ext cx="3048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27" name="TextBox 26">
                  <a:extLst>
                    <a:ext uri="{FF2B5EF4-FFF2-40B4-BE49-F238E27FC236}">
                      <a16:creationId xmlns:a16="http://schemas.microsoft.com/office/drawing/2014/main" id="{E4A71803-B70F-48EF-9DE4-93E3CFCE6DEC}"/>
                    </a:ext>
                  </a:extLst>
                </p:cNvPr>
                <p:cNvSpPr txBox="1"/>
                <p:nvPr/>
              </p:nvSpPr>
              <p:spPr>
                <a:xfrm>
                  <a:off x="9289507" y="6164444"/>
                  <a:ext cx="50072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p:txBody>
            </p:sp>
            <p:sp>
              <p:nvSpPr>
                <p:cNvPr id="28" name="TextBox 27">
                  <a:extLst>
                    <a:ext uri="{FF2B5EF4-FFF2-40B4-BE49-F238E27FC236}">
                      <a16:creationId xmlns:a16="http://schemas.microsoft.com/office/drawing/2014/main" id="{FD499264-F58E-4D26-A49E-36BD0E652C50}"/>
                    </a:ext>
                  </a:extLst>
                </p:cNvPr>
                <p:cNvSpPr txBox="1"/>
                <p:nvPr/>
              </p:nvSpPr>
              <p:spPr>
                <a:xfrm>
                  <a:off x="10524038" y="6164444"/>
                  <a:ext cx="1181261"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 miles    </a:t>
                  </a:r>
                </a:p>
              </p:txBody>
            </p:sp>
            <p:sp>
              <p:nvSpPr>
                <p:cNvPr id="29" name="TextBox 28">
                  <a:extLst>
                    <a:ext uri="{FF2B5EF4-FFF2-40B4-BE49-F238E27FC236}">
                      <a16:creationId xmlns:a16="http://schemas.microsoft.com/office/drawing/2014/main" id="{EE023602-5CDD-406B-824E-4760C015F6B3}"/>
                    </a:ext>
                  </a:extLst>
                </p:cNvPr>
                <p:cNvSpPr txBox="1"/>
                <p:nvPr/>
              </p:nvSpPr>
              <p:spPr>
                <a:xfrm>
                  <a:off x="8331774" y="1433834"/>
                  <a:ext cx="3006827" cy="400110"/>
                </a:xfrm>
                <a:prstGeom prst="rect">
                  <a:avLst/>
                </a:prstGeom>
                <a:solidFill>
                  <a:schemeClr val="bg1"/>
                </a:solid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Bivariate Relationships</a:t>
                  </a:r>
                </a:p>
              </p:txBody>
            </p:sp>
          </p:grpSp>
          <p:sp>
            <p:nvSpPr>
              <p:cNvPr id="13" name="Rectangle 12">
                <a:extLst>
                  <a:ext uri="{FF2B5EF4-FFF2-40B4-BE49-F238E27FC236}">
                    <a16:creationId xmlns:a16="http://schemas.microsoft.com/office/drawing/2014/main" id="{D4F228B9-DB87-4125-953D-355CFB22C190}"/>
                  </a:ext>
                </a:extLst>
              </p:cNvPr>
              <p:cNvSpPr/>
              <p:nvPr/>
            </p:nvSpPr>
            <p:spPr>
              <a:xfrm>
                <a:off x="8471135" y="2729758"/>
                <a:ext cx="400050" cy="200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4" name="Rectangle 13">
                <a:extLst>
                  <a:ext uri="{FF2B5EF4-FFF2-40B4-BE49-F238E27FC236}">
                    <a16:creationId xmlns:a16="http://schemas.microsoft.com/office/drawing/2014/main" id="{82CD1384-55BD-4BDD-A381-E58C74DDB523}"/>
                  </a:ext>
                </a:extLst>
              </p:cNvPr>
              <p:cNvSpPr/>
              <p:nvPr/>
            </p:nvSpPr>
            <p:spPr>
              <a:xfrm>
                <a:off x="8471135" y="3088871"/>
                <a:ext cx="400050" cy="200275"/>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6" name="Rectangle 15">
                <a:extLst>
                  <a:ext uri="{FF2B5EF4-FFF2-40B4-BE49-F238E27FC236}">
                    <a16:creationId xmlns:a16="http://schemas.microsoft.com/office/drawing/2014/main" id="{EFFD34E1-E179-4C91-8A64-367C1E0702C4}"/>
                  </a:ext>
                </a:extLst>
              </p:cNvPr>
              <p:cNvSpPr/>
              <p:nvPr/>
            </p:nvSpPr>
            <p:spPr>
              <a:xfrm>
                <a:off x="8471135" y="2370644"/>
                <a:ext cx="400050" cy="200275"/>
              </a:xfrm>
              <a:prstGeom prst="rect">
                <a:avLst/>
              </a:prstGeom>
              <a:solidFill>
                <a:srgbClr val="89D8D9"/>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9" name="Rectangle 18">
                <a:extLst>
                  <a:ext uri="{FF2B5EF4-FFF2-40B4-BE49-F238E27FC236}">
                    <a16:creationId xmlns:a16="http://schemas.microsoft.com/office/drawing/2014/main" id="{99C237DF-0B30-4892-9AA6-CC7072CEEFE1}"/>
                  </a:ext>
                </a:extLst>
              </p:cNvPr>
              <p:cNvSpPr/>
              <p:nvPr/>
            </p:nvSpPr>
            <p:spPr>
              <a:xfrm>
                <a:off x="8471135" y="2011530"/>
                <a:ext cx="400050" cy="200275"/>
              </a:xfrm>
              <a:prstGeom prst="rect">
                <a:avLst/>
              </a:prstGeom>
              <a:solidFill>
                <a:srgbClr val="009B9E"/>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11" name="TextBox 10">
              <a:extLst>
                <a:ext uri="{FF2B5EF4-FFF2-40B4-BE49-F238E27FC236}">
                  <a16:creationId xmlns:a16="http://schemas.microsoft.com/office/drawing/2014/main" id="{BB61DCEF-5D40-4C80-826D-F0D57E0A720C}"/>
                </a:ext>
              </a:extLst>
            </p:cNvPr>
            <p:cNvSpPr txBox="1"/>
            <p:nvPr/>
          </p:nvSpPr>
          <p:spPr>
            <a:xfrm>
              <a:off x="9014584" y="1892841"/>
              <a:ext cx="2324017" cy="1476686"/>
            </a:xfrm>
            <a:prstGeom prst="rect">
              <a:avLst/>
            </a:prstGeom>
            <a:solidFill>
              <a:schemeClr val="bg1"/>
            </a:solidFill>
          </p:spPr>
          <p:txBody>
            <a:bodyPr wrap="square" rtlCol="0">
              <a:spAutoFit/>
            </a:bodyPr>
            <a:lstStyle/>
            <a:p>
              <a:pPr>
                <a:lnSpc>
                  <a:spcPct val="145000"/>
                </a:lnSpc>
              </a:pPr>
              <a:r>
                <a:rPr lang="en-US" sz="1600" dirty="0">
                  <a:solidFill>
                    <a:schemeClr val="tx1">
                      <a:lumMod val="75000"/>
                      <a:lumOff val="25000"/>
                    </a:schemeClr>
                  </a:solidFill>
                  <a:latin typeface="Century Gothic" panose="020B0502020202020204" pitchFamily="34" charset="0"/>
                </a:rPr>
                <a:t>Negative Linear</a:t>
              </a:r>
            </a:p>
            <a:p>
              <a:pPr>
                <a:lnSpc>
                  <a:spcPct val="145000"/>
                </a:lnSpc>
              </a:pPr>
              <a:r>
                <a:rPr lang="en-US" sz="1600" dirty="0">
                  <a:solidFill>
                    <a:schemeClr val="tx1">
                      <a:lumMod val="75000"/>
                      <a:lumOff val="25000"/>
                    </a:schemeClr>
                  </a:solidFill>
                  <a:latin typeface="Century Gothic" panose="020B0502020202020204" pitchFamily="34" charset="0"/>
                </a:rPr>
                <a:t>Negative Convex</a:t>
              </a:r>
            </a:p>
            <a:p>
              <a:pPr>
                <a:lnSpc>
                  <a:spcPct val="145000"/>
                </a:lnSpc>
              </a:pPr>
              <a:r>
                <a:rPr lang="en-US" sz="1600" dirty="0">
                  <a:solidFill>
                    <a:schemeClr val="tx1">
                      <a:lumMod val="75000"/>
                      <a:lumOff val="25000"/>
                    </a:schemeClr>
                  </a:solidFill>
                  <a:latin typeface="Century Gothic" panose="020B0502020202020204" pitchFamily="34" charset="0"/>
                </a:rPr>
                <a:t>City of Huntsville</a:t>
              </a:r>
            </a:p>
            <a:p>
              <a:pPr>
                <a:lnSpc>
                  <a:spcPct val="145000"/>
                </a:lnSpc>
              </a:pPr>
              <a:r>
                <a:rPr lang="en-US" sz="1600" dirty="0">
                  <a:solidFill>
                    <a:schemeClr val="tx1">
                      <a:lumMod val="75000"/>
                      <a:lumOff val="25000"/>
                    </a:schemeClr>
                  </a:solidFill>
                  <a:latin typeface="Century Gothic" panose="020B0502020202020204" pitchFamily="34" charset="0"/>
                </a:rPr>
                <a:t>Census Tracts</a:t>
              </a:r>
            </a:p>
          </p:txBody>
        </p:sp>
      </p:grpSp>
      <p:sp>
        <p:nvSpPr>
          <p:cNvPr id="20" name="TextBox 19">
            <a:extLst>
              <a:ext uri="{FF2B5EF4-FFF2-40B4-BE49-F238E27FC236}">
                <a16:creationId xmlns:a16="http://schemas.microsoft.com/office/drawing/2014/main" id="{BED315DB-81C2-46AF-B7E9-18DCC33998E9}"/>
              </a:ext>
            </a:extLst>
          </p:cNvPr>
          <p:cNvSpPr txBox="1"/>
          <p:nvPr/>
        </p:nvSpPr>
        <p:spPr>
          <a:xfrm>
            <a:off x="8488246" y="3749979"/>
            <a:ext cx="2693881" cy="1754326"/>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LST decreases drastically with increased tree cover. This relationship holds throughout all areas of Huntsville.</a:t>
            </a:r>
          </a:p>
        </p:txBody>
      </p:sp>
    </p:spTree>
    <p:extLst>
      <p:ext uri="{BB962C8B-B14F-4D97-AF65-F5344CB8AC3E}">
        <p14:creationId xmlns:p14="http://schemas.microsoft.com/office/powerpoint/2010/main" val="295590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67516EB-86E8-4E52-8F14-A21A581A9808}"/>
              </a:ext>
            </a:extLst>
          </p:cNvPr>
          <p:cNvGrpSpPr/>
          <p:nvPr/>
        </p:nvGrpSpPr>
        <p:grpSpPr>
          <a:xfrm>
            <a:off x="4673801" y="3021406"/>
            <a:ext cx="4097923" cy="3429734"/>
            <a:chOff x="4673801" y="3021406"/>
            <a:chExt cx="4097923" cy="3429734"/>
          </a:xfrm>
          <a:effectLst>
            <a:glow rad="63500">
              <a:schemeClr val="accent3">
                <a:satMod val="175000"/>
                <a:alpha val="40000"/>
              </a:schemeClr>
            </a:glow>
          </a:effectLst>
        </p:grpSpPr>
        <p:pic>
          <p:nvPicPr>
            <p:cNvPr id="22" name="Picture 21" descr="A close up of a map&#10;&#10;Description automatically generated">
              <a:extLst>
                <a:ext uri="{FF2B5EF4-FFF2-40B4-BE49-F238E27FC236}">
                  <a16:creationId xmlns:a16="http://schemas.microsoft.com/office/drawing/2014/main" id="{75D9ACAA-05C6-4638-8D1F-DD06B3A4135D}"/>
                </a:ext>
              </a:extLst>
            </p:cNvPr>
            <p:cNvPicPr>
              <a:picLocks noChangeAspect="1"/>
            </p:cNvPicPr>
            <p:nvPr/>
          </p:nvPicPr>
          <p:blipFill rotWithShape="1">
            <a:blip r:embed="rId3">
              <a:extLst>
                <a:ext uri="{28A0092B-C50C-407E-A947-70E740481C1C}">
                  <a14:useLocalDpi xmlns:a14="http://schemas.microsoft.com/office/drawing/2010/main" val="0"/>
                </a:ext>
              </a:extLst>
            </a:blip>
            <a:srcRect t="9515"/>
            <a:stretch/>
          </p:blipFill>
          <p:spPr>
            <a:xfrm>
              <a:off x="4674612" y="3021408"/>
              <a:ext cx="4097112" cy="3315153"/>
            </a:xfrm>
            <a:prstGeom prst="rect">
              <a:avLst/>
            </a:prstGeom>
          </p:spPr>
        </p:pic>
        <p:sp>
          <p:nvSpPr>
            <p:cNvPr id="39" name="TextBox 38">
              <a:extLst>
                <a:ext uri="{FF2B5EF4-FFF2-40B4-BE49-F238E27FC236}">
                  <a16:creationId xmlns:a16="http://schemas.microsoft.com/office/drawing/2014/main" id="{C93C2091-B6C8-4922-83BE-A3ECD51B353E}"/>
                </a:ext>
              </a:extLst>
            </p:cNvPr>
            <p:cNvSpPr txBox="1"/>
            <p:nvPr/>
          </p:nvSpPr>
          <p:spPr>
            <a:xfrm>
              <a:off x="4673801" y="6081755"/>
              <a:ext cx="4097111" cy="369385"/>
            </a:xfrm>
            <a:prstGeom prst="rect">
              <a:avLst/>
            </a:prstGeom>
            <a:solidFill>
              <a:srgbClr val="F7F7F7"/>
            </a:solidFill>
            <a:ln>
              <a:noFill/>
            </a:ln>
          </p:spPr>
          <p:txBody>
            <a:bodyPr wrap="square" rtlCol="0">
              <a:spAutoFit/>
            </a:bodyPr>
            <a:lstStyle/>
            <a:p>
              <a:endParaRPr lang="en-US" dirty="0">
                <a:solidFill>
                  <a:schemeClr val="tx1">
                    <a:lumMod val="75000"/>
                    <a:lumOff val="25000"/>
                  </a:schemeClr>
                </a:solidFill>
              </a:endParaRPr>
            </a:p>
          </p:txBody>
        </p:sp>
        <p:sp>
          <p:nvSpPr>
            <p:cNvPr id="61" name="TextBox 60">
              <a:extLst>
                <a:ext uri="{FF2B5EF4-FFF2-40B4-BE49-F238E27FC236}">
                  <a16:creationId xmlns:a16="http://schemas.microsoft.com/office/drawing/2014/main" id="{5AB0C325-33FD-445F-A493-56F8D585223C}"/>
                </a:ext>
              </a:extLst>
            </p:cNvPr>
            <p:cNvSpPr txBox="1"/>
            <p:nvPr/>
          </p:nvSpPr>
          <p:spPr>
            <a:xfrm>
              <a:off x="4673802" y="3021406"/>
              <a:ext cx="361418" cy="3315153"/>
            </a:xfrm>
            <a:prstGeom prst="rect">
              <a:avLst/>
            </a:prstGeom>
            <a:solidFill>
              <a:srgbClr val="F7F7F7"/>
            </a:solidFill>
            <a:ln>
              <a:noFill/>
            </a:ln>
          </p:spPr>
          <p:txBody>
            <a:bodyPr wrap="square" rtlCol="0">
              <a:spAutoFit/>
            </a:bodyPr>
            <a:lstStyle/>
            <a:p>
              <a:endParaRPr lang="en-US" dirty="0">
                <a:solidFill>
                  <a:schemeClr val="tx1">
                    <a:lumMod val="75000"/>
                    <a:lumOff val="25000"/>
                  </a:schemeClr>
                </a:solidFill>
              </a:endParaRPr>
            </a:p>
          </p:txBody>
        </p:sp>
      </p:grpSp>
      <p:sp>
        <p:nvSpPr>
          <p:cNvPr id="3" name="Title 1">
            <a:extLst>
              <a:ext uri="{FF2B5EF4-FFF2-40B4-BE49-F238E27FC236}">
                <a16:creationId xmlns:a16="http://schemas.microsoft.com/office/drawing/2014/main" id="{AD37B35D-4986-461D-98FB-A289A76D9249}"/>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BIVARIATE CHARTS</a:t>
            </a:r>
          </a:p>
        </p:txBody>
      </p:sp>
      <p:pic>
        <p:nvPicPr>
          <p:cNvPr id="5" name="Graphic 4">
            <a:extLst>
              <a:ext uri="{FF2B5EF4-FFF2-40B4-BE49-F238E27FC236}">
                <a16:creationId xmlns:a16="http://schemas.microsoft.com/office/drawing/2014/main" id="{12F30C93-C2CF-4AD7-9D73-155DA767C445}"/>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855" t="11557" r="26326" b="21999"/>
          <a:stretch/>
        </p:blipFill>
        <p:spPr>
          <a:xfrm>
            <a:off x="489017" y="1038024"/>
            <a:ext cx="3870213" cy="2930005"/>
          </a:xfrm>
          <a:prstGeom prst="rect">
            <a:avLst/>
          </a:prstGeom>
        </p:spPr>
      </p:pic>
      <p:grpSp>
        <p:nvGrpSpPr>
          <p:cNvPr id="6" name="Group 5">
            <a:extLst>
              <a:ext uri="{FF2B5EF4-FFF2-40B4-BE49-F238E27FC236}">
                <a16:creationId xmlns:a16="http://schemas.microsoft.com/office/drawing/2014/main" id="{6E4AB4DB-CCC0-4487-A436-64C0D330C978}"/>
              </a:ext>
            </a:extLst>
          </p:cNvPr>
          <p:cNvGrpSpPr/>
          <p:nvPr/>
        </p:nvGrpSpPr>
        <p:grpSpPr>
          <a:xfrm>
            <a:off x="489017" y="3967603"/>
            <a:ext cx="3939484" cy="2139794"/>
            <a:chOff x="7445828" y="5094759"/>
            <a:chExt cx="3746488" cy="2139794"/>
          </a:xfrm>
        </p:grpSpPr>
        <p:grpSp>
          <p:nvGrpSpPr>
            <p:cNvPr id="7" name="Group 6">
              <a:extLst>
                <a:ext uri="{FF2B5EF4-FFF2-40B4-BE49-F238E27FC236}">
                  <a16:creationId xmlns:a16="http://schemas.microsoft.com/office/drawing/2014/main" id="{224605DB-F8C4-4DE6-8BE0-136C6F6D8F57}"/>
                </a:ext>
              </a:extLst>
            </p:cNvPr>
            <p:cNvGrpSpPr/>
            <p:nvPr/>
          </p:nvGrpSpPr>
          <p:grpSpPr>
            <a:xfrm>
              <a:off x="7445828" y="5094759"/>
              <a:ext cx="3746488" cy="2087673"/>
              <a:chOff x="7445828" y="5094759"/>
              <a:chExt cx="3746488" cy="2087673"/>
            </a:xfrm>
          </p:grpSpPr>
          <p:grpSp>
            <p:nvGrpSpPr>
              <p:cNvPr id="9" name="Group 8">
                <a:extLst>
                  <a:ext uri="{FF2B5EF4-FFF2-40B4-BE49-F238E27FC236}">
                    <a16:creationId xmlns:a16="http://schemas.microsoft.com/office/drawing/2014/main" id="{2CEA82D1-24BA-4764-9ABD-AD5538E31F28}"/>
                  </a:ext>
                </a:extLst>
              </p:cNvPr>
              <p:cNvGrpSpPr/>
              <p:nvPr/>
            </p:nvGrpSpPr>
            <p:grpSpPr>
              <a:xfrm>
                <a:off x="7445828" y="5094759"/>
                <a:ext cx="3746488" cy="1035074"/>
                <a:chOff x="7445828" y="5094759"/>
                <a:chExt cx="3746488" cy="1035074"/>
              </a:xfrm>
            </p:grpSpPr>
            <p:pic>
              <p:nvPicPr>
                <p:cNvPr id="14" name="Graphic 13">
                  <a:extLst>
                    <a:ext uri="{FF2B5EF4-FFF2-40B4-BE49-F238E27FC236}">
                      <a16:creationId xmlns:a16="http://schemas.microsoft.com/office/drawing/2014/main" id="{0EC36900-63DD-49DA-94E3-5475F6B6085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7934" t="87136" r="54622" b="10554"/>
                <a:stretch/>
              </p:blipFill>
              <p:spPr>
                <a:xfrm flipV="1">
                  <a:off x="7547829" y="5452726"/>
                  <a:ext cx="1751168" cy="158077"/>
                </a:xfrm>
                <a:prstGeom prst="rect">
                  <a:avLst/>
                </a:prstGeom>
              </p:spPr>
            </p:pic>
            <p:pic>
              <p:nvPicPr>
                <p:cNvPr id="15" name="Picture 14">
                  <a:extLst>
                    <a:ext uri="{FF2B5EF4-FFF2-40B4-BE49-F238E27FC236}">
                      <a16:creationId xmlns:a16="http://schemas.microsoft.com/office/drawing/2014/main" id="{DF5C0283-60DC-476B-A979-F95D36BD6954}"/>
                    </a:ext>
                  </a:extLst>
                </p:cNvPr>
                <p:cNvPicPr>
                  <a:picLocks noChangeAspect="1"/>
                </p:cNvPicPr>
                <p:nvPr/>
              </p:nvPicPr>
              <p:blipFill>
                <a:blip r:embed="rId8"/>
                <a:stretch>
                  <a:fillRect/>
                </a:stretch>
              </p:blipFill>
              <p:spPr>
                <a:xfrm>
                  <a:off x="10848604" y="5361532"/>
                  <a:ext cx="311624" cy="369332"/>
                </a:xfrm>
                <a:prstGeom prst="rect">
                  <a:avLst/>
                </a:prstGeom>
                <a:noFill/>
              </p:spPr>
            </p:pic>
            <p:sp>
              <p:nvSpPr>
                <p:cNvPr id="16" name="TextBox 15">
                  <a:extLst>
                    <a:ext uri="{FF2B5EF4-FFF2-40B4-BE49-F238E27FC236}">
                      <a16:creationId xmlns:a16="http://schemas.microsoft.com/office/drawing/2014/main" id="{168C04F2-CB70-42A5-B5C9-35AC9FAFEA7F}"/>
                    </a:ext>
                  </a:extLst>
                </p:cNvPr>
                <p:cNvSpPr txBox="1"/>
                <p:nvPr/>
              </p:nvSpPr>
              <p:spPr>
                <a:xfrm>
                  <a:off x="10848604" y="5094759"/>
                  <a:ext cx="34371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sp>
              <p:nvSpPr>
                <p:cNvPr id="17" name="TextBox 16">
                  <a:extLst>
                    <a:ext uri="{FF2B5EF4-FFF2-40B4-BE49-F238E27FC236}">
                      <a16:creationId xmlns:a16="http://schemas.microsoft.com/office/drawing/2014/main" id="{520A77ED-8A91-4B18-82FB-3FD61180ECDA}"/>
                    </a:ext>
                  </a:extLst>
                </p:cNvPr>
                <p:cNvSpPr txBox="1"/>
                <p:nvPr/>
              </p:nvSpPr>
              <p:spPr>
                <a:xfrm>
                  <a:off x="7445828" y="5181110"/>
                  <a:ext cx="3048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18" name="TextBox 17">
                  <a:extLst>
                    <a:ext uri="{FF2B5EF4-FFF2-40B4-BE49-F238E27FC236}">
                      <a16:creationId xmlns:a16="http://schemas.microsoft.com/office/drawing/2014/main" id="{BDCD936D-2DFC-490D-B6DD-12F002870014}"/>
                    </a:ext>
                  </a:extLst>
                </p:cNvPr>
                <p:cNvSpPr txBox="1"/>
                <p:nvPr/>
              </p:nvSpPr>
              <p:spPr>
                <a:xfrm>
                  <a:off x="8173050" y="5181108"/>
                  <a:ext cx="50072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p:txBody>
            </p:sp>
            <p:sp>
              <p:nvSpPr>
                <p:cNvPr id="19" name="TextBox 18">
                  <a:extLst>
                    <a:ext uri="{FF2B5EF4-FFF2-40B4-BE49-F238E27FC236}">
                      <a16:creationId xmlns:a16="http://schemas.microsoft.com/office/drawing/2014/main" id="{82099F86-A9C8-4D1F-842F-2375325750A3}"/>
                    </a:ext>
                  </a:extLst>
                </p:cNvPr>
                <p:cNvSpPr txBox="1"/>
                <p:nvPr/>
              </p:nvSpPr>
              <p:spPr>
                <a:xfrm>
                  <a:off x="8650844" y="5181109"/>
                  <a:ext cx="1181261"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 miles    </a:t>
                  </a:r>
                </a:p>
              </p:txBody>
            </p:sp>
            <p:sp>
              <p:nvSpPr>
                <p:cNvPr id="20" name="TextBox 19">
                  <a:extLst>
                    <a:ext uri="{FF2B5EF4-FFF2-40B4-BE49-F238E27FC236}">
                      <a16:creationId xmlns:a16="http://schemas.microsoft.com/office/drawing/2014/main" id="{A5AC00C4-C3C7-4AEB-B611-D0B1B84E9EB0}"/>
                    </a:ext>
                  </a:extLst>
                </p:cNvPr>
                <p:cNvSpPr txBox="1"/>
                <p:nvPr/>
              </p:nvSpPr>
              <p:spPr>
                <a:xfrm>
                  <a:off x="7547829" y="5729723"/>
                  <a:ext cx="283488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Bivariate Relationships</a:t>
                  </a:r>
                </a:p>
              </p:txBody>
            </p:sp>
          </p:grpSp>
          <p:sp>
            <p:nvSpPr>
              <p:cNvPr id="10" name="Rectangle 9">
                <a:extLst>
                  <a:ext uri="{FF2B5EF4-FFF2-40B4-BE49-F238E27FC236}">
                    <a16:creationId xmlns:a16="http://schemas.microsoft.com/office/drawing/2014/main" id="{71B07C7B-FD6F-49C2-A877-E090588A40C9}"/>
                  </a:ext>
                </a:extLst>
              </p:cNvPr>
              <p:cNvSpPr/>
              <p:nvPr/>
            </p:nvSpPr>
            <p:spPr>
              <a:xfrm>
                <a:off x="7658650" y="6692557"/>
                <a:ext cx="400050" cy="200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 name="Rectangle 10">
                <a:extLst>
                  <a:ext uri="{FF2B5EF4-FFF2-40B4-BE49-F238E27FC236}">
                    <a16:creationId xmlns:a16="http://schemas.microsoft.com/office/drawing/2014/main" id="{1B84304A-406A-4FC1-AEB0-F777E67DD1CD}"/>
                  </a:ext>
                </a:extLst>
              </p:cNvPr>
              <p:cNvSpPr/>
              <p:nvPr/>
            </p:nvSpPr>
            <p:spPr>
              <a:xfrm>
                <a:off x="7658650" y="6982157"/>
                <a:ext cx="400050" cy="200275"/>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2" name="Rectangle 11">
                <a:extLst>
                  <a:ext uri="{FF2B5EF4-FFF2-40B4-BE49-F238E27FC236}">
                    <a16:creationId xmlns:a16="http://schemas.microsoft.com/office/drawing/2014/main" id="{5742291D-779A-4047-BFE6-122D2442AA2F}"/>
                  </a:ext>
                </a:extLst>
              </p:cNvPr>
              <p:cNvSpPr/>
              <p:nvPr/>
            </p:nvSpPr>
            <p:spPr>
              <a:xfrm>
                <a:off x="7658650" y="6402957"/>
                <a:ext cx="400050" cy="200275"/>
              </a:xfrm>
              <a:prstGeom prst="rect">
                <a:avLst/>
              </a:prstGeom>
              <a:solidFill>
                <a:srgbClr val="89D8D9"/>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3" name="Rectangle 12">
                <a:extLst>
                  <a:ext uri="{FF2B5EF4-FFF2-40B4-BE49-F238E27FC236}">
                    <a16:creationId xmlns:a16="http://schemas.microsoft.com/office/drawing/2014/main" id="{23EF24FB-DD18-402E-9869-5BC26B388C00}"/>
                  </a:ext>
                </a:extLst>
              </p:cNvPr>
              <p:cNvSpPr/>
              <p:nvPr/>
            </p:nvSpPr>
            <p:spPr>
              <a:xfrm>
                <a:off x="7658650" y="6113357"/>
                <a:ext cx="400050" cy="200275"/>
              </a:xfrm>
              <a:prstGeom prst="rect">
                <a:avLst/>
              </a:prstGeom>
              <a:solidFill>
                <a:srgbClr val="009B9E"/>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8" name="TextBox 7">
              <a:extLst>
                <a:ext uri="{FF2B5EF4-FFF2-40B4-BE49-F238E27FC236}">
                  <a16:creationId xmlns:a16="http://schemas.microsoft.com/office/drawing/2014/main" id="{752D2581-DD1A-42C4-9CAC-EB19AD32806F}"/>
                </a:ext>
              </a:extLst>
            </p:cNvPr>
            <p:cNvSpPr txBox="1"/>
            <p:nvPr/>
          </p:nvSpPr>
          <p:spPr>
            <a:xfrm>
              <a:off x="8058700" y="6017425"/>
              <a:ext cx="2324017" cy="1217128"/>
            </a:xfrm>
            <a:prstGeom prst="rect">
              <a:avLst/>
            </a:prstGeom>
            <a:noFill/>
          </p:spPr>
          <p:txBody>
            <a:bodyPr wrap="square" rtlCol="0">
              <a:spAutoFit/>
            </a:bodyPr>
            <a:lstStyle/>
            <a:p>
              <a:pPr>
                <a:lnSpc>
                  <a:spcPct val="145000"/>
                </a:lnSpc>
              </a:pPr>
              <a:r>
                <a:rPr lang="en-US" sz="1300" dirty="0">
                  <a:solidFill>
                    <a:schemeClr val="tx1">
                      <a:lumMod val="75000"/>
                      <a:lumOff val="25000"/>
                    </a:schemeClr>
                  </a:solidFill>
                  <a:latin typeface="Century Gothic" panose="020B0502020202020204" pitchFamily="34" charset="0"/>
                </a:rPr>
                <a:t>Negative Linear</a:t>
              </a:r>
            </a:p>
            <a:p>
              <a:pPr>
                <a:lnSpc>
                  <a:spcPct val="145000"/>
                </a:lnSpc>
              </a:pPr>
              <a:r>
                <a:rPr lang="en-US" sz="1300" dirty="0">
                  <a:solidFill>
                    <a:schemeClr val="tx1">
                      <a:lumMod val="75000"/>
                      <a:lumOff val="25000"/>
                    </a:schemeClr>
                  </a:solidFill>
                  <a:latin typeface="Century Gothic" panose="020B0502020202020204" pitchFamily="34" charset="0"/>
                </a:rPr>
                <a:t>Negative Convex</a:t>
              </a:r>
            </a:p>
            <a:p>
              <a:pPr>
                <a:lnSpc>
                  <a:spcPct val="145000"/>
                </a:lnSpc>
              </a:pPr>
              <a:r>
                <a:rPr lang="en-US" sz="1300" dirty="0">
                  <a:solidFill>
                    <a:schemeClr val="tx1">
                      <a:lumMod val="75000"/>
                      <a:lumOff val="25000"/>
                    </a:schemeClr>
                  </a:solidFill>
                  <a:latin typeface="Century Gothic" panose="020B0502020202020204" pitchFamily="34" charset="0"/>
                </a:rPr>
                <a:t>City of Huntsville</a:t>
              </a:r>
            </a:p>
            <a:p>
              <a:pPr>
                <a:lnSpc>
                  <a:spcPct val="145000"/>
                </a:lnSpc>
              </a:pPr>
              <a:r>
                <a:rPr lang="en-US" sz="1300" dirty="0">
                  <a:solidFill>
                    <a:schemeClr val="tx1">
                      <a:lumMod val="75000"/>
                      <a:lumOff val="25000"/>
                    </a:schemeClr>
                  </a:solidFill>
                  <a:latin typeface="Century Gothic" panose="020B0502020202020204" pitchFamily="34" charset="0"/>
                </a:rPr>
                <a:t>Census Tracts</a:t>
              </a:r>
            </a:p>
          </p:txBody>
        </p:sp>
      </p:grpSp>
      <p:sp>
        <p:nvSpPr>
          <p:cNvPr id="33" name="Freeform: Shape 32">
            <a:extLst>
              <a:ext uri="{FF2B5EF4-FFF2-40B4-BE49-F238E27FC236}">
                <a16:creationId xmlns:a16="http://schemas.microsoft.com/office/drawing/2014/main" id="{0263398C-E67B-40C7-B350-4ECE3198FFB8}"/>
              </a:ext>
            </a:extLst>
          </p:cNvPr>
          <p:cNvSpPr/>
          <p:nvPr/>
        </p:nvSpPr>
        <p:spPr>
          <a:xfrm>
            <a:off x="3194117" y="326391"/>
            <a:ext cx="4499308" cy="1945704"/>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rgbClr val="22F5F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Freeform: Shape 33">
            <a:extLst>
              <a:ext uri="{FF2B5EF4-FFF2-40B4-BE49-F238E27FC236}">
                <a16:creationId xmlns:a16="http://schemas.microsoft.com/office/drawing/2014/main" id="{B3BD6BF1-AB11-4F98-98BB-1FCEBC6685E7}"/>
              </a:ext>
            </a:extLst>
          </p:cNvPr>
          <p:cNvSpPr/>
          <p:nvPr/>
        </p:nvSpPr>
        <p:spPr>
          <a:xfrm flipV="1">
            <a:off x="2998221" y="2391012"/>
            <a:ext cx="1693600" cy="630395"/>
          </a:xfrm>
          <a:custGeom>
            <a:avLst/>
            <a:gdLst>
              <a:gd name="connsiteX0" fmla="*/ 0 w 4486275"/>
              <a:gd name="connsiteY0" fmla="*/ 1428750 h 1500569"/>
              <a:gd name="connsiteX1" fmla="*/ 2838450 w 4486275"/>
              <a:gd name="connsiteY1" fmla="*/ 1338263 h 1500569"/>
              <a:gd name="connsiteX2" fmla="*/ 4486275 w 4486275"/>
              <a:gd name="connsiteY2" fmla="*/ 0 h 1500569"/>
            </a:gdLst>
            <a:ahLst/>
            <a:cxnLst>
              <a:cxn ang="0">
                <a:pos x="connsiteX0" y="connsiteY0"/>
              </a:cxn>
              <a:cxn ang="0">
                <a:pos x="connsiteX1" y="connsiteY1"/>
              </a:cxn>
              <a:cxn ang="0">
                <a:pos x="connsiteX2" y="connsiteY2"/>
              </a:cxn>
            </a:cxnLst>
            <a:rect l="l" t="t" r="r" b="b"/>
            <a:pathLst>
              <a:path w="4486275" h="1500569">
                <a:moveTo>
                  <a:pt x="0" y="1428750"/>
                </a:moveTo>
                <a:cubicBezTo>
                  <a:pt x="1045369" y="1502569"/>
                  <a:pt x="2090738" y="1576388"/>
                  <a:pt x="2838450" y="1338263"/>
                </a:cubicBezTo>
                <a:cubicBezTo>
                  <a:pt x="3586162" y="1100138"/>
                  <a:pt x="4036218" y="550069"/>
                  <a:pt x="4486275" y="0"/>
                </a:cubicBezTo>
              </a:path>
            </a:pathLst>
          </a:custGeom>
          <a:noFill/>
          <a:ln>
            <a:solidFill>
              <a:srgbClr val="22F5F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A6325AC8-68D1-4508-9848-972F3064BB1D}"/>
              </a:ext>
            </a:extLst>
          </p:cNvPr>
          <p:cNvSpPr txBox="1"/>
          <p:nvPr/>
        </p:nvSpPr>
        <p:spPr>
          <a:xfrm>
            <a:off x="4691820" y="3021408"/>
            <a:ext cx="344210" cy="369332"/>
          </a:xfrm>
          <a:prstGeom prst="rect">
            <a:avLst/>
          </a:prstGeom>
          <a:solidFill>
            <a:srgbClr val="F7F7F7"/>
          </a:solidFill>
          <a:ln>
            <a:noFill/>
          </a:ln>
        </p:spPr>
        <p:txBody>
          <a:bodyPr wrap="square" rtlCol="0">
            <a:spAutoFit/>
          </a:bodyPr>
          <a:lstStyle/>
          <a:p>
            <a:endParaRPr lang="en-US" dirty="0">
              <a:solidFill>
                <a:schemeClr val="tx1">
                  <a:lumMod val="75000"/>
                  <a:lumOff val="25000"/>
                </a:schemeClr>
              </a:solidFill>
            </a:endParaRPr>
          </a:p>
        </p:txBody>
      </p:sp>
      <p:sp>
        <p:nvSpPr>
          <p:cNvPr id="37" name="TextBox 36">
            <a:extLst>
              <a:ext uri="{FF2B5EF4-FFF2-40B4-BE49-F238E27FC236}">
                <a16:creationId xmlns:a16="http://schemas.microsoft.com/office/drawing/2014/main" id="{9CEAC427-74EC-45F1-955E-7BD3CABEBFDB}"/>
              </a:ext>
            </a:extLst>
          </p:cNvPr>
          <p:cNvSpPr txBox="1"/>
          <p:nvPr/>
        </p:nvSpPr>
        <p:spPr>
          <a:xfrm>
            <a:off x="4768449" y="3102371"/>
            <a:ext cx="267581" cy="38100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1</a:t>
            </a:r>
          </a:p>
        </p:txBody>
      </p:sp>
      <p:sp>
        <p:nvSpPr>
          <p:cNvPr id="38" name="TextBox 37">
            <a:extLst>
              <a:ext uri="{FF2B5EF4-FFF2-40B4-BE49-F238E27FC236}">
                <a16:creationId xmlns:a16="http://schemas.microsoft.com/office/drawing/2014/main" id="{C7FBD0D7-3ADE-4B43-A269-611837750D3E}"/>
              </a:ext>
            </a:extLst>
          </p:cNvPr>
          <p:cNvSpPr txBox="1"/>
          <p:nvPr/>
        </p:nvSpPr>
        <p:spPr>
          <a:xfrm>
            <a:off x="4789709" y="5989124"/>
            <a:ext cx="267581" cy="38100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a:t>
            </a:r>
          </a:p>
        </p:txBody>
      </p:sp>
      <p:sp>
        <p:nvSpPr>
          <p:cNvPr id="40" name="TextBox 39">
            <a:extLst>
              <a:ext uri="{FF2B5EF4-FFF2-40B4-BE49-F238E27FC236}">
                <a16:creationId xmlns:a16="http://schemas.microsoft.com/office/drawing/2014/main" id="{A18B2CF3-876F-457D-9AF9-37D52EB12E60}"/>
              </a:ext>
            </a:extLst>
          </p:cNvPr>
          <p:cNvSpPr txBox="1"/>
          <p:nvPr/>
        </p:nvSpPr>
        <p:spPr>
          <a:xfrm>
            <a:off x="8345087" y="6034851"/>
            <a:ext cx="267581" cy="38100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1</a:t>
            </a:r>
          </a:p>
        </p:txBody>
      </p:sp>
      <p:sp>
        <p:nvSpPr>
          <p:cNvPr id="41" name="TextBox 40">
            <a:extLst>
              <a:ext uri="{FF2B5EF4-FFF2-40B4-BE49-F238E27FC236}">
                <a16:creationId xmlns:a16="http://schemas.microsoft.com/office/drawing/2014/main" id="{3F9B7C15-4545-4D8F-AD67-CAF532D7608A}"/>
              </a:ext>
            </a:extLst>
          </p:cNvPr>
          <p:cNvSpPr txBox="1"/>
          <p:nvPr/>
        </p:nvSpPr>
        <p:spPr>
          <a:xfrm>
            <a:off x="6420487" y="6012310"/>
            <a:ext cx="605361"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LST</a:t>
            </a:r>
          </a:p>
        </p:txBody>
      </p:sp>
      <p:sp>
        <p:nvSpPr>
          <p:cNvPr id="42" name="TextBox 41">
            <a:extLst>
              <a:ext uri="{FF2B5EF4-FFF2-40B4-BE49-F238E27FC236}">
                <a16:creationId xmlns:a16="http://schemas.microsoft.com/office/drawing/2014/main" id="{EDAC5757-2685-4B5C-8069-A6F9B96A62DE}"/>
              </a:ext>
            </a:extLst>
          </p:cNvPr>
          <p:cNvSpPr txBox="1"/>
          <p:nvPr/>
        </p:nvSpPr>
        <p:spPr>
          <a:xfrm rot="16200000">
            <a:off x="4177170" y="4551582"/>
            <a:ext cx="1410302"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Tree Cover</a:t>
            </a:r>
          </a:p>
        </p:txBody>
      </p:sp>
      <p:sp>
        <p:nvSpPr>
          <p:cNvPr id="55" name="TextBox 54">
            <a:extLst>
              <a:ext uri="{FF2B5EF4-FFF2-40B4-BE49-F238E27FC236}">
                <a16:creationId xmlns:a16="http://schemas.microsoft.com/office/drawing/2014/main" id="{48436113-D9C6-4FA9-B38A-3C86CF460111}"/>
              </a:ext>
            </a:extLst>
          </p:cNvPr>
          <p:cNvSpPr txBox="1"/>
          <p:nvPr/>
        </p:nvSpPr>
        <p:spPr>
          <a:xfrm>
            <a:off x="5531491" y="3488687"/>
            <a:ext cx="2376797"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Downtown</a:t>
            </a:r>
          </a:p>
        </p:txBody>
      </p:sp>
      <p:sp>
        <p:nvSpPr>
          <p:cNvPr id="58" name="Oval 57">
            <a:extLst>
              <a:ext uri="{FF2B5EF4-FFF2-40B4-BE49-F238E27FC236}">
                <a16:creationId xmlns:a16="http://schemas.microsoft.com/office/drawing/2014/main" id="{511A9F83-1909-4D9C-ACCF-7E4ECE57577F}"/>
              </a:ext>
            </a:extLst>
          </p:cNvPr>
          <p:cNvSpPr/>
          <p:nvPr/>
        </p:nvSpPr>
        <p:spPr>
          <a:xfrm>
            <a:off x="8374529" y="5765676"/>
            <a:ext cx="238139" cy="250717"/>
          </a:xfrm>
          <a:prstGeom prst="ellipse">
            <a:avLst/>
          </a:prstGeom>
          <a:no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DA3E2FD4-86E4-4707-81DF-49BBC046C08A}"/>
              </a:ext>
            </a:extLst>
          </p:cNvPr>
          <p:cNvSpPr txBox="1"/>
          <p:nvPr/>
        </p:nvSpPr>
        <p:spPr>
          <a:xfrm>
            <a:off x="11396743" y="3284336"/>
            <a:ext cx="267581" cy="381000"/>
          </a:xfrm>
          <a:prstGeom prst="rect">
            <a:avLst/>
          </a:prstGeom>
          <a:noFill/>
        </p:spPr>
        <p:txBody>
          <a:bodyPr wrap="square" rtlCol="0">
            <a:spAutoFit/>
          </a:bodyPr>
          <a:lstStyle/>
          <a:p>
            <a:r>
              <a:rPr lang="en-US" dirty="0">
                <a:latin typeface="Century Gothic" panose="020B0502020202020204" pitchFamily="34" charset="0"/>
              </a:rPr>
              <a:t>1</a:t>
            </a:r>
          </a:p>
        </p:txBody>
      </p:sp>
      <p:sp>
        <p:nvSpPr>
          <p:cNvPr id="50" name="TextBox 49">
            <a:extLst>
              <a:ext uri="{FF2B5EF4-FFF2-40B4-BE49-F238E27FC236}">
                <a16:creationId xmlns:a16="http://schemas.microsoft.com/office/drawing/2014/main" id="{DCFFCCD3-EA04-47A3-B4BE-0D9A626D96E6}"/>
              </a:ext>
            </a:extLst>
          </p:cNvPr>
          <p:cNvSpPr txBox="1"/>
          <p:nvPr/>
        </p:nvSpPr>
        <p:spPr>
          <a:xfrm>
            <a:off x="9718831" y="3298705"/>
            <a:ext cx="605361" cy="369332"/>
          </a:xfrm>
          <a:prstGeom prst="rect">
            <a:avLst/>
          </a:prstGeom>
          <a:noFill/>
        </p:spPr>
        <p:txBody>
          <a:bodyPr wrap="square" rtlCol="0">
            <a:spAutoFit/>
          </a:bodyPr>
          <a:lstStyle/>
          <a:p>
            <a:pPr algn="ctr"/>
            <a:r>
              <a:rPr lang="en-US" dirty="0">
                <a:latin typeface="Century Gothic" panose="020B0502020202020204" pitchFamily="34" charset="0"/>
              </a:rPr>
              <a:t>LST</a:t>
            </a:r>
          </a:p>
        </p:txBody>
      </p:sp>
      <p:grpSp>
        <p:nvGrpSpPr>
          <p:cNvPr id="4" name="Group 3">
            <a:extLst>
              <a:ext uri="{FF2B5EF4-FFF2-40B4-BE49-F238E27FC236}">
                <a16:creationId xmlns:a16="http://schemas.microsoft.com/office/drawing/2014/main" id="{43C0615B-BC6B-4E6C-89B7-378290ECDCA1}"/>
              </a:ext>
            </a:extLst>
          </p:cNvPr>
          <p:cNvGrpSpPr/>
          <p:nvPr/>
        </p:nvGrpSpPr>
        <p:grpSpPr>
          <a:xfrm>
            <a:off x="7670862" y="324783"/>
            <a:ext cx="4025838" cy="3293341"/>
            <a:chOff x="7670862" y="324783"/>
            <a:chExt cx="4025838" cy="3293341"/>
          </a:xfrm>
          <a:effectLst>
            <a:glow rad="63500">
              <a:schemeClr val="accent3">
                <a:satMod val="175000"/>
                <a:alpha val="40000"/>
              </a:schemeClr>
            </a:glow>
          </a:effectLst>
        </p:grpSpPr>
        <p:pic>
          <p:nvPicPr>
            <p:cNvPr id="24" name="Picture 23" descr="A close up of a map&#10;&#10;Description automatically generated">
              <a:extLst>
                <a:ext uri="{FF2B5EF4-FFF2-40B4-BE49-F238E27FC236}">
                  <a16:creationId xmlns:a16="http://schemas.microsoft.com/office/drawing/2014/main" id="{771E809B-C0B9-4A57-8E55-0C93274A53DF}"/>
                </a:ext>
              </a:extLst>
            </p:cNvPr>
            <p:cNvPicPr>
              <a:picLocks noChangeAspect="1"/>
            </p:cNvPicPr>
            <p:nvPr/>
          </p:nvPicPr>
          <p:blipFill rotWithShape="1">
            <a:blip r:embed="rId9">
              <a:extLst>
                <a:ext uri="{28A0092B-C50C-407E-A947-70E740481C1C}">
                  <a14:useLocalDpi xmlns:a14="http://schemas.microsoft.com/office/drawing/2010/main" val="0"/>
                </a:ext>
              </a:extLst>
            </a:blip>
            <a:srcRect t="8754"/>
            <a:stretch/>
          </p:blipFill>
          <p:spPr>
            <a:xfrm>
              <a:off x="7691158" y="325491"/>
              <a:ext cx="4005542" cy="3237356"/>
            </a:xfrm>
            <a:prstGeom prst="rect">
              <a:avLst/>
            </a:prstGeom>
            <a:noFill/>
            <a:effectLst/>
          </p:spPr>
        </p:pic>
        <p:sp>
          <p:nvSpPr>
            <p:cNvPr id="48" name="TextBox 47">
              <a:extLst>
                <a:ext uri="{FF2B5EF4-FFF2-40B4-BE49-F238E27FC236}">
                  <a16:creationId xmlns:a16="http://schemas.microsoft.com/office/drawing/2014/main" id="{796D2C44-AEB1-46C5-AA88-641A52415BD7}"/>
                </a:ext>
              </a:extLst>
            </p:cNvPr>
            <p:cNvSpPr txBox="1"/>
            <p:nvPr/>
          </p:nvSpPr>
          <p:spPr>
            <a:xfrm>
              <a:off x="7670862" y="3318437"/>
              <a:ext cx="4025838" cy="299687"/>
            </a:xfrm>
            <a:prstGeom prst="rect">
              <a:avLst/>
            </a:prstGeom>
            <a:solidFill>
              <a:srgbClr val="F7F7F7"/>
            </a:solidFill>
            <a:ln>
              <a:noFill/>
            </a:ln>
          </p:spPr>
          <p:txBody>
            <a:bodyPr wrap="square" rtlCol="0">
              <a:spAutoFit/>
            </a:bodyPr>
            <a:lstStyle/>
            <a:p>
              <a:endParaRPr lang="en-US" dirty="0"/>
            </a:p>
          </p:txBody>
        </p:sp>
        <p:sp>
          <p:nvSpPr>
            <p:cNvPr id="56" name="TextBox 55">
              <a:extLst>
                <a:ext uri="{FF2B5EF4-FFF2-40B4-BE49-F238E27FC236}">
                  <a16:creationId xmlns:a16="http://schemas.microsoft.com/office/drawing/2014/main" id="{73707259-6F88-46D2-8CFF-7F784C672167}"/>
                </a:ext>
              </a:extLst>
            </p:cNvPr>
            <p:cNvSpPr txBox="1"/>
            <p:nvPr/>
          </p:nvSpPr>
          <p:spPr>
            <a:xfrm>
              <a:off x="7670862" y="324783"/>
              <a:ext cx="337337" cy="3237356"/>
            </a:xfrm>
            <a:prstGeom prst="rect">
              <a:avLst/>
            </a:prstGeom>
            <a:solidFill>
              <a:srgbClr val="F7F7F7"/>
            </a:solidFill>
            <a:ln>
              <a:noFill/>
            </a:ln>
          </p:spPr>
          <p:txBody>
            <a:bodyPr wrap="square" rtlCol="0">
              <a:spAutoFit/>
            </a:bodyPr>
            <a:lstStyle/>
            <a:p>
              <a:endParaRPr lang="en-US" dirty="0">
                <a:solidFill>
                  <a:schemeClr val="tx1">
                    <a:lumMod val="75000"/>
                    <a:lumOff val="25000"/>
                  </a:schemeClr>
                </a:solidFill>
              </a:endParaRPr>
            </a:p>
          </p:txBody>
        </p:sp>
      </p:grpSp>
      <p:sp>
        <p:nvSpPr>
          <p:cNvPr id="57" name="Oval 56">
            <a:extLst>
              <a:ext uri="{FF2B5EF4-FFF2-40B4-BE49-F238E27FC236}">
                <a16:creationId xmlns:a16="http://schemas.microsoft.com/office/drawing/2014/main" id="{1707BE80-ECDE-44F1-8F79-9E2A94975D1C}"/>
              </a:ext>
            </a:extLst>
          </p:cNvPr>
          <p:cNvSpPr/>
          <p:nvPr/>
        </p:nvSpPr>
        <p:spPr>
          <a:xfrm>
            <a:off x="8879735" y="1214706"/>
            <a:ext cx="238139" cy="250717"/>
          </a:xfrm>
          <a:prstGeom prst="ellipse">
            <a:avLst/>
          </a:prstGeom>
          <a:no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AA3CAD3-7B6E-4094-9890-BA4134776343}"/>
              </a:ext>
            </a:extLst>
          </p:cNvPr>
          <p:cNvSpPr txBox="1"/>
          <p:nvPr/>
        </p:nvSpPr>
        <p:spPr>
          <a:xfrm>
            <a:off x="7741919" y="3167585"/>
            <a:ext cx="267581" cy="381000"/>
          </a:xfrm>
          <a:prstGeom prst="rect">
            <a:avLst/>
          </a:prstGeom>
          <a:noFill/>
        </p:spPr>
        <p:txBody>
          <a:bodyPr wrap="square" rtlCol="0">
            <a:spAutoFit/>
          </a:bodyPr>
          <a:lstStyle/>
          <a:p>
            <a:r>
              <a:rPr lang="en-US" dirty="0">
                <a:latin typeface="Century Gothic" panose="020B0502020202020204" pitchFamily="34" charset="0"/>
              </a:rPr>
              <a:t>0</a:t>
            </a:r>
          </a:p>
        </p:txBody>
      </p:sp>
      <p:sp>
        <p:nvSpPr>
          <p:cNvPr id="51" name="TextBox 50">
            <a:extLst>
              <a:ext uri="{FF2B5EF4-FFF2-40B4-BE49-F238E27FC236}">
                <a16:creationId xmlns:a16="http://schemas.microsoft.com/office/drawing/2014/main" id="{9028B495-AA8A-43E8-94F8-20EA209BB05B}"/>
              </a:ext>
            </a:extLst>
          </p:cNvPr>
          <p:cNvSpPr txBox="1"/>
          <p:nvPr/>
        </p:nvSpPr>
        <p:spPr>
          <a:xfrm rot="16200000">
            <a:off x="7127621" y="1648043"/>
            <a:ext cx="1410302" cy="369332"/>
          </a:xfrm>
          <a:prstGeom prst="rect">
            <a:avLst/>
          </a:prstGeom>
          <a:noFill/>
        </p:spPr>
        <p:txBody>
          <a:bodyPr wrap="square" rtlCol="0">
            <a:spAutoFit/>
          </a:bodyPr>
          <a:lstStyle/>
          <a:p>
            <a:pPr algn="ctr"/>
            <a:r>
              <a:rPr lang="en-US" dirty="0">
                <a:latin typeface="Century Gothic" panose="020B0502020202020204" pitchFamily="34" charset="0"/>
              </a:rPr>
              <a:t>Tree Cover</a:t>
            </a:r>
          </a:p>
        </p:txBody>
      </p:sp>
      <p:sp>
        <p:nvSpPr>
          <p:cNvPr id="46" name="TextBox 45">
            <a:extLst>
              <a:ext uri="{FF2B5EF4-FFF2-40B4-BE49-F238E27FC236}">
                <a16:creationId xmlns:a16="http://schemas.microsoft.com/office/drawing/2014/main" id="{1A2A33E5-12CC-46A9-B32F-45E07CA2741F}"/>
              </a:ext>
            </a:extLst>
          </p:cNvPr>
          <p:cNvSpPr txBox="1"/>
          <p:nvPr/>
        </p:nvSpPr>
        <p:spPr>
          <a:xfrm>
            <a:off x="7713721" y="332100"/>
            <a:ext cx="267581" cy="381000"/>
          </a:xfrm>
          <a:prstGeom prst="rect">
            <a:avLst/>
          </a:prstGeom>
          <a:noFill/>
        </p:spPr>
        <p:txBody>
          <a:bodyPr wrap="square" rtlCol="0">
            <a:spAutoFit/>
          </a:bodyPr>
          <a:lstStyle/>
          <a:p>
            <a:r>
              <a:rPr lang="en-US" dirty="0">
                <a:latin typeface="Century Gothic" panose="020B0502020202020204" pitchFamily="34" charset="0"/>
              </a:rPr>
              <a:t>1</a:t>
            </a:r>
          </a:p>
        </p:txBody>
      </p:sp>
      <p:sp>
        <p:nvSpPr>
          <p:cNvPr id="59" name="TextBox 58">
            <a:extLst>
              <a:ext uri="{FF2B5EF4-FFF2-40B4-BE49-F238E27FC236}">
                <a16:creationId xmlns:a16="http://schemas.microsoft.com/office/drawing/2014/main" id="{D69D3562-FE77-4222-B6C8-A365DD26C1C4}"/>
              </a:ext>
            </a:extLst>
          </p:cNvPr>
          <p:cNvSpPr txBox="1"/>
          <p:nvPr/>
        </p:nvSpPr>
        <p:spPr>
          <a:xfrm>
            <a:off x="8943642" y="3859487"/>
            <a:ext cx="2380934" cy="2585323"/>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Oak Park has much lower LST because of its higher tree </a:t>
            </a:r>
            <a:r>
              <a:rPr lang="en-US" dirty="0" smtClean="0">
                <a:solidFill>
                  <a:schemeClr val="tx1">
                    <a:lumMod val="75000"/>
                    <a:lumOff val="25000"/>
                  </a:schemeClr>
                </a:solidFill>
                <a:latin typeface="Century Gothic" panose="020B0502020202020204" pitchFamily="34" charset="0"/>
              </a:rPr>
              <a:t>cover.</a:t>
            </a:r>
            <a:endParaRPr lang="en-US"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Downtown has much higher LST because of its lower tree </a:t>
            </a:r>
            <a:r>
              <a:rPr lang="en-US" dirty="0" smtClean="0">
                <a:solidFill>
                  <a:schemeClr val="tx1">
                    <a:lumMod val="75000"/>
                    <a:lumOff val="25000"/>
                  </a:schemeClr>
                </a:solidFill>
                <a:latin typeface="Century Gothic" panose="020B0502020202020204" pitchFamily="34" charset="0"/>
              </a:rPr>
              <a:t>cover.</a:t>
            </a:r>
            <a:endParaRPr lang="en-US" dirty="0">
              <a:solidFill>
                <a:schemeClr val="tx1">
                  <a:lumMod val="75000"/>
                  <a:lumOff val="25000"/>
                </a:schemeClr>
              </a:solidFill>
              <a:latin typeface="Century Gothic" panose="020B0502020202020204" pitchFamily="34" charset="0"/>
            </a:endParaRPr>
          </a:p>
        </p:txBody>
      </p:sp>
      <p:sp>
        <p:nvSpPr>
          <p:cNvPr id="54" name="TextBox 53">
            <a:extLst>
              <a:ext uri="{FF2B5EF4-FFF2-40B4-BE49-F238E27FC236}">
                <a16:creationId xmlns:a16="http://schemas.microsoft.com/office/drawing/2014/main" id="{1B1B5EF1-3DB5-4BD7-BFB0-09D68159E6AF}"/>
              </a:ext>
            </a:extLst>
          </p:cNvPr>
          <p:cNvSpPr txBox="1"/>
          <p:nvPr/>
        </p:nvSpPr>
        <p:spPr>
          <a:xfrm>
            <a:off x="8772959" y="534319"/>
            <a:ext cx="1899507"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Oak Park</a:t>
            </a:r>
          </a:p>
        </p:txBody>
      </p:sp>
      <p:sp>
        <p:nvSpPr>
          <p:cNvPr id="62" name="TextBox 61">
            <a:extLst>
              <a:ext uri="{FF2B5EF4-FFF2-40B4-BE49-F238E27FC236}">
                <a16:creationId xmlns:a16="http://schemas.microsoft.com/office/drawing/2014/main" id="{C3D5BFA2-77D4-48C5-A199-49F294DE1CB6}"/>
              </a:ext>
            </a:extLst>
          </p:cNvPr>
          <p:cNvSpPr txBox="1"/>
          <p:nvPr/>
        </p:nvSpPr>
        <p:spPr>
          <a:xfrm>
            <a:off x="11327970" y="3281977"/>
            <a:ext cx="21377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1</a:t>
            </a:r>
          </a:p>
        </p:txBody>
      </p:sp>
      <p:sp>
        <p:nvSpPr>
          <p:cNvPr id="64" name="TextBox 63">
            <a:extLst>
              <a:ext uri="{FF2B5EF4-FFF2-40B4-BE49-F238E27FC236}">
                <a16:creationId xmlns:a16="http://schemas.microsoft.com/office/drawing/2014/main" id="{55F621BD-D95F-4448-9849-A902D003F522}"/>
              </a:ext>
            </a:extLst>
          </p:cNvPr>
          <p:cNvSpPr txBox="1"/>
          <p:nvPr/>
        </p:nvSpPr>
        <p:spPr>
          <a:xfrm>
            <a:off x="9381099" y="3288736"/>
            <a:ext cx="605361"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LST</a:t>
            </a:r>
          </a:p>
        </p:txBody>
      </p:sp>
    </p:spTree>
    <p:extLst>
      <p:ext uri="{BB962C8B-B14F-4D97-AF65-F5344CB8AC3E}">
        <p14:creationId xmlns:p14="http://schemas.microsoft.com/office/powerpoint/2010/main" val="301807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8A46-77C7-4981-AFA8-CFA060158C40}"/>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MULTIVARIATE CLUSTERING</a:t>
            </a:r>
          </a:p>
        </p:txBody>
      </p:sp>
      <p:pic>
        <p:nvPicPr>
          <p:cNvPr id="21" name="Picture 20" descr="A picture containing text, map&#10;&#10;Description automatically generated">
            <a:extLst>
              <a:ext uri="{FF2B5EF4-FFF2-40B4-BE49-F238E27FC236}">
                <a16:creationId xmlns:a16="http://schemas.microsoft.com/office/drawing/2014/main" id="{F1312F2D-777D-4A39-B99E-440467F526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50" t="12822" r="18626" b="14481"/>
          <a:stretch/>
        </p:blipFill>
        <p:spPr>
          <a:xfrm>
            <a:off x="787225" y="1463355"/>
            <a:ext cx="6022144" cy="4783292"/>
          </a:xfrm>
          <a:prstGeom prst="rect">
            <a:avLst/>
          </a:prstGeom>
        </p:spPr>
      </p:pic>
      <p:grpSp>
        <p:nvGrpSpPr>
          <p:cNvPr id="22" name="Group 21">
            <a:extLst>
              <a:ext uri="{FF2B5EF4-FFF2-40B4-BE49-F238E27FC236}">
                <a16:creationId xmlns:a16="http://schemas.microsoft.com/office/drawing/2014/main" id="{F1037191-B72A-4858-8BFB-23D55E3CDA26}"/>
              </a:ext>
            </a:extLst>
          </p:cNvPr>
          <p:cNvGrpSpPr/>
          <p:nvPr/>
        </p:nvGrpSpPr>
        <p:grpSpPr>
          <a:xfrm>
            <a:off x="7430078" y="1463355"/>
            <a:ext cx="3974697" cy="4488177"/>
            <a:chOff x="10223710" y="1557429"/>
            <a:chExt cx="5225087" cy="3994505"/>
          </a:xfrm>
        </p:grpSpPr>
        <p:grpSp>
          <p:nvGrpSpPr>
            <p:cNvPr id="23" name="Group 22">
              <a:extLst>
                <a:ext uri="{FF2B5EF4-FFF2-40B4-BE49-F238E27FC236}">
                  <a16:creationId xmlns:a16="http://schemas.microsoft.com/office/drawing/2014/main" id="{FBB96C20-544F-420F-89BF-D87495F38878}"/>
                </a:ext>
              </a:extLst>
            </p:cNvPr>
            <p:cNvGrpSpPr/>
            <p:nvPr/>
          </p:nvGrpSpPr>
          <p:grpSpPr>
            <a:xfrm>
              <a:off x="10223710" y="1557429"/>
              <a:ext cx="5225087" cy="3994505"/>
              <a:chOff x="8163190" y="2049609"/>
              <a:chExt cx="5225087" cy="3994505"/>
            </a:xfrm>
          </p:grpSpPr>
          <p:grpSp>
            <p:nvGrpSpPr>
              <p:cNvPr id="31" name="Group 30">
                <a:extLst>
                  <a:ext uri="{FF2B5EF4-FFF2-40B4-BE49-F238E27FC236}">
                    <a16:creationId xmlns:a16="http://schemas.microsoft.com/office/drawing/2014/main" id="{7BF695D3-B3FD-41C8-A39C-E1EB504AE721}"/>
                  </a:ext>
                </a:extLst>
              </p:cNvPr>
              <p:cNvGrpSpPr/>
              <p:nvPr/>
            </p:nvGrpSpPr>
            <p:grpSpPr>
              <a:xfrm>
                <a:off x="8163190" y="2049609"/>
                <a:ext cx="5225087" cy="3994505"/>
                <a:chOff x="8163190" y="2049609"/>
                <a:chExt cx="5225087" cy="3994505"/>
              </a:xfrm>
            </p:grpSpPr>
            <p:grpSp>
              <p:nvGrpSpPr>
                <p:cNvPr id="33" name="Group 32">
                  <a:extLst>
                    <a:ext uri="{FF2B5EF4-FFF2-40B4-BE49-F238E27FC236}">
                      <a16:creationId xmlns:a16="http://schemas.microsoft.com/office/drawing/2014/main" id="{748E2F90-F289-4CB7-8DD5-6180AFD64426}"/>
                    </a:ext>
                  </a:extLst>
                </p:cNvPr>
                <p:cNvGrpSpPr/>
                <p:nvPr/>
              </p:nvGrpSpPr>
              <p:grpSpPr>
                <a:xfrm>
                  <a:off x="8163190" y="2049609"/>
                  <a:ext cx="5225087" cy="3994505"/>
                  <a:chOff x="8163190" y="2049609"/>
                  <a:chExt cx="5225087" cy="3994505"/>
                </a:xfrm>
              </p:grpSpPr>
              <p:pic>
                <p:nvPicPr>
                  <p:cNvPr id="40" name="Graphic 39">
                    <a:extLst>
                      <a:ext uri="{FF2B5EF4-FFF2-40B4-BE49-F238E27FC236}">
                        <a16:creationId xmlns:a16="http://schemas.microsoft.com/office/drawing/2014/main" id="{2B2859F9-F3CE-44F5-9AB8-97E6E31160F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7934" t="87136" r="54622" b="10554"/>
                  <a:stretch/>
                </p:blipFill>
                <p:spPr>
                  <a:xfrm flipV="1">
                    <a:off x="8367916" y="5837687"/>
                    <a:ext cx="4329874" cy="206427"/>
                  </a:xfrm>
                  <a:prstGeom prst="rect">
                    <a:avLst/>
                  </a:prstGeom>
                </p:spPr>
              </p:pic>
              <p:pic>
                <p:nvPicPr>
                  <p:cNvPr id="41" name="Picture 40">
                    <a:extLst>
                      <a:ext uri="{FF2B5EF4-FFF2-40B4-BE49-F238E27FC236}">
                        <a16:creationId xmlns:a16="http://schemas.microsoft.com/office/drawing/2014/main" id="{CB47E71E-4D80-46E0-B0AF-0D18599F97E2}"/>
                      </a:ext>
                    </a:extLst>
                  </p:cNvPr>
                  <p:cNvPicPr>
                    <a:picLocks noChangeAspect="1"/>
                  </p:cNvPicPr>
                  <p:nvPr/>
                </p:nvPicPr>
                <p:blipFill>
                  <a:blip r:embed="rId6"/>
                  <a:stretch>
                    <a:fillRect/>
                  </a:stretch>
                </p:blipFill>
                <p:spPr>
                  <a:xfrm>
                    <a:off x="8431068" y="5011683"/>
                    <a:ext cx="360859" cy="427684"/>
                  </a:xfrm>
                  <a:prstGeom prst="rect">
                    <a:avLst/>
                  </a:prstGeom>
                </p:spPr>
              </p:pic>
              <p:sp>
                <p:nvSpPr>
                  <p:cNvPr id="42" name="TextBox 41">
                    <a:extLst>
                      <a:ext uri="{FF2B5EF4-FFF2-40B4-BE49-F238E27FC236}">
                        <a16:creationId xmlns:a16="http://schemas.microsoft.com/office/drawing/2014/main" id="{F16D4B4A-9661-4CA1-9251-974B78BA6512}"/>
                      </a:ext>
                    </a:extLst>
                  </p:cNvPr>
                  <p:cNvSpPr txBox="1"/>
                  <p:nvPr/>
                </p:nvSpPr>
                <p:spPr>
                  <a:xfrm>
                    <a:off x="8367916" y="4703906"/>
                    <a:ext cx="398018" cy="330050"/>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sp>
                <p:nvSpPr>
                  <p:cNvPr id="43" name="TextBox 42">
                    <a:extLst>
                      <a:ext uri="{FF2B5EF4-FFF2-40B4-BE49-F238E27FC236}">
                        <a16:creationId xmlns:a16="http://schemas.microsoft.com/office/drawing/2014/main" id="{B2CC906D-2980-4A77-85A1-9CCC91D87CCF}"/>
                      </a:ext>
                    </a:extLst>
                  </p:cNvPr>
                  <p:cNvSpPr txBox="1"/>
                  <p:nvPr/>
                </p:nvSpPr>
                <p:spPr>
                  <a:xfrm>
                    <a:off x="8215517" y="5577665"/>
                    <a:ext cx="3048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B671EB6F-767C-4B40-AFD4-945E54F60990}"/>
                      </a:ext>
                    </a:extLst>
                  </p:cNvPr>
                  <p:cNvSpPr txBox="1"/>
                  <p:nvPr/>
                </p:nvSpPr>
                <p:spPr>
                  <a:xfrm>
                    <a:off x="10265125" y="5572283"/>
                    <a:ext cx="686066" cy="2970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p:txBody>
              </p:sp>
              <p:sp>
                <p:nvSpPr>
                  <p:cNvPr id="46" name="TextBox 45">
                    <a:extLst>
                      <a:ext uri="{FF2B5EF4-FFF2-40B4-BE49-F238E27FC236}">
                        <a16:creationId xmlns:a16="http://schemas.microsoft.com/office/drawing/2014/main" id="{50488374-C0E7-41EA-B83A-F381F5ADD71B}"/>
                      </a:ext>
                    </a:extLst>
                  </p:cNvPr>
                  <p:cNvSpPr txBox="1"/>
                  <p:nvPr/>
                </p:nvSpPr>
                <p:spPr>
                  <a:xfrm>
                    <a:off x="11835432" y="5577665"/>
                    <a:ext cx="1379834" cy="2970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 miles    </a:t>
                    </a:r>
                  </a:p>
                </p:txBody>
              </p:sp>
              <p:sp>
                <p:nvSpPr>
                  <p:cNvPr id="49" name="TextBox 48">
                    <a:extLst>
                      <a:ext uri="{FF2B5EF4-FFF2-40B4-BE49-F238E27FC236}">
                        <a16:creationId xmlns:a16="http://schemas.microsoft.com/office/drawing/2014/main" id="{DAEBA517-1353-407C-AA46-61396FFAD415}"/>
                      </a:ext>
                    </a:extLst>
                  </p:cNvPr>
                  <p:cNvSpPr txBox="1"/>
                  <p:nvPr/>
                </p:nvSpPr>
                <p:spPr>
                  <a:xfrm>
                    <a:off x="8163190" y="2049609"/>
                    <a:ext cx="5225087" cy="35610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Multivariate Clusters</a:t>
                    </a:r>
                  </a:p>
                </p:txBody>
              </p:sp>
            </p:grpSp>
            <p:sp>
              <p:nvSpPr>
                <p:cNvPr id="34" name="Rectangle 33">
                  <a:extLst>
                    <a:ext uri="{FF2B5EF4-FFF2-40B4-BE49-F238E27FC236}">
                      <a16:creationId xmlns:a16="http://schemas.microsoft.com/office/drawing/2014/main" id="{9F7526B4-F91D-42D2-8C14-1E688BB6163D}"/>
                    </a:ext>
                  </a:extLst>
                </p:cNvPr>
                <p:cNvSpPr/>
                <p:nvPr/>
              </p:nvSpPr>
              <p:spPr>
                <a:xfrm>
                  <a:off x="8471133" y="3149630"/>
                  <a:ext cx="400050" cy="200275"/>
                </a:xfrm>
                <a:prstGeom prst="rect">
                  <a:avLst/>
                </a:prstGeom>
                <a:solidFill>
                  <a:srgbClr val="FBC4BB"/>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B527D98-DF24-40CC-A2EE-94BFEE69BFA7}"/>
                    </a:ext>
                  </a:extLst>
                </p:cNvPr>
                <p:cNvSpPr/>
                <p:nvPr/>
              </p:nvSpPr>
              <p:spPr>
                <a:xfrm>
                  <a:off x="8471133" y="3465826"/>
                  <a:ext cx="400050" cy="200275"/>
                </a:xfrm>
                <a:prstGeom prst="rect">
                  <a:avLst/>
                </a:prstGeom>
                <a:solidFill>
                  <a:srgbClr val="BFD999"/>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A54077EC-B6E5-4399-B474-D7DBE16BC350}"/>
                    </a:ext>
                  </a:extLst>
                </p:cNvPr>
                <p:cNvSpPr/>
                <p:nvPr/>
              </p:nvSpPr>
              <p:spPr>
                <a:xfrm>
                  <a:off x="8471133" y="2833434"/>
                  <a:ext cx="400050" cy="200275"/>
                </a:xfrm>
                <a:prstGeom prst="rect">
                  <a:avLst/>
                </a:prstGeom>
                <a:solidFill>
                  <a:srgbClr val="E4EDC2"/>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8FBF068-28B8-41F3-B3B9-D497BDDB5959}"/>
                    </a:ext>
                  </a:extLst>
                </p:cNvPr>
                <p:cNvSpPr/>
                <p:nvPr/>
              </p:nvSpPr>
              <p:spPr>
                <a:xfrm>
                  <a:off x="8471134" y="2517238"/>
                  <a:ext cx="400050" cy="200275"/>
                </a:xfrm>
                <a:prstGeom prst="rect">
                  <a:avLst/>
                </a:prstGeom>
                <a:solidFill>
                  <a:srgbClr val="F2DD9D"/>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FD5ED5FF-5E82-4458-B080-57605E7D8AEE}"/>
                  </a:ext>
                </a:extLst>
              </p:cNvPr>
              <p:cNvSpPr txBox="1"/>
              <p:nvPr/>
            </p:nvSpPr>
            <p:spPr>
              <a:xfrm>
                <a:off x="8871183" y="2416585"/>
                <a:ext cx="2915532" cy="1949761"/>
              </a:xfrm>
              <a:prstGeom prst="rect">
                <a:avLst/>
              </a:prstGeom>
              <a:noFill/>
            </p:spPr>
            <p:txBody>
              <a:bodyPr wrap="square" rtlCol="0">
                <a:spAutoFit/>
              </a:bodyPr>
              <a:lstStyle/>
              <a:p>
                <a:pPr>
                  <a:lnSpc>
                    <a:spcPct val="145000"/>
                  </a:lnSpc>
                </a:pPr>
                <a:r>
                  <a:rPr lang="en-US" sz="1600" dirty="0">
                    <a:latin typeface="Century Gothic" panose="020B0502020202020204" pitchFamily="34" charset="0"/>
                  </a:rPr>
                  <a:t>Cluster 1</a:t>
                </a:r>
              </a:p>
              <a:p>
                <a:pPr>
                  <a:lnSpc>
                    <a:spcPct val="145000"/>
                  </a:lnSpc>
                </a:pPr>
                <a:r>
                  <a:rPr lang="en-US" sz="1600" dirty="0">
                    <a:latin typeface="Century Gothic" panose="020B0502020202020204" pitchFamily="34" charset="0"/>
                  </a:rPr>
                  <a:t>Cluster 2</a:t>
                </a:r>
              </a:p>
              <a:p>
                <a:pPr>
                  <a:lnSpc>
                    <a:spcPct val="145000"/>
                  </a:lnSpc>
                </a:pPr>
                <a:r>
                  <a:rPr lang="en-US" sz="1600" dirty="0">
                    <a:latin typeface="Century Gothic" panose="020B0502020202020204" pitchFamily="34" charset="0"/>
                  </a:rPr>
                  <a:t>Cluster 3</a:t>
                </a:r>
              </a:p>
              <a:p>
                <a:pPr>
                  <a:lnSpc>
                    <a:spcPct val="145000"/>
                  </a:lnSpc>
                </a:pPr>
                <a:r>
                  <a:rPr lang="en-US" sz="1600" dirty="0">
                    <a:latin typeface="Century Gothic" panose="020B0502020202020204" pitchFamily="34" charset="0"/>
                  </a:rPr>
                  <a:t>Cluster 4</a:t>
                </a:r>
              </a:p>
              <a:p>
                <a:pPr>
                  <a:lnSpc>
                    <a:spcPct val="145000"/>
                  </a:lnSpc>
                </a:pPr>
                <a:r>
                  <a:rPr lang="en-US" sz="1600" dirty="0">
                    <a:latin typeface="Century Gothic" panose="020B0502020202020204" pitchFamily="34" charset="0"/>
                  </a:rPr>
                  <a:t>City of Huntsville</a:t>
                </a:r>
              </a:p>
              <a:p>
                <a:pPr>
                  <a:lnSpc>
                    <a:spcPct val="145000"/>
                  </a:lnSpc>
                </a:pPr>
                <a:r>
                  <a:rPr lang="en-US" sz="1600" dirty="0">
                    <a:latin typeface="Century Gothic" panose="020B0502020202020204" pitchFamily="34" charset="0"/>
                  </a:rPr>
                  <a:t>Census Tracts</a:t>
                </a:r>
              </a:p>
            </p:txBody>
          </p:sp>
        </p:grpSp>
        <p:sp>
          <p:nvSpPr>
            <p:cNvPr id="24" name="Rectangle 23">
              <a:extLst>
                <a:ext uri="{FF2B5EF4-FFF2-40B4-BE49-F238E27FC236}">
                  <a16:creationId xmlns:a16="http://schemas.microsoft.com/office/drawing/2014/main" id="{F2D658DA-002E-4D44-8A07-71A1EF2364E1}"/>
                </a:ext>
              </a:extLst>
            </p:cNvPr>
            <p:cNvSpPr/>
            <p:nvPr/>
          </p:nvSpPr>
          <p:spPr>
            <a:xfrm>
              <a:off x="10531653" y="3289842"/>
              <a:ext cx="400050" cy="20027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9B24AD8-030D-4DE8-BB71-6EC7F0A0FB30}"/>
                </a:ext>
              </a:extLst>
            </p:cNvPr>
            <p:cNvSpPr/>
            <p:nvPr/>
          </p:nvSpPr>
          <p:spPr>
            <a:xfrm>
              <a:off x="10531653" y="3606040"/>
              <a:ext cx="400050" cy="200275"/>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66774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8A46-77C7-4981-AFA8-CFA060158C40}"/>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RESULTS: MULTIVARIATE CLUSTERING</a:t>
            </a:r>
          </a:p>
        </p:txBody>
      </p:sp>
      <p:pic>
        <p:nvPicPr>
          <p:cNvPr id="134" name="Picture 133" descr="A picture containing text, map&#10;&#10;Description automatically generated">
            <a:extLst>
              <a:ext uri="{FF2B5EF4-FFF2-40B4-BE49-F238E27FC236}">
                <a16:creationId xmlns:a16="http://schemas.microsoft.com/office/drawing/2014/main" id="{4DA591EA-3CD5-485C-B0C2-91A3FD60BC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50" t="12822" r="18626" b="14481"/>
          <a:stretch/>
        </p:blipFill>
        <p:spPr>
          <a:xfrm>
            <a:off x="131072" y="1233698"/>
            <a:ext cx="4998054" cy="3969874"/>
          </a:xfrm>
          <a:prstGeom prst="rect">
            <a:avLst/>
          </a:prstGeom>
        </p:spPr>
      </p:pic>
      <p:grpSp>
        <p:nvGrpSpPr>
          <p:cNvPr id="135" name="Group 134">
            <a:extLst>
              <a:ext uri="{FF2B5EF4-FFF2-40B4-BE49-F238E27FC236}">
                <a16:creationId xmlns:a16="http://schemas.microsoft.com/office/drawing/2014/main" id="{9CD39116-D79C-4391-B11E-4751859A9629}"/>
              </a:ext>
            </a:extLst>
          </p:cNvPr>
          <p:cNvGrpSpPr/>
          <p:nvPr/>
        </p:nvGrpSpPr>
        <p:grpSpPr>
          <a:xfrm>
            <a:off x="508559" y="4593358"/>
            <a:ext cx="4302935" cy="1928413"/>
            <a:chOff x="10531654" y="1887519"/>
            <a:chExt cx="6815605" cy="1866967"/>
          </a:xfrm>
        </p:grpSpPr>
        <p:grpSp>
          <p:nvGrpSpPr>
            <p:cNvPr id="136" name="Group 135">
              <a:extLst>
                <a:ext uri="{FF2B5EF4-FFF2-40B4-BE49-F238E27FC236}">
                  <a16:creationId xmlns:a16="http://schemas.microsoft.com/office/drawing/2014/main" id="{F95EF6C8-1263-42C8-9161-4E3B0D2ADE1E}"/>
                </a:ext>
              </a:extLst>
            </p:cNvPr>
            <p:cNvGrpSpPr/>
            <p:nvPr/>
          </p:nvGrpSpPr>
          <p:grpSpPr>
            <a:xfrm>
              <a:off x="10531654" y="1887519"/>
              <a:ext cx="6815605" cy="1866967"/>
              <a:chOff x="8471134" y="2379699"/>
              <a:chExt cx="6815605" cy="1866967"/>
            </a:xfrm>
          </p:grpSpPr>
          <p:grpSp>
            <p:nvGrpSpPr>
              <p:cNvPr id="139" name="Group 138">
                <a:extLst>
                  <a:ext uri="{FF2B5EF4-FFF2-40B4-BE49-F238E27FC236}">
                    <a16:creationId xmlns:a16="http://schemas.microsoft.com/office/drawing/2014/main" id="{50280873-6E29-478F-BF7D-71C555C57B8D}"/>
                  </a:ext>
                </a:extLst>
              </p:cNvPr>
              <p:cNvGrpSpPr/>
              <p:nvPr/>
            </p:nvGrpSpPr>
            <p:grpSpPr>
              <a:xfrm>
                <a:off x="8471134" y="2517238"/>
                <a:ext cx="6815605" cy="1595472"/>
                <a:chOff x="8471134" y="2517238"/>
                <a:chExt cx="6815605" cy="1595472"/>
              </a:xfrm>
            </p:grpSpPr>
            <p:grpSp>
              <p:nvGrpSpPr>
                <p:cNvPr id="141" name="Group 140">
                  <a:extLst>
                    <a:ext uri="{FF2B5EF4-FFF2-40B4-BE49-F238E27FC236}">
                      <a16:creationId xmlns:a16="http://schemas.microsoft.com/office/drawing/2014/main" id="{544DE1BD-E314-4695-AF62-0A4805FC7655}"/>
                    </a:ext>
                  </a:extLst>
                </p:cNvPr>
                <p:cNvGrpSpPr/>
                <p:nvPr/>
              </p:nvGrpSpPr>
              <p:grpSpPr>
                <a:xfrm>
                  <a:off x="11213698" y="2969359"/>
                  <a:ext cx="4073041" cy="1143351"/>
                  <a:chOff x="11213698" y="2969359"/>
                  <a:chExt cx="4073041" cy="1143351"/>
                </a:xfrm>
              </p:grpSpPr>
              <p:pic>
                <p:nvPicPr>
                  <p:cNvPr id="146" name="Graphic 145">
                    <a:extLst>
                      <a:ext uri="{FF2B5EF4-FFF2-40B4-BE49-F238E27FC236}">
                        <a16:creationId xmlns:a16="http://schemas.microsoft.com/office/drawing/2014/main" id="{390E14AC-58FC-4B4B-9B20-AE27202C43EE}"/>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7934" t="87136" r="54622" b="10554"/>
                  <a:stretch/>
                </p:blipFill>
                <p:spPr>
                  <a:xfrm flipV="1">
                    <a:off x="11717367" y="3969359"/>
                    <a:ext cx="3006827" cy="143351"/>
                  </a:xfrm>
                  <a:prstGeom prst="rect">
                    <a:avLst/>
                  </a:prstGeom>
                </p:spPr>
              </p:pic>
              <p:pic>
                <p:nvPicPr>
                  <p:cNvPr id="147" name="Picture 146">
                    <a:extLst>
                      <a:ext uri="{FF2B5EF4-FFF2-40B4-BE49-F238E27FC236}">
                        <a16:creationId xmlns:a16="http://schemas.microsoft.com/office/drawing/2014/main" id="{49D43A34-B267-46FE-852A-DE134207DB07}"/>
                      </a:ext>
                    </a:extLst>
                  </p:cNvPr>
                  <p:cNvPicPr>
                    <a:picLocks noChangeAspect="1"/>
                  </p:cNvPicPr>
                  <p:nvPr/>
                </p:nvPicPr>
                <p:blipFill>
                  <a:blip r:embed="rId6"/>
                  <a:stretch>
                    <a:fillRect/>
                  </a:stretch>
                </p:blipFill>
                <p:spPr>
                  <a:xfrm>
                    <a:off x="11276850" y="3277135"/>
                    <a:ext cx="360859" cy="427684"/>
                  </a:xfrm>
                  <a:prstGeom prst="rect">
                    <a:avLst/>
                  </a:prstGeom>
                </p:spPr>
              </p:pic>
              <p:sp>
                <p:nvSpPr>
                  <p:cNvPr id="148" name="TextBox 147">
                    <a:extLst>
                      <a:ext uri="{FF2B5EF4-FFF2-40B4-BE49-F238E27FC236}">
                        <a16:creationId xmlns:a16="http://schemas.microsoft.com/office/drawing/2014/main" id="{53B7E7E1-241C-4111-B229-8BE865A036CA}"/>
                      </a:ext>
                    </a:extLst>
                  </p:cNvPr>
                  <p:cNvSpPr txBox="1"/>
                  <p:nvPr/>
                </p:nvSpPr>
                <p:spPr>
                  <a:xfrm>
                    <a:off x="11213698" y="2969359"/>
                    <a:ext cx="398018" cy="330050"/>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sp>
                <p:nvSpPr>
                  <p:cNvPr id="149" name="TextBox 148">
                    <a:extLst>
                      <a:ext uri="{FF2B5EF4-FFF2-40B4-BE49-F238E27FC236}">
                        <a16:creationId xmlns:a16="http://schemas.microsoft.com/office/drawing/2014/main" id="{8814085A-7EA9-4AC7-8856-D924C31DAC6C}"/>
                      </a:ext>
                    </a:extLst>
                  </p:cNvPr>
                  <p:cNvSpPr txBox="1"/>
                  <p:nvPr/>
                </p:nvSpPr>
                <p:spPr>
                  <a:xfrm>
                    <a:off x="11501816" y="3739195"/>
                    <a:ext cx="304800" cy="2970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150" name="TextBox 149">
                    <a:extLst>
                      <a:ext uri="{FF2B5EF4-FFF2-40B4-BE49-F238E27FC236}">
                        <a16:creationId xmlns:a16="http://schemas.microsoft.com/office/drawing/2014/main" id="{2EA48988-46D2-482F-B737-E0B6FB88FEF8}"/>
                      </a:ext>
                    </a:extLst>
                  </p:cNvPr>
                  <p:cNvSpPr txBox="1"/>
                  <p:nvPr/>
                </p:nvSpPr>
                <p:spPr>
                  <a:xfrm>
                    <a:off x="12856867" y="3733813"/>
                    <a:ext cx="686066" cy="2970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p:txBody>
              </p:sp>
              <p:sp>
                <p:nvSpPr>
                  <p:cNvPr id="151" name="TextBox 150">
                    <a:extLst>
                      <a:ext uri="{FF2B5EF4-FFF2-40B4-BE49-F238E27FC236}">
                        <a16:creationId xmlns:a16="http://schemas.microsoft.com/office/drawing/2014/main" id="{0F7A2D76-627A-490C-B342-9164FFF2FD6E}"/>
                      </a:ext>
                    </a:extLst>
                  </p:cNvPr>
                  <p:cNvSpPr txBox="1"/>
                  <p:nvPr/>
                </p:nvSpPr>
                <p:spPr>
                  <a:xfrm>
                    <a:off x="13906904" y="3733813"/>
                    <a:ext cx="1379835" cy="2970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 miles    </a:t>
                    </a:r>
                  </a:p>
                </p:txBody>
              </p:sp>
            </p:grpSp>
            <p:sp>
              <p:nvSpPr>
                <p:cNvPr id="142" name="Rectangle 141">
                  <a:extLst>
                    <a:ext uri="{FF2B5EF4-FFF2-40B4-BE49-F238E27FC236}">
                      <a16:creationId xmlns:a16="http://schemas.microsoft.com/office/drawing/2014/main" id="{FABD0A35-6C96-4DF2-AA80-67942EB43CF1}"/>
                    </a:ext>
                  </a:extLst>
                </p:cNvPr>
                <p:cNvSpPr/>
                <p:nvPr/>
              </p:nvSpPr>
              <p:spPr>
                <a:xfrm>
                  <a:off x="8471134" y="3096438"/>
                  <a:ext cx="400050" cy="200275"/>
                </a:xfrm>
                <a:prstGeom prst="rect">
                  <a:avLst/>
                </a:prstGeom>
                <a:solidFill>
                  <a:srgbClr val="FBC4BB"/>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43" name="Rectangle 142">
                  <a:extLst>
                    <a:ext uri="{FF2B5EF4-FFF2-40B4-BE49-F238E27FC236}">
                      <a16:creationId xmlns:a16="http://schemas.microsoft.com/office/drawing/2014/main" id="{8D50F95A-14F5-4572-B6D7-A5918E79A4A4}"/>
                    </a:ext>
                  </a:extLst>
                </p:cNvPr>
                <p:cNvSpPr/>
                <p:nvPr/>
              </p:nvSpPr>
              <p:spPr>
                <a:xfrm>
                  <a:off x="8471134" y="3386038"/>
                  <a:ext cx="400050" cy="200275"/>
                </a:xfrm>
                <a:prstGeom prst="rect">
                  <a:avLst/>
                </a:prstGeom>
                <a:solidFill>
                  <a:srgbClr val="BFD999"/>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44" name="Rectangle 143">
                  <a:extLst>
                    <a:ext uri="{FF2B5EF4-FFF2-40B4-BE49-F238E27FC236}">
                      <a16:creationId xmlns:a16="http://schemas.microsoft.com/office/drawing/2014/main" id="{E09FFE3B-CCC4-41F7-BD96-85DB15529D77}"/>
                    </a:ext>
                  </a:extLst>
                </p:cNvPr>
                <p:cNvSpPr/>
                <p:nvPr/>
              </p:nvSpPr>
              <p:spPr>
                <a:xfrm>
                  <a:off x="8471134" y="2806838"/>
                  <a:ext cx="400050" cy="200275"/>
                </a:xfrm>
                <a:prstGeom prst="rect">
                  <a:avLst/>
                </a:prstGeom>
                <a:solidFill>
                  <a:srgbClr val="E4EDC2"/>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45" name="Rectangle 144">
                  <a:extLst>
                    <a:ext uri="{FF2B5EF4-FFF2-40B4-BE49-F238E27FC236}">
                      <a16:creationId xmlns:a16="http://schemas.microsoft.com/office/drawing/2014/main" id="{FE0C8A0A-093D-40FF-8BAB-E8C9551E9894}"/>
                    </a:ext>
                  </a:extLst>
                </p:cNvPr>
                <p:cNvSpPr/>
                <p:nvPr/>
              </p:nvSpPr>
              <p:spPr>
                <a:xfrm>
                  <a:off x="8471134" y="2517238"/>
                  <a:ext cx="400050" cy="200275"/>
                </a:xfrm>
                <a:prstGeom prst="rect">
                  <a:avLst/>
                </a:prstGeom>
                <a:solidFill>
                  <a:srgbClr val="F2DD9D"/>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140" name="TextBox 139">
                <a:extLst>
                  <a:ext uri="{FF2B5EF4-FFF2-40B4-BE49-F238E27FC236}">
                    <a16:creationId xmlns:a16="http://schemas.microsoft.com/office/drawing/2014/main" id="{A15DCFF2-546D-454E-9223-3F2C80B9F57F}"/>
                  </a:ext>
                </a:extLst>
              </p:cNvPr>
              <p:cNvSpPr txBox="1"/>
              <p:nvPr/>
            </p:nvSpPr>
            <p:spPr>
              <a:xfrm>
                <a:off x="8841010" y="2379699"/>
                <a:ext cx="2915531" cy="1866967"/>
              </a:xfrm>
              <a:prstGeom prst="rect">
                <a:avLst/>
              </a:prstGeom>
              <a:noFill/>
            </p:spPr>
            <p:txBody>
              <a:bodyPr wrap="square" rtlCol="0">
                <a:spAutoFit/>
              </a:bodyPr>
              <a:lstStyle/>
              <a:p>
                <a:pPr>
                  <a:lnSpc>
                    <a:spcPct val="145000"/>
                  </a:lnSpc>
                </a:pPr>
                <a:r>
                  <a:rPr lang="en-US" sz="1400" dirty="0">
                    <a:solidFill>
                      <a:schemeClr val="tx1">
                        <a:lumMod val="75000"/>
                        <a:lumOff val="25000"/>
                      </a:schemeClr>
                    </a:solidFill>
                    <a:latin typeface="Century Gothic" panose="020B0502020202020204" pitchFamily="34" charset="0"/>
                  </a:rPr>
                  <a:t>Cluster 1</a:t>
                </a:r>
              </a:p>
              <a:p>
                <a:pPr>
                  <a:lnSpc>
                    <a:spcPct val="145000"/>
                  </a:lnSpc>
                </a:pPr>
                <a:r>
                  <a:rPr lang="en-US" sz="1400" dirty="0">
                    <a:solidFill>
                      <a:schemeClr val="tx1">
                        <a:lumMod val="75000"/>
                        <a:lumOff val="25000"/>
                      </a:schemeClr>
                    </a:solidFill>
                    <a:latin typeface="Century Gothic" panose="020B0502020202020204" pitchFamily="34" charset="0"/>
                  </a:rPr>
                  <a:t>Cluster 2</a:t>
                </a:r>
              </a:p>
              <a:p>
                <a:pPr>
                  <a:lnSpc>
                    <a:spcPct val="145000"/>
                  </a:lnSpc>
                </a:pPr>
                <a:r>
                  <a:rPr lang="en-US" sz="1400" dirty="0">
                    <a:solidFill>
                      <a:schemeClr val="tx1">
                        <a:lumMod val="75000"/>
                        <a:lumOff val="25000"/>
                      </a:schemeClr>
                    </a:solidFill>
                    <a:latin typeface="Century Gothic" panose="020B0502020202020204" pitchFamily="34" charset="0"/>
                  </a:rPr>
                  <a:t>Cluster 3</a:t>
                </a:r>
              </a:p>
              <a:p>
                <a:pPr>
                  <a:lnSpc>
                    <a:spcPct val="145000"/>
                  </a:lnSpc>
                </a:pPr>
                <a:r>
                  <a:rPr lang="en-US" sz="1400" dirty="0">
                    <a:solidFill>
                      <a:schemeClr val="tx1">
                        <a:lumMod val="75000"/>
                        <a:lumOff val="25000"/>
                      </a:schemeClr>
                    </a:solidFill>
                    <a:latin typeface="Century Gothic" panose="020B0502020202020204" pitchFamily="34" charset="0"/>
                  </a:rPr>
                  <a:t>Cluster 4</a:t>
                </a:r>
              </a:p>
              <a:p>
                <a:pPr>
                  <a:lnSpc>
                    <a:spcPct val="145000"/>
                  </a:lnSpc>
                </a:pPr>
                <a:r>
                  <a:rPr lang="en-US" sz="1400" dirty="0">
                    <a:solidFill>
                      <a:schemeClr val="tx1">
                        <a:lumMod val="75000"/>
                        <a:lumOff val="25000"/>
                      </a:schemeClr>
                    </a:solidFill>
                    <a:latin typeface="Century Gothic" panose="020B0502020202020204" pitchFamily="34" charset="0"/>
                  </a:rPr>
                  <a:t>City of Huntsville</a:t>
                </a:r>
              </a:p>
              <a:p>
                <a:pPr>
                  <a:lnSpc>
                    <a:spcPct val="145000"/>
                  </a:lnSpc>
                </a:pPr>
                <a:r>
                  <a:rPr lang="en-US" sz="1400" dirty="0">
                    <a:solidFill>
                      <a:schemeClr val="tx1">
                        <a:lumMod val="75000"/>
                        <a:lumOff val="25000"/>
                      </a:schemeClr>
                    </a:solidFill>
                    <a:latin typeface="Century Gothic" panose="020B0502020202020204" pitchFamily="34" charset="0"/>
                  </a:rPr>
                  <a:t>Census Tracts</a:t>
                </a:r>
              </a:p>
            </p:txBody>
          </p:sp>
        </p:grpSp>
        <p:sp>
          <p:nvSpPr>
            <p:cNvPr id="137" name="Rectangle 136">
              <a:extLst>
                <a:ext uri="{FF2B5EF4-FFF2-40B4-BE49-F238E27FC236}">
                  <a16:creationId xmlns:a16="http://schemas.microsoft.com/office/drawing/2014/main" id="{176FA92B-0F20-4B51-A49D-DB3CE7837042}"/>
                </a:ext>
              </a:extLst>
            </p:cNvPr>
            <p:cNvSpPr/>
            <p:nvPr/>
          </p:nvSpPr>
          <p:spPr>
            <a:xfrm>
              <a:off x="10531654" y="3183458"/>
              <a:ext cx="400050" cy="20027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38" name="Rectangle 137">
              <a:extLst>
                <a:ext uri="{FF2B5EF4-FFF2-40B4-BE49-F238E27FC236}">
                  <a16:creationId xmlns:a16="http://schemas.microsoft.com/office/drawing/2014/main" id="{3BE9827B-C85B-4395-83C2-4D1665E949A8}"/>
                </a:ext>
              </a:extLst>
            </p:cNvPr>
            <p:cNvSpPr/>
            <p:nvPr/>
          </p:nvSpPr>
          <p:spPr>
            <a:xfrm>
              <a:off x="10531654" y="3473058"/>
              <a:ext cx="400050" cy="200275"/>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3" name="Group 2">
            <a:extLst>
              <a:ext uri="{FF2B5EF4-FFF2-40B4-BE49-F238E27FC236}">
                <a16:creationId xmlns:a16="http://schemas.microsoft.com/office/drawing/2014/main" id="{11BDB79C-AE78-455D-9152-7179394F1558}"/>
              </a:ext>
            </a:extLst>
          </p:cNvPr>
          <p:cNvGrpSpPr/>
          <p:nvPr/>
        </p:nvGrpSpPr>
        <p:grpSpPr>
          <a:xfrm>
            <a:off x="4941566" y="1349794"/>
            <a:ext cx="7250434" cy="5130406"/>
            <a:chOff x="5020555" y="1447498"/>
            <a:chExt cx="7250434" cy="5130406"/>
          </a:xfrm>
        </p:grpSpPr>
        <p:grpSp>
          <p:nvGrpSpPr>
            <p:cNvPr id="50" name="Graphic 5">
              <a:extLst>
                <a:ext uri="{FF2B5EF4-FFF2-40B4-BE49-F238E27FC236}">
                  <a16:creationId xmlns:a16="http://schemas.microsoft.com/office/drawing/2014/main" id="{B8F6E42F-B809-48FF-BB7F-DB68F44AEFE0}"/>
                </a:ext>
              </a:extLst>
            </p:cNvPr>
            <p:cNvGrpSpPr/>
            <p:nvPr/>
          </p:nvGrpSpPr>
          <p:grpSpPr>
            <a:xfrm>
              <a:off x="5193903" y="1447498"/>
              <a:ext cx="7077086" cy="5130406"/>
              <a:chOff x="-174219" y="6172201"/>
              <a:chExt cx="8175384" cy="5141934"/>
            </a:xfrm>
          </p:grpSpPr>
          <p:sp>
            <p:nvSpPr>
              <p:cNvPr id="51" name="Freeform: Shape 50">
                <a:extLst>
                  <a:ext uri="{FF2B5EF4-FFF2-40B4-BE49-F238E27FC236}">
                    <a16:creationId xmlns:a16="http://schemas.microsoft.com/office/drawing/2014/main" id="{13C215F0-FD52-433A-88E4-F3AAFAAABA59}"/>
                  </a:ext>
                </a:extLst>
              </p:cNvPr>
              <p:cNvSpPr/>
              <p:nvPr/>
            </p:nvSpPr>
            <p:spPr>
              <a:xfrm>
                <a:off x="-38264" y="6172201"/>
                <a:ext cx="7772400" cy="5141934"/>
              </a:xfrm>
              <a:custGeom>
                <a:avLst/>
                <a:gdLst>
                  <a:gd name="connsiteX0" fmla="*/ 0 w 7772400"/>
                  <a:gd name="connsiteY0" fmla="*/ 0 h 5141934"/>
                  <a:gd name="connsiteX1" fmla="*/ 7772400 w 7772400"/>
                  <a:gd name="connsiteY1" fmla="*/ 0 h 5141934"/>
                  <a:gd name="connsiteX2" fmla="*/ 7772400 w 7772400"/>
                  <a:gd name="connsiteY2" fmla="*/ 5141934 h 5141934"/>
                  <a:gd name="connsiteX3" fmla="*/ 0 w 7772400"/>
                  <a:gd name="connsiteY3" fmla="*/ 5141934 h 5141934"/>
                </a:gdLst>
                <a:ahLst/>
                <a:cxnLst>
                  <a:cxn ang="0">
                    <a:pos x="connsiteX0" y="connsiteY0"/>
                  </a:cxn>
                  <a:cxn ang="0">
                    <a:pos x="connsiteX1" y="connsiteY1"/>
                  </a:cxn>
                  <a:cxn ang="0">
                    <a:pos x="connsiteX2" y="connsiteY2"/>
                  </a:cxn>
                  <a:cxn ang="0">
                    <a:pos x="connsiteX3" y="connsiteY3"/>
                  </a:cxn>
                </a:cxnLst>
                <a:rect l="l" t="t" r="r" b="b"/>
                <a:pathLst>
                  <a:path w="7772400" h="5141934">
                    <a:moveTo>
                      <a:pt x="0" y="0"/>
                    </a:moveTo>
                    <a:lnTo>
                      <a:pt x="7772400" y="0"/>
                    </a:lnTo>
                    <a:lnTo>
                      <a:pt x="7772400" y="5141934"/>
                    </a:lnTo>
                    <a:lnTo>
                      <a:pt x="0" y="5141934"/>
                    </a:lnTo>
                    <a:close/>
                  </a:path>
                </a:pathLst>
              </a:custGeom>
              <a:solidFill>
                <a:srgbClr val="FFFFFF"/>
              </a:solidFill>
              <a:ln w="6263" cap="flat">
                <a:noFill/>
                <a:prstDash val="solid"/>
                <a:miter/>
              </a:ln>
            </p:spPr>
            <p:txBody>
              <a:bodyPr rtlCol="0" anchor="ctr"/>
              <a:lstStyle/>
              <a:p>
                <a:endParaRPr lang="en-US" sz="1600" dirty="0">
                  <a:solidFill>
                    <a:schemeClr val="tx1">
                      <a:lumMod val="75000"/>
                      <a:lumOff val="25000"/>
                    </a:schemeClr>
                  </a:solidFill>
                </a:endParaRPr>
              </a:p>
            </p:txBody>
          </p:sp>
          <p:sp>
            <p:nvSpPr>
              <p:cNvPr id="59" name="TextBox 58">
                <a:extLst>
                  <a:ext uri="{FF2B5EF4-FFF2-40B4-BE49-F238E27FC236}">
                    <a16:creationId xmlns:a16="http://schemas.microsoft.com/office/drawing/2014/main" id="{36DF3C84-342C-499B-9E4F-829DD6AF23D1}"/>
                  </a:ext>
                </a:extLst>
              </p:cNvPr>
              <p:cNvSpPr txBox="1"/>
              <p:nvPr/>
            </p:nvSpPr>
            <p:spPr>
              <a:xfrm>
                <a:off x="2182368" y="6241521"/>
                <a:ext cx="4277969" cy="370162"/>
              </a:xfrm>
              <a:prstGeom prst="rect">
                <a:avLst/>
              </a:prstGeom>
              <a:noFill/>
            </p:spPr>
            <p:txBody>
              <a:bodyPr wrap="none" rtlCol="0">
                <a:spAutoFit/>
              </a:bodyPr>
              <a:lstStyle/>
              <a:p>
                <a:pPr algn="l"/>
                <a:r>
                  <a:rPr lang="en-US" spc="0" baseline="0" dirty="0">
                    <a:solidFill>
                      <a:schemeClr val="tx1">
                        <a:lumMod val="75000"/>
                        <a:lumOff val="25000"/>
                      </a:schemeClr>
                    </a:solidFill>
                    <a:latin typeface="Century Gothic"/>
                    <a:sym typeface="Century Gothic"/>
                    <a:rtl val="0"/>
                  </a:rPr>
                  <a:t>Multivariate Clustering Box-Plots</a:t>
                </a:r>
              </a:p>
            </p:txBody>
          </p:sp>
          <p:grpSp>
            <p:nvGrpSpPr>
              <p:cNvPr id="60" name="Graphic 5">
                <a:extLst>
                  <a:ext uri="{FF2B5EF4-FFF2-40B4-BE49-F238E27FC236}">
                    <a16:creationId xmlns:a16="http://schemas.microsoft.com/office/drawing/2014/main" id="{7E3A8C4E-71F7-4D57-9F64-C288373D132B}"/>
                  </a:ext>
                </a:extLst>
              </p:cNvPr>
              <p:cNvGrpSpPr/>
              <p:nvPr/>
            </p:nvGrpSpPr>
            <p:grpSpPr>
              <a:xfrm>
                <a:off x="7395841" y="8261671"/>
                <a:ext cx="605324" cy="1388954"/>
                <a:chOff x="7395841" y="8261671"/>
                <a:chExt cx="605324" cy="1388954"/>
              </a:xfrm>
            </p:grpSpPr>
            <p:grpSp>
              <p:nvGrpSpPr>
                <p:cNvPr id="118" name="Graphic 5">
                  <a:extLst>
                    <a:ext uri="{FF2B5EF4-FFF2-40B4-BE49-F238E27FC236}">
                      <a16:creationId xmlns:a16="http://schemas.microsoft.com/office/drawing/2014/main" id="{DF9E7BEF-5927-463A-9F17-09F0C10D1F13}"/>
                    </a:ext>
                  </a:extLst>
                </p:cNvPr>
                <p:cNvGrpSpPr/>
                <p:nvPr/>
              </p:nvGrpSpPr>
              <p:grpSpPr>
                <a:xfrm>
                  <a:off x="7395841" y="8261671"/>
                  <a:ext cx="585058" cy="339315"/>
                  <a:chOff x="7395841" y="8261671"/>
                  <a:chExt cx="585058" cy="339315"/>
                </a:xfrm>
              </p:grpSpPr>
              <p:sp>
                <p:nvSpPr>
                  <p:cNvPr id="131" name="Freeform: Shape 130">
                    <a:extLst>
                      <a:ext uri="{FF2B5EF4-FFF2-40B4-BE49-F238E27FC236}">
                        <a16:creationId xmlns:a16="http://schemas.microsoft.com/office/drawing/2014/main" id="{F9083B63-ACBA-4578-A688-045AE1A0F4A2}"/>
                      </a:ext>
                    </a:extLst>
                  </p:cNvPr>
                  <p:cNvSpPr/>
                  <p:nvPr/>
                </p:nvSpPr>
                <p:spPr>
                  <a:xfrm>
                    <a:off x="7423510" y="8488549"/>
                    <a:ext cx="83005" cy="83005"/>
                  </a:xfrm>
                  <a:custGeom>
                    <a:avLst/>
                    <a:gdLst>
                      <a:gd name="connsiteX0" fmla="*/ 82982 w 83005"/>
                      <a:gd name="connsiteY0" fmla="*/ 41495 h 83005"/>
                      <a:gd name="connsiteX1" fmla="*/ 41479 w 83005"/>
                      <a:gd name="connsiteY1" fmla="*/ 82997 h 83005"/>
                      <a:gd name="connsiteX2" fmla="*/ -23 w 83005"/>
                      <a:gd name="connsiteY2" fmla="*/ 41495 h 83005"/>
                      <a:gd name="connsiteX3" fmla="*/ 41479 w 83005"/>
                      <a:gd name="connsiteY3" fmla="*/ -8 h 83005"/>
                      <a:gd name="connsiteX4" fmla="*/ 82982 w 83005"/>
                      <a:gd name="connsiteY4" fmla="*/ 41495 h 8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05" h="83005">
                        <a:moveTo>
                          <a:pt x="82982" y="41495"/>
                        </a:moveTo>
                        <a:cubicBezTo>
                          <a:pt x="82982" y="64416"/>
                          <a:pt x="64401" y="82997"/>
                          <a:pt x="41479" y="82997"/>
                        </a:cubicBezTo>
                        <a:cubicBezTo>
                          <a:pt x="18558" y="82997"/>
                          <a:pt x="-23" y="64416"/>
                          <a:pt x="-23" y="41495"/>
                        </a:cubicBezTo>
                        <a:cubicBezTo>
                          <a:pt x="-23" y="18573"/>
                          <a:pt x="18558" y="-8"/>
                          <a:pt x="41479" y="-8"/>
                        </a:cubicBezTo>
                        <a:cubicBezTo>
                          <a:pt x="64401" y="-8"/>
                          <a:pt x="82982" y="18573"/>
                          <a:pt x="82982" y="41495"/>
                        </a:cubicBezTo>
                        <a:close/>
                      </a:path>
                    </a:pathLst>
                  </a:custGeom>
                  <a:solidFill>
                    <a:srgbClr val="F2DD9D"/>
                  </a:solidFill>
                  <a:ln w="13834" cap="flat">
                    <a:solidFill>
                      <a:srgbClr val="F2DD9D"/>
                    </a:solidFill>
                    <a:prstDash val="solid"/>
                    <a:miter/>
                  </a:ln>
                </p:spPr>
                <p:txBody>
                  <a:bodyPr rtlCol="0" anchor="ctr"/>
                  <a:lstStyle/>
                  <a:p>
                    <a:endParaRPr lang="en-US" sz="1600" dirty="0">
                      <a:solidFill>
                        <a:schemeClr val="tx1">
                          <a:lumMod val="75000"/>
                          <a:lumOff val="25000"/>
                        </a:schemeClr>
                      </a:solidFill>
                    </a:endParaRPr>
                  </a:p>
                </p:txBody>
              </p:sp>
              <p:sp>
                <p:nvSpPr>
                  <p:cNvPr id="132" name="Freeform: Shape 131">
                    <a:extLst>
                      <a:ext uri="{FF2B5EF4-FFF2-40B4-BE49-F238E27FC236}">
                        <a16:creationId xmlns:a16="http://schemas.microsoft.com/office/drawing/2014/main" id="{F099A055-947A-4467-BE89-B1391AABF9EA}"/>
                      </a:ext>
                    </a:extLst>
                  </p:cNvPr>
                  <p:cNvSpPr/>
                  <p:nvPr/>
                </p:nvSpPr>
                <p:spPr>
                  <a:xfrm>
                    <a:off x="7395841" y="8530052"/>
                    <a:ext cx="138342" cy="6263"/>
                  </a:xfrm>
                  <a:custGeom>
                    <a:avLst/>
                    <a:gdLst>
                      <a:gd name="connsiteX0" fmla="*/ -23 w 138342"/>
                      <a:gd name="connsiteY0" fmla="*/ -8 h 6263"/>
                      <a:gd name="connsiteX1" fmla="*/ 138319 w 138342"/>
                      <a:gd name="connsiteY1" fmla="*/ -8 h 6263"/>
                    </a:gdLst>
                    <a:ahLst/>
                    <a:cxnLst>
                      <a:cxn ang="0">
                        <a:pos x="connsiteX0" y="connsiteY0"/>
                      </a:cxn>
                      <a:cxn ang="0">
                        <a:pos x="connsiteX1" y="connsiteY1"/>
                      </a:cxn>
                    </a:cxnLst>
                    <a:rect l="l" t="t" r="r" b="b"/>
                    <a:pathLst>
                      <a:path w="138342" h="6263">
                        <a:moveTo>
                          <a:pt x="-23" y="-8"/>
                        </a:moveTo>
                        <a:lnTo>
                          <a:pt x="138319" y="-8"/>
                        </a:lnTo>
                      </a:path>
                    </a:pathLst>
                  </a:custGeom>
                  <a:ln w="13834" cap="flat">
                    <a:solidFill>
                      <a:srgbClr val="F2DD9D"/>
                    </a:solidFill>
                    <a:prstDash val="solid"/>
                    <a:miter/>
                  </a:ln>
                </p:spPr>
                <p:txBody>
                  <a:bodyPr rtlCol="0" anchor="ctr"/>
                  <a:lstStyle/>
                  <a:p>
                    <a:endParaRPr lang="en-US" sz="1600" dirty="0">
                      <a:solidFill>
                        <a:schemeClr val="tx1">
                          <a:lumMod val="75000"/>
                          <a:lumOff val="25000"/>
                        </a:schemeClr>
                      </a:solidFill>
                    </a:endParaRPr>
                  </a:p>
                </p:txBody>
              </p:sp>
              <p:sp>
                <p:nvSpPr>
                  <p:cNvPr id="133" name="TextBox 132">
                    <a:extLst>
                      <a:ext uri="{FF2B5EF4-FFF2-40B4-BE49-F238E27FC236}">
                        <a16:creationId xmlns:a16="http://schemas.microsoft.com/office/drawing/2014/main" id="{103E2A08-5832-4E45-B573-087ACBF718D8}"/>
                      </a:ext>
                    </a:extLst>
                  </p:cNvPr>
                  <p:cNvSpPr txBox="1"/>
                  <p:nvPr/>
                </p:nvSpPr>
                <p:spPr>
                  <a:xfrm>
                    <a:off x="7498081" y="8261671"/>
                    <a:ext cx="482818" cy="339315"/>
                  </a:xfrm>
                  <a:prstGeom prst="rect">
                    <a:avLst/>
                  </a:prstGeom>
                  <a:noFill/>
                </p:spPr>
                <p:txBody>
                  <a:bodyPr wrap="square" rtlCol="0">
                    <a:spAutoFit/>
                  </a:bodyPr>
                  <a:lstStyle/>
                  <a:p>
                    <a:pPr algn="l"/>
                    <a:r>
                      <a:rPr lang="en-US" sz="1600" spc="0" baseline="0" dirty="0">
                        <a:solidFill>
                          <a:schemeClr val="tx1">
                            <a:lumMod val="75000"/>
                            <a:lumOff val="25000"/>
                          </a:schemeClr>
                        </a:solidFill>
                        <a:latin typeface="Century Gothic"/>
                        <a:sym typeface="Century Gothic"/>
                        <a:rtl val="0"/>
                      </a:rPr>
                      <a:t>1</a:t>
                    </a:r>
                  </a:p>
                </p:txBody>
              </p:sp>
            </p:grpSp>
            <p:grpSp>
              <p:nvGrpSpPr>
                <p:cNvPr id="119" name="Graphic 5">
                  <a:extLst>
                    <a:ext uri="{FF2B5EF4-FFF2-40B4-BE49-F238E27FC236}">
                      <a16:creationId xmlns:a16="http://schemas.microsoft.com/office/drawing/2014/main" id="{82EFAD90-2B7D-4A2B-908E-C6F0DD83FE38}"/>
                    </a:ext>
                  </a:extLst>
                </p:cNvPr>
                <p:cNvGrpSpPr/>
                <p:nvPr/>
              </p:nvGrpSpPr>
              <p:grpSpPr>
                <a:xfrm>
                  <a:off x="7395841" y="8607451"/>
                  <a:ext cx="557500" cy="339315"/>
                  <a:chOff x="7395841" y="8607451"/>
                  <a:chExt cx="557500" cy="339315"/>
                </a:xfrm>
              </p:grpSpPr>
              <p:sp>
                <p:nvSpPr>
                  <p:cNvPr id="128" name="Freeform: Shape 127">
                    <a:extLst>
                      <a:ext uri="{FF2B5EF4-FFF2-40B4-BE49-F238E27FC236}">
                        <a16:creationId xmlns:a16="http://schemas.microsoft.com/office/drawing/2014/main" id="{B9BD9274-4F2E-49C4-9F60-24EFAAD3916A}"/>
                      </a:ext>
                    </a:extLst>
                  </p:cNvPr>
                  <p:cNvSpPr/>
                  <p:nvPr/>
                </p:nvSpPr>
                <p:spPr>
                  <a:xfrm>
                    <a:off x="7423510" y="8848240"/>
                    <a:ext cx="83005" cy="83005"/>
                  </a:xfrm>
                  <a:custGeom>
                    <a:avLst/>
                    <a:gdLst>
                      <a:gd name="connsiteX0" fmla="*/ 82982 w 83005"/>
                      <a:gd name="connsiteY0" fmla="*/ 41526 h 83005"/>
                      <a:gd name="connsiteX1" fmla="*/ 41479 w 83005"/>
                      <a:gd name="connsiteY1" fmla="*/ 83029 h 83005"/>
                      <a:gd name="connsiteX2" fmla="*/ -23 w 83005"/>
                      <a:gd name="connsiteY2" fmla="*/ 41526 h 83005"/>
                      <a:gd name="connsiteX3" fmla="*/ 41479 w 83005"/>
                      <a:gd name="connsiteY3" fmla="*/ 23 h 83005"/>
                      <a:gd name="connsiteX4" fmla="*/ 82982 w 83005"/>
                      <a:gd name="connsiteY4" fmla="*/ 41526 h 8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05" h="83005">
                        <a:moveTo>
                          <a:pt x="82982" y="41526"/>
                        </a:moveTo>
                        <a:cubicBezTo>
                          <a:pt x="82982" y="64448"/>
                          <a:pt x="64401" y="83029"/>
                          <a:pt x="41479" y="83029"/>
                        </a:cubicBezTo>
                        <a:cubicBezTo>
                          <a:pt x="18558" y="83029"/>
                          <a:pt x="-23" y="64448"/>
                          <a:pt x="-23" y="41526"/>
                        </a:cubicBezTo>
                        <a:cubicBezTo>
                          <a:pt x="-23" y="18605"/>
                          <a:pt x="18558" y="23"/>
                          <a:pt x="41479" y="23"/>
                        </a:cubicBezTo>
                        <a:cubicBezTo>
                          <a:pt x="64401" y="23"/>
                          <a:pt x="82982" y="18605"/>
                          <a:pt x="82982" y="41526"/>
                        </a:cubicBezTo>
                        <a:close/>
                      </a:path>
                    </a:pathLst>
                  </a:custGeom>
                  <a:solidFill>
                    <a:srgbClr val="E4EDC2"/>
                  </a:solidFill>
                  <a:ln w="13834" cap="flat">
                    <a:solidFill>
                      <a:srgbClr val="E4EDC2"/>
                    </a:solidFill>
                    <a:prstDash val="solid"/>
                    <a:miter/>
                  </a:ln>
                </p:spPr>
                <p:txBody>
                  <a:bodyPr rtlCol="0" anchor="ctr"/>
                  <a:lstStyle/>
                  <a:p>
                    <a:endParaRPr lang="en-US" sz="1600" dirty="0">
                      <a:solidFill>
                        <a:schemeClr val="tx1">
                          <a:lumMod val="75000"/>
                          <a:lumOff val="25000"/>
                        </a:schemeClr>
                      </a:solidFill>
                    </a:endParaRPr>
                  </a:p>
                </p:txBody>
              </p:sp>
              <p:sp>
                <p:nvSpPr>
                  <p:cNvPr id="129" name="Freeform: Shape 128">
                    <a:extLst>
                      <a:ext uri="{FF2B5EF4-FFF2-40B4-BE49-F238E27FC236}">
                        <a16:creationId xmlns:a16="http://schemas.microsoft.com/office/drawing/2014/main" id="{DB837B27-2936-4F95-94EA-0B1EB61A6B69}"/>
                      </a:ext>
                    </a:extLst>
                  </p:cNvPr>
                  <p:cNvSpPr/>
                  <p:nvPr/>
                </p:nvSpPr>
                <p:spPr>
                  <a:xfrm>
                    <a:off x="7395841" y="8889742"/>
                    <a:ext cx="138342" cy="6263"/>
                  </a:xfrm>
                  <a:custGeom>
                    <a:avLst/>
                    <a:gdLst>
                      <a:gd name="connsiteX0" fmla="*/ -23 w 138342"/>
                      <a:gd name="connsiteY0" fmla="*/ 23 h 6263"/>
                      <a:gd name="connsiteX1" fmla="*/ 138319 w 138342"/>
                      <a:gd name="connsiteY1" fmla="*/ 23 h 6263"/>
                    </a:gdLst>
                    <a:ahLst/>
                    <a:cxnLst>
                      <a:cxn ang="0">
                        <a:pos x="connsiteX0" y="connsiteY0"/>
                      </a:cxn>
                      <a:cxn ang="0">
                        <a:pos x="connsiteX1" y="connsiteY1"/>
                      </a:cxn>
                    </a:cxnLst>
                    <a:rect l="l" t="t" r="r" b="b"/>
                    <a:pathLst>
                      <a:path w="138342" h="6263">
                        <a:moveTo>
                          <a:pt x="-23" y="23"/>
                        </a:moveTo>
                        <a:lnTo>
                          <a:pt x="138319" y="23"/>
                        </a:lnTo>
                      </a:path>
                    </a:pathLst>
                  </a:custGeom>
                  <a:ln w="13834" cap="flat">
                    <a:solidFill>
                      <a:srgbClr val="E4EDC2"/>
                    </a:solidFill>
                    <a:prstDash val="solid"/>
                    <a:miter/>
                  </a:ln>
                </p:spPr>
                <p:txBody>
                  <a:bodyPr rtlCol="0" anchor="ctr"/>
                  <a:lstStyle/>
                  <a:p>
                    <a:endParaRPr lang="en-US" sz="1600" dirty="0">
                      <a:solidFill>
                        <a:schemeClr val="tx1">
                          <a:lumMod val="75000"/>
                          <a:lumOff val="25000"/>
                        </a:schemeClr>
                      </a:solidFill>
                    </a:endParaRPr>
                  </a:p>
                </p:txBody>
              </p:sp>
              <p:sp>
                <p:nvSpPr>
                  <p:cNvPr id="130" name="TextBox 129">
                    <a:extLst>
                      <a:ext uri="{FF2B5EF4-FFF2-40B4-BE49-F238E27FC236}">
                        <a16:creationId xmlns:a16="http://schemas.microsoft.com/office/drawing/2014/main" id="{5DA7B5B6-C03F-4350-AD20-03FF3555DD12}"/>
                      </a:ext>
                    </a:extLst>
                  </p:cNvPr>
                  <p:cNvSpPr txBox="1"/>
                  <p:nvPr/>
                </p:nvSpPr>
                <p:spPr>
                  <a:xfrm>
                    <a:off x="7498081" y="8607451"/>
                    <a:ext cx="455260" cy="339315"/>
                  </a:xfrm>
                  <a:prstGeom prst="rect">
                    <a:avLst/>
                  </a:prstGeom>
                  <a:noFill/>
                </p:spPr>
                <p:txBody>
                  <a:bodyPr wrap="square" rtlCol="0">
                    <a:spAutoFit/>
                  </a:bodyPr>
                  <a:lstStyle/>
                  <a:p>
                    <a:pPr algn="l"/>
                    <a:r>
                      <a:rPr lang="en-US" sz="1600" spc="0" baseline="0" dirty="0">
                        <a:solidFill>
                          <a:schemeClr val="tx1">
                            <a:lumMod val="75000"/>
                            <a:lumOff val="25000"/>
                          </a:schemeClr>
                        </a:solidFill>
                        <a:latin typeface="Century Gothic"/>
                        <a:sym typeface="Century Gothic"/>
                        <a:rtl val="0"/>
                      </a:rPr>
                      <a:t>2</a:t>
                    </a:r>
                  </a:p>
                </p:txBody>
              </p:sp>
            </p:grpSp>
            <p:grpSp>
              <p:nvGrpSpPr>
                <p:cNvPr id="120" name="Graphic 5">
                  <a:extLst>
                    <a:ext uri="{FF2B5EF4-FFF2-40B4-BE49-F238E27FC236}">
                      <a16:creationId xmlns:a16="http://schemas.microsoft.com/office/drawing/2014/main" id="{71B17CFB-DE9A-4D10-ACB5-96FCAE5E02FD}"/>
                    </a:ext>
                  </a:extLst>
                </p:cNvPr>
                <p:cNvGrpSpPr/>
                <p:nvPr/>
              </p:nvGrpSpPr>
              <p:grpSpPr>
                <a:xfrm>
                  <a:off x="7395841" y="8956996"/>
                  <a:ext cx="595176" cy="339315"/>
                  <a:chOff x="7395841" y="8956996"/>
                  <a:chExt cx="595176" cy="339315"/>
                </a:xfrm>
              </p:grpSpPr>
              <p:sp>
                <p:nvSpPr>
                  <p:cNvPr id="125" name="Freeform: Shape 124">
                    <a:extLst>
                      <a:ext uri="{FF2B5EF4-FFF2-40B4-BE49-F238E27FC236}">
                        <a16:creationId xmlns:a16="http://schemas.microsoft.com/office/drawing/2014/main" id="{A0A2F8A2-65AF-47C9-96A5-BE563CB7BAE5}"/>
                      </a:ext>
                    </a:extLst>
                  </p:cNvPr>
                  <p:cNvSpPr/>
                  <p:nvPr/>
                </p:nvSpPr>
                <p:spPr>
                  <a:xfrm>
                    <a:off x="7423510" y="9207930"/>
                    <a:ext cx="83005" cy="83005"/>
                  </a:xfrm>
                  <a:custGeom>
                    <a:avLst/>
                    <a:gdLst>
                      <a:gd name="connsiteX0" fmla="*/ 82982 w 83005"/>
                      <a:gd name="connsiteY0" fmla="*/ 41558 h 83005"/>
                      <a:gd name="connsiteX1" fmla="*/ 41479 w 83005"/>
                      <a:gd name="connsiteY1" fmla="*/ 83060 h 83005"/>
                      <a:gd name="connsiteX2" fmla="*/ -23 w 83005"/>
                      <a:gd name="connsiteY2" fmla="*/ 41558 h 83005"/>
                      <a:gd name="connsiteX3" fmla="*/ 41479 w 83005"/>
                      <a:gd name="connsiteY3" fmla="*/ 55 h 83005"/>
                      <a:gd name="connsiteX4" fmla="*/ 82982 w 83005"/>
                      <a:gd name="connsiteY4" fmla="*/ 41558 h 8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05" h="83005">
                        <a:moveTo>
                          <a:pt x="82982" y="41558"/>
                        </a:moveTo>
                        <a:cubicBezTo>
                          <a:pt x="82982" y="64479"/>
                          <a:pt x="64401" y="83060"/>
                          <a:pt x="41479" y="83060"/>
                        </a:cubicBezTo>
                        <a:cubicBezTo>
                          <a:pt x="18558" y="83060"/>
                          <a:pt x="-23" y="64479"/>
                          <a:pt x="-23" y="41558"/>
                        </a:cubicBezTo>
                        <a:cubicBezTo>
                          <a:pt x="-23" y="18636"/>
                          <a:pt x="18558" y="55"/>
                          <a:pt x="41479" y="55"/>
                        </a:cubicBezTo>
                        <a:cubicBezTo>
                          <a:pt x="64401" y="55"/>
                          <a:pt x="82982" y="18636"/>
                          <a:pt x="82982" y="41558"/>
                        </a:cubicBezTo>
                        <a:close/>
                      </a:path>
                    </a:pathLst>
                  </a:custGeom>
                  <a:solidFill>
                    <a:srgbClr val="FBC4BB"/>
                  </a:solidFill>
                  <a:ln w="13834" cap="flat">
                    <a:solidFill>
                      <a:srgbClr val="FBC4BB"/>
                    </a:solidFill>
                    <a:prstDash val="solid"/>
                    <a:miter/>
                  </a:ln>
                </p:spPr>
                <p:txBody>
                  <a:bodyPr rtlCol="0" anchor="ctr"/>
                  <a:lstStyle/>
                  <a:p>
                    <a:endParaRPr lang="en-US" sz="1600" dirty="0">
                      <a:solidFill>
                        <a:schemeClr val="tx1">
                          <a:lumMod val="75000"/>
                          <a:lumOff val="25000"/>
                        </a:schemeClr>
                      </a:solidFill>
                    </a:endParaRPr>
                  </a:p>
                </p:txBody>
              </p:sp>
              <p:sp>
                <p:nvSpPr>
                  <p:cNvPr id="126" name="Freeform: Shape 125">
                    <a:extLst>
                      <a:ext uri="{FF2B5EF4-FFF2-40B4-BE49-F238E27FC236}">
                        <a16:creationId xmlns:a16="http://schemas.microsoft.com/office/drawing/2014/main" id="{7D3FD282-032F-4B93-9569-F70107EEC822}"/>
                      </a:ext>
                    </a:extLst>
                  </p:cNvPr>
                  <p:cNvSpPr/>
                  <p:nvPr/>
                </p:nvSpPr>
                <p:spPr>
                  <a:xfrm>
                    <a:off x="7395841" y="9249433"/>
                    <a:ext cx="138342" cy="6263"/>
                  </a:xfrm>
                  <a:custGeom>
                    <a:avLst/>
                    <a:gdLst>
                      <a:gd name="connsiteX0" fmla="*/ -23 w 138342"/>
                      <a:gd name="connsiteY0" fmla="*/ 55 h 6263"/>
                      <a:gd name="connsiteX1" fmla="*/ 138319 w 138342"/>
                      <a:gd name="connsiteY1" fmla="*/ 55 h 6263"/>
                    </a:gdLst>
                    <a:ahLst/>
                    <a:cxnLst>
                      <a:cxn ang="0">
                        <a:pos x="connsiteX0" y="connsiteY0"/>
                      </a:cxn>
                      <a:cxn ang="0">
                        <a:pos x="connsiteX1" y="connsiteY1"/>
                      </a:cxn>
                    </a:cxnLst>
                    <a:rect l="l" t="t" r="r" b="b"/>
                    <a:pathLst>
                      <a:path w="138342" h="6263">
                        <a:moveTo>
                          <a:pt x="-23" y="55"/>
                        </a:moveTo>
                        <a:lnTo>
                          <a:pt x="138319" y="55"/>
                        </a:lnTo>
                      </a:path>
                    </a:pathLst>
                  </a:custGeom>
                  <a:ln w="13834" cap="flat">
                    <a:solidFill>
                      <a:srgbClr val="FBC4BB"/>
                    </a:solidFill>
                    <a:prstDash val="solid"/>
                    <a:miter/>
                  </a:ln>
                </p:spPr>
                <p:txBody>
                  <a:bodyPr rtlCol="0" anchor="ctr"/>
                  <a:lstStyle/>
                  <a:p>
                    <a:endParaRPr lang="en-US" sz="1600" dirty="0">
                      <a:solidFill>
                        <a:schemeClr val="tx1">
                          <a:lumMod val="75000"/>
                          <a:lumOff val="25000"/>
                        </a:schemeClr>
                      </a:solidFill>
                    </a:endParaRPr>
                  </a:p>
                </p:txBody>
              </p:sp>
              <p:sp>
                <p:nvSpPr>
                  <p:cNvPr id="127" name="TextBox 126">
                    <a:extLst>
                      <a:ext uri="{FF2B5EF4-FFF2-40B4-BE49-F238E27FC236}">
                        <a16:creationId xmlns:a16="http://schemas.microsoft.com/office/drawing/2014/main" id="{6FAF2E9F-AE32-4CDE-9930-E11DBDC16464}"/>
                      </a:ext>
                    </a:extLst>
                  </p:cNvPr>
                  <p:cNvSpPr txBox="1"/>
                  <p:nvPr/>
                </p:nvSpPr>
                <p:spPr>
                  <a:xfrm>
                    <a:off x="7508199" y="8956996"/>
                    <a:ext cx="482818" cy="339315"/>
                  </a:xfrm>
                  <a:prstGeom prst="rect">
                    <a:avLst/>
                  </a:prstGeom>
                  <a:noFill/>
                </p:spPr>
                <p:txBody>
                  <a:bodyPr wrap="square" rtlCol="0">
                    <a:spAutoFit/>
                  </a:bodyPr>
                  <a:lstStyle/>
                  <a:p>
                    <a:pPr algn="l"/>
                    <a:r>
                      <a:rPr lang="en-US" sz="1600" spc="0" baseline="0" dirty="0">
                        <a:solidFill>
                          <a:schemeClr val="tx1">
                            <a:lumMod val="75000"/>
                            <a:lumOff val="25000"/>
                          </a:schemeClr>
                        </a:solidFill>
                        <a:latin typeface="Century Gothic"/>
                        <a:sym typeface="Century Gothic"/>
                        <a:rtl val="0"/>
                      </a:rPr>
                      <a:t>3</a:t>
                    </a:r>
                  </a:p>
                </p:txBody>
              </p:sp>
            </p:grpSp>
            <p:grpSp>
              <p:nvGrpSpPr>
                <p:cNvPr id="121" name="Graphic 5">
                  <a:extLst>
                    <a:ext uri="{FF2B5EF4-FFF2-40B4-BE49-F238E27FC236}">
                      <a16:creationId xmlns:a16="http://schemas.microsoft.com/office/drawing/2014/main" id="{F700D046-80C8-4A25-82D1-E0C9E3B4E2D8}"/>
                    </a:ext>
                  </a:extLst>
                </p:cNvPr>
                <p:cNvGrpSpPr/>
                <p:nvPr/>
              </p:nvGrpSpPr>
              <p:grpSpPr>
                <a:xfrm>
                  <a:off x="7395841" y="9303765"/>
                  <a:ext cx="605324" cy="346860"/>
                  <a:chOff x="7395841" y="9303765"/>
                  <a:chExt cx="605324" cy="346860"/>
                </a:xfrm>
              </p:grpSpPr>
              <p:sp>
                <p:nvSpPr>
                  <p:cNvPr id="122" name="Freeform: Shape 121">
                    <a:extLst>
                      <a:ext uri="{FF2B5EF4-FFF2-40B4-BE49-F238E27FC236}">
                        <a16:creationId xmlns:a16="http://schemas.microsoft.com/office/drawing/2014/main" id="{903ED94F-D787-4021-A1D3-237E416131BE}"/>
                      </a:ext>
                    </a:extLst>
                  </p:cNvPr>
                  <p:cNvSpPr/>
                  <p:nvPr/>
                </p:nvSpPr>
                <p:spPr>
                  <a:xfrm>
                    <a:off x="7423510" y="9567620"/>
                    <a:ext cx="83005" cy="83005"/>
                  </a:xfrm>
                  <a:custGeom>
                    <a:avLst/>
                    <a:gdLst>
                      <a:gd name="connsiteX0" fmla="*/ 82982 w 83005"/>
                      <a:gd name="connsiteY0" fmla="*/ 41589 h 83005"/>
                      <a:gd name="connsiteX1" fmla="*/ 41479 w 83005"/>
                      <a:gd name="connsiteY1" fmla="*/ 83092 h 83005"/>
                      <a:gd name="connsiteX2" fmla="*/ -23 w 83005"/>
                      <a:gd name="connsiteY2" fmla="*/ 41589 h 83005"/>
                      <a:gd name="connsiteX3" fmla="*/ 41479 w 83005"/>
                      <a:gd name="connsiteY3" fmla="*/ 86 h 83005"/>
                      <a:gd name="connsiteX4" fmla="*/ 82982 w 83005"/>
                      <a:gd name="connsiteY4" fmla="*/ 41589 h 8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05" h="83005">
                        <a:moveTo>
                          <a:pt x="82982" y="41589"/>
                        </a:moveTo>
                        <a:cubicBezTo>
                          <a:pt x="82982" y="64510"/>
                          <a:pt x="64401" y="83092"/>
                          <a:pt x="41479" y="83092"/>
                        </a:cubicBezTo>
                        <a:cubicBezTo>
                          <a:pt x="18558" y="83092"/>
                          <a:pt x="-23" y="64510"/>
                          <a:pt x="-23" y="41589"/>
                        </a:cubicBezTo>
                        <a:cubicBezTo>
                          <a:pt x="-23" y="18668"/>
                          <a:pt x="18558" y="86"/>
                          <a:pt x="41479" y="86"/>
                        </a:cubicBezTo>
                        <a:cubicBezTo>
                          <a:pt x="64401" y="86"/>
                          <a:pt x="82982" y="18668"/>
                          <a:pt x="82982" y="41589"/>
                        </a:cubicBezTo>
                        <a:close/>
                      </a:path>
                    </a:pathLst>
                  </a:custGeom>
                  <a:solidFill>
                    <a:srgbClr val="BFD999"/>
                  </a:solidFill>
                  <a:ln w="13834" cap="flat">
                    <a:solidFill>
                      <a:srgbClr val="BFD999"/>
                    </a:solidFill>
                    <a:prstDash val="solid"/>
                    <a:miter/>
                  </a:ln>
                </p:spPr>
                <p:txBody>
                  <a:bodyPr rtlCol="0" anchor="ctr"/>
                  <a:lstStyle/>
                  <a:p>
                    <a:endParaRPr lang="en-US" sz="1600" dirty="0">
                      <a:solidFill>
                        <a:schemeClr val="tx1">
                          <a:lumMod val="75000"/>
                          <a:lumOff val="25000"/>
                        </a:schemeClr>
                      </a:solidFill>
                    </a:endParaRPr>
                  </a:p>
                </p:txBody>
              </p:sp>
              <p:sp>
                <p:nvSpPr>
                  <p:cNvPr id="123" name="Freeform: Shape 122">
                    <a:extLst>
                      <a:ext uri="{FF2B5EF4-FFF2-40B4-BE49-F238E27FC236}">
                        <a16:creationId xmlns:a16="http://schemas.microsoft.com/office/drawing/2014/main" id="{22FECC45-C36A-4AF3-97C3-56F5AD37780E}"/>
                      </a:ext>
                    </a:extLst>
                  </p:cNvPr>
                  <p:cNvSpPr/>
                  <p:nvPr/>
                </p:nvSpPr>
                <p:spPr>
                  <a:xfrm>
                    <a:off x="7395841" y="9609123"/>
                    <a:ext cx="138342" cy="6263"/>
                  </a:xfrm>
                  <a:custGeom>
                    <a:avLst/>
                    <a:gdLst>
                      <a:gd name="connsiteX0" fmla="*/ -23 w 138342"/>
                      <a:gd name="connsiteY0" fmla="*/ 86 h 6263"/>
                      <a:gd name="connsiteX1" fmla="*/ 138319 w 138342"/>
                      <a:gd name="connsiteY1" fmla="*/ 86 h 6263"/>
                    </a:gdLst>
                    <a:ahLst/>
                    <a:cxnLst>
                      <a:cxn ang="0">
                        <a:pos x="connsiteX0" y="connsiteY0"/>
                      </a:cxn>
                      <a:cxn ang="0">
                        <a:pos x="connsiteX1" y="connsiteY1"/>
                      </a:cxn>
                    </a:cxnLst>
                    <a:rect l="l" t="t" r="r" b="b"/>
                    <a:pathLst>
                      <a:path w="138342" h="6263">
                        <a:moveTo>
                          <a:pt x="-23" y="86"/>
                        </a:moveTo>
                        <a:lnTo>
                          <a:pt x="138319" y="86"/>
                        </a:lnTo>
                      </a:path>
                    </a:pathLst>
                  </a:custGeom>
                  <a:ln w="13834" cap="flat">
                    <a:solidFill>
                      <a:srgbClr val="BFD999"/>
                    </a:solidFill>
                    <a:prstDash val="solid"/>
                    <a:miter/>
                  </a:ln>
                </p:spPr>
                <p:txBody>
                  <a:bodyPr rtlCol="0" anchor="ctr"/>
                  <a:lstStyle/>
                  <a:p>
                    <a:endParaRPr lang="en-US" sz="1600" dirty="0">
                      <a:solidFill>
                        <a:schemeClr val="tx1">
                          <a:lumMod val="75000"/>
                          <a:lumOff val="25000"/>
                        </a:schemeClr>
                      </a:solidFill>
                    </a:endParaRPr>
                  </a:p>
                </p:txBody>
              </p:sp>
              <p:sp>
                <p:nvSpPr>
                  <p:cNvPr id="124" name="TextBox 123">
                    <a:extLst>
                      <a:ext uri="{FF2B5EF4-FFF2-40B4-BE49-F238E27FC236}">
                        <a16:creationId xmlns:a16="http://schemas.microsoft.com/office/drawing/2014/main" id="{5C78CC02-5FBF-4680-81EB-4BAEB0245DB2}"/>
                      </a:ext>
                    </a:extLst>
                  </p:cNvPr>
                  <p:cNvSpPr txBox="1"/>
                  <p:nvPr/>
                </p:nvSpPr>
                <p:spPr>
                  <a:xfrm>
                    <a:off x="7484133" y="9303765"/>
                    <a:ext cx="517032" cy="339315"/>
                  </a:xfrm>
                  <a:prstGeom prst="rect">
                    <a:avLst/>
                  </a:prstGeom>
                  <a:noFill/>
                </p:spPr>
                <p:txBody>
                  <a:bodyPr wrap="square" rtlCol="0">
                    <a:spAutoFit/>
                  </a:bodyPr>
                  <a:lstStyle/>
                  <a:p>
                    <a:pPr algn="l"/>
                    <a:r>
                      <a:rPr lang="en-US" sz="1600" spc="0" baseline="0" dirty="0">
                        <a:solidFill>
                          <a:schemeClr val="tx1">
                            <a:lumMod val="75000"/>
                            <a:lumOff val="25000"/>
                          </a:schemeClr>
                        </a:solidFill>
                        <a:latin typeface="Century Gothic"/>
                        <a:sym typeface="Century Gothic"/>
                        <a:rtl val="0"/>
                      </a:rPr>
                      <a:t>4</a:t>
                    </a:r>
                  </a:p>
                </p:txBody>
              </p:sp>
            </p:grpSp>
          </p:grpSp>
          <p:sp>
            <p:nvSpPr>
              <p:cNvPr id="61" name="Freeform: Shape 60">
                <a:extLst>
                  <a:ext uri="{FF2B5EF4-FFF2-40B4-BE49-F238E27FC236}">
                    <a16:creationId xmlns:a16="http://schemas.microsoft.com/office/drawing/2014/main" id="{83CE5D58-D2C5-4811-93D9-8F01F5BCDCE5}"/>
                  </a:ext>
                </a:extLst>
              </p:cNvPr>
              <p:cNvSpPr/>
              <p:nvPr/>
            </p:nvSpPr>
            <p:spPr>
              <a:xfrm>
                <a:off x="368831" y="6447773"/>
                <a:ext cx="7008313" cy="4546947"/>
              </a:xfrm>
              <a:custGeom>
                <a:avLst/>
                <a:gdLst>
                  <a:gd name="connsiteX0" fmla="*/ 0 w 7008312"/>
                  <a:gd name="connsiteY0" fmla="*/ 0 h 4546947"/>
                  <a:gd name="connsiteX1" fmla="*/ 7008313 w 7008312"/>
                  <a:gd name="connsiteY1" fmla="*/ 0 h 4546947"/>
                  <a:gd name="connsiteX2" fmla="*/ 7008313 w 7008312"/>
                  <a:gd name="connsiteY2" fmla="*/ 4546948 h 4546947"/>
                  <a:gd name="connsiteX3" fmla="*/ 0 w 7008312"/>
                  <a:gd name="connsiteY3" fmla="*/ 4546948 h 4546947"/>
                </a:gdLst>
                <a:ahLst/>
                <a:cxnLst>
                  <a:cxn ang="0">
                    <a:pos x="connsiteX0" y="connsiteY0"/>
                  </a:cxn>
                  <a:cxn ang="0">
                    <a:pos x="connsiteX1" y="connsiteY1"/>
                  </a:cxn>
                  <a:cxn ang="0">
                    <a:pos x="connsiteX2" y="connsiteY2"/>
                  </a:cxn>
                  <a:cxn ang="0">
                    <a:pos x="connsiteX3" y="connsiteY3"/>
                  </a:cxn>
                </a:cxnLst>
                <a:rect l="l" t="t" r="r" b="b"/>
                <a:pathLst>
                  <a:path w="7008312" h="4546947">
                    <a:moveTo>
                      <a:pt x="0" y="0"/>
                    </a:moveTo>
                    <a:lnTo>
                      <a:pt x="7008313" y="0"/>
                    </a:lnTo>
                    <a:lnTo>
                      <a:pt x="7008313" y="4546948"/>
                    </a:lnTo>
                    <a:lnTo>
                      <a:pt x="0" y="4546948"/>
                    </a:lnTo>
                    <a:close/>
                  </a:path>
                </a:pathLst>
              </a:custGeom>
              <a:solidFill>
                <a:srgbClr val="000000">
                  <a:alpha val="0"/>
                </a:srgbClr>
              </a:solidFill>
              <a:ln w="6263" cap="flat">
                <a:noFill/>
                <a:prstDash val="solid"/>
                <a:miter/>
              </a:ln>
            </p:spPr>
            <p:txBody>
              <a:bodyPr rtlCol="0" anchor="ctr"/>
              <a:lstStyle/>
              <a:p>
                <a:endParaRPr lang="en-US" sz="1600" dirty="0">
                  <a:solidFill>
                    <a:schemeClr val="tx1">
                      <a:lumMod val="75000"/>
                      <a:lumOff val="25000"/>
                    </a:schemeClr>
                  </a:solidFill>
                </a:endParaRPr>
              </a:p>
            </p:txBody>
          </p:sp>
          <p:grpSp>
            <p:nvGrpSpPr>
              <p:cNvPr id="62" name="Graphic 5">
                <a:extLst>
                  <a:ext uri="{FF2B5EF4-FFF2-40B4-BE49-F238E27FC236}">
                    <a16:creationId xmlns:a16="http://schemas.microsoft.com/office/drawing/2014/main" id="{9A64979B-24CB-4C3E-9377-F85473376ED0}"/>
                  </a:ext>
                </a:extLst>
              </p:cNvPr>
              <p:cNvGrpSpPr/>
              <p:nvPr/>
            </p:nvGrpSpPr>
            <p:grpSpPr>
              <a:xfrm>
                <a:off x="368831" y="10947738"/>
                <a:ext cx="7007686" cy="339315"/>
                <a:chOff x="368831" y="10947738"/>
                <a:chExt cx="7007686" cy="339315"/>
              </a:xfrm>
              <a:solidFill>
                <a:srgbClr val="444444"/>
              </a:solidFill>
            </p:grpSpPr>
            <p:sp>
              <p:nvSpPr>
                <p:cNvPr id="112" name="TextBox 111">
                  <a:extLst>
                    <a:ext uri="{FF2B5EF4-FFF2-40B4-BE49-F238E27FC236}">
                      <a16:creationId xmlns:a16="http://schemas.microsoft.com/office/drawing/2014/main" id="{04D15522-16A3-4F64-B837-0E96183CF305}"/>
                    </a:ext>
                  </a:extLst>
                </p:cNvPr>
                <p:cNvSpPr txBox="1"/>
                <p:nvPr/>
              </p:nvSpPr>
              <p:spPr>
                <a:xfrm>
                  <a:off x="2339285" y="10947738"/>
                  <a:ext cx="3198839" cy="339315"/>
                </a:xfrm>
                <a:prstGeom prst="rect">
                  <a:avLst/>
                </a:prstGeom>
                <a:noFill/>
              </p:spPr>
              <p:txBody>
                <a:bodyPr wrap="square" rtlCol="0">
                  <a:spAutoFit/>
                </a:bodyPr>
                <a:lstStyle/>
                <a:p>
                  <a:pPr algn="ctr"/>
                  <a:r>
                    <a:rPr lang="en-US" sz="1600" spc="0" baseline="0" dirty="0">
                      <a:solidFill>
                        <a:schemeClr val="tx1">
                          <a:lumMod val="75000"/>
                          <a:lumOff val="25000"/>
                        </a:schemeClr>
                      </a:solidFill>
                      <a:latin typeface="Century Gothic"/>
                      <a:sym typeface="Century Gothic"/>
                      <a:rtl val="0"/>
                    </a:rPr>
                    <a:t>Developed Area</a:t>
                  </a:r>
                </a:p>
              </p:txBody>
            </p:sp>
            <p:sp>
              <p:nvSpPr>
                <p:cNvPr id="113" name="Freeform: Shape 112">
                  <a:extLst>
                    <a:ext uri="{FF2B5EF4-FFF2-40B4-BE49-F238E27FC236}">
                      <a16:creationId xmlns:a16="http://schemas.microsoft.com/office/drawing/2014/main" id="{3B83F17D-90D2-4DB6-B367-802633AC26C6}"/>
                    </a:ext>
                  </a:extLst>
                </p:cNvPr>
                <p:cNvSpPr/>
                <p:nvPr/>
              </p:nvSpPr>
              <p:spPr>
                <a:xfrm>
                  <a:off x="1536883" y="10994721"/>
                  <a:ext cx="6263" cy="25052"/>
                </a:xfrm>
                <a:custGeom>
                  <a:avLst/>
                  <a:gdLst>
                    <a:gd name="connsiteX0" fmla="*/ 0 w 6263"/>
                    <a:gd name="connsiteY0" fmla="*/ 0 h 25052"/>
                    <a:gd name="connsiteX1" fmla="*/ 0 w 6263"/>
                    <a:gd name="connsiteY1" fmla="*/ 25052 h 25052"/>
                  </a:gdLst>
                  <a:ahLst/>
                  <a:cxnLst>
                    <a:cxn ang="0">
                      <a:pos x="connsiteX0" y="connsiteY0"/>
                    </a:cxn>
                    <a:cxn ang="0">
                      <a:pos x="connsiteX1" y="connsiteY1"/>
                    </a:cxn>
                  </a:cxnLst>
                  <a:rect l="l" t="t" r="r" b="b"/>
                  <a:pathLst>
                    <a:path w="6263" h="25052">
                      <a:moveTo>
                        <a:pt x="0" y="0"/>
                      </a:moveTo>
                      <a:lnTo>
                        <a:pt x="0" y="25052"/>
                      </a:lnTo>
                    </a:path>
                  </a:pathLst>
                </a:custGeom>
                <a:ln w="6263" cap="flat">
                  <a:solidFill>
                    <a:srgbClr val="AAAAAA"/>
                  </a:solidFill>
                  <a:prstDash val="solid"/>
                  <a:miter/>
                </a:ln>
              </p:spPr>
              <p:txBody>
                <a:bodyPr rtlCol="0" anchor="ctr"/>
                <a:lstStyle/>
                <a:p>
                  <a:endParaRPr lang="en-US" sz="1600" dirty="0">
                    <a:solidFill>
                      <a:schemeClr val="tx1">
                        <a:lumMod val="75000"/>
                        <a:lumOff val="25000"/>
                      </a:schemeClr>
                    </a:solidFill>
                  </a:endParaRPr>
                </a:p>
              </p:txBody>
            </p:sp>
            <p:sp>
              <p:nvSpPr>
                <p:cNvPr id="114" name="TextBox 113">
                  <a:extLst>
                    <a:ext uri="{FF2B5EF4-FFF2-40B4-BE49-F238E27FC236}">
                      <a16:creationId xmlns:a16="http://schemas.microsoft.com/office/drawing/2014/main" id="{6977DF56-8E7F-4BB5-AEB8-86E4EC0CEC20}"/>
                    </a:ext>
                  </a:extLst>
                </p:cNvPr>
                <p:cNvSpPr txBox="1"/>
                <p:nvPr/>
              </p:nvSpPr>
              <p:spPr>
                <a:xfrm>
                  <a:off x="5677597" y="10947738"/>
                  <a:ext cx="1133657" cy="339315"/>
                </a:xfrm>
                <a:prstGeom prst="rect">
                  <a:avLst/>
                </a:prstGeom>
                <a:noFill/>
              </p:spPr>
              <p:txBody>
                <a:bodyPr wrap="none" rtlCol="0">
                  <a:spAutoFit/>
                </a:bodyPr>
                <a:lstStyle/>
                <a:p>
                  <a:pPr algn="l"/>
                  <a:r>
                    <a:rPr lang="en-US" sz="1600" spc="0" baseline="0" dirty="0">
                      <a:solidFill>
                        <a:schemeClr val="tx1">
                          <a:lumMod val="75000"/>
                          <a:lumOff val="25000"/>
                        </a:schemeClr>
                      </a:solidFill>
                      <a:latin typeface="Century Gothic"/>
                      <a:sym typeface="Century Gothic"/>
                      <a:rtl val="0"/>
                    </a:rPr>
                    <a:t>LST 2019</a:t>
                  </a:r>
                </a:p>
              </p:txBody>
            </p:sp>
            <p:sp>
              <p:nvSpPr>
                <p:cNvPr id="115" name="Freeform: Shape 114">
                  <a:extLst>
                    <a:ext uri="{FF2B5EF4-FFF2-40B4-BE49-F238E27FC236}">
                      <a16:creationId xmlns:a16="http://schemas.microsoft.com/office/drawing/2014/main" id="{E5889471-81A0-4817-B61B-CF54C53FAD32}"/>
                    </a:ext>
                  </a:extLst>
                </p:cNvPr>
                <p:cNvSpPr/>
                <p:nvPr/>
              </p:nvSpPr>
              <p:spPr>
                <a:xfrm>
                  <a:off x="3872361" y="10994721"/>
                  <a:ext cx="6263" cy="25052"/>
                </a:xfrm>
                <a:custGeom>
                  <a:avLst/>
                  <a:gdLst>
                    <a:gd name="connsiteX0" fmla="*/ 0 w 6263"/>
                    <a:gd name="connsiteY0" fmla="*/ 0 h 25052"/>
                    <a:gd name="connsiteX1" fmla="*/ 0 w 6263"/>
                    <a:gd name="connsiteY1" fmla="*/ 25052 h 25052"/>
                  </a:gdLst>
                  <a:ahLst/>
                  <a:cxnLst>
                    <a:cxn ang="0">
                      <a:pos x="connsiteX0" y="connsiteY0"/>
                    </a:cxn>
                    <a:cxn ang="0">
                      <a:pos x="connsiteX1" y="connsiteY1"/>
                    </a:cxn>
                  </a:cxnLst>
                  <a:rect l="l" t="t" r="r" b="b"/>
                  <a:pathLst>
                    <a:path w="6263" h="25052">
                      <a:moveTo>
                        <a:pt x="0" y="0"/>
                      </a:moveTo>
                      <a:lnTo>
                        <a:pt x="0" y="25052"/>
                      </a:lnTo>
                    </a:path>
                  </a:pathLst>
                </a:custGeom>
                <a:ln w="6263" cap="flat">
                  <a:solidFill>
                    <a:srgbClr val="AAAAAA"/>
                  </a:solidFill>
                  <a:prstDash val="solid"/>
                  <a:miter/>
                </a:ln>
              </p:spPr>
              <p:txBody>
                <a:bodyPr rtlCol="0" anchor="ctr"/>
                <a:lstStyle/>
                <a:p>
                  <a:endParaRPr lang="en-US" sz="1600" dirty="0">
                    <a:solidFill>
                      <a:schemeClr val="tx1">
                        <a:lumMod val="75000"/>
                        <a:lumOff val="25000"/>
                      </a:schemeClr>
                    </a:solidFill>
                  </a:endParaRPr>
                </a:p>
              </p:txBody>
            </p:sp>
            <p:sp>
              <p:nvSpPr>
                <p:cNvPr id="116" name="Freeform: Shape 115">
                  <a:extLst>
                    <a:ext uri="{FF2B5EF4-FFF2-40B4-BE49-F238E27FC236}">
                      <a16:creationId xmlns:a16="http://schemas.microsoft.com/office/drawing/2014/main" id="{6D57134A-2C58-477A-907C-9C5D249C452B}"/>
                    </a:ext>
                  </a:extLst>
                </p:cNvPr>
                <p:cNvSpPr/>
                <p:nvPr/>
              </p:nvSpPr>
              <p:spPr>
                <a:xfrm>
                  <a:off x="6208465" y="10994721"/>
                  <a:ext cx="6263" cy="25052"/>
                </a:xfrm>
                <a:custGeom>
                  <a:avLst/>
                  <a:gdLst>
                    <a:gd name="connsiteX0" fmla="*/ 0 w 6263"/>
                    <a:gd name="connsiteY0" fmla="*/ 0 h 25052"/>
                    <a:gd name="connsiteX1" fmla="*/ 0 w 6263"/>
                    <a:gd name="connsiteY1" fmla="*/ 25052 h 25052"/>
                  </a:gdLst>
                  <a:ahLst/>
                  <a:cxnLst>
                    <a:cxn ang="0">
                      <a:pos x="connsiteX0" y="connsiteY0"/>
                    </a:cxn>
                    <a:cxn ang="0">
                      <a:pos x="connsiteX1" y="connsiteY1"/>
                    </a:cxn>
                  </a:cxnLst>
                  <a:rect l="l" t="t" r="r" b="b"/>
                  <a:pathLst>
                    <a:path w="6263" h="25052">
                      <a:moveTo>
                        <a:pt x="0" y="0"/>
                      </a:moveTo>
                      <a:lnTo>
                        <a:pt x="0" y="25052"/>
                      </a:lnTo>
                    </a:path>
                  </a:pathLst>
                </a:custGeom>
                <a:ln w="6263" cap="flat">
                  <a:solidFill>
                    <a:srgbClr val="AAAAAA"/>
                  </a:solidFill>
                  <a:prstDash val="solid"/>
                  <a:miter/>
                </a:ln>
              </p:spPr>
              <p:txBody>
                <a:bodyPr rtlCol="0" anchor="ctr"/>
                <a:lstStyle/>
                <a:p>
                  <a:endParaRPr lang="en-US" sz="1600" dirty="0">
                    <a:solidFill>
                      <a:schemeClr val="tx1">
                        <a:lumMod val="75000"/>
                        <a:lumOff val="25000"/>
                      </a:schemeClr>
                    </a:solidFill>
                  </a:endParaRPr>
                </a:p>
              </p:txBody>
            </p:sp>
            <p:sp>
              <p:nvSpPr>
                <p:cNvPr id="117" name="Freeform: Shape 116">
                  <a:extLst>
                    <a:ext uri="{FF2B5EF4-FFF2-40B4-BE49-F238E27FC236}">
                      <a16:creationId xmlns:a16="http://schemas.microsoft.com/office/drawing/2014/main" id="{55840B11-202D-4727-AB9C-EE41A45B8DE3}"/>
                    </a:ext>
                  </a:extLst>
                </p:cNvPr>
                <p:cNvSpPr/>
                <p:nvPr/>
              </p:nvSpPr>
              <p:spPr>
                <a:xfrm>
                  <a:off x="368831" y="10994721"/>
                  <a:ext cx="7007686" cy="6263"/>
                </a:xfrm>
                <a:custGeom>
                  <a:avLst/>
                  <a:gdLst>
                    <a:gd name="connsiteX0" fmla="*/ 0 w 7007686"/>
                    <a:gd name="connsiteY0" fmla="*/ 0 h 6263"/>
                    <a:gd name="connsiteX1" fmla="*/ 7007686 w 7007686"/>
                    <a:gd name="connsiteY1" fmla="*/ 0 h 6263"/>
                  </a:gdLst>
                  <a:ahLst/>
                  <a:cxnLst>
                    <a:cxn ang="0">
                      <a:pos x="connsiteX0" y="connsiteY0"/>
                    </a:cxn>
                    <a:cxn ang="0">
                      <a:pos x="connsiteX1" y="connsiteY1"/>
                    </a:cxn>
                  </a:cxnLst>
                  <a:rect l="l" t="t" r="r" b="b"/>
                  <a:pathLst>
                    <a:path w="7007686" h="6263">
                      <a:moveTo>
                        <a:pt x="0" y="0"/>
                      </a:moveTo>
                      <a:lnTo>
                        <a:pt x="7007686" y="0"/>
                      </a:lnTo>
                    </a:path>
                  </a:pathLst>
                </a:custGeom>
                <a:ln w="6263" cap="flat">
                  <a:solidFill>
                    <a:srgbClr val="AAAAAA"/>
                  </a:solidFill>
                  <a:prstDash val="solid"/>
                  <a:miter/>
                </a:ln>
              </p:spPr>
              <p:txBody>
                <a:bodyPr rtlCol="0" anchor="ctr"/>
                <a:lstStyle/>
                <a:p>
                  <a:endParaRPr lang="en-US" sz="1600" dirty="0">
                    <a:solidFill>
                      <a:schemeClr val="tx1">
                        <a:lumMod val="75000"/>
                        <a:lumOff val="25000"/>
                      </a:schemeClr>
                    </a:solidFill>
                  </a:endParaRPr>
                </a:p>
              </p:txBody>
            </p:sp>
          </p:grpSp>
          <p:grpSp>
            <p:nvGrpSpPr>
              <p:cNvPr id="63" name="Graphic 5">
                <a:extLst>
                  <a:ext uri="{FF2B5EF4-FFF2-40B4-BE49-F238E27FC236}">
                    <a16:creationId xmlns:a16="http://schemas.microsoft.com/office/drawing/2014/main" id="{BB8369D2-C3A7-425C-85D8-B492833D180C}"/>
                  </a:ext>
                </a:extLst>
              </p:cNvPr>
              <p:cNvGrpSpPr/>
              <p:nvPr/>
            </p:nvGrpSpPr>
            <p:grpSpPr>
              <a:xfrm>
                <a:off x="-174219" y="6447773"/>
                <a:ext cx="7550736" cy="4546947"/>
                <a:chOff x="-174219" y="6447773"/>
                <a:chExt cx="7550736" cy="4546947"/>
              </a:xfrm>
              <a:solidFill>
                <a:srgbClr val="444444"/>
              </a:solidFill>
            </p:grpSpPr>
            <p:sp>
              <p:nvSpPr>
                <p:cNvPr id="102" name="Freeform: Shape 101">
                  <a:extLst>
                    <a:ext uri="{FF2B5EF4-FFF2-40B4-BE49-F238E27FC236}">
                      <a16:creationId xmlns:a16="http://schemas.microsoft.com/office/drawing/2014/main" id="{BBD8FB38-052D-4F7F-8020-17F9C7A27ED1}"/>
                    </a:ext>
                  </a:extLst>
                </p:cNvPr>
                <p:cNvSpPr/>
                <p:nvPr/>
              </p:nvSpPr>
              <p:spPr>
                <a:xfrm>
                  <a:off x="368831" y="10380946"/>
                  <a:ext cx="7007686" cy="6263"/>
                </a:xfrm>
                <a:custGeom>
                  <a:avLst/>
                  <a:gdLst>
                    <a:gd name="connsiteX0" fmla="*/ 0 w 7007686"/>
                    <a:gd name="connsiteY0" fmla="*/ 0 h 6263"/>
                    <a:gd name="connsiteX1" fmla="*/ 7007686 w 7007686"/>
                    <a:gd name="connsiteY1" fmla="*/ 0 h 6263"/>
                  </a:gdLst>
                  <a:ahLst/>
                  <a:cxnLst>
                    <a:cxn ang="0">
                      <a:pos x="connsiteX0" y="connsiteY0"/>
                    </a:cxn>
                    <a:cxn ang="0">
                      <a:pos x="connsiteX1" y="connsiteY1"/>
                    </a:cxn>
                  </a:cxnLst>
                  <a:rect l="l" t="t" r="r" b="b"/>
                  <a:pathLst>
                    <a:path w="7007686" h="6263">
                      <a:moveTo>
                        <a:pt x="0" y="0"/>
                      </a:moveTo>
                      <a:lnTo>
                        <a:pt x="7007686" y="0"/>
                      </a:lnTo>
                    </a:path>
                  </a:pathLst>
                </a:custGeom>
                <a:ln w="6263" cap="flat">
                  <a:solidFill>
                    <a:srgbClr val="777777">
                      <a:alpha val="75000"/>
                    </a:srgbClr>
                  </a:solidFill>
                  <a:prstDash val="solid"/>
                  <a:miter/>
                </a:ln>
              </p:spPr>
              <p:txBody>
                <a:bodyPr rtlCol="0" anchor="ctr"/>
                <a:lstStyle/>
                <a:p>
                  <a:endParaRPr lang="en-US" sz="1600" dirty="0">
                    <a:solidFill>
                      <a:schemeClr val="tx1">
                        <a:lumMod val="75000"/>
                        <a:lumOff val="25000"/>
                      </a:schemeClr>
                    </a:solidFill>
                  </a:endParaRPr>
                </a:p>
              </p:txBody>
            </p:sp>
            <p:sp>
              <p:nvSpPr>
                <p:cNvPr id="103" name="TextBox 102">
                  <a:extLst>
                    <a:ext uri="{FF2B5EF4-FFF2-40B4-BE49-F238E27FC236}">
                      <a16:creationId xmlns:a16="http://schemas.microsoft.com/office/drawing/2014/main" id="{BC94C48F-4D0D-4198-BCDF-81999E774724}"/>
                    </a:ext>
                  </a:extLst>
                </p:cNvPr>
                <p:cNvSpPr txBox="1"/>
                <p:nvPr/>
              </p:nvSpPr>
              <p:spPr>
                <a:xfrm>
                  <a:off x="122068" y="10285121"/>
                  <a:ext cx="405909" cy="339315"/>
                </a:xfrm>
                <a:prstGeom prst="rect">
                  <a:avLst/>
                </a:prstGeom>
                <a:noFill/>
              </p:spPr>
              <p:txBody>
                <a:bodyPr wrap="none" rtlCol="0">
                  <a:spAutoFit/>
                </a:bodyPr>
                <a:lstStyle/>
                <a:p>
                  <a:pPr algn="l"/>
                  <a:r>
                    <a:rPr lang="en-US" sz="1600" spc="0" baseline="0" dirty="0">
                      <a:solidFill>
                        <a:schemeClr val="tx1">
                          <a:lumMod val="75000"/>
                          <a:lumOff val="25000"/>
                        </a:schemeClr>
                      </a:solidFill>
                      <a:latin typeface="Calibri"/>
                      <a:cs typeface="Calibri"/>
                      <a:sym typeface="Calibri"/>
                      <a:rtl val="0"/>
                    </a:rPr>
                    <a:t>-1</a:t>
                  </a:r>
                </a:p>
              </p:txBody>
            </p:sp>
            <p:sp>
              <p:nvSpPr>
                <p:cNvPr id="104" name="Freeform: Shape 103">
                  <a:extLst>
                    <a:ext uri="{FF2B5EF4-FFF2-40B4-BE49-F238E27FC236}">
                      <a16:creationId xmlns:a16="http://schemas.microsoft.com/office/drawing/2014/main" id="{297D269D-F137-475D-AEBC-3BAB710D7AF8}"/>
                    </a:ext>
                  </a:extLst>
                </p:cNvPr>
                <p:cNvSpPr/>
                <p:nvPr/>
              </p:nvSpPr>
              <p:spPr>
                <a:xfrm>
                  <a:off x="368831" y="9383247"/>
                  <a:ext cx="7007686" cy="6263"/>
                </a:xfrm>
                <a:custGeom>
                  <a:avLst/>
                  <a:gdLst>
                    <a:gd name="connsiteX0" fmla="*/ 0 w 7007686"/>
                    <a:gd name="connsiteY0" fmla="*/ 0 h 6263"/>
                    <a:gd name="connsiteX1" fmla="*/ 7007686 w 7007686"/>
                    <a:gd name="connsiteY1" fmla="*/ 0 h 6263"/>
                  </a:gdLst>
                  <a:ahLst/>
                  <a:cxnLst>
                    <a:cxn ang="0">
                      <a:pos x="connsiteX0" y="connsiteY0"/>
                    </a:cxn>
                    <a:cxn ang="0">
                      <a:pos x="connsiteX1" y="connsiteY1"/>
                    </a:cxn>
                  </a:cxnLst>
                  <a:rect l="l" t="t" r="r" b="b"/>
                  <a:pathLst>
                    <a:path w="7007686" h="6263">
                      <a:moveTo>
                        <a:pt x="0" y="0"/>
                      </a:moveTo>
                      <a:lnTo>
                        <a:pt x="7007686" y="0"/>
                      </a:lnTo>
                    </a:path>
                  </a:pathLst>
                </a:custGeom>
                <a:ln w="6263" cap="flat">
                  <a:solidFill>
                    <a:srgbClr val="777777">
                      <a:alpha val="75000"/>
                    </a:srgbClr>
                  </a:solidFill>
                  <a:prstDash val="solid"/>
                  <a:miter/>
                </a:ln>
              </p:spPr>
              <p:txBody>
                <a:bodyPr rtlCol="0" anchor="ctr"/>
                <a:lstStyle/>
                <a:p>
                  <a:endParaRPr lang="en-US" sz="1600" dirty="0">
                    <a:solidFill>
                      <a:schemeClr val="tx1">
                        <a:lumMod val="75000"/>
                        <a:lumOff val="25000"/>
                      </a:schemeClr>
                    </a:solidFill>
                  </a:endParaRPr>
                </a:p>
              </p:txBody>
            </p:sp>
            <p:sp>
              <p:nvSpPr>
                <p:cNvPr id="105" name="TextBox 104">
                  <a:extLst>
                    <a:ext uri="{FF2B5EF4-FFF2-40B4-BE49-F238E27FC236}">
                      <a16:creationId xmlns:a16="http://schemas.microsoft.com/office/drawing/2014/main" id="{070FCD9F-41E7-4AB0-BE50-E94E80C38DC9}"/>
                    </a:ext>
                  </a:extLst>
                </p:cNvPr>
                <p:cNvSpPr txBox="1"/>
                <p:nvPr/>
              </p:nvSpPr>
              <p:spPr>
                <a:xfrm>
                  <a:off x="149626" y="9287423"/>
                  <a:ext cx="333691" cy="339315"/>
                </a:xfrm>
                <a:prstGeom prst="rect">
                  <a:avLst/>
                </a:prstGeom>
                <a:noFill/>
              </p:spPr>
              <p:txBody>
                <a:bodyPr wrap="none" rtlCol="0">
                  <a:spAutoFit/>
                </a:bodyPr>
                <a:lstStyle/>
                <a:p>
                  <a:pPr algn="l"/>
                  <a:r>
                    <a:rPr lang="en-US" sz="1600" spc="0" baseline="0" dirty="0">
                      <a:solidFill>
                        <a:schemeClr val="tx1">
                          <a:lumMod val="75000"/>
                          <a:lumOff val="25000"/>
                        </a:schemeClr>
                      </a:solidFill>
                      <a:latin typeface="Calibri"/>
                      <a:cs typeface="Calibri"/>
                      <a:sym typeface="Calibri"/>
                      <a:rtl val="0"/>
                    </a:rPr>
                    <a:t>0</a:t>
                  </a:r>
                </a:p>
              </p:txBody>
            </p:sp>
            <p:sp>
              <p:nvSpPr>
                <p:cNvPr id="106" name="Freeform: Shape 105">
                  <a:extLst>
                    <a:ext uri="{FF2B5EF4-FFF2-40B4-BE49-F238E27FC236}">
                      <a16:creationId xmlns:a16="http://schemas.microsoft.com/office/drawing/2014/main" id="{01FCEB4F-FBDA-428C-A2E1-3F6D38D38D35}"/>
                    </a:ext>
                  </a:extLst>
                </p:cNvPr>
                <p:cNvSpPr/>
                <p:nvPr/>
              </p:nvSpPr>
              <p:spPr>
                <a:xfrm>
                  <a:off x="368831" y="8384923"/>
                  <a:ext cx="7007686" cy="6263"/>
                </a:xfrm>
                <a:custGeom>
                  <a:avLst/>
                  <a:gdLst>
                    <a:gd name="connsiteX0" fmla="*/ 0 w 7007686"/>
                    <a:gd name="connsiteY0" fmla="*/ 0 h 6263"/>
                    <a:gd name="connsiteX1" fmla="*/ 7007686 w 7007686"/>
                    <a:gd name="connsiteY1" fmla="*/ 0 h 6263"/>
                  </a:gdLst>
                  <a:ahLst/>
                  <a:cxnLst>
                    <a:cxn ang="0">
                      <a:pos x="connsiteX0" y="connsiteY0"/>
                    </a:cxn>
                    <a:cxn ang="0">
                      <a:pos x="connsiteX1" y="connsiteY1"/>
                    </a:cxn>
                  </a:cxnLst>
                  <a:rect l="l" t="t" r="r" b="b"/>
                  <a:pathLst>
                    <a:path w="7007686" h="6263">
                      <a:moveTo>
                        <a:pt x="0" y="0"/>
                      </a:moveTo>
                      <a:lnTo>
                        <a:pt x="7007686" y="0"/>
                      </a:lnTo>
                    </a:path>
                  </a:pathLst>
                </a:custGeom>
                <a:ln w="6263" cap="flat">
                  <a:solidFill>
                    <a:srgbClr val="777777">
                      <a:alpha val="75000"/>
                    </a:srgbClr>
                  </a:solidFill>
                  <a:prstDash val="solid"/>
                  <a:miter/>
                </a:ln>
              </p:spPr>
              <p:txBody>
                <a:bodyPr rtlCol="0" anchor="ctr"/>
                <a:lstStyle/>
                <a:p>
                  <a:endParaRPr lang="en-US" sz="1600" dirty="0">
                    <a:solidFill>
                      <a:schemeClr val="tx1">
                        <a:lumMod val="75000"/>
                        <a:lumOff val="25000"/>
                      </a:schemeClr>
                    </a:solidFill>
                  </a:endParaRPr>
                </a:p>
              </p:txBody>
            </p:sp>
            <p:sp>
              <p:nvSpPr>
                <p:cNvPr id="107" name="TextBox 106">
                  <a:extLst>
                    <a:ext uri="{FF2B5EF4-FFF2-40B4-BE49-F238E27FC236}">
                      <a16:creationId xmlns:a16="http://schemas.microsoft.com/office/drawing/2014/main" id="{C3059061-E7B4-4BF8-A622-0C4A48CB383A}"/>
                    </a:ext>
                  </a:extLst>
                </p:cNvPr>
                <p:cNvSpPr txBox="1"/>
                <p:nvPr/>
              </p:nvSpPr>
              <p:spPr>
                <a:xfrm>
                  <a:off x="149626" y="8289099"/>
                  <a:ext cx="333691" cy="339315"/>
                </a:xfrm>
                <a:prstGeom prst="rect">
                  <a:avLst/>
                </a:prstGeom>
                <a:noFill/>
              </p:spPr>
              <p:txBody>
                <a:bodyPr wrap="none" rtlCol="0">
                  <a:spAutoFit/>
                </a:bodyPr>
                <a:lstStyle/>
                <a:p>
                  <a:pPr algn="l"/>
                  <a:r>
                    <a:rPr lang="en-US" sz="1600" spc="0" baseline="0" dirty="0">
                      <a:solidFill>
                        <a:schemeClr val="tx1">
                          <a:lumMod val="75000"/>
                          <a:lumOff val="25000"/>
                        </a:schemeClr>
                      </a:solidFill>
                      <a:latin typeface="Calibri"/>
                      <a:cs typeface="Calibri"/>
                      <a:sym typeface="Calibri"/>
                      <a:rtl val="0"/>
                    </a:rPr>
                    <a:t>1</a:t>
                  </a:r>
                </a:p>
              </p:txBody>
            </p:sp>
            <p:sp>
              <p:nvSpPr>
                <p:cNvPr id="108" name="Freeform: Shape 107">
                  <a:extLst>
                    <a:ext uri="{FF2B5EF4-FFF2-40B4-BE49-F238E27FC236}">
                      <a16:creationId xmlns:a16="http://schemas.microsoft.com/office/drawing/2014/main" id="{29C1A356-2E1D-4002-B45E-8ABB9D5F8D15}"/>
                    </a:ext>
                  </a:extLst>
                </p:cNvPr>
                <p:cNvSpPr/>
                <p:nvPr/>
              </p:nvSpPr>
              <p:spPr>
                <a:xfrm>
                  <a:off x="368831" y="7386599"/>
                  <a:ext cx="7007686" cy="6263"/>
                </a:xfrm>
                <a:custGeom>
                  <a:avLst/>
                  <a:gdLst>
                    <a:gd name="connsiteX0" fmla="*/ 0 w 7007686"/>
                    <a:gd name="connsiteY0" fmla="*/ 0 h 6263"/>
                    <a:gd name="connsiteX1" fmla="*/ 7007686 w 7007686"/>
                    <a:gd name="connsiteY1" fmla="*/ 0 h 6263"/>
                  </a:gdLst>
                  <a:ahLst/>
                  <a:cxnLst>
                    <a:cxn ang="0">
                      <a:pos x="connsiteX0" y="connsiteY0"/>
                    </a:cxn>
                    <a:cxn ang="0">
                      <a:pos x="connsiteX1" y="connsiteY1"/>
                    </a:cxn>
                  </a:cxnLst>
                  <a:rect l="l" t="t" r="r" b="b"/>
                  <a:pathLst>
                    <a:path w="7007686" h="6263">
                      <a:moveTo>
                        <a:pt x="0" y="0"/>
                      </a:moveTo>
                      <a:lnTo>
                        <a:pt x="7007686" y="0"/>
                      </a:lnTo>
                    </a:path>
                  </a:pathLst>
                </a:custGeom>
                <a:ln w="6263" cap="flat">
                  <a:solidFill>
                    <a:srgbClr val="777777">
                      <a:alpha val="75000"/>
                    </a:srgbClr>
                  </a:solidFill>
                  <a:prstDash val="solid"/>
                  <a:miter/>
                </a:ln>
              </p:spPr>
              <p:txBody>
                <a:bodyPr rtlCol="0" anchor="ctr"/>
                <a:lstStyle/>
                <a:p>
                  <a:endParaRPr lang="en-US" sz="1600" dirty="0">
                    <a:solidFill>
                      <a:schemeClr val="tx1">
                        <a:lumMod val="75000"/>
                        <a:lumOff val="25000"/>
                      </a:schemeClr>
                    </a:solidFill>
                  </a:endParaRPr>
                </a:p>
              </p:txBody>
            </p:sp>
            <p:sp>
              <p:nvSpPr>
                <p:cNvPr id="109" name="TextBox 108">
                  <a:extLst>
                    <a:ext uri="{FF2B5EF4-FFF2-40B4-BE49-F238E27FC236}">
                      <a16:creationId xmlns:a16="http://schemas.microsoft.com/office/drawing/2014/main" id="{A1AEEE04-5FE6-471A-BCF7-BB1B1B2831F4}"/>
                    </a:ext>
                  </a:extLst>
                </p:cNvPr>
                <p:cNvSpPr txBox="1"/>
                <p:nvPr/>
              </p:nvSpPr>
              <p:spPr>
                <a:xfrm>
                  <a:off x="149626" y="7290775"/>
                  <a:ext cx="333691" cy="339315"/>
                </a:xfrm>
                <a:prstGeom prst="rect">
                  <a:avLst/>
                </a:prstGeom>
                <a:noFill/>
              </p:spPr>
              <p:txBody>
                <a:bodyPr wrap="none" rtlCol="0">
                  <a:spAutoFit/>
                </a:bodyPr>
                <a:lstStyle/>
                <a:p>
                  <a:pPr algn="l"/>
                  <a:r>
                    <a:rPr lang="en-US" sz="1600" spc="0" baseline="0" dirty="0">
                      <a:solidFill>
                        <a:schemeClr val="tx1">
                          <a:lumMod val="75000"/>
                          <a:lumOff val="25000"/>
                        </a:schemeClr>
                      </a:solidFill>
                      <a:latin typeface="Calibri"/>
                      <a:cs typeface="Calibri"/>
                      <a:sym typeface="Calibri"/>
                      <a:rtl val="0"/>
                    </a:rPr>
                    <a:t>2</a:t>
                  </a:r>
                </a:p>
              </p:txBody>
            </p:sp>
            <p:sp>
              <p:nvSpPr>
                <p:cNvPr id="110" name="TextBox 109">
                  <a:extLst>
                    <a:ext uri="{FF2B5EF4-FFF2-40B4-BE49-F238E27FC236}">
                      <a16:creationId xmlns:a16="http://schemas.microsoft.com/office/drawing/2014/main" id="{200892D0-4FAA-4A2F-9EC0-9F0006530796}"/>
                    </a:ext>
                  </a:extLst>
                </p:cNvPr>
                <p:cNvSpPr txBox="1"/>
                <p:nvPr/>
              </p:nvSpPr>
              <p:spPr>
                <a:xfrm rot="16200000">
                  <a:off x="-1268260" y="8404603"/>
                  <a:ext cx="2579175" cy="391094"/>
                </a:xfrm>
                <a:prstGeom prst="rect">
                  <a:avLst/>
                </a:prstGeom>
                <a:noFill/>
              </p:spPr>
              <p:txBody>
                <a:bodyPr wrap="square" rtlCol="0">
                  <a:spAutoFit/>
                </a:bodyPr>
                <a:lstStyle/>
                <a:p>
                  <a:pPr algn="l"/>
                  <a:r>
                    <a:rPr lang="en-US" sz="1600" i="1" spc="0" baseline="0" dirty="0">
                      <a:solidFill>
                        <a:schemeClr val="tx1">
                          <a:lumMod val="75000"/>
                          <a:lumOff val="25000"/>
                        </a:schemeClr>
                      </a:solidFill>
                      <a:latin typeface="Century Gothic"/>
                      <a:sym typeface="Century Gothic"/>
                      <a:rtl val="0"/>
                    </a:rPr>
                    <a:t>Standardized Values</a:t>
                  </a:r>
                </a:p>
              </p:txBody>
            </p:sp>
            <p:sp>
              <p:nvSpPr>
                <p:cNvPr id="111" name="Freeform: Shape 110">
                  <a:extLst>
                    <a:ext uri="{FF2B5EF4-FFF2-40B4-BE49-F238E27FC236}">
                      <a16:creationId xmlns:a16="http://schemas.microsoft.com/office/drawing/2014/main" id="{CE387033-FF68-4238-858E-6E77B49103FC}"/>
                    </a:ext>
                  </a:extLst>
                </p:cNvPr>
                <p:cNvSpPr/>
                <p:nvPr/>
              </p:nvSpPr>
              <p:spPr>
                <a:xfrm>
                  <a:off x="368831" y="6447773"/>
                  <a:ext cx="6263" cy="4546947"/>
                </a:xfrm>
                <a:custGeom>
                  <a:avLst/>
                  <a:gdLst>
                    <a:gd name="connsiteX0" fmla="*/ 0 w 6263"/>
                    <a:gd name="connsiteY0" fmla="*/ 0 h 4546947"/>
                    <a:gd name="connsiteX1" fmla="*/ 0 w 6263"/>
                    <a:gd name="connsiteY1" fmla="*/ 4546948 h 4546947"/>
                  </a:gdLst>
                  <a:ahLst/>
                  <a:cxnLst>
                    <a:cxn ang="0">
                      <a:pos x="connsiteX0" y="connsiteY0"/>
                    </a:cxn>
                    <a:cxn ang="0">
                      <a:pos x="connsiteX1" y="connsiteY1"/>
                    </a:cxn>
                  </a:cxnLst>
                  <a:rect l="l" t="t" r="r" b="b"/>
                  <a:pathLst>
                    <a:path w="6263" h="4546947">
                      <a:moveTo>
                        <a:pt x="0" y="0"/>
                      </a:moveTo>
                      <a:lnTo>
                        <a:pt x="0" y="4546948"/>
                      </a:lnTo>
                    </a:path>
                  </a:pathLst>
                </a:custGeom>
                <a:ln w="6263" cap="flat">
                  <a:solidFill>
                    <a:srgbClr val="AAAAAA">
                      <a:alpha val="0"/>
                    </a:srgbClr>
                  </a:solidFill>
                  <a:prstDash val="solid"/>
                  <a:miter/>
                </a:ln>
              </p:spPr>
              <p:txBody>
                <a:bodyPr rtlCol="0" anchor="ctr"/>
                <a:lstStyle/>
                <a:p>
                  <a:endParaRPr lang="en-US" sz="1600" dirty="0">
                    <a:solidFill>
                      <a:schemeClr val="tx1">
                        <a:lumMod val="75000"/>
                        <a:lumOff val="25000"/>
                      </a:schemeClr>
                    </a:solidFill>
                  </a:endParaRPr>
                </a:p>
              </p:txBody>
            </p:sp>
          </p:grpSp>
          <p:grpSp>
            <p:nvGrpSpPr>
              <p:cNvPr id="64" name="Graphic 5">
                <a:extLst>
                  <a:ext uri="{FF2B5EF4-FFF2-40B4-BE49-F238E27FC236}">
                    <a16:creationId xmlns:a16="http://schemas.microsoft.com/office/drawing/2014/main" id="{B041C0D1-06C4-43B1-8813-1E695CEDA49D}"/>
                  </a:ext>
                </a:extLst>
              </p:cNvPr>
              <p:cNvGrpSpPr/>
              <p:nvPr/>
            </p:nvGrpSpPr>
            <p:grpSpPr>
              <a:xfrm>
                <a:off x="701792" y="6447773"/>
                <a:ext cx="6348422" cy="4546947"/>
                <a:chOff x="701792" y="6447773"/>
                <a:chExt cx="6348422" cy="4546947"/>
              </a:xfrm>
              <a:solidFill>
                <a:srgbClr val="B2B2B2">
                  <a:alpha val="70000"/>
                </a:srgbClr>
              </a:solidFill>
            </p:grpSpPr>
            <p:grpSp>
              <p:nvGrpSpPr>
                <p:cNvPr id="81" name="Graphic 5">
                  <a:extLst>
                    <a:ext uri="{FF2B5EF4-FFF2-40B4-BE49-F238E27FC236}">
                      <a16:creationId xmlns:a16="http://schemas.microsoft.com/office/drawing/2014/main" id="{F3DCBD7A-2BA0-49DE-9483-6A6A6F8DEC1A}"/>
                    </a:ext>
                  </a:extLst>
                </p:cNvPr>
                <p:cNvGrpSpPr/>
                <p:nvPr/>
              </p:nvGrpSpPr>
              <p:grpSpPr>
                <a:xfrm>
                  <a:off x="3022007" y="6737124"/>
                  <a:ext cx="1682245" cy="3901857"/>
                  <a:chOff x="3022007" y="6737124"/>
                  <a:chExt cx="1682245" cy="3901857"/>
                </a:xfrm>
                <a:solidFill>
                  <a:srgbClr val="B2B2B2">
                    <a:alpha val="70000"/>
                  </a:srgbClr>
                </a:solidFill>
              </p:grpSpPr>
              <p:sp>
                <p:nvSpPr>
                  <p:cNvPr id="96" name="Freeform: Shape 95">
                    <a:extLst>
                      <a:ext uri="{FF2B5EF4-FFF2-40B4-BE49-F238E27FC236}">
                        <a16:creationId xmlns:a16="http://schemas.microsoft.com/office/drawing/2014/main" id="{F84735DC-937E-4A9A-867B-0D1898254FD5}"/>
                      </a:ext>
                    </a:extLst>
                  </p:cNvPr>
                  <p:cNvSpPr/>
                  <p:nvPr/>
                </p:nvSpPr>
                <p:spPr>
                  <a:xfrm>
                    <a:off x="3442255" y="10638982"/>
                    <a:ext cx="841122" cy="6263"/>
                  </a:xfrm>
                  <a:custGeom>
                    <a:avLst/>
                    <a:gdLst>
                      <a:gd name="connsiteX0" fmla="*/ 371 w 841122"/>
                      <a:gd name="connsiteY0" fmla="*/ 0 h 6263"/>
                      <a:gd name="connsiteX1" fmla="*/ 841494 w 841122"/>
                      <a:gd name="connsiteY1" fmla="*/ 0 h 6263"/>
                    </a:gdLst>
                    <a:ahLst/>
                    <a:cxnLst>
                      <a:cxn ang="0">
                        <a:pos x="connsiteX0" y="connsiteY0"/>
                      </a:cxn>
                      <a:cxn ang="0">
                        <a:pos x="connsiteX1" y="connsiteY1"/>
                      </a:cxn>
                    </a:cxnLst>
                    <a:rect l="l" t="t" r="r" b="b"/>
                    <a:pathLst>
                      <a:path w="841122" h="6263">
                        <a:moveTo>
                          <a:pt x="371" y="0"/>
                        </a:moveTo>
                        <a:lnTo>
                          <a:pt x="841494"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7" name="Freeform: Shape 96">
                    <a:extLst>
                      <a:ext uri="{FF2B5EF4-FFF2-40B4-BE49-F238E27FC236}">
                        <a16:creationId xmlns:a16="http://schemas.microsoft.com/office/drawing/2014/main" id="{9D013488-E2EE-4FE8-BA5F-54572B2E07D5}"/>
                      </a:ext>
                    </a:extLst>
                  </p:cNvPr>
                  <p:cNvSpPr/>
                  <p:nvPr/>
                </p:nvSpPr>
                <p:spPr>
                  <a:xfrm>
                    <a:off x="3863130" y="10316436"/>
                    <a:ext cx="6263" cy="322545"/>
                  </a:xfrm>
                  <a:custGeom>
                    <a:avLst/>
                    <a:gdLst>
                      <a:gd name="connsiteX0" fmla="*/ 371 w 6263"/>
                      <a:gd name="connsiteY0" fmla="*/ 322545 h 322545"/>
                      <a:gd name="connsiteX1" fmla="*/ 371 w 6263"/>
                      <a:gd name="connsiteY1" fmla="*/ 0 h 322545"/>
                    </a:gdLst>
                    <a:ahLst/>
                    <a:cxnLst>
                      <a:cxn ang="0">
                        <a:pos x="connsiteX0" y="connsiteY0"/>
                      </a:cxn>
                      <a:cxn ang="0">
                        <a:pos x="connsiteX1" y="connsiteY1"/>
                      </a:cxn>
                    </a:cxnLst>
                    <a:rect l="l" t="t" r="r" b="b"/>
                    <a:pathLst>
                      <a:path w="6263" h="322545">
                        <a:moveTo>
                          <a:pt x="371" y="322545"/>
                        </a:moveTo>
                        <a:lnTo>
                          <a:pt x="371"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8" name="Freeform: Shape 97">
                    <a:extLst>
                      <a:ext uri="{FF2B5EF4-FFF2-40B4-BE49-F238E27FC236}">
                        <a16:creationId xmlns:a16="http://schemas.microsoft.com/office/drawing/2014/main" id="{138A20CA-24E7-440E-BAAF-51D6BB4AB8EC}"/>
                      </a:ext>
                    </a:extLst>
                  </p:cNvPr>
                  <p:cNvSpPr/>
                  <p:nvPr/>
                </p:nvSpPr>
                <p:spPr>
                  <a:xfrm>
                    <a:off x="3022007" y="8790766"/>
                    <a:ext cx="1682245" cy="1525670"/>
                  </a:xfrm>
                  <a:custGeom>
                    <a:avLst/>
                    <a:gdLst>
                      <a:gd name="connsiteX0" fmla="*/ 371 w 1682245"/>
                      <a:gd name="connsiteY0" fmla="*/ 0 h 1525670"/>
                      <a:gd name="connsiteX1" fmla="*/ 1682617 w 1682245"/>
                      <a:gd name="connsiteY1" fmla="*/ 0 h 1525670"/>
                      <a:gd name="connsiteX2" fmla="*/ 1682617 w 1682245"/>
                      <a:gd name="connsiteY2" fmla="*/ 1525670 h 1525670"/>
                      <a:gd name="connsiteX3" fmla="*/ 371 w 1682245"/>
                      <a:gd name="connsiteY3" fmla="*/ 1525670 h 1525670"/>
                    </a:gdLst>
                    <a:ahLst/>
                    <a:cxnLst>
                      <a:cxn ang="0">
                        <a:pos x="connsiteX0" y="connsiteY0"/>
                      </a:cxn>
                      <a:cxn ang="0">
                        <a:pos x="connsiteX1" y="connsiteY1"/>
                      </a:cxn>
                      <a:cxn ang="0">
                        <a:pos x="connsiteX2" y="connsiteY2"/>
                      </a:cxn>
                      <a:cxn ang="0">
                        <a:pos x="connsiteX3" y="connsiteY3"/>
                      </a:cxn>
                    </a:cxnLst>
                    <a:rect l="l" t="t" r="r" b="b"/>
                    <a:pathLst>
                      <a:path w="1682245" h="1525670">
                        <a:moveTo>
                          <a:pt x="371" y="0"/>
                        </a:moveTo>
                        <a:lnTo>
                          <a:pt x="1682617" y="0"/>
                        </a:lnTo>
                        <a:lnTo>
                          <a:pt x="1682617" y="1525670"/>
                        </a:lnTo>
                        <a:lnTo>
                          <a:pt x="371" y="1525670"/>
                        </a:lnTo>
                        <a:close/>
                      </a:path>
                    </a:pathLst>
                  </a:custGeom>
                  <a:solidFill>
                    <a:srgbClr val="B2B2B2">
                      <a:alpha val="70000"/>
                    </a:srgbClr>
                  </a:solidFill>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9" name="Freeform: Shape 98">
                    <a:extLst>
                      <a:ext uri="{FF2B5EF4-FFF2-40B4-BE49-F238E27FC236}">
                        <a16:creationId xmlns:a16="http://schemas.microsoft.com/office/drawing/2014/main" id="{92224754-BA46-4E53-9EB8-A62196B9A9A3}"/>
                      </a:ext>
                    </a:extLst>
                  </p:cNvPr>
                  <p:cNvSpPr/>
                  <p:nvPr/>
                </p:nvSpPr>
                <p:spPr>
                  <a:xfrm>
                    <a:off x="3022007" y="9443999"/>
                    <a:ext cx="1681619" cy="6263"/>
                  </a:xfrm>
                  <a:custGeom>
                    <a:avLst/>
                    <a:gdLst>
                      <a:gd name="connsiteX0" fmla="*/ 371 w 1681619"/>
                      <a:gd name="connsiteY0" fmla="*/ 0 h 6263"/>
                      <a:gd name="connsiteX1" fmla="*/ 1681991 w 1681619"/>
                      <a:gd name="connsiteY1" fmla="*/ 0 h 6263"/>
                    </a:gdLst>
                    <a:ahLst/>
                    <a:cxnLst>
                      <a:cxn ang="0">
                        <a:pos x="connsiteX0" y="connsiteY0"/>
                      </a:cxn>
                      <a:cxn ang="0">
                        <a:pos x="connsiteX1" y="connsiteY1"/>
                      </a:cxn>
                    </a:cxnLst>
                    <a:rect l="l" t="t" r="r" b="b"/>
                    <a:pathLst>
                      <a:path w="1681619" h="6263">
                        <a:moveTo>
                          <a:pt x="371" y="0"/>
                        </a:moveTo>
                        <a:lnTo>
                          <a:pt x="1681991"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100" name="Freeform: Shape 99">
                    <a:extLst>
                      <a:ext uri="{FF2B5EF4-FFF2-40B4-BE49-F238E27FC236}">
                        <a16:creationId xmlns:a16="http://schemas.microsoft.com/office/drawing/2014/main" id="{3DE74927-7ADB-41F3-90FF-A3D7BD625676}"/>
                      </a:ext>
                    </a:extLst>
                  </p:cNvPr>
                  <p:cNvSpPr/>
                  <p:nvPr/>
                </p:nvSpPr>
                <p:spPr>
                  <a:xfrm>
                    <a:off x="3863130" y="6737124"/>
                    <a:ext cx="6263" cy="2053642"/>
                  </a:xfrm>
                  <a:custGeom>
                    <a:avLst/>
                    <a:gdLst>
                      <a:gd name="connsiteX0" fmla="*/ 371 w 6263"/>
                      <a:gd name="connsiteY0" fmla="*/ 0 h 2053642"/>
                      <a:gd name="connsiteX1" fmla="*/ 371 w 6263"/>
                      <a:gd name="connsiteY1" fmla="*/ 2053642 h 2053642"/>
                    </a:gdLst>
                    <a:ahLst/>
                    <a:cxnLst>
                      <a:cxn ang="0">
                        <a:pos x="connsiteX0" y="connsiteY0"/>
                      </a:cxn>
                      <a:cxn ang="0">
                        <a:pos x="connsiteX1" y="connsiteY1"/>
                      </a:cxn>
                    </a:cxnLst>
                    <a:rect l="l" t="t" r="r" b="b"/>
                    <a:pathLst>
                      <a:path w="6263" h="2053642">
                        <a:moveTo>
                          <a:pt x="371" y="0"/>
                        </a:moveTo>
                        <a:lnTo>
                          <a:pt x="371" y="2053642"/>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101" name="Freeform: Shape 100">
                    <a:extLst>
                      <a:ext uri="{FF2B5EF4-FFF2-40B4-BE49-F238E27FC236}">
                        <a16:creationId xmlns:a16="http://schemas.microsoft.com/office/drawing/2014/main" id="{D07B20C0-CBED-4DF3-85EF-7C31DE30B587}"/>
                      </a:ext>
                    </a:extLst>
                  </p:cNvPr>
                  <p:cNvSpPr/>
                  <p:nvPr/>
                </p:nvSpPr>
                <p:spPr>
                  <a:xfrm>
                    <a:off x="3442255" y="6737124"/>
                    <a:ext cx="841122" cy="6263"/>
                  </a:xfrm>
                  <a:custGeom>
                    <a:avLst/>
                    <a:gdLst>
                      <a:gd name="connsiteX0" fmla="*/ 371 w 841122"/>
                      <a:gd name="connsiteY0" fmla="*/ 0 h 6263"/>
                      <a:gd name="connsiteX1" fmla="*/ 841494 w 841122"/>
                      <a:gd name="connsiteY1" fmla="*/ 0 h 6263"/>
                    </a:gdLst>
                    <a:ahLst/>
                    <a:cxnLst>
                      <a:cxn ang="0">
                        <a:pos x="connsiteX0" y="connsiteY0"/>
                      </a:cxn>
                      <a:cxn ang="0">
                        <a:pos x="connsiteX1" y="connsiteY1"/>
                      </a:cxn>
                    </a:cxnLst>
                    <a:rect l="l" t="t" r="r" b="b"/>
                    <a:pathLst>
                      <a:path w="841122" h="6263">
                        <a:moveTo>
                          <a:pt x="371" y="0"/>
                        </a:moveTo>
                        <a:lnTo>
                          <a:pt x="841494"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grpSp>
            <p:grpSp>
              <p:nvGrpSpPr>
                <p:cNvPr id="82" name="Graphic 5">
                  <a:extLst>
                    <a:ext uri="{FF2B5EF4-FFF2-40B4-BE49-F238E27FC236}">
                      <a16:creationId xmlns:a16="http://schemas.microsoft.com/office/drawing/2014/main" id="{F7FB94E7-3566-422C-902B-A7EE61BBECE4}"/>
                    </a:ext>
                  </a:extLst>
                </p:cNvPr>
                <p:cNvGrpSpPr/>
                <p:nvPr/>
              </p:nvGrpSpPr>
              <p:grpSpPr>
                <a:xfrm>
                  <a:off x="5367969" y="6837333"/>
                  <a:ext cx="1682245" cy="4157388"/>
                  <a:chOff x="5367969" y="6837333"/>
                  <a:chExt cx="1682245" cy="4157388"/>
                </a:xfrm>
                <a:solidFill>
                  <a:srgbClr val="B2B2B2">
                    <a:alpha val="70000"/>
                  </a:srgbClr>
                </a:solidFill>
              </p:grpSpPr>
              <p:sp>
                <p:nvSpPr>
                  <p:cNvPr id="90" name="Freeform: Shape 89">
                    <a:extLst>
                      <a:ext uri="{FF2B5EF4-FFF2-40B4-BE49-F238E27FC236}">
                        <a16:creationId xmlns:a16="http://schemas.microsoft.com/office/drawing/2014/main" id="{274E6FB2-8DC3-4419-9647-869E1A13D5F0}"/>
                      </a:ext>
                    </a:extLst>
                  </p:cNvPr>
                  <p:cNvSpPr/>
                  <p:nvPr/>
                </p:nvSpPr>
                <p:spPr>
                  <a:xfrm>
                    <a:off x="5788217" y="10994721"/>
                    <a:ext cx="841122" cy="6263"/>
                  </a:xfrm>
                  <a:custGeom>
                    <a:avLst/>
                    <a:gdLst>
                      <a:gd name="connsiteX0" fmla="*/ 373 w 841122"/>
                      <a:gd name="connsiteY0" fmla="*/ 0 h 6263"/>
                      <a:gd name="connsiteX1" fmla="*/ 841496 w 841122"/>
                      <a:gd name="connsiteY1" fmla="*/ 0 h 6263"/>
                    </a:gdLst>
                    <a:ahLst/>
                    <a:cxnLst>
                      <a:cxn ang="0">
                        <a:pos x="connsiteX0" y="connsiteY0"/>
                      </a:cxn>
                      <a:cxn ang="0">
                        <a:pos x="connsiteX1" y="connsiteY1"/>
                      </a:cxn>
                    </a:cxnLst>
                    <a:rect l="l" t="t" r="r" b="b"/>
                    <a:pathLst>
                      <a:path w="841122" h="6263">
                        <a:moveTo>
                          <a:pt x="373" y="0"/>
                        </a:moveTo>
                        <a:lnTo>
                          <a:pt x="841496"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1" name="Freeform: Shape 90">
                    <a:extLst>
                      <a:ext uri="{FF2B5EF4-FFF2-40B4-BE49-F238E27FC236}">
                        <a16:creationId xmlns:a16="http://schemas.microsoft.com/office/drawing/2014/main" id="{15AD190B-F38E-45FF-BA72-146CEB17D545}"/>
                      </a:ext>
                    </a:extLst>
                  </p:cNvPr>
                  <p:cNvSpPr/>
                  <p:nvPr/>
                </p:nvSpPr>
                <p:spPr>
                  <a:xfrm>
                    <a:off x="6208465" y="10098484"/>
                    <a:ext cx="6263" cy="896237"/>
                  </a:xfrm>
                  <a:custGeom>
                    <a:avLst/>
                    <a:gdLst>
                      <a:gd name="connsiteX0" fmla="*/ 373 w 6263"/>
                      <a:gd name="connsiteY0" fmla="*/ 896237 h 896237"/>
                      <a:gd name="connsiteX1" fmla="*/ 373 w 6263"/>
                      <a:gd name="connsiteY1" fmla="*/ 0 h 896237"/>
                    </a:gdLst>
                    <a:ahLst/>
                    <a:cxnLst>
                      <a:cxn ang="0">
                        <a:pos x="connsiteX0" y="connsiteY0"/>
                      </a:cxn>
                      <a:cxn ang="0">
                        <a:pos x="connsiteX1" y="connsiteY1"/>
                      </a:cxn>
                    </a:cxnLst>
                    <a:rect l="l" t="t" r="r" b="b"/>
                    <a:pathLst>
                      <a:path w="6263" h="896237">
                        <a:moveTo>
                          <a:pt x="373" y="896237"/>
                        </a:moveTo>
                        <a:lnTo>
                          <a:pt x="373"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2" name="Freeform: Shape 91">
                    <a:extLst>
                      <a:ext uri="{FF2B5EF4-FFF2-40B4-BE49-F238E27FC236}">
                        <a16:creationId xmlns:a16="http://schemas.microsoft.com/office/drawing/2014/main" id="{687CAB32-71C7-4E21-A558-4F5375373941}"/>
                      </a:ext>
                    </a:extLst>
                  </p:cNvPr>
                  <p:cNvSpPr/>
                  <p:nvPr/>
                </p:nvSpPr>
                <p:spPr>
                  <a:xfrm>
                    <a:off x="5367969" y="8668011"/>
                    <a:ext cx="1682245" cy="1430472"/>
                  </a:xfrm>
                  <a:custGeom>
                    <a:avLst/>
                    <a:gdLst>
                      <a:gd name="connsiteX0" fmla="*/ 373 w 1682245"/>
                      <a:gd name="connsiteY0" fmla="*/ 0 h 1430472"/>
                      <a:gd name="connsiteX1" fmla="*/ 1682618 w 1682245"/>
                      <a:gd name="connsiteY1" fmla="*/ 0 h 1430472"/>
                      <a:gd name="connsiteX2" fmla="*/ 1682618 w 1682245"/>
                      <a:gd name="connsiteY2" fmla="*/ 1430472 h 1430472"/>
                      <a:gd name="connsiteX3" fmla="*/ 373 w 1682245"/>
                      <a:gd name="connsiteY3" fmla="*/ 1430472 h 1430472"/>
                    </a:gdLst>
                    <a:ahLst/>
                    <a:cxnLst>
                      <a:cxn ang="0">
                        <a:pos x="connsiteX0" y="connsiteY0"/>
                      </a:cxn>
                      <a:cxn ang="0">
                        <a:pos x="connsiteX1" y="connsiteY1"/>
                      </a:cxn>
                      <a:cxn ang="0">
                        <a:pos x="connsiteX2" y="connsiteY2"/>
                      </a:cxn>
                      <a:cxn ang="0">
                        <a:pos x="connsiteX3" y="connsiteY3"/>
                      </a:cxn>
                    </a:cxnLst>
                    <a:rect l="l" t="t" r="r" b="b"/>
                    <a:pathLst>
                      <a:path w="1682245" h="1430472">
                        <a:moveTo>
                          <a:pt x="373" y="0"/>
                        </a:moveTo>
                        <a:lnTo>
                          <a:pt x="1682618" y="0"/>
                        </a:lnTo>
                        <a:lnTo>
                          <a:pt x="1682618" y="1430472"/>
                        </a:lnTo>
                        <a:lnTo>
                          <a:pt x="373" y="1430472"/>
                        </a:lnTo>
                        <a:close/>
                      </a:path>
                    </a:pathLst>
                  </a:custGeom>
                  <a:solidFill>
                    <a:srgbClr val="B2B2B2">
                      <a:alpha val="70000"/>
                    </a:srgbClr>
                  </a:solidFill>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3" name="Freeform: Shape 92">
                    <a:extLst>
                      <a:ext uri="{FF2B5EF4-FFF2-40B4-BE49-F238E27FC236}">
                        <a16:creationId xmlns:a16="http://schemas.microsoft.com/office/drawing/2014/main" id="{EB8D67E1-3D74-420D-85C9-A4FBD15FA8FC}"/>
                      </a:ext>
                    </a:extLst>
                  </p:cNvPr>
                  <p:cNvSpPr/>
                  <p:nvPr/>
                </p:nvSpPr>
                <p:spPr>
                  <a:xfrm>
                    <a:off x="5367969" y="9474687"/>
                    <a:ext cx="1681619" cy="6263"/>
                  </a:xfrm>
                  <a:custGeom>
                    <a:avLst/>
                    <a:gdLst>
                      <a:gd name="connsiteX0" fmla="*/ 373 w 1681619"/>
                      <a:gd name="connsiteY0" fmla="*/ 0 h 6263"/>
                      <a:gd name="connsiteX1" fmla="*/ 1681992 w 1681619"/>
                      <a:gd name="connsiteY1" fmla="*/ 0 h 6263"/>
                    </a:gdLst>
                    <a:ahLst/>
                    <a:cxnLst>
                      <a:cxn ang="0">
                        <a:pos x="connsiteX0" y="connsiteY0"/>
                      </a:cxn>
                      <a:cxn ang="0">
                        <a:pos x="connsiteX1" y="connsiteY1"/>
                      </a:cxn>
                    </a:cxnLst>
                    <a:rect l="l" t="t" r="r" b="b"/>
                    <a:pathLst>
                      <a:path w="1681619" h="6263">
                        <a:moveTo>
                          <a:pt x="373" y="0"/>
                        </a:moveTo>
                        <a:lnTo>
                          <a:pt x="1681992"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4" name="Freeform: Shape 93">
                    <a:extLst>
                      <a:ext uri="{FF2B5EF4-FFF2-40B4-BE49-F238E27FC236}">
                        <a16:creationId xmlns:a16="http://schemas.microsoft.com/office/drawing/2014/main" id="{B7A65C38-6FC8-47D7-90DC-63C0A17EE5C1}"/>
                      </a:ext>
                    </a:extLst>
                  </p:cNvPr>
                  <p:cNvSpPr/>
                  <p:nvPr/>
                </p:nvSpPr>
                <p:spPr>
                  <a:xfrm>
                    <a:off x="6208465" y="6837333"/>
                    <a:ext cx="6263" cy="1830678"/>
                  </a:xfrm>
                  <a:custGeom>
                    <a:avLst/>
                    <a:gdLst>
                      <a:gd name="connsiteX0" fmla="*/ 373 w 6263"/>
                      <a:gd name="connsiteY0" fmla="*/ 0 h 1830678"/>
                      <a:gd name="connsiteX1" fmla="*/ 373 w 6263"/>
                      <a:gd name="connsiteY1" fmla="*/ 1830679 h 1830678"/>
                    </a:gdLst>
                    <a:ahLst/>
                    <a:cxnLst>
                      <a:cxn ang="0">
                        <a:pos x="connsiteX0" y="connsiteY0"/>
                      </a:cxn>
                      <a:cxn ang="0">
                        <a:pos x="connsiteX1" y="connsiteY1"/>
                      </a:cxn>
                    </a:cxnLst>
                    <a:rect l="l" t="t" r="r" b="b"/>
                    <a:pathLst>
                      <a:path w="6263" h="1830678">
                        <a:moveTo>
                          <a:pt x="373" y="0"/>
                        </a:moveTo>
                        <a:lnTo>
                          <a:pt x="373" y="1830679"/>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95" name="Freeform: Shape 94">
                    <a:extLst>
                      <a:ext uri="{FF2B5EF4-FFF2-40B4-BE49-F238E27FC236}">
                        <a16:creationId xmlns:a16="http://schemas.microsoft.com/office/drawing/2014/main" id="{63D11314-0C48-416B-8629-D968D78B70BF}"/>
                      </a:ext>
                    </a:extLst>
                  </p:cNvPr>
                  <p:cNvSpPr/>
                  <p:nvPr/>
                </p:nvSpPr>
                <p:spPr>
                  <a:xfrm>
                    <a:off x="5788217" y="6837333"/>
                    <a:ext cx="841122" cy="6263"/>
                  </a:xfrm>
                  <a:custGeom>
                    <a:avLst/>
                    <a:gdLst>
                      <a:gd name="connsiteX0" fmla="*/ 373 w 841122"/>
                      <a:gd name="connsiteY0" fmla="*/ 0 h 6263"/>
                      <a:gd name="connsiteX1" fmla="*/ 841496 w 841122"/>
                      <a:gd name="connsiteY1" fmla="*/ 0 h 6263"/>
                    </a:gdLst>
                    <a:ahLst/>
                    <a:cxnLst>
                      <a:cxn ang="0">
                        <a:pos x="connsiteX0" y="connsiteY0"/>
                      </a:cxn>
                      <a:cxn ang="0">
                        <a:pos x="connsiteX1" y="connsiteY1"/>
                      </a:cxn>
                    </a:cxnLst>
                    <a:rect l="l" t="t" r="r" b="b"/>
                    <a:pathLst>
                      <a:path w="841122" h="6263">
                        <a:moveTo>
                          <a:pt x="373" y="0"/>
                        </a:moveTo>
                        <a:lnTo>
                          <a:pt x="841496"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grpSp>
            <p:grpSp>
              <p:nvGrpSpPr>
                <p:cNvPr id="83" name="Graphic 5">
                  <a:extLst>
                    <a:ext uri="{FF2B5EF4-FFF2-40B4-BE49-F238E27FC236}">
                      <a16:creationId xmlns:a16="http://schemas.microsoft.com/office/drawing/2014/main" id="{83989949-F256-4D2A-AB61-DD3BEFAE3459}"/>
                    </a:ext>
                  </a:extLst>
                </p:cNvPr>
                <p:cNvGrpSpPr/>
                <p:nvPr/>
              </p:nvGrpSpPr>
              <p:grpSpPr>
                <a:xfrm>
                  <a:off x="701792" y="6447773"/>
                  <a:ext cx="1682245" cy="4229412"/>
                  <a:chOff x="701792" y="6447773"/>
                  <a:chExt cx="1682245" cy="4229412"/>
                </a:xfrm>
                <a:solidFill>
                  <a:srgbClr val="B2B2B2">
                    <a:alpha val="70000"/>
                  </a:srgbClr>
                </a:solidFill>
              </p:grpSpPr>
              <p:sp>
                <p:nvSpPr>
                  <p:cNvPr id="84" name="Freeform: Shape 83">
                    <a:extLst>
                      <a:ext uri="{FF2B5EF4-FFF2-40B4-BE49-F238E27FC236}">
                        <a16:creationId xmlns:a16="http://schemas.microsoft.com/office/drawing/2014/main" id="{B9C30EFF-FD63-438C-A9AA-9267C33CF039}"/>
                      </a:ext>
                    </a:extLst>
                  </p:cNvPr>
                  <p:cNvSpPr/>
                  <p:nvPr/>
                </p:nvSpPr>
                <p:spPr>
                  <a:xfrm>
                    <a:off x="1122040" y="10677186"/>
                    <a:ext cx="841122" cy="6263"/>
                  </a:xfrm>
                  <a:custGeom>
                    <a:avLst/>
                    <a:gdLst>
                      <a:gd name="connsiteX0" fmla="*/ -745 w 841122"/>
                      <a:gd name="connsiteY0" fmla="*/ 0 h 6263"/>
                      <a:gd name="connsiteX1" fmla="*/ 840378 w 841122"/>
                      <a:gd name="connsiteY1" fmla="*/ 0 h 6263"/>
                    </a:gdLst>
                    <a:ahLst/>
                    <a:cxnLst>
                      <a:cxn ang="0">
                        <a:pos x="connsiteX0" y="connsiteY0"/>
                      </a:cxn>
                      <a:cxn ang="0">
                        <a:pos x="connsiteX1" y="connsiteY1"/>
                      </a:cxn>
                    </a:cxnLst>
                    <a:rect l="l" t="t" r="r" b="b"/>
                    <a:pathLst>
                      <a:path w="841122" h="6263">
                        <a:moveTo>
                          <a:pt x="-745" y="0"/>
                        </a:moveTo>
                        <a:lnTo>
                          <a:pt x="840378"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85" name="Freeform: Shape 84">
                    <a:extLst>
                      <a:ext uri="{FF2B5EF4-FFF2-40B4-BE49-F238E27FC236}">
                        <a16:creationId xmlns:a16="http://schemas.microsoft.com/office/drawing/2014/main" id="{65C171CD-FFDA-4149-AADC-5B4080B9366E}"/>
                      </a:ext>
                    </a:extLst>
                  </p:cNvPr>
                  <p:cNvSpPr/>
                  <p:nvPr/>
                </p:nvSpPr>
                <p:spPr>
                  <a:xfrm>
                    <a:off x="1542288" y="10108504"/>
                    <a:ext cx="6263" cy="568681"/>
                  </a:xfrm>
                  <a:custGeom>
                    <a:avLst/>
                    <a:gdLst>
                      <a:gd name="connsiteX0" fmla="*/ -745 w 6263"/>
                      <a:gd name="connsiteY0" fmla="*/ 568682 h 568681"/>
                      <a:gd name="connsiteX1" fmla="*/ -745 w 6263"/>
                      <a:gd name="connsiteY1" fmla="*/ 0 h 568681"/>
                    </a:gdLst>
                    <a:ahLst/>
                    <a:cxnLst>
                      <a:cxn ang="0">
                        <a:pos x="connsiteX0" y="connsiteY0"/>
                      </a:cxn>
                      <a:cxn ang="0">
                        <a:pos x="connsiteX1" y="connsiteY1"/>
                      </a:cxn>
                    </a:cxnLst>
                    <a:rect l="l" t="t" r="r" b="b"/>
                    <a:pathLst>
                      <a:path w="6263" h="568681">
                        <a:moveTo>
                          <a:pt x="-745" y="568682"/>
                        </a:moveTo>
                        <a:lnTo>
                          <a:pt x="-745"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86" name="Freeform: Shape 85">
                    <a:extLst>
                      <a:ext uri="{FF2B5EF4-FFF2-40B4-BE49-F238E27FC236}">
                        <a16:creationId xmlns:a16="http://schemas.microsoft.com/office/drawing/2014/main" id="{55F06B51-1950-49CB-BE3E-FD9295C68CD9}"/>
                      </a:ext>
                    </a:extLst>
                  </p:cNvPr>
                  <p:cNvSpPr/>
                  <p:nvPr/>
                </p:nvSpPr>
                <p:spPr>
                  <a:xfrm>
                    <a:off x="701792" y="8890348"/>
                    <a:ext cx="1682245" cy="1218156"/>
                  </a:xfrm>
                  <a:custGeom>
                    <a:avLst/>
                    <a:gdLst>
                      <a:gd name="connsiteX0" fmla="*/ -745 w 1682245"/>
                      <a:gd name="connsiteY0" fmla="*/ 0 h 1218156"/>
                      <a:gd name="connsiteX1" fmla="*/ 1681501 w 1682245"/>
                      <a:gd name="connsiteY1" fmla="*/ 0 h 1218156"/>
                      <a:gd name="connsiteX2" fmla="*/ 1681501 w 1682245"/>
                      <a:gd name="connsiteY2" fmla="*/ 1218156 h 1218156"/>
                      <a:gd name="connsiteX3" fmla="*/ -745 w 1682245"/>
                      <a:gd name="connsiteY3" fmla="*/ 1218156 h 1218156"/>
                    </a:gdLst>
                    <a:ahLst/>
                    <a:cxnLst>
                      <a:cxn ang="0">
                        <a:pos x="connsiteX0" y="connsiteY0"/>
                      </a:cxn>
                      <a:cxn ang="0">
                        <a:pos x="connsiteX1" y="connsiteY1"/>
                      </a:cxn>
                      <a:cxn ang="0">
                        <a:pos x="connsiteX2" y="connsiteY2"/>
                      </a:cxn>
                      <a:cxn ang="0">
                        <a:pos x="connsiteX3" y="connsiteY3"/>
                      </a:cxn>
                    </a:cxnLst>
                    <a:rect l="l" t="t" r="r" b="b"/>
                    <a:pathLst>
                      <a:path w="1682245" h="1218156">
                        <a:moveTo>
                          <a:pt x="-745" y="0"/>
                        </a:moveTo>
                        <a:lnTo>
                          <a:pt x="1681501" y="0"/>
                        </a:lnTo>
                        <a:lnTo>
                          <a:pt x="1681501" y="1218156"/>
                        </a:lnTo>
                        <a:lnTo>
                          <a:pt x="-745" y="1218156"/>
                        </a:lnTo>
                        <a:close/>
                      </a:path>
                    </a:pathLst>
                  </a:custGeom>
                  <a:solidFill>
                    <a:srgbClr val="B2B2B2">
                      <a:alpha val="70000"/>
                    </a:srgbClr>
                  </a:solidFill>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87" name="Freeform: Shape 86">
                    <a:extLst>
                      <a:ext uri="{FF2B5EF4-FFF2-40B4-BE49-F238E27FC236}">
                        <a16:creationId xmlns:a16="http://schemas.microsoft.com/office/drawing/2014/main" id="{800EE6A4-A8FE-4E58-B24C-E30B0286F84A}"/>
                      </a:ext>
                    </a:extLst>
                  </p:cNvPr>
                  <p:cNvSpPr/>
                  <p:nvPr/>
                </p:nvSpPr>
                <p:spPr>
                  <a:xfrm>
                    <a:off x="701792" y="9651304"/>
                    <a:ext cx="1681619" cy="6263"/>
                  </a:xfrm>
                  <a:custGeom>
                    <a:avLst/>
                    <a:gdLst>
                      <a:gd name="connsiteX0" fmla="*/ -745 w 1681619"/>
                      <a:gd name="connsiteY0" fmla="*/ 0 h 6263"/>
                      <a:gd name="connsiteX1" fmla="*/ 1680874 w 1681619"/>
                      <a:gd name="connsiteY1" fmla="*/ 0 h 6263"/>
                    </a:gdLst>
                    <a:ahLst/>
                    <a:cxnLst>
                      <a:cxn ang="0">
                        <a:pos x="connsiteX0" y="connsiteY0"/>
                      </a:cxn>
                      <a:cxn ang="0">
                        <a:pos x="connsiteX1" y="connsiteY1"/>
                      </a:cxn>
                    </a:cxnLst>
                    <a:rect l="l" t="t" r="r" b="b"/>
                    <a:pathLst>
                      <a:path w="1681619" h="6263">
                        <a:moveTo>
                          <a:pt x="-745" y="0"/>
                        </a:moveTo>
                        <a:lnTo>
                          <a:pt x="1680874"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88" name="Freeform: Shape 87">
                    <a:extLst>
                      <a:ext uri="{FF2B5EF4-FFF2-40B4-BE49-F238E27FC236}">
                        <a16:creationId xmlns:a16="http://schemas.microsoft.com/office/drawing/2014/main" id="{9A6A83D4-7012-421A-8DF8-17743136ADF5}"/>
                      </a:ext>
                    </a:extLst>
                  </p:cNvPr>
                  <p:cNvSpPr/>
                  <p:nvPr/>
                </p:nvSpPr>
                <p:spPr>
                  <a:xfrm>
                    <a:off x="1542288" y="6447773"/>
                    <a:ext cx="6263" cy="2442575"/>
                  </a:xfrm>
                  <a:custGeom>
                    <a:avLst/>
                    <a:gdLst>
                      <a:gd name="connsiteX0" fmla="*/ -745 w 6263"/>
                      <a:gd name="connsiteY0" fmla="*/ 0 h 2442575"/>
                      <a:gd name="connsiteX1" fmla="*/ -745 w 6263"/>
                      <a:gd name="connsiteY1" fmla="*/ 2442575 h 2442575"/>
                    </a:gdLst>
                    <a:ahLst/>
                    <a:cxnLst>
                      <a:cxn ang="0">
                        <a:pos x="connsiteX0" y="connsiteY0"/>
                      </a:cxn>
                      <a:cxn ang="0">
                        <a:pos x="connsiteX1" y="connsiteY1"/>
                      </a:cxn>
                    </a:cxnLst>
                    <a:rect l="l" t="t" r="r" b="b"/>
                    <a:pathLst>
                      <a:path w="6263" h="2442575">
                        <a:moveTo>
                          <a:pt x="-745" y="0"/>
                        </a:moveTo>
                        <a:lnTo>
                          <a:pt x="-745" y="2442575"/>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sp>
                <p:nvSpPr>
                  <p:cNvPr id="89" name="Freeform: Shape 88">
                    <a:extLst>
                      <a:ext uri="{FF2B5EF4-FFF2-40B4-BE49-F238E27FC236}">
                        <a16:creationId xmlns:a16="http://schemas.microsoft.com/office/drawing/2014/main" id="{0F424552-F3E2-4F3D-889C-2AA35E105EED}"/>
                      </a:ext>
                    </a:extLst>
                  </p:cNvPr>
                  <p:cNvSpPr/>
                  <p:nvPr/>
                </p:nvSpPr>
                <p:spPr>
                  <a:xfrm>
                    <a:off x="1122040" y="6447773"/>
                    <a:ext cx="841122" cy="6263"/>
                  </a:xfrm>
                  <a:custGeom>
                    <a:avLst/>
                    <a:gdLst>
                      <a:gd name="connsiteX0" fmla="*/ -745 w 841122"/>
                      <a:gd name="connsiteY0" fmla="*/ 0 h 6263"/>
                      <a:gd name="connsiteX1" fmla="*/ 840378 w 841122"/>
                      <a:gd name="connsiteY1" fmla="*/ 0 h 6263"/>
                    </a:gdLst>
                    <a:ahLst/>
                    <a:cxnLst>
                      <a:cxn ang="0">
                        <a:pos x="connsiteX0" y="connsiteY0"/>
                      </a:cxn>
                      <a:cxn ang="0">
                        <a:pos x="connsiteX1" y="connsiteY1"/>
                      </a:cxn>
                    </a:cxnLst>
                    <a:rect l="l" t="t" r="r" b="b"/>
                    <a:pathLst>
                      <a:path w="841122" h="6263">
                        <a:moveTo>
                          <a:pt x="-745" y="0"/>
                        </a:moveTo>
                        <a:lnTo>
                          <a:pt x="840378" y="0"/>
                        </a:lnTo>
                      </a:path>
                    </a:pathLst>
                  </a:custGeom>
                  <a:ln w="6263" cap="flat">
                    <a:solidFill>
                      <a:srgbClr val="B2B2B2"/>
                    </a:solidFill>
                    <a:prstDash val="solid"/>
                    <a:miter/>
                  </a:ln>
                </p:spPr>
                <p:txBody>
                  <a:bodyPr rtlCol="0" anchor="ctr"/>
                  <a:lstStyle/>
                  <a:p>
                    <a:endParaRPr lang="en-US" sz="1600" dirty="0">
                      <a:solidFill>
                        <a:schemeClr val="tx1">
                          <a:lumMod val="75000"/>
                          <a:lumOff val="25000"/>
                        </a:schemeClr>
                      </a:solidFill>
                    </a:endParaRPr>
                  </a:p>
                </p:txBody>
              </p:sp>
            </p:grpSp>
          </p:grpSp>
          <p:sp>
            <p:nvSpPr>
              <p:cNvPr id="65" name="Freeform: Shape 64">
                <a:extLst>
                  <a:ext uri="{FF2B5EF4-FFF2-40B4-BE49-F238E27FC236}">
                    <a16:creationId xmlns:a16="http://schemas.microsoft.com/office/drawing/2014/main" id="{0B4383E0-4D59-4131-AA15-5F3A619FBFDD}"/>
                  </a:ext>
                </a:extLst>
              </p:cNvPr>
              <p:cNvSpPr/>
              <p:nvPr/>
            </p:nvSpPr>
            <p:spPr>
              <a:xfrm>
                <a:off x="1546115" y="7800584"/>
                <a:ext cx="4664767" cy="2580693"/>
              </a:xfrm>
              <a:custGeom>
                <a:avLst/>
                <a:gdLst>
                  <a:gd name="connsiteX0" fmla="*/ 0 w 4664767"/>
                  <a:gd name="connsiteY0" fmla="*/ 0 h 2580693"/>
                  <a:gd name="connsiteX1" fmla="*/ 2317015 w 4664767"/>
                  <a:gd name="connsiteY1" fmla="*/ 2418149 h 2580693"/>
                  <a:gd name="connsiteX2" fmla="*/ 4664768 w 4664767"/>
                  <a:gd name="connsiteY2" fmla="*/ 2580693 h 2580693"/>
                </a:gdLst>
                <a:ahLst/>
                <a:cxnLst>
                  <a:cxn ang="0">
                    <a:pos x="connsiteX0" y="connsiteY0"/>
                  </a:cxn>
                  <a:cxn ang="0">
                    <a:pos x="connsiteX1" y="connsiteY1"/>
                  </a:cxn>
                  <a:cxn ang="0">
                    <a:pos x="connsiteX2" y="connsiteY2"/>
                  </a:cxn>
                </a:cxnLst>
                <a:rect l="l" t="t" r="r" b="b"/>
                <a:pathLst>
                  <a:path w="4664767" h="2580693">
                    <a:moveTo>
                      <a:pt x="0" y="0"/>
                    </a:moveTo>
                    <a:lnTo>
                      <a:pt x="2317015" y="2418149"/>
                    </a:lnTo>
                    <a:lnTo>
                      <a:pt x="4664768" y="2580693"/>
                    </a:lnTo>
                  </a:path>
                </a:pathLst>
              </a:custGeom>
              <a:noFill/>
              <a:ln w="31315" cap="flat">
                <a:solidFill>
                  <a:srgbClr val="BFD999"/>
                </a:solidFill>
                <a:prstDash val="sysDot"/>
                <a:miter/>
              </a:ln>
            </p:spPr>
            <p:txBody>
              <a:bodyPr rtlCol="0" anchor="ctr"/>
              <a:lstStyle/>
              <a:p>
                <a:endParaRPr lang="en-US" sz="1600" dirty="0">
                  <a:solidFill>
                    <a:schemeClr val="tx1">
                      <a:lumMod val="75000"/>
                      <a:lumOff val="25000"/>
                    </a:schemeClr>
                  </a:solidFill>
                </a:endParaRPr>
              </a:p>
            </p:txBody>
          </p:sp>
          <p:sp>
            <p:nvSpPr>
              <p:cNvPr id="66" name="Freeform: Shape 65">
                <a:extLst>
                  <a:ext uri="{FF2B5EF4-FFF2-40B4-BE49-F238E27FC236}">
                    <a16:creationId xmlns:a16="http://schemas.microsoft.com/office/drawing/2014/main" id="{E4F7AB9D-B780-4B1B-99A4-943327DA93EE}"/>
                  </a:ext>
                </a:extLst>
              </p:cNvPr>
              <p:cNvSpPr/>
              <p:nvPr/>
            </p:nvSpPr>
            <p:spPr>
              <a:xfrm>
                <a:off x="3781882" y="10138769"/>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8"/>
                      <a:pt x="0" y="79965"/>
                    </a:cubicBezTo>
                    <a:cubicBezTo>
                      <a:pt x="0" y="35801"/>
                      <a:pt x="36376" y="0"/>
                      <a:pt x="81248" y="0"/>
                    </a:cubicBezTo>
                    <a:cubicBezTo>
                      <a:pt x="126119" y="0"/>
                      <a:pt x="162495" y="35801"/>
                      <a:pt x="162495" y="79965"/>
                    </a:cubicBezTo>
                    <a:close/>
                  </a:path>
                </a:pathLst>
              </a:custGeom>
              <a:solidFill>
                <a:srgbClr val="BFD999"/>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67" name="Freeform: Shape 66">
                <a:extLst>
                  <a:ext uri="{FF2B5EF4-FFF2-40B4-BE49-F238E27FC236}">
                    <a16:creationId xmlns:a16="http://schemas.microsoft.com/office/drawing/2014/main" id="{DDC91215-4EDF-4B0C-9BBA-8E9628687F56}"/>
                  </a:ext>
                </a:extLst>
              </p:cNvPr>
              <p:cNvSpPr/>
              <p:nvPr/>
            </p:nvSpPr>
            <p:spPr>
              <a:xfrm>
                <a:off x="1464868" y="7720619"/>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8"/>
                      <a:pt x="0" y="79965"/>
                    </a:cubicBezTo>
                    <a:cubicBezTo>
                      <a:pt x="0" y="35801"/>
                      <a:pt x="36376" y="0"/>
                      <a:pt x="81248" y="0"/>
                    </a:cubicBezTo>
                    <a:cubicBezTo>
                      <a:pt x="126119" y="0"/>
                      <a:pt x="162495" y="35801"/>
                      <a:pt x="162495" y="79965"/>
                    </a:cubicBezTo>
                    <a:close/>
                  </a:path>
                </a:pathLst>
              </a:custGeom>
              <a:solidFill>
                <a:srgbClr val="BFD999"/>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68" name="Freeform: Shape 67">
                <a:extLst>
                  <a:ext uri="{FF2B5EF4-FFF2-40B4-BE49-F238E27FC236}">
                    <a16:creationId xmlns:a16="http://schemas.microsoft.com/office/drawing/2014/main" id="{619B3BAC-2B81-4F24-A0EB-14B5F9CD1DA6}"/>
                  </a:ext>
                </a:extLst>
              </p:cNvPr>
              <p:cNvSpPr/>
              <p:nvPr/>
            </p:nvSpPr>
            <p:spPr>
              <a:xfrm>
                <a:off x="6129635" y="10301313"/>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8"/>
                      <a:pt x="0" y="79965"/>
                    </a:cubicBezTo>
                    <a:cubicBezTo>
                      <a:pt x="0" y="35801"/>
                      <a:pt x="36376" y="0"/>
                      <a:pt x="81248" y="0"/>
                    </a:cubicBezTo>
                    <a:cubicBezTo>
                      <a:pt x="126119" y="0"/>
                      <a:pt x="162495" y="35801"/>
                      <a:pt x="162495" y="79965"/>
                    </a:cubicBezTo>
                    <a:close/>
                  </a:path>
                </a:pathLst>
              </a:custGeom>
              <a:solidFill>
                <a:srgbClr val="BFD999"/>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69" name="Freeform: Shape 68">
                <a:extLst>
                  <a:ext uri="{FF2B5EF4-FFF2-40B4-BE49-F238E27FC236}">
                    <a16:creationId xmlns:a16="http://schemas.microsoft.com/office/drawing/2014/main" id="{62E30313-F65F-42D3-8F9C-19CC13B03A0D}"/>
                  </a:ext>
                </a:extLst>
              </p:cNvPr>
              <p:cNvSpPr/>
              <p:nvPr/>
            </p:nvSpPr>
            <p:spPr>
              <a:xfrm>
                <a:off x="1549397" y="9398304"/>
                <a:ext cx="4660559" cy="589324"/>
              </a:xfrm>
              <a:custGeom>
                <a:avLst/>
                <a:gdLst>
                  <a:gd name="connsiteX0" fmla="*/ 0 w 4660559"/>
                  <a:gd name="connsiteY0" fmla="*/ 0 h 589324"/>
                  <a:gd name="connsiteX1" fmla="*/ 2313733 w 4660559"/>
                  <a:gd name="connsiteY1" fmla="*/ 589325 h 589324"/>
                  <a:gd name="connsiteX2" fmla="*/ 4660559 w 4660559"/>
                  <a:gd name="connsiteY2" fmla="*/ 428158 h 589324"/>
                </a:gdLst>
                <a:ahLst/>
                <a:cxnLst>
                  <a:cxn ang="0">
                    <a:pos x="connsiteX0" y="connsiteY0"/>
                  </a:cxn>
                  <a:cxn ang="0">
                    <a:pos x="connsiteX1" y="connsiteY1"/>
                  </a:cxn>
                  <a:cxn ang="0">
                    <a:pos x="connsiteX2" y="connsiteY2"/>
                  </a:cxn>
                </a:cxnLst>
                <a:rect l="l" t="t" r="r" b="b"/>
                <a:pathLst>
                  <a:path w="4660559" h="589324">
                    <a:moveTo>
                      <a:pt x="0" y="0"/>
                    </a:moveTo>
                    <a:lnTo>
                      <a:pt x="2313733" y="589325"/>
                    </a:lnTo>
                    <a:lnTo>
                      <a:pt x="4660559" y="428158"/>
                    </a:lnTo>
                  </a:path>
                </a:pathLst>
              </a:custGeom>
              <a:noFill/>
              <a:ln w="31315" cap="flat">
                <a:solidFill>
                  <a:srgbClr val="E4EDC2"/>
                </a:solidFill>
                <a:prstDash val="sysDot"/>
                <a:miter/>
              </a:ln>
            </p:spPr>
            <p:txBody>
              <a:bodyPr rtlCol="0" anchor="ctr"/>
              <a:lstStyle/>
              <a:p>
                <a:endParaRPr lang="en-US" sz="1600" dirty="0">
                  <a:solidFill>
                    <a:schemeClr val="tx1">
                      <a:lumMod val="75000"/>
                      <a:lumOff val="25000"/>
                    </a:schemeClr>
                  </a:solidFill>
                </a:endParaRPr>
              </a:p>
            </p:txBody>
          </p:sp>
          <p:sp>
            <p:nvSpPr>
              <p:cNvPr id="70" name="Freeform: Shape 69">
                <a:extLst>
                  <a:ext uri="{FF2B5EF4-FFF2-40B4-BE49-F238E27FC236}">
                    <a16:creationId xmlns:a16="http://schemas.microsoft.com/office/drawing/2014/main" id="{5F045AB4-520E-486A-81D6-2BEC871D0DA2}"/>
                  </a:ext>
                </a:extLst>
              </p:cNvPr>
              <p:cNvSpPr/>
              <p:nvPr/>
            </p:nvSpPr>
            <p:spPr>
              <a:xfrm>
                <a:off x="3781882" y="9907663"/>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9"/>
                      <a:pt x="0" y="79965"/>
                    </a:cubicBezTo>
                    <a:cubicBezTo>
                      <a:pt x="0" y="35802"/>
                      <a:pt x="36376" y="0"/>
                      <a:pt x="81248" y="0"/>
                    </a:cubicBezTo>
                    <a:cubicBezTo>
                      <a:pt x="126119" y="0"/>
                      <a:pt x="162495" y="35801"/>
                      <a:pt x="162495" y="79965"/>
                    </a:cubicBezTo>
                    <a:close/>
                  </a:path>
                </a:pathLst>
              </a:custGeom>
              <a:solidFill>
                <a:srgbClr val="E4EDC2"/>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71" name="Freeform: Shape 70">
                <a:extLst>
                  <a:ext uri="{FF2B5EF4-FFF2-40B4-BE49-F238E27FC236}">
                    <a16:creationId xmlns:a16="http://schemas.microsoft.com/office/drawing/2014/main" id="{5A2B86AC-C888-416F-913C-9315B7A77E01}"/>
                  </a:ext>
                </a:extLst>
              </p:cNvPr>
              <p:cNvSpPr/>
              <p:nvPr/>
            </p:nvSpPr>
            <p:spPr>
              <a:xfrm>
                <a:off x="1468149" y="9318339"/>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9"/>
                      <a:pt x="0" y="79965"/>
                    </a:cubicBezTo>
                    <a:cubicBezTo>
                      <a:pt x="0" y="35802"/>
                      <a:pt x="36376" y="0"/>
                      <a:pt x="81248" y="0"/>
                    </a:cubicBezTo>
                    <a:cubicBezTo>
                      <a:pt x="126120" y="0"/>
                      <a:pt x="162495" y="35802"/>
                      <a:pt x="162495" y="79965"/>
                    </a:cubicBezTo>
                    <a:close/>
                  </a:path>
                </a:pathLst>
              </a:custGeom>
              <a:solidFill>
                <a:srgbClr val="E4EDC2"/>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72" name="Freeform: Shape 71">
                <a:extLst>
                  <a:ext uri="{FF2B5EF4-FFF2-40B4-BE49-F238E27FC236}">
                    <a16:creationId xmlns:a16="http://schemas.microsoft.com/office/drawing/2014/main" id="{AC1282FA-1331-408E-91AE-49E848462F2B}"/>
                  </a:ext>
                </a:extLst>
              </p:cNvPr>
              <p:cNvSpPr/>
              <p:nvPr/>
            </p:nvSpPr>
            <p:spPr>
              <a:xfrm>
                <a:off x="6128708" y="9746497"/>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9"/>
                      <a:pt x="0" y="79965"/>
                    </a:cubicBezTo>
                    <a:cubicBezTo>
                      <a:pt x="0" y="35801"/>
                      <a:pt x="36376" y="0"/>
                      <a:pt x="81248" y="0"/>
                    </a:cubicBezTo>
                    <a:cubicBezTo>
                      <a:pt x="126119" y="0"/>
                      <a:pt x="162495" y="35801"/>
                      <a:pt x="162495" y="79965"/>
                    </a:cubicBezTo>
                    <a:close/>
                  </a:path>
                </a:pathLst>
              </a:custGeom>
              <a:solidFill>
                <a:srgbClr val="E4EDC2"/>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73" name="Freeform: Shape 72">
                <a:extLst>
                  <a:ext uri="{FF2B5EF4-FFF2-40B4-BE49-F238E27FC236}">
                    <a16:creationId xmlns:a16="http://schemas.microsoft.com/office/drawing/2014/main" id="{E0847116-255C-4A8D-9324-DC1D17CD9220}"/>
                  </a:ext>
                </a:extLst>
              </p:cNvPr>
              <p:cNvSpPr/>
              <p:nvPr/>
            </p:nvSpPr>
            <p:spPr>
              <a:xfrm>
                <a:off x="1542213" y="8844209"/>
                <a:ext cx="4666176" cy="1125494"/>
              </a:xfrm>
              <a:custGeom>
                <a:avLst/>
                <a:gdLst>
                  <a:gd name="connsiteX0" fmla="*/ 0 w 4666176"/>
                  <a:gd name="connsiteY0" fmla="*/ 1125495 h 1125494"/>
                  <a:gd name="connsiteX1" fmla="*/ 2320917 w 4666176"/>
                  <a:gd name="connsiteY1" fmla="*/ 98123 h 1125494"/>
                  <a:gd name="connsiteX2" fmla="*/ 4666177 w 4666176"/>
                  <a:gd name="connsiteY2" fmla="*/ 0 h 1125494"/>
                </a:gdLst>
                <a:ahLst/>
                <a:cxnLst>
                  <a:cxn ang="0">
                    <a:pos x="connsiteX0" y="connsiteY0"/>
                  </a:cxn>
                  <a:cxn ang="0">
                    <a:pos x="connsiteX1" y="connsiteY1"/>
                  </a:cxn>
                  <a:cxn ang="0">
                    <a:pos x="connsiteX2" y="connsiteY2"/>
                  </a:cxn>
                </a:cxnLst>
                <a:rect l="l" t="t" r="r" b="b"/>
                <a:pathLst>
                  <a:path w="4666176" h="1125494">
                    <a:moveTo>
                      <a:pt x="0" y="1125495"/>
                    </a:moveTo>
                    <a:lnTo>
                      <a:pt x="2320917" y="98123"/>
                    </a:lnTo>
                    <a:lnTo>
                      <a:pt x="4666177" y="0"/>
                    </a:lnTo>
                  </a:path>
                </a:pathLst>
              </a:custGeom>
              <a:noFill/>
              <a:ln w="31315" cap="flat">
                <a:solidFill>
                  <a:srgbClr val="F2DD9D"/>
                </a:solidFill>
                <a:prstDash val="sysDot"/>
                <a:miter/>
              </a:ln>
            </p:spPr>
            <p:txBody>
              <a:bodyPr rtlCol="0" anchor="ctr"/>
              <a:lstStyle/>
              <a:p>
                <a:endParaRPr lang="en-US" sz="1600" dirty="0">
                  <a:solidFill>
                    <a:schemeClr val="tx1">
                      <a:lumMod val="75000"/>
                      <a:lumOff val="25000"/>
                    </a:schemeClr>
                  </a:solidFill>
                </a:endParaRPr>
              </a:p>
            </p:txBody>
          </p:sp>
          <p:sp>
            <p:nvSpPr>
              <p:cNvPr id="74" name="Freeform: Shape 73">
                <a:extLst>
                  <a:ext uri="{FF2B5EF4-FFF2-40B4-BE49-F238E27FC236}">
                    <a16:creationId xmlns:a16="http://schemas.microsoft.com/office/drawing/2014/main" id="{094FE97D-6173-4BD9-B6C4-C1B04D350CA8}"/>
                  </a:ext>
                </a:extLst>
              </p:cNvPr>
              <p:cNvSpPr/>
              <p:nvPr/>
            </p:nvSpPr>
            <p:spPr>
              <a:xfrm>
                <a:off x="3781882" y="8862366"/>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8"/>
                      <a:pt x="0" y="79965"/>
                    </a:cubicBezTo>
                    <a:cubicBezTo>
                      <a:pt x="0" y="35801"/>
                      <a:pt x="36376" y="0"/>
                      <a:pt x="81248" y="0"/>
                    </a:cubicBezTo>
                    <a:cubicBezTo>
                      <a:pt x="126119" y="0"/>
                      <a:pt x="162495" y="35801"/>
                      <a:pt x="162495" y="79965"/>
                    </a:cubicBezTo>
                    <a:close/>
                  </a:path>
                </a:pathLst>
              </a:custGeom>
              <a:solidFill>
                <a:srgbClr val="F2DD9D"/>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75" name="Freeform: Shape 74">
                <a:extLst>
                  <a:ext uri="{FF2B5EF4-FFF2-40B4-BE49-F238E27FC236}">
                    <a16:creationId xmlns:a16="http://schemas.microsoft.com/office/drawing/2014/main" id="{63553126-AE76-4BC6-89E9-8429409055BD}"/>
                  </a:ext>
                </a:extLst>
              </p:cNvPr>
              <p:cNvSpPr/>
              <p:nvPr/>
            </p:nvSpPr>
            <p:spPr>
              <a:xfrm>
                <a:off x="1460966" y="9889739"/>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9"/>
                      <a:pt x="0" y="79965"/>
                    </a:cubicBezTo>
                    <a:cubicBezTo>
                      <a:pt x="0" y="35802"/>
                      <a:pt x="36376" y="0"/>
                      <a:pt x="81248" y="0"/>
                    </a:cubicBezTo>
                    <a:cubicBezTo>
                      <a:pt x="126120" y="0"/>
                      <a:pt x="162495" y="35801"/>
                      <a:pt x="162495" y="79965"/>
                    </a:cubicBezTo>
                    <a:close/>
                  </a:path>
                </a:pathLst>
              </a:custGeom>
              <a:solidFill>
                <a:srgbClr val="F2DD9D"/>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76" name="Freeform: Shape 75">
                <a:extLst>
                  <a:ext uri="{FF2B5EF4-FFF2-40B4-BE49-F238E27FC236}">
                    <a16:creationId xmlns:a16="http://schemas.microsoft.com/office/drawing/2014/main" id="{1921BD3B-5498-41A8-A5CB-66B292AD0A58}"/>
                  </a:ext>
                </a:extLst>
              </p:cNvPr>
              <p:cNvSpPr/>
              <p:nvPr/>
            </p:nvSpPr>
            <p:spPr>
              <a:xfrm>
                <a:off x="6127143" y="8764244"/>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8"/>
                      <a:pt x="0" y="79965"/>
                    </a:cubicBezTo>
                    <a:cubicBezTo>
                      <a:pt x="0" y="35802"/>
                      <a:pt x="36376" y="0"/>
                      <a:pt x="81248" y="0"/>
                    </a:cubicBezTo>
                    <a:cubicBezTo>
                      <a:pt x="126119" y="0"/>
                      <a:pt x="162495" y="35802"/>
                      <a:pt x="162495" y="79965"/>
                    </a:cubicBezTo>
                    <a:close/>
                  </a:path>
                </a:pathLst>
              </a:custGeom>
              <a:solidFill>
                <a:srgbClr val="F2DD9D"/>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77" name="Freeform: Shape 76">
                <a:extLst>
                  <a:ext uri="{FF2B5EF4-FFF2-40B4-BE49-F238E27FC236}">
                    <a16:creationId xmlns:a16="http://schemas.microsoft.com/office/drawing/2014/main" id="{685AEE95-8DF3-43C4-82C8-AE8370C4A254}"/>
                  </a:ext>
                </a:extLst>
              </p:cNvPr>
              <p:cNvSpPr/>
              <p:nvPr/>
            </p:nvSpPr>
            <p:spPr>
              <a:xfrm>
                <a:off x="1543923" y="7620209"/>
                <a:ext cx="4664542" cy="2828426"/>
              </a:xfrm>
              <a:custGeom>
                <a:avLst/>
                <a:gdLst>
                  <a:gd name="connsiteX0" fmla="*/ 0 w 4664542"/>
                  <a:gd name="connsiteY0" fmla="*/ 2828427 h 2828426"/>
                  <a:gd name="connsiteX1" fmla="*/ 2319207 w 4664542"/>
                  <a:gd name="connsiteY1" fmla="*/ 0 h 2828426"/>
                  <a:gd name="connsiteX2" fmla="*/ 4664543 w 4664542"/>
                  <a:gd name="connsiteY2" fmla="*/ 163465 h 2828426"/>
                </a:gdLst>
                <a:ahLst/>
                <a:cxnLst>
                  <a:cxn ang="0">
                    <a:pos x="connsiteX0" y="connsiteY0"/>
                  </a:cxn>
                  <a:cxn ang="0">
                    <a:pos x="connsiteX1" y="connsiteY1"/>
                  </a:cxn>
                  <a:cxn ang="0">
                    <a:pos x="connsiteX2" y="connsiteY2"/>
                  </a:cxn>
                </a:cxnLst>
                <a:rect l="l" t="t" r="r" b="b"/>
                <a:pathLst>
                  <a:path w="4664542" h="2828426">
                    <a:moveTo>
                      <a:pt x="0" y="2828427"/>
                    </a:moveTo>
                    <a:lnTo>
                      <a:pt x="2319207" y="0"/>
                    </a:lnTo>
                    <a:lnTo>
                      <a:pt x="4664543" y="163465"/>
                    </a:lnTo>
                  </a:path>
                </a:pathLst>
              </a:custGeom>
              <a:noFill/>
              <a:ln w="31315" cap="flat">
                <a:solidFill>
                  <a:srgbClr val="FBC4BB"/>
                </a:solidFill>
                <a:prstDash val="sysDot"/>
                <a:miter/>
              </a:ln>
            </p:spPr>
            <p:txBody>
              <a:bodyPr rtlCol="0" anchor="ctr"/>
              <a:lstStyle/>
              <a:p>
                <a:endParaRPr lang="en-US" sz="1600" dirty="0">
                  <a:solidFill>
                    <a:schemeClr val="tx1">
                      <a:lumMod val="75000"/>
                      <a:lumOff val="25000"/>
                    </a:schemeClr>
                  </a:solidFill>
                </a:endParaRPr>
              </a:p>
            </p:txBody>
          </p:sp>
          <p:sp>
            <p:nvSpPr>
              <p:cNvPr id="78" name="Freeform: Shape 77">
                <a:extLst>
                  <a:ext uri="{FF2B5EF4-FFF2-40B4-BE49-F238E27FC236}">
                    <a16:creationId xmlns:a16="http://schemas.microsoft.com/office/drawing/2014/main" id="{C51F9F9C-7F13-4869-B78E-0FC1CD5CBD24}"/>
                  </a:ext>
                </a:extLst>
              </p:cNvPr>
              <p:cNvSpPr/>
              <p:nvPr/>
            </p:nvSpPr>
            <p:spPr>
              <a:xfrm>
                <a:off x="3781882" y="7540244"/>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8"/>
                      <a:pt x="0" y="79965"/>
                    </a:cubicBezTo>
                    <a:cubicBezTo>
                      <a:pt x="0" y="35801"/>
                      <a:pt x="36376" y="0"/>
                      <a:pt x="81248" y="0"/>
                    </a:cubicBezTo>
                    <a:cubicBezTo>
                      <a:pt x="126119" y="0"/>
                      <a:pt x="162495" y="35801"/>
                      <a:pt x="162495" y="79965"/>
                    </a:cubicBezTo>
                    <a:close/>
                  </a:path>
                </a:pathLst>
              </a:custGeom>
              <a:solidFill>
                <a:srgbClr val="FBC4BB"/>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79" name="Freeform: Shape 78">
                <a:extLst>
                  <a:ext uri="{FF2B5EF4-FFF2-40B4-BE49-F238E27FC236}">
                    <a16:creationId xmlns:a16="http://schemas.microsoft.com/office/drawing/2014/main" id="{45100306-1B36-4540-888B-7C4D055992A9}"/>
                  </a:ext>
                </a:extLst>
              </p:cNvPr>
              <p:cNvSpPr/>
              <p:nvPr/>
            </p:nvSpPr>
            <p:spPr>
              <a:xfrm>
                <a:off x="1462676" y="10368671"/>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9"/>
                      <a:pt x="0" y="79965"/>
                    </a:cubicBezTo>
                    <a:cubicBezTo>
                      <a:pt x="0" y="35801"/>
                      <a:pt x="36376" y="0"/>
                      <a:pt x="81248" y="0"/>
                    </a:cubicBezTo>
                    <a:cubicBezTo>
                      <a:pt x="126119" y="0"/>
                      <a:pt x="162495" y="35801"/>
                      <a:pt x="162495" y="79965"/>
                    </a:cubicBezTo>
                    <a:close/>
                  </a:path>
                </a:pathLst>
              </a:custGeom>
              <a:solidFill>
                <a:srgbClr val="FBC4BB"/>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sp>
            <p:nvSpPr>
              <p:cNvPr id="80" name="Freeform: Shape 79">
                <a:extLst>
                  <a:ext uri="{FF2B5EF4-FFF2-40B4-BE49-F238E27FC236}">
                    <a16:creationId xmlns:a16="http://schemas.microsoft.com/office/drawing/2014/main" id="{D9BE4348-430F-4C3C-90A7-3162BFDE5786}"/>
                  </a:ext>
                </a:extLst>
              </p:cNvPr>
              <p:cNvSpPr/>
              <p:nvPr/>
            </p:nvSpPr>
            <p:spPr>
              <a:xfrm>
                <a:off x="6127218" y="7703709"/>
                <a:ext cx="162495" cy="159929"/>
              </a:xfrm>
              <a:custGeom>
                <a:avLst/>
                <a:gdLst>
                  <a:gd name="connsiteX0" fmla="*/ 162495 w 162495"/>
                  <a:gd name="connsiteY0" fmla="*/ 79965 h 159929"/>
                  <a:gd name="connsiteX1" fmla="*/ 81248 w 162495"/>
                  <a:gd name="connsiteY1" fmla="*/ 159930 h 159929"/>
                  <a:gd name="connsiteX2" fmla="*/ 0 w 162495"/>
                  <a:gd name="connsiteY2" fmla="*/ 79965 h 159929"/>
                  <a:gd name="connsiteX3" fmla="*/ 81248 w 162495"/>
                  <a:gd name="connsiteY3" fmla="*/ 0 h 159929"/>
                  <a:gd name="connsiteX4" fmla="*/ 162495 w 162495"/>
                  <a:gd name="connsiteY4" fmla="*/ 79965 h 15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95" h="159929">
                    <a:moveTo>
                      <a:pt x="162495" y="79965"/>
                    </a:moveTo>
                    <a:cubicBezTo>
                      <a:pt x="162495" y="124128"/>
                      <a:pt x="126119" y="159930"/>
                      <a:pt x="81248" y="159930"/>
                    </a:cubicBezTo>
                    <a:cubicBezTo>
                      <a:pt x="36376" y="159930"/>
                      <a:pt x="0" y="124128"/>
                      <a:pt x="0" y="79965"/>
                    </a:cubicBezTo>
                    <a:cubicBezTo>
                      <a:pt x="0" y="35801"/>
                      <a:pt x="36376" y="0"/>
                      <a:pt x="81248" y="0"/>
                    </a:cubicBezTo>
                    <a:cubicBezTo>
                      <a:pt x="126119" y="0"/>
                      <a:pt x="162495" y="35801"/>
                      <a:pt x="162495" y="79965"/>
                    </a:cubicBezTo>
                    <a:close/>
                  </a:path>
                </a:pathLst>
              </a:custGeom>
              <a:solidFill>
                <a:srgbClr val="FBC4BB"/>
              </a:solidFill>
              <a:ln w="5018" cap="flat">
                <a:solidFill>
                  <a:srgbClr val="050100"/>
                </a:solidFill>
                <a:prstDash val="solid"/>
                <a:miter/>
              </a:ln>
            </p:spPr>
            <p:txBody>
              <a:bodyPr rtlCol="0" anchor="ctr"/>
              <a:lstStyle/>
              <a:p>
                <a:endParaRPr lang="en-US" sz="1600" dirty="0">
                  <a:solidFill>
                    <a:schemeClr val="tx1">
                      <a:lumMod val="75000"/>
                      <a:lumOff val="25000"/>
                    </a:schemeClr>
                  </a:solidFill>
                </a:endParaRPr>
              </a:p>
            </p:txBody>
          </p:sp>
        </p:grpSp>
        <p:sp>
          <p:nvSpPr>
            <p:cNvPr id="153" name="TextBox 152">
              <a:extLst>
                <a:ext uri="{FF2B5EF4-FFF2-40B4-BE49-F238E27FC236}">
                  <a16:creationId xmlns:a16="http://schemas.microsoft.com/office/drawing/2014/main" id="{3DB38B2A-74FE-467A-9200-CDEE9460C2C4}"/>
                </a:ext>
              </a:extLst>
            </p:cNvPr>
            <p:cNvSpPr txBox="1"/>
            <p:nvPr/>
          </p:nvSpPr>
          <p:spPr>
            <a:xfrm>
              <a:off x="5020555" y="6212328"/>
              <a:ext cx="2899851" cy="338554"/>
            </a:xfrm>
            <a:prstGeom prst="rect">
              <a:avLst/>
            </a:prstGeom>
            <a:noFill/>
          </p:spPr>
          <p:txBody>
            <a:bodyPr wrap="square" rtlCol="0">
              <a:spAutoFit/>
            </a:bodyPr>
            <a:lstStyle/>
            <a:p>
              <a:pPr algn="ctr"/>
              <a:r>
                <a:rPr lang="en-US" sz="1600" spc="0" baseline="0" dirty="0">
                  <a:solidFill>
                    <a:schemeClr val="tx1">
                      <a:lumMod val="75000"/>
                      <a:lumOff val="25000"/>
                    </a:schemeClr>
                  </a:solidFill>
                  <a:latin typeface="Century Gothic"/>
                  <a:sym typeface="Century Gothic"/>
                  <a:rtl val="0"/>
                </a:rPr>
                <a:t>Tree Covered Area</a:t>
              </a:r>
            </a:p>
          </p:txBody>
        </p:sp>
      </p:grpSp>
    </p:spTree>
    <p:extLst>
      <p:ext uri="{BB962C8B-B14F-4D97-AF65-F5344CB8AC3E}">
        <p14:creationId xmlns:p14="http://schemas.microsoft.com/office/powerpoint/2010/main" val="283244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46663"/>
            <a:ext cx="11696700"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METHODOLOGY: HEAT VULNERABILITY</a:t>
            </a:r>
          </a:p>
        </p:txBody>
      </p:sp>
      <p:sp>
        <p:nvSpPr>
          <p:cNvPr id="6" name="TextBox 5">
            <a:extLst>
              <a:ext uri="{FF2B5EF4-FFF2-40B4-BE49-F238E27FC236}">
                <a16:creationId xmlns:a16="http://schemas.microsoft.com/office/drawing/2014/main" id="{47C986CA-A9E8-944F-AC30-A4D5C6433AE8}"/>
              </a:ext>
            </a:extLst>
          </p:cNvPr>
          <p:cNvSpPr txBox="1"/>
          <p:nvPr/>
        </p:nvSpPr>
        <p:spPr>
          <a:xfrm>
            <a:off x="463438" y="5106887"/>
            <a:ext cx="4198620"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Data Acquisition and Processing</a:t>
            </a:r>
          </a:p>
        </p:txBody>
      </p:sp>
      <p:sp>
        <p:nvSpPr>
          <p:cNvPr id="54" name="TextBox 53">
            <a:extLst>
              <a:ext uri="{FF2B5EF4-FFF2-40B4-BE49-F238E27FC236}">
                <a16:creationId xmlns:a16="http://schemas.microsoft.com/office/drawing/2014/main" id="{88FA8D17-9943-C142-A7F2-FBE1189C5EBF}"/>
              </a:ext>
            </a:extLst>
          </p:cNvPr>
          <p:cNvSpPr txBox="1"/>
          <p:nvPr/>
        </p:nvSpPr>
        <p:spPr>
          <a:xfrm>
            <a:off x="5226085" y="5106887"/>
            <a:ext cx="2637790"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Statistical Analyses</a:t>
            </a:r>
          </a:p>
        </p:txBody>
      </p:sp>
      <p:sp>
        <p:nvSpPr>
          <p:cNvPr id="17" name="TextBox 16">
            <a:extLst>
              <a:ext uri="{FF2B5EF4-FFF2-40B4-BE49-F238E27FC236}">
                <a16:creationId xmlns:a16="http://schemas.microsoft.com/office/drawing/2014/main" id="{3A3224BF-C4DD-6F42-9FCE-5073879AC4EE}"/>
              </a:ext>
            </a:extLst>
          </p:cNvPr>
          <p:cNvSpPr txBox="1"/>
          <p:nvPr/>
        </p:nvSpPr>
        <p:spPr>
          <a:xfrm>
            <a:off x="8944781" y="5106887"/>
            <a:ext cx="2637790"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End Product</a:t>
            </a:r>
          </a:p>
        </p:txBody>
      </p:sp>
      <p:sp>
        <p:nvSpPr>
          <p:cNvPr id="23" name="Hexagon 22">
            <a:extLst>
              <a:ext uri="{FF2B5EF4-FFF2-40B4-BE49-F238E27FC236}">
                <a16:creationId xmlns:a16="http://schemas.microsoft.com/office/drawing/2014/main" id="{7CDA1A8B-CE27-7D4E-B94A-9B14E1409935}"/>
              </a:ext>
            </a:extLst>
          </p:cNvPr>
          <p:cNvSpPr/>
          <p:nvPr/>
        </p:nvSpPr>
        <p:spPr>
          <a:xfrm>
            <a:off x="8933145" y="2709602"/>
            <a:ext cx="2637790" cy="1474923"/>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chemeClr val="tx1">
                  <a:lumMod val="75000"/>
                  <a:lumOff val="25000"/>
                </a:schemeClr>
              </a:solidFill>
              <a:latin typeface="Century Gothic" panose="020B0502020202020204" pitchFamily="34" charset="0"/>
            </a:endParaRPr>
          </a:p>
        </p:txBody>
      </p:sp>
      <p:sp>
        <p:nvSpPr>
          <p:cNvPr id="21" name="Hexagon 20">
            <a:extLst>
              <a:ext uri="{FF2B5EF4-FFF2-40B4-BE49-F238E27FC236}">
                <a16:creationId xmlns:a16="http://schemas.microsoft.com/office/drawing/2014/main" id="{CE335E67-C545-0F48-B308-9BB3525B1953}"/>
              </a:ext>
            </a:extLst>
          </p:cNvPr>
          <p:cNvSpPr/>
          <p:nvPr/>
        </p:nvSpPr>
        <p:spPr>
          <a:xfrm flipH="1">
            <a:off x="542464" y="3501971"/>
            <a:ext cx="2003031" cy="1398505"/>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Century Gothic" panose="020B0502020202020204" pitchFamily="34" charset="0"/>
            </a:endParaRPr>
          </a:p>
        </p:txBody>
      </p:sp>
      <p:sp>
        <p:nvSpPr>
          <p:cNvPr id="20" name="Hexagon 19">
            <a:extLst>
              <a:ext uri="{FF2B5EF4-FFF2-40B4-BE49-F238E27FC236}">
                <a16:creationId xmlns:a16="http://schemas.microsoft.com/office/drawing/2014/main" id="{D2240285-2AC8-BD42-9CB5-FC30FF8F9622}"/>
              </a:ext>
            </a:extLst>
          </p:cNvPr>
          <p:cNvSpPr/>
          <p:nvPr/>
        </p:nvSpPr>
        <p:spPr>
          <a:xfrm>
            <a:off x="538073" y="2007866"/>
            <a:ext cx="2003031" cy="1398505"/>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Century Gothic" panose="020B0502020202020204" pitchFamily="34" charset="0"/>
            </a:endParaRPr>
          </a:p>
        </p:txBody>
      </p:sp>
      <p:sp>
        <p:nvSpPr>
          <p:cNvPr id="18" name="Hexagon 17">
            <a:extLst>
              <a:ext uri="{FF2B5EF4-FFF2-40B4-BE49-F238E27FC236}">
                <a16:creationId xmlns:a16="http://schemas.microsoft.com/office/drawing/2014/main" id="{F8345C79-D601-1044-8C06-BD786BB3C5C6}"/>
              </a:ext>
            </a:extLst>
          </p:cNvPr>
          <p:cNvSpPr/>
          <p:nvPr/>
        </p:nvSpPr>
        <p:spPr>
          <a:xfrm>
            <a:off x="2272750" y="2760628"/>
            <a:ext cx="2003031" cy="1398505"/>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Century Gothic" panose="020B0502020202020204" pitchFamily="34" charset="0"/>
            </a:endParaRPr>
          </a:p>
        </p:txBody>
      </p:sp>
      <p:grpSp>
        <p:nvGrpSpPr>
          <p:cNvPr id="5" name="Group 4">
            <a:extLst>
              <a:ext uri="{FF2B5EF4-FFF2-40B4-BE49-F238E27FC236}">
                <a16:creationId xmlns:a16="http://schemas.microsoft.com/office/drawing/2014/main" id="{811163A8-05E3-BF49-A207-2B28ED697E70}"/>
              </a:ext>
            </a:extLst>
          </p:cNvPr>
          <p:cNvGrpSpPr/>
          <p:nvPr/>
        </p:nvGrpSpPr>
        <p:grpSpPr>
          <a:xfrm>
            <a:off x="531620" y="1997384"/>
            <a:ext cx="3748293" cy="2902130"/>
            <a:chOff x="927101" y="1813698"/>
            <a:chExt cx="3748293" cy="2902130"/>
          </a:xfrm>
        </p:grpSpPr>
        <p:sp>
          <p:nvSpPr>
            <p:cNvPr id="49" name="Hexagon 48">
              <a:extLst>
                <a:ext uri="{FF2B5EF4-FFF2-40B4-BE49-F238E27FC236}">
                  <a16:creationId xmlns:a16="http://schemas.microsoft.com/office/drawing/2014/main" id="{F9AED071-09D8-F24D-B5A3-F407591CE9D6}"/>
                </a:ext>
              </a:extLst>
            </p:cNvPr>
            <p:cNvSpPr/>
            <p:nvPr/>
          </p:nvSpPr>
          <p:spPr>
            <a:xfrm>
              <a:off x="2672363" y="2576453"/>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EO Data over Census Tracts </a:t>
              </a:r>
            </a:p>
          </p:txBody>
        </p:sp>
        <p:sp>
          <p:nvSpPr>
            <p:cNvPr id="7" name="Hexagon 6">
              <a:extLst>
                <a:ext uri="{FF2B5EF4-FFF2-40B4-BE49-F238E27FC236}">
                  <a16:creationId xmlns:a16="http://schemas.microsoft.com/office/drawing/2014/main" id="{085CA2AD-030F-DB46-A9DA-ECF7471A5937}"/>
                </a:ext>
              </a:extLst>
            </p:cNvPr>
            <p:cNvSpPr/>
            <p:nvPr/>
          </p:nvSpPr>
          <p:spPr>
            <a:xfrm>
              <a:off x="927102" y="1813698"/>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CDC Health Data</a:t>
              </a:r>
            </a:p>
          </p:txBody>
        </p:sp>
        <p:sp>
          <p:nvSpPr>
            <p:cNvPr id="39" name="Hexagon 38">
              <a:extLst>
                <a:ext uri="{FF2B5EF4-FFF2-40B4-BE49-F238E27FC236}">
                  <a16:creationId xmlns:a16="http://schemas.microsoft.com/office/drawing/2014/main" id="{BD56978A-3811-214B-BD1D-8760FDAD3908}"/>
                </a:ext>
              </a:extLst>
            </p:cNvPr>
            <p:cNvSpPr/>
            <p:nvPr/>
          </p:nvSpPr>
          <p:spPr>
            <a:xfrm>
              <a:off x="927101" y="3317323"/>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Census Age Data</a:t>
              </a:r>
            </a:p>
          </p:txBody>
        </p:sp>
      </p:grpSp>
      <p:sp>
        <p:nvSpPr>
          <p:cNvPr id="52" name="Hexagon 51">
            <a:extLst>
              <a:ext uri="{FF2B5EF4-FFF2-40B4-BE49-F238E27FC236}">
                <a16:creationId xmlns:a16="http://schemas.microsoft.com/office/drawing/2014/main" id="{0A65DD73-41FE-1443-8FE1-2450BDCE46D4}"/>
              </a:ext>
            </a:extLst>
          </p:cNvPr>
          <p:cNvSpPr/>
          <p:nvPr/>
        </p:nvSpPr>
        <p:spPr>
          <a:xfrm>
            <a:off x="5266679" y="2709602"/>
            <a:ext cx="2637790" cy="1474923"/>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lumMod val="75000"/>
                    <a:lumOff val="25000"/>
                  </a:schemeClr>
                </a:solidFill>
                <a:latin typeface="Century Gothic" panose="020B0502020202020204" pitchFamily="34" charset="0"/>
              </a:rPr>
              <a:t>Principal Component Analysis</a:t>
            </a:r>
          </a:p>
        </p:txBody>
      </p:sp>
      <p:sp>
        <p:nvSpPr>
          <p:cNvPr id="57" name="Hexagon 56">
            <a:extLst>
              <a:ext uri="{FF2B5EF4-FFF2-40B4-BE49-F238E27FC236}">
                <a16:creationId xmlns:a16="http://schemas.microsoft.com/office/drawing/2014/main" id="{AFB266B7-7362-A440-90F9-71C6E1F11E5D}"/>
              </a:ext>
            </a:extLst>
          </p:cNvPr>
          <p:cNvSpPr/>
          <p:nvPr/>
        </p:nvSpPr>
        <p:spPr>
          <a:xfrm>
            <a:off x="8933145" y="2717800"/>
            <a:ext cx="2637790" cy="1474923"/>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lumMod val="75000"/>
                    <a:lumOff val="25000"/>
                  </a:schemeClr>
                </a:solidFill>
                <a:latin typeface="Century Gothic" panose="020B0502020202020204" pitchFamily="34" charset="0"/>
              </a:rPr>
              <a:t>Urban Heat Health Risk Map</a:t>
            </a:r>
          </a:p>
        </p:txBody>
      </p:sp>
      <p:sp>
        <p:nvSpPr>
          <p:cNvPr id="59" name="Right Arrow 58">
            <a:extLst>
              <a:ext uri="{FF2B5EF4-FFF2-40B4-BE49-F238E27FC236}">
                <a16:creationId xmlns:a16="http://schemas.microsoft.com/office/drawing/2014/main" id="{72B60643-4156-BF46-BD52-C88B632B373B}"/>
              </a:ext>
            </a:extLst>
          </p:cNvPr>
          <p:cNvSpPr/>
          <p:nvPr/>
        </p:nvSpPr>
        <p:spPr>
          <a:xfrm>
            <a:off x="4450775" y="3262672"/>
            <a:ext cx="668483" cy="400110"/>
          </a:xfrm>
          <a:prstGeom prst="rightArrow">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8" name="Right Arrow 67">
            <a:extLst>
              <a:ext uri="{FF2B5EF4-FFF2-40B4-BE49-F238E27FC236}">
                <a16:creationId xmlns:a16="http://schemas.microsoft.com/office/drawing/2014/main" id="{BBABB838-AE45-6A42-B42F-D3774104A712}"/>
              </a:ext>
            </a:extLst>
          </p:cNvPr>
          <p:cNvSpPr/>
          <p:nvPr/>
        </p:nvSpPr>
        <p:spPr>
          <a:xfrm>
            <a:off x="8089668" y="3247009"/>
            <a:ext cx="668483" cy="400110"/>
          </a:xfrm>
          <a:prstGeom prst="rightArrow">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121654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a city in the background&#10;&#10;Description automatically generated">
            <a:extLst>
              <a:ext uri="{FF2B5EF4-FFF2-40B4-BE49-F238E27FC236}">
                <a16:creationId xmlns:a16="http://schemas.microsoft.com/office/drawing/2014/main" id="{0BE709E0-7C47-4698-84AB-AC763B3A7A05}"/>
              </a:ext>
            </a:extLst>
          </p:cNvPr>
          <p:cNvPicPr>
            <a:picLocks noChangeAspect="1"/>
          </p:cNvPicPr>
          <p:nvPr/>
        </p:nvPicPr>
        <p:blipFill rotWithShape="1">
          <a:blip r:embed="rId3">
            <a:extLst>
              <a:ext uri="{28A0092B-C50C-407E-A947-70E740481C1C}">
                <a14:useLocalDpi xmlns:a14="http://schemas.microsoft.com/office/drawing/2010/main" val="0"/>
              </a:ext>
            </a:extLst>
          </a:blip>
          <a:srcRect t="29946" b="39491"/>
          <a:stretch/>
        </p:blipFill>
        <p:spPr>
          <a:xfrm>
            <a:off x="0" y="4104291"/>
            <a:ext cx="12192000" cy="2753709"/>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12FD6ABF-364D-462F-B36F-D9CC2BD3372A}"/>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COMMUNITY CONCERNS </a:t>
            </a:r>
            <a:endParaRPr lang="en-US" sz="4000" b="1" dirty="0">
              <a:solidFill>
                <a:schemeClr val="bg1"/>
              </a:solidFill>
              <a:latin typeface="Century Gothic" panose="020B0502020202020204" pitchFamily="34" charset="0"/>
            </a:endParaRPr>
          </a:p>
        </p:txBody>
      </p:sp>
      <p:sp>
        <p:nvSpPr>
          <p:cNvPr id="14" name="Text Placeholder 4">
            <a:extLst>
              <a:ext uri="{FF2B5EF4-FFF2-40B4-BE49-F238E27FC236}">
                <a16:creationId xmlns:a16="http://schemas.microsoft.com/office/drawing/2014/main" id="{C9D39504-84E8-4328-912A-6B379CEF25DB}"/>
              </a:ext>
            </a:extLst>
          </p:cNvPr>
          <p:cNvSpPr txBox="1">
            <a:spLocks/>
          </p:cNvSpPr>
          <p:nvPr/>
        </p:nvSpPr>
        <p:spPr>
          <a:xfrm>
            <a:off x="8240961" y="6057391"/>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dirty="0">
                <a:solidFill>
                  <a:schemeClr val="tx1">
                    <a:lumMod val="75000"/>
                    <a:lumOff val="25000"/>
                  </a:schemeClr>
                </a:solidFill>
                <a:latin typeface="Century Gothic"/>
              </a:rPr>
              <a:t>Amanda Tomlinson</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15" name="Text Placeholder 4">
            <a:extLst>
              <a:ext uri="{FF2B5EF4-FFF2-40B4-BE49-F238E27FC236}">
                <a16:creationId xmlns:a16="http://schemas.microsoft.com/office/drawing/2014/main" id="{A7C56B3F-66D8-4AAB-A018-AC7E28EA185A}"/>
              </a:ext>
            </a:extLst>
          </p:cNvPr>
          <p:cNvSpPr txBox="1">
            <a:spLocks/>
          </p:cNvSpPr>
          <p:nvPr/>
        </p:nvSpPr>
        <p:spPr>
          <a:xfrm>
            <a:off x="8746998" y="6583680"/>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solidFill>
                  <a:schemeClr val="bg1"/>
                </a:solidFill>
                <a:effectLst/>
                <a:uLnTx/>
                <a:uFillTx/>
                <a:latin typeface="Century Gothic"/>
              </a:rPr>
              <a:t>Image Credit: </a:t>
            </a:r>
            <a:r>
              <a:rPr lang="en-US" dirty="0">
                <a:solidFill>
                  <a:schemeClr val="bg1"/>
                </a:solidFill>
                <a:latin typeface="Century Gothic"/>
              </a:rPr>
              <a:t>Anivron</a:t>
            </a:r>
            <a:endParaRPr kumimoji="0" lang="en-US" i="0" u="none" strike="noStrike" kern="1200" cap="none" spc="0" normalizeH="0" baseline="0" noProof="0" dirty="0">
              <a:ln>
                <a:noFill/>
              </a:ln>
              <a:solidFill>
                <a:schemeClr val="bg1"/>
              </a:solidFill>
              <a:effectLst/>
              <a:uLnTx/>
              <a:uFillTx/>
            </a:endParaRPr>
          </a:p>
        </p:txBody>
      </p:sp>
      <p:sp>
        <p:nvSpPr>
          <p:cNvPr id="9" name="Text Placeholder 5">
            <a:extLst>
              <a:ext uri="{FF2B5EF4-FFF2-40B4-BE49-F238E27FC236}">
                <a16:creationId xmlns:a16="http://schemas.microsoft.com/office/drawing/2014/main" id="{68DE33D5-5E27-4A49-B35E-F4F69C018C92}"/>
              </a:ext>
            </a:extLst>
          </p:cNvPr>
          <p:cNvSpPr txBox="1">
            <a:spLocks/>
          </p:cNvSpPr>
          <p:nvPr/>
        </p:nvSpPr>
        <p:spPr>
          <a:xfrm>
            <a:off x="343000" y="1476800"/>
            <a:ext cx="3904539" cy="212365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20 million hectares of forest are projected to be lost </a:t>
            </a:r>
            <a:r>
              <a:rPr lang="en-US" sz="2200" dirty="0" smtClean="0">
                <a:solidFill>
                  <a:schemeClr val="tx1">
                    <a:lumMod val="75000"/>
                    <a:lumOff val="25000"/>
                  </a:schemeClr>
                </a:solidFill>
                <a:latin typeface="Century Gothic" panose="020B0502020202020204" pitchFamily="34" charset="0"/>
              </a:rPr>
              <a:t>in the US </a:t>
            </a:r>
            <a:r>
              <a:rPr lang="en-US" sz="2200" dirty="0" smtClean="0">
                <a:solidFill>
                  <a:srgbClr val="3E4268"/>
                </a:solidFill>
                <a:latin typeface="Century Gothic" panose="020B0502020202020204" pitchFamily="34" charset="0"/>
              </a:rPr>
              <a:t>to</a:t>
            </a:r>
            <a:r>
              <a:rPr lang="en-US" sz="2200" dirty="0" smtClean="0">
                <a:latin typeface="Century Gothic" panose="020B0502020202020204" pitchFamily="34" charset="0"/>
              </a:rPr>
              <a:t> </a:t>
            </a:r>
            <a:r>
              <a:rPr lang="en-US" sz="2200" b="1" dirty="0">
                <a:solidFill>
                  <a:srgbClr val="006D9D"/>
                </a:solidFill>
                <a:latin typeface="Century Gothic" panose="020B0502020202020204" pitchFamily="34" charset="0"/>
              </a:rPr>
              <a:t>population growth</a:t>
            </a:r>
            <a:r>
              <a:rPr lang="en-US" sz="2200" b="1" dirty="0">
                <a:solidFill>
                  <a:schemeClr val="tx1">
                    <a:lumMod val="75000"/>
                    <a:lumOff val="25000"/>
                  </a:schemeClr>
                </a:solidFill>
                <a:latin typeface="Century Gothic" panose="020B0502020202020204" pitchFamily="34" charset="0"/>
              </a:rPr>
              <a:t> </a:t>
            </a:r>
            <a:r>
              <a:rPr lang="en-US" sz="2200" dirty="0">
                <a:solidFill>
                  <a:schemeClr val="tx1">
                    <a:lumMod val="75000"/>
                    <a:lumOff val="25000"/>
                  </a:schemeClr>
                </a:solidFill>
                <a:latin typeface="Century Gothic" panose="020B0502020202020204" pitchFamily="34" charset="0"/>
              </a:rPr>
              <a:t>and associated </a:t>
            </a:r>
            <a:r>
              <a:rPr lang="en-US" sz="2200" b="1" dirty="0">
                <a:solidFill>
                  <a:srgbClr val="006D9D"/>
                </a:solidFill>
                <a:latin typeface="Century Gothic" panose="020B0502020202020204" pitchFamily="34" charset="0"/>
              </a:rPr>
              <a:t>urban expansion </a:t>
            </a:r>
            <a:r>
              <a:rPr lang="en-US" sz="2200" dirty="0">
                <a:solidFill>
                  <a:schemeClr val="tx1">
                    <a:lumMod val="75000"/>
                    <a:lumOff val="25000"/>
                  </a:schemeClr>
                </a:solidFill>
                <a:latin typeface="Century Gothic" panose="020B0502020202020204" pitchFamily="34" charset="0"/>
              </a:rPr>
              <a:t>by 2040. </a:t>
            </a:r>
          </a:p>
        </p:txBody>
      </p:sp>
      <p:sp>
        <p:nvSpPr>
          <p:cNvPr id="10" name="Text Placeholder 5">
            <a:extLst>
              <a:ext uri="{FF2B5EF4-FFF2-40B4-BE49-F238E27FC236}">
                <a16:creationId xmlns:a16="http://schemas.microsoft.com/office/drawing/2014/main" id="{6385879F-877C-47D1-8C04-C4E07FA85CA6}"/>
              </a:ext>
            </a:extLst>
          </p:cNvPr>
          <p:cNvSpPr txBox="1">
            <a:spLocks/>
          </p:cNvSpPr>
          <p:nvPr/>
        </p:nvSpPr>
        <p:spPr>
          <a:xfrm>
            <a:off x="4238621" y="1476800"/>
            <a:ext cx="3801216" cy="1446550"/>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200" b="1" dirty="0">
                <a:solidFill>
                  <a:srgbClr val="006D9D"/>
                </a:solidFill>
                <a:latin typeface="Century Gothic"/>
              </a:rPr>
              <a:t>Tree canopy loss </a:t>
            </a:r>
            <a:r>
              <a:rPr lang="en-US" sz="2200" dirty="0">
                <a:solidFill>
                  <a:schemeClr val="tx1">
                    <a:lumMod val="75000"/>
                    <a:lumOff val="25000"/>
                  </a:schemeClr>
                </a:solidFill>
                <a:latin typeface="Century Gothic"/>
              </a:rPr>
              <a:t>could result in an enhanced </a:t>
            </a:r>
            <a:r>
              <a:rPr lang="en-US" sz="2200" b="1" dirty="0">
                <a:solidFill>
                  <a:srgbClr val="006D9D"/>
                </a:solidFill>
                <a:latin typeface="Century Gothic"/>
              </a:rPr>
              <a:t>urban heat island</a:t>
            </a:r>
            <a:r>
              <a:rPr lang="en-US" sz="2200" dirty="0">
                <a:solidFill>
                  <a:schemeClr val="tx1">
                    <a:lumMod val="75000"/>
                    <a:lumOff val="25000"/>
                  </a:schemeClr>
                </a:solidFill>
                <a:latin typeface="Century Gothic"/>
              </a:rPr>
              <a:t> (UHI) effect.  </a:t>
            </a:r>
          </a:p>
        </p:txBody>
      </p:sp>
      <p:sp>
        <p:nvSpPr>
          <p:cNvPr id="16" name="Text Placeholder 5">
            <a:extLst>
              <a:ext uri="{FF2B5EF4-FFF2-40B4-BE49-F238E27FC236}">
                <a16:creationId xmlns:a16="http://schemas.microsoft.com/office/drawing/2014/main" id="{826051D1-BA8F-4150-9712-DFD0E9659D99}"/>
              </a:ext>
            </a:extLst>
          </p:cNvPr>
          <p:cNvSpPr txBox="1">
            <a:spLocks/>
          </p:cNvSpPr>
          <p:nvPr/>
        </p:nvSpPr>
        <p:spPr>
          <a:xfrm>
            <a:off x="8099931" y="1476800"/>
            <a:ext cx="3801216" cy="25391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200" dirty="0">
                <a:solidFill>
                  <a:schemeClr val="tx1">
                    <a:lumMod val="75000"/>
                    <a:lumOff val="25000"/>
                  </a:schemeClr>
                </a:solidFill>
                <a:latin typeface="Century Gothic" panose="020F0302020204030204"/>
              </a:rPr>
              <a:t>The UHI effect can lead to </a:t>
            </a:r>
            <a:r>
              <a:rPr lang="en-US" sz="2200" b="1" dirty="0">
                <a:solidFill>
                  <a:srgbClr val="006D9D"/>
                </a:solidFill>
                <a:latin typeface="Century Gothic" panose="020F0302020204030204"/>
              </a:rPr>
              <a:t>health issues </a:t>
            </a:r>
            <a:r>
              <a:rPr lang="en-US" sz="2200" dirty="0">
                <a:solidFill>
                  <a:schemeClr val="tx1">
                    <a:lumMod val="75000"/>
                    <a:lumOff val="25000"/>
                  </a:schemeClr>
                </a:solidFill>
                <a:latin typeface="Century Gothic" panose="020F0302020204030204"/>
              </a:rPr>
              <a:t>for those with existing medical conditions such as asthma, diabetes, or COPD. </a:t>
            </a:r>
          </a:p>
          <a:p>
            <a:pPr>
              <a:lnSpc>
                <a:spcPct val="100000"/>
              </a:lnSpc>
              <a:spcBef>
                <a:spcPts val="0"/>
              </a:spcBef>
              <a:spcAft>
                <a:spcPts val="600"/>
              </a:spcAft>
              <a:buClr>
                <a:srgbClr val="006D9D"/>
              </a:buClr>
              <a:buFont typeface="Webdings" panose="05030102010509060703" pitchFamily="18" charset="2"/>
              <a:buChar char="4"/>
            </a:pPr>
            <a:endParaRPr lang="en-US" sz="22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2856312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map&#10;&#10;Description automatically generated">
            <a:extLst>
              <a:ext uri="{FF2B5EF4-FFF2-40B4-BE49-F238E27FC236}">
                <a16:creationId xmlns:a16="http://schemas.microsoft.com/office/drawing/2014/main" id="{B1587B32-D4CF-46F6-BFED-E011966ED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53" y="1082401"/>
            <a:ext cx="6796827" cy="5718866"/>
          </a:xfrm>
          <a:prstGeom prst="rect">
            <a:avLst/>
          </a:prstGeom>
        </p:spPr>
      </p:pic>
      <p:sp>
        <p:nvSpPr>
          <p:cNvPr id="2" name="Title 1">
            <a:extLst>
              <a:ext uri="{FF2B5EF4-FFF2-40B4-BE49-F238E27FC236}">
                <a16:creationId xmlns:a16="http://schemas.microsoft.com/office/drawing/2014/main" id="{828DC694-3B71-4127-9758-5878A36E0A00}"/>
              </a:ext>
            </a:extLst>
          </p:cNvPr>
          <p:cNvSpPr txBox="1">
            <a:spLocks/>
          </p:cNvSpPr>
          <p:nvPr/>
        </p:nvSpPr>
        <p:spPr>
          <a:xfrm>
            <a:off x="495300" y="300942"/>
            <a:ext cx="9864042" cy="46105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RESULTS: URBAN HEAT HEALTH RISK MAP</a:t>
            </a:r>
            <a:endParaRPr lang="en-US" sz="4000" b="1" dirty="0">
              <a:solidFill>
                <a:schemeClr val="bg1"/>
              </a:solidFill>
              <a:latin typeface="Century Gothic" panose="020B0502020202020204" pitchFamily="34" charset="0"/>
            </a:endParaRPr>
          </a:p>
        </p:txBody>
      </p:sp>
      <p:sp>
        <p:nvSpPr>
          <p:cNvPr id="4" name="Rectangle 3">
            <a:extLst>
              <a:ext uri="{FF2B5EF4-FFF2-40B4-BE49-F238E27FC236}">
                <a16:creationId xmlns:a16="http://schemas.microsoft.com/office/drawing/2014/main" id="{D9F1ADB6-3B54-48A4-ACD9-A003DBF33B57}"/>
              </a:ext>
            </a:extLst>
          </p:cNvPr>
          <p:cNvSpPr/>
          <p:nvPr/>
        </p:nvSpPr>
        <p:spPr>
          <a:xfrm>
            <a:off x="5974813" y="3244334"/>
            <a:ext cx="242374" cy="369332"/>
          </a:xfrm>
          <a:prstGeom prst="rect">
            <a:avLst/>
          </a:prstGeom>
        </p:spPr>
        <p:txBody>
          <a:bodyPr wrap="none">
            <a:spAutoFit/>
          </a:bodyPr>
          <a:lstStyle/>
          <a:p>
            <a:r>
              <a:rPr lang="en-US" dirty="0"/>
              <a:t> </a:t>
            </a:r>
          </a:p>
        </p:txBody>
      </p:sp>
      <p:sp>
        <p:nvSpPr>
          <p:cNvPr id="7" name="TextBox 6">
            <a:extLst>
              <a:ext uri="{FF2B5EF4-FFF2-40B4-BE49-F238E27FC236}">
                <a16:creationId xmlns:a16="http://schemas.microsoft.com/office/drawing/2014/main" id="{A4F1B9CE-8559-4FA5-B704-C516D8328AE8}"/>
              </a:ext>
            </a:extLst>
          </p:cNvPr>
          <p:cNvSpPr txBox="1"/>
          <p:nvPr/>
        </p:nvSpPr>
        <p:spPr>
          <a:xfrm>
            <a:off x="1256721" y="5901320"/>
            <a:ext cx="333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0</a:t>
            </a:r>
          </a:p>
        </p:txBody>
      </p:sp>
      <p:sp>
        <p:nvSpPr>
          <p:cNvPr id="8" name="TextBox 7">
            <a:extLst>
              <a:ext uri="{FF2B5EF4-FFF2-40B4-BE49-F238E27FC236}">
                <a16:creationId xmlns:a16="http://schemas.microsoft.com/office/drawing/2014/main" id="{326EFBC0-4167-4C45-BF18-7809AFE17697}"/>
              </a:ext>
            </a:extLst>
          </p:cNvPr>
          <p:cNvSpPr txBox="1"/>
          <p:nvPr/>
        </p:nvSpPr>
        <p:spPr>
          <a:xfrm>
            <a:off x="4878314" y="5911292"/>
            <a:ext cx="445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20</a:t>
            </a:r>
          </a:p>
        </p:txBody>
      </p:sp>
      <p:sp>
        <p:nvSpPr>
          <p:cNvPr id="9" name="TextBox 8">
            <a:extLst>
              <a:ext uri="{FF2B5EF4-FFF2-40B4-BE49-F238E27FC236}">
                <a16:creationId xmlns:a16="http://schemas.microsoft.com/office/drawing/2014/main" id="{A2BF7870-EAD1-4479-8FCB-9739BDA3782A}"/>
              </a:ext>
            </a:extLst>
          </p:cNvPr>
          <p:cNvSpPr txBox="1"/>
          <p:nvPr/>
        </p:nvSpPr>
        <p:spPr>
          <a:xfrm>
            <a:off x="5140411" y="6108658"/>
            <a:ext cx="924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Miles</a:t>
            </a:r>
          </a:p>
        </p:txBody>
      </p:sp>
      <p:sp>
        <p:nvSpPr>
          <p:cNvPr id="10" name="TextBox 9">
            <a:extLst>
              <a:ext uri="{FF2B5EF4-FFF2-40B4-BE49-F238E27FC236}">
                <a16:creationId xmlns:a16="http://schemas.microsoft.com/office/drawing/2014/main" id="{FC65FA78-31D8-4F7B-9F49-0F3A86DEAFC3}"/>
              </a:ext>
            </a:extLst>
          </p:cNvPr>
          <p:cNvSpPr txBox="1"/>
          <p:nvPr/>
        </p:nvSpPr>
        <p:spPr>
          <a:xfrm>
            <a:off x="5260006" y="4142448"/>
            <a:ext cx="33393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N</a:t>
            </a:r>
          </a:p>
        </p:txBody>
      </p:sp>
      <p:pic>
        <p:nvPicPr>
          <p:cNvPr id="19" name="Picture 18">
            <a:extLst>
              <a:ext uri="{FF2B5EF4-FFF2-40B4-BE49-F238E27FC236}">
                <a16:creationId xmlns:a16="http://schemas.microsoft.com/office/drawing/2014/main" id="{35BBB5A5-B519-422D-AA18-E17568AB0059}"/>
              </a:ext>
            </a:extLst>
          </p:cNvPr>
          <p:cNvPicPr>
            <a:picLocks noChangeAspect="1"/>
          </p:cNvPicPr>
          <p:nvPr/>
        </p:nvPicPr>
        <p:blipFill>
          <a:blip r:embed="rId4"/>
          <a:stretch>
            <a:fillRect/>
          </a:stretch>
        </p:blipFill>
        <p:spPr>
          <a:xfrm>
            <a:off x="7124906" y="5700223"/>
            <a:ext cx="400050" cy="771525"/>
          </a:xfrm>
          <a:prstGeom prst="rect">
            <a:avLst/>
          </a:prstGeom>
        </p:spPr>
      </p:pic>
      <p:sp>
        <p:nvSpPr>
          <p:cNvPr id="20" name="Rectangle 19">
            <a:extLst>
              <a:ext uri="{FF2B5EF4-FFF2-40B4-BE49-F238E27FC236}">
                <a16:creationId xmlns:a16="http://schemas.microsoft.com/office/drawing/2014/main" id="{4662857D-B5B9-4940-A26A-A3BE1156C048}"/>
              </a:ext>
            </a:extLst>
          </p:cNvPr>
          <p:cNvSpPr/>
          <p:nvPr/>
        </p:nvSpPr>
        <p:spPr>
          <a:xfrm>
            <a:off x="5140411" y="4142448"/>
            <a:ext cx="453531" cy="874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E4D28BE2-5D3E-4C80-861C-7538BC96BCF1}"/>
              </a:ext>
            </a:extLst>
          </p:cNvPr>
          <p:cNvGrpSpPr/>
          <p:nvPr/>
        </p:nvGrpSpPr>
        <p:grpSpPr>
          <a:xfrm>
            <a:off x="8760787" y="2329194"/>
            <a:ext cx="3176451" cy="3225279"/>
            <a:chOff x="8793016" y="2275978"/>
            <a:chExt cx="3176451" cy="3225279"/>
          </a:xfrm>
        </p:grpSpPr>
        <p:grpSp>
          <p:nvGrpSpPr>
            <p:cNvPr id="16" name="Group 15">
              <a:extLst>
                <a:ext uri="{FF2B5EF4-FFF2-40B4-BE49-F238E27FC236}">
                  <a16:creationId xmlns:a16="http://schemas.microsoft.com/office/drawing/2014/main" id="{48CB3B76-428C-4908-BB6D-A9F483A204A5}"/>
                </a:ext>
              </a:extLst>
            </p:cNvPr>
            <p:cNvGrpSpPr/>
            <p:nvPr/>
          </p:nvGrpSpPr>
          <p:grpSpPr>
            <a:xfrm>
              <a:off x="9298161" y="2704068"/>
              <a:ext cx="2482947" cy="2518343"/>
              <a:chOff x="9469397" y="2618450"/>
              <a:chExt cx="2482947" cy="2518343"/>
            </a:xfrm>
          </p:grpSpPr>
          <p:sp>
            <p:nvSpPr>
              <p:cNvPr id="11" name="TextBox 10">
                <a:extLst>
                  <a:ext uri="{FF2B5EF4-FFF2-40B4-BE49-F238E27FC236}">
                    <a16:creationId xmlns:a16="http://schemas.microsoft.com/office/drawing/2014/main" id="{6FC50200-AE02-4C25-B35D-49817301D5E5}"/>
                  </a:ext>
                </a:extLst>
              </p:cNvPr>
              <p:cNvSpPr txBox="1"/>
              <p:nvPr/>
            </p:nvSpPr>
            <p:spPr>
              <a:xfrm>
                <a:off x="9469398" y="4767461"/>
                <a:ext cx="24829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Highest vulnerability</a:t>
                </a:r>
              </a:p>
            </p:txBody>
          </p:sp>
          <p:sp>
            <p:nvSpPr>
              <p:cNvPr id="12" name="TextBox 11">
                <a:extLst>
                  <a:ext uri="{FF2B5EF4-FFF2-40B4-BE49-F238E27FC236}">
                    <a16:creationId xmlns:a16="http://schemas.microsoft.com/office/drawing/2014/main" id="{25641078-7DBC-4164-8CF6-5AF0A12F92F1}"/>
                  </a:ext>
                </a:extLst>
              </p:cNvPr>
              <p:cNvSpPr txBox="1"/>
              <p:nvPr/>
            </p:nvSpPr>
            <p:spPr>
              <a:xfrm>
                <a:off x="9469397" y="3671550"/>
                <a:ext cx="24829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Lowest vulnerability</a:t>
                </a:r>
              </a:p>
            </p:txBody>
          </p:sp>
          <p:cxnSp>
            <p:nvCxnSpPr>
              <p:cNvPr id="6" name="Straight Arrow Connector 5">
                <a:extLst>
                  <a:ext uri="{FF2B5EF4-FFF2-40B4-BE49-F238E27FC236}">
                    <a16:creationId xmlns:a16="http://schemas.microsoft.com/office/drawing/2014/main" id="{338B2FAD-E99D-419D-A2D8-099FBB057EAF}"/>
                  </a:ext>
                </a:extLst>
              </p:cNvPr>
              <p:cNvCxnSpPr/>
              <p:nvPr/>
            </p:nvCxnSpPr>
            <p:spPr>
              <a:xfrm>
                <a:off x="10501900" y="4007776"/>
                <a:ext cx="6850" cy="79453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F1A1A342-576F-4E50-942A-A64F72002F83}"/>
                  </a:ext>
                </a:extLst>
              </p:cNvPr>
              <p:cNvSpPr txBox="1"/>
              <p:nvPr/>
            </p:nvSpPr>
            <p:spPr>
              <a:xfrm>
                <a:off x="9469398" y="2618450"/>
                <a:ext cx="24829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Huntsville City Limits</a:t>
                </a:r>
              </a:p>
            </p:txBody>
          </p:sp>
          <p:sp>
            <p:nvSpPr>
              <p:cNvPr id="15" name="TextBox 14">
                <a:extLst>
                  <a:ext uri="{FF2B5EF4-FFF2-40B4-BE49-F238E27FC236}">
                    <a16:creationId xmlns:a16="http://schemas.microsoft.com/office/drawing/2014/main" id="{6FD5EC14-815A-4993-855B-5ECF2C53AA98}"/>
                  </a:ext>
                </a:extLst>
              </p:cNvPr>
              <p:cNvSpPr txBox="1"/>
              <p:nvPr/>
            </p:nvSpPr>
            <p:spPr>
              <a:xfrm>
                <a:off x="9469397" y="2926674"/>
                <a:ext cx="24829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Census Tracts</a:t>
                </a:r>
              </a:p>
            </p:txBody>
          </p:sp>
        </p:grpSp>
        <p:sp>
          <p:nvSpPr>
            <p:cNvPr id="17" name="TextBox 1">
              <a:extLst>
                <a:ext uri="{FF2B5EF4-FFF2-40B4-BE49-F238E27FC236}">
                  <a16:creationId xmlns:a16="http://schemas.microsoft.com/office/drawing/2014/main" id="{4372359B-822E-47AA-9201-F74CF4B36D71}"/>
                </a:ext>
              </a:extLst>
            </p:cNvPr>
            <p:cNvSpPr txBox="1"/>
            <p:nvPr/>
          </p:nvSpPr>
          <p:spPr>
            <a:xfrm>
              <a:off x="8793016" y="2275978"/>
              <a:ext cx="317645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cs typeface="Calibri"/>
                </a:rPr>
                <a:t>Overall Heat Vulnerability</a:t>
              </a:r>
            </a:p>
          </p:txBody>
        </p:sp>
        <p:sp>
          <p:nvSpPr>
            <p:cNvPr id="22" name="TextBox 21">
              <a:extLst>
                <a:ext uri="{FF2B5EF4-FFF2-40B4-BE49-F238E27FC236}">
                  <a16:creationId xmlns:a16="http://schemas.microsoft.com/office/drawing/2014/main" id="{2DC4C770-D406-4DAD-A0B3-83BED28381F5}"/>
                </a:ext>
              </a:extLst>
            </p:cNvPr>
            <p:cNvSpPr txBox="1"/>
            <p:nvPr/>
          </p:nvSpPr>
          <p:spPr>
            <a:xfrm>
              <a:off x="9298161" y="5131925"/>
              <a:ext cx="1151481"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No data</a:t>
              </a:r>
            </a:p>
          </p:txBody>
        </p:sp>
      </p:grpSp>
      <p:grpSp>
        <p:nvGrpSpPr>
          <p:cNvPr id="3" name="Group 2">
            <a:extLst>
              <a:ext uri="{FF2B5EF4-FFF2-40B4-BE49-F238E27FC236}">
                <a16:creationId xmlns:a16="http://schemas.microsoft.com/office/drawing/2014/main" id="{A7319C5F-F02B-4AFB-A070-A02878793C1F}"/>
              </a:ext>
            </a:extLst>
          </p:cNvPr>
          <p:cNvGrpSpPr/>
          <p:nvPr/>
        </p:nvGrpSpPr>
        <p:grpSpPr>
          <a:xfrm>
            <a:off x="8837969" y="2846040"/>
            <a:ext cx="467898" cy="2624528"/>
            <a:chOff x="8837969" y="2846040"/>
            <a:chExt cx="467898" cy="2624528"/>
          </a:xfrm>
        </p:grpSpPr>
        <p:sp>
          <p:nvSpPr>
            <p:cNvPr id="25" name="Rectangle 24">
              <a:extLst>
                <a:ext uri="{FF2B5EF4-FFF2-40B4-BE49-F238E27FC236}">
                  <a16:creationId xmlns:a16="http://schemas.microsoft.com/office/drawing/2014/main" id="{C7107A65-AA3D-46FA-AA14-2C3491EC86F6}"/>
                </a:ext>
              </a:extLst>
            </p:cNvPr>
            <p:cNvSpPr/>
            <p:nvPr/>
          </p:nvSpPr>
          <p:spPr>
            <a:xfrm>
              <a:off x="8843033" y="2846040"/>
              <a:ext cx="454178" cy="194941"/>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7" name="Rectangle 26">
              <a:extLst>
                <a:ext uri="{FF2B5EF4-FFF2-40B4-BE49-F238E27FC236}">
                  <a16:creationId xmlns:a16="http://schemas.microsoft.com/office/drawing/2014/main" id="{3D341A6B-849D-4D49-8C4B-25ACA609FD32}"/>
                </a:ext>
              </a:extLst>
            </p:cNvPr>
            <p:cNvSpPr/>
            <p:nvPr/>
          </p:nvSpPr>
          <p:spPr>
            <a:xfrm>
              <a:off x="8843033" y="3146076"/>
              <a:ext cx="454178" cy="194941"/>
            </a:xfrm>
            <a:prstGeom prst="rect">
              <a:avLst/>
            </a:prstGeom>
            <a:noFill/>
            <a:ln w="190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8" name="Rectangle 27">
              <a:extLst>
                <a:ext uri="{FF2B5EF4-FFF2-40B4-BE49-F238E27FC236}">
                  <a16:creationId xmlns:a16="http://schemas.microsoft.com/office/drawing/2014/main" id="{66D7FE73-0624-4B09-80C0-F83E6A1798E4}"/>
                </a:ext>
              </a:extLst>
            </p:cNvPr>
            <p:cNvSpPr/>
            <p:nvPr/>
          </p:nvSpPr>
          <p:spPr>
            <a:xfrm>
              <a:off x="8843033" y="3872655"/>
              <a:ext cx="454178" cy="194941"/>
            </a:xfrm>
            <a:prstGeom prst="rect">
              <a:avLst/>
            </a:prstGeom>
            <a:solidFill>
              <a:srgbClr val="FFFFCC"/>
            </a:solidFill>
            <a:ln w="19050">
              <a:solidFill>
                <a:srgbClr val="9898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9" name="Rectangle 28">
              <a:extLst>
                <a:ext uri="{FF2B5EF4-FFF2-40B4-BE49-F238E27FC236}">
                  <a16:creationId xmlns:a16="http://schemas.microsoft.com/office/drawing/2014/main" id="{6AA5CCCA-A6BC-4AF6-80FA-CFC0C5D815C7}"/>
                </a:ext>
              </a:extLst>
            </p:cNvPr>
            <p:cNvSpPr/>
            <p:nvPr/>
          </p:nvSpPr>
          <p:spPr>
            <a:xfrm>
              <a:off x="8843033" y="4132173"/>
              <a:ext cx="454178" cy="194941"/>
            </a:xfrm>
            <a:prstGeom prst="rect">
              <a:avLst/>
            </a:prstGeom>
            <a:solidFill>
              <a:srgbClr val="F8E19C"/>
            </a:solidFill>
            <a:ln w="19050">
              <a:solidFill>
                <a:srgbClr val="9898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0" name="Rectangle 29">
              <a:extLst>
                <a:ext uri="{FF2B5EF4-FFF2-40B4-BE49-F238E27FC236}">
                  <a16:creationId xmlns:a16="http://schemas.microsoft.com/office/drawing/2014/main" id="{30FB4351-3B77-4A39-9F18-1D09601E96D8}"/>
                </a:ext>
              </a:extLst>
            </p:cNvPr>
            <p:cNvSpPr/>
            <p:nvPr/>
          </p:nvSpPr>
          <p:spPr>
            <a:xfrm>
              <a:off x="8843033" y="4414790"/>
              <a:ext cx="454178" cy="194941"/>
            </a:xfrm>
            <a:prstGeom prst="rect">
              <a:avLst/>
            </a:prstGeom>
            <a:solidFill>
              <a:srgbClr val="F1AF6E"/>
            </a:solidFill>
            <a:ln w="19050">
              <a:solidFill>
                <a:srgbClr val="9898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1" name="Rectangle 30">
              <a:extLst>
                <a:ext uri="{FF2B5EF4-FFF2-40B4-BE49-F238E27FC236}">
                  <a16:creationId xmlns:a16="http://schemas.microsoft.com/office/drawing/2014/main" id="{E439FB14-BCF8-4976-86B9-27AF705D0D65}"/>
                </a:ext>
              </a:extLst>
            </p:cNvPr>
            <p:cNvSpPr/>
            <p:nvPr/>
          </p:nvSpPr>
          <p:spPr>
            <a:xfrm>
              <a:off x="8837969" y="4724677"/>
              <a:ext cx="454178" cy="194941"/>
            </a:xfrm>
            <a:prstGeom prst="rect">
              <a:avLst/>
            </a:prstGeom>
            <a:solidFill>
              <a:srgbClr val="EA6B43"/>
            </a:solidFill>
            <a:ln w="19050">
              <a:solidFill>
                <a:srgbClr val="9898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2" name="Rectangle 31">
              <a:extLst>
                <a:ext uri="{FF2B5EF4-FFF2-40B4-BE49-F238E27FC236}">
                  <a16:creationId xmlns:a16="http://schemas.microsoft.com/office/drawing/2014/main" id="{440E49EF-D4B2-4BAF-87EE-C235FCC53025}"/>
                </a:ext>
              </a:extLst>
            </p:cNvPr>
            <p:cNvSpPr/>
            <p:nvPr/>
          </p:nvSpPr>
          <p:spPr>
            <a:xfrm>
              <a:off x="8851689" y="4998649"/>
              <a:ext cx="454178" cy="194941"/>
            </a:xfrm>
            <a:prstGeom prst="rect">
              <a:avLst/>
            </a:prstGeom>
            <a:solidFill>
              <a:srgbClr val="E31A1C"/>
            </a:solidFill>
            <a:ln w="19050">
              <a:solidFill>
                <a:srgbClr val="9898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32">
              <a:extLst>
                <a:ext uri="{FF2B5EF4-FFF2-40B4-BE49-F238E27FC236}">
                  <a16:creationId xmlns:a16="http://schemas.microsoft.com/office/drawing/2014/main" id="{343B20A5-5BC6-4034-9775-96A5C1AEF38D}"/>
                </a:ext>
              </a:extLst>
            </p:cNvPr>
            <p:cNvSpPr/>
            <p:nvPr/>
          </p:nvSpPr>
          <p:spPr>
            <a:xfrm>
              <a:off x="8837969" y="5275627"/>
              <a:ext cx="454178" cy="194941"/>
            </a:xfrm>
            <a:prstGeom prst="rect">
              <a:avLst/>
            </a:prstGeom>
            <a:noFill/>
            <a:ln w="12700">
              <a:solidFill>
                <a:srgbClr val="737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Tree>
    <p:extLst>
      <p:ext uri="{BB962C8B-B14F-4D97-AF65-F5344CB8AC3E}">
        <p14:creationId xmlns:p14="http://schemas.microsoft.com/office/powerpoint/2010/main" val="1582384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9FE8-A7AD-47FC-AF4E-FA4FE7E95C53}"/>
              </a:ext>
            </a:extLst>
          </p:cNvPr>
          <p:cNvSpPr txBox="1">
            <a:spLocks/>
          </p:cNvSpPr>
          <p:nvPr/>
        </p:nvSpPr>
        <p:spPr>
          <a:xfrm>
            <a:off x="495300" y="76200"/>
            <a:ext cx="11696700"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ARCGIS STORYMAP</a:t>
            </a:r>
          </a:p>
        </p:txBody>
      </p:sp>
      <p:pic>
        <p:nvPicPr>
          <p:cNvPr id="4" name="Picture 3">
            <a:extLst>
              <a:ext uri="{FF2B5EF4-FFF2-40B4-BE49-F238E27FC236}">
                <a16:creationId xmlns:a16="http://schemas.microsoft.com/office/drawing/2014/main" id="{DA861028-4E04-4F15-8004-0C9F5F3FB8FD}"/>
              </a:ext>
            </a:extLst>
          </p:cNvPr>
          <p:cNvPicPr>
            <a:picLocks noChangeAspect="1"/>
          </p:cNvPicPr>
          <p:nvPr/>
        </p:nvPicPr>
        <p:blipFill>
          <a:blip r:embed="rId3"/>
          <a:stretch>
            <a:fillRect/>
          </a:stretch>
        </p:blipFill>
        <p:spPr>
          <a:xfrm>
            <a:off x="1590675" y="1418111"/>
            <a:ext cx="9010650" cy="4021778"/>
          </a:xfrm>
          <a:prstGeom prst="rect">
            <a:avLst/>
          </a:prstGeom>
        </p:spPr>
      </p:pic>
    </p:spTree>
    <p:extLst>
      <p:ext uri="{BB962C8B-B14F-4D97-AF65-F5344CB8AC3E}">
        <p14:creationId xmlns:p14="http://schemas.microsoft.com/office/powerpoint/2010/main" val="3653770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46663"/>
            <a:ext cx="11696700"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CONCLUSIONS</a:t>
            </a:r>
          </a:p>
        </p:txBody>
      </p:sp>
      <p:sp>
        <p:nvSpPr>
          <p:cNvPr id="24" name="Text Placeholder 1">
            <a:extLst>
              <a:ext uri="{FF2B5EF4-FFF2-40B4-BE49-F238E27FC236}">
                <a16:creationId xmlns:a16="http://schemas.microsoft.com/office/drawing/2014/main" id="{09032542-1C03-47C2-B62B-1F6624BC7C18}"/>
              </a:ext>
            </a:extLst>
          </p:cNvPr>
          <p:cNvSpPr txBox="1">
            <a:spLocks/>
          </p:cNvSpPr>
          <p:nvPr/>
        </p:nvSpPr>
        <p:spPr>
          <a:xfrm>
            <a:off x="277728" y="1030181"/>
            <a:ext cx="11285621" cy="4797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200"/>
              </a:spcAft>
              <a:buClr>
                <a:srgbClr val="006D9D"/>
              </a:buClr>
              <a:buSzTx/>
              <a:buFont typeface="Webdings" panose="05030102010509060703" pitchFamily="18" charset="2"/>
              <a:buChar char="4"/>
              <a:tabLst/>
              <a:defRPr/>
            </a:pPr>
            <a:r>
              <a:rPr lang="en-US" sz="2400" dirty="0"/>
              <a:t>LST has </a:t>
            </a:r>
            <a:r>
              <a:rPr lang="en-US" sz="2400" b="1" dirty="0">
                <a:solidFill>
                  <a:srgbClr val="006D9D"/>
                </a:solidFill>
              </a:rPr>
              <a:t>increased</a:t>
            </a:r>
            <a:r>
              <a:rPr lang="en-US" sz="2400" dirty="0"/>
              <a:t> by approximately 4 ̊ F while tree cover has increased by </a:t>
            </a:r>
            <a:r>
              <a:rPr lang="en-US" sz="2400" dirty="0" smtClean="0"/>
              <a:t>3% </a:t>
            </a:r>
            <a:r>
              <a:rPr lang="en-US" sz="2400" dirty="0"/>
              <a:t>across the city from 2010-2019.</a:t>
            </a:r>
            <a:endParaRPr lang="en-US" sz="2400"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1200"/>
              </a:spcAft>
              <a:buClr>
                <a:srgbClr val="006D9D"/>
              </a:buClr>
              <a:buSzTx/>
              <a:buFont typeface="Webdings" panose="05030102010509060703" pitchFamily="18" charset="2"/>
              <a:buChar char="4"/>
              <a:tabLst/>
              <a:defRPr/>
            </a:pPr>
            <a:r>
              <a:rPr lang="en-US" sz="2400" dirty="0"/>
              <a:t>Urban expansion in Huntsville has </a:t>
            </a:r>
            <a:r>
              <a:rPr lang="en-US" sz="2400" b="1" dirty="0">
                <a:solidFill>
                  <a:srgbClr val="006D9D"/>
                </a:solidFill>
              </a:rPr>
              <a:t>not</a:t>
            </a:r>
            <a:r>
              <a:rPr lang="en-US" sz="2400" dirty="0"/>
              <a:t> </a:t>
            </a:r>
            <a:r>
              <a:rPr lang="en-US" sz="2400" b="1" dirty="0">
                <a:solidFill>
                  <a:srgbClr val="006D9D"/>
                </a:solidFill>
              </a:rPr>
              <a:t>substantially</a:t>
            </a:r>
            <a:r>
              <a:rPr lang="en-US" sz="2400" dirty="0"/>
              <a:t> impacted tree canopy cover from 2010-2019. </a:t>
            </a:r>
          </a:p>
          <a:p>
            <a:pPr marL="342900" marR="0" lvl="0" indent="-342900" algn="l" defTabSz="914400" rtl="0" eaLnBrk="1" fontAlgn="auto" latinLnBrk="0" hangingPunct="1">
              <a:lnSpc>
                <a:spcPct val="100000"/>
              </a:lnSpc>
              <a:spcBef>
                <a:spcPts val="0"/>
              </a:spcBef>
              <a:spcAft>
                <a:spcPts val="1200"/>
              </a:spcAft>
              <a:buClr>
                <a:srgbClr val="006D9D"/>
              </a:buClr>
              <a:buSzTx/>
              <a:buFont typeface="Webdings" panose="05030102010509060703" pitchFamily="18" charset="2"/>
              <a:buChar char="4"/>
              <a:tabLst/>
              <a:defRPr/>
            </a:pPr>
            <a:r>
              <a:rPr lang="en-US" sz="2400" dirty="0"/>
              <a:t>LST has a linear </a:t>
            </a:r>
            <a:r>
              <a:rPr lang="en-US" sz="2400" b="1" dirty="0">
                <a:solidFill>
                  <a:srgbClr val="006D9D"/>
                </a:solidFill>
              </a:rPr>
              <a:t>increase</a:t>
            </a:r>
            <a:r>
              <a:rPr lang="en-US" sz="2400" dirty="0"/>
              <a:t> in developed areas and </a:t>
            </a:r>
            <a:r>
              <a:rPr lang="en-US" sz="2400" b="1" dirty="0">
                <a:solidFill>
                  <a:srgbClr val="006D9D"/>
                </a:solidFill>
              </a:rPr>
              <a:t>decreases</a:t>
            </a:r>
            <a:r>
              <a:rPr lang="en-US" sz="2400" dirty="0"/>
              <a:t> logarithmically in relation to tree cover.</a:t>
            </a:r>
          </a:p>
          <a:p>
            <a:pPr marL="342900" marR="0" lvl="0" indent="-342900" algn="l" defTabSz="914400" rtl="0" eaLnBrk="1" fontAlgn="auto" latinLnBrk="0" hangingPunct="1">
              <a:lnSpc>
                <a:spcPct val="100000"/>
              </a:lnSpc>
              <a:spcBef>
                <a:spcPts val="0"/>
              </a:spcBef>
              <a:spcAft>
                <a:spcPts val="1200"/>
              </a:spcAft>
              <a:buClr>
                <a:srgbClr val="006D9D"/>
              </a:buClr>
              <a:buSzTx/>
              <a:buFont typeface="Webdings" panose="05030102010509060703" pitchFamily="18" charset="2"/>
              <a:buChar char="4"/>
              <a:tabLst/>
              <a:defRPr/>
            </a:pPr>
            <a:r>
              <a:rPr lang="en-US" sz="2400" dirty="0">
                <a:solidFill>
                  <a:schemeClr val="tx1">
                    <a:lumMod val="75000"/>
                    <a:lumOff val="25000"/>
                  </a:schemeClr>
                </a:solidFill>
              </a:rPr>
              <a:t>Highly developed areas such as </a:t>
            </a:r>
            <a:r>
              <a:rPr lang="en-US" sz="2400" b="1" dirty="0">
                <a:solidFill>
                  <a:srgbClr val="006D9D"/>
                </a:solidFill>
              </a:rPr>
              <a:t>Downtown Huntsville </a:t>
            </a:r>
            <a:r>
              <a:rPr lang="en-US" sz="2400" dirty="0">
                <a:solidFill>
                  <a:schemeClr val="tx1">
                    <a:lumMod val="75000"/>
                    <a:lumOff val="25000"/>
                  </a:schemeClr>
                </a:solidFill>
              </a:rPr>
              <a:t>and </a:t>
            </a:r>
            <a:r>
              <a:rPr lang="en-US" sz="2400" dirty="0"/>
              <a:t>the </a:t>
            </a:r>
            <a:r>
              <a:rPr lang="en-US" sz="2400" b="1" dirty="0">
                <a:solidFill>
                  <a:srgbClr val="006D9D"/>
                </a:solidFill>
              </a:rPr>
              <a:t>Huntsville International Airport </a:t>
            </a:r>
            <a:r>
              <a:rPr lang="en-US" sz="2400" dirty="0"/>
              <a:t>exhibited the </a:t>
            </a:r>
            <a:r>
              <a:rPr lang="en-US" sz="2400" b="1" dirty="0">
                <a:solidFill>
                  <a:srgbClr val="006D9D"/>
                </a:solidFill>
              </a:rPr>
              <a:t>highest</a:t>
            </a:r>
            <a:r>
              <a:rPr lang="en-US" sz="2400" dirty="0"/>
              <a:t> temperatures.</a:t>
            </a: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lang="en-US" sz="2400" dirty="0">
                <a:solidFill>
                  <a:schemeClr val="tx1">
                    <a:lumMod val="75000"/>
                    <a:lumOff val="25000"/>
                  </a:schemeClr>
                </a:solidFill>
              </a:rPr>
              <a:t>From our areas of interest, </a:t>
            </a:r>
            <a:r>
              <a:rPr lang="en-US" sz="2400" b="1" dirty="0">
                <a:solidFill>
                  <a:srgbClr val="006D9D"/>
                </a:solidFill>
              </a:rPr>
              <a:t>North Downtown Huntsville </a:t>
            </a:r>
            <a:r>
              <a:rPr lang="en-US" sz="2400" dirty="0">
                <a:solidFill>
                  <a:schemeClr val="tx1">
                    <a:lumMod val="75000"/>
                    <a:lumOff val="25000"/>
                  </a:schemeClr>
                </a:solidFill>
              </a:rPr>
              <a:t>had one of the </a:t>
            </a:r>
            <a:r>
              <a:rPr lang="en-US" sz="2400" b="1" dirty="0">
                <a:solidFill>
                  <a:srgbClr val="006D9D"/>
                </a:solidFill>
              </a:rPr>
              <a:t>highest</a:t>
            </a:r>
            <a:r>
              <a:rPr lang="en-US" sz="2400" dirty="0">
                <a:solidFill>
                  <a:schemeClr val="tx1">
                    <a:lumMod val="75000"/>
                    <a:lumOff val="25000"/>
                  </a:schemeClr>
                </a:solidFill>
              </a:rPr>
              <a:t> Heat Vulnerability scores.</a:t>
            </a:r>
          </a:p>
          <a:p>
            <a:pPr marR="0" lvl="0" algn="l" defTabSz="914400" rtl="0" eaLnBrk="1" fontAlgn="auto" latinLnBrk="0" hangingPunct="1">
              <a:lnSpc>
                <a:spcPct val="100000"/>
              </a:lnSpc>
              <a:spcBef>
                <a:spcPts val="0"/>
              </a:spcBef>
              <a:spcAft>
                <a:spcPts val="600"/>
              </a:spcAft>
              <a:buClr>
                <a:srgbClr val="006D9D"/>
              </a:buClr>
              <a:buSzTx/>
              <a:tabLst/>
              <a:defRPr/>
            </a:pPr>
            <a:endParaRPr lang="en-US" sz="2800" b="1" dirty="0"/>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lang="en-US" sz="3200" b="1"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lang="en-US" sz="2400" dirty="0"/>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74461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DC694-3B71-4127-9758-5878A36E0A00}"/>
              </a:ext>
            </a:extLst>
          </p:cNvPr>
          <p:cNvSpPr txBox="1">
            <a:spLocks/>
          </p:cNvSpPr>
          <p:nvPr/>
        </p:nvSpPr>
        <p:spPr>
          <a:xfrm>
            <a:off x="495300" y="300942"/>
            <a:ext cx="9864042" cy="46105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FUTURE WORK &amp; LIMITATIONS</a:t>
            </a:r>
            <a:endParaRPr lang="en-US" sz="4000" b="1" dirty="0">
              <a:solidFill>
                <a:schemeClr val="bg1"/>
              </a:solidFill>
              <a:latin typeface="Century Gothic" panose="020B0502020202020204" pitchFamily="34" charset="0"/>
            </a:endParaRPr>
          </a:p>
        </p:txBody>
      </p:sp>
      <p:sp>
        <p:nvSpPr>
          <p:cNvPr id="4" name="Rectangle 3">
            <a:extLst>
              <a:ext uri="{FF2B5EF4-FFF2-40B4-BE49-F238E27FC236}">
                <a16:creationId xmlns:a16="http://schemas.microsoft.com/office/drawing/2014/main" id="{D9F1ADB6-3B54-48A4-ACD9-A003DBF33B57}"/>
              </a:ext>
            </a:extLst>
          </p:cNvPr>
          <p:cNvSpPr/>
          <p:nvPr/>
        </p:nvSpPr>
        <p:spPr>
          <a:xfrm>
            <a:off x="5974813" y="3244334"/>
            <a:ext cx="242374" cy="369332"/>
          </a:xfrm>
          <a:prstGeom prst="rect">
            <a:avLst/>
          </a:prstGeom>
        </p:spPr>
        <p:txBody>
          <a:bodyPr wrap="none">
            <a:spAutoFit/>
          </a:bodyPr>
          <a:lstStyle/>
          <a:p>
            <a:r>
              <a:rPr lang="en-US" dirty="0"/>
              <a:t> </a:t>
            </a:r>
          </a:p>
        </p:txBody>
      </p:sp>
      <p:sp>
        <p:nvSpPr>
          <p:cNvPr id="18" name="Text Placeholder 1">
            <a:extLst>
              <a:ext uri="{FF2B5EF4-FFF2-40B4-BE49-F238E27FC236}">
                <a16:creationId xmlns:a16="http://schemas.microsoft.com/office/drawing/2014/main" id="{9E77A9ED-620D-4B86-BE71-6140A71FFE16}"/>
              </a:ext>
            </a:extLst>
          </p:cNvPr>
          <p:cNvSpPr txBox="1">
            <a:spLocks/>
          </p:cNvSpPr>
          <p:nvPr/>
        </p:nvSpPr>
        <p:spPr>
          <a:xfrm>
            <a:off x="278862" y="1214847"/>
            <a:ext cx="11447917" cy="47976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800"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Future Work:</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a:rPr>
              <a:t>A second term of this project </a:t>
            </a:r>
            <a:r>
              <a:rPr lang="en-US" dirty="0">
                <a:solidFill>
                  <a:schemeClr val="tx1">
                    <a:lumMod val="75000"/>
                    <a:lumOff val="25000"/>
                  </a:schemeClr>
                </a:solidFill>
                <a:latin typeface="Century Gothic"/>
              </a:rPr>
              <a:t>is proposed for</a:t>
            </a:r>
            <a:r>
              <a:rPr lang="en-US" dirty="0">
                <a:latin typeface="Century Gothic"/>
              </a:rPr>
              <a:t> </a:t>
            </a:r>
            <a:r>
              <a:rPr lang="en-US" b="1" dirty="0">
                <a:solidFill>
                  <a:srgbClr val="006D9D"/>
                </a:solidFill>
                <a:latin typeface="Century Gothic"/>
              </a:rPr>
              <a:t>Fall</a:t>
            </a:r>
            <a:r>
              <a:rPr kumimoji="0" lang="en-US" b="1" i="0" u="none" strike="noStrike" kern="1200" cap="none" spc="0" normalizeH="0" baseline="0" noProof="0" dirty="0">
                <a:ln>
                  <a:noFill/>
                </a:ln>
                <a:solidFill>
                  <a:srgbClr val="006D9D"/>
                </a:solidFill>
                <a:effectLst/>
                <a:uLnTx/>
                <a:uFillTx/>
                <a:latin typeface="Century Gothic"/>
              </a:rPr>
              <a:t> </a:t>
            </a:r>
            <a:r>
              <a:rPr kumimoji="0" lang="en-US" b="1" i="0" u="none" strike="noStrike" kern="1200" cap="none" spc="0" normalizeH="0" baseline="0" noProof="0" dirty="0" smtClean="0">
                <a:ln>
                  <a:noFill/>
                </a:ln>
                <a:solidFill>
                  <a:srgbClr val="006D9D"/>
                </a:solidFill>
                <a:effectLst/>
                <a:uLnTx/>
                <a:uFillTx/>
                <a:latin typeface="Century Gothic"/>
              </a:rPr>
              <a:t>2020</a:t>
            </a:r>
            <a:r>
              <a:rPr kumimoji="0" lang="en-US" i="0" u="none" strike="noStrike" kern="1200" cap="none" spc="0" normalizeH="0" baseline="0" noProof="0" dirty="0" smtClean="0">
                <a:ln>
                  <a:noFill/>
                </a:ln>
                <a:solidFill>
                  <a:schemeClr val="tx1">
                    <a:lumMod val="75000"/>
                    <a:lumOff val="25000"/>
                  </a:schemeClr>
                </a:solidFill>
                <a:effectLst/>
                <a:uLnTx/>
                <a:uFillTx/>
                <a:latin typeface="Century Gothic"/>
              </a:rPr>
              <a:t>.</a:t>
            </a:r>
            <a:endParaRPr lang="en-US" b="1" i="0" u="none" strike="noStrike" kern="1200" cap="none" spc="0" normalizeH="0" baseline="0" noProof="0" dirty="0">
              <a:ln>
                <a:noFill/>
              </a:ln>
              <a:solidFill>
                <a:srgbClr val="006D9D"/>
              </a:solidFill>
              <a:effectLst/>
              <a:uLnTx/>
              <a:uFillTx/>
              <a:latin typeface="Century Gothic"/>
            </a:endParaRPr>
          </a:p>
          <a:p>
            <a:pPr marL="1028700" lvl="1" indent="-342900">
              <a:lnSpc>
                <a:spcPct val="100000"/>
              </a:lnSpc>
              <a:spcBef>
                <a:spcPts val="0"/>
              </a:spcBef>
              <a:spcAft>
                <a:spcPts val="600"/>
              </a:spcAft>
              <a:buClr>
                <a:srgbClr val="006D9D"/>
              </a:buClr>
              <a:buFont typeface="Webdings" panose="05030102010509060703" pitchFamily="18" charset="2"/>
              <a:buChar char="4"/>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This project will focus on mapping </a:t>
            </a:r>
            <a:r>
              <a:rPr kumimoji="0" lang="en-US"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flood risk </a:t>
            </a: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and</a:t>
            </a:r>
            <a:r>
              <a:rPr kumimoji="0" lang="en-US"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solidFill>
                  <a:srgbClr val="006D9D"/>
                </a:solidFill>
                <a:effectLst/>
                <a:uLnTx/>
                <a:uFillTx/>
                <a:latin typeface="Century Gothic" panose="020B0502020202020204" pitchFamily="34" charset="0"/>
                <a:ea typeface="+mn-ea"/>
                <a:cs typeface="+mn-cs"/>
              </a:rPr>
              <a:t>stormwater runoff</a:t>
            </a: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a:t>
            </a: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in relation to urban </a:t>
            </a:r>
            <a:r>
              <a:rPr kumimoji="0" lang="en-US"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expansion.</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dirty="0">
                <a:solidFill>
                  <a:schemeClr val="tx1">
                    <a:lumMod val="75000"/>
                    <a:lumOff val="25000"/>
                  </a:schemeClr>
                </a:solidFill>
              </a:rPr>
              <a:t>The team will expand upon </a:t>
            </a:r>
            <a:r>
              <a:rPr lang="en-US" b="1" dirty="0">
                <a:solidFill>
                  <a:srgbClr val="006D9D"/>
                </a:solidFill>
              </a:rPr>
              <a:t>green infrastructure analysis </a:t>
            </a:r>
            <a:r>
              <a:rPr lang="en-US" dirty="0">
                <a:solidFill>
                  <a:schemeClr val="tx1">
                    <a:lumMod val="75000"/>
                    <a:lumOff val="25000"/>
                  </a:schemeClr>
                </a:solidFill>
              </a:rPr>
              <a:t>to aid partners in decision-making </a:t>
            </a:r>
            <a:r>
              <a:rPr lang="en-US" dirty="0" smtClean="0">
                <a:solidFill>
                  <a:schemeClr val="tx1">
                    <a:lumMod val="75000"/>
                    <a:lumOff val="25000"/>
                  </a:schemeClr>
                </a:solidFill>
              </a:rPr>
              <a:t>processes.</a:t>
            </a:r>
            <a:endParaRPr lang="en-US" dirty="0">
              <a:solidFill>
                <a:schemeClr val="tx1">
                  <a:lumMod val="75000"/>
                  <a:lumOff val="25000"/>
                </a:schemeClr>
              </a:solidFill>
            </a:endParaRPr>
          </a:p>
          <a:p>
            <a:pPr marL="342900" indent="-342900">
              <a:lnSpc>
                <a:spcPct val="100000"/>
              </a:lnSpc>
              <a:spcBef>
                <a:spcPts val="0"/>
              </a:spcBef>
              <a:spcAft>
                <a:spcPts val="600"/>
              </a:spcAft>
              <a:buClr>
                <a:srgbClr val="006D9D"/>
              </a:buClr>
              <a:buFont typeface="Webdings" panose="05030102010509060703" pitchFamily="18" charset="2"/>
              <a:buChar char="4"/>
              <a:defRPr/>
            </a:pPr>
            <a:r>
              <a:rPr lang="en-US" sz="2800" b="1" dirty="0">
                <a:solidFill>
                  <a:srgbClr val="006D9D"/>
                </a:solidFill>
                <a:latin typeface="Century Gothic"/>
              </a:rPr>
              <a:t>Limitations</a:t>
            </a:r>
            <a:r>
              <a:rPr kumimoji="0" lang="en-US" sz="2800" b="1" i="0" u="none" strike="noStrike" kern="1200" cap="none" spc="0" normalizeH="0" baseline="0" noProof="0" dirty="0">
                <a:ln>
                  <a:noFill/>
                </a:ln>
                <a:solidFill>
                  <a:srgbClr val="006D9D"/>
                </a:solidFill>
                <a:effectLst/>
                <a:uLnTx/>
                <a:uFillTx/>
                <a:latin typeface="Century Gothic"/>
              </a:rPr>
              <a:t>:</a:t>
            </a:r>
            <a:r>
              <a:rPr lang="en-US" sz="2800" b="1" dirty="0">
                <a:solidFill>
                  <a:srgbClr val="006D9D"/>
                </a:solidFill>
                <a:latin typeface="Century Gothic"/>
              </a:rPr>
              <a:t> </a:t>
            </a:r>
            <a:endParaRPr lang="en-US" sz="2800" b="1" i="0" u="none" strike="noStrike" kern="1200" cap="none" spc="0" normalizeH="0" baseline="0" noProof="0" dirty="0">
              <a:ln>
                <a:noFill/>
              </a:ln>
              <a:solidFill>
                <a:srgbClr val="006D9D"/>
              </a:solidFill>
              <a:effectLst/>
              <a:uLnTx/>
              <a:uFillTx/>
              <a:latin typeface="Century Gothic" panose="020B0502020202020204" pitchFamily="34" charset="0"/>
            </a:endParaRP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dirty="0">
                <a:solidFill>
                  <a:schemeClr val="tx1">
                    <a:lumMod val="75000"/>
                    <a:lumOff val="25000"/>
                  </a:schemeClr>
                </a:solidFill>
              </a:rPr>
              <a:t>Through creating confusion matrices for </a:t>
            </a:r>
            <a:r>
              <a:rPr lang="en-US" dirty="0" smtClean="0">
                <a:solidFill>
                  <a:schemeClr val="tx1">
                    <a:lumMod val="75000"/>
                    <a:lumOff val="25000"/>
                  </a:schemeClr>
                </a:solidFill>
              </a:rPr>
              <a:t>land </a:t>
            </a:r>
            <a:r>
              <a:rPr lang="en-US" dirty="0">
                <a:solidFill>
                  <a:schemeClr val="tx1">
                    <a:lumMod val="75000"/>
                    <a:lumOff val="25000"/>
                  </a:schemeClr>
                </a:solidFill>
              </a:rPr>
              <a:t>c</a:t>
            </a:r>
            <a:r>
              <a:rPr lang="en-US" dirty="0" smtClean="0">
                <a:solidFill>
                  <a:schemeClr val="tx1">
                    <a:lumMod val="75000"/>
                    <a:lumOff val="25000"/>
                  </a:schemeClr>
                </a:solidFill>
              </a:rPr>
              <a:t>over </a:t>
            </a:r>
            <a:r>
              <a:rPr lang="en-US" dirty="0">
                <a:solidFill>
                  <a:schemeClr val="tx1">
                    <a:lumMod val="75000"/>
                    <a:lumOff val="25000"/>
                  </a:schemeClr>
                </a:solidFill>
              </a:rPr>
              <a:t>c</a:t>
            </a:r>
            <a:r>
              <a:rPr lang="en-US" dirty="0" smtClean="0">
                <a:solidFill>
                  <a:schemeClr val="tx1">
                    <a:lumMod val="75000"/>
                    <a:lumOff val="25000"/>
                  </a:schemeClr>
                </a:solidFill>
              </a:rPr>
              <a:t>lassification</a:t>
            </a:r>
            <a:r>
              <a:rPr lang="en-US" dirty="0">
                <a:solidFill>
                  <a:schemeClr val="tx1">
                    <a:lumMod val="75000"/>
                    <a:lumOff val="25000"/>
                  </a:schemeClr>
                </a:solidFill>
              </a:rPr>
              <a:t>, </a:t>
            </a:r>
            <a:r>
              <a:rPr lang="en-US" dirty="0" smtClean="0">
                <a:solidFill>
                  <a:schemeClr val="tx1">
                    <a:lumMod val="75000"/>
                    <a:lumOff val="25000"/>
                  </a:schemeClr>
                </a:solidFill>
              </a:rPr>
              <a:t>the </a:t>
            </a:r>
            <a:r>
              <a:rPr lang="en-US" dirty="0">
                <a:solidFill>
                  <a:schemeClr val="tx1">
                    <a:lumMod val="75000"/>
                    <a:lumOff val="25000"/>
                  </a:schemeClr>
                </a:solidFill>
              </a:rPr>
              <a:t>overall </a:t>
            </a:r>
            <a:r>
              <a:rPr lang="en-US" b="1" dirty="0">
                <a:solidFill>
                  <a:srgbClr val="006D9D"/>
                </a:solidFill>
              </a:rPr>
              <a:t>accuracies</a:t>
            </a:r>
            <a:r>
              <a:rPr lang="en-US" dirty="0"/>
              <a:t> </a:t>
            </a:r>
            <a:r>
              <a:rPr lang="en-US" dirty="0">
                <a:solidFill>
                  <a:schemeClr val="tx1">
                    <a:lumMod val="75000"/>
                    <a:lumOff val="25000"/>
                  </a:schemeClr>
                </a:solidFill>
              </a:rPr>
              <a:t>for the validated years ranged between 70%-75</a:t>
            </a:r>
            <a:r>
              <a:rPr lang="en-US" dirty="0" smtClean="0">
                <a:solidFill>
                  <a:schemeClr val="tx1">
                    <a:lumMod val="75000"/>
                    <a:lumOff val="25000"/>
                  </a:schemeClr>
                </a:solidFill>
              </a:rPr>
              <a:t>%. </a:t>
            </a:r>
            <a:endParaRPr lang="en-US" dirty="0">
              <a:solidFill>
                <a:schemeClr val="tx1">
                  <a:lumMod val="75000"/>
                  <a:lumOff val="25000"/>
                </a:schemeClr>
              </a:solidFill>
            </a:endParaRP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dirty="0">
                <a:solidFill>
                  <a:schemeClr val="tx1">
                    <a:lumMod val="75000"/>
                    <a:lumOff val="25000"/>
                  </a:schemeClr>
                </a:solidFill>
              </a:rPr>
              <a:t>Cloud cover </a:t>
            </a:r>
            <a:r>
              <a:rPr lang="en-US" b="1" dirty="0">
                <a:solidFill>
                  <a:srgbClr val="006D9D"/>
                </a:solidFill>
              </a:rPr>
              <a:t>varied</a:t>
            </a:r>
            <a:r>
              <a:rPr lang="en-US" dirty="0"/>
              <a:t> </a:t>
            </a:r>
            <a:r>
              <a:rPr lang="en-US" dirty="0">
                <a:solidFill>
                  <a:schemeClr val="tx1">
                    <a:lumMod val="75000"/>
                    <a:lumOff val="25000"/>
                  </a:schemeClr>
                </a:solidFill>
              </a:rPr>
              <a:t>year to year and may have </a:t>
            </a:r>
            <a:r>
              <a:rPr lang="en-US" b="1" dirty="0">
                <a:solidFill>
                  <a:srgbClr val="006D9D"/>
                </a:solidFill>
              </a:rPr>
              <a:t>reduced</a:t>
            </a:r>
            <a:r>
              <a:rPr lang="en-US" dirty="0"/>
              <a:t> </a:t>
            </a:r>
            <a:r>
              <a:rPr lang="en-US" dirty="0">
                <a:solidFill>
                  <a:schemeClr val="tx1">
                    <a:lumMod val="75000"/>
                    <a:lumOff val="25000"/>
                  </a:schemeClr>
                </a:solidFill>
              </a:rPr>
              <a:t>some </a:t>
            </a:r>
            <a:r>
              <a:rPr lang="en-US" dirty="0" smtClean="0">
                <a:solidFill>
                  <a:schemeClr val="tx1">
                    <a:lumMod val="75000"/>
                    <a:lumOff val="25000"/>
                  </a:schemeClr>
                </a:solidFill>
              </a:rPr>
              <a:t>results. </a:t>
            </a:r>
            <a:endParaRPr lang="en-US" dirty="0">
              <a:solidFill>
                <a:schemeClr val="tx1">
                  <a:lumMod val="75000"/>
                  <a:lumOff val="25000"/>
                </a:schemeClr>
              </a:solidFill>
            </a:endParaRP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dirty="0">
                <a:solidFill>
                  <a:schemeClr val="tx1">
                    <a:lumMod val="75000"/>
                    <a:lumOff val="25000"/>
                  </a:schemeClr>
                </a:solidFill>
              </a:rPr>
              <a:t>GEDI transects were </a:t>
            </a:r>
            <a:r>
              <a:rPr lang="en-US" b="1" dirty="0">
                <a:solidFill>
                  <a:srgbClr val="006D9D"/>
                </a:solidFill>
              </a:rPr>
              <a:t>not available </a:t>
            </a:r>
            <a:r>
              <a:rPr lang="en-US" dirty="0">
                <a:solidFill>
                  <a:schemeClr val="tx1">
                    <a:lumMod val="75000"/>
                    <a:lumOff val="25000"/>
                  </a:schemeClr>
                </a:solidFill>
              </a:rPr>
              <a:t>for the entire study </a:t>
            </a:r>
            <a:r>
              <a:rPr lang="en-US" dirty="0" smtClean="0">
                <a:solidFill>
                  <a:schemeClr val="tx1">
                    <a:lumMod val="75000"/>
                    <a:lumOff val="25000"/>
                  </a:schemeClr>
                </a:solidFill>
              </a:rPr>
              <a:t>area.</a:t>
            </a:r>
            <a:endParaRPr lang="en-US" dirty="0">
              <a:solidFill>
                <a:schemeClr val="tx1">
                  <a:lumMod val="75000"/>
                  <a:lumOff val="25000"/>
                </a:schemeClr>
              </a:solidFill>
            </a:endParaRPr>
          </a:p>
          <a:p>
            <a:pPr marL="1028700" lvl="1" indent="-342900">
              <a:lnSpc>
                <a:spcPct val="100000"/>
              </a:lnSpc>
              <a:spcBef>
                <a:spcPts val="0"/>
              </a:spcBef>
              <a:spcAft>
                <a:spcPts val="600"/>
              </a:spcAft>
              <a:buClr>
                <a:srgbClr val="006D9D"/>
              </a:buClr>
              <a:buFont typeface="Webdings" panose="05030102010509060703" pitchFamily="18" charset="2"/>
              <a:buChar char="4"/>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lang="en-US" dirty="0"/>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6150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176019" y="1282271"/>
            <a:ext cx="5985893" cy="4797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lang="en-US" sz="2400" b="1" dirty="0"/>
              <a:t>Advisors: </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Dr. Jeffery Luvall</a:t>
            </a:r>
            <a:r>
              <a:rPr lang="en-US" dirty="0">
                <a:solidFill>
                  <a:schemeClr val="tx1">
                    <a:lumMod val="75000"/>
                    <a:lumOff val="25000"/>
                  </a:schemeClr>
                </a:solidFill>
              </a:rPr>
              <a:t>, NASA Marshall Space Flight Center </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Dr. Robert Griffin</a:t>
            </a:r>
            <a:r>
              <a:rPr lang="en-US" dirty="0">
                <a:solidFill>
                  <a:schemeClr val="tx1">
                    <a:lumMod val="75000"/>
                    <a:lumOff val="25000"/>
                  </a:schemeClr>
                </a:solidFill>
              </a:rPr>
              <a:t>, University of Alabama in Huntsville </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A. R. Williams</a:t>
            </a:r>
            <a:r>
              <a:rPr lang="en-US" dirty="0">
                <a:solidFill>
                  <a:schemeClr val="tx1">
                    <a:lumMod val="75000"/>
                    <a:lumOff val="25000"/>
                  </a:schemeClr>
                </a:solidFill>
              </a:rPr>
              <a:t>, NASA DEVELOP</a:t>
            </a:r>
          </a:p>
          <a:p>
            <a:pPr lvl="1" indent="0">
              <a:lnSpc>
                <a:spcPct val="100000"/>
              </a:lnSpc>
              <a:spcBef>
                <a:spcPts val="0"/>
              </a:spcBef>
              <a:spcAft>
                <a:spcPts val="600"/>
              </a:spcAft>
              <a:buClr>
                <a:srgbClr val="006D9D"/>
              </a:buClr>
              <a:buNone/>
              <a:defRPr/>
            </a:pPr>
            <a:endParaRPr lang="en-US" sz="1600" dirty="0">
              <a:solidFill>
                <a:schemeClr val="tx1">
                  <a:lumMod val="75000"/>
                  <a:lumOff val="25000"/>
                </a:schemeClr>
              </a:solidFill>
            </a:endParaRPr>
          </a:p>
          <a:p>
            <a:pPr marL="342900" indent="-342900">
              <a:lnSpc>
                <a:spcPct val="100000"/>
              </a:lnSpc>
              <a:spcBef>
                <a:spcPts val="0"/>
              </a:spcBef>
              <a:spcAft>
                <a:spcPts val="600"/>
              </a:spcAft>
              <a:buClr>
                <a:srgbClr val="006D9D"/>
              </a:buClr>
              <a:buFont typeface="Webdings" panose="05030102010509060703" pitchFamily="18" charset="2"/>
              <a:buChar char="4"/>
              <a:defRPr/>
            </a:pPr>
            <a:r>
              <a:rPr lang="en-US" sz="2400" b="1" dirty="0"/>
              <a:t>DEVELOP Mentors: </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Helen Baldwin</a:t>
            </a:r>
            <a:r>
              <a:rPr lang="en-US" dirty="0">
                <a:solidFill>
                  <a:schemeClr val="tx1">
                    <a:lumMod val="75000"/>
                    <a:lumOff val="25000"/>
                  </a:schemeClr>
                </a:solidFill>
              </a:rPr>
              <a:t>, NASA SERVIR</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Christine Evans</a:t>
            </a:r>
            <a:r>
              <a:rPr lang="en-US" dirty="0">
                <a:solidFill>
                  <a:schemeClr val="tx1">
                    <a:lumMod val="75000"/>
                    <a:lumOff val="25000"/>
                  </a:schemeClr>
                </a:solidFill>
              </a:rPr>
              <a:t>, University of Alabama in Huntsville </a:t>
            </a:r>
          </a:p>
          <a:p>
            <a:pPr marL="1028700" lvl="1" indent="-34290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Madison Murphy</a:t>
            </a:r>
            <a:r>
              <a:rPr lang="en-US" dirty="0">
                <a:solidFill>
                  <a:schemeClr val="tx1">
                    <a:lumMod val="75000"/>
                    <a:lumOff val="25000"/>
                  </a:schemeClr>
                </a:solidFill>
              </a:rPr>
              <a:t>, Optimal GEO</a:t>
            </a:r>
          </a:p>
          <a:p>
            <a:pPr marL="342900" indent="-342900">
              <a:lnSpc>
                <a:spcPct val="100000"/>
              </a:lnSpc>
              <a:spcBef>
                <a:spcPts val="0"/>
              </a:spcBef>
              <a:spcAft>
                <a:spcPts val="600"/>
              </a:spcAft>
              <a:buClr>
                <a:srgbClr val="006D9D"/>
              </a:buClr>
              <a:buFont typeface="Webdings" panose="05030102010509060703" pitchFamily="18" charset="2"/>
              <a:buChar char="4"/>
              <a:defRPr/>
            </a:pPr>
            <a:endParaRPr lang="en-US" dirty="0"/>
          </a:p>
          <a:p>
            <a:pPr marL="1028700" lvl="1" indent="-342900">
              <a:lnSpc>
                <a:spcPct val="100000"/>
              </a:lnSpc>
              <a:spcBef>
                <a:spcPts val="0"/>
              </a:spcBef>
              <a:spcAft>
                <a:spcPts val="600"/>
              </a:spcAft>
              <a:buClr>
                <a:srgbClr val="006D9D"/>
              </a:buClr>
              <a:buFont typeface="Webdings" panose="05030102010509060703" pitchFamily="18" charset="2"/>
              <a:buChar char="4"/>
              <a:defRPr/>
            </a:pPr>
            <a:endParaRPr lang="en-US" b="1"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lang="en-US" sz="2200" dirty="0"/>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 Placeholder 1">
            <a:extLst>
              <a:ext uri="{FF2B5EF4-FFF2-40B4-BE49-F238E27FC236}">
                <a16:creationId xmlns:a16="http://schemas.microsoft.com/office/drawing/2014/main" id="{E082A2A8-58BE-4979-8A15-D2203F821B77}"/>
              </a:ext>
            </a:extLst>
          </p:cNvPr>
          <p:cNvSpPr txBox="1">
            <a:spLocks/>
          </p:cNvSpPr>
          <p:nvPr/>
        </p:nvSpPr>
        <p:spPr>
          <a:xfrm>
            <a:off x="6092978" y="1282271"/>
            <a:ext cx="5923003" cy="4797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lang="en-US" sz="2400" b="1" dirty="0"/>
              <a:t>Partners:</a:t>
            </a:r>
          </a:p>
          <a:p>
            <a:pPr marL="284163" lvl="1" indent="166688">
              <a:lnSpc>
                <a:spcPct val="100000"/>
              </a:lnSpc>
              <a:spcBef>
                <a:spcPts val="0"/>
              </a:spcBef>
              <a:spcAft>
                <a:spcPts val="600"/>
              </a:spcAft>
              <a:buClr>
                <a:srgbClr val="006D9D"/>
              </a:buClr>
              <a:buFont typeface="Webdings" panose="05030102010509060703" pitchFamily="18" charset="2"/>
              <a:buChar char="4"/>
              <a:defRPr/>
            </a:pPr>
            <a:r>
              <a:rPr lang="en-US" sz="2800" b="1" dirty="0">
                <a:solidFill>
                  <a:schemeClr val="tx1">
                    <a:lumMod val="75000"/>
                    <a:lumOff val="25000"/>
                  </a:schemeClr>
                </a:solidFill>
              </a:rPr>
              <a:t> </a:t>
            </a:r>
            <a:r>
              <a:rPr lang="en-US" dirty="0">
                <a:solidFill>
                  <a:schemeClr val="tx1">
                    <a:lumMod val="75000"/>
                    <a:lumOff val="25000"/>
                  </a:schemeClr>
                </a:solidFill>
              </a:rPr>
              <a:t>The City of Huntsville</a:t>
            </a:r>
          </a:p>
          <a:p>
            <a:pPr marL="1085850" lvl="2" indent="-282575">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Urban and Economic Development</a:t>
            </a:r>
            <a:r>
              <a:rPr lang="en-US" dirty="0">
                <a:solidFill>
                  <a:schemeClr val="tx1">
                    <a:lumMod val="75000"/>
                    <a:lumOff val="25000"/>
                  </a:schemeClr>
                </a:solidFill>
              </a:rPr>
              <a:t>: Shane Davis</a:t>
            </a:r>
          </a:p>
          <a:p>
            <a:pPr marL="803275" lvl="2" indent="55563">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City Council</a:t>
            </a:r>
            <a:r>
              <a:rPr lang="en-US" dirty="0">
                <a:solidFill>
                  <a:schemeClr val="tx1">
                    <a:lumMod val="75000"/>
                    <a:lumOff val="25000"/>
                  </a:schemeClr>
                </a:solidFill>
              </a:rPr>
              <a:t>: Francis Akridge</a:t>
            </a:r>
          </a:p>
          <a:p>
            <a:pPr marL="803275" lvl="2" indent="55563">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City Planning</a:t>
            </a:r>
            <a:r>
              <a:rPr lang="en-US" dirty="0">
                <a:solidFill>
                  <a:schemeClr val="tx1">
                    <a:lumMod val="75000"/>
                    <a:lumOff val="25000"/>
                  </a:schemeClr>
                </a:solidFill>
              </a:rPr>
              <a:t>: Lady Kassama </a:t>
            </a:r>
          </a:p>
          <a:p>
            <a:pPr marL="803275" lvl="2" indent="55563">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GIS</a:t>
            </a:r>
            <a:r>
              <a:rPr lang="en-US" dirty="0">
                <a:solidFill>
                  <a:schemeClr val="tx1">
                    <a:lumMod val="75000"/>
                    <a:lumOff val="25000"/>
                  </a:schemeClr>
                </a:solidFill>
              </a:rPr>
              <a:t>: Amy Kenum and Nicholas Haney</a:t>
            </a:r>
          </a:p>
          <a:p>
            <a:pPr marL="1025525" lvl="2" indent="-22225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Urban and Long-Range Planning</a:t>
            </a:r>
            <a:r>
              <a:rPr lang="en-US" dirty="0">
                <a:solidFill>
                  <a:schemeClr val="tx1">
                    <a:lumMod val="75000"/>
                    <a:lumOff val="25000"/>
                  </a:schemeClr>
                </a:solidFill>
              </a:rPr>
              <a:t>: Dennis Madsen and Ken Newberry</a:t>
            </a:r>
          </a:p>
          <a:p>
            <a:pPr marL="1025525" lvl="2" indent="-222250">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City Engineering</a:t>
            </a:r>
            <a:r>
              <a:rPr lang="en-US" dirty="0">
                <a:solidFill>
                  <a:schemeClr val="tx1">
                    <a:lumMod val="75000"/>
                    <a:lumOff val="25000"/>
                  </a:schemeClr>
                </a:solidFill>
              </a:rPr>
              <a:t>: Kathy Martin and Gary Gleason </a:t>
            </a:r>
          </a:p>
          <a:p>
            <a:pPr marL="803275" lvl="2" indent="55563">
              <a:lnSpc>
                <a:spcPct val="100000"/>
              </a:lnSpc>
              <a:spcBef>
                <a:spcPts val="0"/>
              </a:spcBef>
              <a:spcAft>
                <a:spcPts val="600"/>
              </a:spcAft>
              <a:buClr>
                <a:srgbClr val="006D9D"/>
              </a:buClr>
              <a:buFont typeface="Webdings" panose="05030102010509060703" pitchFamily="18" charset="2"/>
              <a:buChar char="4"/>
              <a:defRPr/>
            </a:pPr>
            <a:r>
              <a:rPr lang="en-US" b="1" dirty="0">
                <a:solidFill>
                  <a:srgbClr val="006D9D"/>
                </a:solidFill>
              </a:rPr>
              <a:t>Landscape Management</a:t>
            </a:r>
            <a:r>
              <a:rPr lang="en-US" dirty="0">
                <a:solidFill>
                  <a:schemeClr val="tx1">
                    <a:lumMod val="75000"/>
                    <a:lumOff val="25000"/>
                  </a:schemeClr>
                </a:solidFill>
              </a:rPr>
              <a:t>: Marc Byers</a:t>
            </a:r>
            <a:endParaRPr lang="en-US" sz="2400" dirty="0"/>
          </a:p>
          <a:p>
            <a:pPr marL="1028700" lvl="1" indent="-342900">
              <a:lnSpc>
                <a:spcPct val="100000"/>
              </a:lnSpc>
              <a:spcBef>
                <a:spcPts val="0"/>
              </a:spcBef>
              <a:spcAft>
                <a:spcPts val="600"/>
              </a:spcAft>
              <a:buClr>
                <a:srgbClr val="006D9D"/>
              </a:buClr>
              <a:buFont typeface="Webdings" panose="05030102010509060703" pitchFamily="18" charset="2"/>
              <a:buChar char="4"/>
              <a:defRPr/>
            </a:pPr>
            <a:endParaRPr lang="en-US" b="1"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lang="en-US" sz="2400" dirty="0"/>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90A5B6-03FC-442D-8F95-D514E24A5DFD}"/>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PARTNERS</a:t>
            </a:r>
          </a:p>
        </p:txBody>
      </p:sp>
      <p:sp>
        <p:nvSpPr>
          <p:cNvPr id="8" name="TextBox 7">
            <a:extLst>
              <a:ext uri="{FF2B5EF4-FFF2-40B4-BE49-F238E27FC236}">
                <a16:creationId xmlns:a16="http://schemas.microsoft.com/office/drawing/2014/main" id="{C5CC6C16-E132-42CF-A2BB-22E535B8E1FA}"/>
              </a:ext>
            </a:extLst>
          </p:cNvPr>
          <p:cNvSpPr txBox="1"/>
          <p:nvPr/>
        </p:nvSpPr>
        <p:spPr>
          <a:xfrm>
            <a:off x="501112" y="1146875"/>
            <a:ext cx="3905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9" name="Picture Placeholder 7" descr="A picture containing outdoor, water, skiing, pole&#10;&#10;Description automatically generated">
            <a:extLst>
              <a:ext uri="{FF2B5EF4-FFF2-40B4-BE49-F238E27FC236}">
                <a16:creationId xmlns:a16="http://schemas.microsoft.com/office/drawing/2014/main" id="{233AB618-FB03-4616-954C-C02B706C0E77}"/>
              </a:ext>
            </a:extLst>
          </p:cNvPr>
          <p:cNvPicPr>
            <a:picLocks noChangeAspect="1"/>
          </p:cNvPicPr>
          <p:nvPr/>
        </p:nvPicPr>
        <p:blipFill>
          <a:blip r:embed="rId3"/>
          <a:srcRect l="9937" r="9937"/>
          <a:stretch>
            <a:fillRect/>
          </a:stretch>
        </p:blipFill>
        <p:spPr>
          <a:xfrm rot="5400000">
            <a:off x="6818561" y="1307618"/>
            <a:ext cx="5431552" cy="4067206"/>
          </a:xfrm>
          <a:prstGeom prst="rect">
            <a:avLst/>
          </a:prstGeom>
          <a:effectLst>
            <a:outerShdw blurRad="50800" dist="38100" dir="2700000" algn="tl" rotWithShape="0">
              <a:prstClr val="black">
                <a:alpha val="40000"/>
              </a:prstClr>
            </a:outerShdw>
          </a:effectLst>
        </p:spPr>
      </p:pic>
      <p:sp>
        <p:nvSpPr>
          <p:cNvPr id="10" name="Text Placeholder 4">
            <a:extLst>
              <a:ext uri="{FF2B5EF4-FFF2-40B4-BE49-F238E27FC236}">
                <a16:creationId xmlns:a16="http://schemas.microsoft.com/office/drawing/2014/main" id="{DAD574DB-B8D3-4F5A-B130-E20C04658489}"/>
              </a:ext>
            </a:extLst>
          </p:cNvPr>
          <p:cNvSpPr txBox="1">
            <a:spLocks/>
          </p:cNvSpPr>
          <p:nvPr/>
        </p:nvSpPr>
        <p:spPr>
          <a:xfrm>
            <a:off x="8240961" y="6057391"/>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dirty="0">
                <a:solidFill>
                  <a:schemeClr val="tx1">
                    <a:lumMod val="75000"/>
                    <a:lumOff val="25000"/>
                  </a:schemeClr>
                </a:solidFill>
                <a:latin typeface="Century Gothic"/>
              </a:rPr>
              <a:t>Amanda Tomlinson</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11" name="Text Placeholder 3">
            <a:extLst>
              <a:ext uri="{FF2B5EF4-FFF2-40B4-BE49-F238E27FC236}">
                <a16:creationId xmlns:a16="http://schemas.microsoft.com/office/drawing/2014/main" id="{49309106-0F97-4F53-B866-C099649A0499}"/>
              </a:ext>
            </a:extLst>
          </p:cNvPr>
          <p:cNvSpPr txBox="1">
            <a:spLocks/>
          </p:cNvSpPr>
          <p:nvPr/>
        </p:nvSpPr>
        <p:spPr>
          <a:xfrm>
            <a:off x="495300" y="994703"/>
            <a:ext cx="6629400" cy="513785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The City of Huntsville</a:t>
            </a:r>
          </a:p>
          <a:p>
            <a:pPr marL="800100" lvl="1"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Urban and Economic Development</a:t>
            </a:r>
          </a:p>
          <a:p>
            <a:pPr marL="800100" lvl="1"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The City Council</a:t>
            </a:r>
          </a:p>
          <a:p>
            <a:pPr marL="800100" lvl="1"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Geographic Information Systems (GIS)</a:t>
            </a:r>
          </a:p>
          <a:p>
            <a:pPr marL="800100" lvl="1"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Urban and Long-Range Planning</a:t>
            </a:r>
          </a:p>
          <a:p>
            <a:pPr marL="800100" lvl="1"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City Planning</a:t>
            </a:r>
          </a:p>
          <a:p>
            <a:pPr marL="800100" lvl="1"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Landscape Management</a:t>
            </a:r>
          </a:p>
          <a:p>
            <a:pPr marL="800100" lvl="1"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City Engineering</a:t>
            </a:r>
          </a:p>
          <a:p>
            <a:pPr marL="571500" lvl="1" indent="0">
              <a:lnSpc>
                <a:spcPct val="100000"/>
              </a:lnSpc>
              <a:spcAft>
                <a:spcPts val="600"/>
              </a:spcAft>
              <a:buClr>
                <a:srgbClr val="006D9D"/>
              </a:buClr>
              <a:buNone/>
            </a:pPr>
            <a:endParaRPr lang="en-US" sz="28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006D9D"/>
              </a:buClr>
              <a:buFont typeface="Webdings" panose="05030102010509060703" pitchFamily="18" charset="2"/>
              <a:buChar char=""/>
            </a:pPr>
            <a:endParaRPr lang="en-US" sz="32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2382220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67232"/>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PROJECT OBJECTIVES</a:t>
            </a:r>
          </a:p>
        </p:txBody>
      </p:sp>
      <p:sp>
        <p:nvSpPr>
          <p:cNvPr id="6" name="Text Placeholder 5">
            <a:extLst>
              <a:ext uri="{FF2B5EF4-FFF2-40B4-BE49-F238E27FC236}">
                <a16:creationId xmlns:a16="http://schemas.microsoft.com/office/drawing/2014/main" id="{A7A31861-3DF2-4951-9735-8C7FB4D0798B}"/>
              </a:ext>
            </a:extLst>
          </p:cNvPr>
          <p:cNvSpPr txBox="1">
            <a:spLocks/>
          </p:cNvSpPr>
          <p:nvPr/>
        </p:nvSpPr>
        <p:spPr>
          <a:xfrm>
            <a:off x="380967" y="1339315"/>
            <a:ext cx="8928261" cy="41169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200"/>
              </a:spcAft>
              <a:buClr>
                <a:srgbClr val="006D9D"/>
              </a:buClr>
              <a:buFont typeface="Webdings" panose="05030102010509060703" pitchFamily="18" charset="2"/>
              <a:buChar char="4"/>
            </a:pPr>
            <a:r>
              <a:rPr lang="en-US" sz="2400" b="1" dirty="0">
                <a:solidFill>
                  <a:srgbClr val="006D9D"/>
                </a:solidFill>
                <a:latin typeface="Century Gothic" panose="020B0502020202020204" pitchFamily="34" charset="0"/>
              </a:rPr>
              <a:t>Investigate</a:t>
            </a:r>
            <a:r>
              <a:rPr lang="en-US" sz="2400" b="1" dirty="0">
                <a:solidFill>
                  <a:schemeClr val="tx1">
                    <a:lumMod val="75000"/>
                    <a:lumOff val="2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and </a:t>
            </a:r>
            <a:r>
              <a:rPr lang="en-US" sz="2400" b="1" dirty="0">
                <a:solidFill>
                  <a:srgbClr val="006D9D"/>
                </a:solidFill>
                <a:latin typeface="Century Gothic" panose="020B0502020202020204" pitchFamily="34" charset="0"/>
              </a:rPr>
              <a:t>analyze</a:t>
            </a:r>
            <a:r>
              <a:rPr lang="en-US" sz="2400" b="1" dirty="0">
                <a:solidFill>
                  <a:schemeClr val="tx1">
                    <a:lumMod val="75000"/>
                    <a:lumOff val="2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correlations between tree canopy coverage and land surface </a:t>
            </a:r>
            <a:r>
              <a:rPr lang="en-US" sz="2400" dirty="0" smtClean="0">
                <a:solidFill>
                  <a:schemeClr val="tx1">
                    <a:lumMod val="75000"/>
                    <a:lumOff val="25000"/>
                  </a:schemeClr>
                </a:solidFill>
                <a:latin typeface="Century Gothic" panose="020B0502020202020204" pitchFamily="34" charset="0"/>
              </a:rPr>
              <a:t>temperature (LST)</a:t>
            </a:r>
            <a:endParaRPr lang="en-US" sz="2400" b="1" strike="sngStrike"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1200"/>
              </a:spcAft>
              <a:buClr>
                <a:srgbClr val="006D9D"/>
              </a:buClr>
              <a:buFont typeface="Webdings" panose="05030102010509060703" pitchFamily="18" charset="2"/>
              <a:buChar char="4"/>
            </a:pPr>
            <a:r>
              <a:rPr lang="en-US" sz="2400" b="1" dirty="0">
                <a:solidFill>
                  <a:srgbClr val="006D9D"/>
                </a:solidFill>
                <a:latin typeface="Century Gothic" panose="020B0502020202020204" pitchFamily="34" charset="0"/>
              </a:rPr>
              <a:t>Quantify</a:t>
            </a:r>
            <a:r>
              <a:rPr lang="en-US" sz="2400" b="1" dirty="0">
                <a:solidFill>
                  <a:schemeClr val="tx1">
                    <a:lumMod val="75000"/>
                    <a:lumOff val="2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the impacts of Huntsville’s urban expansion on </a:t>
            </a:r>
            <a:r>
              <a:rPr lang="en-US" sz="2400" b="1" dirty="0">
                <a:solidFill>
                  <a:srgbClr val="006D9D"/>
                </a:solidFill>
                <a:latin typeface="Century Gothic" panose="020B0502020202020204" pitchFamily="34" charset="0"/>
              </a:rPr>
              <a:t>decreasing</a:t>
            </a:r>
            <a:r>
              <a:rPr lang="en-US" sz="2400" dirty="0">
                <a:solidFill>
                  <a:schemeClr val="tx1">
                    <a:lumMod val="75000"/>
                    <a:lumOff val="25000"/>
                  </a:schemeClr>
                </a:solidFill>
                <a:latin typeface="Century Gothic" panose="020B0502020202020204" pitchFamily="34" charset="0"/>
              </a:rPr>
              <a:t> tree canopy coverage and </a:t>
            </a:r>
            <a:r>
              <a:rPr lang="en-US" sz="2400" b="1" dirty="0">
                <a:solidFill>
                  <a:srgbClr val="006D9D"/>
                </a:solidFill>
                <a:latin typeface="Century Gothic" panose="020B0502020202020204" pitchFamily="34" charset="0"/>
              </a:rPr>
              <a:t>increasing</a:t>
            </a:r>
            <a:r>
              <a:rPr lang="en-US" sz="2400" dirty="0">
                <a:solidFill>
                  <a:schemeClr val="tx1">
                    <a:lumMod val="75000"/>
                    <a:lumOff val="25000"/>
                  </a:schemeClr>
                </a:solidFill>
                <a:latin typeface="Century Gothic" panose="020B0502020202020204" pitchFamily="34" charset="0"/>
              </a:rPr>
              <a:t> impervious surface coverage</a:t>
            </a:r>
            <a:endParaRPr lang="en-US" sz="2400" b="1"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1200"/>
              </a:spcAft>
              <a:buClr>
                <a:srgbClr val="006D9D"/>
              </a:buClr>
              <a:buFont typeface="Webdings" panose="05030102010509060703" pitchFamily="18" charset="2"/>
              <a:buChar char="4"/>
            </a:pPr>
            <a:r>
              <a:rPr lang="en-US" sz="2400" b="1" dirty="0">
                <a:solidFill>
                  <a:srgbClr val="006D9D"/>
                </a:solidFill>
                <a:latin typeface="Century Gothic" panose="020B0502020202020204" pitchFamily="34" charset="0"/>
              </a:rPr>
              <a:t>Identify</a:t>
            </a:r>
            <a:r>
              <a:rPr lang="en-US" sz="2400" dirty="0">
                <a:solidFill>
                  <a:schemeClr val="tx1">
                    <a:lumMod val="75000"/>
                    <a:lumOff val="25000"/>
                  </a:schemeClr>
                </a:solidFill>
                <a:latin typeface="Century Gothic" panose="020B0502020202020204" pitchFamily="34" charset="0"/>
              </a:rPr>
              <a:t> hot spots within the city that are </a:t>
            </a:r>
            <a:r>
              <a:rPr lang="en-US" sz="2400" b="1" dirty="0">
                <a:solidFill>
                  <a:srgbClr val="006D9D"/>
                </a:solidFill>
                <a:latin typeface="Century Gothic" panose="020B0502020202020204" pitchFamily="34" charset="0"/>
              </a:rPr>
              <a:t>experiencing</a:t>
            </a:r>
            <a:r>
              <a:rPr lang="en-US" sz="2400" dirty="0">
                <a:solidFill>
                  <a:schemeClr val="tx1">
                    <a:lumMod val="75000"/>
                    <a:lumOff val="25000"/>
                  </a:schemeClr>
                </a:solidFill>
                <a:latin typeface="Century Gothic" panose="020B0502020202020204" pitchFamily="34" charset="0"/>
              </a:rPr>
              <a:t> the</a:t>
            </a:r>
            <a:r>
              <a:rPr lang="en-US" sz="2400" b="1" dirty="0">
                <a:solidFill>
                  <a:srgbClr val="FF0000"/>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UHI Effect and the vulnerable populations within them</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400" b="1" dirty="0">
                <a:solidFill>
                  <a:srgbClr val="006D9D"/>
                </a:solidFill>
                <a:latin typeface="Century Gothic" panose="020B0502020202020204" pitchFamily="34" charset="0"/>
              </a:rPr>
              <a:t>Communicate</a:t>
            </a:r>
            <a:r>
              <a:rPr lang="en-US" sz="2400" dirty="0">
                <a:solidFill>
                  <a:schemeClr val="tx1">
                    <a:lumMod val="75000"/>
                    <a:lumOff val="25000"/>
                  </a:schemeClr>
                </a:solidFill>
                <a:latin typeface="Century Gothic" panose="020B0502020202020204" pitchFamily="34" charset="0"/>
              </a:rPr>
              <a:t> our findings through an ArcGIS StoryMap </a:t>
            </a: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006D9D"/>
              </a:buClr>
              <a:buNone/>
            </a:pPr>
            <a:endParaRPr lang="en-US" sz="2400" dirty="0">
              <a:solidFill>
                <a:schemeClr val="tx1">
                  <a:lumMod val="75000"/>
                  <a:lumOff val="25000"/>
                </a:schemeClr>
              </a:solidFill>
              <a:latin typeface="Century Gothic" panose="020B0502020202020204" pitchFamily="34" charset="0"/>
            </a:endParaRPr>
          </a:p>
        </p:txBody>
      </p:sp>
      <p:sp>
        <p:nvSpPr>
          <p:cNvPr id="15" name="Hexagon 14">
            <a:extLst>
              <a:ext uri="{FF2B5EF4-FFF2-40B4-BE49-F238E27FC236}">
                <a16:creationId xmlns:a16="http://schemas.microsoft.com/office/drawing/2014/main" id="{F918CD10-6626-46FC-80C1-BCFF2790E2C2}"/>
              </a:ext>
            </a:extLst>
          </p:cNvPr>
          <p:cNvSpPr/>
          <p:nvPr/>
        </p:nvSpPr>
        <p:spPr>
          <a:xfrm>
            <a:off x="9956610" y="981341"/>
            <a:ext cx="1597707" cy="1294371"/>
          </a:xfrm>
          <a:prstGeom prst="hexagon">
            <a:avLst/>
          </a:prstGeom>
          <a:no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6AFCE334-DF12-4261-9DBB-992B062728DB}"/>
              </a:ext>
            </a:extLst>
          </p:cNvPr>
          <p:cNvSpPr/>
          <p:nvPr/>
        </p:nvSpPr>
        <p:spPr>
          <a:xfrm>
            <a:off x="9006049" y="2283139"/>
            <a:ext cx="1597707" cy="1294371"/>
          </a:xfrm>
          <a:prstGeom prst="hexagon">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9E3E9740-84B8-4567-AF7E-92CF65737D8F}"/>
              </a:ext>
            </a:extLst>
          </p:cNvPr>
          <p:cNvSpPr/>
          <p:nvPr/>
        </p:nvSpPr>
        <p:spPr>
          <a:xfrm>
            <a:off x="9951336" y="3584937"/>
            <a:ext cx="1597707" cy="1294371"/>
          </a:xfrm>
          <a:prstGeom prst="hexagon">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B4F23FDB-2F1C-4AD5-8384-A6B681A64A74}"/>
              </a:ext>
            </a:extLst>
          </p:cNvPr>
          <p:cNvSpPr/>
          <p:nvPr/>
        </p:nvSpPr>
        <p:spPr>
          <a:xfrm>
            <a:off x="9006049" y="4879308"/>
            <a:ext cx="1597707" cy="1294371"/>
          </a:xfrm>
          <a:prstGeom prst="hexagon">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Magnifying glass">
            <a:extLst>
              <a:ext uri="{FF2B5EF4-FFF2-40B4-BE49-F238E27FC236}">
                <a16:creationId xmlns:a16="http://schemas.microsoft.com/office/drawing/2014/main" id="{78DBCBD0-9849-47DE-8852-5BDC494CBE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254515" y="1107629"/>
            <a:ext cx="1059955" cy="1059955"/>
          </a:xfrm>
          <a:prstGeom prst="rect">
            <a:avLst/>
          </a:prstGeom>
        </p:spPr>
      </p:pic>
      <p:pic>
        <p:nvPicPr>
          <p:cNvPr id="10" name="Graphic 9" descr="Statistics">
            <a:extLst>
              <a:ext uri="{FF2B5EF4-FFF2-40B4-BE49-F238E27FC236}">
                <a16:creationId xmlns:a16="http://schemas.microsoft.com/office/drawing/2014/main" id="{D4664850-9E4A-4666-B92E-5408ECE906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17532" y="2378602"/>
            <a:ext cx="1109552" cy="1109552"/>
          </a:xfrm>
          <a:prstGeom prst="rect">
            <a:avLst/>
          </a:prstGeom>
        </p:spPr>
      </p:pic>
      <p:pic>
        <p:nvPicPr>
          <p:cNvPr id="14" name="Graphic 13" descr="Open book">
            <a:extLst>
              <a:ext uri="{FF2B5EF4-FFF2-40B4-BE49-F238E27FC236}">
                <a16:creationId xmlns:a16="http://schemas.microsoft.com/office/drawing/2014/main" id="{EF210A9A-53BF-4DDA-B42A-086BAEB5906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336559" y="5025206"/>
            <a:ext cx="990525" cy="990525"/>
          </a:xfrm>
          <a:prstGeom prst="rect">
            <a:avLst/>
          </a:prstGeom>
        </p:spPr>
      </p:pic>
      <p:pic>
        <p:nvPicPr>
          <p:cNvPr id="4" name="Graphic 3" descr="Map with pin">
            <a:extLst>
              <a:ext uri="{FF2B5EF4-FFF2-40B4-BE49-F238E27FC236}">
                <a16:creationId xmlns:a16="http://schemas.microsoft.com/office/drawing/2014/main" id="{9B800677-2F1C-459D-8959-A0C892BB24A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195413" y="3634404"/>
            <a:ext cx="1109552" cy="1109552"/>
          </a:xfrm>
          <a:prstGeom prst="rect">
            <a:avLst/>
          </a:prstGeom>
        </p:spPr>
      </p:pic>
    </p:spTree>
    <p:extLst>
      <p:ext uri="{BB962C8B-B14F-4D97-AF65-F5344CB8AC3E}">
        <p14:creationId xmlns:p14="http://schemas.microsoft.com/office/powerpoint/2010/main" val="32305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16"/>
                                        </p:tgtEl>
                                      </p:cBhvr>
                                    </p:animEffect>
                                    <p:animScale>
                                      <p:cBhvr>
                                        <p:cTn id="18" dur="250" autoRev="1" fill="hold"/>
                                        <p:tgtEl>
                                          <p:spTgt spid="16"/>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B3C088-73FC-436D-95B7-AE056AE2536C}"/>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SATELLITES &amp; SENSORS  </a:t>
            </a:r>
          </a:p>
        </p:txBody>
      </p:sp>
      <p:grpSp>
        <p:nvGrpSpPr>
          <p:cNvPr id="18" name="Group 17">
            <a:extLst>
              <a:ext uri="{FF2B5EF4-FFF2-40B4-BE49-F238E27FC236}">
                <a16:creationId xmlns:a16="http://schemas.microsoft.com/office/drawing/2014/main" id="{DF9BCE92-1F00-46CC-8E7C-E89054BA365D}"/>
              </a:ext>
            </a:extLst>
          </p:cNvPr>
          <p:cNvGrpSpPr/>
          <p:nvPr/>
        </p:nvGrpSpPr>
        <p:grpSpPr>
          <a:xfrm>
            <a:off x="405882" y="855439"/>
            <a:ext cx="3329643" cy="2650617"/>
            <a:chOff x="405882" y="1292089"/>
            <a:chExt cx="3329643" cy="2650617"/>
          </a:xfrm>
        </p:grpSpPr>
        <p:pic>
          <p:nvPicPr>
            <p:cNvPr id="21" name="Picture 3" descr="A satellite in space&#10;&#10;Description automatically generated">
              <a:extLst>
                <a:ext uri="{FF2B5EF4-FFF2-40B4-BE49-F238E27FC236}">
                  <a16:creationId xmlns:a16="http://schemas.microsoft.com/office/drawing/2014/main" id="{5E564DAD-4367-45DE-ACE0-B917BA688240}"/>
                </a:ext>
              </a:extLst>
            </p:cNvPr>
            <p:cNvPicPr>
              <a:picLocks noChangeAspect="1"/>
            </p:cNvPicPr>
            <p:nvPr/>
          </p:nvPicPr>
          <p:blipFill>
            <a:blip r:embed="rId3"/>
            <a:stretch>
              <a:fillRect/>
            </a:stretch>
          </p:blipFill>
          <p:spPr>
            <a:xfrm>
              <a:off x="405882" y="1292089"/>
              <a:ext cx="2743200" cy="2650617"/>
            </a:xfrm>
            <a:prstGeom prst="rect">
              <a:avLst/>
            </a:prstGeom>
          </p:spPr>
        </p:pic>
        <p:sp>
          <p:nvSpPr>
            <p:cNvPr id="22" name="TextBox 21">
              <a:extLst>
                <a:ext uri="{FF2B5EF4-FFF2-40B4-BE49-F238E27FC236}">
                  <a16:creationId xmlns:a16="http://schemas.microsoft.com/office/drawing/2014/main" id="{F4AD8E73-1F12-44E0-A4C2-10291A2C2DC2}"/>
                </a:ext>
              </a:extLst>
            </p:cNvPr>
            <p:cNvSpPr txBox="1"/>
            <p:nvPr/>
          </p:nvSpPr>
          <p:spPr>
            <a:xfrm>
              <a:off x="1738195" y="1598219"/>
              <a:ext cx="19973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Landsat 5</a:t>
              </a:r>
              <a:r>
                <a:rPr lang="en-US" dirty="0">
                  <a:solidFill>
                    <a:srgbClr val="3F3F3F"/>
                  </a:solidFill>
                  <a:latin typeface="Century Gothic"/>
                </a:rPr>
                <a:t> Thematic Mapper (TM)</a:t>
              </a:r>
            </a:p>
          </p:txBody>
        </p:sp>
      </p:grpSp>
      <p:grpSp>
        <p:nvGrpSpPr>
          <p:cNvPr id="23" name="Group 22">
            <a:extLst>
              <a:ext uri="{FF2B5EF4-FFF2-40B4-BE49-F238E27FC236}">
                <a16:creationId xmlns:a16="http://schemas.microsoft.com/office/drawing/2014/main" id="{8351323F-1B91-41FA-BE85-BCE1D82676BD}"/>
              </a:ext>
            </a:extLst>
          </p:cNvPr>
          <p:cNvGrpSpPr/>
          <p:nvPr/>
        </p:nvGrpSpPr>
        <p:grpSpPr>
          <a:xfrm>
            <a:off x="6827278" y="4149713"/>
            <a:ext cx="4524176" cy="2362154"/>
            <a:chOff x="3669439" y="3865876"/>
            <a:chExt cx="4524176" cy="2362154"/>
          </a:xfrm>
        </p:grpSpPr>
        <p:pic>
          <p:nvPicPr>
            <p:cNvPr id="24" name="Picture 7" descr="A picture containing table, cake, sitting, small&#10;&#10;Description automatically generated">
              <a:extLst>
                <a:ext uri="{FF2B5EF4-FFF2-40B4-BE49-F238E27FC236}">
                  <a16:creationId xmlns:a16="http://schemas.microsoft.com/office/drawing/2014/main" id="{0CB409CA-9115-4F10-A2F0-B84A3FA275C4}"/>
                </a:ext>
              </a:extLst>
            </p:cNvPr>
            <p:cNvPicPr>
              <a:picLocks noChangeAspect="1"/>
            </p:cNvPicPr>
            <p:nvPr/>
          </p:nvPicPr>
          <p:blipFill>
            <a:blip r:embed="rId4"/>
            <a:stretch>
              <a:fillRect/>
            </a:stretch>
          </p:blipFill>
          <p:spPr>
            <a:xfrm>
              <a:off x="3669439" y="3865876"/>
              <a:ext cx="2743200" cy="2242245"/>
            </a:xfrm>
            <a:prstGeom prst="rect">
              <a:avLst/>
            </a:prstGeom>
          </p:spPr>
        </p:pic>
        <p:sp>
          <p:nvSpPr>
            <p:cNvPr id="25" name="TextBox 24">
              <a:extLst>
                <a:ext uri="{FF2B5EF4-FFF2-40B4-BE49-F238E27FC236}">
                  <a16:creationId xmlns:a16="http://schemas.microsoft.com/office/drawing/2014/main" id="{E058F463-8E1F-455F-94DB-E1BD9A0F17B6}"/>
                </a:ext>
              </a:extLst>
            </p:cNvPr>
            <p:cNvSpPr txBox="1"/>
            <p:nvPr/>
          </p:nvSpPr>
          <p:spPr>
            <a:xfrm>
              <a:off x="5688286" y="4750702"/>
              <a:ext cx="250532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Landsat 8</a:t>
              </a:r>
            </a:p>
            <a:p>
              <a:pPr algn="ctr"/>
              <a:r>
                <a:rPr lang="en-US" dirty="0">
                  <a:solidFill>
                    <a:srgbClr val="3F3F3F"/>
                  </a:solidFill>
                  <a:latin typeface="Century Gothic"/>
                  <a:cs typeface="Calibri"/>
                </a:rPr>
                <a:t>Operational Land Imager (OLI) and Thermal Infrared Sensor (TIRS)</a:t>
              </a:r>
            </a:p>
          </p:txBody>
        </p:sp>
      </p:grpSp>
      <p:sp>
        <p:nvSpPr>
          <p:cNvPr id="30" name="Text Placeholder 4">
            <a:extLst>
              <a:ext uri="{FF2B5EF4-FFF2-40B4-BE49-F238E27FC236}">
                <a16:creationId xmlns:a16="http://schemas.microsoft.com/office/drawing/2014/main" id="{B7A01D46-E8A1-4672-94FD-DDB79EF78725}"/>
              </a:ext>
            </a:extLst>
          </p:cNvPr>
          <p:cNvSpPr txBox="1">
            <a:spLocks/>
          </p:cNvSpPr>
          <p:nvPr/>
        </p:nvSpPr>
        <p:spPr>
          <a:xfrm>
            <a:off x="405882" y="6552959"/>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a:rPr>
              <a:t>Image Credits: NASA</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grpSp>
        <p:nvGrpSpPr>
          <p:cNvPr id="31" name="Group 30">
            <a:extLst>
              <a:ext uri="{FF2B5EF4-FFF2-40B4-BE49-F238E27FC236}">
                <a16:creationId xmlns:a16="http://schemas.microsoft.com/office/drawing/2014/main" id="{DCB4B77E-BA3D-4CD7-A0A6-A82DDC9A2335}"/>
              </a:ext>
            </a:extLst>
          </p:cNvPr>
          <p:cNvGrpSpPr/>
          <p:nvPr/>
        </p:nvGrpSpPr>
        <p:grpSpPr>
          <a:xfrm>
            <a:off x="1278983" y="3928339"/>
            <a:ext cx="5062784" cy="2440960"/>
            <a:chOff x="6378359" y="4604362"/>
            <a:chExt cx="5062784" cy="2440960"/>
          </a:xfrm>
        </p:grpSpPr>
        <p:pic>
          <p:nvPicPr>
            <p:cNvPr id="32" name="Picture 2">
              <a:extLst>
                <a:ext uri="{FF2B5EF4-FFF2-40B4-BE49-F238E27FC236}">
                  <a16:creationId xmlns:a16="http://schemas.microsoft.com/office/drawing/2014/main" id="{092C7E93-C46C-459B-AE9A-75FDD03FD1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8359" y="4621577"/>
              <a:ext cx="3219317" cy="24237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552C90C-0248-4E25-947D-B063C7636086}"/>
                </a:ext>
              </a:extLst>
            </p:cNvPr>
            <p:cNvSpPr txBox="1"/>
            <p:nvPr/>
          </p:nvSpPr>
          <p:spPr>
            <a:xfrm>
              <a:off x="8548817" y="4604362"/>
              <a:ext cx="28923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Terra</a:t>
              </a:r>
              <a:r>
                <a:rPr lang="en-US" dirty="0">
                  <a:solidFill>
                    <a:srgbClr val="3F3F3F"/>
                  </a:solidFill>
                  <a:latin typeface="Century Gothic"/>
                </a:rPr>
                <a:t> Moderate Resolution Imaging Spectroradiometer</a:t>
              </a:r>
            </a:p>
            <a:p>
              <a:pPr algn="ctr"/>
              <a:r>
                <a:rPr lang="en-US" dirty="0">
                  <a:solidFill>
                    <a:srgbClr val="3F3F3F"/>
                  </a:solidFill>
                  <a:latin typeface="Century Gothic"/>
                </a:rPr>
                <a:t>(MODIS)</a:t>
              </a:r>
            </a:p>
          </p:txBody>
        </p:sp>
      </p:grpSp>
      <p:grpSp>
        <p:nvGrpSpPr>
          <p:cNvPr id="5" name="Group 4">
            <a:extLst>
              <a:ext uri="{FF2B5EF4-FFF2-40B4-BE49-F238E27FC236}">
                <a16:creationId xmlns:a16="http://schemas.microsoft.com/office/drawing/2014/main" id="{4F0879DA-8A5B-4F92-8948-806E992CE2FC}"/>
              </a:ext>
            </a:extLst>
          </p:cNvPr>
          <p:cNvGrpSpPr/>
          <p:nvPr/>
        </p:nvGrpSpPr>
        <p:grpSpPr>
          <a:xfrm>
            <a:off x="3871351" y="855439"/>
            <a:ext cx="6912795" cy="3039856"/>
            <a:chOff x="4185007" y="841625"/>
            <a:chExt cx="6912795" cy="3039856"/>
          </a:xfrm>
        </p:grpSpPr>
        <p:pic>
          <p:nvPicPr>
            <p:cNvPr id="2" name="Picture 3" descr="A satellite in space&#10;&#10;Description automatically generated">
              <a:extLst>
                <a:ext uri="{FF2B5EF4-FFF2-40B4-BE49-F238E27FC236}">
                  <a16:creationId xmlns:a16="http://schemas.microsoft.com/office/drawing/2014/main" id="{FA97C94C-F359-4CF3-AF9B-9EE959D9F510}"/>
                </a:ext>
              </a:extLst>
            </p:cNvPr>
            <p:cNvPicPr>
              <a:picLocks noChangeAspect="1"/>
            </p:cNvPicPr>
            <p:nvPr/>
          </p:nvPicPr>
          <p:blipFill rotWithShape="1">
            <a:blip r:embed="rId6"/>
            <a:srcRect t="30625" r="311" b="22188"/>
            <a:stretch/>
          </p:blipFill>
          <p:spPr>
            <a:xfrm>
              <a:off x="4185007" y="841625"/>
              <a:ext cx="5131958" cy="2441728"/>
            </a:xfrm>
            <a:prstGeom prst="rect">
              <a:avLst/>
            </a:prstGeom>
          </p:spPr>
        </p:pic>
        <p:sp>
          <p:nvSpPr>
            <p:cNvPr id="4" name="TextBox 3">
              <a:extLst>
                <a:ext uri="{FF2B5EF4-FFF2-40B4-BE49-F238E27FC236}">
                  <a16:creationId xmlns:a16="http://schemas.microsoft.com/office/drawing/2014/main" id="{16F6CE76-DC54-47DC-BA0A-667C92E3434D}"/>
                </a:ext>
              </a:extLst>
            </p:cNvPr>
            <p:cNvSpPr txBox="1"/>
            <p:nvPr/>
          </p:nvSpPr>
          <p:spPr>
            <a:xfrm>
              <a:off x="6239840" y="2404153"/>
              <a:ext cx="485796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Segoe UI"/>
                </a:rPr>
                <a:t>International Space Station (ISS)</a:t>
              </a:r>
              <a:r>
                <a:rPr lang="en-US" dirty="0">
                  <a:solidFill>
                    <a:schemeClr val="tx1">
                      <a:lumMod val="75000"/>
                      <a:lumOff val="25000"/>
                    </a:schemeClr>
                  </a:solidFill>
                  <a:latin typeface="Century Gothic"/>
                  <a:cs typeface="Segoe UI"/>
                </a:rPr>
                <a:t> </a:t>
              </a:r>
              <a:endParaRPr lang="en-US" dirty="0">
                <a:solidFill>
                  <a:schemeClr val="tx1">
                    <a:lumMod val="75000"/>
                    <a:lumOff val="25000"/>
                  </a:schemeClr>
                </a:solidFill>
              </a:endParaRPr>
            </a:p>
            <a:p>
              <a:pPr algn="ctr"/>
              <a:r>
                <a:rPr lang="en-US" dirty="0">
                  <a:solidFill>
                    <a:schemeClr val="tx1">
                      <a:lumMod val="75000"/>
                      <a:lumOff val="25000"/>
                    </a:schemeClr>
                  </a:solidFill>
                  <a:latin typeface="Century Gothic"/>
                  <a:ea typeface="+mn-lt"/>
                  <a:cs typeface="+mn-lt"/>
                </a:rPr>
                <a:t>ECOsystem Spaceborne Thermal Radiometer Experiment on Space Station (ECOSTRESS) and Global Ecosystem Dynamics Investigation (GEDI)</a:t>
              </a:r>
              <a:endParaRPr lang="en-US" dirty="0">
                <a:solidFill>
                  <a:schemeClr val="tx1">
                    <a:lumMod val="75000"/>
                    <a:lumOff val="25000"/>
                  </a:schemeClr>
                </a:solidFill>
                <a:latin typeface="Century Gothic"/>
                <a:cs typeface="Calibri"/>
              </a:endParaRPr>
            </a:p>
          </p:txBody>
        </p:sp>
      </p:grpSp>
    </p:spTree>
    <p:extLst>
      <p:ext uri="{BB962C8B-B14F-4D97-AF65-F5344CB8AC3E}">
        <p14:creationId xmlns:p14="http://schemas.microsoft.com/office/powerpoint/2010/main" val="16445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1"/>
                                        </p:tgtEl>
                                      </p:cBhvr>
                                    </p:animEffect>
                                    <p:animScale>
                                      <p:cBhvr>
                                        <p:cTn id="17" dur="250" autoRev="1" fill="hold"/>
                                        <p:tgtEl>
                                          <p:spTgt spid="3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628C-DE24-4C5D-8169-848F1561C91B}"/>
              </a:ext>
            </a:extLst>
          </p:cNvPr>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ANCILLARY DATASETS</a:t>
            </a:r>
          </a:p>
        </p:txBody>
      </p:sp>
      <p:graphicFrame>
        <p:nvGraphicFramePr>
          <p:cNvPr id="4" name="Table 5">
            <a:extLst>
              <a:ext uri="{FF2B5EF4-FFF2-40B4-BE49-F238E27FC236}">
                <a16:creationId xmlns:a16="http://schemas.microsoft.com/office/drawing/2014/main" id="{236C6B2F-7794-4B16-84E6-90D3A09D9922}"/>
              </a:ext>
            </a:extLst>
          </p:cNvPr>
          <p:cNvGraphicFramePr>
            <a:graphicFrameLocks noGrp="1"/>
          </p:cNvGraphicFramePr>
          <p:nvPr>
            <p:extLst>
              <p:ext uri="{D42A27DB-BD31-4B8C-83A1-F6EECF244321}">
                <p14:modId xmlns:p14="http://schemas.microsoft.com/office/powerpoint/2010/main" val="1756040273"/>
              </p:ext>
            </p:extLst>
          </p:nvPr>
        </p:nvGraphicFramePr>
        <p:xfrm>
          <a:off x="1032360" y="1714716"/>
          <a:ext cx="10127280" cy="3428567"/>
        </p:xfrm>
        <a:graphic>
          <a:graphicData uri="http://schemas.openxmlformats.org/drawingml/2006/table">
            <a:tbl>
              <a:tblPr firstRow="1" bandRow="1">
                <a:tableStyleId>{5C22544A-7EE6-4342-B048-85BDC9FD1C3A}</a:tableStyleId>
              </a:tblPr>
              <a:tblGrid>
                <a:gridCol w="5058815">
                  <a:extLst>
                    <a:ext uri="{9D8B030D-6E8A-4147-A177-3AD203B41FA5}">
                      <a16:colId xmlns:a16="http://schemas.microsoft.com/office/drawing/2014/main" val="2808815388"/>
                    </a:ext>
                  </a:extLst>
                </a:gridCol>
                <a:gridCol w="5068465">
                  <a:extLst>
                    <a:ext uri="{9D8B030D-6E8A-4147-A177-3AD203B41FA5}">
                      <a16:colId xmlns:a16="http://schemas.microsoft.com/office/drawing/2014/main" val="2274033183"/>
                    </a:ext>
                  </a:extLst>
                </a:gridCol>
              </a:tblGrid>
              <a:tr h="562089">
                <a:tc>
                  <a:txBody>
                    <a:bodyPr/>
                    <a:lstStyle/>
                    <a:p>
                      <a:pPr algn="ctr"/>
                      <a:r>
                        <a:rPr lang="en-US" sz="2000" dirty="0">
                          <a:latin typeface="Century Gothic" panose="020B0502020202020204" pitchFamily="34" charset="0"/>
                        </a:rPr>
                        <a:t>Data Source</a:t>
                      </a:r>
                    </a:p>
                  </a:txBody>
                  <a:tcPr anchor="ctr">
                    <a:solidFill>
                      <a:srgbClr val="006D9D"/>
                    </a:solidFill>
                  </a:tcPr>
                </a:tc>
                <a:tc>
                  <a:txBody>
                    <a:bodyPr/>
                    <a:lstStyle/>
                    <a:p>
                      <a:pPr algn="ctr"/>
                      <a:r>
                        <a:rPr lang="en-US" sz="2000" dirty="0">
                          <a:latin typeface="Century Gothic" panose="020B0502020202020204" pitchFamily="34" charset="0"/>
                        </a:rPr>
                        <a:t>Parameter</a:t>
                      </a:r>
                    </a:p>
                  </a:txBody>
                  <a:tcPr anchor="ctr">
                    <a:solidFill>
                      <a:srgbClr val="006D9D"/>
                    </a:solidFill>
                  </a:tcPr>
                </a:tc>
                <a:extLst>
                  <a:ext uri="{0D108BD9-81ED-4DB2-BD59-A6C34878D82A}">
                    <a16:rowId xmlns:a16="http://schemas.microsoft.com/office/drawing/2014/main" val="348225401"/>
                  </a:ext>
                </a:extLst>
              </a:tr>
              <a:tr h="1033795">
                <a:tc>
                  <a:txBody>
                    <a:bodyPr/>
                    <a:lstStyle/>
                    <a:p>
                      <a:pPr algn="ctr"/>
                      <a:r>
                        <a:rPr lang="en-US" sz="1800" dirty="0">
                          <a:solidFill>
                            <a:schemeClr val="tx1">
                              <a:lumMod val="75000"/>
                              <a:lumOff val="25000"/>
                            </a:schemeClr>
                          </a:solidFill>
                          <a:latin typeface="Century Gothic" panose="020B0502020202020204" pitchFamily="34" charset="0"/>
                        </a:rPr>
                        <a:t>United States Census Bureau </a:t>
                      </a:r>
                      <a:r>
                        <a:rPr lang="en-US" sz="1800" b="0" i="0" kern="1200" dirty="0">
                          <a:solidFill>
                            <a:schemeClr val="tx1">
                              <a:lumMod val="75000"/>
                              <a:lumOff val="25000"/>
                            </a:schemeClr>
                          </a:solidFill>
                          <a:effectLst/>
                          <a:latin typeface="Century Gothic" panose="020B0502020202020204" pitchFamily="34" charset="0"/>
                          <a:ea typeface="+mn-ea"/>
                          <a:cs typeface="+mn-cs"/>
                        </a:rPr>
                        <a:t>Topologically Integrated Geographic Encoding and Referencing </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a:solidFill>
                            <a:schemeClr val="tx1">
                              <a:lumMod val="75000"/>
                              <a:lumOff val="25000"/>
                            </a:schemeClr>
                          </a:solidFill>
                          <a:latin typeface="Century Gothic" panose="020B0502020202020204" pitchFamily="34" charset="0"/>
                        </a:rPr>
                        <a:t>Population Data </a:t>
                      </a:r>
                    </a:p>
                  </a:txBody>
                  <a:tcPr anchor="ctr"/>
                </a:tc>
                <a:extLst>
                  <a:ext uri="{0D108BD9-81ED-4DB2-BD59-A6C34878D82A}">
                    <a16:rowId xmlns:a16="http://schemas.microsoft.com/office/drawing/2014/main" val="446552919"/>
                  </a:ext>
                </a:extLst>
              </a:tr>
              <a:tr h="562089">
                <a:tc>
                  <a:txBody>
                    <a:bodyPr/>
                    <a:lstStyle/>
                    <a:p>
                      <a:pPr algn="ctr"/>
                      <a:r>
                        <a:rPr lang="en-US" sz="1800" dirty="0">
                          <a:solidFill>
                            <a:schemeClr val="tx1">
                              <a:lumMod val="75000"/>
                              <a:lumOff val="25000"/>
                            </a:schemeClr>
                          </a:solidFill>
                          <a:latin typeface="Century Gothic" panose="020B0502020202020204" pitchFamily="34" charset="0"/>
                        </a:rPr>
                        <a:t>Centers for Disease Control</a:t>
                      </a:r>
                    </a:p>
                  </a:txBody>
                  <a:tcPr anchor="ctr"/>
                </a:tc>
                <a:tc>
                  <a:txBody>
                    <a:bodyPr/>
                    <a:lstStyle/>
                    <a:p>
                      <a:pPr algn="ctr"/>
                      <a:r>
                        <a:rPr lang="en-US" sz="1800" dirty="0">
                          <a:solidFill>
                            <a:schemeClr val="tx1">
                              <a:lumMod val="75000"/>
                              <a:lumOff val="25000"/>
                            </a:schemeClr>
                          </a:solidFill>
                          <a:latin typeface="Century Gothic" panose="020B0502020202020204" pitchFamily="34" charset="0"/>
                        </a:rPr>
                        <a:t>Health Statistics </a:t>
                      </a:r>
                    </a:p>
                  </a:txBody>
                  <a:tcPr anchor="ctr"/>
                </a:tc>
                <a:extLst>
                  <a:ext uri="{0D108BD9-81ED-4DB2-BD59-A6C34878D82A}">
                    <a16:rowId xmlns:a16="http://schemas.microsoft.com/office/drawing/2014/main" val="1858589508"/>
                  </a:ext>
                </a:extLst>
              </a:tr>
              <a:tr h="562089">
                <a:tc>
                  <a:txBody>
                    <a:bodyPr/>
                    <a:lstStyle/>
                    <a:p>
                      <a:pPr algn="ctr"/>
                      <a:r>
                        <a:rPr lang="en-US" sz="1800" dirty="0">
                          <a:solidFill>
                            <a:schemeClr val="tx1">
                              <a:lumMod val="75000"/>
                              <a:lumOff val="25000"/>
                            </a:schemeClr>
                          </a:solidFill>
                          <a:latin typeface="Century Gothic" panose="020B0502020202020204" pitchFamily="34" charset="0"/>
                        </a:rPr>
                        <a:t>USGS National Land Cover Database </a:t>
                      </a:r>
                    </a:p>
                  </a:txBody>
                  <a:tcPr anchor="ctr"/>
                </a:tc>
                <a:tc>
                  <a:txBody>
                    <a:bodyPr/>
                    <a:lstStyle/>
                    <a:p>
                      <a:pPr algn="ctr"/>
                      <a:r>
                        <a:rPr lang="en-US" sz="1800" dirty="0">
                          <a:solidFill>
                            <a:schemeClr val="tx1">
                              <a:lumMod val="75000"/>
                              <a:lumOff val="25000"/>
                            </a:schemeClr>
                          </a:solidFill>
                          <a:latin typeface="Century Gothic" panose="020B0502020202020204" pitchFamily="34" charset="0"/>
                        </a:rPr>
                        <a:t>Land Cover Images</a:t>
                      </a:r>
                    </a:p>
                  </a:txBody>
                  <a:tcPr anchor="ctr"/>
                </a:tc>
                <a:extLst>
                  <a:ext uri="{0D108BD9-81ED-4DB2-BD59-A6C34878D82A}">
                    <a16:rowId xmlns:a16="http://schemas.microsoft.com/office/drawing/2014/main" val="1779328685"/>
                  </a:ext>
                </a:extLst>
              </a:tr>
              <a:tr h="708505">
                <a:tc>
                  <a:txBody>
                    <a:bodyPr/>
                    <a:lstStyle/>
                    <a:p>
                      <a:pPr algn="ctr"/>
                      <a:r>
                        <a:rPr lang="en-US" sz="1800" dirty="0">
                          <a:solidFill>
                            <a:schemeClr val="tx1">
                              <a:lumMod val="75000"/>
                              <a:lumOff val="25000"/>
                            </a:schemeClr>
                          </a:solidFill>
                          <a:latin typeface="Century Gothic" panose="020B0502020202020204" pitchFamily="34" charset="0"/>
                        </a:rPr>
                        <a:t>USDA National Agriculture Imagery Program</a:t>
                      </a:r>
                    </a:p>
                  </a:txBody>
                  <a:tcPr anchor="ctr"/>
                </a:tc>
                <a:tc>
                  <a:txBody>
                    <a:bodyPr/>
                    <a:lstStyle/>
                    <a:p>
                      <a:pPr algn="ctr"/>
                      <a:r>
                        <a:rPr lang="en-US" sz="1800" dirty="0">
                          <a:solidFill>
                            <a:schemeClr val="tx1">
                              <a:lumMod val="75000"/>
                              <a:lumOff val="25000"/>
                            </a:schemeClr>
                          </a:solidFill>
                          <a:latin typeface="Century Gothic" panose="020B0502020202020204" pitchFamily="34" charset="0"/>
                        </a:rPr>
                        <a:t>Digital Ortho-photography </a:t>
                      </a:r>
                    </a:p>
                  </a:txBody>
                  <a:tcPr anchor="ctr"/>
                </a:tc>
                <a:extLst>
                  <a:ext uri="{0D108BD9-81ED-4DB2-BD59-A6C34878D82A}">
                    <a16:rowId xmlns:a16="http://schemas.microsoft.com/office/drawing/2014/main" val="3822929887"/>
                  </a:ext>
                </a:extLst>
              </a:tr>
            </a:tbl>
          </a:graphicData>
        </a:graphic>
      </p:graphicFrame>
    </p:spTree>
    <p:extLst>
      <p:ext uri="{BB962C8B-B14F-4D97-AF65-F5344CB8AC3E}">
        <p14:creationId xmlns:p14="http://schemas.microsoft.com/office/powerpoint/2010/main" val="543283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Curved Connector 79">
            <a:extLst>
              <a:ext uri="{FF2B5EF4-FFF2-40B4-BE49-F238E27FC236}">
                <a16:creationId xmlns:a16="http://schemas.microsoft.com/office/drawing/2014/main" id="{FC69BC65-7CB7-E74D-87FE-C9C450360D66}"/>
              </a:ext>
            </a:extLst>
          </p:cNvPr>
          <p:cNvCxnSpPr>
            <a:cxnSpLocks/>
          </p:cNvCxnSpPr>
          <p:nvPr/>
        </p:nvCxnSpPr>
        <p:spPr>
          <a:xfrm rot="16200000" flipH="1">
            <a:off x="870471" y="4538305"/>
            <a:ext cx="1767952" cy="1221900"/>
          </a:xfrm>
          <a:prstGeom prst="curvedConnector2">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77B5ADE6-ED19-8B4A-9CD3-64BE1A932B1B}"/>
              </a:ext>
            </a:extLst>
          </p:cNvPr>
          <p:cNvGrpSpPr/>
          <p:nvPr/>
        </p:nvGrpSpPr>
        <p:grpSpPr>
          <a:xfrm>
            <a:off x="2366455" y="5227873"/>
            <a:ext cx="1847411" cy="1592566"/>
            <a:chOff x="1623708" y="5461766"/>
            <a:chExt cx="1847411" cy="1592566"/>
          </a:xfrm>
        </p:grpSpPr>
        <p:sp>
          <p:nvSpPr>
            <p:cNvPr id="73" name="Hexagon 72">
              <a:extLst>
                <a:ext uri="{FF2B5EF4-FFF2-40B4-BE49-F238E27FC236}">
                  <a16:creationId xmlns:a16="http://schemas.microsoft.com/office/drawing/2014/main" id="{A70DD581-395A-3A4B-9ADB-11B44951D22C}"/>
                </a:ext>
              </a:extLst>
            </p:cNvPr>
            <p:cNvSpPr/>
            <p:nvPr/>
          </p:nvSpPr>
          <p:spPr>
            <a:xfrm>
              <a:off x="1623708" y="5461766"/>
              <a:ext cx="1847376" cy="1592565"/>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dirty="0">
                <a:solidFill>
                  <a:schemeClr val="tx1">
                    <a:lumMod val="75000"/>
                    <a:lumOff val="25000"/>
                  </a:schemeClr>
                </a:solidFill>
                <a:latin typeface="Century Gothic" panose="020B0502020202020204" pitchFamily="34" charset="0"/>
              </a:endParaRPr>
            </a:p>
          </p:txBody>
        </p:sp>
        <p:sp>
          <p:nvSpPr>
            <p:cNvPr id="60" name="Hexagon 59">
              <a:extLst>
                <a:ext uri="{FF2B5EF4-FFF2-40B4-BE49-F238E27FC236}">
                  <a16:creationId xmlns:a16="http://schemas.microsoft.com/office/drawing/2014/main" id="{B64F87E9-3402-E844-87A0-A68A1FCD129A}"/>
                </a:ext>
              </a:extLst>
            </p:cNvPr>
            <p:cNvSpPr/>
            <p:nvPr/>
          </p:nvSpPr>
          <p:spPr>
            <a:xfrm>
              <a:off x="1623743" y="5461767"/>
              <a:ext cx="1847376" cy="1592565"/>
            </a:xfrm>
            <a:prstGeom prst="hexagon">
              <a:avLst/>
            </a:prstGeom>
            <a:solidFill>
              <a:srgbClr val="FFFFFF">
                <a:alpha val="80000"/>
              </a:srgbClr>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lumMod val="75000"/>
                      <a:lumOff val="25000"/>
                    </a:schemeClr>
                  </a:solidFill>
                  <a:latin typeface="Century Gothic" panose="020B0502020202020204" pitchFamily="34" charset="0"/>
                </a:rPr>
                <a:t>GEDI</a:t>
              </a:r>
            </a:p>
            <a:p>
              <a:pPr algn="ctr"/>
              <a:r>
                <a:rPr lang="en-US" sz="2600" b="1" dirty="0">
                  <a:solidFill>
                    <a:schemeClr val="tx1">
                      <a:lumMod val="75000"/>
                      <a:lumOff val="25000"/>
                    </a:schemeClr>
                  </a:solidFill>
                  <a:latin typeface="Century Gothic" panose="020B0502020202020204" pitchFamily="34" charset="0"/>
                </a:rPr>
                <a:t>Tree Survey</a:t>
              </a:r>
            </a:p>
            <a:p>
              <a:pPr algn="ctr"/>
              <a:endParaRPr lang="en-US" sz="400" b="1" dirty="0">
                <a:solidFill>
                  <a:schemeClr val="tx1">
                    <a:lumMod val="75000"/>
                    <a:lumOff val="25000"/>
                  </a:schemeClr>
                </a:solidFill>
                <a:latin typeface="Century Gothic" panose="020B0502020202020204" pitchFamily="34" charset="0"/>
              </a:endParaRPr>
            </a:p>
          </p:txBody>
        </p:sp>
      </p:grpSp>
      <p:grpSp>
        <p:nvGrpSpPr>
          <p:cNvPr id="83" name="Group 82">
            <a:extLst>
              <a:ext uri="{FF2B5EF4-FFF2-40B4-BE49-F238E27FC236}">
                <a16:creationId xmlns:a16="http://schemas.microsoft.com/office/drawing/2014/main" id="{B0D3EE94-6B03-904D-944F-F7D64F0B697B}"/>
              </a:ext>
            </a:extLst>
          </p:cNvPr>
          <p:cNvGrpSpPr/>
          <p:nvPr/>
        </p:nvGrpSpPr>
        <p:grpSpPr>
          <a:xfrm>
            <a:off x="474305" y="5715404"/>
            <a:ext cx="2035553" cy="1163185"/>
            <a:chOff x="474305" y="5937076"/>
            <a:chExt cx="2035553" cy="1163185"/>
          </a:xfrm>
        </p:grpSpPr>
        <p:pic>
          <p:nvPicPr>
            <p:cNvPr id="81" name="Graphic 80" descr="Gears">
              <a:extLst>
                <a:ext uri="{FF2B5EF4-FFF2-40B4-BE49-F238E27FC236}">
                  <a16:creationId xmlns:a16="http://schemas.microsoft.com/office/drawing/2014/main" id="{F485205F-2665-1D4C-875C-B756AEE9FA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74305" y="5937076"/>
              <a:ext cx="1163185" cy="1163185"/>
            </a:xfrm>
            <a:prstGeom prst="rect">
              <a:avLst/>
            </a:prstGeom>
          </p:spPr>
        </p:pic>
        <p:sp>
          <p:nvSpPr>
            <p:cNvPr id="82" name="TextBox 81">
              <a:extLst>
                <a:ext uri="{FF2B5EF4-FFF2-40B4-BE49-F238E27FC236}">
                  <a16:creationId xmlns:a16="http://schemas.microsoft.com/office/drawing/2014/main" id="{B0749EEE-3E02-1043-BA67-352E9A48F2EB}"/>
                </a:ext>
              </a:extLst>
            </p:cNvPr>
            <p:cNvSpPr txBox="1"/>
            <p:nvPr/>
          </p:nvSpPr>
          <p:spPr>
            <a:xfrm>
              <a:off x="600616" y="6229347"/>
              <a:ext cx="1909242"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R Studio / </a:t>
              </a:r>
            </a:p>
            <a:p>
              <a:pPr algn="ctr"/>
              <a:r>
                <a:rPr lang="en-US" sz="2000" b="1" dirty="0">
                  <a:solidFill>
                    <a:schemeClr val="tx1">
                      <a:lumMod val="75000"/>
                      <a:lumOff val="25000"/>
                    </a:schemeClr>
                  </a:solidFill>
                  <a:latin typeface="Century Gothic" panose="020B0502020202020204" pitchFamily="34" charset="0"/>
                </a:rPr>
                <a:t>ArcPro</a:t>
              </a:r>
            </a:p>
          </p:txBody>
        </p:sp>
      </p:grpSp>
      <p:cxnSp>
        <p:nvCxnSpPr>
          <p:cNvPr id="75" name="Curved Connector 74">
            <a:extLst>
              <a:ext uri="{FF2B5EF4-FFF2-40B4-BE49-F238E27FC236}">
                <a16:creationId xmlns:a16="http://schemas.microsoft.com/office/drawing/2014/main" id="{E38C8E79-6BB1-B640-9B85-3A90BA973239}"/>
              </a:ext>
            </a:extLst>
          </p:cNvPr>
          <p:cNvCxnSpPr>
            <a:cxnSpLocks/>
            <a:endCxn id="69" idx="3"/>
          </p:cNvCxnSpPr>
          <p:nvPr/>
        </p:nvCxnSpPr>
        <p:spPr>
          <a:xfrm rot="5400000" flipH="1" flipV="1">
            <a:off x="804047" y="2095650"/>
            <a:ext cx="1767952" cy="1221900"/>
          </a:xfrm>
          <a:prstGeom prst="curvedConnector2">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23ACD3FD-2F9C-C847-A6A6-5E8F25C9701F}"/>
              </a:ext>
            </a:extLst>
          </p:cNvPr>
          <p:cNvGrpSpPr/>
          <p:nvPr/>
        </p:nvGrpSpPr>
        <p:grpSpPr>
          <a:xfrm>
            <a:off x="2298973" y="1025581"/>
            <a:ext cx="1847376" cy="1593325"/>
            <a:chOff x="1609113" y="966426"/>
            <a:chExt cx="1847376" cy="1593325"/>
          </a:xfrm>
        </p:grpSpPr>
        <p:sp>
          <p:nvSpPr>
            <p:cNvPr id="71" name="Hexagon 70">
              <a:extLst>
                <a:ext uri="{FF2B5EF4-FFF2-40B4-BE49-F238E27FC236}">
                  <a16:creationId xmlns:a16="http://schemas.microsoft.com/office/drawing/2014/main" id="{7CE0AEC7-BC4D-294E-AB4C-5116AD14C6B0}"/>
                </a:ext>
              </a:extLst>
            </p:cNvPr>
            <p:cNvSpPr/>
            <p:nvPr/>
          </p:nvSpPr>
          <p:spPr>
            <a:xfrm>
              <a:off x="1609113" y="966426"/>
              <a:ext cx="1847376" cy="1592565"/>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dirty="0">
                <a:solidFill>
                  <a:schemeClr val="tx1">
                    <a:lumMod val="75000"/>
                    <a:lumOff val="25000"/>
                  </a:schemeClr>
                </a:solidFill>
                <a:latin typeface="Century Gothic" panose="020B0502020202020204" pitchFamily="34" charset="0"/>
              </a:endParaRPr>
            </a:p>
          </p:txBody>
        </p:sp>
        <p:sp>
          <p:nvSpPr>
            <p:cNvPr id="69" name="Hexagon 68">
              <a:extLst>
                <a:ext uri="{FF2B5EF4-FFF2-40B4-BE49-F238E27FC236}">
                  <a16:creationId xmlns:a16="http://schemas.microsoft.com/office/drawing/2014/main" id="{72495323-7E51-7A4C-B8C4-89C51D94E5F8}"/>
                </a:ext>
              </a:extLst>
            </p:cNvPr>
            <p:cNvSpPr/>
            <p:nvPr/>
          </p:nvSpPr>
          <p:spPr>
            <a:xfrm>
              <a:off x="1609113" y="967186"/>
              <a:ext cx="1847376" cy="1592565"/>
            </a:xfrm>
            <a:prstGeom prst="hexagon">
              <a:avLst/>
            </a:prstGeom>
            <a:solidFill>
              <a:srgbClr val="FFFFFF">
                <a:alpha val="80000"/>
              </a:srgbClr>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lumMod val="75000"/>
                      <a:lumOff val="25000"/>
                    </a:schemeClr>
                  </a:solidFill>
                  <a:latin typeface="Century Gothic" panose="020B0502020202020204" pitchFamily="34" charset="0"/>
                </a:rPr>
                <a:t>Day / Night LST</a:t>
              </a:r>
            </a:p>
            <a:p>
              <a:pPr algn="ctr"/>
              <a:endParaRPr lang="en-US" sz="400" b="1" dirty="0">
                <a:solidFill>
                  <a:schemeClr val="tx1">
                    <a:lumMod val="75000"/>
                    <a:lumOff val="25000"/>
                  </a:schemeClr>
                </a:solidFill>
                <a:latin typeface="Century Gothic" panose="020B0502020202020204" pitchFamily="34" charset="0"/>
              </a:endParaRPr>
            </a:p>
          </p:txBody>
        </p:sp>
      </p:grpSp>
      <p:grpSp>
        <p:nvGrpSpPr>
          <p:cNvPr id="84" name="Group 83">
            <a:extLst>
              <a:ext uri="{FF2B5EF4-FFF2-40B4-BE49-F238E27FC236}">
                <a16:creationId xmlns:a16="http://schemas.microsoft.com/office/drawing/2014/main" id="{B7304494-BC58-1B45-AF5F-C057119CE37D}"/>
              </a:ext>
            </a:extLst>
          </p:cNvPr>
          <p:cNvGrpSpPr/>
          <p:nvPr/>
        </p:nvGrpSpPr>
        <p:grpSpPr>
          <a:xfrm>
            <a:off x="661529" y="1100237"/>
            <a:ext cx="1909242" cy="1163185"/>
            <a:chOff x="439437" y="5937076"/>
            <a:chExt cx="1909242" cy="1163185"/>
          </a:xfrm>
        </p:grpSpPr>
        <p:pic>
          <p:nvPicPr>
            <p:cNvPr id="85" name="Graphic 84" descr="Gears">
              <a:extLst>
                <a:ext uri="{FF2B5EF4-FFF2-40B4-BE49-F238E27FC236}">
                  <a16:creationId xmlns:a16="http://schemas.microsoft.com/office/drawing/2014/main" id="{1540D7D5-DEBC-F742-A758-197C893063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74305" y="5937076"/>
              <a:ext cx="1163185" cy="1163185"/>
            </a:xfrm>
            <a:prstGeom prst="rect">
              <a:avLst/>
            </a:prstGeom>
          </p:spPr>
        </p:pic>
        <p:sp>
          <p:nvSpPr>
            <p:cNvPr id="86" name="TextBox 85">
              <a:extLst>
                <a:ext uri="{FF2B5EF4-FFF2-40B4-BE49-F238E27FC236}">
                  <a16:creationId xmlns:a16="http://schemas.microsoft.com/office/drawing/2014/main" id="{1FE4E270-2A2F-7941-8F77-F09C885D1C7E}"/>
                </a:ext>
              </a:extLst>
            </p:cNvPr>
            <p:cNvSpPr txBox="1"/>
            <p:nvPr/>
          </p:nvSpPr>
          <p:spPr>
            <a:xfrm>
              <a:off x="439437" y="6292507"/>
              <a:ext cx="1909242"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ArcMap</a:t>
              </a:r>
            </a:p>
          </p:txBody>
        </p:sp>
      </p:grpSp>
      <p:sp>
        <p:nvSpPr>
          <p:cNvPr id="35" name="Hexagon 34">
            <a:extLst>
              <a:ext uri="{FF2B5EF4-FFF2-40B4-BE49-F238E27FC236}">
                <a16:creationId xmlns:a16="http://schemas.microsoft.com/office/drawing/2014/main" id="{9E723ECA-6E74-C04E-87B1-35497AB25A1F}"/>
              </a:ext>
            </a:extLst>
          </p:cNvPr>
          <p:cNvSpPr/>
          <p:nvPr/>
        </p:nvSpPr>
        <p:spPr>
          <a:xfrm>
            <a:off x="9495071" y="1272270"/>
            <a:ext cx="2109927" cy="1201870"/>
          </a:xfrm>
          <a:prstGeom prst="hexagon">
            <a:avLst/>
          </a:prstGeom>
          <a:solidFill>
            <a:srgbClr val="FFFFFF"/>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LST/ Land Cover Timeseries</a:t>
            </a:r>
          </a:p>
        </p:txBody>
      </p:sp>
      <p:sp>
        <p:nvSpPr>
          <p:cNvPr id="36" name="Hexagon 35">
            <a:extLst>
              <a:ext uri="{FF2B5EF4-FFF2-40B4-BE49-F238E27FC236}">
                <a16:creationId xmlns:a16="http://schemas.microsoft.com/office/drawing/2014/main" id="{27FEB5D3-C8FD-074F-940C-63E82CB49BA3}"/>
              </a:ext>
            </a:extLst>
          </p:cNvPr>
          <p:cNvSpPr/>
          <p:nvPr/>
        </p:nvSpPr>
        <p:spPr>
          <a:xfrm>
            <a:off x="9495071" y="2632326"/>
            <a:ext cx="2109927" cy="1201870"/>
          </a:xfrm>
          <a:prstGeom prst="hexagon">
            <a:avLst/>
          </a:prstGeom>
          <a:solidFill>
            <a:srgbClr val="FFFFFF"/>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lumMod val="75000"/>
                    <a:lumOff val="25000"/>
                  </a:schemeClr>
                </a:solidFill>
                <a:latin typeface="Century Gothic" panose="020B0502020202020204" pitchFamily="34" charset="0"/>
              </a:rPr>
              <a:t>Urban Heat Health Risk</a:t>
            </a:r>
          </a:p>
        </p:txBody>
      </p:sp>
      <p:sp>
        <p:nvSpPr>
          <p:cNvPr id="37" name="Hexagon 36">
            <a:extLst>
              <a:ext uri="{FF2B5EF4-FFF2-40B4-BE49-F238E27FC236}">
                <a16:creationId xmlns:a16="http://schemas.microsoft.com/office/drawing/2014/main" id="{DA63075F-D725-8942-B3E4-E1D6E46A559D}"/>
              </a:ext>
            </a:extLst>
          </p:cNvPr>
          <p:cNvSpPr/>
          <p:nvPr/>
        </p:nvSpPr>
        <p:spPr>
          <a:xfrm>
            <a:off x="9495070" y="4025244"/>
            <a:ext cx="2109927" cy="1201870"/>
          </a:xfrm>
          <a:prstGeom prst="hexagon">
            <a:avLst/>
          </a:prstGeom>
          <a:solidFill>
            <a:srgbClr val="FFFFFF"/>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lumMod val="75000"/>
                    <a:lumOff val="25000"/>
                  </a:schemeClr>
                </a:solidFill>
                <a:latin typeface="Century Gothic" panose="020B0502020202020204" pitchFamily="34" charset="0"/>
              </a:rPr>
              <a:t>UHI Identification</a:t>
            </a:r>
          </a:p>
        </p:txBody>
      </p:sp>
      <p:sp>
        <p:nvSpPr>
          <p:cNvPr id="38" name="Hexagon 37">
            <a:extLst>
              <a:ext uri="{FF2B5EF4-FFF2-40B4-BE49-F238E27FC236}">
                <a16:creationId xmlns:a16="http://schemas.microsoft.com/office/drawing/2014/main" id="{D70CE9FC-02B0-9E43-9F45-6D18666953AC}"/>
              </a:ext>
            </a:extLst>
          </p:cNvPr>
          <p:cNvSpPr/>
          <p:nvPr/>
        </p:nvSpPr>
        <p:spPr>
          <a:xfrm>
            <a:off x="9495069" y="5381420"/>
            <a:ext cx="2109927" cy="1201870"/>
          </a:xfrm>
          <a:prstGeom prst="hexagon">
            <a:avLst/>
          </a:prstGeom>
          <a:solidFill>
            <a:srgbClr val="FFFFFF"/>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lumMod val="75000"/>
                    <a:lumOff val="25000"/>
                  </a:schemeClr>
                </a:solidFill>
                <a:latin typeface="Century Gothic" panose="020B0502020202020204" pitchFamily="34" charset="0"/>
              </a:rPr>
              <a:t>Tree Canopy Cover Survey</a:t>
            </a:r>
          </a:p>
        </p:txBody>
      </p:sp>
      <p:sp>
        <p:nvSpPr>
          <p:cNvPr id="48" name="TextBox 47">
            <a:extLst>
              <a:ext uri="{FF2B5EF4-FFF2-40B4-BE49-F238E27FC236}">
                <a16:creationId xmlns:a16="http://schemas.microsoft.com/office/drawing/2014/main" id="{F964E79C-E36F-AB4B-89B2-6306A3CD8E62}"/>
              </a:ext>
            </a:extLst>
          </p:cNvPr>
          <p:cNvSpPr txBox="1"/>
          <p:nvPr/>
        </p:nvSpPr>
        <p:spPr>
          <a:xfrm>
            <a:off x="9286950" y="700734"/>
            <a:ext cx="2526164" cy="492443"/>
          </a:xfrm>
          <a:prstGeom prst="rect">
            <a:avLst/>
          </a:prstGeom>
          <a:noFill/>
        </p:spPr>
        <p:txBody>
          <a:bodyPr wrap="square" rtlCol="0">
            <a:spAutoFit/>
          </a:bodyPr>
          <a:lstStyle/>
          <a:p>
            <a:pPr algn="ctr"/>
            <a:r>
              <a:rPr lang="en-US" sz="2600" dirty="0">
                <a:latin typeface="Century Gothic" panose="020B0502020202020204" pitchFamily="34" charset="0"/>
              </a:rPr>
              <a:t>End Products</a:t>
            </a:r>
          </a:p>
        </p:txBody>
      </p:sp>
      <p:sp>
        <p:nvSpPr>
          <p:cNvPr id="49" name="Title 1">
            <a:extLst>
              <a:ext uri="{FF2B5EF4-FFF2-40B4-BE49-F238E27FC236}">
                <a16:creationId xmlns:a16="http://schemas.microsoft.com/office/drawing/2014/main" id="{F1F35E07-D450-9146-A02E-752B98A5EA4F}"/>
              </a:ext>
            </a:extLst>
          </p:cNvPr>
          <p:cNvSpPr txBox="1">
            <a:spLocks/>
          </p:cNvSpPr>
          <p:nvPr/>
        </p:nvSpPr>
        <p:spPr>
          <a:xfrm>
            <a:off x="767154"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METHODOLOGY: OVERVIEW</a:t>
            </a:r>
          </a:p>
        </p:txBody>
      </p:sp>
      <p:grpSp>
        <p:nvGrpSpPr>
          <p:cNvPr id="44" name="Group 43">
            <a:extLst>
              <a:ext uri="{FF2B5EF4-FFF2-40B4-BE49-F238E27FC236}">
                <a16:creationId xmlns:a16="http://schemas.microsoft.com/office/drawing/2014/main" id="{5E7A8CC6-BBD4-2C41-8E3C-ADD25483011E}"/>
              </a:ext>
            </a:extLst>
          </p:cNvPr>
          <p:cNvGrpSpPr/>
          <p:nvPr/>
        </p:nvGrpSpPr>
        <p:grpSpPr>
          <a:xfrm>
            <a:off x="2377843" y="3434851"/>
            <a:ext cx="2139463" cy="1163185"/>
            <a:chOff x="252845" y="4032548"/>
            <a:chExt cx="2139463" cy="1163185"/>
          </a:xfrm>
        </p:grpSpPr>
        <p:pic>
          <p:nvPicPr>
            <p:cNvPr id="34" name="Graphic 33" descr="Gears">
              <a:extLst>
                <a:ext uri="{FF2B5EF4-FFF2-40B4-BE49-F238E27FC236}">
                  <a16:creationId xmlns:a16="http://schemas.microsoft.com/office/drawing/2014/main" id="{D831578F-EE8B-764B-9E38-692174ECB7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52845" y="4032548"/>
              <a:ext cx="1163185" cy="1163185"/>
            </a:xfrm>
            <a:prstGeom prst="rect">
              <a:avLst/>
            </a:prstGeom>
          </p:spPr>
        </p:pic>
        <p:sp>
          <p:nvSpPr>
            <p:cNvPr id="9" name="TextBox 8">
              <a:extLst>
                <a:ext uri="{FF2B5EF4-FFF2-40B4-BE49-F238E27FC236}">
                  <a16:creationId xmlns:a16="http://schemas.microsoft.com/office/drawing/2014/main" id="{86F83E56-325B-6C40-A548-CF38ADA461EA}"/>
                </a:ext>
              </a:extLst>
            </p:cNvPr>
            <p:cNvSpPr txBox="1"/>
            <p:nvPr/>
          </p:nvSpPr>
          <p:spPr>
            <a:xfrm>
              <a:off x="483066" y="4324819"/>
              <a:ext cx="1909242"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Google Earth </a:t>
              </a:r>
            </a:p>
            <a:p>
              <a:pPr algn="ctr"/>
              <a:r>
                <a:rPr lang="en-US" sz="2000" b="1" dirty="0">
                  <a:solidFill>
                    <a:schemeClr val="tx1">
                      <a:lumMod val="75000"/>
                      <a:lumOff val="25000"/>
                    </a:schemeClr>
                  </a:solidFill>
                  <a:latin typeface="Century Gothic" panose="020B0502020202020204" pitchFamily="34" charset="0"/>
                </a:rPr>
                <a:t>Engine</a:t>
              </a:r>
            </a:p>
          </p:txBody>
        </p:sp>
      </p:grpSp>
      <p:grpSp>
        <p:nvGrpSpPr>
          <p:cNvPr id="45" name="Group 44">
            <a:extLst>
              <a:ext uri="{FF2B5EF4-FFF2-40B4-BE49-F238E27FC236}">
                <a16:creationId xmlns:a16="http://schemas.microsoft.com/office/drawing/2014/main" id="{3977C3EB-85C0-BB47-89C4-9ACDD33D3C23}"/>
              </a:ext>
            </a:extLst>
          </p:cNvPr>
          <p:cNvGrpSpPr/>
          <p:nvPr/>
        </p:nvGrpSpPr>
        <p:grpSpPr>
          <a:xfrm>
            <a:off x="7305209" y="3868271"/>
            <a:ext cx="1900309" cy="1163185"/>
            <a:chOff x="9573519" y="2738877"/>
            <a:chExt cx="1900309" cy="1163185"/>
          </a:xfrm>
        </p:grpSpPr>
        <p:pic>
          <p:nvPicPr>
            <p:cNvPr id="59" name="Graphic 58" descr="Gears">
              <a:extLst>
                <a:ext uri="{FF2B5EF4-FFF2-40B4-BE49-F238E27FC236}">
                  <a16:creationId xmlns:a16="http://schemas.microsoft.com/office/drawing/2014/main" id="{8AA51876-9C87-C241-BE91-FD9E113B03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573519" y="2738877"/>
              <a:ext cx="1163185" cy="1163185"/>
            </a:xfrm>
            <a:prstGeom prst="rect">
              <a:avLst/>
            </a:prstGeom>
          </p:spPr>
        </p:pic>
        <p:sp>
          <p:nvSpPr>
            <p:cNvPr id="19" name="TextBox 18">
              <a:extLst>
                <a:ext uri="{FF2B5EF4-FFF2-40B4-BE49-F238E27FC236}">
                  <a16:creationId xmlns:a16="http://schemas.microsoft.com/office/drawing/2014/main" id="{768EE716-0120-3540-ADC0-09C1C829A45A}"/>
                </a:ext>
              </a:extLst>
            </p:cNvPr>
            <p:cNvSpPr txBox="1"/>
            <p:nvPr/>
          </p:nvSpPr>
          <p:spPr>
            <a:xfrm>
              <a:off x="9805086" y="3105025"/>
              <a:ext cx="1668742" cy="430887"/>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R Studio</a:t>
              </a:r>
            </a:p>
          </p:txBody>
        </p:sp>
      </p:grpSp>
      <p:cxnSp>
        <p:nvCxnSpPr>
          <p:cNvPr id="64" name="Curved Connector 63">
            <a:extLst>
              <a:ext uri="{FF2B5EF4-FFF2-40B4-BE49-F238E27FC236}">
                <a16:creationId xmlns:a16="http://schemas.microsoft.com/office/drawing/2014/main" id="{D9BA582D-4DFF-EC40-B5E2-7032AC8752A4}"/>
              </a:ext>
            </a:extLst>
          </p:cNvPr>
          <p:cNvCxnSpPr>
            <a:cxnSpLocks/>
          </p:cNvCxnSpPr>
          <p:nvPr/>
        </p:nvCxnSpPr>
        <p:spPr>
          <a:xfrm>
            <a:off x="1166378" y="3462588"/>
            <a:ext cx="2983372" cy="1607459"/>
          </a:xfrm>
          <a:prstGeom prst="curvedConnector3">
            <a:avLst>
              <a:gd name="adj1" fmla="val 38324"/>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0FD0F285-BF7C-EE4C-8C5C-C1586612A403}"/>
              </a:ext>
            </a:extLst>
          </p:cNvPr>
          <p:cNvCxnSpPr>
            <a:cxnSpLocks/>
          </p:cNvCxnSpPr>
          <p:nvPr/>
        </p:nvCxnSpPr>
        <p:spPr>
          <a:xfrm flipV="1">
            <a:off x="1124814" y="2898148"/>
            <a:ext cx="2983372" cy="1607459"/>
          </a:xfrm>
          <a:prstGeom prst="curvedConnector3">
            <a:avLst>
              <a:gd name="adj1" fmla="val 38324"/>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54C43D-A90F-D948-9281-7D62B7A6DFDA}"/>
              </a:ext>
            </a:extLst>
          </p:cNvPr>
          <p:cNvGrpSpPr/>
          <p:nvPr/>
        </p:nvGrpSpPr>
        <p:grpSpPr>
          <a:xfrm>
            <a:off x="5565251" y="3181298"/>
            <a:ext cx="1913153" cy="1648816"/>
            <a:chOff x="2611877" y="-925101"/>
            <a:chExt cx="2607055" cy="2246844"/>
          </a:xfrm>
        </p:grpSpPr>
        <p:sp>
          <p:nvSpPr>
            <p:cNvPr id="24" name="Hexagon 23">
              <a:extLst>
                <a:ext uri="{FF2B5EF4-FFF2-40B4-BE49-F238E27FC236}">
                  <a16:creationId xmlns:a16="http://schemas.microsoft.com/office/drawing/2014/main" id="{07DD45E2-8D8C-0A43-B473-EF164D2DEA92}"/>
                </a:ext>
              </a:extLst>
            </p:cNvPr>
            <p:cNvSpPr/>
            <p:nvPr/>
          </p:nvSpPr>
          <p:spPr>
            <a:xfrm>
              <a:off x="2617205" y="-921125"/>
              <a:ext cx="2601727" cy="2242868"/>
            </a:xfrm>
            <a:prstGeom prst="hexagon">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D799629B-FC6F-4848-A200-CE1E2206C28B}"/>
                </a:ext>
              </a:extLst>
            </p:cNvPr>
            <p:cNvSpPr/>
            <p:nvPr/>
          </p:nvSpPr>
          <p:spPr>
            <a:xfrm>
              <a:off x="2611877" y="-925101"/>
              <a:ext cx="2601728" cy="2242868"/>
            </a:xfrm>
            <a:prstGeom prst="hexagon">
              <a:avLst/>
            </a:prstGeom>
            <a:solidFill>
              <a:srgbClr val="FFFFFF">
                <a:alpha val="80000"/>
              </a:srgbClr>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75000"/>
                      <a:lumOff val="25000"/>
                    </a:schemeClr>
                  </a:solidFill>
                  <a:latin typeface="Century Gothic" panose="020B0502020202020204" pitchFamily="34" charset="0"/>
                </a:rPr>
                <a:t>Health Data</a:t>
              </a:r>
            </a:p>
          </p:txBody>
        </p:sp>
      </p:grpSp>
      <p:grpSp>
        <p:nvGrpSpPr>
          <p:cNvPr id="27" name="Group 26">
            <a:extLst>
              <a:ext uri="{FF2B5EF4-FFF2-40B4-BE49-F238E27FC236}">
                <a16:creationId xmlns:a16="http://schemas.microsoft.com/office/drawing/2014/main" id="{6E584702-97B6-9549-BCBD-48C2A6FC57CB}"/>
              </a:ext>
            </a:extLst>
          </p:cNvPr>
          <p:cNvGrpSpPr/>
          <p:nvPr/>
        </p:nvGrpSpPr>
        <p:grpSpPr>
          <a:xfrm>
            <a:off x="4023806" y="4048583"/>
            <a:ext cx="1851989" cy="1596493"/>
            <a:chOff x="4184790" y="3623159"/>
            <a:chExt cx="1851989" cy="1596493"/>
          </a:xfrm>
        </p:grpSpPr>
        <p:sp>
          <p:nvSpPr>
            <p:cNvPr id="12" name="Hexagon 11">
              <a:extLst>
                <a:ext uri="{FF2B5EF4-FFF2-40B4-BE49-F238E27FC236}">
                  <a16:creationId xmlns:a16="http://schemas.microsoft.com/office/drawing/2014/main" id="{64ABD8A3-120E-A148-9259-BF7542415040}"/>
                </a:ext>
              </a:extLst>
            </p:cNvPr>
            <p:cNvSpPr/>
            <p:nvPr/>
          </p:nvSpPr>
          <p:spPr>
            <a:xfrm>
              <a:off x="4184790" y="3627087"/>
              <a:ext cx="1847376" cy="1592565"/>
            </a:xfrm>
            <a:prstGeom prst="hexagon">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Hexagon 25">
              <a:extLst>
                <a:ext uri="{FF2B5EF4-FFF2-40B4-BE49-F238E27FC236}">
                  <a16:creationId xmlns:a16="http://schemas.microsoft.com/office/drawing/2014/main" id="{E6F68484-BCFF-704B-BF40-9FD305563E04}"/>
                </a:ext>
              </a:extLst>
            </p:cNvPr>
            <p:cNvSpPr/>
            <p:nvPr/>
          </p:nvSpPr>
          <p:spPr>
            <a:xfrm>
              <a:off x="4189403" y="3623159"/>
              <a:ext cx="1847376" cy="1592565"/>
            </a:xfrm>
            <a:prstGeom prst="hexagon">
              <a:avLst/>
            </a:prstGeom>
            <a:solidFill>
              <a:srgbClr val="FFFFFF">
                <a:alpha val="80000"/>
              </a:srgbClr>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75000"/>
                      <a:lumOff val="25000"/>
                    </a:schemeClr>
                  </a:solidFill>
                  <a:latin typeface="Century Gothic" panose="020B0502020202020204" pitchFamily="34" charset="0"/>
                </a:rPr>
                <a:t>LST</a:t>
              </a:r>
            </a:p>
            <a:p>
              <a:pPr algn="ctr"/>
              <a:endParaRPr lang="en-US" sz="400" b="1" dirty="0">
                <a:solidFill>
                  <a:schemeClr val="tx1">
                    <a:lumMod val="75000"/>
                    <a:lumOff val="25000"/>
                  </a:schemeClr>
                </a:solidFill>
                <a:latin typeface="Century Gothic" panose="020B0502020202020204" pitchFamily="34" charset="0"/>
              </a:endParaRPr>
            </a:p>
            <a:p>
              <a:pPr algn="ctr"/>
              <a:r>
                <a:rPr lang="en-US" sz="2000" dirty="0">
                  <a:solidFill>
                    <a:schemeClr val="tx1">
                      <a:lumMod val="75000"/>
                      <a:lumOff val="25000"/>
                    </a:schemeClr>
                  </a:solidFill>
                  <a:latin typeface="Century Gothic" panose="020B0502020202020204" pitchFamily="34" charset="0"/>
                </a:rPr>
                <a:t>   2010 -           2019  </a:t>
              </a:r>
            </a:p>
          </p:txBody>
        </p:sp>
      </p:grpSp>
      <p:grpSp>
        <p:nvGrpSpPr>
          <p:cNvPr id="7" name="Group 6">
            <a:extLst>
              <a:ext uri="{FF2B5EF4-FFF2-40B4-BE49-F238E27FC236}">
                <a16:creationId xmlns:a16="http://schemas.microsoft.com/office/drawing/2014/main" id="{590EB37F-4F82-514D-9935-5689095B8A23}"/>
              </a:ext>
            </a:extLst>
          </p:cNvPr>
          <p:cNvGrpSpPr/>
          <p:nvPr/>
        </p:nvGrpSpPr>
        <p:grpSpPr>
          <a:xfrm>
            <a:off x="517071" y="3216820"/>
            <a:ext cx="1911532" cy="1646838"/>
            <a:chOff x="-305300" y="2829465"/>
            <a:chExt cx="2604847" cy="2244149"/>
          </a:xfrm>
        </p:grpSpPr>
        <p:sp>
          <p:nvSpPr>
            <p:cNvPr id="2" name="Hexagon 1">
              <a:extLst>
                <a:ext uri="{FF2B5EF4-FFF2-40B4-BE49-F238E27FC236}">
                  <a16:creationId xmlns:a16="http://schemas.microsoft.com/office/drawing/2014/main" id="{88E83A6B-3B62-764B-B030-6A302B066A05}"/>
                </a:ext>
              </a:extLst>
            </p:cNvPr>
            <p:cNvSpPr/>
            <p:nvPr/>
          </p:nvSpPr>
          <p:spPr>
            <a:xfrm>
              <a:off x="-305300" y="2829465"/>
              <a:ext cx="2601727" cy="2242868"/>
            </a:xfrm>
            <a:prstGeom prst="hexagon">
              <a:avLst/>
            </a:prstGeom>
            <a:blipFill dpi="0" rotWithShape="1">
              <a:blip r:embed="rId10" cstate="print">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exagon 3">
              <a:extLst>
                <a:ext uri="{FF2B5EF4-FFF2-40B4-BE49-F238E27FC236}">
                  <a16:creationId xmlns:a16="http://schemas.microsoft.com/office/drawing/2014/main" id="{87C7EB3B-DC31-DD4F-9A54-78474C3531F5}"/>
                </a:ext>
              </a:extLst>
            </p:cNvPr>
            <p:cNvSpPr/>
            <p:nvPr/>
          </p:nvSpPr>
          <p:spPr>
            <a:xfrm>
              <a:off x="-302179" y="2830746"/>
              <a:ext cx="2601726" cy="2242868"/>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75000"/>
                      <a:lumOff val="25000"/>
                    </a:schemeClr>
                  </a:solidFill>
                  <a:latin typeface="Century Gothic" panose="020B0502020202020204" pitchFamily="34" charset="0"/>
                </a:rPr>
                <a:t>NASA EOs</a:t>
              </a:r>
            </a:p>
          </p:txBody>
        </p:sp>
      </p:grpSp>
      <p:grpSp>
        <p:nvGrpSpPr>
          <p:cNvPr id="11" name="Group 10">
            <a:extLst>
              <a:ext uri="{FF2B5EF4-FFF2-40B4-BE49-F238E27FC236}">
                <a16:creationId xmlns:a16="http://schemas.microsoft.com/office/drawing/2014/main" id="{99BD1123-43D3-3545-AF24-8461EE2A8996}"/>
              </a:ext>
            </a:extLst>
          </p:cNvPr>
          <p:cNvGrpSpPr/>
          <p:nvPr/>
        </p:nvGrpSpPr>
        <p:grpSpPr>
          <a:xfrm>
            <a:off x="4019009" y="2388579"/>
            <a:ext cx="1857443" cy="1592565"/>
            <a:chOff x="3961361" y="1497846"/>
            <a:chExt cx="1857443" cy="1592565"/>
          </a:xfrm>
        </p:grpSpPr>
        <p:sp>
          <p:nvSpPr>
            <p:cNvPr id="28" name="Hexagon 27">
              <a:extLst>
                <a:ext uri="{FF2B5EF4-FFF2-40B4-BE49-F238E27FC236}">
                  <a16:creationId xmlns:a16="http://schemas.microsoft.com/office/drawing/2014/main" id="{F08FDE23-44D1-664D-B5E7-023EFB87DA2C}"/>
                </a:ext>
              </a:extLst>
            </p:cNvPr>
            <p:cNvSpPr/>
            <p:nvPr/>
          </p:nvSpPr>
          <p:spPr>
            <a:xfrm>
              <a:off x="3961361" y="1497846"/>
              <a:ext cx="1847376" cy="1592565"/>
            </a:xfrm>
            <a:prstGeom prst="hexagon">
              <a:avLst/>
            </a:prstGeom>
            <a:blipFill dpi="0" rotWithShape="1">
              <a:blip r:embed="rId11">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Hexagon 15">
              <a:extLst>
                <a:ext uri="{FF2B5EF4-FFF2-40B4-BE49-F238E27FC236}">
                  <a16:creationId xmlns:a16="http://schemas.microsoft.com/office/drawing/2014/main" id="{CE6EC9AE-23C3-9F41-9CF2-D426F7275B6B}"/>
                </a:ext>
              </a:extLst>
            </p:cNvPr>
            <p:cNvSpPr/>
            <p:nvPr/>
          </p:nvSpPr>
          <p:spPr>
            <a:xfrm>
              <a:off x="3971428" y="1497846"/>
              <a:ext cx="1847376" cy="1592565"/>
            </a:xfrm>
            <a:prstGeom prst="hexagon">
              <a:avLst/>
            </a:prstGeom>
            <a:solidFill>
              <a:srgbClr val="FFFFFF">
                <a:alpha val="80000"/>
              </a:srgbClr>
            </a:solidFill>
            <a:ln w="28575">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a:solidFill>
                    <a:schemeClr val="tx1">
                      <a:lumMod val="75000"/>
                      <a:lumOff val="25000"/>
                    </a:schemeClr>
                  </a:solidFill>
                  <a:latin typeface="Century Gothic" panose="020B0502020202020204" pitchFamily="34" charset="0"/>
                </a:rPr>
                <a:t>Land Cover</a:t>
              </a:r>
            </a:p>
            <a:p>
              <a:pPr algn="ctr"/>
              <a:endParaRPr lang="en-US" sz="400" b="1" dirty="0">
                <a:solidFill>
                  <a:schemeClr val="tx1">
                    <a:lumMod val="75000"/>
                    <a:lumOff val="25000"/>
                  </a:schemeClr>
                </a:solidFill>
                <a:latin typeface="Century Gothic" panose="020B0502020202020204" pitchFamily="34" charset="0"/>
              </a:endParaRPr>
            </a:p>
            <a:p>
              <a:pPr algn="ctr"/>
              <a:r>
                <a:rPr lang="en-US" sz="2000" dirty="0">
                  <a:solidFill>
                    <a:schemeClr val="tx1">
                      <a:lumMod val="75000"/>
                      <a:lumOff val="25000"/>
                    </a:schemeClr>
                  </a:solidFill>
                  <a:latin typeface="Century Gothic" panose="020B0502020202020204" pitchFamily="34" charset="0"/>
                </a:rPr>
                <a:t>  2010 -2019</a:t>
              </a:r>
            </a:p>
          </p:txBody>
        </p:sp>
      </p:grpSp>
      <p:sp>
        <p:nvSpPr>
          <p:cNvPr id="58" name="Hexagon 57">
            <a:extLst>
              <a:ext uri="{FF2B5EF4-FFF2-40B4-BE49-F238E27FC236}">
                <a16:creationId xmlns:a16="http://schemas.microsoft.com/office/drawing/2014/main" id="{5946418D-70B7-514D-9B82-68A81B56C6AB}"/>
              </a:ext>
            </a:extLst>
          </p:cNvPr>
          <p:cNvSpPr/>
          <p:nvPr/>
        </p:nvSpPr>
        <p:spPr>
          <a:xfrm>
            <a:off x="6906133" y="5059163"/>
            <a:ext cx="2375073" cy="1645898"/>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Principal Component Analysis</a:t>
            </a:r>
          </a:p>
        </p:txBody>
      </p:sp>
      <p:cxnSp>
        <p:nvCxnSpPr>
          <p:cNvPr id="90" name="Straight Arrow Connector 89">
            <a:extLst>
              <a:ext uri="{FF2B5EF4-FFF2-40B4-BE49-F238E27FC236}">
                <a16:creationId xmlns:a16="http://schemas.microsoft.com/office/drawing/2014/main" id="{85B79BE7-5709-284C-A84B-A256134F5578}"/>
              </a:ext>
            </a:extLst>
          </p:cNvPr>
          <p:cNvCxnSpPr/>
          <p:nvPr/>
        </p:nvCxnSpPr>
        <p:spPr>
          <a:xfrm>
            <a:off x="6035373" y="5031456"/>
            <a:ext cx="806644" cy="488290"/>
          </a:xfrm>
          <a:prstGeom prst="straightConnector1">
            <a:avLst/>
          </a:prstGeom>
          <a:ln w="38100">
            <a:solidFill>
              <a:srgbClr val="006D9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9" presetClass="emph" presetSubtype="0" grpId="2" nodeType="withEffect">
                                  <p:stCondLst>
                                    <p:cond delay="0"/>
                                  </p:stCondLst>
                                  <p:childTnLst>
                                    <p:set>
                                      <p:cBhvr>
                                        <p:cTn id="30" dur="indefinite"/>
                                        <p:tgtEl>
                                          <p:spTgt spid="35"/>
                                        </p:tgtEl>
                                        <p:attrNameLst>
                                          <p:attrName>style.opacity</p:attrName>
                                        </p:attrNameLst>
                                      </p:cBhvr>
                                      <p:to>
                                        <p:strVal val="0.5"/>
                                      </p:to>
                                    </p:set>
                                    <p:animEffect filter="image" prLst="opacity: 0.5">
                                      <p:cBhvr rctx="IE">
                                        <p:cTn id="31" dur="indefinite"/>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44"/>
                                        </p:tgtEl>
                                        <p:attrNameLst>
                                          <p:attrName>style.opacity</p:attrName>
                                        </p:attrNameLst>
                                      </p:cBhvr>
                                      <p:to>
                                        <p:strVal val="0.25"/>
                                      </p:to>
                                    </p:set>
                                    <p:animEffect filter="image" prLst="opacity: 0.25">
                                      <p:cBhvr rctx="IE">
                                        <p:cTn id="36" dur="indefinite"/>
                                        <p:tgtEl>
                                          <p:spTgt spid="44"/>
                                        </p:tgtEl>
                                      </p:cBhvr>
                                    </p:animEffect>
                                  </p:childTnLst>
                                </p:cTn>
                              </p:par>
                              <p:par>
                                <p:cTn id="37" presetID="9" presetClass="emph" presetSubtype="0" nodeType="withEffect">
                                  <p:stCondLst>
                                    <p:cond delay="0"/>
                                  </p:stCondLst>
                                  <p:childTnLst>
                                    <p:set>
                                      <p:cBhvr>
                                        <p:cTn id="38" dur="indefinite"/>
                                        <p:tgtEl>
                                          <p:spTgt spid="11"/>
                                        </p:tgtEl>
                                        <p:attrNameLst>
                                          <p:attrName>style.opacity</p:attrName>
                                        </p:attrNameLst>
                                      </p:cBhvr>
                                      <p:to>
                                        <p:strVal val="0.25"/>
                                      </p:to>
                                    </p:set>
                                    <p:animEffect filter="image" prLst="opacity: 0.25">
                                      <p:cBhvr rctx="IE">
                                        <p:cTn id="39" dur="indefinite"/>
                                        <p:tgtEl>
                                          <p:spTgt spid="11"/>
                                        </p:tgtEl>
                                      </p:cBhvr>
                                    </p:animEffect>
                                  </p:childTnLst>
                                </p:cTn>
                              </p:par>
                              <p:par>
                                <p:cTn id="40" presetID="9" presetClass="emph" presetSubtype="0" nodeType="withEffect">
                                  <p:stCondLst>
                                    <p:cond delay="0"/>
                                  </p:stCondLst>
                                  <p:childTnLst>
                                    <p:set>
                                      <p:cBhvr>
                                        <p:cTn id="41" dur="indefinite"/>
                                        <p:tgtEl>
                                          <p:spTgt spid="27"/>
                                        </p:tgtEl>
                                        <p:attrNameLst>
                                          <p:attrName>style.opacity</p:attrName>
                                        </p:attrNameLst>
                                      </p:cBhvr>
                                      <p:to>
                                        <p:strVal val="0.25"/>
                                      </p:to>
                                    </p:set>
                                    <p:animEffect filter="image" prLst="opacity: 0.25">
                                      <p:cBhvr rctx="IE">
                                        <p:cTn id="42" dur="indefinite"/>
                                        <p:tgtEl>
                                          <p:spTgt spid="27"/>
                                        </p:tgtEl>
                                      </p:cBhvr>
                                    </p:animEffect>
                                  </p:childTnLst>
                                </p:cTn>
                              </p:par>
                              <p:par>
                                <p:cTn id="43" presetID="9" presetClass="emph" presetSubtype="0" nodeType="withEffect">
                                  <p:stCondLst>
                                    <p:cond delay="0"/>
                                  </p:stCondLst>
                                  <p:childTnLst>
                                    <p:set>
                                      <p:cBhvr>
                                        <p:cTn id="44" dur="indefinite"/>
                                        <p:tgtEl>
                                          <p:spTgt spid="23"/>
                                        </p:tgtEl>
                                        <p:attrNameLst>
                                          <p:attrName>style.opacity</p:attrName>
                                        </p:attrNameLst>
                                      </p:cBhvr>
                                      <p:to>
                                        <p:strVal val="0.25"/>
                                      </p:to>
                                    </p:set>
                                    <p:animEffect filter="image" prLst="opacity: 0.25">
                                      <p:cBhvr rctx="IE">
                                        <p:cTn id="45" dur="indefinite"/>
                                        <p:tgtEl>
                                          <p:spTgt spid="23"/>
                                        </p:tgtEl>
                                      </p:cBhvr>
                                    </p:animEffect>
                                  </p:childTnLst>
                                </p:cTn>
                              </p:par>
                              <p:par>
                                <p:cTn id="46" presetID="9" presetClass="emph" presetSubtype="0" grpId="1" nodeType="withEffect">
                                  <p:stCondLst>
                                    <p:cond delay="0"/>
                                  </p:stCondLst>
                                  <p:childTnLst>
                                    <p:set>
                                      <p:cBhvr>
                                        <p:cTn id="47" dur="indefinite"/>
                                        <p:tgtEl>
                                          <p:spTgt spid="58"/>
                                        </p:tgtEl>
                                        <p:attrNameLst>
                                          <p:attrName>style.opacity</p:attrName>
                                        </p:attrNameLst>
                                      </p:cBhvr>
                                      <p:to>
                                        <p:strVal val="0.25"/>
                                      </p:to>
                                    </p:set>
                                    <p:animEffect filter="image" prLst="opacity: 0.25">
                                      <p:cBhvr rctx="IE">
                                        <p:cTn id="48" dur="indefinite"/>
                                        <p:tgtEl>
                                          <p:spTgt spid="58"/>
                                        </p:tgtEl>
                                      </p:cBhvr>
                                    </p:animEffect>
                                  </p:childTnLst>
                                </p:cTn>
                              </p:par>
                              <p:par>
                                <p:cTn id="49" presetID="9" presetClass="emph" presetSubtype="0" nodeType="withEffect">
                                  <p:stCondLst>
                                    <p:cond delay="0"/>
                                  </p:stCondLst>
                                  <p:childTnLst>
                                    <p:set>
                                      <p:cBhvr>
                                        <p:cTn id="50" dur="indefinite"/>
                                        <p:tgtEl>
                                          <p:spTgt spid="45"/>
                                        </p:tgtEl>
                                        <p:attrNameLst>
                                          <p:attrName>style.opacity</p:attrName>
                                        </p:attrNameLst>
                                      </p:cBhvr>
                                      <p:to>
                                        <p:strVal val="0.25"/>
                                      </p:to>
                                    </p:set>
                                    <p:animEffect filter="image" prLst="opacity: 0.25">
                                      <p:cBhvr rctx="IE">
                                        <p:cTn id="51" dur="indefinite"/>
                                        <p:tgtEl>
                                          <p:spTgt spid="45"/>
                                        </p:tgtEl>
                                      </p:cBhvr>
                                    </p:animEffect>
                                  </p:childTnLst>
                                </p:cTn>
                              </p:par>
                              <p:par>
                                <p:cTn id="52" presetID="9" presetClass="emph" presetSubtype="0" grpId="1" nodeType="withEffect">
                                  <p:stCondLst>
                                    <p:cond delay="0"/>
                                  </p:stCondLst>
                                  <p:childTnLst>
                                    <p:set>
                                      <p:cBhvr>
                                        <p:cTn id="53" dur="indefinite"/>
                                        <p:tgtEl>
                                          <p:spTgt spid="35"/>
                                        </p:tgtEl>
                                        <p:attrNameLst>
                                          <p:attrName>style.opacity</p:attrName>
                                        </p:attrNameLst>
                                      </p:cBhvr>
                                      <p:to>
                                        <p:strVal val="0.25"/>
                                      </p:to>
                                    </p:set>
                                    <p:animEffect filter="image" prLst="opacity: 0.25">
                                      <p:cBhvr rctx="IE">
                                        <p:cTn id="54" dur="indefinite"/>
                                        <p:tgtEl>
                                          <p:spTgt spid="35"/>
                                        </p:tgtEl>
                                      </p:cBhvr>
                                    </p:animEffect>
                                  </p:childTnLst>
                                </p:cTn>
                              </p:par>
                              <p:par>
                                <p:cTn id="55" presetID="9" presetClass="emph" presetSubtype="0" grpId="1" nodeType="withEffect">
                                  <p:stCondLst>
                                    <p:cond delay="0"/>
                                  </p:stCondLst>
                                  <p:childTnLst>
                                    <p:set>
                                      <p:cBhvr>
                                        <p:cTn id="56" dur="indefinite"/>
                                        <p:tgtEl>
                                          <p:spTgt spid="36"/>
                                        </p:tgtEl>
                                        <p:attrNameLst>
                                          <p:attrName>style.opacity</p:attrName>
                                        </p:attrNameLst>
                                      </p:cBhvr>
                                      <p:to>
                                        <p:strVal val="0.25"/>
                                      </p:to>
                                    </p:set>
                                    <p:animEffect filter="image" prLst="opacity: 0.25">
                                      <p:cBhvr rctx="IE">
                                        <p:cTn id="57" dur="indefinite"/>
                                        <p:tgtEl>
                                          <p:spTgt spid="36"/>
                                        </p:tgtEl>
                                      </p:cBhvr>
                                    </p:animEffect>
                                  </p:childTnLst>
                                </p:cTn>
                              </p:par>
                              <p:par>
                                <p:cTn id="58" presetID="1" presetClass="entr" presetSubtype="0" fill="hold" nodeType="withEffect">
                                  <p:stCondLst>
                                    <p:cond delay="0"/>
                                  </p:stCondLst>
                                  <p:childTnLst>
                                    <p:set>
                                      <p:cBhvr>
                                        <p:cTn id="59" dur="1" fill="hold">
                                          <p:stCondLst>
                                            <p:cond delay="0"/>
                                          </p:stCondLst>
                                        </p:cTn>
                                        <p:tgtEl>
                                          <p:spTgt spid="7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8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9" presetClass="emph" presetSubtype="0" nodeType="withEffect">
                                  <p:stCondLst>
                                    <p:cond delay="0"/>
                                  </p:stCondLst>
                                  <p:childTnLst>
                                    <p:set>
                                      <p:cBhvr>
                                        <p:cTn id="67" dur="indefinite"/>
                                        <p:tgtEl>
                                          <p:spTgt spid="90"/>
                                        </p:tgtEl>
                                        <p:attrNameLst>
                                          <p:attrName>style.opacity</p:attrName>
                                        </p:attrNameLst>
                                      </p:cBhvr>
                                      <p:to>
                                        <p:strVal val="0.1"/>
                                      </p:to>
                                    </p:set>
                                    <p:animEffect filter="image" prLst="opacity: 0.1">
                                      <p:cBhvr rctx="IE">
                                        <p:cTn id="68" dur="indefinite"/>
                                        <p:tgtEl>
                                          <p:spTgt spid="9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9" presetClass="emph" presetSubtype="0" nodeType="withEffect">
                                  <p:stCondLst>
                                    <p:cond delay="0"/>
                                  </p:stCondLst>
                                  <p:childTnLst>
                                    <p:set>
                                      <p:cBhvr>
                                        <p:cTn id="80" dur="indefinite"/>
                                        <p:tgtEl>
                                          <p:spTgt spid="75"/>
                                        </p:tgtEl>
                                        <p:attrNameLst>
                                          <p:attrName>style.opacity</p:attrName>
                                        </p:attrNameLst>
                                      </p:cBhvr>
                                      <p:to>
                                        <p:strVal val="0.5"/>
                                      </p:to>
                                    </p:set>
                                    <p:animEffect filter="image" prLst="opacity: 0.5">
                                      <p:cBhvr rctx="IE">
                                        <p:cTn id="81" dur="indefinite"/>
                                        <p:tgtEl>
                                          <p:spTgt spid="75"/>
                                        </p:tgtEl>
                                      </p:cBhvr>
                                    </p:animEffect>
                                  </p:childTnLst>
                                </p:cTn>
                              </p:par>
                              <p:par>
                                <p:cTn id="82" presetID="9" presetClass="emph" presetSubtype="0" nodeType="withEffect">
                                  <p:stCondLst>
                                    <p:cond delay="0"/>
                                  </p:stCondLst>
                                  <p:childTnLst>
                                    <p:set>
                                      <p:cBhvr>
                                        <p:cTn id="83" dur="indefinite"/>
                                        <p:tgtEl>
                                          <p:spTgt spid="84"/>
                                        </p:tgtEl>
                                        <p:attrNameLst>
                                          <p:attrName>style.opacity</p:attrName>
                                        </p:attrNameLst>
                                      </p:cBhvr>
                                      <p:to>
                                        <p:strVal val="0.5"/>
                                      </p:to>
                                    </p:set>
                                    <p:animEffect filter="image" prLst="opacity: 0.5">
                                      <p:cBhvr rctx="IE">
                                        <p:cTn id="84" dur="indefinite"/>
                                        <p:tgtEl>
                                          <p:spTgt spid="84"/>
                                        </p:tgtEl>
                                      </p:cBhvr>
                                    </p:animEffect>
                                  </p:childTnLst>
                                </p:cTn>
                              </p:par>
                              <p:par>
                                <p:cTn id="85" presetID="9" presetClass="emph" presetSubtype="0" nodeType="withEffect">
                                  <p:stCondLst>
                                    <p:cond delay="0"/>
                                  </p:stCondLst>
                                  <p:childTnLst>
                                    <p:set>
                                      <p:cBhvr>
                                        <p:cTn id="86" dur="indefinite"/>
                                        <p:tgtEl>
                                          <p:spTgt spid="72"/>
                                        </p:tgtEl>
                                        <p:attrNameLst>
                                          <p:attrName>style.opacity</p:attrName>
                                        </p:attrNameLst>
                                      </p:cBhvr>
                                      <p:to>
                                        <p:strVal val="0.5"/>
                                      </p:to>
                                    </p:set>
                                    <p:animEffect filter="image" prLst="opacity: 0.5">
                                      <p:cBhvr rctx="IE">
                                        <p:cTn id="87" dur="indefinite"/>
                                        <p:tgtEl>
                                          <p:spTgt spid="72"/>
                                        </p:tgtEl>
                                      </p:cBhvr>
                                    </p:animEffect>
                                  </p:childTnLst>
                                </p:cTn>
                              </p:par>
                              <p:par>
                                <p:cTn id="88" presetID="9" presetClass="emph" presetSubtype="0" grpId="1" nodeType="withEffect">
                                  <p:stCondLst>
                                    <p:cond delay="0"/>
                                  </p:stCondLst>
                                  <p:childTnLst>
                                    <p:set>
                                      <p:cBhvr>
                                        <p:cTn id="89" dur="indefinite"/>
                                        <p:tgtEl>
                                          <p:spTgt spid="37"/>
                                        </p:tgtEl>
                                        <p:attrNameLst>
                                          <p:attrName>style.opacity</p:attrName>
                                        </p:attrNameLst>
                                      </p:cBhvr>
                                      <p:to>
                                        <p:strVal val="0.5"/>
                                      </p:to>
                                    </p:set>
                                    <p:animEffect filter="image" prLst="opacity: 0.5">
                                      <p:cBhvr rctx="IE">
                                        <p:cTn id="90" dur="indefinite"/>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6" grpId="0" animBg="1"/>
      <p:bldP spid="36" grpId="1" animBg="1"/>
      <p:bldP spid="37" grpId="0" animBg="1"/>
      <p:bldP spid="37" grpId="1" animBg="1"/>
      <p:bldP spid="38" grpId="0" animBg="1"/>
      <p:bldP spid="58" grpId="0" animBg="1"/>
      <p:bldP spid="5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A0A7BF4-4211-C747-975D-A1C7A899E3DF}"/>
              </a:ext>
            </a:extLst>
          </p:cNvPr>
          <p:cNvGrpSpPr/>
          <p:nvPr/>
        </p:nvGrpSpPr>
        <p:grpSpPr>
          <a:xfrm>
            <a:off x="370064" y="2111411"/>
            <a:ext cx="2348773" cy="3289253"/>
            <a:chOff x="-3066414" y="2000068"/>
            <a:chExt cx="2348773" cy="3289253"/>
          </a:xfrm>
        </p:grpSpPr>
        <p:grpSp>
          <p:nvGrpSpPr>
            <p:cNvPr id="35" name="Group 34">
              <a:extLst>
                <a:ext uri="{FF2B5EF4-FFF2-40B4-BE49-F238E27FC236}">
                  <a16:creationId xmlns:a16="http://schemas.microsoft.com/office/drawing/2014/main" id="{258CBCBC-D007-884D-9333-BD2D49083061}"/>
                </a:ext>
              </a:extLst>
            </p:cNvPr>
            <p:cNvGrpSpPr/>
            <p:nvPr/>
          </p:nvGrpSpPr>
          <p:grpSpPr>
            <a:xfrm>
              <a:off x="-3066414" y="2000068"/>
              <a:ext cx="2348773" cy="3289253"/>
              <a:chOff x="-2519222" y="2150571"/>
              <a:chExt cx="2348773" cy="3289253"/>
            </a:xfrm>
            <a:solidFill>
              <a:schemeClr val="bg1"/>
            </a:solidFill>
          </p:grpSpPr>
          <p:sp>
            <p:nvSpPr>
              <p:cNvPr id="64" name="Hexagon 63">
                <a:extLst>
                  <a:ext uri="{FF2B5EF4-FFF2-40B4-BE49-F238E27FC236}">
                    <a16:creationId xmlns:a16="http://schemas.microsoft.com/office/drawing/2014/main" id="{2E7AE476-3367-134A-8F39-276415E9B065}"/>
                  </a:ext>
                </a:extLst>
              </p:cNvPr>
              <p:cNvSpPr/>
              <p:nvPr/>
            </p:nvSpPr>
            <p:spPr>
              <a:xfrm>
                <a:off x="-2519221" y="2150571"/>
                <a:ext cx="2348772" cy="1647550"/>
              </a:xfrm>
              <a:prstGeom prst="hexagon">
                <a:avLst/>
              </a:prstGeom>
              <a:grpFill/>
              <a:ln w="381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96AB8A20-8A60-6F4A-8ABA-7E8E1B346792}"/>
                  </a:ext>
                </a:extLst>
              </p:cNvPr>
              <p:cNvSpPr/>
              <p:nvPr/>
            </p:nvSpPr>
            <p:spPr>
              <a:xfrm>
                <a:off x="-2519222" y="3792274"/>
                <a:ext cx="2348772" cy="1647550"/>
              </a:xfrm>
              <a:prstGeom prst="hexagon">
                <a:avLst/>
              </a:prstGeom>
              <a:grpFill/>
              <a:ln w="381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id="{EAF6F4A6-3A9F-AC4B-A1EF-0C5528368418}"/>
                </a:ext>
              </a:extLst>
            </p:cNvPr>
            <p:cNvSpPr/>
            <p:nvPr/>
          </p:nvSpPr>
          <p:spPr>
            <a:xfrm>
              <a:off x="-2640891" y="3571065"/>
              <a:ext cx="1499616" cy="134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8" name="Curved Connector 57">
            <a:extLst>
              <a:ext uri="{FF2B5EF4-FFF2-40B4-BE49-F238E27FC236}">
                <a16:creationId xmlns:a16="http://schemas.microsoft.com/office/drawing/2014/main" id="{6852E3F6-EDAF-224F-A38C-0BD7E5BA26B6}"/>
              </a:ext>
            </a:extLst>
          </p:cNvPr>
          <p:cNvCxnSpPr>
            <a:cxnSpLocks/>
          </p:cNvCxnSpPr>
          <p:nvPr/>
        </p:nvCxnSpPr>
        <p:spPr>
          <a:xfrm flipV="1">
            <a:off x="5093933" y="2043025"/>
            <a:ext cx="3330737" cy="1498828"/>
          </a:xfrm>
          <a:prstGeom prst="curvedConnector3">
            <a:avLst>
              <a:gd name="adj1" fmla="val 19855"/>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C4C89-8FEF-B547-A6C5-DD4B668F55DB}"/>
              </a:ext>
            </a:extLst>
          </p:cNvPr>
          <p:cNvGrpSpPr/>
          <p:nvPr/>
        </p:nvGrpSpPr>
        <p:grpSpPr>
          <a:xfrm>
            <a:off x="3156012" y="1435486"/>
            <a:ext cx="5239664" cy="4418417"/>
            <a:chOff x="2763165" y="1447904"/>
            <a:chExt cx="5239664" cy="4418417"/>
          </a:xfrm>
        </p:grpSpPr>
        <p:grpSp>
          <p:nvGrpSpPr>
            <p:cNvPr id="16" name="Group 15">
              <a:extLst>
                <a:ext uri="{FF2B5EF4-FFF2-40B4-BE49-F238E27FC236}">
                  <a16:creationId xmlns:a16="http://schemas.microsoft.com/office/drawing/2014/main" id="{8FD3ED64-CE40-DA40-BCED-5E71CAA22CFF}"/>
                </a:ext>
              </a:extLst>
            </p:cNvPr>
            <p:cNvGrpSpPr/>
            <p:nvPr/>
          </p:nvGrpSpPr>
          <p:grpSpPr>
            <a:xfrm>
              <a:off x="2763165" y="1447904"/>
              <a:ext cx="5239664" cy="4418417"/>
              <a:chOff x="2763165" y="1447904"/>
              <a:chExt cx="5239664" cy="4418417"/>
            </a:xfrm>
          </p:grpSpPr>
          <p:grpSp>
            <p:nvGrpSpPr>
              <p:cNvPr id="14" name="Group 13">
                <a:extLst>
                  <a:ext uri="{FF2B5EF4-FFF2-40B4-BE49-F238E27FC236}">
                    <a16:creationId xmlns:a16="http://schemas.microsoft.com/office/drawing/2014/main" id="{48AB8E83-AEAE-974B-83E9-11EB69D8988E}"/>
                  </a:ext>
                </a:extLst>
              </p:cNvPr>
              <p:cNvGrpSpPr/>
              <p:nvPr/>
            </p:nvGrpSpPr>
            <p:grpSpPr>
              <a:xfrm>
                <a:off x="2763165" y="1447904"/>
                <a:ext cx="5239664" cy="4418417"/>
                <a:chOff x="2763165" y="1447904"/>
                <a:chExt cx="5239664" cy="4418417"/>
              </a:xfrm>
            </p:grpSpPr>
            <p:grpSp>
              <p:nvGrpSpPr>
                <p:cNvPr id="12" name="Group 11">
                  <a:extLst>
                    <a:ext uri="{FF2B5EF4-FFF2-40B4-BE49-F238E27FC236}">
                      <a16:creationId xmlns:a16="http://schemas.microsoft.com/office/drawing/2014/main" id="{4CD1737C-2D0B-9144-9966-D5436DC2C7E6}"/>
                    </a:ext>
                  </a:extLst>
                </p:cNvPr>
                <p:cNvGrpSpPr/>
                <p:nvPr/>
              </p:nvGrpSpPr>
              <p:grpSpPr>
                <a:xfrm>
                  <a:off x="2763165" y="1447904"/>
                  <a:ext cx="5239664" cy="4418417"/>
                  <a:chOff x="2763165" y="1447904"/>
                  <a:chExt cx="5239664" cy="4418417"/>
                </a:xfrm>
              </p:grpSpPr>
              <p:sp>
                <p:nvSpPr>
                  <p:cNvPr id="10" name="Hexagon 9">
                    <a:extLst>
                      <a:ext uri="{FF2B5EF4-FFF2-40B4-BE49-F238E27FC236}">
                        <a16:creationId xmlns:a16="http://schemas.microsoft.com/office/drawing/2014/main" id="{E4B06F37-7239-0E4C-A90A-3D37B0EFFF8F}"/>
                      </a:ext>
                    </a:extLst>
                  </p:cNvPr>
                  <p:cNvSpPr/>
                  <p:nvPr/>
                </p:nvSpPr>
                <p:spPr>
                  <a:xfrm>
                    <a:off x="2763165" y="1447904"/>
                    <a:ext cx="3121745" cy="2301695"/>
                  </a:xfrm>
                  <a:prstGeom prst="hexagon">
                    <a:avLst/>
                  </a:prstGeom>
                  <a:solidFill>
                    <a:schemeClr val="bg1"/>
                  </a:solidFill>
                  <a:ln w="381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a:extLst>
                      <a:ext uri="{FF2B5EF4-FFF2-40B4-BE49-F238E27FC236}">
                        <a16:creationId xmlns:a16="http://schemas.microsoft.com/office/drawing/2014/main" id="{83C4EAAA-B16D-194B-9362-EF770B33A0AB}"/>
                      </a:ext>
                    </a:extLst>
                  </p:cNvPr>
                  <p:cNvSpPr/>
                  <p:nvPr/>
                </p:nvSpPr>
                <p:spPr>
                  <a:xfrm>
                    <a:off x="2805497" y="3564626"/>
                    <a:ext cx="3121745" cy="2301695"/>
                  </a:xfrm>
                  <a:prstGeom prst="hexagon">
                    <a:avLst/>
                  </a:prstGeom>
                  <a:solidFill>
                    <a:schemeClr val="bg1"/>
                  </a:solidFill>
                  <a:ln w="381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Hexagon 44">
                    <a:extLst>
                      <a:ext uri="{FF2B5EF4-FFF2-40B4-BE49-F238E27FC236}">
                        <a16:creationId xmlns:a16="http://schemas.microsoft.com/office/drawing/2014/main" id="{25D65797-CD0A-344C-AD08-45208FCE6426}"/>
                      </a:ext>
                    </a:extLst>
                  </p:cNvPr>
                  <p:cNvSpPr/>
                  <p:nvPr/>
                </p:nvSpPr>
                <p:spPr>
                  <a:xfrm>
                    <a:off x="5356620" y="2618929"/>
                    <a:ext cx="2646209" cy="2093324"/>
                  </a:xfrm>
                  <a:prstGeom prst="hexagon">
                    <a:avLst/>
                  </a:prstGeom>
                  <a:solidFill>
                    <a:schemeClr val="bg1"/>
                  </a:solidFill>
                  <a:ln w="381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629723F4-39F0-EF40-9797-57829D265F34}"/>
                      </a:ext>
                    </a:extLst>
                  </p:cNvPr>
                  <p:cNvSpPr/>
                  <p:nvPr/>
                </p:nvSpPr>
                <p:spPr>
                  <a:xfrm>
                    <a:off x="3361548" y="2647297"/>
                    <a:ext cx="3831864" cy="20390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Rounded Rectangle 47">
                  <a:extLst>
                    <a:ext uri="{FF2B5EF4-FFF2-40B4-BE49-F238E27FC236}">
                      <a16:creationId xmlns:a16="http://schemas.microsoft.com/office/drawing/2014/main" id="{DA023E39-CE25-ED40-831B-BCE6F72B7912}"/>
                    </a:ext>
                  </a:extLst>
                </p:cNvPr>
                <p:cNvSpPr/>
                <p:nvPr/>
              </p:nvSpPr>
              <p:spPr>
                <a:xfrm rot="4286466">
                  <a:off x="3127070" y="3465526"/>
                  <a:ext cx="361366" cy="789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ounded Rectangle 50">
                <a:extLst>
                  <a:ext uri="{FF2B5EF4-FFF2-40B4-BE49-F238E27FC236}">
                    <a16:creationId xmlns:a16="http://schemas.microsoft.com/office/drawing/2014/main" id="{59228555-3F84-E742-B5C9-2C5804407715}"/>
                  </a:ext>
                </a:extLst>
              </p:cNvPr>
              <p:cNvSpPr/>
              <p:nvPr/>
            </p:nvSpPr>
            <p:spPr>
              <a:xfrm rot="4041604">
                <a:off x="5667771" y="2699971"/>
                <a:ext cx="361366" cy="1629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ounded Rectangle 52">
              <a:extLst>
                <a:ext uri="{FF2B5EF4-FFF2-40B4-BE49-F238E27FC236}">
                  <a16:creationId xmlns:a16="http://schemas.microsoft.com/office/drawing/2014/main" id="{D3EBF61D-F026-0E48-9906-5FDD70B3314C}"/>
                </a:ext>
              </a:extLst>
            </p:cNvPr>
            <p:cNvSpPr/>
            <p:nvPr/>
          </p:nvSpPr>
          <p:spPr>
            <a:xfrm rot="6920732">
              <a:off x="5660127" y="4641764"/>
              <a:ext cx="361366" cy="1182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txBox="1">
            <a:spLocks/>
          </p:cNvSpPr>
          <p:nvPr/>
        </p:nvSpPr>
        <p:spPr>
          <a:xfrm>
            <a:off x="495300" y="90481"/>
            <a:ext cx="10127280"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METHODOLOGY: LAND COVER</a:t>
            </a:r>
          </a:p>
        </p:txBody>
      </p:sp>
      <p:grpSp>
        <p:nvGrpSpPr>
          <p:cNvPr id="2" name="Group 1">
            <a:extLst>
              <a:ext uri="{FF2B5EF4-FFF2-40B4-BE49-F238E27FC236}">
                <a16:creationId xmlns:a16="http://schemas.microsoft.com/office/drawing/2014/main" id="{92B6C32B-65DF-354D-B4F0-33033BB01939}"/>
              </a:ext>
            </a:extLst>
          </p:cNvPr>
          <p:cNvGrpSpPr/>
          <p:nvPr/>
        </p:nvGrpSpPr>
        <p:grpSpPr>
          <a:xfrm>
            <a:off x="547059" y="2246190"/>
            <a:ext cx="2003032" cy="2974219"/>
            <a:chOff x="152753" y="2671493"/>
            <a:chExt cx="2003032" cy="2974219"/>
          </a:xfrm>
        </p:grpSpPr>
        <p:sp>
          <p:nvSpPr>
            <p:cNvPr id="4" name="Hexagon 3">
              <a:extLst>
                <a:ext uri="{FF2B5EF4-FFF2-40B4-BE49-F238E27FC236}">
                  <a16:creationId xmlns:a16="http://schemas.microsoft.com/office/drawing/2014/main" id="{CBEEFD6D-5D40-024E-9DDB-88256817DB50}"/>
                </a:ext>
              </a:extLst>
            </p:cNvPr>
            <p:cNvSpPr/>
            <p:nvPr/>
          </p:nvSpPr>
          <p:spPr>
            <a:xfrm>
              <a:off x="152754" y="2671493"/>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Landsat 5 </a:t>
              </a:r>
            </a:p>
          </p:txBody>
        </p:sp>
        <p:sp>
          <p:nvSpPr>
            <p:cNvPr id="7" name="Hexagon 6">
              <a:extLst>
                <a:ext uri="{FF2B5EF4-FFF2-40B4-BE49-F238E27FC236}">
                  <a16:creationId xmlns:a16="http://schemas.microsoft.com/office/drawing/2014/main" id="{085CA2AD-030F-DB46-A9DA-ECF7471A5937}"/>
                </a:ext>
              </a:extLst>
            </p:cNvPr>
            <p:cNvSpPr/>
            <p:nvPr/>
          </p:nvSpPr>
          <p:spPr>
            <a:xfrm>
              <a:off x="152753" y="4247207"/>
              <a:ext cx="2003031" cy="1398505"/>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Landsat 8</a:t>
              </a:r>
            </a:p>
          </p:txBody>
        </p:sp>
      </p:grpSp>
      <p:grpSp>
        <p:nvGrpSpPr>
          <p:cNvPr id="31" name="Group 30">
            <a:extLst>
              <a:ext uri="{FF2B5EF4-FFF2-40B4-BE49-F238E27FC236}">
                <a16:creationId xmlns:a16="http://schemas.microsoft.com/office/drawing/2014/main" id="{78C14AB5-9238-3C4C-B207-5944157E6758}"/>
              </a:ext>
            </a:extLst>
          </p:cNvPr>
          <p:cNvGrpSpPr/>
          <p:nvPr/>
        </p:nvGrpSpPr>
        <p:grpSpPr>
          <a:xfrm>
            <a:off x="3394837" y="1678944"/>
            <a:ext cx="2728254" cy="3931502"/>
            <a:chOff x="2951188" y="1678944"/>
            <a:chExt cx="2728254" cy="3931502"/>
          </a:xfrm>
        </p:grpSpPr>
        <p:grpSp>
          <p:nvGrpSpPr>
            <p:cNvPr id="20" name="Group 19">
              <a:extLst>
                <a:ext uri="{FF2B5EF4-FFF2-40B4-BE49-F238E27FC236}">
                  <a16:creationId xmlns:a16="http://schemas.microsoft.com/office/drawing/2014/main" id="{DD8DEF8B-C2B0-774C-B0EB-2CF5DCC13B43}"/>
                </a:ext>
              </a:extLst>
            </p:cNvPr>
            <p:cNvGrpSpPr/>
            <p:nvPr/>
          </p:nvGrpSpPr>
          <p:grpSpPr>
            <a:xfrm>
              <a:off x="2951188" y="1678944"/>
              <a:ext cx="2728253" cy="1904851"/>
              <a:chOff x="2951188" y="1678944"/>
              <a:chExt cx="2728253" cy="1904851"/>
            </a:xfrm>
          </p:grpSpPr>
          <p:sp>
            <p:nvSpPr>
              <p:cNvPr id="19" name="Hexagon 18">
                <a:extLst>
                  <a:ext uri="{FF2B5EF4-FFF2-40B4-BE49-F238E27FC236}">
                    <a16:creationId xmlns:a16="http://schemas.microsoft.com/office/drawing/2014/main" id="{A3125A88-E741-994A-8327-A0B8CC5FE698}"/>
                  </a:ext>
                </a:extLst>
              </p:cNvPr>
              <p:cNvSpPr/>
              <p:nvPr/>
            </p:nvSpPr>
            <p:spPr>
              <a:xfrm>
                <a:off x="2951188" y="1678944"/>
                <a:ext cx="2728253" cy="1904851"/>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13" name="Hexagon 12">
                <a:extLst>
                  <a:ext uri="{FF2B5EF4-FFF2-40B4-BE49-F238E27FC236}">
                    <a16:creationId xmlns:a16="http://schemas.microsoft.com/office/drawing/2014/main" id="{0DEF3782-A42F-F140-A833-D08E735681A8}"/>
                  </a:ext>
                </a:extLst>
              </p:cNvPr>
              <p:cNvSpPr/>
              <p:nvPr/>
            </p:nvSpPr>
            <p:spPr>
              <a:xfrm>
                <a:off x="2951188" y="1678944"/>
                <a:ext cx="2728253" cy="1904851"/>
              </a:xfrm>
              <a:prstGeom prst="hexagon">
                <a:avLst/>
              </a:prstGeom>
              <a:solidFill>
                <a:srgbClr val="FFFFFF">
                  <a:alpha val="50196"/>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Normalized Difference Built Up Index</a:t>
                </a:r>
              </a:p>
            </p:txBody>
          </p:sp>
        </p:grpSp>
        <p:grpSp>
          <p:nvGrpSpPr>
            <p:cNvPr id="18" name="Group 17">
              <a:extLst>
                <a:ext uri="{FF2B5EF4-FFF2-40B4-BE49-F238E27FC236}">
                  <a16:creationId xmlns:a16="http://schemas.microsoft.com/office/drawing/2014/main" id="{FB658136-C8EC-0748-B7A4-5DD87542E925}"/>
                </a:ext>
              </a:extLst>
            </p:cNvPr>
            <p:cNvGrpSpPr/>
            <p:nvPr/>
          </p:nvGrpSpPr>
          <p:grpSpPr>
            <a:xfrm>
              <a:off x="2951188" y="3705595"/>
              <a:ext cx="2728254" cy="1904851"/>
              <a:chOff x="2951188" y="3705595"/>
              <a:chExt cx="2728254" cy="1904851"/>
            </a:xfrm>
          </p:grpSpPr>
          <p:sp>
            <p:nvSpPr>
              <p:cNvPr id="17" name="Hexagon 16">
                <a:extLst>
                  <a:ext uri="{FF2B5EF4-FFF2-40B4-BE49-F238E27FC236}">
                    <a16:creationId xmlns:a16="http://schemas.microsoft.com/office/drawing/2014/main" id="{3B73684E-80D1-3245-9816-0DA88866E26B}"/>
                  </a:ext>
                </a:extLst>
              </p:cNvPr>
              <p:cNvSpPr/>
              <p:nvPr/>
            </p:nvSpPr>
            <p:spPr>
              <a:xfrm>
                <a:off x="2951188" y="3705595"/>
                <a:ext cx="2728253" cy="1904851"/>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15" name="Hexagon 14">
                <a:extLst>
                  <a:ext uri="{FF2B5EF4-FFF2-40B4-BE49-F238E27FC236}">
                    <a16:creationId xmlns:a16="http://schemas.microsoft.com/office/drawing/2014/main" id="{60B77778-1681-9C4C-96FE-D2E451262225}"/>
                  </a:ext>
                </a:extLst>
              </p:cNvPr>
              <p:cNvSpPr/>
              <p:nvPr/>
            </p:nvSpPr>
            <p:spPr>
              <a:xfrm>
                <a:off x="2951189" y="3705595"/>
                <a:ext cx="2728253" cy="1904851"/>
              </a:xfrm>
              <a:prstGeom prst="hexagon">
                <a:avLst/>
              </a:prstGeom>
              <a:solidFill>
                <a:srgbClr val="FFFFFF">
                  <a:alpha val="50196"/>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Normalized Difference Vegetation Index</a:t>
                </a:r>
              </a:p>
            </p:txBody>
          </p:sp>
        </p:grpSp>
      </p:grpSp>
      <p:grpSp>
        <p:nvGrpSpPr>
          <p:cNvPr id="22" name="Group 21">
            <a:extLst>
              <a:ext uri="{FF2B5EF4-FFF2-40B4-BE49-F238E27FC236}">
                <a16:creationId xmlns:a16="http://schemas.microsoft.com/office/drawing/2014/main" id="{4EFF13F9-F210-7142-8BEB-0E2775448286}"/>
              </a:ext>
            </a:extLst>
          </p:cNvPr>
          <p:cNvGrpSpPr/>
          <p:nvPr/>
        </p:nvGrpSpPr>
        <p:grpSpPr>
          <a:xfrm>
            <a:off x="5827259" y="2835598"/>
            <a:ext cx="2357365" cy="1645898"/>
            <a:chOff x="5679440" y="2821746"/>
            <a:chExt cx="2357365" cy="1645898"/>
          </a:xfrm>
        </p:grpSpPr>
        <p:sp>
          <p:nvSpPr>
            <p:cNvPr id="6" name="Hexagon 5">
              <a:extLst>
                <a:ext uri="{FF2B5EF4-FFF2-40B4-BE49-F238E27FC236}">
                  <a16:creationId xmlns:a16="http://schemas.microsoft.com/office/drawing/2014/main" id="{E9E872B4-723F-FF4A-BD63-E3D64AFCACC9}"/>
                </a:ext>
              </a:extLst>
            </p:cNvPr>
            <p:cNvSpPr/>
            <p:nvPr/>
          </p:nvSpPr>
          <p:spPr>
            <a:xfrm>
              <a:off x="5679441" y="2821746"/>
              <a:ext cx="2357364" cy="1645898"/>
            </a:xfrm>
            <a:prstGeom prst="hexagon">
              <a:avLst/>
            </a:prstGeom>
            <a:blipFill dpi="0" rotWithShape="1">
              <a:blip r:embed="rId5" cstate="print">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lumMod val="75000"/>
                    <a:lumOff val="25000"/>
                  </a:schemeClr>
                </a:solidFill>
                <a:latin typeface="Century Gothic" panose="020B0502020202020204" pitchFamily="34" charset="0"/>
              </a:endParaRPr>
            </a:p>
          </p:txBody>
        </p:sp>
        <p:sp>
          <p:nvSpPr>
            <p:cNvPr id="21" name="Hexagon 20">
              <a:extLst>
                <a:ext uri="{FF2B5EF4-FFF2-40B4-BE49-F238E27FC236}">
                  <a16:creationId xmlns:a16="http://schemas.microsoft.com/office/drawing/2014/main" id="{A79D0F7A-F5F9-F44C-833F-FF4A61B61F09}"/>
                </a:ext>
              </a:extLst>
            </p:cNvPr>
            <p:cNvSpPr/>
            <p:nvPr/>
          </p:nvSpPr>
          <p:spPr>
            <a:xfrm>
              <a:off x="5679440" y="2821746"/>
              <a:ext cx="2357364" cy="1645898"/>
            </a:xfrm>
            <a:prstGeom prst="hexagon">
              <a:avLst/>
            </a:prstGeom>
            <a:solidFill>
              <a:srgbClr val="FFFFFF">
                <a:alpha val="69804"/>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lumMod val="75000"/>
                      <a:lumOff val="25000"/>
                    </a:schemeClr>
                  </a:solidFill>
                  <a:latin typeface="Century Gothic" panose="020B0502020202020204" pitchFamily="34" charset="0"/>
                </a:rPr>
                <a:t>National Land Cover Database</a:t>
              </a:r>
            </a:p>
          </p:txBody>
        </p:sp>
      </p:grpSp>
      <p:grpSp>
        <p:nvGrpSpPr>
          <p:cNvPr id="28" name="Group 27">
            <a:extLst>
              <a:ext uri="{FF2B5EF4-FFF2-40B4-BE49-F238E27FC236}">
                <a16:creationId xmlns:a16="http://schemas.microsoft.com/office/drawing/2014/main" id="{27304F78-08B2-4948-AFDC-30F8B071B387}"/>
              </a:ext>
            </a:extLst>
          </p:cNvPr>
          <p:cNvGrpSpPr/>
          <p:nvPr/>
        </p:nvGrpSpPr>
        <p:grpSpPr>
          <a:xfrm>
            <a:off x="8514133" y="3821904"/>
            <a:ext cx="3062670" cy="2138338"/>
            <a:chOff x="8227240" y="3821904"/>
            <a:chExt cx="3062670" cy="2138338"/>
          </a:xfrm>
        </p:grpSpPr>
        <p:sp>
          <p:nvSpPr>
            <p:cNvPr id="27" name="Hexagon 26">
              <a:extLst>
                <a:ext uri="{FF2B5EF4-FFF2-40B4-BE49-F238E27FC236}">
                  <a16:creationId xmlns:a16="http://schemas.microsoft.com/office/drawing/2014/main" id="{0DA40E57-B681-484E-B8DB-9941F7485147}"/>
                </a:ext>
              </a:extLst>
            </p:cNvPr>
            <p:cNvSpPr/>
            <p:nvPr/>
          </p:nvSpPr>
          <p:spPr>
            <a:xfrm>
              <a:off x="8227240" y="3821904"/>
              <a:ext cx="3062669" cy="2138338"/>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24" name="Hexagon 23">
              <a:extLst>
                <a:ext uri="{FF2B5EF4-FFF2-40B4-BE49-F238E27FC236}">
                  <a16:creationId xmlns:a16="http://schemas.microsoft.com/office/drawing/2014/main" id="{FFA160FF-520A-6043-B539-36C85366D4E3}"/>
                </a:ext>
              </a:extLst>
            </p:cNvPr>
            <p:cNvSpPr/>
            <p:nvPr/>
          </p:nvSpPr>
          <p:spPr>
            <a:xfrm>
              <a:off x="8227241" y="3821904"/>
              <a:ext cx="3062669" cy="2138338"/>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Supervised Classification</a:t>
              </a:r>
            </a:p>
          </p:txBody>
        </p:sp>
      </p:grpSp>
      <p:grpSp>
        <p:nvGrpSpPr>
          <p:cNvPr id="30" name="Group 29">
            <a:extLst>
              <a:ext uri="{FF2B5EF4-FFF2-40B4-BE49-F238E27FC236}">
                <a16:creationId xmlns:a16="http://schemas.microsoft.com/office/drawing/2014/main" id="{B755100E-8FCD-104C-960E-72C3CD13EB6E}"/>
              </a:ext>
            </a:extLst>
          </p:cNvPr>
          <p:cNvGrpSpPr/>
          <p:nvPr/>
        </p:nvGrpSpPr>
        <p:grpSpPr>
          <a:xfrm>
            <a:off x="8514132" y="1520209"/>
            <a:ext cx="3062671" cy="2138338"/>
            <a:chOff x="8227239" y="1520209"/>
            <a:chExt cx="3062671" cy="2138338"/>
          </a:xfrm>
        </p:grpSpPr>
        <p:sp>
          <p:nvSpPr>
            <p:cNvPr id="29" name="Hexagon 28">
              <a:extLst>
                <a:ext uri="{FF2B5EF4-FFF2-40B4-BE49-F238E27FC236}">
                  <a16:creationId xmlns:a16="http://schemas.microsoft.com/office/drawing/2014/main" id="{203F8DA7-B107-BD48-BE4C-FD1C449C163C}"/>
                </a:ext>
              </a:extLst>
            </p:cNvPr>
            <p:cNvSpPr/>
            <p:nvPr/>
          </p:nvSpPr>
          <p:spPr>
            <a:xfrm>
              <a:off x="8227239" y="1520209"/>
              <a:ext cx="3062669" cy="2138338"/>
            </a:xfrm>
            <a:prstGeom prst="hexagon">
              <a:avLst/>
            </a:prstGeom>
            <a:blipFill dpi="0" rotWithShape="1">
              <a:blip r:embed="rId7">
                <a:extLst>
                  <a:ext uri="{28A0092B-C50C-407E-A947-70E740481C1C}">
                    <a14:useLocalDpi xmlns:a14="http://schemas.microsoft.com/office/drawing/2010/main" val="0"/>
                  </a:ext>
                </a:extLst>
              </a:blip>
              <a:srcRect/>
              <a:stretch>
                <a:fillRect/>
              </a:stretch>
            </a:blip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Century Gothic" panose="020B0502020202020204" pitchFamily="34" charset="0"/>
              </a:endParaRPr>
            </a:p>
          </p:txBody>
        </p:sp>
        <p:sp>
          <p:nvSpPr>
            <p:cNvPr id="26" name="Hexagon 25">
              <a:extLst>
                <a:ext uri="{FF2B5EF4-FFF2-40B4-BE49-F238E27FC236}">
                  <a16:creationId xmlns:a16="http://schemas.microsoft.com/office/drawing/2014/main" id="{11D1F218-BC71-B04D-A89C-F8CA6407CA9C}"/>
                </a:ext>
              </a:extLst>
            </p:cNvPr>
            <p:cNvSpPr/>
            <p:nvPr/>
          </p:nvSpPr>
          <p:spPr>
            <a:xfrm>
              <a:off x="8227241" y="1520209"/>
              <a:ext cx="3062669" cy="2138338"/>
            </a:xfrm>
            <a:prstGeom prst="hexagon">
              <a:avLst/>
            </a:prstGeom>
            <a:solidFill>
              <a:srgbClr val="FFFFFF">
                <a:alpha val="80000"/>
              </a:srgbClr>
            </a:solidFill>
            <a:ln w="5715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panose="020B0502020202020204" pitchFamily="34" charset="0"/>
                </a:rPr>
                <a:t>Threshold Classification</a:t>
              </a:r>
            </a:p>
          </p:txBody>
        </p:sp>
      </p:grpSp>
      <p:grpSp>
        <p:nvGrpSpPr>
          <p:cNvPr id="39" name="Group 38">
            <a:extLst>
              <a:ext uri="{FF2B5EF4-FFF2-40B4-BE49-F238E27FC236}">
                <a16:creationId xmlns:a16="http://schemas.microsoft.com/office/drawing/2014/main" id="{4FA117D2-3251-BD42-8581-CCE7DA45BDA2}"/>
              </a:ext>
            </a:extLst>
          </p:cNvPr>
          <p:cNvGrpSpPr/>
          <p:nvPr/>
        </p:nvGrpSpPr>
        <p:grpSpPr>
          <a:xfrm>
            <a:off x="-3199150" y="1608914"/>
            <a:ext cx="12383209" cy="4407265"/>
            <a:chOff x="-2605752" y="1704282"/>
            <a:chExt cx="12383209" cy="4407265"/>
          </a:xfrm>
        </p:grpSpPr>
        <p:grpSp>
          <p:nvGrpSpPr>
            <p:cNvPr id="107" name="Group 106">
              <a:extLst>
                <a:ext uri="{FF2B5EF4-FFF2-40B4-BE49-F238E27FC236}">
                  <a16:creationId xmlns:a16="http://schemas.microsoft.com/office/drawing/2014/main" id="{839732C6-AAA1-DC46-901B-20EFA28FF066}"/>
                </a:ext>
              </a:extLst>
            </p:cNvPr>
            <p:cNvGrpSpPr/>
            <p:nvPr/>
          </p:nvGrpSpPr>
          <p:grpSpPr>
            <a:xfrm>
              <a:off x="-2605752" y="1704282"/>
              <a:ext cx="12383209" cy="4407265"/>
              <a:chOff x="-2498900" y="-7954"/>
              <a:chExt cx="12383209" cy="4407265"/>
            </a:xfrm>
          </p:grpSpPr>
          <p:grpSp>
            <p:nvGrpSpPr>
              <p:cNvPr id="103" name="Group 102">
                <a:extLst>
                  <a:ext uri="{FF2B5EF4-FFF2-40B4-BE49-F238E27FC236}">
                    <a16:creationId xmlns:a16="http://schemas.microsoft.com/office/drawing/2014/main" id="{56ADA66C-A3EC-E84B-84E2-09E09FF93CEE}"/>
                  </a:ext>
                </a:extLst>
              </p:cNvPr>
              <p:cNvGrpSpPr/>
              <p:nvPr/>
            </p:nvGrpSpPr>
            <p:grpSpPr>
              <a:xfrm>
                <a:off x="-2498900" y="-7954"/>
                <a:ext cx="12383209" cy="4407265"/>
                <a:chOff x="-2238294" y="-488727"/>
                <a:chExt cx="11932120" cy="5368593"/>
              </a:xfrm>
            </p:grpSpPr>
            <p:sp>
              <p:nvSpPr>
                <p:cNvPr id="101" name="Arc 100">
                  <a:extLst>
                    <a:ext uri="{FF2B5EF4-FFF2-40B4-BE49-F238E27FC236}">
                      <a16:creationId xmlns:a16="http://schemas.microsoft.com/office/drawing/2014/main" id="{9BE9D320-C8BB-E340-A813-28CB577181B5}"/>
                    </a:ext>
                  </a:extLst>
                </p:cNvPr>
                <p:cNvSpPr/>
                <p:nvPr/>
              </p:nvSpPr>
              <p:spPr>
                <a:xfrm rot="6904973">
                  <a:off x="1415443" y="-4142464"/>
                  <a:ext cx="4624646" cy="11932120"/>
                </a:xfrm>
                <a:prstGeom prst="arc">
                  <a:avLst>
                    <a:gd name="adj1" fmla="val 16103005"/>
                    <a:gd name="adj2" fmla="val 20995732"/>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84D6F20B-D4E1-7844-9FBF-3F0DBB2818B4}"/>
                    </a:ext>
                  </a:extLst>
                </p:cNvPr>
                <p:cNvSpPr/>
                <p:nvPr/>
              </p:nvSpPr>
              <p:spPr>
                <a:xfrm rot="12635394" flipV="1">
                  <a:off x="9111538" y="4708214"/>
                  <a:ext cx="173946" cy="171652"/>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Arc 103">
                <a:extLst>
                  <a:ext uri="{FF2B5EF4-FFF2-40B4-BE49-F238E27FC236}">
                    <a16:creationId xmlns:a16="http://schemas.microsoft.com/office/drawing/2014/main" id="{45178808-59ED-E14E-AEA8-C4B334C0E0E0}"/>
                  </a:ext>
                </a:extLst>
              </p:cNvPr>
              <p:cNvSpPr/>
              <p:nvPr/>
            </p:nvSpPr>
            <p:spPr>
              <a:xfrm rot="8638711">
                <a:off x="7684406" y="1380386"/>
                <a:ext cx="1397903" cy="2577143"/>
              </a:xfrm>
              <a:prstGeom prst="arc">
                <a:avLst>
                  <a:gd name="adj1" fmla="val 15966839"/>
                  <a:gd name="adj2" fmla="val 21035156"/>
                </a:avLst>
              </a:prstGeom>
              <a:ln w="28575">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1" name="Triangle 70">
              <a:extLst>
                <a:ext uri="{FF2B5EF4-FFF2-40B4-BE49-F238E27FC236}">
                  <a16:creationId xmlns:a16="http://schemas.microsoft.com/office/drawing/2014/main" id="{F1F95B07-7EC7-A042-A1A8-736CA62A9188}"/>
                </a:ext>
              </a:extLst>
            </p:cNvPr>
            <p:cNvSpPr/>
            <p:nvPr/>
          </p:nvSpPr>
          <p:spPr>
            <a:xfrm rot="12635394" flipV="1">
              <a:off x="8977544" y="5316903"/>
              <a:ext cx="180522" cy="140915"/>
            </a:xfrm>
            <a:prstGeom prst="triangle">
              <a:avLst/>
            </a:prstGeom>
            <a:solidFill>
              <a:srgbClr val="006D9D"/>
            </a:solidFill>
            <a:ln>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9" name="Straight Arrow Connector 48">
            <a:extLst>
              <a:ext uri="{FF2B5EF4-FFF2-40B4-BE49-F238E27FC236}">
                <a16:creationId xmlns:a16="http://schemas.microsoft.com/office/drawing/2014/main" id="{3EBB56C0-70B4-5B4A-8016-9A6D96EE2255}"/>
              </a:ext>
            </a:extLst>
          </p:cNvPr>
          <p:cNvCxnSpPr>
            <a:cxnSpLocks/>
          </p:cNvCxnSpPr>
          <p:nvPr/>
        </p:nvCxnSpPr>
        <p:spPr>
          <a:xfrm flipV="1">
            <a:off x="2440014" y="3676419"/>
            <a:ext cx="1165667" cy="60762"/>
          </a:xfrm>
          <a:prstGeom prst="straightConnector1">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14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9" presetClass="emph" presetSubtype="0" nodeType="withEffect">
                                  <p:stCondLst>
                                    <p:cond delay="0"/>
                                  </p:stCondLst>
                                  <p:childTnLst>
                                    <p:set>
                                      <p:cBhvr>
                                        <p:cTn id="20" dur="indefinite"/>
                                        <p:tgtEl>
                                          <p:spTgt spid="31"/>
                                        </p:tgtEl>
                                        <p:attrNameLst>
                                          <p:attrName>style.opacity</p:attrName>
                                        </p:attrNameLst>
                                      </p:cBhvr>
                                      <p:to>
                                        <p:strVal val="0.1"/>
                                      </p:to>
                                    </p:set>
                                    <p:animEffect filter="image" prLst="opacity: 0.1">
                                      <p:cBhvr rctx="IE">
                                        <p:cTn id="21" dur="indefinite"/>
                                        <p:tgtEl>
                                          <p:spTgt spid="31"/>
                                        </p:tgtEl>
                                      </p:cBhvr>
                                    </p:animEffect>
                                  </p:childTnLst>
                                </p:cTn>
                              </p:par>
                              <p:par>
                                <p:cTn id="22" presetID="9" presetClass="emph" presetSubtype="0" nodeType="withEffect">
                                  <p:stCondLst>
                                    <p:cond delay="0"/>
                                  </p:stCondLst>
                                  <p:childTnLst>
                                    <p:set>
                                      <p:cBhvr>
                                        <p:cTn id="23" dur="indefinite"/>
                                        <p:tgtEl>
                                          <p:spTgt spid="30"/>
                                        </p:tgtEl>
                                        <p:attrNameLst>
                                          <p:attrName>style.opacity</p:attrName>
                                        </p:attrNameLst>
                                      </p:cBhvr>
                                      <p:to>
                                        <p:strVal val="0.1"/>
                                      </p:to>
                                    </p:set>
                                    <p:animEffect filter="image" prLst="opacity: 0.1">
                                      <p:cBhvr rctx="IE">
                                        <p:cTn id="24" dur="indefinite"/>
                                        <p:tgtEl>
                                          <p:spTgt spid="30"/>
                                        </p:tgtEl>
                                      </p:cBhvr>
                                    </p:animEffect>
                                  </p:childTnLst>
                                </p:cTn>
                              </p:par>
                              <p:par>
                                <p:cTn id="25" presetID="9" presetClass="emph" presetSubtype="0" nodeType="withEffect">
                                  <p:stCondLst>
                                    <p:cond delay="0"/>
                                  </p:stCondLst>
                                  <p:childTnLst>
                                    <p:set>
                                      <p:cBhvr>
                                        <p:cTn id="26" dur="indefinite"/>
                                        <p:tgtEl>
                                          <p:spTgt spid="58"/>
                                        </p:tgtEl>
                                        <p:attrNameLst>
                                          <p:attrName>style.opacity</p:attrName>
                                        </p:attrNameLst>
                                      </p:cBhvr>
                                      <p:to>
                                        <p:strVal val="0.1"/>
                                      </p:to>
                                    </p:set>
                                    <p:animEffect filter="image" prLst="opacity: 0.1">
                                      <p:cBhvr rctx="IE">
                                        <p:cTn id="27" dur="indefinite"/>
                                        <p:tgtEl>
                                          <p:spTgt spid="58"/>
                                        </p:tgtEl>
                                      </p:cBhvr>
                                    </p:animEffect>
                                  </p:childTnLst>
                                </p:cTn>
                              </p:par>
                              <p:par>
                                <p:cTn id="28" presetID="1"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SharingLinks.8b6d6936-1d43-4e1c-8b69-293acb10fc65.OrganizationEdit.365fe81b-0486-452a-9350-daed94afbcaf</DisplayName>
        <AccountId>17</AccountId>
        <AccountType/>
      </UserInfo>
      <UserInfo>
        <DisplayName>NT Service\spsearch</DisplayName>
        <AccountId>3</AccountId>
        <AccountType/>
      </UserInfo>
      <UserInfo>
        <DisplayName>Greta Paris</DisplayName>
        <AccountId>74</AccountId>
        <AccountType/>
      </UserInfo>
      <UserInfo>
        <DisplayName>Amber Williams</DisplayName>
        <AccountId>72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0DBCD2-C338-4E54-B98B-087004B95F0C}">
  <ds:schemaRefs>
    <ds:schemaRef ds:uri="http://schemas.microsoft.com/sharepoint/v3/contenttype/forms"/>
  </ds:schemaRefs>
</ds:datastoreItem>
</file>

<file path=customXml/itemProps2.xml><?xml version="1.0" encoding="utf-8"?>
<ds:datastoreItem xmlns:ds="http://schemas.openxmlformats.org/officeDocument/2006/customXml" ds:itemID="{D46FFB85-31D0-43A2-8D9E-5229220D89A2}">
  <ds:schemaRefs>
    <ds:schemaRef ds:uri="http://purl.org/dc/elements/1.1/"/>
    <ds:schemaRef ds:uri="http://schemas.microsoft.com/office/2006/metadata/properties"/>
    <ds:schemaRef ds:uri="21e6a8e8-1dff-48a6-ab9b-8d556c6946c0"/>
    <ds:schemaRef ds:uri="http://purl.org/dc/terms/"/>
    <ds:schemaRef ds:uri="http://www.w3.org/XML/1998/namespace"/>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DAAD017-48F5-4010-81B6-EA66149B9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13290</TotalTime>
  <Words>5661</Words>
  <Application>Microsoft Office PowerPoint</Application>
  <PresentationFormat>Widescreen</PresentationFormat>
  <Paragraphs>775</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Century Gothic</vt:lpstr>
      <vt:lpstr>Garamond</vt:lpstr>
      <vt:lpstr>Segoe UI</vt:lpstr>
      <vt:lpstr>Times New Roman</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195</cp:revision>
  <dcterms:created xsi:type="dcterms:W3CDTF">2019-11-12T17:46:59Z</dcterms:created>
  <dcterms:modified xsi:type="dcterms:W3CDTF">2020-07-29T13:00:36Z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