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 id="2147483668" r:id="rId3"/>
  </p:sldMasterIdLst>
  <p:notesMasterIdLst>
    <p:notesMasterId r:id="rId30"/>
  </p:notesMasterIdLst>
  <p:sldIdLst>
    <p:sldId id="256"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86" r:id="rId22"/>
    <p:sldId id="273" r:id="rId23"/>
    <p:sldId id="284" r:id="rId24"/>
    <p:sldId id="278" r:id="rId25"/>
    <p:sldId id="280" r:id="rId26"/>
    <p:sldId id="285" r:id="rId27"/>
    <p:sldId id="279" r:id="rId28"/>
    <p:sldId id="283" r:id="rId29"/>
  </p:sldIdLst>
  <p:sldSz cx="12192000" cy="6858000"/>
  <p:notesSz cx="6858000" cy="9144000"/>
  <p:embeddedFontLst>
    <p:embeddedFont>
      <p:font typeface="Century Gothic" panose="020B0502020202020204" pitchFamily="34" charset="0"/>
      <p:regular r:id="rId31"/>
      <p:bold r:id="rId32"/>
      <p:italic r:id="rId33"/>
      <p:boldItalic r:id="rId34"/>
    </p:embeddedFont>
    <p:embeddedFont>
      <p:font typeface="Webdings" panose="05030102010509060703" pitchFamily="18" charset="2"/>
      <p:regular r:id="rId35"/>
    </p:embeddedFont>
    <p:embeddedFont>
      <p:font typeface="Garamond" panose="02020404030301010803" pitchFamily="18" charset="0"/>
      <p:regular r:id="rId36"/>
      <p:bold r:id="rId37"/>
      <p:italic r:id="rId38"/>
    </p:embeddedFont>
    <p:embeddedFont>
      <p:font typeface="Wingdings 3" panose="05040102010807070707" pitchFamily="18" charset="2"/>
      <p:regular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 id="1" name="Bouhedda, Fadwa Y. (ARC-SGE)[SSAI DEVELOP]" initials="BFY(D" lastIdx="28" clrIdx="1">
    <p:extLst>
      <p:ext uri="{19B8F6BF-5375-455C-9EA6-DF929625EA0E}">
        <p15:presenceInfo xmlns:p15="http://schemas.microsoft.com/office/powerpoint/2012/main" userId="S-1-5-21-330711430-3775241029-4075259233-823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8B0"/>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19" autoAdjust="0"/>
    <p:restoredTop sz="90794" autoAdjust="0"/>
  </p:normalViewPr>
  <p:slideViewPr>
    <p:cSldViewPr snapToGrid="0">
      <p:cViewPr>
        <p:scale>
          <a:sx n="75" d="100"/>
          <a:sy n="75" d="100"/>
        </p:scale>
        <p:origin x="300" y="6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4348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File:Seal_of_the_United_States_Census_Bureau.svg" TargetMode="External"/><Relationship Id="rId7" Type="http://schemas.openxmlformats.org/officeDocument/2006/relationships/hyperlink" Target="https://commons.wikimedia.org/wiki/Public_domai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Federal_Government_of_the_United_States" TargetMode="External"/><Relationship Id="rId5" Type="http://schemas.openxmlformats.org/officeDocument/2006/relationships/hyperlink" Target="https://en.wikipedia.org/wiki/Work_of_the_United_States_Government" TargetMode="External"/><Relationship Id="rId4" Type="http://schemas.openxmlformats.org/officeDocument/2006/relationships/hyperlink" Target="https://en.wikipedia.org/wiki/United_States_Census_Bureau"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ommons.wikimedia.org/wiki/File:Wapama_in_richmond_shipyard.jpg" TargetMode="External"/><Relationship Id="rId13" Type="http://schemas.openxmlformats.org/officeDocument/2006/relationships/hyperlink" Target="https://creativecommons.org/licenses/by-nc-nd/2.0/" TargetMode="External"/><Relationship Id="rId3" Type="http://schemas.openxmlformats.org/officeDocument/2006/relationships/hyperlink" Target="https://commons.wikimedia.org/wiki/File:Richmond_California_aerial_view_with_bridge.jpg" TargetMode="External"/><Relationship Id="rId7" Type="http://schemas.openxmlformats.org/officeDocument/2006/relationships/hyperlink" Target="https://en.wikipedia.org/wiki/public_domain" TargetMode="External"/><Relationship Id="rId12" Type="http://schemas.openxmlformats.org/officeDocument/2006/relationships/hyperlink" Target="https://www.flickr.com/photos/foreternity/9151140869/in/photolist-eWDZmR-eewpep-dswyqG-edWY2T-G14zNF-x1sZrq-4JCNa6-nyNuzA-fUchjd-fDqaj9-ea6kq-pJ1ZaZ-ea5Qs-ea62X-ea5m9-ea5B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Federal_Government_of_the_United_States" TargetMode="External"/><Relationship Id="rId11" Type="http://schemas.openxmlformats.org/officeDocument/2006/relationships/hyperlink" Target="https://creativecommons.org/licenses/by-nc/2.0/" TargetMode="External"/><Relationship Id="rId5" Type="http://schemas.openxmlformats.org/officeDocument/2006/relationships/hyperlink" Target="https://en.wikipedia.org/wiki/Work_of_the_United_States_Government" TargetMode="External"/><Relationship Id="rId10" Type="http://schemas.openxmlformats.org/officeDocument/2006/relationships/hyperlink" Target="https://www.flickr.com/photos/jasonholmberg/7391528408/in/photolist-cgavSY-4YZ3ik-e4yomN-4Z3ZJh-4YYHLc-4YYJmM-4YZ3pc-4YZ3sc-4YYYkH-4Z4hsb-4Z3Z2b-4Z3YLo-4Z3YrU-4Z3Z97-4Z3ZpY-4YYJjz-4Z3YTj-4Z3YpA-4Z3Ze7-4YYHXr-4Z3Yth-4Z3YWh-4YYJ6x-4YYHyR-4Z3YnL-4Z3Z5E-4YYHJg-4YYHez-4Z3Zmb-4Z3YBS-4YYHAx-4YYHiK-4YYHfX-4Z3Z7C-4Z3Zhu-4Z3ZbY-4Z3Z3S-4Z3YJL-4Z3Zuu-4Z3ZnE-4Z3ZDj-4YYHcT-4Z3ZfW-4Z3YEd-4YYHre-4Z3ZzU-4YYJfT-4Z3YFS-4Z4fQJ-4Z4g3G" TargetMode="External"/><Relationship Id="rId4" Type="http://schemas.openxmlformats.org/officeDocument/2006/relationships/hyperlink" Target="https://commons.wikimedia.org/wiki/United_States_Army_Corps_of_Engineers" TargetMode="External"/><Relationship Id="rId9" Type="http://schemas.openxmlformats.org/officeDocument/2006/relationships/hyperlink" Target="https://creativecommons.org/licenses/by-sa/3.0/deed.en" TargetMode="External"/><Relationship Id="rId14" Type="http://schemas.openxmlformats.org/officeDocument/2006/relationships/hyperlink" Target="https://www.flickr.com/photos/schaffner/3778244137/in/photolist-6KSumi-9yJdqd-7zUpfU-5EBNbF-6KWRyo-6KWQ9L-6KSHyK-7Ai8vH-8Js8zo-6KStBc-6KWTDh-23cnAmZ-5EBCiH-6KWSco-6KSEB8-5EBHRK-6KWzD3-6KSNNt-6KSFua-6KWGRh-r3pdrz-qbPbb-9yJqw9-6KWJXG-6KSDjT-6KSGaK-221M3G5-6KWAnL-6KWL2G-6KWJx3-5EBrzP-4xPn69-6ZFcF1-dfbGCG-4nLGAH-5EFy3E-8spm91-5EBaUi-5EFNeJ-5EFLdG-5EG32E-oYdp-5EBc2a-5EBLB2-7PeoWf-7zQCXt-6KSMFF-5EBxKt-5EBKiz-5EFPDq"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ewedistrict/3212466944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pixabay.com/en/thermometer-temperature-celsius-2906817/"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commons.wikimedia.org/wiki/File:Chevron_Richmond_Refinery_Fire_2012_-02.jpg" TargetMode="External"/><Relationship Id="rId7" Type="http://schemas.openxmlformats.org/officeDocument/2006/relationships/hyperlink" Target="https://www.flickr.com/photos/climatecampnsw/4007389862/in/photolist-777VoE-7nzBni-7nzwc8-7o4fxc-7nzBAg-7o7Axf-7o49Wn-7o7Akf-8YGRgQ-7o45gc-7o3FBV-7o84So-77nZVB-7o3FJB-77rJcJ-77nNjM-77nKX4-77rHhs-77rDFJ-77o3he-7o8iKJ-77rXB5-7AEH5Z-7o49Yr-7o89L1-8K1iGq-Cgq25s-7o4i4k-77rSxG-7o7AgS-7o8cUY-7o8iSL-77rwq5-7o3Fyn-77o8eM-77nAvz-aRoDRD-8v9Nnt-77rHEh-7AF8di-ccDq5q-7hMXZD-74oqeE-5GQ8w5-oT4kjo-q8ytaX-8JRJgA-p6d4N2-77rM3C-77nH2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road-mountains-sunset-path-desert-1303617/" TargetMode="External"/><Relationship Id="rId4" Type="http://schemas.openxmlformats.org/officeDocument/2006/relationships/hyperlink" Target="https://creativecommons.org/licenses/by-sa/3.0/deed.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iCy_m-u0VE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en/target-dart-aim-success-goal-141477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vpedia.developexchange.com/dp/images/6/69/01_Landsat5.pn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planet.com/products/planet-imagery/" TargetMode="External"/><Relationship Id="rId4" Type="http://schemas.openxmlformats.org/officeDocument/2006/relationships/hyperlink" Target="http://www.devpedia.developexchange.com/dp/images/c/c2/03_Landsat8.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Shape 17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Personal and Project Introduction Script: </a:t>
            </a:r>
            <a:endParaRPr/>
          </a:p>
          <a:p>
            <a:pPr marL="457200" lvl="0" indent="-317500" rtl="0">
              <a:spcBef>
                <a:spcPts val="0"/>
              </a:spcBef>
              <a:spcAft>
                <a:spcPts val="0"/>
              </a:spcAft>
              <a:buClr>
                <a:schemeClr val="dk1"/>
              </a:buClr>
              <a:buSzPts val="1400"/>
              <a:buFont typeface="Calibri"/>
              <a:buChar char="●"/>
            </a:pPr>
            <a:r>
              <a:rPr lang="en-US"/>
              <a:t>Hi my name is Casey Mais.</a:t>
            </a:r>
            <a:endParaRPr/>
          </a:p>
          <a:p>
            <a:pPr marL="457200" lvl="0" indent="-317500" rtl="0">
              <a:spcBef>
                <a:spcPts val="0"/>
              </a:spcBef>
              <a:spcAft>
                <a:spcPts val="0"/>
              </a:spcAft>
              <a:buClr>
                <a:schemeClr val="dk1"/>
              </a:buClr>
              <a:buSzPts val="1400"/>
              <a:buFont typeface="Calibri"/>
              <a:buChar char="●"/>
            </a:pPr>
            <a:r>
              <a:rPr lang="en-US"/>
              <a:t>Hello, my name is Jerrold Acdan.</a:t>
            </a:r>
            <a:endParaRPr/>
          </a:p>
          <a:p>
            <a:pPr marL="457200" lvl="0" indent="-317500" rtl="0">
              <a:spcBef>
                <a:spcPts val="0"/>
              </a:spcBef>
              <a:spcAft>
                <a:spcPts val="0"/>
              </a:spcAft>
              <a:buClr>
                <a:schemeClr val="dk1"/>
              </a:buClr>
              <a:buSzPts val="1400"/>
              <a:buFont typeface="Calibri"/>
              <a:buChar char="●"/>
            </a:pPr>
            <a:r>
              <a:rPr lang="en-US"/>
              <a:t>And my name is Fadwa Bouhedda. We are the Richmond Urban Development team and the project we worked on this term is called “Quantifying Changes in Urban Tree Canopy Cover and Land Surface Temperature to Understand their Impacts on Neighborhoods throughout Richmond, California”</a:t>
            </a:r>
            <a:endParaRPr>
              <a:solidFill>
                <a:srgbClr val="FF0000"/>
              </a:solidFill>
            </a:endParaRPr>
          </a:p>
          <a:p>
            <a:pPr marL="0" marR="0" lvl="0" indent="0" algn="l" rtl="0">
              <a:lnSpc>
                <a:spcPct val="100000"/>
              </a:lnSpc>
              <a:spcBef>
                <a:spcPts val="0"/>
              </a:spcBef>
              <a:spcAft>
                <a:spcPts val="0"/>
              </a:spcAft>
              <a:buClr>
                <a:srgbClr val="FF0000"/>
              </a:buClr>
              <a:buSzPts val="1200"/>
              <a:buFont typeface="Calibri"/>
              <a:buNone/>
            </a:pPr>
            <a:endParaRPr>
              <a:solidFill>
                <a:srgbClr val="FF0000"/>
              </a:solidFill>
            </a:endParaRPr>
          </a:p>
          <a:p>
            <a:pPr marL="0" marR="0" lvl="0" indent="0" algn="l" rtl="0">
              <a:lnSpc>
                <a:spcPct val="100000"/>
              </a:lnSpc>
              <a:spcBef>
                <a:spcPts val="0"/>
              </a:spcBef>
              <a:spcAft>
                <a:spcPts val="0"/>
              </a:spcAft>
              <a:buClr>
                <a:srgbClr val="FF0000"/>
              </a:buClr>
              <a:buSzPts val="1200"/>
              <a:buFont typeface="Calibri"/>
              <a:buNone/>
            </a:pPr>
            <a:endParaRPr>
              <a:solidFill>
                <a:srgbClr val="FF0000"/>
              </a:solidFill>
            </a:endParaRPr>
          </a:p>
        </p:txBody>
      </p:sp>
      <p:sp>
        <p:nvSpPr>
          <p:cNvPr id="176" name="Shape 17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9182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Shape 31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Font typeface="Arial" panose="020B0604020202020204" pitchFamily="34" charset="0"/>
              <a:buNone/>
            </a:pPr>
            <a:r>
              <a:rPr lang="en-US" dirty="0" smtClean="0"/>
              <a:t>Land</a:t>
            </a:r>
            <a:r>
              <a:rPr lang="en-US" baseline="0" dirty="0" smtClean="0"/>
              <a:t> Classification Methodology Script: </a:t>
            </a:r>
            <a:endParaRPr lang="en-US" dirty="0" smtClean="0"/>
          </a:p>
          <a:p>
            <a:pPr marL="171450" marR="0" lvl="0" indent="-171450" algn="l" rtl="0">
              <a:lnSpc>
                <a:spcPct val="100000"/>
              </a:lnSpc>
              <a:spcBef>
                <a:spcPts val="0"/>
              </a:spcBef>
              <a:spcAft>
                <a:spcPts val="0"/>
              </a:spcAft>
              <a:buFont typeface="Arial" panose="020B0604020202020204" pitchFamily="34" charset="0"/>
              <a:buChar char="•"/>
            </a:pPr>
            <a:r>
              <a:rPr lang="en-US" dirty="0" smtClean="0"/>
              <a:t>Land classifications for the historical time series 1985-2015 and Urban tree canopy 2015-2017 were completed in Google Earth Engine.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The first step was defining the classes that were going to be classified. the 6 classes  chosen were Urban, Grass, Dirt, Trees, Water, Marsh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Being limited by coarse spatial resolution of 30m for Landsat we thought the classes chosen would give us the best results we selected the training sites on the true-color image but had an NDVI layer along with NAIP imagery to help in the decision process.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Next step was to train the model and classify the image</a:t>
            </a:r>
          </a:p>
          <a:p>
            <a:pPr marL="171450" marR="0" lvl="0" indent="-171450" algn="l" rtl="0">
              <a:lnSpc>
                <a:spcPct val="100000"/>
              </a:lnSpc>
              <a:spcBef>
                <a:spcPts val="0"/>
              </a:spcBef>
              <a:spcAft>
                <a:spcPts val="0"/>
              </a:spcAft>
              <a:buFont typeface="Arial" panose="020B0604020202020204" pitchFamily="34" charset="0"/>
              <a:buChar char="•"/>
            </a:pPr>
            <a:r>
              <a:rPr lang="en-US" dirty="0" smtClean="0"/>
              <a:t>This was achieved with a few lines of code  in GEE Along with producing a classified image Google Earth Engine was able to run an accuracy assessment to validate the selected training points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If the results from the accuracy assessment did not meet our standards then training sites were reviewed and reselected this process was repeated until accuracy reached our satisfaction</a:t>
            </a:r>
          </a:p>
          <a:p>
            <a:pPr marL="152400" marR="0" lvl="0" indent="0" algn="l" rtl="0">
              <a:lnSpc>
                <a:spcPct val="100000"/>
              </a:lnSpc>
              <a:spcBef>
                <a:spcPts val="0"/>
              </a:spcBef>
              <a:spcAft>
                <a:spcPts val="0"/>
              </a:spcAft>
              <a:buClr>
                <a:schemeClr val="dk1"/>
              </a:buClr>
              <a:buSzPts val="1200"/>
              <a:buFont typeface="Calibri"/>
              <a:buNone/>
            </a:pPr>
            <a:endParaRPr lang="en-US" dirty="0" smtClean="0"/>
          </a:p>
        </p:txBody>
      </p:sp>
      <p:sp>
        <p:nvSpPr>
          <p:cNvPr id="320" name="Shape 32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882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Shape 3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smtClean="0"/>
              <a:t>Historical</a:t>
            </a:r>
            <a:r>
              <a:rPr lang="en-US" baseline="0" dirty="0" smtClean="0"/>
              <a:t> Land Cover Classification Script:</a:t>
            </a:r>
          </a:p>
          <a:p>
            <a:pPr marL="0" marR="0" lvl="0" indent="0" algn="l" rtl="0">
              <a:lnSpc>
                <a:spcPct val="100000"/>
              </a:lnSpc>
              <a:spcBef>
                <a:spcPts val="0"/>
              </a:spcBef>
              <a:spcAft>
                <a:spcPts val="0"/>
              </a:spcAft>
              <a:buNone/>
            </a:pPr>
            <a:endParaRPr lang="en-US" baseline="0" dirty="0" smtClean="0"/>
          </a:p>
          <a:p>
            <a:pPr marL="171450" marR="0" lvl="0" indent="-171450" algn="l" rtl="0">
              <a:lnSpc>
                <a:spcPct val="100000"/>
              </a:lnSpc>
              <a:spcBef>
                <a:spcPts val="0"/>
              </a:spcBef>
              <a:spcAft>
                <a:spcPts val="0"/>
              </a:spcAft>
              <a:buFont typeface="Arial" panose="020B0604020202020204" pitchFamily="34" charset="0"/>
              <a:buChar char="•"/>
            </a:pPr>
            <a:r>
              <a:rPr lang="en-US" dirty="0" smtClean="0"/>
              <a:t>We were able to export our data from Google earth engine to do further analysis and to create maps in </a:t>
            </a:r>
            <a:r>
              <a:rPr lang="en-US" dirty="0" err="1" smtClean="0"/>
              <a:t>Arcmap</a:t>
            </a:r>
            <a:endParaRPr lang="en-US" dirty="0" smtClean="0"/>
          </a:p>
          <a:p>
            <a:pPr marL="171450" marR="0" lvl="0" indent="-171450" algn="l" rtl="0">
              <a:lnSpc>
                <a:spcPct val="100000"/>
              </a:lnSpc>
              <a:spcBef>
                <a:spcPts val="0"/>
              </a:spcBef>
              <a:spcAft>
                <a:spcPts val="0"/>
              </a:spcAft>
              <a:buFont typeface="Arial" panose="020B0604020202020204" pitchFamily="34" charset="0"/>
              <a:buChar char="•"/>
            </a:pPr>
            <a:r>
              <a:rPr lang="en-US" dirty="0" smtClean="0"/>
              <a:t>The Image on the left is the 1985 land classification image on the right is the 2015 land classification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Visually it is easy to see that the Urban class creates the largest portion of the image for both years. </a:t>
            </a:r>
          </a:p>
          <a:p>
            <a:pPr marL="171450" marR="0" lvl="0" indent="-171450" algn="l" rtl="0">
              <a:lnSpc>
                <a:spcPct val="100000"/>
              </a:lnSpc>
              <a:spcBef>
                <a:spcPts val="0"/>
              </a:spcBef>
              <a:spcAft>
                <a:spcPts val="0"/>
              </a:spcAft>
              <a:buFont typeface="Arial" panose="020B0604020202020204" pitchFamily="34" charset="0"/>
              <a:buChar char="•"/>
            </a:pPr>
            <a:r>
              <a:rPr lang="en-US" dirty="0" smtClean="0"/>
              <a:t>To further back this finding we calculated area for all classes and found that Urban was the largest of the classes</a:t>
            </a:r>
          </a:p>
          <a:p>
            <a:pPr marL="171450" marR="0" lvl="0" indent="-171450" algn="l" rtl="0">
              <a:lnSpc>
                <a:spcPct val="100000"/>
              </a:lnSpc>
              <a:spcBef>
                <a:spcPts val="0"/>
              </a:spcBef>
              <a:spcAft>
                <a:spcPts val="0"/>
              </a:spcAft>
              <a:buFont typeface="Arial" panose="020B0604020202020204" pitchFamily="34" charset="0"/>
              <a:buChar char="•"/>
            </a:pPr>
            <a:r>
              <a:rPr lang="en-US" dirty="0" smtClean="0"/>
              <a:t>Accounting for 44% in 1985 and 50% in 2015.</a:t>
            </a:r>
            <a:endParaRPr dirty="0"/>
          </a:p>
          <a:p>
            <a:pPr marL="0" marR="0" lvl="0" indent="0" algn="l" rtl="0">
              <a:lnSpc>
                <a:spcPct val="100000"/>
              </a:lnSpc>
              <a:spcBef>
                <a:spcPts val="0"/>
              </a:spcBef>
              <a:spcAft>
                <a:spcPts val="0"/>
              </a:spcAft>
              <a:buNone/>
            </a:pPr>
            <a:endParaRPr dirty="0"/>
          </a:p>
        </p:txBody>
      </p:sp>
      <p:sp>
        <p:nvSpPr>
          <p:cNvPr id="343" name="Shape 3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559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Shape 35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Historical</a:t>
            </a:r>
            <a:r>
              <a:rPr lang="en-US" baseline="0" dirty="0" smtClean="0"/>
              <a:t> Land Cover Classification Script, continued:</a:t>
            </a:r>
            <a:endParaRPr lang="en-US" dirty="0" smtClean="0"/>
          </a:p>
          <a:p>
            <a:pPr marL="0" marR="0" lvl="0" indent="0" algn="l" rtl="0">
              <a:lnSpc>
                <a:spcPct val="100000"/>
              </a:lnSpc>
              <a:spcBef>
                <a:spcPts val="0"/>
              </a:spcBef>
              <a:spcAft>
                <a:spcPts val="0"/>
              </a:spcAft>
              <a:buClr>
                <a:srgbClr val="000000"/>
              </a:buClr>
              <a:buSzPts val="1400"/>
              <a:buFont typeface="Arial"/>
              <a:buNone/>
            </a:pPr>
            <a:endParaRPr lang="en-US" dirty="0" smtClean="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With Urban being the largest class in all images between 1985-2015 we wanted to detect change.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This was accomplished using the combine tool in </a:t>
            </a:r>
            <a:r>
              <a:rPr lang="en-US" dirty="0" err="1" smtClean="0"/>
              <a:t>arcmap</a:t>
            </a:r>
            <a:r>
              <a:rPr lang="en-US" dirty="0" smtClean="0"/>
              <a:t> to see the difference in classes from our 1985 image to the 2015 image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We then choose to create a map showing Urban expansion between 1985-2015,</a:t>
            </a:r>
            <a:r>
              <a:rPr lang="en-US" baseline="0" dirty="0" smtClean="0"/>
              <a:t> with </a:t>
            </a:r>
            <a:r>
              <a:rPr lang="en-US" dirty="0" smtClean="0"/>
              <a:t>black representing no change to urban red representing urban expansion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To further assess our land classification we compared the Urban expansion map along with its change percentage with a Modified Normalized Difference Impervious Surface Index map showing the difference between 1985-2015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MNDISI is an index that</a:t>
            </a:r>
            <a:r>
              <a:rPr lang="en-US" baseline="0" dirty="0" smtClean="0"/>
              <a:t> highlights impervious surfaces, such as concrete and asphalt, while masking out others, such as water, vegetation, and dirt.</a:t>
            </a:r>
            <a:endParaRPr lang="en-US" dirty="0" smtClean="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our results showed that there was an increase of 5.8% for the Urban Expansion and an increase of  6.09 % in MNDISI index</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We found it reassuring that our percentages</a:t>
            </a:r>
            <a:r>
              <a:rPr lang="en-US" baseline="0" dirty="0" smtClean="0"/>
              <a:t> </a:t>
            </a:r>
            <a:r>
              <a:rPr lang="en-US" dirty="0" smtClean="0"/>
              <a:t>for the two different analysis were very similar, showing that both methods work</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smtClean="0"/>
              <a:t>After finding an increase in impervious surfaces between the years</a:t>
            </a:r>
            <a:r>
              <a:rPr lang="en-US" baseline="0" dirty="0" smtClean="0"/>
              <a:t> </a:t>
            </a:r>
            <a:r>
              <a:rPr lang="en-US" dirty="0" smtClean="0"/>
              <a:t>we were curious on the effect it played on with land surface temperatures</a:t>
            </a:r>
            <a:endParaRPr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51" name="Shape 35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70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Shape 36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smtClean="0">
                <a:solidFill>
                  <a:schemeClr val="dk1"/>
                </a:solidFill>
                <a:latin typeface="Calibri"/>
                <a:ea typeface="Calibri"/>
                <a:cs typeface="Calibri"/>
                <a:sym typeface="Calibri"/>
              </a:rPr>
              <a:t>Atm</a:t>
            </a:r>
            <a:r>
              <a:rPr lang="en-US" sz="1200" b="0" i="0" u="none" strike="noStrike" cap="none" dirty="0" smtClean="0">
                <a:solidFill>
                  <a:schemeClr val="dk1"/>
                </a:solidFill>
                <a:latin typeface="Calibri"/>
                <a:ea typeface="Calibri"/>
                <a:cs typeface="Calibri"/>
                <a:sym typeface="Calibri"/>
              </a:rPr>
              <a:t> correction </a:t>
            </a:r>
            <a:r>
              <a:rPr lang="en-US" sz="1200" b="0" i="0" u="none" strike="noStrike" cap="none" dirty="0" err="1" smtClean="0">
                <a:solidFill>
                  <a:schemeClr val="dk1"/>
                </a:solidFill>
                <a:latin typeface="Calibri"/>
                <a:ea typeface="Calibri"/>
                <a:cs typeface="Calibri"/>
                <a:sym typeface="Calibri"/>
              </a:rPr>
              <a:t>palanet</a:t>
            </a:r>
            <a:r>
              <a:rPr lang="en-US" sz="1200" b="0" i="0" u="none" strike="noStrike" cap="none" dirty="0" smtClean="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Vegetation health </a:t>
            </a:r>
            <a:endParaRPr sz="1200" b="0" i="0" u="none" strike="noStrike" cap="none" dirty="0">
              <a:solidFill>
                <a:schemeClr val="dk1"/>
              </a:solidFill>
              <a:latin typeface="Calibri"/>
              <a:ea typeface="Calibri"/>
              <a:cs typeface="Calibri"/>
              <a:sym typeface="Calibri"/>
            </a:endParaRPr>
          </a:p>
        </p:txBody>
      </p:sp>
      <p:sp>
        <p:nvSpPr>
          <p:cNvPr id="362" name="Shape 36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738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Shape 36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LST Methodology Script:</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smtClean="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To derive Richmond’s land surface temperatures, we first started by downloading level 1 Landsat imagery acquired in the years of interest for the month of July.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The image with the least amount cloud cover was selected.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Then, the image was atmospherically corrected by the dark object subtraction method. Next, a normalized difference vegetation index layer was created, which was used to derive emissivity values.</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Finally, the emissivity values were converted to land surface temperature.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082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Shape 38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LST Results script:</a:t>
            </a:r>
          </a:p>
          <a:p>
            <a:pPr marL="0" marR="0" lvl="0" indent="0" algn="l" rtl="0">
              <a:spcBef>
                <a:spcPts val="0"/>
              </a:spcBef>
              <a:spcAft>
                <a:spcPts val="0"/>
              </a:spcAft>
              <a:buNone/>
            </a:pPr>
            <a:endParaRPr lang="en-US" dirty="0" smtClean="0"/>
          </a:p>
          <a:p>
            <a:pPr marL="171450" marR="0" lvl="0" indent="-171450" algn="l" rtl="0">
              <a:spcBef>
                <a:spcPts val="0"/>
              </a:spcBef>
              <a:spcAft>
                <a:spcPts val="0"/>
              </a:spcAft>
              <a:buFont typeface="Arial" panose="020B0604020202020204" pitchFamily="34" charset="0"/>
              <a:buChar char="•"/>
            </a:pPr>
            <a:r>
              <a:rPr lang="en-US" dirty="0" smtClean="0"/>
              <a:t>Results of LST analyses reveal two interesting facts:</a:t>
            </a:r>
          </a:p>
          <a:p>
            <a:pPr marL="628650" marR="0" lvl="1" indent="-171450" algn="l" rtl="0">
              <a:spcBef>
                <a:spcPts val="0"/>
              </a:spcBef>
              <a:spcAft>
                <a:spcPts val="0"/>
              </a:spcAft>
              <a:buFont typeface="Arial" panose="020B0604020202020204" pitchFamily="34" charset="0"/>
              <a:buChar char="•"/>
            </a:pPr>
            <a:r>
              <a:rPr lang="en-US" dirty="0" smtClean="0"/>
              <a:t>The average difference in LST between 2015 and the 30-year mean is an increase in 6 degrees Fahrenheit.</a:t>
            </a:r>
          </a:p>
          <a:p>
            <a:pPr marL="628650" marR="0" lvl="1" indent="-171450" algn="l" rtl="0">
              <a:spcBef>
                <a:spcPts val="0"/>
              </a:spcBef>
              <a:spcAft>
                <a:spcPts val="0"/>
              </a:spcAft>
              <a:buFont typeface="Arial" panose="020B0604020202020204" pitchFamily="34" charset="0"/>
              <a:buChar char="•"/>
            </a:pPr>
            <a:r>
              <a:rPr lang="en-US" dirty="0" smtClean="0"/>
              <a:t>The difference in average LST between 2015 and 1985 is positive 10 degrees Fahrenheit.</a:t>
            </a:r>
          </a:p>
          <a:p>
            <a:pPr marL="457200" marR="0" lvl="1" indent="0" algn="l" rtl="0">
              <a:spcBef>
                <a:spcPts val="0"/>
              </a:spcBef>
              <a:spcAft>
                <a:spcPts val="0"/>
              </a:spcAft>
              <a:buFont typeface="Arial" panose="020B0604020202020204" pitchFamily="34" charset="0"/>
              <a:buNone/>
            </a:pPr>
            <a:endParaRPr lang="en-US" dirty="0" smtClean="0"/>
          </a:p>
          <a:p>
            <a:pPr marL="171450" marR="0" lvl="0" indent="-171450" algn="l" rtl="0">
              <a:spcBef>
                <a:spcPts val="0"/>
              </a:spcBef>
              <a:spcAft>
                <a:spcPts val="0"/>
              </a:spcAft>
              <a:buFont typeface="Arial" panose="020B0604020202020204" pitchFamily="34" charset="0"/>
              <a:buChar char="•"/>
            </a:pPr>
            <a:r>
              <a:rPr lang="en-US" dirty="0" smtClean="0"/>
              <a:t>Take away is that Richmond’s land surface temperatures are getting hotter, which is probably due to a mix of Earth’s changing climate and the increase in impervious surfaces that make the surface warmer.</a:t>
            </a:r>
          </a:p>
          <a:p>
            <a:pPr marL="171450" marR="0" lvl="0" indent="-171450" algn="l" rtl="0">
              <a:spcBef>
                <a:spcPts val="0"/>
              </a:spcBef>
              <a:spcAft>
                <a:spcPts val="0"/>
              </a:spcAft>
              <a:buFont typeface="Arial" panose="020B0604020202020204" pitchFamily="34" charset="0"/>
              <a:buChar char="•"/>
            </a:pPr>
            <a:endParaRPr lang="en-US" dirty="0" smtClean="0"/>
          </a:p>
          <a:p>
            <a:pPr marL="171450" marR="0" lvl="0" indent="-171450" algn="l" rtl="0">
              <a:spcBef>
                <a:spcPts val="0"/>
              </a:spcBef>
              <a:spcAft>
                <a:spcPts val="0"/>
              </a:spcAft>
              <a:buFont typeface="Arial" panose="020B0604020202020204" pitchFamily="34" charset="0"/>
              <a:buChar char="•"/>
            </a:pPr>
            <a:r>
              <a:rPr lang="en-US" dirty="0" smtClean="0"/>
              <a:t>If we zoom into some different areas in the difference from 30 year mean map, we see that </a:t>
            </a:r>
          </a:p>
          <a:p>
            <a:pPr marL="628650" marR="0" lvl="1" indent="-171450" algn="l" rtl="0">
              <a:spcBef>
                <a:spcPts val="0"/>
              </a:spcBef>
              <a:spcAft>
                <a:spcPts val="0"/>
              </a:spcAft>
              <a:buFont typeface="Arial" panose="020B0604020202020204" pitchFamily="34" charset="0"/>
              <a:buChar char="•"/>
            </a:pPr>
            <a:r>
              <a:rPr lang="en-US" dirty="0" smtClean="0"/>
              <a:t>On the bottom right, these two red hotspots correspond to an empty field as well as an industrial/commercial area. </a:t>
            </a:r>
          </a:p>
          <a:p>
            <a:pPr marL="628650" marR="0" lvl="1" indent="-171450" algn="l" rtl="0">
              <a:spcBef>
                <a:spcPts val="0"/>
              </a:spcBef>
              <a:spcAft>
                <a:spcPts val="0"/>
              </a:spcAft>
              <a:buFont typeface="Arial" panose="020B0604020202020204" pitchFamily="34" charset="0"/>
              <a:buChar char="•"/>
            </a:pPr>
            <a:r>
              <a:rPr lang="en-US" dirty="0" smtClean="0"/>
              <a:t>While it is hard to plant trees in the developed area, perhaps trees around the field could cool it down.</a:t>
            </a:r>
          </a:p>
          <a:p>
            <a:pPr marL="628650" marR="0" lvl="1" indent="-171450" algn="l" rtl="0">
              <a:spcBef>
                <a:spcPts val="0"/>
              </a:spcBef>
              <a:spcAft>
                <a:spcPts val="0"/>
              </a:spcAft>
              <a:buFont typeface="Arial" panose="020B0604020202020204" pitchFamily="34" charset="0"/>
              <a:buChar char="•"/>
            </a:pPr>
            <a:r>
              <a:rPr lang="en-US" dirty="0" smtClean="0"/>
              <a:t>To the left, we see that a neighborhood that is not surrounded by many trees and it was warmer than average in 2015.</a:t>
            </a:r>
          </a:p>
          <a:p>
            <a:pPr marL="628650" marR="0" lvl="1" indent="-171450" algn="l" rtl="0">
              <a:spcBef>
                <a:spcPts val="0"/>
              </a:spcBef>
              <a:spcAft>
                <a:spcPts val="0"/>
              </a:spcAft>
              <a:buFont typeface="Arial" panose="020B0604020202020204" pitchFamily="34" charset="0"/>
              <a:buChar char="•"/>
            </a:pPr>
            <a:r>
              <a:rPr lang="en-US" dirty="0" smtClean="0"/>
              <a:t>Finally, on the upper right, we see an area that was generally cooler in 2015 than average, and it has lots of vegetation and trees around the neighborhood.</a:t>
            </a:r>
          </a:p>
          <a:p>
            <a:pPr marL="628650" marR="0" lvl="1" indent="-171450" algn="l" rtl="0">
              <a:spcBef>
                <a:spcPts val="0"/>
              </a:spcBef>
              <a:spcAft>
                <a:spcPts val="0"/>
              </a:spcAft>
              <a:buFont typeface="Arial" panose="020B0604020202020204" pitchFamily="34" charset="0"/>
              <a:buChar char="•"/>
            </a:pPr>
            <a:endParaRPr lang="en-US" dirty="0" smtClean="0"/>
          </a:p>
          <a:p>
            <a:pPr marL="171450" marR="0" lvl="0" indent="-171450" algn="l" rtl="0">
              <a:spcBef>
                <a:spcPts val="0"/>
              </a:spcBef>
              <a:spcAft>
                <a:spcPts val="0"/>
              </a:spcAft>
              <a:buFont typeface="Arial" panose="020B0604020202020204" pitchFamily="34" charset="0"/>
              <a:buChar char="•"/>
            </a:pPr>
            <a:r>
              <a:rPr lang="en-US" dirty="0" smtClean="0"/>
              <a:t>This visually shows us that trees can help reduce land surface temperatures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90" name="Shape 39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737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Shape 41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Canopy Cover</a:t>
            </a:r>
            <a:r>
              <a:rPr lang="en-US" sz="1200" b="0" i="0" u="none" strike="noStrike" cap="none" baseline="0" dirty="0" smtClean="0">
                <a:solidFill>
                  <a:schemeClr val="dk1"/>
                </a:solidFill>
                <a:latin typeface="Calibri"/>
                <a:ea typeface="Calibri"/>
                <a:cs typeface="Calibri"/>
                <a:sym typeface="Calibri"/>
              </a:rPr>
              <a:t> &amp; Socioeconomic Status Script:</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Census bureau data, including socioeconomic and demographic data, as well as data from the City of Richmond &amp; Contra Costa County were turned into a series of choropleth maps that could be compared to the spatial distribution of tree canopy. This allowed us to visually investigate the relationship between socioeconomic variables and canopy cover.</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Image </a:t>
            </a:r>
            <a:r>
              <a:rPr lang="en-US" sz="1200" b="0" i="0" u="none" strike="noStrike" cap="none" dirty="0">
                <a:solidFill>
                  <a:schemeClr val="dk1"/>
                </a:solidFill>
                <a:latin typeface="Calibri"/>
                <a:ea typeface="Calibri"/>
                <a:cs typeface="Calibri"/>
                <a:sym typeface="Calibri"/>
              </a:rPr>
              <a:t>Source: </a:t>
            </a:r>
            <a:endParaRPr sz="1200" b="0" i="0" u="none" strike="noStrike" cap="none" dirty="0">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Arial"/>
              <a:buChar char="●"/>
            </a:pPr>
            <a:r>
              <a:rPr lang="en-US" sz="1200" b="0" i="0" u="sng" strike="noStrike" cap="none" dirty="0">
                <a:solidFill>
                  <a:schemeClr val="hlink"/>
                </a:solidFill>
                <a:latin typeface="Calibri"/>
                <a:ea typeface="Calibri"/>
                <a:cs typeface="Calibri"/>
                <a:sym typeface="Calibri"/>
                <a:hlinkClick r:id="rId3"/>
              </a:rPr>
              <a:t>https</a:t>
            </a:r>
            <a:r>
              <a:rPr lang="en-US" sz="1200" b="0" i="0" u="sng" strike="noStrike" cap="none" dirty="0" smtClean="0">
                <a:solidFill>
                  <a:schemeClr val="hlink"/>
                </a:solidFill>
                <a:latin typeface="Calibri"/>
                <a:ea typeface="Calibri"/>
                <a:cs typeface="Calibri"/>
                <a:sym typeface="Calibri"/>
                <a:hlinkClick r:id="rId3"/>
              </a:rPr>
              <a:t>://commons.wikimedia.org/wiki/File:Seal_of_the_United_States_Census_Bureau.svg</a:t>
            </a:r>
            <a:endParaRPr lang="en-US" sz="1200" b="0" i="0" u="sng" strike="noStrike" cap="none" dirty="0" smtClean="0">
              <a:solidFill>
                <a:schemeClr val="hlink"/>
              </a:solidFill>
              <a:latin typeface="Calibri"/>
              <a:ea typeface="Calibri"/>
              <a:cs typeface="Calibri"/>
              <a:sym typeface="Calibri"/>
            </a:endParaRPr>
          </a:p>
          <a:p>
            <a:pPr marL="914400" marR="0" lvl="1" indent="-317500" algn="l" rtl="0">
              <a:lnSpc>
                <a:spcPct val="100000"/>
              </a:lnSpc>
              <a:spcBef>
                <a:spcPts val="0"/>
              </a:spcBef>
              <a:spcAft>
                <a:spcPts val="0"/>
              </a:spcAft>
              <a:buClr>
                <a:srgbClr val="000000"/>
              </a:buClr>
              <a:buSzPts val="1400"/>
              <a:buFont typeface="Arial"/>
              <a:buChar char="●"/>
            </a:pPr>
            <a:r>
              <a:rPr lang="en-US" sz="1200" b="0" i="0" u="none" strike="noStrike" cap="none" dirty="0" smtClean="0">
                <a:solidFill>
                  <a:schemeClr val="tx1"/>
                </a:solidFill>
                <a:effectLst/>
                <a:latin typeface="Calibri"/>
                <a:ea typeface="Calibri"/>
                <a:cs typeface="Calibri"/>
                <a:sym typeface="Calibri"/>
              </a:rPr>
              <a:t>“</a:t>
            </a:r>
            <a:r>
              <a:rPr lang="en-US" sz="1200" b="0" i="1" u="none" strike="noStrike" cap="none" dirty="0" smtClean="0">
                <a:solidFill>
                  <a:schemeClr val="tx1"/>
                </a:solidFill>
                <a:effectLst/>
                <a:latin typeface="Calibri"/>
                <a:ea typeface="Calibri"/>
                <a:cs typeface="Calibri"/>
                <a:sym typeface="Calibri"/>
              </a:rPr>
              <a:t>This image or file is a work of a </a:t>
            </a:r>
            <a:r>
              <a:rPr lang="en-US" sz="1200" b="0" i="1" u="none" strike="noStrike" cap="none" dirty="0" smtClean="0">
                <a:solidFill>
                  <a:schemeClr val="tx1"/>
                </a:solidFill>
                <a:effectLst/>
                <a:latin typeface="Calibri"/>
                <a:ea typeface="Calibri"/>
                <a:cs typeface="Calibri"/>
                <a:sym typeface="Calibri"/>
                <a:hlinkClick r:id="rId4" tooltip="w:United States Census Bureau"/>
              </a:rPr>
              <a:t>United States Census Bureau</a:t>
            </a:r>
            <a:r>
              <a:rPr lang="en-US" sz="1200" b="0" i="1" u="none" strike="noStrike" cap="none" dirty="0" smtClean="0">
                <a:solidFill>
                  <a:schemeClr val="tx1"/>
                </a:solidFill>
                <a:effectLst/>
                <a:latin typeface="Calibri"/>
                <a:ea typeface="Calibri"/>
                <a:cs typeface="Calibri"/>
                <a:sym typeface="Calibri"/>
              </a:rPr>
              <a:t> employee, taken or made as part of that person's official duties. As a </a:t>
            </a:r>
            <a:r>
              <a:rPr lang="en-US" sz="1200" b="0" i="1" u="none" strike="noStrike" cap="none" dirty="0" smtClean="0">
                <a:solidFill>
                  <a:schemeClr val="tx1"/>
                </a:solidFill>
                <a:effectLst/>
                <a:latin typeface="Calibri"/>
                <a:ea typeface="Calibri"/>
                <a:cs typeface="Calibri"/>
                <a:sym typeface="Calibri"/>
                <a:hlinkClick r:id="rId5" tooltip="en:Work of the United States Government"/>
              </a:rPr>
              <a:t>work</a:t>
            </a:r>
            <a:r>
              <a:rPr lang="en-US" sz="1200" b="0" i="1" u="none" strike="noStrike" cap="none" dirty="0" smtClean="0">
                <a:solidFill>
                  <a:schemeClr val="tx1"/>
                </a:solidFill>
                <a:effectLst/>
                <a:latin typeface="Calibri"/>
                <a:ea typeface="Calibri"/>
                <a:cs typeface="Calibri"/>
                <a:sym typeface="Calibri"/>
              </a:rPr>
              <a:t> of the </a:t>
            </a:r>
            <a:r>
              <a:rPr lang="en-US" sz="1200" b="0" i="1" u="none" strike="noStrike" cap="none" dirty="0" smtClean="0">
                <a:solidFill>
                  <a:schemeClr val="tx1"/>
                </a:solidFill>
                <a:effectLst/>
                <a:latin typeface="Calibri"/>
                <a:ea typeface="Calibri"/>
                <a:cs typeface="Calibri"/>
                <a:sym typeface="Calibri"/>
                <a:hlinkClick r:id="rId6" tooltip="en:Federal Government of the United States"/>
              </a:rPr>
              <a:t>U.S. federal government</a:t>
            </a:r>
            <a:r>
              <a:rPr lang="en-US" sz="1200" b="0" i="1" u="none" strike="noStrike" cap="none" dirty="0" smtClean="0">
                <a:solidFill>
                  <a:schemeClr val="tx1"/>
                </a:solidFill>
                <a:effectLst/>
                <a:latin typeface="Calibri"/>
                <a:ea typeface="Calibri"/>
                <a:cs typeface="Calibri"/>
                <a:sym typeface="Calibri"/>
              </a:rPr>
              <a:t>, the image is in the </a:t>
            </a:r>
            <a:r>
              <a:rPr lang="en-US" sz="1200" b="0" i="1" u="none" strike="noStrike" cap="none" dirty="0" smtClean="0">
                <a:solidFill>
                  <a:schemeClr val="tx1"/>
                </a:solidFill>
                <a:effectLst/>
                <a:latin typeface="Calibri"/>
                <a:ea typeface="Calibri"/>
                <a:cs typeface="Calibri"/>
                <a:sym typeface="Calibri"/>
                <a:hlinkClick r:id="rId7" tooltip="Public domain"/>
              </a:rPr>
              <a:t>public domain</a:t>
            </a:r>
            <a:r>
              <a:rPr lang="en-US" sz="1200" b="0" i="1" u="none" strike="noStrike" cap="none" dirty="0" smtClean="0">
                <a:solidFill>
                  <a:schemeClr val="tx1"/>
                </a:solidFill>
                <a:effectLst/>
                <a:latin typeface="Calibri"/>
                <a:ea typeface="Calibri"/>
                <a:cs typeface="Calibri"/>
                <a:sym typeface="Calibri"/>
              </a:rPr>
              <a:t>.”</a:t>
            </a:r>
            <a:endParaRPr sz="12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18" name="Shape 41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9462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Here</a:t>
            </a:r>
            <a:r>
              <a:rPr lang="en-US" baseline="0" dirty="0" smtClean="0"/>
              <a:t> we see a distinct link of high canopy cover in comparison to Property Values.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(Point out to select neighborhood to compare canopy %)</a:t>
            </a:r>
            <a:endParaRPr dirty="0"/>
          </a:p>
        </p:txBody>
      </p:sp>
      <p:sp>
        <p:nvSpPr>
          <p:cNvPr id="452" name="Shape 45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205893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aseline="0" dirty="0" smtClean="0"/>
              <a:t>Slight correlation with canopy cover and poverty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(Point out to select neighborhood to compare canopy %)</a:t>
            </a:r>
            <a:endParaRPr lang="en-US" dirty="0" smtClean="0"/>
          </a:p>
          <a:p>
            <a:pPr marL="0" lvl="0" indent="0">
              <a:spcBef>
                <a:spcPts val="0"/>
              </a:spcBef>
              <a:spcAft>
                <a:spcPts val="0"/>
              </a:spcAft>
              <a:buNone/>
            </a:pPr>
            <a:endParaRPr dirty="0"/>
          </a:p>
        </p:txBody>
      </p:sp>
      <p:sp>
        <p:nvSpPr>
          <p:cNvPr id="460" name="Shape 46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225714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aseline="0" dirty="0" smtClean="0"/>
              <a:t>Slight correlation with canopy cover and poverty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(Point out to select neighborhood to compare canopy %)</a:t>
            </a:r>
            <a:endParaRPr lang="en-US" dirty="0" smtClean="0"/>
          </a:p>
          <a:p>
            <a:pPr marL="0" lvl="0" indent="0">
              <a:spcBef>
                <a:spcPts val="0"/>
              </a:spcBef>
              <a:spcAft>
                <a:spcPts val="0"/>
              </a:spcAft>
              <a:buNone/>
            </a:pPr>
            <a:endParaRPr dirty="0"/>
          </a:p>
        </p:txBody>
      </p:sp>
      <p:sp>
        <p:nvSpPr>
          <p:cNvPr id="460" name="Shape 46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76020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Shape 18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City of Richmond Background Script:</a:t>
            </a:r>
            <a:endParaRPr dirty="0"/>
          </a:p>
          <a:p>
            <a:pPr marL="457200" marR="0" lvl="0" indent="-304800" algn="l" rtl="0">
              <a:lnSpc>
                <a:spcPct val="100000"/>
              </a:lnSpc>
              <a:spcBef>
                <a:spcPts val="0"/>
              </a:spcBef>
              <a:spcAft>
                <a:spcPts val="0"/>
              </a:spcAft>
              <a:buSzPts val="1200"/>
              <a:buFont typeface="Calibri"/>
              <a:buChar char="●"/>
            </a:pPr>
            <a:r>
              <a:rPr lang="en-US" dirty="0"/>
              <a:t>Before we dive into the details of our project, here’s some background information about Richmond.</a:t>
            </a:r>
            <a:endParaRPr dirty="0"/>
          </a:p>
          <a:p>
            <a:pPr marL="457200" marR="0" lvl="0" indent="-304800" algn="l" rtl="0">
              <a:lnSpc>
                <a:spcPct val="100000"/>
              </a:lnSpc>
              <a:spcBef>
                <a:spcPts val="0"/>
              </a:spcBef>
              <a:spcAft>
                <a:spcPts val="0"/>
              </a:spcAft>
              <a:buSzPts val="1200"/>
              <a:buFont typeface="Calibri"/>
              <a:buChar char="●"/>
            </a:pPr>
            <a:r>
              <a:rPr lang="en-US" dirty="0"/>
              <a:t>The city of Richmond, California is located in the East Bay Region of the San Francisco Bay Area as part of Contra Costa County.</a:t>
            </a:r>
            <a:endParaRPr dirty="0"/>
          </a:p>
          <a:p>
            <a:pPr marL="457200" marR="0" lvl="0" indent="-304800" algn="l" rtl="0">
              <a:lnSpc>
                <a:spcPct val="100000"/>
              </a:lnSpc>
              <a:spcBef>
                <a:spcPts val="0"/>
              </a:spcBef>
              <a:spcAft>
                <a:spcPts val="0"/>
              </a:spcAft>
              <a:buSzPts val="1200"/>
              <a:buFont typeface="Calibri"/>
              <a:buChar char="●"/>
            </a:pPr>
            <a:r>
              <a:rPr lang="en-US" dirty="0"/>
              <a:t>It spans an area of 52.5 square miles, about 60% of which is land and 40% of which is water. </a:t>
            </a:r>
            <a:endParaRPr dirty="0"/>
          </a:p>
          <a:p>
            <a:pPr marL="457200" marR="0" lvl="0" indent="-304800" algn="l" rtl="0">
              <a:lnSpc>
                <a:spcPct val="100000"/>
              </a:lnSpc>
              <a:spcBef>
                <a:spcPts val="0"/>
              </a:spcBef>
              <a:spcAft>
                <a:spcPts val="0"/>
              </a:spcAft>
              <a:buSzPts val="1200"/>
              <a:buFont typeface="Calibri"/>
              <a:buChar char="●"/>
            </a:pPr>
            <a:r>
              <a:rPr lang="en-US" dirty="0"/>
              <a:t>Historically, Richmond was founded in 1905 and remained relatively small until World War II when the industrial sector experienced a boom.</a:t>
            </a:r>
            <a:endParaRPr dirty="0"/>
          </a:p>
          <a:p>
            <a:pPr marL="457200" marR="0" lvl="0" indent="-304800" algn="l" rtl="0">
              <a:lnSpc>
                <a:spcPct val="100000"/>
              </a:lnSpc>
              <a:spcBef>
                <a:spcPts val="0"/>
              </a:spcBef>
              <a:spcAft>
                <a:spcPts val="0"/>
              </a:spcAft>
              <a:buSzPts val="1200"/>
              <a:buFont typeface="Calibri"/>
              <a:buChar char="●"/>
            </a:pPr>
            <a:r>
              <a:rPr lang="en-US" dirty="0"/>
              <a:t>Since then, the city has experienced decades of continual urban development.</a:t>
            </a:r>
            <a:endParaRPr dirty="0"/>
          </a:p>
          <a:p>
            <a:pPr marL="457200" marR="0" lvl="0" indent="-304800" algn="l" rtl="0">
              <a:lnSpc>
                <a:spcPct val="100000"/>
              </a:lnSpc>
              <a:spcBef>
                <a:spcPts val="0"/>
              </a:spcBef>
              <a:spcAft>
                <a:spcPts val="0"/>
              </a:spcAft>
              <a:buSzPts val="1200"/>
              <a:buChar char="●"/>
            </a:pPr>
            <a:r>
              <a:rPr lang="en-US" dirty="0"/>
              <a:t>As a result, today, Richmond enclosed by oil refineries, chemical companies, rail yards, ports &amp; marine terminals, and busy highways.</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r>
              <a:rPr lang="en-US" strike="noStrike" cap="none" dirty="0">
                <a:solidFill>
                  <a:srgbClr val="000000"/>
                </a:solidFill>
              </a:rPr>
              <a:t>Image sources:</a:t>
            </a:r>
            <a:endParaRPr strike="noStrike" cap="none"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3"/>
              </a:rPr>
              <a:t>https://commons.wikimedia.org/wiki/File:Richmond_California_aerial_view_with_bridge.jpg</a:t>
            </a:r>
            <a:r>
              <a:rPr lang="en-US" strike="noStrike" cap="none" dirty="0">
                <a:solidFill>
                  <a:srgbClr val="000000"/>
                </a:solidFill>
              </a:rPr>
              <a:t> </a:t>
            </a:r>
            <a:endParaRPr strike="noStrike" cap="none"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rPr>
              <a:t>“</a:t>
            </a:r>
            <a:r>
              <a:rPr lang="en-US" dirty="0">
                <a:solidFill>
                  <a:srgbClr val="000000"/>
                </a:solidFill>
                <a:highlight>
                  <a:srgbClr val="F7F8FF"/>
                </a:highlight>
              </a:rPr>
              <a:t>This image or file is a work of a </a:t>
            </a:r>
            <a:r>
              <a:rPr lang="en-US" dirty="0">
                <a:solidFill>
                  <a:srgbClr val="000000"/>
                </a:solidFill>
                <a:highlight>
                  <a:srgbClr val="F7F8FF"/>
                </a:highlight>
                <a:uFill>
                  <a:noFill/>
                </a:uFill>
                <a:hlinkClick r:id="rId4"/>
              </a:rPr>
              <a:t>U.S. Army Corps of Engineers</a:t>
            </a:r>
            <a:r>
              <a:rPr lang="en-US" dirty="0">
                <a:solidFill>
                  <a:srgbClr val="000000"/>
                </a:solidFill>
                <a:highlight>
                  <a:srgbClr val="F7F8FF"/>
                </a:highlight>
              </a:rPr>
              <a:t> soldier or employee, taken or made as part of that person's official duties. As a </a:t>
            </a:r>
            <a:r>
              <a:rPr lang="en-US" dirty="0">
                <a:solidFill>
                  <a:srgbClr val="000000"/>
                </a:solidFill>
                <a:highlight>
                  <a:srgbClr val="F7F8FF"/>
                </a:highlight>
                <a:uFill>
                  <a:noFill/>
                </a:uFill>
                <a:hlinkClick r:id="rId5"/>
              </a:rPr>
              <a:t>work</a:t>
            </a:r>
            <a:r>
              <a:rPr lang="en-US" dirty="0">
                <a:solidFill>
                  <a:srgbClr val="000000"/>
                </a:solidFill>
                <a:highlight>
                  <a:srgbClr val="F7F8FF"/>
                </a:highlight>
              </a:rPr>
              <a:t> of the </a:t>
            </a:r>
            <a:r>
              <a:rPr lang="en-US" dirty="0">
                <a:solidFill>
                  <a:srgbClr val="000000"/>
                </a:solidFill>
                <a:highlight>
                  <a:srgbClr val="F7F8FF"/>
                </a:highlight>
                <a:uFill>
                  <a:noFill/>
                </a:uFill>
                <a:hlinkClick r:id="rId6"/>
              </a:rPr>
              <a:t>U.S. federal government</a:t>
            </a:r>
            <a:r>
              <a:rPr lang="en-US" dirty="0">
                <a:solidFill>
                  <a:srgbClr val="000000"/>
                </a:solidFill>
                <a:highlight>
                  <a:srgbClr val="F7F8FF"/>
                </a:highlight>
              </a:rPr>
              <a:t>, the image is in the </a:t>
            </a:r>
            <a:r>
              <a:rPr lang="en-US" dirty="0">
                <a:solidFill>
                  <a:srgbClr val="000000"/>
                </a:solidFill>
                <a:highlight>
                  <a:srgbClr val="F7F8FF"/>
                </a:highlight>
                <a:uFill>
                  <a:noFill/>
                </a:uFill>
                <a:hlinkClick r:id="rId7"/>
              </a:rPr>
              <a:t>public domain</a:t>
            </a:r>
            <a:r>
              <a:rPr lang="en-US" dirty="0">
                <a:solidFill>
                  <a:srgbClr val="000000"/>
                </a:solidFill>
                <a:highlight>
                  <a:srgbClr val="F7F8FF"/>
                </a:highlight>
              </a:rPr>
              <a:t>.”</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8"/>
              </a:rPr>
              <a:t>https://commons.wikimedia.org/wiki/File:Wapama_in_richmond_shipyard.jpg</a:t>
            </a:r>
            <a:r>
              <a:rPr lang="en-US" strike="noStrike" cap="none" dirty="0">
                <a:solidFill>
                  <a:srgbClr val="000000"/>
                </a:solidFill>
              </a:rPr>
              <a:t> </a:t>
            </a:r>
            <a:endParaRPr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9"/>
              </a:rPr>
              <a:t>https://creativecommons.org/licenses/by-sa/3.0/deed.en</a:t>
            </a:r>
            <a:r>
              <a:rPr lang="en-US" dirty="0">
                <a:solidFill>
                  <a:srgbClr val="000000"/>
                </a:solidFill>
              </a:rPr>
              <a:t> </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10"/>
              </a:rPr>
              <a:t>https://www.flickr.com/photos/jasonholmberg/7391528408/in/photolist-cgavSY-4YZ3ik-e4yomN-4Z3ZJh-4YYHLc-4YYJmM-4YZ3pc-4YZ3sc-4YYYkH-4Z4hsb-4Z3Z2b-4Z3YLo-4Z3YrU-4Z3Z97-4Z3ZpY-4YYJjz-4Z3YTj-4Z3YpA-4Z3Ze7-4YYHXr-4Z3Yth-4Z3YWh-4YYJ6x-4YYHyR-4Z3YnL-4Z3Z5E-4YYHJg-4YYHez-4Z3Zmb-4Z3YBS-4YYHAx-4YYHiK-4YYHfX-4Z3Z7C-4Z3Zhu-4Z3ZbY-4Z3Z3S-4Z3YJL-4Z3Zuu-4Z3ZnE-4Z3ZDj-4YYHcT-4Z3ZfW-4Z3YEd-4YYHre-4Z3ZzU-4YYJfT-4Z3YFS-4Z4fQJ-4Z4g3G</a:t>
            </a:r>
            <a:endParaRPr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11"/>
              </a:rPr>
              <a:t>https://creativecommons.org/licenses/by-nc/2.0/</a:t>
            </a:r>
            <a:r>
              <a:rPr lang="en-US" dirty="0">
                <a:solidFill>
                  <a:srgbClr val="000000"/>
                </a:solidFill>
              </a:rPr>
              <a:t> </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12"/>
              </a:rPr>
              <a:t>https://www.flickr.com/photos/foreternity/9151140869/in/photolist-eWDZmR-eewpep-dswyqG-edWY2T-G14zNF-x1sZrq-4JCNa6-nyNuzA-fUchjd-fDqaj9-ea6kq-pJ1ZaZ-ea5Qs-ea62X-ea5m9-ea5Bg/</a:t>
            </a:r>
            <a:endParaRPr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13"/>
              </a:rPr>
              <a:t>https://creativecommons.org/licenses/by-nc-nd/2.0/</a:t>
            </a:r>
            <a:r>
              <a:rPr lang="en-US" dirty="0">
                <a:solidFill>
                  <a:srgbClr val="000000"/>
                </a:solidFill>
              </a:rPr>
              <a:t> </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14"/>
              </a:rPr>
              <a:t>https://www.flickr.com/photos/schaffner/3778244137/in/photolist-6KSumi-9yJdqd-7zUpfU-5EBNbF-6KWRyo-6KWQ9L-6KSHyK-7Ai8vH-8Js8zo-6KStBc-6KWTDh-23cnAmZ-5EBCiH-6KWSco-6KSEB8-5EBHRK-6KWzD3-6KSNNt-6KSFua-6KWGRh-r3pdrz-qbPbb-9yJqw9-6KWJXG-6KSDjT-6KSGaK-221M3G5-6KWAnL-6KWL2G-6KWJx3-5EBrzP-4xPn69-6ZFcF1-dfbGCG-4nLGAH-5EFy3E-8spm91-5EBaUi-5EFNeJ-5EFLdG-5EG32E-oYdp-5EBc2a-5EBLB2-7PeoWf-7zQCXt-6KSMFF-5EBxKt-5EBKiz-5EFPDq</a:t>
            </a:r>
            <a:r>
              <a:rPr lang="en-US" strike="noStrike" cap="none" dirty="0">
                <a:solidFill>
                  <a:srgbClr val="000000"/>
                </a:solidFill>
              </a:rPr>
              <a:t> </a:t>
            </a:r>
            <a:endParaRPr strike="noStrike" cap="none"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13"/>
              </a:rPr>
              <a:t>https://creativecommons.org/licenses/by-nc-nd/2.0/</a:t>
            </a:r>
            <a:r>
              <a:rPr lang="en-US" dirty="0">
                <a:solidFill>
                  <a:srgbClr val="000000"/>
                </a:solidFill>
              </a:rPr>
              <a:t> </a:t>
            </a:r>
            <a:endParaRPr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dirty="0">
              <a:solidFill>
                <a:schemeClr val="dk1"/>
              </a:solidFill>
            </a:endParaRPr>
          </a:p>
        </p:txBody>
      </p:sp>
      <p:sp>
        <p:nvSpPr>
          <p:cNvPr id="189" name="Shape 1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842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Shape 44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Displayed is Richmond’s current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44" name="Shape 4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7360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marR="0" lvl="0" indent="0" algn="l" defTabSz="914400" rtl="0" eaLnBrk="1" fontAlgn="auto" latinLnBrk="0" hangingPunct="1">
              <a:lnSpc>
                <a:spcPct val="115000"/>
              </a:lnSpc>
              <a:spcBef>
                <a:spcPts val="1000"/>
              </a:spcBef>
              <a:spcAft>
                <a:spcPts val="0"/>
              </a:spcAft>
              <a:buClr>
                <a:srgbClr val="1B57AF"/>
              </a:buClr>
              <a:buSzPts val="2000"/>
              <a:buFont typeface="Arial" panose="020B0604020202020204" pitchFamily="34" charset="0"/>
              <a:buNone/>
              <a:tabLst/>
              <a:defRPr/>
            </a:pPr>
            <a:r>
              <a:rPr lang="en-US" sz="1800" dirty="0" smtClean="0">
                <a:solidFill>
                  <a:srgbClr val="3F3F3F"/>
                </a:solidFill>
                <a:latin typeface="Century Gothic"/>
                <a:ea typeface="Century Gothic"/>
                <a:cs typeface="Century Gothic"/>
                <a:sym typeface="Century Gothic"/>
              </a:rPr>
              <a:t>Social Vulnerability Index</a:t>
            </a:r>
            <a:r>
              <a:rPr lang="en-US" sz="1800" baseline="0" dirty="0" smtClean="0">
                <a:solidFill>
                  <a:srgbClr val="3F3F3F"/>
                </a:solidFill>
                <a:latin typeface="Century Gothic"/>
                <a:ea typeface="Century Gothic"/>
                <a:cs typeface="Century Gothic"/>
                <a:sym typeface="Century Gothic"/>
              </a:rPr>
              <a:t> Script:</a:t>
            </a:r>
            <a:endParaRPr lang="en-US" sz="1800" dirty="0" smtClean="0">
              <a:solidFill>
                <a:srgbClr val="3F3F3F"/>
              </a:solidFill>
              <a:latin typeface="Century Gothic"/>
              <a:ea typeface="Century Gothic"/>
              <a:cs typeface="Century Gothic"/>
              <a:sym typeface="Century Gothic"/>
            </a:endParaRPr>
          </a:p>
          <a:p>
            <a:pPr marL="387350" marR="0" lvl="0" indent="-285750" algn="l" defTabSz="914400" rtl="0" eaLnBrk="1" fontAlgn="auto" latinLnBrk="0" hangingPunct="1">
              <a:lnSpc>
                <a:spcPct val="115000"/>
              </a:lnSpc>
              <a:spcBef>
                <a:spcPts val="1000"/>
              </a:spcBef>
              <a:spcAft>
                <a:spcPts val="0"/>
              </a:spcAft>
              <a:buClr>
                <a:srgbClr val="1B57AF"/>
              </a:buClr>
              <a:buSzPts val="2000"/>
              <a:buFont typeface="Arial" panose="020B0604020202020204" pitchFamily="34" charset="0"/>
              <a:buChar char="•"/>
              <a:tabLst/>
              <a:defRPr/>
            </a:pPr>
            <a:r>
              <a:rPr lang="en-US" sz="1800" dirty="0" smtClean="0">
                <a:solidFill>
                  <a:srgbClr val="3F3F3F"/>
                </a:solidFill>
                <a:latin typeface="Century Gothic"/>
                <a:ea typeface="Century Gothic"/>
                <a:cs typeface="Century Gothic"/>
                <a:sym typeface="Century Gothic"/>
              </a:rPr>
              <a:t>In</a:t>
            </a:r>
            <a:r>
              <a:rPr lang="en-US" sz="1800" baseline="0" dirty="0" smtClean="0">
                <a:solidFill>
                  <a:srgbClr val="3F3F3F"/>
                </a:solidFill>
                <a:latin typeface="Century Gothic"/>
                <a:ea typeface="Century Gothic"/>
                <a:cs typeface="Century Gothic"/>
                <a:sym typeface="Century Gothic"/>
              </a:rPr>
              <a:t> order to turn our project results into something useful for our project partners, we created a social vulnerability index that takes into account an area’s land surface temperature, poverty levels, impervious surface area, zoning data, property values, and current urban canopy cover.</a:t>
            </a:r>
          </a:p>
          <a:p>
            <a:pPr marL="387350" marR="0" lvl="0" indent="-285750" algn="l" defTabSz="914400" rtl="0" eaLnBrk="1" fontAlgn="auto" latinLnBrk="0" hangingPunct="1">
              <a:lnSpc>
                <a:spcPct val="115000"/>
              </a:lnSpc>
              <a:spcBef>
                <a:spcPts val="1000"/>
              </a:spcBef>
              <a:spcAft>
                <a:spcPts val="0"/>
              </a:spcAft>
              <a:buClr>
                <a:srgbClr val="1B57AF"/>
              </a:buClr>
              <a:buSzPts val="2000"/>
              <a:buFont typeface="Arial" panose="020B0604020202020204" pitchFamily="34" charset="0"/>
              <a:buChar char="•"/>
              <a:tabLst/>
              <a:defRPr/>
            </a:pPr>
            <a:r>
              <a:rPr lang="en-US" sz="1800" baseline="0" dirty="0" smtClean="0">
                <a:solidFill>
                  <a:srgbClr val="3F3F3F"/>
                </a:solidFill>
                <a:latin typeface="Century Gothic"/>
                <a:ea typeface="Century Gothic"/>
                <a:cs typeface="Century Gothic"/>
                <a:sym typeface="Century Gothic"/>
              </a:rPr>
              <a:t>Those with a high social vulnerability score are under-treed, socioeconomically disadvantaged neighborhoods that are susceptible to high land surface temperatures.</a:t>
            </a:r>
          </a:p>
          <a:p>
            <a:pPr marL="387350" marR="0" lvl="0" indent="-285750" algn="l" defTabSz="914400" rtl="0" eaLnBrk="1" fontAlgn="auto" latinLnBrk="0" hangingPunct="1">
              <a:lnSpc>
                <a:spcPct val="115000"/>
              </a:lnSpc>
              <a:spcBef>
                <a:spcPts val="1000"/>
              </a:spcBef>
              <a:spcAft>
                <a:spcPts val="0"/>
              </a:spcAft>
              <a:buClr>
                <a:srgbClr val="1B57AF"/>
              </a:buClr>
              <a:buSzPts val="2000"/>
              <a:buFont typeface="Arial" panose="020B0604020202020204" pitchFamily="34" charset="0"/>
              <a:buChar char="•"/>
              <a:tabLst/>
              <a:defRPr/>
            </a:pPr>
            <a:r>
              <a:rPr lang="en-US" sz="1800" baseline="0" dirty="0" smtClean="0">
                <a:solidFill>
                  <a:srgbClr val="3F3F3F"/>
                </a:solidFill>
                <a:latin typeface="Century Gothic"/>
                <a:ea typeface="Century Gothic"/>
                <a:cs typeface="Century Gothic"/>
                <a:sym typeface="Century Gothic"/>
              </a:rPr>
              <a:t>This is why we recommend places with high social vulnerability score to be potential areas of focus for future tree planting campaigns, if possible.</a:t>
            </a:r>
            <a:endParaRPr lang="en-US" sz="1800" dirty="0" smtClean="0">
              <a:solidFill>
                <a:srgbClr val="3F3F3F"/>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22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Shape 48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Uncertainties and errors are inherit in most geospatial analysis – with that being said,</a:t>
            </a:r>
            <a:r>
              <a:rPr lang="en-US" sz="1200" b="0" i="0" u="none" strike="noStrike" cap="none" baseline="0" dirty="0" smtClean="0">
                <a:solidFill>
                  <a:schemeClr val="dk1"/>
                </a:solidFill>
                <a:latin typeface="Calibri"/>
                <a:ea typeface="Calibri"/>
                <a:cs typeface="Calibri"/>
                <a:sym typeface="Calibri"/>
              </a:rPr>
              <a:t> the source of some of ours include</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The low spatial resolution of Landsat imagery, which limits individual tree detection</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RapidEye imagery, although it does have better spatial resolution, was not corrected for atmospheric conditions, leading to uncertainties that could have affected our classification results</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Finally, year to year weather conditions differ, which can lead pixels representing grass, trees or other vegetation to be more or less green in color, affecting classification</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Perhaps the 4 year drought between 2012-2016 could have affected the health of the trees in Richmond?</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Image source:</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https://pixabay.com/en/question-marks-punctuation-symbol-2215/</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https://creativecommons.org/publicdomain/zero/1.0/deed.en </a:t>
            </a:r>
            <a:endParaRPr sz="1200" b="0" i="0" u="none" strike="noStrike" cap="none" dirty="0">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27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Shape 37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Conclusion</a:t>
            </a:r>
            <a:r>
              <a:rPr lang="en-US" baseline="0" dirty="0" smtClean="0"/>
              <a:t> Script:</a:t>
            </a:r>
          </a:p>
          <a:p>
            <a:pPr marL="171450" marR="0" lvl="0" indent="-171450" algn="l" rtl="0">
              <a:spcBef>
                <a:spcPts val="0"/>
              </a:spcBef>
              <a:spcAft>
                <a:spcPts val="0"/>
              </a:spcAft>
              <a:buFont typeface="Arial" panose="020B0604020202020204" pitchFamily="34" charset="0"/>
              <a:buChar char="•"/>
            </a:pPr>
            <a:r>
              <a:rPr lang="en-US" sz="1200" dirty="0" smtClean="0">
                <a:solidFill>
                  <a:srgbClr val="3F3F3F"/>
                </a:solidFill>
                <a:latin typeface="Century Gothic"/>
                <a:ea typeface="Century Gothic"/>
                <a:cs typeface="Century Gothic"/>
                <a:sym typeface="Century Gothic"/>
              </a:rPr>
              <a:t>As a result of all of our analyses, we can say</a:t>
            </a:r>
            <a:r>
              <a:rPr lang="en-US" sz="1200" baseline="0" dirty="0" smtClean="0">
                <a:solidFill>
                  <a:srgbClr val="3F3F3F"/>
                </a:solidFill>
                <a:latin typeface="Century Gothic"/>
                <a:ea typeface="Century Gothic"/>
                <a:cs typeface="Century Gothic"/>
                <a:sym typeface="Century Gothic"/>
              </a:rPr>
              <a:t> that:</a:t>
            </a:r>
            <a:endParaRPr lang="en-US" sz="1200" dirty="0" smtClean="0">
              <a:solidFill>
                <a:srgbClr val="3F3F3F"/>
              </a:solidFill>
              <a:latin typeface="Century Gothic"/>
              <a:ea typeface="Century Gothic"/>
              <a:cs typeface="Century Gothic"/>
              <a:sym typeface="Century Gothic"/>
            </a:endParaRPr>
          </a:p>
          <a:p>
            <a:pPr marL="628650" marR="0" lvl="1" indent="-171450" algn="l" rtl="0">
              <a:spcBef>
                <a:spcPts val="0"/>
              </a:spcBef>
              <a:spcAft>
                <a:spcPts val="0"/>
              </a:spcAft>
              <a:buFont typeface="Arial" panose="020B0604020202020204" pitchFamily="34" charset="0"/>
              <a:buChar char="•"/>
            </a:pPr>
            <a:r>
              <a:rPr lang="en-US" sz="1200" dirty="0" smtClean="0">
                <a:solidFill>
                  <a:srgbClr val="3F3F3F"/>
                </a:solidFill>
                <a:latin typeface="Century Gothic"/>
                <a:ea typeface="Century Gothic"/>
                <a:cs typeface="Century Gothic"/>
                <a:sym typeface="Century Gothic"/>
              </a:rPr>
              <a:t>The area covered by impervious surfaces has increased by 6% between 1985 and 2015</a:t>
            </a:r>
          </a:p>
          <a:p>
            <a:pPr marL="628650" marR="0" lvl="1" indent="-171450" algn="l" rtl="0">
              <a:spcBef>
                <a:spcPts val="0"/>
              </a:spcBef>
              <a:spcAft>
                <a:spcPts val="0"/>
              </a:spcAft>
              <a:buFont typeface="Arial" panose="020B0604020202020204" pitchFamily="34" charset="0"/>
              <a:buChar char="•"/>
            </a:pPr>
            <a:r>
              <a:rPr lang="en-US" sz="1200" dirty="0" smtClean="0">
                <a:solidFill>
                  <a:srgbClr val="3F3F3F"/>
                </a:solidFill>
                <a:latin typeface="Century Gothic"/>
                <a:ea typeface="Century Gothic"/>
                <a:cs typeface="Century Gothic"/>
                <a:sym typeface="Century Gothic"/>
              </a:rPr>
              <a:t>The average difference in temperature between 2015 and the 30-year mean is 6 degrees Fahrenheit</a:t>
            </a:r>
          </a:p>
          <a:p>
            <a:pPr marL="628650" marR="0" lvl="1" indent="-171450" algn="l" rtl="0">
              <a:spcBef>
                <a:spcPts val="0"/>
              </a:spcBef>
              <a:spcAft>
                <a:spcPts val="0"/>
              </a:spcAft>
              <a:buFont typeface="Arial" panose="020B0604020202020204" pitchFamily="34" charset="0"/>
              <a:buChar char="•"/>
            </a:pPr>
            <a:r>
              <a:rPr lang="en-US" sz="1200" dirty="0" smtClean="0">
                <a:solidFill>
                  <a:srgbClr val="3F3F3F"/>
                </a:solidFill>
                <a:latin typeface="Century Gothic"/>
                <a:ea typeface="Century Gothic"/>
                <a:cs typeface="Century Gothic"/>
                <a:sym typeface="Century Gothic"/>
              </a:rPr>
              <a:t>The change in urban tree canopy cover between 2015 and 2017 is inconclusive</a:t>
            </a:r>
          </a:p>
          <a:p>
            <a:pPr marL="628650" marR="0" lvl="1" indent="-171450" algn="l" rtl="0">
              <a:spcBef>
                <a:spcPts val="0"/>
              </a:spcBef>
              <a:spcAft>
                <a:spcPts val="0"/>
              </a:spcAft>
              <a:buFont typeface="Arial" panose="020B0604020202020204" pitchFamily="34" charset="0"/>
              <a:buChar char="•"/>
            </a:pPr>
            <a:r>
              <a:rPr lang="en-US" sz="1200" dirty="0" smtClean="0">
                <a:solidFill>
                  <a:srgbClr val="3F3F3F"/>
                </a:solidFill>
                <a:latin typeface="Century Gothic"/>
                <a:ea typeface="Century Gothic"/>
                <a:cs typeface="Century Gothic"/>
                <a:sym typeface="Century Gothic"/>
              </a:rPr>
              <a:t>Our social vulnerability index highlights under-treed, disadvantaged, heat vulnerable communities, thus making them possible areas of focus for future tree-planting campaigns.</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Image source: </a:t>
            </a:r>
          </a:p>
          <a:p>
            <a:pPr marL="171450" marR="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https://pixabay.com/en/city-urbanization-tree-aesthetic-990841/</a:t>
            </a:r>
          </a:p>
          <a:p>
            <a:pPr marL="628650" marR="0" lvl="1"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latin typeface="Calibri"/>
                <a:ea typeface="Calibri"/>
                <a:cs typeface="Calibri"/>
                <a:sym typeface="Calibri"/>
              </a:rPr>
              <a:t>https://creativecommons.org/publicdomain/zero/1.0/deed.en</a:t>
            </a:r>
          </a:p>
          <a:p>
            <a:pPr marL="457200" marR="0" lvl="1" indent="0" algn="l" rtl="0">
              <a:spcBef>
                <a:spcPts val="0"/>
              </a:spcBef>
              <a:spcAft>
                <a:spcPts val="0"/>
              </a:spcAft>
              <a:buFont typeface="Arial" panose="020B0604020202020204" pitchFamily="34" charset="0"/>
              <a:buNone/>
            </a:pPr>
            <a:endParaRPr lang="en-US" sz="1200" b="0" i="0" u="none" strike="noStrike" cap="none" dirty="0" smtClean="0">
              <a:solidFill>
                <a:schemeClr val="dk1"/>
              </a:solidFill>
              <a:latin typeface="Calibri"/>
              <a:ea typeface="Calibri"/>
              <a:cs typeface="Calibri"/>
              <a:sym typeface="Calibri"/>
            </a:endParaRPr>
          </a:p>
          <a:p>
            <a:pPr marL="457200" marR="0" lvl="1" indent="0" algn="l" rtl="0">
              <a:spcBef>
                <a:spcPts val="0"/>
              </a:spcBef>
              <a:spcAft>
                <a:spcPts val="0"/>
              </a:spcAft>
              <a:buFont typeface="Arial" panose="020B0604020202020204" pitchFamily="34" charset="0"/>
              <a:buNone/>
            </a:pPr>
            <a:endParaRPr lang="en-US" sz="1200" b="0" i="0" u="none" strike="noStrike" cap="none" dirty="0" smtClean="0">
              <a:solidFill>
                <a:schemeClr val="dk1"/>
              </a:solidFill>
              <a:latin typeface="Calibri"/>
              <a:ea typeface="Calibri"/>
              <a:cs typeface="Calibri"/>
              <a:sym typeface="Calibri"/>
            </a:endParaRPr>
          </a:p>
        </p:txBody>
      </p:sp>
      <p:sp>
        <p:nvSpPr>
          <p:cNvPr id="373" name="Shape 3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23</a:t>
            </a:fld>
            <a:endParaRPr sz="1200">
              <a:latin typeface="Calibri"/>
              <a:ea typeface="Calibri"/>
              <a:cs typeface="Calibri"/>
              <a:sym typeface="Calibri"/>
            </a:endParaRPr>
          </a:p>
        </p:txBody>
      </p:sp>
    </p:spTree>
    <p:extLst>
      <p:ext uri="{BB962C8B-B14F-4D97-AF65-F5344CB8AC3E}">
        <p14:creationId xmlns:p14="http://schemas.microsoft.com/office/powerpoint/2010/main" val="981616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smtClean="0">
                <a:solidFill>
                  <a:schemeClr val="dk1"/>
                </a:solidFill>
                <a:latin typeface="Calibri"/>
                <a:ea typeface="Calibri"/>
                <a:cs typeface="Calibri"/>
                <a:sym typeface="Calibri"/>
              </a:rPr>
              <a:t>Future </a:t>
            </a:r>
            <a:r>
              <a:rPr lang="fr-FR" sz="1200" b="0" i="0" u="none" strike="noStrike" cap="none" dirty="0" err="1" smtClean="0">
                <a:solidFill>
                  <a:schemeClr val="dk1"/>
                </a:solidFill>
                <a:latin typeface="Calibri"/>
                <a:ea typeface="Calibri"/>
                <a:cs typeface="Calibri"/>
                <a:sym typeface="Calibri"/>
              </a:rPr>
              <a:t>Work</a:t>
            </a:r>
            <a:r>
              <a:rPr lang="fr-FR" sz="1200" b="0" i="0" u="none" strike="noStrike" cap="none" dirty="0" smtClean="0">
                <a:solidFill>
                  <a:schemeClr val="dk1"/>
                </a:solidFill>
                <a:latin typeface="Calibri"/>
                <a:ea typeface="Calibri"/>
                <a:cs typeface="Calibri"/>
                <a:sym typeface="Calibri"/>
              </a:rPr>
              <a:t> Script:</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fr-FR" sz="1200" b="0" i="0" u="none" strike="noStrike" cap="none" dirty="0" smtClean="0">
                <a:solidFill>
                  <a:schemeClr val="dk1"/>
                </a:solidFill>
                <a:latin typeface="Calibri"/>
                <a:ea typeface="Calibri"/>
                <a:cs typeface="Calibri"/>
                <a:sym typeface="Calibri"/>
              </a:rPr>
              <a:t>To </a:t>
            </a:r>
            <a:r>
              <a:rPr lang="fr-FR" sz="1200" b="0" i="0" u="none" strike="noStrike" cap="none" dirty="0" err="1" smtClean="0">
                <a:solidFill>
                  <a:schemeClr val="dk1"/>
                </a:solidFill>
                <a:latin typeface="Calibri"/>
                <a:ea typeface="Calibri"/>
                <a:cs typeface="Calibri"/>
                <a:sym typeface="Calibri"/>
              </a:rPr>
              <a:t>improve</a:t>
            </a:r>
            <a:r>
              <a:rPr lang="fr-FR" sz="1200" b="0" i="0" u="none" strike="noStrike" cap="none" dirty="0" smtClean="0">
                <a:solidFill>
                  <a:schemeClr val="dk1"/>
                </a:solidFill>
                <a:latin typeface="Calibri"/>
                <a:ea typeface="Calibri"/>
                <a:cs typeface="Calibri"/>
                <a:sym typeface="Calibri"/>
              </a:rPr>
              <a:t> land classifications, areas of future </a:t>
            </a:r>
            <a:r>
              <a:rPr lang="fr-FR" sz="1200" b="0" i="0" u="none" strike="noStrike" cap="none" dirty="0" err="1" smtClean="0">
                <a:solidFill>
                  <a:schemeClr val="dk1"/>
                </a:solidFill>
                <a:latin typeface="Calibri"/>
                <a:ea typeface="Calibri"/>
                <a:cs typeface="Calibri"/>
                <a:sym typeface="Calibri"/>
              </a:rPr>
              <a:t>work</a:t>
            </a:r>
            <a:r>
              <a:rPr lang="fr-FR" sz="1200" b="0" i="0" u="none" strike="noStrike" cap="none" dirty="0" smtClean="0">
                <a:solidFill>
                  <a:schemeClr val="dk1"/>
                </a:solidFill>
                <a:latin typeface="Calibri"/>
                <a:ea typeface="Calibri"/>
                <a:cs typeface="Calibri"/>
                <a:sym typeface="Calibri"/>
              </a:rPr>
              <a:t> </a:t>
            </a:r>
            <a:r>
              <a:rPr lang="fr-FR" sz="1200" b="0" i="0" u="none" strike="noStrike" cap="none" dirty="0" err="1" smtClean="0">
                <a:solidFill>
                  <a:schemeClr val="dk1"/>
                </a:solidFill>
                <a:latin typeface="Calibri"/>
                <a:ea typeface="Calibri"/>
                <a:cs typeface="Calibri"/>
                <a:sym typeface="Calibri"/>
              </a:rPr>
              <a:t>include</a:t>
            </a:r>
            <a:r>
              <a:rPr lang="fr-FR" sz="1200" b="0" i="0" u="none" strike="noStrike" cap="none" dirty="0" smtClean="0">
                <a:solidFill>
                  <a:schemeClr val="dk1"/>
                </a:solidFill>
                <a:latin typeface="Calibri"/>
                <a:ea typeface="Calibri"/>
                <a:cs typeface="Calibri"/>
                <a:sym typeface="Calibri"/>
              </a:rPr>
              <a:t> </a:t>
            </a:r>
            <a:r>
              <a:rPr lang="fr-FR" sz="1200" b="0" i="0" u="none" strike="noStrike" cap="none" dirty="0" err="1" smtClean="0">
                <a:solidFill>
                  <a:schemeClr val="dk1"/>
                </a:solidFill>
                <a:latin typeface="Calibri"/>
                <a:ea typeface="Calibri"/>
                <a:cs typeface="Calibri"/>
                <a:sym typeface="Calibri"/>
              </a:rPr>
              <a:t>using</a:t>
            </a:r>
            <a:r>
              <a:rPr lang="fr-FR" sz="1200" b="0" i="0" u="none" strike="noStrike" cap="none" dirty="0" smtClean="0">
                <a:solidFill>
                  <a:schemeClr val="dk1"/>
                </a:solidFill>
                <a:latin typeface="Calibri"/>
                <a:ea typeface="Calibri"/>
                <a:cs typeface="Calibri"/>
                <a:sym typeface="Calibri"/>
              </a:rPr>
              <a:t> </a:t>
            </a:r>
            <a:r>
              <a:rPr lang="fr-FR" sz="1200" b="0" i="0" u="none" strike="noStrike" cap="none" dirty="0" err="1" smtClean="0">
                <a:solidFill>
                  <a:schemeClr val="dk1"/>
                </a:solidFill>
                <a:latin typeface="Calibri"/>
                <a:ea typeface="Calibri"/>
                <a:cs typeface="Calibri"/>
                <a:sym typeface="Calibri"/>
              </a:rPr>
              <a:t>higher</a:t>
            </a:r>
            <a:r>
              <a:rPr lang="fr-FR" sz="1200" b="0" i="0" u="none" strike="noStrike" cap="none" dirty="0" smtClean="0">
                <a:solidFill>
                  <a:schemeClr val="dk1"/>
                </a:solidFill>
                <a:latin typeface="Calibri"/>
                <a:ea typeface="Calibri"/>
                <a:cs typeface="Calibri"/>
                <a:sym typeface="Calibri"/>
              </a:rPr>
              <a:t> spatial</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resolution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imagery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that</a:t>
            </a:r>
            <a:r>
              <a:rPr lang="fr-FR" sz="1200" b="0" i="0" u="none" strike="noStrike" cap="none" baseline="0" dirty="0" smtClean="0">
                <a:solidFill>
                  <a:schemeClr val="dk1"/>
                </a:solidFill>
                <a:latin typeface="Calibri"/>
                <a:ea typeface="Calibri"/>
                <a:cs typeface="Calibri"/>
                <a:sym typeface="Calibri"/>
              </a:rPr>
              <a:t> has been </a:t>
            </a:r>
            <a:r>
              <a:rPr lang="fr-FR" sz="1200" b="0" i="0" u="none" strike="noStrike" cap="none" baseline="0" dirty="0" err="1" smtClean="0">
                <a:solidFill>
                  <a:schemeClr val="dk1"/>
                </a:solidFill>
                <a:latin typeface="Calibri"/>
                <a:ea typeface="Calibri"/>
                <a:cs typeface="Calibri"/>
                <a:sym typeface="Calibri"/>
              </a:rPr>
              <a:t>atmospherically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corrected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We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also</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recommend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validating</a:t>
            </a:r>
            <a:r>
              <a:rPr lang="fr-FR" sz="1200" b="0" i="0" u="none" strike="noStrike" cap="none" baseline="0" dirty="0" smtClean="0">
                <a:solidFill>
                  <a:schemeClr val="dk1"/>
                </a:solidFill>
                <a:latin typeface="Calibri"/>
                <a:ea typeface="Calibri"/>
                <a:cs typeface="Calibri"/>
                <a:sym typeface="Calibri"/>
              </a:rPr>
              <a:t> land classification </a:t>
            </a:r>
            <a:r>
              <a:rPr lang="fr-FR" sz="1200" b="0" i="0" u="none" strike="noStrike" cap="none" baseline="0" dirty="0" err="1" smtClean="0">
                <a:solidFill>
                  <a:schemeClr val="dk1"/>
                </a:solidFill>
                <a:latin typeface="Calibri"/>
                <a:ea typeface="Calibri"/>
                <a:cs typeface="Calibri"/>
                <a:sym typeface="Calibri"/>
              </a:rPr>
              <a:t>with</a:t>
            </a:r>
            <a:r>
              <a:rPr lang="fr-FR" sz="1200" b="0" i="0" u="none" strike="noStrike" cap="none" baseline="0" dirty="0" smtClean="0">
                <a:solidFill>
                  <a:schemeClr val="dk1"/>
                </a:solidFill>
                <a:latin typeface="Calibri"/>
                <a:ea typeface="Calibri"/>
                <a:cs typeface="Calibri"/>
                <a:sym typeface="Calibri"/>
              </a:rPr>
              <a:t> in situ data collection of spectral profile of the </a:t>
            </a:r>
            <a:r>
              <a:rPr lang="fr-FR" sz="1200" b="0" i="0" u="none" strike="noStrike" cap="none" baseline="0" dirty="0" err="1" smtClean="0">
                <a:solidFill>
                  <a:schemeClr val="dk1"/>
                </a:solidFill>
                <a:latin typeface="Calibri"/>
                <a:ea typeface="Calibri"/>
                <a:cs typeface="Calibri"/>
                <a:sym typeface="Calibri"/>
              </a:rPr>
              <a:t>different</a:t>
            </a:r>
            <a:r>
              <a:rPr lang="fr-FR" sz="1200" b="0" i="0" u="none" strike="noStrike" cap="none" baseline="0" dirty="0" smtClean="0">
                <a:solidFill>
                  <a:schemeClr val="dk1"/>
                </a:solidFill>
                <a:latin typeface="Calibri"/>
                <a:ea typeface="Calibri"/>
                <a:cs typeface="Calibri"/>
                <a:sym typeface="Calibri"/>
              </a:rPr>
              <a:t> classes (</a:t>
            </a:r>
            <a:r>
              <a:rPr lang="fr-FR" sz="1200" b="0" i="0" u="none" strike="noStrike" cap="none" baseline="0" dirty="0" err="1" smtClean="0">
                <a:solidFill>
                  <a:schemeClr val="dk1"/>
                </a:solidFill>
                <a:latin typeface="Calibri"/>
                <a:ea typeface="Calibri"/>
                <a:cs typeface="Calibri"/>
                <a:sym typeface="Calibri"/>
              </a:rPr>
              <a:t>dirt</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grass</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trees</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urban</a:t>
            </a:r>
            <a:r>
              <a:rPr lang="fr-FR" sz="1200" b="0" i="0" u="none" strike="noStrike" cap="none" baseline="0" dirty="0" smtClean="0">
                <a:solidFill>
                  <a:schemeClr val="dk1"/>
                </a:solidFill>
                <a:latin typeface="Calibri"/>
                <a:ea typeface="Calibri"/>
                <a:cs typeface="Calibri"/>
                <a:sym typeface="Calibri"/>
              </a:rPr>
              <a:t> areas, etc.). Incorporation of </a:t>
            </a:r>
            <a:r>
              <a:rPr lang="fr-FR" sz="1200" b="0" i="0" u="none" strike="noStrike" cap="none" baseline="0" dirty="0" err="1" smtClean="0">
                <a:solidFill>
                  <a:schemeClr val="dk1"/>
                </a:solidFill>
                <a:latin typeface="Calibri"/>
                <a:ea typeface="Calibri"/>
                <a:cs typeface="Calibri"/>
                <a:sym typeface="Calibri"/>
              </a:rPr>
              <a:t>LiDAR</a:t>
            </a:r>
            <a:r>
              <a:rPr lang="fr-FR" sz="1200" b="0" i="0" u="none" strike="noStrike" cap="none" baseline="0" dirty="0" smtClean="0">
                <a:solidFill>
                  <a:schemeClr val="dk1"/>
                </a:solidFill>
                <a:latin typeface="Calibri"/>
                <a:ea typeface="Calibri"/>
                <a:cs typeface="Calibri"/>
                <a:sym typeface="Calibri"/>
              </a:rPr>
              <a:t> data </a:t>
            </a:r>
            <a:r>
              <a:rPr lang="fr-FR" sz="1200" b="0" i="0" u="none" strike="noStrike" cap="none" baseline="0" dirty="0" err="1" smtClean="0">
                <a:solidFill>
                  <a:schemeClr val="dk1"/>
                </a:solidFill>
                <a:latin typeface="Calibri"/>
                <a:ea typeface="Calibri"/>
                <a:cs typeface="Calibri"/>
                <a:sym typeface="Calibri"/>
              </a:rPr>
              <a:t>would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also</a:t>
            </a:r>
            <a:r>
              <a:rPr lang="fr-FR" sz="1200" b="0" i="0" u="none" strike="noStrike" cap="none" baseline="0" dirty="0" smtClean="0">
                <a:solidFill>
                  <a:schemeClr val="dk1"/>
                </a:solidFill>
                <a:latin typeface="Calibri"/>
                <a:ea typeface="Calibri"/>
                <a:cs typeface="Calibri"/>
                <a:sym typeface="Calibri"/>
              </a:rPr>
              <a:t> help </a:t>
            </a:r>
            <a:r>
              <a:rPr lang="fr-FR" sz="1200" b="0" i="0" u="none" strike="noStrike" cap="none" baseline="0" dirty="0" err="1" smtClean="0">
                <a:solidFill>
                  <a:schemeClr val="dk1"/>
                </a:solidFill>
                <a:latin typeface="Calibri"/>
                <a:ea typeface="Calibri"/>
                <a:cs typeface="Calibri"/>
                <a:sym typeface="Calibri"/>
              </a:rPr>
              <a:t>tremendously</a:t>
            </a:r>
            <a:r>
              <a:rPr lang="fr-FR" sz="1200" b="0" i="0" u="none" strike="noStrike" cap="none" baseline="0" dirty="0" smtClean="0">
                <a:solidFill>
                  <a:schemeClr val="dk1"/>
                </a:solidFill>
                <a:latin typeface="Calibri"/>
                <a:ea typeface="Calibri"/>
                <a:cs typeface="Calibri"/>
                <a:sym typeface="Calibri"/>
              </a:rPr>
              <a:t>, as </a:t>
            </a:r>
            <a:r>
              <a:rPr lang="fr-FR" sz="1200" b="0" i="0" u="none" strike="noStrike" cap="none" baseline="0" dirty="0" err="1" smtClean="0">
                <a:solidFill>
                  <a:schemeClr val="dk1"/>
                </a:solidFill>
                <a:latin typeface="Calibri"/>
                <a:ea typeface="Calibri"/>
                <a:cs typeface="Calibri"/>
                <a:sym typeface="Calibri"/>
              </a:rPr>
              <a:t>LiDAR</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can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pick</a:t>
            </a:r>
            <a:r>
              <a:rPr lang="fr-FR" sz="1200" b="0" i="0" u="none" strike="noStrike" cap="none" baseline="0" dirty="0" smtClean="0">
                <a:solidFill>
                  <a:schemeClr val="dk1"/>
                </a:solidFill>
                <a:latin typeface="Calibri"/>
                <a:ea typeface="Calibri"/>
                <a:cs typeface="Calibri"/>
                <a:sym typeface="Calibri"/>
              </a:rPr>
              <a:t> up </a:t>
            </a:r>
            <a:r>
              <a:rPr lang="fr-FR" sz="1200" b="0" i="0" u="none" strike="noStrike" cap="none" baseline="0" dirty="0" err="1" smtClean="0">
                <a:solidFill>
                  <a:schemeClr val="dk1"/>
                </a:solidFill>
                <a:latin typeface="Calibri"/>
                <a:ea typeface="Calibri"/>
                <a:cs typeface="Calibri"/>
                <a:sym typeface="Calibri"/>
              </a:rPr>
              <a:t>both</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tree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heigh</a:t>
            </a:r>
            <a:r>
              <a:rPr lang="fr-FR" sz="1200" b="0" i="0" u="none" strike="noStrike" cap="none" baseline="0" dirty="0" smtClean="0">
                <a:solidFill>
                  <a:schemeClr val="dk1"/>
                </a:solidFill>
                <a:latin typeface="Calibri"/>
                <a:ea typeface="Calibri"/>
                <a:cs typeface="Calibri"/>
                <a:sym typeface="Calibri"/>
              </a:rPr>
              <a:t> and the </a:t>
            </a:r>
            <a:r>
              <a:rPr lang="fr-FR" sz="1200" b="0" i="0" u="none" strike="noStrike" cap="none" baseline="0" dirty="0" err="1" smtClean="0">
                <a:solidFill>
                  <a:schemeClr val="dk1"/>
                </a:solidFill>
                <a:latin typeface="Calibri"/>
                <a:ea typeface="Calibri"/>
                <a:cs typeface="Calibri"/>
                <a:sym typeface="Calibri"/>
              </a:rPr>
              <a:t>shape</a:t>
            </a:r>
            <a:r>
              <a:rPr lang="fr-FR" sz="1200" b="0" i="0" u="none" strike="noStrike" cap="none" baseline="0" dirty="0" smtClean="0">
                <a:solidFill>
                  <a:schemeClr val="dk1"/>
                </a:solidFill>
                <a:latin typeface="Calibri"/>
                <a:ea typeface="Calibri"/>
                <a:cs typeface="Calibri"/>
                <a:sym typeface="Calibri"/>
              </a:rPr>
              <a:t> of </a:t>
            </a:r>
            <a:r>
              <a:rPr lang="fr-FR" sz="1200" b="0" i="0" u="none" strike="noStrike" cap="none" baseline="0" dirty="0" err="1" smtClean="0">
                <a:solidFill>
                  <a:schemeClr val="dk1"/>
                </a:solidFill>
                <a:latin typeface="Calibri"/>
                <a:ea typeface="Calibri"/>
                <a:cs typeface="Calibri"/>
                <a:sym typeface="Calibri"/>
              </a:rPr>
              <a:t>individual</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tree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canopies</a:t>
            </a:r>
            <a:r>
              <a:rPr lang="fr-FR" sz="1200" b="0" i="0" u="none" strike="noStrike" cap="none" baseline="0" dirty="0" smtClean="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fr-FR" sz="1200" b="0" i="0" u="none" strike="noStrike" cap="none" baseline="0" dirty="0" smtClean="0">
                <a:solidFill>
                  <a:schemeClr val="dk1"/>
                </a:solidFill>
                <a:latin typeface="Calibri"/>
                <a:ea typeface="Calibri"/>
                <a:cs typeface="Calibri"/>
                <a:sym typeface="Calibri"/>
              </a:rPr>
              <a:t>To </a:t>
            </a:r>
            <a:r>
              <a:rPr lang="fr-FR" sz="1200" b="0" i="0" u="none" strike="noStrike" cap="none" baseline="0" dirty="0" err="1" smtClean="0">
                <a:solidFill>
                  <a:schemeClr val="dk1"/>
                </a:solidFill>
                <a:latin typeface="Calibri"/>
                <a:ea typeface="Calibri"/>
                <a:cs typeface="Calibri"/>
                <a:sym typeface="Calibri"/>
              </a:rPr>
              <a:t>assess</a:t>
            </a:r>
            <a:r>
              <a:rPr lang="fr-FR" sz="1200" b="0" i="0" u="none" strike="noStrike" cap="none" baseline="0" dirty="0" smtClean="0">
                <a:solidFill>
                  <a:schemeClr val="dk1"/>
                </a:solidFill>
                <a:latin typeface="Calibri"/>
                <a:ea typeface="Calibri"/>
                <a:cs typeface="Calibri"/>
                <a:sym typeface="Calibri"/>
              </a:rPr>
              <a:t> the </a:t>
            </a:r>
            <a:r>
              <a:rPr lang="fr-FR" sz="1200" b="0" i="0" u="none" strike="noStrike" cap="none" baseline="0" dirty="0" err="1" smtClean="0">
                <a:solidFill>
                  <a:schemeClr val="dk1"/>
                </a:solidFill>
                <a:latin typeface="Calibri"/>
                <a:ea typeface="Calibri"/>
                <a:cs typeface="Calibri"/>
                <a:sym typeface="Calibri"/>
              </a:rPr>
              <a:t>correlation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between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socioeconomic</a:t>
            </a:r>
            <a:r>
              <a:rPr lang="fr-FR" sz="1200" b="0" i="0" u="none" strike="noStrike" cap="none" baseline="0" dirty="0" smtClean="0">
                <a:solidFill>
                  <a:schemeClr val="dk1"/>
                </a:solidFill>
                <a:latin typeface="Calibri"/>
                <a:ea typeface="Calibri"/>
                <a:cs typeface="Calibri"/>
                <a:sym typeface="Calibri"/>
              </a:rPr>
              <a:t> variables, </a:t>
            </a:r>
            <a:r>
              <a:rPr lang="fr-FR" sz="1200" b="0" i="0" u="none" strike="noStrike" cap="none" baseline="0" dirty="0" err="1" smtClean="0">
                <a:solidFill>
                  <a:schemeClr val="dk1"/>
                </a:solidFill>
                <a:latin typeface="Calibri"/>
                <a:ea typeface="Calibri"/>
                <a:cs typeface="Calibri"/>
                <a:sym typeface="Calibri"/>
              </a:rPr>
              <a:t>such</a:t>
            </a:r>
            <a:r>
              <a:rPr lang="fr-FR" sz="1200" b="0" i="0" u="none" strike="noStrike" cap="none" baseline="0" dirty="0" smtClean="0">
                <a:solidFill>
                  <a:schemeClr val="dk1"/>
                </a:solidFill>
                <a:latin typeface="Calibri"/>
                <a:ea typeface="Calibri"/>
                <a:cs typeface="Calibri"/>
                <a:sym typeface="Calibri"/>
              </a:rPr>
              <a:t> as </a:t>
            </a:r>
            <a:r>
              <a:rPr lang="fr-FR" sz="1200" b="0" i="0" u="none" strike="noStrike" cap="none" baseline="0" dirty="0" err="1" smtClean="0">
                <a:solidFill>
                  <a:schemeClr val="dk1"/>
                </a:solidFill>
                <a:latin typeface="Calibri"/>
                <a:ea typeface="Calibri"/>
                <a:cs typeface="Calibri"/>
                <a:sym typeface="Calibri"/>
              </a:rPr>
              <a:t>poverty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levels</a:t>
            </a:r>
            <a:r>
              <a:rPr lang="fr-FR" sz="1200" b="0" i="0" u="none" strike="noStrike" cap="none" baseline="0" dirty="0" smtClean="0">
                <a:solidFill>
                  <a:schemeClr val="dk1"/>
                </a:solidFill>
                <a:latin typeface="Calibri"/>
                <a:ea typeface="Calibri"/>
                <a:cs typeface="Calibri"/>
                <a:sym typeface="Calibri"/>
              </a:rPr>
              <a:t>, and </a:t>
            </a:r>
            <a:r>
              <a:rPr lang="fr-FR" sz="1200" b="0" i="0" u="none" strike="noStrike" cap="none" baseline="0" dirty="0" err="1" smtClean="0">
                <a:solidFill>
                  <a:schemeClr val="dk1"/>
                </a:solidFill>
                <a:latin typeface="Calibri"/>
                <a:ea typeface="Calibri"/>
                <a:cs typeface="Calibri"/>
                <a:sym typeface="Calibri"/>
              </a:rPr>
              <a:t>property</a:t>
            </a:r>
            <a:r>
              <a:rPr lang="fr-FR" sz="1200" b="0" i="0" u="none" strike="noStrike" cap="none" baseline="0" dirty="0" smtClean="0">
                <a:solidFill>
                  <a:schemeClr val="dk1"/>
                </a:solidFill>
                <a:latin typeface="Calibri"/>
                <a:ea typeface="Calibri"/>
                <a:cs typeface="Calibri"/>
                <a:sym typeface="Calibri"/>
              </a:rPr>
              <a:t> values, and </a:t>
            </a:r>
            <a:r>
              <a:rPr lang="fr-FR" sz="1200" b="0" i="0" u="none" strike="noStrike" cap="none" baseline="0" dirty="0" err="1" smtClean="0">
                <a:solidFill>
                  <a:schemeClr val="dk1"/>
                </a:solidFill>
                <a:latin typeface="Calibri"/>
                <a:ea typeface="Calibri"/>
                <a:cs typeface="Calibri"/>
                <a:sym typeface="Calibri"/>
              </a:rPr>
              <a:t>tree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canopy</a:t>
            </a:r>
            <a:r>
              <a:rPr lang="fr-FR" sz="1200" b="0" i="0" u="none" strike="noStrike" cap="none" baseline="0" dirty="0" smtClean="0">
                <a:solidFill>
                  <a:schemeClr val="dk1"/>
                </a:solidFill>
                <a:latin typeface="Calibri"/>
                <a:ea typeface="Calibri"/>
                <a:cs typeface="Calibri"/>
                <a:sym typeface="Calibri"/>
              </a:rPr>
              <a:t>, the data </a:t>
            </a:r>
            <a:r>
              <a:rPr lang="fr-FR" sz="1200" b="0" i="0" u="none" strike="noStrike" cap="none" baseline="0" dirty="0" err="1" smtClean="0">
                <a:solidFill>
                  <a:schemeClr val="dk1"/>
                </a:solidFill>
                <a:latin typeface="Calibri"/>
                <a:ea typeface="Calibri"/>
                <a:cs typeface="Calibri"/>
                <a:sym typeface="Calibri"/>
              </a:rPr>
              <a:t>we</a:t>
            </a:r>
            <a:r>
              <a:rPr lang="fr-FR" sz="1200" b="0" i="0" u="none" strike="noStrike" cap="none" baseline="0" dirty="0" smtClean="0">
                <a:solidFill>
                  <a:schemeClr val="dk1"/>
                </a:solidFill>
                <a:latin typeface="Calibri"/>
                <a:ea typeface="Calibri"/>
                <a:cs typeface="Calibri"/>
                <a:sym typeface="Calibri"/>
              </a:rPr>
              <a:t> have </a:t>
            </a:r>
            <a:r>
              <a:rPr lang="fr-FR" sz="1200" b="0" i="0" u="none" strike="noStrike" cap="none" baseline="0" dirty="0" err="1" smtClean="0">
                <a:solidFill>
                  <a:schemeClr val="dk1"/>
                </a:solidFill>
                <a:latin typeface="Calibri"/>
                <a:ea typeface="Calibri"/>
                <a:cs typeface="Calibri"/>
                <a:sym typeface="Calibri"/>
              </a:rPr>
              <a:t>collected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can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be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run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through</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mathematical</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regression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models</a:t>
            </a:r>
            <a:r>
              <a:rPr lang="fr-FR" sz="1200" b="0" i="0" u="none" strike="noStrike" cap="none" baseline="0" dirty="0" smtClean="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fr-FR" sz="1200" b="0" i="0" u="none" strike="noStrike" cap="none" baseline="0" dirty="0" err="1" smtClean="0">
                <a:solidFill>
                  <a:schemeClr val="dk1"/>
                </a:solidFill>
                <a:latin typeface="Calibri"/>
                <a:ea typeface="Calibri"/>
                <a:cs typeface="Calibri"/>
                <a:sym typeface="Calibri"/>
              </a:rPr>
              <a:t>Finally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although</a:t>
            </a:r>
            <a:r>
              <a:rPr lang="fr-FR" sz="1200" b="0" i="0" u="none" strike="noStrike" cap="none" baseline="0" dirty="0" smtClean="0">
                <a:solidFill>
                  <a:schemeClr val="dk1"/>
                </a:solidFill>
                <a:latin typeface="Calibri"/>
                <a:ea typeface="Calibri"/>
                <a:cs typeface="Calibri"/>
                <a:sym typeface="Calibri"/>
              </a:rPr>
              <a:t> land surface </a:t>
            </a:r>
            <a:r>
              <a:rPr lang="fr-FR" sz="1200" b="0" i="0" u="none" strike="noStrike" cap="none" baseline="0" dirty="0" err="1" smtClean="0">
                <a:solidFill>
                  <a:schemeClr val="dk1"/>
                </a:solidFill>
                <a:latin typeface="Calibri"/>
                <a:ea typeface="Calibri"/>
                <a:cs typeface="Calibri"/>
                <a:sym typeface="Calibri"/>
              </a:rPr>
              <a:t>temperature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reveals</a:t>
            </a:r>
            <a:r>
              <a:rPr lang="fr-FR" sz="1200" b="0" i="0" u="none" strike="noStrike" cap="none" baseline="0" dirty="0" smtClean="0">
                <a:solidFill>
                  <a:schemeClr val="dk1"/>
                </a:solidFill>
                <a:latin typeface="Calibri"/>
                <a:ea typeface="Calibri"/>
                <a:cs typeface="Calibri"/>
                <a:sym typeface="Calibri"/>
              </a:rPr>
              <a:t> the </a:t>
            </a:r>
            <a:r>
              <a:rPr lang="fr-FR" sz="1200" b="0" i="0" u="none" strike="noStrike" cap="none" baseline="0" dirty="0" err="1" smtClean="0">
                <a:solidFill>
                  <a:schemeClr val="dk1"/>
                </a:solidFill>
                <a:latin typeface="Calibri"/>
                <a:ea typeface="Calibri"/>
                <a:cs typeface="Calibri"/>
                <a:sym typeface="Calibri"/>
              </a:rPr>
              <a:t>warming</a:t>
            </a:r>
            <a:r>
              <a:rPr lang="fr-FR" sz="1200" b="0" i="0" u="none" strike="noStrike" cap="none" baseline="0" dirty="0" smtClean="0">
                <a:solidFill>
                  <a:schemeClr val="dk1"/>
                </a:solidFill>
                <a:latin typeface="Calibri"/>
                <a:ea typeface="Calibri"/>
                <a:cs typeface="Calibri"/>
                <a:sym typeface="Calibri"/>
              </a:rPr>
              <a:t> trend in Richmond, ambient air </a:t>
            </a:r>
            <a:r>
              <a:rPr lang="fr-FR" sz="1200" b="0" i="0" u="none" strike="noStrike" cap="none" baseline="0" dirty="0" err="1" smtClean="0">
                <a:solidFill>
                  <a:schemeClr val="dk1"/>
                </a:solidFill>
                <a:latin typeface="Calibri"/>
                <a:ea typeface="Calibri"/>
                <a:cs typeface="Calibri"/>
                <a:sym typeface="Calibri"/>
              </a:rPr>
              <a:t>temperature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is</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what</a:t>
            </a:r>
            <a:r>
              <a:rPr lang="fr-FR" sz="1200" b="0" i="0" u="none" strike="noStrike" cap="none" baseline="0" dirty="0" smtClean="0">
                <a:solidFill>
                  <a:schemeClr val="dk1"/>
                </a:solidFill>
                <a:latin typeface="Calibri"/>
                <a:ea typeface="Calibri"/>
                <a:cs typeface="Calibri"/>
                <a:sym typeface="Calibri"/>
              </a:rPr>
              <a:t> people </a:t>
            </a:r>
            <a:r>
              <a:rPr lang="fr-FR" sz="1200" b="0" i="0" u="none" strike="noStrike" cap="none" baseline="0" dirty="0" err="1" smtClean="0">
                <a:solidFill>
                  <a:schemeClr val="dk1"/>
                </a:solidFill>
                <a:latin typeface="Calibri"/>
                <a:ea typeface="Calibri"/>
                <a:cs typeface="Calibri"/>
                <a:sym typeface="Calibri"/>
              </a:rPr>
              <a:t>actually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feel</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when</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walking</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aorund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Adding</a:t>
            </a:r>
            <a:r>
              <a:rPr lang="fr-FR" sz="1200" b="0" i="0" u="none" strike="noStrike" cap="none" baseline="0" dirty="0" smtClean="0">
                <a:solidFill>
                  <a:schemeClr val="dk1"/>
                </a:solidFill>
                <a:latin typeface="Calibri"/>
                <a:ea typeface="Calibri"/>
                <a:cs typeface="Calibri"/>
                <a:sym typeface="Calibri"/>
              </a:rPr>
              <a:t> in ambient air </a:t>
            </a:r>
            <a:r>
              <a:rPr lang="fr-FR" sz="1200" b="0" i="0" u="none" strike="noStrike" cap="none" baseline="0" dirty="0" err="1" smtClean="0">
                <a:solidFill>
                  <a:schemeClr val="dk1"/>
                </a:solidFill>
                <a:latin typeface="Calibri"/>
                <a:ea typeface="Calibri"/>
                <a:cs typeface="Calibri"/>
                <a:sym typeface="Calibri"/>
              </a:rPr>
              <a:t>temperatures</a:t>
            </a:r>
            <a:r>
              <a:rPr lang="fr-FR" sz="1200" b="0" i="0" u="none" strike="noStrike" cap="none" baseline="0" dirty="0" smtClean="0">
                <a:solidFill>
                  <a:schemeClr val="dk1"/>
                </a:solidFill>
                <a:latin typeface="Calibri"/>
                <a:ea typeface="Calibri"/>
                <a:cs typeface="Calibri"/>
                <a:sym typeface="Calibri"/>
              </a:rPr>
              <a:t> to </a:t>
            </a:r>
            <a:r>
              <a:rPr lang="fr-FR" sz="1200" b="0" i="0" u="none" strike="noStrike" cap="none" baseline="0" dirty="0" err="1" smtClean="0">
                <a:solidFill>
                  <a:schemeClr val="dk1"/>
                </a:solidFill>
                <a:latin typeface="Calibri"/>
                <a:ea typeface="Calibri"/>
                <a:cs typeface="Calibri"/>
                <a:sym typeface="Calibri"/>
              </a:rPr>
              <a:t>our</a:t>
            </a:r>
            <a:r>
              <a:rPr lang="fr-FR" sz="1200" b="0" i="0" u="none" strike="noStrike" cap="none" baseline="0" dirty="0" smtClean="0">
                <a:solidFill>
                  <a:schemeClr val="dk1"/>
                </a:solidFill>
                <a:latin typeface="Calibri"/>
                <a:ea typeface="Calibri"/>
                <a:cs typeface="Calibri"/>
                <a:sym typeface="Calibri"/>
              </a:rPr>
              <a:t> LST </a:t>
            </a:r>
            <a:r>
              <a:rPr lang="fr-FR" sz="1200" b="0" i="0" u="none" strike="noStrike" cap="none" baseline="0" dirty="0" err="1" smtClean="0">
                <a:solidFill>
                  <a:schemeClr val="dk1"/>
                </a:solidFill>
                <a:latin typeface="Calibri"/>
                <a:ea typeface="Calibri"/>
                <a:cs typeface="Calibri"/>
                <a:sym typeface="Calibri"/>
              </a:rPr>
              <a:t>analysis</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would</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strengthen</a:t>
            </a:r>
            <a:r>
              <a:rPr lang="fr-FR" sz="1200" b="0" i="0" u="none" strike="noStrike" cap="none" baseline="0" dirty="0" smtClean="0">
                <a:solidFill>
                  <a:schemeClr val="dk1"/>
                </a:solidFill>
                <a:latin typeface="Calibri"/>
                <a:ea typeface="Calibri"/>
                <a:cs typeface="Calibri"/>
                <a:sym typeface="Calibri"/>
              </a:rPr>
              <a:t> the argument </a:t>
            </a:r>
            <a:r>
              <a:rPr lang="fr-FR" sz="1200" b="0" i="0" u="none" strike="noStrike" cap="none" baseline="0" dirty="0" err="1" smtClean="0">
                <a:solidFill>
                  <a:schemeClr val="dk1"/>
                </a:solidFill>
                <a:latin typeface="Calibri"/>
                <a:ea typeface="Calibri"/>
                <a:cs typeface="Calibri"/>
                <a:sym typeface="Calibri"/>
              </a:rPr>
              <a:t>that</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residents</a:t>
            </a:r>
            <a:r>
              <a:rPr lang="fr-FR" sz="1200" b="0" i="0" u="none" strike="noStrike" cap="none" baseline="0" dirty="0" smtClean="0">
                <a:solidFill>
                  <a:schemeClr val="dk1"/>
                </a:solidFill>
                <a:latin typeface="Calibri"/>
                <a:ea typeface="Calibri"/>
                <a:cs typeface="Calibri"/>
                <a:sym typeface="Calibri"/>
              </a:rPr>
              <a:t> face </a:t>
            </a:r>
            <a:r>
              <a:rPr lang="fr-FR" sz="1200" b="0" i="0" u="none" strike="noStrike" cap="none" baseline="0" dirty="0" err="1" smtClean="0">
                <a:solidFill>
                  <a:schemeClr val="dk1"/>
                </a:solidFill>
                <a:latin typeface="Calibri"/>
                <a:ea typeface="Calibri"/>
                <a:cs typeface="Calibri"/>
                <a:sym typeface="Calibri"/>
              </a:rPr>
              <a:t>higher</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heat</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exposure</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every</a:t>
            </a:r>
            <a:r>
              <a:rPr lang="fr-FR" sz="1200" b="0" i="0" u="none" strike="noStrike" cap="none" baseline="0" dirty="0" smtClean="0">
                <a:solidFill>
                  <a:schemeClr val="dk1"/>
                </a:solidFill>
                <a:latin typeface="Calibri"/>
                <a:ea typeface="Calibri"/>
                <a:cs typeface="Calibri"/>
                <a:sym typeface="Calibri"/>
              </a:rPr>
              <a:t> </a:t>
            </a:r>
            <a:r>
              <a:rPr lang="fr-FR" sz="1200" b="0" i="0" u="none" strike="noStrike" cap="none" baseline="0" dirty="0" err="1" smtClean="0">
                <a:solidFill>
                  <a:schemeClr val="dk1"/>
                </a:solidFill>
                <a:latin typeface="Calibri"/>
                <a:ea typeface="Calibri"/>
                <a:cs typeface="Calibri"/>
                <a:sym typeface="Calibri"/>
              </a:rPr>
              <a:t>year</a:t>
            </a:r>
            <a:r>
              <a:rPr lang="fr-FR" sz="1200" b="0" i="0" u="none" strike="noStrike" cap="none" baseline="0" dirty="0" smtClean="0">
                <a:solidFill>
                  <a:schemeClr val="dk1"/>
                </a:solidFill>
                <a:latin typeface="Calibri"/>
                <a:ea typeface="Calibri"/>
                <a:cs typeface="Calibri"/>
                <a:sym typeface="Calibri"/>
              </a:rPr>
              <a:t>. </a:t>
            </a:r>
            <a:endParaRPr lang="fr-FR"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fr-FR"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smtClean="0">
                <a:solidFill>
                  <a:schemeClr val="dk1"/>
                </a:solidFill>
                <a:latin typeface="Calibri"/>
                <a:ea typeface="Calibri"/>
                <a:cs typeface="Calibri"/>
                <a:sym typeface="Calibri"/>
              </a:rPr>
              <a:t>Image sources:</a:t>
            </a:r>
          </a:p>
          <a:p>
            <a:pPr marL="457200" marR="0" lvl="0" indent="-317500" algn="l" rtl="0">
              <a:lnSpc>
                <a:spcPct val="100000"/>
              </a:lnSpc>
              <a:spcBef>
                <a:spcPts val="0"/>
              </a:spcBef>
              <a:spcAft>
                <a:spcPts val="0"/>
              </a:spcAft>
              <a:buClr>
                <a:srgbClr val="000000"/>
              </a:buClr>
              <a:buSzPts val="1400"/>
              <a:buFont typeface="Arial"/>
              <a:buChar char="●"/>
            </a:pPr>
            <a:r>
              <a:rPr lang="fr-FR" sz="1200" b="0" i="0" u="sng" strike="noStrike" cap="none" dirty="0" smtClean="0">
                <a:solidFill>
                  <a:schemeClr val="hlink"/>
                </a:solidFill>
                <a:latin typeface="Calibri"/>
                <a:ea typeface="Calibri"/>
                <a:cs typeface="Calibri"/>
                <a:sym typeface="Calibri"/>
                <a:hlinkClick r:id="rId3"/>
              </a:rPr>
              <a:t>https://www.flickr.com/photos/ewedistrict/32124669445</a:t>
            </a:r>
            <a:endParaRPr lang="fr-FR" sz="1200" b="0" i="0" u="sng" strike="noStrike" cap="none" dirty="0" smtClean="0">
              <a:solidFill>
                <a:schemeClr val="hlink"/>
              </a:solidFill>
              <a:latin typeface="Calibri"/>
              <a:ea typeface="Calibri"/>
              <a:cs typeface="Calibri"/>
              <a:sym typeface="Calibri"/>
            </a:endParaRPr>
          </a:p>
          <a:p>
            <a:pPr marL="914400" marR="0" lvl="1" indent="-317500" algn="l" rtl="0">
              <a:lnSpc>
                <a:spcPct val="100000"/>
              </a:lnSpc>
              <a:spcBef>
                <a:spcPts val="0"/>
              </a:spcBef>
              <a:spcAft>
                <a:spcPts val="0"/>
              </a:spcAft>
              <a:buClr>
                <a:srgbClr val="000000"/>
              </a:buClr>
              <a:buSzPts val="1400"/>
              <a:buFont typeface="Arial"/>
              <a:buChar char="●"/>
            </a:pPr>
            <a:r>
              <a:rPr lang="fr-FR" sz="1200" b="0" i="0" u="none" strike="noStrike" cap="none" dirty="0" smtClean="0">
                <a:solidFill>
                  <a:schemeClr val="dk1"/>
                </a:solidFill>
                <a:latin typeface="Calibri"/>
                <a:ea typeface="Calibri"/>
                <a:cs typeface="Calibri"/>
                <a:sym typeface="Calibri"/>
              </a:rPr>
              <a:t>https://creativecommons.org/licenses/by-sa/2.0/</a:t>
            </a:r>
          </a:p>
          <a:p>
            <a:pPr marL="457200" marR="0" lvl="0" indent="-317500" algn="l" rtl="0">
              <a:lnSpc>
                <a:spcPct val="100000"/>
              </a:lnSpc>
              <a:spcBef>
                <a:spcPts val="0"/>
              </a:spcBef>
              <a:spcAft>
                <a:spcPts val="0"/>
              </a:spcAft>
              <a:buClr>
                <a:srgbClr val="000000"/>
              </a:buClr>
              <a:buSzPts val="1400"/>
              <a:buFont typeface="Arial"/>
              <a:buChar char="●"/>
            </a:pPr>
            <a:r>
              <a:rPr lang="fr-FR" sz="1200" b="0" i="0" u="sng" strike="noStrike" cap="none" dirty="0" smtClean="0">
                <a:solidFill>
                  <a:schemeClr val="hlink"/>
                </a:solidFill>
                <a:latin typeface="Calibri"/>
                <a:ea typeface="Calibri"/>
                <a:cs typeface="Calibri"/>
                <a:sym typeface="Calibri"/>
                <a:hlinkClick r:id="rId4"/>
              </a:rPr>
              <a:t>https://pixabay.com/en/thermometer-temperature-celsius-2906817/</a:t>
            </a:r>
            <a:endParaRPr lang="fr-FR" sz="1200" b="0" i="0" u="sng" strike="noStrike" cap="none" dirty="0" smtClean="0">
              <a:solidFill>
                <a:schemeClr val="hlink"/>
              </a:solidFill>
              <a:latin typeface="Calibri"/>
              <a:ea typeface="Calibri"/>
              <a:cs typeface="Calibri"/>
              <a:sym typeface="Calibri"/>
            </a:endParaRPr>
          </a:p>
          <a:p>
            <a:pPr marL="914400" marR="0" lvl="1" indent="-317500" algn="l" rtl="0">
              <a:lnSpc>
                <a:spcPct val="100000"/>
              </a:lnSpc>
              <a:spcBef>
                <a:spcPts val="0"/>
              </a:spcBef>
              <a:spcAft>
                <a:spcPts val="0"/>
              </a:spcAft>
              <a:buClr>
                <a:srgbClr val="000000"/>
              </a:buClr>
              <a:buSzPts val="1400"/>
              <a:buFont typeface="Arial"/>
              <a:buChar char="●"/>
            </a:pPr>
            <a:r>
              <a:rPr lang="fr-FR" sz="1200" b="0" i="0" u="none" strike="noStrike" cap="none" dirty="0" smtClean="0">
                <a:solidFill>
                  <a:schemeClr val="dk1"/>
                </a:solidFill>
                <a:latin typeface="Calibri"/>
                <a:ea typeface="Calibri"/>
                <a:cs typeface="Calibri"/>
                <a:sym typeface="Calibri"/>
              </a:rPr>
              <a:t>https://creativecommons.org/publicdomain/zero/1.0/deed.en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27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indent="0">
              <a:lnSpc>
                <a:spcPct val="100000"/>
              </a:lnSpc>
              <a:spcBef>
                <a:spcPts val="0"/>
              </a:spcBef>
              <a:buClr>
                <a:srgbClr val="1C57B0"/>
              </a:buClr>
              <a:buNone/>
            </a:pPr>
            <a:r>
              <a:rPr lang="en-US" sz="1800" b="0" dirty="0" smtClean="0">
                <a:solidFill>
                  <a:srgbClr val="3F3F3F"/>
                </a:solidFill>
                <a:latin typeface="+mn-lt"/>
                <a:sym typeface="Garamond"/>
              </a:rPr>
              <a:t>Acknowledgements</a:t>
            </a:r>
            <a:r>
              <a:rPr lang="en-US" sz="1800" b="0" baseline="0" dirty="0" smtClean="0">
                <a:solidFill>
                  <a:srgbClr val="3F3F3F"/>
                </a:solidFill>
                <a:latin typeface="+mn-lt"/>
                <a:sym typeface="Garamond"/>
              </a:rPr>
              <a:t> script:</a:t>
            </a:r>
          </a:p>
          <a:p>
            <a:pPr marL="0" indent="0">
              <a:lnSpc>
                <a:spcPct val="100000"/>
              </a:lnSpc>
              <a:spcBef>
                <a:spcPts val="0"/>
              </a:spcBef>
              <a:buClr>
                <a:srgbClr val="1C57B0"/>
              </a:buClr>
              <a:buNone/>
            </a:pPr>
            <a:endParaRPr lang="en-US" sz="1800" b="0" baseline="0" dirty="0" smtClean="0">
              <a:solidFill>
                <a:srgbClr val="3F3F3F"/>
              </a:solidFill>
              <a:latin typeface="+mn-lt"/>
              <a:sym typeface="Garamond"/>
            </a:endParaRPr>
          </a:p>
          <a:p>
            <a:pPr marL="0" indent="0">
              <a:lnSpc>
                <a:spcPct val="100000"/>
              </a:lnSpc>
              <a:spcBef>
                <a:spcPts val="0"/>
              </a:spcBef>
              <a:buClr>
                <a:srgbClr val="1C57B0"/>
              </a:buClr>
              <a:buNone/>
            </a:pPr>
            <a:r>
              <a:rPr lang="en-US" sz="1800" b="0" baseline="0" dirty="0" smtClean="0">
                <a:solidFill>
                  <a:srgbClr val="3F3F3F"/>
                </a:solidFill>
                <a:latin typeface="+mn-lt"/>
                <a:sym typeface="Garamond"/>
              </a:rPr>
              <a:t>We would like to thank: </a:t>
            </a:r>
            <a:endParaRPr lang="en-US" sz="1800" b="0" dirty="0" smtClean="0">
              <a:solidFill>
                <a:srgbClr val="3F3F3F"/>
              </a:solidFill>
              <a:latin typeface="+mn-lt"/>
              <a:sym typeface="Garamond"/>
            </a:endParaRPr>
          </a:p>
          <a:p>
            <a:pPr marL="285750" indent="-285750">
              <a:lnSpc>
                <a:spcPct val="100000"/>
              </a:lnSpc>
              <a:spcBef>
                <a:spcPts val="0"/>
              </a:spcBef>
              <a:buClr>
                <a:srgbClr val="1C57B0"/>
              </a:buClr>
              <a:buFont typeface="Arial" panose="020B0604020202020204" pitchFamily="34" charset="0"/>
              <a:buChar char="•"/>
            </a:pPr>
            <a:r>
              <a:rPr lang="en-US" sz="1800" b="0" dirty="0" smtClean="0">
                <a:solidFill>
                  <a:srgbClr val="3F3F3F"/>
                </a:solidFill>
                <a:latin typeface="+mn-lt"/>
                <a:sym typeface="Garamond"/>
              </a:rPr>
              <a:t>Our Project Partner,</a:t>
            </a:r>
            <a:r>
              <a:rPr lang="en-US" sz="1800" b="0" baseline="0" dirty="0" smtClean="0">
                <a:solidFill>
                  <a:srgbClr val="3F3F3F"/>
                </a:solidFill>
                <a:latin typeface="+mn-lt"/>
                <a:sym typeface="Garamond"/>
              </a:rPr>
              <a:t> </a:t>
            </a:r>
            <a:r>
              <a:rPr lang="en-US" sz="1200" b="0" dirty="0" smtClean="0">
                <a:solidFill>
                  <a:srgbClr val="3F3F3F"/>
                </a:solidFill>
                <a:latin typeface="+mn-lt"/>
                <a:sym typeface="Garamond"/>
              </a:rPr>
              <a:t>Sarah Calderon, Executive Director of Groundwork Richmond, CA</a:t>
            </a:r>
            <a:endParaRPr lang="en-US" b="0" dirty="0" smtClean="0">
              <a:solidFill>
                <a:srgbClr val="3F3F3F"/>
              </a:solidFill>
              <a:latin typeface="+mn-lt"/>
              <a:ea typeface="Garamond"/>
              <a:cs typeface="Garamond"/>
              <a:sym typeface="Garamond"/>
            </a:endParaRPr>
          </a:p>
          <a:p>
            <a:pPr marL="285750" indent="-285750">
              <a:lnSpc>
                <a:spcPct val="100000"/>
              </a:lnSpc>
              <a:spcBef>
                <a:spcPts val="0"/>
              </a:spcBef>
              <a:buClr>
                <a:srgbClr val="1C57B0"/>
              </a:buClr>
              <a:buFont typeface="Arial" panose="020B0604020202020204" pitchFamily="34" charset="0"/>
              <a:buChar char="•"/>
            </a:pPr>
            <a:r>
              <a:rPr lang="en-US" sz="1800" b="0" dirty="0" smtClean="0">
                <a:solidFill>
                  <a:srgbClr val="3F3F3F"/>
                </a:solidFill>
                <a:latin typeface="+mn-lt"/>
                <a:ea typeface="Garamond"/>
                <a:cs typeface="Garamond"/>
                <a:sym typeface="Garamond"/>
              </a:rPr>
              <a:t>Our Science Advisor,</a:t>
            </a:r>
            <a:r>
              <a:rPr lang="en-US" sz="1800" b="0" baseline="0" dirty="0" smtClean="0">
                <a:solidFill>
                  <a:srgbClr val="3F3F3F"/>
                </a:solidFill>
                <a:latin typeface="+mn-lt"/>
                <a:ea typeface="Garamond"/>
                <a:cs typeface="Garamond"/>
                <a:sym typeface="Garamond"/>
              </a:rPr>
              <a:t> </a:t>
            </a:r>
            <a:r>
              <a:rPr lang="en-US" sz="1200" b="0" dirty="0" smtClean="0">
                <a:solidFill>
                  <a:srgbClr val="3F3F3F"/>
                </a:solidFill>
                <a:latin typeface="+mn-lt"/>
                <a:ea typeface="Garamond"/>
                <a:cs typeface="Garamond"/>
                <a:sym typeface="Garamond"/>
              </a:rPr>
              <a:t>Dr. Juan L. Torres-Pérez (Bay Area Environmental Research Institute, NASA Ames Research Center)</a:t>
            </a:r>
            <a:endParaRPr lang="en-US" b="0" dirty="0" smtClean="0">
              <a:solidFill>
                <a:srgbClr val="3F3F3F"/>
              </a:solidFill>
              <a:latin typeface="+mn-lt"/>
              <a:ea typeface="Garamond"/>
              <a:cs typeface="Garamond"/>
              <a:sym typeface="Garamond"/>
            </a:endParaRPr>
          </a:p>
          <a:p>
            <a:pPr marL="285750" indent="-285750">
              <a:lnSpc>
                <a:spcPct val="100000"/>
              </a:lnSpc>
              <a:spcBef>
                <a:spcPts val="0"/>
              </a:spcBef>
              <a:buClr>
                <a:srgbClr val="1C57B0"/>
              </a:buClr>
              <a:buFont typeface="Arial" panose="020B0604020202020204" pitchFamily="34" charset="0"/>
              <a:buChar char="•"/>
            </a:pPr>
            <a:r>
              <a:rPr lang="en-US" sz="1800" b="0" dirty="0" smtClean="0">
                <a:solidFill>
                  <a:srgbClr val="3F3F3F"/>
                </a:solidFill>
                <a:latin typeface="+mn-lt"/>
                <a:ea typeface="Garamond"/>
                <a:cs typeface="Garamond"/>
                <a:sym typeface="Garamond"/>
              </a:rPr>
              <a:t>As well as the</a:t>
            </a:r>
            <a:r>
              <a:rPr lang="en-US" sz="1800" b="0" baseline="0" dirty="0" smtClean="0">
                <a:solidFill>
                  <a:srgbClr val="3F3F3F"/>
                </a:solidFill>
                <a:latin typeface="+mn-lt"/>
                <a:ea typeface="Garamond"/>
                <a:cs typeface="Garamond"/>
                <a:sym typeface="Garamond"/>
              </a:rPr>
              <a:t> </a:t>
            </a:r>
            <a:r>
              <a:rPr lang="en-US" sz="1800" b="0" dirty="0" smtClean="0">
                <a:solidFill>
                  <a:srgbClr val="3F3F3F"/>
                </a:solidFill>
                <a:latin typeface="+mn-lt"/>
                <a:ea typeface="Garamond"/>
                <a:cs typeface="Garamond"/>
                <a:sym typeface="Garamond"/>
              </a:rPr>
              <a:t>DEVELOP Staff here at </a:t>
            </a:r>
            <a:r>
              <a:rPr lang="en-US" sz="1800" b="0" dirty="0" err="1" smtClean="0">
                <a:solidFill>
                  <a:srgbClr val="3F3F3F"/>
                </a:solidFill>
                <a:latin typeface="+mn-lt"/>
                <a:ea typeface="Garamond"/>
                <a:cs typeface="Garamond"/>
                <a:sym typeface="Garamond"/>
              </a:rPr>
              <a:t>at</a:t>
            </a:r>
            <a:r>
              <a:rPr lang="en-US" sz="1800" b="0" dirty="0" smtClean="0">
                <a:solidFill>
                  <a:srgbClr val="3F3F3F"/>
                </a:solidFill>
                <a:latin typeface="+mn-lt"/>
                <a:ea typeface="Garamond"/>
                <a:cs typeface="Garamond"/>
                <a:sym typeface="Garamond"/>
              </a:rPr>
              <a:t> NASA Ames Research Center,</a:t>
            </a:r>
            <a:r>
              <a:rPr lang="en-US" sz="1800" b="0" baseline="0" dirty="0" smtClean="0">
                <a:solidFill>
                  <a:srgbClr val="3F3F3F"/>
                </a:solidFill>
                <a:latin typeface="+mn-lt"/>
                <a:ea typeface="Garamond"/>
                <a:cs typeface="Garamond"/>
                <a:sym typeface="Garamond"/>
              </a:rPr>
              <a:t> </a:t>
            </a:r>
            <a:r>
              <a:rPr lang="en-US" sz="1200" b="0" dirty="0" smtClean="0">
                <a:solidFill>
                  <a:srgbClr val="3F3F3F"/>
                </a:solidFill>
                <a:latin typeface="+mn-lt"/>
                <a:ea typeface="Garamond"/>
                <a:cs typeface="Garamond"/>
                <a:sym typeface="Garamond"/>
              </a:rPr>
              <a:t>Jenna Williams,</a:t>
            </a:r>
            <a:r>
              <a:rPr lang="en-US" sz="1200" b="0" baseline="0" dirty="0" smtClean="0">
                <a:solidFill>
                  <a:srgbClr val="3F3F3F"/>
                </a:solidFill>
                <a:latin typeface="+mn-lt"/>
                <a:ea typeface="Garamond"/>
                <a:cs typeface="Garamond"/>
                <a:sym typeface="Garamond"/>
              </a:rPr>
              <a:t> </a:t>
            </a:r>
            <a:r>
              <a:rPr lang="en-US" sz="1200" b="0" dirty="0" smtClean="0">
                <a:solidFill>
                  <a:srgbClr val="3F3F3F"/>
                </a:solidFill>
                <a:latin typeface="+mn-lt"/>
                <a:ea typeface="Garamond"/>
                <a:cs typeface="Garamond"/>
                <a:sym typeface="Garamond"/>
              </a:rPr>
              <a:t>John </a:t>
            </a:r>
            <a:r>
              <a:rPr lang="en-US" sz="1200" b="0" dirty="0" err="1" smtClean="0">
                <a:solidFill>
                  <a:srgbClr val="3F3F3F"/>
                </a:solidFill>
                <a:latin typeface="+mn-lt"/>
                <a:ea typeface="Garamond"/>
                <a:cs typeface="Garamond"/>
                <a:sym typeface="Garamond"/>
              </a:rPr>
              <a:t>Dilger</a:t>
            </a:r>
            <a:endParaRPr lang="en-US" sz="1200" b="0" dirty="0" smtClean="0">
              <a:solidFill>
                <a:srgbClr val="3F3F3F"/>
              </a:solidFill>
              <a:latin typeface="+mn-lt"/>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93" name="Shape 4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6319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big thank you to our partner – Groundwork Richmond - and collaborator Sarah Calderon and for the rest of the GR crew that is devoting their efforts to developing Richmond into a green space!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88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Shape 20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rgbClr val="000000"/>
                </a:solidFill>
              </a:rPr>
              <a:t>Community Concerns Script:</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Urban development, however, comes at a price and has resulted in some concerns from the community.</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Probably most known well known concerns are air pollution and poor air quality. This picture (point with pointer) is a view of the Chevron Oil Refinery Fire from 2012. It is clear to see that the emissions from the surrounding industries in Richmond can have a major effect on the air that people who live in the area breathe. In fact, exposure to air pollution has both acute and chronic effects on human health, including heart disease and asthmatic attacks. It is estimated that 20.3% of people between the ages of 1 and 17 in Contra Costa, Richmond’s home county, were diagnosed with asthma between 2009 and 2012. This is more than double the national average and can partially be attributed to the local air quality.</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Another community concern is the increase in impervious surfaces, such as concrete and asphalt. These types of surfaces absorb an incredible amount of the sun’s energy and re-radiate it back out as heat, resulting in high land surface temperatures. As temperatures continue to rise due to changes in Earth’s climate, the amount of heat released by impervious surfaces will also increase. This is a major problem because exposure to increased heat stress can exacerbate existing health problems like asthmatic attacks.</a:t>
            </a:r>
            <a:endParaRPr dirty="0">
              <a:solidFill>
                <a:srgbClr val="000000"/>
              </a:solidFill>
            </a:endParaRPr>
          </a:p>
          <a:p>
            <a:pPr marL="457200" lvl="0" indent="-304800" rtl="0">
              <a:spcBef>
                <a:spcPts val="0"/>
              </a:spcBef>
              <a:spcAft>
                <a:spcPts val="0"/>
              </a:spcAft>
              <a:buSzPts val="1200"/>
              <a:buFont typeface="Calibri"/>
              <a:buChar char="●"/>
            </a:pPr>
            <a:r>
              <a:rPr lang="en-US" dirty="0">
                <a:solidFill>
                  <a:srgbClr val="000000"/>
                </a:solidFill>
              </a:rPr>
              <a:t>Finally, it has been well-established in literature that low income and minority groups have higher health risks related to climatic and environmental conditions partially due to the fact that more affordable housing is often located near polluting industrial sites. Ethnic minorities make up about 81% of Richmond’s population, and between 2010 and 2012, 39% of Richmond’s 104,000 population lived in poverty. These statistics reveal that Richmond’s environmental problems are also inherently social justice issues. </a:t>
            </a:r>
            <a:endParaRPr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US" strike="noStrike" cap="none" dirty="0">
                <a:solidFill>
                  <a:srgbClr val="000000"/>
                </a:solidFill>
              </a:rPr>
              <a:t>Image sources:</a:t>
            </a:r>
            <a:endParaRPr strike="noStrike" cap="none"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3"/>
              </a:rPr>
              <a:t>https://commons.wikimedia.org/wiki/File:Chevron_Richmond_Refinery_Fire_2012_-02.jpg</a:t>
            </a:r>
            <a:endParaRPr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4"/>
              </a:rPr>
              <a:t>https://creativecommons.org/licenses/by-sa/3.0/deed.en</a:t>
            </a:r>
            <a:r>
              <a:rPr lang="en-US" dirty="0">
                <a:solidFill>
                  <a:srgbClr val="000000"/>
                </a:solidFill>
              </a:rPr>
              <a:t> </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5"/>
              </a:rPr>
              <a:t>https://pixabay.com/en/road-mountains-sunset-path-desert-1303617/</a:t>
            </a:r>
            <a:r>
              <a:rPr lang="en-US" strike="noStrike" cap="none" dirty="0">
                <a:solidFill>
                  <a:srgbClr val="000000"/>
                </a:solidFill>
              </a:rPr>
              <a:t> </a:t>
            </a:r>
            <a:endParaRPr strike="noStrike" cap="none"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6"/>
              </a:rPr>
              <a:t>https://creativecommons.org/publicdomain/zero/1.0/deed.en</a:t>
            </a:r>
            <a:r>
              <a:rPr lang="en-US" dirty="0">
                <a:solidFill>
                  <a:srgbClr val="000000"/>
                </a:solidFill>
              </a:rPr>
              <a:t> </a:t>
            </a:r>
            <a:endParaRPr dirty="0">
              <a:solidFill>
                <a:srgbClr val="000000"/>
              </a:solidFill>
            </a:endParaRPr>
          </a:p>
          <a:p>
            <a:pPr marL="457200" marR="0" lvl="0" indent="-304800" algn="l" rtl="0">
              <a:lnSpc>
                <a:spcPct val="100000"/>
              </a:lnSpc>
              <a:spcBef>
                <a:spcPts val="0"/>
              </a:spcBef>
              <a:spcAft>
                <a:spcPts val="0"/>
              </a:spcAft>
              <a:buClr>
                <a:srgbClr val="000000"/>
              </a:buClr>
              <a:buSzPts val="1200"/>
              <a:buFont typeface="Calibri"/>
              <a:buChar char="●"/>
            </a:pPr>
            <a:r>
              <a:rPr lang="en-US" strike="noStrike" cap="none" dirty="0">
                <a:solidFill>
                  <a:srgbClr val="000000"/>
                </a:solidFill>
                <a:uFill>
                  <a:noFill/>
                </a:uFill>
                <a:hlinkClick r:id="rId7"/>
              </a:rPr>
              <a:t>https://www.flickr.com/photos/climatecampnsw/4007389862/in/photolist-777VoE-7nzBni-7nzwc8-7o4fxc-7nzBAg-7o7Axf-7o49Wn-7o7Akf-8YGRgQ-7o45gc-7o3FBV-7o84So-77nZVB-7o3FJB-77rJcJ-77nNjM-77nKX4-77rHhs-77rDFJ-77o3he-7o8iKJ-77rXB5-7AEH5Z-7o49Yr-7o89L1-8K1iGq-Cgq25s-7o4i4k-77rSxG-7o7AgS-7o8cUY-7o8iSL-77rwq5-7o3Fyn-77o8eM-77nAvz-aRoDRD-8v9Nnt-77rHEh-7AF8di-ccDq5q-7hMXZD-74oqeE-5GQ8w5-oT4kjo-q8ytaX-8JRJgA-p6d4N2-77rM3C-77nH2g</a:t>
            </a:r>
            <a:endParaRPr dirty="0">
              <a:solidFill>
                <a:srgbClr val="000000"/>
              </a:solidFill>
            </a:endParaRPr>
          </a:p>
          <a:p>
            <a:pPr marL="914400" marR="0" lvl="1" indent="-304800" algn="l" rtl="0">
              <a:lnSpc>
                <a:spcPct val="100000"/>
              </a:lnSpc>
              <a:spcBef>
                <a:spcPts val="0"/>
              </a:spcBef>
              <a:spcAft>
                <a:spcPts val="0"/>
              </a:spcAft>
              <a:buSzPts val="1200"/>
              <a:buFont typeface="Calibri"/>
              <a:buChar char="○"/>
            </a:pPr>
            <a:r>
              <a:rPr lang="en-US" dirty="0">
                <a:solidFill>
                  <a:srgbClr val="000000"/>
                </a:solidFill>
                <a:uFill>
                  <a:noFill/>
                </a:uFill>
                <a:hlinkClick r:id="rId8"/>
              </a:rPr>
              <a:t>https://creativecommons.org/licenses/by/2.0/</a:t>
            </a:r>
            <a:r>
              <a:rPr lang="en-US" dirty="0">
                <a:solidFill>
                  <a:srgbClr val="000000"/>
                </a:solidFill>
              </a:rPr>
              <a:t> </a:t>
            </a:r>
            <a:endParaRPr dirty="0">
              <a:solidFill>
                <a:srgbClr val="000000"/>
              </a:solidFill>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036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Shape 22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Project Partner Introduction Script:</a:t>
            </a:r>
            <a:endParaRPr dirty="0"/>
          </a:p>
          <a:p>
            <a:pPr marL="457200" marR="0" lvl="0" indent="-317500" algn="l" rtl="0">
              <a:lnSpc>
                <a:spcPct val="100000"/>
              </a:lnSpc>
              <a:spcBef>
                <a:spcPts val="0"/>
              </a:spcBef>
              <a:spcAft>
                <a:spcPts val="0"/>
              </a:spcAft>
              <a:buSzPts val="1400"/>
              <a:buChar char="●"/>
            </a:pPr>
            <a:r>
              <a:rPr lang="en-US" dirty="0"/>
              <a:t>The project we worked on this term came about as a result of talks between the NASA DEVELOP National program and Groundwork Richmond, CA, who is our partner for this project.</a:t>
            </a:r>
            <a:endParaRPr dirty="0"/>
          </a:p>
          <a:p>
            <a:pPr marL="457200" marR="0" lvl="0" indent="-317500" algn="l" rtl="0">
              <a:lnSpc>
                <a:spcPct val="100000"/>
              </a:lnSpc>
              <a:spcBef>
                <a:spcPts val="0"/>
              </a:spcBef>
              <a:spcAft>
                <a:spcPts val="0"/>
              </a:spcAft>
              <a:buSzPts val="1400"/>
              <a:buChar char="●"/>
            </a:pPr>
            <a:r>
              <a:rPr lang="en-US" dirty="0"/>
              <a:t>Groundwork Richmond, CA is a local trust (or chapter) of the larger Groundwork USA organization. </a:t>
            </a:r>
            <a:endParaRPr dirty="0"/>
          </a:p>
          <a:p>
            <a:pPr marL="457200" marR="0" lvl="0" indent="-317500" algn="l" rtl="0">
              <a:lnSpc>
                <a:spcPct val="100000"/>
              </a:lnSpc>
              <a:spcBef>
                <a:spcPts val="0"/>
              </a:spcBef>
              <a:spcAft>
                <a:spcPts val="0"/>
              </a:spcAft>
              <a:buSzPts val="1400"/>
              <a:buChar char="●"/>
            </a:pPr>
            <a:r>
              <a:rPr lang="en-US" dirty="0"/>
              <a:t>Groundwork Richmond adopts Groundwork USA’s mission, which is transform the natural and built environment of marginalized communities by working at the intersection of environment, equity, and civic engagement.</a:t>
            </a:r>
            <a:endParaRPr dirty="0"/>
          </a:p>
          <a:p>
            <a:pPr marL="457200" lvl="0" indent="-317500" rtl="0">
              <a:spcBef>
                <a:spcPts val="0"/>
              </a:spcBef>
              <a:spcAft>
                <a:spcPts val="0"/>
              </a:spcAft>
              <a:buSzPts val="1400"/>
              <a:buChar char="●"/>
            </a:pPr>
            <a:r>
              <a:rPr lang="en-US" dirty="0"/>
              <a:t>To address some of Richmond’s community concerns, a lot of Groundwork Richmond’s work focuses on increasing the green infrastructure of the city either by planting trees or turning vacant and derelict lands into community green spaces</a:t>
            </a:r>
            <a:endParaRPr dirty="0"/>
          </a:p>
          <a:p>
            <a:pPr marL="457200" marR="0" lvl="0" indent="-317500" algn="l" rtl="0">
              <a:lnSpc>
                <a:spcPct val="100000"/>
              </a:lnSpc>
              <a:spcBef>
                <a:spcPts val="0"/>
              </a:spcBef>
              <a:spcAft>
                <a:spcPts val="0"/>
              </a:spcAft>
              <a:buSzPts val="1400"/>
              <a:buChar char="●"/>
            </a:pPr>
            <a:r>
              <a:rPr lang="en-US" dirty="0"/>
              <a:t>Groundwork Richmond is passionate about helping the community not only via greening urban spaces, but also by introducing the local youth to science, technology, engineering, arts, and math leadership opportunities to inspire a new generation of environmentalists of color</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Groundwork Richmond, CA (taken from Groundwork Richmond, CA</a:t>
            </a:r>
            <a:r>
              <a:rPr lang="en-US" dirty="0"/>
              <a:t>’s social media pages; written approval has been received)</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81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Shape 23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rgbClr val="000000"/>
                </a:solidFill>
              </a:rPr>
              <a:t>Benefits of Urban Trees Script:</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So, why has Groundwork Richmond decided to plant trees to address concerns regarding air pollution and increased land surface temperatures?</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We found a nifty video that explains the benefits of urban trees that you all can watch courtesy of the Food and Agriculture Organization of the United Nations (play video)</a:t>
            </a:r>
            <a:endParaRPr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dirty="0">
              <a:solidFill>
                <a:srgbClr val="000000"/>
              </a:solidFill>
            </a:endParaRPr>
          </a:p>
          <a:p>
            <a:pPr marL="0" lvl="0" indent="0" rtl="0">
              <a:spcBef>
                <a:spcPts val="0"/>
              </a:spcBef>
              <a:spcAft>
                <a:spcPts val="0"/>
              </a:spcAft>
              <a:buClr>
                <a:schemeClr val="dk1"/>
              </a:buClr>
              <a:buSzPts val="1400"/>
              <a:buFont typeface="Arial"/>
              <a:buNone/>
            </a:pPr>
            <a:r>
              <a:rPr lang="en-US" dirty="0">
                <a:solidFill>
                  <a:srgbClr val="000000"/>
                </a:solidFill>
              </a:rPr>
              <a:t>Video Source: </a:t>
            </a:r>
            <a:r>
              <a:rPr lang="en-US" dirty="0">
                <a:solidFill>
                  <a:srgbClr val="000000"/>
                </a:solidFill>
                <a:uFill>
                  <a:noFill/>
                </a:uFill>
                <a:hlinkClick r:id="rId3"/>
              </a:rPr>
              <a:t>https://www.youtube.com/watch?v=iCy_m-u0VEM</a:t>
            </a:r>
            <a:endParaRPr dirty="0">
              <a:solidFill>
                <a:srgbClr val="000000"/>
              </a:solidFill>
            </a:endParaRPr>
          </a:p>
          <a:p>
            <a:pPr marL="457200" lvl="0" indent="-304800" rtl="0">
              <a:spcBef>
                <a:spcPts val="0"/>
              </a:spcBef>
              <a:spcAft>
                <a:spcPts val="0"/>
              </a:spcAft>
              <a:buSzPts val="1200"/>
              <a:buChar char="●"/>
            </a:pPr>
            <a:r>
              <a:rPr lang="en-US" dirty="0">
                <a:solidFill>
                  <a:srgbClr val="000000"/>
                </a:solidFill>
              </a:rPr>
              <a:t>Retrieved from </a:t>
            </a:r>
            <a:r>
              <a:rPr lang="en-US" dirty="0" err="1">
                <a:solidFill>
                  <a:srgbClr val="000000"/>
                </a:solidFill>
              </a:rPr>
              <a:t>Youtube</a:t>
            </a:r>
            <a:r>
              <a:rPr lang="en-US" dirty="0">
                <a:solidFill>
                  <a:srgbClr val="000000"/>
                </a:solidFill>
              </a:rPr>
              <a:t>; written approval has been received by the video producer and uploader Food and Agriculture Organization of the United Nations </a:t>
            </a:r>
            <a:endParaRPr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29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n-US" dirty="0">
                <a:solidFill>
                  <a:srgbClr val="000000"/>
                </a:solidFill>
              </a:rPr>
              <a:t>Project </a:t>
            </a:r>
            <a:r>
              <a:rPr lang="en-US" dirty="0" smtClean="0">
                <a:solidFill>
                  <a:srgbClr val="000000"/>
                </a:solidFill>
              </a:rPr>
              <a:t>Objectives</a:t>
            </a:r>
            <a:r>
              <a:rPr lang="en-US" baseline="0" dirty="0" smtClean="0">
                <a:solidFill>
                  <a:srgbClr val="000000"/>
                </a:solidFill>
              </a:rPr>
              <a:t> </a:t>
            </a:r>
            <a:r>
              <a:rPr lang="en-US" dirty="0" smtClean="0">
                <a:solidFill>
                  <a:srgbClr val="000000"/>
                </a:solidFill>
              </a:rPr>
              <a:t>Script</a:t>
            </a:r>
            <a:r>
              <a:rPr lang="en-US" dirty="0">
                <a:solidFill>
                  <a:srgbClr val="000000"/>
                </a:solidFill>
              </a:rPr>
              <a:t>:</a:t>
            </a:r>
            <a:endParaRPr dirty="0">
              <a:solidFill>
                <a:srgbClr val="000000"/>
              </a:solidFill>
            </a:endParaRPr>
          </a:p>
          <a:p>
            <a:pPr marL="457200" marR="0" lvl="0" indent="-317500" algn="just" rtl="0">
              <a:lnSpc>
                <a:spcPct val="100000"/>
              </a:lnSpc>
              <a:spcBef>
                <a:spcPts val="0"/>
              </a:spcBef>
              <a:spcAft>
                <a:spcPts val="0"/>
              </a:spcAft>
              <a:buSzPts val="1400"/>
              <a:buChar char="●"/>
            </a:pPr>
            <a:r>
              <a:rPr lang="en-US" dirty="0">
                <a:solidFill>
                  <a:srgbClr val="000000"/>
                </a:solidFill>
              </a:rPr>
              <a:t>Through the development of this project, the main question asked was: how can NASA earth observations be used to help Groundwork Richmond’s urban greening campaigns?</a:t>
            </a:r>
            <a:endParaRPr dirty="0">
              <a:solidFill>
                <a:srgbClr val="000000"/>
              </a:solidFill>
            </a:endParaRPr>
          </a:p>
          <a:p>
            <a:pPr marL="457200" marR="0" lvl="0" indent="-317500" algn="just" rtl="0">
              <a:lnSpc>
                <a:spcPct val="100000"/>
              </a:lnSpc>
              <a:spcBef>
                <a:spcPts val="0"/>
              </a:spcBef>
              <a:spcAft>
                <a:spcPts val="0"/>
              </a:spcAft>
              <a:buSzPts val="1400"/>
              <a:buChar char="●"/>
            </a:pPr>
            <a:r>
              <a:rPr lang="en-US" dirty="0">
                <a:solidFill>
                  <a:srgbClr val="000000"/>
                </a:solidFill>
              </a:rPr>
              <a:t>After careful consideration, our team came up with a list of goals we set to accomplish.</a:t>
            </a:r>
            <a:endParaRPr dirty="0">
              <a:solidFill>
                <a:srgbClr val="000000"/>
              </a:solidFill>
            </a:endParaRPr>
          </a:p>
          <a:p>
            <a:pPr marL="457200" marR="0" lvl="0" indent="-317500" algn="just" rtl="0">
              <a:lnSpc>
                <a:spcPct val="100000"/>
              </a:lnSpc>
              <a:spcBef>
                <a:spcPts val="0"/>
              </a:spcBef>
              <a:spcAft>
                <a:spcPts val="0"/>
              </a:spcAft>
              <a:buSzPts val="1400"/>
              <a:buChar char="●"/>
            </a:pPr>
            <a:r>
              <a:rPr lang="en-US" dirty="0">
                <a:solidFill>
                  <a:srgbClr val="000000"/>
                </a:solidFill>
              </a:rPr>
              <a:t>The first set of objectives seeks to u</a:t>
            </a:r>
            <a:r>
              <a:rPr lang="en-US" strike="noStrike" cap="none" dirty="0">
                <a:solidFill>
                  <a:srgbClr val="000000"/>
                </a:solidFill>
              </a:rPr>
              <a:t>tilize satellite imagery to:</a:t>
            </a:r>
            <a:endParaRPr strike="noStrike" cap="none" dirty="0">
              <a:solidFill>
                <a:srgbClr val="000000"/>
              </a:solidFill>
            </a:endParaRPr>
          </a:p>
          <a:p>
            <a:pPr marL="914400" marR="0" lvl="1" indent="-304800" algn="just" rtl="0">
              <a:lnSpc>
                <a:spcPct val="100000"/>
              </a:lnSpc>
              <a:spcBef>
                <a:spcPts val="0"/>
              </a:spcBef>
              <a:spcAft>
                <a:spcPts val="0"/>
              </a:spcAft>
              <a:buClr>
                <a:srgbClr val="000000"/>
              </a:buClr>
              <a:buSzPts val="1200"/>
              <a:buFont typeface="Garamond"/>
              <a:buChar char="○"/>
            </a:pPr>
            <a:r>
              <a:rPr lang="en-US" strike="noStrike" cap="none" dirty="0">
                <a:solidFill>
                  <a:srgbClr val="000000"/>
                </a:solidFill>
              </a:rPr>
              <a:t>Produce a historical </a:t>
            </a:r>
            <a:r>
              <a:rPr lang="en-US" dirty="0">
                <a:solidFill>
                  <a:srgbClr val="000000"/>
                </a:solidFill>
              </a:rPr>
              <a:t>land</a:t>
            </a:r>
            <a:r>
              <a:rPr lang="en-US" strike="noStrike" cap="none" dirty="0">
                <a:solidFill>
                  <a:srgbClr val="000000"/>
                </a:solidFill>
              </a:rPr>
              <a:t> cover time series of Richmond to see if the city has become more or less “green” since 1985</a:t>
            </a:r>
            <a:endParaRPr strike="noStrike" cap="none" dirty="0">
              <a:solidFill>
                <a:srgbClr val="000000"/>
              </a:solidFill>
            </a:endParaRPr>
          </a:p>
          <a:p>
            <a:pPr marL="914400" marR="0" lvl="1" indent="-304800" algn="just" rtl="0">
              <a:lnSpc>
                <a:spcPct val="100000"/>
              </a:lnSpc>
              <a:spcBef>
                <a:spcPts val="0"/>
              </a:spcBef>
              <a:spcAft>
                <a:spcPts val="0"/>
              </a:spcAft>
              <a:buClr>
                <a:srgbClr val="000000"/>
              </a:buClr>
              <a:buSzPts val="1200"/>
              <a:buFont typeface="Garamond"/>
              <a:buChar char="○"/>
            </a:pPr>
            <a:r>
              <a:rPr lang="en-US" strike="noStrike" cap="none" dirty="0">
                <a:solidFill>
                  <a:srgbClr val="000000"/>
                </a:solidFill>
              </a:rPr>
              <a:t>Analyze trends in land surface temperature to identify areas susceptible to high heat exposure</a:t>
            </a:r>
            <a:endParaRPr strike="noStrike" cap="none" dirty="0">
              <a:solidFill>
                <a:srgbClr val="000000"/>
              </a:solidFill>
            </a:endParaRPr>
          </a:p>
          <a:p>
            <a:pPr marL="914400" lvl="1" indent="-304800" algn="just" rtl="0">
              <a:spcBef>
                <a:spcPts val="0"/>
              </a:spcBef>
              <a:spcAft>
                <a:spcPts val="0"/>
              </a:spcAft>
              <a:buClr>
                <a:schemeClr val="dk1"/>
              </a:buClr>
              <a:buSzPts val="1200"/>
              <a:buFont typeface="Garamond"/>
              <a:buChar char="○"/>
            </a:pPr>
            <a:r>
              <a:rPr lang="en-US" dirty="0"/>
              <a:t>Estimate changes in current Urban Tree Canopy Cover from 2015 - 2017 to assess the quantitative impacts of Groundwork Richmond’s urban forestry </a:t>
            </a:r>
            <a:r>
              <a:rPr lang="en-US" dirty="0" smtClean="0"/>
              <a:t>projects</a:t>
            </a:r>
          </a:p>
          <a:p>
            <a:pPr marL="457200" lvl="0" indent="-304800" algn="just" rtl="0">
              <a:spcBef>
                <a:spcPts val="0"/>
              </a:spcBef>
              <a:spcAft>
                <a:spcPts val="0"/>
              </a:spcAft>
              <a:buClr>
                <a:srgbClr val="000000"/>
              </a:buClr>
              <a:buSzPts val="1200"/>
              <a:buChar char="●"/>
            </a:pPr>
            <a:r>
              <a:rPr lang="en-US" dirty="0" smtClean="0">
                <a:solidFill>
                  <a:srgbClr val="000000"/>
                </a:solidFill>
              </a:rPr>
              <a:t>Our second set of objectives includes Incorporating socioeconomic data to:</a:t>
            </a:r>
          </a:p>
          <a:p>
            <a:pPr marL="914400" lvl="1" indent="-304800" algn="just" rtl="0">
              <a:spcBef>
                <a:spcPts val="0"/>
              </a:spcBef>
              <a:spcAft>
                <a:spcPts val="0"/>
              </a:spcAft>
              <a:buClr>
                <a:srgbClr val="000000"/>
              </a:buClr>
              <a:buSzPts val="1200"/>
              <a:buChar char="○"/>
            </a:pPr>
            <a:r>
              <a:rPr lang="en-US" dirty="0" smtClean="0">
                <a:solidFill>
                  <a:srgbClr val="000000"/>
                </a:solidFill>
              </a:rPr>
              <a:t>First Investigate the relationship between canopy cover and quality-of-life indicators, such as crime rates, poverty level, and property values</a:t>
            </a:r>
          </a:p>
          <a:p>
            <a:pPr marL="914400" lvl="1" indent="-304800" algn="just" rtl="0">
              <a:spcBef>
                <a:spcPts val="0"/>
              </a:spcBef>
              <a:spcAft>
                <a:spcPts val="0"/>
              </a:spcAft>
              <a:buClr>
                <a:srgbClr val="000000"/>
              </a:buClr>
              <a:buSzPts val="1200"/>
              <a:buChar char="○"/>
            </a:pPr>
            <a:r>
              <a:rPr lang="en-US" dirty="0" smtClean="0">
                <a:solidFill>
                  <a:srgbClr val="000000"/>
                </a:solidFill>
              </a:rPr>
              <a:t>and second, Identify under-treed, disadvantaged neighborhoods </a:t>
            </a:r>
          </a:p>
          <a:p>
            <a:pPr marL="457200" lvl="0" indent="-304800" algn="just" rtl="0">
              <a:spcBef>
                <a:spcPts val="0"/>
              </a:spcBef>
              <a:spcAft>
                <a:spcPts val="0"/>
              </a:spcAft>
              <a:buClr>
                <a:srgbClr val="000000"/>
              </a:buClr>
              <a:buSzPts val="1200"/>
              <a:buFont typeface="Century Gothic"/>
              <a:buChar char="●"/>
            </a:pPr>
            <a:r>
              <a:rPr lang="en-US" dirty="0" smtClean="0">
                <a:solidFill>
                  <a:srgbClr val="000000"/>
                </a:solidFill>
              </a:rPr>
              <a:t>Finally, our last set of objectives are to Provide Groundwork Richmond with: </a:t>
            </a:r>
          </a:p>
          <a:p>
            <a:pPr marL="914400" lvl="1" indent="-304800" algn="just" rtl="0">
              <a:spcBef>
                <a:spcPts val="0"/>
              </a:spcBef>
              <a:spcAft>
                <a:spcPts val="0"/>
              </a:spcAft>
              <a:buClr>
                <a:srgbClr val="000000"/>
              </a:buClr>
              <a:buSzPts val="1200"/>
              <a:buChar char="○"/>
            </a:pPr>
            <a:r>
              <a:rPr lang="en-US" dirty="0" smtClean="0">
                <a:solidFill>
                  <a:srgbClr val="000000"/>
                </a:solidFill>
              </a:rPr>
              <a:t>Geospatial data that can be leveraged to gain support from the local community and potential funding sources for future campaigns</a:t>
            </a:r>
          </a:p>
          <a:p>
            <a:pPr marL="914400" lvl="1" indent="-304800" algn="just" rtl="0">
              <a:spcBef>
                <a:spcPts val="0"/>
              </a:spcBef>
              <a:spcAft>
                <a:spcPts val="0"/>
              </a:spcAft>
              <a:buClr>
                <a:schemeClr val="dk1"/>
              </a:buClr>
              <a:buSzPts val="1200"/>
              <a:buFont typeface="Garamond"/>
              <a:buChar char="○"/>
            </a:pPr>
            <a:r>
              <a:rPr lang="en-US" dirty="0" smtClean="0"/>
              <a:t>Brochures or other paper handout that incorporates project results that can be used educate youth volunteers and the local community about the science behind the benefits of trees</a:t>
            </a:r>
            <a:endParaRPr lang="en-US" dirty="0" smtClean="0">
              <a:solidFill>
                <a:srgbClr val="000000"/>
              </a:solidFill>
            </a:endParaRPr>
          </a:p>
          <a:p>
            <a:pPr marL="152400" lvl="0" indent="0" algn="just" rtl="0">
              <a:spcBef>
                <a:spcPts val="0"/>
              </a:spcBef>
              <a:spcAft>
                <a:spcPts val="0"/>
              </a:spcAft>
              <a:buClr>
                <a:schemeClr val="dk1"/>
              </a:buClr>
              <a:buSzPts val="1200"/>
              <a:buFont typeface="Garamond"/>
              <a:buNone/>
            </a:pPr>
            <a:endParaRPr dirty="0">
              <a:solidFill>
                <a:srgbClr val="000000"/>
              </a:solidFill>
            </a:endParaRPr>
          </a:p>
          <a:p>
            <a:pPr marL="0" marR="0" lvl="0" indent="0" algn="just" rtl="0">
              <a:lnSpc>
                <a:spcPct val="100000"/>
              </a:lnSpc>
              <a:spcBef>
                <a:spcPts val="0"/>
              </a:spcBef>
              <a:spcAft>
                <a:spcPts val="0"/>
              </a:spcAft>
              <a:buNone/>
            </a:pPr>
            <a:endParaRPr dirty="0">
              <a:solidFill>
                <a:srgbClr val="000000"/>
              </a:solidFill>
            </a:endParaRPr>
          </a:p>
          <a:p>
            <a:pPr marL="0" marR="0" lvl="0" indent="0" algn="just" rtl="0">
              <a:lnSpc>
                <a:spcPct val="100000"/>
              </a:lnSpc>
              <a:spcBef>
                <a:spcPts val="0"/>
              </a:spcBef>
              <a:spcAft>
                <a:spcPts val="0"/>
              </a:spcAft>
              <a:buNone/>
            </a:pPr>
            <a:endParaRPr dirty="0">
              <a:solidFill>
                <a:srgbClr val="000000"/>
              </a:solidFill>
            </a:endParaRPr>
          </a:p>
          <a:p>
            <a:pPr marL="0" lvl="0" indent="0" algn="just" rtl="0">
              <a:spcBef>
                <a:spcPts val="0"/>
              </a:spcBef>
              <a:spcAft>
                <a:spcPts val="0"/>
              </a:spcAft>
              <a:buClr>
                <a:schemeClr val="dk1"/>
              </a:buClr>
              <a:buSzPts val="1400"/>
              <a:buFont typeface="Arial"/>
              <a:buNone/>
            </a:pPr>
            <a:r>
              <a:rPr lang="en-US" dirty="0">
                <a:solidFill>
                  <a:srgbClr val="000000"/>
                </a:solidFill>
              </a:rPr>
              <a:t>Image source: </a:t>
            </a:r>
            <a:r>
              <a:rPr lang="en-US" dirty="0">
                <a:solidFill>
                  <a:srgbClr val="000000"/>
                </a:solidFill>
                <a:uFill>
                  <a:noFill/>
                </a:uFill>
                <a:hlinkClick r:id="rId3"/>
              </a:rPr>
              <a:t>https://pixabay.com/en/target-dart-aim-success-goal-1414775/</a:t>
            </a:r>
            <a:endParaRPr dirty="0">
              <a:solidFill>
                <a:srgbClr val="000000"/>
              </a:solidFill>
            </a:endParaRPr>
          </a:p>
          <a:p>
            <a:pPr marL="457200" marR="0" lvl="0" indent="-317500" algn="just" rtl="0">
              <a:lnSpc>
                <a:spcPct val="100000"/>
              </a:lnSpc>
              <a:spcBef>
                <a:spcPts val="0"/>
              </a:spcBef>
              <a:spcAft>
                <a:spcPts val="0"/>
              </a:spcAft>
              <a:buSzPts val="1400"/>
              <a:buChar char="●"/>
            </a:pPr>
            <a:r>
              <a:rPr lang="en-US" dirty="0">
                <a:solidFill>
                  <a:srgbClr val="000000"/>
                </a:solidFill>
                <a:uFill>
                  <a:noFill/>
                </a:uFill>
                <a:hlinkClick r:id="rId4"/>
              </a:rPr>
              <a:t>https://creativecommons.org/publicdomain/zero/1.0/deed.en</a:t>
            </a:r>
            <a:r>
              <a:rPr lang="en-US" dirty="0">
                <a:solidFill>
                  <a:srgbClr val="000000"/>
                </a:solidFill>
              </a:rPr>
              <a:t> </a:t>
            </a:r>
            <a:endParaRPr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42" name="Shape 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418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Shape 25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dirty="0">
                <a:solidFill>
                  <a:srgbClr val="000000"/>
                </a:solidFill>
              </a:rPr>
              <a:t>Study Area &amp; Period Script</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a:solidFill>
                  <a:srgbClr val="000000"/>
                </a:solidFill>
              </a:rPr>
              <a:t>The study area for our project included the limits of the city of Richmond as determined by 2010 US Census block groups. However, we chose to not include the large block group made up of Wildcat Regional Park because our project is primarily concerned with urban trees and not trees outside of urban spaces.</a:t>
            </a:r>
            <a:endParaRPr dirty="0">
              <a:solidFill>
                <a:srgbClr val="000000"/>
              </a:solidFill>
            </a:endParaRPr>
          </a:p>
          <a:p>
            <a:pPr marL="457200" marR="0" lvl="0" indent="-317500" algn="l" rtl="0">
              <a:lnSpc>
                <a:spcPct val="100000"/>
              </a:lnSpc>
              <a:spcBef>
                <a:spcPts val="0"/>
              </a:spcBef>
              <a:spcAft>
                <a:spcPts val="0"/>
              </a:spcAft>
              <a:buClr>
                <a:srgbClr val="000000"/>
              </a:buClr>
              <a:buSzPts val="1400"/>
              <a:buChar char="●"/>
            </a:pPr>
            <a:r>
              <a:rPr lang="en-US" dirty="0">
                <a:solidFill>
                  <a:srgbClr val="000000"/>
                </a:solidFill>
              </a:rPr>
              <a:t>In terms of the study period, historical analyses were conducted for imagery acquired between in the month of July for the years 1985, 1996, 2005, and 2015. And for analyzing Groundwork Richmond’s current impact, imagery acquired in the month of July for the years 2015 and 2017 were used.</a:t>
            </a:r>
            <a:endParaRPr dirty="0">
              <a:solidFill>
                <a:srgbClr val="000000"/>
              </a:solidFill>
            </a:endParaRPr>
          </a:p>
          <a:p>
            <a:pPr marL="457200" marR="0" lvl="0" indent="-317500" algn="l" rtl="0">
              <a:lnSpc>
                <a:spcPct val="100000"/>
              </a:lnSpc>
              <a:spcBef>
                <a:spcPts val="0"/>
              </a:spcBef>
              <a:spcAft>
                <a:spcPts val="0"/>
              </a:spcAft>
              <a:buClr>
                <a:srgbClr val="000000"/>
              </a:buClr>
              <a:buSzPts val="1400"/>
              <a:buChar char="●"/>
            </a:pPr>
            <a:r>
              <a:rPr lang="en-US" dirty="0">
                <a:solidFill>
                  <a:srgbClr val="000000"/>
                </a:solidFill>
              </a:rPr>
              <a:t>We chose July because in the middle of summer, grass tends to be dead and dried up while trees still have a majority of their leaves. This makes it a bit easier to delineate between when looking at low spatial resolution satellite imagery. </a:t>
            </a:r>
            <a:endParaRPr dirty="0">
              <a:solidFill>
                <a:srgbClr val="000000"/>
              </a:solidFill>
            </a:endParaRPr>
          </a:p>
          <a:p>
            <a:pPr marL="0" marR="0" lvl="0" indent="0" algn="l" rtl="0">
              <a:lnSpc>
                <a:spcPct val="100000"/>
              </a:lnSpc>
              <a:spcBef>
                <a:spcPts val="0"/>
              </a:spcBef>
              <a:spcAft>
                <a:spcPts val="0"/>
              </a:spcAft>
              <a:buNone/>
            </a:pPr>
            <a:endParaRPr dirty="0">
              <a:solidFill>
                <a:srgbClr val="000000"/>
              </a:solidFill>
            </a:endParaRPr>
          </a:p>
          <a:p>
            <a:pPr marL="0" marR="0" lvl="0" indent="0" algn="l" rtl="0">
              <a:lnSpc>
                <a:spcPct val="100000"/>
              </a:lnSpc>
              <a:spcBef>
                <a:spcPts val="0"/>
              </a:spcBef>
              <a:spcAft>
                <a:spcPts val="0"/>
              </a:spcAft>
              <a:buNone/>
            </a:pPr>
            <a:r>
              <a:rPr lang="en-US" dirty="0">
                <a:solidFill>
                  <a:srgbClr val="000000"/>
                </a:solidFill>
              </a:rPr>
              <a:t>Base Map Sources:</a:t>
            </a:r>
            <a:endParaRPr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dirty="0" smtClean="0">
                <a:solidFill>
                  <a:srgbClr val="000000"/>
                </a:solidFill>
              </a:rPr>
              <a:t>https://commons.wikimedia.org/w/index.php?search=blank+map+california&amp;title=Special:Search&amp;go=Go&amp;searchToken=67tnnsr36oslmh56uscgs0b5#/media/File:California_blank_map.svg</a:t>
            </a:r>
          </a:p>
          <a:p>
            <a:pPr marL="914400" marR="0" lvl="1" indent="-304800" algn="l" rtl="0">
              <a:lnSpc>
                <a:spcPct val="100000"/>
              </a:lnSpc>
              <a:spcBef>
                <a:spcPts val="0"/>
              </a:spcBef>
              <a:spcAft>
                <a:spcPts val="0"/>
              </a:spcAft>
              <a:buSzPts val="1200"/>
              <a:buFont typeface="Calibri"/>
              <a:buChar char="●"/>
            </a:pPr>
            <a:r>
              <a:rPr lang="en-US" dirty="0" smtClean="0">
                <a:solidFill>
                  <a:srgbClr val="000000"/>
                </a:solidFill>
              </a:rPr>
              <a:t>https://commons.wikimedia.org/wiki/Commons:GNU_Free_Documentation_License,_version_1.2</a:t>
            </a:r>
          </a:p>
          <a:p>
            <a:pPr marL="457200" marR="0" lvl="0" indent="-304800" algn="l" rtl="0">
              <a:lnSpc>
                <a:spcPct val="100000"/>
              </a:lnSpc>
              <a:spcBef>
                <a:spcPts val="0"/>
              </a:spcBef>
              <a:spcAft>
                <a:spcPts val="0"/>
              </a:spcAft>
              <a:buSzPts val="1200"/>
              <a:buFont typeface="Calibri"/>
              <a:buChar char="●"/>
            </a:pPr>
            <a:r>
              <a:rPr lang="en-US" dirty="0" smtClean="0">
                <a:solidFill>
                  <a:srgbClr val="000000"/>
                </a:solidFill>
              </a:rPr>
              <a:t>Google </a:t>
            </a:r>
            <a:r>
              <a:rPr lang="en-US" dirty="0">
                <a:solidFill>
                  <a:srgbClr val="000000"/>
                </a:solidFill>
              </a:rPr>
              <a:t>Maps street view - acquired as a base layer in QGIS</a:t>
            </a:r>
            <a:endParaRPr dirty="0">
              <a:solidFill>
                <a:srgbClr val="000000"/>
              </a:solidFill>
            </a:endParaRPr>
          </a:p>
          <a:p>
            <a:pPr marL="0" marR="0" lvl="0" indent="0" algn="l" rtl="0">
              <a:lnSpc>
                <a:spcPct val="115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59" name="Shape 25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60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Shape 27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400"/>
              <a:buFont typeface="Arial"/>
              <a:buNone/>
            </a:pPr>
            <a:r>
              <a:rPr lang="en-US" dirty="0"/>
              <a:t>End Product Overview Script:</a:t>
            </a:r>
            <a:endParaRPr dirty="0"/>
          </a:p>
          <a:p>
            <a:pPr marL="457200" lvl="0" indent="-317500" algn="just" rtl="0">
              <a:spcBef>
                <a:spcPts val="0"/>
              </a:spcBef>
              <a:spcAft>
                <a:spcPts val="0"/>
              </a:spcAft>
              <a:buClr>
                <a:schemeClr val="dk1"/>
              </a:buClr>
              <a:buSzPts val="1400"/>
              <a:buChar char="●"/>
            </a:pPr>
            <a:r>
              <a:rPr lang="en-US" dirty="0"/>
              <a:t>In order to provide Groundwork Richmond with the results of our project, </a:t>
            </a:r>
            <a:r>
              <a:rPr lang="en-US" dirty="0" smtClean="0"/>
              <a:t>we</a:t>
            </a:r>
            <a:r>
              <a:rPr lang="en-US" baseline="0" dirty="0" smtClean="0"/>
              <a:t> have created </a:t>
            </a:r>
            <a:r>
              <a:rPr lang="en-US" dirty="0" smtClean="0"/>
              <a:t>4 </a:t>
            </a:r>
            <a:r>
              <a:rPr lang="en-US" dirty="0"/>
              <a:t>major end </a:t>
            </a:r>
            <a:r>
              <a:rPr lang="en-US" dirty="0" smtClean="0"/>
              <a:t>products</a:t>
            </a:r>
            <a:endParaRPr dirty="0"/>
          </a:p>
          <a:p>
            <a:pPr marL="457200" lvl="0" indent="-317500" algn="just" rtl="0">
              <a:spcBef>
                <a:spcPts val="0"/>
              </a:spcBef>
              <a:spcAft>
                <a:spcPts val="0"/>
              </a:spcAft>
              <a:buClr>
                <a:schemeClr val="dk1"/>
              </a:buClr>
              <a:buSzPts val="1400"/>
              <a:buChar char="●"/>
            </a:pPr>
            <a:r>
              <a:rPr lang="en-US" dirty="0"/>
              <a:t>Through our historical land cover time series, we hoped to answer the question, has Richmond become more “green” over time?</a:t>
            </a:r>
            <a:endParaRPr dirty="0"/>
          </a:p>
          <a:p>
            <a:pPr marL="457200" lvl="0" indent="-317500" algn="just" rtl="0">
              <a:spcBef>
                <a:spcPts val="0"/>
              </a:spcBef>
              <a:spcAft>
                <a:spcPts val="0"/>
              </a:spcAft>
              <a:buClr>
                <a:schemeClr val="dk1"/>
              </a:buClr>
              <a:buSzPts val="1400"/>
              <a:buChar char="●"/>
            </a:pPr>
            <a:r>
              <a:rPr lang="en-US" dirty="0"/>
              <a:t>By conducting land surface temperature assessments, we wished to find hot spots within the city that could </a:t>
            </a:r>
            <a:r>
              <a:rPr lang="en-US" dirty="0" smtClean="0"/>
              <a:t>benefit</a:t>
            </a:r>
            <a:r>
              <a:rPr lang="en-US" baseline="0" dirty="0" smtClean="0"/>
              <a:t> from the cooling effect of urban trees</a:t>
            </a:r>
          </a:p>
          <a:p>
            <a:pPr marL="457200" lvl="0" indent="-317500" algn="just" rtl="0">
              <a:spcBef>
                <a:spcPts val="0"/>
              </a:spcBef>
              <a:spcAft>
                <a:spcPts val="0"/>
              </a:spcAft>
              <a:buClr>
                <a:schemeClr val="dk1"/>
              </a:buClr>
              <a:buSzPts val="1400"/>
              <a:buChar char="●"/>
            </a:pPr>
            <a:r>
              <a:rPr lang="en-US" baseline="0" dirty="0" smtClean="0"/>
              <a:t>The current urban tree canopy cover analysis seeks to see if Groundwork Richmond’s tree planting campaigns have increased the city’s canopy cove from a satellite’s point of view</a:t>
            </a:r>
          </a:p>
          <a:p>
            <a:pPr marL="457200" lvl="0" indent="-317500" algn="just" rtl="0">
              <a:spcBef>
                <a:spcPts val="0"/>
              </a:spcBef>
              <a:spcAft>
                <a:spcPts val="0"/>
              </a:spcAft>
              <a:buClr>
                <a:schemeClr val="dk1"/>
              </a:buClr>
              <a:buSzPts val="1400"/>
              <a:buChar char="●"/>
            </a:pPr>
            <a:r>
              <a:rPr lang="en-US" baseline="0" dirty="0" smtClean="0"/>
              <a:t>Finally, our canopy cover and socioeconomic analysis </a:t>
            </a:r>
            <a:endParaRPr dirty="0"/>
          </a:p>
        </p:txBody>
      </p:sp>
      <p:sp>
        <p:nvSpPr>
          <p:cNvPr id="274" name="Shape 27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886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Shape 30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rgbClr val="000000"/>
                </a:solidFill>
              </a:rPr>
              <a:t>Satellites &amp; Sensors Script: </a:t>
            </a:r>
            <a:endParaRPr dirty="0">
              <a:solidFill>
                <a:srgbClr val="000000"/>
              </a:solidFill>
            </a:endParaRPr>
          </a:p>
          <a:p>
            <a:pPr marL="457200" marR="0" lvl="0" indent="-317500" algn="l" rtl="0">
              <a:lnSpc>
                <a:spcPct val="100000"/>
              </a:lnSpc>
              <a:spcBef>
                <a:spcPts val="0"/>
              </a:spcBef>
              <a:spcAft>
                <a:spcPts val="0"/>
              </a:spcAft>
              <a:buSzPts val="1400"/>
              <a:buChar char="●"/>
            </a:pPr>
            <a:r>
              <a:rPr lang="en-US" dirty="0">
                <a:solidFill>
                  <a:srgbClr val="000000"/>
                </a:solidFill>
              </a:rPr>
              <a:t>The imagery used in this project was acquired from sensors on three different satellite platforms.</a:t>
            </a:r>
            <a:endParaRPr dirty="0">
              <a:solidFill>
                <a:srgbClr val="000000"/>
              </a:solidFill>
            </a:endParaRPr>
          </a:p>
          <a:p>
            <a:pPr marL="457200" marR="0" lvl="0" indent="-317500" algn="l" rtl="0">
              <a:lnSpc>
                <a:spcPct val="100000"/>
              </a:lnSpc>
              <a:spcBef>
                <a:spcPts val="0"/>
              </a:spcBef>
              <a:spcAft>
                <a:spcPts val="0"/>
              </a:spcAft>
              <a:buSzPts val="1400"/>
              <a:buChar char="●"/>
            </a:pPr>
            <a:r>
              <a:rPr lang="en-US" dirty="0">
                <a:solidFill>
                  <a:srgbClr val="000000"/>
                </a:solidFill>
              </a:rPr>
              <a:t>We utilized Landsat 5 thematic mapper and Landsat 8 operational land imager and thermal infrared sensor imagery for historical land classifications and the derivation of land surface temperature</a:t>
            </a:r>
            <a:endParaRPr dirty="0">
              <a:solidFill>
                <a:srgbClr val="000000"/>
              </a:solidFill>
            </a:endParaRPr>
          </a:p>
          <a:p>
            <a:pPr marL="457200" marR="0" lvl="0" indent="-317500" algn="l" rtl="0">
              <a:lnSpc>
                <a:spcPct val="100000"/>
              </a:lnSpc>
              <a:spcBef>
                <a:spcPts val="0"/>
              </a:spcBef>
              <a:spcAft>
                <a:spcPts val="0"/>
              </a:spcAft>
              <a:buSzPts val="1400"/>
              <a:buChar char="●"/>
            </a:pPr>
            <a:r>
              <a:rPr lang="en-US" dirty="0">
                <a:solidFill>
                  <a:srgbClr val="000000"/>
                </a:solidFill>
              </a:rPr>
              <a:t>For current measurements of urban tree canopy cover, we used imagery from the Planet’s (a private company) RapidEye Satellite Constellation because it has a much better spatial resolution than </a:t>
            </a:r>
            <a:r>
              <a:rPr lang="en-US" dirty="0" err="1">
                <a:solidFill>
                  <a:srgbClr val="000000"/>
                </a:solidFill>
              </a:rPr>
              <a:t>LandSat</a:t>
            </a:r>
            <a:r>
              <a:rPr lang="en-US" dirty="0">
                <a:solidFill>
                  <a:srgbClr val="000000"/>
                </a:solidFill>
              </a:rPr>
              <a:t> sensors. </a:t>
            </a:r>
            <a:endParaRPr dirty="0">
              <a:solidFill>
                <a:srgbClr val="000000"/>
              </a:solidFill>
            </a:endParaRPr>
          </a:p>
          <a:p>
            <a:pPr marL="457200" marR="0" lvl="0" indent="-317500" algn="l" rtl="0">
              <a:lnSpc>
                <a:spcPct val="100000"/>
              </a:lnSpc>
              <a:spcBef>
                <a:spcPts val="0"/>
              </a:spcBef>
              <a:spcAft>
                <a:spcPts val="0"/>
              </a:spcAft>
              <a:buSzPts val="1400"/>
              <a:buChar char="●"/>
            </a:pPr>
            <a:r>
              <a:rPr lang="en-US" dirty="0">
                <a:solidFill>
                  <a:srgbClr val="000000"/>
                </a:solidFill>
              </a:rPr>
              <a:t>Landsat’s spatial resolution of 30x30 meters is way too large; RapidEye satellites have a better spatial resolution of 5x5meters, which can allow us to better detect trees within the urban environment</a:t>
            </a:r>
            <a:endParaRPr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200"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US" sz="1200" strike="noStrike" cap="none" dirty="0">
                <a:solidFill>
                  <a:srgbClr val="000000"/>
                </a:solidFill>
              </a:rPr>
              <a:t>Image Sources:</a:t>
            </a:r>
            <a:endParaRPr sz="1200" strike="noStrike" cap="none" dirty="0">
              <a:solidFill>
                <a:srgbClr val="000000"/>
              </a:solidFill>
            </a:endParaRPr>
          </a:p>
          <a:p>
            <a:pPr marL="457200" marR="0" lvl="0" indent="-317500" algn="l" rtl="0">
              <a:lnSpc>
                <a:spcPct val="100000"/>
              </a:lnSpc>
              <a:spcBef>
                <a:spcPts val="0"/>
              </a:spcBef>
              <a:spcAft>
                <a:spcPts val="0"/>
              </a:spcAft>
              <a:buClr>
                <a:srgbClr val="000000"/>
              </a:buClr>
              <a:buSzPts val="1400"/>
              <a:buFont typeface="Arial"/>
              <a:buChar char="●"/>
            </a:pPr>
            <a:r>
              <a:rPr lang="en-US" sz="1200" strike="noStrike" cap="none" dirty="0">
                <a:solidFill>
                  <a:srgbClr val="000000"/>
                </a:solidFill>
                <a:uFill>
                  <a:noFill/>
                </a:uFill>
                <a:hlinkClick r:id="rId3"/>
              </a:rPr>
              <a:t>http://www.devpedia.developexchange.com/dp/images/6/69/01_Landsat5.png</a:t>
            </a:r>
            <a:r>
              <a:rPr lang="en-US" sz="1200" strike="noStrike" cap="none" dirty="0">
                <a:solidFill>
                  <a:srgbClr val="000000"/>
                </a:solidFill>
              </a:rPr>
              <a:t> </a:t>
            </a:r>
            <a:endParaRPr sz="1200" strike="noStrike" cap="none" dirty="0">
              <a:solidFill>
                <a:srgbClr val="000000"/>
              </a:solidFill>
            </a:endParaRPr>
          </a:p>
          <a:p>
            <a:pPr marL="457200" marR="0" lvl="0" indent="-317500" algn="l" rtl="0">
              <a:lnSpc>
                <a:spcPct val="100000"/>
              </a:lnSpc>
              <a:spcBef>
                <a:spcPts val="0"/>
              </a:spcBef>
              <a:spcAft>
                <a:spcPts val="0"/>
              </a:spcAft>
              <a:buClr>
                <a:srgbClr val="000000"/>
              </a:buClr>
              <a:buSzPts val="1400"/>
              <a:buFont typeface="Arial"/>
              <a:buChar char="●"/>
            </a:pPr>
            <a:r>
              <a:rPr lang="en-US" sz="1200" strike="noStrike" cap="none" dirty="0">
                <a:solidFill>
                  <a:srgbClr val="000000"/>
                </a:solidFill>
                <a:uFill>
                  <a:noFill/>
                </a:uFill>
                <a:hlinkClick r:id="rId4"/>
              </a:rPr>
              <a:t>http://www.devpedia.developexchange.com/dp/images/c/c2/03_Landsat8.png</a:t>
            </a:r>
            <a:r>
              <a:rPr lang="en-US" sz="1200" strike="noStrike" cap="none" dirty="0">
                <a:solidFill>
                  <a:srgbClr val="000000"/>
                </a:solidFill>
              </a:rPr>
              <a:t> </a:t>
            </a:r>
            <a:endParaRPr sz="1200" strike="noStrike" cap="none" dirty="0">
              <a:solidFill>
                <a:srgbClr val="000000"/>
              </a:solidFill>
            </a:endParaRPr>
          </a:p>
          <a:p>
            <a:pPr marL="457200" marR="0" lvl="0" indent="-317500" algn="l" rtl="0">
              <a:lnSpc>
                <a:spcPct val="100000"/>
              </a:lnSpc>
              <a:spcBef>
                <a:spcPts val="0"/>
              </a:spcBef>
              <a:spcAft>
                <a:spcPts val="0"/>
              </a:spcAft>
              <a:buClr>
                <a:srgbClr val="000000"/>
              </a:buClr>
              <a:buSzPts val="1400"/>
              <a:buFont typeface="Arial"/>
              <a:buChar char="●"/>
            </a:pPr>
            <a:r>
              <a:rPr lang="en-US" dirty="0">
                <a:solidFill>
                  <a:srgbClr val="000000"/>
                </a:solidFill>
                <a:uFill>
                  <a:noFill/>
                </a:uFill>
                <a:hlinkClick r:id="rId5"/>
              </a:rPr>
              <a:t>https://www.planet.com/products/planet-imagery/</a:t>
            </a:r>
            <a:r>
              <a:rPr lang="en-US" dirty="0">
                <a:solidFill>
                  <a:srgbClr val="000000"/>
                </a:solidFill>
              </a:rPr>
              <a:t> </a:t>
            </a:r>
            <a:endParaRPr dirty="0">
              <a:solidFill>
                <a:srgbClr val="000000"/>
              </a:solidFill>
            </a:endParaRPr>
          </a:p>
          <a:p>
            <a:pPr marL="914400" marR="0" lvl="1" indent="-317500" algn="l" rtl="0">
              <a:lnSpc>
                <a:spcPct val="100000"/>
              </a:lnSpc>
              <a:spcBef>
                <a:spcPts val="0"/>
              </a:spcBef>
              <a:spcAft>
                <a:spcPts val="0"/>
              </a:spcAft>
              <a:buSzPts val="1400"/>
              <a:buChar char="○"/>
            </a:pPr>
            <a:r>
              <a:rPr lang="en-US" dirty="0">
                <a:solidFill>
                  <a:srgbClr val="000000"/>
                </a:solidFill>
              </a:rPr>
              <a:t>Written permission to use image has been received via email from Planet</a:t>
            </a:r>
            <a:endParaRPr dirty="0">
              <a:solidFill>
                <a:srgbClr val="000000"/>
              </a:solidFill>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7383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96" name="Shape 96"/>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97" name="Shape 97"/>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r="10305"/>
          <a:stretch/>
        </p:blipFill>
        <p:spPr>
          <a:xfrm>
            <a:off x="0" y="0"/>
            <a:ext cx="10935727" cy="6857998"/>
          </a:xfrm>
          <a:prstGeom prst="rect">
            <a:avLst/>
          </a:prstGeom>
          <a:noFill/>
          <a:ln>
            <a:noFill/>
          </a:ln>
        </p:spPr>
      </p:pic>
      <p:pic>
        <p:nvPicPr>
          <p:cNvPr id="100" name="Shape 100"/>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01" name="Shape 101"/>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2" name="Shape 102"/>
          <p:cNvSpPr>
            <a:spLocks noGrp="1"/>
          </p:cNvSpPr>
          <p:nvPr>
            <p:ph type="pic" idx="2"/>
          </p:nvPr>
        </p:nvSpPr>
        <p:spPr>
          <a:xfrm>
            <a:off x="5183187" y="931498"/>
            <a:ext cx="7008900" cy="58809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1000125" y="931498"/>
            <a:ext cx="3744000" cy="58809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04" name="Shape 104"/>
          <p:cNvSpPr/>
          <p:nvPr/>
        </p:nvSpPr>
        <p:spPr>
          <a:xfrm>
            <a:off x="0" y="6812281"/>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105" name="Shape 105"/>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2">
            <a:alphaModFix/>
          </a:blip>
          <a:srcRect r="9592"/>
          <a:stretch/>
        </p:blipFill>
        <p:spPr>
          <a:xfrm>
            <a:off x="0" y="0"/>
            <a:ext cx="11022229" cy="6857998"/>
          </a:xfrm>
          <a:prstGeom prst="rect">
            <a:avLst/>
          </a:prstGeom>
          <a:noFill/>
          <a:ln>
            <a:noFill/>
          </a:ln>
        </p:spPr>
      </p:pic>
      <p:sp>
        <p:nvSpPr>
          <p:cNvPr id="108" name="Shape 108"/>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9" name="Shape 109"/>
          <p:cNvSpPr>
            <a:spLocks noGrp="1"/>
          </p:cNvSpPr>
          <p:nvPr>
            <p:ph type="pic" idx="2"/>
          </p:nvPr>
        </p:nvSpPr>
        <p:spPr>
          <a:xfrm>
            <a:off x="0" y="931498"/>
            <a:ext cx="7008900" cy="58806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0" name="Shape 110"/>
          <p:cNvSpPr txBox="1">
            <a:spLocks noGrp="1"/>
          </p:cNvSpPr>
          <p:nvPr>
            <p:ph type="body" idx="1"/>
          </p:nvPr>
        </p:nvSpPr>
        <p:spPr>
          <a:xfrm>
            <a:off x="7436065" y="931499"/>
            <a:ext cx="3797100" cy="58806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11" name="Shape 111"/>
          <p:cNvSpPr/>
          <p:nvPr/>
        </p:nvSpPr>
        <p:spPr>
          <a:xfrm>
            <a:off x="0" y="6820367"/>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112" name="Shape 112"/>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113" name="Shape 11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2">
            <a:alphaModFix/>
          </a:blip>
          <a:srcRect r="12739"/>
          <a:stretch/>
        </p:blipFill>
        <p:spPr>
          <a:xfrm>
            <a:off x="0" y="3437552"/>
            <a:ext cx="10639172" cy="6857998"/>
          </a:xfrm>
          <a:prstGeom prst="rect">
            <a:avLst/>
          </a:prstGeom>
          <a:noFill/>
          <a:ln>
            <a:noFill/>
          </a:ln>
        </p:spPr>
      </p:pic>
      <p:pic>
        <p:nvPicPr>
          <p:cNvPr id="116" name="Shape 116"/>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117" name="Shape 117"/>
          <p:cNvSpPr txBox="1">
            <a:spLocks noGrp="1"/>
          </p:cNvSpPr>
          <p:nvPr>
            <p:ph type="title"/>
          </p:nvPr>
        </p:nvSpPr>
        <p:spPr>
          <a:xfrm>
            <a:off x="1000125" y="3794124"/>
            <a:ext cx="102330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Shape 118"/>
          <p:cNvSpPr>
            <a:spLocks noGrp="1"/>
          </p:cNvSpPr>
          <p:nvPr>
            <p:ph type="pic" idx="2"/>
          </p:nvPr>
        </p:nvSpPr>
        <p:spPr>
          <a:xfrm>
            <a:off x="0" y="46648"/>
            <a:ext cx="12192000" cy="33909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9" name="Shape 119"/>
          <p:cNvSpPr txBox="1">
            <a:spLocks noGrp="1"/>
          </p:cNvSpPr>
          <p:nvPr>
            <p:ph type="body" idx="1"/>
          </p:nvPr>
        </p:nvSpPr>
        <p:spPr>
          <a:xfrm>
            <a:off x="1000125" y="4432151"/>
            <a:ext cx="10233000" cy="2194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p:nvPr/>
        </p:nvSpPr>
        <p:spPr>
          <a:xfrm>
            <a:off x="0" y="0"/>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1" name="Shape 121"/>
          <p:cNvPicPr preferRelativeResize="0"/>
          <p:nvPr/>
        </p:nvPicPr>
        <p:blipFill rotWithShape="1">
          <a:blip r:embed="rId4">
            <a:alphaModFix/>
          </a:blip>
          <a:srcRect r="91791" b="87747"/>
          <a:stretch/>
        </p:blipFill>
        <p:spPr>
          <a:xfrm>
            <a:off x="0" y="3487122"/>
            <a:ext cx="1000736" cy="8402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2">
            <a:alphaModFix/>
          </a:blip>
          <a:srcRect r="10610"/>
          <a:stretch/>
        </p:blipFill>
        <p:spPr>
          <a:xfrm>
            <a:off x="0" y="0"/>
            <a:ext cx="10898661" cy="6857998"/>
          </a:xfrm>
          <a:prstGeom prst="rect">
            <a:avLst/>
          </a:prstGeom>
          <a:noFill/>
          <a:ln>
            <a:noFill/>
          </a:ln>
        </p:spPr>
      </p:pic>
      <p:sp>
        <p:nvSpPr>
          <p:cNvPr id="124" name="Shape 124"/>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 name="Shape 125"/>
          <p:cNvSpPr>
            <a:spLocks noGrp="1"/>
          </p:cNvSpPr>
          <p:nvPr>
            <p:ph type="pic" idx="2"/>
          </p:nvPr>
        </p:nvSpPr>
        <p:spPr>
          <a:xfrm>
            <a:off x="0" y="3456417"/>
            <a:ext cx="12192000" cy="3354900"/>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6" name="Shape 126"/>
          <p:cNvSpPr txBox="1">
            <a:spLocks noGrp="1"/>
          </p:cNvSpPr>
          <p:nvPr>
            <p:ph type="body" idx="1"/>
          </p:nvPr>
        </p:nvSpPr>
        <p:spPr>
          <a:xfrm>
            <a:off x="1000125" y="993665"/>
            <a:ext cx="10233000" cy="2186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27" name="Shape 127"/>
          <p:cNvSpPr/>
          <p:nvPr/>
        </p:nvSpPr>
        <p:spPr>
          <a:xfrm>
            <a:off x="0" y="6818138"/>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28" name="Shape 12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129" name="Shape 129"/>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30"/>
        <p:cNvGrpSpPr/>
        <p:nvPr/>
      </p:nvGrpSpPr>
      <p:grpSpPr>
        <a:xfrm>
          <a:off x="0" y="0"/>
          <a:ext cx="0" cy="0"/>
          <a:chOff x="0" y="0"/>
          <a:chExt cx="0" cy="0"/>
        </a:xfrm>
      </p:grpSpPr>
      <p:pic>
        <p:nvPicPr>
          <p:cNvPr id="131" name="Shape 131"/>
          <p:cNvPicPr preferRelativeResize="0"/>
          <p:nvPr/>
        </p:nvPicPr>
        <p:blipFill rotWithShape="1">
          <a:blip r:embed="rId2">
            <a:alphaModFix/>
          </a:blip>
          <a:srcRect r="12226"/>
          <a:stretch/>
        </p:blipFill>
        <p:spPr>
          <a:xfrm>
            <a:off x="0" y="0"/>
            <a:ext cx="10700948" cy="6857998"/>
          </a:xfrm>
          <a:prstGeom prst="rect">
            <a:avLst/>
          </a:prstGeom>
          <a:noFill/>
          <a:ln>
            <a:noFill/>
          </a:ln>
        </p:spPr>
      </p:pic>
      <p:sp>
        <p:nvSpPr>
          <p:cNvPr id="132" name="Shape 132"/>
          <p:cNvSpPr txBox="1">
            <a:spLocks noGrp="1"/>
          </p:cNvSpPr>
          <p:nvPr>
            <p:ph type="body" idx="1"/>
          </p:nvPr>
        </p:nvSpPr>
        <p:spPr>
          <a:xfrm>
            <a:off x="4833257" y="5695688"/>
            <a:ext cx="6399900" cy="11142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Shape 133"/>
          <p:cNvSpPr txBox="1">
            <a:spLocks noGrp="1"/>
          </p:cNvSpPr>
          <p:nvPr>
            <p:ph type="body" idx="2"/>
          </p:nvPr>
        </p:nvSpPr>
        <p:spPr>
          <a:xfrm>
            <a:off x="1000125" y="1165799"/>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Shape 134"/>
          <p:cNvSpPr txBox="1">
            <a:spLocks noGrp="1"/>
          </p:cNvSpPr>
          <p:nvPr>
            <p:ph type="body" idx="3"/>
          </p:nvPr>
        </p:nvSpPr>
        <p:spPr>
          <a:xfrm>
            <a:off x="4833257" y="1805049"/>
            <a:ext cx="6399900" cy="1127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4"/>
          </p:nvPr>
        </p:nvSpPr>
        <p:spPr>
          <a:xfrm>
            <a:off x="1000125" y="5058581"/>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Shape 136"/>
          <p:cNvSpPr txBox="1">
            <a:spLocks noGrp="1"/>
          </p:cNvSpPr>
          <p:nvPr>
            <p:ph type="body" idx="5"/>
          </p:nvPr>
        </p:nvSpPr>
        <p:spPr>
          <a:xfrm>
            <a:off x="1000125" y="3063682"/>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body" idx="6"/>
          </p:nvPr>
        </p:nvSpPr>
        <p:spPr>
          <a:xfrm>
            <a:off x="4833257" y="3732286"/>
            <a:ext cx="6399900" cy="1127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a:off x="0" y="6818138"/>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9" name="Shape 139"/>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40" name="Shape 14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141" name="Shape 141"/>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2">
            <a:alphaModFix/>
          </a:blip>
          <a:srcRect/>
          <a:stretch/>
        </p:blipFill>
        <p:spPr>
          <a:xfrm>
            <a:off x="0" y="0"/>
            <a:ext cx="12191997" cy="6857998"/>
          </a:xfrm>
          <a:prstGeom prst="rect">
            <a:avLst/>
          </a:prstGeom>
          <a:noFill/>
          <a:ln>
            <a:noFill/>
          </a:ln>
        </p:spPr>
      </p:pic>
      <p:pic>
        <p:nvPicPr>
          <p:cNvPr id="144" name="Shape 144"/>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145" name="Shape 145"/>
          <p:cNvSpPr txBox="1">
            <a:spLocks noGrp="1"/>
          </p:cNvSpPr>
          <p:nvPr>
            <p:ph type="title"/>
          </p:nvPr>
        </p:nvSpPr>
        <p:spPr>
          <a:xfrm>
            <a:off x="2291379" y="1129553"/>
            <a:ext cx="7562700" cy="10650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46" name="Shape 146"/>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147" name="Shape 147"/>
          <p:cNvSpPr txBox="1">
            <a:spLocks noGrp="1"/>
          </p:cNvSpPr>
          <p:nvPr>
            <p:ph type="body" idx="1"/>
          </p:nvPr>
        </p:nvSpPr>
        <p:spPr>
          <a:xfrm>
            <a:off x="2291379" y="2302136"/>
            <a:ext cx="7562700" cy="4055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a:off x="0" y="6812673"/>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49" name="Shape 149"/>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2">
            <a:alphaModFix/>
          </a:blip>
          <a:srcRect r="12226"/>
          <a:stretch/>
        </p:blipFill>
        <p:spPr>
          <a:xfrm>
            <a:off x="0" y="0"/>
            <a:ext cx="10700948" cy="6857998"/>
          </a:xfrm>
          <a:prstGeom prst="rect">
            <a:avLst/>
          </a:prstGeom>
          <a:noFill/>
          <a:ln>
            <a:noFill/>
          </a:ln>
        </p:spPr>
      </p:pic>
      <p:sp>
        <p:nvSpPr>
          <p:cNvPr id="152" name="Shape 152"/>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Shape 153"/>
          <p:cNvSpPr txBox="1">
            <a:spLocks noGrp="1"/>
          </p:cNvSpPr>
          <p:nvPr>
            <p:ph type="body" idx="1"/>
          </p:nvPr>
        </p:nvSpPr>
        <p:spPr>
          <a:xfrm>
            <a:off x="8261871" y="2383475"/>
            <a:ext cx="2961600" cy="4421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body" idx="2"/>
          </p:nvPr>
        </p:nvSpPr>
        <p:spPr>
          <a:xfrm>
            <a:off x="1000126" y="1102299"/>
            <a:ext cx="29586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txBox="1">
            <a:spLocks noGrp="1"/>
          </p:cNvSpPr>
          <p:nvPr>
            <p:ph type="body" idx="3"/>
          </p:nvPr>
        </p:nvSpPr>
        <p:spPr>
          <a:xfrm>
            <a:off x="1000125" y="2376662"/>
            <a:ext cx="2958600" cy="44286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Shape 156"/>
          <p:cNvSpPr txBox="1">
            <a:spLocks noGrp="1"/>
          </p:cNvSpPr>
          <p:nvPr>
            <p:ph type="body" idx="4"/>
          </p:nvPr>
        </p:nvSpPr>
        <p:spPr>
          <a:xfrm>
            <a:off x="8261871" y="1097604"/>
            <a:ext cx="29616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Shape 157"/>
          <p:cNvSpPr txBox="1">
            <a:spLocks noGrp="1"/>
          </p:cNvSpPr>
          <p:nvPr>
            <p:ph type="body" idx="5"/>
          </p:nvPr>
        </p:nvSpPr>
        <p:spPr>
          <a:xfrm>
            <a:off x="4496695" y="1097605"/>
            <a:ext cx="32274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8" name="Shape 158"/>
          <p:cNvSpPr txBox="1">
            <a:spLocks noGrp="1"/>
          </p:cNvSpPr>
          <p:nvPr>
            <p:ph type="body" idx="6"/>
          </p:nvPr>
        </p:nvSpPr>
        <p:spPr>
          <a:xfrm>
            <a:off x="4496695" y="2376662"/>
            <a:ext cx="3227400" cy="44286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9" name="Shape 159"/>
          <p:cNvSpPr/>
          <p:nvPr/>
        </p:nvSpPr>
        <p:spPr>
          <a:xfrm>
            <a:off x="0" y="6818138"/>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60" name="Shape 16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161" name="Shape 161"/>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2"/>
        <p:cNvGrpSpPr/>
        <p:nvPr/>
      </p:nvGrpSpPr>
      <p:grpSpPr>
        <a:xfrm>
          <a:off x="0" y="0"/>
          <a:ext cx="0" cy="0"/>
          <a:chOff x="0" y="0"/>
          <a:chExt cx="0" cy="0"/>
        </a:xfrm>
      </p:grpSpPr>
      <p:pic>
        <p:nvPicPr>
          <p:cNvPr id="163" name="Shape 163"/>
          <p:cNvPicPr preferRelativeResize="0"/>
          <p:nvPr/>
        </p:nvPicPr>
        <p:blipFill rotWithShape="1">
          <a:blip r:embed="rId2">
            <a:alphaModFix/>
          </a:blip>
          <a:srcRect r="12126"/>
          <a:stretch/>
        </p:blipFill>
        <p:spPr>
          <a:xfrm>
            <a:off x="0" y="0"/>
            <a:ext cx="10713310" cy="6857998"/>
          </a:xfrm>
          <a:prstGeom prst="rect">
            <a:avLst/>
          </a:prstGeom>
          <a:noFill/>
          <a:ln>
            <a:noFill/>
          </a:ln>
        </p:spPr>
      </p:pic>
      <p:sp>
        <p:nvSpPr>
          <p:cNvPr id="164" name="Shape 164"/>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5" name="Shape 165"/>
          <p:cNvSpPr/>
          <p:nvPr/>
        </p:nvSpPr>
        <p:spPr>
          <a:xfrm>
            <a:off x="0" y="6818138"/>
            <a:ext cx="12192000" cy="456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6" name="Shape 166"/>
          <p:cNvSpPr txBox="1">
            <a:spLocks noGrp="1"/>
          </p:cNvSpPr>
          <p:nvPr>
            <p:ph type="body" idx="1"/>
          </p:nvPr>
        </p:nvSpPr>
        <p:spPr>
          <a:xfrm>
            <a:off x="1172583" y="1697389"/>
            <a:ext cx="98190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7" name="Shape 167"/>
          <p:cNvSpPr txBox="1">
            <a:spLocks noGrp="1"/>
          </p:cNvSpPr>
          <p:nvPr>
            <p:ph type="body" idx="2"/>
          </p:nvPr>
        </p:nvSpPr>
        <p:spPr>
          <a:xfrm>
            <a:off x="1172582" y="3287942"/>
            <a:ext cx="98190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Shape 168"/>
          <p:cNvSpPr txBox="1">
            <a:spLocks noGrp="1"/>
          </p:cNvSpPr>
          <p:nvPr>
            <p:ph type="body" idx="3"/>
          </p:nvPr>
        </p:nvSpPr>
        <p:spPr>
          <a:xfrm>
            <a:off x="1172584" y="4904822"/>
            <a:ext cx="98190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Shape 169"/>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dirty="0">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dirty="0"/>
          </a:p>
          <a:p>
            <a:pPr marL="0" marR="0" lvl="0" indent="0" algn="ctr" rtl="0">
              <a:spcBef>
                <a:spcPts val="0"/>
              </a:spcBef>
              <a:spcAft>
                <a:spcPts val="0"/>
              </a:spcAft>
              <a:buNone/>
            </a:pPr>
            <a:endParaRPr sz="600" i="1" dirty="0">
              <a:solidFill>
                <a:srgbClr val="757070"/>
              </a:solidFill>
              <a:latin typeface="Arial"/>
              <a:ea typeface="Arial"/>
              <a:cs typeface="Arial"/>
              <a:sym typeface="Arial"/>
            </a:endParaRPr>
          </a:p>
        </p:txBody>
      </p:sp>
      <p:pic>
        <p:nvPicPr>
          <p:cNvPr id="170" name="Shape 170"/>
          <p:cNvPicPr preferRelativeResize="0"/>
          <p:nvPr/>
        </p:nvPicPr>
        <p:blipFill rotWithShape="1">
          <a:blip r:embed="rId3">
            <a:alphaModFix/>
          </a:blip>
          <a:srcRect/>
          <a:stretch/>
        </p:blipFill>
        <p:spPr>
          <a:xfrm>
            <a:off x="162" y="0"/>
            <a:ext cx="12191672" cy="6857998"/>
          </a:xfrm>
          <a:prstGeom prst="rect">
            <a:avLst/>
          </a:prstGeom>
          <a:noFill/>
          <a:ln>
            <a:noFill/>
          </a:ln>
        </p:spPr>
      </p:pic>
      <p:pic>
        <p:nvPicPr>
          <p:cNvPr id="171" name="Shape 171"/>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172" name="Shape 172"/>
          <p:cNvPicPr preferRelativeResize="0"/>
          <p:nvPr/>
        </p:nvPicPr>
        <p:blipFill rotWithShape="1">
          <a:blip r:embed="rId5">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algn="r"/>
            <a:r>
              <a:rPr lang="en-US" sz="1050"/>
              <a:t>National Aeronautics and</a:t>
            </a:r>
            <a:endParaRPr/>
          </a:p>
          <a:p>
            <a:pPr algn="r"/>
            <a:r>
              <a:rPr lang="en-US" sz="1050"/>
              <a:t>Space Administration</a:t>
            </a:r>
            <a:endParaRPr sz="1050"/>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52901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0302"/>
          <a:stretch/>
        </p:blipFill>
        <p:spPr>
          <a:xfrm>
            <a:off x="0" y="0"/>
            <a:ext cx="10935730" cy="6857999"/>
          </a:xfrm>
          <a:prstGeom prst="rect">
            <a:avLst/>
          </a:prstGeom>
          <a:noFill/>
          <a:ln>
            <a:noFill/>
          </a:ln>
        </p:spPr>
      </p:pic>
      <p:pic>
        <p:nvPicPr>
          <p:cNvPr id="18" name="Shape 18"/>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298A8"/>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0303"/>
          <a:stretch/>
        </p:blipFill>
        <p:spPr>
          <a:xfrm>
            <a:off x="0" y="0"/>
            <a:ext cx="10935730" cy="6857999"/>
          </a:xfrm>
          <a:prstGeom prst="rect">
            <a:avLst/>
          </a:prstGeom>
          <a:noFill/>
          <a:ln>
            <a:noFill/>
          </a:ln>
        </p:spPr>
      </p:pic>
      <p:pic>
        <p:nvPicPr>
          <p:cNvPr id="18" name="Shape 18"/>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9298A8"/>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2061344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9298A8"/>
              </a:solidFill>
              <a:latin typeface="Century Gothic"/>
              <a:ea typeface="Century Gothic"/>
              <a:cs typeface="Century Gothic"/>
              <a:sym typeface="Century Gothic"/>
            </a:endParaRPr>
          </a:p>
        </p:txBody>
      </p:sp>
      <p:pic>
        <p:nvPicPr>
          <p:cNvPr id="30" name="Shape 3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31" name="Shape 3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320183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2736"/>
          <a:stretch/>
        </p:blipFill>
        <p:spPr>
          <a:xfrm>
            <a:off x="0" y="3437552"/>
            <a:ext cx="10639168" cy="6857999"/>
          </a:xfrm>
          <a:prstGeom prst="rect">
            <a:avLst/>
          </a:prstGeom>
          <a:noFill/>
          <a:ln>
            <a:noFill/>
          </a:ln>
        </p:spPr>
      </p:pic>
      <p:pic>
        <p:nvPicPr>
          <p:cNvPr id="34" name="Shape 34"/>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35" name="Shape 35"/>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pic>
        <p:nvPicPr>
          <p:cNvPr id="39" name="Shape 39"/>
          <p:cNvPicPr preferRelativeResize="0"/>
          <p:nvPr/>
        </p:nvPicPr>
        <p:blipFill rotWithShape="1">
          <a:blip r:embed="rId4">
            <a:alphaModFix/>
          </a:blip>
          <a:srcRect r="91792" b="87748"/>
          <a:stretch/>
        </p:blipFill>
        <p:spPr>
          <a:xfrm>
            <a:off x="0" y="3487122"/>
            <a:ext cx="1000735" cy="840259"/>
          </a:xfrm>
          <a:prstGeom prst="rect">
            <a:avLst/>
          </a:prstGeom>
          <a:noFill/>
          <a:ln>
            <a:noFill/>
          </a:ln>
        </p:spPr>
      </p:pic>
    </p:spTree>
    <p:extLst>
      <p:ext uri="{BB962C8B-B14F-4D97-AF65-F5344CB8AC3E}">
        <p14:creationId xmlns:p14="http://schemas.microsoft.com/office/powerpoint/2010/main" val="4143961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r="10607"/>
          <a:stretch/>
        </p:blipFill>
        <p:spPr>
          <a:xfrm>
            <a:off x="0" y="0"/>
            <a:ext cx="10898659"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pic>
        <p:nvPicPr>
          <p:cNvPr id="46" name="Shape 46"/>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47" name="Shape 4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3078777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50" name="Shape 50"/>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sp>
        <p:nvSpPr>
          <p:cNvPr id="57" name="Shape 57"/>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8" name="Shape 5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59" name="Shape 5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869079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62" name="Shape 62"/>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63" name="Shape 6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4" name="Shape 64"/>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65" name="Shape 6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pic>
        <p:nvPicPr>
          <p:cNvPr id="67" name="Shape 67"/>
          <p:cNvPicPr preferRelativeResize="0"/>
          <p:nvPr/>
        </p:nvPicPr>
        <p:blipFill rotWithShape="1">
          <a:blip r:embed="rId5">
            <a:alphaModFix/>
          </a:blip>
          <a:srcRect/>
          <a:stretch/>
        </p:blipFill>
        <p:spPr>
          <a:xfrm>
            <a:off x="162" y="0"/>
            <a:ext cx="12191675" cy="6858000"/>
          </a:xfrm>
          <a:prstGeom prst="rect">
            <a:avLst/>
          </a:prstGeom>
          <a:noFill/>
          <a:ln>
            <a:noFill/>
          </a:ln>
        </p:spPr>
      </p:pic>
    </p:spTree>
    <p:extLst>
      <p:ext uri="{BB962C8B-B14F-4D97-AF65-F5344CB8AC3E}">
        <p14:creationId xmlns:p14="http://schemas.microsoft.com/office/powerpoint/2010/main" val="801597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70" name="Shape 70"/>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pic>
        <p:nvPicPr>
          <p:cNvPr id="78" name="Shape 7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79" name="Shape 7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881923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blip>
          <a:srcRect r="12128"/>
          <a:stretch/>
        </p:blipFill>
        <p:spPr>
          <a:xfrm>
            <a:off x="0" y="0"/>
            <a:ext cx="10713308" cy="6857999"/>
          </a:xfrm>
          <a:prstGeom prst="rect">
            <a:avLst/>
          </a:prstGeom>
          <a:noFill/>
          <a:ln>
            <a:noFill/>
          </a:ln>
        </p:spPr>
      </p:pic>
      <p:sp>
        <p:nvSpPr>
          <p:cNvPr id="82" name="Shape 82"/>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Shape 83"/>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algn="ctr"/>
            <a:endParaRPr sz="1800">
              <a:solidFill>
                <a:srgbClr val="FFFFFF"/>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algn="ctr">
              <a:buSzPts val="200"/>
              <a:buFont typeface="Century Gothic"/>
              <a:buNone/>
            </a:pPr>
            <a:r>
              <a:rPr lang="en-US" sz="800" i="1" dirty="0">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dirty="0"/>
          </a:p>
          <a:p>
            <a:pPr algn="ctr"/>
            <a:endParaRPr sz="600" i="1" dirty="0">
              <a:solidFill>
                <a:srgbClr val="757070"/>
              </a:solidFill>
            </a:endParaRPr>
          </a:p>
        </p:txBody>
      </p:sp>
      <p:pic>
        <p:nvPicPr>
          <p:cNvPr id="88" name="Shape 88"/>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89" name="Shape 89"/>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90" name="Shape 90"/>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21878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12736"/>
          <a:stretch/>
        </p:blipFill>
        <p:spPr>
          <a:xfrm>
            <a:off x="0" y="3437552"/>
            <a:ext cx="10639168" cy="6857999"/>
          </a:xfrm>
          <a:prstGeom prst="rect">
            <a:avLst/>
          </a:prstGeom>
          <a:noFill/>
          <a:ln>
            <a:noFill/>
          </a:ln>
        </p:spPr>
      </p:pic>
      <p:pic>
        <p:nvPicPr>
          <p:cNvPr id="26" name="Shape 26"/>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27" name="Shape 27"/>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Shape 28"/>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1" name="Shape 31"/>
          <p:cNvPicPr preferRelativeResize="0"/>
          <p:nvPr/>
        </p:nvPicPr>
        <p:blipFill rotWithShape="1">
          <a:blip r:embed="rId4">
            <a:alphaModFix/>
          </a:blip>
          <a:srcRect r="91792" b="87748"/>
          <a:stretch/>
        </p:blipFill>
        <p:spPr>
          <a:xfrm>
            <a:off x="0" y="3487122"/>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0606"/>
          <a:stretch/>
        </p:blipFill>
        <p:spPr>
          <a:xfrm>
            <a:off x="0" y="0"/>
            <a:ext cx="10898659" cy="6857999"/>
          </a:xfrm>
          <a:prstGeom prst="rect">
            <a:avLst/>
          </a:prstGeom>
          <a:noFill/>
          <a:ln>
            <a:noFill/>
          </a:ln>
        </p:spPr>
      </p:pic>
      <p:sp>
        <p:nvSpPr>
          <p:cNvPr id="34" name="Shape 34"/>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Shape 35"/>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8" name="Shape 3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39" name="Shape 3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42" name="Shape 42"/>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43" name="Shape 4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Shape 44"/>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45" name="Shape 4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7" name="Shape 47"/>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r="12128"/>
          <a:stretch/>
        </p:blipFill>
        <p:spPr>
          <a:xfrm>
            <a:off x="0" y="0"/>
            <a:ext cx="10713308" cy="6857999"/>
          </a:xfrm>
          <a:prstGeom prst="rect">
            <a:avLst/>
          </a:prstGeom>
          <a:noFill/>
          <a:ln>
            <a:noFill/>
          </a:ln>
        </p:spPr>
      </p:pic>
      <p:sp>
        <p:nvSpPr>
          <p:cNvPr id="50" name="Shape 50"/>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Shape 51"/>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2" name="Shape 52"/>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dirty="0">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dirty="0">
              <a:solidFill>
                <a:srgbClr val="757070"/>
              </a:solidFill>
              <a:latin typeface="Arial"/>
              <a:ea typeface="Arial"/>
              <a:cs typeface="Arial"/>
              <a:sym typeface="Arial"/>
            </a:endParaRPr>
          </a:p>
        </p:txBody>
      </p:sp>
      <p:pic>
        <p:nvPicPr>
          <p:cNvPr id="56" name="Shape 56"/>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57" name="Shape 57"/>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58" name="Shape 58"/>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61" name="Shape 61"/>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Shape 62"/>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4" name="Shape 64"/>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298A8"/>
              </a:solidFill>
              <a:latin typeface="Century Gothic"/>
              <a:ea typeface="Century Gothic"/>
              <a:cs typeface="Century Gothic"/>
              <a:sym typeface="Century Gothic"/>
            </a:endParaRPr>
          </a:p>
        </p:txBody>
      </p:sp>
      <p:pic>
        <p:nvPicPr>
          <p:cNvPr id="65" name="Shape 65"/>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66" name="Shape 66"/>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67"/>
        <p:cNvGrpSpPr/>
        <p:nvPr/>
      </p:nvGrpSpPr>
      <p:grpSpPr>
        <a:xfrm>
          <a:off x="0" y="0"/>
          <a:ext cx="0" cy="0"/>
          <a:chOff x="0" y="0"/>
          <a:chExt cx="0" cy="0"/>
        </a:xfrm>
      </p:grpSpPr>
      <p:pic>
        <p:nvPicPr>
          <p:cNvPr id="68" name="Shape 68"/>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69" name="Shape 69"/>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Shape 7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7" name="Shape 77"/>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78" name="Shape 78"/>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81" name="Shape 81"/>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Shape 88"/>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89" name="Shape 89"/>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90" name="Shape 9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3" name="Shape 93"/>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6051790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3.gif"/><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extLst>
              <a:ext uri="{28A0092B-C50C-407E-A947-70E740481C1C}">
                <a14:useLocalDpi xmlns:a14="http://schemas.microsoft.com/office/drawing/2010/main" val="0"/>
              </a:ext>
            </a:extLst>
          </a:blip>
          <a:srcRect l="21927" t="1244" r="-335" b="-3235"/>
          <a:stretch/>
        </p:blipFill>
        <p:spPr>
          <a:xfrm>
            <a:off x="0" y="0"/>
            <a:ext cx="7406640" cy="6766560"/>
          </a:xfrm>
          <a:prstGeom prst="rect">
            <a:avLst/>
          </a:prstGeom>
          <a:noFill/>
          <a:ln>
            <a:no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17" y="0"/>
            <a:ext cx="12225353" cy="6882714"/>
          </a:xfrm>
          <a:prstGeom prst="rect">
            <a:avLst/>
          </a:prstGeom>
        </p:spPr>
      </p:pic>
      <p:sp>
        <p:nvSpPr>
          <p:cNvPr id="180" name="Shape 180"/>
          <p:cNvSpPr txBox="1"/>
          <p:nvPr/>
        </p:nvSpPr>
        <p:spPr>
          <a:xfrm>
            <a:off x="9665473" y="4904725"/>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Jerrold Acdan</a:t>
            </a:r>
            <a:endParaRPr sz="1200" b="0" i="0" u="none" strike="noStrike" cap="none">
              <a:solidFill>
                <a:srgbClr val="3F3F3F"/>
              </a:solidFill>
              <a:latin typeface="Century Gothic"/>
              <a:ea typeface="Century Gothic"/>
              <a:cs typeface="Century Gothic"/>
              <a:sym typeface="Century Gothic"/>
            </a:endParaRPr>
          </a:p>
        </p:txBody>
      </p:sp>
      <p:sp>
        <p:nvSpPr>
          <p:cNvPr id="181" name="Shape 181"/>
          <p:cNvSpPr txBox="1"/>
          <p:nvPr/>
        </p:nvSpPr>
        <p:spPr>
          <a:xfrm>
            <a:off x="9665473" y="4559058"/>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Fadwa Bouhedda  </a:t>
            </a:r>
            <a:endParaRPr sz="1200" b="0" i="0" u="none" strike="noStrike" cap="none">
              <a:solidFill>
                <a:srgbClr val="3F3F3F"/>
              </a:solidFill>
              <a:latin typeface="Century Gothic"/>
              <a:ea typeface="Century Gothic"/>
              <a:cs typeface="Century Gothic"/>
              <a:sym typeface="Century Gothic"/>
            </a:endParaRPr>
          </a:p>
        </p:txBody>
      </p:sp>
      <p:sp>
        <p:nvSpPr>
          <p:cNvPr id="182" name="Shape 182"/>
          <p:cNvSpPr txBox="1"/>
          <p:nvPr/>
        </p:nvSpPr>
        <p:spPr>
          <a:xfrm>
            <a:off x="9665473" y="5250392"/>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Casey Mais</a:t>
            </a:r>
            <a:endParaRPr sz="1200" b="0" i="0" u="none" strike="noStrike" cap="none">
              <a:solidFill>
                <a:srgbClr val="3F3F3F"/>
              </a:solidFill>
              <a:latin typeface="Century Gothic"/>
              <a:ea typeface="Century Gothic"/>
              <a:cs typeface="Century Gothic"/>
              <a:sym typeface="Century Gothic"/>
            </a:endParaRPr>
          </a:p>
        </p:txBody>
      </p:sp>
      <p:sp>
        <p:nvSpPr>
          <p:cNvPr id="183" name="Shape 183"/>
          <p:cNvSpPr txBox="1"/>
          <p:nvPr/>
        </p:nvSpPr>
        <p:spPr>
          <a:xfrm>
            <a:off x="6149900" y="1457300"/>
            <a:ext cx="5881500" cy="14370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1B57AF"/>
              </a:buClr>
              <a:buSzPts val="4800"/>
              <a:buFont typeface="Century Gothic"/>
              <a:buNone/>
            </a:pPr>
            <a:r>
              <a:rPr lang="en-US" sz="4800" b="1" dirty="0">
                <a:solidFill>
                  <a:srgbClr val="1B57AF"/>
                </a:solidFill>
                <a:latin typeface="Century Gothic"/>
                <a:ea typeface="Century Gothic"/>
                <a:cs typeface="Century Gothic"/>
                <a:sym typeface="Century Gothic"/>
              </a:rPr>
              <a:t>RICHMOND URBAN DEVELOPMENT</a:t>
            </a:r>
            <a:endParaRPr sz="4800" b="1" i="0" u="none" strike="noStrike" cap="none" dirty="0">
              <a:solidFill>
                <a:srgbClr val="1B57AF"/>
              </a:solidFill>
              <a:latin typeface="Century Gothic"/>
              <a:ea typeface="Century Gothic"/>
              <a:cs typeface="Century Gothic"/>
              <a:sym typeface="Century Gothic"/>
            </a:endParaRPr>
          </a:p>
        </p:txBody>
      </p:sp>
      <p:sp>
        <p:nvSpPr>
          <p:cNvPr id="184" name="Shape 184"/>
          <p:cNvSpPr txBox="1"/>
          <p:nvPr/>
        </p:nvSpPr>
        <p:spPr>
          <a:xfrm>
            <a:off x="6332600" y="2927925"/>
            <a:ext cx="5677800" cy="1418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a:solidFill>
                  <a:srgbClr val="3F3F3F"/>
                </a:solidFill>
                <a:latin typeface="Century Gothic"/>
                <a:ea typeface="Century Gothic"/>
                <a:cs typeface="Century Gothic"/>
                <a:sym typeface="Century Gothic"/>
              </a:rPr>
              <a:t>Quantifying Changes in Urban Tree Canopy Cover and Land Surface Temperature to Understand their Impacts on Neighborhoods throughout Richmond, California</a:t>
            </a:r>
            <a:r>
              <a:rPr lang="en-US" sz="2000" b="0" i="0" u="none" strike="noStrike" cap="none">
                <a:solidFill>
                  <a:srgbClr val="3F3F3F"/>
                </a:solidFill>
                <a:latin typeface="Century Gothic"/>
                <a:ea typeface="Century Gothic"/>
                <a:cs typeface="Century Gothic"/>
                <a:sym typeface="Century Gothic"/>
              </a:rPr>
              <a:t>  </a:t>
            </a:r>
            <a:endParaRPr/>
          </a:p>
        </p:txBody>
      </p:sp>
      <p:pic>
        <p:nvPicPr>
          <p:cNvPr id="185" name="Shape 185"/>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000125" y="165750"/>
            <a:ext cx="4389120" cy="864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400" b="0" i="0" u="none" strike="noStrike" cap="none" dirty="0">
                <a:solidFill>
                  <a:srgbClr val="1B57AF"/>
                </a:solidFill>
                <a:latin typeface="Century Gothic"/>
                <a:ea typeface="Century Gothic"/>
                <a:cs typeface="Century Gothic"/>
                <a:sym typeface="Century Gothic"/>
              </a:rPr>
              <a:t>Methodology:</a:t>
            </a:r>
            <a:endParaRPr sz="4400" b="0" i="0" u="none" strike="noStrike" cap="none" dirty="0">
              <a:solidFill>
                <a:srgbClr val="1B57AF"/>
              </a:solidFill>
              <a:latin typeface="Century Gothic"/>
              <a:ea typeface="Century Gothic"/>
              <a:cs typeface="Century Gothic"/>
              <a:sym typeface="Century Gothic"/>
            </a:endParaRPr>
          </a:p>
        </p:txBody>
      </p:sp>
      <p:sp>
        <p:nvSpPr>
          <p:cNvPr id="323" name="Shape 323"/>
          <p:cNvSpPr txBox="1"/>
          <p:nvPr/>
        </p:nvSpPr>
        <p:spPr>
          <a:xfrm>
            <a:off x="4675215" y="107350"/>
            <a:ext cx="7605900" cy="1265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dirty="0">
                <a:solidFill>
                  <a:srgbClr val="1B57AF"/>
                </a:solidFill>
                <a:latin typeface="Century Gothic"/>
                <a:ea typeface="Century Gothic"/>
                <a:cs typeface="Century Gothic"/>
                <a:sym typeface="Century Gothic"/>
              </a:rPr>
              <a:t>Historical Land Cover Classification </a:t>
            </a:r>
            <a:endParaRPr sz="3000" b="0" i="0" u="none" strike="noStrike" cap="none" dirty="0">
              <a:solidFill>
                <a:srgbClr val="1B57A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dirty="0">
                <a:solidFill>
                  <a:srgbClr val="1B57AF"/>
                </a:solidFill>
                <a:latin typeface="Century Gothic"/>
                <a:ea typeface="Century Gothic"/>
                <a:cs typeface="Century Gothic"/>
                <a:sym typeface="Century Gothic"/>
              </a:rPr>
              <a:t>&amp; Current Urban Tree Canopy Cover </a:t>
            </a:r>
            <a:endParaRPr sz="3000" b="0" i="0" u="none" strike="noStrike" cap="none" dirty="0">
              <a:solidFill>
                <a:schemeClr val="dk1"/>
              </a:solidFill>
              <a:latin typeface="Century Gothic"/>
              <a:ea typeface="Century Gothic"/>
              <a:cs typeface="Century Gothic"/>
              <a:sym typeface="Century Gothic"/>
            </a:endParaRPr>
          </a:p>
        </p:txBody>
      </p:sp>
      <p:sp>
        <p:nvSpPr>
          <p:cNvPr id="324" name="Shape 324"/>
          <p:cNvSpPr/>
          <p:nvPr/>
        </p:nvSpPr>
        <p:spPr>
          <a:xfrm>
            <a:off x="449825" y="1595100"/>
            <a:ext cx="2291400" cy="12651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rgbClr val="000000"/>
                </a:solidFill>
                <a:latin typeface="Century Gothic"/>
                <a:ea typeface="Century Gothic"/>
                <a:cs typeface="Century Gothic"/>
                <a:sym typeface="Century Gothic"/>
              </a:rPr>
              <a:t>Define Classes</a:t>
            </a:r>
            <a:endParaRPr sz="2200" b="0" i="0" u="none" strike="noStrike" cap="none" dirty="0">
              <a:solidFill>
                <a:srgbClr val="000000"/>
              </a:solidFill>
              <a:latin typeface="Century Gothic"/>
              <a:ea typeface="Century Gothic"/>
              <a:cs typeface="Century Gothic"/>
              <a:sym typeface="Century Gothic"/>
            </a:endParaRPr>
          </a:p>
        </p:txBody>
      </p:sp>
      <p:sp>
        <p:nvSpPr>
          <p:cNvPr id="325" name="Shape 325"/>
          <p:cNvSpPr/>
          <p:nvPr/>
        </p:nvSpPr>
        <p:spPr>
          <a:xfrm>
            <a:off x="2971003" y="2028075"/>
            <a:ext cx="1200300" cy="3819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Shape 326"/>
          <p:cNvSpPr/>
          <p:nvPr/>
        </p:nvSpPr>
        <p:spPr>
          <a:xfrm>
            <a:off x="8616450" y="1595100"/>
            <a:ext cx="2291400" cy="12651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rgbClr val="000000"/>
                </a:solidFill>
                <a:latin typeface="Century Gothic"/>
                <a:ea typeface="Century Gothic"/>
                <a:cs typeface="Century Gothic"/>
                <a:sym typeface="Century Gothic"/>
              </a:rPr>
              <a:t>Train Model</a:t>
            </a:r>
            <a:r>
              <a:rPr lang="en-US" sz="2200" b="0" i="0" u="none" strike="noStrike" cap="none" dirty="0">
                <a:solidFill>
                  <a:srgbClr val="000000"/>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p:txBody>
      </p:sp>
      <p:sp>
        <p:nvSpPr>
          <p:cNvPr id="327" name="Shape 327"/>
          <p:cNvSpPr/>
          <p:nvPr/>
        </p:nvSpPr>
        <p:spPr>
          <a:xfrm rot="5400000">
            <a:off x="9878400" y="3318725"/>
            <a:ext cx="3393900" cy="924000"/>
          </a:xfrm>
          <a:prstGeom prst="uturnArrow">
            <a:avLst>
              <a:gd name="adj1" fmla="val 25000"/>
              <a:gd name="adj2" fmla="val 22846"/>
              <a:gd name="adj3" fmla="val 30731"/>
              <a:gd name="adj4" fmla="val 43750"/>
              <a:gd name="adj5" fmla="val 96046"/>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Shape 328"/>
          <p:cNvSpPr/>
          <p:nvPr/>
        </p:nvSpPr>
        <p:spPr>
          <a:xfrm>
            <a:off x="4492978" y="4513475"/>
            <a:ext cx="2291400" cy="12651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rgbClr val="000000"/>
                </a:solidFill>
                <a:latin typeface="Century Gothic"/>
                <a:ea typeface="Century Gothic"/>
                <a:cs typeface="Century Gothic"/>
                <a:sym typeface="Century Gothic"/>
              </a:rPr>
              <a:t>Assess Accuracy</a:t>
            </a:r>
            <a:endParaRPr sz="2200" b="0" i="0" u="none" strike="noStrike" cap="none" dirty="0">
              <a:solidFill>
                <a:srgbClr val="000000"/>
              </a:solidFill>
              <a:latin typeface="Century Gothic"/>
              <a:ea typeface="Century Gothic"/>
              <a:cs typeface="Century Gothic"/>
              <a:sym typeface="Century Gothic"/>
            </a:endParaRPr>
          </a:p>
        </p:txBody>
      </p:sp>
      <p:pic>
        <p:nvPicPr>
          <p:cNvPr id="329" name="Shape 329"/>
          <p:cNvPicPr preferRelativeResize="0"/>
          <p:nvPr/>
        </p:nvPicPr>
        <p:blipFill rotWithShape="1">
          <a:blip r:embed="rId3">
            <a:alphaModFix/>
          </a:blip>
          <a:srcRect/>
          <a:stretch/>
        </p:blipFill>
        <p:spPr>
          <a:xfrm>
            <a:off x="4371453" y="1230463"/>
            <a:ext cx="2534450" cy="2129125"/>
          </a:xfrm>
          <a:prstGeom prst="rect">
            <a:avLst/>
          </a:prstGeom>
          <a:noFill/>
          <a:ln w="19050" cap="flat" cmpd="sng">
            <a:solidFill>
              <a:schemeClr val="dk2"/>
            </a:solidFill>
            <a:prstDash val="solid"/>
            <a:round/>
            <a:headEnd type="none" w="sm" len="sm"/>
            <a:tailEnd type="none" w="sm" len="sm"/>
          </a:ln>
        </p:spPr>
      </p:pic>
      <p:sp>
        <p:nvSpPr>
          <p:cNvPr id="330" name="Shape 330"/>
          <p:cNvSpPr/>
          <p:nvPr/>
        </p:nvSpPr>
        <p:spPr>
          <a:xfrm>
            <a:off x="7097506" y="2027888"/>
            <a:ext cx="1200300" cy="3819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Shape 331"/>
          <p:cNvSpPr/>
          <p:nvPr/>
        </p:nvSpPr>
        <p:spPr>
          <a:xfrm rot="10800000">
            <a:off x="2971004" y="4955075"/>
            <a:ext cx="1200300" cy="3819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Shape 332"/>
          <p:cNvSpPr/>
          <p:nvPr/>
        </p:nvSpPr>
        <p:spPr>
          <a:xfrm rot="10800000">
            <a:off x="7097507" y="4955075"/>
            <a:ext cx="1200300" cy="3819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 name="Shape 333"/>
          <p:cNvPicPr preferRelativeResize="0"/>
          <p:nvPr/>
        </p:nvPicPr>
        <p:blipFill rotWithShape="1">
          <a:blip r:embed="rId4">
            <a:alphaModFix/>
          </a:blip>
          <a:srcRect/>
          <a:stretch/>
        </p:blipFill>
        <p:spPr>
          <a:xfrm>
            <a:off x="8494925" y="4061901"/>
            <a:ext cx="2534450" cy="2123574"/>
          </a:xfrm>
          <a:prstGeom prst="rect">
            <a:avLst/>
          </a:prstGeom>
          <a:noFill/>
          <a:ln w="19050" cap="flat" cmpd="sng">
            <a:solidFill>
              <a:schemeClr val="dk2"/>
            </a:solidFill>
            <a:prstDash val="solid"/>
            <a:round/>
            <a:headEnd type="none" w="sm" len="sm"/>
            <a:tailEnd type="none" w="sm" len="sm"/>
          </a:ln>
        </p:spPr>
      </p:pic>
      <p:pic>
        <p:nvPicPr>
          <p:cNvPr id="334" name="Shape 334"/>
          <p:cNvPicPr preferRelativeResize="0"/>
          <p:nvPr/>
        </p:nvPicPr>
        <p:blipFill rotWithShape="1">
          <a:blip r:embed="rId4">
            <a:alphaModFix/>
          </a:blip>
          <a:srcRect/>
          <a:stretch/>
        </p:blipFill>
        <p:spPr>
          <a:xfrm>
            <a:off x="328300" y="4008038"/>
            <a:ext cx="2534450" cy="2123574"/>
          </a:xfrm>
          <a:prstGeom prst="rect">
            <a:avLst/>
          </a:prstGeom>
          <a:noFill/>
          <a:ln w="19050" cap="flat" cmpd="sng">
            <a:solidFill>
              <a:schemeClr val="dk2"/>
            </a:solidFill>
            <a:prstDash val="solid"/>
            <a:round/>
            <a:headEnd type="none" w="sm" len="sm"/>
            <a:tailEnd type="none" w="sm" len="sm"/>
          </a:ln>
        </p:spPr>
      </p:pic>
      <p:sp>
        <p:nvSpPr>
          <p:cNvPr id="335" name="Shape 335"/>
          <p:cNvSpPr txBox="1"/>
          <p:nvPr/>
        </p:nvSpPr>
        <p:spPr>
          <a:xfrm>
            <a:off x="4449958" y="3359600"/>
            <a:ext cx="2377440" cy="35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Select Training Sites</a:t>
            </a:r>
            <a:endParaRPr sz="1800" b="0" i="0" u="none" strike="noStrike" cap="none">
              <a:solidFill>
                <a:srgbClr val="000000"/>
              </a:solidFill>
              <a:latin typeface="Century Gothic"/>
              <a:ea typeface="Century Gothic"/>
              <a:cs typeface="Century Gothic"/>
              <a:sym typeface="Century Gothic"/>
            </a:endParaRPr>
          </a:p>
        </p:txBody>
      </p:sp>
      <p:sp>
        <p:nvSpPr>
          <p:cNvPr id="336" name="Shape 336"/>
          <p:cNvSpPr/>
          <p:nvPr/>
        </p:nvSpPr>
        <p:spPr>
          <a:xfrm rot="-5400000">
            <a:off x="5296678" y="3877149"/>
            <a:ext cx="684000" cy="3819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Shape 337"/>
          <p:cNvSpPr txBox="1"/>
          <p:nvPr/>
        </p:nvSpPr>
        <p:spPr>
          <a:xfrm>
            <a:off x="8703825" y="6281150"/>
            <a:ext cx="1551300" cy="35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Shape 338"/>
          <p:cNvSpPr txBox="1"/>
          <p:nvPr/>
        </p:nvSpPr>
        <p:spPr>
          <a:xfrm>
            <a:off x="8755650" y="6233425"/>
            <a:ext cx="2013000" cy="35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Classify</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339" name="Shape 339"/>
          <p:cNvSpPr txBox="1"/>
          <p:nvPr/>
        </p:nvSpPr>
        <p:spPr>
          <a:xfrm>
            <a:off x="589025" y="6185475"/>
            <a:ext cx="2013000" cy="35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entury Gothic"/>
                <a:ea typeface="Century Gothic"/>
                <a:cs typeface="Century Gothic"/>
                <a:sym typeface="Century Gothic"/>
              </a:rPr>
              <a:t>Final Product</a:t>
            </a:r>
            <a:endParaRPr sz="18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976725" y="144850"/>
            <a:ext cx="11155680" cy="846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b="0" i="0" u="none" strike="noStrike" cap="none" dirty="0">
                <a:solidFill>
                  <a:srgbClr val="1B57AF"/>
                </a:solidFill>
                <a:latin typeface="Century Gothic"/>
                <a:ea typeface="Century Gothic"/>
                <a:cs typeface="Century Gothic"/>
                <a:sym typeface="Century Gothic"/>
              </a:rPr>
              <a:t>Results: Historical Land Cover Classification  </a:t>
            </a:r>
            <a:endParaRPr sz="4000" b="0" i="0" u="none" strike="noStrike" cap="none" dirty="0">
              <a:solidFill>
                <a:srgbClr val="1B57AF"/>
              </a:solidFill>
              <a:latin typeface="Century Gothic"/>
              <a:ea typeface="Century Gothic"/>
              <a:cs typeface="Century Gothic"/>
              <a:sym typeface="Century Gothic"/>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587" t="25230" r="11960" b="23487"/>
          <a:stretch/>
        </p:blipFill>
        <p:spPr>
          <a:xfrm>
            <a:off x="6231988" y="1280699"/>
            <a:ext cx="5930770" cy="514823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234" t="23385" r="7349" b="20410"/>
          <a:stretch/>
        </p:blipFill>
        <p:spPr>
          <a:xfrm>
            <a:off x="118594" y="1294766"/>
            <a:ext cx="5888306" cy="5073572"/>
          </a:xfrm>
          <a:prstGeom prst="rect">
            <a:avLst/>
          </a:prstGeom>
        </p:spPr>
      </p:pic>
      <p:grpSp>
        <p:nvGrpSpPr>
          <p:cNvPr id="29" name="Group 4"/>
          <p:cNvGrpSpPr>
            <a:grpSpLocks noChangeAspect="1"/>
          </p:cNvGrpSpPr>
          <p:nvPr/>
        </p:nvGrpSpPr>
        <p:grpSpPr bwMode="auto">
          <a:xfrm>
            <a:off x="4763949" y="5724663"/>
            <a:ext cx="2773363" cy="355600"/>
            <a:chOff x="5525" y="3693"/>
            <a:chExt cx="1747" cy="224"/>
          </a:xfrm>
        </p:grpSpPr>
        <p:sp>
          <p:nvSpPr>
            <p:cNvPr id="30" name="AutoShape 3"/>
            <p:cNvSpPr>
              <a:spLocks noChangeAspect="1" noChangeArrowheads="1" noTextEdit="1"/>
            </p:cNvSpPr>
            <p:nvPr/>
          </p:nvSpPr>
          <p:spPr bwMode="auto">
            <a:xfrm>
              <a:off x="5545" y="3693"/>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5"/>
            <p:cNvSpPr>
              <a:spLocks noChangeArrowheads="1"/>
            </p:cNvSpPr>
            <p:nvPr/>
          </p:nvSpPr>
          <p:spPr bwMode="auto">
            <a:xfrm>
              <a:off x="6744" y="3696"/>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32" name="Rectangle 6"/>
            <p:cNvSpPr>
              <a:spLocks noChangeArrowheads="1"/>
            </p:cNvSpPr>
            <p:nvPr/>
          </p:nvSpPr>
          <p:spPr bwMode="auto">
            <a:xfrm>
              <a:off x="5525"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Rectangle 7"/>
            <p:cNvSpPr>
              <a:spLocks noChangeArrowheads="1"/>
            </p:cNvSpPr>
            <p:nvPr/>
          </p:nvSpPr>
          <p:spPr bwMode="auto">
            <a:xfrm>
              <a:off x="6047" y="3696"/>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4" name="Rectangle 8"/>
            <p:cNvSpPr>
              <a:spLocks noChangeArrowheads="1"/>
            </p:cNvSpPr>
            <p:nvPr/>
          </p:nvSpPr>
          <p:spPr bwMode="auto">
            <a:xfrm>
              <a:off x="6647"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9"/>
            <p:cNvSpPr>
              <a:spLocks noChangeArrowheads="1"/>
            </p:cNvSpPr>
            <p:nvPr/>
          </p:nvSpPr>
          <p:spPr bwMode="auto">
            <a:xfrm>
              <a:off x="5740" y="3696"/>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1.25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 name="Line 10"/>
            <p:cNvSpPr>
              <a:spLocks noChangeShapeType="1"/>
            </p:cNvSpPr>
            <p:nvPr/>
          </p:nvSpPr>
          <p:spPr bwMode="auto">
            <a:xfrm flipV="1">
              <a:off x="5570"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1"/>
            <p:cNvSpPr>
              <a:spLocks noChangeShapeType="1"/>
            </p:cNvSpPr>
            <p:nvPr/>
          </p:nvSpPr>
          <p:spPr bwMode="auto">
            <a:xfrm flipV="1">
              <a:off x="6131"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2"/>
            <p:cNvSpPr>
              <a:spLocks noChangeShapeType="1"/>
            </p:cNvSpPr>
            <p:nvPr/>
          </p:nvSpPr>
          <p:spPr bwMode="auto">
            <a:xfrm flipV="1">
              <a:off x="6692"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3"/>
            <p:cNvSpPr>
              <a:spLocks noChangeShapeType="1"/>
            </p:cNvSpPr>
            <p:nvPr/>
          </p:nvSpPr>
          <p:spPr bwMode="auto">
            <a:xfrm flipV="1">
              <a:off x="571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4"/>
            <p:cNvSpPr>
              <a:spLocks noChangeShapeType="1"/>
            </p:cNvSpPr>
            <p:nvPr/>
          </p:nvSpPr>
          <p:spPr bwMode="auto">
            <a:xfrm flipV="1">
              <a:off x="585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5"/>
            <p:cNvSpPr>
              <a:spLocks noChangeShapeType="1"/>
            </p:cNvSpPr>
            <p:nvPr/>
          </p:nvSpPr>
          <p:spPr bwMode="auto">
            <a:xfrm flipV="1">
              <a:off x="599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16"/>
            <p:cNvSpPr>
              <a:spLocks noChangeShapeType="1"/>
            </p:cNvSpPr>
            <p:nvPr/>
          </p:nvSpPr>
          <p:spPr bwMode="auto">
            <a:xfrm flipV="1">
              <a:off x="6272"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7"/>
            <p:cNvSpPr>
              <a:spLocks noChangeShapeType="1"/>
            </p:cNvSpPr>
            <p:nvPr/>
          </p:nvSpPr>
          <p:spPr bwMode="auto">
            <a:xfrm flipV="1">
              <a:off x="641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18"/>
            <p:cNvSpPr>
              <a:spLocks noChangeShapeType="1"/>
            </p:cNvSpPr>
            <p:nvPr/>
          </p:nvSpPr>
          <p:spPr bwMode="auto">
            <a:xfrm flipV="1">
              <a:off x="655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19"/>
            <p:cNvSpPr>
              <a:spLocks noChangeShapeType="1"/>
            </p:cNvSpPr>
            <p:nvPr/>
          </p:nvSpPr>
          <p:spPr bwMode="auto">
            <a:xfrm>
              <a:off x="5570" y="3910"/>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6" name="Picture 45">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6160" y="1513990"/>
            <a:ext cx="388283" cy="561711"/>
          </a:xfrm>
          <a:prstGeom prst="rect">
            <a:avLst/>
          </a:prstGeom>
        </p:spPr>
      </p:pic>
      <p:sp>
        <p:nvSpPr>
          <p:cNvPr id="6" name="TextBox 5"/>
          <p:cNvSpPr txBox="1"/>
          <p:nvPr/>
        </p:nvSpPr>
        <p:spPr>
          <a:xfrm>
            <a:off x="976725" y="1069145"/>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1985 Land Classification</a:t>
            </a:r>
          </a:p>
        </p:txBody>
      </p:sp>
      <p:sp>
        <p:nvSpPr>
          <p:cNvPr id="48" name="TextBox 47"/>
          <p:cNvSpPr txBox="1"/>
          <p:nvPr/>
        </p:nvSpPr>
        <p:spPr>
          <a:xfrm>
            <a:off x="7197664" y="1069145"/>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2015 Land Classification</a:t>
            </a:r>
          </a:p>
        </p:txBody>
      </p:sp>
      <p:sp>
        <p:nvSpPr>
          <p:cNvPr id="47" name="TextBox 46"/>
          <p:cNvSpPr txBox="1"/>
          <p:nvPr/>
        </p:nvSpPr>
        <p:spPr>
          <a:xfrm>
            <a:off x="2208630" y="6127145"/>
            <a:ext cx="1716258" cy="338554"/>
          </a:xfrm>
          <a:prstGeom prst="rect">
            <a:avLst/>
          </a:prstGeom>
          <a:noFill/>
        </p:spPr>
        <p:txBody>
          <a:bodyPr wrap="square" rtlCol="0">
            <a:spAutoFit/>
          </a:bodyPr>
          <a:lstStyle/>
          <a:p>
            <a:pPr algn="ctr"/>
            <a:r>
              <a:rPr lang="en-US" sz="1600" dirty="0" smtClean="0">
                <a:latin typeface="Century Gothic" panose="020B0502020202020204" pitchFamily="34" charset="0"/>
              </a:rPr>
              <a:t>Landsat 5</a:t>
            </a:r>
            <a:endParaRPr lang="en-US" sz="1600" dirty="0">
              <a:latin typeface="Century Gothic" panose="020B0502020202020204" pitchFamily="34" charset="0"/>
            </a:endParaRPr>
          </a:p>
        </p:txBody>
      </p:sp>
      <p:sp>
        <p:nvSpPr>
          <p:cNvPr id="52" name="TextBox 51"/>
          <p:cNvSpPr txBox="1"/>
          <p:nvPr/>
        </p:nvSpPr>
        <p:spPr>
          <a:xfrm>
            <a:off x="8425398" y="6122847"/>
            <a:ext cx="1716258" cy="338554"/>
          </a:xfrm>
          <a:prstGeom prst="rect">
            <a:avLst/>
          </a:prstGeom>
          <a:noFill/>
        </p:spPr>
        <p:txBody>
          <a:bodyPr wrap="square" rtlCol="0">
            <a:spAutoFit/>
          </a:bodyPr>
          <a:lstStyle/>
          <a:p>
            <a:pPr algn="ctr"/>
            <a:r>
              <a:rPr lang="en-US" sz="1600" dirty="0" smtClean="0">
                <a:latin typeface="Century Gothic" panose="020B0502020202020204" pitchFamily="34" charset="0"/>
              </a:rPr>
              <a:t>Landsat 8</a:t>
            </a:r>
          </a:p>
        </p:txBody>
      </p:sp>
      <p:grpSp>
        <p:nvGrpSpPr>
          <p:cNvPr id="53" name="Group 4"/>
          <p:cNvGrpSpPr>
            <a:grpSpLocks noChangeAspect="1"/>
          </p:cNvGrpSpPr>
          <p:nvPr/>
        </p:nvGrpSpPr>
        <p:grpSpPr bwMode="auto">
          <a:xfrm>
            <a:off x="5401327" y="3686149"/>
            <a:ext cx="1060450" cy="1884151"/>
            <a:chOff x="3571" y="1588"/>
            <a:chExt cx="668" cy="1144"/>
          </a:xfrm>
        </p:grpSpPr>
        <p:sp>
          <p:nvSpPr>
            <p:cNvPr id="54" name="AutoShape 3"/>
            <p:cNvSpPr>
              <a:spLocks noChangeAspect="1" noChangeArrowheads="1" noTextEdit="1"/>
            </p:cNvSpPr>
            <p:nvPr/>
          </p:nvSpPr>
          <p:spPr bwMode="auto">
            <a:xfrm>
              <a:off x="3572" y="1588"/>
              <a:ext cx="536"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
            <p:cNvSpPr>
              <a:spLocks noChangeArrowheads="1"/>
            </p:cNvSpPr>
            <p:nvPr/>
          </p:nvSpPr>
          <p:spPr bwMode="auto">
            <a:xfrm>
              <a:off x="3860" y="2431"/>
              <a:ext cx="376"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Marsh</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56" name="Rectangle 6"/>
            <p:cNvSpPr>
              <a:spLocks noChangeArrowheads="1"/>
            </p:cNvSpPr>
            <p:nvPr/>
          </p:nvSpPr>
          <p:spPr bwMode="auto">
            <a:xfrm>
              <a:off x="3572" y="2448"/>
              <a:ext cx="244" cy="121"/>
            </a:xfrm>
            <a:prstGeom prst="rect">
              <a:avLst/>
            </a:prstGeom>
            <a:solidFill>
              <a:srgbClr val="A87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8"/>
            <p:cNvSpPr>
              <a:spLocks noChangeArrowheads="1"/>
            </p:cNvSpPr>
            <p:nvPr/>
          </p:nvSpPr>
          <p:spPr bwMode="auto">
            <a:xfrm>
              <a:off x="3860" y="2264"/>
              <a:ext cx="3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Water</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58" name="Rectangle 9"/>
            <p:cNvSpPr>
              <a:spLocks noChangeArrowheads="1"/>
            </p:cNvSpPr>
            <p:nvPr/>
          </p:nvSpPr>
          <p:spPr bwMode="auto">
            <a:xfrm>
              <a:off x="3572" y="2284"/>
              <a:ext cx="244" cy="120"/>
            </a:xfrm>
            <a:prstGeom prst="rect">
              <a:avLst/>
            </a:prstGeom>
            <a:solidFill>
              <a:srgbClr val="005CE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11"/>
            <p:cNvSpPr>
              <a:spLocks noChangeArrowheads="1"/>
            </p:cNvSpPr>
            <p:nvPr/>
          </p:nvSpPr>
          <p:spPr bwMode="auto">
            <a:xfrm>
              <a:off x="3858" y="1630"/>
              <a:ext cx="26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Tree</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60" name="Rectangle 12"/>
            <p:cNvSpPr>
              <a:spLocks noChangeArrowheads="1"/>
            </p:cNvSpPr>
            <p:nvPr/>
          </p:nvSpPr>
          <p:spPr bwMode="auto">
            <a:xfrm>
              <a:off x="3571" y="1643"/>
              <a:ext cx="244" cy="121"/>
            </a:xfrm>
            <a:prstGeom prst="rect">
              <a:avLst/>
            </a:prstGeom>
            <a:solidFill>
              <a:srgbClr val="26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14"/>
            <p:cNvSpPr>
              <a:spLocks noChangeArrowheads="1"/>
            </p:cNvSpPr>
            <p:nvPr/>
          </p:nvSpPr>
          <p:spPr bwMode="auto">
            <a:xfrm>
              <a:off x="3860" y="2112"/>
              <a:ext cx="20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Dirt</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62" name="Rectangle 15"/>
            <p:cNvSpPr>
              <a:spLocks noChangeArrowheads="1"/>
            </p:cNvSpPr>
            <p:nvPr/>
          </p:nvSpPr>
          <p:spPr bwMode="auto">
            <a:xfrm>
              <a:off x="3572" y="2120"/>
              <a:ext cx="244" cy="120"/>
            </a:xfrm>
            <a:prstGeom prst="rect">
              <a:avLst/>
            </a:prstGeom>
            <a:solidFill>
              <a:srgbClr val="89704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16"/>
            <p:cNvSpPr>
              <a:spLocks noChangeArrowheads="1"/>
            </p:cNvSpPr>
            <p:nvPr/>
          </p:nvSpPr>
          <p:spPr bwMode="auto">
            <a:xfrm>
              <a:off x="3572" y="2120"/>
              <a:ext cx="244"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17"/>
            <p:cNvSpPr>
              <a:spLocks noChangeArrowheads="1"/>
            </p:cNvSpPr>
            <p:nvPr/>
          </p:nvSpPr>
          <p:spPr bwMode="auto">
            <a:xfrm>
              <a:off x="3860" y="1948"/>
              <a:ext cx="34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Grass</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65" name="Rectangle 18"/>
            <p:cNvSpPr>
              <a:spLocks noChangeArrowheads="1"/>
            </p:cNvSpPr>
            <p:nvPr/>
          </p:nvSpPr>
          <p:spPr bwMode="auto">
            <a:xfrm>
              <a:off x="3572" y="1956"/>
              <a:ext cx="244" cy="121"/>
            </a:xfrm>
            <a:prstGeom prst="rect">
              <a:avLst/>
            </a:prstGeom>
            <a:solidFill>
              <a:srgbClr val="4CE6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19"/>
            <p:cNvSpPr>
              <a:spLocks noChangeArrowheads="1"/>
            </p:cNvSpPr>
            <p:nvPr/>
          </p:nvSpPr>
          <p:spPr bwMode="auto">
            <a:xfrm>
              <a:off x="3572" y="1956"/>
              <a:ext cx="244"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20"/>
            <p:cNvSpPr>
              <a:spLocks noChangeArrowheads="1"/>
            </p:cNvSpPr>
            <p:nvPr/>
          </p:nvSpPr>
          <p:spPr bwMode="auto">
            <a:xfrm>
              <a:off x="3860" y="1785"/>
              <a:ext cx="3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Urban</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68" name="Rectangle 21"/>
            <p:cNvSpPr>
              <a:spLocks noChangeArrowheads="1"/>
            </p:cNvSpPr>
            <p:nvPr/>
          </p:nvSpPr>
          <p:spPr bwMode="auto">
            <a:xfrm>
              <a:off x="3572" y="1794"/>
              <a:ext cx="244" cy="119"/>
            </a:xfrm>
            <a:prstGeom prst="rect">
              <a:avLst/>
            </a:prstGeom>
            <a:solidFill>
              <a:srgbClr val="B2B2B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22"/>
            <p:cNvSpPr>
              <a:spLocks noChangeArrowheads="1"/>
            </p:cNvSpPr>
            <p:nvPr/>
          </p:nvSpPr>
          <p:spPr bwMode="auto">
            <a:xfrm>
              <a:off x="3572" y="1794"/>
              <a:ext cx="244" cy="119"/>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976723" y="158036"/>
            <a:ext cx="10698480" cy="846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b="0" i="0" u="none" strike="noStrike" cap="none" dirty="0">
                <a:solidFill>
                  <a:srgbClr val="1B57AF"/>
                </a:solidFill>
                <a:sym typeface="Century Gothic"/>
              </a:rPr>
              <a:t>Results: </a:t>
            </a:r>
            <a:r>
              <a:rPr lang="en-US" sz="4000" dirty="0"/>
              <a:t>Historical Land </a:t>
            </a:r>
            <a:r>
              <a:rPr lang="en-US" sz="4000" dirty="0" smtClean="0"/>
              <a:t>Cover </a:t>
            </a:r>
            <a:r>
              <a:rPr lang="en-US" sz="4000" dirty="0" smtClean="0"/>
              <a:t>Classification</a:t>
            </a:r>
            <a:endParaRPr sz="4000" b="0" i="0" u="none" strike="noStrike" cap="none" dirty="0">
              <a:solidFill>
                <a:srgbClr val="1B57AF"/>
              </a:solidFill>
              <a:sym typeface="Century Gothic"/>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825" t="24978" r="10535" b="24151"/>
          <a:stretch/>
        </p:blipFill>
        <p:spPr>
          <a:xfrm>
            <a:off x="63500" y="1331926"/>
            <a:ext cx="5549120" cy="482972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857" t="24154" r="10036" b="23539"/>
          <a:stretch/>
        </p:blipFill>
        <p:spPr>
          <a:xfrm>
            <a:off x="6293344" y="1272232"/>
            <a:ext cx="5664584" cy="4847211"/>
          </a:xfrm>
          <a:prstGeom prst="rect">
            <a:avLst/>
          </a:prstGeom>
        </p:spPr>
      </p:pic>
      <p:grpSp>
        <p:nvGrpSpPr>
          <p:cNvPr id="10" name="Group 67"/>
          <p:cNvGrpSpPr>
            <a:grpSpLocks noChangeAspect="1"/>
          </p:cNvGrpSpPr>
          <p:nvPr/>
        </p:nvGrpSpPr>
        <p:grpSpPr bwMode="auto">
          <a:xfrm>
            <a:off x="9987565" y="3890094"/>
            <a:ext cx="2054225" cy="541338"/>
            <a:chOff x="3356" y="1991"/>
            <a:chExt cx="1294" cy="341"/>
          </a:xfrm>
        </p:grpSpPr>
        <p:sp>
          <p:nvSpPr>
            <p:cNvPr id="11" name="AutoShape 66"/>
            <p:cNvSpPr>
              <a:spLocks noChangeAspect="1" noChangeArrowheads="1" noTextEdit="1"/>
            </p:cNvSpPr>
            <p:nvPr/>
          </p:nvSpPr>
          <p:spPr bwMode="auto">
            <a:xfrm>
              <a:off x="3356" y="1992"/>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68"/>
            <p:cNvSpPr>
              <a:spLocks noChangeArrowheads="1"/>
            </p:cNvSpPr>
            <p:nvPr/>
          </p:nvSpPr>
          <p:spPr bwMode="auto">
            <a:xfrm>
              <a:off x="3356" y="19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69"/>
            <p:cNvSpPr>
              <a:spLocks noChangeArrowheads="1"/>
            </p:cNvSpPr>
            <p:nvPr/>
          </p:nvSpPr>
          <p:spPr bwMode="auto">
            <a:xfrm>
              <a:off x="3356" y="2202"/>
              <a:ext cx="244" cy="122"/>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70"/>
            <p:cNvSpPr>
              <a:spLocks noChangeArrowheads="1"/>
            </p:cNvSpPr>
            <p:nvPr/>
          </p:nvSpPr>
          <p:spPr bwMode="auto">
            <a:xfrm>
              <a:off x="3356" y="2202"/>
              <a:ext cx="244" cy="122"/>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71"/>
            <p:cNvSpPr>
              <a:spLocks noChangeArrowheads="1"/>
            </p:cNvSpPr>
            <p:nvPr/>
          </p:nvSpPr>
          <p:spPr bwMode="auto">
            <a:xfrm>
              <a:off x="3643" y="2177"/>
              <a:ext cx="10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Increase MNDISI</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grpSp>
      <p:grpSp>
        <p:nvGrpSpPr>
          <p:cNvPr id="16" name="Group 15"/>
          <p:cNvGrpSpPr/>
          <p:nvPr/>
        </p:nvGrpSpPr>
        <p:grpSpPr>
          <a:xfrm>
            <a:off x="3861686" y="4054403"/>
            <a:ext cx="2283036" cy="566738"/>
            <a:chOff x="5115066" y="1329774"/>
            <a:chExt cx="2283036" cy="566738"/>
          </a:xfrm>
        </p:grpSpPr>
        <p:grpSp>
          <p:nvGrpSpPr>
            <p:cNvPr id="17" name="Group 16"/>
            <p:cNvGrpSpPr/>
            <p:nvPr/>
          </p:nvGrpSpPr>
          <p:grpSpPr>
            <a:xfrm>
              <a:off x="5115066" y="1329774"/>
              <a:ext cx="2106616" cy="566738"/>
              <a:chOff x="5115066" y="1329774"/>
              <a:chExt cx="2106616" cy="566738"/>
            </a:xfrm>
          </p:grpSpPr>
          <p:grpSp>
            <p:nvGrpSpPr>
              <p:cNvPr id="19" name="Group 67"/>
              <p:cNvGrpSpPr>
                <a:grpSpLocks noChangeAspect="1"/>
              </p:cNvGrpSpPr>
              <p:nvPr/>
            </p:nvGrpSpPr>
            <p:grpSpPr bwMode="auto">
              <a:xfrm>
                <a:off x="5115068" y="1329774"/>
                <a:ext cx="2106614" cy="566738"/>
                <a:chOff x="3356" y="1991"/>
                <a:chExt cx="1327" cy="357"/>
              </a:xfrm>
            </p:grpSpPr>
            <p:sp>
              <p:nvSpPr>
                <p:cNvPr id="21" name="AutoShape 66"/>
                <p:cNvSpPr>
                  <a:spLocks noChangeAspect="1" noChangeArrowheads="1" noTextEdit="1"/>
                </p:cNvSpPr>
                <p:nvPr/>
              </p:nvSpPr>
              <p:spPr bwMode="auto">
                <a:xfrm>
                  <a:off x="3356" y="1992"/>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68"/>
                <p:cNvSpPr>
                  <a:spLocks noChangeArrowheads="1"/>
                </p:cNvSpPr>
                <p:nvPr/>
              </p:nvSpPr>
              <p:spPr bwMode="auto">
                <a:xfrm>
                  <a:off x="3356" y="19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69"/>
                <p:cNvSpPr>
                  <a:spLocks noChangeArrowheads="1"/>
                </p:cNvSpPr>
                <p:nvPr/>
              </p:nvSpPr>
              <p:spPr bwMode="auto">
                <a:xfrm>
                  <a:off x="3356" y="2202"/>
                  <a:ext cx="244" cy="122"/>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70"/>
                <p:cNvSpPr>
                  <a:spLocks noChangeArrowheads="1"/>
                </p:cNvSpPr>
                <p:nvPr/>
              </p:nvSpPr>
              <p:spPr bwMode="auto">
                <a:xfrm>
                  <a:off x="3356" y="2202"/>
                  <a:ext cx="244" cy="122"/>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71"/>
                <p:cNvSpPr>
                  <a:spLocks noChangeArrowheads="1"/>
                </p:cNvSpPr>
                <p:nvPr/>
              </p:nvSpPr>
              <p:spPr bwMode="auto">
                <a:xfrm>
                  <a:off x="3643" y="2193"/>
                  <a:ext cx="10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Urban Expansion</a:t>
                  </a:r>
                </a:p>
              </p:txBody>
            </p:sp>
          </p:grpSp>
          <p:sp>
            <p:nvSpPr>
              <p:cNvPr id="20" name="Rectangle 69"/>
              <p:cNvSpPr>
                <a:spLocks noChangeArrowheads="1"/>
              </p:cNvSpPr>
              <p:nvPr/>
            </p:nvSpPr>
            <p:spPr bwMode="auto">
              <a:xfrm>
                <a:off x="5115066" y="1405204"/>
                <a:ext cx="387350" cy="193675"/>
              </a:xfrm>
              <a:prstGeom prst="rect">
                <a:avLst/>
              </a:prstGeom>
              <a:solidFill>
                <a:schemeClr val="tx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Rectangle 71"/>
            <p:cNvSpPr>
              <a:spLocks noChangeArrowheads="1"/>
            </p:cNvSpPr>
            <p:nvPr/>
          </p:nvSpPr>
          <p:spPr bwMode="auto">
            <a:xfrm>
              <a:off x="5570679" y="1386390"/>
              <a:ext cx="18274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smtClean="0">
                  <a:solidFill>
                    <a:srgbClr val="000000"/>
                  </a:solidFill>
                  <a:latin typeface="Century Gothic" panose="020B0502020202020204" pitchFamily="34" charset="0"/>
                </a:rPr>
                <a:t>No Change Urban</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grpSp>
      <p:grpSp>
        <p:nvGrpSpPr>
          <p:cNvPr id="26" name="Group 4"/>
          <p:cNvGrpSpPr>
            <a:grpSpLocks noChangeAspect="1"/>
          </p:cNvGrpSpPr>
          <p:nvPr/>
        </p:nvGrpSpPr>
        <p:grpSpPr bwMode="auto">
          <a:xfrm>
            <a:off x="4742966" y="5510521"/>
            <a:ext cx="2773363" cy="355600"/>
            <a:chOff x="5525" y="3693"/>
            <a:chExt cx="1747" cy="224"/>
          </a:xfrm>
        </p:grpSpPr>
        <p:sp>
          <p:nvSpPr>
            <p:cNvPr id="27" name="AutoShape 3"/>
            <p:cNvSpPr>
              <a:spLocks noChangeAspect="1" noChangeArrowheads="1" noTextEdit="1"/>
            </p:cNvSpPr>
            <p:nvPr/>
          </p:nvSpPr>
          <p:spPr bwMode="auto">
            <a:xfrm>
              <a:off x="5545" y="3693"/>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5"/>
            <p:cNvSpPr>
              <a:spLocks noChangeArrowheads="1"/>
            </p:cNvSpPr>
            <p:nvPr/>
          </p:nvSpPr>
          <p:spPr bwMode="auto">
            <a:xfrm>
              <a:off x="6744" y="3696"/>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29" name="Rectangle 6"/>
            <p:cNvSpPr>
              <a:spLocks noChangeArrowheads="1"/>
            </p:cNvSpPr>
            <p:nvPr/>
          </p:nvSpPr>
          <p:spPr bwMode="auto">
            <a:xfrm>
              <a:off x="5525"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7"/>
            <p:cNvSpPr>
              <a:spLocks noChangeArrowheads="1"/>
            </p:cNvSpPr>
            <p:nvPr/>
          </p:nvSpPr>
          <p:spPr bwMode="auto">
            <a:xfrm>
              <a:off x="6047" y="3696"/>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8"/>
            <p:cNvSpPr>
              <a:spLocks noChangeArrowheads="1"/>
            </p:cNvSpPr>
            <p:nvPr/>
          </p:nvSpPr>
          <p:spPr bwMode="auto">
            <a:xfrm>
              <a:off x="6647"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2" name="Rectangle 9"/>
            <p:cNvSpPr>
              <a:spLocks noChangeArrowheads="1"/>
            </p:cNvSpPr>
            <p:nvPr/>
          </p:nvSpPr>
          <p:spPr bwMode="auto">
            <a:xfrm>
              <a:off x="5740" y="3696"/>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1.25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Line 10"/>
            <p:cNvSpPr>
              <a:spLocks noChangeShapeType="1"/>
            </p:cNvSpPr>
            <p:nvPr/>
          </p:nvSpPr>
          <p:spPr bwMode="auto">
            <a:xfrm flipV="1">
              <a:off x="5570"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1"/>
            <p:cNvSpPr>
              <a:spLocks noChangeShapeType="1"/>
            </p:cNvSpPr>
            <p:nvPr/>
          </p:nvSpPr>
          <p:spPr bwMode="auto">
            <a:xfrm flipV="1">
              <a:off x="6131"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2"/>
            <p:cNvSpPr>
              <a:spLocks noChangeShapeType="1"/>
            </p:cNvSpPr>
            <p:nvPr/>
          </p:nvSpPr>
          <p:spPr bwMode="auto">
            <a:xfrm flipV="1">
              <a:off x="6692"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3"/>
            <p:cNvSpPr>
              <a:spLocks noChangeShapeType="1"/>
            </p:cNvSpPr>
            <p:nvPr/>
          </p:nvSpPr>
          <p:spPr bwMode="auto">
            <a:xfrm flipV="1">
              <a:off x="571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4"/>
            <p:cNvSpPr>
              <a:spLocks noChangeShapeType="1"/>
            </p:cNvSpPr>
            <p:nvPr/>
          </p:nvSpPr>
          <p:spPr bwMode="auto">
            <a:xfrm flipV="1">
              <a:off x="585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5"/>
            <p:cNvSpPr>
              <a:spLocks noChangeShapeType="1"/>
            </p:cNvSpPr>
            <p:nvPr/>
          </p:nvSpPr>
          <p:spPr bwMode="auto">
            <a:xfrm flipV="1">
              <a:off x="599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6"/>
            <p:cNvSpPr>
              <a:spLocks noChangeShapeType="1"/>
            </p:cNvSpPr>
            <p:nvPr/>
          </p:nvSpPr>
          <p:spPr bwMode="auto">
            <a:xfrm flipV="1">
              <a:off x="6272"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7"/>
            <p:cNvSpPr>
              <a:spLocks noChangeShapeType="1"/>
            </p:cNvSpPr>
            <p:nvPr/>
          </p:nvSpPr>
          <p:spPr bwMode="auto">
            <a:xfrm flipV="1">
              <a:off x="641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8"/>
            <p:cNvSpPr>
              <a:spLocks noChangeShapeType="1"/>
            </p:cNvSpPr>
            <p:nvPr/>
          </p:nvSpPr>
          <p:spPr bwMode="auto">
            <a:xfrm flipV="1">
              <a:off x="655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19"/>
            <p:cNvSpPr>
              <a:spLocks noChangeShapeType="1"/>
            </p:cNvSpPr>
            <p:nvPr/>
          </p:nvSpPr>
          <p:spPr bwMode="auto">
            <a:xfrm>
              <a:off x="5570" y="3910"/>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3" name="TextBox 42"/>
          <p:cNvSpPr txBox="1"/>
          <p:nvPr/>
        </p:nvSpPr>
        <p:spPr>
          <a:xfrm>
            <a:off x="849725" y="1069145"/>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Urban Expansion 1985-2015</a:t>
            </a:r>
          </a:p>
        </p:txBody>
      </p:sp>
      <p:sp>
        <p:nvSpPr>
          <p:cNvPr id="44" name="TextBox 43"/>
          <p:cNvSpPr txBox="1"/>
          <p:nvPr/>
        </p:nvSpPr>
        <p:spPr>
          <a:xfrm>
            <a:off x="6716125" y="1069145"/>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MNDISI Difference 1985-2105</a:t>
            </a:r>
          </a:p>
        </p:txBody>
      </p:sp>
      <p:pic>
        <p:nvPicPr>
          <p:cNvPr id="45" name="Picture 44">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4976" y="1443643"/>
            <a:ext cx="388283" cy="56171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976725" y="87700"/>
            <a:ext cx="10698480" cy="846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b="0" i="0" u="none" strike="noStrike" cap="none" dirty="0">
                <a:solidFill>
                  <a:srgbClr val="1B57AF"/>
                </a:solidFill>
                <a:sym typeface="Century Gothic"/>
              </a:rPr>
              <a:t>Results: </a:t>
            </a:r>
            <a:r>
              <a:rPr lang="en-US" sz="4000" dirty="0"/>
              <a:t>Current Urban Tree Canopy Cover </a:t>
            </a:r>
            <a:endParaRPr sz="4000" b="0" i="0" u="none" strike="noStrike" cap="none" dirty="0">
              <a:solidFill>
                <a:srgbClr val="1B57AF"/>
              </a:solidFill>
              <a:sym typeface="Century Gothic"/>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0181" t="22722" r="10446" b="19227"/>
          <a:stretch/>
        </p:blipFill>
        <p:spPr>
          <a:xfrm>
            <a:off x="371807" y="1479536"/>
            <a:ext cx="4917101" cy="4653980"/>
          </a:xfrm>
          <a:prstGeom prst="roundRect">
            <a:avLst/>
          </a:prstGeom>
          <a:ln w="19050">
            <a:solidFill>
              <a:schemeClr val="tx1"/>
            </a:solidFill>
          </a:ln>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0093" t="22721" r="10535" b="19228"/>
          <a:stretch/>
        </p:blipFill>
        <p:spPr>
          <a:xfrm>
            <a:off x="6978864" y="1474776"/>
            <a:ext cx="4893059" cy="4631223"/>
          </a:xfrm>
          <a:prstGeom prst="roundRect">
            <a:avLst/>
          </a:prstGeom>
          <a:ln w="19050">
            <a:solidFill>
              <a:schemeClr val="tx1"/>
            </a:solidFill>
          </a:ln>
        </p:spPr>
      </p:pic>
      <p:grpSp>
        <p:nvGrpSpPr>
          <p:cNvPr id="26" name="Group 4"/>
          <p:cNvGrpSpPr>
            <a:grpSpLocks noChangeAspect="1"/>
          </p:cNvGrpSpPr>
          <p:nvPr/>
        </p:nvGrpSpPr>
        <p:grpSpPr bwMode="auto">
          <a:xfrm>
            <a:off x="5630118" y="3011841"/>
            <a:ext cx="1180216" cy="2374168"/>
            <a:chOff x="3571" y="1588"/>
            <a:chExt cx="590" cy="1144"/>
          </a:xfrm>
        </p:grpSpPr>
        <p:sp>
          <p:nvSpPr>
            <p:cNvPr id="27" name="AutoShape 3"/>
            <p:cNvSpPr>
              <a:spLocks noChangeAspect="1" noChangeArrowheads="1" noTextEdit="1"/>
            </p:cNvSpPr>
            <p:nvPr/>
          </p:nvSpPr>
          <p:spPr bwMode="auto">
            <a:xfrm>
              <a:off x="3572" y="1588"/>
              <a:ext cx="536"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8" name="Rectangle 5"/>
            <p:cNvSpPr>
              <a:spLocks noChangeArrowheads="1"/>
            </p:cNvSpPr>
            <p:nvPr/>
          </p:nvSpPr>
          <p:spPr bwMode="auto">
            <a:xfrm>
              <a:off x="3860" y="2446"/>
              <a:ext cx="2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Marsh</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29" name="Rectangle 6"/>
            <p:cNvSpPr>
              <a:spLocks noChangeArrowheads="1"/>
            </p:cNvSpPr>
            <p:nvPr/>
          </p:nvSpPr>
          <p:spPr bwMode="auto">
            <a:xfrm>
              <a:off x="3572" y="2448"/>
              <a:ext cx="244" cy="121"/>
            </a:xfrm>
            <a:prstGeom prst="rect">
              <a:avLst/>
            </a:prstGeom>
            <a:solidFill>
              <a:srgbClr val="A87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8"/>
            <p:cNvSpPr>
              <a:spLocks noChangeArrowheads="1"/>
            </p:cNvSpPr>
            <p:nvPr/>
          </p:nvSpPr>
          <p:spPr bwMode="auto">
            <a:xfrm>
              <a:off x="3860" y="2279"/>
              <a:ext cx="3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Water</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31" name="Rectangle 9"/>
            <p:cNvSpPr>
              <a:spLocks noChangeArrowheads="1"/>
            </p:cNvSpPr>
            <p:nvPr/>
          </p:nvSpPr>
          <p:spPr bwMode="auto">
            <a:xfrm>
              <a:off x="3572" y="2284"/>
              <a:ext cx="244" cy="120"/>
            </a:xfrm>
            <a:prstGeom prst="rect">
              <a:avLst/>
            </a:prstGeom>
            <a:solidFill>
              <a:srgbClr val="005CE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11"/>
            <p:cNvSpPr>
              <a:spLocks noChangeArrowheads="1"/>
            </p:cNvSpPr>
            <p:nvPr/>
          </p:nvSpPr>
          <p:spPr bwMode="auto">
            <a:xfrm>
              <a:off x="3858" y="1651"/>
              <a:ext cx="2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Tree</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33" name="Rectangle 12"/>
            <p:cNvSpPr>
              <a:spLocks noChangeArrowheads="1"/>
            </p:cNvSpPr>
            <p:nvPr/>
          </p:nvSpPr>
          <p:spPr bwMode="auto">
            <a:xfrm>
              <a:off x="3571" y="1643"/>
              <a:ext cx="244" cy="121"/>
            </a:xfrm>
            <a:prstGeom prst="rect">
              <a:avLst/>
            </a:prstGeom>
            <a:solidFill>
              <a:srgbClr val="26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14"/>
            <p:cNvSpPr>
              <a:spLocks noChangeArrowheads="1"/>
            </p:cNvSpPr>
            <p:nvPr/>
          </p:nvSpPr>
          <p:spPr bwMode="auto">
            <a:xfrm>
              <a:off x="3860" y="2127"/>
              <a:ext cx="1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Dirt</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35" name="Rectangle 15"/>
            <p:cNvSpPr>
              <a:spLocks noChangeArrowheads="1"/>
            </p:cNvSpPr>
            <p:nvPr/>
          </p:nvSpPr>
          <p:spPr bwMode="auto">
            <a:xfrm>
              <a:off x="3572" y="2120"/>
              <a:ext cx="244" cy="120"/>
            </a:xfrm>
            <a:prstGeom prst="rect">
              <a:avLst/>
            </a:prstGeom>
            <a:solidFill>
              <a:srgbClr val="89704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6"/>
            <p:cNvSpPr>
              <a:spLocks noChangeArrowheads="1"/>
            </p:cNvSpPr>
            <p:nvPr/>
          </p:nvSpPr>
          <p:spPr bwMode="auto">
            <a:xfrm>
              <a:off x="3572" y="2120"/>
              <a:ext cx="244"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17"/>
            <p:cNvSpPr>
              <a:spLocks noChangeArrowheads="1"/>
            </p:cNvSpPr>
            <p:nvPr/>
          </p:nvSpPr>
          <p:spPr bwMode="auto">
            <a:xfrm>
              <a:off x="3860" y="1963"/>
              <a:ext cx="2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Grass</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38" name="Rectangle 18"/>
            <p:cNvSpPr>
              <a:spLocks noChangeArrowheads="1"/>
            </p:cNvSpPr>
            <p:nvPr/>
          </p:nvSpPr>
          <p:spPr bwMode="auto">
            <a:xfrm>
              <a:off x="3572" y="1956"/>
              <a:ext cx="244" cy="121"/>
            </a:xfrm>
            <a:prstGeom prst="rect">
              <a:avLst/>
            </a:prstGeom>
            <a:solidFill>
              <a:srgbClr val="4CE6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19"/>
            <p:cNvSpPr>
              <a:spLocks noChangeArrowheads="1"/>
            </p:cNvSpPr>
            <p:nvPr/>
          </p:nvSpPr>
          <p:spPr bwMode="auto">
            <a:xfrm>
              <a:off x="3572" y="1956"/>
              <a:ext cx="244"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20"/>
            <p:cNvSpPr>
              <a:spLocks noChangeArrowheads="1"/>
            </p:cNvSpPr>
            <p:nvPr/>
          </p:nvSpPr>
          <p:spPr bwMode="auto">
            <a:xfrm>
              <a:off x="3860" y="1800"/>
              <a:ext cx="3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Urban</a:t>
              </a:r>
              <a:endParaRPr kumimoji="0" lang="en-US" altLang="en-US" sz="1600" b="0" i="0" u="none" strike="noStrike" cap="none" normalizeH="0" baseline="0" dirty="0" smtClean="0">
                <a:ln>
                  <a:noFill/>
                </a:ln>
                <a:solidFill>
                  <a:schemeClr val="tx1"/>
                </a:solidFill>
                <a:effectLst/>
                <a:latin typeface="Century Gothic" panose="020B0502020202020204" pitchFamily="34" charset="0"/>
              </a:endParaRPr>
            </a:p>
          </p:txBody>
        </p:sp>
        <p:sp>
          <p:nvSpPr>
            <p:cNvPr id="41" name="Rectangle 21"/>
            <p:cNvSpPr>
              <a:spLocks noChangeArrowheads="1"/>
            </p:cNvSpPr>
            <p:nvPr/>
          </p:nvSpPr>
          <p:spPr bwMode="auto">
            <a:xfrm>
              <a:off x="3572" y="1794"/>
              <a:ext cx="244" cy="119"/>
            </a:xfrm>
            <a:prstGeom prst="rect">
              <a:avLst/>
            </a:prstGeom>
            <a:solidFill>
              <a:srgbClr val="B2B2B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2"/>
            <p:cNvSpPr>
              <a:spLocks noChangeArrowheads="1"/>
            </p:cNvSpPr>
            <p:nvPr/>
          </p:nvSpPr>
          <p:spPr bwMode="auto">
            <a:xfrm>
              <a:off x="3572" y="1794"/>
              <a:ext cx="244" cy="119"/>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3" name="TextBox 42"/>
          <p:cNvSpPr txBox="1"/>
          <p:nvPr/>
        </p:nvSpPr>
        <p:spPr>
          <a:xfrm>
            <a:off x="789901" y="978832"/>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2015 Land Classification</a:t>
            </a:r>
          </a:p>
        </p:txBody>
      </p:sp>
      <p:sp>
        <p:nvSpPr>
          <p:cNvPr id="44" name="TextBox 43"/>
          <p:cNvSpPr txBox="1"/>
          <p:nvPr/>
        </p:nvSpPr>
        <p:spPr>
          <a:xfrm>
            <a:off x="7384937" y="950699"/>
            <a:ext cx="4080912" cy="369332"/>
          </a:xfrm>
          <a:prstGeom prst="rect">
            <a:avLst/>
          </a:prstGeom>
          <a:noFill/>
        </p:spPr>
        <p:txBody>
          <a:bodyPr wrap="square" rtlCol="0">
            <a:spAutoFit/>
          </a:bodyPr>
          <a:lstStyle/>
          <a:p>
            <a:pPr algn="ctr"/>
            <a:r>
              <a:rPr lang="en-US" sz="1800" dirty="0" smtClean="0">
                <a:latin typeface="Century Gothic" panose="020B0502020202020204" pitchFamily="34" charset="0"/>
              </a:rPr>
              <a:t>2017 Land Classification</a:t>
            </a:r>
          </a:p>
        </p:txBody>
      </p:sp>
      <p:sp>
        <p:nvSpPr>
          <p:cNvPr id="25" name="TextBox 24"/>
          <p:cNvSpPr txBox="1"/>
          <p:nvPr/>
        </p:nvSpPr>
        <p:spPr>
          <a:xfrm>
            <a:off x="1908923" y="6171304"/>
            <a:ext cx="1842868" cy="307777"/>
          </a:xfrm>
          <a:prstGeom prst="rect">
            <a:avLst/>
          </a:prstGeom>
          <a:noFill/>
        </p:spPr>
        <p:txBody>
          <a:bodyPr wrap="square" rtlCol="0">
            <a:spAutoFit/>
          </a:bodyPr>
          <a:lstStyle/>
          <a:p>
            <a:pPr algn="ctr"/>
            <a:r>
              <a:rPr lang="en-US" dirty="0" smtClean="0">
                <a:latin typeface="Century Gothic" panose="020B0502020202020204" pitchFamily="34" charset="0"/>
              </a:rPr>
              <a:t>Planet RapidEye</a:t>
            </a:r>
            <a:endParaRPr lang="en-US" dirty="0">
              <a:latin typeface="Century Gothic" panose="020B0502020202020204" pitchFamily="34" charset="0"/>
            </a:endParaRPr>
          </a:p>
        </p:txBody>
      </p:sp>
      <p:sp>
        <p:nvSpPr>
          <p:cNvPr id="46" name="TextBox 45"/>
          <p:cNvSpPr txBox="1"/>
          <p:nvPr/>
        </p:nvSpPr>
        <p:spPr>
          <a:xfrm>
            <a:off x="8503959" y="6166314"/>
            <a:ext cx="1842868" cy="307777"/>
          </a:xfrm>
          <a:prstGeom prst="rect">
            <a:avLst/>
          </a:prstGeom>
          <a:noFill/>
        </p:spPr>
        <p:txBody>
          <a:bodyPr wrap="square" rtlCol="0">
            <a:spAutoFit/>
          </a:bodyPr>
          <a:lstStyle/>
          <a:p>
            <a:pPr algn="ctr"/>
            <a:r>
              <a:rPr lang="en-US" dirty="0" smtClean="0">
                <a:latin typeface="Century Gothic" panose="020B0502020202020204" pitchFamily="34" charset="0"/>
              </a:rPr>
              <a:t>Planet RapidEye</a:t>
            </a:r>
            <a:endParaRPr lang="en-US" dirty="0">
              <a:latin typeface="Century Gothic" panose="020B0502020202020204" pitchFamily="34" charset="0"/>
            </a:endParaRPr>
          </a:p>
        </p:txBody>
      </p:sp>
      <p:grpSp>
        <p:nvGrpSpPr>
          <p:cNvPr id="47" name="Group 4"/>
          <p:cNvGrpSpPr>
            <a:grpSpLocks noChangeAspect="1"/>
          </p:cNvGrpSpPr>
          <p:nvPr/>
        </p:nvGrpSpPr>
        <p:grpSpPr bwMode="auto">
          <a:xfrm>
            <a:off x="4942168" y="6308114"/>
            <a:ext cx="2357321" cy="302255"/>
            <a:chOff x="5525" y="3693"/>
            <a:chExt cx="1747" cy="224"/>
          </a:xfrm>
        </p:grpSpPr>
        <p:sp>
          <p:nvSpPr>
            <p:cNvPr id="48" name="AutoShape 3"/>
            <p:cNvSpPr>
              <a:spLocks noChangeAspect="1" noChangeArrowheads="1" noTextEdit="1"/>
            </p:cNvSpPr>
            <p:nvPr/>
          </p:nvSpPr>
          <p:spPr bwMode="auto">
            <a:xfrm>
              <a:off x="5545" y="3693"/>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5"/>
            <p:cNvSpPr>
              <a:spLocks noChangeArrowheads="1"/>
            </p:cNvSpPr>
            <p:nvPr/>
          </p:nvSpPr>
          <p:spPr bwMode="auto">
            <a:xfrm>
              <a:off x="6744" y="3696"/>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50" name="Rectangle 6"/>
            <p:cNvSpPr>
              <a:spLocks noChangeArrowheads="1"/>
            </p:cNvSpPr>
            <p:nvPr/>
          </p:nvSpPr>
          <p:spPr bwMode="auto">
            <a:xfrm>
              <a:off x="5525"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1" name="Rectangle 7"/>
            <p:cNvSpPr>
              <a:spLocks noChangeArrowheads="1"/>
            </p:cNvSpPr>
            <p:nvPr/>
          </p:nvSpPr>
          <p:spPr bwMode="auto">
            <a:xfrm>
              <a:off x="6047" y="3696"/>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2" name="Rectangle 8"/>
            <p:cNvSpPr>
              <a:spLocks noChangeArrowheads="1"/>
            </p:cNvSpPr>
            <p:nvPr/>
          </p:nvSpPr>
          <p:spPr bwMode="auto">
            <a:xfrm>
              <a:off x="6647"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3" name="Rectangle 9"/>
            <p:cNvSpPr>
              <a:spLocks noChangeArrowheads="1"/>
            </p:cNvSpPr>
            <p:nvPr/>
          </p:nvSpPr>
          <p:spPr bwMode="auto">
            <a:xfrm>
              <a:off x="5740" y="3696"/>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1.25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4" name="Line 10"/>
            <p:cNvSpPr>
              <a:spLocks noChangeShapeType="1"/>
            </p:cNvSpPr>
            <p:nvPr/>
          </p:nvSpPr>
          <p:spPr bwMode="auto">
            <a:xfrm flipV="1">
              <a:off x="5570"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11"/>
            <p:cNvSpPr>
              <a:spLocks noChangeShapeType="1"/>
            </p:cNvSpPr>
            <p:nvPr/>
          </p:nvSpPr>
          <p:spPr bwMode="auto">
            <a:xfrm flipV="1">
              <a:off x="6131"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12"/>
            <p:cNvSpPr>
              <a:spLocks noChangeShapeType="1"/>
            </p:cNvSpPr>
            <p:nvPr/>
          </p:nvSpPr>
          <p:spPr bwMode="auto">
            <a:xfrm flipV="1">
              <a:off x="6692"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13"/>
            <p:cNvSpPr>
              <a:spLocks noChangeShapeType="1"/>
            </p:cNvSpPr>
            <p:nvPr/>
          </p:nvSpPr>
          <p:spPr bwMode="auto">
            <a:xfrm flipV="1">
              <a:off x="571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14"/>
            <p:cNvSpPr>
              <a:spLocks noChangeShapeType="1"/>
            </p:cNvSpPr>
            <p:nvPr/>
          </p:nvSpPr>
          <p:spPr bwMode="auto">
            <a:xfrm flipV="1">
              <a:off x="585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15"/>
            <p:cNvSpPr>
              <a:spLocks noChangeShapeType="1"/>
            </p:cNvSpPr>
            <p:nvPr/>
          </p:nvSpPr>
          <p:spPr bwMode="auto">
            <a:xfrm flipV="1">
              <a:off x="599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16"/>
            <p:cNvSpPr>
              <a:spLocks noChangeShapeType="1"/>
            </p:cNvSpPr>
            <p:nvPr/>
          </p:nvSpPr>
          <p:spPr bwMode="auto">
            <a:xfrm flipV="1">
              <a:off x="6272"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17"/>
            <p:cNvSpPr>
              <a:spLocks noChangeShapeType="1"/>
            </p:cNvSpPr>
            <p:nvPr/>
          </p:nvSpPr>
          <p:spPr bwMode="auto">
            <a:xfrm flipV="1">
              <a:off x="641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8"/>
            <p:cNvSpPr>
              <a:spLocks noChangeShapeType="1"/>
            </p:cNvSpPr>
            <p:nvPr/>
          </p:nvSpPr>
          <p:spPr bwMode="auto">
            <a:xfrm flipV="1">
              <a:off x="655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9"/>
            <p:cNvSpPr>
              <a:spLocks noChangeShapeType="1"/>
            </p:cNvSpPr>
            <p:nvPr/>
          </p:nvSpPr>
          <p:spPr bwMode="auto">
            <a:xfrm>
              <a:off x="5570" y="3910"/>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4" name="Picture 63">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0346" y="1978780"/>
            <a:ext cx="388283" cy="56171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923925" y="-168275"/>
            <a:ext cx="11206800" cy="1364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b="0" i="0" u="none" strike="noStrike" cap="none" dirty="0">
                <a:solidFill>
                  <a:srgbClr val="1B57AF"/>
                </a:solidFill>
                <a:latin typeface="Century Gothic"/>
                <a:ea typeface="Century Gothic"/>
                <a:cs typeface="Century Gothic"/>
                <a:sym typeface="Century Gothic"/>
              </a:rPr>
              <a:t>Methodology: Land Surface Temperature</a:t>
            </a:r>
            <a:endParaRPr sz="4000" b="0" i="0" u="none" strike="noStrike" cap="none" dirty="0">
              <a:solidFill>
                <a:srgbClr val="1B57AF"/>
              </a:solidFill>
              <a:latin typeface="Century Gothic"/>
              <a:ea typeface="Century Gothic"/>
              <a:cs typeface="Century Gothic"/>
              <a:sym typeface="Century Gothic"/>
            </a:endParaRPr>
          </a:p>
        </p:txBody>
      </p:sp>
      <p:pic>
        <p:nvPicPr>
          <p:cNvPr id="371" name="Shape 371"/>
          <p:cNvPicPr preferRelativeResize="0"/>
          <p:nvPr/>
        </p:nvPicPr>
        <p:blipFill rotWithShape="1">
          <a:blip r:embed="rId3">
            <a:alphaModFix/>
          </a:blip>
          <a:srcRect l="11346" t="10681" r="58746" b="6129"/>
          <a:stretch/>
        </p:blipFill>
        <p:spPr>
          <a:xfrm>
            <a:off x="9190700" y="4093475"/>
            <a:ext cx="2471906" cy="2107299"/>
          </a:xfrm>
          <a:prstGeom prst="rect">
            <a:avLst/>
          </a:prstGeom>
          <a:noFill/>
          <a:ln>
            <a:noFill/>
          </a:ln>
        </p:spPr>
      </p:pic>
      <p:pic>
        <p:nvPicPr>
          <p:cNvPr id="372" name="Shape 372"/>
          <p:cNvPicPr preferRelativeResize="0"/>
          <p:nvPr/>
        </p:nvPicPr>
        <p:blipFill rotWithShape="1">
          <a:blip r:embed="rId4">
            <a:alphaModFix/>
          </a:blip>
          <a:srcRect l="73382" t="31145" r="6658" b="27168"/>
          <a:stretch/>
        </p:blipFill>
        <p:spPr>
          <a:xfrm>
            <a:off x="4707648" y="4169675"/>
            <a:ext cx="2471906" cy="2107299"/>
          </a:xfrm>
          <a:prstGeom prst="rect">
            <a:avLst/>
          </a:prstGeom>
          <a:noFill/>
          <a:ln>
            <a:noFill/>
          </a:ln>
        </p:spPr>
      </p:pic>
      <p:pic>
        <p:nvPicPr>
          <p:cNvPr id="373" name="Shape 373"/>
          <p:cNvPicPr preferRelativeResize="0"/>
          <p:nvPr/>
        </p:nvPicPr>
        <p:blipFill rotWithShape="1">
          <a:blip r:embed="rId5">
            <a:alphaModFix/>
          </a:blip>
          <a:srcRect l="71756" t="18060" r="610" b="10356"/>
          <a:stretch/>
        </p:blipFill>
        <p:spPr>
          <a:xfrm>
            <a:off x="2521725" y="1424725"/>
            <a:ext cx="2418725" cy="2107299"/>
          </a:xfrm>
          <a:prstGeom prst="rect">
            <a:avLst/>
          </a:prstGeom>
          <a:noFill/>
          <a:ln>
            <a:noFill/>
          </a:ln>
        </p:spPr>
      </p:pic>
      <p:pic>
        <p:nvPicPr>
          <p:cNvPr id="374" name="Shape 374"/>
          <p:cNvPicPr preferRelativeResize="0"/>
          <p:nvPr/>
        </p:nvPicPr>
        <p:blipFill rotWithShape="1">
          <a:blip r:embed="rId6">
            <a:alphaModFix/>
          </a:blip>
          <a:srcRect l="78972" t="34455" r="6510" b="32541"/>
          <a:stretch/>
        </p:blipFill>
        <p:spPr>
          <a:xfrm>
            <a:off x="6953025" y="1471850"/>
            <a:ext cx="2471906" cy="2107299"/>
          </a:xfrm>
          <a:prstGeom prst="rect">
            <a:avLst/>
          </a:prstGeom>
          <a:noFill/>
          <a:ln>
            <a:noFill/>
          </a:ln>
        </p:spPr>
      </p:pic>
      <p:pic>
        <p:nvPicPr>
          <p:cNvPr id="375" name="Shape 375"/>
          <p:cNvPicPr preferRelativeResize="0"/>
          <p:nvPr/>
        </p:nvPicPr>
        <p:blipFill rotWithShape="1">
          <a:blip r:embed="rId7">
            <a:alphaModFix/>
          </a:blip>
          <a:srcRect l="78895" t="32712" r="6229" b="32479"/>
          <a:stretch/>
        </p:blipFill>
        <p:spPr>
          <a:xfrm>
            <a:off x="228600" y="4141100"/>
            <a:ext cx="2471906" cy="2107299"/>
          </a:xfrm>
          <a:prstGeom prst="rect">
            <a:avLst/>
          </a:prstGeom>
          <a:noFill/>
          <a:ln>
            <a:noFill/>
          </a:ln>
        </p:spPr>
      </p:pic>
      <p:sp>
        <p:nvSpPr>
          <p:cNvPr id="376" name="Shape 376"/>
          <p:cNvSpPr txBox="1">
            <a:spLocks noGrp="1"/>
          </p:cNvSpPr>
          <p:nvPr>
            <p:ph type="body" idx="1"/>
          </p:nvPr>
        </p:nvSpPr>
        <p:spPr>
          <a:xfrm>
            <a:off x="363800" y="6186350"/>
            <a:ext cx="18378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800" b="0" i="0" u="none" strike="noStrike" cap="none">
                <a:solidFill>
                  <a:srgbClr val="3F3F3F"/>
                </a:solidFill>
                <a:latin typeface="Century Gothic"/>
                <a:ea typeface="Century Gothic"/>
                <a:cs typeface="Century Gothic"/>
                <a:sym typeface="Century Gothic"/>
              </a:rPr>
              <a:t>Raw Image</a:t>
            </a:r>
            <a:endParaRPr sz="1800" b="0" i="0" u="none" strike="noStrike" cap="none">
              <a:solidFill>
                <a:srgbClr val="3F3F3F"/>
              </a:solidFill>
              <a:latin typeface="Century Gothic"/>
              <a:ea typeface="Century Gothic"/>
              <a:cs typeface="Century Gothic"/>
              <a:sym typeface="Century Gothic"/>
            </a:endParaRPr>
          </a:p>
        </p:txBody>
      </p:sp>
      <p:sp>
        <p:nvSpPr>
          <p:cNvPr id="377" name="Shape 377"/>
          <p:cNvSpPr/>
          <p:nvPr/>
        </p:nvSpPr>
        <p:spPr>
          <a:xfrm rot="-2326181">
            <a:off x="1706863" y="3547956"/>
            <a:ext cx="1221671" cy="423357"/>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Shape 378"/>
          <p:cNvSpPr/>
          <p:nvPr/>
        </p:nvSpPr>
        <p:spPr>
          <a:xfrm rot="2700597">
            <a:off x="4215948" y="3547984"/>
            <a:ext cx="1221668" cy="423416"/>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Shape 379"/>
          <p:cNvSpPr/>
          <p:nvPr/>
        </p:nvSpPr>
        <p:spPr>
          <a:xfrm rot="-2326181">
            <a:off x="6323438" y="3636556"/>
            <a:ext cx="1221671" cy="423357"/>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Shape 380"/>
          <p:cNvSpPr/>
          <p:nvPr/>
        </p:nvSpPr>
        <p:spPr>
          <a:xfrm rot="2488548">
            <a:off x="8795315" y="3394848"/>
            <a:ext cx="1221645" cy="423359"/>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Shape 381"/>
          <p:cNvSpPr txBox="1">
            <a:spLocks noGrp="1"/>
          </p:cNvSpPr>
          <p:nvPr>
            <p:ph type="body" idx="1"/>
          </p:nvPr>
        </p:nvSpPr>
        <p:spPr>
          <a:xfrm>
            <a:off x="2277800" y="1086425"/>
            <a:ext cx="29907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800" b="0" i="0" u="none" strike="noStrike" cap="none" dirty="0">
                <a:solidFill>
                  <a:srgbClr val="3F3F3F"/>
                </a:solidFill>
                <a:latin typeface="Century Gothic"/>
                <a:ea typeface="Century Gothic"/>
                <a:cs typeface="Century Gothic"/>
                <a:sym typeface="Century Gothic"/>
              </a:rPr>
              <a:t>Atmospheric Correction</a:t>
            </a:r>
            <a:endParaRPr sz="1800" b="0" i="0" u="none" strike="noStrike" cap="none" dirty="0">
              <a:solidFill>
                <a:srgbClr val="3F3F3F"/>
              </a:solidFill>
              <a:latin typeface="Century Gothic"/>
              <a:ea typeface="Century Gothic"/>
              <a:cs typeface="Century Gothic"/>
              <a:sym typeface="Century Gothic"/>
            </a:endParaRPr>
          </a:p>
        </p:txBody>
      </p:sp>
      <p:sp>
        <p:nvSpPr>
          <p:cNvPr id="382" name="Shape 382"/>
          <p:cNvSpPr txBox="1">
            <a:spLocks noGrp="1"/>
          </p:cNvSpPr>
          <p:nvPr>
            <p:ph type="body" idx="1"/>
          </p:nvPr>
        </p:nvSpPr>
        <p:spPr>
          <a:xfrm>
            <a:off x="4776450" y="6186350"/>
            <a:ext cx="23067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800" b="0" i="0" u="none" strike="noStrike" cap="none">
                <a:solidFill>
                  <a:srgbClr val="3F3F3F"/>
                </a:solidFill>
                <a:latin typeface="Century Gothic"/>
                <a:ea typeface="Century Gothic"/>
                <a:cs typeface="Century Gothic"/>
                <a:sym typeface="Century Gothic"/>
              </a:rPr>
              <a:t>Vegetation Index</a:t>
            </a:r>
            <a:endParaRPr sz="1800" b="0" i="0" u="none" strike="noStrike" cap="none">
              <a:solidFill>
                <a:srgbClr val="3F3F3F"/>
              </a:solidFill>
              <a:latin typeface="Century Gothic"/>
              <a:ea typeface="Century Gothic"/>
              <a:cs typeface="Century Gothic"/>
              <a:sym typeface="Century Gothic"/>
            </a:endParaRPr>
          </a:p>
        </p:txBody>
      </p:sp>
      <p:sp>
        <p:nvSpPr>
          <p:cNvPr id="383" name="Shape 383"/>
          <p:cNvSpPr txBox="1">
            <a:spLocks noGrp="1"/>
          </p:cNvSpPr>
          <p:nvPr>
            <p:ph type="body" idx="1"/>
          </p:nvPr>
        </p:nvSpPr>
        <p:spPr>
          <a:xfrm>
            <a:off x="7105425" y="1062400"/>
            <a:ext cx="23067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800" b="0" i="0" u="none" strike="noStrike" cap="none">
                <a:solidFill>
                  <a:srgbClr val="3F3F3F"/>
                </a:solidFill>
                <a:latin typeface="Century Gothic"/>
                <a:ea typeface="Century Gothic"/>
                <a:cs typeface="Century Gothic"/>
                <a:sym typeface="Century Gothic"/>
              </a:rPr>
              <a:t>Emissivity</a:t>
            </a:r>
            <a:endParaRPr sz="1800" b="0" i="0" u="none" strike="noStrike" cap="none">
              <a:solidFill>
                <a:srgbClr val="3F3F3F"/>
              </a:solidFill>
              <a:latin typeface="Century Gothic"/>
              <a:ea typeface="Century Gothic"/>
              <a:cs typeface="Century Gothic"/>
              <a:sym typeface="Century Gothic"/>
            </a:endParaRPr>
          </a:p>
        </p:txBody>
      </p:sp>
      <p:sp>
        <p:nvSpPr>
          <p:cNvPr id="384" name="Shape 384"/>
          <p:cNvSpPr txBox="1">
            <a:spLocks noGrp="1"/>
          </p:cNvSpPr>
          <p:nvPr>
            <p:ph type="body" idx="1"/>
          </p:nvPr>
        </p:nvSpPr>
        <p:spPr>
          <a:xfrm>
            <a:off x="8611125" y="6186350"/>
            <a:ext cx="32910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800" b="0" i="0" u="none" strike="noStrike" cap="none">
                <a:solidFill>
                  <a:srgbClr val="3F3F3F"/>
                </a:solidFill>
                <a:latin typeface="Century Gothic"/>
                <a:ea typeface="Century Gothic"/>
                <a:cs typeface="Century Gothic"/>
                <a:sym typeface="Century Gothic"/>
              </a:rPr>
              <a:t>Land Surface Temperature</a:t>
            </a:r>
            <a:endParaRPr sz="1800" b="0" i="0" u="none" strike="noStrike" cap="none">
              <a:solidFill>
                <a:srgbClr val="3F3F3F"/>
              </a:solidFill>
              <a:latin typeface="Century Gothic"/>
              <a:ea typeface="Century Gothic"/>
              <a:cs typeface="Century Gothic"/>
              <a:sym typeface="Century Gothic"/>
            </a:endParaRPr>
          </a:p>
        </p:txBody>
      </p:sp>
      <p:sp>
        <p:nvSpPr>
          <p:cNvPr id="385" name="Shape 385"/>
          <p:cNvSpPr txBox="1">
            <a:spLocks noGrp="1"/>
          </p:cNvSpPr>
          <p:nvPr>
            <p:ph type="body" idx="1"/>
          </p:nvPr>
        </p:nvSpPr>
        <p:spPr>
          <a:xfrm>
            <a:off x="304810" y="3712839"/>
            <a:ext cx="18378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b="1" i="0" u="sng" strike="noStrike" cap="none">
                <a:solidFill>
                  <a:srgbClr val="3F3F3F"/>
                </a:solidFill>
                <a:latin typeface="Century Gothic"/>
                <a:ea typeface="Century Gothic"/>
                <a:cs typeface="Century Gothic"/>
                <a:sym typeface="Century Gothic"/>
              </a:rPr>
              <a:t>START</a:t>
            </a:r>
            <a:endParaRPr b="1" i="0" u="sng" strike="noStrike" cap="none">
              <a:solidFill>
                <a:srgbClr val="3F3F3F"/>
              </a:solidFill>
              <a:latin typeface="Century Gothic"/>
              <a:ea typeface="Century Gothic"/>
              <a:cs typeface="Century Gothic"/>
              <a:sym typeface="Century Gothic"/>
            </a:endParaRPr>
          </a:p>
        </p:txBody>
      </p:sp>
      <p:sp>
        <p:nvSpPr>
          <p:cNvPr id="386" name="Shape 386"/>
          <p:cNvSpPr txBox="1">
            <a:spLocks noGrp="1"/>
          </p:cNvSpPr>
          <p:nvPr>
            <p:ph type="body" idx="1"/>
          </p:nvPr>
        </p:nvSpPr>
        <p:spPr>
          <a:xfrm>
            <a:off x="10071826" y="3712775"/>
            <a:ext cx="2016000" cy="423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b="1" i="0" u="sng" strike="noStrike" cap="none">
                <a:solidFill>
                  <a:srgbClr val="3F3F3F"/>
                </a:solidFill>
                <a:latin typeface="Century Gothic"/>
                <a:ea typeface="Century Gothic"/>
                <a:cs typeface="Century Gothic"/>
                <a:sym typeface="Century Gothic"/>
              </a:rPr>
              <a:t>END PRODUCT</a:t>
            </a:r>
            <a:endParaRPr b="1" i="0" u="sng"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5122" name="Picture 2" descr="https://lh6.googleusercontent.com/vYEIlNMahE6nLS1spsxQGm-nOv-n-bTvoxCqXjoBk-gF92yoD8lNkYu8KX3s9NjiZzp6FFdka_S7Wzv7PumVX-uinLiN8v84xI7KRpY8D8fJmKQv8GaElD4BFt8g_y7Te6rOuTxcQdM"/>
          <p:cNvPicPr>
            <a:picLocks noChangeAspect="1" noChangeArrowheads="1"/>
          </p:cNvPicPr>
          <p:nvPr/>
        </p:nvPicPr>
        <p:blipFill rotWithShape="1">
          <a:blip r:embed="rId3">
            <a:extLst>
              <a:ext uri="{28A0092B-C50C-407E-A947-70E740481C1C}">
                <a14:useLocalDpi xmlns:a14="http://schemas.microsoft.com/office/drawing/2010/main" val="0"/>
              </a:ext>
            </a:extLst>
          </a:blip>
          <a:srcRect l="18586" t="35838" r="23938" b="27526"/>
          <a:stretch/>
        </p:blipFill>
        <p:spPr bwMode="auto">
          <a:xfrm>
            <a:off x="4966979" y="1418569"/>
            <a:ext cx="4839388" cy="3992023"/>
          </a:xfrm>
          <a:prstGeom prst="rect">
            <a:avLst/>
          </a:prstGeom>
          <a:noFill/>
          <a:extLst>
            <a:ext uri="{909E8E84-426E-40DD-AFC4-6F175D3DCCD1}">
              <a14:hiddenFill xmlns:a14="http://schemas.microsoft.com/office/drawing/2010/main">
                <a:solidFill>
                  <a:srgbClr val="FFFFFF"/>
                </a:solidFill>
              </a14:hiddenFill>
            </a:ext>
          </a:extLst>
        </p:spPr>
      </p:pic>
      <p:sp>
        <p:nvSpPr>
          <p:cNvPr id="392" name="Shape 392"/>
          <p:cNvSpPr/>
          <p:nvPr/>
        </p:nvSpPr>
        <p:spPr>
          <a:xfrm>
            <a:off x="101400" y="960325"/>
            <a:ext cx="3474720" cy="5511300"/>
          </a:xfrm>
          <a:prstGeom prst="rect">
            <a:avLst/>
          </a:prstGeom>
          <a:noFill/>
          <a:ln w="19050" cap="flat" cmpd="sng">
            <a:solidFill>
              <a:srgbClr val="1B57AF"/>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txBox="1">
            <a:spLocks noGrp="1"/>
          </p:cNvSpPr>
          <p:nvPr>
            <p:ph type="title"/>
          </p:nvPr>
        </p:nvSpPr>
        <p:spPr>
          <a:xfrm>
            <a:off x="923925" y="60325"/>
            <a:ext cx="10986300" cy="1016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dirty="0"/>
              <a:t>Results: Land Surface Temperature </a:t>
            </a:r>
            <a:endParaRPr sz="4000" dirty="0"/>
          </a:p>
        </p:txBody>
      </p:sp>
      <p:sp>
        <p:nvSpPr>
          <p:cNvPr id="394" name="Shape 394"/>
          <p:cNvSpPr txBox="1">
            <a:spLocks noGrp="1"/>
          </p:cNvSpPr>
          <p:nvPr>
            <p:ph type="body" idx="1"/>
          </p:nvPr>
        </p:nvSpPr>
        <p:spPr>
          <a:xfrm>
            <a:off x="4228475" y="1189700"/>
            <a:ext cx="4734000" cy="487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400" dirty="0">
                <a:solidFill>
                  <a:schemeClr val="tx1">
                    <a:lumMod val="75000"/>
                    <a:lumOff val="25000"/>
                  </a:schemeClr>
                </a:solidFill>
              </a:rPr>
              <a:t>Difference</a:t>
            </a:r>
            <a:r>
              <a:rPr lang="en-US" sz="2400" dirty="0">
                <a:solidFill>
                  <a:srgbClr val="3F3F3F"/>
                </a:solidFill>
              </a:rPr>
              <a:t> from </a:t>
            </a:r>
            <a:r>
              <a:rPr lang="en-US" sz="2400" dirty="0" smtClean="0">
                <a:solidFill>
                  <a:srgbClr val="3F3F3F"/>
                </a:solidFill>
              </a:rPr>
              <a:t>30-Year </a:t>
            </a:r>
            <a:r>
              <a:rPr lang="en-US" sz="2400" dirty="0">
                <a:solidFill>
                  <a:srgbClr val="3F3F3F"/>
                </a:solidFill>
              </a:rPr>
              <a:t>Mean</a:t>
            </a:r>
            <a:endParaRPr sz="2400" dirty="0">
              <a:solidFill>
                <a:srgbClr val="3F3F3F"/>
              </a:solidFill>
            </a:endParaRPr>
          </a:p>
        </p:txBody>
      </p:sp>
      <p:sp>
        <p:nvSpPr>
          <p:cNvPr id="397" name="Shape 397"/>
          <p:cNvSpPr txBox="1">
            <a:spLocks noGrp="1"/>
          </p:cNvSpPr>
          <p:nvPr>
            <p:ph type="body" idx="1"/>
          </p:nvPr>
        </p:nvSpPr>
        <p:spPr>
          <a:xfrm>
            <a:off x="6204522" y="5188624"/>
            <a:ext cx="25647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400" b="1" dirty="0">
                <a:solidFill>
                  <a:srgbClr val="3F3F3F"/>
                </a:solidFill>
              </a:rPr>
              <a:t>Difference (</a:t>
            </a:r>
            <a:r>
              <a:rPr lang="en-US" sz="1400" b="1" baseline="30000" dirty="0">
                <a:solidFill>
                  <a:srgbClr val="3F3F3F"/>
                </a:solidFill>
              </a:rPr>
              <a:t>o</a:t>
            </a:r>
            <a:r>
              <a:rPr lang="en-US" sz="1400" b="1" dirty="0">
                <a:solidFill>
                  <a:srgbClr val="3F3F3F"/>
                </a:solidFill>
              </a:rPr>
              <a:t>F)</a:t>
            </a:r>
            <a:endParaRPr sz="1400" b="1" dirty="0">
              <a:solidFill>
                <a:srgbClr val="3F3F3F"/>
              </a:solidFill>
            </a:endParaRPr>
          </a:p>
        </p:txBody>
      </p:sp>
      <p:sp>
        <p:nvSpPr>
          <p:cNvPr id="398" name="Shape 398"/>
          <p:cNvSpPr/>
          <p:nvPr/>
        </p:nvSpPr>
        <p:spPr>
          <a:xfrm>
            <a:off x="7410575" y="4114800"/>
            <a:ext cx="167700" cy="187500"/>
          </a:xfrm>
          <a:prstGeom prst="rect">
            <a:avLst/>
          </a:prstGeom>
          <a:noFill/>
          <a:ln w="952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99" name="Shape 399"/>
          <p:cNvPicPr preferRelativeResize="0"/>
          <p:nvPr/>
        </p:nvPicPr>
        <p:blipFill>
          <a:blip r:embed="rId4">
            <a:alphaModFix/>
          </a:blip>
          <a:stretch>
            <a:fillRect/>
          </a:stretch>
        </p:blipFill>
        <p:spPr>
          <a:xfrm>
            <a:off x="9539425" y="3951650"/>
            <a:ext cx="2441100" cy="2314200"/>
          </a:xfrm>
          <a:prstGeom prst="ellipse">
            <a:avLst/>
          </a:prstGeom>
          <a:noFill/>
          <a:ln w="19050" cap="flat" cmpd="sng">
            <a:solidFill>
              <a:srgbClr val="1B57AF"/>
            </a:solidFill>
            <a:prstDash val="solid"/>
            <a:round/>
            <a:headEnd type="none" w="sm" len="sm"/>
            <a:tailEnd type="none" w="sm" len="sm"/>
          </a:ln>
        </p:spPr>
      </p:pic>
      <p:sp>
        <p:nvSpPr>
          <p:cNvPr id="400" name="Shape 400"/>
          <p:cNvSpPr/>
          <p:nvPr/>
        </p:nvSpPr>
        <p:spPr>
          <a:xfrm rot="-1595695">
            <a:off x="6653972" y="3660716"/>
            <a:ext cx="257327" cy="290734"/>
          </a:xfrm>
          <a:prstGeom prst="rect">
            <a:avLst/>
          </a:prstGeom>
          <a:noFill/>
          <a:ln w="952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1" name="Shape 401"/>
          <p:cNvCxnSpPr/>
          <p:nvPr/>
        </p:nvCxnSpPr>
        <p:spPr>
          <a:xfrm>
            <a:off x="7579575" y="4114800"/>
            <a:ext cx="2333700" cy="145500"/>
          </a:xfrm>
          <a:prstGeom prst="straightConnector1">
            <a:avLst/>
          </a:prstGeom>
          <a:noFill/>
          <a:ln w="9525" cap="flat" cmpd="sng">
            <a:solidFill>
              <a:srgbClr val="1B57AF"/>
            </a:solidFill>
            <a:prstDash val="solid"/>
            <a:round/>
            <a:headEnd type="none" w="med" len="med"/>
            <a:tailEnd type="none" w="med" len="med"/>
          </a:ln>
        </p:spPr>
      </p:cxnSp>
      <p:cxnSp>
        <p:nvCxnSpPr>
          <p:cNvPr id="402" name="Shape 402"/>
          <p:cNvCxnSpPr>
            <a:endCxn id="399" idx="3"/>
          </p:cNvCxnSpPr>
          <p:nvPr/>
        </p:nvCxnSpPr>
        <p:spPr>
          <a:xfrm>
            <a:off x="7578216" y="4303643"/>
            <a:ext cx="2318700" cy="1623300"/>
          </a:xfrm>
          <a:prstGeom prst="straightConnector1">
            <a:avLst/>
          </a:prstGeom>
          <a:noFill/>
          <a:ln w="9525" cap="flat" cmpd="sng">
            <a:solidFill>
              <a:srgbClr val="1B57AF"/>
            </a:solidFill>
            <a:prstDash val="solid"/>
            <a:round/>
            <a:headEnd type="none" w="med" len="med"/>
            <a:tailEnd type="none" w="med" len="med"/>
          </a:ln>
        </p:spPr>
      </p:cxnSp>
      <p:cxnSp>
        <p:nvCxnSpPr>
          <p:cNvPr id="404" name="Shape 404"/>
          <p:cNvCxnSpPr/>
          <p:nvPr/>
        </p:nvCxnSpPr>
        <p:spPr>
          <a:xfrm rot="10800000" flipH="1">
            <a:off x="4220882" y="3729857"/>
            <a:ext cx="2397600" cy="763200"/>
          </a:xfrm>
          <a:prstGeom prst="straightConnector1">
            <a:avLst/>
          </a:prstGeom>
          <a:noFill/>
          <a:ln w="9525" cap="flat" cmpd="sng">
            <a:solidFill>
              <a:srgbClr val="1B57AF"/>
            </a:solidFill>
            <a:prstDash val="solid"/>
            <a:round/>
            <a:headEnd type="none" w="med" len="med"/>
            <a:tailEnd type="none" w="med" len="med"/>
          </a:ln>
        </p:spPr>
      </p:cxnSp>
      <p:cxnSp>
        <p:nvCxnSpPr>
          <p:cNvPr id="405" name="Shape 405"/>
          <p:cNvCxnSpPr/>
          <p:nvPr/>
        </p:nvCxnSpPr>
        <p:spPr>
          <a:xfrm rot="10800000" flipH="1">
            <a:off x="5986704" y="3995601"/>
            <a:ext cx="748800" cy="1827300"/>
          </a:xfrm>
          <a:prstGeom prst="straightConnector1">
            <a:avLst/>
          </a:prstGeom>
          <a:noFill/>
          <a:ln w="9525" cap="flat" cmpd="sng">
            <a:solidFill>
              <a:srgbClr val="1B57AF"/>
            </a:solidFill>
            <a:prstDash val="solid"/>
            <a:round/>
            <a:headEnd type="none" w="med" len="med"/>
            <a:tailEnd type="none" w="med" len="med"/>
          </a:ln>
        </p:spPr>
      </p:cxnSp>
      <p:sp>
        <p:nvSpPr>
          <p:cNvPr id="406" name="Shape 406"/>
          <p:cNvSpPr/>
          <p:nvPr/>
        </p:nvSpPr>
        <p:spPr>
          <a:xfrm>
            <a:off x="8340100" y="2135625"/>
            <a:ext cx="167700" cy="187500"/>
          </a:xfrm>
          <a:prstGeom prst="rect">
            <a:avLst/>
          </a:prstGeom>
          <a:noFill/>
          <a:ln w="952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07" name="Shape 407"/>
          <p:cNvPicPr preferRelativeResize="0"/>
          <p:nvPr/>
        </p:nvPicPr>
        <p:blipFill>
          <a:blip r:embed="rId5">
            <a:alphaModFix/>
          </a:blip>
          <a:stretch>
            <a:fillRect/>
          </a:stretch>
        </p:blipFill>
        <p:spPr>
          <a:xfrm>
            <a:off x="9572150" y="264000"/>
            <a:ext cx="2441100" cy="2265600"/>
          </a:xfrm>
          <a:prstGeom prst="ellipse">
            <a:avLst/>
          </a:prstGeom>
          <a:noFill/>
          <a:ln w="19050" cap="flat" cmpd="sng">
            <a:solidFill>
              <a:srgbClr val="1B57AF"/>
            </a:solidFill>
            <a:prstDash val="solid"/>
            <a:round/>
            <a:headEnd type="none" w="sm" len="sm"/>
            <a:tailEnd type="none" w="sm" len="sm"/>
          </a:ln>
        </p:spPr>
      </p:pic>
      <p:cxnSp>
        <p:nvCxnSpPr>
          <p:cNvPr id="408" name="Shape 408"/>
          <p:cNvCxnSpPr>
            <a:endCxn id="407" idx="1"/>
          </p:cNvCxnSpPr>
          <p:nvPr/>
        </p:nvCxnSpPr>
        <p:spPr>
          <a:xfrm rot="10800000" flipH="1">
            <a:off x="8508841" y="595789"/>
            <a:ext cx="1420800" cy="1541700"/>
          </a:xfrm>
          <a:prstGeom prst="straightConnector1">
            <a:avLst/>
          </a:prstGeom>
          <a:noFill/>
          <a:ln w="9525" cap="flat" cmpd="sng">
            <a:solidFill>
              <a:srgbClr val="1B57AF"/>
            </a:solidFill>
            <a:prstDash val="solid"/>
            <a:round/>
            <a:headEnd type="none" w="med" len="med"/>
            <a:tailEnd type="none" w="med" len="med"/>
          </a:ln>
        </p:spPr>
      </p:cxnSp>
      <p:cxnSp>
        <p:nvCxnSpPr>
          <p:cNvPr id="409" name="Shape 409"/>
          <p:cNvCxnSpPr>
            <a:endCxn id="407" idx="4"/>
          </p:cNvCxnSpPr>
          <p:nvPr/>
        </p:nvCxnSpPr>
        <p:spPr>
          <a:xfrm>
            <a:off x="8510300" y="2323800"/>
            <a:ext cx="2282400" cy="205800"/>
          </a:xfrm>
          <a:prstGeom prst="straightConnector1">
            <a:avLst/>
          </a:prstGeom>
          <a:noFill/>
          <a:ln w="9525" cap="flat" cmpd="sng">
            <a:solidFill>
              <a:srgbClr val="1B57AF"/>
            </a:solidFill>
            <a:prstDash val="solid"/>
            <a:round/>
            <a:headEnd type="none" w="med" len="med"/>
            <a:tailEnd type="none" w="med" len="med"/>
          </a:ln>
        </p:spPr>
      </p:cxnSp>
      <p:sp>
        <p:nvSpPr>
          <p:cNvPr id="412" name="Shape 412"/>
          <p:cNvSpPr txBox="1">
            <a:spLocks noGrp="1"/>
          </p:cNvSpPr>
          <p:nvPr>
            <p:ph type="body" idx="1"/>
          </p:nvPr>
        </p:nvSpPr>
        <p:spPr>
          <a:xfrm>
            <a:off x="624349" y="1234925"/>
            <a:ext cx="2318700" cy="42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400"/>
              <a:t>1985 to 2015</a:t>
            </a:r>
            <a:endParaRPr sz="2400">
              <a:solidFill>
                <a:srgbClr val="3F3F3F"/>
              </a:solidFill>
            </a:endParaRPr>
          </a:p>
        </p:txBody>
      </p:sp>
      <p:sp>
        <p:nvSpPr>
          <p:cNvPr id="413" name="Shape 413"/>
          <p:cNvSpPr txBox="1"/>
          <p:nvPr/>
        </p:nvSpPr>
        <p:spPr>
          <a:xfrm>
            <a:off x="81472" y="4768315"/>
            <a:ext cx="3336078" cy="1827300"/>
          </a:xfrm>
          <a:prstGeom prst="rect">
            <a:avLst/>
          </a:prstGeom>
          <a:noFill/>
          <a:ln>
            <a:noFill/>
          </a:ln>
        </p:spPr>
        <p:txBody>
          <a:bodyPr spcFirstLastPara="1" wrap="square" lIns="91425" tIns="91425" rIns="91425" bIns="91425" anchor="ctr" anchorCtr="0">
            <a:noAutofit/>
          </a:bodyPr>
          <a:lstStyle/>
          <a:p>
            <a:pPr marL="457200" lvl="0" indent="-336550" rtl="0">
              <a:lnSpc>
                <a:spcPct val="90000"/>
              </a:lnSpc>
              <a:spcBef>
                <a:spcPts val="0"/>
              </a:spcBef>
              <a:spcAft>
                <a:spcPts val="0"/>
              </a:spcAft>
              <a:buClr>
                <a:srgbClr val="1D58B0"/>
              </a:buClr>
              <a:buSzPts val="1700"/>
              <a:buFont typeface="Wingdings 3" panose="05040102010807070707" pitchFamily="18" charset="2"/>
              <a:buChar char="}"/>
            </a:pPr>
            <a:r>
              <a:rPr lang="en-US" sz="1700" dirty="0">
                <a:solidFill>
                  <a:srgbClr val="3F3F3F"/>
                </a:solidFill>
                <a:latin typeface="Century Gothic"/>
                <a:ea typeface="Century Gothic"/>
                <a:cs typeface="Century Gothic"/>
                <a:sym typeface="Century Gothic"/>
              </a:rPr>
              <a:t>Average difference in LST between 2015 &amp; the </a:t>
            </a:r>
            <a:r>
              <a:rPr lang="en-US" sz="1700" dirty="0" smtClean="0">
                <a:solidFill>
                  <a:srgbClr val="3F3F3F"/>
                </a:solidFill>
                <a:latin typeface="Century Gothic"/>
                <a:ea typeface="Century Gothic"/>
                <a:cs typeface="Century Gothic"/>
                <a:sym typeface="Century Gothic"/>
              </a:rPr>
              <a:t>30-year </a:t>
            </a:r>
            <a:r>
              <a:rPr lang="en-US" sz="1700" dirty="0">
                <a:solidFill>
                  <a:srgbClr val="3F3F3F"/>
                </a:solidFill>
                <a:latin typeface="Century Gothic"/>
                <a:ea typeface="Century Gothic"/>
                <a:cs typeface="Century Gothic"/>
                <a:sym typeface="Century Gothic"/>
              </a:rPr>
              <a:t>mean is +6 </a:t>
            </a:r>
            <a:r>
              <a:rPr lang="en-US" sz="1700" baseline="30000" dirty="0" err="1" smtClean="0">
                <a:solidFill>
                  <a:srgbClr val="3F3F3F"/>
                </a:solidFill>
                <a:latin typeface="Century Gothic"/>
                <a:ea typeface="Century Gothic"/>
                <a:cs typeface="Century Gothic"/>
                <a:sym typeface="Century Gothic"/>
              </a:rPr>
              <a:t>o</a:t>
            </a:r>
            <a:r>
              <a:rPr lang="en-US" sz="1700" dirty="0" err="1" smtClean="0">
                <a:solidFill>
                  <a:srgbClr val="3F3F3F"/>
                </a:solidFill>
                <a:latin typeface="Century Gothic"/>
                <a:ea typeface="Century Gothic"/>
                <a:cs typeface="Century Gothic"/>
                <a:sym typeface="Century Gothic"/>
              </a:rPr>
              <a:t>F</a:t>
            </a:r>
            <a:endParaRPr lang="en-US" sz="1700" dirty="0" smtClean="0">
              <a:solidFill>
                <a:srgbClr val="3F3F3F"/>
              </a:solidFill>
              <a:latin typeface="Century Gothic"/>
              <a:ea typeface="Century Gothic"/>
              <a:cs typeface="Century Gothic"/>
              <a:sym typeface="Century Gothic"/>
            </a:endParaRPr>
          </a:p>
          <a:p>
            <a:pPr marL="457200" lvl="0" indent="-336550" rtl="0">
              <a:lnSpc>
                <a:spcPct val="90000"/>
              </a:lnSpc>
              <a:spcBef>
                <a:spcPts val="0"/>
              </a:spcBef>
              <a:spcAft>
                <a:spcPts val="0"/>
              </a:spcAft>
              <a:buClr>
                <a:srgbClr val="1D58B0"/>
              </a:buClr>
              <a:buSzPts val="1700"/>
              <a:buFont typeface="Wingdings 3" panose="05040102010807070707" pitchFamily="18" charset="2"/>
              <a:buChar char="}"/>
            </a:pPr>
            <a:endParaRPr sz="1700" dirty="0">
              <a:solidFill>
                <a:srgbClr val="3F3F3F"/>
              </a:solidFill>
              <a:latin typeface="Century Gothic"/>
              <a:ea typeface="Century Gothic"/>
              <a:cs typeface="Century Gothic"/>
              <a:sym typeface="Century Gothic"/>
            </a:endParaRPr>
          </a:p>
          <a:p>
            <a:pPr marL="457200" lvl="0" indent="-336550" rtl="0">
              <a:lnSpc>
                <a:spcPct val="90000"/>
              </a:lnSpc>
              <a:spcBef>
                <a:spcPts val="0"/>
              </a:spcBef>
              <a:spcAft>
                <a:spcPts val="0"/>
              </a:spcAft>
              <a:buClr>
                <a:srgbClr val="1D58B0"/>
              </a:buClr>
              <a:buSzPts val="1700"/>
              <a:buFont typeface="Wingdings 3" panose="05040102010807070707" pitchFamily="18" charset="2"/>
              <a:buChar char="}"/>
            </a:pPr>
            <a:r>
              <a:rPr lang="en-US" sz="1700" dirty="0">
                <a:solidFill>
                  <a:srgbClr val="3F3F3F"/>
                </a:solidFill>
                <a:latin typeface="Century Gothic"/>
                <a:ea typeface="Century Gothic"/>
                <a:cs typeface="Century Gothic"/>
                <a:sym typeface="Century Gothic"/>
              </a:rPr>
              <a:t>Difference in average LST between 2015 and 1985 is +10 </a:t>
            </a:r>
            <a:r>
              <a:rPr lang="en-US" sz="1700" baseline="30000" dirty="0">
                <a:solidFill>
                  <a:srgbClr val="3F3F3F"/>
                </a:solidFill>
                <a:latin typeface="Century Gothic"/>
                <a:ea typeface="Century Gothic"/>
                <a:cs typeface="Century Gothic"/>
                <a:sym typeface="Century Gothic"/>
              </a:rPr>
              <a:t>o</a:t>
            </a:r>
            <a:r>
              <a:rPr lang="en-US" sz="1700" dirty="0">
                <a:solidFill>
                  <a:srgbClr val="3F3F3F"/>
                </a:solidFill>
                <a:latin typeface="Century Gothic"/>
                <a:ea typeface="Century Gothic"/>
                <a:cs typeface="Century Gothic"/>
                <a:sym typeface="Century Gothic"/>
              </a:rPr>
              <a:t>F  </a:t>
            </a:r>
            <a:endParaRPr sz="1700" dirty="0">
              <a:solidFill>
                <a:srgbClr val="3F3F3F"/>
              </a:solidFill>
              <a:latin typeface="Century Gothic"/>
              <a:ea typeface="Century Gothic"/>
              <a:cs typeface="Century Gothic"/>
              <a:sym typeface="Century Gothic"/>
            </a:endParaRPr>
          </a:p>
          <a:p>
            <a:pPr marL="0" lvl="0" indent="0" algn="l" rtl="0">
              <a:lnSpc>
                <a:spcPct val="90000"/>
              </a:lnSpc>
              <a:spcBef>
                <a:spcPts val="0"/>
              </a:spcBef>
              <a:spcAft>
                <a:spcPts val="0"/>
              </a:spcAft>
              <a:buClr>
                <a:srgbClr val="1D58B0"/>
              </a:buClr>
              <a:buNone/>
            </a:pPr>
            <a:endParaRPr sz="1800" dirty="0">
              <a:solidFill>
                <a:srgbClr val="3F3F3F"/>
              </a:solidFill>
              <a:latin typeface="Century Gothic"/>
              <a:ea typeface="Century Gothic"/>
              <a:cs typeface="Century Gothic"/>
              <a:sym typeface="Century Gothic"/>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91" y="1741148"/>
            <a:ext cx="3074974" cy="2922181"/>
          </a:xfrm>
          <a:prstGeom prst="rect">
            <a:avLst/>
          </a:prstGeom>
        </p:spPr>
      </p:pic>
      <p:sp>
        <p:nvSpPr>
          <p:cNvPr id="3" name="TextBox 2"/>
          <p:cNvSpPr txBox="1"/>
          <p:nvPr/>
        </p:nvSpPr>
        <p:spPr>
          <a:xfrm>
            <a:off x="2363715" y="1770488"/>
            <a:ext cx="988982" cy="307777"/>
          </a:xfrm>
          <a:prstGeom prst="rect">
            <a:avLst/>
          </a:prstGeom>
          <a:solidFill>
            <a:schemeClr val="bg1"/>
          </a:solidFill>
        </p:spPr>
        <p:txBody>
          <a:bodyPr wrap="square" rtlCol="0">
            <a:spAutoFit/>
          </a:bodyPr>
          <a:lstStyle/>
          <a:p>
            <a:endParaRPr lang="en-US" dirty="0"/>
          </a:p>
        </p:txBody>
      </p:sp>
      <p:sp>
        <p:nvSpPr>
          <p:cNvPr id="26" name="TextBox 25"/>
          <p:cNvSpPr txBox="1"/>
          <p:nvPr/>
        </p:nvSpPr>
        <p:spPr>
          <a:xfrm>
            <a:off x="2238924" y="3394661"/>
            <a:ext cx="1015180" cy="556989"/>
          </a:xfrm>
          <a:prstGeom prst="rect">
            <a:avLst/>
          </a:prstGeom>
          <a:solidFill>
            <a:schemeClr val="bg1"/>
          </a:solidFill>
        </p:spPr>
        <p:txBody>
          <a:bodyPr wrap="square" rtlCol="0">
            <a:spAutoFit/>
          </a:bodyPr>
          <a:lstStyle/>
          <a:p>
            <a:endParaRPr lang="en-US" dirty="0"/>
          </a:p>
        </p:txBody>
      </p:sp>
      <p:sp>
        <p:nvSpPr>
          <p:cNvPr id="414" name="Shape 414"/>
          <p:cNvSpPr/>
          <p:nvPr/>
        </p:nvSpPr>
        <p:spPr>
          <a:xfrm>
            <a:off x="2115634" y="3252422"/>
            <a:ext cx="1371600" cy="338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b="1" dirty="0">
                <a:solidFill>
                  <a:srgbClr val="3F3F3F"/>
                </a:solidFill>
                <a:latin typeface="Century Gothic"/>
                <a:ea typeface="Century Gothic"/>
                <a:cs typeface="Century Gothic"/>
                <a:sym typeface="Century Gothic"/>
              </a:rPr>
              <a:t>Temperature (</a:t>
            </a:r>
            <a:r>
              <a:rPr lang="en-US" b="1" baseline="30000" dirty="0">
                <a:solidFill>
                  <a:srgbClr val="3F3F3F"/>
                </a:solidFill>
                <a:latin typeface="Century Gothic"/>
                <a:ea typeface="Century Gothic"/>
                <a:cs typeface="Century Gothic"/>
                <a:sym typeface="Century Gothic"/>
              </a:rPr>
              <a:t>o</a:t>
            </a:r>
            <a:r>
              <a:rPr lang="en-US" b="1" dirty="0">
                <a:solidFill>
                  <a:srgbClr val="3F3F3F"/>
                </a:solidFill>
                <a:latin typeface="Century Gothic"/>
                <a:ea typeface="Century Gothic"/>
                <a:cs typeface="Century Gothic"/>
                <a:sym typeface="Century Gothic"/>
              </a:rPr>
              <a:t>F)</a:t>
            </a:r>
            <a:endParaRPr b="1" dirty="0">
              <a:solidFill>
                <a:srgbClr val="3F3F3F"/>
              </a:solidFill>
              <a:latin typeface="Century Gothic"/>
              <a:ea typeface="Century Gothic"/>
              <a:cs typeface="Century Gothic"/>
              <a:sym typeface="Century Gothic"/>
            </a:endParaRPr>
          </a:p>
        </p:txBody>
      </p:sp>
      <p:grpSp>
        <p:nvGrpSpPr>
          <p:cNvPr id="10" name="Group 9"/>
          <p:cNvGrpSpPr/>
          <p:nvPr/>
        </p:nvGrpSpPr>
        <p:grpSpPr>
          <a:xfrm>
            <a:off x="7007425" y="5453323"/>
            <a:ext cx="1803119" cy="1005969"/>
            <a:chOff x="7007425" y="5453323"/>
            <a:chExt cx="1803119" cy="1005969"/>
          </a:xfrm>
        </p:grpSpPr>
        <p:sp>
          <p:nvSpPr>
            <p:cNvPr id="8" name="TextBox 7"/>
            <p:cNvSpPr txBox="1"/>
            <p:nvPr/>
          </p:nvSpPr>
          <p:spPr>
            <a:xfrm>
              <a:off x="7621824" y="5453323"/>
              <a:ext cx="1188720" cy="523220"/>
            </a:xfrm>
            <a:prstGeom prst="rect">
              <a:avLst/>
            </a:prstGeom>
            <a:noFill/>
          </p:spPr>
          <p:txBody>
            <a:bodyPr wrap="square" rtlCol="0">
              <a:spAutoFit/>
            </a:bodyPr>
            <a:lstStyle/>
            <a:p>
              <a:r>
                <a:rPr lang="en-US" dirty="0" smtClean="0">
                  <a:latin typeface="Century Gothic" panose="020B0502020202020204" pitchFamily="34" charset="0"/>
                </a:rPr>
                <a:t>High: 20.51</a:t>
              </a:r>
              <a:endParaRPr lang="en-US" dirty="0">
                <a:latin typeface="Century Gothic" panose="020B0502020202020204" pitchFamily="34" charset="0"/>
              </a:endParaRPr>
            </a:p>
          </p:txBody>
        </p:sp>
        <p:grpSp>
          <p:nvGrpSpPr>
            <p:cNvPr id="9" name="Group 8"/>
            <p:cNvGrpSpPr/>
            <p:nvPr/>
          </p:nvGrpSpPr>
          <p:grpSpPr>
            <a:xfrm>
              <a:off x="7007425" y="5577672"/>
              <a:ext cx="1717749" cy="881620"/>
              <a:chOff x="7007425" y="5577672"/>
              <a:chExt cx="1717749" cy="881620"/>
            </a:xfrm>
          </p:grpSpPr>
          <p:grpSp>
            <p:nvGrpSpPr>
              <p:cNvPr id="7" name="Group 6"/>
              <p:cNvGrpSpPr/>
              <p:nvPr/>
            </p:nvGrpSpPr>
            <p:grpSpPr>
              <a:xfrm>
                <a:off x="7007425" y="5577672"/>
                <a:ext cx="570791" cy="582179"/>
                <a:chOff x="7004822" y="5501087"/>
                <a:chExt cx="580356" cy="582179"/>
              </a:xfrm>
            </p:grpSpPr>
            <p:pic>
              <p:nvPicPr>
                <p:cNvPr id="35" name="Picture 34"/>
                <p:cNvPicPr>
                  <a:picLocks noChangeAspect="1"/>
                </p:cNvPicPr>
                <p:nvPr/>
              </p:nvPicPr>
              <p:blipFill>
                <a:blip r:embed="rId7"/>
                <a:stretch>
                  <a:fillRect/>
                </a:stretch>
              </p:blipFill>
              <p:spPr>
                <a:xfrm>
                  <a:off x="7004822" y="5501087"/>
                  <a:ext cx="471083" cy="582179"/>
                </a:xfrm>
                <a:prstGeom prst="rect">
                  <a:avLst/>
                </a:prstGeom>
              </p:spPr>
            </p:pic>
            <p:cxnSp>
              <p:nvCxnSpPr>
                <p:cNvPr id="36" name="Straight Connector 35"/>
                <p:cNvCxnSpPr/>
                <p:nvPr/>
              </p:nvCxnSpPr>
              <p:spPr>
                <a:xfrm>
                  <a:off x="7475906" y="5508422"/>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75906" y="5807095"/>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75905" y="6074308"/>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7627894" y="5936072"/>
                <a:ext cx="1097280" cy="523220"/>
              </a:xfrm>
              <a:prstGeom prst="rect">
                <a:avLst/>
              </a:prstGeom>
              <a:noFill/>
            </p:spPr>
            <p:txBody>
              <a:bodyPr wrap="square" rtlCol="0">
                <a:spAutoFit/>
              </a:bodyPr>
              <a:lstStyle/>
              <a:p>
                <a:r>
                  <a:rPr lang="en-US" dirty="0" smtClean="0">
                    <a:latin typeface="Century Gothic" panose="020B0502020202020204" pitchFamily="34" charset="0"/>
                  </a:rPr>
                  <a:t>Low: -3.44</a:t>
                </a:r>
                <a:endParaRPr lang="en-US" dirty="0">
                  <a:latin typeface="Century Gothic" panose="020B0502020202020204" pitchFamily="34" charset="0"/>
                </a:endParaRPr>
              </a:p>
            </p:txBody>
          </p:sp>
        </p:grpSp>
      </p:grpSp>
      <p:grpSp>
        <p:nvGrpSpPr>
          <p:cNvPr id="70" name="Group 69"/>
          <p:cNvGrpSpPr/>
          <p:nvPr/>
        </p:nvGrpSpPr>
        <p:grpSpPr>
          <a:xfrm>
            <a:off x="2210602" y="3664412"/>
            <a:ext cx="1614495" cy="766540"/>
            <a:chOff x="7007430" y="5453323"/>
            <a:chExt cx="1614495" cy="766540"/>
          </a:xfrm>
        </p:grpSpPr>
        <p:sp>
          <p:nvSpPr>
            <p:cNvPr id="71" name="TextBox 70"/>
            <p:cNvSpPr txBox="1"/>
            <p:nvPr/>
          </p:nvSpPr>
          <p:spPr>
            <a:xfrm>
              <a:off x="7341765" y="5453323"/>
              <a:ext cx="1280160" cy="276999"/>
            </a:xfrm>
            <a:prstGeom prst="rect">
              <a:avLst/>
            </a:prstGeom>
            <a:noFill/>
          </p:spPr>
          <p:txBody>
            <a:bodyPr wrap="square" rtlCol="0">
              <a:spAutoFit/>
            </a:bodyPr>
            <a:lstStyle/>
            <a:p>
              <a:r>
                <a:rPr lang="en-US" sz="1200" dirty="0" smtClean="0">
                  <a:latin typeface="Century Gothic" panose="020B0502020202020204" pitchFamily="34" charset="0"/>
                </a:rPr>
                <a:t>High: 122.83</a:t>
              </a:r>
              <a:endParaRPr lang="en-US" sz="1200" dirty="0">
                <a:latin typeface="Century Gothic" panose="020B0502020202020204" pitchFamily="34" charset="0"/>
              </a:endParaRPr>
            </a:p>
          </p:txBody>
        </p:sp>
        <p:grpSp>
          <p:nvGrpSpPr>
            <p:cNvPr id="72" name="Group 71"/>
            <p:cNvGrpSpPr/>
            <p:nvPr/>
          </p:nvGrpSpPr>
          <p:grpSpPr>
            <a:xfrm>
              <a:off x="7007430" y="5577672"/>
              <a:ext cx="1331942" cy="642191"/>
              <a:chOff x="7007430" y="5577672"/>
              <a:chExt cx="1331942" cy="642191"/>
            </a:xfrm>
          </p:grpSpPr>
          <p:grpSp>
            <p:nvGrpSpPr>
              <p:cNvPr id="73" name="Group 72"/>
              <p:cNvGrpSpPr/>
              <p:nvPr/>
            </p:nvGrpSpPr>
            <p:grpSpPr>
              <a:xfrm>
                <a:off x="7007430" y="5577672"/>
                <a:ext cx="417021" cy="521485"/>
                <a:chOff x="7004823" y="5501087"/>
                <a:chExt cx="424009" cy="521485"/>
              </a:xfrm>
            </p:grpSpPr>
            <p:pic>
              <p:nvPicPr>
                <p:cNvPr id="75" name="Picture 74"/>
                <p:cNvPicPr>
                  <a:picLocks noChangeAspect="1"/>
                </p:cNvPicPr>
                <p:nvPr/>
              </p:nvPicPr>
              <p:blipFill>
                <a:blip r:embed="rId7"/>
                <a:stretch>
                  <a:fillRect/>
                </a:stretch>
              </p:blipFill>
              <p:spPr>
                <a:xfrm>
                  <a:off x="7004823" y="5501087"/>
                  <a:ext cx="316801" cy="521485"/>
                </a:xfrm>
                <a:prstGeom prst="rect">
                  <a:avLst/>
                </a:prstGeom>
              </p:spPr>
            </p:pic>
            <p:cxnSp>
              <p:nvCxnSpPr>
                <p:cNvPr id="76" name="Straight Connector 75"/>
                <p:cNvCxnSpPr/>
                <p:nvPr/>
              </p:nvCxnSpPr>
              <p:spPr>
                <a:xfrm>
                  <a:off x="7319560" y="5510748"/>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319560" y="5776251"/>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19559" y="6006614"/>
                  <a:ext cx="109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7341177" y="5942864"/>
                <a:ext cx="998195" cy="276999"/>
              </a:xfrm>
              <a:prstGeom prst="rect">
                <a:avLst/>
              </a:prstGeom>
              <a:noFill/>
            </p:spPr>
            <p:txBody>
              <a:bodyPr wrap="square" rtlCol="0">
                <a:spAutoFit/>
              </a:bodyPr>
              <a:lstStyle/>
              <a:p>
                <a:r>
                  <a:rPr lang="en-US" sz="1200" dirty="0" smtClean="0">
                    <a:latin typeface="Century Gothic" panose="020B0502020202020204" pitchFamily="34" charset="0"/>
                  </a:rPr>
                  <a:t>Low: 62.22</a:t>
                </a:r>
                <a:endParaRPr lang="en-US" sz="1200" dirty="0">
                  <a:latin typeface="Century Gothic" panose="020B0502020202020204" pitchFamily="34" charset="0"/>
                </a:endParaRPr>
              </a:p>
            </p:txBody>
          </p:sp>
        </p:grpSp>
      </p:grpSp>
      <p:pic>
        <p:nvPicPr>
          <p:cNvPr id="403" name="Shape 403"/>
          <p:cNvPicPr preferRelativeResize="0"/>
          <p:nvPr/>
        </p:nvPicPr>
        <p:blipFill>
          <a:blip r:embed="rId8">
            <a:alphaModFix/>
          </a:blip>
          <a:stretch>
            <a:fillRect/>
          </a:stretch>
        </p:blipFill>
        <p:spPr>
          <a:xfrm rot="-1816238">
            <a:off x="3680240" y="4302343"/>
            <a:ext cx="2441255" cy="2384656"/>
          </a:xfrm>
          <a:prstGeom prst="ellipse">
            <a:avLst/>
          </a:prstGeom>
          <a:noFill/>
          <a:ln w="19050" cap="flat" cmpd="sng">
            <a:solidFill>
              <a:srgbClr val="1B57A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25" name="Content Placeholder 4">
            <a:extLst>
              <a:ext uri="{FF2B5EF4-FFF2-40B4-BE49-F238E27FC236}">
                <a16:creationId xmlns:a16="http://schemas.microsoft.com/office/drawing/2014/main" xmlns="" id="{3F4C5C1E-0E23-4A60-A89D-2F3BAF5654C0}"/>
              </a:ext>
            </a:extLst>
          </p:cNvPr>
          <p:cNvPicPr>
            <a:picLocks noChangeAspect="1"/>
          </p:cNvPicPr>
          <p:nvPr/>
        </p:nvPicPr>
        <p:blipFill rotWithShape="1">
          <a:blip r:embed="rId3">
            <a:extLst>
              <a:ext uri="{28A0092B-C50C-407E-A947-70E740481C1C}">
                <a14:useLocalDpi xmlns:a14="http://schemas.microsoft.com/office/drawing/2010/main" val="0"/>
              </a:ext>
            </a:extLst>
          </a:blip>
          <a:srcRect l="6523" t="2439" r="3911"/>
          <a:stretch/>
        </p:blipFill>
        <p:spPr>
          <a:xfrm>
            <a:off x="6398300" y="2619483"/>
            <a:ext cx="3032642" cy="2218439"/>
          </a:xfrm>
          <a:prstGeom prst="rect">
            <a:avLst/>
          </a:prstGeom>
          <a:noFill/>
          <a:ln>
            <a:noFill/>
          </a:ln>
        </p:spPr>
      </p:pic>
      <p:sp>
        <p:nvSpPr>
          <p:cNvPr id="421" name="Shape 421"/>
          <p:cNvSpPr/>
          <p:nvPr/>
        </p:nvSpPr>
        <p:spPr>
          <a:xfrm>
            <a:off x="6234300" y="1430525"/>
            <a:ext cx="3198600" cy="4178100"/>
          </a:xfrm>
          <a:prstGeom prst="rect">
            <a:avLst/>
          </a:prstGeom>
          <a:noFill/>
          <a:ln w="28575" cap="flat" cmpd="sng">
            <a:solidFill>
              <a:srgbClr val="1B57AF"/>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entury Gothic"/>
              <a:ea typeface="Century Gothic"/>
              <a:cs typeface="Century Gothic"/>
              <a:sym typeface="Century Gothic"/>
            </a:endParaRPr>
          </a:p>
        </p:txBody>
      </p:sp>
      <p:sp>
        <p:nvSpPr>
          <p:cNvPr id="422" name="Shape 422"/>
          <p:cNvSpPr txBox="1">
            <a:spLocks noGrp="1"/>
          </p:cNvSpPr>
          <p:nvPr>
            <p:ph type="title"/>
          </p:nvPr>
        </p:nvSpPr>
        <p:spPr>
          <a:xfrm>
            <a:off x="1000125" y="-15875"/>
            <a:ext cx="11191800" cy="106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3200" b="0" i="0" u="none" strike="noStrike" cap="none" dirty="0">
                <a:solidFill>
                  <a:srgbClr val="1B57AF"/>
                </a:solidFill>
                <a:latin typeface="Century Gothic"/>
                <a:ea typeface="Century Gothic"/>
                <a:cs typeface="Century Gothic"/>
                <a:sym typeface="Century Gothic"/>
              </a:rPr>
              <a:t>Methodology: Canopy Cover &amp; Socioeconomic Status</a:t>
            </a:r>
            <a:endParaRPr sz="3200" b="0" i="0" u="none" strike="noStrike" cap="none" dirty="0">
              <a:solidFill>
                <a:srgbClr val="1B57AF"/>
              </a:solidFill>
              <a:latin typeface="Century Gothic"/>
              <a:ea typeface="Century Gothic"/>
              <a:cs typeface="Century Gothic"/>
              <a:sym typeface="Century Gothic"/>
            </a:endParaRPr>
          </a:p>
        </p:txBody>
      </p:sp>
      <p:sp>
        <p:nvSpPr>
          <p:cNvPr id="423" name="Shape 423"/>
          <p:cNvSpPr/>
          <p:nvPr/>
        </p:nvSpPr>
        <p:spPr>
          <a:xfrm>
            <a:off x="2246450" y="3910750"/>
            <a:ext cx="1563300" cy="981875"/>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3F3F3F"/>
                </a:solidFill>
                <a:latin typeface="Century Gothic"/>
                <a:ea typeface="Century Gothic"/>
                <a:cs typeface="Century Gothic"/>
                <a:sym typeface="Century Gothic"/>
              </a:rPr>
              <a:t>American </a:t>
            </a:r>
            <a:endParaRPr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err="1">
                <a:solidFill>
                  <a:srgbClr val="3F3F3F"/>
                </a:solidFill>
                <a:latin typeface="Century Gothic"/>
                <a:ea typeface="Century Gothic"/>
                <a:cs typeface="Century Gothic"/>
                <a:sym typeface="Century Gothic"/>
              </a:rPr>
              <a:t>FactFinder</a:t>
            </a:r>
            <a:r>
              <a:rPr lang="en-US" sz="1400" b="0" i="0" u="none" strike="noStrike" cap="none" dirty="0">
                <a:solidFill>
                  <a:srgbClr val="3F3F3F"/>
                </a:solidFill>
                <a:latin typeface="Century Gothic"/>
                <a:ea typeface="Century Gothic"/>
                <a:cs typeface="Century Gothic"/>
                <a:sym typeface="Century Gothic"/>
              </a:rPr>
              <a:t> </a:t>
            </a:r>
            <a:endParaRPr sz="1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4" name="Shape 424"/>
          <p:cNvSpPr/>
          <p:nvPr/>
        </p:nvSpPr>
        <p:spPr>
          <a:xfrm>
            <a:off x="2246450" y="2639400"/>
            <a:ext cx="3693325" cy="11662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3F3F3F"/>
                </a:solidFill>
                <a:latin typeface="Century Gothic"/>
                <a:ea typeface="Century Gothic"/>
                <a:cs typeface="Century Gothic"/>
                <a:sym typeface="Century Gothic"/>
              </a:rPr>
              <a:t>TIGERLINE/Line</a:t>
            </a:r>
            <a:r>
              <a:rPr lang="en-US" sz="1200" b="0" i="0" u="none" strike="noStrike" cap="none" dirty="0">
                <a:solidFill>
                  <a:srgbClr val="3F3F3F"/>
                </a:solidFill>
                <a:latin typeface="Century Gothic"/>
                <a:ea typeface="Century Gothic"/>
                <a:cs typeface="Century Gothic"/>
                <a:sym typeface="Century Gothic"/>
              </a:rPr>
              <a:t>®</a:t>
            </a:r>
            <a:endParaRPr sz="12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3F3F3F"/>
                </a:solidFill>
                <a:latin typeface="Century Gothic"/>
                <a:ea typeface="Century Gothic"/>
                <a:cs typeface="Century Gothic"/>
                <a:sym typeface="Century Gothic"/>
              </a:rPr>
              <a:t>Shapefiles </a:t>
            </a:r>
            <a:endParaRPr sz="2000" b="0" i="0" u="none" strike="noStrike" cap="none" dirty="0">
              <a:solidFill>
                <a:srgbClr val="3F3F3F"/>
              </a:solidFill>
              <a:latin typeface="Century Gothic"/>
              <a:ea typeface="Century Gothic"/>
              <a:cs typeface="Century Gothic"/>
              <a:sym typeface="Century Gothic"/>
            </a:endParaRPr>
          </a:p>
        </p:txBody>
      </p:sp>
      <p:pic>
        <p:nvPicPr>
          <p:cNvPr id="425" name="Shape 425"/>
          <p:cNvPicPr preferRelativeResize="0"/>
          <p:nvPr/>
        </p:nvPicPr>
        <p:blipFill rotWithShape="1">
          <a:blip r:embed="rId4">
            <a:alphaModFix/>
          </a:blip>
          <a:srcRect/>
          <a:stretch/>
        </p:blipFill>
        <p:spPr>
          <a:xfrm>
            <a:off x="254825" y="3105550"/>
            <a:ext cx="1431600" cy="1431600"/>
          </a:xfrm>
          <a:prstGeom prst="rect">
            <a:avLst/>
          </a:prstGeom>
          <a:noFill/>
          <a:ln>
            <a:noFill/>
          </a:ln>
        </p:spPr>
      </p:pic>
      <p:sp>
        <p:nvSpPr>
          <p:cNvPr id="426" name="Shape 426"/>
          <p:cNvSpPr txBox="1"/>
          <p:nvPr/>
        </p:nvSpPr>
        <p:spPr>
          <a:xfrm>
            <a:off x="-28199" y="6506867"/>
            <a:ext cx="3752400" cy="2880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Sources: </a:t>
            </a:r>
            <a:r>
              <a:rPr lang="en-US" sz="1200" b="0" i="0" u="none" strike="noStrike" cap="none" dirty="0" smtClean="0">
                <a:solidFill>
                  <a:srgbClr val="3F3F3F"/>
                </a:solidFill>
                <a:latin typeface="Century Gothic"/>
                <a:ea typeface="Century Gothic"/>
                <a:cs typeface="Century Gothic"/>
                <a:sym typeface="Century Gothic"/>
              </a:rPr>
              <a:t>Wikimedia</a:t>
            </a:r>
            <a:endParaRPr sz="1200" b="0" i="0" u="none" strike="noStrike" cap="none" dirty="0">
              <a:solidFill>
                <a:srgbClr val="3F3F3F"/>
              </a:solidFill>
              <a:latin typeface="Century Gothic"/>
              <a:ea typeface="Century Gothic"/>
              <a:cs typeface="Century Gothic"/>
              <a:sym typeface="Century Gothic"/>
            </a:endParaRPr>
          </a:p>
        </p:txBody>
      </p:sp>
      <p:sp>
        <p:nvSpPr>
          <p:cNvPr id="427" name="Shape 427"/>
          <p:cNvSpPr/>
          <p:nvPr/>
        </p:nvSpPr>
        <p:spPr>
          <a:xfrm>
            <a:off x="4268275" y="3910750"/>
            <a:ext cx="1671500" cy="981875"/>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rgbClr val="3F3F3F"/>
                </a:solidFill>
                <a:latin typeface="Century Gothic"/>
                <a:ea typeface="Century Gothic"/>
                <a:cs typeface="Century Gothic"/>
                <a:sym typeface="Century Gothic"/>
              </a:rPr>
              <a:t>American </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rgbClr val="3F3F3F"/>
                </a:solidFill>
                <a:latin typeface="Century Gothic"/>
                <a:ea typeface="Century Gothic"/>
                <a:cs typeface="Century Gothic"/>
                <a:sym typeface="Century Gothic"/>
              </a:rPr>
              <a:t>Community Survey</a:t>
            </a:r>
            <a:r>
              <a:rPr lang="en-US" sz="1400" b="0" i="0" u="none" strike="noStrike" cap="none">
                <a:solidFill>
                  <a:srgbClr val="3F3F3F"/>
                </a:solidFill>
                <a:latin typeface="Century Gothic"/>
                <a:ea typeface="Century Gothic"/>
                <a:cs typeface="Century Gothic"/>
                <a:sym typeface="Century Gothic"/>
              </a:rPr>
              <a:t> </a:t>
            </a:r>
            <a:endParaRPr sz="14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Shape 428"/>
          <p:cNvSpPr/>
          <p:nvPr/>
        </p:nvSpPr>
        <p:spPr>
          <a:xfrm>
            <a:off x="3854825" y="4296925"/>
            <a:ext cx="367800" cy="327900"/>
          </a:xfrm>
          <a:prstGeom prst="rightArrow">
            <a:avLst>
              <a:gd name="adj1" fmla="val 50000"/>
              <a:gd name="adj2" fmla="val 50000"/>
            </a:avLst>
          </a:prstGeom>
          <a:solidFill>
            <a:srgbClr val="1B57AF"/>
          </a:solidFill>
          <a:ln w="19050"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Shape 429"/>
          <p:cNvSpPr/>
          <p:nvPr/>
        </p:nvSpPr>
        <p:spPr>
          <a:xfrm rot="-1906">
            <a:off x="6006027" y="3018822"/>
            <a:ext cx="541200" cy="4233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Shape 430"/>
          <p:cNvSpPr/>
          <p:nvPr/>
        </p:nvSpPr>
        <p:spPr>
          <a:xfrm rot="1835">
            <a:off x="6005921" y="4245750"/>
            <a:ext cx="561900" cy="4233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Shape 431"/>
          <p:cNvSpPr/>
          <p:nvPr/>
        </p:nvSpPr>
        <p:spPr>
          <a:xfrm rot="10800000">
            <a:off x="8935863" y="2548228"/>
            <a:ext cx="732600" cy="4233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Shape 432"/>
          <p:cNvSpPr/>
          <p:nvPr/>
        </p:nvSpPr>
        <p:spPr>
          <a:xfrm rot="-10798592">
            <a:off x="8926080" y="4610393"/>
            <a:ext cx="732300" cy="4236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Shape 433"/>
          <p:cNvSpPr txBox="1">
            <a:spLocks noGrp="1"/>
          </p:cNvSpPr>
          <p:nvPr>
            <p:ph type="body" idx="1"/>
          </p:nvPr>
        </p:nvSpPr>
        <p:spPr>
          <a:xfrm rot="-3413">
            <a:off x="6471319" y="1491327"/>
            <a:ext cx="2719801" cy="423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2400" b="1" i="0" u="sng" strike="noStrike" cap="none">
                <a:solidFill>
                  <a:srgbClr val="3F3F3F"/>
                </a:solidFill>
                <a:latin typeface="Century Gothic"/>
                <a:ea typeface="Century Gothic"/>
                <a:cs typeface="Century Gothic"/>
                <a:sym typeface="Century Gothic"/>
              </a:rPr>
              <a:t>END PRODUCT</a:t>
            </a:r>
            <a:endParaRPr sz="2400" b="1" i="0" u="sng" strike="noStrike" cap="none">
              <a:solidFill>
                <a:srgbClr val="3F3F3F"/>
              </a:solidFill>
              <a:latin typeface="Century Gothic"/>
              <a:ea typeface="Century Gothic"/>
              <a:cs typeface="Century Gothic"/>
              <a:sym typeface="Century Gothic"/>
            </a:endParaRPr>
          </a:p>
        </p:txBody>
      </p:sp>
      <p:pic>
        <p:nvPicPr>
          <p:cNvPr id="434" name="Shape 434"/>
          <p:cNvPicPr preferRelativeResize="0"/>
          <p:nvPr/>
        </p:nvPicPr>
        <p:blipFill rotWithShape="1">
          <a:blip r:embed="rId5">
            <a:alphaModFix/>
          </a:blip>
          <a:srcRect l="31047" t="46306" r="40389" b="18196"/>
          <a:stretch/>
        </p:blipFill>
        <p:spPr>
          <a:xfrm>
            <a:off x="9818325" y="4167383"/>
            <a:ext cx="1837500" cy="1431600"/>
          </a:xfrm>
          <a:prstGeom prst="roundRect">
            <a:avLst>
              <a:gd name="adj" fmla="val 16667"/>
            </a:avLst>
          </a:prstGeom>
          <a:noFill/>
          <a:ln>
            <a:noFill/>
          </a:ln>
        </p:spPr>
      </p:pic>
      <p:pic>
        <p:nvPicPr>
          <p:cNvPr id="435" name="Shape 435"/>
          <p:cNvPicPr preferRelativeResize="0"/>
          <p:nvPr/>
        </p:nvPicPr>
        <p:blipFill rotWithShape="1">
          <a:blip r:embed="rId6">
            <a:alphaModFix/>
          </a:blip>
          <a:srcRect/>
          <a:stretch/>
        </p:blipFill>
        <p:spPr>
          <a:xfrm>
            <a:off x="9756525" y="1540237"/>
            <a:ext cx="1961100" cy="1527900"/>
          </a:xfrm>
          <a:prstGeom prst="roundRect">
            <a:avLst>
              <a:gd name="adj" fmla="val 16667"/>
            </a:avLst>
          </a:prstGeom>
          <a:noFill/>
          <a:ln>
            <a:noFill/>
          </a:ln>
        </p:spPr>
      </p:pic>
      <p:sp>
        <p:nvSpPr>
          <p:cNvPr id="437" name="Shape 437"/>
          <p:cNvSpPr/>
          <p:nvPr/>
        </p:nvSpPr>
        <p:spPr>
          <a:xfrm rot="2214">
            <a:off x="1670999" y="4139450"/>
            <a:ext cx="465900" cy="4233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Shape 438"/>
          <p:cNvSpPr txBox="1"/>
          <p:nvPr/>
        </p:nvSpPr>
        <p:spPr>
          <a:xfrm>
            <a:off x="9282225" y="3068137"/>
            <a:ext cx="2909700" cy="77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800" dirty="0">
                <a:solidFill>
                  <a:srgbClr val="3F3F3F"/>
                </a:solidFill>
                <a:latin typeface="Century Gothic"/>
                <a:ea typeface="Century Gothic"/>
                <a:cs typeface="Century Gothic"/>
                <a:sym typeface="Century Gothic"/>
              </a:rPr>
              <a:t>Current Urban Tree </a:t>
            </a:r>
            <a:endParaRPr sz="1800"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800" dirty="0">
                <a:solidFill>
                  <a:srgbClr val="3F3F3F"/>
                </a:solidFill>
                <a:latin typeface="Century Gothic"/>
                <a:ea typeface="Century Gothic"/>
                <a:cs typeface="Century Gothic"/>
                <a:sym typeface="Century Gothic"/>
              </a:rPr>
              <a:t>Canopy Cover</a:t>
            </a:r>
            <a:endParaRPr sz="1800" b="0" i="0" u="none" strike="noStrike" cap="none" dirty="0">
              <a:solidFill>
                <a:srgbClr val="3F3F3F"/>
              </a:solidFill>
              <a:latin typeface="Century Gothic"/>
              <a:ea typeface="Century Gothic"/>
              <a:cs typeface="Century Gothic"/>
              <a:sym typeface="Century Gothic"/>
            </a:endParaRPr>
          </a:p>
        </p:txBody>
      </p:sp>
      <p:sp>
        <p:nvSpPr>
          <p:cNvPr id="439" name="Shape 439"/>
          <p:cNvSpPr txBox="1"/>
          <p:nvPr/>
        </p:nvSpPr>
        <p:spPr>
          <a:xfrm>
            <a:off x="9358425" y="5650662"/>
            <a:ext cx="2909700" cy="90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800" dirty="0">
                <a:solidFill>
                  <a:srgbClr val="3F3F3F"/>
                </a:solidFill>
                <a:latin typeface="Century Gothic"/>
                <a:ea typeface="Century Gothic"/>
                <a:cs typeface="Century Gothic"/>
                <a:sym typeface="Century Gothic"/>
              </a:rPr>
              <a:t>Data from the </a:t>
            </a:r>
            <a:endParaRPr sz="1800"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800" dirty="0">
                <a:solidFill>
                  <a:srgbClr val="3F3F3F"/>
                </a:solidFill>
                <a:latin typeface="Century Gothic"/>
                <a:ea typeface="Century Gothic"/>
                <a:cs typeface="Century Gothic"/>
                <a:sym typeface="Century Gothic"/>
              </a:rPr>
              <a:t>City of Richmond &amp; </a:t>
            </a:r>
            <a:endParaRPr sz="1800"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800" dirty="0">
                <a:solidFill>
                  <a:srgbClr val="3F3F3F"/>
                </a:solidFill>
                <a:latin typeface="Century Gothic"/>
                <a:ea typeface="Century Gothic"/>
                <a:cs typeface="Century Gothic"/>
                <a:sym typeface="Century Gothic"/>
              </a:rPr>
              <a:t>Contra Costa County</a:t>
            </a:r>
            <a:endParaRPr sz="1800" b="0" i="0" u="none" strike="noStrike" cap="none" dirty="0">
              <a:solidFill>
                <a:srgbClr val="3F3F3F"/>
              </a:solidFill>
              <a:latin typeface="Century Gothic"/>
              <a:ea typeface="Century Gothic"/>
              <a:cs typeface="Century Gothic"/>
              <a:sym typeface="Century Gothic"/>
            </a:endParaRPr>
          </a:p>
        </p:txBody>
      </p:sp>
      <p:sp>
        <p:nvSpPr>
          <p:cNvPr id="440" name="Shape 440"/>
          <p:cNvSpPr/>
          <p:nvPr/>
        </p:nvSpPr>
        <p:spPr>
          <a:xfrm rot="2147">
            <a:off x="1699887" y="3132725"/>
            <a:ext cx="480300" cy="423300"/>
          </a:xfrm>
          <a:prstGeom prst="rightArrow">
            <a:avLst>
              <a:gd name="adj1" fmla="val 50000"/>
              <a:gd name="adj2" fmla="val 50000"/>
            </a:avLst>
          </a:prstGeom>
          <a:solidFill>
            <a:srgbClr val="1B57AF"/>
          </a:solid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Rectangle 23">
            <a:extLst>
              <a:ext uri="{FF2B5EF4-FFF2-40B4-BE49-F238E27FC236}">
                <a16:creationId xmlns:a16="http://schemas.microsoft.com/office/drawing/2014/main" xmlns="" id="{1BC24A48-2BFA-4F75-9771-DCEE3DF90024}"/>
              </a:ext>
            </a:extLst>
          </p:cNvPr>
          <p:cNvSpPr/>
          <p:nvPr/>
        </p:nvSpPr>
        <p:spPr>
          <a:xfrm>
            <a:off x="6848839" y="4699517"/>
            <a:ext cx="1929891" cy="830997"/>
          </a:xfrm>
          <a:prstGeom prst="rect">
            <a:avLst/>
          </a:prstGeom>
        </p:spPr>
        <p:txBody>
          <a:bodyPr wrap="square">
            <a:spAutoFit/>
          </a:bodyPr>
          <a:lstStyle/>
          <a:p>
            <a:pPr algn="ctr"/>
            <a:r>
              <a:rPr lang="en-US" sz="1600" dirty="0">
                <a:solidFill>
                  <a:srgbClr val="000000"/>
                </a:solidFill>
                <a:effectLst/>
                <a:latin typeface="Century Gothic" panose="020B0502020202020204" pitchFamily="34" charset="0"/>
              </a:rPr>
              <a:t>Urban Canopy </a:t>
            </a:r>
            <a:r>
              <a:rPr lang="en-US" sz="1600" dirty="0" smtClean="0">
                <a:solidFill>
                  <a:srgbClr val="000000"/>
                </a:solidFill>
                <a:effectLst/>
                <a:latin typeface="Century Gothic" panose="020B0502020202020204" pitchFamily="34" charset="0"/>
              </a:rPr>
              <a:t>Cover </a:t>
            </a:r>
          </a:p>
          <a:p>
            <a:pPr algn="ctr"/>
            <a:r>
              <a:rPr lang="en-US" sz="1600" dirty="0" smtClean="0">
                <a:solidFill>
                  <a:srgbClr val="000000"/>
                </a:solidFill>
                <a:latin typeface="Century Gothic" panose="020B0502020202020204" pitchFamily="34" charset="0"/>
              </a:rPr>
              <a:t>2015 </a:t>
            </a:r>
            <a:r>
              <a:rPr lang="en-US" sz="1600" dirty="0">
                <a:solidFill>
                  <a:srgbClr val="000000"/>
                </a:solidFill>
                <a:latin typeface="Century Gothic" panose="020B0502020202020204" pitchFamily="34" charset="0"/>
              </a:rPr>
              <a:t>- 2017</a:t>
            </a:r>
            <a:endParaRPr lang="en-US" sz="1600" dirty="0">
              <a:solidFill>
                <a:srgbClr val="000000"/>
              </a:solidFill>
              <a:effectLst/>
              <a:latin typeface="Century Gothic" panose="020B0502020202020204" pitchFamily="34" charset="0"/>
            </a:endParaRPr>
          </a:p>
        </p:txBody>
      </p:sp>
      <p:pic>
        <p:nvPicPr>
          <p:cNvPr id="420" name="Shape 420"/>
          <p:cNvPicPr preferRelativeResize="0"/>
          <p:nvPr/>
        </p:nvPicPr>
        <p:blipFill rotWithShape="1">
          <a:blip r:embed="rId7">
            <a:alphaModFix/>
          </a:blip>
          <a:srcRect l="17317" r="17480"/>
          <a:stretch/>
        </p:blipFill>
        <p:spPr>
          <a:xfrm>
            <a:off x="2408711" y="2723336"/>
            <a:ext cx="789433" cy="991064"/>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52" name="Picture 51"/>
          <p:cNvPicPr>
            <a:picLocks noChangeAspect="1"/>
          </p:cNvPicPr>
          <p:nvPr/>
        </p:nvPicPr>
        <p:blipFill rotWithShape="1">
          <a:blip r:embed="rId3">
            <a:extLst>
              <a:ext uri="{28A0092B-C50C-407E-A947-70E740481C1C}">
                <a14:useLocalDpi xmlns:a14="http://schemas.microsoft.com/office/drawing/2010/main" val="0"/>
              </a:ext>
            </a:extLst>
          </a:blip>
          <a:srcRect l="9533" t="22334" r="12258" b="34603"/>
          <a:stretch/>
        </p:blipFill>
        <p:spPr>
          <a:xfrm>
            <a:off x="6009105" y="1081378"/>
            <a:ext cx="6002235" cy="4277028"/>
          </a:xfrm>
          <a:prstGeom prst="rect">
            <a:avLst/>
          </a:prstGeom>
        </p:spPr>
      </p:pic>
      <p:pic>
        <p:nvPicPr>
          <p:cNvPr id="5" name="Picture 4">
            <a:extLst>
              <a:ext uri="{FF2B5EF4-FFF2-40B4-BE49-F238E27FC236}">
                <a16:creationId xmlns:a16="http://schemas.microsoft.com/office/drawing/2014/main" xmlns="" id="{4C3EEA05-2BA0-4000-B9CF-41643FAA88A7}"/>
              </a:ext>
            </a:extLst>
          </p:cNvPr>
          <p:cNvPicPr>
            <a:picLocks noChangeAspect="1"/>
          </p:cNvPicPr>
          <p:nvPr/>
        </p:nvPicPr>
        <p:blipFill rotWithShape="1">
          <a:blip r:embed="rId4">
            <a:extLst>
              <a:ext uri="{28A0092B-C50C-407E-A947-70E740481C1C}">
                <a14:useLocalDpi xmlns:a14="http://schemas.microsoft.com/office/drawing/2010/main" val="0"/>
              </a:ext>
            </a:extLst>
          </a:blip>
          <a:srcRect l="8026"/>
          <a:stretch/>
        </p:blipFill>
        <p:spPr>
          <a:xfrm>
            <a:off x="79830" y="1006975"/>
            <a:ext cx="5929275" cy="4425834"/>
          </a:xfrm>
          <a:prstGeom prst="rect">
            <a:avLst/>
          </a:prstGeom>
        </p:spPr>
      </p:pic>
      <p:grpSp>
        <p:nvGrpSpPr>
          <p:cNvPr id="6" name="Group 4">
            <a:extLst>
              <a:ext uri="{FF2B5EF4-FFF2-40B4-BE49-F238E27FC236}">
                <a16:creationId xmlns:a16="http://schemas.microsoft.com/office/drawing/2014/main" xmlns="" id="{E3F01E67-2979-44E8-A2A1-118C80D7B1B0}"/>
              </a:ext>
            </a:extLst>
          </p:cNvPr>
          <p:cNvGrpSpPr>
            <a:grpSpLocks noChangeAspect="1"/>
          </p:cNvGrpSpPr>
          <p:nvPr/>
        </p:nvGrpSpPr>
        <p:grpSpPr bwMode="auto">
          <a:xfrm>
            <a:off x="188881" y="5583340"/>
            <a:ext cx="2262532" cy="1116777"/>
            <a:chOff x="3124" y="1696"/>
            <a:chExt cx="1874" cy="925"/>
          </a:xfrm>
        </p:grpSpPr>
        <p:sp>
          <p:nvSpPr>
            <p:cNvPr id="7" name="AutoShape 3">
              <a:extLst>
                <a:ext uri="{FF2B5EF4-FFF2-40B4-BE49-F238E27FC236}">
                  <a16:creationId xmlns:a16="http://schemas.microsoft.com/office/drawing/2014/main" xmlns="" id="{28F9ED3F-4C03-4C69-AC85-2762C11BD723}"/>
                </a:ext>
              </a:extLst>
            </p:cNvPr>
            <p:cNvSpPr>
              <a:spLocks noChangeAspect="1" noChangeArrowheads="1" noTextEdit="1"/>
            </p:cNvSpPr>
            <p:nvPr/>
          </p:nvSpPr>
          <p:spPr bwMode="auto">
            <a:xfrm>
              <a:off x="3124" y="1716"/>
              <a:ext cx="1432"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xmlns="" id="{23580277-6D77-4D84-B068-7B75DD0BBAF0}"/>
                </a:ext>
              </a:extLst>
            </p:cNvPr>
            <p:cNvSpPr>
              <a:spLocks noChangeArrowheads="1"/>
            </p:cNvSpPr>
            <p:nvPr/>
          </p:nvSpPr>
          <p:spPr bwMode="auto">
            <a:xfrm>
              <a:off x="3125" y="2464"/>
              <a:ext cx="276" cy="137"/>
            </a:xfrm>
            <a:prstGeom prst="rect">
              <a:avLst/>
            </a:prstGeom>
            <a:solidFill>
              <a:srgbClr val="2E648C"/>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xmlns="" id="{C680BEA6-47BF-4DBC-954B-EFFF1FD86C8F}"/>
                </a:ext>
              </a:extLst>
            </p:cNvPr>
            <p:cNvSpPr>
              <a:spLocks noChangeArrowheads="1"/>
            </p:cNvSpPr>
            <p:nvPr/>
          </p:nvSpPr>
          <p:spPr bwMode="auto">
            <a:xfrm>
              <a:off x="3125" y="2277"/>
              <a:ext cx="276" cy="137"/>
            </a:xfrm>
            <a:prstGeom prst="rect">
              <a:avLst/>
            </a:prstGeom>
            <a:solidFill>
              <a:srgbClr val="557FA1"/>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7">
              <a:extLst>
                <a:ext uri="{FF2B5EF4-FFF2-40B4-BE49-F238E27FC236}">
                  <a16:creationId xmlns:a16="http://schemas.microsoft.com/office/drawing/2014/main" xmlns="" id="{CA7BFC17-5338-4C52-9537-AA8689EE93F9}"/>
                </a:ext>
              </a:extLst>
            </p:cNvPr>
            <p:cNvSpPr>
              <a:spLocks noChangeArrowheads="1"/>
            </p:cNvSpPr>
            <p:nvPr/>
          </p:nvSpPr>
          <p:spPr bwMode="auto">
            <a:xfrm>
              <a:off x="3125" y="2089"/>
              <a:ext cx="276" cy="139"/>
            </a:xfrm>
            <a:prstGeom prst="rect">
              <a:avLst/>
            </a:prstGeom>
            <a:solidFill>
              <a:srgbClr val="7D9FB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xmlns="" id="{5C108F71-AD6F-4ABA-A2F1-401B3BC005F5}"/>
                </a:ext>
              </a:extLst>
            </p:cNvPr>
            <p:cNvSpPr>
              <a:spLocks noChangeArrowheads="1"/>
            </p:cNvSpPr>
            <p:nvPr/>
          </p:nvSpPr>
          <p:spPr bwMode="auto">
            <a:xfrm>
              <a:off x="3125" y="1903"/>
              <a:ext cx="276" cy="138"/>
            </a:xfrm>
            <a:prstGeom prst="rect">
              <a:avLst/>
            </a:prstGeom>
            <a:solidFill>
              <a:srgbClr val="A5BFCF"/>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xmlns="" id="{F26CE34B-BE1C-48EA-B666-15EF85B6860B}"/>
                </a:ext>
              </a:extLst>
            </p:cNvPr>
            <p:cNvSpPr>
              <a:spLocks noChangeArrowheads="1"/>
            </p:cNvSpPr>
            <p:nvPr/>
          </p:nvSpPr>
          <p:spPr bwMode="auto">
            <a:xfrm>
              <a:off x="3125" y="1716"/>
              <a:ext cx="276" cy="138"/>
            </a:xfrm>
            <a:prstGeom prst="rect">
              <a:avLst/>
            </a:prstGeom>
            <a:solidFill>
              <a:srgbClr val="D3E5E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xmlns="" id="{5FB233BB-F6AF-4AC6-8952-7C88F8E0342B}"/>
                </a:ext>
              </a:extLst>
            </p:cNvPr>
            <p:cNvSpPr>
              <a:spLocks noChangeArrowheads="1"/>
            </p:cNvSpPr>
            <p:nvPr/>
          </p:nvSpPr>
          <p:spPr bwMode="auto">
            <a:xfrm>
              <a:off x="3451" y="2443"/>
              <a:ext cx="134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smtClean="0">
                  <a:ln>
                    <a:noFill/>
                  </a:ln>
                  <a:solidFill>
                    <a:srgbClr val="000000"/>
                  </a:solidFill>
                  <a:effectLst/>
                  <a:latin typeface="Century Gothic" panose="020B0502020202020204" pitchFamily="34" charset="0"/>
                </a:rPr>
                <a:t>450,000 </a:t>
              </a:r>
              <a:r>
                <a:rPr lang="en-US" altLang="en-US" dirty="0">
                  <a:solidFill>
                    <a:srgbClr val="000000"/>
                  </a:solidFill>
                  <a:latin typeface="Century Gothic" panose="020B0502020202020204" pitchFamily="34" charset="0"/>
                </a:rPr>
                <a:t>to </a:t>
              </a:r>
              <a:r>
                <a:rPr lang="en-US" altLang="en-US" dirty="0" smtClean="0">
                  <a:solidFill>
                    <a:srgbClr val="000000"/>
                  </a:solidFill>
                  <a:latin typeface="Century Gothic" panose="020B0502020202020204" pitchFamily="34" charset="0"/>
                </a:rPr>
                <a:t> </a:t>
              </a:r>
              <a:r>
                <a:rPr kumimoji="0" lang="en-US" altLang="en-US" b="0" i="0" u="none" strike="noStrike" cap="none" normalizeH="0" baseline="0" dirty="0" smtClean="0">
                  <a:ln>
                    <a:noFill/>
                  </a:ln>
                  <a:solidFill>
                    <a:srgbClr val="000000"/>
                  </a:solidFill>
                  <a:effectLst/>
                  <a:latin typeface="Century Gothic" panose="020B0502020202020204" pitchFamily="34" charset="0"/>
                </a:rPr>
                <a:t>596,700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 name="Rectangle 11">
              <a:extLst>
                <a:ext uri="{FF2B5EF4-FFF2-40B4-BE49-F238E27FC236}">
                  <a16:creationId xmlns:a16="http://schemas.microsoft.com/office/drawing/2014/main" xmlns="" id="{3EE9A41E-AD65-4474-932C-26AC7CC7CECE}"/>
                </a:ext>
              </a:extLst>
            </p:cNvPr>
            <p:cNvSpPr>
              <a:spLocks noChangeArrowheads="1"/>
            </p:cNvSpPr>
            <p:nvPr/>
          </p:nvSpPr>
          <p:spPr bwMode="auto">
            <a:xfrm>
              <a:off x="3451" y="2257"/>
              <a:ext cx="154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320,665.00 </a:t>
              </a:r>
              <a:r>
                <a:rPr lang="en-US" altLang="en-US" dirty="0">
                  <a:solidFill>
                    <a:srgbClr val="000000"/>
                  </a:solidFill>
                  <a:latin typeface="Century Gothic" panose="020B0502020202020204" pitchFamily="34" charset="0"/>
                </a:rPr>
                <a:t>to </a:t>
              </a:r>
              <a:r>
                <a:rPr lang="en-US" altLang="en-US" dirty="0" smtClean="0">
                  <a:solidFill>
                    <a:srgbClr val="000000"/>
                  </a:solidFill>
                  <a:latin typeface="Century Gothic" panose="020B0502020202020204" pitchFamily="34" charset="0"/>
                </a:rPr>
                <a:t> </a:t>
              </a:r>
              <a:r>
                <a:rPr kumimoji="0" lang="en-US" altLang="en-US" b="0" i="0" u="none" strike="noStrike" cap="none" normalizeH="0" baseline="0" dirty="0" smtClean="0">
                  <a:ln>
                    <a:noFill/>
                  </a:ln>
                  <a:solidFill>
                    <a:srgbClr val="000000"/>
                  </a:solidFill>
                  <a:effectLst/>
                  <a:latin typeface="Century Gothic" panose="020B0502020202020204" pitchFamily="34" charset="0"/>
                </a:rPr>
                <a:t>450,000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5" name="Rectangle 12">
              <a:extLst>
                <a:ext uri="{FF2B5EF4-FFF2-40B4-BE49-F238E27FC236}">
                  <a16:creationId xmlns:a16="http://schemas.microsoft.com/office/drawing/2014/main" xmlns="" id="{086974A5-A59A-43D2-BD4A-2AAA4842192D}"/>
                </a:ext>
              </a:extLst>
            </p:cNvPr>
            <p:cNvSpPr>
              <a:spLocks noChangeArrowheads="1"/>
            </p:cNvSpPr>
            <p:nvPr/>
          </p:nvSpPr>
          <p:spPr bwMode="auto">
            <a:xfrm>
              <a:off x="3451" y="2070"/>
              <a:ext cx="154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225,670.00 </a:t>
              </a:r>
              <a:r>
                <a:rPr lang="en-US" altLang="en-US" dirty="0">
                  <a:solidFill>
                    <a:srgbClr val="000000"/>
                  </a:solidFill>
                  <a:latin typeface="Century Gothic" panose="020B0502020202020204" pitchFamily="34" charset="0"/>
                </a:rPr>
                <a:t>to </a:t>
              </a:r>
              <a:r>
                <a:rPr lang="en-US" altLang="en-US" dirty="0" smtClean="0">
                  <a:solidFill>
                    <a:srgbClr val="000000"/>
                  </a:solidFill>
                  <a:latin typeface="Century Gothic" panose="020B0502020202020204" pitchFamily="34" charset="0"/>
                </a:rPr>
                <a:t> </a:t>
              </a:r>
              <a:r>
                <a:rPr kumimoji="0" lang="en-US" altLang="en-US" b="0" i="0" u="none" strike="noStrike" cap="none" normalizeH="0" baseline="0" dirty="0" smtClean="0">
                  <a:ln>
                    <a:noFill/>
                  </a:ln>
                  <a:solidFill>
                    <a:srgbClr val="000000"/>
                  </a:solidFill>
                  <a:effectLst/>
                  <a:latin typeface="Century Gothic" panose="020B0502020202020204" pitchFamily="34" charset="0"/>
                </a:rPr>
                <a:t>320,660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6" name="Rectangle 13">
              <a:extLst>
                <a:ext uri="{FF2B5EF4-FFF2-40B4-BE49-F238E27FC236}">
                  <a16:creationId xmlns:a16="http://schemas.microsoft.com/office/drawing/2014/main" xmlns="" id="{FE151932-8570-4878-B977-EBF8CC0AF453}"/>
                </a:ext>
              </a:extLst>
            </p:cNvPr>
            <p:cNvSpPr>
              <a:spLocks noChangeArrowheads="1"/>
            </p:cNvSpPr>
            <p:nvPr/>
          </p:nvSpPr>
          <p:spPr bwMode="auto">
            <a:xfrm>
              <a:off x="3451" y="1883"/>
              <a:ext cx="13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smtClean="0">
                  <a:ln>
                    <a:noFill/>
                  </a:ln>
                  <a:solidFill>
                    <a:srgbClr val="000000"/>
                  </a:solidFill>
                  <a:effectLst/>
                  <a:latin typeface="Century Gothic" panose="020B0502020202020204" pitchFamily="34" charset="0"/>
                </a:rPr>
                <a:t>120,000 </a:t>
              </a:r>
              <a:r>
                <a:rPr lang="en-US" altLang="en-US" dirty="0" smtClean="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225,671</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7" name="Rectangle 14">
              <a:extLst>
                <a:ext uri="{FF2B5EF4-FFF2-40B4-BE49-F238E27FC236}">
                  <a16:creationId xmlns:a16="http://schemas.microsoft.com/office/drawing/2014/main" xmlns="" id="{B38F4E07-10E8-433B-A39C-30406F872E69}"/>
                </a:ext>
              </a:extLst>
            </p:cNvPr>
            <p:cNvSpPr>
              <a:spLocks noChangeArrowheads="1"/>
            </p:cNvSpPr>
            <p:nvPr/>
          </p:nvSpPr>
          <p:spPr bwMode="auto">
            <a:xfrm>
              <a:off x="3451" y="1696"/>
              <a:ext cx="84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Century Gothic" panose="020B0502020202020204" pitchFamily="34" charset="0"/>
                </a:rPr>
                <a:t>0 to 120,000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18" name="Rectangle 8">
            <a:extLst>
              <a:ext uri="{FF2B5EF4-FFF2-40B4-BE49-F238E27FC236}">
                <a16:creationId xmlns:a16="http://schemas.microsoft.com/office/drawing/2014/main" xmlns="" id="{ED675269-8266-4181-9F74-B6A1225A0E6E}"/>
              </a:ext>
            </a:extLst>
          </p:cNvPr>
          <p:cNvSpPr>
            <a:spLocks noChangeArrowheads="1"/>
          </p:cNvSpPr>
          <p:nvPr/>
        </p:nvSpPr>
        <p:spPr bwMode="auto">
          <a:xfrm>
            <a:off x="176037" y="5147514"/>
            <a:ext cx="20774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Median</a:t>
            </a:r>
            <a:r>
              <a:rPr kumimoji="0" lang="en-US" altLang="en-US" b="1" i="0" u="none" strike="noStrike" cap="none" normalizeH="0" dirty="0" smtClean="0">
                <a:ln>
                  <a:noFill/>
                </a:ln>
                <a:solidFill>
                  <a:srgbClr val="000000"/>
                </a:solidFill>
                <a:effectLst/>
                <a:latin typeface="Century Gothic" panose="020B0502020202020204" pitchFamily="34" charset="0"/>
              </a:rPr>
              <a:t> </a:t>
            </a:r>
            <a:r>
              <a:rPr kumimoji="0" lang="en-US" altLang="en-US" b="1" i="0" u="none" strike="noStrike" cap="none" normalizeH="0" baseline="0" dirty="0" smtClean="0">
                <a:ln>
                  <a:noFill/>
                </a:ln>
                <a:solidFill>
                  <a:srgbClr val="000000"/>
                </a:solidFill>
                <a:effectLst/>
                <a:latin typeface="Century Gothic" panose="020B0502020202020204" pitchFamily="34" charset="0"/>
              </a:rPr>
              <a:t>Property Values</a:t>
            </a:r>
          </a:p>
          <a:p>
            <a:pPr marL="0" marR="0" lvl="0" indent="0"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Century Gothic" panose="020B0502020202020204" pitchFamily="34" charset="0"/>
              </a:rPr>
              <a:t>In US Dollars</a:t>
            </a:r>
            <a:r>
              <a:rPr kumimoji="0" lang="en-US" altLang="en-US" b="1" i="0" u="none" strike="noStrike" cap="none" normalizeH="0" baseline="0" dirty="0" smtClean="0">
                <a:ln>
                  <a:noFill/>
                </a:ln>
                <a:solidFill>
                  <a:srgbClr val="000000"/>
                </a:solidFill>
                <a:effectLst/>
                <a:latin typeface="Century Gothic" panose="020B0502020202020204" pitchFamily="34" charset="0"/>
              </a:rPr>
              <a:t>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54" name="Shape 454"/>
          <p:cNvSpPr txBox="1">
            <a:spLocks noGrp="1"/>
          </p:cNvSpPr>
          <p:nvPr>
            <p:ph type="title"/>
          </p:nvPr>
        </p:nvSpPr>
        <p:spPr>
          <a:xfrm>
            <a:off x="945532" y="338104"/>
            <a:ext cx="11854173"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1B57AF"/>
              </a:buClr>
              <a:buSzPts val="4800"/>
              <a:buFont typeface="Century Gothic"/>
              <a:buNone/>
            </a:pPr>
            <a:r>
              <a:rPr lang="en-US" sz="3200" dirty="0"/>
              <a:t>Results: Canopy Cover and Socioeconomic </a:t>
            </a:r>
            <a:r>
              <a:rPr lang="en-US" sz="3200" dirty="0" smtClean="0"/>
              <a:t>Status</a:t>
            </a:r>
            <a:endParaRPr sz="3200" dirty="0"/>
          </a:p>
        </p:txBody>
      </p:sp>
      <p:grpSp>
        <p:nvGrpSpPr>
          <p:cNvPr id="3" name="Group 4"/>
          <p:cNvGrpSpPr>
            <a:grpSpLocks noChangeAspect="1"/>
          </p:cNvGrpSpPr>
          <p:nvPr/>
        </p:nvGrpSpPr>
        <p:grpSpPr bwMode="auto">
          <a:xfrm>
            <a:off x="4806153" y="6301438"/>
            <a:ext cx="2773363" cy="355600"/>
            <a:chOff x="5525" y="3693"/>
            <a:chExt cx="1747" cy="224"/>
          </a:xfrm>
        </p:grpSpPr>
        <p:sp>
          <p:nvSpPr>
            <p:cNvPr id="4" name="AutoShape 3"/>
            <p:cNvSpPr>
              <a:spLocks noChangeAspect="1" noChangeArrowheads="1" noTextEdit="1"/>
            </p:cNvSpPr>
            <p:nvPr/>
          </p:nvSpPr>
          <p:spPr bwMode="auto">
            <a:xfrm>
              <a:off x="5545" y="3693"/>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5"/>
            <p:cNvSpPr>
              <a:spLocks noChangeArrowheads="1"/>
            </p:cNvSpPr>
            <p:nvPr/>
          </p:nvSpPr>
          <p:spPr bwMode="auto">
            <a:xfrm>
              <a:off x="6744" y="3696"/>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448" name="Rectangle 6"/>
            <p:cNvSpPr>
              <a:spLocks noChangeArrowheads="1"/>
            </p:cNvSpPr>
            <p:nvPr/>
          </p:nvSpPr>
          <p:spPr bwMode="auto">
            <a:xfrm>
              <a:off x="5525"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49" name="Rectangle 7"/>
            <p:cNvSpPr>
              <a:spLocks noChangeArrowheads="1"/>
            </p:cNvSpPr>
            <p:nvPr/>
          </p:nvSpPr>
          <p:spPr bwMode="auto">
            <a:xfrm>
              <a:off x="6047" y="3696"/>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0" name="Rectangle 8"/>
            <p:cNvSpPr>
              <a:spLocks noChangeArrowheads="1"/>
            </p:cNvSpPr>
            <p:nvPr/>
          </p:nvSpPr>
          <p:spPr bwMode="auto">
            <a:xfrm>
              <a:off x="6647" y="3696"/>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51" name="Rectangle 9"/>
            <p:cNvSpPr>
              <a:spLocks noChangeArrowheads="1"/>
            </p:cNvSpPr>
            <p:nvPr/>
          </p:nvSpPr>
          <p:spPr bwMode="auto">
            <a:xfrm>
              <a:off x="5740" y="3696"/>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1.25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2" name="Line 10"/>
            <p:cNvSpPr>
              <a:spLocks noChangeShapeType="1"/>
            </p:cNvSpPr>
            <p:nvPr/>
          </p:nvSpPr>
          <p:spPr bwMode="auto">
            <a:xfrm flipV="1">
              <a:off x="5570"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Line 11"/>
            <p:cNvSpPr>
              <a:spLocks noChangeShapeType="1"/>
            </p:cNvSpPr>
            <p:nvPr/>
          </p:nvSpPr>
          <p:spPr bwMode="auto">
            <a:xfrm flipV="1">
              <a:off x="6131"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12"/>
            <p:cNvSpPr>
              <a:spLocks noChangeShapeType="1"/>
            </p:cNvSpPr>
            <p:nvPr/>
          </p:nvSpPr>
          <p:spPr bwMode="auto">
            <a:xfrm flipV="1">
              <a:off x="6692" y="3838"/>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13"/>
            <p:cNvSpPr>
              <a:spLocks noChangeShapeType="1"/>
            </p:cNvSpPr>
            <p:nvPr/>
          </p:nvSpPr>
          <p:spPr bwMode="auto">
            <a:xfrm flipV="1">
              <a:off x="571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Line 14"/>
            <p:cNvSpPr>
              <a:spLocks noChangeShapeType="1"/>
            </p:cNvSpPr>
            <p:nvPr/>
          </p:nvSpPr>
          <p:spPr bwMode="auto">
            <a:xfrm flipV="1">
              <a:off x="5850"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Line 15"/>
            <p:cNvSpPr>
              <a:spLocks noChangeShapeType="1"/>
            </p:cNvSpPr>
            <p:nvPr/>
          </p:nvSpPr>
          <p:spPr bwMode="auto">
            <a:xfrm flipV="1">
              <a:off x="599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Line 16"/>
            <p:cNvSpPr>
              <a:spLocks noChangeShapeType="1"/>
            </p:cNvSpPr>
            <p:nvPr/>
          </p:nvSpPr>
          <p:spPr bwMode="auto">
            <a:xfrm flipV="1">
              <a:off x="6272"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Line 17"/>
            <p:cNvSpPr>
              <a:spLocks noChangeShapeType="1"/>
            </p:cNvSpPr>
            <p:nvPr/>
          </p:nvSpPr>
          <p:spPr bwMode="auto">
            <a:xfrm flipV="1">
              <a:off x="641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Line 18"/>
            <p:cNvSpPr>
              <a:spLocks noChangeShapeType="1"/>
            </p:cNvSpPr>
            <p:nvPr/>
          </p:nvSpPr>
          <p:spPr bwMode="auto">
            <a:xfrm flipV="1">
              <a:off x="6551" y="3859"/>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Line 19"/>
            <p:cNvSpPr>
              <a:spLocks noChangeShapeType="1"/>
            </p:cNvSpPr>
            <p:nvPr/>
          </p:nvSpPr>
          <p:spPr bwMode="auto">
            <a:xfrm>
              <a:off x="5570" y="3910"/>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0" name="Picture 49">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667" y="1427343"/>
            <a:ext cx="388283" cy="561711"/>
          </a:xfrm>
          <a:prstGeom prst="rect">
            <a:avLst/>
          </a:prstGeom>
        </p:spPr>
      </p:pic>
      <p:grpSp>
        <p:nvGrpSpPr>
          <p:cNvPr id="20" name="Group 19"/>
          <p:cNvGrpSpPr/>
          <p:nvPr/>
        </p:nvGrpSpPr>
        <p:grpSpPr>
          <a:xfrm>
            <a:off x="10423217" y="4821997"/>
            <a:ext cx="1572319" cy="1947665"/>
            <a:chOff x="13198888" y="4910335"/>
            <a:chExt cx="1572319" cy="1947665"/>
          </a:xfrm>
        </p:grpSpPr>
        <p:grpSp>
          <p:nvGrpSpPr>
            <p:cNvPr id="37" name="Group 4">
              <a:extLst>
                <a:ext uri="{FF2B5EF4-FFF2-40B4-BE49-F238E27FC236}">
                  <a16:creationId xmlns:a16="http://schemas.microsoft.com/office/drawing/2014/main" xmlns="" id="{7896286B-EF9F-434C-91F3-171DB97ADCF7}"/>
                </a:ext>
              </a:extLst>
            </p:cNvPr>
            <p:cNvGrpSpPr>
              <a:grpSpLocks noChangeAspect="1"/>
            </p:cNvGrpSpPr>
            <p:nvPr/>
          </p:nvGrpSpPr>
          <p:grpSpPr bwMode="auto">
            <a:xfrm>
              <a:off x="13350395" y="4910335"/>
              <a:ext cx="1420812" cy="1947665"/>
              <a:chOff x="231" y="2939"/>
              <a:chExt cx="895" cy="1104"/>
            </a:xfrm>
          </p:grpSpPr>
          <p:sp>
            <p:nvSpPr>
              <p:cNvPr id="38" name="AutoShape 3">
                <a:extLst>
                  <a:ext uri="{FF2B5EF4-FFF2-40B4-BE49-F238E27FC236}">
                    <a16:creationId xmlns:a16="http://schemas.microsoft.com/office/drawing/2014/main" xmlns="" id="{615127BE-24A6-440A-BC0B-A3D0C844740F}"/>
                  </a:ext>
                </a:extLst>
              </p:cNvPr>
              <p:cNvSpPr>
                <a:spLocks noChangeAspect="1" noChangeArrowheads="1" noTextEdit="1"/>
              </p:cNvSpPr>
              <p:nvPr/>
            </p:nvSpPr>
            <p:spPr bwMode="auto">
              <a:xfrm>
                <a:off x="231" y="2939"/>
                <a:ext cx="89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xmlns="" id="{44F2EE0D-F9D4-446F-9553-526D31D1A3E6}"/>
                  </a:ext>
                </a:extLst>
              </p:cNvPr>
              <p:cNvSpPr>
                <a:spLocks noChangeArrowheads="1"/>
              </p:cNvSpPr>
              <p:nvPr/>
            </p:nvSpPr>
            <p:spPr bwMode="auto">
              <a:xfrm>
                <a:off x="231" y="3922"/>
                <a:ext cx="240" cy="120"/>
              </a:xfrm>
              <a:prstGeom prst="rect">
                <a:avLst/>
              </a:prstGeom>
              <a:solidFill>
                <a:srgbClr val="9DCC1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9">
                <a:extLst>
                  <a:ext uri="{FF2B5EF4-FFF2-40B4-BE49-F238E27FC236}">
                    <a16:creationId xmlns:a16="http://schemas.microsoft.com/office/drawing/2014/main" xmlns="" id="{3BA8FEDA-152D-4C5D-83C1-D87A9C584658}"/>
                  </a:ext>
                </a:extLst>
              </p:cNvPr>
              <p:cNvSpPr>
                <a:spLocks noChangeArrowheads="1"/>
              </p:cNvSpPr>
              <p:nvPr/>
            </p:nvSpPr>
            <p:spPr bwMode="auto">
              <a:xfrm>
                <a:off x="231" y="3758"/>
                <a:ext cx="240" cy="121"/>
              </a:xfrm>
              <a:prstGeom prst="rect">
                <a:avLst/>
              </a:prstGeom>
              <a:solidFill>
                <a:srgbClr val="B4D945"/>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40">
                <a:extLst>
                  <a:ext uri="{FF2B5EF4-FFF2-40B4-BE49-F238E27FC236}">
                    <a16:creationId xmlns:a16="http://schemas.microsoft.com/office/drawing/2014/main" xmlns="" id="{F32C01B4-8233-49CF-84E8-5A776FC43C2C}"/>
                  </a:ext>
                </a:extLst>
              </p:cNvPr>
              <p:cNvSpPr>
                <a:spLocks noChangeArrowheads="1"/>
              </p:cNvSpPr>
              <p:nvPr/>
            </p:nvSpPr>
            <p:spPr bwMode="auto">
              <a:xfrm>
                <a:off x="231" y="3595"/>
                <a:ext cx="240" cy="120"/>
              </a:xfrm>
              <a:prstGeom prst="rect">
                <a:avLst/>
              </a:prstGeom>
              <a:solidFill>
                <a:srgbClr val="C7E371"/>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41">
                <a:extLst>
                  <a:ext uri="{FF2B5EF4-FFF2-40B4-BE49-F238E27FC236}">
                    <a16:creationId xmlns:a16="http://schemas.microsoft.com/office/drawing/2014/main" xmlns="" id="{BFB5A182-E787-4B92-8106-1C8B0FD0D336}"/>
                  </a:ext>
                </a:extLst>
              </p:cNvPr>
              <p:cNvSpPr>
                <a:spLocks noChangeArrowheads="1"/>
              </p:cNvSpPr>
              <p:nvPr/>
            </p:nvSpPr>
            <p:spPr bwMode="auto">
              <a:xfrm>
                <a:off x="231" y="3430"/>
                <a:ext cx="240" cy="121"/>
              </a:xfrm>
              <a:prstGeom prst="rect">
                <a:avLst/>
              </a:prstGeom>
              <a:solidFill>
                <a:srgbClr val="DAF09E"/>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xmlns="" id="{1EDC76ED-5259-4AAA-896E-36A0212DAB39}"/>
                  </a:ext>
                </a:extLst>
              </p:cNvPr>
              <p:cNvSpPr>
                <a:spLocks noChangeArrowheads="1"/>
              </p:cNvSpPr>
              <p:nvPr/>
            </p:nvSpPr>
            <p:spPr bwMode="auto">
              <a:xfrm>
                <a:off x="231" y="3267"/>
                <a:ext cx="240" cy="120"/>
              </a:xfrm>
              <a:prstGeom prst="rect">
                <a:avLst/>
              </a:prstGeom>
              <a:solidFill>
                <a:srgbClr val="ECFCCC"/>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xmlns="" id="{7BF5494B-97C9-4849-B682-D1A3C281ECB9}"/>
                  </a:ext>
                </a:extLst>
              </p:cNvPr>
              <p:cNvSpPr>
                <a:spLocks noChangeArrowheads="1"/>
              </p:cNvSpPr>
              <p:nvPr/>
            </p:nvSpPr>
            <p:spPr bwMode="auto">
              <a:xfrm>
                <a:off x="515" y="3920"/>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40 </a:t>
                </a:r>
                <a:r>
                  <a:rPr lang="en-US" altLang="en-US" dirty="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65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5" name="Rectangle 44">
                <a:extLst>
                  <a:ext uri="{FF2B5EF4-FFF2-40B4-BE49-F238E27FC236}">
                    <a16:creationId xmlns:a16="http://schemas.microsoft.com/office/drawing/2014/main" xmlns="" id="{A97ACAEC-6154-4DE7-AC7C-AEE6FFD8C50A}"/>
                  </a:ext>
                </a:extLst>
              </p:cNvPr>
              <p:cNvSpPr>
                <a:spLocks noChangeArrowheads="1"/>
              </p:cNvSpPr>
              <p:nvPr/>
            </p:nvSpPr>
            <p:spPr bwMode="auto">
              <a:xfrm>
                <a:off x="515" y="3757"/>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29 </a:t>
                </a:r>
                <a:r>
                  <a:rPr lang="en-US" altLang="en-US" dirty="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40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6" name="Rectangle 45">
                <a:extLst>
                  <a:ext uri="{FF2B5EF4-FFF2-40B4-BE49-F238E27FC236}">
                    <a16:creationId xmlns:a16="http://schemas.microsoft.com/office/drawing/2014/main" xmlns="" id="{ECC15047-65B6-4DF7-9995-530A8874EDA0}"/>
                  </a:ext>
                </a:extLst>
              </p:cNvPr>
              <p:cNvSpPr>
                <a:spLocks noChangeArrowheads="1"/>
              </p:cNvSpPr>
              <p:nvPr/>
            </p:nvSpPr>
            <p:spPr bwMode="auto">
              <a:xfrm>
                <a:off x="515" y="3594"/>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20 </a:t>
                </a:r>
                <a:r>
                  <a:rPr lang="en-US" altLang="en-US" dirty="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28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7" name="Rectangle 46">
                <a:extLst>
                  <a:ext uri="{FF2B5EF4-FFF2-40B4-BE49-F238E27FC236}">
                    <a16:creationId xmlns:a16="http://schemas.microsoft.com/office/drawing/2014/main" xmlns="" id="{339E3C51-1372-4ACA-9B5F-9C9CD6D04BCF}"/>
                  </a:ext>
                </a:extLst>
              </p:cNvPr>
              <p:cNvSpPr>
                <a:spLocks noChangeArrowheads="1"/>
              </p:cNvSpPr>
              <p:nvPr/>
            </p:nvSpPr>
            <p:spPr bwMode="auto">
              <a:xfrm>
                <a:off x="515" y="3429"/>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14 </a:t>
                </a:r>
                <a:r>
                  <a:rPr lang="en-US" altLang="en-US" dirty="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20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8" name="Rectangle 47">
                <a:extLst>
                  <a:ext uri="{FF2B5EF4-FFF2-40B4-BE49-F238E27FC236}">
                    <a16:creationId xmlns:a16="http://schemas.microsoft.com/office/drawing/2014/main" xmlns="" id="{6C64766D-B39E-49F3-A7A4-07A43CA0395E}"/>
                  </a:ext>
                </a:extLst>
              </p:cNvPr>
              <p:cNvSpPr>
                <a:spLocks noChangeArrowheads="1"/>
              </p:cNvSpPr>
              <p:nvPr/>
            </p:nvSpPr>
            <p:spPr bwMode="auto">
              <a:xfrm>
                <a:off x="515" y="3266"/>
                <a:ext cx="39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b="0" i="0" u="none" strike="noStrike" cap="none" normalizeH="0" baseline="0" dirty="0">
                    <a:ln>
                      <a:noFill/>
                    </a:ln>
                    <a:solidFill>
                      <a:srgbClr val="000000"/>
                    </a:solidFill>
                    <a:effectLst/>
                    <a:latin typeface="Century Gothic" panose="020B0502020202020204" pitchFamily="34" charset="0"/>
                  </a:rPr>
                  <a:t>7 </a:t>
                </a:r>
                <a:r>
                  <a:rPr lang="en-US" altLang="en-US" dirty="0">
                    <a:solidFill>
                      <a:srgbClr val="000000"/>
                    </a:solidFill>
                    <a:latin typeface="Century Gothic" panose="020B0502020202020204" pitchFamily="34" charset="0"/>
                  </a:rPr>
                  <a:t>to </a:t>
                </a:r>
                <a:r>
                  <a:rPr kumimoji="0" lang="en-US" altLang="en-US" b="0" i="0" u="none" strike="noStrike" cap="none" normalizeH="0" baseline="0" dirty="0" smtClean="0">
                    <a:ln>
                      <a:noFill/>
                    </a:ln>
                    <a:solidFill>
                      <a:srgbClr val="000000"/>
                    </a:solidFill>
                    <a:effectLst/>
                    <a:latin typeface="Century Gothic" panose="020B0502020202020204" pitchFamily="34" charset="0"/>
                  </a:rPr>
                  <a:t>14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49" name="Rectangle 8">
              <a:extLst>
                <a:ext uri="{FF2B5EF4-FFF2-40B4-BE49-F238E27FC236}">
                  <a16:creationId xmlns:a16="http://schemas.microsoft.com/office/drawing/2014/main" xmlns="" id="{162B00E3-4E4C-4AE3-A6AE-B8061F531339}"/>
                </a:ext>
              </a:extLst>
            </p:cNvPr>
            <p:cNvSpPr>
              <a:spLocks noChangeArrowheads="1"/>
            </p:cNvSpPr>
            <p:nvPr/>
          </p:nvSpPr>
          <p:spPr bwMode="auto">
            <a:xfrm>
              <a:off x="13198888" y="4990240"/>
              <a:ext cx="14202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Percent Canopy</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Cover</a:t>
              </a:r>
              <a:endParaRPr kumimoji="0" lang="en-US" altLang="en-US" b="1" i="0" u="none" strike="noStrike" cap="none" normalizeH="0" baseline="0" dirty="0">
                <a:ln>
                  <a:noFill/>
                </a:ln>
                <a:solidFill>
                  <a:schemeClr val="tx1"/>
                </a:solidFill>
                <a:effectLst/>
                <a:latin typeface="Century Gothic" panose="020B0502020202020204"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56" name="Picture 455"/>
          <p:cNvPicPr>
            <a:picLocks noChangeAspect="1"/>
          </p:cNvPicPr>
          <p:nvPr/>
        </p:nvPicPr>
        <p:blipFill rotWithShape="1">
          <a:blip r:embed="rId3">
            <a:extLst>
              <a:ext uri="{28A0092B-C50C-407E-A947-70E740481C1C}">
                <a14:useLocalDpi xmlns:a14="http://schemas.microsoft.com/office/drawing/2010/main" val="0"/>
              </a:ext>
            </a:extLst>
          </a:blip>
          <a:srcRect l="9533" t="22334" r="12258" b="34603"/>
          <a:stretch/>
        </p:blipFill>
        <p:spPr>
          <a:xfrm>
            <a:off x="6018313" y="1133103"/>
            <a:ext cx="6079524" cy="4332102"/>
          </a:xfrm>
          <a:prstGeom prst="rect">
            <a:avLst/>
          </a:prstGeom>
        </p:spPr>
      </p:pic>
      <p:sp>
        <p:nvSpPr>
          <p:cNvPr id="21" name="Shape 454"/>
          <p:cNvSpPr txBox="1">
            <a:spLocks noGrp="1"/>
          </p:cNvSpPr>
          <p:nvPr>
            <p:ph type="title"/>
          </p:nvPr>
        </p:nvSpPr>
        <p:spPr>
          <a:xfrm>
            <a:off x="928035" y="330544"/>
            <a:ext cx="11854173"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1B57AF"/>
              </a:buClr>
              <a:buSzPts val="4800"/>
              <a:buFont typeface="Century Gothic"/>
              <a:buNone/>
            </a:pPr>
            <a:r>
              <a:rPr lang="en-US" sz="3200" dirty="0"/>
              <a:t>Results: Canopy Cover and Socioeconomic </a:t>
            </a:r>
            <a:r>
              <a:rPr lang="en-US" sz="3200" dirty="0" smtClean="0"/>
              <a:t>Status</a:t>
            </a:r>
            <a:endParaRPr sz="3200" dirty="0"/>
          </a:p>
        </p:txBody>
      </p:sp>
      <p:grpSp>
        <p:nvGrpSpPr>
          <p:cNvPr id="2" name="Group 4"/>
          <p:cNvGrpSpPr>
            <a:grpSpLocks noChangeAspect="1"/>
          </p:cNvGrpSpPr>
          <p:nvPr/>
        </p:nvGrpSpPr>
        <p:grpSpPr bwMode="auto">
          <a:xfrm>
            <a:off x="4436970" y="6369506"/>
            <a:ext cx="2773363" cy="355600"/>
            <a:chOff x="5619" y="3827"/>
            <a:chExt cx="1747" cy="224"/>
          </a:xfrm>
        </p:grpSpPr>
        <p:sp>
          <p:nvSpPr>
            <p:cNvPr id="3" name="AutoShape 3"/>
            <p:cNvSpPr>
              <a:spLocks noChangeAspect="1" noChangeArrowheads="1" noTextEdit="1"/>
            </p:cNvSpPr>
            <p:nvPr/>
          </p:nvSpPr>
          <p:spPr bwMode="auto">
            <a:xfrm>
              <a:off x="5639" y="3827"/>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2" name="Rectangle 5"/>
            <p:cNvSpPr>
              <a:spLocks noChangeArrowheads="1"/>
            </p:cNvSpPr>
            <p:nvPr/>
          </p:nvSpPr>
          <p:spPr bwMode="auto">
            <a:xfrm>
              <a:off x="6838" y="3830"/>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23" name="Rectangle 6"/>
            <p:cNvSpPr>
              <a:spLocks noChangeArrowheads="1"/>
            </p:cNvSpPr>
            <p:nvPr/>
          </p:nvSpPr>
          <p:spPr bwMode="auto">
            <a:xfrm>
              <a:off x="5619" y="3830"/>
              <a:ext cx="5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entury Gothic" panose="020B0502020202020204" pitchFamily="34" charset="0"/>
                </a:rPr>
                <a:t>0</a:t>
              </a:r>
              <a:endParaRPr kumimoji="0" lang="en-US" altLang="en-US" sz="1800" b="0" i="0" u="none" strike="noStrike" cap="none" normalizeH="0" baseline="0" smtClean="0">
                <a:ln>
                  <a:noFill/>
                </a:ln>
                <a:solidFill>
                  <a:schemeClr val="tx1"/>
                </a:solidFill>
                <a:effectLst/>
                <a:latin typeface="Century Gothic" panose="020B0502020202020204" pitchFamily="34" charset="0"/>
              </a:endParaRPr>
            </a:p>
          </p:txBody>
        </p:sp>
        <p:sp>
          <p:nvSpPr>
            <p:cNvPr id="24" name="Rectangle 7"/>
            <p:cNvSpPr>
              <a:spLocks noChangeArrowheads="1"/>
            </p:cNvSpPr>
            <p:nvPr/>
          </p:nvSpPr>
          <p:spPr bwMode="auto">
            <a:xfrm>
              <a:off x="6141" y="3830"/>
              <a:ext cx="14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Century Gothic" panose="020B0502020202020204" pitchFamily="34" charset="0"/>
                </a:rPr>
                <a:t>2.5</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sp>
          <p:nvSpPr>
            <p:cNvPr id="25" name="Rectangle 8"/>
            <p:cNvSpPr>
              <a:spLocks noChangeArrowheads="1"/>
            </p:cNvSpPr>
            <p:nvPr/>
          </p:nvSpPr>
          <p:spPr bwMode="auto">
            <a:xfrm>
              <a:off x="6741" y="3830"/>
              <a:ext cx="5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entury Gothic" panose="020B0502020202020204" pitchFamily="34" charset="0"/>
                </a:rPr>
                <a:t>5</a:t>
              </a:r>
              <a:endParaRPr kumimoji="0" lang="en-US" altLang="en-US" sz="1800" b="0" i="0" u="none" strike="noStrike" cap="none" normalizeH="0" baseline="0" smtClean="0">
                <a:ln>
                  <a:noFill/>
                </a:ln>
                <a:solidFill>
                  <a:schemeClr val="tx1"/>
                </a:solidFill>
                <a:effectLst/>
                <a:latin typeface="Century Gothic" panose="020B0502020202020204" pitchFamily="34" charset="0"/>
              </a:endParaRPr>
            </a:p>
          </p:txBody>
        </p:sp>
        <p:sp>
          <p:nvSpPr>
            <p:cNvPr id="26" name="Rectangle 9"/>
            <p:cNvSpPr>
              <a:spLocks noChangeArrowheads="1"/>
            </p:cNvSpPr>
            <p:nvPr/>
          </p:nvSpPr>
          <p:spPr bwMode="auto">
            <a:xfrm>
              <a:off x="5834" y="3830"/>
              <a:ext cx="20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Century Gothic" panose="020B0502020202020204" pitchFamily="34" charset="0"/>
                </a:rPr>
                <a:t>1.25</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sp>
          <p:nvSpPr>
            <p:cNvPr id="27" name="Line 10"/>
            <p:cNvSpPr>
              <a:spLocks noChangeShapeType="1"/>
            </p:cNvSpPr>
            <p:nvPr/>
          </p:nvSpPr>
          <p:spPr bwMode="auto">
            <a:xfrm flipV="1">
              <a:off x="5664" y="3972"/>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8" name="Line 11"/>
            <p:cNvSpPr>
              <a:spLocks noChangeShapeType="1"/>
            </p:cNvSpPr>
            <p:nvPr/>
          </p:nvSpPr>
          <p:spPr bwMode="auto">
            <a:xfrm flipV="1">
              <a:off x="6225" y="3972"/>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 name="Line 12"/>
            <p:cNvSpPr>
              <a:spLocks noChangeShapeType="1"/>
            </p:cNvSpPr>
            <p:nvPr/>
          </p:nvSpPr>
          <p:spPr bwMode="auto">
            <a:xfrm flipV="1">
              <a:off x="6786" y="3972"/>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 name="Line 13"/>
            <p:cNvSpPr>
              <a:spLocks noChangeShapeType="1"/>
            </p:cNvSpPr>
            <p:nvPr/>
          </p:nvSpPr>
          <p:spPr bwMode="auto">
            <a:xfrm flipV="1">
              <a:off x="5804"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 name="Line 14"/>
            <p:cNvSpPr>
              <a:spLocks noChangeShapeType="1"/>
            </p:cNvSpPr>
            <p:nvPr/>
          </p:nvSpPr>
          <p:spPr bwMode="auto">
            <a:xfrm flipV="1">
              <a:off x="5944"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8" name="Line 15"/>
            <p:cNvSpPr>
              <a:spLocks noChangeShapeType="1"/>
            </p:cNvSpPr>
            <p:nvPr/>
          </p:nvSpPr>
          <p:spPr bwMode="auto">
            <a:xfrm flipV="1">
              <a:off x="6085"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49" name="Line 16"/>
            <p:cNvSpPr>
              <a:spLocks noChangeShapeType="1"/>
            </p:cNvSpPr>
            <p:nvPr/>
          </p:nvSpPr>
          <p:spPr bwMode="auto">
            <a:xfrm flipV="1">
              <a:off x="6366"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0" name="Line 17"/>
            <p:cNvSpPr>
              <a:spLocks noChangeShapeType="1"/>
            </p:cNvSpPr>
            <p:nvPr/>
          </p:nvSpPr>
          <p:spPr bwMode="auto">
            <a:xfrm flipV="1">
              <a:off x="6505"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1" name="Line 18"/>
            <p:cNvSpPr>
              <a:spLocks noChangeShapeType="1"/>
            </p:cNvSpPr>
            <p:nvPr/>
          </p:nvSpPr>
          <p:spPr bwMode="auto">
            <a:xfrm flipV="1">
              <a:off x="6645" y="3993"/>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2" name="Line 19"/>
            <p:cNvSpPr>
              <a:spLocks noChangeShapeType="1"/>
            </p:cNvSpPr>
            <p:nvPr/>
          </p:nvSpPr>
          <p:spPr bwMode="auto">
            <a:xfrm>
              <a:off x="5664" y="4044"/>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grpSp>
        <p:nvGrpSpPr>
          <p:cNvPr id="18" name="Group 17"/>
          <p:cNvGrpSpPr/>
          <p:nvPr/>
        </p:nvGrpSpPr>
        <p:grpSpPr>
          <a:xfrm>
            <a:off x="3718" y="1157744"/>
            <a:ext cx="11645014" cy="4357871"/>
            <a:chOff x="414006" y="989675"/>
            <a:chExt cx="11645014" cy="4357871"/>
          </a:xfrm>
        </p:grpSpPr>
        <p:pic>
          <p:nvPicPr>
            <p:cNvPr id="4" name="Picture 3">
              <a:extLst>
                <a:ext uri="{FF2B5EF4-FFF2-40B4-BE49-F238E27FC236}">
                  <a16:creationId xmlns:a16="http://schemas.microsoft.com/office/drawing/2014/main" xmlns="" id="{B49FE809-72CA-4A8A-8DF9-C9E51FCFF4AC}"/>
                </a:ext>
              </a:extLst>
            </p:cNvPr>
            <p:cNvPicPr>
              <a:picLocks noChangeAspect="1"/>
            </p:cNvPicPr>
            <p:nvPr/>
          </p:nvPicPr>
          <p:blipFill rotWithShape="1">
            <a:blip r:embed="rId4"/>
            <a:srcRect l="7400" t="2650" b="916"/>
            <a:stretch/>
          </p:blipFill>
          <p:spPr>
            <a:xfrm>
              <a:off x="414006" y="1050511"/>
              <a:ext cx="5931342" cy="4297035"/>
            </a:xfrm>
            <a:prstGeom prst="rect">
              <a:avLst/>
            </a:prstGeom>
          </p:spPr>
        </p:pic>
        <p:pic>
          <p:nvPicPr>
            <p:cNvPr id="53" name="Picture 52">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0737" y="989675"/>
              <a:ext cx="388283" cy="561711"/>
            </a:xfrm>
            <a:prstGeom prst="rect">
              <a:avLst/>
            </a:prstGeom>
          </p:spPr>
        </p:pic>
      </p:grpSp>
      <p:grpSp>
        <p:nvGrpSpPr>
          <p:cNvPr id="453" name="Group 452"/>
          <p:cNvGrpSpPr/>
          <p:nvPr/>
        </p:nvGrpSpPr>
        <p:grpSpPr>
          <a:xfrm>
            <a:off x="123101" y="5018243"/>
            <a:ext cx="1365758" cy="1757846"/>
            <a:chOff x="123101" y="5018243"/>
            <a:chExt cx="1365758" cy="1757846"/>
          </a:xfrm>
        </p:grpSpPr>
        <p:grpSp>
          <p:nvGrpSpPr>
            <p:cNvPr id="5" name="Group 17">
              <a:extLst>
                <a:ext uri="{FF2B5EF4-FFF2-40B4-BE49-F238E27FC236}">
                  <a16:creationId xmlns:a16="http://schemas.microsoft.com/office/drawing/2014/main" xmlns="" id="{430D1708-06CD-4DE4-A5C1-B9CD66E46C95}"/>
                </a:ext>
              </a:extLst>
            </p:cNvPr>
            <p:cNvGrpSpPr>
              <a:grpSpLocks noChangeAspect="1"/>
            </p:cNvGrpSpPr>
            <p:nvPr/>
          </p:nvGrpSpPr>
          <p:grpSpPr bwMode="auto">
            <a:xfrm>
              <a:off x="170110" y="5285910"/>
              <a:ext cx="1130300" cy="1490179"/>
              <a:chOff x="239" y="2986"/>
              <a:chExt cx="712" cy="772"/>
            </a:xfrm>
          </p:grpSpPr>
          <p:sp>
            <p:nvSpPr>
              <p:cNvPr id="6" name="AutoShape 16">
                <a:extLst>
                  <a:ext uri="{FF2B5EF4-FFF2-40B4-BE49-F238E27FC236}">
                    <a16:creationId xmlns:a16="http://schemas.microsoft.com/office/drawing/2014/main" xmlns="" id="{9C30BBAD-FFB9-4A98-A423-A54E55B35646}"/>
                  </a:ext>
                </a:extLst>
              </p:cNvPr>
              <p:cNvSpPr>
                <a:spLocks noChangeAspect="1" noChangeArrowheads="1" noTextEdit="1"/>
              </p:cNvSpPr>
              <p:nvPr/>
            </p:nvSpPr>
            <p:spPr bwMode="auto">
              <a:xfrm>
                <a:off x="239" y="2986"/>
                <a:ext cx="712"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aramond" panose="02020404030301010803" pitchFamily="18" charset="0"/>
                </a:endParaRPr>
              </a:p>
            </p:txBody>
          </p:sp>
          <p:sp>
            <p:nvSpPr>
              <p:cNvPr id="7" name="Rectangle 18">
                <a:extLst>
                  <a:ext uri="{FF2B5EF4-FFF2-40B4-BE49-F238E27FC236}">
                    <a16:creationId xmlns:a16="http://schemas.microsoft.com/office/drawing/2014/main" xmlns="" id="{2E2C9CFC-6A68-424B-9C85-1602C2003F29}"/>
                  </a:ext>
                </a:extLst>
              </p:cNvPr>
              <p:cNvSpPr>
                <a:spLocks noChangeArrowheads="1"/>
              </p:cNvSpPr>
              <p:nvPr/>
            </p:nvSpPr>
            <p:spPr bwMode="auto">
              <a:xfrm>
                <a:off x="549" y="2999"/>
                <a:ext cx="33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0 </a:t>
                </a:r>
                <a:r>
                  <a:rPr kumimoji="0" lang="en-US" altLang="en-US" b="0" i="0" u="none" strike="noStrike" cap="none" normalizeH="0" baseline="0" dirty="0" smtClean="0">
                    <a:ln>
                      <a:noFill/>
                    </a:ln>
                    <a:solidFill>
                      <a:srgbClr val="000000"/>
                    </a:solidFill>
                    <a:effectLst/>
                    <a:latin typeface="Century Gothic" panose="020B0502020202020204" pitchFamily="34" charset="0"/>
                  </a:rPr>
                  <a:t>to 6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8" name="Rectangle 19">
                <a:extLst>
                  <a:ext uri="{FF2B5EF4-FFF2-40B4-BE49-F238E27FC236}">
                    <a16:creationId xmlns:a16="http://schemas.microsoft.com/office/drawing/2014/main" xmlns="" id="{F55D565B-AF2D-4F9D-9309-34E4CC73E69E}"/>
                  </a:ext>
                </a:extLst>
              </p:cNvPr>
              <p:cNvSpPr>
                <a:spLocks noChangeArrowheads="1"/>
              </p:cNvSpPr>
              <p:nvPr/>
            </p:nvSpPr>
            <p:spPr bwMode="auto">
              <a:xfrm>
                <a:off x="520" y="3161"/>
                <a:ext cx="42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10 </a:t>
                </a:r>
                <a:r>
                  <a:rPr kumimoji="0" lang="en-US" altLang="en-US" b="0" i="0" u="none" strike="noStrike" cap="none" normalizeH="0" baseline="0" dirty="0" smtClean="0">
                    <a:ln>
                      <a:noFill/>
                    </a:ln>
                    <a:solidFill>
                      <a:srgbClr val="000000"/>
                    </a:solidFill>
                    <a:effectLst/>
                    <a:latin typeface="Century Gothic" panose="020B0502020202020204" pitchFamily="34" charset="0"/>
                  </a:rPr>
                  <a:t>to 14</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9" name="Rectangle 20">
                <a:extLst>
                  <a:ext uri="{FF2B5EF4-FFF2-40B4-BE49-F238E27FC236}">
                    <a16:creationId xmlns:a16="http://schemas.microsoft.com/office/drawing/2014/main" xmlns="" id="{3296036A-5FAA-4A29-9041-65A8CC71E0C9}"/>
                  </a:ext>
                </a:extLst>
              </p:cNvPr>
              <p:cNvSpPr>
                <a:spLocks noChangeArrowheads="1"/>
              </p:cNvSpPr>
              <p:nvPr/>
            </p:nvSpPr>
            <p:spPr bwMode="auto">
              <a:xfrm>
                <a:off x="520" y="3323"/>
                <a:ext cx="42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14 </a:t>
                </a:r>
                <a:r>
                  <a:rPr kumimoji="0" lang="en-US" altLang="en-US" b="0" i="0" u="none" strike="noStrike" cap="none" normalizeH="0" baseline="0" dirty="0" smtClean="0">
                    <a:ln>
                      <a:noFill/>
                    </a:ln>
                    <a:solidFill>
                      <a:srgbClr val="000000"/>
                    </a:solidFill>
                    <a:effectLst/>
                    <a:latin typeface="Century Gothic" panose="020B0502020202020204" pitchFamily="34" charset="0"/>
                  </a:rPr>
                  <a:t>to 23</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0" name="Rectangle 21">
                <a:extLst>
                  <a:ext uri="{FF2B5EF4-FFF2-40B4-BE49-F238E27FC236}">
                    <a16:creationId xmlns:a16="http://schemas.microsoft.com/office/drawing/2014/main" xmlns="" id="{13A3D7AD-3021-4BC1-80E1-AA72CFB4626C}"/>
                  </a:ext>
                </a:extLst>
              </p:cNvPr>
              <p:cNvSpPr>
                <a:spLocks noChangeArrowheads="1"/>
              </p:cNvSpPr>
              <p:nvPr/>
            </p:nvSpPr>
            <p:spPr bwMode="auto">
              <a:xfrm>
                <a:off x="520" y="3485"/>
                <a:ext cx="42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Century Gothic" panose="020B0502020202020204" pitchFamily="34" charset="0"/>
                  </a:rPr>
                  <a:t>23 </a:t>
                </a:r>
                <a:r>
                  <a:rPr kumimoji="0" lang="en-US" altLang="en-US" b="0" i="0" u="none" strike="noStrike" cap="none" normalizeH="0" baseline="0" dirty="0" smtClean="0">
                    <a:ln>
                      <a:noFill/>
                    </a:ln>
                    <a:solidFill>
                      <a:srgbClr val="000000"/>
                    </a:solidFill>
                    <a:effectLst/>
                    <a:latin typeface="Century Gothic" panose="020B0502020202020204" pitchFamily="34" charset="0"/>
                  </a:rPr>
                  <a:t>to 34</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1" name="Rectangle 22">
                <a:extLst>
                  <a:ext uri="{FF2B5EF4-FFF2-40B4-BE49-F238E27FC236}">
                    <a16:creationId xmlns:a16="http://schemas.microsoft.com/office/drawing/2014/main" xmlns="" id="{F2564B7A-80FD-4AC4-8499-E76A67D3C3D2}"/>
                  </a:ext>
                </a:extLst>
              </p:cNvPr>
              <p:cNvSpPr>
                <a:spLocks noChangeArrowheads="1"/>
              </p:cNvSpPr>
              <p:nvPr/>
            </p:nvSpPr>
            <p:spPr bwMode="auto">
              <a:xfrm>
                <a:off x="520" y="3646"/>
                <a:ext cx="42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35 </a:t>
                </a:r>
                <a:r>
                  <a:rPr kumimoji="0" lang="en-US" altLang="en-US" b="0" i="0" u="none" strike="noStrike" cap="none" normalizeH="0" baseline="0" dirty="0" smtClean="0">
                    <a:ln>
                      <a:noFill/>
                    </a:ln>
                    <a:solidFill>
                      <a:srgbClr val="000000"/>
                    </a:solidFill>
                    <a:effectLst/>
                    <a:latin typeface="Century Gothic" panose="020B0502020202020204" pitchFamily="34" charset="0"/>
                  </a:rPr>
                  <a:t>to 47</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2" name="Rectangle 23">
                <a:extLst>
                  <a:ext uri="{FF2B5EF4-FFF2-40B4-BE49-F238E27FC236}">
                    <a16:creationId xmlns:a16="http://schemas.microsoft.com/office/drawing/2014/main" xmlns="" id="{4E44D95A-E127-44AE-9291-BA3F2A8F26A6}"/>
                  </a:ext>
                </a:extLst>
              </p:cNvPr>
              <p:cNvSpPr>
                <a:spLocks noChangeArrowheads="1"/>
              </p:cNvSpPr>
              <p:nvPr/>
            </p:nvSpPr>
            <p:spPr bwMode="auto">
              <a:xfrm>
                <a:off x="240" y="3632"/>
                <a:ext cx="238" cy="119"/>
              </a:xfrm>
              <a:prstGeom prst="rect">
                <a:avLst/>
              </a:prstGeom>
              <a:solidFill>
                <a:srgbClr val="22663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24">
                <a:extLst>
                  <a:ext uri="{FF2B5EF4-FFF2-40B4-BE49-F238E27FC236}">
                    <a16:creationId xmlns:a16="http://schemas.microsoft.com/office/drawing/2014/main" xmlns="" id="{A9462FA9-C399-4EF7-8B74-E8EAE717649E}"/>
                  </a:ext>
                </a:extLst>
              </p:cNvPr>
              <p:cNvSpPr>
                <a:spLocks noChangeArrowheads="1"/>
              </p:cNvSpPr>
              <p:nvPr/>
            </p:nvSpPr>
            <p:spPr bwMode="auto">
              <a:xfrm>
                <a:off x="240" y="3470"/>
                <a:ext cx="238" cy="119"/>
              </a:xfrm>
              <a:prstGeom prst="rect">
                <a:avLst/>
              </a:prstGeom>
              <a:solidFill>
                <a:srgbClr val="4A875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25">
                <a:extLst>
                  <a:ext uri="{FF2B5EF4-FFF2-40B4-BE49-F238E27FC236}">
                    <a16:creationId xmlns:a16="http://schemas.microsoft.com/office/drawing/2014/main" xmlns="" id="{C1AD6E16-BADF-43BE-987A-82BFA059D7F3}"/>
                  </a:ext>
                </a:extLst>
              </p:cNvPr>
              <p:cNvSpPr>
                <a:spLocks noChangeArrowheads="1"/>
              </p:cNvSpPr>
              <p:nvPr/>
            </p:nvSpPr>
            <p:spPr bwMode="auto">
              <a:xfrm>
                <a:off x="240" y="3308"/>
                <a:ext cx="238" cy="120"/>
              </a:xfrm>
              <a:prstGeom prst="rect">
                <a:avLst/>
              </a:prstGeom>
              <a:solidFill>
                <a:srgbClr val="76A88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26">
                <a:extLst>
                  <a:ext uri="{FF2B5EF4-FFF2-40B4-BE49-F238E27FC236}">
                    <a16:creationId xmlns:a16="http://schemas.microsoft.com/office/drawing/2014/main" xmlns="" id="{1F050A76-F927-4893-B4D4-E67322114452}"/>
                  </a:ext>
                </a:extLst>
              </p:cNvPr>
              <p:cNvSpPr>
                <a:spLocks noChangeArrowheads="1"/>
              </p:cNvSpPr>
              <p:nvPr/>
            </p:nvSpPr>
            <p:spPr bwMode="auto">
              <a:xfrm>
                <a:off x="240" y="3148"/>
                <a:ext cx="238" cy="119"/>
              </a:xfrm>
              <a:prstGeom prst="rect">
                <a:avLst/>
              </a:prstGeom>
              <a:solidFill>
                <a:srgbClr val="A7CFB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27">
                <a:extLst>
                  <a:ext uri="{FF2B5EF4-FFF2-40B4-BE49-F238E27FC236}">
                    <a16:creationId xmlns:a16="http://schemas.microsoft.com/office/drawing/2014/main" xmlns="" id="{613593AB-D293-49BB-8EA5-F5EA582F3EC2}"/>
                  </a:ext>
                </a:extLst>
              </p:cNvPr>
              <p:cNvSpPr>
                <a:spLocks noChangeArrowheads="1"/>
              </p:cNvSpPr>
              <p:nvPr/>
            </p:nvSpPr>
            <p:spPr bwMode="auto">
              <a:xfrm>
                <a:off x="240" y="2986"/>
                <a:ext cx="238" cy="119"/>
              </a:xfrm>
              <a:prstGeom prst="rect">
                <a:avLst/>
              </a:prstGeom>
              <a:solidFill>
                <a:srgbClr val="DCF5E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Rectangle 8">
              <a:extLst>
                <a:ext uri="{FF2B5EF4-FFF2-40B4-BE49-F238E27FC236}">
                  <a16:creationId xmlns:a16="http://schemas.microsoft.com/office/drawing/2014/main" xmlns="" id="{4994D25D-A9A3-4502-A3A9-A6B65E7629E1}"/>
                </a:ext>
              </a:extLst>
            </p:cNvPr>
            <p:cNvSpPr>
              <a:spLocks noChangeArrowheads="1"/>
            </p:cNvSpPr>
            <p:nvPr/>
          </p:nvSpPr>
          <p:spPr bwMode="auto">
            <a:xfrm>
              <a:off x="123101" y="5018243"/>
              <a:ext cx="13657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Percent Poverty</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grpSp>
        <p:nvGrpSpPr>
          <p:cNvPr id="20" name="Group 19"/>
          <p:cNvGrpSpPr/>
          <p:nvPr/>
        </p:nvGrpSpPr>
        <p:grpSpPr>
          <a:xfrm>
            <a:off x="10454705" y="4803087"/>
            <a:ext cx="2196129" cy="1952958"/>
            <a:chOff x="10485241" y="4766329"/>
            <a:chExt cx="2196129" cy="1952958"/>
          </a:xfrm>
        </p:grpSpPr>
        <p:sp>
          <p:nvSpPr>
            <p:cNvPr id="52" name="Rectangle 8">
              <a:extLst>
                <a:ext uri="{FF2B5EF4-FFF2-40B4-BE49-F238E27FC236}">
                  <a16:creationId xmlns:a16="http://schemas.microsoft.com/office/drawing/2014/main" xmlns="" id="{162B00E3-4E4C-4AE3-A6AE-B8061F531339}"/>
                </a:ext>
              </a:extLst>
            </p:cNvPr>
            <p:cNvSpPr>
              <a:spLocks noChangeArrowheads="1"/>
            </p:cNvSpPr>
            <p:nvPr/>
          </p:nvSpPr>
          <p:spPr bwMode="auto">
            <a:xfrm>
              <a:off x="10485241" y="4812570"/>
              <a:ext cx="21961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Percent Canopy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Century Gothic" panose="020B0502020202020204" pitchFamily="34" charset="0"/>
                </a:rPr>
                <a:t>Cover</a:t>
              </a:r>
              <a:endParaRPr kumimoji="0" lang="en-US" altLang="en-US" b="1" i="0" u="none" strike="noStrike" cap="none" normalizeH="0" baseline="0" dirty="0">
                <a:ln>
                  <a:noFill/>
                </a:ln>
                <a:solidFill>
                  <a:schemeClr val="tx1"/>
                </a:solidFill>
                <a:effectLst/>
                <a:latin typeface="Century Gothic" panose="020B0502020202020204" pitchFamily="34" charset="0"/>
              </a:endParaRPr>
            </a:p>
          </p:txBody>
        </p:sp>
        <p:grpSp>
          <p:nvGrpSpPr>
            <p:cNvPr id="40" name="Group 4">
              <a:extLst>
                <a:ext uri="{FF2B5EF4-FFF2-40B4-BE49-F238E27FC236}">
                  <a16:creationId xmlns:a16="http://schemas.microsoft.com/office/drawing/2014/main" xmlns="" id="{7896286B-EF9F-434C-91F3-171DB97ADCF7}"/>
                </a:ext>
              </a:extLst>
            </p:cNvPr>
            <p:cNvGrpSpPr>
              <a:grpSpLocks noChangeAspect="1"/>
            </p:cNvGrpSpPr>
            <p:nvPr/>
          </p:nvGrpSpPr>
          <p:grpSpPr bwMode="auto">
            <a:xfrm>
              <a:off x="10542152" y="4766329"/>
              <a:ext cx="1420812" cy="1952958"/>
              <a:chOff x="231" y="2939"/>
              <a:chExt cx="895" cy="1107"/>
            </a:xfrm>
          </p:grpSpPr>
          <p:sp>
            <p:nvSpPr>
              <p:cNvPr id="41" name="AutoShape 3">
                <a:extLst>
                  <a:ext uri="{FF2B5EF4-FFF2-40B4-BE49-F238E27FC236}">
                    <a16:creationId xmlns:a16="http://schemas.microsoft.com/office/drawing/2014/main" xmlns="" id="{615127BE-24A6-440A-BC0B-A3D0C844740F}"/>
                  </a:ext>
                </a:extLst>
              </p:cNvPr>
              <p:cNvSpPr>
                <a:spLocks noChangeAspect="1" noChangeArrowheads="1" noTextEdit="1"/>
              </p:cNvSpPr>
              <p:nvPr/>
            </p:nvSpPr>
            <p:spPr bwMode="auto">
              <a:xfrm>
                <a:off x="231" y="2939"/>
                <a:ext cx="89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a:extLst>
                  <a:ext uri="{FF2B5EF4-FFF2-40B4-BE49-F238E27FC236}">
                    <a16:creationId xmlns:a16="http://schemas.microsoft.com/office/drawing/2014/main" xmlns="" id="{44F2EE0D-F9D4-446F-9553-526D31D1A3E6}"/>
                  </a:ext>
                </a:extLst>
              </p:cNvPr>
              <p:cNvSpPr>
                <a:spLocks noChangeArrowheads="1"/>
              </p:cNvSpPr>
              <p:nvPr/>
            </p:nvSpPr>
            <p:spPr bwMode="auto">
              <a:xfrm>
                <a:off x="231" y="3922"/>
                <a:ext cx="240" cy="120"/>
              </a:xfrm>
              <a:prstGeom prst="rect">
                <a:avLst/>
              </a:prstGeom>
              <a:solidFill>
                <a:srgbClr val="9DCC1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xmlns="" id="{3BA8FEDA-152D-4C5D-83C1-D87A9C584658}"/>
                  </a:ext>
                </a:extLst>
              </p:cNvPr>
              <p:cNvSpPr>
                <a:spLocks noChangeArrowheads="1"/>
              </p:cNvSpPr>
              <p:nvPr/>
            </p:nvSpPr>
            <p:spPr bwMode="auto">
              <a:xfrm>
                <a:off x="231" y="3758"/>
                <a:ext cx="240" cy="121"/>
              </a:xfrm>
              <a:prstGeom prst="rect">
                <a:avLst/>
              </a:prstGeom>
              <a:solidFill>
                <a:srgbClr val="B4D945"/>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xmlns="" id="{F32C01B4-8233-49CF-84E8-5A776FC43C2C}"/>
                  </a:ext>
                </a:extLst>
              </p:cNvPr>
              <p:cNvSpPr>
                <a:spLocks noChangeArrowheads="1"/>
              </p:cNvSpPr>
              <p:nvPr/>
            </p:nvSpPr>
            <p:spPr bwMode="auto">
              <a:xfrm>
                <a:off x="231" y="3595"/>
                <a:ext cx="240" cy="120"/>
              </a:xfrm>
              <a:prstGeom prst="rect">
                <a:avLst/>
              </a:prstGeom>
              <a:solidFill>
                <a:srgbClr val="C7E371"/>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44">
                <a:extLst>
                  <a:ext uri="{FF2B5EF4-FFF2-40B4-BE49-F238E27FC236}">
                    <a16:creationId xmlns:a16="http://schemas.microsoft.com/office/drawing/2014/main" xmlns="" id="{BFB5A182-E787-4B92-8106-1C8B0FD0D336}"/>
                  </a:ext>
                </a:extLst>
              </p:cNvPr>
              <p:cNvSpPr>
                <a:spLocks noChangeArrowheads="1"/>
              </p:cNvSpPr>
              <p:nvPr/>
            </p:nvSpPr>
            <p:spPr bwMode="auto">
              <a:xfrm>
                <a:off x="231" y="3430"/>
                <a:ext cx="240" cy="121"/>
              </a:xfrm>
              <a:prstGeom prst="rect">
                <a:avLst/>
              </a:prstGeom>
              <a:solidFill>
                <a:srgbClr val="DAF09E"/>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xmlns="" id="{1EDC76ED-5259-4AAA-896E-36A0212DAB39}"/>
                  </a:ext>
                </a:extLst>
              </p:cNvPr>
              <p:cNvSpPr>
                <a:spLocks noChangeArrowheads="1"/>
              </p:cNvSpPr>
              <p:nvPr/>
            </p:nvSpPr>
            <p:spPr bwMode="auto">
              <a:xfrm>
                <a:off x="231" y="3267"/>
                <a:ext cx="240" cy="120"/>
              </a:xfrm>
              <a:prstGeom prst="rect">
                <a:avLst/>
              </a:prstGeom>
              <a:solidFill>
                <a:srgbClr val="ECFCCC"/>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6">
                <a:extLst>
                  <a:ext uri="{FF2B5EF4-FFF2-40B4-BE49-F238E27FC236}">
                    <a16:creationId xmlns:a16="http://schemas.microsoft.com/office/drawing/2014/main" xmlns="" id="{7BF5494B-97C9-4849-B682-D1A3C281ECB9}"/>
                  </a:ext>
                </a:extLst>
              </p:cNvPr>
              <p:cNvSpPr>
                <a:spLocks noChangeArrowheads="1"/>
              </p:cNvSpPr>
              <p:nvPr/>
            </p:nvSpPr>
            <p:spPr bwMode="auto">
              <a:xfrm>
                <a:off x="515" y="3924"/>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40 </a:t>
                </a:r>
                <a:r>
                  <a:rPr kumimoji="0" lang="en-US" altLang="en-US" b="0" i="0" u="none" strike="noStrike" cap="none" normalizeH="0" baseline="0" dirty="0" smtClean="0">
                    <a:ln>
                      <a:noFill/>
                    </a:ln>
                    <a:solidFill>
                      <a:srgbClr val="000000"/>
                    </a:solidFill>
                    <a:effectLst/>
                    <a:latin typeface="Century Gothic" panose="020B0502020202020204" pitchFamily="34" charset="0"/>
                  </a:rPr>
                  <a:t>to </a:t>
                </a:r>
                <a:r>
                  <a:rPr kumimoji="0" lang="en-US" altLang="en-US" b="0" i="0" u="none" strike="noStrike" cap="none" normalizeH="0" baseline="0" dirty="0">
                    <a:ln>
                      <a:noFill/>
                    </a:ln>
                    <a:solidFill>
                      <a:srgbClr val="000000"/>
                    </a:solidFill>
                    <a:effectLst/>
                    <a:latin typeface="Century Gothic" panose="020B0502020202020204" pitchFamily="34" charset="0"/>
                  </a:rPr>
                  <a:t>65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8" name="Rectangle 47">
                <a:extLst>
                  <a:ext uri="{FF2B5EF4-FFF2-40B4-BE49-F238E27FC236}">
                    <a16:creationId xmlns:a16="http://schemas.microsoft.com/office/drawing/2014/main" xmlns="" id="{A97ACAEC-6154-4DE7-AC7C-AEE6FFD8C50A}"/>
                  </a:ext>
                </a:extLst>
              </p:cNvPr>
              <p:cNvSpPr>
                <a:spLocks noChangeArrowheads="1"/>
              </p:cNvSpPr>
              <p:nvPr/>
            </p:nvSpPr>
            <p:spPr bwMode="auto">
              <a:xfrm>
                <a:off x="515" y="3761"/>
                <a:ext cx="4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29 </a:t>
                </a:r>
                <a:r>
                  <a:rPr kumimoji="0" lang="en-US" altLang="en-US" b="0" i="0" u="none" strike="noStrike" cap="none" normalizeH="0" baseline="0" dirty="0" smtClean="0">
                    <a:ln>
                      <a:noFill/>
                    </a:ln>
                    <a:solidFill>
                      <a:srgbClr val="000000"/>
                    </a:solidFill>
                    <a:effectLst/>
                    <a:latin typeface="Century Gothic" panose="020B0502020202020204" pitchFamily="34" charset="0"/>
                  </a:rPr>
                  <a:t>to 40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49" name="Rectangle 48">
                <a:extLst>
                  <a:ext uri="{FF2B5EF4-FFF2-40B4-BE49-F238E27FC236}">
                    <a16:creationId xmlns:a16="http://schemas.microsoft.com/office/drawing/2014/main" xmlns="" id="{ECC15047-65B6-4DF7-9995-530A8874EDA0}"/>
                  </a:ext>
                </a:extLst>
              </p:cNvPr>
              <p:cNvSpPr>
                <a:spLocks noChangeArrowheads="1"/>
              </p:cNvSpPr>
              <p:nvPr/>
            </p:nvSpPr>
            <p:spPr bwMode="auto">
              <a:xfrm>
                <a:off x="515" y="3598"/>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20 </a:t>
                </a:r>
                <a:r>
                  <a:rPr kumimoji="0" lang="en-US" altLang="en-US" b="0" i="0" u="none" strike="noStrike" cap="none" normalizeH="0" baseline="0" dirty="0" smtClean="0">
                    <a:ln>
                      <a:noFill/>
                    </a:ln>
                    <a:solidFill>
                      <a:srgbClr val="000000"/>
                    </a:solidFill>
                    <a:effectLst/>
                    <a:latin typeface="Century Gothic" panose="020B0502020202020204" pitchFamily="34" charset="0"/>
                  </a:rPr>
                  <a:t>to </a:t>
                </a:r>
                <a:r>
                  <a:rPr kumimoji="0" lang="en-US" altLang="en-US" b="0" i="0" u="none" strike="noStrike" cap="none" normalizeH="0" baseline="0" dirty="0">
                    <a:ln>
                      <a:noFill/>
                    </a:ln>
                    <a:solidFill>
                      <a:srgbClr val="000000"/>
                    </a:solidFill>
                    <a:effectLst/>
                    <a:latin typeface="Century Gothic" panose="020B0502020202020204" pitchFamily="34" charset="0"/>
                  </a:rPr>
                  <a:t>28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50" name="Rectangle 49">
                <a:extLst>
                  <a:ext uri="{FF2B5EF4-FFF2-40B4-BE49-F238E27FC236}">
                    <a16:creationId xmlns:a16="http://schemas.microsoft.com/office/drawing/2014/main" xmlns="" id="{339E3C51-1372-4ACA-9B5F-9C9CD6D04BCF}"/>
                  </a:ext>
                </a:extLst>
              </p:cNvPr>
              <p:cNvSpPr>
                <a:spLocks noChangeArrowheads="1"/>
              </p:cNvSpPr>
              <p:nvPr/>
            </p:nvSpPr>
            <p:spPr bwMode="auto">
              <a:xfrm>
                <a:off x="515" y="3433"/>
                <a:ext cx="4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14 </a:t>
                </a:r>
                <a:r>
                  <a:rPr kumimoji="0" lang="en-US" altLang="en-US" b="0" i="0" u="none" strike="noStrike" cap="none" normalizeH="0" baseline="0" dirty="0" smtClean="0">
                    <a:ln>
                      <a:noFill/>
                    </a:ln>
                    <a:solidFill>
                      <a:srgbClr val="000000"/>
                    </a:solidFill>
                    <a:effectLst/>
                    <a:latin typeface="Century Gothic" panose="020B0502020202020204" pitchFamily="34" charset="0"/>
                  </a:rPr>
                  <a:t>to </a:t>
                </a:r>
                <a:r>
                  <a:rPr kumimoji="0" lang="en-US" altLang="en-US" b="0" i="0" u="none" strike="noStrike" cap="none" normalizeH="0" baseline="0" dirty="0">
                    <a:ln>
                      <a:noFill/>
                    </a:ln>
                    <a:solidFill>
                      <a:srgbClr val="000000"/>
                    </a:solidFill>
                    <a:effectLst/>
                    <a:latin typeface="Century Gothic" panose="020B0502020202020204" pitchFamily="34" charset="0"/>
                  </a:rPr>
                  <a:t>20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51" name="Rectangle 50">
                <a:extLst>
                  <a:ext uri="{FF2B5EF4-FFF2-40B4-BE49-F238E27FC236}">
                    <a16:creationId xmlns:a16="http://schemas.microsoft.com/office/drawing/2014/main" xmlns="" id="{6C64766D-B39E-49F3-A7A4-07A43CA0395E}"/>
                  </a:ext>
                </a:extLst>
              </p:cNvPr>
              <p:cNvSpPr>
                <a:spLocks noChangeArrowheads="1"/>
              </p:cNvSpPr>
              <p:nvPr/>
            </p:nvSpPr>
            <p:spPr bwMode="auto">
              <a:xfrm>
                <a:off x="515" y="3270"/>
                <a:ext cx="39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7 </a:t>
                </a:r>
                <a:r>
                  <a:rPr kumimoji="0" lang="en-US" altLang="en-US" b="0" i="0" u="none" strike="noStrike" cap="none" normalizeH="0" baseline="0" dirty="0" smtClean="0">
                    <a:ln>
                      <a:noFill/>
                    </a:ln>
                    <a:solidFill>
                      <a:srgbClr val="000000"/>
                    </a:solidFill>
                    <a:effectLst/>
                    <a:latin typeface="Century Gothic" panose="020B0502020202020204" pitchFamily="34" charset="0"/>
                  </a:rPr>
                  <a:t>to </a:t>
                </a:r>
                <a:r>
                  <a:rPr kumimoji="0" lang="en-US" altLang="en-US" b="0" i="0" u="none" strike="noStrike" cap="none" normalizeH="0" baseline="0" dirty="0">
                    <a:ln>
                      <a:noFill/>
                    </a:ln>
                    <a:solidFill>
                      <a:srgbClr val="000000"/>
                    </a:solidFill>
                    <a:effectLst/>
                    <a:latin typeface="Century Gothic" panose="020B0502020202020204" pitchFamily="34" charset="0"/>
                  </a:rPr>
                  <a:t>14 </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21" name="Shape 454"/>
          <p:cNvSpPr txBox="1">
            <a:spLocks noGrp="1"/>
          </p:cNvSpPr>
          <p:nvPr>
            <p:ph type="title"/>
          </p:nvPr>
        </p:nvSpPr>
        <p:spPr>
          <a:xfrm>
            <a:off x="929791" y="325433"/>
            <a:ext cx="11854173"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1B57AF"/>
              </a:buClr>
              <a:buSzPts val="4800"/>
              <a:buFont typeface="Century Gothic"/>
              <a:buNone/>
            </a:pPr>
            <a:r>
              <a:rPr lang="en-US" sz="3200" dirty="0"/>
              <a:t>Results: Canopy Cover and Socioeconomic </a:t>
            </a:r>
            <a:r>
              <a:rPr lang="en-US" sz="3200" dirty="0" smtClean="0"/>
              <a:t>Status</a:t>
            </a:r>
            <a:endParaRPr sz="3200" dirty="0"/>
          </a:p>
        </p:txBody>
      </p:sp>
      <p:sp>
        <p:nvSpPr>
          <p:cNvPr id="67" name="Oval 16">
            <a:extLst>
              <a:ext uri="{FF2B5EF4-FFF2-40B4-BE49-F238E27FC236}">
                <a16:creationId xmlns:a16="http://schemas.microsoft.com/office/drawing/2014/main" xmlns="" id="{7CC1C1F7-0938-4B17-90BF-4AD9B1C2A2B9}"/>
              </a:ext>
            </a:extLst>
          </p:cNvPr>
          <p:cNvSpPr>
            <a:spLocks noChangeArrowheads="1"/>
          </p:cNvSpPr>
          <p:nvPr/>
        </p:nvSpPr>
        <p:spPr bwMode="auto">
          <a:xfrm flipH="1" flipV="1">
            <a:off x="163295" y="4809731"/>
            <a:ext cx="119062" cy="104713"/>
          </a:xfrm>
          <a:prstGeom prst="ellipse">
            <a:avLst/>
          </a:prstGeom>
          <a:solidFill>
            <a:srgbClr val="FF0000"/>
          </a:solidFill>
          <a:ln w="206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8" name="Group 17"/>
          <p:cNvGrpSpPr/>
          <p:nvPr/>
        </p:nvGrpSpPr>
        <p:grpSpPr>
          <a:xfrm>
            <a:off x="1696531" y="866273"/>
            <a:ext cx="10023405" cy="5930289"/>
            <a:chOff x="1696531" y="455813"/>
            <a:chExt cx="10893776" cy="6528524"/>
          </a:xfrm>
        </p:grpSpPr>
        <p:pic>
          <p:nvPicPr>
            <p:cNvPr id="53" name="Content Placeholder 4">
              <a:extLst>
                <a:ext uri="{FF2B5EF4-FFF2-40B4-BE49-F238E27FC236}">
                  <a16:creationId xmlns:a16="http://schemas.microsoft.com/office/drawing/2014/main" xmlns="" id="{3F4C5C1E-0E23-4A60-A89D-2F3BAF5654C0}"/>
                </a:ext>
              </a:extLst>
            </p:cNvPr>
            <p:cNvPicPr>
              <a:picLocks noChangeAspect="1"/>
            </p:cNvPicPr>
            <p:nvPr/>
          </p:nvPicPr>
          <p:blipFill rotWithShape="1">
            <a:blip r:embed="rId3">
              <a:extLst>
                <a:ext uri="{28A0092B-C50C-407E-A947-70E740481C1C}">
                  <a14:useLocalDpi xmlns:a14="http://schemas.microsoft.com/office/drawing/2010/main" val="0"/>
                </a:ext>
              </a:extLst>
            </a:blip>
            <a:srcRect t="2034"/>
            <a:stretch/>
          </p:blipFill>
          <p:spPr>
            <a:xfrm>
              <a:off x="1696531" y="455813"/>
              <a:ext cx="10630968" cy="6447560"/>
            </a:xfrm>
            <a:prstGeom prst="rect">
              <a:avLst/>
            </a:prstGeom>
            <a:noFill/>
            <a:ln>
              <a:noFill/>
            </a:ln>
          </p:spPr>
        </p:pic>
        <p:sp>
          <p:nvSpPr>
            <p:cNvPr id="69" name="TextBox 68">
              <a:extLst>
                <a:ext uri="{FF2B5EF4-FFF2-40B4-BE49-F238E27FC236}">
                  <a16:creationId xmlns:a16="http://schemas.microsoft.com/office/drawing/2014/main" xmlns="" id="{9EE9A17D-0C4B-436C-A418-118318FF9C10}"/>
                </a:ext>
              </a:extLst>
            </p:cNvPr>
            <p:cNvSpPr txBox="1"/>
            <p:nvPr/>
          </p:nvSpPr>
          <p:spPr>
            <a:xfrm>
              <a:off x="9222612" y="6272805"/>
              <a:ext cx="3367695" cy="711532"/>
            </a:xfrm>
            <a:prstGeom prst="rect">
              <a:avLst/>
            </a:prstGeom>
            <a:noFill/>
          </p:spPr>
          <p:txBody>
            <a:bodyPr wrap="square" rtlCol="0">
              <a:spAutoFit/>
            </a:bodyPr>
            <a:lstStyle/>
            <a:p>
              <a:pPr algn="ctr"/>
              <a:r>
                <a:rPr lang="en-US" sz="1200" dirty="0">
                  <a:latin typeface="Century Gothic" panose="020B0502020202020204" pitchFamily="34" charset="0"/>
                </a:rPr>
                <a:t>*Crime incidents as reported by the Contra Costa County Sheriff’s </a:t>
              </a:r>
              <a:r>
                <a:rPr lang="en-US" sz="1200" dirty="0" smtClean="0">
                  <a:latin typeface="Century Gothic" panose="020B0502020202020204" pitchFamily="34" charset="0"/>
                </a:rPr>
                <a:t>Office (2015 to Present ) </a:t>
              </a:r>
              <a:endParaRPr lang="en-US" sz="1200" dirty="0">
                <a:latin typeface="Century Gothic" panose="020B0502020202020204" pitchFamily="34" charset="0"/>
              </a:endParaRPr>
            </a:p>
          </p:txBody>
        </p:sp>
        <p:grpSp>
          <p:nvGrpSpPr>
            <p:cNvPr id="70" name="Group 4"/>
            <p:cNvGrpSpPr>
              <a:grpSpLocks noChangeAspect="1"/>
            </p:cNvGrpSpPr>
            <p:nvPr/>
          </p:nvGrpSpPr>
          <p:grpSpPr bwMode="auto">
            <a:xfrm>
              <a:off x="9151174" y="5840286"/>
              <a:ext cx="2773363" cy="355600"/>
              <a:chOff x="5610" y="3829"/>
              <a:chExt cx="1747" cy="224"/>
            </a:xfrm>
          </p:grpSpPr>
          <p:sp>
            <p:nvSpPr>
              <p:cNvPr id="71" name="AutoShape 3"/>
              <p:cNvSpPr>
                <a:spLocks noChangeAspect="1" noChangeArrowheads="1" noTextEdit="1"/>
              </p:cNvSpPr>
              <p:nvPr/>
            </p:nvSpPr>
            <p:spPr bwMode="auto">
              <a:xfrm>
                <a:off x="5630" y="3829"/>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5"/>
              <p:cNvSpPr>
                <a:spLocks noChangeArrowheads="1"/>
              </p:cNvSpPr>
              <p:nvPr/>
            </p:nvSpPr>
            <p:spPr bwMode="auto">
              <a:xfrm>
                <a:off x="6829" y="3832"/>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73" name="Rectangle 72"/>
              <p:cNvSpPr>
                <a:spLocks noChangeArrowheads="1"/>
              </p:cNvSpPr>
              <p:nvPr/>
            </p:nvSpPr>
            <p:spPr bwMode="auto">
              <a:xfrm>
                <a:off x="5610" y="3832"/>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4" name="Rectangle 73"/>
              <p:cNvSpPr>
                <a:spLocks noChangeArrowheads="1"/>
              </p:cNvSpPr>
              <p:nvPr/>
            </p:nvSpPr>
            <p:spPr bwMode="auto">
              <a:xfrm>
                <a:off x="6132" y="3832"/>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5" name="Rectangle 8"/>
              <p:cNvSpPr>
                <a:spLocks noChangeArrowheads="1"/>
              </p:cNvSpPr>
              <p:nvPr/>
            </p:nvSpPr>
            <p:spPr bwMode="auto">
              <a:xfrm>
                <a:off x="6732" y="3832"/>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6" name="Rectangle 9"/>
              <p:cNvSpPr>
                <a:spLocks noChangeArrowheads="1"/>
              </p:cNvSpPr>
              <p:nvPr/>
            </p:nvSpPr>
            <p:spPr bwMode="auto">
              <a:xfrm>
                <a:off x="5825" y="3832"/>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1.25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7" name="Line 10"/>
              <p:cNvSpPr>
                <a:spLocks noChangeShapeType="1"/>
              </p:cNvSpPr>
              <p:nvPr/>
            </p:nvSpPr>
            <p:spPr bwMode="auto">
              <a:xfrm flipV="1">
                <a:off x="5655" y="3974"/>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11"/>
              <p:cNvSpPr>
                <a:spLocks noChangeShapeType="1"/>
              </p:cNvSpPr>
              <p:nvPr/>
            </p:nvSpPr>
            <p:spPr bwMode="auto">
              <a:xfrm flipV="1">
                <a:off x="6216" y="3974"/>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2"/>
              <p:cNvSpPr>
                <a:spLocks noChangeShapeType="1"/>
              </p:cNvSpPr>
              <p:nvPr/>
            </p:nvSpPr>
            <p:spPr bwMode="auto">
              <a:xfrm flipV="1">
                <a:off x="6777" y="3974"/>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13"/>
              <p:cNvSpPr>
                <a:spLocks noChangeShapeType="1"/>
              </p:cNvSpPr>
              <p:nvPr/>
            </p:nvSpPr>
            <p:spPr bwMode="auto">
              <a:xfrm flipV="1">
                <a:off x="5795"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4"/>
              <p:cNvSpPr>
                <a:spLocks noChangeShapeType="1"/>
              </p:cNvSpPr>
              <p:nvPr/>
            </p:nvSpPr>
            <p:spPr bwMode="auto">
              <a:xfrm flipV="1">
                <a:off x="5935"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5"/>
              <p:cNvSpPr>
                <a:spLocks noChangeShapeType="1"/>
              </p:cNvSpPr>
              <p:nvPr/>
            </p:nvSpPr>
            <p:spPr bwMode="auto">
              <a:xfrm flipV="1">
                <a:off x="6076"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16"/>
              <p:cNvSpPr>
                <a:spLocks noChangeShapeType="1"/>
              </p:cNvSpPr>
              <p:nvPr/>
            </p:nvSpPr>
            <p:spPr bwMode="auto">
              <a:xfrm flipV="1">
                <a:off x="6357"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17"/>
              <p:cNvSpPr>
                <a:spLocks noChangeShapeType="1"/>
              </p:cNvSpPr>
              <p:nvPr/>
            </p:nvSpPr>
            <p:spPr bwMode="auto">
              <a:xfrm flipV="1">
                <a:off x="6496"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8"/>
              <p:cNvSpPr>
                <a:spLocks noChangeShapeType="1"/>
              </p:cNvSpPr>
              <p:nvPr/>
            </p:nvSpPr>
            <p:spPr bwMode="auto">
              <a:xfrm flipV="1">
                <a:off x="6636" y="3995"/>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19"/>
              <p:cNvSpPr>
                <a:spLocks noChangeShapeType="1"/>
              </p:cNvSpPr>
              <p:nvPr/>
            </p:nvSpPr>
            <p:spPr bwMode="auto">
              <a:xfrm>
                <a:off x="5655" y="4046"/>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88" name="Picture 87">
              <a:extLst>
                <a:ext uri="{FF2B5EF4-FFF2-40B4-BE49-F238E27FC236}">
                  <a16:creationId xmlns="" xmlns:a16="http://schemas.microsoft.com/office/drawing/2014/main" id="{F260A3EA-EA13-49FC-869E-900403BA5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1007" y="1269639"/>
              <a:ext cx="388283" cy="561711"/>
            </a:xfrm>
            <a:prstGeom prst="rect">
              <a:avLst/>
            </a:prstGeom>
          </p:spPr>
        </p:pic>
      </p:grpSp>
      <p:grpSp>
        <p:nvGrpSpPr>
          <p:cNvPr id="20" name="Group 19"/>
          <p:cNvGrpSpPr/>
          <p:nvPr/>
        </p:nvGrpSpPr>
        <p:grpSpPr>
          <a:xfrm>
            <a:off x="-71524" y="4494376"/>
            <a:ext cx="2851300" cy="2247508"/>
            <a:chOff x="-71524" y="4494376"/>
            <a:chExt cx="2851300" cy="2247508"/>
          </a:xfrm>
        </p:grpSpPr>
        <p:grpSp>
          <p:nvGrpSpPr>
            <p:cNvPr id="54" name="Group 4">
              <a:extLst>
                <a:ext uri="{FF2B5EF4-FFF2-40B4-BE49-F238E27FC236}">
                  <a16:creationId xmlns:a16="http://schemas.microsoft.com/office/drawing/2014/main" xmlns="" id="{7B443971-BBDE-463C-A08C-9848C687491B}"/>
                </a:ext>
              </a:extLst>
            </p:cNvPr>
            <p:cNvGrpSpPr>
              <a:grpSpLocks noChangeAspect="1"/>
            </p:cNvGrpSpPr>
            <p:nvPr/>
          </p:nvGrpSpPr>
          <p:grpSpPr bwMode="auto">
            <a:xfrm>
              <a:off x="84137" y="4494376"/>
              <a:ext cx="1747175" cy="2247508"/>
              <a:chOff x="45" y="3375"/>
              <a:chExt cx="1019" cy="943"/>
            </a:xfrm>
          </p:grpSpPr>
          <p:sp>
            <p:nvSpPr>
              <p:cNvPr id="55" name="AutoShape 3">
                <a:extLst>
                  <a:ext uri="{FF2B5EF4-FFF2-40B4-BE49-F238E27FC236}">
                    <a16:creationId xmlns:a16="http://schemas.microsoft.com/office/drawing/2014/main" xmlns="" id="{8453AA24-F486-45DA-A5E1-CC44A6838C08}"/>
                  </a:ext>
                </a:extLst>
              </p:cNvPr>
              <p:cNvSpPr>
                <a:spLocks noChangeAspect="1" noChangeArrowheads="1" noTextEdit="1"/>
              </p:cNvSpPr>
              <p:nvPr/>
            </p:nvSpPr>
            <p:spPr bwMode="auto">
              <a:xfrm>
                <a:off x="45" y="3375"/>
                <a:ext cx="1019"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56" name="Rectangle 5">
                <a:extLst>
                  <a:ext uri="{FF2B5EF4-FFF2-40B4-BE49-F238E27FC236}">
                    <a16:creationId xmlns:a16="http://schemas.microsoft.com/office/drawing/2014/main" xmlns="" id="{D12DF4CB-0756-43DB-AF2C-90FA1009C6CE}"/>
                  </a:ext>
                </a:extLst>
              </p:cNvPr>
              <p:cNvSpPr>
                <a:spLocks noChangeArrowheads="1"/>
              </p:cNvSpPr>
              <p:nvPr/>
            </p:nvSpPr>
            <p:spPr bwMode="auto">
              <a:xfrm>
                <a:off x="256" y="4240"/>
                <a:ext cx="3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40 </a:t>
                </a:r>
                <a:r>
                  <a:rPr kumimoji="0" lang="en-US" altLang="en-US" sz="1200" b="0" i="0" u="none" strike="noStrike" cap="none" normalizeH="0" baseline="0" dirty="0" smtClean="0">
                    <a:ln>
                      <a:noFill/>
                    </a:ln>
                    <a:solidFill>
                      <a:srgbClr val="000000"/>
                    </a:solidFill>
                    <a:effectLst/>
                    <a:latin typeface="Century Gothic" panose="020B0502020202020204" pitchFamily="34" charset="0"/>
                  </a:rPr>
                  <a:t>to </a:t>
                </a:r>
                <a:r>
                  <a:rPr kumimoji="0" lang="en-US" altLang="en-US" sz="1200" b="0" i="0" u="none" strike="noStrike" cap="none" normalizeH="0" baseline="0" dirty="0">
                    <a:ln>
                      <a:noFill/>
                    </a:ln>
                    <a:solidFill>
                      <a:srgbClr val="000000"/>
                    </a:solidFill>
                    <a:effectLst/>
                    <a:latin typeface="Century Gothic" panose="020B0502020202020204" pitchFamily="34" charset="0"/>
                  </a:rPr>
                  <a:t>65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57" name="Rectangle 6">
                <a:extLst>
                  <a:ext uri="{FF2B5EF4-FFF2-40B4-BE49-F238E27FC236}">
                    <a16:creationId xmlns:a16="http://schemas.microsoft.com/office/drawing/2014/main" xmlns="" id="{F567B62D-804F-4720-A920-DE31AF0B3F4B}"/>
                  </a:ext>
                </a:extLst>
              </p:cNvPr>
              <p:cNvSpPr>
                <a:spLocks noChangeArrowheads="1"/>
              </p:cNvSpPr>
              <p:nvPr/>
            </p:nvSpPr>
            <p:spPr bwMode="auto">
              <a:xfrm>
                <a:off x="53" y="4231"/>
                <a:ext cx="172" cy="87"/>
              </a:xfrm>
              <a:prstGeom prst="rect">
                <a:avLst/>
              </a:prstGeom>
              <a:solidFill>
                <a:srgbClr val="9DCC10"/>
              </a:solidFill>
              <a:ln w="9525">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58" name="Rectangle 7">
                <a:extLst>
                  <a:ext uri="{FF2B5EF4-FFF2-40B4-BE49-F238E27FC236}">
                    <a16:creationId xmlns:a16="http://schemas.microsoft.com/office/drawing/2014/main" xmlns="" id="{5CBB295C-976A-4DA6-A6E7-E53C5D880F20}"/>
                  </a:ext>
                </a:extLst>
              </p:cNvPr>
              <p:cNvSpPr>
                <a:spLocks noChangeArrowheads="1"/>
              </p:cNvSpPr>
              <p:nvPr/>
            </p:nvSpPr>
            <p:spPr bwMode="auto">
              <a:xfrm>
                <a:off x="256" y="4122"/>
                <a:ext cx="3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29 </a:t>
                </a:r>
                <a:r>
                  <a:rPr kumimoji="0" lang="en-US" altLang="en-US" sz="1200" b="0" i="0" u="none" strike="noStrike" cap="none" normalizeH="0" baseline="0" dirty="0" smtClean="0">
                    <a:ln>
                      <a:noFill/>
                    </a:ln>
                    <a:solidFill>
                      <a:srgbClr val="000000"/>
                    </a:solidFill>
                    <a:effectLst/>
                    <a:latin typeface="Century Gothic" panose="020B0502020202020204" pitchFamily="34" charset="0"/>
                  </a:rPr>
                  <a:t>to </a:t>
                </a:r>
                <a:r>
                  <a:rPr kumimoji="0" lang="en-US" altLang="en-US" sz="1200" b="0" i="0" u="none" strike="noStrike" cap="none" normalizeH="0" baseline="0" dirty="0">
                    <a:ln>
                      <a:noFill/>
                    </a:ln>
                    <a:solidFill>
                      <a:srgbClr val="000000"/>
                    </a:solidFill>
                    <a:effectLst/>
                    <a:latin typeface="Century Gothic" panose="020B0502020202020204" pitchFamily="34" charset="0"/>
                  </a:rPr>
                  <a:t>40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59" name="Rectangle 8">
                <a:extLst>
                  <a:ext uri="{FF2B5EF4-FFF2-40B4-BE49-F238E27FC236}">
                    <a16:creationId xmlns:a16="http://schemas.microsoft.com/office/drawing/2014/main" xmlns="" id="{9CA931F0-EED5-4B1C-8AAC-FD2E812EF9A6}"/>
                  </a:ext>
                </a:extLst>
              </p:cNvPr>
              <p:cNvSpPr>
                <a:spLocks noChangeArrowheads="1"/>
              </p:cNvSpPr>
              <p:nvPr/>
            </p:nvSpPr>
            <p:spPr bwMode="auto">
              <a:xfrm>
                <a:off x="53" y="4113"/>
                <a:ext cx="172" cy="88"/>
              </a:xfrm>
              <a:prstGeom prst="rect">
                <a:avLst/>
              </a:prstGeom>
              <a:solidFill>
                <a:srgbClr val="B4D945"/>
              </a:solidFill>
              <a:ln w="9525">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60" name="Rectangle 9">
                <a:extLst>
                  <a:ext uri="{FF2B5EF4-FFF2-40B4-BE49-F238E27FC236}">
                    <a16:creationId xmlns:a16="http://schemas.microsoft.com/office/drawing/2014/main" xmlns="" id="{D1286448-33C3-4362-9043-A6229D5924A1}"/>
                  </a:ext>
                </a:extLst>
              </p:cNvPr>
              <p:cNvSpPr>
                <a:spLocks noChangeArrowheads="1"/>
              </p:cNvSpPr>
              <p:nvPr/>
            </p:nvSpPr>
            <p:spPr bwMode="auto">
              <a:xfrm>
                <a:off x="256" y="4005"/>
                <a:ext cx="3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20 </a:t>
                </a:r>
                <a:r>
                  <a:rPr kumimoji="0" lang="en-US" altLang="en-US" sz="1200" b="0" i="0" u="none" strike="noStrike" cap="none" normalizeH="0" baseline="0" dirty="0" smtClean="0">
                    <a:ln>
                      <a:noFill/>
                    </a:ln>
                    <a:solidFill>
                      <a:srgbClr val="000000"/>
                    </a:solidFill>
                    <a:effectLst/>
                    <a:latin typeface="Century Gothic" panose="020B0502020202020204" pitchFamily="34" charset="0"/>
                  </a:rPr>
                  <a:t>to </a:t>
                </a:r>
                <a:r>
                  <a:rPr kumimoji="0" lang="en-US" altLang="en-US" sz="1200" b="0" i="0" u="none" strike="noStrike" cap="none" normalizeH="0" baseline="0" dirty="0">
                    <a:ln>
                      <a:noFill/>
                    </a:ln>
                    <a:solidFill>
                      <a:srgbClr val="000000"/>
                    </a:solidFill>
                    <a:effectLst/>
                    <a:latin typeface="Century Gothic" panose="020B0502020202020204" pitchFamily="34" charset="0"/>
                  </a:rPr>
                  <a:t>28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61" name="Rectangle 10">
                <a:extLst>
                  <a:ext uri="{FF2B5EF4-FFF2-40B4-BE49-F238E27FC236}">
                    <a16:creationId xmlns:a16="http://schemas.microsoft.com/office/drawing/2014/main" xmlns="" id="{A16049FE-92C4-4C37-BC40-33609AE2C718}"/>
                  </a:ext>
                </a:extLst>
              </p:cNvPr>
              <p:cNvSpPr>
                <a:spLocks noChangeArrowheads="1"/>
              </p:cNvSpPr>
              <p:nvPr/>
            </p:nvSpPr>
            <p:spPr bwMode="auto">
              <a:xfrm>
                <a:off x="53" y="3996"/>
                <a:ext cx="172" cy="86"/>
              </a:xfrm>
              <a:prstGeom prst="rect">
                <a:avLst/>
              </a:prstGeom>
              <a:solidFill>
                <a:srgbClr val="C7E371"/>
              </a:solidFill>
              <a:ln w="9525">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62" name="Rectangle 11">
                <a:extLst>
                  <a:ext uri="{FF2B5EF4-FFF2-40B4-BE49-F238E27FC236}">
                    <a16:creationId xmlns:a16="http://schemas.microsoft.com/office/drawing/2014/main" xmlns="" id="{188B3B02-B456-4449-B898-D416D9AC5DEF}"/>
                  </a:ext>
                </a:extLst>
              </p:cNvPr>
              <p:cNvSpPr>
                <a:spLocks noChangeArrowheads="1"/>
              </p:cNvSpPr>
              <p:nvPr/>
            </p:nvSpPr>
            <p:spPr bwMode="auto">
              <a:xfrm>
                <a:off x="256" y="3888"/>
                <a:ext cx="3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14 </a:t>
                </a:r>
                <a:r>
                  <a:rPr kumimoji="0" lang="en-US" altLang="en-US" sz="1200" b="0" i="0" u="none" strike="noStrike" cap="none" normalizeH="0" baseline="0" dirty="0" smtClean="0">
                    <a:ln>
                      <a:noFill/>
                    </a:ln>
                    <a:solidFill>
                      <a:srgbClr val="000000"/>
                    </a:solidFill>
                    <a:effectLst/>
                    <a:latin typeface="Century Gothic" panose="020B0502020202020204" pitchFamily="34" charset="0"/>
                  </a:rPr>
                  <a:t>to 20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63" name="Rectangle 12">
                <a:extLst>
                  <a:ext uri="{FF2B5EF4-FFF2-40B4-BE49-F238E27FC236}">
                    <a16:creationId xmlns:a16="http://schemas.microsoft.com/office/drawing/2014/main" xmlns="" id="{62C32988-7ECC-4767-9B59-5EC318B2B0E9}"/>
                  </a:ext>
                </a:extLst>
              </p:cNvPr>
              <p:cNvSpPr>
                <a:spLocks noChangeArrowheads="1"/>
              </p:cNvSpPr>
              <p:nvPr/>
            </p:nvSpPr>
            <p:spPr bwMode="auto">
              <a:xfrm>
                <a:off x="53" y="3877"/>
                <a:ext cx="172" cy="88"/>
              </a:xfrm>
              <a:prstGeom prst="rect">
                <a:avLst/>
              </a:prstGeom>
              <a:solidFill>
                <a:srgbClr val="DAF09E"/>
              </a:solidFill>
              <a:ln w="9525">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64" name="Rectangle 13">
                <a:extLst>
                  <a:ext uri="{FF2B5EF4-FFF2-40B4-BE49-F238E27FC236}">
                    <a16:creationId xmlns:a16="http://schemas.microsoft.com/office/drawing/2014/main" xmlns="" id="{649C02E3-669D-46F5-B45E-317485687CBF}"/>
                  </a:ext>
                </a:extLst>
              </p:cNvPr>
              <p:cNvSpPr>
                <a:spLocks noChangeArrowheads="1"/>
              </p:cNvSpPr>
              <p:nvPr/>
            </p:nvSpPr>
            <p:spPr bwMode="auto">
              <a:xfrm>
                <a:off x="256" y="3769"/>
                <a:ext cx="31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7 </a:t>
                </a:r>
                <a:r>
                  <a:rPr kumimoji="0" lang="en-US" altLang="en-US" sz="1200" b="0" i="0" u="none" strike="noStrike" cap="none" normalizeH="0" baseline="0" dirty="0" smtClean="0">
                    <a:ln>
                      <a:noFill/>
                    </a:ln>
                    <a:solidFill>
                      <a:srgbClr val="000000"/>
                    </a:solidFill>
                    <a:effectLst/>
                    <a:latin typeface="Century Gothic" panose="020B0502020202020204" pitchFamily="34" charset="0"/>
                  </a:rPr>
                  <a:t>to </a:t>
                </a:r>
                <a:r>
                  <a:rPr kumimoji="0" lang="en-US" altLang="en-US" sz="1200" b="0" i="0" u="none" strike="noStrike" cap="none" normalizeH="0" baseline="0" dirty="0">
                    <a:ln>
                      <a:noFill/>
                    </a:ln>
                    <a:solidFill>
                      <a:srgbClr val="000000"/>
                    </a:solidFill>
                    <a:effectLst/>
                    <a:latin typeface="Century Gothic" panose="020B0502020202020204" pitchFamily="34" charset="0"/>
                  </a:rPr>
                  <a:t>14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65" name="Rectangle 14">
                <a:extLst>
                  <a:ext uri="{FF2B5EF4-FFF2-40B4-BE49-F238E27FC236}">
                    <a16:creationId xmlns:a16="http://schemas.microsoft.com/office/drawing/2014/main" xmlns="" id="{00A781A5-6043-4FD7-9BFF-B57A796642C8}"/>
                  </a:ext>
                </a:extLst>
              </p:cNvPr>
              <p:cNvSpPr>
                <a:spLocks noChangeArrowheads="1"/>
              </p:cNvSpPr>
              <p:nvPr/>
            </p:nvSpPr>
            <p:spPr bwMode="auto">
              <a:xfrm>
                <a:off x="53" y="3760"/>
                <a:ext cx="172" cy="88"/>
              </a:xfrm>
              <a:prstGeom prst="rect">
                <a:avLst/>
              </a:prstGeom>
              <a:solidFill>
                <a:srgbClr val="ECFCCC"/>
              </a:solidFill>
              <a:ln w="9525">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66" name="Rectangle 15">
                <a:extLst>
                  <a:ext uri="{FF2B5EF4-FFF2-40B4-BE49-F238E27FC236}">
                    <a16:creationId xmlns:a16="http://schemas.microsoft.com/office/drawing/2014/main" xmlns="" id="{10E6A954-FC1F-4A5B-AE5C-2CB1D2626A4F}"/>
                  </a:ext>
                </a:extLst>
              </p:cNvPr>
              <p:cNvSpPr>
                <a:spLocks noChangeArrowheads="1"/>
              </p:cNvSpPr>
              <p:nvPr/>
            </p:nvSpPr>
            <p:spPr bwMode="auto">
              <a:xfrm>
                <a:off x="203" y="3458"/>
                <a:ext cx="7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entury Gothic" panose="020B0502020202020204" pitchFamily="34" charset="0"/>
                  </a:rPr>
                  <a:t>Crime Incidents* </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grpSp>
        <p:sp>
          <p:nvSpPr>
            <p:cNvPr id="68" name="TextBox 67">
              <a:extLst>
                <a:ext uri="{FF2B5EF4-FFF2-40B4-BE49-F238E27FC236}">
                  <a16:creationId xmlns:a16="http://schemas.microsoft.com/office/drawing/2014/main" xmlns="" id="{5AE9FBFA-F1A6-40EA-A592-87FE46F73B0C}"/>
                </a:ext>
              </a:extLst>
            </p:cNvPr>
            <p:cNvSpPr txBox="1"/>
            <p:nvPr/>
          </p:nvSpPr>
          <p:spPr>
            <a:xfrm>
              <a:off x="-71524" y="5048618"/>
              <a:ext cx="2851300" cy="276999"/>
            </a:xfrm>
            <a:prstGeom prst="rect">
              <a:avLst/>
            </a:prstGeom>
            <a:noFill/>
          </p:spPr>
          <p:txBody>
            <a:bodyPr wrap="square" rtlCol="0">
              <a:spAutoFit/>
            </a:bodyPr>
            <a:lstStyle/>
            <a:p>
              <a:pPr lvl="0" eaLnBrk="0" fontAlgn="base" hangingPunct="0">
                <a:spcBef>
                  <a:spcPct val="0"/>
                </a:spcBef>
                <a:spcAft>
                  <a:spcPct val="0"/>
                </a:spcAft>
              </a:pPr>
              <a:r>
                <a:rPr kumimoji="0" lang="en-US" altLang="en-US" sz="1200" b="1" i="0" u="none" strike="noStrike" cap="none" normalizeH="0" baseline="0" dirty="0">
                  <a:ln>
                    <a:noFill/>
                  </a:ln>
                  <a:solidFill>
                    <a:srgbClr val="000000"/>
                  </a:solidFill>
                  <a:effectLst/>
                  <a:latin typeface="Century Gothic" panose="020B0502020202020204" pitchFamily="34" charset="0"/>
                </a:rPr>
                <a:t>Canopy Cover </a:t>
              </a:r>
              <a:r>
                <a:rPr kumimoji="0" lang="en-US" altLang="en-US" sz="1200" b="1" i="0" u="none" strike="noStrike" cap="none" normalizeH="0" baseline="0" dirty="0" smtClean="0">
                  <a:ln>
                    <a:noFill/>
                  </a:ln>
                  <a:solidFill>
                    <a:srgbClr val="000000"/>
                  </a:solidFill>
                  <a:effectLst/>
                  <a:latin typeface="Century Gothic" panose="020B0502020202020204" pitchFamily="34" charset="0"/>
                </a:rPr>
                <a:t>Percentage </a:t>
              </a:r>
              <a:endParaRPr kumimoji="0" lang="en-US" altLang="en-US" sz="1200" b="1" i="0" u="none" strike="noStrike" cap="none" normalizeH="0" baseline="0" dirty="0">
                <a:ln>
                  <a:noFill/>
                </a:ln>
                <a:solidFill>
                  <a:schemeClr val="tx1"/>
                </a:solidFill>
                <a:effectLst/>
                <a:latin typeface="Century Gothic" panose="020B0502020202020204" pitchFamily="34" charset="0"/>
              </a:endParaRPr>
            </a:p>
          </p:txBody>
        </p:sp>
      </p:grpSp>
    </p:spTree>
    <p:extLst>
      <p:ext uri="{BB962C8B-B14F-4D97-AF65-F5344CB8AC3E}">
        <p14:creationId xmlns:p14="http://schemas.microsoft.com/office/powerpoint/2010/main" val="3388441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032175" y="319069"/>
            <a:ext cx="37293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700" b="0" i="0" u="none" strike="noStrike" cap="none" dirty="0">
                <a:solidFill>
                  <a:srgbClr val="1B57AF"/>
                </a:solidFill>
                <a:latin typeface="Century Gothic"/>
                <a:ea typeface="Century Gothic"/>
                <a:cs typeface="Century Gothic"/>
                <a:sym typeface="Century Gothic"/>
              </a:rPr>
              <a:t>Background</a:t>
            </a:r>
            <a:endParaRPr sz="4700" b="0" i="0" u="none" strike="noStrike" cap="none" dirty="0">
              <a:solidFill>
                <a:srgbClr val="1B57AF"/>
              </a:solidFill>
              <a:latin typeface="Century Gothic"/>
              <a:ea typeface="Century Gothic"/>
              <a:cs typeface="Century Gothic"/>
              <a:sym typeface="Century Gothic"/>
            </a:endParaRPr>
          </a:p>
        </p:txBody>
      </p:sp>
      <p:sp>
        <p:nvSpPr>
          <p:cNvPr id="192" name="Shape 192"/>
          <p:cNvSpPr txBox="1"/>
          <p:nvPr/>
        </p:nvSpPr>
        <p:spPr>
          <a:xfrm>
            <a:off x="2914050" y="6513800"/>
            <a:ext cx="5754300" cy="33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dirty="0">
                <a:solidFill>
                  <a:srgbClr val="3F3F3F"/>
                </a:solidFill>
                <a:latin typeface="Century Gothic"/>
                <a:ea typeface="Century Gothic"/>
                <a:cs typeface="Century Gothic"/>
                <a:sym typeface="Century Gothic"/>
              </a:rPr>
              <a:t>Image </a:t>
            </a:r>
            <a:r>
              <a:rPr lang="en-US" sz="1200" b="0" i="0" u="none" strike="noStrike" cap="none" dirty="0">
                <a:solidFill>
                  <a:srgbClr val="3F3F3F"/>
                </a:solidFill>
                <a:latin typeface="Century Gothic"/>
                <a:ea typeface="Century Gothic"/>
                <a:cs typeface="Century Gothic"/>
                <a:sym typeface="Century Gothic"/>
              </a:rPr>
              <a:t>Sources: Flickr (Jim Maurer</a:t>
            </a:r>
            <a:r>
              <a:rPr lang="en-US" sz="1200" dirty="0">
                <a:solidFill>
                  <a:srgbClr val="3F3F3F"/>
                </a:solidFill>
                <a:latin typeface="Century Gothic"/>
                <a:ea typeface="Century Gothic"/>
                <a:cs typeface="Century Gothic"/>
                <a:sym typeface="Century Gothic"/>
              </a:rPr>
              <a:t>; </a:t>
            </a:r>
            <a:r>
              <a:rPr lang="en-US" sz="1200" b="0" i="0" u="none" strike="noStrike" cap="none" dirty="0" err="1">
                <a:solidFill>
                  <a:srgbClr val="3F3F3F"/>
                </a:solidFill>
                <a:latin typeface="Century Gothic"/>
                <a:ea typeface="Century Gothic"/>
                <a:cs typeface="Century Gothic"/>
                <a:sym typeface="Century Gothic"/>
              </a:rPr>
              <a:t>reneem</a:t>
            </a:r>
            <a:r>
              <a:rPr lang="en-US" sz="1200" dirty="0" err="1">
                <a:solidFill>
                  <a:srgbClr val="3F3F3F"/>
                </a:solidFill>
                <a:latin typeface="Century Gothic"/>
                <a:ea typeface="Century Gothic"/>
                <a:cs typeface="Century Gothic"/>
                <a:sym typeface="Century Gothic"/>
              </a:rPr>
              <a:t>o</a:t>
            </a:r>
            <a:r>
              <a:rPr lang="en-US" sz="1200" dirty="0">
                <a:solidFill>
                  <a:srgbClr val="3F3F3F"/>
                </a:solidFill>
                <a:latin typeface="Century Gothic"/>
                <a:ea typeface="Century Gothic"/>
                <a:cs typeface="Century Gothic"/>
                <a:sym typeface="Century Gothic"/>
              </a:rPr>
              <a:t>; </a:t>
            </a:r>
            <a:r>
              <a:rPr lang="en-US" sz="1200" b="0" i="0" u="none" strike="noStrike" cap="none" dirty="0" err="1">
                <a:solidFill>
                  <a:srgbClr val="3F3F3F"/>
                </a:solidFill>
                <a:latin typeface="Century Gothic"/>
                <a:ea typeface="Century Gothic"/>
                <a:cs typeface="Century Gothic"/>
                <a:sym typeface="Century Gothic"/>
              </a:rPr>
              <a:t>Flickred</a:t>
            </a:r>
            <a:r>
              <a:rPr lang="en-US" sz="1200" b="0" i="0" u="none" strike="noStrike" cap="none" dirty="0">
                <a:solidFill>
                  <a:srgbClr val="3F3F3F"/>
                </a:solidFill>
                <a:latin typeface="Century Gothic"/>
                <a:ea typeface="Century Gothic"/>
                <a:cs typeface="Century Gothic"/>
                <a:sym typeface="Century Gothic"/>
              </a:rPr>
              <a:t>!</a:t>
            </a:r>
            <a:r>
              <a:rPr lang="en-US" sz="1200" dirty="0">
                <a:solidFill>
                  <a:srgbClr val="3F3F3F"/>
                </a:solidFill>
                <a:latin typeface="Century Gothic"/>
                <a:ea typeface="Century Gothic"/>
                <a:cs typeface="Century Gothic"/>
                <a:sym typeface="Century Gothic"/>
              </a:rPr>
              <a:t>), </a:t>
            </a:r>
            <a:r>
              <a:rPr lang="en-US" sz="1200" b="0" i="0" u="none" strike="noStrike" cap="none" dirty="0">
                <a:solidFill>
                  <a:srgbClr val="3F3F3F"/>
                </a:solidFill>
                <a:latin typeface="Century Gothic"/>
                <a:ea typeface="Century Gothic"/>
                <a:cs typeface="Century Gothic"/>
                <a:sym typeface="Century Gothic"/>
              </a:rPr>
              <a:t>Wikimedia</a:t>
            </a:r>
            <a:endParaRPr sz="1200" b="0" i="0" u="none" strike="noStrike" cap="none" dirty="0">
              <a:solidFill>
                <a:srgbClr val="3F3F3F"/>
              </a:solidFill>
              <a:latin typeface="Century Gothic"/>
              <a:ea typeface="Century Gothic"/>
              <a:cs typeface="Century Gothic"/>
              <a:sym typeface="Century Gothic"/>
            </a:endParaRPr>
          </a:p>
        </p:txBody>
      </p:sp>
      <p:grpSp>
        <p:nvGrpSpPr>
          <p:cNvPr id="12" name="Group 11"/>
          <p:cNvGrpSpPr/>
          <p:nvPr/>
        </p:nvGrpSpPr>
        <p:grpSpPr>
          <a:xfrm>
            <a:off x="198588" y="932598"/>
            <a:ext cx="11794825" cy="5800246"/>
            <a:chOff x="198588" y="882358"/>
            <a:chExt cx="11794825" cy="5800246"/>
          </a:xfrm>
        </p:grpSpPr>
        <p:cxnSp>
          <p:nvCxnSpPr>
            <p:cNvPr id="204" name="Shape 204"/>
            <p:cNvCxnSpPr/>
            <p:nvPr/>
          </p:nvCxnSpPr>
          <p:spPr>
            <a:xfrm>
              <a:off x="2797461" y="2358879"/>
              <a:ext cx="1540906" cy="612009"/>
            </a:xfrm>
            <a:prstGeom prst="straightConnector1">
              <a:avLst/>
            </a:prstGeom>
            <a:noFill/>
            <a:ln w="28575" cap="flat" cmpd="sng">
              <a:solidFill>
                <a:srgbClr val="1B57AF"/>
              </a:solidFill>
              <a:prstDash val="solid"/>
              <a:round/>
              <a:headEnd type="none" w="sm" len="sm"/>
              <a:tailEnd type="none" w="sm" len="sm"/>
            </a:ln>
          </p:spPr>
        </p:cxnSp>
        <p:cxnSp>
          <p:nvCxnSpPr>
            <p:cNvPr id="206" name="Shape 206"/>
            <p:cNvCxnSpPr/>
            <p:nvPr/>
          </p:nvCxnSpPr>
          <p:spPr>
            <a:xfrm flipV="1">
              <a:off x="3174393" y="4765787"/>
              <a:ext cx="959126" cy="547481"/>
            </a:xfrm>
            <a:prstGeom prst="straightConnector1">
              <a:avLst/>
            </a:prstGeom>
            <a:noFill/>
            <a:ln w="28575" cap="flat" cmpd="sng">
              <a:solidFill>
                <a:srgbClr val="1B57AF"/>
              </a:solidFill>
              <a:prstDash val="solid"/>
              <a:round/>
              <a:headEnd type="none" w="sm" len="sm"/>
              <a:tailEnd type="none" w="sm" len="sm"/>
            </a:ln>
          </p:spPr>
        </p:cxnSp>
        <p:cxnSp>
          <p:nvCxnSpPr>
            <p:cNvPr id="203" name="Shape 203"/>
            <p:cNvCxnSpPr/>
            <p:nvPr/>
          </p:nvCxnSpPr>
          <p:spPr>
            <a:xfrm>
              <a:off x="7952943" y="4742444"/>
              <a:ext cx="1442870" cy="675902"/>
            </a:xfrm>
            <a:prstGeom prst="straightConnector1">
              <a:avLst/>
            </a:prstGeom>
            <a:noFill/>
            <a:ln w="28575" cap="flat" cmpd="sng">
              <a:solidFill>
                <a:srgbClr val="1B57AF"/>
              </a:solidFill>
              <a:prstDash val="solid"/>
              <a:round/>
              <a:headEnd type="none" w="sm" len="sm"/>
              <a:tailEnd type="none" w="sm" len="sm"/>
            </a:ln>
          </p:spPr>
        </p:cxnSp>
        <p:cxnSp>
          <p:nvCxnSpPr>
            <p:cNvPr id="205" name="Shape 205"/>
            <p:cNvCxnSpPr/>
            <p:nvPr/>
          </p:nvCxnSpPr>
          <p:spPr>
            <a:xfrm flipV="1">
              <a:off x="7962437" y="2255954"/>
              <a:ext cx="1211679" cy="569112"/>
            </a:xfrm>
            <a:prstGeom prst="straightConnector1">
              <a:avLst/>
            </a:prstGeom>
            <a:noFill/>
            <a:ln w="28575" cap="flat" cmpd="sng">
              <a:solidFill>
                <a:srgbClr val="1B57AF"/>
              </a:solidFill>
              <a:prstDash val="solid"/>
              <a:round/>
              <a:headEnd type="none" w="sm" len="sm"/>
              <a:tailEnd type="none" w="sm" len="sm"/>
            </a:ln>
          </p:spPr>
        </p:cxnSp>
        <p:sp>
          <p:nvSpPr>
            <p:cNvPr id="194" name="Shape 194"/>
            <p:cNvSpPr txBox="1"/>
            <p:nvPr/>
          </p:nvSpPr>
          <p:spPr>
            <a:xfrm>
              <a:off x="9079513" y="2976345"/>
              <a:ext cx="2913900" cy="43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Oil Refineries</a:t>
              </a:r>
              <a:endParaRPr sz="2000" b="0" i="0" u="none" strike="noStrike" cap="none" dirty="0">
                <a:solidFill>
                  <a:srgbClr val="3F3F3F"/>
                </a:solidFill>
                <a:latin typeface="Century Gothic"/>
                <a:ea typeface="Century Gothic"/>
                <a:cs typeface="Century Gothic"/>
                <a:sym typeface="Century Gothic"/>
              </a:endParaRPr>
            </a:p>
          </p:txBody>
        </p:sp>
        <p:pic>
          <p:nvPicPr>
            <p:cNvPr id="195" name="Shape 195"/>
            <p:cNvPicPr preferRelativeResize="0"/>
            <p:nvPr/>
          </p:nvPicPr>
          <p:blipFill rotWithShape="1">
            <a:blip r:embed="rId3">
              <a:alphaModFix/>
            </a:blip>
            <a:srcRect l="6050" t="1996" b="16820"/>
            <a:stretch/>
          </p:blipFill>
          <p:spPr>
            <a:xfrm>
              <a:off x="3956737" y="2530475"/>
              <a:ext cx="4279800" cy="2467800"/>
            </a:xfrm>
            <a:prstGeom prst="roundRect">
              <a:avLst>
                <a:gd name="adj" fmla="val 16667"/>
              </a:avLst>
            </a:prstGeom>
            <a:noFill/>
            <a:ln w="28575" cap="flat" cmpd="sng">
              <a:solidFill>
                <a:srgbClr val="1B57AF"/>
              </a:solidFill>
              <a:prstDash val="solid"/>
              <a:round/>
              <a:headEnd type="none" w="sm" len="sm"/>
              <a:tailEnd type="none" w="sm" len="sm"/>
            </a:ln>
          </p:spPr>
        </p:pic>
        <p:sp>
          <p:nvSpPr>
            <p:cNvPr id="197" name="Shape 197"/>
            <p:cNvSpPr txBox="1"/>
            <p:nvPr/>
          </p:nvSpPr>
          <p:spPr>
            <a:xfrm rot="708">
              <a:off x="9030400" y="3902060"/>
              <a:ext cx="2914200" cy="43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Marine Terminals</a:t>
              </a:r>
              <a:endParaRPr sz="2000" b="0" i="0" u="none" strike="noStrike" cap="none" dirty="0">
                <a:solidFill>
                  <a:srgbClr val="3F3F3F"/>
                </a:solidFill>
                <a:latin typeface="Century Gothic"/>
                <a:ea typeface="Century Gothic"/>
                <a:cs typeface="Century Gothic"/>
                <a:sym typeface="Century Gothic"/>
              </a:endParaRPr>
            </a:p>
          </p:txBody>
        </p:sp>
        <p:sp>
          <p:nvSpPr>
            <p:cNvPr id="199" name="Shape 199"/>
            <p:cNvSpPr txBox="1"/>
            <p:nvPr/>
          </p:nvSpPr>
          <p:spPr>
            <a:xfrm>
              <a:off x="321453" y="4070383"/>
              <a:ext cx="2913900" cy="33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Railyards</a:t>
              </a:r>
              <a:endParaRPr sz="2000" b="0" i="0" u="none" strike="noStrike" cap="none" dirty="0">
                <a:solidFill>
                  <a:srgbClr val="3F3F3F"/>
                </a:solidFill>
                <a:latin typeface="Century Gothic"/>
                <a:ea typeface="Century Gothic"/>
                <a:cs typeface="Century Gothic"/>
                <a:sym typeface="Century Gothic"/>
              </a:endParaRPr>
            </a:p>
          </p:txBody>
        </p:sp>
        <p:grpSp>
          <p:nvGrpSpPr>
            <p:cNvPr id="5" name="Group 4"/>
            <p:cNvGrpSpPr/>
            <p:nvPr/>
          </p:nvGrpSpPr>
          <p:grpSpPr>
            <a:xfrm>
              <a:off x="8904013" y="1064152"/>
              <a:ext cx="3089400" cy="5618452"/>
              <a:chOff x="8946325" y="1227106"/>
              <a:chExt cx="3089400" cy="5618452"/>
            </a:xfrm>
          </p:grpSpPr>
          <p:pic>
            <p:nvPicPr>
              <p:cNvPr id="196" name="Shape 196"/>
              <p:cNvPicPr preferRelativeResize="0"/>
              <p:nvPr/>
            </p:nvPicPr>
            <p:blipFill rotWithShape="1">
              <a:blip r:embed="rId4">
                <a:alphaModFix/>
              </a:blip>
              <a:srcRect b="13329"/>
              <a:stretch/>
            </p:blipFill>
            <p:spPr>
              <a:xfrm>
                <a:off x="9338725" y="4541270"/>
                <a:ext cx="2304600" cy="2304288"/>
              </a:xfrm>
              <a:prstGeom prst="flowChartConnector">
                <a:avLst/>
              </a:prstGeom>
              <a:noFill/>
              <a:ln w="28575" cap="flat" cmpd="sng">
                <a:solidFill>
                  <a:srgbClr val="1B57AF"/>
                </a:solidFill>
                <a:prstDash val="solid"/>
                <a:round/>
                <a:headEnd type="none" w="sm" len="sm"/>
                <a:tailEnd type="none" w="sm" len="sm"/>
              </a:ln>
            </p:spPr>
          </p:pic>
          <p:pic>
            <p:nvPicPr>
              <p:cNvPr id="193" name="Shape 193"/>
              <p:cNvPicPr preferRelativeResize="0"/>
              <p:nvPr/>
            </p:nvPicPr>
            <p:blipFill rotWithShape="1">
              <a:blip r:embed="rId5">
                <a:alphaModFix/>
              </a:blip>
              <a:srcRect/>
              <a:stretch/>
            </p:blipFill>
            <p:spPr>
              <a:xfrm>
                <a:off x="8946325" y="1227106"/>
                <a:ext cx="3089400" cy="1940700"/>
              </a:xfrm>
              <a:prstGeom prst="ellipse">
                <a:avLst/>
              </a:prstGeom>
              <a:noFill/>
              <a:ln w="28575" cap="flat" cmpd="sng">
                <a:solidFill>
                  <a:srgbClr val="1B57AF"/>
                </a:solidFill>
                <a:prstDash val="solid"/>
                <a:round/>
                <a:headEnd type="none" w="sm" len="sm"/>
                <a:tailEnd type="none" w="sm" len="sm"/>
              </a:ln>
            </p:spPr>
          </p:pic>
        </p:grpSp>
        <p:grpSp>
          <p:nvGrpSpPr>
            <p:cNvPr id="4" name="Group 3"/>
            <p:cNvGrpSpPr/>
            <p:nvPr/>
          </p:nvGrpSpPr>
          <p:grpSpPr>
            <a:xfrm>
              <a:off x="198588" y="882358"/>
              <a:ext cx="3090672" cy="5581154"/>
              <a:chOff x="240900" y="1045312"/>
              <a:chExt cx="3090672" cy="5581154"/>
            </a:xfrm>
          </p:grpSpPr>
          <p:pic>
            <p:nvPicPr>
              <p:cNvPr id="198" name="Shape 198"/>
              <p:cNvPicPr preferRelativeResize="0"/>
              <p:nvPr/>
            </p:nvPicPr>
            <p:blipFill rotWithShape="1">
              <a:blip r:embed="rId6">
                <a:alphaModFix/>
              </a:blip>
              <a:srcRect/>
              <a:stretch/>
            </p:blipFill>
            <p:spPr>
              <a:xfrm>
                <a:off x="240900" y="4687938"/>
                <a:ext cx="3090672" cy="1938528"/>
              </a:xfrm>
              <a:prstGeom prst="ellipse">
                <a:avLst/>
              </a:prstGeom>
              <a:noFill/>
              <a:ln w="28575" cap="flat" cmpd="sng">
                <a:solidFill>
                  <a:srgbClr val="1B57AF"/>
                </a:solidFill>
                <a:prstDash val="solid"/>
                <a:round/>
                <a:headEnd type="none" w="sm" len="sm"/>
                <a:tailEnd type="none" w="sm" len="sm"/>
              </a:ln>
            </p:spPr>
          </p:pic>
          <p:pic>
            <p:nvPicPr>
              <p:cNvPr id="200" name="Shape 200"/>
              <p:cNvPicPr preferRelativeResize="0"/>
              <p:nvPr/>
            </p:nvPicPr>
            <p:blipFill rotWithShape="1">
              <a:blip r:embed="rId7">
                <a:alphaModFix/>
              </a:blip>
              <a:srcRect b="11846"/>
              <a:stretch/>
            </p:blipFill>
            <p:spPr>
              <a:xfrm>
                <a:off x="634092" y="1045312"/>
                <a:ext cx="2304288" cy="2304288"/>
              </a:xfrm>
              <a:prstGeom prst="ellipse">
                <a:avLst/>
              </a:prstGeom>
              <a:noFill/>
              <a:ln w="28575" cap="flat" cmpd="sng">
                <a:solidFill>
                  <a:srgbClr val="1B57AF"/>
                </a:solidFill>
                <a:prstDash val="solid"/>
                <a:round/>
                <a:headEnd type="none" w="sm" len="sm"/>
                <a:tailEnd type="none" w="sm" len="sm"/>
              </a:ln>
            </p:spPr>
          </p:pic>
        </p:grpSp>
        <p:sp>
          <p:nvSpPr>
            <p:cNvPr id="201" name="Shape 201"/>
            <p:cNvSpPr txBox="1"/>
            <p:nvPr/>
          </p:nvSpPr>
          <p:spPr>
            <a:xfrm rot="21598584">
              <a:off x="286973" y="3173270"/>
              <a:ext cx="29139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Highways</a:t>
              </a:r>
              <a:endParaRPr sz="2000" b="0" i="0" u="none" strike="noStrike" cap="none" dirty="0">
                <a:solidFill>
                  <a:srgbClr val="3F3F3F"/>
                </a:solidFill>
                <a:latin typeface="Century Gothic"/>
                <a:ea typeface="Century Gothic"/>
                <a:cs typeface="Century Gothic"/>
                <a:sym typeface="Century Gothic"/>
              </a:endParaRPr>
            </a:p>
          </p:txBody>
        </p:sp>
        <p:sp>
          <p:nvSpPr>
            <p:cNvPr id="202" name="Shape 202"/>
            <p:cNvSpPr txBox="1"/>
            <p:nvPr/>
          </p:nvSpPr>
          <p:spPr>
            <a:xfrm rot="21598584">
              <a:off x="3837668" y="1956879"/>
              <a:ext cx="4509608"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800" i="0" u="none" strike="noStrike" cap="none" dirty="0">
                  <a:solidFill>
                    <a:srgbClr val="3F3F3F"/>
                  </a:solidFill>
                  <a:latin typeface="Century Gothic"/>
                  <a:ea typeface="Century Gothic"/>
                  <a:cs typeface="Century Gothic"/>
                  <a:sym typeface="Century Gothic"/>
                </a:rPr>
                <a:t>Richmond, California</a:t>
              </a:r>
              <a:endParaRPr sz="2800" i="0" u="none" strike="noStrike" cap="none" dirty="0">
                <a:solidFill>
                  <a:srgbClr val="3F3F3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973536" y="139996"/>
            <a:ext cx="11278624" cy="92008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3200" b="0" i="0" u="none" strike="noStrike" cap="none" dirty="0">
                <a:solidFill>
                  <a:srgbClr val="1B57AF"/>
                </a:solidFill>
                <a:latin typeface="Century Gothic"/>
                <a:ea typeface="Century Gothic"/>
                <a:cs typeface="Century Gothic"/>
                <a:sym typeface="Century Gothic"/>
              </a:rPr>
              <a:t>Results: Canopy Cover and Socioeconomic Status</a:t>
            </a:r>
            <a:endParaRPr sz="3200" b="0" i="0" u="none" strike="noStrike" cap="none" dirty="0">
              <a:solidFill>
                <a:srgbClr val="1B57AF"/>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xmlns="" id="{64E98B8F-2CFD-4BDB-832F-B3DBD4333D98}"/>
              </a:ext>
            </a:extLst>
          </p:cNvPr>
          <p:cNvGrpSpPr>
            <a:grpSpLocks noChangeAspect="1"/>
          </p:cNvGrpSpPr>
          <p:nvPr/>
        </p:nvGrpSpPr>
        <p:grpSpPr bwMode="auto">
          <a:xfrm>
            <a:off x="130923" y="4176484"/>
            <a:ext cx="3065081" cy="2591683"/>
            <a:chOff x="2996" y="1093"/>
            <a:chExt cx="2901" cy="2166"/>
          </a:xfrm>
        </p:grpSpPr>
        <p:sp>
          <p:nvSpPr>
            <p:cNvPr id="7" name="Rectangle 6">
              <a:extLst>
                <a:ext uri="{FF2B5EF4-FFF2-40B4-BE49-F238E27FC236}">
                  <a16:creationId xmlns:a16="http://schemas.microsoft.com/office/drawing/2014/main" xmlns="" id="{D0DE0DD7-D145-4842-84C1-955FECC9A61F}"/>
                </a:ext>
              </a:extLst>
            </p:cNvPr>
            <p:cNvSpPr>
              <a:spLocks noChangeArrowheads="1"/>
            </p:cNvSpPr>
            <p:nvPr/>
          </p:nvSpPr>
          <p:spPr bwMode="auto">
            <a:xfrm>
              <a:off x="2996" y="10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9">
              <a:extLst>
                <a:ext uri="{FF2B5EF4-FFF2-40B4-BE49-F238E27FC236}">
                  <a16:creationId xmlns:a16="http://schemas.microsoft.com/office/drawing/2014/main" xmlns="" id="{DE2DAB3E-1701-4C43-A0B9-B9CDB84B3510}"/>
                </a:ext>
              </a:extLst>
            </p:cNvPr>
            <p:cNvSpPr>
              <a:spLocks noChangeArrowheads="1"/>
            </p:cNvSpPr>
            <p:nvPr/>
          </p:nvSpPr>
          <p:spPr bwMode="auto">
            <a:xfrm>
              <a:off x="2996" y="1631"/>
              <a:ext cx="241" cy="120"/>
            </a:xfrm>
            <a:prstGeom prst="rect">
              <a:avLst/>
            </a:prstGeom>
            <a:solidFill>
              <a:srgbClr val="2892C7"/>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10">
              <a:extLst>
                <a:ext uri="{FF2B5EF4-FFF2-40B4-BE49-F238E27FC236}">
                  <a16:creationId xmlns:a16="http://schemas.microsoft.com/office/drawing/2014/main" xmlns="" id="{F87FD4DD-235F-4F08-BD5B-03F9AB0CF9DC}"/>
                </a:ext>
              </a:extLst>
            </p:cNvPr>
            <p:cNvSpPr>
              <a:spLocks noChangeArrowheads="1"/>
            </p:cNvSpPr>
            <p:nvPr/>
          </p:nvSpPr>
          <p:spPr bwMode="auto">
            <a:xfrm>
              <a:off x="3280" y="1605"/>
              <a:ext cx="89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Agriculture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1" name="Rectangle 11">
              <a:extLst>
                <a:ext uri="{FF2B5EF4-FFF2-40B4-BE49-F238E27FC236}">
                  <a16:creationId xmlns:a16="http://schemas.microsoft.com/office/drawing/2014/main" xmlns="" id="{FEC82430-63C2-40AC-9C85-B73D29F44DC4}"/>
                </a:ext>
              </a:extLst>
            </p:cNvPr>
            <p:cNvSpPr>
              <a:spLocks noChangeArrowheads="1"/>
            </p:cNvSpPr>
            <p:nvPr/>
          </p:nvSpPr>
          <p:spPr bwMode="auto">
            <a:xfrm>
              <a:off x="2996" y="1795"/>
              <a:ext cx="241" cy="121"/>
            </a:xfrm>
            <a:prstGeom prst="rect">
              <a:avLst/>
            </a:prstGeom>
            <a:solidFill>
              <a:srgbClr val="68A6B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xmlns="" id="{C671B7EF-CDFE-4FB0-A70C-902C90270B20}"/>
                </a:ext>
              </a:extLst>
            </p:cNvPr>
            <p:cNvSpPr>
              <a:spLocks noChangeArrowheads="1"/>
            </p:cNvSpPr>
            <p:nvPr/>
          </p:nvSpPr>
          <p:spPr bwMode="auto">
            <a:xfrm>
              <a:off x="3280" y="1770"/>
              <a:ext cx="170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Coastal Commercial</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3" name="Rectangle 13">
              <a:extLst>
                <a:ext uri="{FF2B5EF4-FFF2-40B4-BE49-F238E27FC236}">
                  <a16:creationId xmlns:a16="http://schemas.microsoft.com/office/drawing/2014/main" xmlns="" id="{6176AB2F-D931-441A-8C6F-D4C7FF1A7149}"/>
                </a:ext>
              </a:extLst>
            </p:cNvPr>
            <p:cNvSpPr>
              <a:spLocks noChangeArrowheads="1"/>
            </p:cNvSpPr>
            <p:nvPr/>
          </p:nvSpPr>
          <p:spPr bwMode="auto">
            <a:xfrm>
              <a:off x="2996" y="1959"/>
              <a:ext cx="241" cy="120"/>
            </a:xfrm>
            <a:prstGeom prst="rect">
              <a:avLst/>
            </a:prstGeom>
            <a:solidFill>
              <a:srgbClr val="95BD9F"/>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xmlns="" id="{650365BC-A137-4496-B306-AB7324BCA256}"/>
                </a:ext>
              </a:extLst>
            </p:cNvPr>
            <p:cNvSpPr>
              <a:spLocks noChangeArrowheads="1"/>
            </p:cNvSpPr>
            <p:nvPr/>
          </p:nvSpPr>
          <p:spPr bwMode="auto">
            <a:xfrm>
              <a:off x="3280" y="1934"/>
              <a:ext cx="120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Industrial, Light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5" name="Rectangle 15">
              <a:extLst>
                <a:ext uri="{FF2B5EF4-FFF2-40B4-BE49-F238E27FC236}">
                  <a16:creationId xmlns:a16="http://schemas.microsoft.com/office/drawing/2014/main" xmlns="" id="{54AC6AEF-B065-4068-BDA0-FADAB656EF01}"/>
                </a:ext>
              </a:extLst>
            </p:cNvPr>
            <p:cNvSpPr>
              <a:spLocks noChangeArrowheads="1"/>
            </p:cNvSpPr>
            <p:nvPr/>
          </p:nvSpPr>
          <p:spPr bwMode="auto">
            <a:xfrm>
              <a:off x="2996" y="2122"/>
              <a:ext cx="241" cy="121"/>
            </a:xfrm>
            <a:prstGeom prst="rect">
              <a:avLst/>
            </a:prstGeom>
            <a:solidFill>
              <a:srgbClr val="BFD48A"/>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16">
              <a:extLst>
                <a:ext uri="{FF2B5EF4-FFF2-40B4-BE49-F238E27FC236}">
                  <a16:creationId xmlns:a16="http://schemas.microsoft.com/office/drawing/2014/main" xmlns="" id="{CDF31838-C725-4E4B-A4C0-C8845D0A33DF}"/>
                </a:ext>
              </a:extLst>
            </p:cNvPr>
            <p:cNvSpPr>
              <a:spLocks noChangeArrowheads="1"/>
            </p:cNvSpPr>
            <p:nvPr/>
          </p:nvSpPr>
          <p:spPr bwMode="auto">
            <a:xfrm>
              <a:off x="3280" y="2097"/>
              <a:ext cx="80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Live/Work</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7" name="Rectangle 17">
              <a:extLst>
                <a:ext uri="{FF2B5EF4-FFF2-40B4-BE49-F238E27FC236}">
                  <a16:creationId xmlns:a16="http://schemas.microsoft.com/office/drawing/2014/main" xmlns="" id="{CB923165-5D3C-4247-A64F-6FDE69F0E7F5}"/>
                </a:ext>
              </a:extLst>
            </p:cNvPr>
            <p:cNvSpPr>
              <a:spLocks noChangeArrowheads="1"/>
            </p:cNvSpPr>
            <p:nvPr/>
          </p:nvSpPr>
          <p:spPr bwMode="auto">
            <a:xfrm>
              <a:off x="2996" y="2286"/>
              <a:ext cx="241" cy="120"/>
            </a:xfrm>
            <a:prstGeom prst="rect">
              <a:avLst/>
            </a:prstGeom>
            <a:solidFill>
              <a:srgbClr val="E7ED7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xmlns="" id="{1DE0962B-31C7-440E-9B58-85401544404A}"/>
                </a:ext>
              </a:extLst>
            </p:cNvPr>
            <p:cNvSpPr>
              <a:spLocks noChangeArrowheads="1"/>
            </p:cNvSpPr>
            <p:nvPr/>
          </p:nvSpPr>
          <p:spPr bwMode="auto">
            <a:xfrm>
              <a:off x="3280" y="2261"/>
              <a:ext cx="193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High Density Residential</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9" name="Rectangle 19">
              <a:extLst>
                <a:ext uri="{FF2B5EF4-FFF2-40B4-BE49-F238E27FC236}">
                  <a16:creationId xmlns:a16="http://schemas.microsoft.com/office/drawing/2014/main" xmlns="" id="{02925B3A-D795-4EC8-B3D7-4A2ABE45B5A3}"/>
                </a:ext>
              </a:extLst>
            </p:cNvPr>
            <p:cNvSpPr>
              <a:spLocks noChangeArrowheads="1"/>
            </p:cNvSpPr>
            <p:nvPr/>
          </p:nvSpPr>
          <p:spPr bwMode="auto">
            <a:xfrm>
              <a:off x="2996" y="2449"/>
              <a:ext cx="241" cy="121"/>
            </a:xfrm>
            <a:prstGeom prst="rect">
              <a:avLst/>
            </a:prstGeom>
            <a:solidFill>
              <a:srgbClr val="FCE45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20">
              <a:extLst>
                <a:ext uri="{FF2B5EF4-FFF2-40B4-BE49-F238E27FC236}">
                  <a16:creationId xmlns:a16="http://schemas.microsoft.com/office/drawing/2014/main" xmlns="" id="{F2761C7D-F72D-4F9C-99A3-AA5599CDA30B}"/>
                </a:ext>
              </a:extLst>
            </p:cNvPr>
            <p:cNvSpPr>
              <a:spLocks noChangeArrowheads="1"/>
            </p:cNvSpPr>
            <p:nvPr/>
          </p:nvSpPr>
          <p:spPr bwMode="auto">
            <a:xfrm>
              <a:off x="3280" y="2424"/>
              <a:ext cx="18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Multifamily Residential</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1" name="Rectangle 21">
              <a:extLst>
                <a:ext uri="{FF2B5EF4-FFF2-40B4-BE49-F238E27FC236}">
                  <a16:creationId xmlns:a16="http://schemas.microsoft.com/office/drawing/2014/main" xmlns="" id="{529CD13F-687A-4938-AAF8-592F98163FCA}"/>
                </a:ext>
              </a:extLst>
            </p:cNvPr>
            <p:cNvSpPr>
              <a:spLocks noChangeArrowheads="1"/>
            </p:cNvSpPr>
            <p:nvPr/>
          </p:nvSpPr>
          <p:spPr bwMode="auto">
            <a:xfrm>
              <a:off x="2996" y="2613"/>
              <a:ext cx="241" cy="120"/>
            </a:xfrm>
            <a:prstGeom prst="rect">
              <a:avLst/>
            </a:prstGeom>
            <a:solidFill>
              <a:srgbClr val="FCB34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2">
              <a:extLst>
                <a:ext uri="{FF2B5EF4-FFF2-40B4-BE49-F238E27FC236}">
                  <a16:creationId xmlns:a16="http://schemas.microsoft.com/office/drawing/2014/main" xmlns="" id="{AAA96BF4-2101-4258-88AF-E8288F90E2A1}"/>
                </a:ext>
              </a:extLst>
            </p:cNvPr>
            <p:cNvSpPr>
              <a:spLocks noChangeArrowheads="1"/>
            </p:cNvSpPr>
            <p:nvPr/>
          </p:nvSpPr>
          <p:spPr bwMode="auto">
            <a:xfrm>
              <a:off x="3280" y="2588"/>
              <a:ext cx="106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Open Space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3" name="Rectangle 23">
              <a:extLst>
                <a:ext uri="{FF2B5EF4-FFF2-40B4-BE49-F238E27FC236}">
                  <a16:creationId xmlns:a16="http://schemas.microsoft.com/office/drawing/2014/main" xmlns="" id="{246F2AAB-97BE-4E2E-9F57-A6ADB6A98887}"/>
                </a:ext>
              </a:extLst>
            </p:cNvPr>
            <p:cNvSpPr>
              <a:spLocks noChangeArrowheads="1"/>
            </p:cNvSpPr>
            <p:nvPr/>
          </p:nvSpPr>
          <p:spPr bwMode="auto">
            <a:xfrm>
              <a:off x="2996" y="2777"/>
              <a:ext cx="241" cy="121"/>
            </a:xfrm>
            <a:prstGeom prst="rect">
              <a:avLst/>
            </a:prstGeom>
            <a:solidFill>
              <a:srgbClr val="FA853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4">
              <a:extLst>
                <a:ext uri="{FF2B5EF4-FFF2-40B4-BE49-F238E27FC236}">
                  <a16:creationId xmlns:a16="http://schemas.microsoft.com/office/drawing/2014/main" xmlns="" id="{9B2CE29D-B30E-4513-9F19-E3061F57A7FB}"/>
                </a:ext>
              </a:extLst>
            </p:cNvPr>
            <p:cNvSpPr>
              <a:spLocks noChangeArrowheads="1"/>
            </p:cNvSpPr>
            <p:nvPr/>
          </p:nvSpPr>
          <p:spPr bwMode="auto">
            <a:xfrm>
              <a:off x="3280" y="2752"/>
              <a:ext cx="175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Parks and Recreation</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5" name="Rectangle 25">
              <a:extLst>
                <a:ext uri="{FF2B5EF4-FFF2-40B4-BE49-F238E27FC236}">
                  <a16:creationId xmlns:a16="http://schemas.microsoft.com/office/drawing/2014/main" xmlns="" id="{CEFF867A-2677-4359-9B7D-BC4638F780DA}"/>
                </a:ext>
              </a:extLst>
            </p:cNvPr>
            <p:cNvSpPr>
              <a:spLocks noChangeArrowheads="1"/>
            </p:cNvSpPr>
            <p:nvPr/>
          </p:nvSpPr>
          <p:spPr bwMode="auto">
            <a:xfrm>
              <a:off x="2996" y="2941"/>
              <a:ext cx="241" cy="120"/>
            </a:xfrm>
            <a:prstGeom prst="rect">
              <a:avLst/>
            </a:prstGeom>
            <a:solidFill>
              <a:srgbClr val="F2562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6">
              <a:extLst>
                <a:ext uri="{FF2B5EF4-FFF2-40B4-BE49-F238E27FC236}">
                  <a16:creationId xmlns:a16="http://schemas.microsoft.com/office/drawing/2014/main" xmlns="" id="{1787EBCA-C46A-4CC9-BC12-655A7804B4DC}"/>
                </a:ext>
              </a:extLst>
            </p:cNvPr>
            <p:cNvSpPr>
              <a:spLocks noChangeArrowheads="1"/>
            </p:cNvSpPr>
            <p:nvPr/>
          </p:nvSpPr>
          <p:spPr bwMode="auto">
            <a:xfrm>
              <a:off x="3280" y="2916"/>
              <a:ext cx="113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Planned Area</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7" name="Rectangle 27">
              <a:extLst>
                <a:ext uri="{FF2B5EF4-FFF2-40B4-BE49-F238E27FC236}">
                  <a16:creationId xmlns:a16="http://schemas.microsoft.com/office/drawing/2014/main" xmlns="" id="{20947BE5-19EA-40E7-AE98-B02065EB2A81}"/>
                </a:ext>
              </a:extLst>
            </p:cNvPr>
            <p:cNvSpPr>
              <a:spLocks noChangeArrowheads="1"/>
            </p:cNvSpPr>
            <p:nvPr/>
          </p:nvSpPr>
          <p:spPr bwMode="auto">
            <a:xfrm>
              <a:off x="2996" y="3104"/>
              <a:ext cx="241" cy="121"/>
            </a:xfrm>
            <a:prstGeom prst="rect">
              <a:avLst/>
            </a:prstGeom>
            <a:solidFill>
              <a:srgbClr val="E8101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8">
              <a:extLst>
                <a:ext uri="{FF2B5EF4-FFF2-40B4-BE49-F238E27FC236}">
                  <a16:creationId xmlns:a16="http://schemas.microsoft.com/office/drawing/2014/main" xmlns="" id="{C2F441EA-F5F0-42FF-BA18-B7AC9DB6C8EF}"/>
                </a:ext>
              </a:extLst>
            </p:cNvPr>
            <p:cNvSpPr>
              <a:spLocks noChangeArrowheads="1"/>
            </p:cNvSpPr>
            <p:nvPr/>
          </p:nvSpPr>
          <p:spPr bwMode="auto">
            <a:xfrm>
              <a:off x="3280" y="3079"/>
              <a:ext cx="261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Public, Cultural, and Institutional</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29" name="Rectangle 28">
            <a:extLst>
              <a:ext uri="{FF2B5EF4-FFF2-40B4-BE49-F238E27FC236}">
                <a16:creationId xmlns:a16="http://schemas.microsoft.com/office/drawing/2014/main" xmlns="" id="{A3F23805-FEBE-4824-9376-CC78C052377D}"/>
              </a:ext>
            </a:extLst>
          </p:cNvPr>
          <p:cNvSpPr/>
          <p:nvPr/>
        </p:nvSpPr>
        <p:spPr>
          <a:xfrm>
            <a:off x="0" y="4488806"/>
            <a:ext cx="4497729" cy="276999"/>
          </a:xfrm>
          <a:prstGeom prst="rect">
            <a:avLst/>
          </a:prstGeom>
        </p:spPr>
        <p:txBody>
          <a:bodyPr wrap="square">
            <a:spAutoFit/>
          </a:bodyPr>
          <a:lstStyle/>
          <a:p>
            <a:r>
              <a:rPr lang="en-US" sz="1200" b="1" dirty="0">
                <a:solidFill>
                  <a:srgbClr val="000000"/>
                </a:solidFill>
                <a:latin typeface="Century Gothic" panose="020B0502020202020204" pitchFamily="34" charset="0"/>
              </a:rPr>
              <a:t>Richmond's Zoning </a:t>
            </a:r>
            <a:r>
              <a:rPr lang="en-US" sz="1200" b="1" dirty="0" smtClean="0">
                <a:solidFill>
                  <a:srgbClr val="000000"/>
                </a:solidFill>
                <a:latin typeface="Century Gothic" panose="020B0502020202020204" pitchFamily="34" charset="0"/>
              </a:rPr>
              <a:t>District Type </a:t>
            </a:r>
            <a:endParaRPr lang="en-US" sz="1200" b="1" dirty="0">
              <a:effectLst/>
              <a:latin typeface="Century Gothic" panose="020B0502020202020204" pitchFamily="34" charset="0"/>
            </a:endParaRPr>
          </a:p>
        </p:txBody>
      </p:sp>
      <p:sp>
        <p:nvSpPr>
          <p:cNvPr id="30" name="TextBox 29">
            <a:extLst>
              <a:ext uri="{FF2B5EF4-FFF2-40B4-BE49-F238E27FC236}">
                <a16:creationId xmlns:a16="http://schemas.microsoft.com/office/drawing/2014/main" xmlns="" id="{F65C0185-A4C3-4A0E-A2C4-9BF25C2838EA}"/>
              </a:ext>
            </a:extLst>
          </p:cNvPr>
          <p:cNvSpPr txBox="1"/>
          <p:nvPr/>
        </p:nvSpPr>
        <p:spPr>
          <a:xfrm rot="20500150">
            <a:off x="10540892" y="3348971"/>
            <a:ext cx="599144" cy="292824"/>
          </a:xfrm>
          <a:prstGeom prst="rect">
            <a:avLst/>
          </a:prstGeom>
          <a:solidFill>
            <a:schemeClr val="bg1"/>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xmlns="" id="{1BBC5D9B-4E36-4A9F-8D58-48648A6166BF}"/>
              </a:ext>
            </a:extLst>
          </p:cNvPr>
          <p:cNvSpPr txBox="1"/>
          <p:nvPr/>
        </p:nvSpPr>
        <p:spPr>
          <a:xfrm rot="21319142">
            <a:off x="10140606" y="3538771"/>
            <a:ext cx="572888" cy="706956"/>
          </a:xfrm>
          <a:prstGeom prst="rect">
            <a:avLst/>
          </a:prstGeom>
          <a:solidFill>
            <a:schemeClr val="bg1"/>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xmlns="" id="{0E4D017E-2639-4703-9895-83846128F676}"/>
              </a:ext>
            </a:extLst>
          </p:cNvPr>
          <p:cNvSpPr txBox="1"/>
          <p:nvPr/>
        </p:nvSpPr>
        <p:spPr>
          <a:xfrm rot="18771724">
            <a:off x="11233419" y="3118771"/>
            <a:ext cx="405320" cy="489487"/>
          </a:xfrm>
          <a:prstGeom prst="rect">
            <a:avLst/>
          </a:prstGeom>
          <a:solidFill>
            <a:schemeClr val="bg1"/>
          </a:solidFill>
        </p:spPr>
        <p:txBody>
          <a:bodyPr wrap="square" rtlCol="0">
            <a:spAutoFit/>
          </a:bodyPr>
          <a:lstStyle/>
          <a:p>
            <a:endParaRPr lang="en-US" dirty="0"/>
          </a:p>
        </p:txBody>
      </p:sp>
      <p:sp>
        <p:nvSpPr>
          <p:cNvPr id="33" name="TextBox 32">
            <a:extLst>
              <a:ext uri="{FF2B5EF4-FFF2-40B4-BE49-F238E27FC236}">
                <a16:creationId xmlns:a16="http://schemas.microsoft.com/office/drawing/2014/main" xmlns="" id="{A865C76A-2C46-4634-B8FA-BD4030B95A18}"/>
              </a:ext>
            </a:extLst>
          </p:cNvPr>
          <p:cNvSpPr txBox="1"/>
          <p:nvPr/>
        </p:nvSpPr>
        <p:spPr>
          <a:xfrm rot="18771724">
            <a:off x="10984633" y="3086819"/>
            <a:ext cx="308189" cy="406448"/>
          </a:xfrm>
          <a:prstGeom prst="rect">
            <a:avLst/>
          </a:prstGeom>
          <a:solidFill>
            <a:schemeClr val="bg1"/>
          </a:solidFill>
        </p:spPr>
        <p:txBody>
          <a:bodyPr wrap="square" rtlCol="0">
            <a:spAutoFit/>
          </a:bodyPr>
          <a:lstStyle/>
          <a:p>
            <a:endParaRPr lang="en-US" dirty="0"/>
          </a:p>
        </p:txBody>
      </p:sp>
      <p:sp>
        <p:nvSpPr>
          <p:cNvPr id="34" name="TextBox 33">
            <a:extLst>
              <a:ext uri="{FF2B5EF4-FFF2-40B4-BE49-F238E27FC236}">
                <a16:creationId xmlns:a16="http://schemas.microsoft.com/office/drawing/2014/main" xmlns="" id="{19061E87-22F5-4E6D-BD5E-A7805E8329A7}"/>
              </a:ext>
            </a:extLst>
          </p:cNvPr>
          <p:cNvSpPr txBox="1"/>
          <p:nvPr/>
        </p:nvSpPr>
        <p:spPr>
          <a:xfrm rot="18771724">
            <a:off x="10421120" y="3332472"/>
            <a:ext cx="405320" cy="489487"/>
          </a:xfrm>
          <a:prstGeom prst="rect">
            <a:avLst/>
          </a:prstGeom>
          <a:solidFill>
            <a:schemeClr val="bg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xmlns="" id="{CC0A27F3-B879-44B9-81D0-47F5AE1B74A5}"/>
              </a:ext>
            </a:extLst>
          </p:cNvPr>
          <p:cNvSpPr txBox="1"/>
          <p:nvPr/>
        </p:nvSpPr>
        <p:spPr>
          <a:xfrm rot="18771724">
            <a:off x="10910096" y="3143265"/>
            <a:ext cx="523927" cy="489487"/>
          </a:xfrm>
          <a:prstGeom prst="rect">
            <a:avLst/>
          </a:prstGeom>
          <a:solidFill>
            <a:schemeClr val="bg1"/>
          </a:solidFill>
        </p:spPr>
        <p:txBody>
          <a:bodyPr wrap="square" rtlCol="0">
            <a:spAutoFit/>
          </a:bodyPr>
          <a:lstStyle/>
          <a:p>
            <a:endParaRPr lang="en-US" dirty="0"/>
          </a:p>
        </p:txBody>
      </p:sp>
      <p:grpSp>
        <p:nvGrpSpPr>
          <p:cNvPr id="8" name="Group 7"/>
          <p:cNvGrpSpPr/>
          <p:nvPr/>
        </p:nvGrpSpPr>
        <p:grpSpPr>
          <a:xfrm>
            <a:off x="2802271" y="1023979"/>
            <a:ext cx="7957786" cy="5636003"/>
            <a:chOff x="2604856" y="332321"/>
            <a:chExt cx="9802623" cy="6692452"/>
          </a:xfrm>
        </p:grpSpPr>
        <p:pic>
          <p:nvPicPr>
            <p:cNvPr id="5" name="Picture 31" descr="https://lh4.googleusercontent.com/I1S5qeUeemgSd7x3SLO24mqpV3hUd7DlW_IzieeirJcQZr-rt9bKvJAX3Tj5ZqCztW-OTge6inS5kZlZov60ejniHgqvb31yIWkzfSMJK8lvVWA0cUzKIoQR0ArCS5me0KjNnUvd_T8">
              <a:extLst>
                <a:ext uri="{FF2B5EF4-FFF2-40B4-BE49-F238E27FC236}">
                  <a16:creationId xmlns:a16="http://schemas.microsoft.com/office/drawing/2014/main" xmlns="" id="{75528745-E239-4821-B8F5-0715B25EC5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4" r="6966"/>
            <a:stretch/>
          </p:blipFill>
          <p:spPr bwMode="auto">
            <a:xfrm>
              <a:off x="2604856" y="332321"/>
              <a:ext cx="9802623" cy="669245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p:cNvGrpSpPr>
              <a:grpSpLocks noChangeAspect="1"/>
            </p:cNvGrpSpPr>
            <p:nvPr/>
          </p:nvGrpSpPr>
          <p:grpSpPr bwMode="auto">
            <a:xfrm>
              <a:off x="9417052" y="6064250"/>
              <a:ext cx="2773363" cy="355600"/>
              <a:chOff x="5932" y="3820"/>
              <a:chExt cx="1747" cy="224"/>
            </a:xfrm>
          </p:grpSpPr>
          <p:sp>
            <p:nvSpPr>
              <p:cNvPr id="3" name="AutoShape 3"/>
              <p:cNvSpPr>
                <a:spLocks noChangeAspect="1" noChangeArrowheads="1" noTextEdit="1"/>
              </p:cNvSpPr>
              <p:nvPr/>
            </p:nvSpPr>
            <p:spPr bwMode="auto">
              <a:xfrm>
                <a:off x="5952" y="3820"/>
                <a:ext cx="16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p:cNvSpPr>
                <a:spLocks noChangeArrowheads="1"/>
              </p:cNvSpPr>
              <p:nvPr/>
            </p:nvSpPr>
            <p:spPr bwMode="auto">
              <a:xfrm>
                <a:off x="7151" y="3823"/>
                <a:ext cx="5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entury Gothic" panose="020B0502020202020204" pitchFamily="34" charset="0"/>
                  </a:rPr>
                  <a:t>Kilometers</a:t>
                </a:r>
                <a:endParaRPr kumimoji="0" lang="en-US" altLang="en-US" sz="1800" b="1" i="0" u="none" strike="noStrike" cap="none" normalizeH="0" baseline="0" dirty="0" smtClean="0">
                  <a:ln>
                    <a:noFill/>
                  </a:ln>
                  <a:solidFill>
                    <a:schemeClr val="tx1"/>
                  </a:solidFill>
                  <a:effectLst/>
                  <a:latin typeface="Century Gothic" panose="020B0502020202020204" pitchFamily="34" charset="0"/>
                </a:endParaRPr>
              </a:p>
            </p:txBody>
          </p:sp>
          <p:sp>
            <p:nvSpPr>
              <p:cNvPr id="449" name="Rectangle 6"/>
              <p:cNvSpPr>
                <a:spLocks noChangeArrowheads="1"/>
              </p:cNvSpPr>
              <p:nvPr/>
            </p:nvSpPr>
            <p:spPr bwMode="auto">
              <a:xfrm>
                <a:off x="5932" y="3823"/>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0" name="Rectangle 7"/>
              <p:cNvSpPr>
                <a:spLocks noChangeArrowheads="1"/>
              </p:cNvSpPr>
              <p:nvPr/>
            </p:nvSpPr>
            <p:spPr bwMode="auto">
              <a:xfrm>
                <a:off x="6454" y="3823"/>
                <a:ext cx="16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2.5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1" name="Rectangle 8"/>
              <p:cNvSpPr>
                <a:spLocks noChangeArrowheads="1"/>
              </p:cNvSpPr>
              <p:nvPr/>
            </p:nvSpPr>
            <p:spPr bwMode="auto">
              <a:xfrm>
                <a:off x="7054" y="3823"/>
                <a:ext cx="9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Arial" panose="020B0604020202020204" pitchFamily="34" charset="0"/>
                  </a:rPr>
                  <a:t>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2" name="Rectangle 9"/>
              <p:cNvSpPr>
                <a:spLocks noChangeArrowheads="1"/>
              </p:cNvSpPr>
              <p:nvPr/>
            </p:nvSpPr>
            <p:spPr bwMode="auto">
              <a:xfrm>
                <a:off x="6147" y="3823"/>
                <a:ext cx="2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Arial" panose="020B0604020202020204" pitchFamily="34" charset="0"/>
                  </a:rPr>
                  <a:t>1.25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53" name="Line 10"/>
              <p:cNvSpPr>
                <a:spLocks noChangeShapeType="1"/>
              </p:cNvSpPr>
              <p:nvPr/>
            </p:nvSpPr>
            <p:spPr bwMode="auto">
              <a:xfrm flipV="1">
                <a:off x="5977" y="3965"/>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Line 11"/>
              <p:cNvSpPr>
                <a:spLocks noChangeShapeType="1"/>
              </p:cNvSpPr>
              <p:nvPr/>
            </p:nvSpPr>
            <p:spPr bwMode="auto">
              <a:xfrm flipV="1">
                <a:off x="6538" y="3965"/>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Line 12"/>
              <p:cNvSpPr>
                <a:spLocks noChangeShapeType="1"/>
              </p:cNvSpPr>
              <p:nvPr/>
            </p:nvSpPr>
            <p:spPr bwMode="auto">
              <a:xfrm flipV="1">
                <a:off x="7099" y="3965"/>
                <a:ext cx="0" cy="72"/>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Line 13"/>
              <p:cNvSpPr>
                <a:spLocks noChangeShapeType="1"/>
              </p:cNvSpPr>
              <p:nvPr/>
            </p:nvSpPr>
            <p:spPr bwMode="auto">
              <a:xfrm flipV="1">
                <a:off x="6117"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14"/>
              <p:cNvSpPr>
                <a:spLocks noChangeShapeType="1"/>
              </p:cNvSpPr>
              <p:nvPr/>
            </p:nvSpPr>
            <p:spPr bwMode="auto">
              <a:xfrm flipV="1">
                <a:off x="6257"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15"/>
              <p:cNvSpPr>
                <a:spLocks noChangeShapeType="1"/>
              </p:cNvSpPr>
              <p:nvPr/>
            </p:nvSpPr>
            <p:spPr bwMode="auto">
              <a:xfrm flipV="1">
                <a:off x="6398"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Line 16"/>
              <p:cNvSpPr>
                <a:spLocks noChangeShapeType="1"/>
              </p:cNvSpPr>
              <p:nvPr/>
            </p:nvSpPr>
            <p:spPr bwMode="auto">
              <a:xfrm flipV="1">
                <a:off x="6679"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Line 17"/>
              <p:cNvSpPr>
                <a:spLocks noChangeShapeType="1"/>
              </p:cNvSpPr>
              <p:nvPr/>
            </p:nvSpPr>
            <p:spPr bwMode="auto">
              <a:xfrm flipV="1">
                <a:off x="6818"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Line 18"/>
              <p:cNvSpPr>
                <a:spLocks noChangeShapeType="1"/>
              </p:cNvSpPr>
              <p:nvPr/>
            </p:nvSpPr>
            <p:spPr bwMode="auto">
              <a:xfrm flipV="1">
                <a:off x="6958" y="3986"/>
                <a:ext cx="0" cy="51"/>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Line 19"/>
              <p:cNvSpPr>
                <a:spLocks noChangeShapeType="1"/>
              </p:cNvSpPr>
              <p:nvPr/>
            </p:nvSpPr>
            <p:spPr bwMode="auto">
              <a:xfrm>
                <a:off x="5977" y="4037"/>
                <a:ext cx="1122"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1" name="Picture 50">
              <a:extLst>
                <a:ext uri="{FF2B5EF4-FFF2-40B4-BE49-F238E27FC236}">
                  <a16:creationId xmlns="" xmlns:a16="http://schemas.microsoft.com/office/drawing/2014/main" id="{F260A3EA-EA13-49FC-869E-900403BA5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4935" y="1223411"/>
              <a:ext cx="388283" cy="561711"/>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Vulnerability Index</a:t>
            </a:r>
            <a:endParaRPr lang="en-US" dirty="0"/>
          </a:p>
        </p:txBody>
      </p:sp>
      <p:pic>
        <p:nvPicPr>
          <p:cNvPr id="446" name="Picture 445"/>
          <p:cNvPicPr>
            <a:picLocks noChangeAspect="1"/>
          </p:cNvPicPr>
          <p:nvPr/>
        </p:nvPicPr>
        <p:blipFill rotWithShape="1">
          <a:blip r:embed="rId3" cstate="print">
            <a:extLst>
              <a:ext uri="{28A0092B-C50C-407E-A947-70E740481C1C}">
                <a14:useLocalDpi xmlns:a14="http://schemas.microsoft.com/office/drawing/2010/main" val="0"/>
              </a:ext>
            </a:extLst>
          </a:blip>
          <a:srcRect l="36659" t="65467" r="41362" b="30968"/>
          <a:stretch/>
        </p:blipFill>
        <p:spPr>
          <a:xfrm>
            <a:off x="8780381" y="5135341"/>
            <a:ext cx="2812648" cy="590309"/>
          </a:xfrm>
          <a:prstGeom prst="rect">
            <a:avLst/>
          </a:prstGeom>
        </p:spPr>
      </p:pic>
      <p:grpSp>
        <p:nvGrpSpPr>
          <p:cNvPr id="448" name="Group 447"/>
          <p:cNvGrpSpPr/>
          <p:nvPr/>
        </p:nvGrpSpPr>
        <p:grpSpPr>
          <a:xfrm>
            <a:off x="9561313" y="2849063"/>
            <a:ext cx="1256705" cy="1295158"/>
            <a:chOff x="1240313" y="3402284"/>
            <a:chExt cx="1353051" cy="1278514"/>
          </a:xfrm>
        </p:grpSpPr>
        <p:grpSp>
          <p:nvGrpSpPr>
            <p:cNvPr id="449" name="Group 423"/>
            <p:cNvGrpSpPr>
              <a:grpSpLocks/>
            </p:cNvGrpSpPr>
            <p:nvPr/>
          </p:nvGrpSpPr>
          <p:grpSpPr bwMode="auto">
            <a:xfrm>
              <a:off x="1240314" y="3402284"/>
              <a:ext cx="1353050" cy="1123061"/>
              <a:chOff x="2584" y="2191"/>
              <a:chExt cx="425" cy="257"/>
            </a:xfrm>
          </p:grpSpPr>
          <p:sp>
            <p:nvSpPr>
              <p:cNvPr id="466" name="Line 226"/>
              <p:cNvSpPr>
                <a:spLocks noChangeShapeType="1"/>
              </p:cNvSpPr>
              <p:nvPr/>
            </p:nvSpPr>
            <p:spPr bwMode="auto">
              <a:xfrm>
                <a:off x="2805" y="2217"/>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7" name="Rectangle 227"/>
              <p:cNvSpPr>
                <a:spLocks noChangeArrowheads="1"/>
              </p:cNvSpPr>
              <p:nvPr/>
            </p:nvSpPr>
            <p:spPr bwMode="auto">
              <a:xfrm>
                <a:off x="2584" y="2217"/>
                <a:ext cx="221" cy="1"/>
              </a:xfrm>
              <a:prstGeom prst="rect">
                <a:avLst/>
              </a:prstGeom>
              <a:solidFill>
                <a:srgbClr val="9E1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8" name="Rectangle 228"/>
              <p:cNvSpPr>
                <a:spLocks noChangeArrowheads="1"/>
              </p:cNvSpPr>
              <p:nvPr/>
            </p:nvSpPr>
            <p:spPr bwMode="auto">
              <a:xfrm>
                <a:off x="2584" y="2218"/>
                <a:ext cx="221" cy="1"/>
              </a:xfrm>
              <a:prstGeom prst="rect">
                <a:avLst/>
              </a:prstGeom>
              <a:solidFill>
                <a:srgbClr val="9E2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9" name="Rectangle 229"/>
              <p:cNvSpPr>
                <a:spLocks noChangeArrowheads="1"/>
              </p:cNvSpPr>
              <p:nvPr/>
            </p:nvSpPr>
            <p:spPr bwMode="auto">
              <a:xfrm>
                <a:off x="2584" y="2219"/>
                <a:ext cx="221" cy="1"/>
              </a:xfrm>
              <a:prstGeom prst="rect">
                <a:avLst/>
              </a:prstGeom>
              <a:solidFill>
                <a:srgbClr val="A12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0" name="Rectangle 230"/>
              <p:cNvSpPr>
                <a:spLocks noChangeArrowheads="1"/>
              </p:cNvSpPr>
              <p:nvPr/>
            </p:nvSpPr>
            <p:spPr bwMode="auto">
              <a:xfrm>
                <a:off x="2584" y="2220"/>
                <a:ext cx="221" cy="2"/>
              </a:xfrm>
              <a:prstGeom prst="rect">
                <a:avLst/>
              </a:prstGeom>
              <a:solidFill>
                <a:srgbClr val="A125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1" name="Rectangle 231"/>
              <p:cNvSpPr>
                <a:spLocks noChangeArrowheads="1"/>
              </p:cNvSpPr>
              <p:nvPr/>
            </p:nvSpPr>
            <p:spPr bwMode="auto">
              <a:xfrm>
                <a:off x="2584" y="2222"/>
                <a:ext cx="221" cy="1"/>
              </a:xfrm>
              <a:prstGeom prst="rect">
                <a:avLst/>
              </a:prstGeom>
              <a:solidFill>
                <a:srgbClr val="A329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2" name="Rectangle 232"/>
              <p:cNvSpPr>
                <a:spLocks noChangeArrowheads="1"/>
              </p:cNvSpPr>
              <p:nvPr/>
            </p:nvSpPr>
            <p:spPr bwMode="auto">
              <a:xfrm>
                <a:off x="2584" y="2223"/>
                <a:ext cx="221" cy="1"/>
              </a:xfrm>
              <a:prstGeom prst="rect">
                <a:avLst/>
              </a:prstGeom>
              <a:solidFill>
                <a:srgbClr val="A32A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3" name="Rectangle 233"/>
              <p:cNvSpPr>
                <a:spLocks noChangeArrowheads="1"/>
              </p:cNvSpPr>
              <p:nvPr/>
            </p:nvSpPr>
            <p:spPr bwMode="auto">
              <a:xfrm>
                <a:off x="2584" y="2224"/>
                <a:ext cx="221" cy="1"/>
              </a:xfrm>
              <a:prstGeom prst="rect">
                <a:avLst/>
              </a:prstGeom>
              <a:solidFill>
                <a:srgbClr val="A32C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4" name="Rectangle 234"/>
              <p:cNvSpPr>
                <a:spLocks noChangeArrowheads="1"/>
              </p:cNvSpPr>
              <p:nvPr/>
            </p:nvSpPr>
            <p:spPr bwMode="auto">
              <a:xfrm>
                <a:off x="2584" y="2225"/>
                <a:ext cx="221" cy="1"/>
              </a:xfrm>
              <a:prstGeom prst="rect">
                <a:avLst/>
              </a:prstGeom>
              <a:solidFill>
                <a:srgbClr val="A62E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5" name="Rectangle 235"/>
              <p:cNvSpPr>
                <a:spLocks noChangeArrowheads="1"/>
              </p:cNvSpPr>
              <p:nvPr/>
            </p:nvSpPr>
            <p:spPr bwMode="auto">
              <a:xfrm>
                <a:off x="2584" y="2226"/>
                <a:ext cx="221" cy="1"/>
              </a:xfrm>
              <a:prstGeom prst="rect">
                <a:avLst/>
              </a:prstGeom>
              <a:solidFill>
                <a:srgbClr val="A630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6" name="Rectangle 236"/>
              <p:cNvSpPr>
                <a:spLocks noChangeArrowheads="1"/>
              </p:cNvSpPr>
              <p:nvPr/>
            </p:nvSpPr>
            <p:spPr bwMode="auto">
              <a:xfrm>
                <a:off x="2584" y="2227"/>
                <a:ext cx="221" cy="2"/>
              </a:xfrm>
              <a:prstGeom prst="rect">
                <a:avLst/>
              </a:prstGeom>
              <a:solidFill>
                <a:srgbClr val="A832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7" name="Rectangle 237"/>
              <p:cNvSpPr>
                <a:spLocks noChangeArrowheads="1"/>
              </p:cNvSpPr>
              <p:nvPr/>
            </p:nvSpPr>
            <p:spPr bwMode="auto">
              <a:xfrm>
                <a:off x="2584" y="2229"/>
                <a:ext cx="221" cy="1"/>
              </a:xfrm>
              <a:prstGeom prst="rect">
                <a:avLst/>
              </a:prstGeom>
              <a:solidFill>
                <a:srgbClr val="A834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8" name="Rectangle 238"/>
              <p:cNvSpPr>
                <a:spLocks noChangeArrowheads="1"/>
              </p:cNvSpPr>
              <p:nvPr/>
            </p:nvSpPr>
            <p:spPr bwMode="auto">
              <a:xfrm>
                <a:off x="2584" y="2230"/>
                <a:ext cx="221" cy="1"/>
              </a:xfrm>
              <a:prstGeom prst="rect">
                <a:avLst/>
              </a:prstGeom>
              <a:solidFill>
                <a:srgbClr val="A836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79" name="Rectangle 239"/>
              <p:cNvSpPr>
                <a:spLocks noChangeArrowheads="1"/>
              </p:cNvSpPr>
              <p:nvPr/>
            </p:nvSpPr>
            <p:spPr bwMode="auto">
              <a:xfrm>
                <a:off x="2584" y="2231"/>
                <a:ext cx="221" cy="1"/>
              </a:xfrm>
              <a:prstGeom prst="rect">
                <a:avLst/>
              </a:prstGeom>
              <a:solidFill>
                <a:srgbClr val="AB3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0" name="Rectangle 240"/>
              <p:cNvSpPr>
                <a:spLocks noChangeArrowheads="1"/>
              </p:cNvSpPr>
              <p:nvPr/>
            </p:nvSpPr>
            <p:spPr bwMode="auto">
              <a:xfrm>
                <a:off x="2584" y="2232"/>
                <a:ext cx="221" cy="1"/>
              </a:xfrm>
              <a:prstGeom prst="rect">
                <a:avLst/>
              </a:prstGeom>
              <a:solidFill>
                <a:srgbClr val="AB3C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1" name="Rectangle 241"/>
              <p:cNvSpPr>
                <a:spLocks noChangeArrowheads="1"/>
              </p:cNvSpPr>
              <p:nvPr/>
            </p:nvSpPr>
            <p:spPr bwMode="auto">
              <a:xfrm>
                <a:off x="2584" y="2233"/>
                <a:ext cx="221" cy="2"/>
              </a:xfrm>
              <a:prstGeom prst="rect">
                <a:avLst/>
              </a:prstGeom>
              <a:solidFill>
                <a:srgbClr val="AD3E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2" name="Rectangle 242"/>
              <p:cNvSpPr>
                <a:spLocks noChangeArrowheads="1"/>
              </p:cNvSpPr>
              <p:nvPr/>
            </p:nvSpPr>
            <p:spPr bwMode="auto">
              <a:xfrm>
                <a:off x="2584" y="2235"/>
                <a:ext cx="221" cy="1"/>
              </a:xfrm>
              <a:prstGeom prst="rect">
                <a:avLst/>
              </a:prstGeom>
              <a:solidFill>
                <a:srgbClr val="AD40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3" name="Rectangle 243"/>
              <p:cNvSpPr>
                <a:spLocks noChangeArrowheads="1"/>
              </p:cNvSpPr>
              <p:nvPr/>
            </p:nvSpPr>
            <p:spPr bwMode="auto">
              <a:xfrm>
                <a:off x="2584" y="2236"/>
                <a:ext cx="221" cy="1"/>
              </a:xfrm>
              <a:prstGeom prst="rect">
                <a:avLst/>
              </a:prstGeom>
              <a:solidFill>
                <a:srgbClr val="AD40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4" name="Rectangle 244"/>
              <p:cNvSpPr>
                <a:spLocks noChangeArrowheads="1"/>
              </p:cNvSpPr>
              <p:nvPr/>
            </p:nvSpPr>
            <p:spPr bwMode="auto">
              <a:xfrm>
                <a:off x="2584" y="2237"/>
                <a:ext cx="221" cy="1"/>
              </a:xfrm>
              <a:prstGeom prst="rect">
                <a:avLst/>
              </a:prstGeom>
              <a:solidFill>
                <a:srgbClr val="B043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5" name="Rectangle 245"/>
              <p:cNvSpPr>
                <a:spLocks noChangeArrowheads="1"/>
              </p:cNvSpPr>
              <p:nvPr/>
            </p:nvSpPr>
            <p:spPr bwMode="auto">
              <a:xfrm>
                <a:off x="2584" y="2238"/>
                <a:ext cx="221" cy="1"/>
              </a:xfrm>
              <a:prstGeom prst="rect">
                <a:avLst/>
              </a:prstGeom>
              <a:solidFill>
                <a:srgbClr val="B04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6" name="Rectangle 246"/>
              <p:cNvSpPr>
                <a:spLocks noChangeArrowheads="1"/>
              </p:cNvSpPr>
              <p:nvPr/>
            </p:nvSpPr>
            <p:spPr bwMode="auto">
              <a:xfrm>
                <a:off x="2584" y="2239"/>
                <a:ext cx="221" cy="1"/>
              </a:xfrm>
              <a:prstGeom prst="rect">
                <a:avLst/>
              </a:prstGeom>
              <a:solidFill>
                <a:srgbClr val="B347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7" name="Rectangle 247"/>
              <p:cNvSpPr>
                <a:spLocks noChangeArrowheads="1"/>
              </p:cNvSpPr>
              <p:nvPr/>
            </p:nvSpPr>
            <p:spPr bwMode="auto">
              <a:xfrm>
                <a:off x="2584" y="2240"/>
                <a:ext cx="221" cy="2"/>
              </a:xfrm>
              <a:prstGeom prst="rect">
                <a:avLst/>
              </a:prstGeom>
              <a:solidFill>
                <a:srgbClr val="B34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8" name="Rectangle 248"/>
              <p:cNvSpPr>
                <a:spLocks noChangeArrowheads="1"/>
              </p:cNvSpPr>
              <p:nvPr/>
            </p:nvSpPr>
            <p:spPr bwMode="auto">
              <a:xfrm>
                <a:off x="2584" y="2242"/>
                <a:ext cx="221" cy="1"/>
              </a:xfrm>
              <a:prstGeom prst="rect">
                <a:avLst/>
              </a:prstGeom>
              <a:solidFill>
                <a:srgbClr val="B34B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89" name="Rectangle 249"/>
              <p:cNvSpPr>
                <a:spLocks noChangeArrowheads="1"/>
              </p:cNvSpPr>
              <p:nvPr/>
            </p:nvSpPr>
            <p:spPr bwMode="auto">
              <a:xfrm>
                <a:off x="2584" y="2243"/>
                <a:ext cx="221" cy="1"/>
              </a:xfrm>
              <a:prstGeom prst="rect">
                <a:avLst/>
              </a:prstGeom>
              <a:solidFill>
                <a:srgbClr val="B54E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0" name="Rectangle 250"/>
              <p:cNvSpPr>
                <a:spLocks noChangeArrowheads="1"/>
              </p:cNvSpPr>
              <p:nvPr/>
            </p:nvSpPr>
            <p:spPr bwMode="auto">
              <a:xfrm>
                <a:off x="2584" y="2244"/>
                <a:ext cx="221" cy="1"/>
              </a:xfrm>
              <a:prstGeom prst="rect">
                <a:avLst/>
              </a:prstGeom>
              <a:solidFill>
                <a:srgbClr val="B550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1" name="Rectangle 251"/>
              <p:cNvSpPr>
                <a:spLocks noChangeArrowheads="1"/>
              </p:cNvSpPr>
              <p:nvPr/>
            </p:nvSpPr>
            <p:spPr bwMode="auto">
              <a:xfrm>
                <a:off x="2584" y="2245"/>
                <a:ext cx="221" cy="1"/>
              </a:xfrm>
              <a:prstGeom prst="rect">
                <a:avLst/>
              </a:prstGeom>
              <a:solidFill>
                <a:srgbClr val="B85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2" name="Rectangle 252"/>
              <p:cNvSpPr>
                <a:spLocks noChangeArrowheads="1"/>
              </p:cNvSpPr>
              <p:nvPr/>
            </p:nvSpPr>
            <p:spPr bwMode="auto">
              <a:xfrm>
                <a:off x="2584" y="2246"/>
                <a:ext cx="221" cy="1"/>
              </a:xfrm>
              <a:prstGeom prst="rect">
                <a:avLst/>
              </a:prstGeom>
              <a:solidFill>
                <a:srgbClr val="B85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3" name="Rectangle 253"/>
              <p:cNvSpPr>
                <a:spLocks noChangeArrowheads="1"/>
              </p:cNvSpPr>
              <p:nvPr/>
            </p:nvSpPr>
            <p:spPr bwMode="auto">
              <a:xfrm>
                <a:off x="2584" y="2247"/>
                <a:ext cx="221" cy="2"/>
              </a:xfrm>
              <a:prstGeom prst="rect">
                <a:avLst/>
              </a:prstGeom>
              <a:solidFill>
                <a:srgbClr val="B85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4" name="Rectangle 254"/>
              <p:cNvSpPr>
                <a:spLocks noChangeArrowheads="1"/>
              </p:cNvSpPr>
              <p:nvPr/>
            </p:nvSpPr>
            <p:spPr bwMode="auto">
              <a:xfrm>
                <a:off x="2584" y="2249"/>
                <a:ext cx="221" cy="1"/>
              </a:xfrm>
              <a:prstGeom prst="rect">
                <a:avLst/>
              </a:prstGeom>
              <a:solidFill>
                <a:srgbClr val="BA57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5" name="Rectangle 255"/>
              <p:cNvSpPr>
                <a:spLocks noChangeArrowheads="1"/>
              </p:cNvSpPr>
              <p:nvPr/>
            </p:nvSpPr>
            <p:spPr bwMode="auto">
              <a:xfrm>
                <a:off x="2584" y="2250"/>
                <a:ext cx="221" cy="1"/>
              </a:xfrm>
              <a:prstGeom prst="rect">
                <a:avLst/>
              </a:prstGeom>
              <a:solidFill>
                <a:srgbClr val="BA59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6" name="Rectangle 256"/>
              <p:cNvSpPr>
                <a:spLocks noChangeArrowheads="1"/>
              </p:cNvSpPr>
              <p:nvPr/>
            </p:nvSpPr>
            <p:spPr bwMode="auto">
              <a:xfrm>
                <a:off x="2584" y="2251"/>
                <a:ext cx="221" cy="1"/>
              </a:xfrm>
              <a:prstGeom prst="rect">
                <a:avLst/>
              </a:prstGeom>
              <a:solidFill>
                <a:srgbClr val="BA5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7" name="Rectangle 257"/>
              <p:cNvSpPr>
                <a:spLocks noChangeArrowheads="1"/>
              </p:cNvSpPr>
              <p:nvPr/>
            </p:nvSpPr>
            <p:spPr bwMode="auto">
              <a:xfrm>
                <a:off x="2584" y="2252"/>
                <a:ext cx="221" cy="1"/>
              </a:xfrm>
              <a:prstGeom prst="rect">
                <a:avLst/>
              </a:prstGeom>
              <a:solidFill>
                <a:srgbClr val="BD5E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8" name="Rectangle 258"/>
              <p:cNvSpPr>
                <a:spLocks noChangeArrowheads="1"/>
              </p:cNvSpPr>
              <p:nvPr/>
            </p:nvSpPr>
            <p:spPr bwMode="auto">
              <a:xfrm>
                <a:off x="2584" y="2253"/>
                <a:ext cx="221" cy="1"/>
              </a:xfrm>
              <a:prstGeom prst="rect">
                <a:avLst/>
              </a:prstGeom>
              <a:solidFill>
                <a:srgbClr val="BD6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99" name="Rectangle 259"/>
              <p:cNvSpPr>
                <a:spLocks noChangeArrowheads="1"/>
              </p:cNvSpPr>
              <p:nvPr/>
            </p:nvSpPr>
            <p:spPr bwMode="auto">
              <a:xfrm>
                <a:off x="2584" y="2254"/>
                <a:ext cx="221" cy="2"/>
              </a:xfrm>
              <a:prstGeom prst="rect">
                <a:avLst/>
              </a:prstGeom>
              <a:solidFill>
                <a:srgbClr val="BF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0" name="Rectangle 260"/>
              <p:cNvSpPr>
                <a:spLocks noChangeArrowheads="1"/>
              </p:cNvSpPr>
              <p:nvPr/>
            </p:nvSpPr>
            <p:spPr bwMode="auto">
              <a:xfrm>
                <a:off x="2584" y="2256"/>
                <a:ext cx="221" cy="1"/>
              </a:xfrm>
              <a:prstGeom prst="rect">
                <a:avLst/>
              </a:prstGeom>
              <a:solidFill>
                <a:srgbClr val="BF6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1" name="Rectangle 261"/>
              <p:cNvSpPr>
                <a:spLocks noChangeArrowheads="1"/>
              </p:cNvSpPr>
              <p:nvPr/>
            </p:nvSpPr>
            <p:spPr bwMode="auto">
              <a:xfrm>
                <a:off x="2584" y="2257"/>
                <a:ext cx="221" cy="1"/>
              </a:xfrm>
              <a:prstGeom prst="rect">
                <a:avLst/>
              </a:prstGeom>
              <a:solidFill>
                <a:srgbClr val="BF65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2" name="Rectangle 262"/>
              <p:cNvSpPr>
                <a:spLocks noChangeArrowheads="1"/>
              </p:cNvSpPr>
              <p:nvPr/>
            </p:nvSpPr>
            <p:spPr bwMode="auto">
              <a:xfrm>
                <a:off x="2584" y="2258"/>
                <a:ext cx="221" cy="1"/>
              </a:xfrm>
              <a:prstGeom prst="rect">
                <a:avLst/>
              </a:prstGeom>
              <a:solidFill>
                <a:srgbClr val="C269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3" name="Rectangle 263"/>
              <p:cNvSpPr>
                <a:spLocks noChangeArrowheads="1"/>
              </p:cNvSpPr>
              <p:nvPr/>
            </p:nvSpPr>
            <p:spPr bwMode="auto">
              <a:xfrm>
                <a:off x="2584" y="2259"/>
                <a:ext cx="221" cy="1"/>
              </a:xfrm>
              <a:prstGeom prst="rect">
                <a:avLst/>
              </a:prstGeom>
              <a:solidFill>
                <a:srgbClr val="C269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4" name="Rectangle 264"/>
              <p:cNvSpPr>
                <a:spLocks noChangeArrowheads="1"/>
              </p:cNvSpPr>
              <p:nvPr/>
            </p:nvSpPr>
            <p:spPr bwMode="auto">
              <a:xfrm>
                <a:off x="2584" y="2260"/>
                <a:ext cx="221" cy="1"/>
              </a:xfrm>
              <a:prstGeom prst="rect">
                <a:avLst/>
              </a:prstGeom>
              <a:solidFill>
                <a:srgbClr val="C46C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5" name="Rectangle 265"/>
              <p:cNvSpPr>
                <a:spLocks noChangeArrowheads="1"/>
              </p:cNvSpPr>
              <p:nvPr/>
            </p:nvSpPr>
            <p:spPr bwMode="auto">
              <a:xfrm>
                <a:off x="2584" y="2261"/>
                <a:ext cx="221" cy="2"/>
              </a:xfrm>
              <a:prstGeom prst="rect">
                <a:avLst/>
              </a:prstGeom>
              <a:solidFill>
                <a:srgbClr val="C46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6" name="Rectangle 266"/>
              <p:cNvSpPr>
                <a:spLocks noChangeArrowheads="1"/>
              </p:cNvSpPr>
              <p:nvPr/>
            </p:nvSpPr>
            <p:spPr bwMode="auto">
              <a:xfrm>
                <a:off x="2584" y="2263"/>
                <a:ext cx="221" cy="1"/>
              </a:xfrm>
              <a:prstGeom prst="rect">
                <a:avLst/>
              </a:prstGeom>
              <a:solidFill>
                <a:srgbClr val="C47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7" name="Rectangle 267"/>
              <p:cNvSpPr>
                <a:spLocks noChangeArrowheads="1"/>
              </p:cNvSpPr>
              <p:nvPr/>
            </p:nvSpPr>
            <p:spPr bwMode="auto">
              <a:xfrm>
                <a:off x="2584" y="2264"/>
                <a:ext cx="221" cy="1"/>
              </a:xfrm>
              <a:prstGeom prst="rect">
                <a:avLst/>
              </a:prstGeom>
              <a:solidFill>
                <a:srgbClr val="C771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8" name="Rectangle 268"/>
              <p:cNvSpPr>
                <a:spLocks noChangeArrowheads="1"/>
              </p:cNvSpPr>
              <p:nvPr/>
            </p:nvSpPr>
            <p:spPr bwMode="auto">
              <a:xfrm>
                <a:off x="2584" y="2265"/>
                <a:ext cx="221" cy="1"/>
              </a:xfrm>
              <a:prstGeom prst="rect">
                <a:avLst/>
              </a:prstGeom>
              <a:solidFill>
                <a:srgbClr val="C77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09" name="Rectangle 269"/>
              <p:cNvSpPr>
                <a:spLocks noChangeArrowheads="1"/>
              </p:cNvSpPr>
              <p:nvPr/>
            </p:nvSpPr>
            <p:spPr bwMode="auto">
              <a:xfrm>
                <a:off x="2584" y="2266"/>
                <a:ext cx="221" cy="1"/>
              </a:xfrm>
              <a:prstGeom prst="rect">
                <a:avLst/>
              </a:prstGeom>
              <a:solidFill>
                <a:srgbClr val="C775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0" name="Rectangle 270"/>
              <p:cNvSpPr>
                <a:spLocks noChangeArrowheads="1"/>
              </p:cNvSpPr>
              <p:nvPr/>
            </p:nvSpPr>
            <p:spPr bwMode="auto">
              <a:xfrm>
                <a:off x="2584" y="2267"/>
                <a:ext cx="221" cy="1"/>
              </a:xfrm>
              <a:prstGeom prst="rect">
                <a:avLst/>
              </a:prstGeom>
              <a:solidFill>
                <a:srgbClr val="C979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1" name="Rectangle 271"/>
              <p:cNvSpPr>
                <a:spLocks noChangeArrowheads="1"/>
              </p:cNvSpPr>
              <p:nvPr/>
            </p:nvSpPr>
            <p:spPr bwMode="auto">
              <a:xfrm>
                <a:off x="2584" y="2268"/>
                <a:ext cx="221" cy="2"/>
              </a:xfrm>
              <a:prstGeom prst="rect">
                <a:avLst/>
              </a:prstGeom>
              <a:solidFill>
                <a:srgbClr val="C979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2" name="Rectangle 272"/>
              <p:cNvSpPr>
                <a:spLocks noChangeArrowheads="1"/>
              </p:cNvSpPr>
              <p:nvPr/>
            </p:nvSpPr>
            <p:spPr bwMode="auto">
              <a:xfrm>
                <a:off x="2584" y="2270"/>
                <a:ext cx="221" cy="1"/>
              </a:xfrm>
              <a:prstGeom prst="rect">
                <a:avLst/>
              </a:prstGeom>
              <a:solidFill>
                <a:srgbClr val="CC7C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3" name="Rectangle 273"/>
              <p:cNvSpPr>
                <a:spLocks noChangeArrowheads="1"/>
              </p:cNvSpPr>
              <p:nvPr/>
            </p:nvSpPr>
            <p:spPr bwMode="auto">
              <a:xfrm>
                <a:off x="2584" y="2271"/>
                <a:ext cx="221" cy="1"/>
              </a:xfrm>
              <a:prstGeom prst="rect">
                <a:avLst/>
              </a:prstGeom>
              <a:solidFill>
                <a:srgbClr val="CC7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4" name="Rectangle 274"/>
              <p:cNvSpPr>
                <a:spLocks noChangeArrowheads="1"/>
              </p:cNvSpPr>
              <p:nvPr/>
            </p:nvSpPr>
            <p:spPr bwMode="auto">
              <a:xfrm>
                <a:off x="2584" y="2272"/>
                <a:ext cx="221" cy="1"/>
              </a:xfrm>
              <a:prstGeom prst="rect">
                <a:avLst/>
              </a:prstGeom>
              <a:solidFill>
                <a:srgbClr val="CC81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5" name="Rectangle 275"/>
              <p:cNvSpPr>
                <a:spLocks noChangeArrowheads="1"/>
              </p:cNvSpPr>
              <p:nvPr/>
            </p:nvSpPr>
            <p:spPr bwMode="auto">
              <a:xfrm>
                <a:off x="2584" y="2273"/>
                <a:ext cx="221" cy="1"/>
              </a:xfrm>
              <a:prstGeom prst="rect">
                <a:avLst/>
              </a:prstGeom>
              <a:solidFill>
                <a:srgbClr val="CF82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6" name="Rectangle 276"/>
              <p:cNvSpPr>
                <a:spLocks noChangeArrowheads="1"/>
              </p:cNvSpPr>
              <p:nvPr/>
            </p:nvSpPr>
            <p:spPr bwMode="auto">
              <a:xfrm>
                <a:off x="2584" y="2274"/>
                <a:ext cx="221" cy="1"/>
              </a:xfrm>
              <a:prstGeom prst="rect">
                <a:avLst/>
              </a:prstGeom>
              <a:solidFill>
                <a:srgbClr val="CF84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7" name="Rectangle 277"/>
              <p:cNvSpPr>
                <a:spLocks noChangeArrowheads="1"/>
              </p:cNvSpPr>
              <p:nvPr/>
            </p:nvSpPr>
            <p:spPr bwMode="auto">
              <a:xfrm>
                <a:off x="2584" y="2275"/>
                <a:ext cx="221" cy="2"/>
              </a:xfrm>
              <a:prstGeom prst="rect">
                <a:avLst/>
              </a:prstGeom>
              <a:solidFill>
                <a:srgbClr val="CF8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8" name="Rectangle 278"/>
              <p:cNvSpPr>
                <a:spLocks noChangeArrowheads="1"/>
              </p:cNvSpPr>
              <p:nvPr/>
            </p:nvSpPr>
            <p:spPr bwMode="auto">
              <a:xfrm>
                <a:off x="2584" y="2277"/>
                <a:ext cx="221" cy="1"/>
              </a:xfrm>
              <a:prstGeom prst="rect">
                <a:avLst/>
              </a:prstGeom>
              <a:solidFill>
                <a:srgbClr val="D18A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19" name="Rectangle 279"/>
              <p:cNvSpPr>
                <a:spLocks noChangeArrowheads="1"/>
              </p:cNvSpPr>
              <p:nvPr/>
            </p:nvSpPr>
            <p:spPr bwMode="auto">
              <a:xfrm>
                <a:off x="2584" y="2278"/>
                <a:ext cx="221" cy="1"/>
              </a:xfrm>
              <a:prstGeom prst="rect">
                <a:avLst/>
              </a:prstGeom>
              <a:solidFill>
                <a:srgbClr val="D18A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0" name="Rectangle 280"/>
              <p:cNvSpPr>
                <a:spLocks noChangeArrowheads="1"/>
              </p:cNvSpPr>
              <p:nvPr/>
            </p:nvSpPr>
            <p:spPr bwMode="auto">
              <a:xfrm>
                <a:off x="2584" y="2279"/>
                <a:ext cx="221" cy="1"/>
              </a:xfrm>
              <a:prstGeom prst="rect">
                <a:avLst/>
              </a:prstGeom>
              <a:solidFill>
                <a:srgbClr val="D48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1" name="Rectangle 281"/>
              <p:cNvSpPr>
                <a:spLocks noChangeArrowheads="1"/>
              </p:cNvSpPr>
              <p:nvPr/>
            </p:nvSpPr>
            <p:spPr bwMode="auto">
              <a:xfrm>
                <a:off x="2584" y="2280"/>
                <a:ext cx="221" cy="1"/>
              </a:xfrm>
              <a:prstGeom prst="rect">
                <a:avLst/>
              </a:prstGeom>
              <a:solidFill>
                <a:srgbClr val="D490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2" name="Rectangle 282"/>
              <p:cNvSpPr>
                <a:spLocks noChangeArrowheads="1"/>
              </p:cNvSpPr>
              <p:nvPr/>
            </p:nvSpPr>
            <p:spPr bwMode="auto">
              <a:xfrm>
                <a:off x="2584" y="2281"/>
                <a:ext cx="221" cy="2"/>
              </a:xfrm>
              <a:prstGeom prst="rect">
                <a:avLst/>
              </a:prstGeom>
              <a:solidFill>
                <a:srgbClr val="D49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3" name="Rectangle 283"/>
              <p:cNvSpPr>
                <a:spLocks noChangeArrowheads="1"/>
              </p:cNvSpPr>
              <p:nvPr/>
            </p:nvSpPr>
            <p:spPr bwMode="auto">
              <a:xfrm>
                <a:off x="2584" y="2283"/>
                <a:ext cx="221" cy="1"/>
              </a:xfrm>
              <a:prstGeom prst="rect">
                <a:avLst/>
              </a:prstGeom>
              <a:solidFill>
                <a:srgbClr val="D694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4" name="Rectangle 284"/>
              <p:cNvSpPr>
                <a:spLocks noChangeArrowheads="1"/>
              </p:cNvSpPr>
              <p:nvPr/>
            </p:nvSpPr>
            <p:spPr bwMode="auto">
              <a:xfrm>
                <a:off x="2584" y="2284"/>
                <a:ext cx="221" cy="1"/>
              </a:xfrm>
              <a:prstGeom prst="rect">
                <a:avLst/>
              </a:prstGeom>
              <a:solidFill>
                <a:srgbClr val="D696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5" name="Rectangle 285"/>
              <p:cNvSpPr>
                <a:spLocks noChangeArrowheads="1"/>
              </p:cNvSpPr>
              <p:nvPr/>
            </p:nvSpPr>
            <p:spPr bwMode="auto">
              <a:xfrm>
                <a:off x="2584" y="2285"/>
                <a:ext cx="221" cy="1"/>
              </a:xfrm>
              <a:prstGeom prst="rect">
                <a:avLst/>
              </a:prstGeom>
              <a:solidFill>
                <a:srgbClr val="D69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6" name="Rectangle 286"/>
              <p:cNvSpPr>
                <a:spLocks noChangeArrowheads="1"/>
              </p:cNvSpPr>
              <p:nvPr/>
            </p:nvSpPr>
            <p:spPr bwMode="auto">
              <a:xfrm>
                <a:off x="2584" y="2286"/>
                <a:ext cx="221" cy="1"/>
              </a:xfrm>
              <a:prstGeom prst="rect">
                <a:avLst/>
              </a:prstGeom>
              <a:solidFill>
                <a:srgbClr val="D99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7" name="Rectangle 287"/>
              <p:cNvSpPr>
                <a:spLocks noChangeArrowheads="1"/>
              </p:cNvSpPr>
              <p:nvPr/>
            </p:nvSpPr>
            <p:spPr bwMode="auto">
              <a:xfrm>
                <a:off x="2584" y="2287"/>
                <a:ext cx="221" cy="1"/>
              </a:xfrm>
              <a:prstGeom prst="rect">
                <a:avLst/>
              </a:prstGeom>
              <a:solidFill>
                <a:srgbClr val="D99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8" name="Rectangle 288"/>
              <p:cNvSpPr>
                <a:spLocks noChangeArrowheads="1"/>
              </p:cNvSpPr>
              <p:nvPr/>
            </p:nvSpPr>
            <p:spPr bwMode="auto">
              <a:xfrm>
                <a:off x="2584" y="2288"/>
                <a:ext cx="221" cy="2"/>
              </a:xfrm>
              <a:prstGeom prst="rect">
                <a:avLst/>
              </a:prstGeom>
              <a:solidFill>
                <a:srgbClr val="D99E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29" name="Rectangle 289"/>
              <p:cNvSpPr>
                <a:spLocks noChangeArrowheads="1"/>
              </p:cNvSpPr>
              <p:nvPr/>
            </p:nvSpPr>
            <p:spPr bwMode="auto">
              <a:xfrm>
                <a:off x="2584" y="2290"/>
                <a:ext cx="221" cy="1"/>
              </a:xfrm>
              <a:prstGeom prst="rect">
                <a:avLst/>
              </a:prstGeom>
              <a:solidFill>
                <a:srgbClr val="DBA1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0" name="Rectangle 290"/>
              <p:cNvSpPr>
                <a:spLocks noChangeArrowheads="1"/>
              </p:cNvSpPr>
              <p:nvPr/>
            </p:nvSpPr>
            <p:spPr bwMode="auto">
              <a:xfrm>
                <a:off x="2584" y="2291"/>
                <a:ext cx="221" cy="1"/>
              </a:xfrm>
              <a:prstGeom prst="rect">
                <a:avLst/>
              </a:prstGeom>
              <a:solidFill>
                <a:srgbClr val="DBA2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1" name="Rectangle 291"/>
              <p:cNvSpPr>
                <a:spLocks noChangeArrowheads="1"/>
              </p:cNvSpPr>
              <p:nvPr/>
            </p:nvSpPr>
            <p:spPr bwMode="auto">
              <a:xfrm>
                <a:off x="2584" y="2292"/>
                <a:ext cx="221" cy="1"/>
              </a:xfrm>
              <a:prstGeom prst="rect">
                <a:avLst/>
              </a:prstGeom>
              <a:solidFill>
                <a:srgbClr val="DEA5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2" name="Rectangle 292"/>
              <p:cNvSpPr>
                <a:spLocks noChangeArrowheads="1"/>
              </p:cNvSpPr>
              <p:nvPr/>
            </p:nvSpPr>
            <p:spPr bwMode="auto">
              <a:xfrm>
                <a:off x="2584" y="2293"/>
                <a:ext cx="221" cy="1"/>
              </a:xfrm>
              <a:prstGeom prst="rect">
                <a:avLst/>
              </a:prstGeom>
              <a:solidFill>
                <a:srgbClr val="DEA7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3" name="Rectangle 293"/>
              <p:cNvSpPr>
                <a:spLocks noChangeArrowheads="1"/>
              </p:cNvSpPr>
              <p:nvPr/>
            </p:nvSpPr>
            <p:spPr bwMode="auto">
              <a:xfrm>
                <a:off x="2584" y="2294"/>
                <a:ext cx="221" cy="1"/>
              </a:xfrm>
              <a:prstGeom prst="rect">
                <a:avLst/>
              </a:prstGeom>
              <a:solidFill>
                <a:srgbClr val="DEA8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4" name="Rectangle 294"/>
              <p:cNvSpPr>
                <a:spLocks noChangeArrowheads="1"/>
              </p:cNvSpPr>
              <p:nvPr/>
            </p:nvSpPr>
            <p:spPr bwMode="auto">
              <a:xfrm>
                <a:off x="2584" y="2295"/>
                <a:ext cx="221" cy="2"/>
              </a:xfrm>
              <a:prstGeom prst="rect">
                <a:avLst/>
              </a:prstGeom>
              <a:solidFill>
                <a:srgbClr val="E0AC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5" name="Rectangle 295"/>
              <p:cNvSpPr>
                <a:spLocks noChangeArrowheads="1"/>
              </p:cNvSpPr>
              <p:nvPr/>
            </p:nvSpPr>
            <p:spPr bwMode="auto">
              <a:xfrm>
                <a:off x="2584" y="2297"/>
                <a:ext cx="221" cy="1"/>
              </a:xfrm>
              <a:prstGeom prst="rect">
                <a:avLst/>
              </a:prstGeom>
              <a:solidFill>
                <a:srgbClr val="E0AD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6" name="Rectangle 296"/>
              <p:cNvSpPr>
                <a:spLocks noChangeArrowheads="1"/>
              </p:cNvSpPr>
              <p:nvPr/>
            </p:nvSpPr>
            <p:spPr bwMode="auto">
              <a:xfrm>
                <a:off x="2584" y="2298"/>
                <a:ext cx="221" cy="1"/>
              </a:xfrm>
              <a:prstGeom prst="rect">
                <a:avLst/>
              </a:prstGeom>
              <a:solidFill>
                <a:srgbClr val="E0AE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7" name="Rectangle 297"/>
              <p:cNvSpPr>
                <a:spLocks noChangeArrowheads="1"/>
              </p:cNvSpPr>
              <p:nvPr/>
            </p:nvSpPr>
            <p:spPr bwMode="auto">
              <a:xfrm>
                <a:off x="2584" y="2299"/>
                <a:ext cx="221" cy="1"/>
              </a:xfrm>
              <a:prstGeom prst="rect">
                <a:avLst/>
              </a:prstGeom>
              <a:solidFill>
                <a:srgbClr val="E3B2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8" name="Rectangle 298"/>
              <p:cNvSpPr>
                <a:spLocks noChangeArrowheads="1"/>
              </p:cNvSpPr>
              <p:nvPr/>
            </p:nvSpPr>
            <p:spPr bwMode="auto">
              <a:xfrm>
                <a:off x="2584" y="2300"/>
                <a:ext cx="221" cy="1"/>
              </a:xfrm>
              <a:prstGeom prst="rect">
                <a:avLst/>
              </a:prstGeom>
              <a:solidFill>
                <a:srgbClr val="E3B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39" name="Rectangle 299"/>
              <p:cNvSpPr>
                <a:spLocks noChangeArrowheads="1"/>
              </p:cNvSpPr>
              <p:nvPr/>
            </p:nvSpPr>
            <p:spPr bwMode="auto">
              <a:xfrm>
                <a:off x="2584" y="2301"/>
                <a:ext cx="221" cy="1"/>
              </a:xfrm>
              <a:prstGeom prst="rect">
                <a:avLst/>
              </a:prstGeom>
              <a:solidFill>
                <a:srgbClr val="E3B5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0" name="Rectangle 300"/>
              <p:cNvSpPr>
                <a:spLocks noChangeArrowheads="1"/>
              </p:cNvSpPr>
              <p:nvPr/>
            </p:nvSpPr>
            <p:spPr bwMode="auto">
              <a:xfrm>
                <a:off x="2584" y="2302"/>
                <a:ext cx="221" cy="2"/>
              </a:xfrm>
              <a:prstGeom prst="rect">
                <a:avLst/>
              </a:prstGeom>
              <a:solidFill>
                <a:srgbClr val="E6B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1" name="Rectangle 301"/>
              <p:cNvSpPr>
                <a:spLocks noChangeArrowheads="1"/>
              </p:cNvSpPr>
              <p:nvPr/>
            </p:nvSpPr>
            <p:spPr bwMode="auto">
              <a:xfrm>
                <a:off x="2584" y="2304"/>
                <a:ext cx="221" cy="1"/>
              </a:xfrm>
              <a:prstGeom prst="rect">
                <a:avLst/>
              </a:prstGeom>
              <a:solidFill>
                <a:srgbClr val="E6BA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2" name="Rectangle 302"/>
              <p:cNvSpPr>
                <a:spLocks noChangeArrowheads="1"/>
              </p:cNvSpPr>
              <p:nvPr/>
            </p:nvSpPr>
            <p:spPr bwMode="auto">
              <a:xfrm>
                <a:off x="2584" y="2305"/>
                <a:ext cx="221" cy="1"/>
              </a:xfrm>
              <a:prstGeom prst="rect">
                <a:avLst/>
              </a:prstGeom>
              <a:solidFill>
                <a:srgbClr val="E6B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3" name="Rectangle 303"/>
              <p:cNvSpPr>
                <a:spLocks noChangeArrowheads="1"/>
              </p:cNvSpPr>
              <p:nvPr/>
            </p:nvSpPr>
            <p:spPr bwMode="auto">
              <a:xfrm>
                <a:off x="2584" y="2306"/>
                <a:ext cx="221" cy="1"/>
              </a:xfrm>
              <a:prstGeom prst="rect">
                <a:avLst/>
              </a:prstGeom>
              <a:solidFill>
                <a:srgbClr val="E8C0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4" name="Rectangle 304"/>
              <p:cNvSpPr>
                <a:spLocks noChangeArrowheads="1"/>
              </p:cNvSpPr>
              <p:nvPr/>
            </p:nvSpPr>
            <p:spPr bwMode="auto">
              <a:xfrm>
                <a:off x="2584" y="2307"/>
                <a:ext cx="221" cy="1"/>
              </a:xfrm>
              <a:prstGeom prst="rect">
                <a:avLst/>
              </a:prstGeom>
              <a:solidFill>
                <a:srgbClr val="E8C2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5" name="Rectangle 305"/>
              <p:cNvSpPr>
                <a:spLocks noChangeArrowheads="1"/>
              </p:cNvSpPr>
              <p:nvPr/>
            </p:nvSpPr>
            <p:spPr bwMode="auto">
              <a:xfrm>
                <a:off x="2584" y="2308"/>
                <a:ext cx="221" cy="1"/>
              </a:xfrm>
              <a:prstGeom prst="rect">
                <a:avLst/>
              </a:prstGeom>
              <a:solidFill>
                <a:srgbClr val="EBC5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6" name="Rectangle 306"/>
              <p:cNvSpPr>
                <a:spLocks noChangeArrowheads="1"/>
              </p:cNvSpPr>
              <p:nvPr/>
            </p:nvSpPr>
            <p:spPr bwMode="auto">
              <a:xfrm>
                <a:off x="2584" y="2309"/>
                <a:ext cx="221" cy="2"/>
              </a:xfrm>
              <a:prstGeom prst="rect">
                <a:avLst/>
              </a:prstGeom>
              <a:solidFill>
                <a:srgbClr val="EBC7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7" name="Rectangle 307"/>
              <p:cNvSpPr>
                <a:spLocks noChangeArrowheads="1"/>
              </p:cNvSpPr>
              <p:nvPr/>
            </p:nvSpPr>
            <p:spPr bwMode="auto">
              <a:xfrm>
                <a:off x="2584" y="2311"/>
                <a:ext cx="221" cy="1"/>
              </a:xfrm>
              <a:prstGeom prst="rect">
                <a:avLst/>
              </a:prstGeom>
              <a:solidFill>
                <a:srgbClr val="EBC8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8" name="Rectangle 308"/>
              <p:cNvSpPr>
                <a:spLocks noChangeArrowheads="1"/>
              </p:cNvSpPr>
              <p:nvPr/>
            </p:nvSpPr>
            <p:spPr bwMode="auto">
              <a:xfrm>
                <a:off x="2584" y="2312"/>
                <a:ext cx="221" cy="1"/>
              </a:xfrm>
              <a:prstGeom prst="rect">
                <a:avLst/>
              </a:prstGeom>
              <a:solidFill>
                <a:srgbClr val="EDCC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49" name="Rectangle 309"/>
              <p:cNvSpPr>
                <a:spLocks noChangeArrowheads="1"/>
              </p:cNvSpPr>
              <p:nvPr/>
            </p:nvSpPr>
            <p:spPr bwMode="auto">
              <a:xfrm>
                <a:off x="2584" y="2313"/>
                <a:ext cx="221" cy="1"/>
              </a:xfrm>
              <a:prstGeom prst="rect">
                <a:avLst/>
              </a:prstGeom>
              <a:solidFill>
                <a:srgbClr val="EDC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0" name="Rectangle 310"/>
              <p:cNvSpPr>
                <a:spLocks noChangeArrowheads="1"/>
              </p:cNvSpPr>
              <p:nvPr/>
            </p:nvSpPr>
            <p:spPr bwMode="auto">
              <a:xfrm>
                <a:off x="2584" y="2314"/>
                <a:ext cx="221" cy="1"/>
              </a:xfrm>
              <a:prstGeom prst="rect">
                <a:avLst/>
              </a:prstGeom>
              <a:solidFill>
                <a:srgbClr val="EDC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1" name="Rectangle 311"/>
              <p:cNvSpPr>
                <a:spLocks noChangeArrowheads="1"/>
              </p:cNvSpPr>
              <p:nvPr/>
            </p:nvSpPr>
            <p:spPr bwMode="auto">
              <a:xfrm>
                <a:off x="2584" y="2315"/>
                <a:ext cx="221" cy="1"/>
              </a:xfrm>
              <a:prstGeom prst="rect">
                <a:avLst/>
              </a:prstGeom>
              <a:solidFill>
                <a:srgbClr val="F0D3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2" name="Rectangle 312"/>
              <p:cNvSpPr>
                <a:spLocks noChangeArrowheads="1"/>
              </p:cNvSpPr>
              <p:nvPr/>
            </p:nvSpPr>
            <p:spPr bwMode="auto">
              <a:xfrm>
                <a:off x="2584" y="2316"/>
                <a:ext cx="221" cy="2"/>
              </a:xfrm>
              <a:prstGeom prst="rect">
                <a:avLst/>
              </a:prstGeom>
              <a:solidFill>
                <a:srgbClr val="F0D4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3" name="Rectangle 313"/>
              <p:cNvSpPr>
                <a:spLocks noChangeArrowheads="1"/>
              </p:cNvSpPr>
              <p:nvPr/>
            </p:nvSpPr>
            <p:spPr bwMode="auto">
              <a:xfrm>
                <a:off x="2584" y="2318"/>
                <a:ext cx="221" cy="1"/>
              </a:xfrm>
              <a:prstGeom prst="rect">
                <a:avLst/>
              </a:prstGeom>
              <a:solidFill>
                <a:srgbClr val="F0D6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4" name="Rectangle 314"/>
              <p:cNvSpPr>
                <a:spLocks noChangeArrowheads="1"/>
              </p:cNvSpPr>
              <p:nvPr/>
            </p:nvSpPr>
            <p:spPr bwMode="auto">
              <a:xfrm>
                <a:off x="2584" y="2319"/>
                <a:ext cx="221" cy="1"/>
              </a:xfrm>
              <a:prstGeom prst="rect">
                <a:avLst/>
              </a:prstGeom>
              <a:solidFill>
                <a:srgbClr val="F2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5" name="Rectangle 315"/>
              <p:cNvSpPr>
                <a:spLocks noChangeArrowheads="1"/>
              </p:cNvSpPr>
              <p:nvPr/>
            </p:nvSpPr>
            <p:spPr bwMode="auto">
              <a:xfrm>
                <a:off x="2584" y="2320"/>
                <a:ext cx="221" cy="1"/>
              </a:xfrm>
              <a:prstGeom prst="rect">
                <a:avLst/>
              </a:prstGeom>
              <a:solidFill>
                <a:srgbClr val="F2DB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6" name="Rectangle 316"/>
              <p:cNvSpPr>
                <a:spLocks noChangeArrowheads="1"/>
              </p:cNvSpPr>
              <p:nvPr/>
            </p:nvSpPr>
            <p:spPr bwMode="auto">
              <a:xfrm>
                <a:off x="2584" y="2321"/>
                <a:ext cx="221" cy="1"/>
              </a:xfrm>
              <a:prstGeom prst="rect">
                <a:avLst/>
              </a:prstGeom>
              <a:solidFill>
                <a:srgbClr val="F2D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7" name="Rectangle 317"/>
              <p:cNvSpPr>
                <a:spLocks noChangeArrowheads="1"/>
              </p:cNvSpPr>
              <p:nvPr/>
            </p:nvSpPr>
            <p:spPr bwMode="auto">
              <a:xfrm>
                <a:off x="2584" y="2322"/>
                <a:ext cx="221" cy="1"/>
              </a:xfrm>
              <a:prstGeom prst="rect">
                <a:avLst/>
              </a:prstGeom>
              <a:solidFill>
                <a:srgbClr val="F5E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8" name="Rectangle 318"/>
              <p:cNvSpPr>
                <a:spLocks noChangeArrowheads="1"/>
              </p:cNvSpPr>
              <p:nvPr/>
            </p:nvSpPr>
            <p:spPr bwMode="auto">
              <a:xfrm>
                <a:off x="2584" y="2323"/>
                <a:ext cx="221" cy="2"/>
              </a:xfrm>
              <a:prstGeom prst="rect">
                <a:avLst/>
              </a:prstGeom>
              <a:solidFill>
                <a:srgbClr val="F5E2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59" name="Rectangle 319"/>
              <p:cNvSpPr>
                <a:spLocks noChangeArrowheads="1"/>
              </p:cNvSpPr>
              <p:nvPr/>
            </p:nvSpPr>
            <p:spPr bwMode="auto">
              <a:xfrm>
                <a:off x="2584" y="2325"/>
                <a:ext cx="221" cy="1"/>
              </a:xfrm>
              <a:prstGeom prst="rect">
                <a:avLst/>
              </a:prstGeom>
              <a:solidFill>
                <a:srgbClr val="F5E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0" name="Rectangle 320"/>
              <p:cNvSpPr>
                <a:spLocks noChangeArrowheads="1"/>
              </p:cNvSpPr>
              <p:nvPr/>
            </p:nvSpPr>
            <p:spPr bwMode="auto">
              <a:xfrm>
                <a:off x="2584" y="2326"/>
                <a:ext cx="221" cy="1"/>
              </a:xfrm>
              <a:prstGeom prst="rect">
                <a:avLst/>
              </a:prstGeom>
              <a:solidFill>
                <a:srgbClr val="F7E7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1" name="Rectangle 321"/>
              <p:cNvSpPr>
                <a:spLocks noChangeArrowheads="1"/>
              </p:cNvSpPr>
              <p:nvPr/>
            </p:nvSpPr>
            <p:spPr bwMode="auto">
              <a:xfrm>
                <a:off x="2584" y="2327"/>
                <a:ext cx="221" cy="1"/>
              </a:xfrm>
              <a:prstGeom prst="rect">
                <a:avLst/>
              </a:prstGeom>
              <a:solidFill>
                <a:srgbClr val="F7E9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2" name="Rectangle 322"/>
              <p:cNvSpPr>
                <a:spLocks noChangeArrowheads="1"/>
              </p:cNvSpPr>
              <p:nvPr/>
            </p:nvSpPr>
            <p:spPr bwMode="auto">
              <a:xfrm>
                <a:off x="2584" y="2328"/>
                <a:ext cx="221" cy="1"/>
              </a:xfrm>
              <a:prstGeom prst="rect">
                <a:avLst/>
              </a:prstGeom>
              <a:solidFill>
                <a:srgbClr val="F7E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3" name="Rectangle 323"/>
              <p:cNvSpPr>
                <a:spLocks noChangeArrowheads="1"/>
              </p:cNvSpPr>
              <p:nvPr/>
            </p:nvSpPr>
            <p:spPr bwMode="auto">
              <a:xfrm>
                <a:off x="2584" y="2329"/>
                <a:ext cx="221" cy="2"/>
              </a:xfrm>
              <a:prstGeom prst="rect">
                <a:avLst/>
              </a:prstGeom>
              <a:solidFill>
                <a:srgbClr val="FAEE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4" name="Rectangle 324"/>
              <p:cNvSpPr>
                <a:spLocks noChangeArrowheads="1"/>
              </p:cNvSpPr>
              <p:nvPr/>
            </p:nvSpPr>
            <p:spPr bwMode="auto">
              <a:xfrm>
                <a:off x="2584" y="2331"/>
                <a:ext cx="221" cy="1"/>
              </a:xfrm>
              <a:prstGeom prst="rect">
                <a:avLst/>
              </a:prstGeom>
              <a:solidFill>
                <a:srgbClr val="FAF1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5" name="Rectangle 325"/>
              <p:cNvSpPr>
                <a:spLocks noChangeArrowheads="1"/>
              </p:cNvSpPr>
              <p:nvPr/>
            </p:nvSpPr>
            <p:spPr bwMode="auto">
              <a:xfrm>
                <a:off x="2584" y="2332"/>
                <a:ext cx="221" cy="1"/>
              </a:xfrm>
              <a:prstGeom prst="rect">
                <a:avLst/>
              </a:prstGeom>
              <a:solidFill>
                <a:srgbClr val="FAF2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6" name="Rectangle 326"/>
              <p:cNvSpPr>
                <a:spLocks noChangeArrowheads="1"/>
              </p:cNvSpPr>
              <p:nvPr/>
            </p:nvSpPr>
            <p:spPr bwMode="auto">
              <a:xfrm>
                <a:off x="2584" y="2333"/>
                <a:ext cx="221" cy="1"/>
              </a:xfrm>
              <a:prstGeom prst="rect">
                <a:avLst/>
              </a:prstGeom>
              <a:solidFill>
                <a:srgbClr val="FCF6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7" name="Rectangle 327"/>
              <p:cNvSpPr>
                <a:spLocks noChangeArrowheads="1"/>
              </p:cNvSpPr>
              <p:nvPr/>
            </p:nvSpPr>
            <p:spPr bwMode="auto">
              <a:xfrm>
                <a:off x="2584" y="2334"/>
                <a:ext cx="221" cy="1"/>
              </a:xfrm>
              <a:prstGeom prst="rect">
                <a:avLst/>
              </a:prstGeom>
              <a:solidFill>
                <a:srgbClr val="FCF7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8" name="Rectangle 328"/>
              <p:cNvSpPr>
                <a:spLocks noChangeArrowheads="1"/>
              </p:cNvSpPr>
              <p:nvPr/>
            </p:nvSpPr>
            <p:spPr bwMode="auto">
              <a:xfrm>
                <a:off x="2584" y="2335"/>
                <a:ext cx="221" cy="1"/>
              </a:xfrm>
              <a:prstGeom prst="rect">
                <a:avLst/>
              </a:prstGeom>
              <a:solidFill>
                <a:srgbClr val="FCF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69" name="Rectangle 329"/>
              <p:cNvSpPr>
                <a:spLocks noChangeArrowheads="1"/>
              </p:cNvSpPr>
              <p:nvPr/>
            </p:nvSpPr>
            <p:spPr bwMode="auto">
              <a:xfrm>
                <a:off x="2584" y="2336"/>
                <a:ext cx="221" cy="2"/>
              </a:xfrm>
              <a:prstGeom prst="rect">
                <a:avLst/>
              </a:prstGeom>
              <a:solidFill>
                <a:srgbClr val="FFF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0" name="Rectangle 330"/>
              <p:cNvSpPr>
                <a:spLocks noChangeArrowheads="1"/>
              </p:cNvSpPr>
              <p:nvPr/>
            </p:nvSpPr>
            <p:spPr bwMode="auto">
              <a:xfrm>
                <a:off x="2584" y="2338"/>
                <a:ext cx="22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1" name="Rectangle 332"/>
              <p:cNvSpPr>
                <a:spLocks noChangeArrowheads="1"/>
              </p:cNvSpPr>
              <p:nvPr/>
            </p:nvSpPr>
            <p:spPr bwMode="auto">
              <a:xfrm>
                <a:off x="2840" y="2191"/>
                <a:ext cx="169"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smtClean="0">
                    <a:solidFill>
                      <a:srgbClr val="000000"/>
                    </a:solidFill>
                    <a:latin typeface="Century Gothic" panose="020B0502020202020204" pitchFamily="34" charset="0"/>
                  </a:rPr>
                  <a:t>High</a:t>
                </a:r>
                <a:endParaRPr lang="en-US" altLang="en-US" sz="1800" dirty="0" smtClean="0">
                  <a:solidFill>
                    <a:prstClr val="black"/>
                  </a:solidFill>
                  <a:latin typeface="Century Gothic" panose="020B0502020202020204" pitchFamily="34" charset="0"/>
                </a:endParaRPr>
              </a:p>
            </p:txBody>
          </p:sp>
          <p:sp>
            <p:nvSpPr>
              <p:cNvPr id="572" name="Line 333"/>
              <p:cNvSpPr>
                <a:spLocks noChangeShapeType="1"/>
              </p:cNvSpPr>
              <p:nvPr/>
            </p:nvSpPr>
            <p:spPr bwMode="auto">
              <a:xfrm>
                <a:off x="2805" y="2448"/>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3" name="Rectangle 334"/>
              <p:cNvSpPr>
                <a:spLocks noChangeArrowheads="1"/>
              </p:cNvSpPr>
              <p:nvPr/>
            </p:nvSpPr>
            <p:spPr bwMode="auto">
              <a:xfrm>
                <a:off x="2584" y="2331"/>
                <a:ext cx="22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4" name="Rectangle 335"/>
              <p:cNvSpPr>
                <a:spLocks noChangeArrowheads="1"/>
              </p:cNvSpPr>
              <p:nvPr/>
            </p:nvSpPr>
            <p:spPr bwMode="auto">
              <a:xfrm>
                <a:off x="2584" y="2332"/>
                <a:ext cx="221" cy="1"/>
              </a:xfrm>
              <a:prstGeom prst="rect">
                <a:avLst/>
              </a:prstGeom>
              <a:solidFill>
                <a:srgbClr val="FC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5" name="Rectangle 336"/>
              <p:cNvSpPr>
                <a:spLocks noChangeArrowheads="1"/>
              </p:cNvSpPr>
              <p:nvPr/>
            </p:nvSpPr>
            <p:spPr bwMode="auto">
              <a:xfrm>
                <a:off x="2584" y="2333"/>
                <a:ext cx="221" cy="1"/>
              </a:xfrm>
              <a:prstGeom prst="rect">
                <a:avLst/>
              </a:prstGeom>
              <a:solidFill>
                <a:srgbClr val="FC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6" name="Rectangle 337"/>
              <p:cNvSpPr>
                <a:spLocks noChangeArrowheads="1"/>
              </p:cNvSpPr>
              <p:nvPr/>
            </p:nvSpPr>
            <p:spPr bwMode="auto">
              <a:xfrm>
                <a:off x="2584" y="2334"/>
                <a:ext cx="221" cy="1"/>
              </a:xfrm>
              <a:prstGeom prst="rect">
                <a:avLst/>
              </a:prstGeom>
              <a:solidFill>
                <a:srgbClr val="FAFA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7" name="Rectangle 338"/>
              <p:cNvSpPr>
                <a:spLocks noChangeArrowheads="1"/>
              </p:cNvSpPr>
              <p:nvPr/>
            </p:nvSpPr>
            <p:spPr bwMode="auto">
              <a:xfrm>
                <a:off x="2584" y="2335"/>
                <a:ext cx="221" cy="1"/>
              </a:xfrm>
              <a:prstGeom prst="rect">
                <a:avLst/>
              </a:prstGeom>
              <a:solidFill>
                <a:srgbClr val="F7F7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8" name="Rectangle 339"/>
              <p:cNvSpPr>
                <a:spLocks noChangeArrowheads="1"/>
              </p:cNvSpPr>
              <p:nvPr/>
            </p:nvSpPr>
            <p:spPr bwMode="auto">
              <a:xfrm>
                <a:off x="2584" y="2336"/>
                <a:ext cx="221" cy="2"/>
              </a:xfrm>
              <a:prstGeom prst="rect">
                <a:avLst/>
              </a:prstGeom>
              <a:solidFill>
                <a:srgbClr val="F6F7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79" name="Rectangle 340"/>
              <p:cNvSpPr>
                <a:spLocks noChangeArrowheads="1"/>
              </p:cNvSpPr>
              <p:nvPr/>
            </p:nvSpPr>
            <p:spPr bwMode="auto">
              <a:xfrm>
                <a:off x="2584" y="2338"/>
                <a:ext cx="221" cy="1"/>
              </a:xfrm>
              <a:prstGeom prst="rect">
                <a:avLst/>
              </a:prstGeom>
              <a:solidFill>
                <a:srgbClr val="F4F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0" name="Rectangle 341"/>
              <p:cNvSpPr>
                <a:spLocks noChangeArrowheads="1"/>
              </p:cNvSpPr>
              <p:nvPr/>
            </p:nvSpPr>
            <p:spPr bwMode="auto">
              <a:xfrm>
                <a:off x="2584" y="2339"/>
                <a:ext cx="221" cy="1"/>
              </a:xfrm>
              <a:prstGeom prst="rect">
                <a:avLst/>
              </a:prstGeom>
              <a:solidFill>
                <a:srgbClr val="F4F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1" name="Rectangle 342"/>
              <p:cNvSpPr>
                <a:spLocks noChangeArrowheads="1"/>
              </p:cNvSpPr>
              <p:nvPr/>
            </p:nvSpPr>
            <p:spPr bwMode="auto">
              <a:xfrm>
                <a:off x="2584" y="2340"/>
                <a:ext cx="221" cy="1"/>
              </a:xfrm>
              <a:prstGeom prst="rect">
                <a:avLst/>
              </a:prstGeom>
              <a:solidFill>
                <a:srgbClr val="F1F2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2" name="Rectangle 343"/>
              <p:cNvSpPr>
                <a:spLocks noChangeArrowheads="1"/>
              </p:cNvSpPr>
              <p:nvPr/>
            </p:nvSpPr>
            <p:spPr bwMode="auto">
              <a:xfrm>
                <a:off x="2584" y="2341"/>
                <a:ext cx="221" cy="1"/>
              </a:xfrm>
              <a:prstGeom prst="rect">
                <a:avLst/>
              </a:prstGeom>
              <a:solidFill>
                <a:srgbClr val="EFF0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3" name="Rectangle 344"/>
              <p:cNvSpPr>
                <a:spLocks noChangeArrowheads="1"/>
              </p:cNvSpPr>
              <p:nvPr/>
            </p:nvSpPr>
            <p:spPr bwMode="auto">
              <a:xfrm>
                <a:off x="2584" y="2342"/>
                <a:ext cx="221" cy="1"/>
              </a:xfrm>
              <a:prstGeom prst="rect">
                <a:avLst/>
              </a:prstGeom>
              <a:solidFill>
                <a:srgbClr val="EFF0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4" name="Rectangle 345"/>
              <p:cNvSpPr>
                <a:spLocks noChangeArrowheads="1"/>
              </p:cNvSpPr>
              <p:nvPr/>
            </p:nvSpPr>
            <p:spPr bwMode="auto">
              <a:xfrm>
                <a:off x="2584" y="2343"/>
                <a:ext cx="221" cy="2"/>
              </a:xfrm>
              <a:prstGeom prst="rect">
                <a:avLst/>
              </a:prstGeom>
              <a:solidFill>
                <a:srgbClr val="ECE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5" name="Rectangle 346"/>
              <p:cNvSpPr>
                <a:spLocks noChangeArrowheads="1"/>
              </p:cNvSpPr>
              <p:nvPr/>
            </p:nvSpPr>
            <p:spPr bwMode="auto">
              <a:xfrm>
                <a:off x="2584" y="2345"/>
                <a:ext cx="221" cy="1"/>
              </a:xfrm>
              <a:prstGeom prst="rect">
                <a:avLst/>
              </a:prstGeom>
              <a:solidFill>
                <a:srgbClr val="EAEB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6" name="Rectangle 347"/>
              <p:cNvSpPr>
                <a:spLocks noChangeArrowheads="1"/>
              </p:cNvSpPr>
              <p:nvPr/>
            </p:nvSpPr>
            <p:spPr bwMode="auto">
              <a:xfrm>
                <a:off x="2584" y="2346"/>
                <a:ext cx="221" cy="1"/>
              </a:xfrm>
              <a:prstGeom prst="rect">
                <a:avLst/>
              </a:prstGeom>
              <a:solidFill>
                <a:srgbClr val="E8EB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7" name="Rectangle 348"/>
              <p:cNvSpPr>
                <a:spLocks noChangeArrowheads="1"/>
              </p:cNvSpPr>
              <p:nvPr/>
            </p:nvSpPr>
            <p:spPr bwMode="auto">
              <a:xfrm>
                <a:off x="2584" y="2347"/>
                <a:ext cx="221" cy="1"/>
              </a:xfrm>
              <a:prstGeom prst="rect">
                <a:avLst/>
              </a:prstGeom>
              <a:solidFill>
                <a:srgbClr val="E6E8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8" name="Rectangle 349"/>
              <p:cNvSpPr>
                <a:spLocks noChangeArrowheads="1"/>
              </p:cNvSpPr>
              <p:nvPr/>
            </p:nvSpPr>
            <p:spPr bwMode="auto">
              <a:xfrm>
                <a:off x="2584" y="2348"/>
                <a:ext cx="221" cy="1"/>
              </a:xfrm>
              <a:prstGeom prst="rect">
                <a:avLst/>
              </a:prstGeom>
              <a:solidFill>
                <a:srgbClr val="E6E8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89" name="Rectangle 350"/>
              <p:cNvSpPr>
                <a:spLocks noChangeArrowheads="1"/>
              </p:cNvSpPr>
              <p:nvPr/>
            </p:nvSpPr>
            <p:spPr bwMode="auto">
              <a:xfrm>
                <a:off x="2584" y="2349"/>
                <a:ext cx="221" cy="1"/>
              </a:xfrm>
              <a:prstGeom prst="rect">
                <a:avLst/>
              </a:prstGeom>
              <a:solidFill>
                <a:srgbClr val="E3E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0" name="Rectangle 351"/>
              <p:cNvSpPr>
                <a:spLocks noChangeArrowheads="1"/>
              </p:cNvSpPr>
              <p:nvPr/>
            </p:nvSpPr>
            <p:spPr bwMode="auto">
              <a:xfrm>
                <a:off x="2584" y="2350"/>
                <a:ext cx="221" cy="2"/>
              </a:xfrm>
              <a:prstGeom prst="rect">
                <a:avLst/>
              </a:prstGeom>
              <a:solidFill>
                <a:srgbClr val="E1E3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1" name="Rectangle 352"/>
              <p:cNvSpPr>
                <a:spLocks noChangeArrowheads="1"/>
              </p:cNvSpPr>
              <p:nvPr/>
            </p:nvSpPr>
            <p:spPr bwMode="auto">
              <a:xfrm>
                <a:off x="2584" y="2352"/>
                <a:ext cx="221" cy="1"/>
              </a:xfrm>
              <a:prstGeom prst="rect">
                <a:avLst/>
              </a:prstGeom>
              <a:solidFill>
                <a:srgbClr val="E1E3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2" name="Rectangle 353"/>
              <p:cNvSpPr>
                <a:spLocks noChangeArrowheads="1"/>
              </p:cNvSpPr>
              <p:nvPr/>
            </p:nvSpPr>
            <p:spPr bwMode="auto">
              <a:xfrm>
                <a:off x="2584" y="2353"/>
                <a:ext cx="221" cy="1"/>
              </a:xfrm>
              <a:prstGeom prst="rect">
                <a:avLst/>
              </a:prstGeom>
              <a:solidFill>
                <a:srgbClr val="DEE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3" name="Rectangle 354"/>
              <p:cNvSpPr>
                <a:spLocks noChangeArrowheads="1"/>
              </p:cNvSpPr>
              <p:nvPr/>
            </p:nvSpPr>
            <p:spPr bwMode="auto">
              <a:xfrm>
                <a:off x="2584" y="2354"/>
                <a:ext cx="221" cy="1"/>
              </a:xfrm>
              <a:prstGeom prst="rect">
                <a:avLst/>
              </a:prstGeom>
              <a:solidFill>
                <a:srgbClr val="DCD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4" name="Rectangle 355"/>
              <p:cNvSpPr>
                <a:spLocks noChangeArrowheads="1"/>
              </p:cNvSpPr>
              <p:nvPr/>
            </p:nvSpPr>
            <p:spPr bwMode="auto">
              <a:xfrm>
                <a:off x="2584" y="2355"/>
                <a:ext cx="221" cy="1"/>
              </a:xfrm>
              <a:prstGeom prst="rect">
                <a:avLst/>
              </a:prstGeom>
              <a:solidFill>
                <a:srgbClr val="DCDE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5" name="Rectangle 356"/>
              <p:cNvSpPr>
                <a:spLocks noChangeArrowheads="1"/>
              </p:cNvSpPr>
              <p:nvPr/>
            </p:nvSpPr>
            <p:spPr bwMode="auto">
              <a:xfrm>
                <a:off x="2584" y="2356"/>
                <a:ext cx="221" cy="1"/>
              </a:xfrm>
              <a:prstGeom prst="rect">
                <a:avLst/>
              </a:prstGeom>
              <a:solidFill>
                <a:srgbClr val="D9DB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6" name="Rectangle 357"/>
              <p:cNvSpPr>
                <a:spLocks noChangeArrowheads="1"/>
              </p:cNvSpPr>
              <p:nvPr/>
            </p:nvSpPr>
            <p:spPr bwMode="auto">
              <a:xfrm>
                <a:off x="2584" y="2357"/>
                <a:ext cx="221" cy="2"/>
              </a:xfrm>
              <a:prstGeom prst="rect">
                <a:avLst/>
              </a:prstGeom>
              <a:solidFill>
                <a:srgbClr val="D8DB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7" name="Rectangle 358"/>
              <p:cNvSpPr>
                <a:spLocks noChangeArrowheads="1"/>
              </p:cNvSpPr>
              <p:nvPr/>
            </p:nvSpPr>
            <p:spPr bwMode="auto">
              <a:xfrm>
                <a:off x="2584" y="2359"/>
                <a:ext cx="221" cy="1"/>
              </a:xfrm>
              <a:prstGeom prst="rect">
                <a:avLst/>
              </a:prstGeom>
              <a:solidFill>
                <a:srgbClr val="D5D9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8" name="Rectangle 359"/>
              <p:cNvSpPr>
                <a:spLocks noChangeArrowheads="1"/>
              </p:cNvSpPr>
              <p:nvPr/>
            </p:nvSpPr>
            <p:spPr bwMode="auto">
              <a:xfrm>
                <a:off x="2584" y="2360"/>
                <a:ext cx="221" cy="1"/>
              </a:xfrm>
              <a:prstGeom prst="rect">
                <a:avLst/>
              </a:prstGeom>
              <a:solidFill>
                <a:srgbClr val="D3D6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599" name="Rectangle 360"/>
              <p:cNvSpPr>
                <a:spLocks noChangeArrowheads="1"/>
              </p:cNvSpPr>
              <p:nvPr/>
            </p:nvSpPr>
            <p:spPr bwMode="auto">
              <a:xfrm>
                <a:off x="2584" y="2361"/>
                <a:ext cx="221" cy="1"/>
              </a:xfrm>
              <a:prstGeom prst="rect">
                <a:avLst/>
              </a:prstGeom>
              <a:solidFill>
                <a:srgbClr val="D3D6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0" name="Rectangle 361"/>
              <p:cNvSpPr>
                <a:spLocks noChangeArrowheads="1"/>
              </p:cNvSpPr>
              <p:nvPr/>
            </p:nvSpPr>
            <p:spPr bwMode="auto">
              <a:xfrm>
                <a:off x="2584" y="2362"/>
                <a:ext cx="221" cy="1"/>
              </a:xfrm>
              <a:prstGeom prst="rect">
                <a:avLst/>
              </a:prstGeom>
              <a:solidFill>
                <a:srgbClr val="D0D4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1" name="Rectangle 362"/>
              <p:cNvSpPr>
                <a:spLocks noChangeArrowheads="1"/>
              </p:cNvSpPr>
              <p:nvPr/>
            </p:nvSpPr>
            <p:spPr bwMode="auto">
              <a:xfrm>
                <a:off x="2584" y="2363"/>
                <a:ext cx="221" cy="1"/>
              </a:xfrm>
              <a:prstGeom prst="rect">
                <a:avLst/>
              </a:prstGeom>
              <a:solidFill>
                <a:srgbClr val="D0D4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2" name="Rectangle 363"/>
              <p:cNvSpPr>
                <a:spLocks noChangeArrowheads="1"/>
              </p:cNvSpPr>
              <p:nvPr/>
            </p:nvSpPr>
            <p:spPr bwMode="auto">
              <a:xfrm>
                <a:off x="2584" y="2364"/>
                <a:ext cx="221" cy="2"/>
              </a:xfrm>
              <a:prstGeom prst="rect">
                <a:avLst/>
              </a:prstGeom>
              <a:solidFill>
                <a:srgbClr val="CED1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3" name="Rectangle 364"/>
              <p:cNvSpPr>
                <a:spLocks noChangeArrowheads="1"/>
              </p:cNvSpPr>
              <p:nvPr/>
            </p:nvSpPr>
            <p:spPr bwMode="auto">
              <a:xfrm>
                <a:off x="2584" y="2366"/>
                <a:ext cx="221" cy="1"/>
              </a:xfrm>
              <a:prstGeom prst="rect">
                <a:avLst/>
              </a:prstGeom>
              <a:solidFill>
                <a:srgbClr val="CBCF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4" name="Rectangle 365"/>
              <p:cNvSpPr>
                <a:spLocks noChangeArrowheads="1"/>
              </p:cNvSpPr>
              <p:nvPr/>
            </p:nvSpPr>
            <p:spPr bwMode="auto">
              <a:xfrm>
                <a:off x="2584" y="2367"/>
                <a:ext cx="221" cy="1"/>
              </a:xfrm>
              <a:prstGeom prst="rect">
                <a:avLst/>
              </a:prstGeom>
              <a:solidFill>
                <a:srgbClr val="CBCF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5" name="Rectangle 366"/>
              <p:cNvSpPr>
                <a:spLocks noChangeArrowheads="1"/>
              </p:cNvSpPr>
              <p:nvPr/>
            </p:nvSpPr>
            <p:spPr bwMode="auto">
              <a:xfrm>
                <a:off x="2584" y="2368"/>
                <a:ext cx="221" cy="1"/>
              </a:xfrm>
              <a:prstGeom prst="rect">
                <a:avLst/>
              </a:prstGeom>
              <a:solidFill>
                <a:srgbClr val="C8C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6" name="Rectangle 367"/>
              <p:cNvSpPr>
                <a:spLocks noChangeArrowheads="1"/>
              </p:cNvSpPr>
              <p:nvPr/>
            </p:nvSpPr>
            <p:spPr bwMode="auto">
              <a:xfrm>
                <a:off x="2584" y="2369"/>
                <a:ext cx="221" cy="1"/>
              </a:xfrm>
              <a:prstGeom prst="rect">
                <a:avLst/>
              </a:prstGeom>
              <a:solidFill>
                <a:srgbClr val="C8CC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7" name="Rectangle 368"/>
              <p:cNvSpPr>
                <a:spLocks noChangeArrowheads="1"/>
              </p:cNvSpPr>
              <p:nvPr/>
            </p:nvSpPr>
            <p:spPr bwMode="auto">
              <a:xfrm>
                <a:off x="2584" y="2370"/>
                <a:ext cx="221" cy="1"/>
              </a:xfrm>
              <a:prstGeom prst="rect">
                <a:avLst/>
              </a:prstGeom>
              <a:solidFill>
                <a:srgbClr val="C5C9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8" name="Rectangle 369"/>
              <p:cNvSpPr>
                <a:spLocks noChangeArrowheads="1"/>
              </p:cNvSpPr>
              <p:nvPr/>
            </p:nvSpPr>
            <p:spPr bwMode="auto">
              <a:xfrm>
                <a:off x="2584" y="2371"/>
                <a:ext cx="221" cy="2"/>
              </a:xfrm>
              <a:prstGeom prst="rect">
                <a:avLst/>
              </a:prstGeom>
              <a:solidFill>
                <a:srgbClr val="C5C9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09" name="Rectangle 370"/>
              <p:cNvSpPr>
                <a:spLocks noChangeArrowheads="1"/>
              </p:cNvSpPr>
              <p:nvPr/>
            </p:nvSpPr>
            <p:spPr bwMode="auto">
              <a:xfrm>
                <a:off x="2584" y="2373"/>
                <a:ext cx="221" cy="1"/>
              </a:xfrm>
              <a:prstGeom prst="rect">
                <a:avLst/>
              </a:prstGeom>
              <a:solidFill>
                <a:srgbClr val="C3C7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0" name="Rectangle 371"/>
              <p:cNvSpPr>
                <a:spLocks noChangeArrowheads="1"/>
              </p:cNvSpPr>
              <p:nvPr/>
            </p:nvSpPr>
            <p:spPr bwMode="auto">
              <a:xfrm>
                <a:off x="2584" y="2374"/>
                <a:ext cx="221" cy="1"/>
              </a:xfrm>
              <a:prstGeom prst="rect">
                <a:avLst/>
              </a:prstGeom>
              <a:solidFill>
                <a:srgbClr val="C0C4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1" name="Rectangle 372"/>
              <p:cNvSpPr>
                <a:spLocks noChangeArrowheads="1"/>
              </p:cNvSpPr>
              <p:nvPr/>
            </p:nvSpPr>
            <p:spPr bwMode="auto">
              <a:xfrm>
                <a:off x="2584" y="2375"/>
                <a:ext cx="221" cy="1"/>
              </a:xfrm>
              <a:prstGeom prst="rect">
                <a:avLst/>
              </a:prstGeom>
              <a:solidFill>
                <a:srgbClr val="C0C4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2" name="Rectangle 373"/>
              <p:cNvSpPr>
                <a:spLocks noChangeArrowheads="1"/>
              </p:cNvSpPr>
              <p:nvPr/>
            </p:nvSpPr>
            <p:spPr bwMode="auto">
              <a:xfrm>
                <a:off x="2584" y="2376"/>
                <a:ext cx="221" cy="1"/>
              </a:xfrm>
              <a:prstGeom prst="rect">
                <a:avLst/>
              </a:prstGeom>
              <a:solidFill>
                <a:srgbClr val="BDC2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3" name="Rectangle 374"/>
              <p:cNvSpPr>
                <a:spLocks noChangeArrowheads="1"/>
              </p:cNvSpPr>
              <p:nvPr/>
            </p:nvSpPr>
            <p:spPr bwMode="auto">
              <a:xfrm>
                <a:off x="2584" y="2377"/>
                <a:ext cx="221" cy="1"/>
              </a:xfrm>
              <a:prstGeom prst="rect">
                <a:avLst/>
              </a:prstGeom>
              <a:solidFill>
                <a:srgbClr val="BDC2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4" name="Rectangle 375"/>
              <p:cNvSpPr>
                <a:spLocks noChangeArrowheads="1"/>
              </p:cNvSpPr>
              <p:nvPr/>
            </p:nvSpPr>
            <p:spPr bwMode="auto">
              <a:xfrm>
                <a:off x="2584" y="2378"/>
                <a:ext cx="221" cy="2"/>
              </a:xfrm>
              <a:prstGeom prst="rect">
                <a:avLst/>
              </a:prstGeom>
              <a:solidFill>
                <a:srgbClr val="BBBF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5" name="Rectangle 376"/>
              <p:cNvSpPr>
                <a:spLocks noChangeArrowheads="1"/>
              </p:cNvSpPr>
              <p:nvPr/>
            </p:nvSpPr>
            <p:spPr bwMode="auto">
              <a:xfrm>
                <a:off x="2584" y="2380"/>
                <a:ext cx="221" cy="1"/>
              </a:xfrm>
              <a:prstGeom prst="rect">
                <a:avLst/>
              </a:prstGeom>
              <a:solidFill>
                <a:srgbClr val="BBBF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6" name="Rectangle 377"/>
              <p:cNvSpPr>
                <a:spLocks noChangeArrowheads="1"/>
              </p:cNvSpPr>
              <p:nvPr/>
            </p:nvSpPr>
            <p:spPr bwMode="auto">
              <a:xfrm>
                <a:off x="2584" y="2381"/>
                <a:ext cx="221" cy="1"/>
              </a:xfrm>
              <a:prstGeom prst="rect">
                <a:avLst/>
              </a:prstGeom>
              <a:solidFill>
                <a:srgbClr val="B7B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7" name="Rectangle 378"/>
              <p:cNvSpPr>
                <a:spLocks noChangeArrowheads="1"/>
              </p:cNvSpPr>
              <p:nvPr/>
            </p:nvSpPr>
            <p:spPr bwMode="auto">
              <a:xfrm>
                <a:off x="2584" y="2382"/>
                <a:ext cx="221" cy="1"/>
              </a:xfrm>
              <a:prstGeom prst="rect">
                <a:avLst/>
              </a:prstGeom>
              <a:solidFill>
                <a:srgbClr val="B5BA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8" name="Rectangle 379"/>
              <p:cNvSpPr>
                <a:spLocks noChangeArrowheads="1"/>
              </p:cNvSpPr>
              <p:nvPr/>
            </p:nvSpPr>
            <p:spPr bwMode="auto">
              <a:xfrm>
                <a:off x="2584" y="2383"/>
                <a:ext cx="221" cy="1"/>
              </a:xfrm>
              <a:prstGeom prst="rect">
                <a:avLst/>
              </a:prstGeom>
              <a:solidFill>
                <a:srgbClr val="B5BA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19" name="Rectangle 380"/>
              <p:cNvSpPr>
                <a:spLocks noChangeArrowheads="1"/>
              </p:cNvSpPr>
              <p:nvPr/>
            </p:nvSpPr>
            <p:spPr bwMode="auto">
              <a:xfrm>
                <a:off x="2584" y="2384"/>
                <a:ext cx="221" cy="2"/>
              </a:xfrm>
              <a:prstGeom prst="rect">
                <a:avLst/>
              </a:prstGeom>
              <a:solidFill>
                <a:srgbClr val="B2B8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0" name="Rectangle 381"/>
              <p:cNvSpPr>
                <a:spLocks noChangeArrowheads="1"/>
              </p:cNvSpPr>
              <p:nvPr/>
            </p:nvSpPr>
            <p:spPr bwMode="auto">
              <a:xfrm>
                <a:off x="2584" y="2386"/>
                <a:ext cx="221" cy="1"/>
              </a:xfrm>
              <a:prstGeom prst="rect">
                <a:avLst/>
              </a:prstGeom>
              <a:solidFill>
                <a:srgbClr val="B2B8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1" name="Rectangle 382"/>
              <p:cNvSpPr>
                <a:spLocks noChangeArrowheads="1"/>
              </p:cNvSpPr>
              <p:nvPr/>
            </p:nvSpPr>
            <p:spPr bwMode="auto">
              <a:xfrm>
                <a:off x="2584" y="2387"/>
                <a:ext cx="221" cy="1"/>
              </a:xfrm>
              <a:prstGeom prst="rect">
                <a:avLst/>
              </a:prstGeom>
              <a:solidFill>
                <a:srgbClr val="AFB5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2" name="Rectangle 383"/>
              <p:cNvSpPr>
                <a:spLocks noChangeArrowheads="1"/>
              </p:cNvSpPr>
              <p:nvPr/>
            </p:nvSpPr>
            <p:spPr bwMode="auto">
              <a:xfrm>
                <a:off x="2584" y="2388"/>
                <a:ext cx="221" cy="1"/>
              </a:xfrm>
              <a:prstGeom prst="rect">
                <a:avLst/>
              </a:prstGeom>
              <a:solidFill>
                <a:srgbClr val="AFB5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3" name="Rectangle 384"/>
              <p:cNvSpPr>
                <a:spLocks noChangeArrowheads="1"/>
              </p:cNvSpPr>
              <p:nvPr/>
            </p:nvSpPr>
            <p:spPr bwMode="auto">
              <a:xfrm>
                <a:off x="2584" y="2389"/>
                <a:ext cx="221" cy="1"/>
              </a:xfrm>
              <a:prstGeom prst="rect">
                <a:avLst/>
              </a:prstGeom>
              <a:solidFill>
                <a:srgbClr val="ADB3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4" name="Rectangle 385"/>
              <p:cNvSpPr>
                <a:spLocks noChangeArrowheads="1"/>
              </p:cNvSpPr>
              <p:nvPr/>
            </p:nvSpPr>
            <p:spPr bwMode="auto">
              <a:xfrm>
                <a:off x="2584" y="2390"/>
                <a:ext cx="221" cy="1"/>
              </a:xfrm>
              <a:prstGeom prst="rect">
                <a:avLst/>
              </a:prstGeom>
              <a:solidFill>
                <a:srgbClr val="AAB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5" name="Rectangle 386"/>
              <p:cNvSpPr>
                <a:spLocks noChangeArrowheads="1"/>
              </p:cNvSpPr>
              <p:nvPr/>
            </p:nvSpPr>
            <p:spPr bwMode="auto">
              <a:xfrm>
                <a:off x="2584" y="2391"/>
                <a:ext cx="221" cy="2"/>
              </a:xfrm>
              <a:prstGeom prst="rect">
                <a:avLst/>
              </a:prstGeom>
              <a:solidFill>
                <a:srgbClr val="AAB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6" name="Rectangle 387"/>
              <p:cNvSpPr>
                <a:spLocks noChangeArrowheads="1"/>
              </p:cNvSpPr>
              <p:nvPr/>
            </p:nvSpPr>
            <p:spPr bwMode="auto">
              <a:xfrm>
                <a:off x="2584" y="2393"/>
                <a:ext cx="221" cy="1"/>
              </a:xfrm>
              <a:prstGeom prst="rect">
                <a:avLst/>
              </a:prstGeom>
              <a:solidFill>
                <a:srgbClr val="A7AD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7" name="Rectangle 388"/>
              <p:cNvSpPr>
                <a:spLocks noChangeArrowheads="1"/>
              </p:cNvSpPr>
              <p:nvPr/>
            </p:nvSpPr>
            <p:spPr bwMode="auto">
              <a:xfrm>
                <a:off x="2584" y="2394"/>
                <a:ext cx="221" cy="1"/>
              </a:xfrm>
              <a:prstGeom prst="rect">
                <a:avLst/>
              </a:prstGeom>
              <a:solidFill>
                <a:srgbClr val="A7AD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8" name="Rectangle 389"/>
              <p:cNvSpPr>
                <a:spLocks noChangeArrowheads="1"/>
              </p:cNvSpPr>
              <p:nvPr/>
            </p:nvSpPr>
            <p:spPr bwMode="auto">
              <a:xfrm>
                <a:off x="2584" y="2395"/>
                <a:ext cx="221" cy="1"/>
              </a:xfrm>
              <a:prstGeom prst="rect">
                <a:avLst/>
              </a:prstGeom>
              <a:solidFill>
                <a:srgbClr val="A4AB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29" name="Rectangle 390"/>
              <p:cNvSpPr>
                <a:spLocks noChangeArrowheads="1"/>
              </p:cNvSpPr>
              <p:nvPr/>
            </p:nvSpPr>
            <p:spPr bwMode="auto">
              <a:xfrm>
                <a:off x="2584" y="2396"/>
                <a:ext cx="221" cy="1"/>
              </a:xfrm>
              <a:prstGeom prst="rect">
                <a:avLst/>
              </a:prstGeom>
              <a:solidFill>
                <a:srgbClr val="A4AB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0" name="Rectangle 391"/>
              <p:cNvSpPr>
                <a:spLocks noChangeArrowheads="1"/>
              </p:cNvSpPr>
              <p:nvPr/>
            </p:nvSpPr>
            <p:spPr bwMode="auto">
              <a:xfrm>
                <a:off x="2584" y="2397"/>
                <a:ext cx="221" cy="1"/>
              </a:xfrm>
              <a:prstGeom prst="rect">
                <a:avLst/>
              </a:prstGeom>
              <a:solidFill>
                <a:srgbClr val="A2A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1" name="Rectangle 392"/>
              <p:cNvSpPr>
                <a:spLocks noChangeArrowheads="1"/>
              </p:cNvSpPr>
              <p:nvPr/>
            </p:nvSpPr>
            <p:spPr bwMode="auto">
              <a:xfrm>
                <a:off x="2584" y="2398"/>
                <a:ext cx="221" cy="2"/>
              </a:xfrm>
              <a:prstGeom prst="rect">
                <a:avLst/>
              </a:prstGeom>
              <a:solidFill>
                <a:srgbClr val="A2A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2" name="Rectangle 393"/>
              <p:cNvSpPr>
                <a:spLocks noChangeArrowheads="1"/>
              </p:cNvSpPr>
              <p:nvPr/>
            </p:nvSpPr>
            <p:spPr bwMode="auto">
              <a:xfrm>
                <a:off x="2584" y="2400"/>
                <a:ext cx="221" cy="1"/>
              </a:xfrm>
              <a:prstGeom prst="rect">
                <a:avLst/>
              </a:prstGeom>
              <a:solidFill>
                <a:srgbClr val="9FA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3" name="Rectangle 394"/>
              <p:cNvSpPr>
                <a:spLocks noChangeArrowheads="1"/>
              </p:cNvSpPr>
              <p:nvPr/>
            </p:nvSpPr>
            <p:spPr bwMode="auto">
              <a:xfrm>
                <a:off x="2584" y="2401"/>
                <a:ext cx="221" cy="1"/>
              </a:xfrm>
              <a:prstGeom prst="rect">
                <a:avLst/>
              </a:prstGeom>
              <a:solidFill>
                <a:srgbClr val="9FA6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4" name="Rectangle 395"/>
              <p:cNvSpPr>
                <a:spLocks noChangeArrowheads="1"/>
              </p:cNvSpPr>
              <p:nvPr/>
            </p:nvSpPr>
            <p:spPr bwMode="auto">
              <a:xfrm>
                <a:off x="2584" y="2402"/>
                <a:ext cx="221" cy="1"/>
              </a:xfrm>
              <a:prstGeom prst="rect">
                <a:avLst/>
              </a:prstGeom>
              <a:solidFill>
                <a:srgbClr val="9DA3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5" name="Rectangle 396"/>
              <p:cNvSpPr>
                <a:spLocks noChangeArrowheads="1"/>
              </p:cNvSpPr>
              <p:nvPr/>
            </p:nvSpPr>
            <p:spPr bwMode="auto">
              <a:xfrm>
                <a:off x="2584" y="2403"/>
                <a:ext cx="221" cy="1"/>
              </a:xfrm>
              <a:prstGeom prst="rect">
                <a:avLst/>
              </a:prstGeom>
              <a:solidFill>
                <a:srgbClr val="9AA1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6" name="Rectangle 397"/>
              <p:cNvSpPr>
                <a:spLocks noChangeArrowheads="1"/>
              </p:cNvSpPr>
              <p:nvPr/>
            </p:nvSpPr>
            <p:spPr bwMode="auto">
              <a:xfrm>
                <a:off x="2584" y="2404"/>
                <a:ext cx="221" cy="1"/>
              </a:xfrm>
              <a:prstGeom prst="rect">
                <a:avLst/>
              </a:prstGeom>
              <a:solidFill>
                <a:srgbClr val="9AA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7" name="Rectangle 398"/>
              <p:cNvSpPr>
                <a:spLocks noChangeArrowheads="1"/>
              </p:cNvSpPr>
              <p:nvPr/>
            </p:nvSpPr>
            <p:spPr bwMode="auto">
              <a:xfrm>
                <a:off x="2584" y="2405"/>
                <a:ext cx="221" cy="2"/>
              </a:xfrm>
              <a:prstGeom prst="rect">
                <a:avLst/>
              </a:prstGeom>
              <a:solidFill>
                <a:srgbClr val="969E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8" name="Rectangle 399"/>
              <p:cNvSpPr>
                <a:spLocks noChangeArrowheads="1"/>
              </p:cNvSpPr>
              <p:nvPr/>
            </p:nvSpPr>
            <p:spPr bwMode="auto">
              <a:xfrm>
                <a:off x="2584" y="2407"/>
                <a:ext cx="221" cy="1"/>
              </a:xfrm>
              <a:prstGeom prst="rect">
                <a:avLst/>
              </a:prstGeom>
              <a:solidFill>
                <a:srgbClr val="969E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39" name="Rectangle 400"/>
              <p:cNvSpPr>
                <a:spLocks noChangeArrowheads="1"/>
              </p:cNvSpPr>
              <p:nvPr/>
            </p:nvSpPr>
            <p:spPr bwMode="auto">
              <a:xfrm>
                <a:off x="2584" y="2408"/>
                <a:ext cx="221" cy="1"/>
              </a:xfrm>
              <a:prstGeom prst="rect">
                <a:avLst/>
              </a:prstGeom>
              <a:solidFill>
                <a:srgbClr val="949C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0" name="Rectangle 401"/>
              <p:cNvSpPr>
                <a:spLocks noChangeArrowheads="1"/>
              </p:cNvSpPr>
              <p:nvPr/>
            </p:nvSpPr>
            <p:spPr bwMode="auto">
              <a:xfrm>
                <a:off x="2584" y="2409"/>
                <a:ext cx="221" cy="1"/>
              </a:xfrm>
              <a:prstGeom prst="rect">
                <a:avLst/>
              </a:prstGeom>
              <a:solidFill>
                <a:srgbClr val="949C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1" name="Rectangle 402"/>
              <p:cNvSpPr>
                <a:spLocks noChangeArrowheads="1"/>
              </p:cNvSpPr>
              <p:nvPr/>
            </p:nvSpPr>
            <p:spPr bwMode="auto">
              <a:xfrm>
                <a:off x="2584" y="2410"/>
                <a:ext cx="221" cy="1"/>
              </a:xfrm>
              <a:prstGeom prst="rect">
                <a:avLst/>
              </a:prstGeom>
              <a:solidFill>
                <a:srgbClr val="9199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2" name="Rectangle 403"/>
              <p:cNvSpPr>
                <a:spLocks noChangeArrowheads="1"/>
              </p:cNvSpPr>
              <p:nvPr/>
            </p:nvSpPr>
            <p:spPr bwMode="auto">
              <a:xfrm>
                <a:off x="2584" y="2411"/>
                <a:ext cx="221" cy="1"/>
              </a:xfrm>
              <a:prstGeom prst="rect">
                <a:avLst/>
              </a:prstGeom>
              <a:solidFill>
                <a:srgbClr val="9199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3" name="Rectangle 404"/>
              <p:cNvSpPr>
                <a:spLocks noChangeArrowheads="1"/>
              </p:cNvSpPr>
              <p:nvPr/>
            </p:nvSpPr>
            <p:spPr bwMode="auto">
              <a:xfrm>
                <a:off x="2584" y="2412"/>
                <a:ext cx="221" cy="2"/>
              </a:xfrm>
              <a:prstGeom prst="rect">
                <a:avLst/>
              </a:prstGeom>
              <a:solidFill>
                <a:srgbClr val="8F96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4" name="Rectangle 405"/>
              <p:cNvSpPr>
                <a:spLocks noChangeArrowheads="1"/>
              </p:cNvSpPr>
              <p:nvPr/>
            </p:nvSpPr>
            <p:spPr bwMode="auto">
              <a:xfrm>
                <a:off x="2584" y="2414"/>
                <a:ext cx="221" cy="1"/>
              </a:xfrm>
              <a:prstGeom prst="rect">
                <a:avLst/>
              </a:prstGeom>
              <a:solidFill>
                <a:srgbClr val="8F96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5" name="Rectangle 406"/>
              <p:cNvSpPr>
                <a:spLocks noChangeArrowheads="1"/>
              </p:cNvSpPr>
              <p:nvPr/>
            </p:nvSpPr>
            <p:spPr bwMode="auto">
              <a:xfrm>
                <a:off x="2584" y="2415"/>
                <a:ext cx="221" cy="1"/>
              </a:xfrm>
              <a:prstGeom prst="rect">
                <a:avLst/>
              </a:prstGeom>
              <a:solidFill>
                <a:srgbClr val="8C94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6" name="Rectangle 407"/>
              <p:cNvSpPr>
                <a:spLocks noChangeArrowheads="1"/>
              </p:cNvSpPr>
              <p:nvPr/>
            </p:nvSpPr>
            <p:spPr bwMode="auto">
              <a:xfrm>
                <a:off x="2584" y="2416"/>
                <a:ext cx="221" cy="1"/>
              </a:xfrm>
              <a:prstGeom prst="rect">
                <a:avLst/>
              </a:prstGeom>
              <a:solidFill>
                <a:srgbClr val="8C94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7" name="Rectangle 408"/>
              <p:cNvSpPr>
                <a:spLocks noChangeArrowheads="1"/>
              </p:cNvSpPr>
              <p:nvPr/>
            </p:nvSpPr>
            <p:spPr bwMode="auto">
              <a:xfrm>
                <a:off x="2584" y="2417"/>
                <a:ext cx="221" cy="1"/>
              </a:xfrm>
              <a:prstGeom prst="rect">
                <a:avLst/>
              </a:prstGeom>
              <a:solidFill>
                <a:srgbClr val="8A91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8" name="Rectangle 409"/>
              <p:cNvSpPr>
                <a:spLocks noChangeArrowheads="1"/>
              </p:cNvSpPr>
              <p:nvPr/>
            </p:nvSpPr>
            <p:spPr bwMode="auto">
              <a:xfrm>
                <a:off x="2584" y="2418"/>
                <a:ext cx="221" cy="1"/>
              </a:xfrm>
              <a:prstGeom prst="rect">
                <a:avLst/>
              </a:prstGeom>
              <a:solidFill>
                <a:srgbClr val="8891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49" name="Rectangle 410"/>
              <p:cNvSpPr>
                <a:spLocks noChangeArrowheads="1"/>
              </p:cNvSpPr>
              <p:nvPr/>
            </p:nvSpPr>
            <p:spPr bwMode="auto">
              <a:xfrm>
                <a:off x="2584" y="2419"/>
                <a:ext cx="221" cy="2"/>
              </a:xfrm>
              <a:prstGeom prst="rect">
                <a:avLst/>
              </a:prstGeom>
              <a:solidFill>
                <a:srgbClr val="868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0" name="Rectangle 411"/>
              <p:cNvSpPr>
                <a:spLocks noChangeArrowheads="1"/>
              </p:cNvSpPr>
              <p:nvPr/>
            </p:nvSpPr>
            <p:spPr bwMode="auto">
              <a:xfrm>
                <a:off x="2584" y="2421"/>
                <a:ext cx="221" cy="1"/>
              </a:xfrm>
              <a:prstGeom prst="rect">
                <a:avLst/>
              </a:prstGeom>
              <a:solidFill>
                <a:srgbClr val="868F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1" name="Rectangle 412"/>
              <p:cNvSpPr>
                <a:spLocks noChangeArrowheads="1"/>
              </p:cNvSpPr>
              <p:nvPr/>
            </p:nvSpPr>
            <p:spPr bwMode="auto">
              <a:xfrm>
                <a:off x="2584" y="2422"/>
                <a:ext cx="221" cy="1"/>
              </a:xfrm>
              <a:prstGeom prst="rect">
                <a:avLst/>
              </a:prstGeom>
              <a:solidFill>
                <a:srgbClr val="838C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2" name="Rectangle 413"/>
              <p:cNvSpPr>
                <a:spLocks noChangeArrowheads="1"/>
              </p:cNvSpPr>
              <p:nvPr/>
            </p:nvSpPr>
            <p:spPr bwMode="auto">
              <a:xfrm>
                <a:off x="2584" y="2423"/>
                <a:ext cx="221" cy="1"/>
              </a:xfrm>
              <a:prstGeom prst="rect">
                <a:avLst/>
              </a:prstGeom>
              <a:solidFill>
                <a:srgbClr val="838C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3" name="Rectangle 414"/>
              <p:cNvSpPr>
                <a:spLocks noChangeArrowheads="1"/>
              </p:cNvSpPr>
              <p:nvPr/>
            </p:nvSpPr>
            <p:spPr bwMode="auto">
              <a:xfrm>
                <a:off x="2584" y="2424"/>
                <a:ext cx="221" cy="1"/>
              </a:xfrm>
              <a:prstGeom prst="rect">
                <a:avLst/>
              </a:prstGeom>
              <a:solidFill>
                <a:srgbClr val="818A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4" name="Rectangle 415"/>
              <p:cNvSpPr>
                <a:spLocks noChangeArrowheads="1"/>
              </p:cNvSpPr>
              <p:nvPr/>
            </p:nvSpPr>
            <p:spPr bwMode="auto">
              <a:xfrm>
                <a:off x="2584" y="2425"/>
                <a:ext cx="221" cy="1"/>
              </a:xfrm>
              <a:prstGeom prst="rect">
                <a:avLst/>
              </a:prstGeom>
              <a:solidFill>
                <a:srgbClr val="818A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5" name="Rectangle 416"/>
              <p:cNvSpPr>
                <a:spLocks noChangeArrowheads="1"/>
              </p:cNvSpPr>
              <p:nvPr/>
            </p:nvSpPr>
            <p:spPr bwMode="auto">
              <a:xfrm>
                <a:off x="2584" y="2426"/>
                <a:ext cx="221" cy="2"/>
              </a:xfrm>
              <a:prstGeom prst="rect">
                <a:avLst/>
              </a:prstGeom>
              <a:solidFill>
                <a:srgbClr val="7E87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6" name="Rectangle 417"/>
              <p:cNvSpPr>
                <a:spLocks noChangeArrowheads="1"/>
              </p:cNvSpPr>
              <p:nvPr/>
            </p:nvSpPr>
            <p:spPr bwMode="auto">
              <a:xfrm>
                <a:off x="2584" y="2428"/>
                <a:ext cx="221" cy="1"/>
              </a:xfrm>
              <a:prstGeom prst="rect">
                <a:avLst/>
              </a:prstGeom>
              <a:solidFill>
                <a:srgbClr val="7E87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7" name="Rectangle 418"/>
              <p:cNvSpPr>
                <a:spLocks noChangeArrowheads="1"/>
              </p:cNvSpPr>
              <p:nvPr/>
            </p:nvSpPr>
            <p:spPr bwMode="auto">
              <a:xfrm>
                <a:off x="2584" y="2429"/>
                <a:ext cx="221" cy="1"/>
              </a:xfrm>
              <a:prstGeom prst="rect">
                <a:avLst/>
              </a:prstGeom>
              <a:solidFill>
                <a:srgbClr val="7C85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8" name="Rectangle 419"/>
              <p:cNvSpPr>
                <a:spLocks noChangeArrowheads="1"/>
              </p:cNvSpPr>
              <p:nvPr/>
            </p:nvSpPr>
            <p:spPr bwMode="auto">
              <a:xfrm>
                <a:off x="2584" y="2430"/>
                <a:ext cx="221" cy="1"/>
              </a:xfrm>
              <a:prstGeom prst="rect">
                <a:avLst/>
              </a:prstGeom>
              <a:solidFill>
                <a:srgbClr val="7C85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59" name="Rectangle 420"/>
              <p:cNvSpPr>
                <a:spLocks noChangeArrowheads="1"/>
              </p:cNvSpPr>
              <p:nvPr/>
            </p:nvSpPr>
            <p:spPr bwMode="auto">
              <a:xfrm>
                <a:off x="2584" y="2431"/>
                <a:ext cx="221" cy="1"/>
              </a:xfrm>
              <a:prstGeom prst="rect">
                <a:avLst/>
              </a:prstGeom>
              <a:solidFill>
                <a:srgbClr val="7882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60" name="Rectangle 421"/>
              <p:cNvSpPr>
                <a:spLocks noChangeArrowheads="1"/>
              </p:cNvSpPr>
              <p:nvPr/>
            </p:nvSpPr>
            <p:spPr bwMode="auto">
              <a:xfrm>
                <a:off x="2584" y="2432"/>
                <a:ext cx="221" cy="2"/>
              </a:xfrm>
              <a:prstGeom prst="rect">
                <a:avLst/>
              </a:prstGeom>
              <a:solidFill>
                <a:srgbClr val="7882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661" name="Rectangle 422"/>
              <p:cNvSpPr>
                <a:spLocks noChangeArrowheads="1"/>
              </p:cNvSpPr>
              <p:nvPr/>
            </p:nvSpPr>
            <p:spPr bwMode="auto">
              <a:xfrm>
                <a:off x="2584" y="2434"/>
                <a:ext cx="221" cy="1"/>
              </a:xfrm>
              <a:prstGeom prst="rect">
                <a:avLst/>
              </a:prstGeom>
              <a:solidFill>
                <a:srgbClr val="7680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grpSp>
        <p:sp>
          <p:nvSpPr>
            <p:cNvPr id="450" name="Rectangle 424"/>
            <p:cNvSpPr>
              <a:spLocks noChangeArrowheads="1"/>
            </p:cNvSpPr>
            <p:nvPr/>
          </p:nvSpPr>
          <p:spPr bwMode="auto">
            <a:xfrm>
              <a:off x="1240313" y="4468538"/>
              <a:ext cx="703586" cy="4370"/>
            </a:xfrm>
            <a:prstGeom prst="rect">
              <a:avLst/>
            </a:prstGeom>
            <a:solidFill>
              <a:srgbClr val="7680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1" name="Rectangle 425"/>
            <p:cNvSpPr>
              <a:spLocks noChangeArrowheads="1"/>
            </p:cNvSpPr>
            <p:nvPr/>
          </p:nvSpPr>
          <p:spPr bwMode="auto">
            <a:xfrm>
              <a:off x="1240313" y="4472908"/>
              <a:ext cx="703586" cy="4370"/>
            </a:xfrm>
            <a:prstGeom prst="rect">
              <a:avLst/>
            </a:prstGeom>
            <a:solidFill>
              <a:srgbClr val="737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2" name="Rectangle 426"/>
            <p:cNvSpPr>
              <a:spLocks noChangeArrowheads="1"/>
            </p:cNvSpPr>
            <p:nvPr/>
          </p:nvSpPr>
          <p:spPr bwMode="auto">
            <a:xfrm>
              <a:off x="1240313" y="4477278"/>
              <a:ext cx="703586" cy="4370"/>
            </a:xfrm>
            <a:prstGeom prst="rect">
              <a:avLst/>
            </a:prstGeom>
            <a:solidFill>
              <a:srgbClr val="737D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3" name="Rectangle 427"/>
            <p:cNvSpPr>
              <a:spLocks noChangeArrowheads="1"/>
            </p:cNvSpPr>
            <p:nvPr/>
          </p:nvSpPr>
          <p:spPr bwMode="auto">
            <a:xfrm>
              <a:off x="1240313" y="4481648"/>
              <a:ext cx="703586" cy="4370"/>
            </a:xfrm>
            <a:prstGeom prst="rect">
              <a:avLst/>
            </a:prstGeom>
            <a:solidFill>
              <a:srgbClr val="717A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4" name="Rectangle 428"/>
            <p:cNvSpPr>
              <a:spLocks noChangeArrowheads="1"/>
            </p:cNvSpPr>
            <p:nvPr/>
          </p:nvSpPr>
          <p:spPr bwMode="auto">
            <a:xfrm>
              <a:off x="1240313" y="4486018"/>
              <a:ext cx="703586" cy="8740"/>
            </a:xfrm>
            <a:prstGeom prst="rect">
              <a:avLst/>
            </a:prstGeom>
            <a:solidFill>
              <a:srgbClr val="707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5" name="Rectangle 429"/>
            <p:cNvSpPr>
              <a:spLocks noChangeArrowheads="1"/>
            </p:cNvSpPr>
            <p:nvPr/>
          </p:nvSpPr>
          <p:spPr bwMode="auto">
            <a:xfrm>
              <a:off x="1240313" y="4494757"/>
              <a:ext cx="703586" cy="4370"/>
            </a:xfrm>
            <a:prstGeom prst="rect">
              <a:avLst/>
            </a:prstGeom>
            <a:solidFill>
              <a:srgbClr val="6E7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6" name="Rectangle 430"/>
            <p:cNvSpPr>
              <a:spLocks noChangeArrowheads="1"/>
            </p:cNvSpPr>
            <p:nvPr/>
          </p:nvSpPr>
          <p:spPr bwMode="auto">
            <a:xfrm>
              <a:off x="1240313" y="4499127"/>
              <a:ext cx="703586" cy="4370"/>
            </a:xfrm>
            <a:prstGeom prst="rect">
              <a:avLst/>
            </a:prstGeom>
            <a:solidFill>
              <a:srgbClr val="6E78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7" name="Rectangle 431"/>
            <p:cNvSpPr>
              <a:spLocks noChangeArrowheads="1"/>
            </p:cNvSpPr>
            <p:nvPr/>
          </p:nvSpPr>
          <p:spPr bwMode="auto">
            <a:xfrm>
              <a:off x="1240313" y="4503497"/>
              <a:ext cx="703586" cy="4370"/>
            </a:xfrm>
            <a:prstGeom prst="rect">
              <a:avLst/>
            </a:prstGeom>
            <a:solidFill>
              <a:srgbClr val="6C7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8" name="Rectangle 432"/>
            <p:cNvSpPr>
              <a:spLocks noChangeArrowheads="1"/>
            </p:cNvSpPr>
            <p:nvPr/>
          </p:nvSpPr>
          <p:spPr bwMode="auto">
            <a:xfrm>
              <a:off x="1240313" y="4507867"/>
              <a:ext cx="703586" cy="4370"/>
            </a:xfrm>
            <a:prstGeom prst="rect">
              <a:avLst/>
            </a:prstGeom>
            <a:solidFill>
              <a:srgbClr val="6B75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59" name="Rectangle 433"/>
            <p:cNvSpPr>
              <a:spLocks noChangeArrowheads="1"/>
            </p:cNvSpPr>
            <p:nvPr/>
          </p:nvSpPr>
          <p:spPr bwMode="auto">
            <a:xfrm>
              <a:off x="1240313" y="4512237"/>
              <a:ext cx="703586" cy="4370"/>
            </a:xfrm>
            <a:prstGeom prst="rect">
              <a:avLst/>
            </a:prstGeom>
            <a:solidFill>
              <a:srgbClr val="6873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0" name="Rectangle 434"/>
            <p:cNvSpPr>
              <a:spLocks noChangeArrowheads="1"/>
            </p:cNvSpPr>
            <p:nvPr/>
          </p:nvSpPr>
          <p:spPr bwMode="auto">
            <a:xfrm>
              <a:off x="1240313" y="4516607"/>
              <a:ext cx="703586" cy="8740"/>
            </a:xfrm>
            <a:prstGeom prst="rect">
              <a:avLst/>
            </a:prstGeom>
            <a:solidFill>
              <a:srgbClr val="6873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1" name="Rectangle 435"/>
            <p:cNvSpPr>
              <a:spLocks noChangeArrowheads="1"/>
            </p:cNvSpPr>
            <p:nvPr/>
          </p:nvSpPr>
          <p:spPr bwMode="auto">
            <a:xfrm>
              <a:off x="1240313" y="4525347"/>
              <a:ext cx="703586" cy="4370"/>
            </a:xfrm>
            <a:prstGeom prst="rect">
              <a:avLst/>
            </a:prstGeom>
            <a:solidFill>
              <a:srgbClr val="6670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2" name="Rectangle 436"/>
            <p:cNvSpPr>
              <a:spLocks noChangeArrowheads="1"/>
            </p:cNvSpPr>
            <p:nvPr/>
          </p:nvSpPr>
          <p:spPr bwMode="auto">
            <a:xfrm>
              <a:off x="1240313" y="4529716"/>
              <a:ext cx="703586" cy="4370"/>
            </a:xfrm>
            <a:prstGeom prst="rect">
              <a:avLst/>
            </a:prstGeom>
            <a:solidFill>
              <a:srgbClr val="6570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3" name="Rectangle 437"/>
            <p:cNvSpPr>
              <a:spLocks noChangeArrowheads="1"/>
            </p:cNvSpPr>
            <p:nvPr/>
          </p:nvSpPr>
          <p:spPr bwMode="auto">
            <a:xfrm>
              <a:off x="1240313" y="4534086"/>
              <a:ext cx="703586" cy="4370"/>
            </a:xfrm>
            <a:prstGeom prst="rect">
              <a:avLst/>
            </a:prstGeom>
            <a:solidFill>
              <a:srgbClr val="636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4" name="Rectangle 438"/>
            <p:cNvSpPr>
              <a:spLocks noChangeArrowheads="1"/>
            </p:cNvSpPr>
            <p:nvPr/>
          </p:nvSpPr>
          <p:spPr bwMode="auto">
            <a:xfrm>
              <a:off x="1240313" y="4538456"/>
              <a:ext cx="703586" cy="4370"/>
            </a:xfrm>
            <a:prstGeom prst="rect">
              <a:avLst/>
            </a:prstGeom>
            <a:solidFill>
              <a:srgbClr val="636E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smtClean="0">
                <a:solidFill>
                  <a:prstClr val="black"/>
                </a:solidFill>
                <a:latin typeface="Century Gothic" panose="020B0502020202020204" pitchFamily="34" charset="0"/>
              </a:endParaRPr>
            </a:p>
          </p:txBody>
        </p:sp>
        <p:sp>
          <p:nvSpPr>
            <p:cNvPr id="465" name="Rectangle 439"/>
            <p:cNvSpPr>
              <a:spLocks noChangeArrowheads="1"/>
            </p:cNvSpPr>
            <p:nvPr/>
          </p:nvSpPr>
          <p:spPr bwMode="auto">
            <a:xfrm>
              <a:off x="2055323" y="4407359"/>
              <a:ext cx="484977" cy="27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smtClean="0">
                  <a:solidFill>
                    <a:srgbClr val="000000"/>
                  </a:solidFill>
                  <a:latin typeface="Century Gothic" panose="020B0502020202020204" pitchFamily="34" charset="0"/>
                </a:rPr>
                <a:t>Low</a:t>
              </a:r>
              <a:endParaRPr lang="en-US" altLang="en-US" sz="1800" dirty="0" smtClean="0">
                <a:solidFill>
                  <a:prstClr val="black"/>
                </a:solidFill>
                <a:latin typeface="Century Gothic" panose="020B0502020202020204" pitchFamily="34" charset="0"/>
              </a:endParaRPr>
            </a:p>
          </p:txBody>
        </p:sp>
      </p:grpSp>
      <p:grpSp>
        <p:nvGrpSpPr>
          <p:cNvPr id="666" name="Group 665"/>
          <p:cNvGrpSpPr/>
          <p:nvPr/>
        </p:nvGrpSpPr>
        <p:grpSpPr>
          <a:xfrm>
            <a:off x="1153886" y="940759"/>
            <a:ext cx="7091664" cy="5253426"/>
            <a:chOff x="413107" y="896077"/>
            <a:chExt cx="7091664" cy="5253426"/>
          </a:xfrm>
        </p:grpSpPr>
        <p:pic>
          <p:nvPicPr>
            <p:cNvPr id="445" name="Picture 444"/>
            <p:cNvPicPr>
              <a:picLocks noChangeAspect="1"/>
            </p:cNvPicPr>
            <p:nvPr/>
          </p:nvPicPr>
          <p:blipFill rotWithShape="1">
            <a:blip r:embed="rId4" cstate="print">
              <a:extLst>
                <a:ext uri="{28A0092B-C50C-407E-A947-70E740481C1C}">
                  <a14:useLocalDpi xmlns:a14="http://schemas.microsoft.com/office/drawing/2010/main" val="0"/>
                </a:ext>
              </a:extLst>
            </a:blip>
            <a:srcRect l="11904" t="23843" r="13595" b="34502"/>
            <a:stretch/>
          </p:blipFill>
          <p:spPr>
            <a:xfrm>
              <a:off x="413107" y="896077"/>
              <a:ext cx="7091664" cy="5253426"/>
            </a:xfrm>
            <a:prstGeom prst="rect">
              <a:avLst/>
            </a:prstGeom>
          </p:spPr>
        </p:pic>
        <p:pic>
          <p:nvPicPr>
            <p:cNvPr id="662" name="Picture 661">
              <a:extLst>
                <a:ext uri="{FF2B5EF4-FFF2-40B4-BE49-F238E27FC236}">
                  <a16:creationId xmlns="" xmlns:a16="http://schemas.microsoft.com/office/drawing/2014/main" id="{F260A3EA-EA13-49FC-869E-900403BA5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2534" y="1234542"/>
              <a:ext cx="388283" cy="561711"/>
            </a:xfrm>
            <a:prstGeom prst="rect">
              <a:avLst/>
            </a:prstGeom>
          </p:spPr>
        </p:pic>
      </p:grpSp>
      <p:sp>
        <p:nvSpPr>
          <p:cNvPr id="665" name="TextBox 664"/>
          <p:cNvSpPr txBox="1"/>
          <p:nvPr/>
        </p:nvSpPr>
        <p:spPr>
          <a:xfrm>
            <a:off x="33453" y="6290396"/>
            <a:ext cx="11987561" cy="707886"/>
          </a:xfrm>
          <a:prstGeom prst="rect">
            <a:avLst/>
          </a:prstGeom>
          <a:noFill/>
        </p:spPr>
        <p:txBody>
          <a:bodyPr wrap="square" rtlCol="0">
            <a:spAutoFit/>
          </a:bodyPr>
          <a:lstStyle/>
          <a:p>
            <a:pPr algn="ctr"/>
            <a:r>
              <a:rPr lang="en-US" sz="2000" dirty="0" smtClean="0">
                <a:solidFill>
                  <a:srgbClr val="3F3F3F"/>
                </a:solidFill>
                <a:latin typeface="Century Gothic" panose="020B0502020202020204" pitchFamily="34" charset="0"/>
              </a:rPr>
              <a:t>Social Vulnerability Index = LST + ISA+ Zoning Data + Poverty Level - Property Values - UTC cover </a:t>
            </a:r>
          </a:p>
          <a:p>
            <a:pPr algn="ctr"/>
            <a:endParaRPr lang="en-US" sz="2000"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130753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007450" y="482125"/>
            <a:ext cx="108588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smtClean="0">
                <a:solidFill>
                  <a:srgbClr val="1B57AF"/>
                </a:solidFill>
                <a:latin typeface="Century Gothic"/>
                <a:ea typeface="Century Gothic"/>
                <a:cs typeface="Century Gothic"/>
                <a:sym typeface="Century Gothic"/>
              </a:rPr>
              <a:t>Errors</a:t>
            </a:r>
            <a:r>
              <a:rPr lang="en-US" dirty="0"/>
              <a:t> </a:t>
            </a:r>
            <a:r>
              <a:rPr lang="en-US" dirty="0" smtClean="0"/>
              <a:t>&amp;</a:t>
            </a:r>
            <a:r>
              <a:rPr lang="en-US" sz="4800" b="0" i="0" u="none" strike="noStrike" cap="none" dirty="0" smtClean="0">
                <a:solidFill>
                  <a:srgbClr val="1B57AF"/>
                </a:solidFill>
                <a:latin typeface="Century Gothic"/>
                <a:ea typeface="Century Gothic"/>
                <a:cs typeface="Century Gothic"/>
                <a:sym typeface="Century Gothic"/>
              </a:rPr>
              <a:t> Uncertainties</a:t>
            </a:r>
            <a:endParaRPr sz="4800" b="0" i="0" u="none" strike="noStrike" cap="none" dirty="0">
              <a:solidFill>
                <a:srgbClr val="1B57AF"/>
              </a:solidFill>
              <a:latin typeface="Century Gothic"/>
              <a:ea typeface="Century Gothic"/>
              <a:cs typeface="Century Gothic"/>
              <a:sym typeface="Century Gothic"/>
            </a:endParaRPr>
          </a:p>
        </p:txBody>
      </p:sp>
      <p:sp>
        <p:nvSpPr>
          <p:cNvPr id="487" name="Shape 487"/>
          <p:cNvSpPr txBox="1"/>
          <p:nvPr/>
        </p:nvSpPr>
        <p:spPr>
          <a:xfrm>
            <a:off x="1339050" y="6054050"/>
            <a:ext cx="3288600" cy="2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Source: Brandon Martin-Anderson//Flickr</a:t>
            </a:r>
            <a:endParaRPr sz="1200" b="0" i="0" u="none" strike="noStrike" cap="none">
              <a:solidFill>
                <a:srgbClr val="FFFFFF"/>
              </a:solidFill>
              <a:latin typeface="Century Gothic"/>
              <a:ea typeface="Century Gothic"/>
              <a:cs typeface="Century Gothic"/>
              <a:sym typeface="Century Gothic"/>
            </a:endParaRPr>
          </a:p>
        </p:txBody>
      </p:sp>
      <p:sp>
        <p:nvSpPr>
          <p:cNvPr id="10" name="TextBox 9"/>
          <p:cNvSpPr txBox="1"/>
          <p:nvPr/>
        </p:nvSpPr>
        <p:spPr>
          <a:xfrm>
            <a:off x="10280270" y="6489360"/>
            <a:ext cx="2073300" cy="276999"/>
          </a:xfrm>
          <a:prstGeom prst="rect">
            <a:avLst/>
          </a:prstGeom>
          <a:noFill/>
        </p:spPr>
        <p:txBody>
          <a:bodyPr wrap="square" rtlCol="0">
            <a:spAutoFit/>
          </a:bodyPr>
          <a:lstStyle/>
          <a:p>
            <a:r>
              <a:rPr lang="en-US" sz="1200" dirty="0" smtClean="0">
                <a:solidFill>
                  <a:srgbClr val="3F3F3F"/>
                </a:solidFill>
                <a:latin typeface="Century Gothic" panose="020B0502020202020204" pitchFamily="34" charset="0"/>
              </a:rPr>
              <a:t>Image Source: </a:t>
            </a:r>
            <a:r>
              <a:rPr lang="en-US" sz="1200" dirty="0" err="1" smtClean="0">
                <a:solidFill>
                  <a:srgbClr val="3F3F3F"/>
                </a:solidFill>
                <a:latin typeface="Century Gothic" panose="020B0502020202020204" pitchFamily="34" charset="0"/>
              </a:rPr>
              <a:t>Pixabay</a:t>
            </a:r>
            <a:endParaRPr lang="en-US" sz="1200" dirty="0">
              <a:solidFill>
                <a:srgbClr val="3F3F3F"/>
              </a:solidFill>
              <a:latin typeface="Century Gothic" panose="020B0502020202020204" pitchFamily="34" charset="0"/>
            </a:endParaRPr>
          </a:p>
        </p:txBody>
      </p:sp>
      <p:sp>
        <p:nvSpPr>
          <p:cNvPr id="11" name="Shape 477"/>
          <p:cNvSpPr txBox="1"/>
          <p:nvPr/>
        </p:nvSpPr>
        <p:spPr>
          <a:xfrm rot="523">
            <a:off x="235952" y="1323519"/>
            <a:ext cx="6196082" cy="4656180"/>
          </a:xfrm>
          <a:prstGeom prst="rect">
            <a:avLst/>
          </a:prstGeom>
          <a:noFill/>
          <a:ln>
            <a:noFill/>
          </a:ln>
        </p:spPr>
        <p:txBody>
          <a:bodyPr spcFirstLastPara="1" wrap="square" lIns="91425" tIns="91425" rIns="91425" bIns="91425" anchor="t" anchorCtr="0">
            <a:noAutofit/>
          </a:bodyPr>
          <a:lstStyle/>
          <a:p>
            <a:pPr marL="901700" lvl="1" indent="-342900">
              <a:lnSpc>
                <a:spcPct val="115000"/>
              </a:lnSpc>
              <a:buClr>
                <a:srgbClr val="1D58B0"/>
              </a:buClr>
              <a:buSzPts val="2000"/>
              <a:buFont typeface="Wingdings 3" panose="05040102010807070707" pitchFamily="18" charset="2"/>
              <a:buChar char="}"/>
            </a:pPr>
            <a:endParaRPr lang="en-US" sz="2000" dirty="0">
              <a:solidFill>
                <a:srgbClr val="3F3F3F"/>
              </a:solidFill>
              <a:latin typeface="Century Gothic"/>
              <a:ea typeface="Century Gothic"/>
              <a:cs typeface="Century Gothic"/>
              <a:sym typeface="Century Gothic"/>
            </a:endParaRPr>
          </a:p>
          <a:p>
            <a:pPr marL="457200" indent="-355600">
              <a:lnSpc>
                <a:spcPct val="115000"/>
              </a:lnSpc>
              <a:buClr>
                <a:srgbClr val="1D58B0"/>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Spatial </a:t>
            </a:r>
            <a:r>
              <a:rPr lang="en-US" sz="2000" dirty="0">
                <a:solidFill>
                  <a:srgbClr val="3F3F3F"/>
                </a:solidFill>
                <a:latin typeface="Century Gothic"/>
                <a:ea typeface="Century Gothic"/>
                <a:cs typeface="Century Gothic"/>
                <a:sym typeface="Century Gothic"/>
              </a:rPr>
              <a:t>resolution of Landsat </a:t>
            </a:r>
            <a:r>
              <a:rPr lang="en-US" sz="2000" dirty="0" smtClean="0">
                <a:solidFill>
                  <a:srgbClr val="3F3F3F"/>
                </a:solidFill>
                <a:latin typeface="Century Gothic"/>
                <a:ea typeface="Century Gothic"/>
                <a:cs typeface="Century Gothic"/>
                <a:sym typeface="Century Gothic"/>
              </a:rPr>
              <a:t>imagery limits </a:t>
            </a:r>
            <a:r>
              <a:rPr lang="en-US" sz="2000" dirty="0">
                <a:solidFill>
                  <a:srgbClr val="3F3F3F"/>
                </a:solidFill>
                <a:latin typeface="Century Gothic"/>
                <a:ea typeface="Century Gothic"/>
                <a:cs typeface="Century Gothic"/>
                <a:sym typeface="Century Gothic"/>
              </a:rPr>
              <a:t>individual tree </a:t>
            </a:r>
            <a:r>
              <a:rPr lang="en-US" sz="2000" dirty="0" smtClean="0">
                <a:solidFill>
                  <a:srgbClr val="3F3F3F"/>
                </a:solidFill>
                <a:latin typeface="Century Gothic"/>
                <a:ea typeface="Century Gothic"/>
                <a:cs typeface="Century Gothic"/>
                <a:sym typeface="Century Gothic"/>
              </a:rPr>
              <a:t>identification</a:t>
            </a:r>
          </a:p>
          <a:p>
            <a:pPr marL="444500" indent="-342900">
              <a:lnSpc>
                <a:spcPct val="115000"/>
              </a:lnSpc>
              <a:buClr>
                <a:srgbClr val="1D58B0"/>
              </a:buClr>
              <a:buSzPts val="2000"/>
              <a:buFont typeface="Wingdings 3" panose="05040102010807070707" pitchFamily="18" charset="2"/>
              <a:buChar char="}"/>
            </a:pPr>
            <a:endParaRPr lang="en-US" sz="2000" dirty="0" smtClean="0">
              <a:solidFill>
                <a:srgbClr val="3F3F3F"/>
              </a:solidFill>
              <a:latin typeface="Century Gothic"/>
              <a:ea typeface="Century Gothic"/>
              <a:cs typeface="Century Gothic"/>
              <a:sym typeface="Century Gothic"/>
            </a:endParaRPr>
          </a:p>
          <a:p>
            <a:pPr marL="457200" indent="-355600">
              <a:lnSpc>
                <a:spcPct val="115000"/>
              </a:lnSpc>
              <a:buClr>
                <a:srgbClr val="1D58B0"/>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RapidEye imagery </a:t>
            </a:r>
            <a:r>
              <a:rPr lang="en-US" sz="2000" dirty="0">
                <a:solidFill>
                  <a:srgbClr val="3F3F3F"/>
                </a:solidFill>
                <a:latin typeface="Century Gothic"/>
                <a:ea typeface="Century Gothic"/>
                <a:cs typeface="Century Gothic"/>
                <a:sym typeface="Century Gothic"/>
              </a:rPr>
              <a:t>not atmospherically </a:t>
            </a:r>
            <a:r>
              <a:rPr lang="en-US" sz="2000" dirty="0" smtClean="0">
                <a:solidFill>
                  <a:srgbClr val="3F3F3F"/>
                </a:solidFill>
                <a:latin typeface="Century Gothic"/>
                <a:ea typeface="Century Gothic"/>
                <a:cs typeface="Century Gothic"/>
                <a:sym typeface="Century Gothic"/>
              </a:rPr>
              <a:t>corrected</a:t>
            </a:r>
          </a:p>
          <a:p>
            <a:pPr marL="444500" indent="-342900">
              <a:lnSpc>
                <a:spcPct val="115000"/>
              </a:lnSpc>
              <a:buClr>
                <a:srgbClr val="1D58B0"/>
              </a:buClr>
              <a:buSzPts val="2000"/>
              <a:buFont typeface="Wingdings 3" panose="05040102010807070707" pitchFamily="18" charset="2"/>
              <a:buChar char="}"/>
            </a:pPr>
            <a:endParaRPr lang="en-US" sz="2000" dirty="0" smtClean="0">
              <a:solidFill>
                <a:srgbClr val="3F3F3F"/>
              </a:solidFill>
              <a:latin typeface="Century Gothic"/>
              <a:ea typeface="Century Gothic"/>
              <a:cs typeface="Century Gothic"/>
              <a:sym typeface="Century Gothic"/>
            </a:endParaRPr>
          </a:p>
          <a:p>
            <a:pPr marL="457200" indent="-355600">
              <a:lnSpc>
                <a:spcPct val="115000"/>
              </a:lnSpc>
              <a:buClr>
                <a:srgbClr val="1D58B0"/>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Weather anomaly between years affect the greenness or health of </a:t>
            </a:r>
            <a:r>
              <a:rPr lang="en-US" sz="2000" dirty="0" smtClean="0">
                <a:solidFill>
                  <a:srgbClr val="3F3F3F"/>
                </a:solidFill>
                <a:latin typeface="Century Gothic"/>
                <a:ea typeface="Century Gothic"/>
                <a:cs typeface="Century Gothic"/>
                <a:sym typeface="Century Gothic"/>
              </a:rPr>
              <a:t>vegetation</a:t>
            </a:r>
          </a:p>
          <a:p>
            <a:pPr marL="457200" lvl="3" indent="-355600">
              <a:lnSpc>
                <a:spcPct val="115000"/>
              </a:lnSpc>
              <a:buClr>
                <a:srgbClr val="1D58B0"/>
              </a:buClr>
              <a:buSzPts val="2000"/>
              <a:buFont typeface="Wingdings 3" panose="05040102010807070707" pitchFamily="18" charset="2"/>
              <a:buChar char="}"/>
            </a:pPr>
            <a:endParaRPr lang="en-US" sz="2000" dirty="0">
              <a:solidFill>
                <a:srgbClr val="3F3F3F"/>
              </a:solidFill>
              <a:latin typeface="Century Gothic"/>
              <a:ea typeface="Century Gothic"/>
              <a:cs typeface="Century Gothic"/>
              <a:sym typeface="Century Gothic"/>
            </a:endParaRPr>
          </a:p>
          <a:p>
            <a:pPr marL="457200" lvl="3" indent="-355600">
              <a:lnSpc>
                <a:spcPct val="115000"/>
              </a:lnSpc>
              <a:buClr>
                <a:srgbClr val="1D58B0"/>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Consideration of four-year </a:t>
            </a:r>
            <a:r>
              <a:rPr lang="en-US" sz="2000" dirty="0">
                <a:solidFill>
                  <a:srgbClr val="3F3F3F"/>
                </a:solidFill>
                <a:latin typeface="Century Gothic"/>
                <a:ea typeface="Century Gothic"/>
                <a:cs typeface="Century Gothic"/>
                <a:sym typeface="Century Gothic"/>
              </a:rPr>
              <a:t>drought </a:t>
            </a:r>
          </a:p>
          <a:p>
            <a:pPr marL="457200" indent="-355600">
              <a:lnSpc>
                <a:spcPct val="115000"/>
              </a:lnSpc>
              <a:buClr>
                <a:srgbClr val="1B57AF"/>
              </a:buClr>
              <a:buSzPts val="2000"/>
              <a:buFont typeface="Noto Sans Symbols"/>
              <a:buChar char="▶"/>
            </a:pPr>
            <a:endParaRPr lang="en-US" sz="1800" dirty="0">
              <a:solidFill>
                <a:srgbClr val="3F3F3F"/>
              </a:solidFill>
              <a:latin typeface="Century Gothic"/>
              <a:ea typeface="Century Gothic"/>
              <a:cs typeface="Century Gothic"/>
              <a:sym typeface="Century Gothic"/>
            </a:endParaRPr>
          </a:p>
          <a:p>
            <a:pPr marL="457200" indent="-355600">
              <a:lnSpc>
                <a:spcPct val="115000"/>
              </a:lnSpc>
              <a:buClr>
                <a:srgbClr val="1B57AF"/>
              </a:buClr>
              <a:buSzPts val="2000"/>
              <a:buFont typeface="Noto Sans Symbols"/>
              <a:buChar char="▶"/>
            </a:pPr>
            <a:endParaRPr lang="en-US" sz="18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endParaRPr lang="en-US" sz="1800" dirty="0" smtClean="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endParaRPr lang="en-US" sz="1800" dirty="0" smtClean="0">
              <a:solidFill>
                <a:srgbClr val="3F3F3F"/>
              </a:solidFill>
              <a:latin typeface="Century Gothic"/>
              <a:ea typeface="Century Gothic"/>
              <a:cs typeface="Century Gothic"/>
              <a:sym typeface="Century Gothic"/>
            </a:endParaRPr>
          </a:p>
          <a:p>
            <a:pPr marL="101600" lvl="0" rtl="0">
              <a:lnSpc>
                <a:spcPct val="115000"/>
              </a:lnSpc>
              <a:spcBef>
                <a:spcPts val="0"/>
              </a:spcBef>
              <a:spcAft>
                <a:spcPts val="0"/>
              </a:spcAft>
              <a:buClr>
                <a:srgbClr val="1B57AF"/>
              </a:buClr>
              <a:buSzPts val="2000"/>
            </a:pPr>
            <a:endParaRPr sz="1800" dirty="0" smtClean="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079" y="1499594"/>
            <a:ext cx="4299841" cy="34398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Conclusions </a:t>
            </a:r>
            <a:endParaRPr dirty="0"/>
          </a:p>
        </p:txBody>
      </p:sp>
      <p:sp>
        <p:nvSpPr>
          <p:cNvPr id="229" name="Shape 477"/>
          <p:cNvSpPr txBox="1"/>
          <p:nvPr/>
        </p:nvSpPr>
        <p:spPr>
          <a:xfrm rot="523">
            <a:off x="530" y="930160"/>
            <a:ext cx="11847501" cy="2689408"/>
          </a:xfrm>
          <a:prstGeom prst="rect">
            <a:avLst/>
          </a:prstGeom>
          <a:noFill/>
          <a:ln>
            <a:noFill/>
          </a:ln>
        </p:spPr>
        <p:txBody>
          <a:bodyPr spcFirstLastPara="1" wrap="square" lIns="91425" tIns="91425" rIns="91425" bIns="91425" anchor="t" anchorCtr="0">
            <a:noAutofit/>
          </a:bodyPr>
          <a:lstStyle/>
          <a:p>
            <a:pPr marL="457200" lvl="0" indent="-355600">
              <a:lnSpc>
                <a:spcPct val="115000"/>
              </a:lnSpc>
              <a:buClr>
                <a:srgbClr val="1D58B0"/>
              </a:buClr>
              <a:buSzPts val="2000"/>
              <a:buFont typeface="Wingdings 3" panose="05040102010807070707" pitchFamily="18" charset="2"/>
              <a:buChar char="}"/>
            </a:pPr>
            <a:r>
              <a:rPr lang="en-US" sz="1800" dirty="0">
                <a:solidFill>
                  <a:srgbClr val="3F3F3F"/>
                </a:solidFill>
                <a:latin typeface="Century Gothic" panose="020B0502020202020204" pitchFamily="34" charset="0"/>
                <a:ea typeface="Century Gothic"/>
                <a:cs typeface="Century Gothic"/>
                <a:sym typeface="Century Gothic"/>
              </a:rPr>
              <a:t>Area covered by impervious surfaces has increased by 6% between 1985 and 2015.</a:t>
            </a:r>
          </a:p>
          <a:p>
            <a:pPr marL="273050" lvl="0" indent="-171450">
              <a:lnSpc>
                <a:spcPct val="115000"/>
              </a:lnSpc>
              <a:buClr>
                <a:srgbClr val="1D58B0"/>
              </a:buClr>
              <a:buSzPts val="2000"/>
              <a:buFont typeface="Wingdings 3" panose="05040102010807070707" pitchFamily="18" charset="2"/>
              <a:buChar char="}"/>
            </a:pPr>
            <a:endParaRPr lang="en-US" sz="1200" dirty="0" smtClean="0">
              <a:solidFill>
                <a:srgbClr val="3F3F3F"/>
              </a:solidFill>
              <a:latin typeface="Century Gothic" panose="020B0502020202020204" pitchFamily="34" charset="0"/>
              <a:ea typeface="Century Gothic"/>
              <a:cs typeface="Century Gothic"/>
              <a:sym typeface="Century Gothic"/>
            </a:endParaRPr>
          </a:p>
          <a:p>
            <a:pPr marL="457200" lvl="0" indent="-355600">
              <a:lnSpc>
                <a:spcPct val="115000"/>
              </a:lnSpc>
              <a:buClr>
                <a:srgbClr val="1D58B0"/>
              </a:buClr>
              <a:buSzPts val="2000"/>
              <a:buFont typeface="Wingdings 3" panose="05040102010807070707" pitchFamily="18" charset="2"/>
              <a:buChar char="}"/>
            </a:pPr>
            <a:r>
              <a:rPr lang="en-US" sz="1800" dirty="0" smtClean="0">
                <a:solidFill>
                  <a:srgbClr val="3F3F3F"/>
                </a:solidFill>
                <a:latin typeface="Century Gothic" panose="020B0502020202020204" pitchFamily="34" charset="0"/>
                <a:ea typeface="Century Gothic"/>
                <a:cs typeface="Century Gothic"/>
                <a:sym typeface="Century Gothic"/>
              </a:rPr>
              <a:t>Average </a:t>
            </a:r>
            <a:r>
              <a:rPr lang="en-US" sz="1800" dirty="0">
                <a:solidFill>
                  <a:srgbClr val="3F3F3F"/>
                </a:solidFill>
                <a:latin typeface="Century Gothic" panose="020B0502020202020204" pitchFamily="34" charset="0"/>
                <a:ea typeface="Century Gothic"/>
                <a:cs typeface="Century Gothic"/>
                <a:sym typeface="Century Gothic"/>
              </a:rPr>
              <a:t>difference in temperature between 2015 and the 30-year mean is 6 degrees Fahrenheit.</a:t>
            </a:r>
          </a:p>
          <a:p>
            <a:pPr marL="273050" lvl="0" indent="-171450">
              <a:lnSpc>
                <a:spcPct val="115000"/>
              </a:lnSpc>
              <a:buClr>
                <a:srgbClr val="1D58B0"/>
              </a:buClr>
              <a:buSzPts val="2000"/>
              <a:buFont typeface="Wingdings 3" panose="05040102010807070707" pitchFamily="18" charset="2"/>
              <a:buChar char="}"/>
            </a:pPr>
            <a:endParaRPr lang="en-US" sz="1200" dirty="0" smtClean="0">
              <a:solidFill>
                <a:srgbClr val="3F3F3F"/>
              </a:solidFill>
              <a:latin typeface="Century Gothic" panose="020B0502020202020204" pitchFamily="34" charset="0"/>
              <a:ea typeface="Century Gothic"/>
              <a:cs typeface="Century Gothic"/>
              <a:sym typeface="Century Gothic"/>
            </a:endParaRPr>
          </a:p>
          <a:p>
            <a:pPr marL="457200" lvl="0" indent="-355600">
              <a:lnSpc>
                <a:spcPct val="115000"/>
              </a:lnSpc>
              <a:buClr>
                <a:srgbClr val="1D58B0"/>
              </a:buClr>
              <a:buSzPts val="2000"/>
              <a:buFont typeface="Wingdings 3" panose="05040102010807070707" pitchFamily="18" charset="2"/>
              <a:buChar char="}"/>
            </a:pPr>
            <a:r>
              <a:rPr lang="en-US" sz="1800" dirty="0" smtClean="0">
                <a:solidFill>
                  <a:srgbClr val="3F3F3F"/>
                </a:solidFill>
                <a:latin typeface="Century Gothic" panose="020B0502020202020204" pitchFamily="34" charset="0"/>
                <a:ea typeface="Century Gothic"/>
                <a:cs typeface="Century Gothic"/>
                <a:sym typeface="Century Gothic"/>
              </a:rPr>
              <a:t>Change </a:t>
            </a:r>
            <a:r>
              <a:rPr lang="en-US" sz="1800" dirty="0">
                <a:solidFill>
                  <a:srgbClr val="3F3F3F"/>
                </a:solidFill>
                <a:latin typeface="Century Gothic" panose="020B0502020202020204" pitchFamily="34" charset="0"/>
                <a:ea typeface="Century Gothic"/>
                <a:cs typeface="Century Gothic"/>
                <a:sym typeface="Century Gothic"/>
              </a:rPr>
              <a:t>in urban tree canopy cover between 2015 and 2017 is inconclusive.</a:t>
            </a:r>
          </a:p>
          <a:p>
            <a:pPr marL="273050" lvl="0" indent="-171450">
              <a:lnSpc>
                <a:spcPct val="115000"/>
              </a:lnSpc>
              <a:buClr>
                <a:srgbClr val="1D58B0"/>
              </a:buClr>
              <a:buSzPts val="2000"/>
              <a:buFont typeface="Wingdings 3" panose="05040102010807070707" pitchFamily="18" charset="2"/>
              <a:buChar char="}"/>
            </a:pPr>
            <a:endParaRPr lang="en-US" sz="1200" dirty="0" smtClean="0">
              <a:solidFill>
                <a:srgbClr val="3F3F3F"/>
              </a:solidFill>
              <a:latin typeface="Century Gothic" panose="020B0502020202020204" pitchFamily="34" charset="0"/>
              <a:ea typeface="Century Gothic"/>
              <a:cs typeface="Century Gothic"/>
              <a:sym typeface="Century Gothic"/>
            </a:endParaRPr>
          </a:p>
          <a:p>
            <a:pPr marL="457200" lvl="0" indent="-355600">
              <a:lnSpc>
                <a:spcPct val="115000"/>
              </a:lnSpc>
              <a:buClr>
                <a:srgbClr val="1D58B0"/>
              </a:buClr>
              <a:buSzPts val="2000"/>
              <a:buFont typeface="Wingdings 3" panose="05040102010807070707" pitchFamily="18" charset="2"/>
              <a:buChar char="}"/>
            </a:pPr>
            <a:r>
              <a:rPr lang="en-US" sz="1800" dirty="0" smtClean="0">
                <a:solidFill>
                  <a:srgbClr val="3F3F3F"/>
                </a:solidFill>
                <a:latin typeface="Century Gothic" panose="020B0502020202020204" pitchFamily="34" charset="0"/>
                <a:ea typeface="Century Gothic"/>
                <a:cs typeface="Century Gothic"/>
                <a:sym typeface="Century Gothic"/>
              </a:rPr>
              <a:t>Social </a:t>
            </a:r>
            <a:r>
              <a:rPr lang="en-US" sz="1800" dirty="0">
                <a:solidFill>
                  <a:srgbClr val="3F3F3F"/>
                </a:solidFill>
                <a:latin typeface="Century Gothic" panose="020B0502020202020204" pitchFamily="34" charset="0"/>
                <a:ea typeface="Century Gothic"/>
                <a:cs typeface="Century Gothic"/>
                <a:sym typeface="Century Gothic"/>
              </a:rPr>
              <a:t>vulnerability index highlights communities that are under-treed, socioeconomically disadvantaged, and vulnerable to high heat exposure, thus making them areas that could benefit the most from for future tree-planting campaigns.</a:t>
            </a:r>
          </a:p>
          <a:p>
            <a:pPr marL="387350" lvl="0" indent="-285750" rtl="0">
              <a:lnSpc>
                <a:spcPct val="115000"/>
              </a:lnSpc>
              <a:spcBef>
                <a:spcPts val="0"/>
              </a:spcBef>
              <a:spcAft>
                <a:spcPts val="0"/>
              </a:spcAft>
              <a:buClr>
                <a:srgbClr val="1D58B0"/>
              </a:buClr>
              <a:buSzPts val="2000"/>
              <a:buFont typeface="Wingdings 3" panose="05040102010807070707" pitchFamily="18" charset="2"/>
              <a:buChar char="}"/>
            </a:pPr>
            <a:endParaRPr sz="1800" dirty="0" smtClean="0">
              <a:solidFill>
                <a:srgbClr val="3F3F3F"/>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1D58B0"/>
              </a:buClr>
              <a:buSzPts val="1800"/>
              <a:buFont typeface="Wingdings 3" panose="05040102010807070707" pitchFamily="18" charset="2"/>
              <a:buChar char="}"/>
            </a:pPr>
            <a:endParaRPr sz="1800" b="0" i="0" u="none" strike="noStrike" cap="none" dirty="0">
              <a:solidFill>
                <a:srgbClr val="3F3F3F"/>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1D58B0"/>
              </a:buClr>
              <a:buSzPts val="1800"/>
              <a:buFont typeface="Wingdings 3" panose="05040102010807070707" pitchFamily="18" charset="2"/>
              <a:buChar char="}"/>
            </a:pPr>
            <a:endParaRPr sz="1800" b="0" i="0" u="none" strike="noStrike" cap="none" dirty="0">
              <a:solidFill>
                <a:srgbClr val="3F3F3F"/>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1D58B0"/>
              </a:buClr>
              <a:buSzPts val="1800"/>
              <a:buFont typeface="Wingdings 3" panose="05040102010807070707" pitchFamily="18" charset="2"/>
              <a:buChar char="}"/>
            </a:pPr>
            <a:endParaRPr sz="1800" b="0" i="0" u="none" strike="noStrike" cap="none" dirty="0">
              <a:solidFill>
                <a:srgbClr val="3F3F3F"/>
              </a:solidFill>
              <a:latin typeface="Century Gothic"/>
              <a:ea typeface="Century Gothic"/>
              <a:cs typeface="Century Gothic"/>
              <a:sym typeface="Century Gothic"/>
            </a:endParaRPr>
          </a:p>
        </p:txBody>
      </p:sp>
      <p:sp>
        <p:nvSpPr>
          <p:cNvPr id="3" name="TextBox 2"/>
          <p:cNvSpPr txBox="1"/>
          <p:nvPr/>
        </p:nvSpPr>
        <p:spPr>
          <a:xfrm>
            <a:off x="10309606" y="6503981"/>
            <a:ext cx="2009673" cy="276999"/>
          </a:xfrm>
          <a:prstGeom prst="rect">
            <a:avLst/>
          </a:prstGeom>
          <a:noFill/>
        </p:spPr>
        <p:txBody>
          <a:bodyPr wrap="square" rtlCol="0">
            <a:spAutoFit/>
          </a:bodyPr>
          <a:lstStyle/>
          <a:p>
            <a:r>
              <a:rPr lang="en-US" sz="1200" dirty="0" smtClean="0">
                <a:solidFill>
                  <a:srgbClr val="3F3F3F"/>
                </a:solidFill>
                <a:latin typeface="Century Gothic" panose="020B0502020202020204" pitchFamily="34" charset="0"/>
              </a:rPr>
              <a:t>Image Source: </a:t>
            </a:r>
            <a:r>
              <a:rPr lang="en-US" sz="1200" dirty="0" err="1" smtClean="0">
                <a:solidFill>
                  <a:srgbClr val="3F3F3F"/>
                </a:solidFill>
                <a:latin typeface="Century Gothic" panose="020B0502020202020204" pitchFamily="34" charset="0"/>
              </a:rPr>
              <a:t>Pixabay</a:t>
            </a:r>
            <a:endParaRPr lang="en-US" sz="1200" dirty="0">
              <a:solidFill>
                <a:srgbClr val="3F3F3F"/>
              </a:solidFill>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749" y="3752908"/>
            <a:ext cx="8832502" cy="2769357"/>
          </a:xfrm>
          <a:prstGeom prst="roundRect">
            <a:avLst/>
          </a:prstGeom>
        </p:spPr>
      </p:pic>
    </p:spTree>
    <p:extLst>
      <p:ext uri="{BB962C8B-B14F-4D97-AF65-F5344CB8AC3E}">
        <p14:creationId xmlns:p14="http://schemas.microsoft.com/office/powerpoint/2010/main" val="3935427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69" y="375172"/>
            <a:ext cx="9413277" cy="479425"/>
          </a:xfrm>
        </p:spPr>
        <p:txBody>
          <a:bodyPr/>
          <a:lstStyle/>
          <a:p>
            <a:r>
              <a:rPr lang="en-US" dirty="0"/>
              <a:t>Future Work</a:t>
            </a:r>
          </a:p>
        </p:txBody>
      </p:sp>
      <p:pic>
        <p:nvPicPr>
          <p:cNvPr id="6" name="Shape 486"/>
          <p:cNvPicPr preferRelativeResize="0"/>
          <p:nvPr/>
        </p:nvPicPr>
        <p:blipFill rotWithShape="1">
          <a:blip r:embed="rId3">
            <a:alphaModFix/>
          </a:blip>
          <a:srcRect l="10298" r="1525"/>
          <a:stretch/>
        </p:blipFill>
        <p:spPr>
          <a:xfrm>
            <a:off x="720687" y="3663775"/>
            <a:ext cx="4462500" cy="2846700"/>
          </a:xfrm>
          <a:prstGeom prst="roundRect">
            <a:avLst>
              <a:gd name="adj" fmla="val 16667"/>
            </a:avLst>
          </a:prstGeom>
          <a:noFill/>
          <a:ln>
            <a:noFill/>
          </a:ln>
        </p:spPr>
      </p:pic>
      <p:grpSp>
        <p:nvGrpSpPr>
          <p:cNvPr id="12" name="Group 11"/>
          <p:cNvGrpSpPr/>
          <p:nvPr/>
        </p:nvGrpSpPr>
        <p:grpSpPr>
          <a:xfrm>
            <a:off x="766285" y="3513055"/>
            <a:ext cx="10693046" cy="2846700"/>
            <a:chOff x="806477" y="3663775"/>
            <a:chExt cx="10693046" cy="2846700"/>
          </a:xfrm>
        </p:grpSpPr>
        <p:pic>
          <p:nvPicPr>
            <p:cNvPr id="5" name="Shape 488"/>
            <p:cNvPicPr preferRelativeResize="0"/>
            <p:nvPr/>
          </p:nvPicPr>
          <p:blipFill rotWithShape="1">
            <a:blip r:embed="rId4">
              <a:alphaModFix/>
            </a:blip>
            <a:srcRect t="16247" r="8574"/>
            <a:stretch/>
          </p:blipFill>
          <p:spPr>
            <a:xfrm>
              <a:off x="6628123" y="3663775"/>
              <a:ext cx="4871400" cy="2846700"/>
            </a:xfrm>
            <a:prstGeom prst="roundRect">
              <a:avLst>
                <a:gd name="adj" fmla="val 16667"/>
              </a:avLst>
            </a:prstGeom>
            <a:noFill/>
            <a:ln>
              <a:noFill/>
            </a:ln>
          </p:spPr>
        </p:pic>
        <p:pic>
          <p:nvPicPr>
            <p:cNvPr id="7" name="Shape 486"/>
            <p:cNvPicPr preferRelativeResize="0"/>
            <p:nvPr/>
          </p:nvPicPr>
          <p:blipFill rotWithShape="1">
            <a:blip r:embed="rId3">
              <a:alphaModFix/>
            </a:blip>
            <a:srcRect l="10298" r="1525"/>
            <a:stretch/>
          </p:blipFill>
          <p:spPr>
            <a:xfrm>
              <a:off x="806477" y="3663775"/>
              <a:ext cx="4462500" cy="2846700"/>
            </a:xfrm>
            <a:prstGeom prst="roundRect">
              <a:avLst>
                <a:gd name="adj" fmla="val 16667"/>
              </a:avLst>
            </a:prstGeom>
            <a:noFill/>
            <a:ln>
              <a:noFill/>
            </a:ln>
          </p:spPr>
        </p:pic>
      </p:grpSp>
      <p:sp>
        <p:nvSpPr>
          <p:cNvPr id="10" name="Shape 477"/>
          <p:cNvSpPr txBox="1"/>
          <p:nvPr/>
        </p:nvSpPr>
        <p:spPr>
          <a:xfrm rot="523">
            <a:off x="448377" y="1325587"/>
            <a:ext cx="5439949" cy="2340427"/>
          </a:xfrm>
          <a:prstGeom prst="rect">
            <a:avLst/>
          </a:prstGeom>
          <a:noFill/>
          <a:ln>
            <a:noFill/>
          </a:ln>
        </p:spPr>
        <p:txBody>
          <a:bodyPr spcFirstLastPara="1" wrap="square" lIns="91425" tIns="91425" rIns="91425" bIns="91425" anchor="t" anchorCtr="0">
            <a:noAutofit/>
          </a:bodyPr>
          <a:lstStyle/>
          <a:p>
            <a:pPr marL="101600" lvl="0" rtl="0">
              <a:lnSpc>
                <a:spcPct val="115000"/>
              </a:lnSpc>
              <a:spcBef>
                <a:spcPts val="0"/>
              </a:spcBef>
              <a:spcAft>
                <a:spcPts val="0"/>
              </a:spcAft>
              <a:buClr>
                <a:srgbClr val="1B57AF"/>
              </a:buClr>
              <a:buSzPts val="2000"/>
            </a:pPr>
            <a:r>
              <a:rPr lang="en-US" sz="2000" dirty="0" smtClean="0">
                <a:solidFill>
                  <a:srgbClr val="3F3F3F"/>
                </a:solidFill>
                <a:latin typeface="Century Gothic"/>
                <a:ea typeface="Century Gothic"/>
                <a:cs typeface="Century Gothic"/>
                <a:sym typeface="Century Gothic"/>
              </a:rPr>
              <a:t>Land classification</a:t>
            </a:r>
          </a:p>
          <a:p>
            <a:pPr marL="457200" lvl="2" indent="-355600">
              <a:lnSpc>
                <a:spcPct val="115000"/>
              </a:lnSpc>
              <a:buClr>
                <a:srgbClr val="1B57AF"/>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Utilize higher </a:t>
            </a:r>
            <a:r>
              <a:rPr lang="en-US" sz="2000" dirty="0">
                <a:solidFill>
                  <a:srgbClr val="3F3F3F"/>
                </a:solidFill>
                <a:latin typeface="Century Gothic"/>
                <a:ea typeface="Century Gothic"/>
                <a:cs typeface="Century Gothic"/>
                <a:sym typeface="Century Gothic"/>
              </a:rPr>
              <a:t>spatial resolution </a:t>
            </a:r>
            <a:r>
              <a:rPr lang="en-US" sz="2000" dirty="0" smtClean="0">
                <a:solidFill>
                  <a:srgbClr val="3F3F3F"/>
                </a:solidFill>
                <a:latin typeface="Century Gothic"/>
                <a:ea typeface="Century Gothic"/>
                <a:cs typeface="Century Gothic"/>
                <a:sym typeface="Century Gothic"/>
              </a:rPr>
              <a:t>imagery</a:t>
            </a:r>
          </a:p>
          <a:p>
            <a:pPr marL="457200" lvl="2" indent="-355600">
              <a:lnSpc>
                <a:spcPct val="115000"/>
              </a:lnSpc>
              <a:buClr>
                <a:srgbClr val="1B57AF"/>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Perform </a:t>
            </a:r>
            <a:r>
              <a:rPr lang="en-US" sz="2000" dirty="0">
                <a:solidFill>
                  <a:srgbClr val="3F3F3F"/>
                </a:solidFill>
                <a:latin typeface="Century Gothic"/>
                <a:ea typeface="Century Gothic"/>
                <a:cs typeface="Century Gothic"/>
                <a:sym typeface="Century Gothic"/>
              </a:rPr>
              <a:t>atmospheric </a:t>
            </a:r>
            <a:r>
              <a:rPr lang="en-US" sz="2000" dirty="0" smtClean="0">
                <a:solidFill>
                  <a:srgbClr val="3F3F3F"/>
                </a:solidFill>
                <a:latin typeface="Century Gothic"/>
                <a:ea typeface="Century Gothic"/>
                <a:cs typeface="Century Gothic"/>
                <a:sym typeface="Century Gothic"/>
              </a:rPr>
              <a:t>corrections</a:t>
            </a:r>
          </a:p>
          <a:p>
            <a:pPr marL="457200" lvl="2" indent="-355600">
              <a:lnSpc>
                <a:spcPct val="115000"/>
              </a:lnSpc>
              <a:buClr>
                <a:srgbClr val="1B57AF"/>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Validate </a:t>
            </a:r>
            <a:r>
              <a:rPr lang="en-US" sz="2000" dirty="0">
                <a:solidFill>
                  <a:srgbClr val="3F3F3F"/>
                </a:solidFill>
                <a:latin typeface="Century Gothic"/>
                <a:ea typeface="Century Gothic"/>
                <a:cs typeface="Century Gothic"/>
                <a:sym typeface="Century Gothic"/>
              </a:rPr>
              <a:t>with in situ </a:t>
            </a:r>
            <a:r>
              <a:rPr lang="en-US" sz="2000" dirty="0" smtClean="0">
                <a:solidFill>
                  <a:srgbClr val="3F3F3F"/>
                </a:solidFill>
                <a:latin typeface="Century Gothic"/>
                <a:ea typeface="Century Gothic"/>
                <a:cs typeface="Century Gothic"/>
                <a:sym typeface="Century Gothic"/>
              </a:rPr>
              <a:t>data</a:t>
            </a:r>
          </a:p>
          <a:p>
            <a:pPr marL="457200" lvl="2" indent="-355600">
              <a:lnSpc>
                <a:spcPct val="115000"/>
              </a:lnSpc>
              <a:buClr>
                <a:srgbClr val="1B57AF"/>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Incorporate LiDAR data</a:t>
            </a:r>
            <a:endParaRPr lang="en-US" sz="20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endParaRPr lang="en-US" sz="1800" dirty="0" smtClean="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sp>
        <p:nvSpPr>
          <p:cNvPr id="11" name="Shape 477"/>
          <p:cNvSpPr txBox="1"/>
          <p:nvPr/>
        </p:nvSpPr>
        <p:spPr>
          <a:xfrm rot="523">
            <a:off x="6526809" y="1325579"/>
            <a:ext cx="5335277" cy="2340427"/>
          </a:xfrm>
          <a:prstGeom prst="rect">
            <a:avLst/>
          </a:prstGeom>
          <a:noFill/>
          <a:ln>
            <a:noFill/>
          </a:ln>
        </p:spPr>
        <p:txBody>
          <a:bodyPr spcFirstLastPara="1" wrap="square" lIns="91425" tIns="91425" rIns="91425" bIns="91425" anchor="t" anchorCtr="0">
            <a:noAutofit/>
          </a:bodyPr>
          <a:lstStyle/>
          <a:p>
            <a:pPr marL="101600" lvl="0">
              <a:lnSpc>
                <a:spcPct val="115000"/>
              </a:lnSpc>
              <a:buClr>
                <a:srgbClr val="3F3F3F"/>
              </a:buClr>
              <a:buSzPts val="2000"/>
            </a:pPr>
            <a:r>
              <a:rPr lang="en-US" sz="2000" dirty="0" smtClean="0">
                <a:solidFill>
                  <a:srgbClr val="3F3F3F"/>
                </a:solidFill>
                <a:latin typeface="Century Gothic"/>
                <a:ea typeface="Century Gothic"/>
                <a:cs typeface="Century Gothic"/>
                <a:sym typeface="Century Gothic"/>
              </a:rPr>
              <a:t>Socioeconomic </a:t>
            </a:r>
            <a:r>
              <a:rPr lang="en-US" sz="2000" dirty="0">
                <a:solidFill>
                  <a:srgbClr val="3F3F3F"/>
                </a:solidFill>
                <a:latin typeface="Century Gothic"/>
                <a:ea typeface="Century Gothic"/>
                <a:cs typeface="Century Gothic"/>
                <a:sym typeface="Century Gothic"/>
              </a:rPr>
              <a:t>Data &amp; Canopy Cover</a:t>
            </a:r>
          </a:p>
          <a:p>
            <a:pPr marL="457200" lvl="2" indent="-355600">
              <a:lnSpc>
                <a:spcPct val="115000"/>
              </a:lnSpc>
              <a:buClr>
                <a:srgbClr val="1B57AF"/>
              </a:buClr>
              <a:buSzPts val="2000"/>
              <a:buFont typeface="Wingdings 3" panose="05040102010807070707" pitchFamily="18" charset="2"/>
              <a:buChar char="}"/>
            </a:pPr>
            <a:r>
              <a:rPr lang="en-US" sz="2000" dirty="0" smtClean="0">
                <a:solidFill>
                  <a:srgbClr val="3F3F3F"/>
                </a:solidFill>
                <a:latin typeface="Century Gothic"/>
                <a:ea typeface="Century Gothic"/>
                <a:cs typeface="Century Gothic"/>
                <a:sym typeface="Century Gothic"/>
              </a:rPr>
              <a:t>Run data through mathematical regression models</a:t>
            </a:r>
          </a:p>
          <a:p>
            <a:pPr marL="101600" lvl="2">
              <a:lnSpc>
                <a:spcPct val="115000"/>
              </a:lnSpc>
              <a:buClr>
                <a:srgbClr val="1B57AF"/>
              </a:buClr>
              <a:buSzPts val="2000"/>
            </a:pPr>
            <a:endParaRPr lang="en-US" sz="1200" dirty="0" smtClean="0">
              <a:solidFill>
                <a:srgbClr val="3F3F3F"/>
              </a:solidFill>
              <a:latin typeface="Century Gothic"/>
              <a:ea typeface="Century Gothic"/>
              <a:cs typeface="Century Gothic"/>
              <a:sym typeface="Century Gothic"/>
            </a:endParaRPr>
          </a:p>
          <a:p>
            <a:pPr marL="101600" lvl="2">
              <a:lnSpc>
                <a:spcPct val="115000"/>
              </a:lnSpc>
              <a:buClr>
                <a:srgbClr val="1B57AF"/>
              </a:buClr>
              <a:buSzPts val="2000"/>
            </a:pPr>
            <a:r>
              <a:rPr lang="en-US" sz="2000" dirty="0" smtClean="0">
                <a:solidFill>
                  <a:srgbClr val="3F3F3F"/>
                </a:solidFill>
                <a:latin typeface="Century Gothic"/>
                <a:ea typeface="Century Gothic"/>
                <a:cs typeface="Century Gothic"/>
                <a:sym typeface="Century Gothic"/>
              </a:rPr>
              <a:t>Temperature</a:t>
            </a:r>
            <a:endParaRPr lang="en-US" sz="20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Wingdings 3" panose="05040102010807070707" pitchFamily="18" charset="2"/>
              <a:buChar char="}"/>
            </a:pPr>
            <a:r>
              <a:rPr lang="en-US" sz="1800" dirty="0" smtClean="0">
                <a:solidFill>
                  <a:srgbClr val="3F3F3F"/>
                </a:solidFill>
                <a:latin typeface="Century Gothic"/>
                <a:ea typeface="Century Gothic"/>
                <a:cs typeface="Century Gothic"/>
                <a:sym typeface="Century Gothic"/>
              </a:rPr>
              <a:t>Land surface vs. ambient air</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sp>
        <p:nvSpPr>
          <p:cNvPr id="13" name="TextBox 12"/>
          <p:cNvSpPr txBox="1"/>
          <p:nvPr/>
        </p:nvSpPr>
        <p:spPr>
          <a:xfrm>
            <a:off x="3868619" y="6540619"/>
            <a:ext cx="4696726" cy="276999"/>
          </a:xfrm>
          <a:prstGeom prst="rect">
            <a:avLst/>
          </a:prstGeom>
          <a:noFill/>
        </p:spPr>
        <p:txBody>
          <a:bodyPr wrap="square" rtlCol="0">
            <a:spAutoFit/>
          </a:bodyPr>
          <a:lstStyle/>
          <a:p>
            <a:r>
              <a:rPr lang="en-US" sz="1200" dirty="0" smtClean="0">
                <a:solidFill>
                  <a:srgbClr val="3F3F3F"/>
                </a:solidFill>
                <a:latin typeface="Century Gothic" panose="020B0502020202020204" pitchFamily="34" charset="0"/>
              </a:rPr>
              <a:t>Image Sources: Flickr (Brandon Martin-Anderson); </a:t>
            </a:r>
            <a:r>
              <a:rPr lang="en-US" sz="1200" dirty="0" err="1" smtClean="0">
                <a:solidFill>
                  <a:srgbClr val="3F3F3F"/>
                </a:solidFill>
                <a:latin typeface="Century Gothic" panose="020B0502020202020204" pitchFamily="34" charset="0"/>
              </a:rPr>
              <a:t>Pixabay</a:t>
            </a:r>
            <a:endParaRPr lang="en-US" sz="1200"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657549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1050365" y="377824"/>
            <a:ext cx="9413277" cy="479425"/>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1B57AF"/>
              </a:buClr>
              <a:buSzPts val="4320"/>
              <a:buFont typeface="Century Gothic"/>
              <a:buNone/>
            </a:pPr>
            <a:r>
              <a:rPr lang="en-US" sz="4800" b="0" i="0" u="none" strike="noStrike" cap="none" dirty="0">
                <a:solidFill>
                  <a:srgbClr val="1B57AF"/>
                </a:solidFill>
                <a:latin typeface="Century Gothic"/>
                <a:ea typeface="Century Gothic"/>
                <a:cs typeface="Century Gothic"/>
                <a:sym typeface="Century Gothic"/>
              </a:rPr>
              <a:t>Acknowledgements</a:t>
            </a:r>
            <a:endParaRPr sz="4800" b="0" i="0" u="none" strike="noStrike" cap="none" dirty="0">
              <a:solidFill>
                <a:srgbClr val="1B57AF"/>
              </a:solidFill>
              <a:latin typeface="Century Gothic"/>
              <a:ea typeface="Century Gothic"/>
              <a:cs typeface="Century Gothic"/>
              <a:sym typeface="Century Gothic"/>
            </a:endParaRPr>
          </a:p>
        </p:txBody>
      </p:sp>
      <p:sp>
        <p:nvSpPr>
          <p:cNvPr id="9" name="Text Placeholder 16"/>
          <p:cNvSpPr txBox="1">
            <a:spLocks/>
          </p:cNvSpPr>
          <p:nvPr/>
        </p:nvSpPr>
        <p:spPr>
          <a:xfrm>
            <a:off x="193672" y="1639941"/>
            <a:ext cx="9322118" cy="434179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buClr>
                <a:srgbClr val="1C57B0"/>
              </a:buClr>
              <a:buNone/>
            </a:pPr>
            <a:r>
              <a:rPr lang="en-US" sz="3000" b="1" dirty="0">
                <a:solidFill>
                  <a:schemeClr val="tx1">
                    <a:lumMod val="75000"/>
                    <a:lumOff val="25000"/>
                  </a:schemeClr>
                </a:solidFill>
                <a:latin typeface="Century Gothic" panose="020B0502020202020204" pitchFamily="34" charset="0"/>
                <a:sym typeface="Garamond"/>
              </a:rPr>
              <a:t>Project Partner</a:t>
            </a:r>
          </a:p>
          <a:p>
            <a:pPr marL="288925" indent="-288925">
              <a:lnSpc>
                <a:spcPct val="100000"/>
              </a:lnSpc>
              <a:spcBef>
                <a:spcPts val="0"/>
              </a:spcBef>
              <a:buClr>
                <a:srgbClr val="1C57B0"/>
              </a:buClr>
            </a:pPr>
            <a:r>
              <a:rPr lang="en-US" sz="2000" dirty="0">
                <a:solidFill>
                  <a:schemeClr val="tx1">
                    <a:lumMod val="75000"/>
                    <a:lumOff val="25000"/>
                  </a:schemeClr>
                </a:solidFill>
                <a:latin typeface="Century Gothic" panose="020B0502020202020204" pitchFamily="34" charset="0"/>
                <a:sym typeface="Garamond"/>
              </a:rPr>
              <a:t>Sarah Calderon, Executive Director </a:t>
            </a:r>
            <a:r>
              <a:rPr lang="en-US" sz="2000" dirty="0" smtClean="0">
                <a:solidFill>
                  <a:schemeClr val="tx1">
                    <a:lumMod val="75000"/>
                    <a:lumOff val="25000"/>
                  </a:schemeClr>
                </a:solidFill>
                <a:latin typeface="Century Gothic" panose="020B0502020202020204" pitchFamily="34" charset="0"/>
                <a:sym typeface="Garamond"/>
              </a:rPr>
              <a:t>of Groundwork Richmond, CA</a:t>
            </a:r>
            <a:endParaRPr lang="en-US" sz="2000" dirty="0">
              <a:solidFill>
                <a:schemeClr val="tx1">
                  <a:lumMod val="75000"/>
                  <a:lumOff val="25000"/>
                </a:schemeClr>
              </a:solidFill>
              <a:latin typeface="Century Gothic" panose="020B0502020202020204" pitchFamily="34" charset="0"/>
              <a:sym typeface="Garamond"/>
            </a:endParaRPr>
          </a:p>
          <a:p>
            <a:pPr marL="0" indent="0">
              <a:lnSpc>
                <a:spcPct val="100000"/>
              </a:lnSpc>
              <a:spcBef>
                <a:spcPts val="0"/>
              </a:spcBef>
              <a:buClr>
                <a:srgbClr val="1C57B0"/>
              </a:buClr>
              <a:buNone/>
            </a:pPr>
            <a:endParaRPr lang="en-US" b="1" dirty="0" smtClean="0">
              <a:solidFill>
                <a:schemeClr val="tx1">
                  <a:lumMod val="75000"/>
                  <a:lumOff val="25000"/>
                </a:schemeClr>
              </a:solidFill>
              <a:latin typeface="Century Gothic" panose="020B0502020202020204" pitchFamily="34" charset="0"/>
              <a:ea typeface="Garamond"/>
              <a:cs typeface="Garamond"/>
              <a:sym typeface="Garamond"/>
            </a:endParaRPr>
          </a:p>
          <a:p>
            <a:pPr marL="0" indent="0">
              <a:lnSpc>
                <a:spcPct val="100000"/>
              </a:lnSpc>
              <a:spcBef>
                <a:spcPts val="0"/>
              </a:spcBef>
              <a:buClr>
                <a:srgbClr val="1C57B0"/>
              </a:buClr>
              <a:buNone/>
            </a:pPr>
            <a:r>
              <a:rPr lang="en-US" sz="3000" b="1" dirty="0" smtClean="0">
                <a:solidFill>
                  <a:schemeClr val="tx1">
                    <a:lumMod val="75000"/>
                    <a:lumOff val="25000"/>
                  </a:schemeClr>
                </a:solidFill>
                <a:latin typeface="Century Gothic" panose="020B0502020202020204" pitchFamily="34" charset="0"/>
                <a:ea typeface="Garamond"/>
                <a:cs typeface="Garamond"/>
                <a:sym typeface="Garamond"/>
              </a:rPr>
              <a:t>Science </a:t>
            </a:r>
            <a:r>
              <a:rPr lang="en-US" sz="3000" b="1" dirty="0">
                <a:solidFill>
                  <a:schemeClr val="tx1">
                    <a:lumMod val="75000"/>
                    <a:lumOff val="25000"/>
                  </a:schemeClr>
                </a:solidFill>
                <a:latin typeface="Century Gothic" panose="020B0502020202020204" pitchFamily="34" charset="0"/>
                <a:ea typeface="Garamond"/>
                <a:cs typeface="Garamond"/>
                <a:sym typeface="Garamond"/>
              </a:rPr>
              <a:t>Advisor</a:t>
            </a:r>
          </a:p>
          <a:p>
            <a:pPr marL="347663" indent="-347663">
              <a:lnSpc>
                <a:spcPct val="100000"/>
              </a:lnSpc>
              <a:spcBef>
                <a:spcPts val="0"/>
              </a:spcBef>
              <a:buClr>
                <a:srgbClr val="1C57B0"/>
              </a:buClr>
            </a:pPr>
            <a:r>
              <a:rPr lang="en-US" sz="2000" dirty="0">
                <a:solidFill>
                  <a:schemeClr val="tx1">
                    <a:lumMod val="75000"/>
                    <a:lumOff val="25000"/>
                  </a:schemeClr>
                </a:solidFill>
                <a:latin typeface="Century Gothic" panose="020B0502020202020204" pitchFamily="34" charset="0"/>
                <a:ea typeface="Garamond"/>
                <a:cs typeface="Garamond"/>
                <a:sym typeface="Garamond"/>
              </a:rPr>
              <a:t>Dr. Juan L. Torres-Pérez (Bay Area Environmental Research Institute, NASA Ames Research Center)</a:t>
            </a:r>
          </a:p>
          <a:p>
            <a:pPr marL="0" indent="0">
              <a:lnSpc>
                <a:spcPct val="100000"/>
              </a:lnSpc>
              <a:spcBef>
                <a:spcPts val="0"/>
              </a:spcBef>
              <a:buClr>
                <a:srgbClr val="1C57B0"/>
              </a:buClr>
              <a:buNone/>
            </a:pPr>
            <a:endParaRPr lang="en-US" b="1" dirty="0" smtClean="0">
              <a:solidFill>
                <a:schemeClr val="tx1">
                  <a:lumMod val="75000"/>
                  <a:lumOff val="25000"/>
                </a:schemeClr>
              </a:solidFill>
              <a:latin typeface="Century Gothic" panose="020B0502020202020204" pitchFamily="34" charset="0"/>
              <a:ea typeface="Garamond"/>
              <a:cs typeface="Garamond"/>
              <a:sym typeface="Garamond"/>
            </a:endParaRPr>
          </a:p>
          <a:p>
            <a:pPr marL="0" indent="0">
              <a:lnSpc>
                <a:spcPct val="100000"/>
              </a:lnSpc>
              <a:spcBef>
                <a:spcPts val="0"/>
              </a:spcBef>
              <a:buClr>
                <a:srgbClr val="1C57B0"/>
              </a:buClr>
              <a:buNone/>
            </a:pPr>
            <a:r>
              <a:rPr lang="en-US" sz="3000" b="1" dirty="0" smtClean="0">
                <a:solidFill>
                  <a:schemeClr val="tx1">
                    <a:lumMod val="75000"/>
                    <a:lumOff val="25000"/>
                  </a:schemeClr>
                </a:solidFill>
                <a:latin typeface="Century Gothic" panose="020B0502020202020204" pitchFamily="34" charset="0"/>
                <a:ea typeface="Garamond"/>
                <a:cs typeface="Garamond"/>
                <a:sym typeface="Garamond"/>
              </a:rPr>
              <a:t>DEVELOP </a:t>
            </a:r>
            <a:r>
              <a:rPr lang="en-US" sz="3000" b="1" dirty="0">
                <a:solidFill>
                  <a:schemeClr val="tx1">
                    <a:lumMod val="75000"/>
                    <a:lumOff val="25000"/>
                  </a:schemeClr>
                </a:solidFill>
                <a:latin typeface="Century Gothic" panose="020B0502020202020204" pitchFamily="34" charset="0"/>
                <a:ea typeface="Garamond"/>
                <a:cs typeface="Garamond"/>
                <a:sym typeface="Garamond"/>
              </a:rPr>
              <a:t>Staff at NASA Ames Research Center</a:t>
            </a:r>
          </a:p>
          <a:p>
            <a:pPr marL="347663" indent="-347663">
              <a:lnSpc>
                <a:spcPct val="100000"/>
              </a:lnSpc>
              <a:spcBef>
                <a:spcPts val="0"/>
              </a:spcBef>
              <a:buClr>
                <a:srgbClr val="1C57B0"/>
              </a:buClr>
            </a:pPr>
            <a:r>
              <a:rPr lang="en-US" sz="2000" dirty="0">
                <a:solidFill>
                  <a:schemeClr val="tx1">
                    <a:lumMod val="75000"/>
                    <a:lumOff val="25000"/>
                  </a:schemeClr>
                </a:solidFill>
                <a:latin typeface="Century Gothic" panose="020B0502020202020204" pitchFamily="34" charset="0"/>
                <a:ea typeface="Garamond"/>
                <a:cs typeface="Garamond"/>
                <a:sym typeface="Garamond"/>
              </a:rPr>
              <a:t>Jenna </a:t>
            </a:r>
            <a:r>
              <a:rPr lang="en-US" sz="2000" dirty="0" smtClean="0">
                <a:solidFill>
                  <a:schemeClr val="tx1">
                    <a:lumMod val="75000"/>
                    <a:lumOff val="25000"/>
                  </a:schemeClr>
                </a:solidFill>
                <a:latin typeface="Century Gothic" panose="020B0502020202020204" pitchFamily="34" charset="0"/>
                <a:ea typeface="Garamond"/>
                <a:cs typeface="Garamond"/>
                <a:sym typeface="Garamond"/>
              </a:rPr>
              <a:t>Williams (Center Lead)</a:t>
            </a:r>
            <a:endParaRPr lang="en-US" sz="2000" dirty="0">
              <a:solidFill>
                <a:schemeClr val="tx1">
                  <a:lumMod val="75000"/>
                  <a:lumOff val="25000"/>
                </a:schemeClr>
              </a:solidFill>
              <a:latin typeface="Century Gothic" panose="020B0502020202020204" pitchFamily="34" charset="0"/>
              <a:ea typeface="Garamond"/>
              <a:cs typeface="Garamond"/>
              <a:sym typeface="Garamond"/>
            </a:endParaRPr>
          </a:p>
          <a:p>
            <a:pPr marL="347663" indent="-347663">
              <a:lnSpc>
                <a:spcPct val="100000"/>
              </a:lnSpc>
              <a:spcBef>
                <a:spcPts val="0"/>
              </a:spcBef>
              <a:buClr>
                <a:srgbClr val="1C57B0"/>
              </a:buClr>
            </a:pPr>
            <a:r>
              <a:rPr lang="en-US" sz="2000" dirty="0">
                <a:solidFill>
                  <a:schemeClr val="tx1">
                    <a:lumMod val="75000"/>
                    <a:lumOff val="25000"/>
                  </a:schemeClr>
                </a:solidFill>
                <a:latin typeface="Century Gothic" panose="020B0502020202020204" pitchFamily="34" charset="0"/>
                <a:ea typeface="Garamond"/>
                <a:cs typeface="Garamond"/>
                <a:sym typeface="Garamond"/>
              </a:rPr>
              <a:t>John </a:t>
            </a:r>
            <a:r>
              <a:rPr lang="en-US" sz="2000" dirty="0" err="1" smtClean="0">
                <a:solidFill>
                  <a:schemeClr val="tx1">
                    <a:lumMod val="75000"/>
                    <a:lumOff val="25000"/>
                  </a:schemeClr>
                </a:solidFill>
                <a:latin typeface="Century Gothic" panose="020B0502020202020204" pitchFamily="34" charset="0"/>
                <a:ea typeface="Garamond"/>
                <a:cs typeface="Garamond"/>
                <a:sym typeface="Garamond"/>
              </a:rPr>
              <a:t>Dilger</a:t>
            </a:r>
            <a:r>
              <a:rPr lang="en-US" sz="2000" dirty="0" smtClean="0">
                <a:solidFill>
                  <a:schemeClr val="tx1">
                    <a:lumMod val="75000"/>
                    <a:lumOff val="25000"/>
                  </a:schemeClr>
                </a:solidFill>
                <a:latin typeface="Century Gothic" panose="020B0502020202020204" pitchFamily="34" charset="0"/>
                <a:ea typeface="Garamond"/>
                <a:cs typeface="Garamond"/>
                <a:sym typeface="Garamond"/>
              </a:rPr>
              <a:t> (</a:t>
            </a:r>
            <a:r>
              <a:rPr lang="en-US" sz="2000" dirty="0" err="1" smtClean="0">
                <a:solidFill>
                  <a:schemeClr val="tx1">
                    <a:lumMod val="75000"/>
                    <a:lumOff val="25000"/>
                  </a:schemeClr>
                </a:solidFill>
                <a:latin typeface="Century Gothic" panose="020B0502020202020204" pitchFamily="34" charset="0"/>
                <a:ea typeface="Garamond"/>
                <a:cs typeface="Garamond"/>
                <a:sym typeface="Garamond"/>
              </a:rPr>
              <a:t>Geoinformatics</a:t>
            </a:r>
            <a:r>
              <a:rPr lang="en-US" sz="2000" dirty="0" smtClean="0">
                <a:solidFill>
                  <a:schemeClr val="tx1">
                    <a:lumMod val="75000"/>
                    <a:lumOff val="25000"/>
                  </a:schemeClr>
                </a:solidFill>
                <a:latin typeface="Century Gothic" panose="020B0502020202020204" pitchFamily="34" charset="0"/>
                <a:ea typeface="Garamond"/>
                <a:cs typeface="Garamond"/>
                <a:sym typeface="Garamond"/>
              </a:rPr>
              <a:t> Fellow)</a:t>
            </a:r>
            <a:endParaRPr lang="en-US" sz="2000" dirty="0">
              <a:solidFill>
                <a:schemeClr val="tx1">
                  <a:lumMod val="75000"/>
                  <a:lumOff val="25000"/>
                </a:schemeClr>
              </a:solidFill>
              <a:latin typeface="Century Gothic" panose="020B0502020202020204" pitchFamily="34" charset="0"/>
              <a:ea typeface="Garamond"/>
              <a:cs typeface="Garamond"/>
              <a:sym typeface="Garamon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42817" y="875489"/>
            <a:ext cx="7649183" cy="5223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7376"/>
          <a:stretch/>
        </p:blipFill>
        <p:spPr>
          <a:xfrm>
            <a:off x="707701" y="0"/>
            <a:ext cx="10352647" cy="6506433"/>
          </a:xfrm>
          <a:prstGeom prst="ellipse">
            <a:avLst/>
          </a:prstGeom>
          <a:ln>
            <a:noFill/>
          </a:ln>
          <a:effectLst>
            <a:softEdge rad="112500"/>
          </a:effectLst>
        </p:spPr>
      </p:pic>
      <p:sp>
        <p:nvSpPr>
          <p:cNvPr id="2" name="Title 1"/>
          <p:cNvSpPr>
            <a:spLocks noGrp="1"/>
          </p:cNvSpPr>
          <p:nvPr>
            <p:ph type="title"/>
          </p:nvPr>
        </p:nvSpPr>
        <p:spPr>
          <a:xfrm>
            <a:off x="4134969" y="366883"/>
            <a:ext cx="9413277" cy="479425"/>
          </a:xfrm>
        </p:spPr>
        <p:txBody>
          <a:bodyPr/>
          <a:lstStyle/>
          <a:p>
            <a:r>
              <a:rPr lang="en-US" dirty="0" smtClean="0"/>
              <a:t>Thank You!</a:t>
            </a:r>
            <a:endParaRPr lang="en-US" dirty="0"/>
          </a:p>
        </p:txBody>
      </p:sp>
    </p:spTree>
    <p:extLst>
      <p:ext uri="{BB962C8B-B14F-4D97-AF65-F5344CB8AC3E}">
        <p14:creationId xmlns:p14="http://schemas.microsoft.com/office/powerpoint/2010/main" val="578332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923925" y="2889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Community Concerns</a:t>
            </a:r>
            <a:endParaRPr sz="4800" b="0" i="0" u="none" strike="noStrike" cap="none">
              <a:solidFill>
                <a:srgbClr val="1B57AF"/>
              </a:solidFill>
              <a:latin typeface="Century Gothic"/>
              <a:ea typeface="Century Gothic"/>
              <a:cs typeface="Century Gothic"/>
              <a:sym typeface="Century Gothic"/>
            </a:endParaRPr>
          </a:p>
        </p:txBody>
      </p:sp>
      <p:pic>
        <p:nvPicPr>
          <p:cNvPr id="213" name="Shape 213"/>
          <p:cNvPicPr preferRelativeResize="0"/>
          <p:nvPr/>
        </p:nvPicPr>
        <p:blipFill rotWithShape="1">
          <a:blip r:embed="rId3">
            <a:alphaModFix/>
          </a:blip>
          <a:srcRect l="12051" t="15184" r="25603" b="39296"/>
          <a:stretch/>
        </p:blipFill>
        <p:spPr>
          <a:xfrm>
            <a:off x="7995950" y="212725"/>
            <a:ext cx="3856800" cy="1945200"/>
          </a:xfrm>
          <a:prstGeom prst="ellipse">
            <a:avLst/>
          </a:prstGeom>
          <a:noFill/>
          <a:ln w="19050" cap="flat" cmpd="sng">
            <a:solidFill>
              <a:srgbClr val="1B57AF"/>
            </a:solidFill>
            <a:prstDash val="solid"/>
            <a:round/>
            <a:headEnd type="none" w="sm" len="sm"/>
            <a:tailEnd type="none" w="sm" len="sm"/>
          </a:ln>
        </p:spPr>
      </p:pic>
      <p:pic>
        <p:nvPicPr>
          <p:cNvPr id="214" name="Shape 214"/>
          <p:cNvPicPr preferRelativeResize="0"/>
          <p:nvPr/>
        </p:nvPicPr>
        <p:blipFill rotWithShape="1">
          <a:blip r:embed="rId4">
            <a:alphaModFix/>
          </a:blip>
          <a:srcRect t="57923"/>
          <a:stretch/>
        </p:blipFill>
        <p:spPr>
          <a:xfrm>
            <a:off x="996025" y="2438825"/>
            <a:ext cx="3856800" cy="1945200"/>
          </a:xfrm>
          <a:prstGeom prst="ellipse">
            <a:avLst/>
          </a:prstGeom>
          <a:noFill/>
          <a:ln w="19050" cap="flat" cmpd="sng">
            <a:solidFill>
              <a:srgbClr val="1B57AF"/>
            </a:solidFill>
            <a:prstDash val="solid"/>
            <a:round/>
            <a:headEnd type="none" w="sm" len="sm"/>
            <a:tailEnd type="none" w="sm" len="sm"/>
          </a:ln>
        </p:spPr>
      </p:pic>
      <p:sp>
        <p:nvSpPr>
          <p:cNvPr id="215" name="Shape 215"/>
          <p:cNvSpPr txBox="1"/>
          <p:nvPr/>
        </p:nvSpPr>
        <p:spPr>
          <a:xfrm rot="752">
            <a:off x="5553807" y="2702398"/>
            <a:ext cx="5488200" cy="143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1B57AF"/>
                </a:solidFill>
                <a:latin typeface="Century Gothic"/>
                <a:ea typeface="Century Gothic"/>
                <a:cs typeface="Century Gothic"/>
                <a:sym typeface="Century Gothic"/>
              </a:rPr>
              <a:t>Increase in impervious surfaces</a:t>
            </a:r>
            <a:endParaRPr sz="2400" b="1" i="0" u="none" strike="noStrike" cap="none" dirty="0">
              <a:solidFill>
                <a:srgbClr val="1B57A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Higher land surface temperatures</a:t>
            </a:r>
            <a:endParaRPr sz="20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1000"/>
              </a:spcAft>
              <a:buClr>
                <a:srgbClr val="1B57AF"/>
              </a:buClr>
              <a:buSzPts val="2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Exacerbation of asthmatic attacks</a:t>
            </a:r>
            <a:endParaRPr sz="2000" b="0" i="0" u="none" strike="noStrike" cap="none" dirty="0">
              <a:solidFill>
                <a:srgbClr val="3F3F3F"/>
              </a:solidFill>
              <a:latin typeface="Century Gothic"/>
              <a:ea typeface="Century Gothic"/>
              <a:cs typeface="Century Gothic"/>
              <a:sym typeface="Century Gothic"/>
            </a:endParaRPr>
          </a:p>
        </p:txBody>
      </p:sp>
      <p:sp>
        <p:nvSpPr>
          <p:cNvPr id="216" name="Shape 216"/>
          <p:cNvSpPr txBox="1"/>
          <p:nvPr/>
        </p:nvSpPr>
        <p:spPr>
          <a:xfrm rot="507">
            <a:off x="104345" y="988125"/>
            <a:ext cx="8136300" cy="129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1B57AF"/>
                </a:solidFill>
                <a:latin typeface="Century Gothic"/>
                <a:ea typeface="Century Gothic"/>
                <a:cs typeface="Century Gothic"/>
                <a:sym typeface="Century Gothic"/>
              </a:rPr>
              <a:t>Emissions from surrounding industries</a:t>
            </a:r>
            <a:endParaRPr sz="2400" b="1" i="0" u="none" strike="noStrike" cap="none" dirty="0">
              <a:solidFill>
                <a:srgbClr val="1B57A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r>
              <a:rPr lang="en-US" sz="2000" dirty="0">
                <a:solidFill>
                  <a:srgbClr val="3F3F3F"/>
                </a:solidFill>
                <a:latin typeface="Century Gothic"/>
                <a:ea typeface="Century Gothic"/>
                <a:cs typeface="Century Gothic"/>
                <a:sym typeface="Century Gothic"/>
              </a:rPr>
              <a:t>Air pollution, low air quality</a:t>
            </a:r>
            <a:endParaRPr sz="20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1000"/>
              </a:spcAft>
              <a:buClr>
                <a:srgbClr val="1B57AF"/>
              </a:buClr>
              <a:buSzPts val="2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High rates of asthma prevalence and other health effects</a:t>
            </a:r>
            <a:endParaRPr sz="2000" b="0" i="0" u="none" strike="noStrike" cap="none" dirty="0">
              <a:solidFill>
                <a:srgbClr val="3F3F3F"/>
              </a:solidFill>
              <a:latin typeface="Century Gothic"/>
              <a:ea typeface="Century Gothic"/>
              <a:cs typeface="Century Gothic"/>
              <a:sym typeface="Century Gothic"/>
            </a:endParaRPr>
          </a:p>
        </p:txBody>
      </p:sp>
      <p:pic>
        <p:nvPicPr>
          <p:cNvPr id="217" name="Shape 217"/>
          <p:cNvPicPr preferRelativeResize="0"/>
          <p:nvPr/>
        </p:nvPicPr>
        <p:blipFill rotWithShape="1">
          <a:blip r:embed="rId5">
            <a:alphaModFix/>
          </a:blip>
          <a:srcRect t="19679" b="10681"/>
          <a:stretch/>
        </p:blipFill>
        <p:spPr>
          <a:xfrm>
            <a:off x="7995950" y="4624050"/>
            <a:ext cx="3856800" cy="1991700"/>
          </a:xfrm>
          <a:prstGeom prst="ellipse">
            <a:avLst/>
          </a:prstGeom>
          <a:noFill/>
          <a:ln w="19050" cap="flat" cmpd="sng">
            <a:solidFill>
              <a:srgbClr val="1B57AF"/>
            </a:solidFill>
            <a:prstDash val="solid"/>
            <a:round/>
            <a:headEnd type="none" w="sm" len="sm"/>
            <a:tailEnd type="none" w="sm" len="sm"/>
          </a:ln>
        </p:spPr>
      </p:pic>
      <p:cxnSp>
        <p:nvCxnSpPr>
          <p:cNvPr id="218" name="Shape 218"/>
          <p:cNvCxnSpPr/>
          <p:nvPr/>
        </p:nvCxnSpPr>
        <p:spPr>
          <a:xfrm rot="10800000" flipH="1">
            <a:off x="0" y="2317950"/>
            <a:ext cx="12231300" cy="33300"/>
          </a:xfrm>
          <a:prstGeom prst="straightConnector1">
            <a:avLst/>
          </a:prstGeom>
          <a:noFill/>
          <a:ln w="19050" cap="flat" cmpd="sng">
            <a:solidFill>
              <a:srgbClr val="1B57AF"/>
            </a:solidFill>
            <a:prstDash val="dot"/>
            <a:round/>
            <a:headEnd type="none" w="sm" len="sm"/>
            <a:tailEnd type="none" w="sm" len="sm"/>
          </a:ln>
        </p:spPr>
      </p:cxnSp>
      <p:cxnSp>
        <p:nvCxnSpPr>
          <p:cNvPr id="219" name="Shape 219"/>
          <p:cNvCxnSpPr/>
          <p:nvPr/>
        </p:nvCxnSpPr>
        <p:spPr>
          <a:xfrm rot="10800000" flipH="1">
            <a:off x="-19650" y="4471625"/>
            <a:ext cx="12231300" cy="33300"/>
          </a:xfrm>
          <a:prstGeom prst="straightConnector1">
            <a:avLst/>
          </a:prstGeom>
          <a:noFill/>
          <a:ln w="19050" cap="flat" cmpd="sng">
            <a:solidFill>
              <a:srgbClr val="1B57AF"/>
            </a:solidFill>
            <a:prstDash val="dot"/>
            <a:round/>
            <a:headEnd type="none" w="sm" len="sm"/>
            <a:tailEnd type="none" w="sm" len="sm"/>
          </a:ln>
        </p:spPr>
      </p:cxnSp>
      <p:sp>
        <p:nvSpPr>
          <p:cNvPr id="220" name="Shape 220"/>
          <p:cNvSpPr txBox="1"/>
          <p:nvPr/>
        </p:nvSpPr>
        <p:spPr>
          <a:xfrm rot="647">
            <a:off x="104384" y="4989275"/>
            <a:ext cx="7970700" cy="143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1B57AF"/>
                </a:solidFill>
                <a:latin typeface="Century Gothic"/>
                <a:ea typeface="Century Gothic"/>
                <a:cs typeface="Century Gothic"/>
                <a:sym typeface="Century Gothic"/>
              </a:rPr>
              <a:t>Environmental Justice</a:t>
            </a:r>
            <a:endParaRPr sz="2400" b="1" i="0" u="none" strike="noStrike" cap="none" dirty="0">
              <a:solidFill>
                <a:srgbClr val="1B57AF"/>
              </a:solidFill>
              <a:latin typeface="Century Gothic"/>
              <a:ea typeface="Century Gothic"/>
              <a:cs typeface="Century Gothic"/>
              <a:sym typeface="Century Gothic"/>
            </a:endParaRPr>
          </a:p>
          <a:p>
            <a:pPr marL="457200" lvl="0" indent="-355600" rtl="0">
              <a:lnSpc>
                <a:spcPct val="115000"/>
              </a:lnSpc>
              <a:spcBef>
                <a:spcPts val="0"/>
              </a:spcBef>
              <a:spcAft>
                <a:spcPts val="0"/>
              </a:spcAft>
              <a:buClr>
                <a:srgbClr val="1B57AF"/>
              </a:buClr>
              <a:buSzPts val="2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81% of the population</a:t>
            </a:r>
            <a:r>
              <a:rPr lang="en-US" sz="2000" dirty="0">
                <a:solidFill>
                  <a:srgbClr val="3F3F3F"/>
                </a:solidFill>
                <a:latin typeface="Century Gothic"/>
                <a:ea typeface="Century Gothic"/>
                <a:cs typeface="Century Gothic"/>
                <a:sym typeface="Century Gothic"/>
              </a:rPr>
              <a:t> is made up</a:t>
            </a:r>
            <a:r>
              <a:rPr lang="en-US" sz="2000" b="0" i="0" u="none" strike="noStrike" cap="none" dirty="0">
                <a:solidFill>
                  <a:srgbClr val="3F3F3F"/>
                </a:solidFill>
                <a:latin typeface="Century Gothic"/>
                <a:ea typeface="Century Gothic"/>
                <a:cs typeface="Century Gothic"/>
                <a:sym typeface="Century Gothic"/>
              </a:rPr>
              <a:t> of ethnic minority groups </a:t>
            </a:r>
            <a:endParaRPr sz="2000" dirty="0">
              <a:solidFill>
                <a:srgbClr val="3F3F3F"/>
              </a:solidFill>
              <a:latin typeface="Century Gothic"/>
              <a:ea typeface="Century Gothic"/>
              <a:cs typeface="Century Gothic"/>
              <a:sym typeface="Century Gothic"/>
            </a:endParaRPr>
          </a:p>
          <a:p>
            <a:pPr marL="457200" lvl="0" indent="-355600" rtl="0">
              <a:lnSpc>
                <a:spcPct val="115000"/>
              </a:lnSpc>
              <a:spcBef>
                <a:spcPts val="0"/>
              </a:spcBef>
              <a:spcAft>
                <a:spcPts val="1000"/>
              </a:spcAft>
              <a:buClr>
                <a:srgbClr val="1B57AF"/>
              </a:buClr>
              <a:buSzPts val="2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Between 2010 </a:t>
            </a:r>
            <a:r>
              <a:rPr lang="en-US" sz="2000" b="0" i="0" u="none" strike="noStrike" cap="none" dirty="0" smtClean="0">
                <a:solidFill>
                  <a:srgbClr val="3F3F3F"/>
                </a:solidFill>
                <a:latin typeface="Century Gothic"/>
                <a:ea typeface="Century Gothic"/>
                <a:cs typeface="Century Gothic"/>
                <a:sym typeface="Century Gothic"/>
              </a:rPr>
              <a:t>and </a:t>
            </a:r>
            <a:r>
              <a:rPr lang="en-US" sz="2000" b="0" i="0" u="none" strike="noStrike" cap="none" dirty="0">
                <a:solidFill>
                  <a:srgbClr val="3F3F3F"/>
                </a:solidFill>
                <a:latin typeface="Century Gothic"/>
                <a:ea typeface="Century Gothic"/>
                <a:cs typeface="Century Gothic"/>
                <a:sym typeface="Century Gothic"/>
              </a:rPr>
              <a:t>2012, 39% of residents lived in poverty </a:t>
            </a:r>
            <a:endParaRPr sz="2000" b="0" i="0" u="none" strike="noStrike" cap="none" dirty="0">
              <a:solidFill>
                <a:srgbClr val="3F3F3F"/>
              </a:solidFill>
              <a:latin typeface="Century Gothic"/>
              <a:ea typeface="Century Gothic"/>
              <a:cs typeface="Century Gothic"/>
              <a:sym typeface="Century Gothic"/>
            </a:endParaRPr>
          </a:p>
        </p:txBody>
      </p:sp>
      <p:sp>
        <p:nvSpPr>
          <p:cNvPr id="221" name="Shape 221"/>
          <p:cNvSpPr txBox="1"/>
          <p:nvPr/>
        </p:nvSpPr>
        <p:spPr>
          <a:xfrm>
            <a:off x="-77850" y="6480150"/>
            <a:ext cx="4755900" cy="2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3F3F3F"/>
                </a:solidFill>
                <a:latin typeface="Century Gothic"/>
                <a:ea typeface="Century Gothic"/>
                <a:cs typeface="Century Gothic"/>
                <a:sym typeface="Century Gothic"/>
              </a:rPr>
              <a:t>Image Sources</a:t>
            </a:r>
            <a:r>
              <a:rPr lang="en-US" sz="1200" b="0" i="0" u="none" strike="noStrike" cap="none">
                <a:solidFill>
                  <a:srgbClr val="3F3F3F"/>
                </a:solidFill>
                <a:latin typeface="Century Gothic"/>
                <a:ea typeface="Century Gothic"/>
                <a:cs typeface="Century Gothic"/>
                <a:sym typeface="Century Gothic"/>
              </a:rPr>
              <a:t>: Wikimedia, Pixabay, Fl</a:t>
            </a:r>
            <a:r>
              <a:rPr lang="en-US" sz="1200">
                <a:solidFill>
                  <a:srgbClr val="3F3F3F"/>
                </a:solidFill>
                <a:latin typeface="Century Gothic"/>
                <a:ea typeface="Century Gothic"/>
                <a:cs typeface="Century Gothic"/>
                <a:sym typeface="Century Gothic"/>
              </a:rPr>
              <a:t>ickr (Climate Camp)</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8" name="Shape 228"/>
          <p:cNvSpPr txBox="1">
            <a:spLocks noGrp="1"/>
          </p:cNvSpPr>
          <p:nvPr>
            <p:ph type="title"/>
          </p:nvPr>
        </p:nvSpPr>
        <p:spPr>
          <a:xfrm>
            <a:off x="1088616" y="3708502"/>
            <a:ext cx="110271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000" b="0" i="0" u="none" strike="noStrike" cap="none" dirty="0">
                <a:solidFill>
                  <a:srgbClr val="1B57AF"/>
                </a:solidFill>
                <a:latin typeface="Century Gothic"/>
                <a:ea typeface="Century Gothic"/>
                <a:cs typeface="Century Gothic"/>
                <a:sym typeface="Century Gothic"/>
              </a:rPr>
              <a:t>Project Partner: Groundwork Richmond, CA</a:t>
            </a:r>
            <a:endParaRPr sz="4000" b="0" i="0" u="none" strike="noStrike" cap="none" dirty="0">
              <a:solidFill>
                <a:srgbClr val="1B57AF"/>
              </a:solidFill>
              <a:latin typeface="Century Gothic"/>
              <a:ea typeface="Century Gothic"/>
              <a:cs typeface="Century Gothic"/>
              <a:sym typeface="Century Gothic"/>
            </a:endParaRPr>
          </a:p>
        </p:txBody>
      </p:sp>
      <p:sp>
        <p:nvSpPr>
          <p:cNvPr id="229" name="Shape 229"/>
          <p:cNvSpPr txBox="1"/>
          <p:nvPr/>
        </p:nvSpPr>
        <p:spPr>
          <a:xfrm>
            <a:off x="8777225" y="6592775"/>
            <a:ext cx="341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 Groundwork Richmond, CA</a:t>
            </a:r>
            <a:endParaRPr sz="1200" b="0" i="0" u="none" strike="noStrike" cap="none" dirty="0">
              <a:solidFill>
                <a:srgbClr val="3F3F3F"/>
              </a:solidFill>
              <a:latin typeface="Century Gothic"/>
              <a:ea typeface="Century Gothic"/>
              <a:cs typeface="Century Gothic"/>
              <a:sym typeface="Century Gothic"/>
            </a:endParaRPr>
          </a:p>
        </p:txBody>
      </p:sp>
      <p:sp>
        <p:nvSpPr>
          <p:cNvPr id="230" name="Shape 230"/>
          <p:cNvSpPr txBox="1"/>
          <p:nvPr/>
        </p:nvSpPr>
        <p:spPr>
          <a:xfrm>
            <a:off x="-11100" y="4507000"/>
            <a:ext cx="12390900" cy="2146200"/>
          </a:xfrm>
          <a:prstGeom prst="rect">
            <a:avLst/>
          </a:prstGeom>
          <a:noFill/>
          <a:ln>
            <a:noFill/>
          </a:ln>
        </p:spPr>
        <p:txBody>
          <a:bodyPr spcFirstLastPara="1" wrap="square" lIns="91425" tIns="91425" rIns="91425" bIns="91425" anchor="ctr" anchorCtr="0">
            <a:noAutofit/>
          </a:bodyPr>
          <a:lstStyle/>
          <a:p>
            <a:pPr marL="457200" lvl="0" indent="-361950" rtl="0">
              <a:lnSpc>
                <a:spcPct val="150000"/>
              </a:lnSpc>
              <a:spcBef>
                <a:spcPts val="0"/>
              </a:spcBef>
              <a:spcAft>
                <a:spcPts val="0"/>
              </a:spcAft>
              <a:buClr>
                <a:srgbClr val="1B57AF"/>
              </a:buClr>
              <a:buSzPts val="2100"/>
              <a:buFont typeface="Noto Sans Symbols"/>
              <a:buChar char="▶"/>
            </a:pPr>
            <a:r>
              <a:rPr lang="en-US" sz="2100" b="0" i="0" u="none" strike="noStrike" cap="none" dirty="0">
                <a:solidFill>
                  <a:srgbClr val="3F3F3F"/>
                </a:solidFill>
                <a:latin typeface="Century Gothic"/>
                <a:ea typeface="Century Gothic"/>
                <a:cs typeface="Century Gothic"/>
                <a:sym typeface="Century Gothic"/>
              </a:rPr>
              <a:t>Local trust of Groundwork USA</a:t>
            </a:r>
            <a:endParaRPr sz="2100" dirty="0">
              <a:solidFill>
                <a:srgbClr val="3F3F3F"/>
              </a:solidFill>
              <a:latin typeface="Century Gothic"/>
              <a:ea typeface="Century Gothic"/>
              <a:cs typeface="Century Gothic"/>
              <a:sym typeface="Century Gothic"/>
            </a:endParaRPr>
          </a:p>
          <a:p>
            <a:pPr marL="457200" lvl="0" indent="-361950" rtl="0">
              <a:lnSpc>
                <a:spcPct val="150000"/>
              </a:lnSpc>
              <a:spcBef>
                <a:spcPts val="0"/>
              </a:spcBef>
              <a:spcAft>
                <a:spcPts val="0"/>
              </a:spcAft>
              <a:buClr>
                <a:srgbClr val="1B57AF"/>
              </a:buClr>
              <a:buSzPts val="2100"/>
              <a:buFont typeface="Noto Sans Symbols"/>
              <a:buChar char="▶"/>
            </a:pPr>
            <a:r>
              <a:rPr lang="en-US" sz="2100" b="0" i="0" u="none" strike="noStrike" cap="none" dirty="0">
                <a:solidFill>
                  <a:srgbClr val="3F3F3F"/>
                </a:solidFill>
                <a:latin typeface="Century Gothic"/>
                <a:ea typeface="Century Gothic"/>
                <a:cs typeface="Century Gothic"/>
                <a:sym typeface="Century Gothic"/>
              </a:rPr>
              <a:t>Environmental justice oriented</a:t>
            </a:r>
            <a:endParaRPr sz="2100" dirty="0">
              <a:solidFill>
                <a:srgbClr val="3F3F3F"/>
              </a:solidFill>
              <a:latin typeface="Century Gothic"/>
              <a:ea typeface="Century Gothic"/>
              <a:cs typeface="Century Gothic"/>
              <a:sym typeface="Century Gothic"/>
            </a:endParaRPr>
          </a:p>
          <a:p>
            <a:pPr marL="457200" lvl="0" indent="-361950" rtl="0">
              <a:lnSpc>
                <a:spcPct val="150000"/>
              </a:lnSpc>
              <a:spcBef>
                <a:spcPts val="0"/>
              </a:spcBef>
              <a:spcAft>
                <a:spcPts val="0"/>
              </a:spcAft>
              <a:buClr>
                <a:srgbClr val="1B57AF"/>
              </a:buClr>
              <a:buSzPts val="2100"/>
              <a:buFont typeface="Noto Sans Symbols"/>
              <a:buChar char="▶"/>
            </a:pPr>
            <a:r>
              <a:rPr lang="en-US" sz="2100" b="0" i="0" u="none" strike="noStrike" cap="none" dirty="0">
                <a:solidFill>
                  <a:srgbClr val="3F3F3F"/>
                </a:solidFill>
                <a:latin typeface="Century Gothic"/>
                <a:ea typeface="Century Gothic"/>
                <a:cs typeface="Century Gothic"/>
                <a:sym typeface="Century Gothic"/>
              </a:rPr>
              <a:t>Community-based campaigns focused on urban greening initiatives</a:t>
            </a:r>
            <a:endParaRPr sz="2100" dirty="0">
              <a:solidFill>
                <a:srgbClr val="3F3F3F"/>
              </a:solidFill>
              <a:latin typeface="Century Gothic"/>
              <a:ea typeface="Century Gothic"/>
              <a:cs typeface="Century Gothic"/>
              <a:sym typeface="Century Gothic"/>
            </a:endParaRPr>
          </a:p>
          <a:p>
            <a:pPr marL="457200" lvl="0" indent="-361950" rtl="0">
              <a:lnSpc>
                <a:spcPct val="150000"/>
              </a:lnSpc>
              <a:spcBef>
                <a:spcPts val="0"/>
              </a:spcBef>
              <a:spcAft>
                <a:spcPts val="0"/>
              </a:spcAft>
              <a:buClr>
                <a:srgbClr val="1B57AF"/>
              </a:buClr>
              <a:buSzPts val="2100"/>
              <a:buFont typeface="Noto Sans Symbols"/>
              <a:buChar char="▶"/>
            </a:pPr>
            <a:r>
              <a:rPr lang="en-US" sz="2100" b="0" i="0" u="none" strike="noStrike" cap="none" dirty="0">
                <a:solidFill>
                  <a:srgbClr val="3F3F3F"/>
                </a:solidFill>
                <a:latin typeface="Century Gothic"/>
                <a:ea typeface="Century Gothic"/>
                <a:cs typeface="Century Gothic"/>
                <a:sym typeface="Century Gothic"/>
              </a:rPr>
              <a:t>Science, Technology, Engineering, Arts, &amp; Math (STEAM) leadership opportunities for youth</a:t>
            </a:r>
            <a:endParaRPr sz="2100" b="0" i="0" u="none" strike="noStrike" cap="none" dirty="0">
              <a:solidFill>
                <a:srgbClr val="3F3F3F"/>
              </a:solidFill>
              <a:latin typeface="Century Gothic"/>
              <a:ea typeface="Century Gothic"/>
              <a:cs typeface="Century Gothic"/>
              <a:sym typeface="Century Gothic"/>
            </a:endParaRPr>
          </a:p>
        </p:txBody>
      </p:sp>
      <p:grpSp>
        <p:nvGrpSpPr>
          <p:cNvPr id="2" name="Group 1"/>
          <p:cNvGrpSpPr/>
          <p:nvPr/>
        </p:nvGrpSpPr>
        <p:grpSpPr>
          <a:xfrm>
            <a:off x="0" y="38420"/>
            <a:ext cx="12192000" cy="3228123"/>
            <a:chOff x="0" y="38420"/>
            <a:chExt cx="12192000" cy="3228123"/>
          </a:xfrm>
        </p:grpSpPr>
        <p:pic>
          <p:nvPicPr>
            <p:cNvPr id="2050" name="Picture 2" descr="http://www.groundworkrichmond.org/uploads/9/6/3/4/9634129/6108733_1_orig.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3" b="14070"/>
            <a:stretch/>
          </p:blipFill>
          <p:spPr bwMode="auto">
            <a:xfrm>
              <a:off x="0" y="46104"/>
              <a:ext cx="4817957" cy="3220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roundworkrichmond.org/uploads/9/6/3/4/9634129/9984425_1_orig.jpg"/>
            <p:cNvPicPr>
              <a:picLocks noChangeAspect="1" noChangeArrowheads="1"/>
            </p:cNvPicPr>
            <p:nvPr/>
          </p:nvPicPr>
          <p:blipFill rotWithShape="1">
            <a:blip r:embed="rId4">
              <a:extLst>
                <a:ext uri="{28A0092B-C50C-407E-A947-70E740481C1C}">
                  <a14:useLocalDpi xmlns:a14="http://schemas.microsoft.com/office/drawing/2010/main" val="0"/>
                </a:ext>
              </a:extLst>
            </a:blip>
            <a:srcRect t="1230" r="15219" b="12903"/>
            <a:stretch/>
          </p:blipFill>
          <p:spPr bwMode="auto">
            <a:xfrm>
              <a:off x="8047799" y="46104"/>
              <a:ext cx="4144201" cy="32204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groundworkrichmond.org/uploads/9/6/3/4/9634129/1606326_1_orig.jpg"/>
            <p:cNvPicPr>
              <a:picLocks noChangeAspect="1" noChangeArrowheads="1"/>
            </p:cNvPicPr>
            <p:nvPr/>
          </p:nvPicPr>
          <p:blipFill rotWithShape="1">
            <a:blip r:embed="rId5">
              <a:extLst>
                <a:ext uri="{28A0092B-C50C-407E-A947-70E740481C1C}">
                  <a14:useLocalDpi xmlns:a14="http://schemas.microsoft.com/office/drawing/2010/main" val="0"/>
                </a:ext>
              </a:extLst>
            </a:blip>
            <a:srcRect t="1056" b="10295"/>
            <a:stretch/>
          </p:blipFill>
          <p:spPr bwMode="auto">
            <a:xfrm>
              <a:off x="3695189" y="38420"/>
              <a:ext cx="4384132" cy="322812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1025313" y="339177"/>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Benefits of Urban Trees</a:t>
            </a:r>
            <a:endParaRPr sz="4320" b="0" i="0" u="none" strike="noStrike" cap="none" dirty="0">
              <a:solidFill>
                <a:srgbClr val="1B57AF"/>
              </a:solidFill>
              <a:latin typeface="Century Gothic"/>
              <a:ea typeface="Century Gothic"/>
              <a:cs typeface="Century Gothic"/>
              <a:sym typeface="Century Gothic"/>
            </a:endParaRPr>
          </a:p>
        </p:txBody>
      </p:sp>
      <p:sp>
        <p:nvSpPr>
          <p:cNvPr id="237" name="Shape 237"/>
          <p:cNvSpPr txBox="1"/>
          <p:nvPr/>
        </p:nvSpPr>
        <p:spPr>
          <a:xfrm>
            <a:off x="8746998" y="3470024"/>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sp>
        <p:nvSpPr>
          <p:cNvPr id="238" name="Shape 238"/>
          <p:cNvSpPr txBox="1"/>
          <p:nvPr/>
        </p:nvSpPr>
        <p:spPr>
          <a:xfrm>
            <a:off x="71300" y="6454800"/>
            <a:ext cx="5393066" cy="36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i="0" u="none" strike="noStrike" cap="none" dirty="0">
                <a:solidFill>
                  <a:srgbClr val="3F3F3F"/>
                </a:solidFill>
                <a:latin typeface="Century Gothic"/>
                <a:ea typeface="Century Gothic"/>
                <a:cs typeface="Century Gothic"/>
                <a:sym typeface="Century Gothic"/>
              </a:rPr>
              <a:t>Source: Food and Agriculture Organization of the United Nations </a:t>
            </a:r>
            <a:endParaRPr sz="1200" i="0" u="none" strike="noStrike" cap="none" dirty="0">
              <a:solidFill>
                <a:srgbClr val="3F3F3F"/>
              </a:solidFill>
              <a:latin typeface="Century Gothic"/>
              <a:ea typeface="Century Gothic"/>
              <a:cs typeface="Century Gothic"/>
              <a:sym typeface="Century Gothic"/>
            </a:endParaRPr>
          </a:p>
        </p:txBody>
      </p:sp>
      <p:pic>
        <p:nvPicPr>
          <p:cNvPr id="2" name="Benefits of urban tre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2727" y="957169"/>
            <a:ext cx="7066547" cy="5299910"/>
          </a:xfrm>
          <a:prstGeom prst="rect">
            <a:avLst/>
          </a:prstGeom>
          <a:ln w="19050">
            <a:solidFill>
              <a:srgbClr val="0070C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rotWithShape="1">
          <a:blip r:embed="rId3">
            <a:alphaModFix/>
          </a:blip>
          <a:srcRect/>
          <a:stretch/>
        </p:blipFill>
        <p:spPr>
          <a:xfrm>
            <a:off x="0" y="4363950"/>
            <a:ext cx="2543250" cy="2448225"/>
          </a:xfrm>
          <a:prstGeom prst="rect">
            <a:avLst/>
          </a:prstGeom>
          <a:noFill/>
          <a:ln>
            <a:noFill/>
          </a:ln>
        </p:spPr>
      </p:pic>
      <p:sp>
        <p:nvSpPr>
          <p:cNvPr id="245" name="Shape 245"/>
          <p:cNvSpPr txBox="1">
            <a:spLocks noGrp="1"/>
          </p:cNvSpPr>
          <p:nvPr>
            <p:ph type="title"/>
          </p:nvPr>
        </p:nvSpPr>
        <p:spPr>
          <a:xfrm>
            <a:off x="2295205" y="1184840"/>
            <a:ext cx="5648559" cy="10650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Project </a:t>
            </a:r>
            <a:r>
              <a:rPr lang="en-US" sz="4800" b="0" i="0" u="none" strike="noStrike" cap="none" dirty="0" smtClean="0">
                <a:solidFill>
                  <a:srgbClr val="1B57AF"/>
                </a:solidFill>
                <a:latin typeface="Century Gothic"/>
                <a:ea typeface="Century Gothic"/>
                <a:cs typeface="Century Gothic"/>
                <a:sym typeface="Century Gothic"/>
              </a:rPr>
              <a:t>Objectives</a:t>
            </a:r>
            <a:endParaRPr sz="4800" b="0" i="0" u="none" strike="noStrike" cap="none" dirty="0">
              <a:solidFill>
                <a:srgbClr val="1B57AF"/>
              </a:solidFill>
              <a:latin typeface="Century Gothic"/>
              <a:ea typeface="Century Gothic"/>
              <a:cs typeface="Century Gothic"/>
              <a:sym typeface="Century Gothic"/>
            </a:endParaRPr>
          </a:p>
        </p:txBody>
      </p:sp>
      <p:sp>
        <p:nvSpPr>
          <p:cNvPr id="247" name="Shape 247"/>
          <p:cNvSpPr txBox="1"/>
          <p:nvPr/>
        </p:nvSpPr>
        <p:spPr>
          <a:xfrm>
            <a:off x="8300" y="6524175"/>
            <a:ext cx="2193600" cy="2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latin typeface="Century Gothic"/>
                <a:ea typeface="Century Gothic"/>
                <a:cs typeface="Century Gothic"/>
                <a:sym typeface="Century Gothic"/>
              </a:rPr>
              <a:t>Image Source: Pixabay</a:t>
            </a:r>
            <a:endParaRPr sz="1200" b="0" i="0" u="none" strike="noStrike" cap="none">
              <a:latin typeface="Century Gothic"/>
              <a:ea typeface="Century Gothic"/>
              <a:cs typeface="Century Gothic"/>
              <a:sym typeface="Century Gothic"/>
            </a:endParaRPr>
          </a:p>
        </p:txBody>
      </p:sp>
      <p:sp>
        <p:nvSpPr>
          <p:cNvPr id="8" name="Text Placeholder 16"/>
          <p:cNvSpPr txBox="1">
            <a:spLocks/>
          </p:cNvSpPr>
          <p:nvPr/>
        </p:nvSpPr>
        <p:spPr>
          <a:xfrm>
            <a:off x="2421056" y="2249839"/>
            <a:ext cx="7538870" cy="427433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C57B0"/>
              </a:buClr>
            </a:pPr>
            <a:r>
              <a:rPr lang="en-US" sz="2400" b="1" dirty="0">
                <a:solidFill>
                  <a:srgbClr val="1C57B0"/>
                </a:solidFill>
                <a:latin typeface="Century Gothic" panose="020B0502020202020204" pitchFamily="34" charset="0"/>
              </a:rPr>
              <a:t>Assess</a:t>
            </a:r>
            <a:r>
              <a:rPr lang="en-US" sz="2400" dirty="0">
                <a:solidFill>
                  <a:srgbClr val="7FB662"/>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ea typeface="Garamond"/>
                <a:cs typeface="Garamond"/>
                <a:sym typeface="Garamond"/>
              </a:rPr>
              <a:t>and compare</a:t>
            </a:r>
            <a:r>
              <a:rPr lang="en-US" sz="2400" b="1" dirty="0">
                <a:solidFill>
                  <a:schemeClr val="tx1">
                    <a:lumMod val="75000"/>
                    <a:lumOff val="25000"/>
                  </a:schemeClr>
                </a:solidFill>
                <a:latin typeface="Century Gothic" panose="020B0502020202020204" pitchFamily="34" charset="0"/>
                <a:ea typeface="Garamond"/>
                <a:cs typeface="Garamond"/>
                <a:sym typeface="Garamond"/>
              </a:rPr>
              <a:t> </a:t>
            </a:r>
            <a:r>
              <a:rPr lang="en-US" sz="2400" dirty="0">
                <a:solidFill>
                  <a:schemeClr val="tx1">
                    <a:lumMod val="75000"/>
                    <a:lumOff val="25000"/>
                  </a:schemeClr>
                </a:solidFill>
                <a:latin typeface="Century Gothic" panose="020B0502020202020204" pitchFamily="34" charset="0"/>
                <a:ea typeface="Garamond"/>
                <a:cs typeface="Garamond"/>
                <a:sym typeface="Garamond"/>
              </a:rPr>
              <a:t>patterns of land cover, socioeconomic data and land surface </a:t>
            </a:r>
            <a:r>
              <a:rPr lang="en-US" sz="2400" dirty="0" smtClean="0">
                <a:solidFill>
                  <a:schemeClr val="tx1">
                    <a:lumMod val="75000"/>
                    <a:lumOff val="25000"/>
                  </a:schemeClr>
                </a:solidFill>
                <a:latin typeface="Century Gothic" panose="020B0502020202020204" pitchFamily="34" charset="0"/>
                <a:ea typeface="Garamond"/>
                <a:cs typeface="Garamond"/>
                <a:sym typeface="Garamond"/>
              </a:rPr>
              <a:t>temperatures</a:t>
            </a:r>
          </a:p>
          <a:p>
            <a:pPr marL="347663" indent="-347663">
              <a:buClr>
                <a:srgbClr val="1C57B0"/>
              </a:buClr>
            </a:pPr>
            <a:r>
              <a:rPr lang="en-US" sz="2400" b="1" dirty="0">
                <a:solidFill>
                  <a:srgbClr val="1C57B0"/>
                </a:solidFill>
                <a:latin typeface="Century Gothic" panose="020B0502020202020204" pitchFamily="34" charset="0"/>
                <a:sym typeface="Garamond"/>
              </a:rPr>
              <a:t>Locate </a:t>
            </a:r>
            <a:r>
              <a:rPr lang="en-US" sz="2400" dirty="0">
                <a:solidFill>
                  <a:schemeClr val="tx1">
                    <a:lumMod val="75000"/>
                    <a:lumOff val="25000"/>
                  </a:schemeClr>
                </a:solidFill>
                <a:latin typeface="Century Gothic" panose="020B0502020202020204" pitchFamily="34" charset="0"/>
                <a:ea typeface="Garamond"/>
                <a:cs typeface="Garamond"/>
                <a:sym typeface="Garamond"/>
              </a:rPr>
              <a:t>socioeconomically disadvantaged areas that are also vulnerable to increased LST and lacking urban canopy </a:t>
            </a:r>
            <a:endParaRPr lang="en-US" sz="2400" dirty="0" smtClean="0">
              <a:solidFill>
                <a:schemeClr val="tx1">
                  <a:lumMod val="75000"/>
                  <a:lumOff val="25000"/>
                </a:schemeClr>
              </a:solidFill>
              <a:latin typeface="Century Gothic" panose="020B0502020202020204" pitchFamily="34" charset="0"/>
              <a:ea typeface="Garamond"/>
              <a:cs typeface="Garamond"/>
              <a:sym typeface="Garamond"/>
            </a:endParaRPr>
          </a:p>
          <a:p>
            <a:pPr marL="347663" indent="-347663">
              <a:buClr>
                <a:srgbClr val="1C57B0"/>
              </a:buClr>
            </a:pPr>
            <a:r>
              <a:rPr lang="en-US" sz="2400" b="1" dirty="0">
                <a:solidFill>
                  <a:srgbClr val="1C57B0"/>
                </a:solidFill>
                <a:latin typeface="Century Gothic" panose="020B0502020202020204" pitchFamily="34" charset="0"/>
                <a:sym typeface="Garamond"/>
              </a:rPr>
              <a:t>Provide </a:t>
            </a:r>
            <a:r>
              <a:rPr lang="en-US" sz="2400" dirty="0">
                <a:solidFill>
                  <a:schemeClr val="tx1">
                    <a:lumMod val="75000"/>
                    <a:lumOff val="25000"/>
                  </a:schemeClr>
                </a:solidFill>
                <a:latin typeface="Century Gothic" panose="020B0502020202020204" pitchFamily="34" charset="0"/>
                <a:ea typeface="Garamond"/>
                <a:cs typeface="Garamond"/>
                <a:sym typeface="Garamond"/>
              </a:rPr>
              <a:t>Groundwork Richmond with </a:t>
            </a:r>
            <a:r>
              <a:rPr lang="en-US" sz="2400" dirty="0" smtClean="0">
                <a:solidFill>
                  <a:schemeClr val="tx1">
                    <a:lumMod val="75000"/>
                    <a:lumOff val="25000"/>
                  </a:schemeClr>
                </a:solidFill>
                <a:latin typeface="Century Gothic" panose="020B0502020202020204" pitchFamily="34" charset="0"/>
                <a:ea typeface="Garamond"/>
                <a:cs typeface="Garamond"/>
                <a:sym typeface="Garamond"/>
              </a:rPr>
              <a:t>educational materials incorporating </a:t>
            </a:r>
            <a:r>
              <a:rPr lang="en-US" sz="2400" dirty="0">
                <a:solidFill>
                  <a:schemeClr val="tx1">
                    <a:lumMod val="75000"/>
                    <a:lumOff val="25000"/>
                  </a:schemeClr>
                </a:solidFill>
                <a:latin typeface="Century Gothic" panose="020B0502020202020204" pitchFamily="34" charset="0"/>
                <a:ea typeface="Garamond"/>
                <a:cs typeface="Garamond"/>
                <a:sym typeface="Garamond"/>
              </a:rPr>
              <a:t>project results to educate local community behind the benefits of trees</a:t>
            </a:r>
          </a:p>
          <a:p>
            <a:pPr marL="347663" indent="-347663">
              <a:buClr>
                <a:srgbClr val="1C57B0"/>
              </a:buClr>
            </a:pPr>
            <a:endParaRPr lang="en-US" sz="2400" b="1" dirty="0">
              <a:solidFill>
                <a:srgbClr val="1C57B0"/>
              </a:solidFill>
              <a:latin typeface="Century Gothic" panose="020B0502020202020204" pitchFamily="34" charset="0"/>
              <a:sym typeface="Garamond"/>
            </a:endParaRPr>
          </a:p>
          <a:p>
            <a:pPr marL="347663" indent="-347663">
              <a:buClr>
                <a:srgbClr val="1C57B0"/>
              </a:buClr>
            </a:pPr>
            <a:endParaRPr lang="en-US" sz="2400" dirty="0">
              <a:solidFill>
                <a:schemeClr val="tx1">
                  <a:lumMod val="75000"/>
                  <a:lumOff val="25000"/>
                </a:schemeClr>
              </a:solidFill>
              <a:latin typeface="Century Gothic" panose="020B0502020202020204" pitchFamily="34" charset="0"/>
              <a:ea typeface="Garamond"/>
              <a:cs typeface="Garamond"/>
              <a:sym typeface="Garamond"/>
            </a:endParaRPr>
          </a:p>
        </p:txBody>
      </p:sp>
      <p:sp>
        <p:nvSpPr>
          <p:cNvPr id="10" name="Text Placeholder 16"/>
          <p:cNvSpPr txBox="1">
            <a:spLocks/>
          </p:cNvSpPr>
          <p:nvPr/>
        </p:nvSpPr>
        <p:spPr>
          <a:xfrm>
            <a:off x="3116268" y="4888902"/>
            <a:ext cx="5566455" cy="228216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1C57B0"/>
              </a:buClr>
            </a:pPr>
            <a:endParaRPr lang="en-US" dirty="0">
              <a:solidFill>
                <a:schemeClr val="tx1">
                  <a:lumMod val="75000"/>
                  <a:lumOff val="25000"/>
                </a:schemeClr>
              </a:solidFill>
              <a:latin typeface="Garamond" panose="02020404030301010803" pitchFamily="18" charset="0"/>
              <a:ea typeface="Garamond"/>
              <a:cs typeface="Garamond"/>
              <a:sym typeface="Garamon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Shape 262"/>
          <p:cNvSpPr txBox="1">
            <a:spLocks noGrp="1"/>
          </p:cNvSpPr>
          <p:nvPr>
            <p:ph type="title"/>
          </p:nvPr>
        </p:nvSpPr>
        <p:spPr>
          <a:xfrm>
            <a:off x="1000125" y="365125"/>
            <a:ext cx="80028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b="0" i="0" u="none" strike="noStrike" cap="none">
                <a:solidFill>
                  <a:srgbClr val="1B57AF"/>
                </a:solidFill>
                <a:latin typeface="Century Gothic"/>
                <a:ea typeface="Century Gothic"/>
                <a:cs typeface="Century Gothic"/>
                <a:sym typeface="Century Gothic"/>
              </a:rPr>
              <a:t>Study Area &amp; Period</a:t>
            </a:r>
            <a:endParaRPr b="0" i="0" u="none" strike="noStrike" cap="none">
              <a:solidFill>
                <a:srgbClr val="1B57AF"/>
              </a:solidFill>
              <a:latin typeface="Century Gothic"/>
              <a:ea typeface="Century Gothic"/>
              <a:cs typeface="Century Gothic"/>
              <a:sym typeface="Century Gothic"/>
            </a:endParaRPr>
          </a:p>
        </p:txBody>
      </p:sp>
      <p:grpSp>
        <p:nvGrpSpPr>
          <p:cNvPr id="13" name="Group 12"/>
          <p:cNvGrpSpPr/>
          <p:nvPr/>
        </p:nvGrpSpPr>
        <p:grpSpPr>
          <a:xfrm>
            <a:off x="155206" y="1186300"/>
            <a:ext cx="11906694" cy="5286000"/>
            <a:chOff x="155206" y="1186300"/>
            <a:chExt cx="11906694" cy="5286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06" y="1943662"/>
              <a:ext cx="2678182" cy="3361676"/>
            </a:xfrm>
            <a:prstGeom prst="roundRect">
              <a:avLst/>
            </a:prstGeom>
            <a:ln w="38100">
              <a:solidFill>
                <a:schemeClr val="tx1"/>
              </a:solidFill>
            </a:ln>
          </p:spPr>
        </p:pic>
        <p:pic>
          <p:nvPicPr>
            <p:cNvPr id="263" name="Shape 263"/>
            <p:cNvPicPr preferRelativeResize="0"/>
            <p:nvPr/>
          </p:nvPicPr>
          <p:blipFill rotWithShape="1">
            <a:blip r:embed="rId4">
              <a:alphaModFix/>
            </a:blip>
            <a:srcRect l="6597" t="2871" r="11036" b="2673"/>
            <a:stretch/>
          </p:blipFill>
          <p:spPr>
            <a:xfrm>
              <a:off x="6206200" y="1186300"/>
              <a:ext cx="5855700" cy="5286000"/>
            </a:xfrm>
            <a:prstGeom prst="roundRect">
              <a:avLst>
                <a:gd name="adj" fmla="val 16667"/>
              </a:avLst>
            </a:prstGeom>
            <a:noFill/>
            <a:ln w="38100" cap="flat" cmpd="sng">
              <a:solidFill>
                <a:srgbClr val="000000"/>
              </a:solidFill>
              <a:prstDash val="solid"/>
              <a:round/>
              <a:headEnd type="none" w="sm" len="sm"/>
              <a:tailEnd type="none" w="sm" len="sm"/>
            </a:ln>
          </p:spPr>
        </p:pic>
        <p:cxnSp>
          <p:nvCxnSpPr>
            <p:cNvPr id="264" name="Shape 264"/>
            <p:cNvCxnSpPr/>
            <p:nvPr/>
          </p:nvCxnSpPr>
          <p:spPr>
            <a:xfrm flipV="1">
              <a:off x="755722" y="1330451"/>
              <a:ext cx="5799398" cy="2072708"/>
            </a:xfrm>
            <a:prstGeom prst="straightConnector1">
              <a:avLst/>
            </a:prstGeom>
            <a:noFill/>
            <a:ln w="19050" cap="flat" cmpd="sng">
              <a:solidFill>
                <a:srgbClr val="000000"/>
              </a:solidFill>
              <a:prstDash val="solid"/>
              <a:round/>
              <a:headEnd type="none" w="med" len="med"/>
              <a:tailEnd type="none" w="med" len="med"/>
            </a:ln>
          </p:spPr>
        </p:cxnSp>
        <p:cxnSp>
          <p:nvCxnSpPr>
            <p:cNvPr id="265" name="Shape 265"/>
            <p:cNvCxnSpPr/>
            <p:nvPr/>
          </p:nvCxnSpPr>
          <p:spPr>
            <a:xfrm>
              <a:off x="767302" y="3518227"/>
              <a:ext cx="5835748" cy="2825496"/>
            </a:xfrm>
            <a:prstGeom prst="straightConnector1">
              <a:avLst/>
            </a:prstGeom>
            <a:noFill/>
            <a:ln w="19050" cap="flat" cmpd="sng">
              <a:solidFill>
                <a:srgbClr val="000000"/>
              </a:solidFill>
              <a:prstDash val="solid"/>
              <a:round/>
              <a:headEnd type="none" w="med" len="med"/>
              <a:tailEnd type="none" w="med" len="med"/>
            </a:ln>
          </p:spPr>
        </p:cxnSp>
        <p:sp>
          <p:nvSpPr>
            <p:cNvPr id="266" name="Shape 266"/>
            <p:cNvSpPr/>
            <p:nvPr/>
          </p:nvSpPr>
          <p:spPr>
            <a:xfrm>
              <a:off x="659398" y="3403159"/>
              <a:ext cx="107904" cy="119270"/>
            </a:xfrm>
            <a:prstGeom prst="roundRect">
              <a:avLst>
                <a:gd name="adj" fmla="val 1666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ln w="19050">
                  <a:solidFill>
                    <a:schemeClr val="tx1"/>
                  </a:solidFill>
                </a:ln>
                <a:solidFill>
                  <a:srgbClr val="38761D"/>
                </a:solidFill>
              </a:endParaRPr>
            </a:p>
          </p:txBody>
        </p:sp>
      </p:grpSp>
      <p:sp>
        <p:nvSpPr>
          <p:cNvPr id="267" name="Shape 267"/>
          <p:cNvSpPr txBox="1">
            <a:spLocks noGrp="1"/>
          </p:cNvSpPr>
          <p:nvPr>
            <p:ph type="body" idx="1"/>
          </p:nvPr>
        </p:nvSpPr>
        <p:spPr>
          <a:xfrm>
            <a:off x="-563978" y="2184022"/>
            <a:ext cx="2639400" cy="353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sz="1600" b="1" dirty="0">
                <a:solidFill>
                  <a:srgbClr val="1B57AF"/>
                </a:solidFill>
              </a:rPr>
              <a:t>California</a:t>
            </a:r>
            <a:endParaRPr sz="1600" b="1" i="0" u="none" strike="noStrike" cap="none" dirty="0">
              <a:solidFill>
                <a:srgbClr val="1B57AF"/>
              </a:solidFill>
            </a:endParaRPr>
          </a:p>
        </p:txBody>
      </p:sp>
      <p:sp>
        <p:nvSpPr>
          <p:cNvPr id="268" name="Shape 268"/>
          <p:cNvSpPr txBox="1">
            <a:spLocks noGrp="1"/>
          </p:cNvSpPr>
          <p:nvPr>
            <p:ph type="body" idx="1"/>
          </p:nvPr>
        </p:nvSpPr>
        <p:spPr>
          <a:xfrm>
            <a:off x="7389927" y="4062450"/>
            <a:ext cx="2308800" cy="999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000"/>
              <a:buFont typeface="Arial"/>
              <a:buNone/>
            </a:pPr>
            <a:r>
              <a:rPr lang="en-US" b="1" dirty="0">
                <a:solidFill>
                  <a:srgbClr val="1B57AF"/>
                </a:solidFill>
              </a:rPr>
              <a:t>City of </a:t>
            </a:r>
            <a:r>
              <a:rPr lang="en-US" b="1" i="0" u="none" strike="noStrike" cap="none" dirty="0">
                <a:solidFill>
                  <a:srgbClr val="1B57AF"/>
                </a:solidFill>
              </a:rPr>
              <a:t>Richmond</a:t>
            </a:r>
            <a:endParaRPr b="1" i="0" u="none" strike="noStrike" cap="none" dirty="0">
              <a:solidFill>
                <a:srgbClr val="1B57AF"/>
              </a:solidFill>
            </a:endParaRPr>
          </a:p>
          <a:p>
            <a:pPr marL="0" marR="0" lvl="0" indent="0" algn="ctr" rtl="0">
              <a:lnSpc>
                <a:spcPct val="90000"/>
              </a:lnSpc>
              <a:spcBef>
                <a:spcPts val="0"/>
              </a:spcBef>
              <a:spcAft>
                <a:spcPts val="0"/>
              </a:spcAft>
              <a:buClr>
                <a:srgbClr val="3F3F3F"/>
              </a:buClr>
              <a:buSzPts val="2000"/>
              <a:buFont typeface="Arial"/>
              <a:buNone/>
            </a:pPr>
            <a:r>
              <a:rPr lang="en-US" sz="1400" b="1" i="0" u="none" strike="noStrike" cap="none" dirty="0">
                <a:solidFill>
                  <a:srgbClr val="1B57AF"/>
                </a:solidFill>
              </a:rPr>
              <a:t>(excluding</a:t>
            </a:r>
            <a:r>
              <a:rPr lang="en-US" sz="1400" b="1" dirty="0">
                <a:solidFill>
                  <a:srgbClr val="1B57AF"/>
                </a:solidFill>
              </a:rPr>
              <a:t> </a:t>
            </a:r>
            <a:r>
              <a:rPr lang="en-US" sz="1400" b="1" i="0" u="none" strike="noStrike" cap="none" dirty="0">
                <a:solidFill>
                  <a:srgbClr val="1B57AF"/>
                </a:solidFill>
              </a:rPr>
              <a:t>Wildcat Regional Park)</a:t>
            </a:r>
            <a:endParaRPr sz="1400" b="1" i="0" u="none" strike="noStrike" cap="none" dirty="0">
              <a:solidFill>
                <a:srgbClr val="1B57AF"/>
              </a:solidFill>
            </a:endParaRPr>
          </a:p>
        </p:txBody>
      </p:sp>
      <p:sp>
        <p:nvSpPr>
          <p:cNvPr id="269" name="Shape 269"/>
          <p:cNvSpPr txBox="1">
            <a:spLocks noGrp="1"/>
          </p:cNvSpPr>
          <p:nvPr>
            <p:ph type="body" idx="1"/>
          </p:nvPr>
        </p:nvSpPr>
        <p:spPr>
          <a:xfrm>
            <a:off x="2935225" y="2850125"/>
            <a:ext cx="3120600" cy="1546800"/>
          </a:xfrm>
          <a:prstGeom prst="rect">
            <a:avLst/>
          </a:prstGeom>
          <a:noFill/>
          <a:ln w="28575" cap="flat" cmpd="sng">
            <a:solidFill>
              <a:schemeClr val="dk1"/>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b="0" i="0" u="none" strike="noStrike" cap="none" dirty="0">
                <a:solidFill>
                  <a:srgbClr val="3F3F3F"/>
                </a:solidFill>
                <a:latin typeface="Century Gothic"/>
                <a:ea typeface="Century Gothic"/>
                <a:cs typeface="Century Gothic"/>
                <a:sym typeface="Century Gothic"/>
              </a:rPr>
              <a:t>Historical Analysis</a:t>
            </a:r>
            <a:endParaRPr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rgbClr val="3F3F3F"/>
              </a:buClr>
              <a:buSzPts val="1800"/>
              <a:buFont typeface="Century Gothic"/>
              <a:buChar char="➢"/>
            </a:pPr>
            <a:r>
              <a:rPr lang="en-US" sz="1800" b="0" i="0" u="none" strike="noStrike" cap="none" dirty="0">
                <a:solidFill>
                  <a:srgbClr val="3F3F3F"/>
                </a:solidFill>
                <a:latin typeface="Century Gothic"/>
                <a:ea typeface="Century Gothic"/>
                <a:cs typeface="Century Gothic"/>
                <a:sym typeface="Century Gothic"/>
              </a:rPr>
              <a:t>July 1985 </a:t>
            </a:r>
            <a:r>
              <a:rPr lang="en-US" sz="1800" b="0" i="0" u="none" strike="noStrike" cap="none" dirty="0" smtClean="0">
                <a:solidFill>
                  <a:srgbClr val="3F3F3F"/>
                </a:solidFill>
                <a:latin typeface="Century Gothic"/>
                <a:ea typeface="Century Gothic"/>
                <a:cs typeface="Century Gothic"/>
                <a:sym typeface="Century Gothic"/>
              </a:rPr>
              <a:t>to </a:t>
            </a:r>
            <a:r>
              <a:rPr lang="en-US" sz="1800" b="0" i="0" u="none" strike="noStrike" cap="none" dirty="0">
                <a:solidFill>
                  <a:srgbClr val="3F3F3F"/>
                </a:solidFill>
                <a:latin typeface="Century Gothic"/>
                <a:ea typeface="Century Gothic"/>
                <a:cs typeface="Century Gothic"/>
                <a:sym typeface="Century Gothic"/>
              </a:rPr>
              <a:t>July 2015</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None/>
            </a:pPr>
            <a:r>
              <a:rPr lang="en-US" sz="1800" dirty="0"/>
              <a:t>-----------------------------------</a:t>
            </a:r>
            <a:endParaRPr sz="1800" dirty="0"/>
          </a:p>
          <a:p>
            <a:pPr marL="0" lvl="0" indent="0" rtl="0">
              <a:spcBef>
                <a:spcPts val="0"/>
              </a:spcBef>
              <a:spcAft>
                <a:spcPts val="0"/>
              </a:spcAft>
              <a:buClr>
                <a:schemeClr val="dk1"/>
              </a:buClr>
              <a:buSzPts val="1100"/>
              <a:buFont typeface="Arial"/>
              <a:buNone/>
            </a:pPr>
            <a:r>
              <a:rPr lang="en-US" dirty="0"/>
              <a:t>Current Impact Analysis</a:t>
            </a:r>
            <a:endParaRPr dirty="0"/>
          </a:p>
          <a:p>
            <a:pPr marL="457200" lvl="0" indent="-336550" rtl="0">
              <a:spcBef>
                <a:spcPts val="0"/>
              </a:spcBef>
              <a:spcAft>
                <a:spcPts val="0"/>
              </a:spcAft>
              <a:buClr>
                <a:srgbClr val="3F3F3F"/>
              </a:buClr>
              <a:buSzPts val="1700"/>
              <a:buFont typeface="Arial"/>
              <a:buChar char="➢"/>
            </a:pPr>
            <a:r>
              <a:rPr lang="en-US" sz="1700" dirty="0"/>
              <a:t>July 2015 </a:t>
            </a:r>
            <a:r>
              <a:rPr lang="en-US" sz="1700" dirty="0" smtClean="0"/>
              <a:t>to </a:t>
            </a:r>
            <a:r>
              <a:rPr lang="en-US" sz="1700" dirty="0"/>
              <a:t>July 2017</a:t>
            </a:r>
            <a:endParaRPr sz="1700" dirty="0"/>
          </a:p>
          <a:p>
            <a:pPr marL="0" marR="0" lvl="0" indent="0" algn="l" rtl="0">
              <a:lnSpc>
                <a:spcPct val="90000"/>
              </a:lnSpc>
              <a:spcBef>
                <a:spcPts val="0"/>
              </a:spcBef>
              <a:spcAft>
                <a:spcPts val="0"/>
              </a:spcAft>
              <a:buNone/>
            </a:pPr>
            <a:endParaRPr sz="1800" dirty="0"/>
          </a:p>
        </p:txBody>
      </p:sp>
      <p:sp>
        <p:nvSpPr>
          <p:cNvPr id="270" name="Shape 270"/>
          <p:cNvSpPr txBox="1"/>
          <p:nvPr/>
        </p:nvSpPr>
        <p:spPr>
          <a:xfrm>
            <a:off x="-300850" y="6524175"/>
            <a:ext cx="4172100" cy="2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latin typeface="Century Gothic"/>
                <a:ea typeface="Century Gothic"/>
                <a:cs typeface="Century Gothic"/>
                <a:sym typeface="Century Gothic"/>
              </a:rPr>
              <a:t>Base Map</a:t>
            </a:r>
            <a:r>
              <a:rPr lang="en-US" sz="1200" b="0" i="0" u="none" strike="noStrike" cap="none">
                <a:latin typeface="Century Gothic"/>
                <a:ea typeface="Century Gothic"/>
                <a:cs typeface="Century Gothic"/>
                <a:sym typeface="Century Gothic"/>
              </a:rPr>
              <a:t> Sources: </a:t>
            </a:r>
            <a:r>
              <a:rPr lang="en-US" sz="1200">
                <a:latin typeface="Century Gothic"/>
                <a:ea typeface="Century Gothic"/>
                <a:cs typeface="Century Gothic"/>
                <a:sym typeface="Century Gothic"/>
              </a:rPr>
              <a:t>Wikimedia; Google Maps</a:t>
            </a:r>
            <a:endParaRPr sz="12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967700" y="365125"/>
            <a:ext cx="10979700" cy="4794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End Product Overview</a:t>
            </a:r>
            <a:endParaRPr sz="3000" b="0" i="0" u="none" strike="noStrike" cap="none" dirty="0">
              <a:solidFill>
                <a:srgbClr val="1B57AF"/>
              </a:solidFill>
              <a:latin typeface="Century Gothic"/>
              <a:ea typeface="Century Gothic"/>
              <a:cs typeface="Century Gothic"/>
              <a:sym typeface="Century Gothic"/>
            </a:endParaRPr>
          </a:p>
        </p:txBody>
      </p:sp>
      <p:sp>
        <p:nvSpPr>
          <p:cNvPr id="277" name="Shape 277"/>
          <p:cNvSpPr/>
          <p:nvPr/>
        </p:nvSpPr>
        <p:spPr>
          <a:xfrm>
            <a:off x="478990" y="1260109"/>
            <a:ext cx="2302200" cy="5352000"/>
          </a:xfrm>
          <a:prstGeom prst="rect">
            <a:avLst/>
          </a:prstGeom>
          <a:solidFill>
            <a:srgbClr val="1B786E"/>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Shape 278"/>
          <p:cNvSpPr/>
          <p:nvPr/>
        </p:nvSpPr>
        <p:spPr>
          <a:xfrm>
            <a:off x="550375" y="1329400"/>
            <a:ext cx="2167800" cy="32700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Shape 279"/>
          <p:cNvSpPr/>
          <p:nvPr/>
        </p:nvSpPr>
        <p:spPr>
          <a:xfrm>
            <a:off x="308898" y="1130127"/>
            <a:ext cx="2642400" cy="6588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1" u="none" strike="noStrike" cap="none" dirty="0">
                <a:solidFill>
                  <a:srgbClr val="000000"/>
                </a:solidFill>
                <a:latin typeface="Century Gothic"/>
                <a:ea typeface="Century Gothic"/>
                <a:cs typeface="Century Gothic"/>
                <a:sym typeface="Century Gothic"/>
              </a:rPr>
              <a:t>Historical Land </a:t>
            </a:r>
            <a:endParaRPr sz="1500" b="1"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500" b="1" u="none" strike="noStrike" cap="none" dirty="0">
                <a:solidFill>
                  <a:srgbClr val="000000"/>
                </a:solidFill>
                <a:latin typeface="Century Gothic"/>
                <a:ea typeface="Century Gothic"/>
                <a:cs typeface="Century Gothic"/>
                <a:sym typeface="Century Gothic"/>
              </a:rPr>
              <a:t>Cover Time Series </a:t>
            </a:r>
            <a:endParaRPr sz="1500" b="1"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endParaRPr sz="1500" u="none" strike="noStrike" cap="none" dirty="0">
              <a:solidFill>
                <a:srgbClr val="1D7E74"/>
              </a:solidFill>
              <a:latin typeface="Century Gothic"/>
              <a:ea typeface="Century Gothic"/>
              <a:cs typeface="Century Gothic"/>
              <a:sym typeface="Century Gothic"/>
            </a:endParaRPr>
          </a:p>
        </p:txBody>
      </p:sp>
      <p:sp>
        <p:nvSpPr>
          <p:cNvPr id="280" name="Shape 280"/>
          <p:cNvSpPr/>
          <p:nvPr/>
        </p:nvSpPr>
        <p:spPr>
          <a:xfrm rot="5400000">
            <a:off x="1306174" y="4569480"/>
            <a:ext cx="510900" cy="3153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Shape 281"/>
          <p:cNvSpPr/>
          <p:nvPr/>
        </p:nvSpPr>
        <p:spPr>
          <a:xfrm>
            <a:off x="232700" y="4863351"/>
            <a:ext cx="2667900" cy="13620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entury Gothic"/>
                <a:ea typeface="Century Gothic"/>
                <a:cs typeface="Century Gothic"/>
                <a:sym typeface="Century Gothic"/>
              </a:rPr>
              <a:t>Has Richmond become more “green” over time?</a:t>
            </a:r>
            <a:endParaRPr sz="1600" b="0" i="0" u="none" strike="noStrike" cap="none">
              <a:solidFill>
                <a:srgbClr val="FFFFFF"/>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FFFFFF"/>
              </a:solidFill>
              <a:latin typeface="Century Gothic"/>
              <a:ea typeface="Century Gothic"/>
              <a:cs typeface="Century Gothic"/>
              <a:sym typeface="Century Gothic"/>
            </a:endParaRPr>
          </a:p>
        </p:txBody>
      </p:sp>
      <p:sp>
        <p:nvSpPr>
          <p:cNvPr id="282" name="Shape 282"/>
          <p:cNvSpPr/>
          <p:nvPr/>
        </p:nvSpPr>
        <p:spPr>
          <a:xfrm>
            <a:off x="3386286" y="1260100"/>
            <a:ext cx="2302200" cy="5352000"/>
          </a:xfrm>
          <a:prstGeom prst="rect">
            <a:avLst/>
          </a:prstGeom>
          <a:solidFill>
            <a:srgbClr val="1B786E"/>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Shape 283"/>
          <p:cNvSpPr/>
          <p:nvPr/>
        </p:nvSpPr>
        <p:spPr>
          <a:xfrm>
            <a:off x="3353286" y="4852100"/>
            <a:ext cx="2394900" cy="13620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Century Gothic"/>
                <a:ea typeface="Century Gothic"/>
                <a:cs typeface="Century Gothic"/>
                <a:sym typeface="Century Gothic"/>
              </a:rPr>
              <a:t>Where are hotspots located within the city?</a:t>
            </a:r>
            <a:endParaRPr sz="1600" b="0" i="0" u="none" strike="noStrike" cap="none">
              <a:solidFill>
                <a:srgbClr val="FFFFFF"/>
              </a:solidFill>
              <a:latin typeface="Century Gothic"/>
              <a:ea typeface="Century Gothic"/>
              <a:cs typeface="Century Gothic"/>
              <a:sym typeface="Century Gothic"/>
            </a:endParaRPr>
          </a:p>
        </p:txBody>
      </p:sp>
      <p:sp>
        <p:nvSpPr>
          <p:cNvPr id="284" name="Shape 284"/>
          <p:cNvSpPr/>
          <p:nvPr/>
        </p:nvSpPr>
        <p:spPr>
          <a:xfrm rot="5400000">
            <a:off x="7165222" y="4215491"/>
            <a:ext cx="492900" cy="3240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Shape 285"/>
          <p:cNvSpPr/>
          <p:nvPr/>
        </p:nvSpPr>
        <p:spPr>
          <a:xfrm>
            <a:off x="3464123" y="1329400"/>
            <a:ext cx="2167800" cy="32700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Shape 286"/>
          <p:cNvSpPr/>
          <p:nvPr/>
        </p:nvSpPr>
        <p:spPr>
          <a:xfrm rot="5400000">
            <a:off x="4316211" y="4569455"/>
            <a:ext cx="510900" cy="3153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Shape 287"/>
          <p:cNvSpPr/>
          <p:nvPr/>
        </p:nvSpPr>
        <p:spPr>
          <a:xfrm>
            <a:off x="3313214" y="1122580"/>
            <a:ext cx="2469600" cy="6633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1" u="none" strike="noStrike" cap="none" dirty="0">
                <a:solidFill>
                  <a:srgbClr val="000000"/>
                </a:solidFill>
                <a:latin typeface="Century Gothic"/>
                <a:ea typeface="Century Gothic"/>
                <a:cs typeface="Century Gothic"/>
                <a:sym typeface="Century Gothic"/>
              </a:rPr>
              <a:t>LST </a:t>
            </a:r>
            <a:endParaRPr sz="1500" b="1" dirty="0">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500" b="1" u="none" strike="noStrike" cap="none" dirty="0">
                <a:solidFill>
                  <a:srgbClr val="000000"/>
                </a:solidFill>
                <a:latin typeface="Century Gothic"/>
                <a:ea typeface="Century Gothic"/>
                <a:cs typeface="Century Gothic"/>
                <a:sym typeface="Century Gothic"/>
              </a:rPr>
              <a:t>Assessment</a:t>
            </a:r>
            <a:endParaRPr sz="1500" b="1" u="none" strike="noStrike" cap="none" dirty="0">
              <a:solidFill>
                <a:srgbClr val="1D7E74"/>
              </a:solidFill>
              <a:latin typeface="Century Gothic"/>
              <a:ea typeface="Century Gothic"/>
              <a:cs typeface="Century Gothic"/>
              <a:sym typeface="Century Gothic"/>
            </a:endParaRPr>
          </a:p>
        </p:txBody>
      </p:sp>
      <p:sp>
        <p:nvSpPr>
          <p:cNvPr id="288" name="Shape 288"/>
          <p:cNvSpPr/>
          <p:nvPr/>
        </p:nvSpPr>
        <p:spPr>
          <a:xfrm>
            <a:off x="6279686" y="1260100"/>
            <a:ext cx="2302200" cy="5352000"/>
          </a:xfrm>
          <a:prstGeom prst="rect">
            <a:avLst/>
          </a:prstGeom>
          <a:solidFill>
            <a:srgbClr val="1B786E"/>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Shape 289"/>
          <p:cNvSpPr/>
          <p:nvPr/>
        </p:nvSpPr>
        <p:spPr>
          <a:xfrm>
            <a:off x="6005086" y="4801850"/>
            <a:ext cx="2873700" cy="11799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rgbClr val="FFFFFF"/>
                </a:solidFill>
                <a:latin typeface="Century Gothic"/>
                <a:ea typeface="Century Gothic"/>
                <a:cs typeface="Century Gothic"/>
                <a:sym typeface="Century Gothic"/>
              </a:rPr>
              <a:t>Have Groundwork Richmond’s campaigns increased the city’s tree canopy cover?</a:t>
            </a:r>
            <a:endParaRPr sz="1600" b="0" i="0" u="none" strike="noStrike" cap="none">
              <a:solidFill>
                <a:srgbClr val="FFFFFF"/>
              </a:solidFill>
              <a:latin typeface="Century Gothic"/>
              <a:ea typeface="Century Gothic"/>
              <a:cs typeface="Century Gothic"/>
              <a:sym typeface="Century Gothic"/>
            </a:endParaRPr>
          </a:p>
        </p:txBody>
      </p:sp>
      <p:sp>
        <p:nvSpPr>
          <p:cNvPr id="290" name="Shape 290"/>
          <p:cNvSpPr/>
          <p:nvPr/>
        </p:nvSpPr>
        <p:spPr>
          <a:xfrm>
            <a:off x="6357523" y="1329400"/>
            <a:ext cx="2167800" cy="32700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Shape 291"/>
          <p:cNvSpPr/>
          <p:nvPr/>
        </p:nvSpPr>
        <p:spPr>
          <a:xfrm rot="5400000">
            <a:off x="7176809" y="4519205"/>
            <a:ext cx="510900" cy="3153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Shape 292"/>
          <p:cNvSpPr/>
          <p:nvPr/>
        </p:nvSpPr>
        <p:spPr>
          <a:xfrm>
            <a:off x="6206627" y="1131705"/>
            <a:ext cx="2469600" cy="663300"/>
          </a:xfrm>
          <a:prstGeom prst="rect">
            <a:avLst/>
          </a:prstGeom>
          <a:noFill/>
          <a:ln>
            <a:noFill/>
          </a:ln>
        </p:spPr>
        <p:txBody>
          <a:bodyPr spcFirstLastPara="1" wrap="square" lIns="274275" tIns="274275" rIns="274275" bIns="27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500" b="1" dirty="0">
                <a:latin typeface="Century Gothic"/>
                <a:ea typeface="Century Gothic"/>
                <a:cs typeface="Century Gothic"/>
                <a:sym typeface="Century Gothic"/>
              </a:rPr>
              <a:t>Current Urban Tree Canopy Cover Analysis</a:t>
            </a:r>
            <a:endParaRPr sz="1500" b="1" u="none" strike="noStrike" cap="none" dirty="0">
              <a:solidFill>
                <a:srgbClr val="1D7E74"/>
              </a:solidFill>
              <a:latin typeface="Century Gothic"/>
              <a:ea typeface="Century Gothic"/>
              <a:cs typeface="Century Gothic"/>
              <a:sym typeface="Century Gothic"/>
            </a:endParaRPr>
          </a:p>
        </p:txBody>
      </p:sp>
      <p:sp>
        <p:nvSpPr>
          <p:cNvPr id="293" name="Shape 293"/>
          <p:cNvSpPr/>
          <p:nvPr/>
        </p:nvSpPr>
        <p:spPr>
          <a:xfrm rot="5400000">
            <a:off x="10038049" y="4205929"/>
            <a:ext cx="492900" cy="3240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Shape 294"/>
          <p:cNvSpPr/>
          <p:nvPr/>
        </p:nvSpPr>
        <p:spPr>
          <a:xfrm>
            <a:off x="9152513" y="1250538"/>
            <a:ext cx="2302200" cy="5352000"/>
          </a:xfrm>
          <a:prstGeom prst="rect">
            <a:avLst/>
          </a:prstGeom>
          <a:solidFill>
            <a:srgbClr val="1B786E"/>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Shape 295"/>
          <p:cNvSpPr/>
          <p:nvPr/>
        </p:nvSpPr>
        <p:spPr>
          <a:xfrm>
            <a:off x="8877925" y="4792303"/>
            <a:ext cx="2873700" cy="1433100"/>
          </a:xfrm>
          <a:prstGeom prst="rect">
            <a:avLst/>
          </a:prstGeom>
          <a:noFill/>
          <a:ln>
            <a:noFill/>
          </a:ln>
        </p:spPr>
        <p:txBody>
          <a:bodyPr spcFirstLastPara="1" wrap="square" lIns="274275" tIns="274275" rIns="274275" bIns="274275" anchor="t" anchorCtr="0">
            <a:noAutofit/>
          </a:bodyPr>
          <a:lstStyle/>
          <a:p>
            <a:pPr marL="0" lvl="0" indent="0" algn="ctr" rtl="0">
              <a:spcBef>
                <a:spcPts val="0"/>
              </a:spcBef>
              <a:spcAft>
                <a:spcPts val="0"/>
              </a:spcAft>
              <a:buClr>
                <a:schemeClr val="dk1"/>
              </a:buClr>
              <a:buSzPts val="1600"/>
              <a:buFont typeface="Arial"/>
              <a:buNone/>
            </a:pPr>
            <a:r>
              <a:rPr lang="en-US" sz="1600" dirty="0">
                <a:solidFill>
                  <a:schemeClr val="lt1"/>
                </a:solidFill>
                <a:latin typeface="Century Gothic"/>
                <a:ea typeface="Century Gothic"/>
                <a:cs typeface="Century Gothic"/>
                <a:sym typeface="Century Gothic"/>
              </a:rPr>
              <a:t>Is there a relationship between canopy cover and quality of life indicators?</a:t>
            </a:r>
            <a:endParaRPr sz="1600"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dirty="0">
              <a:solidFill>
                <a:srgbClr val="FFFFFF"/>
              </a:solidFill>
              <a:latin typeface="Century Gothic"/>
              <a:ea typeface="Century Gothic"/>
              <a:cs typeface="Century Gothic"/>
              <a:sym typeface="Century Gothic"/>
            </a:endParaRPr>
          </a:p>
        </p:txBody>
      </p:sp>
      <p:sp>
        <p:nvSpPr>
          <p:cNvPr id="296" name="Shape 296"/>
          <p:cNvSpPr/>
          <p:nvPr/>
        </p:nvSpPr>
        <p:spPr>
          <a:xfrm>
            <a:off x="9230350" y="1319838"/>
            <a:ext cx="2167800" cy="32700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Shape 297"/>
          <p:cNvSpPr/>
          <p:nvPr/>
        </p:nvSpPr>
        <p:spPr>
          <a:xfrm rot="5400000">
            <a:off x="10049636" y="4509643"/>
            <a:ext cx="510900" cy="315300"/>
          </a:xfrm>
          <a:prstGeom prst="rightArrow">
            <a:avLst>
              <a:gd name="adj1" fmla="val 34239"/>
              <a:gd name="adj2" fmla="val 57035"/>
            </a:avLst>
          </a:prstGeom>
          <a:solidFill>
            <a:srgbClr val="FFFFFF"/>
          </a:solidFill>
          <a:ln>
            <a:noFill/>
          </a:ln>
        </p:spPr>
        <p:txBody>
          <a:bodyPr spcFirstLastPara="1" wrap="square" lIns="274275" tIns="274275" rIns="274275" bIns="27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Shape 298"/>
          <p:cNvSpPr/>
          <p:nvPr/>
        </p:nvSpPr>
        <p:spPr>
          <a:xfrm>
            <a:off x="8483250" y="1122150"/>
            <a:ext cx="3200400" cy="663300"/>
          </a:xfrm>
          <a:prstGeom prst="rect">
            <a:avLst/>
          </a:prstGeom>
          <a:noFill/>
          <a:ln>
            <a:noFill/>
          </a:ln>
        </p:spPr>
        <p:txBody>
          <a:bodyPr spcFirstLastPara="1" wrap="square" lIns="274275" tIns="274275" rIns="274275" bIns="274275" anchor="t" anchorCtr="0">
            <a:noAutofit/>
          </a:bodyPr>
          <a:lstStyle/>
          <a:p>
            <a:pPr marL="457200" lvl="0" indent="0" algn="ctr" rtl="0">
              <a:spcBef>
                <a:spcPts val="0"/>
              </a:spcBef>
              <a:spcAft>
                <a:spcPts val="0"/>
              </a:spcAft>
              <a:buClr>
                <a:schemeClr val="dk1"/>
              </a:buClr>
              <a:buSzPts val="1200"/>
              <a:buFont typeface="Arial"/>
              <a:buNone/>
            </a:pPr>
            <a:r>
              <a:rPr lang="en-US" sz="1500" b="1" dirty="0">
                <a:solidFill>
                  <a:schemeClr val="dk1"/>
                </a:solidFill>
                <a:latin typeface="Century Gothic"/>
                <a:ea typeface="Century Gothic"/>
                <a:cs typeface="Century Gothic"/>
                <a:sym typeface="Century Gothic"/>
              </a:rPr>
              <a:t>Canopy Cover &amp; Socioeconomic Analysis</a:t>
            </a:r>
            <a:endParaRPr sz="1500" b="1" dirty="0">
              <a:solidFill>
                <a:srgbClr val="1D7E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endParaRPr sz="1500" b="1" dirty="0">
              <a:solidFill>
                <a:srgbClr val="1D7E74"/>
              </a:solidFill>
              <a:latin typeface="Century Gothic"/>
              <a:ea typeface="Century Gothic"/>
              <a:cs typeface="Century Gothic"/>
              <a:sym typeface="Century Gothic"/>
            </a:endParaRPr>
          </a:p>
        </p:txBody>
      </p:sp>
      <p:pic>
        <p:nvPicPr>
          <p:cNvPr id="299" name="Shape 299"/>
          <p:cNvPicPr preferRelativeResize="0"/>
          <p:nvPr/>
        </p:nvPicPr>
        <p:blipFill rotWithShape="1">
          <a:blip r:embed="rId3">
            <a:alphaModFix/>
          </a:blip>
          <a:srcRect l="13491" t="22990" r="7885" b="24085"/>
          <a:stretch/>
        </p:blipFill>
        <p:spPr>
          <a:xfrm>
            <a:off x="639500" y="2302000"/>
            <a:ext cx="1981197" cy="1753950"/>
          </a:xfrm>
          <a:prstGeom prst="rect">
            <a:avLst/>
          </a:prstGeom>
          <a:noFill/>
          <a:ln>
            <a:noFill/>
          </a:ln>
        </p:spPr>
      </p:pic>
      <p:pic>
        <p:nvPicPr>
          <p:cNvPr id="300" name="Shape 300"/>
          <p:cNvPicPr preferRelativeResize="0"/>
          <p:nvPr/>
        </p:nvPicPr>
        <p:blipFill rotWithShape="1">
          <a:blip r:embed="rId4">
            <a:alphaModFix/>
          </a:blip>
          <a:srcRect l="14238" t="27942" r="17141" b="25439"/>
          <a:stretch/>
        </p:blipFill>
        <p:spPr>
          <a:xfrm>
            <a:off x="3537125" y="2302000"/>
            <a:ext cx="1995126" cy="1799523"/>
          </a:xfrm>
          <a:prstGeom prst="rect">
            <a:avLst/>
          </a:prstGeom>
          <a:noFill/>
          <a:ln>
            <a:noFill/>
          </a:ln>
        </p:spPr>
      </p:pic>
      <p:pic>
        <p:nvPicPr>
          <p:cNvPr id="301" name="Shape 301"/>
          <p:cNvPicPr preferRelativeResize="0"/>
          <p:nvPr/>
        </p:nvPicPr>
        <p:blipFill rotWithShape="1">
          <a:blip r:embed="rId5">
            <a:alphaModFix/>
          </a:blip>
          <a:srcRect t="5320" r="3660"/>
          <a:stretch/>
        </p:blipFill>
        <p:spPr>
          <a:xfrm>
            <a:off x="6452500" y="2256425"/>
            <a:ext cx="1995000" cy="1799400"/>
          </a:xfrm>
          <a:prstGeom prst="ellipse">
            <a:avLst/>
          </a:prstGeom>
          <a:noFill/>
          <a:ln>
            <a:noFill/>
          </a:ln>
        </p:spPr>
      </p:pic>
      <p:pic>
        <p:nvPicPr>
          <p:cNvPr id="44" name="Content Placeholder 4">
            <a:extLst>
              <a:ext uri="{FF2B5EF4-FFF2-40B4-BE49-F238E27FC236}">
                <a16:creationId xmlns:a16="http://schemas.microsoft.com/office/drawing/2014/main" xmlns="" id="{3F4C5C1E-0E23-4A60-A89D-2F3BAF5654C0}"/>
              </a:ext>
            </a:extLst>
          </p:cNvPr>
          <p:cNvPicPr>
            <a:picLocks noChangeAspect="1"/>
          </p:cNvPicPr>
          <p:nvPr/>
        </p:nvPicPr>
        <p:blipFill rotWithShape="1">
          <a:blip r:embed="rId6">
            <a:extLst>
              <a:ext uri="{28A0092B-C50C-407E-A947-70E740481C1C}">
                <a14:useLocalDpi xmlns:a14="http://schemas.microsoft.com/office/drawing/2010/main" val="0"/>
              </a:ext>
            </a:extLst>
          </a:blip>
          <a:srcRect l="6032" r="4089"/>
          <a:stretch/>
        </p:blipFill>
        <p:spPr>
          <a:xfrm>
            <a:off x="9243093" y="2253433"/>
            <a:ext cx="2131307" cy="179236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NASA Satellites &amp; Sensors </a:t>
            </a:r>
            <a:endParaRPr sz="4800" b="0" i="0" u="none" strike="noStrike" cap="none" dirty="0">
              <a:solidFill>
                <a:srgbClr val="1B57AF"/>
              </a:solidFill>
              <a:latin typeface="Century Gothic"/>
              <a:ea typeface="Century Gothic"/>
              <a:cs typeface="Century Gothic"/>
              <a:sym typeface="Century Gothic"/>
            </a:endParaRPr>
          </a:p>
        </p:txBody>
      </p:sp>
      <p:pic>
        <p:nvPicPr>
          <p:cNvPr id="308" name="Shape 308"/>
          <p:cNvPicPr preferRelativeResize="0"/>
          <p:nvPr/>
        </p:nvPicPr>
        <p:blipFill rotWithShape="1">
          <a:blip r:embed="rId3">
            <a:alphaModFix/>
          </a:blip>
          <a:srcRect/>
          <a:stretch/>
        </p:blipFill>
        <p:spPr>
          <a:xfrm>
            <a:off x="1245450" y="22089694"/>
            <a:ext cx="1786002" cy="1725483"/>
          </a:xfrm>
          <a:prstGeom prst="rect">
            <a:avLst/>
          </a:prstGeom>
          <a:noFill/>
          <a:ln>
            <a:noFill/>
          </a:ln>
        </p:spPr>
      </p:pic>
      <p:pic>
        <p:nvPicPr>
          <p:cNvPr id="309" name="Shape 309"/>
          <p:cNvPicPr preferRelativeResize="0"/>
          <p:nvPr/>
        </p:nvPicPr>
        <p:blipFill rotWithShape="1">
          <a:blip r:embed="rId4">
            <a:alphaModFix/>
          </a:blip>
          <a:srcRect/>
          <a:stretch/>
        </p:blipFill>
        <p:spPr>
          <a:xfrm>
            <a:off x="202925" y="3003850"/>
            <a:ext cx="3097176" cy="2992252"/>
          </a:xfrm>
          <a:prstGeom prst="rect">
            <a:avLst/>
          </a:prstGeom>
          <a:noFill/>
          <a:ln>
            <a:noFill/>
          </a:ln>
        </p:spPr>
      </p:pic>
      <p:sp>
        <p:nvSpPr>
          <p:cNvPr id="310" name="Shape 310"/>
          <p:cNvSpPr txBox="1"/>
          <p:nvPr/>
        </p:nvSpPr>
        <p:spPr>
          <a:xfrm>
            <a:off x="321725" y="6016050"/>
            <a:ext cx="2586300" cy="43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Landsat 5 TM</a:t>
            </a:r>
            <a:endParaRPr sz="2400" b="0" i="0" u="none" strike="noStrike" cap="none" dirty="0">
              <a:solidFill>
                <a:srgbClr val="3F3F3F"/>
              </a:solidFill>
              <a:latin typeface="Century Gothic"/>
              <a:ea typeface="Century Gothic"/>
              <a:cs typeface="Century Gothic"/>
              <a:sym typeface="Century Gothic"/>
            </a:endParaRPr>
          </a:p>
        </p:txBody>
      </p:sp>
      <p:pic>
        <p:nvPicPr>
          <p:cNvPr id="311" name="Shape 311"/>
          <p:cNvPicPr preferRelativeResize="0"/>
          <p:nvPr/>
        </p:nvPicPr>
        <p:blipFill rotWithShape="1">
          <a:blip r:embed="rId5">
            <a:alphaModFix/>
          </a:blip>
          <a:srcRect/>
          <a:stretch/>
        </p:blipFill>
        <p:spPr>
          <a:xfrm>
            <a:off x="3775026" y="1239601"/>
            <a:ext cx="3606200" cy="2947650"/>
          </a:xfrm>
          <a:prstGeom prst="rect">
            <a:avLst/>
          </a:prstGeom>
          <a:noFill/>
          <a:ln>
            <a:noFill/>
          </a:ln>
        </p:spPr>
      </p:pic>
      <p:sp>
        <p:nvSpPr>
          <p:cNvPr id="312" name="Shape 312"/>
          <p:cNvSpPr txBox="1"/>
          <p:nvPr/>
        </p:nvSpPr>
        <p:spPr>
          <a:xfrm>
            <a:off x="3686375" y="4165950"/>
            <a:ext cx="3286800" cy="6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Landsat 8 OLI-TIRS</a:t>
            </a:r>
            <a:endParaRPr sz="2400" b="0" i="0" u="none" strike="noStrike" cap="none" dirty="0">
              <a:solidFill>
                <a:srgbClr val="3F3F3F"/>
              </a:solidFill>
              <a:latin typeface="Century Gothic"/>
              <a:ea typeface="Century Gothic"/>
              <a:cs typeface="Century Gothic"/>
              <a:sym typeface="Century Gothic"/>
            </a:endParaRPr>
          </a:p>
        </p:txBody>
      </p:sp>
      <p:sp>
        <p:nvSpPr>
          <p:cNvPr id="313" name="Shape 313"/>
          <p:cNvSpPr txBox="1"/>
          <p:nvPr/>
        </p:nvSpPr>
        <p:spPr>
          <a:xfrm>
            <a:off x="8898400" y="2285600"/>
            <a:ext cx="3848400" cy="89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3F3F3F"/>
                </a:solidFill>
                <a:latin typeface="Century Gothic"/>
                <a:ea typeface="Century Gothic"/>
                <a:cs typeface="Century Gothic"/>
                <a:sym typeface="Century Gothic"/>
              </a:rPr>
              <a:t>RapidEye</a:t>
            </a:r>
            <a:endParaRPr sz="2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Constellation</a:t>
            </a:r>
            <a:endParaRPr sz="2400" b="0" i="0" u="none" strike="noStrike" cap="none" dirty="0">
              <a:solidFill>
                <a:srgbClr val="3F3F3F"/>
              </a:solidFill>
              <a:latin typeface="Century Gothic"/>
              <a:ea typeface="Century Gothic"/>
              <a:cs typeface="Century Gothic"/>
              <a:sym typeface="Century Gothic"/>
            </a:endParaRPr>
          </a:p>
        </p:txBody>
      </p:sp>
      <p:pic>
        <p:nvPicPr>
          <p:cNvPr id="314" name="Shape 314"/>
          <p:cNvPicPr preferRelativeResize="0"/>
          <p:nvPr/>
        </p:nvPicPr>
        <p:blipFill rotWithShape="1">
          <a:blip r:embed="rId6">
            <a:alphaModFix/>
          </a:blip>
          <a:srcRect/>
          <a:stretch/>
        </p:blipFill>
        <p:spPr>
          <a:xfrm>
            <a:off x="8958675" y="3254675"/>
            <a:ext cx="2889325" cy="2317650"/>
          </a:xfrm>
          <a:prstGeom prst="rect">
            <a:avLst/>
          </a:prstGeom>
          <a:noFill/>
          <a:ln>
            <a:noFill/>
          </a:ln>
        </p:spPr>
      </p:pic>
      <p:cxnSp>
        <p:nvCxnSpPr>
          <p:cNvPr id="315" name="Shape 315"/>
          <p:cNvCxnSpPr/>
          <p:nvPr/>
        </p:nvCxnSpPr>
        <p:spPr>
          <a:xfrm rot="10800000" flipH="1">
            <a:off x="4595725" y="28375"/>
            <a:ext cx="7583700" cy="6815400"/>
          </a:xfrm>
          <a:prstGeom prst="straightConnector1">
            <a:avLst/>
          </a:prstGeom>
          <a:noFill/>
          <a:ln w="28575" cap="flat" cmpd="sng">
            <a:solidFill>
              <a:srgbClr val="1B57AF"/>
            </a:solidFill>
            <a:prstDash val="dot"/>
            <a:round/>
            <a:headEnd type="none" w="sm" len="sm"/>
            <a:tailEnd type="none" w="sm" len="sm"/>
          </a:ln>
        </p:spPr>
      </p:cxnSp>
      <p:sp>
        <p:nvSpPr>
          <p:cNvPr id="316" name="Shape 316"/>
          <p:cNvSpPr txBox="1"/>
          <p:nvPr/>
        </p:nvSpPr>
        <p:spPr>
          <a:xfrm>
            <a:off x="5720050" y="5714675"/>
            <a:ext cx="6303000" cy="13128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0" i="0" u="none" strike="noStrike" cap="none">
                <a:solidFill>
                  <a:srgbClr val="1B57AF"/>
                </a:solidFill>
                <a:latin typeface="Century Gothic"/>
                <a:ea typeface="Century Gothic"/>
                <a:cs typeface="Century Gothic"/>
                <a:sym typeface="Century Gothic"/>
              </a:rPr>
              <a:t>Planet Satellites</a:t>
            </a:r>
            <a:endParaRPr sz="1400" b="0" i="0" u="none" strike="noStrike" cap="none">
              <a:solidFill>
                <a:srgbClr val="1B57A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1132</TotalTime>
  <Words>4173</Words>
  <Application>Microsoft Office PowerPoint</Application>
  <PresentationFormat>Widescreen</PresentationFormat>
  <Paragraphs>513</Paragraphs>
  <Slides>26</Slides>
  <Notes>26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Century Gothic</vt:lpstr>
      <vt:lpstr>Noto Sans Symbols</vt:lpstr>
      <vt:lpstr>Arial</vt:lpstr>
      <vt:lpstr>Webdings</vt:lpstr>
      <vt:lpstr>Garamond</vt:lpstr>
      <vt:lpstr>Wingdings 3</vt:lpstr>
      <vt:lpstr>Calibri</vt:lpstr>
      <vt:lpstr>Office Theme</vt:lpstr>
      <vt:lpstr>Office Theme</vt:lpstr>
      <vt:lpstr>1_Office Theme</vt:lpstr>
      <vt:lpstr>PowerPoint Presentation</vt:lpstr>
      <vt:lpstr>Background</vt:lpstr>
      <vt:lpstr>Community Concerns</vt:lpstr>
      <vt:lpstr>Project Partner: Groundwork Richmond, CA</vt:lpstr>
      <vt:lpstr>Benefits of Urban Trees</vt:lpstr>
      <vt:lpstr>Project Objectives</vt:lpstr>
      <vt:lpstr>Study Area &amp; Period</vt:lpstr>
      <vt:lpstr>End Product Overview</vt:lpstr>
      <vt:lpstr>NASA Satellites &amp; Sensors </vt:lpstr>
      <vt:lpstr>Methodology:</vt:lpstr>
      <vt:lpstr>Results: Historical Land Cover Classification  </vt:lpstr>
      <vt:lpstr>Results: Historical Land Cover Classification</vt:lpstr>
      <vt:lpstr>Results: Current Urban Tree Canopy Cover </vt:lpstr>
      <vt:lpstr>Methodology: Land Surface Temperature</vt:lpstr>
      <vt:lpstr>Results: Land Surface Temperature </vt:lpstr>
      <vt:lpstr>Methodology: Canopy Cover &amp; Socioeconomic Status</vt:lpstr>
      <vt:lpstr>Results: Canopy Cover and Socioeconomic Status</vt:lpstr>
      <vt:lpstr>Results: Canopy Cover and Socioeconomic Status</vt:lpstr>
      <vt:lpstr>Results: Canopy Cover and Socioeconomic Status</vt:lpstr>
      <vt:lpstr>Results: Canopy Cover and Socioeconomic Status</vt:lpstr>
      <vt:lpstr>Social Vulnerability Index</vt:lpstr>
      <vt:lpstr>Errors &amp; Uncertainties</vt:lpstr>
      <vt:lpstr>Conclusions </vt:lpstr>
      <vt:lpstr>Future Work</vt:lpstr>
      <vt:lpstr>Acknowledgements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Acdan, Juanito J. (ARC-SGE)[SSAI DEVELOP]</dc:creator>
  <cp:lastModifiedBy>Clayton, Amanda L. (LARC-E3)[SSAI DEVELOP]</cp:lastModifiedBy>
  <cp:revision>130</cp:revision>
  <dcterms:modified xsi:type="dcterms:W3CDTF">2018-04-17T16:33:01Z</dcterms:modified>
</cp:coreProperties>
</file>