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301" r:id="rId4"/>
    <p:sldId id="284" r:id="rId5"/>
    <p:sldId id="285" r:id="rId6"/>
    <p:sldId id="287" r:id="rId7"/>
    <p:sldId id="298" r:id="rId8"/>
    <p:sldId id="302" r:id="rId9"/>
    <p:sldId id="303" r:id="rId10"/>
    <p:sldId id="304" r:id="rId11"/>
    <p:sldId id="305" r:id="rId12"/>
    <p:sldId id="306" r:id="rId13"/>
    <p:sldId id="295"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guide id="3" pos="7368" userDrawn="1">
          <p15:clr>
            <a:srgbClr val="A4A3A4"/>
          </p15:clr>
        </p15:guide>
        <p15:guide id="4"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78957" autoAdjust="0"/>
  </p:normalViewPr>
  <p:slideViewPr>
    <p:cSldViewPr snapToGrid="0">
      <p:cViewPr varScale="1">
        <p:scale>
          <a:sx n="84" d="100"/>
          <a:sy n="84" d="100"/>
        </p:scale>
        <p:origin x="150" y="60"/>
      </p:cViewPr>
      <p:guideLst>
        <p:guide orient="horz" pos="2136"/>
        <p:guide pos="3840"/>
        <p:guide pos="7368"/>
        <p:guide orient="horz" pos="4056"/>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9/7/2018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9/7/2018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1583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55047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421554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94895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62021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4014815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12" name="TextBox 11"/>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3" name="Straight Connector 12"/>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r="15270"/>
          <a:stretch/>
        </p:blipFill>
        <p:spPr>
          <a:xfrm>
            <a:off x="0" y="0"/>
            <a:ext cx="10330249"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1824"/>
          <a:stretch/>
        </p:blipFill>
        <p:spPr>
          <a:xfrm>
            <a:off x="0" y="0"/>
            <a:ext cx="10750378"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3418"/>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6" name="Rectangle 15"/>
          <p:cNvSpPr/>
          <p:nvPr userDrawn="1"/>
        </p:nvSpPr>
        <p:spPr>
          <a:xfrm>
            <a:off x="0" y="682357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406"/>
          <a:stretch/>
        </p:blipFill>
        <p:spPr>
          <a:xfrm>
            <a:off x="0" y="3437552"/>
            <a:ext cx="10923373" cy="6858000"/>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59894"/>
            <a:ext cx="1000735" cy="840259"/>
          </a:xfrm>
          <a:prstGeom prst="rect">
            <a:avLst/>
          </a:prstGeom>
        </p:spPr>
      </p:pic>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433"/>
          <a:stretch/>
        </p:blipFill>
        <p:spPr>
          <a:xfrm>
            <a:off x="0" y="0"/>
            <a:ext cx="10676238"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6" name="Rectangle 15"/>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3649"/>
          <a:stretch/>
        </p:blipFill>
        <p:spPr>
          <a:xfrm>
            <a:off x="0" y="0"/>
            <a:ext cx="10527957" cy="6858000"/>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7EB76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7EB76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7EB76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1723"/>
          <a:stretch/>
        </p:blipFill>
        <p:spPr>
          <a:xfrm>
            <a:off x="0" y="0"/>
            <a:ext cx="10762735" cy="6858000"/>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7EB761"/>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7EB761"/>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7EB761"/>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7EB761"/>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8000"/>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7EB761"/>
                </a:solidFill>
              </a:defRPr>
            </a:lvl1pPr>
          </a:lstStyle>
          <a:p>
            <a:r>
              <a:rPr lang="en-US" dirty="0" smtClean="0"/>
              <a:t>Slide Title</a:t>
            </a:r>
            <a:endParaRPr lang="en-US" dirty="0"/>
          </a:p>
        </p:txBody>
      </p:sp>
      <p:sp>
        <p:nvSpPr>
          <p:cNvPr id="18" name="Rectangle 17"/>
          <p:cNvSpPr/>
          <p:nvPr userDrawn="1"/>
        </p:nvSpPr>
        <p:spPr>
          <a:xfrm>
            <a:off x="0" y="6809900"/>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45000"/>
          <a:stretch/>
        </p:blipFill>
        <p:spPr>
          <a:xfrm>
            <a:off x="5486400" y="0"/>
            <a:ext cx="6705437" cy="6858000"/>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8399" y="137164"/>
            <a:ext cx="382562" cy="382562"/>
          </a:xfrm>
          <a:prstGeom prst="rect">
            <a:avLst/>
          </a:prstGeom>
        </p:spPr>
      </p:pic>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2" name="Rectangle 11"/>
          <p:cNvSpPr/>
          <p:nvPr userDrawn="1"/>
        </p:nvSpPr>
        <p:spPr>
          <a:xfrm>
            <a:off x="0" y="6812281"/>
            <a:ext cx="12192000" cy="45719"/>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6" y="-1"/>
            <a:ext cx="12335094" cy="6944496"/>
          </a:xfrm>
          <a:prstGeom prst="rect">
            <a:avLst/>
          </a:prstGeom>
        </p:spPr>
      </p:pic>
      <p:sp>
        <p:nvSpPr>
          <p:cNvPr id="19"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20"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21"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27" name="TextBox 26"/>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28"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7EB761"/>
                </a:solidFill>
              </a:rPr>
              <a:t>PROJECT SHORT TITLE (ALL CAPS)</a:t>
            </a:r>
            <a:endParaRPr lang="en-US" sz="4400" dirty="0">
              <a:solidFill>
                <a:srgbClr val="7EB761"/>
              </a:solidFill>
            </a:endParaRPr>
          </a:p>
        </p:txBody>
      </p:sp>
      <p:sp>
        <p:nvSpPr>
          <p:cNvPr id="29"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30"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31"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3" name="Rectangle 2"/>
          <p:cNvSpPr/>
          <p:nvPr/>
        </p:nvSpPr>
        <p:spPr>
          <a:xfrm>
            <a:off x="6624354" y="1546163"/>
            <a:ext cx="5085881" cy="307777"/>
          </a:xfrm>
          <a:prstGeom prst="rect">
            <a:avLst/>
          </a:prstGeom>
        </p:spPr>
        <p:txBody>
          <a:bodyPr wrap="square">
            <a:spAutoFit/>
          </a:bodyPr>
          <a:lstStyle/>
          <a:p>
            <a:pPr algn="r"/>
            <a:r>
              <a:rPr lang="en-US" sz="1400" i="1" smtClean="0">
                <a:solidFill>
                  <a:prstClr val="black">
                    <a:lumMod val="75000"/>
                    <a:lumOff val="25000"/>
                  </a:prstClr>
                </a:solidFill>
              </a:rPr>
              <a:t>2018 </a:t>
            </a:r>
            <a:r>
              <a:rPr lang="en-US" sz="1400" i="1" smtClean="0">
                <a:solidFill>
                  <a:prstClr val="black">
                    <a:lumMod val="75000"/>
                    <a:lumOff val="25000"/>
                  </a:prstClr>
                </a:solidFill>
              </a:rPr>
              <a:t>Fall | </a:t>
            </a:r>
            <a:r>
              <a:rPr lang="en-US" sz="1400" i="1" dirty="0" smtClean="0">
                <a:solidFill>
                  <a:prstClr val="black">
                    <a:lumMod val="75000"/>
                    <a:lumOff val="25000"/>
                  </a:prstClr>
                </a:solidFill>
              </a:rPr>
              <a:t>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42092323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113601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t>Never label your legend, “Legend”</a:t>
            </a:r>
            <a:endParaRPr lang="en-US" sz="2000"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2798043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183393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a:t>
            </a:r>
            <a:r>
              <a:rPr lang="en-US" smtClean="0"/>
              <a:t>. Feel </a:t>
            </a:r>
            <a:r>
              <a:rPr lang="en-US" dirty="0" smtClean="0"/>
              <a:t>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dirty="0">
              <a:solidFill>
                <a:schemeClr val="tx1">
                  <a:lumMod val="75000"/>
                  <a:lumOff val="25000"/>
                </a:schemeClr>
              </a:solidFill>
            </a:endParaRPr>
          </a:p>
        </p:txBody>
      </p:sp>
      <p:sp>
        <p:nvSpPr>
          <p:cNvPr id="3" name="Text Placeholder 2"/>
          <p:cNvSpPr>
            <a:spLocks noGrp="1"/>
          </p:cNvSpPr>
          <p:nvPr>
            <p:ph type="body" sz="quarter" idx="11"/>
          </p:nvPr>
        </p:nvSpPr>
        <p:spPr/>
        <p:txBody>
          <a:bodyPr/>
          <a:lstStyle/>
          <a:p>
            <a:endParaRPr lang="en-US" dirty="0">
              <a:solidFill>
                <a:schemeClr val="tx1">
                  <a:lumMod val="75000"/>
                  <a:lumOff val="25000"/>
                </a:schemeClr>
              </a:solidFill>
            </a:endParaRPr>
          </a:p>
        </p:txBody>
      </p:sp>
      <p:sp>
        <p:nvSpPr>
          <p:cNvPr id="8" name="Text Placeholder 7"/>
          <p:cNvSpPr>
            <a:spLocks noGrp="1"/>
          </p:cNvSpPr>
          <p:nvPr>
            <p:ph type="body" sz="quarter" idx="12"/>
          </p:nvPr>
        </p:nvSpPr>
        <p:spPr/>
        <p:txBody>
          <a:bodyPr/>
          <a:lstStyle/>
          <a:p>
            <a:endParaRPr lang="en-US" dirty="0">
              <a:solidFill>
                <a:schemeClr val="tx1">
                  <a:lumMod val="75000"/>
                  <a:lumOff val="25000"/>
                </a:schemeClr>
              </a:solidFill>
            </a:endParaRPr>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Tips slide</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7EB761"/>
              </a:buClr>
              <a:buFont typeface="Wingdings 3" panose="05040102010807070707" pitchFamily="18" charset="2"/>
              <a:buChar char="}"/>
            </a:pPr>
            <a:r>
              <a:rPr lang="en-US" sz="2200" b="1" dirty="0" smtClean="0"/>
              <a:t>Font is always Century Gothic</a:t>
            </a:r>
          </a:p>
          <a:p>
            <a:pPr marL="342900" indent="-342900">
              <a:spcAft>
                <a:spcPts val="600"/>
              </a:spcAft>
              <a:buClr>
                <a:srgbClr val="7EB761"/>
              </a:buClr>
              <a:buFont typeface="Wingdings 3" panose="05040102010807070707" pitchFamily="18" charset="2"/>
              <a:buChar char="}"/>
            </a:pPr>
            <a:r>
              <a:rPr lang="en-US" sz="2200" dirty="0" smtClean="0"/>
              <a:t>Font color is Black, Text 1, lighter 25%</a:t>
            </a:r>
          </a:p>
          <a:p>
            <a:pPr>
              <a:spcAft>
                <a:spcPts val="600"/>
              </a:spcAft>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7EB761"/>
              </a:buClr>
              <a:buFont typeface="Wingdings 3" panose="05040102010807070707" pitchFamily="18" charset="2"/>
              <a:buChar char="}"/>
            </a:pPr>
            <a:r>
              <a:rPr lang="en-US" sz="2200" dirty="0" smtClean="0"/>
              <a:t>This is the standard DEVELOP bullet style</a:t>
            </a:r>
          </a:p>
          <a:p>
            <a:pPr marL="342900" indent="-342900">
              <a:buClr>
                <a:srgbClr val="7EB761"/>
              </a:buClr>
              <a:buFont typeface="Wingdings 3" panose="05040102010807070707" pitchFamily="18" charset="2"/>
              <a:buChar char="}"/>
            </a:pPr>
            <a:endParaRPr lang="en-US" sz="2200" dirty="0"/>
          </a:p>
          <a:p>
            <a:pPr marL="342900" indent="-342900">
              <a:buClr>
                <a:srgbClr val="7EB761"/>
              </a:buClr>
              <a:buFont typeface="Wingdings 3" panose="05040102010807070707" pitchFamily="18" charset="2"/>
              <a:buChar char="}"/>
            </a:pPr>
            <a:r>
              <a:rPr lang="en-US" sz="2200" dirty="0" smtClean="0"/>
              <a:t>Generally, headers are 32-48 point</a:t>
            </a:r>
          </a:p>
          <a:p>
            <a:pPr marL="342900" indent="-342900">
              <a:buClr>
                <a:srgbClr val="7EB761"/>
              </a:buClr>
              <a:buFont typeface="Wingdings 3" panose="05040102010807070707" pitchFamily="18" charset="2"/>
              <a:buChar char="}"/>
            </a:pPr>
            <a:r>
              <a:rPr lang="en-US" sz="2200" dirty="0" smtClean="0"/>
              <a:t>Body copy should be at least 20 point, depending on slide formatting</a:t>
            </a:r>
          </a:p>
          <a:p>
            <a:pPr>
              <a:buClr>
                <a:srgbClr val="E9A149"/>
              </a:buClr>
            </a:pPr>
            <a:r>
              <a:rPr lang="en-US" dirty="0"/>
              <a:t>	</a:t>
            </a:r>
            <a:r>
              <a:rPr lang="en-US" sz="1800" dirty="0" smtClean="0"/>
              <a:t>Do not go below 14 point type</a:t>
            </a:r>
          </a:p>
          <a:p>
            <a:pPr>
              <a:buClr>
                <a:srgbClr val="E9A149"/>
              </a:buClr>
            </a:pPr>
            <a:r>
              <a:rPr lang="en-US" sz="1800" dirty="0"/>
              <a:t>	</a:t>
            </a:r>
            <a:r>
              <a:rPr lang="en-US" sz="1200" dirty="0" smtClean="0"/>
              <a:t>Here’s why</a:t>
            </a:r>
          </a:p>
          <a:p>
            <a:pPr marL="342900" indent="-342900">
              <a:buClr>
                <a:srgbClr val="7EB761"/>
              </a:buClr>
              <a:buFont typeface="Wingdings 3" panose="05040102010807070707" pitchFamily="18" charset="2"/>
              <a:buChar char="}"/>
            </a:pPr>
            <a:r>
              <a:rPr lang="en-US" sz="2200" dirty="0" smtClean="0"/>
              <a:t>Maximize the size of any images, figures, and graphs to fill up the slide</a:t>
            </a:r>
          </a:p>
          <a:p>
            <a:pPr lvl="1">
              <a:buClr>
                <a:srgbClr val="E9A149"/>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7EB761"/>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7EB761"/>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7EB761"/>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3402821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7EB761"/>
              </a:buClr>
              <a:buFont typeface="Webdings" panose="05030102010509060703" pitchFamily="18" charset="2"/>
              <a:buChar char="4"/>
            </a:pPr>
            <a:r>
              <a:rPr lang="en-US" dirty="0"/>
              <a:t>Study area</a:t>
            </a:r>
          </a:p>
          <a:p>
            <a:pPr marL="342900" indent="-342900">
              <a:spcBef>
                <a:spcPts val="200"/>
              </a:spcBef>
              <a:buClr>
                <a:srgbClr val="7EB761"/>
              </a:buClr>
              <a:buFont typeface="Webdings" panose="05030102010509060703" pitchFamily="18" charset="2"/>
              <a:buChar char="4"/>
            </a:pPr>
            <a:r>
              <a:rPr lang="en-US" dirty="0"/>
              <a:t>Study period</a:t>
            </a:r>
          </a:p>
          <a:p>
            <a:pPr marL="342900" indent="-342900">
              <a:spcBef>
                <a:spcPts val="200"/>
              </a:spcBef>
              <a:buClr>
                <a:srgbClr val="7EB761"/>
              </a:buClr>
              <a:buFont typeface="Webdings" panose="05030102010509060703" pitchFamily="18" charset="2"/>
              <a:buChar char="4"/>
            </a:pPr>
            <a:r>
              <a:rPr lang="en-US" dirty="0" smtClean="0"/>
              <a:t>Objectives</a:t>
            </a:r>
          </a:p>
          <a:p>
            <a:pPr marL="342900" indent="-342900">
              <a:spcBef>
                <a:spcPts val="200"/>
              </a:spcBef>
              <a:buClr>
                <a:srgbClr val="7EB761"/>
              </a:buClr>
              <a:buFont typeface="Webdings" panose="05030102010509060703" pitchFamily="18" charset="2"/>
              <a:buChar char="4"/>
            </a:pPr>
            <a:r>
              <a:rPr lang="en-US" dirty="0" smtClean="0"/>
              <a:t>Partners</a:t>
            </a:r>
            <a:endParaRPr lang="en-US" dirty="0"/>
          </a:p>
          <a:p>
            <a:pPr marL="342900" indent="-342900">
              <a:spcBef>
                <a:spcPts val="200"/>
              </a:spcBef>
              <a:buClr>
                <a:srgbClr val="7EB761"/>
              </a:buClr>
              <a:buFont typeface="Webdings" panose="05030102010509060703" pitchFamily="18" charset="2"/>
              <a:buChar char="4"/>
            </a:pPr>
            <a:r>
              <a:rPr lang="en-US" dirty="0"/>
              <a:t>Community concerns</a:t>
            </a:r>
          </a:p>
          <a:p>
            <a:pPr marL="342900" indent="-342900">
              <a:spcBef>
                <a:spcPts val="200"/>
              </a:spcBef>
              <a:buClr>
                <a:srgbClr val="7EB761"/>
              </a:buClr>
              <a:buFont typeface="Webdings" panose="05030102010509060703" pitchFamily="18" charset="2"/>
              <a:buChar char="4"/>
            </a:pPr>
            <a:r>
              <a:rPr lang="en-US" dirty="0"/>
              <a:t>NASA satellites/sensors used</a:t>
            </a:r>
          </a:p>
          <a:p>
            <a:pPr marL="342900" indent="-342900">
              <a:spcBef>
                <a:spcPts val="200"/>
              </a:spcBef>
              <a:buClr>
                <a:srgbClr val="7EB761"/>
              </a:buClr>
              <a:buFont typeface="Webdings" panose="05030102010509060703" pitchFamily="18" charset="2"/>
              <a:buChar char="4"/>
            </a:pPr>
            <a:r>
              <a:rPr lang="en-US" dirty="0"/>
              <a:t>Methodology</a:t>
            </a:r>
          </a:p>
          <a:p>
            <a:pPr marL="342900" indent="-342900">
              <a:spcBef>
                <a:spcPts val="200"/>
              </a:spcBef>
              <a:buClr>
                <a:srgbClr val="7EB761"/>
              </a:buClr>
              <a:buFont typeface="Webdings" panose="05030102010509060703" pitchFamily="18" charset="2"/>
              <a:buChar char="4"/>
            </a:pPr>
            <a:r>
              <a:rPr lang="en-US" dirty="0"/>
              <a:t>Results</a:t>
            </a:r>
          </a:p>
          <a:p>
            <a:pPr marL="342900" indent="-342900">
              <a:spcBef>
                <a:spcPts val="200"/>
              </a:spcBef>
              <a:buClr>
                <a:srgbClr val="7EB761"/>
              </a:buClr>
              <a:buFont typeface="Webdings" panose="05030102010509060703" pitchFamily="18" charset="2"/>
              <a:buChar char="4"/>
            </a:pPr>
            <a:r>
              <a:rPr lang="en-US" dirty="0"/>
              <a:t>Conclusions</a:t>
            </a:r>
          </a:p>
          <a:p>
            <a:pPr marL="342900" indent="-342900">
              <a:spcBef>
                <a:spcPts val="200"/>
              </a:spcBef>
              <a:buClr>
                <a:srgbClr val="7EB761"/>
              </a:buClr>
              <a:buFont typeface="Webdings" panose="05030102010509060703" pitchFamily="18" charset="2"/>
              <a:buChar char="4"/>
            </a:pPr>
            <a:r>
              <a:rPr lang="en-US" dirty="0"/>
              <a:t>Errors &amp; uncertainties</a:t>
            </a:r>
          </a:p>
          <a:p>
            <a:pPr marL="342900" indent="-342900">
              <a:spcBef>
                <a:spcPts val="200"/>
              </a:spcBef>
              <a:buClr>
                <a:srgbClr val="7EB761"/>
              </a:buClr>
              <a:buFont typeface="Webdings" panose="05030102010509060703" pitchFamily="18" charset="2"/>
              <a:buChar char="4"/>
            </a:pPr>
            <a:r>
              <a:rPr lang="en-US" dirty="0"/>
              <a:t>Future work</a:t>
            </a:r>
          </a:p>
          <a:p>
            <a:pPr marL="342900" indent="-342900">
              <a:spcBef>
                <a:spcPts val="200"/>
              </a:spcBef>
              <a:buClr>
                <a:srgbClr val="7EB761"/>
              </a:buClr>
              <a:buFont typeface="Webdings" panose="05030102010509060703" pitchFamily="18" charset="2"/>
              <a:buChar char="4"/>
            </a:pPr>
            <a:r>
              <a:rPr lang="en-US" dirty="0"/>
              <a:t>Acknowledgements</a:t>
            </a:r>
          </a:p>
          <a:p>
            <a:pPr marL="342900" indent="-342900">
              <a:spcBef>
                <a:spcPts val="200"/>
              </a:spcBef>
              <a:buClr>
                <a:srgbClr val="7EB761"/>
              </a:buClr>
              <a:buFont typeface="Webdings" panose="05030102010509060703" pitchFamily="18" charset="2"/>
              <a:buChar char="4"/>
            </a:pPr>
            <a:r>
              <a:rPr lang="en-US" dirty="0"/>
              <a:t>Backup slides</a:t>
            </a:r>
          </a:p>
          <a:p>
            <a:pPr marL="342900" indent="-342900">
              <a:spcBef>
                <a:spcPts val="200"/>
              </a:spcBef>
              <a:buClr>
                <a:srgbClr val="7EB761"/>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889595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p:txBody>
          <a:bodyPr/>
          <a:lstStyle/>
          <a:p>
            <a:r>
              <a:rPr lang="en-US" b="1" dirty="0">
                <a:solidFill>
                  <a:schemeClr val="tx1">
                    <a:lumMod val="75000"/>
                    <a:lumOff val="25000"/>
                  </a:schemeClr>
                </a:solidFill>
              </a:rPr>
              <a:t>Header text </a:t>
            </a:r>
            <a:r>
              <a:rPr lang="en-US" dirty="0">
                <a:solidFill>
                  <a:schemeClr val="tx1">
                    <a:lumMod val="75000"/>
                    <a:lumOff val="25000"/>
                  </a:schemeClr>
                </a:solidFill>
              </a:rPr>
              <a:t>point size should be between </a:t>
            </a:r>
            <a:r>
              <a:rPr lang="en-US" b="1" dirty="0" smtClean="0">
                <a:solidFill>
                  <a:schemeClr val="tx1">
                    <a:lumMod val="75000"/>
                    <a:lumOff val="25000"/>
                  </a:schemeClr>
                </a:solidFill>
              </a:rPr>
              <a:t>32 </a:t>
            </a:r>
            <a:r>
              <a:rPr lang="en-US" dirty="0" smtClean="0">
                <a:solidFill>
                  <a:schemeClr val="tx1">
                    <a:lumMod val="75000"/>
                    <a:lumOff val="25000"/>
                  </a:schemeClr>
                </a:solidFill>
              </a:rPr>
              <a:t>and </a:t>
            </a:r>
            <a:r>
              <a:rPr lang="en-US" b="1" dirty="0" smtClean="0">
                <a:solidFill>
                  <a:schemeClr val="tx1">
                    <a:lumMod val="75000"/>
                    <a:lumOff val="25000"/>
                  </a:schemeClr>
                </a:solidFill>
              </a:rPr>
              <a:t>48</a:t>
            </a:r>
            <a:r>
              <a:rPr lang="en-US" dirty="0" smtClean="0">
                <a:solidFill>
                  <a:schemeClr val="tx1">
                    <a:lumMod val="75000"/>
                    <a:lumOff val="25000"/>
                  </a:schemeClr>
                </a:solidFill>
              </a:rPr>
              <a:t> </a:t>
            </a:r>
            <a:r>
              <a:rPr lang="en-US" dirty="0">
                <a:solidFill>
                  <a:schemeClr val="tx1">
                    <a:lumMod val="75000"/>
                    <a:lumOff val="25000"/>
                  </a:schemeClr>
                </a:solidFill>
              </a:rPr>
              <a:t>on most slides.</a:t>
            </a:r>
          </a:p>
          <a:p>
            <a:r>
              <a:rPr lang="en-US" b="1" dirty="0">
                <a:solidFill>
                  <a:schemeClr val="tx1">
                    <a:lumMod val="75000"/>
                    <a:lumOff val="25000"/>
                  </a:schemeClr>
                </a:solidFill>
              </a:rPr>
              <a:t>Body text </a:t>
            </a:r>
            <a:r>
              <a:rPr lang="en-US" dirty="0">
                <a:solidFill>
                  <a:schemeClr val="tx1">
                    <a:lumMod val="75000"/>
                    <a:lumOff val="25000"/>
                  </a:schemeClr>
                </a:solidFill>
              </a:rPr>
              <a:t>point size should be at least </a:t>
            </a:r>
            <a:r>
              <a:rPr lang="en-US" b="1" dirty="0">
                <a:solidFill>
                  <a:schemeClr val="tx1">
                    <a:lumMod val="75000"/>
                    <a:lumOff val="25000"/>
                  </a:schemeClr>
                </a:solidFill>
              </a:rPr>
              <a:t>20</a:t>
            </a:r>
            <a:r>
              <a:rPr lang="en-US" dirty="0">
                <a:solidFill>
                  <a:schemeClr val="tx1">
                    <a:lumMod val="75000"/>
                    <a:lumOff val="25000"/>
                  </a:schemeClr>
                </a:solidFill>
              </a:rPr>
              <a:t>.</a:t>
            </a:r>
          </a:p>
          <a:p>
            <a:r>
              <a:rPr lang="en-US" b="1" dirty="0">
                <a:solidFill>
                  <a:schemeClr val="tx1">
                    <a:lumMod val="75000"/>
                    <a:lumOff val="25000"/>
                  </a:schemeClr>
                </a:solidFill>
              </a:rPr>
              <a:t>All other text </a:t>
            </a:r>
            <a:r>
              <a:rPr lang="en-US" dirty="0">
                <a:solidFill>
                  <a:schemeClr val="tx1">
                    <a:lumMod val="75000"/>
                    <a:lumOff val="25000"/>
                  </a:schemeClr>
                </a:solidFill>
              </a:rPr>
              <a:t>(captions, legend, image credits, </a:t>
            </a:r>
            <a:r>
              <a:rPr lang="en-US" dirty="0" err="1">
                <a:solidFill>
                  <a:schemeClr val="tx1">
                    <a:lumMod val="75000"/>
                    <a:lumOff val="25000"/>
                  </a:schemeClr>
                </a:solidFill>
              </a:rPr>
              <a:t>etc</a:t>
            </a:r>
            <a:r>
              <a:rPr lang="en-US" dirty="0">
                <a:solidFill>
                  <a:schemeClr val="tx1">
                    <a:lumMod val="75000"/>
                    <a:lumOff val="25000"/>
                  </a:schemeClr>
                </a:solidFill>
              </a:rPr>
              <a:t>)  should be at least </a:t>
            </a:r>
            <a:r>
              <a:rPr lang="en-US" b="1" dirty="0">
                <a:solidFill>
                  <a:schemeClr val="tx1">
                    <a:lumMod val="75000"/>
                    <a:lumOff val="25000"/>
                  </a:schemeClr>
                </a:solidFill>
              </a:rPr>
              <a:t>12</a:t>
            </a:r>
            <a:r>
              <a:rPr lang="en-US" dirty="0">
                <a:solidFill>
                  <a:schemeClr val="tx1">
                    <a:lumMod val="75000"/>
                    <a:lumOff val="25000"/>
                  </a:schemeClr>
                </a:solidFill>
              </a:rPr>
              <a:t>.</a:t>
            </a:r>
          </a:p>
          <a:p>
            <a:r>
              <a:rPr lang="en-US" b="1" dirty="0">
                <a:solidFill>
                  <a:schemeClr val="tx1">
                    <a:lumMod val="75000"/>
                    <a:lumOff val="25000"/>
                  </a:schemeClr>
                </a:solidFill>
              </a:rPr>
              <a:t>Use Century Gothic</a:t>
            </a:r>
            <a:r>
              <a:rPr lang="en-US" dirty="0">
                <a:solidFill>
                  <a:schemeClr val="tx1">
                    <a:lumMod val="75000"/>
                    <a:lumOff val="25000"/>
                  </a:schemeClr>
                </a:solidFill>
              </a:rPr>
              <a:t>.</a:t>
            </a:r>
          </a:p>
          <a:p>
            <a:r>
              <a:rPr lang="en-US" dirty="0">
                <a:solidFill>
                  <a:schemeClr val="tx1">
                    <a:lumMod val="75000"/>
                    <a:lumOff val="25000"/>
                  </a:schemeClr>
                </a:solidFill>
              </a:rPr>
              <a:t>Keep text to a </a:t>
            </a:r>
            <a:r>
              <a:rPr lang="en-US" b="1" dirty="0">
                <a:solidFill>
                  <a:schemeClr val="tx1">
                    <a:lumMod val="75000"/>
                    <a:lumOff val="25000"/>
                  </a:schemeClr>
                </a:solidFill>
              </a:rPr>
              <a:t>minimum</a:t>
            </a:r>
            <a:r>
              <a:rPr lang="en-US" dirty="0">
                <a:solidFill>
                  <a:schemeClr val="tx1">
                    <a:lumMod val="75000"/>
                    <a:lumOff val="25000"/>
                  </a:schemeClr>
                </a:solidFill>
              </a:rPr>
              <a:t>.</a:t>
            </a:r>
          </a:p>
          <a:p>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solidFill>
                  <a:schemeClr val="tx1">
                    <a:lumMod val="75000"/>
                    <a:lumOff val="25000"/>
                  </a:schemeClr>
                </a:solidFill>
              </a:rPr>
              <a:t>Include </a:t>
            </a:r>
            <a:r>
              <a:rPr lang="en-US" b="1" dirty="0">
                <a:solidFill>
                  <a:schemeClr val="tx1">
                    <a:lumMod val="75000"/>
                    <a:lumOff val="25000"/>
                  </a:schemeClr>
                </a:solidFill>
              </a:rPr>
              <a:t>speaker notes </a:t>
            </a:r>
            <a:r>
              <a:rPr lang="en-US" dirty="0">
                <a:solidFill>
                  <a:schemeClr val="tx1">
                    <a:lumMod val="75000"/>
                    <a:lumOff val="25000"/>
                  </a:schemeClr>
                </a:solidFill>
              </a:rPr>
              <a:t>for each slide (see below).</a:t>
            </a:r>
          </a:p>
          <a:p>
            <a:r>
              <a:rPr lang="en-US" dirty="0">
                <a:solidFill>
                  <a:schemeClr val="tx1">
                    <a:lumMod val="75000"/>
                    <a:lumOff val="25000"/>
                  </a:schemeClr>
                </a:solidFill>
              </a:rPr>
              <a:t>Include a </a:t>
            </a:r>
            <a:r>
              <a:rPr lang="en-US" b="1" dirty="0">
                <a:solidFill>
                  <a:schemeClr val="tx1">
                    <a:lumMod val="75000"/>
                    <a:lumOff val="25000"/>
                  </a:schemeClr>
                </a:solidFill>
              </a:rPr>
              <a:t>visual</a:t>
            </a:r>
            <a:r>
              <a:rPr lang="en-US" dirty="0">
                <a:solidFill>
                  <a:schemeClr val="tx1">
                    <a:lumMod val="75000"/>
                    <a:lumOff val="25000"/>
                  </a:schemeClr>
                </a:solidFill>
              </a:rPr>
              <a:t> on each slide, if possible.</a:t>
            </a:r>
          </a:p>
          <a:p>
            <a:r>
              <a:rPr lang="en-US" dirty="0">
                <a:solidFill>
                  <a:schemeClr val="tx1">
                    <a:lumMod val="75000"/>
                    <a:lumOff val="25000"/>
                  </a:schemeClr>
                </a:solidFill>
              </a:rPr>
              <a:t>Arrange content to </a:t>
            </a:r>
            <a:r>
              <a:rPr lang="en-US" b="1" dirty="0">
                <a:solidFill>
                  <a:schemeClr val="tx1">
                    <a:lumMod val="75000"/>
                    <a:lumOff val="25000"/>
                  </a:schemeClr>
                </a:solidFill>
              </a:rPr>
              <a:t>minimize</a:t>
            </a:r>
            <a:r>
              <a:rPr lang="en-US" dirty="0">
                <a:solidFill>
                  <a:schemeClr val="tx1">
                    <a:lumMod val="75000"/>
                    <a:lumOff val="25000"/>
                  </a:schemeClr>
                </a:solidFill>
              </a:rPr>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solidFill>
                  <a:schemeClr val="tx1">
                    <a:lumMod val="75000"/>
                    <a:lumOff val="25000"/>
                  </a:schemeClr>
                </a:solidFill>
              </a:rPr>
              <a:t>US Federal logos only</a:t>
            </a:r>
            <a:r>
              <a:rPr lang="en-US" dirty="0">
                <a:solidFill>
                  <a:schemeClr val="tx1">
                    <a:lumMod val="75000"/>
                    <a:lumOff val="25000"/>
                  </a:schemeClr>
                </a:solidFill>
              </a:rPr>
              <a:t>.</a:t>
            </a:r>
          </a:p>
          <a:p>
            <a:r>
              <a:rPr lang="en-US" b="1" dirty="0">
                <a:solidFill>
                  <a:schemeClr val="tx1">
                    <a:lumMod val="75000"/>
                    <a:lumOff val="25000"/>
                  </a:schemeClr>
                </a:solidFill>
              </a:rPr>
              <a:t>No</a:t>
            </a:r>
            <a:r>
              <a:rPr lang="en-US" dirty="0">
                <a:solidFill>
                  <a:schemeClr val="tx1">
                    <a:lumMod val="75000"/>
                    <a:lumOff val="25000"/>
                  </a:schemeClr>
                </a:solidFill>
              </a:rPr>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solidFill>
                  <a:schemeClr val="tx1">
                    <a:lumMod val="75000"/>
                    <a:lumOff val="25000"/>
                  </a:schemeClr>
                </a:solidFill>
              </a:rPr>
              <a:t>A </a:t>
            </a:r>
            <a:r>
              <a:rPr lang="en-US" b="1" dirty="0">
                <a:solidFill>
                  <a:schemeClr val="tx1">
                    <a:lumMod val="75000"/>
                    <a:lumOff val="25000"/>
                  </a:schemeClr>
                </a:solidFill>
              </a:rPr>
              <a:t>scale bar </a:t>
            </a:r>
            <a:r>
              <a:rPr lang="en-US" dirty="0">
                <a:solidFill>
                  <a:schemeClr val="tx1">
                    <a:lumMod val="75000"/>
                    <a:lumOff val="25000"/>
                  </a:schemeClr>
                </a:solidFill>
              </a:rPr>
              <a:t>is required for reference on all maps.</a:t>
            </a:r>
          </a:p>
          <a:p>
            <a:pPr indent="-228600" fontAlgn="base"/>
            <a:r>
              <a:rPr lang="en-US" dirty="0">
                <a:solidFill>
                  <a:schemeClr val="tx1">
                    <a:lumMod val="75000"/>
                    <a:lumOff val="25000"/>
                  </a:schemeClr>
                </a:solidFill>
              </a:rPr>
              <a:t>A North arrow is </a:t>
            </a:r>
            <a:r>
              <a:rPr lang="en-US" b="1" dirty="0">
                <a:solidFill>
                  <a:schemeClr val="tx1">
                    <a:lumMod val="75000"/>
                    <a:lumOff val="25000"/>
                  </a:schemeClr>
                </a:solidFill>
              </a:rPr>
              <a:t>suggested</a:t>
            </a:r>
            <a:r>
              <a:rPr lang="en-US" dirty="0">
                <a:solidFill>
                  <a:schemeClr val="tx1">
                    <a:lumMod val="75000"/>
                    <a:lumOff val="25000"/>
                  </a:schemeClr>
                </a:solidFill>
              </a:rPr>
              <a:t>. Otherwise all maps should be oriented such that North is the top of the slide.</a:t>
            </a:r>
          </a:p>
          <a:p>
            <a:r>
              <a:rPr lang="en-US" dirty="0">
                <a:solidFill>
                  <a:schemeClr val="tx1">
                    <a:lumMod val="75000"/>
                    <a:lumOff val="25000"/>
                  </a:schemeClr>
                </a:solidFill>
              </a:rPr>
              <a:t>Make sure all text is </a:t>
            </a:r>
            <a:r>
              <a:rPr lang="en-US" b="1" dirty="0">
                <a:solidFill>
                  <a:schemeClr val="tx1">
                    <a:lumMod val="75000"/>
                    <a:lumOff val="25000"/>
                  </a:schemeClr>
                </a:solidFill>
              </a:rPr>
              <a:t>legible</a:t>
            </a:r>
            <a:r>
              <a:rPr lang="en-US" dirty="0">
                <a:solidFill>
                  <a:schemeClr val="tx1">
                    <a:lumMod val="75000"/>
                    <a:lumOff val="25000"/>
                  </a:schemeClr>
                </a:solidFill>
              </a:rPr>
              <a:t> and add legends </a:t>
            </a:r>
            <a:r>
              <a:rPr lang="en-US" b="1" dirty="0">
                <a:solidFill>
                  <a:schemeClr val="tx1">
                    <a:lumMod val="75000"/>
                    <a:lumOff val="25000"/>
                  </a:schemeClr>
                </a:solidFill>
              </a:rPr>
              <a:t>separately</a:t>
            </a:r>
            <a:r>
              <a:rPr lang="en-US" dirty="0">
                <a:solidFill>
                  <a:schemeClr val="tx1">
                    <a:lumMod val="75000"/>
                    <a:lumOff val="25000"/>
                  </a:schemeClr>
                </a:solidFill>
              </a:rPr>
              <a:t> (so they can be moved or resized).</a:t>
            </a:r>
          </a:p>
          <a:p>
            <a:r>
              <a:rPr lang="en-US" b="1" dirty="0" smtClean="0">
                <a:solidFill>
                  <a:schemeClr val="tx1">
                    <a:lumMod val="75000"/>
                    <a:lumOff val="25000"/>
                  </a:schemeClr>
                </a:solidFill>
              </a:rPr>
              <a:t>Cite</a:t>
            </a:r>
            <a:r>
              <a:rPr lang="en-US" dirty="0" smtClean="0">
                <a:solidFill>
                  <a:schemeClr val="tx1">
                    <a:lumMod val="75000"/>
                    <a:lumOff val="25000"/>
                  </a:schemeClr>
                </a:solidFill>
              </a:rPr>
              <a:t> </a:t>
            </a:r>
            <a:r>
              <a:rPr lang="en-US" dirty="0">
                <a:solidFill>
                  <a:schemeClr val="tx1">
                    <a:lumMod val="75000"/>
                    <a:lumOff val="25000"/>
                  </a:schemeClr>
                </a:solidFill>
              </a:rPr>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solidFill>
                  <a:schemeClr val="tx1">
                    <a:lumMod val="75000"/>
                    <a:lumOff val="25000"/>
                  </a:schemeClr>
                </a:solidFill>
              </a:rPr>
              <a:t>This slide can be used as a section transition, if needed for your presentation</a:t>
            </a:r>
            <a:r>
              <a:rPr lang="en-US" dirty="0" smtClean="0">
                <a:solidFill>
                  <a:schemeClr val="tx1">
                    <a:lumMod val="75000"/>
                    <a:lumOff val="25000"/>
                  </a:schemeClr>
                </a:solidFill>
              </a:rPr>
              <a:t>.</a:t>
            </a:r>
            <a:endParaRPr lang="en-US" dirty="0">
              <a:solidFill>
                <a:schemeClr val="tx1">
                  <a:lumMod val="75000"/>
                  <a:lumOff val="25000"/>
                </a:schemeClr>
              </a:solidFill>
            </a:endParaRPr>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42657194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279116123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EB76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4106</TotalTime>
  <Words>1451</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 slide</vt:lpstr>
      <vt:lpstr>Components</vt:lpstr>
      <vt:lpstr>Components II</vt:lpstr>
      <vt:lpstr>General Guidelines</vt:lpstr>
      <vt:lpstr>Maps &amp; Logos</vt:lpstr>
      <vt:lpstr>Backup Slides</vt:lpstr>
      <vt:lpstr>Maps, Figures, &amp; Graphs</vt:lpstr>
      <vt:lpstr>Separate &amp; Editable – The Good </vt:lpstr>
      <vt:lpstr>Separate &amp; Editable – The Bad </vt:lpstr>
      <vt:lpstr>Separate &amp; Editable – The Bad </vt:lpstr>
      <vt:lpstr>Photos &amp; Figures</vt:lpstr>
      <vt:lpstr>Acknowledgements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Childs, Lauren M. (LARC-E3)[DEVELOP]</cp:lastModifiedBy>
  <cp:revision>136</cp:revision>
  <dcterms:created xsi:type="dcterms:W3CDTF">2017-05-15T13:42:39Z</dcterms:created>
  <dcterms:modified xsi:type="dcterms:W3CDTF">2018-09-07T20:47:30Z</dcterms:modified>
</cp:coreProperties>
</file>