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9" r:id="rId4"/>
    <p:sldId id="268" r:id="rId5"/>
    <p:sldId id="271" r:id="rId6"/>
    <p:sldId id="270" r:id="rId7"/>
    <p:sldId id="261" r:id="rId8"/>
    <p:sldId id="260" r:id="rId9"/>
    <p:sldId id="269" r:id="rId10"/>
    <p:sldId id="272"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16C"/>
    <a:srgbClr val="3E96A8"/>
    <a:srgbClr val="5B9BD5"/>
    <a:srgbClr val="FADF82"/>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3" d="100"/>
          <a:sy n="113" d="100"/>
        </p:scale>
        <p:origin x="43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114AF-DDC5-4673-84F0-40D68503A60C}" type="doc">
      <dgm:prSet loTypeId="urn:microsoft.com/office/officeart/2005/8/layout/hChevron3" loCatId="process" qsTypeId="urn:microsoft.com/office/officeart/2005/8/quickstyle/simple2" qsCatId="simple" csTypeId="urn:microsoft.com/office/officeart/2005/8/colors/colorful5" csCatId="colorful" phldr="1"/>
      <dgm:spPr/>
    </dgm:pt>
    <dgm:pt modelId="{9679107E-34C1-4F52-B439-C957B06EAAD5}">
      <dgm:prSet phldrT="[Text]" custT="1"/>
      <dgm:spPr/>
      <dgm:t>
        <a:bodyPr/>
        <a:lstStyle/>
        <a:p>
          <a:r>
            <a:rPr lang="en-US" sz="1800" b="1" dirty="0" smtClean="0"/>
            <a:t>Conversations w/Potential Partners to Identify Needs</a:t>
          </a:r>
          <a:endParaRPr lang="en-US" sz="1800" b="1" dirty="0"/>
        </a:p>
      </dgm:t>
    </dgm:pt>
    <dgm:pt modelId="{8A78451A-2D8A-47DE-9E5D-279160C15F89}" type="parTrans" cxnId="{30FABF0D-844D-4007-845E-955301178104}">
      <dgm:prSet/>
      <dgm:spPr/>
      <dgm:t>
        <a:bodyPr/>
        <a:lstStyle/>
        <a:p>
          <a:endParaRPr lang="en-US"/>
        </a:p>
      </dgm:t>
    </dgm:pt>
    <dgm:pt modelId="{0650B5B0-72F7-4307-A6FA-84AD65357FEA}" type="sibTrans" cxnId="{30FABF0D-844D-4007-845E-955301178104}">
      <dgm:prSet/>
      <dgm:spPr/>
      <dgm:t>
        <a:bodyPr/>
        <a:lstStyle/>
        <a:p>
          <a:endParaRPr lang="en-US"/>
        </a:p>
      </dgm:t>
    </dgm:pt>
    <dgm:pt modelId="{AA264E2E-2651-496A-9F2D-915ACBD51F0E}">
      <dgm:prSet phldrT="[Text]" custT="1"/>
      <dgm:spPr/>
      <dgm:t>
        <a:bodyPr/>
        <a:lstStyle/>
        <a:p>
          <a:pPr algn="l"/>
          <a:r>
            <a:rPr lang="en-US" sz="2000" b="1" dirty="0" smtClean="0"/>
            <a:t>Project Idea </a:t>
          </a:r>
        </a:p>
        <a:p>
          <a:pPr algn="l"/>
          <a:r>
            <a:rPr lang="en-US" sz="1200" b="0" dirty="0" smtClean="0"/>
            <a:t>● </a:t>
          </a:r>
          <a:r>
            <a:rPr lang="en-US" sz="1600" b="0" dirty="0" smtClean="0"/>
            <a:t>Submission to NPO  </a:t>
          </a:r>
        </a:p>
        <a:p>
          <a:pPr algn="l"/>
          <a:r>
            <a:rPr lang="en-US" sz="1200" b="0" dirty="0" smtClean="0"/>
            <a:t>● </a:t>
          </a:r>
          <a:r>
            <a:rPr lang="en-US" sz="1600" b="0" dirty="0" smtClean="0"/>
            <a:t>NPO Reviews and Discusses with Nodes</a:t>
          </a:r>
          <a:endParaRPr lang="en-US" sz="1600" b="0" dirty="0"/>
        </a:p>
      </dgm:t>
    </dgm:pt>
    <dgm:pt modelId="{E6E8AE35-E278-4FD3-A05F-B91B08413996}" type="parTrans" cxnId="{031B785B-A4CA-46B7-AFF4-64C6DF27344B}">
      <dgm:prSet/>
      <dgm:spPr/>
      <dgm:t>
        <a:bodyPr/>
        <a:lstStyle/>
        <a:p>
          <a:endParaRPr lang="en-US"/>
        </a:p>
      </dgm:t>
    </dgm:pt>
    <dgm:pt modelId="{943E5D45-7B86-4FCF-AFAD-D5EFF400DF70}" type="sibTrans" cxnId="{031B785B-A4CA-46B7-AFF4-64C6DF27344B}">
      <dgm:prSet/>
      <dgm:spPr/>
      <dgm:t>
        <a:bodyPr/>
        <a:lstStyle/>
        <a:p>
          <a:endParaRPr lang="en-US"/>
        </a:p>
      </dgm:t>
    </dgm:pt>
    <dgm:pt modelId="{7295AAA7-20E9-4947-854D-470AB853E30B}">
      <dgm:prSet phldrT="[Text]" custT="1"/>
      <dgm:spPr/>
      <dgm:t>
        <a:bodyPr anchor="ctr"/>
        <a:lstStyle/>
        <a:p>
          <a:r>
            <a:rPr lang="en-US" sz="2000" b="1" dirty="0" smtClean="0"/>
            <a:t>Proposal Process</a:t>
          </a:r>
        </a:p>
      </dgm:t>
    </dgm:pt>
    <dgm:pt modelId="{5F660EF4-F3D2-4D83-8423-02566313E40C}" type="parTrans" cxnId="{C6043E74-55E0-4F5A-A660-756D31AC26C3}">
      <dgm:prSet/>
      <dgm:spPr/>
      <dgm:t>
        <a:bodyPr/>
        <a:lstStyle/>
        <a:p>
          <a:endParaRPr lang="en-US"/>
        </a:p>
      </dgm:t>
    </dgm:pt>
    <dgm:pt modelId="{D00F065B-D362-48AB-AAE3-BC84D3717779}" type="sibTrans" cxnId="{C6043E74-55E0-4F5A-A660-756D31AC26C3}">
      <dgm:prSet/>
      <dgm:spPr/>
      <dgm:t>
        <a:bodyPr/>
        <a:lstStyle/>
        <a:p>
          <a:endParaRPr lang="en-US"/>
        </a:p>
      </dgm:t>
    </dgm:pt>
    <dgm:pt modelId="{42157BD4-8F28-4853-80C5-F26EA2D7952D}">
      <dgm:prSet phldrT="[Text]" custT="1"/>
      <dgm:spPr/>
      <dgm:t>
        <a:bodyPr anchor="ctr"/>
        <a:lstStyle/>
        <a:p>
          <a:r>
            <a:rPr lang="en-US" sz="1800" b="1" dirty="0" smtClean="0"/>
            <a:t>Project Execution </a:t>
          </a:r>
          <a:r>
            <a:rPr lang="en-US" sz="1600" b="1" dirty="0" smtClean="0"/>
            <a:t>(10 weeks)</a:t>
          </a:r>
          <a:endParaRPr lang="en-US" sz="1600" b="1" dirty="0"/>
        </a:p>
      </dgm:t>
    </dgm:pt>
    <dgm:pt modelId="{EFE8B343-EFCF-4125-A800-C88434C5BE1D}" type="parTrans" cxnId="{3C91A085-2353-419F-8437-AF93989B3E65}">
      <dgm:prSet/>
      <dgm:spPr/>
      <dgm:t>
        <a:bodyPr/>
        <a:lstStyle/>
        <a:p>
          <a:endParaRPr lang="en-US"/>
        </a:p>
      </dgm:t>
    </dgm:pt>
    <dgm:pt modelId="{3EB9C13D-CE1F-4538-B009-D553D3EFEC87}" type="sibTrans" cxnId="{3C91A085-2353-419F-8437-AF93989B3E65}">
      <dgm:prSet/>
      <dgm:spPr/>
      <dgm:t>
        <a:bodyPr/>
        <a:lstStyle/>
        <a:p>
          <a:endParaRPr lang="en-US"/>
        </a:p>
      </dgm:t>
    </dgm:pt>
    <dgm:pt modelId="{F611568B-7460-4723-A851-09DC6940B478}">
      <dgm:prSet phldrT="[Text]" custT="1"/>
      <dgm:spPr/>
      <dgm:t>
        <a:bodyPr lIns="0" rIns="0"/>
        <a:lstStyle/>
        <a:p>
          <a:r>
            <a:rPr lang="en-US" sz="2000" b="1" dirty="0" smtClean="0"/>
            <a:t>Hand-off to Partners</a:t>
          </a:r>
        </a:p>
        <a:p>
          <a:r>
            <a:rPr lang="en-US" sz="2400" b="1" dirty="0" smtClean="0"/>
            <a:t>&amp;</a:t>
          </a:r>
        </a:p>
        <a:p>
          <a:r>
            <a:rPr lang="en-US" sz="1700" b="1" dirty="0" smtClean="0"/>
            <a:t>Conference Presentations</a:t>
          </a:r>
          <a:endParaRPr lang="en-US" sz="1700" b="1" dirty="0"/>
        </a:p>
      </dgm:t>
    </dgm:pt>
    <dgm:pt modelId="{3F3CAC33-7C96-41C1-B5D8-61E28BF8139B}" type="parTrans" cxnId="{C6253FE1-B9A7-44B0-B642-FA8066F1B749}">
      <dgm:prSet/>
      <dgm:spPr/>
      <dgm:t>
        <a:bodyPr/>
        <a:lstStyle/>
        <a:p>
          <a:endParaRPr lang="en-US"/>
        </a:p>
      </dgm:t>
    </dgm:pt>
    <dgm:pt modelId="{006BB82F-E8C5-4AB0-BAA7-45DCE1BD0AD6}" type="sibTrans" cxnId="{C6253FE1-B9A7-44B0-B642-FA8066F1B749}">
      <dgm:prSet/>
      <dgm:spPr/>
      <dgm:t>
        <a:bodyPr/>
        <a:lstStyle/>
        <a:p>
          <a:endParaRPr lang="en-US"/>
        </a:p>
      </dgm:t>
    </dgm:pt>
    <dgm:pt modelId="{1E6D711B-AED1-47DB-BEAB-79A2B7B190CD}">
      <dgm:prSet phldrT="[Text]" custT="1"/>
      <dgm:spPr/>
      <dgm:t>
        <a:bodyPr anchor="ctr"/>
        <a:lstStyle/>
        <a:p>
          <a:r>
            <a:rPr lang="en-US" sz="1200" dirty="0" smtClean="0"/>
            <a:t>Literature Review</a:t>
          </a:r>
          <a:endParaRPr lang="en-US" sz="1200" dirty="0"/>
        </a:p>
      </dgm:t>
    </dgm:pt>
    <dgm:pt modelId="{E91016FF-2CED-4AD0-A926-6D508917D032}" type="parTrans" cxnId="{454690DF-B3DE-444D-922B-E2529887E6E5}">
      <dgm:prSet/>
      <dgm:spPr/>
      <dgm:t>
        <a:bodyPr/>
        <a:lstStyle/>
        <a:p>
          <a:endParaRPr lang="en-US"/>
        </a:p>
      </dgm:t>
    </dgm:pt>
    <dgm:pt modelId="{EF765B4E-C663-4D65-A290-39CF37AB9BAF}" type="sibTrans" cxnId="{454690DF-B3DE-444D-922B-E2529887E6E5}">
      <dgm:prSet/>
      <dgm:spPr/>
      <dgm:t>
        <a:bodyPr/>
        <a:lstStyle/>
        <a:p>
          <a:endParaRPr lang="en-US"/>
        </a:p>
      </dgm:t>
    </dgm:pt>
    <dgm:pt modelId="{916C8285-DA73-44DB-8935-E7DC7CDA104A}">
      <dgm:prSet phldrT="[Text]" custT="1"/>
      <dgm:spPr/>
      <dgm:t>
        <a:bodyPr anchor="ctr"/>
        <a:lstStyle/>
        <a:p>
          <a:r>
            <a:rPr lang="en-US" sz="1200" dirty="0" smtClean="0"/>
            <a:t>Data Acquisition, Processing &amp; Analysis</a:t>
          </a:r>
          <a:endParaRPr lang="en-US" sz="1200" dirty="0"/>
        </a:p>
      </dgm:t>
    </dgm:pt>
    <dgm:pt modelId="{2CCB165F-8669-4948-9511-EE043DB946E6}" type="parTrans" cxnId="{180ABD8E-0C90-42A2-9757-904182F27680}">
      <dgm:prSet/>
      <dgm:spPr/>
      <dgm:t>
        <a:bodyPr/>
        <a:lstStyle/>
        <a:p>
          <a:endParaRPr lang="en-US"/>
        </a:p>
      </dgm:t>
    </dgm:pt>
    <dgm:pt modelId="{D6D872E1-3335-4A0D-B393-FEA0933C014F}" type="sibTrans" cxnId="{180ABD8E-0C90-42A2-9757-904182F27680}">
      <dgm:prSet/>
      <dgm:spPr/>
      <dgm:t>
        <a:bodyPr/>
        <a:lstStyle/>
        <a:p>
          <a:endParaRPr lang="en-US"/>
        </a:p>
      </dgm:t>
    </dgm:pt>
    <dgm:pt modelId="{FAEF813C-B726-4153-B6CA-238C82DDC68F}">
      <dgm:prSet phldrT="[Text]" custT="1"/>
      <dgm:spPr/>
      <dgm:t>
        <a:bodyPr anchor="ctr"/>
        <a:lstStyle/>
        <a:p>
          <a:r>
            <a:rPr lang="en-US" sz="1200" dirty="0" smtClean="0"/>
            <a:t>Results</a:t>
          </a:r>
          <a:endParaRPr lang="en-US" sz="1200" dirty="0"/>
        </a:p>
      </dgm:t>
    </dgm:pt>
    <dgm:pt modelId="{FE4C8505-F2DF-4037-9A8F-E1AB410A96D4}" type="parTrans" cxnId="{A145D68C-5A2E-4EC4-B113-B7A2CEF78676}">
      <dgm:prSet/>
      <dgm:spPr/>
      <dgm:t>
        <a:bodyPr/>
        <a:lstStyle/>
        <a:p>
          <a:endParaRPr lang="en-US"/>
        </a:p>
      </dgm:t>
    </dgm:pt>
    <dgm:pt modelId="{766E80C3-E7B0-44AB-9918-9A428568C46B}" type="sibTrans" cxnId="{A145D68C-5A2E-4EC4-B113-B7A2CEF78676}">
      <dgm:prSet/>
      <dgm:spPr/>
      <dgm:t>
        <a:bodyPr/>
        <a:lstStyle/>
        <a:p>
          <a:endParaRPr lang="en-US"/>
        </a:p>
      </dgm:t>
    </dgm:pt>
    <dgm:pt modelId="{4C8691CB-F72A-476E-AAF2-2B6252C2D40C}">
      <dgm:prSet phldrT="[Text]" custT="1"/>
      <dgm:spPr/>
      <dgm:t>
        <a:bodyPr anchor="ctr"/>
        <a:lstStyle/>
        <a:p>
          <a:r>
            <a:rPr lang="en-US" sz="1200" dirty="0" smtClean="0"/>
            <a:t>Conclusion</a:t>
          </a:r>
          <a:endParaRPr lang="en-US" sz="1200" dirty="0"/>
        </a:p>
      </dgm:t>
    </dgm:pt>
    <dgm:pt modelId="{7C867C06-5092-450F-A492-18B520C3DC82}" type="parTrans" cxnId="{A8B28CC2-2572-45E1-9B7D-E440E0F52132}">
      <dgm:prSet/>
      <dgm:spPr/>
      <dgm:t>
        <a:bodyPr/>
        <a:lstStyle/>
        <a:p>
          <a:endParaRPr lang="en-US"/>
        </a:p>
      </dgm:t>
    </dgm:pt>
    <dgm:pt modelId="{FFC759FF-8334-4478-ADE3-02CCB989B293}" type="sibTrans" cxnId="{A8B28CC2-2572-45E1-9B7D-E440E0F52132}">
      <dgm:prSet/>
      <dgm:spPr/>
      <dgm:t>
        <a:bodyPr/>
        <a:lstStyle/>
        <a:p>
          <a:endParaRPr lang="en-US"/>
        </a:p>
      </dgm:t>
    </dgm:pt>
    <dgm:pt modelId="{D58EFB9B-94C2-4A74-9644-879AAB67F428}">
      <dgm:prSet phldrT="[Text]" custT="1"/>
      <dgm:spPr/>
      <dgm:t>
        <a:bodyPr anchor="ctr"/>
        <a:lstStyle/>
        <a:p>
          <a:r>
            <a:rPr lang="en-US" sz="1600" dirty="0" smtClean="0"/>
            <a:t>Node drafts Proposal</a:t>
          </a:r>
        </a:p>
      </dgm:t>
    </dgm:pt>
    <dgm:pt modelId="{5D7A12A9-3BF6-4ED3-A89E-1A65126E01F4}" type="parTrans" cxnId="{FE0FD098-E233-4FBB-84C6-04B3120C69CD}">
      <dgm:prSet/>
      <dgm:spPr/>
      <dgm:t>
        <a:bodyPr/>
        <a:lstStyle/>
        <a:p>
          <a:endParaRPr lang="en-US"/>
        </a:p>
      </dgm:t>
    </dgm:pt>
    <dgm:pt modelId="{1F62DA6C-BD7C-41B9-A0E8-446C66B77929}" type="sibTrans" cxnId="{FE0FD098-E233-4FBB-84C6-04B3120C69CD}">
      <dgm:prSet/>
      <dgm:spPr/>
      <dgm:t>
        <a:bodyPr/>
        <a:lstStyle/>
        <a:p>
          <a:endParaRPr lang="en-US"/>
        </a:p>
      </dgm:t>
    </dgm:pt>
    <dgm:pt modelId="{BEAA1885-036A-4E69-B06C-0CE0BFB90AF9}">
      <dgm:prSet phldrT="[Text]" custT="1"/>
      <dgm:spPr/>
      <dgm:t>
        <a:bodyPr anchor="ctr"/>
        <a:lstStyle/>
        <a:p>
          <a:r>
            <a:rPr lang="en-US" sz="1600" dirty="0" smtClean="0"/>
            <a:t>NPO Review</a:t>
          </a:r>
        </a:p>
      </dgm:t>
    </dgm:pt>
    <dgm:pt modelId="{939688A3-61EB-43DB-9FFE-940CE1AE1657}" type="parTrans" cxnId="{6819CE45-E6BE-4C6C-9BBB-B05C889D5EE6}">
      <dgm:prSet/>
      <dgm:spPr/>
      <dgm:t>
        <a:bodyPr/>
        <a:lstStyle/>
        <a:p>
          <a:endParaRPr lang="en-US"/>
        </a:p>
      </dgm:t>
    </dgm:pt>
    <dgm:pt modelId="{37E8359B-FFCB-41B5-879B-C9E77AD96D80}" type="sibTrans" cxnId="{6819CE45-E6BE-4C6C-9BBB-B05C889D5EE6}">
      <dgm:prSet/>
      <dgm:spPr/>
      <dgm:t>
        <a:bodyPr/>
        <a:lstStyle/>
        <a:p>
          <a:endParaRPr lang="en-US"/>
        </a:p>
      </dgm:t>
    </dgm:pt>
    <dgm:pt modelId="{5C30FCB0-AE57-451E-9BB1-22FCC97D7048}">
      <dgm:prSet phldrT="[Text]" custT="1"/>
      <dgm:spPr/>
      <dgm:t>
        <a:bodyPr anchor="ctr"/>
        <a:lstStyle/>
        <a:p>
          <a:r>
            <a:rPr lang="en-US" sz="1600" dirty="0" smtClean="0"/>
            <a:t>NASA HQ Review</a:t>
          </a:r>
        </a:p>
      </dgm:t>
    </dgm:pt>
    <dgm:pt modelId="{CC588644-A559-4149-A176-6F83F8198274}" type="parTrans" cxnId="{1A6A0DD1-93BE-4DD8-8368-11A5345EEB9E}">
      <dgm:prSet/>
      <dgm:spPr/>
      <dgm:t>
        <a:bodyPr/>
        <a:lstStyle/>
        <a:p>
          <a:endParaRPr lang="en-US"/>
        </a:p>
      </dgm:t>
    </dgm:pt>
    <dgm:pt modelId="{1278367D-6C43-439A-ADB6-B33BAF9DFF5B}" type="sibTrans" cxnId="{1A6A0DD1-93BE-4DD8-8368-11A5345EEB9E}">
      <dgm:prSet/>
      <dgm:spPr/>
      <dgm:t>
        <a:bodyPr/>
        <a:lstStyle/>
        <a:p>
          <a:endParaRPr lang="en-US"/>
        </a:p>
      </dgm:t>
    </dgm:pt>
    <dgm:pt modelId="{B6C10986-E4F4-4F69-9E01-EA9EE4CEE0C4}">
      <dgm:prSet phldrT="[Text]" custT="1"/>
      <dgm:spPr/>
      <dgm:t>
        <a:bodyPr anchor="ctr"/>
        <a:lstStyle/>
        <a:p>
          <a:r>
            <a:rPr lang="en-US" sz="1200" dirty="0" smtClean="0"/>
            <a:t>Creation of Deliverables</a:t>
          </a:r>
          <a:endParaRPr lang="en-US" sz="1200" dirty="0"/>
        </a:p>
      </dgm:t>
    </dgm:pt>
    <dgm:pt modelId="{E0F147C5-744B-43C9-891C-E572AAE74D35}" type="parTrans" cxnId="{57FEC9F3-A6F6-4317-86D9-36B97CCE7CCB}">
      <dgm:prSet/>
      <dgm:spPr/>
      <dgm:t>
        <a:bodyPr/>
        <a:lstStyle/>
        <a:p>
          <a:endParaRPr lang="en-US"/>
        </a:p>
      </dgm:t>
    </dgm:pt>
    <dgm:pt modelId="{20FFF916-90CF-45E5-93BE-7D7BF280C423}" type="sibTrans" cxnId="{57FEC9F3-A6F6-4317-86D9-36B97CCE7CCB}">
      <dgm:prSet/>
      <dgm:spPr/>
      <dgm:t>
        <a:bodyPr/>
        <a:lstStyle/>
        <a:p>
          <a:endParaRPr lang="en-US"/>
        </a:p>
      </dgm:t>
    </dgm:pt>
    <dgm:pt modelId="{284E02E2-0CBB-442C-9814-4646EF752EFE}" type="pres">
      <dgm:prSet presAssocID="{C9E114AF-DDC5-4673-84F0-40D68503A60C}" presName="Name0" presStyleCnt="0">
        <dgm:presLayoutVars>
          <dgm:dir/>
          <dgm:resizeHandles val="exact"/>
        </dgm:presLayoutVars>
      </dgm:prSet>
      <dgm:spPr/>
    </dgm:pt>
    <dgm:pt modelId="{6A5D2BA0-0AE5-4FB6-9E3C-E8A39F364AC5}" type="pres">
      <dgm:prSet presAssocID="{9679107E-34C1-4F52-B439-C957B06EAAD5}" presName="parAndChTx" presStyleLbl="node1" presStyleIdx="0" presStyleCnt="5" custScaleY="184017">
        <dgm:presLayoutVars>
          <dgm:bulletEnabled val="1"/>
        </dgm:presLayoutVars>
      </dgm:prSet>
      <dgm:spPr/>
      <dgm:t>
        <a:bodyPr/>
        <a:lstStyle/>
        <a:p>
          <a:endParaRPr lang="en-US"/>
        </a:p>
      </dgm:t>
    </dgm:pt>
    <dgm:pt modelId="{FBEDB8B5-918F-4010-964F-BB9B05C2AE44}" type="pres">
      <dgm:prSet presAssocID="{0650B5B0-72F7-4307-A6FA-84AD65357FEA}" presName="parAndChSpace" presStyleCnt="0"/>
      <dgm:spPr/>
    </dgm:pt>
    <dgm:pt modelId="{62DF9E67-5398-49A7-9AFE-876FD24521FF}" type="pres">
      <dgm:prSet presAssocID="{AA264E2E-2651-496A-9F2D-915ACBD51F0E}" presName="parAndChTx" presStyleLbl="node1" presStyleIdx="1" presStyleCnt="5" custScaleY="184017" custLinFactNeighborY="-1151">
        <dgm:presLayoutVars>
          <dgm:bulletEnabled val="1"/>
        </dgm:presLayoutVars>
      </dgm:prSet>
      <dgm:spPr/>
      <dgm:t>
        <a:bodyPr/>
        <a:lstStyle/>
        <a:p>
          <a:endParaRPr lang="en-US"/>
        </a:p>
      </dgm:t>
    </dgm:pt>
    <dgm:pt modelId="{AC17A7DC-244C-4CC5-999D-0043D0F6145C}" type="pres">
      <dgm:prSet presAssocID="{943E5D45-7B86-4FCF-AFAD-D5EFF400DF70}" presName="parAndChSpace" presStyleCnt="0"/>
      <dgm:spPr/>
    </dgm:pt>
    <dgm:pt modelId="{36418FCC-E4FD-43FE-A69F-03CDE760E7AE}" type="pres">
      <dgm:prSet presAssocID="{7295AAA7-20E9-4947-854D-470AB853E30B}" presName="parAndChTx" presStyleLbl="node1" presStyleIdx="2" presStyleCnt="5" custScaleY="184017">
        <dgm:presLayoutVars>
          <dgm:bulletEnabled val="1"/>
        </dgm:presLayoutVars>
      </dgm:prSet>
      <dgm:spPr/>
      <dgm:t>
        <a:bodyPr/>
        <a:lstStyle/>
        <a:p>
          <a:endParaRPr lang="en-US"/>
        </a:p>
      </dgm:t>
    </dgm:pt>
    <dgm:pt modelId="{3C0EC012-C9A9-4BD7-8E73-49FF0AC2DA6F}" type="pres">
      <dgm:prSet presAssocID="{D00F065B-D362-48AB-AAE3-BC84D3717779}" presName="parAndChSpace" presStyleCnt="0"/>
      <dgm:spPr/>
    </dgm:pt>
    <dgm:pt modelId="{C0F2086A-B7DE-4F77-986A-0E97CB578580}" type="pres">
      <dgm:prSet presAssocID="{42157BD4-8F28-4853-80C5-F26EA2D7952D}" presName="parAndChTx" presStyleLbl="node1" presStyleIdx="3" presStyleCnt="5" custScaleY="184017" custLinFactNeighborY="1920">
        <dgm:presLayoutVars>
          <dgm:bulletEnabled val="1"/>
        </dgm:presLayoutVars>
      </dgm:prSet>
      <dgm:spPr/>
      <dgm:t>
        <a:bodyPr/>
        <a:lstStyle/>
        <a:p>
          <a:endParaRPr lang="en-US"/>
        </a:p>
      </dgm:t>
    </dgm:pt>
    <dgm:pt modelId="{7F00C609-8B5E-4B67-9C3B-90CB1F034EDA}" type="pres">
      <dgm:prSet presAssocID="{3EB9C13D-CE1F-4538-B009-D553D3EFEC87}" presName="parAndChSpace" presStyleCnt="0"/>
      <dgm:spPr/>
    </dgm:pt>
    <dgm:pt modelId="{306BB606-BC65-4ABD-882B-EE3946230D9F}" type="pres">
      <dgm:prSet presAssocID="{F611568B-7460-4723-A851-09DC6940B478}" presName="parAndChTx" presStyleLbl="node1" presStyleIdx="4" presStyleCnt="5" custScaleY="184017">
        <dgm:presLayoutVars>
          <dgm:bulletEnabled val="1"/>
        </dgm:presLayoutVars>
      </dgm:prSet>
      <dgm:spPr/>
      <dgm:t>
        <a:bodyPr/>
        <a:lstStyle/>
        <a:p>
          <a:endParaRPr lang="en-US"/>
        </a:p>
      </dgm:t>
    </dgm:pt>
  </dgm:ptLst>
  <dgm:cxnLst>
    <dgm:cxn modelId="{6819CE45-E6BE-4C6C-9BBB-B05C889D5EE6}" srcId="{7295AAA7-20E9-4947-854D-470AB853E30B}" destId="{BEAA1885-036A-4E69-B06C-0CE0BFB90AF9}" srcOrd="1" destOrd="0" parTransId="{939688A3-61EB-43DB-9FFE-940CE1AE1657}" sibTransId="{37E8359B-FFCB-41B5-879B-C9E77AD96D80}"/>
    <dgm:cxn modelId="{FE0FD098-E233-4FBB-84C6-04B3120C69CD}" srcId="{7295AAA7-20E9-4947-854D-470AB853E30B}" destId="{D58EFB9B-94C2-4A74-9644-879AAB67F428}" srcOrd="0" destOrd="0" parTransId="{5D7A12A9-3BF6-4ED3-A89E-1A65126E01F4}" sibTransId="{1F62DA6C-BD7C-41B9-A0E8-446C66B77929}"/>
    <dgm:cxn modelId="{56857AB9-C1AF-46B2-A454-33AD0241AC37}" type="presOf" srcId="{BEAA1885-036A-4E69-B06C-0CE0BFB90AF9}" destId="{36418FCC-E4FD-43FE-A69F-03CDE760E7AE}" srcOrd="0" destOrd="2" presId="urn:microsoft.com/office/officeart/2005/8/layout/hChevron3"/>
    <dgm:cxn modelId="{454690DF-B3DE-444D-922B-E2529887E6E5}" srcId="{42157BD4-8F28-4853-80C5-F26EA2D7952D}" destId="{1E6D711B-AED1-47DB-BEAB-79A2B7B190CD}" srcOrd="0" destOrd="0" parTransId="{E91016FF-2CED-4AD0-A926-6D508917D032}" sibTransId="{EF765B4E-C663-4D65-A290-39CF37AB9BAF}"/>
    <dgm:cxn modelId="{D57A7A33-F393-42E7-A9FF-02B4F12D3CF4}" type="presOf" srcId="{D58EFB9B-94C2-4A74-9644-879AAB67F428}" destId="{36418FCC-E4FD-43FE-A69F-03CDE760E7AE}" srcOrd="0" destOrd="1" presId="urn:microsoft.com/office/officeart/2005/8/layout/hChevron3"/>
    <dgm:cxn modelId="{1A6A0DD1-93BE-4DD8-8368-11A5345EEB9E}" srcId="{7295AAA7-20E9-4947-854D-470AB853E30B}" destId="{5C30FCB0-AE57-451E-9BB1-22FCC97D7048}" srcOrd="2" destOrd="0" parTransId="{CC588644-A559-4149-A176-6F83F8198274}" sibTransId="{1278367D-6C43-439A-ADB6-B33BAF9DFF5B}"/>
    <dgm:cxn modelId="{A8B28CC2-2572-45E1-9B7D-E440E0F52132}" srcId="{42157BD4-8F28-4853-80C5-F26EA2D7952D}" destId="{4C8691CB-F72A-476E-AAF2-2B6252C2D40C}" srcOrd="3" destOrd="0" parTransId="{7C867C06-5092-450F-A492-18B520C3DC82}" sibTransId="{FFC759FF-8334-4478-ADE3-02CCB989B293}"/>
    <dgm:cxn modelId="{C6043E74-55E0-4F5A-A660-756D31AC26C3}" srcId="{C9E114AF-DDC5-4673-84F0-40D68503A60C}" destId="{7295AAA7-20E9-4947-854D-470AB853E30B}" srcOrd="2" destOrd="0" parTransId="{5F660EF4-F3D2-4D83-8423-02566313E40C}" sibTransId="{D00F065B-D362-48AB-AAE3-BC84D3717779}"/>
    <dgm:cxn modelId="{031B785B-A4CA-46B7-AFF4-64C6DF27344B}" srcId="{C9E114AF-DDC5-4673-84F0-40D68503A60C}" destId="{AA264E2E-2651-496A-9F2D-915ACBD51F0E}" srcOrd="1" destOrd="0" parTransId="{E6E8AE35-E278-4FD3-A05F-B91B08413996}" sibTransId="{943E5D45-7B86-4FCF-AFAD-D5EFF400DF70}"/>
    <dgm:cxn modelId="{AE9B9BCA-16D2-4697-A5E2-C36AE9037457}" type="presOf" srcId="{9679107E-34C1-4F52-B439-C957B06EAAD5}" destId="{6A5D2BA0-0AE5-4FB6-9E3C-E8A39F364AC5}" srcOrd="0" destOrd="0" presId="urn:microsoft.com/office/officeart/2005/8/layout/hChevron3"/>
    <dgm:cxn modelId="{75482DCA-0EC7-4C67-A0E4-98387E3C0E85}" type="presOf" srcId="{916C8285-DA73-44DB-8935-E7DC7CDA104A}" destId="{C0F2086A-B7DE-4F77-986A-0E97CB578580}" srcOrd="0" destOrd="2" presId="urn:microsoft.com/office/officeart/2005/8/layout/hChevron3"/>
    <dgm:cxn modelId="{3E1FEC08-F3B7-4E73-B405-A4C67136EE40}" type="presOf" srcId="{1E6D711B-AED1-47DB-BEAB-79A2B7B190CD}" destId="{C0F2086A-B7DE-4F77-986A-0E97CB578580}" srcOrd="0" destOrd="1" presId="urn:microsoft.com/office/officeart/2005/8/layout/hChevron3"/>
    <dgm:cxn modelId="{AAF27BBF-5CBD-4E82-90B6-6B2E22AA5971}" type="presOf" srcId="{42157BD4-8F28-4853-80C5-F26EA2D7952D}" destId="{C0F2086A-B7DE-4F77-986A-0E97CB578580}" srcOrd="0" destOrd="0" presId="urn:microsoft.com/office/officeart/2005/8/layout/hChevron3"/>
    <dgm:cxn modelId="{D1E68FA3-CC12-48E2-A485-637E442B98D8}" type="presOf" srcId="{7295AAA7-20E9-4947-854D-470AB853E30B}" destId="{36418FCC-E4FD-43FE-A69F-03CDE760E7AE}" srcOrd="0" destOrd="0" presId="urn:microsoft.com/office/officeart/2005/8/layout/hChevron3"/>
    <dgm:cxn modelId="{00295B5C-B119-4CC3-B00F-3187EBEE394E}" type="presOf" srcId="{B6C10986-E4F4-4F69-9E01-EA9EE4CEE0C4}" destId="{C0F2086A-B7DE-4F77-986A-0E97CB578580}" srcOrd="0" destOrd="5" presId="urn:microsoft.com/office/officeart/2005/8/layout/hChevron3"/>
    <dgm:cxn modelId="{BF39F96D-5A9E-4A72-8636-4F4761DB8EF3}" type="presOf" srcId="{5C30FCB0-AE57-451E-9BB1-22FCC97D7048}" destId="{36418FCC-E4FD-43FE-A69F-03CDE760E7AE}" srcOrd="0" destOrd="3" presId="urn:microsoft.com/office/officeart/2005/8/layout/hChevron3"/>
    <dgm:cxn modelId="{30FABF0D-844D-4007-845E-955301178104}" srcId="{C9E114AF-DDC5-4673-84F0-40D68503A60C}" destId="{9679107E-34C1-4F52-B439-C957B06EAAD5}" srcOrd="0" destOrd="0" parTransId="{8A78451A-2D8A-47DE-9E5D-279160C15F89}" sibTransId="{0650B5B0-72F7-4307-A6FA-84AD65357FEA}"/>
    <dgm:cxn modelId="{57FEC9F3-A6F6-4317-86D9-36B97CCE7CCB}" srcId="{42157BD4-8F28-4853-80C5-F26EA2D7952D}" destId="{B6C10986-E4F4-4F69-9E01-EA9EE4CEE0C4}" srcOrd="4" destOrd="0" parTransId="{E0F147C5-744B-43C9-891C-E572AAE74D35}" sibTransId="{20FFF916-90CF-45E5-93BE-7D7BF280C423}"/>
    <dgm:cxn modelId="{A145D68C-5A2E-4EC4-B113-B7A2CEF78676}" srcId="{42157BD4-8F28-4853-80C5-F26EA2D7952D}" destId="{FAEF813C-B726-4153-B6CA-238C82DDC68F}" srcOrd="2" destOrd="0" parTransId="{FE4C8505-F2DF-4037-9A8F-E1AB410A96D4}" sibTransId="{766E80C3-E7B0-44AB-9918-9A428568C46B}"/>
    <dgm:cxn modelId="{DD4DAA46-A4C3-41E5-8113-14FF684DE79C}" type="presOf" srcId="{C9E114AF-DDC5-4673-84F0-40D68503A60C}" destId="{284E02E2-0CBB-442C-9814-4646EF752EFE}" srcOrd="0" destOrd="0" presId="urn:microsoft.com/office/officeart/2005/8/layout/hChevron3"/>
    <dgm:cxn modelId="{7112C084-E2DF-48B2-AF74-8DD0903EC577}" type="presOf" srcId="{4C8691CB-F72A-476E-AAF2-2B6252C2D40C}" destId="{C0F2086A-B7DE-4F77-986A-0E97CB578580}" srcOrd="0" destOrd="4" presId="urn:microsoft.com/office/officeart/2005/8/layout/hChevron3"/>
    <dgm:cxn modelId="{FFFD8859-1667-4A5D-A559-80EEE14143B5}" type="presOf" srcId="{AA264E2E-2651-496A-9F2D-915ACBD51F0E}" destId="{62DF9E67-5398-49A7-9AFE-876FD24521FF}" srcOrd="0" destOrd="0" presId="urn:microsoft.com/office/officeart/2005/8/layout/hChevron3"/>
    <dgm:cxn modelId="{5BBFA953-8A21-4431-9AB0-0B963C6186D6}" type="presOf" srcId="{F611568B-7460-4723-A851-09DC6940B478}" destId="{306BB606-BC65-4ABD-882B-EE3946230D9F}" srcOrd="0" destOrd="0" presId="urn:microsoft.com/office/officeart/2005/8/layout/hChevron3"/>
    <dgm:cxn modelId="{C6253FE1-B9A7-44B0-B642-FA8066F1B749}" srcId="{C9E114AF-DDC5-4673-84F0-40D68503A60C}" destId="{F611568B-7460-4723-A851-09DC6940B478}" srcOrd="4" destOrd="0" parTransId="{3F3CAC33-7C96-41C1-B5D8-61E28BF8139B}" sibTransId="{006BB82F-E8C5-4AB0-BAA7-45DCE1BD0AD6}"/>
    <dgm:cxn modelId="{8AFFCD67-2823-4F51-A58C-1BF5B4A41995}" type="presOf" srcId="{FAEF813C-B726-4153-B6CA-238C82DDC68F}" destId="{C0F2086A-B7DE-4F77-986A-0E97CB578580}" srcOrd="0" destOrd="3" presId="urn:microsoft.com/office/officeart/2005/8/layout/hChevron3"/>
    <dgm:cxn modelId="{3C91A085-2353-419F-8437-AF93989B3E65}" srcId="{C9E114AF-DDC5-4673-84F0-40D68503A60C}" destId="{42157BD4-8F28-4853-80C5-F26EA2D7952D}" srcOrd="3" destOrd="0" parTransId="{EFE8B343-EFCF-4125-A800-C88434C5BE1D}" sibTransId="{3EB9C13D-CE1F-4538-B009-D553D3EFEC87}"/>
    <dgm:cxn modelId="{180ABD8E-0C90-42A2-9757-904182F27680}" srcId="{42157BD4-8F28-4853-80C5-F26EA2D7952D}" destId="{916C8285-DA73-44DB-8935-E7DC7CDA104A}" srcOrd="1" destOrd="0" parTransId="{2CCB165F-8669-4948-9511-EE043DB946E6}" sibTransId="{D6D872E1-3335-4A0D-B393-FEA0933C014F}"/>
    <dgm:cxn modelId="{BBF56DF5-16A8-4B20-BB2C-AFE12B29B146}" type="presParOf" srcId="{284E02E2-0CBB-442C-9814-4646EF752EFE}" destId="{6A5D2BA0-0AE5-4FB6-9E3C-E8A39F364AC5}" srcOrd="0" destOrd="0" presId="urn:microsoft.com/office/officeart/2005/8/layout/hChevron3"/>
    <dgm:cxn modelId="{89BA416C-4FAC-4EC4-98B7-8EBDE8B8D35C}" type="presParOf" srcId="{284E02E2-0CBB-442C-9814-4646EF752EFE}" destId="{FBEDB8B5-918F-4010-964F-BB9B05C2AE44}" srcOrd="1" destOrd="0" presId="urn:microsoft.com/office/officeart/2005/8/layout/hChevron3"/>
    <dgm:cxn modelId="{F354F2E9-D6D9-42DE-ADF2-4F31D614F0C7}" type="presParOf" srcId="{284E02E2-0CBB-442C-9814-4646EF752EFE}" destId="{62DF9E67-5398-49A7-9AFE-876FD24521FF}" srcOrd="2" destOrd="0" presId="urn:microsoft.com/office/officeart/2005/8/layout/hChevron3"/>
    <dgm:cxn modelId="{2B850887-527C-4BED-B0CA-B25C127DDCCF}" type="presParOf" srcId="{284E02E2-0CBB-442C-9814-4646EF752EFE}" destId="{AC17A7DC-244C-4CC5-999D-0043D0F6145C}" srcOrd="3" destOrd="0" presId="urn:microsoft.com/office/officeart/2005/8/layout/hChevron3"/>
    <dgm:cxn modelId="{11AA3FCD-6722-43CB-8D6D-A90BFC130518}" type="presParOf" srcId="{284E02E2-0CBB-442C-9814-4646EF752EFE}" destId="{36418FCC-E4FD-43FE-A69F-03CDE760E7AE}" srcOrd="4" destOrd="0" presId="urn:microsoft.com/office/officeart/2005/8/layout/hChevron3"/>
    <dgm:cxn modelId="{6CFCAA6B-C1A7-4010-A24B-716E902EA718}" type="presParOf" srcId="{284E02E2-0CBB-442C-9814-4646EF752EFE}" destId="{3C0EC012-C9A9-4BD7-8E73-49FF0AC2DA6F}" srcOrd="5" destOrd="0" presId="urn:microsoft.com/office/officeart/2005/8/layout/hChevron3"/>
    <dgm:cxn modelId="{899229D9-1003-4F71-8409-EDF3FF6C04DD}" type="presParOf" srcId="{284E02E2-0CBB-442C-9814-4646EF752EFE}" destId="{C0F2086A-B7DE-4F77-986A-0E97CB578580}" srcOrd="6" destOrd="0" presId="urn:microsoft.com/office/officeart/2005/8/layout/hChevron3"/>
    <dgm:cxn modelId="{E46DC853-B448-46A6-A1D6-E7B28F98C429}" type="presParOf" srcId="{284E02E2-0CBB-442C-9814-4646EF752EFE}" destId="{7F00C609-8B5E-4B67-9C3B-90CB1F034EDA}" srcOrd="7" destOrd="0" presId="urn:microsoft.com/office/officeart/2005/8/layout/hChevron3"/>
    <dgm:cxn modelId="{3378803B-8EEC-4CB0-A22E-EBFB5609CE5C}" type="presParOf" srcId="{284E02E2-0CBB-442C-9814-4646EF752EFE}" destId="{306BB606-BC65-4ABD-882B-EE3946230D9F}"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D2BA0-0AE5-4FB6-9E3C-E8A39F364AC5}">
      <dsp:nvSpPr>
        <dsp:cNvPr id="0" name=""/>
        <dsp:cNvSpPr/>
      </dsp:nvSpPr>
      <dsp:spPr>
        <a:xfrm>
          <a:off x="1414" y="431732"/>
          <a:ext cx="2758045" cy="4060217"/>
        </a:xfrm>
        <a:prstGeom prst="homePlate">
          <a:avLst>
            <a:gd name="adj" fmla="val 25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7298" tIns="45720" rIns="389191" bIns="45720" numCol="1" spcCol="1270" anchor="ctr" anchorCtr="0">
          <a:noAutofit/>
        </a:bodyPr>
        <a:lstStyle/>
        <a:p>
          <a:pPr lvl="0" algn="ctr" defTabSz="800100">
            <a:lnSpc>
              <a:spcPct val="90000"/>
            </a:lnSpc>
            <a:spcBef>
              <a:spcPct val="0"/>
            </a:spcBef>
            <a:spcAft>
              <a:spcPct val="35000"/>
            </a:spcAft>
          </a:pPr>
          <a:r>
            <a:rPr lang="en-US" sz="1800" b="1" kern="1200" dirty="0" smtClean="0"/>
            <a:t>Conversations w/Potential Partners to Identify Needs</a:t>
          </a:r>
          <a:endParaRPr lang="en-US" sz="1800" b="1" kern="1200" dirty="0"/>
        </a:p>
      </dsp:txBody>
      <dsp:txXfrm>
        <a:off x="1414" y="431732"/>
        <a:ext cx="2413289" cy="4060217"/>
      </dsp:txXfrm>
    </dsp:sp>
    <dsp:sp modelId="{62DF9E67-5398-49A7-9AFE-876FD24521FF}">
      <dsp:nvSpPr>
        <dsp:cNvPr id="0" name=""/>
        <dsp:cNvSpPr/>
      </dsp:nvSpPr>
      <dsp:spPr>
        <a:xfrm>
          <a:off x="2207850" y="406336"/>
          <a:ext cx="2758045" cy="4060217"/>
        </a:xfrm>
        <a:prstGeom prst="chevron">
          <a:avLst>
            <a:gd name="adj" fmla="val 25000"/>
          </a:avLst>
        </a:prstGeom>
        <a:solidFill>
          <a:schemeClr val="accent5">
            <a:hueOff val="-1838336"/>
            <a:satOff val="-2557"/>
            <a:lumOff val="-9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7298" tIns="50800" rIns="97298" bIns="50800" numCol="1" spcCol="1270" anchor="ctr" anchorCtr="0">
          <a:noAutofit/>
        </a:bodyPr>
        <a:lstStyle/>
        <a:p>
          <a:pPr lvl="0" algn="l" defTabSz="889000">
            <a:lnSpc>
              <a:spcPct val="90000"/>
            </a:lnSpc>
            <a:spcBef>
              <a:spcPct val="0"/>
            </a:spcBef>
            <a:spcAft>
              <a:spcPct val="35000"/>
            </a:spcAft>
          </a:pPr>
          <a:r>
            <a:rPr lang="en-US" sz="2000" b="1" kern="1200" dirty="0" smtClean="0"/>
            <a:t>Project Idea </a:t>
          </a:r>
        </a:p>
        <a:p>
          <a:pPr lvl="0" algn="l" defTabSz="889000">
            <a:lnSpc>
              <a:spcPct val="90000"/>
            </a:lnSpc>
            <a:spcBef>
              <a:spcPct val="0"/>
            </a:spcBef>
            <a:spcAft>
              <a:spcPct val="35000"/>
            </a:spcAft>
          </a:pPr>
          <a:r>
            <a:rPr lang="en-US" sz="1200" b="0" kern="1200" dirty="0" smtClean="0"/>
            <a:t>● </a:t>
          </a:r>
          <a:r>
            <a:rPr lang="en-US" sz="1600" b="0" kern="1200" dirty="0" smtClean="0"/>
            <a:t>Submission to NPO  </a:t>
          </a:r>
        </a:p>
        <a:p>
          <a:pPr lvl="0" algn="l" defTabSz="889000">
            <a:lnSpc>
              <a:spcPct val="90000"/>
            </a:lnSpc>
            <a:spcBef>
              <a:spcPct val="0"/>
            </a:spcBef>
            <a:spcAft>
              <a:spcPct val="35000"/>
            </a:spcAft>
          </a:pPr>
          <a:r>
            <a:rPr lang="en-US" sz="1200" b="0" kern="1200" dirty="0" smtClean="0"/>
            <a:t>● </a:t>
          </a:r>
          <a:r>
            <a:rPr lang="en-US" sz="1600" b="0" kern="1200" dirty="0" smtClean="0"/>
            <a:t>NPO Reviews and Discusses with Nodes</a:t>
          </a:r>
          <a:endParaRPr lang="en-US" sz="1600" b="0" kern="1200" dirty="0"/>
        </a:p>
      </dsp:txBody>
      <dsp:txXfrm>
        <a:off x="2897361" y="406336"/>
        <a:ext cx="1379023" cy="4060217"/>
      </dsp:txXfrm>
    </dsp:sp>
    <dsp:sp modelId="{36418FCC-E4FD-43FE-A69F-03CDE760E7AE}">
      <dsp:nvSpPr>
        <dsp:cNvPr id="0" name=""/>
        <dsp:cNvSpPr/>
      </dsp:nvSpPr>
      <dsp:spPr>
        <a:xfrm>
          <a:off x="4414286" y="431732"/>
          <a:ext cx="2758045" cy="4060217"/>
        </a:xfrm>
        <a:prstGeom prst="chevron">
          <a:avLst>
            <a:gd name="adj" fmla="val 25000"/>
          </a:avLst>
        </a:prstGeom>
        <a:solidFill>
          <a:schemeClr val="accent5">
            <a:hueOff val="-3676672"/>
            <a:satOff val="-5114"/>
            <a:lumOff val="-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7298" tIns="50800" rIns="97298" bIns="50800" numCol="1" spcCol="1270" anchor="ctr" anchorCtr="0">
          <a:noAutofit/>
        </a:bodyPr>
        <a:lstStyle/>
        <a:p>
          <a:pPr lvl="0" algn="l" defTabSz="889000">
            <a:lnSpc>
              <a:spcPct val="90000"/>
            </a:lnSpc>
            <a:spcBef>
              <a:spcPct val="0"/>
            </a:spcBef>
            <a:spcAft>
              <a:spcPct val="35000"/>
            </a:spcAft>
          </a:pPr>
          <a:r>
            <a:rPr lang="en-US" sz="2000" b="1" kern="1200" dirty="0" smtClean="0"/>
            <a:t>Proposal Process</a:t>
          </a:r>
        </a:p>
        <a:p>
          <a:pPr marL="171450" lvl="1" indent="-171450" algn="l" defTabSz="711200">
            <a:lnSpc>
              <a:spcPct val="90000"/>
            </a:lnSpc>
            <a:spcBef>
              <a:spcPct val="0"/>
            </a:spcBef>
            <a:spcAft>
              <a:spcPct val="15000"/>
            </a:spcAft>
            <a:buChar char="••"/>
          </a:pPr>
          <a:r>
            <a:rPr lang="en-US" sz="1600" kern="1200" dirty="0" smtClean="0"/>
            <a:t>Node drafts Proposal</a:t>
          </a:r>
        </a:p>
        <a:p>
          <a:pPr marL="171450" lvl="1" indent="-171450" algn="l" defTabSz="711200">
            <a:lnSpc>
              <a:spcPct val="90000"/>
            </a:lnSpc>
            <a:spcBef>
              <a:spcPct val="0"/>
            </a:spcBef>
            <a:spcAft>
              <a:spcPct val="15000"/>
            </a:spcAft>
            <a:buChar char="••"/>
          </a:pPr>
          <a:r>
            <a:rPr lang="en-US" sz="1600" kern="1200" dirty="0" smtClean="0"/>
            <a:t>NPO Review</a:t>
          </a:r>
        </a:p>
        <a:p>
          <a:pPr marL="171450" lvl="1" indent="-171450" algn="l" defTabSz="711200">
            <a:lnSpc>
              <a:spcPct val="90000"/>
            </a:lnSpc>
            <a:spcBef>
              <a:spcPct val="0"/>
            </a:spcBef>
            <a:spcAft>
              <a:spcPct val="15000"/>
            </a:spcAft>
            <a:buChar char="••"/>
          </a:pPr>
          <a:r>
            <a:rPr lang="en-US" sz="1600" kern="1200" dirty="0" smtClean="0"/>
            <a:t>NASA HQ Review</a:t>
          </a:r>
        </a:p>
      </dsp:txBody>
      <dsp:txXfrm>
        <a:off x="5103797" y="431732"/>
        <a:ext cx="1379023" cy="4060217"/>
      </dsp:txXfrm>
    </dsp:sp>
    <dsp:sp modelId="{C0F2086A-B7DE-4F77-986A-0E97CB578580}">
      <dsp:nvSpPr>
        <dsp:cNvPr id="0" name=""/>
        <dsp:cNvSpPr/>
      </dsp:nvSpPr>
      <dsp:spPr>
        <a:xfrm>
          <a:off x="6620723" y="474095"/>
          <a:ext cx="2758045" cy="4060217"/>
        </a:xfrm>
        <a:prstGeom prst="chevron">
          <a:avLst>
            <a:gd name="adj" fmla="val 25000"/>
          </a:avLst>
        </a:prstGeom>
        <a:solidFill>
          <a:schemeClr val="accent5">
            <a:hueOff val="-5515009"/>
            <a:satOff val="-7671"/>
            <a:lumOff val="-294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7298" tIns="45720" rIns="97298" bIns="45720" numCol="1" spcCol="1270" anchor="ctr" anchorCtr="0">
          <a:noAutofit/>
        </a:bodyPr>
        <a:lstStyle/>
        <a:p>
          <a:pPr lvl="0" algn="l" defTabSz="800100">
            <a:lnSpc>
              <a:spcPct val="90000"/>
            </a:lnSpc>
            <a:spcBef>
              <a:spcPct val="0"/>
            </a:spcBef>
            <a:spcAft>
              <a:spcPct val="35000"/>
            </a:spcAft>
          </a:pPr>
          <a:r>
            <a:rPr lang="en-US" sz="1800" b="1" kern="1200" dirty="0" smtClean="0"/>
            <a:t>Project Execution </a:t>
          </a:r>
          <a:r>
            <a:rPr lang="en-US" sz="1600" b="1" kern="1200" dirty="0" smtClean="0"/>
            <a:t>(10 weeks)</a:t>
          </a:r>
          <a:endParaRPr lang="en-US" sz="1600" b="1" kern="1200" dirty="0"/>
        </a:p>
        <a:p>
          <a:pPr marL="114300" lvl="1" indent="-114300" algn="l" defTabSz="533400">
            <a:lnSpc>
              <a:spcPct val="90000"/>
            </a:lnSpc>
            <a:spcBef>
              <a:spcPct val="0"/>
            </a:spcBef>
            <a:spcAft>
              <a:spcPct val="15000"/>
            </a:spcAft>
            <a:buChar char="••"/>
          </a:pPr>
          <a:r>
            <a:rPr lang="en-US" sz="1200" kern="1200" dirty="0" smtClean="0"/>
            <a:t>Literature Review</a:t>
          </a:r>
          <a:endParaRPr lang="en-US" sz="1200" kern="1200" dirty="0"/>
        </a:p>
        <a:p>
          <a:pPr marL="114300" lvl="1" indent="-114300" algn="l" defTabSz="533400">
            <a:lnSpc>
              <a:spcPct val="90000"/>
            </a:lnSpc>
            <a:spcBef>
              <a:spcPct val="0"/>
            </a:spcBef>
            <a:spcAft>
              <a:spcPct val="15000"/>
            </a:spcAft>
            <a:buChar char="••"/>
          </a:pPr>
          <a:r>
            <a:rPr lang="en-US" sz="1200" kern="1200" dirty="0" smtClean="0"/>
            <a:t>Data Acquisition, Processing &amp; Analysis</a:t>
          </a:r>
          <a:endParaRPr lang="en-US" sz="1200" kern="1200" dirty="0"/>
        </a:p>
        <a:p>
          <a:pPr marL="114300" lvl="1" indent="-114300" algn="l" defTabSz="533400">
            <a:lnSpc>
              <a:spcPct val="90000"/>
            </a:lnSpc>
            <a:spcBef>
              <a:spcPct val="0"/>
            </a:spcBef>
            <a:spcAft>
              <a:spcPct val="15000"/>
            </a:spcAft>
            <a:buChar char="••"/>
          </a:pPr>
          <a:r>
            <a:rPr lang="en-US" sz="1200" kern="1200" dirty="0" smtClean="0"/>
            <a:t>Results</a:t>
          </a:r>
          <a:endParaRPr lang="en-US" sz="1200" kern="1200" dirty="0"/>
        </a:p>
        <a:p>
          <a:pPr marL="114300" lvl="1" indent="-114300" algn="l" defTabSz="533400">
            <a:lnSpc>
              <a:spcPct val="90000"/>
            </a:lnSpc>
            <a:spcBef>
              <a:spcPct val="0"/>
            </a:spcBef>
            <a:spcAft>
              <a:spcPct val="15000"/>
            </a:spcAft>
            <a:buChar char="••"/>
          </a:pPr>
          <a:r>
            <a:rPr lang="en-US" sz="1200" kern="1200" dirty="0" smtClean="0"/>
            <a:t>Conclusion</a:t>
          </a:r>
          <a:endParaRPr lang="en-US" sz="1200" kern="1200" dirty="0"/>
        </a:p>
        <a:p>
          <a:pPr marL="114300" lvl="1" indent="-114300" algn="l" defTabSz="533400">
            <a:lnSpc>
              <a:spcPct val="90000"/>
            </a:lnSpc>
            <a:spcBef>
              <a:spcPct val="0"/>
            </a:spcBef>
            <a:spcAft>
              <a:spcPct val="15000"/>
            </a:spcAft>
            <a:buChar char="••"/>
          </a:pPr>
          <a:r>
            <a:rPr lang="en-US" sz="1200" kern="1200" dirty="0" smtClean="0"/>
            <a:t>Creation of Deliverables</a:t>
          </a:r>
          <a:endParaRPr lang="en-US" sz="1200" kern="1200" dirty="0"/>
        </a:p>
      </dsp:txBody>
      <dsp:txXfrm>
        <a:off x="7310234" y="474095"/>
        <a:ext cx="1379023" cy="4060217"/>
      </dsp:txXfrm>
    </dsp:sp>
    <dsp:sp modelId="{306BB606-BC65-4ABD-882B-EE3946230D9F}">
      <dsp:nvSpPr>
        <dsp:cNvPr id="0" name=""/>
        <dsp:cNvSpPr/>
      </dsp:nvSpPr>
      <dsp:spPr>
        <a:xfrm>
          <a:off x="8827159" y="431732"/>
          <a:ext cx="2758045" cy="4060217"/>
        </a:xfrm>
        <a:prstGeom prst="chevron">
          <a:avLst>
            <a:gd name="adj" fmla="val 25000"/>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0800" rIns="0" bIns="50800" numCol="1" spcCol="1270" anchor="ctr" anchorCtr="0">
          <a:noAutofit/>
        </a:bodyPr>
        <a:lstStyle/>
        <a:p>
          <a:pPr lvl="0" algn="ctr" defTabSz="889000">
            <a:lnSpc>
              <a:spcPct val="90000"/>
            </a:lnSpc>
            <a:spcBef>
              <a:spcPct val="0"/>
            </a:spcBef>
            <a:spcAft>
              <a:spcPct val="35000"/>
            </a:spcAft>
          </a:pPr>
          <a:r>
            <a:rPr lang="en-US" sz="2000" b="1" kern="1200" dirty="0" smtClean="0"/>
            <a:t>Hand-off to Partners</a:t>
          </a:r>
        </a:p>
        <a:p>
          <a:pPr lvl="0" algn="ctr" defTabSz="889000">
            <a:lnSpc>
              <a:spcPct val="90000"/>
            </a:lnSpc>
            <a:spcBef>
              <a:spcPct val="0"/>
            </a:spcBef>
            <a:spcAft>
              <a:spcPct val="35000"/>
            </a:spcAft>
          </a:pPr>
          <a:r>
            <a:rPr lang="en-US" sz="2400" b="1" kern="1200" dirty="0" smtClean="0"/>
            <a:t>&amp;</a:t>
          </a:r>
        </a:p>
        <a:p>
          <a:pPr lvl="0" algn="ctr" defTabSz="889000">
            <a:lnSpc>
              <a:spcPct val="90000"/>
            </a:lnSpc>
            <a:spcBef>
              <a:spcPct val="0"/>
            </a:spcBef>
            <a:spcAft>
              <a:spcPct val="35000"/>
            </a:spcAft>
          </a:pPr>
          <a:r>
            <a:rPr lang="en-US" sz="1700" b="1" kern="1200" dirty="0" smtClean="0"/>
            <a:t>Conference Presentations</a:t>
          </a:r>
          <a:endParaRPr lang="en-US" sz="1700" b="1" kern="1200" dirty="0"/>
        </a:p>
      </dsp:txBody>
      <dsp:txXfrm>
        <a:off x="9516670" y="431732"/>
        <a:ext cx="1379023" cy="406021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09636-E230-E048-BC89-64FABEB80B16}" type="datetimeFigureOut">
              <a:rPr lang="en-US" smtClean="0"/>
              <a:t>8/27/2018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81050-724F-F64C-A79E-5AB91F9CC453}" type="slidenum">
              <a:rPr lang="en-US" smtClean="0"/>
              <a:t>‹#›</a:t>
            </a:fld>
            <a:endParaRPr lang="en-US"/>
          </a:p>
        </p:txBody>
      </p:sp>
    </p:spTree>
    <p:extLst>
      <p:ext uri="{BB962C8B-B14F-4D97-AF65-F5344CB8AC3E}">
        <p14:creationId xmlns:p14="http://schemas.microsoft.com/office/powerpoint/2010/main" val="101105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263096"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24538"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44" y="788406"/>
            <a:ext cx="11470512" cy="1229100"/>
          </a:xfrm>
        </p:spPr>
        <p:txBody>
          <a:bodyPr>
            <a:normAutofit fontScale="90000"/>
          </a:bodyPr>
          <a:lstStyle/>
          <a:p>
            <a:r>
              <a:rPr lang="en-US" smtClean="0"/>
              <a:t>DEVELOP National Program</a:t>
            </a:r>
            <a:endParaRPr lang="en-US"/>
          </a:p>
        </p:txBody>
      </p:sp>
      <p:sp>
        <p:nvSpPr>
          <p:cNvPr id="3" name="Subtitle 2"/>
          <p:cNvSpPr>
            <a:spLocks noGrp="1"/>
          </p:cNvSpPr>
          <p:nvPr>
            <p:ph type="subTitle" idx="1"/>
          </p:nvPr>
        </p:nvSpPr>
        <p:spPr>
          <a:xfrm>
            <a:off x="2881880" y="2860664"/>
            <a:ext cx="6428241" cy="1655762"/>
          </a:xfrm>
        </p:spPr>
        <p:txBody>
          <a:bodyPr/>
          <a:lstStyle/>
          <a:p>
            <a:r>
              <a:rPr lang="en-US" sz="4000" dirty="0" smtClean="0">
                <a:solidFill>
                  <a:schemeClr val="tx1">
                    <a:lumMod val="75000"/>
                    <a:lumOff val="25000"/>
                  </a:schemeClr>
                </a:solidFill>
              </a:rPr>
              <a:t>DEVELOP Projects:</a:t>
            </a:r>
          </a:p>
          <a:p>
            <a:r>
              <a:rPr lang="en-US" dirty="0" smtClean="0">
                <a:solidFill>
                  <a:schemeClr val="tx1">
                    <a:lumMod val="75000"/>
                    <a:lumOff val="25000"/>
                  </a:schemeClr>
                </a:solidFill>
              </a:rPr>
              <a:t>Project Execution &amp; Performance Metrics</a:t>
            </a:r>
            <a:endParaRPr lang="en-US" dirty="0">
              <a:solidFill>
                <a:schemeClr val="tx1">
                  <a:lumMod val="75000"/>
                  <a:lumOff val="25000"/>
                </a:schemeClr>
              </a:solidFill>
            </a:endParaRPr>
          </a:p>
        </p:txBody>
      </p:sp>
    </p:spTree>
    <p:extLst>
      <p:ext uri="{BB962C8B-B14F-4D97-AF65-F5344CB8AC3E}">
        <p14:creationId xmlns:p14="http://schemas.microsoft.com/office/powerpoint/2010/main" val="51139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Things to Note</a:t>
            </a:r>
            <a:endParaRPr lang="en-US" dirty="0"/>
          </a:p>
        </p:txBody>
      </p:sp>
      <p:sp>
        <p:nvSpPr>
          <p:cNvPr id="3" name="Content Placeholder 2"/>
          <p:cNvSpPr>
            <a:spLocks noGrp="1"/>
          </p:cNvSpPr>
          <p:nvPr>
            <p:ph idx="1"/>
          </p:nvPr>
        </p:nvSpPr>
        <p:spPr>
          <a:xfrm>
            <a:off x="4071667" y="1440613"/>
            <a:ext cx="7282131" cy="4322284"/>
          </a:xfrm>
        </p:spPr>
        <p:txBody>
          <a:bodyPr>
            <a:normAutofit/>
          </a:bodyPr>
          <a:lstStyle/>
          <a:p>
            <a:r>
              <a:rPr lang="en-US" dirty="0" smtClean="0">
                <a:solidFill>
                  <a:schemeClr val="tx1">
                    <a:lumMod val="75000"/>
                    <a:lumOff val="25000"/>
                  </a:schemeClr>
                </a:solidFill>
              </a:rPr>
              <a:t>DEVELOP projects </a:t>
            </a:r>
            <a:r>
              <a:rPr lang="en-US" b="1" u="sng" dirty="0" smtClean="0">
                <a:solidFill>
                  <a:schemeClr val="tx1">
                    <a:lumMod val="75000"/>
                    <a:lumOff val="25000"/>
                  </a:schemeClr>
                </a:solidFill>
              </a:rPr>
              <a:t>do not develop </a:t>
            </a:r>
            <a:r>
              <a:rPr lang="en-US" b="1" u="sng" dirty="0">
                <a:solidFill>
                  <a:schemeClr val="tx1">
                    <a:lumMod val="75000"/>
                    <a:lumOff val="25000"/>
                  </a:schemeClr>
                </a:solidFill>
              </a:rPr>
              <a:t>or prescribe policy</a:t>
            </a:r>
            <a:r>
              <a:rPr lang="en-US" dirty="0">
                <a:solidFill>
                  <a:schemeClr val="tx1">
                    <a:lumMod val="75000"/>
                    <a:lumOff val="25000"/>
                  </a:schemeClr>
                </a:solidFill>
              </a:rPr>
              <a:t>. </a:t>
            </a:r>
            <a:r>
              <a:rPr lang="en-US" dirty="0" smtClean="0">
                <a:solidFill>
                  <a:schemeClr val="tx1">
                    <a:lumMod val="75000"/>
                    <a:lumOff val="25000"/>
                  </a:schemeClr>
                </a:solidFill>
              </a:rPr>
              <a:t>We simply demonstrate the feasibility of NASA Earth observations being integrated into decision making. Other </a:t>
            </a:r>
            <a:r>
              <a:rPr lang="en-US" dirty="0">
                <a:solidFill>
                  <a:schemeClr val="tx1">
                    <a:lumMod val="75000"/>
                    <a:lumOff val="25000"/>
                  </a:schemeClr>
                </a:solidFill>
              </a:rPr>
              <a:t>agencies and organizations use the data and scientific results in their policy analysis and development</a:t>
            </a:r>
            <a:r>
              <a:rPr lang="en-US" dirty="0" smtClean="0">
                <a:solidFill>
                  <a:schemeClr val="tx1">
                    <a:lumMod val="75000"/>
                    <a:lumOff val="25000"/>
                  </a:schemeClr>
                </a:solidFill>
              </a:rPr>
              <a:t>.</a:t>
            </a:r>
          </a:p>
          <a:p>
            <a:r>
              <a:rPr lang="en-US" dirty="0" smtClean="0">
                <a:solidFill>
                  <a:schemeClr val="tx1">
                    <a:lumMod val="75000"/>
                    <a:lumOff val="25000"/>
                  </a:schemeClr>
                </a:solidFill>
              </a:rPr>
              <a:t>NASA funds DEVELOP, thus we highlight the use of NASA Earth observations (NOAA funds the NCEI location, so they have an additional directive to highlight NOAA CDRs).</a:t>
            </a:r>
            <a:endParaRPr lang="en-US" dirty="0">
              <a:solidFill>
                <a:schemeClr val="tx1">
                  <a:lumMod val="75000"/>
                  <a:lumOff val="25000"/>
                </a:schemeClr>
              </a:solidFill>
            </a:endParaRPr>
          </a:p>
          <a:p>
            <a:endParaRPr lang="en-US" dirty="0">
              <a:solidFill>
                <a:schemeClr val="tx1">
                  <a:lumMod val="75000"/>
                  <a:lumOff val="25000"/>
                </a:schemeClr>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029" y="1440610"/>
            <a:ext cx="3490382" cy="4537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182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5"/>
          <p:cNvSpPr txBox="1">
            <a:spLocks/>
          </p:cNvSpPr>
          <p:nvPr/>
        </p:nvSpPr>
        <p:spPr>
          <a:xfrm>
            <a:off x="855958" y="3160889"/>
            <a:ext cx="4382088" cy="23037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A lot goes into every DEVELOP project. </a:t>
            </a:r>
          </a:p>
          <a:p>
            <a:pPr marL="0" indent="0" algn="ctr">
              <a:buNone/>
            </a:pPr>
            <a:r>
              <a:rPr lang="en-US" dirty="0" smtClean="0">
                <a:solidFill>
                  <a:schemeClr val="tx1">
                    <a:lumMod val="75000"/>
                    <a:lumOff val="25000"/>
                  </a:schemeClr>
                </a:solidFill>
              </a:rPr>
              <a:t>What will your project’s legacy be?</a:t>
            </a:r>
            <a:endParaRPr lang="en-US" dirty="0">
              <a:solidFill>
                <a:schemeClr val="tx1">
                  <a:lumMod val="75000"/>
                  <a:lumOff val="25000"/>
                </a:schemeClr>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0222" y="0"/>
            <a:ext cx="6321778" cy="6321778"/>
          </a:xfrm>
          <a:prstGeom prst="rect">
            <a:avLst/>
          </a:prstGeom>
        </p:spPr>
      </p:pic>
    </p:spTree>
    <p:extLst>
      <p:ext uri="{BB962C8B-B14F-4D97-AF65-F5344CB8AC3E}">
        <p14:creationId xmlns:p14="http://schemas.microsoft.com/office/powerpoint/2010/main" val="55623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Characteristics</a:t>
            </a:r>
            <a:endParaRPr lang="en-US" dirty="0"/>
          </a:p>
        </p:txBody>
      </p:sp>
      <p:sp>
        <p:nvSpPr>
          <p:cNvPr id="46" name="Content Placeholder 1"/>
          <p:cNvSpPr txBox="1">
            <a:spLocks/>
          </p:cNvSpPr>
          <p:nvPr/>
        </p:nvSpPr>
        <p:spPr>
          <a:xfrm>
            <a:off x="393539" y="1300862"/>
            <a:ext cx="8592577" cy="4861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Arial" panose="020B0604020202020204" pitchFamily="34" charset="0"/>
              <a:buNone/>
            </a:pPr>
            <a:r>
              <a:rPr lang="en-US" b="1" dirty="0" smtClean="0">
                <a:solidFill>
                  <a:schemeClr val="tx1">
                    <a:lumMod val="75000"/>
                    <a:lumOff val="25000"/>
                  </a:schemeClr>
                </a:solidFill>
              </a:rPr>
              <a:t>70-80 projects take place each year - at their core they share these characteristics:</a:t>
            </a:r>
          </a:p>
          <a:p>
            <a:pPr marL="511175" indent="-273050">
              <a:spcBef>
                <a:spcPts val="1200"/>
              </a:spcBef>
              <a:spcAft>
                <a:spcPts val="800"/>
              </a:spcAft>
            </a:pPr>
            <a:r>
              <a:rPr lang="en-US" sz="1800" dirty="0" smtClean="0">
                <a:solidFill>
                  <a:schemeClr val="tx1">
                    <a:lumMod val="75000"/>
                    <a:lumOff val="25000"/>
                  </a:schemeClr>
                </a:solidFill>
              </a:rPr>
              <a:t>Highlight the </a:t>
            </a:r>
            <a:r>
              <a:rPr lang="en-US" sz="1800" b="1" dirty="0" smtClean="0">
                <a:solidFill>
                  <a:schemeClr val="tx1">
                    <a:lumMod val="75000"/>
                    <a:lumOff val="25000"/>
                  </a:schemeClr>
                </a:solidFill>
              </a:rPr>
              <a:t>applications</a:t>
            </a:r>
            <a:r>
              <a:rPr lang="en-US" sz="1800" dirty="0" smtClean="0">
                <a:solidFill>
                  <a:schemeClr val="tx1">
                    <a:lumMod val="75000"/>
                    <a:lumOff val="25000"/>
                  </a:schemeClr>
                </a:solidFill>
              </a:rPr>
              <a:t> and </a:t>
            </a:r>
            <a:r>
              <a:rPr lang="en-US" sz="1800" b="1" dirty="0" smtClean="0">
                <a:solidFill>
                  <a:schemeClr val="tx1">
                    <a:lumMod val="75000"/>
                    <a:lumOff val="25000"/>
                  </a:schemeClr>
                </a:solidFill>
              </a:rPr>
              <a:t>capabilities</a:t>
            </a:r>
            <a:r>
              <a:rPr lang="en-US" sz="1800" dirty="0" smtClean="0">
                <a:solidFill>
                  <a:schemeClr val="tx1">
                    <a:lumMod val="75000"/>
                    <a:lumOff val="25000"/>
                  </a:schemeClr>
                </a:solidFill>
              </a:rPr>
              <a:t> of </a:t>
            </a:r>
            <a:r>
              <a:rPr lang="en-US" sz="1800" b="1" dirty="0" smtClean="0">
                <a:solidFill>
                  <a:schemeClr val="tx1">
                    <a:lumMod val="75000"/>
                    <a:lumOff val="25000"/>
                  </a:schemeClr>
                </a:solidFill>
              </a:rPr>
              <a:t>NASA Earth observations</a:t>
            </a:r>
            <a:endParaRPr lang="en-US" sz="1800" dirty="0" smtClean="0">
              <a:solidFill>
                <a:schemeClr val="tx1">
                  <a:lumMod val="75000"/>
                  <a:lumOff val="25000"/>
                </a:schemeClr>
              </a:solidFill>
            </a:endParaRPr>
          </a:p>
          <a:p>
            <a:pPr marL="511175" indent="-273050">
              <a:spcBef>
                <a:spcPts val="0"/>
              </a:spcBef>
              <a:spcAft>
                <a:spcPts val="800"/>
              </a:spcAft>
            </a:pPr>
            <a:r>
              <a:rPr lang="en-US" sz="1800" dirty="0" smtClean="0">
                <a:solidFill>
                  <a:schemeClr val="tx1">
                    <a:lumMod val="75000"/>
                    <a:lumOff val="25000"/>
                  </a:schemeClr>
                </a:solidFill>
              </a:rPr>
              <a:t>Address </a:t>
            </a:r>
            <a:r>
              <a:rPr lang="en-US" sz="1800" b="1" dirty="0" smtClean="0">
                <a:solidFill>
                  <a:schemeClr val="tx1">
                    <a:lumMod val="75000"/>
                    <a:lumOff val="25000"/>
                  </a:schemeClr>
                </a:solidFill>
              </a:rPr>
              <a:t>community concerns </a:t>
            </a:r>
            <a:r>
              <a:rPr lang="en-US" sz="1800" dirty="0" smtClean="0">
                <a:solidFill>
                  <a:schemeClr val="tx1">
                    <a:lumMod val="75000"/>
                    <a:lumOff val="25000"/>
                  </a:schemeClr>
                </a:solidFill>
              </a:rPr>
              <a:t>relating to decision-making for real-world environmental issues</a:t>
            </a:r>
          </a:p>
          <a:p>
            <a:pPr marL="511175" indent="-273050">
              <a:spcBef>
                <a:spcPts val="0"/>
              </a:spcBef>
              <a:spcAft>
                <a:spcPts val="800"/>
              </a:spcAft>
            </a:pPr>
            <a:r>
              <a:rPr lang="en-US" sz="1800" dirty="0" smtClean="0">
                <a:solidFill>
                  <a:schemeClr val="tx1">
                    <a:lumMod val="75000"/>
                    <a:lumOff val="25000"/>
                  </a:schemeClr>
                </a:solidFill>
              </a:rPr>
              <a:t>Partner with organizations who can </a:t>
            </a:r>
            <a:r>
              <a:rPr lang="en-US" sz="1800" b="1" dirty="0" smtClean="0">
                <a:solidFill>
                  <a:schemeClr val="tx1">
                    <a:lumMod val="75000"/>
                    <a:lumOff val="25000"/>
                  </a:schemeClr>
                </a:solidFill>
              </a:rPr>
              <a:t>benefit</a:t>
            </a:r>
            <a:r>
              <a:rPr lang="en-US" sz="1800" dirty="0" smtClean="0">
                <a:solidFill>
                  <a:schemeClr val="tx1">
                    <a:lumMod val="75000"/>
                    <a:lumOff val="25000"/>
                  </a:schemeClr>
                </a:solidFill>
              </a:rPr>
              <a:t> from using NASA Earth observations to </a:t>
            </a:r>
            <a:r>
              <a:rPr lang="en-US" sz="1800" b="1" dirty="0" smtClean="0">
                <a:solidFill>
                  <a:schemeClr val="tx1">
                    <a:lumMod val="75000"/>
                    <a:lumOff val="25000"/>
                  </a:schemeClr>
                </a:solidFill>
              </a:rPr>
              <a:t>enhance decision making </a:t>
            </a:r>
            <a:r>
              <a:rPr lang="en-US" sz="1800" dirty="0" smtClean="0">
                <a:solidFill>
                  <a:schemeClr val="tx1">
                    <a:lumMod val="75000"/>
                    <a:lumOff val="25000"/>
                  </a:schemeClr>
                </a:solidFill>
              </a:rPr>
              <a:t>by </a:t>
            </a:r>
            <a:r>
              <a:rPr lang="en-US" sz="1800" b="1" dirty="0" smtClean="0">
                <a:solidFill>
                  <a:schemeClr val="tx1">
                    <a:lumMod val="75000"/>
                    <a:lumOff val="25000"/>
                  </a:schemeClr>
                </a:solidFill>
              </a:rPr>
              <a:t>providing decision support tools</a:t>
            </a:r>
          </a:p>
          <a:p>
            <a:pPr marL="511175" indent="-273050">
              <a:spcBef>
                <a:spcPts val="0"/>
              </a:spcBef>
              <a:spcAft>
                <a:spcPts val="800"/>
              </a:spcAft>
            </a:pPr>
            <a:r>
              <a:rPr lang="en-US" sz="1800" dirty="0" smtClean="0">
                <a:solidFill>
                  <a:schemeClr val="tx1">
                    <a:lumMod val="75000"/>
                    <a:lumOff val="25000"/>
                  </a:schemeClr>
                </a:solidFill>
              </a:rPr>
              <a:t>Align with at least one of the eight NASA Applied Sciences Program’s </a:t>
            </a:r>
            <a:r>
              <a:rPr lang="en-US" sz="1800" b="1" dirty="0" smtClean="0">
                <a:solidFill>
                  <a:schemeClr val="tx1">
                    <a:lumMod val="75000"/>
                    <a:lumOff val="25000"/>
                  </a:schemeClr>
                </a:solidFill>
              </a:rPr>
              <a:t>National Application </a:t>
            </a:r>
            <a:r>
              <a:rPr lang="en-US" sz="1800" dirty="0" smtClean="0">
                <a:solidFill>
                  <a:schemeClr val="tx1">
                    <a:lumMod val="75000"/>
                    <a:lumOff val="25000"/>
                  </a:schemeClr>
                </a:solidFill>
              </a:rPr>
              <a:t>Areas</a:t>
            </a:r>
          </a:p>
          <a:p>
            <a:pPr marL="511175" indent="-273050">
              <a:spcBef>
                <a:spcPts val="0"/>
              </a:spcBef>
              <a:spcAft>
                <a:spcPts val="800"/>
              </a:spcAft>
            </a:pPr>
            <a:r>
              <a:rPr lang="en-US" sz="1800" dirty="0" smtClean="0">
                <a:solidFill>
                  <a:schemeClr val="tx1">
                    <a:lumMod val="75000"/>
                    <a:lumOff val="25000"/>
                  </a:schemeClr>
                </a:solidFill>
              </a:rPr>
              <a:t>Research is conducted by teams with </a:t>
            </a:r>
            <a:r>
              <a:rPr lang="en-US" sz="1800" b="1" dirty="0" smtClean="0">
                <a:solidFill>
                  <a:schemeClr val="tx1">
                    <a:lumMod val="75000"/>
                    <a:lumOff val="25000"/>
                  </a:schemeClr>
                </a:solidFill>
              </a:rPr>
              <a:t>diverse backgrounds</a:t>
            </a:r>
            <a:r>
              <a:rPr lang="en-US" sz="1800" dirty="0" smtClean="0">
                <a:solidFill>
                  <a:schemeClr val="tx1">
                    <a:lumMod val="75000"/>
                    <a:lumOff val="25000"/>
                  </a:schemeClr>
                </a:solidFill>
              </a:rPr>
              <a:t> under the scientific guidance of </a:t>
            </a:r>
            <a:r>
              <a:rPr lang="en-US" sz="1800" b="1" dirty="0" smtClean="0">
                <a:solidFill>
                  <a:schemeClr val="tx1">
                    <a:lumMod val="75000"/>
                    <a:lumOff val="25000"/>
                  </a:schemeClr>
                </a:solidFill>
              </a:rPr>
              <a:t>Science Advisors </a:t>
            </a:r>
            <a:r>
              <a:rPr lang="en-US" sz="1800" dirty="0" smtClean="0">
                <a:solidFill>
                  <a:schemeClr val="tx1">
                    <a:lumMod val="75000"/>
                    <a:lumOff val="25000"/>
                  </a:schemeClr>
                </a:solidFill>
              </a:rPr>
              <a:t>and mentors from NASA and partner organizations</a:t>
            </a:r>
          </a:p>
          <a:p>
            <a:pPr marL="511175" indent="-273050">
              <a:spcBef>
                <a:spcPts val="0"/>
              </a:spcBef>
              <a:spcAft>
                <a:spcPts val="800"/>
              </a:spcAft>
            </a:pPr>
            <a:r>
              <a:rPr lang="en-US" sz="1800" dirty="0" smtClean="0">
                <a:solidFill>
                  <a:schemeClr val="tx1">
                    <a:lumMod val="75000"/>
                    <a:lumOff val="25000"/>
                  </a:schemeClr>
                </a:solidFill>
              </a:rPr>
              <a:t>Create a consistent set of </a:t>
            </a:r>
            <a:r>
              <a:rPr lang="en-US" sz="1800" b="1" dirty="0" smtClean="0">
                <a:solidFill>
                  <a:schemeClr val="tx1">
                    <a:lumMod val="75000"/>
                    <a:lumOff val="25000"/>
                  </a:schemeClr>
                </a:solidFill>
              </a:rPr>
              <a:t>deliverables </a:t>
            </a:r>
            <a:endParaRPr lang="en-US" sz="1800" b="1" dirty="0">
              <a:solidFill>
                <a:schemeClr val="tx1">
                  <a:lumMod val="75000"/>
                  <a:lumOff val="25000"/>
                </a:schemeClr>
              </a:solidFill>
            </a:endParaRPr>
          </a:p>
        </p:txBody>
      </p:sp>
      <p:pic>
        <p:nvPicPr>
          <p:cNvPr id="47" name="Picture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24227" y="2534772"/>
            <a:ext cx="2405061" cy="1875182"/>
          </a:xfrm>
          <a:prstGeom prst="rect">
            <a:avLst/>
          </a:prstGeom>
          <a:ln>
            <a:noFill/>
          </a:ln>
          <a:effectLst>
            <a:outerShdw blurRad="292100" dist="139700" dir="2700000" algn="tl" rotWithShape="0">
              <a:srgbClr val="333333">
                <a:alpha val="65000"/>
              </a:srgbClr>
            </a:outerShdw>
          </a:effectLst>
        </p:spPr>
      </p:pic>
      <p:pic>
        <p:nvPicPr>
          <p:cNvPr id="48" name="Picture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10307">
            <a:off x="9595646" y="3968203"/>
            <a:ext cx="1630348" cy="2097353"/>
          </a:xfrm>
          <a:prstGeom prst="rect">
            <a:avLst/>
          </a:prstGeom>
          <a:ln>
            <a:noFill/>
          </a:ln>
          <a:effectLst>
            <a:outerShdw blurRad="292100" dist="139700" dir="2700000" algn="tl" rotWithShape="0">
              <a:srgbClr val="333333">
                <a:alpha val="65000"/>
              </a:srgbClr>
            </a:outerShdw>
          </a:effectLst>
        </p:spPr>
      </p:pic>
      <p:pic>
        <p:nvPicPr>
          <p:cNvPr id="49" name="Picture 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8563" y="1300862"/>
            <a:ext cx="1922614" cy="1280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205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Project Ideas Come From?</a:t>
            </a:r>
            <a:endParaRPr lang="en-US" dirty="0"/>
          </a:p>
        </p:txBody>
      </p:sp>
      <p:grpSp>
        <p:nvGrpSpPr>
          <p:cNvPr id="69" name="Group 68"/>
          <p:cNvGrpSpPr/>
          <p:nvPr/>
        </p:nvGrpSpPr>
        <p:grpSpPr>
          <a:xfrm>
            <a:off x="770808" y="1346732"/>
            <a:ext cx="2479666" cy="815191"/>
            <a:chOff x="415934" y="3403903"/>
            <a:chExt cx="2479666" cy="815191"/>
          </a:xfrm>
        </p:grpSpPr>
        <p:sp>
          <p:nvSpPr>
            <p:cNvPr id="70" name="Isosceles Triangle 110"/>
            <p:cNvSpPr/>
            <p:nvPr/>
          </p:nvSpPr>
          <p:spPr>
            <a:xfrm rot="5400000">
              <a:off x="2406508" y="3697198"/>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entury Gothic" charset="0"/>
                <a:ea typeface="Century Gothic" charset="0"/>
                <a:cs typeface="Century Gothic" charset="0"/>
              </a:endParaRPr>
            </a:p>
          </p:txBody>
        </p:sp>
        <p:sp>
          <p:nvSpPr>
            <p:cNvPr id="71" name="Rounded Rectangle 70"/>
            <p:cNvSpPr/>
            <p:nvPr/>
          </p:nvSpPr>
          <p:spPr>
            <a:xfrm>
              <a:off x="415934" y="3403903"/>
              <a:ext cx="2327266"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tx1">
                      <a:lumMod val="75000"/>
                      <a:lumOff val="25000"/>
                    </a:schemeClr>
                  </a:solidFill>
                  <a:latin typeface="Century Gothic" charset="0"/>
                  <a:ea typeface="Century Gothic" charset="0"/>
                  <a:cs typeface="Century Gothic" charset="0"/>
                </a:rPr>
                <a:t>National </a:t>
              </a:r>
            </a:p>
            <a:p>
              <a:pPr lvl="0" algn="ctr"/>
              <a:r>
                <a:rPr lang="en-US" sz="1500" b="1" dirty="0" smtClean="0">
                  <a:solidFill>
                    <a:schemeClr val="tx1">
                      <a:lumMod val="75000"/>
                      <a:lumOff val="25000"/>
                    </a:schemeClr>
                  </a:solidFill>
                  <a:latin typeface="Century Gothic" charset="0"/>
                  <a:ea typeface="Century Gothic" charset="0"/>
                  <a:cs typeface="Century Gothic" charset="0"/>
                </a:rPr>
                <a:t>Science </a:t>
              </a:r>
            </a:p>
            <a:p>
              <a:pPr lvl="0" algn="ctr"/>
              <a:r>
                <a:rPr lang="en-US" sz="1500" b="1" dirty="0" smtClean="0">
                  <a:solidFill>
                    <a:schemeClr val="tx1">
                      <a:lumMod val="75000"/>
                      <a:lumOff val="25000"/>
                    </a:schemeClr>
                  </a:solidFill>
                  <a:latin typeface="Century Gothic" charset="0"/>
                  <a:ea typeface="Century Gothic" charset="0"/>
                  <a:cs typeface="Century Gothic" charset="0"/>
                </a:rPr>
                <a:t>Objectives</a:t>
              </a:r>
              <a:endParaRPr lang="en-US" sz="1100" dirty="0">
                <a:solidFill>
                  <a:schemeClr val="tx1">
                    <a:lumMod val="75000"/>
                    <a:lumOff val="25000"/>
                  </a:schemeClr>
                </a:solidFill>
                <a:latin typeface="Century Gothic" charset="0"/>
                <a:ea typeface="Century Gothic" charset="0"/>
                <a:cs typeface="Century Gothic" charset="0"/>
              </a:endParaRPr>
            </a:p>
          </p:txBody>
        </p:sp>
      </p:grpSp>
      <p:grpSp>
        <p:nvGrpSpPr>
          <p:cNvPr id="29" name="Group 28"/>
          <p:cNvGrpSpPr/>
          <p:nvPr/>
        </p:nvGrpSpPr>
        <p:grpSpPr>
          <a:xfrm>
            <a:off x="770808" y="2305059"/>
            <a:ext cx="2479666" cy="815191"/>
            <a:chOff x="415934" y="3403903"/>
            <a:chExt cx="2479666" cy="815191"/>
          </a:xfrm>
        </p:grpSpPr>
        <p:sp>
          <p:nvSpPr>
            <p:cNvPr id="30" name="Isosceles Triangle 110"/>
            <p:cNvSpPr/>
            <p:nvPr/>
          </p:nvSpPr>
          <p:spPr>
            <a:xfrm rot="5400000">
              <a:off x="2406508" y="3697198"/>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entury Gothic" charset="0"/>
                <a:ea typeface="Century Gothic" charset="0"/>
                <a:cs typeface="Century Gothic" charset="0"/>
              </a:endParaRPr>
            </a:p>
          </p:txBody>
        </p:sp>
        <p:sp>
          <p:nvSpPr>
            <p:cNvPr id="31" name="Rounded Rectangle 30"/>
            <p:cNvSpPr/>
            <p:nvPr/>
          </p:nvSpPr>
          <p:spPr>
            <a:xfrm>
              <a:off x="415934" y="3403903"/>
              <a:ext cx="2327266"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tx1">
                      <a:lumMod val="75000"/>
                      <a:lumOff val="25000"/>
                    </a:schemeClr>
                  </a:solidFill>
                  <a:latin typeface="Century Gothic" charset="0"/>
                  <a:ea typeface="Century Gothic" charset="0"/>
                  <a:cs typeface="Century Gothic" charset="0"/>
                </a:rPr>
                <a:t>NASA </a:t>
              </a:r>
            </a:p>
            <a:p>
              <a:pPr lvl="0" algn="ctr"/>
              <a:r>
                <a:rPr lang="en-US" sz="1500" b="1" dirty="0" smtClean="0">
                  <a:solidFill>
                    <a:schemeClr val="tx1">
                      <a:lumMod val="75000"/>
                      <a:lumOff val="25000"/>
                    </a:schemeClr>
                  </a:solidFill>
                  <a:latin typeface="Century Gothic" charset="0"/>
                  <a:ea typeface="Century Gothic" charset="0"/>
                  <a:cs typeface="Century Gothic" charset="0"/>
                </a:rPr>
                <a:t>Program </a:t>
              </a:r>
            </a:p>
            <a:p>
              <a:pPr lvl="0" algn="ctr"/>
              <a:r>
                <a:rPr lang="en-US" sz="1500" b="1" dirty="0" smtClean="0">
                  <a:solidFill>
                    <a:schemeClr val="tx1">
                      <a:lumMod val="75000"/>
                      <a:lumOff val="25000"/>
                    </a:schemeClr>
                  </a:solidFill>
                  <a:latin typeface="Century Gothic" charset="0"/>
                  <a:ea typeface="Century Gothic" charset="0"/>
                  <a:cs typeface="Century Gothic" charset="0"/>
                </a:rPr>
                <a:t>Managers</a:t>
              </a:r>
              <a:endParaRPr lang="en-US" sz="1100" dirty="0">
                <a:solidFill>
                  <a:schemeClr val="tx1">
                    <a:lumMod val="75000"/>
                    <a:lumOff val="25000"/>
                  </a:schemeClr>
                </a:solidFill>
                <a:latin typeface="Century Gothic" charset="0"/>
                <a:ea typeface="Century Gothic" charset="0"/>
                <a:cs typeface="Century Gothic" charset="0"/>
              </a:endParaRPr>
            </a:p>
          </p:txBody>
        </p:sp>
      </p:grpSp>
      <p:grpSp>
        <p:nvGrpSpPr>
          <p:cNvPr id="32" name="Group 31"/>
          <p:cNvGrpSpPr/>
          <p:nvPr/>
        </p:nvGrpSpPr>
        <p:grpSpPr>
          <a:xfrm>
            <a:off x="770808" y="3261999"/>
            <a:ext cx="2479666" cy="815191"/>
            <a:chOff x="415934" y="3403903"/>
            <a:chExt cx="2479666" cy="815191"/>
          </a:xfrm>
        </p:grpSpPr>
        <p:sp>
          <p:nvSpPr>
            <p:cNvPr id="33" name="Isosceles Triangle 110"/>
            <p:cNvSpPr/>
            <p:nvPr/>
          </p:nvSpPr>
          <p:spPr>
            <a:xfrm rot="5400000">
              <a:off x="2406508" y="3697198"/>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entury Gothic" charset="0"/>
                <a:ea typeface="Century Gothic" charset="0"/>
                <a:cs typeface="Century Gothic" charset="0"/>
              </a:endParaRPr>
            </a:p>
          </p:txBody>
        </p:sp>
        <p:sp>
          <p:nvSpPr>
            <p:cNvPr id="34" name="Rounded Rectangle 33"/>
            <p:cNvSpPr/>
            <p:nvPr/>
          </p:nvSpPr>
          <p:spPr>
            <a:xfrm>
              <a:off x="415934" y="3403903"/>
              <a:ext cx="2327266"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tx1">
                      <a:lumMod val="75000"/>
                      <a:lumOff val="25000"/>
                    </a:schemeClr>
                  </a:solidFill>
                  <a:latin typeface="Century Gothic" charset="0"/>
                  <a:ea typeface="Century Gothic" charset="0"/>
                  <a:cs typeface="Century Gothic" charset="0"/>
                </a:rPr>
                <a:t>DEVELOP</a:t>
              </a:r>
            </a:p>
            <a:p>
              <a:pPr lvl="0" algn="ctr"/>
              <a:r>
                <a:rPr lang="en-US" sz="1500" b="1" dirty="0" smtClean="0">
                  <a:solidFill>
                    <a:schemeClr val="tx1">
                      <a:lumMod val="75000"/>
                      <a:lumOff val="25000"/>
                    </a:schemeClr>
                  </a:solidFill>
                  <a:latin typeface="Century Gothic" charset="0"/>
                  <a:ea typeface="Century Gothic" charset="0"/>
                  <a:cs typeface="Century Gothic" charset="0"/>
                </a:rPr>
                <a:t>Science </a:t>
              </a:r>
            </a:p>
            <a:p>
              <a:pPr lvl="0" algn="ctr"/>
              <a:r>
                <a:rPr lang="en-US" sz="1500" b="1" dirty="0" smtClean="0">
                  <a:solidFill>
                    <a:schemeClr val="tx1">
                      <a:lumMod val="75000"/>
                      <a:lumOff val="25000"/>
                    </a:schemeClr>
                  </a:solidFill>
                  <a:latin typeface="Century Gothic" charset="0"/>
                  <a:ea typeface="Century Gothic" charset="0"/>
                  <a:cs typeface="Century Gothic" charset="0"/>
                </a:rPr>
                <a:t>Advisors</a:t>
              </a:r>
              <a:endParaRPr lang="en-US" sz="1100" dirty="0">
                <a:solidFill>
                  <a:schemeClr val="tx1">
                    <a:lumMod val="75000"/>
                    <a:lumOff val="25000"/>
                  </a:schemeClr>
                </a:solidFill>
                <a:latin typeface="Century Gothic" charset="0"/>
                <a:ea typeface="Century Gothic" charset="0"/>
                <a:cs typeface="Century Gothic" charset="0"/>
              </a:endParaRPr>
            </a:p>
          </p:txBody>
        </p:sp>
      </p:grpSp>
      <p:grpSp>
        <p:nvGrpSpPr>
          <p:cNvPr id="35" name="Group 34"/>
          <p:cNvGrpSpPr/>
          <p:nvPr/>
        </p:nvGrpSpPr>
        <p:grpSpPr>
          <a:xfrm>
            <a:off x="770808" y="4210795"/>
            <a:ext cx="2479666" cy="815191"/>
            <a:chOff x="415934" y="3403903"/>
            <a:chExt cx="2479666" cy="815191"/>
          </a:xfrm>
        </p:grpSpPr>
        <p:sp>
          <p:nvSpPr>
            <p:cNvPr id="36" name="Isosceles Triangle 110"/>
            <p:cNvSpPr/>
            <p:nvPr/>
          </p:nvSpPr>
          <p:spPr>
            <a:xfrm rot="5400000">
              <a:off x="2406508" y="3697198"/>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entury Gothic" charset="0"/>
                <a:ea typeface="Century Gothic" charset="0"/>
                <a:cs typeface="Century Gothic" charset="0"/>
              </a:endParaRPr>
            </a:p>
          </p:txBody>
        </p:sp>
        <p:sp>
          <p:nvSpPr>
            <p:cNvPr id="37" name="Rounded Rectangle 36"/>
            <p:cNvSpPr/>
            <p:nvPr/>
          </p:nvSpPr>
          <p:spPr>
            <a:xfrm>
              <a:off x="415934" y="3403903"/>
              <a:ext cx="2327266"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tx1">
                      <a:lumMod val="75000"/>
                      <a:lumOff val="25000"/>
                    </a:schemeClr>
                  </a:solidFill>
                  <a:latin typeface="Century Gothic" charset="0"/>
                  <a:ea typeface="Century Gothic" charset="0"/>
                  <a:cs typeface="Century Gothic" charset="0"/>
                </a:rPr>
                <a:t>NSF</a:t>
              </a:r>
            </a:p>
            <a:p>
              <a:pPr lvl="0" algn="ctr"/>
              <a:r>
                <a:rPr lang="en-US" sz="1500" b="1" dirty="0" smtClean="0">
                  <a:solidFill>
                    <a:schemeClr val="tx1">
                      <a:lumMod val="75000"/>
                      <a:lumOff val="25000"/>
                    </a:schemeClr>
                  </a:solidFill>
                  <a:latin typeface="Century Gothic" charset="0"/>
                  <a:ea typeface="Century Gothic" charset="0"/>
                  <a:cs typeface="Century Gothic" charset="0"/>
                </a:rPr>
                <a:t>Decadal </a:t>
              </a:r>
            </a:p>
            <a:p>
              <a:pPr lvl="0" algn="ctr"/>
              <a:r>
                <a:rPr lang="en-US" sz="1500" b="1" dirty="0" smtClean="0">
                  <a:solidFill>
                    <a:schemeClr val="tx1">
                      <a:lumMod val="75000"/>
                      <a:lumOff val="25000"/>
                    </a:schemeClr>
                  </a:solidFill>
                  <a:latin typeface="Century Gothic" charset="0"/>
                  <a:ea typeface="Century Gothic" charset="0"/>
                  <a:cs typeface="Century Gothic" charset="0"/>
                </a:rPr>
                <a:t>Survey</a:t>
              </a:r>
              <a:endParaRPr lang="en-US" sz="1100" dirty="0">
                <a:solidFill>
                  <a:schemeClr val="tx1">
                    <a:lumMod val="75000"/>
                    <a:lumOff val="25000"/>
                  </a:schemeClr>
                </a:solidFill>
                <a:latin typeface="Century Gothic" charset="0"/>
                <a:ea typeface="Century Gothic" charset="0"/>
                <a:cs typeface="Century Gothic" charset="0"/>
              </a:endParaRPr>
            </a:p>
          </p:txBody>
        </p:sp>
      </p:grpSp>
      <p:grpSp>
        <p:nvGrpSpPr>
          <p:cNvPr id="38" name="Group 37"/>
          <p:cNvGrpSpPr/>
          <p:nvPr/>
        </p:nvGrpSpPr>
        <p:grpSpPr>
          <a:xfrm>
            <a:off x="8985955" y="1377983"/>
            <a:ext cx="2484120" cy="815191"/>
            <a:chOff x="6328342" y="3066637"/>
            <a:chExt cx="2484120" cy="815191"/>
          </a:xfrm>
        </p:grpSpPr>
        <p:sp>
          <p:nvSpPr>
            <p:cNvPr id="39" name="Isosceles Triangle 113"/>
            <p:cNvSpPr/>
            <p:nvPr/>
          </p:nvSpPr>
          <p:spPr>
            <a:xfrm rot="16200000">
              <a:off x="6067850" y="3359931"/>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entury Gothic" charset="0"/>
                <a:ea typeface="Century Gothic" charset="0"/>
                <a:cs typeface="Century Gothic" charset="0"/>
              </a:endParaRPr>
            </a:p>
          </p:txBody>
        </p:sp>
        <p:sp>
          <p:nvSpPr>
            <p:cNvPr id="40" name="Rounded Rectangle 39"/>
            <p:cNvSpPr/>
            <p:nvPr/>
          </p:nvSpPr>
          <p:spPr>
            <a:xfrm>
              <a:off x="6480742" y="3066637"/>
              <a:ext cx="2331720"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tx1">
                      <a:lumMod val="75000"/>
                      <a:lumOff val="25000"/>
                    </a:schemeClr>
                  </a:solidFill>
                  <a:latin typeface="Century Gothic" charset="0"/>
                  <a:ea typeface="Century Gothic" charset="0"/>
                  <a:cs typeface="Century Gothic" charset="0"/>
                </a:rPr>
                <a:t>Environmental </a:t>
              </a:r>
            </a:p>
            <a:p>
              <a:pPr lvl="0" algn="ctr"/>
              <a:r>
                <a:rPr lang="en-US" sz="1500" b="1" dirty="0" smtClean="0">
                  <a:solidFill>
                    <a:schemeClr val="tx1">
                      <a:lumMod val="75000"/>
                      <a:lumOff val="25000"/>
                    </a:schemeClr>
                  </a:solidFill>
                  <a:latin typeface="Century Gothic" charset="0"/>
                  <a:ea typeface="Century Gothic" charset="0"/>
                  <a:cs typeface="Century Gothic" charset="0"/>
                </a:rPr>
                <a:t>Decision</a:t>
              </a:r>
            </a:p>
            <a:p>
              <a:pPr lvl="0" algn="ctr"/>
              <a:r>
                <a:rPr lang="en-US" sz="1500" b="1" dirty="0" smtClean="0">
                  <a:solidFill>
                    <a:schemeClr val="tx1">
                      <a:lumMod val="75000"/>
                      <a:lumOff val="25000"/>
                    </a:schemeClr>
                  </a:solidFill>
                  <a:latin typeface="Century Gothic" charset="0"/>
                  <a:ea typeface="Century Gothic" charset="0"/>
                  <a:cs typeface="Century Gothic" charset="0"/>
                </a:rPr>
                <a:t>Makers</a:t>
              </a:r>
              <a:endParaRPr lang="en-US" sz="1100" dirty="0">
                <a:solidFill>
                  <a:schemeClr val="tx1">
                    <a:lumMod val="75000"/>
                    <a:lumOff val="25000"/>
                  </a:schemeClr>
                </a:solidFill>
                <a:latin typeface="Century Gothic" charset="0"/>
                <a:ea typeface="Century Gothic" charset="0"/>
                <a:cs typeface="Century Gothic" charset="0"/>
              </a:endParaRPr>
            </a:p>
          </p:txBody>
        </p:sp>
      </p:grpSp>
      <p:grpSp>
        <p:nvGrpSpPr>
          <p:cNvPr id="41" name="Group 40"/>
          <p:cNvGrpSpPr/>
          <p:nvPr/>
        </p:nvGrpSpPr>
        <p:grpSpPr>
          <a:xfrm>
            <a:off x="8985955" y="2305059"/>
            <a:ext cx="2484120" cy="815191"/>
            <a:chOff x="6328342" y="3066637"/>
            <a:chExt cx="2484120" cy="815191"/>
          </a:xfrm>
        </p:grpSpPr>
        <p:sp>
          <p:nvSpPr>
            <p:cNvPr id="42" name="Isosceles Triangle 113"/>
            <p:cNvSpPr/>
            <p:nvPr/>
          </p:nvSpPr>
          <p:spPr>
            <a:xfrm rot="16200000">
              <a:off x="6067850" y="3359931"/>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entury Gothic" charset="0"/>
                <a:ea typeface="Century Gothic" charset="0"/>
                <a:cs typeface="Century Gothic" charset="0"/>
              </a:endParaRPr>
            </a:p>
          </p:txBody>
        </p:sp>
        <p:sp>
          <p:nvSpPr>
            <p:cNvPr id="43" name="Rounded Rectangle 42"/>
            <p:cNvSpPr/>
            <p:nvPr/>
          </p:nvSpPr>
          <p:spPr>
            <a:xfrm>
              <a:off x="6480742" y="3066637"/>
              <a:ext cx="2331720"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tx1">
                      <a:lumMod val="75000"/>
                      <a:lumOff val="25000"/>
                    </a:schemeClr>
                  </a:solidFill>
                  <a:latin typeface="Century Gothic" charset="0"/>
                  <a:ea typeface="Century Gothic" charset="0"/>
                  <a:cs typeface="Century Gothic" charset="0"/>
                </a:rPr>
                <a:t>State &amp; Local </a:t>
              </a:r>
              <a:endParaRPr lang="en-US" sz="1500" b="1" dirty="0">
                <a:solidFill>
                  <a:schemeClr val="tx1">
                    <a:lumMod val="75000"/>
                    <a:lumOff val="25000"/>
                  </a:schemeClr>
                </a:solidFill>
                <a:latin typeface="Century Gothic" charset="0"/>
                <a:ea typeface="Century Gothic" charset="0"/>
                <a:cs typeface="Century Gothic" charset="0"/>
              </a:endParaRPr>
            </a:p>
            <a:p>
              <a:pPr lvl="0" algn="ctr"/>
              <a:r>
                <a:rPr lang="en-US" sz="1500" b="1" dirty="0">
                  <a:solidFill>
                    <a:schemeClr val="tx1">
                      <a:lumMod val="75000"/>
                      <a:lumOff val="25000"/>
                    </a:schemeClr>
                  </a:solidFill>
                  <a:latin typeface="Century Gothic" charset="0"/>
                  <a:ea typeface="Century Gothic" charset="0"/>
                  <a:cs typeface="Century Gothic" charset="0"/>
                </a:rPr>
                <a:t>Policy </a:t>
              </a:r>
            </a:p>
            <a:p>
              <a:pPr lvl="0" algn="ctr"/>
              <a:r>
                <a:rPr lang="en-US" sz="1500" b="1" dirty="0">
                  <a:solidFill>
                    <a:schemeClr val="tx1">
                      <a:lumMod val="75000"/>
                      <a:lumOff val="25000"/>
                    </a:schemeClr>
                  </a:solidFill>
                  <a:latin typeface="Century Gothic" charset="0"/>
                  <a:ea typeface="Century Gothic" charset="0"/>
                  <a:cs typeface="Century Gothic" charset="0"/>
                </a:rPr>
                <a:t>Makers</a:t>
              </a:r>
              <a:endParaRPr lang="en-US" sz="1100" dirty="0">
                <a:solidFill>
                  <a:schemeClr val="tx1">
                    <a:lumMod val="75000"/>
                    <a:lumOff val="25000"/>
                  </a:schemeClr>
                </a:solidFill>
                <a:latin typeface="Century Gothic" charset="0"/>
                <a:ea typeface="Century Gothic" charset="0"/>
                <a:cs typeface="Century Gothic" charset="0"/>
              </a:endParaRPr>
            </a:p>
          </p:txBody>
        </p:sp>
      </p:grpSp>
      <p:grpSp>
        <p:nvGrpSpPr>
          <p:cNvPr id="47" name="Group 46"/>
          <p:cNvGrpSpPr/>
          <p:nvPr/>
        </p:nvGrpSpPr>
        <p:grpSpPr>
          <a:xfrm>
            <a:off x="770808" y="5159591"/>
            <a:ext cx="2479666" cy="815191"/>
            <a:chOff x="415934" y="3403903"/>
            <a:chExt cx="2479666" cy="815191"/>
          </a:xfrm>
        </p:grpSpPr>
        <p:sp>
          <p:nvSpPr>
            <p:cNvPr id="48" name="Isosceles Triangle 110"/>
            <p:cNvSpPr/>
            <p:nvPr/>
          </p:nvSpPr>
          <p:spPr>
            <a:xfrm rot="5400000">
              <a:off x="2406508" y="3697198"/>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entury Gothic" charset="0"/>
                <a:ea typeface="Century Gothic" charset="0"/>
                <a:cs typeface="Century Gothic" charset="0"/>
              </a:endParaRPr>
            </a:p>
          </p:txBody>
        </p:sp>
        <p:sp>
          <p:nvSpPr>
            <p:cNvPr id="49" name="Rounded Rectangle 48"/>
            <p:cNvSpPr/>
            <p:nvPr/>
          </p:nvSpPr>
          <p:spPr>
            <a:xfrm>
              <a:off x="415934" y="3403903"/>
              <a:ext cx="2327266"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tx1">
                      <a:lumMod val="75000"/>
                      <a:lumOff val="25000"/>
                    </a:schemeClr>
                  </a:solidFill>
                  <a:latin typeface="Century Gothic" charset="0"/>
                  <a:ea typeface="Century Gothic" charset="0"/>
                  <a:cs typeface="Century Gothic" charset="0"/>
                </a:rPr>
                <a:t>New</a:t>
              </a:r>
            </a:p>
            <a:p>
              <a:pPr lvl="0" algn="ctr"/>
              <a:r>
                <a:rPr lang="en-US" sz="1500" b="1" dirty="0" smtClean="0">
                  <a:solidFill>
                    <a:schemeClr val="tx1">
                      <a:lumMod val="75000"/>
                      <a:lumOff val="25000"/>
                    </a:schemeClr>
                  </a:solidFill>
                  <a:latin typeface="Century Gothic" charset="0"/>
                  <a:ea typeface="Century Gothic" charset="0"/>
                  <a:cs typeface="Century Gothic" charset="0"/>
                </a:rPr>
                <a:t>NASA</a:t>
              </a:r>
            </a:p>
            <a:p>
              <a:pPr lvl="0" algn="ctr"/>
              <a:r>
                <a:rPr lang="en-US" sz="1500" b="1" dirty="0" smtClean="0">
                  <a:solidFill>
                    <a:schemeClr val="tx1">
                      <a:lumMod val="75000"/>
                      <a:lumOff val="25000"/>
                    </a:schemeClr>
                  </a:solidFill>
                  <a:latin typeface="Century Gothic" charset="0"/>
                  <a:ea typeface="Century Gothic" charset="0"/>
                  <a:cs typeface="Century Gothic" charset="0"/>
                </a:rPr>
                <a:t>Missions</a:t>
              </a:r>
              <a:endParaRPr lang="en-US" sz="1100" dirty="0">
                <a:solidFill>
                  <a:schemeClr val="tx1">
                    <a:lumMod val="75000"/>
                    <a:lumOff val="25000"/>
                  </a:schemeClr>
                </a:solidFill>
                <a:latin typeface="Century Gothic" charset="0"/>
                <a:ea typeface="Century Gothic" charset="0"/>
                <a:cs typeface="Century Gothic" charset="0"/>
              </a:endParaRPr>
            </a:p>
          </p:txBody>
        </p:sp>
      </p:grpSp>
      <p:sp>
        <p:nvSpPr>
          <p:cNvPr id="5" name="Rounded Rectangle 4"/>
          <p:cNvSpPr/>
          <p:nvPr/>
        </p:nvSpPr>
        <p:spPr>
          <a:xfrm>
            <a:off x="4149536" y="2042009"/>
            <a:ext cx="3776133" cy="2587464"/>
          </a:xfrm>
          <a:prstGeom prst="roundRect">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Century Gothic" panose="020B0502020202020204" pitchFamily="34" charset="0"/>
              </a:rPr>
              <a:t>End-User Needs</a:t>
            </a:r>
            <a:endParaRPr lang="en-US" sz="6000" dirty="0">
              <a:latin typeface="Century Gothic" panose="020B0502020202020204" pitchFamily="34" charset="0"/>
            </a:endParaRPr>
          </a:p>
        </p:txBody>
      </p:sp>
      <p:grpSp>
        <p:nvGrpSpPr>
          <p:cNvPr id="51" name="Group 50"/>
          <p:cNvGrpSpPr/>
          <p:nvPr/>
        </p:nvGrpSpPr>
        <p:grpSpPr>
          <a:xfrm>
            <a:off x="8985955" y="3232132"/>
            <a:ext cx="2484120" cy="815191"/>
            <a:chOff x="6328342" y="3066637"/>
            <a:chExt cx="2484120" cy="815191"/>
          </a:xfrm>
        </p:grpSpPr>
        <p:sp>
          <p:nvSpPr>
            <p:cNvPr id="52" name="Isosceles Triangle 113"/>
            <p:cNvSpPr/>
            <p:nvPr/>
          </p:nvSpPr>
          <p:spPr>
            <a:xfrm rot="16200000">
              <a:off x="6067850" y="3359931"/>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entury Gothic" charset="0"/>
                <a:ea typeface="Century Gothic" charset="0"/>
                <a:cs typeface="Century Gothic" charset="0"/>
              </a:endParaRPr>
            </a:p>
          </p:txBody>
        </p:sp>
        <p:sp>
          <p:nvSpPr>
            <p:cNvPr id="53" name="Rounded Rectangle 52"/>
            <p:cNvSpPr/>
            <p:nvPr/>
          </p:nvSpPr>
          <p:spPr>
            <a:xfrm>
              <a:off x="6480742" y="3066637"/>
              <a:ext cx="2331720"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tx1">
                      <a:lumMod val="75000"/>
                      <a:lumOff val="25000"/>
                    </a:schemeClr>
                  </a:solidFill>
                  <a:latin typeface="Century Gothic" charset="0"/>
                  <a:ea typeface="Century Gothic" charset="0"/>
                  <a:cs typeface="Century Gothic" charset="0"/>
                </a:rPr>
                <a:t>DEVELOP</a:t>
              </a:r>
            </a:p>
            <a:p>
              <a:pPr algn="ctr"/>
              <a:r>
                <a:rPr lang="en-US" sz="1500" b="1" dirty="0">
                  <a:solidFill>
                    <a:schemeClr val="tx1">
                      <a:lumMod val="75000"/>
                      <a:lumOff val="25000"/>
                    </a:schemeClr>
                  </a:solidFill>
                  <a:latin typeface="Century Gothic" charset="0"/>
                  <a:ea typeface="Century Gothic" charset="0"/>
                  <a:cs typeface="Century Gothic" charset="0"/>
                </a:rPr>
                <a:t>Center Leads </a:t>
              </a:r>
              <a:r>
                <a:rPr lang="en-US" sz="1500" b="1" dirty="0" smtClean="0">
                  <a:solidFill>
                    <a:schemeClr val="tx1">
                      <a:lumMod val="75000"/>
                      <a:lumOff val="25000"/>
                    </a:schemeClr>
                  </a:solidFill>
                  <a:latin typeface="Century Gothic" charset="0"/>
                  <a:ea typeface="Century Gothic" charset="0"/>
                  <a:cs typeface="Century Gothic" charset="0"/>
                </a:rPr>
                <a:t>&amp; Participants </a:t>
              </a:r>
            </a:p>
          </p:txBody>
        </p:sp>
      </p:grpSp>
      <p:grpSp>
        <p:nvGrpSpPr>
          <p:cNvPr id="54" name="Group 53"/>
          <p:cNvGrpSpPr/>
          <p:nvPr/>
        </p:nvGrpSpPr>
        <p:grpSpPr>
          <a:xfrm>
            <a:off x="8985955" y="4186498"/>
            <a:ext cx="2484120" cy="815191"/>
            <a:chOff x="6328342" y="3066637"/>
            <a:chExt cx="2484120" cy="815191"/>
          </a:xfrm>
        </p:grpSpPr>
        <p:sp>
          <p:nvSpPr>
            <p:cNvPr id="55" name="Isosceles Triangle 113"/>
            <p:cNvSpPr/>
            <p:nvPr/>
          </p:nvSpPr>
          <p:spPr>
            <a:xfrm rot="16200000">
              <a:off x="6067850" y="3359931"/>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entury Gothic" charset="0"/>
                <a:ea typeface="Century Gothic" charset="0"/>
                <a:cs typeface="Century Gothic" charset="0"/>
              </a:endParaRPr>
            </a:p>
          </p:txBody>
        </p:sp>
        <p:sp>
          <p:nvSpPr>
            <p:cNvPr id="56" name="Rounded Rectangle 55"/>
            <p:cNvSpPr/>
            <p:nvPr/>
          </p:nvSpPr>
          <p:spPr>
            <a:xfrm>
              <a:off x="6480742" y="3066637"/>
              <a:ext cx="2331720"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tx1">
                      <a:lumMod val="75000"/>
                      <a:lumOff val="25000"/>
                    </a:schemeClr>
                  </a:solidFill>
                  <a:latin typeface="Century Gothic" charset="0"/>
                  <a:ea typeface="Century Gothic" charset="0"/>
                  <a:cs typeface="Century Gothic" charset="0"/>
                </a:rPr>
                <a:t>Local</a:t>
              </a:r>
            </a:p>
            <a:p>
              <a:pPr lvl="0" algn="ctr"/>
              <a:r>
                <a:rPr lang="en-US" sz="1500" b="1" dirty="0" smtClean="0">
                  <a:solidFill>
                    <a:schemeClr val="tx1">
                      <a:lumMod val="75000"/>
                      <a:lumOff val="25000"/>
                    </a:schemeClr>
                  </a:solidFill>
                  <a:latin typeface="Century Gothic" charset="0"/>
                  <a:ea typeface="Century Gothic" charset="0"/>
                  <a:cs typeface="Century Gothic" charset="0"/>
                </a:rPr>
                <a:t>Communities &amp; </a:t>
              </a:r>
            </a:p>
            <a:p>
              <a:pPr lvl="0" algn="ctr"/>
              <a:r>
                <a:rPr lang="en-US" sz="1500" b="1" dirty="0" smtClean="0">
                  <a:solidFill>
                    <a:schemeClr val="tx1">
                      <a:lumMod val="75000"/>
                      <a:lumOff val="25000"/>
                    </a:schemeClr>
                  </a:solidFill>
                  <a:latin typeface="Century Gothic" charset="0"/>
                  <a:ea typeface="Century Gothic" charset="0"/>
                  <a:cs typeface="Century Gothic" charset="0"/>
                </a:rPr>
                <a:t>Tribal Entities</a:t>
              </a:r>
            </a:p>
          </p:txBody>
        </p:sp>
      </p:grpSp>
      <p:grpSp>
        <p:nvGrpSpPr>
          <p:cNvPr id="57" name="Group 56"/>
          <p:cNvGrpSpPr/>
          <p:nvPr/>
        </p:nvGrpSpPr>
        <p:grpSpPr>
          <a:xfrm>
            <a:off x="8985955" y="5132279"/>
            <a:ext cx="2484120" cy="815191"/>
            <a:chOff x="6328342" y="3066637"/>
            <a:chExt cx="2484120" cy="815191"/>
          </a:xfrm>
        </p:grpSpPr>
        <p:sp>
          <p:nvSpPr>
            <p:cNvPr id="58" name="Isosceles Triangle 113"/>
            <p:cNvSpPr/>
            <p:nvPr/>
          </p:nvSpPr>
          <p:spPr>
            <a:xfrm rot="16200000">
              <a:off x="6067850" y="3359931"/>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entury Gothic" charset="0"/>
                <a:ea typeface="Century Gothic" charset="0"/>
                <a:cs typeface="Century Gothic" charset="0"/>
              </a:endParaRPr>
            </a:p>
          </p:txBody>
        </p:sp>
        <p:sp>
          <p:nvSpPr>
            <p:cNvPr id="59" name="Rounded Rectangle 58"/>
            <p:cNvSpPr/>
            <p:nvPr/>
          </p:nvSpPr>
          <p:spPr>
            <a:xfrm>
              <a:off x="6480742" y="3066637"/>
              <a:ext cx="2331720"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tx1">
                      <a:lumMod val="75000"/>
                      <a:lumOff val="25000"/>
                    </a:schemeClr>
                  </a:solidFill>
                  <a:latin typeface="Century Gothic" charset="0"/>
                  <a:ea typeface="Century Gothic" charset="0"/>
                  <a:cs typeface="Century Gothic" charset="0"/>
                </a:rPr>
                <a:t>Federal </a:t>
              </a:r>
            </a:p>
            <a:p>
              <a:pPr lvl="0" algn="ctr"/>
              <a:r>
                <a:rPr lang="en-US" sz="1500" b="1" dirty="0" smtClean="0">
                  <a:solidFill>
                    <a:schemeClr val="tx1">
                      <a:lumMod val="75000"/>
                      <a:lumOff val="25000"/>
                    </a:schemeClr>
                  </a:solidFill>
                  <a:latin typeface="Century Gothic" charset="0"/>
                  <a:ea typeface="Century Gothic" charset="0"/>
                  <a:cs typeface="Century Gothic" charset="0"/>
                </a:rPr>
                <a:t>Agencies &amp; </a:t>
              </a:r>
            </a:p>
            <a:p>
              <a:pPr lvl="0" algn="ctr"/>
              <a:r>
                <a:rPr lang="en-US" sz="1500" b="1" dirty="0" smtClean="0">
                  <a:solidFill>
                    <a:schemeClr val="tx1">
                      <a:lumMod val="75000"/>
                      <a:lumOff val="25000"/>
                    </a:schemeClr>
                  </a:solidFill>
                  <a:latin typeface="Century Gothic" charset="0"/>
                  <a:ea typeface="Century Gothic" charset="0"/>
                  <a:cs typeface="Century Gothic" charset="0"/>
                </a:rPr>
                <a:t>Organizations</a:t>
              </a:r>
            </a:p>
          </p:txBody>
        </p:sp>
      </p:grpSp>
      <p:cxnSp>
        <p:nvCxnSpPr>
          <p:cNvPr id="7" name="Straight Arrow Connector 6"/>
          <p:cNvCxnSpPr>
            <a:stCxn id="70" idx="0"/>
          </p:cNvCxnSpPr>
          <p:nvPr/>
        </p:nvCxnSpPr>
        <p:spPr>
          <a:xfrm>
            <a:off x="3250474" y="1754327"/>
            <a:ext cx="891929" cy="550732"/>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30" idx="0"/>
          </p:cNvCxnSpPr>
          <p:nvPr/>
        </p:nvCxnSpPr>
        <p:spPr>
          <a:xfrm flipV="1">
            <a:off x="3250474" y="2712653"/>
            <a:ext cx="891929" cy="1"/>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3250009" y="3655699"/>
            <a:ext cx="891929" cy="1"/>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3262019" y="4314411"/>
            <a:ext cx="879919" cy="303980"/>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48" idx="0"/>
          </p:cNvCxnSpPr>
          <p:nvPr/>
        </p:nvCxnSpPr>
        <p:spPr>
          <a:xfrm flipV="1">
            <a:off x="3250474" y="4566796"/>
            <a:ext cx="1067419" cy="1000390"/>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58" idx="0"/>
          </p:cNvCxnSpPr>
          <p:nvPr/>
        </p:nvCxnSpPr>
        <p:spPr>
          <a:xfrm flipH="1" flipV="1">
            <a:off x="7766698" y="4566796"/>
            <a:ext cx="1219257" cy="973077"/>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5" idx="0"/>
          </p:cNvCxnSpPr>
          <p:nvPr/>
        </p:nvCxnSpPr>
        <p:spPr>
          <a:xfrm flipH="1" flipV="1">
            <a:off x="7917669" y="4324724"/>
            <a:ext cx="1068286" cy="269368"/>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52" idx="0"/>
          </p:cNvCxnSpPr>
          <p:nvPr/>
        </p:nvCxnSpPr>
        <p:spPr>
          <a:xfrm flipH="1">
            <a:off x="7917669" y="3639726"/>
            <a:ext cx="1068286" cy="0"/>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7917669" y="2715469"/>
            <a:ext cx="1068286" cy="0"/>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7917669" y="1785577"/>
            <a:ext cx="1068286" cy="519482"/>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48711" y="5150694"/>
            <a:ext cx="4777782" cy="1015663"/>
          </a:xfrm>
          <a:prstGeom prst="rect">
            <a:avLst/>
          </a:prstGeom>
          <a:noFill/>
        </p:spPr>
        <p:txBody>
          <a:bodyPr wrap="square" rtlCol="0">
            <a:spAutoFit/>
          </a:bodyPr>
          <a:lstStyle/>
          <a:p>
            <a:pPr algn="ctr"/>
            <a:r>
              <a:rPr lang="en-US" sz="2000" i="1" dirty="0" smtClean="0">
                <a:solidFill>
                  <a:srgbClr val="13416C"/>
                </a:solidFill>
              </a:rPr>
              <a:t>Ideas can come from anywhere as long as they connect to an end user! Have an idea? Tell your Center Lead</a:t>
            </a:r>
            <a:endParaRPr lang="en-US" sz="2000" i="1" dirty="0">
              <a:solidFill>
                <a:srgbClr val="13416C"/>
              </a:solidFill>
            </a:endParaRPr>
          </a:p>
        </p:txBody>
      </p:sp>
    </p:spTree>
    <p:extLst>
      <p:ext uri="{BB962C8B-B14F-4D97-AF65-F5344CB8AC3E}">
        <p14:creationId xmlns:p14="http://schemas.microsoft.com/office/powerpoint/2010/main" val="161626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Lifecycle</a:t>
            </a:r>
            <a:endParaRPr lang="en-US" dirty="0"/>
          </a:p>
        </p:txBody>
      </p:sp>
      <p:graphicFrame>
        <p:nvGraphicFramePr>
          <p:cNvPr id="5" name="Diagram 4"/>
          <p:cNvGraphicFramePr/>
          <p:nvPr>
            <p:extLst>
              <p:ext uri="{D42A27DB-BD31-4B8C-83A1-F6EECF244321}">
                <p14:modId xmlns:p14="http://schemas.microsoft.com/office/powerpoint/2010/main" val="585701919"/>
              </p:ext>
            </p:extLst>
          </p:nvPr>
        </p:nvGraphicFramePr>
        <p:xfrm>
          <a:off x="286603" y="1214651"/>
          <a:ext cx="11586619" cy="4923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77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a:t>
            </a:r>
            <a:endParaRPr lang="en-US" dirty="0"/>
          </a:p>
        </p:txBody>
      </p:sp>
      <p:sp>
        <p:nvSpPr>
          <p:cNvPr id="3" name="Content Placeholder 2"/>
          <p:cNvSpPr>
            <a:spLocks noGrp="1"/>
          </p:cNvSpPr>
          <p:nvPr>
            <p:ph idx="1"/>
          </p:nvPr>
        </p:nvSpPr>
        <p:spPr>
          <a:xfrm>
            <a:off x="736600" y="1084352"/>
            <a:ext cx="5601570" cy="5092611"/>
          </a:xfrm>
        </p:spPr>
        <p:txBody>
          <a:bodyPr>
            <a:normAutofit/>
          </a:bodyPr>
          <a:lstStyle/>
          <a:p>
            <a:pPr marL="0" indent="0">
              <a:buNone/>
            </a:pPr>
            <a:r>
              <a:rPr lang="en-US" sz="2800" dirty="0" smtClean="0">
                <a:solidFill>
                  <a:schemeClr val="tx1">
                    <a:lumMod val="75000"/>
                    <a:lumOff val="25000"/>
                  </a:schemeClr>
                </a:solidFill>
              </a:rPr>
              <a:t>All projects create:</a:t>
            </a:r>
          </a:p>
          <a:p>
            <a:pPr marL="463550"/>
            <a:r>
              <a:rPr lang="en-US" dirty="0" smtClean="0">
                <a:solidFill>
                  <a:schemeClr val="tx1">
                    <a:lumMod val="75000"/>
                    <a:lumOff val="25000"/>
                  </a:schemeClr>
                </a:solidFill>
              </a:rPr>
              <a:t>Project Summary</a:t>
            </a:r>
          </a:p>
          <a:p>
            <a:pPr marL="463550"/>
            <a:r>
              <a:rPr lang="en-US" dirty="0" smtClean="0">
                <a:solidFill>
                  <a:schemeClr val="tx1">
                    <a:lumMod val="75000"/>
                    <a:lumOff val="25000"/>
                  </a:schemeClr>
                </a:solidFill>
              </a:rPr>
              <a:t>Study Area </a:t>
            </a:r>
            <a:r>
              <a:rPr lang="en-US" dirty="0" err="1" smtClean="0">
                <a:solidFill>
                  <a:schemeClr val="tx1">
                    <a:lumMod val="75000"/>
                    <a:lumOff val="25000"/>
                  </a:schemeClr>
                </a:solidFill>
              </a:rPr>
              <a:t>Shapefile</a:t>
            </a:r>
            <a:endParaRPr lang="en-US" dirty="0" smtClean="0">
              <a:solidFill>
                <a:schemeClr val="tx1">
                  <a:lumMod val="75000"/>
                  <a:lumOff val="25000"/>
                </a:schemeClr>
              </a:solidFill>
            </a:endParaRPr>
          </a:p>
          <a:p>
            <a:pPr marL="463550"/>
            <a:r>
              <a:rPr lang="en-US" dirty="0" smtClean="0">
                <a:solidFill>
                  <a:schemeClr val="tx1">
                    <a:lumMod val="75000"/>
                    <a:lumOff val="25000"/>
                  </a:schemeClr>
                </a:solidFill>
              </a:rPr>
              <a:t>Poster</a:t>
            </a:r>
          </a:p>
          <a:p>
            <a:pPr marL="463550"/>
            <a:r>
              <a:rPr lang="en-US" dirty="0" smtClean="0">
                <a:solidFill>
                  <a:schemeClr val="tx1">
                    <a:lumMod val="75000"/>
                    <a:lumOff val="25000"/>
                  </a:schemeClr>
                </a:solidFill>
              </a:rPr>
              <a:t>Presentation</a:t>
            </a:r>
          </a:p>
          <a:p>
            <a:pPr marL="463550"/>
            <a:r>
              <a:rPr lang="en-US" dirty="0" smtClean="0">
                <a:solidFill>
                  <a:schemeClr val="tx1">
                    <a:lumMod val="75000"/>
                    <a:lumOff val="25000"/>
                  </a:schemeClr>
                </a:solidFill>
              </a:rPr>
              <a:t>Video &amp; Transcript</a:t>
            </a:r>
          </a:p>
          <a:p>
            <a:pPr marL="463550"/>
            <a:r>
              <a:rPr lang="en-US" dirty="0" smtClean="0">
                <a:solidFill>
                  <a:schemeClr val="tx1">
                    <a:lumMod val="75000"/>
                    <a:lumOff val="25000"/>
                  </a:schemeClr>
                </a:solidFill>
              </a:rPr>
              <a:t>Tech Paper</a:t>
            </a:r>
          </a:p>
          <a:p>
            <a:pPr marL="463550"/>
            <a:r>
              <a:rPr lang="en-US" dirty="0" err="1" smtClean="0">
                <a:solidFill>
                  <a:schemeClr val="tx1">
                    <a:lumMod val="75000"/>
                    <a:lumOff val="25000"/>
                  </a:schemeClr>
                </a:solidFill>
              </a:rPr>
              <a:t>DEVELOPedia</a:t>
            </a:r>
            <a:r>
              <a:rPr lang="en-US" dirty="0" smtClean="0">
                <a:solidFill>
                  <a:schemeClr val="tx1">
                    <a:lumMod val="75000"/>
                    <a:lumOff val="25000"/>
                  </a:schemeClr>
                </a:solidFill>
              </a:rPr>
              <a:t> Page</a:t>
            </a:r>
          </a:p>
          <a:p>
            <a:pPr marL="463550"/>
            <a:r>
              <a:rPr lang="en-US" dirty="0" smtClean="0">
                <a:solidFill>
                  <a:schemeClr val="tx1">
                    <a:lumMod val="75000"/>
                    <a:lumOff val="25000"/>
                  </a:schemeClr>
                </a:solidFill>
              </a:rPr>
              <a:t>Website/Booklet Image</a:t>
            </a:r>
          </a:p>
          <a:p>
            <a:pPr marL="463550"/>
            <a:r>
              <a:rPr lang="en-US" dirty="0" smtClean="0">
                <a:solidFill>
                  <a:schemeClr val="tx1">
                    <a:lumMod val="75000"/>
                    <a:lumOff val="25000"/>
                  </a:schemeClr>
                </a:solidFill>
              </a:rPr>
              <a:t>Technical Image</a:t>
            </a:r>
          </a:p>
          <a:p>
            <a:pPr marL="463550"/>
            <a:r>
              <a:rPr lang="en-US" dirty="0" smtClean="0">
                <a:solidFill>
                  <a:schemeClr val="tx1">
                    <a:lumMod val="75000"/>
                    <a:lumOff val="25000"/>
                  </a:schemeClr>
                </a:solidFill>
              </a:rPr>
              <a:t>Feedback Form</a:t>
            </a:r>
          </a:p>
        </p:txBody>
      </p:sp>
      <p:sp>
        <p:nvSpPr>
          <p:cNvPr id="4" name="Rectangle 3"/>
          <p:cNvSpPr/>
          <p:nvPr/>
        </p:nvSpPr>
        <p:spPr>
          <a:xfrm>
            <a:off x="7177411" y="2962036"/>
            <a:ext cx="4839224" cy="3108543"/>
          </a:xfrm>
          <a:prstGeom prst="rect">
            <a:avLst/>
          </a:prstGeom>
        </p:spPr>
        <p:txBody>
          <a:bodyPr wrap="square">
            <a:spAutoFit/>
          </a:bodyPr>
          <a:lstStyle/>
          <a:p>
            <a:r>
              <a:rPr lang="en-US" sz="2800" dirty="0" smtClean="0">
                <a:solidFill>
                  <a:schemeClr val="tx1">
                    <a:lumMod val="75000"/>
                    <a:lumOff val="25000"/>
                  </a:schemeClr>
                </a:solidFill>
              </a:rPr>
              <a:t>Some projects create:</a:t>
            </a:r>
          </a:p>
          <a:p>
            <a:pPr marL="742950" lvl="1" indent="-285750">
              <a:buFont typeface="Arial" panose="020B0604020202020204" pitchFamily="34" charset="0"/>
              <a:buChar char="•"/>
            </a:pPr>
            <a:r>
              <a:rPr lang="en-US" sz="2400" dirty="0">
                <a:solidFill>
                  <a:schemeClr val="tx1">
                    <a:lumMod val="75000"/>
                    <a:lumOff val="25000"/>
                  </a:schemeClr>
                </a:solidFill>
              </a:rPr>
              <a:t>Code</a:t>
            </a:r>
          </a:p>
          <a:p>
            <a:pPr marL="742950" lvl="1" indent="-285750">
              <a:buFont typeface="Arial" panose="020B0604020202020204" pitchFamily="34" charset="0"/>
              <a:buChar char="•"/>
            </a:pPr>
            <a:r>
              <a:rPr lang="en-US" sz="2400" dirty="0">
                <a:solidFill>
                  <a:schemeClr val="tx1">
                    <a:lumMod val="75000"/>
                    <a:lumOff val="25000"/>
                  </a:schemeClr>
                </a:solidFill>
              </a:rPr>
              <a:t>Software Release Forms (required if team desires to give partner any code, otherwise not applicable)</a:t>
            </a:r>
          </a:p>
          <a:p>
            <a:pPr marL="742950" lvl="1" indent="-285750">
              <a:buFont typeface="Arial" panose="020B0604020202020204" pitchFamily="34" charset="0"/>
              <a:buChar char="•"/>
            </a:pPr>
            <a:r>
              <a:rPr lang="en-US" sz="2400" dirty="0" smtClean="0">
                <a:solidFill>
                  <a:schemeClr val="tx1">
                    <a:lumMod val="75000"/>
                    <a:lumOff val="25000"/>
                  </a:schemeClr>
                </a:solidFill>
              </a:rPr>
              <a:t>Tutorial </a:t>
            </a:r>
            <a:r>
              <a:rPr lang="en-US" sz="2400" dirty="0">
                <a:solidFill>
                  <a:schemeClr val="tx1">
                    <a:lumMod val="75000"/>
                    <a:lumOff val="25000"/>
                  </a:schemeClr>
                </a:solidFill>
              </a:rPr>
              <a:t>(optional)</a:t>
            </a:r>
          </a:p>
          <a:p>
            <a:pPr marL="742950" lvl="1" indent="-285750">
              <a:buFont typeface="Arial" panose="020B0604020202020204" pitchFamily="34" charset="0"/>
              <a:buChar char="•"/>
            </a:pPr>
            <a:r>
              <a:rPr lang="en-US" sz="2400" dirty="0">
                <a:solidFill>
                  <a:schemeClr val="tx1">
                    <a:lumMod val="75000"/>
                    <a:lumOff val="25000"/>
                  </a:schemeClr>
                </a:solidFill>
              </a:rPr>
              <a:t>Brochure (optional</a:t>
            </a:r>
            <a:r>
              <a:rPr lang="en-US" sz="2400" dirty="0" smtClean="0">
                <a:solidFill>
                  <a:schemeClr val="tx1">
                    <a:lumMod val="75000"/>
                    <a:lumOff val="25000"/>
                  </a:schemeClr>
                </a:solidFill>
              </a:rPr>
              <a:t>)</a:t>
            </a:r>
            <a:endParaRPr lang="en-US" sz="2400" dirty="0">
              <a:solidFill>
                <a:schemeClr val="tx1">
                  <a:lumMod val="75000"/>
                  <a:lumOff val="25000"/>
                </a:schemeClr>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0564" y="259719"/>
            <a:ext cx="4396636" cy="2382942"/>
          </a:xfrm>
          <a:prstGeom prst="rect">
            <a:avLst/>
          </a:prstGeom>
        </p:spPr>
      </p:pic>
    </p:spTree>
    <p:extLst>
      <p:ext uri="{BB962C8B-B14F-4D97-AF65-F5344CB8AC3E}">
        <p14:creationId xmlns:p14="http://schemas.microsoft.com/office/powerpoint/2010/main" val="372244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Hand-Offs</a:t>
            </a:r>
            <a:endParaRPr lang="en-US" dirty="0"/>
          </a:p>
        </p:txBody>
      </p:sp>
      <p:sp>
        <p:nvSpPr>
          <p:cNvPr id="4" name="Content Placeholder 1"/>
          <p:cNvSpPr>
            <a:spLocks noGrp="1"/>
          </p:cNvSpPr>
          <p:nvPr>
            <p:ph idx="1"/>
          </p:nvPr>
        </p:nvSpPr>
        <p:spPr>
          <a:xfrm>
            <a:off x="838199" y="1315657"/>
            <a:ext cx="10933253" cy="1143000"/>
          </a:xfrm>
        </p:spPr>
        <p:txBody>
          <a:bodyPr>
            <a:noAutofit/>
          </a:bodyPr>
          <a:lstStyle/>
          <a:p>
            <a:pPr marL="0" indent="0">
              <a:buNone/>
            </a:pPr>
            <a:r>
              <a:rPr lang="en-US" sz="2000" dirty="0" smtClean="0">
                <a:solidFill>
                  <a:schemeClr val="tx1">
                    <a:lumMod val="75000"/>
                    <a:lumOff val="25000"/>
                  </a:schemeClr>
                </a:solidFill>
              </a:rPr>
              <a:t>Hand-offs are an important step in transitioning results and methodologies to end users, and working towards the goal of the end user integrating NASA Earth observations in their decision making process.</a:t>
            </a:r>
          </a:p>
        </p:txBody>
      </p:sp>
      <p:sp>
        <p:nvSpPr>
          <p:cNvPr id="5" name="Rectangle 4"/>
          <p:cNvSpPr/>
          <p:nvPr/>
        </p:nvSpPr>
        <p:spPr>
          <a:xfrm>
            <a:off x="840503" y="2382456"/>
            <a:ext cx="7435396" cy="3770263"/>
          </a:xfrm>
          <a:prstGeom prst="rect">
            <a:avLst/>
          </a:prstGeom>
        </p:spPr>
        <p:txBody>
          <a:bodyPr wrap="square">
            <a:spAutoFit/>
          </a:bodyPr>
          <a:lstStyle/>
          <a:p>
            <a:pPr lvl="0">
              <a:lnSpc>
                <a:spcPct val="90000"/>
              </a:lnSpc>
              <a:spcBef>
                <a:spcPts val="1000"/>
              </a:spcBef>
            </a:pPr>
            <a:r>
              <a:rPr lang="en-US" sz="2000" b="1" dirty="0">
                <a:solidFill>
                  <a:schemeClr val="tx1">
                    <a:lumMod val="75000"/>
                    <a:lumOff val="25000"/>
                  </a:schemeClr>
                </a:solidFill>
                <a:latin typeface="Century Gothic" charset="0"/>
                <a:ea typeface="Century Gothic" charset="0"/>
                <a:cs typeface="Century Gothic" charset="0"/>
              </a:rPr>
              <a:t>Commonly Used Hand-off Styles</a:t>
            </a:r>
          </a:p>
          <a:p>
            <a:pPr marL="228600" lvl="0" indent="-228600">
              <a:lnSpc>
                <a:spcPct val="90000"/>
              </a:lnSpc>
              <a:spcBef>
                <a:spcPts val="1000"/>
              </a:spcBef>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Email </a:t>
            </a:r>
            <a:r>
              <a:rPr lang="en-US" dirty="0" smtClean="0">
                <a:solidFill>
                  <a:schemeClr val="tx1">
                    <a:lumMod val="75000"/>
                    <a:lumOff val="25000"/>
                  </a:schemeClr>
                </a:solidFill>
                <a:latin typeface="Century Gothic" charset="0"/>
                <a:ea typeface="Century Gothic" charset="0"/>
                <a:cs typeface="Century Gothic" charset="0"/>
              </a:rPr>
              <a:t>deliverables </a:t>
            </a:r>
            <a:r>
              <a:rPr lang="en-US" dirty="0">
                <a:solidFill>
                  <a:schemeClr val="tx1">
                    <a:lumMod val="75000"/>
                    <a:lumOff val="25000"/>
                  </a:schemeClr>
                </a:solidFill>
                <a:latin typeface="Century Gothic" charset="0"/>
                <a:ea typeface="Century Gothic" charset="0"/>
                <a:cs typeface="Century Gothic" charset="0"/>
              </a:rPr>
              <a:t>(tech paper, tutorials, presentation, etc.)</a:t>
            </a:r>
          </a:p>
          <a:p>
            <a:pPr marL="228600" lvl="0" indent="-228600">
              <a:lnSpc>
                <a:spcPct val="90000"/>
              </a:lnSpc>
              <a:spcBef>
                <a:spcPts val="1000"/>
              </a:spcBef>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Teleconference or videoconference presenting the results and methodologies</a:t>
            </a:r>
          </a:p>
          <a:p>
            <a:pPr marL="228600" lvl="0" indent="-228600">
              <a:lnSpc>
                <a:spcPct val="90000"/>
              </a:lnSpc>
              <a:spcBef>
                <a:spcPts val="1000"/>
              </a:spcBef>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In-person presentation of results and </a:t>
            </a:r>
            <a:r>
              <a:rPr lang="en-US" dirty="0" smtClean="0">
                <a:solidFill>
                  <a:schemeClr val="tx1">
                    <a:lumMod val="75000"/>
                    <a:lumOff val="25000"/>
                  </a:schemeClr>
                </a:solidFill>
                <a:latin typeface="Century Gothic" charset="0"/>
                <a:ea typeface="Century Gothic" charset="0"/>
                <a:cs typeface="Century Gothic" charset="0"/>
              </a:rPr>
              <a:t>methodologies</a:t>
            </a:r>
          </a:p>
          <a:p>
            <a:pPr marL="228600" lvl="0" indent="-228600">
              <a:lnSpc>
                <a:spcPct val="90000"/>
              </a:lnSpc>
              <a:spcBef>
                <a:spcPts val="1000"/>
              </a:spcBef>
              <a:buFont typeface="Arial" panose="020B0604020202020204" pitchFamily="34" charset="0"/>
              <a:buChar char="•"/>
            </a:pPr>
            <a:endParaRPr lang="en-US" dirty="0">
              <a:solidFill>
                <a:schemeClr val="tx1">
                  <a:lumMod val="75000"/>
                  <a:lumOff val="25000"/>
                </a:schemeClr>
              </a:solidFill>
              <a:latin typeface="Century Gothic" charset="0"/>
              <a:ea typeface="Century Gothic" charset="0"/>
              <a:cs typeface="Century Gothic" charset="0"/>
            </a:endParaRPr>
          </a:p>
          <a:p>
            <a:pPr lvl="0">
              <a:lnSpc>
                <a:spcPct val="90000"/>
              </a:lnSpc>
              <a:spcBef>
                <a:spcPts val="1000"/>
              </a:spcBef>
            </a:pPr>
            <a:r>
              <a:rPr lang="en-US" sz="2000" b="1" dirty="0">
                <a:solidFill>
                  <a:schemeClr val="tx1">
                    <a:lumMod val="75000"/>
                    <a:lumOff val="25000"/>
                  </a:schemeClr>
                </a:solidFill>
                <a:latin typeface="Century Gothic" charset="0"/>
                <a:ea typeface="Century Gothic" charset="0"/>
                <a:cs typeface="Century Gothic" charset="0"/>
              </a:rPr>
              <a:t>Get creative in how and what you hand-off. Interesting idea? Speak to your Center Lead about it</a:t>
            </a:r>
            <a:r>
              <a:rPr lang="en-US" sz="2000" b="1" dirty="0" smtClean="0">
                <a:solidFill>
                  <a:schemeClr val="tx1">
                    <a:lumMod val="75000"/>
                    <a:lumOff val="25000"/>
                  </a:schemeClr>
                </a:solidFill>
                <a:latin typeface="Century Gothic" charset="0"/>
                <a:ea typeface="Century Gothic" charset="0"/>
                <a:cs typeface="Century Gothic" charset="0"/>
              </a:rPr>
              <a:t>!</a:t>
            </a:r>
          </a:p>
          <a:p>
            <a:pPr lvl="0">
              <a:lnSpc>
                <a:spcPct val="90000"/>
              </a:lnSpc>
              <a:spcBef>
                <a:spcPts val="1000"/>
              </a:spcBef>
            </a:pPr>
            <a:r>
              <a:rPr lang="en-US" sz="2000" b="1" dirty="0">
                <a:solidFill>
                  <a:schemeClr val="tx1">
                    <a:lumMod val="75000"/>
                    <a:lumOff val="25000"/>
                  </a:schemeClr>
                </a:solidFill>
                <a:latin typeface="Century Gothic" charset="0"/>
                <a:ea typeface="Century Gothic" charset="0"/>
                <a:cs typeface="Century Gothic" charset="0"/>
              </a:rPr>
              <a:t>Depending on what you are handing off, be cognizant that you must get </a:t>
            </a:r>
            <a:r>
              <a:rPr lang="en-US" sz="2000" b="1" dirty="0" smtClean="0">
                <a:solidFill>
                  <a:schemeClr val="tx1">
                    <a:lumMod val="75000"/>
                    <a:lumOff val="25000"/>
                  </a:schemeClr>
                </a:solidFill>
                <a:latin typeface="Century Gothic" charset="0"/>
                <a:ea typeface="Century Gothic" charset="0"/>
                <a:cs typeface="Century Gothic" charset="0"/>
              </a:rPr>
              <a:t>materials </a:t>
            </a:r>
            <a:r>
              <a:rPr lang="en-US" sz="2000" b="1" dirty="0">
                <a:solidFill>
                  <a:schemeClr val="tx1">
                    <a:lumMod val="75000"/>
                    <a:lumOff val="25000"/>
                  </a:schemeClr>
                </a:solidFill>
                <a:latin typeface="Century Gothic" charset="0"/>
                <a:ea typeface="Century Gothic" charset="0"/>
                <a:cs typeface="Century Gothic" charset="0"/>
              </a:rPr>
              <a:t>approved by NASA prior to handoff</a:t>
            </a:r>
            <a:r>
              <a:rPr lang="en-US" sz="2000" b="1" dirty="0" smtClean="0">
                <a:solidFill>
                  <a:schemeClr val="tx1">
                    <a:lumMod val="75000"/>
                    <a:lumOff val="25000"/>
                  </a:schemeClr>
                </a:solidFill>
                <a:latin typeface="Century Gothic" charset="0"/>
                <a:ea typeface="Century Gothic" charset="0"/>
                <a:cs typeface="Century Gothic" charset="0"/>
              </a:rPr>
              <a:t>.</a:t>
            </a:r>
            <a:endParaRPr lang="en-US" sz="2000" b="1" dirty="0">
              <a:solidFill>
                <a:schemeClr val="tx1">
                  <a:lumMod val="75000"/>
                  <a:lumOff val="25000"/>
                </a:schemeClr>
              </a:solidFill>
              <a:latin typeface="Century Gothic" charset="0"/>
              <a:ea typeface="Century Gothic" charset="0"/>
              <a:cs typeface="Century Gothic"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1773" y="2093871"/>
            <a:ext cx="3271637" cy="184029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987" b="20768"/>
          <a:stretch/>
        </p:blipFill>
        <p:spPr>
          <a:xfrm>
            <a:off x="8611772" y="4123208"/>
            <a:ext cx="3271637" cy="17482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9085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Assessment</a:t>
            </a:r>
            <a:endParaRPr lang="en-US" dirty="0"/>
          </a:p>
        </p:txBody>
      </p:sp>
      <p:sp>
        <p:nvSpPr>
          <p:cNvPr id="18" name="Content Placeholder 3"/>
          <p:cNvSpPr>
            <a:spLocks noGrp="1"/>
          </p:cNvSpPr>
          <p:nvPr>
            <p:ph idx="1"/>
          </p:nvPr>
        </p:nvSpPr>
        <p:spPr>
          <a:xfrm>
            <a:off x="369461" y="1282813"/>
            <a:ext cx="7929587" cy="2524125"/>
          </a:xfrm>
        </p:spPr>
        <p:txBody>
          <a:bodyPr>
            <a:normAutofit/>
          </a:bodyPr>
          <a:lstStyle/>
          <a:p>
            <a:pPr marL="0" indent="0">
              <a:buNone/>
            </a:pPr>
            <a:r>
              <a:rPr lang="en-US" sz="1800" b="1" dirty="0" smtClean="0">
                <a:solidFill>
                  <a:schemeClr val="tx1">
                    <a:lumMod val="75000"/>
                    <a:lumOff val="25000"/>
                  </a:schemeClr>
                </a:solidFill>
                <a:latin typeface="Century Gothic" charset="0"/>
                <a:ea typeface="Century Gothic" charset="0"/>
                <a:cs typeface="Century Gothic" charset="0"/>
              </a:rPr>
              <a:t>DEVELOP Project Strength Index (PSI)</a:t>
            </a:r>
          </a:p>
          <a:p>
            <a:pPr marL="0" indent="0">
              <a:buNone/>
            </a:pPr>
            <a:r>
              <a:rPr lang="en-US" sz="1800" dirty="0" smtClean="0">
                <a:solidFill>
                  <a:schemeClr val="tx1">
                    <a:lumMod val="75000"/>
                    <a:lumOff val="25000"/>
                  </a:schemeClr>
                </a:solidFill>
                <a:latin typeface="Century Gothic" charset="0"/>
                <a:ea typeface="Century Gothic" charset="0"/>
                <a:cs typeface="Century Gothic" charset="0"/>
              </a:rPr>
              <a:t>DEVELOP </a:t>
            </a:r>
            <a:r>
              <a:rPr lang="en-US" sz="1800" dirty="0">
                <a:solidFill>
                  <a:schemeClr val="tx1">
                    <a:lumMod val="75000"/>
                    <a:lumOff val="25000"/>
                  </a:schemeClr>
                </a:solidFill>
                <a:latin typeface="Century Gothic" charset="0"/>
                <a:ea typeface="Century Gothic" charset="0"/>
                <a:cs typeface="Century Gothic" charset="0"/>
              </a:rPr>
              <a:t>projects have consistently improved and matured over the Program’s last 15+ years. </a:t>
            </a:r>
            <a:r>
              <a:rPr lang="en-US" sz="1800" dirty="0" smtClean="0">
                <a:solidFill>
                  <a:schemeClr val="tx1">
                    <a:lumMod val="75000"/>
                    <a:lumOff val="25000"/>
                  </a:schemeClr>
                </a:solidFill>
                <a:latin typeface="Century Gothic" charset="0"/>
                <a:ea typeface="Century Gothic" charset="0"/>
                <a:cs typeface="Century Gothic" charset="0"/>
              </a:rPr>
              <a:t>The PSI </a:t>
            </a:r>
            <a:r>
              <a:rPr lang="en-US" sz="1800" dirty="0">
                <a:solidFill>
                  <a:schemeClr val="tx1">
                    <a:lumMod val="75000"/>
                    <a:lumOff val="25000"/>
                  </a:schemeClr>
                </a:solidFill>
                <a:latin typeface="Century Gothic" charset="0"/>
                <a:ea typeface="Century Gothic" charset="0"/>
                <a:cs typeface="Century Gothic" charset="0"/>
              </a:rPr>
              <a:t>provides DEVELOP a means of objectively evaluating projects and tracking </a:t>
            </a:r>
            <a:r>
              <a:rPr lang="en-US" sz="1800" dirty="0" smtClean="0">
                <a:solidFill>
                  <a:schemeClr val="tx1">
                    <a:lumMod val="75000"/>
                    <a:lumOff val="25000"/>
                  </a:schemeClr>
                </a:solidFill>
                <a:latin typeface="Century Gothic" charset="0"/>
                <a:ea typeface="Century Gothic" charset="0"/>
                <a:cs typeface="Century Gothic" charset="0"/>
              </a:rPr>
              <a:t>progress in two steps. The PSI Part 1 is completed after each term of a project, creating a preliminary score. The PSI Part 2 is completed ~4-6 months after the final term of the project to assess additional project characteristics such as publishing, conference presentations, and partner use of end products.</a:t>
            </a:r>
          </a:p>
        </p:txBody>
      </p:sp>
      <p:sp>
        <p:nvSpPr>
          <p:cNvPr id="19" name="Rectangle 18"/>
          <p:cNvSpPr/>
          <p:nvPr/>
        </p:nvSpPr>
        <p:spPr>
          <a:xfrm>
            <a:off x="369460" y="3735198"/>
            <a:ext cx="8406049" cy="1200329"/>
          </a:xfrm>
          <a:prstGeom prst="rect">
            <a:avLst/>
          </a:prstGeom>
        </p:spPr>
        <p:txBody>
          <a:bodyPr wrap="square">
            <a:spAutoFit/>
          </a:bodyPr>
          <a:lstStyle/>
          <a:p>
            <a:pPr lvl="0">
              <a:spcBef>
                <a:spcPct val="20000"/>
              </a:spcBef>
            </a:pPr>
            <a:r>
              <a:rPr lang="en-US" b="1" i="1" dirty="0" smtClean="0">
                <a:solidFill>
                  <a:schemeClr val="tx1">
                    <a:lumMod val="75000"/>
                    <a:lumOff val="25000"/>
                  </a:schemeClr>
                </a:solidFill>
                <a:latin typeface="Century Gothic" charset="0"/>
                <a:ea typeface="Century Gothic" charset="0"/>
                <a:cs typeface="Century Gothic" charset="0"/>
              </a:rPr>
              <a:t>A series of questions are answered earning a total of 21 points in two sections: 1. Policy &amp; Partner and 2. Platform &amp; Science. The score for each category is then </a:t>
            </a:r>
            <a:r>
              <a:rPr lang="en-US" b="1" i="1" dirty="0">
                <a:solidFill>
                  <a:schemeClr val="tx1">
                    <a:lumMod val="75000"/>
                    <a:lumOff val="25000"/>
                  </a:schemeClr>
                </a:solidFill>
                <a:latin typeface="Century Gothic" charset="0"/>
                <a:ea typeface="Century Gothic" charset="0"/>
                <a:cs typeface="Century Gothic" charset="0"/>
              </a:rPr>
              <a:t>placed on the </a:t>
            </a:r>
            <a:r>
              <a:rPr lang="en-US" b="1" i="1" dirty="0" smtClean="0">
                <a:solidFill>
                  <a:schemeClr val="tx1">
                    <a:lumMod val="75000"/>
                    <a:lumOff val="25000"/>
                  </a:schemeClr>
                </a:solidFill>
                <a:latin typeface="Century Gothic" charset="0"/>
                <a:ea typeface="Century Gothic" charset="0"/>
                <a:cs typeface="Century Gothic" charset="0"/>
              </a:rPr>
              <a:t>Index </a:t>
            </a:r>
            <a:r>
              <a:rPr lang="en-US" b="1" i="1" dirty="0">
                <a:solidFill>
                  <a:schemeClr val="tx1">
                    <a:lumMod val="75000"/>
                    <a:lumOff val="25000"/>
                  </a:schemeClr>
                </a:solidFill>
                <a:latin typeface="Century Gothic" charset="0"/>
                <a:ea typeface="Century Gothic" charset="0"/>
                <a:cs typeface="Century Gothic" charset="0"/>
              </a:rPr>
              <a:t>to receive the project’s current stage </a:t>
            </a:r>
            <a:r>
              <a:rPr lang="en-US" b="1" i="1" dirty="0" smtClean="0">
                <a:solidFill>
                  <a:schemeClr val="tx1">
                    <a:lumMod val="75000"/>
                    <a:lumOff val="25000"/>
                  </a:schemeClr>
                </a:solidFill>
                <a:latin typeface="Century Gothic" charset="0"/>
                <a:ea typeface="Century Gothic" charset="0"/>
                <a:cs typeface="Century Gothic" charset="0"/>
              </a:rPr>
              <a:t>(1 to 5).</a:t>
            </a:r>
            <a:endParaRPr lang="en-US" b="1" i="1" dirty="0">
              <a:solidFill>
                <a:schemeClr val="tx1">
                  <a:lumMod val="75000"/>
                  <a:lumOff val="25000"/>
                </a:schemeClr>
              </a:solidFill>
              <a:latin typeface="Century Gothic" charset="0"/>
              <a:ea typeface="Century Gothic" charset="0"/>
              <a:cs typeface="Century Gothic" charset="0"/>
            </a:endParaRPr>
          </a:p>
        </p:txBody>
      </p:sp>
      <p:sp>
        <p:nvSpPr>
          <p:cNvPr id="20" name="Rectangle 19"/>
          <p:cNvSpPr/>
          <p:nvPr/>
        </p:nvSpPr>
        <p:spPr>
          <a:xfrm>
            <a:off x="2408050" y="4797961"/>
            <a:ext cx="5353050" cy="1323439"/>
          </a:xfrm>
          <a:prstGeom prst="rect">
            <a:avLst/>
          </a:prstGeom>
        </p:spPr>
        <p:txBody>
          <a:bodyPr wrap="square">
            <a:spAutoFit/>
          </a:bodyPr>
          <a:lstStyle/>
          <a:p>
            <a:pPr marL="457200" indent="-457200"/>
            <a:r>
              <a:rPr lang="en-US" sz="1600" b="1" dirty="0">
                <a:solidFill>
                  <a:schemeClr val="tx1">
                    <a:lumMod val="75000"/>
                    <a:lumOff val="25000"/>
                  </a:schemeClr>
                </a:solidFill>
                <a:latin typeface="Century Gothic" charset="0"/>
                <a:ea typeface="Century Gothic" charset="0"/>
                <a:cs typeface="Century Gothic" charset="0"/>
              </a:rPr>
              <a:t>Stage 1: </a:t>
            </a:r>
            <a:r>
              <a:rPr lang="en-US" sz="1600" dirty="0">
                <a:solidFill>
                  <a:schemeClr val="tx1">
                    <a:lumMod val="75000"/>
                    <a:lumOff val="25000"/>
                  </a:schemeClr>
                </a:solidFill>
                <a:latin typeface="Century Gothic" charset="0"/>
                <a:ea typeface="Century Gothic" charset="0"/>
                <a:cs typeface="Century Gothic" charset="0"/>
              </a:rPr>
              <a:t>Basic Research</a:t>
            </a:r>
          </a:p>
          <a:p>
            <a:pPr marL="457200" indent="-457200"/>
            <a:r>
              <a:rPr lang="en-US" sz="1600" b="1" dirty="0">
                <a:solidFill>
                  <a:schemeClr val="tx1">
                    <a:lumMod val="75000"/>
                    <a:lumOff val="25000"/>
                  </a:schemeClr>
                </a:solidFill>
                <a:latin typeface="Century Gothic" charset="0"/>
                <a:ea typeface="Century Gothic" charset="0"/>
                <a:cs typeface="Century Gothic" charset="0"/>
              </a:rPr>
              <a:t>Stage 2: </a:t>
            </a:r>
            <a:r>
              <a:rPr lang="en-US" sz="1600" dirty="0">
                <a:solidFill>
                  <a:schemeClr val="tx1">
                    <a:lumMod val="75000"/>
                    <a:lumOff val="25000"/>
                  </a:schemeClr>
                </a:solidFill>
                <a:latin typeface="Century Gothic" charset="0"/>
                <a:ea typeface="Century Gothic" charset="0"/>
                <a:cs typeface="Century Gothic" charset="0"/>
              </a:rPr>
              <a:t>Application Concept Complete</a:t>
            </a:r>
          </a:p>
          <a:p>
            <a:pPr marL="457200" indent="-457200"/>
            <a:r>
              <a:rPr lang="en-US" sz="1600" b="1" dirty="0">
                <a:solidFill>
                  <a:schemeClr val="tx1">
                    <a:lumMod val="75000"/>
                    <a:lumOff val="25000"/>
                  </a:schemeClr>
                </a:solidFill>
                <a:latin typeface="Century Gothic" charset="0"/>
                <a:ea typeface="Century Gothic" charset="0"/>
                <a:cs typeface="Century Gothic" charset="0"/>
              </a:rPr>
              <a:t>Stage 3: </a:t>
            </a:r>
            <a:r>
              <a:rPr lang="en-US" sz="1600" dirty="0">
                <a:solidFill>
                  <a:schemeClr val="tx1">
                    <a:lumMod val="75000"/>
                    <a:lumOff val="25000"/>
                  </a:schemeClr>
                </a:solidFill>
                <a:latin typeface="Century Gothic" charset="0"/>
                <a:ea typeface="Century Gothic" charset="0"/>
                <a:cs typeface="Century Gothic" charset="0"/>
              </a:rPr>
              <a:t>Application Demonstration Successful</a:t>
            </a:r>
          </a:p>
          <a:p>
            <a:pPr marL="457200" indent="-457200"/>
            <a:r>
              <a:rPr lang="en-US" sz="1600" b="1" dirty="0">
                <a:solidFill>
                  <a:schemeClr val="tx1">
                    <a:lumMod val="75000"/>
                    <a:lumOff val="25000"/>
                  </a:schemeClr>
                </a:solidFill>
                <a:latin typeface="Century Gothic" charset="0"/>
                <a:ea typeface="Century Gothic" charset="0"/>
                <a:cs typeface="Century Gothic" charset="0"/>
              </a:rPr>
              <a:t>Stage 4: </a:t>
            </a:r>
            <a:r>
              <a:rPr lang="en-US" sz="1600" dirty="0">
                <a:solidFill>
                  <a:schemeClr val="tx1">
                    <a:lumMod val="75000"/>
                    <a:lumOff val="25000"/>
                  </a:schemeClr>
                </a:solidFill>
                <a:latin typeface="Century Gothic" charset="0"/>
                <a:ea typeface="Century Gothic" charset="0"/>
                <a:cs typeface="Century Gothic" charset="0"/>
              </a:rPr>
              <a:t>Application Verified / </a:t>
            </a:r>
            <a:r>
              <a:rPr lang="en-US" sz="1600" dirty="0" smtClean="0">
                <a:solidFill>
                  <a:schemeClr val="tx1">
                    <a:lumMod val="75000"/>
                    <a:lumOff val="25000"/>
                  </a:schemeClr>
                </a:solidFill>
                <a:latin typeface="Century Gothic" charset="0"/>
                <a:ea typeface="Century Gothic" charset="0"/>
                <a:cs typeface="Century Gothic" charset="0"/>
              </a:rPr>
              <a:t>End User </a:t>
            </a:r>
            <a:r>
              <a:rPr lang="en-US" sz="1600" dirty="0">
                <a:solidFill>
                  <a:schemeClr val="tx1">
                    <a:lumMod val="75000"/>
                    <a:lumOff val="25000"/>
                  </a:schemeClr>
                </a:solidFill>
                <a:latin typeface="Century Gothic" charset="0"/>
                <a:ea typeface="Century Gothic" charset="0"/>
                <a:cs typeface="Century Gothic" charset="0"/>
              </a:rPr>
              <a:t>Engaged</a:t>
            </a:r>
          </a:p>
          <a:p>
            <a:pPr marL="457200" indent="-457200"/>
            <a:r>
              <a:rPr lang="en-US" sz="1600" b="1" dirty="0">
                <a:solidFill>
                  <a:schemeClr val="tx1">
                    <a:lumMod val="75000"/>
                    <a:lumOff val="25000"/>
                  </a:schemeClr>
                </a:solidFill>
                <a:latin typeface="Century Gothic" charset="0"/>
                <a:ea typeface="Century Gothic" charset="0"/>
                <a:cs typeface="Century Gothic" charset="0"/>
              </a:rPr>
              <a:t>Stage 5: </a:t>
            </a:r>
            <a:r>
              <a:rPr lang="en-US" sz="1600" dirty="0">
                <a:solidFill>
                  <a:schemeClr val="tx1">
                    <a:lumMod val="75000"/>
                    <a:lumOff val="25000"/>
                  </a:schemeClr>
                </a:solidFill>
                <a:latin typeface="Century Gothic" charset="0"/>
                <a:ea typeface="Century Gothic" charset="0"/>
                <a:cs typeface="Century Gothic" charset="0"/>
              </a:rPr>
              <a:t>Transition to </a:t>
            </a:r>
            <a:r>
              <a:rPr lang="en-US" sz="1600" dirty="0" smtClean="0">
                <a:solidFill>
                  <a:schemeClr val="tx1">
                    <a:lumMod val="75000"/>
                    <a:lumOff val="25000"/>
                  </a:schemeClr>
                </a:solidFill>
                <a:latin typeface="Century Gothic" charset="0"/>
                <a:ea typeface="Century Gothic" charset="0"/>
                <a:cs typeface="Century Gothic" charset="0"/>
              </a:rPr>
              <a:t>End User </a:t>
            </a:r>
            <a:r>
              <a:rPr lang="en-US" sz="1600" dirty="0">
                <a:solidFill>
                  <a:schemeClr val="tx1">
                    <a:lumMod val="75000"/>
                    <a:lumOff val="25000"/>
                  </a:schemeClr>
                </a:solidFill>
                <a:latin typeface="Century Gothic" charset="0"/>
                <a:ea typeface="Century Gothic" charset="0"/>
                <a:cs typeface="Century Gothic" charset="0"/>
              </a:rPr>
              <a:t>/ Decision Enhanced</a:t>
            </a:r>
          </a:p>
        </p:txBody>
      </p:sp>
      <p:pic>
        <p:nvPicPr>
          <p:cNvPr id="21" name="Picture 2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66829" y="3563408"/>
            <a:ext cx="2730667" cy="2714893"/>
          </a:xfrm>
          <a:prstGeom prst="rect">
            <a:avLst/>
          </a:prstGeom>
        </p:spPr>
      </p:pic>
      <p:pic>
        <p:nvPicPr>
          <p:cNvPr id="22" name="Picture 2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483589" y="1172901"/>
            <a:ext cx="3189141" cy="22543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022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Assessment – Partner Inputs</a:t>
            </a:r>
            <a:endParaRPr lang="en-US" dirty="0"/>
          </a:p>
        </p:txBody>
      </p:sp>
      <p:sp>
        <p:nvSpPr>
          <p:cNvPr id="23" name="Rectangle 22"/>
          <p:cNvSpPr/>
          <p:nvPr/>
        </p:nvSpPr>
        <p:spPr>
          <a:xfrm>
            <a:off x="578734" y="1230284"/>
            <a:ext cx="11065397" cy="5016758"/>
          </a:xfrm>
          <a:prstGeom prst="rect">
            <a:avLst/>
          </a:prstGeom>
        </p:spPr>
        <p:txBody>
          <a:bodyPr wrap="square">
            <a:spAutoFit/>
          </a:bodyPr>
          <a:lstStyle/>
          <a:p>
            <a:r>
              <a:rPr lang="en-US" sz="2000" dirty="0">
                <a:solidFill>
                  <a:schemeClr val="tx1">
                    <a:lumMod val="75000"/>
                    <a:lumOff val="25000"/>
                  </a:schemeClr>
                </a:solidFill>
                <a:latin typeface="Century Gothic" charset="0"/>
                <a:ea typeface="Century Gothic" charset="0"/>
                <a:cs typeface="Century Gothic" charset="0"/>
              </a:rPr>
              <a:t>A Pre-Project Partner Form was sent out before the term to gather information about partner needs and expectations. A Post-Project Partner Form will follow the completion of the term to collect information regarding the perceptions of success of collaborating with DEVELOP.</a:t>
            </a:r>
          </a:p>
          <a:p>
            <a:endParaRPr lang="en-US" sz="2000" dirty="0">
              <a:solidFill>
                <a:schemeClr val="tx1">
                  <a:lumMod val="75000"/>
                  <a:lumOff val="25000"/>
                </a:schemeClr>
              </a:solidFill>
              <a:latin typeface="Century Gothic" charset="0"/>
              <a:ea typeface="Century Gothic" charset="0"/>
              <a:cs typeface="Century Gothic" charset="0"/>
            </a:endParaRPr>
          </a:p>
          <a:p>
            <a:pPr marL="617220" lvl="1" indent="-342900">
              <a:buFont typeface="Arial" charset="0"/>
              <a:buChar char="•"/>
            </a:pPr>
            <a:r>
              <a:rPr lang="en-US" sz="2000" i="1" dirty="0">
                <a:solidFill>
                  <a:schemeClr val="tx1">
                    <a:lumMod val="75000"/>
                    <a:lumOff val="25000"/>
                  </a:schemeClr>
                </a:solidFill>
                <a:latin typeface="Century Gothic" charset="0"/>
                <a:ea typeface="Century Gothic" charset="0"/>
                <a:cs typeface="Century Gothic" charset="0"/>
              </a:rPr>
              <a:t>Were the project results and methodologies useful? </a:t>
            </a:r>
          </a:p>
          <a:p>
            <a:pPr marL="617220" lvl="1" indent="-342900">
              <a:buFont typeface="Arial" charset="0"/>
              <a:buChar char="•"/>
            </a:pPr>
            <a:r>
              <a:rPr lang="en-US" sz="2000" i="1" dirty="0">
                <a:solidFill>
                  <a:schemeClr val="tx1">
                    <a:lumMod val="75000"/>
                    <a:lumOff val="25000"/>
                  </a:schemeClr>
                </a:solidFill>
                <a:latin typeface="Century Gothic" charset="0"/>
                <a:ea typeface="Century Gothic" charset="0"/>
                <a:cs typeface="Century Gothic" charset="0"/>
              </a:rPr>
              <a:t>Was the experience a good one? </a:t>
            </a:r>
          </a:p>
          <a:p>
            <a:pPr marL="617220" lvl="1" indent="-342900">
              <a:buFont typeface="Arial" charset="0"/>
              <a:buChar char="•"/>
            </a:pPr>
            <a:r>
              <a:rPr lang="en-US" sz="2000" i="1" dirty="0">
                <a:solidFill>
                  <a:schemeClr val="tx1">
                    <a:lumMod val="75000"/>
                    <a:lumOff val="25000"/>
                  </a:schemeClr>
                </a:solidFill>
                <a:latin typeface="Century Gothic" charset="0"/>
                <a:ea typeface="Century Gothic" charset="0"/>
                <a:cs typeface="Century Gothic" charset="0"/>
              </a:rPr>
              <a:t>Is the partner using the results or methodologies in their decision-making process?</a:t>
            </a:r>
          </a:p>
          <a:p>
            <a:endParaRPr lang="en-US" sz="2000" dirty="0">
              <a:solidFill>
                <a:schemeClr val="tx1">
                  <a:lumMod val="75000"/>
                  <a:lumOff val="25000"/>
                </a:schemeClr>
              </a:solidFill>
              <a:latin typeface="Century Gothic" charset="0"/>
              <a:ea typeface="Century Gothic" charset="0"/>
              <a:cs typeface="Century Gothic" charset="0"/>
            </a:endParaRPr>
          </a:p>
          <a:p>
            <a:r>
              <a:rPr lang="en-US" sz="2000" b="1" dirty="0">
                <a:solidFill>
                  <a:schemeClr val="tx1">
                    <a:lumMod val="75000"/>
                    <a:lumOff val="25000"/>
                  </a:schemeClr>
                </a:solidFill>
                <a:latin typeface="Century Gothic" charset="0"/>
                <a:ea typeface="Century Gothic" charset="0"/>
                <a:cs typeface="Century Gothic" charset="0"/>
              </a:rPr>
              <a:t>Timeline:</a:t>
            </a:r>
            <a:r>
              <a:rPr lang="en-US" sz="2000" dirty="0">
                <a:solidFill>
                  <a:schemeClr val="tx1">
                    <a:lumMod val="75000"/>
                    <a:lumOff val="25000"/>
                  </a:schemeClr>
                </a:solidFill>
                <a:latin typeface="Century Gothic" charset="0"/>
                <a:ea typeface="Century Gothic" charset="0"/>
                <a:cs typeface="Century Gothic" charset="0"/>
              </a:rPr>
              <a:t> Center Leads sent out the Pre-Project survey link a couple weeks before the beginning of the term. The Post-Project survey link will be sent to partners at the end of the term. In case of a project that has multiple terms, the survey goes out following the project’s final term.</a:t>
            </a:r>
          </a:p>
          <a:p>
            <a:endParaRPr lang="en-US" sz="2000" dirty="0">
              <a:solidFill>
                <a:schemeClr val="tx1">
                  <a:lumMod val="75000"/>
                  <a:lumOff val="25000"/>
                </a:schemeClr>
              </a:solidFill>
              <a:latin typeface="Century Gothic" charset="0"/>
              <a:ea typeface="Century Gothic" charset="0"/>
              <a:cs typeface="Century Gothic" charset="0"/>
            </a:endParaRPr>
          </a:p>
          <a:p>
            <a:r>
              <a:rPr lang="en-US" sz="2000" b="1" dirty="0">
                <a:solidFill>
                  <a:schemeClr val="tx1">
                    <a:lumMod val="75000"/>
                    <a:lumOff val="25000"/>
                  </a:schemeClr>
                </a:solidFill>
                <a:latin typeface="Century Gothic" charset="0"/>
                <a:ea typeface="Century Gothic" charset="0"/>
                <a:cs typeface="Century Gothic" charset="0"/>
              </a:rPr>
              <a:t>Please communicate to your partners that DEVELOP will stay in touch and send a brief survey at the end of the project’s final term.</a:t>
            </a:r>
          </a:p>
        </p:txBody>
      </p:sp>
    </p:spTree>
    <p:extLst>
      <p:ext uri="{BB962C8B-B14F-4D97-AF65-F5344CB8AC3E}">
        <p14:creationId xmlns:p14="http://schemas.microsoft.com/office/powerpoint/2010/main" val="1040175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317" y="355798"/>
            <a:ext cx="10515600" cy="613821"/>
          </a:xfrm>
        </p:spPr>
        <p:txBody>
          <a:bodyPr/>
          <a:lstStyle/>
          <a:p>
            <a:r>
              <a:rPr lang="en-US" dirty="0" smtClean="0"/>
              <a:t>2018 </a:t>
            </a:r>
            <a:r>
              <a:rPr lang="en-US" dirty="0" smtClean="0"/>
              <a:t>Fall</a:t>
            </a:r>
            <a:r>
              <a:rPr lang="en-US" dirty="0" smtClean="0"/>
              <a:t> </a:t>
            </a:r>
            <a:r>
              <a:rPr lang="en-US" dirty="0" smtClean="0"/>
              <a:t>Project Portfolio</a:t>
            </a:r>
            <a:endParaRPr lang="en-US" dirty="0"/>
          </a:p>
        </p:txBody>
      </p:sp>
      <p:sp>
        <p:nvSpPr>
          <p:cNvPr id="18" name="Content Placeholder 1"/>
          <p:cNvSpPr txBox="1">
            <a:spLocks/>
          </p:cNvSpPr>
          <p:nvPr/>
        </p:nvSpPr>
        <p:spPr>
          <a:xfrm>
            <a:off x="841193" y="1329293"/>
            <a:ext cx="6326128" cy="512064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1600" dirty="0" smtClean="0">
                <a:solidFill>
                  <a:schemeClr val="tx1">
                    <a:lumMod val="75000"/>
                    <a:lumOff val="25000"/>
                  </a:schemeClr>
                </a:solidFill>
              </a:rPr>
              <a:t>Wisconsin Agriculture &amp; Food Security (CO)</a:t>
            </a:r>
            <a:endParaRPr lang="en-US" sz="1600" dirty="0">
              <a:solidFill>
                <a:schemeClr val="tx1">
                  <a:lumMod val="75000"/>
                  <a:lumOff val="25000"/>
                </a:schemeClr>
              </a:solidFill>
            </a:endParaRPr>
          </a:p>
          <a:p>
            <a:pPr>
              <a:lnSpc>
                <a:spcPct val="80000"/>
              </a:lnSpc>
            </a:pPr>
            <a:r>
              <a:rPr lang="en-US" sz="1600" dirty="0" smtClean="0">
                <a:solidFill>
                  <a:schemeClr val="tx1">
                    <a:lumMod val="75000"/>
                    <a:lumOff val="25000"/>
                  </a:schemeClr>
                </a:solidFill>
              </a:rPr>
              <a:t>Chesapeake Bay Agriculture </a:t>
            </a:r>
            <a:r>
              <a:rPr lang="en-US" sz="1600" dirty="0">
                <a:solidFill>
                  <a:schemeClr val="tx1">
                    <a:lumMod val="75000"/>
                    <a:lumOff val="25000"/>
                  </a:schemeClr>
                </a:solidFill>
              </a:rPr>
              <a:t>&amp; Food Security (GSFC)</a:t>
            </a:r>
          </a:p>
          <a:p>
            <a:pPr lvl="0">
              <a:lnSpc>
                <a:spcPct val="80000"/>
              </a:lnSpc>
            </a:pPr>
            <a:endParaRPr lang="en-US" sz="1600" dirty="0">
              <a:solidFill>
                <a:schemeClr val="tx1">
                  <a:lumMod val="75000"/>
                  <a:lumOff val="25000"/>
                </a:schemeClr>
              </a:solidFill>
            </a:endParaRPr>
          </a:p>
          <a:p>
            <a:pPr lvl="0">
              <a:lnSpc>
                <a:spcPct val="80000"/>
              </a:lnSpc>
            </a:pPr>
            <a:endParaRPr lang="en-US" sz="1600" dirty="0" smtClean="0">
              <a:solidFill>
                <a:schemeClr val="tx1">
                  <a:lumMod val="75000"/>
                  <a:lumOff val="25000"/>
                </a:schemeClr>
              </a:solidFill>
            </a:endParaRPr>
          </a:p>
          <a:p>
            <a:pPr>
              <a:lnSpc>
                <a:spcPct val="80000"/>
              </a:lnSpc>
            </a:pPr>
            <a:r>
              <a:rPr lang="en-US" sz="1600" dirty="0" smtClean="0">
                <a:solidFill>
                  <a:schemeClr val="tx1">
                    <a:lumMod val="75000"/>
                    <a:lumOff val="25000"/>
                  </a:schemeClr>
                </a:solidFill>
              </a:rPr>
              <a:t>Mojave Desert Ecological Forecasting (JPL)</a:t>
            </a:r>
          </a:p>
          <a:p>
            <a:pPr>
              <a:lnSpc>
                <a:spcPct val="80000"/>
              </a:lnSpc>
            </a:pPr>
            <a:r>
              <a:rPr lang="en-US" sz="1600" dirty="0" smtClean="0">
                <a:solidFill>
                  <a:schemeClr val="tx1">
                    <a:lumMod val="75000"/>
                    <a:lumOff val="25000"/>
                  </a:schemeClr>
                </a:solidFill>
              </a:rPr>
              <a:t>Alaska Ecological Forecasting (JPL)</a:t>
            </a:r>
            <a:endParaRPr lang="en-US" sz="1600" dirty="0">
              <a:solidFill>
                <a:schemeClr val="tx1">
                  <a:lumMod val="75000"/>
                  <a:lumOff val="25000"/>
                </a:schemeClr>
              </a:solidFill>
            </a:endParaRPr>
          </a:p>
          <a:p>
            <a:pPr marL="0" indent="0">
              <a:lnSpc>
                <a:spcPct val="80000"/>
              </a:lnSpc>
              <a:buNone/>
            </a:pPr>
            <a:endParaRPr lang="en-US" sz="1600" dirty="0" smtClean="0">
              <a:solidFill>
                <a:schemeClr val="tx1">
                  <a:lumMod val="75000"/>
                  <a:lumOff val="25000"/>
                </a:schemeClr>
              </a:solidFill>
            </a:endParaRPr>
          </a:p>
          <a:p>
            <a:pPr marL="0" indent="0">
              <a:lnSpc>
                <a:spcPct val="80000"/>
              </a:lnSpc>
              <a:buNone/>
            </a:pPr>
            <a:endParaRPr lang="en-US" sz="1600" dirty="0" smtClean="0">
              <a:solidFill>
                <a:schemeClr val="tx1">
                  <a:lumMod val="75000"/>
                  <a:lumOff val="25000"/>
                </a:schemeClr>
              </a:solidFill>
            </a:endParaRPr>
          </a:p>
          <a:p>
            <a:pPr>
              <a:lnSpc>
                <a:spcPct val="80000"/>
              </a:lnSpc>
            </a:pPr>
            <a:r>
              <a:rPr lang="en-US" sz="1600" dirty="0" smtClean="0">
                <a:solidFill>
                  <a:schemeClr val="tx1">
                    <a:lumMod val="75000"/>
                    <a:lumOff val="25000"/>
                  </a:schemeClr>
                </a:solidFill>
              </a:rPr>
              <a:t>Intermountain </a:t>
            </a:r>
            <a:r>
              <a:rPr lang="en-US" sz="1600" dirty="0">
                <a:solidFill>
                  <a:schemeClr val="tx1">
                    <a:lumMod val="75000"/>
                    <a:lumOff val="25000"/>
                  </a:schemeClr>
                </a:solidFill>
              </a:rPr>
              <a:t>West Health &amp; Air Quality II (</a:t>
            </a:r>
            <a:r>
              <a:rPr lang="en-US" sz="1600" dirty="0" err="1">
                <a:solidFill>
                  <a:schemeClr val="tx1">
                    <a:lumMod val="75000"/>
                    <a:lumOff val="25000"/>
                  </a:schemeClr>
                </a:solidFill>
              </a:rPr>
              <a:t>LaRC</a:t>
            </a:r>
            <a:r>
              <a:rPr lang="en-US" sz="1600" dirty="0">
                <a:solidFill>
                  <a:schemeClr val="tx1">
                    <a:lumMod val="75000"/>
                    <a:lumOff val="25000"/>
                  </a:schemeClr>
                </a:solidFill>
              </a:rPr>
              <a:t>)</a:t>
            </a:r>
          </a:p>
          <a:p>
            <a:pPr>
              <a:lnSpc>
                <a:spcPct val="80000"/>
              </a:lnSpc>
            </a:pPr>
            <a:r>
              <a:rPr lang="en-US" sz="1600" dirty="0">
                <a:solidFill>
                  <a:schemeClr val="tx1">
                    <a:lumMod val="75000"/>
                    <a:lumOff val="25000"/>
                  </a:schemeClr>
                </a:solidFill>
              </a:rPr>
              <a:t>New Orleans Health &amp; Air Quality (AL)</a:t>
            </a:r>
          </a:p>
          <a:p>
            <a:pPr>
              <a:lnSpc>
                <a:spcPct val="80000"/>
              </a:lnSpc>
            </a:pPr>
            <a:endParaRPr lang="en-US" sz="1600" dirty="0" smtClean="0">
              <a:solidFill>
                <a:schemeClr val="tx1">
                  <a:lumMod val="75000"/>
                  <a:lumOff val="25000"/>
                </a:schemeClr>
              </a:solidFill>
            </a:endParaRPr>
          </a:p>
          <a:p>
            <a:pPr>
              <a:lnSpc>
                <a:spcPct val="80000"/>
              </a:lnSpc>
            </a:pPr>
            <a:endParaRPr lang="en-US" sz="1600" dirty="0" smtClean="0">
              <a:solidFill>
                <a:schemeClr val="tx1">
                  <a:lumMod val="75000"/>
                  <a:lumOff val="25000"/>
                </a:schemeClr>
              </a:solidFill>
            </a:endParaRPr>
          </a:p>
          <a:p>
            <a:pPr marL="285750" indent="-285750">
              <a:lnSpc>
                <a:spcPct val="80000"/>
              </a:lnSpc>
            </a:pPr>
            <a:r>
              <a:rPr lang="en-US" sz="1600" dirty="0">
                <a:solidFill>
                  <a:schemeClr val="tx1">
                    <a:lumMod val="75000"/>
                    <a:lumOff val="25000"/>
                  </a:schemeClr>
                </a:solidFill>
              </a:rPr>
              <a:t>Ohio River Valley Transportation &amp; Infrastructure (MSFC)</a:t>
            </a:r>
          </a:p>
          <a:p>
            <a:pPr marL="285750" indent="-285750">
              <a:lnSpc>
                <a:spcPct val="80000"/>
              </a:lnSpc>
            </a:pPr>
            <a:r>
              <a:rPr lang="en-US" sz="1600" dirty="0">
                <a:solidFill>
                  <a:schemeClr val="tx1">
                    <a:lumMod val="75000"/>
                    <a:lumOff val="25000"/>
                  </a:schemeClr>
                </a:solidFill>
              </a:rPr>
              <a:t>Gulf of Mexico Transportation &amp; Infrastructure (MSFC)</a:t>
            </a:r>
          </a:p>
          <a:p>
            <a:pPr>
              <a:lnSpc>
                <a:spcPct val="80000"/>
              </a:lnSpc>
            </a:pPr>
            <a:endParaRPr lang="en-US" sz="1300" dirty="0">
              <a:solidFill>
                <a:schemeClr val="tx1">
                  <a:lumMod val="75000"/>
                  <a:lumOff val="25000"/>
                </a:schemeClr>
              </a:solidFill>
            </a:endParaRPr>
          </a:p>
          <a:p>
            <a:pPr lvl="0">
              <a:lnSpc>
                <a:spcPct val="80000"/>
              </a:lnSpc>
              <a:spcBef>
                <a:spcPts val="0"/>
              </a:spcBef>
            </a:pPr>
            <a:endParaRPr lang="en-US" sz="1600" dirty="0" smtClean="0">
              <a:solidFill>
                <a:schemeClr val="tx1">
                  <a:lumMod val="75000"/>
                  <a:lumOff val="25000"/>
                </a:schemeClr>
              </a:solidFill>
              <a:latin typeface="Century Gothic" charset="0"/>
              <a:ea typeface="Century Gothic" charset="0"/>
              <a:cs typeface="Century Gothic" charset="0"/>
            </a:endParaRPr>
          </a:p>
          <a:p>
            <a:pPr lvl="0">
              <a:spcBef>
                <a:spcPts val="0"/>
              </a:spcBef>
            </a:pPr>
            <a:endParaRPr lang="en-US" sz="1600" dirty="0" smtClean="0">
              <a:solidFill>
                <a:schemeClr val="tx1">
                  <a:lumMod val="75000"/>
                  <a:lumOff val="25000"/>
                </a:schemeClr>
              </a:solidFill>
              <a:latin typeface="Century Gothic" charset="0"/>
              <a:ea typeface="Century Gothic" charset="0"/>
              <a:cs typeface="Century Gothic" charset="0"/>
            </a:endParaRPr>
          </a:p>
          <a:p>
            <a:pPr lvl="0">
              <a:spcBef>
                <a:spcPts val="0"/>
              </a:spcBef>
            </a:pPr>
            <a:endParaRPr lang="en-US" sz="1600" dirty="0">
              <a:solidFill>
                <a:schemeClr val="tx1">
                  <a:lumMod val="75000"/>
                  <a:lumOff val="25000"/>
                </a:schemeClr>
              </a:solidFill>
              <a:latin typeface="Century Gothic" charset="0"/>
              <a:ea typeface="Century Gothic" charset="0"/>
              <a:cs typeface="Century Gothic" charset="0"/>
            </a:endParaRPr>
          </a:p>
          <a:p>
            <a:pPr>
              <a:spcBef>
                <a:spcPts val="0"/>
              </a:spcBef>
            </a:pPr>
            <a:endParaRPr lang="en-US" sz="1600" dirty="0">
              <a:solidFill>
                <a:schemeClr val="tx1">
                  <a:lumMod val="75000"/>
                  <a:lumOff val="25000"/>
                </a:schemeClr>
              </a:solidFill>
              <a:latin typeface="Century Gothic" charset="0"/>
              <a:ea typeface="Century Gothic" charset="0"/>
              <a:cs typeface="Century Gothic" charset="0"/>
            </a:endParaRPr>
          </a:p>
          <a:p>
            <a:pPr>
              <a:spcBef>
                <a:spcPts val="0"/>
              </a:spcBef>
            </a:pPr>
            <a:endParaRPr lang="en-US" sz="1600"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sz="1600"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sz="1600" dirty="0">
              <a:solidFill>
                <a:schemeClr val="tx1">
                  <a:lumMod val="75000"/>
                  <a:lumOff val="25000"/>
                </a:schemeClr>
              </a:solidFill>
              <a:latin typeface="Century Gothic" charset="0"/>
              <a:ea typeface="Century Gothic" charset="0"/>
              <a:cs typeface="Century Gothic" charset="0"/>
            </a:endParaRPr>
          </a:p>
          <a:p>
            <a:pPr lvl="0">
              <a:spcBef>
                <a:spcPts val="0"/>
              </a:spcBef>
            </a:pPr>
            <a:endParaRPr lang="en-US" sz="1600" dirty="0" smtClean="0">
              <a:solidFill>
                <a:schemeClr val="tx1">
                  <a:lumMod val="75000"/>
                  <a:lumOff val="25000"/>
                </a:schemeClr>
              </a:solidFill>
              <a:latin typeface="Century Gothic" charset="0"/>
              <a:ea typeface="Century Gothic" charset="0"/>
              <a:cs typeface="Century Gothic" charset="0"/>
            </a:endParaRPr>
          </a:p>
        </p:txBody>
      </p:sp>
      <p:sp>
        <p:nvSpPr>
          <p:cNvPr id="19" name="Rectangle 18"/>
          <p:cNvSpPr/>
          <p:nvPr/>
        </p:nvSpPr>
        <p:spPr>
          <a:xfrm>
            <a:off x="7249979" y="1022784"/>
            <a:ext cx="6522204" cy="5120640"/>
          </a:xfrm>
          <a:prstGeom prst="rect">
            <a:avLst/>
          </a:prstGeom>
          <a:noFill/>
        </p:spPr>
        <p:txBody>
          <a:bodyPr vert="horz" lIns="91440" tIns="45720" rIns="91440" bIns="45720" rtlCol="0">
            <a:noAutofit/>
          </a:bodyPr>
          <a:lstStyle/>
          <a:p>
            <a:pPr>
              <a:lnSpc>
                <a:spcPct val="80000"/>
              </a:lnSpc>
              <a:spcBef>
                <a:spcPts val="1000"/>
              </a:spcBef>
            </a:pPr>
            <a:endParaRPr lang="en-US" sz="1600" dirty="0" smtClean="0">
              <a:solidFill>
                <a:schemeClr val="tx1">
                  <a:lumMod val="75000"/>
                  <a:lumOff val="25000"/>
                </a:schemeClr>
              </a:solidFill>
            </a:endParaRPr>
          </a:p>
          <a:p>
            <a:pPr marL="228600" indent="-228600">
              <a:lnSpc>
                <a:spcPct val="80000"/>
              </a:lnSpc>
              <a:spcBef>
                <a:spcPts val="1000"/>
              </a:spcBef>
              <a:buFont typeface="Arial" panose="020B0604020202020204" pitchFamily="34" charset="0"/>
              <a:buChar char="•"/>
            </a:pPr>
            <a:r>
              <a:rPr lang="en-US" sz="1600" dirty="0" smtClean="0">
                <a:solidFill>
                  <a:schemeClr val="tx1">
                    <a:lumMod val="75000"/>
                    <a:lumOff val="25000"/>
                  </a:schemeClr>
                </a:solidFill>
              </a:rPr>
              <a:t>Hampton Roads Urban Development (</a:t>
            </a:r>
            <a:r>
              <a:rPr lang="en-US" sz="1600" dirty="0" err="1" smtClean="0">
                <a:solidFill>
                  <a:schemeClr val="tx1">
                    <a:lumMod val="75000"/>
                    <a:lumOff val="25000"/>
                  </a:schemeClr>
                </a:solidFill>
              </a:rPr>
              <a:t>LaRC</a:t>
            </a:r>
            <a:r>
              <a:rPr lang="en-US" sz="1600" dirty="0" smtClean="0">
                <a:solidFill>
                  <a:schemeClr val="tx1">
                    <a:lumMod val="75000"/>
                    <a:lumOff val="25000"/>
                  </a:schemeClr>
                </a:solidFill>
              </a:rPr>
              <a:t>)</a:t>
            </a:r>
          </a:p>
          <a:p>
            <a:pPr marL="228600" indent="-228600">
              <a:lnSpc>
                <a:spcPct val="80000"/>
              </a:lnSpc>
              <a:spcBef>
                <a:spcPts val="1000"/>
              </a:spcBef>
              <a:buFont typeface="Arial" panose="020B0604020202020204" pitchFamily="34" charset="0"/>
              <a:buChar char="•"/>
            </a:pPr>
            <a:r>
              <a:rPr lang="en-US" sz="1600" dirty="0" smtClean="0">
                <a:solidFill>
                  <a:schemeClr val="tx1">
                    <a:lumMod val="75000"/>
                    <a:lumOff val="25000"/>
                  </a:schemeClr>
                </a:solidFill>
              </a:rPr>
              <a:t>Tempe Urban Development (AZ)</a:t>
            </a:r>
          </a:p>
          <a:p>
            <a:pPr marL="228600" indent="-228600">
              <a:lnSpc>
                <a:spcPct val="80000"/>
              </a:lnSpc>
              <a:spcBef>
                <a:spcPts val="1000"/>
              </a:spcBef>
              <a:buFont typeface="Arial" panose="020B0604020202020204" pitchFamily="34" charset="0"/>
              <a:buChar char="•"/>
            </a:pPr>
            <a:endParaRPr lang="en-US" sz="1600" dirty="0" smtClean="0">
              <a:solidFill>
                <a:schemeClr val="tx1">
                  <a:lumMod val="75000"/>
                  <a:lumOff val="25000"/>
                </a:schemeClr>
              </a:solidFill>
            </a:endParaRPr>
          </a:p>
          <a:p>
            <a:pPr marL="228600" indent="-228600">
              <a:lnSpc>
                <a:spcPct val="80000"/>
              </a:lnSpc>
              <a:spcBef>
                <a:spcPts val="1000"/>
              </a:spcBef>
              <a:buFont typeface="Arial" panose="020B0604020202020204" pitchFamily="34" charset="0"/>
              <a:buChar char="•"/>
            </a:pPr>
            <a:endParaRPr lang="en-US" sz="1600" dirty="0" smtClean="0">
              <a:solidFill>
                <a:schemeClr val="tx1">
                  <a:lumMod val="75000"/>
                  <a:lumOff val="25000"/>
                </a:schemeClr>
              </a:solidFill>
            </a:endParaRPr>
          </a:p>
          <a:p>
            <a:pPr marL="228600" indent="-228600">
              <a:lnSpc>
                <a:spcPct val="80000"/>
              </a:lnSpc>
              <a:spcBef>
                <a:spcPts val="1000"/>
              </a:spcBef>
              <a:buFont typeface="Arial" panose="020B0604020202020204" pitchFamily="34" charset="0"/>
              <a:buChar char="•"/>
            </a:pPr>
            <a:r>
              <a:rPr lang="en-US" sz="1600" dirty="0" smtClean="0">
                <a:solidFill>
                  <a:schemeClr val="tx1">
                    <a:lumMod val="75000"/>
                    <a:lumOff val="25000"/>
                  </a:schemeClr>
                </a:solidFill>
              </a:rPr>
              <a:t>Missouri </a:t>
            </a:r>
            <a:r>
              <a:rPr lang="en-US" sz="1600" dirty="0">
                <a:solidFill>
                  <a:schemeClr val="tx1">
                    <a:lumMod val="75000"/>
                    <a:lumOff val="25000"/>
                  </a:schemeClr>
                </a:solidFill>
              </a:rPr>
              <a:t>River Basin Disasters (NC</a:t>
            </a:r>
            <a:r>
              <a:rPr lang="en-US" sz="1600" dirty="0" smtClean="0">
                <a:solidFill>
                  <a:schemeClr val="tx1">
                    <a:lumMod val="75000"/>
                    <a:lumOff val="25000"/>
                  </a:schemeClr>
                </a:solidFill>
              </a:rPr>
              <a:t>)</a:t>
            </a:r>
          </a:p>
          <a:p>
            <a:pPr marL="228600" indent="-228600">
              <a:lnSpc>
                <a:spcPct val="80000"/>
              </a:lnSpc>
              <a:spcBef>
                <a:spcPts val="1000"/>
              </a:spcBef>
              <a:buFont typeface="Arial" panose="020B0604020202020204" pitchFamily="34" charset="0"/>
              <a:buChar char="•"/>
            </a:pPr>
            <a:r>
              <a:rPr lang="en-US" sz="1600" dirty="0">
                <a:solidFill>
                  <a:schemeClr val="tx1">
                    <a:lumMod val="75000"/>
                    <a:lumOff val="25000"/>
                  </a:schemeClr>
                </a:solidFill>
              </a:rPr>
              <a:t>Colorado &amp; New Mexico Disasters (CO) </a:t>
            </a:r>
          </a:p>
          <a:p>
            <a:pPr marL="228600" indent="-228600">
              <a:lnSpc>
                <a:spcPct val="80000"/>
              </a:lnSpc>
              <a:spcBef>
                <a:spcPts val="1000"/>
              </a:spcBef>
              <a:buFont typeface="Arial" panose="020B0604020202020204" pitchFamily="34" charset="0"/>
              <a:buChar char="•"/>
            </a:pPr>
            <a:endParaRPr lang="en-US" sz="1600" dirty="0" smtClean="0">
              <a:solidFill>
                <a:schemeClr val="tx1">
                  <a:lumMod val="75000"/>
                  <a:lumOff val="25000"/>
                </a:schemeClr>
              </a:solidFill>
            </a:endParaRPr>
          </a:p>
          <a:p>
            <a:pPr>
              <a:lnSpc>
                <a:spcPct val="80000"/>
              </a:lnSpc>
              <a:spcBef>
                <a:spcPts val="1000"/>
              </a:spcBef>
            </a:pPr>
            <a:endParaRPr lang="en-US" sz="1600" dirty="0">
              <a:solidFill>
                <a:schemeClr val="tx1">
                  <a:lumMod val="75000"/>
                  <a:lumOff val="25000"/>
                </a:schemeClr>
              </a:solidFill>
            </a:endParaRPr>
          </a:p>
          <a:p>
            <a:pPr marL="228600" indent="-228600">
              <a:lnSpc>
                <a:spcPct val="80000"/>
              </a:lnSpc>
              <a:spcBef>
                <a:spcPts val="1000"/>
              </a:spcBef>
              <a:buFont typeface="Arial" panose="020B0604020202020204" pitchFamily="34" charset="0"/>
              <a:buChar char="•"/>
            </a:pPr>
            <a:r>
              <a:rPr lang="en-US" sz="1600" dirty="0" smtClean="0">
                <a:solidFill>
                  <a:schemeClr val="tx1">
                    <a:lumMod val="75000"/>
                    <a:lumOff val="25000"/>
                  </a:schemeClr>
                </a:solidFill>
              </a:rPr>
              <a:t>Idaho Water Resources II (ID)</a:t>
            </a:r>
          </a:p>
          <a:p>
            <a:pPr marL="228600" indent="-228600">
              <a:lnSpc>
                <a:spcPct val="80000"/>
              </a:lnSpc>
              <a:spcBef>
                <a:spcPts val="1000"/>
              </a:spcBef>
              <a:buFont typeface="Arial" panose="020B0604020202020204" pitchFamily="34" charset="0"/>
              <a:buChar char="•"/>
            </a:pPr>
            <a:r>
              <a:rPr lang="en-US" sz="1600" dirty="0">
                <a:solidFill>
                  <a:schemeClr val="tx1">
                    <a:lumMod val="75000"/>
                    <a:lumOff val="25000"/>
                  </a:schemeClr>
                </a:solidFill>
              </a:rPr>
              <a:t>Lake Michigan Water </a:t>
            </a:r>
            <a:r>
              <a:rPr lang="en-US" sz="1600" dirty="0" smtClean="0">
                <a:solidFill>
                  <a:schemeClr val="tx1">
                    <a:lumMod val="75000"/>
                    <a:lumOff val="25000"/>
                  </a:schemeClr>
                </a:solidFill>
              </a:rPr>
              <a:t>Resources II </a:t>
            </a:r>
            <a:r>
              <a:rPr lang="en-US" sz="1600" dirty="0">
                <a:solidFill>
                  <a:schemeClr val="tx1">
                    <a:lumMod val="75000"/>
                    <a:lumOff val="25000"/>
                  </a:schemeClr>
                </a:solidFill>
              </a:rPr>
              <a:t>(ARC)</a:t>
            </a:r>
          </a:p>
          <a:p>
            <a:pPr marL="228600" indent="-228600">
              <a:lnSpc>
                <a:spcPct val="80000"/>
              </a:lnSpc>
              <a:spcBef>
                <a:spcPts val="1000"/>
              </a:spcBef>
              <a:buFont typeface="Arial" panose="020B0604020202020204" pitchFamily="34" charset="0"/>
              <a:buChar char="•"/>
            </a:pPr>
            <a:r>
              <a:rPr lang="en-US" sz="1600" dirty="0" err="1" smtClean="0">
                <a:solidFill>
                  <a:schemeClr val="tx1">
                    <a:lumMod val="75000"/>
                    <a:lumOff val="25000"/>
                  </a:schemeClr>
                </a:solidFill>
              </a:rPr>
              <a:t>Osa</a:t>
            </a:r>
            <a:r>
              <a:rPr lang="en-US" sz="1600" dirty="0" smtClean="0">
                <a:solidFill>
                  <a:schemeClr val="tx1">
                    <a:lumMod val="75000"/>
                    <a:lumOff val="25000"/>
                  </a:schemeClr>
                </a:solidFill>
              </a:rPr>
              <a:t> </a:t>
            </a:r>
            <a:r>
              <a:rPr lang="en-US" sz="1600" dirty="0">
                <a:solidFill>
                  <a:schemeClr val="tx1">
                    <a:lumMod val="75000"/>
                    <a:lumOff val="25000"/>
                  </a:schemeClr>
                </a:solidFill>
              </a:rPr>
              <a:t>Peninsula Water Resources </a:t>
            </a:r>
            <a:r>
              <a:rPr lang="en-US" sz="1600" dirty="0" smtClean="0">
                <a:solidFill>
                  <a:schemeClr val="tx1">
                    <a:lumMod val="75000"/>
                    <a:lumOff val="25000"/>
                  </a:schemeClr>
                </a:solidFill>
              </a:rPr>
              <a:t>III </a:t>
            </a:r>
            <a:r>
              <a:rPr lang="en-US" sz="1600" dirty="0">
                <a:solidFill>
                  <a:schemeClr val="tx1">
                    <a:lumMod val="75000"/>
                    <a:lumOff val="25000"/>
                  </a:schemeClr>
                </a:solidFill>
              </a:rPr>
              <a:t>(GA)</a:t>
            </a:r>
          </a:p>
          <a:p>
            <a:pPr marL="228600" indent="-228600">
              <a:lnSpc>
                <a:spcPct val="80000"/>
              </a:lnSpc>
              <a:spcBef>
                <a:spcPts val="1000"/>
              </a:spcBef>
              <a:buFont typeface="Arial" panose="020B0604020202020204" pitchFamily="34" charset="0"/>
              <a:buChar char="•"/>
            </a:pPr>
            <a:r>
              <a:rPr lang="en-US" sz="1600" dirty="0" smtClean="0">
                <a:solidFill>
                  <a:schemeClr val="tx1">
                    <a:lumMod val="75000"/>
                    <a:lumOff val="25000"/>
                  </a:schemeClr>
                </a:solidFill>
              </a:rPr>
              <a:t>Great Bear Lake Water Resources (MA)</a:t>
            </a:r>
          </a:p>
          <a:p>
            <a:pPr marL="228600" indent="-228600">
              <a:lnSpc>
                <a:spcPct val="80000"/>
              </a:lnSpc>
              <a:spcBef>
                <a:spcPts val="1000"/>
              </a:spcBef>
              <a:buFont typeface="Arial" panose="020B0604020202020204" pitchFamily="34" charset="0"/>
              <a:buChar char="•"/>
            </a:pPr>
            <a:endParaRPr lang="en-US" sz="1300" dirty="0">
              <a:solidFill>
                <a:schemeClr val="tx1">
                  <a:lumMod val="75000"/>
                  <a:lumOff val="25000"/>
                </a:schemeClr>
              </a:solidFill>
            </a:endParaRPr>
          </a:p>
          <a:p>
            <a:pPr marL="228600" indent="-228600">
              <a:lnSpc>
                <a:spcPct val="80000"/>
              </a:lnSpc>
              <a:spcBef>
                <a:spcPts val="1000"/>
              </a:spcBef>
              <a:buFont typeface="Arial" panose="020B0604020202020204" pitchFamily="34" charset="0"/>
              <a:buChar char="•"/>
            </a:pPr>
            <a:endParaRPr lang="en-US" sz="1300" dirty="0">
              <a:solidFill>
                <a:schemeClr val="tx1">
                  <a:lumMod val="75000"/>
                  <a:lumOff val="25000"/>
                </a:schemeClr>
              </a:solidFill>
            </a:endParaRPr>
          </a:p>
          <a:p>
            <a:pPr marL="228600" indent="-228600">
              <a:lnSpc>
                <a:spcPct val="80000"/>
              </a:lnSpc>
              <a:spcBef>
                <a:spcPts val="1000"/>
              </a:spcBef>
              <a:buFont typeface="Arial" panose="020B0604020202020204" pitchFamily="34" charset="0"/>
              <a:buChar char="•"/>
            </a:pPr>
            <a:endParaRPr lang="en-US" sz="1300" dirty="0">
              <a:solidFill>
                <a:schemeClr val="tx1">
                  <a:lumMod val="75000"/>
                  <a:lumOff val="25000"/>
                </a:schemeClr>
              </a:solidFill>
            </a:endParaRPr>
          </a:p>
          <a:p>
            <a:pPr marL="228600" indent="-228600">
              <a:lnSpc>
                <a:spcPct val="90000"/>
              </a:lnSpc>
              <a:buFont typeface="Arial" panose="020B0604020202020204" pitchFamily="34" charset="0"/>
              <a:buChar char="•"/>
            </a:pPr>
            <a:endParaRPr lang="en-US" sz="1400" dirty="0">
              <a:solidFill>
                <a:schemeClr val="tx1">
                  <a:lumMod val="75000"/>
                  <a:lumOff val="25000"/>
                </a:schemeClr>
              </a:solidFill>
            </a:endParaRPr>
          </a:p>
        </p:txBody>
      </p:sp>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620" y="2573354"/>
            <a:ext cx="640080" cy="640080"/>
          </a:xfrm>
          <a:prstGeom prst="rect">
            <a:avLst/>
          </a:prstGeom>
        </p:spPr>
      </p:pic>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381" y="3878971"/>
            <a:ext cx="640080" cy="64008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5620" y="1290331"/>
            <a:ext cx="640080" cy="640080"/>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7860" y="1246463"/>
            <a:ext cx="662645" cy="640080"/>
          </a:xfrm>
          <a:prstGeom prst="rect">
            <a:avLst/>
          </a:prstGeom>
        </p:spPr>
      </p:pic>
      <p:sp>
        <p:nvSpPr>
          <p:cNvPr id="3" name="TextBox 2"/>
          <p:cNvSpPr txBox="1"/>
          <p:nvPr/>
        </p:nvSpPr>
        <p:spPr>
          <a:xfrm>
            <a:off x="226355" y="6344102"/>
            <a:ext cx="6417141" cy="400110"/>
          </a:xfrm>
          <a:prstGeom prst="rect">
            <a:avLst/>
          </a:prstGeom>
          <a:noFill/>
        </p:spPr>
        <p:txBody>
          <a:bodyPr wrap="none" rtlCol="0">
            <a:spAutoFit/>
          </a:bodyPr>
          <a:lstStyle/>
          <a:p>
            <a:r>
              <a:rPr lang="en-US" sz="2000" b="1" dirty="0" smtClean="0">
                <a:solidFill>
                  <a:schemeClr val="bg1"/>
                </a:solidFill>
              </a:rPr>
              <a:t>Check out the </a:t>
            </a:r>
            <a:r>
              <a:rPr lang="en-US" sz="2000" b="1" dirty="0" smtClean="0">
                <a:solidFill>
                  <a:schemeClr val="bg1"/>
                </a:solidFill>
              </a:rPr>
              <a:t>Fall</a:t>
            </a:r>
            <a:r>
              <a:rPr lang="en-US" sz="2000" b="1" dirty="0" smtClean="0">
                <a:solidFill>
                  <a:schemeClr val="bg1"/>
                </a:solidFill>
              </a:rPr>
              <a:t> </a:t>
            </a:r>
            <a:r>
              <a:rPr lang="en-US" sz="2000" b="1" dirty="0" smtClean="0">
                <a:solidFill>
                  <a:schemeClr val="bg1"/>
                </a:solidFill>
              </a:rPr>
              <a:t>Preview slides on DEVELOPedia!</a:t>
            </a:r>
            <a:endParaRPr lang="en-US" sz="2000" b="1" dirty="0">
              <a:solidFill>
                <a:schemeClr val="bg1"/>
              </a:solidFill>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1094" y="2596338"/>
            <a:ext cx="640080" cy="64008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5620" y="4252176"/>
            <a:ext cx="640080" cy="64008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142" y="5122169"/>
            <a:ext cx="640080" cy="640080"/>
          </a:xfrm>
          <a:prstGeom prst="rect">
            <a:avLst/>
          </a:prstGeom>
        </p:spPr>
      </p:pic>
    </p:spTree>
    <p:extLst>
      <p:ext uri="{BB962C8B-B14F-4D97-AF65-F5344CB8AC3E}">
        <p14:creationId xmlns:p14="http://schemas.microsoft.com/office/powerpoint/2010/main" val="2314335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1137</TotalTime>
  <Words>967</Words>
  <Application>Microsoft Office PowerPoint</Application>
  <PresentationFormat>Widescreen</PresentationFormat>
  <Paragraphs>150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vt:lpstr>
      <vt:lpstr>Office Theme</vt:lpstr>
      <vt:lpstr>DEVELOP National Program</vt:lpstr>
      <vt:lpstr>Project Characteristics</vt:lpstr>
      <vt:lpstr>Where do Project Ideas Come From?</vt:lpstr>
      <vt:lpstr>Project Lifecycle</vt:lpstr>
      <vt:lpstr>Deliverables</vt:lpstr>
      <vt:lpstr>Hand-Offs</vt:lpstr>
      <vt:lpstr>Project Assessment</vt:lpstr>
      <vt:lpstr>Project Assessment – Partner Inputs</vt:lpstr>
      <vt:lpstr>2018 Fall Project Portfolio</vt:lpstr>
      <vt:lpstr>Important Things to Note</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105</cp:revision>
  <dcterms:created xsi:type="dcterms:W3CDTF">2017-05-02T13:03:18Z</dcterms:created>
  <dcterms:modified xsi:type="dcterms:W3CDTF">2018-08-27T19:12:07Z</dcterms:modified>
</cp:coreProperties>
</file>