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27432000" cy="36576000"/>
  <p:notesSz cx="6858000" cy="9144000"/>
  <p:embeddedFontLst>
    <p:embeddedFont>
      <p:font typeface="Webdings" panose="05030102010509060703" pitchFamily="18" charset="2"/>
      <p:regular r:id="rId4"/>
    </p:embeddedFont>
    <p:embeddedFont>
      <p:font typeface="Garamond" panose="02020404030301010803" pitchFamily="18" charset="0"/>
      <p:regular r:id="rId5"/>
      <p:bold r:id="rId6"/>
      <p:italic r:id="rId7"/>
    </p:embeddedFont>
    <p:embeddedFont>
      <p:font typeface="Questrial" panose="020B0604020202020204" charset="0"/>
      <p:regular r:id="rId8"/>
    </p:embeddedFon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3" clrIdx="0">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60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3T12:03:22.622" idx="1">
    <p:pos x="13403" y="11825"/>
    <p:text>I would only include the EO that you will actually be using - are you useing Suomi NPP?</p:text>
    <p:extLst>
      <p:ext uri="{C676402C-5697-4E1C-873F-D02D1690AC5C}">
        <p15:threadingInfo xmlns:p15="http://schemas.microsoft.com/office/powerpoint/2012/main" timeZoneBias="300"/>
      </p:ext>
    </p:extLst>
  </p:cm>
  <p:cm authorId="1" dt="2016-02-23T12:03:51.058" idx="2">
    <p:pos x="4214" y="8852"/>
    <p:text>The font here is too small - also the spacing is off between the boxes, that might help to make the font bigger</p:text>
    <p:extLst>
      <p:ext uri="{C676402C-5697-4E1C-873F-D02D1690AC5C}">
        <p15:threadingInfo xmlns:p15="http://schemas.microsoft.com/office/powerpoint/2012/main" timeZoneBias="300"/>
      </p:ext>
    </p:extLst>
  </p:cm>
  <p:cm authorId="1" dt="2016-02-23T12:05:22.281" idx="3">
    <p:pos x="13642" y="4411"/>
    <p:text>I would also consider making this font bigger and more spread out</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365451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 name="Shape 17"/>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69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1"/>
        <p:cNvGrpSpPr/>
        <p:nvPr/>
      </p:nvGrpSpPr>
      <p:grpSpPr>
        <a:xfrm>
          <a:off x="0" y="0"/>
          <a:ext cx="0" cy="0"/>
          <a:chOff x="0" y="0"/>
          <a:chExt cx="0" cy="0"/>
        </a:xfrm>
      </p:grpSpPr>
      <p:sp>
        <p:nvSpPr>
          <p:cNvPr id="12" name="Shape 12"/>
          <p:cNvSpPr txBox="1">
            <a:spLocks noGrp="1"/>
          </p:cNvSpPr>
          <p:nvPr>
            <p:ph type="body" idx="1"/>
          </p:nvPr>
        </p:nvSpPr>
        <p:spPr>
          <a:xfrm>
            <a:off x="685800" y="35350703"/>
            <a:ext cx="26060400" cy="594359"/>
          </a:xfrm>
          <a:prstGeom prst="rect">
            <a:avLst/>
          </a:prstGeom>
          <a:noFill/>
          <a:ln>
            <a:noFill/>
          </a:ln>
        </p:spPr>
        <p:txBody>
          <a:bodyPr lIns="91425" tIns="91425" rIns="91425" bIns="91425" anchor="t" anchorCtr="0"/>
          <a:lstStyle>
            <a:lvl1pPr marL="0" marR="0" lvl="0" indent="0" algn="l" rtl="0">
              <a:lnSpc>
                <a:spcPct val="90000"/>
              </a:lnSpc>
              <a:spcBef>
                <a:spcPts val="3000"/>
              </a:spcBef>
              <a:buClr>
                <a:schemeClr val="dk1"/>
              </a:buClr>
              <a:buFont typeface="Arial"/>
              <a:buNone/>
              <a:defRPr sz="3600" b="1" i="0" u="none" strike="noStrike" cap="none">
                <a:solidFill>
                  <a:schemeClr val="dk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1" i="0" u="none" strike="noStrike" cap="none">
                <a:solidFill>
                  <a:schemeClr val="dk1"/>
                </a:solidFill>
                <a:latin typeface="Questrial"/>
                <a:ea typeface="Questrial"/>
                <a:cs typeface="Questrial"/>
                <a:sym typeface="Questrial"/>
              </a:defRPr>
            </a:lvl2pPr>
            <a:lvl3pPr marL="3429000" marR="0" lvl="2" indent="-304800" algn="l" rtl="0">
              <a:lnSpc>
                <a:spcPct val="90000"/>
              </a:lnSpc>
              <a:spcBef>
                <a:spcPts val="1500"/>
              </a:spcBef>
              <a:buClr>
                <a:schemeClr val="dk1"/>
              </a:buClr>
              <a:buSzPct val="100000"/>
              <a:buFont typeface="Arial"/>
              <a:buChar char="•"/>
              <a:defRPr sz="6000" b="1" i="0" u="none" strike="noStrike" cap="none">
                <a:solidFill>
                  <a:schemeClr val="dk1"/>
                </a:solidFill>
                <a:latin typeface="Questrial"/>
                <a:ea typeface="Questrial"/>
                <a:cs typeface="Questrial"/>
                <a:sym typeface="Questrial"/>
              </a:defRPr>
            </a:lvl3pPr>
            <a:lvl4pPr marL="4800600" marR="0" lvl="3"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4pPr>
            <a:lvl5pPr marL="6172200" marR="0" lvl="4" indent="-342900" algn="l" rtl="0">
              <a:lnSpc>
                <a:spcPct val="90000"/>
              </a:lnSpc>
              <a:spcBef>
                <a:spcPts val="1500"/>
              </a:spcBef>
              <a:buClr>
                <a:schemeClr val="dk1"/>
              </a:buClr>
              <a:buSzPct val="100000"/>
              <a:buFont typeface="Arial"/>
              <a:buChar char="•"/>
              <a:defRPr sz="5400" b="1" i="0" u="none" strike="noStrike" cap="none">
                <a:solidFill>
                  <a:schemeClr val="dk1"/>
                </a:solidFill>
                <a:latin typeface="Questrial"/>
                <a:ea typeface="Questrial"/>
                <a:cs typeface="Questrial"/>
                <a:sym typeface="Questrial"/>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3" name="Shape 13"/>
          <p:cNvSpPr txBox="1">
            <a:spLocks noGrp="1"/>
          </p:cNvSpPr>
          <p:nvPr>
            <p:ph type="body" idx="2"/>
          </p:nvPr>
        </p:nvSpPr>
        <p:spPr>
          <a:xfrm>
            <a:off x="4014216" y="2176272"/>
            <a:ext cx="19412711" cy="1216152"/>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dk1"/>
              </a:buClr>
              <a:buFont typeface="Arial"/>
              <a:buNone/>
              <a:defRPr sz="3600" b="0" i="0" u="none" strike="noStrike" cap="none">
                <a:solidFill>
                  <a:schemeClr val="dk1"/>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3"/>
          </p:nvPr>
        </p:nvSpPr>
        <p:spPr>
          <a:xfrm>
            <a:off x="4572000" y="914400"/>
            <a:ext cx="18288000" cy="1152144"/>
          </a:xfrm>
          <a:prstGeom prst="rect">
            <a:avLst/>
          </a:prstGeom>
          <a:noFill/>
          <a:ln>
            <a:noFill/>
          </a:ln>
        </p:spPr>
        <p:txBody>
          <a:bodyPr lIns="91425" tIns="91425" rIns="91425" bIns="91425" anchor="t" anchorCtr="0"/>
          <a:lstStyle>
            <a:lvl1pPr marL="0" marR="0" lvl="0" indent="0" algn="ctr" rtl="0">
              <a:lnSpc>
                <a:spcPct val="90000"/>
              </a:lnSpc>
              <a:spcBef>
                <a:spcPts val="3000"/>
              </a:spcBef>
              <a:buClr>
                <a:schemeClr val="accent1"/>
              </a:buClr>
              <a:buFont typeface="Arial"/>
              <a:buNone/>
              <a:defRPr sz="8400" b="1" i="0" u="none" strike="noStrike" cap="none">
                <a:solidFill>
                  <a:schemeClr val="accent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cxnSp>
        <p:nvCxnSpPr>
          <p:cNvPr id="6" name="Shape 6"/>
          <p:cNvCxnSpPr/>
          <p:nvPr/>
        </p:nvCxnSpPr>
        <p:spPr>
          <a:xfrm>
            <a:off x="685800" y="34978415"/>
            <a:ext cx="26060400" cy="0"/>
          </a:xfrm>
          <a:prstGeom prst="straightConnector1">
            <a:avLst/>
          </a:prstGeom>
          <a:noFill/>
          <a:ln w="101600" cap="rnd" cmpd="sng">
            <a:solidFill>
              <a:schemeClr val="accent1"/>
            </a:solidFill>
            <a:prstDash val="solid"/>
            <a:round/>
            <a:headEnd type="none" w="med" len="med"/>
            <a:tailEnd type="none" w="med" len="med"/>
          </a:ln>
        </p:spPr>
      </p:cxnSp>
      <p:cxnSp>
        <p:nvCxnSpPr>
          <p:cNvPr id="7" name="Shape 7"/>
          <p:cNvCxnSpPr/>
          <p:nvPr/>
        </p:nvCxnSpPr>
        <p:spPr>
          <a:xfrm>
            <a:off x="685800" y="3918857"/>
            <a:ext cx="26060400" cy="0"/>
          </a:xfrm>
          <a:prstGeom prst="straightConnector1">
            <a:avLst/>
          </a:prstGeom>
          <a:noFill/>
          <a:ln w="101600" cap="rnd" cmpd="sng">
            <a:solidFill>
              <a:schemeClr val="accent1"/>
            </a:solidFill>
            <a:prstDash val="solid"/>
            <a:round/>
            <a:headEnd type="none" w="med" len="med"/>
            <a:tailEnd type="none" w="med" len="med"/>
          </a:ln>
        </p:spPr>
      </p:cxnSp>
      <p:pic>
        <p:nvPicPr>
          <p:cNvPr id="8" name="Shape 8"/>
          <p:cNvPicPr preferRelativeResize="0"/>
          <p:nvPr/>
        </p:nvPicPr>
        <p:blipFill rotWithShape="1">
          <a:blip r:embed="rId3">
            <a:alphaModFix/>
          </a:blip>
          <a:srcRect/>
          <a:stretch/>
        </p:blipFill>
        <p:spPr>
          <a:xfrm>
            <a:off x="24138370" y="948900"/>
            <a:ext cx="2329894" cy="1937313"/>
          </a:xfrm>
          <a:prstGeom prst="rect">
            <a:avLst/>
          </a:prstGeom>
          <a:noFill/>
          <a:ln>
            <a:noFill/>
          </a:ln>
        </p:spPr>
      </p:pic>
      <p:pic>
        <p:nvPicPr>
          <p:cNvPr id="9" name="Shape 9"/>
          <p:cNvPicPr preferRelativeResize="0"/>
          <p:nvPr/>
        </p:nvPicPr>
        <p:blipFill rotWithShape="1">
          <a:blip r:embed="rId4">
            <a:alphaModFix/>
          </a:blip>
          <a:srcRect/>
          <a:stretch/>
        </p:blipFill>
        <p:spPr>
          <a:xfrm>
            <a:off x="944495" y="661797"/>
            <a:ext cx="2158130" cy="2592449"/>
          </a:xfrm>
          <a:prstGeom prst="rect">
            <a:avLst/>
          </a:prstGeom>
          <a:noFill/>
          <a:ln>
            <a:noFill/>
          </a:ln>
        </p:spPr>
      </p:pic>
      <p:sp>
        <p:nvSpPr>
          <p:cNvPr id="10" name="Shape 10"/>
          <p:cNvSpPr/>
          <p:nvPr/>
        </p:nvSpPr>
        <p:spPr>
          <a:xfrm>
            <a:off x="16780042" y="35271803"/>
            <a:ext cx="9966158" cy="73866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400" b="0" i="1" u="none" strike="noStrike" cap="none">
                <a:solidFill>
                  <a:srgbClr val="7F7F7F"/>
                </a:solidFill>
                <a:latin typeface="Arial"/>
                <a:ea typeface="Arial"/>
                <a:cs typeface="Arial"/>
                <a:sym typeface="A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685800" y="35350703"/>
            <a:ext cx="26060400" cy="59435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endParaRPr sz="3600" b="1" i="0" u="none" strike="noStrike" cap="none">
              <a:solidFill>
                <a:schemeClr val="dk1"/>
              </a:solidFill>
              <a:latin typeface="Questrial"/>
              <a:ea typeface="Questrial"/>
              <a:cs typeface="Questrial"/>
              <a:sym typeface="Questrial"/>
            </a:endParaRPr>
          </a:p>
        </p:txBody>
      </p:sp>
      <p:sp>
        <p:nvSpPr>
          <p:cNvPr id="20" name="Shape 20"/>
          <p:cNvSpPr txBox="1">
            <a:spLocks noGrp="1"/>
          </p:cNvSpPr>
          <p:nvPr>
            <p:ph type="body" idx="2"/>
          </p:nvPr>
        </p:nvSpPr>
        <p:spPr>
          <a:xfrm>
            <a:off x="4014216" y="2176272"/>
            <a:ext cx="19412711" cy="121615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dirty="0">
                <a:latin typeface="Century Gothic" panose="020B0502020202020204" pitchFamily="34" charset="0"/>
              </a:rPr>
              <a:t>Enhancing extreme heat intervention and preparedness activities in Maricopa, Co. Arizona with NASA Earth observations</a:t>
            </a:r>
          </a:p>
          <a:p>
            <a:pPr marL="0" marR="0" lvl="0" indent="0" algn="ctr" rtl="0">
              <a:lnSpc>
                <a:spcPct val="90000"/>
              </a:lnSpc>
              <a:spcBef>
                <a:spcPts val="0"/>
              </a:spcBef>
              <a:buClr>
                <a:schemeClr val="dk1"/>
              </a:buClr>
              <a:buSzPct val="25000"/>
              <a:buFont typeface="Arial"/>
              <a:buNone/>
            </a:pPr>
            <a:r>
              <a:rPr lang="en-US" dirty="0"/>
              <a:t>  </a:t>
            </a:r>
          </a:p>
        </p:txBody>
      </p:sp>
      <p:sp>
        <p:nvSpPr>
          <p:cNvPr id="21" name="Shape 21"/>
          <p:cNvSpPr txBox="1">
            <a:spLocks noGrp="1"/>
          </p:cNvSpPr>
          <p:nvPr>
            <p:ph type="body" idx="3"/>
          </p:nvPr>
        </p:nvSpPr>
        <p:spPr>
          <a:xfrm>
            <a:off x="4572000" y="914400"/>
            <a:ext cx="18288000" cy="1152144"/>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anose="020B0502020202020204" pitchFamily="34" charset="0"/>
              </a:rPr>
              <a:t>Arizona Health and Air Quality II</a:t>
            </a:r>
          </a:p>
        </p:txBody>
      </p:sp>
      <p:sp>
        <p:nvSpPr>
          <p:cNvPr id="22" name="Shape 22"/>
          <p:cNvSpPr txBox="1"/>
          <p:nvPr/>
        </p:nvSpPr>
        <p:spPr>
          <a:xfrm>
            <a:off x="9144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700" dirty="0">
                <a:solidFill>
                  <a:schemeClr val="dk1"/>
                </a:solidFill>
                <a:latin typeface="Century Gothic" panose="020B0502020202020204" pitchFamily="34" charset="0"/>
                <a:ea typeface="Garamond"/>
                <a:cs typeface="Garamond"/>
                <a:sym typeface="Garamond"/>
              </a:rPr>
              <a:t>Daniel </a:t>
            </a:r>
            <a:r>
              <a:rPr lang="en-US" sz="2700" dirty="0" err="1">
                <a:solidFill>
                  <a:schemeClr val="dk1"/>
                </a:solidFill>
                <a:latin typeface="Century Gothic" panose="020B0502020202020204" pitchFamily="34" charset="0"/>
                <a:ea typeface="Garamond"/>
                <a:cs typeface="Garamond"/>
                <a:sym typeface="Garamond"/>
              </a:rPr>
              <a:t>Finnell</a:t>
            </a:r>
            <a:r>
              <a:rPr lang="en-US" sz="2700" dirty="0">
                <a:solidFill>
                  <a:schemeClr val="dk1"/>
                </a:solidFill>
                <a:latin typeface="Century Gothic" panose="020B0502020202020204" pitchFamily="34" charset="0"/>
                <a:ea typeface="Garamond"/>
                <a:cs typeface="Garamond"/>
                <a:sym typeface="Garamond"/>
              </a:rPr>
              <a:t> (Project lead), Teresa Fenn, Ashley Brodie, Richard Muench </a:t>
            </a:r>
          </a:p>
        </p:txBody>
      </p:sp>
      <p:sp>
        <p:nvSpPr>
          <p:cNvPr id="23" name="Shape 23"/>
          <p:cNvSpPr txBox="1"/>
          <p:nvPr/>
        </p:nvSpPr>
        <p:spPr>
          <a:xfrm>
            <a:off x="9601200" y="28630478"/>
            <a:ext cx="8229600" cy="5760720"/>
          </a:xfrm>
          <a:prstGeom prst="rect">
            <a:avLst/>
          </a:prstGeom>
          <a:noFill/>
          <a:ln>
            <a:noFill/>
          </a:ln>
        </p:spPr>
        <p:txBody>
          <a:bodyPr lIns="91425" tIns="45700" rIns="91425" bIns="45700" anchor="t" anchorCtr="0">
            <a:noAutofit/>
          </a:bodyPr>
          <a:lstStyle/>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Arizona Department of Health Services (ADHS)</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Phoenix Heat Relief Network</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National Weather Service Phoenix Forecast Office</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Environmental Remote Sensing and Informatics Lab (ERSL) at Arizona State University</a:t>
            </a:r>
          </a:p>
          <a:p>
            <a:pPr lvl="0" rtl="0">
              <a:spcBef>
                <a:spcPts val="0"/>
              </a:spcBef>
              <a:buClr>
                <a:srgbClr val="000000"/>
              </a:buClr>
              <a:buFont typeface="Arial"/>
              <a:buNone/>
            </a:pPr>
            <a:endParaRPr sz="2400" dirty="0">
              <a:solidFill>
                <a:schemeClr val="dk1"/>
              </a:solidFill>
              <a:latin typeface="Century Gothic" panose="020B0502020202020204" pitchFamily="34" charset="0"/>
              <a:ea typeface="Garamond"/>
              <a:cs typeface="Garamond"/>
              <a:sym typeface="Garamond"/>
            </a:endParaRPr>
          </a:p>
          <a:p>
            <a:pPr lvl="0" rtl="0">
              <a:spcBef>
                <a:spcPts val="0"/>
              </a:spcBef>
              <a:buClr>
                <a:srgbClr val="000000"/>
              </a:buClr>
              <a:buSzPct val="45833"/>
              <a:buFont typeface="Arial"/>
              <a:buNone/>
            </a:pPr>
            <a:r>
              <a:rPr lang="en-US" sz="2400" dirty="0">
                <a:solidFill>
                  <a:schemeClr val="dk1"/>
                </a:solidFill>
                <a:latin typeface="Century Gothic" panose="020B0502020202020204" pitchFamily="34" charset="0"/>
                <a:ea typeface="Garamond"/>
                <a:cs typeface="Garamond"/>
                <a:sym typeface="Garamond"/>
              </a:rPr>
              <a:t>Center for Policy Informatics (CPI) at Arizona State University</a:t>
            </a:r>
          </a:p>
        </p:txBody>
      </p:sp>
      <p:sp>
        <p:nvSpPr>
          <p:cNvPr id="24" name="Shape 24"/>
          <p:cNvSpPr txBox="1"/>
          <p:nvPr/>
        </p:nvSpPr>
        <p:spPr>
          <a:xfrm>
            <a:off x="18288000" y="28555043"/>
            <a:ext cx="82296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chemeClr val="dk1"/>
              </a:buClr>
              <a:buSzPct val="25000"/>
              <a:buFont typeface="Arial"/>
              <a:buNone/>
            </a:pPr>
            <a:r>
              <a:rPr lang="en-US" sz="2400" dirty="0">
                <a:solidFill>
                  <a:schemeClr val="dk1"/>
                </a:solidFill>
                <a:latin typeface="Century Gothic" panose="020B0502020202020204" pitchFamily="34" charset="0"/>
                <a:ea typeface="Garamond"/>
                <a:cs typeface="Garamond"/>
                <a:sym typeface="Garamond"/>
              </a:rPr>
              <a:t>We would like to thank the Arizona Health &amp; Air Quality Term 1 team: including Amy Stuyvesant, </a:t>
            </a:r>
            <a:r>
              <a:rPr lang="en-US" sz="2400" dirty="0" err="1">
                <a:solidFill>
                  <a:schemeClr val="dk1"/>
                </a:solidFill>
                <a:latin typeface="Century Gothic" panose="020B0502020202020204" pitchFamily="34" charset="0"/>
                <a:ea typeface="Garamond"/>
                <a:cs typeface="Garamond"/>
                <a:sym typeface="Garamond"/>
              </a:rPr>
              <a:t>Geordi</a:t>
            </a:r>
            <a:r>
              <a:rPr lang="en-US" sz="2400" dirty="0">
                <a:solidFill>
                  <a:schemeClr val="dk1"/>
                </a:solidFill>
                <a:latin typeface="Century Gothic" panose="020B0502020202020204" pitchFamily="34" charset="0"/>
                <a:ea typeface="Garamond"/>
                <a:cs typeface="Garamond"/>
                <a:sym typeface="Garamond"/>
              </a:rPr>
              <a:t> </a:t>
            </a:r>
            <a:r>
              <a:rPr lang="en-US" sz="2400" dirty="0" err="1">
                <a:solidFill>
                  <a:schemeClr val="dk1"/>
                </a:solidFill>
                <a:latin typeface="Century Gothic" panose="020B0502020202020204" pitchFamily="34" charset="0"/>
                <a:ea typeface="Garamond"/>
                <a:cs typeface="Garamond"/>
                <a:sym typeface="Garamond"/>
              </a:rPr>
              <a:t>Alm</a:t>
            </a:r>
            <a:r>
              <a:rPr lang="en-US" sz="2400" dirty="0">
                <a:solidFill>
                  <a:schemeClr val="dk1"/>
                </a:solidFill>
                <a:latin typeface="Century Gothic" panose="020B0502020202020204" pitchFamily="34" charset="0"/>
                <a:ea typeface="Garamond"/>
                <a:cs typeface="Garamond"/>
                <a:sym typeface="Garamond"/>
              </a:rPr>
              <a:t>, Rocky Garcia, Emma </a:t>
            </a:r>
            <a:r>
              <a:rPr lang="en-US" sz="2400" dirty="0" err="1">
                <a:solidFill>
                  <a:schemeClr val="dk1"/>
                </a:solidFill>
                <a:latin typeface="Century Gothic" panose="020B0502020202020204" pitchFamily="34" charset="0"/>
                <a:ea typeface="Garamond"/>
                <a:cs typeface="Garamond"/>
                <a:sym typeface="Garamond"/>
              </a:rPr>
              <a:t>Baghel</a:t>
            </a:r>
            <a:r>
              <a:rPr lang="en-US" sz="2400" dirty="0">
                <a:solidFill>
                  <a:schemeClr val="dk1"/>
                </a:solidFill>
                <a:latin typeface="Century Gothic" panose="020B0502020202020204" pitchFamily="34" charset="0"/>
                <a:ea typeface="Garamond"/>
                <a:cs typeface="Garamond"/>
                <a:sym typeface="Garamond"/>
              </a:rPr>
              <a:t>, April </a:t>
            </a:r>
            <a:r>
              <a:rPr lang="en-US" sz="2400" dirty="0" err="1">
                <a:solidFill>
                  <a:schemeClr val="dk1"/>
                </a:solidFill>
                <a:latin typeface="Century Gothic" panose="020B0502020202020204" pitchFamily="34" charset="0"/>
                <a:ea typeface="Garamond"/>
                <a:cs typeface="Garamond"/>
                <a:sym typeface="Garamond"/>
              </a:rPr>
              <a:t>Rascon</a:t>
            </a:r>
            <a:r>
              <a:rPr lang="en-US" sz="2400" dirty="0">
                <a:solidFill>
                  <a:schemeClr val="dk1"/>
                </a:solidFill>
                <a:latin typeface="Century Gothic" panose="020B0502020202020204" pitchFamily="34" charset="0"/>
                <a:ea typeface="Garamond"/>
                <a:cs typeface="Garamond"/>
                <a:sym typeface="Garamond"/>
              </a:rPr>
              <a:t>, Bernardo </a:t>
            </a:r>
            <a:r>
              <a:rPr lang="en-US" sz="2400" dirty="0" err="1">
                <a:solidFill>
                  <a:schemeClr val="dk1"/>
                </a:solidFill>
                <a:latin typeface="Century Gothic" panose="020B0502020202020204" pitchFamily="34" charset="0"/>
                <a:ea typeface="Garamond"/>
                <a:cs typeface="Garamond"/>
                <a:sym typeface="Garamond"/>
              </a:rPr>
              <a:t>Gracia</a:t>
            </a:r>
            <a:r>
              <a:rPr lang="en-US" sz="2400" dirty="0">
                <a:solidFill>
                  <a:schemeClr val="dk1"/>
                </a:solidFill>
                <a:latin typeface="Century Gothic" panose="020B0502020202020204" pitchFamily="34" charset="0"/>
                <a:ea typeface="Garamond"/>
                <a:cs typeface="Garamond"/>
                <a:sym typeface="Garamond"/>
              </a:rPr>
              <a:t>.</a:t>
            </a:r>
          </a:p>
          <a:p>
            <a:pPr marL="0" marR="0" lvl="0" indent="0" algn="l" rtl="0">
              <a:lnSpc>
                <a:spcPct val="90000"/>
              </a:lnSpc>
              <a:spcBef>
                <a:spcPts val="1800"/>
              </a:spcBef>
              <a:buClr>
                <a:schemeClr val="dk1"/>
              </a:buClr>
              <a:buSzPct val="25000"/>
              <a:buFont typeface="Arial"/>
              <a:buNone/>
            </a:pPr>
            <a:r>
              <a:rPr lang="en-US" sz="2400" dirty="0">
                <a:solidFill>
                  <a:schemeClr val="dk1"/>
                </a:solidFill>
                <a:latin typeface="Century Gothic" panose="020B0502020202020204" pitchFamily="34" charset="0"/>
                <a:ea typeface="Garamond"/>
                <a:cs typeface="Garamond"/>
                <a:sym typeface="Garamond"/>
              </a:rPr>
              <a:t>We would also like to thank Brian and Matt Tisdale from the ASDC for assisting us with </a:t>
            </a:r>
            <a:r>
              <a:rPr lang="en-US" sz="2400" dirty="0" err="1">
                <a:solidFill>
                  <a:schemeClr val="dk1"/>
                </a:solidFill>
                <a:latin typeface="Century Gothic" panose="020B0502020202020204" pitchFamily="34" charset="0"/>
                <a:ea typeface="Garamond"/>
                <a:cs typeface="Garamond"/>
                <a:sym typeface="Garamond"/>
              </a:rPr>
              <a:t>OPeNDAP</a:t>
            </a:r>
            <a:r>
              <a:rPr lang="en-US" sz="2400" dirty="0">
                <a:solidFill>
                  <a:schemeClr val="dk1"/>
                </a:solidFill>
                <a:latin typeface="Century Gothic" panose="020B0502020202020204" pitchFamily="34" charset="0"/>
                <a:ea typeface="Garamond"/>
                <a:cs typeface="Garamond"/>
                <a:sym typeface="Garamond"/>
              </a:rPr>
              <a:t>.</a:t>
            </a:r>
          </a:p>
        </p:txBody>
      </p:sp>
      <p:sp>
        <p:nvSpPr>
          <p:cNvPr id="25" name="Shape 25"/>
          <p:cNvSpPr txBox="1"/>
          <p:nvPr/>
        </p:nvSpPr>
        <p:spPr>
          <a:xfrm>
            <a:off x="914400" y="21547304"/>
            <a:ext cx="16916400" cy="576072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Use images.</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Make sure that it has some sort of flow, that it makes sense.  Show your results in a logical order.</a:t>
            </a:r>
          </a:p>
          <a:p>
            <a:pPr marL="0" marR="0" lvl="0" indent="0" algn="l" rtl="0">
              <a:lnSpc>
                <a:spcPct val="90000"/>
              </a:lnSpc>
              <a:spcBef>
                <a:spcPts val="1800"/>
              </a:spcBef>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No bullets.</a:t>
            </a:r>
          </a:p>
        </p:txBody>
      </p:sp>
      <p:sp>
        <p:nvSpPr>
          <p:cNvPr id="26" name="Shape 26"/>
          <p:cNvSpPr txBox="1"/>
          <p:nvPr/>
        </p:nvSpPr>
        <p:spPr>
          <a:xfrm>
            <a:off x="18288000" y="21547304"/>
            <a:ext cx="8229600" cy="5760720"/>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spcAft>
                <a:spcPts val="0"/>
              </a:spcAft>
              <a:buClr>
                <a:schemeClr val="accent1"/>
              </a:buClr>
              <a:buSzPct val="100000"/>
              <a:buFont typeface="Webdings" panose="05030102010509060703" pitchFamily="18" charset="2"/>
              <a:buChar char=""/>
            </a:pPr>
            <a:r>
              <a:rPr lang="en-US" sz="2700" b="0" i="0" u="none" strike="noStrike" cap="none" dirty="0">
                <a:solidFill>
                  <a:schemeClr val="dk1"/>
                </a:solidFill>
                <a:latin typeface="Century Gothic" panose="020B0502020202020204" pitchFamily="34" charset="0"/>
                <a:ea typeface="Garamond"/>
                <a:cs typeface="Garamond"/>
                <a:sym typeface="Garamond"/>
              </a:rPr>
              <a:t>Use bullets.</a:t>
            </a:r>
          </a:p>
          <a:p>
            <a:pPr marL="457200" marR="0" lvl="0" indent="-457200" algn="l" rtl="0">
              <a:lnSpc>
                <a:spcPct val="90000"/>
              </a:lnSpc>
              <a:spcBef>
                <a:spcPts val="1800"/>
              </a:spcBef>
              <a:buClr>
                <a:schemeClr val="accent1"/>
              </a:buClr>
              <a:buSzPct val="100000"/>
              <a:buFont typeface="Webdings" panose="05030102010509060703" pitchFamily="18" charset="2"/>
              <a:buChar char=""/>
            </a:pPr>
            <a:r>
              <a:rPr lang="en-US" sz="2700" b="0" i="0" u="none" strike="noStrike" cap="none" dirty="0">
                <a:solidFill>
                  <a:schemeClr val="dk1"/>
                </a:solidFill>
                <a:latin typeface="Century Gothic" panose="020B0502020202020204" pitchFamily="34" charset="0"/>
                <a:ea typeface="Garamond"/>
                <a:cs typeface="Garamond"/>
                <a:sym typeface="Garamond"/>
              </a:rPr>
              <a:t>Use complete sentences with periods.</a:t>
            </a:r>
          </a:p>
        </p:txBody>
      </p:sp>
      <p:sp>
        <p:nvSpPr>
          <p:cNvPr id="27" name="Shape 27"/>
          <p:cNvSpPr txBox="1"/>
          <p:nvPr/>
        </p:nvSpPr>
        <p:spPr>
          <a:xfrm>
            <a:off x="18576425" y="17805975"/>
            <a:ext cx="2213999" cy="487799"/>
          </a:xfrm>
          <a:prstGeom prst="rect">
            <a:avLst/>
          </a:prstGeom>
          <a:noFill/>
          <a:ln>
            <a:noFill/>
          </a:ln>
        </p:spPr>
        <p:txBody>
          <a:bodyPr lIns="91425" tIns="45700" rIns="91425" bIns="45700" anchor="t" anchorCtr="0">
            <a:noAutofit/>
          </a:bodyPr>
          <a:lstStyle/>
          <a:p>
            <a:pPr lvl="0" rtl="0">
              <a:spcBef>
                <a:spcPts val="0"/>
              </a:spcBef>
              <a:buClr>
                <a:srgbClr val="000000"/>
              </a:buClr>
              <a:buSzPct val="45833"/>
              <a:buFont typeface="Arial"/>
              <a:buNone/>
            </a:pPr>
            <a:r>
              <a:rPr lang="en-US" sz="2400">
                <a:solidFill>
                  <a:schemeClr val="dk1"/>
                </a:solidFill>
                <a:latin typeface="Garamond"/>
                <a:ea typeface="Garamond"/>
                <a:cs typeface="Garamond"/>
                <a:sym typeface="Garamond"/>
              </a:rPr>
              <a:t>Aqua MODIS</a:t>
            </a:r>
            <a:r>
              <a:rPr lang="en-US" sz="1800">
                <a:solidFill>
                  <a:schemeClr val="dk1"/>
                </a:solidFill>
                <a:latin typeface="Garamond"/>
                <a:ea typeface="Garamond"/>
                <a:cs typeface="Garamond"/>
                <a:sym typeface="Garamond"/>
              </a:rPr>
              <a:t> </a:t>
            </a:r>
          </a:p>
          <a:p>
            <a:pPr lvl="0" rtl="0">
              <a:spcBef>
                <a:spcPts val="0"/>
              </a:spcBef>
              <a:buClr>
                <a:srgbClr val="000000"/>
              </a:buClr>
              <a:buFont typeface="Arial"/>
              <a:buNone/>
            </a:pPr>
            <a:endParaRPr sz="1800">
              <a:solidFill>
                <a:schemeClr val="dk1"/>
              </a:solidFill>
              <a:latin typeface="Garamond"/>
              <a:ea typeface="Garamond"/>
              <a:cs typeface="Garamond"/>
              <a:sym typeface="Garamond"/>
            </a:endParaRPr>
          </a:p>
          <a:p>
            <a:pPr lvl="0" rtl="0">
              <a:spcBef>
                <a:spcPts val="0"/>
              </a:spcBef>
              <a:buClr>
                <a:srgbClr val="000000"/>
              </a:buClr>
              <a:buFont typeface="Arial"/>
              <a:buNone/>
            </a:pPr>
            <a:endParaRPr sz="1800">
              <a:latin typeface="Questrial"/>
              <a:ea typeface="Questrial"/>
              <a:cs typeface="Questrial"/>
              <a:sym typeface="Questrial"/>
            </a:endParaRPr>
          </a:p>
          <a:p>
            <a:pPr marL="0" marR="0" lvl="0" indent="0" algn="l" rtl="0">
              <a:lnSpc>
                <a:spcPct val="90000"/>
              </a:lnSpc>
              <a:spcBef>
                <a:spcPts val="1800"/>
              </a:spcBef>
              <a:buClr>
                <a:schemeClr val="dk1"/>
              </a:buClr>
              <a:buFont typeface="Arial"/>
              <a:buNone/>
            </a:pPr>
            <a:endParaRPr sz="2700">
              <a:solidFill>
                <a:schemeClr val="dk1"/>
              </a:solidFill>
              <a:latin typeface="Garamond"/>
              <a:ea typeface="Garamond"/>
              <a:cs typeface="Garamond"/>
              <a:sym typeface="Garamond"/>
            </a:endParaRPr>
          </a:p>
        </p:txBody>
      </p:sp>
      <p:sp>
        <p:nvSpPr>
          <p:cNvPr id="28" name="Shape 28"/>
          <p:cNvSpPr txBox="1"/>
          <p:nvPr/>
        </p:nvSpPr>
        <p:spPr>
          <a:xfrm>
            <a:off x="914400" y="6243410"/>
            <a:ext cx="16916400" cy="576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Keep this blank for now.</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Body text point size should be at least 24.</a:t>
            </a:r>
          </a:p>
          <a:p>
            <a:pPr marL="0" marR="0" lvl="0" indent="0" algn="l" rtl="0">
              <a:lnSpc>
                <a:spcPct val="90000"/>
              </a:lnSpc>
              <a:spcBef>
                <a:spcPts val="1800"/>
              </a:spcBef>
              <a:spcAft>
                <a:spcPts val="0"/>
              </a:spcAft>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Caption text point size should be at least 16.</a:t>
            </a:r>
          </a:p>
          <a:p>
            <a:pPr marL="0" marR="0" lvl="0" indent="0" algn="l" rtl="0">
              <a:lnSpc>
                <a:spcPct val="90000"/>
              </a:lnSpc>
              <a:spcBef>
                <a:spcPts val="1800"/>
              </a:spcBef>
              <a:buClr>
                <a:schemeClr val="dk1"/>
              </a:buClr>
              <a:buSzPct val="25000"/>
              <a:buFont typeface="Arial"/>
              <a:buNone/>
            </a:pPr>
            <a:r>
              <a:rPr lang="en-US" sz="2700" b="0" i="0" u="none" strike="noStrike" cap="none" dirty="0">
                <a:solidFill>
                  <a:schemeClr val="dk1"/>
                </a:solidFill>
                <a:latin typeface="Century Gothic" panose="020B0502020202020204" pitchFamily="34" charset="0"/>
                <a:ea typeface="Garamond"/>
                <a:cs typeface="Garamond"/>
                <a:sym typeface="Garamond"/>
              </a:rPr>
              <a:t>Feel free to rename, move, and resize sections as needed</a:t>
            </a:r>
            <a:r>
              <a:rPr lang="en-US" sz="2700" b="0" i="0" u="none" strike="noStrike" cap="none" dirty="0">
                <a:solidFill>
                  <a:schemeClr val="dk1"/>
                </a:solidFill>
                <a:latin typeface="Garamond"/>
                <a:ea typeface="Garamond"/>
                <a:cs typeface="Garamond"/>
                <a:sym typeface="Garamond"/>
              </a:rPr>
              <a:t>.</a:t>
            </a:r>
          </a:p>
          <a:p>
            <a:pPr marL="0" marR="0" lvl="0" indent="0" algn="l" rtl="0">
              <a:lnSpc>
                <a:spcPct val="90000"/>
              </a:lnSpc>
              <a:spcBef>
                <a:spcPts val="1800"/>
              </a:spcBef>
              <a:buClr>
                <a:schemeClr val="dk1"/>
              </a:buClr>
              <a:buFont typeface="Arial"/>
              <a:buNone/>
            </a:pPr>
            <a:endParaRPr sz="2700" dirty="0">
              <a:solidFill>
                <a:schemeClr val="dk1"/>
              </a:solidFill>
              <a:latin typeface="Garamond"/>
              <a:ea typeface="Garamond"/>
              <a:cs typeface="Garamond"/>
              <a:sym typeface="Garamond"/>
            </a:endParaRPr>
          </a:p>
          <a:p>
            <a:pPr marL="0" marR="0" lvl="0" indent="0" algn="l" rtl="0">
              <a:lnSpc>
                <a:spcPct val="90000"/>
              </a:lnSpc>
              <a:spcBef>
                <a:spcPts val="1800"/>
              </a:spcBef>
              <a:buClr>
                <a:schemeClr val="dk1"/>
              </a:buClr>
              <a:buFont typeface="Arial"/>
              <a:buNone/>
            </a:pPr>
            <a:endParaRPr sz="2700" dirty="0">
              <a:solidFill>
                <a:schemeClr val="dk1"/>
              </a:solidFill>
              <a:latin typeface="Garamond"/>
              <a:ea typeface="Garamond"/>
              <a:cs typeface="Garamond"/>
              <a:sym typeface="Garamond"/>
            </a:endParaRPr>
          </a:p>
        </p:txBody>
      </p:sp>
      <p:sp>
        <p:nvSpPr>
          <p:cNvPr id="29" name="Shape 29"/>
          <p:cNvSpPr txBox="1"/>
          <p:nvPr/>
        </p:nvSpPr>
        <p:spPr>
          <a:xfrm>
            <a:off x="18287999" y="6294981"/>
            <a:ext cx="8229600" cy="2819999"/>
          </a:xfrm>
          <a:prstGeom prst="rect">
            <a:avLst/>
          </a:prstGeom>
          <a:noFill/>
          <a:ln>
            <a:noFill/>
          </a:ln>
        </p:spPr>
        <p:txBody>
          <a:bodyPr lIns="91425" tIns="45700" rIns="91425" bIns="45700" anchor="t" anchorCtr="0">
            <a:noAutofit/>
          </a:bodyPr>
          <a:lstStyle/>
          <a:p>
            <a:pPr marL="361950" marR="0" lvl="0" indent="-342900" algn="l" rtl="0">
              <a:lnSpc>
                <a:spcPct val="90000"/>
              </a:lnSpc>
              <a:spcBef>
                <a:spcPts val="0"/>
              </a:spcBef>
              <a:spcAft>
                <a:spcPts val="0"/>
              </a:spcAft>
              <a:buClr>
                <a:schemeClr val="accent1"/>
              </a:buClr>
              <a:buSzPct val="100000"/>
              <a:buFont typeface="Webdings" panose="05030102010509060703" pitchFamily="18" charset="2"/>
              <a:buChar char=""/>
            </a:pPr>
            <a:r>
              <a:rPr lang="en-US" sz="2400" b="1" dirty="0">
                <a:solidFill>
                  <a:schemeClr val="accent1"/>
                </a:solidFill>
                <a:latin typeface="Century Gothic" panose="020B0502020202020204" pitchFamily="34" charset="0"/>
              </a:rPr>
              <a:t>Automate</a:t>
            </a:r>
            <a:r>
              <a:rPr lang="en-US" sz="2400" dirty="0">
                <a:solidFill>
                  <a:schemeClr val="accent1"/>
                </a:solidFill>
                <a:latin typeface="Century Gothic" panose="020B0502020202020204" pitchFamily="34" charset="0"/>
              </a:rPr>
              <a:t> </a:t>
            </a:r>
            <a:r>
              <a:rPr lang="en-US" sz="2400" dirty="0">
                <a:solidFill>
                  <a:schemeClr val="dk1"/>
                </a:solidFill>
                <a:latin typeface="Century Gothic" panose="020B0502020202020204" pitchFamily="34" charset="0"/>
              </a:rPr>
              <a:t>the creation of heat vulnerability maps in Maricopa County, AZ</a:t>
            </a:r>
          </a:p>
          <a:p>
            <a:pPr marL="361950" marR="0" lvl="0" indent="-342900" algn="l" rtl="0">
              <a:lnSpc>
                <a:spcPct val="90000"/>
              </a:lnSpc>
              <a:spcBef>
                <a:spcPts val="0"/>
              </a:spcBef>
              <a:spcAft>
                <a:spcPts val="0"/>
              </a:spcAft>
              <a:buClr>
                <a:schemeClr val="accent1"/>
              </a:buClr>
              <a:buSzPct val="100000"/>
              <a:buFont typeface="Webdings" panose="05030102010509060703" pitchFamily="18" charset="2"/>
              <a:buChar char=""/>
            </a:pPr>
            <a:r>
              <a:rPr lang="en-US" sz="2400" b="1" dirty="0">
                <a:solidFill>
                  <a:schemeClr val="accent1"/>
                </a:solidFill>
                <a:latin typeface="Century Gothic" panose="020B0502020202020204" pitchFamily="34" charset="0"/>
              </a:rPr>
              <a:t>Create </a:t>
            </a:r>
            <a:r>
              <a:rPr lang="en-US" sz="2400" dirty="0">
                <a:solidFill>
                  <a:schemeClr val="dk1"/>
                </a:solidFill>
                <a:latin typeface="Century Gothic" panose="020B0502020202020204" pitchFamily="34" charset="0"/>
              </a:rPr>
              <a:t>a tool to monitor heat severity</a:t>
            </a:r>
          </a:p>
          <a:p>
            <a:pPr marL="361950" marR="0" lvl="0" indent="-342900" algn="l" rtl="0">
              <a:lnSpc>
                <a:spcPct val="90000"/>
              </a:lnSpc>
              <a:spcBef>
                <a:spcPts val="0"/>
              </a:spcBef>
              <a:spcAft>
                <a:spcPts val="0"/>
              </a:spcAft>
              <a:buClr>
                <a:schemeClr val="accent1"/>
              </a:buClr>
              <a:buSzPct val="100000"/>
              <a:buFont typeface="Webdings" panose="05030102010509060703" pitchFamily="18" charset="2"/>
              <a:buChar char=""/>
            </a:pPr>
            <a:r>
              <a:rPr lang="en-US" sz="2400" b="1" dirty="0">
                <a:solidFill>
                  <a:schemeClr val="accent1"/>
                </a:solidFill>
                <a:latin typeface="Century Gothic" panose="020B0502020202020204" pitchFamily="34" charset="0"/>
              </a:rPr>
              <a:t>Connect</a:t>
            </a:r>
            <a:r>
              <a:rPr lang="en-US" sz="2400" dirty="0">
                <a:solidFill>
                  <a:schemeClr val="dk1"/>
                </a:solidFill>
                <a:latin typeface="Century Gothic" panose="020B0502020202020204" pitchFamily="34" charset="0"/>
              </a:rPr>
              <a:t> to </a:t>
            </a:r>
            <a:r>
              <a:rPr lang="en-US" sz="2400" dirty="0" err="1">
                <a:solidFill>
                  <a:schemeClr val="dk1"/>
                </a:solidFill>
                <a:latin typeface="Century Gothic" panose="020B0502020202020204" pitchFamily="34" charset="0"/>
              </a:rPr>
              <a:t>OPeNDAP</a:t>
            </a:r>
            <a:r>
              <a:rPr lang="en-US" sz="2400" dirty="0">
                <a:solidFill>
                  <a:schemeClr val="dk1"/>
                </a:solidFill>
                <a:latin typeface="Century Gothic" panose="020B0502020202020204" pitchFamily="34" charset="0"/>
              </a:rPr>
              <a:t> for access to near real-time data</a:t>
            </a:r>
          </a:p>
        </p:txBody>
      </p:sp>
      <p:sp>
        <p:nvSpPr>
          <p:cNvPr id="30" name="Shape 30"/>
          <p:cNvSpPr txBox="1"/>
          <p:nvPr/>
        </p:nvSpPr>
        <p:spPr>
          <a:xfrm>
            <a:off x="914400" y="5510708"/>
            <a:ext cx="1691639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i="0" u="none" strike="noStrike" cap="none" dirty="0">
                <a:solidFill>
                  <a:schemeClr val="accent1"/>
                </a:solidFill>
                <a:latin typeface="Century Gothic" panose="020B0502020202020204" pitchFamily="34" charset="0"/>
                <a:ea typeface="Questrial"/>
                <a:cs typeface="Questrial"/>
                <a:sym typeface="Questrial"/>
              </a:rPr>
              <a:t>Abstract</a:t>
            </a:r>
          </a:p>
        </p:txBody>
      </p:sp>
      <p:sp>
        <p:nvSpPr>
          <p:cNvPr id="31" name="Shape 31"/>
          <p:cNvSpPr txBox="1"/>
          <p:nvPr/>
        </p:nvSpPr>
        <p:spPr>
          <a:xfrm>
            <a:off x="18288000" y="5504987"/>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Objectives</a:t>
            </a:r>
          </a:p>
        </p:txBody>
      </p:sp>
      <p:sp>
        <p:nvSpPr>
          <p:cNvPr id="32" name="Shape 32"/>
          <p:cNvSpPr txBox="1"/>
          <p:nvPr/>
        </p:nvSpPr>
        <p:spPr>
          <a:xfrm>
            <a:off x="914400" y="12517639"/>
            <a:ext cx="169164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Methodology</a:t>
            </a:r>
          </a:p>
        </p:txBody>
      </p:sp>
      <p:sp>
        <p:nvSpPr>
          <p:cNvPr id="33" name="Shape 33"/>
          <p:cNvSpPr txBox="1"/>
          <p:nvPr/>
        </p:nvSpPr>
        <p:spPr>
          <a:xfrm>
            <a:off x="18141973" y="8629517"/>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Study Area </a:t>
            </a:r>
            <a:r>
              <a:rPr lang="en-US" sz="1800" dirty="0">
                <a:latin typeface="Century Gothic" panose="020B0502020202020204" pitchFamily="34" charset="0"/>
                <a:ea typeface="Questrial"/>
                <a:cs typeface="Questrial"/>
                <a:sym typeface="Questrial"/>
              </a:rPr>
              <a:t>Temporary map, Will be made editable </a:t>
            </a:r>
          </a:p>
        </p:txBody>
      </p:sp>
      <p:sp>
        <p:nvSpPr>
          <p:cNvPr id="34" name="Shape 34"/>
          <p:cNvSpPr txBox="1"/>
          <p:nvPr/>
        </p:nvSpPr>
        <p:spPr>
          <a:xfrm>
            <a:off x="18288000" y="15233260"/>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Earth</a:t>
            </a:r>
            <a:r>
              <a:rPr lang="en-US" sz="4400" b="1" dirty="0">
                <a:solidFill>
                  <a:schemeClr val="accent1"/>
                </a:solidFill>
                <a:latin typeface="Centurty gothic"/>
                <a:ea typeface="Questrial"/>
                <a:cs typeface="Questrial"/>
                <a:sym typeface="Questrial"/>
              </a:rPr>
              <a:t> </a:t>
            </a:r>
            <a:r>
              <a:rPr lang="en-US" sz="4400" b="1" dirty="0">
                <a:solidFill>
                  <a:schemeClr val="accent1"/>
                </a:solidFill>
                <a:latin typeface="Century Gothic" panose="020B0502020202020204" pitchFamily="34" charset="0"/>
                <a:ea typeface="Questrial"/>
                <a:cs typeface="Questrial"/>
                <a:sym typeface="Questrial"/>
              </a:rPr>
              <a:t>Observations</a:t>
            </a:r>
          </a:p>
        </p:txBody>
      </p:sp>
      <p:sp>
        <p:nvSpPr>
          <p:cNvPr id="35" name="Shape 35"/>
          <p:cNvSpPr txBox="1"/>
          <p:nvPr/>
        </p:nvSpPr>
        <p:spPr>
          <a:xfrm>
            <a:off x="770000" y="20836175"/>
            <a:ext cx="1691639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Results</a:t>
            </a:r>
          </a:p>
        </p:txBody>
      </p:sp>
      <p:sp>
        <p:nvSpPr>
          <p:cNvPr id="36" name="Shape 36"/>
          <p:cNvSpPr txBox="1"/>
          <p:nvPr/>
        </p:nvSpPr>
        <p:spPr>
          <a:xfrm>
            <a:off x="18288000" y="20824782"/>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Conclusions</a:t>
            </a:r>
          </a:p>
        </p:txBody>
      </p:sp>
      <p:sp>
        <p:nvSpPr>
          <p:cNvPr id="37" name="Shape 37"/>
          <p:cNvSpPr txBox="1"/>
          <p:nvPr/>
        </p:nvSpPr>
        <p:spPr>
          <a:xfrm>
            <a:off x="182880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Acknowledgements</a:t>
            </a:r>
          </a:p>
        </p:txBody>
      </p:sp>
      <p:sp>
        <p:nvSpPr>
          <p:cNvPr id="38" name="Shape 38"/>
          <p:cNvSpPr txBox="1"/>
          <p:nvPr/>
        </p:nvSpPr>
        <p:spPr>
          <a:xfrm>
            <a:off x="96012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smtClean="0">
                <a:solidFill>
                  <a:schemeClr val="accent1"/>
                </a:solidFill>
                <a:latin typeface="Century Gothic" panose="020B0502020202020204" pitchFamily="34" charset="0"/>
                <a:ea typeface="Questrial"/>
                <a:cs typeface="Questrial"/>
                <a:sym typeface="Questrial"/>
              </a:rPr>
              <a:t>Project Partners</a:t>
            </a:r>
            <a:endParaRPr lang="en-US" sz="4400" b="1" dirty="0">
              <a:solidFill>
                <a:schemeClr val="accent1"/>
              </a:solidFill>
              <a:latin typeface="Century Gothic" panose="020B0502020202020204" pitchFamily="34" charset="0"/>
              <a:ea typeface="Questrial"/>
              <a:cs typeface="Questrial"/>
              <a:sym typeface="Questrial"/>
            </a:endParaRPr>
          </a:p>
        </p:txBody>
      </p:sp>
      <p:sp>
        <p:nvSpPr>
          <p:cNvPr id="39" name="Shape 39"/>
          <p:cNvSpPr txBox="1"/>
          <p:nvPr/>
        </p:nvSpPr>
        <p:spPr>
          <a:xfrm>
            <a:off x="914400" y="2784360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chemeClr val="accent1"/>
                </a:solidFill>
                <a:latin typeface="Century Gothic" panose="020B0502020202020204" pitchFamily="34" charset="0"/>
                <a:ea typeface="Questrial"/>
                <a:cs typeface="Questrial"/>
                <a:sym typeface="Questrial"/>
              </a:rPr>
              <a:t>Team</a:t>
            </a:r>
            <a:r>
              <a:rPr lang="en-US" sz="4400" b="1" dirty="0">
                <a:solidFill>
                  <a:schemeClr val="accent1"/>
                </a:solidFill>
                <a:latin typeface="Centurty gothic"/>
                <a:ea typeface="Questrial"/>
                <a:cs typeface="Questrial"/>
                <a:sym typeface="Questrial"/>
              </a:rPr>
              <a:t> </a:t>
            </a:r>
            <a:r>
              <a:rPr lang="en-US" sz="4400" b="1" dirty="0">
                <a:solidFill>
                  <a:schemeClr val="accent1"/>
                </a:solidFill>
                <a:latin typeface="Century Gothic" panose="020B0502020202020204" pitchFamily="34" charset="0"/>
                <a:ea typeface="Questrial"/>
                <a:cs typeface="Questrial"/>
                <a:sym typeface="Questrial"/>
              </a:rPr>
              <a:t>Members</a:t>
            </a:r>
          </a:p>
        </p:txBody>
      </p:sp>
      <p:sp>
        <p:nvSpPr>
          <p:cNvPr id="40" name="Shape 40"/>
          <p:cNvSpPr txBox="1"/>
          <p:nvPr/>
        </p:nvSpPr>
        <p:spPr>
          <a:xfrm>
            <a:off x="914400" y="4186849"/>
            <a:ext cx="25603199" cy="9509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3200" dirty="0">
                <a:solidFill>
                  <a:schemeClr val="dk1"/>
                </a:solidFill>
                <a:latin typeface="Century Gothic" panose="020B0502020202020204" pitchFamily="34" charset="0"/>
                <a:ea typeface="Garamond"/>
                <a:cs typeface="Garamond"/>
                <a:sym typeface="Garamond"/>
              </a:rPr>
              <a:t>Daniel </a:t>
            </a:r>
            <a:r>
              <a:rPr lang="en-US" sz="3200" dirty="0" err="1">
                <a:solidFill>
                  <a:schemeClr val="dk1"/>
                </a:solidFill>
                <a:latin typeface="Century Gothic" panose="020B0502020202020204" pitchFamily="34" charset="0"/>
                <a:ea typeface="Garamond"/>
                <a:cs typeface="Garamond"/>
                <a:sym typeface="Garamond"/>
              </a:rPr>
              <a:t>Finnell</a:t>
            </a:r>
            <a:r>
              <a:rPr lang="en-US" sz="3200" b="0" u="none" dirty="0">
                <a:solidFill>
                  <a:schemeClr val="dk1"/>
                </a:solidFill>
                <a:latin typeface="Century Gothic" panose="020B0502020202020204" pitchFamily="34" charset="0"/>
                <a:ea typeface="Garamond"/>
                <a:cs typeface="Garamond"/>
                <a:sym typeface="Garamond"/>
              </a:rPr>
              <a:t> (Project Lead), </a:t>
            </a:r>
            <a:r>
              <a:rPr lang="en-US" sz="3200" dirty="0">
                <a:solidFill>
                  <a:schemeClr val="dk1"/>
                </a:solidFill>
                <a:latin typeface="Century Gothic" panose="020B0502020202020204" pitchFamily="34" charset="0"/>
                <a:ea typeface="Garamond"/>
                <a:cs typeface="Garamond"/>
                <a:sym typeface="Garamond"/>
              </a:rPr>
              <a:t>Teresa Fenn</a:t>
            </a:r>
            <a:r>
              <a:rPr lang="en-US" sz="3200" b="0" u="none" dirty="0">
                <a:solidFill>
                  <a:schemeClr val="dk1"/>
                </a:solidFill>
                <a:latin typeface="Century Gothic" panose="020B0502020202020204" pitchFamily="34" charset="0"/>
                <a:ea typeface="Garamond"/>
                <a:cs typeface="Garamond"/>
                <a:sym typeface="Garamond"/>
              </a:rPr>
              <a:t>,</a:t>
            </a:r>
            <a:r>
              <a:rPr lang="en-US" sz="3200" dirty="0">
                <a:solidFill>
                  <a:schemeClr val="dk1"/>
                </a:solidFill>
                <a:latin typeface="Century Gothic" panose="020B0502020202020204" pitchFamily="34" charset="0"/>
                <a:ea typeface="Garamond"/>
                <a:cs typeface="Garamond"/>
                <a:sym typeface="Garamond"/>
              </a:rPr>
              <a:t> Ashley Brodie, Richard Muench</a:t>
            </a:r>
          </a:p>
          <a:p>
            <a:pPr marL="0" marR="0" lvl="0" indent="0" algn="ctr" rtl="0">
              <a:lnSpc>
                <a:spcPct val="90000"/>
              </a:lnSpc>
              <a:spcBef>
                <a:spcPts val="0"/>
              </a:spcBef>
              <a:buClr>
                <a:schemeClr val="dk1"/>
              </a:buClr>
              <a:buSzPct val="25000"/>
              <a:buFont typeface="Arial"/>
              <a:buNone/>
            </a:pPr>
            <a:r>
              <a:rPr lang="en-US" sz="2400" dirty="0">
                <a:solidFill>
                  <a:schemeClr val="dk1"/>
                </a:solidFill>
                <a:latin typeface="Century Gothic" panose="020B0502020202020204" pitchFamily="34" charset="0"/>
                <a:ea typeface="Garamond"/>
                <a:cs typeface="Garamond"/>
                <a:sym typeface="Garamond"/>
              </a:rPr>
              <a:t>DEVELOP National Program at NASA Langley Research Center</a:t>
            </a:r>
          </a:p>
        </p:txBody>
      </p:sp>
      <p:pic>
        <p:nvPicPr>
          <p:cNvPr id="41" name="Shape 41"/>
          <p:cNvPicPr preferRelativeResize="0"/>
          <p:nvPr/>
        </p:nvPicPr>
        <p:blipFill>
          <a:blip r:embed="rId3">
            <a:alphaModFix/>
          </a:blip>
          <a:stretch>
            <a:fillRect/>
          </a:stretch>
        </p:blipFill>
        <p:spPr>
          <a:xfrm>
            <a:off x="18288000" y="16101175"/>
            <a:ext cx="3254156" cy="1704800"/>
          </a:xfrm>
          <a:prstGeom prst="rect">
            <a:avLst/>
          </a:prstGeom>
          <a:noFill/>
          <a:ln>
            <a:noFill/>
          </a:ln>
        </p:spPr>
      </p:pic>
      <p:sp>
        <p:nvSpPr>
          <p:cNvPr id="42" name="Shape 42"/>
          <p:cNvSpPr txBox="1"/>
          <p:nvPr/>
        </p:nvSpPr>
        <p:spPr>
          <a:xfrm>
            <a:off x="22131475" y="18658162"/>
            <a:ext cx="2453700" cy="487799"/>
          </a:xfrm>
          <a:prstGeom prst="rect">
            <a:avLst/>
          </a:prstGeom>
          <a:noFill/>
          <a:ln>
            <a:noFill/>
          </a:ln>
        </p:spPr>
        <p:txBody>
          <a:bodyPr lIns="91425" tIns="91425" rIns="91425" bIns="91425" anchor="t" anchorCtr="0">
            <a:noAutofit/>
          </a:bodyPr>
          <a:lstStyle/>
          <a:p>
            <a:pPr lvl="0" rtl="0">
              <a:spcBef>
                <a:spcPts val="0"/>
              </a:spcBef>
              <a:buNone/>
            </a:pPr>
            <a:r>
              <a:rPr lang="en-US" sz="2400">
                <a:solidFill>
                  <a:schemeClr val="dk1"/>
                </a:solidFill>
                <a:latin typeface="Garamond"/>
                <a:ea typeface="Garamond"/>
                <a:cs typeface="Garamond"/>
                <a:sym typeface="Garamond"/>
              </a:rPr>
              <a:t>Landsat 8 OLI</a:t>
            </a:r>
            <a:r>
              <a:rPr lang="en-US" sz="1800">
                <a:solidFill>
                  <a:schemeClr val="dk1"/>
                </a:solidFill>
                <a:latin typeface="Garamond"/>
                <a:ea typeface="Garamond"/>
                <a:cs typeface="Garamond"/>
                <a:sym typeface="Garamond"/>
              </a:rPr>
              <a:t> </a:t>
            </a:r>
          </a:p>
          <a:p>
            <a:pPr lvl="0" rtl="0">
              <a:spcBef>
                <a:spcPts val="0"/>
              </a:spcBef>
              <a:buNone/>
            </a:pPr>
            <a:endParaRPr/>
          </a:p>
        </p:txBody>
      </p:sp>
      <p:pic>
        <p:nvPicPr>
          <p:cNvPr id="43" name="Shape 43"/>
          <p:cNvPicPr preferRelativeResize="0"/>
          <p:nvPr/>
        </p:nvPicPr>
        <p:blipFill>
          <a:blip r:embed="rId4">
            <a:alphaModFix/>
          </a:blip>
          <a:stretch>
            <a:fillRect/>
          </a:stretch>
        </p:blipFill>
        <p:spPr>
          <a:xfrm>
            <a:off x="21780632" y="16426925"/>
            <a:ext cx="2624494" cy="1975623"/>
          </a:xfrm>
          <a:prstGeom prst="rect">
            <a:avLst/>
          </a:prstGeom>
          <a:noFill/>
          <a:ln>
            <a:noFill/>
          </a:ln>
        </p:spPr>
      </p:pic>
      <p:sp>
        <p:nvSpPr>
          <p:cNvPr id="44" name="Shape 44"/>
          <p:cNvSpPr txBox="1"/>
          <p:nvPr/>
        </p:nvSpPr>
        <p:spPr>
          <a:xfrm>
            <a:off x="22131479" y="15961975"/>
            <a:ext cx="2213999" cy="594300"/>
          </a:xfrm>
          <a:prstGeom prst="rect">
            <a:avLst/>
          </a:prstGeom>
          <a:noFill/>
          <a:ln>
            <a:noFill/>
          </a:ln>
        </p:spPr>
        <p:txBody>
          <a:bodyPr lIns="91425" tIns="91425" rIns="91425" bIns="91425" anchor="t" anchorCtr="0">
            <a:noAutofit/>
          </a:bodyPr>
          <a:lstStyle/>
          <a:p>
            <a:pPr lvl="0" rtl="0">
              <a:spcBef>
                <a:spcPts val="0"/>
              </a:spcBef>
              <a:buNone/>
            </a:pPr>
            <a:r>
              <a:rPr lang="en-US" sz="2400">
                <a:solidFill>
                  <a:schemeClr val="dk1"/>
                </a:solidFill>
                <a:latin typeface="Garamond"/>
                <a:ea typeface="Garamond"/>
                <a:cs typeface="Garamond"/>
                <a:sym typeface="Garamond"/>
              </a:rPr>
              <a:t>Terra ASTER </a:t>
            </a:r>
          </a:p>
        </p:txBody>
      </p:sp>
      <p:pic>
        <p:nvPicPr>
          <p:cNvPr id="45" name="Shape 45"/>
          <p:cNvPicPr preferRelativeResize="0"/>
          <p:nvPr/>
        </p:nvPicPr>
        <p:blipFill>
          <a:blip r:embed="rId5">
            <a:alphaModFix/>
          </a:blip>
          <a:stretch>
            <a:fillRect/>
          </a:stretch>
        </p:blipFill>
        <p:spPr>
          <a:xfrm>
            <a:off x="18345729" y="18772104"/>
            <a:ext cx="2930998" cy="1809077"/>
          </a:xfrm>
          <a:prstGeom prst="rect">
            <a:avLst/>
          </a:prstGeom>
          <a:noFill/>
          <a:ln>
            <a:noFill/>
          </a:ln>
        </p:spPr>
      </p:pic>
      <p:sp>
        <p:nvSpPr>
          <p:cNvPr id="46" name="Shape 46"/>
          <p:cNvSpPr txBox="1"/>
          <p:nvPr/>
        </p:nvSpPr>
        <p:spPr>
          <a:xfrm>
            <a:off x="18657050" y="20391325"/>
            <a:ext cx="2885100" cy="487799"/>
          </a:xfrm>
          <a:prstGeom prst="rect">
            <a:avLst/>
          </a:prstGeom>
          <a:noFill/>
          <a:ln>
            <a:noFill/>
          </a:ln>
        </p:spPr>
        <p:txBody>
          <a:bodyPr lIns="91425" tIns="91425" rIns="91425" bIns="91425" anchor="t" anchorCtr="0">
            <a:noAutofit/>
          </a:bodyPr>
          <a:lstStyle/>
          <a:p>
            <a:pPr lvl="0" rtl="0">
              <a:spcBef>
                <a:spcPts val="0"/>
              </a:spcBef>
              <a:buNone/>
            </a:pPr>
            <a:r>
              <a:rPr lang="en-US" sz="2400" dirty="0">
                <a:solidFill>
                  <a:schemeClr val="dk1"/>
                </a:solidFill>
                <a:latin typeface="Garamond"/>
                <a:ea typeface="Garamond"/>
                <a:cs typeface="Garamond"/>
                <a:sym typeface="Garamond"/>
              </a:rPr>
              <a:t>Suomi NPP VIIRS</a:t>
            </a:r>
          </a:p>
        </p:txBody>
      </p:sp>
      <p:pic>
        <p:nvPicPr>
          <p:cNvPr id="47" name="Shape 47"/>
          <p:cNvPicPr preferRelativeResize="0"/>
          <p:nvPr/>
        </p:nvPicPr>
        <p:blipFill>
          <a:blip r:embed="rId6">
            <a:alphaModFix/>
          </a:blip>
          <a:stretch>
            <a:fillRect/>
          </a:stretch>
        </p:blipFill>
        <p:spPr>
          <a:xfrm>
            <a:off x="21939798" y="19231879"/>
            <a:ext cx="2306163" cy="1884823"/>
          </a:xfrm>
          <a:prstGeom prst="rect">
            <a:avLst/>
          </a:prstGeom>
          <a:noFill/>
          <a:ln>
            <a:noFill/>
          </a:ln>
        </p:spPr>
      </p:pic>
      <p:sp>
        <p:nvSpPr>
          <p:cNvPr id="48" name="Shape 48"/>
          <p:cNvSpPr/>
          <p:nvPr/>
        </p:nvSpPr>
        <p:spPr>
          <a:xfrm>
            <a:off x="761000" y="13769500"/>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txBox="1"/>
          <p:nvPr/>
        </p:nvSpPr>
        <p:spPr>
          <a:xfrm>
            <a:off x="844250" y="13852750"/>
            <a:ext cx="3662400" cy="769500"/>
          </a:xfrm>
          <a:prstGeom prst="rect">
            <a:avLst/>
          </a:prstGeom>
          <a:solidFill>
            <a:srgbClr val="CC4125"/>
          </a:solidFill>
          <a:ln>
            <a:noFill/>
          </a:ln>
        </p:spPr>
        <p:txBody>
          <a:bodyPr lIns="91425" tIns="91425" rIns="91425" bIns="91425" anchor="t" anchorCtr="0">
            <a:noAutofit/>
          </a:bodyPr>
          <a:lstStyle/>
          <a:p>
            <a:pPr lvl="0" rtl="0">
              <a:spcBef>
                <a:spcPts val="0"/>
              </a:spcBef>
              <a:buNone/>
            </a:pPr>
            <a:r>
              <a:rPr lang="en-US" sz="1800" dirty="0" err="1">
                <a:latin typeface="Century Gothic" panose="020B0502020202020204" pitchFamily="34" charset="0"/>
                <a:ea typeface="Garamond"/>
                <a:cs typeface="Garamond"/>
                <a:sym typeface="Garamond"/>
              </a:rPr>
              <a:t>Mesowest</a:t>
            </a:r>
            <a:r>
              <a:rPr lang="en-US" sz="1800" dirty="0">
                <a:latin typeface="Century Gothic" panose="020B0502020202020204" pitchFamily="34" charset="0"/>
                <a:ea typeface="Garamond"/>
                <a:cs typeface="Garamond"/>
                <a:sym typeface="Garamond"/>
              </a:rPr>
              <a:t> &amp; Synoptic Labs</a:t>
            </a:r>
          </a:p>
        </p:txBody>
      </p:sp>
      <p:sp>
        <p:nvSpPr>
          <p:cNvPr id="50" name="Shape 50"/>
          <p:cNvSpPr/>
          <p:nvPr/>
        </p:nvSpPr>
        <p:spPr>
          <a:xfrm>
            <a:off x="770000" y="15498250"/>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txBox="1"/>
          <p:nvPr/>
        </p:nvSpPr>
        <p:spPr>
          <a:xfrm>
            <a:off x="761000" y="15508125"/>
            <a:ext cx="3810900" cy="931200"/>
          </a:xfrm>
          <a:prstGeom prst="rect">
            <a:avLst/>
          </a:prstGeom>
          <a:solidFill>
            <a:srgbClr val="CC4125"/>
          </a:solidFill>
          <a:ln>
            <a:noFill/>
          </a:ln>
        </p:spPr>
        <p:txBody>
          <a:bodyPr lIns="91425" tIns="91425" rIns="91425" bIns="91425" anchor="t" anchorCtr="0">
            <a:noAutofit/>
          </a:bodyPr>
          <a:lstStyle/>
          <a:p>
            <a:pPr lvl="0" rtl="0">
              <a:spcBef>
                <a:spcPts val="0"/>
              </a:spcBef>
              <a:buNone/>
            </a:pPr>
            <a:r>
              <a:rPr lang="en-US" sz="1800" dirty="0" err="1">
                <a:latin typeface="Century Gothic" panose="020B0502020202020204" pitchFamily="34" charset="0"/>
                <a:ea typeface="Garamond"/>
                <a:cs typeface="Garamond"/>
                <a:sym typeface="Garamond"/>
              </a:rPr>
              <a:t>Earthdata</a:t>
            </a:r>
            <a:r>
              <a:rPr lang="en-US" sz="1800" dirty="0">
                <a:latin typeface="Century Gothic" panose="020B0502020202020204" pitchFamily="34" charset="0"/>
                <a:ea typeface="Garamond"/>
                <a:cs typeface="Garamond"/>
                <a:sym typeface="Garamond"/>
              </a:rPr>
              <a:t> Search manual data collection</a:t>
            </a:r>
          </a:p>
          <a:p>
            <a:pPr lvl="0">
              <a:spcBef>
                <a:spcPts val="0"/>
              </a:spcBef>
              <a:buNone/>
            </a:pPr>
            <a:endParaRPr dirty="0"/>
          </a:p>
        </p:txBody>
      </p:sp>
      <p:sp>
        <p:nvSpPr>
          <p:cNvPr id="52" name="Shape 52"/>
          <p:cNvSpPr txBox="1"/>
          <p:nvPr/>
        </p:nvSpPr>
        <p:spPr>
          <a:xfrm>
            <a:off x="1105725" y="13147550"/>
            <a:ext cx="3068099" cy="567900"/>
          </a:xfrm>
          <a:prstGeom prst="rect">
            <a:avLst/>
          </a:prstGeom>
          <a:noFill/>
          <a:ln>
            <a:noFill/>
          </a:ln>
        </p:spPr>
        <p:txBody>
          <a:bodyPr lIns="91425" tIns="91425" rIns="91425" bIns="91425" anchor="t" anchorCtr="0">
            <a:noAutofit/>
          </a:bodyPr>
          <a:lstStyle/>
          <a:p>
            <a:pPr lvl="0" algn="ctr">
              <a:spcBef>
                <a:spcPts val="0"/>
              </a:spcBef>
              <a:buNone/>
            </a:pPr>
            <a:r>
              <a:rPr lang="en-US" sz="2400" dirty="0">
                <a:latin typeface="Century Gothic" panose="020B0502020202020204" pitchFamily="34" charset="0"/>
                <a:ea typeface="Garamond"/>
                <a:cs typeface="Garamond"/>
                <a:sym typeface="Garamond"/>
              </a:rPr>
              <a:t>Data Sources</a:t>
            </a:r>
          </a:p>
        </p:txBody>
      </p:sp>
      <p:sp>
        <p:nvSpPr>
          <p:cNvPr id="53" name="Shape 53"/>
          <p:cNvSpPr txBox="1"/>
          <p:nvPr/>
        </p:nvSpPr>
        <p:spPr>
          <a:xfrm>
            <a:off x="10235025" y="13147550"/>
            <a:ext cx="2930999" cy="487799"/>
          </a:xfrm>
          <a:prstGeom prst="rect">
            <a:avLst/>
          </a:prstGeom>
          <a:noFill/>
          <a:ln>
            <a:noFill/>
          </a:ln>
        </p:spPr>
        <p:txBody>
          <a:bodyPr lIns="91425" tIns="91425" rIns="91425" bIns="91425" anchor="t" anchorCtr="0">
            <a:noAutofit/>
          </a:bodyPr>
          <a:lstStyle/>
          <a:p>
            <a:pPr lvl="0" algn="ctr">
              <a:spcBef>
                <a:spcPts val="0"/>
              </a:spcBef>
              <a:buNone/>
            </a:pPr>
            <a:r>
              <a:rPr lang="en-US" sz="2400" dirty="0">
                <a:latin typeface="Century Gothic" panose="020B0502020202020204" pitchFamily="34" charset="0"/>
                <a:ea typeface="Garamond"/>
                <a:cs typeface="Garamond"/>
                <a:sym typeface="Garamond"/>
              </a:rPr>
              <a:t>Processing </a:t>
            </a:r>
          </a:p>
        </p:txBody>
      </p:sp>
      <p:sp>
        <p:nvSpPr>
          <p:cNvPr id="54" name="Shape 54"/>
          <p:cNvSpPr txBox="1"/>
          <p:nvPr/>
        </p:nvSpPr>
        <p:spPr>
          <a:xfrm>
            <a:off x="5189000" y="13101150"/>
            <a:ext cx="3068099" cy="487799"/>
          </a:xfrm>
          <a:prstGeom prst="rect">
            <a:avLst/>
          </a:prstGeom>
          <a:noFill/>
          <a:ln>
            <a:noFill/>
          </a:ln>
        </p:spPr>
        <p:txBody>
          <a:bodyPr lIns="91425" tIns="91425" rIns="91425" bIns="91425" anchor="t" anchorCtr="0">
            <a:noAutofit/>
          </a:bodyPr>
          <a:lstStyle/>
          <a:p>
            <a:pPr lvl="0" algn="ctr" rtl="0">
              <a:spcBef>
                <a:spcPts val="0"/>
              </a:spcBef>
              <a:buNone/>
            </a:pPr>
            <a:r>
              <a:rPr lang="en-US" sz="2400" dirty="0">
                <a:latin typeface="Century Gothic" panose="020B0502020202020204" pitchFamily="34" charset="0"/>
                <a:ea typeface="Garamond"/>
                <a:cs typeface="Garamond"/>
                <a:sym typeface="Garamond"/>
              </a:rPr>
              <a:t>Data Products</a:t>
            </a:r>
          </a:p>
        </p:txBody>
      </p:sp>
      <p:sp>
        <p:nvSpPr>
          <p:cNvPr id="55" name="Shape 55"/>
          <p:cNvSpPr/>
          <p:nvPr/>
        </p:nvSpPr>
        <p:spPr>
          <a:xfrm>
            <a:off x="5496200" y="13718650"/>
            <a:ext cx="2453700" cy="868200"/>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a:latin typeface="Century Gothic" panose="020B0502020202020204" pitchFamily="34" charset="0"/>
              </a:rPr>
              <a:t>Weather Station:</a:t>
            </a:r>
          </a:p>
          <a:p>
            <a:pPr lvl="0" algn="ctr">
              <a:spcBef>
                <a:spcPts val="0"/>
              </a:spcBef>
              <a:buNone/>
            </a:pPr>
            <a:r>
              <a:rPr lang="en-US" dirty="0">
                <a:latin typeface="Century Gothic" panose="020B0502020202020204" pitchFamily="34" charset="0"/>
              </a:rPr>
              <a:t>Daily High, Daily Low, Pressure, Humidity</a:t>
            </a:r>
          </a:p>
        </p:txBody>
      </p:sp>
      <p:sp>
        <p:nvSpPr>
          <p:cNvPr id="56" name="Shape 56"/>
          <p:cNvSpPr/>
          <p:nvPr/>
        </p:nvSpPr>
        <p:spPr>
          <a:xfrm>
            <a:off x="5496200" y="14686087"/>
            <a:ext cx="2453700" cy="868200"/>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a:latin typeface="Centurty gothic"/>
              </a:rPr>
              <a:t>Aqua MODIS:</a:t>
            </a:r>
            <a:r>
              <a:rPr lang="en-US" dirty="0">
                <a:latin typeface="Centurty gothic"/>
              </a:rPr>
              <a:t> </a:t>
            </a:r>
          </a:p>
          <a:p>
            <a:pPr lvl="0" algn="ctr">
              <a:spcBef>
                <a:spcPts val="0"/>
              </a:spcBef>
              <a:buNone/>
            </a:pPr>
            <a:r>
              <a:rPr lang="en-US" dirty="0">
                <a:latin typeface="Centurty gothic"/>
              </a:rPr>
              <a:t>Land Surface Temperature</a:t>
            </a:r>
          </a:p>
        </p:txBody>
      </p:sp>
      <p:sp>
        <p:nvSpPr>
          <p:cNvPr id="57" name="Shape 57"/>
          <p:cNvSpPr/>
          <p:nvPr/>
        </p:nvSpPr>
        <p:spPr>
          <a:xfrm>
            <a:off x="5496200" y="15653550"/>
            <a:ext cx="2453700" cy="868200"/>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a:latin typeface="Centurty gothic"/>
              </a:rPr>
              <a:t>Terra ASTER:</a:t>
            </a:r>
            <a:r>
              <a:rPr lang="en-US" dirty="0">
                <a:latin typeface="Centurty gothic"/>
              </a:rPr>
              <a:t> </a:t>
            </a:r>
          </a:p>
          <a:p>
            <a:pPr lvl="0" algn="ctr">
              <a:spcBef>
                <a:spcPts val="0"/>
              </a:spcBef>
              <a:buNone/>
            </a:pPr>
            <a:r>
              <a:rPr lang="en-US" dirty="0">
                <a:latin typeface="Centurty gothic"/>
              </a:rPr>
              <a:t>Elevation</a:t>
            </a:r>
          </a:p>
        </p:txBody>
      </p:sp>
      <p:sp>
        <p:nvSpPr>
          <p:cNvPr id="58" name="Shape 58"/>
          <p:cNvSpPr/>
          <p:nvPr/>
        </p:nvSpPr>
        <p:spPr>
          <a:xfrm>
            <a:off x="5496200" y="16624675"/>
            <a:ext cx="2453700" cy="868200"/>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b="1" dirty="0">
                <a:latin typeface="Century Gothic" panose="020B0502020202020204" pitchFamily="34" charset="0"/>
              </a:rPr>
              <a:t>Suomi NPP VIIRS: </a:t>
            </a:r>
            <a:r>
              <a:rPr lang="en-US" dirty="0">
                <a:latin typeface="Century Gothic" panose="020B0502020202020204" pitchFamily="34" charset="0"/>
              </a:rPr>
              <a:t>Population</a:t>
            </a:r>
          </a:p>
        </p:txBody>
      </p:sp>
      <p:sp>
        <p:nvSpPr>
          <p:cNvPr id="59" name="Shape 59"/>
          <p:cNvSpPr/>
          <p:nvPr/>
        </p:nvSpPr>
        <p:spPr>
          <a:xfrm>
            <a:off x="5496200" y="17632975"/>
            <a:ext cx="2453700" cy="868200"/>
          </a:xfrm>
          <a:prstGeom prst="trapezoid">
            <a:avLst>
              <a:gd name="adj" fmla="val 25000"/>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b="1" dirty="0">
                <a:latin typeface="Century Gothic" panose="020B0502020202020204" pitchFamily="34" charset="0"/>
              </a:rPr>
              <a:t>Landsat 8 OLI:</a:t>
            </a:r>
            <a:r>
              <a:rPr lang="en-US" dirty="0">
                <a:latin typeface="Century Gothic" panose="020B0502020202020204" pitchFamily="34" charset="0"/>
              </a:rPr>
              <a:t> </a:t>
            </a:r>
          </a:p>
          <a:p>
            <a:pPr lvl="0" algn="ctr">
              <a:spcBef>
                <a:spcPts val="0"/>
              </a:spcBef>
              <a:buNone/>
            </a:pPr>
            <a:r>
              <a:rPr lang="en-US" dirty="0">
                <a:latin typeface="Century Gothic" panose="020B0502020202020204" pitchFamily="34" charset="0"/>
              </a:rPr>
              <a:t>Land Surface Temperature</a:t>
            </a:r>
          </a:p>
        </p:txBody>
      </p:sp>
      <p:sp>
        <p:nvSpPr>
          <p:cNvPr id="60" name="Shape 60"/>
          <p:cNvSpPr/>
          <p:nvPr/>
        </p:nvSpPr>
        <p:spPr>
          <a:xfrm>
            <a:off x="761000" y="18772100"/>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txBox="1"/>
          <p:nvPr/>
        </p:nvSpPr>
        <p:spPr>
          <a:xfrm>
            <a:off x="844250" y="18862850"/>
            <a:ext cx="3662400" cy="769500"/>
          </a:xfrm>
          <a:prstGeom prst="rect">
            <a:avLst/>
          </a:prstGeom>
          <a:noFill/>
          <a:ln>
            <a:noFill/>
          </a:ln>
        </p:spPr>
        <p:txBody>
          <a:bodyPr lIns="91425" tIns="91425" rIns="91425" bIns="91425" anchor="t" anchorCtr="0">
            <a:noAutofit/>
          </a:bodyPr>
          <a:lstStyle/>
          <a:p>
            <a:pPr lvl="0">
              <a:spcBef>
                <a:spcPts val="0"/>
              </a:spcBef>
              <a:buNone/>
            </a:pPr>
            <a:r>
              <a:rPr lang="en-US" sz="1800" dirty="0" smtClean="0">
                <a:latin typeface="Century Gothic" panose="020B0502020202020204" pitchFamily="34" charset="0"/>
              </a:rPr>
              <a:t>Survey Results; CASPER</a:t>
            </a:r>
            <a:endParaRPr lang="en-US" sz="1800" dirty="0">
              <a:latin typeface="Century Gothic" panose="020B0502020202020204" pitchFamily="34" charset="0"/>
            </a:endParaRPr>
          </a:p>
        </p:txBody>
      </p:sp>
      <p:pic>
        <p:nvPicPr>
          <p:cNvPr id="62" name="Shape 62"/>
          <p:cNvPicPr preferRelativeResize="0"/>
          <p:nvPr/>
        </p:nvPicPr>
        <p:blipFill rotWithShape="1">
          <a:blip r:embed="rId7">
            <a:alphaModFix/>
          </a:blip>
          <a:srcRect l="7351" t="5435" r="7171" b="37290"/>
          <a:stretch/>
        </p:blipFill>
        <p:spPr>
          <a:xfrm>
            <a:off x="19771573" y="9684037"/>
            <a:ext cx="6071070" cy="5264199"/>
          </a:xfrm>
          <a:prstGeom prst="rect">
            <a:avLst/>
          </a:prstGeom>
          <a:noFill/>
          <a:ln>
            <a:noFill/>
          </a:ln>
        </p:spPr>
      </p:pic>
      <p:sp>
        <p:nvSpPr>
          <p:cNvPr id="63" name="Shape 63"/>
          <p:cNvSpPr txBox="1"/>
          <p:nvPr/>
        </p:nvSpPr>
        <p:spPr>
          <a:xfrm>
            <a:off x="20595962" y="9200898"/>
            <a:ext cx="4422299" cy="487799"/>
          </a:xfrm>
          <a:prstGeom prst="rect">
            <a:avLst/>
          </a:prstGeom>
          <a:noFill/>
          <a:ln>
            <a:noFill/>
          </a:ln>
        </p:spPr>
        <p:txBody>
          <a:bodyPr lIns="91425" tIns="91425" rIns="91425" bIns="91425" anchor="t" anchorCtr="0">
            <a:noAutofit/>
          </a:bodyPr>
          <a:lstStyle/>
          <a:p>
            <a:pPr lvl="0">
              <a:spcBef>
                <a:spcPts val="0"/>
              </a:spcBef>
              <a:buNone/>
            </a:pPr>
            <a:r>
              <a:rPr lang="en-US" sz="3000" dirty="0">
                <a:latin typeface="Century Gothic" panose="020B0502020202020204" pitchFamily="34" charset="0"/>
              </a:rPr>
              <a:t>Maricopa Co., Arizona </a:t>
            </a:r>
          </a:p>
        </p:txBody>
      </p:sp>
      <p:sp>
        <p:nvSpPr>
          <p:cNvPr id="64" name="Shape 64"/>
          <p:cNvSpPr/>
          <p:nvPr/>
        </p:nvSpPr>
        <p:spPr>
          <a:xfrm>
            <a:off x="9795075" y="13762000"/>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a:latin typeface="Century Gothic" panose="020B0502020202020204" pitchFamily="34" charset="0"/>
              </a:rPr>
              <a:t>Python Scripts from Term 1</a:t>
            </a:r>
          </a:p>
        </p:txBody>
      </p:sp>
      <p:sp>
        <p:nvSpPr>
          <p:cNvPr id="65" name="Shape 65"/>
          <p:cNvSpPr/>
          <p:nvPr/>
        </p:nvSpPr>
        <p:spPr>
          <a:xfrm>
            <a:off x="9795075" y="15142512"/>
            <a:ext cx="3810900" cy="951000"/>
          </a:xfrm>
          <a:prstGeom prst="rect">
            <a:avLst/>
          </a:prstGeom>
          <a:solidFill>
            <a:srgbClr val="CC412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dirty="0">
                <a:latin typeface="Century Gothic" panose="020B0502020202020204" pitchFamily="34" charset="0"/>
              </a:rPr>
              <a:t>Compiling and automation of </a:t>
            </a:r>
            <a:r>
              <a:rPr lang="en-US" dirty="0" err="1">
                <a:latin typeface="Century Gothic" panose="020B0502020202020204" pitchFamily="34" charset="0"/>
              </a:rPr>
              <a:t>scipts</a:t>
            </a:r>
            <a:r>
              <a:rPr lang="en-US" dirty="0">
                <a:latin typeface="Century Gothic" panose="020B0502020202020204" pitchFamily="34" charset="0"/>
              </a:rPr>
              <a:t>  </a:t>
            </a:r>
          </a:p>
        </p:txBody>
      </p:sp>
      <p:sp>
        <p:nvSpPr>
          <p:cNvPr id="66" name="Shape 66"/>
          <p:cNvSpPr txBox="1"/>
          <p:nvPr/>
        </p:nvSpPr>
        <p:spPr>
          <a:xfrm>
            <a:off x="734325" y="17190450"/>
            <a:ext cx="3810900" cy="931200"/>
          </a:xfrm>
          <a:prstGeom prst="rect">
            <a:avLst/>
          </a:prstGeom>
          <a:solidFill>
            <a:srgbClr val="CC4125"/>
          </a:solidFill>
          <a:ln>
            <a:noFill/>
          </a:ln>
        </p:spPr>
        <p:txBody>
          <a:bodyPr lIns="91425" tIns="91425" rIns="91425" bIns="91425" anchor="t" anchorCtr="0">
            <a:noAutofit/>
          </a:bodyPr>
          <a:lstStyle/>
          <a:p>
            <a:pPr lvl="0" rtl="0">
              <a:spcBef>
                <a:spcPts val="0"/>
              </a:spcBef>
              <a:buNone/>
            </a:pPr>
            <a:r>
              <a:rPr lang="en-US" sz="1800" dirty="0">
                <a:latin typeface="Garamond"/>
                <a:ea typeface="Garamond"/>
                <a:cs typeface="Garamond"/>
                <a:sym typeface="Garamond"/>
              </a:rPr>
              <a:t>Connection to </a:t>
            </a:r>
            <a:r>
              <a:rPr lang="en-US" sz="1800" dirty="0" err="1">
                <a:latin typeface="Garamond"/>
                <a:ea typeface="Garamond"/>
                <a:cs typeface="Garamond"/>
                <a:sym typeface="Garamond"/>
              </a:rPr>
              <a:t>OPeNDAP</a:t>
            </a:r>
            <a:r>
              <a:rPr lang="en-US" sz="1800" dirty="0">
                <a:latin typeface="Garamond"/>
                <a:ea typeface="Garamond"/>
                <a:cs typeface="Garamond"/>
                <a:sym typeface="Garamond"/>
              </a:rPr>
              <a:t> servers</a:t>
            </a:r>
          </a:p>
          <a:p>
            <a:pPr lvl="0" rtl="0">
              <a:spcBef>
                <a:spcPts val="0"/>
              </a:spcBef>
              <a:buNone/>
            </a:pPr>
            <a:endParaRPr dirty="0"/>
          </a:p>
          <a:p>
            <a:pPr lvl="0" rtl="0">
              <a:spcBef>
                <a:spcPts val="0"/>
              </a:spcBef>
              <a:buNone/>
            </a:pPr>
            <a:endParaRPr sz="1800" dirty="0">
              <a:latin typeface="Garamond"/>
              <a:ea typeface="Garamond"/>
              <a:cs typeface="Garamond"/>
              <a:sym typeface="Garamond"/>
            </a:endParaRPr>
          </a:p>
          <a:p>
            <a:pPr lvl="0" rtl="0">
              <a:spcBef>
                <a:spcPts val="0"/>
              </a:spcBef>
              <a:buNone/>
            </a:pPr>
            <a:endParaRPr dirty="0"/>
          </a:p>
        </p:txBody>
      </p:sp>
    </p:spTree>
  </p:cSld>
  <p:clrMapOvr>
    <a:masterClrMapping/>
  </p:clrMapOvr>
  <p:transition spd="slow">
    <p:cut/>
  </p:transition>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361</Words>
  <Application>Microsoft Office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Webdings</vt:lpstr>
      <vt:lpstr>Garamond</vt:lpstr>
      <vt:lpstr>Questrial</vt:lpstr>
      <vt:lpstr>Century Gothic</vt:lpstr>
      <vt:lpstr>Centurty gothic</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Adams, Emily C. (LARC-E3)[SSAI DEVELOP]</dc:creator>
  <cp:lastModifiedBy>Adams, Emily C. (LARC-E3)[SSAI DEVELOP]</cp:lastModifiedBy>
  <cp:revision>8</cp:revision>
  <dcterms:modified xsi:type="dcterms:W3CDTF">2016-02-23T17:06:13Z</dcterms:modified>
</cp:coreProperties>
</file>