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3" initials="D" lastIdx="1" clrIdx="0"/>
  <p:cmAuthor id="1" name="Sherry baggett" initials="Sb" lastIdx="6" clrIdx="1"/>
  <p:cmAuthor id="2" name="Amberle Keith" initials="A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8910" autoAdjust="0"/>
  </p:normalViewPr>
  <p:slideViewPr>
    <p:cSldViewPr snapToGrid="0">
      <p:cViewPr>
        <p:scale>
          <a:sx n="40" d="100"/>
          <a:sy n="40" d="100"/>
        </p:scale>
        <p:origin x="-1836" y="4110"/>
      </p:cViewPr>
      <p:guideLst>
        <p:guide orient="horz" pos="18735"/>
        <p:guide pos="11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D3F52-B4E7-4C0F-A683-9E83E5205460}" type="datetimeFigureOut">
              <a:rPr lang="en-US"/>
              <a:t>8/6/2015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4FB65-5012-45F2-B4AA-6926F58A6CA2}" type="slidenum">
              <a:rPr lang="en-US"/>
              <a:t>‹#›</a:t>
            </a:fld>
            <a:endParaRPr lang="en-US"/>
          </a:p>
        </p:txBody>
      </p:sp>
    </p:spTree>
    <p:extLst>
      <p:ext uri="{BB962C8B-B14F-4D97-AF65-F5344CB8AC3E}">
        <p14:creationId xmlns:p14="http://schemas.microsoft.com/office/powerpoint/2010/main" val="33026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4FB65-5012-45F2-B4AA-6926F58A6CA2}" type="slidenum">
              <a:rPr lang="en-US"/>
              <a:t>1</a:t>
            </a:fld>
            <a:endParaRPr lang="en-US"/>
          </a:p>
        </p:txBody>
      </p:sp>
    </p:spTree>
    <p:extLst>
      <p:ext uri="{BB962C8B-B14F-4D97-AF65-F5344CB8AC3E}">
        <p14:creationId xmlns:p14="http://schemas.microsoft.com/office/powerpoint/2010/main" val="315733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835568748"/>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06302526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p15:clr>
            <a:srgbClr val="F26B43"/>
          </p15:clr>
        </p15:guide>
        <p15:guide id="2" orient="horz" pos="11520">
          <p15:clr>
            <a:srgbClr val="F26B43"/>
          </p15:clr>
        </p15:guide>
        <p15:guide id="3" pos="576">
          <p15:clr>
            <a:srgbClr val="F26B43"/>
          </p15:clr>
        </p15:guide>
        <p15:guide id="4" pos="16704">
          <p15:clr>
            <a:srgbClr val="F26B43"/>
          </p15:clr>
        </p15:guide>
        <p15:guide id="5" orient="horz" pos="21888">
          <p15:clr>
            <a:srgbClr val="F26B43"/>
          </p15:clr>
        </p15:guide>
        <p15:guide id="6" orient="horz" pos="3456">
          <p15:clr>
            <a:srgbClr val="F26B43"/>
          </p15:clr>
        </p15:guide>
        <p15:guide id="7" pos="5760">
          <p15:clr>
            <a:srgbClr val="A4A3A4"/>
          </p15:clr>
        </p15:guide>
        <p15:guide id="8" pos="6048">
          <p15:clr>
            <a:srgbClr val="A4A3A4"/>
          </p15:clr>
        </p15:guide>
        <p15:guide id="9" pos="11520">
          <p15:clr>
            <a:srgbClr val="A4A3A4"/>
          </p15:clr>
        </p15:guide>
        <p15:guide id="10" pos="11232">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33"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32" Type="http://schemas.openxmlformats.org/officeDocument/2006/relationships/image" Target="../media/image25.jpeg"/><Relationship Id="rId5" Type="http://schemas.openxmlformats.org/officeDocument/2006/relationships/image" Target="../media/image5.png"/><Relationship Id="rId15" Type="http://schemas.openxmlformats.org/officeDocument/2006/relationships/image" Target="../media/image15.png"/><Relationship Id="rId28" Type="http://schemas.openxmlformats.org/officeDocument/2006/relationships/image" Target="../media/image25.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4.em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 Id="rId27" Type="http://schemas.openxmlformats.org/officeDocument/2006/relationships/image" Target="../media/image27.png"/><Relationship Id="rId3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Marshall Space </a:t>
            </a:r>
            <a:r>
              <a:rPr lang="en-US"/>
              <a:t>Flight Center</a:t>
            </a:r>
            <a:r>
              <a:rPr lang="en-US" dirty="0"/>
              <a:t>–</a:t>
            </a:r>
            <a:r>
              <a:rPr lang="en-US"/>
              <a:t> Wise County Clerk of Courts Office</a:t>
            </a:r>
            <a:endParaRPr lang="en-US" dirty="0"/>
          </a:p>
        </p:txBody>
      </p:sp>
      <p:sp>
        <p:nvSpPr>
          <p:cNvPr id="4" name="Text Placeholder 3"/>
          <p:cNvSpPr>
            <a:spLocks noGrp="1"/>
          </p:cNvSpPr>
          <p:nvPr>
            <p:ph type="body" sz="quarter" idx="11"/>
          </p:nvPr>
        </p:nvSpPr>
        <p:spPr/>
        <p:txBody>
          <a:bodyPr/>
          <a:lstStyle/>
          <a:p>
            <a:r>
              <a:rPr lang="en-US" dirty="0"/>
              <a:t>Monitoring </a:t>
            </a:r>
            <a:r>
              <a:rPr lang="en-US" dirty="0" smtClean="0"/>
              <a:t>food crop health </a:t>
            </a:r>
            <a:r>
              <a:rPr lang="en-US" dirty="0"/>
              <a:t>and </a:t>
            </a:r>
            <a:r>
              <a:rPr lang="en-US" dirty="0" smtClean="0"/>
              <a:t>stress due </a:t>
            </a:r>
            <a:r>
              <a:rPr lang="en-US" dirty="0"/>
              <a:t>to </a:t>
            </a:r>
            <a:r>
              <a:rPr lang="en-US" dirty="0" smtClean="0"/>
              <a:t>changing climate </a:t>
            </a:r>
            <a:r>
              <a:rPr lang="en-US" dirty="0"/>
              <a:t>for </a:t>
            </a:r>
            <a:r>
              <a:rPr lang="en-US" dirty="0" smtClean="0"/>
              <a:t>enriched agricultural land management</a:t>
            </a:r>
            <a:endParaRPr lang="en-US" dirty="0"/>
          </a:p>
        </p:txBody>
      </p:sp>
      <p:sp>
        <p:nvSpPr>
          <p:cNvPr id="5" name="Text Placeholder 4"/>
          <p:cNvSpPr>
            <a:spLocks noGrp="1"/>
          </p:cNvSpPr>
          <p:nvPr>
            <p:ph type="body" sz="quarter" idx="10"/>
          </p:nvPr>
        </p:nvSpPr>
        <p:spPr/>
        <p:txBody>
          <a:bodyPr/>
          <a:lstStyle/>
          <a:p>
            <a:r>
              <a:rPr lang="en-US" dirty="0" smtClean="0"/>
              <a:t>Thailand Agriculture</a:t>
            </a:r>
            <a:endParaRPr lang="en-US" dirty="0"/>
          </a:p>
        </p:txBody>
      </p:sp>
      <p:sp>
        <p:nvSpPr>
          <p:cNvPr id="9" name="Text Placeholder 16"/>
          <p:cNvSpPr txBox="1">
            <a:spLocks/>
          </p:cNvSpPr>
          <p:nvPr/>
        </p:nvSpPr>
        <p:spPr>
          <a:xfrm>
            <a:off x="1033291" y="33640503"/>
            <a:ext cx="7662328" cy="12269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a:t>
            </a:r>
            <a:r>
              <a:rPr lang="en-US" dirty="0" err="1" smtClean="0"/>
              <a:t>Komsan</a:t>
            </a:r>
            <a:r>
              <a:rPr lang="en-US" dirty="0" smtClean="0"/>
              <a:t> </a:t>
            </a:r>
            <a:r>
              <a:rPr lang="en-US" dirty="0" err="1"/>
              <a:t>Rattanakijsuntorn</a:t>
            </a:r>
            <a:r>
              <a:rPr lang="en-US" dirty="0"/>
              <a:t>, </a:t>
            </a:r>
            <a:r>
              <a:rPr lang="en-US" dirty="0" err="1"/>
              <a:t>Watanyoo</a:t>
            </a:r>
            <a:r>
              <a:rPr lang="en-US" dirty="0"/>
              <a:t> Suksa-ngiam, </a:t>
            </a:r>
            <a:r>
              <a:rPr lang="en-US" dirty="0" smtClean="0"/>
              <a:t>Tim </a:t>
            </a:r>
            <a:r>
              <a:rPr lang="en-US" dirty="0"/>
              <a:t>Klug, </a:t>
            </a:r>
            <a:r>
              <a:rPr lang="en-US" dirty="0" err="1"/>
              <a:t>Atipat</a:t>
            </a:r>
            <a:r>
              <a:rPr lang="en-US" dirty="0"/>
              <a:t> </a:t>
            </a:r>
            <a:r>
              <a:rPr lang="en-US" dirty="0" err="1"/>
              <a:t>Wattanuntachai</a:t>
            </a:r>
            <a:r>
              <a:rPr lang="en-US" dirty="0"/>
              <a:t> </a:t>
            </a:r>
            <a:r>
              <a:rPr lang="en-US" dirty="0" smtClean="0"/>
              <a:t>, </a:t>
            </a:r>
            <a:r>
              <a:rPr lang="en-US" dirty="0" err="1" smtClean="0"/>
              <a:t>Arom</a:t>
            </a:r>
            <a:r>
              <a:rPr lang="en-US" dirty="0" smtClean="0"/>
              <a:t> </a:t>
            </a:r>
            <a:r>
              <a:rPr lang="en-US" dirty="0"/>
              <a:t>Boekfah, and </a:t>
            </a:r>
            <a:r>
              <a:rPr lang="en-US" dirty="0" err="1" smtClean="0"/>
              <a:t>Chayanit</a:t>
            </a:r>
            <a:r>
              <a:rPr lang="en-US" dirty="0" smtClean="0"/>
              <a:t> </a:t>
            </a:r>
            <a:r>
              <a:rPr lang="en-US" dirty="0" err="1"/>
              <a:t>Choomwattana</a:t>
            </a:r>
            <a:r>
              <a:rPr lang="en-US" dirty="0"/>
              <a:t>, </a:t>
            </a:r>
          </a:p>
        </p:txBody>
      </p:sp>
      <p:sp>
        <p:nvSpPr>
          <p:cNvPr id="10" name="Text Placeholder 16"/>
          <p:cNvSpPr txBox="1">
            <a:spLocks/>
          </p:cNvSpPr>
          <p:nvPr/>
        </p:nvSpPr>
        <p:spPr>
          <a:xfrm>
            <a:off x="18003161" y="28591906"/>
            <a:ext cx="8229600" cy="1208619"/>
          </a:xfrm>
          <a:prstGeom prst="rect">
            <a:avLst/>
          </a:prstGeom>
        </p:spPr>
        <p:txBody>
          <a:bodyPr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Royal Thai </a:t>
            </a:r>
            <a:r>
              <a:rPr lang="en-US" b="1" dirty="0" smtClean="0"/>
              <a:t>Embassy</a:t>
            </a:r>
          </a:p>
          <a:p>
            <a:r>
              <a:rPr lang="en-US" b="1" dirty="0"/>
              <a:t>SERVIR </a:t>
            </a:r>
            <a:r>
              <a:rPr lang="en-US" b="1" dirty="0" smtClean="0"/>
              <a:t>Mekong</a:t>
            </a:r>
          </a:p>
        </p:txBody>
      </p:sp>
      <p:sp>
        <p:nvSpPr>
          <p:cNvPr id="12" name="Text Placeholder 16"/>
          <p:cNvSpPr txBox="1">
            <a:spLocks/>
          </p:cNvSpPr>
          <p:nvPr/>
        </p:nvSpPr>
        <p:spPr>
          <a:xfrm>
            <a:off x="17870402" y="24017107"/>
            <a:ext cx="8267701" cy="36656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a:t>Prediction models of rice yield and rice yield per area were developed by using classified rice area, vegetation index (NDVI), and precipitation as predictors.</a:t>
            </a:r>
          </a:p>
          <a:p>
            <a:pPr marL="347663" indent="-347663"/>
            <a:r>
              <a:rPr lang="en-US" sz="3200" dirty="0" smtClean="0"/>
              <a:t>These models can be used for </a:t>
            </a:r>
            <a:r>
              <a:rPr lang="en-US" sz="3200" dirty="0"/>
              <a:t>facilitating effective land management strategies </a:t>
            </a:r>
            <a:r>
              <a:rPr lang="en-US" sz="3200" dirty="0" smtClean="0"/>
              <a:t>to enhance </a:t>
            </a:r>
            <a:r>
              <a:rPr lang="en-US" sz="3200" dirty="0"/>
              <a:t>rice production in the future</a:t>
            </a:r>
            <a:r>
              <a:rPr lang="en-US" sz="3200" dirty="0" smtClean="0"/>
              <a:t>.</a:t>
            </a:r>
            <a:endParaRPr lang="en-US" sz="3200" dirty="0"/>
          </a:p>
        </p:txBody>
      </p:sp>
      <p:sp>
        <p:nvSpPr>
          <p:cNvPr id="11" name="Text Placeholder 16"/>
          <p:cNvSpPr txBox="1">
            <a:spLocks/>
          </p:cNvSpPr>
          <p:nvPr/>
        </p:nvSpPr>
        <p:spPr>
          <a:xfrm>
            <a:off x="17964149" y="30907022"/>
            <a:ext cx="8229600" cy="3582307"/>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We would like to thank our advisor, </a:t>
            </a:r>
            <a:r>
              <a:rPr lang="en-US" sz="2800" b="1" dirty="0"/>
              <a:t>Dr. Jeffrey Luvall</a:t>
            </a:r>
            <a:r>
              <a:rPr lang="en-US" sz="2800" dirty="0"/>
              <a:t> (NASA at National Space Science and Technology Center) and </a:t>
            </a:r>
            <a:r>
              <a:rPr lang="en-US" sz="2800" b="1" dirty="0"/>
              <a:t>Dr. Robert Griffin </a:t>
            </a:r>
            <a:r>
              <a:rPr lang="en-US" sz="2800" dirty="0"/>
              <a:t>(University of Alabama in Huntsville) for their guidance and suggestions on this project.</a:t>
            </a:r>
          </a:p>
          <a:p>
            <a:r>
              <a:rPr lang="en-US" sz="2800" dirty="0"/>
              <a:t>We also would like to thank </a:t>
            </a:r>
            <a:r>
              <a:rPr lang="en-US" sz="2800" b="1" dirty="0" err="1"/>
              <a:t>Bunyakiat</a:t>
            </a:r>
            <a:r>
              <a:rPr lang="en-US" sz="2800" dirty="0"/>
              <a:t> </a:t>
            </a:r>
            <a:r>
              <a:rPr lang="en-US" sz="2800" b="1" dirty="0" err="1" smtClean="0"/>
              <a:t>Raksaphaeng</a:t>
            </a:r>
            <a:r>
              <a:rPr lang="en-US" sz="2800" dirty="0" smtClean="0"/>
              <a:t> </a:t>
            </a:r>
            <a:r>
              <a:rPr lang="en-US" sz="2800" dirty="0"/>
              <a:t>(Royal Thai Embassy), </a:t>
            </a:r>
            <a:r>
              <a:rPr lang="en-US" sz="2800" b="1" dirty="0"/>
              <a:t>Dr. Bill </a:t>
            </a:r>
            <a:r>
              <a:rPr lang="en-US" sz="2800" b="1" dirty="0" err="1"/>
              <a:t>Crosson</a:t>
            </a:r>
            <a:r>
              <a:rPr lang="en-US" sz="2800" b="1" dirty="0"/>
              <a:t> </a:t>
            </a:r>
            <a:r>
              <a:rPr lang="en-US" sz="2800" dirty="0" smtClean="0"/>
              <a:t>and </a:t>
            </a:r>
            <a:r>
              <a:rPr lang="en-US" sz="2800" b="1" dirty="0"/>
              <a:t>Dr. Peter Cutter </a:t>
            </a:r>
            <a:r>
              <a:rPr lang="en-US" sz="2800" dirty="0"/>
              <a:t>(SERVIR Mekong) for their collaboration and useful information.</a:t>
            </a:r>
          </a:p>
        </p:txBody>
      </p:sp>
      <p:sp>
        <p:nvSpPr>
          <p:cNvPr id="6" name="Text Placeholder 16"/>
          <p:cNvSpPr txBox="1">
            <a:spLocks/>
          </p:cNvSpPr>
          <p:nvPr/>
        </p:nvSpPr>
        <p:spPr>
          <a:xfrm>
            <a:off x="914399" y="6243410"/>
            <a:ext cx="8686801" cy="10643656"/>
          </a:xfrm>
          <a:prstGeom prst="rect">
            <a:avLst/>
          </a:prstGeom>
          <a:ln w="12700">
            <a:noFill/>
          </a:ln>
        </p:spPr>
        <p:txBody>
          <a:bodyPr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Monitoring climate change is crucial for the Thailand agricultural industry. Climate change results in shifting rainfall patterns which in turn affect the management of crop production. Northeastern Thailand grows the majority of the country’s rice, but the rice yield per hectare is relatively low. One primary factor is uncertainty surrounding the ability to monitor and assess climate change. This project aims to assess changing climate patterns to improve the understanding of environmental variables, such as precipitation and temperature, to </a:t>
            </a:r>
            <a:r>
              <a:rPr lang="en-US" sz="2800" dirty="0" smtClean="0"/>
              <a:t>determine </a:t>
            </a:r>
            <a:r>
              <a:rPr lang="en-US" sz="2800" dirty="0"/>
              <a:t>relationships between </a:t>
            </a:r>
            <a:r>
              <a:rPr lang="en-US" sz="2800" dirty="0" smtClean="0"/>
              <a:t>environmental </a:t>
            </a:r>
            <a:r>
              <a:rPr lang="en-US" sz="2800" dirty="0"/>
              <a:t>variables and production areas of rice crop. This study used satellite imagery from Landsat 5 Thematic Mapper (TM), Landsat 7 Enhanced Thematic Mapper Plus (ETM+), and Landsat 8 Operational Land Imager (OLI) and Thermal Infrared Sensor (TIRS) and precipitation data from Tropical Rainfall Measuring Mission (TRMM) and Global Precipitation Measurement (GPM), and land surface temperature data from Moderate Resolution Imaging Spectroradiometer (</a:t>
            </a:r>
            <a:r>
              <a:rPr lang="en-US" sz="2800" dirty="0" smtClean="0"/>
              <a:t>MODIS). </a:t>
            </a:r>
            <a:r>
              <a:rPr lang="en-US" sz="2800" dirty="0"/>
              <a:t>The images were analyzed by using land cover classifications, Normalized Difference Vegetation Index (NDVI), Scaled Drought Condition Index (SDCI), and precipitation data. </a:t>
            </a:r>
            <a:r>
              <a:rPr lang="en-US" sz="2800" dirty="0" smtClean="0"/>
              <a:t>Understanding </a:t>
            </a:r>
            <a:r>
              <a:rPr lang="en-US" sz="2800" dirty="0"/>
              <a:t>the changing climate patterns assisted the end-users in initiating the best policies to tackle the challenges of climate change. In addition, the results of this research contributed to the scientific body of knowledge, in particular earth and agricultural sciences.</a:t>
            </a:r>
            <a:endParaRPr lang="en-US" sz="2400" dirty="0"/>
          </a:p>
        </p:txBody>
      </p:sp>
      <p:sp>
        <p:nvSpPr>
          <p:cNvPr id="15" name="Text Placeholder 16"/>
          <p:cNvSpPr txBox="1">
            <a:spLocks/>
          </p:cNvSpPr>
          <p:nvPr/>
        </p:nvSpPr>
        <p:spPr>
          <a:xfrm>
            <a:off x="10131908" y="6287232"/>
            <a:ext cx="7679842" cy="29099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To monitor </a:t>
            </a:r>
            <a:r>
              <a:rPr lang="en-US" sz="2800" dirty="0"/>
              <a:t>agricultural lands </a:t>
            </a:r>
            <a:r>
              <a:rPr lang="en-US" sz="2800" dirty="0" smtClean="0"/>
              <a:t>in Thailand under </a:t>
            </a:r>
            <a:r>
              <a:rPr lang="en-US" sz="2800" dirty="0"/>
              <a:t>the change of environmental </a:t>
            </a:r>
            <a:r>
              <a:rPr lang="en-US" sz="2800" dirty="0" smtClean="0"/>
              <a:t>variables</a:t>
            </a:r>
            <a:endParaRPr lang="en-US" sz="2800" dirty="0"/>
          </a:p>
          <a:p>
            <a:pPr marL="347663" indent="-347663"/>
            <a:r>
              <a:rPr lang="en-US" sz="2800" dirty="0" smtClean="0"/>
              <a:t>To improve </a:t>
            </a:r>
            <a:r>
              <a:rPr lang="en-US" sz="2800" dirty="0"/>
              <a:t>the understanding of agricultural lands under changing climate </a:t>
            </a:r>
            <a:r>
              <a:rPr lang="en-US" sz="2800" dirty="0" smtClean="0"/>
              <a:t>patterns</a:t>
            </a:r>
          </a:p>
          <a:p>
            <a:pPr marL="347663" indent="-347663"/>
            <a:r>
              <a:rPr lang="en-US" sz="2800" dirty="0" smtClean="0"/>
              <a:t>To produce models that can be used to predict rice yield from NASA Earth Observations</a:t>
            </a:r>
          </a:p>
        </p:txBody>
      </p:sp>
      <p:sp>
        <p:nvSpPr>
          <p:cNvPr id="16" name="TextBox 15"/>
          <p:cNvSpPr txBox="1"/>
          <p:nvPr/>
        </p:nvSpPr>
        <p:spPr>
          <a:xfrm>
            <a:off x="914400" y="5510709"/>
            <a:ext cx="86867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0150958" y="5510709"/>
            <a:ext cx="80989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64703" y="16887066"/>
            <a:ext cx="8686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0150957" y="9159034"/>
            <a:ext cx="809894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9361466" y="287662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7948551" y="5510709"/>
            <a:ext cx="81114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945098" y="2299823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15220" y="300095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7964148" y="27682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61147" y="28766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Tim Klug (Project Lead), Arom Boekfah, </a:t>
            </a:r>
            <a:r>
              <a:rPr lang="en-US" dirty="0" err="1" smtClean="0"/>
              <a:t>Komsan</a:t>
            </a:r>
            <a:r>
              <a:rPr lang="en-US" dirty="0" smtClean="0"/>
              <a:t> </a:t>
            </a:r>
            <a:r>
              <a:rPr lang="en-US" dirty="0"/>
              <a:t>Rattanakijsuntorn, Watanyoo Suksa-ngiam, </a:t>
            </a:r>
            <a:r>
              <a:rPr lang="en-US" dirty="0" err="1"/>
              <a:t>Chayanit</a:t>
            </a:r>
            <a:r>
              <a:rPr lang="en-US" dirty="0"/>
              <a:t> </a:t>
            </a:r>
            <a:r>
              <a:rPr lang="en-US" dirty="0" err="1"/>
              <a:t>Choomwattana</a:t>
            </a:r>
            <a:r>
              <a:rPr lang="en-US" dirty="0"/>
              <a:t>, </a:t>
            </a:r>
            <a:r>
              <a:rPr lang="en-US" dirty="0" err="1"/>
              <a:t>Atipat</a:t>
            </a:r>
            <a:r>
              <a:rPr lang="en-US" dirty="0"/>
              <a:t> Wattanuntachai</a:t>
            </a:r>
          </a:p>
          <a:p>
            <a:r>
              <a:rPr lang="en-US" sz="2400" dirty="0"/>
              <a:t>NASA DEVELOP National Program at Marshall Space Flight Center and Wise County Clerk </a:t>
            </a:r>
            <a:r>
              <a:rPr lang="en-US" sz="2400" dirty="0" smtClean="0"/>
              <a:t>of Courts </a:t>
            </a:r>
            <a:r>
              <a:rPr lang="en-US" sz="2400" dirty="0"/>
              <a:t>Office</a:t>
            </a:r>
          </a:p>
        </p:txBody>
      </p:sp>
      <p:pic>
        <p:nvPicPr>
          <p:cNvPr id="4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741" y="29730216"/>
            <a:ext cx="1924848" cy="1859633"/>
          </a:xfrm>
          <a:prstGeom prst="rect">
            <a:avLst/>
          </a:prstGeom>
        </p:spPr>
      </p:pic>
      <p:sp>
        <p:nvSpPr>
          <p:cNvPr id="41" name="TextBox 16"/>
          <p:cNvSpPr txBox="1"/>
          <p:nvPr/>
        </p:nvSpPr>
        <p:spPr>
          <a:xfrm>
            <a:off x="10310973" y="31581361"/>
            <a:ext cx="1914525"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5</a:t>
            </a:r>
            <a:endParaRPr lang="en-US" sz="2400" b="1" dirty="0">
              <a:solidFill>
                <a:schemeClr val="tx1">
                  <a:lumMod val="50000"/>
                </a:schemeClr>
              </a:solidFill>
              <a:latin typeface="+mj-lt"/>
            </a:endParaRPr>
          </a:p>
        </p:txBody>
      </p:sp>
      <p:pic>
        <p:nvPicPr>
          <p:cNvPr id="42"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247" y="30123017"/>
            <a:ext cx="2200274" cy="1311928"/>
          </a:xfrm>
          <a:prstGeom prst="rect">
            <a:avLst/>
          </a:prstGeom>
        </p:spPr>
      </p:pic>
      <p:sp>
        <p:nvSpPr>
          <p:cNvPr id="43" name="TextBox 18"/>
          <p:cNvSpPr txBox="1"/>
          <p:nvPr/>
        </p:nvSpPr>
        <p:spPr>
          <a:xfrm>
            <a:off x="12446293" y="31569465"/>
            <a:ext cx="1693734"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7</a:t>
            </a:r>
            <a:endParaRPr lang="en-US" sz="2400" b="1" dirty="0">
              <a:solidFill>
                <a:schemeClr val="tx1">
                  <a:lumMod val="50000"/>
                </a:schemeClr>
              </a:solidFill>
              <a:latin typeface="+mj-lt"/>
            </a:endParaRPr>
          </a:p>
        </p:txBody>
      </p:sp>
      <p:pic>
        <p:nvPicPr>
          <p:cNvPr id="44"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8458" y="30194118"/>
            <a:ext cx="1723265" cy="1408421"/>
          </a:xfrm>
          <a:prstGeom prst="rect">
            <a:avLst/>
          </a:prstGeom>
        </p:spPr>
      </p:pic>
      <p:pic>
        <p:nvPicPr>
          <p:cNvPr id="45"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7143" y="32440506"/>
            <a:ext cx="1862183" cy="1587511"/>
          </a:xfrm>
          <a:prstGeom prst="rect">
            <a:avLst/>
          </a:prstGeom>
        </p:spPr>
      </p:pic>
      <p:sp>
        <p:nvSpPr>
          <p:cNvPr id="46" name="TextBox 21"/>
          <p:cNvSpPr txBox="1"/>
          <p:nvPr/>
        </p:nvSpPr>
        <p:spPr>
          <a:xfrm>
            <a:off x="14868064" y="31581361"/>
            <a:ext cx="1759859"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a:t>
            </a:r>
            <a:r>
              <a:rPr lang="en-US" sz="2400" b="1" dirty="0">
                <a:solidFill>
                  <a:schemeClr val="tx1">
                    <a:lumMod val="50000"/>
                  </a:schemeClr>
                </a:solidFill>
                <a:latin typeface="+mj-lt"/>
              </a:rPr>
              <a:t>8</a:t>
            </a:r>
            <a:endParaRPr lang="en-US" sz="2000" b="1" dirty="0">
              <a:solidFill>
                <a:schemeClr val="tx1">
                  <a:lumMod val="50000"/>
                </a:schemeClr>
              </a:solidFill>
              <a:latin typeface="+mj-lt"/>
            </a:endParaRPr>
          </a:p>
        </p:txBody>
      </p:sp>
      <p:sp>
        <p:nvSpPr>
          <p:cNvPr id="47" name="TextBox 32"/>
          <p:cNvSpPr txBox="1"/>
          <p:nvPr/>
        </p:nvSpPr>
        <p:spPr>
          <a:xfrm>
            <a:off x="11476098" y="34028018"/>
            <a:ext cx="1283534" cy="461665"/>
          </a:xfrm>
          <a:prstGeom prst="rect">
            <a:avLst/>
          </a:prstGeom>
          <a:noFill/>
        </p:spPr>
        <p:txBody>
          <a:bodyPr wrap="square" rtlCol="0">
            <a:spAutoFit/>
          </a:bodyPr>
          <a:lstStyle/>
          <a:p>
            <a:r>
              <a:rPr lang="en-US" sz="2400" b="1" dirty="0" smtClean="0">
                <a:solidFill>
                  <a:schemeClr val="tx1">
                    <a:lumMod val="50000"/>
                  </a:schemeClr>
                </a:solidFill>
                <a:latin typeface="+mj-lt"/>
              </a:rPr>
              <a:t>TRMM</a:t>
            </a:r>
            <a:endParaRPr lang="en-US" sz="2400" b="1" dirty="0">
              <a:solidFill>
                <a:schemeClr val="tx1">
                  <a:lumMod val="50000"/>
                </a:schemeClr>
              </a:solidFill>
              <a:latin typeface="+mj-lt"/>
            </a:endParaRPr>
          </a:p>
        </p:txBody>
      </p:sp>
      <p:pic>
        <p:nvPicPr>
          <p:cNvPr id="48"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77384" y="32588100"/>
            <a:ext cx="1741129" cy="1310683"/>
          </a:xfrm>
          <a:prstGeom prst="rect">
            <a:avLst/>
          </a:prstGeom>
        </p:spPr>
      </p:pic>
      <p:pic>
        <p:nvPicPr>
          <p:cNvPr id="49"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0491" y="32839308"/>
            <a:ext cx="2188348" cy="1146450"/>
          </a:xfrm>
          <a:prstGeom prst="rect">
            <a:avLst/>
          </a:prstGeom>
        </p:spPr>
      </p:pic>
      <p:pic>
        <p:nvPicPr>
          <p:cNvPr id="51"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9087" y="32532832"/>
            <a:ext cx="2073743" cy="1110550"/>
          </a:xfrm>
          <a:prstGeom prst="rect">
            <a:avLst/>
          </a:prstGeom>
        </p:spPr>
      </p:pic>
      <p:sp>
        <p:nvSpPr>
          <p:cNvPr id="52" name="TextBox 37"/>
          <p:cNvSpPr txBox="1"/>
          <p:nvPr/>
        </p:nvSpPr>
        <p:spPr>
          <a:xfrm>
            <a:off x="9695174" y="34028018"/>
            <a:ext cx="1081567" cy="461665"/>
          </a:xfrm>
          <a:prstGeom prst="rect">
            <a:avLst/>
          </a:prstGeom>
          <a:noFill/>
        </p:spPr>
        <p:txBody>
          <a:bodyPr wrap="square" rtlCol="0">
            <a:spAutoFit/>
          </a:bodyPr>
          <a:lstStyle/>
          <a:p>
            <a:r>
              <a:rPr lang="en-US" sz="2400" b="1" dirty="0" smtClean="0">
                <a:solidFill>
                  <a:schemeClr val="tx1">
                    <a:lumMod val="50000"/>
                  </a:schemeClr>
                </a:solidFill>
                <a:latin typeface="+mj-lt"/>
              </a:rPr>
              <a:t>GPM</a:t>
            </a:r>
            <a:endParaRPr lang="en-US" sz="2000" b="1" dirty="0">
              <a:solidFill>
                <a:schemeClr val="tx1">
                  <a:lumMod val="50000"/>
                </a:schemeClr>
              </a:solidFill>
              <a:latin typeface="+mj-lt"/>
            </a:endParaRPr>
          </a:p>
        </p:txBody>
      </p:sp>
      <p:sp>
        <p:nvSpPr>
          <p:cNvPr id="53" name="TextBox 38"/>
          <p:cNvSpPr txBox="1"/>
          <p:nvPr/>
        </p:nvSpPr>
        <p:spPr>
          <a:xfrm>
            <a:off x="15912815" y="34028018"/>
            <a:ext cx="1373523" cy="461665"/>
          </a:xfrm>
          <a:prstGeom prst="rect">
            <a:avLst/>
          </a:prstGeom>
          <a:noFill/>
        </p:spPr>
        <p:txBody>
          <a:bodyPr wrap="square" rtlCol="0">
            <a:spAutoFit/>
          </a:bodyPr>
          <a:lstStyle/>
          <a:p>
            <a:r>
              <a:rPr lang="en-US" sz="2400" b="1" dirty="0" smtClean="0">
                <a:solidFill>
                  <a:schemeClr val="tx1">
                    <a:lumMod val="50000"/>
                  </a:schemeClr>
                </a:solidFill>
                <a:latin typeface="+mj-lt"/>
              </a:rPr>
              <a:t>Aqua</a:t>
            </a:r>
            <a:endParaRPr lang="en-US" sz="2400" b="1" dirty="0">
              <a:solidFill>
                <a:schemeClr val="tx1">
                  <a:lumMod val="50000"/>
                </a:schemeClr>
              </a:solidFill>
              <a:latin typeface="+mj-lt"/>
            </a:endParaRPr>
          </a:p>
        </p:txBody>
      </p:sp>
      <p:sp>
        <p:nvSpPr>
          <p:cNvPr id="57" name="TextBox 54"/>
          <p:cNvSpPr txBox="1"/>
          <p:nvPr/>
        </p:nvSpPr>
        <p:spPr>
          <a:xfrm>
            <a:off x="13731598" y="33992707"/>
            <a:ext cx="1032700" cy="461665"/>
          </a:xfrm>
          <a:prstGeom prst="rect">
            <a:avLst/>
          </a:prstGeom>
          <a:noFill/>
        </p:spPr>
        <p:txBody>
          <a:bodyPr wrap="square" rtlCol="0">
            <a:spAutoFit/>
          </a:bodyPr>
          <a:lstStyle/>
          <a:p>
            <a:r>
              <a:rPr lang="en-US" sz="2400" b="1" dirty="0" smtClean="0">
                <a:solidFill>
                  <a:schemeClr val="tx1">
                    <a:lumMod val="50000"/>
                  </a:schemeClr>
                </a:solidFill>
                <a:latin typeface="+mj-lt"/>
              </a:rPr>
              <a:t>Terra</a:t>
            </a:r>
            <a:endParaRPr lang="en-US" sz="2000" b="1" dirty="0">
              <a:solidFill>
                <a:schemeClr val="tx1">
                  <a:lumMod val="50000"/>
                </a:schemeClr>
              </a:solidFill>
              <a:latin typeface="+mj-lt"/>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12650" y="11467036"/>
            <a:ext cx="4554393" cy="5893920"/>
          </a:xfrm>
          <a:prstGeom prst="rect">
            <a:avLst/>
          </a:prstGeom>
        </p:spPr>
      </p:pic>
      <p:sp>
        <p:nvSpPr>
          <p:cNvPr id="54" name="Text Placeholder 16"/>
          <p:cNvSpPr txBox="1">
            <a:spLocks/>
          </p:cNvSpPr>
          <p:nvPr/>
        </p:nvSpPr>
        <p:spPr>
          <a:xfrm>
            <a:off x="10181639" y="9876343"/>
            <a:ext cx="7611061" cy="1585921"/>
          </a:xfrm>
          <a:prstGeom prst="rect">
            <a:avLst/>
          </a:prstGeom>
        </p:spPr>
        <p:txBody>
          <a:bodyPr numCol="1" spcCol="640080"/>
          <a:lstStyle>
            <a:defPPr>
              <a:defRPr lang="en-US"/>
            </a:defPPr>
            <a:lvl1pPr marL="347663" indent="-347663" defTabSz="2743200">
              <a:lnSpc>
                <a:spcPct val="90000"/>
              </a:lnSpc>
              <a:spcBef>
                <a:spcPts val="1800"/>
              </a:spcBef>
              <a:buClr>
                <a:schemeClr val="accent1"/>
              </a:buClr>
              <a:buFont typeface="Webdings" panose="05030102010509060703" pitchFamily="18" charset="2"/>
              <a:buChar char="4"/>
              <a:defRPr sz="2700" baseline="0"/>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r>
              <a:rPr lang="en-US" sz="2800" dirty="0"/>
              <a:t>Paddy </a:t>
            </a:r>
            <a:r>
              <a:rPr lang="en-US" sz="2800" dirty="0" smtClean="0"/>
              <a:t>fields </a:t>
            </a:r>
            <a:r>
              <a:rPr lang="en-US" sz="2800" dirty="0"/>
              <a:t>in </a:t>
            </a:r>
            <a:r>
              <a:rPr lang="en-US" sz="3200" dirty="0"/>
              <a:t>Roi</a:t>
            </a:r>
            <a:r>
              <a:rPr lang="en-US" sz="2800" dirty="0"/>
              <a:t> Et, a province in Northeastern Thailand. </a:t>
            </a:r>
          </a:p>
          <a:p>
            <a:r>
              <a:rPr lang="en-US" sz="2800" dirty="0"/>
              <a:t>Study period is from January </a:t>
            </a:r>
            <a:r>
              <a:rPr lang="en-US" sz="2800" dirty="0" smtClean="0"/>
              <a:t>2000 </a:t>
            </a:r>
            <a:r>
              <a:rPr lang="en-US" sz="2800" dirty="0"/>
              <a:t>to present</a:t>
            </a:r>
          </a:p>
        </p:txBody>
      </p:sp>
      <p:sp>
        <p:nvSpPr>
          <p:cNvPr id="60" name="Text Placeholder 2"/>
          <p:cNvSpPr txBox="1">
            <a:spLocks/>
          </p:cNvSpPr>
          <p:nvPr/>
        </p:nvSpPr>
        <p:spPr>
          <a:xfrm>
            <a:off x="564703" y="17806664"/>
            <a:ext cx="4436001" cy="513010"/>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3600"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latin typeface="+mn-lt"/>
              </a:rPr>
              <a:t>Satellites/Sensors</a:t>
            </a:r>
            <a:endParaRPr lang="en-US" sz="4400" b="1" dirty="0">
              <a:latin typeface="+mn-lt"/>
            </a:endParaRPr>
          </a:p>
        </p:txBody>
      </p:sp>
      <p:sp>
        <p:nvSpPr>
          <p:cNvPr id="61" name="Text Placeholder 2"/>
          <p:cNvSpPr txBox="1">
            <a:spLocks/>
          </p:cNvSpPr>
          <p:nvPr/>
        </p:nvSpPr>
        <p:spPr>
          <a:xfrm>
            <a:off x="10217603" y="17806664"/>
            <a:ext cx="2930410" cy="5387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End Products</a:t>
            </a:r>
            <a:endParaRPr lang="en-US" sz="4000" b="1" dirty="0"/>
          </a:p>
        </p:txBody>
      </p:sp>
      <p:sp>
        <p:nvSpPr>
          <p:cNvPr id="62" name="Text Placeholder 2"/>
          <p:cNvSpPr txBox="1">
            <a:spLocks/>
          </p:cNvSpPr>
          <p:nvPr/>
        </p:nvSpPr>
        <p:spPr>
          <a:xfrm>
            <a:off x="5345051" y="17816663"/>
            <a:ext cx="4351852" cy="764628"/>
          </a:xfrm>
          <a:prstGeom prst="rect">
            <a:avLst/>
          </a:prstGeom>
        </p:spPr>
        <p:txBody>
          <a:bodyPr>
            <a:noAutofit/>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n-lt"/>
              </a:rPr>
              <a:t>Intermediate Data</a:t>
            </a:r>
            <a:endParaRPr lang="en-US" sz="4000" dirty="0">
              <a:latin typeface="+mn-lt"/>
            </a:endParaRPr>
          </a:p>
        </p:txBody>
      </p:sp>
      <p:sp>
        <p:nvSpPr>
          <p:cNvPr id="63" name="Text Placeholder 2"/>
          <p:cNvSpPr txBox="1">
            <a:spLocks/>
          </p:cNvSpPr>
          <p:nvPr/>
        </p:nvSpPr>
        <p:spPr>
          <a:xfrm>
            <a:off x="14540421" y="17819364"/>
            <a:ext cx="2355020" cy="585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Analysis</a:t>
            </a:r>
          </a:p>
        </p:txBody>
      </p:sp>
      <p:cxnSp>
        <p:nvCxnSpPr>
          <p:cNvPr id="64" name="Straight Connector 63"/>
          <p:cNvCxnSpPr/>
          <p:nvPr/>
        </p:nvCxnSpPr>
        <p:spPr>
          <a:xfrm>
            <a:off x="581478" y="18372932"/>
            <a:ext cx="1645058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ight Arrow 232"/>
          <p:cNvSpPr/>
          <p:nvPr/>
        </p:nvSpPr>
        <p:spPr>
          <a:xfrm rot="20235520">
            <a:off x="8025306" y="24704657"/>
            <a:ext cx="2510779" cy="750761"/>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233"/>
          <p:cNvSpPr/>
          <p:nvPr/>
        </p:nvSpPr>
        <p:spPr>
          <a:xfrm rot="5400000">
            <a:off x="14990917" y="20550876"/>
            <a:ext cx="1174069" cy="717949"/>
          </a:xfrm>
          <a:prstGeom prst="rightArrow">
            <a:avLst>
              <a:gd name="adj1" fmla="val 50000"/>
              <a:gd name="adj2" fmla="val 5409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234"/>
          <p:cNvSpPr/>
          <p:nvPr/>
        </p:nvSpPr>
        <p:spPr>
          <a:xfrm rot="18941243">
            <a:off x="12100410" y="24651657"/>
            <a:ext cx="2521641" cy="717949"/>
          </a:xfrm>
          <a:prstGeom prst="rightArrow">
            <a:avLst>
              <a:gd name="adj1" fmla="val 50000"/>
              <a:gd name="adj2" fmla="val 7649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235"/>
          <p:cNvSpPr/>
          <p:nvPr/>
        </p:nvSpPr>
        <p:spPr>
          <a:xfrm>
            <a:off x="12220618" y="22394957"/>
            <a:ext cx="1930357" cy="750761"/>
          </a:xfrm>
          <a:prstGeom prst="rightArrow">
            <a:avLst>
              <a:gd name="adj1" fmla="val 50000"/>
              <a:gd name="adj2" fmla="val 66383"/>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236"/>
          <p:cNvSpPr/>
          <p:nvPr/>
        </p:nvSpPr>
        <p:spPr>
          <a:xfrm rot="1720589">
            <a:off x="11921941" y="20869558"/>
            <a:ext cx="2411810" cy="750761"/>
          </a:xfrm>
          <a:prstGeom prst="rightArrow">
            <a:avLst>
              <a:gd name="adj1" fmla="val 50000"/>
              <a:gd name="adj2" fmla="val 7184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ight Arrow 237"/>
          <p:cNvSpPr/>
          <p:nvPr/>
        </p:nvSpPr>
        <p:spPr>
          <a:xfrm>
            <a:off x="8105385" y="21956147"/>
            <a:ext cx="2277328" cy="750761"/>
          </a:xfrm>
          <a:prstGeom prst="rightArrow">
            <a:avLst>
              <a:gd name="adj1" fmla="val 50000"/>
              <a:gd name="adj2" fmla="val 9095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ight Arrow 238"/>
          <p:cNvSpPr/>
          <p:nvPr/>
        </p:nvSpPr>
        <p:spPr>
          <a:xfrm>
            <a:off x="3370758" y="26720278"/>
            <a:ext cx="7011956" cy="750761"/>
          </a:xfrm>
          <a:prstGeom prst="rightArrow">
            <a:avLst>
              <a:gd name="adj1" fmla="val 50000"/>
              <a:gd name="adj2" fmla="val 101197"/>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ight Arrow 239"/>
          <p:cNvSpPr/>
          <p:nvPr/>
        </p:nvSpPr>
        <p:spPr>
          <a:xfrm rot="20235520">
            <a:off x="3274577" y="26063485"/>
            <a:ext cx="2754331" cy="750761"/>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ight Arrow 240"/>
          <p:cNvSpPr/>
          <p:nvPr/>
        </p:nvSpPr>
        <p:spPr>
          <a:xfrm rot="19856155">
            <a:off x="3023010" y="23443493"/>
            <a:ext cx="3050318" cy="750761"/>
          </a:xfrm>
          <a:prstGeom prst="rightArrow">
            <a:avLst>
              <a:gd name="adj1" fmla="val 50000"/>
              <a:gd name="adj2" fmla="val 10462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ight Arrow 241"/>
          <p:cNvSpPr/>
          <p:nvPr/>
        </p:nvSpPr>
        <p:spPr>
          <a:xfrm>
            <a:off x="3122675" y="21592532"/>
            <a:ext cx="2765319" cy="750761"/>
          </a:xfrm>
          <a:prstGeom prst="rightArrow">
            <a:avLst>
              <a:gd name="adj1" fmla="val 50000"/>
              <a:gd name="adj2" fmla="val 107341"/>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ight Arrow 242"/>
          <p:cNvSpPr/>
          <p:nvPr/>
        </p:nvSpPr>
        <p:spPr>
          <a:xfrm>
            <a:off x="4386644" y="18989580"/>
            <a:ext cx="5973839" cy="750761"/>
          </a:xfrm>
          <a:prstGeom prst="rightArrow">
            <a:avLst>
              <a:gd name="adj1" fmla="val 50000"/>
              <a:gd name="adj2" fmla="val 9300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ight Arrow 243"/>
          <p:cNvSpPr/>
          <p:nvPr/>
        </p:nvSpPr>
        <p:spPr>
          <a:xfrm rot="16200000">
            <a:off x="11118759" y="25026191"/>
            <a:ext cx="1107795" cy="717949"/>
          </a:xfrm>
          <a:prstGeom prst="rightArrow">
            <a:avLst>
              <a:gd name="adj1" fmla="val 50000"/>
              <a:gd name="adj2" fmla="val 5792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Alternate Process 245"/>
          <p:cNvSpPr/>
          <p:nvPr/>
        </p:nvSpPr>
        <p:spPr>
          <a:xfrm>
            <a:off x="10382713" y="18612998"/>
            <a:ext cx="2584509" cy="2908281"/>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Land Cover Classification</a:t>
            </a:r>
          </a:p>
          <a:p>
            <a:pPr algn="ctr"/>
            <a:r>
              <a:rPr lang="en-US" sz="2400" dirty="0" smtClean="0">
                <a:solidFill>
                  <a:schemeClr val="accent1">
                    <a:lumMod val="75000"/>
                  </a:schemeClr>
                </a:solidFill>
              </a:rPr>
              <a:t>Time series maps</a:t>
            </a:r>
          </a:p>
          <a:p>
            <a:pPr algn="ctr"/>
            <a:endParaRPr lang="en-US" sz="2400" b="1" dirty="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p:txBody>
      </p:sp>
      <p:pic>
        <p:nvPicPr>
          <p:cNvPr id="285" name="Picture 5" descr="D:\Klug\Results\flowch\FC_LC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01902" y="19676993"/>
            <a:ext cx="1451035" cy="1913229"/>
          </a:xfrm>
          <a:prstGeom prst="rect">
            <a:avLst/>
          </a:prstGeom>
          <a:noFill/>
          <a:extLst>
            <a:ext uri="{909E8E84-426E-40DD-AFC4-6F175D3DCCD1}">
              <a14:hiddenFill xmlns:a14="http://schemas.microsoft.com/office/drawing/2010/main">
                <a:solidFill>
                  <a:srgbClr val="FFFFFF"/>
                </a:solidFill>
              </a14:hiddenFill>
            </a:ext>
          </a:extLst>
        </p:spPr>
      </p:pic>
      <p:sp>
        <p:nvSpPr>
          <p:cNvPr id="286" name="Flowchart: Alternate Process 248"/>
          <p:cNvSpPr/>
          <p:nvPr/>
        </p:nvSpPr>
        <p:spPr>
          <a:xfrm>
            <a:off x="5887995" y="20071988"/>
            <a:ext cx="2521874" cy="3404121"/>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Monthly Precipitation </a:t>
            </a:r>
            <a:r>
              <a:rPr lang="en-US" sz="2400" dirty="0" smtClean="0">
                <a:solidFill>
                  <a:schemeClr val="accent1">
                    <a:lumMod val="75000"/>
                  </a:schemeClr>
                </a:solidFill>
              </a:rPr>
              <a:t>(mm)</a:t>
            </a: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a:p>
            <a:pPr algn="ctr"/>
            <a:endParaRPr lang="en-US" sz="2400" b="1" dirty="0">
              <a:solidFill>
                <a:schemeClr val="accent1">
                  <a:lumMod val="75000"/>
                </a:schemeClr>
              </a:solidFill>
            </a:endParaRPr>
          </a:p>
        </p:txBody>
      </p:sp>
      <p:pic>
        <p:nvPicPr>
          <p:cNvPr id="287" name="Picture 3" descr="D:\Klug\Results\flowch\FC_GPM.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0748" y="21558637"/>
            <a:ext cx="1409503" cy="190742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3" name="Group 7"/>
          <p:cNvGrpSpPr/>
          <p:nvPr/>
        </p:nvGrpSpPr>
        <p:grpSpPr>
          <a:xfrm>
            <a:off x="1655688" y="20808832"/>
            <a:ext cx="2072359" cy="2189402"/>
            <a:chOff x="1437978" y="20803390"/>
            <a:chExt cx="2072359" cy="2189402"/>
          </a:xfrm>
        </p:grpSpPr>
        <p:sp>
          <p:nvSpPr>
            <p:cNvPr id="1024" name="Flowchart: Alternate Process 251"/>
            <p:cNvSpPr/>
            <p:nvPr/>
          </p:nvSpPr>
          <p:spPr>
            <a:xfrm>
              <a:off x="1437978" y="20803390"/>
              <a:ext cx="2072359" cy="218940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GPM</a:t>
              </a:r>
              <a:r>
                <a:rPr lang="en-US" sz="2400" dirty="0" smtClean="0">
                  <a:solidFill>
                    <a:schemeClr val="accent1">
                      <a:lumMod val="75000"/>
                    </a:schemeClr>
                  </a:solidFill>
                </a:rPr>
                <a:t> </a:t>
              </a:r>
            </a:p>
            <a:p>
              <a:pPr algn="ctr"/>
              <a:r>
                <a:rPr lang="en-US" sz="2400" dirty="0" smtClean="0">
                  <a:solidFill>
                    <a:schemeClr val="accent1">
                      <a:lumMod val="75000"/>
                    </a:schemeClr>
                  </a:solidFill>
                </a:rPr>
                <a:t>Microwave Imager</a:t>
              </a:r>
            </a:p>
            <a:p>
              <a:pPr algn="ctr"/>
              <a:endParaRPr lang="en-US" sz="2400" dirty="0" smtClean="0"/>
            </a:p>
            <a:p>
              <a:pPr algn="ctr"/>
              <a:endParaRPr lang="en-US" sz="2400" dirty="0" smtClean="0"/>
            </a:p>
            <a:p>
              <a:pPr algn="ctr"/>
              <a:endParaRPr lang="en-US" sz="2400" dirty="0"/>
            </a:p>
          </p:txBody>
        </p:sp>
        <p:pic>
          <p:nvPicPr>
            <p:cNvPr id="1025"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1222" y="21869971"/>
              <a:ext cx="1805870" cy="946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29" name="Flowchart: Alternate Process 257"/>
          <p:cNvSpPr/>
          <p:nvPr/>
        </p:nvSpPr>
        <p:spPr>
          <a:xfrm>
            <a:off x="5931945" y="23610442"/>
            <a:ext cx="2439824" cy="308443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Land Surface Temperature</a:t>
            </a:r>
          </a:p>
          <a:p>
            <a:pPr algn="ctr"/>
            <a:r>
              <a:rPr lang="en-US" sz="2400" dirty="0" smtClean="0">
                <a:solidFill>
                  <a:schemeClr val="accent1">
                    <a:lumMod val="75000"/>
                  </a:schemeClr>
                </a:solidFill>
              </a:rPr>
              <a:t>(Degrees C)</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p:txBody>
      </p:sp>
      <p:pic>
        <p:nvPicPr>
          <p:cNvPr id="1030" name="Picture 7" descr="D:\Klug\Results\flowch\lst_modi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93448" y="25152660"/>
            <a:ext cx="1349068" cy="1396755"/>
          </a:xfrm>
          <a:prstGeom prst="rect">
            <a:avLst/>
          </a:prstGeom>
          <a:noFill/>
          <a:extLst>
            <a:ext uri="{909E8E84-426E-40DD-AFC4-6F175D3DCCD1}">
              <a14:hiddenFill xmlns:a14="http://schemas.microsoft.com/office/drawing/2010/main">
                <a:solidFill>
                  <a:srgbClr val="FFFFFF"/>
                </a:solidFill>
              </a14:hiddenFill>
            </a:ext>
          </a:extLst>
        </p:spPr>
      </p:pic>
      <p:sp>
        <p:nvSpPr>
          <p:cNvPr id="1031" name="Flowchart: Alternate Process 260"/>
          <p:cNvSpPr/>
          <p:nvPr/>
        </p:nvSpPr>
        <p:spPr>
          <a:xfrm>
            <a:off x="10382714" y="21770758"/>
            <a:ext cx="2584508" cy="305997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SDCI</a:t>
            </a:r>
          </a:p>
          <a:p>
            <a:pPr algn="ctr"/>
            <a:r>
              <a:rPr lang="en-US" sz="2400" dirty="0" smtClean="0">
                <a:solidFill>
                  <a:schemeClr val="accent1">
                    <a:lumMod val="75000"/>
                  </a:schemeClr>
                </a:solidFill>
              </a:rPr>
              <a:t>Scaled Drought Condition Index</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smtClean="0">
              <a:solidFill>
                <a:schemeClr val="accent1">
                  <a:lumMod val="75000"/>
                </a:schemeClr>
              </a:solidFill>
            </a:endParaRPr>
          </a:p>
        </p:txBody>
      </p:sp>
      <p:sp>
        <p:nvSpPr>
          <p:cNvPr id="1032" name="Flowchart: Alternate Process 263"/>
          <p:cNvSpPr/>
          <p:nvPr/>
        </p:nvSpPr>
        <p:spPr>
          <a:xfrm>
            <a:off x="1655688" y="23296307"/>
            <a:ext cx="2072359" cy="2572209"/>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TRMM</a:t>
            </a:r>
          </a:p>
          <a:p>
            <a:pPr algn="ctr"/>
            <a:r>
              <a:rPr lang="en-US" sz="2400" dirty="0" smtClean="0">
                <a:solidFill>
                  <a:schemeClr val="accent1">
                    <a:lumMod val="75000"/>
                  </a:schemeClr>
                </a:solidFill>
              </a:rPr>
              <a:t>Precipitation Radar</a:t>
            </a:r>
          </a:p>
          <a:p>
            <a:pPr algn="ctr"/>
            <a:endParaRPr lang="en-US" sz="2400" dirty="0" smtClean="0"/>
          </a:p>
          <a:p>
            <a:pPr algn="ctr"/>
            <a:endParaRPr lang="en-US" sz="2400" dirty="0" smtClean="0"/>
          </a:p>
          <a:p>
            <a:pPr algn="ctr"/>
            <a:endParaRPr lang="en-US" sz="2400" dirty="0" smtClean="0"/>
          </a:p>
          <a:p>
            <a:pPr algn="ctr"/>
            <a:endParaRPr lang="en-US" sz="2400" dirty="0"/>
          </a:p>
        </p:txBody>
      </p:sp>
      <p:pic>
        <p:nvPicPr>
          <p:cNvPr id="1033"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55794" y="24455411"/>
            <a:ext cx="1566437" cy="139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Flowchart: Alternate Process 265"/>
          <p:cNvSpPr/>
          <p:nvPr/>
        </p:nvSpPr>
        <p:spPr>
          <a:xfrm>
            <a:off x="14150976" y="21515978"/>
            <a:ext cx="2862957" cy="2733853"/>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Prediction Models</a:t>
            </a:r>
          </a:p>
          <a:p>
            <a:pPr algn="ctr"/>
            <a:r>
              <a:rPr lang="en-US" sz="2400" dirty="0" smtClean="0">
                <a:solidFill>
                  <a:schemeClr val="accent1">
                    <a:lumMod val="75000"/>
                  </a:schemeClr>
                </a:solidFill>
              </a:rPr>
              <a:t>Linear Regression</a:t>
            </a:r>
            <a:endParaRPr lang="en-US" sz="2400" dirty="0">
              <a:solidFill>
                <a:schemeClr val="accent1">
                  <a:lumMod val="75000"/>
                </a:schemeClr>
              </a:solidFill>
            </a:endParaRPr>
          </a:p>
        </p:txBody>
      </p:sp>
      <p:sp>
        <p:nvSpPr>
          <p:cNvPr id="1035" name="Flowchart: Alternate Process 266"/>
          <p:cNvSpPr/>
          <p:nvPr/>
        </p:nvSpPr>
        <p:spPr>
          <a:xfrm>
            <a:off x="14456111" y="18619645"/>
            <a:ext cx="2169071" cy="200801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Government Rice Yield Data</a:t>
            </a:r>
            <a:endParaRPr lang="en-US" sz="2400" b="1" dirty="0">
              <a:solidFill>
                <a:schemeClr val="accent1">
                  <a:lumMod val="75000"/>
                </a:schemeClr>
              </a:solidFill>
            </a:endParaRPr>
          </a:p>
        </p:txBody>
      </p:sp>
      <p:sp>
        <p:nvSpPr>
          <p:cNvPr id="1036" name="Flowchart: Alternate Process 268"/>
          <p:cNvSpPr/>
          <p:nvPr/>
        </p:nvSpPr>
        <p:spPr>
          <a:xfrm>
            <a:off x="661339" y="18655237"/>
            <a:ext cx="4076156" cy="1823038"/>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a:p>
            <a:pPr algn="ctr"/>
            <a:endParaRPr lang="en-US" sz="2400" b="1" dirty="0" smtClean="0">
              <a:solidFill>
                <a:schemeClr val="accent1">
                  <a:lumMod val="75000"/>
                </a:schemeClr>
              </a:solidFill>
            </a:endParaRPr>
          </a:p>
          <a:p>
            <a:pPr algn="ctr"/>
            <a:r>
              <a:rPr lang="en-US" sz="2400" b="1" dirty="0" smtClean="0">
                <a:solidFill>
                  <a:schemeClr val="accent1">
                    <a:lumMod val="75000"/>
                  </a:schemeClr>
                </a:solidFill>
              </a:rPr>
              <a:t>Landsat 5, 7, 8</a:t>
            </a:r>
          </a:p>
          <a:p>
            <a:pPr algn="ctr"/>
            <a:r>
              <a:rPr lang="en-US" sz="2400" dirty="0" smtClean="0">
                <a:solidFill>
                  <a:schemeClr val="accent1">
                    <a:lumMod val="75000"/>
                  </a:schemeClr>
                </a:solidFill>
              </a:rPr>
              <a:t>TM, ETM+, OLI</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p:txBody>
      </p:sp>
      <p:pic>
        <p:nvPicPr>
          <p:cNvPr id="103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10064" y="19714191"/>
            <a:ext cx="1578706" cy="66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837" y="19262503"/>
            <a:ext cx="1183846" cy="119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9365" y="19513271"/>
            <a:ext cx="1084374" cy="9251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0" name="Flowchart: Alternate Process 273"/>
          <p:cNvSpPr/>
          <p:nvPr/>
        </p:nvSpPr>
        <p:spPr>
          <a:xfrm>
            <a:off x="1199942" y="26177295"/>
            <a:ext cx="2881609" cy="177540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Aqua/Terra</a:t>
            </a:r>
          </a:p>
          <a:p>
            <a:pPr algn="ctr"/>
            <a:r>
              <a:rPr lang="en-US" sz="2400" dirty="0" smtClean="0">
                <a:solidFill>
                  <a:schemeClr val="accent1">
                    <a:lumMod val="75000"/>
                  </a:schemeClr>
                </a:solidFill>
              </a:rPr>
              <a:t>MODIS</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p>
        </p:txBody>
      </p:sp>
      <p:pic>
        <p:nvPicPr>
          <p:cNvPr id="104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3169" y="26872219"/>
            <a:ext cx="1038029" cy="8144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3700" y="26905380"/>
            <a:ext cx="1253918" cy="836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4" descr="D:\Klug\Results\flowch\FC_sdci.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12153" y="22708478"/>
            <a:ext cx="1594789" cy="2158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Powerpoint_online\Roi_Et_Lansat.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948551" y="7004110"/>
            <a:ext cx="6508376" cy="502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87"/>
              <p:cNvSpPr txBox="1"/>
              <p:nvPr/>
            </p:nvSpPr>
            <p:spPr>
              <a:xfrm>
                <a:off x="17536050" y="18203742"/>
                <a:ext cx="8686800" cy="471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smtClean="0">
                              <a:latin typeface="Cambria Math"/>
                            </a:rPr>
                            <m:t>𝟏</m:t>
                          </m:r>
                        </m:sub>
                      </m:sSub>
                      <m:r>
                        <a:rPr lang="en-US" sz="2400" b="1" i="1" dirty="0">
                          <a:latin typeface="Cambria Math"/>
                        </a:rPr>
                        <m:t>=−</m:t>
                      </m:r>
                      <m:r>
                        <a:rPr lang="en-US" sz="2400" b="1" i="1" dirty="0">
                          <a:latin typeface="Cambria Math"/>
                        </a:rPr>
                        <m:t>𝟏𝟏𝟔</m:t>
                      </m:r>
                      <m:r>
                        <a:rPr lang="en-US" sz="2400" b="1" i="1" dirty="0">
                          <a:latin typeface="Cambria Math"/>
                        </a:rPr>
                        <m:t>,</m:t>
                      </m:r>
                      <m:r>
                        <a:rPr lang="en-US" sz="2400" b="1" i="1" dirty="0">
                          <a:latin typeface="Cambria Math"/>
                        </a:rPr>
                        <m:t>𝟑𝟒𝟐</m:t>
                      </m:r>
                      <m:r>
                        <a:rPr lang="en-US" sz="2400" b="1" i="1" dirty="0">
                          <a:latin typeface="Cambria Math"/>
                        </a:rPr>
                        <m:t>+</m:t>
                      </m:r>
                      <m:r>
                        <a:rPr lang="en-US" sz="2400" b="1" i="1" dirty="0">
                          <a:latin typeface="Cambria Math"/>
                        </a:rPr>
                        <m:t>𝟏𝟖𝟕</m:t>
                      </m:r>
                      <m:r>
                        <a:rPr lang="en-US" sz="2400" b="1" i="1" dirty="0">
                          <a:latin typeface="Cambria Math"/>
                        </a:rPr>
                        <m:t>.</m:t>
                      </m:r>
                      <m:r>
                        <a:rPr lang="en-US" sz="2400" b="1" i="1" dirty="0">
                          <a:latin typeface="Cambria Math"/>
                        </a:rPr>
                        <m:t>𝟗𝟏</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𝟐𝟏𝟑</m:t>
                      </m:r>
                      <m:r>
                        <a:rPr lang="en-US" sz="2400" b="1" i="1" dirty="0">
                          <a:latin typeface="Cambria Math"/>
                          <a:ea typeface="Cambria Math"/>
                        </a:rPr>
                        <m:t>,</m:t>
                      </m:r>
                      <m:r>
                        <a:rPr lang="en-US" sz="2400" b="1" i="1" dirty="0">
                          <a:latin typeface="Cambria Math"/>
                          <a:ea typeface="Cambria Math"/>
                        </a:rPr>
                        <m:t>𝟗𝟓𝟐</m:t>
                      </m:r>
                      <m:r>
                        <a:rPr lang="en-US" sz="2400" b="1" i="1" dirty="0">
                          <a:latin typeface="Cambria Math"/>
                          <a:ea typeface="Cambria Math"/>
                        </a:rPr>
                        <m:t> ×</m:t>
                      </m:r>
                      <m:r>
                        <a:rPr lang="en-US" sz="2400" b="1" i="1" dirty="0">
                          <a:latin typeface="Cambria Math"/>
                          <a:ea typeface="Cambria Math"/>
                        </a:rPr>
                        <m:t>𝑵𝑫𝑽𝑰</m:t>
                      </m:r>
                    </m:oMath>
                  </m:oMathPara>
                </a14:m>
                <a:endParaRPr lang="en-US" sz="4000" b="1" dirty="0">
                  <a:latin typeface="+mj-lt"/>
                </a:endParaRPr>
              </a:p>
            </p:txBody>
          </p:sp>
        </mc:Choice>
        <mc:Fallback xmlns="">
          <p:sp>
            <p:nvSpPr>
              <p:cNvPr id="8" name="TextBox 87"/>
              <p:cNvSpPr txBox="1">
                <a:spLocks noRot="1" noChangeAspect="1" noMove="1" noResize="1" noEditPoints="1" noAdjustHandles="1" noChangeArrowheads="1" noChangeShapeType="1" noTextEdit="1"/>
              </p:cNvSpPr>
              <p:nvPr/>
            </p:nvSpPr>
            <p:spPr>
              <a:xfrm>
                <a:off x="17536050" y="18203742"/>
                <a:ext cx="8686800" cy="471283"/>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88"/>
              <p:cNvSpPr txBox="1"/>
              <p:nvPr/>
            </p:nvSpPr>
            <p:spPr>
              <a:xfrm>
                <a:off x="17991833" y="19714191"/>
                <a:ext cx="8672823" cy="3504677"/>
              </a:xfrm>
              <a:prstGeom prst="rect">
                <a:avLst/>
              </a:prstGeom>
              <a:noFill/>
            </p:spPr>
            <p:txBody>
              <a:bodyPr wrap="none" rtlCol="0">
                <a:spAutoFit/>
              </a:bodyPr>
              <a:lstStyle/>
              <a:p>
                <a:r>
                  <a:rPr lang="en-US" sz="3200" dirty="0" smtClean="0"/>
                  <a:t>where</a:t>
                </a:r>
              </a:p>
              <a:p>
                <a:pPr>
                  <a:tabLst>
                    <a:tab pos="1200150" algn="l"/>
                    <a:tab pos="1828800" algn="l"/>
                  </a:tabLst>
                </a:pPr>
                <a14:m>
                  <m:oMath xmlns:m="http://schemas.openxmlformats.org/officeDocument/2006/math">
                    <m:sSub>
                      <m:sSubPr>
                        <m:ctrlPr>
                          <a:rPr lang="en-US" sz="3200" i="1" dirty="0">
                            <a:latin typeface="Cambria Math"/>
                          </a:rPr>
                        </m:ctrlPr>
                      </m:sSubPr>
                      <m:e>
                        <m:acc>
                          <m:accPr>
                            <m:chr m:val="̂"/>
                            <m:ctrlPr>
                              <a:rPr lang="en-US" sz="3200" i="1" dirty="0">
                                <a:latin typeface="Cambria Math"/>
                              </a:rPr>
                            </m:ctrlPr>
                          </m:accPr>
                          <m:e>
                            <m:r>
                              <a:rPr lang="en-US" sz="3200" b="0" i="1" dirty="0">
                                <a:latin typeface="Cambria Math"/>
                              </a:rPr>
                              <m:t>𝑌</m:t>
                            </m:r>
                          </m:e>
                        </m:acc>
                      </m:e>
                      <m:sub>
                        <m:r>
                          <a:rPr lang="en-US" sz="3200" b="0" i="1" dirty="0">
                            <a:latin typeface="Cambria Math"/>
                          </a:rPr>
                          <m:t>1</m:t>
                        </m:r>
                      </m:sub>
                    </m:sSub>
                  </m:oMath>
                </a14:m>
                <a:r>
                  <a:rPr lang="en-US" sz="3200" dirty="0"/>
                  <a:t>	= 	</a:t>
                </a:r>
                <a:r>
                  <a:rPr lang="en-US" sz="3200" dirty="0" smtClean="0"/>
                  <a:t>Predicted </a:t>
                </a:r>
                <a:r>
                  <a:rPr lang="en-US" sz="3200" dirty="0"/>
                  <a:t>R</a:t>
                </a:r>
                <a:r>
                  <a:rPr lang="en-US" sz="3200" dirty="0" smtClean="0"/>
                  <a:t>ice </a:t>
                </a:r>
                <a:r>
                  <a:rPr lang="en-US" sz="3200" dirty="0"/>
                  <a:t>Y</a:t>
                </a:r>
                <a:r>
                  <a:rPr lang="en-US" sz="3200" dirty="0" smtClean="0"/>
                  <a:t>ield (ton</a:t>
                </a:r>
                <a:r>
                  <a:rPr lang="en-US" sz="3200" dirty="0"/>
                  <a:t>)</a:t>
                </a:r>
              </a:p>
              <a:p>
                <a:pPr>
                  <a:tabLst>
                    <a:tab pos="1200150" algn="l"/>
                    <a:tab pos="1828800" algn="l"/>
                  </a:tabLst>
                </a:pPr>
                <a14:m>
                  <m:oMath xmlns:m="http://schemas.openxmlformats.org/officeDocument/2006/math">
                    <m:sSub>
                      <m:sSubPr>
                        <m:ctrlPr>
                          <a:rPr lang="en-US" sz="3200" i="1" dirty="0">
                            <a:latin typeface="Cambria Math"/>
                          </a:rPr>
                        </m:ctrlPr>
                      </m:sSubPr>
                      <m:e>
                        <m:acc>
                          <m:accPr>
                            <m:chr m:val="̂"/>
                            <m:ctrlPr>
                              <a:rPr lang="en-US" sz="3200" i="1" dirty="0">
                                <a:latin typeface="Cambria Math"/>
                              </a:rPr>
                            </m:ctrlPr>
                          </m:accPr>
                          <m:e>
                            <m:r>
                              <a:rPr lang="en-US" sz="3200" b="0" i="1" dirty="0">
                                <a:latin typeface="Cambria Math"/>
                              </a:rPr>
                              <m:t>𝑌</m:t>
                            </m:r>
                          </m:e>
                        </m:acc>
                      </m:e>
                      <m:sub>
                        <m:r>
                          <a:rPr lang="en-US" sz="3200" b="0" i="1" dirty="0" smtClean="0">
                            <a:latin typeface="Cambria Math"/>
                          </a:rPr>
                          <m:t>2</m:t>
                        </m:r>
                      </m:sub>
                    </m:sSub>
                  </m:oMath>
                </a14:m>
                <a:r>
                  <a:rPr lang="en-US" sz="3200" dirty="0"/>
                  <a:t>	= 	</a:t>
                </a:r>
                <a:r>
                  <a:rPr lang="en-US" sz="3200" dirty="0" smtClean="0"/>
                  <a:t>Predicted Rice Yield </a:t>
                </a:r>
                <a:r>
                  <a:rPr lang="en-US" sz="3200" dirty="0"/>
                  <a:t>per </a:t>
                </a:r>
                <a:r>
                  <a:rPr lang="en-US" sz="3200" dirty="0" smtClean="0"/>
                  <a:t>Area (ton/km</a:t>
                </a:r>
                <a:r>
                  <a:rPr lang="en-US" sz="3200" baseline="30000" dirty="0" smtClean="0"/>
                  <a:t>2</a:t>
                </a:r>
                <a:r>
                  <a:rPr lang="en-US" sz="3200" dirty="0" smtClean="0"/>
                  <a:t> </a:t>
                </a:r>
                <a:r>
                  <a:rPr lang="en-US" sz="3200" dirty="0"/>
                  <a:t>)</a:t>
                </a:r>
              </a:p>
              <a:p>
                <a:pPr>
                  <a:tabLst>
                    <a:tab pos="1200150" algn="l"/>
                    <a:tab pos="1828800" algn="l"/>
                  </a:tabLst>
                </a:pPr>
                <a:r>
                  <a:rPr lang="en-US" sz="3200" dirty="0"/>
                  <a:t>AREA  </a:t>
                </a:r>
                <a:r>
                  <a:rPr lang="en-US" sz="3200" dirty="0" smtClean="0"/>
                  <a:t>= </a:t>
                </a:r>
                <a:r>
                  <a:rPr lang="en-US" sz="3200" dirty="0"/>
                  <a:t>	</a:t>
                </a:r>
                <a:r>
                  <a:rPr lang="en-US" sz="3200" dirty="0" smtClean="0"/>
                  <a:t>Classified </a:t>
                </a:r>
                <a:r>
                  <a:rPr lang="en-US" sz="3200" dirty="0"/>
                  <a:t>rice area (km</a:t>
                </a:r>
                <a:r>
                  <a:rPr lang="en-US" sz="3200" baseline="30000" dirty="0"/>
                  <a:t>2</a:t>
                </a:r>
                <a:r>
                  <a:rPr lang="en-US" sz="3200" dirty="0"/>
                  <a:t>)</a:t>
                </a:r>
              </a:p>
              <a:p>
                <a:pPr>
                  <a:tabLst>
                    <a:tab pos="1200150" algn="l"/>
                    <a:tab pos="1828800" algn="l"/>
                  </a:tabLst>
                </a:pPr>
                <a:r>
                  <a:rPr lang="en-US" sz="3200" dirty="0"/>
                  <a:t>NDVI 	= 	Normalized Difference Vegetation Index </a:t>
                </a:r>
              </a:p>
              <a:p>
                <a:pPr>
                  <a:tabLst>
                    <a:tab pos="1200150" algn="l"/>
                    <a:tab pos="1828800" algn="l"/>
                  </a:tabLst>
                </a:pPr>
                <a:r>
                  <a:rPr lang="en-US" sz="3200" dirty="0" smtClean="0"/>
                  <a:t>RAIN	= 	Precipitation (mm/wet </a:t>
                </a:r>
                <a:r>
                  <a:rPr lang="en-US" sz="3200" dirty="0"/>
                  <a:t>season)</a:t>
                </a:r>
              </a:p>
              <a:p>
                <a:endParaRPr lang="en-US" sz="2800" dirty="0"/>
              </a:p>
            </p:txBody>
          </p:sp>
        </mc:Choice>
        <mc:Fallback xmlns="">
          <p:sp>
            <p:nvSpPr>
              <p:cNvPr id="19" name="TextBox 88"/>
              <p:cNvSpPr txBox="1">
                <a:spLocks noRot="1" noChangeAspect="1" noMove="1" noResize="1" noEditPoints="1" noAdjustHandles="1" noChangeArrowheads="1" noChangeShapeType="1" noTextEdit="1"/>
              </p:cNvSpPr>
              <p:nvPr/>
            </p:nvSpPr>
            <p:spPr>
              <a:xfrm>
                <a:off x="17991833" y="19714191"/>
                <a:ext cx="8672823" cy="3504677"/>
              </a:xfrm>
              <a:prstGeom prst="rect">
                <a:avLst/>
              </a:prstGeom>
              <a:blipFill rotWithShape="1">
                <a:blip r:embed="rId28"/>
                <a:stretch>
                  <a:fillRect l="-1757" t="-2261" r="-843"/>
                </a:stretch>
              </a:blipFill>
            </p:spPr>
            <p:txBody>
              <a:bodyPr/>
              <a:lstStyle/>
              <a:p>
                <a:r>
                  <a:rPr lang="en-US">
                    <a:noFill/>
                  </a:rPr>
                  <a:t> </a:t>
                </a:r>
              </a:p>
            </p:txBody>
          </p:sp>
        </mc:Fallback>
      </mc:AlternateContent>
      <p:sp>
        <p:nvSpPr>
          <p:cNvPr id="21" name="TextBox 89"/>
          <p:cNvSpPr txBox="1"/>
          <p:nvPr/>
        </p:nvSpPr>
        <p:spPr>
          <a:xfrm>
            <a:off x="18003161" y="17472479"/>
            <a:ext cx="3901709" cy="646331"/>
          </a:xfrm>
          <a:prstGeom prst="rect">
            <a:avLst/>
          </a:prstGeom>
          <a:noFill/>
        </p:spPr>
        <p:txBody>
          <a:bodyPr wrap="none" rtlCol="0">
            <a:spAutoFit/>
          </a:bodyPr>
          <a:lstStyle/>
          <a:p>
            <a:r>
              <a:rPr lang="en-US" sz="3600" b="1" dirty="0"/>
              <a:t>Prediction </a:t>
            </a:r>
            <a:r>
              <a:rPr lang="en-US" sz="3600" b="1" dirty="0" smtClean="0"/>
              <a:t>Models:</a:t>
            </a:r>
            <a:endParaRPr lang="en-US" sz="3600" b="1" dirty="0"/>
          </a:p>
        </p:txBody>
      </p:sp>
      <p:sp>
        <p:nvSpPr>
          <p:cNvPr id="94" name="TextBox 7"/>
          <p:cNvSpPr txBox="1"/>
          <p:nvPr/>
        </p:nvSpPr>
        <p:spPr>
          <a:xfrm>
            <a:off x="17991833" y="6242050"/>
            <a:ext cx="3210906" cy="954107"/>
          </a:xfrm>
          <a:prstGeom prst="rect">
            <a:avLst/>
          </a:prstGeom>
          <a:noFill/>
        </p:spPr>
        <p:txBody>
          <a:bodyPr wrap="square" rtlCol="0">
            <a:spAutoFit/>
          </a:bodyPr>
          <a:lstStyle/>
          <a:p>
            <a:pPr algn="ctr"/>
            <a:r>
              <a:rPr lang="en-US" sz="2800" dirty="0"/>
              <a:t>Landsat 8 Imagery </a:t>
            </a:r>
            <a:r>
              <a:rPr lang="en-US" sz="2800" dirty="0" smtClean="0"/>
              <a:t>(10/2014</a:t>
            </a:r>
            <a:r>
              <a:rPr lang="en-US" sz="2800" dirty="0"/>
              <a:t>)</a:t>
            </a:r>
          </a:p>
        </p:txBody>
      </p:sp>
      <p:sp>
        <p:nvSpPr>
          <p:cNvPr id="95" name="TextBox 10"/>
          <p:cNvSpPr txBox="1"/>
          <p:nvPr/>
        </p:nvSpPr>
        <p:spPr>
          <a:xfrm>
            <a:off x="21202739" y="6242050"/>
            <a:ext cx="3086011" cy="954107"/>
          </a:xfrm>
          <a:prstGeom prst="rect">
            <a:avLst/>
          </a:prstGeom>
          <a:noFill/>
        </p:spPr>
        <p:txBody>
          <a:bodyPr wrap="square" rtlCol="0">
            <a:spAutoFit/>
          </a:bodyPr>
          <a:lstStyle/>
          <a:p>
            <a:pPr algn="ctr"/>
            <a:r>
              <a:rPr lang="en-US" sz="2800" dirty="0" smtClean="0"/>
              <a:t>Land Cover Classification</a:t>
            </a:r>
          </a:p>
        </p:txBody>
      </p:sp>
      <mc:AlternateContent xmlns:mc="http://schemas.openxmlformats.org/markup-compatibility/2006" xmlns:a14="http://schemas.microsoft.com/office/drawing/2010/main">
        <mc:Choice Requires="a14">
          <p:sp>
            <p:nvSpPr>
              <p:cNvPr id="91" name="TextBox 90"/>
              <p:cNvSpPr txBox="1"/>
              <p:nvPr/>
            </p:nvSpPr>
            <p:spPr>
              <a:xfrm>
                <a:off x="18015220" y="18935766"/>
                <a:ext cx="9120980" cy="471283"/>
              </a:xfrm>
              <a:prstGeom prst="rect">
                <a:avLst/>
              </a:prstGeom>
              <a:noFill/>
            </p:spPr>
            <p:txBody>
              <a:bodyPr wrap="square" rtlCol="0">
                <a:spAutoFit/>
              </a:bodyPr>
              <a:lstStyle/>
              <a:p>
                <a14:m>
                  <m:oMath xmlns:m="http://schemas.openxmlformats.org/officeDocument/2006/math">
                    <m:sSub>
                      <m:sSubPr>
                        <m:ctrlPr>
                          <a:rPr lang="en-US" sz="2400" b="1" i="1" dirty="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a:latin typeface="Cambria Math"/>
                          </a:rPr>
                          <m:t>𝟐</m:t>
                        </m:r>
                      </m:sub>
                    </m:sSub>
                    <m:r>
                      <a:rPr lang="en-US" sz="2400" b="1" i="1" dirty="0">
                        <a:latin typeface="Cambria Math"/>
                      </a:rPr>
                      <m:t>=</m:t>
                    </m:r>
                    <m:r>
                      <a:rPr lang="en-US" sz="2400" b="1" i="1" dirty="0">
                        <a:latin typeface="Cambria Math"/>
                      </a:rPr>
                      <m:t>𝟏𝟐𝟏</m:t>
                    </m:r>
                    <m:r>
                      <a:rPr lang="en-US" sz="2400" b="1" i="1" dirty="0">
                        <a:latin typeface="Cambria Math"/>
                      </a:rPr>
                      <m:t>.</m:t>
                    </m:r>
                    <m:r>
                      <a:rPr lang="en-US" sz="2400" b="1" i="1" dirty="0">
                        <a:latin typeface="Cambria Math"/>
                      </a:rPr>
                      <m:t>𝟎𝟓</m:t>
                    </m:r>
                    <m:r>
                      <a:rPr lang="en-US" sz="2400" b="1" i="1" dirty="0">
                        <a:latin typeface="Cambria Math"/>
                      </a:rPr>
                      <m:t>−</m:t>
                    </m:r>
                    <m:r>
                      <a:rPr lang="en-US" sz="2400" b="1" i="1" dirty="0">
                        <a:latin typeface="Cambria Math"/>
                      </a:rPr>
                      <m:t>𝟎</m:t>
                    </m:r>
                    <m:r>
                      <a:rPr lang="en-US" sz="2400" b="1" i="1" dirty="0">
                        <a:latin typeface="Cambria Math"/>
                      </a:rPr>
                      <m:t>.</m:t>
                    </m:r>
                    <m:r>
                      <a:rPr lang="en-US" sz="2400" b="1" i="1" dirty="0">
                        <a:latin typeface="Cambria Math"/>
                      </a:rPr>
                      <m:t>𝟎𝟕</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𝟒𝟗𝟏</m:t>
                    </m:r>
                    <m:r>
                      <a:rPr lang="en-US" sz="2400" b="1" i="1" dirty="0">
                        <a:latin typeface="Cambria Math"/>
                        <a:ea typeface="Cambria Math"/>
                      </a:rPr>
                      <m:t>.</m:t>
                    </m:r>
                    <m:r>
                      <a:rPr lang="en-US" sz="2400" b="1" i="1" dirty="0">
                        <a:latin typeface="Cambria Math"/>
                        <a:ea typeface="Cambria Math"/>
                      </a:rPr>
                      <m:t>𝟎𝟑</m:t>
                    </m:r>
                    <m:r>
                      <a:rPr lang="en-US" sz="2400" b="1" i="1" dirty="0">
                        <a:latin typeface="Cambria Math"/>
                        <a:ea typeface="Cambria Math"/>
                      </a:rPr>
                      <m:t> ×</m:t>
                    </m:r>
                    <m:r>
                      <a:rPr lang="en-US" sz="2400" b="1" i="1" dirty="0">
                        <a:latin typeface="Cambria Math"/>
                        <a:ea typeface="Cambria Math"/>
                      </a:rPr>
                      <m:t>𝑵𝑫𝑽𝑰</m:t>
                    </m:r>
                    <m:r>
                      <a:rPr lang="en-US" sz="2400" b="1" i="1" dirty="0">
                        <a:latin typeface="Cambria Math"/>
                        <a:ea typeface="Cambria Math"/>
                      </a:rPr>
                      <m:t>−</m:t>
                    </m:r>
                    <m:r>
                      <a:rPr lang="en-US" sz="2400" b="1" i="1" dirty="0">
                        <a:latin typeface="Cambria Math"/>
                        <a:ea typeface="Cambria Math"/>
                      </a:rPr>
                      <m:t>𝟎</m:t>
                    </m:r>
                    <m:r>
                      <a:rPr lang="en-US" sz="2400" b="1" i="1" dirty="0">
                        <a:latin typeface="Cambria Math"/>
                        <a:ea typeface="Cambria Math"/>
                      </a:rPr>
                      <m:t>.</m:t>
                    </m:r>
                    <m:r>
                      <a:rPr lang="en-US" sz="2400" b="1" i="1" dirty="0">
                        <a:latin typeface="Cambria Math"/>
                        <a:ea typeface="Cambria Math"/>
                      </a:rPr>
                      <m:t>𝟎𝟖</m:t>
                    </m:r>
                    <m:r>
                      <a:rPr lang="en-US" sz="2400" b="1" i="1" dirty="0">
                        <a:latin typeface="Cambria Math"/>
                        <a:ea typeface="Cambria Math"/>
                      </a:rPr>
                      <m:t>×</m:t>
                    </m:r>
                    <m:r>
                      <a:rPr lang="en-US" sz="2400" b="1" i="1" dirty="0">
                        <a:latin typeface="Cambria Math"/>
                        <a:ea typeface="Cambria Math"/>
                      </a:rPr>
                      <m:t>𝑹𝑨𝑰𝑵</m:t>
                    </m:r>
                  </m:oMath>
                </a14:m>
                <a:r>
                  <a:rPr lang="en-US" sz="2400" b="1" i="1" dirty="0">
                    <a:latin typeface="Cambria Math"/>
                    <a:ea typeface="Cambria Math"/>
                  </a:rPr>
                  <a:t> </a:t>
                </a:r>
                <a:endParaRPr lang="en-US" sz="2400" b="1" dirty="0">
                  <a:latin typeface="+mj-lt"/>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8015220" y="18935766"/>
                <a:ext cx="9120980" cy="471283"/>
              </a:xfrm>
              <a:prstGeom prst="rect">
                <a:avLst/>
              </a:prstGeom>
              <a:blipFill rotWithShape="1">
                <a:blip r:embed="rId29"/>
                <a:stretch>
                  <a:fillRect/>
                </a:stretch>
              </a:blipFill>
            </p:spPr>
            <p:txBody>
              <a:bodyPr/>
              <a:lstStyle/>
              <a:p>
                <a:r>
                  <a:rPr lang="en-US">
                    <a:noFill/>
                  </a:rPr>
                  <a:t> </a:t>
                </a:r>
              </a:p>
            </p:txBody>
          </p:sp>
        </mc:Fallback>
      </mc:AlternateContent>
      <p:graphicFrame>
        <p:nvGraphicFramePr>
          <p:cNvPr id="93" name="Table 64"/>
          <p:cNvGraphicFramePr>
            <a:graphicFrameLocks noGrp="1"/>
          </p:cNvGraphicFramePr>
          <p:nvPr>
            <p:extLst>
              <p:ext uri="{D42A27DB-BD31-4B8C-83A1-F6EECF244321}">
                <p14:modId xmlns:p14="http://schemas.microsoft.com/office/powerpoint/2010/main" val="4155944164"/>
              </p:ext>
            </p:extLst>
          </p:nvPr>
        </p:nvGraphicFramePr>
        <p:xfrm>
          <a:off x="18003161" y="12162413"/>
          <a:ext cx="8915395" cy="4952304"/>
        </p:xfrm>
        <a:graphic>
          <a:graphicData uri="http://schemas.openxmlformats.org/drawingml/2006/table">
            <a:tbl>
              <a:tblPr>
                <a:tableStyleId>{5C22544A-7EE6-4342-B048-85BDC9FD1C3A}</a:tableStyleId>
              </a:tblPr>
              <a:tblGrid>
                <a:gridCol w="1252504"/>
                <a:gridCol w="1252504"/>
                <a:gridCol w="1252504"/>
                <a:gridCol w="1252504"/>
                <a:gridCol w="1252504"/>
                <a:gridCol w="1067830"/>
                <a:gridCol w="1585045"/>
              </a:tblGrid>
              <a:tr h="402943">
                <a:tc gridSpan="7">
                  <a:txBody>
                    <a:bodyPr/>
                    <a:lstStyle/>
                    <a:p>
                      <a:pPr algn="ctr" fontAlgn="ctr"/>
                      <a:r>
                        <a:rPr lang="en-US" sz="1800" b="1" i="0" u="none" strike="noStrike" dirty="0" smtClean="0">
                          <a:solidFill>
                            <a:srgbClr val="000000"/>
                          </a:solidFill>
                          <a:effectLst/>
                          <a:latin typeface="+mn-lt"/>
                        </a:rPr>
                        <a:t>Pearson’s Correlation</a:t>
                      </a:r>
                      <a:r>
                        <a:rPr lang="en-US" sz="1800" b="1" i="0" u="none" strike="noStrike" baseline="0" dirty="0" smtClean="0">
                          <a:solidFill>
                            <a:srgbClr val="000000"/>
                          </a:solidFill>
                          <a:effectLst/>
                          <a:latin typeface="+mn-lt"/>
                        </a:rPr>
                        <a:t> Table (N = 120)</a:t>
                      </a:r>
                      <a:endParaRPr lang="en-US" sz="1800" b="1" i="0" u="none" strike="noStrike" dirty="0">
                        <a:solidFill>
                          <a:srgbClr val="000000"/>
                        </a:solidFill>
                        <a:effectLst/>
                        <a:latin typeface="+mn-lt"/>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r>
              <a:tr h="536529">
                <a:tc>
                  <a:txBody>
                    <a:bodyPr/>
                    <a:lstStyle/>
                    <a:p>
                      <a:pPr algn="ctr" fontAlgn="ctr"/>
                      <a:r>
                        <a:rPr lang="en-US" sz="1600" b="1" u="none" strike="noStrike" dirty="0">
                          <a:effectLst/>
                          <a:latin typeface="+mn-lt"/>
                        </a:rPr>
                        <a:t> </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Statistical Rice Yield</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Yield</a:t>
                      </a:r>
                      <a:r>
                        <a:rPr lang="en-US" sz="1600" b="1" i="0" u="none" strike="noStrike" baseline="0" dirty="0" smtClean="0">
                          <a:solidFill>
                            <a:schemeClr val="tx1"/>
                          </a:solidFill>
                          <a:effectLst/>
                          <a:latin typeface="+mn-lt"/>
                        </a:rPr>
                        <a:t> </a:t>
                      </a:r>
                      <a:br>
                        <a:rPr lang="en-US" sz="1600" b="1" i="0" u="none" strike="noStrike" baseline="0" dirty="0" smtClean="0">
                          <a:solidFill>
                            <a:schemeClr val="tx1"/>
                          </a:solidFill>
                          <a:effectLst/>
                          <a:latin typeface="+mn-lt"/>
                        </a:rPr>
                      </a:br>
                      <a:r>
                        <a:rPr lang="en-US" sz="1600" b="1" i="0" u="none" strike="noStrike" baseline="0" dirty="0" smtClean="0">
                          <a:solidFill>
                            <a:schemeClr val="tx1"/>
                          </a:solidFill>
                          <a:effectLst/>
                          <a:latin typeface="+mn-lt"/>
                        </a:rPr>
                        <a:t>per Area</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Classified Rice Area</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SDCI</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NDVI</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Precipitation</a:t>
                      </a:r>
                      <a:endParaRPr lang="en-US" sz="1600" b="1" i="0" u="none" strike="noStrike" dirty="0">
                        <a:solidFill>
                          <a:schemeClr val="tx1"/>
                        </a:solidFill>
                        <a:effectLst/>
                        <a:latin typeface="+mn-lt"/>
                      </a:endParaRPr>
                    </a:p>
                  </a:txBody>
                  <a:tcPr marL="9525" marR="9525" marT="9525" marB="0" anchor="ctr"/>
                </a:tc>
              </a:tr>
              <a:tr h="536529">
                <a:tc>
                  <a:txBody>
                    <a:bodyPr/>
                    <a:lstStyle/>
                    <a:p>
                      <a:pPr algn="l" fontAlgn="ct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endParaRPr lang="en-US" sz="1600" b="0"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(mm/wet season)</a:t>
                      </a: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latin typeface="+mn-lt"/>
                        </a:rPr>
                        <a:t>Statistical Rice Yield</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Yield</a:t>
                      </a:r>
                      <a:r>
                        <a:rPr lang="en-US" sz="1600" b="1" i="0" u="none" strike="noStrike" baseline="0" dirty="0" smtClean="0">
                          <a:solidFill>
                            <a:schemeClr val="tx1"/>
                          </a:solidFill>
                          <a:effectLst/>
                          <a:latin typeface="+mn-lt"/>
                        </a:rPr>
                        <a:t> </a:t>
                      </a:r>
                      <a:br>
                        <a:rPr lang="en-US" sz="1600" b="1" i="0" u="none" strike="noStrike" baseline="0" dirty="0" smtClean="0">
                          <a:solidFill>
                            <a:schemeClr val="tx1"/>
                          </a:solidFill>
                          <a:effectLst/>
                          <a:latin typeface="+mn-lt"/>
                        </a:rPr>
                      </a:br>
                      <a:r>
                        <a:rPr lang="en-US" sz="1600" b="1" i="0" u="none" strike="noStrike" baseline="0" dirty="0" smtClean="0">
                          <a:solidFill>
                            <a:schemeClr val="tx1"/>
                          </a:solidFill>
                          <a:effectLst/>
                          <a:latin typeface="+mn-lt"/>
                        </a:rPr>
                        <a:t>per Area</a:t>
                      </a:r>
                      <a:endParaRPr lang="en-US" sz="1600" b="1"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-0.0</a:t>
                      </a:r>
                      <a:r>
                        <a:rPr lang="en-US" sz="1600" b="0" i="0" u="none" strike="noStrike" baseline="0" dirty="0" smtClean="0">
                          <a:solidFill>
                            <a:schemeClr val="tx1"/>
                          </a:solidFill>
                          <a:effectLst/>
                          <a:latin typeface="+mn-lt"/>
                        </a:rPr>
                        <a:t>002</a:t>
                      </a:r>
                      <a:endParaRPr lang="en-US" sz="1600" b="0" i="0" u="none" strike="noStrike" dirty="0" smtClean="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1</a:t>
                      </a: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latin typeface="+mn-lt"/>
                        </a:rPr>
                        <a:t>Classified Rice Area</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0.750***</a:t>
                      </a:r>
                      <a:endParaRPr lang="en-US" sz="1600" b="1"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-0.245**</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latin typeface="+mn-lt"/>
                        </a:rPr>
                        <a:t>SDCI</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0.095</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-0.099</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0.252**</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latin typeface="+mn-lt"/>
                        </a:rPr>
                        <a:t>NDVI</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0.116</a:t>
                      </a:r>
                    </a:p>
                  </a:txBody>
                  <a:tcPr marL="9525" marR="9525" marT="9525" marB="0" anchor="ctr"/>
                </a:tc>
                <a:tc>
                  <a:txBody>
                    <a:bodyPr/>
                    <a:lstStyle/>
                    <a:p>
                      <a:pPr algn="ctr" fontAlgn="ctr"/>
                      <a:r>
                        <a:rPr lang="en-US" sz="1600" b="1" i="0" u="none" strike="noStrike" dirty="0" smtClean="0">
                          <a:solidFill>
                            <a:schemeClr val="tx1"/>
                          </a:solidFill>
                          <a:effectLst/>
                          <a:latin typeface="+mn-lt"/>
                        </a:rPr>
                        <a:t>0.304</a:t>
                      </a:r>
                      <a:r>
                        <a:rPr lang="en-US" sz="1600" b="1" i="0" u="none" strike="noStrike" baseline="0" dirty="0" smtClean="0">
                          <a:solidFill>
                            <a:schemeClr val="tx1"/>
                          </a:solidFill>
                          <a:effectLst/>
                          <a:latin typeface="+mn-lt"/>
                        </a:rPr>
                        <a:t>***</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-0.040</a:t>
                      </a:r>
                    </a:p>
                  </a:txBody>
                  <a:tcPr marL="9525" marR="9525" marT="9525" marB="0" anchor="ctr"/>
                </a:tc>
                <a:tc>
                  <a:txBody>
                    <a:bodyPr/>
                    <a:lstStyle/>
                    <a:p>
                      <a:pPr algn="ctr" fontAlgn="ctr"/>
                      <a:r>
                        <a:rPr lang="en-US" sz="1600" b="1" i="0" u="none" strike="noStrike" dirty="0" smtClean="0">
                          <a:solidFill>
                            <a:schemeClr val="tx1"/>
                          </a:solidFill>
                          <a:effectLst/>
                          <a:latin typeface="+mn-lt"/>
                        </a:rPr>
                        <a:t>-0.238**</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490325">
                <a:tc>
                  <a:txBody>
                    <a:bodyPr/>
                    <a:lstStyle/>
                    <a:p>
                      <a:pPr algn="l" fontAlgn="ctr"/>
                      <a:r>
                        <a:rPr lang="en-US" sz="1600" b="1" u="none" strike="noStrike" dirty="0">
                          <a:effectLst/>
                          <a:latin typeface="+mn-lt"/>
                        </a:rPr>
                        <a:t>Precipitation</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-0.114</a:t>
                      </a:r>
                    </a:p>
                  </a:txBody>
                  <a:tcPr marL="9525" marR="9525" marT="9525" marB="0" anchor="ctr"/>
                </a:tc>
                <a:tc>
                  <a:txBody>
                    <a:bodyPr/>
                    <a:lstStyle/>
                    <a:p>
                      <a:pPr algn="ctr" fontAlgn="ctr"/>
                      <a:r>
                        <a:rPr lang="en-US" sz="1600" b="1" i="0" u="none" strike="noStrike" dirty="0" smtClean="0">
                          <a:solidFill>
                            <a:schemeClr val="tx1"/>
                          </a:solidFill>
                          <a:effectLst/>
                          <a:latin typeface="+mn-lt"/>
                        </a:rPr>
                        <a:t>-0.220*</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-0.013</a:t>
                      </a:r>
                    </a:p>
                  </a:txBody>
                  <a:tcPr marL="9525" marR="9525" marT="9525" marB="0" anchor="ctr"/>
                </a:tc>
                <a:tc>
                  <a:txBody>
                    <a:bodyPr/>
                    <a:lstStyle/>
                    <a:p>
                      <a:pPr algn="ctr" fontAlgn="ctr"/>
                      <a:r>
                        <a:rPr lang="en-US" sz="1600" b="1" i="0" u="none" strike="noStrike" dirty="0" smtClean="0">
                          <a:solidFill>
                            <a:schemeClr val="tx1"/>
                          </a:solidFill>
                          <a:effectLst/>
                          <a:latin typeface="+mn-lt"/>
                        </a:rPr>
                        <a:t>0.347***</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0.030</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r>
              <a:tr h="458797">
                <a:tc gridSpan="7">
                  <a:txBody>
                    <a:bodyPr/>
                    <a:lstStyle/>
                    <a:p>
                      <a:pPr algn="l" fontAlgn="ctr"/>
                      <a:r>
                        <a:rPr lang="en-US" sz="1600" b="0" i="0" u="none" strike="noStrike" baseline="0" dirty="0" smtClean="0">
                          <a:solidFill>
                            <a:srgbClr val="000000"/>
                          </a:solidFill>
                          <a:effectLst/>
                          <a:latin typeface="+mn-lt"/>
                        </a:rPr>
                        <a:t> Two tailed significance, * p &lt; 0.05;** p &lt; 0.01; *** p &lt; 0.001</a:t>
                      </a:r>
                      <a:endParaRPr lang="en-US" sz="1600" b="0" i="0" u="none" strike="noStrike" dirty="0">
                        <a:solidFill>
                          <a:srgbClr val="000000"/>
                        </a:solidFill>
                        <a:effectLst/>
                        <a:latin typeface="+mn-lt"/>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r>
            </a:tbl>
          </a:graphicData>
        </a:graphic>
      </p:graphicFrame>
      <p:grpSp>
        <p:nvGrpSpPr>
          <p:cNvPr id="22" name="Group 6"/>
          <p:cNvGrpSpPr/>
          <p:nvPr/>
        </p:nvGrpSpPr>
        <p:grpSpPr>
          <a:xfrm>
            <a:off x="10382713" y="25478277"/>
            <a:ext cx="2584509" cy="3242282"/>
            <a:chOff x="10345969" y="25478277"/>
            <a:chExt cx="2662344" cy="3242282"/>
          </a:xfrm>
        </p:grpSpPr>
        <p:sp>
          <p:nvSpPr>
            <p:cNvPr id="1045" name="Flowchart: Alternate Process 254"/>
            <p:cNvSpPr/>
            <p:nvPr/>
          </p:nvSpPr>
          <p:spPr>
            <a:xfrm>
              <a:off x="10345969" y="25478277"/>
              <a:ext cx="2662344" cy="324228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NDVI</a:t>
              </a:r>
              <a:endParaRPr lang="en-US" sz="2400" dirty="0" smtClean="0">
                <a:solidFill>
                  <a:schemeClr val="accent1">
                    <a:lumMod val="75000"/>
                  </a:schemeClr>
                </a:solidFill>
              </a:endParaRPr>
            </a:p>
            <a:p>
              <a:pPr algn="ctr"/>
              <a:r>
                <a:rPr lang="en-US" sz="2400" dirty="0" smtClean="0">
                  <a:solidFill>
                    <a:schemeClr val="accent1">
                      <a:lumMod val="75000"/>
                    </a:schemeClr>
                  </a:solidFill>
                </a:rPr>
                <a:t>Normalized Difference Vegetation Index</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p:txBody>
        </p:sp>
        <p:pic>
          <p:nvPicPr>
            <p:cNvPr id="1026" name="Picture 2" descr="D:\Klug\Results\NDVI.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998495" y="27228158"/>
              <a:ext cx="1381647" cy="1362720"/>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319549" y="8805025"/>
            <a:ext cx="2444511" cy="109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32" cstate="print">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rcRect t="3674" b="22485"/>
          <a:stretch/>
        </p:blipFill>
        <p:spPr>
          <a:xfrm>
            <a:off x="868185" y="29651385"/>
            <a:ext cx="7945623" cy="3910287"/>
          </a:xfrm>
          <a:prstGeom prst="rect">
            <a:avLst/>
          </a:prstGeom>
          <a:ln>
            <a:solidFill>
              <a:schemeClr val="tx1">
                <a:lumMod val="50000"/>
              </a:schemeClr>
            </a:solidFill>
          </a:ln>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4431</TotalTime>
  <Words>575</Words>
  <Application>Microsoft Office PowerPoint</Application>
  <PresentationFormat>Custom</PresentationFormat>
  <Paragraphs>133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Timothy Klug</cp:lastModifiedBy>
  <cp:revision>277</cp:revision>
  <dcterms:created xsi:type="dcterms:W3CDTF">2015-06-02T14:58:58Z</dcterms:created>
  <dcterms:modified xsi:type="dcterms:W3CDTF">2015-08-06T15:08:59Z</dcterms:modified>
</cp:coreProperties>
</file>