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Stuyvesant" initials="" lastIdx="1" clrIdx="0"/>
  <p:cmAuthor id="1" name="Stuyvesant, Amy (LARC-E3)[DEVELOP]" initials="SA(" lastIdx="2" clrIdx="1">
    <p:extLst>
      <p:ext uri="{19B8F6BF-5375-455C-9EA6-DF929625EA0E}">
        <p15:presenceInfo xmlns:p15="http://schemas.microsoft.com/office/powerpoint/2012/main" userId="S-1-5-21-330711430-3775241029-4075259233-668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7E304-A260-441E-AD97-09693E2BD4BC}">
  <a:tblStyle styleId="{D277E304-A260-441E-AD97-09693E2BD4BC}"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171759160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58228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reducing negative climate forcings and solar panels specifically are less water intensive and can inherently cool buildings more efficiently when placed on rooftops by creating an inverse insulation effect.</a:t>
            </a:r>
          </a:p>
        </p:txBody>
      </p:sp>
      <p:sp>
        <p:nvSpPr>
          <p:cNvPr id="239" name="Shape 23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96070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49" name="Shape 24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0671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a:t>THIS IS THE START OF BACK UP SLIDES IN CASE THERE ARE ANY QUICK QUESTIONS THAT NEED FIGURE REFERENCE, THEY ARE STILL BEING WORKED ON AS WE CREATE MORE FIGURES</a:t>
            </a:r>
          </a:p>
        </p:txBody>
      </p:sp>
      <p:sp>
        <p:nvSpPr>
          <p:cNvPr id="268" name="Shape 268"/>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12</a:t>
            </a:fld>
            <a:endParaRPr lang="en-US"/>
          </a:p>
        </p:txBody>
      </p:sp>
    </p:spTree>
    <p:extLst>
      <p:ext uri="{BB962C8B-B14F-4D97-AF65-F5344CB8AC3E}">
        <p14:creationId xmlns:p14="http://schemas.microsoft.com/office/powerpoint/2010/main" val="411119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276" name="Shape 276"/>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13</a:t>
            </a:fld>
            <a:endParaRPr lang="en-US"/>
          </a:p>
        </p:txBody>
      </p:sp>
    </p:spTree>
    <p:extLst>
      <p:ext uri="{BB962C8B-B14F-4D97-AF65-F5344CB8AC3E}">
        <p14:creationId xmlns:p14="http://schemas.microsoft.com/office/powerpoint/2010/main" val="328275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285" name="Shape 28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a:t>
            </a:fld>
            <a:endParaRPr lang="en-US"/>
          </a:p>
        </p:txBody>
      </p:sp>
    </p:spTree>
    <p:extLst>
      <p:ext uri="{BB962C8B-B14F-4D97-AF65-F5344CB8AC3E}">
        <p14:creationId xmlns:p14="http://schemas.microsoft.com/office/powerpoint/2010/main" val="3629566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292" name="Shape 29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15</a:t>
            </a:fld>
            <a:endParaRPr lang="en-US"/>
          </a:p>
        </p:txBody>
      </p:sp>
    </p:spTree>
    <p:extLst>
      <p:ext uri="{BB962C8B-B14F-4D97-AF65-F5344CB8AC3E}">
        <p14:creationId xmlns:p14="http://schemas.microsoft.com/office/powerpoint/2010/main" val="367895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303" name="Shape 30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16</a:t>
            </a:fld>
            <a:endParaRPr lang="en-US"/>
          </a:p>
        </p:txBody>
      </p:sp>
    </p:spTree>
    <p:extLst>
      <p:ext uri="{BB962C8B-B14F-4D97-AF65-F5344CB8AC3E}">
        <p14:creationId xmlns:p14="http://schemas.microsoft.com/office/powerpoint/2010/main" val="662420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Satellites have different pass over times and therefore do not allow for a direct apples-to-apples comparison between images. We chose the Aqua satellite because the pass over times 1030 am and pm, more closely proximate the true maximum temperature in a daily cycle. However, when then using the Landsat 8 satellites, these pass over times are closer to the other MODIS sensor satellite, Terra. We are aware that there are diurnal effects throughout a day, so we did a satellite comparison between Aqua and Terra to see how much of a difference this makes. On top of that, August proved to be a very cloudy month over all years, meaning that even though the count of extreme heat days was high, the actual days used for averages was much lower. We justified leaving these out based on the idea that cloudier days generally would not result in hotter surface temperature, therefore the average would not be thrown off by a large magnitude. </a:t>
            </a:r>
          </a:p>
        </p:txBody>
      </p:sp>
      <p:sp>
        <p:nvSpPr>
          <p:cNvPr id="323" name="Shape 3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17</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39279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Our study areas takes place in the southwest portion of Arizona</a:t>
            </a:r>
            <a:r>
              <a:rPr lang="en-US" sz="1200" b="0" i="0" u="none" strike="noStrike" cap="none" baseline="0">
                <a:solidFill>
                  <a:schemeClr val="dk1"/>
                </a:solidFill>
                <a:latin typeface="Arial"/>
                <a:ea typeface="Arial"/>
                <a:cs typeface="Arial"/>
                <a:sym typeface="Arial"/>
              </a:rPr>
              <a:t>. This includes the major city of Phoenix</a:t>
            </a:r>
            <a:r>
              <a:rPr lang="en-US" sz="1200">
                <a:solidFill>
                  <a:schemeClr val="dk1"/>
                </a:solidFill>
              </a:rPr>
              <a:t> that provides us with interesting data </a:t>
            </a:r>
            <a:r>
              <a:rPr lang="en-US" sz="1200" b="0" i="0" u="none" strike="noStrike" cap="none" baseline="0">
                <a:solidFill>
                  <a:schemeClr val="dk1"/>
                </a:solidFill>
                <a:latin typeface="Arial"/>
                <a:ea typeface="Arial"/>
                <a:cs typeface="Arial"/>
                <a:sym typeface="Arial"/>
              </a:rPr>
              <a:t>based on its Urban Heat Index effects. </a:t>
            </a:r>
            <a:r>
              <a:rPr lang="en-US" sz="1200">
                <a:solidFill>
                  <a:schemeClr val="dk1"/>
                </a:solidFill>
              </a:rPr>
              <a:t>Our time period includes the summer months, May - September,</a:t>
            </a:r>
            <a:r>
              <a:rPr lang="en-US" sz="1200" b="0" i="0" u="none" strike="noStrike" cap="none" baseline="0">
                <a:solidFill>
                  <a:schemeClr val="dk1"/>
                </a:solidFill>
                <a:latin typeface="Arial"/>
                <a:ea typeface="Arial"/>
                <a:cs typeface="Arial"/>
                <a:sym typeface="Arial"/>
              </a:rPr>
              <a:t> </a:t>
            </a:r>
            <a:r>
              <a:rPr lang="en-US" sz="1200">
                <a:solidFill>
                  <a:schemeClr val="dk1"/>
                </a:solidFill>
              </a:rPr>
              <a:t>for </a:t>
            </a:r>
            <a:r>
              <a:rPr lang="en-US" sz="1200" b="0" i="0" u="none" strike="noStrike" cap="none" baseline="0">
                <a:solidFill>
                  <a:schemeClr val="dk1"/>
                </a:solidFill>
                <a:latin typeface="Arial"/>
                <a:ea typeface="Arial"/>
                <a:cs typeface="Arial"/>
                <a:sym typeface="Arial"/>
              </a:rPr>
              <a:t>2005 - 201</a:t>
            </a:r>
            <a:r>
              <a:rPr lang="en-US" sz="1200">
                <a:solidFill>
                  <a:schemeClr val="dk1"/>
                </a:solidFill>
              </a:rPr>
              <a:t>4</a:t>
            </a:r>
            <a:r>
              <a:rPr lang="en-US" sz="1200" b="0" i="0" u="none" strike="noStrike" cap="none" baseline="0">
                <a:solidFill>
                  <a:schemeClr val="dk1"/>
                </a:solidFill>
                <a:latin typeface="Arial"/>
                <a:ea typeface="Arial"/>
                <a:cs typeface="Arial"/>
                <a:sym typeface="Arial"/>
              </a:rPr>
              <a:t>.</a:t>
            </a:r>
          </a:p>
        </p:txBody>
      </p:sp>
      <p:sp>
        <p:nvSpPr>
          <p:cNvPr id="131" name="Shape 13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548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a:latin typeface="Century Gothic"/>
                <a:ea typeface="Century Gothic"/>
                <a:cs typeface="Century Gothic"/>
                <a:sym typeface="Century Gothic"/>
              </a:rPr>
              <a:t>(Source authors: Greene et al., 2011, Hartz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Extreme heat causes heat related and heat caused deaths throughout Maricopa County, where nearly 100 people die each year and nearly 1000s suffer from heat related illnesses. These effects are not distributed equally throughout the city or among demographic groups, where the civilians most affected in</a:t>
            </a:r>
            <a:r>
              <a:rPr lang="en-US" sz="1200">
                <a:solidFill>
                  <a:schemeClr val="dk1"/>
                </a:solidFill>
                <a:latin typeface="Calibri"/>
                <a:ea typeface="Calibri"/>
                <a:cs typeface="Calibri"/>
                <a:sym typeface="Calibri"/>
              </a:rPr>
              <a:t>clude those without air conditioning or proper insulation, low-income, newcomers, homeless, minorities, and the socially isolated</a:t>
            </a:r>
            <a:r>
              <a:rPr lang="en-US" sz="1200" b="0" i="0" u="none" strike="noStrike" cap="none" baseline="0">
                <a:solidFill>
                  <a:schemeClr val="dk1"/>
                </a:solidFill>
                <a:latin typeface="Calibri"/>
                <a:ea typeface="Calibri"/>
                <a:cs typeface="Calibri"/>
                <a:sym typeface="Calibri"/>
              </a:rPr>
              <a:t>. While these deaths are tragic, they are preventable.</a:t>
            </a:r>
          </a:p>
        </p:txBody>
      </p:sp>
      <p:sp>
        <p:nvSpPr>
          <p:cNvPr id="142" name="Shape 14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5265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Our project fills knowledge gaps associated with the variability within the UHI effect, particular</a:t>
            </a:r>
            <a:r>
              <a:rPr lang="en-US" sz="1200">
                <a:solidFill>
                  <a:schemeClr val="dk1"/>
                </a:solidFill>
              </a:rPr>
              <a:t>ly on a day-to-day basis</a:t>
            </a:r>
            <a:r>
              <a:rPr lang="en-US" sz="1200" b="0" i="0" u="none" strike="noStrike" cap="none" baseline="0">
                <a:solidFill>
                  <a:schemeClr val="dk1"/>
                </a:solidFill>
                <a:latin typeface="Arial"/>
                <a:ea typeface="Arial"/>
                <a:cs typeface="Arial"/>
                <a:sym typeface="Arial"/>
              </a:rPr>
              <a:t>. We </a:t>
            </a:r>
            <a:r>
              <a:rPr lang="en-US" sz="1200">
                <a:solidFill>
                  <a:schemeClr val="dk1"/>
                </a:solidFill>
              </a:rPr>
              <a:t>aimed to look at extreme heat anomalies, or days reaching temperatures above 104F, in order to to then understand where, how, and why these variations occur. As you can see in these images, the hottest areas in the county differ by day. </a:t>
            </a:r>
            <a:r>
              <a:rPr lang="en-US" sz="1200" b="0" i="0" u="none" strike="noStrike" cap="none" baseline="0">
                <a:solidFill>
                  <a:schemeClr val="dk1"/>
                </a:solidFill>
                <a:latin typeface="Arial"/>
                <a:ea typeface="Arial"/>
                <a:cs typeface="Arial"/>
                <a:sym typeface="Arial"/>
              </a:rPr>
              <a:t>On top of this, previous studies have used statistical regressions to assume demographic patterns. We have access to survey results that will more accurately calculate these demographic trends. Together, we will be able to provide a more detailed look into the UHI variable effect on top of locating communities most at risk so that the MCDPH’s adaptive capacity may effectively anticipate needs for relief efforts.</a:t>
            </a:r>
          </a:p>
        </p:txBody>
      </p:sp>
      <p:sp>
        <p:nvSpPr>
          <p:cNvPr id="157" name="Shape 15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96853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We primarily used Aqua MODIS to gather surface temperature values on a daily basis. We used weather station data to isolate dates where air temperature was above 104F as dates of interest from ou</a:t>
            </a:r>
            <a:r>
              <a:rPr lang="en-US" sz="1200">
                <a:solidFill>
                  <a:schemeClr val="dk1"/>
                </a:solidFill>
              </a:rPr>
              <a:t>r study. Images on these dates were then </a:t>
            </a:r>
            <a:r>
              <a:rPr lang="en-US" sz="1200" b="0" i="0" u="none" strike="noStrike" cap="none" baseline="0">
                <a:solidFill>
                  <a:schemeClr val="dk1"/>
                </a:solidFill>
                <a:latin typeface="Arial"/>
                <a:ea typeface="Arial"/>
                <a:cs typeface="Arial"/>
                <a:sym typeface="Arial"/>
              </a:rPr>
              <a:t>averaged by census tract for </a:t>
            </a:r>
            <a:r>
              <a:rPr lang="en-US" sz="1200">
                <a:solidFill>
                  <a:schemeClr val="dk1"/>
                </a:solidFill>
              </a:rPr>
              <a:t>surface</a:t>
            </a:r>
            <a:r>
              <a:rPr lang="en-US" sz="1200" b="0" i="0" u="none" strike="noStrike" cap="none" baseline="0">
                <a:solidFill>
                  <a:schemeClr val="dk1"/>
                </a:solidFill>
                <a:latin typeface="Arial"/>
                <a:ea typeface="Arial"/>
                <a:cs typeface="Arial"/>
                <a:sym typeface="Arial"/>
              </a:rPr>
              <a:t> </a:t>
            </a:r>
            <a:r>
              <a:rPr lang="en-US" sz="1200">
                <a:solidFill>
                  <a:schemeClr val="dk1"/>
                </a:solidFill>
              </a:rPr>
              <a:t>temperature. Although air temperature is more relevant to what people feel, surface temperature provides insight into where and why UHI effects occur. We then </a:t>
            </a:r>
            <a:r>
              <a:rPr lang="en-US" sz="1200" b="0" i="0" u="none" strike="noStrike" cap="none" baseline="0">
                <a:solidFill>
                  <a:schemeClr val="dk1"/>
                </a:solidFill>
                <a:latin typeface="Arial"/>
                <a:ea typeface="Arial"/>
                <a:cs typeface="Arial"/>
                <a:sym typeface="Arial"/>
              </a:rPr>
              <a:t>compared in two ways: 1) in a</a:t>
            </a:r>
            <a:r>
              <a:rPr lang="en-US" sz="1200">
                <a:solidFill>
                  <a:schemeClr val="dk1"/>
                </a:solidFill>
              </a:rPr>
              <a:t> spatial consistency analysis</a:t>
            </a:r>
            <a:r>
              <a:rPr lang="en-US" sz="1200" b="0" i="0" u="none" strike="noStrike" cap="none" baseline="0">
                <a:solidFill>
                  <a:schemeClr val="dk1"/>
                </a:solidFill>
                <a:latin typeface="Arial"/>
                <a:ea typeface="Arial"/>
                <a:cs typeface="Arial"/>
                <a:sym typeface="Arial"/>
              </a:rPr>
              <a:t> to determine if the 30% hottest tracts are </a:t>
            </a:r>
            <a:r>
              <a:rPr lang="en-US" sz="1200">
                <a:solidFill>
                  <a:schemeClr val="dk1"/>
                </a:solidFill>
              </a:rPr>
              <a:t>consistently hot throughout the season</a:t>
            </a:r>
            <a:r>
              <a:rPr lang="en-US" sz="1200" b="0" i="0" u="none" strike="noStrike" cap="none" baseline="0">
                <a:solidFill>
                  <a:schemeClr val="dk1"/>
                </a:solidFill>
                <a:latin typeface="Arial"/>
                <a:ea typeface="Arial"/>
                <a:cs typeface="Arial"/>
                <a:sym typeface="Arial"/>
              </a:rPr>
              <a:t> and 2) how the measures of average surface temperature compare to each other within a season</a:t>
            </a:r>
            <a:r>
              <a:rPr lang="en-US" sz="1200">
                <a:solidFill>
                  <a:schemeClr val="dk1"/>
                </a:solidFill>
              </a:rPr>
              <a:t>, </a:t>
            </a:r>
            <a:r>
              <a:rPr lang="en-US" sz="1200" b="0" i="0" u="none" strike="noStrike" cap="none" baseline="0">
                <a:solidFill>
                  <a:schemeClr val="dk1"/>
                </a:solidFill>
                <a:latin typeface="Arial"/>
                <a:ea typeface="Arial"/>
                <a:cs typeface="Arial"/>
                <a:sym typeface="Arial"/>
              </a:rPr>
              <a:t>between years, and between days. This will reveal both spatial nuances and actual surface temperature nuances within the UHI effect. Our project is also using Landsat 8 and Terra ASTER to </a:t>
            </a:r>
            <a:r>
              <a:rPr lang="en-US" sz="1200">
                <a:solidFill>
                  <a:schemeClr val="dk1"/>
                </a:solidFill>
              </a:rPr>
              <a:t>determine accuracy of classifying land surfaces under the hottest tracts to begin answering why such variations occur, which will be expanded upon next term.</a:t>
            </a:r>
          </a:p>
        </p:txBody>
      </p:sp>
      <p:sp>
        <p:nvSpPr>
          <p:cNvPr id="177" name="Shape 17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48595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With the survey results we ran various regressions to answer questions regarding the likelihood of AC use (against things like income, </a:t>
            </a:r>
            <a:r>
              <a:rPr lang="en-US" sz="1200">
                <a:solidFill>
                  <a:schemeClr val="dk1"/>
                </a:solidFill>
              </a:rPr>
              <a:t>non-native english speaker, and education</a:t>
            </a:r>
            <a:r>
              <a:rPr lang="en-US" sz="1200" b="0" i="0" u="none" strike="noStrike" cap="none" baseline="0">
                <a:solidFill>
                  <a:schemeClr val="dk1"/>
                </a:solidFill>
                <a:latin typeface="Arial"/>
                <a:ea typeface="Arial"/>
                <a:cs typeface="Arial"/>
                <a:sym typeface="Arial"/>
              </a:rPr>
              <a:t>). We also looked at what factors made someone more or less likely to </a:t>
            </a:r>
            <a:r>
              <a:rPr lang="en-US" sz="1200">
                <a:solidFill>
                  <a:schemeClr val="dk1"/>
                </a:solidFill>
              </a:rPr>
              <a:t>hear deployed warning messages</a:t>
            </a:r>
            <a:r>
              <a:rPr lang="en-US" sz="1200" b="0" i="0" u="none" strike="noStrike" cap="none" baseline="0">
                <a:solidFill>
                  <a:schemeClr val="dk1"/>
                </a:solidFill>
                <a:latin typeface="Arial"/>
                <a:ea typeface="Arial"/>
                <a:cs typeface="Arial"/>
                <a:sym typeface="Arial"/>
              </a:rPr>
              <a:t>. We added a spatial component by mapping </a:t>
            </a:r>
            <a:r>
              <a:rPr lang="en-US" sz="1200">
                <a:solidFill>
                  <a:schemeClr val="dk1"/>
                </a:solidFill>
              </a:rPr>
              <a:t>clusters </a:t>
            </a:r>
            <a:r>
              <a:rPr lang="en-US" sz="1200" b="0" i="0" u="none" strike="noStrike" cap="none" baseline="0">
                <a:solidFill>
                  <a:schemeClr val="dk1"/>
                </a:solidFill>
                <a:latin typeface="Arial"/>
                <a:ea typeface="Arial"/>
                <a:cs typeface="Arial"/>
                <a:sym typeface="Arial"/>
              </a:rPr>
              <a:t>of survey respondents and their answers. This map repres</a:t>
            </a:r>
            <a:r>
              <a:rPr lang="en-US" sz="1200">
                <a:solidFill>
                  <a:schemeClr val="dk1"/>
                </a:solidFill>
              </a:rPr>
              <a:t>ents the distributions of surveys throughout Phoenix and surrounding areas.</a:t>
            </a:r>
          </a:p>
        </p:txBody>
      </p:sp>
      <p:sp>
        <p:nvSpPr>
          <p:cNvPr id="189" name="Shape 18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089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a:t>While we did establish that there is a significant association of the amount of extreme heat days between month and year and that the surface temperatures varied within a season and between years, the take away results refer to the daily surface temperature comparisons. Here we have the top 30% hottest census tracts compared to the rest of the tracts in the county on a day by day basis for the year 2012 both for daytime thermal imagery and nighttime. We found that for daytime across years, May tended to exhibit the most variability, with as much as 10 degrees celsius difference in the hottest tracts between days. Some years, not pictured here, also demonstrated that the gap between the hottest 30% and the rest of the census tracts generally was larger in May compared to other parts of the season. For nighttime surface temperature, we found the variations between days to be more consistent, with a clear increase in the mid season and a lag into the late season not apparent in the day time values.</a:t>
            </a:r>
          </a:p>
        </p:txBody>
      </p:sp>
      <p:sp>
        <p:nvSpPr>
          <p:cNvPr id="210" name="Shape 21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34696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Our spatial analysis of consistency overlaid with survey responses relaying that respondents felt there was something preventing them from using their AC created this map for 2012. The darker census tracts represent tracts whose daily average surface temperature consistently ranked in the top 30% hottest throughout the whole season and the points represent those who answered ‘yes’ to the question about no AC use. These responses are in surface block clusters, so the darker the red the higher percent of respondents answering yes in a cluster (usually 7 homes in a cluster). The left circle represents a rural neighborhood, the top circle includes a lot of retirement homes, and the right circle approximates the downtown area. Additionally, a linear regression on income and AC use showed that as income decreases, the likelihood of not using AC decreases/increases by X%, shown in this figure.</a:t>
            </a:r>
          </a:p>
        </p:txBody>
      </p:sp>
      <p:sp>
        <p:nvSpPr>
          <p:cNvPr id="224" name="Shape 22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9130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These animations show daily images for surface temperature, left, and daily surface temperature images for night, right. </a:t>
            </a:r>
            <a:r>
              <a:rPr lang="en-US" sz="1200" b="0" i="0" u="none" strike="noStrike" cap="none" baseline="0">
                <a:solidFill>
                  <a:schemeClr val="dk1"/>
                </a:solidFill>
                <a:latin typeface="Arial"/>
                <a:ea typeface="Arial"/>
                <a:cs typeface="Arial"/>
                <a:sym typeface="Arial"/>
              </a:rPr>
              <a:t>We established </a:t>
            </a:r>
            <a:r>
              <a:rPr lang="en-US" sz="1200">
                <a:solidFill>
                  <a:schemeClr val="dk1"/>
                </a:solidFill>
              </a:rPr>
              <a:t>that </a:t>
            </a:r>
            <a:r>
              <a:rPr lang="en-US" sz="1200" b="0" i="0" u="none" strike="noStrike" cap="none" baseline="0">
                <a:solidFill>
                  <a:schemeClr val="dk1"/>
                </a:solidFill>
                <a:latin typeface="Arial"/>
                <a:ea typeface="Arial"/>
                <a:cs typeface="Arial"/>
                <a:sym typeface="Arial"/>
              </a:rPr>
              <a:t>within a season, the hottest census tracts are not always the hottest. On top of this, surface temperatures are not consistent throughout the season, where some months are consistently higher than other months and some days have greater </a:t>
            </a:r>
            <a:r>
              <a:rPr lang="en-US" sz="1200">
                <a:solidFill>
                  <a:schemeClr val="dk1"/>
                </a:solidFill>
              </a:rPr>
              <a:t>variability in relation to one another</a:t>
            </a:r>
            <a:r>
              <a:rPr lang="en-US" sz="1200" b="0" i="0" u="none" strike="noStrike" cap="none" baseline="0">
                <a:solidFill>
                  <a:schemeClr val="dk1"/>
                </a:solidFill>
                <a:latin typeface="Arial"/>
                <a:ea typeface="Arial"/>
                <a:cs typeface="Arial"/>
                <a:sym typeface="Arial"/>
              </a:rPr>
              <a:t>. </a:t>
            </a:r>
            <a:r>
              <a:rPr lang="en-US" sz="1200">
                <a:solidFill>
                  <a:schemeClr val="dk1"/>
                </a:solidFill>
              </a:rPr>
              <a:t>The nighttime effect should not be neglected, as there is a very clear increase in average temperature in the mid season and a lag into the later season</a:t>
            </a:r>
            <a:r>
              <a:rPr lang="en-US" sz="1200" b="0" i="0" u="none" strike="noStrike" cap="none" baseline="0">
                <a:solidFill>
                  <a:schemeClr val="dk1"/>
                </a:solidFill>
                <a:latin typeface="Arial"/>
                <a:ea typeface="Arial"/>
                <a:cs typeface="Arial"/>
                <a:sym typeface="Arial"/>
              </a:rPr>
              <a:t>. While daily temperatures may cool earlier in the season, the area is not </a:t>
            </a:r>
            <a:r>
              <a:rPr lang="en-US" sz="1200">
                <a:solidFill>
                  <a:schemeClr val="dk1"/>
                </a:solidFill>
              </a:rPr>
              <a:t>providing necessary relief at night, possibly amplifying the health risk.</a:t>
            </a:r>
            <a:r>
              <a:rPr lang="en-US" sz="1200" b="0" i="0" u="none" strike="noStrike" cap="none" baseline="0">
                <a:solidFill>
                  <a:schemeClr val="dk1"/>
                </a:solidFill>
                <a:latin typeface="Arial"/>
                <a:ea typeface="Arial"/>
                <a:cs typeface="Arial"/>
                <a:sym typeface="Arial"/>
              </a:rPr>
              <a:t> Knowing this pattern, the MCDPH can strategically aim their warning messages at the riskier areas in that part of the season. This will hopefully allow more individuals to know when to seek cooling centers and when the event will be amplified and sustained by a stronger UHI potential.</a:t>
            </a:r>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78935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5190325" y="2130550"/>
            <a:ext cx="3540599" cy="3374099"/>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342900" algn="l" rtl="0">
              <a:lnSpc>
                <a:spcPct val="90000"/>
              </a:lnSpc>
              <a:spcBef>
                <a:spcPts val="0"/>
              </a:spcBef>
              <a:spcAft>
                <a:spcPts val="0"/>
              </a:spcAft>
              <a:buClr>
                <a:schemeClr val="accent1"/>
              </a:buClr>
              <a:buFont typeface="Century Gothic" panose="020B0502020202020204" pitchFamily="34" charset="0"/>
              <a:buChar char="►"/>
            </a:pPr>
            <a:endParaRPr sz="200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tl val="0"/>
              </a:rPr>
              <a:t>Synoptic upper air circulation and surface weather type classifications</a:t>
            </a:r>
          </a:p>
          <a:p>
            <a:pPr marR="0" lvl="0" algn="l" rtl="0">
              <a:lnSpc>
                <a:spcPct val="90000"/>
              </a:lnSpc>
              <a:spcBef>
                <a:spcPts val="0"/>
              </a:spcBef>
              <a:spcAft>
                <a:spcPts val="0"/>
              </a:spcAft>
              <a:buNone/>
            </a:pPr>
            <a:endParaRPr sz="2000" dirty="0">
              <a:solidFill>
                <a:schemeClr val="dk1"/>
              </a:solidFill>
              <a:latin typeface="Century Gothic"/>
              <a:ea typeface="Century Gothic"/>
              <a:cs typeface="Century Gothic"/>
              <a:sym typeface="Century Gothic"/>
              <a:rtl val="0"/>
            </a:endParaRPr>
          </a:p>
          <a:p>
            <a:pPr marR="0" lvl="0" algn="l" rtl="0">
              <a:lnSpc>
                <a:spcPct val="90000"/>
              </a:lnSpc>
              <a:spcBef>
                <a:spcPts val="0"/>
              </a:spcBef>
              <a:spcAft>
                <a:spcPts val="0"/>
              </a:spcAft>
              <a:buNone/>
            </a:pPr>
            <a:endParaRPr sz="2000" dirty="0">
              <a:latin typeface="Century Gothic"/>
              <a:ea typeface="Century Gothic"/>
              <a:cs typeface="Century Gothic"/>
              <a:sym typeface="Century Gothic"/>
            </a:endParaRPr>
          </a:p>
        </p:txBody>
      </p:sp>
      <p:sp>
        <p:nvSpPr>
          <p:cNvPr id="233" name="Shape 233"/>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sp>
        <p:nvSpPr>
          <p:cNvPr id="234" name="Shape 234"/>
          <p:cNvSpPr txBox="1">
            <a:spLocks noGrp="1"/>
          </p:cNvSpPr>
          <p:nvPr>
            <p:ph type="body" idx="3"/>
          </p:nvPr>
        </p:nvSpPr>
        <p:spPr>
          <a:xfrm>
            <a:off x="0" y="6438174"/>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a:solidFill>
                  <a:srgbClr val="585454"/>
                </a:solidFill>
                <a:latin typeface="Questrial"/>
                <a:ea typeface="Questrial"/>
                <a:cs typeface="Questrial"/>
                <a:sym typeface="Questrial"/>
              </a:rPr>
              <a:t>Landsat 8 Bands 7-5-1 RGB</a:t>
            </a:r>
          </a:p>
        </p:txBody>
      </p:sp>
      <p:pic>
        <p:nvPicPr>
          <p:cNvPr id="235" name="Shape 235"/>
          <p:cNvPicPr preferRelativeResize="0"/>
          <p:nvPr/>
        </p:nvPicPr>
        <p:blipFill>
          <a:blip r:embed="rId3">
            <a:alphaModFix/>
          </a:blip>
          <a:stretch>
            <a:fillRect/>
          </a:stretch>
        </p:blipFill>
        <p:spPr>
          <a:xfrm>
            <a:off x="0" y="116225"/>
            <a:ext cx="5078674" cy="63219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2960786" y="1022925"/>
            <a:ext cx="5832600" cy="12761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a:solidFill>
                  <a:schemeClr val="dk1"/>
                </a:solidFill>
                <a:latin typeface="Century Gothic"/>
                <a:ea typeface="Century Gothic"/>
                <a:cs typeface="Century Gothic"/>
                <a:sym typeface="Century Gothic"/>
              </a:rPr>
              <a:t>Dr. </a:t>
            </a:r>
            <a:r>
              <a:rPr lang="en-US" sz="1800" b="1" i="0" u="none" strike="noStrike" cap="none" baseline="0">
                <a:solidFill>
                  <a:schemeClr val="dk1"/>
                </a:solidFill>
                <a:latin typeface="Century Gothic"/>
                <a:ea typeface="Century Gothic"/>
                <a:cs typeface="Century Gothic"/>
                <a:sym typeface="Century Gothic"/>
                <a:rtl val="0"/>
              </a:rPr>
              <a:t>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42" name="Shape 242"/>
          <p:cNvSpPr txBox="1">
            <a:spLocks noGrp="1"/>
          </p:cNvSpPr>
          <p:nvPr>
            <p:ph type="body" idx="2"/>
          </p:nvPr>
        </p:nvSpPr>
        <p:spPr>
          <a:xfrm>
            <a:off x="2962286" y="2492571"/>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Arizona 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ASU Environmental Remote Sensing and Informatics </a:t>
            </a:r>
          </a:p>
          <a:p>
            <a:pPr marL="0" marR="0" lvl="0" indent="0" algn="l" rtl="0">
              <a:lnSpc>
                <a:spcPct val="90000"/>
              </a:lnSpc>
              <a:spcBef>
                <a:spcPts val="0"/>
              </a:spcBef>
              <a:spcAft>
                <a:spcPts val="0"/>
              </a:spcAft>
              <a:buClr>
                <a:srgbClr val="D2798C"/>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Lab </a:t>
            </a:r>
          </a:p>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ASU Center for Policy Informatics </a:t>
            </a:r>
          </a:p>
        </p:txBody>
      </p:sp>
      <p:sp>
        <p:nvSpPr>
          <p:cNvPr id="243" name="Shape 243"/>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Emily Adams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Dan Wozniak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LaRC Assistant Center  </a:t>
            </a:r>
          </a:p>
          <a:p>
            <a:pPr marL="0" marR="0" lvl="0" indent="0" algn="l" rtl="0">
              <a:lnSpc>
                <a:spcPct val="90000"/>
              </a:lnSpc>
              <a:spcBef>
                <a:spcPts val="0"/>
              </a:spcBef>
              <a:spcAft>
                <a:spcPts val="0"/>
              </a:spcAft>
              <a:buClr>
                <a:schemeClr val="dk1"/>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Jeff Ely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Geoinformatics </a:t>
            </a:r>
            <a:r>
              <a:rPr lang="en-US" sz="1800" i="1">
                <a:solidFill>
                  <a:schemeClr val="dk1"/>
                </a:solidFill>
                <a:latin typeface="Century Gothic"/>
                <a:ea typeface="Century Gothic"/>
                <a:cs typeface="Century Gothic"/>
                <a:sym typeface="Century Gothic"/>
                <a:rtl val="0"/>
              </a:rPr>
              <a:t>S</a:t>
            </a:r>
            <a:r>
              <a:rPr lang="en-US" sz="1800" b="0" i="1" u="none" strike="noStrike" cap="none" baseline="0">
                <a:solidFill>
                  <a:schemeClr val="dk1"/>
                </a:solidFill>
                <a:latin typeface="Century Gothic"/>
                <a:ea typeface="Century Gothic"/>
                <a:cs typeface="Century Gothic"/>
                <a:sym typeface="Century Gothic"/>
                <a:rtl val="0"/>
              </a:rPr>
              <a:t>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Grant Mercer</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2015 Summer </a:t>
            </a:r>
          </a:p>
          <a:p>
            <a:pPr marL="0" marR="0" lvl="0" indent="0" algn="l" rtl="0">
              <a:lnSpc>
                <a:spcPct val="90000"/>
              </a:lnSpc>
              <a:spcBef>
                <a:spcPts val="0"/>
              </a:spcBef>
              <a:spcAft>
                <a:spcPts val="0"/>
              </a:spcAft>
              <a:buClr>
                <a:schemeClr val="dk1"/>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Participant</a:t>
            </a:r>
          </a:p>
        </p:txBody>
      </p:sp>
      <p:sp>
        <p:nvSpPr>
          <p:cNvPr id="244" name="Shape 244"/>
          <p:cNvSpPr txBox="1"/>
          <p:nvPr/>
        </p:nvSpPr>
        <p:spPr>
          <a:xfrm>
            <a:off x="176323"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245" name="Shape 245"/>
          <p:cNvSpPr txBox="1"/>
          <p:nvPr/>
        </p:nvSpPr>
        <p:spPr>
          <a:xfrm>
            <a:off x="177823"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246" name="Shape 246"/>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51" name="Shape 251"/>
          <p:cNvGraphicFramePr/>
          <p:nvPr/>
        </p:nvGraphicFramePr>
        <p:xfrm>
          <a:off x="746749" y="1855300"/>
          <a:ext cx="3000000" cy="3000000"/>
        </p:xfrm>
        <a:graphic>
          <a:graphicData uri="http://schemas.openxmlformats.org/drawingml/2006/table">
            <a:tbl>
              <a:tblPr>
                <a:noFill/>
                <a:tableStyleId>{D277E304-A260-441E-AD97-09693E2BD4BC}</a:tableStyleId>
              </a:tblPr>
              <a:tblGrid>
                <a:gridCol w="1272950"/>
                <a:gridCol w="668000"/>
                <a:gridCol w="754425"/>
                <a:gridCol w="667350"/>
                <a:gridCol w="617575"/>
                <a:gridCol w="606325"/>
                <a:gridCol w="596525"/>
                <a:gridCol w="576775"/>
                <a:gridCol w="642800"/>
                <a:gridCol w="604975"/>
                <a:gridCol w="642800"/>
              </a:tblGrid>
              <a:tr h="396200">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latin typeface="Century Gothic"/>
                        <a:ea typeface="Century Gothic"/>
                        <a:cs typeface="Century Gothic"/>
                        <a:sym typeface="Century Gothic"/>
                      </a:endParaRPr>
                    </a:p>
                  </a:txBody>
                  <a:tcPr marL="91425" marR="91425" marT="91425" marB="91425"/>
                </a:tc>
                <a:tc gridSpan="10">
                  <a:txBody>
                    <a:bodyPr/>
                    <a:lstStyle/>
                    <a:p>
                      <a:pPr marL="0" marR="0" lvl="0" indent="0" algn="l" rtl="0">
                        <a:lnSpc>
                          <a:spcPct val="100000"/>
                        </a:lnSpc>
                        <a:spcBef>
                          <a:spcPts val="0"/>
                        </a:spcBef>
                        <a:spcAft>
                          <a:spcPts val="0"/>
                        </a:spcAft>
                        <a:buClr>
                          <a:srgbClr val="000000"/>
                        </a:buClr>
                        <a:buSzPct val="25000"/>
                        <a:buFont typeface="Questrial"/>
                        <a:buNone/>
                      </a:pPr>
                      <a:r>
                        <a:rPr lang="en-US" sz="1100" b="1" i="1" u="none" strike="noStrike" cap="none" baseline="0">
                          <a:latin typeface="Century Gothic"/>
                          <a:ea typeface="Century Gothic"/>
                          <a:cs typeface="Century Gothic"/>
                          <a:sym typeface="Century Gothic"/>
                        </a:rPr>
                        <a:t>Study Years</a:t>
                      </a:r>
                    </a:p>
                  </a:txBody>
                  <a:tcPr marL="91425" marR="91425" marT="91425" marB="91425">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Month</a:t>
                      </a:r>
                    </a:p>
                  </a:txBody>
                  <a:tcPr marL="91425" marR="91425" marT="91425" marB="91425">
                    <a:solidFill>
                      <a:schemeClr val="accent5"/>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2005</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2006</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2007</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2008</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2009</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2010</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2011</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2012</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2013</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2014</a:t>
                      </a:r>
                    </a:p>
                  </a:txBody>
                  <a:tcPr marL="91425" marR="91425" marT="91425" marB="91425">
                    <a:solidFill>
                      <a:schemeClr val="accent1"/>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May</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5</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3</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4</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6</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6</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June</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19</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8</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19</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15</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29</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25</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July</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28</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21</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25</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26</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24</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25</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August</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13</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13</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24</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21</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21</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15</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September</a:t>
                      </a:r>
                    </a:p>
                  </a:txBody>
                  <a:tcPr marL="91425" marR="91425" marT="91425" marB="91425">
                    <a:lnB w="9525" cap="flat" cmpd="sng">
                      <a:solidFill>
                        <a:srgbClr val="000000"/>
                      </a:solidFill>
                      <a:prstDash val="solid"/>
                      <a:round/>
                      <a:headEnd type="none" w="med" len="med"/>
                      <a:tailEnd type="none" w="med" len="med"/>
                    </a:lnB>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8</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12</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5</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10</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18</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14</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7</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11</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10</a:t>
                      </a:r>
                    </a:p>
                  </a:txBody>
                  <a:tcPr marL="91425" marR="91425" marT="91425" marB="91425">
                    <a:lnB w="9525" cap="flat" cmpd="sng">
                      <a:solidFill>
                        <a:srgbClr val="000000"/>
                      </a:solidFill>
                      <a:prstDash val="solid"/>
                      <a:round/>
                      <a:headEnd type="none" w="med" len="med"/>
                      <a:tailEnd type="none" w="med" len="med"/>
                    </a:lnB>
                    <a:solidFill>
                      <a:srgbClr val="FFF2CC"/>
                    </a:solidFill>
                  </a:tcPr>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100" b="1" i="1" u="none" strike="noStrike" cap="none" baseline="0">
                          <a:latin typeface="Century Gothic"/>
                          <a:ea typeface="Century Gothic"/>
                          <a:cs typeface="Century Gothic"/>
                          <a:sym typeface="Century Gothic"/>
                        </a:rPr>
                        <a:t>Total # of Days</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0000FF"/>
                          </a:solidFill>
                          <a:latin typeface="Century Gothic"/>
                          <a:ea typeface="Century Gothic"/>
                          <a:cs typeface="Century Gothic"/>
                          <a:sym typeface="Century Gothic"/>
                        </a:rPr>
                        <a:t>66</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D966"/>
                          </a:solidFill>
                          <a:latin typeface="Century Gothic"/>
                          <a:ea typeface="Century Gothic"/>
                          <a:cs typeface="Century Gothic"/>
                          <a:sym typeface="Century Gothic"/>
                        </a:rPr>
                        <a:t>71</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E69138"/>
                          </a:solidFill>
                          <a:latin typeface="Century Gothic"/>
                          <a:ea typeface="Century Gothic"/>
                          <a:cs typeface="Century Gothic"/>
                          <a:sym typeface="Century Gothic"/>
                        </a:rPr>
                        <a:t>75</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1C232"/>
                          </a:solidFill>
                          <a:latin typeface="Century Gothic"/>
                          <a:ea typeface="Century Gothic"/>
                          <a:cs typeface="Century Gothic"/>
                          <a:sym typeface="Century Gothic"/>
                        </a:rPr>
                        <a:t>72</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1C232"/>
                          </a:solidFill>
                          <a:latin typeface="Century Gothic"/>
                          <a:ea typeface="Century Gothic"/>
                          <a:cs typeface="Century Gothic"/>
                          <a:sym typeface="Century Gothic"/>
                        </a:rPr>
                        <a:t>72</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0000"/>
                          </a:solidFill>
                          <a:latin typeface="Century Gothic"/>
                          <a:ea typeface="Century Gothic"/>
                          <a:cs typeface="Century Gothic"/>
                          <a:sym typeface="Century Gothic"/>
                        </a:rPr>
                        <a:t>85</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7500"/>
                          </a:solidFill>
                          <a:latin typeface="Century Gothic"/>
                          <a:ea typeface="Century Gothic"/>
                          <a:cs typeface="Century Gothic"/>
                          <a:sym typeface="Century Gothic"/>
                        </a:rPr>
                        <a:t>80</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9900"/>
                          </a:solidFill>
                          <a:latin typeface="Century Gothic"/>
                          <a:ea typeface="Century Gothic"/>
                          <a:cs typeface="Century Gothic"/>
                          <a:sym typeface="Century Gothic"/>
                        </a:rPr>
                        <a:t>77</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CC0000"/>
                          </a:solidFill>
                          <a:latin typeface="Century Gothic"/>
                          <a:ea typeface="Century Gothic"/>
                          <a:cs typeface="Century Gothic"/>
                          <a:sym typeface="Century Gothic"/>
                        </a:rPr>
                        <a:t>83</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CC4125"/>
                          </a:solidFill>
                          <a:latin typeface="Century Gothic"/>
                          <a:ea typeface="Century Gothic"/>
                          <a:cs typeface="Century Gothic"/>
                          <a:sym typeface="Century Gothic"/>
                        </a:rPr>
                        <a:t>81</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bl>
          </a:graphicData>
        </a:graphic>
      </p:graphicFrame>
      <p:sp>
        <p:nvSpPr>
          <p:cNvPr id="252" name="Shape 252"/>
          <p:cNvSpPr/>
          <p:nvPr/>
        </p:nvSpPr>
        <p:spPr>
          <a:xfrm>
            <a:off x="1749875" y="5789100"/>
            <a:ext cx="624300" cy="529799"/>
          </a:xfrm>
          <a:prstGeom prst="homePlate">
            <a:avLst>
              <a:gd name="adj" fmla="val 50000"/>
            </a:avLst>
          </a:prstGeom>
          <a:solidFill>
            <a:srgbClr val="0000FF"/>
          </a:solidFill>
          <a:ln>
            <a:noFill/>
          </a:ln>
        </p:spPr>
        <p:txBody>
          <a:bodyPr lIns="91425" tIns="91425" rIns="91425" bIns="91425" anchor="ctr" anchorCtr="0">
            <a:noAutofit/>
          </a:bodyPr>
          <a:lstStyle/>
          <a:p>
            <a:pPr>
              <a:spcBef>
                <a:spcPts val="0"/>
              </a:spcBef>
              <a:buNone/>
            </a:pPr>
            <a:endParaRPr/>
          </a:p>
        </p:txBody>
      </p:sp>
      <p:sp>
        <p:nvSpPr>
          <p:cNvPr id="253" name="Shape 253"/>
          <p:cNvSpPr/>
          <p:nvPr/>
        </p:nvSpPr>
        <p:spPr>
          <a:xfrm>
            <a:off x="2298625" y="5789100"/>
            <a:ext cx="671700" cy="529799"/>
          </a:xfrm>
          <a:prstGeom prst="chevron">
            <a:avLst>
              <a:gd name="adj" fmla="val 50000"/>
            </a:avLst>
          </a:prstGeom>
          <a:solidFill>
            <a:srgbClr val="FFD966"/>
          </a:solidFill>
          <a:ln>
            <a:noFill/>
          </a:ln>
        </p:spPr>
        <p:txBody>
          <a:bodyPr lIns="91425" tIns="91425" rIns="91425" bIns="91425" anchor="ctr" anchorCtr="0">
            <a:noAutofit/>
          </a:bodyPr>
          <a:lstStyle/>
          <a:p>
            <a:pPr>
              <a:spcBef>
                <a:spcPts val="0"/>
              </a:spcBef>
              <a:buNone/>
            </a:pPr>
            <a:endParaRPr/>
          </a:p>
        </p:txBody>
      </p:sp>
      <p:sp>
        <p:nvSpPr>
          <p:cNvPr id="254" name="Shape 254"/>
          <p:cNvSpPr/>
          <p:nvPr/>
        </p:nvSpPr>
        <p:spPr>
          <a:xfrm>
            <a:off x="2914525" y="5789100"/>
            <a:ext cx="671700" cy="529799"/>
          </a:xfrm>
          <a:prstGeom prst="chevron">
            <a:avLst>
              <a:gd name="adj" fmla="val 50000"/>
            </a:avLst>
          </a:prstGeom>
          <a:solidFill>
            <a:srgbClr val="F1C232"/>
          </a:solidFill>
          <a:ln>
            <a:noFill/>
          </a:ln>
        </p:spPr>
        <p:txBody>
          <a:bodyPr lIns="91425" tIns="91425" rIns="91425" bIns="91425" anchor="ctr" anchorCtr="0">
            <a:noAutofit/>
          </a:bodyPr>
          <a:lstStyle/>
          <a:p>
            <a:pPr>
              <a:spcBef>
                <a:spcPts val="0"/>
              </a:spcBef>
              <a:buNone/>
            </a:pPr>
            <a:endParaRPr/>
          </a:p>
        </p:txBody>
      </p:sp>
      <p:sp>
        <p:nvSpPr>
          <p:cNvPr id="255" name="Shape 255"/>
          <p:cNvSpPr/>
          <p:nvPr/>
        </p:nvSpPr>
        <p:spPr>
          <a:xfrm>
            <a:off x="3529475" y="5789100"/>
            <a:ext cx="671700" cy="529799"/>
          </a:xfrm>
          <a:prstGeom prst="chevron">
            <a:avLst>
              <a:gd name="adj" fmla="val 50000"/>
            </a:avLst>
          </a:prstGeom>
          <a:solidFill>
            <a:srgbClr val="E69138"/>
          </a:solidFill>
          <a:ln>
            <a:noFill/>
          </a:ln>
        </p:spPr>
        <p:txBody>
          <a:bodyPr lIns="91425" tIns="91425" rIns="91425" bIns="91425" anchor="ctr" anchorCtr="0">
            <a:noAutofit/>
          </a:bodyPr>
          <a:lstStyle/>
          <a:p>
            <a:pPr>
              <a:spcBef>
                <a:spcPts val="0"/>
              </a:spcBef>
              <a:buNone/>
            </a:pPr>
            <a:endParaRPr/>
          </a:p>
        </p:txBody>
      </p:sp>
      <p:sp>
        <p:nvSpPr>
          <p:cNvPr id="256" name="Shape 256"/>
          <p:cNvSpPr/>
          <p:nvPr/>
        </p:nvSpPr>
        <p:spPr>
          <a:xfrm>
            <a:off x="4145375" y="5789100"/>
            <a:ext cx="671700" cy="529799"/>
          </a:xfrm>
          <a:prstGeom prst="chevron">
            <a:avLst>
              <a:gd name="adj" fmla="val 50000"/>
            </a:avLst>
          </a:prstGeom>
          <a:solidFill>
            <a:srgbClr val="FF9900"/>
          </a:solidFill>
          <a:ln>
            <a:noFill/>
          </a:ln>
        </p:spPr>
        <p:txBody>
          <a:bodyPr lIns="91425" tIns="91425" rIns="91425" bIns="91425" anchor="ctr" anchorCtr="0">
            <a:noAutofit/>
          </a:bodyPr>
          <a:lstStyle/>
          <a:p>
            <a:pPr>
              <a:spcBef>
                <a:spcPts val="0"/>
              </a:spcBef>
              <a:buNone/>
            </a:pPr>
            <a:endParaRPr/>
          </a:p>
        </p:txBody>
      </p:sp>
      <p:sp>
        <p:nvSpPr>
          <p:cNvPr id="257" name="Shape 257"/>
          <p:cNvSpPr/>
          <p:nvPr/>
        </p:nvSpPr>
        <p:spPr>
          <a:xfrm>
            <a:off x="4760325" y="5789100"/>
            <a:ext cx="671700" cy="529799"/>
          </a:xfrm>
          <a:prstGeom prst="chevron">
            <a:avLst>
              <a:gd name="adj" fmla="val 50000"/>
            </a:avLst>
          </a:prstGeom>
          <a:solidFill>
            <a:srgbClr val="FF7500"/>
          </a:solidFill>
          <a:ln>
            <a:noFill/>
          </a:ln>
        </p:spPr>
        <p:txBody>
          <a:bodyPr lIns="91425" tIns="91425" rIns="91425" bIns="91425" anchor="ctr" anchorCtr="0">
            <a:noAutofit/>
          </a:bodyPr>
          <a:lstStyle/>
          <a:p>
            <a:pPr>
              <a:spcBef>
                <a:spcPts val="0"/>
              </a:spcBef>
              <a:buNone/>
            </a:pPr>
            <a:endParaRPr/>
          </a:p>
        </p:txBody>
      </p:sp>
      <p:sp>
        <p:nvSpPr>
          <p:cNvPr id="258" name="Shape 258"/>
          <p:cNvSpPr/>
          <p:nvPr/>
        </p:nvSpPr>
        <p:spPr>
          <a:xfrm>
            <a:off x="5376225" y="5789100"/>
            <a:ext cx="671700" cy="529799"/>
          </a:xfrm>
          <a:prstGeom prst="chevron">
            <a:avLst>
              <a:gd name="adj" fmla="val 50000"/>
            </a:avLst>
          </a:prstGeom>
          <a:solidFill>
            <a:srgbClr val="CC4125"/>
          </a:solidFill>
          <a:ln>
            <a:noFill/>
          </a:ln>
        </p:spPr>
        <p:txBody>
          <a:bodyPr lIns="91425" tIns="91425" rIns="91425" bIns="91425" anchor="ctr" anchorCtr="0">
            <a:noAutofit/>
          </a:bodyPr>
          <a:lstStyle/>
          <a:p>
            <a:pPr>
              <a:spcBef>
                <a:spcPts val="0"/>
              </a:spcBef>
              <a:buNone/>
            </a:pPr>
            <a:endParaRPr/>
          </a:p>
        </p:txBody>
      </p:sp>
      <p:sp>
        <p:nvSpPr>
          <p:cNvPr id="259" name="Shape 259"/>
          <p:cNvSpPr/>
          <p:nvPr/>
        </p:nvSpPr>
        <p:spPr>
          <a:xfrm>
            <a:off x="5991175" y="5789100"/>
            <a:ext cx="671700" cy="529799"/>
          </a:xfrm>
          <a:prstGeom prst="chevron">
            <a:avLst>
              <a:gd name="adj" fmla="val 50000"/>
            </a:avLst>
          </a:prstGeom>
          <a:solidFill>
            <a:srgbClr val="CC0000"/>
          </a:solidFill>
          <a:ln>
            <a:noFill/>
          </a:ln>
        </p:spPr>
        <p:txBody>
          <a:bodyPr lIns="91425" tIns="91425" rIns="91425" bIns="91425" anchor="ctr" anchorCtr="0">
            <a:noAutofit/>
          </a:bodyPr>
          <a:lstStyle/>
          <a:p>
            <a:pPr>
              <a:spcBef>
                <a:spcPts val="0"/>
              </a:spcBef>
              <a:buNone/>
            </a:pPr>
            <a:endParaRPr/>
          </a:p>
        </p:txBody>
      </p:sp>
      <p:sp>
        <p:nvSpPr>
          <p:cNvPr id="260" name="Shape 260"/>
          <p:cNvSpPr/>
          <p:nvPr/>
        </p:nvSpPr>
        <p:spPr>
          <a:xfrm>
            <a:off x="6607075" y="5789100"/>
            <a:ext cx="671700" cy="529799"/>
          </a:xfrm>
          <a:prstGeom prst="chevron">
            <a:avLst>
              <a:gd name="adj" fmla="val 50000"/>
            </a:avLst>
          </a:prstGeom>
          <a:solidFill>
            <a:srgbClr val="FF0000"/>
          </a:solidFill>
          <a:ln>
            <a:noFill/>
          </a:ln>
        </p:spPr>
        <p:txBody>
          <a:bodyPr lIns="91425" tIns="91425" rIns="91425" bIns="91425" anchor="ctr" anchorCtr="0">
            <a:noAutofit/>
          </a:bodyPr>
          <a:lstStyle/>
          <a:p>
            <a:pPr>
              <a:spcBef>
                <a:spcPts val="0"/>
              </a:spcBef>
              <a:buNone/>
            </a:pPr>
            <a:endParaRPr/>
          </a:p>
        </p:txBody>
      </p:sp>
      <p:sp>
        <p:nvSpPr>
          <p:cNvPr id="261" name="Shape 261"/>
          <p:cNvSpPr txBox="1"/>
          <p:nvPr/>
        </p:nvSpPr>
        <p:spPr>
          <a:xfrm rot="-5400000">
            <a:off x="1109275" y="5865000"/>
            <a:ext cx="752099" cy="378000"/>
          </a:xfrm>
          <a:prstGeom prst="rect">
            <a:avLst/>
          </a:prstGeom>
          <a:noFill/>
          <a:ln>
            <a:noFill/>
          </a:ln>
        </p:spPr>
        <p:txBody>
          <a:bodyPr lIns="91425" tIns="91425" rIns="91425" bIns="91425" anchor="t" anchorCtr="0">
            <a:noAutofit/>
          </a:bodyPr>
          <a:lstStyle/>
          <a:p>
            <a:pPr lvl="0" algn="ctr" rtl="0">
              <a:spcBef>
                <a:spcPts val="0"/>
              </a:spcBef>
              <a:buNone/>
            </a:pPr>
            <a:r>
              <a:rPr lang="en-US" b="1">
                <a:solidFill>
                  <a:srgbClr val="0000FF"/>
                </a:solidFill>
              </a:rPr>
              <a:t>2005</a:t>
            </a:r>
          </a:p>
        </p:txBody>
      </p:sp>
      <p:sp>
        <p:nvSpPr>
          <p:cNvPr id="262" name="Shape 262"/>
          <p:cNvSpPr txBox="1"/>
          <p:nvPr/>
        </p:nvSpPr>
        <p:spPr>
          <a:xfrm rot="5400000">
            <a:off x="7145350" y="5864999"/>
            <a:ext cx="752099" cy="378000"/>
          </a:xfrm>
          <a:prstGeom prst="rect">
            <a:avLst/>
          </a:prstGeom>
          <a:noFill/>
          <a:ln>
            <a:noFill/>
          </a:ln>
        </p:spPr>
        <p:txBody>
          <a:bodyPr lIns="91425" tIns="91425" rIns="91425" bIns="91425" anchor="t" anchorCtr="0">
            <a:noAutofit/>
          </a:bodyPr>
          <a:lstStyle/>
          <a:p>
            <a:pPr lvl="0" algn="ctr" rtl="0">
              <a:spcBef>
                <a:spcPts val="0"/>
              </a:spcBef>
              <a:buNone/>
            </a:pPr>
            <a:r>
              <a:rPr lang="en-US" b="1">
                <a:solidFill>
                  <a:srgbClr val="FF0000"/>
                </a:solidFill>
              </a:rPr>
              <a:t>2014</a:t>
            </a:r>
          </a:p>
        </p:txBody>
      </p:sp>
      <p:sp>
        <p:nvSpPr>
          <p:cNvPr id="263" name="Shape 263"/>
          <p:cNvSpPr txBox="1"/>
          <p:nvPr/>
        </p:nvSpPr>
        <p:spPr>
          <a:xfrm>
            <a:off x="582275" y="929250"/>
            <a:ext cx="7797899" cy="887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There is an association of the amount of extreme heat days between month and year</a:t>
            </a:r>
            <a:r>
              <a:rPr lang="en-US" sz="2000">
                <a:solidFill>
                  <a:schemeClr val="dk1"/>
                </a:solidFill>
                <a:latin typeface="Century Gothic"/>
                <a:ea typeface="Century Gothic"/>
                <a:cs typeface="Century Gothic"/>
                <a:sym typeface="Century Gothic"/>
              </a:rPr>
              <a:t>.</a:t>
            </a:r>
          </a:p>
        </p:txBody>
      </p:sp>
      <p:sp>
        <p:nvSpPr>
          <p:cNvPr id="264" name="Shape 264"/>
          <p:cNvSpPr txBox="1">
            <a:spLocks noGrp="1"/>
          </p:cNvSpPr>
          <p:nvPr>
            <p:ph type="body" idx="1"/>
          </p:nvPr>
        </p:nvSpPr>
        <p:spPr>
          <a:xfrm>
            <a:off x="513000" y="90625"/>
            <a:ext cx="79991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Association - Month and Year</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513000" y="135325"/>
            <a:ext cx="35660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Insolation</a:t>
            </a:r>
          </a:p>
        </p:txBody>
      </p:sp>
      <p:pic>
        <p:nvPicPr>
          <p:cNvPr id="271" name="Shape 271"/>
          <p:cNvPicPr preferRelativeResize="0"/>
          <p:nvPr/>
        </p:nvPicPr>
        <p:blipFill>
          <a:blip r:embed="rId3">
            <a:alphaModFix/>
          </a:blip>
          <a:stretch>
            <a:fillRect/>
          </a:stretch>
        </p:blipFill>
        <p:spPr>
          <a:xfrm>
            <a:off x="4810451" y="652749"/>
            <a:ext cx="4235274" cy="5480948"/>
          </a:xfrm>
          <a:prstGeom prst="rect">
            <a:avLst/>
          </a:prstGeom>
          <a:noFill/>
          <a:ln>
            <a:noFill/>
          </a:ln>
        </p:spPr>
      </p:pic>
      <p:pic>
        <p:nvPicPr>
          <p:cNvPr id="272" name="Shape 272"/>
          <p:cNvPicPr preferRelativeResize="0"/>
          <p:nvPr/>
        </p:nvPicPr>
        <p:blipFill>
          <a:blip r:embed="rId4">
            <a:alphaModFix/>
          </a:blip>
          <a:stretch>
            <a:fillRect/>
          </a:stretch>
        </p:blipFill>
        <p:spPr>
          <a:xfrm>
            <a:off x="0" y="1967100"/>
            <a:ext cx="4971375" cy="318162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441475" y="188975"/>
            <a:ext cx="42170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Daily Variations</a:t>
            </a:r>
          </a:p>
        </p:txBody>
      </p:sp>
      <p:pic>
        <p:nvPicPr>
          <p:cNvPr id="279" name="Shape 279"/>
          <p:cNvPicPr preferRelativeResize="0"/>
          <p:nvPr/>
        </p:nvPicPr>
        <p:blipFill>
          <a:blip r:embed="rId3">
            <a:alphaModFix/>
          </a:blip>
          <a:stretch>
            <a:fillRect/>
          </a:stretch>
        </p:blipFill>
        <p:spPr>
          <a:xfrm>
            <a:off x="298100" y="1234475"/>
            <a:ext cx="4020550" cy="2520875"/>
          </a:xfrm>
          <a:prstGeom prst="rect">
            <a:avLst/>
          </a:prstGeom>
          <a:noFill/>
          <a:ln>
            <a:noFill/>
          </a:ln>
        </p:spPr>
      </p:pic>
      <p:pic>
        <p:nvPicPr>
          <p:cNvPr id="280" name="Shape 280"/>
          <p:cNvPicPr preferRelativeResize="0"/>
          <p:nvPr/>
        </p:nvPicPr>
        <p:blipFill>
          <a:blip r:embed="rId4">
            <a:alphaModFix/>
          </a:blip>
          <a:stretch>
            <a:fillRect/>
          </a:stretch>
        </p:blipFill>
        <p:spPr>
          <a:xfrm>
            <a:off x="4747850" y="1160100"/>
            <a:ext cx="3776974" cy="2520874"/>
          </a:xfrm>
          <a:prstGeom prst="rect">
            <a:avLst/>
          </a:prstGeom>
          <a:noFill/>
          <a:ln>
            <a:noFill/>
          </a:ln>
        </p:spPr>
      </p:pic>
      <p:pic>
        <p:nvPicPr>
          <p:cNvPr id="281" name="Shape 281"/>
          <p:cNvPicPr preferRelativeResize="0"/>
          <p:nvPr/>
        </p:nvPicPr>
        <p:blipFill>
          <a:blip r:embed="rId5">
            <a:alphaModFix/>
          </a:blip>
          <a:stretch>
            <a:fillRect/>
          </a:stretch>
        </p:blipFill>
        <p:spPr>
          <a:xfrm>
            <a:off x="298100" y="3755350"/>
            <a:ext cx="4360475" cy="287942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3000" y="135325"/>
            <a:ext cx="4842900"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Seasonal Variation</a:t>
            </a:r>
          </a:p>
        </p:txBody>
      </p:sp>
      <p:pic>
        <p:nvPicPr>
          <p:cNvPr id="288" name="Shape 288"/>
          <p:cNvPicPr preferRelativeResize="0"/>
          <p:nvPr/>
        </p:nvPicPr>
        <p:blipFill>
          <a:blip r:embed="rId3">
            <a:alphaModFix/>
          </a:blip>
          <a:stretch>
            <a:fillRect/>
          </a:stretch>
        </p:blipFill>
        <p:spPr>
          <a:xfrm>
            <a:off x="512987" y="1486700"/>
            <a:ext cx="4219575" cy="32766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513000" y="135325"/>
            <a:ext cx="41096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Yearly Variation</a:t>
            </a:r>
          </a:p>
        </p:txBody>
      </p:sp>
      <p:pic>
        <p:nvPicPr>
          <p:cNvPr id="295" name="Shape 295"/>
          <p:cNvPicPr preferRelativeResize="0"/>
          <p:nvPr/>
        </p:nvPicPr>
        <p:blipFill>
          <a:blip r:embed="rId3">
            <a:alphaModFix/>
          </a:blip>
          <a:stretch>
            <a:fillRect/>
          </a:stretch>
        </p:blipFill>
        <p:spPr>
          <a:xfrm>
            <a:off x="126700" y="1261662"/>
            <a:ext cx="3145848" cy="2490749"/>
          </a:xfrm>
          <a:prstGeom prst="rect">
            <a:avLst/>
          </a:prstGeom>
          <a:noFill/>
          <a:ln>
            <a:noFill/>
          </a:ln>
        </p:spPr>
      </p:pic>
      <p:pic>
        <p:nvPicPr>
          <p:cNvPr id="296" name="Shape 296"/>
          <p:cNvPicPr preferRelativeResize="0"/>
          <p:nvPr/>
        </p:nvPicPr>
        <p:blipFill>
          <a:blip r:embed="rId4">
            <a:alphaModFix/>
          </a:blip>
          <a:stretch>
            <a:fillRect/>
          </a:stretch>
        </p:blipFill>
        <p:spPr>
          <a:xfrm>
            <a:off x="3234950" y="1308675"/>
            <a:ext cx="3095524" cy="2490724"/>
          </a:xfrm>
          <a:prstGeom prst="rect">
            <a:avLst/>
          </a:prstGeom>
          <a:noFill/>
          <a:ln>
            <a:noFill/>
          </a:ln>
        </p:spPr>
      </p:pic>
      <p:pic>
        <p:nvPicPr>
          <p:cNvPr id="297" name="Shape 297"/>
          <p:cNvPicPr preferRelativeResize="0"/>
          <p:nvPr/>
        </p:nvPicPr>
        <p:blipFill>
          <a:blip r:embed="rId5">
            <a:alphaModFix/>
          </a:blip>
          <a:stretch>
            <a:fillRect/>
          </a:stretch>
        </p:blipFill>
        <p:spPr>
          <a:xfrm>
            <a:off x="6379350" y="1261675"/>
            <a:ext cx="2764650" cy="2490724"/>
          </a:xfrm>
          <a:prstGeom prst="rect">
            <a:avLst/>
          </a:prstGeom>
          <a:noFill/>
          <a:ln>
            <a:noFill/>
          </a:ln>
        </p:spPr>
      </p:pic>
      <p:pic>
        <p:nvPicPr>
          <p:cNvPr id="298" name="Shape 298"/>
          <p:cNvPicPr preferRelativeResize="0"/>
          <p:nvPr/>
        </p:nvPicPr>
        <p:blipFill>
          <a:blip r:embed="rId6">
            <a:alphaModFix/>
          </a:blip>
          <a:stretch>
            <a:fillRect/>
          </a:stretch>
        </p:blipFill>
        <p:spPr>
          <a:xfrm>
            <a:off x="1117650" y="3833250"/>
            <a:ext cx="3236798" cy="2640299"/>
          </a:xfrm>
          <a:prstGeom prst="rect">
            <a:avLst/>
          </a:prstGeom>
          <a:noFill/>
          <a:ln>
            <a:noFill/>
          </a:ln>
        </p:spPr>
      </p:pic>
      <p:pic>
        <p:nvPicPr>
          <p:cNvPr id="299" name="Shape 299"/>
          <p:cNvPicPr preferRelativeResize="0"/>
          <p:nvPr/>
        </p:nvPicPr>
        <p:blipFill>
          <a:blip r:embed="rId7">
            <a:alphaModFix/>
          </a:blip>
          <a:stretch>
            <a:fillRect/>
          </a:stretch>
        </p:blipFill>
        <p:spPr>
          <a:xfrm>
            <a:off x="4999675" y="3865875"/>
            <a:ext cx="3145848" cy="25750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rotWithShape="1">
          <a:blip r:embed="rId3">
            <a:alphaModFix/>
          </a:blip>
          <a:srcRect/>
          <a:stretch/>
        </p:blipFill>
        <p:spPr>
          <a:xfrm>
            <a:off x="177963" y="2850400"/>
            <a:ext cx="3029699" cy="2725799"/>
          </a:xfrm>
          <a:prstGeom prst="rect">
            <a:avLst/>
          </a:prstGeom>
          <a:noFill/>
          <a:ln>
            <a:noFill/>
          </a:ln>
        </p:spPr>
      </p:pic>
      <p:sp>
        <p:nvSpPr>
          <p:cNvPr id="306" name="Shape 306"/>
          <p:cNvSpPr txBox="1">
            <a:spLocks noGrp="1"/>
          </p:cNvSpPr>
          <p:nvPr>
            <p:ph type="body" idx="1"/>
          </p:nvPr>
        </p:nvSpPr>
        <p:spPr>
          <a:xfrm>
            <a:off x="205875" y="1309450"/>
            <a:ext cx="8607899" cy="1001399"/>
          </a:xfrm>
          <a:prstGeom prst="rect">
            <a:avLst/>
          </a:prstGeom>
          <a:noFill/>
          <a:ln>
            <a:noFill/>
          </a:ln>
        </p:spPr>
        <p:txBody>
          <a:bodyPr lIns="91425" tIns="91425" rIns="91425" bIns="91425" anchor="t" anchorCtr="0">
            <a:noAutofit/>
          </a:bodyPr>
          <a:lstStyle/>
          <a:p>
            <a:pPr marR="0" lvl="0" algn="l" rtl="0">
              <a:lnSpc>
                <a:spcPct val="90000"/>
              </a:lnSpc>
              <a:spcBef>
                <a:spcPts val="0"/>
              </a:spcBef>
              <a:spcAft>
                <a:spcPts val="0"/>
              </a:spcAft>
              <a:buNone/>
            </a:pPr>
            <a:endParaRPr/>
          </a:p>
          <a:p>
            <a:pPr marL="457200" marR="0" lvl="0" indent="-355600" algn="l" rtl="0">
              <a:lnSpc>
                <a:spcPct val="90000"/>
              </a:lnSpc>
              <a:spcBef>
                <a:spcPts val="0"/>
              </a:spcBef>
              <a:spcAft>
                <a:spcPts val="0"/>
              </a:spcAft>
              <a:buClr>
                <a:schemeClr val="dk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Large amount of NA values from clouds in July and August</a:t>
            </a:r>
          </a:p>
          <a:p>
            <a:pPr marL="457200" marR="0" lvl="0" indent="-355600" algn="l" rtl="0">
              <a:lnSpc>
                <a:spcPct val="90000"/>
              </a:lnSpc>
              <a:spcBef>
                <a:spcPts val="0"/>
              </a:spcBef>
              <a:spcAft>
                <a:spcPts val="0"/>
              </a:spcAft>
              <a:buClr>
                <a:schemeClr val="dk1"/>
              </a:buClr>
              <a:buSzPct val="100000"/>
              <a:buFont typeface="Century Gothic"/>
              <a:buChar char="-"/>
            </a:pPr>
            <a:r>
              <a:rPr lang="en-US" sz="2000">
                <a:solidFill>
                  <a:schemeClr val="dk1"/>
                </a:solidFill>
                <a:latin typeface="Century Gothic"/>
                <a:ea typeface="Century Gothic"/>
                <a:cs typeface="Century Gothic"/>
                <a:sym typeface="Century Gothic"/>
                <a:rtl val="0"/>
              </a:rPr>
              <a:t>Allowed images with &lt;= 22.5% cloud cover</a:t>
            </a:r>
          </a:p>
          <a:p>
            <a:pPr marL="0" marR="0" lvl="0" indent="0" algn="l"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Questrial"/>
              <a:ea typeface="Questrial"/>
              <a:cs typeface="Questrial"/>
              <a:sym typeface="Questrial"/>
              <a:rtl val="0"/>
            </a:endParaRPr>
          </a:p>
        </p:txBody>
      </p:sp>
      <p:sp>
        <p:nvSpPr>
          <p:cNvPr id="307" name="Shape 307"/>
          <p:cNvSpPr txBox="1">
            <a:spLocks noGrp="1"/>
          </p:cNvSpPr>
          <p:nvPr>
            <p:ph type="body" idx="2"/>
          </p:nvPr>
        </p:nvSpPr>
        <p:spPr>
          <a:xfrm>
            <a:off x="513000" y="135325"/>
            <a:ext cx="35660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Limitations</a:t>
            </a:r>
          </a:p>
        </p:txBody>
      </p:sp>
      <p:sp>
        <p:nvSpPr>
          <p:cNvPr id="308" name="Shape 308"/>
          <p:cNvSpPr txBox="1"/>
          <p:nvPr/>
        </p:nvSpPr>
        <p:spPr>
          <a:xfrm>
            <a:off x="542975" y="5823125"/>
            <a:ext cx="2013599" cy="503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1200" b="0" i="0" u="none" strike="noStrike" cap="none" baseline="0">
                <a:solidFill>
                  <a:schemeClr val="dk2"/>
                </a:solidFill>
                <a:latin typeface="Century Gothic"/>
                <a:ea typeface="Century Gothic"/>
                <a:cs typeface="Century Gothic"/>
                <a:sym typeface="Century Gothic"/>
                <a:rtl val="0"/>
              </a:rPr>
              <a:t>Surface Temperature August 12, 2007</a:t>
            </a:r>
          </a:p>
        </p:txBody>
      </p:sp>
      <p:sp>
        <p:nvSpPr>
          <p:cNvPr id="309" name="Shape 309"/>
          <p:cNvSpPr/>
          <p:nvPr/>
        </p:nvSpPr>
        <p:spPr>
          <a:xfrm>
            <a:off x="6975675" y="3246050"/>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310" name="Shape 310"/>
          <p:cNvPicPr preferRelativeResize="0"/>
          <p:nvPr/>
        </p:nvPicPr>
        <p:blipFill>
          <a:blip r:embed="rId4">
            <a:alphaModFix/>
          </a:blip>
          <a:stretch>
            <a:fillRect/>
          </a:stretch>
        </p:blipFill>
        <p:spPr>
          <a:xfrm>
            <a:off x="2934325" y="2737750"/>
            <a:ext cx="2973899" cy="2951125"/>
          </a:xfrm>
          <a:prstGeom prst="rect">
            <a:avLst/>
          </a:prstGeom>
          <a:noFill/>
          <a:ln>
            <a:noFill/>
          </a:ln>
        </p:spPr>
      </p:pic>
      <p:sp>
        <p:nvSpPr>
          <p:cNvPr id="311" name="Shape 311"/>
          <p:cNvSpPr txBox="1"/>
          <p:nvPr/>
        </p:nvSpPr>
        <p:spPr>
          <a:xfrm>
            <a:off x="3489625" y="5823125"/>
            <a:ext cx="1863300" cy="503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1200" b="0" i="0" u="none" strike="noStrike" cap="none" baseline="0">
                <a:solidFill>
                  <a:schemeClr val="dk2"/>
                </a:solidFill>
                <a:latin typeface="Century Gothic"/>
                <a:ea typeface="Century Gothic"/>
                <a:cs typeface="Century Gothic"/>
                <a:sym typeface="Century Gothic"/>
              </a:rPr>
              <a:t>Surface Temperature </a:t>
            </a:r>
            <a:r>
              <a:rPr lang="en-US" sz="1200">
                <a:solidFill>
                  <a:schemeClr val="dk2"/>
                </a:solidFill>
                <a:latin typeface="Century Gothic"/>
                <a:ea typeface="Century Gothic"/>
                <a:cs typeface="Century Gothic"/>
                <a:sym typeface="Century Gothic"/>
              </a:rPr>
              <a:t>July 26</a:t>
            </a:r>
            <a:r>
              <a:rPr lang="en-US" sz="1200" b="0" i="0" u="none" strike="noStrike" cap="none" baseline="0">
                <a:solidFill>
                  <a:schemeClr val="dk2"/>
                </a:solidFill>
                <a:latin typeface="Century Gothic"/>
                <a:ea typeface="Century Gothic"/>
                <a:cs typeface="Century Gothic"/>
                <a:sym typeface="Century Gothic"/>
              </a:rPr>
              <a:t>, 200</a:t>
            </a:r>
            <a:r>
              <a:rPr lang="en-US" sz="1200">
                <a:solidFill>
                  <a:schemeClr val="dk2"/>
                </a:solidFill>
                <a:latin typeface="Century Gothic"/>
                <a:ea typeface="Century Gothic"/>
                <a:cs typeface="Century Gothic"/>
                <a:sym typeface="Century Gothic"/>
              </a:rPr>
              <a:t>9</a:t>
            </a:r>
          </a:p>
        </p:txBody>
      </p:sp>
      <p:pic>
        <p:nvPicPr>
          <p:cNvPr id="312" name="Shape 312"/>
          <p:cNvPicPr preferRelativeResize="0"/>
          <p:nvPr/>
        </p:nvPicPr>
        <p:blipFill>
          <a:blip r:embed="rId5">
            <a:alphaModFix/>
          </a:blip>
          <a:stretch>
            <a:fillRect/>
          </a:stretch>
        </p:blipFill>
        <p:spPr>
          <a:xfrm>
            <a:off x="5908225" y="2710250"/>
            <a:ext cx="2893625" cy="3006125"/>
          </a:xfrm>
          <a:prstGeom prst="rect">
            <a:avLst/>
          </a:prstGeom>
          <a:noFill/>
          <a:ln>
            <a:noFill/>
          </a:ln>
        </p:spPr>
      </p:pic>
      <p:sp>
        <p:nvSpPr>
          <p:cNvPr id="313" name="Shape 313"/>
          <p:cNvSpPr/>
          <p:nvPr/>
        </p:nvSpPr>
        <p:spPr>
          <a:xfrm>
            <a:off x="7128075" y="3246050"/>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14" name="Shape 314"/>
          <p:cNvSpPr/>
          <p:nvPr/>
        </p:nvSpPr>
        <p:spPr>
          <a:xfrm>
            <a:off x="3880350" y="3154725"/>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15" name="Shape 315"/>
          <p:cNvSpPr/>
          <p:nvPr/>
        </p:nvSpPr>
        <p:spPr>
          <a:xfrm>
            <a:off x="849975" y="3398450"/>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16" name="Shape 316"/>
          <p:cNvSpPr txBox="1"/>
          <p:nvPr/>
        </p:nvSpPr>
        <p:spPr>
          <a:xfrm>
            <a:off x="6423375" y="5823125"/>
            <a:ext cx="1863300" cy="569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1200" b="0" i="0" u="none" strike="noStrike" cap="none" baseline="0">
                <a:solidFill>
                  <a:schemeClr val="dk2"/>
                </a:solidFill>
                <a:latin typeface="Century Gothic"/>
                <a:ea typeface="Century Gothic"/>
                <a:cs typeface="Century Gothic"/>
                <a:sym typeface="Century Gothic"/>
              </a:rPr>
              <a:t>Surface Temperature </a:t>
            </a:r>
            <a:r>
              <a:rPr lang="en-US" sz="1200">
                <a:solidFill>
                  <a:schemeClr val="dk2"/>
                </a:solidFill>
                <a:latin typeface="Century Gothic"/>
                <a:ea typeface="Century Gothic"/>
                <a:cs typeface="Century Gothic"/>
                <a:sym typeface="Century Gothic"/>
              </a:rPr>
              <a:t>July 30</a:t>
            </a:r>
            <a:r>
              <a:rPr lang="en-US" sz="1200" b="0" i="0" u="none" strike="noStrike" cap="none" baseline="0">
                <a:solidFill>
                  <a:schemeClr val="dk2"/>
                </a:solidFill>
                <a:latin typeface="Century Gothic"/>
                <a:ea typeface="Century Gothic"/>
                <a:cs typeface="Century Gothic"/>
                <a:sym typeface="Century Gothic"/>
              </a:rPr>
              <a:t>, 20</a:t>
            </a:r>
            <a:r>
              <a:rPr lang="en-US" sz="1200">
                <a:solidFill>
                  <a:schemeClr val="dk2"/>
                </a:solidFill>
                <a:latin typeface="Century Gothic"/>
                <a:ea typeface="Century Gothic"/>
                <a:cs typeface="Century Gothic"/>
                <a:sym typeface="Century Gothic"/>
              </a:rPr>
              <a:t>14</a:t>
            </a:r>
          </a:p>
        </p:txBody>
      </p:sp>
      <p:sp>
        <p:nvSpPr>
          <p:cNvPr id="317" name="Shape 317"/>
          <p:cNvSpPr txBox="1"/>
          <p:nvPr/>
        </p:nvSpPr>
        <p:spPr>
          <a:xfrm>
            <a:off x="62825" y="2439475"/>
            <a:ext cx="2973899" cy="371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a:solidFill>
                  <a:schemeClr val="dk2"/>
                </a:solidFill>
                <a:latin typeface="Century Gothic"/>
                <a:ea typeface="Century Gothic"/>
                <a:cs typeface="Century Gothic"/>
                <a:sym typeface="Century Gothic"/>
              </a:rPr>
              <a:t>&gt; 22.5%</a:t>
            </a:r>
          </a:p>
        </p:txBody>
      </p:sp>
      <p:sp>
        <p:nvSpPr>
          <p:cNvPr id="318" name="Shape 318"/>
          <p:cNvSpPr txBox="1"/>
          <p:nvPr/>
        </p:nvSpPr>
        <p:spPr>
          <a:xfrm>
            <a:off x="2934325" y="2439475"/>
            <a:ext cx="2973899" cy="371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a:solidFill>
                  <a:schemeClr val="dk2"/>
                </a:solidFill>
                <a:latin typeface="Century Gothic"/>
                <a:ea typeface="Century Gothic"/>
                <a:cs typeface="Century Gothic"/>
                <a:sym typeface="Century Gothic"/>
              </a:rPr>
              <a:t>&gt; 22.5%</a:t>
            </a:r>
          </a:p>
        </p:txBody>
      </p:sp>
      <p:sp>
        <p:nvSpPr>
          <p:cNvPr id="319" name="Shape 319"/>
          <p:cNvSpPr txBox="1"/>
          <p:nvPr/>
        </p:nvSpPr>
        <p:spPr>
          <a:xfrm>
            <a:off x="5967800" y="2439475"/>
            <a:ext cx="2973899" cy="371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a:solidFill>
                  <a:schemeClr val="dk2"/>
                </a:solidFill>
                <a:latin typeface="Century Gothic"/>
                <a:ea typeface="Century Gothic"/>
                <a:cs typeface="Century Gothic"/>
                <a:sym typeface="Century Gothic"/>
              </a:rPr>
              <a:t>&lt; 22.5%</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20038" y="450289"/>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54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7"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286943" y="593652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76350" y="5936525"/>
            <a:ext cx="905845" cy="803548"/>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301362" y="1373698"/>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301362" y="2515275"/>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301362" y="3656850"/>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301362" y="4798425"/>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167975" y="5859175"/>
            <a:ext cx="2353199" cy="478200"/>
          </a:xfrm>
          <a:prstGeom prst="rect">
            <a:avLst/>
          </a:prstGeom>
          <a:noFill/>
          <a:ln>
            <a:noFill/>
          </a:ln>
        </p:spPr>
        <p:txBody>
          <a:bodyPr lIns="91425" tIns="91425" rIns="91425" bIns="91425" anchor="t" anchorCtr="0">
            <a:noAutofit/>
          </a:bodyPr>
          <a:lstStyle/>
          <a:p>
            <a:pPr rtl="0">
              <a:spcBef>
                <a:spcPts val="0"/>
              </a:spcBef>
              <a:buNone/>
            </a:pPr>
            <a:r>
              <a:rPr lang="en-US" sz="1200">
                <a:latin typeface="Questrial"/>
                <a:ea typeface="Questrial"/>
                <a:cs typeface="Questrial"/>
                <a:sym typeface="Questrial"/>
              </a:rPr>
              <a:t>Downtown Phoenix</a:t>
            </a:r>
          </a:p>
          <a:p>
            <a:pPr>
              <a:spcBef>
                <a:spcPts val="0"/>
              </a:spcBef>
              <a:buNone/>
            </a:pPr>
            <a:r>
              <a:rPr lang="en-US" sz="1200">
                <a:latin typeface="Questrial"/>
                <a:ea typeface="Questrial"/>
                <a:cs typeface="Questrial"/>
                <a:sym typeface="Questrial"/>
              </a:rPr>
              <a:t>Photos by Geordi Alm (ASU)</a:t>
            </a:r>
          </a:p>
        </p:txBody>
      </p:sp>
      <p:pic>
        <p:nvPicPr>
          <p:cNvPr id="126" name="Shape 126"/>
          <p:cNvPicPr preferRelativeResize="0"/>
          <p:nvPr/>
        </p:nvPicPr>
        <p:blipFill>
          <a:blip r:embed="rId9">
            <a:alphaModFix/>
          </a:blip>
          <a:stretch>
            <a:fillRect/>
          </a:stretch>
        </p:blipFill>
        <p:spPr>
          <a:xfrm>
            <a:off x="76349" y="1462350"/>
            <a:ext cx="6225024" cy="4385524"/>
          </a:xfrm>
          <a:prstGeom prst="rect">
            <a:avLst/>
          </a:prstGeom>
          <a:noFill/>
          <a:ln>
            <a:noFill/>
          </a:ln>
        </p:spPr>
      </p:pic>
      <p:sp>
        <p:nvSpPr>
          <p:cNvPr id="127" name="Shape 127"/>
          <p:cNvSpPr txBox="1">
            <a:spLocks noGrp="1"/>
          </p:cNvSpPr>
          <p:nvPr>
            <p:ph type="body" idx="3"/>
          </p:nvPr>
        </p:nvSpPr>
        <p:spPr>
          <a:xfrm>
            <a:off x="0" y="1747275"/>
            <a:ext cx="29144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400" b="1">
                <a:latin typeface="Century Gothic"/>
                <a:ea typeface="Century Gothic"/>
                <a:cs typeface="Century Gothic"/>
                <a:sym typeface="Century Gothic"/>
              </a:rPr>
              <a:t>Maricopa County</a:t>
            </a:r>
          </a:p>
        </p:txBody>
      </p:sp>
      <p:sp>
        <p:nvSpPr>
          <p:cNvPr id="128" name="Shape 128"/>
          <p:cNvSpPr txBox="1">
            <a:spLocks noGrp="1"/>
          </p:cNvSpPr>
          <p:nvPr>
            <p:ph type="body" idx="4"/>
          </p:nvPr>
        </p:nvSpPr>
        <p:spPr>
          <a:xfrm>
            <a:off x="4882525" y="4066987"/>
            <a:ext cx="1231800" cy="3213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Arizona</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dirty="0">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dirty="0">
              <a:solidFill>
                <a:schemeClr val="dk1"/>
              </a:solidFill>
              <a:latin typeface="Century Gothic"/>
              <a:ea typeface="Century Gothic"/>
              <a:cs typeface="Century Gothic"/>
              <a:sym typeface="Century Gothic"/>
              <a:rtl val="0"/>
            </a:endParaRPr>
          </a:p>
        </p:txBody>
      </p:sp>
      <p:sp>
        <p:nvSpPr>
          <p:cNvPr id="134" name="Shape 134"/>
          <p:cNvSpPr txBox="1">
            <a:spLocks noGrp="1"/>
          </p:cNvSpPr>
          <p:nvPr>
            <p:ph type="body" idx="2"/>
          </p:nvPr>
        </p:nvSpPr>
        <p:spPr>
          <a:xfrm>
            <a:off x="576075" y="3464279"/>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5" name="Shape 135"/>
          <p:cNvSpPr txBox="1">
            <a:spLocks noGrp="1"/>
          </p:cNvSpPr>
          <p:nvPr>
            <p:ph type="body" idx="3"/>
          </p:nvPr>
        </p:nvSpPr>
        <p:spPr>
          <a:xfrm>
            <a:off x="5272475" y="3190075"/>
            <a:ext cx="3583199"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baseline="0">
                <a:solidFill>
                  <a:srgbClr val="A5A5A5"/>
                </a:solidFill>
                <a:latin typeface="Questrial"/>
                <a:ea typeface="Questrial"/>
                <a:cs typeface="Questrial"/>
                <a:sym typeface="Questrial"/>
                <a:rtl val="0"/>
              </a:rPr>
              <a:t>Image Credit: AZGS</a:t>
            </a:r>
          </a:p>
        </p:txBody>
      </p:sp>
      <p:pic>
        <p:nvPicPr>
          <p:cNvPr id="136" name="Shape 136"/>
          <p:cNvPicPr preferRelativeResize="0"/>
          <p:nvPr/>
        </p:nvPicPr>
        <p:blipFill rotWithShape="1">
          <a:blip r:embed="rId3">
            <a:alphaModFix/>
          </a:blip>
          <a:srcRect t="14478"/>
          <a:stretch/>
        </p:blipFill>
        <p:spPr>
          <a:xfrm>
            <a:off x="0" y="0"/>
            <a:ext cx="9144000" cy="3550200"/>
          </a:xfrm>
          <a:prstGeom prst="rect">
            <a:avLst/>
          </a:prstGeom>
          <a:noFill/>
          <a:ln>
            <a:noFill/>
          </a:ln>
        </p:spPr>
      </p:pic>
      <p:pic>
        <p:nvPicPr>
          <p:cNvPr id="137" name="Shape 137"/>
          <p:cNvPicPr preferRelativeResize="0"/>
          <p:nvPr/>
        </p:nvPicPr>
        <p:blipFill rotWithShape="1">
          <a:blip r:embed="rId4">
            <a:alphaModFix/>
          </a:blip>
          <a:srcRect t="9287" b="9246"/>
          <a:stretch/>
        </p:blipFill>
        <p:spPr>
          <a:xfrm>
            <a:off x="-4575" y="-1"/>
            <a:ext cx="9144000" cy="3550200"/>
          </a:xfrm>
          <a:prstGeom prst="rect">
            <a:avLst/>
          </a:prstGeom>
          <a:noFill/>
          <a:ln>
            <a:noFill/>
          </a:ln>
        </p:spPr>
      </p:pic>
      <p:sp>
        <p:nvSpPr>
          <p:cNvPr id="138" name="Shape 138"/>
          <p:cNvSpPr txBox="1"/>
          <p:nvPr/>
        </p:nvSpPr>
        <p:spPr>
          <a:xfrm>
            <a:off x="0" y="6219425"/>
            <a:ext cx="9144000" cy="354300"/>
          </a:xfrm>
          <a:prstGeom prst="rect">
            <a:avLst/>
          </a:prstGeom>
          <a:noFill/>
          <a:ln>
            <a:noFill/>
          </a:ln>
        </p:spPr>
        <p:txBody>
          <a:bodyPr lIns="91425" tIns="91425" rIns="91425" bIns="91425" anchor="t" anchorCtr="0">
            <a:noAutofit/>
          </a:bodyPr>
          <a:lstStyle/>
          <a:p>
            <a:pPr>
              <a:spcBef>
                <a:spcPts val="0"/>
              </a:spcBef>
              <a:buNone/>
            </a:pPr>
            <a:endParaRPr sz="1200">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320038" y="548639"/>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5400" b="1" i="0" u="none" strike="noStrike" cap="none" baseline="0">
                <a:solidFill>
                  <a:schemeClr val="accent1"/>
                </a:solidFill>
                <a:latin typeface="Century Gothic"/>
                <a:ea typeface="Century Gothic"/>
                <a:cs typeface="Century Gothic"/>
                <a:sym typeface="Century Gothic"/>
                <a:rtl val="0"/>
              </a:rPr>
              <a:t>Objectives</a:t>
            </a:r>
          </a:p>
        </p:txBody>
      </p:sp>
      <p:sp>
        <p:nvSpPr>
          <p:cNvPr id="145" name="Shape 145"/>
          <p:cNvSpPr txBox="1">
            <a:spLocks noGrp="1"/>
          </p:cNvSpPr>
          <p:nvPr>
            <p:ph type="body" idx="2"/>
          </p:nvPr>
        </p:nvSpPr>
        <p:spPr>
          <a:xfrm>
            <a:off x="463750" y="1369350"/>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pic>
        <p:nvPicPr>
          <p:cNvPr id="146" name="Shape 146"/>
          <p:cNvPicPr preferRelativeResize="0"/>
          <p:nvPr/>
        </p:nvPicPr>
        <p:blipFill rotWithShape="1">
          <a:blip r:embed="rId3">
            <a:alphaModFix/>
          </a:blip>
          <a:srcRect/>
          <a:stretch/>
        </p:blipFill>
        <p:spPr>
          <a:xfrm>
            <a:off x="191314" y="4050303"/>
            <a:ext cx="4123800" cy="2239500"/>
          </a:xfrm>
          <a:prstGeom prst="rect">
            <a:avLst/>
          </a:prstGeom>
          <a:noFill/>
          <a:ln>
            <a:noFill/>
          </a:ln>
        </p:spPr>
      </p:pic>
      <p:pic>
        <p:nvPicPr>
          <p:cNvPr id="147" name="Shape 147"/>
          <p:cNvPicPr preferRelativeResize="0"/>
          <p:nvPr/>
        </p:nvPicPr>
        <p:blipFill rotWithShape="1">
          <a:blip r:embed="rId4">
            <a:alphaModFix/>
          </a:blip>
          <a:srcRect/>
          <a:stretch/>
        </p:blipFill>
        <p:spPr>
          <a:xfrm>
            <a:off x="4862301" y="4050290"/>
            <a:ext cx="3961500" cy="2239500"/>
          </a:xfrm>
          <a:prstGeom prst="rect">
            <a:avLst/>
          </a:prstGeom>
          <a:noFill/>
          <a:ln>
            <a:noFill/>
          </a:ln>
        </p:spPr>
      </p:pic>
      <p:sp>
        <p:nvSpPr>
          <p:cNvPr id="148" name="Shape 148"/>
          <p:cNvSpPr txBox="1"/>
          <p:nvPr/>
        </p:nvSpPr>
        <p:spPr>
          <a:xfrm>
            <a:off x="255663" y="6289803"/>
            <a:ext cx="3995099"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May 21, 2005</a:t>
            </a:r>
          </a:p>
        </p:txBody>
      </p:sp>
      <p:sp>
        <p:nvSpPr>
          <p:cNvPr id="149" name="Shape 149"/>
          <p:cNvSpPr txBox="1"/>
          <p:nvPr/>
        </p:nvSpPr>
        <p:spPr>
          <a:xfrm>
            <a:off x="4845501" y="6289803"/>
            <a:ext cx="3995099"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July 2, 2005</a:t>
            </a:r>
          </a:p>
        </p:txBody>
      </p:sp>
      <p:sp>
        <p:nvSpPr>
          <p:cNvPr id="150" name="Shape 150"/>
          <p:cNvSpPr/>
          <p:nvPr/>
        </p:nvSpPr>
        <p:spPr>
          <a:xfrm>
            <a:off x="320039" y="536640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1" name="Shape 151"/>
          <p:cNvSpPr/>
          <p:nvPr/>
        </p:nvSpPr>
        <p:spPr>
          <a:xfrm>
            <a:off x="5604889" y="5079728"/>
            <a:ext cx="1562099" cy="805200"/>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2" name="Shape 152"/>
          <p:cNvSpPr/>
          <p:nvPr/>
        </p:nvSpPr>
        <p:spPr>
          <a:xfrm>
            <a:off x="2188739" y="412290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3" name="Shape 153"/>
          <p:cNvSpPr/>
          <p:nvPr/>
        </p:nvSpPr>
        <p:spPr>
          <a:xfrm>
            <a:off x="6901564" y="415495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l="21618" t="4888" r="20109" b="18371"/>
          <a:stretch/>
        </p:blipFill>
        <p:spPr>
          <a:xfrm rot="5400000">
            <a:off x="4228287" y="2105187"/>
            <a:ext cx="5335099" cy="3651274"/>
          </a:xfrm>
          <a:prstGeom prst="rect">
            <a:avLst/>
          </a:prstGeom>
          <a:noFill/>
          <a:ln>
            <a:noFill/>
          </a:ln>
        </p:spPr>
      </p:pic>
      <p:sp>
        <p:nvSpPr>
          <p:cNvPr id="160" name="Shape 160"/>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lvl="0" algn="r" rtl="0">
              <a:spcBef>
                <a:spcPts val="0"/>
              </a:spcBef>
              <a:buClr>
                <a:schemeClr val="dk1"/>
              </a:buClr>
              <a:buSzPct val="25000"/>
              <a:buFont typeface="Questrial"/>
              <a:buNone/>
            </a:pPr>
            <a:r>
              <a:rPr lang="en-US" sz="200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a:solidFill>
                <a:schemeClr val="dk1"/>
              </a:solidFill>
              <a:latin typeface="Century Gothic"/>
              <a:ea typeface="Century Gothic"/>
              <a:cs typeface="Century Gothic"/>
              <a:sym typeface="Century Gothic"/>
            </a:endParaRPr>
          </a:p>
        </p:txBody>
      </p:sp>
      <p:sp>
        <p:nvSpPr>
          <p:cNvPr id="161" name="Shape 161"/>
          <p:cNvSpPr txBox="1">
            <a:spLocks noGrp="1"/>
          </p:cNvSpPr>
          <p:nvPr>
            <p:ph type="body" idx="2"/>
          </p:nvPr>
        </p:nvSpPr>
        <p:spPr>
          <a:xfrm>
            <a:off x="320088" y="298288"/>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2" name="Shape 162"/>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3" name="Shape 163"/>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D</a:t>
            </a:r>
            <a:r>
              <a:rPr lang="en-US" sz="2000" b="0" i="0" u="none" strike="noStrike" cap="none" baseline="0">
                <a:solidFill>
                  <a:schemeClr val="dk1"/>
                </a:solidFill>
                <a:latin typeface="Century Gothic"/>
                <a:ea typeface="Century Gothic"/>
                <a:cs typeface="Century Gothic"/>
                <a:sym typeface="Century Gothic"/>
                <a:rtl val="0"/>
              </a:rPr>
              <a:t>aily surface temperature data per census tract for statistical comparisons</a:t>
            </a:r>
          </a:p>
        </p:txBody>
      </p:sp>
      <p:sp>
        <p:nvSpPr>
          <p:cNvPr id="164" name="Shape 164"/>
          <p:cNvSpPr txBox="1">
            <a:spLocks noGrp="1"/>
          </p:cNvSpPr>
          <p:nvPr>
            <p:ph type="body" idx="5"/>
          </p:nvPr>
        </p:nvSpPr>
        <p:spPr>
          <a:xfrm>
            <a:off x="608074" y="1839787"/>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5" name="Shape 165"/>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t>
            </a:r>
            <a:r>
              <a:rPr lang="en-US" sz="1800" b="1">
                <a:solidFill>
                  <a:schemeClr val="dk1"/>
                </a:solidFill>
                <a:latin typeface="Century Gothic"/>
                <a:ea typeface="Century Gothic"/>
                <a:cs typeface="Century Gothic"/>
                <a:sym typeface="Century Gothic"/>
                <a:rtl val="0"/>
              </a:rPr>
              <a:t>ASTER</a:t>
            </a:r>
          </a:p>
        </p:txBody>
      </p:sp>
      <p:pic>
        <p:nvPicPr>
          <p:cNvPr id="166" name="Shape 166"/>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67" name="Shape 167"/>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68" name="Shape 168"/>
          <p:cNvPicPr preferRelativeResize="0"/>
          <p:nvPr/>
        </p:nvPicPr>
        <p:blipFill rotWithShape="1">
          <a:blip r:embed="rId6">
            <a:alphaModFix/>
          </a:blip>
          <a:srcRect/>
          <a:stretch/>
        </p:blipFill>
        <p:spPr>
          <a:xfrm rot="-1724730">
            <a:off x="382919" y="4643191"/>
            <a:ext cx="1107252" cy="833636"/>
          </a:xfrm>
          <a:prstGeom prst="rect">
            <a:avLst/>
          </a:prstGeom>
          <a:noFill/>
          <a:ln>
            <a:noFill/>
          </a:ln>
        </p:spPr>
      </p:pic>
      <p:sp>
        <p:nvSpPr>
          <p:cNvPr id="169" name="Shape 169"/>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Land use classification of the urban environment </a:t>
            </a:r>
          </a:p>
        </p:txBody>
      </p:sp>
      <p:sp>
        <p:nvSpPr>
          <p:cNvPr id="170" name="Shape 170"/>
          <p:cNvSpPr/>
          <p:nvPr/>
        </p:nvSpPr>
        <p:spPr>
          <a:xfrm>
            <a:off x="6053949" y="172160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Surface Temperature Averages</a:t>
            </a:r>
          </a:p>
        </p:txBody>
      </p:sp>
      <p:sp>
        <p:nvSpPr>
          <p:cNvPr id="171" name="Shape 171"/>
          <p:cNvSpPr/>
          <p:nvPr/>
        </p:nvSpPr>
        <p:spPr>
          <a:xfrm>
            <a:off x="5150675" y="3411825"/>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a:solidFill>
                  <a:schemeClr val="lt1"/>
                </a:solidFill>
                <a:latin typeface="Century Gothic"/>
                <a:ea typeface="Century Gothic"/>
                <a:cs typeface="Century Gothic"/>
                <a:sym typeface="Century Gothic"/>
              </a:rPr>
              <a:t>Spatial Consistency Analysis</a:t>
            </a:r>
          </a:p>
        </p:txBody>
      </p:sp>
      <p:sp>
        <p:nvSpPr>
          <p:cNvPr id="172" name="Shape 172"/>
          <p:cNvSpPr/>
          <p:nvPr/>
        </p:nvSpPr>
        <p:spPr>
          <a:xfrm>
            <a:off x="6954275" y="3342975"/>
            <a:ext cx="1767300" cy="1263299"/>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Average Comparisons</a:t>
            </a:r>
          </a:p>
        </p:txBody>
      </p:sp>
      <p:sp>
        <p:nvSpPr>
          <p:cNvPr id="173" name="Shape 173"/>
          <p:cNvSpPr/>
          <p:nvPr/>
        </p:nvSpPr>
        <p:spPr>
          <a:xfrm>
            <a:off x="6091800" y="4986525"/>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l="3501" t="4817" r="19367" b="17602"/>
          <a:stretch/>
        </p:blipFill>
        <p:spPr>
          <a:xfrm>
            <a:off x="3468597" y="1019542"/>
            <a:ext cx="5607274" cy="2847449"/>
          </a:xfrm>
          <a:prstGeom prst="rect">
            <a:avLst/>
          </a:prstGeom>
          <a:noFill/>
          <a:ln>
            <a:noFill/>
          </a:ln>
        </p:spPr>
      </p:pic>
      <p:sp>
        <p:nvSpPr>
          <p:cNvPr id="180" name="Shape 180"/>
          <p:cNvSpPr txBox="1">
            <a:spLocks noGrp="1"/>
          </p:cNvSpPr>
          <p:nvPr>
            <p:ph type="body" idx="1"/>
          </p:nvPr>
        </p:nvSpPr>
        <p:spPr>
          <a:xfrm>
            <a:off x="215150" y="277175"/>
            <a:ext cx="7554900" cy="16899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Survey Analysis </a:t>
            </a:r>
          </a:p>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Methods</a:t>
            </a:r>
          </a:p>
          <a:p>
            <a:pPr marL="0" marR="0" lvl="0" indent="0" algn="l" rtl="0">
              <a:lnSpc>
                <a:spcPct val="90000"/>
              </a:lnSpc>
              <a:spcBef>
                <a:spcPts val="0"/>
              </a:spcBef>
              <a:spcAft>
                <a:spcPts val="0"/>
              </a:spcAft>
              <a:buClr>
                <a:schemeClr val="dk1"/>
              </a:buClr>
              <a:buFont typeface="Questrial"/>
              <a:buNone/>
            </a:pPr>
            <a:endParaRPr sz="1400" b="0" i="0" u="none" strike="noStrike" cap="none" baseline="0">
              <a:solidFill>
                <a:srgbClr val="000000"/>
              </a:solidFill>
              <a:latin typeface="Arial"/>
              <a:ea typeface="Arial"/>
              <a:cs typeface="Arial"/>
              <a:sym typeface="Arial"/>
              <a:rtl val="0"/>
            </a:endParaRPr>
          </a:p>
        </p:txBody>
      </p:sp>
      <p:sp>
        <p:nvSpPr>
          <p:cNvPr id="181" name="Shape 181"/>
          <p:cNvSpPr/>
          <p:nvPr/>
        </p:nvSpPr>
        <p:spPr>
          <a:xfrm>
            <a:off x="5045073" y="1973155"/>
            <a:ext cx="1097399" cy="892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Raw CASPER Results</a:t>
            </a:r>
          </a:p>
        </p:txBody>
      </p:sp>
      <p:sp>
        <p:nvSpPr>
          <p:cNvPr id="182" name="Shape 182"/>
          <p:cNvSpPr/>
          <p:nvPr/>
        </p:nvSpPr>
        <p:spPr>
          <a:xfrm>
            <a:off x="6297061" y="1396957"/>
            <a:ext cx="1258200" cy="6585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Likelihood of AC Use</a:t>
            </a:r>
          </a:p>
        </p:txBody>
      </p:sp>
      <p:sp>
        <p:nvSpPr>
          <p:cNvPr id="183" name="Shape 183"/>
          <p:cNvSpPr/>
          <p:nvPr/>
        </p:nvSpPr>
        <p:spPr>
          <a:xfrm>
            <a:off x="6212797" y="2865955"/>
            <a:ext cx="1363200" cy="572099"/>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Likelihood of </a:t>
            </a:r>
            <a:r>
              <a:rPr lang="en-US" sz="1600" b="1" dirty="0">
                <a:solidFill>
                  <a:schemeClr val="lt1"/>
                </a:solidFill>
                <a:latin typeface="Century Gothic"/>
                <a:ea typeface="Century Gothic"/>
                <a:cs typeface="Century Gothic"/>
                <a:sym typeface="Century Gothic"/>
                <a:rtl val="0"/>
              </a:rPr>
              <a:t>Hearing Warning Message</a:t>
            </a:r>
          </a:p>
        </p:txBody>
      </p:sp>
      <p:sp>
        <p:nvSpPr>
          <p:cNvPr id="184" name="Shape 184"/>
          <p:cNvSpPr/>
          <p:nvPr/>
        </p:nvSpPr>
        <p:spPr>
          <a:xfrm>
            <a:off x="7464785" y="1921319"/>
            <a:ext cx="1518600" cy="1087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Comparison to Assumed Patterns</a:t>
            </a:r>
          </a:p>
        </p:txBody>
      </p:sp>
      <p:sp>
        <p:nvSpPr>
          <p:cNvPr id="185" name="Shape 185"/>
          <p:cNvSpPr/>
          <p:nvPr/>
        </p:nvSpPr>
        <p:spPr>
          <a:xfrm>
            <a:off x="3631120" y="1108105"/>
            <a:ext cx="1363200" cy="1295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dirty="0">
                <a:solidFill>
                  <a:schemeClr val="lt1"/>
                </a:solidFill>
                <a:latin typeface="Century Gothic"/>
                <a:ea typeface="Century Gothic"/>
                <a:cs typeface="Century Gothic"/>
                <a:sym typeface="Century Gothic"/>
              </a:rPr>
              <a:t>Comm. Health &amp; Emergency Response Survey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4361"/>
            <a:ext cx="5982789" cy="3615228"/>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414750" y="282900"/>
            <a:ext cx="10026000" cy="116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Pr>
              <a:t>Results</a:t>
            </a:r>
          </a:p>
        </p:txBody>
      </p:sp>
      <p:pic>
        <p:nvPicPr>
          <p:cNvPr id="192" name="Shape 192"/>
          <p:cNvPicPr preferRelativeResize="0"/>
          <p:nvPr/>
        </p:nvPicPr>
        <p:blipFill>
          <a:blip r:embed="rId3">
            <a:alphaModFix/>
          </a:blip>
          <a:stretch>
            <a:fillRect/>
          </a:stretch>
        </p:blipFill>
        <p:spPr>
          <a:xfrm>
            <a:off x="373600" y="1729764"/>
            <a:ext cx="2890050" cy="2123460"/>
          </a:xfrm>
          <a:prstGeom prst="rect">
            <a:avLst/>
          </a:prstGeom>
          <a:noFill/>
          <a:ln>
            <a:noFill/>
          </a:ln>
        </p:spPr>
      </p:pic>
      <p:pic>
        <p:nvPicPr>
          <p:cNvPr id="193" name="Shape 193"/>
          <p:cNvPicPr preferRelativeResize="0"/>
          <p:nvPr/>
        </p:nvPicPr>
        <p:blipFill>
          <a:blip r:embed="rId4">
            <a:alphaModFix/>
          </a:blip>
          <a:stretch>
            <a:fillRect/>
          </a:stretch>
        </p:blipFill>
        <p:spPr>
          <a:xfrm>
            <a:off x="3350475" y="1729775"/>
            <a:ext cx="2815903" cy="2103924"/>
          </a:xfrm>
          <a:prstGeom prst="rect">
            <a:avLst/>
          </a:prstGeom>
          <a:noFill/>
          <a:ln>
            <a:noFill/>
          </a:ln>
        </p:spPr>
      </p:pic>
      <p:pic>
        <p:nvPicPr>
          <p:cNvPr id="194" name="Shape 194"/>
          <p:cNvPicPr preferRelativeResize="0"/>
          <p:nvPr/>
        </p:nvPicPr>
        <p:blipFill>
          <a:blip r:embed="rId5">
            <a:alphaModFix/>
          </a:blip>
          <a:stretch>
            <a:fillRect/>
          </a:stretch>
        </p:blipFill>
        <p:spPr>
          <a:xfrm>
            <a:off x="6253200" y="1796450"/>
            <a:ext cx="2815900" cy="2056777"/>
          </a:xfrm>
          <a:prstGeom prst="rect">
            <a:avLst/>
          </a:prstGeom>
          <a:noFill/>
          <a:ln>
            <a:noFill/>
          </a:ln>
        </p:spPr>
      </p:pic>
      <p:pic>
        <p:nvPicPr>
          <p:cNvPr id="195" name="Shape 195"/>
          <p:cNvPicPr preferRelativeResize="0"/>
          <p:nvPr/>
        </p:nvPicPr>
        <p:blipFill>
          <a:blip r:embed="rId6">
            <a:alphaModFix/>
          </a:blip>
          <a:stretch>
            <a:fillRect/>
          </a:stretch>
        </p:blipFill>
        <p:spPr>
          <a:xfrm>
            <a:off x="319975" y="4183850"/>
            <a:ext cx="2890049" cy="2123449"/>
          </a:xfrm>
          <a:prstGeom prst="rect">
            <a:avLst/>
          </a:prstGeom>
          <a:noFill/>
          <a:ln>
            <a:noFill/>
          </a:ln>
        </p:spPr>
      </p:pic>
      <p:pic>
        <p:nvPicPr>
          <p:cNvPr id="196" name="Shape 196"/>
          <p:cNvPicPr preferRelativeResize="0"/>
          <p:nvPr/>
        </p:nvPicPr>
        <p:blipFill>
          <a:blip r:embed="rId7">
            <a:alphaModFix/>
          </a:blip>
          <a:stretch>
            <a:fillRect/>
          </a:stretch>
        </p:blipFill>
        <p:spPr>
          <a:xfrm>
            <a:off x="3296850" y="4183850"/>
            <a:ext cx="2815900" cy="2123449"/>
          </a:xfrm>
          <a:prstGeom prst="rect">
            <a:avLst/>
          </a:prstGeom>
          <a:noFill/>
          <a:ln>
            <a:noFill/>
          </a:ln>
        </p:spPr>
      </p:pic>
      <p:pic>
        <p:nvPicPr>
          <p:cNvPr id="197" name="Shape 197"/>
          <p:cNvPicPr preferRelativeResize="0"/>
          <p:nvPr/>
        </p:nvPicPr>
        <p:blipFill>
          <a:blip r:embed="rId8">
            <a:alphaModFix/>
          </a:blip>
          <a:stretch>
            <a:fillRect/>
          </a:stretch>
        </p:blipFill>
        <p:spPr>
          <a:xfrm>
            <a:off x="6112750" y="4143625"/>
            <a:ext cx="2792300" cy="2203900"/>
          </a:xfrm>
          <a:prstGeom prst="rect">
            <a:avLst/>
          </a:prstGeom>
          <a:noFill/>
          <a:ln>
            <a:noFill/>
          </a:ln>
        </p:spPr>
      </p:pic>
      <p:sp>
        <p:nvSpPr>
          <p:cNvPr id="198" name="Shape 198"/>
          <p:cNvSpPr txBox="1">
            <a:spLocks noGrp="1"/>
          </p:cNvSpPr>
          <p:nvPr>
            <p:ph type="body" idx="1"/>
          </p:nvPr>
        </p:nvSpPr>
        <p:spPr>
          <a:xfrm>
            <a:off x="4874625" y="779570"/>
            <a:ext cx="4012799"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Day - 2012</a:t>
            </a:r>
          </a:p>
        </p:txBody>
      </p:sp>
      <p:sp>
        <p:nvSpPr>
          <p:cNvPr id="199" name="Shape 199"/>
          <p:cNvSpPr txBox="1">
            <a:spLocks noGrp="1"/>
          </p:cNvSpPr>
          <p:nvPr>
            <p:ph type="body" idx="2"/>
          </p:nvPr>
        </p:nvSpPr>
        <p:spPr>
          <a:xfrm>
            <a:off x="4937200" y="3955808"/>
            <a:ext cx="4012799"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Night - 2012</a:t>
            </a:r>
          </a:p>
        </p:txBody>
      </p:sp>
      <p:sp>
        <p:nvSpPr>
          <p:cNvPr id="200" name="Shape 200"/>
          <p:cNvSpPr txBox="1"/>
          <p:nvPr/>
        </p:nvSpPr>
        <p:spPr>
          <a:xfrm>
            <a:off x="1099675"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Early Season</a:t>
            </a:r>
          </a:p>
        </p:txBody>
      </p:sp>
      <p:sp>
        <p:nvSpPr>
          <p:cNvPr id="201" name="Shape 201"/>
          <p:cNvSpPr txBox="1"/>
          <p:nvPr/>
        </p:nvSpPr>
        <p:spPr>
          <a:xfrm>
            <a:off x="4020937"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a:solidFill>
                  <a:schemeClr val="dk1"/>
                </a:solidFill>
                <a:latin typeface="Century Gothic"/>
                <a:ea typeface="Century Gothic"/>
                <a:cs typeface="Century Gothic"/>
                <a:sym typeface="Century Gothic"/>
              </a:rPr>
              <a:t>Mid Season</a:t>
            </a:r>
          </a:p>
        </p:txBody>
      </p:sp>
      <p:sp>
        <p:nvSpPr>
          <p:cNvPr id="202" name="Shape 202"/>
          <p:cNvSpPr txBox="1"/>
          <p:nvPr/>
        </p:nvSpPr>
        <p:spPr>
          <a:xfrm>
            <a:off x="6942225"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Late Season</a:t>
            </a:r>
          </a:p>
        </p:txBody>
      </p:sp>
      <p:sp>
        <p:nvSpPr>
          <p:cNvPr id="203" name="Shape 203"/>
          <p:cNvSpPr txBox="1"/>
          <p:nvPr/>
        </p:nvSpPr>
        <p:spPr>
          <a:xfrm rot="-5400000">
            <a:off x="-1542450" y="3607774"/>
            <a:ext cx="3442500"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Average Surface Temperature (C)</a:t>
            </a:r>
          </a:p>
        </p:txBody>
      </p:sp>
      <p:pic>
        <p:nvPicPr>
          <p:cNvPr id="204" name="Shape 204"/>
          <p:cNvPicPr preferRelativeResize="0"/>
          <p:nvPr/>
        </p:nvPicPr>
        <p:blipFill>
          <a:blip r:embed="rId9">
            <a:alphaModFix/>
          </a:blip>
          <a:stretch>
            <a:fillRect/>
          </a:stretch>
        </p:blipFill>
        <p:spPr>
          <a:xfrm>
            <a:off x="7449521" y="2065327"/>
            <a:ext cx="1437900" cy="419118"/>
          </a:xfrm>
          <a:prstGeom prst="rect">
            <a:avLst/>
          </a:prstGeom>
          <a:noFill/>
          <a:ln>
            <a:noFill/>
          </a:ln>
        </p:spPr>
      </p:pic>
      <p:pic>
        <p:nvPicPr>
          <p:cNvPr id="205" name="Shape 205"/>
          <p:cNvPicPr preferRelativeResize="0"/>
          <p:nvPr/>
        </p:nvPicPr>
        <p:blipFill>
          <a:blip r:embed="rId10">
            <a:alphaModFix/>
          </a:blip>
          <a:stretch>
            <a:fillRect/>
          </a:stretch>
        </p:blipFill>
        <p:spPr>
          <a:xfrm>
            <a:off x="824775" y="4476600"/>
            <a:ext cx="1257375" cy="419125"/>
          </a:xfrm>
          <a:prstGeom prst="rect">
            <a:avLst/>
          </a:prstGeom>
          <a:noFill/>
          <a:ln>
            <a:noFill/>
          </a:ln>
        </p:spPr>
      </p:pic>
      <p:sp>
        <p:nvSpPr>
          <p:cNvPr id="206" name="Shape 206"/>
          <p:cNvSpPr txBox="1"/>
          <p:nvPr/>
        </p:nvSpPr>
        <p:spPr>
          <a:xfrm>
            <a:off x="3107475" y="6347525"/>
            <a:ext cx="3442500"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Date May - September 2012</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520799" y="1173200"/>
            <a:ext cx="8102399" cy="11595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Census tract average surface temperatures vary between days and how often a tract registers as occurring in the hottest 30%</a:t>
            </a:r>
          </a:p>
        </p:txBody>
      </p:sp>
      <p:sp>
        <p:nvSpPr>
          <p:cNvPr id="213" name="Shape 213"/>
          <p:cNvSpPr txBox="1"/>
          <p:nvPr/>
        </p:nvSpPr>
        <p:spPr>
          <a:xfrm>
            <a:off x="441600" y="425975"/>
            <a:ext cx="10026000" cy="116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a:t>
            </a:r>
          </a:p>
        </p:txBody>
      </p:sp>
      <p:sp>
        <p:nvSpPr>
          <p:cNvPr id="215" name="Shape 215"/>
          <p:cNvSpPr txBox="1"/>
          <p:nvPr/>
        </p:nvSpPr>
        <p:spPr>
          <a:xfrm>
            <a:off x="4176012" y="2180700"/>
            <a:ext cx="4792799" cy="680399"/>
          </a:xfrm>
          <a:prstGeom prst="rect">
            <a:avLst/>
          </a:prstGeom>
          <a:noFill/>
          <a:ln>
            <a:noFill/>
          </a:ln>
        </p:spPr>
        <p:txBody>
          <a:bodyPr lIns="91425" tIns="91425" rIns="91425" bIns="91425" anchor="t" anchorCtr="0">
            <a:noAutofit/>
          </a:bodyPr>
          <a:lstStyle/>
          <a:p>
            <a:pPr algn="ctr" rtl="0">
              <a:lnSpc>
                <a:spcPct val="90000"/>
              </a:lnSpc>
              <a:spcBef>
                <a:spcPts val="0"/>
              </a:spcBef>
              <a:buNone/>
            </a:pPr>
            <a:r>
              <a:rPr lang="en-US" sz="1200">
                <a:solidFill>
                  <a:schemeClr val="dk1"/>
                </a:solidFill>
                <a:latin typeface="Century Gothic"/>
                <a:ea typeface="Century Gothic"/>
                <a:cs typeface="Century Gothic"/>
                <a:sym typeface="Century Gothic"/>
              </a:rPr>
              <a:t>Consistency of Daily Top 30% Hottest Census Tracts</a:t>
            </a:r>
          </a:p>
          <a:p>
            <a:pPr algn="ctr" rtl="0">
              <a:lnSpc>
                <a:spcPct val="90000"/>
              </a:lnSpc>
              <a:spcBef>
                <a:spcPts val="0"/>
              </a:spcBef>
              <a:buNone/>
            </a:pPr>
            <a:r>
              <a:rPr lang="en-US" sz="1200">
                <a:solidFill>
                  <a:schemeClr val="dk1"/>
                </a:solidFill>
                <a:latin typeface="Century Gothic"/>
                <a:ea typeface="Century Gothic"/>
                <a:cs typeface="Century Gothic"/>
                <a:sym typeface="Century Gothic"/>
              </a:rPr>
              <a:t>and Survey Response for no A/C Use Due to Cost</a:t>
            </a:r>
          </a:p>
          <a:p>
            <a:pPr algn="ctr" rtl="0">
              <a:lnSpc>
                <a:spcPct val="90000"/>
              </a:lnSpc>
              <a:spcBef>
                <a:spcPts val="0"/>
              </a:spcBef>
              <a:buNone/>
            </a:pPr>
            <a:r>
              <a:rPr lang="en-US" sz="1200">
                <a:solidFill>
                  <a:schemeClr val="dk1"/>
                </a:solidFill>
                <a:latin typeface="Century Gothic"/>
                <a:ea typeface="Century Gothic"/>
                <a:cs typeface="Century Gothic"/>
                <a:sym typeface="Century Gothic"/>
              </a:rPr>
              <a:t>(June - September 2006)</a:t>
            </a:r>
          </a:p>
          <a:p>
            <a:pPr>
              <a:spcBef>
                <a:spcPts val="0"/>
              </a:spcBef>
              <a:buNone/>
            </a:pPr>
            <a:endParaRPr sz="1200">
              <a:solidFill>
                <a:schemeClr val="dk1"/>
              </a:solidFill>
              <a:latin typeface="Century Gothic"/>
              <a:ea typeface="Century Gothic"/>
              <a:cs typeface="Century Gothic"/>
              <a:sym typeface="Century Gothic"/>
            </a:endParaRPr>
          </a:p>
        </p:txBody>
      </p:sp>
      <p:pic>
        <p:nvPicPr>
          <p:cNvPr id="216" name="Shape 216"/>
          <p:cNvPicPr preferRelativeResize="0"/>
          <p:nvPr/>
        </p:nvPicPr>
        <p:blipFill>
          <a:blip r:embed="rId3">
            <a:alphaModFix/>
          </a:blip>
          <a:stretch>
            <a:fillRect/>
          </a:stretch>
        </p:blipFill>
        <p:spPr>
          <a:xfrm>
            <a:off x="133075" y="2899725"/>
            <a:ext cx="4132499" cy="3565149"/>
          </a:xfrm>
          <a:prstGeom prst="rect">
            <a:avLst/>
          </a:prstGeom>
          <a:noFill/>
          <a:ln>
            <a:noFill/>
          </a:ln>
        </p:spPr>
      </p:pic>
      <p:sp>
        <p:nvSpPr>
          <p:cNvPr id="217" name="Shape 217"/>
          <p:cNvSpPr txBox="1"/>
          <p:nvPr/>
        </p:nvSpPr>
        <p:spPr>
          <a:xfrm>
            <a:off x="133075" y="2180700"/>
            <a:ext cx="3953999" cy="680399"/>
          </a:xfrm>
          <a:prstGeom prst="rect">
            <a:avLst/>
          </a:prstGeom>
          <a:noFill/>
          <a:ln>
            <a:noFill/>
          </a:ln>
        </p:spPr>
        <p:txBody>
          <a:bodyPr lIns="91425" tIns="91425" rIns="91425" bIns="91425" anchor="t" anchorCtr="0">
            <a:noAutofit/>
          </a:bodyPr>
          <a:lstStyle/>
          <a:p>
            <a:pPr lvl="0" algn="ctr" rtl="0">
              <a:lnSpc>
                <a:spcPct val="90000"/>
              </a:lnSpc>
              <a:spcBef>
                <a:spcPts val="0"/>
              </a:spcBef>
              <a:buNone/>
            </a:pPr>
            <a:r>
              <a:rPr lang="en-US" sz="1200" dirty="0">
                <a:solidFill>
                  <a:schemeClr val="dk1"/>
                </a:solidFill>
                <a:latin typeface="Century Gothic"/>
                <a:ea typeface="Century Gothic"/>
                <a:cs typeface="Century Gothic"/>
                <a:sym typeface="Century Gothic"/>
              </a:rPr>
              <a:t>Effect of Households with a Non-English speaker on Choosing not to Use A/C for Any Reason</a:t>
            </a:r>
          </a:p>
          <a:p>
            <a:pPr lvl="0" rtl="0">
              <a:spcBef>
                <a:spcPts val="0"/>
              </a:spcBef>
              <a:buNone/>
            </a:pPr>
            <a:endParaRPr sz="1200" dirty="0">
              <a:solidFill>
                <a:schemeClr val="dk1"/>
              </a:solidFill>
              <a:latin typeface="Century Gothic"/>
              <a:ea typeface="Century Gothic"/>
              <a:cs typeface="Century Gothic"/>
              <a:sym typeface="Century Gothic"/>
            </a:endParaRPr>
          </a:p>
        </p:txBody>
      </p:sp>
      <p:sp>
        <p:nvSpPr>
          <p:cNvPr id="11" name="Shape 217"/>
          <p:cNvSpPr txBox="1"/>
          <p:nvPr/>
        </p:nvSpPr>
        <p:spPr>
          <a:xfrm>
            <a:off x="162614" y="4100940"/>
            <a:ext cx="3953999" cy="680399"/>
          </a:xfrm>
          <a:prstGeom prst="rect">
            <a:avLst/>
          </a:prstGeom>
          <a:noFill/>
          <a:ln>
            <a:noFill/>
          </a:ln>
        </p:spPr>
        <p:txBody>
          <a:bodyPr lIns="91425" tIns="91425" rIns="91425" bIns="91425" anchor="t" anchorCtr="0">
            <a:noAutofit/>
          </a:bodyPr>
          <a:lstStyle/>
          <a:p>
            <a:pPr lvl="0" algn="ctr" rtl="0">
              <a:lnSpc>
                <a:spcPct val="90000"/>
              </a:lnSpc>
              <a:spcBef>
                <a:spcPts val="0"/>
              </a:spcBef>
              <a:buNone/>
            </a:pPr>
            <a:r>
              <a:rPr lang="en-US" sz="1200" b="1" dirty="0" smtClean="0">
                <a:solidFill>
                  <a:schemeClr val="dk1"/>
                </a:solidFill>
                <a:latin typeface="Century Gothic"/>
                <a:ea typeface="Century Gothic"/>
                <a:cs typeface="Century Gothic"/>
                <a:sym typeface="Century Gothic"/>
              </a:rPr>
              <a:t>PLACEHOLDER, STILL WAITING ON ANALYSIS</a:t>
            </a:r>
            <a:endParaRPr lang="en-US" sz="1200" b="1" dirty="0">
              <a:solidFill>
                <a:schemeClr val="dk1"/>
              </a:solidFill>
              <a:latin typeface="Century Gothic"/>
              <a:ea typeface="Century Gothic"/>
              <a:cs typeface="Century Gothic"/>
              <a:sym typeface="Century Gothic"/>
            </a:endParaRPr>
          </a:p>
          <a:p>
            <a:pPr lvl="0" rtl="0">
              <a:spcBef>
                <a:spcPts val="0"/>
              </a:spcBef>
              <a:buNone/>
            </a:pPr>
            <a:endParaRPr sz="1200" b="1" dirty="0">
              <a:solidFill>
                <a:schemeClr val="dk1"/>
              </a:solidFill>
              <a:latin typeface="Century Gothic"/>
              <a:ea typeface="Century Gothic"/>
              <a:cs typeface="Century Gothic"/>
              <a:sym typeface="Century Gothic"/>
            </a:endParaRPr>
          </a:p>
        </p:txBody>
      </p:sp>
      <p:pic>
        <p:nvPicPr>
          <p:cNvPr id="1028" name="Picture 4" descr="Final Image 20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113" y="2816002"/>
            <a:ext cx="4614298" cy="373259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152"/>
          <p:cNvSpPr/>
          <p:nvPr/>
        </p:nvSpPr>
        <p:spPr>
          <a:xfrm>
            <a:off x="5112243" y="4420840"/>
            <a:ext cx="1327194" cy="820861"/>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7" name="Shape 152"/>
          <p:cNvSpPr/>
          <p:nvPr/>
        </p:nvSpPr>
        <p:spPr>
          <a:xfrm>
            <a:off x="5958162" y="3517740"/>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Night_Time_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6424" y="1260652"/>
            <a:ext cx="4386352" cy="3289764"/>
          </a:xfrm>
          <a:prstGeom prst="rect">
            <a:avLst/>
          </a:prstGeom>
        </p:spPr>
      </p:pic>
      <p:sp>
        <p:nvSpPr>
          <p:cNvPr id="226" name="Shape 226"/>
          <p:cNvSpPr txBox="1">
            <a:spLocks noGrp="1"/>
          </p:cNvSpPr>
          <p:nvPr>
            <p:ph type="body" idx="1"/>
          </p:nvPr>
        </p:nvSpPr>
        <p:spPr>
          <a:xfrm>
            <a:off x="520800" y="528954"/>
            <a:ext cx="3566099" cy="731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Conclusions</a:t>
            </a:r>
          </a:p>
        </p:txBody>
      </p:sp>
      <p:sp>
        <p:nvSpPr>
          <p:cNvPr id="227" name="Shape 227"/>
          <p:cNvSpPr txBox="1"/>
          <p:nvPr/>
        </p:nvSpPr>
        <p:spPr>
          <a:xfrm>
            <a:off x="520800" y="4318650"/>
            <a:ext cx="8161200" cy="2128198"/>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chemeClr val="accent1"/>
              </a:buClr>
              <a:buFont typeface="Century Gothic" panose="020B0502020202020204" pitchFamily="34" charset="0"/>
              <a:buChar char="►"/>
            </a:pPr>
            <a:endParaRPr dirty="0">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Within and between extreme heat dates, average values vary for day and night - adaptive capacity</a:t>
            </a:r>
          </a:p>
          <a:p>
            <a:pPr marL="914400" lvl="1" indent="-355600" rtl="0">
              <a:spcBef>
                <a:spcPts val="0"/>
              </a:spcBef>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Day: Early season varies the most</a:t>
            </a:r>
          </a:p>
          <a:p>
            <a:pPr marL="914400" lvl="1" indent="-355600" rtl="0">
              <a:spcBef>
                <a:spcPts val="0"/>
              </a:spcBef>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Night: more consistent and lag into late season</a:t>
            </a:r>
          </a:p>
          <a:p>
            <a:pPr marL="457200" marR="0" lvl="0" indent="-355600" algn="l" rtl="0">
              <a:lnSpc>
                <a:spcPct val="10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Efforts should focus on census tracts both consistently ranking in top 30% and showing disadvantage for relief efforts</a:t>
            </a:r>
          </a:p>
          <a:p>
            <a:pPr marL="0" marR="0" lvl="0" indent="0" algn="l" rtl="0">
              <a:lnSpc>
                <a:spcPct val="100000"/>
              </a:lnSpc>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2" name="Day_Time_Loo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8839" y="1260653"/>
            <a:ext cx="4442561" cy="3331921"/>
          </a:xfrm>
          <a:prstGeom prst="rect">
            <a:avLst/>
          </a:prstGeom>
        </p:spPr>
      </p:pic>
      <p:sp>
        <p:nvSpPr>
          <p:cNvPr id="6" name="Shape 201"/>
          <p:cNvSpPr txBox="1"/>
          <p:nvPr/>
        </p:nvSpPr>
        <p:spPr>
          <a:xfrm>
            <a:off x="2801540" y="4056176"/>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smtClean="0">
                <a:solidFill>
                  <a:schemeClr val="dk1"/>
                </a:solidFill>
                <a:latin typeface="Century Gothic"/>
                <a:ea typeface="Century Gothic"/>
                <a:cs typeface="Century Gothic"/>
                <a:sym typeface="Century Gothic"/>
              </a:rPr>
              <a:t>Day</a:t>
            </a:r>
            <a:endParaRPr lang="en-US" b="1" dirty="0">
              <a:solidFill>
                <a:schemeClr val="dk1"/>
              </a:solidFill>
              <a:latin typeface="Century Gothic"/>
              <a:ea typeface="Century Gothic"/>
              <a:cs typeface="Century Gothic"/>
              <a:sym typeface="Century Gothic"/>
            </a:endParaRPr>
          </a:p>
        </p:txBody>
      </p:sp>
      <p:sp>
        <p:nvSpPr>
          <p:cNvPr id="7" name="Shape 201"/>
          <p:cNvSpPr txBox="1"/>
          <p:nvPr/>
        </p:nvSpPr>
        <p:spPr>
          <a:xfrm>
            <a:off x="7425081" y="4022869"/>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smtClean="0">
                <a:solidFill>
                  <a:schemeClr val="dk1"/>
                </a:solidFill>
                <a:latin typeface="Century Gothic"/>
                <a:ea typeface="Century Gothic"/>
                <a:cs typeface="Century Gothic"/>
                <a:sym typeface="Century Gothic"/>
              </a:rPr>
              <a:t>Night</a:t>
            </a:r>
            <a:endParaRPr lang="en-US" b="1"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2163</Words>
  <Application>Microsoft Office PowerPoint</Application>
  <PresentationFormat>On-screen Show (4:3)</PresentationFormat>
  <Paragraphs>213</Paragraphs>
  <Slides>17</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2</cp:revision>
  <dcterms:modified xsi:type="dcterms:W3CDTF">2015-07-16T20:43:06Z</dcterms:modified>
</cp:coreProperties>
</file>