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charts/chart2.xml" ContentType="application/vnd.openxmlformats-officedocument.drawingml.chart+xml"/>
  <Override PartName="/ppt/theme/themeOverride2.xml" ContentType="application/vnd.openxmlformats-officedocument.themeOverr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25" d="100"/>
          <a:sy n="25" d="100"/>
        </p:scale>
        <p:origin x="-752" y="-8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Spring</c:v>
          </c:tx>
          <c:marker>
            <c:symbol val="none"/>
          </c:marker>
          <c:trendline>
            <c:spPr>
              <a:ln>
                <a:solidFill>
                  <a:schemeClr val="accent1">
                    <a:lumMod val="50000"/>
                  </a:schemeClr>
                </a:solidFill>
                <a:prstDash val="dash"/>
              </a:ln>
            </c:spPr>
            <c:trendlineType val="linear"/>
            <c:dispRSqr val="0"/>
            <c:dispEq val="0"/>
          </c:trendline>
          <c:cat>
            <c:numRef>
              <c:f>[Thickness_Graph_Sean.xlsx]Sheet2!$F$96:$F$101</c:f>
              <c:numCache>
                <c:formatCode>General</c:formatCode>
                <c:ptCount val="6"/>
                <c:pt idx="0">
                  <c:v>2003.0</c:v>
                </c:pt>
                <c:pt idx="1">
                  <c:v>2004.0</c:v>
                </c:pt>
                <c:pt idx="2">
                  <c:v>2005.0</c:v>
                </c:pt>
                <c:pt idx="3">
                  <c:v>2006.0</c:v>
                </c:pt>
                <c:pt idx="4">
                  <c:v>2007.0</c:v>
                </c:pt>
                <c:pt idx="5">
                  <c:v>2008.0</c:v>
                </c:pt>
              </c:numCache>
            </c:numRef>
          </c:cat>
          <c:val>
            <c:numRef>
              <c:f>[Thickness_Graph_Sean.xlsx]Sheet2!$G$96:$G$101</c:f>
              <c:numCache>
                <c:formatCode>0.000</c:formatCode>
                <c:ptCount val="6"/>
                <c:pt idx="0">
                  <c:v>0.538951321428572</c:v>
                </c:pt>
                <c:pt idx="1">
                  <c:v>0.474676428571428</c:v>
                </c:pt>
                <c:pt idx="2">
                  <c:v>0.449839321428571</c:v>
                </c:pt>
                <c:pt idx="3">
                  <c:v>0.448194892857143</c:v>
                </c:pt>
                <c:pt idx="4">
                  <c:v>0.393035571428571</c:v>
                </c:pt>
              </c:numCache>
            </c:numRef>
          </c:val>
          <c:smooth val="0"/>
        </c:ser>
        <c:ser>
          <c:idx val="1"/>
          <c:order val="1"/>
          <c:tx>
            <c:v>Summer</c:v>
          </c:tx>
          <c:marker>
            <c:symbol val="none"/>
          </c:marker>
          <c:trendline>
            <c:spPr>
              <a:ln>
                <a:solidFill>
                  <a:schemeClr val="accent2">
                    <a:lumMod val="50000"/>
                  </a:schemeClr>
                </a:solidFill>
                <a:prstDash val="dash"/>
              </a:ln>
            </c:spPr>
            <c:trendlineType val="linear"/>
            <c:dispRSqr val="0"/>
            <c:dispEq val="0"/>
          </c:trendline>
          <c:val>
            <c:numRef>
              <c:f>[Thickness_Graph_Sean.xlsx]Sheet2!$H$96:$H$101</c:f>
              <c:numCache>
                <c:formatCode>0.000</c:formatCode>
                <c:ptCount val="6"/>
                <c:pt idx="1">
                  <c:v>0.609876035714286</c:v>
                </c:pt>
                <c:pt idx="2">
                  <c:v>0.411156071428571</c:v>
                </c:pt>
                <c:pt idx="3">
                  <c:v>0.26408825</c:v>
                </c:pt>
                <c:pt idx="4">
                  <c:v>0.27102175</c:v>
                </c:pt>
                <c:pt idx="5">
                  <c:v>0.228394678571429</c:v>
                </c:pt>
              </c:numCache>
            </c:numRef>
          </c:val>
          <c:smooth val="0"/>
        </c:ser>
        <c:ser>
          <c:idx val="2"/>
          <c:order val="2"/>
          <c:tx>
            <c:v>Fall</c:v>
          </c:tx>
          <c:marker>
            <c:symbol val="none"/>
          </c:marker>
          <c:trendline>
            <c:spPr>
              <a:ln>
                <a:solidFill>
                  <a:schemeClr val="bg2">
                    <a:lumMod val="10000"/>
                  </a:schemeClr>
                </a:solidFill>
                <a:prstDash val="dash"/>
              </a:ln>
            </c:spPr>
            <c:trendlineType val="linear"/>
            <c:dispRSqr val="0"/>
            <c:dispEq val="0"/>
          </c:trendline>
          <c:val>
            <c:numRef>
              <c:f>[Thickness_Graph_Sean.xlsx]Sheet2!$I$96:$I$101</c:f>
              <c:numCache>
                <c:formatCode>0.000</c:formatCode>
                <c:ptCount val="6"/>
                <c:pt idx="1">
                  <c:v>0.472646928571429</c:v>
                </c:pt>
                <c:pt idx="2">
                  <c:v>0.522139</c:v>
                </c:pt>
                <c:pt idx="3">
                  <c:v>0.494588321428571</c:v>
                </c:pt>
              </c:numCache>
            </c:numRef>
          </c:val>
          <c:smooth val="0"/>
        </c:ser>
        <c:dLbls>
          <c:showLegendKey val="0"/>
          <c:showVal val="0"/>
          <c:showCatName val="0"/>
          <c:showSerName val="0"/>
          <c:showPercent val="0"/>
          <c:showBubbleSize val="0"/>
        </c:dLbls>
        <c:marker val="1"/>
        <c:smooth val="0"/>
        <c:axId val="1776886536"/>
        <c:axId val="1776889480"/>
      </c:lineChart>
      <c:catAx>
        <c:axId val="1776886536"/>
        <c:scaling>
          <c:orientation val="minMax"/>
        </c:scaling>
        <c:delete val="0"/>
        <c:axPos val="b"/>
        <c:numFmt formatCode="General" sourceLinked="1"/>
        <c:majorTickMark val="none"/>
        <c:minorTickMark val="none"/>
        <c:tickLblPos val="nextTo"/>
        <c:crossAx val="1776889480"/>
        <c:crosses val="autoZero"/>
        <c:auto val="1"/>
        <c:lblAlgn val="ctr"/>
        <c:lblOffset val="100"/>
        <c:noMultiLvlLbl val="0"/>
      </c:catAx>
      <c:valAx>
        <c:axId val="1776889480"/>
        <c:scaling>
          <c:orientation val="minMax"/>
        </c:scaling>
        <c:delete val="0"/>
        <c:axPos val="l"/>
        <c:numFmt formatCode="0.000" sourceLinked="1"/>
        <c:majorTickMark val="none"/>
        <c:minorTickMark val="none"/>
        <c:tickLblPos val="nextTo"/>
        <c:crossAx val="1776886536"/>
        <c:crosses val="autoZero"/>
        <c:crossBetween val="between"/>
      </c:valAx>
    </c:plotArea>
    <c:legend>
      <c:legendPos val="r"/>
      <c:layout/>
      <c:overlay val="0"/>
    </c:legend>
    <c:plotVisOnly val="1"/>
    <c:dispBlanksAs val="gap"/>
    <c:showDLblsOverMax val="0"/>
  </c:chart>
  <c:txPr>
    <a:bodyPr/>
    <a:lstStyle/>
    <a:p>
      <a:pPr>
        <a:defRPr>
          <a:latin typeface="Century Gothic" panose="020B0502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Spring</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[Thickness_Graph_Sean.xlsx]Sheet2!$F$96:$F$101</c:f>
              <c:numCache>
                <c:formatCode>General</c:formatCode>
                <c:ptCount val="6"/>
                <c:pt idx="0">
                  <c:v>2003.0</c:v>
                </c:pt>
                <c:pt idx="1">
                  <c:v>2004.0</c:v>
                </c:pt>
                <c:pt idx="2">
                  <c:v>2005.0</c:v>
                </c:pt>
                <c:pt idx="3">
                  <c:v>2006.0</c:v>
                </c:pt>
                <c:pt idx="4">
                  <c:v>2007.0</c:v>
                </c:pt>
                <c:pt idx="5">
                  <c:v>2008.0</c:v>
                </c:pt>
              </c:numCache>
            </c:numRef>
          </c:cat>
          <c:val>
            <c:numRef>
              <c:f>[Thickness_Graph_Sean.xlsx]Sheet2!$G$96:$G$101</c:f>
              <c:numCache>
                <c:formatCode>0.000</c:formatCode>
                <c:ptCount val="6"/>
                <c:pt idx="0">
                  <c:v>0.538951321428572</c:v>
                </c:pt>
                <c:pt idx="1">
                  <c:v>0.474676428571428</c:v>
                </c:pt>
                <c:pt idx="2">
                  <c:v>0.449839321428571</c:v>
                </c:pt>
                <c:pt idx="3">
                  <c:v>0.448194892857143</c:v>
                </c:pt>
                <c:pt idx="4">
                  <c:v>0.393035571428571</c:v>
                </c:pt>
              </c:numCache>
            </c:numRef>
          </c:val>
        </c:ser>
        <c:ser>
          <c:idx val="1"/>
          <c:order val="1"/>
          <c:tx>
            <c:v>Summer</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[Thickness_Graph_Sean.xlsx]Sheet2!$F$96:$F$101</c:f>
              <c:numCache>
                <c:formatCode>General</c:formatCode>
                <c:ptCount val="6"/>
                <c:pt idx="0">
                  <c:v>2003.0</c:v>
                </c:pt>
                <c:pt idx="1">
                  <c:v>2004.0</c:v>
                </c:pt>
                <c:pt idx="2">
                  <c:v>2005.0</c:v>
                </c:pt>
                <c:pt idx="3">
                  <c:v>2006.0</c:v>
                </c:pt>
                <c:pt idx="4">
                  <c:v>2007.0</c:v>
                </c:pt>
                <c:pt idx="5">
                  <c:v>2008.0</c:v>
                </c:pt>
              </c:numCache>
            </c:numRef>
          </c:cat>
          <c:val>
            <c:numRef>
              <c:f>[Thickness_Graph_Sean.xlsx]Sheet2!$H$96:$H$101</c:f>
              <c:numCache>
                <c:formatCode>0.000</c:formatCode>
                <c:ptCount val="6"/>
                <c:pt idx="1">
                  <c:v>0.609876035714286</c:v>
                </c:pt>
                <c:pt idx="2">
                  <c:v>0.411156071428571</c:v>
                </c:pt>
                <c:pt idx="3">
                  <c:v>0.26408825</c:v>
                </c:pt>
                <c:pt idx="4">
                  <c:v>0.27102175</c:v>
                </c:pt>
                <c:pt idx="5">
                  <c:v>0.228394678571429</c:v>
                </c:pt>
              </c:numCache>
            </c:numRef>
          </c:val>
        </c:ser>
        <c:ser>
          <c:idx val="2"/>
          <c:order val="2"/>
          <c:tx>
            <c:v>Fall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[Thickness_Graph_Sean.xlsx]Sheet2!$F$96:$F$101</c:f>
              <c:numCache>
                <c:formatCode>General</c:formatCode>
                <c:ptCount val="6"/>
                <c:pt idx="0">
                  <c:v>2003.0</c:v>
                </c:pt>
                <c:pt idx="1">
                  <c:v>2004.0</c:v>
                </c:pt>
                <c:pt idx="2">
                  <c:v>2005.0</c:v>
                </c:pt>
                <c:pt idx="3">
                  <c:v>2006.0</c:v>
                </c:pt>
                <c:pt idx="4">
                  <c:v>2007.0</c:v>
                </c:pt>
                <c:pt idx="5">
                  <c:v>2008.0</c:v>
                </c:pt>
              </c:numCache>
            </c:numRef>
          </c:cat>
          <c:val>
            <c:numRef>
              <c:f>[Thickness_Graph_Sean.xlsx]Sheet2!$I$96:$I$101</c:f>
              <c:numCache>
                <c:formatCode>0.000</c:formatCode>
                <c:ptCount val="6"/>
                <c:pt idx="1">
                  <c:v>0.472646928571429</c:v>
                </c:pt>
                <c:pt idx="2">
                  <c:v>0.522139</c:v>
                </c:pt>
                <c:pt idx="3">
                  <c:v>0.494588321428571</c:v>
                </c:pt>
              </c:numCache>
            </c:numRef>
          </c:val>
        </c:ser>
        <c:dLbls>
          <c:showLegendKey val="0"/>
          <c:showVal val="1"/>
          <c:showCatName val="0"/>
          <c:showSerName val="0"/>
          <c:showPercent val="0"/>
          <c:showBubbleSize val="0"/>
        </c:dLbls>
        <c:gapWidth val="150"/>
        <c:overlap val="-25"/>
        <c:axId val="1777836056"/>
        <c:axId val="1777839176"/>
      </c:barChart>
      <c:catAx>
        <c:axId val="1777836056"/>
        <c:scaling>
          <c:orientation val="minMax"/>
        </c:scaling>
        <c:delete val="0"/>
        <c:axPos val="b"/>
        <c:numFmt formatCode="General" sourceLinked="1"/>
        <c:majorTickMark val="none"/>
        <c:minorTickMark val="none"/>
        <c:tickLblPos val="nextTo"/>
        <c:crossAx val="1777839176"/>
        <c:crosses val="autoZero"/>
        <c:auto val="1"/>
        <c:lblAlgn val="ctr"/>
        <c:lblOffset val="100"/>
        <c:noMultiLvlLbl val="0"/>
      </c:catAx>
      <c:valAx>
        <c:axId val="1777839176"/>
        <c:scaling>
          <c:orientation val="minMax"/>
        </c:scaling>
        <c:delete val="1"/>
        <c:axPos val="l"/>
        <c:numFmt formatCode="0.000" sourceLinked="1"/>
        <c:majorTickMark val="none"/>
        <c:minorTickMark val="none"/>
        <c:tickLblPos val="nextTo"/>
        <c:crossAx val="1777836056"/>
        <c:crosses val="autoZero"/>
        <c:crossBetween val="between"/>
      </c:valAx>
    </c:plotArea>
    <c:legend>
      <c:legendPos val="r"/>
      <c:layout/>
      <c:overlay val="0"/>
    </c:legend>
    <c:plotVisOnly val="1"/>
    <c:dispBlanksAs val="gap"/>
    <c:showDLblsOverMax val="0"/>
  </c:chart>
  <c:txPr>
    <a:bodyPr/>
    <a:lstStyle/>
    <a:p>
      <a:pPr>
        <a:defRPr>
          <a:latin typeface="Century Gothic" panose="020B0502020202020204" pitchFamily="34" charset="0"/>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chart" Target="../charts/chart1.xml"/><Relationship Id="rId8"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University of Georgia</a:t>
            </a:r>
            <a:endParaRPr lang="en-US" dirty="0"/>
          </a:p>
        </p:txBody>
      </p:sp>
      <p:sp>
        <p:nvSpPr>
          <p:cNvPr id="4" name="Text Placeholder 3"/>
          <p:cNvSpPr>
            <a:spLocks noGrp="1"/>
          </p:cNvSpPr>
          <p:nvPr>
            <p:ph type="body" sz="quarter" idx="11"/>
          </p:nvPr>
        </p:nvSpPr>
        <p:spPr/>
        <p:txBody>
          <a:bodyPr/>
          <a:lstStyle/>
          <a:p>
            <a:r>
              <a:rPr lang="en-US" dirty="0" smtClean="0"/>
              <a:t>Applying NASA Earth observations to assess the seasonal and inter-annual variability of sea ice dynamics in McMurdo Sound, Ross Sea, Antarctica</a:t>
            </a:r>
            <a:endParaRPr lang="en-US" dirty="0"/>
          </a:p>
        </p:txBody>
      </p:sp>
      <p:sp>
        <p:nvSpPr>
          <p:cNvPr id="5" name="Text Placeholder 4"/>
          <p:cNvSpPr>
            <a:spLocks noGrp="1"/>
          </p:cNvSpPr>
          <p:nvPr>
            <p:ph type="body" sz="quarter" idx="10"/>
          </p:nvPr>
        </p:nvSpPr>
        <p:spPr/>
        <p:txBody>
          <a:bodyPr/>
          <a:lstStyle/>
          <a:p>
            <a:r>
              <a:rPr lang="en-US" dirty="0" smtClean="0"/>
              <a:t>Antarctica Climate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r>
              <a:rPr lang="en-US" dirty="0" smtClean="0"/>
              <a:t>Dr. Sam Bowser (The </a:t>
            </a:r>
            <a:r>
              <a:rPr lang="en-US" dirty="0"/>
              <a:t>Wadsworth </a:t>
            </a:r>
            <a:r>
              <a:rPr lang="en-US" dirty="0" smtClean="0"/>
              <a:t>Center)</a:t>
            </a:r>
          </a:p>
          <a:p>
            <a:endParaRPr lang="en-US" dirty="0" smtClean="0"/>
          </a:p>
          <a:p>
            <a:r>
              <a:rPr lang="en-US" dirty="0" smtClean="0"/>
              <a:t>Dr. Adam </a:t>
            </a:r>
            <a:r>
              <a:rPr lang="en-US" dirty="0" err="1" smtClean="0"/>
              <a:t>Milewski</a:t>
            </a:r>
            <a:r>
              <a:rPr lang="en-US" dirty="0" smtClean="0"/>
              <a:t> (University </a:t>
            </a:r>
            <a:r>
              <a:rPr lang="en-US" dirty="0"/>
              <a:t>of Georgia</a:t>
            </a:r>
            <a:r>
              <a:rPr lang="en-US" dirty="0" smtClean="0"/>
              <a:t>)</a:t>
            </a:r>
          </a:p>
          <a:p>
            <a:endParaRPr lang="en-US" dirty="0" smtClean="0"/>
          </a:p>
          <a:p>
            <a:r>
              <a:rPr lang="en-US" dirty="0" smtClean="0"/>
              <a:t>Dr. Sally Walker (University </a:t>
            </a:r>
            <a:r>
              <a:rPr lang="en-US" dirty="0"/>
              <a:t>of Georgia</a:t>
            </a:r>
            <a:r>
              <a:rPr lang="en-US" dirty="0" smtClean="0"/>
              <a:t>)</a:t>
            </a:r>
          </a:p>
          <a:p>
            <a:endParaRPr lang="en-US" dirty="0" smtClean="0"/>
          </a:p>
          <a:p>
            <a:r>
              <a:rPr lang="en-US" dirty="0" err="1" smtClean="0"/>
              <a:t>Linli</a:t>
            </a:r>
            <a:r>
              <a:rPr lang="en-US" dirty="0" smtClean="0"/>
              <a:t> Zhu (DEVELOP)</a:t>
            </a:r>
          </a:p>
          <a:p>
            <a:endParaRPr lang="en-US" dirty="0" smtClean="0"/>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E</a:t>
            </a:r>
            <a:r>
              <a:rPr lang="en-US" dirty="0" smtClean="0"/>
              <a:t>xamine </a:t>
            </a:r>
            <a:r>
              <a:rPr lang="en-US" dirty="0" err="1" smtClean="0"/>
              <a:t>ICESat</a:t>
            </a:r>
            <a:r>
              <a:rPr lang="en-US" dirty="0" smtClean="0"/>
              <a:t> datasets from 2003 to 2008 to characterize </a:t>
            </a:r>
            <a:r>
              <a:rPr lang="en-US" dirty="0"/>
              <a:t>seasonal and inter-annual variability in sea </a:t>
            </a:r>
            <a:r>
              <a:rPr lang="en-US" dirty="0" smtClean="0"/>
              <a:t>ice topography  </a:t>
            </a:r>
          </a:p>
          <a:p>
            <a:pPr marL="347663" indent="-347663"/>
            <a:endParaRPr lang="en-US" dirty="0" smtClean="0"/>
          </a:p>
          <a:p>
            <a:pPr marL="347663" indent="-347663"/>
            <a:r>
              <a:rPr lang="en-US" dirty="0" smtClean="0"/>
              <a:t>Examine Terra datasets </a:t>
            </a:r>
            <a:r>
              <a:rPr lang="en-US" dirty="0"/>
              <a:t>to characterize seasonal and inter-annual variability </a:t>
            </a:r>
            <a:r>
              <a:rPr lang="en-US" dirty="0" smtClean="0"/>
              <a:t>in </a:t>
            </a:r>
            <a:r>
              <a:rPr lang="en-US" dirty="0"/>
              <a:t>sea surface temperature, </a:t>
            </a:r>
            <a:r>
              <a:rPr lang="en-US" dirty="0" smtClean="0"/>
              <a:t>ice surface temperature, and sea </a:t>
            </a:r>
            <a:r>
              <a:rPr lang="en-US" dirty="0"/>
              <a:t>ice </a:t>
            </a:r>
            <a:r>
              <a:rPr lang="en-US" dirty="0" smtClean="0"/>
              <a:t>extent</a:t>
            </a:r>
          </a:p>
          <a:p>
            <a:pPr marL="347663" indent="-347663"/>
            <a:endParaRPr lang="en-US" dirty="0" smtClean="0"/>
          </a:p>
          <a:p>
            <a:pPr marL="347663" indent="-347663"/>
            <a:r>
              <a:rPr lang="en-US" dirty="0" smtClean="0"/>
              <a:t>Evaluate potential </a:t>
            </a:r>
            <a:r>
              <a:rPr lang="en-US" dirty="0" err="1" smtClean="0"/>
              <a:t>spatio</a:t>
            </a:r>
            <a:r>
              <a:rPr lang="en-US" dirty="0" smtClean="0"/>
              <a:t>-temporal correlations between these parameters along the coast of western McMurdo Sound, Antarctica</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2511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Elizabeth </a:t>
            </a:r>
            <a:r>
              <a:rPr lang="en-US" dirty="0" err="1">
                <a:solidFill>
                  <a:schemeClr val="dk1"/>
                </a:solidFill>
                <a:ea typeface="Garamond"/>
                <a:cs typeface="Garamond"/>
                <a:sym typeface="Garamond"/>
              </a:rPr>
              <a:t>Benyshek</a:t>
            </a:r>
            <a:r>
              <a:rPr lang="en-US" dirty="0">
                <a:solidFill>
                  <a:schemeClr val="dk1"/>
                </a:solidFill>
                <a:ea typeface="Garamond"/>
                <a:cs typeface="Garamond"/>
                <a:sym typeface="Garamond"/>
              </a:rPr>
              <a:t> (Project Lead), </a:t>
            </a:r>
            <a:r>
              <a:rPr lang="en-US" dirty="0" smtClean="0">
                <a:solidFill>
                  <a:schemeClr val="dk1"/>
                </a:solidFill>
                <a:ea typeface="Garamond"/>
                <a:cs typeface="Garamond"/>
                <a:sym typeface="Garamond"/>
              </a:rPr>
              <a:t>Christopher Cameron, </a:t>
            </a:r>
            <a:r>
              <a:rPr lang="en-US" dirty="0">
                <a:solidFill>
                  <a:schemeClr val="dk1"/>
                </a:solidFill>
                <a:ea typeface="Garamond"/>
                <a:cs typeface="Garamond"/>
                <a:sym typeface="Garamond"/>
              </a:rPr>
              <a:t>Caren </a:t>
            </a:r>
            <a:r>
              <a:rPr lang="en-US" dirty="0" err="1">
                <a:solidFill>
                  <a:schemeClr val="dk1"/>
                </a:solidFill>
                <a:ea typeface="Garamond"/>
                <a:cs typeface="Garamond"/>
                <a:sym typeface="Garamond"/>
              </a:rPr>
              <a:t>Remillard</a:t>
            </a:r>
            <a:r>
              <a:rPr lang="en-US" dirty="0" smtClean="0">
                <a:solidFill>
                  <a:schemeClr val="dk1"/>
                </a:solidFill>
                <a:ea typeface="Garamond"/>
                <a:cs typeface="Garamond"/>
                <a:sym typeface="Garamond"/>
              </a:rPr>
              <a:t>, </a:t>
            </a:r>
            <a:r>
              <a:rPr lang="en-US" dirty="0">
                <a:solidFill>
                  <a:schemeClr val="dk1"/>
                </a:solidFill>
                <a:ea typeface="Garamond"/>
                <a:cs typeface="Garamond"/>
                <a:sym typeface="Garamond"/>
              </a:rPr>
              <a:t>Eduardo Rendon,</a:t>
            </a:r>
            <a:r>
              <a:rPr lang="en-US" dirty="0" smtClean="0">
                <a:solidFill>
                  <a:schemeClr val="dk1"/>
                </a:solidFill>
                <a:ea typeface="Garamond"/>
                <a:cs typeface="Garamond"/>
                <a:sym typeface="Garamond"/>
              </a:rPr>
              <a:t> </a:t>
            </a:r>
            <a:endParaRPr lang="en-US" dirty="0">
              <a:solidFill>
                <a:schemeClr val="dk1"/>
              </a:solidFill>
              <a:ea typeface="Garamond"/>
              <a:cs typeface="Garamond"/>
              <a:sym typeface="Garamond"/>
            </a:endParaRPr>
          </a:p>
          <a:p>
            <a:pPr lvl="0">
              <a:buClr>
                <a:schemeClr val="dk1"/>
              </a:buClr>
              <a:buSzPct val="25000"/>
            </a:pPr>
            <a:r>
              <a:rPr lang="en-US" sz="2400" dirty="0" smtClean="0">
                <a:solidFill>
                  <a:schemeClr val="dk1"/>
                </a:solidFill>
                <a:ea typeface="Garamond"/>
                <a:cs typeface="Garamond"/>
                <a:sym typeface="Garamond"/>
              </a:rPr>
              <a:t>The University </a:t>
            </a:r>
            <a:r>
              <a:rPr lang="en-US" sz="2400" dirty="0">
                <a:solidFill>
                  <a:schemeClr val="dk1"/>
                </a:solidFill>
                <a:ea typeface="Garamond"/>
                <a:cs typeface="Garamond"/>
                <a:sym typeface="Garamond"/>
              </a:rPr>
              <a:t>of Georgia</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72" t="25888" r="1186" b="1335"/>
          <a:stretch/>
        </p:blipFill>
        <p:spPr>
          <a:xfrm>
            <a:off x="18412678" y="13290308"/>
            <a:ext cx="4628076" cy="3439490"/>
          </a:xfrm>
          <a:prstGeom prst="rect">
            <a:avLst/>
          </a:prstGeom>
          <a:ln w="6350">
            <a:solidFill>
              <a:schemeClr val="tx1"/>
            </a:solidFill>
          </a:ln>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5152" t="6508" r="5909" b="12000"/>
          <a:stretch/>
        </p:blipFill>
        <p:spPr>
          <a:xfrm>
            <a:off x="914400" y="28730993"/>
            <a:ext cx="6934200" cy="5067300"/>
          </a:xfrm>
          <a:prstGeom prst="rect">
            <a:avLst/>
          </a:prstGeom>
          <a:noFill/>
          <a:ln w="6350">
            <a:solidFill>
              <a:schemeClr val="tx2"/>
            </a:solidFill>
          </a:ln>
        </p:spPr>
      </p:pic>
      <p:sp>
        <p:nvSpPr>
          <p:cNvPr id="19" name="TextBox 18"/>
          <p:cNvSpPr txBox="1"/>
          <p:nvPr/>
        </p:nvSpPr>
        <p:spPr>
          <a:xfrm>
            <a:off x="914400" y="33916244"/>
            <a:ext cx="7143750" cy="1138773"/>
          </a:xfrm>
          <a:prstGeom prst="rect">
            <a:avLst/>
          </a:prstGeom>
          <a:noFill/>
        </p:spPr>
        <p:txBody>
          <a:bodyPr wrap="square" rtlCol="0">
            <a:spAutoFit/>
          </a:bodyPr>
          <a:lstStyle/>
          <a:p>
            <a:pPr lvl="0"/>
            <a:r>
              <a:rPr lang="en-US" sz="2400" dirty="0"/>
              <a:t>From left to right: Caren </a:t>
            </a:r>
            <a:r>
              <a:rPr lang="en-US" sz="2400" dirty="0" err="1"/>
              <a:t>Remillard</a:t>
            </a:r>
            <a:r>
              <a:rPr lang="en-US" sz="2400" dirty="0"/>
              <a:t>, Elizabeth </a:t>
            </a:r>
            <a:r>
              <a:rPr lang="en-US" sz="2400" dirty="0" err="1"/>
              <a:t>Benyshek</a:t>
            </a:r>
            <a:r>
              <a:rPr lang="en-US" sz="2400" dirty="0"/>
              <a:t>, </a:t>
            </a:r>
            <a:r>
              <a:rPr lang="en-US" sz="2400" dirty="0" smtClean="0"/>
              <a:t>Christopher </a:t>
            </a:r>
            <a:r>
              <a:rPr lang="en-US" sz="2400" dirty="0"/>
              <a:t>Cameron, Eduardo Rendon</a:t>
            </a:r>
          </a:p>
          <a:p>
            <a:endParaRPr lang="en-US" sz="20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3194" y="17709866"/>
            <a:ext cx="2887580" cy="2173706"/>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7999" y="17909665"/>
            <a:ext cx="2887580" cy="2069432"/>
          </a:xfrm>
          <a:prstGeom prst="rect">
            <a:avLst/>
          </a:prstGeom>
        </p:spPr>
      </p:pic>
      <p:sp>
        <p:nvSpPr>
          <p:cNvPr id="22" name="TextBox 21"/>
          <p:cNvSpPr txBox="1"/>
          <p:nvPr/>
        </p:nvSpPr>
        <p:spPr>
          <a:xfrm>
            <a:off x="18287999" y="19883572"/>
            <a:ext cx="2887580" cy="523220"/>
          </a:xfrm>
          <a:prstGeom prst="rect">
            <a:avLst/>
          </a:prstGeom>
          <a:noFill/>
        </p:spPr>
        <p:txBody>
          <a:bodyPr wrap="square" rtlCol="0">
            <a:spAutoFit/>
          </a:bodyPr>
          <a:lstStyle/>
          <a:p>
            <a:r>
              <a:rPr lang="en-US" sz="2800" b="1" dirty="0" err="1" smtClean="0"/>
              <a:t>ICESat</a:t>
            </a:r>
            <a:endParaRPr lang="en-US" sz="2800" b="1" dirty="0"/>
          </a:p>
        </p:txBody>
      </p:sp>
      <p:sp>
        <p:nvSpPr>
          <p:cNvPr id="33" name="TextBox 32"/>
          <p:cNvSpPr txBox="1"/>
          <p:nvPr/>
        </p:nvSpPr>
        <p:spPr>
          <a:xfrm>
            <a:off x="22796144" y="19866303"/>
            <a:ext cx="2887580" cy="523220"/>
          </a:xfrm>
          <a:prstGeom prst="rect">
            <a:avLst/>
          </a:prstGeom>
          <a:noFill/>
        </p:spPr>
        <p:txBody>
          <a:bodyPr wrap="square" rtlCol="0">
            <a:spAutoFit/>
          </a:bodyPr>
          <a:lstStyle/>
          <a:p>
            <a:r>
              <a:rPr lang="en-US" sz="2800" b="1" dirty="0" smtClean="0"/>
              <a:t>Terra</a:t>
            </a:r>
            <a:endParaRPr lang="en-US" sz="2800" b="1" dirty="0"/>
          </a:p>
        </p:txBody>
      </p:sp>
      <p:pic>
        <p:nvPicPr>
          <p:cNvPr id="34" name="Picture 33"/>
          <p:cNvPicPr>
            <a:picLocks noChangeAspect="1"/>
          </p:cNvPicPr>
          <p:nvPr/>
        </p:nvPicPr>
        <p:blipFill rotWithShape="1">
          <a:blip r:embed="rId6">
            <a:extLst>
              <a:ext uri="{28A0092B-C50C-407E-A947-70E740481C1C}">
                <a14:useLocalDpi xmlns:a14="http://schemas.microsoft.com/office/drawing/2010/main" val="0"/>
              </a:ext>
            </a:extLst>
          </a:blip>
          <a:srcRect r="9733"/>
          <a:stretch/>
        </p:blipFill>
        <p:spPr>
          <a:xfrm>
            <a:off x="9601200" y="28700139"/>
            <a:ext cx="6930190" cy="5101195"/>
          </a:xfrm>
          <a:prstGeom prst="rect">
            <a:avLst/>
          </a:prstGeom>
          <a:ln w="6350">
            <a:solidFill>
              <a:schemeClr val="tx2"/>
            </a:solidFill>
          </a:ln>
        </p:spPr>
      </p:pic>
      <p:sp>
        <p:nvSpPr>
          <p:cNvPr id="35" name="TextBox 34"/>
          <p:cNvSpPr txBox="1"/>
          <p:nvPr/>
        </p:nvSpPr>
        <p:spPr>
          <a:xfrm>
            <a:off x="9601200" y="33888432"/>
            <a:ext cx="8229599" cy="1138773"/>
          </a:xfrm>
          <a:prstGeom prst="rect">
            <a:avLst/>
          </a:prstGeom>
          <a:noFill/>
        </p:spPr>
        <p:txBody>
          <a:bodyPr wrap="square" rtlCol="0">
            <a:spAutoFit/>
          </a:bodyPr>
          <a:lstStyle/>
          <a:p>
            <a:r>
              <a:rPr lang="en-US" sz="2400" dirty="0"/>
              <a:t>The Wadsworth </a:t>
            </a:r>
            <a:r>
              <a:rPr lang="en-US" sz="2400" dirty="0" smtClean="0"/>
              <a:t>Center</a:t>
            </a:r>
          </a:p>
          <a:p>
            <a:r>
              <a:rPr lang="en-US" sz="2400" dirty="0" smtClean="0"/>
              <a:t>The </a:t>
            </a:r>
            <a:r>
              <a:rPr lang="en-US" sz="2400" dirty="0"/>
              <a:t>University of Georgia </a:t>
            </a:r>
          </a:p>
          <a:p>
            <a:endParaRPr lang="en-US" sz="2000" dirty="0"/>
          </a:p>
        </p:txBody>
      </p:sp>
      <p:grpSp>
        <p:nvGrpSpPr>
          <p:cNvPr id="54" name="Group 53"/>
          <p:cNvGrpSpPr/>
          <p:nvPr/>
        </p:nvGrpSpPr>
        <p:grpSpPr>
          <a:xfrm>
            <a:off x="914399" y="13487708"/>
            <a:ext cx="14772420" cy="6788098"/>
            <a:chOff x="-899532" y="134556"/>
            <a:chExt cx="14772420" cy="6788098"/>
          </a:xfrm>
        </p:grpSpPr>
        <p:sp>
          <p:nvSpPr>
            <p:cNvPr id="55" name="Rounded Rectangle 54"/>
            <p:cNvSpPr/>
            <p:nvPr/>
          </p:nvSpPr>
          <p:spPr>
            <a:xfrm>
              <a:off x="-899532"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ICESat</a:t>
              </a:r>
              <a:r>
                <a:rPr kumimoji="0" lang="en-US" sz="2400" b="0" i="0" u="none" strike="noStrike" kern="0" cap="none" spc="0" normalizeH="0" baseline="0" noProof="0" dirty="0" smtClean="0">
                  <a:ln>
                    <a:noFill/>
                  </a:ln>
                  <a:solidFill>
                    <a:schemeClr val="tx1">
                      <a:lumMod val="75000"/>
                    </a:schemeClr>
                  </a:solidFill>
                  <a:effectLst/>
                  <a:uLnTx/>
                  <a:uFillTx/>
                </a:rPr>
                <a:t>/GLAS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Cryosphere Science Research Portal</a:t>
              </a:r>
            </a:p>
          </p:txBody>
        </p:sp>
        <p:sp>
          <p:nvSpPr>
            <p:cNvPr id="56" name="Rounded Rectangle 55"/>
            <p:cNvSpPr/>
            <p:nvPr/>
          </p:nvSpPr>
          <p:spPr>
            <a:xfrm>
              <a:off x="-899532" y="139125"/>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Data Acquisition</a:t>
              </a:r>
            </a:p>
          </p:txBody>
        </p:sp>
        <p:sp>
          <p:nvSpPr>
            <p:cNvPr id="57" name="Rounded Rectangle 56"/>
            <p:cNvSpPr/>
            <p:nvPr/>
          </p:nvSpPr>
          <p:spPr>
            <a:xfrm>
              <a:off x="4250138" y="139124"/>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Data Processing and Analysis</a:t>
              </a:r>
            </a:p>
          </p:txBody>
        </p:sp>
        <p:sp>
          <p:nvSpPr>
            <p:cNvPr id="58" name="Rounded Rectangle 57"/>
            <p:cNvSpPr/>
            <p:nvPr/>
          </p:nvSpPr>
          <p:spPr>
            <a:xfrm>
              <a:off x="9345498" y="134556"/>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End-Products</a:t>
              </a:r>
            </a:p>
          </p:txBody>
        </p:sp>
        <p:sp>
          <p:nvSpPr>
            <p:cNvPr id="59" name="Rounded Rectangle 58"/>
            <p:cNvSpPr/>
            <p:nvPr/>
          </p:nvSpPr>
          <p:spPr>
            <a:xfrm>
              <a:off x="-868417"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Terra/MODIS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National Snow and Ice Data Center and NASA’s Giovanni</a:t>
              </a:r>
            </a:p>
          </p:txBody>
        </p:sp>
        <p:sp>
          <p:nvSpPr>
            <p:cNvPr id="60" name="Rounded Rectangle 59"/>
            <p:cNvSpPr/>
            <p:nvPr/>
          </p:nvSpPr>
          <p:spPr>
            <a:xfrm>
              <a:off x="4250138"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Extraction and aggregation of seasonal data </a:t>
              </a:r>
            </a:p>
          </p:txBody>
        </p:sp>
        <p:sp>
          <p:nvSpPr>
            <p:cNvPr id="61" name="Rounded Rectangle 60"/>
            <p:cNvSpPr/>
            <p:nvPr/>
          </p:nvSpPr>
          <p:spPr>
            <a:xfrm>
              <a:off x="4250138"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Georeferencing</a:t>
              </a:r>
              <a:r>
                <a:rPr kumimoji="0" lang="en-US" sz="2400" b="0" i="0" u="none" strike="noStrike" kern="0" cap="none" spc="0" normalizeH="0" baseline="0" noProof="0" dirty="0" smtClean="0">
                  <a:ln>
                    <a:noFill/>
                  </a:ln>
                  <a:solidFill>
                    <a:schemeClr val="tx1">
                      <a:lumMod val="75000"/>
                    </a:schemeClr>
                  </a:solidFill>
                  <a:effectLst/>
                  <a:uLnTx/>
                  <a:uFillTx/>
                </a:rPr>
                <a:t> and extraction of sea and ice surface temperature data</a:t>
              </a:r>
            </a:p>
          </p:txBody>
        </p:sp>
        <p:sp>
          <p:nvSpPr>
            <p:cNvPr id="62" name="Chevron 61"/>
            <p:cNvSpPr/>
            <p:nvPr/>
          </p:nvSpPr>
          <p:spPr>
            <a:xfrm>
              <a:off x="3697410"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3" name="Rounded Rectangle 62"/>
            <p:cNvSpPr/>
            <p:nvPr/>
          </p:nvSpPr>
          <p:spPr>
            <a:xfrm>
              <a:off x="9345498" y="117498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Seasonal sea ice topography maps</a:t>
              </a:r>
            </a:p>
          </p:txBody>
        </p:sp>
        <p:sp>
          <p:nvSpPr>
            <p:cNvPr id="64" name="Rounded Rectangle 63"/>
            <p:cNvSpPr/>
            <p:nvPr/>
          </p:nvSpPr>
          <p:spPr>
            <a:xfrm>
              <a:off x="9380845" y="315615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Seasonal temperature maps</a:t>
              </a:r>
            </a:p>
          </p:txBody>
        </p:sp>
        <p:sp>
          <p:nvSpPr>
            <p:cNvPr id="65" name="Rounded Rectangle 64"/>
            <p:cNvSpPr/>
            <p:nvPr/>
          </p:nvSpPr>
          <p:spPr>
            <a:xfrm>
              <a:off x="9380845" y="53704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Spatio</a:t>
              </a:r>
              <a:r>
                <a:rPr kumimoji="0" lang="en-US" sz="2400" b="0" i="0" u="none" strike="noStrike" kern="0" cap="none" spc="0" normalizeH="0" baseline="0" noProof="0" dirty="0" smtClean="0">
                  <a:ln>
                    <a:noFill/>
                  </a:ln>
                  <a:solidFill>
                    <a:schemeClr val="tx1">
                      <a:lumMod val="75000"/>
                    </a:schemeClr>
                  </a:solidFill>
                  <a:effectLst/>
                  <a:uLnTx/>
                  <a:uFillTx/>
                </a:rPr>
                <a:t>-temporal correlation visualizations</a:t>
              </a:r>
            </a:p>
          </p:txBody>
        </p:sp>
        <p:sp>
          <p:nvSpPr>
            <p:cNvPr id="66" name="Chevron 65"/>
            <p:cNvSpPr/>
            <p:nvPr/>
          </p:nvSpPr>
          <p:spPr>
            <a:xfrm>
              <a:off x="8819197"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7" name="Chevron 66"/>
            <p:cNvSpPr/>
            <p:nvPr/>
          </p:nvSpPr>
          <p:spPr>
            <a:xfrm>
              <a:off x="8810277"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8" name="Chevron 67"/>
            <p:cNvSpPr/>
            <p:nvPr/>
          </p:nvSpPr>
          <p:spPr>
            <a:xfrm>
              <a:off x="3697410"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9" name="Plus 68"/>
            <p:cNvSpPr/>
            <p:nvPr/>
          </p:nvSpPr>
          <p:spPr>
            <a:xfrm>
              <a:off x="11208868" y="2562394"/>
              <a:ext cx="765300" cy="765300"/>
            </a:xfrm>
            <a:prstGeom prst="mathPlus">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70" name="Chevron 69"/>
            <p:cNvSpPr/>
            <p:nvPr/>
          </p:nvSpPr>
          <p:spPr>
            <a:xfrm rot="5400000">
              <a:off x="11349202" y="4802681"/>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grpSp>
      <p:graphicFrame>
        <p:nvGraphicFramePr>
          <p:cNvPr id="71" name="Chart 70"/>
          <p:cNvGraphicFramePr>
            <a:graphicFrameLocks/>
          </p:cNvGraphicFramePr>
          <p:nvPr>
            <p:extLst>
              <p:ext uri="{D42A27DB-BD31-4B8C-83A1-F6EECF244321}">
                <p14:modId xmlns:p14="http://schemas.microsoft.com/office/powerpoint/2010/main" val="451998006"/>
              </p:ext>
            </p:extLst>
          </p:nvPr>
        </p:nvGraphicFramePr>
        <p:xfrm>
          <a:off x="9746200" y="22586999"/>
          <a:ext cx="7988348" cy="50380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Chart 72"/>
          <p:cNvGraphicFramePr>
            <a:graphicFrameLocks/>
          </p:cNvGraphicFramePr>
          <p:nvPr>
            <p:extLst>
              <p:ext uri="{D42A27DB-BD31-4B8C-83A1-F6EECF244321}">
                <p14:modId xmlns:p14="http://schemas.microsoft.com/office/powerpoint/2010/main" val="3456576048"/>
              </p:ext>
            </p:extLst>
          </p:nvPr>
        </p:nvGraphicFramePr>
        <p:xfrm>
          <a:off x="685800" y="21651757"/>
          <a:ext cx="8229600" cy="6001842"/>
        </p:xfrm>
        <a:graphic>
          <a:graphicData uri="http://schemas.openxmlformats.org/drawingml/2006/chart">
            <c:chart xmlns:c="http://schemas.openxmlformats.org/drawingml/2006/chart" xmlns:r="http://schemas.openxmlformats.org/officeDocument/2006/relationships" r:id="rId8"/>
          </a:graphicData>
        </a:graphic>
      </p:graphicFrame>
      <p:sp>
        <p:nvSpPr>
          <p:cNvPr id="75" name="TextBox 74"/>
          <p:cNvSpPr txBox="1"/>
          <p:nvPr/>
        </p:nvSpPr>
        <p:spPr>
          <a:xfrm>
            <a:off x="4248817" y="21651757"/>
            <a:ext cx="8122545" cy="461665"/>
          </a:xfrm>
          <a:prstGeom prst="rect">
            <a:avLst/>
          </a:prstGeom>
          <a:noFill/>
        </p:spPr>
        <p:txBody>
          <a:bodyPr wrap="none" rtlCol="0">
            <a:spAutoFit/>
          </a:bodyPr>
          <a:lstStyle/>
          <a:p>
            <a:r>
              <a:rPr lang="en-US" sz="2400" b="1" dirty="0" err="1" smtClean="0">
                <a:solidFill>
                  <a:schemeClr val="bg1">
                    <a:lumMod val="50000"/>
                  </a:schemeClr>
                </a:solidFill>
              </a:rPr>
              <a:t>ICESat</a:t>
            </a:r>
            <a:r>
              <a:rPr lang="en-US" sz="2400" b="1" dirty="0" smtClean="0">
                <a:solidFill>
                  <a:schemeClr val="bg1">
                    <a:lumMod val="50000"/>
                  </a:schemeClr>
                </a:solidFill>
              </a:rPr>
              <a:t> Seasonal Sea Ice Thickness (m) in McMurdo Sound  </a:t>
            </a:r>
            <a:endParaRPr lang="en-US" sz="2400" b="1" dirty="0">
              <a:solidFill>
                <a:schemeClr val="bg1">
                  <a:lumMod val="50000"/>
                </a:schemeClr>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1741</TotalTime>
  <Words>299</Words>
  <Application>Microsoft Macintosh PowerPoint</Application>
  <PresentationFormat>Custom</PresentationFormat>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Elizabeth Benyshek</cp:lastModifiedBy>
  <cp:revision>91</cp:revision>
  <dcterms:created xsi:type="dcterms:W3CDTF">2015-06-02T14:58:58Z</dcterms:created>
  <dcterms:modified xsi:type="dcterms:W3CDTF">2015-10-15T22:10:46Z</dcterms:modified>
</cp:coreProperties>
</file>