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0" r:id="rId5"/>
    <p:sldMasterId id="2147483719" r:id="rId6"/>
  </p:sldMasterIdLst>
  <p:notesMasterIdLst>
    <p:notesMasterId r:id="rId29"/>
  </p:notesMasterIdLst>
  <p:sldIdLst>
    <p:sldId id="256" r:id="rId7"/>
    <p:sldId id="263" r:id="rId8"/>
    <p:sldId id="257" r:id="rId9"/>
    <p:sldId id="258" r:id="rId10"/>
    <p:sldId id="260" r:id="rId11"/>
    <p:sldId id="261" r:id="rId12"/>
    <p:sldId id="270" r:id="rId13"/>
    <p:sldId id="262" r:id="rId14"/>
    <p:sldId id="269" r:id="rId15"/>
    <p:sldId id="278" r:id="rId16"/>
    <p:sldId id="264" r:id="rId17"/>
    <p:sldId id="279" r:id="rId18"/>
    <p:sldId id="265" r:id="rId19"/>
    <p:sldId id="281" r:id="rId20"/>
    <p:sldId id="275" r:id="rId21"/>
    <p:sldId id="276" r:id="rId22"/>
    <p:sldId id="271" r:id="rId23"/>
    <p:sldId id="273" r:id="rId24"/>
    <p:sldId id="277" r:id="rId25"/>
    <p:sldId id="280" r:id="rId26"/>
    <p:sldId id="282"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FADF82"/>
    <a:srgbClr val="5B9BD5"/>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4" autoAdjust="0"/>
    <p:restoredTop sz="94660"/>
  </p:normalViewPr>
  <p:slideViewPr>
    <p:cSldViewPr snapToGrid="0">
      <p:cViewPr varScale="1">
        <p:scale>
          <a:sx n="86" d="100"/>
          <a:sy n="86" d="100"/>
        </p:scale>
        <p:origin x="126" y="6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image" Target="../media/image43.jpg"/></Relationships>
</file>

<file path=ppt/diagrams/_rels/data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image" Target="../media/image5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image" Target="../media/image4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0FFF9-4108-4C9A-AF1A-8D81B4C85229}" type="doc">
      <dgm:prSet loTypeId="urn:microsoft.com/office/officeart/2005/8/layout/chevron1" loCatId="process" qsTypeId="urn:microsoft.com/office/officeart/2005/8/quickstyle/simple1" qsCatId="simple" csTypeId="urn:microsoft.com/office/officeart/2005/8/colors/accent1_2" csCatId="accent1" phldr="1"/>
      <dgm:spPr/>
    </dgm:pt>
    <dgm:pt modelId="{6D8FA9EB-AEF7-45CC-89FC-60BBF9F28C24}">
      <dgm:prSet phldrT="[Text]"/>
      <dgm:spPr/>
      <dgm:t>
        <a:bodyPr/>
        <a:lstStyle/>
        <a:p>
          <a:r>
            <a:rPr lang="en-US" dirty="0" smtClean="0"/>
            <a:t>Initiate Communication w/NPO</a:t>
          </a:r>
          <a:endParaRPr lang="en-US" dirty="0"/>
        </a:p>
      </dgm:t>
    </dgm:pt>
    <dgm:pt modelId="{A44C2A3A-65D3-402B-AB0E-99AB2503D9A5}" type="parTrans" cxnId="{E17C7908-280A-4D3C-9B7B-5CD54D629EE0}">
      <dgm:prSet/>
      <dgm:spPr/>
      <dgm:t>
        <a:bodyPr/>
        <a:lstStyle/>
        <a:p>
          <a:endParaRPr lang="en-US"/>
        </a:p>
      </dgm:t>
    </dgm:pt>
    <dgm:pt modelId="{2198E113-2360-48A4-9919-3875A00A5424}" type="sibTrans" cxnId="{E17C7908-280A-4D3C-9B7B-5CD54D629EE0}">
      <dgm:prSet/>
      <dgm:spPr/>
      <dgm:t>
        <a:bodyPr/>
        <a:lstStyle/>
        <a:p>
          <a:endParaRPr lang="en-US"/>
        </a:p>
      </dgm:t>
    </dgm:pt>
    <dgm:pt modelId="{D6652474-3018-4BB4-9D1E-5FA4F8BDDD7A}">
      <dgm:prSet phldrT="[Text]"/>
      <dgm:spPr/>
      <dgm:t>
        <a:bodyPr/>
        <a:lstStyle/>
        <a:p>
          <a:r>
            <a:rPr lang="en-US" dirty="0" smtClean="0"/>
            <a:t>Send Manuscript to NPO for Review Feedback &amp; Edits</a:t>
          </a:r>
          <a:endParaRPr lang="en-US" dirty="0"/>
        </a:p>
      </dgm:t>
    </dgm:pt>
    <dgm:pt modelId="{DEEC224A-C294-49FF-AB32-C273C5430E7B}" type="parTrans" cxnId="{A201203C-A84E-48C7-88F5-6D2A5A80EB23}">
      <dgm:prSet/>
      <dgm:spPr/>
      <dgm:t>
        <a:bodyPr/>
        <a:lstStyle/>
        <a:p>
          <a:endParaRPr lang="en-US"/>
        </a:p>
      </dgm:t>
    </dgm:pt>
    <dgm:pt modelId="{5C62FC09-8D98-4690-AA12-AE1A925B58E7}" type="sibTrans" cxnId="{A201203C-A84E-48C7-88F5-6D2A5A80EB23}">
      <dgm:prSet/>
      <dgm:spPr/>
      <dgm:t>
        <a:bodyPr/>
        <a:lstStyle/>
        <a:p>
          <a:endParaRPr lang="en-US"/>
        </a:p>
      </dgm:t>
    </dgm:pt>
    <dgm:pt modelId="{6555DA15-A0C6-488D-8F97-3417F7FBEA68}">
      <dgm:prSet phldrT="[Text]"/>
      <dgm:spPr/>
      <dgm:t>
        <a:bodyPr/>
        <a:lstStyle/>
        <a:p>
          <a:r>
            <a:rPr lang="en-US" dirty="0" smtClean="0"/>
            <a:t>Write Manuscript &amp; Review at Node (Includes Advisor)</a:t>
          </a:r>
          <a:endParaRPr lang="en-US" dirty="0"/>
        </a:p>
      </dgm:t>
    </dgm:pt>
    <dgm:pt modelId="{CD51D8CE-EEFB-4587-92E0-277CE272FD6D}" type="parTrans" cxnId="{3ADE82A5-B249-4E4C-89D3-71EC808DDA3A}">
      <dgm:prSet/>
      <dgm:spPr/>
      <dgm:t>
        <a:bodyPr/>
        <a:lstStyle/>
        <a:p>
          <a:endParaRPr lang="en-US"/>
        </a:p>
      </dgm:t>
    </dgm:pt>
    <dgm:pt modelId="{B730D461-0234-4957-AFE9-2E3D39530CC6}" type="sibTrans" cxnId="{3ADE82A5-B249-4E4C-89D3-71EC808DDA3A}">
      <dgm:prSet/>
      <dgm:spPr/>
      <dgm:t>
        <a:bodyPr/>
        <a:lstStyle/>
        <a:p>
          <a:endParaRPr lang="en-US"/>
        </a:p>
      </dgm:t>
    </dgm:pt>
    <dgm:pt modelId="{9BCDC903-B57D-4401-9992-5C95B8C90C1D}">
      <dgm:prSet phldrT="[Text]"/>
      <dgm:spPr/>
      <dgm:t>
        <a:bodyPr/>
        <a:lstStyle/>
        <a:p>
          <a:r>
            <a:rPr lang="en-US" dirty="0" smtClean="0"/>
            <a:t>Node Creates Final Version, Returns to NPO</a:t>
          </a:r>
          <a:endParaRPr lang="en-US" dirty="0"/>
        </a:p>
      </dgm:t>
    </dgm:pt>
    <dgm:pt modelId="{58E930AF-D979-4DD4-A4B1-92485A5252FE}" type="parTrans" cxnId="{F862619A-7A86-4C07-B706-D59631D28B1A}">
      <dgm:prSet/>
      <dgm:spPr/>
      <dgm:t>
        <a:bodyPr/>
        <a:lstStyle/>
        <a:p>
          <a:endParaRPr lang="en-US"/>
        </a:p>
      </dgm:t>
    </dgm:pt>
    <dgm:pt modelId="{DFCE23EA-8191-4664-8ED4-FAF0608FF880}" type="sibTrans" cxnId="{F862619A-7A86-4C07-B706-D59631D28B1A}">
      <dgm:prSet/>
      <dgm:spPr/>
      <dgm:t>
        <a:bodyPr/>
        <a:lstStyle/>
        <a:p>
          <a:endParaRPr lang="en-US"/>
        </a:p>
      </dgm:t>
    </dgm:pt>
    <dgm:pt modelId="{3297A2F0-3602-4DCE-B4CF-6DECDF02AE75}">
      <dgm:prSet phldrT="[Text]"/>
      <dgm:spPr/>
      <dgm:t>
        <a:bodyPr/>
        <a:lstStyle/>
        <a:p>
          <a:r>
            <a:rPr lang="en-US" dirty="0" smtClean="0"/>
            <a:t>NPO Submits to Export Control &amp; Gains Approval</a:t>
          </a:r>
          <a:endParaRPr lang="en-US" dirty="0"/>
        </a:p>
      </dgm:t>
    </dgm:pt>
    <dgm:pt modelId="{48B62C31-4E9D-473A-A780-5827A2BB6262}" type="parTrans" cxnId="{FC63768B-B9EE-4768-98D2-EE6C42A6821A}">
      <dgm:prSet/>
      <dgm:spPr/>
      <dgm:t>
        <a:bodyPr/>
        <a:lstStyle/>
        <a:p>
          <a:endParaRPr lang="en-US"/>
        </a:p>
      </dgm:t>
    </dgm:pt>
    <dgm:pt modelId="{1CCBF559-4BE6-44EC-BB39-53AC4994A39F}" type="sibTrans" cxnId="{FC63768B-B9EE-4768-98D2-EE6C42A6821A}">
      <dgm:prSet/>
      <dgm:spPr/>
      <dgm:t>
        <a:bodyPr/>
        <a:lstStyle/>
        <a:p>
          <a:endParaRPr lang="en-US"/>
        </a:p>
      </dgm:t>
    </dgm:pt>
    <dgm:pt modelId="{901FDD75-D704-4C2F-9DDC-D392784DC21A}">
      <dgm:prSet phldrT="[Text]"/>
      <dgm:spPr/>
      <dgm:t>
        <a:bodyPr/>
        <a:lstStyle/>
        <a:p>
          <a:r>
            <a:rPr lang="en-US" dirty="0" smtClean="0"/>
            <a:t>Node Submits to Publisher </a:t>
          </a:r>
          <a:endParaRPr lang="en-US" dirty="0"/>
        </a:p>
      </dgm:t>
    </dgm:pt>
    <dgm:pt modelId="{A20C9131-EB0F-4CA9-A90E-38B1405FB584}" type="parTrans" cxnId="{09AB1F90-CFB7-4176-BA55-F8FFD66757C0}">
      <dgm:prSet/>
      <dgm:spPr/>
      <dgm:t>
        <a:bodyPr/>
        <a:lstStyle/>
        <a:p>
          <a:endParaRPr lang="en-US"/>
        </a:p>
      </dgm:t>
    </dgm:pt>
    <dgm:pt modelId="{CA25C5D9-3835-42C5-9F17-32094418E095}" type="sibTrans" cxnId="{09AB1F90-CFB7-4176-BA55-F8FFD66757C0}">
      <dgm:prSet/>
      <dgm:spPr/>
      <dgm:t>
        <a:bodyPr/>
        <a:lstStyle/>
        <a:p>
          <a:endParaRPr lang="en-US"/>
        </a:p>
      </dgm:t>
    </dgm:pt>
    <dgm:pt modelId="{FAB12157-21DD-4CC0-9C13-C78EFAEB89AB}">
      <dgm:prSet phldrT="[Text]"/>
      <dgm:spPr/>
      <dgm:t>
        <a:bodyPr/>
        <a:lstStyle/>
        <a:p>
          <a:r>
            <a:rPr lang="en-US" dirty="0" smtClean="0"/>
            <a:t>Back &amp; Forth Edits w/Publisher</a:t>
          </a:r>
          <a:endParaRPr lang="en-US" dirty="0"/>
        </a:p>
      </dgm:t>
    </dgm:pt>
    <dgm:pt modelId="{A80803CC-1105-437E-B311-58FD4BABB597}" type="parTrans" cxnId="{7118E40A-6EDD-42D3-A408-7590BC2E3139}">
      <dgm:prSet/>
      <dgm:spPr/>
      <dgm:t>
        <a:bodyPr/>
        <a:lstStyle/>
        <a:p>
          <a:endParaRPr lang="en-US"/>
        </a:p>
      </dgm:t>
    </dgm:pt>
    <dgm:pt modelId="{F459FA37-63C4-468D-9026-1997071C6BA6}" type="sibTrans" cxnId="{7118E40A-6EDD-42D3-A408-7590BC2E3139}">
      <dgm:prSet/>
      <dgm:spPr/>
      <dgm:t>
        <a:bodyPr/>
        <a:lstStyle/>
        <a:p>
          <a:endParaRPr lang="en-US"/>
        </a:p>
      </dgm:t>
    </dgm:pt>
    <dgm:pt modelId="{DE71BF6C-7F22-49F1-8D66-5B8216BA3565}">
      <dgm:prSet phldrT="[Text]"/>
      <dgm:spPr/>
      <dgm:t>
        <a:bodyPr/>
        <a:lstStyle/>
        <a:p>
          <a:r>
            <a:rPr lang="en-US" dirty="0" smtClean="0"/>
            <a:t>Publisher Approves &amp; Article Published</a:t>
          </a:r>
          <a:endParaRPr lang="en-US" dirty="0"/>
        </a:p>
      </dgm:t>
    </dgm:pt>
    <dgm:pt modelId="{A8EB35BF-7E05-4419-925A-D4D0C7DF01F2}" type="parTrans" cxnId="{F9B137EB-506F-41EE-A699-02ADCFFF3B7D}">
      <dgm:prSet/>
      <dgm:spPr/>
      <dgm:t>
        <a:bodyPr/>
        <a:lstStyle/>
        <a:p>
          <a:endParaRPr lang="en-US"/>
        </a:p>
      </dgm:t>
    </dgm:pt>
    <dgm:pt modelId="{931A05BA-1F9C-48AC-ADCA-D83B7D3266BA}" type="sibTrans" cxnId="{F9B137EB-506F-41EE-A699-02ADCFFF3B7D}">
      <dgm:prSet/>
      <dgm:spPr/>
      <dgm:t>
        <a:bodyPr/>
        <a:lstStyle/>
        <a:p>
          <a:endParaRPr lang="en-US"/>
        </a:p>
      </dgm:t>
    </dgm:pt>
    <dgm:pt modelId="{C433F70E-FFB1-404B-845F-F6FD118A0F40}">
      <dgm:prSet phldrT="[Text]"/>
      <dgm:spPr/>
      <dgm:t>
        <a:bodyPr/>
        <a:lstStyle/>
        <a:p>
          <a:r>
            <a:rPr lang="en-US" dirty="0" smtClean="0"/>
            <a:t>Following NPO Approval, Pursue Communication w/Publisher</a:t>
          </a:r>
          <a:endParaRPr lang="en-US" dirty="0"/>
        </a:p>
      </dgm:t>
    </dgm:pt>
    <dgm:pt modelId="{2DA18D61-F2EB-46B5-8749-1B3DF5FC11E0}" type="parTrans" cxnId="{5B8899F5-B3BA-4AA9-A5F6-3FCE53231026}">
      <dgm:prSet/>
      <dgm:spPr/>
      <dgm:t>
        <a:bodyPr/>
        <a:lstStyle/>
        <a:p>
          <a:endParaRPr lang="en-US"/>
        </a:p>
      </dgm:t>
    </dgm:pt>
    <dgm:pt modelId="{D87446F8-2CA1-4178-A1D0-EBE32D711627}" type="sibTrans" cxnId="{5B8899F5-B3BA-4AA9-A5F6-3FCE53231026}">
      <dgm:prSet/>
      <dgm:spPr/>
      <dgm:t>
        <a:bodyPr/>
        <a:lstStyle/>
        <a:p>
          <a:endParaRPr lang="en-US"/>
        </a:p>
      </dgm:t>
    </dgm:pt>
    <dgm:pt modelId="{B73862E1-D2BB-4D86-A1D7-439D0738C845}" type="pres">
      <dgm:prSet presAssocID="{9C70FFF9-4108-4C9A-AF1A-8D81B4C85229}" presName="Name0" presStyleCnt="0">
        <dgm:presLayoutVars>
          <dgm:dir/>
          <dgm:animLvl val="lvl"/>
          <dgm:resizeHandles val="exact"/>
        </dgm:presLayoutVars>
      </dgm:prSet>
      <dgm:spPr/>
    </dgm:pt>
    <dgm:pt modelId="{F216DEC6-7D9B-49A1-B02A-B3AACE693A2A}" type="pres">
      <dgm:prSet presAssocID="{6D8FA9EB-AEF7-45CC-89FC-60BBF9F28C24}" presName="parTxOnly" presStyleLbl="node1" presStyleIdx="0" presStyleCnt="9">
        <dgm:presLayoutVars>
          <dgm:chMax val="0"/>
          <dgm:chPref val="0"/>
          <dgm:bulletEnabled val="1"/>
        </dgm:presLayoutVars>
      </dgm:prSet>
      <dgm:spPr/>
      <dgm:t>
        <a:bodyPr/>
        <a:lstStyle/>
        <a:p>
          <a:endParaRPr lang="en-US"/>
        </a:p>
      </dgm:t>
    </dgm:pt>
    <dgm:pt modelId="{763C32C9-039F-4584-81F2-B1174673482E}" type="pres">
      <dgm:prSet presAssocID="{2198E113-2360-48A4-9919-3875A00A5424}" presName="parTxOnlySpace" presStyleCnt="0"/>
      <dgm:spPr/>
    </dgm:pt>
    <dgm:pt modelId="{F1D20233-85CD-402D-B142-AFE75D9799E0}" type="pres">
      <dgm:prSet presAssocID="{C433F70E-FFB1-404B-845F-F6FD118A0F40}" presName="parTxOnly" presStyleLbl="node1" presStyleIdx="1" presStyleCnt="9">
        <dgm:presLayoutVars>
          <dgm:chMax val="0"/>
          <dgm:chPref val="0"/>
          <dgm:bulletEnabled val="1"/>
        </dgm:presLayoutVars>
      </dgm:prSet>
      <dgm:spPr/>
      <dgm:t>
        <a:bodyPr/>
        <a:lstStyle/>
        <a:p>
          <a:endParaRPr lang="en-US"/>
        </a:p>
      </dgm:t>
    </dgm:pt>
    <dgm:pt modelId="{4B9C2CFC-F500-4F6B-B595-A58C10503FB5}" type="pres">
      <dgm:prSet presAssocID="{D87446F8-2CA1-4178-A1D0-EBE32D711627}" presName="parTxOnlySpace" presStyleCnt="0"/>
      <dgm:spPr/>
    </dgm:pt>
    <dgm:pt modelId="{8FB7A050-B6EF-48EB-B95C-53F81D6E2BE7}" type="pres">
      <dgm:prSet presAssocID="{6555DA15-A0C6-488D-8F97-3417F7FBEA68}" presName="parTxOnly" presStyleLbl="node1" presStyleIdx="2" presStyleCnt="9">
        <dgm:presLayoutVars>
          <dgm:chMax val="0"/>
          <dgm:chPref val="0"/>
          <dgm:bulletEnabled val="1"/>
        </dgm:presLayoutVars>
      </dgm:prSet>
      <dgm:spPr/>
      <dgm:t>
        <a:bodyPr/>
        <a:lstStyle/>
        <a:p>
          <a:endParaRPr lang="en-US"/>
        </a:p>
      </dgm:t>
    </dgm:pt>
    <dgm:pt modelId="{AAF1CF59-A565-410E-BB40-4417B9289828}" type="pres">
      <dgm:prSet presAssocID="{B730D461-0234-4957-AFE9-2E3D39530CC6}" presName="parTxOnlySpace" presStyleCnt="0"/>
      <dgm:spPr/>
    </dgm:pt>
    <dgm:pt modelId="{D49D120B-3F88-4F01-8900-C21894FD22C1}" type="pres">
      <dgm:prSet presAssocID="{D6652474-3018-4BB4-9D1E-5FA4F8BDDD7A}" presName="parTxOnly" presStyleLbl="node1" presStyleIdx="3" presStyleCnt="9">
        <dgm:presLayoutVars>
          <dgm:chMax val="0"/>
          <dgm:chPref val="0"/>
          <dgm:bulletEnabled val="1"/>
        </dgm:presLayoutVars>
      </dgm:prSet>
      <dgm:spPr/>
      <dgm:t>
        <a:bodyPr/>
        <a:lstStyle/>
        <a:p>
          <a:endParaRPr lang="en-US"/>
        </a:p>
      </dgm:t>
    </dgm:pt>
    <dgm:pt modelId="{565FA370-25AE-499B-B444-23C5D53A8C7B}" type="pres">
      <dgm:prSet presAssocID="{5C62FC09-8D98-4690-AA12-AE1A925B58E7}" presName="parTxOnlySpace" presStyleCnt="0"/>
      <dgm:spPr/>
    </dgm:pt>
    <dgm:pt modelId="{52731B25-C605-46BA-8F5E-34EA5DC5F673}" type="pres">
      <dgm:prSet presAssocID="{9BCDC903-B57D-4401-9992-5C95B8C90C1D}" presName="parTxOnly" presStyleLbl="node1" presStyleIdx="4" presStyleCnt="9">
        <dgm:presLayoutVars>
          <dgm:chMax val="0"/>
          <dgm:chPref val="0"/>
          <dgm:bulletEnabled val="1"/>
        </dgm:presLayoutVars>
      </dgm:prSet>
      <dgm:spPr/>
      <dgm:t>
        <a:bodyPr/>
        <a:lstStyle/>
        <a:p>
          <a:endParaRPr lang="en-US"/>
        </a:p>
      </dgm:t>
    </dgm:pt>
    <dgm:pt modelId="{C3B0523F-CE69-4BBA-9C66-5E250422B528}" type="pres">
      <dgm:prSet presAssocID="{DFCE23EA-8191-4664-8ED4-FAF0608FF880}" presName="parTxOnlySpace" presStyleCnt="0"/>
      <dgm:spPr/>
    </dgm:pt>
    <dgm:pt modelId="{83B2C6EF-C3DD-49C2-B174-5A68B8C087FC}" type="pres">
      <dgm:prSet presAssocID="{3297A2F0-3602-4DCE-B4CF-6DECDF02AE75}" presName="parTxOnly" presStyleLbl="node1" presStyleIdx="5" presStyleCnt="9">
        <dgm:presLayoutVars>
          <dgm:chMax val="0"/>
          <dgm:chPref val="0"/>
          <dgm:bulletEnabled val="1"/>
        </dgm:presLayoutVars>
      </dgm:prSet>
      <dgm:spPr/>
      <dgm:t>
        <a:bodyPr/>
        <a:lstStyle/>
        <a:p>
          <a:endParaRPr lang="en-US"/>
        </a:p>
      </dgm:t>
    </dgm:pt>
    <dgm:pt modelId="{6F1CACC0-6F51-4871-8180-A47C60011F74}" type="pres">
      <dgm:prSet presAssocID="{1CCBF559-4BE6-44EC-BB39-53AC4994A39F}" presName="parTxOnlySpace" presStyleCnt="0"/>
      <dgm:spPr/>
    </dgm:pt>
    <dgm:pt modelId="{F828E1F8-6C1C-46C9-8EE2-8572C3D8AE8A}" type="pres">
      <dgm:prSet presAssocID="{901FDD75-D704-4C2F-9DDC-D392784DC21A}" presName="parTxOnly" presStyleLbl="node1" presStyleIdx="6" presStyleCnt="9">
        <dgm:presLayoutVars>
          <dgm:chMax val="0"/>
          <dgm:chPref val="0"/>
          <dgm:bulletEnabled val="1"/>
        </dgm:presLayoutVars>
      </dgm:prSet>
      <dgm:spPr/>
      <dgm:t>
        <a:bodyPr/>
        <a:lstStyle/>
        <a:p>
          <a:endParaRPr lang="en-US"/>
        </a:p>
      </dgm:t>
    </dgm:pt>
    <dgm:pt modelId="{45356BBB-9297-4775-AC39-47B7933C9CCF}" type="pres">
      <dgm:prSet presAssocID="{CA25C5D9-3835-42C5-9F17-32094418E095}" presName="parTxOnlySpace" presStyleCnt="0"/>
      <dgm:spPr/>
    </dgm:pt>
    <dgm:pt modelId="{2D08F5F3-DE44-43B8-BFFD-9C7A7D7BB7BF}" type="pres">
      <dgm:prSet presAssocID="{FAB12157-21DD-4CC0-9C13-C78EFAEB89AB}" presName="parTxOnly" presStyleLbl="node1" presStyleIdx="7" presStyleCnt="9">
        <dgm:presLayoutVars>
          <dgm:chMax val="0"/>
          <dgm:chPref val="0"/>
          <dgm:bulletEnabled val="1"/>
        </dgm:presLayoutVars>
      </dgm:prSet>
      <dgm:spPr/>
      <dgm:t>
        <a:bodyPr/>
        <a:lstStyle/>
        <a:p>
          <a:endParaRPr lang="en-US"/>
        </a:p>
      </dgm:t>
    </dgm:pt>
    <dgm:pt modelId="{79881C41-21E8-4BB4-A5C9-4B5B38D89A94}" type="pres">
      <dgm:prSet presAssocID="{F459FA37-63C4-468D-9026-1997071C6BA6}" presName="parTxOnlySpace" presStyleCnt="0"/>
      <dgm:spPr/>
    </dgm:pt>
    <dgm:pt modelId="{6D6111EF-7550-4B90-B1F7-09D8F2F7C997}" type="pres">
      <dgm:prSet presAssocID="{DE71BF6C-7F22-49F1-8D66-5B8216BA3565}" presName="parTxOnly" presStyleLbl="node1" presStyleIdx="8" presStyleCnt="9">
        <dgm:presLayoutVars>
          <dgm:chMax val="0"/>
          <dgm:chPref val="0"/>
          <dgm:bulletEnabled val="1"/>
        </dgm:presLayoutVars>
      </dgm:prSet>
      <dgm:spPr/>
      <dgm:t>
        <a:bodyPr/>
        <a:lstStyle/>
        <a:p>
          <a:endParaRPr lang="en-US"/>
        </a:p>
      </dgm:t>
    </dgm:pt>
  </dgm:ptLst>
  <dgm:cxnLst>
    <dgm:cxn modelId="{F862619A-7A86-4C07-B706-D59631D28B1A}" srcId="{9C70FFF9-4108-4C9A-AF1A-8D81B4C85229}" destId="{9BCDC903-B57D-4401-9992-5C95B8C90C1D}" srcOrd="4" destOrd="0" parTransId="{58E930AF-D979-4DD4-A4B1-92485A5252FE}" sibTransId="{DFCE23EA-8191-4664-8ED4-FAF0608FF880}"/>
    <dgm:cxn modelId="{F9B137EB-506F-41EE-A699-02ADCFFF3B7D}" srcId="{9C70FFF9-4108-4C9A-AF1A-8D81B4C85229}" destId="{DE71BF6C-7F22-49F1-8D66-5B8216BA3565}" srcOrd="8" destOrd="0" parTransId="{A8EB35BF-7E05-4419-925A-D4D0C7DF01F2}" sibTransId="{931A05BA-1F9C-48AC-ADCA-D83B7D3266BA}"/>
    <dgm:cxn modelId="{2F21DBA8-8435-5749-9E9D-B507AD66FE47}" type="presOf" srcId="{901FDD75-D704-4C2F-9DDC-D392784DC21A}" destId="{F828E1F8-6C1C-46C9-8EE2-8572C3D8AE8A}" srcOrd="0" destOrd="0" presId="urn:microsoft.com/office/officeart/2005/8/layout/chevron1"/>
    <dgm:cxn modelId="{FC63768B-B9EE-4768-98D2-EE6C42A6821A}" srcId="{9C70FFF9-4108-4C9A-AF1A-8D81B4C85229}" destId="{3297A2F0-3602-4DCE-B4CF-6DECDF02AE75}" srcOrd="5" destOrd="0" parTransId="{48B62C31-4E9D-473A-A780-5827A2BB6262}" sibTransId="{1CCBF559-4BE6-44EC-BB39-53AC4994A39F}"/>
    <dgm:cxn modelId="{C09082BF-EF91-6148-82E1-6E7183CC6F77}" type="presOf" srcId="{9C70FFF9-4108-4C9A-AF1A-8D81B4C85229}" destId="{B73862E1-D2BB-4D86-A1D7-439D0738C845}" srcOrd="0" destOrd="0" presId="urn:microsoft.com/office/officeart/2005/8/layout/chevron1"/>
    <dgm:cxn modelId="{09AB1F90-CFB7-4176-BA55-F8FFD66757C0}" srcId="{9C70FFF9-4108-4C9A-AF1A-8D81B4C85229}" destId="{901FDD75-D704-4C2F-9DDC-D392784DC21A}" srcOrd="6" destOrd="0" parTransId="{A20C9131-EB0F-4CA9-A90E-38B1405FB584}" sibTransId="{CA25C5D9-3835-42C5-9F17-32094418E095}"/>
    <dgm:cxn modelId="{C1B3AB93-2965-FD44-B0A7-02C774F4E06E}" type="presOf" srcId="{3297A2F0-3602-4DCE-B4CF-6DECDF02AE75}" destId="{83B2C6EF-C3DD-49C2-B174-5A68B8C087FC}" srcOrd="0" destOrd="0" presId="urn:microsoft.com/office/officeart/2005/8/layout/chevron1"/>
    <dgm:cxn modelId="{E17C7908-280A-4D3C-9B7B-5CD54D629EE0}" srcId="{9C70FFF9-4108-4C9A-AF1A-8D81B4C85229}" destId="{6D8FA9EB-AEF7-45CC-89FC-60BBF9F28C24}" srcOrd="0" destOrd="0" parTransId="{A44C2A3A-65D3-402B-AB0E-99AB2503D9A5}" sibTransId="{2198E113-2360-48A4-9919-3875A00A5424}"/>
    <dgm:cxn modelId="{3F3E55B3-0646-864A-9DBE-DEE087BE0E2E}" type="presOf" srcId="{D6652474-3018-4BB4-9D1E-5FA4F8BDDD7A}" destId="{D49D120B-3F88-4F01-8900-C21894FD22C1}" srcOrd="0" destOrd="0" presId="urn:microsoft.com/office/officeart/2005/8/layout/chevron1"/>
    <dgm:cxn modelId="{5B8899F5-B3BA-4AA9-A5F6-3FCE53231026}" srcId="{9C70FFF9-4108-4C9A-AF1A-8D81B4C85229}" destId="{C433F70E-FFB1-404B-845F-F6FD118A0F40}" srcOrd="1" destOrd="0" parTransId="{2DA18D61-F2EB-46B5-8749-1B3DF5FC11E0}" sibTransId="{D87446F8-2CA1-4178-A1D0-EBE32D711627}"/>
    <dgm:cxn modelId="{04997A70-A915-8148-A413-29C1B17CA50F}" type="presOf" srcId="{FAB12157-21DD-4CC0-9C13-C78EFAEB89AB}" destId="{2D08F5F3-DE44-43B8-BFFD-9C7A7D7BB7BF}" srcOrd="0" destOrd="0" presId="urn:microsoft.com/office/officeart/2005/8/layout/chevron1"/>
    <dgm:cxn modelId="{1FED1ABE-D2ED-D244-8F0A-37DC8EB6762C}" type="presOf" srcId="{9BCDC903-B57D-4401-9992-5C95B8C90C1D}" destId="{52731B25-C605-46BA-8F5E-34EA5DC5F673}" srcOrd="0" destOrd="0" presId="urn:microsoft.com/office/officeart/2005/8/layout/chevron1"/>
    <dgm:cxn modelId="{856D24D2-091F-A749-9E1A-0078CFF03E3C}" type="presOf" srcId="{6D8FA9EB-AEF7-45CC-89FC-60BBF9F28C24}" destId="{F216DEC6-7D9B-49A1-B02A-B3AACE693A2A}" srcOrd="0" destOrd="0" presId="urn:microsoft.com/office/officeart/2005/8/layout/chevron1"/>
    <dgm:cxn modelId="{3ADE82A5-B249-4E4C-89D3-71EC808DDA3A}" srcId="{9C70FFF9-4108-4C9A-AF1A-8D81B4C85229}" destId="{6555DA15-A0C6-488D-8F97-3417F7FBEA68}" srcOrd="2" destOrd="0" parTransId="{CD51D8CE-EEFB-4587-92E0-277CE272FD6D}" sibTransId="{B730D461-0234-4957-AFE9-2E3D39530CC6}"/>
    <dgm:cxn modelId="{93581ADF-9F1C-324B-AA56-8CC2A6DCAA84}" type="presOf" srcId="{6555DA15-A0C6-488D-8F97-3417F7FBEA68}" destId="{8FB7A050-B6EF-48EB-B95C-53F81D6E2BE7}" srcOrd="0" destOrd="0" presId="urn:microsoft.com/office/officeart/2005/8/layout/chevron1"/>
    <dgm:cxn modelId="{7118E40A-6EDD-42D3-A408-7590BC2E3139}" srcId="{9C70FFF9-4108-4C9A-AF1A-8D81B4C85229}" destId="{FAB12157-21DD-4CC0-9C13-C78EFAEB89AB}" srcOrd="7" destOrd="0" parTransId="{A80803CC-1105-437E-B311-58FD4BABB597}" sibTransId="{F459FA37-63C4-468D-9026-1997071C6BA6}"/>
    <dgm:cxn modelId="{A201203C-A84E-48C7-88F5-6D2A5A80EB23}" srcId="{9C70FFF9-4108-4C9A-AF1A-8D81B4C85229}" destId="{D6652474-3018-4BB4-9D1E-5FA4F8BDDD7A}" srcOrd="3" destOrd="0" parTransId="{DEEC224A-C294-49FF-AB32-C273C5430E7B}" sibTransId="{5C62FC09-8D98-4690-AA12-AE1A925B58E7}"/>
    <dgm:cxn modelId="{304E6FF5-F2A6-C147-9F3B-905CC846C0E6}" type="presOf" srcId="{DE71BF6C-7F22-49F1-8D66-5B8216BA3565}" destId="{6D6111EF-7550-4B90-B1F7-09D8F2F7C997}" srcOrd="0" destOrd="0" presId="urn:microsoft.com/office/officeart/2005/8/layout/chevron1"/>
    <dgm:cxn modelId="{2A1F28CB-4FB1-7543-826F-656B8D8D8C8C}" type="presOf" srcId="{C433F70E-FFB1-404B-845F-F6FD118A0F40}" destId="{F1D20233-85CD-402D-B142-AFE75D9799E0}" srcOrd="0" destOrd="0" presId="urn:microsoft.com/office/officeart/2005/8/layout/chevron1"/>
    <dgm:cxn modelId="{2BAE9AC1-61C9-9D47-A4A1-51BD4A24A412}" type="presParOf" srcId="{B73862E1-D2BB-4D86-A1D7-439D0738C845}" destId="{F216DEC6-7D9B-49A1-B02A-B3AACE693A2A}" srcOrd="0" destOrd="0" presId="urn:microsoft.com/office/officeart/2005/8/layout/chevron1"/>
    <dgm:cxn modelId="{FC73E7D0-E435-764E-915C-A4AB821A2083}" type="presParOf" srcId="{B73862E1-D2BB-4D86-A1D7-439D0738C845}" destId="{763C32C9-039F-4584-81F2-B1174673482E}" srcOrd="1" destOrd="0" presId="urn:microsoft.com/office/officeart/2005/8/layout/chevron1"/>
    <dgm:cxn modelId="{D5EF0AA5-7301-5647-8D38-67E1926C80AE}" type="presParOf" srcId="{B73862E1-D2BB-4D86-A1D7-439D0738C845}" destId="{F1D20233-85CD-402D-B142-AFE75D9799E0}" srcOrd="2" destOrd="0" presId="urn:microsoft.com/office/officeart/2005/8/layout/chevron1"/>
    <dgm:cxn modelId="{C3B2481D-60A4-224E-8449-236E8DDFCE55}" type="presParOf" srcId="{B73862E1-D2BB-4D86-A1D7-439D0738C845}" destId="{4B9C2CFC-F500-4F6B-B595-A58C10503FB5}" srcOrd="3" destOrd="0" presId="urn:microsoft.com/office/officeart/2005/8/layout/chevron1"/>
    <dgm:cxn modelId="{3901E8D0-ABA1-7648-BF7B-CA1548B7EF60}" type="presParOf" srcId="{B73862E1-D2BB-4D86-A1D7-439D0738C845}" destId="{8FB7A050-B6EF-48EB-B95C-53F81D6E2BE7}" srcOrd="4" destOrd="0" presId="urn:microsoft.com/office/officeart/2005/8/layout/chevron1"/>
    <dgm:cxn modelId="{7AA17F4E-035D-3244-84F4-05F5D4EC83D3}" type="presParOf" srcId="{B73862E1-D2BB-4D86-A1D7-439D0738C845}" destId="{AAF1CF59-A565-410E-BB40-4417B9289828}" srcOrd="5" destOrd="0" presId="urn:microsoft.com/office/officeart/2005/8/layout/chevron1"/>
    <dgm:cxn modelId="{277B1C19-DAD8-D34D-9342-F21C917BCA2D}" type="presParOf" srcId="{B73862E1-D2BB-4D86-A1D7-439D0738C845}" destId="{D49D120B-3F88-4F01-8900-C21894FD22C1}" srcOrd="6" destOrd="0" presId="urn:microsoft.com/office/officeart/2005/8/layout/chevron1"/>
    <dgm:cxn modelId="{AD6AB022-678F-DD4D-9620-06E8A2710FE0}" type="presParOf" srcId="{B73862E1-D2BB-4D86-A1D7-439D0738C845}" destId="{565FA370-25AE-499B-B444-23C5D53A8C7B}" srcOrd="7" destOrd="0" presId="urn:microsoft.com/office/officeart/2005/8/layout/chevron1"/>
    <dgm:cxn modelId="{8EFD0EB8-3D02-1540-BB3A-2DA180B2E6F3}" type="presParOf" srcId="{B73862E1-D2BB-4D86-A1D7-439D0738C845}" destId="{52731B25-C605-46BA-8F5E-34EA5DC5F673}" srcOrd="8" destOrd="0" presId="urn:microsoft.com/office/officeart/2005/8/layout/chevron1"/>
    <dgm:cxn modelId="{0BE959C3-C8CC-A44C-BF7D-8C393BAE4D75}" type="presParOf" srcId="{B73862E1-D2BB-4D86-A1D7-439D0738C845}" destId="{C3B0523F-CE69-4BBA-9C66-5E250422B528}" srcOrd="9" destOrd="0" presId="urn:microsoft.com/office/officeart/2005/8/layout/chevron1"/>
    <dgm:cxn modelId="{121F6360-A091-E84F-8908-34A417BBCAEA}" type="presParOf" srcId="{B73862E1-D2BB-4D86-A1D7-439D0738C845}" destId="{83B2C6EF-C3DD-49C2-B174-5A68B8C087FC}" srcOrd="10" destOrd="0" presId="urn:microsoft.com/office/officeart/2005/8/layout/chevron1"/>
    <dgm:cxn modelId="{60DCEEBA-6D8D-AF4B-93E3-28E04A1F40E0}" type="presParOf" srcId="{B73862E1-D2BB-4D86-A1D7-439D0738C845}" destId="{6F1CACC0-6F51-4871-8180-A47C60011F74}" srcOrd="11" destOrd="0" presId="urn:microsoft.com/office/officeart/2005/8/layout/chevron1"/>
    <dgm:cxn modelId="{65817282-FEB0-6445-A684-92F0AD176FE2}" type="presParOf" srcId="{B73862E1-D2BB-4D86-A1D7-439D0738C845}" destId="{F828E1F8-6C1C-46C9-8EE2-8572C3D8AE8A}" srcOrd="12" destOrd="0" presId="urn:microsoft.com/office/officeart/2005/8/layout/chevron1"/>
    <dgm:cxn modelId="{99445536-6FF4-1F42-9DC0-6F31CBC68CB4}" type="presParOf" srcId="{B73862E1-D2BB-4D86-A1D7-439D0738C845}" destId="{45356BBB-9297-4775-AC39-47B7933C9CCF}" srcOrd="13" destOrd="0" presId="urn:microsoft.com/office/officeart/2005/8/layout/chevron1"/>
    <dgm:cxn modelId="{73CDD623-C1FD-4C40-9055-52315A7E2D99}" type="presParOf" srcId="{B73862E1-D2BB-4D86-A1D7-439D0738C845}" destId="{2D08F5F3-DE44-43B8-BFFD-9C7A7D7BB7BF}" srcOrd="14" destOrd="0" presId="urn:microsoft.com/office/officeart/2005/8/layout/chevron1"/>
    <dgm:cxn modelId="{37451A92-8FB5-454C-A3D9-5C443515D039}" type="presParOf" srcId="{B73862E1-D2BB-4D86-A1D7-439D0738C845}" destId="{79881C41-21E8-4BB4-A5C9-4B5B38D89A94}" srcOrd="15" destOrd="0" presId="urn:microsoft.com/office/officeart/2005/8/layout/chevron1"/>
    <dgm:cxn modelId="{8D45EB9B-A52A-E947-8182-CED9E4E7184C}" type="presParOf" srcId="{B73862E1-D2BB-4D86-A1D7-439D0738C845}" destId="{6D6111EF-7550-4B90-B1F7-09D8F2F7C997}"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BB3E2-3EAA-4DC9-A18B-5EF763A056E5}" type="doc">
      <dgm:prSet loTypeId="urn:microsoft.com/office/officeart/2005/8/layout/pList2" loCatId="picture" qsTypeId="urn:microsoft.com/office/officeart/2005/8/quickstyle/simple2" qsCatId="simple" csTypeId="urn:microsoft.com/office/officeart/2005/8/colors/colorful4" csCatId="colorful" phldr="1"/>
      <dgm:spPr/>
    </dgm:pt>
    <dgm:pt modelId="{6504CCA1-8771-4949-BD8D-AAD1B6BFA899}">
      <dgm:prSet phldrT="[Text]" custT="1"/>
      <dgm:spPr>
        <a:solidFill>
          <a:schemeClr val="accent5">
            <a:lumMod val="75000"/>
          </a:schemeClr>
        </a:solidFill>
      </dgm:spPr>
      <dgm:t>
        <a:bodyPr/>
        <a:lstStyle/>
        <a:p>
          <a:pPr algn="ctr"/>
          <a:r>
            <a:rPr lang="en-US" sz="1800" b="1" dirty="0" smtClean="0">
              <a:latin typeface="Century Gothic" panose="020B0502020202020204" pitchFamily="34" charset="0"/>
            </a:rPr>
            <a:t>Partners</a:t>
          </a:r>
          <a:endParaRPr lang="en-US" sz="1440" b="1" dirty="0">
            <a:latin typeface="Century Gothic" panose="020B0502020202020204" pitchFamily="34" charset="0"/>
          </a:endParaRPr>
        </a:p>
      </dgm:t>
    </dgm:pt>
    <dgm:pt modelId="{3F9ECBD0-78B0-477C-8DDE-DA39BA17D8D1}" type="parTrans" cxnId="{85924819-7D18-4642-8EF6-4DDD39D48928}">
      <dgm:prSet/>
      <dgm:spPr/>
      <dgm:t>
        <a:bodyPr/>
        <a:lstStyle/>
        <a:p>
          <a:endParaRPr lang="en-US">
            <a:latin typeface="Century Gothic" panose="020B0502020202020204" pitchFamily="34" charset="0"/>
          </a:endParaRPr>
        </a:p>
      </dgm:t>
    </dgm:pt>
    <dgm:pt modelId="{6581E725-62C7-46AF-8653-A88D5B1D148B}" type="sibTrans" cxnId="{85924819-7D18-4642-8EF6-4DDD39D48928}">
      <dgm:prSet/>
      <dgm:spPr/>
      <dgm:t>
        <a:bodyPr/>
        <a:lstStyle/>
        <a:p>
          <a:endParaRPr lang="en-US">
            <a:latin typeface="Century Gothic" panose="020B0502020202020204" pitchFamily="34" charset="0"/>
          </a:endParaRPr>
        </a:p>
      </dgm:t>
    </dgm:pt>
    <dgm:pt modelId="{B69289D6-6923-4B22-B071-BEBD0C9DFCDA}">
      <dgm:prSet phldrT="[Text]" custT="1"/>
      <dgm:spPr/>
      <dgm:t>
        <a:bodyPr/>
        <a:lstStyle/>
        <a:p>
          <a:pPr algn="ctr"/>
          <a:r>
            <a:rPr lang="en-US" sz="1800" b="1" dirty="0" smtClean="0">
              <a:latin typeface="Century Gothic" panose="020B0502020202020204" pitchFamily="34" charset="0"/>
            </a:rPr>
            <a:t>Participants</a:t>
          </a:r>
          <a:endParaRPr lang="en-US" sz="1400" b="1" dirty="0">
            <a:latin typeface="Century Gothic" panose="020B0502020202020204" pitchFamily="34" charset="0"/>
          </a:endParaRPr>
        </a:p>
      </dgm:t>
    </dgm:pt>
    <dgm:pt modelId="{D5FF34AB-85DB-410B-A8CA-98E91167182D}" type="parTrans" cxnId="{B8F51B71-E9FF-44CD-B1C4-B2A9FBC8B37F}">
      <dgm:prSet/>
      <dgm:spPr/>
      <dgm:t>
        <a:bodyPr/>
        <a:lstStyle/>
        <a:p>
          <a:endParaRPr lang="en-US">
            <a:latin typeface="Century Gothic" panose="020B0502020202020204" pitchFamily="34" charset="0"/>
          </a:endParaRPr>
        </a:p>
      </dgm:t>
    </dgm:pt>
    <dgm:pt modelId="{B36C9BA5-AC83-4C25-8180-AAB790F2049C}" type="sibTrans" cxnId="{B8F51B71-E9FF-44CD-B1C4-B2A9FBC8B37F}">
      <dgm:prSet/>
      <dgm:spPr/>
      <dgm:t>
        <a:bodyPr/>
        <a:lstStyle/>
        <a:p>
          <a:endParaRPr lang="en-US">
            <a:latin typeface="Century Gothic" panose="020B0502020202020204" pitchFamily="34" charset="0"/>
          </a:endParaRPr>
        </a:p>
      </dgm:t>
    </dgm:pt>
    <dgm:pt modelId="{6FCD55BF-060A-4EA7-821E-7AFA722B90FF}">
      <dgm:prSet phldrT="[Text]" custT="1"/>
      <dgm:spPr>
        <a:solidFill>
          <a:schemeClr val="accent1">
            <a:lumMod val="75000"/>
          </a:schemeClr>
        </a:solidFill>
      </dgm:spPr>
      <dgm:t>
        <a:bodyPr/>
        <a:lstStyle/>
        <a:p>
          <a:pPr algn="ctr"/>
          <a:r>
            <a:rPr lang="en-US" sz="1800" b="1" dirty="0" smtClean="0">
              <a:latin typeface="Century Gothic" panose="020B0502020202020204" pitchFamily="34" charset="0"/>
            </a:rPr>
            <a:t>Projects</a:t>
          </a:r>
          <a:endParaRPr lang="en-US" sz="1600" b="1" dirty="0">
            <a:latin typeface="Century Gothic" panose="020B0502020202020204" pitchFamily="34" charset="0"/>
          </a:endParaRPr>
        </a:p>
      </dgm:t>
    </dgm:pt>
    <dgm:pt modelId="{CA17B412-55F6-43E8-A533-446BD1FC1804}" type="parTrans" cxnId="{62E0E4D6-73B9-426F-9785-60E6ABBB1099}">
      <dgm:prSet/>
      <dgm:spPr/>
      <dgm:t>
        <a:bodyPr/>
        <a:lstStyle/>
        <a:p>
          <a:endParaRPr lang="en-US">
            <a:latin typeface="Century Gothic" panose="020B0502020202020204" pitchFamily="34" charset="0"/>
          </a:endParaRPr>
        </a:p>
      </dgm:t>
    </dgm:pt>
    <dgm:pt modelId="{586405DB-5560-4A44-83F8-946AFF5DACE6}" type="sibTrans" cxnId="{62E0E4D6-73B9-426F-9785-60E6ABBB1099}">
      <dgm:prSet/>
      <dgm:spPr/>
      <dgm:t>
        <a:bodyPr/>
        <a:lstStyle/>
        <a:p>
          <a:endParaRPr lang="en-US">
            <a:latin typeface="Century Gothic" panose="020B0502020202020204" pitchFamily="34" charset="0"/>
          </a:endParaRPr>
        </a:p>
      </dgm:t>
    </dgm:pt>
    <dgm:pt modelId="{812A4482-2E79-49A2-954A-00154044C9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Capacity Building Program Indicators (CBPI)</a:t>
          </a:r>
          <a:endParaRPr lang="en-US" sz="1440" dirty="0">
            <a:latin typeface="Century Gothic" panose="020B0502020202020204" pitchFamily="34" charset="0"/>
          </a:endParaRPr>
        </a:p>
      </dgm:t>
    </dgm:pt>
    <dgm:pt modelId="{D0BF343A-222E-447B-9BB4-4A28B3916FAC}" type="parTrans" cxnId="{C435A109-C1C2-4065-92DE-A206F0E5AA48}">
      <dgm:prSet/>
      <dgm:spPr/>
      <dgm:t>
        <a:bodyPr/>
        <a:lstStyle/>
        <a:p>
          <a:endParaRPr lang="en-US">
            <a:latin typeface="Century Gothic" panose="020B0502020202020204" pitchFamily="34" charset="0"/>
          </a:endParaRPr>
        </a:p>
      </dgm:t>
    </dgm:pt>
    <dgm:pt modelId="{82B616BC-6098-4EC2-90AF-34505851CD7C}" type="sibTrans" cxnId="{C435A109-C1C2-4065-92DE-A206F0E5AA48}">
      <dgm:prSet/>
      <dgm:spPr/>
      <dgm:t>
        <a:bodyPr/>
        <a:lstStyle/>
        <a:p>
          <a:endParaRPr lang="en-US">
            <a:latin typeface="Century Gothic" panose="020B0502020202020204" pitchFamily="34" charset="0"/>
          </a:endParaRPr>
        </a:p>
      </dgm:t>
    </dgm:pt>
    <dgm:pt modelId="{80D73935-2A6C-4104-85A2-A307832E34AD}">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DEVELOP Results Framework (DRF)</a:t>
          </a:r>
          <a:endParaRPr lang="en-US" sz="1440" dirty="0">
            <a:latin typeface="Century Gothic" panose="020B0502020202020204" pitchFamily="34" charset="0"/>
          </a:endParaRPr>
        </a:p>
      </dgm:t>
    </dgm:pt>
    <dgm:pt modelId="{35F2A258-D686-4CA7-8ECE-43F8039C0542}" type="parTrans" cxnId="{776277DD-D97A-4383-9437-38666A60B29F}">
      <dgm:prSet/>
      <dgm:spPr/>
      <dgm:t>
        <a:bodyPr/>
        <a:lstStyle/>
        <a:p>
          <a:endParaRPr lang="en-US">
            <a:latin typeface="Century Gothic" panose="020B0502020202020204" pitchFamily="34" charset="0"/>
          </a:endParaRPr>
        </a:p>
      </dgm:t>
    </dgm:pt>
    <dgm:pt modelId="{051DF4F7-E138-4E84-95A5-F36E3E7AE72D}" type="sibTrans" cxnId="{776277DD-D97A-4383-9437-38666A60B29F}">
      <dgm:prSet/>
      <dgm:spPr/>
      <dgm:t>
        <a:bodyPr/>
        <a:lstStyle/>
        <a:p>
          <a:endParaRPr lang="en-US">
            <a:latin typeface="Century Gothic" panose="020B0502020202020204" pitchFamily="34" charset="0"/>
          </a:endParaRPr>
        </a:p>
      </dgm:t>
    </dgm:pt>
    <dgm:pt modelId="{A9BAE25F-B2CD-4B66-969F-A53C35C93C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Impact Analysis Reports</a:t>
          </a:r>
          <a:endParaRPr lang="en-US" sz="1440" dirty="0">
            <a:latin typeface="Century Gothic" panose="020B0502020202020204" pitchFamily="34" charset="0"/>
          </a:endParaRPr>
        </a:p>
      </dgm:t>
    </dgm:pt>
    <dgm:pt modelId="{3E40A809-71B6-4F9A-9541-8BAC32BDC3DA}" type="parTrans" cxnId="{C0E2C92D-7CC7-4CD6-B3BC-1DA1FD8A3697}">
      <dgm:prSet/>
      <dgm:spPr/>
      <dgm:t>
        <a:bodyPr/>
        <a:lstStyle/>
        <a:p>
          <a:endParaRPr lang="en-US">
            <a:latin typeface="Century Gothic" panose="020B0502020202020204" pitchFamily="34" charset="0"/>
          </a:endParaRPr>
        </a:p>
      </dgm:t>
    </dgm:pt>
    <dgm:pt modelId="{0313E37E-B050-413B-B5E8-4EDDC37A552D}" type="sibTrans" cxnId="{C0E2C92D-7CC7-4CD6-B3BC-1DA1FD8A3697}">
      <dgm:prSet/>
      <dgm:spPr/>
      <dgm:t>
        <a:bodyPr/>
        <a:lstStyle/>
        <a:p>
          <a:endParaRPr lang="en-US">
            <a:latin typeface="Century Gothic" panose="020B0502020202020204" pitchFamily="34" charset="0"/>
          </a:endParaRPr>
        </a:p>
      </dgm:t>
    </dgm:pt>
    <dgm:pt modelId="{67130A33-E69A-4F86-97F3-8F4FDD61681C}">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Partner Tracking &amp; Forms</a:t>
          </a:r>
          <a:endParaRPr lang="en-US" sz="1440" dirty="0">
            <a:latin typeface="Century Gothic" panose="020B0502020202020204" pitchFamily="34" charset="0"/>
          </a:endParaRPr>
        </a:p>
      </dgm:t>
    </dgm:pt>
    <dgm:pt modelId="{47D1AE8A-7699-42D0-98CB-6A161C9CB53C}" type="parTrans" cxnId="{5DB4D793-C796-4C6D-BE47-0A46E6149CAD}">
      <dgm:prSet/>
      <dgm:spPr/>
      <dgm:t>
        <a:bodyPr/>
        <a:lstStyle/>
        <a:p>
          <a:endParaRPr lang="en-US">
            <a:latin typeface="Century Gothic" panose="020B0502020202020204" pitchFamily="34" charset="0"/>
          </a:endParaRPr>
        </a:p>
      </dgm:t>
    </dgm:pt>
    <dgm:pt modelId="{B271237C-E734-4B9D-ACFD-795504D90414}" type="sibTrans" cxnId="{5DB4D793-C796-4C6D-BE47-0A46E6149CAD}">
      <dgm:prSet/>
      <dgm:spPr/>
      <dgm:t>
        <a:bodyPr/>
        <a:lstStyle/>
        <a:p>
          <a:endParaRPr lang="en-US">
            <a:latin typeface="Century Gothic" panose="020B0502020202020204" pitchFamily="34" charset="0"/>
          </a:endParaRPr>
        </a:p>
      </dgm:t>
    </dgm:pt>
    <dgm:pt modelId="{01028873-8561-4B41-8E81-E8E97898E03C}">
      <dgm:prSet phldrT="[Text]" custT="1"/>
      <dgm:spPr/>
      <dgm:t>
        <a:bodyPr/>
        <a:lstStyle/>
        <a:p>
          <a:pPr algn="l"/>
          <a:r>
            <a:rPr lang="en-US" sz="1100" dirty="0" smtClean="0">
              <a:latin typeface="Century Gothic" panose="020B0502020202020204" pitchFamily="34" charset="0"/>
            </a:rPr>
            <a:t>Original Exit Survey</a:t>
          </a:r>
          <a:endParaRPr lang="en-US" sz="1100" dirty="0">
            <a:latin typeface="Century Gothic" panose="020B0502020202020204" pitchFamily="34" charset="0"/>
          </a:endParaRPr>
        </a:p>
      </dgm:t>
    </dgm:pt>
    <dgm:pt modelId="{4226F3FA-AF1A-48DF-A661-B2838F8DF9B4}" type="parTrans" cxnId="{0A2DC004-69AA-412C-BCD7-25ADA8E171E8}">
      <dgm:prSet/>
      <dgm:spPr/>
      <dgm:t>
        <a:bodyPr/>
        <a:lstStyle/>
        <a:p>
          <a:endParaRPr lang="en-US">
            <a:latin typeface="Century Gothic" panose="020B0502020202020204" pitchFamily="34" charset="0"/>
          </a:endParaRPr>
        </a:p>
      </dgm:t>
    </dgm:pt>
    <dgm:pt modelId="{35C4851F-C419-4783-9FB6-3DCFF97B575E}" type="sibTrans" cxnId="{0A2DC004-69AA-412C-BCD7-25ADA8E171E8}">
      <dgm:prSet/>
      <dgm:spPr/>
      <dgm:t>
        <a:bodyPr/>
        <a:lstStyle/>
        <a:p>
          <a:endParaRPr lang="en-US">
            <a:latin typeface="Century Gothic" panose="020B0502020202020204" pitchFamily="34" charset="0"/>
          </a:endParaRPr>
        </a:p>
      </dgm:t>
    </dgm:pt>
    <dgm:pt modelId="{7EBF5DE0-DE73-4F8E-BE71-D8932D0C3D0C}">
      <dgm:prSet phldrT="[Text]" custT="1"/>
      <dgm:spPr/>
      <dgm:t>
        <a:bodyPr/>
        <a:lstStyle/>
        <a:p>
          <a:pPr algn="l"/>
          <a:r>
            <a:rPr lang="en-US" sz="1100" dirty="0" smtClean="0">
              <a:latin typeface="Century Gothic" panose="020B0502020202020204" pitchFamily="34" charset="0"/>
            </a:rPr>
            <a:t>Alumni Highlight Stories</a:t>
          </a:r>
          <a:endParaRPr lang="en-US" sz="1100" dirty="0">
            <a:latin typeface="Century Gothic" panose="020B0502020202020204" pitchFamily="34" charset="0"/>
          </a:endParaRPr>
        </a:p>
      </dgm:t>
    </dgm:pt>
    <dgm:pt modelId="{C5ADB798-8B07-4BA0-BF66-C2482A9AEDF2}" type="parTrans" cxnId="{0F94AF40-12F1-4DBE-98F8-7DBC1FC85256}">
      <dgm:prSet/>
      <dgm:spPr/>
      <dgm:t>
        <a:bodyPr/>
        <a:lstStyle/>
        <a:p>
          <a:endParaRPr lang="en-US">
            <a:latin typeface="Century Gothic" panose="020B0502020202020204" pitchFamily="34" charset="0"/>
          </a:endParaRPr>
        </a:p>
      </dgm:t>
    </dgm:pt>
    <dgm:pt modelId="{0C5197C3-4AF0-4331-B892-4F9D40E1B8D9}" type="sibTrans" cxnId="{0F94AF40-12F1-4DBE-98F8-7DBC1FC85256}">
      <dgm:prSet/>
      <dgm:spPr/>
      <dgm:t>
        <a:bodyPr/>
        <a:lstStyle/>
        <a:p>
          <a:endParaRPr lang="en-US">
            <a:latin typeface="Century Gothic" panose="020B0502020202020204" pitchFamily="34" charset="0"/>
          </a:endParaRPr>
        </a:p>
      </dgm:t>
    </dgm:pt>
    <dgm:pt modelId="{7FE8DFC3-8047-4515-8EE8-41DDCD252511}">
      <dgm:prSet phldrT="[Text]" custT="1"/>
      <dgm:spPr/>
      <dgm:t>
        <a:bodyPr/>
        <a:lstStyle/>
        <a:p>
          <a:pPr algn="l"/>
          <a:r>
            <a:rPr lang="en-US" sz="1100" dirty="0" smtClean="0">
              <a:latin typeface="Century Gothic" panose="020B0502020202020204" pitchFamily="34" charset="0"/>
            </a:rPr>
            <a:t>Alumni Survey</a:t>
          </a:r>
          <a:endParaRPr lang="en-US" sz="1100" dirty="0">
            <a:latin typeface="Century Gothic" panose="020B0502020202020204" pitchFamily="34" charset="0"/>
          </a:endParaRPr>
        </a:p>
      </dgm:t>
    </dgm:pt>
    <dgm:pt modelId="{46B42147-6CAE-4D87-9600-00CC7F45A6EB}" type="parTrans" cxnId="{A7A5E694-F065-470F-A981-394B9C15D1FF}">
      <dgm:prSet/>
      <dgm:spPr/>
      <dgm:t>
        <a:bodyPr/>
        <a:lstStyle/>
        <a:p>
          <a:endParaRPr lang="en-US">
            <a:latin typeface="Century Gothic" panose="020B0502020202020204" pitchFamily="34" charset="0"/>
          </a:endParaRPr>
        </a:p>
      </dgm:t>
    </dgm:pt>
    <dgm:pt modelId="{E0391F88-D548-4953-B316-F2D1ED84F479}" type="sibTrans" cxnId="{A7A5E694-F065-470F-A981-394B9C15D1FF}">
      <dgm:prSet/>
      <dgm:spPr/>
      <dgm:t>
        <a:bodyPr/>
        <a:lstStyle/>
        <a:p>
          <a:endParaRPr lang="en-US">
            <a:latin typeface="Century Gothic" panose="020B0502020202020204" pitchFamily="34" charset="0"/>
          </a:endParaRPr>
        </a:p>
      </dgm:t>
    </dgm:pt>
    <dgm:pt modelId="{99CD2330-32B3-4046-801B-A7EFDF47A710}">
      <dgm:prSet phldrT="[Text]" custT="1"/>
      <dgm:spPr/>
      <dgm:t>
        <a:bodyPr/>
        <a:lstStyle/>
        <a:p>
          <a:pPr algn="l"/>
          <a:r>
            <a:rPr lang="en-US" sz="1100" dirty="0" smtClean="0">
              <a:latin typeface="Century Gothic" panose="020B0502020202020204" pitchFamily="34" charset="0"/>
            </a:rPr>
            <a:t>CBPI</a:t>
          </a:r>
          <a:endParaRPr lang="en-US" sz="1100" dirty="0">
            <a:latin typeface="Century Gothic" panose="020B0502020202020204" pitchFamily="34" charset="0"/>
          </a:endParaRPr>
        </a:p>
      </dgm:t>
    </dgm:pt>
    <dgm:pt modelId="{C6111ECF-4083-459A-ABC5-BA4FD86C6284}" type="parTrans" cxnId="{82CDC01B-1411-4844-A105-FF0963A111CB}">
      <dgm:prSet/>
      <dgm:spPr/>
      <dgm:t>
        <a:bodyPr/>
        <a:lstStyle/>
        <a:p>
          <a:endParaRPr lang="en-US">
            <a:latin typeface="Century Gothic" panose="020B0502020202020204" pitchFamily="34" charset="0"/>
          </a:endParaRPr>
        </a:p>
      </dgm:t>
    </dgm:pt>
    <dgm:pt modelId="{E454206B-DE59-43A2-83E7-DA063F5CF7D8}" type="sibTrans" cxnId="{82CDC01B-1411-4844-A105-FF0963A111CB}">
      <dgm:prSet/>
      <dgm:spPr/>
      <dgm:t>
        <a:bodyPr/>
        <a:lstStyle/>
        <a:p>
          <a:endParaRPr lang="en-US">
            <a:latin typeface="Century Gothic" panose="020B0502020202020204" pitchFamily="34" charset="0"/>
          </a:endParaRPr>
        </a:p>
      </dgm:t>
    </dgm:pt>
    <dgm:pt modelId="{766212B1-82D1-4006-BF16-4959DDEFF900}">
      <dgm:prSet phldrT="[Text]" custT="1"/>
      <dgm:spPr/>
      <dgm:t>
        <a:bodyPr/>
        <a:lstStyle/>
        <a:p>
          <a:pPr algn="l"/>
          <a:r>
            <a:rPr lang="en-US" sz="1100" dirty="0" smtClean="0">
              <a:latin typeface="Century Gothic" panose="020B0502020202020204" pitchFamily="34" charset="0"/>
            </a:rPr>
            <a:t>Center Lead Exit Survey/ PGA</a:t>
          </a:r>
          <a:endParaRPr lang="en-US" sz="1100" dirty="0">
            <a:latin typeface="Century Gothic" panose="020B0502020202020204" pitchFamily="34" charset="0"/>
          </a:endParaRPr>
        </a:p>
      </dgm:t>
    </dgm:pt>
    <dgm:pt modelId="{A189E99D-AB01-4222-B309-B1486C037F7B}" type="parTrans" cxnId="{6936E3FD-CD0E-4272-ACCF-1B7279CE0A5B}">
      <dgm:prSet/>
      <dgm:spPr/>
      <dgm:t>
        <a:bodyPr/>
        <a:lstStyle/>
        <a:p>
          <a:endParaRPr lang="en-US">
            <a:latin typeface="Century Gothic" panose="020B0502020202020204" pitchFamily="34" charset="0"/>
          </a:endParaRPr>
        </a:p>
      </dgm:t>
    </dgm:pt>
    <dgm:pt modelId="{1B39EE1D-C01A-4DAA-B0D4-8C468BCE8378}" type="sibTrans" cxnId="{6936E3FD-CD0E-4272-ACCF-1B7279CE0A5B}">
      <dgm:prSet/>
      <dgm:spPr/>
      <dgm:t>
        <a:bodyPr/>
        <a:lstStyle/>
        <a:p>
          <a:endParaRPr lang="en-US">
            <a:latin typeface="Century Gothic" panose="020B0502020202020204" pitchFamily="34" charset="0"/>
          </a:endParaRPr>
        </a:p>
      </dgm:t>
    </dgm:pt>
    <dgm:pt modelId="{DDD64C7F-52B3-433E-AC79-BB8CF0E57BA2}">
      <dgm:prSet phldrT="[Text]" custT="1"/>
      <dgm:spPr/>
      <dgm:t>
        <a:bodyPr/>
        <a:lstStyle/>
        <a:p>
          <a:pPr algn="l"/>
          <a:r>
            <a:rPr lang="en-US" sz="1100" dirty="0" smtClean="0">
              <a:latin typeface="Century Gothic" panose="020B0502020202020204" pitchFamily="34" charset="0"/>
            </a:rPr>
            <a:t>DRF</a:t>
          </a:r>
          <a:endParaRPr lang="en-US" sz="1100" dirty="0">
            <a:latin typeface="Century Gothic" panose="020B0502020202020204" pitchFamily="34" charset="0"/>
          </a:endParaRPr>
        </a:p>
      </dgm:t>
    </dgm:pt>
    <dgm:pt modelId="{383CA2B8-2813-4B92-99BB-AF5B370510E8}" type="parTrans" cxnId="{A597A25F-903B-40CA-90D8-51E9F7703401}">
      <dgm:prSet/>
      <dgm:spPr/>
      <dgm:t>
        <a:bodyPr/>
        <a:lstStyle/>
        <a:p>
          <a:endParaRPr lang="en-US">
            <a:latin typeface="Century Gothic" panose="020B0502020202020204" pitchFamily="34" charset="0"/>
          </a:endParaRPr>
        </a:p>
      </dgm:t>
    </dgm:pt>
    <dgm:pt modelId="{F722F01C-3B1F-44B8-83DC-9ACA0132B9FD}" type="sibTrans" cxnId="{A597A25F-903B-40CA-90D8-51E9F7703401}">
      <dgm:prSet/>
      <dgm:spPr/>
      <dgm:t>
        <a:bodyPr/>
        <a:lstStyle/>
        <a:p>
          <a:endParaRPr lang="en-US">
            <a:latin typeface="Century Gothic" panose="020B0502020202020204" pitchFamily="34" charset="0"/>
          </a:endParaRPr>
        </a:p>
      </dgm:t>
    </dgm:pt>
    <dgm:pt modelId="{FC95024B-58A7-4D3A-9ADE-51782A82D764}">
      <dgm:prSet phldrT="[Text]" custT="1"/>
      <dgm:spPr/>
      <dgm:t>
        <a:bodyPr/>
        <a:lstStyle/>
        <a:p>
          <a:pPr algn="l"/>
          <a:r>
            <a:rPr lang="en-US" sz="1100" dirty="0" smtClean="0">
              <a:latin typeface="Century Gothic" panose="020B0502020202020204" pitchFamily="34" charset="0"/>
            </a:rPr>
            <a:t>Equal Futures Report</a:t>
          </a:r>
          <a:endParaRPr lang="en-US" sz="1100" dirty="0">
            <a:latin typeface="Century Gothic" panose="020B0502020202020204" pitchFamily="34" charset="0"/>
          </a:endParaRPr>
        </a:p>
      </dgm:t>
    </dgm:pt>
    <dgm:pt modelId="{CDF883A0-2138-4006-BEBF-D1F10B8FABC1}" type="parTrans" cxnId="{0A140B54-CCEF-4303-950E-F685BDF4B8CC}">
      <dgm:prSet/>
      <dgm:spPr/>
      <dgm:t>
        <a:bodyPr/>
        <a:lstStyle/>
        <a:p>
          <a:endParaRPr lang="en-US">
            <a:latin typeface="Century Gothic" panose="020B0502020202020204" pitchFamily="34" charset="0"/>
          </a:endParaRPr>
        </a:p>
      </dgm:t>
    </dgm:pt>
    <dgm:pt modelId="{27FAE572-0CE8-4BA9-BBB1-6199982BC93F}" type="sibTrans" cxnId="{0A140B54-CCEF-4303-950E-F685BDF4B8CC}">
      <dgm:prSet/>
      <dgm:spPr/>
      <dgm:t>
        <a:bodyPr/>
        <a:lstStyle/>
        <a:p>
          <a:endParaRPr lang="en-US">
            <a:latin typeface="Century Gothic" panose="020B0502020202020204" pitchFamily="34" charset="0"/>
          </a:endParaRPr>
        </a:p>
      </dgm:t>
    </dgm:pt>
    <dgm:pt modelId="{2C7CC325-CB7F-45D9-8A52-75A55D90A941}">
      <dgm:prSet phldrT="[Text]" custT="1"/>
      <dgm:spPr/>
      <dgm:t>
        <a:bodyPr/>
        <a:lstStyle/>
        <a:p>
          <a:pPr algn="l"/>
          <a:r>
            <a:rPr lang="en-US" sz="1100" dirty="0" smtClean="0">
              <a:latin typeface="Century Gothic" panose="020B0502020202020204" pitchFamily="34" charset="0"/>
            </a:rPr>
            <a:t>Exit Survey (including fellows)</a:t>
          </a:r>
          <a:endParaRPr lang="en-US" sz="1100" dirty="0">
            <a:latin typeface="Century Gothic" panose="020B0502020202020204" pitchFamily="34" charset="0"/>
          </a:endParaRPr>
        </a:p>
      </dgm:t>
    </dgm:pt>
    <dgm:pt modelId="{41DDB5F7-A2C3-4E3E-A0E0-40C899D57C1E}" type="parTrans" cxnId="{50C80125-A36F-431F-B25B-67E805BE262B}">
      <dgm:prSet/>
      <dgm:spPr/>
      <dgm:t>
        <a:bodyPr/>
        <a:lstStyle/>
        <a:p>
          <a:endParaRPr lang="en-US">
            <a:latin typeface="Century Gothic" panose="020B0502020202020204" pitchFamily="34" charset="0"/>
          </a:endParaRPr>
        </a:p>
      </dgm:t>
    </dgm:pt>
    <dgm:pt modelId="{7EF5E0AB-9C29-4DE8-8183-140EE092FE5B}" type="sibTrans" cxnId="{50C80125-A36F-431F-B25B-67E805BE262B}">
      <dgm:prSet/>
      <dgm:spPr/>
      <dgm:t>
        <a:bodyPr/>
        <a:lstStyle/>
        <a:p>
          <a:endParaRPr lang="en-US">
            <a:latin typeface="Century Gothic" panose="020B0502020202020204" pitchFamily="34" charset="0"/>
          </a:endParaRPr>
        </a:p>
      </dgm:t>
    </dgm:pt>
    <dgm:pt modelId="{9BFD5876-88FC-457C-8D48-FA9A96895CCD}">
      <dgm:prSet phldrT="[Text]" custT="1"/>
      <dgm:spPr/>
      <dgm:t>
        <a:bodyPr/>
        <a:lstStyle/>
        <a:p>
          <a:pPr algn="l"/>
          <a:r>
            <a:rPr lang="en-US" sz="1100" dirty="0" smtClean="0">
              <a:latin typeface="Century Gothic" panose="020B0502020202020204" pitchFamily="34" charset="0"/>
            </a:rPr>
            <a:t>Fellow Tracking</a:t>
          </a:r>
          <a:endParaRPr lang="en-US" sz="1100" dirty="0">
            <a:latin typeface="Century Gothic" panose="020B0502020202020204" pitchFamily="34" charset="0"/>
          </a:endParaRPr>
        </a:p>
      </dgm:t>
    </dgm:pt>
    <dgm:pt modelId="{549F71C9-7604-43F4-BD41-B24519456D39}" type="parTrans" cxnId="{4ED2E376-00D9-4ADE-95F4-182C1FE3CB9C}">
      <dgm:prSet/>
      <dgm:spPr/>
      <dgm:t>
        <a:bodyPr/>
        <a:lstStyle/>
        <a:p>
          <a:endParaRPr lang="en-US">
            <a:latin typeface="Century Gothic" panose="020B0502020202020204" pitchFamily="34" charset="0"/>
          </a:endParaRPr>
        </a:p>
      </dgm:t>
    </dgm:pt>
    <dgm:pt modelId="{B1E959D2-894D-4B50-AF49-AA215CE55209}" type="sibTrans" cxnId="{4ED2E376-00D9-4ADE-95F4-182C1FE3CB9C}">
      <dgm:prSet/>
      <dgm:spPr/>
      <dgm:t>
        <a:bodyPr/>
        <a:lstStyle/>
        <a:p>
          <a:endParaRPr lang="en-US">
            <a:latin typeface="Century Gothic" panose="020B0502020202020204" pitchFamily="34" charset="0"/>
          </a:endParaRPr>
        </a:p>
      </dgm:t>
    </dgm:pt>
    <dgm:pt modelId="{9086772F-7348-44F8-9C27-C0F0FBCB13A9}">
      <dgm:prSet phldrT="[Text]" custT="1"/>
      <dgm:spPr/>
      <dgm:t>
        <a:bodyPr/>
        <a:lstStyle/>
        <a:p>
          <a:pPr algn="l"/>
          <a:r>
            <a:rPr lang="en-US" sz="1100" dirty="0" smtClean="0">
              <a:latin typeface="Century Gothic" panose="020B0502020202020204" pitchFamily="34" charset="0"/>
            </a:rPr>
            <a:t>Indicator Tracking</a:t>
          </a:r>
          <a:endParaRPr lang="en-US" sz="1100" dirty="0">
            <a:latin typeface="Century Gothic" panose="020B0502020202020204" pitchFamily="34" charset="0"/>
          </a:endParaRPr>
        </a:p>
      </dgm:t>
    </dgm:pt>
    <dgm:pt modelId="{79C8140C-FD1C-46FF-B90D-678A40C3A15C}" type="parTrans" cxnId="{68FAFD7C-843D-4064-AD0D-0773C6999040}">
      <dgm:prSet/>
      <dgm:spPr/>
      <dgm:t>
        <a:bodyPr/>
        <a:lstStyle/>
        <a:p>
          <a:endParaRPr lang="en-US">
            <a:latin typeface="Century Gothic" panose="020B0502020202020204" pitchFamily="34" charset="0"/>
          </a:endParaRPr>
        </a:p>
      </dgm:t>
    </dgm:pt>
    <dgm:pt modelId="{C03FFADE-E6FD-4A2F-8191-841233029579}" type="sibTrans" cxnId="{68FAFD7C-843D-4064-AD0D-0773C6999040}">
      <dgm:prSet/>
      <dgm:spPr/>
      <dgm:t>
        <a:bodyPr/>
        <a:lstStyle/>
        <a:p>
          <a:endParaRPr lang="en-US">
            <a:latin typeface="Century Gothic" panose="020B0502020202020204" pitchFamily="34" charset="0"/>
          </a:endParaRPr>
        </a:p>
      </dgm:t>
    </dgm:pt>
    <dgm:pt modelId="{C6095E1B-54E0-4C67-8F47-4A28AF144FDC}">
      <dgm:prSet phldrT="[Text]" custT="1"/>
      <dgm:spPr/>
      <dgm:t>
        <a:bodyPr/>
        <a:lstStyle/>
        <a:p>
          <a:pPr algn="l"/>
          <a:r>
            <a:rPr lang="en-US" sz="1100" dirty="0" smtClean="0">
              <a:latin typeface="Century Gothic" panose="020B0502020202020204" pitchFamily="34" charset="0"/>
            </a:rPr>
            <a:t>Participant Info Sheet</a:t>
          </a:r>
          <a:endParaRPr lang="en-US" sz="1100" dirty="0">
            <a:latin typeface="Century Gothic" panose="020B0502020202020204" pitchFamily="34" charset="0"/>
          </a:endParaRPr>
        </a:p>
      </dgm:t>
    </dgm:pt>
    <dgm:pt modelId="{5122E60C-7D54-455D-9147-3AE4FB6E0CF1}" type="parTrans" cxnId="{2C518928-BE18-4BBC-8265-F36683D23F07}">
      <dgm:prSet/>
      <dgm:spPr/>
      <dgm:t>
        <a:bodyPr/>
        <a:lstStyle/>
        <a:p>
          <a:endParaRPr lang="en-US">
            <a:latin typeface="Century Gothic" panose="020B0502020202020204" pitchFamily="34" charset="0"/>
          </a:endParaRPr>
        </a:p>
      </dgm:t>
    </dgm:pt>
    <dgm:pt modelId="{999D1CC3-2C95-46B8-9549-911B69478A33}" type="sibTrans" cxnId="{2C518928-BE18-4BBC-8265-F36683D23F07}">
      <dgm:prSet/>
      <dgm:spPr/>
      <dgm:t>
        <a:bodyPr/>
        <a:lstStyle/>
        <a:p>
          <a:endParaRPr lang="en-US">
            <a:latin typeface="Century Gothic" panose="020B0502020202020204" pitchFamily="34" charset="0"/>
          </a:endParaRPr>
        </a:p>
      </dgm:t>
    </dgm:pt>
    <dgm:pt modelId="{14B6B299-3FA0-4D6C-A299-7261D8A39C55}">
      <dgm:prSet phldrT="[Text]" custT="1"/>
      <dgm:spPr>
        <a:solidFill>
          <a:schemeClr val="accent1">
            <a:lumMod val="75000"/>
          </a:schemeClr>
        </a:solidFill>
      </dgm:spPr>
      <dgm:t>
        <a:bodyPr/>
        <a:lstStyle/>
        <a:p>
          <a:pPr algn="l"/>
          <a:endParaRPr lang="en-US" sz="1200" dirty="0">
            <a:latin typeface="Century Gothic" panose="020B0502020202020204" pitchFamily="34" charset="0"/>
          </a:endParaRPr>
        </a:p>
      </dgm:t>
    </dgm:pt>
    <dgm:pt modelId="{168A23D2-C090-4713-904D-53613282D24E}" type="parTrans" cxnId="{E40ACCC3-FDD2-4A11-AFE5-446B6EF9BE74}">
      <dgm:prSet/>
      <dgm:spPr/>
      <dgm:t>
        <a:bodyPr/>
        <a:lstStyle/>
        <a:p>
          <a:endParaRPr lang="en-US">
            <a:latin typeface="Century Gothic" panose="020B0502020202020204" pitchFamily="34" charset="0"/>
          </a:endParaRPr>
        </a:p>
      </dgm:t>
    </dgm:pt>
    <dgm:pt modelId="{BEC546C5-C785-43BF-BFD5-5D295E5E4FD7}" type="sibTrans" cxnId="{E40ACCC3-FDD2-4A11-AFE5-446B6EF9BE74}">
      <dgm:prSet/>
      <dgm:spPr/>
      <dgm:t>
        <a:bodyPr/>
        <a:lstStyle/>
        <a:p>
          <a:endParaRPr lang="en-US">
            <a:latin typeface="Century Gothic" panose="020B0502020202020204" pitchFamily="34" charset="0"/>
          </a:endParaRPr>
        </a:p>
      </dgm:t>
    </dgm:pt>
    <dgm:pt modelId="{C0743007-90DD-4619-BB9A-553E7AF0D7F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Capacity Building Program Indicators</a:t>
          </a:r>
          <a:endParaRPr lang="en-US" sz="1200" dirty="0">
            <a:latin typeface="Century Gothic" panose="020B0502020202020204" pitchFamily="34" charset="0"/>
          </a:endParaRPr>
        </a:p>
      </dgm:t>
    </dgm:pt>
    <dgm:pt modelId="{450911E1-A1DA-498C-96E4-854D1691F780}" type="parTrans" cxnId="{D444A25B-0BEF-4C67-B866-FBCCEE556A92}">
      <dgm:prSet/>
      <dgm:spPr/>
      <dgm:t>
        <a:bodyPr/>
        <a:lstStyle/>
        <a:p>
          <a:endParaRPr lang="en-US">
            <a:latin typeface="Century Gothic" panose="020B0502020202020204" pitchFamily="34" charset="0"/>
          </a:endParaRPr>
        </a:p>
      </dgm:t>
    </dgm:pt>
    <dgm:pt modelId="{D43704D8-10E7-47B8-9782-760A6281D37B}" type="sibTrans" cxnId="{D444A25B-0BEF-4C67-B866-FBCCEE556A92}">
      <dgm:prSet/>
      <dgm:spPr/>
      <dgm:t>
        <a:bodyPr/>
        <a:lstStyle/>
        <a:p>
          <a:endParaRPr lang="en-US">
            <a:latin typeface="Century Gothic" panose="020B0502020202020204" pitchFamily="34" charset="0"/>
          </a:endParaRPr>
        </a:p>
      </dgm:t>
    </dgm:pt>
    <dgm:pt modelId="{A97C205D-517C-42AB-A432-E176254BA75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DEVELOP Results Framework</a:t>
          </a:r>
          <a:endParaRPr lang="en-US" sz="1200" dirty="0">
            <a:latin typeface="Century Gothic" panose="020B0502020202020204" pitchFamily="34" charset="0"/>
          </a:endParaRPr>
        </a:p>
      </dgm:t>
    </dgm:pt>
    <dgm:pt modelId="{13647953-C27F-4A98-945B-D80F86C332F8}" type="parTrans" cxnId="{EA06160A-A397-4A90-8C3D-72392E686203}">
      <dgm:prSet/>
      <dgm:spPr/>
      <dgm:t>
        <a:bodyPr/>
        <a:lstStyle/>
        <a:p>
          <a:endParaRPr lang="en-US">
            <a:latin typeface="Century Gothic" panose="020B0502020202020204" pitchFamily="34" charset="0"/>
          </a:endParaRPr>
        </a:p>
      </dgm:t>
    </dgm:pt>
    <dgm:pt modelId="{805696E5-2BDE-462F-8929-204D6D4AF77A}" type="sibTrans" cxnId="{EA06160A-A397-4A90-8C3D-72392E686203}">
      <dgm:prSet/>
      <dgm:spPr/>
      <dgm:t>
        <a:bodyPr/>
        <a:lstStyle/>
        <a:p>
          <a:endParaRPr lang="en-US">
            <a:latin typeface="Century Gothic" panose="020B0502020202020204" pitchFamily="34" charset="0"/>
          </a:endParaRPr>
        </a:p>
      </dgm:t>
    </dgm:pt>
    <dgm:pt modelId="{ACE5AE85-7672-4A95-864B-F26DE3A457BE}">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eBooks</a:t>
          </a:r>
          <a:endParaRPr lang="en-US" sz="1200" dirty="0">
            <a:latin typeface="Century Gothic" panose="020B0502020202020204" pitchFamily="34" charset="0"/>
          </a:endParaRPr>
        </a:p>
      </dgm:t>
    </dgm:pt>
    <dgm:pt modelId="{86E31C04-DBDA-40F8-80B7-32B6E2D3657F}" type="parTrans" cxnId="{884CB1D4-0A5A-4AB7-852A-7AF505BC8FDA}">
      <dgm:prSet/>
      <dgm:spPr/>
      <dgm:t>
        <a:bodyPr/>
        <a:lstStyle/>
        <a:p>
          <a:endParaRPr lang="en-US">
            <a:latin typeface="Century Gothic" panose="020B0502020202020204" pitchFamily="34" charset="0"/>
          </a:endParaRPr>
        </a:p>
      </dgm:t>
    </dgm:pt>
    <dgm:pt modelId="{2F23A63F-DA94-486A-8ADF-122CB70493CA}" type="sibTrans" cxnId="{884CB1D4-0A5A-4AB7-852A-7AF505BC8FDA}">
      <dgm:prSet/>
      <dgm:spPr/>
      <dgm:t>
        <a:bodyPr/>
        <a:lstStyle/>
        <a:p>
          <a:endParaRPr lang="en-US">
            <a:latin typeface="Century Gothic" panose="020B0502020202020204" pitchFamily="34" charset="0"/>
          </a:endParaRPr>
        </a:p>
      </dgm:t>
    </dgm:pt>
    <dgm:pt modelId="{1FBE0338-8EDC-4BA6-8C5A-1156B63F511D}">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Impact Analysis Reports</a:t>
          </a:r>
          <a:endParaRPr lang="en-US" sz="1200" dirty="0">
            <a:latin typeface="Century Gothic" panose="020B0502020202020204" pitchFamily="34" charset="0"/>
          </a:endParaRPr>
        </a:p>
      </dgm:t>
    </dgm:pt>
    <dgm:pt modelId="{1DD46965-7EEA-4777-AFA0-3759E9D2F7CC}" type="parTrans" cxnId="{52933951-E56F-4A59-9346-34729E6E69C1}">
      <dgm:prSet/>
      <dgm:spPr/>
      <dgm:t>
        <a:bodyPr/>
        <a:lstStyle/>
        <a:p>
          <a:endParaRPr lang="en-US">
            <a:latin typeface="Century Gothic" panose="020B0502020202020204" pitchFamily="34" charset="0"/>
          </a:endParaRPr>
        </a:p>
      </dgm:t>
    </dgm:pt>
    <dgm:pt modelId="{299CE194-C7C9-4D57-B905-28FA39D1B582}" type="sibTrans" cxnId="{52933951-E56F-4A59-9346-34729E6E69C1}">
      <dgm:prSet/>
      <dgm:spPr/>
      <dgm:t>
        <a:bodyPr/>
        <a:lstStyle/>
        <a:p>
          <a:endParaRPr lang="en-US">
            <a:latin typeface="Century Gothic" panose="020B0502020202020204" pitchFamily="34" charset="0"/>
          </a:endParaRPr>
        </a:p>
      </dgm:t>
    </dgm:pt>
    <dgm:pt modelId="{0E57D2D6-70E2-4EDD-9FCE-5F3220C4FFE2}">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Indicator Tracking</a:t>
          </a:r>
          <a:endParaRPr lang="en-US" sz="1200" dirty="0">
            <a:latin typeface="Century Gothic" panose="020B0502020202020204" pitchFamily="34" charset="0"/>
          </a:endParaRPr>
        </a:p>
      </dgm:t>
    </dgm:pt>
    <dgm:pt modelId="{8ADEDA7A-24A4-40CA-B6BD-9850E35BA898}" type="parTrans" cxnId="{6193B98C-3884-40EE-B89D-2441600075D4}">
      <dgm:prSet/>
      <dgm:spPr/>
      <dgm:t>
        <a:bodyPr/>
        <a:lstStyle/>
        <a:p>
          <a:endParaRPr lang="en-US">
            <a:latin typeface="Century Gothic" panose="020B0502020202020204" pitchFamily="34" charset="0"/>
          </a:endParaRPr>
        </a:p>
      </dgm:t>
    </dgm:pt>
    <dgm:pt modelId="{AAA0E715-CF6A-47EE-9A15-357B9174E180}" type="sibTrans" cxnId="{6193B98C-3884-40EE-B89D-2441600075D4}">
      <dgm:prSet/>
      <dgm:spPr/>
      <dgm:t>
        <a:bodyPr/>
        <a:lstStyle/>
        <a:p>
          <a:endParaRPr lang="en-US">
            <a:latin typeface="Century Gothic" panose="020B0502020202020204" pitchFamily="34" charset="0"/>
          </a:endParaRPr>
        </a:p>
      </dgm:t>
    </dgm:pt>
    <dgm:pt modelId="{0E8E22B9-E995-463D-8A10-C0D314A68040}">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Strength Index (I&amp;II)</a:t>
          </a:r>
          <a:endParaRPr lang="en-US" sz="1200" dirty="0">
            <a:latin typeface="Century Gothic" panose="020B0502020202020204" pitchFamily="34" charset="0"/>
          </a:endParaRPr>
        </a:p>
      </dgm:t>
    </dgm:pt>
    <dgm:pt modelId="{62314A5B-DF90-4552-BD53-E978D68D76C9}" type="parTrans" cxnId="{08229634-38CE-47AC-92C0-406DE315D3C2}">
      <dgm:prSet/>
      <dgm:spPr/>
      <dgm:t>
        <a:bodyPr/>
        <a:lstStyle/>
        <a:p>
          <a:endParaRPr lang="en-US">
            <a:latin typeface="Century Gothic" panose="020B0502020202020204" pitchFamily="34" charset="0"/>
          </a:endParaRPr>
        </a:p>
      </dgm:t>
    </dgm:pt>
    <dgm:pt modelId="{3CFE40DB-5959-487B-AF96-3F9953F93ECF}" type="sibTrans" cxnId="{08229634-38CE-47AC-92C0-406DE315D3C2}">
      <dgm:prSet/>
      <dgm:spPr/>
      <dgm:t>
        <a:bodyPr/>
        <a:lstStyle/>
        <a:p>
          <a:endParaRPr lang="en-US">
            <a:latin typeface="Century Gothic" panose="020B0502020202020204" pitchFamily="34" charset="0"/>
          </a:endParaRPr>
        </a:p>
      </dgm:t>
    </dgm:pt>
    <dgm:pt modelId="{E83ACCEB-B92D-47B0-802E-CE928F9F4819}">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Tracking Sheet</a:t>
          </a:r>
        </a:p>
        <a:p>
          <a:pPr algn="l"/>
          <a:endParaRPr lang="en-US" sz="1200" dirty="0">
            <a:latin typeface="Century Gothic" panose="020B0502020202020204" pitchFamily="34" charset="0"/>
          </a:endParaRPr>
        </a:p>
      </dgm:t>
    </dgm:pt>
    <dgm:pt modelId="{73F4410C-F68B-4664-AC8B-B2063527E004}" type="parTrans" cxnId="{2C579DFE-F795-48B7-9B63-712032EB3B15}">
      <dgm:prSet/>
      <dgm:spPr/>
      <dgm:t>
        <a:bodyPr/>
        <a:lstStyle/>
        <a:p>
          <a:endParaRPr lang="en-US">
            <a:latin typeface="Century Gothic" panose="020B0502020202020204" pitchFamily="34" charset="0"/>
          </a:endParaRPr>
        </a:p>
      </dgm:t>
    </dgm:pt>
    <dgm:pt modelId="{8B6D1B30-FA06-442A-BAA3-DB31AB1C25D1}" type="sibTrans" cxnId="{2C579DFE-F795-48B7-9B63-712032EB3B15}">
      <dgm:prSet/>
      <dgm:spPr/>
      <dgm:t>
        <a:bodyPr/>
        <a:lstStyle/>
        <a:p>
          <a:endParaRPr lang="en-US">
            <a:latin typeface="Century Gothic" panose="020B0502020202020204" pitchFamily="34" charset="0"/>
          </a:endParaRPr>
        </a:p>
      </dgm:t>
    </dgm:pt>
    <dgm:pt modelId="{D1697699-D464-44C1-B18D-5C0B5FF96831}" type="pres">
      <dgm:prSet presAssocID="{D19BB3E2-3EAA-4DC9-A18B-5EF763A056E5}" presName="Name0" presStyleCnt="0">
        <dgm:presLayoutVars>
          <dgm:dir/>
          <dgm:resizeHandles val="exact"/>
        </dgm:presLayoutVars>
      </dgm:prSet>
      <dgm:spPr/>
    </dgm:pt>
    <dgm:pt modelId="{860AC46F-3E2E-4F96-93CE-E8E1B8276683}" type="pres">
      <dgm:prSet presAssocID="{D19BB3E2-3EAA-4DC9-A18B-5EF763A056E5}" presName="bkgdShp" presStyleLbl="alignAccFollowNode1" presStyleIdx="0" presStyleCnt="1" custScaleY="86733" custLinFactNeighborY="-2457"/>
      <dgm:spPr/>
    </dgm:pt>
    <dgm:pt modelId="{21444BC3-51DC-490F-B0BA-D54E94ECB3A4}" type="pres">
      <dgm:prSet presAssocID="{D19BB3E2-3EAA-4DC9-A18B-5EF763A056E5}" presName="linComp" presStyleCnt="0"/>
      <dgm:spPr/>
    </dgm:pt>
    <dgm:pt modelId="{A9596CA8-7CC0-4D69-93E7-E5AB1943128C}" type="pres">
      <dgm:prSet presAssocID="{6504CCA1-8771-4949-BD8D-AAD1B6BFA899}" presName="compNode" presStyleCnt="0"/>
      <dgm:spPr/>
    </dgm:pt>
    <dgm:pt modelId="{A9E560B3-B1ED-44F2-9F1E-F1717CBEEC8F}" type="pres">
      <dgm:prSet presAssocID="{6504CCA1-8771-4949-BD8D-AAD1B6BFA899}" presName="node" presStyleLbl="node1" presStyleIdx="0" presStyleCnt="3" custScaleY="109091">
        <dgm:presLayoutVars>
          <dgm:bulletEnabled val="1"/>
        </dgm:presLayoutVars>
      </dgm:prSet>
      <dgm:spPr/>
      <dgm:t>
        <a:bodyPr/>
        <a:lstStyle/>
        <a:p>
          <a:endParaRPr lang="en-US"/>
        </a:p>
      </dgm:t>
    </dgm:pt>
    <dgm:pt modelId="{A15242BB-4DC6-49A1-B2FB-5BC4165C5301}" type="pres">
      <dgm:prSet presAssocID="{6504CCA1-8771-4949-BD8D-AAD1B6BFA899}" presName="invisiNode" presStyleLbl="node1" presStyleIdx="0" presStyleCnt="3"/>
      <dgm:spPr/>
    </dgm:pt>
    <dgm:pt modelId="{BF386B57-E5E4-4534-95AD-FC511CA49C0C}" type="pres">
      <dgm:prSet presAssocID="{6504CCA1-8771-4949-BD8D-AAD1B6BFA899}" presName="imagNode" presStyleLbl="fgImgPlace1" presStyleIdx="0" presStyleCnt="3" custScaleX="92414" custScaleY="9629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0A8E014-A94D-4B06-A103-45F53E033BDF}" type="pres">
      <dgm:prSet presAssocID="{6581E725-62C7-46AF-8653-A88D5B1D148B}" presName="sibTrans" presStyleLbl="sibTrans2D1" presStyleIdx="0" presStyleCnt="0"/>
      <dgm:spPr/>
      <dgm:t>
        <a:bodyPr/>
        <a:lstStyle/>
        <a:p>
          <a:endParaRPr lang="en-US"/>
        </a:p>
      </dgm:t>
    </dgm:pt>
    <dgm:pt modelId="{C5F57228-AE0A-4E35-9985-59F2DB1878A2}" type="pres">
      <dgm:prSet presAssocID="{B69289D6-6923-4B22-B071-BEBD0C9DFCDA}" presName="compNode" presStyleCnt="0"/>
      <dgm:spPr/>
    </dgm:pt>
    <dgm:pt modelId="{797FEFC7-0950-4678-BF3A-5CDBF2CBD45E}" type="pres">
      <dgm:prSet presAssocID="{B69289D6-6923-4B22-B071-BEBD0C9DFCDA}" presName="node" presStyleLbl="node1" presStyleIdx="1" presStyleCnt="3" custScaleY="109091">
        <dgm:presLayoutVars>
          <dgm:bulletEnabled val="1"/>
        </dgm:presLayoutVars>
      </dgm:prSet>
      <dgm:spPr/>
      <dgm:t>
        <a:bodyPr/>
        <a:lstStyle/>
        <a:p>
          <a:endParaRPr lang="en-US"/>
        </a:p>
      </dgm:t>
    </dgm:pt>
    <dgm:pt modelId="{DAF408CB-0647-4EA6-A2DD-0659A8DE3ADA}" type="pres">
      <dgm:prSet presAssocID="{B69289D6-6923-4B22-B071-BEBD0C9DFCDA}" presName="invisiNode" presStyleLbl="node1" presStyleIdx="1" presStyleCnt="3"/>
      <dgm:spPr/>
    </dgm:pt>
    <dgm:pt modelId="{24310E82-AFB5-4284-BE50-4E0A3E89B2CC}" type="pres">
      <dgm:prSet presAssocID="{B69289D6-6923-4B22-B071-BEBD0C9DFCDA}" presName="imagNode" presStyleLbl="fgImgPlace1" presStyleIdx="1" presStyleCnt="3" custScaleX="92414" custScaleY="96299"/>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8E06274-A64B-41FB-87E4-250813563CCA}" type="pres">
      <dgm:prSet presAssocID="{B36C9BA5-AC83-4C25-8180-AAB790F2049C}" presName="sibTrans" presStyleLbl="sibTrans2D1" presStyleIdx="0" presStyleCnt="0"/>
      <dgm:spPr/>
      <dgm:t>
        <a:bodyPr/>
        <a:lstStyle/>
        <a:p>
          <a:endParaRPr lang="en-US"/>
        </a:p>
      </dgm:t>
    </dgm:pt>
    <dgm:pt modelId="{6F49CDA9-7849-4822-911A-2684567E24C5}" type="pres">
      <dgm:prSet presAssocID="{6FCD55BF-060A-4EA7-821E-7AFA722B90FF}" presName="compNode" presStyleCnt="0"/>
      <dgm:spPr/>
    </dgm:pt>
    <dgm:pt modelId="{4499EAA8-FB89-43E8-9102-37415A8543B9}" type="pres">
      <dgm:prSet presAssocID="{6FCD55BF-060A-4EA7-821E-7AFA722B90FF}" presName="node" presStyleLbl="node1" presStyleIdx="2" presStyleCnt="3" custScaleY="109091">
        <dgm:presLayoutVars>
          <dgm:bulletEnabled val="1"/>
        </dgm:presLayoutVars>
      </dgm:prSet>
      <dgm:spPr/>
      <dgm:t>
        <a:bodyPr/>
        <a:lstStyle/>
        <a:p>
          <a:endParaRPr lang="en-US"/>
        </a:p>
      </dgm:t>
    </dgm:pt>
    <dgm:pt modelId="{45F8F8FB-2F79-4AB9-8798-96C4F453B509}" type="pres">
      <dgm:prSet presAssocID="{6FCD55BF-060A-4EA7-821E-7AFA722B90FF}" presName="invisiNode" presStyleLbl="node1" presStyleIdx="2" presStyleCnt="3"/>
      <dgm:spPr/>
    </dgm:pt>
    <dgm:pt modelId="{85A9F5D6-53F2-4203-9666-580C5101FB00}" type="pres">
      <dgm:prSet presAssocID="{6FCD55BF-060A-4EA7-821E-7AFA722B90FF}" presName="imagNode" presStyleLbl="fgImgPlace1" presStyleIdx="2" presStyleCnt="3" custScaleX="92414" custScaleY="96299"/>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AAAF9ECD-961F-44E0-B0EF-7BF76B1DD516}" type="presOf" srcId="{B36C9BA5-AC83-4C25-8180-AAB790F2049C}" destId="{F8E06274-A64B-41FB-87E4-250813563CCA}" srcOrd="0" destOrd="0" presId="urn:microsoft.com/office/officeart/2005/8/layout/pList2"/>
    <dgm:cxn modelId="{4ED2E376-00D9-4ADE-95F4-182C1FE3CB9C}" srcId="{B69289D6-6923-4B22-B071-BEBD0C9DFCDA}" destId="{9BFD5876-88FC-457C-8D48-FA9A96895CCD}" srcOrd="8" destOrd="0" parTransId="{549F71C9-7604-43F4-BD41-B24519456D39}" sibTransId="{B1E959D2-894D-4B50-AF49-AA215CE55209}"/>
    <dgm:cxn modelId="{6936E3FD-CD0E-4272-ACCF-1B7279CE0A5B}" srcId="{B69289D6-6923-4B22-B071-BEBD0C9DFCDA}" destId="{766212B1-82D1-4006-BF16-4959DDEFF900}" srcOrd="4" destOrd="0" parTransId="{A189E99D-AB01-4222-B309-B1486C037F7B}" sibTransId="{1B39EE1D-C01A-4DAA-B0D4-8C468BCE8378}"/>
    <dgm:cxn modelId="{B8F51B71-E9FF-44CD-B1C4-B2A9FBC8B37F}" srcId="{D19BB3E2-3EAA-4DC9-A18B-5EF763A056E5}" destId="{B69289D6-6923-4B22-B071-BEBD0C9DFCDA}" srcOrd="1" destOrd="0" parTransId="{D5FF34AB-85DB-410B-A8CA-98E91167182D}" sibTransId="{B36C9BA5-AC83-4C25-8180-AAB790F2049C}"/>
    <dgm:cxn modelId="{3452808D-81C9-44E4-BB04-DC2213A6F1E2}" type="presOf" srcId="{9BFD5876-88FC-457C-8D48-FA9A96895CCD}" destId="{797FEFC7-0950-4678-BF3A-5CDBF2CBD45E}" srcOrd="0" destOrd="9" presId="urn:microsoft.com/office/officeart/2005/8/layout/pList2"/>
    <dgm:cxn modelId="{2C579DFE-F795-48B7-9B63-712032EB3B15}" srcId="{6FCD55BF-060A-4EA7-821E-7AFA722B90FF}" destId="{E83ACCEB-B92D-47B0-802E-CE928F9F4819}" srcOrd="6" destOrd="0" parTransId="{73F4410C-F68B-4664-AC8B-B2063527E004}" sibTransId="{8B6D1B30-FA06-442A-BAA3-DB31AB1C25D1}"/>
    <dgm:cxn modelId="{2C518928-BE18-4BBC-8265-F36683D23F07}" srcId="{B69289D6-6923-4B22-B071-BEBD0C9DFCDA}" destId="{C6095E1B-54E0-4C67-8F47-4A28AF144FDC}" srcOrd="10" destOrd="0" parTransId="{5122E60C-7D54-455D-9147-3AE4FB6E0CF1}" sibTransId="{999D1CC3-2C95-46B8-9549-911B69478A33}"/>
    <dgm:cxn modelId="{6193B98C-3884-40EE-B89D-2441600075D4}" srcId="{6FCD55BF-060A-4EA7-821E-7AFA722B90FF}" destId="{0E57D2D6-70E2-4EDD-9FCE-5F3220C4FFE2}" srcOrd="4" destOrd="0" parTransId="{8ADEDA7A-24A4-40CA-B6BD-9850E35BA898}" sibTransId="{AAA0E715-CF6A-47EE-9A15-357B9174E180}"/>
    <dgm:cxn modelId="{037ECC48-F466-4D0E-8A10-38927DBB39C4}" type="presOf" srcId="{A97C205D-517C-42AB-A432-E176254BA75B}" destId="{4499EAA8-FB89-43E8-9102-37415A8543B9}" srcOrd="0" destOrd="2" presId="urn:microsoft.com/office/officeart/2005/8/layout/pList2"/>
    <dgm:cxn modelId="{27ADB5BC-68C7-447F-ABD3-2E30089A6B96}" type="presOf" srcId="{C6095E1B-54E0-4C67-8F47-4A28AF144FDC}" destId="{797FEFC7-0950-4678-BF3A-5CDBF2CBD45E}" srcOrd="0" destOrd="11" presId="urn:microsoft.com/office/officeart/2005/8/layout/pList2"/>
    <dgm:cxn modelId="{A7A5E694-F065-470F-A981-394B9C15D1FF}" srcId="{B69289D6-6923-4B22-B071-BEBD0C9DFCDA}" destId="{7FE8DFC3-8047-4515-8EE8-41DDCD252511}" srcOrd="2" destOrd="0" parTransId="{46B42147-6CAE-4D87-9600-00CC7F45A6EB}" sibTransId="{E0391F88-D548-4953-B316-F2D1ED84F479}"/>
    <dgm:cxn modelId="{EA06160A-A397-4A90-8C3D-72392E686203}" srcId="{6FCD55BF-060A-4EA7-821E-7AFA722B90FF}" destId="{A97C205D-517C-42AB-A432-E176254BA75B}" srcOrd="1" destOrd="0" parTransId="{13647953-C27F-4A98-945B-D80F86C332F8}" sibTransId="{805696E5-2BDE-462F-8929-204D6D4AF77A}"/>
    <dgm:cxn modelId="{5DB4D793-C796-4C6D-BE47-0A46E6149CAD}" srcId="{6504CCA1-8771-4949-BD8D-AAD1B6BFA899}" destId="{67130A33-E69A-4F86-97F3-8F4FDD61681C}" srcOrd="3" destOrd="0" parTransId="{47D1AE8A-7699-42D0-98CB-6A161C9CB53C}" sibTransId="{B271237C-E734-4B9D-ACFD-795504D90414}"/>
    <dgm:cxn modelId="{4544F3A0-84AA-4EA9-B58D-1070AAFE2739}" type="presOf" srcId="{B69289D6-6923-4B22-B071-BEBD0C9DFCDA}" destId="{797FEFC7-0950-4678-BF3A-5CDBF2CBD45E}" srcOrd="0" destOrd="0" presId="urn:microsoft.com/office/officeart/2005/8/layout/pList2"/>
    <dgm:cxn modelId="{D444A25B-0BEF-4C67-B866-FBCCEE556A92}" srcId="{6FCD55BF-060A-4EA7-821E-7AFA722B90FF}" destId="{C0743007-90DD-4619-BB9A-553E7AF0D7FB}" srcOrd="0" destOrd="0" parTransId="{450911E1-A1DA-498C-96E4-854D1691F780}" sibTransId="{D43704D8-10E7-47B8-9782-760A6281D37B}"/>
    <dgm:cxn modelId="{8CE0B328-69B8-4B1D-9B92-4B7C146C37D0}" type="presOf" srcId="{C0743007-90DD-4619-BB9A-553E7AF0D7FB}" destId="{4499EAA8-FB89-43E8-9102-37415A8543B9}" srcOrd="0" destOrd="1" presId="urn:microsoft.com/office/officeart/2005/8/layout/pList2"/>
    <dgm:cxn modelId="{A597A25F-903B-40CA-90D8-51E9F7703401}" srcId="{B69289D6-6923-4B22-B071-BEBD0C9DFCDA}" destId="{DDD64C7F-52B3-433E-AC79-BB8CF0E57BA2}" srcOrd="5" destOrd="0" parTransId="{383CA2B8-2813-4B92-99BB-AF5B370510E8}" sibTransId="{F722F01C-3B1F-44B8-83DC-9ACA0132B9FD}"/>
    <dgm:cxn modelId="{6680CA3F-52C1-4BE9-BA1E-BAC4F612DD8A}" type="presOf" srcId="{6FCD55BF-060A-4EA7-821E-7AFA722B90FF}" destId="{4499EAA8-FB89-43E8-9102-37415A8543B9}" srcOrd="0" destOrd="0" presId="urn:microsoft.com/office/officeart/2005/8/layout/pList2"/>
    <dgm:cxn modelId="{0A140B54-CCEF-4303-950E-F685BDF4B8CC}" srcId="{B69289D6-6923-4B22-B071-BEBD0C9DFCDA}" destId="{FC95024B-58A7-4D3A-9ADE-51782A82D764}" srcOrd="6" destOrd="0" parTransId="{CDF883A0-2138-4006-BEBF-D1F10B8FABC1}" sibTransId="{27FAE572-0CE8-4BA9-BBB1-6199982BC93F}"/>
    <dgm:cxn modelId="{D7EC4F77-7352-4F4F-941A-37689C8F6638}" type="presOf" srcId="{14B6B299-3FA0-4D6C-A299-7261D8A39C55}" destId="{4499EAA8-FB89-43E8-9102-37415A8543B9}" srcOrd="0" destOrd="8" presId="urn:microsoft.com/office/officeart/2005/8/layout/pList2"/>
    <dgm:cxn modelId="{E3984D9A-E9A9-4215-949D-A8B123AED439}" type="presOf" srcId="{9086772F-7348-44F8-9C27-C0F0FBCB13A9}" destId="{797FEFC7-0950-4678-BF3A-5CDBF2CBD45E}" srcOrd="0" destOrd="10" presId="urn:microsoft.com/office/officeart/2005/8/layout/pList2"/>
    <dgm:cxn modelId="{C173FBC7-308C-47D1-A9E6-0BF21AF948C2}" type="presOf" srcId="{99CD2330-32B3-4046-801B-A7EFDF47A710}" destId="{797FEFC7-0950-4678-BF3A-5CDBF2CBD45E}" srcOrd="0" destOrd="4" presId="urn:microsoft.com/office/officeart/2005/8/layout/pList2"/>
    <dgm:cxn modelId="{E40ACCC3-FDD2-4A11-AFE5-446B6EF9BE74}" srcId="{6FCD55BF-060A-4EA7-821E-7AFA722B90FF}" destId="{14B6B299-3FA0-4D6C-A299-7261D8A39C55}" srcOrd="7" destOrd="0" parTransId="{168A23D2-C090-4713-904D-53613282D24E}" sibTransId="{BEC546C5-C785-43BF-BFD5-5D295E5E4FD7}"/>
    <dgm:cxn modelId="{E6F36533-4FA3-47C8-ADEC-C6788BACA811}" type="presOf" srcId="{766212B1-82D1-4006-BF16-4959DDEFF900}" destId="{797FEFC7-0950-4678-BF3A-5CDBF2CBD45E}" srcOrd="0" destOrd="5" presId="urn:microsoft.com/office/officeart/2005/8/layout/pList2"/>
    <dgm:cxn modelId="{62E0E4D6-73B9-426F-9785-60E6ABBB1099}" srcId="{D19BB3E2-3EAA-4DC9-A18B-5EF763A056E5}" destId="{6FCD55BF-060A-4EA7-821E-7AFA722B90FF}" srcOrd="2" destOrd="0" parTransId="{CA17B412-55F6-43E8-A533-446BD1FC1804}" sibTransId="{586405DB-5560-4A44-83F8-946AFF5DACE6}"/>
    <dgm:cxn modelId="{D8A0DC10-6215-49B0-A05A-DD8F153721D3}" type="presOf" srcId="{7EBF5DE0-DE73-4F8E-BE71-D8932D0C3D0C}" destId="{797FEFC7-0950-4678-BF3A-5CDBF2CBD45E}" srcOrd="0" destOrd="2" presId="urn:microsoft.com/office/officeart/2005/8/layout/pList2"/>
    <dgm:cxn modelId="{50C80125-A36F-431F-B25B-67E805BE262B}" srcId="{B69289D6-6923-4B22-B071-BEBD0C9DFCDA}" destId="{2C7CC325-CB7F-45D9-8A52-75A55D90A941}" srcOrd="7" destOrd="0" parTransId="{41DDB5F7-A2C3-4E3E-A0E0-40C899D57C1E}" sibTransId="{7EF5E0AB-9C29-4DE8-8183-140EE092FE5B}"/>
    <dgm:cxn modelId="{52933951-E56F-4A59-9346-34729E6E69C1}" srcId="{6FCD55BF-060A-4EA7-821E-7AFA722B90FF}" destId="{1FBE0338-8EDC-4BA6-8C5A-1156B63F511D}" srcOrd="3" destOrd="0" parTransId="{1DD46965-7EEA-4777-AFA0-3759E9D2F7CC}" sibTransId="{299CE194-C7C9-4D57-B905-28FA39D1B582}"/>
    <dgm:cxn modelId="{E351C190-DB63-497F-900E-DC1817A6159D}" type="presOf" srcId="{0E57D2D6-70E2-4EDD-9FCE-5F3220C4FFE2}" destId="{4499EAA8-FB89-43E8-9102-37415A8543B9}" srcOrd="0" destOrd="5" presId="urn:microsoft.com/office/officeart/2005/8/layout/pList2"/>
    <dgm:cxn modelId="{08229634-38CE-47AC-92C0-406DE315D3C2}" srcId="{6FCD55BF-060A-4EA7-821E-7AFA722B90FF}" destId="{0E8E22B9-E995-463D-8A10-C0D314A68040}" srcOrd="5" destOrd="0" parTransId="{62314A5B-DF90-4552-BD53-E978D68D76C9}" sibTransId="{3CFE40DB-5959-487B-AF96-3F9953F93ECF}"/>
    <dgm:cxn modelId="{32B970AA-AD4E-4513-9D0C-4273EA2EA87B}" type="presOf" srcId="{0E8E22B9-E995-463D-8A10-C0D314A68040}" destId="{4499EAA8-FB89-43E8-9102-37415A8543B9}" srcOrd="0" destOrd="6" presId="urn:microsoft.com/office/officeart/2005/8/layout/pList2"/>
    <dgm:cxn modelId="{16A5F1CF-59C1-4002-8433-B847177140EB}" type="presOf" srcId="{6581E725-62C7-46AF-8653-A88D5B1D148B}" destId="{D0A8E014-A94D-4B06-A103-45F53E033BDF}" srcOrd="0" destOrd="0" presId="urn:microsoft.com/office/officeart/2005/8/layout/pList2"/>
    <dgm:cxn modelId="{EE0DBBFD-E05E-4729-A8FE-B95760A3FB42}" type="presOf" srcId="{67130A33-E69A-4F86-97F3-8F4FDD61681C}" destId="{A9E560B3-B1ED-44F2-9F1E-F1717CBEEC8F}" srcOrd="0" destOrd="4" presId="urn:microsoft.com/office/officeart/2005/8/layout/pList2"/>
    <dgm:cxn modelId="{7E2592E6-E906-4094-A1BA-E61ECB6D5DFA}" type="presOf" srcId="{FC95024B-58A7-4D3A-9ADE-51782A82D764}" destId="{797FEFC7-0950-4678-BF3A-5CDBF2CBD45E}" srcOrd="0" destOrd="7" presId="urn:microsoft.com/office/officeart/2005/8/layout/pList2"/>
    <dgm:cxn modelId="{776277DD-D97A-4383-9437-38666A60B29F}" srcId="{6504CCA1-8771-4949-BD8D-AAD1B6BFA899}" destId="{80D73935-2A6C-4104-85A2-A307832E34AD}" srcOrd="1" destOrd="0" parTransId="{35F2A258-D686-4CA7-8ECE-43F8039C0542}" sibTransId="{051DF4F7-E138-4E84-95A5-F36E3E7AE72D}"/>
    <dgm:cxn modelId="{2C6B48EF-D798-4622-AA6B-3B985DDF782A}" type="presOf" srcId="{D19BB3E2-3EAA-4DC9-A18B-5EF763A056E5}" destId="{D1697699-D464-44C1-B18D-5C0B5FF96831}" srcOrd="0" destOrd="0" presId="urn:microsoft.com/office/officeart/2005/8/layout/pList2"/>
    <dgm:cxn modelId="{C1A631AF-FD09-468C-AA2F-1D6314AAEC4A}" type="presOf" srcId="{DDD64C7F-52B3-433E-AC79-BB8CF0E57BA2}" destId="{797FEFC7-0950-4678-BF3A-5CDBF2CBD45E}" srcOrd="0" destOrd="6" presId="urn:microsoft.com/office/officeart/2005/8/layout/pList2"/>
    <dgm:cxn modelId="{884CB1D4-0A5A-4AB7-852A-7AF505BC8FDA}" srcId="{6FCD55BF-060A-4EA7-821E-7AFA722B90FF}" destId="{ACE5AE85-7672-4A95-864B-F26DE3A457BE}" srcOrd="2" destOrd="0" parTransId="{86E31C04-DBDA-40F8-80B7-32B6E2D3657F}" sibTransId="{2F23A63F-DA94-486A-8ADF-122CB70493CA}"/>
    <dgm:cxn modelId="{0A2DC004-69AA-412C-BCD7-25ADA8E171E8}" srcId="{B69289D6-6923-4B22-B071-BEBD0C9DFCDA}" destId="{01028873-8561-4B41-8E81-E8E97898E03C}" srcOrd="0" destOrd="0" parTransId="{4226F3FA-AF1A-48DF-A661-B2838F8DF9B4}" sibTransId="{35C4851F-C419-4783-9FB6-3DCFF97B575E}"/>
    <dgm:cxn modelId="{C435A109-C1C2-4065-92DE-A206F0E5AA48}" srcId="{6504CCA1-8771-4949-BD8D-AAD1B6BFA899}" destId="{812A4482-2E79-49A2-954A-00154044C969}" srcOrd="0" destOrd="0" parTransId="{D0BF343A-222E-447B-9BB4-4A28B3916FAC}" sibTransId="{82B616BC-6098-4EC2-90AF-34505851CD7C}"/>
    <dgm:cxn modelId="{F12EC09E-CB62-446A-9CFC-5D3186435AB9}" type="presOf" srcId="{80D73935-2A6C-4104-85A2-A307832E34AD}" destId="{A9E560B3-B1ED-44F2-9F1E-F1717CBEEC8F}" srcOrd="0" destOrd="2" presId="urn:microsoft.com/office/officeart/2005/8/layout/pList2"/>
    <dgm:cxn modelId="{0F94AF40-12F1-4DBE-98F8-7DBC1FC85256}" srcId="{B69289D6-6923-4B22-B071-BEBD0C9DFCDA}" destId="{7EBF5DE0-DE73-4F8E-BE71-D8932D0C3D0C}" srcOrd="1" destOrd="0" parTransId="{C5ADB798-8B07-4BA0-BF66-C2482A9AEDF2}" sibTransId="{0C5197C3-4AF0-4331-B892-4F9D40E1B8D9}"/>
    <dgm:cxn modelId="{C0E2C92D-7CC7-4CD6-B3BC-1DA1FD8A3697}" srcId="{6504CCA1-8771-4949-BD8D-AAD1B6BFA899}" destId="{A9BAE25F-B2CD-4B66-969F-A53C35C93C69}" srcOrd="2" destOrd="0" parTransId="{3E40A809-71B6-4F9A-9541-8BAC32BDC3DA}" sibTransId="{0313E37E-B050-413B-B5E8-4EDDC37A552D}"/>
    <dgm:cxn modelId="{0D3A4999-82C3-4B26-BC7C-22060F12D3D0}" type="presOf" srcId="{A9BAE25F-B2CD-4B66-969F-A53C35C93C69}" destId="{A9E560B3-B1ED-44F2-9F1E-F1717CBEEC8F}" srcOrd="0" destOrd="3" presId="urn:microsoft.com/office/officeart/2005/8/layout/pList2"/>
    <dgm:cxn modelId="{DA58BA0E-99DD-42EF-928C-12F1B8519D4E}" type="presOf" srcId="{812A4482-2E79-49A2-954A-00154044C969}" destId="{A9E560B3-B1ED-44F2-9F1E-F1717CBEEC8F}" srcOrd="0" destOrd="1" presId="urn:microsoft.com/office/officeart/2005/8/layout/pList2"/>
    <dgm:cxn modelId="{82CDC01B-1411-4844-A105-FF0963A111CB}" srcId="{B69289D6-6923-4B22-B071-BEBD0C9DFCDA}" destId="{99CD2330-32B3-4046-801B-A7EFDF47A710}" srcOrd="3" destOrd="0" parTransId="{C6111ECF-4083-459A-ABC5-BA4FD86C6284}" sibTransId="{E454206B-DE59-43A2-83E7-DA063F5CF7D8}"/>
    <dgm:cxn modelId="{CD176544-CD86-486C-88F8-BEED58210D89}" type="presOf" srcId="{1FBE0338-8EDC-4BA6-8C5A-1156B63F511D}" destId="{4499EAA8-FB89-43E8-9102-37415A8543B9}" srcOrd="0" destOrd="4" presId="urn:microsoft.com/office/officeart/2005/8/layout/pList2"/>
    <dgm:cxn modelId="{319DF058-CE0C-4C1C-BEF5-94AE1107168F}" type="presOf" srcId="{2C7CC325-CB7F-45D9-8A52-75A55D90A941}" destId="{797FEFC7-0950-4678-BF3A-5CDBF2CBD45E}" srcOrd="0" destOrd="8" presId="urn:microsoft.com/office/officeart/2005/8/layout/pList2"/>
    <dgm:cxn modelId="{85924819-7D18-4642-8EF6-4DDD39D48928}" srcId="{D19BB3E2-3EAA-4DC9-A18B-5EF763A056E5}" destId="{6504CCA1-8771-4949-BD8D-AAD1B6BFA899}" srcOrd="0" destOrd="0" parTransId="{3F9ECBD0-78B0-477C-8DDE-DA39BA17D8D1}" sibTransId="{6581E725-62C7-46AF-8653-A88D5B1D148B}"/>
    <dgm:cxn modelId="{E3950F92-4501-4374-A43D-C68CAEB95FF5}" type="presOf" srcId="{E83ACCEB-B92D-47B0-802E-CE928F9F4819}" destId="{4499EAA8-FB89-43E8-9102-37415A8543B9}" srcOrd="0" destOrd="7" presId="urn:microsoft.com/office/officeart/2005/8/layout/pList2"/>
    <dgm:cxn modelId="{B579B998-7DA0-4862-8C4C-30ACC7403D46}" type="presOf" srcId="{01028873-8561-4B41-8E81-E8E97898E03C}" destId="{797FEFC7-0950-4678-BF3A-5CDBF2CBD45E}" srcOrd="0" destOrd="1" presId="urn:microsoft.com/office/officeart/2005/8/layout/pList2"/>
    <dgm:cxn modelId="{68FAFD7C-843D-4064-AD0D-0773C6999040}" srcId="{B69289D6-6923-4B22-B071-BEBD0C9DFCDA}" destId="{9086772F-7348-44F8-9C27-C0F0FBCB13A9}" srcOrd="9" destOrd="0" parTransId="{79C8140C-FD1C-46FF-B90D-678A40C3A15C}" sibTransId="{C03FFADE-E6FD-4A2F-8191-841233029579}"/>
    <dgm:cxn modelId="{3C24C4DA-051A-4D94-A9DC-31F4F4854FE5}" type="presOf" srcId="{ACE5AE85-7672-4A95-864B-F26DE3A457BE}" destId="{4499EAA8-FB89-43E8-9102-37415A8543B9}" srcOrd="0" destOrd="3" presId="urn:microsoft.com/office/officeart/2005/8/layout/pList2"/>
    <dgm:cxn modelId="{AFBC0DE6-21A8-4E9A-942F-7D88F6FA1A20}" type="presOf" srcId="{7FE8DFC3-8047-4515-8EE8-41DDCD252511}" destId="{797FEFC7-0950-4678-BF3A-5CDBF2CBD45E}" srcOrd="0" destOrd="3" presId="urn:microsoft.com/office/officeart/2005/8/layout/pList2"/>
    <dgm:cxn modelId="{422AA4E5-0CD0-4EA2-AC18-1A56E9ACECE6}" type="presOf" srcId="{6504CCA1-8771-4949-BD8D-AAD1B6BFA899}" destId="{A9E560B3-B1ED-44F2-9F1E-F1717CBEEC8F}" srcOrd="0" destOrd="0" presId="urn:microsoft.com/office/officeart/2005/8/layout/pList2"/>
    <dgm:cxn modelId="{5FB68532-7FA8-49F4-ADC7-21FCF774F5C5}" type="presParOf" srcId="{D1697699-D464-44C1-B18D-5C0B5FF96831}" destId="{860AC46F-3E2E-4F96-93CE-E8E1B8276683}" srcOrd="0" destOrd="0" presId="urn:microsoft.com/office/officeart/2005/8/layout/pList2"/>
    <dgm:cxn modelId="{1F3B0DC7-2BAB-409A-B89A-BB25935539D8}" type="presParOf" srcId="{D1697699-D464-44C1-B18D-5C0B5FF96831}" destId="{21444BC3-51DC-490F-B0BA-D54E94ECB3A4}" srcOrd="1" destOrd="0" presId="urn:microsoft.com/office/officeart/2005/8/layout/pList2"/>
    <dgm:cxn modelId="{8AC3FE3E-20E4-43C3-BC77-3A8C414B008D}" type="presParOf" srcId="{21444BC3-51DC-490F-B0BA-D54E94ECB3A4}" destId="{A9596CA8-7CC0-4D69-93E7-E5AB1943128C}" srcOrd="0" destOrd="0" presId="urn:microsoft.com/office/officeart/2005/8/layout/pList2"/>
    <dgm:cxn modelId="{E35B28E1-3E79-46C9-99BF-411F4E096D4E}" type="presParOf" srcId="{A9596CA8-7CC0-4D69-93E7-E5AB1943128C}" destId="{A9E560B3-B1ED-44F2-9F1E-F1717CBEEC8F}" srcOrd="0" destOrd="0" presId="urn:microsoft.com/office/officeart/2005/8/layout/pList2"/>
    <dgm:cxn modelId="{B49593D2-8F68-4849-B990-75751F226CFC}" type="presParOf" srcId="{A9596CA8-7CC0-4D69-93E7-E5AB1943128C}" destId="{A15242BB-4DC6-49A1-B2FB-5BC4165C5301}" srcOrd="1" destOrd="0" presId="urn:microsoft.com/office/officeart/2005/8/layout/pList2"/>
    <dgm:cxn modelId="{47C23EB0-22EB-441E-AA15-AF9E95F74B3F}" type="presParOf" srcId="{A9596CA8-7CC0-4D69-93E7-E5AB1943128C}" destId="{BF386B57-E5E4-4534-95AD-FC511CA49C0C}" srcOrd="2" destOrd="0" presId="urn:microsoft.com/office/officeart/2005/8/layout/pList2"/>
    <dgm:cxn modelId="{BD7D3548-6B74-427C-AFC9-B6D58DAC305A}" type="presParOf" srcId="{21444BC3-51DC-490F-B0BA-D54E94ECB3A4}" destId="{D0A8E014-A94D-4B06-A103-45F53E033BDF}" srcOrd="1" destOrd="0" presId="urn:microsoft.com/office/officeart/2005/8/layout/pList2"/>
    <dgm:cxn modelId="{3BA174A6-9999-4534-B252-5A14E2AE0544}" type="presParOf" srcId="{21444BC3-51DC-490F-B0BA-D54E94ECB3A4}" destId="{C5F57228-AE0A-4E35-9985-59F2DB1878A2}" srcOrd="2" destOrd="0" presId="urn:microsoft.com/office/officeart/2005/8/layout/pList2"/>
    <dgm:cxn modelId="{16C95F48-DBD9-4475-B9C8-0AF74965B42D}" type="presParOf" srcId="{C5F57228-AE0A-4E35-9985-59F2DB1878A2}" destId="{797FEFC7-0950-4678-BF3A-5CDBF2CBD45E}" srcOrd="0" destOrd="0" presId="urn:microsoft.com/office/officeart/2005/8/layout/pList2"/>
    <dgm:cxn modelId="{65B9D173-F9D6-4742-9E26-E1A69F316A5E}" type="presParOf" srcId="{C5F57228-AE0A-4E35-9985-59F2DB1878A2}" destId="{DAF408CB-0647-4EA6-A2DD-0659A8DE3ADA}" srcOrd="1" destOrd="0" presId="urn:microsoft.com/office/officeart/2005/8/layout/pList2"/>
    <dgm:cxn modelId="{E66B2A38-9E45-4FE1-9E6B-A20AD85095A0}" type="presParOf" srcId="{C5F57228-AE0A-4E35-9985-59F2DB1878A2}" destId="{24310E82-AFB5-4284-BE50-4E0A3E89B2CC}" srcOrd="2" destOrd="0" presId="urn:microsoft.com/office/officeart/2005/8/layout/pList2"/>
    <dgm:cxn modelId="{DC49590D-2FBD-4ECE-8029-178A60271B8C}" type="presParOf" srcId="{21444BC3-51DC-490F-B0BA-D54E94ECB3A4}" destId="{F8E06274-A64B-41FB-87E4-250813563CCA}" srcOrd="3" destOrd="0" presId="urn:microsoft.com/office/officeart/2005/8/layout/pList2"/>
    <dgm:cxn modelId="{3B278335-FE5D-434C-8FDC-1B122EA5C9BB}" type="presParOf" srcId="{21444BC3-51DC-490F-B0BA-D54E94ECB3A4}" destId="{6F49CDA9-7849-4822-911A-2684567E24C5}" srcOrd="4" destOrd="0" presId="urn:microsoft.com/office/officeart/2005/8/layout/pList2"/>
    <dgm:cxn modelId="{FABCB30E-7AB8-4636-9828-E9944B342CEE}" type="presParOf" srcId="{6F49CDA9-7849-4822-911A-2684567E24C5}" destId="{4499EAA8-FB89-43E8-9102-37415A8543B9}" srcOrd="0" destOrd="0" presId="urn:microsoft.com/office/officeart/2005/8/layout/pList2"/>
    <dgm:cxn modelId="{688C5BAD-37C2-4544-955F-0078B625C79A}" type="presParOf" srcId="{6F49CDA9-7849-4822-911A-2684567E24C5}" destId="{45F8F8FB-2F79-4AB9-8798-96C4F453B509}" srcOrd="1" destOrd="0" presId="urn:microsoft.com/office/officeart/2005/8/layout/pList2"/>
    <dgm:cxn modelId="{716A13B1-F320-4E3E-83BE-A02589EA539B}" type="presParOf" srcId="{6F49CDA9-7849-4822-911A-2684567E24C5}" destId="{85A9F5D6-53F2-4203-9666-580C5101FB0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3773E-50B2-43D7-8D32-30C126732E9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2B8D5C98-2A71-459E-B5D3-BBD19857EC8E}">
      <dgm:prSet phldrT="[Text]"/>
      <dgm:spPr/>
      <dgm:t>
        <a:bodyPr/>
        <a:lstStyle/>
        <a:p>
          <a:r>
            <a:rPr lang="en-US" dirty="0" smtClean="0">
              <a:latin typeface="Century Gothic" panose="020B0502020202020204" pitchFamily="34" charset="0"/>
            </a:rPr>
            <a:t>Software Release</a:t>
          </a:r>
          <a:endParaRPr lang="en-US" dirty="0">
            <a:latin typeface="Century Gothic" panose="020B0502020202020204" pitchFamily="34" charset="0"/>
          </a:endParaRPr>
        </a:p>
      </dgm:t>
    </dgm:pt>
    <dgm:pt modelId="{D320C0EA-648B-4B78-946F-CAE7198A0B87}" type="parTrans" cxnId="{C94DF6FE-BD83-46BE-9997-48EE5D34F2BB}">
      <dgm:prSet/>
      <dgm:spPr/>
      <dgm:t>
        <a:bodyPr/>
        <a:lstStyle/>
        <a:p>
          <a:endParaRPr lang="en-US"/>
        </a:p>
      </dgm:t>
    </dgm:pt>
    <dgm:pt modelId="{EB7E4BC9-DDD4-4B52-8EC4-C9214C9E5EC3}" type="sibTrans" cxnId="{C94DF6FE-BD83-46BE-9997-48EE5D34F2BB}">
      <dgm:prSet/>
      <dgm:spPr/>
      <dgm:t>
        <a:bodyPr/>
        <a:lstStyle/>
        <a:p>
          <a:endParaRPr lang="en-US"/>
        </a:p>
      </dgm:t>
    </dgm:pt>
    <dgm:pt modelId="{BB823C39-D74D-450C-9FCF-C6DAC9B9D4BC}">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Guide Team through the entire Release Process</a:t>
          </a:r>
          <a:endParaRPr lang="en-US" sz="1600" dirty="0">
            <a:latin typeface="Century Gothic" panose="020B0502020202020204" pitchFamily="34" charset="0"/>
          </a:endParaRPr>
        </a:p>
      </dgm:t>
    </dgm:pt>
    <dgm:pt modelId="{F318A44E-9316-484D-BFE5-01CB80131FE4}" type="parTrans" cxnId="{84FB6447-8444-4354-BE94-CBB37E6F3871}">
      <dgm:prSet/>
      <dgm:spPr/>
      <dgm:t>
        <a:bodyPr/>
        <a:lstStyle/>
        <a:p>
          <a:endParaRPr lang="en-US"/>
        </a:p>
      </dgm:t>
    </dgm:pt>
    <dgm:pt modelId="{F4108EE4-CDA6-4894-BFC5-353B042E6128}" type="sibTrans" cxnId="{84FB6447-8444-4354-BE94-CBB37E6F3871}">
      <dgm:prSet/>
      <dgm:spPr/>
      <dgm:t>
        <a:bodyPr/>
        <a:lstStyle/>
        <a:p>
          <a:endParaRPr lang="en-US"/>
        </a:p>
      </dgm:t>
    </dgm:pt>
    <dgm:pt modelId="{43F1FBD1-FD7B-40CE-AD05-31AF0B558F9D}">
      <dgm:prSet phldrT="[Text]"/>
      <dgm:spPr/>
      <dgm:t>
        <a:bodyPr/>
        <a:lstStyle/>
        <a:p>
          <a:r>
            <a:rPr lang="en-US" dirty="0" err="1" smtClean="0">
              <a:latin typeface="Century Gothic" panose="020B0502020202020204" pitchFamily="34" charset="0"/>
            </a:rPr>
            <a:t>DEVELOPedia</a:t>
          </a:r>
          <a:endParaRPr lang="en-US" dirty="0">
            <a:latin typeface="Century Gothic" panose="020B0502020202020204" pitchFamily="34" charset="0"/>
          </a:endParaRPr>
        </a:p>
      </dgm:t>
    </dgm:pt>
    <dgm:pt modelId="{04E3BA10-2819-4E74-88B8-966F1D9C2CC9}" type="parTrans" cxnId="{FBAF47F8-D4B2-4429-873F-F8317427CBF5}">
      <dgm:prSet/>
      <dgm:spPr/>
      <dgm:t>
        <a:bodyPr/>
        <a:lstStyle/>
        <a:p>
          <a:endParaRPr lang="en-US"/>
        </a:p>
      </dgm:t>
    </dgm:pt>
    <dgm:pt modelId="{3C2E419B-5F1A-4D5D-A83F-A2A691F8C5F3}" type="sibTrans" cxnId="{FBAF47F8-D4B2-4429-873F-F8317427CBF5}">
      <dgm:prSet/>
      <dgm:spPr/>
      <dgm:t>
        <a:bodyPr/>
        <a:lstStyle/>
        <a:p>
          <a:endParaRPr lang="en-US"/>
        </a:p>
      </dgm:t>
    </dgm:pt>
    <dgm:pt modelId="{72F2499F-7976-4F5E-9EAF-591A1A95ABF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Knowledge Repository for DEVELOP</a:t>
          </a:r>
          <a:endParaRPr lang="en-US" dirty="0">
            <a:solidFill>
              <a:schemeClr val="tx1"/>
            </a:solidFill>
            <a:latin typeface="Century Gothic" panose="020B0502020202020204" pitchFamily="34" charset="0"/>
          </a:endParaRPr>
        </a:p>
      </dgm:t>
    </dgm:pt>
    <dgm:pt modelId="{277DD06A-94A5-4899-9DA0-F49CD785AF0C}" type="parTrans" cxnId="{2B5EA63E-9A99-4CA3-83CC-E74557209A59}">
      <dgm:prSet/>
      <dgm:spPr/>
      <dgm:t>
        <a:bodyPr/>
        <a:lstStyle/>
        <a:p>
          <a:endParaRPr lang="en-US"/>
        </a:p>
      </dgm:t>
    </dgm:pt>
    <dgm:pt modelId="{E62237D7-57AF-439F-A95F-7A8C345F5F93}" type="sibTrans" cxnId="{2B5EA63E-9A99-4CA3-83CC-E74557209A59}">
      <dgm:prSet/>
      <dgm:spPr/>
      <dgm:t>
        <a:bodyPr/>
        <a:lstStyle/>
        <a:p>
          <a:endParaRPr lang="en-US"/>
        </a:p>
      </dgm:t>
    </dgm:pt>
    <dgm:pt modelId="{79142E67-394F-4207-AC30-8E6F267E091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Every Participant has an Account</a:t>
          </a:r>
          <a:endParaRPr lang="en-US" dirty="0">
            <a:solidFill>
              <a:schemeClr val="tx1"/>
            </a:solidFill>
            <a:latin typeface="Century Gothic" panose="020B0502020202020204" pitchFamily="34" charset="0"/>
          </a:endParaRPr>
        </a:p>
      </dgm:t>
    </dgm:pt>
    <dgm:pt modelId="{A6883FD3-76A3-476A-8D06-D70248BCAF35}" type="parTrans" cxnId="{BAFC53FC-AE80-4077-8A24-D5340BFECF74}">
      <dgm:prSet/>
      <dgm:spPr/>
      <dgm:t>
        <a:bodyPr/>
        <a:lstStyle/>
        <a:p>
          <a:endParaRPr lang="en-US"/>
        </a:p>
      </dgm:t>
    </dgm:pt>
    <dgm:pt modelId="{FFBAE9B3-3AD8-4422-9E7E-CAE7C89AEDAC}" type="sibTrans" cxnId="{BAFC53FC-AE80-4077-8A24-D5340BFECF74}">
      <dgm:prSet/>
      <dgm:spPr/>
      <dgm:t>
        <a:bodyPr/>
        <a:lstStyle/>
        <a:p>
          <a:endParaRPr lang="en-US"/>
        </a:p>
      </dgm:t>
    </dgm:pt>
    <dgm:pt modelId="{935E2A3F-353A-4EEA-95D4-E22348DFC7A4}">
      <dgm:prSet phldrT="[Text]"/>
      <dgm:spPr/>
      <dgm:t>
        <a:bodyPr/>
        <a:lstStyle/>
        <a:p>
          <a:r>
            <a:rPr lang="en-US" dirty="0" smtClean="0">
              <a:latin typeface="Century Gothic" panose="020B0502020202020204" pitchFamily="34" charset="0"/>
            </a:rPr>
            <a:t>DEVELOP Website</a:t>
          </a:r>
          <a:endParaRPr lang="en-US" dirty="0">
            <a:latin typeface="Century Gothic" panose="020B0502020202020204" pitchFamily="34" charset="0"/>
          </a:endParaRPr>
        </a:p>
      </dgm:t>
    </dgm:pt>
    <dgm:pt modelId="{ABE817FA-4AE0-4D93-8514-37C22E1FB031}" type="parTrans" cxnId="{72F15164-376A-4BE9-88DD-079C7524A7AE}">
      <dgm:prSet/>
      <dgm:spPr/>
      <dgm:t>
        <a:bodyPr/>
        <a:lstStyle/>
        <a:p>
          <a:endParaRPr lang="en-US"/>
        </a:p>
      </dgm:t>
    </dgm:pt>
    <dgm:pt modelId="{3DF68071-4392-4699-8C33-88429183E3FF}" type="sibTrans" cxnId="{72F15164-376A-4BE9-88DD-079C7524A7AE}">
      <dgm:prSet/>
      <dgm:spPr/>
      <dgm:t>
        <a:bodyPr/>
        <a:lstStyle/>
        <a:p>
          <a:endParaRPr lang="en-US"/>
        </a:p>
      </dgm:t>
    </dgm:pt>
    <dgm:pt modelId="{B964E470-CE8D-4692-8924-752B49C3207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Public Face of DEVELOP</a:t>
          </a:r>
          <a:endParaRPr lang="en-US" dirty="0">
            <a:latin typeface="Century Gothic" panose="020B0502020202020204" pitchFamily="34" charset="0"/>
          </a:endParaRPr>
        </a:p>
      </dgm:t>
    </dgm:pt>
    <dgm:pt modelId="{2213FEA5-5EAE-48FC-88F9-59E494B46613}" type="parTrans" cxnId="{46636CE3-9801-4E28-98F1-9ECE60196BB2}">
      <dgm:prSet/>
      <dgm:spPr/>
      <dgm:t>
        <a:bodyPr/>
        <a:lstStyle/>
        <a:p>
          <a:endParaRPr lang="en-US"/>
        </a:p>
      </dgm:t>
    </dgm:pt>
    <dgm:pt modelId="{24423E68-E93E-48B2-8E86-02BA70C25D50}" type="sibTrans" cxnId="{46636CE3-9801-4E28-98F1-9ECE60196BB2}">
      <dgm:prSet/>
      <dgm:spPr/>
      <dgm:t>
        <a:bodyPr/>
        <a:lstStyle/>
        <a:p>
          <a:endParaRPr lang="en-US"/>
        </a:p>
      </dgm:t>
    </dgm:pt>
    <dgm:pt modelId="{B6E5A37A-56AA-4F56-A292-FC4B909A677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Provide Information about what </a:t>
          </a:r>
          <a:r>
            <a:rPr lang="en-US" dirty="0" err="1" smtClean="0">
              <a:latin typeface="Century Gothic" panose="020B0502020202020204" pitchFamily="34" charset="0"/>
            </a:rPr>
            <a:t>DEVELOPers</a:t>
          </a:r>
          <a:r>
            <a:rPr lang="en-US" dirty="0" smtClean="0">
              <a:latin typeface="Century Gothic" panose="020B0502020202020204" pitchFamily="34" charset="0"/>
            </a:rPr>
            <a:t> are doing</a:t>
          </a:r>
          <a:endParaRPr lang="en-US" dirty="0">
            <a:latin typeface="Century Gothic" panose="020B0502020202020204" pitchFamily="34" charset="0"/>
          </a:endParaRPr>
        </a:p>
      </dgm:t>
    </dgm:pt>
    <dgm:pt modelId="{AA9E523A-7C26-49E4-8EFA-AAE1DD2931E6}" type="parTrans" cxnId="{CE63FD63-77E3-451E-AD35-88A12502BE86}">
      <dgm:prSet/>
      <dgm:spPr/>
      <dgm:t>
        <a:bodyPr/>
        <a:lstStyle/>
        <a:p>
          <a:endParaRPr lang="en-US"/>
        </a:p>
      </dgm:t>
    </dgm:pt>
    <dgm:pt modelId="{1C710B16-4F6C-4A5A-A41C-FBFFCBA78175}" type="sibTrans" cxnId="{CE63FD63-77E3-451E-AD35-88A12502BE86}">
      <dgm:prSet/>
      <dgm:spPr/>
      <dgm:t>
        <a:bodyPr/>
        <a:lstStyle/>
        <a:p>
          <a:endParaRPr lang="en-US"/>
        </a:p>
      </dgm:t>
    </dgm:pt>
    <dgm:pt modelId="{02EDFB0B-E109-4C76-A549-9E39EF425F7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Retain Access after leaving the program</a:t>
          </a:r>
          <a:endParaRPr lang="en-US" dirty="0">
            <a:solidFill>
              <a:schemeClr val="tx1"/>
            </a:solidFill>
            <a:latin typeface="Century Gothic" panose="020B0502020202020204" pitchFamily="34" charset="0"/>
          </a:endParaRPr>
        </a:p>
      </dgm:t>
    </dgm:pt>
    <dgm:pt modelId="{DDC42A17-F23F-4921-821F-7DD630D4BE87}" type="parTrans" cxnId="{5A78DA7E-4EF8-4667-9854-ABD141CEE30F}">
      <dgm:prSet/>
      <dgm:spPr/>
      <dgm:t>
        <a:bodyPr/>
        <a:lstStyle/>
        <a:p>
          <a:endParaRPr lang="en-US"/>
        </a:p>
      </dgm:t>
    </dgm:pt>
    <dgm:pt modelId="{EF726BF0-8DA1-4941-8DAE-C48FFDDE2E34}" type="sibTrans" cxnId="{5A78DA7E-4EF8-4667-9854-ABD141CEE30F}">
      <dgm:prSet/>
      <dgm:spPr/>
      <dgm:t>
        <a:bodyPr/>
        <a:lstStyle/>
        <a:p>
          <a:endParaRPr lang="en-US"/>
        </a:p>
      </dgm:t>
    </dgm:pt>
    <dgm:pt modelId="{62164044-17CF-476D-8EBA-5D5B84A06558}">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latin typeface="Century Gothic" panose="020B0502020202020204" pitchFamily="34" charset="0"/>
            </a:rPr>
            <a:t>Create and Release Open-Source Software</a:t>
          </a:r>
          <a:endParaRPr lang="en-US" sz="1800" dirty="0">
            <a:latin typeface="Century Gothic" panose="020B0502020202020204" pitchFamily="34" charset="0"/>
          </a:endParaRPr>
        </a:p>
      </dgm:t>
    </dgm:pt>
    <dgm:pt modelId="{B9DE77B4-77C7-4150-B05E-76B19E3FDE5E}" type="parTrans" cxnId="{10B8EF8C-630F-4333-A1DA-D0D980549445}">
      <dgm:prSet/>
      <dgm:spPr/>
      <dgm:t>
        <a:bodyPr/>
        <a:lstStyle/>
        <a:p>
          <a:endParaRPr lang="en-US"/>
        </a:p>
      </dgm:t>
    </dgm:pt>
    <dgm:pt modelId="{839B89CA-5BA3-4727-AC20-4C5B95F5A47D}" type="sibTrans" cxnId="{10B8EF8C-630F-4333-A1DA-D0D980549445}">
      <dgm:prSet/>
      <dgm:spPr/>
      <dgm:t>
        <a:bodyPr/>
        <a:lstStyle/>
        <a:p>
          <a:endParaRPr lang="en-US"/>
        </a:p>
      </dgm:t>
    </dgm:pt>
    <dgm:pt modelId="{4A8A2D96-9336-4BFA-AD56-D40CC15C7596}">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Meet with Teams and Explain Release Process</a:t>
          </a:r>
          <a:endParaRPr lang="en-US" sz="1600" dirty="0">
            <a:latin typeface="Century Gothic" panose="020B0502020202020204" pitchFamily="34" charset="0"/>
          </a:endParaRPr>
        </a:p>
      </dgm:t>
    </dgm:pt>
    <dgm:pt modelId="{3497126E-FA32-4291-B4F4-BF54772D99C0}" type="parTrans" cxnId="{A8B0137D-6394-4418-B93A-EDB3E94550A2}">
      <dgm:prSet/>
      <dgm:spPr/>
      <dgm:t>
        <a:bodyPr/>
        <a:lstStyle/>
        <a:p>
          <a:endParaRPr lang="en-US"/>
        </a:p>
      </dgm:t>
    </dgm:pt>
    <dgm:pt modelId="{C85796C9-C5EA-4FD8-A9C5-6F5EEDC613DF}" type="sibTrans" cxnId="{A8B0137D-6394-4418-B93A-EDB3E94550A2}">
      <dgm:prSet/>
      <dgm:spPr/>
      <dgm:t>
        <a:bodyPr/>
        <a:lstStyle/>
        <a:p>
          <a:endParaRPr lang="en-US"/>
        </a:p>
      </dgm:t>
    </dgm:pt>
    <dgm:pt modelId="{F4A7A326-0B04-493D-99AB-22DBAC381B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Present Projects and Media Appearances</a:t>
          </a:r>
          <a:endParaRPr lang="en-US" dirty="0">
            <a:latin typeface="Century Gothic" panose="020B0502020202020204" pitchFamily="34" charset="0"/>
          </a:endParaRPr>
        </a:p>
      </dgm:t>
    </dgm:pt>
    <dgm:pt modelId="{4A7AD71E-8035-400C-98DC-9D56A12AEFDA}" type="parTrans" cxnId="{96C1E681-3985-4A54-AC1A-06DCA3673F3A}">
      <dgm:prSet/>
      <dgm:spPr/>
      <dgm:t>
        <a:bodyPr/>
        <a:lstStyle/>
        <a:p>
          <a:endParaRPr lang="en-US"/>
        </a:p>
      </dgm:t>
    </dgm:pt>
    <dgm:pt modelId="{4FF8B7A9-4D01-4DF0-82C3-D81B1DEEC3A0}" type="sibTrans" cxnId="{96C1E681-3985-4A54-AC1A-06DCA3673F3A}">
      <dgm:prSet/>
      <dgm:spPr/>
      <dgm:t>
        <a:bodyPr/>
        <a:lstStyle/>
        <a:p>
          <a:endParaRPr lang="en-US"/>
        </a:p>
      </dgm:t>
    </dgm:pt>
    <dgm:pt modelId="{38571784-1F1F-4993-8C8F-A93F266E6957}" type="pres">
      <dgm:prSet presAssocID="{B693773E-50B2-43D7-8D32-30C126732E91}" presName="linearFlow" presStyleCnt="0">
        <dgm:presLayoutVars>
          <dgm:dir/>
          <dgm:animLvl val="lvl"/>
          <dgm:resizeHandles/>
        </dgm:presLayoutVars>
      </dgm:prSet>
      <dgm:spPr/>
      <dgm:t>
        <a:bodyPr/>
        <a:lstStyle/>
        <a:p>
          <a:endParaRPr lang="en-US"/>
        </a:p>
      </dgm:t>
    </dgm:pt>
    <dgm:pt modelId="{500CEB56-0E8D-4CCE-87F1-073817B3AFCA}" type="pres">
      <dgm:prSet presAssocID="{2B8D5C98-2A71-459E-B5D3-BBD19857EC8E}" presName="compositeNode" presStyleCnt="0">
        <dgm:presLayoutVars>
          <dgm:bulletEnabled val="1"/>
        </dgm:presLayoutVars>
      </dgm:prSet>
      <dgm:spPr/>
    </dgm:pt>
    <dgm:pt modelId="{0D1A1B5C-AE65-4EFF-88DD-A2C176CF2733}" type="pres">
      <dgm:prSet presAssocID="{2B8D5C98-2A71-459E-B5D3-BBD19857EC8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1523CB70-016B-4AEA-AA6B-C175F4C205E3}" type="pres">
      <dgm:prSet presAssocID="{2B8D5C98-2A71-459E-B5D3-BBD19857EC8E}" presName="childNode" presStyleLbl="node1" presStyleIdx="0" presStyleCnt="3">
        <dgm:presLayoutVars>
          <dgm:bulletEnabled val="1"/>
        </dgm:presLayoutVars>
      </dgm:prSet>
      <dgm:spPr/>
      <dgm:t>
        <a:bodyPr/>
        <a:lstStyle/>
        <a:p>
          <a:endParaRPr lang="en-US"/>
        </a:p>
      </dgm:t>
    </dgm:pt>
    <dgm:pt modelId="{AAE78336-96F2-4F13-98C7-A33FEBCE2F56}" type="pres">
      <dgm:prSet presAssocID="{2B8D5C98-2A71-459E-B5D3-BBD19857EC8E}" presName="parentNode" presStyleLbl="revTx" presStyleIdx="0" presStyleCnt="3">
        <dgm:presLayoutVars>
          <dgm:chMax val="0"/>
          <dgm:bulletEnabled val="1"/>
        </dgm:presLayoutVars>
      </dgm:prSet>
      <dgm:spPr/>
      <dgm:t>
        <a:bodyPr/>
        <a:lstStyle/>
        <a:p>
          <a:endParaRPr lang="en-US"/>
        </a:p>
      </dgm:t>
    </dgm:pt>
    <dgm:pt modelId="{7B959523-EA32-46F7-BB41-E7C624A498FF}" type="pres">
      <dgm:prSet presAssocID="{EB7E4BC9-DDD4-4B52-8EC4-C9214C9E5EC3}" presName="sibTrans" presStyleCnt="0"/>
      <dgm:spPr/>
    </dgm:pt>
    <dgm:pt modelId="{B90B0C17-7BA0-4B8F-8D75-084C6B352B7E}" type="pres">
      <dgm:prSet presAssocID="{43F1FBD1-FD7B-40CE-AD05-31AF0B558F9D}" presName="compositeNode" presStyleCnt="0">
        <dgm:presLayoutVars>
          <dgm:bulletEnabled val="1"/>
        </dgm:presLayoutVars>
      </dgm:prSet>
      <dgm:spPr/>
    </dgm:pt>
    <dgm:pt modelId="{F6F3943B-3048-4DF8-8F63-950F575580E9}" type="pres">
      <dgm:prSet presAssocID="{43F1FBD1-FD7B-40CE-AD05-31AF0B558F9D}"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A2AE22B-C2A6-482F-B45B-21D98D06E1D9}" type="pres">
      <dgm:prSet presAssocID="{43F1FBD1-FD7B-40CE-AD05-31AF0B558F9D}" presName="childNode" presStyleLbl="node1" presStyleIdx="1" presStyleCnt="3">
        <dgm:presLayoutVars>
          <dgm:bulletEnabled val="1"/>
        </dgm:presLayoutVars>
      </dgm:prSet>
      <dgm:spPr/>
      <dgm:t>
        <a:bodyPr/>
        <a:lstStyle/>
        <a:p>
          <a:endParaRPr lang="en-US"/>
        </a:p>
      </dgm:t>
    </dgm:pt>
    <dgm:pt modelId="{A0FB0BCD-24F0-49EE-806F-6198AE64F097}" type="pres">
      <dgm:prSet presAssocID="{43F1FBD1-FD7B-40CE-AD05-31AF0B558F9D}" presName="parentNode" presStyleLbl="revTx" presStyleIdx="1" presStyleCnt="3">
        <dgm:presLayoutVars>
          <dgm:chMax val="0"/>
          <dgm:bulletEnabled val="1"/>
        </dgm:presLayoutVars>
      </dgm:prSet>
      <dgm:spPr/>
      <dgm:t>
        <a:bodyPr/>
        <a:lstStyle/>
        <a:p>
          <a:endParaRPr lang="en-US"/>
        </a:p>
      </dgm:t>
    </dgm:pt>
    <dgm:pt modelId="{E833A377-C558-452D-BCC4-679C13373C95}" type="pres">
      <dgm:prSet presAssocID="{3C2E419B-5F1A-4D5D-A83F-A2A691F8C5F3}" presName="sibTrans" presStyleCnt="0"/>
      <dgm:spPr/>
    </dgm:pt>
    <dgm:pt modelId="{5B1A68CF-017A-4A57-B317-A573681D3BFC}" type="pres">
      <dgm:prSet presAssocID="{935E2A3F-353A-4EEA-95D4-E22348DFC7A4}" presName="compositeNode" presStyleCnt="0">
        <dgm:presLayoutVars>
          <dgm:bulletEnabled val="1"/>
        </dgm:presLayoutVars>
      </dgm:prSet>
      <dgm:spPr/>
    </dgm:pt>
    <dgm:pt modelId="{8A7C9162-3708-40EC-B11D-C987253CC4C4}" type="pres">
      <dgm:prSet presAssocID="{935E2A3F-353A-4EEA-95D4-E22348DFC7A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CCDEC0D-AA74-4A14-8667-2BA6FDAF6A70}" type="pres">
      <dgm:prSet presAssocID="{935E2A3F-353A-4EEA-95D4-E22348DFC7A4}" presName="childNode" presStyleLbl="node1" presStyleIdx="2" presStyleCnt="3">
        <dgm:presLayoutVars>
          <dgm:bulletEnabled val="1"/>
        </dgm:presLayoutVars>
      </dgm:prSet>
      <dgm:spPr/>
      <dgm:t>
        <a:bodyPr/>
        <a:lstStyle/>
        <a:p>
          <a:endParaRPr lang="en-US"/>
        </a:p>
      </dgm:t>
    </dgm:pt>
    <dgm:pt modelId="{100DB7AD-C561-4E0E-9538-AB3522E40891}" type="pres">
      <dgm:prSet presAssocID="{935E2A3F-353A-4EEA-95D4-E22348DFC7A4}" presName="parentNode" presStyleLbl="revTx" presStyleIdx="2" presStyleCnt="3">
        <dgm:presLayoutVars>
          <dgm:chMax val="0"/>
          <dgm:bulletEnabled val="1"/>
        </dgm:presLayoutVars>
      </dgm:prSet>
      <dgm:spPr/>
      <dgm:t>
        <a:bodyPr/>
        <a:lstStyle/>
        <a:p>
          <a:endParaRPr lang="en-US"/>
        </a:p>
      </dgm:t>
    </dgm:pt>
  </dgm:ptLst>
  <dgm:cxnLst>
    <dgm:cxn modelId="{D3D4F4F5-B356-456C-A70B-EE08CB852C60}" type="presOf" srcId="{935E2A3F-353A-4EEA-95D4-E22348DFC7A4}" destId="{100DB7AD-C561-4E0E-9538-AB3522E40891}" srcOrd="0" destOrd="0" presId="urn:microsoft.com/office/officeart/2005/8/layout/hList2"/>
    <dgm:cxn modelId="{04D4D1E2-DE80-4C57-AB29-5F8D910629EC}" type="presOf" srcId="{72F2499F-7976-4F5E-9EAF-591A1A95ABF4}" destId="{DA2AE22B-C2A6-482F-B45B-21D98D06E1D9}" srcOrd="0" destOrd="0" presId="urn:microsoft.com/office/officeart/2005/8/layout/hList2"/>
    <dgm:cxn modelId="{10B8EF8C-630F-4333-A1DA-D0D980549445}" srcId="{2B8D5C98-2A71-459E-B5D3-BBD19857EC8E}" destId="{62164044-17CF-476D-8EBA-5D5B84A06558}" srcOrd="0" destOrd="0" parTransId="{B9DE77B4-77C7-4150-B05E-76B19E3FDE5E}" sibTransId="{839B89CA-5BA3-4727-AC20-4C5B95F5A47D}"/>
    <dgm:cxn modelId="{96C1E681-3985-4A54-AC1A-06DCA3673F3A}" srcId="{935E2A3F-353A-4EEA-95D4-E22348DFC7A4}" destId="{F4A7A326-0B04-493D-99AB-22DBAC381B02}" srcOrd="2" destOrd="0" parTransId="{4A7AD71E-8035-400C-98DC-9D56A12AEFDA}" sibTransId="{4FF8B7A9-4D01-4DF0-82C3-D81B1DEEC3A0}"/>
    <dgm:cxn modelId="{486FF40E-1245-4F69-ACA6-0ECC3C5CE516}" type="presOf" srcId="{B693773E-50B2-43D7-8D32-30C126732E91}" destId="{38571784-1F1F-4993-8C8F-A93F266E6957}" srcOrd="0" destOrd="0" presId="urn:microsoft.com/office/officeart/2005/8/layout/hList2"/>
    <dgm:cxn modelId="{E9AFE682-CABF-4187-BF6B-075B301582D0}" type="presOf" srcId="{B6E5A37A-56AA-4F56-A292-FC4B909A6774}" destId="{ECCDEC0D-AA74-4A14-8667-2BA6FDAF6A70}" srcOrd="0" destOrd="1" presId="urn:microsoft.com/office/officeart/2005/8/layout/hList2"/>
    <dgm:cxn modelId="{BE1F9214-E7A2-428B-8FCE-10183DC92197}" type="presOf" srcId="{02EDFB0B-E109-4C76-A549-9E39EF425F73}" destId="{DA2AE22B-C2A6-482F-B45B-21D98D06E1D9}" srcOrd="0" destOrd="2" presId="urn:microsoft.com/office/officeart/2005/8/layout/hList2"/>
    <dgm:cxn modelId="{FBAF47F8-D4B2-4429-873F-F8317427CBF5}" srcId="{B693773E-50B2-43D7-8D32-30C126732E91}" destId="{43F1FBD1-FD7B-40CE-AD05-31AF0B558F9D}" srcOrd="1" destOrd="0" parTransId="{04E3BA10-2819-4E74-88B8-966F1D9C2CC9}" sibTransId="{3C2E419B-5F1A-4D5D-A83F-A2A691F8C5F3}"/>
    <dgm:cxn modelId="{5A78DA7E-4EF8-4667-9854-ABD141CEE30F}" srcId="{43F1FBD1-FD7B-40CE-AD05-31AF0B558F9D}" destId="{02EDFB0B-E109-4C76-A549-9E39EF425F73}" srcOrd="2" destOrd="0" parTransId="{DDC42A17-F23F-4921-821F-7DD630D4BE87}" sibTransId="{EF726BF0-8DA1-4941-8DAE-C48FFDDE2E34}"/>
    <dgm:cxn modelId="{84FB6447-8444-4354-BE94-CBB37E6F3871}" srcId="{2B8D5C98-2A71-459E-B5D3-BBD19857EC8E}" destId="{BB823C39-D74D-450C-9FCF-C6DAC9B9D4BC}" srcOrd="2" destOrd="0" parTransId="{F318A44E-9316-484D-BFE5-01CB80131FE4}" sibTransId="{F4108EE4-CDA6-4894-BFC5-353B042E6128}"/>
    <dgm:cxn modelId="{4A44DFB7-B9EF-4DD4-B203-2C1E46BA16EC}" type="presOf" srcId="{43F1FBD1-FD7B-40CE-AD05-31AF0B558F9D}" destId="{A0FB0BCD-24F0-49EE-806F-6198AE64F097}" srcOrd="0" destOrd="0" presId="urn:microsoft.com/office/officeart/2005/8/layout/hList2"/>
    <dgm:cxn modelId="{DFF3E532-ECBD-42F5-814F-55B297D307B3}" type="presOf" srcId="{BB823C39-D74D-450C-9FCF-C6DAC9B9D4BC}" destId="{1523CB70-016B-4AEA-AA6B-C175F4C205E3}" srcOrd="0" destOrd="2" presId="urn:microsoft.com/office/officeart/2005/8/layout/hList2"/>
    <dgm:cxn modelId="{C94DF6FE-BD83-46BE-9997-48EE5D34F2BB}" srcId="{B693773E-50B2-43D7-8D32-30C126732E91}" destId="{2B8D5C98-2A71-459E-B5D3-BBD19857EC8E}" srcOrd="0" destOrd="0" parTransId="{D320C0EA-648B-4B78-946F-CAE7198A0B87}" sibTransId="{EB7E4BC9-DDD4-4B52-8EC4-C9214C9E5EC3}"/>
    <dgm:cxn modelId="{2B5EA63E-9A99-4CA3-83CC-E74557209A59}" srcId="{43F1FBD1-FD7B-40CE-AD05-31AF0B558F9D}" destId="{72F2499F-7976-4F5E-9EAF-591A1A95ABF4}" srcOrd="0" destOrd="0" parTransId="{277DD06A-94A5-4899-9DA0-F49CD785AF0C}" sibTransId="{E62237D7-57AF-439F-A95F-7A8C345F5F93}"/>
    <dgm:cxn modelId="{A8B0137D-6394-4418-B93A-EDB3E94550A2}" srcId="{2B8D5C98-2A71-459E-B5D3-BBD19857EC8E}" destId="{4A8A2D96-9336-4BFA-AD56-D40CC15C7596}" srcOrd="1" destOrd="0" parTransId="{3497126E-FA32-4291-B4F4-BF54772D99C0}" sibTransId="{C85796C9-C5EA-4FD8-A9C5-6F5EEDC613DF}"/>
    <dgm:cxn modelId="{5678D51E-10E2-4E57-BE4D-820E937A7588}" type="presOf" srcId="{F4A7A326-0B04-493D-99AB-22DBAC381B02}" destId="{ECCDEC0D-AA74-4A14-8667-2BA6FDAF6A70}" srcOrd="0" destOrd="2" presId="urn:microsoft.com/office/officeart/2005/8/layout/hList2"/>
    <dgm:cxn modelId="{BAFC53FC-AE80-4077-8A24-D5340BFECF74}" srcId="{43F1FBD1-FD7B-40CE-AD05-31AF0B558F9D}" destId="{79142E67-394F-4207-AC30-8E6F267E0919}" srcOrd="1" destOrd="0" parTransId="{A6883FD3-76A3-476A-8D06-D70248BCAF35}" sibTransId="{FFBAE9B3-3AD8-4422-9E7E-CAE7C89AEDAC}"/>
    <dgm:cxn modelId="{538C9D4E-BBC5-4DA1-BD7E-264E6802D4D7}" type="presOf" srcId="{79142E67-394F-4207-AC30-8E6F267E0919}" destId="{DA2AE22B-C2A6-482F-B45B-21D98D06E1D9}" srcOrd="0" destOrd="1" presId="urn:microsoft.com/office/officeart/2005/8/layout/hList2"/>
    <dgm:cxn modelId="{72F15164-376A-4BE9-88DD-079C7524A7AE}" srcId="{B693773E-50B2-43D7-8D32-30C126732E91}" destId="{935E2A3F-353A-4EEA-95D4-E22348DFC7A4}" srcOrd="2" destOrd="0" parTransId="{ABE817FA-4AE0-4D93-8514-37C22E1FB031}" sibTransId="{3DF68071-4392-4699-8C33-88429183E3FF}"/>
    <dgm:cxn modelId="{46636CE3-9801-4E28-98F1-9ECE60196BB2}" srcId="{935E2A3F-353A-4EEA-95D4-E22348DFC7A4}" destId="{B964E470-CE8D-4692-8924-752B49C3207C}" srcOrd="0" destOrd="0" parTransId="{2213FEA5-5EAE-48FC-88F9-59E494B46613}" sibTransId="{24423E68-E93E-48B2-8E86-02BA70C25D50}"/>
    <dgm:cxn modelId="{E3BBEF55-AD8C-4E63-AA75-CD48AFEFC71E}" type="presOf" srcId="{4A8A2D96-9336-4BFA-AD56-D40CC15C7596}" destId="{1523CB70-016B-4AEA-AA6B-C175F4C205E3}" srcOrd="0" destOrd="1" presId="urn:microsoft.com/office/officeart/2005/8/layout/hList2"/>
    <dgm:cxn modelId="{D7935D9A-0FE3-403F-9DD2-12AC9FFBC744}" type="presOf" srcId="{2B8D5C98-2A71-459E-B5D3-BBD19857EC8E}" destId="{AAE78336-96F2-4F13-98C7-A33FEBCE2F56}" srcOrd="0" destOrd="0" presId="urn:microsoft.com/office/officeart/2005/8/layout/hList2"/>
    <dgm:cxn modelId="{8019B4F5-1576-4A97-9C1A-2CC5087444BF}" type="presOf" srcId="{B964E470-CE8D-4692-8924-752B49C3207C}" destId="{ECCDEC0D-AA74-4A14-8667-2BA6FDAF6A70}" srcOrd="0" destOrd="0" presId="urn:microsoft.com/office/officeart/2005/8/layout/hList2"/>
    <dgm:cxn modelId="{991C91B3-C4C9-419F-8F26-7935ABC2F141}" type="presOf" srcId="{62164044-17CF-476D-8EBA-5D5B84A06558}" destId="{1523CB70-016B-4AEA-AA6B-C175F4C205E3}" srcOrd="0" destOrd="0" presId="urn:microsoft.com/office/officeart/2005/8/layout/hList2"/>
    <dgm:cxn modelId="{CE63FD63-77E3-451E-AD35-88A12502BE86}" srcId="{935E2A3F-353A-4EEA-95D4-E22348DFC7A4}" destId="{B6E5A37A-56AA-4F56-A292-FC4B909A6774}" srcOrd="1" destOrd="0" parTransId="{AA9E523A-7C26-49E4-8EFA-AAE1DD2931E6}" sibTransId="{1C710B16-4F6C-4A5A-A41C-FBFFCBA78175}"/>
    <dgm:cxn modelId="{6C10F792-C2BC-4238-98DD-A139668D8487}" type="presParOf" srcId="{38571784-1F1F-4993-8C8F-A93F266E6957}" destId="{500CEB56-0E8D-4CCE-87F1-073817B3AFCA}" srcOrd="0" destOrd="0" presId="urn:microsoft.com/office/officeart/2005/8/layout/hList2"/>
    <dgm:cxn modelId="{82401CD5-417D-4486-A951-9D09C46E2A06}" type="presParOf" srcId="{500CEB56-0E8D-4CCE-87F1-073817B3AFCA}" destId="{0D1A1B5C-AE65-4EFF-88DD-A2C176CF2733}" srcOrd="0" destOrd="0" presId="urn:microsoft.com/office/officeart/2005/8/layout/hList2"/>
    <dgm:cxn modelId="{5E6DD507-67E3-4905-AC6D-746051EB57D6}" type="presParOf" srcId="{500CEB56-0E8D-4CCE-87F1-073817B3AFCA}" destId="{1523CB70-016B-4AEA-AA6B-C175F4C205E3}" srcOrd="1" destOrd="0" presId="urn:microsoft.com/office/officeart/2005/8/layout/hList2"/>
    <dgm:cxn modelId="{F7557B06-8B15-4A61-A222-89EBE8FF2826}" type="presParOf" srcId="{500CEB56-0E8D-4CCE-87F1-073817B3AFCA}" destId="{AAE78336-96F2-4F13-98C7-A33FEBCE2F56}" srcOrd="2" destOrd="0" presId="urn:microsoft.com/office/officeart/2005/8/layout/hList2"/>
    <dgm:cxn modelId="{EE6CD1FD-BA59-4093-BE9C-46865F44D86A}" type="presParOf" srcId="{38571784-1F1F-4993-8C8F-A93F266E6957}" destId="{7B959523-EA32-46F7-BB41-E7C624A498FF}" srcOrd="1" destOrd="0" presId="urn:microsoft.com/office/officeart/2005/8/layout/hList2"/>
    <dgm:cxn modelId="{CB9B1079-4865-458D-AFAE-53971FDA6056}" type="presParOf" srcId="{38571784-1F1F-4993-8C8F-A93F266E6957}" destId="{B90B0C17-7BA0-4B8F-8D75-084C6B352B7E}" srcOrd="2" destOrd="0" presId="urn:microsoft.com/office/officeart/2005/8/layout/hList2"/>
    <dgm:cxn modelId="{0D8A8B46-8987-4E4E-8B58-BE9F044BA36A}" type="presParOf" srcId="{B90B0C17-7BA0-4B8F-8D75-084C6B352B7E}" destId="{F6F3943B-3048-4DF8-8F63-950F575580E9}" srcOrd="0" destOrd="0" presId="urn:microsoft.com/office/officeart/2005/8/layout/hList2"/>
    <dgm:cxn modelId="{2B0B1130-1521-4153-91FE-D76DFD527791}" type="presParOf" srcId="{B90B0C17-7BA0-4B8F-8D75-084C6B352B7E}" destId="{DA2AE22B-C2A6-482F-B45B-21D98D06E1D9}" srcOrd="1" destOrd="0" presId="urn:microsoft.com/office/officeart/2005/8/layout/hList2"/>
    <dgm:cxn modelId="{77A6BBCC-16E5-49A3-B770-A94B31976BA4}" type="presParOf" srcId="{B90B0C17-7BA0-4B8F-8D75-084C6B352B7E}" destId="{A0FB0BCD-24F0-49EE-806F-6198AE64F097}" srcOrd="2" destOrd="0" presId="urn:microsoft.com/office/officeart/2005/8/layout/hList2"/>
    <dgm:cxn modelId="{A944DDE9-CDEB-466C-B6F4-D2D1ED59E981}" type="presParOf" srcId="{38571784-1F1F-4993-8C8F-A93F266E6957}" destId="{E833A377-C558-452D-BCC4-679C13373C95}" srcOrd="3" destOrd="0" presId="urn:microsoft.com/office/officeart/2005/8/layout/hList2"/>
    <dgm:cxn modelId="{4AAD4BFF-1CE8-4BDB-9513-0470A7192E60}" type="presParOf" srcId="{38571784-1F1F-4993-8C8F-A93F266E6957}" destId="{5B1A68CF-017A-4A57-B317-A573681D3BFC}" srcOrd="4" destOrd="0" presId="urn:microsoft.com/office/officeart/2005/8/layout/hList2"/>
    <dgm:cxn modelId="{B4D76073-D7A3-4502-8D77-4BE8A72926C0}" type="presParOf" srcId="{5B1A68CF-017A-4A57-B317-A573681D3BFC}" destId="{8A7C9162-3708-40EC-B11D-C987253CC4C4}" srcOrd="0" destOrd="0" presId="urn:microsoft.com/office/officeart/2005/8/layout/hList2"/>
    <dgm:cxn modelId="{F94A64DF-54B2-4FB7-BE19-0BDD171EF7C7}" type="presParOf" srcId="{5B1A68CF-017A-4A57-B317-A573681D3BFC}" destId="{ECCDEC0D-AA74-4A14-8667-2BA6FDAF6A70}" srcOrd="1" destOrd="0" presId="urn:microsoft.com/office/officeart/2005/8/layout/hList2"/>
    <dgm:cxn modelId="{5C39B7A7-1ED4-4974-9E4F-F7042D5A59DA}" type="presParOf" srcId="{5B1A68CF-017A-4A57-B317-A573681D3BFC}" destId="{100DB7AD-C561-4E0E-9538-AB3522E4089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DEC6-7D9B-49A1-B02A-B3AACE693A2A}">
      <dsp:nvSpPr>
        <dsp:cNvPr id="0" name=""/>
        <dsp:cNvSpPr/>
      </dsp:nvSpPr>
      <dsp:spPr>
        <a:xfrm>
          <a:off x="141"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Initiate Communication w/NPO</a:t>
          </a:r>
          <a:endParaRPr lang="en-US" sz="700" kern="1200" dirty="0"/>
        </a:p>
      </dsp:txBody>
      <dsp:txXfrm>
        <a:off x="283312" y="220034"/>
        <a:ext cx="849515" cy="566342"/>
      </dsp:txXfrm>
    </dsp:sp>
    <dsp:sp modelId="{F1D20233-85CD-402D-B142-AFE75D9799E0}">
      <dsp:nvSpPr>
        <dsp:cNvPr id="0" name=""/>
        <dsp:cNvSpPr/>
      </dsp:nvSpPr>
      <dsp:spPr>
        <a:xfrm>
          <a:off x="1274413"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Following NPO Approval, Pursue Communication w/Publisher</a:t>
          </a:r>
          <a:endParaRPr lang="en-US" sz="700" kern="1200" dirty="0"/>
        </a:p>
      </dsp:txBody>
      <dsp:txXfrm>
        <a:off x="1557584" y="220034"/>
        <a:ext cx="849515" cy="566342"/>
      </dsp:txXfrm>
    </dsp:sp>
    <dsp:sp modelId="{8FB7A050-B6EF-48EB-B95C-53F81D6E2BE7}">
      <dsp:nvSpPr>
        <dsp:cNvPr id="0" name=""/>
        <dsp:cNvSpPr/>
      </dsp:nvSpPr>
      <dsp:spPr>
        <a:xfrm>
          <a:off x="2548684"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Write Manuscript &amp; Review at Node (Includes Advisor)</a:t>
          </a:r>
          <a:endParaRPr lang="en-US" sz="700" kern="1200" dirty="0"/>
        </a:p>
      </dsp:txBody>
      <dsp:txXfrm>
        <a:off x="2831855" y="220034"/>
        <a:ext cx="849515" cy="566342"/>
      </dsp:txXfrm>
    </dsp:sp>
    <dsp:sp modelId="{D49D120B-3F88-4F01-8900-C21894FD22C1}">
      <dsp:nvSpPr>
        <dsp:cNvPr id="0" name=""/>
        <dsp:cNvSpPr/>
      </dsp:nvSpPr>
      <dsp:spPr>
        <a:xfrm>
          <a:off x="3822956"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Send Manuscript to NPO for Review Feedback &amp; Edits</a:t>
          </a:r>
          <a:endParaRPr lang="en-US" sz="700" kern="1200" dirty="0"/>
        </a:p>
      </dsp:txBody>
      <dsp:txXfrm>
        <a:off x="4106127" y="220034"/>
        <a:ext cx="849515" cy="566342"/>
      </dsp:txXfrm>
    </dsp:sp>
    <dsp:sp modelId="{52731B25-C605-46BA-8F5E-34EA5DC5F673}">
      <dsp:nvSpPr>
        <dsp:cNvPr id="0" name=""/>
        <dsp:cNvSpPr/>
      </dsp:nvSpPr>
      <dsp:spPr>
        <a:xfrm>
          <a:off x="5097227"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Creates Final Version, Returns to NPO</a:t>
          </a:r>
          <a:endParaRPr lang="en-US" sz="700" kern="1200" dirty="0"/>
        </a:p>
      </dsp:txBody>
      <dsp:txXfrm>
        <a:off x="5380398" y="220034"/>
        <a:ext cx="849515" cy="566342"/>
      </dsp:txXfrm>
    </dsp:sp>
    <dsp:sp modelId="{83B2C6EF-C3DD-49C2-B174-5A68B8C087FC}">
      <dsp:nvSpPr>
        <dsp:cNvPr id="0" name=""/>
        <dsp:cNvSpPr/>
      </dsp:nvSpPr>
      <dsp:spPr>
        <a:xfrm>
          <a:off x="6371499"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NPO Submits to Export Control &amp; Gains Approval</a:t>
          </a:r>
          <a:endParaRPr lang="en-US" sz="700" kern="1200" dirty="0"/>
        </a:p>
      </dsp:txBody>
      <dsp:txXfrm>
        <a:off x="6654670" y="220034"/>
        <a:ext cx="849515" cy="566342"/>
      </dsp:txXfrm>
    </dsp:sp>
    <dsp:sp modelId="{F828E1F8-6C1C-46C9-8EE2-8572C3D8AE8A}">
      <dsp:nvSpPr>
        <dsp:cNvPr id="0" name=""/>
        <dsp:cNvSpPr/>
      </dsp:nvSpPr>
      <dsp:spPr>
        <a:xfrm>
          <a:off x="7645770"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Submits to Publisher </a:t>
          </a:r>
          <a:endParaRPr lang="en-US" sz="700" kern="1200" dirty="0"/>
        </a:p>
      </dsp:txBody>
      <dsp:txXfrm>
        <a:off x="7928941" y="220034"/>
        <a:ext cx="849515" cy="566342"/>
      </dsp:txXfrm>
    </dsp:sp>
    <dsp:sp modelId="{2D08F5F3-DE44-43B8-BFFD-9C7A7D7BB7BF}">
      <dsp:nvSpPr>
        <dsp:cNvPr id="0" name=""/>
        <dsp:cNvSpPr/>
      </dsp:nvSpPr>
      <dsp:spPr>
        <a:xfrm>
          <a:off x="8920042"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Back &amp; Forth Edits w/Publisher</a:t>
          </a:r>
          <a:endParaRPr lang="en-US" sz="700" kern="1200" dirty="0"/>
        </a:p>
      </dsp:txBody>
      <dsp:txXfrm>
        <a:off x="9203213" y="220034"/>
        <a:ext cx="849515" cy="566342"/>
      </dsp:txXfrm>
    </dsp:sp>
    <dsp:sp modelId="{6D6111EF-7550-4B90-B1F7-09D8F2F7C997}">
      <dsp:nvSpPr>
        <dsp:cNvPr id="0" name=""/>
        <dsp:cNvSpPr/>
      </dsp:nvSpPr>
      <dsp:spPr>
        <a:xfrm>
          <a:off x="10194314"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Publisher Approves &amp; Article Published</a:t>
          </a:r>
          <a:endParaRPr lang="en-US" sz="700" kern="1200" dirty="0"/>
        </a:p>
      </dsp:txBody>
      <dsp:txXfrm>
        <a:off x="10477485" y="220034"/>
        <a:ext cx="849515" cy="56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AC46F-3E2E-4F96-93CE-E8E1B8276683}">
      <dsp:nvSpPr>
        <dsp:cNvPr id="0" name=""/>
        <dsp:cNvSpPr/>
      </dsp:nvSpPr>
      <dsp:spPr>
        <a:xfrm>
          <a:off x="0" y="94520"/>
          <a:ext cx="6781800" cy="196288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86B57-E5E4-4534-95AD-FC511CA49C0C}">
      <dsp:nvSpPr>
        <dsp:cNvPr id="0" name=""/>
        <dsp:cNvSpPr/>
      </dsp:nvSpPr>
      <dsp:spPr>
        <a:xfrm>
          <a:off x="282055" y="269597"/>
          <a:ext cx="1839231" cy="15982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9E560B3-B1ED-44F2-9F1E-F1717CBEEC8F}">
      <dsp:nvSpPr>
        <dsp:cNvPr id="0" name=""/>
        <dsp:cNvSpPr/>
      </dsp:nvSpPr>
      <dsp:spPr>
        <a:xfrm rot="10800000">
          <a:off x="206566" y="2074543"/>
          <a:ext cx="1990208" cy="3017522"/>
        </a:xfrm>
        <a:prstGeom prst="round2SameRect">
          <a:avLst>
            <a:gd name="adj1" fmla="val 10500"/>
            <a:gd name="adj2" fmla="val 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Partners</a:t>
          </a:r>
          <a:endParaRPr lang="en-US" sz="1440" b="1"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Capacity Building Program Indicators (CBPI)</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DEVELOP Results Framework (DRF)</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Impact Analysis Reports</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Partner Tracking &amp; Forms</a:t>
          </a:r>
          <a:endParaRPr lang="en-US" sz="1440" kern="1200" dirty="0">
            <a:latin typeface="Century Gothic" panose="020B0502020202020204" pitchFamily="34" charset="0"/>
          </a:endParaRPr>
        </a:p>
      </dsp:txBody>
      <dsp:txXfrm rot="10800000">
        <a:off x="267772" y="2074543"/>
        <a:ext cx="1867796" cy="2956316"/>
      </dsp:txXfrm>
    </dsp:sp>
    <dsp:sp modelId="{24310E82-AFB5-4284-BE50-4E0A3E89B2CC}">
      <dsp:nvSpPr>
        <dsp:cNvPr id="0" name=""/>
        <dsp:cNvSpPr/>
      </dsp:nvSpPr>
      <dsp:spPr>
        <a:xfrm>
          <a:off x="2471284" y="269597"/>
          <a:ext cx="1839231" cy="15982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97FEFC7-0950-4678-BF3A-5CDBF2CBD45E}">
      <dsp:nvSpPr>
        <dsp:cNvPr id="0" name=""/>
        <dsp:cNvSpPr/>
      </dsp:nvSpPr>
      <dsp:spPr>
        <a:xfrm rot="10800000">
          <a:off x="2395795" y="2074543"/>
          <a:ext cx="1990208" cy="3017522"/>
        </a:xfrm>
        <a:prstGeom prst="round2SameRect">
          <a:avLst>
            <a:gd name="adj1" fmla="val 10500"/>
            <a:gd name="adj2" fmla="val 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Participants</a:t>
          </a:r>
          <a:endParaRPr lang="en-US" sz="1400" b="1"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Original Exit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Highlight Stories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CBPI</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Center Lead Exit Survey/ PGA</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DRF</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Equal Futures Report</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Exit Survey (including fellows)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Fellow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Indicator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Participant Info Sheet</a:t>
          </a:r>
          <a:endParaRPr lang="en-US" sz="1100" kern="1200" dirty="0">
            <a:latin typeface="Century Gothic" panose="020B0502020202020204" pitchFamily="34" charset="0"/>
          </a:endParaRPr>
        </a:p>
      </dsp:txBody>
      <dsp:txXfrm rot="10800000">
        <a:off x="2457001" y="2074543"/>
        <a:ext cx="1867796" cy="2956316"/>
      </dsp:txXfrm>
    </dsp:sp>
    <dsp:sp modelId="{85A9F5D6-53F2-4203-9666-580C5101FB00}">
      <dsp:nvSpPr>
        <dsp:cNvPr id="0" name=""/>
        <dsp:cNvSpPr/>
      </dsp:nvSpPr>
      <dsp:spPr>
        <a:xfrm>
          <a:off x="4660513" y="269597"/>
          <a:ext cx="1839231" cy="15982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99EAA8-FB89-43E8-9102-37415A8543B9}">
      <dsp:nvSpPr>
        <dsp:cNvPr id="0" name=""/>
        <dsp:cNvSpPr/>
      </dsp:nvSpPr>
      <dsp:spPr>
        <a:xfrm rot="10800000">
          <a:off x="4585024" y="2074543"/>
          <a:ext cx="1990208" cy="3017522"/>
        </a:xfrm>
        <a:prstGeom prst="round2SameRect">
          <a:avLst>
            <a:gd name="adj1" fmla="val 10500"/>
            <a:gd name="adj2" fmla="val 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Projects</a:t>
          </a:r>
          <a:endParaRPr lang="en-US" sz="16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Capacity Building Program Indicators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DEVELOP Results Framework</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eBooks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Impact Analysis Reports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Indicator Tracking</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Strength Index (I&amp;II)</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Tracking Sheet</a:t>
          </a: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dsp:txBody>
      <dsp:txXfrm rot="10800000">
        <a:off x="4646230" y="2074543"/>
        <a:ext cx="1867796" cy="2956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8336-96F2-4F13-98C7-A33FEBCE2F56}">
      <dsp:nvSpPr>
        <dsp:cNvPr id="0" name=""/>
        <dsp:cNvSpPr/>
      </dsp:nvSpPr>
      <dsp:spPr>
        <a:xfrm rot="16200000">
          <a:off x="-1468741"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Software Release</a:t>
          </a:r>
          <a:endParaRPr lang="en-US" sz="2500" kern="1200" dirty="0">
            <a:latin typeface="Century Gothic" panose="020B0502020202020204" pitchFamily="34" charset="0"/>
          </a:endParaRPr>
        </a:p>
      </dsp:txBody>
      <dsp:txXfrm>
        <a:off x="-1468741" y="2272221"/>
        <a:ext cx="3444349" cy="401905"/>
      </dsp:txXfrm>
    </dsp:sp>
    <dsp:sp modelId="{1523CB70-016B-4AEA-AA6B-C175F4C205E3}">
      <dsp:nvSpPr>
        <dsp:cNvPr id="0" name=""/>
        <dsp:cNvSpPr/>
      </dsp:nvSpPr>
      <dsp:spPr>
        <a:xfrm>
          <a:off x="454385"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354458"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entury Gothic" panose="020B0502020202020204" pitchFamily="34" charset="0"/>
            </a:rPr>
            <a:t>Create and Release Open-Source Software</a:t>
          </a:r>
          <a:endParaRPr lang="en-US" sz="18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Meet with Teams and Explain Release Process</a:t>
          </a: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Guide Team through the entire Release Process</a:t>
          </a:r>
          <a:endParaRPr lang="en-US" sz="1600" kern="1200" dirty="0">
            <a:latin typeface="Century Gothic" panose="020B0502020202020204" pitchFamily="34" charset="0"/>
          </a:endParaRPr>
        </a:p>
      </dsp:txBody>
      <dsp:txXfrm>
        <a:off x="454385" y="750999"/>
        <a:ext cx="2001914" cy="3444349"/>
      </dsp:txXfrm>
    </dsp:sp>
    <dsp:sp modelId="{0D1A1B5C-AE65-4EFF-88DD-A2C176CF2733}">
      <dsp:nvSpPr>
        <dsp:cNvPr id="0" name=""/>
        <dsp:cNvSpPr/>
      </dsp:nvSpPr>
      <dsp:spPr>
        <a:xfrm>
          <a:off x="52480" y="220484"/>
          <a:ext cx="803810" cy="8038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0BCD-24F0-49EE-806F-6198AE64F097}">
      <dsp:nvSpPr>
        <dsp:cNvPr id="0" name=""/>
        <dsp:cNvSpPr/>
      </dsp:nvSpPr>
      <dsp:spPr>
        <a:xfrm rot="16200000">
          <a:off x="1454882"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err="1" smtClean="0">
              <a:latin typeface="Century Gothic" panose="020B0502020202020204" pitchFamily="34" charset="0"/>
            </a:rPr>
            <a:t>DEVELOPedia</a:t>
          </a:r>
          <a:endParaRPr lang="en-US" sz="2500" kern="1200" dirty="0">
            <a:latin typeface="Century Gothic" panose="020B0502020202020204" pitchFamily="34" charset="0"/>
          </a:endParaRPr>
        </a:p>
      </dsp:txBody>
      <dsp:txXfrm>
        <a:off x="1454882" y="2272221"/>
        <a:ext cx="3444349" cy="401905"/>
      </dsp:txXfrm>
    </dsp:sp>
    <dsp:sp modelId="{DA2AE22B-C2A6-482F-B45B-21D98D06E1D9}">
      <dsp:nvSpPr>
        <dsp:cNvPr id="0" name=""/>
        <dsp:cNvSpPr/>
      </dsp:nvSpPr>
      <dsp:spPr>
        <a:xfrm>
          <a:off x="3378009"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Knowledge Repository for DEVELOP</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Every Participant has an Account</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Retain Access after leaving the program</a:t>
          </a:r>
          <a:endParaRPr lang="en-US" sz="1700" kern="1200" dirty="0">
            <a:solidFill>
              <a:schemeClr val="tx1"/>
            </a:solidFill>
            <a:latin typeface="Century Gothic" panose="020B0502020202020204" pitchFamily="34" charset="0"/>
          </a:endParaRPr>
        </a:p>
      </dsp:txBody>
      <dsp:txXfrm>
        <a:off x="3378009" y="750999"/>
        <a:ext cx="2001914" cy="3444349"/>
      </dsp:txXfrm>
    </dsp:sp>
    <dsp:sp modelId="{F6F3943B-3048-4DF8-8F63-950F575580E9}">
      <dsp:nvSpPr>
        <dsp:cNvPr id="0" name=""/>
        <dsp:cNvSpPr/>
      </dsp:nvSpPr>
      <dsp:spPr>
        <a:xfrm>
          <a:off x="2976104" y="220484"/>
          <a:ext cx="803810" cy="8038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DB7AD-C561-4E0E-9538-AB3522E40891}">
      <dsp:nvSpPr>
        <dsp:cNvPr id="0" name=""/>
        <dsp:cNvSpPr/>
      </dsp:nvSpPr>
      <dsp:spPr>
        <a:xfrm rot="16200000">
          <a:off x="4378506"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DEVELOP Website</a:t>
          </a:r>
          <a:endParaRPr lang="en-US" sz="2500" kern="1200" dirty="0">
            <a:latin typeface="Century Gothic" panose="020B0502020202020204" pitchFamily="34" charset="0"/>
          </a:endParaRPr>
        </a:p>
      </dsp:txBody>
      <dsp:txXfrm>
        <a:off x="4378506" y="2272221"/>
        <a:ext cx="3444349" cy="401905"/>
      </dsp:txXfrm>
    </dsp:sp>
    <dsp:sp modelId="{ECCDEC0D-AA74-4A14-8667-2BA6FDAF6A70}">
      <dsp:nvSpPr>
        <dsp:cNvPr id="0" name=""/>
        <dsp:cNvSpPr/>
      </dsp:nvSpPr>
      <dsp:spPr>
        <a:xfrm>
          <a:off x="6301633"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Public Face of DEVELOP</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Provide Information about what </a:t>
          </a:r>
          <a:r>
            <a:rPr lang="en-US" sz="1700" kern="1200" dirty="0" err="1" smtClean="0">
              <a:latin typeface="Century Gothic" panose="020B0502020202020204" pitchFamily="34" charset="0"/>
            </a:rPr>
            <a:t>DEVELOPers</a:t>
          </a:r>
          <a:r>
            <a:rPr lang="en-US" sz="1700" kern="1200" dirty="0" smtClean="0">
              <a:latin typeface="Century Gothic" panose="020B0502020202020204" pitchFamily="34" charset="0"/>
            </a:rPr>
            <a:t> are doing</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Present Projects and Media Appearances</a:t>
          </a:r>
          <a:endParaRPr lang="en-US" sz="1700" kern="1200" dirty="0">
            <a:latin typeface="Century Gothic" panose="020B0502020202020204" pitchFamily="34" charset="0"/>
          </a:endParaRPr>
        </a:p>
      </dsp:txBody>
      <dsp:txXfrm>
        <a:off x="6301633" y="750999"/>
        <a:ext cx="2001914" cy="3444349"/>
      </dsp:txXfrm>
    </dsp:sp>
    <dsp:sp modelId="{8A7C9162-3708-40EC-B11D-C987253CC4C4}">
      <dsp:nvSpPr>
        <dsp:cNvPr id="0" name=""/>
        <dsp:cNvSpPr/>
      </dsp:nvSpPr>
      <dsp:spPr>
        <a:xfrm>
          <a:off x="5899728" y="220484"/>
          <a:ext cx="803810" cy="8038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C37F8-336A-450E-A0F2-7C9AFB1C3418}"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EB91-5091-46C3-A386-CF11C6645223}" type="slidenum">
              <a:rPr lang="en-US" smtClean="0"/>
              <a:t>‹#›</a:t>
            </a:fld>
            <a:endParaRPr lang="en-US"/>
          </a:p>
        </p:txBody>
      </p:sp>
    </p:spTree>
    <p:extLst>
      <p:ext uri="{BB962C8B-B14F-4D97-AF65-F5344CB8AC3E}">
        <p14:creationId xmlns:p14="http://schemas.microsoft.com/office/powerpoint/2010/main" val="2344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90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662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7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left, you see a chart highlighting the groups in which each datum aims to track. On the right, you see graphics of mediums in which are data is presented. These data are distributed amongst the fellows and completed at various times throughout the year. Please review your “How to Guide” for assistance on where to locate and assess this information. </a:t>
            </a:r>
          </a:p>
          <a:p>
            <a:endParaRPr lang="en-US" baseline="0" dirty="0" smtClean="0"/>
          </a:p>
          <a:p>
            <a:r>
              <a:rPr lang="en-US" baseline="0" dirty="0" smtClean="0"/>
              <a:t>Also – Inside in the Impact Analysis google drive, there is a Data Inventory document that provides a more detailed breakdown of these data. (</a:t>
            </a:r>
            <a:r>
              <a:rPr lang="en-US" baseline="0" dirty="0" err="1" smtClean="0"/>
              <a:t>Ie</a:t>
            </a:r>
            <a:r>
              <a:rPr lang="en-US" baseline="0" dirty="0" smtClean="0"/>
              <a:t>. Implementation dates, collection timelines, collection method/formatting, content, distribution protocol, </a:t>
            </a:r>
            <a:r>
              <a:rPr lang="en-US" baseline="0" dirty="0" err="1" smtClean="0"/>
              <a:t>etc</a:t>
            </a:r>
            <a:r>
              <a:rPr lang="en-US" baseline="0" dirty="0" smtClean="0"/>
              <a:t>….)</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E79CAD53-21EF-4814-B930-1EAA99A2238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0798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69802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6182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66" name="Shape 66"/>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10727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3640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4866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6420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6440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74107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225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883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31890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607925" y="19042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663860" y="239653"/>
            <a:ext cx="1124800" cy="1138000"/>
          </a:xfrm>
          <a:prstGeom prst="rect">
            <a:avLst/>
          </a:prstGeom>
          <a:noFill/>
          <a:ln>
            <a:noFill/>
          </a:ln>
        </p:spPr>
      </p:pic>
    </p:spTree>
    <p:extLst>
      <p:ext uri="{BB962C8B-B14F-4D97-AF65-F5344CB8AC3E}">
        <p14:creationId xmlns:p14="http://schemas.microsoft.com/office/powerpoint/2010/main" val="131871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0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3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49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1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5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3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72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44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56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1" y="388649"/>
            <a:ext cx="12192000" cy="840076"/>
          </a:xfrm>
          <a:prstGeom prst="rect">
            <a:avLst/>
          </a:prstGeom>
          <a:solidFill>
            <a:srgbClr val="5556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3"/>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6"/>
            <a:ext cx="6096001"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3861" y="239654"/>
            <a:ext cx="1124648" cy="1138066"/>
          </a:xfrm>
          <a:prstGeom prst="rect">
            <a:avLst/>
          </a:prstGeom>
        </p:spPr>
      </p:pic>
    </p:spTree>
    <p:extLst>
      <p:ext uri="{BB962C8B-B14F-4D97-AF65-F5344CB8AC3E}">
        <p14:creationId xmlns:p14="http://schemas.microsoft.com/office/powerpoint/2010/main" val="264871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0075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7403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80946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1601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324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0184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2091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8312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01322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34243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8516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1"/>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9" y="3996269"/>
            <a:ext cx="6987645" cy="1388535"/>
          </a:xfrm>
        </p:spPr>
        <p:txBody>
          <a:bodyPr anchor="t">
            <a:normAutofit/>
          </a:bodyPr>
          <a:lstStyle>
            <a:lvl1pPr marL="0" indent="0" algn="r">
              <a:buNone/>
              <a:defRPr sz="21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a:xfrm>
            <a:off x="5332414" y="5883276"/>
            <a:ext cx="432404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7249187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951859" y="5867132"/>
            <a:ext cx="551167" cy="365125"/>
          </a:xfrm>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06734848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7001"/>
            <a:ext cx="8930747" cy="2110383"/>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9741763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5" y="2667002"/>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03005437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5"/>
            <a:ext cx="4607188"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90" y="2667002"/>
            <a:ext cx="4622537"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57540188"/>
      </p:ext>
    </p:extLst>
  </p:cSld>
  <p:clrMapOvr>
    <a:masterClrMapping/>
  </p:clrMapOvr>
  <p:hf sldNum="0" hdr="0" ft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93481502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prstClr val="black"/>
                </a:solidFill>
              </a:rPr>
              <a:pPr/>
              <a:t>‹#›</a:t>
            </a:fld>
            <a:endParaRPr lang="en">
              <a:solidFill>
                <a:prstClr val="black"/>
              </a:solidFill>
            </a:endParaRPr>
          </a:p>
        </p:txBody>
      </p:sp>
    </p:spTree>
    <p:extLst>
      <p:ext uri="{BB962C8B-B14F-4D97-AF65-F5344CB8AC3E}">
        <p14:creationId xmlns:p14="http://schemas.microsoft.com/office/powerpoint/2010/main" val="1501690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5" y="685802"/>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475245057"/>
      </p:ext>
    </p:extLst>
  </p:cSld>
  <p:clrMapOvr>
    <a:masterClrMapping/>
  </p:clrMapOvr>
  <p:hf sldNum="0" hdr="0" ft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86291426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9"/>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1682820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66228901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91812019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75588346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4894189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91708782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37887380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1/19/2018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32190949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9" name="Shape 29"/>
          <p:cNvSpPr txBox="1">
            <a:spLocks noGrp="1"/>
          </p:cNvSpPr>
          <p:nvPr>
            <p:ph type="title"/>
          </p:nvPr>
        </p:nvSpPr>
        <p:spPr>
          <a:xfrm>
            <a:off x="415600" y="496967"/>
            <a:ext cx="11360800" cy="860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156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body" idx="2"/>
          </p:nvPr>
        </p:nvSpPr>
        <p:spPr>
          <a:xfrm>
            <a:off x="64432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652401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27825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531173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307959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987568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71069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918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928342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947222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18917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517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775325" y="239648"/>
            <a:ext cx="1124800" cy="1138000"/>
          </a:xfrm>
          <a:prstGeom prst="rect">
            <a:avLst/>
          </a:prstGeom>
          <a:noFill/>
          <a:ln>
            <a:noFill/>
          </a:ln>
        </p:spPr>
      </p:pic>
    </p:spTree>
    <p:extLst>
      <p:ext uri="{BB962C8B-B14F-4D97-AF65-F5344CB8AC3E}">
        <p14:creationId xmlns:p14="http://schemas.microsoft.com/office/powerpoint/2010/main" val="28089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96136905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5B5AA-10A6-4D8E-9300-CD369BB3E8C7}" type="datetimeFigureOut">
              <a:rPr lang="en-US" smtClean="0">
                <a:solidFill>
                  <a:prstClr val="black">
                    <a:tint val="75000"/>
                  </a:prstClr>
                </a:solidFill>
              </a:rPr>
              <a:pPr/>
              <a:t>1/19/2018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09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595959"/>
                </a:solidFill>
                <a:cs typeface="Arial"/>
                <a:sym typeface="Arial"/>
              </a:rPr>
              <a:pPr algn="r"/>
              <a:t>‹#›</a:t>
            </a:fld>
            <a:endParaRPr lang="en" sz="1333" kern="0">
              <a:solidFill>
                <a:srgbClr val="595959"/>
              </a:solidFill>
              <a:cs typeface="Arial"/>
              <a:sym typeface="Arial"/>
            </a:endParaRPr>
          </a:p>
        </p:txBody>
      </p:sp>
    </p:spTree>
    <p:extLst>
      <p:ext uri="{BB962C8B-B14F-4D97-AF65-F5344CB8AC3E}">
        <p14:creationId xmlns:p14="http://schemas.microsoft.com/office/powerpoint/2010/main" val="177439855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3"/>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3" y="2667002"/>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B4390-410F-440E-9B4E-FADD76BAE892}" type="datetimeFigureOut">
              <a:rPr lang="en-US" kern="0" smtClean="0">
                <a:solidFill>
                  <a:prstClr val="black"/>
                </a:solidFill>
                <a:cs typeface="Arial"/>
                <a:sym typeface="Arial"/>
              </a:rPr>
              <a:pPr/>
              <a:t>1/19/2018</a:t>
            </a:fld>
            <a:endParaRPr lang="en-US" kern="0">
              <a:solidFill>
                <a:prstClr val="black"/>
              </a:solidFill>
              <a:cs typeface="Arial"/>
              <a:sym typeface="Arial"/>
            </a:endParaRPr>
          </a:p>
        </p:txBody>
      </p:sp>
      <p:sp>
        <p:nvSpPr>
          <p:cNvPr id="5" name="Footer Placeholder 4"/>
          <p:cNvSpPr>
            <a:spLocks noGrp="1"/>
          </p:cNvSpPr>
          <p:nvPr>
            <p:ph type="ftr" sz="quarter" idx="3"/>
          </p:nvPr>
        </p:nvSpPr>
        <p:spPr>
          <a:xfrm>
            <a:off x="2572282" y="5883276"/>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kern="0">
              <a:solidFill>
                <a:prstClr val="black"/>
              </a:solidFill>
              <a:cs typeface="Arial"/>
              <a:sym typeface="Arial"/>
            </a:endParaRPr>
          </a:p>
        </p:txBody>
      </p:sp>
      <p:sp>
        <p:nvSpPr>
          <p:cNvPr id="6" name="Slide Number Placeholder 5"/>
          <p:cNvSpPr>
            <a:spLocks noGrp="1"/>
          </p:cNvSpPr>
          <p:nvPr>
            <p:ph type="sldNum" sz="quarter" idx="4"/>
          </p:nvPr>
        </p:nvSpPr>
        <p:spPr>
          <a:xfrm>
            <a:off x="10951859" y="588327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000000-1234-1234-1234-123412341234}" type="slidenum">
              <a:rPr lang="en" sz="1333" kern="0" smtClean="0">
                <a:solidFill>
                  <a:prstClr val="black"/>
                </a:solidFill>
                <a:latin typeface="Lato"/>
                <a:ea typeface="Lato"/>
                <a:cs typeface="Lato"/>
                <a:sym typeface="Lato"/>
              </a:rPr>
              <a:pPr/>
              <a:t>‹#›</a:t>
            </a:fld>
            <a:endParaRPr lang="en" sz="1333" kern="0">
              <a:solidFill>
                <a:prstClr val="black"/>
              </a:solidFill>
              <a:latin typeface="Lato"/>
              <a:ea typeface="Lato"/>
              <a:cs typeface="Lato"/>
              <a:sym typeface="Lato"/>
            </a:endParaRPr>
          </a:p>
        </p:txBody>
      </p:sp>
    </p:spTree>
    <p:extLst>
      <p:ext uri="{BB962C8B-B14F-4D97-AF65-F5344CB8AC3E}">
        <p14:creationId xmlns:p14="http://schemas.microsoft.com/office/powerpoint/2010/main" val="7291415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ftr="0" dt="0"/>
  <p:txStyles>
    <p:titleStyle>
      <a:lvl1pPr algn="ctr" defTabSz="457178"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7" indent="-285737" algn="l" defTabSz="457178"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13" indent="-285737" algn="l" defTabSz="457178"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091" indent="-285737" algn="l" defTabSz="457178"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2973" indent="-171442" algn="l" defTabSz="457178"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151" indent="-171442"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474"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652"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829"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006"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537205409"/>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6.png"/><Relationship Id="rId1" Type="http://schemas.openxmlformats.org/officeDocument/2006/relationships/slideLayout" Target="../slideLayouts/slideLayout3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11" Type="http://schemas.openxmlformats.org/officeDocument/2006/relationships/image" Target="../media/image49.png"/><Relationship Id="rId5" Type="http://schemas.openxmlformats.org/officeDocument/2006/relationships/diagramQuickStyle" Target="../diagrams/quickStyle2.xml"/><Relationship Id="rId10" Type="http://schemas.openxmlformats.org/officeDocument/2006/relationships/image" Target="../media/image48.png"/><Relationship Id="rId4" Type="http://schemas.openxmlformats.org/officeDocument/2006/relationships/diagramLayout" Target="../diagrams/layout2.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51.jpeg"/><Relationship Id="rId1" Type="http://schemas.openxmlformats.org/officeDocument/2006/relationships/slideLayout" Target="../slideLayouts/slideLayout7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youtube.com/nasadevelop"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639270" y="2642296"/>
            <a:ext cx="10681487" cy="1655762"/>
          </a:xfrm>
        </p:spPr>
        <p:txBody>
          <a:bodyPr>
            <a:normAutofit/>
          </a:bodyPr>
          <a:lstStyle/>
          <a:p>
            <a:r>
              <a:rPr lang="en-US" sz="3900" dirty="0" smtClean="0">
                <a:solidFill>
                  <a:schemeClr val="tx1">
                    <a:lumMod val="75000"/>
                    <a:lumOff val="25000"/>
                  </a:schemeClr>
                </a:solidFill>
              </a:rPr>
              <a:t>DEVELOP Opportunities:</a:t>
            </a:r>
          </a:p>
          <a:p>
            <a:r>
              <a:rPr lang="en-US" dirty="0" smtClean="0">
                <a:solidFill>
                  <a:schemeClr val="tx1">
                    <a:lumMod val="75000"/>
                    <a:lumOff val="25000"/>
                  </a:schemeClr>
                </a:solidFill>
              </a:rPr>
              <a:t>Publications, Conferences, and Long-Term Opportunities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Enhanced Capacity Building Opportunities</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tx1">
                    <a:lumMod val="75000"/>
                    <a:lumOff val="25000"/>
                  </a:schemeClr>
                </a:solidFill>
              </a:rPr>
              <a:t>Center Leads &amp; Fellow Position Competition</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6372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838200" y="1231031"/>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Center Lead?</a:t>
            </a:r>
          </a:p>
          <a:p>
            <a:pPr marL="0" indent="0">
              <a:lnSpc>
                <a:spcPct val="9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The Center Lead (CL) is an integral piece of the leadership team in the DEVELOP model. The people who assume this role are responsible for managing the majority of the day-to-day operations at their individual nodes, providing guidance and direction to their teams, and supporting strategic planning for their node and the program as a whole</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Center Lead Term:</a:t>
            </a:r>
            <a:r>
              <a:rPr lang="en-US" sz="2400" dirty="0" smtClean="0">
                <a:solidFill>
                  <a:schemeClr val="tx1">
                    <a:lumMod val="75000"/>
                    <a:lumOff val="25000"/>
                  </a:schemeClr>
                </a:solidFill>
                <a:latin typeface="Century Gothic" charset="0"/>
                <a:ea typeface="Century Gothic" charset="0"/>
                <a:cs typeface="Century Gothic" charset="0"/>
              </a:rPr>
              <a:t> One year (</a:t>
            </a:r>
            <a:r>
              <a:rPr lang="en-US" sz="2400" dirty="0" err="1" smtClean="0">
                <a:solidFill>
                  <a:schemeClr val="tx1">
                    <a:lumMod val="75000"/>
                    <a:lumOff val="25000"/>
                  </a:schemeClr>
                </a:solidFill>
                <a:latin typeface="Century Gothic" charset="0"/>
                <a:ea typeface="Century Gothic" charset="0"/>
                <a:cs typeface="Century Gothic" charset="0"/>
              </a:rPr>
              <a:t>recompeted</a:t>
            </a:r>
            <a:r>
              <a:rPr lang="en-US" sz="2400" dirty="0" smtClean="0">
                <a:solidFill>
                  <a:schemeClr val="tx1">
                    <a:lumMod val="75000"/>
                    <a:lumOff val="25000"/>
                  </a:schemeClr>
                </a:solidFill>
                <a:latin typeface="Century Gothic" charset="0"/>
                <a:ea typeface="Century Gothic" charset="0"/>
                <a:cs typeface="Century Gothic" charset="0"/>
              </a:rPr>
              <a:t> annually, 2 term limit)</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14" name="Rectangle 13"/>
          <p:cNvSpPr/>
          <p:nvPr/>
        </p:nvSpPr>
        <p:spPr>
          <a:xfrm>
            <a:off x="838200" y="3239473"/>
            <a:ext cx="6445101" cy="2895664"/>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At least one term with DEVELOP, multiple are preferred</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Strong leadership and communication skills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Proficient knowledge and understanding of DEVELOP</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Demonstrated ability to generate project ideas and start/maintain partnerships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Ability to spend 20-40 hours/week in the position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Minimum 3.0 GPA (at current or at most recent academic institution)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U.S. Citizenship</a:t>
            </a:r>
          </a:p>
        </p:txBody>
      </p:sp>
      <p:sp>
        <p:nvSpPr>
          <p:cNvPr id="8" name="TextBox 7"/>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508" y="3154501"/>
            <a:ext cx="3554819" cy="2666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9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231015" y="1265979"/>
            <a:ext cx="11634920" cy="2913321"/>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Skills Gained &amp; Opportunities: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Project Management</a:t>
            </a:r>
            <a:r>
              <a:rPr lang="en-US" sz="1600" dirty="0">
                <a:solidFill>
                  <a:schemeClr val="tx1">
                    <a:lumMod val="75000"/>
                    <a:lumOff val="25000"/>
                  </a:schemeClr>
                </a:solidFill>
                <a:latin typeface="Century Gothic" charset="0"/>
                <a:ea typeface="Century Gothic" charset="0"/>
                <a:cs typeface="Century Gothic" charset="0"/>
              </a:rPr>
              <a:t>: Project idea generation, proposal writing, technical editing, deliverable creation and review, dissemination of results.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Leadership</a:t>
            </a:r>
            <a:r>
              <a:rPr lang="en-US" sz="1600" dirty="0">
                <a:solidFill>
                  <a:schemeClr val="tx1">
                    <a:lumMod val="75000"/>
                    <a:lumOff val="25000"/>
                  </a:schemeClr>
                </a:solidFill>
                <a:latin typeface="Century Gothic" charset="0"/>
                <a:ea typeface="Century Gothic" charset="0"/>
                <a:cs typeface="Century Gothic" charset="0"/>
              </a:rPr>
              <a:t>: Opportunities for early career leadership, working with diverse teams.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Communication</a:t>
            </a:r>
            <a:r>
              <a:rPr lang="en-US" sz="1600" dirty="0">
                <a:solidFill>
                  <a:schemeClr val="tx1">
                    <a:lumMod val="75000"/>
                    <a:lumOff val="25000"/>
                  </a:schemeClr>
                </a:solidFill>
                <a:latin typeface="Century Gothic" charset="0"/>
                <a:ea typeface="Century Gothic" charset="0"/>
                <a:cs typeface="Century Gothic" charset="0"/>
              </a:rPr>
              <a:t>: Writing skills, presentations, telecon communication, meeting organization, working with diverse groups.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Increased Personal &amp; Professional Awareness</a:t>
            </a:r>
            <a:r>
              <a:rPr lang="en-US" sz="1600" dirty="0">
                <a:solidFill>
                  <a:schemeClr val="tx1">
                    <a:lumMod val="75000"/>
                    <a:lumOff val="25000"/>
                  </a:schemeClr>
                </a:solidFill>
                <a:latin typeface="Century Gothic" charset="0"/>
                <a:ea typeface="Century Gothic" charset="0"/>
                <a:cs typeface="Century Gothic" charset="0"/>
              </a:rPr>
              <a:t>: Personality tests &amp; assessments, and critical feedback and skill strengthening.</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Shaping the Future of DEVELOP</a:t>
            </a:r>
            <a:r>
              <a:rPr lang="en-US" sz="1600" dirty="0">
                <a:solidFill>
                  <a:schemeClr val="tx1">
                    <a:lumMod val="75000"/>
                    <a:lumOff val="25000"/>
                  </a:schemeClr>
                </a:solidFill>
                <a:latin typeface="Century Gothic" charset="0"/>
                <a:ea typeface="Century Gothic" charset="0"/>
                <a:cs typeface="Century Gothic" charset="0"/>
              </a:rPr>
              <a:t>: Participation in leadership and strategic planning retreats, leading innovative projects and activities, and strategic planning.</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Networking Opportunities</a:t>
            </a:r>
            <a:r>
              <a:rPr lang="en-US" sz="16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and workshops and conferences (as funds and opportunities arise</a:t>
            </a:r>
            <a:r>
              <a:rPr lang="en-US" sz="1600" dirty="0" smtClean="0">
                <a:solidFill>
                  <a:schemeClr val="tx1">
                    <a:lumMod val="75000"/>
                    <a:lumOff val="25000"/>
                  </a:schemeClr>
                </a:solidFill>
                <a:latin typeface="Century Gothic" charset="0"/>
                <a:ea typeface="Century Gothic" charset="0"/>
                <a:cs typeface="Century Gothic" charset="0"/>
              </a:rPr>
              <a:t>).</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16" name="TextBox 15"/>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sp>
        <p:nvSpPr>
          <p:cNvPr id="3" name="Rectangle 2"/>
          <p:cNvSpPr/>
          <p:nvPr/>
        </p:nvSpPr>
        <p:spPr>
          <a:xfrm>
            <a:off x="3945479" y="4352519"/>
            <a:ext cx="4134465" cy="369332"/>
          </a:xfrm>
          <a:prstGeom prst="rect">
            <a:avLst/>
          </a:prstGeom>
        </p:spPr>
        <p:txBody>
          <a:bodyPr wrap="none">
            <a:spAutoFit/>
          </a:bodyPr>
          <a:lstStyle/>
          <a:p>
            <a:pPr lvl="0">
              <a:lnSpc>
                <a:spcPct val="90000"/>
              </a:lnSpc>
              <a:spcBef>
                <a:spcPts val="1000"/>
              </a:spcBef>
            </a:pPr>
            <a:r>
              <a:rPr lang="en-US" sz="2000" b="1" dirty="0">
                <a:solidFill>
                  <a:schemeClr val="bg2">
                    <a:lumMod val="25000"/>
                  </a:schemeClr>
                </a:solidFill>
                <a:latin typeface="Century Gothic" charset="0"/>
                <a:ea typeface="Century Gothic" charset="0"/>
                <a:cs typeface="Century Gothic" charset="0"/>
              </a:rPr>
              <a:t>Nodes Accepting Applications: </a:t>
            </a:r>
          </a:p>
        </p:txBody>
      </p:sp>
      <p:sp>
        <p:nvSpPr>
          <p:cNvPr id="4" name="TextBox 3"/>
          <p:cNvSpPr txBox="1"/>
          <p:nvPr/>
        </p:nvSpPr>
        <p:spPr>
          <a:xfrm>
            <a:off x="4467825" y="4752628"/>
            <a:ext cx="3089773" cy="584775"/>
          </a:xfrm>
          <a:prstGeom prst="rect">
            <a:avLst/>
          </a:prstGeom>
          <a:noFill/>
        </p:spPr>
        <p:txBody>
          <a:bodyPr wrap="square" rtlCol="0">
            <a:spAutoFit/>
          </a:bodyPr>
          <a:lstStyle/>
          <a:p>
            <a:r>
              <a:rPr lang="en-US" sz="1600" dirty="0" smtClean="0">
                <a:solidFill>
                  <a:schemeClr val="tx1">
                    <a:lumMod val="75000"/>
                    <a:lumOff val="25000"/>
                  </a:schemeClr>
                </a:solidFill>
              </a:rPr>
              <a:t>Massachusetts - Boston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
        <p:nvSpPr>
          <p:cNvPr id="7" name="Rectangle 6"/>
          <p:cNvSpPr/>
          <p:nvPr/>
        </p:nvSpPr>
        <p:spPr>
          <a:xfrm>
            <a:off x="2250338" y="5837731"/>
            <a:ext cx="7949612" cy="369332"/>
          </a:xfrm>
          <a:prstGeom prst="rect">
            <a:avLst/>
          </a:prstGeom>
        </p:spPr>
        <p:txBody>
          <a:bodyPr wrap="none">
            <a:spAutoFit/>
          </a:bodyPr>
          <a:lstStyle/>
          <a:p>
            <a:pPr lvl="0">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Competition &amp; selectio</a:t>
            </a:r>
            <a:r>
              <a:rPr lang="en-US" sz="2000" b="1" dirty="0" smtClean="0">
                <a:solidFill>
                  <a:schemeClr val="bg2">
                    <a:lumMod val="25000"/>
                  </a:schemeClr>
                </a:solidFill>
                <a:latin typeface="Century Gothic" charset="0"/>
                <a:ea typeface="Century Gothic" charset="0"/>
                <a:cs typeface="Century Gothic" charset="0"/>
              </a:rPr>
              <a:t>n timeline is available on DEVELOPedia</a:t>
            </a:r>
            <a:endParaRPr lang="en-US" sz="2000" b="1"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1502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838200" y="1282852"/>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Fellow?</a:t>
            </a:r>
          </a:p>
          <a:p>
            <a:pPr marL="0" indent="0">
              <a:lnSpc>
                <a:spcPct val="9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A </a:t>
            </a:r>
            <a:r>
              <a:rPr lang="en-US" sz="1600" dirty="0" smtClean="0">
                <a:solidFill>
                  <a:schemeClr val="tx1">
                    <a:lumMod val="75000"/>
                    <a:lumOff val="25000"/>
                  </a:schemeClr>
                </a:solidFill>
                <a:latin typeface="Century Gothic" charset="0"/>
                <a:ea typeface="Century Gothic" charset="0"/>
                <a:cs typeface="Century Gothic" charset="0"/>
              </a:rPr>
              <a:t>Fellow is a recent </a:t>
            </a:r>
            <a:r>
              <a:rPr lang="en-US" sz="1600" dirty="0">
                <a:solidFill>
                  <a:schemeClr val="tx1">
                    <a:lumMod val="75000"/>
                    <a:lumOff val="25000"/>
                  </a:schemeClr>
                </a:solidFill>
                <a:latin typeface="Century Gothic" charset="0"/>
                <a:ea typeface="Century Gothic" charset="0"/>
                <a:cs typeface="Century Gothic" charset="0"/>
              </a:rPr>
              <a:t>college graduate who spends one year with DEVELOP growing personally and professionally while contributing to the program as a whole and their node. The position serves in a dual-role by splitting their time between their node and NPO-related tasks</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Fellow Term:</a:t>
            </a:r>
            <a:r>
              <a:rPr lang="en-US" sz="2400" dirty="0" smtClean="0">
                <a:solidFill>
                  <a:schemeClr val="tx1">
                    <a:lumMod val="75000"/>
                    <a:lumOff val="25000"/>
                  </a:schemeClr>
                </a:solidFill>
                <a:latin typeface="Century Gothic" charset="0"/>
                <a:ea typeface="Century Gothic" charset="0"/>
                <a:cs typeface="Century Gothic" charset="0"/>
              </a:rPr>
              <a:t> One year</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9" name="Rectangle 8"/>
          <p:cNvSpPr/>
          <p:nvPr/>
        </p:nvSpPr>
        <p:spPr>
          <a:xfrm>
            <a:off x="838200" y="3236976"/>
            <a:ext cx="5244597" cy="2177006"/>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Minimum </a:t>
            </a:r>
            <a:r>
              <a:rPr lang="en-US" dirty="0">
                <a:solidFill>
                  <a:schemeClr val="tx1">
                    <a:lumMod val="75000"/>
                    <a:lumOff val="25000"/>
                  </a:schemeClr>
                </a:solidFill>
                <a:latin typeface="Century Gothic" charset="0"/>
                <a:ea typeface="Century Gothic" charset="0"/>
                <a:cs typeface="Century Gothic" charset="0"/>
              </a:rPr>
              <a:t>3.0 </a:t>
            </a:r>
            <a:r>
              <a:rPr lang="en-US" dirty="0" smtClean="0">
                <a:solidFill>
                  <a:schemeClr val="tx1">
                    <a:lumMod val="75000"/>
                    <a:lumOff val="25000"/>
                  </a:schemeClr>
                </a:solidFill>
                <a:latin typeface="Century Gothic" charset="0"/>
                <a:ea typeface="Century Gothic" charset="0"/>
                <a:cs typeface="Century Gothic" charset="0"/>
              </a:rPr>
              <a:t>GPA, cumulative or most recent semester</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Participation in at least </a:t>
            </a:r>
            <a:r>
              <a:rPr lang="en-US" dirty="0" smtClean="0">
                <a:solidFill>
                  <a:schemeClr val="tx1">
                    <a:lumMod val="75000"/>
                    <a:lumOff val="25000"/>
                  </a:schemeClr>
                </a:solidFill>
                <a:latin typeface="Century Gothic" charset="0"/>
                <a:ea typeface="Century Gothic" charset="0"/>
                <a:cs typeface="Century Gothic" charset="0"/>
              </a:rPr>
              <a:t>one </a:t>
            </a:r>
            <a:r>
              <a:rPr lang="en-US" dirty="0">
                <a:solidFill>
                  <a:schemeClr val="tx1">
                    <a:lumMod val="75000"/>
                    <a:lumOff val="25000"/>
                  </a:schemeClr>
                </a:solidFill>
                <a:latin typeface="Century Gothic" charset="0"/>
                <a:ea typeface="Century Gothic" charset="0"/>
                <a:cs typeface="Century Gothic" charset="0"/>
              </a:rPr>
              <a:t>term with DEVELOP (two or more </a:t>
            </a:r>
            <a:r>
              <a:rPr lang="en-US" dirty="0" smtClean="0">
                <a:solidFill>
                  <a:schemeClr val="tx1">
                    <a:lumMod val="75000"/>
                    <a:lumOff val="25000"/>
                  </a:schemeClr>
                </a:solidFill>
                <a:latin typeface="Century Gothic" charset="0"/>
                <a:ea typeface="Century Gothic" charset="0"/>
                <a:cs typeface="Century Gothic" charset="0"/>
              </a:rPr>
              <a:t>terms preferable)</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40 hours per week</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U.S. Citizenship</a:t>
            </a:r>
          </a:p>
        </p:txBody>
      </p:sp>
      <p:pic>
        <p:nvPicPr>
          <p:cNvPr id="10" name="Picture 9"/>
          <p:cNvPicPr>
            <a:picLocks noChangeAspect="1"/>
          </p:cNvPicPr>
          <p:nvPr/>
        </p:nvPicPr>
        <p:blipFill>
          <a:blip r:embed="rId2"/>
          <a:stretch>
            <a:fillRect/>
          </a:stretch>
        </p:blipFill>
        <p:spPr>
          <a:xfrm>
            <a:off x="7479871" y="3045884"/>
            <a:ext cx="3951318" cy="287260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6640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446567" y="1162199"/>
            <a:ext cx="11313042" cy="4546263"/>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FY18 Elements</a:t>
            </a:r>
          </a:p>
          <a:p>
            <a:pPr marL="0" indent="0">
              <a:lnSpc>
                <a:spcPct val="90000"/>
              </a:lnSpc>
              <a:spcBef>
                <a:spcPts val="0"/>
              </a:spcBef>
              <a:buNone/>
            </a:pPr>
            <a:endParaRPr lang="en-US" sz="2000" b="1"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Development Opportunities</a:t>
            </a:r>
            <a:r>
              <a:rPr lang="en-US" sz="2000" dirty="0" smtClean="0">
                <a:solidFill>
                  <a:schemeClr val="tx1">
                    <a:lumMod val="75000"/>
                    <a:lumOff val="25000"/>
                  </a:schemeClr>
                </a:solidFill>
                <a:latin typeface="Century Gothic" charset="0"/>
                <a:ea typeface="Century Gothic" charset="0"/>
                <a:cs typeface="Century Gothic" charset="0"/>
              </a:rPr>
              <a:t>:</a:t>
            </a:r>
          </a:p>
          <a:p>
            <a:pPr>
              <a:spcBef>
                <a:spcPts val="0"/>
              </a:spcBef>
            </a:pPr>
            <a:r>
              <a:rPr lang="en-US" sz="1800" b="1" dirty="0" smtClean="0">
                <a:solidFill>
                  <a:schemeClr val="tx1">
                    <a:lumMod val="75000"/>
                    <a:lumOff val="25000"/>
                  </a:schemeClr>
                </a:solidFill>
                <a:latin typeface="Century Gothic" charset="0"/>
                <a:ea typeface="Century Gothic" charset="0"/>
                <a:cs typeface="Century Gothic" charset="0"/>
              </a:rPr>
              <a:t>Increase </a:t>
            </a:r>
            <a:r>
              <a:rPr lang="en-US" sz="1800" b="1" dirty="0">
                <a:solidFill>
                  <a:schemeClr val="tx1">
                    <a:lumMod val="75000"/>
                    <a:lumOff val="25000"/>
                  </a:schemeClr>
                </a:solidFill>
                <a:latin typeface="Century Gothic" charset="0"/>
                <a:ea typeface="Century Gothic" charset="0"/>
                <a:cs typeface="Century Gothic" charset="0"/>
              </a:rPr>
              <a:t>personal &amp; professional awareness</a:t>
            </a:r>
            <a:r>
              <a:rPr lang="en-US" sz="1800" dirty="0">
                <a:solidFill>
                  <a:schemeClr val="tx1">
                    <a:lumMod val="75000"/>
                    <a:lumOff val="25000"/>
                  </a:schemeClr>
                </a:solidFill>
                <a:latin typeface="Century Gothic" charset="0"/>
                <a:ea typeface="Century Gothic" charset="0"/>
                <a:cs typeface="Century Gothic" charset="0"/>
              </a:rPr>
              <a:t>: Personality tests &amp; assessments; Critical feedback and skill strengthening</a:t>
            </a:r>
          </a:p>
          <a:p>
            <a:pPr>
              <a:spcBef>
                <a:spcPts val="0"/>
              </a:spcBef>
            </a:pPr>
            <a:r>
              <a:rPr lang="en-US" sz="1800" b="1" dirty="0">
                <a:solidFill>
                  <a:schemeClr val="tx1">
                    <a:lumMod val="75000"/>
                    <a:lumOff val="25000"/>
                  </a:schemeClr>
                </a:solidFill>
                <a:latin typeface="Century Gothic" charset="0"/>
                <a:ea typeface="Century Gothic" charset="0"/>
                <a:cs typeface="Century Gothic" charset="0"/>
              </a:rPr>
              <a:t>Opportunity to play a key role in the future of DEVELOP</a:t>
            </a:r>
            <a:r>
              <a:rPr lang="en-US" sz="1800" dirty="0">
                <a:solidFill>
                  <a:schemeClr val="tx1">
                    <a:lumMod val="75000"/>
                    <a:lumOff val="25000"/>
                  </a:schemeClr>
                </a:solidFill>
                <a:latin typeface="Century Gothic" charset="0"/>
                <a:ea typeface="Century Gothic" charset="0"/>
                <a:cs typeface="Century Gothic" charset="0"/>
              </a:rPr>
              <a:t>: Participation in leadership and strategic planning retreats; Participating and leading key activities and program initiatives</a:t>
            </a:r>
          </a:p>
          <a:p>
            <a:pPr>
              <a:spcBef>
                <a:spcPts val="0"/>
              </a:spcBef>
            </a:pPr>
            <a:r>
              <a:rPr lang="en-US" sz="1800" b="1" dirty="0">
                <a:solidFill>
                  <a:schemeClr val="tx1">
                    <a:lumMod val="75000"/>
                    <a:lumOff val="25000"/>
                  </a:schemeClr>
                </a:solidFill>
                <a:latin typeface="Century Gothic" charset="0"/>
                <a:ea typeface="Century Gothic" charset="0"/>
                <a:cs typeface="Century Gothic" charset="0"/>
              </a:rPr>
              <a:t>Networking opportunities</a:t>
            </a:r>
            <a:r>
              <a:rPr lang="en-US" sz="18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workshops and conferences (as funds and opportunities arise)</a:t>
            </a:r>
          </a:p>
          <a:p>
            <a:pPr>
              <a:spcBef>
                <a:spcPts val="0"/>
              </a:spcBef>
            </a:pPr>
            <a:r>
              <a:rPr lang="en-US" sz="1800" b="1" dirty="0">
                <a:solidFill>
                  <a:schemeClr val="tx1">
                    <a:lumMod val="75000"/>
                    <a:lumOff val="25000"/>
                  </a:schemeClr>
                </a:solidFill>
                <a:latin typeface="Century Gothic" charset="0"/>
                <a:ea typeface="Century Gothic" charset="0"/>
                <a:cs typeface="Century Gothic" charset="0"/>
              </a:rPr>
              <a:t>Intellectual Challenges</a:t>
            </a:r>
            <a:r>
              <a:rPr lang="en-US" sz="1800" dirty="0">
                <a:solidFill>
                  <a:schemeClr val="tx1">
                    <a:lumMod val="75000"/>
                    <a:lumOff val="25000"/>
                  </a:schemeClr>
                </a:solidFill>
                <a:latin typeface="Century Gothic" charset="0"/>
                <a:ea typeface="Century Gothic" charset="0"/>
                <a:cs typeface="Century Gothic" charset="0"/>
              </a:rPr>
              <a:t>: Participation in the DEVELOP Junto series - 30 minute presentations on personal area of interest for the purpose of sharing a spirit of inquiry and a desire to improve ourselves, our community, and to help others, through discussion and debate of questions in science, politics, philosophy, business and leadership; Flash talk &amp; incubator talk presentations; Leading innovative activities and working with a diverse group of participants each term</a:t>
            </a:r>
          </a:p>
          <a:p>
            <a:pP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p:txBody>
      </p:sp>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
        <p:nvSpPr>
          <p:cNvPr id="13" name="Rectangle 12"/>
          <p:cNvSpPr/>
          <p:nvPr/>
        </p:nvSpPr>
        <p:spPr>
          <a:xfrm>
            <a:off x="2687855" y="5737606"/>
            <a:ext cx="6816290" cy="480131"/>
          </a:xfrm>
          <a:prstGeom prst="rect">
            <a:avLst/>
          </a:prstGeom>
        </p:spPr>
        <p:txBody>
          <a:bodyPr wrap="none">
            <a:spAutoFit/>
          </a:bodyPr>
          <a:lstStyle/>
          <a:p>
            <a:pPr lvl="0" algn="ctr">
              <a:lnSpc>
                <a:spcPct val="90000"/>
              </a:lnSpc>
              <a:spcBef>
                <a:spcPts val="1000"/>
              </a:spcBef>
            </a:pPr>
            <a:r>
              <a:rPr lang="en-US" sz="2800" b="1" dirty="0" smtClean="0">
                <a:solidFill>
                  <a:schemeClr val="tx1">
                    <a:lumMod val="75000"/>
                    <a:lumOff val="25000"/>
                  </a:schemeClr>
                </a:solidFill>
                <a:latin typeface="Century Gothic" charset="0"/>
                <a:ea typeface="Century Gothic" charset="0"/>
                <a:cs typeface="Century Gothic" charset="0"/>
              </a:rPr>
              <a:t>Next round of applications: June 2018</a:t>
            </a:r>
            <a:r>
              <a:rPr lang="en-US" sz="2800" dirty="0" smtClean="0">
                <a:solidFill>
                  <a:schemeClr val="tx1">
                    <a:lumMod val="75000"/>
                    <a:lumOff val="25000"/>
                  </a:schemeClr>
                </a:solidFill>
                <a:latin typeface="Century Gothic" charset="0"/>
                <a:ea typeface="Century Gothic" charset="0"/>
                <a:cs typeface="Century Gothic" charset="0"/>
              </a:rPr>
              <a:t> </a:t>
            </a:r>
            <a:endParaRPr lang="en-US" sz="2800" dirty="0">
              <a:solidFill>
                <a:schemeClr val="tx1">
                  <a:lumMod val="75000"/>
                  <a:lumOff val="25000"/>
                </a:schemeClr>
              </a:solidFill>
              <a:latin typeface="Century Gothic" charset="0"/>
              <a:ea typeface="Century Gothic" charset="0"/>
              <a:cs typeface="Century Gothic" charset="0"/>
            </a:endParaRPr>
          </a:p>
        </p:txBody>
      </p:sp>
      <p:sp>
        <p:nvSpPr>
          <p:cNvPr id="4" name="Rounded Rectangle 3"/>
          <p:cNvSpPr/>
          <p:nvPr/>
        </p:nvSpPr>
        <p:spPr>
          <a:xfrm>
            <a:off x="531629"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Communications</a:t>
            </a:r>
            <a:endParaRPr lang="en-US" sz="1600" b="1" dirty="0"/>
          </a:p>
        </p:txBody>
      </p:sp>
      <p:sp>
        <p:nvSpPr>
          <p:cNvPr id="14" name="Rounded Rectangle 13"/>
          <p:cNvSpPr/>
          <p:nvPr/>
        </p:nvSpPr>
        <p:spPr>
          <a:xfrm>
            <a:off x="2761810"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Geoinformatics</a:t>
            </a:r>
            <a:endParaRPr lang="en-US" sz="1600" b="1" dirty="0"/>
          </a:p>
        </p:txBody>
      </p:sp>
      <p:sp>
        <p:nvSpPr>
          <p:cNvPr id="15" name="Rounded Rectangle 14"/>
          <p:cNvSpPr/>
          <p:nvPr/>
        </p:nvSpPr>
        <p:spPr>
          <a:xfrm>
            <a:off x="4991991"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Impact Analysis</a:t>
            </a:r>
            <a:endParaRPr lang="en-US" sz="1600" b="1" dirty="0"/>
          </a:p>
        </p:txBody>
      </p:sp>
      <p:sp>
        <p:nvSpPr>
          <p:cNvPr id="16" name="Rounded Rectangle 15"/>
          <p:cNvSpPr/>
          <p:nvPr/>
        </p:nvSpPr>
        <p:spPr>
          <a:xfrm>
            <a:off x="7222172"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Information Technology</a:t>
            </a:r>
            <a:endParaRPr lang="en-US" sz="1600" b="1" dirty="0"/>
          </a:p>
        </p:txBody>
      </p:sp>
      <p:sp>
        <p:nvSpPr>
          <p:cNvPr id="17" name="Rounded Rectangle 16"/>
          <p:cNvSpPr/>
          <p:nvPr/>
        </p:nvSpPr>
        <p:spPr>
          <a:xfrm>
            <a:off x="9452354"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Project Coordination</a:t>
            </a:r>
            <a:endParaRPr lang="en-US" sz="1600" b="1" dirty="0"/>
          </a:p>
        </p:txBody>
      </p:sp>
    </p:spTree>
    <p:extLst>
      <p:ext uri="{BB962C8B-B14F-4D97-AF65-F5344CB8AC3E}">
        <p14:creationId xmlns:p14="http://schemas.microsoft.com/office/powerpoint/2010/main" val="389963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945" y="257"/>
            <a:ext cx="12192000" cy="6858008"/>
          </a:xfrm>
          <a:prstGeom prst="rect">
            <a:avLst/>
          </a:prstGeom>
          <a:noFill/>
          <a:ln>
            <a:noFill/>
          </a:ln>
        </p:spPr>
      </p:pic>
      <p:grpSp>
        <p:nvGrpSpPr>
          <p:cNvPr id="2" name="Group 1"/>
          <p:cNvGrpSpPr/>
          <p:nvPr/>
        </p:nvGrpSpPr>
        <p:grpSpPr>
          <a:xfrm>
            <a:off x="1056500" y="2631392"/>
            <a:ext cx="4342400" cy="982708"/>
            <a:chOff x="1056500" y="2631392"/>
            <a:chExt cx="4342400" cy="982708"/>
          </a:xfrm>
        </p:grpSpPr>
        <p:sp>
          <p:nvSpPr>
            <p:cNvPr id="55" name="Shape 55"/>
            <p:cNvSpPr/>
            <p:nvPr/>
          </p:nvSpPr>
          <p:spPr>
            <a:xfrm>
              <a:off x="10565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6" name="Shape 56"/>
            <p:cNvPicPr preferRelativeResize="0"/>
            <p:nvPr/>
          </p:nvPicPr>
          <p:blipFill>
            <a:blip r:embed="rId4">
              <a:alphaModFix/>
            </a:blip>
            <a:stretch>
              <a:fillRect/>
            </a:stretch>
          </p:blipFill>
          <p:spPr>
            <a:xfrm>
              <a:off x="1118870" y="2716519"/>
              <a:ext cx="855887" cy="860936"/>
            </a:xfrm>
            <a:prstGeom prst="rect">
              <a:avLst/>
            </a:prstGeom>
            <a:noFill/>
            <a:ln>
              <a:noFill/>
            </a:ln>
          </p:spPr>
        </p:pic>
        <p:sp>
          <p:nvSpPr>
            <p:cNvPr id="57" name="Shape 57"/>
            <p:cNvSpPr txBox="1"/>
            <p:nvPr/>
          </p:nvSpPr>
          <p:spPr>
            <a:xfrm>
              <a:off x="1998949" y="2631392"/>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Social Media</a:t>
              </a:r>
            </a:p>
          </p:txBody>
        </p:sp>
        <p:sp>
          <p:nvSpPr>
            <p:cNvPr id="79" name="Shape 79"/>
            <p:cNvSpPr txBox="1"/>
            <p:nvPr/>
          </p:nvSpPr>
          <p:spPr>
            <a:xfrm>
              <a:off x="2017955" y="3113499"/>
              <a:ext cx="2918400" cy="358400"/>
            </a:xfrm>
            <a:prstGeom prst="rect">
              <a:avLst/>
            </a:prstGeom>
            <a:noFill/>
            <a:ln>
              <a:noFill/>
            </a:ln>
          </p:spPr>
          <p:txBody>
            <a:bodyPr lIns="121900" tIns="121900" rIns="121900" bIns="121900" anchor="t" anchorCtr="0">
              <a:noAutofit/>
            </a:bodyPr>
            <a:lstStyle/>
            <a:p>
              <a:r>
                <a:rPr lang="en" sz="933" b="1" kern="0">
                  <a:solidFill>
                    <a:srgbClr val="0B5394"/>
                  </a:solidFill>
                  <a:cs typeface="Arial"/>
                  <a:sym typeface="Arial"/>
                </a:rPr>
                <a:t>Create and post campaigns and programmatic news on DEVELOP’s social media accounts</a:t>
              </a:r>
              <a:r>
                <a:rPr lang="en" sz="933" b="1" kern="0">
                  <a:solidFill>
                    <a:srgbClr val="073763"/>
                  </a:solidFill>
                  <a:cs typeface="Arial"/>
                  <a:sym typeface="Arial"/>
                </a:rPr>
                <a:t> </a:t>
              </a:r>
            </a:p>
          </p:txBody>
        </p:sp>
        <p:pic>
          <p:nvPicPr>
            <p:cNvPr id="86" name="Shape 86"/>
            <p:cNvPicPr preferRelativeResize="0"/>
            <p:nvPr/>
          </p:nvPicPr>
          <p:blipFill>
            <a:blip r:embed="rId5">
              <a:alphaModFix/>
            </a:blip>
            <a:stretch>
              <a:fillRect/>
            </a:stretch>
          </p:blipFill>
          <p:spPr>
            <a:xfrm>
              <a:off x="1221816" y="2822000"/>
              <a:ext cx="650000" cy="650000"/>
            </a:xfrm>
            <a:prstGeom prst="rect">
              <a:avLst/>
            </a:prstGeom>
            <a:noFill/>
            <a:ln>
              <a:noFill/>
            </a:ln>
          </p:spPr>
        </p:pic>
      </p:grpSp>
      <p:grpSp>
        <p:nvGrpSpPr>
          <p:cNvPr id="5" name="Group 4"/>
          <p:cNvGrpSpPr/>
          <p:nvPr/>
        </p:nvGrpSpPr>
        <p:grpSpPr>
          <a:xfrm>
            <a:off x="1056500" y="4676680"/>
            <a:ext cx="4617888" cy="1047529"/>
            <a:chOff x="1118867" y="4676680"/>
            <a:chExt cx="4617888" cy="1047529"/>
          </a:xfrm>
        </p:grpSpPr>
        <p:sp>
          <p:nvSpPr>
            <p:cNvPr id="61" name="Shape 61"/>
            <p:cNvSpPr/>
            <p:nvPr/>
          </p:nvSpPr>
          <p:spPr>
            <a:xfrm>
              <a:off x="11188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2" name="Shape 62"/>
            <p:cNvPicPr preferRelativeResize="0"/>
            <p:nvPr/>
          </p:nvPicPr>
          <p:blipFill>
            <a:blip r:embed="rId4">
              <a:alphaModFix/>
            </a:blip>
            <a:stretch>
              <a:fillRect/>
            </a:stretch>
          </p:blipFill>
          <p:spPr>
            <a:xfrm>
              <a:off x="1181237" y="4799452"/>
              <a:ext cx="855887" cy="860936"/>
            </a:xfrm>
            <a:prstGeom prst="rect">
              <a:avLst/>
            </a:prstGeom>
            <a:noFill/>
            <a:ln>
              <a:noFill/>
            </a:ln>
          </p:spPr>
        </p:pic>
        <p:sp>
          <p:nvSpPr>
            <p:cNvPr id="63" name="Shape 63"/>
            <p:cNvSpPr txBox="1"/>
            <p:nvPr/>
          </p:nvSpPr>
          <p:spPr>
            <a:xfrm>
              <a:off x="1998949" y="4676680"/>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Recruitment</a:t>
              </a:r>
            </a:p>
          </p:txBody>
        </p:sp>
        <p:pic>
          <p:nvPicPr>
            <p:cNvPr id="82" name="Shape 82"/>
            <p:cNvPicPr preferRelativeResize="0"/>
            <p:nvPr/>
          </p:nvPicPr>
          <p:blipFill>
            <a:blip r:embed="rId6">
              <a:alphaModFix/>
            </a:blip>
            <a:stretch>
              <a:fillRect/>
            </a:stretch>
          </p:blipFill>
          <p:spPr>
            <a:xfrm>
              <a:off x="1335366" y="4953866"/>
              <a:ext cx="518932" cy="523039"/>
            </a:xfrm>
            <a:prstGeom prst="rect">
              <a:avLst/>
            </a:prstGeom>
            <a:noFill/>
            <a:ln>
              <a:noFill/>
            </a:ln>
          </p:spPr>
        </p:pic>
        <p:sp>
          <p:nvSpPr>
            <p:cNvPr id="87" name="Shape 87"/>
            <p:cNvSpPr txBox="1"/>
            <p:nvPr/>
          </p:nvSpPr>
          <p:spPr>
            <a:xfrm>
              <a:off x="2017955" y="5152209"/>
              <a:ext cx="3718800" cy="5720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Expand DEVELOP’s applicant pool and reach a wider audience; Assist Center Leads with tracking &amp; efforts</a:t>
              </a:r>
            </a:p>
          </p:txBody>
        </p:sp>
      </p:grpSp>
      <p:grpSp>
        <p:nvGrpSpPr>
          <p:cNvPr id="6" name="Group 5"/>
          <p:cNvGrpSpPr/>
          <p:nvPr/>
        </p:nvGrpSpPr>
        <p:grpSpPr>
          <a:xfrm>
            <a:off x="1056500" y="5751385"/>
            <a:ext cx="4342400" cy="987115"/>
            <a:chOff x="1118867" y="5751385"/>
            <a:chExt cx="4342400" cy="987115"/>
          </a:xfrm>
        </p:grpSpPr>
        <p:sp>
          <p:nvSpPr>
            <p:cNvPr id="64" name="Shape 64"/>
            <p:cNvSpPr/>
            <p:nvPr/>
          </p:nvSpPr>
          <p:spPr>
            <a:xfrm>
              <a:off x="11188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5" name="Shape 65"/>
            <p:cNvPicPr preferRelativeResize="0"/>
            <p:nvPr/>
          </p:nvPicPr>
          <p:blipFill>
            <a:blip r:embed="rId4">
              <a:alphaModFix/>
            </a:blip>
            <a:stretch>
              <a:fillRect/>
            </a:stretch>
          </p:blipFill>
          <p:spPr>
            <a:xfrm>
              <a:off x="1181237" y="5840919"/>
              <a:ext cx="855887" cy="860936"/>
            </a:xfrm>
            <a:prstGeom prst="rect">
              <a:avLst/>
            </a:prstGeom>
            <a:noFill/>
            <a:ln>
              <a:noFill/>
            </a:ln>
          </p:spPr>
        </p:pic>
        <p:sp>
          <p:nvSpPr>
            <p:cNvPr id="66" name="Shape 66"/>
            <p:cNvSpPr txBox="1"/>
            <p:nvPr/>
          </p:nvSpPr>
          <p:spPr>
            <a:xfrm>
              <a:off x="2025561" y="5751385"/>
              <a:ext cx="3305200" cy="650000"/>
            </a:xfrm>
            <a:prstGeom prst="rect">
              <a:avLst/>
            </a:prstGeom>
            <a:noFill/>
            <a:ln>
              <a:noFill/>
            </a:ln>
          </p:spPr>
          <p:txBody>
            <a:bodyPr lIns="121900" tIns="121900" rIns="121900" bIns="121900" anchor="t" anchorCtr="0">
              <a:noAutofit/>
            </a:bodyPr>
            <a:lstStyle/>
            <a:p>
              <a:r>
                <a:rPr lang="en" sz="2800" kern="0" dirty="0">
                  <a:solidFill>
                    <a:srgbClr val="0B5394"/>
                  </a:solidFill>
                  <a:cs typeface="Arial"/>
                  <a:sym typeface="Arial"/>
                </a:rPr>
                <a:t>Ambassador Corps</a:t>
              </a:r>
            </a:p>
          </p:txBody>
        </p:sp>
        <p:pic>
          <p:nvPicPr>
            <p:cNvPr id="81" name="Shape 81"/>
            <p:cNvPicPr preferRelativeResize="0"/>
            <p:nvPr/>
          </p:nvPicPr>
          <p:blipFill>
            <a:blip r:embed="rId7">
              <a:alphaModFix/>
            </a:blip>
            <a:stretch>
              <a:fillRect/>
            </a:stretch>
          </p:blipFill>
          <p:spPr>
            <a:xfrm>
              <a:off x="1364037" y="6026266"/>
              <a:ext cx="490265" cy="490265"/>
            </a:xfrm>
            <a:prstGeom prst="rect">
              <a:avLst/>
            </a:prstGeom>
            <a:noFill/>
            <a:ln>
              <a:noFill/>
            </a:ln>
          </p:spPr>
        </p:pic>
        <p:sp>
          <p:nvSpPr>
            <p:cNvPr id="88" name="Shape 88"/>
            <p:cNvSpPr txBox="1"/>
            <p:nvPr/>
          </p:nvSpPr>
          <p:spPr>
            <a:xfrm>
              <a:off x="2014001" y="6182577"/>
              <a:ext cx="331676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Utilize talent and enthusiasm of Campus and Alumni Ambassadors who recruit at their respective locations</a:t>
              </a:r>
            </a:p>
          </p:txBody>
        </p:sp>
      </p:grpSp>
      <p:grpSp>
        <p:nvGrpSpPr>
          <p:cNvPr id="10" name="Group 9"/>
          <p:cNvGrpSpPr/>
          <p:nvPr/>
        </p:nvGrpSpPr>
        <p:grpSpPr>
          <a:xfrm>
            <a:off x="6352600" y="2664904"/>
            <a:ext cx="4342400" cy="949196"/>
            <a:chOff x="6352600" y="2664904"/>
            <a:chExt cx="4342400" cy="949196"/>
          </a:xfrm>
        </p:grpSpPr>
        <p:sp>
          <p:nvSpPr>
            <p:cNvPr id="67" name="Shape 67"/>
            <p:cNvSpPr/>
            <p:nvPr/>
          </p:nvSpPr>
          <p:spPr>
            <a:xfrm>
              <a:off x="63526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8" name="Shape 68"/>
            <p:cNvPicPr preferRelativeResize="0"/>
            <p:nvPr/>
          </p:nvPicPr>
          <p:blipFill>
            <a:blip r:embed="rId4">
              <a:alphaModFix/>
            </a:blip>
            <a:stretch>
              <a:fillRect/>
            </a:stretch>
          </p:blipFill>
          <p:spPr>
            <a:xfrm>
              <a:off x="6414970" y="2716519"/>
              <a:ext cx="855887" cy="860936"/>
            </a:xfrm>
            <a:prstGeom prst="rect">
              <a:avLst/>
            </a:prstGeom>
            <a:noFill/>
            <a:ln>
              <a:noFill/>
            </a:ln>
          </p:spPr>
        </p:pic>
        <p:sp>
          <p:nvSpPr>
            <p:cNvPr id="69" name="Shape 69"/>
            <p:cNvSpPr txBox="1"/>
            <p:nvPr/>
          </p:nvSpPr>
          <p:spPr>
            <a:xfrm>
              <a:off x="7281576" y="2664904"/>
              <a:ext cx="3305200" cy="650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Promotional Videos</a:t>
              </a:r>
            </a:p>
          </p:txBody>
        </p:sp>
        <p:sp>
          <p:nvSpPr>
            <p:cNvPr id="85" name="Shape 85"/>
            <p:cNvSpPr/>
            <p:nvPr/>
          </p:nvSpPr>
          <p:spPr>
            <a:xfrm rot="5400000">
              <a:off x="6693684" y="2980183"/>
              <a:ext cx="423200" cy="333600"/>
            </a:xfrm>
            <a:prstGeom prst="triangle">
              <a:avLst>
                <a:gd name="adj" fmla="val 50000"/>
              </a:avLst>
            </a:prstGeom>
            <a:solidFill>
              <a:srgbClr val="FFFFFF"/>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89" name="Shape 89"/>
            <p:cNvSpPr txBox="1"/>
            <p:nvPr/>
          </p:nvSpPr>
          <p:spPr>
            <a:xfrm>
              <a:off x="7313808" y="3058103"/>
              <a:ext cx="29184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Create new and engaging videos to showcase participants, partners, and the program, overall</a:t>
              </a:r>
            </a:p>
          </p:txBody>
        </p:sp>
      </p:grpSp>
      <p:grpSp>
        <p:nvGrpSpPr>
          <p:cNvPr id="4" name="Group 3"/>
          <p:cNvGrpSpPr/>
          <p:nvPr/>
        </p:nvGrpSpPr>
        <p:grpSpPr>
          <a:xfrm>
            <a:off x="1056500" y="3588231"/>
            <a:ext cx="4342400" cy="1067336"/>
            <a:chOff x="1056500" y="3588231"/>
            <a:chExt cx="4342400" cy="1067336"/>
          </a:xfrm>
        </p:grpSpPr>
        <p:sp>
          <p:nvSpPr>
            <p:cNvPr id="58" name="Shape 58"/>
            <p:cNvSpPr/>
            <p:nvPr/>
          </p:nvSpPr>
          <p:spPr>
            <a:xfrm>
              <a:off x="10565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9" name="Shape 59"/>
            <p:cNvPicPr preferRelativeResize="0"/>
            <p:nvPr/>
          </p:nvPicPr>
          <p:blipFill>
            <a:blip r:embed="rId4">
              <a:alphaModFix/>
            </a:blip>
            <a:stretch>
              <a:fillRect/>
            </a:stretch>
          </p:blipFill>
          <p:spPr>
            <a:xfrm>
              <a:off x="1118870" y="3757985"/>
              <a:ext cx="855887" cy="860936"/>
            </a:xfrm>
            <a:prstGeom prst="rect">
              <a:avLst/>
            </a:prstGeom>
            <a:noFill/>
            <a:ln>
              <a:noFill/>
            </a:ln>
          </p:spPr>
        </p:pic>
        <p:sp>
          <p:nvSpPr>
            <p:cNvPr id="60" name="Shape 60"/>
            <p:cNvSpPr txBox="1"/>
            <p:nvPr/>
          </p:nvSpPr>
          <p:spPr>
            <a:xfrm>
              <a:off x="201033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Project Videos</a:t>
              </a:r>
            </a:p>
          </p:txBody>
        </p:sp>
        <p:sp>
          <p:nvSpPr>
            <p:cNvPr id="80" name="Shape 80"/>
            <p:cNvSpPr txBox="1"/>
            <p:nvPr/>
          </p:nvSpPr>
          <p:spPr>
            <a:xfrm>
              <a:off x="2025562" y="4054204"/>
              <a:ext cx="311578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Coordinate and promote team project videos, as well as facilitate the Virtual Poster Session competition each term</a:t>
              </a:r>
            </a:p>
          </p:txBody>
        </p:sp>
        <p:pic>
          <p:nvPicPr>
            <p:cNvPr id="90" name="Shape 90"/>
            <p:cNvPicPr preferRelativeResize="0"/>
            <p:nvPr/>
          </p:nvPicPr>
          <p:blipFill>
            <a:blip r:embed="rId8">
              <a:alphaModFix/>
            </a:blip>
            <a:stretch>
              <a:fillRect/>
            </a:stretch>
          </p:blipFill>
          <p:spPr>
            <a:xfrm>
              <a:off x="1287363" y="3974194"/>
              <a:ext cx="518933" cy="428341"/>
            </a:xfrm>
            <a:prstGeom prst="rect">
              <a:avLst/>
            </a:prstGeom>
            <a:noFill/>
            <a:ln>
              <a:noFill/>
            </a:ln>
          </p:spPr>
        </p:pic>
      </p:grpSp>
      <p:grpSp>
        <p:nvGrpSpPr>
          <p:cNvPr id="9" name="Group 8"/>
          <p:cNvGrpSpPr/>
          <p:nvPr/>
        </p:nvGrpSpPr>
        <p:grpSpPr>
          <a:xfrm>
            <a:off x="6352600" y="3588231"/>
            <a:ext cx="4342400" cy="1067336"/>
            <a:chOff x="6352600" y="3588231"/>
            <a:chExt cx="4342400" cy="1067336"/>
          </a:xfrm>
        </p:grpSpPr>
        <p:sp>
          <p:nvSpPr>
            <p:cNvPr id="70" name="Shape 70"/>
            <p:cNvSpPr/>
            <p:nvPr/>
          </p:nvSpPr>
          <p:spPr>
            <a:xfrm>
              <a:off x="63526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1" name="Shape 71"/>
            <p:cNvPicPr preferRelativeResize="0"/>
            <p:nvPr/>
          </p:nvPicPr>
          <p:blipFill>
            <a:blip r:embed="rId4">
              <a:alphaModFix/>
            </a:blip>
            <a:stretch>
              <a:fillRect/>
            </a:stretch>
          </p:blipFill>
          <p:spPr>
            <a:xfrm>
              <a:off x="6414970" y="3757985"/>
              <a:ext cx="855887" cy="860936"/>
            </a:xfrm>
            <a:prstGeom prst="rect">
              <a:avLst/>
            </a:prstGeom>
            <a:noFill/>
            <a:ln>
              <a:noFill/>
            </a:ln>
          </p:spPr>
        </p:pic>
        <p:sp>
          <p:nvSpPr>
            <p:cNvPr id="72" name="Shape 72"/>
            <p:cNvSpPr txBox="1"/>
            <p:nvPr/>
          </p:nvSpPr>
          <p:spPr>
            <a:xfrm>
              <a:off x="728157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Newsletter</a:t>
              </a:r>
            </a:p>
          </p:txBody>
        </p:sp>
        <p:pic>
          <p:nvPicPr>
            <p:cNvPr id="83" name="Shape 83"/>
            <p:cNvPicPr preferRelativeResize="0"/>
            <p:nvPr/>
          </p:nvPicPr>
          <p:blipFill>
            <a:blip r:embed="rId9">
              <a:alphaModFix/>
            </a:blip>
            <a:stretch>
              <a:fillRect/>
            </a:stretch>
          </p:blipFill>
          <p:spPr>
            <a:xfrm>
              <a:off x="6659302" y="3926851"/>
              <a:ext cx="367245" cy="523032"/>
            </a:xfrm>
            <a:prstGeom prst="rect">
              <a:avLst/>
            </a:prstGeom>
            <a:noFill/>
            <a:ln>
              <a:noFill/>
            </a:ln>
          </p:spPr>
        </p:pic>
        <p:sp>
          <p:nvSpPr>
            <p:cNvPr id="91" name="Shape 91"/>
            <p:cNvSpPr txBox="1"/>
            <p:nvPr/>
          </p:nvSpPr>
          <p:spPr>
            <a:xfrm>
              <a:off x="7306437" y="4051133"/>
              <a:ext cx="3101527"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and distribute the DEVELOPer Newsletter each term to report program success and highlight important people and events</a:t>
              </a:r>
              <a:endParaRPr lang="en" sz="933" b="1" kern="0" dirty="0">
                <a:solidFill>
                  <a:srgbClr val="073763"/>
                </a:solidFill>
                <a:cs typeface="Arial"/>
                <a:sym typeface="Arial"/>
              </a:endParaRPr>
            </a:p>
          </p:txBody>
        </p:sp>
      </p:grpSp>
      <p:grpSp>
        <p:nvGrpSpPr>
          <p:cNvPr id="8" name="Group 7"/>
          <p:cNvGrpSpPr/>
          <p:nvPr/>
        </p:nvGrpSpPr>
        <p:grpSpPr>
          <a:xfrm>
            <a:off x="6352600" y="4667865"/>
            <a:ext cx="4342400" cy="1029168"/>
            <a:chOff x="6414967" y="4667865"/>
            <a:chExt cx="4342400" cy="1029168"/>
          </a:xfrm>
        </p:grpSpPr>
        <p:sp>
          <p:nvSpPr>
            <p:cNvPr id="73" name="Shape 73"/>
            <p:cNvSpPr/>
            <p:nvPr/>
          </p:nvSpPr>
          <p:spPr>
            <a:xfrm>
              <a:off x="64149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4" name="Shape 74"/>
            <p:cNvPicPr preferRelativeResize="0"/>
            <p:nvPr/>
          </p:nvPicPr>
          <p:blipFill>
            <a:blip r:embed="rId4">
              <a:alphaModFix/>
            </a:blip>
            <a:stretch>
              <a:fillRect/>
            </a:stretch>
          </p:blipFill>
          <p:spPr>
            <a:xfrm>
              <a:off x="6477337" y="4799452"/>
              <a:ext cx="855887" cy="860936"/>
            </a:xfrm>
            <a:prstGeom prst="rect">
              <a:avLst/>
            </a:prstGeom>
            <a:noFill/>
            <a:ln>
              <a:noFill/>
            </a:ln>
          </p:spPr>
        </p:pic>
        <p:sp>
          <p:nvSpPr>
            <p:cNvPr id="75" name="Shape 75"/>
            <p:cNvSpPr txBox="1"/>
            <p:nvPr/>
          </p:nvSpPr>
          <p:spPr>
            <a:xfrm>
              <a:off x="7313808" y="4667865"/>
              <a:ext cx="3305200" cy="572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Alumni Engagement</a:t>
              </a:r>
            </a:p>
          </p:txBody>
        </p:sp>
        <p:pic>
          <p:nvPicPr>
            <p:cNvPr id="84" name="Shape 84"/>
            <p:cNvPicPr preferRelativeResize="0"/>
            <p:nvPr/>
          </p:nvPicPr>
          <p:blipFill>
            <a:blip r:embed="rId10">
              <a:alphaModFix/>
            </a:blip>
            <a:stretch>
              <a:fillRect/>
            </a:stretch>
          </p:blipFill>
          <p:spPr>
            <a:xfrm>
              <a:off x="6615768" y="4904833"/>
              <a:ext cx="579033" cy="572065"/>
            </a:xfrm>
            <a:prstGeom prst="rect">
              <a:avLst/>
            </a:prstGeom>
            <a:noFill/>
            <a:ln>
              <a:noFill/>
            </a:ln>
          </p:spPr>
        </p:pic>
        <p:sp>
          <p:nvSpPr>
            <p:cNvPr id="92" name="Shape 92"/>
            <p:cNvSpPr txBox="1"/>
            <p:nvPr/>
          </p:nvSpPr>
          <p:spPr>
            <a:xfrm>
              <a:off x="7313808" y="5068064"/>
              <a:ext cx="34376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Collaborate with Impact Analysis to incorporate alumni into current DEVELOP activities through interactive events and activities</a:t>
              </a:r>
            </a:p>
          </p:txBody>
        </p:sp>
      </p:grpSp>
      <p:grpSp>
        <p:nvGrpSpPr>
          <p:cNvPr id="7" name="Group 6"/>
          <p:cNvGrpSpPr/>
          <p:nvPr/>
        </p:nvGrpSpPr>
        <p:grpSpPr>
          <a:xfrm>
            <a:off x="6352600" y="5652516"/>
            <a:ext cx="4342400" cy="1085984"/>
            <a:chOff x="6414967" y="5652516"/>
            <a:chExt cx="4342400" cy="1085984"/>
          </a:xfrm>
        </p:grpSpPr>
        <p:sp>
          <p:nvSpPr>
            <p:cNvPr id="76" name="Shape 76"/>
            <p:cNvSpPr/>
            <p:nvPr/>
          </p:nvSpPr>
          <p:spPr>
            <a:xfrm>
              <a:off x="64149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7" name="Shape 77"/>
            <p:cNvPicPr preferRelativeResize="0"/>
            <p:nvPr/>
          </p:nvPicPr>
          <p:blipFill>
            <a:blip r:embed="rId4">
              <a:alphaModFix/>
            </a:blip>
            <a:stretch>
              <a:fillRect/>
            </a:stretch>
          </p:blipFill>
          <p:spPr>
            <a:xfrm>
              <a:off x="6477337" y="5840919"/>
              <a:ext cx="855887" cy="860936"/>
            </a:xfrm>
            <a:prstGeom prst="rect">
              <a:avLst/>
            </a:prstGeom>
            <a:noFill/>
            <a:ln>
              <a:noFill/>
            </a:ln>
          </p:spPr>
        </p:pic>
        <p:sp>
          <p:nvSpPr>
            <p:cNvPr id="78" name="Shape 78"/>
            <p:cNvSpPr txBox="1"/>
            <p:nvPr/>
          </p:nvSpPr>
          <p:spPr>
            <a:xfrm>
              <a:off x="7281576" y="5652516"/>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Graphic Design</a:t>
              </a:r>
            </a:p>
          </p:txBody>
        </p:sp>
        <p:sp>
          <p:nvSpPr>
            <p:cNvPr id="93" name="Shape 93"/>
            <p:cNvSpPr txBox="1"/>
            <p:nvPr/>
          </p:nvSpPr>
          <p:spPr>
            <a:xfrm>
              <a:off x="7313808" y="6139555"/>
              <a:ext cx="3272968"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attractive and informational flyers, templates, reports, and other programmatic collateral for the National Program Office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5311" y="5976479"/>
              <a:ext cx="299935" cy="589643"/>
            </a:xfrm>
            <a:prstGeom prst="rect">
              <a:avLst/>
            </a:prstGeom>
          </p:spPr>
        </p:pic>
      </p:grpSp>
      <p:sp>
        <p:nvSpPr>
          <p:cNvPr id="11" name="Rectangle 10"/>
          <p:cNvSpPr/>
          <p:nvPr/>
        </p:nvSpPr>
        <p:spPr>
          <a:xfrm>
            <a:off x="8523800" y="277792"/>
            <a:ext cx="2576322" cy="23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892734" y="1573416"/>
            <a:ext cx="1005168" cy="1005840"/>
            <a:chOff x="5852366" y="2439356"/>
            <a:chExt cx="1005168" cy="1005840"/>
          </a:xfrm>
        </p:grpSpPr>
        <p:pic>
          <p:nvPicPr>
            <p:cNvPr id="53" name="Picture 52"/>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94" name="Picture 93"/>
            <p:cNvPicPr>
              <a:picLocks/>
            </p:cNvPicPr>
            <p:nvPr/>
          </p:nvPicPr>
          <p:blipFill rotWithShape="1">
            <a:blip r:embed="rId13"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grpSp>
        <p:nvGrpSpPr>
          <p:cNvPr id="95" name="Group 94"/>
          <p:cNvGrpSpPr/>
          <p:nvPr/>
        </p:nvGrpSpPr>
        <p:grpSpPr>
          <a:xfrm>
            <a:off x="8598636" y="1560834"/>
            <a:ext cx="1005168" cy="1005840"/>
            <a:chOff x="8704383" y="2439356"/>
            <a:chExt cx="1005168" cy="1005840"/>
          </a:xfrm>
        </p:grpSpPr>
        <p:pic>
          <p:nvPicPr>
            <p:cNvPr id="96" name="Picture 95"/>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97" name="Picture 9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nvGrpSpPr>
          <p:cNvPr id="98" name="Group 97"/>
          <p:cNvGrpSpPr/>
          <p:nvPr/>
        </p:nvGrpSpPr>
        <p:grpSpPr>
          <a:xfrm>
            <a:off x="8598636" y="432964"/>
            <a:ext cx="1005168" cy="1005840"/>
            <a:chOff x="388999" y="2439356"/>
            <a:chExt cx="1005168" cy="1005840"/>
          </a:xfrm>
        </p:grpSpPr>
        <p:pic>
          <p:nvPicPr>
            <p:cNvPr id="99" name="Picture 98"/>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00" name="Oval 99"/>
            <p:cNvSpPr/>
            <p:nvPr/>
          </p:nvSpPr>
          <p:spPr>
            <a:xfrm>
              <a:off x="480103" y="2530796"/>
              <a:ext cx="822960" cy="822960"/>
            </a:xfrm>
            <a:prstGeom prst="ellipse">
              <a:avLst/>
            </a:prstGeom>
            <a:blipFill dpi="0" rotWithShape="1">
              <a:blip r:embed="rId1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1" name="Group 100"/>
          <p:cNvGrpSpPr/>
          <p:nvPr/>
        </p:nvGrpSpPr>
        <p:grpSpPr>
          <a:xfrm>
            <a:off x="9892734" y="432964"/>
            <a:ext cx="1005168" cy="1005840"/>
            <a:chOff x="3162435" y="2439356"/>
            <a:chExt cx="1005168" cy="1005840"/>
          </a:xfrm>
        </p:grpSpPr>
        <p:pic>
          <p:nvPicPr>
            <p:cNvPr id="102" name="Picture 101"/>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103" name="Picture 10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Tree>
    <p:extLst>
      <p:ext uri="{BB962C8B-B14F-4D97-AF65-F5344CB8AC3E}">
        <p14:creationId xmlns:p14="http://schemas.microsoft.com/office/powerpoint/2010/main" val="171975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23547" y="129839"/>
            <a:ext cx="6228368" cy="860000"/>
          </a:xfrm>
          <a:prstGeom prst="rect">
            <a:avLst/>
          </a:prstGeom>
        </p:spPr>
        <p:txBody>
          <a:bodyPr vert="horz" lIns="121900" tIns="121900" rIns="121900" bIns="121900" rtlCol="0" anchor="t" anchorCtr="0">
            <a:noAutofit/>
          </a:bodyPr>
          <a:lstStyle/>
          <a:p>
            <a:r>
              <a:rPr lang="en" sz="4400" dirty="0">
                <a:solidFill>
                  <a:schemeClr val="tx1">
                    <a:lumMod val="75000"/>
                    <a:lumOff val="25000"/>
                  </a:schemeClr>
                </a:solidFill>
                <a:latin typeface="Book Antiqua" panose="02040602050305030304" pitchFamily="18" charset="0"/>
                <a:ea typeface="Batang" panose="02030600000101010101" pitchFamily="18" charset="-127"/>
              </a:rPr>
              <a:t>Project Coordination</a:t>
            </a:r>
          </a:p>
        </p:txBody>
      </p:sp>
      <p:sp>
        <p:nvSpPr>
          <p:cNvPr id="69" name="Shape 69"/>
          <p:cNvSpPr txBox="1">
            <a:spLocks noGrp="1"/>
          </p:cNvSpPr>
          <p:nvPr>
            <p:ph type="body" idx="1"/>
          </p:nvPr>
        </p:nvSpPr>
        <p:spPr>
          <a:xfrm>
            <a:off x="1492564" y="1230650"/>
            <a:ext cx="7952377" cy="4861150"/>
          </a:xfrm>
          <a:prstGeom prst="rect">
            <a:avLst/>
          </a:prstGeom>
        </p:spPr>
        <p:txBody>
          <a:bodyPr vert="horz" lIns="121900" tIns="121900" rIns="121900" bIns="121900" rtlCol="0" anchor="t" anchorCtr="0">
            <a:noAutofit/>
          </a:bodyPr>
          <a:lstStyle/>
          <a:p>
            <a:pPr>
              <a:spcAft>
                <a:spcPts val="0"/>
              </a:spcAft>
              <a:buNone/>
            </a:pPr>
            <a:r>
              <a:rPr lang="en" sz="3200" b="1" dirty="0" smtClean="0">
                <a:solidFill>
                  <a:schemeClr val="tx1">
                    <a:lumMod val="75000"/>
                    <a:lumOff val="25000"/>
                  </a:schemeClr>
                </a:solidFill>
                <a:latin typeface="Book Antiqua" panose="02040602050305030304" pitchFamily="18" charset="0"/>
                <a:ea typeface="Batang" panose="02030600000101010101" pitchFamily="18" charset="-127"/>
              </a:rPr>
              <a:t>Responsibilities:</a:t>
            </a:r>
            <a:endParaRPr lang="en" sz="2800" b="1"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Proposal review &amp; development</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Oversee publication </a:t>
            </a:r>
            <a:r>
              <a:rPr lang="en" sz="2800" dirty="0">
                <a:solidFill>
                  <a:schemeClr val="tx1">
                    <a:lumMod val="75000"/>
                    <a:lumOff val="25000"/>
                  </a:schemeClr>
                </a:solidFill>
                <a:latin typeface="Book Antiqua" panose="02040602050305030304" pitchFamily="18" charset="0"/>
                <a:ea typeface="Batang" panose="02030600000101010101" pitchFamily="18" charset="-127"/>
              </a:rPr>
              <a:t>efforts</a:t>
            </a: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Coordinate project deliverables</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Maintain </a:t>
            </a:r>
            <a:r>
              <a:rPr lang="en" sz="2800" dirty="0">
                <a:solidFill>
                  <a:schemeClr val="tx1">
                    <a:lumMod val="75000"/>
                    <a:lumOff val="25000"/>
                  </a:schemeClr>
                </a:solidFill>
                <a:latin typeface="Book Antiqua" panose="02040602050305030304" pitchFamily="18" charset="0"/>
                <a:ea typeface="Batang" panose="02030600000101010101" pitchFamily="18" charset="-127"/>
              </a:rPr>
              <a:t>DEVELOPedia resources</a:t>
            </a: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Update </a:t>
            </a:r>
            <a:r>
              <a:rPr lang="en" sz="2800" dirty="0">
                <a:solidFill>
                  <a:schemeClr val="tx1">
                    <a:lumMod val="75000"/>
                    <a:lumOff val="25000"/>
                  </a:schemeClr>
                </a:solidFill>
                <a:latin typeface="Book Antiqua" panose="02040602050305030304" pitchFamily="18" charset="0"/>
                <a:ea typeface="Batang" panose="02030600000101010101" pitchFamily="18" charset="-127"/>
              </a:rPr>
              <a:t>orientation &amp; handbook</a:t>
            </a: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Enhance deliverable templates</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Track </a:t>
            </a:r>
            <a:r>
              <a:rPr lang="en" sz="2800" dirty="0">
                <a:solidFill>
                  <a:schemeClr val="tx1">
                    <a:lumMod val="75000"/>
                    <a:lumOff val="25000"/>
                  </a:schemeClr>
                </a:solidFill>
                <a:latin typeface="Book Antiqua" panose="02040602050305030304" pitchFamily="18" charset="0"/>
                <a:ea typeface="Batang" panose="02030600000101010101" pitchFamily="18" charset="-127"/>
              </a:rPr>
              <a:t>project information</a:t>
            </a:r>
          </a:p>
        </p:txBody>
      </p:sp>
      <p:grpSp>
        <p:nvGrpSpPr>
          <p:cNvPr id="12" name="Group 11"/>
          <p:cNvGrpSpPr/>
          <p:nvPr/>
        </p:nvGrpSpPr>
        <p:grpSpPr>
          <a:xfrm>
            <a:off x="8638212" y="727729"/>
            <a:ext cx="1385463" cy="1386389"/>
            <a:chOff x="3160774" y="5722249"/>
            <a:chExt cx="1005168" cy="1005840"/>
          </a:xfrm>
        </p:grpSpPr>
        <p:pic>
          <p:nvPicPr>
            <p:cNvPr id="13" name="Picture 12"/>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160774" y="5722249"/>
              <a:ext cx="1005168" cy="1005840"/>
            </a:xfrm>
            <a:prstGeom prst="rect">
              <a:avLst/>
            </a:prstGeom>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163"/>
            <a:stretch/>
          </p:blipFill>
          <p:spPr bwMode="auto">
            <a:xfrm>
              <a:off x="3251878" y="5813007"/>
              <a:ext cx="822960" cy="824325"/>
            </a:xfrm>
            <a:prstGeom prst="ellipse">
              <a:avLst/>
            </a:prstGeom>
            <a:noFill/>
            <a:ln>
              <a:noFill/>
            </a:ln>
            <a:effectLst/>
          </p:spPr>
        </p:pic>
      </p:grpSp>
      <p:grpSp>
        <p:nvGrpSpPr>
          <p:cNvPr id="15" name="Group 14"/>
          <p:cNvGrpSpPr/>
          <p:nvPr/>
        </p:nvGrpSpPr>
        <p:grpSpPr>
          <a:xfrm>
            <a:off x="8638212" y="4583039"/>
            <a:ext cx="1385463" cy="1386389"/>
            <a:chOff x="8624141" y="5722249"/>
            <a:chExt cx="1005168" cy="1005840"/>
          </a:xfrm>
        </p:grpSpPr>
        <p:pic>
          <p:nvPicPr>
            <p:cNvPr id="16" name="Picture 15"/>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4141" y="5722249"/>
              <a:ext cx="1005168" cy="1005840"/>
            </a:xfrm>
            <a:prstGeom prst="rect">
              <a:avLst/>
            </a:prstGeom>
          </p:spPr>
        </p:pic>
        <p:pic>
          <p:nvPicPr>
            <p:cNvPr id="17" name="Picture 16"/>
            <p:cNvPicPr>
              <a:picLocks/>
            </p:cNvPicPr>
            <p:nvPr/>
          </p:nvPicPr>
          <p:blipFill>
            <a:blip r:embed="rId5" cstate="screen">
              <a:extLst>
                <a:ext uri="{28A0092B-C50C-407E-A947-70E740481C1C}">
                  <a14:useLocalDpi xmlns:a14="http://schemas.microsoft.com/office/drawing/2010/main"/>
                </a:ext>
              </a:extLst>
            </a:blip>
            <a:stretch>
              <a:fillRect/>
            </a:stretch>
          </p:blipFill>
          <p:spPr>
            <a:xfrm>
              <a:off x="8715245" y="5813689"/>
              <a:ext cx="822960" cy="822960"/>
            </a:xfrm>
            <a:prstGeom prst="rect">
              <a:avLst/>
            </a:prstGeom>
          </p:spPr>
        </p:pic>
      </p:grpSp>
      <p:grpSp>
        <p:nvGrpSpPr>
          <p:cNvPr id="18" name="Group 17"/>
          <p:cNvGrpSpPr/>
          <p:nvPr/>
        </p:nvGrpSpPr>
        <p:grpSpPr>
          <a:xfrm>
            <a:off x="8638212" y="2655384"/>
            <a:ext cx="1385463" cy="1386389"/>
            <a:chOff x="5934210" y="5722249"/>
            <a:chExt cx="1005168" cy="1005840"/>
          </a:xfrm>
        </p:grpSpPr>
        <p:pic>
          <p:nvPicPr>
            <p:cNvPr id="19" name="Picture 18"/>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934210" y="5722249"/>
              <a:ext cx="1005168" cy="1005840"/>
            </a:xfrm>
            <a:prstGeom prst="rect">
              <a:avLst/>
            </a:prstGeom>
          </p:spPr>
        </p:pic>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25314" y="5813689"/>
              <a:ext cx="822960" cy="822960"/>
            </a:xfrm>
            <a:prstGeom prst="flowChartConnector">
              <a:avLst/>
            </a:prstGeom>
          </p:spPr>
        </p:pic>
      </p:grpSp>
      <p:sp>
        <p:nvSpPr>
          <p:cNvPr id="21" name="Content Placeholder 3"/>
          <p:cNvSpPr txBox="1">
            <a:spLocks/>
          </p:cNvSpPr>
          <p:nvPr/>
        </p:nvSpPr>
        <p:spPr>
          <a:xfrm>
            <a:off x="10149247" y="1230650"/>
            <a:ext cx="1859372" cy="605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Mercedes Bartkovich</a:t>
            </a:r>
          </a:p>
          <a:p>
            <a:pPr marL="0" indent="0">
              <a:spcBef>
                <a:spcPts val="0"/>
              </a:spcBef>
              <a:buNone/>
            </a:pPr>
            <a:r>
              <a:rPr lang="en-US" sz="1100" i="1" dirty="0" smtClean="0">
                <a:solidFill>
                  <a:prstClr val="black">
                    <a:lumMod val="75000"/>
                    <a:lumOff val="25000"/>
                  </a:prstClr>
                </a:solidFill>
              </a:rPr>
              <a:t>Alabama – Marshall</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sp>
        <p:nvSpPr>
          <p:cNvPr id="22" name="Content Placeholder 3"/>
          <p:cNvSpPr txBox="1">
            <a:spLocks/>
          </p:cNvSpPr>
          <p:nvPr/>
        </p:nvSpPr>
        <p:spPr>
          <a:xfrm>
            <a:off x="10149247" y="5068775"/>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Nick Rousseau</a:t>
            </a:r>
          </a:p>
          <a:p>
            <a:pPr marL="0" indent="0">
              <a:spcBef>
                <a:spcPts val="0"/>
              </a:spcBef>
              <a:buNone/>
            </a:pPr>
            <a:r>
              <a:rPr lang="en-US" sz="1100" i="1" dirty="0" smtClean="0">
                <a:solidFill>
                  <a:prstClr val="black">
                    <a:lumMod val="75000"/>
                    <a:lumOff val="25000"/>
                  </a:prstClr>
                </a:solidFill>
              </a:rPr>
              <a:t>California – JPL</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sp>
        <p:nvSpPr>
          <p:cNvPr id="23" name="Content Placeholder 3"/>
          <p:cNvSpPr txBox="1">
            <a:spLocks/>
          </p:cNvSpPr>
          <p:nvPr/>
        </p:nvSpPr>
        <p:spPr>
          <a:xfrm>
            <a:off x="10149247" y="3091634"/>
            <a:ext cx="1677412"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Sara Lubkin</a:t>
            </a:r>
          </a:p>
          <a:p>
            <a:pPr marL="0" indent="0">
              <a:spcBef>
                <a:spcPts val="0"/>
              </a:spcBef>
              <a:buNone/>
            </a:pPr>
            <a:r>
              <a:rPr lang="en-US" sz="1100" i="1" dirty="0" smtClean="0">
                <a:solidFill>
                  <a:prstClr val="black">
                    <a:lumMod val="75000"/>
                    <a:lumOff val="25000"/>
                  </a:prstClr>
                </a:solidFill>
              </a:rPr>
              <a:t>Maryland – Goddard</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spTree>
    <p:extLst>
      <p:ext uri="{BB962C8B-B14F-4D97-AF65-F5344CB8AC3E}">
        <p14:creationId xmlns:p14="http://schemas.microsoft.com/office/powerpoint/2010/main" val="53320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Shape 117"/>
          <p:cNvSpPr txBox="1">
            <a:spLocks noGrp="1"/>
          </p:cNvSpPr>
          <p:nvPr>
            <p:ph type="body" idx="1"/>
          </p:nvPr>
        </p:nvSpPr>
        <p:spPr>
          <a:xfrm>
            <a:off x="379633" y="1585467"/>
            <a:ext cx="6483200" cy="4461200"/>
          </a:xfrm>
          <a:prstGeom prst="rect">
            <a:avLst/>
          </a:prstGeom>
        </p:spPr>
        <p:txBody>
          <a:bodyPr lIns="121900" tIns="121900" rIns="121900" bIns="121900" anchor="t" anchorCtr="0">
            <a:noAutofit/>
          </a:bodyPr>
          <a:lstStyle/>
          <a:p>
            <a:pPr>
              <a:spcAft>
                <a:spcPts val="1333"/>
              </a:spcAft>
            </a:pPr>
            <a:r>
              <a:rPr lang="en" sz="2400" b="1" dirty="0">
                <a:solidFill>
                  <a:schemeClr val="tx1">
                    <a:lumMod val="75000"/>
                    <a:lumOff val="25000"/>
                  </a:schemeClr>
                </a:solidFill>
                <a:latin typeface="Arial"/>
                <a:ea typeface="Arial"/>
                <a:cs typeface="Arial"/>
                <a:sym typeface="Arial"/>
              </a:rPr>
              <a:t>Common Goals: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Point of contact for GIS and remote sensing needs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Provide programming support and trainings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Support software release and collect internal code</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Answer questions during Open Doors</a:t>
            </a:r>
          </a:p>
        </p:txBody>
      </p:sp>
      <p:sp>
        <p:nvSpPr>
          <p:cNvPr id="125" name="Shape 125"/>
          <p:cNvSpPr txBox="1">
            <a:spLocks noGrp="1"/>
          </p:cNvSpPr>
          <p:nvPr>
            <p:ph type="title"/>
          </p:nvPr>
        </p:nvSpPr>
        <p:spPr>
          <a:xfrm>
            <a:off x="143687" y="509240"/>
            <a:ext cx="11360800" cy="817600"/>
          </a:xfrm>
          <a:prstGeom prst="rect">
            <a:avLst/>
          </a:prstGeom>
        </p:spPr>
        <p:txBody>
          <a:bodyPr lIns="121900" tIns="121900" rIns="121900" bIns="121900" anchor="t" anchorCtr="0">
            <a:noAutofit/>
          </a:bodyPr>
          <a:lstStyle/>
          <a:p>
            <a:r>
              <a:rPr lang="en" b="1" dirty="0">
                <a:solidFill>
                  <a:schemeClr val="tx1">
                    <a:lumMod val="75000"/>
                    <a:lumOff val="25000"/>
                  </a:schemeClr>
                </a:solidFill>
                <a:latin typeface="Consolas"/>
                <a:ea typeface="Consolas"/>
                <a:cs typeface="Consolas"/>
                <a:sym typeface="Consolas"/>
              </a:rPr>
              <a:t>Geoinformatics Team</a:t>
            </a:r>
          </a:p>
        </p:txBody>
      </p:sp>
      <p:grpSp>
        <p:nvGrpSpPr>
          <p:cNvPr id="25" name="Group 24"/>
          <p:cNvGrpSpPr/>
          <p:nvPr/>
        </p:nvGrpSpPr>
        <p:grpSpPr>
          <a:xfrm>
            <a:off x="8067551" y="3234910"/>
            <a:ext cx="1691583" cy="1692714"/>
            <a:chOff x="5934210" y="3525237"/>
            <a:chExt cx="1005168" cy="1005840"/>
          </a:xfrm>
        </p:grpSpPr>
        <p:pic>
          <p:nvPicPr>
            <p:cNvPr id="26" name="Picture 2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934210" y="3525237"/>
              <a:ext cx="1005168" cy="1005840"/>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5314" y="3616677"/>
              <a:ext cx="822960" cy="822960"/>
            </a:xfrm>
            <a:prstGeom prst="rect">
              <a:avLst/>
            </a:prstGeom>
          </p:spPr>
        </p:pic>
      </p:grpSp>
      <p:grpSp>
        <p:nvGrpSpPr>
          <p:cNvPr id="28" name="Group 27"/>
          <p:cNvGrpSpPr/>
          <p:nvPr/>
        </p:nvGrpSpPr>
        <p:grpSpPr>
          <a:xfrm>
            <a:off x="9817011" y="4645859"/>
            <a:ext cx="1687475" cy="1688603"/>
            <a:chOff x="8624141" y="3525237"/>
            <a:chExt cx="1005168" cy="1005840"/>
          </a:xfrm>
        </p:grpSpPr>
        <p:pic>
          <p:nvPicPr>
            <p:cNvPr id="29" name="Pictur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30" name="Picture 29" descr="C:\Users\jverkerk\Downloads\pics\ALM_170719_7.jpg">
              <a:extLst>
                <a:ext uri="{FF2B5EF4-FFF2-40B4-BE49-F238E27FC236}">
                  <a16:creationId xmlns="" xmlns:a16="http://schemas.microsoft.com/office/drawing/2014/main" id="{548E64CB-1C31-4DF8-B315-78B8622233C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grpSp>
        <p:nvGrpSpPr>
          <p:cNvPr id="31" name="Group 30"/>
          <p:cNvGrpSpPr/>
          <p:nvPr/>
        </p:nvGrpSpPr>
        <p:grpSpPr>
          <a:xfrm>
            <a:off x="6577918" y="1686367"/>
            <a:ext cx="1547509" cy="1548544"/>
            <a:chOff x="3160774" y="3525237"/>
            <a:chExt cx="1005168" cy="1005840"/>
          </a:xfrm>
        </p:grpSpPr>
        <p:pic>
          <p:nvPicPr>
            <p:cNvPr id="32" name="Picture 3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33" name="Shape 41" descr="IMG_0889.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34" name="Content Placeholder 3"/>
          <p:cNvSpPr txBox="1">
            <a:spLocks/>
          </p:cNvSpPr>
          <p:nvPr/>
        </p:nvSpPr>
        <p:spPr>
          <a:xfrm>
            <a:off x="9912452" y="3697338"/>
            <a:ext cx="1677412" cy="585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Kate Cavanaugh</a:t>
            </a:r>
          </a:p>
          <a:p>
            <a:pPr marL="0" indent="0">
              <a:spcBef>
                <a:spcPts val="0"/>
              </a:spcBef>
              <a:buNone/>
            </a:pPr>
            <a:r>
              <a:rPr lang="en-US" sz="1100" i="1" dirty="0" smtClean="0">
                <a:solidFill>
                  <a:prstClr val="black">
                    <a:lumMod val="75000"/>
                    <a:lumOff val="25000"/>
                  </a:prstClr>
                </a:solidFill>
              </a:rPr>
              <a:t>California – JPL</a:t>
            </a:r>
          </a:p>
          <a:p>
            <a:pPr marL="0" indent="0">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
        <p:nvSpPr>
          <p:cNvPr id="35" name="Content Placeholder 3"/>
          <p:cNvSpPr txBox="1">
            <a:spLocks/>
          </p:cNvSpPr>
          <p:nvPr/>
        </p:nvSpPr>
        <p:spPr>
          <a:xfrm>
            <a:off x="7662408" y="5346011"/>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1200" b="1" i="1" dirty="0" smtClean="0">
                <a:solidFill>
                  <a:prstClr val="black">
                    <a:lumMod val="75000"/>
                    <a:lumOff val="25000"/>
                  </a:prstClr>
                </a:solidFill>
              </a:rPr>
              <a:t>John Dilger</a:t>
            </a:r>
          </a:p>
          <a:p>
            <a:pPr marL="0" indent="0" algn="r">
              <a:spcBef>
                <a:spcPts val="0"/>
              </a:spcBef>
              <a:buNone/>
            </a:pPr>
            <a:r>
              <a:rPr lang="en-US" sz="1100" i="1" dirty="0" smtClean="0">
                <a:solidFill>
                  <a:prstClr val="black">
                    <a:lumMod val="75000"/>
                    <a:lumOff val="25000"/>
                  </a:prstClr>
                </a:solidFill>
              </a:rPr>
              <a:t>California – Ames</a:t>
            </a:r>
          </a:p>
          <a:p>
            <a:pPr marL="0" indent="0" algn="r">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
        <p:nvSpPr>
          <p:cNvPr id="36" name="Content Placeholder 3"/>
          <p:cNvSpPr txBox="1">
            <a:spLocks/>
          </p:cNvSpPr>
          <p:nvPr/>
        </p:nvSpPr>
        <p:spPr>
          <a:xfrm>
            <a:off x="8216209" y="2116976"/>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i="1" dirty="0" smtClean="0">
                <a:solidFill>
                  <a:prstClr val="black">
                    <a:lumMod val="75000"/>
                    <a:lumOff val="25000"/>
                  </a:prstClr>
                </a:solidFill>
              </a:rPr>
              <a:t>Daniel Carver</a:t>
            </a:r>
            <a:r>
              <a:rPr lang="en-US" sz="1100" i="1" dirty="0" smtClean="0">
                <a:solidFill>
                  <a:prstClr val="black">
                    <a:lumMod val="75000"/>
                    <a:lumOff val="25000"/>
                  </a:prstClr>
                </a:solidFill>
              </a:rPr>
              <a:t> </a:t>
            </a:r>
          </a:p>
          <a:p>
            <a:pPr marL="0" indent="0">
              <a:spcBef>
                <a:spcPts val="0"/>
              </a:spcBef>
              <a:buNone/>
            </a:pPr>
            <a:r>
              <a:rPr lang="en-US" sz="1100" i="1" dirty="0" smtClean="0">
                <a:solidFill>
                  <a:prstClr val="black">
                    <a:lumMod val="75000"/>
                    <a:lumOff val="25000"/>
                  </a:prstClr>
                </a:solidFill>
              </a:rPr>
              <a:t>Colorado – Fort Collins</a:t>
            </a:r>
          </a:p>
          <a:p>
            <a:pPr marL="0" indent="0">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Tree>
    <p:extLst>
      <p:ext uri="{BB962C8B-B14F-4D97-AF65-F5344CB8AC3E}">
        <p14:creationId xmlns:p14="http://schemas.microsoft.com/office/powerpoint/2010/main" val="366013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52400" y="1676400"/>
          <a:ext cx="6781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0"/>
          <p:cNvSpPr>
            <a:spLocks noGrp="1"/>
          </p:cNvSpPr>
          <p:nvPr>
            <p:ph type="body" sz="quarter" idx="11"/>
          </p:nvPr>
        </p:nvSpPr>
        <p:spPr>
          <a:xfrm>
            <a:off x="1447800" y="1295400"/>
            <a:ext cx="4419600" cy="381000"/>
          </a:xfrm>
        </p:spPr>
        <p:txBody>
          <a:bodyPr>
            <a:normAutofit lnSpcReduction="10000"/>
          </a:bodyPr>
          <a:lstStyle/>
          <a:p>
            <a:pPr algn="ctr"/>
            <a:r>
              <a:rPr lang="en-US" b="1" dirty="0" smtClean="0"/>
              <a:t>Our Data is Everywhere!</a:t>
            </a:r>
          </a:p>
        </p:txBody>
      </p:sp>
      <p:cxnSp>
        <p:nvCxnSpPr>
          <p:cNvPr id="16" name="Straight Connector 15"/>
          <p:cNvCxnSpPr/>
          <p:nvPr/>
        </p:nvCxnSpPr>
        <p:spPr>
          <a:xfrm>
            <a:off x="7162800" y="1447800"/>
            <a:ext cx="0" cy="521208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rot="880364">
            <a:off x="9735853" y="1519778"/>
            <a:ext cx="2074244" cy="268083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rot="1262694">
            <a:off x="9099142" y="3081680"/>
            <a:ext cx="2673440" cy="19443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stretch>
            <a:fillRect/>
          </a:stretch>
        </p:blipFill>
        <p:spPr>
          <a:xfrm rot="825919">
            <a:off x="7631043" y="1751410"/>
            <a:ext cx="2842520" cy="197740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1"/>
          <a:stretch>
            <a:fillRect/>
          </a:stretch>
        </p:blipFill>
        <p:spPr>
          <a:xfrm rot="1052654">
            <a:off x="7570029" y="3256146"/>
            <a:ext cx="2557189" cy="25908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2"/>
          <a:stretch>
            <a:fillRect/>
          </a:stretch>
        </p:blipFill>
        <p:spPr>
          <a:xfrm rot="293901">
            <a:off x="9149976" y="4475457"/>
            <a:ext cx="2725667" cy="20413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828800" y="435114"/>
            <a:ext cx="10287000" cy="707886"/>
          </a:xfrm>
          <a:prstGeom prst="rect">
            <a:avLst/>
          </a:prstGeom>
          <a:noFill/>
        </p:spPr>
        <p:txBody>
          <a:bodyPr wrap="square" rtlCol="0">
            <a:spAutoFit/>
          </a:bodyPr>
          <a:lstStyle/>
          <a:p>
            <a:pPr algn="ctr"/>
            <a:r>
              <a:rPr lang="en-US" sz="4000">
                <a:solidFill>
                  <a:prstClr val="white"/>
                </a:solidFill>
                <a:latin typeface="Century Gothic" charset="0"/>
                <a:ea typeface="Century Gothic" charset="0"/>
                <a:cs typeface="Century Gothic" charset="0"/>
              </a:rPr>
              <a:t>Impact Analysis</a:t>
            </a:r>
          </a:p>
        </p:txBody>
      </p:sp>
    </p:spTree>
    <p:extLst>
      <p:ext uri="{BB962C8B-B14F-4D97-AF65-F5344CB8AC3E}">
        <p14:creationId xmlns:p14="http://schemas.microsoft.com/office/powerpoint/2010/main" val="166482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2"/>
          </p:nvPr>
        </p:nvPicPr>
        <p:blipFill>
          <a:blip r:embed="rId2" cstate="print">
            <a:extLst>
              <a:ext uri="{28A0092B-C50C-407E-A947-70E740481C1C}">
                <a14:useLocalDpi xmlns:a14="http://schemas.microsoft.com/office/drawing/2010/main" val="0"/>
              </a:ext>
            </a:extLst>
          </a:blip>
          <a:srcRect t="14667" b="14667"/>
          <a:stretch>
            <a:fillRect/>
          </a:stretch>
        </p:blipFill>
        <p:spPr>
          <a:xfrm>
            <a:off x="148326" y="1731124"/>
            <a:ext cx="3360947" cy="31035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pic>
        <p:nvPicPr>
          <p:cNvPr id="13" name="Shape 106"/>
          <p:cNvPicPr preferRelativeResize="0"/>
          <p:nvPr/>
        </p:nvPicPr>
        <p:blipFill rotWithShape="1">
          <a:blip r:embed="rId3">
            <a:alphaModFix/>
          </a:blip>
          <a:srcRect/>
          <a:stretch/>
        </p:blipFill>
        <p:spPr>
          <a:xfrm>
            <a:off x="775325" y="239648"/>
            <a:ext cx="1124800" cy="1138000"/>
          </a:xfrm>
          <a:prstGeom prst="rect">
            <a:avLst/>
          </a:prstGeom>
          <a:noFill/>
          <a:ln>
            <a:noFill/>
          </a:ln>
        </p:spPr>
      </p:pic>
      <p:sp>
        <p:nvSpPr>
          <p:cNvPr id="15" name="TextBox 14"/>
          <p:cNvSpPr txBox="1"/>
          <p:nvPr/>
        </p:nvSpPr>
        <p:spPr>
          <a:xfrm>
            <a:off x="1828800" y="435114"/>
            <a:ext cx="10287000" cy="707886"/>
          </a:xfrm>
          <a:prstGeom prst="rect">
            <a:avLst/>
          </a:prstGeom>
          <a:noFill/>
        </p:spPr>
        <p:txBody>
          <a:bodyPr wrap="square" rtlCol="0">
            <a:spAutoFit/>
          </a:bodyPr>
          <a:lstStyle/>
          <a:p>
            <a:pPr algn="ctr"/>
            <a:r>
              <a:rPr lang="en-US" sz="4000" dirty="0" smtClean="0">
                <a:solidFill>
                  <a:prstClr val="white"/>
                </a:solidFill>
                <a:latin typeface="Century Gothic" charset="0"/>
                <a:ea typeface="Century Gothic" charset="0"/>
                <a:cs typeface="Century Gothic" charset="0"/>
              </a:rPr>
              <a:t>Information Technology Team</a:t>
            </a:r>
            <a:endParaRPr lang="en-US" sz="4000" dirty="0">
              <a:solidFill>
                <a:prstClr val="white"/>
              </a:solidFill>
              <a:latin typeface="Century Gothic" charset="0"/>
              <a:ea typeface="Century Gothic" charset="0"/>
              <a:cs typeface="Century Gothic" charset="0"/>
            </a:endParaRPr>
          </a:p>
        </p:txBody>
      </p:sp>
      <p:graphicFrame>
        <p:nvGraphicFramePr>
          <p:cNvPr id="16" name="Diagram 15"/>
          <p:cNvGraphicFramePr/>
          <p:nvPr>
            <p:extLst>
              <p:ext uri="{D42A27DB-BD31-4B8C-83A1-F6EECF244321}">
                <p14:modId xmlns:p14="http://schemas.microsoft.com/office/powerpoint/2010/main" val="3972370254"/>
              </p:ext>
            </p:extLst>
          </p:nvPr>
        </p:nvGraphicFramePr>
        <p:xfrm>
          <a:off x="3580597" y="1722500"/>
          <a:ext cx="8356029" cy="4415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95127" y="5138983"/>
            <a:ext cx="2467343" cy="830997"/>
          </a:xfrm>
          <a:prstGeom prst="rect">
            <a:avLst/>
          </a:prstGeom>
          <a:noFill/>
        </p:spPr>
        <p:txBody>
          <a:bodyPr wrap="none" rtlCol="0">
            <a:spAutoFit/>
          </a:bodyPr>
          <a:lstStyle/>
          <a:p>
            <a:pPr algn="ctr"/>
            <a:r>
              <a:rPr lang="en-US" sz="2400" dirty="0" smtClean="0">
                <a:solidFill>
                  <a:schemeClr val="tx1">
                    <a:lumMod val="75000"/>
                    <a:lumOff val="25000"/>
                  </a:schemeClr>
                </a:solidFill>
                <a:latin typeface="Century Gothic" panose="020B0502020202020204" pitchFamily="34" charset="0"/>
              </a:rPr>
              <a:t>IT Senior Fellow:</a:t>
            </a:r>
            <a:br>
              <a:rPr lang="en-US" sz="2400" dirty="0" smtClean="0">
                <a:solidFill>
                  <a:schemeClr val="tx1">
                    <a:lumMod val="75000"/>
                    <a:lumOff val="25000"/>
                  </a:schemeClr>
                </a:solidFill>
                <a:latin typeface="Century Gothic" panose="020B0502020202020204" pitchFamily="34" charset="0"/>
              </a:rPr>
            </a:br>
            <a:r>
              <a:rPr lang="en-US" sz="2400" dirty="0" smtClean="0">
                <a:solidFill>
                  <a:schemeClr val="tx1">
                    <a:lumMod val="75000"/>
                    <a:lumOff val="25000"/>
                  </a:schemeClr>
                </a:solidFill>
                <a:latin typeface="Century Gothic" panose="020B0502020202020204" pitchFamily="34" charset="0"/>
              </a:rPr>
              <a:t>Jordan Vaa</a:t>
            </a:r>
            <a:endParaRPr lang="en-US" sz="2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32962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8" name="Content Placeholder 7"/>
          <p:cNvSpPr>
            <a:spLocks noGrp="1"/>
          </p:cNvSpPr>
          <p:nvPr>
            <p:ph idx="1"/>
          </p:nvPr>
        </p:nvSpPr>
        <p:spPr/>
        <p:txBody>
          <a:bodyPr/>
          <a:lstStyle/>
          <a:p>
            <a:pPr marL="0" lvl="0" indent="0" algn="ctr">
              <a:buNone/>
            </a:pPr>
            <a:r>
              <a:rPr lang="en-US" sz="2200" b="1" dirty="0">
                <a:solidFill>
                  <a:schemeClr val="tx1">
                    <a:lumMod val="75000"/>
                    <a:lumOff val="25000"/>
                  </a:schemeClr>
                </a:solidFill>
              </a:rPr>
              <a:t>Any travel funded by the DEVELOP Program will be coordinated and originate through the DEVELOP NPO. </a:t>
            </a:r>
            <a:endParaRPr lang="en-US" sz="1600" dirty="0">
              <a:solidFill>
                <a:schemeClr val="tx1">
                  <a:lumMod val="75000"/>
                  <a:lumOff val="25000"/>
                </a:schemeClr>
              </a:solidFill>
            </a:endParaRPr>
          </a:p>
          <a:p>
            <a:r>
              <a:rPr lang="en-US" sz="1800" b="1" u="sng" dirty="0">
                <a:solidFill>
                  <a:schemeClr val="tx1">
                    <a:lumMod val="75000"/>
                    <a:lumOff val="25000"/>
                  </a:schemeClr>
                </a:solidFill>
              </a:rPr>
              <a:t>Travel is a privilege</a:t>
            </a:r>
            <a:r>
              <a:rPr lang="en-US" sz="1800" dirty="0">
                <a:solidFill>
                  <a:schemeClr val="tx1">
                    <a:lumMod val="75000"/>
                    <a:lumOff val="25000"/>
                  </a:schemeClr>
                </a:solidFill>
              </a:rPr>
              <a:t> and the program does it’s best to provide opportunities to present DEVELOP work and engage with partners when appropriate and resources and timing allow.</a:t>
            </a:r>
          </a:p>
          <a:p>
            <a:r>
              <a:rPr lang="en-US" sz="1800" b="1" dirty="0">
                <a:solidFill>
                  <a:schemeClr val="tx1">
                    <a:lumMod val="75000"/>
                    <a:lumOff val="25000"/>
                  </a:schemeClr>
                </a:solidFill>
              </a:rPr>
              <a:t>Travel Process</a:t>
            </a:r>
            <a:r>
              <a:rPr lang="en-US" sz="1800" dirty="0">
                <a:solidFill>
                  <a:schemeClr val="tx1">
                    <a:lumMod val="75000"/>
                    <a:lumOff val="25000"/>
                  </a:schemeClr>
                </a:solidFill>
              </a:rPr>
              <a:t>: </a:t>
            </a:r>
          </a:p>
          <a:p>
            <a:pPr marL="617220" lvl="1" indent="-342900">
              <a:buFont typeface="+mj-lt"/>
              <a:buAutoNum type="arabicPeriod"/>
            </a:pPr>
            <a:r>
              <a:rPr lang="en-US" sz="1600" dirty="0" err="1">
                <a:solidFill>
                  <a:schemeClr val="tx1">
                    <a:lumMod val="75000"/>
                    <a:lumOff val="25000"/>
                  </a:schemeClr>
                </a:solidFill>
              </a:rPr>
              <a:t>DEVELEOPer</a:t>
            </a:r>
            <a:r>
              <a:rPr lang="en-US" sz="1600" dirty="0">
                <a:solidFill>
                  <a:schemeClr val="tx1">
                    <a:lumMod val="75000"/>
                    <a:lumOff val="25000"/>
                  </a:schemeClr>
                </a:solidFill>
              </a:rPr>
              <a:t> identifies a conference or meeting they are interested in attending</a:t>
            </a:r>
          </a:p>
          <a:p>
            <a:pPr marL="617220" lvl="1" indent="-342900">
              <a:buFont typeface="+mj-lt"/>
              <a:buAutoNum type="arabicPeriod"/>
            </a:pPr>
            <a:r>
              <a:rPr lang="en-US" sz="1600" dirty="0">
                <a:solidFill>
                  <a:schemeClr val="tx1">
                    <a:lumMod val="75000"/>
                    <a:lumOff val="25000"/>
                  </a:schemeClr>
                </a:solidFill>
              </a:rPr>
              <a:t>Talk to the Center Lead about the opportunity, if they approve of the opportunity then they will work with you to submit a request to NPO (includes description, attendee info, justification for travel, </a:t>
            </a:r>
            <a:r>
              <a:rPr lang="en-US" sz="1600" dirty="0" smtClean="0">
                <a:solidFill>
                  <a:schemeClr val="tx1">
                    <a:lumMod val="75000"/>
                    <a:lumOff val="25000"/>
                  </a:schemeClr>
                </a:solidFill>
              </a:rPr>
              <a:t>and cost estimate)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NPO will assess merit of the event and funds available</a:t>
            </a:r>
          </a:p>
          <a:p>
            <a:pPr marL="617220" lvl="1" indent="-342900">
              <a:buFont typeface="+mj-lt"/>
              <a:buAutoNum type="arabicPeriod"/>
            </a:pPr>
            <a:r>
              <a:rPr lang="en-US" sz="1600" dirty="0">
                <a:solidFill>
                  <a:schemeClr val="tx1">
                    <a:lumMod val="75000"/>
                    <a:lumOff val="25000"/>
                  </a:schemeClr>
                </a:solidFill>
              </a:rPr>
              <a:t>If NPO approves the travel, NPO will input the traveler and event into the NASA Conference Tracking System to gain agency approval</a:t>
            </a:r>
          </a:p>
          <a:p>
            <a:pPr marL="617220" lvl="1" indent="-342900">
              <a:buFont typeface="+mj-lt"/>
              <a:buAutoNum type="arabicPeriod"/>
            </a:pPr>
            <a:r>
              <a:rPr lang="en-US" sz="1600" dirty="0">
                <a:solidFill>
                  <a:schemeClr val="tx1">
                    <a:lumMod val="75000"/>
                    <a:lumOff val="25000"/>
                  </a:schemeClr>
                </a:solidFill>
              </a:rPr>
              <a:t>Once agency approvals are received, travel requests must be submitted for the travel to be approved by the funding contract</a:t>
            </a:r>
          </a:p>
          <a:p>
            <a:pPr marL="617220" lvl="1" indent="-342900">
              <a:buFont typeface="+mj-lt"/>
              <a:buAutoNum type="arabicPeriod"/>
            </a:pPr>
            <a:r>
              <a:rPr lang="en-US" sz="1600" dirty="0">
                <a:solidFill>
                  <a:schemeClr val="tx1">
                    <a:lumMod val="75000"/>
                    <a:lumOff val="25000"/>
                  </a:schemeClr>
                </a:solidFill>
              </a:rPr>
              <a:t>Once funding organizations approve, travel arrangements (if needed) will be made by NPO and reimbursements will be processed upon the travelers’ return</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49451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7735" cy="613821"/>
          </a:xfrm>
        </p:spPr>
        <p:txBody>
          <a:bodyPr>
            <a:normAutofit/>
          </a:bodyPr>
          <a:lstStyle/>
          <a:p>
            <a:r>
              <a:rPr lang="en-US" dirty="0" smtClean="0"/>
              <a:t>Center Lead &amp; Fellow Application Timeline &amp; Process </a:t>
            </a:r>
            <a:endParaRPr lang="en-US" dirty="0"/>
          </a:p>
        </p:txBody>
      </p:sp>
      <p:sp>
        <p:nvSpPr>
          <p:cNvPr id="13" name="Content Placeholder 1"/>
          <p:cNvSpPr>
            <a:spLocks noGrp="1"/>
          </p:cNvSpPr>
          <p:nvPr>
            <p:ph idx="1"/>
          </p:nvPr>
        </p:nvSpPr>
        <p:spPr>
          <a:xfrm>
            <a:off x="567897" y="1265980"/>
            <a:ext cx="10565324" cy="3193725"/>
          </a:xfrm>
        </p:spPr>
        <p:txBody>
          <a:bodyPr>
            <a:noAutofit/>
          </a:bodyPr>
          <a:lstStyle/>
          <a:p>
            <a:pPr marL="0" indent="0">
              <a:lnSpc>
                <a:spcPct val="90000"/>
              </a:lnSpc>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Process:</a:t>
            </a:r>
          </a:p>
          <a:p>
            <a:pPr marL="568325" indent="-457200">
              <a:spcBef>
                <a:spcPts val="0"/>
              </a:spcBef>
              <a:buFont typeface="+mj-lt"/>
              <a:buAutoNum type="arabicPeriod"/>
            </a:pPr>
            <a:r>
              <a:rPr lang="en-US" sz="1800" dirty="0">
                <a:solidFill>
                  <a:schemeClr val="tx1">
                    <a:lumMod val="75000"/>
                    <a:lumOff val="25000"/>
                  </a:schemeClr>
                </a:solidFill>
                <a:latin typeface="Century Gothic" charset="0"/>
                <a:ea typeface="Century Gothic" charset="0"/>
                <a:cs typeface="Century Gothic" charset="0"/>
              </a:rPr>
              <a:t>Review full eligibility requirements and position logistics on the website</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Interested candidates should feel free to talk to Center Leads, Fellows, and NPO</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Fellow Candidates: Identify the elements </a:t>
            </a:r>
            <a:r>
              <a:rPr lang="en-US" sz="1800" dirty="0">
                <a:solidFill>
                  <a:schemeClr val="tx1">
                    <a:lumMod val="75000"/>
                    <a:lumOff val="25000"/>
                  </a:schemeClr>
                </a:solidFill>
                <a:latin typeface="Century Gothic" charset="0"/>
                <a:ea typeface="Century Gothic" charset="0"/>
                <a:cs typeface="Century Gothic" charset="0"/>
              </a:rPr>
              <a:t>and node(s) </a:t>
            </a:r>
            <a:r>
              <a:rPr lang="en-US" sz="1800" dirty="0" smtClean="0">
                <a:solidFill>
                  <a:schemeClr val="tx1">
                    <a:lumMod val="75000"/>
                    <a:lumOff val="25000"/>
                  </a:schemeClr>
                </a:solidFill>
                <a:latin typeface="Century Gothic" charset="0"/>
                <a:ea typeface="Century Gothic" charset="0"/>
                <a:cs typeface="Century Gothic" charset="0"/>
              </a:rPr>
              <a:t>you are interested in </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CL Candidates: Identify the node(s) you are interested in</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Complete the application and submit by email to Lauren &amp; Karen</a:t>
            </a:r>
          </a:p>
          <a:p>
            <a:pPr marL="568325" indent="-457200">
              <a:spcBef>
                <a:spcPts val="0"/>
              </a:spcBef>
              <a:buFont typeface="+mj-lt"/>
              <a:buAutoNum type="arabicPeriod"/>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Important Things to Note:</a:t>
            </a:r>
            <a:endParaRPr lang="en-US" b="1" dirty="0">
              <a:solidFill>
                <a:schemeClr val="tx1">
                  <a:lumMod val="75000"/>
                  <a:lumOff val="25000"/>
                </a:schemeClr>
              </a:solidFill>
              <a:latin typeface="Century Gothic" charset="0"/>
              <a:ea typeface="Century Gothic" charset="0"/>
              <a:cs typeface="Century Gothic" charset="0"/>
            </a:endParaRPr>
          </a:p>
          <a:p>
            <a:pPr marL="401638" indent="-290513">
              <a:spcBef>
                <a:spcPts val="0"/>
              </a:spcBef>
            </a:pPr>
            <a:r>
              <a:rPr lang="en-US" sz="1800" dirty="0">
                <a:solidFill>
                  <a:schemeClr val="tx1">
                    <a:lumMod val="75000"/>
                    <a:lumOff val="25000"/>
                  </a:schemeClr>
                </a:solidFill>
                <a:latin typeface="Century Gothic" charset="0"/>
                <a:ea typeface="Century Gothic" charset="0"/>
                <a:cs typeface="Century Gothic" charset="0"/>
              </a:rPr>
              <a:t>Candidates interested in both opportunities can apply using the same </a:t>
            </a:r>
            <a:r>
              <a:rPr lang="en-US" sz="1800" dirty="0" smtClean="0">
                <a:solidFill>
                  <a:schemeClr val="tx1">
                    <a:lumMod val="75000"/>
                    <a:lumOff val="25000"/>
                  </a:schemeClr>
                </a:solidFill>
                <a:latin typeface="Century Gothic" charset="0"/>
                <a:ea typeface="Century Gothic" charset="0"/>
                <a:cs typeface="Century Gothic" charset="0"/>
              </a:rPr>
              <a:t>application </a:t>
            </a:r>
          </a:p>
          <a:p>
            <a:pPr marL="401638" indent="-290513">
              <a:spcBef>
                <a:spcPts val="0"/>
              </a:spcBef>
            </a:pPr>
            <a:r>
              <a:rPr lang="en-US" sz="1800" dirty="0" smtClean="0">
                <a:solidFill>
                  <a:schemeClr val="tx1">
                    <a:lumMod val="75000"/>
                    <a:lumOff val="25000"/>
                  </a:schemeClr>
                </a:solidFill>
                <a:latin typeface="Century Gothic" charset="0"/>
                <a:ea typeface="Century Gothic" charset="0"/>
                <a:cs typeface="Century Gothic" charset="0"/>
              </a:rPr>
              <a:t>Flexibility in location increases your competitiveness </a:t>
            </a:r>
          </a:p>
          <a:p>
            <a:pPr marL="401638" indent="-290513">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There is only one Center Lead position being competed at each node</a:t>
            </a:r>
          </a:p>
          <a:p>
            <a:pPr marL="401638" indent="-290513">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Typically only one Fellow position is offered for each node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8" name="Content Placeholder 1"/>
          <p:cNvSpPr txBox="1">
            <a:spLocks/>
          </p:cNvSpPr>
          <p:nvPr/>
        </p:nvSpPr>
        <p:spPr>
          <a:xfrm>
            <a:off x="231015" y="4459705"/>
            <a:ext cx="9586753" cy="1812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smtClean="0">
                <a:solidFill>
                  <a:schemeClr val="tx1">
                    <a:lumMod val="75000"/>
                    <a:lumOff val="25000"/>
                  </a:schemeClr>
                </a:solidFill>
                <a:latin typeface="Century Gothic" charset="0"/>
                <a:ea typeface="Century Gothic" charset="0"/>
                <a:cs typeface="Century Gothic" charset="0"/>
              </a:rPr>
              <a:t>Center Lead Application Timeline:</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February 9</a:t>
            </a:r>
            <a:r>
              <a:rPr lang="en-US" sz="1800"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Submit application </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February 12</a:t>
            </a:r>
            <a:r>
              <a:rPr lang="en-US" sz="1800"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 February 23</a:t>
            </a:r>
            <a:r>
              <a:rPr lang="en-US" sz="1800" baseline="30000" dirty="0" smtClean="0">
                <a:solidFill>
                  <a:schemeClr val="tx1">
                    <a:lumMod val="75000"/>
                    <a:lumOff val="25000"/>
                  </a:schemeClr>
                </a:solidFill>
                <a:latin typeface="Century Gothic" charset="0"/>
                <a:ea typeface="Century Gothic" charset="0"/>
                <a:cs typeface="Century Gothic" charset="0"/>
              </a:rPr>
              <a:t>rd</a:t>
            </a:r>
            <a:r>
              <a:rPr lang="en-US" sz="1800" dirty="0" smtClean="0">
                <a:solidFill>
                  <a:schemeClr val="tx1">
                    <a:lumMod val="75000"/>
                    <a:lumOff val="25000"/>
                  </a:schemeClr>
                </a:solidFill>
                <a:latin typeface="Century Gothic" charset="0"/>
                <a:ea typeface="Century Gothic" charset="0"/>
                <a:cs typeface="Century Gothic" charset="0"/>
              </a:rPr>
              <a:t>: Application Review &amp; Interviews</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March 14</a:t>
            </a:r>
            <a:r>
              <a:rPr lang="en-US" sz="1800"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Final Notifications by Email</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March 23</a:t>
            </a:r>
            <a:r>
              <a:rPr lang="en-US" sz="1800" baseline="30000" dirty="0" smtClean="0">
                <a:solidFill>
                  <a:schemeClr val="tx1">
                    <a:lumMod val="75000"/>
                    <a:lumOff val="25000"/>
                  </a:schemeClr>
                </a:solidFill>
                <a:latin typeface="Century Gothic" charset="0"/>
                <a:ea typeface="Century Gothic" charset="0"/>
                <a:cs typeface="Century Gothic" charset="0"/>
              </a:rPr>
              <a:t>rd</a:t>
            </a:r>
            <a:r>
              <a:rPr lang="en-US" sz="1800" dirty="0" smtClean="0">
                <a:solidFill>
                  <a:schemeClr val="tx1">
                    <a:lumMod val="75000"/>
                    <a:lumOff val="25000"/>
                  </a:schemeClr>
                </a:solidFill>
                <a:latin typeface="Century Gothic" charset="0"/>
                <a:ea typeface="Century Gothic" charset="0"/>
                <a:cs typeface="Century Gothic" charset="0"/>
              </a:rPr>
              <a:t>: Position Acceptance Deadline</a:t>
            </a:r>
          </a:p>
          <a:p>
            <a:pPr marL="339725" algn="ct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6" name="Rounded Rectangle 5"/>
          <p:cNvSpPr/>
          <p:nvPr/>
        </p:nvSpPr>
        <p:spPr>
          <a:xfrm>
            <a:off x="9274949" y="4427620"/>
            <a:ext cx="2401092" cy="1443790"/>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Questions?</a:t>
            </a:r>
          </a:p>
          <a:p>
            <a:pPr algn="ctr"/>
            <a:r>
              <a:rPr lang="en-US" dirty="0" smtClean="0"/>
              <a:t>Email Lauren </a:t>
            </a:r>
            <a:r>
              <a:rPr lang="en-US" dirty="0" smtClean="0">
                <a:hlinkClick r:id="rId2"/>
              </a:rPr>
              <a:t>Lauren.M.Childs@nasa.gov</a:t>
            </a:r>
            <a:r>
              <a:rPr lang="en-US" dirty="0" smtClean="0"/>
              <a:t> </a:t>
            </a:r>
            <a:endParaRPr lang="en-US" dirty="0"/>
          </a:p>
        </p:txBody>
      </p:sp>
    </p:spTree>
    <p:extLst>
      <p:ext uri="{BB962C8B-B14F-4D97-AF65-F5344CB8AC3E}">
        <p14:creationId xmlns:p14="http://schemas.microsoft.com/office/powerpoint/2010/main" val="231636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84"/>
          <p:cNvPicPr preferRelativeResize="0"/>
          <p:nvPr/>
        </p:nvPicPr>
        <p:blipFill rotWithShape="1">
          <a:blip r:embed="rId2">
            <a:alphaModFix/>
          </a:blip>
          <a:srcRect t="33049"/>
          <a:stretch/>
        </p:blipFill>
        <p:spPr>
          <a:xfrm>
            <a:off x="1452482" y="2670775"/>
            <a:ext cx="9156357" cy="3544483"/>
          </a:xfrm>
          <a:prstGeom prst="rect">
            <a:avLst/>
          </a:prstGeom>
          <a:noFill/>
          <a:ln>
            <a:noFill/>
          </a:ln>
        </p:spPr>
      </p:pic>
      <p:sp>
        <p:nvSpPr>
          <p:cNvPr id="2" name="Title 1"/>
          <p:cNvSpPr>
            <a:spLocks noGrp="1"/>
          </p:cNvSpPr>
          <p:nvPr>
            <p:ph type="title"/>
          </p:nvPr>
        </p:nvSpPr>
        <p:spPr>
          <a:xfrm>
            <a:off x="838199" y="365125"/>
            <a:ext cx="11027735" cy="613821"/>
          </a:xfrm>
        </p:spPr>
        <p:txBody>
          <a:bodyPr>
            <a:normAutofit/>
          </a:bodyPr>
          <a:lstStyle/>
          <a:p>
            <a:r>
              <a:rPr lang="en-US" dirty="0" smtClean="0"/>
              <a:t>20</a:t>
            </a:r>
            <a:r>
              <a:rPr lang="en-US" baseline="30000" dirty="0" smtClean="0"/>
              <a:t>th</a:t>
            </a:r>
            <a:r>
              <a:rPr lang="en-US" dirty="0" smtClean="0"/>
              <a:t> Anniversary Challenge</a:t>
            </a:r>
            <a:endParaRPr lang="en-US" dirty="0"/>
          </a:p>
        </p:txBody>
      </p:sp>
      <p:sp>
        <p:nvSpPr>
          <p:cNvPr id="13" name="Content Placeholder 1"/>
          <p:cNvSpPr>
            <a:spLocks noGrp="1"/>
          </p:cNvSpPr>
          <p:nvPr>
            <p:ph idx="1"/>
          </p:nvPr>
        </p:nvSpPr>
        <p:spPr>
          <a:xfrm>
            <a:off x="2644347" y="1226382"/>
            <a:ext cx="6795061" cy="636961"/>
          </a:xfrm>
        </p:spPr>
        <p:txBody>
          <a:bodyPr>
            <a:noAutofit/>
          </a:bodyPr>
          <a:lstStyle/>
          <a:p>
            <a:pPr marL="0" indent="0" algn="ct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LET THE GAMES BEGIN!</a:t>
            </a:r>
            <a:endParaRPr lang="en-US" sz="2800" i="1" dirty="0">
              <a:solidFill>
                <a:schemeClr val="tx1">
                  <a:lumMod val="75000"/>
                  <a:lumOff val="25000"/>
                </a:schemeClr>
              </a:solidFill>
              <a:latin typeface="Century Gothic" charset="0"/>
              <a:ea typeface="Century Gothic" charset="0"/>
              <a:cs typeface="Century Gothic" charset="0"/>
            </a:endParaRPr>
          </a:p>
        </p:txBody>
      </p:sp>
      <p:sp>
        <p:nvSpPr>
          <p:cNvPr id="7" name="Shape 87"/>
          <p:cNvSpPr txBox="1"/>
          <p:nvPr/>
        </p:nvSpPr>
        <p:spPr>
          <a:xfrm>
            <a:off x="175985" y="1055912"/>
            <a:ext cx="338226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Jeopardy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Node Flag</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Paper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Poster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Website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Project Summary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Video</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Printed Material Contest</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9" name="Shape 88"/>
          <p:cNvSpPr txBox="1"/>
          <p:nvPr/>
        </p:nvSpPr>
        <p:spPr>
          <a:xfrm>
            <a:off x="9025679" y="1055912"/>
            <a:ext cx="316632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Partner Quote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Incubator Talk Presentation-Off</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How-to Video Competition</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Cartography Map</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Weekly Trivia</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Geo Guesser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Social Media Filter (FB)</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Band Math of Satellite Image</a:t>
            </a:r>
            <a:endParaRPr dirty="0"/>
          </a:p>
          <a:p>
            <a:pPr marL="285750" marR="0" lvl="0" indent="-285750" algn="l" rtl="0">
              <a:spcBef>
                <a:spcPts val="0"/>
              </a:spcBef>
              <a:spcAft>
                <a:spcPts val="0"/>
              </a:spcAft>
              <a:buClr>
                <a:schemeClr val="dk1"/>
              </a:buClr>
              <a:buSzPts val="1600"/>
              <a:buFont typeface="Arial"/>
              <a:buChar char="•"/>
            </a:pPr>
            <a:r>
              <a:rPr lang="en-US" sz="1600" i="1" dirty="0" err="1">
                <a:solidFill>
                  <a:schemeClr val="dk1"/>
                </a:solidFill>
                <a:latin typeface="Calibri"/>
                <a:ea typeface="Calibri"/>
                <a:cs typeface="Calibri"/>
                <a:sym typeface="Calibri"/>
              </a:rPr>
              <a:t>DEVELOPer</a:t>
            </a:r>
            <a:r>
              <a:rPr lang="en-US" sz="1600" i="1" dirty="0">
                <a:solidFill>
                  <a:schemeClr val="dk1"/>
                </a:solidFill>
                <a:latin typeface="Calibri"/>
                <a:ea typeface="Calibri"/>
                <a:cs typeface="Calibri"/>
                <a:sym typeface="Calibri"/>
              </a:rPr>
              <a:t> of the Term Winner</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11" name="Shape 89"/>
          <p:cNvSpPr/>
          <p:nvPr/>
        </p:nvSpPr>
        <p:spPr>
          <a:xfrm rot="1579510">
            <a:off x="-487357" y="4421434"/>
            <a:ext cx="3711374" cy="2375291"/>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Shape 90"/>
          <p:cNvSpPr/>
          <p:nvPr/>
        </p:nvSpPr>
        <p:spPr>
          <a:xfrm rot="9804085">
            <a:off x="8891447" y="3962678"/>
            <a:ext cx="3736606" cy="2679735"/>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Shape 92"/>
          <p:cNvSpPr txBox="1"/>
          <p:nvPr/>
        </p:nvSpPr>
        <p:spPr>
          <a:xfrm rot="1801858">
            <a:off x="54923" y="5147415"/>
            <a:ext cx="277509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Games Begin the</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FIRST WEEK</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of the term!</a:t>
            </a:r>
            <a:endParaRPr sz="1800" dirty="0">
              <a:solidFill>
                <a:schemeClr val="dk1"/>
              </a:solidFill>
              <a:latin typeface="Arial Black"/>
              <a:ea typeface="Arial Black"/>
              <a:cs typeface="Arial Black"/>
              <a:sym typeface="Arial Black"/>
            </a:endParaRPr>
          </a:p>
        </p:txBody>
      </p:sp>
      <p:sp>
        <p:nvSpPr>
          <p:cNvPr id="15" name="Shape 91"/>
          <p:cNvSpPr txBox="1"/>
          <p:nvPr/>
        </p:nvSpPr>
        <p:spPr>
          <a:xfrm rot="20368376">
            <a:off x="9372201" y="4979380"/>
            <a:ext cx="277509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MORE DETAILS ON DEVELOPedia!</a:t>
            </a:r>
            <a:endParaRPr sz="1800" dirty="0">
              <a:solidFill>
                <a:schemeClr val="dk1"/>
              </a:solidFill>
              <a:latin typeface="Arial Black"/>
              <a:ea typeface="Arial Black"/>
              <a:cs typeface="Arial Black"/>
              <a:sym typeface="Arial Black"/>
            </a:endParaRPr>
          </a:p>
        </p:txBody>
      </p:sp>
      <p:sp>
        <p:nvSpPr>
          <p:cNvPr id="16" name="Content Placeholder 1"/>
          <p:cNvSpPr txBox="1">
            <a:spLocks/>
          </p:cNvSpPr>
          <p:nvPr/>
        </p:nvSpPr>
        <p:spPr>
          <a:xfrm>
            <a:off x="3521175" y="1997378"/>
            <a:ext cx="5467434" cy="636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smtClean="0">
                <a:solidFill>
                  <a:schemeClr val="tx1">
                    <a:lumMod val="75000"/>
                    <a:lumOff val="25000"/>
                  </a:schemeClr>
                </a:solidFill>
                <a:latin typeface="Century Gothic" charset="0"/>
                <a:ea typeface="Century Gothic" charset="0"/>
                <a:cs typeface="Century Gothic" charset="0"/>
              </a:rPr>
              <a:t>20 Events</a:t>
            </a:r>
            <a:endParaRPr lang="en-US"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5894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6517" y="1321349"/>
            <a:ext cx="6212651" cy="1325563"/>
          </a:xfrm>
        </p:spPr>
        <p:txBody>
          <a:bodyPr/>
          <a:lstStyle/>
          <a:p>
            <a:pPr algn="ctr"/>
            <a:r>
              <a:rPr lang="en-US" dirty="0" smtClean="0"/>
              <a:t>Thank You!</a:t>
            </a:r>
            <a:endParaRPr lang="en-US" dirty="0"/>
          </a:p>
        </p:txBody>
      </p:sp>
      <p:sp>
        <p:nvSpPr>
          <p:cNvPr id="10" name="Text Placeholder 5"/>
          <p:cNvSpPr txBox="1">
            <a:spLocks/>
          </p:cNvSpPr>
          <p:nvPr/>
        </p:nvSpPr>
        <p:spPr>
          <a:xfrm>
            <a:off x="1675538" y="3460811"/>
            <a:ext cx="4554607" cy="1673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smtClean="0">
                <a:solidFill>
                  <a:schemeClr val="tx1">
                    <a:lumMod val="75000"/>
                    <a:lumOff val="25000"/>
                  </a:schemeClr>
                </a:solidFill>
              </a:rPr>
              <a:t>Your DEVELOP experience is what you make it. </a:t>
            </a:r>
          </a:p>
          <a:p>
            <a:pPr marL="0" indent="0" algn="ctr">
              <a:buNone/>
            </a:pPr>
            <a:r>
              <a:rPr lang="en-US" sz="2200" dirty="0" smtClean="0">
                <a:solidFill>
                  <a:schemeClr val="tx1">
                    <a:lumMod val="75000"/>
                    <a:lumOff val="25000"/>
                  </a:schemeClr>
                </a:solidFill>
              </a:rPr>
              <a:t>What opportunities are right for you?</a:t>
            </a:r>
            <a:endParaRPr lang="en-US" sz="2200" dirty="0">
              <a:solidFill>
                <a:schemeClr val="tx1">
                  <a:lumMod val="75000"/>
                  <a:lumOff val="2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2712" y="-1"/>
            <a:ext cx="4209288" cy="6313933"/>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Presenting and Publishing DEVELOP Work</a:t>
            </a:r>
            <a:endParaRPr lang="en-US" dirty="0">
              <a:solidFill>
                <a:schemeClr val="bg2">
                  <a:lumMod val="25000"/>
                </a:schemeClr>
              </a:solidFill>
            </a:endParaRPr>
          </a:p>
        </p:txBody>
      </p:sp>
      <p:sp>
        <p:nvSpPr>
          <p:cNvPr id="6" name="Content Placeholder 1"/>
          <p:cNvSpPr>
            <a:spLocks noGrp="1"/>
          </p:cNvSpPr>
          <p:nvPr>
            <p:ph idx="1"/>
          </p:nvPr>
        </p:nvSpPr>
        <p:spPr/>
        <p:txBody>
          <a:bodyPr>
            <a:normAutofit fontScale="70000" lnSpcReduction="20000"/>
          </a:bodyPr>
          <a:lstStyle/>
          <a:p>
            <a:pPr marL="0" indent="0">
              <a:lnSpc>
                <a:spcPct val="110000"/>
              </a:lnSpc>
              <a:buNone/>
            </a:pPr>
            <a:r>
              <a:rPr lang="en-US" sz="2400" dirty="0" smtClean="0">
                <a:solidFill>
                  <a:schemeClr val="tx1">
                    <a:lumMod val="75000"/>
                    <a:lumOff val="25000"/>
                  </a:schemeClr>
                </a:solidFill>
              </a:rPr>
              <a:t>For purposes of ensuring appropriate export control review, performance metric tracking, and reporting to NASA HQ, </a:t>
            </a:r>
            <a:r>
              <a:rPr lang="en-US" sz="2400" b="1" dirty="0" smtClean="0">
                <a:solidFill>
                  <a:schemeClr val="tx1">
                    <a:lumMod val="75000"/>
                    <a:lumOff val="25000"/>
                  </a:schemeClr>
                </a:solidFill>
              </a:rPr>
              <a:t>any and all presentations or publications related to DEVELOP (projects or the program in general) must be communicated to, and content shared with, the NPO </a:t>
            </a:r>
            <a:r>
              <a:rPr lang="en-US" sz="2400" b="1" u="sng" dirty="0" smtClean="0">
                <a:solidFill>
                  <a:schemeClr val="tx1">
                    <a:lumMod val="75000"/>
                    <a:lumOff val="25000"/>
                  </a:schemeClr>
                </a:solidFill>
              </a:rPr>
              <a:t>before submission</a:t>
            </a:r>
            <a:r>
              <a:rPr lang="en-US" sz="2400" dirty="0" smtClean="0">
                <a:solidFill>
                  <a:schemeClr val="tx1">
                    <a:lumMod val="75000"/>
                    <a:lumOff val="25000"/>
                  </a:schemeClr>
                </a:solidFill>
              </a:rPr>
              <a:t> of the presentation or publication.</a:t>
            </a:r>
            <a:endParaRPr lang="en-US" sz="1600" dirty="0" smtClean="0">
              <a:solidFill>
                <a:schemeClr val="tx1">
                  <a:lumMod val="75000"/>
                  <a:lumOff val="25000"/>
                </a:schemeClr>
              </a:solidFill>
            </a:endParaRPr>
          </a:p>
          <a:p>
            <a:pPr marL="0" indent="0">
              <a:lnSpc>
                <a:spcPct val="110000"/>
              </a:lnSpc>
              <a:buNone/>
            </a:pPr>
            <a:r>
              <a:rPr lang="en-US" sz="2400" dirty="0" smtClean="0">
                <a:solidFill>
                  <a:schemeClr val="tx1">
                    <a:lumMod val="75000"/>
                    <a:lumOff val="25000"/>
                  </a:schemeClr>
                </a:solidFill>
              </a:rPr>
              <a:t>Submitting work for presentation or publication is encouraged; however, </a:t>
            </a:r>
            <a:r>
              <a:rPr lang="en-US" sz="2400" b="1" dirty="0" smtClean="0">
                <a:solidFill>
                  <a:schemeClr val="tx1">
                    <a:lumMod val="75000"/>
                    <a:lumOff val="25000"/>
                  </a:schemeClr>
                </a:solidFill>
              </a:rPr>
              <a:t>ALL</a:t>
            </a:r>
            <a:r>
              <a:rPr lang="en-US" sz="2400" dirty="0" smtClean="0">
                <a:solidFill>
                  <a:schemeClr val="tx1">
                    <a:lumMod val="75000"/>
                    <a:lumOff val="25000"/>
                  </a:schemeClr>
                </a:solidFill>
              </a:rPr>
              <a:t> research is the property of NASA and therefore, you must have permission prior to submitting your research anywhere. Also, to minimize duplication of effort, the NPO oversees all publications and presentations.</a:t>
            </a:r>
          </a:p>
          <a:p>
            <a:pPr marL="0" indent="0">
              <a:lnSpc>
                <a:spcPct val="110000"/>
              </a:lnSpc>
              <a:buNone/>
            </a:pPr>
            <a:r>
              <a:rPr lang="en-US" sz="2400" dirty="0" smtClean="0">
                <a:solidFill>
                  <a:schemeClr val="tx1">
                    <a:lumMod val="75000"/>
                    <a:lumOff val="25000"/>
                  </a:schemeClr>
                </a:solidFill>
              </a:rPr>
              <a:t>Coordinate with your Center Lead and, if approved at your node, send a simple email with your ideas </a:t>
            </a:r>
            <a:r>
              <a:rPr lang="en-US" sz="2400" b="1" dirty="0" smtClean="0">
                <a:solidFill>
                  <a:schemeClr val="tx1">
                    <a:lumMod val="75000"/>
                    <a:lumOff val="25000"/>
                  </a:schemeClr>
                </a:solidFill>
              </a:rPr>
              <a:t>before</a:t>
            </a:r>
            <a:r>
              <a:rPr lang="en-US" sz="2400" dirty="0" smtClean="0">
                <a:solidFill>
                  <a:schemeClr val="tx1">
                    <a:lumMod val="75000"/>
                    <a:lumOff val="25000"/>
                  </a:schemeClr>
                </a:solidFill>
              </a:rPr>
              <a:t> the presentation or publication to </a:t>
            </a:r>
            <a:r>
              <a:rPr lang="en-US" sz="2400" dirty="0" smtClean="0">
                <a:solidFill>
                  <a:schemeClr val="tx1">
                    <a:lumMod val="75000"/>
                    <a:lumOff val="25000"/>
                  </a:schemeClr>
                </a:solidFill>
                <a:hlinkClick r:id="rId2"/>
              </a:rPr>
              <a:t>Lauren.M.Childs@nasa.gov</a:t>
            </a:r>
            <a:r>
              <a:rPr lang="en-US" sz="2400" dirty="0" smtClean="0">
                <a:solidFill>
                  <a:schemeClr val="tx1">
                    <a:lumMod val="75000"/>
                    <a:lumOff val="25000"/>
                  </a:schemeClr>
                </a:solidFill>
              </a:rPr>
              <a:t> </a:t>
            </a:r>
            <a:r>
              <a:rPr lang="en-US" dirty="0">
                <a:solidFill>
                  <a:schemeClr val="tx1">
                    <a:lumMod val="75000"/>
                    <a:lumOff val="25000"/>
                  </a:schemeClr>
                </a:solidFill>
              </a:rPr>
              <a:t>and </a:t>
            </a:r>
            <a:r>
              <a:rPr lang="en-US" dirty="0" smtClean="0">
                <a:solidFill>
                  <a:schemeClr val="tx1">
                    <a:lumMod val="75000"/>
                    <a:lumOff val="25000"/>
                  </a:schemeClr>
                </a:solidFill>
                <a:hlinkClick r:id="rId3"/>
              </a:rPr>
              <a:t>Karen.N.Allsbrook@nasa.gov</a:t>
            </a:r>
            <a:r>
              <a:rPr lang="en-US" dirty="0" smtClean="0">
                <a:solidFill>
                  <a:schemeClr val="tx1">
                    <a:lumMod val="75000"/>
                    <a:lumOff val="25000"/>
                  </a:schemeClr>
                </a:solidFill>
              </a:rPr>
              <a:t> with </a:t>
            </a:r>
            <a:r>
              <a:rPr lang="en-US" sz="2400" dirty="0" smtClean="0">
                <a:solidFill>
                  <a:schemeClr val="tx1">
                    <a:lumMod val="75000"/>
                    <a:lumOff val="25000"/>
                  </a:schemeClr>
                </a:solidFill>
              </a:rPr>
              <a:t>the following information:</a:t>
            </a:r>
          </a:p>
          <a:p>
            <a:pPr>
              <a:lnSpc>
                <a:spcPct val="110000"/>
              </a:lnSpc>
            </a:pPr>
            <a:r>
              <a:rPr lang="en-US" sz="2000" dirty="0" smtClean="0">
                <a:solidFill>
                  <a:schemeClr val="tx1">
                    <a:lumMod val="75000"/>
                    <a:lumOff val="25000"/>
                  </a:schemeClr>
                </a:solidFill>
              </a:rPr>
              <a:t>Description of the activity - conference, presentation to a class, publication, etc.</a:t>
            </a:r>
          </a:p>
          <a:p>
            <a:pPr>
              <a:lnSpc>
                <a:spcPct val="110000"/>
              </a:lnSpc>
            </a:pPr>
            <a:r>
              <a:rPr lang="en-US" sz="2000" dirty="0" smtClean="0">
                <a:solidFill>
                  <a:schemeClr val="tx1">
                    <a:lumMod val="75000"/>
                    <a:lumOff val="25000"/>
                  </a:schemeClr>
                </a:solidFill>
              </a:rPr>
              <a:t>Timeline for the activity - when the event is or deadline for publication, etc.</a:t>
            </a:r>
          </a:p>
          <a:p>
            <a:pPr>
              <a:lnSpc>
                <a:spcPct val="110000"/>
              </a:lnSpc>
            </a:pPr>
            <a:r>
              <a:rPr lang="en-US" sz="2000" dirty="0" smtClean="0">
                <a:solidFill>
                  <a:schemeClr val="tx1">
                    <a:lumMod val="75000"/>
                    <a:lumOff val="25000"/>
                  </a:schemeClr>
                </a:solidFill>
              </a:rPr>
              <a:t>A copy of the material/content (because often presentations can be large, a PDF is good enough for a quick review)</a:t>
            </a:r>
          </a:p>
          <a:p>
            <a:pPr>
              <a:lnSpc>
                <a:spcPct val="110000"/>
              </a:lnSpc>
            </a:pPr>
            <a:r>
              <a:rPr lang="en-US" sz="2000" dirty="0" smtClean="0">
                <a:solidFill>
                  <a:schemeClr val="tx1">
                    <a:lumMod val="75000"/>
                    <a:lumOff val="25000"/>
                  </a:schemeClr>
                </a:solidFill>
              </a:rPr>
              <a:t>Cost estimate (if applicable)</a:t>
            </a:r>
          </a:p>
          <a:p>
            <a:pPr>
              <a:lnSpc>
                <a:spcPct val="110000"/>
              </a:lnSpc>
            </a:pPr>
            <a:endParaRPr lang="en-US" sz="2000" dirty="0" smtClean="0">
              <a:solidFill>
                <a:schemeClr val="tx1">
                  <a:lumMod val="75000"/>
                  <a:lumOff val="25000"/>
                </a:schemeClr>
              </a:solidFill>
            </a:endParaRPr>
          </a:p>
          <a:p>
            <a:pPr marL="0" indent="0" algn="ctr">
              <a:lnSpc>
                <a:spcPct val="110000"/>
              </a:lnSpc>
              <a:buNone/>
            </a:pPr>
            <a:r>
              <a:rPr lang="en-US" sz="3400" b="1" dirty="0" smtClean="0">
                <a:solidFill>
                  <a:schemeClr val="tx1">
                    <a:lumMod val="75000"/>
                    <a:lumOff val="25000"/>
                  </a:schemeClr>
                </a:solidFill>
              </a:rPr>
              <a:t>Thank you for your consideration and help with this!</a:t>
            </a:r>
            <a:endParaRPr lang="en-US" sz="3400" b="1" dirty="0">
              <a:solidFill>
                <a:schemeClr val="tx1">
                  <a:lumMod val="75000"/>
                  <a:lumOff val="25000"/>
                </a:schemeClr>
              </a:solidFill>
            </a:endParaRPr>
          </a:p>
        </p:txBody>
      </p:sp>
    </p:spTree>
    <p:extLst>
      <p:ext uri="{BB962C8B-B14F-4D97-AF65-F5344CB8AC3E}">
        <p14:creationId xmlns:p14="http://schemas.microsoft.com/office/powerpoint/2010/main" val="11369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22" name="Content Placeholder 1"/>
          <p:cNvSpPr>
            <a:spLocks noGrp="1"/>
          </p:cNvSpPr>
          <p:nvPr>
            <p:ph idx="1"/>
          </p:nvPr>
        </p:nvSpPr>
        <p:spPr>
          <a:xfrm>
            <a:off x="490571" y="1682496"/>
            <a:ext cx="8211872" cy="4457802"/>
          </a:xfrm>
        </p:spPr>
        <p:txBody>
          <a:bodyPr>
            <a:noAutofit/>
          </a:bodyPr>
          <a:lstStyle/>
          <a:p>
            <a:r>
              <a:rPr lang="en-US" sz="2000" dirty="0">
                <a:solidFill>
                  <a:schemeClr val="tx1">
                    <a:lumMod val="75000"/>
                    <a:lumOff val="25000"/>
                  </a:schemeClr>
                </a:solidFill>
              </a:rPr>
              <a:t>Publications are a huge avenue for getting the word out about the great research you are a part of with DEVELOP!</a:t>
            </a:r>
          </a:p>
          <a:p>
            <a:r>
              <a:rPr lang="en-US" sz="2000" dirty="0">
                <a:solidFill>
                  <a:schemeClr val="tx1">
                    <a:lumMod val="75000"/>
                    <a:lumOff val="25000"/>
                  </a:schemeClr>
                </a:solidFill>
              </a:rPr>
              <a:t>DEVELOP </a:t>
            </a:r>
            <a:r>
              <a:rPr lang="en-US" sz="2000" dirty="0" smtClean="0">
                <a:solidFill>
                  <a:schemeClr val="tx1">
                    <a:lumMod val="75000"/>
                    <a:lumOff val="25000"/>
                  </a:schemeClr>
                </a:solidFill>
              </a:rPr>
              <a:t>is working on increasing the number of its </a:t>
            </a:r>
            <a:r>
              <a:rPr lang="en-US" sz="2000" dirty="0">
                <a:solidFill>
                  <a:schemeClr val="tx1">
                    <a:lumMod val="75000"/>
                    <a:lumOff val="25000"/>
                  </a:schemeClr>
                </a:solidFill>
              </a:rPr>
              <a:t>peer-reviewed </a:t>
            </a:r>
            <a:r>
              <a:rPr lang="en-US" sz="2000" dirty="0" smtClean="0">
                <a:solidFill>
                  <a:schemeClr val="tx1">
                    <a:lumMod val="75000"/>
                    <a:lumOff val="25000"/>
                  </a:schemeClr>
                </a:solidFill>
              </a:rPr>
              <a:t>publications.</a:t>
            </a:r>
          </a:p>
          <a:p>
            <a:r>
              <a:rPr lang="en-US" sz="2000" dirty="0" smtClean="0">
                <a:solidFill>
                  <a:schemeClr val="tx1">
                    <a:lumMod val="75000"/>
                    <a:lumOff val="25000"/>
                  </a:schemeClr>
                </a:solidFill>
              </a:rPr>
              <a:t>Currently, DEVELOP publishes often in “gray literature” like </a:t>
            </a:r>
            <a:r>
              <a:rPr lang="en-US" sz="2000" i="1" dirty="0" smtClean="0">
                <a:solidFill>
                  <a:schemeClr val="tx1">
                    <a:lumMod val="75000"/>
                    <a:lumOff val="25000"/>
                  </a:schemeClr>
                </a:solidFill>
              </a:rPr>
              <a:t>Earthzine</a:t>
            </a:r>
            <a:r>
              <a:rPr lang="en-US" sz="2000" dirty="0" smtClean="0">
                <a:solidFill>
                  <a:schemeClr val="tx1">
                    <a:lumMod val="75000"/>
                    <a:lumOff val="25000"/>
                  </a:schemeClr>
                </a:solidFill>
              </a:rPr>
              <a:t>, </a:t>
            </a:r>
            <a:r>
              <a:rPr lang="en-US" sz="2000" i="1" dirty="0" smtClean="0">
                <a:solidFill>
                  <a:schemeClr val="tx1">
                    <a:lumMod val="75000"/>
                    <a:lumOff val="25000"/>
                  </a:schemeClr>
                </a:solidFill>
              </a:rPr>
              <a:t>Directions Magazine</a:t>
            </a:r>
            <a:r>
              <a:rPr lang="en-US" sz="2000" dirty="0" smtClean="0">
                <a:solidFill>
                  <a:schemeClr val="tx1">
                    <a:lumMod val="75000"/>
                    <a:lumOff val="25000"/>
                  </a:schemeClr>
                </a:solidFill>
              </a:rPr>
              <a:t>, and </a:t>
            </a:r>
            <a:r>
              <a:rPr lang="en-US" sz="2000" i="1" dirty="0" smtClean="0">
                <a:solidFill>
                  <a:schemeClr val="tx1">
                    <a:lumMod val="75000"/>
                    <a:lumOff val="25000"/>
                  </a:schemeClr>
                </a:solidFill>
              </a:rPr>
              <a:t>The Earth Observer</a:t>
            </a:r>
            <a:endParaRPr lang="en-US" sz="2000" dirty="0">
              <a:solidFill>
                <a:schemeClr val="tx1">
                  <a:lumMod val="75000"/>
                  <a:lumOff val="25000"/>
                </a:schemeClr>
              </a:solidFill>
            </a:endParaRPr>
          </a:p>
          <a:p>
            <a:r>
              <a:rPr lang="en-US" sz="2000" dirty="0" smtClean="0">
                <a:solidFill>
                  <a:schemeClr val="tx1">
                    <a:lumMod val="75000"/>
                    <a:lumOff val="25000"/>
                  </a:schemeClr>
                </a:solidFill>
              </a:rPr>
              <a:t>If you are interested in working your project toward a potential publication, contact your Center Lead, Lauren</a:t>
            </a:r>
            <a:r>
              <a:rPr lang="en-US" sz="2000" dirty="0">
                <a:solidFill>
                  <a:schemeClr val="tx1">
                    <a:lumMod val="75000"/>
                    <a:lumOff val="25000"/>
                  </a:schemeClr>
                </a:solidFill>
              </a:rPr>
              <a:t> </a:t>
            </a:r>
            <a:r>
              <a:rPr lang="en-US" sz="2000" dirty="0" smtClean="0">
                <a:solidFill>
                  <a:schemeClr val="tx1">
                    <a:lumMod val="75000"/>
                    <a:lumOff val="25000"/>
                  </a:schemeClr>
                </a:solidFill>
              </a:rPr>
              <a:t>&amp; Amanda.</a:t>
            </a:r>
          </a:p>
          <a:p>
            <a:r>
              <a:rPr lang="en-US" sz="2000" dirty="0">
                <a:solidFill>
                  <a:schemeClr val="tx1">
                    <a:lumMod val="75000"/>
                    <a:lumOff val="25000"/>
                  </a:schemeClr>
                </a:solidFill>
              </a:rPr>
              <a:t>Note: If your team wants to pursue publication, you can talk to the PC Team about writing your technical paper using the style guide specific to the publication venue.</a:t>
            </a:r>
          </a:p>
          <a:p>
            <a:r>
              <a:rPr lang="en-US" sz="2000" b="1" dirty="0" smtClean="0">
                <a:solidFill>
                  <a:schemeClr val="tx1">
                    <a:lumMod val="75000"/>
                    <a:lumOff val="25000"/>
                  </a:schemeClr>
                </a:solidFill>
              </a:rPr>
              <a:t>Reminder: All publications must be approved by NPO and NASA’s Export Control process </a:t>
            </a:r>
            <a:r>
              <a:rPr lang="en-US" sz="2000" b="1" u="sng" dirty="0" smtClean="0">
                <a:solidFill>
                  <a:schemeClr val="tx1">
                    <a:lumMod val="75000"/>
                    <a:lumOff val="25000"/>
                  </a:schemeClr>
                </a:solidFill>
              </a:rPr>
              <a:t>before</a:t>
            </a:r>
            <a:r>
              <a:rPr lang="en-US" sz="2000" b="1" dirty="0" smtClean="0">
                <a:solidFill>
                  <a:schemeClr val="tx1">
                    <a:lumMod val="75000"/>
                    <a:lumOff val="25000"/>
                  </a:schemeClr>
                </a:solidFill>
              </a:rPr>
              <a:t> submission!</a:t>
            </a:r>
          </a:p>
        </p:txBody>
      </p:sp>
      <p:pic>
        <p:nvPicPr>
          <p:cNvPr id="23" name="Picture 22"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9654163" y="3678571"/>
            <a:ext cx="1758107" cy="2289271"/>
          </a:xfrm>
          <a:prstGeom prst="rect">
            <a:avLst/>
          </a:prstGeom>
          <a:ln>
            <a:noFill/>
          </a:ln>
          <a:effectLst>
            <a:outerShdw blurRad="292100" dist="139700" dir="2700000" algn="tl" rotWithShape="0">
              <a:srgbClr val="333333">
                <a:alpha val="65000"/>
              </a:srgbClr>
            </a:outerShdw>
          </a:effectLst>
        </p:spPr>
      </p:pic>
      <p:pic>
        <p:nvPicPr>
          <p:cNvPr id="24" name="Picture 23"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9083544" y="2123402"/>
            <a:ext cx="2188804" cy="2861648"/>
          </a:xfrm>
          <a:prstGeom prst="rect">
            <a:avLst/>
          </a:prstGeom>
          <a:ln>
            <a:noFill/>
          </a:ln>
          <a:effectLst>
            <a:outerShdw blurRad="292100" dist="139700" dir="2700000" algn="tl" rotWithShape="0">
              <a:srgbClr val="333333">
                <a:alpha val="65000"/>
              </a:srgbClr>
            </a:outerShdw>
          </a:effectLst>
        </p:spPr>
      </p:pic>
      <p:pic>
        <p:nvPicPr>
          <p:cNvPr id="25" name="Picture 24" descr="pers cover.jpg"/>
          <p:cNvPicPr>
            <a:picLocks noChangeAspect="1"/>
          </p:cNvPicPr>
          <p:nvPr/>
        </p:nvPicPr>
        <p:blipFill>
          <a:blip r:embed="rId4" cstate="print"/>
          <a:stretch>
            <a:fillRect/>
          </a:stretch>
        </p:blipFill>
        <p:spPr>
          <a:xfrm rot="20744331">
            <a:off x="10399348" y="1342708"/>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40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Process</a:t>
            </a:r>
            <a:endParaRPr lang="en-US" dirty="0"/>
          </a:p>
        </p:txBody>
      </p:sp>
      <p:sp>
        <p:nvSpPr>
          <p:cNvPr id="16" name="Content Placeholder 2"/>
          <p:cNvSpPr>
            <a:spLocks noGrp="1"/>
          </p:cNvSpPr>
          <p:nvPr>
            <p:ph sz="quarter" idx="1"/>
          </p:nvPr>
        </p:nvSpPr>
        <p:spPr>
          <a:xfrm>
            <a:off x="301751" y="1191735"/>
            <a:ext cx="11539149" cy="4066065"/>
          </a:xfrm>
        </p:spPr>
        <p:txBody>
          <a:bodyPr>
            <a:noAutofit/>
          </a:bodyPr>
          <a:lstStyle/>
          <a:p>
            <a:pPr>
              <a:spcBef>
                <a:spcPts val="0"/>
              </a:spcBef>
            </a:pPr>
            <a:r>
              <a:rPr lang="en-US" sz="1800" dirty="0" smtClean="0">
                <a:solidFill>
                  <a:schemeClr val="tx1">
                    <a:lumMod val="75000"/>
                    <a:lumOff val="25000"/>
                  </a:schemeClr>
                </a:solidFill>
              </a:rPr>
              <a:t>Discuss with your Center Lead and Science Advisor</a:t>
            </a:r>
          </a:p>
          <a:p>
            <a:pPr>
              <a:spcBef>
                <a:spcPts val="0"/>
              </a:spcBef>
            </a:pPr>
            <a:r>
              <a:rPr lang="en-US" sz="1800" dirty="0" smtClean="0">
                <a:solidFill>
                  <a:schemeClr val="tx1">
                    <a:lumMod val="75000"/>
                    <a:lumOff val="25000"/>
                  </a:schemeClr>
                </a:solidFill>
              </a:rPr>
              <a:t>Contact Lauren &amp; Amanda with initial interest</a:t>
            </a:r>
          </a:p>
          <a:p>
            <a:pPr>
              <a:spcBef>
                <a:spcPts val="0"/>
              </a:spcBef>
            </a:pPr>
            <a:r>
              <a:rPr lang="en-US" sz="1800" dirty="0" smtClean="0">
                <a:solidFill>
                  <a:schemeClr val="tx1">
                    <a:lumMod val="75000"/>
                    <a:lumOff val="25000"/>
                  </a:schemeClr>
                </a:solidFill>
              </a:rPr>
              <a:t>Select publication venue and draft the manuscript</a:t>
            </a:r>
          </a:p>
          <a:p>
            <a:pPr lvl="1">
              <a:spcBef>
                <a:spcPts val="0"/>
              </a:spcBef>
              <a:buFont typeface="Wingdings" panose="05000000000000000000" pitchFamily="2" charset="2"/>
              <a:buChar char="§"/>
            </a:pPr>
            <a:r>
              <a:rPr lang="en-US" sz="1800" dirty="0" smtClean="0">
                <a:solidFill>
                  <a:schemeClr val="tx1">
                    <a:lumMod val="75000"/>
                    <a:lumOff val="25000"/>
                  </a:schemeClr>
                </a:solidFill>
              </a:rPr>
              <a:t>If this happens during the term, the article draft can replace the tech paper. Email the Project Coordination Team if you are interested in pursuing this.</a:t>
            </a:r>
          </a:p>
          <a:p>
            <a:pPr>
              <a:spcBef>
                <a:spcPts val="0"/>
              </a:spcBef>
            </a:pPr>
            <a:r>
              <a:rPr lang="en-US" sz="1800" dirty="0" smtClean="0">
                <a:solidFill>
                  <a:schemeClr val="tx1">
                    <a:lumMod val="75000"/>
                    <a:lumOff val="25000"/>
                  </a:schemeClr>
                </a:solidFill>
              </a:rPr>
              <a:t>Submit draft to NPO for review </a:t>
            </a:r>
            <a:r>
              <a:rPr lang="en-US" sz="1800" b="1" dirty="0" smtClean="0">
                <a:solidFill>
                  <a:schemeClr val="tx1">
                    <a:lumMod val="75000"/>
                    <a:lumOff val="25000"/>
                  </a:schemeClr>
                </a:solidFill>
              </a:rPr>
              <a:t>before</a:t>
            </a:r>
            <a:r>
              <a:rPr lang="en-US" sz="1800" dirty="0" smtClean="0">
                <a:solidFill>
                  <a:schemeClr val="tx1">
                    <a:lumMod val="75000"/>
                    <a:lumOff val="25000"/>
                  </a:schemeClr>
                </a:solidFill>
              </a:rPr>
              <a:t> submitting to the journal</a:t>
            </a:r>
          </a:p>
          <a:p>
            <a:pPr>
              <a:spcBef>
                <a:spcPts val="0"/>
              </a:spcBef>
            </a:pPr>
            <a:r>
              <a:rPr lang="en-US" sz="1800" dirty="0" err="1" smtClean="0">
                <a:solidFill>
                  <a:schemeClr val="tx1">
                    <a:lumMod val="75000"/>
                    <a:lumOff val="25000"/>
                  </a:schemeClr>
                </a:solidFill>
              </a:rPr>
              <a:t>Comm</a:t>
            </a:r>
            <a:r>
              <a:rPr lang="en-US" sz="1800" dirty="0" smtClean="0">
                <a:solidFill>
                  <a:schemeClr val="tx1">
                    <a:lumMod val="75000"/>
                    <a:lumOff val="25000"/>
                  </a:schemeClr>
                </a:solidFill>
              </a:rPr>
              <a:t> team and project team go back and forth with edits to create a final submission</a:t>
            </a:r>
          </a:p>
          <a:p>
            <a:pPr>
              <a:spcBef>
                <a:spcPts val="0"/>
              </a:spcBef>
            </a:pPr>
            <a:r>
              <a:rPr lang="en-US" sz="1800" dirty="0" smtClean="0">
                <a:solidFill>
                  <a:schemeClr val="tx1">
                    <a:lumMod val="75000"/>
                    <a:lumOff val="25000"/>
                  </a:schemeClr>
                </a:solidFill>
              </a:rPr>
              <a:t>NPO submits final version into export control - </a:t>
            </a:r>
            <a:r>
              <a:rPr lang="en-US" sz="1800" i="1" dirty="0" smtClean="0">
                <a:solidFill>
                  <a:schemeClr val="tx1">
                    <a:lumMod val="75000"/>
                    <a:lumOff val="25000"/>
                  </a:schemeClr>
                </a:solidFill>
              </a:rPr>
              <a:t>NASA </a:t>
            </a:r>
            <a:r>
              <a:rPr lang="en-US" sz="1800" i="1" dirty="0">
                <a:solidFill>
                  <a:schemeClr val="tx1">
                    <a:lumMod val="75000"/>
                    <a:lumOff val="25000"/>
                  </a:schemeClr>
                </a:solidFill>
              </a:rPr>
              <a:t>Export Control takes about 2-3 weeks.</a:t>
            </a:r>
          </a:p>
          <a:p>
            <a:pPr>
              <a:spcBef>
                <a:spcPts val="0"/>
              </a:spcBef>
            </a:pPr>
            <a:r>
              <a:rPr lang="en-US" sz="1800" dirty="0" smtClean="0">
                <a:solidFill>
                  <a:schemeClr val="tx1">
                    <a:lumMod val="75000"/>
                    <a:lumOff val="25000"/>
                  </a:schemeClr>
                </a:solidFill>
              </a:rPr>
              <a:t>Once approved, the content can be submitted to publication venue</a:t>
            </a:r>
          </a:p>
          <a:p>
            <a:pPr>
              <a:spcBef>
                <a:spcPts val="0"/>
              </a:spcBef>
            </a:pPr>
            <a:r>
              <a:rPr lang="en-US" sz="1800" dirty="0" smtClean="0">
                <a:solidFill>
                  <a:schemeClr val="tx1">
                    <a:lumMod val="75000"/>
                    <a:lumOff val="25000"/>
                  </a:schemeClr>
                </a:solidFill>
              </a:rPr>
              <a:t>Keep Lauren in the loop with any and all edits from venue</a:t>
            </a:r>
          </a:p>
          <a:p>
            <a:pPr>
              <a:spcBef>
                <a:spcPts val="0"/>
              </a:spcBef>
            </a:pPr>
            <a:r>
              <a:rPr lang="en-US" sz="1800" dirty="0" smtClean="0">
                <a:solidFill>
                  <a:schemeClr val="tx1">
                    <a:lumMod val="75000"/>
                    <a:lumOff val="25000"/>
                  </a:schemeClr>
                </a:solidFill>
              </a:rPr>
              <a:t>The final-final version must be resubmitted to NASA Export control</a:t>
            </a:r>
          </a:p>
          <a:p>
            <a:pPr>
              <a:spcBef>
                <a:spcPts val="0"/>
              </a:spcBef>
            </a:pPr>
            <a:endParaRPr lang="en-US" sz="1600" dirty="0">
              <a:solidFill>
                <a:schemeClr val="accent2"/>
              </a:solidFill>
            </a:endParaRPr>
          </a:p>
          <a:p>
            <a:pPr marL="0" indent="0">
              <a:buNone/>
            </a:pPr>
            <a:r>
              <a:rPr lang="en-US" sz="1600" dirty="0">
                <a:solidFill>
                  <a:srgbClr val="2E5984"/>
                </a:solidFill>
              </a:rPr>
              <a:t>Submitting work for presentation or publication is encouraged; however, </a:t>
            </a:r>
            <a:r>
              <a:rPr lang="en-US" sz="1600" b="1" dirty="0">
                <a:solidFill>
                  <a:srgbClr val="2E5984"/>
                </a:solidFill>
              </a:rPr>
              <a:t>ALL</a:t>
            </a:r>
            <a:r>
              <a:rPr lang="en-US" sz="1600" dirty="0">
                <a:solidFill>
                  <a:srgbClr val="2E5984"/>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endParaRPr lang="en-US" sz="1200" dirty="0">
              <a:solidFill>
                <a:schemeClr val="accent2"/>
              </a:solidFill>
            </a:endParaRPr>
          </a:p>
        </p:txBody>
      </p:sp>
      <p:grpSp>
        <p:nvGrpSpPr>
          <p:cNvPr id="17" name="Group 16"/>
          <p:cNvGrpSpPr/>
          <p:nvPr/>
        </p:nvGrpSpPr>
        <p:grpSpPr>
          <a:xfrm>
            <a:off x="230587" y="5181599"/>
            <a:ext cx="11610313" cy="1219200"/>
            <a:chOff x="230587" y="5029710"/>
            <a:chExt cx="11736125" cy="2089478"/>
          </a:xfrm>
        </p:grpSpPr>
        <p:graphicFrame>
          <p:nvGraphicFramePr>
            <p:cNvPr id="18" name="Diagram 17"/>
            <p:cNvGraphicFramePr/>
            <p:nvPr>
              <p:extLst>
                <p:ext uri="{D42A27DB-BD31-4B8C-83A1-F6EECF244321}">
                  <p14:modId xmlns:p14="http://schemas.microsoft.com/office/powerpoint/2010/main" val="318212592"/>
                </p:ext>
              </p:extLst>
            </p:nvPr>
          </p:nvGraphicFramePr>
          <p:xfrm>
            <a:off x="230587" y="5394390"/>
            <a:ext cx="11736125" cy="1724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4009826" y="5029710"/>
              <a:ext cx="4177647" cy="685713"/>
            </a:xfrm>
            <a:prstGeom prst="rect">
              <a:avLst/>
            </a:prstGeom>
            <a:noFill/>
          </p:spPr>
          <p:txBody>
            <a:bodyPr wrap="none" rtlCol="0">
              <a:spAutoFit/>
            </a:bodyPr>
            <a:lstStyle/>
            <a:p>
              <a:pPr algn="ctr"/>
              <a:r>
                <a:rPr lang="en-US" sz="2000" b="1" dirty="0" smtClean="0">
                  <a:solidFill>
                    <a:schemeClr val="tx1">
                      <a:lumMod val="75000"/>
                      <a:lumOff val="25000"/>
                    </a:schemeClr>
                  </a:solidFill>
                  <a:latin typeface="Century Gothic" charset="0"/>
                  <a:ea typeface="Century Gothic" charset="0"/>
                  <a:cs typeface="Century Gothic" charset="0"/>
                </a:rPr>
                <a:t>Step by Step Publishing Process </a:t>
              </a:r>
              <a:endParaRPr lang="en-US" sz="2000" b="1" dirty="0">
                <a:solidFill>
                  <a:schemeClr val="tx1">
                    <a:lumMod val="75000"/>
                    <a:lumOff val="25000"/>
                  </a:schemeClr>
                </a:solidFill>
                <a:latin typeface="Century Gothic" charset="0"/>
                <a:ea typeface="Century Gothic" charset="0"/>
                <a:cs typeface="Century Gothic" charset="0"/>
              </a:endParaRPr>
            </a:p>
          </p:txBody>
        </p:sp>
      </p:grpSp>
      <p:pic>
        <p:nvPicPr>
          <p:cNvPr id="11" name="Picture 10" descr="TEO1.bmp"/>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9438">
            <a:off x="9559067" y="116674"/>
            <a:ext cx="1181212" cy="1544320"/>
          </a:xfrm>
          <a:prstGeom prst="rect">
            <a:avLst/>
          </a:prstGeom>
          <a:ln>
            <a:noFill/>
          </a:ln>
          <a:effectLst>
            <a:outerShdw blurRad="292100" dist="139700" dir="2700000" algn="tl" rotWithShape="0">
              <a:srgbClr val="333333">
                <a:alpha val="65000"/>
              </a:srgbClr>
            </a:outerShdw>
          </a:effectLst>
        </p:spPr>
      </p:pic>
      <p:pic>
        <p:nvPicPr>
          <p:cNvPr id="12" name="Picture 11" descr="pers cover.jpg"/>
          <p:cNvPicPr>
            <a:picLocks noChangeAspect="1"/>
          </p:cNvPicPr>
          <p:nvPr/>
        </p:nvPicPr>
        <p:blipFill>
          <a:blip r:embed="rId8" cstate="print"/>
          <a:stretch>
            <a:fillRect/>
          </a:stretch>
        </p:blipFill>
        <p:spPr>
          <a:xfrm rot="20744331">
            <a:off x="10740838" y="21799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676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5" name="Rectangle 4"/>
          <p:cNvSpPr/>
          <p:nvPr/>
        </p:nvSpPr>
        <p:spPr>
          <a:xfrm>
            <a:off x="429768" y="1282475"/>
            <a:ext cx="8851392" cy="44422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DEVELOP presents projects at over 50 conferences each year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If you have an idea for a conference you’d like to attend, discuss with your Center Lead and then reach out to NPO</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There is a meager travel pot provided to each node to support some travel, this may already be accounted for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Ways to attend cost-effectively: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Choose a conference that is local</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Present DEVELOP work at a conference you already are planning to attend either for school or personally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Pursue school-funding opportunities</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Apply for travel grants offered by professional societies</a:t>
            </a:r>
          </a:p>
          <a:p>
            <a:pPr marL="228600" indent="-228600">
              <a:lnSpc>
                <a:spcPct val="90000"/>
              </a:lnSpc>
              <a:spcBef>
                <a:spcPts val="1000"/>
              </a:spcBef>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3779" b="8669"/>
          <a:stretch/>
        </p:blipFill>
        <p:spPr>
          <a:xfrm>
            <a:off x="9358495" y="2743199"/>
            <a:ext cx="2560320" cy="30747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95" y="492715"/>
            <a:ext cx="2560320" cy="192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20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Closeouts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At the end of each term each node hosts a closeout event where teams present their work </a:t>
            </a:r>
          </a:p>
          <a:p>
            <a:r>
              <a:rPr lang="en-US" dirty="0" smtClean="0">
                <a:solidFill>
                  <a:schemeClr val="tx1">
                    <a:lumMod val="75000"/>
                    <a:lumOff val="25000"/>
                  </a:schemeClr>
                </a:solidFill>
              </a:rPr>
              <a:t>Typically partners, friends, and family are invited</a:t>
            </a:r>
          </a:p>
          <a:p>
            <a:r>
              <a:rPr lang="en-US" dirty="0" smtClean="0">
                <a:solidFill>
                  <a:schemeClr val="tx1">
                    <a:lumMod val="75000"/>
                    <a:lumOff val="25000"/>
                  </a:schemeClr>
                </a:solidFill>
              </a:rPr>
              <a:t>Talk to your Center Lead about the specifics for your node</a:t>
            </a:r>
          </a:p>
          <a:p>
            <a:r>
              <a:rPr lang="en-US" dirty="0" smtClean="0">
                <a:solidFill>
                  <a:schemeClr val="tx1">
                    <a:lumMod val="75000"/>
                    <a:lumOff val="25000"/>
                  </a:schemeClr>
                </a:solidFill>
              </a:rPr>
              <a:t>Great networking opportunity</a:t>
            </a:r>
          </a:p>
          <a:p>
            <a:r>
              <a:rPr lang="en-US" dirty="0" smtClean="0">
                <a:solidFill>
                  <a:schemeClr val="tx1">
                    <a:lumMod val="75000"/>
                    <a:lumOff val="25000"/>
                  </a:schemeClr>
                </a:solidFill>
              </a:rPr>
              <a:t>Exciting wrap up of the term!</a:t>
            </a:r>
            <a:endParaRPr lang="en-US"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520" y="4060849"/>
            <a:ext cx="2621280" cy="19659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752" y="4035856"/>
            <a:ext cx="3968496" cy="19909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060849"/>
            <a:ext cx="2621280" cy="1965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30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AESAS</a:t>
            </a:r>
            <a:endParaRPr lang="en-US" dirty="0"/>
          </a:p>
        </p:txBody>
      </p:sp>
      <p:sp>
        <p:nvSpPr>
          <p:cNvPr id="3" name="Content Placeholder 2"/>
          <p:cNvSpPr>
            <a:spLocks noGrp="1"/>
          </p:cNvSpPr>
          <p:nvPr>
            <p:ph idx="1"/>
          </p:nvPr>
        </p:nvSpPr>
        <p:spPr>
          <a:xfrm>
            <a:off x="838200" y="1322237"/>
            <a:ext cx="10515600" cy="3069010"/>
          </a:xfrm>
        </p:spPr>
        <p:txBody>
          <a:bodyPr/>
          <a:lstStyle/>
          <a:p>
            <a:pPr lvl="0"/>
            <a:r>
              <a:rPr lang="en-US" sz="2000" b="1" dirty="0" smtClean="0">
                <a:solidFill>
                  <a:schemeClr val="tx1">
                    <a:lumMod val="75000"/>
                    <a:lumOff val="25000"/>
                  </a:schemeClr>
                </a:solidFill>
              </a:rPr>
              <a:t>What</a:t>
            </a:r>
            <a:r>
              <a:rPr lang="en-US" sz="2000" dirty="0" smtClean="0">
                <a:solidFill>
                  <a:schemeClr val="tx1">
                    <a:lumMod val="75000"/>
                    <a:lumOff val="25000"/>
                  </a:schemeClr>
                </a:solidFill>
              </a:rPr>
              <a:t>: Annual Earth Science Applications Showcase</a:t>
            </a:r>
          </a:p>
          <a:p>
            <a:r>
              <a:rPr lang="en-US" sz="2000" b="1" dirty="0">
                <a:solidFill>
                  <a:schemeClr val="tx1">
                    <a:lumMod val="75000"/>
                    <a:lumOff val="25000"/>
                  </a:schemeClr>
                </a:solidFill>
              </a:rPr>
              <a:t>Why</a:t>
            </a:r>
            <a:r>
              <a:rPr lang="en-US" sz="2000" dirty="0">
                <a:solidFill>
                  <a:schemeClr val="tx1">
                    <a:lumMod val="75000"/>
                    <a:lumOff val="25000"/>
                  </a:schemeClr>
                </a:solidFill>
              </a:rPr>
              <a:t>: To highlight the work being done by DEVELOP and the Applied Sciences, network with NASA HQ officials and partner organizations</a:t>
            </a:r>
          </a:p>
          <a:p>
            <a:pPr lvl="0"/>
            <a:r>
              <a:rPr lang="en-US" sz="2000" b="1" dirty="0" smtClean="0">
                <a:solidFill>
                  <a:schemeClr val="tx1">
                    <a:lumMod val="75000"/>
                    <a:lumOff val="25000"/>
                  </a:schemeClr>
                </a:solidFill>
              </a:rPr>
              <a:t>Where</a:t>
            </a:r>
            <a:r>
              <a:rPr lang="en-US" sz="2000" dirty="0" smtClean="0">
                <a:solidFill>
                  <a:schemeClr val="tx1">
                    <a:lumMod val="75000"/>
                    <a:lumOff val="25000"/>
                  </a:schemeClr>
                </a:solidFill>
              </a:rPr>
              <a:t>: NASA Headquarters in Washington DC</a:t>
            </a:r>
          </a:p>
          <a:p>
            <a:pPr lvl="0"/>
            <a:r>
              <a:rPr lang="en-US" sz="2000" b="1" dirty="0" smtClean="0">
                <a:solidFill>
                  <a:schemeClr val="tx1">
                    <a:lumMod val="75000"/>
                    <a:lumOff val="25000"/>
                  </a:schemeClr>
                </a:solidFill>
              </a:rPr>
              <a:t>Who</a:t>
            </a:r>
            <a:r>
              <a:rPr lang="en-US" sz="2000" dirty="0" smtClean="0">
                <a:solidFill>
                  <a:schemeClr val="tx1">
                    <a:lumMod val="75000"/>
                    <a:lumOff val="25000"/>
                  </a:schemeClr>
                </a:solidFill>
              </a:rPr>
              <a:t>: Typically a competitively selected representative from each project, however depending on the structure of the event details will be communicated closer to the event.</a:t>
            </a:r>
          </a:p>
          <a:p>
            <a:pPr lvl="0"/>
            <a:r>
              <a:rPr lang="en-US" sz="2000" b="1" dirty="0" smtClean="0">
                <a:solidFill>
                  <a:schemeClr val="tx1">
                    <a:lumMod val="75000"/>
                    <a:lumOff val="25000"/>
                  </a:schemeClr>
                </a:solidFill>
              </a:rPr>
              <a:t>When</a:t>
            </a:r>
            <a:r>
              <a:rPr lang="en-US" sz="2000" dirty="0" smtClean="0">
                <a:solidFill>
                  <a:schemeClr val="tx1">
                    <a:lumMod val="75000"/>
                    <a:lumOff val="25000"/>
                  </a:schemeClr>
                </a:solidFill>
              </a:rPr>
              <a:t>: upcoming in Summer 2018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641" y="4308004"/>
            <a:ext cx="2723079" cy="16459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96" y="4308004"/>
            <a:ext cx="1912012" cy="16459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000" y="4308004"/>
            <a:ext cx="2478563" cy="164592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329" y="4308004"/>
            <a:ext cx="2442638"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70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Poster Session</a:t>
            </a:r>
            <a:endParaRPr lang="en-US" dirty="0"/>
          </a:p>
        </p:txBody>
      </p:sp>
      <p:sp>
        <p:nvSpPr>
          <p:cNvPr id="4" name="Content Placeholder 1"/>
          <p:cNvSpPr>
            <a:spLocks noGrp="1"/>
          </p:cNvSpPr>
          <p:nvPr>
            <p:ph idx="1"/>
          </p:nvPr>
        </p:nvSpPr>
        <p:spPr>
          <a:xfrm>
            <a:off x="446567" y="1307804"/>
            <a:ext cx="11413201" cy="4806015"/>
          </a:xfrm>
        </p:spPr>
        <p:txBody>
          <a:bodyPr>
            <a:noAutofit/>
          </a:bodyPr>
          <a:lstStyle/>
          <a:p>
            <a:pPr marL="0" indent="0">
              <a:buNone/>
            </a:pPr>
            <a:r>
              <a:rPr lang="en-US" sz="2000" b="1" i="1" dirty="0" smtClean="0">
                <a:solidFill>
                  <a:schemeClr val="tx1">
                    <a:lumMod val="75000"/>
                    <a:lumOff val="25000"/>
                  </a:schemeClr>
                </a:solidFill>
              </a:rPr>
              <a:t>What is the VPS?</a:t>
            </a:r>
          </a:p>
          <a:p>
            <a:pPr marL="0" indent="0">
              <a:buNone/>
            </a:pPr>
            <a:r>
              <a:rPr lang="en-US" sz="1600" dirty="0">
                <a:solidFill>
                  <a:schemeClr val="tx1">
                    <a:lumMod val="75000"/>
                    <a:lumOff val="25000"/>
                  </a:schemeClr>
                </a:solidFill>
              </a:rPr>
              <a:t>Since 2011, </a:t>
            </a:r>
            <a:r>
              <a:rPr lang="en-US" sz="1600" dirty="0" smtClean="0">
                <a:solidFill>
                  <a:schemeClr val="tx1">
                    <a:lumMod val="75000"/>
                    <a:lumOff val="25000"/>
                  </a:schemeClr>
                </a:solidFill>
              </a:rPr>
              <a:t>DEVELOP has </a:t>
            </a:r>
            <a:r>
              <a:rPr lang="en-US" sz="1600" dirty="0">
                <a:solidFill>
                  <a:schemeClr val="tx1">
                    <a:lumMod val="75000"/>
                    <a:lumOff val="25000"/>
                  </a:schemeClr>
                </a:solidFill>
              </a:rPr>
              <a:t>regularly </a:t>
            </a:r>
            <a:r>
              <a:rPr lang="en-US" sz="1600" dirty="0" smtClean="0">
                <a:solidFill>
                  <a:schemeClr val="tx1">
                    <a:lumMod val="75000"/>
                    <a:lumOff val="25000"/>
                  </a:schemeClr>
                </a:solidFill>
              </a:rPr>
              <a:t>showcased </a:t>
            </a:r>
            <a:r>
              <a:rPr lang="en-US" sz="1600" dirty="0">
                <a:solidFill>
                  <a:schemeClr val="tx1">
                    <a:lumMod val="75000"/>
                    <a:lumOff val="25000"/>
                  </a:schemeClr>
                </a:solidFill>
              </a:rPr>
              <a:t>the work of </a:t>
            </a:r>
            <a:r>
              <a:rPr lang="en-US" sz="1600" dirty="0" smtClean="0">
                <a:solidFill>
                  <a:schemeClr val="tx1">
                    <a:lumMod val="75000"/>
                    <a:lumOff val="25000"/>
                  </a:schemeClr>
                </a:solidFill>
              </a:rPr>
              <a:t>participants through a series of short, informative videos. These videos are the </a:t>
            </a:r>
            <a:r>
              <a:rPr lang="en-US" sz="1600" b="1" i="1" dirty="0" smtClean="0">
                <a:solidFill>
                  <a:schemeClr val="tx1">
                    <a:lumMod val="75000"/>
                    <a:lumOff val="25000"/>
                  </a:schemeClr>
                </a:solidFill>
              </a:rPr>
              <a:t>most publically viewed deliverable</a:t>
            </a:r>
            <a:r>
              <a:rPr lang="en-US" sz="1600" dirty="0" smtClean="0">
                <a:solidFill>
                  <a:schemeClr val="tx1">
                    <a:lumMod val="75000"/>
                    <a:lumOff val="25000"/>
                  </a:schemeClr>
                </a:solidFill>
              </a:rPr>
              <a:t> and display the impressive work conducted by each team through the use of a digital medium. </a:t>
            </a:r>
            <a:r>
              <a:rPr lang="en-US" sz="1600" dirty="0">
                <a:solidFill>
                  <a:schemeClr val="tx1">
                    <a:lumMod val="75000"/>
                    <a:lumOff val="25000"/>
                  </a:schemeClr>
                </a:solidFill>
              </a:rPr>
              <a:t>This deliverable </a:t>
            </a:r>
            <a:r>
              <a:rPr lang="en-US" sz="1600" dirty="0" smtClean="0">
                <a:solidFill>
                  <a:schemeClr val="tx1">
                    <a:lumMod val="75000"/>
                    <a:lumOff val="25000"/>
                  </a:schemeClr>
                </a:solidFill>
              </a:rPr>
              <a:t>is </a:t>
            </a:r>
            <a:r>
              <a:rPr lang="en-US" sz="1600" b="1" i="1" dirty="0">
                <a:solidFill>
                  <a:schemeClr val="tx1">
                    <a:lumMod val="75000"/>
                    <a:lumOff val="25000"/>
                  </a:schemeClr>
                </a:solidFill>
              </a:rPr>
              <a:t>hosted on our YouTube </a:t>
            </a:r>
            <a:r>
              <a:rPr lang="en-US" sz="1600" b="1" i="1" dirty="0" smtClean="0">
                <a:solidFill>
                  <a:schemeClr val="tx1">
                    <a:lumMod val="75000"/>
                    <a:lumOff val="25000"/>
                  </a:schemeClr>
                </a:solidFill>
              </a:rPr>
              <a:t>channel</a:t>
            </a:r>
            <a:r>
              <a:rPr lang="en-US" sz="1600" dirty="0" smtClean="0">
                <a:solidFill>
                  <a:schemeClr val="tx1">
                    <a:lumMod val="75000"/>
                    <a:lumOff val="25000"/>
                  </a:schemeClr>
                </a:solidFill>
              </a:rPr>
              <a:t> </a:t>
            </a:r>
            <a:r>
              <a:rPr lang="en-US" sz="1600" dirty="0">
                <a:solidFill>
                  <a:schemeClr val="tx1">
                    <a:lumMod val="75000"/>
                    <a:lumOff val="25000"/>
                  </a:schemeClr>
                </a:solidFill>
              </a:rPr>
              <a:t>and allows the teams to interact with the global community and share their work. </a:t>
            </a:r>
            <a:r>
              <a:rPr lang="en-US" sz="1600" dirty="0" smtClean="0">
                <a:solidFill>
                  <a:schemeClr val="tx1">
                    <a:lumMod val="75000"/>
                    <a:lumOff val="25000"/>
                  </a:schemeClr>
                </a:solidFill>
              </a:rPr>
              <a:t>The VPS is one of the most unique ways in which teams communicate earth science to the public!</a:t>
            </a:r>
            <a:r>
              <a:rPr lang="en-US" sz="1600" dirty="0">
                <a:solidFill>
                  <a:schemeClr val="tx1">
                    <a:lumMod val="75000"/>
                    <a:lumOff val="25000"/>
                  </a:schemeClr>
                </a:solidFill>
              </a:rPr>
              <a:t> There is a </a:t>
            </a:r>
            <a:r>
              <a:rPr lang="en-US" sz="1600" dirty="0" smtClean="0">
                <a:solidFill>
                  <a:schemeClr val="tx1">
                    <a:lumMod val="75000"/>
                    <a:lumOff val="25000"/>
                  </a:schemeClr>
                </a:solidFill>
              </a:rPr>
              <a:t>light-hearted </a:t>
            </a:r>
            <a:r>
              <a:rPr lang="en-US" sz="1600" dirty="0">
                <a:solidFill>
                  <a:schemeClr val="tx1">
                    <a:lumMod val="75000"/>
                    <a:lumOff val="25000"/>
                  </a:schemeClr>
                </a:solidFill>
              </a:rPr>
              <a:t>internal competition for the best </a:t>
            </a:r>
            <a:r>
              <a:rPr lang="en-US" sz="1600" dirty="0" smtClean="0">
                <a:solidFill>
                  <a:schemeClr val="tx1">
                    <a:lumMod val="75000"/>
                    <a:lumOff val="25000"/>
                  </a:schemeClr>
                </a:solidFill>
              </a:rPr>
              <a:t>video and judges </a:t>
            </a:r>
            <a:r>
              <a:rPr lang="en-US" sz="1600" dirty="0">
                <a:solidFill>
                  <a:schemeClr val="tx1">
                    <a:lumMod val="75000"/>
                    <a:lumOff val="25000"/>
                  </a:schemeClr>
                </a:solidFill>
              </a:rPr>
              <a:t>range from DEVELOP alumni to science </a:t>
            </a:r>
            <a:r>
              <a:rPr lang="en-US" sz="1600" dirty="0" smtClean="0">
                <a:solidFill>
                  <a:schemeClr val="tx1">
                    <a:lumMod val="75000"/>
                    <a:lumOff val="25000"/>
                  </a:schemeClr>
                </a:solidFill>
              </a:rPr>
              <a:t>advisors.</a:t>
            </a:r>
          </a:p>
          <a:p>
            <a:pPr marL="0" indent="0">
              <a:buNone/>
            </a:pPr>
            <a:r>
              <a:rPr lang="en-US" sz="1600" i="1" dirty="0" smtClean="0">
                <a:solidFill>
                  <a:schemeClr val="tx1">
                    <a:lumMod val="75000"/>
                    <a:lumOff val="25000"/>
                  </a:schemeClr>
                </a:solidFill>
              </a:rPr>
              <a:t>Thousands </a:t>
            </a:r>
            <a:r>
              <a:rPr lang="en-US" sz="1600" i="1" dirty="0">
                <a:solidFill>
                  <a:schemeClr val="tx1">
                    <a:lumMod val="75000"/>
                    <a:lumOff val="25000"/>
                  </a:schemeClr>
                </a:solidFill>
              </a:rPr>
              <a:t>of people from around the world view these project </a:t>
            </a:r>
            <a:r>
              <a:rPr lang="en-US" sz="1600" i="1" dirty="0" smtClean="0">
                <a:solidFill>
                  <a:schemeClr val="tx1">
                    <a:lumMod val="75000"/>
                    <a:lumOff val="25000"/>
                  </a:schemeClr>
                </a:solidFill>
              </a:rPr>
              <a:t>videos –  For </a:t>
            </a:r>
            <a:r>
              <a:rPr lang="en-US" sz="1600" i="1" dirty="0">
                <a:solidFill>
                  <a:schemeClr val="tx1">
                    <a:lumMod val="75000"/>
                    <a:lumOff val="25000"/>
                  </a:schemeClr>
                </a:solidFill>
              </a:rPr>
              <a:t>example, the </a:t>
            </a:r>
            <a:r>
              <a:rPr lang="en-US" sz="1600" i="1" dirty="0" smtClean="0">
                <a:solidFill>
                  <a:schemeClr val="tx1">
                    <a:lumMod val="75000"/>
                    <a:lumOff val="25000"/>
                  </a:schemeClr>
                </a:solidFill>
              </a:rPr>
              <a:t>2017 Spring VPS </a:t>
            </a:r>
            <a:r>
              <a:rPr lang="en-US" sz="1600" i="1" dirty="0">
                <a:solidFill>
                  <a:schemeClr val="tx1">
                    <a:lumMod val="75000"/>
                    <a:lumOff val="25000"/>
                  </a:schemeClr>
                </a:solidFill>
              </a:rPr>
              <a:t>had visitors from </a:t>
            </a:r>
            <a:r>
              <a:rPr lang="en-US" sz="1600" i="1" dirty="0" smtClean="0">
                <a:solidFill>
                  <a:schemeClr val="tx1">
                    <a:lumMod val="75000"/>
                    <a:lumOff val="25000"/>
                  </a:schemeClr>
                </a:solidFill>
              </a:rPr>
              <a:t>85 </a:t>
            </a:r>
            <a:r>
              <a:rPr lang="en-US" sz="1600" i="1" dirty="0">
                <a:solidFill>
                  <a:schemeClr val="tx1">
                    <a:lumMod val="75000"/>
                    <a:lumOff val="25000"/>
                  </a:schemeClr>
                </a:solidFill>
              </a:rPr>
              <a:t>different counties with </a:t>
            </a:r>
            <a:r>
              <a:rPr lang="en-US" sz="1600" i="1" dirty="0" smtClean="0">
                <a:solidFill>
                  <a:schemeClr val="tx1">
                    <a:lumMod val="75000"/>
                    <a:lumOff val="25000"/>
                  </a:schemeClr>
                </a:solidFill>
              </a:rPr>
              <a:t>over 4,000 video </a:t>
            </a:r>
            <a:r>
              <a:rPr lang="en-US" sz="1600" i="1" dirty="0">
                <a:solidFill>
                  <a:schemeClr val="tx1">
                    <a:lumMod val="75000"/>
                    <a:lumOff val="25000"/>
                  </a:schemeClr>
                </a:solidFill>
              </a:rPr>
              <a:t>views!</a:t>
            </a:r>
          </a:p>
          <a:p>
            <a:pPr marL="0" indent="0">
              <a:spcBef>
                <a:spcPts val="0"/>
              </a:spcBef>
              <a:buNone/>
            </a:pPr>
            <a:endParaRPr lang="en-US" sz="1600" b="1" dirty="0" smtClean="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Key Dates:</a:t>
            </a:r>
          </a:p>
          <a:p>
            <a:pPr marL="0" indent="0">
              <a:spcBef>
                <a:spcPts val="0"/>
              </a:spcBef>
              <a:buNone/>
            </a:pPr>
            <a:r>
              <a:rPr lang="en-US" sz="1600" u="sng" dirty="0" smtClean="0">
                <a:solidFill>
                  <a:schemeClr val="tx1">
                    <a:lumMod val="75000"/>
                    <a:lumOff val="25000"/>
                  </a:schemeClr>
                </a:solidFill>
              </a:rPr>
              <a:t>Video Outline</a:t>
            </a:r>
            <a:r>
              <a:rPr lang="en-US" sz="1600" dirty="0" smtClean="0">
                <a:solidFill>
                  <a:schemeClr val="tx1">
                    <a:lumMod val="75000"/>
                    <a:lumOff val="25000"/>
                  </a:schemeClr>
                </a:solidFill>
              </a:rPr>
              <a:t> – due Week 5</a:t>
            </a:r>
          </a:p>
          <a:p>
            <a:pPr marL="0" indent="0">
              <a:spcBef>
                <a:spcPts val="0"/>
              </a:spcBef>
              <a:buNone/>
            </a:pPr>
            <a:r>
              <a:rPr lang="en-US" sz="1600" u="sng" dirty="0" smtClean="0">
                <a:solidFill>
                  <a:schemeClr val="tx1">
                    <a:lumMod val="75000"/>
                    <a:lumOff val="25000"/>
                  </a:schemeClr>
                </a:solidFill>
              </a:rPr>
              <a:t>Comm Team Check-In</a:t>
            </a:r>
            <a:r>
              <a:rPr lang="en-US" sz="1600" dirty="0" smtClean="0">
                <a:solidFill>
                  <a:schemeClr val="tx1">
                    <a:lumMod val="75000"/>
                    <a:lumOff val="25000"/>
                  </a:schemeClr>
                </a:solidFill>
              </a:rPr>
              <a:t> – Week 6</a:t>
            </a:r>
            <a:endParaRPr lang="en-US" sz="1600" u="sng" dirty="0" smtClean="0">
              <a:solidFill>
                <a:schemeClr val="tx1">
                  <a:lumMod val="75000"/>
                  <a:lumOff val="25000"/>
                </a:schemeClr>
              </a:solidFill>
            </a:endParaRPr>
          </a:p>
          <a:p>
            <a:pPr marL="0" indent="0">
              <a:spcBef>
                <a:spcPts val="0"/>
              </a:spcBef>
              <a:buNone/>
            </a:pPr>
            <a:r>
              <a:rPr lang="en-US" sz="1600" u="sng" dirty="0" smtClean="0">
                <a:solidFill>
                  <a:schemeClr val="tx1">
                    <a:lumMod val="75000"/>
                    <a:lumOff val="25000"/>
                  </a:schemeClr>
                </a:solidFill>
              </a:rPr>
              <a:t>VPS Video &amp; Transcript</a:t>
            </a:r>
            <a:r>
              <a:rPr lang="en-US" sz="1600" dirty="0" smtClean="0">
                <a:solidFill>
                  <a:schemeClr val="tx1">
                    <a:lumMod val="75000"/>
                    <a:lumOff val="25000"/>
                  </a:schemeClr>
                </a:solidFill>
              </a:rPr>
              <a:t> – due Week 8 </a:t>
            </a:r>
          </a:p>
          <a:p>
            <a:pPr marL="0" indent="0">
              <a:spcBef>
                <a:spcPts val="0"/>
              </a:spcBef>
              <a:buNone/>
            </a:pPr>
            <a:r>
              <a:rPr lang="en-US" sz="1600" u="sng" dirty="0" smtClean="0">
                <a:solidFill>
                  <a:schemeClr val="tx1">
                    <a:lumMod val="75000"/>
                    <a:lumOff val="25000"/>
                  </a:schemeClr>
                </a:solidFill>
              </a:rPr>
              <a:t>VPS Launch</a:t>
            </a:r>
            <a:r>
              <a:rPr lang="en-US" sz="1600" dirty="0" smtClean="0">
                <a:solidFill>
                  <a:schemeClr val="tx1">
                    <a:lumMod val="75000"/>
                    <a:lumOff val="25000"/>
                  </a:schemeClr>
                </a:solidFill>
              </a:rPr>
              <a:t> – Week 10</a:t>
            </a:r>
          </a:p>
          <a:p>
            <a:pPr marL="0" indent="0">
              <a:spcBef>
                <a:spcPts val="0"/>
              </a:spcBef>
              <a:buNone/>
            </a:pPr>
            <a:endParaRPr lang="en-US" sz="1000"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2011-2016, the VPS was hosted by </a:t>
            </a:r>
            <a:r>
              <a:rPr lang="en-US" sz="1600" b="1" dirty="0" err="1" smtClean="0">
                <a:solidFill>
                  <a:schemeClr val="tx1">
                    <a:lumMod val="75000"/>
                    <a:lumOff val="25000"/>
                  </a:schemeClr>
                </a:solidFill>
              </a:rPr>
              <a:t>Earthzine</a:t>
            </a:r>
            <a:r>
              <a:rPr lang="en-US" sz="1600" b="1" dirty="0" smtClean="0">
                <a:solidFill>
                  <a:schemeClr val="tx1">
                    <a:lumMod val="75000"/>
                    <a:lumOff val="25000"/>
                  </a:schemeClr>
                </a:solidFill>
              </a:rPr>
              <a:t>, in the past few terms it was hosted on the DEVELOP website. This summer DEVELOP and </a:t>
            </a:r>
            <a:r>
              <a:rPr lang="en-US" sz="1600" b="1" dirty="0" err="1" smtClean="0">
                <a:solidFill>
                  <a:schemeClr val="tx1">
                    <a:lumMod val="75000"/>
                    <a:lumOff val="25000"/>
                  </a:schemeClr>
                </a:solidFill>
              </a:rPr>
              <a:t>Earthzine</a:t>
            </a:r>
            <a:r>
              <a:rPr lang="en-US" sz="1600" b="1" dirty="0" smtClean="0">
                <a:solidFill>
                  <a:schemeClr val="tx1">
                    <a:lumMod val="75000"/>
                    <a:lumOff val="25000"/>
                  </a:schemeClr>
                </a:solidFill>
              </a:rPr>
              <a:t> teamed up and co-hosted again, and will continue in the fall.</a:t>
            </a:r>
          </a:p>
          <a:p>
            <a:pPr marL="0" indent="0">
              <a:spcBef>
                <a:spcPts val="0"/>
              </a:spcBef>
              <a:buNone/>
            </a:pPr>
            <a:endParaRPr lang="en-US" sz="1600" b="1"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Bonus: </a:t>
            </a:r>
            <a:r>
              <a:rPr lang="en-US" sz="1600" dirty="0" smtClean="0">
                <a:solidFill>
                  <a:schemeClr val="tx1">
                    <a:lumMod val="75000"/>
                    <a:lumOff val="25000"/>
                  </a:schemeClr>
                </a:solidFill>
              </a:rPr>
              <a:t>Teams have the chance to win superlatives and various prizes and certificates!</a:t>
            </a:r>
            <a:endParaRPr lang="en-US" sz="1600" b="1" dirty="0">
              <a:solidFill>
                <a:schemeClr val="tx1">
                  <a:lumMod val="75000"/>
                  <a:lumOff val="25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0875" y="365125"/>
            <a:ext cx="1421192" cy="1160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161" y="376222"/>
            <a:ext cx="1407607" cy="11497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8316" y="376222"/>
            <a:ext cx="1407608" cy="11497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865303" y="3998692"/>
            <a:ext cx="4550348" cy="769441"/>
          </a:xfrm>
          <a:prstGeom prst="rect">
            <a:avLst/>
          </a:prstGeom>
          <a:noFill/>
          <a:ln w="19050">
            <a:solidFill>
              <a:schemeClr val="tx1">
                <a:lumMod val="85000"/>
                <a:lumOff val="15000"/>
              </a:schemeClr>
            </a:solidFill>
            <a:prstDash val="lgDash"/>
          </a:ln>
        </p:spPr>
        <p:txBody>
          <a:bodyPr wrap="square" rtlCol="0">
            <a:spAutoFit/>
          </a:bodyPr>
          <a:lstStyle/>
          <a:p>
            <a:pPr algn="ctr"/>
            <a:r>
              <a:rPr lang="en-US" sz="1600" b="1" dirty="0" smtClean="0">
                <a:solidFill>
                  <a:schemeClr val="bg2">
                    <a:lumMod val="25000"/>
                  </a:schemeClr>
                </a:solidFill>
                <a:latin typeface="Century Gothic" panose="020B0502020202020204" pitchFamily="34" charset="0"/>
              </a:rPr>
              <a:t>Questions?</a:t>
            </a:r>
          </a:p>
          <a:p>
            <a:pPr algn="ctr"/>
            <a:r>
              <a:rPr lang="en-US" sz="1400" b="1" dirty="0" smtClean="0">
                <a:solidFill>
                  <a:srgbClr val="008000"/>
                </a:solidFill>
                <a:latin typeface="Century Gothic" panose="020B0502020202020204" pitchFamily="34" charset="0"/>
              </a:rPr>
              <a:t>Contact </a:t>
            </a:r>
            <a:r>
              <a:rPr lang="en-US" sz="1400" b="1" dirty="0">
                <a:solidFill>
                  <a:srgbClr val="008000"/>
                </a:solidFill>
                <a:latin typeface="Century Gothic" panose="020B0502020202020204" pitchFamily="34" charset="0"/>
              </a:rPr>
              <a:t>the Communications </a:t>
            </a:r>
            <a:r>
              <a:rPr lang="en-US" sz="1400" b="1" dirty="0" smtClean="0">
                <a:solidFill>
                  <a:srgbClr val="008000"/>
                </a:solidFill>
                <a:latin typeface="Century Gothic" panose="020B0502020202020204" pitchFamily="34" charset="0"/>
              </a:rPr>
              <a:t>Team </a:t>
            </a:r>
            <a:r>
              <a:rPr lang="en-US" sz="1400" b="1" dirty="0">
                <a:solidFill>
                  <a:srgbClr val="008000"/>
                </a:solidFill>
                <a:latin typeface="Century Gothic" panose="020B0502020202020204" pitchFamily="34" charset="0"/>
              </a:rPr>
              <a:t>for any questions regarding </a:t>
            </a:r>
            <a:r>
              <a:rPr lang="en-US" sz="1400" b="1" dirty="0" smtClean="0">
                <a:solidFill>
                  <a:srgbClr val="008000"/>
                </a:solidFill>
                <a:latin typeface="Century Gothic" panose="020B0502020202020204" pitchFamily="34" charset="0"/>
              </a:rPr>
              <a:t>the video deliverable </a:t>
            </a:r>
            <a:endParaRPr lang="en-US" b="1" dirty="0">
              <a:solidFill>
                <a:srgbClr val="008000"/>
              </a:solidFill>
              <a:latin typeface="Century Gothic" panose="020B0502020202020204" pitchFamily="34" charset="0"/>
            </a:endParaRPr>
          </a:p>
        </p:txBody>
      </p:sp>
      <p:sp>
        <p:nvSpPr>
          <p:cNvPr id="11" name="TextBox 10"/>
          <p:cNvSpPr txBox="1"/>
          <p:nvPr/>
        </p:nvSpPr>
        <p:spPr>
          <a:xfrm>
            <a:off x="3467100" y="6403809"/>
            <a:ext cx="5257800"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DEVELOP VPS Archive</a:t>
            </a:r>
            <a:r>
              <a:rPr lang="en-US" sz="1400" b="1" dirty="0" smtClean="0">
                <a:solidFill>
                  <a:schemeClr val="bg2">
                    <a:lumMod val="25000"/>
                  </a:schemeClr>
                </a:solidFill>
                <a:latin typeface="Century Gothic" charset="0"/>
                <a:ea typeface="Century Gothic" charset="0"/>
                <a:cs typeface="Century Gothic" charset="0"/>
              </a:rPr>
              <a:t>: </a:t>
            </a:r>
            <a:r>
              <a:rPr lang="en-US" sz="1400" b="1" u="sng" dirty="0" smtClean="0">
                <a:solidFill>
                  <a:schemeClr val="bg2">
                    <a:lumMod val="25000"/>
                  </a:schemeClr>
                </a:solidFill>
                <a:latin typeface="Century Gothic" charset="0"/>
                <a:ea typeface="Century Gothic" charset="0"/>
                <a:cs typeface="Century Gothic" charset="0"/>
                <a:hlinkClick r:id="rId5"/>
              </a:rPr>
              <a:t>www.youtube.com/nasadevelop</a:t>
            </a:r>
            <a:r>
              <a:rPr lang="en-US" sz="1400" b="1" u="sng" dirty="0" smtClean="0">
                <a:solidFill>
                  <a:schemeClr val="bg2">
                    <a:lumMod val="25000"/>
                  </a:schemeClr>
                </a:solidFill>
                <a:latin typeface="Century Gothic" charset="0"/>
                <a:ea typeface="Century Gothic" charset="0"/>
                <a:cs typeface="Century Gothic" charset="0"/>
              </a:rPr>
              <a:t> </a:t>
            </a:r>
            <a:endParaRPr lang="en-US" sz="1400" b="1" u="sng"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7118482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955</TotalTime>
  <Words>2586</Words>
  <Application>Microsoft Office PowerPoint</Application>
  <PresentationFormat>Widescreen</PresentationFormat>
  <Paragraphs>291</Paragraphs>
  <Slides>22</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22</vt:i4>
      </vt:variant>
    </vt:vector>
  </HeadingPairs>
  <TitlesOfParts>
    <vt:vector size="39" baseType="lpstr">
      <vt:lpstr>Batang</vt:lpstr>
      <vt:lpstr>Arial</vt:lpstr>
      <vt:lpstr>Arial Black</vt:lpstr>
      <vt:lpstr>Book Antiqua</vt:lpstr>
      <vt:lpstr>Calibri</vt:lpstr>
      <vt:lpstr>Century Gothic</vt:lpstr>
      <vt:lpstr>Consolas</vt:lpstr>
      <vt:lpstr>Corbel</vt:lpstr>
      <vt:lpstr>Lato</vt:lpstr>
      <vt:lpstr>Old Standard TT</vt:lpstr>
      <vt:lpstr>Wingdings</vt:lpstr>
      <vt:lpstr>Office Theme</vt:lpstr>
      <vt:lpstr>paperback</vt:lpstr>
      <vt:lpstr>1_Office Theme</vt:lpstr>
      <vt:lpstr>simple-light-2</vt:lpstr>
      <vt:lpstr>Parallax</vt:lpstr>
      <vt:lpstr>1_paperback</vt:lpstr>
      <vt:lpstr>NASA DEVELOP National Program</vt:lpstr>
      <vt:lpstr>Travel</vt:lpstr>
      <vt:lpstr>Presenting and Publishing DEVELOP Work</vt:lpstr>
      <vt:lpstr>Publications</vt:lpstr>
      <vt:lpstr>Publication Process</vt:lpstr>
      <vt:lpstr>Conferences</vt:lpstr>
      <vt:lpstr>Node Closeouts</vt:lpstr>
      <vt:lpstr>AESAS</vt:lpstr>
      <vt:lpstr>Virtual Poster Session</vt:lpstr>
      <vt:lpstr>Enhanced Capacity Building Opportunities</vt:lpstr>
      <vt:lpstr>Center Lead Positions</vt:lpstr>
      <vt:lpstr>Center Lead Positions</vt:lpstr>
      <vt:lpstr>Fellows</vt:lpstr>
      <vt:lpstr>Fellows</vt:lpstr>
      <vt:lpstr>PowerPoint Presentation</vt:lpstr>
      <vt:lpstr>Project Coordination</vt:lpstr>
      <vt:lpstr>Geoinformatics Team</vt:lpstr>
      <vt:lpstr>PowerPoint Presentation</vt:lpstr>
      <vt:lpstr>PowerPoint Presentation</vt:lpstr>
      <vt:lpstr>Center Lead &amp; Fellow Application Timeline &amp; Process </vt:lpstr>
      <vt:lpstr>20th Anniversary Challenge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79</cp:revision>
  <dcterms:created xsi:type="dcterms:W3CDTF">2017-05-02T13:03:18Z</dcterms:created>
  <dcterms:modified xsi:type="dcterms:W3CDTF">2018-01-19T18:49:49Z</dcterms:modified>
</cp:coreProperties>
</file>