
<file path=[Content_Types].xml><?xml version="1.0" encoding="utf-8"?>
<Types xmlns="http://schemas.openxmlformats.org/package/2006/content-types">
  <Default Extension="png" ContentType="image/png"/>
  <Default Extension="svg" ContentType="image/svg+xml"/>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2"/>
  </p:notesMasterIdLst>
  <p:sldIdLst>
    <p:sldId id="321" r:id="rId5"/>
    <p:sldId id="282" r:id="rId6"/>
    <p:sldId id="366" r:id="rId7"/>
    <p:sldId id="340" r:id="rId8"/>
    <p:sldId id="325" r:id="rId9"/>
    <p:sldId id="324" r:id="rId10"/>
    <p:sldId id="348" r:id="rId11"/>
    <p:sldId id="322" r:id="rId12"/>
    <p:sldId id="326" r:id="rId13"/>
    <p:sldId id="364" r:id="rId14"/>
    <p:sldId id="361" r:id="rId15"/>
    <p:sldId id="328" r:id="rId16"/>
    <p:sldId id="357" r:id="rId17"/>
    <p:sldId id="344" r:id="rId18"/>
    <p:sldId id="358" r:id="rId19"/>
    <p:sldId id="336" r:id="rId20"/>
    <p:sldId id="365" r:id="rId21"/>
    <p:sldId id="337" r:id="rId22"/>
    <p:sldId id="353" r:id="rId23"/>
    <p:sldId id="351" r:id="rId24"/>
    <p:sldId id="360" r:id="rId25"/>
    <p:sldId id="345" r:id="rId26"/>
    <p:sldId id="367" r:id="rId27"/>
    <p:sldId id="330" r:id="rId28"/>
    <p:sldId id="352" r:id="rId29"/>
    <p:sldId id="308" r:id="rId30"/>
    <p:sldId id="33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A976"/>
    <a:srgbClr val="3E4268"/>
    <a:srgbClr val="7A81FF"/>
    <a:srgbClr val="73FEFF"/>
    <a:srgbClr val="00FDFF"/>
    <a:srgbClr val="964035"/>
    <a:srgbClr val="24B1B5"/>
    <a:srgbClr val="C41F48"/>
    <a:srgbClr val="DB6C20"/>
    <a:srgbClr val="95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0FDAF0-E3D9-47C6-9B2F-E2320EA6AD44}" v="873" dt="2020-11-06T01:30:43.773"/>
    <p1510:client id="{4DBB1CA7-9888-41A4-8E2B-DECF17F9FA4C}" v="3" dt="2020-11-05T22:02:52.653"/>
    <p1510:client id="{7F89291C-1B93-6A48-8643-223A5538213F}" v="5368" dt="2020-11-06T01:27:06.659"/>
    <p1510:client id="{AE5E929A-F2F8-4222-88F3-F32DCB065626}" v="4383" dt="2020-11-06T00:09:28.024"/>
    <p1510:client id="{C2607B50-ACFD-8325-A52F-6DC603137872}" v="103" dt="2020-11-06T20:10:18.008"/>
    <p1510:client id="{CB9CED84-E08A-0A4B-86D3-952A3BD78661}" v="2253" dt="2020-11-06T01:31:04.626"/>
    <p1510:client id="{EFFD88CA-E516-F49C-15EA-6C29B2209B96}" v="12" dt="2020-11-06T19:47:01.659"/>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137" autoAdjust="0"/>
  </p:normalViewPr>
  <p:slideViewPr>
    <p:cSldViewPr snapToGrid="0">
      <p:cViewPr varScale="1">
        <p:scale>
          <a:sx n="41" d="100"/>
          <a:sy n="41" d="100"/>
        </p:scale>
        <p:origin x="1397"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y Nisbet-Wilcox" userId="S::brandy.nisbet@ssaihq.com::85debb24-05d8-4a4f-9068-cfd1b5fab5da" providerId="AD" clId="Web-{C2607B50-ACFD-8325-A52F-6DC603137872}"/>
    <pc:docChg chg="modSld">
      <pc:chgData name="Brandy Nisbet-Wilcox" userId="S::brandy.nisbet@ssaihq.com::85debb24-05d8-4a4f-9068-cfd1b5fab5da" providerId="AD" clId="Web-{C2607B50-ACFD-8325-A52F-6DC603137872}" dt="2020-11-06T20:10:18.008" v="98" actId="20577"/>
      <pc:docMkLst>
        <pc:docMk/>
      </pc:docMkLst>
      <pc:sldChg chg="modSp">
        <pc:chgData name="Brandy Nisbet-Wilcox" userId="S::brandy.nisbet@ssaihq.com::85debb24-05d8-4a4f-9068-cfd1b5fab5da" providerId="AD" clId="Web-{C2607B50-ACFD-8325-A52F-6DC603137872}" dt="2020-11-06T19:56:26.739" v="3"/>
        <pc:sldMkLst>
          <pc:docMk/>
          <pc:sldMk cId="3800799066" sldId="326"/>
        </pc:sldMkLst>
        <pc:picChg chg="mod">
          <ac:chgData name="Brandy Nisbet-Wilcox" userId="S::brandy.nisbet@ssaihq.com::85debb24-05d8-4a4f-9068-cfd1b5fab5da" providerId="AD" clId="Web-{C2607B50-ACFD-8325-A52F-6DC603137872}" dt="2020-11-06T19:56:26.739" v="3"/>
          <ac:picMkLst>
            <pc:docMk/>
            <pc:sldMk cId="3800799066" sldId="326"/>
            <ac:picMk id="7" creationId="{56F57D62-AA05-5143-8701-F32575C3126C}"/>
          </ac:picMkLst>
        </pc:picChg>
      </pc:sldChg>
      <pc:sldChg chg="modSp">
        <pc:chgData name="Brandy Nisbet-Wilcox" userId="S::brandy.nisbet@ssaihq.com::85debb24-05d8-4a4f-9068-cfd1b5fab5da" providerId="AD" clId="Web-{C2607B50-ACFD-8325-A52F-6DC603137872}" dt="2020-11-06T20:09:56.399" v="95" actId="20577"/>
        <pc:sldMkLst>
          <pc:docMk/>
          <pc:sldMk cId="351880501" sldId="328"/>
        </pc:sldMkLst>
        <pc:spChg chg="mod">
          <ac:chgData name="Brandy Nisbet-Wilcox" userId="S::brandy.nisbet@ssaihq.com::85debb24-05d8-4a4f-9068-cfd1b5fab5da" providerId="AD" clId="Web-{C2607B50-ACFD-8325-A52F-6DC603137872}" dt="2020-11-06T20:09:56.399" v="95" actId="20577"/>
          <ac:spMkLst>
            <pc:docMk/>
            <pc:sldMk cId="351880501" sldId="328"/>
            <ac:spMk id="29" creationId="{78825EEA-9C9F-48A5-B398-F4346A3EF5F3}"/>
          </ac:spMkLst>
        </pc:spChg>
      </pc:sldChg>
      <pc:sldChg chg="modSp">
        <pc:chgData name="Brandy Nisbet-Wilcox" userId="S::brandy.nisbet@ssaihq.com::85debb24-05d8-4a4f-9068-cfd1b5fab5da" providerId="AD" clId="Web-{C2607B50-ACFD-8325-A52F-6DC603137872}" dt="2020-11-06T20:08:56.850" v="92" actId="20577"/>
        <pc:sldMkLst>
          <pc:docMk/>
          <pc:sldMk cId="3063695848" sldId="336"/>
        </pc:sldMkLst>
        <pc:spChg chg="mod">
          <ac:chgData name="Brandy Nisbet-Wilcox" userId="S::brandy.nisbet@ssaihq.com::85debb24-05d8-4a4f-9068-cfd1b5fab5da" providerId="AD" clId="Web-{C2607B50-ACFD-8325-A52F-6DC603137872}" dt="2020-11-06T20:04:04.578" v="46" actId="20577"/>
          <ac:spMkLst>
            <pc:docMk/>
            <pc:sldMk cId="3063695848" sldId="336"/>
            <ac:spMk id="32" creationId="{7F948AA6-F986-4498-A586-DFB2460F0E09}"/>
          </ac:spMkLst>
        </pc:spChg>
        <pc:spChg chg="mod">
          <ac:chgData name="Brandy Nisbet-Wilcox" userId="S::brandy.nisbet@ssaihq.com::85debb24-05d8-4a4f-9068-cfd1b5fab5da" providerId="AD" clId="Web-{C2607B50-ACFD-8325-A52F-6DC603137872}" dt="2020-11-06T20:03:57.390" v="43" actId="20577"/>
          <ac:spMkLst>
            <pc:docMk/>
            <pc:sldMk cId="3063695848" sldId="336"/>
            <ac:spMk id="57" creationId="{B6C10219-2C66-43F4-A04C-FCDC7DB6BD84}"/>
          </ac:spMkLst>
        </pc:spChg>
        <pc:spChg chg="mod">
          <ac:chgData name="Brandy Nisbet-Wilcox" userId="S::brandy.nisbet@ssaihq.com::85debb24-05d8-4a4f-9068-cfd1b5fab5da" providerId="AD" clId="Web-{C2607B50-ACFD-8325-A52F-6DC603137872}" dt="2020-11-06T20:04:11.562" v="49" actId="20577"/>
          <ac:spMkLst>
            <pc:docMk/>
            <pc:sldMk cId="3063695848" sldId="336"/>
            <ac:spMk id="83" creationId="{2FD59D6C-0FFA-493D-993A-7CA82E08AC97}"/>
          </ac:spMkLst>
        </pc:spChg>
        <pc:spChg chg="mod">
          <ac:chgData name="Brandy Nisbet-Wilcox" userId="S::brandy.nisbet@ssaihq.com::85debb24-05d8-4a4f-9068-cfd1b5fab5da" providerId="AD" clId="Web-{C2607B50-ACFD-8325-A52F-6DC603137872}" dt="2020-11-06T20:04:25.875" v="55" actId="20577"/>
          <ac:spMkLst>
            <pc:docMk/>
            <pc:sldMk cId="3063695848" sldId="336"/>
            <ac:spMk id="94" creationId="{46CE7F1B-D1B4-4040-AED8-B3ABD6DCF00E}"/>
          </ac:spMkLst>
        </pc:spChg>
        <pc:spChg chg="mod">
          <ac:chgData name="Brandy Nisbet-Wilcox" userId="S::brandy.nisbet@ssaihq.com::85debb24-05d8-4a4f-9068-cfd1b5fab5da" providerId="AD" clId="Web-{C2607B50-ACFD-8325-A52F-6DC603137872}" dt="2020-11-06T20:04:18.563" v="52" actId="20577"/>
          <ac:spMkLst>
            <pc:docMk/>
            <pc:sldMk cId="3063695848" sldId="336"/>
            <ac:spMk id="95" creationId="{1C1E7660-D00E-40D1-8812-D37D0E786683}"/>
          </ac:spMkLst>
        </pc:spChg>
        <pc:spChg chg="mod">
          <ac:chgData name="Brandy Nisbet-Wilcox" userId="S::brandy.nisbet@ssaihq.com::85debb24-05d8-4a4f-9068-cfd1b5fab5da" providerId="AD" clId="Web-{C2607B50-ACFD-8325-A52F-6DC603137872}" dt="2020-11-06T20:08:56.850" v="92" actId="20577"/>
          <ac:spMkLst>
            <pc:docMk/>
            <pc:sldMk cId="3063695848" sldId="336"/>
            <ac:spMk id="110" creationId="{612B05A0-F4C1-4FD7-B072-8651D1302DAB}"/>
          </ac:spMkLst>
        </pc:spChg>
      </pc:sldChg>
      <pc:sldChg chg="modSp">
        <pc:chgData name="Brandy Nisbet-Wilcox" userId="S::brandy.nisbet@ssaihq.com::85debb24-05d8-4a4f-9068-cfd1b5fab5da" providerId="AD" clId="Web-{C2607B50-ACFD-8325-A52F-6DC603137872}" dt="2020-11-06T20:04:53.626" v="61" actId="20577"/>
        <pc:sldMkLst>
          <pc:docMk/>
          <pc:sldMk cId="270726832" sldId="337"/>
        </pc:sldMkLst>
        <pc:spChg chg="mod">
          <ac:chgData name="Brandy Nisbet-Wilcox" userId="S::brandy.nisbet@ssaihq.com::85debb24-05d8-4a4f-9068-cfd1b5fab5da" providerId="AD" clId="Web-{C2607B50-ACFD-8325-A52F-6DC603137872}" dt="2020-11-06T20:04:53.626" v="61" actId="20577"/>
          <ac:spMkLst>
            <pc:docMk/>
            <pc:sldMk cId="270726832" sldId="337"/>
            <ac:spMk id="52" creationId="{78982F43-6F1E-4A11-8860-4494453E2564}"/>
          </ac:spMkLst>
        </pc:spChg>
      </pc:sldChg>
      <pc:sldChg chg="modSp">
        <pc:chgData name="Brandy Nisbet-Wilcox" userId="S::brandy.nisbet@ssaihq.com::85debb24-05d8-4a4f-9068-cfd1b5fab5da" providerId="AD" clId="Web-{C2607B50-ACFD-8325-A52F-6DC603137872}" dt="2020-11-06T20:07:12.442" v="89" actId="20577"/>
        <pc:sldMkLst>
          <pc:docMk/>
          <pc:sldMk cId="2106374250" sldId="339"/>
        </pc:sldMkLst>
        <pc:spChg chg="mod">
          <ac:chgData name="Brandy Nisbet-Wilcox" userId="S::brandy.nisbet@ssaihq.com::85debb24-05d8-4a4f-9068-cfd1b5fab5da" providerId="AD" clId="Web-{C2607B50-ACFD-8325-A52F-6DC603137872}" dt="2020-11-06T20:07:12.442" v="89" actId="20577"/>
          <ac:spMkLst>
            <pc:docMk/>
            <pc:sldMk cId="2106374250" sldId="339"/>
            <ac:spMk id="6" creationId="{09A22112-50CC-3B40-BA17-AFB1D099B337}"/>
          </ac:spMkLst>
        </pc:spChg>
      </pc:sldChg>
      <pc:sldChg chg="modSp">
        <pc:chgData name="Brandy Nisbet-Wilcox" userId="S::brandy.nisbet@ssaihq.com::85debb24-05d8-4a4f-9068-cfd1b5fab5da" providerId="AD" clId="Web-{C2607B50-ACFD-8325-A52F-6DC603137872}" dt="2020-11-06T20:05:35.642" v="68" actId="20577"/>
        <pc:sldMkLst>
          <pc:docMk/>
          <pc:sldMk cId="2181499876" sldId="351"/>
        </pc:sldMkLst>
        <pc:spChg chg="mod">
          <ac:chgData name="Brandy Nisbet-Wilcox" userId="S::brandy.nisbet@ssaihq.com::85debb24-05d8-4a4f-9068-cfd1b5fab5da" providerId="AD" clId="Web-{C2607B50-ACFD-8325-A52F-6DC603137872}" dt="2020-11-06T20:05:35.642" v="68" actId="20577"/>
          <ac:spMkLst>
            <pc:docMk/>
            <pc:sldMk cId="2181499876" sldId="351"/>
            <ac:spMk id="12" creationId="{EDFE3AAF-A210-4355-868F-F2D97104AE72}"/>
          </ac:spMkLst>
        </pc:spChg>
        <pc:spChg chg="mod">
          <ac:chgData name="Brandy Nisbet-Wilcox" userId="S::brandy.nisbet@ssaihq.com::85debb24-05d8-4a4f-9068-cfd1b5fab5da" providerId="AD" clId="Web-{C2607B50-ACFD-8325-A52F-6DC603137872}" dt="2020-11-06T20:05:15.361" v="62" actId="20577"/>
          <ac:spMkLst>
            <pc:docMk/>
            <pc:sldMk cId="2181499876" sldId="351"/>
            <ac:spMk id="53" creationId="{B0A5296E-6604-466A-BAAD-27C88ECFC89C}"/>
          </ac:spMkLst>
        </pc:spChg>
      </pc:sldChg>
      <pc:sldChg chg="modSp">
        <pc:chgData name="Brandy Nisbet-Wilcox" userId="S::brandy.nisbet@ssaihq.com::85debb24-05d8-4a4f-9068-cfd1b5fab5da" providerId="AD" clId="Web-{C2607B50-ACFD-8325-A52F-6DC603137872}" dt="2020-11-06T20:02:20.060" v="14" actId="20577"/>
        <pc:sldMkLst>
          <pc:docMk/>
          <pc:sldMk cId="3416801700" sldId="357"/>
        </pc:sldMkLst>
        <pc:spChg chg="mod">
          <ac:chgData name="Brandy Nisbet-Wilcox" userId="S::brandy.nisbet@ssaihq.com::85debb24-05d8-4a4f-9068-cfd1b5fab5da" providerId="AD" clId="Web-{C2607B50-ACFD-8325-A52F-6DC603137872}" dt="2020-11-06T20:01:58.309" v="8" actId="20577"/>
          <ac:spMkLst>
            <pc:docMk/>
            <pc:sldMk cId="3416801700" sldId="357"/>
            <ac:spMk id="57" creationId="{744E0D22-824B-294C-B8C9-83322DE6CE46}"/>
          </ac:spMkLst>
        </pc:spChg>
        <pc:spChg chg="mod">
          <ac:chgData name="Brandy Nisbet-Wilcox" userId="S::brandy.nisbet@ssaihq.com::85debb24-05d8-4a4f-9068-cfd1b5fab5da" providerId="AD" clId="Web-{C2607B50-ACFD-8325-A52F-6DC603137872}" dt="2020-11-06T20:02:08.513" v="11" actId="20577"/>
          <ac:spMkLst>
            <pc:docMk/>
            <pc:sldMk cId="3416801700" sldId="357"/>
            <ac:spMk id="61" creationId="{709DE2F1-0241-3C4D-AA01-5DFC2D4A50FF}"/>
          </ac:spMkLst>
        </pc:spChg>
        <pc:spChg chg="mod">
          <ac:chgData name="Brandy Nisbet-Wilcox" userId="S::brandy.nisbet@ssaihq.com::85debb24-05d8-4a4f-9068-cfd1b5fab5da" providerId="AD" clId="Web-{C2607B50-ACFD-8325-A52F-6DC603137872}" dt="2020-11-06T20:02:20.060" v="14" actId="20577"/>
          <ac:spMkLst>
            <pc:docMk/>
            <pc:sldMk cId="3416801700" sldId="357"/>
            <ac:spMk id="66" creationId="{1B089C84-BDCC-014A-BC8E-E0EEE948C402}"/>
          </ac:spMkLst>
        </pc:spChg>
      </pc:sldChg>
      <pc:sldChg chg="modSp">
        <pc:chgData name="Brandy Nisbet-Wilcox" userId="S::brandy.nisbet@ssaihq.com::85debb24-05d8-4a4f-9068-cfd1b5fab5da" providerId="AD" clId="Web-{C2607B50-ACFD-8325-A52F-6DC603137872}" dt="2020-11-06T20:03:44.671" v="40" actId="20577"/>
        <pc:sldMkLst>
          <pc:docMk/>
          <pc:sldMk cId="1981296335" sldId="358"/>
        </pc:sldMkLst>
        <pc:spChg chg="mod">
          <ac:chgData name="Brandy Nisbet-Wilcox" userId="S::brandy.nisbet@ssaihq.com::85debb24-05d8-4a4f-9068-cfd1b5fab5da" providerId="AD" clId="Web-{C2607B50-ACFD-8325-A52F-6DC603137872}" dt="2020-11-06T20:03:11.483" v="30"/>
          <ac:spMkLst>
            <pc:docMk/>
            <pc:sldMk cId="1981296335" sldId="358"/>
            <ac:spMk id="38" creationId="{4AA16E87-4B2E-8D40-82D2-31E8EA471B8C}"/>
          </ac:spMkLst>
        </pc:spChg>
        <pc:spChg chg="mod">
          <ac:chgData name="Brandy Nisbet-Wilcox" userId="S::brandy.nisbet@ssaihq.com::85debb24-05d8-4a4f-9068-cfd1b5fab5da" providerId="AD" clId="Web-{C2607B50-ACFD-8325-A52F-6DC603137872}" dt="2020-11-06T20:03:11.436" v="29"/>
          <ac:spMkLst>
            <pc:docMk/>
            <pc:sldMk cId="1981296335" sldId="358"/>
            <ac:spMk id="55" creationId="{0F49819A-2338-194C-95E6-A6F32436297E}"/>
          </ac:spMkLst>
        </pc:spChg>
        <pc:spChg chg="mod">
          <ac:chgData name="Brandy Nisbet-Wilcox" userId="S::brandy.nisbet@ssaihq.com::85debb24-05d8-4a4f-9068-cfd1b5fab5da" providerId="AD" clId="Web-{C2607B50-ACFD-8325-A52F-6DC603137872}" dt="2020-11-06T20:03:11.389" v="28"/>
          <ac:spMkLst>
            <pc:docMk/>
            <pc:sldMk cId="1981296335" sldId="358"/>
            <ac:spMk id="57" creationId="{744E0D22-824B-294C-B8C9-83322DE6CE46}"/>
          </ac:spMkLst>
        </pc:spChg>
        <pc:spChg chg="mod">
          <ac:chgData name="Brandy Nisbet-Wilcox" userId="S::brandy.nisbet@ssaihq.com::85debb24-05d8-4a4f-9068-cfd1b5fab5da" providerId="AD" clId="Web-{C2607B50-ACFD-8325-A52F-6DC603137872}" dt="2020-11-06T20:02:51.279" v="20"/>
          <ac:spMkLst>
            <pc:docMk/>
            <pc:sldMk cId="1981296335" sldId="358"/>
            <ac:spMk id="59" creationId="{CF661D18-3C4A-0B44-ACD6-DC73D9B7E67C}"/>
          </ac:spMkLst>
        </pc:spChg>
        <pc:spChg chg="mod">
          <ac:chgData name="Brandy Nisbet-Wilcox" userId="S::brandy.nisbet@ssaihq.com::85debb24-05d8-4a4f-9068-cfd1b5fab5da" providerId="AD" clId="Web-{C2607B50-ACFD-8325-A52F-6DC603137872}" dt="2020-11-06T20:03:35.733" v="37" actId="20577"/>
          <ac:spMkLst>
            <pc:docMk/>
            <pc:sldMk cId="1981296335" sldId="358"/>
            <ac:spMk id="67" creationId="{764258DA-F08E-6749-82ED-D8E4359B95DF}"/>
          </ac:spMkLst>
        </pc:spChg>
        <pc:spChg chg="mod">
          <ac:chgData name="Brandy Nisbet-Wilcox" userId="S::brandy.nisbet@ssaihq.com::85debb24-05d8-4a4f-9068-cfd1b5fab5da" providerId="AD" clId="Web-{C2607B50-ACFD-8325-A52F-6DC603137872}" dt="2020-11-06T20:03:11.311" v="26"/>
          <ac:spMkLst>
            <pc:docMk/>
            <pc:sldMk cId="1981296335" sldId="358"/>
            <ac:spMk id="69" creationId="{B6ED7969-58F6-034C-9330-6FD6D149BEEC}"/>
          </ac:spMkLst>
        </pc:spChg>
        <pc:spChg chg="mod">
          <ac:chgData name="Brandy Nisbet-Wilcox" userId="S::brandy.nisbet@ssaihq.com::85debb24-05d8-4a4f-9068-cfd1b5fab5da" providerId="AD" clId="Web-{C2607B50-ACFD-8325-A52F-6DC603137872}" dt="2020-11-06T20:03:11.342" v="27"/>
          <ac:spMkLst>
            <pc:docMk/>
            <pc:sldMk cId="1981296335" sldId="358"/>
            <ac:spMk id="70" creationId="{A8EFF54C-2FBD-0843-AEE2-14990E67F1C8}"/>
          </ac:spMkLst>
        </pc:spChg>
        <pc:spChg chg="mod">
          <ac:chgData name="Brandy Nisbet-Wilcox" userId="S::brandy.nisbet@ssaihq.com::85debb24-05d8-4a4f-9068-cfd1b5fab5da" providerId="AD" clId="Web-{C2607B50-ACFD-8325-A52F-6DC603137872}" dt="2020-11-06T20:03:44.671" v="40" actId="20577"/>
          <ac:spMkLst>
            <pc:docMk/>
            <pc:sldMk cId="1981296335" sldId="358"/>
            <ac:spMk id="76" creationId="{A9229A0E-3079-1C4C-A878-33DEBB550796}"/>
          </ac:spMkLst>
        </pc:spChg>
        <pc:spChg chg="mod">
          <ac:chgData name="Brandy Nisbet-Wilcox" userId="S::brandy.nisbet@ssaihq.com::85debb24-05d8-4a4f-9068-cfd1b5fab5da" providerId="AD" clId="Web-{C2607B50-ACFD-8325-A52F-6DC603137872}" dt="2020-11-06T20:03:29.905" v="34" actId="20577"/>
          <ac:spMkLst>
            <pc:docMk/>
            <pc:sldMk cId="1981296335" sldId="358"/>
            <ac:spMk id="79" creationId="{454E0E2C-8504-E742-AB9F-80FD3009B5AC}"/>
          </ac:spMkLst>
        </pc:spChg>
        <pc:spChg chg="mod">
          <ac:chgData name="Brandy Nisbet-Wilcox" userId="S::brandy.nisbet@ssaihq.com::85debb24-05d8-4a4f-9068-cfd1b5fab5da" providerId="AD" clId="Web-{C2607B50-ACFD-8325-A52F-6DC603137872}" dt="2020-11-06T20:03:21.796" v="31" actId="20577"/>
          <ac:spMkLst>
            <pc:docMk/>
            <pc:sldMk cId="1981296335" sldId="358"/>
            <ac:spMk id="80" creationId="{DB2AC2E3-1854-D642-A6CE-FE7B52DB3F94}"/>
          </ac:spMkLst>
        </pc:spChg>
      </pc:sldChg>
      <pc:sldChg chg="modSp">
        <pc:chgData name="Brandy Nisbet-Wilcox" userId="S::brandy.nisbet@ssaihq.com::85debb24-05d8-4a4f-9068-cfd1b5fab5da" providerId="AD" clId="Web-{C2607B50-ACFD-8325-A52F-6DC603137872}" dt="2020-11-06T20:06:44.691" v="88"/>
        <pc:sldMkLst>
          <pc:docMk/>
          <pc:sldMk cId="929918384" sldId="360"/>
        </pc:sldMkLst>
        <pc:spChg chg="mod">
          <ac:chgData name="Brandy Nisbet-Wilcox" userId="S::brandy.nisbet@ssaihq.com::85debb24-05d8-4a4f-9068-cfd1b5fab5da" providerId="AD" clId="Web-{C2607B50-ACFD-8325-A52F-6DC603137872}" dt="2020-11-06T20:06:27.222" v="85" actId="20577"/>
          <ac:spMkLst>
            <pc:docMk/>
            <pc:sldMk cId="929918384" sldId="360"/>
            <ac:spMk id="76" creationId="{A9229A0E-3079-1C4C-A878-33DEBB550796}"/>
          </ac:spMkLst>
        </pc:spChg>
        <pc:spChg chg="mod">
          <ac:chgData name="Brandy Nisbet-Wilcox" userId="S::brandy.nisbet@ssaihq.com::85debb24-05d8-4a4f-9068-cfd1b5fab5da" providerId="AD" clId="Web-{C2607B50-ACFD-8325-A52F-6DC603137872}" dt="2020-11-06T20:06:26.112" v="83" actId="20577"/>
          <ac:spMkLst>
            <pc:docMk/>
            <pc:sldMk cId="929918384" sldId="360"/>
            <ac:spMk id="77" creationId="{C0E3A86C-5E36-DC49-AD7C-72B81D6A22C6}"/>
          </ac:spMkLst>
        </pc:spChg>
        <pc:spChg chg="mod">
          <ac:chgData name="Brandy Nisbet-Wilcox" userId="S::brandy.nisbet@ssaihq.com::85debb24-05d8-4a4f-9068-cfd1b5fab5da" providerId="AD" clId="Web-{C2607B50-ACFD-8325-A52F-6DC603137872}" dt="2020-11-06T20:06:20.081" v="79" actId="20577"/>
          <ac:spMkLst>
            <pc:docMk/>
            <pc:sldMk cId="929918384" sldId="360"/>
            <ac:spMk id="78" creationId="{666FC7AF-17C7-F94A-AF40-EA8F3A6FE2B8}"/>
          </ac:spMkLst>
        </pc:spChg>
        <pc:spChg chg="mod">
          <ac:chgData name="Brandy Nisbet-Wilcox" userId="S::brandy.nisbet@ssaihq.com::85debb24-05d8-4a4f-9068-cfd1b5fab5da" providerId="AD" clId="Web-{C2607B50-ACFD-8325-A52F-6DC603137872}" dt="2020-11-06T20:06:44.691" v="88"/>
          <ac:spMkLst>
            <pc:docMk/>
            <pc:sldMk cId="929918384" sldId="360"/>
            <ac:spMk id="79" creationId="{7A28300D-9E9F-0A49-8150-05F01088AA49}"/>
          </ac:spMkLst>
        </pc:spChg>
        <pc:spChg chg="mod">
          <ac:chgData name="Brandy Nisbet-Wilcox" userId="S::brandy.nisbet@ssaihq.com::85debb24-05d8-4a4f-9068-cfd1b5fab5da" providerId="AD" clId="Web-{C2607B50-ACFD-8325-A52F-6DC603137872}" dt="2020-11-06T20:06:07.253" v="71" actId="20577"/>
          <ac:spMkLst>
            <pc:docMk/>
            <pc:sldMk cId="929918384" sldId="360"/>
            <ac:spMk id="82" creationId="{42277149-C020-7A4F-9990-C6C92666F534}"/>
          </ac:spMkLst>
        </pc:spChg>
        <pc:spChg chg="mod">
          <ac:chgData name="Brandy Nisbet-Wilcox" userId="S::brandy.nisbet@ssaihq.com::85debb24-05d8-4a4f-9068-cfd1b5fab5da" providerId="AD" clId="Web-{C2607B50-ACFD-8325-A52F-6DC603137872}" dt="2020-11-06T20:06:11.815" v="74" actId="20577"/>
          <ac:spMkLst>
            <pc:docMk/>
            <pc:sldMk cId="929918384" sldId="360"/>
            <ac:spMk id="83" creationId="{72348F36-3A38-6244-A2B5-41C68BC744DB}"/>
          </ac:spMkLst>
        </pc:spChg>
      </pc:sldChg>
      <pc:sldChg chg="modSp">
        <pc:chgData name="Brandy Nisbet-Wilcox" userId="S::brandy.nisbet@ssaihq.com::85debb24-05d8-4a4f-9068-cfd1b5fab5da" providerId="AD" clId="Web-{C2607B50-ACFD-8325-A52F-6DC603137872}" dt="2020-11-06T20:10:18.008" v="98" actId="20577"/>
        <pc:sldMkLst>
          <pc:docMk/>
          <pc:sldMk cId="1215721577" sldId="361"/>
        </pc:sldMkLst>
        <pc:spChg chg="mod">
          <ac:chgData name="Brandy Nisbet-Wilcox" userId="S::brandy.nisbet@ssaihq.com::85debb24-05d8-4a4f-9068-cfd1b5fab5da" providerId="AD" clId="Web-{C2607B50-ACFD-8325-A52F-6DC603137872}" dt="2020-11-06T20:10:18.008" v="98" actId="20577"/>
          <ac:spMkLst>
            <pc:docMk/>
            <pc:sldMk cId="1215721577" sldId="361"/>
            <ac:spMk id="31" creationId="{B7D384A8-D9B0-49C5-ADAA-AC185AD3EC47}"/>
          </ac:spMkLst>
        </pc:spChg>
        <pc:spChg chg="mod">
          <ac:chgData name="Brandy Nisbet-Wilcox" userId="S::brandy.nisbet@ssaihq.com::85debb24-05d8-4a4f-9068-cfd1b5fab5da" providerId="AD" clId="Web-{C2607B50-ACFD-8325-A52F-6DC603137872}" dt="2020-11-06T20:01:27.606" v="6" actId="20577"/>
          <ac:spMkLst>
            <pc:docMk/>
            <pc:sldMk cId="1215721577" sldId="361"/>
            <ac:spMk id="51" creationId="{E5AB2022-C7D3-460B-AD60-31A280C563D7}"/>
          </ac:spMkLst>
        </pc:spChg>
        <pc:spChg chg="mod">
          <ac:chgData name="Brandy Nisbet-Wilcox" userId="S::brandy.nisbet@ssaihq.com::85debb24-05d8-4a4f-9068-cfd1b5fab5da" providerId="AD" clId="Web-{C2607B50-ACFD-8325-A52F-6DC603137872}" dt="2020-11-06T20:01:21.465" v="5" actId="20577"/>
          <ac:spMkLst>
            <pc:docMk/>
            <pc:sldMk cId="1215721577" sldId="361"/>
            <ac:spMk id="60" creationId="{0C5AB88B-ED94-4735-8317-F523DD43BD33}"/>
          </ac:spMkLst>
        </pc:spChg>
        <pc:spChg chg="mod">
          <ac:chgData name="Brandy Nisbet-Wilcox" userId="S::brandy.nisbet@ssaihq.com::85debb24-05d8-4a4f-9068-cfd1b5fab5da" providerId="AD" clId="Web-{C2607B50-ACFD-8325-A52F-6DC603137872}" dt="2020-11-06T20:01:48.278" v="7" actId="20577"/>
          <ac:spMkLst>
            <pc:docMk/>
            <pc:sldMk cId="1215721577" sldId="361"/>
            <ac:spMk id="62" creationId="{C815D3D8-4391-4C47-B18A-95E1424D7D06}"/>
          </ac:spMkLst>
        </pc:spChg>
      </pc:sldChg>
    </pc:docChg>
  </pc:docChgLst>
  <pc:docChgLst>
    <pc:chgData name="Brandy Nisbet-Wilcox" userId="S::brandy.nisbet@ssaihq.com::85debb24-05d8-4a4f-9068-cfd1b5fab5da" providerId="AD" clId="Web-{EFFD88CA-E516-F49C-15EA-6C29B2209B96}"/>
    <pc:docChg chg="modSld">
      <pc:chgData name="Brandy Nisbet-Wilcox" userId="S::brandy.nisbet@ssaihq.com::85debb24-05d8-4a4f-9068-cfd1b5fab5da" providerId="AD" clId="Web-{EFFD88CA-E516-F49C-15EA-6C29B2209B96}" dt="2020-11-06T19:47:01.643" v="11" actId="1076"/>
      <pc:docMkLst>
        <pc:docMk/>
      </pc:docMkLst>
      <pc:sldChg chg="modSp">
        <pc:chgData name="Brandy Nisbet-Wilcox" userId="S::brandy.nisbet@ssaihq.com::85debb24-05d8-4a4f-9068-cfd1b5fab5da" providerId="AD" clId="Web-{EFFD88CA-E516-F49C-15EA-6C29B2209B96}" dt="2020-11-06T19:47:01.393" v="5" actId="20577"/>
        <pc:sldMkLst>
          <pc:docMk/>
          <pc:sldMk cId="3646699976" sldId="282"/>
        </pc:sldMkLst>
        <pc:spChg chg="mod">
          <ac:chgData name="Brandy Nisbet-Wilcox" userId="S::brandy.nisbet@ssaihq.com::85debb24-05d8-4a4f-9068-cfd1b5fab5da" providerId="AD" clId="Web-{EFFD88CA-E516-F49C-15EA-6C29B2209B96}" dt="2020-11-06T19:47:01.393" v="5" actId="20577"/>
          <ac:spMkLst>
            <pc:docMk/>
            <pc:sldMk cId="3646699976" sldId="282"/>
            <ac:spMk id="8" creationId="{0316DD50-E25A-024B-9CD5-3D2B171FE2FC}"/>
          </ac:spMkLst>
        </pc:spChg>
      </pc:sldChg>
      <pc:sldChg chg="modSp">
        <pc:chgData name="Brandy Nisbet-Wilcox" userId="S::brandy.nisbet@ssaihq.com::85debb24-05d8-4a4f-9068-cfd1b5fab5da" providerId="AD" clId="Web-{EFFD88CA-E516-F49C-15EA-6C29B2209B96}" dt="2020-11-06T19:47:01.315" v="3" actId="20577"/>
        <pc:sldMkLst>
          <pc:docMk/>
          <pc:sldMk cId="3457887769" sldId="321"/>
        </pc:sldMkLst>
        <pc:spChg chg="mod">
          <ac:chgData name="Brandy Nisbet-Wilcox" userId="S::brandy.nisbet@ssaihq.com::85debb24-05d8-4a4f-9068-cfd1b5fab5da" providerId="AD" clId="Web-{EFFD88CA-E516-F49C-15EA-6C29B2209B96}" dt="2020-11-06T19:47:01.315" v="3" actId="20577"/>
          <ac:spMkLst>
            <pc:docMk/>
            <pc:sldMk cId="3457887769" sldId="321"/>
            <ac:spMk id="2" creationId="{00000000-0000-0000-0000-000000000000}"/>
          </ac:spMkLst>
        </pc:spChg>
      </pc:sldChg>
      <pc:sldChg chg="modSp">
        <pc:chgData name="Brandy Nisbet-Wilcox" userId="S::brandy.nisbet@ssaihq.com::85debb24-05d8-4a4f-9068-cfd1b5fab5da" providerId="AD" clId="Web-{EFFD88CA-E516-F49C-15EA-6C29B2209B96}" dt="2020-11-06T19:47:01.643" v="11" actId="1076"/>
        <pc:sldMkLst>
          <pc:docMk/>
          <pc:sldMk cId="4058579143" sldId="340"/>
        </pc:sldMkLst>
        <pc:spChg chg="mod">
          <ac:chgData name="Brandy Nisbet-Wilcox" userId="S::brandy.nisbet@ssaihq.com::85debb24-05d8-4a4f-9068-cfd1b5fab5da" providerId="AD" clId="Web-{EFFD88CA-E516-F49C-15EA-6C29B2209B96}" dt="2020-11-06T19:47:01.643" v="11" actId="1076"/>
          <ac:spMkLst>
            <pc:docMk/>
            <pc:sldMk cId="4058579143" sldId="340"/>
            <ac:spMk id="23" creationId="{A3EDB2E8-6984-604C-93EE-7C91C713BA70}"/>
          </ac:spMkLst>
        </pc:spChg>
        <pc:spChg chg="mod">
          <ac:chgData name="Brandy Nisbet-Wilcox" userId="S::brandy.nisbet@ssaihq.com::85debb24-05d8-4a4f-9068-cfd1b5fab5da" providerId="AD" clId="Web-{EFFD88CA-E516-F49C-15EA-6C29B2209B96}" dt="2020-11-06T19:47:01.643" v="10" actId="1076"/>
          <ac:spMkLst>
            <pc:docMk/>
            <pc:sldMk cId="4058579143" sldId="340"/>
            <ac:spMk id="24" creationId="{783C708F-7821-E446-A16E-40B724BBCFA2}"/>
          </ac:spMkLst>
        </pc:spChg>
        <pc:spChg chg="mod">
          <ac:chgData name="Brandy Nisbet-Wilcox" userId="S::brandy.nisbet@ssaihq.com::85debb24-05d8-4a4f-9068-cfd1b5fab5da" providerId="AD" clId="Web-{EFFD88CA-E516-F49C-15EA-6C29B2209B96}" dt="2020-11-06T19:47:01.628" v="9" actId="1076"/>
          <ac:spMkLst>
            <pc:docMk/>
            <pc:sldMk cId="4058579143" sldId="340"/>
            <ac:spMk id="25" creationId="{E89AB564-371A-D849-8C7B-1374A701AC6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L:\DEVELOP\Figures\Summer_Slope\Data\Charts\jun_oct_mean_breakdown_ts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lumMod val="75000"/>
                    <a:lumOff val="25000"/>
                  </a:schemeClr>
                </a:solidFill>
                <a:latin typeface="+mn-lt"/>
                <a:ea typeface="+mn-ea"/>
                <a:cs typeface="+mn-cs"/>
              </a:defRPr>
            </a:pPr>
            <a:r>
              <a:rPr lang="en-US">
                <a:solidFill>
                  <a:schemeClr val="tx1">
                    <a:lumMod val="75000"/>
                    <a:lumOff val="25000"/>
                  </a:schemeClr>
                </a:solidFill>
                <a:latin typeface="Century Gothic" panose="020B0502020202020204" pitchFamily="34" charset="0"/>
              </a:rPr>
              <a:t>Mean Monthly Days of Dry Season Fog (Jun - Oct)</a:t>
            </a:r>
          </a:p>
        </c:rich>
      </c:tx>
      <c:layout>
        <c:manualLayout>
          <c:xMode val="edge"/>
          <c:yMode val="edge"/>
          <c:x val="0.18793056910395683"/>
          <c:y val="2.4877229891069073E-2"/>
        </c:manualLayout>
      </c:layout>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scatterChart>
        <c:scatterStyle val="lineMarker"/>
        <c:varyColors val="0"/>
        <c:ser>
          <c:idx val="0"/>
          <c:order val="0"/>
          <c:tx>
            <c:strRef>
              <c:f>jun_oct_mean_breakdown_ts2!$A$2</c:f>
              <c:strCache>
                <c:ptCount val="1"/>
                <c:pt idx="0">
                  <c:v>North Region</c:v>
                </c:pt>
              </c:strCache>
            </c:strRef>
          </c:tx>
          <c:spPr>
            <a:ln w="25400" cap="rnd">
              <a:solidFill>
                <a:schemeClr val="accent6">
                  <a:lumMod val="75000"/>
                </a:schemeClr>
              </a:solidFill>
              <a:round/>
            </a:ln>
            <a:effectLst/>
          </c:spPr>
          <c:marker>
            <c:symbol val="circle"/>
            <c:size val="6"/>
            <c:spPr>
              <a:solidFill>
                <a:schemeClr val="accent6">
                  <a:lumMod val="75000"/>
                </a:schemeClr>
              </a:solidFill>
              <a:ln w="9525">
                <a:solidFill>
                  <a:schemeClr val="accent6">
                    <a:lumMod val="75000"/>
                  </a:schemeClr>
                </a:solidFill>
              </a:ln>
              <a:effectLst/>
            </c:spPr>
          </c:marker>
          <c:trendline>
            <c:spPr>
              <a:ln w="22225" cap="rnd">
                <a:solidFill>
                  <a:schemeClr val="accent6">
                    <a:lumMod val="75000"/>
                  </a:schemeClr>
                </a:solidFill>
                <a:prstDash val="sysDot"/>
              </a:ln>
              <a:effectLst/>
            </c:spPr>
            <c:trendlineType val="linear"/>
            <c:dispRSqr val="0"/>
            <c:dispEq val="0"/>
          </c:trendline>
          <c:xVal>
            <c:numRef>
              <c:f>jun_oct_mean_breakdown_ts2!$B$1:$V$1</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xVal>
          <c:yVal>
            <c:numRef>
              <c:f>jun_oct_mean_breakdown_ts2!$B$2:$V$2</c:f>
              <c:numCache>
                <c:formatCode>General</c:formatCode>
                <c:ptCount val="21"/>
                <c:pt idx="0">
                  <c:v>8.5759719029999992</c:v>
                </c:pt>
                <c:pt idx="1">
                  <c:v>8.4630010900000006</c:v>
                </c:pt>
                <c:pt idx="2">
                  <c:v>7.695700618</c:v>
                </c:pt>
                <c:pt idx="3">
                  <c:v>8.1103548500000002</c:v>
                </c:pt>
                <c:pt idx="4">
                  <c:v>9.8249243069999999</c:v>
                </c:pt>
                <c:pt idx="5">
                  <c:v>9.7478503090000004</c:v>
                </c:pt>
                <c:pt idx="6">
                  <c:v>8.2405958580000007</c:v>
                </c:pt>
                <c:pt idx="7">
                  <c:v>10.979338739999999</c:v>
                </c:pt>
                <c:pt idx="8">
                  <c:v>9.2082596579999993</c:v>
                </c:pt>
                <c:pt idx="9">
                  <c:v>9.6349037180000003</c:v>
                </c:pt>
                <c:pt idx="10">
                  <c:v>10.44849219</c:v>
                </c:pt>
                <c:pt idx="11">
                  <c:v>9.8191352789999993</c:v>
                </c:pt>
                <c:pt idx="12">
                  <c:v>11.22916313</c:v>
                </c:pt>
                <c:pt idx="13">
                  <c:v>8.9263412859999995</c:v>
                </c:pt>
                <c:pt idx="14">
                  <c:v>8.7150781160000008</c:v>
                </c:pt>
                <c:pt idx="15">
                  <c:v>9.5091437570000004</c:v>
                </c:pt>
                <c:pt idx="16">
                  <c:v>8.8112389489999998</c:v>
                </c:pt>
                <c:pt idx="17">
                  <c:v>8.9870412979999994</c:v>
                </c:pt>
                <c:pt idx="18">
                  <c:v>7.4528521249999997</c:v>
                </c:pt>
                <c:pt idx="19">
                  <c:v>7.3214969119999997</c:v>
                </c:pt>
                <c:pt idx="20">
                  <c:v>7.9532215089999996</c:v>
                </c:pt>
              </c:numCache>
            </c:numRef>
          </c:yVal>
          <c:smooth val="0"/>
          <c:extLst>
            <c:ext xmlns:c16="http://schemas.microsoft.com/office/drawing/2014/chart" uri="{C3380CC4-5D6E-409C-BE32-E72D297353CC}">
              <c16:uniqueId val="{00000001-322C-42D7-8F5C-5F8ACC8494C8}"/>
            </c:ext>
          </c:extLst>
        </c:ser>
        <c:ser>
          <c:idx val="1"/>
          <c:order val="1"/>
          <c:tx>
            <c:strRef>
              <c:f>jun_oct_mean_breakdown_ts2!$A$3</c:f>
              <c:strCache>
                <c:ptCount val="1"/>
                <c:pt idx="0">
                  <c:v>Central Region</c:v>
                </c:pt>
              </c:strCache>
            </c:strRef>
          </c:tx>
          <c:spPr>
            <a:ln w="25400" cap="rnd">
              <a:solidFill>
                <a:schemeClr val="accent1">
                  <a:lumMod val="75000"/>
                </a:schemeClr>
              </a:solidFill>
              <a:round/>
            </a:ln>
            <a:effectLst/>
          </c:spPr>
          <c:marker>
            <c:symbol val="triangle"/>
            <c:size val="6"/>
            <c:spPr>
              <a:solidFill>
                <a:schemeClr val="accent1">
                  <a:lumMod val="75000"/>
                </a:schemeClr>
              </a:solidFill>
              <a:ln w="9525">
                <a:solidFill>
                  <a:schemeClr val="accent1">
                    <a:lumMod val="75000"/>
                  </a:schemeClr>
                </a:solidFill>
              </a:ln>
              <a:effectLst/>
            </c:spPr>
          </c:marker>
          <c:trendline>
            <c:spPr>
              <a:ln w="22225" cap="rnd">
                <a:solidFill>
                  <a:schemeClr val="accent1">
                    <a:lumMod val="75000"/>
                  </a:schemeClr>
                </a:solidFill>
                <a:prstDash val="sysDot"/>
              </a:ln>
              <a:effectLst/>
            </c:spPr>
            <c:trendlineType val="linear"/>
            <c:dispRSqr val="0"/>
            <c:dispEq val="0"/>
          </c:trendline>
          <c:xVal>
            <c:numRef>
              <c:f>jun_oct_mean_breakdown_ts2!$B$1:$V$1</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xVal>
          <c:yVal>
            <c:numRef>
              <c:f>jun_oct_mean_breakdown_ts2!$B$3:$V$3</c:f>
              <c:numCache>
                <c:formatCode>General</c:formatCode>
                <c:ptCount val="21"/>
                <c:pt idx="0">
                  <c:v>6.1587947720000003</c:v>
                </c:pt>
                <c:pt idx="1">
                  <c:v>4.8432804550000004</c:v>
                </c:pt>
                <c:pt idx="2">
                  <c:v>4.0636136890000003</c:v>
                </c:pt>
                <c:pt idx="3">
                  <c:v>4.8456749480000001</c:v>
                </c:pt>
                <c:pt idx="4">
                  <c:v>5.5428913499999997</c:v>
                </c:pt>
                <c:pt idx="5">
                  <c:v>5.4326249630000003</c:v>
                </c:pt>
                <c:pt idx="6">
                  <c:v>5.2467724230000004</c:v>
                </c:pt>
                <c:pt idx="7">
                  <c:v>6.4422827500000004</c:v>
                </c:pt>
                <c:pt idx="8">
                  <c:v>4.9944128499999998</c:v>
                </c:pt>
                <c:pt idx="9">
                  <c:v>5.60446972</c:v>
                </c:pt>
                <c:pt idx="10">
                  <c:v>6.3538461540000002</c:v>
                </c:pt>
                <c:pt idx="11">
                  <c:v>6.1826399280000004</c:v>
                </c:pt>
                <c:pt idx="12">
                  <c:v>5.3707472809999999</c:v>
                </c:pt>
                <c:pt idx="13">
                  <c:v>5.4139678739999999</c:v>
                </c:pt>
                <c:pt idx="14">
                  <c:v>6.8371944530000004</c:v>
                </c:pt>
                <c:pt idx="15">
                  <c:v>5.6223685520000002</c:v>
                </c:pt>
                <c:pt idx="16">
                  <c:v>6.3173101870000004</c:v>
                </c:pt>
                <c:pt idx="17">
                  <c:v>4.6696996909999999</c:v>
                </c:pt>
                <c:pt idx="18">
                  <c:v>4.5566596830000003</c:v>
                </c:pt>
                <c:pt idx="19">
                  <c:v>3.2662476300000001</c:v>
                </c:pt>
                <c:pt idx="20">
                  <c:v>4.1209468219999996</c:v>
                </c:pt>
              </c:numCache>
            </c:numRef>
          </c:yVal>
          <c:smooth val="0"/>
          <c:extLst>
            <c:ext xmlns:c16="http://schemas.microsoft.com/office/drawing/2014/chart" uri="{C3380CC4-5D6E-409C-BE32-E72D297353CC}">
              <c16:uniqueId val="{00000003-322C-42D7-8F5C-5F8ACC8494C8}"/>
            </c:ext>
          </c:extLst>
        </c:ser>
        <c:ser>
          <c:idx val="2"/>
          <c:order val="2"/>
          <c:tx>
            <c:strRef>
              <c:f>jun_oct_mean_breakdown_ts2!$A$4</c:f>
              <c:strCache>
                <c:ptCount val="1"/>
                <c:pt idx="0">
                  <c:v>South Region</c:v>
                </c:pt>
              </c:strCache>
            </c:strRef>
          </c:tx>
          <c:spPr>
            <a:ln w="25400" cap="rnd">
              <a:solidFill>
                <a:schemeClr val="accent4">
                  <a:lumMod val="75000"/>
                </a:schemeClr>
              </a:solidFill>
              <a:round/>
            </a:ln>
            <a:effectLst/>
          </c:spPr>
          <c:marker>
            <c:symbol val="square"/>
            <c:size val="6"/>
            <c:spPr>
              <a:solidFill>
                <a:schemeClr val="accent4">
                  <a:lumMod val="75000"/>
                </a:schemeClr>
              </a:solidFill>
              <a:ln w="9525">
                <a:solidFill>
                  <a:schemeClr val="accent3"/>
                </a:solidFill>
              </a:ln>
              <a:effectLst/>
            </c:spPr>
          </c:marker>
          <c:trendline>
            <c:spPr>
              <a:ln w="22225" cap="rnd">
                <a:solidFill>
                  <a:schemeClr val="accent4">
                    <a:lumMod val="75000"/>
                  </a:schemeClr>
                </a:solidFill>
                <a:prstDash val="sysDot"/>
              </a:ln>
              <a:effectLst/>
            </c:spPr>
            <c:trendlineType val="linear"/>
            <c:dispRSqr val="0"/>
            <c:dispEq val="0"/>
          </c:trendline>
          <c:xVal>
            <c:numRef>
              <c:f>jun_oct_mean_breakdown_ts2!$B$1:$V$1</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xVal>
          <c:yVal>
            <c:numRef>
              <c:f>jun_oct_mean_breakdown_ts2!$B$4:$V$4</c:f>
              <c:numCache>
                <c:formatCode>General</c:formatCode>
                <c:ptCount val="21"/>
                <c:pt idx="0">
                  <c:v>8.1777240879999997</c:v>
                </c:pt>
                <c:pt idx="1">
                  <c:v>6.7014737860000002</c:v>
                </c:pt>
                <c:pt idx="2">
                  <c:v>6.6638801640000001</c:v>
                </c:pt>
                <c:pt idx="3">
                  <c:v>6.0871224929999999</c:v>
                </c:pt>
                <c:pt idx="4">
                  <c:v>8.0261415800000009</c:v>
                </c:pt>
                <c:pt idx="5">
                  <c:v>7.7658854799999997</c:v>
                </c:pt>
                <c:pt idx="6">
                  <c:v>7.2976564389999998</c:v>
                </c:pt>
                <c:pt idx="7">
                  <c:v>7.1662720459999996</c:v>
                </c:pt>
                <c:pt idx="8">
                  <c:v>5.63010389</c:v>
                </c:pt>
                <c:pt idx="9">
                  <c:v>7.3048562449999999</c:v>
                </c:pt>
                <c:pt idx="10">
                  <c:v>8.3596037689999996</c:v>
                </c:pt>
                <c:pt idx="11">
                  <c:v>9.3866634449999999</c:v>
                </c:pt>
                <c:pt idx="12">
                  <c:v>6.9221067889999999</c:v>
                </c:pt>
                <c:pt idx="13">
                  <c:v>6.6495288720000003</c:v>
                </c:pt>
                <c:pt idx="14">
                  <c:v>7.4127083840000001</c:v>
                </c:pt>
                <c:pt idx="15">
                  <c:v>7.1323991299999996</c:v>
                </c:pt>
                <c:pt idx="16">
                  <c:v>8.1251026819999996</c:v>
                </c:pt>
                <c:pt idx="17">
                  <c:v>7.1840541189999998</c:v>
                </c:pt>
                <c:pt idx="18">
                  <c:v>6.1262140609999998</c:v>
                </c:pt>
                <c:pt idx="19">
                  <c:v>5.472819522</c:v>
                </c:pt>
                <c:pt idx="20">
                  <c:v>7.2368929690000003</c:v>
                </c:pt>
              </c:numCache>
            </c:numRef>
          </c:yVal>
          <c:smooth val="0"/>
          <c:extLst>
            <c:ext xmlns:c16="http://schemas.microsoft.com/office/drawing/2014/chart" uri="{C3380CC4-5D6E-409C-BE32-E72D297353CC}">
              <c16:uniqueId val="{00000005-322C-42D7-8F5C-5F8ACC8494C8}"/>
            </c:ext>
          </c:extLst>
        </c:ser>
        <c:dLbls>
          <c:showLegendKey val="0"/>
          <c:showVal val="0"/>
          <c:showCatName val="0"/>
          <c:showSerName val="0"/>
          <c:showPercent val="0"/>
          <c:showBubbleSize val="0"/>
        </c:dLbls>
        <c:axId val="1714103696"/>
        <c:axId val="1483998896"/>
      </c:scatterChart>
      <c:valAx>
        <c:axId val="1714103696"/>
        <c:scaling>
          <c:orientation val="minMax"/>
          <c:max val="2020"/>
          <c:min val="2000"/>
        </c:scaling>
        <c:delete val="0"/>
        <c:axPos val="b"/>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out"/>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1483998896"/>
        <c:crosses val="autoZero"/>
        <c:crossBetween val="midCat"/>
      </c:valAx>
      <c:valAx>
        <c:axId val="1483998896"/>
        <c:scaling>
          <c:orientation val="minMax"/>
          <c:min val="3"/>
        </c:scaling>
        <c:delete val="0"/>
        <c:axPos val="l"/>
        <c:title>
          <c:tx>
            <c:rich>
              <a:bodyPr rot="-540000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r>
                  <a:rPr lang="en-US">
                    <a:solidFill>
                      <a:schemeClr val="tx1">
                        <a:lumMod val="75000"/>
                        <a:lumOff val="25000"/>
                      </a:schemeClr>
                    </a:solidFill>
                    <a:latin typeface="Century Gothic" panose="020B0502020202020204" pitchFamily="34" charset="0"/>
                  </a:rPr>
                  <a:t>Mean Monthly Days of Summer Fog</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171410369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bg1"/>
      </a:solidFill>
      <a:round/>
    </a:ln>
    <a:effectLst/>
  </c:spPr>
  <c:txPr>
    <a:bodyPr/>
    <a:lstStyle/>
    <a:p>
      <a:pPr>
        <a:defRPr sz="105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Zack</a:t>
            </a:r>
          </a:p>
          <a:p>
            <a:endParaRPr lang="en-US" dirty="0"/>
          </a:p>
          <a:p>
            <a:r>
              <a:rPr lang="en-US" dirty="0"/>
              <a:t>- Hello welcome the DEVELOP Fall 2020 closeout. </a:t>
            </a:r>
            <a:r>
              <a:rPr lang="en-US" sz="1200" kern="1200" dirty="0" smtClean="0">
                <a:solidFill>
                  <a:schemeClr val="tx1"/>
                </a:solidFill>
                <a:effectLst/>
                <a:latin typeface="+mn-lt"/>
                <a:ea typeface="+mn-ea"/>
                <a:cs typeface="+mn-cs"/>
              </a:rPr>
              <a:t>My name is Zackary Werner and I’m here with Anika Berger, Anna Winter, and Chris Choi to present to you the results from ten weeks of research on our project. The project is about Detecting and Forecasting Fog Occurrence, Frequency and Change to Support Coastal Redwood Habitat Assessments in California and Oregon</a:t>
            </a:r>
            <a:r>
              <a:rPr lang="en-US" dirty="0" smtClean="0"/>
              <a:t>. </a:t>
            </a:r>
            <a:r>
              <a:rPr lang="en-US" dirty="0"/>
              <a:t>Thank you so much for tuning in, I’m going to pass things off to Anna to contextualize our project further for you.</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3456300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Christopher </a:t>
            </a:r>
            <a:r>
              <a:rPr lang="en-US" sz="1200" kern="1200" dirty="0" err="1">
                <a:solidFill>
                  <a:schemeClr val="tx1"/>
                </a:solidFill>
                <a:effectLst/>
                <a:latin typeface="+mn-lt"/>
                <a:ea typeface="+mn-ea"/>
                <a:cs typeface="+mn-cs"/>
              </a:rPr>
              <a:t>Tsz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Hin</a:t>
            </a:r>
            <a:r>
              <a:rPr lang="en-US" sz="1200" kern="1200" dirty="0">
                <a:solidFill>
                  <a:schemeClr val="tx1"/>
                </a:solidFill>
                <a:effectLst/>
                <a:latin typeface="+mn-lt"/>
                <a:ea typeface="+mn-ea"/>
                <a:cs typeface="+mn-cs"/>
              </a:rPr>
              <a:t> Choi</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Moving into our methodology, we will begin by discussing the Terra-MODIS data processing and results.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a:t>
            </a:r>
            <a:r>
              <a:rPr lang="en-US" dirty="0"/>
              <a:t>Fog Frequency– ArcGIS Pro, image from DEVELOP team</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752397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Christopher </a:t>
            </a:r>
            <a:r>
              <a:rPr lang="en-US" sz="1200" kern="1200" dirty="0" err="1">
                <a:solidFill>
                  <a:schemeClr val="tx1"/>
                </a:solidFill>
                <a:effectLst/>
                <a:latin typeface="+mn-lt"/>
                <a:ea typeface="+mn-ea"/>
                <a:cs typeface="+mn-cs"/>
              </a:rPr>
              <a:t>Tsz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Hin</a:t>
            </a:r>
            <a:r>
              <a:rPr lang="en-US" sz="1200" kern="1200" dirty="0">
                <a:solidFill>
                  <a:schemeClr val="tx1"/>
                </a:solidFill>
                <a:effectLst/>
                <a:latin typeface="+mn-lt"/>
                <a:ea typeface="+mn-ea"/>
                <a:cs typeface="+mn-cs"/>
              </a:rPr>
              <a:t> Choi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dirty="0">
                <a:solidFill>
                  <a:schemeClr val="tx1"/>
                </a:solidFill>
                <a:effectLst/>
                <a:latin typeface="+mn-lt"/>
                <a:ea typeface="+mn-ea"/>
                <a:cs typeface="+mn-cs"/>
              </a:rPr>
              <a:t>-To classify fog and build a fog dataset we used MODIS’s Bit 10 cloud band to identify where fog was present.</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dirty="0">
                <a:solidFill>
                  <a:schemeClr val="tx1"/>
                </a:solidFill>
                <a:effectLst/>
                <a:latin typeface="+mn-lt"/>
                <a:ea typeface="+mn-ea"/>
                <a:cs typeface="+mn-cs"/>
              </a:rPr>
              <a:t>-With MODIS’s </a:t>
            </a:r>
            <a:r>
              <a:rPr lang="en-US" sz="1200" kern="1200" dirty="0" smtClean="0">
                <a:solidFill>
                  <a:schemeClr val="tx1"/>
                </a:solidFill>
                <a:effectLst/>
                <a:latin typeface="+mn-lt"/>
                <a:ea typeface="+mn-ea"/>
                <a:cs typeface="+mn-cs"/>
              </a:rPr>
              <a:t>8-9-bit </a:t>
            </a:r>
            <a:r>
              <a:rPr lang="en-US" sz="1200" kern="1200" dirty="0">
                <a:solidFill>
                  <a:schemeClr val="tx1"/>
                </a:solidFill>
                <a:effectLst/>
                <a:latin typeface="+mn-lt"/>
                <a:ea typeface="+mn-ea"/>
                <a:cs typeface="+mn-cs"/>
              </a:rPr>
              <a:t>bands, we identified where high altitude, colder cirrus clouds were to mask out of our fog layer.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 CLICK TO ANIMATE</a:t>
            </a:r>
            <a:endParaRPr lang="en-US" sz="1200" kern="1200" dirty="0">
              <a:solidFill>
                <a:schemeClr val="tx1"/>
              </a:solidFill>
              <a:effectLst/>
              <a:latin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dirty="0">
                <a:solidFill>
                  <a:schemeClr val="tx1"/>
                </a:solidFill>
                <a:effectLst/>
                <a:latin typeface="+mn-lt"/>
                <a:ea typeface="+mn-ea"/>
                <a:cs typeface="+mn-cs"/>
              </a:rPr>
              <a:t>-After applying both of the cloud and the cirrus masks to our imagery, we were able to determine whether fog was present at 10:30 AM.</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dirty="0">
                <a:solidFill>
                  <a:schemeClr val="tx1"/>
                </a:solidFill>
                <a:effectLst/>
                <a:latin typeface="+mn-lt"/>
                <a:ea typeface="+mn-ea"/>
                <a:cs typeface="+mn-cs"/>
              </a:rPr>
              <a:t>-This method of classifying fog and low cloud cover was repeated for all days from the year 2000 to the year 2020</a:t>
            </a:r>
            <a:r>
              <a:rPr lang="en-US" sz="120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cloud only" and "neither" are the only possible outcomes that we use to estimate fog presence with a fog/no fog classification; </a:t>
            </a:r>
            <a:endParaRPr lang="en-US" sz="1200" b="0" kern="1200" dirty="0">
              <a:solidFill>
                <a:schemeClr val="tx1"/>
              </a:solidFill>
              <a:effectLst/>
              <a:latin typeface="+mn-lt"/>
              <a:cs typeface="Calibri"/>
            </a:endParaRPr>
          </a:p>
          <a:p>
            <a:pPr>
              <a:defRPr/>
            </a:pPr>
            <a:endParaRPr lang="en-US" dirty="0"/>
          </a:p>
          <a:p>
            <a:pPr>
              <a:defRPr/>
            </a:pPr>
            <a:r>
              <a:rPr lang="en-US" dirty="0"/>
              <a:t>##### CLICK TO ANIMATE</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dirty="0">
                <a:solidFill>
                  <a:schemeClr val="tx1"/>
                </a:solidFill>
                <a:effectLst/>
                <a:latin typeface="+mn-lt"/>
                <a:ea typeface="+mn-ea"/>
                <a:cs typeface="+mn-cs"/>
              </a:rPr>
              <a:t>-As a result, we compiled a dataset showing the number of days per month fog was present across our study area then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 CLICK TO ANIMATE</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dirty="0">
                <a:solidFill>
                  <a:schemeClr val="tx1"/>
                </a:solidFill>
                <a:effectLst/>
                <a:latin typeface="+mn-lt"/>
                <a:ea typeface="+mn-ea"/>
                <a:cs typeface="+mn-cs"/>
              </a:rPr>
              <a:t>conducted a trend analysis of fog presence by region over the 20 year time range.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 CLICK TO ANIMATE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dirty="0">
                <a:solidFill>
                  <a:schemeClr val="tx1"/>
                </a:solidFill>
                <a:effectLst/>
                <a:latin typeface="+mn-lt"/>
                <a:cs typeface="Calibri"/>
              </a:rPr>
              <a:t>-2000 Random Pixels were then selected for a random forest modelling to determine the conditions driving current fog presence.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dirty="0">
                <a:solidFill>
                  <a:schemeClr val="tx1"/>
                </a:solidFill>
                <a:effectLst/>
                <a:latin typeface="+mn-lt"/>
                <a:cs typeface="Calibri"/>
              </a:rPr>
              <a:t>-Based on the weight of these variables, we projected to climate scenarios in 2050 and 2080s to understand where fog would be in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Information Below ------------------------------</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Credit: </a:t>
            </a:r>
            <a:r>
              <a:rPr lang="en-US" dirty="0"/>
              <a:t>MODIS Monthly Fog Presence– ArcGIS Pro, image from DEVELOP team</a:t>
            </a:r>
            <a:endParaRPr lang="en-US" baseline="0"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2661075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Christopher </a:t>
            </a:r>
            <a:r>
              <a:rPr lang="en-US" sz="1200" kern="1200" err="1">
                <a:solidFill>
                  <a:schemeClr val="tx1"/>
                </a:solidFill>
                <a:effectLst/>
                <a:latin typeface="+mn-lt"/>
                <a:ea typeface="+mn-ea"/>
                <a:cs typeface="+mn-cs"/>
              </a:rPr>
              <a:t>Tsz</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Hin</a:t>
            </a:r>
            <a:r>
              <a:rPr lang="en-US" sz="1200" kern="1200">
                <a:solidFill>
                  <a:schemeClr val="tx1"/>
                </a:solidFill>
                <a:effectLst/>
                <a:latin typeface="+mn-lt"/>
                <a:ea typeface="+mn-ea"/>
                <a:cs typeface="+mn-cs"/>
              </a:rPr>
              <a:t> Choi</a:t>
            </a:r>
          </a:p>
          <a:p>
            <a:endParaRPr lang="en-US"/>
          </a:p>
          <a:p>
            <a:pPr rtl="0"/>
            <a:r>
              <a:rPr lang="en-US"/>
              <a:t>-</a:t>
            </a:r>
            <a:r>
              <a:rPr lang="en-US" sz="1200" b="0" i="0" u="none" strike="noStrike" kern="1200">
                <a:solidFill>
                  <a:schemeClr val="tx1"/>
                </a:solidFill>
                <a:effectLst/>
                <a:latin typeface="+mn-lt"/>
                <a:ea typeface="+mn-ea"/>
                <a:cs typeface="+mn-cs"/>
              </a:rPr>
              <a:t> These are the results from our trend analysis of the MODIS fog presence dataset.</a:t>
            </a:r>
            <a:endParaRPr lang="en-US" b="0">
              <a:effectLst/>
            </a:endParaRPr>
          </a:p>
          <a:p>
            <a:pPr rtl="0"/>
            <a:r>
              <a:rPr lang="en-US" sz="1200" b="0" i="0" u="none" strike="noStrike" kern="1200">
                <a:solidFill>
                  <a:schemeClr val="tx1"/>
                </a:solidFill>
                <a:effectLst/>
                <a:latin typeface="+mn-lt"/>
                <a:ea typeface="+mn-ea"/>
                <a:cs typeface="+mn-cs"/>
              </a:rPr>
              <a:t>- The values of the slope image here shows the general trend in fog presence per pixel, with red areas indicating a decline in fog over the last 20 years and blue an increase.</a:t>
            </a:r>
            <a:endParaRPr lang="en-US" b="0">
              <a:effectLst/>
            </a:endParaRPr>
          </a:p>
          <a:p>
            <a:pPr rtl="0"/>
            <a:r>
              <a:rPr lang="en-US" sz="1200" b="0" i="0" u="none" strike="noStrike" kern="1200">
                <a:solidFill>
                  <a:schemeClr val="tx1"/>
                </a:solidFill>
                <a:effectLst/>
                <a:latin typeface="+mn-lt"/>
                <a:ea typeface="+mn-ea"/>
                <a:cs typeface="+mn-cs"/>
              </a:rPr>
              <a:t>- To create a slope image, the number of days of fog per dry season at each pixel were plotted over time, and the slope of the best fit line which indicates the general rate of change over 20 years, is used as the value on the map.</a:t>
            </a:r>
          </a:p>
          <a:p>
            <a:pPr rtl="0"/>
            <a:endParaRPr lang="en-US" sz="1200" b="0" i="0" u="none" strike="noStrike" kern="1200">
              <a:solidFill>
                <a:schemeClr val="tx1"/>
              </a:solidFill>
              <a:effectLst/>
              <a:latin typeface="+mn-lt"/>
              <a:ea typeface="+mn-ea"/>
              <a:cs typeface="+mn-cs"/>
            </a:endParaRPr>
          </a:p>
          <a:p>
            <a:pPr rtl="0"/>
            <a:r>
              <a:rPr lang="en-US" sz="1200" b="0" i="0" u="none" strike="noStrike" kern="1200">
                <a:solidFill>
                  <a:schemeClr val="tx1"/>
                </a:solidFill>
                <a:effectLst/>
                <a:latin typeface="+mn-lt"/>
                <a:ea typeface="+mn-ea"/>
                <a:cs typeface="+mn-cs"/>
              </a:rPr>
              <a:t>###### CLICK TO ANIMATE</a:t>
            </a:r>
            <a:endParaRPr lang="en-US" b="0">
              <a:effectLst/>
            </a:endParaRPr>
          </a:p>
          <a:p>
            <a:pPr rtl="0"/>
            <a:r>
              <a:rPr lang="en-US" sz="1200" b="0" i="0" u="none" strike="noStrike" kern="1200">
                <a:solidFill>
                  <a:schemeClr val="tx1"/>
                </a:solidFill>
                <a:effectLst/>
                <a:latin typeface="+mn-lt"/>
                <a:ea typeface="+mn-ea"/>
                <a:cs typeface="+mn-cs"/>
              </a:rPr>
              <a:t>- Though there is a lot of variability from year to year, the last ten years have seen a stronger decline in foggy days in the dry season.</a:t>
            </a:r>
          </a:p>
          <a:p>
            <a:pPr rtl="0"/>
            <a:r>
              <a:rPr lang="en-US" sz="1200" b="0" i="0" u="none" strike="noStrike" kern="1200">
                <a:solidFill>
                  <a:schemeClr val="tx1"/>
                </a:solidFill>
                <a:effectLst/>
                <a:latin typeface="+mn-lt"/>
                <a:ea typeface="+mn-ea"/>
                <a:cs typeface="+mn-cs"/>
              </a:rPr>
              <a:t>- Looking at the map showing the change in fog frequency, we observe that change is highly variable, even across local regions.</a:t>
            </a:r>
            <a:endParaRPr lang="en-US" b="0">
              <a:effectLst/>
            </a:endParaRPr>
          </a:p>
          <a:p>
            <a:r>
              <a:rPr lang="en-US" sz="1200" b="0" i="0" u="none" strike="noStrike" kern="1200">
                <a:solidFill>
                  <a:schemeClr val="tx1"/>
                </a:solidFill>
                <a:effectLst/>
                <a:latin typeface="+mn-lt"/>
                <a:ea typeface="+mn-ea"/>
                <a:cs typeface="+mn-cs"/>
              </a:rPr>
              <a:t>- The graph displays the days of fog per dry season month averaged over each region in the study area, over the last 20 years.</a:t>
            </a:r>
            <a:endParaRPr lang="en-US"/>
          </a:p>
          <a:p>
            <a:endParaRPr lang="en-US"/>
          </a:p>
          <a:p>
            <a:r>
              <a:rPr lang="en-US" sz="1200" kern="1200">
                <a:solidFill>
                  <a:schemeClr val="tx1"/>
                </a:solidFill>
                <a:effectLst/>
                <a:latin typeface="+mn-lt"/>
                <a:ea typeface="+mn-ea"/>
                <a:cs typeface="+mn-cs"/>
              </a:rPr>
              <a:t>------------------------------Image Information Below ------------------------------</a:t>
            </a:r>
          </a:p>
          <a:p>
            <a:r>
              <a:rPr lang="en-US" sz="1200" kern="1200">
                <a:solidFill>
                  <a:schemeClr val="tx1"/>
                </a:solidFill>
                <a:effectLst/>
                <a:latin typeface="+mn-lt"/>
                <a:ea typeface="+mn-ea"/>
                <a:cs typeface="+mn-cs"/>
              </a:rPr>
              <a:t>Image Credit: </a:t>
            </a:r>
            <a:r>
              <a:rPr lang="en-US"/>
              <a:t>20 Year Change in Fog Frequency– ArcGIS Pro, image from DEVELOP team</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2500717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Anika Berger</a:t>
            </a:r>
          </a:p>
          <a:p>
            <a:endParaRPr lang="en-US"/>
          </a:p>
          <a:p>
            <a:pPr marL="171450" indent="-171450" rtl="0" fontAlgn="base">
              <a:buFontTx/>
              <a:buChar char="-"/>
            </a:pPr>
            <a:r>
              <a:rPr lang="en-US" sz="1200" b="0" i="0" u="none" strike="noStrike" kern="1200">
                <a:solidFill>
                  <a:schemeClr val="tx1"/>
                </a:solidFill>
                <a:effectLst/>
                <a:latin typeface="+mn-lt"/>
                <a:ea typeface="+mn-ea"/>
                <a:cs typeface="+mn-cs"/>
              </a:rPr>
              <a:t>Thank you, Chris. I will now talk about how we used the 20 year fog presence data set to understand the climatic conditions which influence current fog presence</a:t>
            </a:r>
          </a:p>
          <a:p>
            <a:pPr marL="171450" indent="-171450" rtl="0" fontAlgn="base">
              <a:buFontTx/>
              <a:buChar char="-"/>
            </a:pPr>
            <a:endParaRPr lang="en-US"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 CLICK TO ANIMATE</a:t>
            </a:r>
            <a:endParaRPr lang="en-US" b="0">
              <a:effectLst/>
            </a:endParaRPr>
          </a:p>
          <a:p>
            <a:pPr marL="171450" indent="-171450" rtl="0" fontAlgn="base">
              <a:buFontTx/>
              <a:buChar char="-"/>
            </a:pPr>
            <a:endParaRPr lang="en-US" sz="1200" b="0" i="0" u="none" strike="noStrike" kern="1200">
              <a:solidFill>
                <a:schemeClr val="tx1"/>
              </a:solidFill>
              <a:effectLst/>
              <a:latin typeface="+mn-lt"/>
              <a:ea typeface="+mn-ea"/>
              <a:cs typeface="+mn-cs"/>
            </a:endParaRPr>
          </a:p>
          <a:p>
            <a:pPr marL="171450" indent="-171450" rtl="0" fontAlgn="base">
              <a:buFontTx/>
              <a:buChar char="-"/>
            </a:pPr>
            <a:r>
              <a:rPr lang="en-US" sz="1200" b="0" i="0" u="none" strike="noStrike" kern="1200">
                <a:solidFill>
                  <a:schemeClr val="tx1"/>
                </a:solidFill>
                <a:effectLst/>
                <a:latin typeface="+mn-lt"/>
                <a:ea typeface="+mn-ea"/>
                <a:cs typeface="+mn-cs"/>
              </a:rPr>
              <a:t>The MODIS derived monthly fog presence dataset is our response variable, indicating the number of days with fog per month.</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 CLICK TO ANIMATE</a:t>
            </a:r>
            <a:endParaRPr lang="en-US" b="0">
              <a:effectLst/>
            </a:endParaRPr>
          </a:p>
          <a:p>
            <a:pPr marL="0" indent="0" rtl="0" fontAlgn="base">
              <a:buFontTx/>
              <a:buNone/>
            </a:pPr>
            <a:endParaRPr lang="en-US" sz="1200" b="0" i="0" u="none" strike="noStrike" kern="1200">
              <a:solidFill>
                <a:schemeClr val="tx1"/>
              </a:solidFill>
              <a:effectLst/>
              <a:latin typeface="+mn-lt"/>
              <a:ea typeface="+mn-ea"/>
              <a:cs typeface="+mn-cs"/>
            </a:endParaRPr>
          </a:p>
          <a:p>
            <a:pPr marL="171450" indent="-171450" rtl="0" fontAlgn="base">
              <a:buFontTx/>
              <a:buChar char="-"/>
            </a:pPr>
            <a:r>
              <a:rPr lang="en-US" sz="1200" b="0" i="0" u="none" strike="noStrike" kern="1200">
                <a:solidFill>
                  <a:schemeClr val="tx1"/>
                </a:solidFill>
                <a:effectLst/>
                <a:latin typeface="+mn-lt"/>
                <a:ea typeface="+mn-ea"/>
                <a:cs typeface="+mn-cs"/>
              </a:rPr>
              <a:t>We obtained monthly averages of climatic variables from PRISM, as well as the slope of the domain.</a:t>
            </a:r>
          </a:p>
          <a:p>
            <a:pPr marL="0" indent="0" rtl="0" fontAlgn="base">
              <a:buFontTx/>
              <a:buNone/>
            </a:pPr>
            <a:endParaRPr lang="en-US"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 CLICK TO ANIMATE</a:t>
            </a:r>
            <a:endParaRPr lang="en-US" b="0">
              <a:effectLst/>
            </a:endParaRPr>
          </a:p>
          <a:p>
            <a:pPr marL="0" indent="0" rtl="0" fontAlgn="base">
              <a:buFontTx/>
              <a:buNone/>
            </a:pPr>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 In our analysis, the 2000 random samples per month extracted values from both the fog response and the predictors, and this training data were used to train a machine - - learning algorithm, random forest, which derived the relationship between the climatic and topographic drivers and fog response.</a:t>
            </a:r>
          </a:p>
          <a:p>
            <a:pPr rtl="0" fontAlgn="base"/>
            <a:r>
              <a:rPr lang="en-US" sz="1200" b="0" i="0" u="none" strike="noStrike" kern="1200">
                <a:solidFill>
                  <a:schemeClr val="tx1"/>
                </a:solidFill>
                <a:effectLst/>
                <a:latin typeface="+mn-lt"/>
                <a:ea typeface="+mn-ea"/>
                <a:cs typeface="+mn-cs"/>
              </a:rPr>
              <a:t>- This model outputs a plot which ranks each predictor by its importance in explaining fog presence.</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018636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Anika Berger</a:t>
            </a:r>
          </a:p>
          <a:p>
            <a:endParaRPr lang="en-US" dirty="0"/>
          </a:p>
          <a:p>
            <a:pPr rtl="0" fontAlgn="base"/>
            <a:r>
              <a:rPr lang="en-US" sz="1200" b="0" i="0" u="none" strike="noStrike" kern="1200" dirty="0">
                <a:solidFill>
                  <a:schemeClr val="tx1"/>
                </a:solidFill>
                <a:effectLst/>
                <a:latin typeface="+mn-lt"/>
                <a:ea typeface="+mn-ea"/>
                <a:cs typeface="+mn-cs"/>
              </a:rPr>
              <a:t>- The results of our exploration of the current conditions driving fog presence showed the most important climatic variables influencing fog presence with the difference between the </a:t>
            </a:r>
            <a:r>
              <a:rPr lang="en-US" sz="1200" b="0" i="0" u="none" strike="noStrike" kern="1200" dirty="0" smtClean="0">
                <a:solidFill>
                  <a:schemeClr val="tx1"/>
                </a:solidFill>
                <a:effectLst/>
                <a:latin typeface="+mn-lt"/>
                <a:ea typeface="+mn-ea"/>
                <a:cs typeface="+mn-cs"/>
              </a:rPr>
              <a:t>monthly maximum </a:t>
            </a:r>
            <a:r>
              <a:rPr lang="en-US" sz="1200" b="0" i="0" u="none" strike="noStrike" kern="1200" dirty="0">
                <a:solidFill>
                  <a:schemeClr val="tx1"/>
                </a:solidFill>
                <a:effectLst/>
                <a:latin typeface="+mn-lt"/>
                <a:ea typeface="+mn-ea"/>
                <a:cs typeface="+mn-cs"/>
              </a:rPr>
              <a:t>and minimum temperature being the most important driver.</a:t>
            </a:r>
          </a:p>
          <a:p>
            <a:pPr rtl="0" fontAlgn="base"/>
            <a:r>
              <a:rPr lang="en-US" sz="1200" b="0" i="0" u="none" strike="noStrike" kern="1200" dirty="0">
                <a:solidFill>
                  <a:schemeClr val="tx1"/>
                </a:solidFill>
                <a:effectLst/>
                <a:latin typeface="+mn-lt"/>
                <a:ea typeface="+mn-ea"/>
                <a:cs typeface="+mn-cs"/>
              </a:rPr>
              <a:t>- The out of bag performance shows an error of 2.2 and that the model is able to explain 80% of the variance of the data.</a:t>
            </a:r>
          </a:p>
          <a:p>
            <a:pPr rtl="0" fontAlgn="base"/>
            <a:r>
              <a:rPr lang="en-US" sz="1200" b="0" i="0" u="none" strike="noStrike" kern="1200" dirty="0">
                <a:solidFill>
                  <a:schemeClr val="tx1"/>
                </a:solidFill>
                <a:effectLst/>
                <a:latin typeface="+mn-lt"/>
                <a:ea typeface="+mn-ea"/>
                <a:cs typeface="+mn-cs"/>
              </a:rPr>
              <a:t>- The plot displays the observed values of the training sample points on the y axis with the number of fog days per month that the model predicts on the x axis.</a:t>
            </a:r>
          </a:p>
          <a:p>
            <a:pPr rtl="0" fontAlgn="base"/>
            <a:r>
              <a:rPr lang="en-US" sz="1200" b="0" i="0" u="none" strike="noStrike" kern="1200" dirty="0">
                <a:solidFill>
                  <a:schemeClr val="tx1"/>
                </a:solidFill>
                <a:effectLst/>
                <a:latin typeface="+mn-lt"/>
                <a:ea typeface="+mn-ea"/>
                <a:cs typeface="+mn-cs"/>
              </a:rPr>
              <a:t>- The spread of these points in relation to the best fit line indicate that the model is generally </a:t>
            </a:r>
            <a:r>
              <a:rPr lang="en-US" sz="1200" b="0" i="0" u="none" strike="noStrike" kern="1200" dirty="0" err="1">
                <a:solidFill>
                  <a:schemeClr val="tx1"/>
                </a:solidFill>
                <a:effectLst/>
                <a:latin typeface="+mn-lt"/>
                <a:ea typeface="+mn-ea"/>
                <a:cs typeface="+mn-cs"/>
              </a:rPr>
              <a:t>underpredicting</a:t>
            </a:r>
            <a:r>
              <a:rPr lang="en-US" sz="1200" b="0" i="0" u="none" strike="noStrike" kern="1200" dirty="0">
                <a:solidFill>
                  <a:schemeClr val="tx1"/>
                </a:solidFill>
                <a:effectLst/>
                <a:latin typeface="+mn-lt"/>
                <a:ea typeface="+mn-ea"/>
                <a:cs typeface="+mn-cs"/>
              </a:rPr>
              <a:t> days of fog where the observed values of fog days are higher.</a:t>
            </a:r>
          </a:p>
          <a:p>
            <a:pPr rtl="0" fontAlgn="base"/>
            <a:r>
              <a:rPr lang="en-US" sz="1200" b="0" i="0" u="none" strike="noStrike" kern="1200" dirty="0">
                <a:solidFill>
                  <a:schemeClr val="tx1"/>
                </a:solidFill>
                <a:effectLst/>
                <a:latin typeface="+mn-lt"/>
                <a:ea typeface="+mn-ea"/>
                <a:cs typeface="+mn-cs"/>
              </a:rPr>
              <a:t>- This could owe to the distribution of the randomly sampled observed values capturing more of the lower range of fog days and thus providing fewer training points of high fog frequency.</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2947596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Anika Berger</a:t>
            </a:r>
          </a:p>
          <a:p>
            <a:endParaRPr lang="en-US"/>
          </a:p>
          <a:p>
            <a:pPr marL="171450" indent="-171450">
              <a:buFontTx/>
              <a:buChar char="-"/>
            </a:pPr>
            <a:r>
              <a:rPr lang="en-US" sz="1200" b="0" i="0" u="none" strike="noStrike" kern="1200">
                <a:solidFill>
                  <a:schemeClr val="tx1"/>
                </a:solidFill>
                <a:effectLst/>
                <a:latin typeface="+mn-lt"/>
                <a:ea typeface="+mn-ea"/>
                <a:cs typeface="+mn-cs"/>
              </a:rPr>
              <a:t>Since we are fortunate to have 20 years of fog presence data from MODIS, we related this data to the 30-year climate </a:t>
            </a:r>
            <a:r>
              <a:rPr lang="en-US" sz="1200" b="0" i="0" u="none" strike="noStrike" kern="1200" err="1">
                <a:solidFill>
                  <a:schemeClr val="tx1"/>
                </a:solidFill>
                <a:effectLst/>
                <a:latin typeface="+mn-lt"/>
                <a:ea typeface="+mn-ea"/>
                <a:cs typeface="+mn-cs"/>
              </a:rPr>
              <a:t>normals</a:t>
            </a:r>
            <a:r>
              <a:rPr lang="en-US" sz="1200" b="0" i="0" u="none" strike="noStrike" kern="1200">
                <a:solidFill>
                  <a:schemeClr val="tx1"/>
                </a:solidFill>
                <a:effectLst/>
                <a:latin typeface="+mn-lt"/>
                <a:ea typeface="+mn-ea"/>
                <a:cs typeface="+mn-cs"/>
              </a:rPr>
              <a:t> from the </a:t>
            </a:r>
            <a:r>
              <a:rPr lang="en-US" sz="1200" b="0" i="0" u="none" strike="noStrike" kern="1200" err="1">
                <a:solidFill>
                  <a:schemeClr val="tx1"/>
                </a:solidFill>
                <a:effectLst/>
                <a:latin typeface="+mn-lt"/>
                <a:ea typeface="+mn-ea"/>
                <a:cs typeface="+mn-cs"/>
              </a:rPr>
              <a:t>ClimateNA</a:t>
            </a:r>
            <a:r>
              <a:rPr lang="en-US" sz="1200" b="0" i="0" u="none" strike="noStrike" kern="1200">
                <a:solidFill>
                  <a:schemeClr val="tx1"/>
                </a:solidFill>
                <a:effectLst/>
                <a:latin typeface="+mn-lt"/>
                <a:ea typeface="+mn-ea"/>
                <a:cs typeface="+mn-cs"/>
              </a:rPr>
              <a:t> </a:t>
            </a:r>
            <a:r>
              <a:rPr lang="en-US" sz="1200" b="0" i="0" u="none" strike="noStrike" kern="1200" err="1">
                <a:solidFill>
                  <a:schemeClr val="tx1"/>
                </a:solidFill>
                <a:effectLst/>
                <a:latin typeface="+mn-lt"/>
                <a:ea typeface="+mn-ea"/>
                <a:cs typeface="+mn-cs"/>
              </a:rPr>
              <a:t>datasource</a:t>
            </a:r>
            <a:r>
              <a:rPr lang="en-US" sz="1200" b="0" i="0" u="none" strike="noStrike" kern="1200">
                <a:solidFill>
                  <a:schemeClr val="tx1"/>
                </a:solidFill>
                <a:effectLst/>
                <a:latin typeface="+mn-lt"/>
                <a:ea typeface="+mn-ea"/>
                <a:cs typeface="+mn-cs"/>
              </a:rPr>
              <a:t>. </a:t>
            </a:r>
          </a:p>
          <a:p>
            <a:pPr marL="171450" indent="-171450">
              <a:buFontTx/>
              <a:buChar char="-"/>
            </a:pPr>
            <a:r>
              <a:rPr lang="en-US" sz="1200" b="0" i="0" u="none" strike="noStrike" kern="1200">
                <a:solidFill>
                  <a:schemeClr val="tx1"/>
                </a:solidFill>
                <a:effectLst/>
                <a:latin typeface="+mn-lt"/>
                <a:ea typeface="+mn-ea"/>
                <a:cs typeface="+mn-cs"/>
              </a:rPr>
              <a:t>The relationship between fog response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a:solidFill>
                  <a:schemeClr val="tx1"/>
                </a:solidFill>
                <a:effectLst/>
                <a:latin typeface="+mn-lt"/>
                <a:ea typeface="+mn-ea"/>
                <a:cs typeface="+mn-cs"/>
              </a:rPr>
              <a:t>###### CLICK TO ANIMATE</a:t>
            </a:r>
            <a:endParaRPr lang="en-US" b="0">
              <a:effectLst/>
            </a:endParaRPr>
          </a:p>
          <a:p>
            <a:pPr marL="171450" indent="-171450">
              <a:buFontTx/>
              <a:buChar char="-"/>
            </a:pPr>
            <a:endParaRPr lang="en-US" sz="1200" b="0" i="0" u="none" strike="noStrike" kern="1200">
              <a:solidFill>
                <a:schemeClr val="tx1"/>
              </a:solidFill>
              <a:effectLst/>
              <a:latin typeface="+mn-lt"/>
              <a:ea typeface="+mn-ea"/>
              <a:cs typeface="+mn-cs"/>
            </a:endParaRPr>
          </a:p>
          <a:p>
            <a:pPr marL="171450" indent="-171450">
              <a:buFontTx/>
              <a:buChar char="-"/>
            </a:pPr>
            <a:r>
              <a:rPr lang="en-US" sz="1200" b="0" i="0" u="none" strike="noStrike" kern="1200">
                <a:solidFill>
                  <a:schemeClr val="tx1"/>
                </a:solidFill>
                <a:effectLst/>
                <a:latin typeface="+mn-lt"/>
                <a:ea typeface="+mn-ea"/>
                <a:cs typeface="+mn-cs"/>
              </a:rPr>
              <a:t>and these variables </a:t>
            </a:r>
          </a:p>
          <a:p>
            <a:pPr marL="171450" indent="-171450">
              <a:buFontTx/>
              <a:buChar cha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a:solidFill>
                  <a:schemeClr val="tx1"/>
                </a:solidFill>
                <a:effectLst/>
                <a:latin typeface="+mn-lt"/>
                <a:ea typeface="+mn-ea"/>
                <a:cs typeface="+mn-cs"/>
              </a:rPr>
              <a:t>###### CLICK TO ANIMATE</a:t>
            </a:r>
            <a:endParaRPr lang="en-US" b="0">
              <a:effectLst/>
            </a:endParaRPr>
          </a:p>
          <a:p>
            <a:pPr marL="171450" indent="-171450">
              <a:buFontTx/>
              <a:buChar char="-"/>
            </a:pPr>
            <a:endParaRPr lang="en-US" sz="1200" b="0" i="0" u="none" strike="noStrike" kern="1200">
              <a:solidFill>
                <a:schemeClr val="tx1"/>
              </a:solidFill>
              <a:effectLst/>
              <a:latin typeface="+mn-lt"/>
              <a:ea typeface="+mn-ea"/>
              <a:cs typeface="+mn-cs"/>
            </a:endParaRPr>
          </a:p>
          <a:p>
            <a:pPr marL="171450" indent="-171450">
              <a:buFontTx/>
              <a:buChar char="-"/>
            </a:pPr>
            <a:r>
              <a:rPr lang="en-US" sz="1200" b="0" i="0" u="none" strike="noStrike" kern="1200">
                <a:solidFill>
                  <a:schemeClr val="tx1"/>
                </a:solidFill>
                <a:effectLst/>
                <a:latin typeface="+mn-lt"/>
                <a:ea typeface="+mn-ea"/>
                <a:cs typeface="+mn-cs"/>
              </a:rPr>
              <a:t>was derived by the random forest algorithm, </a:t>
            </a:r>
          </a:p>
          <a:p>
            <a:pPr marL="171450" indent="-171450">
              <a:buFontTx/>
              <a:buChar cha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a:solidFill>
                  <a:schemeClr val="tx1"/>
                </a:solidFill>
                <a:effectLst/>
                <a:latin typeface="+mn-lt"/>
                <a:ea typeface="+mn-ea"/>
                <a:cs typeface="+mn-cs"/>
              </a:rPr>
              <a:t>###### CLICK TO ANIMATE</a:t>
            </a:r>
            <a:endParaRPr lang="en-US" b="0">
              <a:effectLst/>
            </a:endParaRPr>
          </a:p>
          <a:p>
            <a:pPr marL="171450" indent="-171450">
              <a:buFontTx/>
              <a:buChar char="-"/>
            </a:pPr>
            <a:endParaRPr lang="en-US" sz="1200" b="0" i="0" u="none" strike="noStrike" kern="1200">
              <a:solidFill>
                <a:schemeClr val="tx1"/>
              </a:solidFill>
              <a:effectLst/>
              <a:latin typeface="+mn-lt"/>
              <a:ea typeface="+mn-ea"/>
              <a:cs typeface="+mn-cs"/>
            </a:endParaRPr>
          </a:p>
          <a:p>
            <a:pPr marL="171450" indent="-171450">
              <a:buFontTx/>
              <a:buChar char="-"/>
            </a:pPr>
            <a:r>
              <a:rPr lang="en-US" sz="1200" b="0" i="0" u="none" strike="noStrike" kern="1200">
                <a:solidFill>
                  <a:schemeClr val="tx1"/>
                </a:solidFill>
                <a:effectLst/>
                <a:latin typeface="+mn-lt"/>
                <a:ea typeface="+mn-ea"/>
                <a:cs typeface="+mn-cs"/>
              </a:rPr>
              <a:t>the most important variables were noted again, and then the model was applied spatially to </a:t>
            </a:r>
            <a:r>
              <a:rPr lang="en-US" sz="1200" b="0" i="0" u="none" strike="noStrike" kern="1200" err="1">
                <a:solidFill>
                  <a:schemeClr val="tx1"/>
                </a:solidFill>
                <a:effectLst/>
                <a:latin typeface="+mn-lt"/>
                <a:ea typeface="+mn-ea"/>
                <a:cs typeface="+mn-cs"/>
              </a:rPr>
              <a:t>rasters</a:t>
            </a:r>
            <a:r>
              <a:rPr lang="en-US" sz="1200" b="0" i="0" u="none" strike="noStrike" kern="1200">
                <a:solidFill>
                  <a:schemeClr val="tx1"/>
                </a:solidFill>
                <a:effectLst/>
                <a:latin typeface="+mn-lt"/>
                <a:ea typeface="+mn-ea"/>
                <a:cs typeface="+mn-cs"/>
              </a:rPr>
              <a:t> of an ensemble of projected future climate data under the warming scenario RCP 4.5.</a:t>
            </a:r>
            <a:endParaRPr lang="en-US"/>
          </a:p>
          <a:p>
            <a:endParaRPr lang="en-US"/>
          </a:p>
          <a:p>
            <a:endParaRPr lang="en-US"/>
          </a:p>
          <a:p>
            <a:r>
              <a:rPr lang="en-US" sz="1200" kern="1200">
                <a:solidFill>
                  <a:schemeClr val="tx1"/>
                </a:solidFill>
                <a:effectLst/>
                <a:latin typeface="+mn-lt"/>
                <a:ea typeface="+mn-ea"/>
                <a:cs typeface="+mn-cs"/>
              </a:rPr>
              <a:t>------------------------------Image Information Below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Image 1 Credit: </a:t>
            </a:r>
            <a:r>
              <a:rPr lang="en-US"/>
              <a:t>MODIS Monthly Fog Presence– ArcGIS Pro, image from DEVELOP team</a:t>
            </a: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All other images retrieved from Google Earth Engine by NASA DEVELOP</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4151508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Anika Berger</a:t>
            </a:r>
          </a:p>
          <a:p>
            <a:pPr marL="0" indent="0">
              <a:buFontTx/>
              <a:buNone/>
            </a:pP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On the left is our average September days of fog over the 20 years, compared to a projection of number of days of fog in September in the 2080s, though they are solely based on modeled future average temperatures in September and do not include any of the climatic variables which do not currently have projections.</a:t>
            </a:r>
          </a:p>
          <a:p>
            <a:pPr marL="171450" indent="-171450">
              <a:buFontTx/>
              <a:buChar char="-"/>
            </a:pPr>
            <a:r>
              <a:rPr lang="en-US" sz="1200" kern="1200">
                <a:solidFill>
                  <a:schemeClr val="tx1"/>
                </a:solidFill>
                <a:effectLst/>
                <a:latin typeface="+mn-lt"/>
                <a:ea typeface="+mn-ea"/>
                <a:cs typeface="+mn-cs"/>
              </a:rPr>
              <a:t>Though only pictured here is the projection for September, we also have monthly projections of fog presence and modeled by region.</a:t>
            </a:r>
          </a:p>
          <a:p>
            <a:pPr marL="171450" indent="-171450">
              <a:buFontTx/>
              <a:buChar char="-"/>
            </a:pPr>
            <a:r>
              <a:rPr lang="en-US" sz="1200" kern="1200">
                <a:solidFill>
                  <a:schemeClr val="tx1"/>
                </a:solidFill>
                <a:effectLst/>
                <a:latin typeface="+mn-lt"/>
                <a:ea typeface="+mn-ea"/>
                <a:cs typeface="+mn-cs"/>
              </a:rPr>
              <a:t>In interpreting this projection, we noticed that fog presence during the September is projected to decline in the Northern region and in San Francisco Bay Area  and some areas on the southern coast. </a:t>
            </a:r>
          </a:p>
          <a:p>
            <a:pPr rtl="0"/>
            <a:r>
              <a:rPr lang="en-US" sz="1200" b="0" i="0" u="none" strike="noStrike" kern="1200">
                <a:solidFill>
                  <a:schemeClr val="tx1"/>
                </a:solidFill>
                <a:effectLst/>
                <a:latin typeface="+mn-lt"/>
                <a:ea typeface="+mn-ea"/>
                <a:cs typeface="+mn-cs"/>
              </a:rPr>
              <a:t>- We noticed that the San Francisco bay area exhibited extremely high changes in fog days that weren’t observed elsewhere. The red pixels in the zoomed in image represent locations that are projected to decline 20 to 25 days of fog from current September to September in the 2080s.</a:t>
            </a:r>
            <a:endParaRPr lang="en-US" b="0">
              <a:effectLst/>
            </a:endParaRPr>
          </a:p>
          <a:p>
            <a:pPr marL="171450" indent="-171450" rtl="0">
              <a:buFontTx/>
              <a:buChar char="-"/>
            </a:pPr>
            <a:r>
              <a:rPr lang="en-US" sz="1200" b="0" i="0" u="none" strike="noStrike" kern="1200">
                <a:solidFill>
                  <a:schemeClr val="tx1"/>
                </a:solidFill>
                <a:effectLst/>
                <a:latin typeface="+mn-lt"/>
                <a:ea typeface="+mn-ea"/>
                <a:cs typeface="+mn-cs"/>
              </a:rPr>
              <a:t>Though it is not pictured here, we also trained a model on solely the higher fog day points with the associated conditions and that showed the variables that might be important for explaining high fog days but are not projected by </a:t>
            </a:r>
            <a:r>
              <a:rPr lang="en-US" sz="1200" b="0" i="0" u="none" strike="noStrike" kern="1200" err="1">
                <a:solidFill>
                  <a:schemeClr val="tx1"/>
                </a:solidFill>
                <a:effectLst/>
                <a:latin typeface="+mn-lt"/>
                <a:ea typeface="+mn-ea"/>
                <a:cs typeface="+mn-cs"/>
              </a:rPr>
              <a:t>ClimateNA</a:t>
            </a:r>
            <a:r>
              <a:rPr lang="en-US" sz="1200" b="0" i="0" u="none" strike="noStrike" kern="1200">
                <a:solidFill>
                  <a:schemeClr val="tx1"/>
                </a:solidFill>
                <a:effectLst/>
                <a:latin typeface="+mn-lt"/>
                <a:ea typeface="+mn-ea"/>
                <a:cs typeface="+mn-cs"/>
              </a:rPr>
              <a:t>.</a:t>
            </a:r>
          </a:p>
          <a:p>
            <a:pPr marL="171450" indent="-171450" rtl="0">
              <a:buFontTx/>
              <a:buChar char="-"/>
            </a:pPr>
            <a:r>
              <a:rPr lang="en-US" sz="1200" b="0" i="0" u="none" strike="noStrike" kern="1200">
                <a:solidFill>
                  <a:schemeClr val="tx1"/>
                </a:solidFill>
                <a:effectLst/>
                <a:latin typeface="+mn-lt"/>
                <a:ea typeface="+mn-ea"/>
                <a:cs typeface="+mn-cs"/>
              </a:rPr>
              <a:t>-And now I’ll pass it to Zack to present our methods and results from GOES-17.</a:t>
            </a:r>
            <a:endParaRPr lang="en-US" b="0">
              <a:effectLst/>
            </a:endParaRPr>
          </a:p>
          <a:p>
            <a:r>
              <a:rPr lang="en-US"/>
              <a:t/>
            </a:r>
            <a:br>
              <a:rPr lang="en-US"/>
            </a:b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------------------------------Image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Image 1 Credit: </a:t>
            </a:r>
            <a:r>
              <a:rPr lang="en-US"/>
              <a:t>Average September Fog Days 2000-2020– ArcGIS Pro, image from DEVELOP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Image 2 Credit: Predicted September Fog Days 2080</a:t>
            </a:r>
            <a:r>
              <a:rPr lang="en-US"/>
              <a:t>– ArcGIS Pro, image from DEVELOP team</a:t>
            </a: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Image 2 Credit: </a:t>
            </a:r>
            <a:r>
              <a:rPr lang="en-US"/>
              <a:t>Change in Fog Days Between 2000-2020 and 2080– ArcGIS Pro, image from DEVELOP team</a:t>
            </a: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1622606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Zack</a:t>
            </a:r>
          </a:p>
          <a:p>
            <a:r>
              <a:rPr lang="en-US"/>
              <a:t>Thanks Anika now I will discuss the GOES-17 data processing methodology and results.</a:t>
            </a:r>
          </a:p>
          <a:p>
            <a:endParaRPr lang="en-US"/>
          </a:p>
          <a:p>
            <a:endParaRPr lang="en-US"/>
          </a:p>
          <a:p>
            <a:r>
              <a:rPr lang="en-US" sz="1200" kern="1200">
                <a:solidFill>
                  <a:schemeClr val="tx1"/>
                </a:solidFill>
                <a:effectLst/>
                <a:latin typeface="+mn-lt"/>
                <a:ea typeface="+mn-ea"/>
                <a:cs typeface="+mn-cs"/>
              </a:rPr>
              <a:t>------------------------------Image Information Below ------------------------------</a:t>
            </a:r>
          </a:p>
          <a:p>
            <a:r>
              <a:rPr lang="en-US" sz="1200" kern="1200">
                <a:solidFill>
                  <a:schemeClr val="tx1"/>
                </a:solidFill>
                <a:effectLst/>
                <a:latin typeface="+mn-lt"/>
                <a:ea typeface="+mn-ea"/>
                <a:cs typeface="+mn-cs"/>
              </a:rPr>
              <a:t>Image Credit: </a:t>
            </a:r>
            <a:r>
              <a:rPr lang="en-US"/>
              <a:t>Fog Frequency– ArcGIS Pro, image from DEVELOP team</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939736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Zack</a:t>
            </a:r>
          </a:p>
          <a:p>
            <a:endParaRPr lang="en-US"/>
          </a:p>
          <a:p>
            <a:r>
              <a:rPr lang="en-US"/>
              <a:t>##### CLICK TO ANIMATE</a:t>
            </a:r>
            <a:endParaRPr lang="en-US">
              <a:cs typeface="Calibri"/>
            </a:endParaRPr>
          </a:p>
          <a:p>
            <a:pPr marL="171450" indent="-171450">
              <a:buFont typeface="Wingdings" panose="05000000000000000000" pitchFamily="2" charset="2"/>
              <a:buChar char="Ø"/>
            </a:pPr>
            <a:r>
              <a:rPr lang="en-US"/>
              <a:t>To study daily fog characteristics, GOES-17’s channel 7; a shortwave infrared band, and channel 13; a longwave infrared band were compared to derive a fog index value every 5-minutes.</a:t>
            </a:r>
          </a:p>
          <a:p>
            <a:pPr marL="171450" indent="-171450">
              <a:buFont typeface="Wingdings" panose="05000000000000000000" pitchFamily="2" charset="2"/>
              <a:buChar char="Ø"/>
            </a:pPr>
            <a:endParaRPr lang="en-US">
              <a:cs typeface="Calibri"/>
            </a:endParaRPr>
          </a:p>
          <a:p>
            <a:pPr marL="0" indent="0">
              <a:buFont typeface="Wingdings" panose="05000000000000000000" pitchFamily="2" charset="2"/>
              <a:buNone/>
            </a:pPr>
            <a:r>
              <a:rPr lang="en-US">
                <a:cs typeface="Calibri"/>
              </a:rPr>
              <a:t>##### CLICK TO ANIMATE</a:t>
            </a:r>
          </a:p>
          <a:p>
            <a:pPr marL="171450" indent="-171450">
              <a:buFont typeface="Wingdings" panose="05000000000000000000" pitchFamily="2" charset="2"/>
              <a:buChar char="Ø"/>
            </a:pPr>
            <a:r>
              <a:rPr lang="en-US"/>
              <a:t>Pixels that exceeded 2 kelvin during the day or were below -5.1 kelvin at night in the fog index were considered potential fog or low cloud cover.</a:t>
            </a:r>
          </a:p>
          <a:p>
            <a:pPr marL="171450" indent="-171450">
              <a:buFont typeface="Wingdings" panose="05000000000000000000" pitchFamily="2" charset="2"/>
              <a:buChar char="Ø"/>
            </a:pPr>
            <a:endParaRPr lang="en-US">
              <a:cs typeface="Calibri"/>
            </a:endParaRPr>
          </a:p>
          <a:p>
            <a:pPr marL="0" indent="0">
              <a:buFont typeface="Wingdings" panose="05000000000000000000" pitchFamily="2" charset="2"/>
              <a:buNone/>
            </a:pPr>
            <a:r>
              <a:rPr lang="en-US">
                <a:cs typeface="Calibri"/>
              </a:rPr>
              <a:t>##### CLICK TO ANIMATE</a:t>
            </a:r>
          </a:p>
          <a:p>
            <a:pPr marL="171450" indent="-171450">
              <a:buFont typeface="Wingdings" panose="05000000000000000000" pitchFamily="2" charset="2"/>
              <a:buChar char="Ø"/>
            </a:pPr>
            <a:r>
              <a:rPr lang="en-US"/>
              <a:t>GOES-17’s high temporal resolution meant that we ere able to repeat this process for imagery taken every 5-minute intervals from 2018 to 2020.</a:t>
            </a:r>
          </a:p>
          <a:p>
            <a:pPr marL="171450" indent="-171450">
              <a:buFont typeface="Wingdings" panose="05000000000000000000" pitchFamily="2" charset="2"/>
              <a:buChar char="Ø"/>
            </a:pPr>
            <a:endParaRPr lang="en-US"/>
          </a:p>
          <a:p>
            <a:r>
              <a:rPr lang="en-US"/>
              <a:t>##### CLICK TO ANIMATE</a:t>
            </a:r>
            <a:endParaRPr lang="en-US">
              <a:cs typeface="Calibri"/>
            </a:endParaRPr>
          </a:p>
          <a:p>
            <a:pPr marL="171450" indent="-171450">
              <a:buFont typeface="Wingdings" panose="05000000000000000000" pitchFamily="2" charset="2"/>
              <a:buChar char="Ø"/>
            </a:pPr>
            <a:r>
              <a:rPr lang="en-US"/>
              <a:t>Images were aggregated to produce an hourly fog longevity dataset per day.</a:t>
            </a:r>
            <a:endParaRPr lang="en-US">
              <a:cs typeface="Calibri"/>
            </a:endParaRPr>
          </a:p>
          <a:p>
            <a:pPr marL="171450" indent="-171450">
              <a:buFont typeface="Wingdings" panose="05000000000000000000" pitchFamily="2" charset="2"/>
              <a:buChar char="Ø"/>
            </a:pPr>
            <a:r>
              <a:rPr lang="en-US"/>
              <a:t>In addition The values of 2000 random pixels were also extracted to be used in a random forest model. </a:t>
            </a:r>
          </a:p>
          <a:p>
            <a:pPr marL="171450" indent="-171450">
              <a:buFont typeface="Wingdings" panose="05000000000000000000" pitchFamily="2" charset="2"/>
              <a:buChar char="Ø"/>
            </a:pPr>
            <a:r>
              <a:rPr lang="en-US"/>
              <a:t>However, this time the focus was on understanding what variables drove current fog longevity.</a:t>
            </a:r>
          </a:p>
          <a:p>
            <a:pPr marL="171450" indent="-171450">
              <a:buFont typeface="Wingdings" panose="05000000000000000000" pitchFamily="2" charset="2"/>
              <a:buChar char="Ø"/>
            </a:pPr>
            <a:endParaRPr lang="en-US">
              <a:cs typeface="Calibri"/>
            </a:endParaRPr>
          </a:p>
          <a:p>
            <a:pPr marL="171450" indent="-171450">
              <a:buFont typeface="Wingdings" panose="05000000000000000000" pitchFamily="2" charset="2"/>
              <a:buChar char="Ø"/>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------------------------------Citation Information Below ------------------------------</a:t>
            </a:r>
          </a:p>
          <a:p>
            <a:pPr marL="0" indent="0">
              <a:buFont typeface="Wingdings" panose="05000000000000000000" pitchFamily="2" charset="2"/>
              <a:buNone/>
            </a:pPr>
            <a:r>
              <a:rPr lang="en-US" sz="1200" b="0" i="0" kern="1200">
                <a:solidFill>
                  <a:schemeClr val="tx1"/>
                </a:solidFill>
                <a:effectLst/>
                <a:latin typeface="+mn-lt"/>
                <a:ea typeface="+mn-ea"/>
                <a:cs typeface="+mn-cs"/>
              </a:rPr>
              <a:t>1. </a:t>
            </a:r>
            <a:r>
              <a:rPr lang="en-US" sz="1200" b="0" i="0" kern="1200" err="1">
                <a:solidFill>
                  <a:schemeClr val="tx1"/>
                </a:solidFill>
                <a:effectLst/>
                <a:latin typeface="+mn-lt"/>
                <a:ea typeface="+mn-ea"/>
                <a:cs typeface="+mn-cs"/>
              </a:rPr>
              <a:t>Torregrosa</a:t>
            </a:r>
            <a:r>
              <a:rPr lang="en-US" sz="1200" b="0" i="0" kern="1200">
                <a:solidFill>
                  <a:schemeClr val="tx1"/>
                </a:solidFill>
                <a:effectLst/>
                <a:latin typeface="+mn-lt"/>
                <a:ea typeface="+mn-ea"/>
                <a:cs typeface="+mn-cs"/>
              </a:rPr>
              <a:t>, A., Combs, C., &amp; </a:t>
            </a:r>
            <a:r>
              <a:rPr lang="en-US" sz="1200" b="0" i="0" kern="1200" err="1">
                <a:solidFill>
                  <a:schemeClr val="tx1"/>
                </a:solidFill>
                <a:effectLst/>
                <a:latin typeface="+mn-lt"/>
                <a:ea typeface="+mn-ea"/>
                <a:cs typeface="+mn-cs"/>
              </a:rPr>
              <a:t>Pters</a:t>
            </a:r>
            <a:r>
              <a:rPr lang="en-US" sz="1200" b="0" i="0" kern="1200">
                <a:solidFill>
                  <a:schemeClr val="tx1"/>
                </a:solidFill>
                <a:effectLst/>
                <a:latin typeface="+mn-lt"/>
                <a:ea typeface="+mn-ea"/>
                <a:cs typeface="+mn-cs"/>
              </a:rPr>
              <a:t>,  J. (2016). GOES-derived fog and low cloud indices for coastal north and central California ecological analyses. </a:t>
            </a:r>
            <a:r>
              <a:rPr lang="en-US" sz="1200" b="0" i="1" kern="1200">
                <a:solidFill>
                  <a:schemeClr val="tx1"/>
                </a:solidFill>
                <a:effectLst/>
                <a:latin typeface="+mn-lt"/>
                <a:ea typeface="+mn-ea"/>
                <a:cs typeface="+mn-cs"/>
              </a:rPr>
              <a:t>Earth and Space </a:t>
            </a:r>
            <a:r>
              <a:rPr lang="en-US" sz="1200" b="0" i="1" kern="1200" err="1">
                <a:solidFill>
                  <a:schemeClr val="tx1"/>
                </a:solidFill>
                <a:effectLst/>
                <a:latin typeface="+mn-lt"/>
                <a:ea typeface="+mn-ea"/>
                <a:cs typeface="+mn-cs"/>
              </a:rPr>
              <a:t>Sceince</a:t>
            </a:r>
            <a:r>
              <a:rPr lang="en-US" sz="1200" b="0" i="1" kern="1200">
                <a:solidFill>
                  <a:schemeClr val="tx1"/>
                </a:solidFill>
                <a:effectLst/>
                <a:latin typeface="+mn-lt"/>
                <a:ea typeface="+mn-ea"/>
                <a:cs typeface="+mn-cs"/>
              </a:rPr>
              <a:t>, 3</a:t>
            </a:r>
            <a:r>
              <a:rPr lang="en-US" sz="1200" b="0" i="0" kern="1200">
                <a:solidFill>
                  <a:schemeClr val="tx1"/>
                </a:solidFill>
                <a:effectLst/>
                <a:latin typeface="+mn-lt"/>
                <a:ea typeface="+mn-ea"/>
                <a:cs typeface="+mn-cs"/>
              </a:rPr>
              <a:t>(2), 46-67. </a:t>
            </a:r>
            <a:r>
              <a:rPr lang="en-US" sz="1200" b="0" i="0" kern="1200" err="1">
                <a:solidFill>
                  <a:schemeClr val="tx1"/>
                </a:solidFill>
                <a:effectLst/>
                <a:latin typeface="+mn-lt"/>
                <a:ea typeface="+mn-ea"/>
                <a:cs typeface="+mn-cs"/>
              </a:rPr>
              <a:t>doi</a:t>
            </a:r>
            <a:r>
              <a:rPr lang="en-US" sz="1200" b="0" i="0" kern="1200">
                <a:solidFill>
                  <a:schemeClr val="tx1"/>
                </a:solidFill>
                <a:effectLst/>
                <a:latin typeface="+mn-lt"/>
                <a:ea typeface="+mn-ea"/>
                <a:cs typeface="+mn-cs"/>
              </a:rPr>
              <a:t>: 10.1002/2015EA000119 </a:t>
            </a:r>
            <a:endParaRPr lang="en-US">
              <a:cs typeface="Calibri"/>
            </a:endParaRPr>
          </a:p>
          <a:p>
            <a:pPr marL="171450" indent="-171450">
              <a:buFont typeface="Wingdings" panose="05000000000000000000" pitchFamily="2" charset="2"/>
              <a:buChar char="Ø"/>
            </a:pPr>
            <a:endParaRPr lang="en-US">
              <a:cs typeface="Calibri"/>
            </a:endParaRPr>
          </a:p>
          <a:p>
            <a:pPr marL="171450" indent="-171450">
              <a:buFont typeface="Wingdings" panose="05000000000000000000" pitchFamily="2" charset="2"/>
              <a:buChar char="Ø"/>
            </a:pPr>
            <a:endParaRPr lang="en-US">
              <a:cs typeface="Calibri"/>
            </a:endParaRPr>
          </a:p>
          <a:p>
            <a:pPr marL="171450" indent="-171450">
              <a:buFont typeface="Wingdings" panose="05000000000000000000" pitchFamily="2" charset="2"/>
              <a:buChar char="Ø"/>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2802037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a:cs typeface="Calibri"/>
              </a:rPr>
              <a:t>Zack</a:t>
            </a:r>
          </a:p>
          <a:p>
            <a:pPr marL="0" indent="0">
              <a:buFont typeface="Wingdings" panose="05000000000000000000" pitchFamily="2" charset="2"/>
              <a:buNone/>
            </a:pPr>
            <a:endParaRPr lang="en-US">
              <a:cs typeface="Calibri"/>
            </a:endParaRPr>
          </a:p>
          <a:p>
            <a:pPr marL="0" indent="0">
              <a:buFont typeface="Wingdings" panose="05000000000000000000" pitchFamily="2" charset="2"/>
              <a:buNone/>
            </a:pPr>
            <a:r>
              <a:rPr lang="en-US">
                <a:cs typeface="Calibri"/>
              </a:rPr>
              <a:t>-Here is also an animation displaying how fog is classified from one night of GOES-17 nighttime imagery</a:t>
            </a:r>
          </a:p>
          <a:p>
            <a:pPr marL="0" indent="0">
              <a:buFont typeface="Wingdings" panose="05000000000000000000" pitchFamily="2" charset="2"/>
              <a:buNone/>
            </a:pPr>
            <a:r>
              <a:rPr lang="en-US">
                <a:cs typeface="Calibri"/>
              </a:rPr>
              <a:t>-On the left we have the nighttime imagery, which shows clouds making landfall.</a:t>
            </a:r>
          </a:p>
          <a:p>
            <a:pPr marL="0" indent="0">
              <a:buFont typeface="Wingdings" panose="05000000000000000000" pitchFamily="2" charset="2"/>
              <a:buNone/>
            </a:pPr>
            <a:r>
              <a:rPr lang="en-US">
                <a:cs typeface="Calibri"/>
              </a:rPr>
              <a:t>-On the right we see how some of those cloud pixels are classified as fog.</a:t>
            </a:r>
          </a:p>
          <a:p>
            <a:pPr marL="171450" indent="-171450">
              <a:buFont typeface="Wingdings" panose="05000000000000000000" pitchFamily="2" charset="2"/>
              <a:buChar char="Ø"/>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------------------------------Citation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Video: </a:t>
            </a:r>
            <a:r>
              <a:rPr lang="en-US"/>
              <a:t>GOES-17 Nighttime Imagery–Google Earth Engine, video from DEVELOP team</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232745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Anna Winter</a:t>
            </a:r>
          </a:p>
          <a:p>
            <a:r>
              <a:rPr lang="en-US" sz="1200" kern="1200" dirty="0">
                <a:solidFill>
                  <a:schemeClr val="tx1"/>
                </a:solidFill>
                <a:effectLst/>
                <a:latin typeface="+mn-lt"/>
                <a:ea typeface="+mn-ea"/>
                <a:cs typeface="+mn-cs"/>
              </a:rPr>
              <a:t>Thanks Zack. We want to begin with an outline of our presentation. We will start with some project background and community concerns, and move into our project partners and objectives. We will then discuss our workflow and methodology, our results, and future work.</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1 Credit: Redwoods and Morning Fog</a:t>
            </a:r>
            <a:r>
              <a:rPr lang="en-US" dirty="0"/>
              <a:t>– </a:t>
            </a:r>
            <a:r>
              <a:rPr lang="en-US" dirty="0" smtClean="0"/>
              <a:t>CN (</a:t>
            </a:r>
            <a:r>
              <a:rPr lang="en-US" sz="1200" kern="1200" dirty="0" err="1" smtClean="0">
                <a:solidFill>
                  <a:schemeClr val="tx1"/>
                </a:solidFill>
                <a:effectLst/>
                <a:latin typeface="+mn-lt"/>
                <a:ea typeface="+mn-ea"/>
                <a:cs typeface="+mn-cs"/>
              </a:rPr>
              <a:t>scorpio</a:t>
            </a:r>
            <a:r>
              <a:rPr lang="en-US" sz="1200" kern="1200" dirty="0" smtClean="0">
                <a:solidFill>
                  <a:schemeClr val="tx1"/>
                </a:solidFill>
                <a:effectLst/>
                <a:latin typeface="+mn-lt"/>
                <a:ea typeface="+mn-ea"/>
                <a:cs typeface="+mn-cs"/>
              </a:rPr>
              <a:t>-tiger), </a:t>
            </a:r>
            <a:r>
              <a:rPr lang="en-US" sz="1200" kern="1200" dirty="0">
                <a:solidFill>
                  <a:schemeClr val="tx1"/>
                </a:solidFill>
                <a:effectLst/>
                <a:latin typeface="+mn-lt"/>
                <a:ea typeface="+mn-ea"/>
                <a:cs typeface="+mn-cs"/>
              </a:rPr>
              <a:t>https://ccsearch-dev.creativecommons.org/photos/9d5df2e7-d8cc-4b87-8610-370f4145e641 (licensed under CC BY-SA 2.0 )</a:t>
            </a:r>
          </a:p>
          <a:p>
            <a:r>
              <a:rPr lang="en-US" sz="1200" kern="1200" dirty="0">
                <a:solidFill>
                  <a:schemeClr val="tx1"/>
                </a:solidFill>
                <a:effectLst/>
                <a:latin typeface="+mn-lt"/>
                <a:ea typeface="+mn-ea"/>
                <a:cs typeface="+mn-cs"/>
              </a:rPr>
              <a:t>Image 2 Credit: </a:t>
            </a:r>
            <a:r>
              <a:rPr lang="en-US" dirty="0"/>
              <a:t>Study area with July 2020 potential fog and low cloud cover– Google Earth Engine, image from DEVELOP team</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181459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Zack</a:t>
            </a:r>
          </a:p>
          <a:p>
            <a:pPr marL="171450" indent="-171450">
              <a:buFontTx/>
              <a:buChar cha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CLICK TO ANIMATE</a:t>
            </a:r>
          </a:p>
          <a:p>
            <a:pPr marL="171450" indent="-171450">
              <a:buFontTx/>
              <a:buChar char="-"/>
            </a:pPr>
            <a:r>
              <a:rPr lang="en-US"/>
              <a:t>In order to connect this information to coastal redwood forests, the 2019/2020 mean GOES data was analyzed by North, Central and South redwood regions, as indicated on the map. Redwoods experience an average of 5.5 hours of fog per day in the north, and average of 4.1 hours of fog per day in the central region, and an average of 5.3 hours of fog per day in the south. How the negative trends observed in our MODIS data will alter day to day fog longevity shown here in the GOES data is yet to be seen, however, the central region may be an area of focus because redwood forests in these regions already experience less fog each day than the other regions.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CLICK TO ANIMATE</a:t>
            </a:r>
          </a:p>
          <a:p>
            <a:pPr marL="171450" indent="-171450">
              <a:buFontTx/>
              <a:buChar char="-"/>
            </a:pPr>
            <a:r>
              <a:rPr lang="en-US"/>
              <a:t>The 2019 and 2020 dry season fog data revealed that the coasts of California and Oregon experience a great deal of interannual variability with the positive differences between 2019 and 2020 highlighted in blue and the negative differences highlighted in red on the left. </a:t>
            </a:r>
          </a:p>
          <a:p>
            <a:pPr marL="171450" indent="-171450">
              <a:buFontTx/>
              <a:buChar char="-"/>
            </a:pPr>
            <a:endParaRPr lang="en-US"/>
          </a:p>
          <a:p>
            <a:endParaRPr lang="en-US"/>
          </a:p>
          <a:p>
            <a:r>
              <a:rPr lang="en-US" sz="1200" kern="1200">
                <a:solidFill>
                  <a:schemeClr val="tx1"/>
                </a:solidFill>
                <a:effectLst/>
                <a:latin typeface="+mn-lt"/>
                <a:ea typeface="+mn-ea"/>
                <a:cs typeface="+mn-cs"/>
              </a:rPr>
              <a:t>------------------------------Image Information Below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Image 1 Credit: </a:t>
            </a:r>
            <a:r>
              <a:rPr lang="en-US"/>
              <a:t>GOES-Detected Change in Dry Season Fog Hours From 2019-2020– ArcGIS Pro, image from DEVELOP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Image 2 Credit: </a:t>
            </a:r>
            <a:r>
              <a:rPr lang="en-US"/>
              <a:t>Average Dry Season Fog Hours Per Day– ArcGIS Pro, image from DEVELOP team</a:t>
            </a: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indent="0">
              <a:buFontTx/>
              <a:buNone/>
            </a:pP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3787393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Following the same methodology that Anika previously described for our random forest model for the MODIS fog dataset, we also modeled fog longevity on a day to day basis with the GOES-17 derived “hours per day” fog information as a response variable for random forest. This process allowed us to determine the most important climatic and topographic variables in driving fog longevity on a daily scale.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sz="1200" kern="1200">
                <a:solidFill>
                  <a:schemeClr val="tx1"/>
                </a:solidFill>
                <a:effectLst/>
                <a:latin typeface="+mn-lt"/>
                <a:ea typeface="+mn-ea"/>
                <a:cs typeface="+mn-cs"/>
              </a:rPr>
              <a:t>------------------------------Image Information Below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Image 1 Credit: GOES Fog Longevity</a:t>
            </a:r>
            <a:r>
              <a:rPr lang="en-US"/>
              <a:t>– ArcGIS Pro, image from DEVELOP team</a:t>
            </a: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All other images retrieved from Google Earth Engine by NASA DEVELOP</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963404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Zack </a:t>
            </a:r>
          </a:p>
          <a:p>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Here are the results of that random forest model fog hours per day. The predictor variables that were most related to day to day fog longevity were *list three variables here* and the model as a whole performed with an RMSE of 3.99 and an R2 of 0.35. Our model tells us that fog longevity is closely related to climate however, there is much work to be done to fully understand the forces driving fog longevity.</a:t>
            </a:r>
          </a:p>
          <a:p>
            <a:pPr marL="171450" indent="-171450">
              <a:buFontTx/>
              <a:buChar cha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198802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r>
              <a:rPr lang="en-US" sz="1200" kern="1200">
                <a:solidFill>
                  <a:schemeClr val="tx1"/>
                </a:solidFill>
                <a:effectLst/>
                <a:latin typeface="+mn-lt"/>
                <a:ea typeface="+mn-ea"/>
                <a:cs typeface="+mn-cs"/>
              </a:rPr>
              <a:t>------------------------------Image Information Below ------------------------------</a:t>
            </a:r>
          </a:p>
          <a:p>
            <a:r>
              <a:rPr lang="en-US" sz="1200" kern="1200">
                <a:solidFill>
                  <a:schemeClr val="tx1"/>
                </a:solidFill>
                <a:effectLst/>
                <a:latin typeface="+mn-lt"/>
                <a:ea typeface="+mn-ea"/>
                <a:cs typeface="+mn-cs"/>
              </a:rPr>
              <a:t>Image Credit: </a:t>
            </a:r>
            <a:r>
              <a:rPr lang="en-US"/>
              <a:t>Fog Frequency– ArcGIS Pro, image from DEVELOP team</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829507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Zack</a:t>
            </a:r>
          </a:p>
          <a:p>
            <a:r>
              <a:rPr lang="en-US" sz="1200" kern="1200">
                <a:solidFill>
                  <a:schemeClr val="tx1"/>
                </a:solidFill>
                <a:effectLst/>
                <a:latin typeface="+mn-lt"/>
                <a:ea typeface="+mn-ea"/>
                <a:cs typeface="+mn-cs"/>
              </a:rPr>
              <a:t>The Spatial Resolution of GOES and the temporal resolution of MODIS limit this project.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addition, GOES-17 is a brand new state-of-the-art satellite however, it only has dry season images for two years.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Finally, based on previous research, MODIS has been shown to have an inherent 25% error in fog detection during the dry season in our domain, one major reason for this is that we cannot detect fog below clouds.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------------------------------Image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Image 1 Credit: </a:t>
            </a:r>
            <a:r>
              <a:rPr lang="en-US"/>
              <a:t>MODIS potential fog and low cloud cover–Google Earth Engine, image from DEVELOP team</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Image 2 Credit: </a:t>
            </a:r>
            <a:r>
              <a:rPr lang="en-US"/>
              <a:t>GOES-17 potential fog and low cloud cover–Google Earth Engine, image from DEVELOP team</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2821433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Zack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CLICK TO ANIMATE</a:t>
            </a:r>
          </a:p>
          <a:p>
            <a:r>
              <a:rPr lang="en-US"/>
              <a:t>To continue work on this state-of-the-art project, we would like to investigate further daily landfall and dissipation time of fog.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CLICK TO ANIMATE</a:t>
            </a:r>
          </a:p>
          <a:p>
            <a:r>
              <a:rPr lang="en-US"/>
              <a:t>In addition we would like to incorporate the use of GOES15 or GOES16 to extend the study period of the daily analysis and fill some data gaps present in GOES-17.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CLICK TO ANIMATE</a:t>
            </a:r>
          </a:p>
          <a:p>
            <a:r>
              <a:rPr lang="en-US"/>
              <a:t>Finally we would like to continue to improve our present and future fog models to consider more climate variables and generally improve accuracy.</a:t>
            </a:r>
          </a:p>
          <a:p>
            <a:endParaRPr lang="en-US"/>
          </a:p>
          <a:p>
            <a:endParaRPr lang="en-US"/>
          </a:p>
          <a:p>
            <a:r>
              <a:rPr kumimoji="0" lang="en-US" sz="1200" b="0" i="0" u="none" strike="noStrike" kern="1200" cap="none" spc="0" normalizeH="0" baseline="0" noProof="0">
                <a:ln>
                  <a:noFill/>
                </a:ln>
                <a:solidFill>
                  <a:prstClr val="black"/>
                </a:solidFill>
                <a:effectLst/>
                <a:uLnTx/>
                <a:uFillTx/>
                <a:latin typeface="+mn-lt"/>
                <a:ea typeface="+mn-ea"/>
                <a:cs typeface="+mn-cs"/>
              </a:rPr>
              <a:t>Icon Credits: PowerPoint ClipArt</a:t>
            </a:r>
            <a:endParaRPr lang="en-US" sz="1200" b="0" i="0" u="none" strike="noStrike" kern="1200" cap="none" spc="0" normalizeH="0" baseline="0" noProof="0">
              <a:ln>
                <a:noFill/>
              </a:ln>
              <a:solidFill>
                <a:prstClr val="black"/>
              </a:solidFill>
              <a:effectLst/>
              <a:uLnTx/>
              <a:uFillTx/>
              <a:latin typeface="+mn-lt"/>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1426482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Each Group</a:t>
            </a:r>
          </a:p>
        </p:txBody>
      </p:sp>
      <p:sp>
        <p:nvSpPr>
          <p:cNvPr id="4" name="Slide Number Placeholder 3"/>
          <p:cNvSpPr>
            <a:spLocks noGrp="1"/>
          </p:cNvSpPr>
          <p:nvPr>
            <p:ph type="sldNum" sz="quarter" idx="10"/>
          </p:nvPr>
        </p:nvSpPr>
        <p:spPr/>
        <p:txBody>
          <a:bodyPr/>
          <a:lstStyle/>
          <a:p>
            <a:fld id="{66EE4239-191D-4388-B0F5-1C5222233620}" type="slidenum">
              <a:rPr lang="en-US" smtClean="0"/>
              <a:t>26</a:t>
            </a:fld>
            <a:endParaRPr lang="en-US"/>
          </a:p>
        </p:txBody>
      </p:sp>
    </p:spTree>
    <p:extLst>
      <p:ext uri="{BB962C8B-B14F-4D97-AF65-F5344CB8AC3E}">
        <p14:creationId xmlns:p14="http://schemas.microsoft.com/office/powerpoint/2010/main" val="2190860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------------------------------Image Information Below ------------------------------</a:t>
            </a:r>
          </a:p>
          <a:p>
            <a:r>
              <a:rPr lang="en-US" sz="1200" kern="1200">
                <a:solidFill>
                  <a:schemeClr val="tx1"/>
                </a:solidFill>
                <a:effectLst/>
                <a:latin typeface="+mn-lt"/>
                <a:ea typeface="+mn-ea"/>
                <a:cs typeface="+mn-cs"/>
              </a:rPr>
              <a:t>Image Credit: Coast Redwoods and Fog</a:t>
            </a:r>
            <a:r>
              <a:rPr lang="en-US"/>
              <a:t>–</a:t>
            </a:r>
            <a:r>
              <a:rPr lang="en-US" sz="1200" kern="1200">
                <a:solidFill>
                  <a:schemeClr val="tx1"/>
                </a:solidFill>
                <a:effectLst/>
                <a:latin typeface="+mn-lt"/>
                <a:ea typeface="+mn-ea"/>
                <a:cs typeface="+mn-cs"/>
              </a:rPr>
              <a:t> Brian Woodward, provided by science advisors with permission to distribute</a:t>
            </a:r>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3598687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Anna Winter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We will first provide some background and contextualize our project.</a:t>
            </a:r>
            <a:endParaRPr lang="en-US"/>
          </a:p>
          <a:p>
            <a:endParaRPr lang="en-US"/>
          </a:p>
          <a:p>
            <a:r>
              <a:rPr lang="en-US" sz="1200" kern="1200">
                <a:solidFill>
                  <a:schemeClr val="tx1"/>
                </a:solidFill>
                <a:effectLst/>
                <a:latin typeface="+mn-lt"/>
                <a:ea typeface="+mn-ea"/>
                <a:cs typeface="+mn-cs"/>
              </a:rPr>
              <a:t>------------------------------Image Information Below ------------------------------</a:t>
            </a:r>
          </a:p>
          <a:p>
            <a:r>
              <a:rPr lang="en-US" sz="1200" kern="1200">
                <a:solidFill>
                  <a:schemeClr val="tx1"/>
                </a:solidFill>
                <a:effectLst/>
                <a:latin typeface="+mn-lt"/>
                <a:ea typeface="+mn-ea"/>
                <a:cs typeface="+mn-cs"/>
              </a:rPr>
              <a:t>Image Credit: </a:t>
            </a:r>
            <a:r>
              <a:rPr lang="en-US"/>
              <a:t>Fog Frequency– ArcGIS Pro, image from DEVELOP team</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1771683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Anna Winter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Fog is a type of low cloud, and is defined in previous work as a cloud whose base height occurs at or below 400-meter elevation</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Our detection scheme allows us to detect potential fog and low cloud cover, which we will refer to as ”fog” in this presentation.  </a:t>
            </a:r>
          </a:p>
          <a:p>
            <a:r>
              <a:rPr lang="en-US" sz="1200" kern="1200" dirty="0">
                <a:solidFill>
                  <a:schemeClr val="tx1"/>
                </a:solidFill>
                <a:effectLst/>
                <a:latin typeface="+mn-lt"/>
                <a:ea typeface="+mn-ea"/>
                <a:cs typeface="+mn-cs"/>
              </a:rPr>
              <a:t>Fog and low clouds have a significant impact on coastal ecosystems, and the water transported by fog provides a number of different ecological benefits.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Liquid water from fog can be accessed via fog drip and is available for direct uptake by plants.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Fog presence also reduces ambient temperatures,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raises humidity, which can be critical in surviving the dry summer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r>
              <a:rPr lang="en-US" sz="1200" kern="1200" dirty="0">
                <a:solidFill>
                  <a:schemeClr val="tx1"/>
                </a:solidFill>
                <a:effectLst/>
                <a:latin typeface="+mn-lt"/>
                <a:ea typeface="+mn-ea"/>
                <a:cs typeface="+mn-cs"/>
              </a:rPr>
              <a:t>The coast redwood is heavily associated with fog and relies on fog to survive the hot and dry Mediterranean summer conditions that are common in California.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Fog also is an explanatory factor for a number of other coastal vegetation distribution patterns, including forest plants such as sword fern and coastal plants such as California sage brush.</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and Citation Information Below ------------------------------</a:t>
            </a:r>
          </a:p>
          <a:p>
            <a:r>
              <a:rPr lang="en-US" sz="1200" kern="1200" dirty="0">
                <a:solidFill>
                  <a:schemeClr val="tx1"/>
                </a:solidFill>
                <a:effectLst/>
                <a:latin typeface="+mn-lt"/>
                <a:ea typeface="+mn-ea"/>
                <a:cs typeface="+mn-cs"/>
              </a:rPr>
              <a:t>Image 1 Credit: </a:t>
            </a:r>
            <a:r>
              <a:rPr lang="en-US" sz="1200" kern="1200" dirty="0" err="1">
                <a:solidFill>
                  <a:schemeClr val="tx1"/>
                </a:solidFill>
                <a:effectLst/>
                <a:latin typeface="+mn-lt"/>
                <a:ea typeface="+mn-ea"/>
                <a:cs typeface="+mn-cs"/>
              </a:rPr>
              <a:t>Purisima</a:t>
            </a:r>
            <a:r>
              <a:rPr lang="en-US" sz="1200" kern="1200" dirty="0">
                <a:solidFill>
                  <a:schemeClr val="tx1"/>
                </a:solidFill>
                <a:effectLst/>
                <a:latin typeface="+mn-lt"/>
                <a:ea typeface="+mn-ea"/>
                <a:cs typeface="+mn-cs"/>
              </a:rPr>
              <a:t> Redwoods</a:t>
            </a:r>
            <a:r>
              <a:rPr lang="en-US" dirty="0"/>
              <a:t>– </a:t>
            </a:r>
            <a:r>
              <a:rPr lang="en-US" dirty="0" smtClean="0"/>
              <a:t>CN (</a:t>
            </a:r>
            <a:r>
              <a:rPr lang="en-US" sz="1200" kern="1200" dirty="0" err="1" smtClean="0">
                <a:solidFill>
                  <a:schemeClr val="tx1"/>
                </a:solidFill>
                <a:effectLst/>
                <a:latin typeface="+mn-lt"/>
                <a:ea typeface="+mn-ea"/>
                <a:cs typeface="+mn-cs"/>
              </a:rPr>
              <a:t>scorpio</a:t>
            </a:r>
            <a:r>
              <a:rPr lang="en-US" sz="1200" kern="1200" dirty="0" smtClean="0">
                <a:solidFill>
                  <a:schemeClr val="tx1"/>
                </a:solidFill>
                <a:effectLst/>
                <a:latin typeface="+mn-lt"/>
                <a:ea typeface="+mn-ea"/>
                <a:cs typeface="+mn-cs"/>
              </a:rPr>
              <a:t>-tiger), </a:t>
            </a:r>
            <a:r>
              <a:rPr lang="en-US" sz="1200" kern="1200" dirty="0">
                <a:solidFill>
                  <a:schemeClr val="tx1"/>
                </a:solidFill>
                <a:effectLst/>
                <a:latin typeface="+mn-lt"/>
                <a:ea typeface="+mn-ea"/>
                <a:cs typeface="+mn-cs"/>
              </a:rPr>
              <a:t>https://ccsearch-dev.creativecommons.org/photos/f8141613-7cde-457d-adb1-d63385d4d6c8 (licensed under CC BY-SA 2.0)</a:t>
            </a:r>
            <a:endParaRPr lang="en-US" dirty="0"/>
          </a:p>
          <a:p>
            <a:r>
              <a:rPr lang="en-US" sz="1200" kern="1200" dirty="0">
                <a:solidFill>
                  <a:schemeClr val="tx1"/>
                </a:solidFill>
                <a:effectLst/>
                <a:latin typeface="+mn-lt"/>
                <a:ea typeface="+mn-ea"/>
                <a:cs typeface="+mn-cs"/>
              </a:rPr>
              <a:t>Image 2 Credit: Redwoods Mystical Fog</a:t>
            </a:r>
            <a:r>
              <a:rPr lang="en-US" dirty="0"/>
              <a:t>– </a:t>
            </a:r>
            <a:r>
              <a:rPr lang="en-US" sz="1200" kern="1200" dirty="0">
                <a:solidFill>
                  <a:schemeClr val="tx1"/>
                </a:solidFill>
                <a:effectLst/>
                <a:latin typeface="+mn-lt"/>
                <a:ea typeface="+mn-ea"/>
                <a:cs typeface="+mn-cs"/>
              </a:rPr>
              <a:t>Rudy Wilms, https://ccsearch-dev.creativecommons.org/photos/4f59b5a4-bc45-48b6-8bf7-48a253410001 (licensed under CC BY-NC-ND 2.0)</a:t>
            </a:r>
          </a:p>
          <a:p>
            <a:r>
              <a:rPr lang="en-US" sz="1200" kern="1200" dirty="0">
                <a:solidFill>
                  <a:schemeClr val="tx1"/>
                </a:solidFill>
                <a:effectLst/>
                <a:latin typeface="+mn-lt"/>
                <a:ea typeface="+mn-ea"/>
                <a:cs typeface="+mn-cs"/>
              </a:rPr>
              <a:t>Image 3 Credit: Muir Woods Redwood Forest</a:t>
            </a:r>
            <a:r>
              <a:rPr lang="en-US" dirty="0"/>
              <a:t>– </a:t>
            </a:r>
            <a:r>
              <a:rPr lang="en-US" sz="1200" kern="1200" dirty="0">
                <a:solidFill>
                  <a:schemeClr val="tx1"/>
                </a:solidFill>
                <a:effectLst/>
                <a:latin typeface="+mn-lt"/>
                <a:ea typeface="+mn-ea"/>
                <a:cs typeface="+mn-cs"/>
              </a:rPr>
              <a:t>David Yu, https://ccsearch-dev.creativecommons.org/photos/5f8b290f-48db-4444-8164-90555ffe2a9b (licensed under CC BY-NC 2.0)</a:t>
            </a:r>
          </a:p>
          <a:p>
            <a:r>
              <a:rPr lang="en-US" sz="1200" kern="1200" dirty="0">
                <a:solidFill>
                  <a:schemeClr val="tx1"/>
                </a:solidFill>
                <a:effectLst/>
                <a:latin typeface="+mn-lt"/>
                <a:ea typeface="+mn-ea"/>
                <a:cs typeface="+mn-cs"/>
              </a:rPr>
              <a:t>Image 4 Credit: Travel Tuesday</a:t>
            </a:r>
            <a:r>
              <a:rPr lang="en-US" dirty="0"/>
              <a:t>– </a:t>
            </a:r>
            <a:r>
              <a:rPr lang="en-US" sz="1200" kern="1200" dirty="0">
                <a:solidFill>
                  <a:schemeClr val="tx1"/>
                </a:solidFill>
                <a:effectLst/>
                <a:latin typeface="+mn-lt"/>
                <a:ea typeface="+mn-ea"/>
                <a:cs typeface="+mn-cs"/>
              </a:rPr>
              <a:t> Bureau of Land Management, https://ccsearch-dev.creativecommons.org/photos/02935b51-9a1c-4d57-bb38-c3975e0e45a6 (licensed under CC BY 2.0)</a:t>
            </a:r>
          </a:p>
          <a:p>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 Johnstone, J. A., &amp; Dawson, T.E. (2010). Climatic context and ecological implications of summer fog decline in the coast redwood region.</a:t>
            </a:r>
            <a:r>
              <a:rPr lang="en-US" sz="1200" b="0" i="1" kern="1200" dirty="0">
                <a:solidFill>
                  <a:schemeClr val="tx1"/>
                </a:solidFill>
                <a:effectLst/>
                <a:latin typeface="+mn-lt"/>
                <a:ea typeface="+mn-ea"/>
                <a:cs typeface="+mn-cs"/>
              </a:rPr>
              <a:t> Proceedings of the National Academy of Sciences</a:t>
            </a:r>
            <a:r>
              <a:rPr lang="en-US" sz="1200" b="0" i="0" kern="1200" dirty="0">
                <a:solidFill>
                  <a:schemeClr val="tx1"/>
                </a:solidFill>
                <a:effectLst/>
                <a:latin typeface="+mn-lt"/>
                <a:ea typeface="+mn-ea"/>
                <a:cs typeface="+mn-cs"/>
              </a:rPr>
              <a:t>, 107(10), 4533-4538.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10.1073/pnas.0915062107 </a:t>
            </a:r>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304176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Anna Winter</a:t>
            </a:r>
          </a:p>
          <a:p>
            <a:r>
              <a:rPr lang="en-US" sz="1200" kern="1200" dirty="0">
                <a:solidFill>
                  <a:schemeClr val="tx1"/>
                </a:solidFill>
                <a:effectLst/>
                <a:latin typeface="+mn-lt"/>
                <a:ea typeface="+mn-ea"/>
                <a:cs typeface="+mn-cs"/>
              </a:rPr>
              <a:t>Now that you have a context of why fog is important to redwoods, we will talk about the community concerns for our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Coast redwoods are the tallest tree in the world and are critical in mitigating climate change. Studies have shown that coast redwood trees are highly effective at capturing carbon dioxide, and protecting the trees can have a significant impact in slowing the changing climate.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recent time series analyses have shown a decline in fog, and the future of fog longevity and presence under a warming climate is unknown.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decline in fog may lead to increased fire risk and limited water availability during the dry season.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Additionally, because of the dependence on fog, a decline in fog could lead to a shift in suitable habitat for coast redwoods.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Satellite remote sensing of fog has become more readily available through Google Earth Engine, and we are able to explore these fog trends and patterns at a higher spatial and temporal resolution than before.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1 Credit: Morning Fog at Bald Knob</a:t>
            </a:r>
            <a:r>
              <a:rPr lang="en-US" dirty="0"/>
              <a:t>– </a:t>
            </a:r>
            <a:r>
              <a:rPr lang="en-US" dirty="0" smtClean="0"/>
              <a:t>CN (</a:t>
            </a:r>
            <a:r>
              <a:rPr lang="en-US" sz="1200" kern="1200" dirty="0" err="1" smtClean="0">
                <a:solidFill>
                  <a:schemeClr val="tx1"/>
                </a:solidFill>
                <a:effectLst/>
                <a:latin typeface="+mn-lt"/>
                <a:ea typeface="+mn-ea"/>
                <a:cs typeface="+mn-cs"/>
              </a:rPr>
              <a:t>scorpio</a:t>
            </a:r>
            <a:r>
              <a:rPr lang="en-US" sz="1200" kern="1200" dirty="0" smtClean="0">
                <a:solidFill>
                  <a:schemeClr val="tx1"/>
                </a:solidFill>
                <a:effectLst/>
                <a:latin typeface="+mn-lt"/>
                <a:ea typeface="+mn-ea"/>
                <a:cs typeface="+mn-cs"/>
              </a:rPr>
              <a:t>-tiger), </a:t>
            </a:r>
            <a:r>
              <a:rPr lang="en-US" sz="1200" kern="1200" dirty="0">
                <a:solidFill>
                  <a:schemeClr val="tx1"/>
                </a:solidFill>
                <a:effectLst/>
                <a:latin typeface="+mn-lt"/>
                <a:ea typeface="+mn-ea"/>
                <a:cs typeface="+mn-cs"/>
              </a:rPr>
              <a:t>https://ccsearch-dev.creativecommons.org/photos/b187025d-dc46-4343-a7f5-e9c94528fede (licensed under CC BY-SA 2.0)</a:t>
            </a:r>
          </a:p>
          <a:p>
            <a:r>
              <a:rPr lang="en-US" sz="1200" kern="1200" dirty="0">
                <a:solidFill>
                  <a:schemeClr val="tx1"/>
                </a:solidFill>
                <a:effectLst/>
                <a:latin typeface="+mn-lt"/>
                <a:ea typeface="+mn-ea"/>
                <a:cs typeface="+mn-cs"/>
              </a:rPr>
              <a:t>Image 2 Credit: Sun</a:t>
            </a:r>
            <a:r>
              <a:rPr lang="en-US" dirty="0"/>
              <a:t>– </a:t>
            </a:r>
            <a:r>
              <a:rPr lang="en-US" sz="1200" kern="1200" dirty="0">
                <a:solidFill>
                  <a:schemeClr val="tx1"/>
                </a:solidFill>
                <a:effectLst/>
                <a:latin typeface="+mn-lt"/>
                <a:ea typeface="+mn-ea"/>
                <a:cs typeface="+mn-cs"/>
              </a:rPr>
              <a:t>Janice </a:t>
            </a:r>
            <a:r>
              <a:rPr lang="en-US" sz="1200" kern="1200" dirty="0" err="1">
                <a:solidFill>
                  <a:schemeClr val="tx1"/>
                </a:solidFill>
                <a:effectLst/>
                <a:latin typeface="+mn-lt"/>
                <a:ea typeface="+mn-ea"/>
                <a:cs typeface="+mn-cs"/>
              </a:rPr>
              <a:t>Waltzer</a:t>
            </a:r>
            <a:r>
              <a:rPr lang="en-US" sz="1200" kern="1200" dirty="0">
                <a:solidFill>
                  <a:schemeClr val="tx1"/>
                </a:solidFill>
                <a:effectLst/>
                <a:latin typeface="+mn-lt"/>
                <a:ea typeface="+mn-ea"/>
                <a:cs typeface="+mn-cs"/>
              </a:rPr>
              <a:t>, https://ccsearch-dev.creativecommons.org/photos/28e78933-81a0-4694-871d-7316c6a3de5b (licensed under CC BY 2.0)</a:t>
            </a:r>
          </a:p>
          <a:p>
            <a:r>
              <a:rPr lang="en-US" sz="1200" kern="1200" dirty="0">
                <a:solidFill>
                  <a:schemeClr val="tx1"/>
                </a:solidFill>
                <a:effectLst/>
                <a:latin typeface="+mn-lt"/>
                <a:ea typeface="+mn-ea"/>
                <a:cs typeface="+mn-cs"/>
              </a:rPr>
              <a:t>Image 3 Credit: Redwoods Star</a:t>
            </a:r>
            <a:r>
              <a:rPr lang="en-US" dirty="0"/>
              <a:t>– </a:t>
            </a:r>
            <a:r>
              <a:rPr lang="en-US" sz="1200" kern="1200" dirty="0">
                <a:solidFill>
                  <a:schemeClr val="tx1"/>
                </a:solidFill>
                <a:effectLst/>
                <a:latin typeface="+mn-lt"/>
                <a:ea typeface="+mn-ea"/>
                <a:cs typeface="+mn-cs"/>
              </a:rPr>
              <a:t>wolf4max, https://ccsearch-dev.creativecommons.org/photos/9ab4dc27-42b3-46ff-b3b7-4bfe0d04b962 (licensed under CC BY-NC-ND 2.0)</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649138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Anna Winter</a:t>
            </a:r>
          </a:p>
          <a:p>
            <a:r>
              <a:rPr lang="en-US" sz="1200" kern="1200" dirty="0">
                <a:solidFill>
                  <a:schemeClr val="tx1"/>
                </a:solidFill>
                <a:effectLst/>
                <a:latin typeface="+mn-lt"/>
                <a:ea typeface="+mn-ea"/>
                <a:cs typeface="+mn-cs"/>
              </a:rPr>
              <a:t>-For our project, we partnered with Save the Redwoods League. </a:t>
            </a:r>
          </a:p>
          <a:p>
            <a:pPr marL="0" indent="0">
              <a:buFont typeface="Arial" panose="020B0604020202020204" pitchFamily="34" charset="0"/>
              <a:buNone/>
            </a:pPr>
            <a:r>
              <a:rPr lang="en-US" sz="1200" kern="1200" dirty="0">
                <a:solidFill>
                  <a:schemeClr val="tx1"/>
                </a:solidFill>
                <a:effectLst/>
                <a:latin typeface="+mn-lt"/>
                <a:ea typeface="+mn-ea"/>
                <a:cs typeface="+mn-cs"/>
              </a:rPr>
              <a:t>-Save the Redwoods League is an organization that focuses on protecting and restoring coastal redwoods by purchasing redwoods forests and restoring logged forests.</a:t>
            </a:r>
          </a:p>
          <a:p>
            <a:pPr marL="0" indent="0">
              <a:buFont typeface="Arial" panose="020B0604020202020204" pitchFamily="34" charset="0"/>
              <a:buNone/>
            </a:pPr>
            <a:r>
              <a:rPr lang="en-US" sz="1200" kern="1200" dirty="0">
                <a:solidFill>
                  <a:schemeClr val="tx1"/>
                </a:solidFill>
                <a:effectLst/>
                <a:latin typeface="+mn-lt"/>
                <a:ea typeface="+mn-ea"/>
                <a:cs typeface="+mn-cs"/>
              </a:rPr>
              <a:t>-Since redwood distribution is heavily associated with fog, Save the Redwoods League are interested in how our fog datasets could inform current and future redwoods management decisions, as well as land acquisitions.</a:t>
            </a:r>
          </a:p>
          <a:p>
            <a:pPr marL="0" indent="0">
              <a:buFont typeface="Arial" panose="020B0604020202020204" pitchFamily="34" charset="0"/>
              <a:buNone/>
            </a:pPr>
            <a:r>
              <a:rPr lang="en-US" sz="1200" kern="1200" dirty="0">
                <a:solidFill>
                  <a:schemeClr val="tx1"/>
                </a:solidFill>
                <a:effectLst/>
                <a:latin typeface="+mn-lt"/>
                <a:ea typeface="+mn-ea"/>
                <a:cs typeface="+mn-cs"/>
              </a:rPr>
              <a:t>-This was also an opportunity for Save the Redwoods League to expand their use of remote sensing in coastal redwood management.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1 Credit: Changes in Fog Frequency over the past 20 years from MODIS data- Google Earth Engine and ArcGIS Pro, image from DEVELOP team</a:t>
            </a:r>
          </a:p>
          <a:p>
            <a:r>
              <a:rPr lang="en-US" sz="1200" kern="1200" dirty="0">
                <a:solidFill>
                  <a:schemeClr val="tx1"/>
                </a:solidFill>
                <a:effectLst/>
                <a:latin typeface="+mn-lt"/>
                <a:ea typeface="+mn-ea"/>
                <a:cs typeface="+mn-cs"/>
              </a:rPr>
              <a:t>Image 2 Credit: </a:t>
            </a:r>
            <a:r>
              <a:rPr lang="en-US" sz="1200" kern="1200" dirty="0" err="1">
                <a:solidFill>
                  <a:schemeClr val="tx1"/>
                </a:solidFill>
                <a:effectLst/>
                <a:latin typeface="+mn-lt"/>
                <a:ea typeface="+mn-ea"/>
                <a:cs typeface="+mn-cs"/>
              </a:rPr>
              <a:t>Purisima</a:t>
            </a:r>
            <a:r>
              <a:rPr lang="en-US" sz="1200" kern="1200" dirty="0">
                <a:solidFill>
                  <a:schemeClr val="tx1"/>
                </a:solidFill>
                <a:effectLst/>
                <a:latin typeface="+mn-lt"/>
                <a:ea typeface="+mn-ea"/>
                <a:cs typeface="+mn-cs"/>
              </a:rPr>
              <a:t> Redwoods, Morning Fog</a:t>
            </a:r>
            <a:r>
              <a:rPr lang="en-US" dirty="0"/>
              <a:t>–</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CN (</a:t>
            </a:r>
            <a:r>
              <a:rPr lang="en-US" sz="1200" kern="1200" dirty="0" err="1" smtClean="0">
                <a:solidFill>
                  <a:schemeClr val="tx1"/>
                </a:solidFill>
                <a:effectLst/>
                <a:latin typeface="+mn-lt"/>
                <a:ea typeface="+mn-ea"/>
                <a:cs typeface="+mn-cs"/>
              </a:rPr>
              <a:t>scorpio</a:t>
            </a:r>
            <a:r>
              <a:rPr lang="en-US" sz="1200" kern="1200" dirty="0" smtClean="0">
                <a:solidFill>
                  <a:schemeClr val="tx1"/>
                </a:solidFill>
                <a:effectLst/>
                <a:latin typeface="+mn-lt"/>
                <a:ea typeface="+mn-ea"/>
                <a:cs typeface="+mn-cs"/>
              </a:rPr>
              <a:t>-tiger), </a:t>
            </a:r>
            <a:r>
              <a:rPr lang="en-US" sz="1200" kern="1200" dirty="0">
                <a:solidFill>
                  <a:schemeClr val="tx1"/>
                </a:solidFill>
                <a:effectLst/>
                <a:latin typeface="+mn-lt"/>
                <a:ea typeface="+mn-ea"/>
                <a:cs typeface="+mn-cs"/>
              </a:rPr>
              <a:t>https://ccsearch-dev.creativecommons.org/photos/25a0ef39-76b4-41e2-8df8-b8be9bf1d3aa (licensed under CC BY-SA 2.0)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Icon Credits: PowerPoint ClipArt</a:t>
            </a:r>
            <a:endParaRPr lang="en-US" sz="1200" b="0" i="0" u="none" strike="noStrike" kern="1200" cap="none" spc="0" normalizeH="0" baseline="0" noProof="0" dirty="0">
              <a:ln>
                <a:noFill/>
              </a:ln>
              <a:solidFill>
                <a:prstClr val="black"/>
              </a:solidFill>
              <a:effectLst/>
              <a:uLnTx/>
              <a:uFillTx/>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448156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Anna Winter</a:t>
            </a:r>
          </a:p>
          <a:p>
            <a:r>
              <a:rPr lang="en-US" sz="1200" kern="1200" dirty="0">
                <a:solidFill>
                  <a:schemeClr val="tx1"/>
                </a:solidFill>
                <a:effectLst/>
                <a:latin typeface="+mn-lt"/>
                <a:ea typeface="+mn-ea"/>
                <a:cs typeface="+mn-cs"/>
              </a:rPr>
              <a:t>We had four project objectives that we set out to accomplish.</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objective was to create a fog longevity dataset mapping fog hours per day for every day from June through October from  2018 to 2020 utilizing GOES-17.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objective was to develop a historical fog presence dataset mapping the number of days with fog for each month for June through October from 2000 to 2020 utilizing Terra MODIS, and to use this dataset to analyze changes and trends in fog frequency over the past 20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third goal was to model the relationship between climate and a) fog frequency and b) fog hours per day utilizing the Random Forest algorithm applied to climate variables and the team-created fog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CLICK TO ANIMATE</a:t>
            </a:r>
          </a:p>
          <a:p>
            <a:r>
              <a:rPr lang="en-US" sz="1200" kern="1200" dirty="0">
                <a:solidFill>
                  <a:schemeClr val="tx1"/>
                </a:solidFill>
                <a:effectLst/>
                <a:latin typeface="+mn-lt"/>
                <a:ea typeface="+mn-ea"/>
                <a:cs typeface="+mn-cs"/>
              </a:rPr>
              <a:t>Finally, we wanted to apply these models under future climate scenarios to predict future fog occurrence under a warmer climate.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1 Credit: Henry Cowell Forest Redwoods and Fog</a:t>
            </a:r>
            <a:r>
              <a:rPr lang="en-US" dirty="0"/>
              <a:t>–</a:t>
            </a:r>
            <a:r>
              <a:rPr lang="en-US" sz="1200" kern="1200" dirty="0">
                <a:solidFill>
                  <a:schemeClr val="tx1"/>
                </a:solidFill>
                <a:effectLst/>
                <a:latin typeface="+mn-lt"/>
                <a:ea typeface="+mn-ea"/>
                <a:cs typeface="+mn-cs"/>
              </a:rPr>
              <a:t> fogcat5, https://ccsearch-dev.creativecommons.org/photos/29ee33c0-0931-4ab5-82ad-957d57f9d8fe (licensed under CC BY-SA 2.0)</a:t>
            </a:r>
          </a:p>
          <a:p>
            <a:r>
              <a:rPr kumimoji="0" lang="en-US" sz="1200" b="0" i="0" u="none" strike="noStrike" kern="1200" cap="none" spc="0" normalizeH="0" baseline="0" noProof="0" dirty="0">
                <a:ln>
                  <a:noFill/>
                </a:ln>
                <a:solidFill>
                  <a:prstClr val="black"/>
                </a:solidFill>
                <a:effectLst/>
                <a:uLnTx/>
                <a:uFillTx/>
                <a:latin typeface="+mn-lt"/>
                <a:ea typeface="+mn-ea"/>
                <a:cs typeface="+mn-cs"/>
              </a:rPr>
              <a:t>Icon Credits: PowerPoint ClipArt</a:t>
            </a:r>
            <a:endParaRPr lang="en-US" sz="1200" b="0" i="0" u="none" strike="noStrike" kern="1200" cap="none" spc="0" normalizeH="0" baseline="0" noProof="0" dirty="0">
              <a:ln>
                <a:noFill/>
              </a:ln>
              <a:solidFill>
                <a:prstClr val="black"/>
              </a:solidFill>
              <a:effectLst/>
              <a:uLnTx/>
              <a:uFillTx/>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690974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Christopher Tsz </a:t>
            </a:r>
            <a:r>
              <a:rPr lang="en-US" sz="1200" kern="1200" err="1">
                <a:solidFill>
                  <a:schemeClr val="tx1"/>
                </a:solidFill>
                <a:effectLst/>
                <a:latin typeface="+mn-lt"/>
                <a:ea typeface="+mn-ea"/>
                <a:cs typeface="+mn-cs"/>
              </a:rPr>
              <a:t>Hin</a:t>
            </a:r>
            <a:r>
              <a:rPr lang="en-US" sz="1200" kern="1200">
                <a:solidFill>
                  <a:schemeClr val="tx1"/>
                </a:solidFill>
                <a:effectLst/>
                <a:latin typeface="+mn-lt"/>
                <a:ea typeface="+mn-ea"/>
                <a:cs typeface="+mn-cs"/>
              </a:rPr>
              <a:t> Choi</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Our study area for this project is a buffered area of the current coast redwood range (which you can see in green on the map). We extended the region 100 miles north and south of the current coast redwood distribution, and 50 miles inland (outlined in grey). Our study area is mainly focused on California, while also containing a small area of southern Oregon.</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 CLICK TO ANIMATE</a:t>
            </a:r>
          </a:p>
          <a:p>
            <a:r>
              <a:rPr lang="en-US" sz="1200" kern="1200">
                <a:solidFill>
                  <a:schemeClr val="tx1"/>
                </a:solidFill>
                <a:effectLst/>
                <a:latin typeface="+mn-lt"/>
                <a:ea typeface="+mn-ea"/>
                <a:cs typeface="+mn-cs"/>
              </a:rPr>
              <a:t>We focus on only the summer months (June through October), as these are the months are the “dry season” in which fog presence is critical to the ecosystem. </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 CLICK TO ANIMATE</a:t>
            </a:r>
          </a:p>
          <a:p>
            <a:r>
              <a:rPr lang="en-US" sz="1200" kern="1200">
                <a:solidFill>
                  <a:schemeClr val="tx1"/>
                </a:solidFill>
                <a:effectLst/>
                <a:latin typeface="+mn-lt"/>
                <a:ea typeface="+mn-ea"/>
                <a:cs typeface="+mn-cs"/>
              </a:rPr>
              <a:t>For the GOES-17 satellite, our study period is from 2018-2020, and we focus on number of hours per day that fog was present.</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 CLICK TO ANIMATE</a:t>
            </a:r>
          </a:p>
          <a:p>
            <a:r>
              <a:rPr lang="en-US" sz="1200" kern="1200">
                <a:solidFill>
                  <a:schemeClr val="tx1"/>
                </a:solidFill>
                <a:effectLst/>
                <a:latin typeface="+mn-lt"/>
                <a:ea typeface="+mn-ea"/>
                <a:cs typeface="+mn-cs"/>
              </a:rPr>
              <a:t>For the MODIS sensor onboard the Terra satellite, we study monthly fog frequency from 2000-2020.</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------------------------------Image Information Below ------------------------------</a:t>
            </a:r>
          </a:p>
          <a:p>
            <a:r>
              <a:rPr lang="en-US" sz="1200" kern="1200">
                <a:solidFill>
                  <a:schemeClr val="tx1"/>
                </a:solidFill>
                <a:effectLst/>
                <a:latin typeface="+mn-lt"/>
                <a:ea typeface="+mn-ea"/>
                <a:cs typeface="+mn-cs"/>
              </a:rPr>
              <a:t>Image Credit: </a:t>
            </a:r>
            <a:r>
              <a:rPr lang="en-US"/>
              <a:t>Project Study Area– ArcGIS Pro, image from DEVELOP team</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4237710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Christopher Tsz </a:t>
            </a:r>
            <a:r>
              <a:rPr lang="en-US" sz="1200" kern="1200" err="1">
                <a:solidFill>
                  <a:schemeClr val="tx1"/>
                </a:solidFill>
                <a:effectLst/>
                <a:latin typeface="+mn-lt"/>
                <a:ea typeface="+mn-ea"/>
                <a:cs typeface="+mn-cs"/>
              </a:rPr>
              <a:t>Hin</a:t>
            </a:r>
            <a:r>
              <a:rPr lang="en-US" sz="1200" kern="1200">
                <a:solidFill>
                  <a:schemeClr val="tx1"/>
                </a:solidFill>
                <a:effectLst/>
                <a:latin typeface="+mn-lt"/>
                <a:ea typeface="+mn-ea"/>
                <a:cs typeface="+mn-cs"/>
              </a:rPr>
              <a:t> Choi</a:t>
            </a:r>
          </a:p>
          <a:p>
            <a:pPr>
              <a:defRPr/>
            </a:pPr>
            <a:endParaRPr lang="en-US"/>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a:solidFill>
                  <a:schemeClr val="tx1"/>
                </a:solidFill>
                <a:effectLst/>
                <a:latin typeface="+mn-lt"/>
                <a:ea typeface="+mn-ea"/>
                <a:cs typeface="+mn-cs"/>
              </a:rPr>
              <a:t>-From NASA’s Earth Observation Satellites, we used Terra MODIS and GOES-17.</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t>##### CLICK TO ANIMATE</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a:solidFill>
                  <a:schemeClr val="tx1"/>
                </a:solidFill>
                <a:effectLst/>
                <a:latin typeface="+mn-lt"/>
                <a:ea typeface="+mn-ea"/>
                <a:cs typeface="+mn-cs"/>
              </a:rPr>
              <a:t>-Terra MODIS provided us with daily imagery to create a monthly fog presence dataset spanning the last 20 years.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a:solidFill>
                  <a:schemeClr val="tx1"/>
                </a:solidFill>
                <a:effectLst/>
                <a:latin typeface="+mn-lt"/>
                <a:ea typeface="+mn-ea"/>
                <a:cs typeface="+mn-cs"/>
              </a:rPr>
              <a:t>-The 1000-meter spatial resolution imagery provided us with detailed fog presence data at 10:30 AM every day.</a:t>
            </a:r>
            <a:endParaRPr lang="en-US"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t>##### CLICK TO ANIMATE</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a:solidFill>
                  <a:schemeClr val="tx1"/>
                </a:solidFill>
                <a:effectLst/>
                <a:latin typeface="+mn-lt"/>
                <a:ea typeface="+mn-ea"/>
                <a:cs typeface="+mn-cs"/>
              </a:rPr>
              <a:t>-GOES-17 on the other hand provided us with imagery to create a fog longevity dataset spanning the last 2 years.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a:solidFill>
                  <a:schemeClr val="tx1"/>
                </a:solidFill>
                <a:effectLst/>
                <a:latin typeface="+mn-lt"/>
                <a:ea typeface="+mn-ea"/>
                <a:cs typeface="+mn-cs"/>
              </a:rPr>
              <a:t>-A relatively high temporal resolution of 5-minutes enabled us to track the hours fog was present each day.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a:solidFill>
                  <a:schemeClr val="tx1"/>
                </a:solidFill>
                <a:effectLst/>
                <a:latin typeface="+mn-lt"/>
                <a:ea typeface="+mn-ea"/>
                <a:cs typeface="+mn-cs"/>
              </a:rPr>
              <a:t>-GOES-17 also has a 2000-meter spatial resolution for the bands that we used.</a:t>
            </a:r>
            <a:endParaRPr lang="en-US" sz="1200" kern="1200">
              <a:solidFill>
                <a:schemeClr val="tx1"/>
              </a:solidFill>
              <a:effectLst/>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a:solidFill>
                  <a:schemeClr val="tx1"/>
                </a:solidFill>
                <a:effectLst/>
                <a:latin typeface="+mn-lt"/>
                <a:ea typeface="+mn-ea"/>
                <a:cs typeface="+mn-cs"/>
              </a:rPr>
              <a:t>-All the imagery from these satellites were accessed and processed within Google Earth Engine.</a:t>
            </a:r>
            <a:endParaRPr lang="en-US"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------------------------------Image Information Below ------------------------------</a:t>
            </a:r>
            <a:endParaRPr lang="en-US">
              <a:cs typeface="Calibri"/>
            </a:endParaRPr>
          </a:p>
          <a:p>
            <a:r>
              <a:rPr lang="en-US">
                <a:cs typeface="Calibri"/>
              </a:rPr>
              <a:t>Globe image is a high quality screenshot from Google Earth.</a:t>
            </a:r>
          </a:p>
          <a:p>
            <a:r>
              <a:rPr lang="en-US">
                <a:cs typeface="Calibri"/>
              </a:rPr>
              <a:t>Image of Terra is retrieved from </a:t>
            </a:r>
            <a:r>
              <a:rPr lang="en-US" err="1">
                <a:cs typeface="Calibri"/>
              </a:rPr>
              <a:t>Developedia</a:t>
            </a:r>
            <a:r>
              <a:rPr lang="en-US">
                <a:cs typeface="Calibri"/>
              </a:rPr>
              <a:t>.</a:t>
            </a:r>
          </a:p>
          <a:p>
            <a:r>
              <a:rPr lang="en-US"/>
              <a:t>GOES-17 Image Credit: </a:t>
            </a:r>
            <a:r>
              <a:rPr lang="en-US" sz="1200" b="0" i="0" u="none" strike="noStrike" kern="1200">
                <a:solidFill>
                  <a:schemeClr val="tx1"/>
                </a:solidFill>
                <a:effectLst/>
                <a:latin typeface="+mn-lt"/>
                <a:ea typeface="+mn-ea"/>
                <a:cs typeface="+mn-cs"/>
              </a:rPr>
              <a:t>Lockheed Martin</a:t>
            </a:r>
            <a:r>
              <a:rPr lang="en-US" sz="1200" b="0" i="0" u="none" strike="noStrike" kern="1200">
                <a:solidFill>
                  <a:schemeClr val="tx1"/>
                </a:solidFill>
                <a:effectLst/>
                <a:latin typeface="+mn-lt"/>
                <a:ea typeface="+mn-ea"/>
                <a:cs typeface="Calibri"/>
              </a:rPr>
              <a:t>, </a:t>
            </a:r>
            <a:r>
              <a:rPr lang="en-US" sz="1200" b="0" i="0" u="none" strike="noStrike" kern="1200">
                <a:solidFill>
                  <a:schemeClr val="tx1"/>
                </a:solidFill>
                <a:effectLst/>
                <a:latin typeface="+mn-lt"/>
                <a:ea typeface="+mn-ea"/>
                <a:cs typeface="+mn-cs"/>
              </a:rPr>
              <a:t>https://</a:t>
            </a:r>
            <a:r>
              <a:rPr lang="en-US" sz="1200" b="0" i="0" u="none" strike="noStrike" kern="1200" err="1">
                <a:solidFill>
                  <a:schemeClr val="tx1"/>
                </a:solidFill>
                <a:effectLst/>
                <a:latin typeface="+mn-lt"/>
                <a:ea typeface="+mn-ea"/>
                <a:cs typeface="+mn-cs"/>
              </a:rPr>
              <a:t>spacenews.com</a:t>
            </a:r>
            <a:r>
              <a:rPr lang="en-US" sz="1200" b="0" i="0" u="none" strike="noStrike" kern="1200">
                <a:solidFill>
                  <a:schemeClr val="tx1"/>
                </a:solidFill>
                <a:effectLst/>
                <a:latin typeface="+mn-lt"/>
                <a:ea typeface="+mn-ea"/>
                <a:cs typeface="+mn-cs"/>
              </a:rPr>
              <a:t>/noaa-and-nasa-establish-board-to-investigate-goes-17-instrument-problem/</a:t>
            </a:r>
            <a:endParaRPr lang="en-US" sz="1200" b="0" i="0" u="none" strike="noStrike" kern="1200">
              <a:solidFill>
                <a:schemeClr val="tx1"/>
              </a:solidFill>
              <a:effectLst/>
              <a:latin typeface="+mn-lt"/>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11406335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bg>
      <p:bgPr>
        <a:solidFill>
          <a:schemeClr val="bg1"/>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1000" b="-18000"/>
                </a:stretch>
              </a:blipFill>
              <a:ln w="127000">
                <a:solidFill>
                  <a:srgbClr val="55A9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55A97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55A97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55A97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55A976"/>
                    </a:solidFill>
                    <a:latin typeface="Century Gothic" panose="020B0502020202020204" pitchFamily="34" charset="0"/>
                  </a:rPr>
                  <a:t>| </a:t>
                </a:r>
                <a:r>
                  <a:rPr lang="en-US" sz="1600" spc="100" baseline="0">
                    <a:solidFill>
                      <a:srgbClr val="55A976"/>
                    </a:solidFill>
                    <a:latin typeface="Century Gothic" panose="020B0502020202020204" pitchFamily="34" charset="0"/>
                  </a:rPr>
                  <a:t>Fall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55A976"/>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5A976"/>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png"/><Relationship Id="rId7"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2.svg"/><Relationship Id="rId5" Type="http://schemas.openxmlformats.org/officeDocument/2006/relationships/image" Target="../media/image45.png"/><Relationship Id="rId4" Type="http://schemas.openxmlformats.org/officeDocument/2006/relationships/image" Target="../media/image50.sv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1.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tiff"/><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6.tiff"/><Relationship Id="rId5" Type="http://schemas.openxmlformats.org/officeDocument/2006/relationships/image" Target="../media/image55.png"/><Relationship Id="rId4" Type="http://schemas.openxmlformats.org/officeDocument/2006/relationships/image" Target="../media/image54.tiff"/></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tiff"/><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2.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40.png"/><Relationship Id="rId4" Type="http://schemas.openxmlformats.org/officeDocument/2006/relationships/image" Target="../media/image43.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52.sv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50.sv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78.svg"/><Relationship Id="rId5" Type="http://schemas.openxmlformats.org/officeDocument/2006/relationships/image" Target="../media/image69.png"/><Relationship Id="rId4" Type="http://schemas.openxmlformats.org/officeDocument/2006/relationships/image" Target="../media/image76.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24.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10929" y="6268328"/>
            <a:ext cx="2408032" cy="338554"/>
          </a:xfrm>
          <a:prstGeom prst="rect">
            <a:avLst/>
          </a:prstGeom>
        </p:spPr>
        <p:txBody>
          <a:bodyPr wrap="none" lIns="91440" tIns="45720" rIns="91440" bIns="45720" anchor="t">
            <a:spAutoFit/>
          </a:bodyPr>
          <a:lstStyle/>
          <a:p>
            <a:r>
              <a:rPr lang="en-US" sz="1600" dirty="0">
                <a:solidFill>
                  <a:srgbClr val="55A976"/>
                </a:solidFill>
                <a:latin typeface="Century Gothic"/>
              </a:rPr>
              <a:t>Colorado – Fort Collins</a:t>
            </a:r>
            <a:endParaRPr lang="en-US" dirty="0">
              <a:solidFill>
                <a:srgbClr val="55A976"/>
              </a:solidFill>
              <a:latin typeface="Calibri" panose="020F0502020204030204"/>
              <a:cs typeface="Calibri" panose="020F0502020204030204"/>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55A976"/>
                </a:solidFill>
              </a:rPr>
              <a:t>California </a:t>
            </a:r>
            <a:r>
              <a:rPr lang="en-US" sz="3700" spc="0" baseline="0" dirty="0" smtClean="0">
                <a:solidFill>
                  <a:srgbClr val="55A976"/>
                </a:solidFill>
              </a:rPr>
              <a:t>&amp; </a:t>
            </a:r>
            <a:r>
              <a:rPr lang="en-US" sz="3700" spc="0" baseline="0" dirty="0">
                <a:solidFill>
                  <a:srgbClr val="55A976"/>
                </a:solidFill>
              </a:rPr>
              <a:t>Oregon</a:t>
            </a:r>
          </a:p>
          <a:p>
            <a:pPr algn="l"/>
            <a:r>
              <a:rPr lang="en-US" sz="2800" b="0" spc="0" dirty="0">
                <a:solidFill>
                  <a:srgbClr val="55A976"/>
                </a:solidFill>
              </a:rPr>
              <a:t>Ecological Forecasting</a:t>
            </a:r>
            <a:endParaRPr lang="en-US" sz="2800" b="0" spc="0" baseline="0" dirty="0">
              <a:solidFill>
                <a:srgbClr val="55A976"/>
              </a:solidFill>
            </a:endParaRPr>
          </a:p>
        </p:txBody>
      </p:sp>
      <p:sp>
        <p:nvSpPr>
          <p:cNvPr id="4" name="Subtitle 2"/>
          <p:cNvSpPr txBox="1">
            <a:spLocks/>
          </p:cNvSpPr>
          <p:nvPr/>
        </p:nvSpPr>
        <p:spPr>
          <a:xfrm>
            <a:off x="6066815" y="3092179"/>
            <a:ext cx="5394960"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chemeClr val="tx1">
                    <a:lumMod val="75000"/>
                    <a:lumOff val="25000"/>
                  </a:schemeClr>
                </a:solidFill>
              </a:rPr>
              <a:t>Detecting and Forecasting Fog Occurrence, Frequency, and Change to Support Coast Redwood (</a:t>
            </a:r>
            <a:r>
              <a:rPr lang="en-US" sz="1600" i="1">
                <a:solidFill>
                  <a:schemeClr val="tx1">
                    <a:lumMod val="75000"/>
                    <a:lumOff val="25000"/>
                  </a:schemeClr>
                </a:solidFill>
              </a:rPr>
              <a:t>Sequoia sempervirens</a:t>
            </a:r>
            <a:r>
              <a:rPr lang="en-US" sz="1600">
                <a:solidFill>
                  <a:schemeClr val="tx1">
                    <a:lumMod val="75000"/>
                    <a:lumOff val="25000"/>
                  </a:schemeClr>
                </a:solidFill>
              </a:rPr>
              <a:t>) Habitat Assessments</a:t>
            </a:r>
          </a:p>
        </p:txBody>
      </p:sp>
      <p:sp>
        <p:nvSpPr>
          <p:cNvPr id="5" name="TextBox 4"/>
          <p:cNvSpPr txBox="1"/>
          <p:nvPr/>
        </p:nvSpPr>
        <p:spPr>
          <a:xfrm>
            <a:off x="6066814" y="4960968"/>
            <a:ext cx="5394962" cy="523220"/>
          </a:xfrm>
          <a:prstGeom prst="rect">
            <a:avLst/>
          </a:prstGeom>
          <a:noFill/>
        </p:spPr>
        <p:txBody>
          <a:bodyPr wrap="square" rtlCol="0">
            <a:spAutoFit/>
          </a:bodyPr>
          <a:lstStyle/>
          <a:p>
            <a:pPr algn="l"/>
            <a:r>
              <a:rPr lang="en-US" sz="1400" dirty="0">
                <a:solidFill>
                  <a:schemeClr val="tx1">
                    <a:lumMod val="75000"/>
                    <a:lumOff val="25000"/>
                  </a:schemeClr>
                </a:solidFill>
                <a:latin typeface="Century Gothic" panose="020B0502020202020204" pitchFamily="34" charset="0"/>
              </a:rPr>
              <a:t>Zackary Werner, Anika Berger, Anna Winter, </a:t>
            </a:r>
            <a:r>
              <a:rPr lang="en-US" sz="1400" dirty="0" smtClean="0">
                <a:solidFill>
                  <a:schemeClr val="tx1">
                    <a:lumMod val="75000"/>
                    <a:lumOff val="25000"/>
                  </a:schemeClr>
                </a:solidFill>
                <a:latin typeface="Century Gothic" panose="020B0502020202020204" pitchFamily="34" charset="0"/>
              </a:rPr>
              <a:t>&amp;       Christopher </a:t>
            </a:r>
            <a:r>
              <a:rPr lang="en-US" sz="1400" dirty="0" err="1">
                <a:solidFill>
                  <a:schemeClr val="tx1">
                    <a:lumMod val="75000"/>
                    <a:lumOff val="25000"/>
                  </a:schemeClr>
                </a:solidFill>
                <a:latin typeface="Century Gothic" panose="020B0502020202020204" pitchFamily="34" charset="0"/>
              </a:rPr>
              <a:t>Tsz</a:t>
            </a:r>
            <a:r>
              <a:rPr lang="en-US" sz="1400" dirty="0">
                <a:solidFill>
                  <a:schemeClr val="tx1">
                    <a:lumMod val="75000"/>
                    <a:lumOff val="25000"/>
                  </a:schemeClr>
                </a:solidFill>
                <a:latin typeface="Century Gothic" panose="020B0502020202020204" pitchFamily="34" charset="0"/>
              </a:rPr>
              <a:t> </a:t>
            </a:r>
            <a:r>
              <a:rPr lang="en-US" sz="1400" dirty="0" err="1">
                <a:solidFill>
                  <a:schemeClr val="tx1">
                    <a:lumMod val="75000"/>
                    <a:lumOff val="25000"/>
                  </a:schemeClr>
                </a:solidFill>
                <a:latin typeface="Century Gothic" panose="020B0502020202020204" pitchFamily="34" charset="0"/>
              </a:rPr>
              <a:t>Hin</a:t>
            </a:r>
            <a:r>
              <a:rPr lang="en-US" sz="1400" dirty="0">
                <a:solidFill>
                  <a:schemeClr val="tx1">
                    <a:lumMod val="75000"/>
                    <a:lumOff val="25000"/>
                  </a:schemeClr>
                </a:solidFill>
                <a:latin typeface="Century Gothic" panose="020B0502020202020204" pitchFamily="34" charset="0"/>
              </a:rPr>
              <a:t> Choi</a:t>
            </a:r>
          </a:p>
        </p:txBody>
      </p:sp>
    </p:spTree>
    <p:extLst>
      <p:ext uri="{BB962C8B-B14F-4D97-AF65-F5344CB8AC3E}">
        <p14:creationId xmlns:p14="http://schemas.microsoft.com/office/powerpoint/2010/main" val="3457887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ke, colorful, piece, person&#10;&#10;Description automatically generated">
            <a:extLst>
              <a:ext uri="{FF2B5EF4-FFF2-40B4-BE49-F238E27FC236}">
                <a16:creationId xmlns:a16="http://schemas.microsoft.com/office/drawing/2014/main" id="{587FA652-2903-4F60-BD47-E0CC75E0BE74}"/>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r="40211"/>
          <a:stretch/>
        </p:blipFill>
        <p:spPr>
          <a:xfrm flipH="1">
            <a:off x="-7567" y="204536"/>
            <a:ext cx="6846062" cy="6665495"/>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3" name="TextBox 2">
            <a:extLst>
              <a:ext uri="{FF2B5EF4-FFF2-40B4-BE49-F238E27FC236}">
                <a16:creationId xmlns:a16="http://schemas.microsoft.com/office/drawing/2014/main" id="{A90C6726-76B5-4346-8399-A04DF23A979C}"/>
              </a:ext>
            </a:extLst>
          </p:cNvPr>
          <p:cNvSpPr txBox="1"/>
          <p:nvPr/>
        </p:nvSpPr>
        <p:spPr>
          <a:xfrm>
            <a:off x="7645841" y="4551948"/>
            <a:ext cx="3501280" cy="769441"/>
          </a:xfrm>
          <a:prstGeom prst="rect">
            <a:avLst/>
          </a:prstGeom>
          <a:noFill/>
        </p:spPr>
        <p:txBody>
          <a:bodyPr wrap="none" rtlCol="0">
            <a:spAutoFit/>
          </a:bodyPr>
          <a:lstStyle/>
          <a:p>
            <a:pPr algn="r">
              <a:spcAft>
                <a:spcPts val="600"/>
              </a:spcAft>
            </a:pPr>
            <a:r>
              <a:rPr lang="en-US" sz="4400" b="1" dirty="0" smtClean="0">
                <a:solidFill>
                  <a:schemeClr val="tx1">
                    <a:lumMod val="75000"/>
                    <a:lumOff val="25000"/>
                  </a:schemeClr>
                </a:solidFill>
                <a:latin typeface="Century Gothic" panose="020B0502020202020204" pitchFamily="34" charset="0"/>
              </a:rPr>
              <a:t>Terra MODIS</a:t>
            </a:r>
            <a:endParaRPr lang="en-US" sz="4400" b="1" dirty="0">
              <a:solidFill>
                <a:schemeClr val="tx1">
                  <a:lumMod val="75000"/>
                  <a:lumOff val="2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B3CA347D-A2B2-423C-8326-34EB533E2EA1}"/>
              </a:ext>
            </a:extLst>
          </p:cNvPr>
          <p:cNvSpPr txBox="1"/>
          <p:nvPr/>
        </p:nvSpPr>
        <p:spPr>
          <a:xfrm>
            <a:off x="8153994" y="5378116"/>
            <a:ext cx="2993127" cy="430887"/>
          </a:xfrm>
          <a:prstGeom prst="rect">
            <a:avLst/>
          </a:prstGeom>
          <a:noFill/>
        </p:spPr>
        <p:txBody>
          <a:bodyPr wrap="none" rtlCol="0">
            <a:spAutoFit/>
          </a:bodyPr>
          <a:lstStyle/>
          <a:p>
            <a:pPr algn="r">
              <a:spcAft>
                <a:spcPts val="600"/>
              </a:spcAft>
            </a:pPr>
            <a:r>
              <a:rPr lang="en-US" sz="2200">
                <a:solidFill>
                  <a:schemeClr val="tx1">
                    <a:lumMod val="75000"/>
                    <a:lumOff val="25000"/>
                  </a:schemeClr>
                </a:solidFill>
                <a:latin typeface="Century Gothic" panose="020B0502020202020204" pitchFamily="34" charset="0"/>
              </a:rPr>
              <a:t>Methods and Results</a:t>
            </a:r>
          </a:p>
        </p:txBody>
      </p:sp>
    </p:spTree>
    <p:extLst>
      <p:ext uri="{BB962C8B-B14F-4D97-AF65-F5344CB8AC3E}">
        <p14:creationId xmlns:p14="http://schemas.microsoft.com/office/powerpoint/2010/main" val="15611004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Rounded Corners 95">
            <a:extLst>
              <a:ext uri="{FF2B5EF4-FFF2-40B4-BE49-F238E27FC236}">
                <a16:creationId xmlns:a16="http://schemas.microsoft.com/office/drawing/2014/main" id="{BED48803-2F30-4671-A93D-A8B07B29CDE9}"/>
              </a:ext>
            </a:extLst>
          </p:cNvPr>
          <p:cNvSpPr/>
          <p:nvPr/>
        </p:nvSpPr>
        <p:spPr>
          <a:xfrm>
            <a:off x="725665" y="4600272"/>
            <a:ext cx="1628191" cy="222396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85000"/>
                    <a:lumOff val="15000"/>
                  </a:schemeClr>
                </a:solidFill>
                <a:latin typeface="Century Gothic"/>
                <a:cs typeface="Calibri"/>
              </a:rPr>
              <a:t>Count days with fog presence per pixel</a:t>
            </a:r>
          </a:p>
        </p:txBody>
      </p:sp>
      <p:sp>
        <p:nvSpPr>
          <p:cNvPr id="164" name="Rectangle: Rounded Corners 163">
            <a:extLst>
              <a:ext uri="{FF2B5EF4-FFF2-40B4-BE49-F238E27FC236}">
                <a16:creationId xmlns:a16="http://schemas.microsoft.com/office/drawing/2014/main" id="{73DF1DB9-2A95-4534-BEB5-C7522A31BA97}"/>
              </a:ext>
            </a:extLst>
          </p:cNvPr>
          <p:cNvSpPr/>
          <p:nvPr/>
        </p:nvSpPr>
        <p:spPr>
          <a:xfrm>
            <a:off x="44672" y="928530"/>
            <a:ext cx="11801705" cy="3475463"/>
          </a:xfrm>
          <a:prstGeom prst="round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F168B9-46AE-5D43-8567-C14B2FB7AD6D}"/>
              </a:ext>
            </a:extLst>
          </p:cNvPr>
          <p:cNvSpPr txBox="1">
            <a:spLocks/>
          </p:cNvSpPr>
          <p:nvPr/>
        </p:nvSpPr>
        <p:spPr>
          <a:xfrm>
            <a:off x="495300" y="342901"/>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a:solidFill>
                  <a:srgbClr val="55A976"/>
                </a:solidFill>
                <a:latin typeface="Century Gothic" panose="020F0302020204030204"/>
              </a:rPr>
              <a:t>Methodology – MODIS Fog Presence</a:t>
            </a:r>
          </a:p>
        </p:txBody>
      </p:sp>
      <p:cxnSp>
        <p:nvCxnSpPr>
          <p:cNvPr id="32" name="Straight Arrow Connector 31">
            <a:extLst>
              <a:ext uri="{FF2B5EF4-FFF2-40B4-BE49-F238E27FC236}">
                <a16:creationId xmlns:a16="http://schemas.microsoft.com/office/drawing/2014/main" id="{8B890642-89FE-43F0-86B6-EF027F7C6895}"/>
              </a:ext>
            </a:extLst>
          </p:cNvPr>
          <p:cNvCxnSpPr>
            <a:cxnSpLocks/>
          </p:cNvCxnSpPr>
          <p:nvPr/>
        </p:nvCxnSpPr>
        <p:spPr>
          <a:xfrm>
            <a:off x="2411567" y="2161346"/>
            <a:ext cx="54009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23262C8-BF44-4475-9C89-9FF0BF443373}"/>
              </a:ext>
            </a:extLst>
          </p:cNvPr>
          <p:cNvCxnSpPr>
            <a:cxnSpLocks/>
          </p:cNvCxnSpPr>
          <p:nvPr/>
        </p:nvCxnSpPr>
        <p:spPr>
          <a:xfrm>
            <a:off x="2411567" y="3565393"/>
            <a:ext cx="54009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1D82B14-71DB-4CDE-9C80-7D1BE230EB2C}"/>
              </a:ext>
            </a:extLst>
          </p:cNvPr>
          <p:cNvCxnSpPr>
            <a:cxnSpLocks/>
            <a:stCxn id="89" idx="3"/>
            <a:endCxn id="40" idx="1"/>
          </p:cNvCxnSpPr>
          <p:nvPr/>
        </p:nvCxnSpPr>
        <p:spPr>
          <a:xfrm>
            <a:off x="9398883" y="2873315"/>
            <a:ext cx="297785" cy="40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6FDA7D62-C5C6-4DDA-A03A-D4CD07233C19}"/>
              </a:ext>
            </a:extLst>
          </p:cNvPr>
          <p:cNvSpPr txBox="1"/>
          <p:nvPr/>
        </p:nvSpPr>
        <p:spPr>
          <a:xfrm>
            <a:off x="395171" y="999195"/>
            <a:ext cx="332863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65000"/>
                    <a:lumOff val="35000"/>
                  </a:schemeClr>
                </a:solidFill>
                <a:latin typeface="Century Gothic"/>
                <a:cs typeface="Calibri"/>
              </a:rPr>
              <a:t>Fog / No Fog – 1 Day</a:t>
            </a:r>
          </a:p>
        </p:txBody>
      </p:sp>
      <p:sp>
        <p:nvSpPr>
          <p:cNvPr id="168" name="TextBox 167">
            <a:extLst>
              <a:ext uri="{FF2B5EF4-FFF2-40B4-BE49-F238E27FC236}">
                <a16:creationId xmlns:a16="http://schemas.microsoft.com/office/drawing/2014/main" id="{D1C83678-68BE-44A1-90C7-2C6D6E3BFB3E}"/>
              </a:ext>
            </a:extLst>
          </p:cNvPr>
          <p:cNvSpPr txBox="1"/>
          <p:nvPr/>
        </p:nvSpPr>
        <p:spPr>
          <a:xfrm>
            <a:off x="8154561" y="3647609"/>
            <a:ext cx="34308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b="1">
                <a:solidFill>
                  <a:srgbClr val="964035"/>
                </a:solidFill>
                <a:latin typeface="Century Gothic"/>
                <a:cs typeface="Calibri"/>
              </a:rPr>
              <a:t>Repeat For All Days From 2000 - 2020</a:t>
            </a:r>
            <a:endParaRPr lang="en-US">
              <a:solidFill>
                <a:srgbClr val="964035"/>
              </a:solidFill>
            </a:endParaRPr>
          </a:p>
        </p:txBody>
      </p:sp>
      <p:cxnSp>
        <p:nvCxnSpPr>
          <p:cNvPr id="170" name="Straight Arrow Connector 169">
            <a:extLst>
              <a:ext uri="{FF2B5EF4-FFF2-40B4-BE49-F238E27FC236}">
                <a16:creationId xmlns:a16="http://schemas.microsoft.com/office/drawing/2014/main" id="{B6CDF129-324D-48FB-9CEC-58288D2588BD}"/>
              </a:ext>
            </a:extLst>
          </p:cNvPr>
          <p:cNvCxnSpPr>
            <a:cxnSpLocks/>
          </p:cNvCxnSpPr>
          <p:nvPr/>
        </p:nvCxnSpPr>
        <p:spPr>
          <a:xfrm>
            <a:off x="2335856" y="5053835"/>
            <a:ext cx="591606" cy="462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EFD7B53-7FF5-413F-B1C3-FAA85CA7030E}"/>
              </a:ext>
            </a:extLst>
          </p:cNvPr>
          <p:cNvCxnSpPr>
            <a:cxnSpLocks/>
          </p:cNvCxnSpPr>
          <p:nvPr/>
        </p:nvCxnSpPr>
        <p:spPr>
          <a:xfrm flipV="1">
            <a:off x="4612580" y="2161346"/>
            <a:ext cx="63824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72ED6D6-6950-41E9-A8CE-8E65434098EC}"/>
              </a:ext>
            </a:extLst>
          </p:cNvPr>
          <p:cNvCxnSpPr>
            <a:cxnSpLocks/>
          </p:cNvCxnSpPr>
          <p:nvPr/>
        </p:nvCxnSpPr>
        <p:spPr>
          <a:xfrm>
            <a:off x="4612580" y="3565393"/>
            <a:ext cx="63824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20" descr="Map&#10;&#10;Description automatically generated">
            <a:extLst>
              <a:ext uri="{FF2B5EF4-FFF2-40B4-BE49-F238E27FC236}">
                <a16:creationId xmlns:a16="http://schemas.microsoft.com/office/drawing/2014/main" id="{66FBB7B4-073A-41D3-8668-B75F034B72C4}"/>
              </a:ext>
            </a:extLst>
          </p:cNvPr>
          <p:cNvPicPr>
            <a:picLocks noChangeAspect="1"/>
          </p:cNvPicPr>
          <p:nvPr/>
        </p:nvPicPr>
        <p:blipFill>
          <a:blip r:embed="rId3"/>
          <a:stretch>
            <a:fillRect/>
          </a:stretch>
        </p:blipFill>
        <p:spPr>
          <a:xfrm>
            <a:off x="3176173" y="5691218"/>
            <a:ext cx="1163528" cy="1086575"/>
          </a:xfrm>
          <a:prstGeom prst="rect">
            <a:avLst/>
          </a:prstGeom>
          <a:ln>
            <a:solidFill>
              <a:schemeClr val="tx1"/>
            </a:solidFill>
          </a:ln>
          <a:effectLst/>
        </p:spPr>
      </p:pic>
      <p:sp>
        <p:nvSpPr>
          <p:cNvPr id="60" name="Flowchart: Process 59">
            <a:extLst>
              <a:ext uri="{FF2B5EF4-FFF2-40B4-BE49-F238E27FC236}">
                <a16:creationId xmlns:a16="http://schemas.microsoft.com/office/drawing/2014/main" id="{0C5AB88B-ED94-4735-8317-F523DD43BD33}"/>
              </a:ext>
            </a:extLst>
          </p:cNvPr>
          <p:cNvSpPr/>
          <p:nvPr/>
        </p:nvSpPr>
        <p:spPr>
          <a:xfrm>
            <a:off x="711007" y="1644304"/>
            <a:ext cx="1700560" cy="1012902"/>
          </a:xfrm>
          <a:prstGeom prst="flowChartProcess">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lumMod val="75000"/>
                    <a:lumOff val="25000"/>
                  </a:schemeClr>
                </a:solidFill>
                <a:latin typeface="Century Gothic"/>
                <a:cs typeface="Calibri"/>
              </a:rPr>
              <a:t>MODIS</a:t>
            </a:r>
            <a:r>
              <a:rPr lang="en-US" dirty="0">
                <a:solidFill>
                  <a:schemeClr val="tx1">
                    <a:lumMod val="75000"/>
                    <a:lumOff val="25000"/>
                  </a:schemeClr>
                </a:solidFill>
                <a:latin typeface="Century Gothic"/>
                <a:cs typeface="Calibri"/>
              </a:rPr>
              <a:t> Bit 10 (</a:t>
            </a:r>
            <a:r>
              <a:rPr lang="en-US" b="1" dirty="0">
                <a:solidFill>
                  <a:schemeClr val="tx1">
                    <a:lumMod val="75000"/>
                    <a:lumOff val="25000"/>
                  </a:schemeClr>
                </a:solidFill>
                <a:latin typeface="Century Gothic"/>
                <a:cs typeface="Calibri"/>
              </a:rPr>
              <a:t>Cloud</a:t>
            </a:r>
            <a:r>
              <a:rPr lang="en-US" dirty="0">
                <a:solidFill>
                  <a:schemeClr val="tx1">
                    <a:lumMod val="75000"/>
                    <a:lumOff val="25000"/>
                  </a:schemeClr>
                </a:solidFill>
                <a:latin typeface="Century Gothic"/>
                <a:cs typeface="Calibri"/>
              </a:rPr>
              <a:t> or </a:t>
            </a:r>
            <a:r>
              <a:rPr lang="en-US" b="1" dirty="0">
                <a:solidFill>
                  <a:schemeClr val="tx1">
                    <a:lumMod val="75000"/>
                    <a:lumOff val="25000"/>
                  </a:schemeClr>
                </a:solidFill>
                <a:latin typeface="Century Gothic"/>
                <a:cs typeface="Calibri"/>
              </a:rPr>
              <a:t>No Cloud</a:t>
            </a:r>
            <a:r>
              <a:rPr lang="en-US" dirty="0">
                <a:solidFill>
                  <a:schemeClr val="tx1">
                    <a:lumMod val="75000"/>
                    <a:lumOff val="25000"/>
                  </a:schemeClr>
                </a:solidFill>
                <a:latin typeface="Century Gothic"/>
                <a:cs typeface="Calibri"/>
              </a:rPr>
              <a:t>)</a:t>
            </a:r>
          </a:p>
        </p:txBody>
      </p:sp>
      <p:sp>
        <p:nvSpPr>
          <p:cNvPr id="62" name="Flowchart: Process 61">
            <a:extLst>
              <a:ext uri="{FF2B5EF4-FFF2-40B4-BE49-F238E27FC236}">
                <a16:creationId xmlns:a16="http://schemas.microsoft.com/office/drawing/2014/main" id="{C815D3D8-4391-4C47-B18A-95E1424D7D06}"/>
              </a:ext>
            </a:extLst>
          </p:cNvPr>
          <p:cNvSpPr/>
          <p:nvPr/>
        </p:nvSpPr>
        <p:spPr>
          <a:xfrm>
            <a:off x="5250829" y="1654895"/>
            <a:ext cx="1700560" cy="1012902"/>
          </a:xfrm>
          <a:prstGeom prst="flowChartProcess">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lumMod val="75000"/>
                    <a:lumOff val="25000"/>
                  </a:schemeClr>
                </a:solidFill>
                <a:latin typeface="Century Gothic"/>
                <a:cs typeface="Calibri"/>
              </a:rPr>
              <a:t>Mask </a:t>
            </a:r>
            <a:r>
              <a:rPr lang="en-US" b="1">
                <a:solidFill>
                  <a:schemeClr val="tx1">
                    <a:lumMod val="75000"/>
                    <a:lumOff val="25000"/>
                  </a:schemeClr>
                </a:solidFill>
                <a:latin typeface="Century Gothic"/>
                <a:cs typeface="Calibri"/>
              </a:rPr>
              <a:t>with Cloud</a:t>
            </a:r>
            <a:endParaRPr lang="en-US" b="1">
              <a:solidFill>
                <a:schemeClr val="tx1">
                  <a:lumMod val="75000"/>
                  <a:lumOff val="25000"/>
                </a:schemeClr>
              </a:solidFill>
              <a:ea typeface="+mn-lt"/>
              <a:cs typeface="+mn-lt"/>
            </a:endParaRPr>
          </a:p>
        </p:txBody>
      </p:sp>
      <p:sp>
        <p:nvSpPr>
          <p:cNvPr id="51" name="Rectangle: Rounded Corners 50">
            <a:extLst>
              <a:ext uri="{FF2B5EF4-FFF2-40B4-BE49-F238E27FC236}">
                <a16:creationId xmlns:a16="http://schemas.microsoft.com/office/drawing/2014/main" id="{E5AB2022-C7D3-460B-AD60-31A280C563D7}"/>
              </a:ext>
            </a:extLst>
          </p:cNvPr>
          <p:cNvSpPr/>
          <p:nvPr/>
        </p:nvSpPr>
        <p:spPr>
          <a:xfrm>
            <a:off x="2951662" y="1664551"/>
            <a:ext cx="1660918" cy="100224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lumMod val="75000"/>
                    <a:lumOff val="25000"/>
                  </a:schemeClr>
                </a:solidFill>
                <a:latin typeface="Century Gothic"/>
                <a:cs typeface="Calibri"/>
              </a:rPr>
              <a:t>Extract </a:t>
            </a:r>
            <a:r>
              <a:rPr lang="en-US" b="1">
                <a:solidFill>
                  <a:schemeClr val="tx1">
                    <a:lumMod val="75000"/>
                    <a:lumOff val="25000"/>
                  </a:schemeClr>
                </a:solidFill>
                <a:latin typeface="Century Gothic"/>
                <a:cs typeface="Calibri"/>
              </a:rPr>
              <a:t>Cloud</a:t>
            </a:r>
            <a:r>
              <a:rPr lang="en-US">
                <a:solidFill>
                  <a:schemeClr val="tx1">
                    <a:lumMod val="75000"/>
                    <a:lumOff val="25000"/>
                  </a:schemeClr>
                </a:solidFill>
                <a:latin typeface="Century Gothic"/>
                <a:cs typeface="Calibri"/>
              </a:rPr>
              <a:t> Bitmask</a:t>
            </a:r>
          </a:p>
        </p:txBody>
      </p:sp>
      <p:sp>
        <p:nvSpPr>
          <p:cNvPr id="81" name="Flowchart: Process 80">
            <a:extLst>
              <a:ext uri="{FF2B5EF4-FFF2-40B4-BE49-F238E27FC236}">
                <a16:creationId xmlns:a16="http://schemas.microsoft.com/office/drawing/2014/main" id="{9657F191-798B-4EBB-B863-F0B0F83D2225}"/>
              </a:ext>
            </a:extLst>
          </p:cNvPr>
          <p:cNvSpPr/>
          <p:nvPr/>
        </p:nvSpPr>
        <p:spPr>
          <a:xfrm>
            <a:off x="711007" y="3058942"/>
            <a:ext cx="1700560" cy="1012902"/>
          </a:xfrm>
          <a:prstGeom prst="flowChartProcess">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85000"/>
                    <a:lumOff val="15000"/>
                  </a:schemeClr>
                </a:solidFill>
                <a:latin typeface="Century Gothic"/>
                <a:cs typeface="Calibri"/>
              </a:rPr>
              <a:t>MODIS</a:t>
            </a:r>
            <a:r>
              <a:rPr lang="en-US">
                <a:solidFill>
                  <a:schemeClr val="tx1">
                    <a:lumMod val="85000"/>
                    <a:lumOff val="15000"/>
                  </a:schemeClr>
                </a:solidFill>
                <a:latin typeface="Century Gothic"/>
                <a:cs typeface="Calibri"/>
              </a:rPr>
              <a:t> Bit 8 - 9 (</a:t>
            </a:r>
            <a:r>
              <a:rPr lang="en-US" b="1">
                <a:solidFill>
                  <a:schemeClr val="tx1">
                    <a:lumMod val="85000"/>
                    <a:lumOff val="15000"/>
                  </a:schemeClr>
                </a:solidFill>
                <a:latin typeface="Century Gothic"/>
                <a:cs typeface="Calibri"/>
              </a:rPr>
              <a:t>Cirrus</a:t>
            </a:r>
            <a:r>
              <a:rPr lang="en-US">
                <a:solidFill>
                  <a:schemeClr val="tx1">
                    <a:lumMod val="85000"/>
                    <a:lumOff val="15000"/>
                  </a:schemeClr>
                </a:solidFill>
                <a:latin typeface="Century Gothic"/>
                <a:cs typeface="Calibri"/>
              </a:rPr>
              <a:t>)</a:t>
            </a:r>
          </a:p>
        </p:txBody>
      </p:sp>
      <p:sp>
        <p:nvSpPr>
          <p:cNvPr id="82" name="Flowchart: Process 81">
            <a:extLst>
              <a:ext uri="{FF2B5EF4-FFF2-40B4-BE49-F238E27FC236}">
                <a16:creationId xmlns:a16="http://schemas.microsoft.com/office/drawing/2014/main" id="{316CEBA1-108F-457B-B49C-25303D1D3BDA}"/>
              </a:ext>
            </a:extLst>
          </p:cNvPr>
          <p:cNvSpPr/>
          <p:nvPr/>
        </p:nvSpPr>
        <p:spPr>
          <a:xfrm>
            <a:off x="5250829" y="3058942"/>
            <a:ext cx="1700560" cy="1012902"/>
          </a:xfrm>
          <a:prstGeom prst="flowChartProcess">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85000"/>
                    <a:lumOff val="15000"/>
                  </a:schemeClr>
                </a:solidFill>
                <a:latin typeface="Century Gothic"/>
                <a:cs typeface="Calibri"/>
              </a:rPr>
              <a:t>Mask </a:t>
            </a:r>
            <a:r>
              <a:rPr lang="en-US" b="1">
                <a:solidFill>
                  <a:schemeClr val="tx1">
                    <a:lumMod val="85000"/>
                    <a:lumOff val="15000"/>
                  </a:schemeClr>
                </a:solidFill>
                <a:latin typeface="Century Gothic"/>
                <a:cs typeface="Calibri"/>
              </a:rPr>
              <a:t>without Cirrus</a:t>
            </a:r>
            <a:endParaRPr lang="en-US" b="1">
              <a:solidFill>
                <a:schemeClr val="tx1">
                  <a:lumMod val="85000"/>
                  <a:lumOff val="15000"/>
                </a:schemeClr>
              </a:solidFill>
              <a:ea typeface="+mn-lt"/>
              <a:cs typeface="+mn-lt"/>
            </a:endParaRPr>
          </a:p>
          <a:p>
            <a:pPr algn="ctr"/>
            <a:endParaRPr lang="en-US">
              <a:solidFill>
                <a:schemeClr val="tx1">
                  <a:lumMod val="85000"/>
                  <a:lumOff val="15000"/>
                </a:schemeClr>
              </a:solidFill>
              <a:latin typeface="Century Gothic"/>
              <a:cs typeface="Calibri"/>
            </a:endParaRPr>
          </a:p>
        </p:txBody>
      </p:sp>
      <p:sp>
        <p:nvSpPr>
          <p:cNvPr id="83" name="Rectangle: Rounded Corners 82">
            <a:extLst>
              <a:ext uri="{FF2B5EF4-FFF2-40B4-BE49-F238E27FC236}">
                <a16:creationId xmlns:a16="http://schemas.microsoft.com/office/drawing/2014/main" id="{CBC1BA28-ABE2-461C-8392-A42ABF6CE152}"/>
              </a:ext>
            </a:extLst>
          </p:cNvPr>
          <p:cNvSpPr/>
          <p:nvPr/>
        </p:nvSpPr>
        <p:spPr>
          <a:xfrm>
            <a:off x="2951662" y="3064272"/>
            <a:ext cx="1660918" cy="100224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85000"/>
                    <a:lumOff val="15000"/>
                  </a:schemeClr>
                </a:solidFill>
                <a:latin typeface="Century Gothic"/>
                <a:cs typeface="Calibri"/>
              </a:rPr>
              <a:t>Extract </a:t>
            </a:r>
            <a:r>
              <a:rPr lang="en-US" b="1">
                <a:solidFill>
                  <a:schemeClr val="tx1">
                    <a:lumMod val="85000"/>
                    <a:lumOff val="15000"/>
                  </a:schemeClr>
                </a:solidFill>
                <a:latin typeface="Century Gothic"/>
                <a:cs typeface="Calibri"/>
              </a:rPr>
              <a:t>Cirrus</a:t>
            </a:r>
            <a:r>
              <a:rPr lang="en-US">
                <a:solidFill>
                  <a:schemeClr val="tx1">
                    <a:lumMod val="85000"/>
                    <a:lumOff val="15000"/>
                  </a:schemeClr>
                </a:solidFill>
                <a:latin typeface="Century Gothic"/>
                <a:cs typeface="Calibri"/>
              </a:rPr>
              <a:t> Bit-mask</a:t>
            </a:r>
          </a:p>
        </p:txBody>
      </p:sp>
      <p:sp>
        <p:nvSpPr>
          <p:cNvPr id="89" name="Rectangle: Rounded Corners 88">
            <a:extLst>
              <a:ext uri="{FF2B5EF4-FFF2-40B4-BE49-F238E27FC236}">
                <a16:creationId xmlns:a16="http://schemas.microsoft.com/office/drawing/2014/main" id="{8C8416D2-7CF4-4EC9-90B3-D06C08693783}"/>
              </a:ext>
            </a:extLst>
          </p:cNvPr>
          <p:cNvSpPr/>
          <p:nvPr/>
        </p:nvSpPr>
        <p:spPr>
          <a:xfrm>
            <a:off x="7737965" y="2372194"/>
            <a:ext cx="1660918" cy="100224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85000"/>
                    <a:lumOff val="15000"/>
                  </a:schemeClr>
                </a:solidFill>
                <a:latin typeface="Century Gothic"/>
                <a:cs typeface="Calibri"/>
              </a:rPr>
              <a:t>Apply Masks</a:t>
            </a:r>
          </a:p>
        </p:txBody>
      </p:sp>
      <p:sp>
        <p:nvSpPr>
          <p:cNvPr id="97" name="Rectangle: Rounded Corners 96">
            <a:extLst>
              <a:ext uri="{FF2B5EF4-FFF2-40B4-BE49-F238E27FC236}">
                <a16:creationId xmlns:a16="http://schemas.microsoft.com/office/drawing/2014/main" id="{47290AA7-355A-4D22-8E42-010857CF5347}"/>
              </a:ext>
            </a:extLst>
          </p:cNvPr>
          <p:cNvSpPr/>
          <p:nvPr/>
        </p:nvSpPr>
        <p:spPr>
          <a:xfrm>
            <a:off x="5244259" y="4600272"/>
            <a:ext cx="1660918" cy="101148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85000"/>
                    <a:lumOff val="15000"/>
                  </a:schemeClr>
                </a:solidFill>
                <a:latin typeface="Century Gothic"/>
                <a:cs typeface="Calibri"/>
              </a:rPr>
              <a:t>Extract </a:t>
            </a:r>
            <a:r>
              <a:rPr lang="en-US" sz="1600" b="1">
                <a:solidFill>
                  <a:schemeClr val="tx1">
                    <a:lumMod val="85000"/>
                    <a:lumOff val="15000"/>
                  </a:schemeClr>
                </a:solidFill>
                <a:latin typeface="Century Gothic"/>
                <a:cs typeface="Calibri"/>
              </a:rPr>
              <a:t>2000</a:t>
            </a:r>
            <a:r>
              <a:rPr lang="en-US" sz="1600">
                <a:solidFill>
                  <a:schemeClr val="tx1">
                    <a:lumMod val="85000"/>
                    <a:lumOff val="15000"/>
                  </a:schemeClr>
                </a:solidFill>
                <a:latin typeface="Century Gothic"/>
                <a:cs typeface="Calibri"/>
              </a:rPr>
              <a:t> Random Pixels</a:t>
            </a:r>
          </a:p>
        </p:txBody>
      </p:sp>
      <p:sp>
        <p:nvSpPr>
          <p:cNvPr id="99" name="Rectangle: Rounded Corners 98">
            <a:extLst>
              <a:ext uri="{FF2B5EF4-FFF2-40B4-BE49-F238E27FC236}">
                <a16:creationId xmlns:a16="http://schemas.microsoft.com/office/drawing/2014/main" id="{438B0612-B6C5-4650-900A-C34A6D187E10}"/>
              </a:ext>
            </a:extLst>
          </p:cNvPr>
          <p:cNvSpPr/>
          <p:nvPr/>
        </p:nvSpPr>
        <p:spPr>
          <a:xfrm>
            <a:off x="9696668" y="4600272"/>
            <a:ext cx="1700560" cy="154493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lumMod val="85000"/>
                    <a:lumOff val="15000"/>
                  </a:schemeClr>
                </a:solidFill>
                <a:latin typeface="Century Gothic"/>
                <a:cs typeface="Calibri"/>
              </a:rPr>
              <a:t>Project fog </a:t>
            </a:r>
            <a:r>
              <a:rPr lang="en-US">
                <a:solidFill>
                  <a:schemeClr val="tx1">
                    <a:lumMod val="85000"/>
                    <a:lumOff val="15000"/>
                  </a:schemeClr>
                </a:solidFill>
                <a:latin typeface="Century Gothic"/>
                <a:cs typeface="Calibri"/>
              </a:rPr>
              <a:t>in 2050s &amp; 2080s</a:t>
            </a:r>
          </a:p>
        </p:txBody>
      </p:sp>
      <p:cxnSp>
        <p:nvCxnSpPr>
          <p:cNvPr id="102" name="Straight Arrow Connector 101">
            <a:extLst>
              <a:ext uri="{FF2B5EF4-FFF2-40B4-BE49-F238E27FC236}">
                <a16:creationId xmlns:a16="http://schemas.microsoft.com/office/drawing/2014/main" id="{751F22F6-4868-4577-BE34-B6AA6AA7605C}"/>
              </a:ext>
            </a:extLst>
          </p:cNvPr>
          <p:cNvCxnSpPr>
            <a:cxnSpLocks/>
          </p:cNvCxnSpPr>
          <p:nvPr/>
        </p:nvCxnSpPr>
        <p:spPr>
          <a:xfrm>
            <a:off x="6918285" y="5058458"/>
            <a:ext cx="66198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nector: Elbow 3">
            <a:extLst>
              <a:ext uri="{FF2B5EF4-FFF2-40B4-BE49-F238E27FC236}">
                <a16:creationId xmlns:a16="http://schemas.microsoft.com/office/drawing/2014/main" id="{BD15B55D-6DAF-46B0-8C4E-345F0563E236}"/>
              </a:ext>
            </a:extLst>
          </p:cNvPr>
          <p:cNvCxnSpPr>
            <a:cxnSpLocks/>
            <a:stCxn id="62" idx="3"/>
            <a:endCxn id="89" idx="1"/>
          </p:cNvCxnSpPr>
          <p:nvPr/>
        </p:nvCxnSpPr>
        <p:spPr>
          <a:xfrm>
            <a:off x="6951389" y="2161346"/>
            <a:ext cx="786576" cy="711969"/>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or: Elbow 5">
            <a:extLst>
              <a:ext uri="{FF2B5EF4-FFF2-40B4-BE49-F238E27FC236}">
                <a16:creationId xmlns:a16="http://schemas.microsoft.com/office/drawing/2014/main" id="{3D6961F7-8199-4CDA-BCBE-F79094A7CA9F}"/>
              </a:ext>
            </a:extLst>
          </p:cNvPr>
          <p:cNvCxnSpPr>
            <a:cxnSpLocks/>
            <a:stCxn id="82" idx="3"/>
            <a:endCxn id="89" idx="1"/>
          </p:cNvCxnSpPr>
          <p:nvPr/>
        </p:nvCxnSpPr>
        <p:spPr>
          <a:xfrm flipV="1">
            <a:off x="6951389" y="2873315"/>
            <a:ext cx="786576" cy="692078"/>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Flowchart: Process 39">
            <a:extLst>
              <a:ext uri="{FF2B5EF4-FFF2-40B4-BE49-F238E27FC236}">
                <a16:creationId xmlns:a16="http://schemas.microsoft.com/office/drawing/2014/main" id="{47D05B69-9C95-4725-A4B5-0AC4E13274AE}"/>
              </a:ext>
            </a:extLst>
          </p:cNvPr>
          <p:cNvSpPr/>
          <p:nvPr/>
        </p:nvSpPr>
        <p:spPr>
          <a:xfrm>
            <a:off x="9696668" y="2370881"/>
            <a:ext cx="1700560" cy="1012902"/>
          </a:xfrm>
          <a:prstGeom prst="flowChartProcess">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85000"/>
                    <a:lumOff val="15000"/>
                  </a:schemeClr>
                </a:solidFill>
                <a:latin typeface="Century Gothic"/>
                <a:cs typeface="Calibri"/>
              </a:rPr>
              <a:t>One day of</a:t>
            </a:r>
            <a:r>
              <a:rPr lang="en-US" b="1">
                <a:solidFill>
                  <a:schemeClr val="tx1">
                    <a:lumMod val="85000"/>
                    <a:lumOff val="15000"/>
                  </a:schemeClr>
                </a:solidFill>
                <a:latin typeface="Century Gothic"/>
                <a:cs typeface="Calibri"/>
              </a:rPr>
              <a:t> Fog </a:t>
            </a:r>
            <a:r>
              <a:rPr lang="en-US">
                <a:solidFill>
                  <a:schemeClr val="tx1">
                    <a:lumMod val="85000"/>
                    <a:lumOff val="15000"/>
                  </a:schemeClr>
                </a:solidFill>
                <a:latin typeface="Century Gothic"/>
                <a:cs typeface="Calibri"/>
              </a:rPr>
              <a:t>Presence</a:t>
            </a:r>
            <a:endParaRPr lang="en-US">
              <a:solidFill>
                <a:schemeClr val="tx1">
                  <a:lumMod val="85000"/>
                  <a:lumOff val="15000"/>
                </a:schemeClr>
              </a:solidFill>
              <a:ea typeface="+mn-lt"/>
              <a:cs typeface="+mn-lt"/>
            </a:endParaRPr>
          </a:p>
        </p:txBody>
      </p:sp>
      <p:cxnSp>
        <p:nvCxnSpPr>
          <p:cNvPr id="34" name="Straight Arrow Connector 33">
            <a:extLst>
              <a:ext uri="{FF2B5EF4-FFF2-40B4-BE49-F238E27FC236}">
                <a16:creationId xmlns:a16="http://schemas.microsoft.com/office/drawing/2014/main" id="{2A787640-D6DB-41F2-A6D1-24856F13D6B8}"/>
              </a:ext>
            </a:extLst>
          </p:cNvPr>
          <p:cNvCxnSpPr>
            <a:cxnSpLocks/>
          </p:cNvCxnSpPr>
          <p:nvPr/>
        </p:nvCxnSpPr>
        <p:spPr>
          <a:xfrm>
            <a:off x="9247729" y="5058458"/>
            <a:ext cx="44893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B7D384A8-D9B0-49C5-ADAA-AC185AD3EC47}"/>
              </a:ext>
            </a:extLst>
          </p:cNvPr>
          <p:cNvSpPr/>
          <p:nvPr/>
        </p:nvSpPr>
        <p:spPr>
          <a:xfrm>
            <a:off x="5250829" y="5836500"/>
            <a:ext cx="1660918" cy="101148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lumMod val="75000"/>
                    <a:lumOff val="25000"/>
                  </a:schemeClr>
                </a:solidFill>
                <a:latin typeface="Century Gothic"/>
                <a:cs typeface="Calibri"/>
              </a:rPr>
              <a:t>Trend Analysis</a:t>
            </a:r>
          </a:p>
        </p:txBody>
      </p:sp>
      <p:sp>
        <p:nvSpPr>
          <p:cNvPr id="36" name="Rectangle: Rounded Corners 35">
            <a:extLst>
              <a:ext uri="{FF2B5EF4-FFF2-40B4-BE49-F238E27FC236}">
                <a16:creationId xmlns:a16="http://schemas.microsoft.com/office/drawing/2014/main" id="{11420254-209E-4E98-9EBB-2C12C14428D4}"/>
              </a:ext>
            </a:extLst>
          </p:cNvPr>
          <p:cNvSpPr/>
          <p:nvPr/>
        </p:nvSpPr>
        <p:spPr>
          <a:xfrm>
            <a:off x="7586811" y="4600273"/>
            <a:ext cx="1660918" cy="191482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lumMod val="85000"/>
                    <a:lumOff val="15000"/>
                  </a:schemeClr>
                </a:solidFill>
                <a:latin typeface="Century Gothic"/>
                <a:cs typeface="Calibri"/>
              </a:rPr>
              <a:t>Random Forest model</a:t>
            </a:r>
          </a:p>
          <a:p>
            <a:pPr algn="ctr"/>
            <a:r>
              <a:rPr lang="en-US" sz="1600">
                <a:solidFill>
                  <a:schemeClr val="tx1">
                    <a:lumMod val="85000"/>
                    <a:lumOff val="15000"/>
                  </a:schemeClr>
                </a:solidFill>
                <a:latin typeface="Century Gothic"/>
                <a:cs typeface="Calibri"/>
              </a:rPr>
              <a:t>to derive </a:t>
            </a:r>
            <a:r>
              <a:rPr lang="en-US" sz="1600" b="1">
                <a:solidFill>
                  <a:schemeClr val="tx1">
                    <a:lumMod val="85000"/>
                    <a:lumOff val="15000"/>
                  </a:schemeClr>
                </a:solidFill>
                <a:latin typeface="Century Gothic"/>
                <a:cs typeface="Calibri"/>
              </a:rPr>
              <a:t>Explanatory Variables </a:t>
            </a:r>
            <a:r>
              <a:rPr lang="en-US" sz="1600">
                <a:solidFill>
                  <a:schemeClr val="tx1">
                    <a:lumMod val="85000"/>
                    <a:lumOff val="15000"/>
                  </a:schemeClr>
                </a:solidFill>
                <a:latin typeface="Century Gothic"/>
                <a:cs typeface="Calibri"/>
              </a:rPr>
              <a:t>of Fog Presence</a:t>
            </a:r>
          </a:p>
        </p:txBody>
      </p:sp>
      <p:sp>
        <p:nvSpPr>
          <p:cNvPr id="42" name="Rectangle: Rounded Corners 41">
            <a:extLst>
              <a:ext uri="{FF2B5EF4-FFF2-40B4-BE49-F238E27FC236}">
                <a16:creationId xmlns:a16="http://schemas.microsoft.com/office/drawing/2014/main" id="{77FED050-1B29-46DA-9DB4-1179DCB2A574}"/>
              </a:ext>
            </a:extLst>
          </p:cNvPr>
          <p:cNvSpPr/>
          <p:nvPr/>
        </p:nvSpPr>
        <p:spPr>
          <a:xfrm>
            <a:off x="2927462" y="4600272"/>
            <a:ext cx="1660918" cy="101148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85000"/>
                    <a:lumOff val="15000"/>
                  </a:schemeClr>
                </a:solidFill>
                <a:latin typeface="Century Gothic"/>
                <a:cs typeface="Calibri"/>
              </a:rPr>
              <a:t>Create Fog Presence Dataset </a:t>
            </a:r>
          </a:p>
        </p:txBody>
      </p:sp>
      <p:cxnSp>
        <p:nvCxnSpPr>
          <p:cNvPr id="44" name="Straight Arrow Connector 43">
            <a:extLst>
              <a:ext uri="{FF2B5EF4-FFF2-40B4-BE49-F238E27FC236}">
                <a16:creationId xmlns:a16="http://schemas.microsoft.com/office/drawing/2014/main" id="{27A8D503-831E-234B-BC17-C0E6FE784FD4}"/>
              </a:ext>
            </a:extLst>
          </p:cNvPr>
          <p:cNvCxnSpPr>
            <a:cxnSpLocks/>
            <a:endCxn id="31" idx="1"/>
          </p:cNvCxnSpPr>
          <p:nvPr/>
        </p:nvCxnSpPr>
        <p:spPr>
          <a:xfrm>
            <a:off x="4579613" y="5462044"/>
            <a:ext cx="671216" cy="880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C24A609-B984-214A-9ADC-EB38339BF262}"/>
              </a:ext>
            </a:extLst>
          </p:cNvPr>
          <p:cNvCxnSpPr>
            <a:cxnSpLocks/>
          </p:cNvCxnSpPr>
          <p:nvPr/>
        </p:nvCxnSpPr>
        <p:spPr>
          <a:xfrm>
            <a:off x="4612580" y="5058458"/>
            <a:ext cx="66198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94A9437-0DD8-E445-B333-FCCCEA3FFBF0}"/>
              </a:ext>
            </a:extLst>
          </p:cNvPr>
          <p:cNvCxnSpPr>
            <a:cxnSpLocks/>
          </p:cNvCxnSpPr>
          <p:nvPr/>
        </p:nvCxnSpPr>
        <p:spPr>
          <a:xfrm>
            <a:off x="1539761" y="4402919"/>
            <a:ext cx="0" cy="2196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72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3"/>
                                        </p:tgtEl>
                                        <p:attrNameLst>
                                          <p:attrName>style.visibility</p:attrName>
                                        </p:attrNameLst>
                                      </p:cBhvr>
                                      <p:to>
                                        <p:strVal val="visible"/>
                                      </p:to>
                                    </p:set>
                                    <p:animEffect transition="in" filter="fade">
                                      <p:cBhvr>
                                        <p:cTn id="13" dur="500"/>
                                        <p:tgtEl>
                                          <p:spTgt spid="163"/>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1"/>
                                        </p:tgtEl>
                                        <p:attrNameLst>
                                          <p:attrName>style.visibility</p:attrName>
                                        </p:attrNameLst>
                                      </p:cBhvr>
                                      <p:to>
                                        <p:strVal val="visible"/>
                                      </p:to>
                                    </p:set>
                                    <p:animEffect transition="in" filter="fade">
                                      <p:cBhvr>
                                        <p:cTn id="31" dur="500"/>
                                        <p:tgtEl>
                                          <p:spTgt spid="8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fade">
                                      <p:cBhvr>
                                        <p:cTn id="34" dur="500"/>
                                        <p:tgtEl>
                                          <p:spTgt spid="8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fade">
                                      <p:cBhvr>
                                        <p:cTn id="37" dur="500"/>
                                        <p:tgtEl>
                                          <p:spTgt spid="83"/>
                                        </p:tgtEl>
                                      </p:cBhvr>
                                    </p:animEffec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4"/>
                                        </p:tgtEl>
                                        <p:attrNameLst>
                                          <p:attrName>style.visibility</p:attrName>
                                        </p:attrNameLst>
                                      </p:cBhvr>
                                      <p:to>
                                        <p:strVal val="visible"/>
                                      </p:to>
                                    </p:set>
                                    <p:animEffect transition="in" filter="fade">
                                      <p:cBhvr>
                                        <p:cTn id="46" dur="500"/>
                                        <p:tgtEl>
                                          <p:spTgt spid="16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8"/>
                                        </p:tgtEl>
                                        <p:attrNameLst>
                                          <p:attrName>style.visibility</p:attrName>
                                        </p:attrNameLst>
                                      </p:cBhvr>
                                      <p:to>
                                        <p:strVal val="visible"/>
                                      </p:to>
                                    </p:set>
                                    <p:animEffect transition="in" filter="fade">
                                      <p:cBhvr>
                                        <p:cTn id="54" dur="500"/>
                                        <p:tgtEl>
                                          <p:spTgt spid="16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9"/>
                                        </p:tgtEl>
                                        <p:attrNameLst>
                                          <p:attrName>style.visibility</p:attrName>
                                        </p:attrNameLst>
                                      </p:cBhvr>
                                      <p:to>
                                        <p:strVal val="visible"/>
                                      </p:to>
                                    </p:set>
                                    <p:animEffect transition="in" filter="fade">
                                      <p:cBhvr>
                                        <p:cTn id="57" dur="500"/>
                                        <p:tgtEl>
                                          <p:spTgt spid="8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fade">
                                      <p:cBhvr>
                                        <p:cTn id="65" dur="500"/>
                                        <p:tgtEl>
                                          <p:spTgt spid="4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96"/>
                                        </p:tgtEl>
                                        <p:attrNameLst>
                                          <p:attrName>style.visibility</p:attrName>
                                        </p:attrNameLst>
                                      </p:cBhvr>
                                      <p:to>
                                        <p:strVal val="visible"/>
                                      </p:to>
                                    </p:set>
                                    <p:animEffect transition="in" filter="fade">
                                      <p:cBhvr>
                                        <p:cTn id="68" dur="500"/>
                                        <p:tgtEl>
                                          <p:spTgt spid="96"/>
                                        </p:tgtEl>
                                      </p:cBhvr>
                                    </p:animEffect>
                                  </p:childTnLst>
                                </p:cTn>
                              </p:par>
                              <p:par>
                                <p:cTn id="69" presetID="10" presetClass="entr" presetSubtype="0" fill="hold" nodeType="withEffect">
                                  <p:stCondLst>
                                    <p:cond delay="0"/>
                                  </p:stCondLst>
                                  <p:childTnLst>
                                    <p:set>
                                      <p:cBhvr>
                                        <p:cTn id="70" dur="1" fill="hold">
                                          <p:stCondLst>
                                            <p:cond delay="0"/>
                                          </p:stCondLst>
                                        </p:cTn>
                                        <p:tgtEl>
                                          <p:spTgt spid="170"/>
                                        </p:tgtEl>
                                        <p:attrNameLst>
                                          <p:attrName>style.visibility</p:attrName>
                                        </p:attrNameLst>
                                      </p:cBhvr>
                                      <p:to>
                                        <p:strVal val="visible"/>
                                      </p:to>
                                    </p:set>
                                    <p:animEffect transition="in" filter="fade">
                                      <p:cBhvr>
                                        <p:cTn id="71" dur="500"/>
                                        <p:tgtEl>
                                          <p:spTgt spid="17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500"/>
                                        <p:tgtEl>
                                          <p:spTgt spid="42"/>
                                        </p:tgtEl>
                                      </p:cBhvr>
                                    </p:animEffect>
                                  </p:childTnLst>
                                </p:cTn>
                              </p:par>
                              <p:par>
                                <p:cTn id="75" presetID="10" presetClass="entr" presetSubtype="0" fill="hold" nodeType="with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500"/>
                                        <p:tgtEl>
                                          <p:spTgt spid="3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500"/>
                                        <p:tgtEl>
                                          <p:spTgt spid="4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500"/>
                                        <p:tgtEl>
                                          <p:spTgt spid="4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97"/>
                                        </p:tgtEl>
                                        <p:attrNameLst>
                                          <p:attrName>style.visibility</p:attrName>
                                        </p:attrNameLst>
                                      </p:cBhvr>
                                      <p:to>
                                        <p:strVal val="visible"/>
                                      </p:to>
                                    </p:set>
                                    <p:animEffect transition="in" filter="fade">
                                      <p:cBhvr>
                                        <p:cTn id="93" dur="500"/>
                                        <p:tgtEl>
                                          <p:spTgt spid="97"/>
                                        </p:tgtEl>
                                      </p:cBhvr>
                                    </p:animEffect>
                                  </p:childTnLst>
                                </p:cTn>
                              </p:par>
                              <p:par>
                                <p:cTn id="94" presetID="10" presetClass="entr" presetSubtype="0" fill="hold" nodeType="withEffect">
                                  <p:stCondLst>
                                    <p:cond delay="0"/>
                                  </p:stCondLst>
                                  <p:childTnLst>
                                    <p:set>
                                      <p:cBhvr>
                                        <p:cTn id="95" dur="1" fill="hold">
                                          <p:stCondLst>
                                            <p:cond delay="0"/>
                                          </p:stCondLst>
                                        </p:cTn>
                                        <p:tgtEl>
                                          <p:spTgt spid="102"/>
                                        </p:tgtEl>
                                        <p:attrNameLst>
                                          <p:attrName>style.visibility</p:attrName>
                                        </p:attrNameLst>
                                      </p:cBhvr>
                                      <p:to>
                                        <p:strVal val="visible"/>
                                      </p:to>
                                    </p:set>
                                    <p:animEffect transition="in" filter="fade">
                                      <p:cBhvr>
                                        <p:cTn id="96" dur="500"/>
                                        <p:tgtEl>
                                          <p:spTgt spid="10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500"/>
                                        <p:tgtEl>
                                          <p:spTgt spid="36"/>
                                        </p:tgtEl>
                                      </p:cBhvr>
                                    </p:animEffect>
                                  </p:childTnLst>
                                </p:cTn>
                              </p:par>
                              <p:par>
                                <p:cTn id="100" presetID="10" presetClass="entr" presetSubtype="0" fill="hold" nodeType="with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fade">
                                      <p:cBhvr>
                                        <p:cTn id="102" dur="500"/>
                                        <p:tgtEl>
                                          <p:spTgt spid="34"/>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99"/>
                                        </p:tgtEl>
                                        <p:attrNameLst>
                                          <p:attrName>style.visibility</p:attrName>
                                        </p:attrNameLst>
                                      </p:cBhvr>
                                      <p:to>
                                        <p:strVal val="visible"/>
                                      </p:to>
                                    </p:set>
                                    <p:animEffect transition="in" filter="fade">
                                      <p:cBhvr>
                                        <p:cTn id="105"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164" grpId="0" animBg="1"/>
      <p:bldP spid="163" grpId="0"/>
      <p:bldP spid="168" grpId="0"/>
      <p:bldP spid="60" grpId="0" animBg="1"/>
      <p:bldP spid="62" grpId="0" animBg="1"/>
      <p:bldP spid="51" grpId="0" animBg="1"/>
      <p:bldP spid="81" grpId="0" animBg="1"/>
      <p:bldP spid="82" grpId="0" animBg="1"/>
      <p:bldP spid="83" grpId="0" animBg="1"/>
      <p:bldP spid="89" grpId="0" animBg="1"/>
      <p:bldP spid="97" grpId="0" animBg="1"/>
      <p:bldP spid="99" grpId="0" animBg="1"/>
      <p:bldP spid="40" grpId="0" animBg="1"/>
      <p:bldP spid="31" grpId="0" animBg="1"/>
      <p:bldP spid="36"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C85EB4-DBDB-47D5-A8E4-CFAB9A34A2DA}"/>
              </a:ext>
            </a:extLst>
          </p:cNvPr>
          <p:cNvPicPr>
            <a:picLocks noChangeAspect="1"/>
          </p:cNvPicPr>
          <p:nvPr/>
        </p:nvPicPr>
        <p:blipFill>
          <a:blip r:embed="rId3"/>
          <a:stretch>
            <a:fillRect/>
          </a:stretch>
        </p:blipFill>
        <p:spPr>
          <a:xfrm>
            <a:off x="178411" y="815435"/>
            <a:ext cx="4611299" cy="5830474"/>
          </a:xfrm>
          <a:prstGeom prst="rect">
            <a:avLst/>
          </a:prstGeom>
        </p:spPr>
      </p:pic>
      <p:sp>
        <p:nvSpPr>
          <p:cNvPr id="39" name="Rectangle 38">
            <a:extLst>
              <a:ext uri="{FF2B5EF4-FFF2-40B4-BE49-F238E27FC236}">
                <a16:creationId xmlns:a16="http://schemas.microsoft.com/office/drawing/2014/main" id="{29A6EBCD-EFB3-4605-B244-EB848783D8CE}"/>
              </a:ext>
            </a:extLst>
          </p:cNvPr>
          <p:cNvSpPr/>
          <p:nvPr/>
        </p:nvSpPr>
        <p:spPr>
          <a:xfrm>
            <a:off x="268941" y="4879404"/>
            <a:ext cx="1890859" cy="1708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11;p16">
            <a:extLst>
              <a:ext uri="{FF2B5EF4-FFF2-40B4-BE49-F238E27FC236}">
                <a16:creationId xmlns:a16="http://schemas.microsoft.com/office/drawing/2014/main" id="{41CFD6A9-7755-3F40-BC25-015947FC4E9E}"/>
              </a:ext>
            </a:extLst>
          </p:cNvPr>
          <p:cNvSpPr txBox="1">
            <a:spLocks/>
          </p:cNvSpPr>
          <p:nvPr/>
        </p:nvSpPr>
        <p:spPr>
          <a:xfrm>
            <a:off x="495299" y="340660"/>
            <a:ext cx="10897225" cy="419100"/>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3F4268"/>
              </a:buClr>
              <a:buSzPts val="3959"/>
            </a:pPr>
            <a:r>
              <a:rPr lang="en-US" sz="4000" b="1">
                <a:solidFill>
                  <a:srgbClr val="55A976"/>
                </a:solidFill>
                <a:latin typeface="Century Gothic"/>
              </a:rPr>
              <a:t>Results | Trends in MODIS Fog Presence</a:t>
            </a:r>
          </a:p>
        </p:txBody>
      </p:sp>
      <p:pic>
        <p:nvPicPr>
          <p:cNvPr id="10" name="Picture 9">
            <a:extLst>
              <a:ext uri="{FF2B5EF4-FFF2-40B4-BE49-F238E27FC236}">
                <a16:creationId xmlns:a16="http://schemas.microsoft.com/office/drawing/2014/main" id="{D5407777-10A2-4F02-AD3F-E4559BDBDA2E}"/>
              </a:ext>
            </a:extLst>
          </p:cNvPr>
          <p:cNvPicPr>
            <a:picLocks noChangeAspect="1"/>
          </p:cNvPicPr>
          <p:nvPr/>
        </p:nvPicPr>
        <p:blipFill rotWithShape="1">
          <a:blip r:embed="rId4"/>
          <a:srcRect t="29929" b="45509"/>
          <a:stretch/>
        </p:blipFill>
        <p:spPr>
          <a:xfrm>
            <a:off x="150060" y="6732823"/>
            <a:ext cx="2600688" cy="95933"/>
          </a:xfrm>
          <a:prstGeom prst="rect">
            <a:avLst/>
          </a:prstGeom>
        </p:spPr>
      </p:pic>
      <p:sp>
        <p:nvSpPr>
          <p:cNvPr id="29" name="TextBox 28">
            <a:extLst>
              <a:ext uri="{FF2B5EF4-FFF2-40B4-BE49-F238E27FC236}">
                <a16:creationId xmlns:a16="http://schemas.microsoft.com/office/drawing/2014/main" id="{78825EEA-9C9F-48A5-B398-F4346A3EF5F3}"/>
              </a:ext>
            </a:extLst>
          </p:cNvPr>
          <p:cNvSpPr txBox="1"/>
          <p:nvPr/>
        </p:nvSpPr>
        <p:spPr>
          <a:xfrm>
            <a:off x="207536" y="2214212"/>
            <a:ext cx="862737" cy="400110"/>
          </a:xfrm>
          <a:prstGeom prst="rect">
            <a:avLst/>
          </a:prstGeom>
          <a:noFill/>
        </p:spPr>
        <p:txBody>
          <a:bodyPr wrap="none" lIns="91440" tIns="45720" rIns="91440" bIns="45720" rtlCol="0" anchor="t">
            <a:spAutoFit/>
          </a:bodyPr>
          <a:lstStyle/>
          <a:p>
            <a:r>
              <a:rPr lang="en-US" sz="2000">
                <a:solidFill>
                  <a:schemeClr val="tx1">
                    <a:lumMod val="75000"/>
                    <a:lumOff val="25000"/>
                  </a:schemeClr>
                </a:solidFill>
                <a:latin typeface="Century Gothic"/>
                <a:cs typeface="Times New Roman"/>
              </a:rPr>
              <a:t>North</a:t>
            </a:r>
          </a:p>
        </p:txBody>
      </p:sp>
      <p:sp>
        <p:nvSpPr>
          <p:cNvPr id="30" name="TextBox 29">
            <a:extLst>
              <a:ext uri="{FF2B5EF4-FFF2-40B4-BE49-F238E27FC236}">
                <a16:creationId xmlns:a16="http://schemas.microsoft.com/office/drawing/2014/main" id="{A2012873-1BC1-4A02-A677-4ED2EB4ED5A0}"/>
              </a:ext>
            </a:extLst>
          </p:cNvPr>
          <p:cNvSpPr txBox="1"/>
          <p:nvPr/>
        </p:nvSpPr>
        <p:spPr>
          <a:xfrm>
            <a:off x="293213" y="3583064"/>
            <a:ext cx="1106393" cy="400110"/>
          </a:xfrm>
          <a:prstGeom prst="rect">
            <a:avLst/>
          </a:prstGeom>
          <a:noFill/>
        </p:spPr>
        <p:txBody>
          <a:bodyPr wrap="none" rtlCol="0">
            <a:spAutoFit/>
          </a:bodyPr>
          <a:lstStyle/>
          <a:p>
            <a:r>
              <a:rPr lang="en-US" sz="2000">
                <a:solidFill>
                  <a:schemeClr val="accent5">
                    <a:lumMod val="75000"/>
                  </a:schemeClr>
                </a:solidFill>
                <a:latin typeface="Century Gothic" panose="020B0502020202020204" pitchFamily="34" charset="0"/>
                <a:cs typeface="Times New Roman" panose="02020603050405020304" pitchFamily="18" charset="0"/>
              </a:rPr>
              <a:t>Central</a:t>
            </a:r>
          </a:p>
        </p:txBody>
      </p:sp>
      <p:sp>
        <p:nvSpPr>
          <p:cNvPr id="31" name="TextBox 30">
            <a:extLst>
              <a:ext uri="{FF2B5EF4-FFF2-40B4-BE49-F238E27FC236}">
                <a16:creationId xmlns:a16="http://schemas.microsoft.com/office/drawing/2014/main" id="{A13E425E-C671-49CF-BB47-11EF15215FAF}"/>
              </a:ext>
            </a:extLst>
          </p:cNvPr>
          <p:cNvSpPr txBox="1"/>
          <p:nvPr/>
        </p:nvSpPr>
        <p:spPr>
          <a:xfrm>
            <a:off x="1136514" y="4506948"/>
            <a:ext cx="880369" cy="400110"/>
          </a:xfrm>
          <a:prstGeom prst="rect">
            <a:avLst/>
          </a:prstGeom>
          <a:noFill/>
        </p:spPr>
        <p:txBody>
          <a:bodyPr wrap="none" rtlCol="0">
            <a:spAutoFit/>
          </a:bodyPr>
          <a:lstStyle/>
          <a:p>
            <a:r>
              <a:rPr lang="en-US" sz="2000">
                <a:solidFill>
                  <a:schemeClr val="accent4">
                    <a:lumMod val="75000"/>
                  </a:schemeClr>
                </a:solidFill>
                <a:latin typeface="Century Gothic" panose="020B0502020202020204" pitchFamily="34" charset="0"/>
                <a:cs typeface="Times New Roman" panose="02020603050405020304" pitchFamily="18" charset="0"/>
              </a:rPr>
              <a:t>South</a:t>
            </a:r>
          </a:p>
        </p:txBody>
      </p:sp>
      <p:sp>
        <p:nvSpPr>
          <p:cNvPr id="32" name="Rectangle 31">
            <a:extLst>
              <a:ext uri="{FF2B5EF4-FFF2-40B4-BE49-F238E27FC236}">
                <a16:creationId xmlns:a16="http://schemas.microsoft.com/office/drawing/2014/main" id="{72F0631C-3407-4735-8FBB-35C2506DB5BF}"/>
              </a:ext>
            </a:extLst>
          </p:cNvPr>
          <p:cNvSpPr/>
          <p:nvPr/>
        </p:nvSpPr>
        <p:spPr>
          <a:xfrm>
            <a:off x="2234101" y="6590949"/>
            <a:ext cx="2629910" cy="369332"/>
          </a:xfrm>
          <a:prstGeom prst="rect">
            <a:avLst/>
          </a:prstGeom>
        </p:spPr>
        <p:txBody>
          <a:bodyPr wrap="square">
            <a:spAutoFit/>
          </a:bodyPr>
          <a:lstStyle/>
          <a:p>
            <a:pPr algn="r"/>
            <a:r>
              <a:rPr lang="en-US" sz="600">
                <a:solidFill>
                  <a:schemeClr val="bg1"/>
                </a:solidFill>
                <a:latin typeface="Century Gothic" panose="020B0502020202020204" pitchFamily="34" charset="0"/>
                <a:cs typeface="Times New Roman" panose="02020603050405020304" pitchFamily="18" charset="0"/>
              </a:rPr>
              <a:t>Date: 11.01.2020</a:t>
            </a:r>
          </a:p>
          <a:p>
            <a:pPr algn="r"/>
            <a:r>
              <a:rPr lang="en-US" sz="600">
                <a:solidFill>
                  <a:schemeClr val="bg1"/>
                </a:solidFill>
                <a:latin typeface="Century Gothic" panose="020B0502020202020204" pitchFamily="34" charset="0"/>
                <a:cs typeface="Times New Roman" panose="02020603050405020304" pitchFamily="18" charset="0"/>
              </a:rPr>
              <a:t>Projection and Datum: WGS 1984</a:t>
            </a:r>
          </a:p>
          <a:p>
            <a:pPr algn="r"/>
            <a:r>
              <a:rPr lang="en-US" sz="600">
                <a:solidFill>
                  <a:schemeClr val="bg1"/>
                </a:solidFill>
                <a:latin typeface="Century Gothic" panose="020B0502020202020204" pitchFamily="34" charset="0"/>
                <a:cs typeface="Times New Roman" panose="02020603050405020304" pitchFamily="18" charset="0"/>
              </a:rPr>
              <a:t>Sources: Save The Redwoods League, Esri</a:t>
            </a:r>
          </a:p>
        </p:txBody>
      </p:sp>
      <p:sp>
        <p:nvSpPr>
          <p:cNvPr id="35" name="TextBox 34">
            <a:extLst>
              <a:ext uri="{FF2B5EF4-FFF2-40B4-BE49-F238E27FC236}">
                <a16:creationId xmlns:a16="http://schemas.microsoft.com/office/drawing/2014/main" id="{6ACEFE86-B3CE-44F5-B2BB-B06A956D6E05}"/>
              </a:ext>
            </a:extLst>
          </p:cNvPr>
          <p:cNvSpPr txBox="1"/>
          <p:nvPr/>
        </p:nvSpPr>
        <p:spPr>
          <a:xfrm>
            <a:off x="580316" y="4879404"/>
            <a:ext cx="1648208" cy="1738938"/>
          </a:xfrm>
          <a:prstGeom prst="rect">
            <a:avLst/>
          </a:prstGeom>
          <a:noFill/>
        </p:spPr>
        <p:txBody>
          <a:bodyPr wrap="none" rtlCol="0">
            <a:spAutoFit/>
          </a:bodyPr>
          <a:lstStyle/>
          <a:p>
            <a:r>
              <a:rPr lang="en-US" sz="800">
                <a:solidFill>
                  <a:schemeClr val="tx1">
                    <a:lumMod val="75000"/>
                    <a:lumOff val="25000"/>
                  </a:schemeClr>
                </a:solidFill>
                <a:latin typeface="Century Gothic" panose="020B0502020202020204" pitchFamily="34" charset="0"/>
              </a:rPr>
              <a:t>Current Redwood Distribution</a:t>
            </a:r>
          </a:p>
          <a:p>
            <a:endParaRPr lang="en-US" sz="900">
              <a:solidFill>
                <a:schemeClr val="tx1">
                  <a:lumMod val="75000"/>
                  <a:lumOff val="25000"/>
                </a:schemeClr>
              </a:solidFill>
              <a:latin typeface="Century Gothic" panose="020B0502020202020204" pitchFamily="34" charset="0"/>
            </a:endParaRPr>
          </a:p>
          <a:p>
            <a:endParaRPr lang="en-US" sz="900">
              <a:solidFill>
                <a:schemeClr val="tx1">
                  <a:lumMod val="75000"/>
                  <a:lumOff val="25000"/>
                </a:schemeClr>
              </a:solidFill>
              <a:latin typeface="Century Gothic" panose="020B0502020202020204" pitchFamily="34" charset="0"/>
            </a:endParaRPr>
          </a:p>
          <a:p>
            <a:r>
              <a:rPr lang="en-US" sz="900">
                <a:solidFill>
                  <a:schemeClr val="tx1">
                    <a:lumMod val="75000"/>
                    <a:lumOff val="25000"/>
                  </a:schemeClr>
                </a:solidFill>
                <a:latin typeface="Century Gothic" panose="020B0502020202020204" pitchFamily="34" charset="0"/>
              </a:rPr>
              <a:t>≤ -0.20</a:t>
            </a:r>
          </a:p>
          <a:p>
            <a:r>
              <a:rPr lang="en-US" sz="900">
                <a:solidFill>
                  <a:schemeClr val="tx1">
                    <a:lumMod val="75000"/>
                    <a:lumOff val="25000"/>
                  </a:schemeClr>
                </a:solidFill>
                <a:latin typeface="Century Gothic" panose="020B0502020202020204" pitchFamily="34" charset="0"/>
              </a:rPr>
              <a:t>-0.19 ≤ -0.15</a:t>
            </a:r>
          </a:p>
          <a:p>
            <a:r>
              <a:rPr lang="en-US" sz="900">
                <a:solidFill>
                  <a:schemeClr val="tx1">
                    <a:lumMod val="75000"/>
                    <a:lumOff val="25000"/>
                  </a:schemeClr>
                </a:solidFill>
                <a:latin typeface="Century Gothic" panose="020B0502020202020204" pitchFamily="34" charset="0"/>
              </a:rPr>
              <a:t>-0.14 ≤ -0.1</a:t>
            </a:r>
          </a:p>
          <a:p>
            <a:r>
              <a:rPr lang="en-US" sz="900">
                <a:solidFill>
                  <a:schemeClr val="tx1">
                    <a:lumMod val="75000"/>
                    <a:lumOff val="25000"/>
                  </a:schemeClr>
                </a:solidFill>
                <a:latin typeface="Century Gothic" panose="020B0502020202020204" pitchFamily="34" charset="0"/>
              </a:rPr>
              <a:t>-0.9 ≤ -0.05</a:t>
            </a:r>
          </a:p>
          <a:p>
            <a:r>
              <a:rPr lang="en-US" sz="900">
                <a:solidFill>
                  <a:schemeClr val="tx1">
                    <a:lumMod val="75000"/>
                    <a:lumOff val="25000"/>
                  </a:schemeClr>
                </a:solidFill>
                <a:latin typeface="Century Gothic" panose="020B0502020202020204" pitchFamily="34" charset="0"/>
              </a:rPr>
              <a:t>-0.4 ≤ 0</a:t>
            </a:r>
          </a:p>
          <a:p>
            <a:r>
              <a:rPr lang="en-US" sz="900">
                <a:solidFill>
                  <a:schemeClr val="tx1">
                    <a:lumMod val="75000"/>
                    <a:lumOff val="25000"/>
                  </a:schemeClr>
                </a:solidFill>
                <a:latin typeface="Century Gothic" panose="020B0502020202020204" pitchFamily="34" charset="0"/>
              </a:rPr>
              <a:t>0.01 ≤ 0.05</a:t>
            </a:r>
          </a:p>
          <a:p>
            <a:r>
              <a:rPr lang="en-US" sz="900">
                <a:solidFill>
                  <a:schemeClr val="tx1">
                    <a:lumMod val="75000"/>
                    <a:lumOff val="25000"/>
                  </a:schemeClr>
                </a:solidFill>
                <a:latin typeface="Century Gothic" panose="020B0502020202020204" pitchFamily="34" charset="0"/>
              </a:rPr>
              <a:t>0.06 ≤ 0.1</a:t>
            </a:r>
          </a:p>
          <a:p>
            <a:r>
              <a:rPr lang="en-US" sz="900">
                <a:solidFill>
                  <a:schemeClr val="tx1">
                    <a:lumMod val="75000"/>
                    <a:lumOff val="25000"/>
                  </a:schemeClr>
                </a:solidFill>
                <a:latin typeface="Century Gothic" panose="020B0502020202020204" pitchFamily="34" charset="0"/>
              </a:rPr>
              <a:t>0.11 ≤ 0.15</a:t>
            </a:r>
          </a:p>
          <a:p>
            <a:r>
              <a:rPr lang="en-US" sz="900">
                <a:solidFill>
                  <a:schemeClr val="tx1">
                    <a:lumMod val="75000"/>
                    <a:lumOff val="25000"/>
                  </a:schemeClr>
                </a:solidFill>
                <a:latin typeface="Century Gothic" panose="020B0502020202020204" pitchFamily="34" charset="0"/>
              </a:rPr>
              <a:t>0.16 ≤ 0.2</a:t>
            </a:r>
          </a:p>
        </p:txBody>
      </p:sp>
      <p:sp>
        <p:nvSpPr>
          <p:cNvPr id="36" name="TextBox 35">
            <a:extLst>
              <a:ext uri="{FF2B5EF4-FFF2-40B4-BE49-F238E27FC236}">
                <a16:creationId xmlns:a16="http://schemas.microsoft.com/office/drawing/2014/main" id="{6708E33F-093F-47C9-8D15-2E320D955218}"/>
              </a:ext>
            </a:extLst>
          </p:cNvPr>
          <p:cNvSpPr txBox="1"/>
          <p:nvPr/>
        </p:nvSpPr>
        <p:spPr>
          <a:xfrm>
            <a:off x="210556" y="5092231"/>
            <a:ext cx="1871025" cy="215444"/>
          </a:xfrm>
          <a:prstGeom prst="rect">
            <a:avLst/>
          </a:prstGeom>
          <a:noFill/>
        </p:spPr>
        <p:txBody>
          <a:bodyPr wrap="none" rtlCol="0">
            <a:spAutoFit/>
          </a:bodyPr>
          <a:lstStyle/>
          <a:p>
            <a:r>
              <a:rPr lang="en-US" sz="800" b="1">
                <a:solidFill>
                  <a:schemeClr val="tx1">
                    <a:lumMod val="75000"/>
                    <a:lumOff val="25000"/>
                  </a:schemeClr>
                </a:solidFill>
                <a:latin typeface="Century Gothic" panose="020B0502020202020204" pitchFamily="34" charset="0"/>
              </a:rPr>
              <a:t>20 Year Change in Fog Frequency</a:t>
            </a:r>
          </a:p>
        </p:txBody>
      </p:sp>
      <p:pic>
        <p:nvPicPr>
          <p:cNvPr id="37" name="Picture 36">
            <a:extLst>
              <a:ext uri="{FF2B5EF4-FFF2-40B4-BE49-F238E27FC236}">
                <a16:creationId xmlns:a16="http://schemas.microsoft.com/office/drawing/2014/main" id="{94831DA4-CC55-4ECE-92FD-862F12F4C65A}"/>
              </a:ext>
            </a:extLst>
          </p:cNvPr>
          <p:cNvPicPr>
            <a:picLocks noChangeAspect="1"/>
          </p:cNvPicPr>
          <p:nvPr/>
        </p:nvPicPr>
        <p:blipFill>
          <a:blip r:embed="rId5"/>
          <a:stretch>
            <a:fillRect/>
          </a:stretch>
        </p:blipFill>
        <p:spPr>
          <a:xfrm>
            <a:off x="363741" y="5332377"/>
            <a:ext cx="269737" cy="1213819"/>
          </a:xfrm>
          <a:prstGeom prst="rect">
            <a:avLst/>
          </a:prstGeom>
        </p:spPr>
      </p:pic>
      <p:pic>
        <p:nvPicPr>
          <p:cNvPr id="38" name="Picture 37">
            <a:extLst>
              <a:ext uri="{FF2B5EF4-FFF2-40B4-BE49-F238E27FC236}">
                <a16:creationId xmlns:a16="http://schemas.microsoft.com/office/drawing/2014/main" id="{9759B0CD-FF3B-4962-AEF8-9AD429BB4740}"/>
              </a:ext>
            </a:extLst>
          </p:cNvPr>
          <p:cNvPicPr>
            <a:picLocks noChangeAspect="1"/>
          </p:cNvPicPr>
          <p:nvPr/>
        </p:nvPicPr>
        <p:blipFill>
          <a:blip r:embed="rId6"/>
          <a:stretch>
            <a:fillRect/>
          </a:stretch>
        </p:blipFill>
        <p:spPr>
          <a:xfrm>
            <a:off x="378552" y="4894882"/>
            <a:ext cx="254926" cy="161280"/>
          </a:xfrm>
          <a:prstGeom prst="rect">
            <a:avLst/>
          </a:prstGeom>
        </p:spPr>
      </p:pic>
      <p:sp>
        <p:nvSpPr>
          <p:cNvPr id="4" name="TextBox 3">
            <a:extLst>
              <a:ext uri="{FF2B5EF4-FFF2-40B4-BE49-F238E27FC236}">
                <a16:creationId xmlns:a16="http://schemas.microsoft.com/office/drawing/2014/main" id="{A4F60381-7E2B-48D1-B4B8-B89FE2B4F372}"/>
              </a:ext>
            </a:extLst>
          </p:cNvPr>
          <p:cNvSpPr txBox="1"/>
          <p:nvPr/>
        </p:nvSpPr>
        <p:spPr>
          <a:xfrm>
            <a:off x="178654" y="6591180"/>
            <a:ext cx="235962" cy="215444"/>
          </a:xfrm>
          <a:prstGeom prst="rect">
            <a:avLst/>
          </a:prstGeom>
          <a:noFill/>
        </p:spPr>
        <p:txBody>
          <a:bodyPr wrap="none" rtlCol="0">
            <a:spAutoFit/>
          </a:bodyPr>
          <a:lstStyle/>
          <a:p>
            <a:r>
              <a:rPr lang="en-US" sz="800" b="1">
                <a:solidFill>
                  <a:schemeClr val="tx1">
                    <a:lumMod val="75000"/>
                    <a:lumOff val="25000"/>
                  </a:schemeClr>
                </a:solidFill>
              </a:rPr>
              <a:t>0</a:t>
            </a:r>
            <a:endParaRPr lang="en-US" b="1">
              <a:solidFill>
                <a:schemeClr val="tx1">
                  <a:lumMod val="75000"/>
                  <a:lumOff val="25000"/>
                </a:schemeClr>
              </a:solidFill>
            </a:endParaRPr>
          </a:p>
        </p:txBody>
      </p:sp>
      <p:sp>
        <p:nvSpPr>
          <p:cNvPr id="42" name="TextBox 41">
            <a:extLst>
              <a:ext uri="{FF2B5EF4-FFF2-40B4-BE49-F238E27FC236}">
                <a16:creationId xmlns:a16="http://schemas.microsoft.com/office/drawing/2014/main" id="{4D24E497-52D9-4BF3-81F9-BB52CAC10E56}"/>
              </a:ext>
            </a:extLst>
          </p:cNvPr>
          <p:cNvSpPr txBox="1"/>
          <p:nvPr/>
        </p:nvSpPr>
        <p:spPr>
          <a:xfrm>
            <a:off x="1130649" y="6587272"/>
            <a:ext cx="338554" cy="215444"/>
          </a:xfrm>
          <a:prstGeom prst="rect">
            <a:avLst/>
          </a:prstGeom>
          <a:noFill/>
        </p:spPr>
        <p:txBody>
          <a:bodyPr wrap="none" rtlCol="0">
            <a:spAutoFit/>
          </a:bodyPr>
          <a:lstStyle/>
          <a:p>
            <a:r>
              <a:rPr lang="en-US" sz="800" b="1">
                <a:solidFill>
                  <a:schemeClr val="tx1">
                    <a:lumMod val="75000"/>
                    <a:lumOff val="25000"/>
                  </a:schemeClr>
                </a:solidFill>
              </a:rPr>
              <a:t>100</a:t>
            </a:r>
            <a:endParaRPr lang="en-US" b="1">
              <a:solidFill>
                <a:schemeClr val="tx1">
                  <a:lumMod val="75000"/>
                  <a:lumOff val="25000"/>
                </a:schemeClr>
              </a:solidFill>
            </a:endParaRPr>
          </a:p>
        </p:txBody>
      </p:sp>
      <p:sp>
        <p:nvSpPr>
          <p:cNvPr id="43" name="TextBox 42">
            <a:extLst>
              <a:ext uri="{FF2B5EF4-FFF2-40B4-BE49-F238E27FC236}">
                <a16:creationId xmlns:a16="http://schemas.microsoft.com/office/drawing/2014/main" id="{98987C1E-F97D-404D-BF23-FB530C41BF15}"/>
              </a:ext>
            </a:extLst>
          </p:cNvPr>
          <p:cNvSpPr txBox="1"/>
          <p:nvPr/>
        </p:nvSpPr>
        <p:spPr>
          <a:xfrm>
            <a:off x="2132621" y="6593045"/>
            <a:ext cx="595035" cy="215444"/>
          </a:xfrm>
          <a:prstGeom prst="rect">
            <a:avLst/>
          </a:prstGeom>
          <a:noFill/>
        </p:spPr>
        <p:txBody>
          <a:bodyPr wrap="none" rtlCol="0">
            <a:spAutoFit/>
          </a:bodyPr>
          <a:lstStyle/>
          <a:p>
            <a:r>
              <a:rPr lang="en-US" sz="800" b="1">
                <a:solidFill>
                  <a:schemeClr val="tx1">
                    <a:lumMod val="75000"/>
                    <a:lumOff val="25000"/>
                  </a:schemeClr>
                </a:solidFill>
              </a:rPr>
              <a:t>200 Miles</a:t>
            </a:r>
            <a:endParaRPr lang="en-US" b="1">
              <a:solidFill>
                <a:schemeClr val="tx1">
                  <a:lumMod val="75000"/>
                  <a:lumOff val="25000"/>
                </a:schemeClr>
              </a:solidFill>
            </a:endParaRPr>
          </a:p>
        </p:txBody>
      </p:sp>
      <p:sp>
        <p:nvSpPr>
          <p:cNvPr id="46" name="TextBox 3">
            <a:extLst>
              <a:ext uri="{FF2B5EF4-FFF2-40B4-BE49-F238E27FC236}">
                <a16:creationId xmlns:a16="http://schemas.microsoft.com/office/drawing/2014/main" id="{7B6B3027-759A-41FC-8D66-237A05416F5A}"/>
              </a:ext>
            </a:extLst>
          </p:cNvPr>
          <p:cNvSpPr txBox="1"/>
          <p:nvPr/>
        </p:nvSpPr>
        <p:spPr>
          <a:xfrm>
            <a:off x="5519890" y="5765079"/>
            <a:ext cx="1880970" cy="810494"/>
          </a:xfrm>
          <a:prstGeom prst="rect">
            <a:avLst/>
          </a:prstGeom>
          <a:solidFill>
            <a:schemeClr val="lt1"/>
          </a:solidFill>
          <a:ln w="9525" cmpd="sng">
            <a:solidFill>
              <a:schemeClr val="accent6">
                <a:lumMod val="75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b="0" i="0" baseline="0">
                <a:solidFill>
                  <a:schemeClr val="accent6">
                    <a:lumMod val="75000"/>
                  </a:schemeClr>
                </a:solidFill>
                <a:effectLst/>
                <a:latin typeface="Century Gothic" panose="020B0502020202020204" pitchFamily="34" charset="0"/>
              </a:rPr>
              <a:t>y = -0.03x + </a:t>
            </a:r>
            <a:r>
              <a:rPr lang="en-US" sz="1400">
                <a:solidFill>
                  <a:schemeClr val="accent6">
                    <a:lumMod val="75000"/>
                  </a:schemeClr>
                </a:solidFill>
                <a:latin typeface="Century Gothic" panose="020B0502020202020204" pitchFamily="34" charset="0"/>
              </a:rPr>
              <a:t>9</a:t>
            </a:r>
            <a:r>
              <a:rPr lang="en-US" sz="1400" b="0" i="0" baseline="0">
                <a:solidFill>
                  <a:schemeClr val="accent6">
                    <a:lumMod val="75000"/>
                  </a:schemeClr>
                </a:solidFill>
                <a:effectLst/>
                <a:latin typeface="Century Gothic" panose="020B0502020202020204" pitchFamily="34" charset="0"/>
              </a:rPr>
              <a:t>.29</a:t>
            </a:r>
            <a:br>
              <a:rPr lang="en-US" sz="1400" b="0" i="0" baseline="0">
                <a:solidFill>
                  <a:schemeClr val="accent6">
                    <a:lumMod val="75000"/>
                  </a:schemeClr>
                </a:solidFill>
                <a:effectLst/>
                <a:latin typeface="Century Gothic" panose="020B0502020202020204" pitchFamily="34" charset="0"/>
              </a:rPr>
            </a:br>
            <a:r>
              <a:rPr lang="en-US" sz="1400" b="0" i="0" baseline="0">
                <a:solidFill>
                  <a:schemeClr val="accent6">
                    <a:lumMod val="75000"/>
                  </a:schemeClr>
                </a:solidFill>
                <a:effectLst/>
                <a:latin typeface="Century Gothic" panose="020B0502020202020204" pitchFamily="34" charset="0"/>
              </a:rPr>
              <a:t>R² = 0.02</a:t>
            </a:r>
          </a:p>
          <a:p>
            <a:pPr marL="0" marR="0" lvl="0" indent="0" defTabSz="914400" rtl="0" eaLnBrk="1" fontAlgn="auto" latinLnBrk="0" hangingPunct="1">
              <a:lnSpc>
                <a:spcPct val="100000"/>
              </a:lnSpc>
              <a:spcBef>
                <a:spcPts val="0"/>
              </a:spcBef>
              <a:spcAft>
                <a:spcPts val="0"/>
              </a:spcAft>
              <a:buClrTx/>
              <a:buSzTx/>
              <a:buFontTx/>
              <a:buNone/>
              <a:tabLst/>
              <a:defRPr/>
            </a:pPr>
            <a:r>
              <a:rPr lang="en-US" sz="1400" b="0" i="0" baseline="0">
                <a:solidFill>
                  <a:schemeClr val="accent6">
                    <a:lumMod val="75000"/>
                  </a:schemeClr>
                </a:solidFill>
                <a:effectLst/>
                <a:latin typeface="Century Gothic" panose="020B0502020202020204" pitchFamily="34" charset="0"/>
              </a:rPr>
              <a:t>p-value= 0.53</a:t>
            </a:r>
          </a:p>
          <a:p>
            <a:pPr marL="0" marR="0" lvl="0" indent="0" defTabSz="914400" rtl="0" eaLnBrk="1" fontAlgn="auto" latinLnBrk="0" hangingPunct="1">
              <a:lnSpc>
                <a:spcPct val="100000"/>
              </a:lnSpc>
              <a:spcBef>
                <a:spcPts val="0"/>
              </a:spcBef>
              <a:spcAft>
                <a:spcPts val="0"/>
              </a:spcAft>
              <a:buClrTx/>
              <a:buSzTx/>
              <a:buFontTx/>
              <a:buNone/>
              <a:tabLst/>
              <a:defRPr/>
            </a:pPr>
            <a:endParaRPr lang="en-US">
              <a:solidFill>
                <a:schemeClr val="accent6">
                  <a:lumMod val="75000"/>
                </a:schemeClr>
              </a:solidFill>
              <a:effectLst/>
              <a:latin typeface="Century Gothic" panose="020B0502020202020204" pitchFamily="34" charset="0"/>
            </a:endParaRPr>
          </a:p>
          <a:p>
            <a:endParaRPr lang="en-US"/>
          </a:p>
        </p:txBody>
      </p:sp>
      <p:sp>
        <p:nvSpPr>
          <p:cNvPr id="47" name="TextBox 4">
            <a:extLst>
              <a:ext uri="{FF2B5EF4-FFF2-40B4-BE49-F238E27FC236}">
                <a16:creationId xmlns:a16="http://schemas.microsoft.com/office/drawing/2014/main" id="{ED676819-6EB6-4637-BBBB-DBB78FB1ABFE}"/>
              </a:ext>
            </a:extLst>
          </p:cNvPr>
          <p:cNvSpPr txBox="1"/>
          <p:nvPr/>
        </p:nvSpPr>
        <p:spPr>
          <a:xfrm>
            <a:off x="9486965" y="5765079"/>
            <a:ext cx="1883664" cy="813816"/>
          </a:xfrm>
          <a:prstGeom prst="rect">
            <a:avLst/>
          </a:prstGeom>
          <a:solidFill>
            <a:schemeClr val="lt1"/>
          </a:solidFill>
          <a:ln w="9525" cmpd="sng">
            <a:solidFill>
              <a:schemeClr val="accent4">
                <a:lumMod val="75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rtl="0"/>
            <a:r>
              <a:rPr lang="en-US" sz="1400" b="0" i="0" baseline="0">
                <a:solidFill>
                  <a:schemeClr val="accent4">
                    <a:lumMod val="75000"/>
                  </a:schemeClr>
                </a:solidFill>
                <a:effectLst/>
                <a:latin typeface="Century Gothic" panose="020B0502020202020204" pitchFamily="34" charset="0"/>
              </a:rPr>
              <a:t>y = -0.02x + </a:t>
            </a:r>
            <a:r>
              <a:rPr lang="en-US" sz="1400">
                <a:solidFill>
                  <a:schemeClr val="accent4">
                    <a:lumMod val="75000"/>
                  </a:schemeClr>
                </a:solidFill>
                <a:latin typeface="Century Gothic" panose="020B0502020202020204" pitchFamily="34" charset="0"/>
              </a:rPr>
              <a:t>7.39</a:t>
            </a:r>
            <a:r>
              <a:rPr lang="en-US" sz="1400" b="0" i="0" baseline="0">
                <a:solidFill>
                  <a:schemeClr val="accent4">
                    <a:lumMod val="75000"/>
                  </a:schemeClr>
                </a:solidFill>
                <a:effectLst/>
                <a:latin typeface="Century Gothic" panose="020B0502020202020204" pitchFamily="34" charset="0"/>
              </a:rPr>
              <a:t/>
            </a:r>
            <a:br>
              <a:rPr lang="en-US" sz="1400" b="0" i="0" baseline="0">
                <a:solidFill>
                  <a:schemeClr val="accent4">
                    <a:lumMod val="75000"/>
                  </a:schemeClr>
                </a:solidFill>
                <a:effectLst/>
                <a:latin typeface="Century Gothic" panose="020B0502020202020204" pitchFamily="34" charset="0"/>
              </a:rPr>
            </a:br>
            <a:r>
              <a:rPr lang="en-US" sz="1400" b="0" i="0" baseline="0">
                <a:solidFill>
                  <a:schemeClr val="accent4">
                    <a:lumMod val="75000"/>
                  </a:schemeClr>
                </a:solidFill>
                <a:effectLst/>
                <a:latin typeface="Century Gothic" panose="020B0502020202020204" pitchFamily="34" charset="0"/>
              </a:rPr>
              <a:t>R² = 0.02</a:t>
            </a:r>
          </a:p>
          <a:p>
            <a:pPr rtl="0"/>
            <a:r>
              <a:rPr lang="en-US" sz="1400">
                <a:solidFill>
                  <a:schemeClr val="accent4">
                    <a:lumMod val="75000"/>
                  </a:schemeClr>
                </a:solidFill>
                <a:effectLst/>
                <a:latin typeface="Century Gothic" panose="020B0502020202020204" pitchFamily="34" charset="0"/>
              </a:rPr>
              <a:t>p-value=  0.55</a:t>
            </a:r>
          </a:p>
        </p:txBody>
      </p:sp>
      <p:sp>
        <p:nvSpPr>
          <p:cNvPr id="48" name="TextBox 5">
            <a:extLst>
              <a:ext uri="{FF2B5EF4-FFF2-40B4-BE49-F238E27FC236}">
                <a16:creationId xmlns:a16="http://schemas.microsoft.com/office/drawing/2014/main" id="{F0A1C210-84B3-4338-8AA2-E93A8F73D6F9}"/>
              </a:ext>
            </a:extLst>
          </p:cNvPr>
          <p:cNvSpPr txBox="1">
            <a:spLocks/>
          </p:cNvSpPr>
          <p:nvPr/>
        </p:nvSpPr>
        <p:spPr>
          <a:xfrm>
            <a:off x="7502080" y="5765079"/>
            <a:ext cx="1883664" cy="813816"/>
          </a:xfrm>
          <a:prstGeom prst="rect">
            <a:avLst/>
          </a:prstGeom>
          <a:solidFill>
            <a:schemeClr val="lt1"/>
          </a:solidFill>
          <a:ln w="9525" cmpd="sng">
            <a:solidFill>
              <a:schemeClr val="accent1">
                <a:lumMod val="75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rtl="0"/>
            <a:r>
              <a:rPr lang="en-US" sz="1400" b="0" i="0" baseline="0">
                <a:solidFill>
                  <a:schemeClr val="accent1">
                    <a:lumMod val="75000"/>
                  </a:schemeClr>
                </a:solidFill>
                <a:effectLst/>
                <a:latin typeface="Century Gothic" panose="020B0502020202020204" pitchFamily="34" charset="0"/>
              </a:rPr>
              <a:t>y = -0.03x + </a:t>
            </a:r>
            <a:r>
              <a:rPr lang="en-US" sz="1400">
                <a:solidFill>
                  <a:schemeClr val="accent1">
                    <a:lumMod val="75000"/>
                  </a:schemeClr>
                </a:solidFill>
                <a:latin typeface="Century Gothic" panose="020B0502020202020204" pitchFamily="34" charset="0"/>
              </a:rPr>
              <a:t>5</a:t>
            </a:r>
            <a:r>
              <a:rPr lang="en-US" sz="1400" b="0" i="0" baseline="0">
                <a:solidFill>
                  <a:schemeClr val="accent1">
                    <a:lumMod val="75000"/>
                  </a:schemeClr>
                </a:solidFill>
                <a:effectLst/>
                <a:latin typeface="Century Gothic" panose="020B0502020202020204" pitchFamily="34" charset="0"/>
              </a:rPr>
              <a:t>.61</a:t>
            </a:r>
            <a:br>
              <a:rPr lang="en-US" sz="1400" b="0" i="0" baseline="0">
                <a:solidFill>
                  <a:schemeClr val="accent1">
                    <a:lumMod val="75000"/>
                  </a:schemeClr>
                </a:solidFill>
                <a:effectLst/>
                <a:latin typeface="Century Gothic" panose="020B0502020202020204" pitchFamily="34" charset="0"/>
              </a:rPr>
            </a:br>
            <a:r>
              <a:rPr lang="en-US" sz="1400" b="0" i="0" baseline="0">
                <a:solidFill>
                  <a:schemeClr val="accent1">
                    <a:lumMod val="75000"/>
                  </a:schemeClr>
                </a:solidFill>
                <a:effectLst/>
                <a:latin typeface="Century Gothic" panose="020B0502020202020204" pitchFamily="34" charset="0"/>
              </a:rPr>
              <a:t>R² = 0.04</a:t>
            </a:r>
          </a:p>
          <a:p>
            <a:pPr rtl="0"/>
            <a:r>
              <a:rPr lang="en-US" sz="1400">
                <a:solidFill>
                  <a:schemeClr val="accent1">
                    <a:lumMod val="75000"/>
                  </a:schemeClr>
                </a:solidFill>
                <a:latin typeface="Century Gothic" panose="020B0502020202020204" pitchFamily="34" charset="0"/>
              </a:rPr>
              <a:t>p-value= 0.40</a:t>
            </a:r>
            <a:endParaRPr lang="en-US" sz="1400">
              <a:solidFill>
                <a:schemeClr val="accent1">
                  <a:lumMod val="75000"/>
                </a:schemeClr>
              </a:solidFill>
              <a:effectLst/>
              <a:latin typeface="Century Gothic" panose="020B0502020202020204" pitchFamily="34" charset="0"/>
            </a:endParaRPr>
          </a:p>
        </p:txBody>
      </p:sp>
      <p:grpSp>
        <p:nvGrpSpPr>
          <p:cNvPr id="7" name="Group 6">
            <a:extLst>
              <a:ext uri="{FF2B5EF4-FFF2-40B4-BE49-F238E27FC236}">
                <a16:creationId xmlns:a16="http://schemas.microsoft.com/office/drawing/2014/main" id="{993E38BF-20DD-A040-BB28-69B71ECAE356}"/>
              </a:ext>
            </a:extLst>
          </p:cNvPr>
          <p:cNvGrpSpPr/>
          <p:nvPr/>
        </p:nvGrpSpPr>
        <p:grpSpPr>
          <a:xfrm>
            <a:off x="5464505" y="1292078"/>
            <a:ext cx="5906124" cy="4267187"/>
            <a:chOff x="5486400" y="973253"/>
            <a:chExt cx="5446133" cy="3818227"/>
          </a:xfrm>
        </p:grpSpPr>
        <p:sp>
          <p:nvSpPr>
            <p:cNvPr id="44" name="Rectangle 43">
              <a:extLst>
                <a:ext uri="{FF2B5EF4-FFF2-40B4-BE49-F238E27FC236}">
                  <a16:creationId xmlns:a16="http://schemas.microsoft.com/office/drawing/2014/main" id="{A6FAEA6F-164A-4192-A43B-02A08B25635B}"/>
                </a:ext>
              </a:extLst>
            </p:cNvPr>
            <p:cNvSpPr/>
            <p:nvPr/>
          </p:nvSpPr>
          <p:spPr>
            <a:xfrm>
              <a:off x="5486400" y="973253"/>
              <a:ext cx="5446133" cy="3818227"/>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5" name="Chart 44">
              <a:extLst>
                <a:ext uri="{FF2B5EF4-FFF2-40B4-BE49-F238E27FC236}">
                  <a16:creationId xmlns:a16="http://schemas.microsoft.com/office/drawing/2014/main" id="{0B74DEE6-93F0-407E-A326-F6561AC76F4D}"/>
                </a:ext>
              </a:extLst>
            </p:cNvPr>
            <p:cNvGraphicFramePr>
              <a:graphicFrameLocks/>
            </p:cNvGraphicFramePr>
            <p:nvPr>
              <p:extLst>
                <p:ext uri="{D42A27DB-BD31-4B8C-83A1-F6EECF244321}">
                  <p14:modId xmlns:p14="http://schemas.microsoft.com/office/powerpoint/2010/main" val="2507887069"/>
                </p:ext>
              </p:extLst>
            </p:nvPr>
          </p:nvGraphicFramePr>
          <p:xfrm>
            <a:off x="5610124" y="1067533"/>
            <a:ext cx="5115026" cy="3655011"/>
          </p:xfrm>
          <a:graphic>
            <a:graphicData uri="http://schemas.openxmlformats.org/drawingml/2006/chart">
              <c:chart xmlns:c="http://schemas.openxmlformats.org/drawingml/2006/chart" xmlns:r="http://schemas.openxmlformats.org/officeDocument/2006/relationships" r:id="rId7"/>
            </a:graphicData>
          </a:graphic>
        </p:graphicFrame>
        <p:pic>
          <p:nvPicPr>
            <p:cNvPr id="49" name="Picture 48">
              <a:extLst>
                <a:ext uri="{FF2B5EF4-FFF2-40B4-BE49-F238E27FC236}">
                  <a16:creationId xmlns:a16="http://schemas.microsoft.com/office/drawing/2014/main" id="{A9091CBD-5918-4D3D-A813-6666EA40F7C1}"/>
                </a:ext>
              </a:extLst>
            </p:cNvPr>
            <p:cNvPicPr>
              <a:picLocks noChangeAspect="1"/>
            </p:cNvPicPr>
            <p:nvPr/>
          </p:nvPicPr>
          <p:blipFill rotWithShape="1">
            <a:blip r:embed="rId8"/>
            <a:srcRect t="-4586" r="92915" b="-1"/>
            <a:stretch/>
          </p:blipFill>
          <p:spPr>
            <a:xfrm>
              <a:off x="5643310" y="4439713"/>
              <a:ext cx="374536" cy="270747"/>
            </a:xfrm>
            <a:prstGeom prst="rect">
              <a:avLst/>
            </a:prstGeom>
          </p:spPr>
        </p:pic>
        <p:sp>
          <p:nvSpPr>
            <p:cNvPr id="5" name="TextBox 4">
              <a:extLst>
                <a:ext uri="{FF2B5EF4-FFF2-40B4-BE49-F238E27FC236}">
                  <a16:creationId xmlns:a16="http://schemas.microsoft.com/office/drawing/2014/main" id="{F5DBCE50-1B17-43D9-8991-EA3E1C777F9D}"/>
                </a:ext>
              </a:extLst>
            </p:cNvPr>
            <p:cNvSpPr txBox="1"/>
            <p:nvPr/>
          </p:nvSpPr>
          <p:spPr>
            <a:xfrm>
              <a:off x="5973445" y="4506999"/>
              <a:ext cx="994183" cy="246221"/>
            </a:xfrm>
            <a:prstGeom prst="rect">
              <a:avLst/>
            </a:prstGeom>
            <a:noFill/>
          </p:spPr>
          <p:txBody>
            <a:bodyPr wrap="none" rtlCol="0">
              <a:spAutoFit/>
            </a:bodyPr>
            <a:lstStyle/>
            <a:p>
              <a:r>
                <a:rPr lang="en-US" sz="1000">
                  <a:solidFill>
                    <a:schemeClr val="tx1">
                      <a:lumMod val="75000"/>
                      <a:lumOff val="25000"/>
                    </a:schemeClr>
                  </a:solidFill>
                  <a:latin typeface="Century Gothic" panose="020B0502020202020204" pitchFamily="34" charset="0"/>
                </a:rPr>
                <a:t>North Region</a:t>
              </a:r>
            </a:p>
          </p:txBody>
        </p:sp>
        <p:pic>
          <p:nvPicPr>
            <p:cNvPr id="50" name="Picture 49">
              <a:extLst>
                <a:ext uri="{FF2B5EF4-FFF2-40B4-BE49-F238E27FC236}">
                  <a16:creationId xmlns:a16="http://schemas.microsoft.com/office/drawing/2014/main" id="{6D7B0E83-8568-46A0-8680-6FCC63D30D4E}"/>
                </a:ext>
              </a:extLst>
            </p:cNvPr>
            <p:cNvPicPr>
              <a:picLocks noChangeAspect="1"/>
            </p:cNvPicPr>
            <p:nvPr/>
          </p:nvPicPr>
          <p:blipFill rotWithShape="1">
            <a:blip r:embed="rId8"/>
            <a:srcRect l="38388" t="35477" r="56386" b="-1"/>
            <a:stretch/>
          </p:blipFill>
          <p:spPr>
            <a:xfrm>
              <a:off x="7705725" y="4543425"/>
              <a:ext cx="276225" cy="167035"/>
            </a:xfrm>
            <a:prstGeom prst="rect">
              <a:avLst/>
            </a:prstGeom>
          </p:spPr>
        </p:pic>
        <p:pic>
          <p:nvPicPr>
            <p:cNvPr id="51" name="Picture 50">
              <a:extLst>
                <a:ext uri="{FF2B5EF4-FFF2-40B4-BE49-F238E27FC236}">
                  <a16:creationId xmlns:a16="http://schemas.microsoft.com/office/drawing/2014/main" id="{025F067B-302C-4BC2-9190-46A9F1D7E709}"/>
                </a:ext>
              </a:extLst>
            </p:cNvPr>
            <p:cNvPicPr>
              <a:picLocks noChangeAspect="1"/>
            </p:cNvPicPr>
            <p:nvPr/>
          </p:nvPicPr>
          <p:blipFill rotWithShape="1">
            <a:blip r:embed="rId8"/>
            <a:srcRect l="75180" t="-15923" r="19595" b="-2"/>
            <a:stretch/>
          </p:blipFill>
          <p:spPr>
            <a:xfrm>
              <a:off x="9639300" y="4410365"/>
              <a:ext cx="276225" cy="300095"/>
            </a:xfrm>
            <a:prstGeom prst="rect">
              <a:avLst/>
            </a:prstGeom>
          </p:spPr>
        </p:pic>
        <p:sp>
          <p:nvSpPr>
            <p:cNvPr id="52" name="TextBox 51">
              <a:extLst>
                <a:ext uri="{FF2B5EF4-FFF2-40B4-BE49-F238E27FC236}">
                  <a16:creationId xmlns:a16="http://schemas.microsoft.com/office/drawing/2014/main" id="{13346B8D-CA2B-45C4-93CF-C04D4D01ADA8}"/>
                </a:ext>
              </a:extLst>
            </p:cNvPr>
            <p:cNvSpPr txBox="1"/>
            <p:nvPr/>
          </p:nvSpPr>
          <p:spPr>
            <a:xfrm>
              <a:off x="7981950" y="4507966"/>
              <a:ext cx="1117614" cy="246221"/>
            </a:xfrm>
            <a:prstGeom prst="rect">
              <a:avLst/>
            </a:prstGeom>
            <a:noFill/>
          </p:spPr>
          <p:txBody>
            <a:bodyPr wrap="none" rtlCol="0">
              <a:spAutoFit/>
            </a:bodyPr>
            <a:lstStyle/>
            <a:p>
              <a:r>
                <a:rPr lang="en-US" sz="1000">
                  <a:solidFill>
                    <a:schemeClr val="tx1">
                      <a:lumMod val="75000"/>
                      <a:lumOff val="25000"/>
                    </a:schemeClr>
                  </a:solidFill>
                  <a:latin typeface="Century Gothic" panose="020B0502020202020204" pitchFamily="34" charset="0"/>
                </a:rPr>
                <a:t>Central Region</a:t>
              </a:r>
            </a:p>
          </p:txBody>
        </p:sp>
        <p:sp>
          <p:nvSpPr>
            <p:cNvPr id="53" name="TextBox 52">
              <a:extLst>
                <a:ext uri="{FF2B5EF4-FFF2-40B4-BE49-F238E27FC236}">
                  <a16:creationId xmlns:a16="http://schemas.microsoft.com/office/drawing/2014/main" id="{4594534A-7390-4A0A-AE05-062CC703D79B}"/>
                </a:ext>
              </a:extLst>
            </p:cNvPr>
            <p:cNvSpPr txBox="1"/>
            <p:nvPr/>
          </p:nvSpPr>
          <p:spPr>
            <a:xfrm>
              <a:off x="9847649" y="4507966"/>
              <a:ext cx="1003801" cy="246221"/>
            </a:xfrm>
            <a:prstGeom prst="rect">
              <a:avLst/>
            </a:prstGeom>
            <a:noFill/>
          </p:spPr>
          <p:txBody>
            <a:bodyPr wrap="none" rtlCol="0">
              <a:spAutoFit/>
            </a:bodyPr>
            <a:lstStyle/>
            <a:p>
              <a:r>
                <a:rPr lang="en-US" sz="1000">
                  <a:solidFill>
                    <a:schemeClr val="tx1">
                      <a:lumMod val="75000"/>
                      <a:lumOff val="25000"/>
                    </a:schemeClr>
                  </a:solidFill>
                  <a:latin typeface="Century Gothic" panose="020B0502020202020204" pitchFamily="34" charset="0"/>
                </a:rPr>
                <a:t>South Region</a:t>
              </a:r>
            </a:p>
          </p:txBody>
        </p:sp>
      </p:grpSp>
      <p:sp>
        <p:nvSpPr>
          <p:cNvPr id="34" name="TextBox 33">
            <a:extLst>
              <a:ext uri="{FF2B5EF4-FFF2-40B4-BE49-F238E27FC236}">
                <a16:creationId xmlns:a16="http://schemas.microsoft.com/office/drawing/2014/main" id="{1C82E5BB-8832-415A-9A40-54F77F63F410}"/>
              </a:ext>
            </a:extLst>
          </p:cNvPr>
          <p:cNvSpPr txBox="1"/>
          <p:nvPr/>
        </p:nvSpPr>
        <p:spPr>
          <a:xfrm>
            <a:off x="687894" y="925720"/>
            <a:ext cx="5200352" cy="307777"/>
          </a:xfrm>
          <a:prstGeom prst="rect">
            <a:avLst/>
          </a:prstGeom>
          <a:solidFill>
            <a:schemeClr val="bg1"/>
          </a:solidFill>
          <a:ln>
            <a:solidFill>
              <a:schemeClr val="bg1">
                <a:lumMod val="75000"/>
              </a:schemeClr>
            </a:solidFill>
          </a:ln>
        </p:spPr>
        <p:txBody>
          <a:bodyPr wrap="square" lIns="91440" tIns="45720" rIns="91440" bIns="45720" rtlCol="0" anchor="t">
            <a:spAutoFit/>
          </a:bodyPr>
          <a:lstStyle/>
          <a:p>
            <a:r>
              <a:rPr lang="en-US" sz="1400">
                <a:solidFill>
                  <a:schemeClr val="tx1">
                    <a:lumMod val="75000"/>
                    <a:lumOff val="25000"/>
                  </a:schemeClr>
                </a:solidFill>
                <a:latin typeface="Century Gothic" panose="020B0502020202020204" pitchFamily="34" charset="0"/>
              </a:rPr>
              <a:t>Slope of Change in Fog Days per Month from </a:t>
            </a:r>
            <a:r>
              <a:rPr lang="en-US" sz="1400" b="1">
                <a:solidFill>
                  <a:schemeClr val="tx1">
                    <a:lumMod val="75000"/>
                    <a:lumOff val="25000"/>
                  </a:schemeClr>
                </a:solidFill>
                <a:latin typeface="Century Gothic" panose="020B0502020202020204" pitchFamily="34" charset="0"/>
              </a:rPr>
              <a:t>2000-2020</a:t>
            </a:r>
          </a:p>
        </p:txBody>
      </p:sp>
    </p:spTree>
    <p:extLst>
      <p:ext uri="{BB962C8B-B14F-4D97-AF65-F5344CB8AC3E}">
        <p14:creationId xmlns:p14="http://schemas.microsoft.com/office/powerpoint/2010/main" val="35188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168B9-46AE-5D43-8567-C14B2FB7AD6D}"/>
              </a:ext>
            </a:extLst>
          </p:cNvPr>
          <p:cNvSpPr txBox="1">
            <a:spLocks/>
          </p:cNvSpPr>
          <p:nvPr/>
        </p:nvSpPr>
        <p:spPr>
          <a:xfrm>
            <a:off x="296686" y="253900"/>
            <a:ext cx="11578374" cy="52461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a:solidFill>
                  <a:srgbClr val="55A976"/>
                </a:solidFill>
                <a:latin typeface="Century Gothic" panose="020F0302020204030204"/>
              </a:rPr>
              <a:t>Methodology – Current Fog Conditions Model</a:t>
            </a:r>
          </a:p>
        </p:txBody>
      </p:sp>
      <p:grpSp>
        <p:nvGrpSpPr>
          <p:cNvPr id="131" name="Group 130">
            <a:extLst>
              <a:ext uri="{FF2B5EF4-FFF2-40B4-BE49-F238E27FC236}">
                <a16:creationId xmlns:a16="http://schemas.microsoft.com/office/drawing/2014/main" id="{73E2A831-41F1-134B-9E56-7FB93911FF20}"/>
              </a:ext>
            </a:extLst>
          </p:cNvPr>
          <p:cNvGrpSpPr/>
          <p:nvPr/>
        </p:nvGrpSpPr>
        <p:grpSpPr>
          <a:xfrm>
            <a:off x="120046" y="989332"/>
            <a:ext cx="3863920" cy="5602840"/>
            <a:chOff x="82092" y="990589"/>
            <a:chExt cx="3863920" cy="5602840"/>
          </a:xfrm>
        </p:grpSpPr>
        <p:sp>
          <p:nvSpPr>
            <p:cNvPr id="38" name="Rounded Rectangle 37">
              <a:extLst>
                <a:ext uri="{FF2B5EF4-FFF2-40B4-BE49-F238E27FC236}">
                  <a16:creationId xmlns:a16="http://schemas.microsoft.com/office/drawing/2014/main" id="{4AA16E87-4B2E-8D40-82D2-31E8EA471B8C}"/>
                </a:ext>
              </a:extLst>
            </p:cNvPr>
            <p:cNvSpPr/>
            <p:nvPr/>
          </p:nvSpPr>
          <p:spPr>
            <a:xfrm>
              <a:off x="82092" y="1206281"/>
              <a:ext cx="3863920"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a:extLst>
                <a:ext uri="{FF2B5EF4-FFF2-40B4-BE49-F238E27FC236}">
                  <a16:creationId xmlns:a16="http://schemas.microsoft.com/office/drawing/2014/main" id="{0F49819A-2338-194C-95E6-A6F32436297E}"/>
                </a:ext>
              </a:extLst>
            </p:cNvPr>
            <p:cNvSpPr/>
            <p:nvPr/>
          </p:nvSpPr>
          <p:spPr>
            <a:xfrm>
              <a:off x="566351" y="990589"/>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57" name="TextBox 56">
              <a:extLst>
                <a:ext uri="{FF2B5EF4-FFF2-40B4-BE49-F238E27FC236}">
                  <a16:creationId xmlns:a16="http://schemas.microsoft.com/office/drawing/2014/main" id="{744E0D22-824B-294C-B8C9-83322DE6CE46}"/>
                </a:ext>
              </a:extLst>
            </p:cNvPr>
            <p:cNvSpPr txBox="1"/>
            <p:nvPr/>
          </p:nvSpPr>
          <p:spPr>
            <a:xfrm>
              <a:off x="1030679" y="995872"/>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Response</a:t>
              </a:r>
            </a:p>
          </p:txBody>
        </p:sp>
        <p:grpSp>
          <p:nvGrpSpPr>
            <p:cNvPr id="123" name="Group 122">
              <a:extLst>
                <a:ext uri="{FF2B5EF4-FFF2-40B4-BE49-F238E27FC236}">
                  <a16:creationId xmlns:a16="http://schemas.microsoft.com/office/drawing/2014/main" id="{5439EC28-FB16-AC41-B132-C2F59E17F30D}"/>
                </a:ext>
              </a:extLst>
            </p:cNvPr>
            <p:cNvGrpSpPr/>
            <p:nvPr/>
          </p:nvGrpSpPr>
          <p:grpSpPr>
            <a:xfrm>
              <a:off x="147920" y="5250118"/>
              <a:ext cx="3702831" cy="548640"/>
              <a:chOff x="162208" y="5250118"/>
              <a:chExt cx="3702831" cy="548640"/>
            </a:xfrm>
          </p:grpSpPr>
          <p:sp>
            <p:nvSpPr>
              <p:cNvPr id="70" name="Google Shape;514;p72">
                <a:extLst>
                  <a:ext uri="{FF2B5EF4-FFF2-40B4-BE49-F238E27FC236}">
                    <a16:creationId xmlns:a16="http://schemas.microsoft.com/office/drawing/2014/main" id="{A8EFF54C-2FBD-0843-AEE2-14990E67F1C8}"/>
                  </a:ext>
                </a:extLst>
              </p:cNvPr>
              <p:cNvSpPr/>
              <p:nvPr/>
            </p:nvSpPr>
            <p:spPr>
              <a:xfrm>
                <a:off x="162208" y="5250118"/>
                <a:ext cx="370283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69" name="TextBox 68">
                <a:extLst>
                  <a:ext uri="{FF2B5EF4-FFF2-40B4-BE49-F238E27FC236}">
                    <a16:creationId xmlns:a16="http://schemas.microsoft.com/office/drawing/2014/main" id="{B6ED7969-58F6-034C-9330-6FD6D149BEEC}"/>
                  </a:ext>
                </a:extLst>
              </p:cNvPr>
              <p:cNvSpPr txBox="1"/>
              <p:nvPr/>
            </p:nvSpPr>
            <p:spPr>
              <a:xfrm>
                <a:off x="200281" y="5309109"/>
                <a:ext cx="3664758" cy="369332"/>
              </a:xfrm>
              <a:prstGeom prst="rect">
                <a:avLst/>
              </a:prstGeom>
              <a:noFill/>
              <a:ln>
                <a:noFill/>
              </a:ln>
            </p:spPr>
            <p:txBody>
              <a:bodyPr wrap="square" rtlCol="0" anchor="t">
                <a:spAutoFit/>
              </a:bodyPr>
              <a:lstStyle/>
              <a:p>
                <a:r>
                  <a:rPr lang="en-US">
                    <a:solidFill>
                      <a:schemeClr val="bg1"/>
                    </a:solidFill>
                    <a:latin typeface="Century Gothic"/>
                  </a:rPr>
                  <a:t>MODIS Monthly Fog Presence</a:t>
                </a:r>
              </a:p>
            </p:txBody>
          </p:sp>
        </p:grpSp>
        <p:pic>
          <p:nvPicPr>
            <p:cNvPr id="75" name="Picture 20" descr="Map&#10;&#10;Description automatically generated">
              <a:extLst>
                <a:ext uri="{FF2B5EF4-FFF2-40B4-BE49-F238E27FC236}">
                  <a16:creationId xmlns:a16="http://schemas.microsoft.com/office/drawing/2014/main" id="{0CC5B92E-2E35-6643-AFC7-C57316679146}"/>
                </a:ext>
              </a:extLst>
            </p:cNvPr>
            <p:cNvPicPr>
              <a:picLocks noChangeAspect="1"/>
            </p:cNvPicPr>
            <p:nvPr/>
          </p:nvPicPr>
          <p:blipFill>
            <a:blip r:embed="rId3"/>
            <a:stretch>
              <a:fillRect/>
            </a:stretch>
          </p:blipFill>
          <p:spPr>
            <a:xfrm>
              <a:off x="549671" y="2235529"/>
              <a:ext cx="2928763" cy="2735062"/>
            </a:xfrm>
            <a:prstGeom prst="rect">
              <a:avLst/>
            </a:prstGeom>
            <a:ln>
              <a:solidFill>
                <a:schemeClr val="tx1"/>
              </a:solidFill>
            </a:ln>
            <a:effectLst/>
          </p:spPr>
        </p:pic>
      </p:grpSp>
      <p:grpSp>
        <p:nvGrpSpPr>
          <p:cNvPr id="132" name="Group 131">
            <a:extLst>
              <a:ext uri="{FF2B5EF4-FFF2-40B4-BE49-F238E27FC236}">
                <a16:creationId xmlns:a16="http://schemas.microsoft.com/office/drawing/2014/main" id="{18D2D56F-4605-7349-A62B-D7F7F35E1264}"/>
              </a:ext>
            </a:extLst>
          </p:cNvPr>
          <p:cNvGrpSpPr/>
          <p:nvPr/>
        </p:nvGrpSpPr>
        <p:grpSpPr>
          <a:xfrm>
            <a:off x="4160842" y="969993"/>
            <a:ext cx="3863920" cy="5622179"/>
            <a:chOff x="4124984" y="969993"/>
            <a:chExt cx="3863920" cy="5622179"/>
          </a:xfrm>
        </p:grpSpPr>
        <p:sp>
          <p:nvSpPr>
            <p:cNvPr id="40" name="Rounded Rectangle 39">
              <a:extLst>
                <a:ext uri="{FF2B5EF4-FFF2-40B4-BE49-F238E27FC236}">
                  <a16:creationId xmlns:a16="http://schemas.microsoft.com/office/drawing/2014/main" id="{A89161DD-7FBB-7E43-B96C-F0E748592CEF}"/>
                </a:ext>
              </a:extLst>
            </p:cNvPr>
            <p:cNvSpPr/>
            <p:nvPr/>
          </p:nvSpPr>
          <p:spPr>
            <a:xfrm>
              <a:off x="4124984" y="1205024"/>
              <a:ext cx="3863920"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a:extLst>
                <a:ext uri="{FF2B5EF4-FFF2-40B4-BE49-F238E27FC236}">
                  <a16:creationId xmlns:a16="http://schemas.microsoft.com/office/drawing/2014/main" id="{CF661D18-3C4A-0B44-ACD6-DC73D9B7E67C}"/>
                </a:ext>
              </a:extLst>
            </p:cNvPr>
            <p:cNvSpPr/>
            <p:nvPr/>
          </p:nvSpPr>
          <p:spPr>
            <a:xfrm>
              <a:off x="4614773" y="969993"/>
              <a:ext cx="2955556" cy="545143"/>
            </a:xfrm>
            <a:prstGeom prst="trapezoid">
              <a:avLst/>
            </a:prstGeom>
            <a:solidFill>
              <a:schemeClr val="accent6">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1" name="TextBox 60">
              <a:extLst>
                <a:ext uri="{FF2B5EF4-FFF2-40B4-BE49-F238E27FC236}">
                  <a16:creationId xmlns:a16="http://schemas.microsoft.com/office/drawing/2014/main" id="{709DE2F1-0241-3C4D-AA01-5DFC2D4A50FF}"/>
                </a:ext>
              </a:extLst>
            </p:cNvPr>
            <p:cNvSpPr txBox="1"/>
            <p:nvPr/>
          </p:nvSpPr>
          <p:spPr>
            <a:xfrm>
              <a:off x="5097653" y="101774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Predictors</a:t>
              </a:r>
              <a:endParaRPr lang="en-US" b="1">
                <a:solidFill>
                  <a:schemeClr val="tx1">
                    <a:lumMod val="75000"/>
                    <a:lumOff val="25000"/>
                  </a:schemeClr>
                </a:solidFill>
              </a:endParaRPr>
            </a:p>
          </p:txBody>
        </p:sp>
        <p:grpSp>
          <p:nvGrpSpPr>
            <p:cNvPr id="126" name="Group 125">
              <a:extLst>
                <a:ext uri="{FF2B5EF4-FFF2-40B4-BE49-F238E27FC236}">
                  <a16:creationId xmlns:a16="http://schemas.microsoft.com/office/drawing/2014/main" id="{CC662340-6B6D-624B-ADA8-DC445DA7CBC1}"/>
                </a:ext>
              </a:extLst>
            </p:cNvPr>
            <p:cNvGrpSpPr/>
            <p:nvPr/>
          </p:nvGrpSpPr>
          <p:grpSpPr>
            <a:xfrm>
              <a:off x="5113740" y="3940649"/>
              <a:ext cx="2280507" cy="548640"/>
              <a:chOff x="5113740" y="3940649"/>
              <a:chExt cx="2280507" cy="548640"/>
            </a:xfrm>
          </p:grpSpPr>
          <p:sp>
            <p:nvSpPr>
              <p:cNvPr id="71" name="Google Shape;514;p72">
                <a:extLst>
                  <a:ext uri="{FF2B5EF4-FFF2-40B4-BE49-F238E27FC236}">
                    <a16:creationId xmlns:a16="http://schemas.microsoft.com/office/drawing/2014/main" id="{34271643-DC61-874F-9700-C506D998EB2F}"/>
                  </a:ext>
                </a:extLst>
              </p:cNvPr>
              <p:cNvSpPr/>
              <p:nvPr/>
            </p:nvSpPr>
            <p:spPr>
              <a:xfrm>
                <a:off x="5113740" y="3940649"/>
                <a:ext cx="2280507"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72" name="TextBox 71">
                <a:extLst>
                  <a:ext uri="{FF2B5EF4-FFF2-40B4-BE49-F238E27FC236}">
                    <a16:creationId xmlns:a16="http://schemas.microsoft.com/office/drawing/2014/main" id="{D2BF03B4-9153-434D-BB51-A2F85E82B6B2}"/>
                  </a:ext>
                </a:extLst>
              </p:cNvPr>
              <p:cNvSpPr txBox="1"/>
              <p:nvPr/>
            </p:nvSpPr>
            <p:spPr>
              <a:xfrm>
                <a:off x="5560062" y="4014914"/>
                <a:ext cx="1355689" cy="400110"/>
              </a:xfrm>
              <a:prstGeom prst="rect">
                <a:avLst/>
              </a:prstGeom>
              <a:noFill/>
              <a:ln>
                <a:noFill/>
              </a:ln>
            </p:spPr>
            <p:txBody>
              <a:bodyPr wrap="square" rtlCol="0" anchor="t">
                <a:spAutoFit/>
              </a:bodyPr>
              <a:lstStyle/>
              <a:p>
                <a:r>
                  <a:rPr lang="en-US" sz="2000">
                    <a:solidFill>
                      <a:schemeClr val="bg1"/>
                    </a:solidFill>
                    <a:latin typeface="Century Gothic"/>
                  </a:rPr>
                  <a:t>Climatic</a:t>
                </a:r>
              </a:p>
            </p:txBody>
          </p:sp>
        </p:grpSp>
        <p:grpSp>
          <p:nvGrpSpPr>
            <p:cNvPr id="125" name="Group 124">
              <a:extLst>
                <a:ext uri="{FF2B5EF4-FFF2-40B4-BE49-F238E27FC236}">
                  <a16:creationId xmlns:a16="http://schemas.microsoft.com/office/drawing/2014/main" id="{DC3B2FBB-C344-5E4A-8464-99ECAACCFB31}"/>
                </a:ext>
              </a:extLst>
            </p:cNvPr>
            <p:cNvGrpSpPr/>
            <p:nvPr/>
          </p:nvGrpSpPr>
          <p:grpSpPr>
            <a:xfrm>
              <a:off x="5113740" y="5968526"/>
              <a:ext cx="2280507" cy="548640"/>
              <a:chOff x="5113740" y="5968526"/>
              <a:chExt cx="2280507" cy="548640"/>
            </a:xfrm>
          </p:grpSpPr>
          <p:sp>
            <p:nvSpPr>
              <p:cNvPr id="73" name="Google Shape;514;p72">
                <a:extLst>
                  <a:ext uri="{FF2B5EF4-FFF2-40B4-BE49-F238E27FC236}">
                    <a16:creationId xmlns:a16="http://schemas.microsoft.com/office/drawing/2014/main" id="{0408E01F-A06D-DD4C-9E40-0366D73BA40C}"/>
                  </a:ext>
                </a:extLst>
              </p:cNvPr>
              <p:cNvSpPr/>
              <p:nvPr/>
            </p:nvSpPr>
            <p:spPr>
              <a:xfrm>
                <a:off x="5113740" y="5968526"/>
                <a:ext cx="2280507"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74" name="TextBox 73">
                <a:extLst>
                  <a:ext uri="{FF2B5EF4-FFF2-40B4-BE49-F238E27FC236}">
                    <a16:creationId xmlns:a16="http://schemas.microsoft.com/office/drawing/2014/main" id="{18A3B3C0-B83B-3E47-90E2-C95CC33EA56B}"/>
                  </a:ext>
                </a:extLst>
              </p:cNvPr>
              <p:cNvSpPr txBox="1"/>
              <p:nvPr/>
            </p:nvSpPr>
            <p:spPr>
              <a:xfrm>
                <a:off x="5288631" y="6042791"/>
                <a:ext cx="1898550" cy="400110"/>
              </a:xfrm>
              <a:prstGeom prst="rect">
                <a:avLst/>
              </a:prstGeom>
              <a:noFill/>
              <a:ln>
                <a:noFill/>
              </a:ln>
            </p:spPr>
            <p:txBody>
              <a:bodyPr wrap="square" rtlCol="0" anchor="t">
                <a:spAutoFit/>
              </a:bodyPr>
              <a:lstStyle/>
              <a:p>
                <a:r>
                  <a:rPr lang="en-US" sz="2000">
                    <a:solidFill>
                      <a:schemeClr val="bg1"/>
                    </a:solidFill>
                    <a:latin typeface="Century Gothic"/>
                  </a:rPr>
                  <a:t>Topographic</a:t>
                </a:r>
              </a:p>
            </p:txBody>
          </p:sp>
        </p:grpSp>
        <p:grpSp>
          <p:nvGrpSpPr>
            <p:cNvPr id="29" name="Group 28">
              <a:extLst>
                <a:ext uri="{FF2B5EF4-FFF2-40B4-BE49-F238E27FC236}">
                  <a16:creationId xmlns:a16="http://schemas.microsoft.com/office/drawing/2014/main" id="{4CE16DAA-4558-694A-B090-E91149329145}"/>
                </a:ext>
              </a:extLst>
            </p:cNvPr>
            <p:cNvGrpSpPr/>
            <p:nvPr/>
          </p:nvGrpSpPr>
          <p:grpSpPr>
            <a:xfrm>
              <a:off x="4291766" y="1601662"/>
              <a:ext cx="3579207" cy="2296638"/>
              <a:chOff x="4029493" y="1578196"/>
              <a:chExt cx="3579207" cy="2296638"/>
            </a:xfrm>
          </p:grpSpPr>
          <p:pic>
            <p:nvPicPr>
              <p:cNvPr id="6" name="Picture 5" descr="A close up of clouds in the sky&#10;&#10;Description automatically generated">
                <a:extLst>
                  <a:ext uri="{FF2B5EF4-FFF2-40B4-BE49-F238E27FC236}">
                    <a16:creationId xmlns:a16="http://schemas.microsoft.com/office/drawing/2014/main" id="{ABE5EFA2-7E8C-1C49-B4C6-DC510AA9B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1854" y="2491397"/>
                <a:ext cx="1244906" cy="1371600"/>
              </a:xfrm>
              <a:prstGeom prst="rect">
                <a:avLst/>
              </a:prstGeom>
              <a:ln>
                <a:solidFill>
                  <a:schemeClr val="tx1"/>
                </a:solidFill>
              </a:ln>
            </p:spPr>
          </p:pic>
          <p:sp>
            <p:nvSpPr>
              <p:cNvPr id="76" name="TextBox 75">
                <a:extLst>
                  <a:ext uri="{FF2B5EF4-FFF2-40B4-BE49-F238E27FC236}">
                    <a16:creationId xmlns:a16="http://schemas.microsoft.com/office/drawing/2014/main" id="{A9229A0E-3079-1C4C-A878-33DEBB550796}"/>
                  </a:ext>
                </a:extLst>
              </p:cNvPr>
              <p:cNvSpPr txBox="1"/>
              <p:nvPr/>
            </p:nvSpPr>
            <p:spPr>
              <a:xfrm>
                <a:off x="4029493" y="3505502"/>
                <a:ext cx="8058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highlight>
                      <a:srgbClr val="C0C0C0"/>
                    </a:highlight>
                    <a:latin typeface="Century Gothic" panose="020B0502020202020204" pitchFamily="34" charset="0"/>
                    <a:cs typeface="Calibri"/>
                  </a:rPr>
                  <a:t>ppt</a:t>
                </a:r>
              </a:p>
            </p:txBody>
          </p:sp>
          <p:pic>
            <p:nvPicPr>
              <p:cNvPr id="12" name="Picture 11" descr="A star filled sky&#10;&#10;Description automatically generated">
                <a:extLst>
                  <a:ext uri="{FF2B5EF4-FFF2-40B4-BE49-F238E27FC236}">
                    <a16:creationId xmlns:a16="http://schemas.microsoft.com/office/drawing/2014/main" id="{9391A80F-5D22-F043-8FD6-473F44D0DC46}"/>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4578491" y="2315958"/>
                <a:ext cx="1408176" cy="1371600"/>
              </a:xfrm>
              <a:prstGeom prst="rect">
                <a:avLst/>
              </a:prstGeom>
              <a:ln>
                <a:solidFill>
                  <a:schemeClr val="tx1"/>
                </a:solidFill>
              </a:ln>
            </p:spPr>
          </p:pic>
          <p:sp>
            <p:nvSpPr>
              <p:cNvPr id="77" name="TextBox 76">
                <a:extLst>
                  <a:ext uri="{FF2B5EF4-FFF2-40B4-BE49-F238E27FC236}">
                    <a16:creationId xmlns:a16="http://schemas.microsoft.com/office/drawing/2014/main" id="{C0E3A86C-5E36-DC49-AD7C-72B81D6A22C6}"/>
                  </a:ext>
                </a:extLst>
              </p:cNvPr>
              <p:cNvSpPr txBox="1"/>
              <p:nvPr/>
            </p:nvSpPr>
            <p:spPr>
              <a:xfrm>
                <a:off x="4562503" y="3349148"/>
                <a:ext cx="10995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err="1">
                    <a:highlight>
                      <a:srgbClr val="C0C0C0"/>
                    </a:highlight>
                    <a:latin typeface="Century Gothic" panose="020B0502020202020204" pitchFamily="34" charset="0"/>
                    <a:cs typeface="Calibri"/>
                  </a:rPr>
                  <a:t>tdmean</a:t>
                </a:r>
                <a:endParaRPr lang="en-US" b="1">
                  <a:highlight>
                    <a:srgbClr val="C0C0C0"/>
                  </a:highlight>
                  <a:latin typeface="Century Gothic" panose="020B0502020202020204" pitchFamily="34" charset="0"/>
                  <a:cs typeface="Calibri"/>
                </a:endParaRPr>
              </a:p>
            </p:txBody>
          </p:sp>
          <p:pic>
            <p:nvPicPr>
              <p:cNvPr id="14" name="Picture 13" descr="A star filled sky&#10;&#10;Description automatically generated">
                <a:extLst>
                  <a:ext uri="{FF2B5EF4-FFF2-40B4-BE49-F238E27FC236}">
                    <a16:creationId xmlns:a16="http://schemas.microsoft.com/office/drawing/2014/main" id="{E77CDF84-D5F1-164B-8425-12512045AE8B}"/>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5119512" y="2029616"/>
                <a:ext cx="1408176" cy="1371600"/>
              </a:xfrm>
              <a:prstGeom prst="rect">
                <a:avLst/>
              </a:prstGeom>
              <a:ln>
                <a:solidFill>
                  <a:schemeClr val="tx1"/>
                </a:solidFill>
              </a:ln>
            </p:spPr>
          </p:pic>
          <p:sp>
            <p:nvSpPr>
              <p:cNvPr id="78" name="TextBox 77">
                <a:extLst>
                  <a:ext uri="{FF2B5EF4-FFF2-40B4-BE49-F238E27FC236}">
                    <a16:creationId xmlns:a16="http://schemas.microsoft.com/office/drawing/2014/main" id="{666FC7AF-17C7-F94A-AF40-EA8F3A6FE2B8}"/>
                  </a:ext>
                </a:extLst>
              </p:cNvPr>
              <p:cNvSpPr txBox="1"/>
              <p:nvPr/>
            </p:nvSpPr>
            <p:spPr>
              <a:xfrm>
                <a:off x="5119512" y="3041268"/>
                <a:ext cx="8058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err="1">
                    <a:highlight>
                      <a:srgbClr val="C0C0C0"/>
                    </a:highlight>
                    <a:latin typeface="Century Gothic" panose="020B0502020202020204" pitchFamily="34" charset="0"/>
                    <a:cs typeface="Calibri"/>
                  </a:rPr>
                  <a:t>vpd</a:t>
                </a:r>
                <a:endParaRPr lang="en-US" b="1">
                  <a:highlight>
                    <a:srgbClr val="C0C0C0"/>
                  </a:highlight>
                  <a:latin typeface="Century Gothic" panose="020B0502020202020204" pitchFamily="34" charset="0"/>
                  <a:cs typeface="Calibri"/>
                </a:endParaRPr>
              </a:p>
            </p:txBody>
          </p:sp>
          <p:pic>
            <p:nvPicPr>
              <p:cNvPr id="20" name="Picture 19" descr="A picture containing weapon, sitting, orange, sunset&#10;&#10;Description automatically generated">
                <a:extLst>
                  <a:ext uri="{FF2B5EF4-FFF2-40B4-BE49-F238E27FC236}">
                    <a16:creationId xmlns:a16="http://schemas.microsoft.com/office/drawing/2014/main" id="{CBB43DC3-9575-CD43-9BC7-157EFEA3EB8A}"/>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5655369" y="1803193"/>
                <a:ext cx="1408176" cy="1371600"/>
              </a:xfrm>
              <a:prstGeom prst="rect">
                <a:avLst/>
              </a:prstGeom>
              <a:ln>
                <a:solidFill>
                  <a:schemeClr val="tx1"/>
                </a:solidFill>
              </a:ln>
            </p:spPr>
          </p:pic>
          <p:sp>
            <p:nvSpPr>
              <p:cNvPr id="83" name="TextBox 82">
                <a:extLst>
                  <a:ext uri="{FF2B5EF4-FFF2-40B4-BE49-F238E27FC236}">
                    <a16:creationId xmlns:a16="http://schemas.microsoft.com/office/drawing/2014/main" id="{72348F36-3A38-6244-A2B5-41C68BC744DB}"/>
                  </a:ext>
                </a:extLst>
              </p:cNvPr>
              <p:cNvSpPr txBox="1"/>
              <p:nvPr/>
            </p:nvSpPr>
            <p:spPr>
              <a:xfrm>
                <a:off x="5638577" y="2780591"/>
                <a:ext cx="1193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highlight>
                      <a:srgbClr val="C0C0C0"/>
                    </a:highlight>
                    <a:latin typeface="Century Gothic" panose="020B0502020202020204" pitchFamily="34" charset="0"/>
                    <a:cs typeface="Calibri"/>
                  </a:rPr>
                  <a:t>drought</a:t>
                </a:r>
              </a:p>
            </p:txBody>
          </p:sp>
          <p:pic>
            <p:nvPicPr>
              <p:cNvPr id="16" name="Picture 15" descr="Background pattern&#10;&#10;Description automatically generated">
                <a:extLst>
                  <a:ext uri="{FF2B5EF4-FFF2-40B4-BE49-F238E27FC236}">
                    <a16:creationId xmlns:a16="http://schemas.microsoft.com/office/drawing/2014/main" id="{0052EF0D-9861-1F42-A542-E40FCFD1D5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6923" y="1578196"/>
                <a:ext cx="1241777" cy="1371600"/>
              </a:xfrm>
              <a:prstGeom prst="rect">
                <a:avLst/>
              </a:prstGeom>
              <a:ln>
                <a:solidFill>
                  <a:schemeClr val="tx1"/>
                </a:solidFill>
              </a:ln>
            </p:spPr>
          </p:pic>
          <p:sp>
            <p:nvSpPr>
              <p:cNvPr id="82" name="TextBox 81">
                <a:extLst>
                  <a:ext uri="{FF2B5EF4-FFF2-40B4-BE49-F238E27FC236}">
                    <a16:creationId xmlns:a16="http://schemas.microsoft.com/office/drawing/2014/main" id="{42277149-C020-7A4F-9990-C6C92666F534}"/>
                  </a:ext>
                </a:extLst>
              </p:cNvPr>
              <p:cNvSpPr txBox="1"/>
              <p:nvPr/>
            </p:nvSpPr>
            <p:spPr>
              <a:xfrm>
                <a:off x="6366923" y="2568753"/>
                <a:ext cx="8058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err="1">
                    <a:highlight>
                      <a:srgbClr val="C0C0C0"/>
                    </a:highlight>
                    <a:latin typeface="Century Gothic" panose="020B0502020202020204" pitchFamily="34" charset="0"/>
                    <a:cs typeface="Calibri"/>
                  </a:rPr>
                  <a:t>tdiff</a:t>
                </a:r>
                <a:endParaRPr lang="en-US" b="1">
                  <a:highlight>
                    <a:srgbClr val="C0C0C0"/>
                  </a:highlight>
                  <a:latin typeface="Century Gothic" panose="020B0502020202020204" pitchFamily="34" charset="0"/>
                  <a:cs typeface="Calibri"/>
                </a:endParaRPr>
              </a:p>
            </p:txBody>
          </p:sp>
        </p:grpSp>
        <p:pic>
          <p:nvPicPr>
            <p:cNvPr id="37" name="Picture 36" descr="A picture containing reef, green, coral, large&#10;&#10;Description automatically generated">
              <a:extLst>
                <a:ext uri="{FF2B5EF4-FFF2-40B4-BE49-F238E27FC236}">
                  <a16:creationId xmlns:a16="http://schemas.microsoft.com/office/drawing/2014/main" id="{6DB44896-C2F1-6A43-86FF-92B96C469D74}"/>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5436567" y="4550233"/>
              <a:ext cx="1408176" cy="1371600"/>
            </a:xfrm>
            <a:prstGeom prst="rect">
              <a:avLst/>
            </a:prstGeom>
            <a:ln>
              <a:solidFill>
                <a:schemeClr val="tx1"/>
              </a:solidFill>
            </a:ln>
          </p:spPr>
        </p:pic>
        <p:sp>
          <p:nvSpPr>
            <p:cNvPr id="84" name="TextBox 83">
              <a:extLst>
                <a:ext uri="{FF2B5EF4-FFF2-40B4-BE49-F238E27FC236}">
                  <a16:creationId xmlns:a16="http://schemas.microsoft.com/office/drawing/2014/main" id="{9D398DFF-EFB5-BD45-BC42-E027F0EDEF61}"/>
                </a:ext>
              </a:extLst>
            </p:cNvPr>
            <p:cNvSpPr txBox="1"/>
            <p:nvPr/>
          </p:nvSpPr>
          <p:spPr>
            <a:xfrm>
              <a:off x="5737712" y="5580415"/>
              <a:ext cx="8058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highlight>
                    <a:srgbClr val="C0C0C0"/>
                  </a:highlight>
                  <a:latin typeface="Century Gothic" panose="020B0502020202020204" pitchFamily="34" charset="0"/>
                  <a:cs typeface="Calibri"/>
                </a:rPr>
                <a:t>slope</a:t>
              </a:r>
            </a:p>
          </p:txBody>
        </p:sp>
      </p:grpSp>
      <p:grpSp>
        <p:nvGrpSpPr>
          <p:cNvPr id="5" name="Group 4">
            <a:extLst>
              <a:ext uri="{FF2B5EF4-FFF2-40B4-BE49-F238E27FC236}">
                <a16:creationId xmlns:a16="http://schemas.microsoft.com/office/drawing/2014/main" id="{9D376F57-F6E4-294C-9631-D15EA55D73EC}"/>
              </a:ext>
            </a:extLst>
          </p:cNvPr>
          <p:cNvGrpSpPr/>
          <p:nvPr/>
        </p:nvGrpSpPr>
        <p:grpSpPr>
          <a:xfrm>
            <a:off x="8209753" y="937179"/>
            <a:ext cx="3863920" cy="5657755"/>
            <a:chOff x="8209753" y="937179"/>
            <a:chExt cx="3863920" cy="5657755"/>
          </a:xfrm>
        </p:grpSpPr>
        <p:sp>
          <p:nvSpPr>
            <p:cNvPr id="45" name="Rounded Rectangle 44">
              <a:extLst>
                <a:ext uri="{FF2B5EF4-FFF2-40B4-BE49-F238E27FC236}">
                  <a16:creationId xmlns:a16="http://schemas.microsoft.com/office/drawing/2014/main" id="{7ADBDE23-08CB-AD4D-9DF7-0D50267ED846}"/>
                </a:ext>
              </a:extLst>
            </p:cNvPr>
            <p:cNvSpPr/>
            <p:nvPr/>
          </p:nvSpPr>
          <p:spPr>
            <a:xfrm>
              <a:off x="8209753" y="1207786"/>
              <a:ext cx="3863920"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5C35E27B-2A1C-8A47-9EF4-EE2DCA74D5F7}"/>
                </a:ext>
              </a:extLst>
            </p:cNvPr>
            <p:cNvGrpSpPr/>
            <p:nvPr/>
          </p:nvGrpSpPr>
          <p:grpSpPr>
            <a:xfrm>
              <a:off x="8734484" y="937179"/>
              <a:ext cx="2955556" cy="545143"/>
              <a:chOff x="1613116" y="923465"/>
              <a:chExt cx="2955556" cy="545143"/>
            </a:xfrm>
            <a:solidFill>
              <a:schemeClr val="accent6">
                <a:lumMod val="20000"/>
                <a:lumOff val="80000"/>
              </a:schemeClr>
            </a:solidFill>
          </p:grpSpPr>
          <p:sp>
            <p:nvSpPr>
              <p:cNvPr id="64" name="Trapezoid 63">
                <a:extLst>
                  <a:ext uri="{FF2B5EF4-FFF2-40B4-BE49-F238E27FC236}">
                    <a16:creationId xmlns:a16="http://schemas.microsoft.com/office/drawing/2014/main" id="{D491AD1A-9981-1843-A460-071170FF9302}"/>
                  </a:ext>
                </a:extLst>
              </p:cNvPr>
              <p:cNvSpPr/>
              <p:nvPr/>
            </p:nvSpPr>
            <p:spPr>
              <a:xfrm>
                <a:off x="1613116" y="923465"/>
                <a:ext cx="2955556" cy="545143"/>
              </a:xfrm>
              <a:prstGeom prst="trapezoid">
                <a:avLst/>
              </a:prstGeom>
              <a:grp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6" name="TextBox 65">
                <a:extLst>
                  <a:ext uri="{FF2B5EF4-FFF2-40B4-BE49-F238E27FC236}">
                    <a16:creationId xmlns:a16="http://schemas.microsoft.com/office/drawing/2014/main" id="{1B089C84-BDCC-014A-BC8E-E0EEE948C402}"/>
                  </a:ext>
                </a:extLst>
              </p:cNvPr>
              <p:cNvSpPr txBox="1"/>
              <p:nvPr/>
            </p:nvSpPr>
            <p:spPr>
              <a:xfrm>
                <a:off x="2077444" y="92874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Analysis</a:t>
                </a:r>
                <a:endParaRPr lang="en-US" b="1">
                  <a:solidFill>
                    <a:schemeClr val="tx1">
                      <a:lumMod val="75000"/>
                      <a:lumOff val="25000"/>
                    </a:schemeClr>
                  </a:solidFill>
                </a:endParaRPr>
              </a:p>
            </p:txBody>
          </p:sp>
        </p:grpSp>
        <p:grpSp>
          <p:nvGrpSpPr>
            <p:cNvPr id="127" name="Group 126">
              <a:extLst>
                <a:ext uri="{FF2B5EF4-FFF2-40B4-BE49-F238E27FC236}">
                  <a16:creationId xmlns:a16="http://schemas.microsoft.com/office/drawing/2014/main" id="{79A6E9F9-2B17-CC4C-B845-014CFB5A163A}"/>
                </a:ext>
              </a:extLst>
            </p:cNvPr>
            <p:cNvGrpSpPr/>
            <p:nvPr/>
          </p:nvGrpSpPr>
          <p:grpSpPr>
            <a:xfrm>
              <a:off x="8322211" y="1783167"/>
              <a:ext cx="2018721" cy="1101119"/>
              <a:chOff x="8322211" y="1783167"/>
              <a:chExt cx="2018721" cy="1101119"/>
            </a:xfrm>
          </p:grpSpPr>
          <p:sp>
            <p:nvSpPr>
              <p:cNvPr id="93" name="Rectangle 92">
                <a:extLst>
                  <a:ext uri="{FF2B5EF4-FFF2-40B4-BE49-F238E27FC236}">
                    <a16:creationId xmlns:a16="http://schemas.microsoft.com/office/drawing/2014/main" id="{62260735-4A81-F746-947B-E8B03F08EF2A}"/>
                  </a:ext>
                </a:extLst>
              </p:cNvPr>
              <p:cNvSpPr/>
              <p:nvPr/>
            </p:nvSpPr>
            <p:spPr>
              <a:xfrm>
                <a:off x="8381875" y="1783167"/>
                <a:ext cx="1959057" cy="1101119"/>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3864C2D2-A29C-8844-971C-8B16649CF91B}"/>
                  </a:ext>
                </a:extLst>
              </p:cNvPr>
              <p:cNvSpPr txBox="1"/>
              <p:nvPr/>
            </p:nvSpPr>
            <p:spPr>
              <a:xfrm>
                <a:off x="8322211" y="1985220"/>
                <a:ext cx="1959057" cy="707886"/>
              </a:xfrm>
              <a:prstGeom prst="rect">
                <a:avLst/>
              </a:prstGeom>
              <a:noFill/>
              <a:ln>
                <a:noFill/>
              </a:ln>
            </p:spPr>
            <p:txBody>
              <a:bodyPr wrap="square" rtlCol="0" anchor="t">
                <a:spAutoFit/>
              </a:bodyPr>
              <a:lstStyle/>
              <a:p>
                <a:r>
                  <a:rPr lang="en-US" sz="2000">
                    <a:solidFill>
                      <a:schemeClr val="bg1"/>
                    </a:solidFill>
                    <a:latin typeface="Century Gothic"/>
                  </a:rPr>
                  <a:t>1.Training Sample Points</a:t>
                </a:r>
              </a:p>
            </p:txBody>
          </p:sp>
        </p:grpSp>
        <p:grpSp>
          <p:nvGrpSpPr>
            <p:cNvPr id="97" name="Group 96">
              <a:extLst>
                <a:ext uri="{FF2B5EF4-FFF2-40B4-BE49-F238E27FC236}">
                  <a16:creationId xmlns:a16="http://schemas.microsoft.com/office/drawing/2014/main" id="{3424E05F-883F-1D4F-B55A-086BBB225866}"/>
                </a:ext>
              </a:extLst>
            </p:cNvPr>
            <p:cNvGrpSpPr/>
            <p:nvPr/>
          </p:nvGrpSpPr>
          <p:grpSpPr>
            <a:xfrm>
              <a:off x="10534515" y="3545908"/>
              <a:ext cx="1242181" cy="1193340"/>
              <a:chOff x="-3446807" y="2780310"/>
              <a:chExt cx="2670056" cy="3246055"/>
            </a:xfrm>
          </p:grpSpPr>
          <p:sp>
            <p:nvSpPr>
              <p:cNvPr id="98" name="Rectangle 97">
                <a:extLst>
                  <a:ext uri="{FF2B5EF4-FFF2-40B4-BE49-F238E27FC236}">
                    <a16:creationId xmlns:a16="http://schemas.microsoft.com/office/drawing/2014/main" id="{256F65B9-E5AD-474B-94D5-9E2DB2D8028D}"/>
                  </a:ext>
                </a:extLst>
              </p:cNvPr>
              <p:cNvSpPr/>
              <p:nvPr/>
            </p:nvSpPr>
            <p:spPr>
              <a:xfrm>
                <a:off x="-3446807" y="4626023"/>
                <a:ext cx="490251"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1284FFCC-DE3E-034D-B3EE-C2B6EEDC3D6E}"/>
                  </a:ext>
                </a:extLst>
              </p:cNvPr>
              <p:cNvSpPr/>
              <p:nvPr/>
            </p:nvSpPr>
            <p:spPr>
              <a:xfrm>
                <a:off x="-2473639" y="2780310"/>
                <a:ext cx="679436"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2910C0DE-7404-0242-B51E-D25749B0919C}"/>
                  </a:ext>
                </a:extLst>
              </p:cNvPr>
              <p:cNvSpPr/>
              <p:nvPr/>
            </p:nvSpPr>
            <p:spPr>
              <a:xfrm>
                <a:off x="-3146741" y="3834513"/>
                <a:ext cx="679436"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58FB084E-BF26-B04F-BC2F-0ABBC0DEBD7D}"/>
                  </a:ext>
                </a:extLst>
              </p:cNvPr>
              <p:cNvSpPr/>
              <p:nvPr/>
            </p:nvSpPr>
            <p:spPr>
              <a:xfrm>
                <a:off x="-1790594" y="3834513"/>
                <a:ext cx="679436"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Connector: Elbow 45">
                <a:extLst>
                  <a:ext uri="{FF2B5EF4-FFF2-40B4-BE49-F238E27FC236}">
                    <a16:creationId xmlns:a16="http://schemas.microsoft.com/office/drawing/2014/main" id="{7E49B49A-B81A-C44C-B752-D710379D39F5}"/>
                  </a:ext>
                </a:extLst>
              </p:cNvPr>
              <p:cNvCxnSpPr>
                <a:stCxn id="99" idx="2"/>
                <a:endCxn id="101" idx="0"/>
              </p:cNvCxnSpPr>
              <p:nvPr/>
            </p:nvCxnSpPr>
            <p:spPr>
              <a:xfrm rot="16200000" flipH="1">
                <a:off x="-2096525" y="3188863"/>
                <a:ext cx="608253" cy="68304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onnector: Elbow 47">
                <a:extLst>
                  <a:ext uri="{FF2B5EF4-FFF2-40B4-BE49-F238E27FC236}">
                    <a16:creationId xmlns:a16="http://schemas.microsoft.com/office/drawing/2014/main" id="{068638CE-EAED-D740-BCF2-6A6341CB1DE9}"/>
                  </a:ext>
                </a:extLst>
              </p:cNvPr>
              <p:cNvCxnSpPr>
                <a:stCxn id="99" idx="2"/>
                <a:endCxn id="100" idx="0"/>
              </p:cNvCxnSpPr>
              <p:nvPr/>
            </p:nvCxnSpPr>
            <p:spPr>
              <a:xfrm rot="5400000">
                <a:off x="-2774598" y="3193835"/>
                <a:ext cx="608253" cy="67310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EC28AE9A-687D-ED42-ABCD-0C36831BB521}"/>
                  </a:ext>
                </a:extLst>
              </p:cNvPr>
              <p:cNvSpPr/>
              <p:nvPr/>
            </p:nvSpPr>
            <p:spPr>
              <a:xfrm>
                <a:off x="-2738138" y="4626023"/>
                <a:ext cx="490251"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D77A7FC1-7574-074E-855E-DFABA3DC8A8C}"/>
                  </a:ext>
                </a:extLst>
              </p:cNvPr>
              <p:cNvSpPr/>
              <p:nvPr/>
            </p:nvSpPr>
            <p:spPr>
              <a:xfrm>
                <a:off x="-1975671" y="4626023"/>
                <a:ext cx="490251"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4788AF82-B97F-F142-9724-CD616ED31674}"/>
                  </a:ext>
                </a:extLst>
              </p:cNvPr>
              <p:cNvSpPr/>
              <p:nvPr/>
            </p:nvSpPr>
            <p:spPr>
              <a:xfrm>
                <a:off x="-1267002" y="4626023"/>
                <a:ext cx="490251"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1F48155D-F2B4-9241-9324-861997E712DA}"/>
                  </a:ext>
                </a:extLst>
              </p:cNvPr>
              <p:cNvSpPr/>
              <p:nvPr/>
            </p:nvSpPr>
            <p:spPr>
              <a:xfrm>
                <a:off x="-3049674" y="5580415"/>
                <a:ext cx="490251"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96FC88C8-5AED-A54E-8558-1937896E717F}"/>
                  </a:ext>
                </a:extLst>
              </p:cNvPr>
              <p:cNvSpPr/>
              <p:nvPr/>
            </p:nvSpPr>
            <p:spPr>
              <a:xfrm>
                <a:off x="-2317559" y="5580415"/>
                <a:ext cx="490251"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 name="Connector: Elbow 55">
                <a:extLst>
                  <a:ext uri="{FF2B5EF4-FFF2-40B4-BE49-F238E27FC236}">
                    <a16:creationId xmlns:a16="http://schemas.microsoft.com/office/drawing/2014/main" id="{4C4D4588-69DD-6F45-93D7-8EFE4529DDC8}"/>
                  </a:ext>
                </a:extLst>
              </p:cNvPr>
              <p:cNvCxnSpPr>
                <a:stCxn id="100" idx="2"/>
                <a:endCxn id="98" idx="0"/>
              </p:cNvCxnSpPr>
              <p:nvPr/>
            </p:nvCxnSpPr>
            <p:spPr>
              <a:xfrm rot="5400000">
                <a:off x="-3177132" y="4255914"/>
                <a:ext cx="345560" cy="394658"/>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Connector: Elbow 57">
                <a:extLst>
                  <a:ext uri="{FF2B5EF4-FFF2-40B4-BE49-F238E27FC236}">
                    <a16:creationId xmlns:a16="http://schemas.microsoft.com/office/drawing/2014/main" id="{B9F0317C-801F-D440-9B2E-CDD607B60366}"/>
                  </a:ext>
                </a:extLst>
              </p:cNvPr>
              <p:cNvCxnSpPr>
                <a:stCxn id="100" idx="2"/>
                <a:endCxn id="104" idx="0"/>
              </p:cNvCxnSpPr>
              <p:nvPr/>
            </p:nvCxnSpPr>
            <p:spPr>
              <a:xfrm rot="16200000" flipH="1">
                <a:off x="-2822798" y="4296237"/>
                <a:ext cx="345560" cy="31401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Connector: Elbow 59">
                <a:extLst>
                  <a:ext uri="{FF2B5EF4-FFF2-40B4-BE49-F238E27FC236}">
                    <a16:creationId xmlns:a16="http://schemas.microsoft.com/office/drawing/2014/main" id="{DCB75B97-D29C-2C45-BA59-ABDD88986F25}"/>
                  </a:ext>
                </a:extLst>
              </p:cNvPr>
              <p:cNvCxnSpPr>
                <a:stCxn id="104" idx="2"/>
                <a:endCxn id="107" idx="0"/>
              </p:cNvCxnSpPr>
              <p:nvPr/>
            </p:nvCxnSpPr>
            <p:spPr>
              <a:xfrm rot="5400000">
                <a:off x="-2903001" y="5170426"/>
                <a:ext cx="508442" cy="311536"/>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Connector: Elbow 61">
                <a:extLst>
                  <a:ext uri="{FF2B5EF4-FFF2-40B4-BE49-F238E27FC236}">
                    <a16:creationId xmlns:a16="http://schemas.microsoft.com/office/drawing/2014/main" id="{C98DF16D-9E72-FE49-87A6-2358ABBE0E45}"/>
                  </a:ext>
                </a:extLst>
              </p:cNvPr>
              <p:cNvCxnSpPr>
                <a:stCxn id="104" idx="2"/>
                <a:endCxn id="108" idx="0"/>
              </p:cNvCxnSpPr>
              <p:nvPr/>
            </p:nvCxnSpPr>
            <p:spPr>
              <a:xfrm rot="16200000" flipH="1">
                <a:off x="-2536944" y="5115904"/>
                <a:ext cx="508442" cy="420579"/>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Connector: Elbow 64">
                <a:extLst>
                  <a:ext uri="{FF2B5EF4-FFF2-40B4-BE49-F238E27FC236}">
                    <a16:creationId xmlns:a16="http://schemas.microsoft.com/office/drawing/2014/main" id="{492EBC58-DF38-F141-9042-BA689B2BBA03}"/>
                  </a:ext>
                </a:extLst>
              </p:cNvPr>
              <p:cNvCxnSpPr>
                <a:stCxn id="101" idx="2"/>
                <a:endCxn id="105" idx="0"/>
              </p:cNvCxnSpPr>
              <p:nvPr/>
            </p:nvCxnSpPr>
            <p:spPr>
              <a:xfrm rot="5400000">
                <a:off x="-1763490" y="4313409"/>
                <a:ext cx="345560" cy="279669"/>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onnector: Elbow 66">
                <a:extLst>
                  <a:ext uri="{FF2B5EF4-FFF2-40B4-BE49-F238E27FC236}">
                    <a16:creationId xmlns:a16="http://schemas.microsoft.com/office/drawing/2014/main" id="{7427650A-74B5-5F43-8993-827FAA72890F}"/>
                  </a:ext>
                </a:extLst>
              </p:cNvPr>
              <p:cNvCxnSpPr>
                <a:stCxn id="101" idx="2"/>
                <a:endCxn id="106" idx="0"/>
              </p:cNvCxnSpPr>
              <p:nvPr/>
            </p:nvCxnSpPr>
            <p:spPr>
              <a:xfrm rot="16200000" flipH="1">
                <a:off x="-1409156" y="4238743"/>
                <a:ext cx="345560" cy="429000"/>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16" name="Picture 115" descr="Map&#10;&#10;Description automatically generated">
              <a:extLst>
                <a:ext uri="{FF2B5EF4-FFF2-40B4-BE49-F238E27FC236}">
                  <a16:creationId xmlns:a16="http://schemas.microsoft.com/office/drawing/2014/main" id="{D67E0979-CD96-2A4E-84DE-B4D59922DD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73678" y="1675936"/>
              <a:ext cx="1163854" cy="1642509"/>
            </a:xfrm>
            <a:prstGeom prst="rect">
              <a:avLst/>
            </a:prstGeom>
          </p:spPr>
        </p:pic>
        <p:grpSp>
          <p:nvGrpSpPr>
            <p:cNvPr id="128" name="Group 127">
              <a:extLst>
                <a:ext uri="{FF2B5EF4-FFF2-40B4-BE49-F238E27FC236}">
                  <a16:creationId xmlns:a16="http://schemas.microsoft.com/office/drawing/2014/main" id="{CE13D721-F58A-9648-8746-519FF388DEB4}"/>
                </a:ext>
              </a:extLst>
            </p:cNvPr>
            <p:cNvGrpSpPr/>
            <p:nvPr/>
          </p:nvGrpSpPr>
          <p:grpSpPr>
            <a:xfrm>
              <a:off x="8322211" y="3424682"/>
              <a:ext cx="2036222" cy="1101119"/>
              <a:chOff x="8322211" y="3424682"/>
              <a:chExt cx="2036222" cy="1101119"/>
            </a:xfrm>
          </p:grpSpPr>
          <p:sp>
            <p:nvSpPr>
              <p:cNvPr id="117" name="Rectangle 116">
                <a:extLst>
                  <a:ext uri="{FF2B5EF4-FFF2-40B4-BE49-F238E27FC236}">
                    <a16:creationId xmlns:a16="http://schemas.microsoft.com/office/drawing/2014/main" id="{61B70A37-2234-2644-9271-50E7E946B886}"/>
                  </a:ext>
                </a:extLst>
              </p:cNvPr>
              <p:cNvSpPr/>
              <p:nvPr/>
            </p:nvSpPr>
            <p:spPr>
              <a:xfrm>
                <a:off x="8381875" y="3424682"/>
                <a:ext cx="1976558" cy="1101119"/>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E9B81316-8639-2A4B-9ADD-58D0FFB850A9}"/>
                  </a:ext>
                </a:extLst>
              </p:cNvPr>
              <p:cNvSpPr txBox="1"/>
              <p:nvPr/>
            </p:nvSpPr>
            <p:spPr>
              <a:xfrm>
                <a:off x="8322211" y="3645731"/>
                <a:ext cx="1801097" cy="707886"/>
              </a:xfrm>
              <a:prstGeom prst="rect">
                <a:avLst/>
              </a:prstGeom>
              <a:noFill/>
              <a:ln>
                <a:noFill/>
              </a:ln>
            </p:spPr>
            <p:txBody>
              <a:bodyPr wrap="square" rtlCol="0" anchor="t">
                <a:spAutoFit/>
              </a:bodyPr>
              <a:lstStyle/>
              <a:p>
                <a:r>
                  <a:rPr lang="en-US" sz="2000">
                    <a:solidFill>
                      <a:schemeClr val="bg1"/>
                    </a:solidFill>
                    <a:latin typeface="Century Gothic"/>
                  </a:rPr>
                  <a:t>2. Random Forest</a:t>
                </a:r>
              </a:p>
            </p:txBody>
          </p:sp>
        </p:grpSp>
        <p:grpSp>
          <p:nvGrpSpPr>
            <p:cNvPr id="129" name="Group 128">
              <a:extLst>
                <a:ext uri="{FF2B5EF4-FFF2-40B4-BE49-F238E27FC236}">
                  <a16:creationId xmlns:a16="http://schemas.microsoft.com/office/drawing/2014/main" id="{878E7FB9-DB26-7649-9F13-73C09264BE01}"/>
                </a:ext>
              </a:extLst>
            </p:cNvPr>
            <p:cNvGrpSpPr/>
            <p:nvPr/>
          </p:nvGrpSpPr>
          <p:grpSpPr>
            <a:xfrm>
              <a:off x="8322211" y="5043773"/>
              <a:ext cx="2036222" cy="1101119"/>
              <a:chOff x="8340140" y="5043773"/>
              <a:chExt cx="2036222" cy="1101119"/>
            </a:xfrm>
          </p:grpSpPr>
          <p:sp>
            <p:nvSpPr>
              <p:cNvPr id="118" name="Rectangle 117">
                <a:extLst>
                  <a:ext uri="{FF2B5EF4-FFF2-40B4-BE49-F238E27FC236}">
                    <a16:creationId xmlns:a16="http://schemas.microsoft.com/office/drawing/2014/main" id="{E5EF5DE8-3D7B-CC4C-A981-7392AC1EB363}"/>
                  </a:ext>
                </a:extLst>
              </p:cNvPr>
              <p:cNvSpPr/>
              <p:nvPr/>
            </p:nvSpPr>
            <p:spPr>
              <a:xfrm>
                <a:off x="8399804" y="5043773"/>
                <a:ext cx="1976558" cy="1101119"/>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C750F612-DE2A-8943-9B46-68C6EDFFF6EE}"/>
                  </a:ext>
                </a:extLst>
              </p:cNvPr>
              <p:cNvSpPr txBox="1"/>
              <p:nvPr/>
            </p:nvSpPr>
            <p:spPr>
              <a:xfrm>
                <a:off x="8340140" y="5223083"/>
                <a:ext cx="1663516" cy="707886"/>
              </a:xfrm>
              <a:prstGeom prst="rect">
                <a:avLst/>
              </a:prstGeom>
              <a:noFill/>
              <a:ln>
                <a:noFill/>
              </a:ln>
            </p:spPr>
            <p:txBody>
              <a:bodyPr wrap="square" rtlCol="0" anchor="t">
                <a:spAutoFit/>
              </a:bodyPr>
              <a:lstStyle/>
              <a:p>
                <a:r>
                  <a:rPr lang="en-US" sz="2000">
                    <a:solidFill>
                      <a:schemeClr val="bg1"/>
                    </a:solidFill>
                    <a:latin typeface="Century Gothic"/>
                  </a:rPr>
                  <a:t>3. Variable Importance</a:t>
                </a:r>
              </a:p>
            </p:txBody>
          </p:sp>
        </p:grpSp>
        <p:pic>
          <p:nvPicPr>
            <p:cNvPr id="122" name="Picture 121" descr="Table&#10;&#10;Description automatically generated">
              <a:extLst>
                <a:ext uri="{FF2B5EF4-FFF2-40B4-BE49-F238E27FC236}">
                  <a16:creationId xmlns:a16="http://schemas.microsoft.com/office/drawing/2014/main" id="{F8FF3092-A1D5-364D-B584-247C083794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09675" y="4942265"/>
              <a:ext cx="1291861" cy="1475886"/>
            </a:xfrm>
            <a:prstGeom prst="rect">
              <a:avLst/>
            </a:prstGeom>
          </p:spPr>
        </p:pic>
      </p:grpSp>
    </p:spTree>
    <p:extLst>
      <p:ext uri="{BB962C8B-B14F-4D97-AF65-F5344CB8AC3E}">
        <p14:creationId xmlns:p14="http://schemas.microsoft.com/office/powerpoint/2010/main" val="341680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AAD16-092F-EA4A-A9D7-9D2E4E34458E}"/>
              </a:ext>
            </a:extLst>
          </p:cNvPr>
          <p:cNvSpPr txBox="1">
            <a:spLocks/>
          </p:cNvSpPr>
          <p:nvPr/>
        </p:nvSpPr>
        <p:spPr>
          <a:xfrm>
            <a:off x="125231" y="378422"/>
            <a:ext cx="11696700"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a:solidFill>
                  <a:srgbClr val="55A976"/>
                </a:solidFill>
                <a:latin typeface="Century Gothic" panose="020F0302020204030204"/>
              </a:rPr>
              <a:t>Results | Current Fog Conditions Model</a:t>
            </a:r>
          </a:p>
        </p:txBody>
      </p:sp>
      <p:sp>
        <p:nvSpPr>
          <p:cNvPr id="8" name="Google Shape;143;p3">
            <a:extLst>
              <a:ext uri="{FF2B5EF4-FFF2-40B4-BE49-F238E27FC236}">
                <a16:creationId xmlns:a16="http://schemas.microsoft.com/office/drawing/2014/main" id="{99D8D8AB-5E5C-FB49-80FC-CE391C0243CC}"/>
              </a:ext>
            </a:extLst>
          </p:cNvPr>
          <p:cNvSpPr txBox="1"/>
          <p:nvPr/>
        </p:nvSpPr>
        <p:spPr>
          <a:xfrm>
            <a:off x="6630489" y="1062754"/>
            <a:ext cx="4449888" cy="1398655"/>
          </a:xfrm>
          <a:prstGeom prst="rect">
            <a:avLst/>
          </a:prstGeom>
          <a:noFill/>
          <a:ln>
            <a:noFill/>
          </a:ln>
        </p:spPr>
        <p:txBody>
          <a:bodyPr spcFirstLastPara="1" wrap="square" lIns="91425" tIns="45700" rIns="91425" bIns="4570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3F4268"/>
              </a:buClr>
              <a:buSzPts val="2800"/>
            </a:pPr>
            <a:r>
              <a:rPr lang="en-US" sz="2600" b="1">
                <a:solidFill>
                  <a:schemeClr val="tx1">
                    <a:lumMod val="75000"/>
                    <a:lumOff val="25000"/>
                  </a:schemeClr>
                </a:solidFill>
                <a:latin typeface="Century Gothic"/>
                <a:ea typeface="Century Gothic"/>
                <a:cs typeface="Century Gothic"/>
                <a:sym typeface="Century Gothic"/>
              </a:rPr>
              <a:t>OOB Model performance</a:t>
            </a:r>
          </a:p>
          <a:p>
            <a:pPr marL="914400" lvl="1" indent="-457200">
              <a:buClr>
                <a:srgbClr val="3F4268"/>
              </a:buClr>
              <a:buSzPts val="2800"/>
              <a:buFont typeface="Webdings" panose="05030102010509060703" pitchFamily="18" charset="2"/>
              <a:buChar char=""/>
            </a:pPr>
            <a:r>
              <a:rPr lang="en-US" sz="2600">
                <a:solidFill>
                  <a:schemeClr val="tx1">
                    <a:lumMod val="75000"/>
                    <a:lumOff val="25000"/>
                  </a:schemeClr>
                </a:solidFill>
                <a:latin typeface="Century Gothic"/>
                <a:ea typeface="Century Gothic"/>
                <a:cs typeface="Century Gothic"/>
                <a:sym typeface="Century Gothic"/>
              </a:rPr>
              <a:t>RMSE: 2.2</a:t>
            </a:r>
          </a:p>
          <a:p>
            <a:pPr marL="914400" lvl="1" indent="-457200">
              <a:buClr>
                <a:srgbClr val="3F4268"/>
              </a:buClr>
              <a:buSzPts val="2800"/>
              <a:buFont typeface="Webdings" panose="05030102010509060703" pitchFamily="18" charset="2"/>
              <a:buChar char=""/>
            </a:pPr>
            <a:r>
              <a:rPr lang="en-US" sz="2600">
                <a:solidFill>
                  <a:schemeClr val="tx1">
                    <a:lumMod val="75000"/>
                    <a:lumOff val="25000"/>
                  </a:schemeClr>
                </a:solidFill>
                <a:latin typeface="Century Gothic"/>
                <a:ea typeface="Century Gothic"/>
                <a:cs typeface="Century Gothic"/>
                <a:sym typeface="Century Gothic"/>
              </a:rPr>
              <a:t>R</a:t>
            </a:r>
            <a:r>
              <a:rPr lang="en-US" sz="2600">
                <a:solidFill>
                  <a:schemeClr val="tx1">
                    <a:lumMod val="75000"/>
                    <a:lumOff val="25000"/>
                  </a:schemeClr>
                </a:solidFill>
                <a:latin typeface="Calibri" panose="020F0502020204030204" pitchFamily="34" charset="0"/>
                <a:ea typeface="Century Gothic"/>
                <a:cs typeface="Calibri" panose="020F0502020204030204" pitchFamily="34" charset="0"/>
                <a:sym typeface="Century Gothic"/>
              </a:rPr>
              <a:t>²</a:t>
            </a:r>
            <a:r>
              <a:rPr lang="en-US" sz="2600">
                <a:solidFill>
                  <a:schemeClr val="tx1">
                    <a:lumMod val="75000"/>
                    <a:lumOff val="25000"/>
                  </a:schemeClr>
                </a:solidFill>
                <a:latin typeface="Century Gothic"/>
                <a:ea typeface="Century Gothic"/>
                <a:cs typeface="Century Gothic"/>
                <a:sym typeface="Century Gothic"/>
              </a:rPr>
              <a:t>: 0.8</a:t>
            </a:r>
          </a:p>
          <a:p>
            <a:pPr marL="914400" lvl="1" indent="-457200">
              <a:buClr>
                <a:srgbClr val="3F4268"/>
              </a:buClr>
              <a:buSzPts val="2800"/>
              <a:buFont typeface="Webdings" panose="05030102010509060703" pitchFamily="18" charset="2"/>
              <a:buChar char=""/>
            </a:pPr>
            <a:endParaRPr lang="en-US" sz="2600">
              <a:solidFill>
                <a:schemeClr val="tx1">
                  <a:lumMod val="75000"/>
                  <a:lumOff val="25000"/>
                </a:schemeClr>
              </a:solidFill>
              <a:latin typeface="Century Gothic"/>
              <a:ea typeface="Century Gothic"/>
              <a:cs typeface="Century Gothic"/>
              <a:sym typeface="Century Gothic"/>
            </a:endParaRPr>
          </a:p>
        </p:txBody>
      </p:sp>
      <p:grpSp>
        <p:nvGrpSpPr>
          <p:cNvPr id="34" name="Group 33">
            <a:extLst>
              <a:ext uri="{FF2B5EF4-FFF2-40B4-BE49-F238E27FC236}">
                <a16:creationId xmlns:a16="http://schemas.microsoft.com/office/drawing/2014/main" id="{71884729-BED9-3F41-A0F1-535E76FA81D8}"/>
              </a:ext>
            </a:extLst>
          </p:cNvPr>
          <p:cNvGrpSpPr/>
          <p:nvPr/>
        </p:nvGrpSpPr>
        <p:grpSpPr>
          <a:xfrm>
            <a:off x="4214807" y="2578481"/>
            <a:ext cx="7456723" cy="4069906"/>
            <a:chOff x="5423368" y="1879913"/>
            <a:chExt cx="5950960" cy="3076995"/>
          </a:xfrm>
        </p:grpSpPr>
        <p:sp>
          <p:nvSpPr>
            <p:cNvPr id="9" name="TextBox 8">
              <a:extLst>
                <a:ext uri="{FF2B5EF4-FFF2-40B4-BE49-F238E27FC236}">
                  <a16:creationId xmlns:a16="http://schemas.microsoft.com/office/drawing/2014/main" id="{CF83B8F6-CD64-46F9-AD68-BF71D5B3E728}"/>
                </a:ext>
              </a:extLst>
            </p:cNvPr>
            <p:cNvSpPr txBox="1"/>
            <p:nvPr/>
          </p:nvSpPr>
          <p:spPr>
            <a:xfrm>
              <a:off x="8553403" y="4649131"/>
              <a:ext cx="1037463"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Predicted</a:t>
              </a:r>
            </a:p>
          </p:txBody>
        </p:sp>
        <p:grpSp>
          <p:nvGrpSpPr>
            <p:cNvPr id="10" name="Group 9">
              <a:extLst>
                <a:ext uri="{FF2B5EF4-FFF2-40B4-BE49-F238E27FC236}">
                  <a16:creationId xmlns:a16="http://schemas.microsoft.com/office/drawing/2014/main" id="{98C0339B-4614-3944-ADE3-9D66545693E1}"/>
                </a:ext>
              </a:extLst>
            </p:cNvPr>
            <p:cNvGrpSpPr/>
            <p:nvPr/>
          </p:nvGrpSpPr>
          <p:grpSpPr>
            <a:xfrm>
              <a:off x="5423368" y="1879913"/>
              <a:ext cx="5950960" cy="2861347"/>
              <a:chOff x="5423368" y="1879913"/>
              <a:chExt cx="5950960" cy="2861347"/>
            </a:xfrm>
          </p:grpSpPr>
          <p:sp>
            <p:nvSpPr>
              <p:cNvPr id="27" name="TextBox 26">
                <a:extLst>
                  <a:ext uri="{FF2B5EF4-FFF2-40B4-BE49-F238E27FC236}">
                    <a16:creationId xmlns:a16="http://schemas.microsoft.com/office/drawing/2014/main" id="{5B65C84E-F314-4F00-8494-EB6CEC48E842}"/>
                  </a:ext>
                </a:extLst>
              </p:cNvPr>
              <p:cNvSpPr txBox="1"/>
              <p:nvPr/>
            </p:nvSpPr>
            <p:spPr>
              <a:xfrm>
                <a:off x="6332753" y="3811636"/>
                <a:ext cx="269626"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5</a:t>
                </a:r>
              </a:p>
            </p:txBody>
          </p:sp>
          <p:grpSp>
            <p:nvGrpSpPr>
              <p:cNvPr id="7" name="Group 6">
                <a:extLst>
                  <a:ext uri="{FF2B5EF4-FFF2-40B4-BE49-F238E27FC236}">
                    <a16:creationId xmlns:a16="http://schemas.microsoft.com/office/drawing/2014/main" id="{3C2A98DC-B60F-C94B-84FC-FC186A1B6C42}"/>
                  </a:ext>
                </a:extLst>
              </p:cNvPr>
              <p:cNvGrpSpPr/>
              <p:nvPr/>
            </p:nvGrpSpPr>
            <p:grpSpPr>
              <a:xfrm>
                <a:off x="5423368" y="1879913"/>
                <a:ext cx="5950960" cy="2861347"/>
                <a:chOff x="5423368" y="1879913"/>
                <a:chExt cx="5950960" cy="2861347"/>
              </a:xfrm>
            </p:grpSpPr>
            <p:sp>
              <p:nvSpPr>
                <p:cNvPr id="3" name="TextBox 2">
                  <a:extLst>
                    <a:ext uri="{FF2B5EF4-FFF2-40B4-BE49-F238E27FC236}">
                      <a16:creationId xmlns:a16="http://schemas.microsoft.com/office/drawing/2014/main" id="{617CF836-6687-493B-ACAD-5F8D87998F8D}"/>
                    </a:ext>
                  </a:extLst>
                </p:cNvPr>
                <p:cNvSpPr txBox="1"/>
                <p:nvPr/>
              </p:nvSpPr>
              <p:spPr>
                <a:xfrm>
                  <a:off x="7899915" y="1879913"/>
                  <a:ext cx="2398413" cy="369332"/>
                </a:xfrm>
                <a:prstGeom prst="rect">
                  <a:avLst/>
                </a:prstGeom>
                <a:noFill/>
              </p:spPr>
              <p:txBody>
                <a:bodyPr wrap="none" rtlCol="0">
                  <a:spAutoFit/>
                </a:bodyPr>
                <a:lstStyle/>
                <a:p>
                  <a:r>
                    <a:rPr lang="en-US" b="1">
                      <a:solidFill>
                        <a:schemeClr val="tx1">
                          <a:lumMod val="75000"/>
                          <a:lumOff val="25000"/>
                        </a:schemeClr>
                      </a:solidFill>
                      <a:latin typeface="Century Gothic" panose="020B0502020202020204" pitchFamily="34" charset="0"/>
                    </a:rPr>
                    <a:t>Model Performance</a:t>
                  </a:r>
                </a:p>
              </p:txBody>
            </p:sp>
            <p:sp>
              <p:nvSpPr>
                <p:cNvPr id="4" name="TextBox 3">
                  <a:extLst>
                    <a:ext uri="{FF2B5EF4-FFF2-40B4-BE49-F238E27FC236}">
                      <a16:creationId xmlns:a16="http://schemas.microsoft.com/office/drawing/2014/main" id="{81FCBE6C-5B39-42CE-96DD-19BE0E241547}"/>
                    </a:ext>
                  </a:extLst>
                </p:cNvPr>
                <p:cNvSpPr txBox="1"/>
                <p:nvPr/>
              </p:nvSpPr>
              <p:spPr>
                <a:xfrm rot="16200000">
                  <a:off x="5758033" y="3142393"/>
                  <a:ext cx="798903" cy="245626"/>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Observed</a:t>
                  </a:r>
                </a:p>
              </p:txBody>
            </p:sp>
            <p:sp>
              <p:nvSpPr>
                <p:cNvPr id="5" name="TextBox 4">
                  <a:extLst>
                    <a:ext uri="{FF2B5EF4-FFF2-40B4-BE49-F238E27FC236}">
                      <a16:creationId xmlns:a16="http://schemas.microsoft.com/office/drawing/2014/main" id="{4198D0C7-C01A-4D9B-9880-0DF5E8E44E46}"/>
                    </a:ext>
                  </a:extLst>
                </p:cNvPr>
                <p:cNvSpPr txBox="1"/>
                <p:nvPr/>
              </p:nvSpPr>
              <p:spPr>
                <a:xfrm>
                  <a:off x="6742598" y="4418299"/>
                  <a:ext cx="269626"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0</a:t>
                  </a:r>
                </a:p>
              </p:txBody>
            </p:sp>
            <p:sp>
              <p:nvSpPr>
                <p:cNvPr id="11" name="TextBox 10">
                  <a:extLst>
                    <a:ext uri="{FF2B5EF4-FFF2-40B4-BE49-F238E27FC236}">
                      <a16:creationId xmlns:a16="http://schemas.microsoft.com/office/drawing/2014/main" id="{819187FC-BF4E-4E3E-A1A6-37F0FCE000E6}"/>
                    </a:ext>
                  </a:extLst>
                </p:cNvPr>
                <p:cNvSpPr txBox="1"/>
                <p:nvPr/>
              </p:nvSpPr>
              <p:spPr>
                <a:xfrm>
                  <a:off x="7447067" y="4418299"/>
                  <a:ext cx="269626"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5</a:t>
                  </a:r>
                </a:p>
              </p:txBody>
            </p:sp>
            <p:sp>
              <p:nvSpPr>
                <p:cNvPr id="12" name="TextBox 11">
                  <a:extLst>
                    <a:ext uri="{FF2B5EF4-FFF2-40B4-BE49-F238E27FC236}">
                      <a16:creationId xmlns:a16="http://schemas.microsoft.com/office/drawing/2014/main" id="{91C20B95-2FF5-4D5B-8419-12F2A364BA88}"/>
                    </a:ext>
                  </a:extLst>
                </p:cNvPr>
                <p:cNvSpPr txBox="1"/>
                <p:nvPr/>
              </p:nvSpPr>
              <p:spPr>
                <a:xfrm>
                  <a:off x="5423368" y="4279595"/>
                  <a:ext cx="548640" cy="461665"/>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10</a:t>
                  </a:r>
                </a:p>
              </p:txBody>
            </p:sp>
            <p:sp>
              <p:nvSpPr>
                <p:cNvPr id="21" name="TextBox 20">
                  <a:extLst>
                    <a:ext uri="{FF2B5EF4-FFF2-40B4-BE49-F238E27FC236}">
                      <a16:creationId xmlns:a16="http://schemas.microsoft.com/office/drawing/2014/main" id="{63576051-351A-4601-A901-1D0B553DDC8F}"/>
                    </a:ext>
                  </a:extLst>
                </p:cNvPr>
                <p:cNvSpPr txBox="1"/>
                <p:nvPr/>
              </p:nvSpPr>
              <p:spPr>
                <a:xfrm>
                  <a:off x="8697798" y="4418299"/>
                  <a:ext cx="548640"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15</a:t>
                  </a:r>
                </a:p>
              </p:txBody>
            </p:sp>
            <p:sp>
              <p:nvSpPr>
                <p:cNvPr id="22" name="TextBox 21">
                  <a:extLst>
                    <a:ext uri="{FF2B5EF4-FFF2-40B4-BE49-F238E27FC236}">
                      <a16:creationId xmlns:a16="http://schemas.microsoft.com/office/drawing/2014/main" id="{390BB629-B9D4-4522-9D71-EC3CD590AA19}"/>
                    </a:ext>
                  </a:extLst>
                </p:cNvPr>
                <p:cNvSpPr txBox="1"/>
                <p:nvPr/>
              </p:nvSpPr>
              <p:spPr>
                <a:xfrm>
                  <a:off x="9409459" y="4418299"/>
                  <a:ext cx="548640"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20</a:t>
                  </a:r>
                </a:p>
              </p:txBody>
            </p:sp>
            <p:sp>
              <p:nvSpPr>
                <p:cNvPr id="23" name="TextBox 22">
                  <a:extLst>
                    <a:ext uri="{FF2B5EF4-FFF2-40B4-BE49-F238E27FC236}">
                      <a16:creationId xmlns:a16="http://schemas.microsoft.com/office/drawing/2014/main" id="{E880D73E-B3D5-417E-B1E5-62C67E6BE29B}"/>
                    </a:ext>
                  </a:extLst>
                </p:cNvPr>
                <p:cNvSpPr txBox="1"/>
                <p:nvPr/>
              </p:nvSpPr>
              <p:spPr>
                <a:xfrm>
                  <a:off x="10105153" y="4418299"/>
                  <a:ext cx="548640"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25</a:t>
                  </a:r>
                </a:p>
              </p:txBody>
            </p:sp>
            <p:sp>
              <p:nvSpPr>
                <p:cNvPr id="24" name="TextBox 23">
                  <a:extLst>
                    <a:ext uri="{FF2B5EF4-FFF2-40B4-BE49-F238E27FC236}">
                      <a16:creationId xmlns:a16="http://schemas.microsoft.com/office/drawing/2014/main" id="{11F665AB-FE30-489C-97E7-6E52E572E7BF}"/>
                    </a:ext>
                  </a:extLst>
                </p:cNvPr>
                <p:cNvSpPr txBox="1"/>
                <p:nvPr/>
              </p:nvSpPr>
              <p:spPr>
                <a:xfrm>
                  <a:off x="10825688" y="4418299"/>
                  <a:ext cx="548640"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30</a:t>
                  </a:r>
                </a:p>
              </p:txBody>
            </p:sp>
            <p:sp>
              <p:nvSpPr>
                <p:cNvPr id="26" name="TextBox 25">
                  <a:extLst>
                    <a:ext uri="{FF2B5EF4-FFF2-40B4-BE49-F238E27FC236}">
                      <a16:creationId xmlns:a16="http://schemas.microsoft.com/office/drawing/2014/main" id="{A9494C52-8AEB-43FF-A84F-4FC392832209}"/>
                    </a:ext>
                  </a:extLst>
                </p:cNvPr>
                <p:cNvSpPr txBox="1"/>
                <p:nvPr/>
              </p:nvSpPr>
              <p:spPr>
                <a:xfrm>
                  <a:off x="6357641" y="4099191"/>
                  <a:ext cx="261550" cy="209421"/>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0</a:t>
                  </a:r>
                </a:p>
              </p:txBody>
            </p:sp>
            <p:sp>
              <p:nvSpPr>
                <p:cNvPr id="29" name="TextBox 28">
                  <a:extLst>
                    <a:ext uri="{FF2B5EF4-FFF2-40B4-BE49-F238E27FC236}">
                      <a16:creationId xmlns:a16="http://schemas.microsoft.com/office/drawing/2014/main" id="{EA845A0D-9F8D-4875-BAE8-18CC455A64BE}"/>
                    </a:ext>
                  </a:extLst>
                </p:cNvPr>
                <p:cNvSpPr txBox="1"/>
                <p:nvPr/>
              </p:nvSpPr>
              <p:spPr>
                <a:xfrm>
                  <a:off x="6193246" y="3173972"/>
                  <a:ext cx="548640"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15</a:t>
                  </a:r>
                </a:p>
              </p:txBody>
            </p:sp>
            <p:sp>
              <p:nvSpPr>
                <p:cNvPr id="30" name="TextBox 29">
                  <a:extLst>
                    <a:ext uri="{FF2B5EF4-FFF2-40B4-BE49-F238E27FC236}">
                      <a16:creationId xmlns:a16="http://schemas.microsoft.com/office/drawing/2014/main" id="{DE71D57D-AA19-4E1E-B8CC-17C4F14BE96C}"/>
                    </a:ext>
                  </a:extLst>
                </p:cNvPr>
                <p:cNvSpPr txBox="1"/>
                <p:nvPr/>
              </p:nvSpPr>
              <p:spPr>
                <a:xfrm>
                  <a:off x="6193246" y="2865754"/>
                  <a:ext cx="548640"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20</a:t>
                  </a:r>
                </a:p>
              </p:txBody>
            </p:sp>
            <p:sp>
              <p:nvSpPr>
                <p:cNvPr id="31" name="TextBox 30">
                  <a:extLst>
                    <a:ext uri="{FF2B5EF4-FFF2-40B4-BE49-F238E27FC236}">
                      <a16:creationId xmlns:a16="http://schemas.microsoft.com/office/drawing/2014/main" id="{A9F0AD09-5C16-47F5-AEBB-6DBB51BD1014}"/>
                    </a:ext>
                  </a:extLst>
                </p:cNvPr>
                <p:cNvSpPr txBox="1"/>
                <p:nvPr/>
              </p:nvSpPr>
              <p:spPr>
                <a:xfrm>
                  <a:off x="6193246" y="2540613"/>
                  <a:ext cx="548640"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25</a:t>
                  </a:r>
                </a:p>
              </p:txBody>
            </p:sp>
            <p:sp>
              <p:nvSpPr>
                <p:cNvPr id="32" name="TextBox 31">
                  <a:extLst>
                    <a:ext uri="{FF2B5EF4-FFF2-40B4-BE49-F238E27FC236}">
                      <a16:creationId xmlns:a16="http://schemas.microsoft.com/office/drawing/2014/main" id="{4A650B0F-FC23-48D6-8CD3-19CDCA07A986}"/>
                    </a:ext>
                  </a:extLst>
                </p:cNvPr>
                <p:cNvSpPr txBox="1"/>
                <p:nvPr/>
              </p:nvSpPr>
              <p:spPr>
                <a:xfrm>
                  <a:off x="6201463" y="2226457"/>
                  <a:ext cx="532207" cy="209421"/>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30</a:t>
                  </a:r>
                </a:p>
              </p:txBody>
            </p:sp>
          </p:grpSp>
        </p:grpSp>
      </p:grpSp>
      <p:graphicFrame>
        <p:nvGraphicFramePr>
          <p:cNvPr id="33" name="Table 25">
            <a:extLst>
              <a:ext uri="{FF2B5EF4-FFF2-40B4-BE49-F238E27FC236}">
                <a16:creationId xmlns:a16="http://schemas.microsoft.com/office/drawing/2014/main" id="{848732EB-693D-7A4D-9200-593466B52DA0}"/>
              </a:ext>
            </a:extLst>
          </p:cNvPr>
          <p:cNvGraphicFramePr>
            <a:graphicFrameLocks noGrp="1"/>
          </p:cNvGraphicFramePr>
          <p:nvPr>
            <p:extLst>
              <p:ext uri="{D42A27DB-BD31-4B8C-83A1-F6EECF244321}">
                <p14:modId xmlns:p14="http://schemas.microsoft.com/office/powerpoint/2010/main" val="2420782056"/>
              </p:ext>
            </p:extLst>
          </p:nvPr>
        </p:nvGraphicFramePr>
        <p:xfrm>
          <a:off x="496632" y="1645227"/>
          <a:ext cx="4212656" cy="4717921"/>
        </p:xfrm>
        <a:graphic>
          <a:graphicData uri="http://schemas.openxmlformats.org/drawingml/2006/table">
            <a:tbl>
              <a:tblPr firstRow="1" bandRow="1">
                <a:tableStyleId>{F5AB1C69-6EDB-4FF4-983F-18BD219EF322}</a:tableStyleId>
              </a:tblPr>
              <a:tblGrid>
                <a:gridCol w="2763901">
                  <a:extLst>
                    <a:ext uri="{9D8B030D-6E8A-4147-A177-3AD203B41FA5}">
                      <a16:colId xmlns:a16="http://schemas.microsoft.com/office/drawing/2014/main" val="1863823785"/>
                    </a:ext>
                  </a:extLst>
                </a:gridCol>
                <a:gridCol w="1448755">
                  <a:extLst>
                    <a:ext uri="{9D8B030D-6E8A-4147-A177-3AD203B41FA5}">
                      <a16:colId xmlns:a16="http://schemas.microsoft.com/office/drawing/2014/main" val="1104454894"/>
                    </a:ext>
                  </a:extLst>
                </a:gridCol>
              </a:tblGrid>
              <a:tr h="464751">
                <a:tc>
                  <a:txBody>
                    <a:bodyPr/>
                    <a:lstStyle/>
                    <a:p>
                      <a:pPr algn="ctr"/>
                      <a:r>
                        <a:rPr lang="en-US">
                          <a:latin typeface="Century Gothic" panose="020B0502020202020204" pitchFamily="34" charset="0"/>
                        </a:rPr>
                        <a:t>Variable</a:t>
                      </a:r>
                    </a:p>
                  </a:txBody>
                  <a:tcPr/>
                </a:tc>
                <a:tc>
                  <a:txBody>
                    <a:bodyPr/>
                    <a:lstStyle/>
                    <a:p>
                      <a:pPr algn="ctr"/>
                      <a:r>
                        <a:rPr lang="en-US">
                          <a:latin typeface="Century Gothic" panose="020B0502020202020204" pitchFamily="34" charset="0"/>
                        </a:rPr>
                        <a:t>Type</a:t>
                      </a:r>
                    </a:p>
                  </a:txBody>
                  <a:tcPr/>
                </a:tc>
                <a:extLst>
                  <a:ext uri="{0D108BD9-81ED-4DB2-BD59-A6C34878D82A}">
                    <a16:rowId xmlns:a16="http://schemas.microsoft.com/office/drawing/2014/main" val="864744172"/>
                  </a:ext>
                </a:extLst>
              </a:tr>
              <a:tr h="719283">
                <a:tc>
                  <a:txBody>
                    <a:bodyPr/>
                    <a:lstStyle/>
                    <a:p>
                      <a:pPr algn="ctr"/>
                      <a:r>
                        <a:rPr lang="en-US" b="1">
                          <a:solidFill>
                            <a:schemeClr val="tx1">
                              <a:lumMod val="75000"/>
                              <a:lumOff val="25000"/>
                            </a:schemeClr>
                          </a:solidFill>
                          <a:latin typeface="Century Gothic" panose="020B0502020202020204" pitchFamily="34" charset="0"/>
                        </a:rPr>
                        <a:t>Temperature Difference</a:t>
                      </a:r>
                    </a:p>
                  </a:txBody>
                  <a:tcPr anchor="ctr"/>
                </a:tc>
                <a:tc>
                  <a:txBody>
                    <a:bodyPr/>
                    <a:lstStyle/>
                    <a:p>
                      <a:pPr algn="ctr"/>
                      <a:endParaRPr lang="en-US">
                        <a:latin typeface="Century Gothic" panose="020B0502020202020204" pitchFamily="34" charset="0"/>
                      </a:endParaRPr>
                    </a:p>
                  </a:txBody>
                  <a:tcPr anchor="ctr"/>
                </a:tc>
                <a:extLst>
                  <a:ext uri="{0D108BD9-81ED-4DB2-BD59-A6C34878D82A}">
                    <a16:rowId xmlns:a16="http://schemas.microsoft.com/office/drawing/2014/main" val="2127313983"/>
                  </a:ext>
                </a:extLst>
              </a:tr>
              <a:tr h="802174">
                <a:tc>
                  <a:txBody>
                    <a:bodyPr/>
                    <a:lstStyle/>
                    <a:p>
                      <a:pPr algn="ctr"/>
                      <a:r>
                        <a:rPr lang="en-US" b="1">
                          <a:solidFill>
                            <a:schemeClr val="tx1">
                              <a:lumMod val="75000"/>
                              <a:lumOff val="25000"/>
                            </a:schemeClr>
                          </a:solidFill>
                          <a:latin typeface="Century Gothic" panose="020B0502020202020204" pitchFamily="34" charset="0"/>
                        </a:rPr>
                        <a:t>Precipitation</a:t>
                      </a:r>
                    </a:p>
                  </a:txBody>
                  <a:tcPr anchor="ctr"/>
                </a:tc>
                <a:tc>
                  <a:txBody>
                    <a:bodyPr/>
                    <a:lstStyle/>
                    <a:p>
                      <a:pPr algn="ctr"/>
                      <a:endParaRPr lang="en-US">
                        <a:latin typeface="Century Gothic" panose="020B0502020202020204" pitchFamily="34" charset="0"/>
                      </a:endParaRPr>
                    </a:p>
                  </a:txBody>
                  <a:tcPr anchor="ctr"/>
                </a:tc>
                <a:extLst>
                  <a:ext uri="{0D108BD9-81ED-4DB2-BD59-A6C34878D82A}">
                    <a16:rowId xmlns:a16="http://schemas.microsoft.com/office/drawing/2014/main" val="4033112618"/>
                  </a:ext>
                </a:extLst>
              </a:tr>
              <a:tr h="802174">
                <a:tc>
                  <a:txBody>
                    <a:bodyPr/>
                    <a:lstStyle/>
                    <a:p>
                      <a:pPr algn="ctr"/>
                      <a:r>
                        <a:rPr lang="en-US" b="1">
                          <a:solidFill>
                            <a:schemeClr val="tx1">
                              <a:lumMod val="75000"/>
                              <a:lumOff val="25000"/>
                            </a:schemeClr>
                          </a:solidFill>
                          <a:latin typeface="Century Gothic" panose="020B0502020202020204" pitchFamily="34" charset="0"/>
                        </a:rPr>
                        <a:t>Drought Index</a:t>
                      </a:r>
                    </a:p>
                  </a:txBody>
                  <a:tcPr anchor="ctr"/>
                </a:tc>
                <a:tc>
                  <a:txBody>
                    <a:bodyPr/>
                    <a:lstStyle/>
                    <a:p>
                      <a:pPr algn="ctr"/>
                      <a:endParaRPr lang="en-US">
                        <a:latin typeface="Century Gothic" panose="020B0502020202020204" pitchFamily="34" charset="0"/>
                      </a:endParaRPr>
                    </a:p>
                  </a:txBody>
                  <a:tcPr anchor="ctr"/>
                </a:tc>
                <a:extLst>
                  <a:ext uri="{0D108BD9-81ED-4DB2-BD59-A6C34878D82A}">
                    <a16:rowId xmlns:a16="http://schemas.microsoft.com/office/drawing/2014/main" val="4102837413"/>
                  </a:ext>
                </a:extLst>
              </a:tr>
              <a:tr h="458384">
                <a:tc>
                  <a:txBody>
                    <a:bodyPr/>
                    <a:lstStyle/>
                    <a:p>
                      <a:pPr algn="ctr"/>
                      <a:r>
                        <a:rPr lang="en-US" b="1">
                          <a:solidFill>
                            <a:schemeClr val="tx1">
                              <a:lumMod val="75000"/>
                              <a:lumOff val="25000"/>
                            </a:schemeClr>
                          </a:solidFill>
                          <a:latin typeface="Century Gothic" panose="020B0502020202020204" pitchFamily="34" charset="0"/>
                        </a:rPr>
                        <a:t>Mean Dew Point Temperature</a:t>
                      </a:r>
                    </a:p>
                  </a:txBody>
                  <a:tcPr anchor="ctr"/>
                </a:tc>
                <a:tc>
                  <a:txBody>
                    <a:bodyPr/>
                    <a:lstStyle/>
                    <a:p>
                      <a:pPr algn="ctr"/>
                      <a:endParaRPr lang="en-US">
                        <a:latin typeface="Century Gothic" panose="020B0502020202020204" pitchFamily="34" charset="0"/>
                      </a:endParaRPr>
                    </a:p>
                  </a:txBody>
                  <a:tcPr anchor="ctr"/>
                </a:tc>
                <a:extLst>
                  <a:ext uri="{0D108BD9-81ED-4DB2-BD59-A6C34878D82A}">
                    <a16:rowId xmlns:a16="http://schemas.microsoft.com/office/drawing/2014/main" val="927093741"/>
                  </a:ext>
                </a:extLst>
              </a:tr>
              <a:tr h="6493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lumMod val="75000"/>
                              <a:lumOff val="25000"/>
                            </a:schemeClr>
                          </a:solidFill>
                          <a:latin typeface="Century Gothic" panose="020B0502020202020204" pitchFamily="34" charset="0"/>
                        </a:rPr>
                        <a:t>Slope</a:t>
                      </a:r>
                    </a:p>
                  </a:txBody>
                  <a:tcPr anchor="ctr"/>
                </a:tc>
                <a:tc>
                  <a:txBody>
                    <a:bodyPr/>
                    <a:lstStyle/>
                    <a:p>
                      <a:pPr algn="ctr"/>
                      <a:endParaRPr lang="en-US">
                        <a:latin typeface="Century Gothic" panose="020B0502020202020204" pitchFamily="34" charset="0"/>
                      </a:endParaRPr>
                    </a:p>
                  </a:txBody>
                  <a:tcPr anchor="ctr"/>
                </a:tc>
                <a:extLst>
                  <a:ext uri="{0D108BD9-81ED-4DB2-BD59-A6C34878D82A}">
                    <a16:rowId xmlns:a16="http://schemas.microsoft.com/office/drawing/2014/main" val="84433925"/>
                  </a:ext>
                </a:extLst>
              </a:tr>
              <a:tr h="590667">
                <a:tc>
                  <a:txBody>
                    <a:bodyPr/>
                    <a:lstStyle/>
                    <a:p>
                      <a:pPr algn="ctr"/>
                      <a:r>
                        <a:rPr lang="en-US" b="1">
                          <a:solidFill>
                            <a:schemeClr val="tx1">
                              <a:lumMod val="75000"/>
                              <a:lumOff val="25000"/>
                            </a:schemeClr>
                          </a:solidFill>
                          <a:latin typeface="Century Gothic" panose="020B0502020202020204" pitchFamily="34" charset="0"/>
                        </a:rPr>
                        <a:t>Vapor Pressure Deficit</a:t>
                      </a:r>
                    </a:p>
                  </a:txBody>
                  <a:tcPr anchor="ctr"/>
                </a:tc>
                <a:tc>
                  <a:txBody>
                    <a:bodyPr/>
                    <a:lstStyle/>
                    <a:p>
                      <a:pPr algn="ctr"/>
                      <a:endParaRPr lang="en-US">
                        <a:latin typeface="Century Gothic" panose="020B0502020202020204" pitchFamily="34" charset="0"/>
                      </a:endParaRPr>
                    </a:p>
                    <a:p>
                      <a:pPr algn="ctr"/>
                      <a:endParaRPr lang="en-US">
                        <a:latin typeface="Century Gothic" panose="020B0502020202020204" pitchFamily="34" charset="0"/>
                      </a:endParaRPr>
                    </a:p>
                  </a:txBody>
                  <a:tcPr anchor="ctr"/>
                </a:tc>
                <a:extLst>
                  <a:ext uri="{0D108BD9-81ED-4DB2-BD59-A6C34878D82A}">
                    <a16:rowId xmlns:a16="http://schemas.microsoft.com/office/drawing/2014/main" val="4047408168"/>
                  </a:ext>
                </a:extLst>
              </a:tr>
            </a:tbl>
          </a:graphicData>
        </a:graphic>
      </p:graphicFrame>
      <p:sp>
        <p:nvSpPr>
          <p:cNvPr id="6" name="Rectangle 5">
            <a:extLst>
              <a:ext uri="{FF2B5EF4-FFF2-40B4-BE49-F238E27FC236}">
                <a16:creationId xmlns:a16="http://schemas.microsoft.com/office/drawing/2014/main" id="{88AF4BEA-A4DB-034F-90E8-FA6F19827D97}"/>
              </a:ext>
            </a:extLst>
          </p:cNvPr>
          <p:cNvSpPr/>
          <p:nvPr/>
        </p:nvSpPr>
        <p:spPr>
          <a:xfrm>
            <a:off x="796215" y="1023312"/>
            <a:ext cx="3613490" cy="523220"/>
          </a:xfrm>
          <a:prstGeom prst="rect">
            <a:avLst/>
          </a:prstGeom>
        </p:spPr>
        <p:txBody>
          <a:bodyPr wrap="none">
            <a:spAutoFit/>
          </a:bodyPr>
          <a:lstStyle/>
          <a:p>
            <a:pPr>
              <a:buClr>
                <a:srgbClr val="3F4268"/>
              </a:buClr>
              <a:buSzPts val="2800"/>
            </a:pPr>
            <a:r>
              <a:rPr lang="en-US" sz="2800" b="1">
                <a:solidFill>
                  <a:schemeClr val="tx1">
                    <a:lumMod val="75000"/>
                    <a:lumOff val="25000"/>
                  </a:schemeClr>
                </a:solidFill>
                <a:latin typeface="Century Gothic"/>
                <a:ea typeface="Century Gothic"/>
                <a:cs typeface="Century Gothic"/>
                <a:sym typeface="Century Gothic"/>
              </a:rPr>
              <a:t>Important Variables</a:t>
            </a:r>
            <a:endParaRPr lang="en-US" sz="2800">
              <a:solidFill>
                <a:schemeClr val="tx1">
                  <a:lumMod val="75000"/>
                  <a:lumOff val="25000"/>
                </a:schemeClr>
              </a:solidFill>
              <a:latin typeface="Century Gothic"/>
              <a:ea typeface="Century Gothic"/>
              <a:cs typeface="Century Gothic"/>
              <a:sym typeface="Century Gothic"/>
            </a:endParaRPr>
          </a:p>
        </p:txBody>
      </p:sp>
      <p:pic>
        <p:nvPicPr>
          <p:cNvPr id="35" name="Graphic 34" descr="Thermometer">
            <a:extLst>
              <a:ext uri="{FF2B5EF4-FFF2-40B4-BE49-F238E27FC236}">
                <a16:creationId xmlns:a16="http://schemas.microsoft.com/office/drawing/2014/main" id="{D0E01A72-E60C-5442-9BF7-E89A55A91FB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633587" y="2135019"/>
            <a:ext cx="636048" cy="640080"/>
          </a:xfrm>
          <a:prstGeom prst="rect">
            <a:avLst/>
          </a:prstGeom>
        </p:spPr>
      </p:pic>
      <p:pic>
        <p:nvPicPr>
          <p:cNvPr id="36" name="Graphic 35" descr="Thermometer">
            <a:extLst>
              <a:ext uri="{FF2B5EF4-FFF2-40B4-BE49-F238E27FC236}">
                <a16:creationId xmlns:a16="http://schemas.microsoft.com/office/drawing/2014/main" id="{3E7EFF73-C2C2-894F-B7E7-B084C6C5FC7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633587" y="2846443"/>
            <a:ext cx="636048" cy="640080"/>
          </a:xfrm>
          <a:prstGeom prst="rect">
            <a:avLst/>
          </a:prstGeom>
        </p:spPr>
      </p:pic>
      <p:pic>
        <p:nvPicPr>
          <p:cNvPr id="37" name="Graphic 36" descr="Thermometer">
            <a:extLst>
              <a:ext uri="{FF2B5EF4-FFF2-40B4-BE49-F238E27FC236}">
                <a16:creationId xmlns:a16="http://schemas.microsoft.com/office/drawing/2014/main" id="{E58C881D-7968-2842-B959-67F74139A83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633587" y="3664942"/>
            <a:ext cx="636048" cy="640080"/>
          </a:xfrm>
          <a:prstGeom prst="rect">
            <a:avLst/>
          </a:prstGeom>
        </p:spPr>
      </p:pic>
      <p:pic>
        <p:nvPicPr>
          <p:cNvPr id="38" name="Graphic 37" descr="Thermometer">
            <a:extLst>
              <a:ext uri="{FF2B5EF4-FFF2-40B4-BE49-F238E27FC236}">
                <a16:creationId xmlns:a16="http://schemas.microsoft.com/office/drawing/2014/main" id="{68F5DFE3-BAA3-854B-9C25-0E1B71F62D6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633587" y="4403717"/>
            <a:ext cx="636048" cy="640080"/>
          </a:xfrm>
          <a:prstGeom prst="rect">
            <a:avLst/>
          </a:prstGeom>
        </p:spPr>
      </p:pic>
      <p:pic>
        <p:nvPicPr>
          <p:cNvPr id="39" name="Graphic 38" descr="Topography Map">
            <a:extLst>
              <a:ext uri="{FF2B5EF4-FFF2-40B4-BE49-F238E27FC236}">
                <a16:creationId xmlns:a16="http://schemas.microsoft.com/office/drawing/2014/main" id="{ED7BBF72-6B0B-7B4B-9911-BB890C3CCAF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735857" y="5193481"/>
            <a:ext cx="431508" cy="431508"/>
          </a:xfrm>
          <a:prstGeom prst="rect">
            <a:avLst/>
          </a:prstGeom>
        </p:spPr>
      </p:pic>
      <p:pic>
        <p:nvPicPr>
          <p:cNvPr id="40" name="Graphic 39" descr="Thermometer">
            <a:extLst>
              <a:ext uri="{FF2B5EF4-FFF2-40B4-BE49-F238E27FC236}">
                <a16:creationId xmlns:a16="http://schemas.microsoft.com/office/drawing/2014/main" id="{358BFCF0-AB81-BD42-93EE-238E9F6B27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633587" y="5733200"/>
            <a:ext cx="636048" cy="640080"/>
          </a:xfrm>
          <a:prstGeom prst="rect">
            <a:avLst/>
          </a:prstGeom>
        </p:spPr>
      </p:pic>
      <p:pic>
        <p:nvPicPr>
          <p:cNvPr id="14" name="Picture 13">
            <a:extLst>
              <a:ext uri="{FF2B5EF4-FFF2-40B4-BE49-F238E27FC236}">
                <a16:creationId xmlns:a16="http://schemas.microsoft.com/office/drawing/2014/main" id="{28015DE5-C2F3-4730-8C34-1AE315F2C79F}"/>
              </a:ext>
            </a:extLst>
          </p:cNvPr>
          <p:cNvPicPr>
            <a:picLocks noChangeAspect="1"/>
          </p:cNvPicPr>
          <p:nvPr/>
        </p:nvPicPr>
        <p:blipFill>
          <a:blip r:embed="rId7"/>
          <a:stretch>
            <a:fillRect/>
          </a:stretch>
        </p:blipFill>
        <p:spPr>
          <a:xfrm>
            <a:off x="5713536" y="3011103"/>
            <a:ext cx="5861304" cy="2869170"/>
          </a:xfrm>
          <a:prstGeom prst="rect">
            <a:avLst/>
          </a:prstGeom>
        </p:spPr>
      </p:pic>
      <p:sp>
        <p:nvSpPr>
          <p:cNvPr id="41" name="TextBox 40">
            <a:extLst>
              <a:ext uri="{FF2B5EF4-FFF2-40B4-BE49-F238E27FC236}">
                <a16:creationId xmlns:a16="http://schemas.microsoft.com/office/drawing/2014/main" id="{91B7B686-1E7A-CF4D-ABB6-5B4833D6826F}"/>
              </a:ext>
            </a:extLst>
          </p:cNvPr>
          <p:cNvSpPr txBox="1"/>
          <p:nvPr/>
        </p:nvSpPr>
        <p:spPr>
          <a:xfrm>
            <a:off x="7543845" y="5915303"/>
            <a:ext cx="461283"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10</a:t>
            </a:r>
          </a:p>
        </p:txBody>
      </p:sp>
      <p:sp>
        <p:nvSpPr>
          <p:cNvPr id="42" name="TextBox 41">
            <a:extLst>
              <a:ext uri="{FF2B5EF4-FFF2-40B4-BE49-F238E27FC236}">
                <a16:creationId xmlns:a16="http://schemas.microsoft.com/office/drawing/2014/main" id="{3EA17F7D-1BCD-EB47-A412-BC9563929159}"/>
              </a:ext>
            </a:extLst>
          </p:cNvPr>
          <p:cNvSpPr txBox="1"/>
          <p:nvPr/>
        </p:nvSpPr>
        <p:spPr>
          <a:xfrm>
            <a:off x="5176822" y="4702239"/>
            <a:ext cx="687462"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10</a:t>
            </a:r>
          </a:p>
        </p:txBody>
      </p:sp>
    </p:spTree>
    <p:extLst>
      <p:ext uri="{BB962C8B-B14F-4D97-AF65-F5344CB8AC3E}">
        <p14:creationId xmlns:p14="http://schemas.microsoft.com/office/powerpoint/2010/main" val="5426944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168B9-46AE-5D43-8567-C14B2FB7AD6D}"/>
              </a:ext>
            </a:extLst>
          </p:cNvPr>
          <p:cNvSpPr txBox="1">
            <a:spLocks/>
          </p:cNvSpPr>
          <p:nvPr/>
        </p:nvSpPr>
        <p:spPr>
          <a:xfrm>
            <a:off x="199090" y="323576"/>
            <a:ext cx="12105133" cy="40719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a:solidFill>
                  <a:srgbClr val="55A976"/>
                </a:solidFill>
                <a:latin typeface="Century Gothic" panose="020F0302020204030204"/>
              </a:rPr>
              <a:t>Methodology – Projected Fog Conditions Model</a:t>
            </a:r>
          </a:p>
        </p:txBody>
      </p:sp>
      <p:grpSp>
        <p:nvGrpSpPr>
          <p:cNvPr id="17" name="Group 16">
            <a:extLst>
              <a:ext uri="{FF2B5EF4-FFF2-40B4-BE49-F238E27FC236}">
                <a16:creationId xmlns:a16="http://schemas.microsoft.com/office/drawing/2014/main" id="{26830F77-2D60-7C4F-B04E-009EBCA58ED2}"/>
              </a:ext>
            </a:extLst>
          </p:cNvPr>
          <p:cNvGrpSpPr/>
          <p:nvPr/>
        </p:nvGrpSpPr>
        <p:grpSpPr>
          <a:xfrm>
            <a:off x="118327" y="989332"/>
            <a:ext cx="4109276" cy="5602840"/>
            <a:chOff x="82092" y="990589"/>
            <a:chExt cx="4109276" cy="5602840"/>
          </a:xfrm>
        </p:grpSpPr>
        <p:sp>
          <p:nvSpPr>
            <p:cNvPr id="38" name="Rounded Rectangle 37">
              <a:extLst>
                <a:ext uri="{FF2B5EF4-FFF2-40B4-BE49-F238E27FC236}">
                  <a16:creationId xmlns:a16="http://schemas.microsoft.com/office/drawing/2014/main" id="{4AA16E87-4B2E-8D40-82D2-31E8EA471B8C}"/>
                </a:ext>
              </a:extLst>
            </p:cNvPr>
            <p:cNvSpPr/>
            <p:nvPr/>
          </p:nvSpPr>
          <p:spPr>
            <a:xfrm>
              <a:off x="82092" y="1206281"/>
              <a:ext cx="3863920"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3F726841-A77A-CF48-A72D-E183599BC3B5}"/>
                </a:ext>
              </a:extLst>
            </p:cNvPr>
            <p:cNvGrpSpPr/>
            <p:nvPr/>
          </p:nvGrpSpPr>
          <p:grpSpPr>
            <a:xfrm>
              <a:off x="566351" y="990589"/>
              <a:ext cx="2955556" cy="545143"/>
              <a:chOff x="1613116" y="923465"/>
              <a:chExt cx="2955556" cy="545143"/>
            </a:xfrm>
          </p:grpSpPr>
          <p:sp>
            <p:nvSpPr>
              <p:cNvPr id="55" name="Trapezoid 54">
                <a:extLst>
                  <a:ext uri="{FF2B5EF4-FFF2-40B4-BE49-F238E27FC236}">
                    <a16:creationId xmlns:a16="http://schemas.microsoft.com/office/drawing/2014/main" id="{0F49819A-2338-194C-95E6-A6F32436297E}"/>
                  </a:ext>
                </a:extLst>
              </p:cNvPr>
              <p:cNvSpPr/>
              <p:nvPr/>
            </p:nvSpPr>
            <p:spPr>
              <a:xfrm>
                <a:off x="1613116" y="923465"/>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57" name="TextBox 56">
                <a:extLst>
                  <a:ext uri="{FF2B5EF4-FFF2-40B4-BE49-F238E27FC236}">
                    <a16:creationId xmlns:a16="http://schemas.microsoft.com/office/drawing/2014/main" id="{744E0D22-824B-294C-B8C9-83322DE6CE46}"/>
                  </a:ext>
                </a:extLst>
              </p:cNvPr>
              <p:cNvSpPr txBox="1"/>
              <p:nvPr/>
            </p:nvSpPr>
            <p:spPr>
              <a:xfrm>
                <a:off x="2077444" y="92874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Response</a:t>
                </a:r>
              </a:p>
            </p:txBody>
          </p:sp>
        </p:grpSp>
        <p:grpSp>
          <p:nvGrpSpPr>
            <p:cNvPr id="123" name="Group 122">
              <a:extLst>
                <a:ext uri="{FF2B5EF4-FFF2-40B4-BE49-F238E27FC236}">
                  <a16:creationId xmlns:a16="http://schemas.microsoft.com/office/drawing/2014/main" id="{5439EC28-FB16-AC41-B132-C2F59E17F30D}"/>
                </a:ext>
              </a:extLst>
            </p:cNvPr>
            <p:cNvGrpSpPr/>
            <p:nvPr/>
          </p:nvGrpSpPr>
          <p:grpSpPr>
            <a:xfrm>
              <a:off x="147920" y="5250118"/>
              <a:ext cx="4043448" cy="548640"/>
              <a:chOff x="162208" y="5250118"/>
              <a:chExt cx="4043448" cy="548640"/>
            </a:xfrm>
          </p:grpSpPr>
          <p:sp>
            <p:nvSpPr>
              <p:cNvPr id="70" name="Google Shape;514;p72">
                <a:extLst>
                  <a:ext uri="{FF2B5EF4-FFF2-40B4-BE49-F238E27FC236}">
                    <a16:creationId xmlns:a16="http://schemas.microsoft.com/office/drawing/2014/main" id="{A8EFF54C-2FBD-0843-AEE2-14990E67F1C8}"/>
                  </a:ext>
                </a:extLst>
              </p:cNvPr>
              <p:cNvSpPr/>
              <p:nvPr/>
            </p:nvSpPr>
            <p:spPr>
              <a:xfrm>
                <a:off x="162208" y="5250118"/>
                <a:ext cx="3783804"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69" name="TextBox 68">
                <a:extLst>
                  <a:ext uri="{FF2B5EF4-FFF2-40B4-BE49-F238E27FC236}">
                    <a16:creationId xmlns:a16="http://schemas.microsoft.com/office/drawing/2014/main" id="{B6ED7969-58F6-034C-9330-6FD6D149BEEC}"/>
                  </a:ext>
                </a:extLst>
              </p:cNvPr>
              <p:cNvSpPr txBox="1"/>
              <p:nvPr/>
            </p:nvSpPr>
            <p:spPr>
              <a:xfrm>
                <a:off x="206119" y="5338293"/>
                <a:ext cx="3999537" cy="369332"/>
              </a:xfrm>
              <a:prstGeom prst="rect">
                <a:avLst/>
              </a:prstGeom>
              <a:noFill/>
              <a:ln>
                <a:noFill/>
              </a:ln>
            </p:spPr>
            <p:txBody>
              <a:bodyPr wrap="square" rtlCol="0" anchor="t">
                <a:spAutoFit/>
              </a:bodyPr>
              <a:lstStyle/>
              <a:p>
                <a:r>
                  <a:rPr lang="en-US">
                    <a:solidFill>
                      <a:schemeClr val="bg1"/>
                    </a:solidFill>
                    <a:latin typeface="Century Gothic"/>
                  </a:rPr>
                  <a:t>MODIS Monthly Fog Presence</a:t>
                </a:r>
              </a:p>
            </p:txBody>
          </p:sp>
        </p:grpSp>
        <p:pic>
          <p:nvPicPr>
            <p:cNvPr id="75" name="Picture 20" descr="Map&#10;&#10;Description automatically generated">
              <a:extLst>
                <a:ext uri="{FF2B5EF4-FFF2-40B4-BE49-F238E27FC236}">
                  <a16:creationId xmlns:a16="http://schemas.microsoft.com/office/drawing/2014/main" id="{0CC5B92E-2E35-6643-AFC7-C57316679146}"/>
                </a:ext>
              </a:extLst>
            </p:cNvPr>
            <p:cNvPicPr>
              <a:picLocks noChangeAspect="1"/>
            </p:cNvPicPr>
            <p:nvPr/>
          </p:nvPicPr>
          <p:blipFill>
            <a:blip r:embed="rId3"/>
            <a:stretch>
              <a:fillRect/>
            </a:stretch>
          </p:blipFill>
          <p:spPr>
            <a:xfrm>
              <a:off x="549671" y="2235529"/>
              <a:ext cx="2928763" cy="2735062"/>
            </a:xfrm>
            <a:prstGeom prst="rect">
              <a:avLst/>
            </a:prstGeom>
            <a:ln>
              <a:solidFill>
                <a:schemeClr val="tx1"/>
              </a:solidFill>
            </a:ln>
            <a:effectLst/>
          </p:spPr>
        </p:pic>
      </p:grpSp>
      <p:grpSp>
        <p:nvGrpSpPr>
          <p:cNvPr id="18" name="Group 17">
            <a:extLst>
              <a:ext uri="{FF2B5EF4-FFF2-40B4-BE49-F238E27FC236}">
                <a16:creationId xmlns:a16="http://schemas.microsoft.com/office/drawing/2014/main" id="{71AAF7A0-5937-144A-AAA3-AF7DB90C806E}"/>
              </a:ext>
            </a:extLst>
          </p:cNvPr>
          <p:cNvGrpSpPr/>
          <p:nvPr/>
        </p:nvGrpSpPr>
        <p:grpSpPr>
          <a:xfrm>
            <a:off x="4160842" y="969993"/>
            <a:ext cx="3863920" cy="5622179"/>
            <a:chOff x="4124984" y="969993"/>
            <a:chExt cx="3863920" cy="5622179"/>
          </a:xfrm>
        </p:grpSpPr>
        <p:sp>
          <p:nvSpPr>
            <p:cNvPr id="40" name="Rounded Rectangle 39">
              <a:extLst>
                <a:ext uri="{FF2B5EF4-FFF2-40B4-BE49-F238E27FC236}">
                  <a16:creationId xmlns:a16="http://schemas.microsoft.com/office/drawing/2014/main" id="{A89161DD-7FBB-7E43-B96C-F0E748592CEF}"/>
                </a:ext>
              </a:extLst>
            </p:cNvPr>
            <p:cNvSpPr/>
            <p:nvPr/>
          </p:nvSpPr>
          <p:spPr>
            <a:xfrm>
              <a:off x="4124984" y="1205024"/>
              <a:ext cx="3863920"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a:extLst>
                <a:ext uri="{FF2B5EF4-FFF2-40B4-BE49-F238E27FC236}">
                  <a16:creationId xmlns:a16="http://schemas.microsoft.com/office/drawing/2014/main" id="{CF661D18-3C4A-0B44-ACD6-DC73D9B7E67C}"/>
                </a:ext>
              </a:extLst>
            </p:cNvPr>
            <p:cNvSpPr/>
            <p:nvPr/>
          </p:nvSpPr>
          <p:spPr>
            <a:xfrm>
              <a:off x="4614773" y="969993"/>
              <a:ext cx="2955556" cy="545143"/>
            </a:xfrm>
            <a:prstGeom prst="trapezoid">
              <a:avLst/>
            </a:prstGeom>
            <a:solidFill>
              <a:schemeClr val="accent6">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3F3F3F"/>
                </a:solidFill>
              </a:endParaRPr>
            </a:p>
          </p:txBody>
        </p:sp>
        <p:sp>
          <p:nvSpPr>
            <p:cNvPr id="61" name="TextBox 60">
              <a:extLst>
                <a:ext uri="{FF2B5EF4-FFF2-40B4-BE49-F238E27FC236}">
                  <a16:creationId xmlns:a16="http://schemas.microsoft.com/office/drawing/2014/main" id="{709DE2F1-0241-3C4D-AA01-5DFC2D4A50FF}"/>
                </a:ext>
              </a:extLst>
            </p:cNvPr>
            <p:cNvSpPr txBox="1"/>
            <p:nvPr/>
          </p:nvSpPr>
          <p:spPr>
            <a:xfrm>
              <a:off x="5097653" y="1017748"/>
              <a:ext cx="1928808" cy="492443"/>
            </a:xfrm>
            <a:prstGeom prst="rect">
              <a:avLst/>
            </a:prstGeom>
            <a:noFill/>
            <a:ln>
              <a:noFill/>
            </a:ln>
          </p:spPr>
          <p:txBody>
            <a:bodyPr wrap="square" rtlCol="0" anchor="t">
              <a:spAutoFit/>
            </a:bodyPr>
            <a:lstStyle/>
            <a:p>
              <a:pPr algn="ctr"/>
              <a:r>
                <a:rPr lang="en-US" sz="2600" b="1">
                  <a:solidFill>
                    <a:schemeClr val="tx1">
                      <a:lumMod val="75000"/>
                      <a:lumOff val="25000"/>
                    </a:schemeClr>
                  </a:solidFill>
                  <a:latin typeface="Century Gothic"/>
                </a:rPr>
                <a:t>Predictors</a:t>
              </a:r>
              <a:endParaRPr lang="en-US" b="1">
                <a:solidFill>
                  <a:schemeClr val="tx1">
                    <a:lumMod val="75000"/>
                    <a:lumOff val="25000"/>
                  </a:schemeClr>
                </a:solidFill>
              </a:endParaRPr>
            </a:p>
          </p:txBody>
        </p:sp>
        <p:grpSp>
          <p:nvGrpSpPr>
            <p:cNvPr id="15" name="Group 14">
              <a:extLst>
                <a:ext uri="{FF2B5EF4-FFF2-40B4-BE49-F238E27FC236}">
                  <a16:creationId xmlns:a16="http://schemas.microsoft.com/office/drawing/2014/main" id="{81DF789E-38E7-8A40-B884-B6829D10688D}"/>
                </a:ext>
              </a:extLst>
            </p:cNvPr>
            <p:cNvGrpSpPr/>
            <p:nvPr/>
          </p:nvGrpSpPr>
          <p:grpSpPr>
            <a:xfrm>
              <a:off x="4487352" y="5232485"/>
              <a:ext cx="3139184" cy="548640"/>
              <a:chOff x="4560123" y="5217196"/>
              <a:chExt cx="3139184" cy="548640"/>
            </a:xfrm>
          </p:grpSpPr>
          <p:sp>
            <p:nvSpPr>
              <p:cNvPr id="71" name="Google Shape;514;p72">
                <a:extLst>
                  <a:ext uri="{FF2B5EF4-FFF2-40B4-BE49-F238E27FC236}">
                    <a16:creationId xmlns:a16="http://schemas.microsoft.com/office/drawing/2014/main" id="{34271643-DC61-874F-9700-C506D998EB2F}"/>
                  </a:ext>
                </a:extLst>
              </p:cNvPr>
              <p:cNvSpPr/>
              <p:nvPr/>
            </p:nvSpPr>
            <p:spPr>
              <a:xfrm>
                <a:off x="4560123" y="5217196"/>
                <a:ext cx="3139184"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72" name="TextBox 71">
                <a:extLst>
                  <a:ext uri="{FF2B5EF4-FFF2-40B4-BE49-F238E27FC236}">
                    <a16:creationId xmlns:a16="http://schemas.microsoft.com/office/drawing/2014/main" id="{D2BF03B4-9153-434D-BB51-A2F85E82B6B2}"/>
                  </a:ext>
                </a:extLst>
              </p:cNvPr>
              <p:cNvSpPr txBox="1"/>
              <p:nvPr/>
            </p:nvSpPr>
            <p:spPr>
              <a:xfrm>
                <a:off x="4779725" y="5291461"/>
                <a:ext cx="2699981" cy="400110"/>
              </a:xfrm>
              <a:prstGeom prst="rect">
                <a:avLst/>
              </a:prstGeom>
              <a:noFill/>
              <a:ln>
                <a:noFill/>
              </a:ln>
            </p:spPr>
            <p:txBody>
              <a:bodyPr wrap="square" rtlCol="0" anchor="t">
                <a:spAutoFit/>
              </a:bodyPr>
              <a:lstStyle/>
              <a:p>
                <a:r>
                  <a:rPr lang="en-US" sz="2000" err="1">
                    <a:solidFill>
                      <a:schemeClr val="bg1"/>
                    </a:solidFill>
                    <a:latin typeface="Century Gothic"/>
                  </a:rPr>
                  <a:t>ClimateNA</a:t>
                </a:r>
                <a:r>
                  <a:rPr lang="en-US" sz="2000">
                    <a:solidFill>
                      <a:schemeClr val="bg1"/>
                    </a:solidFill>
                    <a:latin typeface="Century Gothic"/>
                  </a:rPr>
                  <a:t> variables</a:t>
                </a:r>
              </a:p>
            </p:txBody>
          </p:sp>
        </p:grpSp>
        <p:grpSp>
          <p:nvGrpSpPr>
            <p:cNvPr id="13" name="Group 12">
              <a:extLst>
                <a:ext uri="{FF2B5EF4-FFF2-40B4-BE49-F238E27FC236}">
                  <a16:creationId xmlns:a16="http://schemas.microsoft.com/office/drawing/2014/main" id="{CA3DE216-3FAF-B449-8BE9-0C5D5FF18751}"/>
                </a:ext>
              </a:extLst>
            </p:cNvPr>
            <p:cNvGrpSpPr/>
            <p:nvPr/>
          </p:nvGrpSpPr>
          <p:grpSpPr>
            <a:xfrm>
              <a:off x="4409699" y="2270773"/>
              <a:ext cx="3344259" cy="2754153"/>
              <a:chOff x="4277478" y="2329157"/>
              <a:chExt cx="3344259" cy="2754153"/>
            </a:xfrm>
          </p:grpSpPr>
          <p:pic>
            <p:nvPicPr>
              <p:cNvPr id="4" name="Picture 3" descr="A picture containing wave&#10;&#10;Description automatically generated">
                <a:extLst>
                  <a:ext uri="{FF2B5EF4-FFF2-40B4-BE49-F238E27FC236}">
                    <a16:creationId xmlns:a16="http://schemas.microsoft.com/office/drawing/2014/main" id="{E0FE8DAC-73FF-FD49-96CE-42A6238E29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4120" y="3346900"/>
                <a:ext cx="1552487" cy="1732173"/>
              </a:xfrm>
              <a:prstGeom prst="rect">
                <a:avLst/>
              </a:prstGeom>
              <a:ln>
                <a:solidFill>
                  <a:schemeClr val="tx1"/>
                </a:solidFill>
              </a:ln>
            </p:spPr>
          </p:pic>
          <p:sp>
            <p:nvSpPr>
              <p:cNvPr id="76" name="TextBox 75">
                <a:extLst>
                  <a:ext uri="{FF2B5EF4-FFF2-40B4-BE49-F238E27FC236}">
                    <a16:creationId xmlns:a16="http://schemas.microsoft.com/office/drawing/2014/main" id="{A9229A0E-3079-1C4C-A878-33DEBB550796}"/>
                  </a:ext>
                </a:extLst>
              </p:cNvPr>
              <p:cNvSpPr txBox="1"/>
              <p:nvPr/>
            </p:nvSpPr>
            <p:spPr>
              <a:xfrm>
                <a:off x="4277478" y="4713978"/>
                <a:ext cx="8058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tx1">
                        <a:lumMod val="75000"/>
                        <a:lumOff val="25000"/>
                      </a:schemeClr>
                    </a:solidFill>
                    <a:highlight>
                      <a:srgbClr val="C0C0C0"/>
                    </a:highlight>
                    <a:latin typeface="Century Gothic"/>
                    <a:cs typeface="Calibri"/>
                  </a:rPr>
                  <a:t>ppt</a:t>
                </a:r>
              </a:p>
            </p:txBody>
          </p:sp>
          <p:pic>
            <p:nvPicPr>
              <p:cNvPr id="7" name="Picture 6" descr="Background pattern&#10;&#10;Description automatically generated">
                <a:extLst>
                  <a:ext uri="{FF2B5EF4-FFF2-40B4-BE49-F238E27FC236}">
                    <a16:creationId xmlns:a16="http://schemas.microsoft.com/office/drawing/2014/main" id="{7933FE40-7939-1B4C-B300-71F832AAEDF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4843896" y="2994958"/>
                <a:ext cx="1554480" cy="1728216"/>
              </a:xfrm>
              <a:prstGeom prst="rect">
                <a:avLst/>
              </a:prstGeom>
              <a:ln>
                <a:solidFill>
                  <a:schemeClr val="tx1"/>
                </a:solidFill>
              </a:ln>
            </p:spPr>
          </p:pic>
          <p:sp>
            <p:nvSpPr>
              <p:cNvPr id="67" name="TextBox 66">
                <a:extLst>
                  <a:ext uri="{FF2B5EF4-FFF2-40B4-BE49-F238E27FC236}">
                    <a16:creationId xmlns:a16="http://schemas.microsoft.com/office/drawing/2014/main" id="{764258DA-F08E-6749-82ED-D8E4359B95DF}"/>
                  </a:ext>
                </a:extLst>
              </p:cNvPr>
              <p:cNvSpPr txBox="1"/>
              <p:nvPr/>
            </p:nvSpPr>
            <p:spPr>
              <a:xfrm>
                <a:off x="4882064" y="4353617"/>
                <a:ext cx="8058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err="1">
                    <a:solidFill>
                      <a:schemeClr val="tx1">
                        <a:lumMod val="75000"/>
                        <a:lumOff val="25000"/>
                      </a:schemeClr>
                    </a:solidFill>
                    <a:highlight>
                      <a:srgbClr val="C0C0C0"/>
                    </a:highlight>
                    <a:latin typeface="Century Gothic"/>
                    <a:cs typeface="Calibri"/>
                  </a:rPr>
                  <a:t>tmin</a:t>
                </a:r>
                <a:endParaRPr lang="en-US" b="1">
                  <a:solidFill>
                    <a:schemeClr val="tx1">
                      <a:lumMod val="75000"/>
                      <a:lumOff val="25000"/>
                    </a:schemeClr>
                  </a:solidFill>
                  <a:highlight>
                    <a:srgbClr val="C0C0C0"/>
                  </a:highlight>
                  <a:latin typeface="Century Gothic"/>
                  <a:cs typeface="Calibri"/>
                </a:endParaRPr>
              </a:p>
            </p:txBody>
          </p:sp>
          <p:pic>
            <p:nvPicPr>
              <p:cNvPr id="9" name="Picture 8" descr="A picture containing photo, orange, light, sitting&#10;&#10;Description automatically generated">
                <a:extLst>
                  <a:ext uri="{FF2B5EF4-FFF2-40B4-BE49-F238E27FC236}">
                    <a16:creationId xmlns:a16="http://schemas.microsoft.com/office/drawing/2014/main" id="{7261B37C-3CD1-9E47-979F-5C40F19C48F3}"/>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5469520" y="2706035"/>
                <a:ext cx="1554480" cy="1728216"/>
              </a:xfrm>
              <a:prstGeom prst="rect">
                <a:avLst/>
              </a:prstGeom>
              <a:ln>
                <a:solidFill>
                  <a:schemeClr val="tx1"/>
                </a:solidFill>
              </a:ln>
            </p:spPr>
          </p:pic>
          <p:sp>
            <p:nvSpPr>
              <p:cNvPr id="79" name="TextBox 78">
                <a:extLst>
                  <a:ext uri="{FF2B5EF4-FFF2-40B4-BE49-F238E27FC236}">
                    <a16:creationId xmlns:a16="http://schemas.microsoft.com/office/drawing/2014/main" id="{454E0E2C-8504-E742-AB9F-80FD3009B5AC}"/>
                  </a:ext>
                </a:extLst>
              </p:cNvPr>
              <p:cNvSpPr txBox="1"/>
              <p:nvPr/>
            </p:nvSpPr>
            <p:spPr>
              <a:xfrm>
                <a:off x="5405348" y="4065951"/>
                <a:ext cx="8058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err="1">
                    <a:solidFill>
                      <a:schemeClr val="tx1">
                        <a:lumMod val="75000"/>
                        <a:lumOff val="25000"/>
                      </a:schemeClr>
                    </a:solidFill>
                    <a:highlight>
                      <a:srgbClr val="C0C0C0"/>
                    </a:highlight>
                    <a:latin typeface="Century Gothic"/>
                    <a:cs typeface="Calibri"/>
                  </a:rPr>
                  <a:t>tmax</a:t>
                </a:r>
                <a:endParaRPr lang="en-US" b="1">
                  <a:solidFill>
                    <a:schemeClr val="tx1">
                      <a:lumMod val="75000"/>
                      <a:lumOff val="25000"/>
                    </a:schemeClr>
                  </a:solidFill>
                  <a:highlight>
                    <a:srgbClr val="C0C0C0"/>
                  </a:highlight>
                  <a:latin typeface="Century Gothic"/>
                  <a:cs typeface="Calibri"/>
                </a:endParaRPr>
              </a:p>
            </p:txBody>
          </p:sp>
          <p:pic>
            <p:nvPicPr>
              <p:cNvPr id="11" name="Picture 10" descr="A close up of a tree&#10;&#10;Description automatically generated">
                <a:extLst>
                  <a:ext uri="{FF2B5EF4-FFF2-40B4-BE49-F238E27FC236}">
                    <a16:creationId xmlns:a16="http://schemas.microsoft.com/office/drawing/2014/main" id="{3DF20994-57FA-EE42-A821-7D1E57BEEB59}"/>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067257" y="2329157"/>
                <a:ext cx="1554480" cy="1728216"/>
              </a:xfrm>
              <a:prstGeom prst="rect">
                <a:avLst/>
              </a:prstGeom>
              <a:ln>
                <a:solidFill>
                  <a:schemeClr val="tx1"/>
                </a:solidFill>
              </a:ln>
            </p:spPr>
          </p:pic>
          <p:sp>
            <p:nvSpPr>
              <p:cNvPr id="80" name="TextBox 79">
                <a:extLst>
                  <a:ext uri="{FF2B5EF4-FFF2-40B4-BE49-F238E27FC236}">
                    <a16:creationId xmlns:a16="http://schemas.microsoft.com/office/drawing/2014/main" id="{DB2AC2E3-1854-D642-A6CE-FE7B52DB3F94}"/>
                  </a:ext>
                </a:extLst>
              </p:cNvPr>
              <p:cNvSpPr txBox="1"/>
              <p:nvPr/>
            </p:nvSpPr>
            <p:spPr>
              <a:xfrm>
                <a:off x="6102599" y="3696619"/>
                <a:ext cx="8058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err="1">
                    <a:solidFill>
                      <a:schemeClr val="tx1">
                        <a:lumMod val="75000"/>
                        <a:lumOff val="25000"/>
                      </a:schemeClr>
                    </a:solidFill>
                    <a:highlight>
                      <a:srgbClr val="C0C0C0"/>
                    </a:highlight>
                    <a:latin typeface="Century Gothic"/>
                    <a:cs typeface="Calibri"/>
                  </a:rPr>
                  <a:t>tdiff</a:t>
                </a:r>
                <a:endParaRPr lang="en-US" b="1">
                  <a:solidFill>
                    <a:schemeClr val="tx1">
                      <a:lumMod val="75000"/>
                      <a:lumOff val="25000"/>
                    </a:schemeClr>
                  </a:solidFill>
                  <a:highlight>
                    <a:srgbClr val="C0C0C0"/>
                  </a:highlight>
                  <a:latin typeface="Century Gothic"/>
                  <a:cs typeface="Calibri"/>
                </a:endParaRPr>
              </a:p>
            </p:txBody>
          </p:sp>
        </p:grpSp>
      </p:grpSp>
      <p:grpSp>
        <p:nvGrpSpPr>
          <p:cNvPr id="10" name="Group 9">
            <a:extLst>
              <a:ext uri="{FF2B5EF4-FFF2-40B4-BE49-F238E27FC236}">
                <a16:creationId xmlns:a16="http://schemas.microsoft.com/office/drawing/2014/main" id="{3DDC59B0-E253-9A49-944C-BA414CEA39D0}"/>
              </a:ext>
            </a:extLst>
          </p:cNvPr>
          <p:cNvGrpSpPr/>
          <p:nvPr/>
        </p:nvGrpSpPr>
        <p:grpSpPr>
          <a:xfrm>
            <a:off x="8209753" y="937179"/>
            <a:ext cx="3863920" cy="5657755"/>
            <a:chOff x="8209753" y="937179"/>
            <a:chExt cx="3863920" cy="5657755"/>
          </a:xfrm>
        </p:grpSpPr>
        <p:sp>
          <p:nvSpPr>
            <p:cNvPr id="68" name="Rounded Rectangle 67">
              <a:extLst>
                <a:ext uri="{FF2B5EF4-FFF2-40B4-BE49-F238E27FC236}">
                  <a16:creationId xmlns:a16="http://schemas.microsoft.com/office/drawing/2014/main" id="{937D5EF9-B8BC-7B48-91F3-DF69535EA26B}"/>
                </a:ext>
              </a:extLst>
            </p:cNvPr>
            <p:cNvSpPr/>
            <p:nvPr/>
          </p:nvSpPr>
          <p:spPr>
            <a:xfrm>
              <a:off x="8209753" y="1207786"/>
              <a:ext cx="3863920"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DD5B7D52-F3B6-444A-9682-077D778E1BB3}"/>
                </a:ext>
              </a:extLst>
            </p:cNvPr>
            <p:cNvGrpSpPr/>
            <p:nvPr/>
          </p:nvGrpSpPr>
          <p:grpSpPr>
            <a:xfrm>
              <a:off x="8734484" y="937179"/>
              <a:ext cx="2955556" cy="545143"/>
              <a:chOff x="1613116" y="923465"/>
              <a:chExt cx="2955556" cy="545143"/>
            </a:xfrm>
            <a:solidFill>
              <a:schemeClr val="accent6">
                <a:lumMod val="20000"/>
                <a:lumOff val="80000"/>
              </a:schemeClr>
            </a:solidFill>
          </p:grpSpPr>
          <p:sp>
            <p:nvSpPr>
              <p:cNvPr id="133" name="Trapezoid 132">
                <a:extLst>
                  <a:ext uri="{FF2B5EF4-FFF2-40B4-BE49-F238E27FC236}">
                    <a16:creationId xmlns:a16="http://schemas.microsoft.com/office/drawing/2014/main" id="{040ED950-69E9-A34C-AFD7-E7031063437B}"/>
                  </a:ext>
                </a:extLst>
              </p:cNvPr>
              <p:cNvSpPr/>
              <p:nvPr/>
            </p:nvSpPr>
            <p:spPr>
              <a:xfrm>
                <a:off x="1613116" y="923465"/>
                <a:ext cx="2955556" cy="545143"/>
              </a:xfrm>
              <a:prstGeom prst="trapezoid">
                <a:avLst/>
              </a:prstGeom>
              <a:grp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34" name="TextBox 133">
                <a:extLst>
                  <a:ext uri="{FF2B5EF4-FFF2-40B4-BE49-F238E27FC236}">
                    <a16:creationId xmlns:a16="http://schemas.microsoft.com/office/drawing/2014/main" id="{494C220C-DB7C-F241-997E-4722DDE05C61}"/>
                  </a:ext>
                </a:extLst>
              </p:cNvPr>
              <p:cNvSpPr txBox="1"/>
              <p:nvPr/>
            </p:nvSpPr>
            <p:spPr>
              <a:xfrm>
                <a:off x="2077444" y="928748"/>
                <a:ext cx="1928808" cy="492443"/>
              </a:xfrm>
              <a:prstGeom prst="rect">
                <a:avLst/>
              </a:prstGeom>
              <a:noFill/>
              <a:ln>
                <a:noFill/>
              </a:ln>
            </p:spPr>
            <p:txBody>
              <a:bodyPr wrap="square" rtlCol="0" anchor="t">
                <a:spAutoFit/>
              </a:bodyPr>
              <a:lstStyle/>
              <a:p>
                <a:pPr algn="ctr"/>
                <a:r>
                  <a:rPr lang="en-US" sz="2600" b="1">
                    <a:solidFill>
                      <a:schemeClr val="tx1">
                        <a:lumMod val="75000"/>
                        <a:lumOff val="25000"/>
                      </a:schemeClr>
                    </a:solidFill>
                    <a:latin typeface="Century Gothic"/>
                  </a:rPr>
                  <a:t>Analysis</a:t>
                </a:r>
                <a:endParaRPr lang="en-US" b="1">
                  <a:solidFill>
                    <a:schemeClr val="tx1">
                      <a:lumMod val="75000"/>
                      <a:lumOff val="25000"/>
                    </a:schemeClr>
                  </a:solidFill>
                </a:endParaRPr>
              </a:p>
            </p:txBody>
          </p:sp>
        </p:grpSp>
        <p:grpSp>
          <p:nvGrpSpPr>
            <p:cNvPr id="74" name="Group 73">
              <a:extLst>
                <a:ext uri="{FF2B5EF4-FFF2-40B4-BE49-F238E27FC236}">
                  <a16:creationId xmlns:a16="http://schemas.microsoft.com/office/drawing/2014/main" id="{2ABBB13C-A5DE-1446-8913-61AAFFDB66AB}"/>
                </a:ext>
              </a:extLst>
            </p:cNvPr>
            <p:cNvGrpSpPr/>
            <p:nvPr/>
          </p:nvGrpSpPr>
          <p:grpSpPr>
            <a:xfrm>
              <a:off x="8317128" y="1783167"/>
              <a:ext cx="1964140" cy="1101119"/>
              <a:chOff x="8317128" y="1783167"/>
              <a:chExt cx="1964140" cy="1101119"/>
            </a:xfrm>
          </p:grpSpPr>
          <p:sp>
            <p:nvSpPr>
              <p:cNvPr id="131" name="Rectangle 130">
                <a:extLst>
                  <a:ext uri="{FF2B5EF4-FFF2-40B4-BE49-F238E27FC236}">
                    <a16:creationId xmlns:a16="http://schemas.microsoft.com/office/drawing/2014/main" id="{6F5FEB19-3259-A243-B2D6-2C5E2716019E}"/>
                  </a:ext>
                </a:extLst>
              </p:cNvPr>
              <p:cNvSpPr/>
              <p:nvPr/>
            </p:nvSpPr>
            <p:spPr>
              <a:xfrm>
                <a:off x="8317128" y="1783167"/>
                <a:ext cx="1959057" cy="1101119"/>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a:extLst>
                  <a:ext uri="{FF2B5EF4-FFF2-40B4-BE49-F238E27FC236}">
                    <a16:creationId xmlns:a16="http://schemas.microsoft.com/office/drawing/2014/main" id="{8D868B6C-E969-0445-AF0D-FBAEC86B4058}"/>
                  </a:ext>
                </a:extLst>
              </p:cNvPr>
              <p:cNvSpPr txBox="1"/>
              <p:nvPr/>
            </p:nvSpPr>
            <p:spPr>
              <a:xfrm>
                <a:off x="8322211" y="1985220"/>
                <a:ext cx="1959057" cy="707886"/>
              </a:xfrm>
              <a:prstGeom prst="rect">
                <a:avLst/>
              </a:prstGeom>
              <a:noFill/>
              <a:ln>
                <a:noFill/>
              </a:ln>
            </p:spPr>
            <p:txBody>
              <a:bodyPr wrap="square" rtlCol="0" anchor="t">
                <a:spAutoFit/>
              </a:bodyPr>
              <a:lstStyle/>
              <a:p>
                <a:r>
                  <a:rPr lang="en-US" sz="2000">
                    <a:solidFill>
                      <a:schemeClr val="bg1"/>
                    </a:solidFill>
                    <a:latin typeface="Century Gothic"/>
                  </a:rPr>
                  <a:t>1.Training Sample Points</a:t>
                </a:r>
              </a:p>
            </p:txBody>
          </p:sp>
        </p:grpSp>
        <p:grpSp>
          <p:nvGrpSpPr>
            <p:cNvPr id="77" name="Group 76">
              <a:extLst>
                <a:ext uri="{FF2B5EF4-FFF2-40B4-BE49-F238E27FC236}">
                  <a16:creationId xmlns:a16="http://schemas.microsoft.com/office/drawing/2014/main" id="{8381681E-D449-FE4F-90DB-CB6ED045E759}"/>
                </a:ext>
              </a:extLst>
            </p:cNvPr>
            <p:cNvGrpSpPr/>
            <p:nvPr/>
          </p:nvGrpSpPr>
          <p:grpSpPr>
            <a:xfrm>
              <a:off x="10637152" y="3332461"/>
              <a:ext cx="1242181" cy="1193340"/>
              <a:chOff x="-3446807" y="2780310"/>
              <a:chExt cx="2670056" cy="3246055"/>
            </a:xfrm>
          </p:grpSpPr>
          <p:sp>
            <p:nvSpPr>
              <p:cNvPr id="88" name="Rectangle 87">
                <a:extLst>
                  <a:ext uri="{FF2B5EF4-FFF2-40B4-BE49-F238E27FC236}">
                    <a16:creationId xmlns:a16="http://schemas.microsoft.com/office/drawing/2014/main" id="{627BBF22-2B15-C546-9BCF-604C295FC952}"/>
                  </a:ext>
                </a:extLst>
              </p:cNvPr>
              <p:cNvSpPr/>
              <p:nvPr/>
            </p:nvSpPr>
            <p:spPr>
              <a:xfrm>
                <a:off x="-3446807" y="4626023"/>
                <a:ext cx="490251"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A1D673FF-B069-0244-8067-FDFEEE7EC94A}"/>
                  </a:ext>
                </a:extLst>
              </p:cNvPr>
              <p:cNvSpPr/>
              <p:nvPr/>
            </p:nvSpPr>
            <p:spPr>
              <a:xfrm>
                <a:off x="-2473639" y="2780310"/>
                <a:ext cx="679436"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5426AF7C-0A31-2B41-A1C5-0AF1B2B85F15}"/>
                  </a:ext>
                </a:extLst>
              </p:cNvPr>
              <p:cNvSpPr/>
              <p:nvPr/>
            </p:nvSpPr>
            <p:spPr>
              <a:xfrm>
                <a:off x="-3146741" y="3834513"/>
                <a:ext cx="679436"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9AE85AEF-C14D-9644-ADBA-85E9A55FBD18}"/>
                  </a:ext>
                </a:extLst>
              </p:cNvPr>
              <p:cNvSpPr/>
              <p:nvPr/>
            </p:nvSpPr>
            <p:spPr>
              <a:xfrm>
                <a:off x="-1790594" y="3834513"/>
                <a:ext cx="679436"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Connector: Elbow 45">
                <a:extLst>
                  <a:ext uri="{FF2B5EF4-FFF2-40B4-BE49-F238E27FC236}">
                    <a16:creationId xmlns:a16="http://schemas.microsoft.com/office/drawing/2014/main" id="{342B571A-7C94-1E46-B61C-BF06F1C7BC5A}"/>
                  </a:ext>
                </a:extLst>
              </p:cNvPr>
              <p:cNvCxnSpPr>
                <a:stCxn id="90" idx="2"/>
                <a:endCxn id="95" idx="0"/>
              </p:cNvCxnSpPr>
              <p:nvPr/>
            </p:nvCxnSpPr>
            <p:spPr>
              <a:xfrm rot="16200000" flipH="1">
                <a:off x="-2096525" y="3188863"/>
                <a:ext cx="608253" cy="68304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Connector: Elbow 47">
                <a:extLst>
                  <a:ext uri="{FF2B5EF4-FFF2-40B4-BE49-F238E27FC236}">
                    <a16:creationId xmlns:a16="http://schemas.microsoft.com/office/drawing/2014/main" id="{4A899B52-C504-964D-B1AE-681393D09CCA}"/>
                  </a:ext>
                </a:extLst>
              </p:cNvPr>
              <p:cNvCxnSpPr>
                <a:stCxn id="90" idx="2"/>
                <a:endCxn id="94" idx="0"/>
              </p:cNvCxnSpPr>
              <p:nvPr/>
            </p:nvCxnSpPr>
            <p:spPr>
              <a:xfrm rot="5400000">
                <a:off x="-2774598" y="3193835"/>
                <a:ext cx="608253" cy="67310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76AF3656-4A15-BF43-B2DA-8BA4B7636E6F}"/>
                  </a:ext>
                </a:extLst>
              </p:cNvPr>
              <p:cNvSpPr/>
              <p:nvPr/>
            </p:nvSpPr>
            <p:spPr>
              <a:xfrm>
                <a:off x="-2738138" y="4626023"/>
                <a:ext cx="490251"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51874024-3495-8A4F-A9EF-4F3AFCC95CDA}"/>
                  </a:ext>
                </a:extLst>
              </p:cNvPr>
              <p:cNvSpPr/>
              <p:nvPr/>
            </p:nvSpPr>
            <p:spPr>
              <a:xfrm>
                <a:off x="-1975671" y="4626023"/>
                <a:ext cx="490251"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70EA97F-D435-0341-B347-CA5D000664C9}"/>
                  </a:ext>
                </a:extLst>
              </p:cNvPr>
              <p:cNvSpPr/>
              <p:nvPr/>
            </p:nvSpPr>
            <p:spPr>
              <a:xfrm>
                <a:off x="-1267002" y="4626023"/>
                <a:ext cx="490251"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D7E104A6-D367-344A-A402-D3E0EA390EEC}"/>
                  </a:ext>
                </a:extLst>
              </p:cNvPr>
              <p:cNvSpPr/>
              <p:nvPr/>
            </p:nvSpPr>
            <p:spPr>
              <a:xfrm>
                <a:off x="-3049674" y="5580415"/>
                <a:ext cx="490251"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BFA7EF40-F7F1-1242-B235-D41C37DF9972}"/>
                  </a:ext>
                </a:extLst>
              </p:cNvPr>
              <p:cNvSpPr/>
              <p:nvPr/>
            </p:nvSpPr>
            <p:spPr>
              <a:xfrm>
                <a:off x="-2317559" y="5580415"/>
                <a:ext cx="490251"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5" name="Connector: Elbow 55">
                <a:extLst>
                  <a:ext uri="{FF2B5EF4-FFF2-40B4-BE49-F238E27FC236}">
                    <a16:creationId xmlns:a16="http://schemas.microsoft.com/office/drawing/2014/main" id="{42CB3746-9120-304F-957B-BD65AA17E496}"/>
                  </a:ext>
                </a:extLst>
              </p:cNvPr>
              <p:cNvCxnSpPr>
                <a:stCxn id="94" idx="2"/>
                <a:endCxn id="88" idx="0"/>
              </p:cNvCxnSpPr>
              <p:nvPr/>
            </p:nvCxnSpPr>
            <p:spPr>
              <a:xfrm rot="5400000">
                <a:off x="-3177132" y="4255914"/>
                <a:ext cx="345560" cy="394658"/>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onnector: Elbow 57">
                <a:extLst>
                  <a:ext uri="{FF2B5EF4-FFF2-40B4-BE49-F238E27FC236}">
                    <a16:creationId xmlns:a16="http://schemas.microsoft.com/office/drawing/2014/main" id="{A390A96F-A8A1-D442-820B-FD9139B0BD2D}"/>
                  </a:ext>
                </a:extLst>
              </p:cNvPr>
              <p:cNvCxnSpPr>
                <a:stCxn id="94" idx="2"/>
                <a:endCxn id="119" idx="0"/>
              </p:cNvCxnSpPr>
              <p:nvPr/>
            </p:nvCxnSpPr>
            <p:spPr>
              <a:xfrm rot="16200000" flipH="1">
                <a:off x="-2822798" y="4296237"/>
                <a:ext cx="345560" cy="31401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onnector: Elbow 59">
                <a:extLst>
                  <a:ext uri="{FF2B5EF4-FFF2-40B4-BE49-F238E27FC236}">
                    <a16:creationId xmlns:a16="http://schemas.microsoft.com/office/drawing/2014/main" id="{1745B0C0-F4A1-6D4F-B2D6-8FF345E2B6A7}"/>
                  </a:ext>
                </a:extLst>
              </p:cNvPr>
              <p:cNvCxnSpPr>
                <a:stCxn id="119" idx="2"/>
                <a:endCxn id="122" idx="0"/>
              </p:cNvCxnSpPr>
              <p:nvPr/>
            </p:nvCxnSpPr>
            <p:spPr>
              <a:xfrm rot="5400000">
                <a:off x="-2903001" y="5170426"/>
                <a:ext cx="508442" cy="311536"/>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Connector: Elbow 61">
                <a:extLst>
                  <a:ext uri="{FF2B5EF4-FFF2-40B4-BE49-F238E27FC236}">
                    <a16:creationId xmlns:a16="http://schemas.microsoft.com/office/drawing/2014/main" id="{2392958D-FB98-6E46-8F95-BA32A057F494}"/>
                  </a:ext>
                </a:extLst>
              </p:cNvPr>
              <p:cNvCxnSpPr>
                <a:stCxn id="119" idx="2"/>
                <a:endCxn id="124" idx="0"/>
              </p:cNvCxnSpPr>
              <p:nvPr/>
            </p:nvCxnSpPr>
            <p:spPr>
              <a:xfrm rot="16200000" flipH="1">
                <a:off x="-2536944" y="5115904"/>
                <a:ext cx="508442" cy="420579"/>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Connector: Elbow 64">
                <a:extLst>
                  <a:ext uri="{FF2B5EF4-FFF2-40B4-BE49-F238E27FC236}">
                    <a16:creationId xmlns:a16="http://schemas.microsoft.com/office/drawing/2014/main" id="{CFA25902-4407-9944-996E-C7C136E4751D}"/>
                  </a:ext>
                </a:extLst>
              </p:cNvPr>
              <p:cNvCxnSpPr>
                <a:stCxn id="95" idx="2"/>
                <a:endCxn id="120" idx="0"/>
              </p:cNvCxnSpPr>
              <p:nvPr/>
            </p:nvCxnSpPr>
            <p:spPr>
              <a:xfrm rot="5400000">
                <a:off x="-1763490" y="4313409"/>
                <a:ext cx="345560" cy="279669"/>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Connector: Elbow 66">
                <a:extLst>
                  <a:ext uri="{FF2B5EF4-FFF2-40B4-BE49-F238E27FC236}">
                    <a16:creationId xmlns:a16="http://schemas.microsoft.com/office/drawing/2014/main" id="{B5A2DA74-32DD-384B-B584-25374ECC2531}"/>
                  </a:ext>
                </a:extLst>
              </p:cNvPr>
              <p:cNvCxnSpPr>
                <a:stCxn id="95" idx="2"/>
                <a:endCxn id="121" idx="0"/>
              </p:cNvCxnSpPr>
              <p:nvPr/>
            </p:nvCxnSpPr>
            <p:spPr>
              <a:xfrm rot="16200000" flipH="1">
                <a:off x="-1409156" y="4238743"/>
                <a:ext cx="345560" cy="429000"/>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78" name="Picture 77" descr="Map&#10;&#10;Description automatically generated">
              <a:extLst>
                <a:ext uri="{FF2B5EF4-FFF2-40B4-BE49-F238E27FC236}">
                  <a16:creationId xmlns:a16="http://schemas.microsoft.com/office/drawing/2014/main" id="{9EDED78C-9F01-A948-B95F-19123AE65571}"/>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0700458" y="1644250"/>
              <a:ext cx="1115568" cy="1472184"/>
            </a:xfrm>
            <a:prstGeom prst="rect">
              <a:avLst/>
            </a:prstGeom>
          </p:spPr>
        </p:pic>
        <p:grpSp>
          <p:nvGrpSpPr>
            <p:cNvPr id="81" name="Group 80">
              <a:extLst>
                <a:ext uri="{FF2B5EF4-FFF2-40B4-BE49-F238E27FC236}">
                  <a16:creationId xmlns:a16="http://schemas.microsoft.com/office/drawing/2014/main" id="{896FECEE-DCC8-3D4E-ACB1-A76341A28AFC}"/>
                </a:ext>
              </a:extLst>
            </p:cNvPr>
            <p:cNvGrpSpPr/>
            <p:nvPr/>
          </p:nvGrpSpPr>
          <p:grpSpPr>
            <a:xfrm>
              <a:off x="8308377" y="3424682"/>
              <a:ext cx="1976558" cy="1101119"/>
              <a:chOff x="8308377" y="3424682"/>
              <a:chExt cx="1976558" cy="1101119"/>
            </a:xfrm>
          </p:grpSpPr>
          <p:sp>
            <p:nvSpPr>
              <p:cNvPr id="86" name="Rectangle 85">
                <a:extLst>
                  <a:ext uri="{FF2B5EF4-FFF2-40B4-BE49-F238E27FC236}">
                    <a16:creationId xmlns:a16="http://schemas.microsoft.com/office/drawing/2014/main" id="{FBD89BC7-83E7-A54B-8EE8-1FA3219E258E}"/>
                  </a:ext>
                </a:extLst>
              </p:cNvPr>
              <p:cNvSpPr/>
              <p:nvPr/>
            </p:nvSpPr>
            <p:spPr>
              <a:xfrm>
                <a:off x="8308377" y="3424682"/>
                <a:ext cx="1976558" cy="1101119"/>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B43C6618-F89F-B146-90C9-6455EFBFEE59}"/>
                  </a:ext>
                </a:extLst>
              </p:cNvPr>
              <p:cNvSpPr txBox="1"/>
              <p:nvPr/>
            </p:nvSpPr>
            <p:spPr>
              <a:xfrm>
                <a:off x="8322211" y="3645731"/>
                <a:ext cx="1801097" cy="707886"/>
              </a:xfrm>
              <a:prstGeom prst="rect">
                <a:avLst/>
              </a:prstGeom>
              <a:noFill/>
              <a:ln>
                <a:noFill/>
              </a:ln>
            </p:spPr>
            <p:txBody>
              <a:bodyPr wrap="square" rtlCol="0" anchor="t">
                <a:spAutoFit/>
              </a:bodyPr>
              <a:lstStyle/>
              <a:p>
                <a:r>
                  <a:rPr lang="en-US" sz="2000">
                    <a:solidFill>
                      <a:schemeClr val="bg1"/>
                    </a:solidFill>
                    <a:latin typeface="Century Gothic"/>
                  </a:rPr>
                  <a:t>2. Random Forest</a:t>
                </a:r>
              </a:p>
            </p:txBody>
          </p:sp>
        </p:grpSp>
        <p:grpSp>
          <p:nvGrpSpPr>
            <p:cNvPr id="82" name="Group 81">
              <a:extLst>
                <a:ext uri="{FF2B5EF4-FFF2-40B4-BE49-F238E27FC236}">
                  <a16:creationId xmlns:a16="http://schemas.microsoft.com/office/drawing/2014/main" id="{74AFDC6E-4473-BC49-AC36-8381318E81E2}"/>
                </a:ext>
              </a:extLst>
            </p:cNvPr>
            <p:cNvGrpSpPr/>
            <p:nvPr/>
          </p:nvGrpSpPr>
          <p:grpSpPr>
            <a:xfrm>
              <a:off x="8308377" y="5026532"/>
              <a:ext cx="1976558" cy="1101119"/>
              <a:chOff x="8326306" y="5026532"/>
              <a:chExt cx="1976558" cy="1101119"/>
            </a:xfrm>
          </p:grpSpPr>
          <p:sp>
            <p:nvSpPr>
              <p:cNvPr id="84" name="Rectangle 83">
                <a:extLst>
                  <a:ext uri="{FF2B5EF4-FFF2-40B4-BE49-F238E27FC236}">
                    <a16:creationId xmlns:a16="http://schemas.microsoft.com/office/drawing/2014/main" id="{09570D63-E754-AE40-ABB9-E365265C297D}"/>
                  </a:ext>
                </a:extLst>
              </p:cNvPr>
              <p:cNvSpPr/>
              <p:nvPr/>
            </p:nvSpPr>
            <p:spPr>
              <a:xfrm>
                <a:off x="8326306" y="5026532"/>
                <a:ext cx="1976558" cy="1101119"/>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7A627603-F2A3-EC4D-85AC-EFF0030A8598}"/>
                  </a:ext>
                </a:extLst>
              </p:cNvPr>
              <p:cNvSpPr txBox="1"/>
              <p:nvPr/>
            </p:nvSpPr>
            <p:spPr>
              <a:xfrm>
                <a:off x="8340140" y="5069260"/>
                <a:ext cx="1663516" cy="1015663"/>
              </a:xfrm>
              <a:prstGeom prst="rect">
                <a:avLst/>
              </a:prstGeom>
              <a:noFill/>
              <a:ln>
                <a:noFill/>
              </a:ln>
            </p:spPr>
            <p:txBody>
              <a:bodyPr wrap="square" rtlCol="0" anchor="t">
                <a:spAutoFit/>
              </a:bodyPr>
              <a:lstStyle/>
              <a:p>
                <a:r>
                  <a:rPr lang="en-US" sz="2000">
                    <a:solidFill>
                      <a:schemeClr val="bg1"/>
                    </a:solidFill>
                    <a:latin typeface="Century Gothic"/>
                  </a:rPr>
                  <a:t>3. Apply model and predict</a:t>
                </a:r>
              </a:p>
            </p:txBody>
          </p:sp>
        </p:grpSp>
        <p:pic>
          <p:nvPicPr>
            <p:cNvPr id="6" name="Picture 5" descr="Map&#10;&#10;Description automatically generated">
              <a:extLst>
                <a:ext uri="{FF2B5EF4-FFF2-40B4-BE49-F238E27FC236}">
                  <a16:creationId xmlns:a16="http://schemas.microsoft.com/office/drawing/2014/main" id="{75F06276-1CA9-D747-9F9F-87231E4C4E5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99926" y="4931234"/>
              <a:ext cx="1116633" cy="1471562"/>
            </a:xfrm>
            <a:prstGeom prst="rect">
              <a:avLst/>
            </a:prstGeom>
          </p:spPr>
        </p:pic>
      </p:grpSp>
    </p:spTree>
    <p:extLst>
      <p:ext uri="{BB962C8B-B14F-4D97-AF65-F5344CB8AC3E}">
        <p14:creationId xmlns:p14="http://schemas.microsoft.com/office/powerpoint/2010/main" val="198129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C9FA4ED0-CA7F-4475-AED0-33CB8A5B2E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370"/>
          <a:stretch/>
        </p:blipFill>
        <p:spPr>
          <a:xfrm>
            <a:off x="445982" y="882254"/>
            <a:ext cx="4052455" cy="6146805"/>
          </a:xfrm>
          <a:prstGeom prst="rect">
            <a:avLst/>
          </a:prstGeom>
        </p:spPr>
      </p:pic>
      <p:pic>
        <p:nvPicPr>
          <p:cNvPr id="34" name="Picture 33" descr="Map&#10;&#10;Description automatically generated">
            <a:extLst>
              <a:ext uri="{FF2B5EF4-FFF2-40B4-BE49-F238E27FC236}">
                <a16:creationId xmlns:a16="http://schemas.microsoft.com/office/drawing/2014/main" id="{CF7229A1-AAC7-4197-A265-A8BAC42DF7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370"/>
          <a:stretch/>
        </p:blipFill>
        <p:spPr>
          <a:xfrm>
            <a:off x="4069772" y="882256"/>
            <a:ext cx="4052455" cy="6146804"/>
          </a:xfrm>
          <a:prstGeom prst="rect">
            <a:avLst/>
          </a:prstGeom>
        </p:spPr>
      </p:pic>
      <p:sp>
        <p:nvSpPr>
          <p:cNvPr id="35" name="Rectangle 34">
            <a:extLst>
              <a:ext uri="{FF2B5EF4-FFF2-40B4-BE49-F238E27FC236}">
                <a16:creationId xmlns:a16="http://schemas.microsoft.com/office/drawing/2014/main" id="{D705EA35-A541-4111-86CB-01497645A316}"/>
              </a:ext>
            </a:extLst>
          </p:cNvPr>
          <p:cNvSpPr/>
          <p:nvPr/>
        </p:nvSpPr>
        <p:spPr>
          <a:xfrm>
            <a:off x="6539182" y="1185877"/>
            <a:ext cx="1211256" cy="2063660"/>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 name="Google Shape;311;p16">
            <a:extLst>
              <a:ext uri="{FF2B5EF4-FFF2-40B4-BE49-F238E27FC236}">
                <a16:creationId xmlns:a16="http://schemas.microsoft.com/office/drawing/2014/main" id="{41CFD6A9-7755-3F40-BC25-015947FC4E9E}"/>
              </a:ext>
            </a:extLst>
          </p:cNvPr>
          <p:cNvSpPr txBox="1">
            <a:spLocks/>
          </p:cNvSpPr>
          <p:nvPr/>
        </p:nvSpPr>
        <p:spPr>
          <a:xfrm>
            <a:off x="495300" y="316455"/>
            <a:ext cx="10419000" cy="565802"/>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3F4268"/>
              </a:buClr>
              <a:buSzPts val="3959"/>
            </a:pPr>
            <a:r>
              <a:rPr lang="en-US" sz="4000" b="1">
                <a:solidFill>
                  <a:srgbClr val="55A976"/>
                </a:solidFill>
                <a:latin typeface="Century Gothic"/>
              </a:rPr>
              <a:t>Results | Projected Fog Conditions Model</a:t>
            </a:r>
          </a:p>
        </p:txBody>
      </p:sp>
      <p:pic>
        <p:nvPicPr>
          <p:cNvPr id="6" name="Picture 5">
            <a:extLst>
              <a:ext uri="{FF2B5EF4-FFF2-40B4-BE49-F238E27FC236}">
                <a16:creationId xmlns:a16="http://schemas.microsoft.com/office/drawing/2014/main" id="{880EEDB8-D0DB-4AC4-BD65-43A052B174CB}"/>
              </a:ext>
            </a:extLst>
          </p:cNvPr>
          <p:cNvPicPr>
            <a:picLocks noChangeAspect="1"/>
          </p:cNvPicPr>
          <p:nvPr/>
        </p:nvPicPr>
        <p:blipFill rotWithShape="1">
          <a:blip r:embed="rId5"/>
          <a:srcRect l="1" t="12627" r="-1"/>
          <a:stretch/>
        </p:blipFill>
        <p:spPr>
          <a:xfrm>
            <a:off x="6623616" y="1479616"/>
            <a:ext cx="183677" cy="1726499"/>
          </a:xfrm>
          <a:prstGeom prst="rect">
            <a:avLst/>
          </a:prstGeom>
        </p:spPr>
      </p:pic>
      <p:pic>
        <p:nvPicPr>
          <p:cNvPr id="11" name="Picture 10">
            <a:extLst>
              <a:ext uri="{FF2B5EF4-FFF2-40B4-BE49-F238E27FC236}">
                <a16:creationId xmlns:a16="http://schemas.microsoft.com/office/drawing/2014/main" id="{F0FEAC01-A379-4F15-A30B-C349B200FAEE}"/>
              </a:ext>
            </a:extLst>
          </p:cNvPr>
          <p:cNvPicPr>
            <a:picLocks noChangeAspect="1"/>
          </p:cNvPicPr>
          <p:nvPr/>
        </p:nvPicPr>
        <p:blipFill rotWithShape="1">
          <a:blip r:embed="rId5"/>
          <a:srcRect l="1" r="-1" b="93495"/>
          <a:stretch/>
        </p:blipFill>
        <p:spPr>
          <a:xfrm>
            <a:off x="6623616" y="1230100"/>
            <a:ext cx="183677" cy="128546"/>
          </a:xfrm>
          <a:prstGeom prst="rect">
            <a:avLst/>
          </a:prstGeom>
        </p:spPr>
      </p:pic>
      <p:sp>
        <p:nvSpPr>
          <p:cNvPr id="7" name="TextBox 6">
            <a:extLst>
              <a:ext uri="{FF2B5EF4-FFF2-40B4-BE49-F238E27FC236}">
                <a16:creationId xmlns:a16="http://schemas.microsoft.com/office/drawing/2014/main" id="{9A450146-9EE2-4115-B529-2F9C71DC0E54}"/>
              </a:ext>
            </a:extLst>
          </p:cNvPr>
          <p:cNvSpPr txBox="1"/>
          <p:nvPr/>
        </p:nvSpPr>
        <p:spPr>
          <a:xfrm>
            <a:off x="6759297" y="1443878"/>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≤2</a:t>
            </a:r>
          </a:p>
        </p:txBody>
      </p:sp>
      <p:sp>
        <p:nvSpPr>
          <p:cNvPr id="13" name="TextBox 12">
            <a:extLst>
              <a:ext uri="{FF2B5EF4-FFF2-40B4-BE49-F238E27FC236}">
                <a16:creationId xmlns:a16="http://schemas.microsoft.com/office/drawing/2014/main" id="{B461F84A-6502-4BB6-B3F9-C191816DA39A}"/>
              </a:ext>
            </a:extLst>
          </p:cNvPr>
          <p:cNvSpPr txBox="1"/>
          <p:nvPr/>
        </p:nvSpPr>
        <p:spPr>
          <a:xfrm>
            <a:off x="6759297" y="3034093"/>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≤30</a:t>
            </a:r>
          </a:p>
        </p:txBody>
      </p:sp>
      <p:sp>
        <p:nvSpPr>
          <p:cNvPr id="15" name="TextBox 14">
            <a:extLst>
              <a:ext uri="{FF2B5EF4-FFF2-40B4-BE49-F238E27FC236}">
                <a16:creationId xmlns:a16="http://schemas.microsoft.com/office/drawing/2014/main" id="{7D328B2B-A3D3-40CD-90A7-6CF718E0A3EA}"/>
              </a:ext>
            </a:extLst>
          </p:cNvPr>
          <p:cNvSpPr txBox="1"/>
          <p:nvPr/>
        </p:nvSpPr>
        <p:spPr>
          <a:xfrm>
            <a:off x="6759297" y="2011813"/>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≤12</a:t>
            </a:r>
          </a:p>
        </p:txBody>
      </p:sp>
      <p:sp>
        <p:nvSpPr>
          <p:cNvPr id="16" name="TextBox 15">
            <a:extLst>
              <a:ext uri="{FF2B5EF4-FFF2-40B4-BE49-F238E27FC236}">
                <a16:creationId xmlns:a16="http://schemas.microsoft.com/office/drawing/2014/main" id="{05621B9C-C538-498C-9ED3-32C8B16E34F9}"/>
              </a:ext>
            </a:extLst>
          </p:cNvPr>
          <p:cNvSpPr txBox="1"/>
          <p:nvPr/>
        </p:nvSpPr>
        <p:spPr>
          <a:xfrm>
            <a:off x="6759297" y="2238987"/>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≤16</a:t>
            </a:r>
          </a:p>
        </p:txBody>
      </p:sp>
      <p:sp>
        <p:nvSpPr>
          <p:cNvPr id="17" name="TextBox 16">
            <a:extLst>
              <a:ext uri="{FF2B5EF4-FFF2-40B4-BE49-F238E27FC236}">
                <a16:creationId xmlns:a16="http://schemas.microsoft.com/office/drawing/2014/main" id="{DA20D0E4-78BC-4B02-86A7-679C4005E7A5}"/>
              </a:ext>
            </a:extLst>
          </p:cNvPr>
          <p:cNvSpPr txBox="1"/>
          <p:nvPr/>
        </p:nvSpPr>
        <p:spPr>
          <a:xfrm>
            <a:off x="6759297" y="1557465"/>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≤4</a:t>
            </a:r>
          </a:p>
        </p:txBody>
      </p:sp>
      <p:sp>
        <p:nvSpPr>
          <p:cNvPr id="19" name="TextBox 18">
            <a:extLst>
              <a:ext uri="{FF2B5EF4-FFF2-40B4-BE49-F238E27FC236}">
                <a16:creationId xmlns:a16="http://schemas.microsoft.com/office/drawing/2014/main" id="{570677FA-3B8C-48B2-8AD6-D0A63D5E54F0}"/>
              </a:ext>
            </a:extLst>
          </p:cNvPr>
          <p:cNvSpPr txBox="1"/>
          <p:nvPr/>
        </p:nvSpPr>
        <p:spPr>
          <a:xfrm>
            <a:off x="6759297" y="2693335"/>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≤24</a:t>
            </a:r>
          </a:p>
        </p:txBody>
      </p:sp>
      <p:sp>
        <p:nvSpPr>
          <p:cNvPr id="20" name="TextBox 19">
            <a:extLst>
              <a:ext uri="{FF2B5EF4-FFF2-40B4-BE49-F238E27FC236}">
                <a16:creationId xmlns:a16="http://schemas.microsoft.com/office/drawing/2014/main" id="{D46FD956-18A9-4E17-B17C-96E39F6F5E84}"/>
              </a:ext>
            </a:extLst>
          </p:cNvPr>
          <p:cNvSpPr txBox="1"/>
          <p:nvPr/>
        </p:nvSpPr>
        <p:spPr>
          <a:xfrm>
            <a:off x="6759297" y="1784639"/>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≤8</a:t>
            </a:r>
          </a:p>
        </p:txBody>
      </p:sp>
      <p:sp>
        <p:nvSpPr>
          <p:cNvPr id="21" name="TextBox 20">
            <a:extLst>
              <a:ext uri="{FF2B5EF4-FFF2-40B4-BE49-F238E27FC236}">
                <a16:creationId xmlns:a16="http://schemas.microsoft.com/office/drawing/2014/main" id="{A554CA1B-2A5B-4A07-9D48-3D824121E361}"/>
              </a:ext>
            </a:extLst>
          </p:cNvPr>
          <p:cNvSpPr txBox="1"/>
          <p:nvPr/>
        </p:nvSpPr>
        <p:spPr>
          <a:xfrm>
            <a:off x="6759297" y="2920509"/>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≤28</a:t>
            </a:r>
          </a:p>
        </p:txBody>
      </p:sp>
      <p:sp>
        <p:nvSpPr>
          <p:cNvPr id="23" name="TextBox 22">
            <a:extLst>
              <a:ext uri="{FF2B5EF4-FFF2-40B4-BE49-F238E27FC236}">
                <a16:creationId xmlns:a16="http://schemas.microsoft.com/office/drawing/2014/main" id="{2E3E1593-39C5-4059-B7D6-C37836A33B8F}"/>
              </a:ext>
            </a:extLst>
          </p:cNvPr>
          <p:cNvSpPr txBox="1"/>
          <p:nvPr/>
        </p:nvSpPr>
        <p:spPr>
          <a:xfrm>
            <a:off x="6759297" y="1898226"/>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≤10</a:t>
            </a:r>
          </a:p>
        </p:txBody>
      </p:sp>
      <p:sp>
        <p:nvSpPr>
          <p:cNvPr id="24" name="TextBox 23">
            <a:extLst>
              <a:ext uri="{FF2B5EF4-FFF2-40B4-BE49-F238E27FC236}">
                <a16:creationId xmlns:a16="http://schemas.microsoft.com/office/drawing/2014/main" id="{1A208C7D-ACDE-4B13-A4E8-0B6AD9D2865D}"/>
              </a:ext>
            </a:extLst>
          </p:cNvPr>
          <p:cNvSpPr txBox="1"/>
          <p:nvPr/>
        </p:nvSpPr>
        <p:spPr>
          <a:xfrm>
            <a:off x="6759297" y="2466161"/>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≤22</a:t>
            </a:r>
          </a:p>
        </p:txBody>
      </p:sp>
      <p:sp>
        <p:nvSpPr>
          <p:cNvPr id="25" name="TextBox 24">
            <a:extLst>
              <a:ext uri="{FF2B5EF4-FFF2-40B4-BE49-F238E27FC236}">
                <a16:creationId xmlns:a16="http://schemas.microsoft.com/office/drawing/2014/main" id="{FA2F066C-2229-483F-A5DC-15ACCC49FA1C}"/>
              </a:ext>
            </a:extLst>
          </p:cNvPr>
          <p:cNvSpPr txBox="1"/>
          <p:nvPr/>
        </p:nvSpPr>
        <p:spPr>
          <a:xfrm>
            <a:off x="6759297" y="2125400"/>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≤14</a:t>
            </a:r>
          </a:p>
        </p:txBody>
      </p:sp>
      <p:sp>
        <p:nvSpPr>
          <p:cNvPr id="26" name="TextBox 25">
            <a:extLst>
              <a:ext uri="{FF2B5EF4-FFF2-40B4-BE49-F238E27FC236}">
                <a16:creationId xmlns:a16="http://schemas.microsoft.com/office/drawing/2014/main" id="{31BDC2E6-20BA-4091-97D9-54466E5EE09A}"/>
              </a:ext>
            </a:extLst>
          </p:cNvPr>
          <p:cNvSpPr txBox="1"/>
          <p:nvPr/>
        </p:nvSpPr>
        <p:spPr>
          <a:xfrm>
            <a:off x="6759297" y="2579748"/>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≤20</a:t>
            </a:r>
          </a:p>
        </p:txBody>
      </p:sp>
      <p:sp>
        <p:nvSpPr>
          <p:cNvPr id="27" name="TextBox 26">
            <a:extLst>
              <a:ext uri="{FF2B5EF4-FFF2-40B4-BE49-F238E27FC236}">
                <a16:creationId xmlns:a16="http://schemas.microsoft.com/office/drawing/2014/main" id="{D5D88CFC-0BC8-46C6-9F2E-54E941CF7030}"/>
              </a:ext>
            </a:extLst>
          </p:cNvPr>
          <p:cNvSpPr txBox="1"/>
          <p:nvPr/>
        </p:nvSpPr>
        <p:spPr>
          <a:xfrm>
            <a:off x="6759297" y="1671052"/>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≤6</a:t>
            </a:r>
          </a:p>
        </p:txBody>
      </p:sp>
      <p:sp>
        <p:nvSpPr>
          <p:cNvPr id="28" name="TextBox 27">
            <a:extLst>
              <a:ext uri="{FF2B5EF4-FFF2-40B4-BE49-F238E27FC236}">
                <a16:creationId xmlns:a16="http://schemas.microsoft.com/office/drawing/2014/main" id="{30531107-2728-4E5C-9116-75A156687011}"/>
              </a:ext>
            </a:extLst>
          </p:cNvPr>
          <p:cNvSpPr txBox="1"/>
          <p:nvPr/>
        </p:nvSpPr>
        <p:spPr>
          <a:xfrm>
            <a:off x="6759297" y="2352574"/>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≤18</a:t>
            </a:r>
          </a:p>
        </p:txBody>
      </p:sp>
      <p:sp>
        <p:nvSpPr>
          <p:cNvPr id="30" name="TextBox 29">
            <a:extLst>
              <a:ext uri="{FF2B5EF4-FFF2-40B4-BE49-F238E27FC236}">
                <a16:creationId xmlns:a16="http://schemas.microsoft.com/office/drawing/2014/main" id="{14AC8A47-3D6C-463F-9BE3-64FC40563D99}"/>
              </a:ext>
            </a:extLst>
          </p:cNvPr>
          <p:cNvSpPr txBox="1"/>
          <p:nvPr/>
        </p:nvSpPr>
        <p:spPr>
          <a:xfrm>
            <a:off x="6759297" y="2806922"/>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≤26</a:t>
            </a:r>
          </a:p>
        </p:txBody>
      </p:sp>
      <p:sp>
        <p:nvSpPr>
          <p:cNvPr id="31" name="TextBox 30">
            <a:extLst>
              <a:ext uri="{FF2B5EF4-FFF2-40B4-BE49-F238E27FC236}">
                <a16:creationId xmlns:a16="http://schemas.microsoft.com/office/drawing/2014/main" id="{B90CE763-B793-4FEA-81B9-3ED636AA1A7B}"/>
              </a:ext>
            </a:extLst>
          </p:cNvPr>
          <p:cNvSpPr txBox="1"/>
          <p:nvPr/>
        </p:nvSpPr>
        <p:spPr>
          <a:xfrm>
            <a:off x="6758571" y="1185877"/>
            <a:ext cx="837523"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Study Area</a:t>
            </a:r>
          </a:p>
        </p:txBody>
      </p:sp>
      <p:sp>
        <p:nvSpPr>
          <p:cNvPr id="32" name="TextBox 31">
            <a:extLst>
              <a:ext uri="{FF2B5EF4-FFF2-40B4-BE49-F238E27FC236}">
                <a16:creationId xmlns:a16="http://schemas.microsoft.com/office/drawing/2014/main" id="{7F948AA6-F986-4498-A586-DFB2460F0E09}"/>
              </a:ext>
            </a:extLst>
          </p:cNvPr>
          <p:cNvSpPr txBox="1"/>
          <p:nvPr/>
        </p:nvSpPr>
        <p:spPr>
          <a:xfrm>
            <a:off x="6539182" y="1318181"/>
            <a:ext cx="1211256" cy="230832"/>
          </a:xfrm>
          <a:prstGeom prst="rect">
            <a:avLst/>
          </a:prstGeom>
          <a:noFill/>
        </p:spPr>
        <p:txBody>
          <a:bodyPr wrap="square" lIns="91440" tIns="45720" rIns="91440" bIns="45720" rtlCol="0" anchor="t">
            <a:spAutoFit/>
          </a:bodyPr>
          <a:lstStyle/>
          <a:p>
            <a:r>
              <a:rPr lang="en-US" sz="800" b="1">
                <a:solidFill>
                  <a:schemeClr val="tx1">
                    <a:lumMod val="75000"/>
                    <a:lumOff val="25000"/>
                  </a:schemeClr>
                </a:solidFill>
                <a:latin typeface="Century Gothic"/>
              </a:rPr>
              <a:t>Mean</a:t>
            </a:r>
            <a:r>
              <a:rPr lang="en-US" sz="900" b="1">
                <a:solidFill>
                  <a:schemeClr val="tx1">
                    <a:lumMod val="75000"/>
                    <a:lumOff val="25000"/>
                  </a:schemeClr>
                </a:solidFill>
                <a:latin typeface="Century Gothic"/>
              </a:rPr>
              <a:t> Fog Days</a:t>
            </a:r>
            <a:endParaRPr lang="en-US" sz="800" b="1">
              <a:solidFill>
                <a:schemeClr val="tx1">
                  <a:lumMod val="75000"/>
                  <a:lumOff val="25000"/>
                </a:schemeClr>
              </a:solidFill>
              <a:latin typeface="Century Gothic"/>
            </a:endParaRPr>
          </a:p>
        </p:txBody>
      </p:sp>
      <p:pic>
        <p:nvPicPr>
          <p:cNvPr id="10" name="Picture 9" descr="Map&#10;&#10;Description automatically generated">
            <a:extLst>
              <a:ext uri="{FF2B5EF4-FFF2-40B4-BE49-F238E27FC236}">
                <a16:creationId xmlns:a16="http://schemas.microsoft.com/office/drawing/2014/main" id="{82B03E89-0B1C-4DB0-A6F9-420AAE4CEE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370"/>
          <a:stretch/>
        </p:blipFill>
        <p:spPr>
          <a:xfrm>
            <a:off x="7680468" y="882256"/>
            <a:ext cx="4052455" cy="6146803"/>
          </a:xfrm>
          <a:prstGeom prst="rect">
            <a:avLst/>
          </a:prstGeom>
        </p:spPr>
      </p:pic>
      <p:sp>
        <p:nvSpPr>
          <p:cNvPr id="38" name="Rectangle 37">
            <a:extLst>
              <a:ext uri="{FF2B5EF4-FFF2-40B4-BE49-F238E27FC236}">
                <a16:creationId xmlns:a16="http://schemas.microsoft.com/office/drawing/2014/main" id="{19CC759F-837D-477F-8264-BE3146164DA0}"/>
              </a:ext>
            </a:extLst>
          </p:cNvPr>
          <p:cNvSpPr/>
          <p:nvPr/>
        </p:nvSpPr>
        <p:spPr>
          <a:xfrm>
            <a:off x="2911814" y="1185877"/>
            <a:ext cx="1211256" cy="2063660"/>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39" name="Picture 38">
            <a:extLst>
              <a:ext uri="{FF2B5EF4-FFF2-40B4-BE49-F238E27FC236}">
                <a16:creationId xmlns:a16="http://schemas.microsoft.com/office/drawing/2014/main" id="{C107EB50-BB37-4BED-A6A8-83EC6FC02423}"/>
              </a:ext>
            </a:extLst>
          </p:cNvPr>
          <p:cNvPicPr>
            <a:picLocks noChangeAspect="1"/>
          </p:cNvPicPr>
          <p:nvPr/>
        </p:nvPicPr>
        <p:blipFill rotWithShape="1">
          <a:blip r:embed="rId5"/>
          <a:srcRect l="1" t="12627" r="-1"/>
          <a:stretch/>
        </p:blipFill>
        <p:spPr>
          <a:xfrm>
            <a:off x="2996248" y="1479616"/>
            <a:ext cx="183677" cy="1726499"/>
          </a:xfrm>
          <a:prstGeom prst="rect">
            <a:avLst/>
          </a:prstGeom>
        </p:spPr>
      </p:pic>
      <p:pic>
        <p:nvPicPr>
          <p:cNvPr id="40" name="Picture 39">
            <a:extLst>
              <a:ext uri="{FF2B5EF4-FFF2-40B4-BE49-F238E27FC236}">
                <a16:creationId xmlns:a16="http://schemas.microsoft.com/office/drawing/2014/main" id="{F56BC914-D8FA-4070-9966-443B33D2F0E9}"/>
              </a:ext>
            </a:extLst>
          </p:cNvPr>
          <p:cNvPicPr>
            <a:picLocks noChangeAspect="1"/>
          </p:cNvPicPr>
          <p:nvPr/>
        </p:nvPicPr>
        <p:blipFill rotWithShape="1">
          <a:blip r:embed="rId5"/>
          <a:srcRect l="1" r="-1" b="93495"/>
          <a:stretch/>
        </p:blipFill>
        <p:spPr>
          <a:xfrm>
            <a:off x="2996248" y="1230100"/>
            <a:ext cx="183677" cy="128546"/>
          </a:xfrm>
          <a:prstGeom prst="rect">
            <a:avLst/>
          </a:prstGeom>
        </p:spPr>
      </p:pic>
      <p:sp>
        <p:nvSpPr>
          <p:cNvPr id="41" name="TextBox 40">
            <a:extLst>
              <a:ext uri="{FF2B5EF4-FFF2-40B4-BE49-F238E27FC236}">
                <a16:creationId xmlns:a16="http://schemas.microsoft.com/office/drawing/2014/main" id="{9FCAE0BD-B3A3-4185-A758-42BBA46C1D58}"/>
              </a:ext>
            </a:extLst>
          </p:cNvPr>
          <p:cNvSpPr txBox="1"/>
          <p:nvPr/>
        </p:nvSpPr>
        <p:spPr>
          <a:xfrm>
            <a:off x="3131929" y="1443878"/>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≤2</a:t>
            </a:r>
          </a:p>
        </p:txBody>
      </p:sp>
      <p:sp>
        <p:nvSpPr>
          <p:cNvPr id="42" name="TextBox 41">
            <a:extLst>
              <a:ext uri="{FF2B5EF4-FFF2-40B4-BE49-F238E27FC236}">
                <a16:creationId xmlns:a16="http://schemas.microsoft.com/office/drawing/2014/main" id="{2A856D85-547F-4424-8011-0B306DD7F029}"/>
              </a:ext>
            </a:extLst>
          </p:cNvPr>
          <p:cNvSpPr txBox="1"/>
          <p:nvPr/>
        </p:nvSpPr>
        <p:spPr>
          <a:xfrm>
            <a:off x="3131929" y="3034093"/>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≤30</a:t>
            </a:r>
          </a:p>
        </p:txBody>
      </p:sp>
      <p:sp>
        <p:nvSpPr>
          <p:cNvPr id="43" name="TextBox 42">
            <a:extLst>
              <a:ext uri="{FF2B5EF4-FFF2-40B4-BE49-F238E27FC236}">
                <a16:creationId xmlns:a16="http://schemas.microsoft.com/office/drawing/2014/main" id="{59DA07C6-F45B-4454-BE6D-D2B32FF590B3}"/>
              </a:ext>
            </a:extLst>
          </p:cNvPr>
          <p:cNvSpPr txBox="1"/>
          <p:nvPr/>
        </p:nvSpPr>
        <p:spPr>
          <a:xfrm>
            <a:off x="3131929" y="2011813"/>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≤12</a:t>
            </a:r>
          </a:p>
        </p:txBody>
      </p:sp>
      <p:sp>
        <p:nvSpPr>
          <p:cNvPr id="44" name="TextBox 43">
            <a:extLst>
              <a:ext uri="{FF2B5EF4-FFF2-40B4-BE49-F238E27FC236}">
                <a16:creationId xmlns:a16="http://schemas.microsoft.com/office/drawing/2014/main" id="{D56F8D38-0B66-402C-996C-ACD823A39D46}"/>
              </a:ext>
            </a:extLst>
          </p:cNvPr>
          <p:cNvSpPr txBox="1"/>
          <p:nvPr/>
        </p:nvSpPr>
        <p:spPr>
          <a:xfrm>
            <a:off x="3131929" y="2238987"/>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≤16</a:t>
            </a:r>
          </a:p>
        </p:txBody>
      </p:sp>
      <p:sp>
        <p:nvSpPr>
          <p:cNvPr id="45" name="TextBox 44">
            <a:extLst>
              <a:ext uri="{FF2B5EF4-FFF2-40B4-BE49-F238E27FC236}">
                <a16:creationId xmlns:a16="http://schemas.microsoft.com/office/drawing/2014/main" id="{77E78D7A-E1B4-41CE-B6E3-2D04DFA97E48}"/>
              </a:ext>
            </a:extLst>
          </p:cNvPr>
          <p:cNvSpPr txBox="1"/>
          <p:nvPr/>
        </p:nvSpPr>
        <p:spPr>
          <a:xfrm>
            <a:off x="3131929" y="1557465"/>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≤4</a:t>
            </a:r>
          </a:p>
        </p:txBody>
      </p:sp>
      <p:sp>
        <p:nvSpPr>
          <p:cNvPr id="46" name="TextBox 45">
            <a:extLst>
              <a:ext uri="{FF2B5EF4-FFF2-40B4-BE49-F238E27FC236}">
                <a16:creationId xmlns:a16="http://schemas.microsoft.com/office/drawing/2014/main" id="{0AF4C011-BC27-418D-8CB6-4C803A47D95C}"/>
              </a:ext>
            </a:extLst>
          </p:cNvPr>
          <p:cNvSpPr txBox="1"/>
          <p:nvPr/>
        </p:nvSpPr>
        <p:spPr>
          <a:xfrm>
            <a:off x="3131929" y="2693335"/>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≤24</a:t>
            </a:r>
          </a:p>
        </p:txBody>
      </p:sp>
      <p:sp>
        <p:nvSpPr>
          <p:cNvPr id="47" name="TextBox 46">
            <a:extLst>
              <a:ext uri="{FF2B5EF4-FFF2-40B4-BE49-F238E27FC236}">
                <a16:creationId xmlns:a16="http://schemas.microsoft.com/office/drawing/2014/main" id="{E6351E12-AA76-47CB-AD58-CC7C49A3E731}"/>
              </a:ext>
            </a:extLst>
          </p:cNvPr>
          <p:cNvSpPr txBox="1"/>
          <p:nvPr/>
        </p:nvSpPr>
        <p:spPr>
          <a:xfrm>
            <a:off x="3131929" y="1784639"/>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≤8</a:t>
            </a:r>
          </a:p>
        </p:txBody>
      </p:sp>
      <p:sp>
        <p:nvSpPr>
          <p:cNvPr id="48" name="TextBox 47">
            <a:extLst>
              <a:ext uri="{FF2B5EF4-FFF2-40B4-BE49-F238E27FC236}">
                <a16:creationId xmlns:a16="http://schemas.microsoft.com/office/drawing/2014/main" id="{11B275CB-2E26-4252-BED5-31D25F4B07DB}"/>
              </a:ext>
            </a:extLst>
          </p:cNvPr>
          <p:cNvSpPr txBox="1"/>
          <p:nvPr/>
        </p:nvSpPr>
        <p:spPr>
          <a:xfrm>
            <a:off x="3131929" y="2920509"/>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≤28</a:t>
            </a:r>
          </a:p>
        </p:txBody>
      </p:sp>
      <p:sp>
        <p:nvSpPr>
          <p:cNvPr id="49" name="TextBox 48">
            <a:extLst>
              <a:ext uri="{FF2B5EF4-FFF2-40B4-BE49-F238E27FC236}">
                <a16:creationId xmlns:a16="http://schemas.microsoft.com/office/drawing/2014/main" id="{41A3D353-7589-4F7A-BAB7-8E7102790187}"/>
              </a:ext>
            </a:extLst>
          </p:cNvPr>
          <p:cNvSpPr txBox="1"/>
          <p:nvPr/>
        </p:nvSpPr>
        <p:spPr>
          <a:xfrm>
            <a:off x="3131929" y="1898226"/>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≤10</a:t>
            </a:r>
          </a:p>
        </p:txBody>
      </p:sp>
      <p:sp>
        <p:nvSpPr>
          <p:cNvPr id="50" name="TextBox 49">
            <a:extLst>
              <a:ext uri="{FF2B5EF4-FFF2-40B4-BE49-F238E27FC236}">
                <a16:creationId xmlns:a16="http://schemas.microsoft.com/office/drawing/2014/main" id="{E48CF1B1-9D1F-4C1B-9D25-048A0F3946F1}"/>
              </a:ext>
            </a:extLst>
          </p:cNvPr>
          <p:cNvSpPr txBox="1"/>
          <p:nvPr/>
        </p:nvSpPr>
        <p:spPr>
          <a:xfrm>
            <a:off x="3131929" y="2466161"/>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≤22</a:t>
            </a:r>
          </a:p>
        </p:txBody>
      </p:sp>
      <p:sp>
        <p:nvSpPr>
          <p:cNvPr id="51" name="TextBox 50">
            <a:extLst>
              <a:ext uri="{FF2B5EF4-FFF2-40B4-BE49-F238E27FC236}">
                <a16:creationId xmlns:a16="http://schemas.microsoft.com/office/drawing/2014/main" id="{9589B34B-EC70-408D-BCF6-14041EC0A698}"/>
              </a:ext>
            </a:extLst>
          </p:cNvPr>
          <p:cNvSpPr txBox="1"/>
          <p:nvPr/>
        </p:nvSpPr>
        <p:spPr>
          <a:xfrm>
            <a:off x="3131929" y="2125400"/>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≤14</a:t>
            </a:r>
          </a:p>
        </p:txBody>
      </p:sp>
      <p:sp>
        <p:nvSpPr>
          <p:cNvPr id="52" name="TextBox 51">
            <a:extLst>
              <a:ext uri="{FF2B5EF4-FFF2-40B4-BE49-F238E27FC236}">
                <a16:creationId xmlns:a16="http://schemas.microsoft.com/office/drawing/2014/main" id="{CEA8B0EC-A202-453E-815A-D072DF130D17}"/>
              </a:ext>
            </a:extLst>
          </p:cNvPr>
          <p:cNvSpPr txBox="1"/>
          <p:nvPr/>
        </p:nvSpPr>
        <p:spPr>
          <a:xfrm>
            <a:off x="3131929" y="2579748"/>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≤20</a:t>
            </a:r>
          </a:p>
        </p:txBody>
      </p:sp>
      <p:sp>
        <p:nvSpPr>
          <p:cNvPr id="53" name="TextBox 52">
            <a:extLst>
              <a:ext uri="{FF2B5EF4-FFF2-40B4-BE49-F238E27FC236}">
                <a16:creationId xmlns:a16="http://schemas.microsoft.com/office/drawing/2014/main" id="{1344BC03-4FD5-479E-9541-FD95266C2E8C}"/>
              </a:ext>
            </a:extLst>
          </p:cNvPr>
          <p:cNvSpPr txBox="1"/>
          <p:nvPr/>
        </p:nvSpPr>
        <p:spPr>
          <a:xfrm>
            <a:off x="3131929" y="1671052"/>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≤6</a:t>
            </a:r>
          </a:p>
        </p:txBody>
      </p:sp>
      <p:sp>
        <p:nvSpPr>
          <p:cNvPr id="54" name="TextBox 53">
            <a:extLst>
              <a:ext uri="{FF2B5EF4-FFF2-40B4-BE49-F238E27FC236}">
                <a16:creationId xmlns:a16="http://schemas.microsoft.com/office/drawing/2014/main" id="{A19CE851-C11F-4649-A9D6-6232A3F37830}"/>
              </a:ext>
            </a:extLst>
          </p:cNvPr>
          <p:cNvSpPr txBox="1"/>
          <p:nvPr/>
        </p:nvSpPr>
        <p:spPr>
          <a:xfrm>
            <a:off x="3131929" y="2352574"/>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≤18</a:t>
            </a:r>
          </a:p>
        </p:txBody>
      </p:sp>
      <p:sp>
        <p:nvSpPr>
          <p:cNvPr id="55" name="TextBox 54">
            <a:extLst>
              <a:ext uri="{FF2B5EF4-FFF2-40B4-BE49-F238E27FC236}">
                <a16:creationId xmlns:a16="http://schemas.microsoft.com/office/drawing/2014/main" id="{96DFFDBB-3899-47E7-B50D-2881115C494C}"/>
              </a:ext>
            </a:extLst>
          </p:cNvPr>
          <p:cNvSpPr txBox="1"/>
          <p:nvPr/>
        </p:nvSpPr>
        <p:spPr>
          <a:xfrm>
            <a:off x="3131929" y="2806922"/>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≤26</a:t>
            </a:r>
          </a:p>
        </p:txBody>
      </p:sp>
      <p:sp>
        <p:nvSpPr>
          <p:cNvPr id="56" name="TextBox 55">
            <a:extLst>
              <a:ext uri="{FF2B5EF4-FFF2-40B4-BE49-F238E27FC236}">
                <a16:creationId xmlns:a16="http://schemas.microsoft.com/office/drawing/2014/main" id="{A7538798-7A0A-4C0F-8032-5AACD5F2BCD7}"/>
              </a:ext>
            </a:extLst>
          </p:cNvPr>
          <p:cNvSpPr txBox="1"/>
          <p:nvPr/>
        </p:nvSpPr>
        <p:spPr>
          <a:xfrm>
            <a:off x="3131203" y="1185877"/>
            <a:ext cx="837523"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Study Area</a:t>
            </a:r>
          </a:p>
        </p:txBody>
      </p:sp>
      <p:sp>
        <p:nvSpPr>
          <p:cNvPr id="57" name="TextBox 56">
            <a:extLst>
              <a:ext uri="{FF2B5EF4-FFF2-40B4-BE49-F238E27FC236}">
                <a16:creationId xmlns:a16="http://schemas.microsoft.com/office/drawing/2014/main" id="{B6C10219-2C66-43F4-A04C-FCDC7DB6BD84}"/>
              </a:ext>
            </a:extLst>
          </p:cNvPr>
          <p:cNvSpPr txBox="1"/>
          <p:nvPr/>
        </p:nvSpPr>
        <p:spPr>
          <a:xfrm>
            <a:off x="2911814" y="1318181"/>
            <a:ext cx="1211256" cy="230832"/>
          </a:xfrm>
          <a:prstGeom prst="rect">
            <a:avLst/>
          </a:prstGeom>
          <a:noFill/>
        </p:spPr>
        <p:txBody>
          <a:bodyPr wrap="square" lIns="91440" tIns="45720" rIns="91440" bIns="45720" rtlCol="0" anchor="t">
            <a:spAutoFit/>
          </a:bodyPr>
          <a:lstStyle/>
          <a:p>
            <a:r>
              <a:rPr lang="en-US" sz="800" b="1">
                <a:solidFill>
                  <a:schemeClr val="tx1">
                    <a:lumMod val="75000"/>
                    <a:lumOff val="25000"/>
                  </a:schemeClr>
                </a:solidFill>
                <a:latin typeface="Century Gothic"/>
              </a:rPr>
              <a:t>Mean</a:t>
            </a:r>
            <a:r>
              <a:rPr lang="en-US" sz="900" b="1">
                <a:solidFill>
                  <a:schemeClr val="tx1">
                    <a:lumMod val="75000"/>
                    <a:lumOff val="25000"/>
                  </a:schemeClr>
                </a:solidFill>
                <a:latin typeface="Century Gothic"/>
              </a:rPr>
              <a:t> Fog Days</a:t>
            </a:r>
            <a:endParaRPr lang="en-US" sz="800" b="1">
              <a:solidFill>
                <a:schemeClr val="tx1">
                  <a:lumMod val="75000"/>
                  <a:lumOff val="25000"/>
                </a:schemeClr>
              </a:solidFill>
              <a:latin typeface="Century Gothic"/>
            </a:endParaRPr>
          </a:p>
        </p:txBody>
      </p:sp>
      <p:sp>
        <p:nvSpPr>
          <p:cNvPr id="62" name="Rectangle 61">
            <a:extLst>
              <a:ext uri="{FF2B5EF4-FFF2-40B4-BE49-F238E27FC236}">
                <a16:creationId xmlns:a16="http://schemas.microsoft.com/office/drawing/2014/main" id="{549B55AF-0BA1-4BCF-BAE4-1F65FF0672A8}"/>
              </a:ext>
            </a:extLst>
          </p:cNvPr>
          <p:cNvSpPr/>
          <p:nvPr/>
        </p:nvSpPr>
        <p:spPr>
          <a:xfrm>
            <a:off x="8092349" y="4377292"/>
            <a:ext cx="1051651" cy="1733375"/>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61" name="Picture 60">
            <a:extLst>
              <a:ext uri="{FF2B5EF4-FFF2-40B4-BE49-F238E27FC236}">
                <a16:creationId xmlns:a16="http://schemas.microsoft.com/office/drawing/2014/main" id="{00BBB176-9745-4347-9C8A-A3B85020330F}"/>
              </a:ext>
            </a:extLst>
          </p:cNvPr>
          <p:cNvPicPr>
            <a:picLocks noChangeAspect="1"/>
          </p:cNvPicPr>
          <p:nvPr/>
        </p:nvPicPr>
        <p:blipFill rotWithShape="1">
          <a:blip r:embed="rId7"/>
          <a:srcRect l="1" t="15455" r="-1"/>
          <a:stretch/>
        </p:blipFill>
        <p:spPr>
          <a:xfrm>
            <a:off x="8133301" y="4653137"/>
            <a:ext cx="184363" cy="1418044"/>
          </a:xfrm>
          <a:prstGeom prst="rect">
            <a:avLst/>
          </a:prstGeom>
        </p:spPr>
      </p:pic>
      <p:pic>
        <p:nvPicPr>
          <p:cNvPr id="63" name="Picture 62">
            <a:extLst>
              <a:ext uri="{FF2B5EF4-FFF2-40B4-BE49-F238E27FC236}">
                <a16:creationId xmlns:a16="http://schemas.microsoft.com/office/drawing/2014/main" id="{11CA2DAA-1EA6-4E96-84AE-4E53FC7D762F}"/>
              </a:ext>
            </a:extLst>
          </p:cNvPr>
          <p:cNvPicPr>
            <a:picLocks noChangeAspect="1"/>
          </p:cNvPicPr>
          <p:nvPr/>
        </p:nvPicPr>
        <p:blipFill rotWithShape="1">
          <a:blip r:embed="rId7"/>
          <a:srcRect l="1" r="-1" b="92132"/>
          <a:stretch/>
        </p:blipFill>
        <p:spPr>
          <a:xfrm>
            <a:off x="8133301" y="4393928"/>
            <a:ext cx="184363" cy="131963"/>
          </a:xfrm>
          <a:prstGeom prst="rect">
            <a:avLst/>
          </a:prstGeom>
        </p:spPr>
      </p:pic>
      <p:sp>
        <p:nvSpPr>
          <p:cNvPr id="65" name="Rectangle 64">
            <a:extLst>
              <a:ext uri="{FF2B5EF4-FFF2-40B4-BE49-F238E27FC236}">
                <a16:creationId xmlns:a16="http://schemas.microsoft.com/office/drawing/2014/main" id="{92B76DDC-AF9F-45E0-B000-1F67471D1058}"/>
              </a:ext>
            </a:extLst>
          </p:cNvPr>
          <p:cNvSpPr/>
          <p:nvPr/>
        </p:nvSpPr>
        <p:spPr>
          <a:xfrm>
            <a:off x="9521615" y="2600485"/>
            <a:ext cx="977903" cy="37044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64" name="Picture 63">
            <a:extLst>
              <a:ext uri="{FF2B5EF4-FFF2-40B4-BE49-F238E27FC236}">
                <a16:creationId xmlns:a16="http://schemas.microsoft.com/office/drawing/2014/main" id="{6C1ED378-C632-456F-A537-90373648C366}"/>
              </a:ext>
            </a:extLst>
          </p:cNvPr>
          <p:cNvPicPr>
            <a:picLocks noChangeAspect="1"/>
          </p:cNvPicPr>
          <p:nvPr/>
        </p:nvPicPr>
        <p:blipFill rotWithShape="1">
          <a:blip r:embed="rId7"/>
          <a:srcRect l="2" t="16038" r="-2" b="76799"/>
          <a:stretch/>
        </p:blipFill>
        <p:spPr>
          <a:xfrm>
            <a:off x="9547032" y="2775133"/>
            <a:ext cx="184363" cy="120140"/>
          </a:xfrm>
          <a:prstGeom prst="rect">
            <a:avLst/>
          </a:prstGeom>
        </p:spPr>
      </p:pic>
      <p:sp>
        <p:nvSpPr>
          <p:cNvPr id="66" name="TextBox 65">
            <a:extLst>
              <a:ext uri="{FF2B5EF4-FFF2-40B4-BE49-F238E27FC236}">
                <a16:creationId xmlns:a16="http://schemas.microsoft.com/office/drawing/2014/main" id="{0AA84764-E77C-4898-8AB9-61A0C683AE0E}"/>
              </a:ext>
            </a:extLst>
          </p:cNvPr>
          <p:cNvSpPr txBox="1"/>
          <p:nvPr/>
        </p:nvSpPr>
        <p:spPr>
          <a:xfrm>
            <a:off x="8048224" y="4489466"/>
            <a:ext cx="1211256" cy="200055"/>
          </a:xfrm>
          <a:prstGeom prst="rect">
            <a:avLst/>
          </a:prstGeom>
          <a:noFill/>
        </p:spPr>
        <p:txBody>
          <a:bodyPr wrap="square" rtlCol="0">
            <a:spAutoFit/>
          </a:bodyPr>
          <a:lstStyle/>
          <a:p>
            <a:r>
              <a:rPr lang="en-US" sz="700" b="1">
                <a:solidFill>
                  <a:schemeClr val="tx1">
                    <a:lumMod val="75000"/>
                    <a:lumOff val="25000"/>
                  </a:schemeClr>
                </a:solidFill>
                <a:latin typeface="Century Gothic" panose="020B0502020202020204" pitchFamily="34" charset="0"/>
              </a:rPr>
              <a:t>Change in Fog Days</a:t>
            </a:r>
          </a:p>
        </p:txBody>
      </p:sp>
      <p:sp>
        <p:nvSpPr>
          <p:cNvPr id="67" name="TextBox 66">
            <a:extLst>
              <a:ext uri="{FF2B5EF4-FFF2-40B4-BE49-F238E27FC236}">
                <a16:creationId xmlns:a16="http://schemas.microsoft.com/office/drawing/2014/main" id="{2FA41687-47F0-4FE8-9D72-DD50D2D967D3}"/>
              </a:ext>
            </a:extLst>
          </p:cNvPr>
          <p:cNvSpPr txBox="1"/>
          <p:nvPr/>
        </p:nvSpPr>
        <p:spPr>
          <a:xfrm>
            <a:off x="8223272" y="4618127"/>
            <a:ext cx="562204"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≤-8.65</a:t>
            </a:r>
          </a:p>
        </p:txBody>
      </p:sp>
      <p:sp>
        <p:nvSpPr>
          <p:cNvPr id="68" name="TextBox 67">
            <a:extLst>
              <a:ext uri="{FF2B5EF4-FFF2-40B4-BE49-F238E27FC236}">
                <a16:creationId xmlns:a16="http://schemas.microsoft.com/office/drawing/2014/main" id="{1BCC906A-3C8B-4D5D-BA2C-1F61BC3BCD53}"/>
              </a:ext>
            </a:extLst>
          </p:cNvPr>
          <p:cNvSpPr txBox="1"/>
          <p:nvPr/>
        </p:nvSpPr>
        <p:spPr>
          <a:xfrm>
            <a:off x="8223272" y="5203412"/>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≤0</a:t>
            </a:r>
          </a:p>
        </p:txBody>
      </p:sp>
      <p:sp>
        <p:nvSpPr>
          <p:cNvPr id="69" name="TextBox 68">
            <a:extLst>
              <a:ext uri="{FF2B5EF4-FFF2-40B4-BE49-F238E27FC236}">
                <a16:creationId xmlns:a16="http://schemas.microsoft.com/office/drawing/2014/main" id="{09E3E745-5F20-4E3C-98EA-A317D449BB7C}"/>
              </a:ext>
            </a:extLst>
          </p:cNvPr>
          <p:cNvSpPr txBox="1"/>
          <p:nvPr/>
        </p:nvSpPr>
        <p:spPr>
          <a:xfrm>
            <a:off x="8223272" y="5437526"/>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≤1.70</a:t>
            </a:r>
          </a:p>
        </p:txBody>
      </p:sp>
      <p:sp>
        <p:nvSpPr>
          <p:cNvPr id="70" name="TextBox 69">
            <a:extLst>
              <a:ext uri="{FF2B5EF4-FFF2-40B4-BE49-F238E27FC236}">
                <a16:creationId xmlns:a16="http://schemas.microsoft.com/office/drawing/2014/main" id="{6252B406-6168-4C3D-9E0A-A36B65C78C29}"/>
              </a:ext>
            </a:extLst>
          </p:cNvPr>
          <p:cNvSpPr txBox="1"/>
          <p:nvPr/>
        </p:nvSpPr>
        <p:spPr>
          <a:xfrm>
            <a:off x="8223272" y="4735184"/>
            <a:ext cx="606329"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≤-7.18</a:t>
            </a:r>
          </a:p>
        </p:txBody>
      </p:sp>
      <p:sp>
        <p:nvSpPr>
          <p:cNvPr id="71" name="TextBox 70">
            <a:extLst>
              <a:ext uri="{FF2B5EF4-FFF2-40B4-BE49-F238E27FC236}">
                <a16:creationId xmlns:a16="http://schemas.microsoft.com/office/drawing/2014/main" id="{A72F271A-8437-4A5B-ADBB-D3C411FBF61E}"/>
              </a:ext>
            </a:extLst>
          </p:cNvPr>
          <p:cNvSpPr txBox="1"/>
          <p:nvPr/>
        </p:nvSpPr>
        <p:spPr>
          <a:xfrm>
            <a:off x="8223272" y="4969298"/>
            <a:ext cx="562204"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≤-4.22</a:t>
            </a:r>
          </a:p>
        </p:txBody>
      </p:sp>
      <p:sp>
        <p:nvSpPr>
          <p:cNvPr id="72" name="TextBox 71">
            <a:extLst>
              <a:ext uri="{FF2B5EF4-FFF2-40B4-BE49-F238E27FC236}">
                <a16:creationId xmlns:a16="http://schemas.microsoft.com/office/drawing/2014/main" id="{3D6E1802-5CA8-4D92-9D0A-A658D358C22C}"/>
              </a:ext>
            </a:extLst>
          </p:cNvPr>
          <p:cNvSpPr txBox="1"/>
          <p:nvPr/>
        </p:nvSpPr>
        <p:spPr>
          <a:xfrm>
            <a:off x="8223272" y="5086355"/>
            <a:ext cx="60632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≤-2.74</a:t>
            </a:r>
          </a:p>
        </p:txBody>
      </p:sp>
      <p:sp>
        <p:nvSpPr>
          <p:cNvPr id="73" name="TextBox 72">
            <a:extLst>
              <a:ext uri="{FF2B5EF4-FFF2-40B4-BE49-F238E27FC236}">
                <a16:creationId xmlns:a16="http://schemas.microsoft.com/office/drawing/2014/main" id="{4868AD60-BC52-4FD8-9A22-D86534BA1524}"/>
              </a:ext>
            </a:extLst>
          </p:cNvPr>
          <p:cNvSpPr txBox="1"/>
          <p:nvPr/>
        </p:nvSpPr>
        <p:spPr>
          <a:xfrm>
            <a:off x="8223272" y="5671640"/>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≤4.66</a:t>
            </a:r>
          </a:p>
        </p:txBody>
      </p:sp>
      <p:sp>
        <p:nvSpPr>
          <p:cNvPr id="74" name="TextBox 73">
            <a:extLst>
              <a:ext uri="{FF2B5EF4-FFF2-40B4-BE49-F238E27FC236}">
                <a16:creationId xmlns:a16="http://schemas.microsoft.com/office/drawing/2014/main" id="{54EA40E8-2580-4E19-A5EF-B0D591DF74B0}"/>
              </a:ext>
            </a:extLst>
          </p:cNvPr>
          <p:cNvSpPr txBox="1"/>
          <p:nvPr/>
        </p:nvSpPr>
        <p:spPr>
          <a:xfrm>
            <a:off x="8223272" y="5320469"/>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≤0.22</a:t>
            </a:r>
          </a:p>
        </p:txBody>
      </p:sp>
      <p:sp>
        <p:nvSpPr>
          <p:cNvPr id="75" name="TextBox 74">
            <a:extLst>
              <a:ext uri="{FF2B5EF4-FFF2-40B4-BE49-F238E27FC236}">
                <a16:creationId xmlns:a16="http://schemas.microsoft.com/office/drawing/2014/main" id="{4A2425B9-4969-404E-9D0A-481F76D9CEF2}"/>
              </a:ext>
            </a:extLst>
          </p:cNvPr>
          <p:cNvSpPr txBox="1"/>
          <p:nvPr/>
        </p:nvSpPr>
        <p:spPr>
          <a:xfrm>
            <a:off x="8223272" y="5788697"/>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≤6.14</a:t>
            </a:r>
          </a:p>
        </p:txBody>
      </p:sp>
      <p:sp>
        <p:nvSpPr>
          <p:cNvPr id="76" name="TextBox 75">
            <a:extLst>
              <a:ext uri="{FF2B5EF4-FFF2-40B4-BE49-F238E27FC236}">
                <a16:creationId xmlns:a16="http://schemas.microsoft.com/office/drawing/2014/main" id="{17F7F391-DADD-472E-A77D-40688EDCDF21}"/>
              </a:ext>
            </a:extLst>
          </p:cNvPr>
          <p:cNvSpPr txBox="1"/>
          <p:nvPr/>
        </p:nvSpPr>
        <p:spPr>
          <a:xfrm>
            <a:off x="8223272" y="4852241"/>
            <a:ext cx="562204"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≤-5.70</a:t>
            </a:r>
          </a:p>
        </p:txBody>
      </p:sp>
      <p:sp>
        <p:nvSpPr>
          <p:cNvPr id="77" name="TextBox 76">
            <a:extLst>
              <a:ext uri="{FF2B5EF4-FFF2-40B4-BE49-F238E27FC236}">
                <a16:creationId xmlns:a16="http://schemas.microsoft.com/office/drawing/2014/main" id="{8E6FD8AE-7A43-4E6D-9C64-58B1970DC226}"/>
              </a:ext>
            </a:extLst>
          </p:cNvPr>
          <p:cNvSpPr txBox="1"/>
          <p:nvPr/>
        </p:nvSpPr>
        <p:spPr>
          <a:xfrm>
            <a:off x="8223272" y="5554583"/>
            <a:ext cx="506272"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≤3.18</a:t>
            </a:r>
          </a:p>
        </p:txBody>
      </p:sp>
      <p:sp>
        <p:nvSpPr>
          <p:cNvPr id="78" name="TextBox 77">
            <a:extLst>
              <a:ext uri="{FF2B5EF4-FFF2-40B4-BE49-F238E27FC236}">
                <a16:creationId xmlns:a16="http://schemas.microsoft.com/office/drawing/2014/main" id="{F327B5CF-A4F9-41FB-8E2D-C66176731EC0}"/>
              </a:ext>
            </a:extLst>
          </p:cNvPr>
          <p:cNvSpPr txBox="1"/>
          <p:nvPr/>
        </p:nvSpPr>
        <p:spPr>
          <a:xfrm>
            <a:off x="8223272" y="5905756"/>
            <a:ext cx="453358"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≤6.65</a:t>
            </a:r>
          </a:p>
        </p:txBody>
      </p:sp>
      <p:sp>
        <p:nvSpPr>
          <p:cNvPr id="79" name="TextBox 78">
            <a:extLst>
              <a:ext uri="{FF2B5EF4-FFF2-40B4-BE49-F238E27FC236}">
                <a16:creationId xmlns:a16="http://schemas.microsoft.com/office/drawing/2014/main" id="{AE696108-48A3-47C4-B6A3-87099A485315}"/>
              </a:ext>
            </a:extLst>
          </p:cNvPr>
          <p:cNvSpPr txBox="1"/>
          <p:nvPr/>
        </p:nvSpPr>
        <p:spPr>
          <a:xfrm>
            <a:off x="8238975" y="4341659"/>
            <a:ext cx="837523"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Study Area</a:t>
            </a:r>
          </a:p>
        </p:txBody>
      </p:sp>
      <p:sp>
        <p:nvSpPr>
          <p:cNvPr id="80" name="TextBox 79">
            <a:extLst>
              <a:ext uri="{FF2B5EF4-FFF2-40B4-BE49-F238E27FC236}">
                <a16:creationId xmlns:a16="http://schemas.microsoft.com/office/drawing/2014/main" id="{62E6B592-6876-4287-8A95-966253AC5D17}"/>
              </a:ext>
            </a:extLst>
          </p:cNvPr>
          <p:cNvSpPr txBox="1"/>
          <p:nvPr/>
        </p:nvSpPr>
        <p:spPr>
          <a:xfrm>
            <a:off x="9677048" y="2738152"/>
            <a:ext cx="918964"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-25.81 – -20.00 </a:t>
            </a:r>
          </a:p>
        </p:txBody>
      </p:sp>
      <p:sp>
        <p:nvSpPr>
          <p:cNvPr id="83" name="TextBox 82">
            <a:extLst>
              <a:ext uri="{FF2B5EF4-FFF2-40B4-BE49-F238E27FC236}">
                <a16:creationId xmlns:a16="http://schemas.microsoft.com/office/drawing/2014/main" id="{2FD59D6C-0FFA-493D-993A-7CA82E08AC97}"/>
              </a:ext>
            </a:extLst>
          </p:cNvPr>
          <p:cNvSpPr txBox="1"/>
          <p:nvPr/>
        </p:nvSpPr>
        <p:spPr>
          <a:xfrm>
            <a:off x="9473433" y="2583149"/>
            <a:ext cx="1211256" cy="200055"/>
          </a:xfrm>
          <a:prstGeom prst="rect">
            <a:avLst/>
          </a:prstGeom>
          <a:noFill/>
        </p:spPr>
        <p:txBody>
          <a:bodyPr wrap="square" lIns="91440" tIns="45720" rIns="91440" bIns="45720" rtlCol="0" anchor="t">
            <a:spAutoFit/>
          </a:bodyPr>
          <a:lstStyle/>
          <a:p>
            <a:r>
              <a:rPr lang="en-US" sz="700" b="1">
                <a:solidFill>
                  <a:schemeClr val="tx1">
                    <a:lumMod val="75000"/>
                    <a:lumOff val="25000"/>
                  </a:schemeClr>
                </a:solidFill>
                <a:latin typeface="Century Gothic"/>
              </a:rPr>
              <a:t>Change in Fog Days</a:t>
            </a:r>
          </a:p>
        </p:txBody>
      </p:sp>
      <p:sp>
        <p:nvSpPr>
          <p:cNvPr id="84" name="TextBox 83">
            <a:extLst>
              <a:ext uri="{FF2B5EF4-FFF2-40B4-BE49-F238E27FC236}">
                <a16:creationId xmlns:a16="http://schemas.microsoft.com/office/drawing/2014/main" id="{417D4502-8C6B-424F-89FA-37E6B77FFAA7}"/>
              </a:ext>
            </a:extLst>
          </p:cNvPr>
          <p:cNvSpPr txBox="1"/>
          <p:nvPr/>
        </p:nvSpPr>
        <p:spPr>
          <a:xfrm>
            <a:off x="1222472" y="1230100"/>
            <a:ext cx="837523" cy="338554"/>
          </a:xfrm>
          <a:prstGeom prst="rect">
            <a:avLst/>
          </a:prstGeom>
          <a:noFill/>
        </p:spPr>
        <p:txBody>
          <a:bodyPr wrap="square" rtlCol="0">
            <a:spAutoFit/>
          </a:bodyPr>
          <a:lstStyle/>
          <a:p>
            <a:r>
              <a:rPr lang="en-US" sz="800" b="1">
                <a:solidFill>
                  <a:schemeClr val="tx1">
                    <a:lumMod val="75000"/>
                    <a:lumOff val="25000"/>
                  </a:schemeClr>
                </a:solidFill>
                <a:latin typeface="Century Gothic" panose="020B0502020202020204" pitchFamily="34" charset="0"/>
              </a:rPr>
              <a:t>Coos</a:t>
            </a:r>
          </a:p>
          <a:p>
            <a:r>
              <a:rPr lang="en-US" sz="800" b="1">
                <a:solidFill>
                  <a:schemeClr val="tx1">
                    <a:lumMod val="75000"/>
                    <a:lumOff val="25000"/>
                  </a:schemeClr>
                </a:solidFill>
                <a:latin typeface="Century Gothic" panose="020B0502020202020204" pitchFamily="34" charset="0"/>
              </a:rPr>
              <a:t>Bay</a:t>
            </a:r>
          </a:p>
        </p:txBody>
      </p:sp>
      <p:sp>
        <p:nvSpPr>
          <p:cNvPr id="85" name="TextBox 84">
            <a:extLst>
              <a:ext uri="{FF2B5EF4-FFF2-40B4-BE49-F238E27FC236}">
                <a16:creationId xmlns:a16="http://schemas.microsoft.com/office/drawing/2014/main" id="{713ADDEE-3DB0-4DFF-B701-0352C0E25C9A}"/>
              </a:ext>
            </a:extLst>
          </p:cNvPr>
          <p:cNvSpPr txBox="1"/>
          <p:nvPr/>
        </p:nvSpPr>
        <p:spPr>
          <a:xfrm>
            <a:off x="2201520" y="2730660"/>
            <a:ext cx="609249" cy="215444"/>
          </a:xfrm>
          <a:prstGeom prst="rect">
            <a:avLst/>
          </a:prstGeom>
          <a:noFill/>
        </p:spPr>
        <p:txBody>
          <a:bodyPr wrap="square" rtlCol="0">
            <a:spAutoFit/>
          </a:bodyPr>
          <a:lstStyle/>
          <a:p>
            <a:r>
              <a:rPr lang="en-US" sz="800" b="1">
                <a:solidFill>
                  <a:schemeClr val="tx1">
                    <a:lumMod val="75000"/>
                    <a:lumOff val="25000"/>
                  </a:schemeClr>
                </a:solidFill>
                <a:latin typeface="Century Gothic" panose="020B0502020202020204" pitchFamily="34" charset="0"/>
              </a:rPr>
              <a:t>Redding</a:t>
            </a:r>
          </a:p>
        </p:txBody>
      </p:sp>
      <p:sp>
        <p:nvSpPr>
          <p:cNvPr id="86" name="TextBox 85">
            <a:extLst>
              <a:ext uri="{FF2B5EF4-FFF2-40B4-BE49-F238E27FC236}">
                <a16:creationId xmlns:a16="http://schemas.microsoft.com/office/drawing/2014/main" id="{7B5F4EC2-1840-413C-9CF5-BB07B66C1CE4}"/>
              </a:ext>
            </a:extLst>
          </p:cNvPr>
          <p:cNvSpPr txBox="1"/>
          <p:nvPr/>
        </p:nvSpPr>
        <p:spPr>
          <a:xfrm>
            <a:off x="1240705" y="2620975"/>
            <a:ext cx="609249" cy="215444"/>
          </a:xfrm>
          <a:prstGeom prst="rect">
            <a:avLst/>
          </a:prstGeom>
          <a:noFill/>
        </p:spPr>
        <p:txBody>
          <a:bodyPr wrap="square" rtlCol="0">
            <a:spAutoFit/>
          </a:bodyPr>
          <a:lstStyle/>
          <a:p>
            <a:r>
              <a:rPr lang="en-US" sz="800" b="1">
                <a:solidFill>
                  <a:schemeClr val="tx1">
                    <a:lumMod val="75000"/>
                    <a:lumOff val="25000"/>
                  </a:schemeClr>
                </a:solidFill>
                <a:latin typeface="Century Gothic" panose="020B0502020202020204" pitchFamily="34" charset="0"/>
              </a:rPr>
              <a:t>Eureka</a:t>
            </a:r>
          </a:p>
        </p:txBody>
      </p:sp>
      <p:sp>
        <p:nvSpPr>
          <p:cNvPr id="87" name="TextBox 86">
            <a:extLst>
              <a:ext uri="{FF2B5EF4-FFF2-40B4-BE49-F238E27FC236}">
                <a16:creationId xmlns:a16="http://schemas.microsoft.com/office/drawing/2014/main" id="{B7B7854F-E862-4477-A100-2BAA0B048368}"/>
              </a:ext>
            </a:extLst>
          </p:cNvPr>
          <p:cNvSpPr txBox="1"/>
          <p:nvPr/>
        </p:nvSpPr>
        <p:spPr>
          <a:xfrm>
            <a:off x="2200952" y="4264393"/>
            <a:ext cx="911494" cy="215444"/>
          </a:xfrm>
          <a:prstGeom prst="rect">
            <a:avLst/>
          </a:prstGeom>
          <a:noFill/>
        </p:spPr>
        <p:txBody>
          <a:bodyPr wrap="square" rtlCol="0">
            <a:spAutoFit/>
          </a:bodyPr>
          <a:lstStyle/>
          <a:p>
            <a:r>
              <a:rPr lang="en-US" sz="800" b="1">
                <a:solidFill>
                  <a:schemeClr val="tx1">
                    <a:lumMod val="75000"/>
                    <a:lumOff val="25000"/>
                  </a:schemeClr>
                </a:solidFill>
                <a:latin typeface="Century Gothic" panose="020B0502020202020204" pitchFamily="34" charset="0"/>
              </a:rPr>
              <a:t>San Francisco</a:t>
            </a:r>
          </a:p>
        </p:txBody>
      </p:sp>
      <p:sp>
        <p:nvSpPr>
          <p:cNvPr id="88" name="TextBox 87">
            <a:extLst>
              <a:ext uri="{FF2B5EF4-FFF2-40B4-BE49-F238E27FC236}">
                <a16:creationId xmlns:a16="http://schemas.microsoft.com/office/drawing/2014/main" id="{AD929122-C6C6-4471-B14D-FD0E34372C80}"/>
              </a:ext>
            </a:extLst>
          </p:cNvPr>
          <p:cNvSpPr txBox="1"/>
          <p:nvPr/>
        </p:nvSpPr>
        <p:spPr>
          <a:xfrm>
            <a:off x="3157653" y="5618445"/>
            <a:ext cx="911494" cy="338554"/>
          </a:xfrm>
          <a:prstGeom prst="rect">
            <a:avLst/>
          </a:prstGeom>
          <a:noFill/>
        </p:spPr>
        <p:txBody>
          <a:bodyPr wrap="square" rtlCol="0">
            <a:spAutoFit/>
          </a:bodyPr>
          <a:lstStyle/>
          <a:p>
            <a:r>
              <a:rPr lang="en-US" sz="800" b="1">
                <a:solidFill>
                  <a:schemeClr val="tx1">
                    <a:lumMod val="75000"/>
                    <a:lumOff val="25000"/>
                  </a:schemeClr>
                </a:solidFill>
                <a:latin typeface="Century Gothic" panose="020B0502020202020204" pitchFamily="34" charset="0"/>
              </a:rPr>
              <a:t>San Luis Obispo</a:t>
            </a:r>
          </a:p>
        </p:txBody>
      </p:sp>
      <p:sp>
        <p:nvSpPr>
          <p:cNvPr id="89" name="TextBox 88">
            <a:extLst>
              <a:ext uri="{FF2B5EF4-FFF2-40B4-BE49-F238E27FC236}">
                <a16:creationId xmlns:a16="http://schemas.microsoft.com/office/drawing/2014/main" id="{38AB50E1-419B-4B1A-A037-CCAAC8F4A70A}"/>
              </a:ext>
            </a:extLst>
          </p:cNvPr>
          <p:cNvSpPr txBox="1"/>
          <p:nvPr/>
        </p:nvSpPr>
        <p:spPr>
          <a:xfrm>
            <a:off x="4841053" y="1238449"/>
            <a:ext cx="837523" cy="338554"/>
          </a:xfrm>
          <a:prstGeom prst="rect">
            <a:avLst/>
          </a:prstGeom>
          <a:noFill/>
        </p:spPr>
        <p:txBody>
          <a:bodyPr wrap="square" rtlCol="0">
            <a:spAutoFit/>
          </a:bodyPr>
          <a:lstStyle/>
          <a:p>
            <a:r>
              <a:rPr lang="en-US" sz="800" b="1">
                <a:solidFill>
                  <a:schemeClr val="tx1">
                    <a:lumMod val="75000"/>
                    <a:lumOff val="25000"/>
                  </a:schemeClr>
                </a:solidFill>
                <a:latin typeface="Century Gothic" panose="020B0502020202020204" pitchFamily="34" charset="0"/>
              </a:rPr>
              <a:t>Coos</a:t>
            </a:r>
          </a:p>
          <a:p>
            <a:r>
              <a:rPr lang="en-US" sz="800" b="1">
                <a:solidFill>
                  <a:schemeClr val="tx1">
                    <a:lumMod val="75000"/>
                    <a:lumOff val="25000"/>
                  </a:schemeClr>
                </a:solidFill>
                <a:latin typeface="Century Gothic" panose="020B0502020202020204" pitchFamily="34" charset="0"/>
              </a:rPr>
              <a:t>Bay</a:t>
            </a:r>
          </a:p>
        </p:txBody>
      </p:sp>
      <p:sp>
        <p:nvSpPr>
          <p:cNvPr id="90" name="TextBox 89">
            <a:extLst>
              <a:ext uri="{FF2B5EF4-FFF2-40B4-BE49-F238E27FC236}">
                <a16:creationId xmlns:a16="http://schemas.microsoft.com/office/drawing/2014/main" id="{F9D03229-2D1B-47AA-A2E5-647EF381CCE5}"/>
              </a:ext>
            </a:extLst>
          </p:cNvPr>
          <p:cNvSpPr txBox="1"/>
          <p:nvPr/>
        </p:nvSpPr>
        <p:spPr>
          <a:xfrm>
            <a:off x="5820101" y="2739009"/>
            <a:ext cx="609249" cy="215444"/>
          </a:xfrm>
          <a:prstGeom prst="rect">
            <a:avLst/>
          </a:prstGeom>
          <a:noFill/>
        </p:spPr>
        <p:txBody>
          <a:bodyPr wrap="square" rtlCol="0">
            <a:spAutoFit/>
          </a:bodyPr>
          <a:lstStyle/>
          <a:p>
            <a:r>
              <a:rPr lang="en-US" sz="800" b="1">
                <a:solidFill>
                  <a:schemeClr val="tx1">
                    <a:lumMod val="75000"/>
                    <a:lumOff val="25000"/>
                  </a:schemeClr>
                </a:solidFill>
                <a:latin typeface="Century Gothic" panose="020B0502020202020204" pitchFamily="34" charset="0"/>
              </a:rPr>
              <a:t>Redding</a:t>
            </a:r>
          </a:p>
        </p:txBody>
      </p:sp>
      <p:sp>
        <p:nvSpPr>
          <p:cNvPr id="91" name="TextBox 90">
            <a:extLst>
              <a:ext uri="{FF2B5EF4-FFF2-40B4-BE49-F238E27FC236}">
                <a16:creationId xmlns:a16="http://schemas.microsoft.com/office/drawing/2014/main" id="{B2721DFE-E70D-4532-913B-0E11AF1A9151}"/>
              </a:ext>
            </a:extLst>
          </p:cNvPr>
          <p:cNvSpPr txBox="1"/>
          <p:nvPr/>
        </p:nvSpPr>
        <p:spPr>
          <a:xfrm>
            <a:off x="4859286" y="2629324"/>
            <a:ext cx="609249" cy="215444"/>
          </a:xfrm>
          <a:prstGeom prst="rect">
            <a:avLst/>
          </a:prstGeom>
          <a:noFill/>
        </p:spPr>
        <p:txBody>
          <a:bodyPr wrap="square" rtlCol="0">
            <a:spAutoFit/>
          </a:bodyPr>
          <a:lstStyle/>
          <a:p>
            <a:r>
              <a:rPr lang="en-US" sz="800" b="1">
                <a:solidFill>
                  <a:schemeClr val="tx1">
                    <a:lumMod val="75000"/>
                    <a:lumOff val="25000"/>
                  </a:schemeClr>
                </a:solidFill>
                <a:latin typeface="Century Gothic" panose="020B0502020202020204" pitchFamily="34" charset="0"/>
              </a:rPr>
              <a:t>Eureka</a:t>
            </a:r>
          </a:p>
        </p:txBody>
      </p:sp>
      <p:sp>
        <p:nvSpPr>
          <p:cNvPr id="92" name="TextBox 91">
            <a:extLst>
              <a:ext uri="{FF2B5EF4-FFF2-40B4-BE49-F238E27FC236}">
                <a16:creationId xmlns:a16="http://schemas.microsoft.com/office/drawing/2014/main" id="{A806B023-6EF3-4E34-A86A-702B53A47096}"/>
              </a:ext>
            </a:extLst>
          </p:cNvPr>
          <p:cNvSpPr txBox="1"/>
          <p:nvPr/>
        </p:nvSpPr>
        <p:spPr>
          <a:xfrm>
            <a:off x="5819533" y="4272742"/>
            <a:ext cx="911494" cy="215444"/>
          </a:xfrm>
          <a:prstGeom prst="rect">
            <a:avLst/>
          </a:prstGeom>
          <a:noFill/>
        </p:spPr>
        <p:txBody>
          <a:bodyPr wrap="square" rtlCol="0">
            <a:spAutoFit/>
          </a:bodyPr>
          <a:lstStyle/>
          <a:p>
            <a:r>
              <a:rPr lang="en-US" sz="800" b="1">
                <a:solidFill>
                  <a:schemeClr val="tx1">
                    <a:lumMod val="75000"/>
                    <a:lumOff val="25000"/>
                  </a:schemeClr>
                </a:solidFill>
                <a:latin typeface="Century Gothic" panose="020B0502020202020204" pitchFamily="34" charset="0"/>
              </a:rPr>
              <a:t>San Francisco</a:t>
            </a:r>
          </a:p>
        </p:txBody>
      </p:sp>
      <p:sp>
        <p:nvSpPr>
          <p:cNvPr id="93" name="TextBox 92">
            <a:extLst>
              <a:ext uri="{FF2B5EF4-FFF2-40B4-BE49-F238E27FC236}">
                <a16:creationId xmlns:a16="http://schemas.microsoft.com/office/drawing/2014/main" id="{A4D92FF6-4E87-4CE9-B350-C30D54DAC4E4}"/>
              </a:ext>
            </a:extLst>
          </p:cNvPr>
          <p:cNvSpPr txBox="1"/>
          <p:nvPr/>
        </p:nvSpPr>
        <p:spPr>
          <a:xfrm>
            <a:off x="6776234" y="5626794"/>
            <a:ext cx="911494" cy="338554"/>
          </a:xfrm>
          <a:prstGeom prst="rect">
            <a:avLst/>
          </a:prstGeom>
          <a:noFill/>
        </p:spPr>
        <p:txBody>
          <a:bodyPr wrap="square" rtlCol="0">
            <a:spAutoFit/>
          </a:bodyPr>
          <a:lstStyle/>
          <a:p>
            <a:r>
              <a:rPr lang="en-US" sz="800" b="1">
                <a:solidFill>
                  <a:schemeClr val="tx1">
                    <a:lumMod val="75000"/>
                    <a:lumOff val="25000"/>
                  </a:schemeClr>
                </a:solidFill>
                <a:latin typeface="Century Gothic" panose="020B0502020202020204" pitchFamily="34" charset="0"/>
              </a:rPr>
              <a:t>San Luis Obispo</a:t>
            </a:r>
          </a:p>
        </p:txBody>
      </p:sp>
      <p:sp>
        <p:nvSpPr>
          <p:cNvPr id="94" name="TextBox 93">
            <a:extLst>
              <a:ext uri="{FF2B5EF4-FFF2-40B4-BE49-F238E27FC236}">
                <a16:creationId xmlns:a16="http://schemas.microsoft.com/office/drawing/2014/main" id="{46CE7F1B-D1B4-4040-AED8-B3ABD6DCF00E}"/>
              </a:ext>
            </a:extLst>
          </p:cNvPr>
          <p:cNvSpPr txBox="1"/>
          <p:nvPr/>
        </p:nvSpPr>
        <p:spPr>
          <a:xfrm>
            <a:off x="8448659" y="1254207"/>
            <a:ext cx="837523" cy="338554"/>
          </a:xfrm>
          <a:prstGeom prst="rect">
            <a:avLst/>
          </a:prstGeom>
          <a:noFill/>
        </p:spPr>
        <p:txBody>
          <a:bodyPr wrap="square" lIns="91440" tIns="45720" rIns="91440" bIns="45720" rtlCol="0" anchor="t">
            <a:spAutoFit/>
          </a:bodyPr>
          <a:lstStyle/>
          <a:p>
            <a:r>
              <a:rPr lang="en-US" sz="800" b="1">
                <a:solidFill>
                  <a:schemeClr val="tx1">
                    <a:lumMod val="75000"/>
                    <a:lumOff val="25000"/>
                  </a:schemeClr>
                </a:solidFill>
                <a:latin typeface="Century Gothic"/>
              </a:rPr>
              <a:t>Coos</a:t>
            </a:r>
          </a:p>
          <a:p>
            <a:r>
              <a:rPr lang="en-US" sz="800" b="1">
                <a:solidFill>
                  <a:schemeClr val="tx1">
                    <a:lumMod val="75000"/>
                    <a:lumOff val="25000"/>
                  </a:schemeClr>
                </a:solidFill>
                <a:latin typeface="Century Gothic"/>
              </a:rPr>
              <a:t>Bay</a:t>
            </a:r>
          </a:p>
        </p:txBody>
      </p:sp>
      <p:sp>
        <p:nvSpPr>
          <p:cNvPr id="95" name="TextBox 94">
            <a:extLst>
              <a:ext uri="{FF2B5EF4-FFF2-40B4-BE49-F238E27FC236}">
                <a16:creationId xmlns:a16="http://schemas.microsoft.com/office/drawing/2014/main" id="{1C1E7660-D00E-40D1-8812-D37D0E786683}"/>
              </a:ext>
            </a:extLst>
          </p:cNvPr>
          <p:cNvSpPr txBox="1"/>
          <p:nvPr/>
        </p:nvSpPr>
        <p:spPr>
          <a:xfrm>
            <a:off x="9930998" y="1469281"/>
            <a:ext cx="977903" cy="215444"/>
          </a:xfrm>
          <a:prstGeom prst="rect">
            <a:avLst/>
          </a:prstGeom>
          <a:noFill/>
        </p:spPr>
        <p:txBody>
          <a:bodyPr wrap="square" lIns="91440" tIns="45720" rIns="91440" bIns="45720" rtlCol="0" anchor="t">
            <a:spAutoFit/>
          </a:bodyPr>
          <a:lstStyle/>
          <a:p>
            <a:r>
              <a:rPr lang="en-US" sz="800" b="1">
                <a:solidFill>
                  <a:schemeClr val="tx1">
                    <a:lumMod val="75000"/>
                    <a:lumOff val="25000"/>
                  </a:schemeClr>
                </a:solidFill>
                <a:latin typeface="Century Gothic"/>
              </a:rPr>
              <a:t>San Francisco</a:t>
            </a:r>
          </a:p>
        </p:txBody>
      </p:sp>
      <p:sp>
        <p:nvSpPr>
          <p:cNvPr id="96" name="TextBox 95">
            <a:extLst>
              <a:ext uri="{FF2B5EF4-FFF2-40B4-BE49-F238E27FC236}">
                <a16:creationId xmlns:a16="http://schemas.microsoft.com/office/drawing/2014/main" id="{52CB2EA3-6AEE-43FC-B639-ECDA5DFD7BAF}"/>
              </a:ext>
            </a:extLst>
          </p:cNvPr>
          <p:cNvSpPr txBox="1"/>
          <p:nvPr/>
        </p:nvSpPr>
        <p:spPr>
          <a:xfrm>
            <a:off x="8466892" y="2645082"/>
            <a:ext cx="609249" cy="215444"/>
          </a:xfrm>
          <a:prstGeom prst="rect">
            <a:avLst/>
          </a:prstGeom>
          <a:noFill/>
        </p:spPr>
        <p:txBody>
          <a:bodyPr wrap="square" rtlCol="0">
            <a:spAutoFit/>
          </a:bodyPr>
          <a:lstStyle/>
          <a:p>
            <a:r>
              <a:rPr lang="en-US" sz="800" b="1">
                <a:solidFill>
                  <a:schemeClr val="tx1">
                    <a:lumMod val="75000"/>
                    <a:lumOff val="25000"/>
                  </a:schemeClr>
                </a:solidFill>
                <a:latin typeface="Century Gothic" panose="020B0502020202020204" pitchFamily="34" charset="0"/>
              </a:rPr>
              <a:t>Eureka</a:t>
            </a:r>
          </a:p>
        </p:txBody>
      </p:sp>
      <p:sp>
        <p:nvSpPr>
          <p:cNvPr id="97" name="TextBox 96">
            <a:extLst>
              <a:ext uri="{FF2B5EF4-FFF2-40B4-BE49-F238E27FC236}">
                <a16:creationId xmlns:a16="http://schemas.microsoft.com/office/drawing/2014/main" id="{FE2BA02B-20AA-44FC-BB28-2ED6882B9EA9}"/>
              </a:ext>
            </a:extLst>
          </p:cNvPr>
          <p:cNvSpPr txBox="1"/>
          <p:nvPr/>
        </p:nvSpPr>
        <p:spPr>
          <a:xfrm>
            <a:off x="9427139" y="4288500"/>
            <a:ext cx="911494" cy="215444"/>
          </a:xfrm>
          <a:prstGeom prst="rect">
            <a:avLst/>
          </a:prstGeom>
          <a:noFill/>
        </p:spPr>
        <p:txBody>
          <a:bodyPr wrap="square" rtlCol="0">
            <a:spAutoFit/>
          </a:bodyPr>
          <a:lstStyle/>
          <a:p>
            <a:r>
              <a:rPr lang="en-US" sz="800" b="1">
                <a:solidFill>
                  <a:schemeClr val="tx1">
                    <a:lumMod val="75000"/>
                    <a:lumOff val="25000"/>
                  </a:schemeClr>
                </a:solidFill>
                <a:latin typeface="Century Gothic" panose="020B0502020202020204" pitchFamily="34" charset="0"/>
              </a:rPr>
              <a:t>San Francisco</a:t>
            </a:r>
          </a:p>
        </p:txBody>
      </p:sp>
      <p:sp>
        <p:nvSpPr>
          <p:cNvPr id="98" name="TextBox 97">
            <a:extLst>
              <a:ext uri="{FF2B5EF4-FFF2-40B4-BE49-F238E27FC236}">
                <a16:creationId xmlns:a16="http://schemas.microsoft.com/office/drawing/2014/main" id="{1B7BFDE8-DA44-4071-8974-474D3E167C78}"/>
              </a:ext>
            </a:extLst>
          </p:cNvPr>
          <p:cNvSpPr txBox="1"/>
          <p:nvPr/>
        </p:nvSpPr>
        <p:spPr>
          <a:xfrm>
            <a:off x="10383840" y="5642552"/>
            <a:ext cx="911494" cy="338554"/>
          </a:xfrm>
          <a:prstGeom prst="rect">
            <a:avLst/>
          </a:prstGeom>
          <a:noFill/>
        </p:spPr>
        <p:txBody>
          <a:bodyPr wrap="square" rtlCol="0">
            <a:spAutoFit/>
          </a:bodyPr>
          <a:lstStyle/>
          <a:p>
            <a:r>
              <a:rPr lang="en-US" sz="800" b="1">
                <a:solidFill>
                  <a:schemeClr val="tx1">
                    <a:lumMod val="75000"/>
                    <a:lumOff val="25000"/>
                  </a:schemeClr>
                </a:solidFill>
                <a:latin typeface="Century Gothic" panose="020B0502020202020204" pitchFamily="34" charset="0"/>
              </a:rPr>
              <a:t>San Luis Obispo</a:t>
            </a:r>
          </a:p>
        </p:txBody>
      </p:sp>
      <p:sp>
        <p:nvSpPr>
          <p:cNvPr id="99" name="TextBox 98">
            <a:extLst>
              <a:ext uri="{FF2B5EF4-FFF2-40B4-BE49-F238E27FC236}">
                <a16:creationId xmlns:a16="http://schemas.microsoft.com/office/drawing/2014/main" id="{4C2DF160-2B2F-4130-BC0E-570DBE1EEAFF}"/>
              </a:ext>
            </a:extLst>
          </p:cNvPr>
          <p:cNvSpPr txBox="1"/>
          <p:nvPr/>
        </p:nvSpPr>
        <p:spPr>
          <a:xfrm>
            <a:off x="686810" y="6083611"/>
            <a:ext cx="347164" cy="215444"/>
          </a:xfrm>
          <a:prstGeom prst="rect">
            <a:avLst/>
          </a:prstGeom>
          <a:noFill/>
        </p:spPr>
        <p:txBody>
          <a:bodyPr wrap="square" rtlCol="0">
            <a:spAutoFit/>
          </a:bodyPr>
          <a:lstStyle/>
          <a:p>
            <a:pPr algn="ctr"/>
            <a:r>
              <a:rPr lang="en-US" sz="800">
                <a:solidFill>
                  <a:schemeClr val="tx1">
                    <a:lumMod val="75000"/>
                    <a:lumOff val="25000"/>
                  </a:schemeClr>
                </a:solidFill>
                <a:latin typeface="Century Gothic" panose="020B0502020202020204" pitchFamily="34" charset="0"/>
              </a:rPr>
              <a:t>0</a:t>
            </a:r>
          </a:p>
        </p:txBody>
      </p:sp>
      <p:sp>
        <p:nvSpPr>
          <p:cNvPr id="100" name="TextBox 99">
            <a:extLst>
              <a:ext uri="{FF2B5EF4-FFF2-40B4-BE49-F238E27FC236}">
                <a16:creationId xmlns:a16="http://schemas.microsoft.com/office/drawing/2014/main" id="{37CCD21C-AD74-467C-AAAA-1C346F17E4A5}"/>
              </a:ext>
            </a:extLst>
          </p:cNvPr>
          <p:cNvSpPr txBox="1"/>
          <p:nvPr/>
        </p:nvSpPr>
        <p:spPr>
          <a:xfrm>
            <a:off x="1459697" y="6083611"/>
            <a:ext cx="377351" cy="215444"/>
          </a:xfrm>
          <a:prstGeom prst="rect">
            <a:avLst/>
          </a:prstGeom>
          <a:noFill/>
        </p:spPr>
        <p:txBody>
          <a:bodyPr wrap="square" rtlCol="0">
            <a:spAutoFit/>
          </a:bodyPr>
          <a:lstStyle/>
          <a:p>
            <a:pPr algn="ctr"/>
            <a:r>
              <a:rPr lang="en-US" sz="800">
                <a:solidFill>
                  <a:schemeClr val="tx1">
                    <a:lumMod val="75000"/>
                    <a:lumOff val="25000"/>
                  </a:schemeClr>
                </a:solidFill>
                <a:latin typeface="Century Gothic" panose="020B0502020202020204" pitchFamily="34" charset="0"/>
              </a:rPr>
              <a:t>100</a:t>
            </a:r>
          </a:p>
        </p:txBody>
      </p:sp>
      <p:sp>
        <p:nvSpPr>
          <p:cNvPr id="101" name="TextBox 100">
            <a:extLst>
              <a:ext uri="{FF2B5EF4-FFF2-40B4-BE49-F238E27FC236}">
                <a16:creationId xmlns:a16="http://schemas.microsoft.com/office/drawing/2014/main" id="{705B112A-FD12-4BA7-AD96-155AD435478D}"/>
              </a:ext>
            </a:extLst>
          </p:cNvPr>
          <p:cNvSpPr txBox="1"/>
          <p:nvPr/>
        </p:nvSpPr>
        <p:spPr>
          <a:xfrm>
            <a:off x="2238697" y="6083611"/>
            <a:ext cx="662707" cy="215444"/>
          </a:xfrm>
          <a:prstGeom prst="rect">
            <a:avLst/>
          </a:prstGeom>
          <a:noFill/>
        </p:spPr>
        <p:txBody>
          <a:bodyPr wrap="square" rtlCol="0">
            <a:spAutoFit/>
          </a:bodyPr>
          <a:lstStyle/>
          <a:p>
            <a:pPr algn="ctr"/>
            <a:r>
              <a:rPr lang="en-US" sz="800">
                <a:solidFill>
                  <a:schemeClr val="tx1">
                    <a:lumMod val="75000"/>
                    <a:lumOff val="25000"/>
                  </a:schemeClr>
                </a:solidFill>
                <a:latin typeface="Century Gothic" panose="020B0502020202020204" pitchFamily="34" charset="0"/>
              </a:rPr>
              <a:t>200 Miles</a:t>
            </a:r>
          </a:p>
        </p:txBody>
      </p:sp>
      <p:sp>
        <p:nvSpPr>
          <p:cNvPr id="102" name="TextBox 101">
            <a:extLst>
              <a:ext uri="{FF2B5EF4-FFF2-40B4-BE49-F238E27FC236}">
                <a16:creationId xmlns:a16="http://schemas.microsoft.com/office/drawing/2014/main" id="{CF0687C2-B567-4C1E-8252-B4F473192519}"/>
              </a:ext>
            </a:extLst>
          </p:cNvPr>
          <p:cNvSpPr txBox="1"/>
          <p:nvPr/>
        </p:nvSpPr>
        <p:spPr>
          <a:xfrm>
            <a:off x="4312729" y="6083611"/>
            <a:ext cx="347164" cy="215444"/>
          </a:xfrm>
          <a:prstGeom prst="rect">
            <a:avLst/>
          </a:prstGeom>
          <a:noFill/>
        </p:spPr>
        <p:txBody>
          <a:bodyPr wrap="square" rtlCol="0">
            <a:spAutoFit/>
          </a:bodyPr>
          <a:lstStyle/>
          <a:p>
            <a:pPr algn="ctr"/>
            <a:r>
              <a:rPr lang="en-US" sz="800">
                <a:solidFill>
                  <a:schemeClr val="tx1">
                    <a:lumMod val="75000"/>
                    <a:lumOff val="25000"/>
                  </a:schemeClr>
                </a:solidFill>
                <a:latin typeface="Century Gothic" panose="020B0502020202020204" pitchFamily="34" charset="0"/>
              </a:rPr>
              <a:t>0</a:t>
            </a:r>
          </a:p>
        </p:txBody>
      </p:sp>
      <p:sp>
        <p:nvSpPr>
          <p:cNvPr id="103" name="TextBox 102">
            <a:extLst>
              <a:ext uri="{FF2B5EF4-FFF2-40B4-BE49-F238E27FC236}">
                <a16:creationId xmlns:a16="http://schemas.microsoft.com/office/drawing/2014/main" id="{C204B867-9DF4-4D0F-B7E3-128630B05D85}"/>
              </a:ext>
            </a:extLst>
          </p:cNvPr>
          <p:cNvSpPr txBox="1"/>
          <p:nvPr/>
        </p:nvSpPr>
        <p:spPr>
          <a:xfrm>
            <a:off x="5085616" y="6083611"/>
            <a:ext cx="377351" cy="215444"/>
          </a:xfrm>
          <a:prstGeom prst="rect">
            <a:avLst/>
          </a:prstGeom>
          <a:noFill/>
        </p:spPr>
        <p:txBody>
          <a:bodyPr wrap="square" rtlCol="0">
            <a:spAutoFit/>
          </a:bodyPr>
          <a:lstStyle/>
          <a:p>
            <a:pPr algn="ctr"/>
            <a:r>
              <a:rPr lang="en-US" sz="800">
                <a:solidFill>
                  <a:schemeClr val="tx1">
                    <a:lumMod val="75000"/>
                    <a:lumOff val="25000"/>
                  </a:schemeClr>
                </a:solidFill>
                <a:latin typeface="Century Gothic" panose="020B0502020202020204" pitchFamily="34" charset="0"/>
              </a:rPr>
              <a:t>100</a:t>
            </a:r>
          </a:p>
        </p:txBody>
      </p:sp>
      <p:sp>
        <p:nvSpPr>
          <p:cNvPr id="104" name="TextBox 103">
            <a:extLst>
              <a:ext uri="{FF2B5EF4-FFF2-40B4-BE49-F238E27FC236}">
                <a16:creationId xmlns:a16="http://schemas.microsoft.com/office/drawing/2014/main" id="{BC52E804-6A11-4C8E-A813-3489EF5653EE}"/>
              </a:ext>
            </a:extLst>
          </p:cNvPr>
          <p:cNvSpPr txBox="1"/>
          <p:nvPr/>
        </p:nvSpPr>
        <p:spPr>
          <a:xfrm>
            <a:off x="5873162" y="6083611"/>
            <a:ext cx="647484" cy="215444"/>
          </a:xfrm>
          <a:prstGeom prst="rect">
            <a:avLst/>
          </a:prstGeom>
          <a:noFill/>
        </p:spPr>
        <p:txBody>
          <a:bodyPr wrap="square" rtlCol="0">
            <a:spAutoFit/>
          </a:bodyPr>
          <a:lstStyle/>
          <a:p>
            <a:pPr algn="ctr"/>
            <a:r>
              <a:rPr lang="en-US" sz="800">
                <a:solidFill>
                  <a:schemeClr val="tx1">
                    <a:lumMod val="75000"/>
                    <a:lumOff val="25000"/>
                  </a:schemeClr>
                </a:solidFill>
                <a:latin typeface="Century Gothic" panose="020B0502020202020204" pitchFamily="34" charset="0"/>
              </a:rPr>
              <a:t>200 Miles</a:t>
            </a:r>
          </a:p>
        </p:txBody>
      </p:sp>
      <p:sp>
        <p:nvSpPr>
          <p:cNvPr id="105" name="TextBox 104">
            <a:extLst>
              <a:ext uri="{FF2B5EF4-FFF2-40B4-BE49-F238E27FC236}">
                <a16:creationId xmlns:a16="http://schemas.microsoft.com/office/drawing/2014/main" id="{A908D025-F724-47DC-9EAC-3F62CD32D29F}"/>
              </a:ext>
            </a:extLst>
          </p:cNvPr>
          <p:cNvSpPr txBox="1"/>
          <p:nvPr/>
        </p:nvSpPr>
        <p:spPr>
          <a:xfrm>
            <a:off x="7920034" y="6080903"/>
            <a:ext cx="347164" cy="215444"/>
          </a:xfrm>
          <a:prstGeom prst="rect">
            <a:avLst/>
          </a:prstGeom>
          <a:noFill/>
        </p:spPr>
        <p:txBody>
          <a:bodyPr wrap="square" rtlCol="0">
            <a:spAutoFit/>
          </a:bodyPr>
          <a:lstStyle/>
          <a:p>
            <a:pPr algn="ctr"/>
            <a:r>
              <a:rPr lang="en-US" sz="800">
                <a:solidFill>
                  <a:schemeClr val="tx1">
                    <a:lumMod val="75000"/>
                    <a:lumOff val="25000"/>
                  </a:schemeClr>
                </a:solidFill>
                <a:latin typeface="Century Gothic" panose="020B0502020202020204" pitchFamily="34" charset="0"/>
              </a:rPr>
              <a:t>0</a:t>
            </a:r>
          </a:p>
        </p:txBody>
      </p:sp>
      <p:sp>
        <p:nvSpPr>
          <p:cNvPr id="106" name="TextBox 105">
            <a:extLst>
              <a:ext uri="{FF2B5EF4-FFF2-40B4-BE49-F238E27FC236}">
                <a16:creationId xmlns:a16="http://schemas.microsoft.com/office/drawing/2014/main" id="{9CDAE878-AF26-432C-8E09-9B2A15FE318E}"/>
              </a:ext>
            </a:extLst>
          </p:cNvPr>
          <p:cNvSpPr txBox="1"/>
          <p:nvPr/>
        </p:nvSpPr>
        <p:spPr>
          <a:xfrm>
            <a:off x="8692921" y="6080903"/>
            <a:ext cx="377351" cy="215444"/>
          </a:xfrm>
          <a:prstGeom prst="rect">
            <a:avLst/>
          </a:prstGeom>
          <a:noFill/>
        </p:spPr>
        <p:txBody>
          <a:bodyPr wrap="square" rtlCol="0">
            <a:spAutoFit/>
          </a:bodyPr>
          <a:lstStyle/>
          <a:p>
            <a:pPr algn="ctr"/>
            <a:r>
              <a:rPr lang="en-US" sz="800">
                <a:solidFill>
                  <a:schemeClr val="tx1">
                    <a:lumMod val="75000"/>
                    <a:lumOff val="25000"/>
                  </a:schemeClr>
                </a:solidFill>
                <a:latin typeface="Century Gothic" panose="020B0502020202020204" pitchFamily="34" charset="0"/>
              </a:rPr>
              <a:t>100</a:t>
            </a:r>
          </a:p>
        </p:txBody>
      </p:sp>
      <p:sp>
        <p:nvSpPr>
          <p:cNvPr id="107" name="TextBox 106">
            <a:extLst>
              <a:ext uri="{FF2B5EF4-FFF2-40B4-BE49-F238E27FC236}">
                <a16:creationId xmlns:a16="http://schemas.microsoft.com/office/drawing/2014/main" id="{7101C47C-E846-4F85-A143-715590FCE711}"/>
              </a:ext>
            </a:extLst>
          </p:cNvPr>
          <p:cNvSpPr txBox="1"/>
          <p:nvPr/>
        </p:nvSpPr>
        <p:spPr>
          <a:xfrm>
            <a:off x="9446283" y="6080903"/>
            <a:ext cx="731091" cy="215444"/>
          </a:xfrm>
          <a:prstGeom prst="rect">
            <a:avLst/>
          </a:prstGeom>
          <a:noFill/>
        </p:spPr>
        <p:txBody>
          <a:bodyPr wrap="square" rtlCol="0">
            <a:spAutoFit/>
          </a:bodyPr>
          <a:lstStyle/>
          <a:p>
            <a:pPr algn="ctr"/>
            <a:r>
              <a:rPr lang="en-US" sz="800">
                <a:solidFill>
                  <a:schemeClr val="tx1">
                    <a:lumMod val="75000"/>
                    <a:lumOff val="25000"/>
                  </a:schemeClr>
                </a:solidFill>
                <a:latin typeface="Century Gothic" panose="020B0502020202020204" pitchFamily="34" charset="0"/>
              </a:rPr>
              <a:t>200 Miles</a:t>
            </a:r>
          </a:p>
        </p:txBody>
      </p:sp>
      <p:sp>
        <p:nvSpPr>
          <p:cNvPr id="108" name="TextBox 107">
            <a:extLst>
              <a:ext uri="{FF2B5EF4-FFF2-40B4-BE49-F238E27FC236}">
                <a16:creationId xmlns:a16="http://schemas.microsoft.com/office/drawing/2014/main" id="{D7959580-5E17-432F-BDCC-73E09F31E3FB}"/>
              </a:ext>
            </a:extLst>
          </p:cNvPr>
          <p:cNvSpPr txBox="1"/>
          <p:nvPr/>
        </p:nvSpPr>
        <p:spPr>
          <a:xfrm>
            <a:off x="9349280" y="2932248"/>
            <a:ext cx="347164" cy="215444"/>
          </a:xfrm>
          <a:prstGeom prst="rect">
            <a:avLst/>
          </a:prstGeom>
          <a:noFill/>
        </p:spPr>
        <p:txBody>
          <a:bodyPr wrap="square" rtlCol="0">
            <a:spAutoFit/>
          </a:bodyPr>
          <a:lstStyle/>
          <a:p>
            <a:pPr algn="ctr"/>
            <a:r>
              <a:rPr lang="en-US" sz="800">
                <a:solidFill>
                  <a:schemeClr val="tx1">
                    <a:lumMod val="75000"/>
                    <a:lumOff val="25000"/>
                  </a:schemeClr>
                </a:solidFill>
                <a:latin typeface="Century Gothic" panose="020B0502020202020204" pitchFamily="34" charset="0"/>
              </a:rPr>
              <a:t>0</a:t>
            </a:r>
          </a:p>
        </p:txBody>
      </p:sp>
      <p:sp>
        <p:nvSpPr>
          <p:cNvPr id="109" name="TextBox 108">
            <a:extLst>
              <a:ext uri="{FF2B5EF4-FFF2-40B4-BE49-F238E27FC236}">
                <a16:creationId xmlns:a16="http://schemas.microsoft.com/office/drawing/2014/main" id="{45FD017A-60F6-463D-932F-AE5B76880FB1}"/>
              </a:ext>
            </a:extLst>
          </p:cNvPr>
          <p:cNvSpPr txBox="1"/>
          <p:nvPr/>
        </p:nvSpPr>
        <p:spPr>
          <a:xfrm>
            <a:off x="9628314" y="2932248"/>
            <a:ext cx="629278" cy="215444"/>
          </a:xfrm>
          <a:prstGeom prst="rect">
            <a:avLst/>
          </a:prstGeom>
          <a:noFill/>
        </p:spPr>
        <p:txBody>
          <a:bodyPr wrap="square" rtlCol="0">
            <a:spAutoFit/>
          </a:bodyPr>
          <a:lstStyle/>
          <a:p>
            <a:pPr algn="ctr"/>
            <a:r>
              <a:rPr lang="en-US" sz="800">
                <a:solidFill>
                  <a:schemeClr val="tx1">
                    <a:lumMod val="75000"/>
                    <a:lumOff val="25000"/>
                  </a:schemeClr>
                </a:solidFill>
                <a:latin typeface="Century Gothic" panose="020B0502020202020204" pitchFamily="34" charset="0"/>
              </a:rPr>
              <a:t>10 Miles</a:t>
            </a:r>
          </a:p>
        </p:txBody>
      </p:sp>
      <p:sp>
        <p:nvSpPr>
          <p:cNvPr id="110" name="TextBox 109">
            <a:extLst>
              <a:ext uri="{FF2B5EF4-FFF2-40B4-BE49-F238E27FC236}">
                <a16:creationId xmlns:a16="http://schemas.microsoft.com/office/drawing/2014/main" id="{612B05A0-F4C1-4FD7-B072-8651D1302DAB}"/>
              </a:ext>
            </a:extLst>
          </p:cNvPr>
          <p:cNvSpPr txBox="1"/>
          <p:nvPr/>
        </p:nvSpPr>
        <p:spPr>
          <a:xfrm>
            <a:off x="579317" y="6508328"/>
            <a:ext cx="3716082"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Average September Fog Days </a:t>
            </a:r>
            <a:r>
              <a:rPr lang="en-US" sz="1400" b="1">
                <a:solidFill>
                  <a:schemeClr val="tx1">
                    <a:lumMod val="75000"/>
                    <a:lumOff val="25000"/>
                  </a:schemeClr>
                </a:solidFill>
                <a:latin typeface="Century Gothic"/>
              </a:rPr>
              <a:t>2000-2020</a:t>
            </a:r>
          </a:p>
        </p:txBody>
      </p:sp>
      <p:sp>
        <p:nvSpPr>
          <p:cNvPr id="111" name="TextBox 110">
            <a:extLst>
              <a:ext uri="{FF2B5EF4-FFF2-40B4-BE49-F238E27FC236}">
                <a16:creationId xmlns:a16="http://schemas.microsoft.com/office/drawing/2014/main" id="{DA573EC6-DF96-42FD-B9E4-7823D770F4C3}"/>
              </a:ext>
            </a:extLst>
          </p:cNvPr>
          <p:cNvSpPr txBox="1"/>
          <p:nvPr/>
        </p:nvSpPr>
        <p:spPr>
          <a:xfrm>
            <a:off x="4332981" y="6508328"/>
            <a:ext cx="3347391"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Predicted September Fog Days </a:t>
            </a:r>
            <a:r>
              <a:rPr lang="en-US" sz="1400" b="1">
                <a:solidFill>
                  <a:schemeClr val="tx1">
                    <a:lumMod val="75000"/>
                    <a:lumOff val="25000"/>
                  </a:schemeClr>
                </a:solidFill>
                <a:latin typeface="Century Gothic" panose="020B0502020202020204" pitchFamily="34" charset="0"/>
              </a:rPr>
              <a:t>2080</a:t>
            </a:r>
          </a:p>
        </p:txBody>
      </p:sp>
      <p:sp>
        <p:nvSpPr>
          <p:cNvPr id="112" name="TextBox 111">
            <a:extLst>
              <a:ext uri="{FF2B5EF4-FFF2-40B4-BE49-F238E27FC236}">
                <a16:creationId xmlns:a16="http://schemas.microsoft.com/office/drawing/2014/main" id="{DC0B01EC-8A84-46E9-A046-3B7E4B539A36}"/>
              </a:ext>
            </a:extLst>
          </p:cNvPr>
          <p:cNvSpPr txBox="1"/>
          <p:nvPr/>
        </p:nvSpPr>
        <p:spPr>
          <a:xfrm>
            <a:off x="7900840" y="6539106"/>
            <a:ext cx="3916457" cy="276999"/>
          </a:xfrm>
          <a:prstGeom prst="rect">
            <a:avLst/>
          </a:prstGeom>
          <a:noFill/>
        </p:spPr>
        <p:txBody>
          <a:bodyPr wrap="none" rtlCol="0">
            <a:spAutoFit/>
          </a:bodyPr>
          <a:lstStyle/>
          <a:p>
            <a:r>
              <a:rPr lang="en-US" sz="1200">
                <a:solidFill>
                  <a:schemeClr val="tx1">
                    <a:lumMod val="75000"/>
                    <a:lumOff val="25000"/>
                  </a:schemeClr>
                </a:solidFill>
                <a:latin typeface="Century Gothic" panose="020B0502020202020204" pitchFamily="34" charset="0"/>
              </a:rPr>
              <a:t>Change in Fog Days Between </a:t>
            </a:r>
            <a:r>
              <a:rPr lang="en-US" sz="1200" b="1">
                <a:solidFill>
                  <a:schemeClr val="tx1">
                    <a:lumMod val="75000"/>
                    <a:lumOff val="25000"/>
                  </a:schemeClr>
                </a:solidFill>
                <a:latin typeface="Century Gothic" panose="020B0502020202020204" pitchFamily="34" charset="0"/>
              </a:rPr>
              <a:t>2000-2020 and 2080</a:t>
            </a:r>
          </a:p>
        </p:txBody>
      </p:sp>
    </p:spTree>
    <p:extLst>
      <p:ext uri="{BB962C8B-B14F-4D97-AF65-F5344CB8AC3E}">
        <p14:creationId xmlns:p14="http://schemas.microsoft.com/office/powerpoint/2010/main" val="30636958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ke, colorful, piece, person&#10;&#10;Description automatically generated">
            <a:extLst>
              <a:ext uri="{FF2B5EF4-FFF2-40B4-BE49-F238E27FC236}">
                <a16:creationId xmlns:a16="http://schemas.microsoft.com/office/drawing/2014/main" id="{587FA652-2903-4F60-BD47-E0CC75E0BE74}"/>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r="40211"/>
          <a:stretch/>
        </p:blipFill>
        <p:spPr>
          <a:xfrm flipH="1">
            <a:off x="-7567" y="204536"/>
            <a:ext cx="6846062" cy="6665495"/>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3" name="TextBox 2">
            <a:extLst>
              <a:ext uri="{FF2B5EF4-FFF2-40B4-BE49-F238E27FC236}">
                <a16:creationId xmlns:a16="http://schemas.microsoft.com/office/drawing/2014/main" id="{A90C6726-76B5-4346-8399-A04DF23A979C}"/>
              </a:ext>
            </a:extLst>
          </p:cNvPr>
          <p:cNvSpPr txBox="1"/>
          <p:nvPr/>
        </p:nvSpPr>
        <p:spPr>
          <a:xfrm>
            <a:off x="8557951" y="4551948"/>
            <a:ext cx="2589170" cy="769441"/>
          </a:xfrm>
          <a:prstGeom prst="rect">
            <a:avLst/>
          </a:prstGeom>
          <a:noFill/>
        </p:spPr>
        <p:txBody>
          <a:bodyPr wrap="none" rtlCol="0">
            <a:spAutoFit/>
          </a:bodyPr>
          <a:lstStyle/>
          <a:p>
            <a:pPr algn="r">
              <a:spcAft>
                <a:spcPts val="600"/>
              </a:spcAft>
            </a:pPr>
            <a:r>
              <a:rPr lang="en-US" sz="4400" b="1">
                <a:solidFill>
                  <a:schemeClr val="tx1">
                    <a:lumMod val="75000"/>
                    <a:lumOff val="25000"/>
                  </a:schemeClr>
                </a:solidFill>
                <a:latin typeface="Century Gothic" panose="020B0502020202020204" pitchFamily="34" charset="0"/>
              </a:rPr>
              <a:t>GOES-17</a:t>
            </a:r>
          </a:p>
        </p:txBody>
      </p:sp>
      <p:sp>
        <p:nvSpPr>
          <p:cNvPr id="4" name="TextBox 3">
            <a:extLst>
              <a:ext uri="{FF2B5EF4-FFF2-40B4-BE49-F238E27FC236}">
                <a16:creationId xmlns:a16="http://schemas.microsoft.com/office/drawing/2014/main" id="{B3CA347D-A2B2-423C-8326-34EB533E2EA1}"/>
              </a:ext>
            </a:extLst>
          </p:cNvPr>
          <p:cNvSpPr txBox="1"/>
          <p:nvPr/>
        </p:nvSpPr>
        <p:spPr>
          <a:xfrm>
            <a:off x="8153993" y="5378116"/>
            <a:ext cx="2993128" cy="430887"/>
          </a:xfrm>
          <a:prstGeom prst="rect">
            <a:avLst/>
          </a:prstGeom>
          <a:noFill/>
        </p:spPr>
        <p:txBody>
          <a:bodyPr wrap="none" rtlCol="0">
            <a:spAutoFit/>
          </a:bodyPr>
          <a:lstStyle/>
          <a:p>
            <a:pPr algn="r">
              <a:spcAft>
                <a:spcPts val="600"/>
              </a:spcAft>
            </a:pPr>
            <a:r>
              <a:rPr lang="en-US" sz="2200">
                <a:solidFill>
                  <a:schemeClr val="tx1">
                    <a:lumMod val="75000"/>
                    <a:lumOff val="25000"/>
                  </a:schemeClr>
                </a:solidFill>
                <a:latin typeface="Century Gothic" panose="020B0502020202020204" pitchFamily="34" charset="0"/>
              </a:rPr>
              <a:t>Methods and Results</a:t>
            </a:r>
          </a:p>
        </p:txBody>
      </p:sp>
    </p:spTree>
    <p:extLst>
      <p:ext uri="{BB962C8B-B14F-4D97-AF65-F5344CB8AC3E}">
        <p14:creationId xmlns:p14="http://schemas.microsoft.com/office/powerpoint/2010/main" val="31876213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Rounded Corners 138">
            <a:extLst>
              <a:ext uri="{FF2B5EF4-FFF2-40B4-BE49-F238E27FC236}">
                <a16:creationId xmlns:a16="http://schemas.microsoft.com/office/drawing/2014/main" id="{DB8B5F21-E2E3-4772-B145-A2BB58462F38}"/>
              </a:ext>
            </a:extLst>
          </p:cNvPr>
          <p:cNvSpPr/>
          <p:nvPr/>
        </p:nvSpPr>
        <p:spPr>
          <a:xfrm>
            <a:off x="149531" y="907422"/>
            <a:ext cx="7035430" cy="5842294"/>
          </a:xfrm>
          <a:prstGeom prst="roundRect">
            <a:avLst>
              <a:gd name="adj" fmla="val 12529"/>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Straight Arrow Connector 114">
            <a:extLst>
              <a:ext uri="{FF2B5EF4-FFF2-40B4-BE49-F238E27FC236}">
                <a16:creationId xmlns:a16="http://schemas.microsoft.com/office/drawing/2014/main" id="{60CBFE9F-A78F-4A0E-B55B-192BE00949D4}"/>
              </a:ext>
            </a:extLst>
          </p:cNvPr>
          <p:cNvCxnSpPr>
            <a:cxnSpLocks/>
            <a:stCxn id="60" idx="0"/>
            <a:endCxn id="114" idx="2"/>
          </p:cNvCxnSpPr>
          <p:nvPr/>
        </p:nvCxnSpPr>
        <p:spPr>
          <a:xfrm flipV="1">
            <a:off x="3652880" y="3021661"/>
            <a:ext cx="9577" cy="2129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8CA68579-6A4D-49CC-B157-C6775F37563D}"/>
              </a:ext>
            </a:extLst>
          </p:cNvPr>
          <p:cNvSpPr txBox="1"/>
          <p:nvPr/>
        </p:nvSpPr>
        <p:spPr>
          <a:xfrm>
            <a:off x="373739" y="1052656"/>
            <a:ext cx="452153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65000"/>
                    <a:lumOff val="35000"/>
                  </a:schemeClr>
                </a:solidFill>
                <a:latin typeface="Century Gothic"/>
                <a:cs typeface="Calibri"/>
              </a:rPr>
              <a:t>Fog / No Fog – 5 Minute Interval</a:t>
            </a:r>
          </a:p>
        </p:txBody>
      </p:sp>
      <p:sp>
        <p:nvSpPr>
          <p:cNvPr id="2" name="Title 1">
            <a:extLst>
              <a:ext uri="{FF2B5EF4-FFF2-40B4-BE49-F238E27FC236}">
                <a16:creationId xmlns:a16="http://schemas.microsoft.com/office/drawing/2014/main" id="{6EF168B9-46AE-5D43-8567-C14B2FB7AD6D}"/>
              </a:ext>
            </a:extLst>
          </p:cNvPr>
          <p:cNvSpPr txBox="1">
            <a:spLocks/>
          </p:cNvSpPr>
          <p:nvPr/>
        </p:nvSpPr>
        <p:spPr>
          <a:xfrm>
            <a:off x="495300" y="342901"/>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a:solidFill>
                  <a:srgbClr val="55A976"/>
                </a:solidFill>
                <a:latin typeface="Century Gothic" panose="020F0302020204030204"/>
              </a:rPr>
              <a:t>Methodology – GOES Fog Longevity</a:t>
            </a:r>
          </a:p>
        </p:txBody>
      </p:sp>
      <p:cxnSp>
        <p:nvCxnSpPr>
          <p:cNvPr id="15" name="Straight Arrow Connector 14">
            <a:extLst>
              <a:ext uri="{FF2B5EF4-FFF2-40B4-BE49-F238E27FC236}">
                <a16:creationId xmlns:a16="http://schemas.microsoft.com/office/drawing/2014/main" id="{49B4AD70-B91B-458A-8DAC-CE789AD71048}"/>
              </a:ext>
            </a:extLst>
          </p:cNvPr>
          <p:cNvCxnSpPr>
            <a:cxnSpLocks/>
            <a:stCxn id="45" idx="3"/>
            <a:endCxn id="51" idx="1"/>
          </p:cNvCxnSpPr>
          <p:nvPr/>
        </p:nvCxnSpPr>
        <p:spPr>
          <a:xfrm>
            <a:off x="2365628" y="1935128"/>
            <a:ext cx="29562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FF74564-85C3-4308-9672-3DFFDE4A7E67}"/>
              </a:ext>
            </a:extLst>
          </p:cNvPr>
          <p:cNvCxnSpPr>
            <a:cxnSpLocks/>
            <a:stCxn id="51" idx="3"/>
            <a:endCxn id="52" idx="1"/>
          </p:cNvCxnSpPr>
          <p:nvPr/>
        </p:nvCxnSpPr>
        <p:spPr>
          <a:xfrm>
            <a:off x="4637770" y="1935128"/>
            <a:ext cx="29562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Flowchart: Decision 35">
            <a:extLst>
              <a:ext uri="{FF2B5EF4-FFF2-40B4-BE49-F238E27FC236}">
                <a16:creationId xmlns:a16="http://schemas.microsoft.com/office/drawing/2014/main" id="{E46FC64F-9004-4539-ABF1-6306E0756B96}"/>
              </a:ext>
            </a:extLst>
          </p:cNvPr>
          <p:cNvSpPr/>
          <p:nvPr/>
        </p:nvSpPr>
        <p:spPr>
          <a:xfrm>
            <a:off x="2802488" y="4577817"/>
            <a:ext cx="1700784" cy="1097280"/>
          </a:xfrm>
          <a:prstGeom prst="flowChartDecis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Is Pixel’s Fog Index Value </a:t>
            </a:r>
            <a:r>
              <a:rPr lang="en-US" sz="1100" b="1">
                <a:solidFill>
                  <a:schemeClr val="tx1"/>
                </a:solidFill>
              </a:rPr>
              <a:t>Below</a:t>
            </a:r>
          </a:p>
          <a:p>
            <a:pPr algn="ctr"/>
            <a:r>
              <a:rPr lang="en-US" sz="1100" b="1">
                <a:solidFill>
                  <a:schemeClr val="tx1"/>
                </a:solidFill>
              </a:rPr>
              <a:t> -5.1K</a:t>
            </a:r>
            <a:r>
              <a:rPr lang="en-US" sz="1100" b="1" baseline="30000">
                <a:solidFill>
                  <a:schemeClr val="tx1"/>
                </a:solidFill>
              </a:rPr>
              <a:t>1</a:t>
            </a:r>
            <a:r>
              <a:rPr lang="en-US" sz="1100" b="1">
                <a:solidFill>
                  <a:schemeClr val="tx1"/>
                </a:solidFill>
              </a:rPr>
              <a:t>?</a:t>
            </a:r>
          </a:p>
        </p:txBody>
      </p:sp>
      <p:sp>
        <p:nvSpPr>
          <p:cNvPr id="61" name="Flowchart: Terminator 60">
            <a:extLst>
              <a:ext uri="{FF2B5EF4-FFF2-40B4-BE49-F238E27FC236}">
                <a16:creationId xmlns:a16="http://schemas.microsoft.com/office/drawing/2014/main" id="{ED43F012-113B-450E-8067-43B01203857A}"/>
              </a:ext>
            </a:extLst>
          </p:cNvPr>
          <p:cNvSpPr/>
          <p:nvPr/>
        </p:nvSpPr>
        <p:spPr>
          <a:xfrm>
            <a:off x="3094517" y="5879748"/>
            <a:ext cx="1109991" cy="419938"/>
          </a:xfrm>
          <a:prstGeom prst="flowChartTerminator">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Not Fog</a:t>
            </a:r>
          </a:p>
        </p:txBody>
      </p:sp>
      <p:cxnSp>
        <p:nvCxnSpPr>
          <p:cNvPr id="62" name="Straight Arrow Connector 61">
            <a:extLst>
              <a:ext uri="{FF2B5EF4-FFF2-40B4-BE49-F238E27FC236}">
                <a16:creationId xmlns:a16="http://schemas.microsoft.com/office/drawing/2014/main" id="{BB97120D-5849-4218-9D2C-AF8CCC51876C}"/>
              </a:ext>
            </a:extLst>
          </p:cNvPr>
          <p:cNvCxnSpPr>
            <a:cxnSpLocks/>
            <a:stCxn id="36" idx="2"/>
            <a:endCxn id="61" idx="0"/>
          </p:cNvCxnSpPr>
          <p:nvPr/>
        </p:nvCxnSpPr>
        <p:spPr>
          <a:xfrm flipH="1">
            <a:off x="3649513" y="5675097"/>
            <a:ext cx="3367" cy="2046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F9E6883-2CBC-4CBD-8885-0101C199355F}"/>
              </a:ext>
            </a:extLst>
          </p:cNvPr>
          <p:cNvSpPr txBox="1"/>
          <p:nvPr/>
        </p:nvSpPr>
        <p:spPr>
          <a:xfrm>
            <a:off x="3579785" y="5637966"/>
            <a:ext cx="532417" cy="276999"/>
          </a:xfrm>
          <a:prstGeom prst="rect">
            <a:avLst/>
          </a:prstGeom>
          <a:noFill/>
          <a:ln w="190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85000"/>
                    <a:lumOff val="15000"/>
                  </a:schemeClr>
                </a:solidFill>
                <a:latin typeface="Century Gothic"/>
              </a:rPr>
              <a:t>No</a:t>
            </a:r>
            <a:endParaRPr lang="en-US" sz="1200">
              <a:solidFill>
                <a:schemeClr val="tx1">
                  <a:lumMod val="85000"/>
                  <a:lumOff val="15000"/>
                </a:schemeClr>
              </a:solidFill>
              <a:ea typeface="+mn-lt"/>
              <a:cs typeface="+mn-lt"/>
            </a:endParaRPr>
          </a:p>
        </p:txBody>
      </p:sp>
      <p:sp>
        <p:nvSpPr>
          <p:cNvPr id="75" name="TextBox 74">
            <a:extLst>
              <a:ext uri="{FF2B5EF4-FFF2-40B4-BE49-F238E27FC236}">
                <a16:creationId xmlns:a16="http://schemas.microsoft.com/office/drawing/2014/main" id="{06C15628-5D7A-4614-8B15-8B071D2A29C1}"/>
              </a:ext>
            </a:extLst>
          </p:cNvPr>
          <p:cNvSpPr txBox="1"/>
          <p:nvPr/>
        </p:nvSpPr>
        <p:spPr>
          <a:xfrm>
            <a:off x="4169250" y="4337426"/>
            <a:ext cx="6818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85000"/>
                    <a:lumOff val="15000"/>
                  </a:schemeClr>
                </a:solidFill>
                <a:latin typeface="Century Gothic"/>
                <a:ea typeface="+mn-lt"/>
                <a:cs typeface="+mn-lt"/>
              </a:rPr>
              <a:t>Yes</a:t>
            </a:r>
            <a:endParaRPr lang="en-US" sz="1200">
              <a:solidFill>
                <a:schemeClr val="tx1">
                  <a:lumMod val="85000"/>
                  <a:lumOff val="15000"/>
                </a:schemeClr>
              </a:solidFill>
              <a:ea typeface="+mn-lt"/>
              <a:cs typeface="+mn-lt"/>
            </a:endParaRPr>
          </a:p>
        </p:txBody>
      </p:sp>
      <p:sp>
        <p:nvSpPr>
          <p:cNvPr id="141" name="TextBox 140">
            <a:extLst>
              <a:ext uri="{FF2B5EF4-FFF2-40B4-BE49-F238E27FC236}">
                <a16:creationId xmlns:a16="http://schemas.microsoft.com/office/drawing/2014/main" id="{A2BD4F0F-AAC8-4629-A942-E15141910C8D}"/>
              </a:ext>
            </a:extLst>
          </p:cNvPr>
          <p:cNvSpPr txBox="1"/>
          <p:nvPr/>
        </p:nvSpPr>
        <p:spPr>
          <a:xfrm>
            <a:off x="588004" y="5847460"/>
            <a:ext cx="241420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964035"/>
                </a:solidFill>
                <a:latin typeface="Century Gothic"/>
                <a:cs typeface="Calibri"/>
              </a:rPr>
              <a:t>Repeat For All 5 Minute Intervals between 2019 - 2020</a:t>
            </a:r>
            <a:endParaRPr lang="en-US" sz="1200">
              <a:solidFill>
                <a:srgbClr val="964035"/>
              </a:solidFill>
            </a:endParaRPr>
          </a:p>
        </p:txBody>
      </p:sp>
      <p:sp>
        <p:nvSpPr>
          <p:cNvPr id="51" name="Rectangle: Rounded Corners 50">
            <a:extLst>
              <a:ext uri="{FF2B5EF4-FFF2-40B4-BE49-F238E27FC236}">
                <a16:creationId xmlns:a16="http://schemas.microsoft.com/office/drawing/2014/main" id="{ECCB7C85-58FE-4638-AC04-F3C2C03124D4}"/>
              </a:ext>
            </a:extLst>
          </p:cNvPr>
          <p:cNvSpPr/>
          <p:nvPr/>
        </p:nvSpPr>
        <p:spPr>
          <a:xfrm>
            <a:off x="2661257" y="1523648"/>
            <a:ext cx="1976513" cy="82296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85000"/>
                    <a:lumOff val="15000"/>
                  </a:schemeClr>
                </a:solidFill>
                <a:latin typeface="Century Gothic"/>
                <a:cs typeface="Calibri"/>
              </a:rPr>
              <a:t>Calculate </a:t>
            </a:r>
            <a:r>
              <a:rPr lang="en-US" sz="1400" b="1">
                <a:solidFill>
                  <a:schemeClr val="tx1">
                    <a:lumMod val="85000"/>
                    <a:lumOff val="15000"/>
                  </a:schemeClr>
                </a:solidFill>
                <a:latin typeface="Century Gothic"/>
                <a:cs typeface="Calibri"/>
              </a:rPr>
              <a:t>Difference</a:t>
            </a:r>
            <a:r>
              <a:rPr lang="en-US" sz="1400">
                <a:solidFill>
                  <a:schemeClr val="tx1">
                    <a:lumMod val="85000"/>
                    <a:lumOff val="15000"/>
                  </a:schemeClr>
                </a:solidFill>
                <a:latin typeface="Century Gothic"/>
                <a:cs typeface="Calibri"/>
              </a:rPr>
              <a:t> Between S Wave and L Wave</a:t>
            </a:r>
          </a:p>
        </p:txBody>
      </p:sp>
      <p:sp>
        <p:nvSpPr>
          <p:cNvPr id="52" name="Flowchart: Process 51">
            <a:extLst>
              <a:ext uri="{FF2B5EF4-FFF2-40B4-BE49-F238E27FC236}">
                <a16:creationId xmlns:a16="http://schemas.microsoft.com/office/drawing/2014/main" id="{78982F43-6F1E-4A11-8860-4494453E2564}"/>
              </a:ext>
            </a:extLst>
          </p:cNvPr>
          <p:cNvSpPr/>
          <p:nvPr/>
        </p:nvSpPr>
        <p:spPr>
          <a:xfrm>
            <a:off x="4933399" y="1523648"/>
            <a:ext cx="1700560" cy="822960"/>
          </a:xfrm>
          <a:prstGeom prst="flowChartProcess">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lumMod val="75000"/>
                    <a:lumOff val="25000"/>
                  </a:schemeClr>
                </a:solidFill>
                <a:latin typeface="Century Gothic"/>
                <a:cs typeface="Calibri"/>
              </a:rPr>
              <a:t>5-min</a:t>
            </a:r>
          </a:p>
          <a:p>
            <a:pPr algn="ctr"/>
            <a:r>
              <a:rPr lang="en-US" sz="1600" b="1">
                <a:solidFill>
                  <a:schemeClr val="tx1">
                    <a:lumMod val="75000"/>
                    <a:lumOff val="25000"/>
                  </a:schemeClr>
                </a:solidFill>
                <a:latin typeface="Century Gothic"/>
                <a:cs typeface="Calibri"/>
              </a:rPr>
              <a:t>Fog Index</a:t>
            </a:r>
            <a:endParaRPr lang="en-US" sz="1600">
              <a:solidFill>
                <a:schemeClr val="tx1">
                  <a:lumMod val="75000"/>
                  <a:lumOff val="25000"/>
                </a:schemeClr>
              </a:solidFill>
              <a:latin typeface="Century Gothic"/>
              <a:cs typeface="Calibri"/>
            </a:endParaRPr>
          </a:p>
        </p:txBody>
      </p:sp>
      <p:sp>
        <p:nvSpPr>
          <p:cNvPr id="53" name="Rectangle: Rounded Corners 52">
            <a:extLst>
              <a:ext uri="{FF2B5EF4-FFF2-40B4-BE49-F238E27FC236}">
                <a16:creationId xmlns:a16="http://schemas.microsoft.com/office/drawing/2014/main" id="{97203555-6AF3-4616-AAAF-9A8CDBBF5D39}"/>
              </a:ext>
            </a:extLst>
          </p:cNvPr>
          <p:cNvSpPr/>
          <p:nvPr/>
        </p:nvSpPr>
        <p:spPr>
          <a:xfrm>
            <a:off x="5030317" y="4057523"/>
            <a:ext cx="1700784" cy="82296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85000"/>
                    <a:lumOff val="15000"/>
                  </a:schemeClr>
                </a:solidFill>
                <a:latin typeface="Century Gothic"/>
                <a:cs typeface="Calibri"/>
              </a:rPr>
              <a:t>Extract </a:t>
            </a:r>
            <a:r>
              <a:rPr lang="en-US" sz="1400" b="1">
                <a:solidFill>
                  <a:schemeClr val="tx1">
                    <a:lumMod val="85000"/>
                    <a:lumOff val="15000"/>
                  </a:schemeClr>
                </a:solidFill>
                <a:latin typeface="Century Gothic"/>
                <a:cs typeface="Calibri"/>
              </a:rPr>
              <a:t>Fog</a:t>
            </a:r>
            <a:r>
              <a:rPr lang="en-US" sz="1400">
                <a:solidFill>
                  <a:schemeClr val="tx1">
                    <a:lumMod val="85000"/>
                    <a:lumOff val="15000"/>
                  </a:schemeClr>
                </a:solidFill>
                <a:latin typeface="Century Gothic"/>
                <a:cs typeface="Calibri"/>
              </a:rPr>
              <a:t> Mask</a:t>
            </a:r>
          </a:p>
        </p:txBody>
      </p:sp>
      <p:sp>
        <p:nvSpPr>
          <p:cNvPr id="66" name="Flowchart: Process 65">
            <a:extLst>
              <a:ext uri="{FF2B5EF4-FFF2-40B4-BE49-F238E27FC236}">
                <a16:creationId xmlns:a16="http://schemas.microsoft.com/office/drawing/2014/main" id="{C5559D65-675B-4DA8-8FF5-CFE861BD50AA}"/>
              </a:ext>
            </a:extLst>
          </p:cNvPr>
          <p:cNvSpPr/>
          <p:nvPr/>
        </p:nvSpPr>
        <p:spPr>
          <a:xfrm>
            <a:off x="5029686" y="5375501"/>
            <a:ext cx="1700560" cy="822960"/>
          </a:xfrm>
          <a:prstGeom prst="flowChartProcess">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lumMod val="85000"/>
                    <a:lumOff val="15000"/>
                  </a:schemeClr>
                </a:solidFill>
                <a:latin typeface="Century Gothic"/>
                <a:cs typeface="Calibri"/>
              </a:rPr>
              <a:t>Layer With Fog</a:t>
            </a:r>
            <a:endParaRPr lang="en-US" sz="1600" b="1">
              <a:solidFill>
                <a:schemeClr val="tx1">
                  <a:lumMod val="85000"/>
                  <a:lumOff val="15000"/>
                </a:schemeClr>
              </a:solidFill>
              <a:cs typeface="Calibri"/>
            </a:endParaRPr>
          </a:p>
        </p:txBody>
      </p:sp>
      <p:sp>
        <p:nvSpPr>
          <p:cNvPr id="80" name="Rectangle: Rounded Corners 79">
            <a:extLst>
              <a:ext uri="{FF2B5EF4-FFF2-40B4-BE49-F238E27FC236}">
                <a16:creationId xmlns:a16="http://schemas.microsoft.com/office/drawing/2014/main" id="{9C1C8679-496B-4F7D-9BAD-3AC09E5FE5DB}"/>
              </a:ext>
            </a:extLst>
          </p:cNvPr>
          <p:cNvSpPr/>
          <p:nvPr/>
        </p:nvSpPr>
        <p:spPr>
          <a:xfrm>
            <a:off x="8034771" y="1729543"/>
            <a:ext cx="2305332" cy="82296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85000"/>
                    <a:lumOff val="15000"/>
                  </a:schemeClr>
                </a:solidFill>
                <a:latin typeface="Century Gothic"/>
                <a:cs typeface="Calibri"/>
              </a:rPr>
              <a:t>Aggregate As </a:t>
            </a:r>
            <a:r>
              <a:rPr lang="en-US" sz="1400" b="1">
                <a:solidFill>
                  <a:schemeClr val="tx1">
                    <a:lumMod val="85000"/>
                    <a:lumOff val="15000"/>
                  </a:schemeClr>
                </a:solidFill>
                <a:latin typeface="Century Gothic"/>
                <a:cs typeface="Calibri"/>
              </a:rPr>
              <a:t>Hourly</a:t>
            </a:r>
            <a:r>
              <a:rPr lang="en-US" sz="1400">
                <a:solidFill>
                  <a:schemeClr val="tx1">
                    <a:lumMod val="85000"/>
                    <a:lumOff val="15000"/>
                  </a:schemeClr>
                </a:solidFill>
                <a:latin typeface="Century Gothic"/>
                <a:cs typeface="Calibri"/>
              </a:rPr>
              <a:t> </a:t>
            </a:r>
            <a:r>
              <a:rPr lang="en-US" sz="1400" b="1">
                <a:solidFill>
                  <a:schemeClr val="tx1">
                    <a:lumMod val="85000"/>
                    <a:lumOff val="15000"/>
                  </a:schemeClr>
                </a:solidFill>
                <a:latin typeface="Century Gothic"/>
                <a:cs typeface="Calibri"/>
              </a:rPr>
              <a:t>Fog Classification </a:t>
            </a:r>
            <a:r>
              <a:rPr lang="en-US" sz="1400">
                <a:solidFill>
                  <a:schemeClr val="tx1">
                    <a:lumMod val="85000"/>
                    <a:lumOff val="15000"/>
                  </a:schemeClr>
                </a:solidFill>
                <a:latin typeface="Century Gothic"/>
                <a:cs typeface="Calibri"/>
              </a:rPr>
              <a:t>Files</a:t>
            </a:r>
          </a:p>
        </p:txBody>
      </p:sp>
      <p:sp>
        <p:nvSpPr>
          <p:cNvPr id="83" name="Flowchart: Process 82">
            <a:extLst>
              <a:ext uri="{FF2B5EF4-FFF2-40B4-BE49-F238E27FC236}">
                <a16:creationId xmlns:a16="http://schemas.microsoft.com/office/drawing/2014/main" id="{409290D3-469F-4FA5-9846-1D406C7968B5}"/>
              </a:ext>
            </a:extLst>
          </p:cNvPr>
          <p:cNvSpPr/>
          <p:nvPr/>
        </p:nvSpPr>
        <p:spPr>
          <a:xfrm>
            <a:off x="7487352" y="3515701"/>
            <a:ext cx="1700560" cy="822960"/>
          </a:xfrm>
          <a:prstGeom prst="flowChartProcess">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lumMod val="85000"/>
                    <a:lumOff val="15000"/>
                  </a:schemeClr>
                </a:solidFill>
                <a:latin typeface="Century Gothic"/>
                <a:cs typeface="Calibri"/>
              </a:rPr>
              <a:t>Fog</a:t>
            </a:r>
            <a:r>
              <a:rPr lang="en-US" sz="1600">
                <a:solidFill>
                  <a:schemeClr val="tx1">
                    <a:lumMod val="85000"/>
                    <a:lumOff val="15000"/>
                  </a:schemeClr>
                </a:solidFill>
                <a:latin typeface="Century Gothic"/>
                <a:cs typeface="Calibri"/>
              </a:rPr>
              <a:t> </a:t>
            </a:r>
            <a:r>
              <a:rPr lang="en-US" sz="1600" b="1">
                <a:solidFill>
                  <a:schemeClr val="tx1">
                    <a:lumMod val="85000"/>
                    <a:lumOff val="15000"/>
                  </a:schemeClr>
                </a:solidFill>
                <a:latin typeface="Century Gothic"/>
                <a:cs typeface="Calibri"/>
              </a:rPr>
              <a:t>Longevity</a:t>
            </a:r>
            <a:r>
              <a:rPr lang="en-US" sz="1600">
                <a:solidFill>
                  <a:schemeClr val="tx1">
                    <a:lumMod val="85000"/>
                    <a:lumOff val="15000"/>
                  </a:schemeClr>
                </a:solidFill>
                <a:latin typeface="Century Gothic"/>
                <a:cs typeface="Calibri"/>
              </a:rPr>
              <a:t> Dataset</a:t>
            </a:r>
            <a:endParaRPr lang="en-US" sz="1600">
              <a:solidFill>
                <a:schemeClr val="tx1">
                  <a:lumMod val="85000"/>
                  <a:lumOff val="15000"/>
                </a:schemeClr>
              </a:solidFill>
              <a:cs typeface="Calibri"/>
            </a:endParaRPr>
          </a:p>
        </p:txBody>
      </p:sp>
      <p:sp>
        <p:nvSpPr>
          <p:cNvPr id="86" name="Rectangle: Rounded Corners 85">
            <a:extLst>
              <a:ext uri="{FF2B5EF4-FFF2-40B4-BE49-F238E27FC236}">
                <a16:creationId xmlns:a16="http://schemas.microsoft.com/office/drawing/2014/main" id="{C3B6DB7D-AEB8-4931-BC14-F47689B276D9}"/>
              </a:ext>
            </a:extLst>
          </p:cNvPr>
          <p:cNvSpPr/>
          <p:nvPr/>
        </p:nvSpPr>
        <p:spPr>
          <a:xfrm>
            <a:off x="8981090" y="4721795"/>
            <a:ext cx="2718025" cy="137821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85000"/>
                    <a:lumOff val="15000"/>
                  </a:schemeClr>
                </a:solidFill>
                <a:latin typeface="Century Gothic"/>
                <a:cs typeface="Calibri"/>
              </a:rPr>
              <a:t>Extract 2000 Random Pixels For </a:t>
            </a:r>
            <a:r>
              <a:rPr lang="en-US" sz="1400" b="1">
                <a:solidFill>
                  <a:schemeClr val="tx1">
                    <a:lumMod val="85000"/>
                    <a:lumOff val="15000"/>
                  </a:schemeClr>
                </a:solidFill>
                <a:latin typeface="Century Gothic"/>
                <a:cs typeface="Calibri"/>
              </a:rPr>
              <a:t>Random Forest</a:t>
            </a:r>
            <a:r>
              <a:rPr lang="en-US" sz="1400">
                <a:solidFill>
                  <a:schemeClr val="tx1">
                    <a:lumMod val="85000"/>
                    <a:lumOff val="15000"/>
                  </a:schemeClr>
                </a:solidFill>
                <a:latin typeface="Century Gothic"/>
                <a:cs typeface="Calibri"/>
              </a:rPr>
              <a:t> Modeling</a:t>
            </a:r>
          </a:p>
          <a:p>
            <a:pPr algn="ctr"/>
            <a:r>
              <a:rPr lang="en-US" sz="1400" b="1">
                <a:solidFill>
                  <a:schemeClr val="tx1">
                    <a:lumMod val="85000"/>
                    <a:lumOff val="15000"/>
                  </a:schemeClr>
                </a:solidFill>
                <a:latin typeface="Century Gothic"/>
                <a:cs typeface="Calibri"/>
              </a:rPr>
              <a:t>Present Day</a:t>
            </a:r>
            <a:r>
              <a:rPr lang="en-US" sz="1400">
                <a:solidFill>
                  <a:schemeClr val="tx1">
                    <a:lumMod val="85000"/>
                    <a:lumOff val="15000"/>
                  </a:schemeClr>
                </a:solidFill>
                <a:latin typeface="Century Gothic"/>
                <a:cs typeface="Calibri"/>
              </a:rPr>
              <a:t> Fog</a:t>
            </a:r>
          </a:p>
        </p:txBody>
      </p:sp>
      <p:sp>
        <p:nvSpPr>
          <p:cNvPr id="42" name="Rectangle 41">
            <a:extLst>
              <a:ext uri="{FF2B5EF4-FFF2-40B4-BE49-F238E27FC236}">
                <a16:creationId xmlns:a16="http://schemas.microsoft.com/office/drawing/2014/main" id="{2E1629D3-CB9C-BD4E-BA51-E7C2EACAC5F3}"/>
              </a:ext>
            </a:extLst>
          </p:cNvPr>
          <p:cNvSpPr/>
          <p:nvPr/>
        </p:nvSpPr>
        <p:spPr>
          <a:xfrm>
            <a:off x="5051055" y="6343883"/>
            <a:ext cx="1679191" cy="230832"/>
          </a:xfrm>
          <a:prstGeom prst="rect">
            <a:avLst/>
          </a:prstGeom>
        </p:spPr>
        <p:txBody>
          <a:bodyPr wrap="square">
            <a:spAutoFit/>
          </a:bodyPr>
          <a:lstStyle/>
          <a:p>
            <a:pPr>
              <a:buClr>
                <a:srgbClr val="3F4268"/>
              </a:buClr>
              <a:buSzPts val="2800"/>
            </a:pPr>
            <a:r>
              <a:rPr lang="en-US" sz="900">
                <a:solidFill>
                  <a:schemeClr val="tx1">
                    <a:lumMod val="75000"/>
                    <a:lumOff val="25000"/>
                  </a:schemeClr>
                </a:solidFill>
                <a:latin typeface="Century Gothic"/>
                <a:ea typeface="Century Gothic"/>
                <a:cs typeface="Century Gothic"/>
              </a:rPr>
              <a:t>1. </a:t>
            </a:r>
            <a:r>
              <a:rPr lang="en-US" sz="900" err="1">
                <a:solidFill>
                  <a:schemeClr val="tx1">
                    <a:lumMod val="75000"/>
                    <a:lumOff val="25000"/>
                  </a:schemeClr>
                </a:solidFill>
                <a:latin typeface="Century Gothic"/>
                <a:ea typeface="Century Gothic"/>
                <a:cs typeface="Century Gothic"/>
              </a:rPr>
              <a:t>Torregrossa</a:t>
            </a:r>
            <a:r>
              <a:rPr lang="en-US" sz="900">
                <a:solidFill>
                  <a:schemeClr val="tx1">
                    <a:lumMod val="75000"/>
                    <a:lumOff val="25000"/>
                  </a:schemeClr>
                </a:solidFill>
                <a:latin typeface="Century Gothic"/>
                <a:ea typeface="Century Gothic"/>
                <a:cs typeface="Century Gothic"/>
              </a:rPr>
              <a:t> et al., 2016</a:t>
            </a:r>
          </a:p>
        </p:txBody>
      </p:sp>
      <p:sp>
        <p:nvSpPr>
          <p:cNvPr id="45" name="Flowchart: Process 44">
            <a:extLst>
              <a:ext uri="{FF2B5EF4-FFF2-40B4-BE49-F238E27FC236}">
                <a16:creationId xmlns:a16="http://schemas.microsoft.com/office/drawing/2014/main" id="{89984F60-A675-408B-AC78-7839A11A9E14}"/>
              </a:ext>
            </a:extLst>
          </p:cNvPr>
          <p:cNvSpPr/>
          <p:nvPr/>
        </p:nvSpPr>
        <p:spPr>
          <a:xfrm>
            <a:off x="665068" y="1523648"/>
            <a:ext cx="1700560" cy="822960"/>
          </a:xfrm>
          <a:prstGeom prst="flowChartProcess">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lumMod val="85000"/>
                    <a:lumOff val="15000"/>
                  </a:schemeClr>
                </a:solidFill>
                <a:latin typeface="Century Gothic"/>
                <a:cs typeface="Calibri"/>
              </a:rPr>
              <a:t>GOES-17</a:t>
            </a:r>
            <a:r>
              <a:rPr lang="en-US" sz="1600">
                <a:solidFill>
                  <a:schemeClr val="tx1">
                    <a:lumMod val="85000"/>
                    <a:lumOff val="15000"/>
                  </a:schemeClr>
                </a:solidFill>
                <a:latin typeface="Century Gothic"/>
                <a:cs typeface="Calibri"/>
              </a:rPr>
              <a:t> Channels 7 and 13</a:t>
            </a:r>
          </a:p>
        </p:txBody>
      </p:sp>
      <p:sp>
        <p:nvSpPr>
          <p:cNvPr id="48" name="Flowchart: Decision 47">
            <a:extLst>
              <a:ext uri="{FF2B5EF4-FFF2-40B4-BE49-F238E27FC236}">
                <a16:creationId xmlns:a16="http://schemas.microsoft.com/office/drawing/2014/main" id="{1BBC2DE0-3822-4B80-A64E-53E8011B45BB}"/>
              </a:ext>
            </a:extLst>
          </p:cNvPr>
          <p:cNvSpPr/>
          <p:nvPr/>
        </p:nvSpPr>
        <p:spPr>
          <a:xfrm>
            <a:off x="665068" y="3920363"/>
            <a:ext cx="1700784" cy="1097280"/>
          </a:xfrm>
          <a:prstGeom prst="flowChartDecis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Is it </a:t>
            </a:r>
            <a:r>
              <a:rPr lang="en-US" sz="1400" b="1">
                <a:solidFill>
                  <a:schemeClr val="tx1"/>
                </a:solidFill>
              </a:rPr>
              <a:t>Night</a:t>
            </a:r>
            <a:r>
              <a:rPr lang="en-US" sz="1400">
                <a:solidFill>
                  <a:schemeClr val="tx1"/>
                </a:solidFill>
              </a:rPr>
              <a:t> or </a:t>
            </a:r>
            <a:r>
              <a:rPr lang="en-US" sz="1400" b="1">
                <a:solidFill>
                  <a:schemeClr val="tx1"/>
                </a:solidFill>
              </a:rPr>
              <a:t>Day</a:t>
            </a:r>
            <a:r>
              <a:rPr lang="en-US" sz="1400">
                <a:solidFill>
                  <a:schemeClr val="tx1"/>
                </a:solidFill>
              </a:rPr>
              <a:t>?</a:t>
            </a:r>
            <a:endParaRPr lang="en-US" sz="1400" b="1">
              <a:solidFill>
                <a:schemeClr val="tx1"/>
              </a:solidFill>
            </a:endParaRPr>
          </a:p>
        </p:txBody>
      </p:sp>
      <p:sp>
        <p:nvSpPr>
          <p:cNvPr id="60" name="Flowchart: Decision 59">
            <a:extLst>
              <a:ext uri="{FF2B5EF4-FFF2-40B4-BE49-F238E27FC236}">
                <a16:creationId xmlns:a16="http://schemas.microsoft.com/office/drawing/2014/main" id="{09EEBFA5-0BCC-4F0A-8147-57AF55A8BF70}"/>
              </a:ext>
            </a:extLst>
          </p:cNvPr>
          <p:cNvSpPr/>
          <p:nvPr/>
        </p:nvSpPr>
        <p:spPr>
          <a:xfrm>
            <a:off x="2802488" y="3234563"/>
            <a:ext cx="1700784" cy="1097280"/>
          </a:xfrm>
          <a:prstGeom prst="flowChartDecisi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Is Pixel’s Fog Index Value </a:t>
            </a:r>
            <a:r>
              <a:rPr lang="en-US" sz="1100" b="1">
                <a:solidFill>
                  <a:schemeClr val="tx1"/>
                </a:solidFill>
              </a:rPr>
              <a:t>Above 2K</a:t>
            </a:r>
            <a:r>
              <a:rPr lang="en-US" sz="1100" b="1" baseline="30000">
                <a:solidFill>
                  <a:schemeClr val="tx1"/>
                </a:solidFill>
              </a:rPr>
              <a:t>1</a:t>
            </a:r>
            <a:r>
              <a:rPr lang="en-US" sz="1100" b="1">
                <a:solidFill>
                  <a:schemeClr val="tx1"/>
                </a:solidFill>
              </a:rPr>
              <a:t>?</a:t>
            </a:r>
          </a:p>
        </p:txBody>
      </p:sp>
      <p:cxnSp>
        <p:nvCxnSpPr>
          <p:cNvPr id="37" name="Connector: Elbow 36">
            <a:extLst>
              <a:ext uri="{FF2B5EF4-FFF2-40B4-BE49-F238E27FC236}">
                <a16:creationId xmlns:a16="http://schemas.microsoft.com/office/drawing/2014/main" id="{EB92A1B1-5164-43D2-9177-B95972A85EB9}"/>
              </a:ext>
            </a:extLst>
          </p:cNvPr>
          <p:cNvCxnSpPr>
            <a:stCxn id="52" idx="2"/>
            <a:endCxn id="48" idx="0"/>
          </p:cNvCxnSpPr>
          <p:nvPr/>
        </p:nvCxnSpPr>
        <p:spPr>
          <a:xfrm rot="5400000">
            <a:off x="2862693" y="999376"/>
            <a:ext cx="1573755" cy="4268219"/>
          </a:xfrm>
          <a:prstGeom prst="bentConnector3">
            <a:avLst>
              <a:gd name="adj1" fmla="val 7987"/>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FBC8E2D6-4E51-421A-BE4C-4486AC27DCEF}"/>
              </a:ext>
            </a:extLst>
          </p:cNvPr>
          <p:cNvCxnSpPr>
            <a:stCxn id="48" idx="3"/>
            <a:endCxn id="60" idx="1"/>
          </p:cNvCxnSpPr>
          <p:nvPr/>
        </p:nvCxnSpPr>
        <p:spPr>
          <a:xfrm flipV="1">
            <a:off x="2365852" y="3783203"/>
            <a:ext cx="436636" cy="685800"/>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474C5C1E-0BB5-4C9E-A574-1FCB42EF6EF6}"/>
              </a:ext>
            </a:extLst>
          </p:cNvPr>
          <p:cNvCxnSpPr>
            <a:stCxn id="48" idx="3"/>
            <a:endCxn id="36" idx="1"/>
          </p:cNvCxnSpPr>
          <p:nvPr/>
        </p:nvCxnSpPr>
        <p:spPr>
          <a:xfrm>
            <a:off x="2365852" y="4469003"/>
            <a:ext cx="436636" cy="657454"/>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Connector: Elbow 90">
            <a:extLst>
              <a:ext uri="{FF2B5EF4-FFF2-40B4-BE49-F238E27FC236}">
                <a16:creationId xmlns:a16="http://schemas.microsoft.com/office/drawing/2014/main" id="{0AA92189-D235-45E1-BA4A-E85C6F497698}"/>
              </a:ext>
            </a:extLst>
          </p:cNvPr>
          <p:cNvCxnSpPr>
            <a:stCxn id="60" idx="3"/>
            <a:endCxn id="53" idx="1"/>
          </p:cNvCxnSpPr>
          <p:nvPr/>
        </p:nvCxnSpPr>
        <p:spPr>
          <a:xfrm>
            <a:off x="4503272" y="3783203"/>
            <a:ext cx="527045" cy="685800"/>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C031DC96-3321-4248-A0B3-42FC2A26A994}"/>
              </a:ext>
            </a:extLst>
          </p:cNvPr>
          <p:cNvCxnSpPr>
            <a:stCxn id="36" idx="3"/>
            <a:endCxn id="53" idx="1"/>
          </p:cNvCxnSpPr>
          <p:nvPr/>
        </p:nvCxnSpPr>
        <p:spPr>
          <a:xfrm flipV="1">
            <a:off x="4503272" y="4469003"/>
            <a:ext cx="527045" cy="657454"/>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4" name="Flowchart: Terminator 113">
            <a:extLst>
              <a:ext uri="{FF2B5EF4-FFF2-40B4-BE49-F238E27FC236}">
                <a16:creationId xmlns:a16="http://schemas.microsoft.com/office/drawing/2014/main" id="{9CA58BCE-6B0B-4C92-8DEB-B2C5F68C53ED}"/>
              </a:ext>
            </a:extLst>
          </p:cNvPr>
          <p:cNvSpPr/>
          <p:nvPr/>
        </p:nvSpPr>
        <p:spPr>
          <a:xfrm>
            <a:off x="3107461" y="2601723"/>
            <a:ext cx="1109991" cy="419938"/>
          </a:xfrm>
          <a:prstGeom prst="flowChartTerminator">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Not Fog</a:t>
            </a:r>
          </a:p>
        </p:txBody>
      </p:sp>
      <p:cxnSp>
        <p:nvCxnSpPr>
          <p:cNvPr id="122" name="Connector: Elbow 121">
            <a:extLst>
              <a:ext uri="{FF2B5EF4-FFF2-40B4-BE49-F238E27FC236}">
                <a16:creationId xmlns:a16="http://schemas.microsoft.com/office/drawing/2014/main" id="{3034EE14-7227-44E6-A3E7-77D1E50CAB07}"/>
              </a:ext>
            </a:extLst>
          </p:cNvPr>
          <p:cNvCxnSpPr>
            <a:cxnSpLocks/>
            <a:stCxn id="53" idx="2"/>
            <a:endCxn id="66" idx="0"/>
          </p:cNvCxnSpPr>
          <p:nvPr/>
        </p:nvCxnSpPr>
        <p:spPr>
          <a:xfrm rot="5400000">
            <a:off x="5632829" y="5127621"/>
            <a:ext cx="495018" cy="743"/>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74F6CC29-E61C-4974-8578-D726E3BEE168}"/>
              </a:ext>
            </a:extLst>
          </p:cNvPr>
          <p:cNvSpPr txBox="1"/>
          <p:nvPr/>
        </p:nvSpPr>
        <p:spPr>
          <a:xfrm>
            <a:off x="3579785" y="3058792"/>
            <a:ext cx="53241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85000"/>
                    <a:lumOff val="15000"/>
                  </a:schemeClr>
                </a:solidFill>
                <a:latin typeface="Century Gothic"/>
              </a:rPr>
              <a:t>No</a:t>
            </a:r>
            <a:endParaRPr lang="en-US" sz="1200">
              <a:solidFill>
                <a:schemeClr val="tx1">
                  <a:lumMod val="85000"/>
                  <a:lumOff val="15000"/>
                </a:schemeClr>
              </a:solidFill>
              <a:ea typeface="+mn-lt"/>
              <a:cs typeface="+mn-lt"/>
            </a:endParaRPr>
          </a:p>
        </p:txBody>
      </p:sp>
      <p:cxnSp>
        <p:nvCxnSpPr>
          <p:cNvPr id="133" name="Straight Arrow Connector 132">
            <a:extLst>
              <a:ext uri="{FF2B5EF4-FFF2-40B4-BE49-F238E27FC236}">
                <a16:creationId xmlns:a16="http://schemas.microsoft.com/office/drawing/2014/main" id="{C1308669-5EC4-4403-80BB-3E6ECC37A798}"/>
              </a:ext>
            </a:extLst>
          </p:cNvPr>
          <p:cNvCxnSpPr>
            <a:cxnSpLocks/>
            <a:endCxn id="80" idx="1"/>
          </p:cNvCxnSpPr>
          <p:nvPr/>
        </p:nvCxnSpPr>
        <p:spPr>
          <a:xfrm>
            <a:off x="7184961" y="2141023"/>
            <a:ext cx="84981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Connector: Elbow 127">
            <a:extLst>
              <a:ext uri="{FF2B5EF4-FFF2-40B4-BE49-F238E27FC236}">
                <a16:creationId xmlns:a16="http://schemas.microsoft.com/office/drawing/2014/main" id="{02F24747-3D64-4770-9AE5-9D7FA8A2E2C3}"/>
              </a:ext>
            </a:extLst>
          </p:cNvPr>
          <p:cNvCxnSpPr>
            <a:stCxn id="80" idx="2"/>
            <a:endCxn id="83" idx="0"/>
          </p:cNvCxnSpPr>
          <p:nvPr/>
        </p:nvCxnSpPr>
        <p:spPr>
          <a:xfrm rot="5400000">
            <a:off x="8280936" y="2609200"/>
            <a:ext cx="963198" cy="849805"/>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Connector: Elbow 129">
            <a:extLst>
              <a:ext uri="{FF2B5EF4-FFF2-40B4-BE49-F238E27FC236}">
                <a16:creationId xmlns:a16="http://schemas.microsoft.com/office/drawing/2014/main" id="{4C748AE0-36FA-48E4-8479-88DC7CAEE106}"/>
              </a:ext>
            </a:extLst>
          </p:cNvPr>
          <p:cNvCxnSpPr>
            <a:cxnSpLocks/>
            <a:stCxn id="80" idx="2"/>
            <a:endCxn id="86" idx="0"/>
          </p:cNvCxnSpPr>
          <p:nvPr/>
        </p:nvCxnSpPr>
        <p:spPr>
          <a:xfrm rot="16200000" flipH="1">
            <a:off x="8679124" y="3060816"/>
            <a:ext cx="2169292" cy="1152666"/>
          </a:xfrm>
          <a:prstGeom prst="bentConnector3">
            <a:avLst>
              <a:gd name="adj1" fmla="val 22268"/>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A71F0148-7AC9-403E-AB33-D4FEFCA9BE41}"/>
              </a:ext>
            </a:extLst>
          </p:cNvPr>
          <p:cNvSpPr txBox="1"/>
          <p:nvPr/>
        </p:nvSpPr>
        <p:spPr>
          <a:xfrm rot="16200000">
            <a:off x="2218540" y="3982495"/>
            <a:ext cx="53241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85000"/>
                    <a:lumOff val="15000"/>
                  </a:schemeClr>
                </a:solidFill>
                <a:latin typeface="Century Gothic"/>
              </a:rPr>
              <a:t>Day</a:t>
            </a:r>
            <a:endParaRPr lang="en-US" sz="1200">
              <a:solidFill>
                <a:schemeClr val="tx1">
                  <a:lumMod val="85000"/>
                  <a:lumOff val="15000"/>
                </a:schemeClr>
              </a:solidFill>
              <a:ea typeface="+mn-lt"/>
              <a:cs typeface="+mn-lt"/>
            </a:endParaRPr>
          </a:p>
        </p:txBody>
      </p:sp>
      <p:sp>
        <p:nvSpPr>
          <p:cNvPr id="153" name="TextBox 152">
            <a:extLst>
              <a:ext uri="{FF2B5EF4-FFF2-40B4-BE49-F238E27FC236}">
                <a16:creationId xmlns:a16="http://schemas.microsoft.com/office/drawing/2014/main" id="{AD9259BF-00E3-4749-8908-E2F0FE7581BB}"/>
              </a:ext>
            </a:extLst>
          </p:cNvPr>
          <p:cNvSpPr txBox="1"/>
          <p:nvPr/>
        </p:nvSpPr>
        <p:spPr>
          <a:xfrm rot="16200000">
            <a:off x="2153792" y="4777019"/>
            <a:ext cx="65745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85000"/>
                    <a:lumOff val="15000"/>
                  </a:schemeClr>
                </a:solidFill>
                <a:latin typeface="Century Gothic"/>
              </a:rPr>
              <a:t>Night</a:t>
            </a:r>
            <a:endParaRPr lang="en-US" sz="1200">
              <a:solidFill>
                <a:schemeClr val="tx1">
                  <a:lumMod val="85000"/>
                  <a:lumOff val="15000"/>
                </a:schemeClr>
              </a:solidFill>
              <a:ea typeface="+mn-lt"/>
              <a:cs typeface="+mn-lt"/>
            </a:endParaRPr>
          </a:p>
        </p:txBody>
      </p:sp>
    </p:spTree>
    <p:extLst>
      <p:ext uri="{BB962C8B-B14F-4D97-AF65-F5344CB8AC3E}">
        <p14:creationId xmlns:p14="http://schemas.microsoft.com/office/powerpoint/2010/main" val="27072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500"/>
                                        <p:tgtEl>
                                          <p:spTgt spid="140"/>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10"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9"/>
                                        </p:tgtEl>
                                        <p:attrNameLst>
                                          <p:attrName>style.visibility</p:attrName>
                                        </p:attrNameLst>
                                      </p:cBhvr>
                                      <p:to>
                                        <p:strVal val="visible"/>
                                      </p:to>
                                    </p:set>
                                    <p:animEffect transition="in" filter="fade">
                                      <p:cBhvr>
                                        <p:cTn id="28" dur="500"/>
                                        <p:tgtEl>
                                          <p:spTgt spid="13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5"/>
                                        </p:tgtEl>
                                        <p:attrNameLst>
                                          <p:attrName>style.visibility</p:attrName>
                                        </p:attrNameLst>
                                      </p:cBhvr>
                                      <p:to>
                                        <p:strVal val="visible"/>
                                      </p:to>
                                    </p:set>
                                    <p:animEffect transition="in" filter="fade">
                                      <p:cBhvr>
                                        <p:cTn id="33" dur="500"/>
                                        <p:tgtEl>
                                          <p:spTgt spid="1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par>
                                <p:cTn id="40" presetID="10" presetClass="entr" presetSubtype="0"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500"/>
                                        <p:tgtEl>
                                          <p:spTgt spid="6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fade">
                                      <p:cBhvr>
                                        <p:cTn id="45" dur="500"/>
                                        <p:tgtEl>
                                          <p:spTgt spid="6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5"/>
                                        </p:tgtEl>
                                        <p:attrNameLst>
                                          <p:attrName>style.visibility</p:attrName>
                                        </p:attrNameLst>
                                      </p:cBhvr>
                                      <p:to>
                                        <p:strVal val="visible"/>
                                      </p:to>
                                    </p:set>
                                    <p:animEffect transition="in" filter="fade">
                                      <p:cBhvr>
                                        <p:cTn id="48" dur="500"/>
                                        <p:tgtEl>
                                          <p:spTgt spid="7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fade">
                                      <p:cBhvr>
                                        <p:cTn id="54" dur="500"/>
                                        <p:tgtEl>
                                          <p:spTgt spid="60"/>
                                        </p:tgtEl>
                                      </p:cBhvr>
                                    </p:animEffect>
                                  </p:childTnLst>
                                </p:cTn>
                              </p:par>
                              <p:par>
                                <p:cTn id="55" presetID="10"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par>
                                <p:cTn id="58" presetID="10" presetClass="entr" presetSubtype="0" fill="hold" nodeType="with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500"/>
                                        <p:tgtEl>
                                          <p:spTgt spid="59"/>
                                        </p:tgtEl>
                                      </p:cBhvr>
                                    </p:animEffect>
                                  </p:childTnLst>
                                </p:cTn>
                              </p:par>
                              <p:par>
                                <p:cTn id="61" presetID="10" presetClass="entr" presetSubtype="0" fill="hold" nodeType="withEffect">
                                  <p:stCondLst>
                                    <p:cond delay="0"/>
                                  </p:stCondLst>
                                  <p:childTnLst>
                                    <p:set>
                                      <p:cBhvr>
                                        <p:cTn id="62" dur="1" fill="hold">
                                          <p:stCondLst>
                                            <p:cond delay="0"/>
                                          </p:stCondLst>
                                        </p:cTn>
                                        <p:tgtEl>
                                          <p:spTgt spid="91"/>
                                        </p:tgtEl>
                                        <p:attrNameLst>
                                          <p:attrName>style.visibility</p:attrName>
                                        </p:attrNameLst>
                                      </p:cBhvr>
                                      <p:to>
                                        <p:strVal val="visible"/>
                                      </p:to>
                                    </p:set>
                                    <p:animEffect transition="in" filter="fade">
                                      <p:cBhvr>
                                        <p:cTn id="63" dur="500"/>
                                        <p:tgtEl>
                                          <p:spTgt spid="91"/>
                                        </p:tgtEl>
                                      </p:cBhvr>
                                    </p:animEffect>
                                  </p:childTnLst>
                                </p:cTn>
                              </p:par>
                              <p:par>
                                <p:cTn id="64" presetID="10" presetClass="entr" presetSubtype="0" fill="hold" nodeType="withEffect">
                                  <p:stCondLst>
                                    <p:cond delay="0"/>
                                  </p:stCondLst>
                                  <p:childTnLst>
                                    <p:set>
                                      <p:cBhvr>
                                        <p:cTn id="65" dur="1" fill="hold">
                                          <p:stCondLst>
                                            <p:cond delay="0"/>
                                          </p:stCondLst>
                                        </p:cTn>
                                        <p:tgtEl>
                                          <p:spTgt spid="94"/>
                                        </p:tgtEl>
                                        <p:attrNameLst>
                                          <p:attrName>style.visibility</p:attrName>
                                        </p:attrNameLst>
                                      </p:cBhvr>
                                      <p:to>
                                        <p:strVal val="visible"/>
                                      </p:to>
                                    </p:set>
                                    <p:animEffect transition="in" filter="fade">
                                      <p:cBhvr>
                                        <p:cTn id="66" dur="500"/>
                                        <p:tgtEl>
                                          <p:spTgt spid="9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4"/>
                                        </p:tgtEl>
                                        <p:attrNameLst>
                                          <p:attrName>style.visibility</p:attrName>
                                        </p:attrNameLst>
                                      </p:cBhvr>
                                      <p:to>
                                        <p:strVal val="visible"/>
                                      </p:to>
                                    </p:set>
                                    <p:animEffect transition="in" filter="fade">
                                      <p:cBhvr>
                                        <p:cTn id="69" dur="500"/>
                                        <p:tgtEl>
                                          <p:spTgt spid="11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32"/>
                                        </p:tgtEl>
                                        <p:attrNameLst>
                                          <p:attrName>style.visibility</p:attrName>
                                        </p:attrNameLst>
                                      </p:cBhvr>
                                      <p:to>
                                        <p:strVal val="visible"/>
                                      </p:to>
                                    </p:set>
                                    <p:animEffect transition="in" filter="fade">
                                      <p:cBhvr>
                                        <p:cTn id="72" dur="500"/>
                                        <p:tgtEl>
                                          <p:spTgt spid="13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52"/>
                                        </p:tgtEl>
                                        <p:attrNameLst>
                                          <p:attrName>style.visibility</p:attrName>
                                        </p:attrNameLst>
                                      </p:cBhvr>
                                      <p:to>
                                        <p:strVal val="visible"/>
                                      </p:to>
                                    </p:set>
                                    <p:animEffect transition="in" filter="fade">
                                      <p:cBhvr>
                                        <p:cTn id="75" dur="500"/>
                                        <p:tgtEl>
                                          <p:spTgt spid="15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3"/>
                                        </p:tgtEl>
                                        <p:attrNameLst>
                                          <p:attrName>style.visibility</p:attrName>
                                        </p:attrNameLst>
                                      </p:cBhvr>
                                      <p:to>
                                        <p:strVal val="visible"/>
                                      </p:to>
                                    </p:set>
                                    <p:animEffect transition="in" filter="fade">
                                      <p:cBhvr>
                                        <p:cTn id="78" dur="500"/>
                                        <p:tgtEl>
                                          <p:spTgt spid="15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500"/>
                                        <p:tgtEl>
                                          <p:spTgt spid="4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fade">
                                      <p:cBhvr>
                                        <p:cTn id="86" dur="500"/>
                                        <p:tgtEl>
                                          <p:spTgt spid="5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66"/>
                                        </p:tgtEl>
                                        <p:attrNameLst>
                                          <p:attrName>style.visibility</p:attrName>
                                        </p:attrNameLst>
                                      </p:cBhvr>
                                      <p:to>
                                        <p:strVal val="visible"/>
                                      </p:to>
                                    </p:set>
                                    <p:animEffect transition="in" filter="fade">
                                      <p:cBhvr>
                                        <p:cTn id="89" dur="500"/>
                                        <p:tgtEl>
                                          <p:spTgt spid="66"/>
                                        </p:tgtEl>
                                      </p:cBhvr>
                                    </p:animEffect>
                                  </p:childTnLst>
                                </p:cTn>
                              </p:par>
                              <p:par>
                                <p:cTn id="90" presetID="10" presetClass="entr" presetSubtype="0" fill="hold" nodeType="withEffect">
                                  <p:stCondLst>
                                    <p:cond delay="0"/>
                                  </p:stCondLst>
                                  <p:childTnLst>
                                    <p:set>
                                      <p:cBhvr>
                                        <p:cTn id="91" dur="1" fill="hold">
                                          <p:stCondLst>
                                            <p:cond delay="0"/>
                                          </p:stCondLst>
                                        </p:cTn>
                                        <p:tgtEl>
                                          <p:spTgt spid="122"/>
                                        </p:tgtEl>
                                        <p:attrNameLst>
                                          <p:attrName>style.visibility</p:attrName>
                                        </p:attrNameLst>
                                      </p:cBhvr>
                                      <p:to>
                                        <p:strVal val="visible"/>
                                      </p:to>
                                    </p:set>
                                    <p:animEffect transition="in" filter="fade">
                                      <p:cBhvr>
                                        <p:cTn id="92" dur="500"/>
                                        <p:tgtEl>
                                          <p:spTgt spid="12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41"/>
                                        </p:tgtEl>
                                        <p:attrNameLst>
                                          <p:attrName>style.visibility</p:attrName>
                                        </p:attrNameLst>
                                      </p:cBhvr>
                                      <p:to>
                                        <p:strVal val="visible"/>
                                      </p:to>
                                    </p:set>
                                    <p:animEffect transition="in" filter="fade">
                                      <p:cBhvr>
                                        <p:cTn id="95" dur="500"/>
                                        <p:tgtEl>
                                          <p:spTgt spid="141"/>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0"/>
                                        </p:tgtEl>
                                        <p:attrNameLst>
                                          <p:attrName>style.visibility</p:attrName>
                                        </p:attrNameLst>
                                      </p:cBhvr>
                                      <p:to>
                                        <p:strVal val="visible"/>
                                      </p:to>
                                    </p:set>
                                    <p:animEffect transition="in" filter="fade">
                                      <p:cBhvr>
                                        <p:cTn id="100" dur="500"/>
                                        <p:tgtEl>
                                          <p:spTgt spid="80"/>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83"/>
                                        </p:tgtEl>
                                        <p:attrNameLst>
                                          <p:attrName>style.visibility</p:attrName>
                                        </p:attrNameLst>
                                      </p:cBhvr>
                                      <p:to>
                                        <p:strVal val="visible"/>
                                      </p:to>
                                    </p:set>
                                    <p:animEffect transition="in" filter="fade">
                                      <p:cBhvr>
                                        <p:cTn id="103" dur="500"/>
                                        <p:tgtEl>
                                          <p:spTgt spid="83"/>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86"/>
                                        </p:tgtEl>
                                        <p:attrNameLst>
                                          <p:attrName>style.visibility</p:attrName>
                                        </p:attrNameLst>
                                      </p:cBhvr>
                                      <p:to>
                                        <p:strVal val="visible"/>
                                      </p:to>
                                    </p:set>
                                    <p:animEffect transition="in" filter="fade">
                                      <p:cBhvr>
                                        <p:cTn id="106" dur="500"/>
                                        <p:tgtEl>
                                          <p:spTgt spid="86"/>
                                        </p:tgtEl>
                                      </p:cBhvr>
                                    </p:animEffect>
                                  </p:childTnLst>
                                </p:cTn>
                              </p:par>
                              <p:par>
                                <p:cTn id="107" presetID="10" presetClass="entr" presetSubtype="0" fill="hold" nodeType="withEffect">
                                  <p:stCondLst>
                                    <p:cond delay="0"/>
                                  </p:stCondLst>
                                  <p:childTnLst>
                                    <p:set>
                                      <p:cBhvr>
                                        <p:cTn id="108" dur="1" fill="hold">
                                          <p:stCondLst>
                                            <p:cond delay="0"/>
                                          </p:stCondLst>
                                        </p:cTn>
                                        <p:tgtEl>
                                          <p:spTgt spid="133"/>
                                        </p:tgtEl>
                                        <p:attrNameLst>
                                          <p:attrName>style.visibility</p:attrName>
                                        </p:attrNameLst>
                                      </p:cBhvr>
                                      <p:to>
                                        <p:strVal val="visible"/>
                                      </p:to>
                                    </p:set>
                                    <p:animEffect transition="in" filter="fade">
                                      <p:cBhvr>
                                        <p:cTn id="109" dur="500"/>
                                        <p:tgtEl>
                                          <p:spTgt spid="133"/>
                                        </p:tgtEl>
                                      </p:cBhvr>
                                    </p:animEffect>
                                  </p:childTnLst>
                                </p:cTn>
                              </p:par>
                              <p:par>
                                <p:cTn id="110" presetID="10" presetClass="entr" presetSubtype="0" fill="hold" nodeType="withEffect">
                                  <p:stCondLst>
                                    <p:cond delay="0"/>
                                  </p:stCondLst>
                                  <p:childTnLst>
                                    <p:set>
                                      <p:cBhvr>
                                        <p:cTn id="111" dur="1" fill="hold">
                                          <p:stCondLst>
                                            <p:cond delay="0"/>
                                          </p:stCondLst>
                                        </p:cTn>
                                        <p:tgtEl>
                                          <p:spTgt spid="128"/>
                                        </p:tgtEl>
                                        <p:attrNameLst>
                                          <p:attrName>style.visibility</p:attrName>
                                        </p:attrNameLst>
                                      </p:cBhvr>
                                      <p:to>
                                        <p:strVal val="visible"/>
                                      </p:to>
                                    </p:set>
                                    <p:animEffect transition="in" filter="fade">
                                      <p:cBhvr>
                                        <p:cTn id="112" dur="500"/>
                                        <p:tgtEl>
                                          <p:spTgt spid="128"/>
                                        </p:tgtEl>
                                      </p:cBhvr>
                                    </p:animEffect>
                                  </p:childTnLst>
                                </p:cTn>
                              </p:par>
                              <p:par>
                                <p:cTn id="113" presetID="10" presetClass="entr" presetSubtype="0" fill="hold" nodeType="withEffect">
                                  <p:stCondLst>
                                    <p:cond delay="0"/>
                                  </p:stCondLst>
                                  <p:childTnLst>
                                    <p:set>
                                      <p:cBhvr>
                                        <p:cTn id="114" dur="1" fill="hold">
                                          <p:stCondLst>
                                            <p:cond delay="0"/>
                                          </p:stCondLst>
                                        </p:cTn>
                                        <p:tgtEl>
                                          <p:spTgt spid="130"/>
                                        </p:tgtEl>
                                        <p:attrNameLst>
                                          <p:attrName>style.visibility</p:attrName>
                                        </p:attrNameLst>
                                      </p:cBhvr>
                                      <p:to>
                                        <p:strVal val="visible"/>
                                      </p:to>
                                    </p:set>
                                    <p:animEffect transition="in" filter="fade">
                                      <p:cBhvr>
                                        <p:cTn id="115"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0" grpId="0"/>
      <p:bldP spid="36" grpId="0" animBg="1"/>
      <p:bldP spid="61" grpId="0" animBg="1"/>
      <p:bldP spid="65" grpId="0"/>
      <p:bldP spid="75" grpId="0"/>
      <p:bldP spid="141" grpId="0"/>
      <p:bldP spid="51" grpId="0" animBg="1"/>
      <p:bldP spid="52" grpId="0" animBg="1"/>
      <p:bldP spid="53" grpId="0" animBg="1"/>
      <p:bldP spid="66" grpId="0" animBg="1"/>
      <p:bldP spid="80" grpId="0" animBg="1"/>
      <p:bldP spid="83" grpId="0" animBg="1"/>
      <p:bldP spid="86" grpId="0" animBg="1"/>
      <p:bldP spid="42" grpId="0"/>
      <p:bldP spid="45" grpId="0" animBg="1"/>
      <p:bldP spid="48" grpId="0" animBg="1"/>
      <p:bldP spid="60" grpId="0" animBg="1"/>
      <p:bldP spid="114" grpId="0" animBg="1"/>
      <p:bldP spid="132" grpId="0"/>
      <p:bldP spid="152" grpId="0"/>
      <p:bldP spid="1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meseries">
            <a:hlinkClick r:id="" action="ppaction://media"/>
            <a:extLst>
              <a:ext uri="{FF2B5EF4-FFF2-40B4-BE49-F238E27FC236}">
                <a16:creationId xmlns:a16="http://schemas.microsoft.com/office/drawing/2014/main" id="{D4F270AD-52E5-1D41-A00C-2FBC891932C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478" r="2431"/>
          <a:stretch/>
        </p:blipFill>
        <p:spPr>
          <a:xfrm>
            <a:off x="1662232" y="1269661"/>
            <a:ext cx="8867536" cy="5245438"/>
          </a:xfrm>
          <a:prstGeom prst="rect">
            <a:avLst/>
          </a:prstGeom>
        </p:spPr>
      </p:pic>
      <p:sp>
        <p:nvSpPr>
          <p:cNvPr id="3" name="Title 1">
            <a:extLst>
              <a:ext uri="{FF2B5EF4-FFF2-40B4-BE49-F238E27FC236}">
                <a16:creationId xmlns:a16="http://schemas.microsoft.com/office/drawing/2014/main" id="{6B9734AB-93AF-3544-9D0A-76E246FC3114}"/>
              </a:ext>
            </a:extLst>
          </p:cNvPr>
          <p:cNvSpPr txBox="1">
            <a:spLocks/>
          </p:cNvSpPr>
          <p:nvPr/>
        </p:nvSpPr>
        <p:spPr>
          <a:xfrm>
            <a:off x="495300" y="342901"/>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a:solidFill>
                  <a:srgbClr val="55A976"/>
                </a:solidFill>
                <a:latin typeface="Century Gothic" panose="020F0302020204030204"/>
              </a:rPr>
              <a:t>Methodology – GOES Fog Classification</a:t>
            </a:r>
          </a:p>
        </p:txBody>
      </p:sp>
      <p:sp>
        <p:nvSpPr>
          <p:cNvPr id="4" name="TextBox 3">
            <a:extLst>
              <a:ext uri="{FF2B5EF4-FFF2-40B4-BE49-F238E27FC236}">
                <a16:creationId xmlns:a16="http://schemas.microsoft.com/office/drawing/2014/main" id="{C39D64CB-C2FF-F547-BC69-9C8430722A95}"/>
              </a:ext>
            </a:extLst>
          </p:cNvPr>
          <p:cNvSpPr txBox="1"/>
          <p:nvPr/>
        </p:nvSpPr>
        <p:spPr>
          <a:xfrm>
            <a:off x="2477307" y="1300474"/>
            <a:ext cx="2701247" cy="314597"/>
          </a:xfrm>
          <a:prstGeom prst="rect">
            <a:avLst/>
          </a:prstGeom>
          <a:noFill/>
        </p:spPr>
        <p:txBody>
          <a:bodyPr wrap="square" rtlCol="0">
            <a:spAutoFit/>
          </a:bodyPr>
          <a:lstStyle/>
          <a:p>
            <a:r>
              <a:rPr lang="en-US" sz="1400">
                <a:solidFill>
                  <a:schemeClr val="bg1"/>
                </a:solidFill>
                <a:latin typeface="Century Gothic" panose="020B0502020202020204" pitchFamily="34" charset="0"/>
              </a:rPr>
              <a:t>GOES-17 Nighttime Imagery</a:t>
            </a:r>
          </a:p>
        </p:txBody>
      </p:sp>
      <p:sp>
        <p:nvSpPr>
          <p:cNvPr id="5" name="TextBox 4">
            <a:extLst>
              <a:ext uri="{FF2B5EF4-FFF2-40B4-BE49-F238E27FC236}">
                <a16:creationId xmlns:a16="http://schemas.microsoft.com/office/drawing/2014/main" id="{2F760B7C-7B45-0B48-9589-F79CD5084177}"/>
              </a:ext>
            </a:extLst>
          </p:cNvPr>
          <p:cNvSpPr txBox="1"/>
          <p:nvPr/>
        </p:nvSpPr>
        <p:spPr>
          <a:xfrm>
            <a:off x="7576778" y="1307294"/>
            <a:ext cx="1719717" cy="307777"/>
          </a:xfrm>
          <a:prstGeom prst="rect">
            <a:avLst/>
          </a:prstGeom>
          <a:noFill/>
        </p:spPr>
        <p:txBody>
          <a:bodyPr wrap="square" rtlCol="0">
            <a:spAutoFit/>
          </a:bodyPr>
          <a:lstStyle/>
          <a:p>
            <a:r>
              <a:rPr lang="en-US" sz="1400">
                <a:solidFill>
                  <a:schemeClr val="bg1"/>
                </a:solidFill>
                <a:latin typeface="Century Gothic" panose="020B0502020202020204" pitchFamily="34" charset="0"/>
              </a:rPr>
              <a:t>Fog Classification</a:t>
            </a:r>
          </a:p>
        </p:txBody>
      </p:sp>
    </p:spTree>
    <p:extLst>
      <p:ext uri="{BB962C8B-B14F-4D97-AF65-F5344CB8AC3E}">
        <p14:creationId xmlns:p14="http://schemas.microsoft.com/office/powerpoint/2010/main" val="413029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panose="020B0502020202020204" pitchFamily="34" charset="0"/>
              </a:rPr>
              <a:t>Outline</a:t>
            </a:r>
          </a:p>
        </p:txBody>
      </p:sp>
      <p:pic>
        <p:nvPicPr>
          <p:cNvPr id="7" name="Picture 6" descr="Map&#10;&#10;Description automatically generated">
            <a:extLst>
              <a:ext uri="{FF2B5EF4-FFF2-40B4-BE49-F238E27FC236}">
                <a16:creationId xmlns:a16="http://schemas.microsoft.com/office/drawing/2014/main" id="{FA46A1CE-6685-ED45-8961-7F4EDC99B25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782267" y="1177233"/>
            <a:ext cx="3200400" cy="5232400"/>
          </a:xfrm>
          <a:prstGeom prst="rect">
            <a:avLst/>
          </a:prstGeom>
          <a:effectLst>
            <a:outerShdw blurRad="50800" dist="38100" dir="5400000" algn="t" rotWithShape="0">
              <a:prstClr val="black">
                <a:alpha val="40000"/>
              </a:prstClr>
            </a:outerShdw>
          </a:effectLst>
        </p:spPr>
      </p:pic>
      <p:pic>
        <p:nvPicPr>
          <p:cNvPr id="5" name="Picture 4" descr="A large tree in a forest&#10;&#10;Description automatically generated">
            <a:extLst>
              <a:ext uri="{FF2B5EF4-FFF2-40B4-BE49-F238E27FC236}">
                <a16:creationId xmlns:a16="http://schemas.microsoft.com/office/drawing/2014/main" id="{06233179-2685-674A-905E-E4DEE4C7F34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81867" y="1177233"/>
            <a:ext cx="3200400" cy="5230368"/>
          </a:xfrm>
          <a:prstGeom prst="rect">
            <a:avLst/>
          </a:prstGeom>
          <a:effectLst>
            <a:outerShdw blurRad="50800" dist="38100" dir="5400000" algn="t" rotWithShape="0">
              <a:prstClr val="black">
                <a:alpha val="40000"/>
              </a:prstClr>
            </a:outerShdw>
          </a:effectLst>
        </p:spPr>
      </p:pic>
      <p:sp>
        <p:nvSpPr>
          <p:cNvPr id="12" name="Text Placeholder 4"/>
          <p:cNvSpPr txBox="1">
            <a:spLocks/>
          </p:cNvSpPr>
          <p:nvPr/>
        </p:nvSpPr>
        <p:spPr>
          <a:xfrm>
            <a:off x="2416675" y="6174136"/>
            <a:ext cx="1674216" cy="263977"/>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900" dirty="0">
                <a:solidFill>
                  <a:schemeClr val="bg1"/>
                </a:solidFill>
              </a:rPr>
              <a:t>Image credit</a:t>
            </a:r>
            <a:r>
              <a:rPr kumimoji="0" lang="en-US" sz="9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US" sz="90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CN</a:t>
            </a:r>
            <a:endParaRPr kumimoji="0" lang="en-US" sz="9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 name="Text Placeholder 5">
            <a:extLst>
              <a:ext uri="{FF2B5EF4-FFF2-40B4-BE49-F238E27FC236}">
                <a16:creationId xmlns:a16="http://schemas.microsoft.com/office/drawing/2014/main" id="{0316DD50-E25A-024B-9CD5-3D2B171FE2FC}"/>
              </a:ext>
            </a:extLst>
          </p:cNvPr>
          <p:cNvSpPr txBox="1">
            <a:spLocks/>
          </p:cNvSpPr>
          <p:nvPr/>
        </p:nvSpPr>
        <p:spPr>
          <a:xfrm>
            <a:off x="7193318" y="2262850"/>
            <a:ext cx="4677840" cy="305913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5A976"/>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Background</a:t>
            </a:r>
          </a:p>
          <a:p>
            <a:pPr marL="800100" lvl="1" indent="-342900">
              <a:lnSpc>
                <a:spcPct val="100000"/>
              </a:lnSpc>
              <a:spcBef>
                <a:spcPts val="0"/>
              </a:spcBef>
              <a:spcAft>
                <a:spcPts val="600"/>
              </a:spcAft>
              <a:buClr>
                <a:srgbClr val="55A976"/>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Partners</a:t>
            </a:r>
          </a:p>
          <a:p>
            <a:pPr marL="800100" lvl="1" indent="-342900">
              <a:lnSpc>
                <a:spcPct val="100000"/>
              </a:lnSpc>
              <a:spcBef>
                <a:spcPts val="0"/>
              </a:spcBef>
              <a:spcAft>
                <a:spcPts val="600"/>
              </a:spcAft>
              <a:buClr>
                <a:srgbClr val="55A976"/>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55A976"/>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Workflow/Methodology</a:t>
            </a:r>
          </a:p>
          <a:p>
            <a:pPr marL="342900" indent="-342900">
              <a:lnSpc>
                <a:spcPct val="100000"/>
              </a:lnSpc>
              <a:spcBef>
                <a:spcPts val="0"/>
              </a:spcBef>
              <a:spcAft>
                <a:spcPts val="600"/>
              </a:spcAft>
              <a:buClr>
                <a:srgbClr val="55A976"/>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55A976"/>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Future Work</a:t>
            </a:r>
          </a:p>
        </p:txBody>
      </p:sp>
    </p:spTree>
    <p:extLst>
      <p:ext uri="{BB962C8B-B14F-4D97-AF65-F5344CB8AC3E}">
        <p14:creationId xmlns:p14="http://schemas.microsoft.com/office/powerpoint/2010/main" val="36466999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Map&#10;&#10;Description automatically generated">
            <a:extLst>
              <a:ext uri="{FF2B5EF4-FFF2-40B4-BE49-F238E27FC236}">
                <a16:creationId xmlns:a16="http://schemas.microsoft.com/office/drawing/2014/main" id="{24C7A058-C9C3-45F0-A899-1FCA3E8F6C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445" b="7097"/>
          <a:stretch/>
        </p:blipFill>
        <p:spPr>
          <a:xfrm>
            <a:off x="495300" y="1368654"/>
            <a:ext cx="4827224" cy="5088736"/>
          </a:xfrm>
          <a:prstGeom prst="rect">
            <a:avLst/>
          </a:prstGeom>
        </p:spPr>
      </p:pic>
      <p:sp>
        <p:nvSpPr>
          <p:cNvPr id="3" name="Google Shape;311;p16">
            <a:extLst>
              <a:ext uri="{FF2B5EF4-FFF2-40B4-BE49-F238E27FC236}">
                <a16:creationId xmlns:a16="http://schemas.microsoft.com/office/drawing/2014/main" id="{41CFD6A9-7755-3F40-BC25-015947FC4E9E}"/>
              </a:ext>
            </a:extLst>
          </p:cNvPr>
          <p:cNvSpPr txBox="1">
            <a:spLocks/>
          </p:cNvSpPr>
          <p:nvPr/>
        </p:nvSpPr>
        <p:spPr>
          <a:xfrm>
            <a:off x="495300" y="381001"/>
            <a:ext cx="9853032" cy="310961"/>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3F4268"/>
              </a:buClr>
              <a:buSzPts val="3959"/>
            </a:pPr>
            <a:r>
              <a:rPr lang="en-US" sz="4000" b="1">
                <a:solidFill>
                  <a:srgbClr val="55A976"/>
                </a:solidFill>
                <a:latin typeface="Century Gothic" panose="020B0502020202020204" pitchFamily="34" charset="0"/>
              </a:rPr>
              <a:t>Results | GOES Fog Longevity Analysis</a:t>
            </a:r>
          </a:p>
        </p:txBody>
      </p:sp>
      <p:sp>
        <p:nvSpPr>
          <p:cNvPr id="12" name="TextBox 11">
            <a:extLst>
              <a:ext uri="{FF2B5EF4-FFF2-40B4-BE49-F238E27FC236}">
                <a16:creationId xmlns:a16="http://schemas.microsoft.com/office/drawing/2014/main" id="{EDFE3AAF-A210-4355-868F-F2D97104AE72}"/>
              </a:ext>
            </a:extLst>
          </p:cNvPr>
          <p:cNvSpPr txBox="1"/>
          <p:nvPr/>
        </p:nvSpPr>
        <p:spPr>
          <a:xfrm>
            <a:off x="6424031" y="1030099"/>
            <a:ext cx="4517583" cy="307777"/>
          </a:xfrm>
          <a:prstGeom prst="rect">
            <a:avLst/>
          </a:prstGeom>
          <a:noFill/>
        </p:spPr>
        <p:txBody>
          <a:bodyPr wrap="none" lIns="91440" tIns="45720" rIns="91440" bIns="45720" rtlCol="0" anchor="t">
            <a:spAutoFit/>
          </a:bodyPr>
          <a:lstStyle/>
          <a:p>
            <a:r>
              <a:rPr lang="en-US" sz="1400" b="1">
                <a:solidFill>
                  <a:schemeClr val="tx1">
                    <a:lumMod val="75000"/>
                    <a:lumOff val="25000"/>
                  </a:schemeClr>
                </a:solidFill>
                <a:latin typeface="Century Gothic"/>
              </a:rPr>
              <a:t>Change in Dry Season Fog Hours From 2019 – 2020</a:t>
            </a:r>
          </a:p>
        </p:txBody>
      </p:sp>
      <p:sp>
        <p:nvSpPr>
          <p:cNvPr id="53" name="TextBox 52">
            <a:extLst>
              <a:ext uri="{FF2B5EF4-FFF2-40B4-BE49-F238E27FC236}">
                <a16:creationId xmlns:a16="http://schemas.microsoft.com/office/drawing/2014/main" id="{B0A5296E-6604-466A-BAAD-27C88ECFC89C}"/>
              </a:ext>
            </a:extLst>
          </p:cNvPr>
          <p:cNvSpPr txBox="1"/>
          <p:nvPr/>
        </p:nvSpPr>
        <p:spPr>
          <a:xfrm>
            <a:off x="652486" y="1030099"/>
            <a:ext cx="4067139" cy="338554"/>
          </a:xfrm>
          <a:prstGeom prst="rect">
            <a:avLst/>
          </a:prstGeom>
          <a:noFill/>
        </p:spPr>
        <p:txBody>
          <a:bodyPr wrap="none" lIns="91440" tIns="45720" rIns="91440" bIns="45720" rtlCol="0" anchor="t">
            <a:spAutoFit/>
          </a:bodyPr>
          <a:lstStyle/>
          <a:p>
            <a:r>
              <a:rPr lang="en-US" sz="1600" b="1">
                <a:solidFill>
                  <a:schemeClr val="tx1">
                    <a:lumMod val="75000"/>
                    <a:lumOff val="25000"/>
                  </a:schemeClr>
                </a:solidFill>
                <a:latin typeface="Century Gothic"/>
              </a:rPr>
              <a:t>Average Dry Season Fog Hours Per Day</a:t>
            </a:r>
          </a:p>
        </p:txBody>
      </p:sp>
      <p:pic>
        <p:nvPicPr>
          <p:cNvPr id="13" name="Picture 12">
            <a:extLst>
              <a:ext uri="{FF2B5EF4-FFF2-40B4-BE49-F238E27FC236}">
                <a16:creationId xmlns:a16="http://schemas.microsoft.com/office/drawing/2014/main" id="{37D6F5B6-FFBC-44C2-B719-3D22C28023E6}"/>
              </a:ext>
            </a:extLst>
          </p:cNvPr>
          <p:cNvPicPr>
            <a:picLocks noChangeAspect="1"/>
          </p:cNvPicPr>
          <p:nvPr/>
        </p:nvPicPr>
        <p:blipFill rotWithShape="1">
          <a:blip r:embed="rId4"/>
          <a:srcRect l="1" t="32804" r="-1"/>
          <a:stretch/>
        </p:blipFill>
        <p:spPr>
          <a:xfrm>
            <a:off x="875344" y="5500127"/>
            <a:ext cx="179123" cy="545648"/>
          </a:xfrm>
          <a:prstGeom prst="rect">
            <a:avLst/>
          </a:prstGeom>
        </p:spPr>
      </p:pic>
      <p:pic>
        <p:nvPicPr>
          <p:cNvPr id="17" name="Picture 16" descr="Map&#10;&#10;Description automatically generated">
            <a:extLst>
              <a:ext uri="{FF2B5EF4-FFF2-40B4-BE49-F238E27FC236}">
                <a16:creationId xmlns:a16="http://schemas.microsoft.com/office/drawing/2014/main" id="{BB53AE5C-FC9F-46EA-A070-B2C4D96BAB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952" b="7097"/>
          <a:stretch/>
        </p:blipFill>
        <p:spPr>
          <a:xfrm>
            <a:off x="6197480" y="1337876"/>
            <a:ext cx="4827224" cy="5119513"/>
          </a:xfrm>
          <a:prstGeom prst="rect">
            <a:avLst/>
          </a:prstGeom>
        </p:spPr>
      </p:pic>
      <p:pic>
        <p:nvPicPr>
          <p:cNvPr id="25" name="Picture 24">
            <a:extLst>
              <a:ext uri="{FF2B5EF4-FFF2-40B4-BE49-F238E27FC236}">
                <a16:creationId xmlns:a16="http://schemas.microsoft.com/office/drawing/2014/main" id="{BDF80AF1-3608-48C0-897F-A198441DAFEA}"/>
              </a:ext>
            </a:extLst>
          </p:cNvPr>
          <p:cNvPicPr>
            <a:picLocks noChangeAspect="1"/>
          </p:cNvPicPr>
          <p:nvPr/>
        </p:nvPicPr>
        <p:blipFill rotWithShape="1">
          <a:blip r:embed="rId6"/>
          <a:srcRect l="1" t="30706" r="-1"/>
          <a:stretch/>
        </p:blipFill>
        <p:spPr>
          <a:xfrm>
            <a:off x="6589665" y="5479535"/>
            <a:ext cx="165259" cy="543947"/>
          </a:xfrm>
          <a:prstGeom prst="rect">
            <a:avLst/>
          </a:prstGeom>
        </p:spPr>
      </p:pic>
      <p:pic>
        <p:nvPicPr>
          <p:cNvPr id="54" name="Picture 53">
            <a:extLst>
              <a:ext uri="{FF2B5EF4-FFF2-40B4-BE49-F238E27FC236}">
                <a16:creationId xmlns:a16="http://schemas.microsoft.com/office/drawing/2014/main" id="{1252AD75-9943-4932-B392-112AF08A78A2}"/>
              </a:ext>
            </a:extLst>
          </p:cNvPr>
          <p:cNvPicPr>
            <a:picLocks noChangeAspect="1"/>
          </p:cNvPicPr>
          <p:nvPr/>
        </p:nvPicPr>
        <p:blipFill rotWithShape="1">
          <a:blip r:embed="rId6"/>
          <a:srcRect l="1" r="-1" b="85886"/>
          <a:stretch/>
        </p:blipFill>
        <p:spPr>
          <a:xfrm>
            <a:off x="6589665" y="5238501"/>
            <a:ext cx="165259" cy="110794"/>
          </a:xfrm>
          <a:prstGeom prst="rect">
            <a:avLst/>
          </a:prstGeom>
        </p:spPr>
      </p:pic>
      <p:sp>
        <p:nvSpPr>
          <p:cNvPr id="29" name="Rectangle 28">
            <a:extLst>
              <a:ext uri="{FF2B5EF4-FFF2-40B4-BE49-F238E27FC236}">
                <a16:creationId xmlns:a16="http://schemas.microsoft.com/office/drawing/2014/main" id="{F9C437DB-697D-4741-B461-03ED6AD7B5F1}"/>
              </a:ext>
            </a:extLst>
          </p:cNvPr>
          <p:cNvSpPr/>
          <p:nvPr/>
        </p:nvSpPr>
        <p:spPr>
          <a:xfrm>
            <a:off x="6589665" y="5500127"/>
            <a:ext cx="155448" cy="7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6" name="Rectangle 55">
            <a:extLst>
              <a:ext uri="{FF2B5EF4-FFF2-40B4-BE49-F238E27FC236}">
                <a16:creationId xmlns:a16="http://schemas.microsoft.com/office/drawing/2014/main" id="{7E582D69-3584-4F3F-8A16-09B7EBB46A7E}"/>
              </a:ext>
            </a:extLst>
          </p:cNvPr>
          <p:cNvSpPr/>
          <p:nvPr/>
        </p:nvSpPr>
        <p:spPr>
          <a:xfrm>
            <a:off x="6589665" y="5611829"/>
            <a:ext cx="155448" cy="7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7" name="Rectangle 56">
            <a:extLst>
              <a:ext uri="{FF2B5EF4-FFF2-40B4-BE49-F238E27FC236}">
                <a16:creationId xmlns:a16="http://schemas.microsoft.com/office/drawing/2014/main" id="{4745145B-FA8D-4617-A9D3-3D19A7668357}"/>
              </a:ext>
            </a:extLst>
          </p:cNvPr>
          <p:cNvSpPr/>
          <p:nvPr/>
        </p:nvSpPr>
        <p:spPr>
          <a:xfrm>
            <a:off x="6589665" y="5723531"/>
            <a:ext cx="155448" cy="7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8" name="Rectangle 57">
            <a:extLst>
              <a:ext uri="{FF2B5EF4-FFF2-40B4-BE49-F238E27FC236}">
                <a16:creationId xmlns:a16="http://schemas.microsoft.com/office/drawing/2014/main" id="{D7B36ACD-71A2-40DC-B116-E75AD510DB57}"/>
              </a:ext>
            </a:extLst>
          </p:cNvPr>
          <p:cNvSpPr/>
          <p:nvPr/>
        </p:nvSpPr>
        <p:spPr>
          <a:xfrm>
            <a:off x="6589665" y="5829426"/>
            <a:ext cx="155448" cy="7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9" name="Rectangle 58">
            <a:extLst>
              <a:ext uri="{FF2B5EF4-FFF2-40B4-BE49-F238E27FC236}">
                <a16:creationId xmlns:a16="http://schemas.microsoft.com/office/drawing/2014/main" id="{B9E719B0-732C-47FE-89A2-C414735FE383}"/>
              </a:ext>
            </a:extLst>
          </p:cNvPr>
          <p:cNvSpPr/>
          <p:nvPr/>
        </p:nvSpPr>
        <p:spPr>
          <a:xfrm>
            <a:off x="6589665" y="5941128"/>
            <a:ext cx="155448" cy="7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61" name="Picture 60">
            <a:extLst>
              <a:ext uri="{FF2B5EF4-FFF2-40B4-BE49-F238E27FC236}">
                <a16:creationId xmlns:a16="http://schemas.microsoft.com/office/drawing/2014/main" id="{4D111EF0-7859-4E71-804D-21258E2C9F43}"/>
              </a:ext>
            </a:extLst>
          </p:cNvPr>
          <p:cNvPicPr>
            <a:picLocks noChangeAspect="1"/>
          </p:cNvPicPr>
          <p:nvPr/>
        </p:nvPicPr>
        <p:blipFill rotWithShape="1">
          <a:blip r:embed="rId4"/>
          <a:srcRect l="1" r="-1" b="85771"/>
          <a:stretch/>
        </p:blipFill>
        <p:spPr>
          <a:xfrm>
            <a:off x="875343" y="5227077"/>
            <a:ext cx="179123" cy="115544"/>
          </a:xfrm>
          <a:prstGeom prst="rect">
            <a:avLst/>
          </a:prstGeom>
        </p:spPr>
      </p:pic>
      <p:sp>
        <p:nvSpPr>
          <p:cNvPr id="32" name="Rectangle 31">
            <a:extLst>
              <a:ext uri="{FF2B5EF4-FFF2-40B4-BE49-F238E27FC236}">
                <a16:creationId xmlns:a16="http://schemas.microsoft.com/office/drawing/2014/main" id="{3445E6E8-3C13-4757-9862-A4BFEEC217BA}"/>
              </a:ext>
            </a:extLst>
          </p:cNvPr>
          <p:cNvSpPr/>
          <p:nvPr/>
        </p:nvSpPr>
        <p:spPr>
          <a:xfrm>
            <a:off x="880676" y="5942452"/>
            <a:ext cx="164592" cy="822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2" name="Rectangle 61">
            <a:extLst>
              <a:ext uri="{FF2B5EF4-FFF2-40B4-BE49-F238E27FC236}">
                <a16:creationId xmlns:a16="http://schemas.microsoft.com/office/drawing/2014/main" id="{16F9B78C-049B-4DDA-8D06-EC6643594F37}"/>
              </a:ext>
            </a:extLst>
          </p:cNvPr>
          <p:cNvSpPr/>
          <p:nvPr/>
        </p:nvSpPr>
        <p:spPr>
          <a:xfrm>
            <a:off x="880676" y="5832855"/>
            <a:ext cx="164592" cy="822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4" name="Rectangle 63">
            <a:extLst>
              <a:ext uri="{FF2B5EF4-FFF2-40B4-BE49-F238E27FC236}">
                <a16:creationId xmlns:a16="http://schemas.microsoft.com/office/drawing/2014/main" id="{C82832E1-AD9F-469F-B868-966DDC525F38}"/>
              </a:ext>
            </a:extLst>
          </p:cNvPr>
          <p:cNvSpPr/>
          <p:nvPr/>
        </p:nvSpPr>
        <p:spPr>
          <a:xfrm>
            <a:off x="879718" y="5724026"/>
            <a:ext cx="164592" cy="822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5" name="Rectangle 64">
            <a:extLst>
              <a:ext uri="{FF2B5EF4-FFF2-40B4-BE49-F238E27FC236}">
                <a16:creationId xmlns:a16="http://schemas.microsoft.com/office/drawing/2014/main" id="{F59CB8FA-27EF-4E2C-AC70-3C87505DB747}"/>
              </a:ext>
            </a:extLst>
          </p:cNvPr>
          <p:cNvSpPr/>
          <p:nvPr/>
        </p:nvSpPr>
        <p:spPr>
          <a:xfrm>
            <a:off x="877052" y="5614429"/>
            <a:ext cx="164592" cy="822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6" name="Rectangle 65">
            <a:extLst>
              <a:ext uri="{FF2B5EF4-FFF2-40B4-BE49-F238E27FC236}">
                <a16:creationId xmlns:a16="http://schemas.microsoft.com/office/drawing/2014/main" id="{2135174B-18CD-4CC1-AB38-1B9963D1CD91}"/>
              </a:ext>
            </a:extLst>
          </p:cNvPr>
          <p:cNvSpPr/>
          <p:nvPr/>
        </p:nvSpPr>
        <p:spPr>
          <a:xfrm>
            <a:off x="878009" y="5502434"/>
            <a:ext cx="164592" cy="822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5" name="TextBox 34">
            <a:extLst>
              <a:ext uri="{FF2B5EF4-FFF2-40B4-BE49-F238E27FC236}">
                <a16:creationId xmlns:a16="http://schemas.microsoft.com/office/drawing/2014/main" id="{AB786B63-4349-4C82-B5B7-E4A772F79042}"/>
              </a:ext>
            </a:extLst>
          </p:cNvPr>
          <p:cNvSpPr txBox="1"/>
          <p:nvPr/>
        </p:nvSpPr>
        <p:spPr>
          <a:xfrm>
            <a:off x="776553" y="5323292"/>
            <a:ext cx="1257075" cy="200055"/>
          </a:xfrm>
          <a:prstGeom prst="rect">
            <a:avLst/>
          </a:prstGeom>
          <a:noFill/>
        </p:spPr>
        <p:txBody>
          <a:bodyPr wrap="none" rtlCol="0">
            <a:spAutoFit/>
          </a:bodyPr>
          <a:lstStyle/>
          <a:p>
            <a:r>
              <a:rPr lang="en-US" sz="700">
                <a:latin typeface="Century Gothic" panose="020B0502020202020204" pitchFamily="34" charset="0"/>
              </a:rPr>
              <a:t>Mean Fog Hours Per Day</a:t>
            </a:r>
          </a:p>
        </p:txBody>
      </p:sp>
      <p:sp>
        <p:nvSpPr>
          <p:cNvPr id="67" name="TextBox 66">
            <a:extLst>
              <a:ext uri="{FF2B5EF4-FFF2-40B4-BE49-F238E27FC236}">
                <a16:creationId xmlns:a16="http://schemas.microsoft.com/office/drawing/2014/main" id="{8F5BBF52-6008-41C7-873D-D09B09E6D363}"/>
              </a:ext>
            </a:extLst>
          </p:cNvPr>
          <p:cNvSpPr txBox="1"/>
          <p:nvPr/>
        </p:nvSpPr>
        <p:spPr>
          <a:xfrm>
            <a:off x="991319" y="5431460"/>
            <a:ext cx="325730" cy="215444"/>
          </a:xfrm>
          <a:prstGeom prst="rect">
            <a:avLst/>
          </a:prstGeom>
          <a:noFill/>
        </p:spPr>
        <p:txBody>
          <a:bodyPr wrap="none" rtlCol="0">
            <a:spAutoFit/>
          </a:bodyPr>
          <a:lstStyle/>
          <a:p>
            <a:r>
              <a:rPr lang="en-US" sz="800">
                <a:latin typeface="Century Gothic" panose="020B0502020202020204" pitchFamily="34" charset="0"/>
              </a:rPr>
              <a:t>≤ 3</a:t>
            </a:r>
          </a:p>
        </p:txBody>
      </p:sp>
      <p:sp>
        <p:nvSpPr>
          <p:cNvPr id="68" name="TextBox 67">
            <a:extLst>
              <a:ext uri="{FF2B5EF4-FFF2-40B4-BE49-F238E27FC236}">
                <a16:creationId xmlns:a16="http://schemas.microsoft.com/office/drawing/2014/main" id="{31107331-A0F9-4A07-A37D-45ED554533D0}"/>
              </a:ext>
            </a:extLst>
          </p:cNvPr>
          <p:cNvSpPr txBox="1"/>
          <p:nvPr/>
        </p:nvSpPr>
        <p:spPr>
          <a:xfrm>
            <a:off x="991319" y="5544137"/>
            <a:ext cx="325730" cy="215444"/>
          </a:xfrm>
          <a:prstGeom prst="rect">
            <a:avLst/>
          </a:prstGeom>
          <a:noFill/>
        </p:spPr>
        <p:txBody>
          <a:bodyPr wrap="none" rtlCol="0">
            <a:spAutoFit/>
          </a:bodyPr>
          <a:lstStyle/>
          <a:p>
            <a:r>
              <a:rPr lang="en-US" sz="800">
                <a:latin typeface="Century Gothic" panose="020B0502020202020204" pitchFamily="34" charset="0"/>
              </a:rPr>
              <a:t>≤ 6</a:t>
            </a:r>
          </a:p>
        </p:txBody>
      </p:sp>
      <p:sp>
        <p:nvSpPr>
          <p:cNvPr id="69" name="TextBox 68">
            <a:extLst>
              <a:ext uri="{FF2B5EF4-FFF2-40B4-BE49-F238E27FC236}">
                <a16:creationId xmlns:a16="http://schemas.microsoft.com/office/drawing/2014/main" id="{0993DAF8-4BAA-42F8-B66D-940663675B5B}"/>
              </a:ext>
            </a:extLst>
          </p:cNvPr>
          <p:cNvSpPr txBox="1"/>
          <p:nvPr/>
        </p:nvSpPr>
        <p:spPr>
          <a:xfrm>
            <a:off x="991319" y="5882168"/>
            <a:ext cx="381836" cy="215444"/>
          </a:xfrm>
          <a:prstGeom prst="rect">
            <a:avLst/>
          </a:prstGeom>
          <a:noFill/>
        </p:spPr>
        <p:txBody>
          <a:bodyPr wrap="none" rtlCol="0">
            <a:spAutoFit/>
          </a:bodyPr>
          <a:lstStyle/>
          <a:p>
            <a:r>
              <a:rPr lang="en-US" sz="800">
                <a:latin typeface="Century Gothic" panose="020B0502020202020204" pitchFamily="34" charset="0"/>
              </a:rPr>
              <a:t>≤ 15</a:t>
            </a:r>
          </a:p>
        </p:txBody>
      </p:sp>
      <p:sp>
        <p:nvSpPr>
          <p:cNvPr id="70" name="TextBox 69">
            <a:extLst>
              <a:ext uri="{FF2B5EF4-FFF2-40B4-BE49-F238E27FC236}">
                <a16:creationId xmlns:a16="http://schemas.microsoft.com/office/drawing/2014/main" id="{54420087-FBBA-4627-B425-F49144BFC531}"/>
              </a:ext>
            </a:extLst>
          </p:cNvPr>
          <p:cNvSpPr txBox="1"/>
          <p:nvPr/>
        </p:nvSpPr>
        <p:spPr>
          <a:xfrm>
            <a:off x="991319" y="5656814"/>
            <a:ext cx="325730" cy="215444"/>
          </a:xfrm>
          <a:prstGeom prst="rect">
            <a:avLst/>
          </a:prstGeom>
          <a:noFill/>
        </p:spPr>
        <p:txBody>
          <a:bodyPr wrap="none" rtlCol="0">
            <a:spAutoFit/>
          </a:bodyPr>
          <a:lstStyle/>
          <a:p>
            <a:r>
              <a:rPr lang="en-US" sz="800">
                <a:latin typeface="Century Gothic" panose="020B0502020202020204" pitchFamily="34" charset="0"/>
              </a:rPr>
              <a:t>≤ 9</a:t>
            </a:r>
          </a:p>
        </p:txBody>
      </p:sp>
      <p:sp>
        <p:nvSpPr>
          <p:cNvPr id="71" name="TextBox 70">
            <a:extLst>
              <a:ext uri="{FF2B5EF4-FFF2-40B4-BE49-F238E27FC236}">
                <a16:creationId xmlns:a16="http://schemas.microsoft.com/office/drawing/2014/main" id="{4FAD1CE6-D0BE-47A8-B828-5ADE713B9A1E}"/>
              </a:ext>
            </a:extLst>
          </p:cNvPr>
          <p:cNvSpPr txBox="1"/>
          <p:nvPr/>
        </p:nvSpPr>
        <p:spPr>
          <a:xfrm>
            <a:off x="991319" y="5769491"/>
            <a:ext cx="381836" cy="215444"/>
          </a:xfrm>
          <a:prstGeom prst="rect">
            <a:avLst/>
          </a:prstGeom>
          <a:noFill/>
        </p:spPr>
        <p:txBody>
          <a:bodyPr wrap="none" rtlCol="0">
            <a:spAutoFit/>
          </a:bodyPr>
          <a:lstStyle/>
          <a:p>
            <a:r>
              <a:rPr lang="en-US" sz="800">
                <a:latin typeface="Century Gothic" panose="020B0502020202020204" pitchFamily="34" charset="0"/>
              </a:rPr>
              <a:t>≤ 12</a:t>
            </a:r>
          </a:p>
        </p:txBody>
      </p:sp>
      <p:sp>
        <p:nvSpPr>
          <p:cNvPr id="72" name="TextBox 71">
            <a:extLst>
              <a:ext uri="{FF2B5EF4-FFF2-40B4-BE49-F238E27FC236}">
                <a16:creationId xmlns:a16="http://schemas.microsoft.com/office/drawing/2014/main" id="{7DF3AA72-5D2F-48D6-9F7B-15E76A55E47D}"/>
              </a:ext>
            </a:extLst>
          </p:cNvPr>
          <p:cNvSpPr txBox="1"/>
          <p:nvPr/>
        </p:nvSpPr>
        <p:spPr>
          <a:xfrm>
            <a:off x="987548" y="5189223"/>
            <a:ext cx="731290" cy="215444"/>
          </a:xfrm>
          <a:prstGeom prst="rect">
            <a:avLst/>
          </a:prstGeom>
          <a:noFill/>
        </p:spPr>
        <p:txBody>
          <a:bodyPr wrap="none" rtlCol="0">
            <a:spAutoFit/>
          </a:bodyPr>
          <a:lstStyle/>
          <a:p>
            <a:r>
              <a:rPr lang="en-US" sz="800">
                <a:latin typeface="Century Gothic" panose="020B0502020202020204" pitchFamily="34" charset="0"/>
              </a:rPr>
              <a:t>Study Area</a:t>
            </a:r>
          </a:p>
        </p:txBody>
      </p:sp>
      <p:sp>
        <p:nvSpPr>
          <p:cNvPr id="74" name="TextBox 73">
            <a:extLst>
              <a:ext uri="{FF2B5EF4-FFF2-40B4-BE49-F238E27FC236}">
                <a16:creationId xmlns:a16="http://schemas.microsoft.com/office/drawing/2014/main" id="{4AB5668F-AF24-4548-84DE-6C502B80A5DD}"/>
              </a:ext>
            </a:extLst>
          </p:cNvPr>
          <p:cNvSpPr txBox="1"/>
          <p:nvPr/>
        </p:nvSpPr>
        <p:spPr>
          <a:xfrm>
            <a:off x="6708463" y="5188135"/>
            <a:ext cx="731290" cy="215444"/>
          </a:xfrm>
          <a:prstGeom prst="rect">
            <a:avLst/>
          </a:prstGeom>
          <a:noFill/>
        </p:spPr>
        <p:txBody>
          <a:bodyPr wrap="none" rtlCol="0">
            <a:spAutoFit/>
          </a:bodyPr>
          <a:lstStyle/>
          <a:p>
            <a:r>
              <a:rPr lang="en-US" sz="800">
                <a:latin typeface="Century Gothic" panose="020B0502020202020204" pitchFamily="34" charset="0"/>
              </a:rPr>
              <a:t>Study Area</a:t>
            </a:r>
          </a:p>
        </p:txBody>
      </p:sp>
      <p:sp>
        <p:nvSpPr>
          <p:cNvPr id="75" name="TextBox 74">
            <a:extLst>
              <a:ext uri="{FF2B5EF4-FFF2-40B4-BE49-F238E27FC236}">
                <a16:creationId xmlns:a16="http://schemas.microsoft.com/office/drawing/2014/main" id="{786E5DE5-A117-4120-ABB4-A7A49E493C37}"/>
              </a:ext>
            </a:extLst>
          </p:cNvPr>
          <p:cNvSpPr txBox="1"/>
          <p:nvPr/>
        </p:nvSpPr>
        <p:spPr>
          <a:xfrm>
            <a:off x="6487080" y="5310661"/>
            <a:ext cx="1226618" cy="215444"/>
          </a:xfrm>
          <a:prstGeom prst="rect">
            <a:avLst/>
          </a:prstGeom>
          <a:noFill/>
        </p:spPr>
        <p:txBody>
          <a:bodyPr wrap="none" rtlCol="0">
            <a:spAutoFit/>
          </a:bodyPr>
          <a:lstStyle/>
          <a:p>
            <a:r>
              <a:rPr lang="en-US" sz="800">
                <a:latin typeface="Century Gothic" panose="020B0502020202020204" pitchFamily="34" charset="0"/>
              </a:rPr>
              <a:t>Change in Fog Hours</a:t>
            </a:r>
          </a:p>
        </p:txBody>
      </p:sp>
      <p:sp>
        <p:nvSpPr>
          <p:cNvPr id="76" name="TextBox 75">
            <a:extLst>
              <a:ext uri="{FF2B5EF4-FFF2-40B4-BE49-F238E27FC236}">
                <a16:creationId xmlns:a16="http://schemas.microsoft.com/office/drawing/2014/main" id="{A84E1D93-E7F1-43EF-ACF9-86AB243C3E87}"/>
              </a:ext>
            </a:extLst>
          </p:cNvPr>
          <p:cNvSpPr txBox="1"/>
          <p:nvPr/>
        </p:nvSpPr>
        <p:spPr>
          <a:xfrm>
            <a:off x="6739748" y="5451821"/>
            <a:ext cx="465192" cy="200055"/>
          </a:xfrm>
          <a:prstGeom prst="rect">
            <a:avLst/>
          </a:prstGeom>
          <a:noFill/>
        </p:spPr>
        <p:txBody>
          <a:bodyPr wrap="none" rtlCol="0">
            <a:spAutoFit/>
          </a:bodyPr>
          <a:lstStyle/>
          <a:p>
            <a:r>
              <a:rPr lang="en-US" sz="700">
                <a:latin typeface="Century Gothic" panose="020B0502020202020204" pitchFamily="34" charset="0"/>
              </a:rPr>
              <a:t>≤ -0.68</a:t>
            </a:r>
          </a:p>
        </p:txBody>
      </p:sp>
      <p:sp>
        <p:nvSpPr>
          <p:cNvPr id="77" name="TextBox 76">
            <a:extLst>
              <a:ext uri="{FF2B5EF4-FFF2-40B4-BE49-F238E27FC236}">
                <a16:creationId xmlns:a16="http://schemas.microsoft.com/office/drawing/2014/main" id="{C7F2F72C-280E-4E23-9A2B-2CED07373B9C}"/>
              </a:ext>
            </a:extLst>
          </p:cNvPr>
          <p:cNvSpPr txBox="1"/>
          <p:nvPr/>
        </p:nvSpPr>
        <p:spPr>
          <a:xfrm>
            <a:off x="6735927" y="5889422"/>
            <a:ext cx="434734" cy="200055"/>
          </a:xfrm>
          <a:prstGeom prst="rect">
            <a:avLst/>
          </a:prstGeom>
          <a:noFill/>
        </p:spPr>
        <p:txBody>
          <a:bodyPr wrap="none" rtlCol="0">
            <a:spAutoFit/>
          </a:bodyPr>
          <a:lstStyle/>
          <a:p>
            <a:r>
              <a:rPr lang="en-US" sz="700">
                <a:latin typeface="Century Gothic" panose="020B0502020202020204" pitchFamily="34" charset="0"/>
              </a:rPr>
              <a:t>≤ 3.21</a:t>
            </a:r>
          </a:p>
        </p:txBody>
      </p:sp>
      <p:sp>
        <p:nvSpPr>
          <p:cNvPr id="78" name="TextBox 77">
            <a:extLst>
              <a:ext uri="{FF2B5EF4-FFF2-40B4-BE49-F238E27FC236}">
                <a16:creationId xmlns:a16="http://schemas.microsoft.com/office/drawing/2014/main" id="{B143BBE5-64CB-4D58-BAAF-C672F38DD3AB}"/>
              </a:ext>
            </a:extLst>
          </p:cNvPr>
          <p:cNvSpPr txBox="1"/>
          <p:nvPr/>
        </p:nvSpPr>
        <p:spPr>
          <a:xfrm>
            <a:off x="6735927" y="5670621"/>
            <a:ext cx="434734" cy="200055"/>
          </a:xfrm>
          <a:prstGeom prst="rect">
            <a:avLst/>
          </a:prstGeom>
          <a:noFill/>
        </p:spPr>
        <p:txBody>
          <a:bodyPr wrap="none" rtlCol="0">
            <a:spAutoFit/>
          </a:bodyPr>
          <a:lstStyle/>
          <a:p>
            <a:r>
              <a:rPr lang="en-US" sz="700">
                <a:latin typeface="Century Gothic" panose="020B0502020202020204" pitchFamily="34" charset="0"/>
              </a:rPr>
              <a:t>≤ 0.35</a:t>
            </a:r>
          </a:p>
        </p:txBody>
      </p:sp>
      <p:sp>
        <p:nvSpPr>
          <p:cNvPr id="79" name="TextBox 78">
            <a:extLst>
              <a:ext uri="{FF2B5EF4-FFF2-40B4-BE49-F238E27FC236}">
                <a16:creationId xmlns:a16="http://schemas.microsoft.com/office/drawing/2014/main" id="{7D150EB8-C068-4C9F-8A01-D4DB6D625F7D}"/>
              </a:ext>
            </a:extLst>
          </p:cNvPr>
          <p:cNvSpPr txBox="1"/>
          <p:nvPr/>
        </p:nvSpPr>
        <p:spPr>
          <a:xfrm>
            <a:off x="6739748" y="5561221"/>
            <a:ext cx="465192" cy="200055"/>
          </a:xfrm>
          <a:prstGeom prst="rect">
            <a:avLst/>
          </a:prstGeom>
          <a:noFill/>
        </p:spPr>
        <p:txBody>
          <a:bodyPr wrap="none" rtlCol="0">
            <a:spAutoFit/>
          </a:bodyPr>
          <a:lstStyle/>
          <a:p>
            <a:r>
              <a:rPr lang="en-US" sz="700">
                <a:latin typeface="Century Gothic" panose="020B0502020202020204" pitchFamily="34" charset="0"/>
              </a:rPr>
              <a:t>≤ -0.18</a:t>
            </a:r>
          </a:p>
        </p:txBody>
      </p:sp>
      <p:sp>
        <p:nvSpPr>
          <p:cNvPr id="80" name="TextBox 79">
            <a:extLst>
              <a:ext uri="{FF2B5EF4-FFF2-40B4-BE49-F238E27FC236}">
                <a16:creationId xmlns:a16="http://schemas.microsoft.com/office/drawing/2014/main" id="{DB5F4FF0-B511-42D0-A11E-BDEDDDBC30C0}"/>
              </a:ext>
            </a:extLst>
          </p:cNvPr>
          <p:cNvSpPr txBox="1"/>
          <p:nvPr/>
        </p:nvSpPr>
        <p:spPr>
          <a:xfrm>
            <a:off x="6735927" y="5780021"/>
            <a:ext cx="434734" cy="200055"/>
          </a:xfrm>
          <a:prstGeom prst="rect">
            <a:avLst/>
          </a:prstGeom>
          <a:noFill/>
        </p:spPr>
        <p:txBody>
          <a:bodyPr wrap="none" rtlCol="0">
            <a:spAutoFit/>
          </a:bodyPr>
          <a:lstStyle/>
          <a:p>
            <a:r>
              <a:rPr lang="en-US" sz="700">
                <a:latin typeface="Century Gothic" panose="020B0502020202020204" pitchFamily="34" charset="0"/>
              </a:rPr>
              <a:t>≤ 1.04</a:t>
            </a:r>
          </a:p>
        </p:txBody>
      </p:sp>
      <p:sp>
        <p:nvSpPr>
          <p:cNvPr id="37" name="TextBox 36">
            <a:extLst>
              <a:ext uri="{FF2B5EF4-FFF2-40B4-BE49-F238E27FC236}">
                <a16:creationId xmlns:a16="http://schemas.microsoft.com/office/drawing/2014/main" id="{EC0768BD-1760-4E1D-AC3E-C67CA2B3B249}"/>
              </a:ext>
            </a:extLst>
          </p:cNvPr>
          <p:cNvSpPr txBox="1"/>
          <p:nvPr/>
        </p:nvSpPr>
        <p:spPr>
          <a:xfrm>
            <a:off x="8057800" y="6455920"/>
            <a:ext cx="2349769" cy="477054"/>
          </a:xfrm>
          <a:prstGeom prst="rect">
            <a:avLst/>
          </a:prstGeom>
          <a:noFill/>
        </p:spPr>
        <p:txBody>
          <a:bodyPr wrap="square" rtlCol="0">
            <a:spAutoFit/>
          </a:bodyPr>
          <a:lstStyle/>
          <a:p>
            <a:pPr algn="r"/>
            <a:r>
              <a:rPr lang="en-US" sz="500">
                <a:solidFill>
                  <a:schemeClr val="bg1"/>
                </a:solidFill>
                <a:latin typeface="Century Gothic" panose="020B0502020202020204" pitchFamily="34" charset="0"/>
              </a:rPr>
              <a:t>Date: 11.04.2020</a:t>
            </a:r>
          </a:p>
          <a:p>
            <a:pPr algn="r"/>
            <a:r>
              <a:rPr lang="en-US" sz="500">
                <a:solidFill>
                  <a:schemeClr val="bg1"/>
                </a:solidFill>
                <a:latin typeface="Century Gothic" panose="020B0502020202020204" pitchFamily="34" charset="0"/>
              </a:rPr>
              <a:t>Created By: NASA DEVELOP – California &amp; Oregon Ecological Forecasting Team</a:t>
            </a:r>
          </a:p>
          <a:p>
            <a:pPr algn="r"/>
            <a:r>
              <a:rPr lang="en-US" sz="500">
                <a:solidFill>
                  <a:schemeClr val="bg1"/>
                </a:solidFill>
                <a:latin typeface="Century Gothic" panose="020B0502020202020204" pitchFamily="34" charset="0"/>
              </a:rPr>
              <a:t>Datum and Projection: WGS 1984</a:t>
            </a:r>
          </a:p>
          <a:p>
            <a:pPr algn="r"/>
            <a:r>
              <a:rPr lang="en-US" sz="500">
                <a:solidFill>
                  <a:schemeClr val="bg1"/>
                </a:solidFill>
                <a:latin typeface="Century Gothic" panose="020B0502020202020204" pitchFamily="34" charset="0"/>
              </a:rPr>
              <a:t>Source: GOES-17, USGS, </a:t>
            </a:r>
            <a:r>
              <a:rPr lang="en-US" sz="500" err="1">
                <a:solidFill>
                  <a:schemeClr val="bg1"/>
                </a:solidFill>
                <a:latin typeface="Century Gothic" panose="020B0502020202020204" pitchFamily="34" charset="0"/>
              </a:rPr>
              <a:t>Esri</a:t>
            </a:r>
            <a:endParaRPr lang="en-US" sz="500">
              <a:solidFill>
                <a:schemeClr val="bg1"/>
              </a:solidFill>
              <a:latin typeface="Century Gothic" panose="020B0502020202020204" pitchFamily="34" charset="0"/>
            </a:endParaRPr>
          </a:p>
        </p:txBody>
      </p:sp>
      <p:sp>
        <p:nvSpPr>
          <p:cNvPr id="81" name="TextBox 80">
            <a:extLst>
              <a:ext uri="{FF2B5EF4-FFF2-40B4-BE49-F238E27FC236}">
                <a16:creationId xmlns:a16="http://schemas.microsoft.com/office/drawing/2014/main" id="{3EA7E2E0-BEE5-4750-87D2-AD96704FA672}"/>
              </a:ext>
            </a:extLst>
          </p:cNvPr>
          <p:cNvSpPr txBox="1"/>
          <p:nvPr/>
        </p:nvSpPr>
        <p:spPr>
          <a:xfrm>
            <a:off x="2775818" y="6455920"/>
            <a:ext cx="2349769" cy="477054"/>
          </a:xfrm>
          <a:prstGeom prst="rect">
            <a:avLst/>
          </a:prstGeom>
          <a:noFill/>
        </p:spPr>
        <p:txBody>
          <a:bodyPr wrap="square" rtlCol="0">
            <a:spAutoFit/>
          </a:bodyPr>
          <a:lstStyle/>
          <a:p>
            <a:pPr algn="r"/>
            <a:r>
              <a:rPr lang="en-US" sz="500">
                <a:solidFill>
                  <a:schemeClr val="bg1"/>
                </a:solidFill>
                <a:latin typeface="Century Gothic" panose="020B0502020202020204" pitchFamily="34" charset="0"/>
              </a:rPr>
              <a:t>Date: 11.04.2020</a:t>
            </a:r>
          </a:p>
          <a:p>
            <a:pPr algn="r"/>
            <a:r>
              <a:rPr lang="en-US" sz="500">
                <a:solidFill>
                  <a:schemeClr val="bg1"/>
                </a:solidFill>
                <a:latin typeface="Century Gothic" panose="020B0502020202020204" pitchFamily="34" charset="0"/>
              </a:rPr>
              <a:t>Created By: NASA DEVELOP – California &amp; Oregon Ecological Forecasting Team</a:t>
            </a:r>
          </a:p>
          <a:p>
            <a:pPr algn="r"/>
            <a:r>
              <a:rPr lang="en-US" sz="500">
                <a:solidFill>
                  <a:schemeClr val="bg1"/>
                </a:solidFill>
                <a:latin typeface="Century Gothic" panose="020B0502020202020204" pitchFamily="34" charset="0"/>
              </a:rPr>
              <a:t>Datum and Projection: WGS 1984</a:t>
            </a:r>
          </a:p>
          <a:p>
            <a:pPr algn="r"/>
            <a:r>
              <a:rPr lang="en-US" sz="500">
                <a:solidFill>
                  <a:schemeClr val="bg1"/>
                </a:solidFill>
                <a:latin typeface="Century Gothic" panose="020B0502020202020204" pitchFamily="34" charset="0"/>
              </a:rPr>
              <a:t>Source: GOES-17, USGS, Esri</a:t>
            </a:r>
          </a:p>
        </p:txBody>
      </p:sp>
      <p:sp>
        <p:nvSpPr>
          <p:cNvPr id="83" name="TextBox 82">
            <a:extLst>
              <a:ext uri="{FF2B5EF4-FFF2-40B4-BE49-F238E27FC236}">
                <a16:creationId xmlns:a16="http://schemas.microsoft.com/office/drawing/2014/main" id="{9BE06EB9-7749-4247-8742-E12064626EF9}"/>
              </a:ext>
            </a:extLst>
          </p:cNvPr>
          <p:cNvSpPr txBox="1"/>
          <p:nvPr/>
        </p:nvSpPr>
        <p:spPr>
          <a:xfrm>
            <a:off x="6499965" y="6023743"/>
            <a:ext cx="242374" cy="215444"/>
          </a:xfrm>
          <a:prstGeom prst="rect">
            <a:avLst/>
          </a:prstGeom>
          <a:noFill/>
        </p:spPr>
        <p:txBody>
          <a:bodyPr wrap="none" rtlCol="0">
            <a:spAutoFit/>
          </a:bodyPr>
          <a:lstStyle/>
          <a:p>
            <a:r>
              <a:rPr lang="en-US" sz="800" b="1">
                <a:solidFill>
                  <a:schemeClr val="tx1">
                    <a:lumMod val="75000"/>
                    <a:lumOff val="25000"/>
                  </a:schemeClr>
                </a:solidFill>
                <a:latin typeface="Century Gothic" panose="020B0502020202020204" pitchFamily="34" charset="0"/>
              </a:rPr>
              <a:t>0</a:t>
            </a:r>
            <a:endParaRPr lang="en-US" b="1">
              <a:solidFill>
                <a:schemeClr val="tx1">
                  <a:lumMod val="75000"/>
                  <a:lumOff val="25000"/>
                </a:schemeClr>
              </a:solidFill>
              <a:latin typeface="Century Gothic" panose="020B0502020202020204" pitchFamily="34" charset="0"/>
            </a:endParaRPr>
          </a:p>
        </p:txBody>
      </p:sp>
      <p:sp>
        <p:nvSpPr>
          <p:cNvPr id="84" name="TextBox 83">
            <a:extLst>
              <a:ext uri="{FF2B5EF4-FFF2-40B4-BE49-F238E27FC236}">
                <a16:creationId xmlns:a16="http://schemas.microsoft.com/office/drawing/2014/main" id="{B420CBD3-E2CB-48E6-AD11-373499AC98BD}"/>
              </a:ext>
            </a:extLst>
          </p:cNvPr>
          <p:cNvSpPr txBox="1"/>
          <p:nvPr/>
        </p:nvSpPr>
        <p:spPr>
          <a:xfrm>
            <a:off x="7170661" y="6023743"/>
            <a:ext cx="357790" cy="215444"/>
          </a:xfrm>
          <a:prstGeom prst="rect">
            <a:avLst/>
          </a:prstGeom>
          <a:noFill/>
        </p:spPr>
        <p:txBody>
          <a:bodyPr wrap="none" rtlCol="0">
            <a:spAutoFit/>
          </a:bodyPr>
          <a:lstStyle/>
          <a:p>
            <a:r>
              <a:rPr lang="en-US" sz="800" b="1">
                <a:solidFill>
                  <a:schemeClr val="tx1">
                    <a:lumMod val="75000"/>
                    <a:lumOff val="25000"/>
                  </a:schemeClr>
                </a:solidFill>
                <a:latin typeface="Century Gothic" panose="020B0502020202020204" pitchFamily="34" charset="0"/>
              </a:rPr>
              <a:t>100</a:t>
            </a:r>
            <a:endParaRPr lang="en-US" b="1">
              <a:solidFill>
                <a:schemeClr val="tx1">
                  <a:lumMod val="75000"/>
                  <a:lumOff val="25000"/>
                </a:schemeClr>
              </a:solidFill>
              <a:latin typeface="Century Gothic" panose="020B0502020202020204" pitchFamily="34" charset="0"/>
            </a:endParaRPr>
          </a:p>
        </p:txBody>
      </p:sp>
      <p:sp>
        <p:nvSpPr>
          <p:cNvPr id="85" name="TextBox 84">
            <a:extLst>
              <a:ext uri="{FF2B5EF4-FFF2-40B4-BE49-F238E27FC236}">
                <a16:creationId xmlns:a16="http://schemas.microsoft.com/office/drawing/2014/main" id="{FF11D10A-8830-43E9-9757-0BEE00DF9CA1}"/>
              </a:ext>
            </a:extLst>
          </p:cNvPr>
          <p:cNvSpPr txBox="1"/>
          <p:nvPr/>
        </p:nvSpPr>
        <p:spPr>
          <a:xfrm>
            <a:off x="7792660" y="6023743"/>
            <a:ext cx="638316" cy="215444"/>
          </a:xfrm>
          <a:prstGeom prst="rect">
            <a:avLst/>
          </a:prstGeom>
          <a:noFill/>
        </p:spPr>
        <p:txBody>
          <a:bodyPr wrap="none" rtlCol="0">
            <a:spAutoFit/>
          </a:bodyPr>
          <a:lstStyle/>
          <a:p>
            <a:r>
              <a:rPr lang="en-US" sz="800" b="1">
                <a:solidFill>
                  <a:schemeClr val="tx1">
                    <a:lumMod val="75000"/>
                    <a:lumOff val="25000"/>
                  </a:schemeClr>
                </a:solidFill>
                <a:latin typeface="Century Gothic" panose="020B0502020202020204" pitchFamily="34" charset="0"/>
              </a:rPr>
              <a:t>200 Miles</a:t>
            </a:r>
            <a:endParaRPr lang="en-US" b="1">
              <a:solidFill>
                <a:schemeClr val="tx1">
                  <a:lumMod val="75000"/>
                  <a:lumOff val="25000"/>
                </a:schemeClr>
              </a:solidFill>
              <a:latin typeface="Century Gothic" panose="020B0502020202020204" pitchFamily="34" charset="0"/>
            </a:endParaRPr>
          </a:p>
        </p:txBody>
      </p:sp>
      <p:sp>
        <p:nvSpPr>
          <p:cNvPr id="86" name="TextBox 85">
            <a:extLst>
              <a:ext uri="{FF2B5EF4-FFF2-40B4-BE49-F238E27FC236}">
                <a16:creationId xmlns:a16="http://schemas.microsoft.com/office/drawing/2014/main" id="{05AD4EE1-B28A-4B87-B299-184AA9C4D8EB}"/>
              </a:ext>
            </a:extLst>
          </p:cNvPr>
          <p:cNvSpPr txBox="1"/>
          <p:nvPr/>
        </p:nvSpPr>
        <p:spPr>
          <a:xfrm>
            <a:off x="798638" y="6023865"/>
            <a:ext cx="242374" cy="215444"/>
          </a:xfrm>
          <a:prstGeom prst="rect">
            <a:avLst/>
          </a:prstGeom>
          <a:noFill/>
        </p:spPr>
        <p:txBody>
          <a:bodyPr wrap="none" rtlCol="0">
            <a:spAutoFit/>
          </a:bodyPr>
          <a:lstStyle/>
          <a:p>
            <a:r>
              <a:rPr lang="en-US" sz="800" b="1">
                <a:solidFill>
                  <a:schemeClr val="tx1">
                    <a:lumMod val="75000"/>
                    <a:lumOff val="25000"/>
                  </a:schemeClr>
                </a:solidFill>
                <a:latin typeface="Century Gothic" panose="020B0502020202020204" pitchFamily="34" charset="0"/>
              </a:rPr>
              <a:t>0</a:t>
            </a:r>
            <a:endParaRPr lang="en-US" b="1">
              <a:solidFill>
                <a:schemeClr val="tx1">
                  <a:lumMod val="75000"/>
                  <a:lumOff val="25000"/>
                </a:schemeClr>
              </a:solidFill>
              <a:latin typeface="Century Gothic" panose="020B0502020202020204" pitchFamily="34" charset="0"/>
            </a:endParaRPr>
          </a:p>
        </p:txBody>
      </p:sp>
      <p:sp>
        <p:nvSpPr>
          <p:cNvPr id="87" name="TextBox 86">
            <a:extLst>
              <a:ext uri="{FF2B5EF4-FFF2-40B4-BE49-F238E27FC236}">
                <a16:creationId xmlns:a16="http://schemas.microsoft.com/office/drawing/2014/main" id="{A2AA7B1A-C281-4EDC-BDBD-23A89837FC0C}"/>
              </a:ext>
            </a:extLst>
          </p:cNvPr>
          <p:cNvSpPr txBox="1"/>
          <p:nvPr/>
        </p:nvSpPr>
        <p:spPr>
          <a:xfrm>
            <a:off x="1469334" y="6023865"/>
            <a:ext cx="357790" cy="215444"/>
          </a:xfrm>
          <a:prstGeom prst="rect">
            <a:avLst/>
          </a:prstGeom>
          <a:noFill/>
        </p:spPr>
        <p:txBody>
          <a:bodyPr wrap="none" rtlCol="0">
            <a:spAutoFit/>
          </a:bodyPr>
          <a:lstStyle/>
          <a:p>
            <a:r>
              <a:rPr lang="en-US" sz="800" b="1">
                <a:solidFill>
                  <a:schemeClr val="tx1">
                    <a:lumMod val="75000"/>
                    <a:lumOff val="25000"/>
                  </a:schemeClr>
                </a:solidFill>
                <a:latin typeface="Century Gothic" panose="020B0502020202020204" pitchFamily="34" charset="0"/>
              </a:rPr>
              <a:t>100</a:t>
            </a:r>
            <a:endParaRPr lang="en-US" b="1">
              <a:solidFill>
                <a:schemeClr val="tx1">
                  <a:lumMod val="75000"/>
                  <a:lumOff val="25000"/>
                </a:schemeClr>
              </a:solidFill>
              <a:latin typeface="Century Gothic" panose="020B0502020202020204" pitchFamily="34" charset="0"/>
            </a:endParaRPr>
          </a:p>
        </p:txBody>
      </p:sp>
      <p:sp>
        <p:nvSpPr>
          <p:cNvPr id="88" name="TextBox 87">
            <a:extLst>
              <a:ext uri="{FF2B5EF4-FFF2-40B4-BE49-F238E27FC236}">
                <a16:creationId xmlns:a16="http://schemas.microsoft.com/office/drawing/2014/main" id="{FAFAC5CA-E780-4633-BC92-C99CF8AED4E1}"/>
              </a:ext>
            </a:extLst>
          </p:cNvPr>
          <p:cNvSpPr txBox="1"/>
          <p:nvPr/>
        </p:nvSpPr>
        <p:spPr>
          <a:xfrm>
            <a:off x="2091333" y="6023865"/>
            <a:ext cx="638316" cy="215444"/>
          </a:xfrm>
          <a:prstGeom prst="rect">
            <a:avLst/>
          </a:prstGeom>
          <a:noFill/>
        </p:spPr>
        <p:txBody>
          <a:bodyPr wrap="none" rtlCol="0">
            <a:spAutoFit/>
          </a:bodyPr>
          <a:lstStyle/>
          <a:p>
            <a:r>
              <a:rPr lang="en-US" sz="800" b="1">
                <a:solidFill>
                  <a:schemeClr val="tx1">
                    <a:lumMod val="75000"/>
                    <a:lumOff val="25000"/>
                  </a:schemeClr>
                </a:solidFill>
                <a:latin typeface="Century Gothic" panose="020B0502020202020204" pitchFamily="34" charset="0"/>
              </a:rPr>
              <a:t>200 Miles</a:t>
            </a:r>
            <a:endParaRPr lang="en-US" b="1">
              <a:solidFill>
                <a:schemeClr val="tx1">
                  <a:lumMod val="75000"/>
                  <a:lumOff val="25000"/>
                </a:schemeClr>
              </a:solidFill>
              <a:latin typeface="Century Gothic" panose="020B0502020202020204" pitchFamily="34" charset="0"/>
            </a:endParaRPr>
          </a:p>
        </p:txBody>
      </p:sp>
      <p:cxnSp>
        <p:nvCxnSpPr>
          <p:cNvPr id="89" name="Straight Connector 88">
            <a:extLst>
              <a:ext uri="{FF2B5EF4-FFF2-40B4-BE49-F238E27FC236}">
                <a16:creationId xmlns:a16="http://schemas.microsoft.com/office/drawing/2014/main" id="{FDA4799A-D29D-4321-B5EB-3F1A0E986BA6}"/>
              </a:ext>
            </a:extLst>
          </p:cNvPr>
          <p:cNvCxnSpPr/>
          <p:nvPr/>
        </p:nvCxnSpPr>
        <p:spPr>
          <a:xfrm>
            <a:off x="7046261" y="3377264"/>
            <a:ext cx="14927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DBEAC27-4619-476E-8EF6-4D6C6F824472}"/>
              </a:ext>
            </a:extLst>
          </p:cNvPr>
          <p:cNvCxnSpPr>
            <a:cxnSpLocks/>
          </p:cNvCxnSpPr>
          <p:nvPr/>
        </p:nvCxnSpPr>
        <p:spPr>
          <a:xfrm>
            <a:off x="7458815" y="4384685"/>
            <a:ext cx="1920456" cy="3212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8D2EB2B4-ED9C-45AF-9641-0E1B9A1D46B5}"/>
              </a:ext>
            </a:extLst>
          </p:cNvPr>
          <p:cNvSpPr txBox="1"/>
          <p:nvPr/>
        </p:nvSpPr>
        <p:spPr>
          <a:xfrm>
            <a:off x="6589665" y="2491275"/>
            <a:ext cx="795411" cy="369332"/>
          </a:xfrm>
          <a:prstGeom prst="rect">
            <a:avLst/>
          </a:prstGeom>
          <a:noFill/>
        </p:spPr>
        <p:txBody>
          <a:bodyPr wrap="none" rtlCol="0">
            <a:spAutoFit/>
          </a:bodyPr>
          <a:lstStyle/>
          <a:p>
            <a:r>
              <a:rPr lang="en-US">
                <a:solidFill>
                  <a:schemeClr val="accent6">
                    <a:lumMod val="75000"/>
                  </a:schemeClr>
                </a:solidFill>
                <a:latin typeface="Century Gothic" panose="020B0502020202020204" pitchFamily="34" charset="0"/>
                <a:cs typeface="Times New Roman" panose="02020603050405020304" pitchFamily="18" charset="0"/>
              </a:rPr>
              <a:t>North</a:t>
            </a:r>
          </a:p>
        </p:txBody>
      </p:sp>
      <p:sp>
        <p:nvSpPr>
          <p:cNvPr id="92" name="TextBox 91">
            <a:extLst>
              <a:ext uri="{FF2B5EF4-FFF2-40B4-BE49-F238E27FC236}">
                <a16:creationId xmlns:a16="http://schemas.microsoft.com/office/drawing/2014/main" id="{F4078F22-475A-425C-83F8-435AC4BC1607}"/>
              </a:ext>
            </a:extLst>
          </p:cNvPr>
          <p:cNvSpPr txBox="1"/>
          <p:nvPr/>
        </p:nvSpPr>
        <p:spPr>
          <a:xfrm>
            <a:off x="6686739" y="3708153"/>
            <a:ext cx="1015021" cy="369332"/>
          </a:xfrm>
          <a:prstGeom prst="rect">
            <a:avLst/>
          </a:prstGeom>
          <a:noFill/>
        </p:spPr>
        <p:txBody>
          <a:bodyPr wrap="none" rtlCol="0">
            <a:spAutoFit/>
          </a:bodyPr>
          <a:lstStyle/>
          <a:p>
            <a:r>
              <a:rPr lang="en-US">
                <a:solidFill>
                  <a:schemeClr val="accent5">
                    <a:lumMod val="75000"/>
                  </a:schemeClr>
                </a:solidFill>
                <a:latin typeface="Century Gothic" panose="020B0502020202020204" pitchFamily="34" charset="0"/>
                <a:cs typeface="Times New Roman" panose="02020603050405020304" pitchFamily="18" charset="0"/>
              </a:rPr>
              <a:t>Central</a:t>
            </a:r>
          </a:p>
        </p:txBody>
      </p:sp>
      <p:sp>
        <p:nvSpPr>
          <p:cNvPr id="93" name="TextBox 92">
            <a:extLst>
              <a:ext uri="{FF2B5EF4-FFF2-40B4-BE49-F238E27FC236}">
                <a16:creationId xmlns:a16="http://schemas.microsoft.com/office/drawing/2014/main" id="{E8F9CE4C-9EED-4CE5-B7BE-04DFE41B2E6A}"/>
              </a:ext>
            </a:extLst>
          </p:cNvPr>
          <p:cNvSpPr txBox="1"/>
          <p:nvPr/>
        </p:nvSpPr>
        <p:spPr>
          <a:xfrm>
            <a:off x="7385076" y="4674362"/>
            <a:ext cx="811441" cy="369332"/>
          </a:xfrm>
          <a:prstGeom prst="rect">
            <a:avLst/>
          </a:prstGeom>
          <a:noFill/>
        </p:spPr>
        <p:txBody>
          <a:bodyPr wrap="none" rtlCol="0">
            <a:spAutoFit/>
          </a:bodyPr>
          <a:lstStyle/>
          <a:p>
            <a:r>
              <a:rPr lang="en-US">
                <a:solidFill>
                  <a:schemeClr val="accent4">
                    <a:lumMod val="75000"/>
                  </a:schemeClr>
                </a:solidFill>
                <a:latin typeface="Century Gothic" panose="020B0502020202020204" pitchFamily="34" charset="0"/>
                <a:cs typeface="Times New Roman" panose="02020603050405020304" pitchFamily="18" charset="0"/>
              </a:rPr>
              <a:t>South</a:t>
            </a:r>
          </a:p>
        </p:txBody>
      </p:sp>
      <p:cxnSp>
        <p:nvCxnSpPr>
          <p:cNvPr id="99" name="Straight Connector 98">
            <a:extLst>
              <a:ext uri="{FF2B5EF4-FFF2-40B4-BE49-F238E27FC236}">
                <a16:creationId xmlns:a16="http://schemas.microsoft.com/office/drawing/2014/main" id="{F53F1C99-35EE-4FAA-BDC4-9245E75435C4}"/>
              </a:ext>
            </a:extLst>
          </p:cNvPr>
          <p:cNvCxnSpPr/>
          <p:nvPr/>
        </p:nvCxnSpPr>
        <p:spPr>
          <a:xfrm>
            <a:off x="1370256" y="3383431"/>
            <a:ext cx="14927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13F7775-7980-469E-8CC0-2D71870CD76B}"/>
              </a:ext>
            </a:extLst>
          </p:cNvPr>
          <p:cNvCxnSpPr>
            <a:cxnSpLocks/>
          </p:cNvCxnSpPr>
          <p:nvPr/>
        </p:nvCxnSpPr>
        <p:spPr>
          <a:xfrm>
            <a:off x="1782810" y="4390852"/>
            <a:ext cx="1920456" cy="3212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5EB614E6-C15A-4EF2-A432-BEBB382D8809}"/>
              </a:ext>
            </a:extLst>
          </p:cNvPr>
          <p:cNvSpPr txBox="1"/>
          <p:nvPr/>
        </p:nvSpPr>
        <p:spPr>
          <a:xfrm>
            <a:off x="913660" y="2497442"/>
            <a:ext cx="795411" cy="369332"/>
          </a:xfrm>
          <a:prstGeom prst="rect">
            <a:avLst/>
          </a:prstGeom>
          <a:noFill/>
        </p:spPr>
        <p:txBody>
          <a:bodyPr wrap="none" rtlCol="0">
            <a:spAutoFit/>
          </a:bodyPr>
          <a:lstStyle/>
          <a:p>
            <a:r>
              <a:rPr lang="en-US">
                <a:solidFill>
                  <a:schemeClr val="accent6">
                    <a:lumMod val="75000"/>
                  </a:schemeClr>
                </a:solidFill>
                <a:latin typeface="Century Gothic" panose="020B0502020202020204" pitchFamily="34" charset="0"/>
                <a:cs typeface="Times New Roman" panose="02020603050405020304" pitchFamily="18" charset="0"/>
              </a:rPr>
              <a:t>North</a:t>
            </a:r>
          </a:p>
        </p:txBody>
      </p:sp>
      <p:sp>
        <p:nvSpPr>
          <p:cNvPr id="102" name="TextBox 101">
            <a:extLst>
              <a:ext uri="{FF2B5EF4-FFF2-40B4-BE49-F238E27FC236}">
                <a16:creationId xmlns:a16="http://schemas.microsoft.com/office/drawing/2014/main" id="{E63370B1-A747-4FA8-92F5-05718993372E}"/>
              </a:ext>
            </a:extLst>
          </p:cNvPr>
          <p:cNvSpPr txBox="1"/>
          <p:nvPr/>
        </p:nvSpPr>
        <p:spPr>
          <a:xfrm>
            <a:off x="1010734" y="3714320"/>
            <a:ext cx="1015021" cy="369332"/>
          </a:xfrm>
          <a:prstGeom prst="rect">
            <a:avLst/>
          </a:prstGeom>
          <a:noFill/>
        </p:spPr>
        <p:txBody>
          <a:bodyPr wrap="none" rtlCol="0">
            <a:spAutoFit/>
          </a:bodyPr>
          <a:lstStyle/>
          <a:p>
            <a:r>
              <a:rPr lang="en-US">
                <a:solidFill>
                  <a:schemeClr val="accent5">
                    <a:lumMod val="75000"/>
                  </a:schemeClr>
                </a:solidFill>
                <a:latin typeface="Century Gothic" panose="020B0502020202020204" pitchFamily="34" charset="0"/>
                <a:cs typeface="Times New Roman" panose="02020603050405020304" pitchFamily="18" charset="0"/>
              </a:rPr>
              <a:t>Central</a:t>
            </a:r>
          </a:p>
        </p:txBody>
      </p:sp>
      <p:sp>
        <p:nvSpPr>
          <p:cNvPr id="103" name="TextBox 102">
            <a:extLst>
              <a:ext uri="{FF2B5EF4-FFF2-40B4-BE49-F238E27FC236}">
                <a16:creationId xmlns:a16="http://schemas.microsoft.com/office/drawing/2014/main" id="{FE61662A-83D4-4AA4-8D58-0DA404D7596B}"/>
              </a:ext>
            </a:extLst>
          </p:cNvPr>
          <p:cNvSpPr txBox="1"/>
          <p:nvPr/>
        </p:nvSpPr>
        <p:spPr>
          <a:xfrm>
            <a:off x="1709071" y="4680529"/>
            <a:ext cx="811441" cy="369332"/>
          </a:xfrm>
          <a:prstGeom prst="rect">
            <a:avLst/>
          </a:prstGeom>
          <a:noFill/>
        </p:spPr>
        <p:txBody>
          <a:bodyPr wrap="none" rtlCol="0">
            <a:spAutoFit/>
          </a:bodyPr>
          <a:lstStyle/>
          <a:p>
            <a:r>
              <a:rPr lang="en-US">
                <a:solidFill>
                  <a:schemeClr val="accent4">
                    <a:lumMod val="75000"/>
                  </a:schemeClr>
                </a:solidFill>
                <a:latin typeface="Century Gothic" panose="020B0502020202020204" pitchFamily="34" charset="0"/>
                <a:cs typeface="Times New Roman" panose="02020603050405020304" pitchFamily="18" charset="0"/>
              </a:rPr>
              <a:t>South</a:t>
            </a:r>
          </a:p>
        </p:txBody>
      </p:sp>
    </p:spTree>
    <p:extLst>
      <p:ext uri="{BB962C8B-B14F-4D97-AF65-F5344CB8AC3E}">
        <p14:creationId xmlns:p14="http://schemas.microsoft.com/office/powerpoint/2010/main" val="21814998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168B9-46AE-5D43-8567-C14B2FB7AD6D}"/>
              </a:ext>
            </a:extLst>
          </p:cNvPr>
          <p:cNvSpPr txBox="1">
            <a:spLocks/>
          </p:cNvSpPr>
          <p:nvPr/>
        </p:nvSpPr>
        <p:spPr>
          <a:xfrm>
            <a:off x="495300" y="342901"/>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a:solidFill>
                  <a:srgbClr val="55A976"/>
                </a:solidFill>
                <a:latin typeface="Century Gothic" panose="020F0302020204030204"/>
              </a:rPr>
              <a:t>Methodology – Fog Longevity Model</a:t>
            </a:r>
          </a:p>
        </p:txBody>
      </p:sp>
      <p:grpSp>
        <p:nvGrpSpPr>
          <p:cNvPr id="4" name="Group 3">
            <a:extLst>
              <a:ext uri="{FF2B5EF4-FFF2-40B4-BE49-F238E27FC236}">
                <a16:creationId xmlns:a16="http://schemas.microsoft.com/office/drawing/2014/main" id="{FA89A7FA-DCFB-0141-B574-33A47111320A}"/>
              </a:ext>
            </a:extLst>
          </p:cNvPr>
          <p:cNvGrpSpPr/>
          <p:nvPr/>
        </p:nvGrpSpPr>
        <p:grpSpPr>
          <a:xfrm>
            <a:off x="8209753" y="937179"/>
            <a:ext cx="3863920" cy="5657755"/>
            <a:chOff x="8209753" y="937179"/>
            <a:chExt cx="3863920" cy="5657755"/>
          </a:xfrm>
        </p:grpSpPr>
        <p:sp>
          <p:nvSpPr>
            <p:cNvPr id="45" name="Rounded Rectangle 44">
              <a:extLst>
                <a:ext uri="{FF2B5EF4-FFF2-40B4-BE49-F238E27FC236}">
                  <a16:creationId xmlns:a16="http://schemas.microsoft.com/office/drawing/2014/main" id="{7ADBDE23-08CB-AD4D-9DF7-0D50267ED846}"/>
                </a:ext>
              </a:extLst>
            </p:cNvPr>
            <p:cNvSpPr/>
            <p:nvPr/>
          </p:nvSpPr>
          <p:spPr>
            <a:xfrm>
              <a:off x="8209753" y="1207786"/>
              <a:ext cx="3863920"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5C35E27B-2A1C-8A47-9EF4-EE2DCA74D5F7}"/>
                </a:ext>
              </a:extLst>
            </p:cNvPr>
            <p:cNvGrpSpPr/>
            <p:nvPr/>
          </p:nvGrpSpPr>
          <p:grpSpPr>
            <a:xfrm>
              <a:off x="8734484" y="937179"/>
              <a:ext cx="2955556" cy="545143"/>
              <a:chOff x="1613116" y="923465"/>
              <a:chExt cx="2955556" cy="545143"/>
            </a:xfrm>
            <a:solidFill>
              <a:schemeClr val="accent6">
                <a:lumMod val="20000"/>
                <a:lumOff val="80000"/>
              </a:schemeClr>
            </a:solidFill>
          </p:grpSpPr>
          <p:sp>
            <p:nvSpPr>
              <p:cNvPr id="64" name="Trapezoid 63">
                <a:extLst>
                  <a:ext uri="{FF2B5EF4-FFF2-40B4-BE49-F238E27FC236}">
                    <a16:creationId xmlns:a16="http://schemas.microsoft.com/office/drawing/2014/main" id="{D491AD1A-9981-1843-A460-071170FF9302}"/>
                  </a:ext>
                </a:extLst>
              </p:cNvPr>
              <p:cNvSpPr/>
              <p:nvPr/>
            </p:nvSpPr>
            <p:spPr>
              <a:xfrm>
                <a:off x="1613116" y="923465"/>
                <a:ext cx="2955556" cy="545143"/>
              </a:xfrm>
              <a:prstGeom prst="trapezoid">
                <a:avLst/>
              </a:prstGeom>
              <a:grp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6" name="TextBox 65">
                <a:extLst>
                  <a:ext uri="{FF2B5EF4-FFF2-40B4-BE49-F238E27FC236}">
                    <a16:creationId xmlns:a16="http://schemas.microsoft.com/office/drawing/2014/main" id="{1B089C84-BDCC-014A-BC8E-E0EEE948C402}"/>
                  </a:ext>
                </a:extLst>
              </p:cNvPr>
              <p:cNvSpPr txBox="1"/>
              <p:nvPr/>
            </p:nvSpPr>
            <p:spPr>
              <a:xfrm>
                <a:off x="2077444" y="928748"/>
                <a:ext cx="1928808" cy="492443"/>
              </a:xfrm>
              <a:prstGeom prst="rect">
                <a:avLst/>
              </a:prstGeom>
              <a:noFill/>
              <a:ln>
                <a:noFill/>
              </a:ln>
            </p:spPr>
            <p:txBody>
              <a:bodyPr wrap="square" rtlCol="0" anchor="t">
                <a:spAutoFit/>
              </a:bodyPr>
              <a:lstStyle/>
              <a:p>
                <a:pPr algn="ctr"/>
                <a:r>
                  <a:rPr lang="en-US" sz="2600" b="1">
                    <a:solidFill>
                      <a:schemeClr val="tx1">
                        <a:lumMod val="75000"/>
                        <a:lumOff val="25000"/>
                      </a:schemeClr>
                    </a:solidFill>
                    <a:latin typeface="Century Gothic"/>
                  </a:rPr>
                  <a:t>Analysis</a:t>
                </a:r>
                <a:endParaRPr lang="en-US" b="1">
                  <a:solidFill>
                    <a:schemeClr val="tx1">
                      <a:lumMod val="75000"/>
                      <a:lumOff val="25000"/>
                    </a:schemeClr>
                  </a:solidFill>
                </a:endParaRPr>
              </a:p>
            </p:txBody>
          </p:sp>
        </p:grpSp>
        <p:sp>
          <p:nvSpPr>
            <p:cNvPr id="93" name="Rectangle 92">
              <a:extLst>
                <a:ext uri="{FF2B5EF4-FFF2-40B4-BE49-F238E27FC236}">
                  <a16:creationId xmlns:a16="http://schemas.microsoft.com/office/drawing/2014/main" id="{62260735-4A81-F746-947B-E8B03F08EF2A}"/>
                </a:ext>
              </a:extLst>
            </p:cNvPr>
            <p:cNvSpPr/>
            <p:nvPr/>
          </p:nvSpPr>
          <p:spPr>
            <a:xfrm>
              <a:off x="8342848" y="1788659"/>
              <a:ext cx="2039762" cy="1101119"/>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3864C2D2-A29C-8844-971C-8B16649CF91B}"/>
                </a:ext>
              </a:extLst>
            </p:cNvPr>
            <p:cNvSpPr txBox="1"/>
            <p:nvPr/>
          </p:nvSpPr>
          <p:spPr>
            <a:xfrm>
              <a:off x="8442270" y="1990712"/>
              <a:ext cx="1959057" cy="707886"/>
            </a:xfrm>
            <a:prstGeom prst="rect">
              <a:avLst/>
            </a:prstGeom>
            <a:noFill/>
            <a:ln>
              <a:noFill/>
            </a:ln>
          </p:spPr>
          <p:txBody>
            <a:bodyPr wrap="square" rtlCol="0" anchor="t">
              <a:spAutoFit/>
            </a:bodyPr>
            <a:lstStyle/>
            <a:p>
              <a:r>
                <a:rPr lang="en-US" sz="2000">
                  <a:solidFill>
                    <a:schemeClr val="bg1"/>
                  </a:solidFill>
                  <a:latin typeface="Century Gothic"/>
                </a:rPr>
                <a:t>1.Training Sample Points</a:t>
              </a:r>
            </a:p>
          </p:txBody>
        </p:sp>
        <p:grpSp>
          <p:nvGrpSpPr>
            <p:cNvPr id="97" name="Group 96">
              <a:extLst>
                <a:ext uri="{FF2B5EF4-FFF2-40B4-BE49-F238E27FC236}">
                  <a16:creationId xmlns:a16="http://schemas.microsoft.com/office/drawing/2014/main" id="{3424E05F-883F-1D4F-B55A-086BBB225866}"/>
                </a:ext>
              </a:extLst>
            </p:cNvPr>
            <p:cNvGrpSpPr/>
            <p:nvPr/>
          </p:nvGrpSpPr>
          <p:grpSpPr>
            <a:xfrm>
              <a:off x="10559355" y="3545908"/>
              <a:ext cx="1242181" cy="1193340"/>
              <a:chOff x="-3446807" y="2780310"/>
              <a:chExt cx="2670056" cy="3246055"/>
            </a:xfrm>
          </p:grpSpPr>
          <p:sp>
            <p:nvSpPr>
              <p:cNvPr id="98" name="Rectangle 97">
                <a:extLst>
                  <a:ext uri="{FF2B5EF4-FFF2-40B4-BE49-F238E27FC236}">
                    <a16:creationId xmlns:a16="http://schemas.microsoft.com/office/drawing/2014/main" id="{256F65B9-E5AD-474B-94D5-9E2DB2D8028D}"/>
                  </a:ext>
                </a:extLst>
              </p:cNvPr>
              <p:cNvSpPr/>
              <p:nvPr/>
            </p:nvSpPr>
            <p:spPr>
              <a:xfrm>
                <a:off x="-3446807" y="4626023"/>
                <a:ext cx="490251"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1284FFCC-DE3E-034D-B3EE-C2B6EEDC3D6E}"/>
                  </a:ext>
                </a:extLst>
              </p:cNvPr>
              <p:cNvSpPr/>
              <p:nvPr/>
            </p:nvSpPr>
            <p:spPr>
              <a:xfrm>
                <a:off x="-2473639" y="2780310"/>
                <a:ext cx="679436"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2910C0DE-7404-0242-B51E-D25749B0919C}"/>
                  </a:ext>
                </a:extLst>
              </p:cNvPr>
              <p:cNvSpPr/>
              <p:nvPr/>
            </p:nvSpPr>
            <p:spPr>
              <a:xfrm>
                <a:off x="-3146741" y="3834513"/>
                <a:ext cx="679436"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58FB084E-BF26-B04F-BC2F-0ABBC0DEBD7D}"/>
                  </a:ext>
                </a:extLst>
              </p:cNvPr>
              <p:cNvSpPr/>
              <p:nvPr/>
            </p:nvSpPr>
            <p:spPr>
              <a:xfrm>
                <a:off x="-1790594" y="3834513"/>
                <a:ext cx="679436"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Connector: Elbow 45">
                <a:extLst>
                  <a:ext uri="{FF2B5EF4-FFF2-40B4-BE49-F238E27FC236}">
                    <a16:creationId xmlns:a16="http://schemas.microsoft.com/office/drawing/2014/main" id="{7E49B49A-B81A-C44C-B752-D710379D39F5}"/>
                  </a:ext>
                </a:extLst>
              </p:cNvPr>
              <p:cNvCxnSpPr>
                <a:stCxn id="99" idx="2"/>
                <a:endCxn id="101" idx="0"/>
              </p:cNvCxnSpPr>
              <p:nvPr/>
            </p:nvCxnSpPr>
            <p:spPr>
              <a:xfrm rot="16200000" flipH="1">
                <a:off x="-2096525" y="3188863"/>
                <a:ext cx="608253" cy="68304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onnector: Elbow 47">
                <a:extLst>
                  <a:ext uri="{FF2B5EF4-FFF2-40B4-BE49-F238E27FC236}">
                    <a16:creationId xmlns:a16="http://schemas.microsoft.com/office/drawing/2014/main" id="{068638CE-EAED-D740-BCF2-6A6341CB1DE9}"/>
                  </a:ext>
                </a:extLst>
              </p:cNvPr>
              <p:cNvCxnSpPr>
                <a:stCxn id="99" idx="2"/>
                <a:endCxn id="100" idx="0"/>
              </p:cNvCxnSpPr>
              <p:nvPr/>
            </p:nvCxnSpPr>
            <p:spPr>
              <a:xfrm rot="5400000">
                <a:off x="-2774598" y="3193835"/>
                <a:ext cx="608253" cy="67310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EC28AE9A-687D-ED42-ABCD-0C36831BB521}"/>
                  </a:ext>
                </a:extLst>
              </p:cNvPr>
              <p:cNvSpPr/>
              <p:nvPr/>
            </p:nvSpPr>
            <p:spPr>
              <a:xfrm>
                <a:off x="-2738138" y="4626023"/>
                <a:ext cx="490251"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D77A7FC1-7574-074E-855E-DFABA3DC8A8C}"/>
                  </a:ext>
                </a:extLst>
              </p:cNvPr>
              <p:cNvSpPr/>
              <p:nvPr/>
            </p:nvSpPr>
            <p:spPr>
              <a:xfrm>
                <a:off x="-1975671" y="4626023"/>
                <a:ext cx="490251"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4788AF82-B97F-F142-9724-CD616ED31674}"/>
                  </a:ext>
                </a:extLst>
              </p:cNvPr>
              <p:cNvSpPr/>
              <p:nvPr/>
            </p:nvSpPr>
            <p:spPr>
              <a:xfrm>
                <a:off x="-1267002" y="4626023"/>
                <a:ext cx="490251"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1F48155D-F2B4-9241-9324-861997E712DA}"/>
                  </a:ext>
                </a:extLst>
              </p:cNvPr>
              <p:cNvSpPr/>
              <p:nvPr/>
            </p:nvSpPr>
            <p:spPr>
              <a:xfrm>
                <a:off x="-3049674" y="5580415"/>
                <a:ext cx="490251"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96FC88C8-5AED-A54E-8558-1937896E717F}"/>
                  </a:ext>
                </a:extLst>
              </p:cNvPr>
              <p:cNvSpPr/>
              <p:nvPr/>
            </p:nvSpPr>
            <p:spPr>
              <a:xfrm>
                <a:off x="-2317559" y="5580415"/>
                <a:ext cx="490251" cy="4459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 name="Connector: Elbow 55">
                <a:extLst>
                  <a:ext uri="{FF2B5EF4-FFF2-40B4-BE49-F238E27FC236}">
                    <a16:creationId xmlns:a16="http://schemas.microsoft.com/office/drawing/2014/main" id="{4C4D4588-69DD-6F45-93D7-8EFE4529DDC8}"/>
                  </a:ext>
                </a:extLst>
              </p:cNvPr>
              <p:cNvCxnSpPr>
                <a:stCxn id="100" idx="2"/>
                <a:endCxn id="98" idx="0"/>
              </p:cNvCxnSpPr>
              <p:nvPr/>
            </p:nvCxnSpPr>
            <p:spPr>
              <a:xfrm rot="5400000">
                <a:off x="-3177132" y="4255914"/>
                <a:ext cx="345560" cy="394658"/>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Connector: Elbow 57">
                <a:extLst>
                  <a:ext uri="{FF2B5EF4-FFF2-40B4-BE49-F238E27FC236}">
                    <a16:creationId xmlns:a16="http://schemas.microsoft.com/office/drawing/2014/main" id="{B9F0317C-801F-D440-9B2E-CDD607B60366}"/>
                  </a:ext>
                </a:extLst>
              </p:cNvPr>
              <p:cNvCxnSpPr>
                <a:stCxn id="100" idx="2"/>
                <a:endCxn id="104" idx="0"/>
              </p:cNvCxnSpPr>
              <p:nvPr/>
            </p:nvCxnSpPr>
            <p:spPr>
              <a:xfrm rot="16200000" flipH="1">
                <a:off x="-2822798" y="4296237"/>
                <a:ext cx="345560" cy="31401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Connector: Elbow 59">
                <a:extLst>
                  <a:ext uri="{FF2B5EF4-FFF2-40B4-BE49-F238E27FC236}">
                    <a16:creationId xmlns:a16="http://schemas.microsoft.com/office/drawing/2014/main" id="{DCB75B97-D29C-2C45-BA59-ABDD88986F25}"/>
                  </a:ext>
                </a:extLst>
              </p:cNvPr>
              <p:cNvCxnSpPr>
                <a:stCxn id="104" idx="2"/>
                <a:endCxn id="107" idx="0"/>
              </p:cNvCxnSpPr>
              <p:nvPr/>
            </p:nvCxnSpPr>
            <p:spPr>
              <a:xfrm rot="5400000">
                <a:off x="-2903001" y="5170426"/>
                <a:ext cx="508442" cy="311536"/>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Connector: Elbow 61">
                <a:extLst>
                  <a:ext uri="{FF2B5EF4-FFF2-40B4-BE49-F238E27FC236}">
                    <a16:creationId xmlns:a16="http://schemas.microsoft.com/office/drawing/2014/main" id="{C98DF16D-9E72-FE49-87A6-2358ABBE0E45}"/>
                  </a:ext>
                </a:extLst>
              </p:cNvPr>
              <p:cNvCxnSpPr>
                <a:stCxn id="104" idx="2"/>
                <a:endCxn id="108" idx="0"/>
              </p:cNvCxnSpPr>
              <p:nvPr/>
            </p:nvCxnSpPr>
            <p:spPr>
              <a:xfrm rot="16200000" flipH="1">
                <a:off x="-2536944" y="5115904"/>
                <a:ext cx="508442" cy="420579"/>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Connector: Elbow 64">
                <a:extLst>
                  <a:ext uri="{FF2B5EF4-FFF2-40B4-BE49-F238E27FC236}">
                    <a16:creationId xmlns:a16="http://schemas.microsoft.com/office/drawing/2014/main" id="{492EBC58-DF38-F141-9042-BA689B2BBA03}"/>
                  </a:ext>
                </a:extLst>
              </p:cNvPr>
              <p:cNvCxnSpPr>
                <a:stCxn id="101" idx="2"/>
                <a:endCxn id="105" idx="0"/>
              </p:cNvCxnSpPr>
              <p:nvPr/>
            </p:nvCxnSpPr>
            <p:spPr>
              <a:xfrm rot="5400000">
                <a:off x="-1763490" y="4313409"/>
                <a:ext cx="345560" cy="279669"/>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onnector: Elbow 66">
                <a:extLst>
                  <a:ext uri="{FF2B5EF4-FFF2-40B4-BE49-F238E27FC236}">
                    <a16:creationId xmlns:a16="http://schemas.microsoft.com/office/drawing/2014/main" id="{7427650A-74B5-5F43-8993-827FAA72890F}"/>
                  </a:ext>
                </a:extLst>
              </p:cNvPr>
              <p:cNvCxnSpPr>
                <a:stCxn id="101" idx="2"/>
                <a:endCxn id="106" idx="0"/>
              </p:cNvCxnSpPr>
              <p:nvPr/>
            </p:nvCxnSpPr>
            <p:spPr>
              <a:xfrm rot="16200000" flipH="1">
                <a:off x="-1409156" y="4238743"/>
                <a:ext cx="345560" cy="429000"/>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16" name="Picture 115" descr="Map&#10;&#10;Description automatically generated">
              <a:extLst>
                <a:ext uri="{FF2B5EF4-FFF2-40B4-BE49-F238E27FC236}">
                  <a16:creationId xmlns:a16="http://schemas.microsoft.com/office/drawing/2014/main" id="{D67E0979-CD96-2A4E-84DE-B4D59922DD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2117" y="1616307"/>
              <a:ext cx="1163854" cy="1642509"/>
            </a:xfrm>
            <a:prstGeom prst="rect">
              <a:avLst/>
            </a:prstGeom>
          </p:spPr>
        </p:pic>
        <p:sp>
          <p:nvSpPr>
            <p:cNvPr id="117" name="Rectangle 116">
              <a:extLst>
                <a:ext uri="{FF2B5EF4-FFF2-40B4-BE49-F238E27FC236}">
                  <a16:creationId xmlns:a16="http://schemas.microsoft.com/office/drawing/2014/main" id="{61B70A37-2234-2644-9271-50E7E946B886}"/>
                </a:ext>
              </a:extLst>
            </p:cNvPr>
            <p:cNvSpPr/>
            <p:nvPr/>
          </p:nvSpPr>
          <p:spPr>
            <a:xfrm>
              <a:off x="8340751" y="3424682"/>
              <a:ext cx="2039762" cy="1101119"/>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E9B81316-8639-2A4B-9ADD-58D0FFB850A9}"/>
                </a:ext>
              </a:extLst>
            </p:cNvPr>
            <p:cNvSpPr txBox="1"/>
            <p:nvPr/>
          </p:nvSpPr>
          <p:spPr>
            <a:xfrm>
              <a:off x="8422673" y="3645731"/>
              <a:ext cx="1801097" cy="707886"/>
            </a:xfrm>
            <a:prstGeom prst="rect">
              <a:avLst/>
            </a:prstGeom>
            <a:noFill/>
            <a:ln>
              <a:noFill/>
            </a:ln>
          </p:spPr>
          <p:txBody>
            <a:bodyPr wrap="square" rtlCol="0" anchor="t">
              <a:spAutoFit/>
            </a:bodyPr>
            <a:lstStyle/>
            <a:p>
              <a:r>
                <a:rPr lang="en-US" sz="2000">
                  <a:solidFill>
                    <a:schemeClr val="bg1"/>
                  </a:solidFill>
                  <a:latin typeface="Century Gothic"/>
                </a:rPr>
                <a:t>2. Random Forest</a:t>
              </a:r>
            </a:p>
          </p:txBody>
        </p:sp>
        <p:sp>
          <p:nvSpPr>
            <p:cNvPr id="118" name="Rectangle 117">
              <a:extLst>
                <a:ext uri="{FF2B5EF4-FFF2-40B4-BE49-F238E27FC236}">
                  <a16:creationId xmlns:a16="http://schemas.microsoft.com/office/drawing/2014/main" id="{E5EF5DE8-3D7B-CC4C-A981-7392AC1EB363}"/>
                </a:ext>
              </a:extLst>
            </p:cNvPr>
            <p:cNvSpPr/>
            <p:nvPr/>
          </p:nvSpPr>
          <p:spPr>
            <a:xfrm>
              <a:off x="8340751" y="5025527"/>
              <a:ext cx="2039762" cy="1101119"/>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C750F612-DE2A-8943-9B46-68C6EDFFF6EE}"/>
                </a:ext>
              </a:extLst>
            </p:cNvPr>
            <p:cNvSpPr txBox="1"/>
            <p:nvPr/>
          </p:nvSpPr>
          <p:spPr>
            <a:xfrm>
              <a:off x="8448762" y="5222143"/>
              <a:ext cx="1663516" cy="707886"/>
            </a:xfrm>
            <a:prstGeom prst="rect">
              <a:avLst/>
            </a:prstGeom>
            <a:noFill/>
            <a:ln>
              <a:noFill/>
            </a:ln>
          </p:spPr>
          <p:txBody>
            <a:bodyPr wrap="square" rtlCol="0" anchor="t">
              <a:spAutoFit/>
            </a:bodyPr>
            <a:lstStyle/>
            <a:p>
              <a:r>
                <a:rPr lang="en-US" sz="2000">
                  <a:solidFill>
                    <a:schemeClr val="bg1"/>
                  </a:solidFill>
                  <a:latin typeface="Century Gothic"/>
                </a:rPr>
                <a:t>3. Variable Importance</a:t>
              </a:r>
            </a:p>
          </p:txBody>
        </p:sp>
        <p:pic>
          <p:nvPicPr>
            <p:cNvPr id="122" name="Picture 121" descr="Table&#10;&#10;Description automatically generated">
              <a:extLst>
                <a:ext uri="{FF2B5EF4-FFF2-40B4-BE49-F238E27FC236}">
                  <a16:creationId xmlns:a16="http://schemas.microsoft.com/office/drawing/2014/main" id="{F8FF3092-A1D5-364D-B584-247C083794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9675" y="4942265"/>
              <a:ext cx="1291861" cy="1475886"/>
            </a:xfrm>
            <a:prstGeom prst="rect">
              <a:avLst/>
            </a:prstGeom>
          </p:spPr>
        </p:pic>
      </p:grpSp>
      <p:grpSp>
        <p:nvGrpSpPr>
          <p:cNvPr id="3" name="Group 2">
            <a:extLst>
              <a:ext uri="{FF2B5EF4-FFF2-40B4-BE49-F238E27FC236}">
                <a16:creationId xmlns:a16="http://schemas.microsoft.com/office/drawing/2014/main" id="{67C1CFF6-65E9-0B48-BA03-63886FB03521}"/>
              </a:ext>
            </a:extLst>
          </p:cNvPr>
          <p:cNvGrpSpPr/>
          <p:nvPr/>
        </p:nvGrpSpPr>
        <p:grpSpPr>
          <a:xfrm>
            <a:off x="99859" y="989332"/>
            <a:ext cx="3863920" cy="5602840"/>
            <a:chOff x="82092" y="990589"/>
            <a:chExt cx="3863920" cy="5602840"/>
          </a:xfrm>
        </p:grpSpPr>
        <p:sp>
          <p:nvSpPr>
            <p:cNvPr id="38" name="Rounded Rectangle 37">
              <a:extLst>
                <a:ext uri="{FF2B5EF4-FFF2-40B4-BE49-F238E27FC236}">
                  <a16:creationId xmlns:a16="http://schemas.microsoft.com/office/drawing/2014/main" id="{4AA16E87-4B2E-8D40-82D2-31E8EA471B8C}"/>
                </a:ext>
              </a:extLst>
            </p:cNvPr>
            <p:cNvSpPr/>
            <p:nvPr/>
          </p:nvSpPr>
          <p:spPr>
            <a:xfrm>
              <a:off x="82092" y="1206281"/>
              <a:ext cx="3863920"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3F726841-A77A-CF48-A72D-E183599BC3B5}"/>
                </a:ext>
              </a:extLst>
            </p:cNvPr>
            <p:cNvGrpSpPr/>
            <p:nvPr/>
          </p:nvGrpSpPr>
          <p:grpSpPr>
            <a:xfrm>
              <a:off x="566351" y="990589"/>
              <a:ext cx="2955556" cy="545143"/>
              <a:chOff x="1613116" y="923465"/>
              <a:chExt cx="2955556" cy="545143"/>
            </a:xfrm>
          </p:grpSpPr>
          <p:sp>
            <p:nvSpPr>
              <p:cNvPr id="55" name="Trapezoid 54">
                <a:extLst>
                  <a:ext uri="{FF2B5EF4-FFF2-40B4-BE49-F238E27FC236}">
                    <a16:creationId xmlns:a16="http://schemas.microsoft.com/office/drawing/2014/main" id="{0F49819A-2338-194C-95E6-A6F32436297E}"/>
                  </a:ext>
                </a:extLst>
              </p:cNvPr>
              <p:cNvSpPr/>
              <p:nvPr/>
            </p:nvSpPr>
            <p:spPr>
              <a:xfrm>
                <a:off x="1613116" y="923465"/>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57" name="TextBox 56">
                <a:extLst>
                  <a:ext uri="{FF2B5EF4-FFF2-40B4-BE49-F238E27FC236}">
                    <a16:creationId xmlns:a16="http://schemas.microsoft.com/office/drawing/2014/main" id="{744E0D22-824B-294C-B8C9-83322DE6CE46}"/>
                  </a:ext>
                </a:extLst>
              </p:cNvPr>
              <p:cNvSpPr txBox="1"/>
              <p:nvPr/>
            </p:nvSpPr>
            <p:spPr>
              <a:xfrm>
                <a:off x="2077444" y="928748"/>
                <a:ext cx="1928808" cy="492443"/>
              </a:xfrm>
              <a:prstGeom prst="rect">
                <a:avLst/>
              </a:prstGeom>
              <a:noFill/>
              <a:ln>
                <a:noFill/>
              </a:ln>
            </p:spPr>
            <p:txBody>
              <a:bodyPr wrap="square" rtlCol="0" anchor="t">
                <a:spAutoFit/>
              </a:bodyPr>
              <a:lstStyle/>
              <a:p>
                <a:pPr algn="ctr"/>
                <a:r>
                  <a:rPr lang="en-US" sz="2600" b="1">
                    <a:solidFill>
                      <a:schemeClr val="tx1">
                        <a:lumMod val="75000"/>
                        <a:lumOff val="25000"/>
                      </a:schemeClr>
                    </a:solidFill>
                    <a:latin typeface="Century Gothic"/>
                  </a:rPr>
                  <a:t>Response</a:t>
                </a:r>
              </a:p>
            </p:txBody>
          </p:sp>
        </p:grpSp>
        <p:grpSp>
          <p:nvGrpSpPr>
            <p:cNvPr id="123" name="Group 122">
              <a:extLst>
                <a:ext uri="{FF2B5EF4-FFF2-40B4-BE49-F238E27FC236}">
                  <a16:creationId xmlns:a16="http://schemas.microsoft.com/office/drawing/2014/main" id="{5439EC28-FB16-AC41-B132-C2F59E17F30D}"/>
                </a:ext>
              </a:extLst>
            </p:cNvPr>
            <p:cNvGrpSpPr/>
            <p:nvPr/>
          </p:nvGrpSpPr>
          <p:grpSpPr>
            <a:xfrm>
              <a:off x="465892" y="5250118"/>
              <a:ext cx="3096320" cy="548640"/>
              <a:chOff x="162208" y="5250118"/>
              <a:chExt cx="3096320" cy="548640"/>
            </a:xfrm>
          </p:grpSpPr>
          <p:sp>
            <p:nvSpPr>
              <p:cNvPr id="70" name="Google Shape;514;p72">
                <a:extLst>
                  <a:ext uri="{FF2B5EF4-FFF2-40B4-BE49-F238E27FC236}">
                    <a16:creationId xmlns:a16="http://schemas.microsoft.com/office/drawing/2014/main" id="{A8EFF54C-2FBD-0843-AEE2-14990E67F1C8}"/>
                  </a:ext>
                </a:extLst>
              </p:cNvPr>
              <p:cNvSpPr/>
              <p:nvPr/>
            </p:nvSpPr>
            <p:spPr>
              <a:xfrm>
                <a:off x="162208" y="5250118"/>
                <a:ext cx="3096320"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69" name="TextBox 68">
                <a:extLst>
                  <a:ext uri="{FF2B5EF4-FFF2-40B4-BE49-F238E27FC236}">
                    <a16:creationId xmlns:a16="http://schemas.microsoft.com/office/drawing/2014/main" id="{B6ED7969-58F6-034C-9330-6FD6D149BEEC}"/>
                  </a:ext>
                </a:extLst>
              </p:cNvPr>
              <p:cNvSpPr txBox="1"/>
              <p:nvPr/>
            </p:nvSpPr>
            <p:spPr>
              <a:xfrm>
                <a:off x="277900" y="5324383"/>
                <a:ext cx="2864936" cy="400110"/>
              </a:xfrm>
              <a:prstGeom prst="rect">
                <a:avLst/>
              </a:prstGeom>
              <a:noFill/>
              <a:ln>
                <a:noFill/>
              </a:ln>
            </p:spPr>
            <p:txBody>
              <a:bodyPr wrap="square" rtlCol="0" anchor="t">
                <a:spAutoFit/>
              </a:bodyPr>
              <a:lstStyle/>
              <a:p>
                <a:r>
                  <a:rPr lang="en-US" sz="2000">
                    <a:solidFill>
                      <a:schemeClr val="bg1"/>
                    </a:solidFill>
                    <a:latin typeface="Century Gothic"/>
                  </a:rPr>
                  <a:t>GOES Fog Longevity</a:t>
                </a:r>
              </a:p>
            </p:txBody>
          </p:sp>
        </p:grpSp>
        <p:pic>
          <p:nvPicPr>
            <p:cNvPr id="62" name="Picture 61">
              <a:extLst>
                <a:ext uri="{FF2B5EF4-FFF2-40B4-BE49-F238E27FC236}">
                  <a16:creationId xmlns:a16="http://schemas.microsoft.com/office/drawing/2014/main" id="{A703ADB4-DBD6-F644-8642-45B026DAFE63}"/>
                </a:ext>
              </a:extLst>
            </p:cNvPr>
            <p:cNvPicPr>
              <a:picLocks noChangeAspect="1"/>
            </p:cNvPicPr>
            <p:nvPr/>
          </p:nvPicPr>
          <p:blipFill>
            <a:blip r:embed="rId5"/>
            <a:stretch>
              <a:fillRect/>
            </a:stretch>
          </p:blipFill>
          <p:spPr>
            <a:xfrm>
              <a:off x="449510" y="2260852"/>
              <a:ext cx="3096320" cy="2734056"/>
            </a:xfrm>
            <a:prstGeom prst="rect">
              <a:avLst/>
            </a:prstGeom>
            <a:ln>
              <a:solidFill>
                <a:schemeClr val="tx1"/>
              </a:solidFill>
            </a:ln>
            <a:effectLst/>
          </p:spPr>
        </p:pic>
      </p:grpSp>
      <p:grpSp>
        <p:nvGrpSpPr>
          <p:cNvPr id="11" name="Group 10">
            <a:extLst>
              <a:ext uri="{FF2B5EF4-FFF2-40B4-BE49-F238E27FC236}">
                <a16:creationId xmlns:a16="http://schemas.microsoft.com/office/drawing/2014/main" id="{92FDC00F-57B2-A64B-A753-06873DD2A214}"/>
              </a:ext>
            </a:extLst>
          </p:cNvPr>
          <p:cNvGrpSpPr/>
          <p:nvPr/>
        </p:nvGrpSpPr>
        <p:grpSpPr>
          <a:xfrm>
            <a:off x="4154806" y="969993"/>
            <a:ext cx="3863920" cy="5622179"/>
            <a:chOff x="4154806" y="969993"/>
            <a:chExt cx="3863920" cy="5622179"/>
          </a:xfrm>
        </p:grpSpPr>
        <p:grpSp>
          <p:nvGrpSpPr>
            <p:cNvPr id="5" name="Group 4">
              <a:extLst>
                <a:ext uri="{FF2B5EF4-FFF2-40B4-BE49-F238E27FC236}">
                  <a16:creationId xmlns:a16="http://schemas.microsoft.com/office/drawing/2014/main" id="{03DA13A7-E8EF-FC40-AC5F-52C8031CE093}"/>
                </a:ext>
              </a:extLst>
            </p:cNvPr>
            <p:cNvGrpSpPr/>
            <p:nvPr/>
          </p:nvGrpSpPr>
          <p:grpSpPr>
            <a:xfrm>
              <a:off x="4154806" y="969993"/>
              <a:ext cx="3863920" cy="5622179"/>
              <a:chOff x="4124984" y="969993"/>
              <a:chExt cx="3863920" cy="5622179"/>
            </a:xfrm>
          </p:grpSpPr>
          <p:sp>
            <p:nvSpPr>
              <p:cNvPr id="40" name="Rounded Rectangle 39">
                <a:extLst>
                  <a:ext uri="{FF2B5EF4-FFF2-40B4-BE49-F238E27FC236}">
                    <a16:creationId xmlns:a16="http://schemas.microsoft.com/office/drawing/2014/main" id="{A89161DD-7FBB-7E43-B96C-F0E748592CEF}"/>
                  </a:ext>
                </a:extLst>
              </p:cNvPr>
              <p:cNvSpPr/>
              <p:nvPr/>
            </p:nvSpPr>
            <p:spPr>
              <a:xfrm>
                <a:off x="4124984" y="1205024"/>
                <a:ext cx="3863920"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a:extLst>
                  <a:ext uri="{FF2B5EF4-FFF2-40B4-BE49-F238E27FC236}">
                    <a16:creationId xmlns:a16="http://schemas.microsoft.com/office/drawing/2014/main" id="{CF661D18-3C4A-0B44-ACD6-DC73D9B7E67C}"/>
                  </a:ext>
                </a:extLst>
              </p:cNvPr>
              <p:cNvSpPr/>
              <p:nvPr/>
            </p:nvSpPr>
            <p:spPr>
              <a:xfrm>
                <a:off x="4614773" y="969993"/>
                <a:ext cx="2955556" cy="545143"/>
              </a:xfrm>
              <a:prstGeom prst="trapezoid">
                <a:avLst/>
              </a:prstGeom>
              <a:solidFill>
                <a:schemeClr val="accent6">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1" name="TextBox 60">
                <a:extLst>
                  <a:ext uri="{FF2B5EF4-FFF2-40B4-BE49-F238E27FC236}">
                    <a16:creationId xmlns:a16="http://schemas.microsoft.com/office/drawing/2014/main" id="{709DE2F1-0241-3C4D-AA01-5DFC2D4A50FF}"/>
                  </a:ext>
                </a:extLst>
              </p:cNvPr>
              <p:cNvSpPr txBox="1"/>
              <p:nvPr/>
            </p:nvSpPr>
            <p:spPr>
              <a:xfrm>
                <a:off x="5097653" y="1017748"/>
                <a:ext cx="1928808" cy="492443"/>
              </a:xfrm>
              <a:prstGeom prst="rect">
                <a:avLst/>
              </a:prstGeom>
              <a:noFill/>
              <a:ln>
                <a:noFill/>
              </a:ln>
            </p:spPr>
            <p:txBody>
              <a:bodyPr wrap="square" rtlCol="0" anchor="t">
                <a:spAutoFit/>
              </a:bodyPr>
              <a:lstStyle/>
              <a:p>
                <a:pPr algn="ctr"/>
                <a:r>
                  <a:rPr lang="en-US" sz="2600" b="1">
                    <a:solidFill>
                      <a:schemeClr val="tx1">
                        <a:lumMod val="75000"/>
                        <a:lumOff val="25000"/>
                      </a:schemeClr>
                    </a:solidFill>
                    <a:latin typeface="Century Gothic"/>
                  </a:rPr>
                  <a:t>Predictors</a:t>
                </a:r>
                <a:endParaRPr lang="en-US" b="1">
                  <a:solidFill>
                    <a:schemeClr val="tx1">
                      <a:lumMod val="75000"/>
                      <a:lumOff val="25000"/>
                    </a:schemeClr>
                  </a:solidFill>
                </a:endParaRPr>
              </a:p>
            </p:txBody>
          </p:sp>
          <p:sp>
            <p:nvSpPr>
              <p:cNvPr id="71" name="Google Shape;514;p72">
                <a:extLst>
                  <a:ext uri="{FF2B5EF4-FFF2-40B4-BE49-F238E27FC236}">
                    <a16:creationId xmlns:a16="http://schemas.microsoft.com/office/drawing/2014/main" id="{34271643-DC61-874F-9700-C506D998EB2F}"/>
                  </a:ext>
                </a:extLst>
              </p:cNvPr>
              <p:cNvSpPr/>
              <p:nvPr/>
            </p:nvSpPr>
            <p:spPr>
              <a:xfrm>
                <a:off x="5113740" y="3876101"/>
                <a:ext cx="2280507"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72" name="TextBox 71">
                <a:extLst>
                  <a:ext uri="{FF2B5EF4-FFF2-40B4-BE49-F238E27FC236}">
                    <a16:creationId xmlns:a16="http://schemas.microsoft.com/office/drawing/2014/main" id="{D2BF03B4-9153-434D-BB51-A2F85E82B6B2}"/>
                  </a:ext>
                </a:extLst>
              </p:cNvPr>
              <p:cNvSpPr txBox="1"/>
              <p:nvPr/>
            </p:nvSpPr>
            <p:spPr>
              <a:xfrm>
                <a:off x="5600262" y="3950366"/>
                <a:ext cx="1355689" cy="400110"/>
              </a:xfrm>
              <a:prstGeom prst="rect">
                <a:avLst/>
              </a:prstGeom>
              <a:noFill/>
              <a:ln>
                <a:noFill/>
              </a:ln>
            </p:spPr>
            <p:txBody>
              <a:bodyPr wrap="square" rtlCol="0" anchor="t">
                <a:spAutoFit/>
              </a:bodyPr>
              <a:lstStyle/>
              <a:p>
                <a:r>
                  <a:rPr lang="en-US" sz="2000">
                    <a:solidFill>
                      <a:schemeClr val="bg1"/>
                    </a:solidFill>
                    <a:latin typeface="Century Gothic"/>
                  </a:rPr>
                  <a:t>Climatic</a:t>
                </a:r>
              </a:p>
            </p:txBody>
          </p:sp>
          <p:sp>
            <p:nvSpPr>
              <p:cNvPr id="73" name="Google Shape;514;p72">
                <a:extLst>
                  <a:ext uri="{FF2B5EF4-FFF2-40B4-BE49-F238E27FC236}">
                    <a16:creationId xmlns:a16="http://schemas.microsoft.com/office/drawing/2014/main" id="{0408E01F-A06D-DD4C-9E40-0366D73BA40C}"/>
                  </a:ext>
                </a:extLst>
              </p:cNvPr>
              <p:cNvSpPr/>
              <p:nvPr/>
            </p:nvSpPr>
            <p:spPr>
              <a:xfrm>
                <a:off x="5113740" y="5979284"/>
                <a:ext cx="2280507"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74" name="TextBox 73">
                <a:extLst>
                  <a:ext uri="{FF2B5EF4-FFF2-40B4-BE49-F238E27FC236}">
                    <a16:creationId xmlns:a16="http://schemas.microsoft.com/office/drawing/2014/main" id="{18A3B3C0-B83B-3E47-90E2-C95CC33EA56B}"/>
                  </a:ext>
                </a:extLst>
              </p:cNvPr>
              <p:cNvSpPr txBox="1"/>
              <p:nvPr/>
            </p:nvSpPr>
            <p:spPr>
              <a:xfrm>
                <a:off x="5288631" y="6053549"/>
                <a:ext cx="1898550" cy="400110"/>
              </a:xfrm>
              <a:prstGeom prst="rect">
                <a:avLst/>
              </a:prstGeom>
              <a:noFill/>
              <a:ln>
                <a:noFill/>
              </a:ln>
            </p:spPr>
            <p:txBody>
              <a:bodyPr wrap="square" rtlCol="0" anchor="t">
                <a:spAutoFit/>
              </a:bodyPr>
              <a:lstStyle/>
              <a:p>
                <a:r>
                  <a:rPr lang="en-US" sz="2000">
                    <a:solidFill>
                      <a:schemeClr val="bg1"/>
                    </a:solidFill>
                    <a:latin typeface="Century Gothic"/>
                  </a:rPr>
                  <a:t>Topographic</a:t>
                </a:r>
              </a:p>
            </p:txBody>
          </p:sp>
          <p:grpSp>
            <p:nvGrpSpPr>
              <p:cNvPr id="29" name="Group 28">
                <a:extLst>
                  <a:ext uri="{FF2B5EF4-FFF2-40B4-BE49-F238E27FC236}">
                    <a16:creationId xmlns:a16="http://schemas.microsoft.com/office/drawing/2014/main" id="{4CE16DAA-4558-694A-B090-E91149329145}"/>
                  </a:ext>
                </a:extLst>
              </p:cNvPr>
              <p:cNvGrpSpPr/>
              <p:nvPr/>
            </p:nvGrpSpPr>
            <p:grpSpPr>
              <a:xfrm>
                <a:off x="4291766" y="1601662"/>
                <a:ext cx="3579207" cy="2296638"/>
                <a:chOff x="4029493" y="1578196"/>
                <a:chExt cx="3579207" cy="2296638"/>
              </a:xfrm>
            </p:grpSpPr>
            <p:pic>
              <p:nvPicPr>
                <p:cNvPr id="6" name="Picture 5" descr="A close up of clouds in the sky&#10;&#10;Description automatically generated">
                  <a:extLst>
                    <a:ext uri="{FF2B5EF4-FFF2-40B4-BE49-F238E27FC236}">
                      <a16:creationId xmlns:a16="http://schemas.microsoft.com/office/drawing/2014/main" id="{ABE5EFA2-7E8C-1C49-B4C6-DC510AA9BA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1854" y="2491397"/>
                  <a:ext cx="1244906" cy="1371600"/>
                </a:xfrm>
                <a:prstGeom prst="rect">
                  <a:avLst/>
                </a:prstGeom>
                <a:ln>
                  <a:solidFill>
                    <a:schemeClr val="tx1"/>
                  </a:solidFill>
                </a:ln>
              </p:spPr>
            </p:pic>
            <p:sp>
              <p:nvSpPr>
                <p:cNvPr id="76" name="TextBox 75">
                  <a:extLst>
                    <a:ext uri="{FF2B5EF4-FFF2-40B4-BE49-F238E27FC236}">
                      <a16:creationId xmlns:a16="http://schemas.microsoft.com/office/drawing/2014/main" id="{A9229A0E-3079-1C4C-A878-33DEBB550796}"/>
                    </a:ext>
                  </a:extLst>
                </p:cNvPr>
                <p:cNvSpPr txBox="1"/>
                <p:nvPr/>
              </p:nvSpPr>
              <p:spPr>
                <a:xfrm>
                  <a:off x="4029493" y="3505502"/>
                  <a:ext cx="8058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tx1">
                          <a:lumMod val="75000"/>
                          <a:lumOff val="25000"/>
                        </a:schemeClr>
                      </a:solidFill>
                      <a:highlight>
                        <a:srgbClr val="C0C0C0"/>
                      </a:highlight>
                      <a:latin typeface="Century Gothic"/>
                      <a:cs typeface="Calibri"/>
                    </a:rPr>
                    <a:t>ppt</a:t>
                  </a:r>
                </a:p>
              </p:txBody>
            </p:sp>
            <p:pic>
              <p:nvPicPr>
                <p:cNvPr id="12" name="Picture 11" descr="A star filled sky&#10;&#10;Description automatically generated">
                  <a:extLst>
                    <a:ext uri="{FF2B5EF4-FFF2-40B4-BE49-F238E27FC236}">
                      <a16:creationId xmlns:a16="http://schemas.microsoft.com/office/drawing/2014/main" id="{9391A80F-5D22-F043-8FD6-473F44D0DC46}"/>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578491" y="2315958"/>
                  <a:ext cx="1408176" cy="1371600"/>
                </a:xfrm>
                <a:prstGeom prst="rect">
                  <a:avLst/>
                </a:prstGeom>
                <a:ln>
                  <a:solidFill>
                    <a:schemeClr val="tx1"/>
                  </a:solidFill>
                </a:ln>
              </p:spPr>
            </p:pic>
            <p:sp>
              <p:nvSpPr>
                <p:cNvPr id="77" name="TextBox 76">
                  <a:extLst>
                    <a:ext uri="{FF2B5EF4-FFF2-40B4-BE49-F238E27FC236}">
                      <a16:creationId xmlns:a16="http://schemas.microsoft.com/office/drawing/2014/main" id="{C0E3A86C-5E36-DC49-AD7C-72B81D6A22C6}"/>
                    </a:ext>
                  </a:extLst>
                </p:cNvPr>
                <p:cNvSpPr txBox="1"/>
                <p:nvPr/>
              </p:nvSpPr>
              <p:spPr>
                <a:xfrm>
                  <a:off x="4562503" y="3349148"/>
                  <a:ext cx="10995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err="1">
                      <a:solidFill>
                        <a:schemeClr val="tx1">
                          <a:lumMod val="75000"/>
                          <a:lumOff val="25000"/>
                        </a:schemeClr>
                      </a:solidFill>
                      <a:highlight>
                        <a:srgbClr val="C0C0C0"/>
                      </a:highlight>
                      <a:latin typeface="Century Gothic"/>
                      <a:cs typeface="Calibri"/>
                    </a:rPr>
                    <a:t>tdmean</a:t>
                  </a:r>
                  <a:endParaRPr lang="en-US" b="1">
                    <a:solidFill>
                      <a:schemeClr val="tx1">
                        <a:lumMod val="75000"/>
                        <a:lumOff val="25000"/>
                      </a:schemeClr>
                    </a:solidFill>
                    <a:highlight>
                      <a:srgbClr val="C0C0C0"/>
                    </a:highlight>
                    <a:latin typeface="Century Gothic"/>
                    <a:cs typeface="Calibri"/>
                  </a:endParaRPr>
                </a:p>
              </p:txBody>
            </p:sp>
            <p:pic>
              <p:nvPicPr>
                <p:cNvPr id="14" name="Picture 13" descr="A star filled sky&#10;&#10;Description automatically generated">
                  <a:extLst>
                    <a:ext uri="{FF2B5EF4-FFF2-40B4-BE49-F238E27FC236}">
                      <a16:creationId xmlns:a16="http://schemas.microsoft.com/office/drawing/2014/main" id="{E77CDF84-D5F1-164B-8425-12512045AE8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5119512" y="2029616"/>
                  <a:ext cx="1408176" cy="1371600"/>
                </a:xfrm>
                <a:prstGeom prst="rect">
                  <a:avLst/>
                </a:prstGeom>
                <a:ln>
                  <a:solidFill>
                    <a:schemeClr val="tx1"/>
                  </a:solidFill>
                </a:ln>
              </p:spPr>
            </p:pic>
            <p:sp>
              <p:nvSpPr>
                <p:cNvPr id="78" name="TextBox 77">
                  <a:extLst>
                    <a:ext uri="{FF2B5EF4-FFF2-40B4-BE49-F238E27FC236}">
                      <a16:creationId xmlns:a16="http://schemas.microsoft.com/office/drawing/2014/main" id="{666FC7AF-17C7-F94A-AF40-EA8F3A6FE2B8}"/>
                    </a:ext>
                  </a:extLst>
                </p:cNvPr>
                <p:cNvSpPr txBox="1"/>
                <p:nvPr/>
              </p:nvSpPr>
              <p:spPr>
                <a:xfrm>
                  <a:off x="5119512" y="3041268"/>
                  <a:ext cx="8058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err="1">
                      <a:solidFill>
                        <a:schemeClr val="tx1">
                          <a:lumMod val="75000"/>
                          <a:lumOff val="25000"/>
                        </a:schemeClr>
                      </a:solidFill>
                      <a:highlight>
                        <a:srgbClr val="C0C0C0"/>
                      </a:highlight>
                      <a:latin typeface="Century Gothic"/>
                      <a:cs typeface="Calibri"/>
                    </a:rPr>
                    <a:t>vpd</a:t>
                  </a:r>
                  <a:endParaRPr lang="en-US" b="1">
                    <a:solidFill>
                      <a:schemeClr val="tx1">
                        <a:lumMod val="75000"/>
                        <a:lumOff val="25000"/>
                      </a:schemeClr>
                    </a:solidFill>
                    <a:highlight>
                      <a:srgbClr val="C0C0C0"/>
                    </a:highlight>
                    <a:latin typeface="Century Gothic"/>
                    <a:cs typeface="Calibri"/>
                  </a:endParaRPr>
                </a:p>
              </p:txBody>
            </p:sp>
            <p:pic>
              <p:nvPicPr>
                <p:cNvPr id="20" name="Picture 19" descr="A picture containing weapon, sitting, orange, sunset&#10;&#10;Description automatically generated">
                  <a:extLst>
                    <a:ext uri="{FF2B5EF4-FFF2-40B4-BE49-F238E27FC236}">
                      <a16:creationId xmlns:a16="http://schemas.microsoft.com/office/drawing/2014/main" id="{CBB43DC3-9575-CD43-9BC7-157EFEA3EB8A}"/>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5655369" y="1803193"/>
                  <a:ext cx="1408176" cy="1371600"/>
                </a:xfrm>
                <a:prstGeom prst="rect">
                  <a:avLst/>
                </a:prstGeom>
                <a:ln>
                  <a:solidFill>
                    <a:schemeClr val="tx1"/>
                  </a:solidFill>
                </a:ln>
              </p:spPr>
            </p:pic>
            <p:sp>
              <p:nvSpPr>
                <p:cNvPr id="83" name="TextBox 82">
                  <a:extLst>
                    <a:ext uri="{FF2B5EF4-FFF2-40B4-BE49-F238E27FC236}">
                      <a16:creationId xmlns:a16="http://schemas.microsoft.com/office/drawing/2014/main" id="{72348F36-3A38-6244-A2B5-41C68BC744DB}"/>
                    </a:ext>
                  </a:extLst>
                </p:cNvPr>
                <p:cNvSpPr txBox="1"/>
                <p:nvPr/>
              </p:nvSpPr>
              <p:spPr>
                <a:xfrm>
                  <a:off x="5638577" y="2780591"/>
                  <a:ext cx="1193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err="1">
                      <a:solidFill>
                        <a:schemeClr val="tx1">
                          <a:lumMod val="75000"/>
                          <a:lumOff val="25000"/>
                        </a:schemeClr>
                      </a:solidFill>
                      <a:highlight>
                        <a:srgbClr val="C0C0C0"/>
                      </a:highlight>
                      <a:latin typeface="Century Gothic"/>
                      <a:cs typeface="Calibri"/>
                    </a:rPr>
                    <a:t>tmin</a:t>
                  </a:r>
                  <a:endParaRPr lang="en-US" b="1">
                    <a:solidFill>
                      <a:schemeClr val="tx1">
                        <a:lumMod val="75000"/>
                        <a:lumOff val="25000"/>
                      </a:schemeClr>
                    </a:solidFill>
                    <a:highlight>
                      <a:srgbClr val="C0C0C0"/>
                    </a:highlight>
                    <a:latin typeface="Century Gothic"/>
                    <a:cs typeface="Calibri"/>
                  </a:endParaRPr>
                </a:p>
              </p:txBody>
            </p:sp>
            <p:pic>
              <p:nvPicPr>
                <p:cNvPr id="16" name="Picture 15" descr="Background pattern&#10;&#10;Description automatically generated">
                  <a:extLst>
                    <a:ext uri="{FF2B5EF4-FFF2-40B4-BE49-F238E27FC236}">
                      <a16:creationId xmlns:a16="http://schemas.microsoft.com/office/drawing/2014/main" id="{0052EF0D-9861-1F42-A542-E40FCFD1D5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6923" y="1578196"/>
                  <a:ext cx="1241777" cy="1371600"/>
                </a:xfrm>
                <a:prstGeom prst="rect">
                  <a:avLst/>
                </a:prstGeom>
                <a:ln>
                  <a:solidFill>
                    <a:schemeClr val="tx1"/>
                  </a:solidFill>
                </a:ln>
              </p:spPr>
            </p:pic>
            <p:sp>
              <p:nvSpPr>
                <p:cNvPr id="82" name="TextBox 81">
                  <a:extLst>
                    <a:ext uri="{FF2B5EF4-FFF2-40B4-BE49-F238E27FC236}">
                      <a16:creationId xmlns:a16="http://schemas.microsoft.com/office/drawing/2014/main" id="{42277149-C020-7A4F-9990-C6C92666F534}"/>
                    </a:ext>
                  </a:extLst>
                </p:cNvPr>
                <p:cNvSpPr txBox="1"/>
                <p:nvPr/>
              </p:nvSpPr>
              <p:spPr>
                <a:xfrm>
                  <a:off x="6366923" y="2568753"/>
                  <a:ext cx="8058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err="1">
                      <a:solidFill>
                        <a:schemeClr val="tx1">
                          <a:lumMod val="75000"/>
                          <a:lumOff val="25000"/>
                        </a:schemeClr>
                      </a:solidFill>
                      <a:highlight>
                        <a:srgbClr val="C0C0C0"/>
                      </a:highlight>
                      <a:latin typeface="Century Gothic"/>
                      <a:cs typeface="Calibri"/>
                    </a:rPr>
                    <a:t>tdiff</a:t>
                  </a:r>
                  <a:endParaRPr lang="en-US" b="1">
                    <a:solidFill>
                      <a:schemeClr val="tx1">
                        <a:lumMod val="75000"/>
                        <a:lumOff val="25000"/>
                      </a:schemeClr>
                    </a:solidFill>
                    <a:highlight>
                      <a:srgbClr val="C0C0C0"/>
                    </a:highlight>
                    <a:latin typeface="Century Gothic"/>
                    <a:cs typeface="Calibri"/>
                  </a:endParaRPr>
                </a:p>
              </p:txBody>
            </p:sp>
          </p:grpSp>
        </p:grpSp>
        <p:pic>
          <p:nvPicPr>
            <p:cNvPr id="10" name="Picture 9" descr="A close up of a coral&#10;&#10;Description automatically generated">
              <a:extLst>
                <a:ext uri="{FF2B5EF4-FFF2-40B4-BE49-F238E27FC236}">
                  <a16:creationId xmlns:a16="http://schemas.microsoft.com/office/drawing/2014/main" id="{642CD1ED-59D2-494C-9232-D27D29ECF562}"/>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5500581" y="4519271"/>
              <a:ext cx="1243584" cy="1371600"/>
            </a:xfrm>
            <a:prstGeom prst="rect">
              <a:avLst/>
            </a:prstGeom>
            <a:ln>
              <a:solidFill>
                <a:schemeClr val="tx1"/>
              </a:solidFill>
            </a:ln>
          </p:spPr>
        </p:pic>
        <p:sp>
          <p:nvSpPr>
            <p:cNvPr id="79" name="TextBox 78">
              <a:extLst>
                <a:ext uri="{FF2B5EF4-FFF2-40B4-BE49-F238E27FC236}">
                  <a16:creationId xmlns:a16="http://schemas.microsoft.com/office/drawing/2014/main" id="{7A28300D-9E9F-0A49-8150-05F01088AA49}"/>
                </a:ext>
              </a:extLst>
            </p:cNvPr>
            <p:cNvSpPr txBox="1"/>
            <p:nvPr/>
          </p:nvSpPr>
          <p:spPr>
            <a:xfrm>
              <a:off x="5510449" y="5545704"/>
              <a:ext cx="12951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3F3F3F"/>
                  </a:solidFill>
                  <a:highlight>
                    <a:srgbClr val="C0C0C0"/>
                  </a:highlight>
                  <a:latin typeface="Century Gothic" panose="020B0502020202020204" pitchFamily="34" charset="0"/>
                  <a:cs typeface="Calibri"/>
                </a:rPr>
                <a:t>elevation</a:t>
              </a:r>
            </a:p>
          </p:txBody>
        </p:sp>
      </p:grpSp>
    </p:spTree>
    <p:extLst>
      <p:ext uri="{BB962C8B-B14F-4D97-AF65-F5344CB8AC3E}">
        <p14:creationId xmlns:p14="http://schemas.microsoft.com/office/powerpoint/2010/main" val="92991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5942C892-1FF2-44E7-B256-C4FF98BE595C}"/>
              </a:ext>
            </a:extLst>
          </p:cNvPr>
          <p:cNvPicPr>
            <a:picLocks noChangeAspect="1"/>
          </p:cNvPicPr>
          <p:nvPr/>
        </p:nvPicPr>
        <p:blipFill rotWithShape="1">
          <a:blip r:embed="rId3"/>
          <a:srcRect l="9072" t="14076" r="2118" b="16255"/>
          <a:stretch/>
        </p:blipFill>
        <p:spPr>
          <a:xfrm>
            <a:off x="5656484" y="2966201"/>
            <a:ext cx="5862393" cy="3221684"/>
          </a:xfrm>
          <a:prstGeom prst="rect">
            <a:avLst/>
          </a:prstGeom>
        </p:spPr>
      </p:pic>
      <p:sp>
        <p:nvSpPr>
          <p:cNvPr id="2" name="Title 1">
            <a:extLst>
              <a:ext uri="{FF2B5EF4-FFF2-40B4-BE49-F238E27FC236}">
                <a16:creationId xmlns:a16="http://schemas.microsoft.com/office/drawing/2014/main" id="{7EAAAD16-092F-EA4A-A9D7-9D2E4E34458E}"/>
              </a:ext>
            </a:extLst>
          </p:cNvPr>
          <p:cNvSpPr txBox="1">
            <a:spLocks/>
          </p:cNvSpPr>
          <p:nvPr/>
        </p:nvSpPr>
        <p:spPr>
          <a:xfrm>
            <a:off x="0" y="342901"/>
            <a:ext cx="11696700"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a:solidFill>
                  <a:srgbClr val="55A976"/>
                </a:solidFill>
                <a:latin typeface="Century Gothic"/>
              </a:rPr>
              <a:t>Results | Fog Longevity Model</a:t>
            </a:r>
          </a:p>
        </p:txBody>
      </p:sp>
      <p:sp>
        <p:nvSpPr>
          <p:cNvPr id="8" name="Rectangle 7">
            <a:extLst>
              <a:ext uri="{FF2B5EF4-FFF2-40B4-BE49-F238E27FC236}">
                <a16:creationId xmlns:a16="http://schemas.microsoft.com/office/drawing/2014/main" id="{C05514A6-8BE2-C443-90B8-1AB84CC76ABB}"/>
              </a:ext>
            </a:extLst>
          </p:cNvPr>
          <p:cNvSpPr/>
          <p:nvPr/>
        </p:nvSpPr>
        <p:spPr>
          <a:xfrm>
            <a:off x="885862" y="1023312"/>
            <a:ext cx="3613490" cy="523220"/>
          </a:xfrm>
          <a:prstGeom prst="rect">
            <a:avLst/>
          </a:prstGeom>
        </p:spPr>
        <p:txBody>
          <a:bodyPr wrap="none">
            <a:spAutoFit/>
          </a:bodyPr>
          <a:lstStyle/>
          <a:p>
            <a:pPr>
              <a:buClr>
                <a:srgbClr val="3F4268"/>
              </a:buClr>
              <a:buSzPts val="2800"/>
            </a:pPr>
            <a:r>
              <a:rPr lang="en-US" sz="2800" b="1">
                <a:solidFill>
                  <a:schemeClr val="tx1">
                    <a:lumMod val="75000"/>
                    <a:lumOff val="25000"/>
                  </a:schemeClr>
                </a:solidFill>
                <a:latin typeface="Century Gothic"/>
                <a:ea typeface="Century Gothic"/>
                <a:cs typeface="Century Gothic"/>
                <a:sym typeface="Century Gothic"/>
              </a:rPr>
              <a:t>Important Variables</a:t>
            </a:r>
            <a:endParaRPr lang="en-US" sz="2800">
              <a:solidFill>
                <a:schemeClr val="tx1">
                  <a:lumMod val="75000"/>
                  <a:lumOff val="25000"/>
                </a:schemeClr>
              </a:solidFill>
              <a:latin typeface="Century Gothic"/>
              <a:ea typeface="Century Gothic"/>
              <a:cs typeface="Century Gothic"/>
              <a:sym typeface="Century Gothic"/>
            </a:endParaRPr>
          </a:p>
        </p:txBody>
      </p:sp>
      <p:sp>
        <p:nvSpPr>
          <p:cNvPr id="11" name="Google Shape;143;p3">
            <a:extLst>
              <a:ext uri="{FF2B5EF4-FFF2-40B4-BE49-F238E27FC236}">
                <a16:creationId xmlns:a16="http://schemas.microsoft.com/office/drawing/2014/main" id="{E627B612-9382-8349-88E4-806F64425127}"/>
              </a:ext>
            </a:extLst>
          </p:cNvPr>
          <p:cNvSpPr txBox="1"/>
          <p:nvPr/>
        </p:nvSpPr>
        <p:spPr>
          <a:xfrm>
            <a:off x="6630489" y="1062754"/>
            <a:ext cx="4449888" cy="1398655"/>
          </a:xfrm>
          <a:prstGeom prst="rect">
            <a:avLst/>
          </a:prstGeom>
          <a:noFill/>
          <a:ln>
            <a:noFill/>
          </a:ln>
        </p:spPr>
        <p:txBody>
          <a:bodyPr spcFirstLastPara="1" wrap="square" lIns="91425" tIns="45700" rIns="91425" bIns="4570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3F4268"/>
              </a:buClr>
              <a:buSzPts val="2800"/>
            </a:pPr>
            <a:r>
              <a:rPr lang="en-US" sz="2600" b="1">
                <a:solidFill>
                  <a:schemeClr val="tx1">
                    <a:lumMod val="75000"/>
                    <a:lumOff val="25000"/>
                  </a:schemeClr>
                </a:solidFill>
                <a:latin typeface="Century Gothic"/>
                <a:ea typeface="Century Gothic"/>
                <a:cs typeface="Century Gothic"/>
                <a:sym typeface="Century Gothic"/>
              </a:rPr>
              <a:t>OOB Model performance</a:t>
            </a:r>
          </a:p>
          <a:p>
            <a:pPr marL="914400" lvl="1" indent="-457200">
              <a:buClr>
                <a:srgbClr val="3F4268"/>
              </a:buClr>
              <a:buSzPts val="2800"/>
              <a:buFont typeface="Webdings" panose="05030102010509060703" pitchFamily="18" charset="2"/>
              <a:buChar char=""/>
            </a:pPr>
            <a:r>
              <a:rPr lang="en-US" sz="2600">
                <a:solidFill>
                  <a:schemeClr val="tx1">
                    <a:lumMod val="75000"/>
                    <a:lumOff val="25000"/>
                  </a:schemeClr>
                </a:solidFill>
                <a:latin typeface="Century Gothic"/>
                <a:ea typeface="Century Gothic"/>
                <a:cs typeface="Century Gothic"/>
                <a:sym typeface="Century Gothic"/>
              </a:rPr>
              <a:t>RMSE: 3.99</a:t>
            </a:r>
          </a:p>
          <a:p>
            <a:pPr marL="914400" lvl="1" indent="-457200">
              <a:buClr>
                <a:srgbClr val="3F4268"/>
              </a:buClr>
              <a:buSzPts val="2800"/>
              <a:buFont typeface="Webdings" panose="05030102010509060703" pitchFamily="18" charset="2"/>
              <a:buChar char=""/>
            </a:pPr>
            <a:r>
              <a:rPr lang="en-US" sz="2600">
                <a:solidFill>
                  <a:schemeClr val="tx1">
                    <a:lumMod val="75000"/>
                    <a:lumOff val="25000"/>
                  </a:schemeClr>
                </a:solidFill>
                <a:latin typeface="Century Gothic"/>
                <a:ea typeface="Century Gothic"/>
                <a:cs typeface="Century Gothic"/>
                <a:sym typeface="Century Gothic"/>
              </a:rPr>
              <a:t>R</a:t>
            </a:r>
            <a:r>
              <a:rPr lang="en-US" sz="2600">
                <a:solidFill>
                  <a:schemeClr val="tx1">
                    <a:lumMod val="75000"/>
                    <a:lumOff val="25000"/>
                  </a:schemeClr>
                </a:solidFill>
                <a:latin typeface="Calibri" panose="020F0502020204030204" pitchFamily="34" charset="0"/>
                <a:ea typeface="Century Gothic"/>
                <a:cs typeface="Calibri" panose="020F0502020204030204" pitchFamily="34" charset="0"/>
                <a:sym typeface="Century Gothic"/>
              </a:rPr>
              <a:t>²</a:t>
            </a:r>
            <a:r>
              <a:rPr lang="en-US" sz="2600">
                <a:solidFill>
                  <a:schemeClr val="tx1">
                    <a:lumMod val="75000"/>
                    <a:lumOff val="25000"/>
                  </a:schemeClr>
                </a:solidFill>
                <a:latin typeface="Century Gothic"/>
                <a:ea typeface="Century Gothic"/>
                <a:cs typeface="Century Gothic"/>
                <a:sym typeface="Century Gothic"/>
              </a:rPr>
              <a:t>: 0.35</a:t>
            </a:r>
          </a:p>
        </p:txBody>
      </p:sp>
      <p:graphicFrame>
        <p:nvGraphicFramePr>
          <p:cNvPr id="13" name="Table 25">
            <a:extLst>
              <a:ext uri="{FF2B5EF4-FFF2-40B4-BE49-F238E27FC236}">
                <a16:creationId xmlns:a16="http://schemas.microsoft.com/office/drawing/2014/main" id="{C45AFE62-2C1A-234B-9198-4CF8843B00F4}"/>
              </a:ext>
            </a:extLst>
          </p:cNvPr>
          <p:cNvGraphicFramePr>
            <a:graphicFrameLocks noGrp="1"/>
          </p:cNvGraphicFramePr>
          <p:nvPr>
            <p:extLst>
              <p:ext uri="{D42A27DB-BD31-4B8C-83A1-F6EECF244321}">
                <p14:modId xmlns:p14="http://schemas.microsoft.com/office/powerpoint/2010/main" val="624719080"/>
              </p:ext>
            </p:extLst>
          </p:nvPr>
        </p:nvGraphicFramePr>
        <p:xfrm>
          <a:off x="586279" y="1723586"/>
          <a:ext cx="4212656" cy="4791513"/>
        </p:xfrm>
        <a:graphic>
          <a:graphicData uri="http://schemas.openxmlformats.org/drawingml/2006/table">
            <a:tbl>
              <a:tblPr firstRow="1" bandRow="1">
                <a:tableStyleId>{F5AB1C69-6EDB-4FF4-983F-18BD219EF322}</a:tableStyleId>
              </a:tblPr>
              <a:tblGrid>
                <a:gridCol w="2763901">
                  <a:extLst>
                    <a:ext uri="{9D8B030D-6E8A-4147-A177-3AD203B41FA5}">
                      <a16:colId xmlns:a16="http://schemas.microsoft.com/office/drawing/2014/main" val="1863823785"/>
                    </a:ext>
                  </a:extLst>
                </a:gridCol>
                <a:gridCol w="1448755">
                  <a:extLst>
                    <a:ext uri="{9D8B030D-6E8A-4147-A177-3AD203B41FA5}">
                      <a16:colId xmlns:a16="http://schemas.microsoft.com/office/drawing/2014/main" val="1104454894"/>
                    </a:ext>
                  </a:extLst>
                </a:gridCol>
              </a:tblGrid>
              <a:tr h="464751">
                <a:tc>
                  <a:txBody>
                    <a:bodyPr/>
                    <a:lstStyle/>
                    <a:p>
                      <a:pPr algn="ctr"/>
                      <a:r>
                        <a:rPr lang="en-US">
                          <a:latin typeface="Century Gothic" panose="020B0502020202020204" pitchFamily="34" charset="0"/>
                        </a:rPr>
                        <a:t>Variable</a:t>
                      </a:r>
                    </a:p>
                  </a:txBody>
                  <a:tcPr/>
                </a:tc>
                <a:tc>
                  <a:txBody>
                    <a:bodyPr/>
                    <a:lstStyle/>
                    <a:p>
                      <a:pPr algn="ctr"/>
                      <a:r>
                        <a:rPr lang="en-US">
                          <a:latin typeface="Century Gothic" panose="020B0502020202020204" pitchFamily="34" charset="0"/>
                        </a:rPr>
                        <a:t>Type</a:t>
                      </a:r>
                    </a:p>
                  </a:txBody>
                  <a:tcPr/>
                </a:tc>
                <a:extLst>
                  <a:ext uri="{0D108BD9-81ED-4DB2-BD59-A6C34878D82A}">
                    <a16:rowId xmlns:a16="http://schemas.microsoft.com/office/drawing/2014/main" val="864744172"/>
                  </a:ext>
                </a:extLst>
              </a:tr>
              <a:tr h="458384">
                <a:tc>
                  <a:txBody>
                    <a:bodyPr/>
                    <a:lstStyle/>
                    <a:p>
                      <a:pPr algn="ctr"/>
                      <a:r>
                        <a:rPr lang="en-US" b="1">
                          <a:solidFill>
                            <a:schemeClr val="tx1">
                              <a:lumMod val="75000"/>
                              <a:lumOff val="25000"/>
                            </a:schemeClr>
                          </a:solidFill>
                          <a:latin typeface="Century Gothic" panose="020B0502020202020204" pitchFamily="34" charset="0"/>
                        </a:rPr>
                        <a:t>Temperature Difference</a:t>
                      </a:r>
                    </a:p>
                  </a:txBody>
                  <a:tcPr anchor="ctr"/>
                </a:tc>
                <a:tc>
                  <a:txBody>
                    <a:bodyPr/>
                    <a:lstStyle/>
                    <a:p>
                      <a:pPr algn="ctr"/>
                      <a:endParaRPr lang="en-US">
                        <a:latin typeface="Century Gothic" panose="020B0502020202020204" pitchFamily="34" charset="0"/>
                      </a:endParaRPr>
                    </a:p>
                  </a:txBody>
                  <a:tcPr anchor="ctr"/>
                </a:tc>
                <a:extLst>
                  <a:ext uri="{0D108BD9-81ED-4DB2-BD59-A6C34878D82A}">
                    <a16:rowId xmlns:a16="http://schemas.microsoft.com/office/drawing/2014/main" val="2127313983"/>
                  </a:ext>
                </a:extLst>
              </a:tr>
              <a:tr h="8021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lumMod val="75000"/>
                              <a:lumOff val="25000"/>
                            </a:schemeClr>
                          </a:solidFill>
                          <a:latin typeface="Century Gothic" panose="020B0502020202020204" pitchFamily="34" charset="0"/>
                        </a:rPr>
                        <a:t>Elevation</a:t>
                      </a:r>
                    </a:p>
                  </a:txBody>
                  <a:tcPr anchor="ctr"/>
                </a:tc>
                <a:tc>
                  <a:txBody>
                    <a:bodyPr/>
                    <a:lstStyle/>
                    <a:p>
                      <a:pPr algn="ctr"/>
                      <a:endParaRPr lang="en-US">
                        <a:latin typeface="Century Gothic" panose="020B0502020202020204" pitchFamily="34" charset="0"/>
                      </a:endParaRPr>
                    </a:p>
                  </a:txBody>
                  <a:tcPr anchor="ctr"/>
                </a:tc>
                <a:extLst>
                  <a:ext uri="{0D108BD9-81ED-4DB2-BD59-A6C34878D82A}">
                    <a16:rowId xmlns:a16="http://schemas.microsoft.com/office/drawing/2014/main" val="4033112618"/>
                  </a:ext>
                </a:extLst>
              </a:tr>
              <a:tr h="802174">
                <a:tc>
                  <a:txBody>
                    <a:bodyPr/>
                    <a:lstStyle/>
                    <a:p>
                      <a:pPr algn="ctr"/>
                      <a:r>
                        <a:rPr lang="en-US" b="1">
                          <a:solidFill>
                            <a:schemeClr val="tx1">
                              <a:lumMod val="75000"/>
                              <a:lumOff val="25000"/>
                            </a:schemeClr>
                          </a:solidFill>
                          <a:latin typeface="Century Gothic" panose="020B0502020202020204" pitchFamily="34" charset="0"/>
                        </a:rPr>
                        <a:t>Vapor Pressure Deficit Minimum </a:t>
                      </a:r>
                    </a:p>
                  </a:txBody>
                  <a:tcPr anchor="ctr"/>
                </a:tc>
                <a:tc>
                  <a:txBody>
                    <a:bodyPr/>
                    <a:lstStyle/>
                    <a:p>
                      <a:pPr algn="ctr"/>
                      <a:endParaRPr lang="en-US">
                        <a:latin typeface="Century Gothic" panose="020B0502020202020204" pitchFamily="34" charset="0"/>
                      </a:endParaRPr>
                    </a:p>
                  </a:txBody>
                  <a:tcPr anchor="ctr"/>
                </a:tc>
                <a:extLst>
                  <a:ext uri="{0D108BD9-81ED-4DB2-BD59-A6C34878D82A}">
                    <a16:rowId xmlns:a16="http://schemas.microsoft.com/office/drawing/2014/main" val="4102837413"/>
                  </a:ext>
                </a:extLst>
              </a:tr>
              <a:tr h="458384">
                <a:tc>
                  <a:txBody>
                    <a:bodyPr/>
                    <a:lstStyle/>
                    <a:p>
                      <a:pPr algn="ctr"/>
                      <a:r>
                        <a:rPr lang="en-US" b="1">
                          <a:solidFill>
                            <a:schemeClr val="tx1">
                              <a:lumMod val="75000"/>
                              <a:lumOff val="25000"/>
                            </a:schemeClr>
                          </a:solidFill>
                          <a:latin typeface="Century Gothic" panose="020B0502020202020204" pitchFamily="34" charset="0"/>
                        </a:rPr>
                        <a:t>Mean Dew Point Temperature</a:t>
                      </a:r>
                    </a:p>
                  </a:txBody>
                  <a:tcPr anchor="ctr"/>
                </a:tc>
                <a:tc>
                  <a:txBody>
                    <a:bodyPr/>
                    <a:lstStyle/>
                    <a:p>
                      <a:pPr algn="ctr"/>
                      <a:endParaRPr lang="en-US">
                        <a:latin typeface="Century Gothic" panose="020B0502020202020204" pitchFamily="34" charset="0"/>
                      </a:endParaRPr>
                    </a:p>
                  </a:txBody>
                  <a:tcPr anchor="ctr"/>
                </a:tc>
                <a:extLst>
                  <a:ext uri="{0D108BD9-81ED-4DB2-BD59-A6C34878D82A}">
                    <a16:rowId xmlns:a16="http://schemas.microsoft.com/office/drawing/2014/main" val="927093741"/>
                  </a:ext>
                </a:extLst>
              </a:tr>
              <a:tr h="802174">
                <a:tc>
                  <a:txBody>
                    <a:bodyPr/>
                    <a:lstStyle/>
                    <a:p>
                      <a:pPr algn="ctr"/>
                      <a:r>
                        <a:rPr lang="en-US" b="1">
                          <a:solidFill>
                            <a:schemeClr val="tx1">
                              <a:lumMod val="75000"/>
                              <a:lumOff val="25000"/>
                            </a:schemeClr>
                          </a:solidFill>
                          <a:latin typeface="Century Gothic" panose="020B0502020202020204" pitchFamily="34" charset="0"/>
                        </a:rPr>
                        <a:t>Temperature Minimum</a:t>
                      </a:r>
                    </a:p>
                  </a:txBody>
                  <a:tcPr anchor="ctr"/>
                </a:tc>
                <a:tc>
                  <a:txBody>
                    <a:bodyPr/>
                    <a:lstStyle/>
                    <a:p>
                      <a:pPr algn="ctr"/>
                      <a:endParaRPr lang="en-US">
                        <a:latin typeface="Century Gothic" panose="020B0502020202020204" pitchFamily="34" charset="0"/>
                      </a:endParaRPr>
                    </a:p>
                  </a:txBody>
                  <a:tcPr anchor="ctr"/>
                </a:tc>
                <a:extLst>
                  <a:ext uri="{0D108BD9-81ED-4DB2-BD59-A6C34878D82A}">
                    <a16:rowId xmlns:a16="http://schemas.microsoft.com/office/drawing/2014/main" val="84433925"/>
                  </a:ext>
                </a:extLst>
              </a:tr>
              <a:tr h="458384">
                <a:tc>
                  <a:txBody>
                    <a:bodyPr/>
                    <a:lstStyle/>
                    <a:p>
                      <a:pPr algn="ctr"/>
                      <a:r>
                        <a:rPr lang="en-US" b="1">
                          <a:solidFill>
                            <a:schemeClr val="tx1">
                              <a:lumMod val="75000"/>
                              <a:lumOff val="25000"/>
                            </a:schemeClr>
                          </a:solidFill>
                          <a:latin typeface="Century Gothic" panose="020B0502020202020204" pitchFamily="34" charset="0"/>
                        </a:rPr>
                        <a:t>Precipitation</a:t>
                      </a:r>
                    </a:p>
                  </a:txBody>
                  <a:tcPr anchor="ctr"/>
                </a:tc>
                <a:tc>
                  <a:txBody>
                    <a:bodyPr/>
                    <a:lstStyle/>
                    <a:p>
                      <a:pPr algn="ctr"/>
                      <a:endParaRPr lang="en-US">
                        <a:latin typeface="Century Gothic" panose="020B0502020202020204" pitchFamily="34" charset="0"/>
                      </a:endParaRPr>
                    </a:p>
                    <a:p>
                      <a:pPr algn="ctr"/>
                      <a:endParaRPr lang="en-US">
                        <a:latin typeface="Century Gothic" panose="020B0502020202020204" pitchFamily="34" charset="0"/>
                      </a:endParaRPr>
                    </a:p>
                  </a:txBody>
                  <a:tcPr anchor="ctr"/>
                </a:tc>
                <a:extLst>
                  <a:ext uri="{0D108BD9-81ED-4DB2-BD59-A6C34878D82A}">
                    <a16:rowId xmlns:a16="http://schemas.microsoft.com/office/drawing/2014/main" val="4047408168"/>
                  </a:ext>
                </a:extLst>
              </a:tr>
            </a:tbl>
          </a:graphicData>
        </a:graphic>
      </p:graphicFrame>
      <p:pic>
        <p:nvPicPr>
          <p:cNvPr id="14" name="Graphic 13" descr="Thermometer">
            <a:extLst>
              <a:ext uri="{FF2B5EF4-FFF2-40B4-BE49-F238E27FC236}">
                <a16:creationId xmlns:a16="http://schemas.microsoft.com/office/drawing/2014/main" id="{D7A128B2-4F50-C34B-9CD4-01A368F48EF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723234" y="2189173"/>
            <a:ext cx="636048" cy="640080"/>
          </a:xfrm>
          <a:prstGeom prst="rect">
            <a:avLst/>
          </a:prstGeom>
        </p:spPr>
      </p:pic>
      <p:pic>
        <p:nvPicPr>
          <p:cNvPr id="20" name="Graphic 19" descr="Thermometer">
            <a:extLst>
              <a:ext uri="{FF2B5EF4-FFF2-40B4-BE49-F238E27FC236}">
                <a16:creationId xmlns:a16="http://schemas.microsoft.com/office/drawing/2014/main" id="{6D56509F-3EB4-3C49-B074-2843A7C38FC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723234" y="3700269"/>
            <a:ext cx="636048" cy="640080"/>
          </a:xfrm>
          <a:prstGeom prst="rect">
            <a:avLst/>
          </a:prstGeom>
        </p:spPr>
      </p:pic>
      <p:pic>
        <p:nvPicPr>
          <p:cNvPr id="21" name="Graphic 20" descr="Thermometer">
            <a:extLst>
              <a:ext uri="{FF2B5EF4-FFF2-40B4-BE49-F238E27FC236}">
                <a16:creationId xmlns:a16="http://schemas.microsoft.com/office/drawing/2014/main" id="{4E623E2B-B6DB-2240-87ED-C7100B6DCB8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723234" y="4439044"/>
            <a:ext cx="636048" cy="640080"/>
          </a:xfrm>
          <a:prstGeom prst="rect">
            <a:avLst/>
          </a:prstGeom>
        </p:spPr>
      </p:pic>
      <p:pic>
        <p:nvPicPr>
          <p:cNvPr id="23" name="Graphic 22" descr="Thermometer">
            <a:extLst>
              <a:ext uri="{FF2B5EF4-FFF2-40B4-BE49-F238E27FC236}">
                <a16:creationId xmlns:a16="http://schemas.microsoft.com/office/drawing/2014/main" id="{4E152ACD-78E9-CD43-AB80-A6D66ADF8B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723234" y="5865349"/>
            <a:ext cx="636048" cy="640080"/>
          </a:xfrm>
          <a:prstGeom prst="rect">
            <a:avLst/>
          </a:prstGeom>
        </p:spPr>
      </p:pic>
      <p:sp>
        <p:nvSpPr>
          <p:cNvPr id="16" name="TextBox 15">
            <a:extLst>
              <a:ext uri="{FF2B5EF4-FFF2-40B4-BE49-F238E27FC236}">
                <a16:creationId xmlns:a16="http://schemas.microsoft.com/office/drawing/2014/main" id="{78C2EE74-C134-47F2-8115-6F3F856AB788}"/>
              </a:ext>
            </a:extLst>
          </p:cNvPr>
          <p:cNvSpPr txBox="1"/>
          <p:nvPr/>
        </p:nvSpPr>
        <p:spPr>
          <a:xfrm>
            <a:off x="8072425" y="6450907"/>
            <a:ext cx="1299971" cy="407093"/>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Predicted</a:t>
            </a:r>
          </a:p>
        </p:txBody>
      </p:sp>
      <p:sp>
        <p:nvSpPr>
          <p:cNvPr id="17" name="TextBox 16">
            <a:extLst>
              <a:ext uri="{FF2B5EF4-FFF2-40B4-BE49-F238E27FC236}">
                <a16:creationId xmlns:a16="http://schemas.microsoft.com/office/drawing/2014/main" id="{F2A6D4F8-4889-4810-80FC-8D410F0F77EE}"/>
              </a:ext>
            </a:extLst>
          </p:cNvPr>
          <p:cNvSpPr txBox="1"/>
          <p:nvPr/>
        </p:nvSpPr>
        <p:spPr>
          <a:xfrm>
            <a:off x="7317993" y="2578479"/>
            <a:ext cx="3005280" cy="488511"/>
          </a:xfrm>
          <a:prstGeom prst="rect">
            <a:avLst/>
          </a:prstGeom>
          <a:noFill/>
        </p:spPr>
        <p:txBody>
          <a:bodyPr wrap="none" rtlCol="0">
            <a:spAutoFit/>
          </a:bodyPr>
          <a:lstStyle/>
          <a:p>
            <a:r>
              <a:rPr lang="en-US" b="1">
                <a:solidFill>
                  <a:schemeClr val="tx1">
                    <a:lumMod val="75000"/>
                    <a:lumOff val="25000"/>
                  </a:schemeClr>
                </a:solidFill>
                <a:latin typeface="Century Gothic" panose="020B0502020202020204" pitchFamily="34" charset="0"/>
              </a:rPr>
              <a:t>Model Performance</a:t>
            </a:r>
          </a:p>
        </p:txBody>
      </p:sp>
      <p:sp>
        <p:nvSpPr>
          <p:cNvPr id="18" name="TextBox 17">
            <a:extLst>
              <a:ext uri="{FF2B5EF4-FFF2-40B4-BE49-F238E27FC236}">
                <a16:creationId xmlns:a16="http://schemas.microsoft.com/office/drawing/2014/main" id="{BE680C3E-ECB5-4A77-B1A7-7A9891122511}"/>
              </a:ext>
            </a:extLst>
          </p:cNvPr>
          <p:cNvSpPr txBox="1"/>
          <p:nvPr/>
        </p:nvSpPr>
        <p:spPr>
          <a:xfrm rot="16200000">
            <a:off x="4452044" y="4434609"/>
            <a:ext cx="1378601" cy="385653"/>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Observed</a:t>
            </a:r>
          </a:p>
        </p:txBody>
      </p:sp>
      <p:sp>
        <p:nvSpPr>
          <p:cNvPr id="19" name="TextBox 18">
            <a:extLst>
              <a:ext uri="{FF2B5EF4-FFF2-40B4-BE49-F238E27FC236}">
                <a16:creationId xmlns:a16="http://schemas.microsoft.com/office/drawing/2014/main" id="{3464D691-6E9F-4E5A-97D8-B2F99F126A90}"/>
              </a:ext>
            </a:extLst>
          </p:cNvPr>
          <p:cNvSpPr txBox="1"/>
          <p:nvPr/>
        </p:nvSpPr>
        <p:spPr>
          <a:xfrm>
            <a:off x="5804657" y="6084524"/>
            <a:ext cx="337849" cy="366383"/>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0</a:t>
            </a:r>
          </a:p>
        </p:txBody>
      </p:sp>
      <p:sp>
        <p:nvSpPr>
          <p:cNvPr id="24" name="TextBox 23">
            <a:extLst>
              <a:ext uri="{FF2B5EF4-FFF2-40B4-BE49-F238E27FC236}">
                <a16:creationId xmlns:a16="http://schemas.microsoft.com/office/drawing/2014/main" id="{02CE4E41-8AB7-4B9B-8F1A-69E693A5C611}"/>
              </a:ext>
            </a:extLst>
          </p:cNvPr>
          <p:cNvSpPr txBox="1"/>
          <p:nvPr/>
        </p:nvSpPr>
        <p:spPr>
          <a:xfrm>
            <a:off x="6685252" y="6084523"/>
            <a:ext cx="337849"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4</a:t>
            </a:r>
          </a:p>
        </p:txBody>
      </p:sp>
      <p:sp>
        <p:nvSpPr>
          <p:cNvPr id="25" name="TextBox 24">
            <a:extLst>
              <a:ext uri="{FF2B5EF4-FFF2-40B4-BE49-F238E27FC236}">
                <a16:creationId xmlns:a16="http://schemas.microsoft.com/office/drawing/2014/main" id="{BEA091BE-6BE7-4784-AFA6-F5F814AB5B87}"/>
              </a:ext>
            </a:extLst>
          </p:cNvPr>
          <p:cNvSpPr txBox="1"/>
          <p:nvPr/>
        </p:nvSpPr>
        <p:spPr>
          <a:xfrm>
            <a:off x="5148167" y="4839689"/>
            <a:ext cx="687462"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8</a:t>
            </a:r>
          </a:p>
        </p:txBody>
      </p:sp>
      <p:sp>
        <p:nvSpPr>
          <p:cNvPr id="26" name="TextBox 25">
            <a:extLst>
              <a:ext uri="{FF2B5EF4-FFF2-40B4-BE49-F238E27FC236}">
                <a16:creationId xmlns:a16="http://schemas.microsoft.com/office/drawing/2014/main" id="{3C1DC051-DC8C-47D2-9B36-982D5C992120}"/>
              </a:ext>
            </a:extLst>
          </p:cNvPr>
          <p:cNvSpPr txBox="1"/>
          <p:nvPr/>
        </p:nvSpPr>
        <p:spPr>
          <a:xfrm>
            <a:off x="8230893" y="6084521"/>
            <a:ext cx="687462"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12</a:t>
            </a:r>
          </a:p>
        </p:txBody>
      </p:sp>
      <p:sp>
        <p:nvSpPr>
          <p:cNvPr id="27" name="TextBox 26">
            <a:extLst>
              <a:ext uri="{FF2B5EF4-FFF2-40B4-BE49-F238E27FC236}">
                <a16:creationId xmlns:a16="http://schemas.microsoft.com/office/drawing/2014/main" id="{EA4A0473-7114-43BF-AF6F-2A9426538F85}"/>
              </a:ext>
            </a:extLst>
          </p:cNvPr>
          <p:cNvSpPr txBox="1"/>
          <p:nvPr/>
        </p:nvSpPr>
        <p:spPr>
          <a:xfrm>
            <a:off x="9076823" y="6088053"/>
            <a:ext cx="687462"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16</a:t>
            </a:r>
          </a:p>
        </p:txBody>
      </p:sp>
      <p:sp>
        <p:nvSpPr>
          <p:cNvPr id="28" name="TextBox 27">
            <a:extLst>
              <a:ext uri="{FF2B5EF4-FFF2-40B4-BE49-F238E27FC236}">
                <a16:creationId xmlns:a16="http://schemas.microsoft.com/office/drawing/2014/main" id="{112818B5-E07C-4BF7-A0C6-93F581AC36F5}"/>
              </a:ext>
            </a:extLst>
          </p:cNvPr>
          <p:cNvSpPr txBox="1"/>
          <p:nvPr/>
        </p:nvSpPr>
        <p:spPr>
          <a:xfrm>
            <a:off x="9951213" y="6088051"/>
            <a:ext cx="687462"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20</a:t>
            </a:r>
          </a:p>
        </p:txBody>
      </p:sp>
      <p:sp>
        <p:nvSpPr>
          <p:cNvPr id="29" name="TextBox 28">
            <a:extLst>
              <a:ext uri="{FF2B5EF4-FFF2-40B4-BE49-F238E27FC236}">
                <a16:creationId xmlns:a16="http://schemas.microsoft.com/office/drawing/2014/main" id="{5FE779E6-641A-4A03-80A1-75672099DD33}"/>
              </a:ext>
            </a:extLst>
          </p:cNvPr>
          <p:cNvSpPr txBox="1"/>
          <p:nvPr/>
        </p:nvSpPr>
        <p:spPr>
          <a:xfrm>
            <a:off x="10818865" y="6084523"/>
            <a:ext cx="687462"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24</a:t>
            </a:r>
          </a:p>
        </p:txBody>
      </p:sp>
      <p:sp>
        <p:nvSpPr>
          <p:cNvPr id="30" name="TextBox 29">
            <a:extLst>
              <a:ext uri="{FF2B5EF4-FFF2-40B4-BE49-F238E27FC236}">
                <a16:creationId xmlns:a16="http://schemas.microsoft.com/office/drawing/2014/main" id="{E0CD90E0-5FD3-4853-B9EC-08715897EDC8}"/>
              </a:ext>
            </a:extLst>
          </p:cNvPr>
          <p:cNvSpPr txBox="1"/>
          <p:nvPr/>
        </p:nvSpPr>
        <p:spPr>
          <a:xfrm>
            <a:off x="5322973" y="5769443"/>
            <a:ext cx="337849" cy="366383"/>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0</a:t>
            </a:r>
          </a:p>
        </p:txBody>
      </p:sp>
      <p:sp>
        <p:nvSpPr>
          <p:cNvPr id="31" name="TextBox 30">
            <a:extLst>
              <a:ext uri="{FF2B5EF4-FFF2-40B4-BE49-F238E27FC236}">
                <a16:creationId xmlns:a16="http://schemas.microsoft.com/office/drawing/2014/main" id="{934DEDE2-A707-4A47-B5E1-002326906466}"/>
              </a:ext>
            </a:extLst>
          </p:cNvPr>
          <p:cNvSpPr txBox="1"/>
          <p:nvPr/>
        </p:nvSpPr>
        <p:spPr>
          <a:xfrm>
            <a:off x="7334781" y="6082039"/>
            <a:ext cx="687462"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8</a:t>
            </a:r>
          </a:p>
        </p:txBody>
      </p:sp>
      <p:sp>
        <p:nvSpPr>
          <p:cNvPr id="32" name="TextBox 31">
            <a:extLst>
              <a:ext uri="{FF2B5EF4-FFF2-40B4-BE49-F238E27FC236}">
                <a16:creationId xmlns:a16="http://schemas.microsoft.com/office/drawing/2014/main" id="{64B3F87E-49F9-4E28-B530-3DCCF73D9F55}"/>
              </a:ext>
            </a:extLst>
          </p:cNvPr>
          <p:cNvSpPr txBox="1"/>
          <p:nvPr/>
        </p:nvSpPr>
        <p:spPr>
          <a:xfrm>
            <a:off x="5167737" y="3914758"/>
            <a:ext cx="687462"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16</a:t>
            </a:r>
          </a:p>
        </p:txBody>
      </p:sp>
      <p:sp>
        <p:nvSpPr>
          <p:cNvPr id="33" name="TextBox 32">
            <a:extLst>
              <a:ext uri="{FF2B5EF4-FFF2-40B4-BE49-F238E27FC236}">
                <a16:creationId xmlns:a16="http://schemas.microsoft.com/office/drawing/2014/main" id="{FF53D98B-6ADB-4E14-A5CB-530067CF34F1}"/>
              </a:ext>
            </a:extLst>
          </p:cNvPr>
          <p:cNvSpPr txBox="1"/>
          <p:nvPr/>
        </p:nvSpPr>
        <p:spPr>
          <a:xfrm>
            <a:off x="5167737" y="3477929"/>
            <a:ext cx="687462"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20</a:t>
            </a:r>
          </a:p>
        </p:txBody>
      </p:sp>
      <p:sp>
        <p:nvSpPr>
          <p:cNvPr id="34" name="TextBox 33">
            <a:extLst>
              <a:ext uri="{FF2B5EF4-FFF2-40B4-BE49-F238E27FC236}">
                <a16:creationId xmlns:a16="http://schemas.microsoft.com/office/drawing/2014/main" id="{B201F9B9-9CA2-4280-8ED3-3B8DBC5809B8}"/>
              </a:ext>
            </a:extLst>
          </p:cNvPr>
          <p:cNvSpPr txBox="1"/>
          <p:nvPr/>
        </p:nvSpPr>
        <p:spPr>
          <a:xfrm>
            <a:off x="5167462" y="3036848"/>
            <a:ext cx="687462"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24</a:t>
            </a:r>
          </a:p>
        </p:txBody>
      </p:sp>
      <p:sp>
        <p:nvSpPr>
          <p:cNvPr id="36" name="TextBox 35">
            <a:extLst>
              <a:ext uri="{FF2B5EF4-FFF2-40B4-BE49-F238E27FC236}">
                <a16:creationId xmlns:a16="http://schemas.microsoft.com/office/drawing/2014/main" id="{D6CC8EA1-8397-46CD-94ED-C537D8809708}"/>
              </a:ext>
            </a:extLst>
          </p:cNvPr>
          <p:cNvSpPr txBox="1"/>
          <p:nvPr/>
        </p:nvSpPr>
        <p:spPr>
          <a:xfrm>
            <a:off x="5322973" y="5267136"/>
            <a:ext cx="337849"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4</a:t>
            </a:r>
          </a:p>
        </p:txBody>
      </p:sp>
      <p:sp>
        <p:nvSpPr>
          <p:cNvPr id="37" name="TextBox 36">
            <a:extLst>
              <a:ext uri="{FF2B5EF4-FFF2-40B4-BE49-F238E27FC236}">
                <a16:creationId xmlns:a16="http://schemas.microsoft.com/office/drawing/2014/main" id="{AA21AE00-9152-400F-BD34-ABA648492AF6}"/>
              </a:ext>
            </a:extLst>
          </p:cNvPr>
          <p:cNvSpPr txBox="1"/>
          <p:nvPr/>
        </p:nvSpPr>
        <p:spPr>
          <a:xfrm>
            <a:off x="5149055" y="4387915"/>
            <a:ext cx="687462"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12</a:t>
            </a:r>
          </a:p>
        </p:txBody>
      </p:sp>
      <p:pic>
        <p:nvPicPr>
          <p:cNvPr id="39" name="Graphic 38" descr="Topography Map">
            <a:extLst>
              <a:ext uri="{FF2B5EF4-FFF2-40B4-BE49-F238E27FC236}">
                <a16:creationId xmlns:a16="http://schemas.microsoft.com/office/drawing/2014/main" id="{EFB0CEDB-6C99-4046-B9C3-46B5FE169F8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825504" y="3003722"/>
            <a:ext cx="431508" cy="431508"/>
          </a:xfrm>
          <a:prstGeom prst="rect">
            <a:avLst/>
          </a:prstGeom>
        </p:spPr>
      </p:pic>
      <p:pic>
        <p:nvPicPr>
          <p:cNvPr id="40" name="Graphic 39" descr="Thermometer">
            <a:extLst>
              <a:ext uri="{FF2B5EF4-FFF2-40B4-BE49-F238E27FC236}">
                <a16:creationId xmlns:a16="http://schemas.microsoft.com/office/drawing/2014/main" id="{3A39696F-161A-9446-9B0C-989302E79F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723234" y="5152196"/>
            <a:ext cx="636048" cy="640080"/>
          </a:xfrm>
          <a:prstGeom prst="rect">
            <a:avLst/>
          </a:prstGeom>
        </p:spPr>
      </p:pic>
    </p:spTree>
    <p:extLst>
      <p:ext uri="{BB962C8B-B14F-4D97-AF65-F5344CB8AC3E}">
        <p14:creationId xmlns:p14="http://schemas.microsoft.com/office/powerpoint/2010/main" val="13036236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ke, colorful, piece, person&#10;&#10;Description automatically generated">
            <a:extLst>
              <a:ext uri="{FF2B5EF4-FFF2-40B4-BE49-F238E27FC236}">
                <a16:creationId xmlns:a16="http://schemas.microsoft.com/office/drawing/2014/main" id="{587FA652-2903-4F60-BD47-E0CC75E0BE74}"/>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r="40211"/>
          <a:stretch/>
        </p:blipFill>
        <p:spPr>
          <a:xfrm flipH="1">
            <a:off x="-7567" y="204536"/>
            <a:ext cx="6846062" cy="6665495"/>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3" name="TextBox 2">
            <a:extLst>
              <a:ext uri="{FF2B5EF4-FFF2-40B4-BE49-F238E27FC236}">
                <a16:creationId xmlns:a16="http://schemas.microsoft.com/office/drawing/2014/main" id="{A90C6726-76B5-4346-8399-A04DF23A979C}"/>
              </a:ext>
            </a:extLst>
          </p:cNvPr>
          <p:cNvSpPr txBox="1"/>
          <p:nvPr/>
        </p:nvSpPr>
        <p:spPr>
          <a:xfrm>
            <a:off x="7769273" y="4551948"/>
            <a:ext cx="3377848" cy="769441"/>
          </a:xfrm>
          <a:prstGeom prst="rect">
            <a:avLst/>
          </a:prstGeom>
          <a:noFill/>
        </p:spPr>
        <p:txBody>
          <a:bodyPr wrap="none" rtlCol="0">
            <a:spAutoFit/>
          </a:bodyPr>
          <a:lstStyle/>
          <a:p>
            <a:pPr algn="r">
              <a:spcAft>
                <a:spcPts val="600"/>
              </a:spcAft>
            </a:pPr>
            <a:r>
              <a:rPr lang="en-US" sz="4400" b="1">
                <a:solidFill>
                  <a:schemeClr val="tx1">
                    <a:lumMod val="75000"/>
                    <a:lumOff val="25000"/>
                  </a:schemeClr>
                </a:solidFill>
                <a:latin typeface="Century Gothic" panose="020B0502020202020204" pitchFamily="34" charset="0"/>
              </a:rPr>
              <a:t>Future Work</a:t>
            </a:r>
          </a:p>
        </p:txBody>
      </p:sp>
    </p:spTree>
    <p:extLst>
      <p:ext uri="{BB962C8B-B14F-4D97-AF65-F5344CB8AC3E}">
        <p14:creationId xmlns:p14="http://schemas.microsoft.com/office/powerpoint/2010/main" val="17537622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4BDAB-2D3F-964A-A78E-886C3393E453}"/>
              </a:ext>
            </a:extLst>
          </p:cNvPr>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a:solidFill>
                  <a:srgbClr val="55A976"/>
                </a:solidFill>
                <a:latin typeface="Century Gothic" panose="020F0302020204030204"/>
              </a:rPr>
              <a:t>Limitations</a:t>
            </a:r>
          </a:p>
        </p:txBody>
      </p:sp>
      <p:sp>
        <p:nvSpPr>
          <p:cNvPr id="3" name="TextBox 2">
            <a:extLst>
              <a:ext uri="{FF2B5EF4-FFF2-40B4-BE49-F238E27FC236}">
                <a16:creationId xmlns:a16="http://schemas.microsoft.com/office/drawing/2014/main" id="{CF4C4521-3944-B34F-BB4F-EAD24FB6F0B6}"/>
              </a:ext>
            </a:extLst>
          </p:cNvPr>
          <p:cNvSpPr txBox="1"/>
          <p:nvPr/>
        </p:nvSpPr>
        <p:spPr>
          <a:xfrm>
            <a:off x="219989" y="1355524"/>
            <a:ext cx="5958188" cy="1446550"/>
          </a:xfrm>
          <a:prstGeom prst="rect">
            <a:avLst/>
          </a:prstGeom>
          <a:noFill/>
        </p:spPr>
        <p:txBody>
          <a:bodyPr wrap="square" rtlCol="0" anchor="t">
            <a:spAutoFit/>
          </a:bodyPr>
          <a:lstStyle/>
          <a:p>
            <a:pPr marL="342900" indent="-342900">
              <a:buClr>
                <a:srgbClr val="55A976"/>
              </a:buClr>
              <a:buFont typeface="Webdings" panose="05030102010509060703" pitchFamily="18" charset="2"/>
              <a:buChar char=""/>
            </a:pPr>
            <a:r>
              <a:rPr lang="en-US" sz="2200" dirty="0">
                <a:solidFill>
                  <a:schemeClr val="tx1">
                    <a:lumMod val="75000"/>
                    <a:lumOff val="25000"/>
                  </a:schemeClr>
                </a:solidFill>
                <a:latin typeface="Century Gothic" panose="020B0502020202020204" pitchFamily="34" charset="0"/>
              </a:rPr>
              <a:t>Resolution </a:t>
            </a:r>
          </a:p>
          <a:p>
            <a:pPr marL="800100" lvl="1" indent="-342900">
              <a:buClr>
                <a:srgbClr val="55A976"/>
              </a:buClr>
              <a:buFont typeface="Webdings" panose="05030102010509060703" pitchFamily="18" charset="2"/>
              <a:buChar char=""/>
            </a:pPr>
            <a:r>
              <a:rPr lang="en-US" sz="2200" dirty="0" smtClean="0">
                <a:solidFill>
                  <a:schemeClr val="tx1">
                    <a:lumMod val="75000"/>
                    <a:lumOff val="25000"/>
                  </a:schemeClr>
                </a:solidFill>
                <a:latin typeface="Century Gothic"/>
              </a:rPr>
              <a:t>Spatial: GOES – 2 </a:t>
            </a:r>
            <a:r>
              <a:rPr lang="en-US" sz="2200" dirty="0">
                <a:solidFill>
                  <a:schemeClr val="tx1">
                    <a:lumMod val="75000"/>
                    <a:lumOff val="25000"/>
                  </a:schemeClr>
                </a:solidFill>
                <a:latin typeface="Century Gothic"/>
              </a:rPr>
              <a:t>km resolution</a:t>
            </a:r>
            <a:endParaRPr lang="en-US" sz="2200" dirty="0">
              <a:solidFill>
                <a:schemeClr val="tx1">
                  <a:lumMod val="75000"/>
                  <a:lumOff val="25000"/>
                </a:schemeClr>
              </a:solidFill>
              <a:latin typeface="Century Gothic" panose="020B0502020202020204" pitchFamily="34" charset="0"/>
            </a:endParaRPr>
          </a:p>
          <a:p>
            <a:pPr marL="800100" lvl="1" indent="-342900">
              <a:buClr>
                <a:srgbClr val="55A976"/>
              </a:buClr>
              <a:buFont typeface="Webdings" panose="05030102010509060703" pitchFamily="18" charset="2"/>
              <a:buChar char=""/>
            </a:pPr>
            <a:r>
              <a:rPr lang="en-US" sz="2200" dirty="0" smtClean="0">
                <a:solidFill>
                  <a:schemeClr val="tx1">
                    <a:lumMod val="75000"/>
                    <a:lumOff val="25000"/>
                  </a:schemeClr>
                </a:solidFill>
                <a:latin typeface="Century Gothic"/>
              </a:rPr>
              <a:t>Temporal: MODIS – only </a:t>
            </a:r>
            <a:r>
              <a:rPr lang="en-US" sz="2200" dirty="0">
                <a:solidFill>
                  <a:schemeClr val="tx1">
                    <a:lumMod val="75000"/>
                    <a:lumOff val="25000"/>
                  </a:schemeClr>
                </a:solidFill>
                <a:latin typeface="Century Gothic"/>
              </a:rPr>
              <a:t>one image per day</a:t>
            </a:r>
          </a:p>
        </p:txBody>
      </p:sp>
      <p:pic>
        <p:nvPicPr>
          <p:cNvPr id="5" name="Picture 4" descr="A picture containing wave, outdoor, water, nature&#10;&#10;Description automatically generated">
            <a:extLst>
              <a:ext uri="{FF2B5EF4-FFF2-40B4-BE49-F238E27FC236}">
                <a16:creationId xmlns:a16="http://schemas.microsoft.com/office/drawing/2014/main" id="{3D5ABCCD-5F95-254E-9973-2FA3CCF4CAD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821030" y="2202885"/>
            <a:ext cx="2490918" cy="3657600"/>
          </a:xfrm>
          <a:prstGeom prst="rect">
            <a:avLst/>
          </a:prstGeom>
          <a:effectLst>
            <a:outerShdw blurRad="50800" dist="38100" dir="2700000" algn="tl" rotWithShape="0">
              <a:prstClr val="black">
                <a:alpha val="40000"/>
              </a:prstClr>
            </a:outerShdw>
          </a:effectLst>
        </p:spPr>
      </p:pic>
      <p:pic>
        <p:nvPicPr>
          <p:cNvPr id="7" name="Picture 6" descr="A view of a city&#10;&#10;Description automatically generated">
            <a:extLst>
              <a:ext uri="{FF2B5EF4-FFF2-40B4-BE49-F238E27FC236}">
                <a16:creationId xmlns:a16="http://schemas.microsoft.com/office/drawing/2014/main" id="{BD35801A-80DA-3345-8608-D4FD6514934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9447797" y="2202885"/>
            <a:ext cx="2524214" cy="3657600"/>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34118DEA-6240-7048-8B2B-F78DF17404D6}"/>
              </a:ext>
            </a:extLst>
          </p:cNvPr>
          <p:cNvSpPr txBox="1"/>
          <p:nvPr/>
        </p:nvSpPr>
        <p:spPr>
          <a:xfrm>
            <a:off x="6975490" y="1724507"/>
            <a:ext cx="2181999" cy="430887"/>
          </a:xfrm>
          <a:prstGeom prst="rect">
            <a:avLst/>
          </a:prstGeom>
          <a:solidFill>
            <a:srgbClr val="55A976"/>
          </a:solidFill>
        </p:spPr>
        <p:txBody>
          <a:bodyPr wrap="square" rtlCol="0" anchor="t">
            <a:spAutoFit/>
          </a:bodyPr>
          <a:lstStyle/>
          <a:p>
            <a:pPr algn="ctr"/>
            <a:r>
              <a:rPr lang="en-US" sz="2200">
                <a:solidFill>
                  <a:schemeClr val="bg1"/>
                </a:solidFill>
                <a:latin typeface="Century Gothic"/>
              </a:rPr>
              <a:t>MODIS (1km)</a:t>
            </a:r>
          </a:p>
        </p:txBody>
      </p:sp>
      <p:sp>
        <p:nvSpPr>
          <p:cNvPr id="9" name="TextBox 8">
            <a:extLst>
              <a:ext uri="{FF2B5EF4-FFF2-40B4-BE49-F238E27FC236}">
                <a16:creationId xmlns:a16="http://schemas.microsoft.com/office/drawing/2014/main" id="{F653CB46-13C9-4341-A169-00DC5795589E}"/>
              </a:ext>
            </a:extLst>
          </p:cNvPr>
          <p:cNvSpPr txBox="1"/>
          <p:nvPr/>
        </p:nvSpPr>
        <p:spPr>
          <a:xfrm>
            <a:off x="9618904" y="1724506"/>
            <a:ext cx="2181999" cy="430887"/>
          </a:xfrm>
          <a:prstGeom prst="rect">
            <a:avLst/>
          </a:prstGeom>
          <a:solidFill>
            <a:srgbClr val="55A976"/>
          </a:solidFill>
        </p:spPr>
        <p:txBody>
          <a:bodyPr wrap="square" lIns="91440" tIns="45720" rIns="91440" bIns="45720" rtlCol="0" anchor="t">
            <a:spAutoFit/>
          </a:bodyPr>
          <a:lstStyle/>
          <a:p>
            <a:pPr algn="ctr"/>
            <a:r>
              <a:rPr lang="en-US" sz="2200">
                <a:solidFill>
                  <a:schemeClr val="bg1"/>
                </a:solidFill>
                <a:latin typeface="Century Gothic"/>
              </a:rPr>
              <a:t>GOES (2km)</a:t>
            </a:r>
          </a:p>
        </p:txBody>
      </p:sp>
      <p:sp>
        <p:nvSpPr>
          <p:cNvPr id="6" name="TextBox 5">
            <a:extLst>
              <a:ext uri="{FF2B5EF4-FFF2-40B4-BE49-F238E27FC236}">
                <a16:creationId xmlns:a16="http://schemas.microsoft.com/office/drawing/2014/main" id="{513BB764-7C05-E341-B3C1-9490002CA84A}"/>
              </a:ext>
            </a:extLst>
          </p:cNvPr>
          <p:cNvSpPr txBox="1"/>
          <p:nvPr/>
        </p:nvSpPr>
        <p:spPr>
          <a:xfrm>
            <a:off x="8835784" y="2196119"/>
            <a:ext cx="376710" cy="369332"/>
          </a:xfrm>
          <a:prstGeom prst="rect">
            <a:avLst/>
          </a:prstGeom>
          <a:noFill/>
        </p:spPr>
        <p:txBody>
          <a:bodyPr wrap="square" rtlCol="0">
            <a:spAutoFit/>
          </a:bodyPr>
          <a:lstStyle/>
          <a:p>
            <a:r>
              <a:rPr lang="en-US">
                <a:solidFill>
                  <a:schemeClr val="bg1"/>
                </a:solidFill>
                <a:latin typeface="Century Gothic" panose="020B0502020202020204" pitchFamily="34" charset="0"/>
              </a:rPr>
              <a:t>N</a:t>
            </a:r>
          </a:p>
        </p:txBody>
      </p:sp>
      <p:sp>
        <p:nvSpPr>
          <p:cNvPr id="15" name="TextBox 14">
            <a:extLst>
              <a:ext uri="{FF2B5EF4-FFF2-40B4-BE49-F238E27FC236}">
                <a16:creationId xmlns:a16="http://schemas.microsoft.com/office/drawing/2014/main" id="{47CF916F-9911-534B-9F0C-71522B666667}"/>
              </a:ext>
            </a:extLst>
          </p:cNvPr>
          <p:cNvSpPr txBox="1"/>
          <p:nvPr/>
        </p:nvSpPr>
        <p:spPr>
          <a:xfrm>
            <a:off x="11506098" y="2201608"/>
            <a:ext cx="376710" cy="369332"/>
          </a:xfrm>
          <a:prstGeom prst="rect">
            <a:avLst/>
          </a:prstGeom>
          <a:noFill/>
        </p:spPr>
        <p:txBody>
          <a:bodyPr wrap="square" rtlCol="0">
            <a:spAutoFit/>
          </a:bodyPr>
          <a:lstStyle/>
          <a:p>
            <a:r>
              <a:rPr lang="en-US">
                <a:solidFill>
                  <a:schemeClr val="bg1"/>
                </a:solidFill>
                <a:latin typeface="Century Gothic" panose="020B0502020202020204" pitchFamily="34" charset="0"/>
              </a:rPr>
              <a:t>N</a:t>
            </a:r>
          </a:p>
        </p:txBody>
      </p:sp>
      <p:sp>
        <p:nvSpPr>
          <p:cNvPr id="16" name="Down Arrow 15">
            <a:extLst>
              <a:ext uri="{FF2B5EF4-FFF2-40B4-BE49-F238E27FC236}">
                <a16:creationId xmlns:a16="http://schemas.microsoft.com/office/drawing/2014/main" id="{449EF736-EB0A-5449-BBBA-F1A1DA4BFC3E}"/>
              </a:ext>
            </a:extLst>
          </p:cNvPr>
          <p:cNvSpPr/>
          <p:nvPr/>
        </p:nvSpPr>
        <p:spPr>
          <a:xfrm rot="10800000">
            <a:off x="8870964" y="2544965"/>
            <a:ext cx="266007" cy="365760"/>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a16="http://schemas.microsoft.com/office/drawing/2014/main" id="{BEA7A3E8-C058-B64E-8F14-ABFA28FAEBF1}"/>
              </a:ext>
            </a:extLst>
          </p:cNvPr>
          <p:cNvSpPr/>
          <p:nvPr/>
        </p:nvSpPr>
        <p:spPr>
          <a:xfrm rot="10800000">
            <a:off x="11535691" y="2544965"/>
            <a:ext cx="266007" cy="365760"/>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04C50ED-D9D4-C24F-82B5-EEB74E869CA4}"/>
              </a:ext>
            </a:extLst>
          </p:cNvPr>
          <p:cNvSpPr/>
          <p:nvPr/>
        </p:nvSpPr>
        <p:spPr>
          <a:xfrm>
            <a:off x="219989" y="3284632"/>
            <a:ext cx="6096000" cy="769441"/>
          </a:xfrm>
          <a:prstGeom prst="rect">
            <a:avLst/>
          </a:prstGeom>
        </p:spPr>
        <p:txBody>
          <a:bodyPr>
            <a:spAutoFit/>
          </a:bodyPr>
          <a:lstStyle/>
          <a:p>
            <a:pPr marL="342900" indent="-342900">
              <a:buClr>
                <a:srgbClr val="55A976"/>
              </a:buClr>
              <a:buFont typeface="Webdings" panose="05030102010509060703" pitchFamily="18" charset="2"/>
              <a:buChar char=""/>
            </a:pPr>
            <a:r>
              <a:rPr lang="en-US" sz="2200">
                <a:solidFill>
                  <a:schemeClr val="tx1">
                    <a:lumMod val="75000"/>
                    <a:lumOff val="25000"/>
                  </a:schemeClr>
                </a:solidFill>
                <a:latin typeface="Century Gothic" panose="020B0502020202020204" pitchFamily="34" charset="0"/>
              </a:rPr>
              <a:t>Data availability</a:t>
            </a:r>
          </a:p>
          <a:p>
            <a:pPr marL="800100" lvl="1" indent="-342900">
              <a:buClr>
                <a:srgbClr val="55A976"/>
              </a:buClr>
              <a:buFont typeface="Webdings" panose="05030102010509060703" pitchFamily="18" charset="2"/>
              <a:buChar char=""/>
            </a:pPr>
            <a:r>
              <a:rPr lang="en-US" sz="2200">
                <a:solidFill>
                  <a:schemeClr val="tx1">
                    <a:lumMod val="75000"/>
                    <a:lumOff val="25000"/>
                  </a:schemeClr>
                </a:solidFill>
                <a:latin typeface="Century Gothic"/>
              </a:rPr>
              <a:t>Limited to 2 years of GOES data</a:t>
            </a:r>
          </a:p>
        </p:txBody>
      </p:sp>
      <p:sp>
        <p:nvSpPr>
          <p:cNvPr id="10" name="Rectangle 9">
            <a:extLst>
              <a:ext uri="{FF2B5EF4-FFF2-40B4-BE49-F238E27FC236}">
                <a16:creationId xmlns:a16="http://schemas.microsoft.com/office/drawing/2014/main" id="{7EB9EFE9-BAC6-F844-9D8A-2E176706488A}"/>
              </a:ext>
            </a:extLst>
          </p:cNvPr>
          <p:cNvSpPr/>
          <p:nvPr/>
        </p:nvSpPr>
        <p:spPr>
          <a:xfrm>
            <a:off x="219988" y="4536630"/>
            <a:ext cx="6601041" cy="769441"/>
          </a:xfrm>
          <a:prstGeom prst="rect">
            <a:avLst/>
          </a:prstGeom>
        </p:spPr>
        <p:txBody>
          <a:bodyPr wrap="square">
            <a:spAutoFit/>
          </a:bodyPr>
          <a:lstStyle/>
          <a:p>
            <a:pPr marL="342900" indent="-342900">
              <a:buClr>
                <a:srgbClr val="55A976"/>
              </a:buClr>
              <a:buFont typeface="Webdings" panose="05030102010509060703" pitchFamily="18" charset="2"/>
              <a:buChar char=""/>
            </a:pPr>
            <a:r>
              <a:rPr lang="en-US" sz="2200" dirty="0">
                <a:solidFill>
                  <a:schemeClr val="tx1">
                    <a:lumMod val="75000"/>
                    <a:lumOff val="25000"/>
                  </a:schemeClr>
                </a:solidFill>
                <a:latin typeface="Century Gothic" panose="020B0502020202020204" pitchFamily="34" charset="0"/>
              </a:rPr>
              <a:t>Fog detection </a:t>
            </a:r>
            <a:r>
              <a:rPr lang="en-US" sz="2200" dirty="0" smtClean="0">
                <a:solidFill>
                  <a:schemeClr val="tx1">
                    <a:lumMod val="75000"/>
                    <a:lumOff val="25000"/>
                  </a:schemeClr>
                </a:solidFill>
                <a:latin typeface="Century Gothic" panose="020B0502020202020204" pitchFamily="34" charset="0"/>
              </a:rPr>
              <a:t>scheme for MODIS and GOES</a:t>
            </a:r>
            <a:endParaRPr lang="en-US" sz="2200" dirty="0">
              <a:solidFill>
                <a:schemeClr val="tx1">
                  <a:lumMod val="75000"/>
                  <a:lumOff val="25000"/>
                </a:schemeClr>
              </a:solidFill>
              <a:latin typeface="Century Gothic" panose="020B0502020202020204" pitchFamily="34" charset="0"/>
            </a:endParaRPr>
          </a:p>
          <a:p>
            <a:pPr marL="800100" lvl="1" indent="-342900">
              <a:buClr>
                <a:srgbClr val="55A976"/>
              </a:buClr>
              <a:buFont typeface="Webdings" panose="05030102010509060703" pitchFamily="18" charset="2"/>
              <a:buChar char=""/>
            </a:pPr>
            <a:r>
              <a:rPr lang="en-US" sz="2200" dirty="0">
                <a:solidFill>
                  <a:schemeClr val="tx1">
                    <a:lumMod val="75000"/>
                    <a:lumOff val="25000"/>
                  </a:schemeClr>
                </a:solidFill>
                <a:latin typeface="Century Gothic" panose="020B0502020202020204" pitchFamily="34" charset="0"/>
              </a:rPr>
              <a:t>Cannot detect fog under high clouds</a:t>
            </a:r>
          </a:p>
        </p:txBody>
      </p:sp>
    </p:spTree>
    <p:extLst>
      <p:ext uri="{BB962C8B-B14F-4D97-AF65-F5344CB8AC3E}">
        <p14:creationId xmlns:p14="http://schemas.microsoft.com/office/powerpoint/2010/main" val="5799707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D6C9-5CD5-5B4A-95A0-6B2F55026232}"/>
              </a:ext>
            </a:extLst>
          </p:cNvPr>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a:solidFill>
                  <a:schemeClr val="bg1"/>
                </a:solidFill>
                <a:latin typeface="Century Gothic" panose="020F0302020204030204"/>
              </a:rPr>
              <a:t>Future Work</a:t>
            </a:r>
          </a:p>
        </p:txBody>
      </p:sp>
      <p:sp>
        <p:nvSpPr>
          <p:cNvPr id="4" name="Oval 3">
            <a:extLst>
              <a:ext uri="{FF2B5EF4-FFF2-40B4-BE49-F238E27FC236}">
                <a16:creationId xmlns:a16="http://schemas.microsoft.com/office/drawing/2014/main" id="{5B716FBD-0782-F74A-A141-E4BE6CD28CB1}"/>
              </a:ext>
            </a:extLst>
          </p:cNvPr>
          <p:cNvSpPr/>
          <p:nvPr/>
        </p:nvSpPr>
        <p:spPr>
          <a:xfrm>
            <a:off x="224287" y="2242868"/>
            <a:ext cx="3778370" cy="3769743"/>
          </a:xfrm>
          <a:prstGeom prst="ellipse">
            <a:avLst/>
          </a:prstGeom>
          <a:solidFill>
            <a:schemeClr val="bg1">
              <a:lumMod val="95000"/>
            </a:schemeClr>
          </a:solidFill>
          <a:ln w="38100">
            <a:solidFill>
              <a:srgbClr val="55A9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B4D8FE1-A0F8-F948-B340-2E2BAC1EEE71}"/>
              </a:ext>
            </a:extLst>
          </p:cNvPr>
          <p:cNvSpPr/>
          <p:nvPr/>
        </p:nvSpPr>
        <p:spPr>
          <a:xfrm>
            <a:off x="4103298" y="2242866"/>
            <a:ext cx="3778370" cy="3769743"/>
          </a:xfrm>
          <a:prstGeom prst="ellipse">
            <a:avLst/>
          </a:prstGeom>
          <a:solidFill>
            <a:schemeClr val="bg1">
              <a:lumMod val="95000"/>
            </a:schemeClr>
          </a:solidFill>
          <a:ln w="38100">
            <a:solidFill>
              <a:srgbClr val="55A9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8980E29-6E2C-ED46-B5D8-0AB8E204F2AC}"/>
              </a:ext>
            </a:extLst>
          </p:cNvPr>
          <p:cNvSpPr/>
          <p:nvPr/>
        </p:nvSpPr>
        <p:spPr>
          <a:xfrm>
            <a:off x="8032629" y="2242867"/>
            <a:ext cx="3778370" cy="3769743"/>
          </a:xfrm>
          <a:prstGeom prst="ellipse">
            <a:avLst/>
          </a:prstGeom>
          <a:solidFill>
            <a:schemeClr val="bg1">
              <a:lumMod val="95000"/>
            </a:schemeClr>
          </a:solidFill>
          <a:ln w="38100">
            <a:solidFill>
              <a:srgbClr val="55A9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4682C65-AD2C-2047-B100-36D482D9C086}"/>
              </a:ext>
            </a:extLst>
          </p:cNvPr>
          <p:cNvSpPr txBox="1"/>
          <p:nvPr/>
        </p:nvSpPr>
        <p:spPr>
          <a:xfrm>
            <a:off x="657405" y="3342909"/>
            <a:ext cx="2912134" cy="1569660"/>
          </a:xfrm>
          <a:prstGeom prst="rect">
            <a:avLst/>
          </a:prstGeom>
          <a:noFill/>
        </p:spPr>
        <p:txBody>
          <a:bodyPr wrap="square" rtlCol="0" anchor="t">
            <a:spAutoFit/>
          </a:bodyPr>
          <a:lstStyle/>
          <a:p>
            <a:pPr algn="ctr"/>
            <a:r>
              <a:rPr lang="en-US" sz="2400" b="1">
                <a:solidFill>
                  <a:schemeClr val="tx1">
                    <a:lumMod val="75000"/>
                    <a:lumOff val="25000"/>
                  </a:schemeClr>
                </a:solidFill>
                <a:latin typeface="Century Gothic"/>
              </a:rPr>
              <a:t>Continue work on daily landfall and dissipation time of fog</a:t>
            </a:r>
          </a:p>
        </p:txBody>
      </p:sp>
      <p:sp>
        <p:nvSpPr>
          <p:cNvPr id="9" name="TextBox 8">
            <a:extLst>
              <a:ext uri="{FF2B5EF4-FFF2-40B4-BE49-F238E27FC236}">
                <a16:creationId xmlns:a16="http://schemas.microsoft.com/office/drawing/2014/main" id="{E9485879-7289-B74C-9074-39F6D1D2ACBD}"/>
              </a:ext>
            </a:extLst>
          </p:cNvPr>
          <p:cNvSpPr txBox="1"/>
          <p:nvPr/>
        </p:nvSpPr>
        <p:spPr>
          <a:xfrm>
            <a:off x="4250307" y="3158241"/>
            <a:ext cx="3484353" cy="1938992"/>
          </a:xfrm>
          <a:prstGeom prst="rect">
            <a:avLst/>
          </a:prstGeom>
          <a:noFill/>
        </p:spPr>
        <p:txBody>
          <a:bodyPr wrap="square" rtlCol="0" anchor="t">
            <a:spAutoFit/>
          </a:bodyPr>
          <a:lstStyle/>
          <a:p>
            <a:pPr algn="ctr"/>
            <a:r>
              <a:rPr lang="en-US" sz="2400" b="1">
                <a:solidFill>
                  <a:schemeClr val="tx1">
                    <a:lumMod val="75000"/>
                    <a:lumOff val="25000"/>
                  </a:schemeClr>
                </a:solidFill>
                <a:latin typeface="Century Gothic"/>
              </a:rPr>
              <a:t>Incorporate additional GOES satellites to extend the study period of the daily analysis</a:t>
            </a:r>
            <a:endParaRPr lang="en-US" sz="2400" b="1">
              <a:solidFill>
                <a:schemeClr val="tx1">
                  <a:lumMod val="75000"/>
                  <a:lumOff val="2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CC46A35F-1C2C-7247-BA50-81E645ECB005}"/>
              </a:ext>
            </a:extLst>
          </p:cNvPr>
          <p:cNvSpPr txBox="1"/>
          <p:nvPr/>
        </p:nvSpPr>
        <p:spPr>
          <a:xfrm>
            <a:off x="8178012" y="2973576"/>
            <a:ext cx="3344173" cy="2308324"/>
          </a:xfrm>
          <a:prstGeom prst="rect">
            <a:avLst/>
          </a:prstGeom>
          <a:noFill/>
        </p:spPr>
        <p:txBody>
          <a:bodyPr wrap="square" rtlCol="0">
            <a:spAutoFit/>
          </a:bodyPr>
          <a:lstStyle/>
          <a:p>
            <a:pPr algn="ctr"/>
            <a:r>
              <a:rPr lang="en-US" sz="2400" b="1">
                <a:solidFill>
                  <a:schemeClr val="tx1">
                    <a:lumMod val="75000"/>
                    <a:lumOff val="25000"/>
                  </a:schemeClr>
                </a:solidFill>
                <a:latin typeface="Century Gothic" panose="020B0502020202020204" pitchFamily="34" charset="0"/>
              </a:rPr>
              <a:t>Improve fog forecasting models to consider more climate variables and improve accuracy</a:t>
            </a:r>
          </a:p>
        </p:txBody>
      </p:sp>
      <p:pic>
        <p:nvPicPr>
          <p:cNvPr id="12" name="Graphic 11" descr="Cloud">
            <a:extLst>
              <a:ext uri="{FF2B5EF4-FFF2-40B4-BE49-F238E27FC236}">
                <a16:creationId xmlns:a16="http://schemas.microsoft.com/office/drawing/2014/main" id="{C89B5189-CE5A-D04A-8BCE-69D6F92AB9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616704" y="1934338"/>
            <a:ext cx="1421920" cy="1421920"/>
          </a:xfrm>
          <a:prstGeom prst="rect">
            <a:avLst/>
          </a:prstGeom>
        </p:spPr>
      </p:pic>
      <p:pic>
        <p:nvPicPr>
          <p:cNvPr id="13" name="Graphic 12" descr="Thermometer">
            <a:extLst>
              <a:ext uri="{FF2B5EF4-FFF2-40B4-BE49-F238E27FC236}">
                <a16:creationId xmlns:a16="http://schemas.microsoft.com/office/drawing/2014/main" id="{A491713C-FE77-3A49-8247-BD98C805DE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334215" y="1929794"/>
            <a:ext cx="1426464" cy="1426464"/>
          </a:xfrm>
          <a:prstGeom prst="rect">
            <a:avLst/>
          </a:prstGeom>
        </p:spPr>
      </p:pic>
      <p:pic>
        <p:nvPicPr>
          <p:cNvPr id="15" name="Graphic 14" descr="Bar chart">
            <a:extLst>
              <a:ext uri="{FF2B5EF4-FFF2-40B4-BE49-F238E27FC236}">
                <a16:creationId xmlns:a16="http://schemas.microsoft.com/office/drawing/2014/main" id="{A4E51F4E-4A8A-D24E-8723-90DBC3A95B4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613095" y="1929794"/>
            <a:ext cx="1426464" cy="1426464"/>
          </a:xfrm>
          <a:prstGeom prst="rect">
            <a:avLst/>
          </a:prstGeom>
        </p:spPr>
      </p:pic>
    </p:spTree>
    <p:extLst>
      <p:ext uri="{BB962C8B-B14F-4D97-AF65-F5344CB8AC3E}">
        <p14:creationId xmlns:p14="http://schemas.microsoft.com/office/powerpoint/2010/main" val="347389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8FE8DC-26C5-944D-A5BA-1894CB73708B}"/>
              </a:ext>
            </a:extLst>
          </p:cNvPr>
          <p:cNvGrpSpPr/>
          <p:nvPr/>
        </p:nvGrpSpPr>
        <p:grpSpPr>
          <a:xfrm>
            <a:off x="403382" y="2620636"/>
            <a:ext cx="4216893" cy="2917164"/>
            <a:chOff x="2039142" y="2376796"/>
            <a:chExt cx="4216893" cy="2917164"/>
          </a:xfrm>
          <a:effectLst>
            <a:outerShdw blurRad="50800" dist="38100" dir="2700000" algn="tl" rotWithShape="0">
              <a:prstClr val="black">
                <a:alpha val="40000"/>
              </a:prstClr>
            </a:outerShdw>
          </a:effectLst>
        </p:grpSpPr>
        <p:grpSp>
          <p:nvGrpSpPr>
            <p:cNvPr id="5" name="Group 4">
              <a:extLst>
                <a:ext uri="{FF2B5EF4-FFF2-40B4-BE49-F238E27FC236}">
                  <a16:creationId xmlns:a16="http://schemas.microsoft.com/office/drawing/2014/main" id="{F42964AB-0DA4-D445-9E6D-7AF6F1BFA21F}"/>
                </a:ext>
              </a:extLst>
            </p:cNvPr>
            <p:cNvGrpSpPr/>
            <p:nvPr/>
          </p:nvGrpSpPr>
          <p:grpSpPr>
            <a:xfrm>
              <a:off x="2039142" y="2376796"/>
              <a:ext cx="4216893" cy="2419166"/>
              <a:chOff x="179862" y="2051676"/>
              <a:chExt cx="4216893" cy="2419166"/>
            </a:xfrm>
          </p:grpSpPr>
          <p:sp>
            <p:nvSpPr>
              <p:cNvPr id="9" name="Hexagon 8">
                <a:extLst>
                  <a:ext uri="{FF2B5EF4-FFF2-40B4-BE49-F238E27FC236}">
                    <a16:creationId xmlns:a16="http://schemas.microsoft.com/office/drawing/2014/main" id="{D83E2866-3BD8-4643-9ADA-68657B2A86F8}"/>
                  </a:ext>
                </a:extLst>
              </p:cNvPr>
              <p:cNvSpPr/>
              <p:nvPr/>
            </p:nvSpPr>
            <p:spPr>
              <a:xfrm>
                <a:off x="179862" y="2051678"/>
                <a:ext cx="4216893" cy="2419164"/>
              </a:xfrm>
              <a:prstGeom prst="hexagon">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2FA3B8-9B1F-1148-937A-C3D1C9730F93}"/>
                  </a:ext>
                </a:extLst>
              </p:cNvPr>
              <p:cNvSpPr/>
              <p:nvPr/>
            </p:nvSpPr>
            <p:spPr>
              <a:xfrm>
                <a:off x="1358604" y="2051676"/>
                <a:ext cx="1859406" cy="400110"/>
              </a:xfrm>
              <a:prstGeom prst="rect">
                <a:avLst/>
              </a:prstGeom>
              <a:ln>
                <a:noFill/>
              </a:ln>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2">
                        <a:lumMod val="90000"/>
                      </a:schemeClr>
                    </a:solidFill>
                    <a:effectLst/>
                    <a:uLnTx/>
                    <a:uFillTx/>
                    <a:latin typeface="Century Gothic" panose="020F0302020204030204"/>
                    <a:ea typeface="Century Gothic"/>
                    <a:cs typeface="Century Gothic"/>
                    <a:sym typeface="Century Gothic"/>
                  </a:rPr>
                  <a:t>END</a:t>
                </a:r>
                <a:r>
                  <a:rPr kumimoji="0" lang="en-US" sz="2000" b="1" i="0" u="none" strike="noStrike" kern="1200" cap="none" spc="0" normalizeH="0" noProof="0">
                    <a:ln>
                      <a:noFill/>
                    </a:ln>
                    <a:solidFill>
                      <a:schemeClr val="bg2">
                        <a:lumMod val="90000"/>
                      </a:schemeClr>
                    </a:solidFill>
                    <a:effectLst/>
                    <a:uLnTx/>
                    <a:uFillTx/>
                    <a:latin typeface="Century Gothic" panose="020F0302020204030204"/>
                    <a:ea typeface="Century Gothic"/>
                    <a:cs typeface="Century Gothic"/>
                    <a:sym typeface="Century Gothic"/>
                  </a:rPr>
                  <a:t> </a:t>
                </a:r>
                <a:r>
                  <a:rPr kumimoji="0" lang="en-US" sz="2000" b="1" i="0" u="none" strike="noStrike" kern="1200" cap="none" spc="0" normalizeH="0" baseline="0" noProof="0">
                    <a:ln>
                      <a:noFill/>
                    </a:ln>
                    <a:solidFill>
                      <a:schemeClr val="bg2">
                        <a:lumMod val="90000"/>
                      </a:schemeClr>
                    </a:solidFill>
                    <a:effectLst/>
                    <a:uLnTx/>
                    <a:uFillTx/>
                    <a:latin typeface="Century Gothic" panose="020F0302020204030204"/>
                    <a:ea typeface="Century Gothic"/>
                    <a:cs typeface="Century Gothic"/>
                    <a:sym typeface="Century Gothic"/>
                  </a:rPr>
                  <a:t>USERS</a:t>
                </a:r>
                <a:endParaRPr kumimoji="0" lang="en-US" sz="2000" b="0" i="0" u="none" strike="noStrike" kern="1200" cap="none" spc="0" normalizeH="0" baseline="0" noProof="0">
                  <a:ln>
                    <a:noFill/>
                  </a:ln>
                  <a:solidFill>
                    <a:schemeClr val="bg2">
                      <a:lumMod val="90000"/>
                    </a:schemeClr>
                  </a:solidFill>
                  <a:effectLst/>
                  <a:uLnTx/>
                  <a:uFillTx/>
                  <a:latin typeface="Century Gothic" panose="020F0302020204030204"/>
                  <a:ea typeface="+mn-ea"/>
                  <a:cs typeface="+mn-cs"/>
                </a:endParaRPr>
              </a:p>
            </p:txBody>
          </p:sp>
        </p:grpSp>
        <p:sp>
          <p:nvSpPr>
            <p:cNvPr id="8" name="Rectangle 7">
              <a:extLst>
                <a:ext uri="{FF2B5EF4-FFF2-40B4-BE49-F238E27FC236}">
                  <a16:creationId xmlns:a16="http://schemas.microsoft.com/office/drawing/2014/main" id="{F6508EAF-8AB6-CF4F-A55B-958BC30487FA}"/>
                </a:ext>
              </a:extLst>
            </p:cNvPr>
            <p:cNvSpPr/>
            <p:nvPr/>
          </p:nvSpPr>
          <p:spPr>
            <a:xfrm>
              <a:off x="2329568" y="2754803"/>
              <a:ext cx="3667853" cy="2539157"/>
            </a:xfrm>
            <a:prstGeom prst="rect">
              <a:avLst/>
            </a:prstGeom>
            <a:ln>
              <a:noFill/>
            </a:ln>
          </p:spPr>
          <p:txBody>
            <a:bodyPr wrap="square" anchor="t">
              <a:spAutoFit/>
            </a:bodyPr>
            <a:lstStyle/>
            <a:p>
              <a:pPr algn="ctr">
                <a:spcAft>
                  <a:spcPts val="600"/>
                </a:spcAft>
                <a:buClr>
                  <a:srgbClr val="3F4268"/>
                </a:buClr>
                <a:defRPr/>
              </a:pPr>
              <a:r>
                <a:rPr lang="en-US" sz="1200" b="1">
                  <a:solidFill>
                    <a:schemeClr val="bg1"/>
                  </a:solidFill>
                  <a:latin typeface="Century Gothic" panose="020F0302020204030204"/>
                  <a:sym typeface="Century Gothic"/>
                </a:rPr>
                <a:t>Dr. Kristen Shive</a:t>
              </a:r>
              <a:endParaRPr lang="en-US" sz="1200" b="1">
                <a:solidFill>
                  <a:schemeClr val="bg1"/>
                </a:solidFill>
                <a:latin typeface="Century Gothic" panose="020F0302020204030204"/>
              </a:endParaRPr>
            </a:p>
            <a:p>
              <a:pPr algn="ctr">
                <a:spcAft>
                  <a:spcPts val="600"/>
                </a:spcAft>
                <a:buClr>
                  <a:srgbClr val="3F4268"/>
                </a:buClr>
                <a:defRPr/>
              </a:pPr>
              <a:r>
                <a:rPr lang="en-US" sz="1200">
                  <a:solidFill>
                    <a:schemeClr val="bg1"/>
                  </a:solidFill>
                  <a:latin typeface="Century Gothic" panose="020F0302020204030204"/>
                  <a:sym typeface="Century Gothic"/>
                </a:rPr>
                <a:t>Director of Science, </a:t>
              </a:r>
              <a:r>
                <a:rPr lang="en-US" sz="1200">
                  <a:solidFill>
                    <a:schemeClr val="bg1"/>
                  </a:solidFill>
                  <a:latin typeface="Century Gothic" panose="020F0302020204030204"/>
                  <a:ea typeface="Century Gothic"/>
                  <a:cs typeface="Century Gothic"/>
                  <a:sym typeface="Century Gothic"/>
                </a:rPr>
                <a:t>Save the Redwoods League</a:t>
              </a:r>
              <a:endParaRPr lang="en-US" sz="1200" u="none" strike="noStrike" kern="1200" cap="none" spc="0" normalizeH="0" baseline="0" noProof="0">
                <a:ln>
                  <a:noFill/>
                </a:ln>
                <a:solidFill>
                  <a:schemeClr val="bg1"/>
                </a:solidFill>
                <a:effectLst/>
                <a:uLnTx/>
                <a:uFillTx/>
                <a:latin typeface="Century Gothic" panose="020F0302020204030204"/>
                <a:ea typeface="Century Gothic"/>
                <a:cs typeface="Century Gothic"/>
              </a:endParaRPr>
            </a:p>
            <a:p>
              <a:pPr algn="ctr">
                <a:spcAft>
                  <a:spcPts val="600"/>
                </a:spcAft>
                <a:buClr>
                  <a:srgbClr val="3F4268"/>
                </a:buClr>
                <a:defRPr/>
              </a:pPr>
              <a:r>
                <a:rPr lang="en-US" sz="1200" b="1">
                  <a:solidFill>
                    <a:schemeClr val="bg1"/>
                  </a:solidFill>
                  <a:latin typeface="Century Gothic" panose="020F0302020204030204"/>
                  <a:sym typeface="Century Gothic"/>
                </a:rPr>
                <a:t>Laura </a:t>
              </a:r>
              <a:r>
                <a:rPr lang="en-US" sz="1200" b="1" err="1">
                  <a:solidFill>
                    <a:schemeClr val="bg1"/>
                  </a:solidFill>
                  <a:latin typeface="Century Gothic" panose="020F0302020204030204"/>
                  <a:sym typeface="Century Gothic"/>
                </a:rPr>
                <a:t>Lalemond</a:t>
              </a:r>
              <a:r>
                <a:rPr lang="en-US" sz="1200" b="1">
                  <a:solidFill>
                    <a:schemeClr val="bg1"/>
                  </a:solidFill>
                  <a:latin typeface="Century Gothic" panose="020F0302020204030204"/>
                  <a:sym typeface="Century Gothic"/>
                </a:rPr>
                <a:t>, M.S.</a:t>
              </a:r>
              <a:endParaRPr lang="en-US" sz="1200" b="1">
                <a:solidFill>
                  <a:schemeClr val="bg1"/>
                </a:solidFill>
                <a:latin typeface="Century Gothic" panose="020F0302020204030204"/>
              </a:endParaRPr>
            </a:p>
            <a:p>
              <a:pPr algn="ctr">
                <a:spcAft>
                  <a:spcPts val="600"/>
                </a:spcAft>
                <a:buClr>
                  <a:srgbClr val="3F4268"/>
                </a:buClr>
                <a:defRPr/>
              </a:pPr>
              <a:r>
                <a:rPr lang="en-US" sz="1200">
                  <a:solidFill>
                    <a:schemeClr val="bg1"/>
                  </a:solidFill>
                  <a:latin typeface="Century Gothic" panose="020F0302020204030204"/>
                  <a:sym typeface="Century Gothic"/>
                </a:rPr>
                <a:t>Forest Ecologist, Save the Redwoods League</a:t>
              </a:r>
              <a:endParaRPr lang="en-US" sz="1200">
                <a:solidFill>
                  <a:schemeClr val="bg1"/>
                </a:solidFill>
                <a:latin typeface="Century Gothic" panose="020F0302020204030204"/>
                <a:ea typeface="Century Gothic"/>
                <a:cs typeface="Century Gothic"/>
                <a:sym typeface="Century Gothic"/>
              </a:endParaRPr>
            </a:p>
            <a:p>
              <a:pPr algn="ctr">
                <a:spcAft>
                  <a:spcPts val="600"/>
                </a:spcAft>
                <a:buClr>
                  <a:srgbClr val="3F4268"/>
                </a:buClr>
                <a:defRPr/>
              </a:pPr>
              <a:r>
                <a:rPr lang="en-US" sz="1200" b="1">
                  <a:solidFill>
                    <a:schemeClr val="bg1"/>
                  </a:solidFill>
                  <a:latin typeface="Century Gothic" panose="020F0302020204030204"/>
                  <a:sym typeface="Century Gothic"/>
                </a:rPr>
                <a:t>Richard Campbell, M.A.</a:t>
              </a:r>
            </a:p>
            <a:p>
              <a:pPr algn="ctr">
                <a:spcAft>
                  <a:spcPts val="600"/>
                </a:spcAft>
                <a:buClr>
                  <a:srgbClr val="3F4268"/>
                </a:buClr>
                <a:defRPr/>
              </a:pPr>
              <a:r>
                <a:rPr lang="en-US" sz="1200">
                  <a:solidFill>
                    <a:schemeClr val="bg1"/>
                  </a:solidFill>
                  <a:latin typeface="Century Gothic" panose="020F0302020204030204"/>
                  <a:sym typeface="Century Gothic"/>
                </a:rPr>
                <a:t>Director of Restoration, Save the Redwoods League</a:t>
              </a:r>
              <a:endParaRPr lang="en-US" sz="1200">
                <a:solidFill>
                  <a:schemeClr val="bg1"/>
                </a:solidFill>
                <a:latin typeface="Century Gothic" panose="020F0302020204030204"/>
                <a:ea typeface="Century Gothic"/>
                <a:cs typeface="Century Gothic"/>
                <a:sym typeface="Century Gothic"/>
              </a:endParaRPr>
            </a:p>
            <a:p>
              <a:pPr algn="ctr">
                <a:spcAft>
                  <a:spcPts val="600"/>
                </a:spcAft>
                <a:buClr>
                  <a:srgbClr val="3F4268"/>
                </a:buClr>
                <a:defRPr/>
              </a:pPr>
              <a:endParaRPr lang="en-US" sz="1200" b="1">
                <a:solidFill>
                  <a:schemeClr val="bg1"/>
                </a:solidFill>
                <a:latin typeface="Century Gothic" panose="020F0302020204030204"/>
              </a:endParaRPr>
            </a:p>
            <a:p>
              <a:pPr algn="ctr">
                <a:spcAft>
                  <a:spcPts val="600"/>
                </a:spcAft>
                <a:buClr>
                  <a:srgbClr val="3F4268"/>
                </a:buClr>
                <a:defRPr/>
              </a:pPr>
              <a:endParaRPr lang="en-US" sz="1600" u="none" strike="noStrike" kern="1200" cap="none" spc="0" normalizeH="0" baseline="0" noProof="0">
                <a:ln>
                  <a:noFill/>
                </a:ln>
                <a:solidFill>
                  <a:schemeClr val="bg1"/>
                </a:solidFill>
                <a:effectLst/>
                <a:uLnTx/>
                <a:uFillTx/>
                <a:latin typeface="Century Gothic" panose="020F0302020204030204"/>
                <a:ea typeface="Century Gothic"/>
                <a:cs typeface="Century Gothic"/>
              </a:endParaRPr>
            </a:p>
          </p:txBody>
        </p:sp>
      </p:grpSp>
      <p:sp>
        <p:nvSpPr>
          <p:cNvPr id="11" name="Hexagon 10">
            <a:extLst>
              <a:ext uri="{FF2B5EF4-FFF2-40B4-BE49-F238E27FC236}">
                <a16:creationId xmlns:a16="http://schemas.microsoft.com/office/drawing/2014/main" id="{E97D7ACF-E1FE-4641-A843-F3451A8DFD47}"/>
              </a:ext>
            </a:extLst>
          </p:cNvPr>
          <p:cNvSpPr/>
          <p:nvPr/>
        </p:nvSpPr>
        <p:spPr>
          <a:xfrm>
            <a:off x="4121941" y="1330317"/>
            <a:ext cx="4216893" cy="2419164"/>
          </a:xfrm>
          <a:prstGeom prst="hexagon">
            <a:avLst/>
          </a:prstGeom>
          <a:solidFill>
            <a:srgbClr val="55A97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entury Gothic"/>
              <a:ea typeface="Segoe UI"/>
              <a:cs typeface="Segoe UI"/>
            </a:endParaRPr>
          </a:p>
          <a:p>
            <a:pPr algn="ctr"/>
            <a:r>
              <a:rPr lang="en-US" sz="1900">
                <a:latin typeface="Century Gothic"/>
                <a:cs typeface="Segoe UI"/>
              </a:rPr>
              <a:t>Natural Resource Ecology Laboratory:</a:t>
            </a:r>
            <a:endParaRPr lang="en-US" sz="1900">
              <a:latin typeface="Calibri"/>
              <a:cs typeface="Calibri"/>
            </a:endParaRPr>
          </a:p>
          <a:p>
            <a:pPr algn="ctr"/>
            <a:endParaRPr lang="en-US">
              <a:latin typeface="Century Gothic"/>
              <a:ea typeface="Segoe UI"/>
              <a:cs typeface="Segoe UI"/>
            </a:endParaRPr>
          </a:p>
          <a:p>
            <a:pPr algn="ctr"/>
            <a:r>
              <a:rPr lang="en-US" b="1">
                <a:latin typeface="Century Gothic"/>
                <a:ea typeface="Segoe UI"/>
                <a:cs typeface="Segoe UI"/>
              </a:rPr>
              <a:t>Dr. Paul Evangelista ​</a:t>
            </a:r>
            <a:endParaRPr lang="en-US" b="1"/>
          </a:p>
          <a:p>
            <a:pPr algn="ctr" rtl="0"/>
            <a:r>
              <a:rPr lang="en-US" b="1">
                <a:latin typeface="Century Gothic"/>
                <a:ea typeface="Segoe UI"/>
                <a:cs typeface="Segoe UI"/>
              </a:rPr>
              <a:t>Dr. Tony Vorster, M.S.</a:t>
            </a:r>
          </a:p>
          <a:p>
            <a:pPr algn="ctr"/>
            <a:r>
              <a:rPr lang="en-US" b="1">
                <a:latin typeface="Century Gothic"/>
                <a:cs typeface="Segoe UI"/>
              </a:rPr>
              <a:t>Brian Woodward, M.S.</a:t>
            </a:r>
          </a:p>
          <a:p>
            <a:pPr algn="ctr"/>
            <a:r>
              <a:rPr lang="en-US" b="1">
                <a:latin typeface="Century Gothic"/>
                <a:cs typeface="Segoe UI"/>
              </a:rPr>
              <a:t>Nick Young, M.S.</a:t>
            </a:r>
          </a:p>
        </p:txBody>
      </p:sp>
      <p:sp>
        <p:nvSpPr>
          <p:cNvPr id="12" name="Hexagon 11">
            <a:extLst>
              <a:ext uri="{FF2B5EF4-FFF2-40B4-BE49-F238E27FC236}">
                <a16:creationId xmlns:a16="http://schemas.microsoft.com/office/drawing/2014/main" id="{503BA86B-18C5-3544-A7B3-3AC2FDFA8F91}"/>
              </a:ext>
            </a:extLst>
          </p:cNvPr>
          <p:cNvSpPr/>
          <p:nvPr/>
        </p:nvSpPr>
        <p:spPr>
          <a:xfrm>
            <a:off x="7830340" y="2620636"/>
            <a:ext cx="4216893" cy="2419164"/>
          </a:xfrm>
          <a:prstGeom prst="hexagon">
            <a:avLst/>
          </a:prstGeom>
          <a:solidFill>
            <a:srgbClr val="55A97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b="1">
              <a:latin typeface="Century Gothic"/>
              <a:cs typeface="Calibri"/>
            </a:endParaRPr>
          </a:p>
          <a:p>
            <a:pPr algn="ctr">
              <a:spcAft>
                <a:spcPts val="600"/>
              </a:spcAft>
            </a:pPr>
            <a:endParaRPr lang="en-US" sz="1600" b="1">
              <a:latin typeface="Century Gothic"/>
              <a:cs typeface="Calibri"/>
            </a:endParaRPr>
          </a:p>
          <a:p>
            <a:pPr algn="ctr">
              <a:spcAft>
                <a:spcPts val="600"/>
              </a:spcAft>
            </a:pPr>
            <a:r>
              <a:rPr lang="en-US" sz="1600" b="1">
                <a:latin typeface="Century Gothic"/>
                <a:cs typeface="Calibri"/>
              </a:rPr>
              <a:t>Kristen O’Shea, M.S.</a:t>
            </a:r>
          </a:p>
          <a:p>
            <a:pPr algn="ctr"/>
            <a:r>
              <a:rPr lang="en-US" sz="1600">
                <a:latin typeface="Century Gothic"/>
                <a:cs typeface="Calibri"/>
              </a:rPr>
              <a:t>Lead/Fellow, NASA DEVELOP Colorado Node</a:t>
            </a:r>
            <a:endParaRPr lang="en-US" sz="1600">
              <a:latin typeface="Century Gothic"/>
              <a:ea typeface="+mn-lt"/>
              <a:cs typeface="Calibri"/>
            </a:endParaRPr>
          </a:p>
          <a:p>
            <a:pPr algn="ctr"/>
            <a:r>
              <a:rPr lang="en-US" sz="1600" b="1">
                <a:latin typeface="Century Gothic"/>
                <a:ea typeface="+mn-lt"/>
                <a:cs typeface="Calibri"/>
              </a:rPr>
              <a:t>Justin Braaten, M.S.</a:t>
            </a:r>
          </a:p>
          <a:p>
            <a:pPr algn="ctr"/>
            <a:r>
              <a:rPr lang="en-US" sz="1600">
                <a:latin typeface="Century Gothic"/>
                <a:ea typeface="+mn-lt"/>
                <a:cs typeface="Calibri"/>
              </a:rPr>
              <a:t>Google Earth Engine Developer, </a:t>
            </a:r>
          </a:p>
          <a:p>
            <a:pPr algn="ctr"/>
            <a:r>
              <a:rPr lang="en-US" sz="1600">
                <a:latin typeface="Century Gothic"/>
                <a:ea typeface="+mn-lt"/>
                <a:cs typeface="Calibri"/>
              </a:rPr>
              <a:t>Google via Adecco</a:t>
            </a:r>
            <a:endParaRPr lang="en-US" sz="1600">
              <a:latin typeface="Century Gothic"/>
              <a:ea typeface="+mn-lt"/>
              <a:cs typeface="+mn-lt"/>
            </a:endParaRPr>
          </a:p>
          <a:p>
            <a:pPr algn="ctr"/>
            <a:endParaRPr lang="en-US" b="1">
              <a:cs typeface="Calibri"/>
            </a:endParaRPr>
          </a:p>
        </p:txBody>
      </p:sp>
      <p:sp>
        <p:nvSpPr>
          <p:cNvPr id="13" name="Rectangle 12">
            <a:extLst>
              <a:ext uri="{FF2B5EF4-FFF2-40B4-BE49-F238E27FC236}">
                <a16:creationId xmlns:a16="http://schemas.microsoft.com/office/drawing/2014/main" id="{A621F543-4677-AC4E-806D-0AE052C3AF72}"/>
              </a:ext>
            </a:extLst>
          </p:cNvPr>
          <p:cNvSpPr/>
          <p:nvPr/>
        </p:nvSpPr>
        <p:spPr>
          <a:xfrm>
            <a:off x="8406761" y="2715399"/>
            <a:ext cx="3067051" cy="400110"/>
          </a:xfrm>
          <a:prstGeom prst="rect">
            <a:avLst/>
          </a:prstGeom>
        </p:spPr>
        <p:txBody>
          <a:bodyPr wrap="square" anchor="t">
            <a:spAutoFit/>
          </a:bodyPr>
          <a:lstStyle/>
          <a:p>
            <a:pPr algn="ctr">
              <a:defRPr/>
            </a:pPr>
            <a:r>
              <a:rPr lang="en-US" sz="2000" b="1">
                <a:solidFill>
                  <a:srgbClr val="D0CECE"/>
                </a:solidFill>
                <a:latin typeface="Century Gothic" panose="020F0302020204030204"/>
              </a:rPr>
              <a:t>SPECIAL THANKS</a:t>
            </a:r>
            <a:endParaRPr lang="en-US" sz="2000" b="1" i="0" u="none" strike="noStrike" kern="1200" cap="none" spc="0" normalizeH="0" baseline="0" noProof="0">
              <a:ln>
                <a:noFill/>
              </a:ln>
              <a:solidFill>
                <a:srgbClr val="D0CECE"/>
              </a:solidFill>
              <a:effectLst/>
              <a:uLnTx/>
              <a:uFillTx/>
              <a:latin typeface="Century Gothic" panose="020F0302020204030204"/>
            </a:endParaRPr>
          </a:p>
        </p:txBody>
      </p:sp>
      <p:sp>
        <p:nvSpPr>
          <p:cNvPr id="14" name="Rectangle 13">
            <a:extLst>
              <a:ext uri="{FF2B5EF4-FFF2-40B4-BE49-F238E27FC236}">
                <a16:creationId xmlns:a16="http://schemas.microsoft.com/office/drawing/2014/main" id="{CBA47BE1-6C81-B041-8242-65165C793DFD}"/>
              </a:ext>
            </a:extLst>
          </p:cNvPr>
          <p:cNvSpPr/>
          <p:nvPr/>
        </p:nvSpPr>
        <p:spPr>
          <a:xfrm>
            <a:off x="4727954" y="1401898"/>
            <a:ext cx="3067051" cy="400110"/>
          </a:xfrm>
          <a:prstGeom prst="rect">
            <a:avLst/>
          </a:prstGeom>
          <a:ln>
            <a:noFill/>
          </a:ln>
        </p:spPr>
        <p:txBody>
          <a:bodyPr wrap="square" anchor="t">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a:ln>
                  <a:noFill/>
                </a:ln>
                <a:solidFill>
                  <a:srgbClr val="D0CECE"/>
                </a:solidFill>
                <a:effectLst/>
                <a:uLnTx/>
                <a:uFillTx/>
                <a:latin typeface="Century Gothic" panose="020F0302020204030204"/>
                <a:ea typeface="+mn-ea"/>
                <a:cs typeface="+mn-cs"/>
                <a:sym typeface="Century Gothic"/>
              </a:rPr>
              <a:t>SCIENCE ADVISORS</a:t>
            </a:r>
            <a:endParaRPr lang="en-US" sz="2000" b="0" i="0" u="none" strike="noStrike" kern="1200" cap="none" spc="0" normalizeH="0" baseline="0" noProof="0">
              <a:ln>
                <a:noFill/>
              </a:ln>
              <a:solidFill>
                <a:srgbClr val="D0CECE"/>
              </a:solidFill>
              <a:effectLst/>
              <a:uLnTx/>
              <a:uFillTx/>
              <a:latin typeface="Century Gothic" panose="020F0302020204030204"/>
            </a:endParaRPr>
          </a:p>
        </p:txBody>
      </p:sp>
      <p:sp>
        <p:nvSpPr>
          <p:cNvPr id="15" name="Hexagon 14">
            <a:extLst>
              <a:ext uri="{FF2B5EF4-FFF2-40B4-BE49-F238E27FC236}">
                <a16:creationId xmlns:a16="http://schemas.microsoft.com/office/drawing/2014/main" id="{7A8347DC-BC9E-5849-BFA0-5550AEE8F923}"/>
              </a:ext>
            </a:extLst>
          </p:cNvPr>
          <p:cNvSpPr/>
          <p:nvPr/>
        </p:nvSpPr>
        <p:spPr>
          <a:xfrm>
            <a:off x="4121941" y="3829677"/>
            <a:ext cx="4216893" cy="2419164"/>
          </a:xfrm>
          <a:prstGeom prst="hexagon">
            <a:avLst/>
          </a:prstGeom>
          <a:solidFill>
            <a:srgbClr val="55A97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a typeface="Segoe UI"/>
              <a:cs typeface="Segoe UI"/>
            </a:endParaRPr>
          </a:p>
          <a:p>
            <a:pPr algn="ctr"/>
            <a:endParaRPr lang="en-US" sz="2000">
              <a:latin typeface="Century Gothic"/>
              <a:ea typeface="Segoe UI"/>
              <a:cs typeface="Segoe UI"/>
            </a:endParaRPr>
          </a:p>
          <a:p>
            <a:pPr algn="ctr">
              <a:spcAft>
                <a:spcPts val="600"/>
              </a:spcAft>
            </a:pPr>
            <a:endParaRPr lang="en-US" sz="2000" b="1">
              <a:latin typeface="Century Gothic"/>
              <a:ea typeface="Segoe UI"/>
              <a:cs typeface="Segoe UI"/>
            </a:endParaRPr>
          </a:p>
          <a:p>
            <a:pPr algn="ctr">
              <a:spcAft>
                <a:spcPts val="600"/>
              </a:spcAft>
            </a:pPr>
            <a:r>
              <a:rPr lang="en-US" sz="2000" b="1">
                <a:latin typeface="Century Gothic"/>
                <a:ea typeface="Segoe UI"/>
                <a:cs typeface="Segoe UI"/>
              </a:rPr>
              <a:t>Dr. Catherine </a:t>
            </a:r>
            <a:r>
              <a:rPr lang="en-US" sz="2000" b="1" err="1">
                <a:latin typeface="Century Gothic"/>
                <a:ea typeface="Segoe UI"/>
                <a:cs typeface="Segoe UI"/>
              </a:rPr>
              <a:t>Jarnevich</a:t>
            </a:r>
            <a:endParaRPr lang="en-US" sz="1900" b="1">
              <a:latin typeface="Century Gothic"/>
              <a:cs typeface="Segoe UI"/>
            </a:endParaRPr>
          </a:p>
          <a:p>
            <a:pPr algn="ctr"/>
            <a:r>
              <a:rPr lang="en-US" sz="1900">
                <a:latin typeface="Century Gothic"/>
                <a:cs typeface="Segoe UI"/>
              </a:rPr>
              <a:t>Research Ecologist, </a:t>
            </a:r>
          </a:p>
          <a:p>
            <a:pPr algn="ctr"/>
            <a:r>
              <a:rPr lang="en-US" sz="1900">
                <a:latin typeface="Century Gothic"/>
                <a:cs typeface="Segoe UI"/>
              </a:rPr>
              <a:t>U.S. Geological Survey</a:t>
            </a:r>
          </a:p>
          <a:p>
            <a:pPr algn="ctr"/>
            <a:endParaRPr lang="en-US" sz="1900">
              <a:latin typeface="Century Gothic"/>
              <a:ea typeface="Segoe UI"/>
              <a:cs typeface="Segoe UI"/>
            </a:endParaRPr>
          </a:p>
          <a:p>
            <a:pPr algn="ctr"/>
            <a:endParaRPr lang="en-US" b="1">
              <a:latin typeface="Century Gothic"/>
              <a:cs typeface="Segoe UI"/>
            </a:endParaRPr>
          </a:p>
          <a:p>
            <a:pPr algn="ctr"/>
            <a:endParaRPr lang="en-US">
              <a:latin typeface="Century Gothic"/>
              <a:cs typeface="Segoe UI"/>
            </a:endParaRPr>
          </a:p>
        </p:txBody>
      </p:sp>
      <p:sp>
        <p:nvSpPr>
          <p:cNvPr id="16" name="Rectangle 15">
            <a:extLst>
              <a:ext uri="{FF2B5EF4-FFF2-40B4-BE49-F238E27FC236}">
                <a16:creationId xmlns:a16="http://schemas.microsoft.com/office/drawing/2014/main" id="{97A39D7E-0DDE-F241-99FC-1EF8C52C9F3D}"/>
              </a:ext>
            </a:extLst>
          </p:cNvPr>
          <p:cNvSpPr/>
          <p:nvPr/>
        </p:nvSpPr>
        <p:spPr>
          <a:xfrm>
            <a:off x="4698362" y="3914279"/>
            <a:ext cx="3067051" cy="707886"/>
          </a:xfrm>
          <a:prstGeom prst="rect">
            <a:avLst/>
          </a:prstGeom>
          <a:ln>
            <a:noFill/>
          </a:ln>
        </p:spPr>
        <p:txBody>
          <a:bodyPr wrap="square" anchor="t">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a:ln>
                  <a:noFill/>
                </a:ln>
                <a:solidFill>
                  <a:srgbClr val="D0CECE"/>
                </a:solidFill>
                <a:effectLst/>
                <a:uLnTx/>
                <a:uFillTx/>
                <a:latin typeface="Century Gothic" panose="020F0302020204030204"/>
                <a:ea typeface="+mn-ea"/>
                <a:cs typeface="+mn-cs"/>
                <a:sym typeface="Century Gothic"/>
              </a:rPr>
              <a:t>SCIENCE ADVISORS</a:t>
            </a:r>
          </a:p>
          <a:p>
            <a:pPr marR="0" lvl="0" algn="ctr" defTabSz="914400" rtl="0" eaLnBrk="1" fontAlgn="auto" latinLnBrk="0" hangingPunct="1">
              <a:lnSpc>
                <a:spcPct val="100000"/>
              </a:lnSpc>
              <a:spcBef>
                <a:spcPts val="0"/>
              </a:spcBef>
              <a:spcAft>
                <a:spcPts val="0"/>
              </a:spcAft>
              <a:buClrTx/>
              <a:buSzTx/>
              <a:tabLst/>
              <a:defRPr/>
            </a:pPr>
            <a:endParaRPr lang="en-US" sz="2000" b="0" i="0" u="none" strike="noStrike" kern="1200" cap="none" spc="0" normalizeH="0" baseline="0" noProof="0">
              <a:ln>
                <a:noFill/>
              </a:ln>
              <a:solidFill>
                <a:srgbClr val="D0CECE"/>
              </a:solidFill>
              <a:effectLst/>
              <a:uLnTx/>
              <a:uFillTx/>
              <a:latin typeface="Century Gothic" panose="020F0302020204030204"/>
            </a:endParaRPr>
          </a:p>
        </p:txBody>
      </p:sp>
    </p:spTree>
    <p:extLst>
      <p:ext uri="{BB962C8B-B14F-4D97-AF65-F5344CB8AC3E}">
        <p14:creationId xmlns:p14="http://schemas.microsoft.com/office/powerpoint/2010/main" val="21407198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8000" b="-68000"/>
          </a:stretch>
        </a:blipFill>
        <a:effectLst/>
      </p:bgPr>
    </p:bg>
    <p:spTree>
      <p:nvGrpSpPr>
        <p:cNvPr id="1" name=""/>
        <p:cNvGrpSpPr/>
        <p:nvPr/>
      </p:nvGrpSpPr>
      <p:grpSpPr>
        <a:xfrm>
          <a:off x="0" y="0"/>
          <a:ext cx="0" cy="0"/>
          <a:chOff x="0" y="0"/>
          <a:chExt cx="0" cy="0"/>
        </a:xfrm>
      </p:grpSpPr>
      <p:sp>
        <p:nvSpPr>
          <p:cNvPr id="3" name="Google Shape;319;p17">
            <a:extLst>
              <a:ext uri="{FF2B5EF4-FFF2-40B4-BE49-F238E27FC236}">
                <a16:creationId xmlns:a16="http://schemas.microsoft.com/office/drawing/2014/main" id="{F22944C5-8EAB-6E49-A6D7-8DBCE59F83CC}"/>
              </a:ext>
            </a:extLst>
          </p:cNvPr>
          <p:cNvSpPr txBox="1">
            <a:spLocks/>
          </p:cNvSpPr>
          <p:nvPr/>
        </p:nvSpPr>
        <p:spPr>
          <a:xfrm>
            <a:off x="492500" y="161481"/>
            <a:ext cx="10515600" cy="685799"/>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3F4268"/>
              </a:buClr>
              <a:buSzPts val="3959"/>
              <a:buFont typeface="Century Gothic"/>
              <a:buNone/>
            </a:pPr>
            <a:r>
              <a:rPr lang="en-US" sz="3950" b="1">
                <a:solidFill>
                  <a:srgbClr val="55A976"/>
                </a:solidFill>
                <a:latin typeface="Century Gothic"/>
              </a:rPr>
              <a:t>Thank you!</a:t>
            </a:r>
          </a:p>
        </p:txBody>
      </p:sp>
      <p:sp>
        <p:nvSpPr>
          <p:cNvPr id="6" name="Google Shape;319;p17">
            <a:extLst>
              <a:ext uri="{FF2B5EF4-FFF2-40B4-BE49-F238E27FC236}">
                <a16:creationId xmlns:a16="http://schemas.microsoft.com/office/drawing/2014/main" id="{09A22112-50CC-3B40-BA17-AFB1D099B337}"/>
              </a:ext>
            </a:extLst>
          </p:cNvPr>
          <p:cNvSpPr txBox="1">
            <a:spLocks/>
          </p:cNvSpPr>
          <p:nvPr/>
        </p:nvSpPr>
        <p:spPr>
          <a:xfrm>
            <a:off x="4292975" y="1742631"/>
            <a:ext cx="10515600" cy="685799"/>
          </a:xfrm>
          <a:prstGeom prst="rect">
            <a:avLst/>
          </a:prstGeom>
          <a:noFill/>
          <a:ln>
            <a:noFill/>
          </a:ln>
        </p:spPr>
        <p:txBody>
          <a:bodyPr spcFirstLastPara="1" wrap="square" lIns="91425" tIns="45700" rIns="91425" bIns="45700" anchor="ctr" anchorCtr="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3F4268"/>
              </a:buClr>
              <a:buSzPts val="3959"/>
              <a:buFont typeface="Century Gothic"/>
              <a:buNone/>
            </a:pPr>
            <a:r>
              <a:rPr lang="en-US" sz="5400" b="1">
                <a:solidFill>
                  <a:schemeClr val="tx1">
                    <a:lumMod val="75000"/>
                    <a:lumOff val="25000"/>
                  </a:schemeClr>
                </a:solidFill>
                <a:latin typeface="Century Gothic"/>
              </a:rPr>
              <a:t>Questions?</a:t>
            </a:r>
          </a:p>
        </p:txBody>
      </p:sp>
      <p:sp>
        <p:nvSpPr>
          <p:cNvPr id="4" name="Text Placeholder 4">
            <a:extLst>
              <a:ext uri="{FF2B5EF4-FFF2-40B4-BE49-F238E27FC236}">
                <a16:creationId xmlns:a16="http://schemas.microsoft.com/office/drawing/2014/main" id="{51DC356E-7D56-024B-8674-FF887D4DB0D2}"/>
              </a:ext>
            </a:extLst>
          </p:cNvPr>
          <p:cNvSpPr txBox="1">
            <a:spLocks/>
          </p:cNvSpPr>
          <p:nvPr/>
        </p:nvSpPr>
        <p:spPr>
          <a:xfrm>
            <a:off x="10374922" y="6559358"/>
            <a:ext cx="1817077" cy="29864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Image credit: B. Woodward</a:t>
            </a:r>
          </a:p>
        </p:txBody>
      </p:sp>
    </p:spTree>
    <p:extLst>
      <p:ext uri="{BB962C8B-B14F-4D97-AF65-F5344CB8AC3E}">
        <p14:creationId xmlns:p14="http://schemas.microsoft.com/office/powerpoint/2010/main" val="21063742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ke, colorful, piece, person&#10;&#10;Description automatically generated">
            <a:extLst>
              <a:ext uri="{FF2B5EF4-FFF2-40B4-BE49-F238E27FC236}">
                <a16:creationId xmlns:a16="http://schemas.microsoft.com/office/drawing/2014/main" id="{587FA652-2903-4F60-BD47-E0CC75E0BE74}"/>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r="40211"/>
          <a:stretch/>
        </p:blipFill>
        <p:spPr>
          <a:xfrm flipH="1">
            <a:off x="-7567" y="204536"/>
            <a:ext cx="6846062" cy="6665495"/>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3" name="TextBox 2">
            <a:extLst>
              <a:ext uri="{FF2B5EF4-FFF2-40B4-BE49-F238E27FC236}">
                <a16:creationId xmlns:a16="http://schemas.microsoft.com/office/drawing/2014/main" id="{A90C6726-76B5-4346-8399-A04DF23A979C}"/>
              </a:ext>
            </a:extLst>
          </p:cNvPr>
          <p:cNvSpPr txBox="1"/>
          <p:nvPr/>
        </p:nvSpPr>
        <p:spPr>
          <a:xfrm>
            <a:off x="7613781" y="4551948"/>
            <a:ext cx="3533340" cy="769441"/>
          </a:xfrm>
          <a:prstGeom prst="rect">
            <a:avLst/>
          </a:prstGeom>
          <a:noFill/>
        </p:spPr>
        <p:txBody>
          <a:bodyPr wrap="none" rtlCol="0">
            <a:spAutoFit/>
          </a:bodyPr>
          <a:lstStyle/>
          <a:p>
            <a:pPr algn="r">
              <a:spcAft>
                <a:spcPts val="600"/>
              </a:spcAft>
            </a:pPr>
            <a:r>
              <a:rPr lang="en-US" sz="4400" b="1">
                <a:solidFill>
                  <a:schemeClr val="tx1">
                    <a:lumMod val="75000"/>
                    <a:lumOff val="25000"/>
                  </a:schemeClr>
                </a:solidFill>
                <a:latin typeface="Century Gothic" panose="020B0502020202020204" pitchFamily="34" charset="0"/>
              </a:rPr>
              <a:t>Background</a:t>
            </a:r>
          </a:p>
        </p:txBody>
      </p:sp>
    </p:spTree>
    <p:extLst>
      <p:ext uri="{BB962C8B-B14F-4D97-AF65-F5344CB8AC3E}">
        <p14:creationId xmlns:p14="http://schemas.microsoft.com/office/powerpoint/2010/main" val="31108340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1;p16">
            <a:extLst>
              <a:ext uri="{FF2B5EF4-FFF2-40B4-BE49-F238E27FC236}">
                <a16:creationId xmlns:a16="http://schemas.microsoft.com/office/drawing/2014/main" id="{E1A48EDE-6D0F-9845-977C-29B8F238D5F8}"/>
              </a:ext>
            </a:extLst>
          </p:cNvPr>
          <p:cNvSpPr txBox="1">
            <a:spLocks/>
          </p:cNvSpPr>
          <p:nvPr/>
        </p:nvSpPr>
        <p:spPr>
          <a:xfrm>
            <a:off x="137757" y="227410"/>
            <a:ext cx="6559926" cy="1201152"/>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3F4268"/>
              </a:buClr>
              <a:buSzPts val="3959"/>
            </a:pPr>
            <a:r>
              <a:rPr lang="en-US" sz="4000" b="1">
                <a:solidFill>
                  <a:srgbClr val="55A976"/>
                </a:solidFill>
                <a:latin typeface="Century Gothic"/>
              </a:rPr>
              <a:t>Fog and Low Stratus:</a:t>
            </a:r>
            <a:endParaRPr lang="en-US" sz="4000" b="1">
              <a:solidFill>
                <a:srgbClr val="55A976"/>
              </a:solidFill>
              <a:latin typeface="Century Gothic" panose="020B0502020202020204" pitchFamily="34" charset="0"/>
            </a:endParaRPr>
          </a:p>
          <a:p>
            <a:pPr>
              <a:spcBef>
                <a:spcPts val="0"/>
              </a:spcBef>
              <a:buClr>
                <a:srgbClr val="3F4268"/>
              </a:buClr>
              <a:buSzPts val="3959"/>
            </a:pPr>
            <a:r>
              <a:rPr lang="en-US" sz="3200" b="1">
                <a:solidFill>
                  <a:srgbClr val="55A976"/>
                </a:solidFill>
                <a:latin typeface="Century Gothic"/>
              </a:rPr>
              <a:t>Essential for Coastal Ecosystems</a:t>
            </a:r>
            <a:endParaRPr lang="en-US" sz="3200" b="1">
              <a:solidFill>
                <a:srgbClr val="55A976"/>
              </a:solidFill>
              <a:latin typeface="Century Gothic" panose="020B0502020202020204" pitchFamily="34" charset="0"/>
            </a:endParaRPr>
          </a:p>
        </p:txBody>
      </p:sp>
      <p:grpSp>
        <p:nvGrpSpPr>
          <p:cNvPr id="22" name="Group 21">
            <a:extLst>
              <a:ext uri="{FF2B5EF4-FFF2-40B4-BE49-F238E27FC236}">
                <a16:creationId xmlns:a16="http://schemas.microsoft.com/office/drawing/2014/main" id="{1FAB2073-FBDB-864A-A10B-A34C2EE888C4}"/>
              </a:ext>
            </a:extLst>
          </p:cNvPr>
          <p:cNvGrpSpPr/>
          <p:nvPr/>
        </p:nvGrpSpPr>
        <p:grpSpPr>
          <a:xfrm>
            <a:off x="6046125" y="1168655"/>
            <a:ext cx="5952068" cy="5619418"/>
            <a:chOff x="6102175" y="1158164"/>
            <a:chExt cx="5952068" cy="5619418"/>
          </a:xfrm>
        </p:grpSpPr>
        <p:pic>
          <p:nvPicPr>
            <p:cNvPr id="15" name="Picture 14" descr="A tree in a forest&#10;&#10;Description automatically generated">
              <a:extLst>
                <a:ext uri="{FF2B5EF4-FFF2-40B4-BE49-F238E27FC236}">
                  <a16:creationId xmlns:a16="http://schemas.microsoft.com/office/drawing/2014/main" id="{4A440D89-B23E-F140-B2EB-EA857AE89B5F}"/>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835555" y="2270381"/>
              <a:ext cx="3218688" cy="2221992"/>
            </a:xfrm>
            <a:prstGeom prst="hexagon">
              <a:avLst/>
            </a:prstGeom>
            <a:effectLst>
              <a:outerShdw blurRad="50800" dist="38100" dir="8100000" algn="tr" rotWithShape="0">
                <a:prstClr val="black">
                  <a:alpha val="40000"/>
                </a:prstClr>
              </a:outerShdw>
            </a:effectLst>
          </p:spPr>
        </p:pic>
        <p:pic>
          <p:nvPicPr>
            <p:cNvPr id="17" name="Picture 16" descr="A body of water surrounded by trees&#10;&#10;Description automatically generated">
              <a:extLst>
                <a:ext uri="{FF2B5EF4-FFF2-40B4-BE49-F238E27FC236}">
                  <a16:creationId xmlns:a16="http://schemas.microsoft.com/office/drawing/2014/main" id="{63B8F309-02B1-224A-95A5-30E2BC60439B}"/>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102175" y="1158164"/>
              <a:ext cx="3218688" cy="2221992"/>
            </a:xfrm>
            <a:prstGeom prst="hexagon">
              <a:avLst/>
            </a:prstGeom>
          </p:spPr>
        </p:pic>
        <p:pic>
          <p:nvPicPr>
            <p:cNvPr id="19" name="Picture 18">
              <a:extLst>
                <a:ext uri="{FF2B5EF4-FFF2-40B4-BE49-F238E27FC236}">
                  <a16:creationId xmlns:a16="http://schemas.microsoft.com/office/drawing/2014/main" id="{61F98F88-719C-DF49-9464-5FC134C6A81B}"/>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102175" y="3431252"/>
              <a:ext cx="3218688" cy="2221992"/>
            </a:xfrm>
            <a:prstGeom prst="hexagon">
              <a:avLst/>
            </a:prstGeom>
            <a:effectLst>
              <a:outerShdw blurRad="50800" dist="38100" dir="2700000" algn="tl" rotWithShape="0">
                <a:prstClr val="black">
                  <a:alpha val="40000"/>
                </a:prstClr>
              </a:outerShdw>
            </a:effectLst>
          </p:spPr>
        </p:pic>
        <p:pic>
          <p:nvPicPr>
            <p:cNvPr id="21" name="Picture 20" descr="A sunset over a snow covered mountain&#10;&#10;Description automatically generated">
              <a:extLst>
                <a:ext uri="{FF2B5EF4-FFF2-40B4-BE49-F238E27FC236}">
                  <a16:creationId xmlns:a16="http://schemas.microsoft.com/office/drawing/2014/main" id="{6528EE33-91D9-1F46-9CF6-616224CF0CE3}"/>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835555" y="4555590"/>
              <a:ext cx="3218688" cy="2221992"/>
            </a:xfrm>
            <a:prstGeom prst="hexagon">
              <a:avLst/>
            </a:prstGeom>
            <a:effectLst>
              <a:outerShdw blurRad="50800" dist="38100" dir="10800000" algn="r" rotWithShape="0">
                <a:prstClr val="black">
                  <a:alpha val="40000"/>
                </a:prstClr>
              </a:outerShdw>
            </a:effectLst>
          </p:spPr>
        </p:pic>
      </p:grpSp>
      <p:sp>
        <p:nvSpPr>
          <p:cNvPr id="23" name="Text Placeholder 4">
            <a:extLst>
              <a:ext uri="{FF2B5EF4-FFF2-40B4-BE49-F238E27FC236}">
                <a16:creationId xmlns:a16="http://schemas.microsoft.com/office/drawing/2014/main" id="{A3EDB2E8-6984-604C-93EE-7C91C713BA70}"/>
              </a:ext>
            </a:extLst>
          </p:cNvPr>
          <p:cNvSpPr txBox="1">
            <a:spLocks/>
          </p:cNvSpPr>
          <p:nvPr/>
        </p:nvSpPr>
        <p:spPr>
          <a:xfrm>
            <a:off x="7018262" y="3174589"/>
            <a:ext cx="1732257" cy="269513"/>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sz="900" dirty="0" smtClean="0">
                <a:solidFill>
                  <a:schemeClr val="bg1"/>
                </a:solidFill>
              </a:rPr>
              <a:t>CN</a:t>
            </a:r>
            <a:endParaRPr kumimoji="0" lang="en-US" sz="9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4" name="Text Placeholder 4">
            <a:extLst>
              <a:ext uri="{FF2B5EF4-FFF2-40B4-BE49-F238E27FC236}">
                <a16:creationId xmlns:a16="http://schemas.microsoft.com/office/drawing/2014/main" id="{783C708F-7821-E446-A16E-40B724BBCFA2}"/>
              </a:ext>
            </a:extLst>
          </p:cNvPr>
          <p:cNvSpPr txBox="1">
            <a:spLocks/>
          </p:cNvSpPr>
          <p:nvPr/>
        </p:nvSpPr>
        <p:spPr>
          <a:xfrm>
            <a:off x="7485424" y="5405029"/>
            <a:ext cx="1265095" cy="298641"/>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sz="900" dirty="0">
                <a:solidFill>
                  <a:schemeClr val="bg1"/>
                </a:solidFill>
              </a:rPr>
              <a:t>D. Yu</a:t>
            </a:r>
            <a:endParaRPr kumimoji="0" lang="en-US" sz="9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5" name="Text Placeholder 4">
            <a:extLst>
              <a:ext uri="{FF2B5EF4-FFF2-40B4-BE49-F238E27FC236}">
                <a16:creationId xmlns:a16="http://schemas.microsoft.com/office/drawing/2014/main" id="{E89AB564-371A-D849-8C7B-1374A701AC6C}"/>
              </a:ext>
            </a:extLst>
          </p:cNvPr>
          <p:cNvSpPr txBox="1">
            <a:spLocks/>
          </p:cNvSpPr>
          <p:nvPr/>
        </p:nvSpPr>
        <p:spPr>
          <a:xfrm>
            <a:off x="10022410" y="4279195"/>
            <a:ext cx="1481558" cy="298641"/>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R.</a:t>
            </a:r>
            <a:r>
              <a:rPr lang="en-US" sz="900" dirty="0">
                <a:solidFill>
                  <a:schemeClr val="bg1"/>
                </a:solidFill>
              </a:rPr>
              <a:t> Wilms</a:t>
            </a:r>
            <a:endParaRPr kumimoji="0" lang="en-US" sz="9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6" name="Text Placeholder 4">
            <a:extLst>
              <a:ext uri="{FF2B5EF4-FFF2-40B4-BE49-F238E27FC236}">
                <a16:creationId xmlns:a16="http://schemas.microsoft.com/office/drawing/2014/main" id="{5FCC347C-F776-B84E-8EBE-8FB8EF9B4D56}"/>
              </a:ext>
            </a:extLst>
          </p:cNvPr>
          <p:cNvSpPr txBox="1">
            <a:spLocks/>
          </p:cNvSpPr>
          <p:nvPr/>
        </p:nvSpPr>
        <p:spPr>
          <a:xfrm>
            <a:off x="9654446" y="6555601"/>
            <a:ext cx="2537554" cy="311983"/>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sz="900" dirty="0" smtClean="0">
                <a:solidFill>
                  <a:schemeClr val="bg1"/>
                </a:solidFill>
              </a:rPr>
              <a:t>BLM</a:t>
            </a:r>
            <a:endParaRPr kumimoji="0" lang="en-US" sz="9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7DB08E41-867D-584B-B0DE-5D3A1D9EE9EB}"/>
              </a:ext>
            </a:extLst>
          </p:cNvPr>
          <p:cNvSpPr/>
          <p:nvPr/>
        </p:nvSpPr>
        <p:spPr>
          <a:xfrm>
            <a:off x="0" y="6555601"/>
            <a:ext cx="1553630" cy="230832"/>
          </a:xfrm>
          <a:prstGeom prst="rect">
            <a:avLst/>
          </a:prstGeom>
        </p:spPr>
        <p:txBody>
          <a:bodyPr wrap="none">
            <a:spAutoFit/>
          </a:bodyPr>
          <a:lstStyle/>
          <a:p>
            <a:pPr>
              <a:buClr>
                <a:srgbClr val="3F4268"/>
              </a:buClr>
              <a:buSzPts val="2800"/>
            </a:pPr>
            <a:r>
              <a:rPr lang="en-US" sz="900">
                <a:solidFill>
                  <a:schemeClr val="tx1">
                    <a:lumMod val="75000"/>
                    <a:lumOff val="25000"/>
                  </a:schemeClr>
                </a:solidFill>
                <a:latin typeface="Century Gothic"/>
                <a:ea typeface="+mn-lt"/>
                <a:cs typeface="+mn-lt"/>
              </a:rPr>
              <a:t>1. Johnstone, et al., 2010</a:t>
            </a:r>
          </a:p>
        </p:txBody>
      </p:sp>
      <p:sp>
        <p:nvSpPr>
          <p:cNvPr id="10" name="Rectangle 9">
            <a:extLst>
              <a:ext uri="{FF2B5EF4-FFF2-40B4-BE49-F238E27FC236}">
                <a16:creationId xmlns:a16="http://schemas.microsoft.com/office/drawing/2014/main" id="{9606D66E-3058-FE4B-9160-D26E084AB2C5}"/>
              </a:ext>
            </a:extLst>
          </p:cNvPr>
          <p:cNvSpPr/>
          <p:nvPr/>
        </p:nvSpPr>
        <p:spPr>
          <a:xfrm>
            <a:off x="109755" y="3180436"/>
            <a:ext cx="6096000" cy="461665"/>
          </a:xfrm>
          <a:prstGeom prst="rect">
            <a:avLst/>
          </a:prstGeom>
        </p:spPr>
        <p:txBody>
          <a:bodyPr>
            <a:spAutoFit/>
          </a:bodyPr>
          <a:lstStyle/>
          <a:p>
            <a:pPr marL="457200" indent="-457200">
              <a:buClr>
                <a:srgbClr val="55A976"/>
              </a:buClr>
              <a:buSzPct val="100000"/>
              <a:buFont typeface="Webdings" panose="05030102010509060703" pitchFamily="18" charset="2"/>
              <a:buChar char=""/>
            </a:pPr>
            <a:r>
              <a:rPr lang="en-US" sz="2400">
                <a:solidFill>
                  <a:schemeClr val="tx1">
                    <a:lumMod val="75000"/>
                    <a:lumOff val="25000"/>
                  </a:schemeClr>
                </a:solidFill>
                <a:latin typeface="Century Gothic"/>
                <a:ea typeface="Century Gothic"/>
                <a:cs typeface="Century Gothic"/>
              </a:rPr>
              <a:t>Reduce ambient temperatures</a:t>
            </a:r>
          </a:p>
        </p:txBody>
      </p:sp>
      <p:sp>
        <p:nvSpPr>
          <p:cNvPr id="11" name="Rectangle 10">
            <a:extLst>
              <a:ext uri="{FF2B5EF4-FFF2-40B4-BE49-F238E27FC236}">
                <a16:creationId xmlns:a16="http://schemas.microsoft.com/office/drawing/2014/main" id="{DC07AF37-4F60-A140-8F2B-8A9FDADE9DC2}"/>
              </a:ext>
            </a:extLst>
          </p:cNvPr>
          <p:cNvSpPr/>
          <p:nvPr/>
        </p:nvSpPr>
        <p:spPr>
          <a:xfrm>
            <a:off x="109755" y="3836113"/>
            <a:ext cx="2776722" cy="461665"/>
          </a:xfrm>
          <a:prstGeom prst="rect">
            <a:avLst/>
          </a:prstGeom>
        </p:spPr>
        <p:txBody>
          <a:bodyPr wrap="none">
            <a:spAutoFit/>
          </a:bodyPr>
          <a:lstStyle/>
          <a:p>
            <a:pPr marL="457200" indent="-457200">
              <a:buClr>
                <a:srgbClr val="55A976"/>
              </a:buClr>
              <a:buSzPct val="100000"/>
              <a:buFont typeface="Webdings" panose="05030102010509060703" pitchFamily="18" charset="2"/>
              <a:buChar char=""/>
            </a:pPr>
            <a:r>
              <a:rPr lang="en-US" sz="2400">
                <a:solidFill>
                  <a:schemeClr val="tx1">
                    <a:lumMod val="75000"/>
                    <a:lumOff val="25000"/>
                  </a:schemeClr>
                </a:solidFill>
                <a:latin typeface="Century Gothic"/>
                <a:ea typeface="Century Gothic"/>
                <a:cs typeface="Century Gothic"/>
              </a:rPr>
              <a:t>Raise humidity</a:t>
            </a:r>
          </a:p>
        </p:txBody>
      </p:sp>
      <p:sp>
        <p:nvSpPr>
          <p:cNvPr id="3" name="Rectangle 2">
            <a:extLst>
              <a:ext uri="{FF2B5EF4-FFF2-40B4-BE49-F238E27FC236}">
                <a16:creationId xmlns:a16="http://schemas.microsoft.com/office/drawing/2014/main" id="{BC224ECB-C21B-A442-9020-6E76B3D996A6}"/>
              </a:ext>
            </a:extLst>
          </p:cNvPr>
          <p:cNvSpPr/>
          <p:nvPr/>
        </p:nvSpPr>
        <p:spPr>
          <a:xfrm>
            <a:off x="109755" y="1499750"/>
            <a:ext cx="5670647" cy="830997"/>
          </a:xfrm>
          <a:prstGeom prst="rect">
            <a:avLst/>
          </a:prstGeom>
        </p:spPr>
        <p:txBody>
          <a:bodyPr wrap="square">
            <a:spAutoFit/>
          </a:bodyPr>
          <a:lstStyle/>
          <a:p>
            <a:pPr marL="457200" indent="-457200">
              <a:buClr>
                <a:srgbClr val="55A976"/>
              </a:buClr>
              <a:buSzPct val="100000"/>
              <a:buFont typeface="Webdings" panose="05030102010509060703" pitchFamily="18" charset="2"/>
              <a:buChar char=""/>
            </a:pPr>
            <a:r>
              <a:rPr lang="en-US" sz="2400" dirty="0">
                <a:solidFill>
                  <a:schemeClr val="tx1">
                    <a:lumMod val="75000"/>
                    <a:lumOff val="25000"/>
                  </a:schemeClr>
                </a:solidFill>
                <a:latin typeface="Century Gothic"/>
                <a:ea typeface="+mn-lt"/>
                <a:cs typeface="+mn-lt"/>
              </a:rPr>
              <a:t>Cloud base height occurring at or below 400m elevation</a:t>
            </a:r>
            <a:r>
              <a:rPr lang="en-US" sz="2400" baseline="30000" dirty="0">
                <a:solidFill>
                  <a:schemeClr val="tx1">
                    <a:lumMod val="75000"/>
                    <a:lumOff val="25000"/>
                  </a:schemeClr>
                </a:solidFill>
                <a:latin typeface="Century Gothic"/>
                <a:ea typeface="+mn-lt"/>
                <a:cs typeface="+mn-lt"/>
              </a:rPr>
              <a:t>1</a:t>
            </a:r>
            <a:endParaRPr lang="en-US" sz="2400" dirty="0">
              <a:solidFill>
                <a:schemeClr val="tx1">
                  <a:lumMod val="75000"/>
                  <a:lumOff val="25000"/>
                </a:schemeClr>
              </a:solidFill>
              <a:latin typeface="Century Gothic"/>
              <a:ea typeface="+mn-lt"/>
              <a:cs typeface="+mn-lt"/>
            </a:endParaRPr>
          </a:p>
        </p:txBody>
      </p:sp>
      <p:sp>
        <p:nvSpPr>
          <p:cNvPr id="5" name="Rectangle 4">
            <a:extLst>
              <a:ext uri="{FF2B5EF4-FFF2-40B4-BE49-F238E27FC236}">
                <a16:creationId xmlns:a16="http://schemas.microsoft.com/office/drawing/2014/main" id="{350B3882-CE75-684A-8C16-B8C20E2DBB93}"/>
              </a:ext>
            </a:extLst>
          </p:cNvPr>
          <p:cNvSpPr/>
          <p:nvPr/>
        </p:nvSpPr>
        <p:spPr>
          <a:xfrm>
            <a:off x="109755" y="2524759"/>
            <a:ext cx="5219699" cy="461665"/>
          </a:xfrm>
          <a:prstGeom prst="rect">
            <a:avLst/>
          </a:prstGeom>
        </p:spPr>
        <p:txBody>
          <a:bodyPr wrap="none">
            <a:spAutoFit/>
          </a:bodyPr>
          <a:lstStyle/>
          <a:p>
            <a:pPr marL="457200" indent="-457200">
              <a:buClr>
                <a:srgbClr val="55A976"/>
              </a:buClr>
              <a:buSzPct val="100000"/>
              <a:buFont typeface="Webdings" panose="05030102010509060703" pitchFamily="18" charset="2"/>
              <a:buChar char=""/>
            </a:pPr>
            <a:r>
              <a:rPr lang="en-US" sz="2400" dirty="0">
                <a:solidFill>
                  <a:schemeClr val="tx1">
                    <a:lumMod val="75000"/>
                    <a:lumOff val="25000"/>
                  </a:schemeClr>
                </a:solidFill>
                <a:latin typeface="Century Gothic"/>
                <a:ea typeface="+mn-lt"/>
                <a:cs typeface="+mn-lt"/>
              </a:rPr>
              <a:t>Provide water through fog drip</a:t>
            </a:r>
          </a:p>
        </p:txBody>
      </p:sp>
      <p:sp>
        <p:nvSpPr>
          <p:cNvPr id="6" name="Rectangle 5">
            <a:extLst>
              <a:ext uri="{FF2B5EF4-FFF2-40B4-BE49-F238E27FC236}">
                <a16:creationId xmlns:a16="http://schemas.microsoft.com/office/drawing/2014/main" id="{740C497A-B583-BA4E-9903-5F16EE0C201A}"/>
              </a:ext>
            </a:extLst>
          </p:cNvPr>
          <p:cNvSpPr/>
          <p:nvPr/>
        </p:nvSpPr>
        <p:spPr>
          <a:xfrm>
            <a:off x="109755" y="4491790"/>
            <a:ext cx="5958243" cy="830997"/>
          </a:xfrm>
          <a:prstGeom prst="rect">
            <a:avLst/>
          </a:prstGeom>
        </p:spPr>
        <p:txBody>
          <a:bodyPr wrap="square">
            <a:spAutoFit/>
          </a:bodyPr>
          <a:lstStyle/>
          <a:p>
            <a:pPr marL="457200" indent="-457200">
              <a:buClr>
                <a:srgbClr val="55A976"/>
              </a:buClr>
              <a:buSzPct val="100000"/>
              <a:buFont typeface="Webdings" panose="05030102010509060703" pitchFamily="18" charset="2"/>
              <a:buChar char=""/>
            </a:pPr>
            <a:r>
              <a:rPr lang="en-US" sz="2400" b="1" dirty="0">
                <a:solidFill>
                  <a:schemeClr val="tx1">
                    <a:lumMod val="75000"/>
                    <a:lumOff val="25000"/>
                  </a:schemeClr>
                </a:solidFill>
                <a:latin typeface="Century Gothic"/>
                <a:ea typeface="+mn-lt"/>
                <a:cs typeface="+mn-lt"/>
              </a:rPr>
              <a:t>Coast redwoods heavily associated with fog</a:t>
            </a:r>
            <a:endParaRPr lang="en-US" sz="2400" b="1" dirty="0">
              <a:solidFill>
                <a:schemeClr val="tx1">
                  <a:lumMod val="75000"/>
                  <a:lumOff val="25000"/>
                </a:schemeClr>
              </a:solidFill>
              <a:ea typeface="Century Gothic"/>
              <a:cs typeface="Calibri" panose="020F0502020204030204"/>
            </a:endParaRPr>
          </a:p>
        </p:txBody>
      </p:sp>
      <p:sp>
        <p:nvSpPr>
          <p:cNvPr id="20" name="Rectangle 19">
            <a:extLst>
              <a:ext uri="{FF2B5EF4-FFF2-40B4-BE49-F238E27FC236}">
                <a16:creationId xmlns:a16="http://schemas.microsoft.com/office/drawing/2014/main" id="{60F6B606-DA17-0C48-A129-4737DC6FDAB2}"/>
              </a:ext>
            </a:extLst>
          </p:cNvPr>
          <p:cNvSpPr/>
          <p:nvPr/>
        </p:nvSpPr>
        <p:spPr>
          <a:xfrm>
            <a:off x="109755" y="5516801"/>
            <a:ext cx="6185952" cy="830997"/>
          </a:xfrm>
          <a:prstGeom prst="rect">
            <a:avLst/>
          </a:prstGeom>
        </p:spPr>
        <p:txBody>
          <a:bodyPr wrap="square">
            <a:spAutoFit/>
          </a:bodyPr>
          <a:lstStyle/>
          <a:p>
            <a:pPr marL="457200" indent="-457200">
              <a:buClr>
                <a:srgbClr val="55A976"/>
              </a:buClr>
              <a:buSzPct val="100000"/>
              <a:buFont typeface="Webdings" panose="05030102010509060703" pitchFamily="18" charset="2"/>
              <a:buChar char=""/>
            </a:pPr>
            <a:r>
              <a:rPr lang="en-US" sz="2400" dirty="0">
                <a:solidFill>
                  <a:schemeClr val="tx1">
                    <a:lumMod val="75000"/>
                    <a:lumOff val="25000"/>
                  </a:schemeClr>
                </a:solidFill>
                <a:latin typeface="Century Gothic"/>
                <a:ea typeface="+mn-lt"/>
                <a:cs typeface="+mn-lt"/>
              </a:rPr>
              <a:t>Fog also significant for other coastal vegetation distributions</a:t>
            </a:r>
            <a:endParaRPr lang="en-US" sz="2400" dirty="0">
              <a:solidFill>
                <a:schemeClr val="tx1">
                  <a:lumMod val="75000"/>
                  <a:lumOff val="25000"/>
                </a:schemeClr>
              </a:solidFill>
              <a:ea typeface="Century Gothic"/>
              <a:cs typeface="Calibri" panose="020F0502020204030204"/>
            </a:endParaRPr>
          </a:p>
        </p:txBody>
      </p:sp>
    </p:spTree>
    <p:extLst>
      <p:ext uri="{BB962C8B-B14F-4D97-AF65-F5344CB8AC3E}">
        <p14:creationId xmlns:p14="http://schemas.microsoft.com/office/powerpoint/2010/main" val="405857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3" grpId="0"/>
      <p:bldP spid="5" grpId="0"/>
      <p:bldP spid="6"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tree with a mountain in the background&#10;&#10;Description automatically generated">
            <a:extLst>
              <a:ext uri="{FF2B5EF4-FFF2-40B4-BE49-F238E27FC236}">
                <a16:creationId xmlns:a16="http://schemas.microsoft.com/office/drawing/2014/main" id="{A39CA42E-42BB-6A47-B14A-85E047EA4B14}"/>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968601" y="351494"/>
            <a:ext cx="3200400" cy="1828800"/>
          </a:xfrm>
          <a:prstGeom prst="snip2DiagRect">
            <a:avLst/>
          </a:prstGeom>
          <a:ln w="19050">
            <a:solidFill>
              <a:schemeClr val="tx2">
                <a:lumMod val="50000"/>
              </a:schemeClr>
            </a:solidFill>
          </a:ln>
          <a:effectLst>
            <a:outerShdw blurRad="50800" dist="38100" dir="2700000" algn="tl" rotWithShape="0">
              <a:prstClr val="black">
                <a:alpha val="40000"/>
              </a:prstClr>
            </a:outerShdw>
          </a:effectLst>
        </p:spPr>
      </p:pic>
      <p:pic>
        <p:nvPicPr>
          <p:cNvPr id="12" name="Picture 11" descr="Clouds in the sky at sunset&#10;&#10;Description automatically generated">
            <a:extLst>
              <a:ext uri="{FF2B5EF4-FFF2-40B4-BE49-F238E27FC236}">
                <a16:creationId xmlns:a16="http://schemas.microsoft.com/office/drawing/2014/main" id="{8424FBB7-99EF-CE44-AE65-3B6F74FE8D06}"/>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968601" y="2633956"/>
            <a:ext cx="3200400" cy="1828800"/>
          </a:xfrm>
          <a:prstGeom prst="snip2DiagRect">
            <a:avLst/>
          </a:prstGeom>
          <a:ln w="19050">
            <a:solidFill>
              <a:schemeClr val="tx2">
                <a:lumMod val="50000"/>
              </a:schemeClr>
            </a:solidFill>
          </a:ln>
          <a:effectLst>
            <a:outerShdw blurRad="50800" dist="38100" dir="5400000" algn="t" rotWithShape="0">
              <a:prstClr val="black">
                <a:alpha val="40000"/>
              </a:prstClr>
            </a:outerShdw>
          </a:effectLst>
        </p:spPr>
      </p:pic>
      <p:pic>
        <p:nvPicPr>
          <p:cNvPr id="18" name="Picture 17" descr="A close up of a tree&#10;&#10;Description automatically generated">
            <a:extLst>
              <a:ext uri="{FF2B5EF4-FFF2-40B4-BE49-F238E27FC236}">
                <a16:creationId xmlns:a16="http://schemas.microsoft.com/office/drawing/2014/main" id="{9A91888D-26B6-7D4A-8844-5A7C7BCD9C7A}"/>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968601" y="4916419"/>
            <a:ext cx="3200400" cy="1828800"/>
          </a:xfrm>
          <a:prstGeom prst="snip2DiagRect">
            <a:avLst/>
          </a:prstGeom>
          <a:ln w="19050">
            <a:solidFill>
              <a:schemeClr val="tx2">
                <a:lumMod val="50000"/>
              </a:schemeClr>
            </a:solidFill>
          </a:ln>
          <a:effectLst>
            <a:outerShdw blurRad="50800" dist="38100" dir="8100000" algn="tr" rotWithShape="0">
              <a:prstClr val="black">
                <a:alpha val="40000"/>
              </a:prstClr>
            </a:outerShdw>
          </a:effectLst>
        </p:spPr>
      </p:pic>
      <p:sp>
        <p:nvSpPr>
          <p:cNvPr id="22" name="Text Placeholder 4">
            <a:extLst>
              <a:ext uri="{FF2B5EF4-FFF2-40B4-BE49-F238E27FC236}">
                <a16:creationId xmlns:a16="http://schemas.microsoft.com/office/drawing/2014/main" id="{1517A8EB-9CE9-F142-BF17-6C64253FCA02}"/>
              </a:ext>
            </a:extLst>
          </p:cNvPr>
          <p:cNvSpPr txBox="1">
            <a:spLocks/>
          </p:cNvSpPr>
          <p:nvPr/>
        </p:nvSpPr>
        <p:spPr>
          <a:xfrm>
            <a:off x="9523679" y="1959163"/>
            <a:ext cx="1671008" cy="298641"/>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sz="900" dirty="0" smtClean="0">
                <a:solidFill>
                  <a:schemeClr val="bg1"/>
                </a:solidFill>
              </a:rPr>
              <a:t>CN</a:t>
            </a:r>
            <a:endParaRPr kumimoji="0" lang="en-US" sz="9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3" name="Text Placeholder 4">
            <a:extLst>
              <a:ext uri="{FF2B5EF4-FFF2-40B4-BE49-F238E27FC236}">
                <a16:creationId xmlns:a16="http://schemas.microsoft.com/office/drawing/2014/main" id="{3F740F39-E780-AB4A-AFB7-28C26EA1F751}"/>
              </a:ext>
            </a:extLst>
          </p:cNvPr>
          <p:cNvSpPr txBox="1">
            <a:spLocks/>
          </p:cNvSpPr>
          <p:nvPr/>
        </p:nvSpPr>
        <p:spPr>
          <a:xfrm>
            <a:off x="9660109" y="4203670"/>
            <a:ext cx="1535796" cy="298641"/>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sz="900" dirty="0">
                <a:solidFill>
                  <a:schemeClr val="bg1"/>
                </a:solidFill>
              </a:rPr>
              <a:t>J. </a:t>
            </a:r>
            <a:r>
              <a:rPr lang="en-US" sz="900" dirty="0" err="1">
                <a:solidFill>
                  <a:schemeClr val="bg1"/>
                </a:solidFill>
              </a:rPr>
              <a:t>Waltzer</a:t>
            </a:r>
            <a:endParaRPr kumimoji="0" lang="en-US" sz="9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4" name="Text Placeholder 4">
            <a:extLst>
              <a:ext uri="{FF2B5EF4-FFF2-40B4-BE49-F238E27FC236}">
                <a16:creationId xmlns:a16="http://schemas.microsoft.com/office/drawing/2014/main" id="{5193C3AE-3F6B-D342-AB1C-2CE4C0C35C23}"/>
              </a:ext>
            </a:extLst>
          </p:cNvPr>
          <p:cNvSpPr txBox="1">
            <a:spLocks/>
          </p:cNvSpPr>
          <p:nvPr/>
        </p:nvSpPr>
        <p:spPr>
          <a:xfrm>
            <a:off x="9647457" y="6517001"/>
            <a:ext cx="1580764" cy="298641"/>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sz="900" dirty="0" smtClean="0">
                <a:solidFill>
                  <a:schemeClr val="bg1"/>
                </a:solidFill>
              </a:rPr>
              <a:t>wolf4max</a:t>
            </a:r>
            <a:endParaRPr kumimoji="0" lang="en-US" sz="9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0" name="Google Shape;311;p16">
            <a:extLst>
              <a:ext uri="{FF2B5EF4-FFF2-40B4-BE49-F238E27FC236}">
                <a16:creationId xmlns:a16="http://schemas.microsoft.com/office/drawing/2014/main" id="{6A91DE7E-6D8A-8146-A301-86804E365161}"/>
              </a:ext>
            </a:extLst>
          </p:cNvPr>
          <p:cNvSpPr txBox="1">
            <a:spLocks/>
          </p:cNvSpPr>
          <p:nvPr/>
        </p:nvSpPr>
        <p:spPr>
          <a:xfrm>
            <a:off x="137757" y="227410"/>
            <a:ext cx="6559926" cy="880531"/>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3F4268"/>
              </a:buClr>
              <a:buSzPts val="3959"/>
            </a:pPr>
            <a:r>
              <a:rPr lang="en-US" sz="4000" b="1">
                <a:solidFill>
                  <a:srgbClr val="55A976"/>
                </a:solidFill>
                <a:latin typeface="Century Gothic"/>
              </a:rPr>
              <a:t>Community Concerns</a:t>
            </a:r>
            <a:endParaRPr lang="en-US" sz="4000" b="1">
              <a:solidFill>
                <a:srgbClr val="55A976"/>
              </a:solidFill>
              <a:latin typeface="Century Gothic" panose="020B0502020202020204" pitchFamily="34" charset="0"/>
            </a:endParaRPr>
          </a:p>
        </p:txBody>
      </p:sp>
      <p:sp>
        <p:nvSpPr>
          <p:cNvPr id="3" name="Rectangle 2">
            <a:extLst>
              <a:ext uri="{FF2B5EF4-FFF2-40B4-BE49-F238E27FC236}">
                <a16:creationId xmlns:a16="http://schemas.microsoft.com/office/drawing/2014/main" id="{57598C37-69C4-1A40-81D6-5FBE8A7D7FC4}"/>
              </a:ext>
            </a:extLst>
          </p:cNvPr>
          <p:cNvSpPr/>
          <p:nvPr/>
        </p:nvSpPr>
        <p:spPr>
          <a:xfrm>
            <a:off x="42358" y="4988076"/>
            <a:ext cx="4319780" cy="492443"/>
          </a:xfrm>
          <a:prstGeom prst="rect">
            <a:avLst/>
          </a:prstGeom>
        </p:spPr>
        <p:txBody>
          <a:bodyPr wrap="square">
            <a:spAutoFit/>
          </a:bodyPr>
          <a:lstStyle/>
          <a:p>
            <a:pPr marL="457200" indent="-457200">
              <a:buClr>
                <a:srgbClr val="55A976"/>
              </a:buClr>
              <a:buSzPts val="2800"/>
              <a:buFont typeface="Webdings" panose="05030102010509060703" pitchFamily="18" charset="2"/>
              <a:buChar char=""/>
            </a:pPr>
            <a:r>
              <a:rPr lang="en-US" sz="2600">
                <a:solidFill>
                  <a:schemeClr val="tx1">
                    <a:lumMod val="75000"/>
                    <a:lumOff val="25000"/>
                  </a:schemeClr>
                </a:solidFill>
                <a:latin typeface="Century Gothic"/>
                <a:ea typeface="Century Gothic"/>
                <a:cs typeface="Century Gothic"/>
              </a:rPr>
              <a:t>Shift in suitable habitat</a:t>
            </a:r>
          </a:p>
        </p:txBody>
      </p:sp>
      <p:sp>
        <p:nvSpPr>
          <p:cNvPr id="4" name="Rectangle 3">
            <a:extLst>
              <a:ext uri="{FF2B5EF4-FFF2-40B4-BE49-F238E27FC236}">
                <a16:creationId xmlns:a16="http://schemas.microsoft.com/office/drawing/2014/main" id="{FC240F73-0DE7-2B43-ACC7-9923075ACCA0}"/>
              </a:ext>
            </a:extLst>
          </p:cNvPr>
          <p:cNvSpPr/>
          <p:nvPr/>
        </p:nvSpPr>
        <p:spPr>
          <a:xfrm>
            <a:off x="42357" y="3877219"/>
            <a:ext cx="6373433" cy="892552"/>
          </a:xfrm>
          <a:prstGeom prst="rect">
            <a:avLst/>
          </a:prstGeom>
        </p:spPr>
        <p:txBody>
          <a:bodyPr wrap="square">
            <a:spAutoFit/>
          </a:bodyPr>
          <a:lstStyle/>
          <a:p>
            <a:pPr marL="457200" indent="-457200">
              <a:buClr>
                <a:srgbClr val="55A976"/>
              </a:buClr>
              <a:buSzPts val="2800"/>
              <a:buFont typeface="Webdings" panose="05030102010509060703" pitchFamily="18" charset="2"/>
              <a:buChar char=""/>
            </a:pPr>
            <a:r>
              <a:rPr lang="en-US" sz="2600">
                <a:solidFill>
                  <a:schemeClr val="tx1">
                    <a:lumMod val="75000"/>
                    <a:lumOff val="25000"/>
                  </a:schemeClr>
                </a:solidFill>
                <a:latin typeface="Century Gothic"/>
                <a:ea typeface="Century Gothic"/>
                <a:cs typeface="Century Gothic"/>
              </a:rPr>
              <a:t>Increased fire risk and limited water availability</a:t>
            </a:r>
          </a:p>
        </p:txBody>
      </p:sp>
      <p:sp>
        <p:nvSpPr>
          <p:cNvPr id="5" name="Rectangle 4">
            <a:extLst>
              <a:ext uri="{FF2B5EF4-FFF2-40B4-BE49-F238E27FC236}">
                <a16:creationId xmlns:a16="http://schemas.microsoft.com/office/drawing/2014/main" id="{B665764D-676C-044D-A4F3-94A1911E7C81}"/>
              </a:ext>
            </a:extLst>
          </p:cNvPr>
          <p:cNvSpPr/>
          <p:nvPr/>
        </p:nvSpPr>
        <p:spPr>
          <a:xfrm>
            <a:off x="42359" y="2766362"/>
            <a:ext cx="6750722" cy="892552"/>
          </a:xfrm>
          <a:prstGeom prst="rect">
            <a:avLst/>
          </a:prstGeom>
        </p:spPr>
        <p:txBody>
          <a:bodyPr wrap="square">
            <a:spAutoFit/>
          </a:bodyPr>
          <a:lstStyle/>
          <a:p>
            <a:pPr marL="457200" indent="-457200">
              <a:buClr>
                <a:srgbClr val="55A976"/>
              </a:buClr>
              <a:buSzPts val="2800"/>
              <a:buFont typeface="Webdings" panose="05030102010509060703" pitchFamily="18" charset="2"/>
              <a:buChar char=""/>
            </a:pPr>
            <a:r>
              <a:rPr lang="en-US" sz="2600" b="1">
                <a:solidFill>
                  <a:schemeClr val="tx1">
                    <a:lumMod val="75000"/>
                    <a:lumOff val="25000"/>
                  </a:schemeClr>
                </a:solidFill>
                <a:latin typeface="Century Gothic"/>
                <a:ea typeface="Century Gothic"/>
                <a:cs typeface="Century Gothic"/>
              </a:rPr>
              <a:t>Recent time series analyses point to a decline in fog</a:t>
            </a:r>
          </a:p>
        </p:txBody>
      </p:sp>
      <p:sp>
        <p:nvSpPr>
          <p:cNvPr id="6" name="Rectangle 5">
            <a:extLst>
              <a:ext uri="{FF2B5EF4-FFF2-40B4-BE49-F238E27FC236}">
                <a16:creationId xmlns:a16="http://schemas.microsoft.com/office/drawing/2014/main" id="{DCD11D6B-F7B6-2140-88F8-6B78317A0224}"/>
              </a:ext>
            </a:extLst>
          </p:cNvPr>
          <p:cNvSpPr/>
          <p:nvPr/>
        </p:nvSpPr>
        <p:spPr>
          <a:xfrm>
            <a:off x="42358" y="1193840"/>
            <a:ext cx="7161547" cy="1354217"/>
          </a:xfrm>
          <a:prstGeom prst="rect">
            <a:avLst/>
          </a:prstGeom>
        </p:spPr>
        <p:txBody>
          <a:bodyPr wrap="square">
            <a:spAutoFit/>
          </a:bodyPr>
          <a:lstStyle/>
          <a:p>
            <a:pPr marL="457200" indent="-457200">
              <a:buClr>
                <a:srgbClr val="55A976"/>
              </a:buClr>
              <a:buSzPts val="2800"/>
              <a:buFont typeface="Webdings" panose="05030102010509060703" pitchFamily="18" charset="2"/>
              <a:buChar char=""/>
            </a:pPr>
            <a:r>
              <a:rPr lang="en-US" sz="2800">
                <a:solidFill>
                  <a:schemeClr val="tx1">
                    <a:lumMod val="75000"/>
                    <a:lumOff val="25000"/>
                  </a:schemeClr>
                </a:solidFill>
                <a:latin typeface="Century Gothic"/>
                <a:ea typeface="Century Gothic"/>
                <a:cs typeface="Century Gothic"/>
              </a:rPr>
              <a:t>Coast redwoods crucial in mitigating climate change</a:t>
            </a:r>
          </a:p>
          <a:p>
            <a:pPr marL="914400" lvl="1" indent="-457200">
              <a:buClr>
                <a:srgbClr val="55A976"/>
              </a:buClr>
              <a:buSzPts val="2800"/>
              <a:buFont typeface="Webdings" panose="05030102010509060703" pitchFamily="18" charset="2"/>
              <a:buChar char=""/>
            </a:pPr>
            <a:r>
              <a:rPr lang="en-US" sz="2600">
                <a:solidFill>
                  <a:schemeClr val="tx1">
                    <a:lumMod val="75000"/>
                    <a:lumOff val="25000"/>
                  </a:schemeClr>
                </a:solidFill>
                <a:latin typeface="Century Gothic"/>
                <a:ea typeface="Century Gothic"/>
                <a:cs typeface="Century Gothic"/>
                <a:sym typeface="Century Gothic"/>
              </a:rPr>
              <a:t>Carbon sequestration</a:t>
            </a:r>
          </a:p>
        </p:txBody>
      </p:sp>
      <p:sp>
        <p:nvSpPr>
          <p:cNvPr id="16" name="Rectangle 15">
            <a:extLst>
              <a:ext uri="{FF2B5EF4-FFF2-40B4-BE49-F238E27FC236}">
                <a16:creationId xmlns:a16="http://schemas.microsoft.com/office/drawing/2014/main" id="{C5F9B035-E47B-F248-9DA4-72B17CD28B2F}"/>
              </a:ext>
            </a:extLst>
          </p:cNvPr>
          <p:cNvSpPr/>
          <p:nvPr/>
        </p:nvSpPr>
        <p:spPr>
          <a:xfrm>
            <a:off x="42358" y="5698822"/>
            <a:ext cx="6750722" cy="892552"/>
          </a:xfrm>
          <a:prstGeom prst="rect">
            <a:avLst/>
          </a:prstGeom>
        </p:spPr>
        <p:txBody>
          <a:bodyPr wrap="square">
            <a:spAutoFit/>
          </a:bodyPr>
          <a:lstStyle/>
          <a:p>
            <a:pPr marL="457200" indent="-457200">
              <a:buClr>
                <a:srgbClr val="55A976"/>
              </a:buClr>
              <a:buSzPts val="2800"/>
              <a:buFont typeface="Webdings" panose="05030102010509060703" pitchFamily="18" charset="2"/>
              <a:buChar char=""/>
            </a:pPr>
            <a:r>
              <a:rPr lang="en-US" sz="2600" dirty="0">
                <a:solidFill>
                  <a:schemeClr val="tx1">
                    <a:lumMod val="75000"/>
                    <a:lumOff val="25000"/>
                  </a:schemeClr>
                </a:solidFill>
                <a:latin typeface="Century Gothic"/>
                <a:ea typeface="Century Gothic"/>
                <a:cs typeface="Century Gothic"/>
              </a:rPr>
              <a:t>Satellite remote sensing of fog has become more readily available</a:t>
            </a:r>
          </a:p>
        </p:txBody>
      </p:sp>
    </p:spTree>
    <p:extLst>
      <p:ext uri="{BB962C8B-B14F-4D97-AF65-F5344CB8AC3E}">
        <p14:creationId xmlns:p14="http://schemas.microsoft.com/office/powerpoint/2010/main" val="19815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431;p66">
            <a:extLst>
              <a:ext uri="{FF2B5EF4-FFF2-40B4-BE49-F238E27FC236}">
                <a16:creationId xmlns:a16="http://schemas.microsoft.com/office/drawing/2014/main" id="{627EB12D-A960-304A-9364-978B0415F87B}"/>
              </a:ext>
            </a:extLst>
          </p:cNvPr>
          <p:cNvSpPr/>
          <p:nvPr/>
        </p:nvSpPr>
        <p:spPr>
          <a:xfrm>
            <a:off x="0" y="1103571"/>
            <a:ext cx="6608064" cy="5411527"/>
          </a:xfrm>
          <a:prstGeom prst="roundRect">
            <a:avLst>
              <a:gd name="adj" fmla="val 3569"/>
            </a:avLst>
          </a:prstGeom>
          <a:solidFill>
            <a:schemeClr val="accent6">
              <a:lumMod val="20000"/>
              <a:lumOff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0AA086B3-908D-2D46-BF90-1CCD36B1A015}"/>
              </a:ext>
            </a:extLst>
          </p:cNvPr>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a:solidFill>
                  <a:srgbClr val="55A976"/>
                </a:solidFill>
                <a:latin typeface="Century Gothic" panose="020F0302020204030204"/>
              </a:rPr>
              <a:t>Project Partners</a:t>
            </a:r>
          </a:p>
        </p:txBody>
      </p:sp>
      <p:sp>
        <p:nvSpPr>
          <p:cNvPr id="16" name="Rectangle 15">
            <a:extLst>
              <a:ext uri="{FF2B5EF4-FFF2-40B4-BE49-F238E27FC236}">
                <a16:creationId xmlns:a16="http://schemas.microsoft.com/office/drawing/2014/main" id="{CBDDA66A-EF67-BF41-B753-A843A30C5794}"/>
              </a:ext>
            </a:extLst>
          </p:cNvPr>
          <p:cNvSpPr/>
          <p:nvPr/>
        </p:nvSpPr>
        <p:spPr>
          <a:xfrm>
            <a:off x="0" y="2199415"/>
            <a:ext cx="6750723" cy="954107"/>
          </a:xfrm>
          <a:prstGeom prst="rect">
            <a:avLst/>
          </a:prstGeom>
        </p:spPr>
        <p:txBody>
          <a:bodyPr wrap="square">
            <a:spAutoFit/>
          </a:bodyPr>
          <a:lstStyle/>
          <a:p>
            <a:pPr marL="457200" indent="-457200">
              <a:buClr>
                <a:srgbClr val="55A976"/>
              </a:buClr>
              <a:buSzPct val="100000"/>
              <a:buFont typeface="Webdings" panose="05030102010509060703" pitchFamily="18" charset="2"/>
              <a:buChar char=""/>
            </a:pPr>
            <a:r>
              <a:rPr lang="en-US" sz="2800">
                <a:solidFill>
                  <a:schemeClr val="tx1">
                    <a:lumMod val="75000"/>
                    <a:lumOff val="25000"/>
                  </a:schemeClr>
                </a:solidFill>
                <a:latin typeface="Century Gothic"/>
                <a:ea typeface="Century Gothic"/>
                <a:cs typeface="Century Gothic"/>
              </a:rPr>
              <a:t>Responsible for conservation and restoration of coast redwoods</a:t>
            </a:r>
          </a:p>
        </p:txBody>
      </p:sp>
      <p:sp>
        <p:nvSpPr>
          <p:cNvPr id="17" name="Rectangle 16">
            <a:extLst>
              <a:ext uri="{FF2B5EF4-FFF2-40B4-BE49-F238E27FC236}">
                <a16:creationId xmlns:a16="http://schemas.microsoft.com/office/drawing/2014/main" id="{E55B686C-0F65-B842-8D27-FB45650C4639}"/>
              </a:ext>
            </a:extLst>
          </p:cNvPr>
          <p:cNvSpPr/>
          <p:nvPr/>
        </p:nvSpPr>
        <p:spPr>
          <a:xfrm>
            <a:off x="1" y="3478723"/>
            <a:ext cx="6750722" cy="1292662"/>
          </a:xfrm>
          <a:prstGeom prst="rect">
            <a:avLst/>
          </a:prstGeom>
        </p:spPr>
        <p:txBody>
          <a:bodyPr wrap="square">
            <a:spAutoFit/>
          </a:bodyPr>
          <a:lstStyle/>
          <a:p>
            <a:pPr marL="457200" indent="-457200">
              <a:buClr>
                <a:srgbClr val="55A976"/>
              </a:buClr>
              <a:buSzPct val="100000"/>
              <a:buFont typeface="Webdings" panose="05030102010509060703" pitchFamily="18" charset="2"/>
              <a:buChar char=""/>
            </a:pPr>
            <a:r>
              <a:rPr lang="en-US" sz="2600">
                <a:solidFill>
                  <a:schemeClr val="tx1">
                    <a:lumMod val="75000"/>
                    <a:lumOff val="25000"/>
                  </a:schemeClr>
                </a:solidFill>
                <a:latin typeface="Century Gothic"/>
                <a:ea typeface="Century Gothic"/>
                <a:cs typeface="Century Gothic"/>
              </a:rPr>
              <a:t>Interested in fog datasets to support decision-making process</a:t>
            </a:r>
          </a:p>
          <a:p>
            <a:pPr marL="914400" lvl="1" indent="-457200">
              <a:buClr>
                <a:srgbClr val="55A976"/>
              </a:buClr>
              <a:buSzPct val="100000"/>
              <a:buFont typeface="Webdings" panose="05030102010509060703" pitchFamily="18" charset="2"/>
              <a:buChar char=""/>
            </a:pPr>
            <a:r>
              <a:rPr lang="en-US" sz="2600">
                <a:solidFill>
                  <a:schemeClr val="tx1">
                    <a:lumMod val="75000"/>
                    <a:lumOff val="25000"/>
                  </a:schemeClr>
                </a:solidFill>
                <a:latin typeface="Century Gothic"/>
                <a:ea typeface="Century Gothic"/>
                <a:cs typeface="Century Gothic"/>
              </a:rPr>
              <a:t>Northern range expansion</a:t>
            </a:r>
          </a:p>
        </p:txBody>
      </p:sp>
      <p:sp>
        <p:nvSpPr>
          <p:cNvPr id="19" name="Rectangle 18">
            <a:extLst>
              <a:ext uri="{FF2B5EF4-FFF2-40B4-BE49-F238E27FC236}">
                <a16:creationId xmlns:a16="http://schemas.microsoft.com/office/drawing/2014/main" id="{63C4304D-529C-914C-97EE-AB1B29CA1653}"/>
              </a:ext>
            </a:extLst>
          </p:cNvPr>
          <p:cNvSpPr/>
          <p:nvPr/>
        </p:nvSpPr>
        <p:spPr>
          <a:xfrm>
            <a:off x="-28713" y="5138987"/>
            <a:ext cx="6750722" cy="892552"/>
          </a:xfrm>
          <a:prstGeom prst="rect">
            <a:avLst/>
          </a:prstGeom>
        </p:spPr>
        <p:txBody>
          <a:bodyPr wrap="square">
            <a:spAutoFit/>
          </a:bodyPr>
          <a:lstStyle/>
          <a:p>
            <a:pPr marL="457200" indent="-457200">
              <a:buClr>
                <a:srgbClr val="55A976"/>
              </a:buClr>
              <a:buSzPct val="100000"/>
              <a:buFont typeface="Webdings" panose="05030102010509060703" pitchFamily="18" charset="2"/>
              <a:buChar char=""/>
            </a:pPr>
            <a:r>
              <a:rPr lang="en-US" sz="2600" dirty="0">
                <a:solidFill>
                  <a:schemeClr val="tx1">
                    <a:lumMod val="75000"/>
                    <a:lumOff val="25000"/>
                  </a:schemeClr>
                </a:solidFill>
                <a:latin typeface="Century Gothic"/>
                <a:ea typeface="Century Gothic"/>
                <a:cs typeface="Century Gothic"/>
              </a:rPr>
              <a:t>Expanding use of remote sensing products </a:t>
            </a:r>
          </a:p>
        </p:txBody>
      </p:sp>
      <p:grpSp>
        <p:nvGrpSpPr>
          <p:cNvPr id="6" name="Group 5">
            <a:extLst>
              <a:ext uri="{FF2B5EF4-FFF2-40B4-BE49-F238E27FC236}">
                <a16:creationId xmlns:a16="http://schemas.microsoft.com/office/drawing/2014/main" id="{35B497B6-8825-234F-B481-9687FF41F683}"/>
              </a:ext>
            </a:extLst>
          </p:cNvPr>
          <p:cNvGrpSpPr/>
          <p:nvPr/>
        </p:nvGrpSpPr>
        <p:grpSpPr>
          <a:xfrm>
            <a:off x="6669930" y="4197070"/>
            <a:ext cx="5257179" cy="2322095"/>
            <a:chOff x="6709244" y="1103572"/>
            <a:chExt cx="5257179" cy="2322095"/>
          </a:xfrm>
        </p:grpSpPr>
        <p:sp>
          <p:nvSpPr>
            <p:cNvPr id="22" name="Google Shape;431;p66">
              <a:extLst>
                <a:ext uri="{FF2B5EF4-FFF2-40B4-BE49-F238E27FC236}">
                  <a16:creationId xmlns:a16="http://schemas.microsoft.com/office/drawing/2014/main" id="{4BB6ED96-B59E-0F48-8C3A-2AB8EED6F1B6}"/>
                </a:ext>
              </a:extLst>
            </p:cNvPr>
            <p:cNvSpPr/>
            <p:nvPr/>
          </p:nvSpPr>
          <p:spPr>
            <a:xfrm>
              <a:off x="6709244" y="1103572"/>
              <a:ext cx="5257179" cy="2322095"/>
            </a:xfrm>
            <a:prstGeom prst="roundRect">
              <a:avLst>
                <a:gd name="adj" fmla="val 3569"/>
              </a:avLst>
            </a:prstGeom>
            <a:solidFill>
              <a:schemeClr val="accent6">
                <a:lumMod val="20000"/>
                <a:lumOff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Rectangle 19">
              <a:extLst>
                <a:ext uri="{FF2B5EF4-FFF2-40B4-BE49-F238E27FC236}">
                  <a16:creationId xmlns:a16="http://schemas.microsoft.com/office/drawing/2014/main" id="{DF3F4C3B-7F24-D141-B353-3CDC7CAE6214}"/>
                </a:ext>
              </a:extLst>
            </p:cNvPr>
            <p:cNvSpPr/>
            <p:nvPr/>
          </p:nvSpPr>
          <p:spPr>
            <a:xfrm>
              <a:off x="7858459" y="1335950"/>
              <a:ext cx="2958749" cy="492443"/>
            </a:xfrm>
            <a:prstGeom prst="rect">
              <a:avLst/>
            </a:prstGeom>
          </p:spPr>
          <p:txBody>
            <a:bodyPr wrap="square">
              <a:spAutoFit/>
            </a:bodyPr>
            <a:lstStyle/>
            <a:p>
              <a:pPr algn="ctr">
                <a:buClr>
                  <a:srgbClr val="3F4268"/>
                </a:buClr>
                <a:buSzPts val="2800"/>
              </a:pPr>
              <a:r>
                <a:rPr lang="en-US" sz="2600" b="1">
                  <a:solidFill>
                    <a:schemeClr val="tx1">
                      <a:lumMod val="75000"/>
                      <a:lumOff val="25000"/>
                    </a:schemeClr>
                  </a:solidFill>
                  <a:latin typeface="Century Gothic"/>
                  <a:ea typeface="Century Gothic"/>
                  <a:cs typeface="Century Gothic"/>
                </a:rPr>
                <a:t>Points of contact:</a:t>
              </a:r>
            </a:p>
          </p:txBody>
        </p:sp>
      </p:grpSp>
      <p:grpSp>
        <p:nvGrpSpPr>
          <p:cNvPr id="5" name="Group 4">
            <a:extLst>
              <a:ext uri="{FF2B5EF4-FFF2-40B4-BE49-F238E27FC236}">
                <a16:creationId xmlns:a16="http://schemas.microsoft.com/office/drawing/2014/main" id="{3E989D2D-F871-824B-8E97-A1BA09B089C3}"/>
              </a:ext>
            </a:extLst>
          </p:cNvPr>
          <p:cNvGrpSpPr/>
          <p:nvPr/>
        </p:nvGrpSpPr>
        <p:grpSpPr>
          <a:xfrm>
            <a:off x="6636777" y="781480"/>
            <a:ext cx="5200006" cy="3072767"/>
            <a:chOff x="6672617" y="3634799"/>
            <a:chExt cx="5200006" cy="3072767"/>
          </a:xfrm>
        </p:grpSpPr>
        <p:pic>
          <p:nvPicPr>
            <p:cNvPr id="4" name="Picture 3" descr="A large tree in a forest&#10;&#10;Description automatically generated">
              <a:extLst>
                <a:ext uri="{FF2B5EF4-FFF2-40B4-BE49-F238E27FC236}">
                  <a16:creationId xmlns:a16="http://schemas.microsoft.com/office/drawing/2014/main" id="{4B5D1594-FC9B-6847-A56A-A84D3C84E812}"/>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9460467" y="3655008"/>
              <a:ext cx="2395529" cy="3008376"/>
            </a:xfrm>
            <a:prstGeom prst="rect">
              <a:avLst/>
            </a:prstGeom>
            <a:effectLst>
              <a:outerShdw blurRad="50800" dist="38100" dir="5400000" algn="t" rotWithShape="0">
                <a:prstClr val="black">
                  <a:alpha val="40000"/>
                </a:prstClr>
              </a:outerShdw>
            </a:effectLst>
          </p:spPr>
        </p:pic>
        <p:sp>
          <p:nvSpPr>
            <p:cNvPr id="18" name="Text Placeholder 4">
              <a:extLst>
                <a:ext uri="{FF2B5EF4-FFF2-40B4-BE49-F238E27FC236}">
                  <a16:creationId xmlns:a16="http://schemas.microsoft.com/office/drawing/2014/main" id="{3C3A84B7-DF81-9742-ACE8-1B4393E7FCE2}"/>
                </a:ext>
              </a:extLst>
            </p:cNvPr>
            <p:cNvSpPr txBox="1">
              <a:spLocks/>
            </p:cNvSpPr>
            <p:nvPr/>
          </p:nvSpPr>
          <p:spPr>
            <a:xfrm>
              <a:off x="10217041" y="6408925"/>
              <a:ext cx="1655582" cy="298641"/>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sz="900" dirty="0" smtClean="0">
                  <a:solidFill>
                    <a:schemeClr val="bg1"/>
                  </a:solidFill>
                </a:rPr>
                <a:t>CN</a:t>
              </a:r>
              <a:endParaRPr kumimoji="0" lang="en-US" sz="9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4" name="Right Arrow 23">
              <a:extLst>
                <a:ext uri="{FF2B5EF4-FFF2-40B4-BE49-F238E27FC236}">
                  <a16:creationId xmlns:a16="http://schemas.microsoft.com/office/drawing/2014/main" id="{3BE1938E-0512-FB42-9F00-0597E0FFFF17}"/>
                </a:ext>
              </a:extLst>
            </p:cNvPr>
            <p:cNvSpPr/>
            <p:nvPr/>
          </p:nvSpPr>
          <p:spPr>
            <a:xfrm>
              <a:off x="9145198" y="5159122"/>
              <a:ext cx="298642" cy="285007"/>
            </a:xfrm>
            <a:prstGeom prst="rightArrow">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C248321A-6C75-3B4E-B4E4-D3F993069FDA}"/>
                </a:ext>
              </a:extLst>
            </p:cNvPr>
            <p:cNvPicPr>
              <a:picLocks noChangeAspect="1"/>
            </p:cNvPicPr>
            <p:nvPr/>
          </p:nvPicPr>
          <p:blipFill>
            <a:blip r:embed="rId4"/>
            <a:stretch>
              <a:fillRect/>
            </a:stretch>
          </p:blipFill>
          <p:spPr>
            <a:xfrm>
              <a:off x="6722009" y="3634799"/>
              <a:ext cx="2379313" cy="3008376"/>
            </a:xfrm>
            <a:prstGeom prst="rect">
              <a:avLst/>
            </a:prstGeom>
            <a:effectLst>
              <a:outerShdw blurRad="50800" dist="38100" dir="5400000" algn="t" rotWithShape="0">
                <a:prstClr val="black">
                  <a:alpha val="40000"/>
                </a:prstClr>
              </a:outerShdw>
            </a:effectLst>
          </p:spPr>
        </p:pic>
        <p:sp>
          <p:nvSpPr>
            <p:cNvPr id="28" name="TextBox 27">
              <a:extLst>
                <a:ext uri="{FF2B5EF4-FFF2-40B4-BE49-F238E27FC236}">
                  <a16:creationId xmlns:a16="http://schemas.microsoft.com/office/drawing/2014/main" id="{A6708715-B7E7-BE43-850C-139C4DEE1B37}"/>
                </a:ext>
              </a:extLst>
            </p:cNvPr>
            <p:cNvSpPr txBox="1"/>
            <p:nvPr/>
          </p:nvSpPr>
          <p:spPr>
            <a:xfrm>
              <a:off x="6672617" y="4245205"/>
              <a:ext cx="782587" cy="307777"/>
            </a:xfrm>
            <a:prstGeom prst="rect">
              <a:avLst/>
            </a:prstGeom>
            <a:noFill/>
          </p:spPr>
          <p:txBody>
            <a:bodyPr wrap="square" rtlCol="0">
              <a:spAutoFit/>
            </a:bodyPr>
            <a:lstStyle/>
            <a:p>
              <a:r>
                <a:rPr lang="en-US" sz="1400">
                  <a:solidFill>
                    <a:schemeClr val="accent6">
                      <a:lumMod val="75000"/>
                    </a:schemeClr>
                  </a:solidFill>
                  <a:latin typeface="Times New Roman" panose="02020603050405020304" pitchFamily="18" charset="0"/>
                  <a:cs typeface="Times New Roman" panose="02020603050405020304" pitchFamily="18" charset="0"/>
                </a:rPr>
                <a:t>North</a:t>
              </a:r>
            </a:p>
          </p:txBody>
        </p:sp>
        <p:sp>
          <p:nvSpPr>
            <p:cNvPr id="29" name="TextBox 28">
              <a:extLst>
                <a:ext uri="{FF2B5EF4-FFF2-40B4-BE49-F238E27FC236}">
                  <a16:creationId xmlns:a16="http://schemas.microsoft.com/office/drawing/2014/main" id="{15E09829-0737-B64C-82C8-439103C2E952}"/>
                </a:ext>
              </a:extLst>
            </p:cNvPr>
            <p:cNvSpPr txBox="1"/>
            <p:nvPr/>
          </p:nvSpPr>
          <p:spPr>
            <a:xfrm>
              <a:off x="6705770" y="4974719"/>
              <a:ext cx="938077" cy="307777"/>
            </a:xfrm>
            <a:prstGeom prst="rect">
              <a:avLst/>
            </a:prstGeom>
            <a:noFill/>
          </p:spPr>
          <p:txBody>
            <a:bodyPr wrap="square" rtlCol="0">
              <a:spAutoFit/>
            </a:bodyPr>
            <a:lstStyle/>
            <a:p>
              <a:r>
                <a:rPr lang="en-US" sz="1400">
                  <a:solidFill>
                    <a:schemeClr val="accent5">
                      <a:lumMod val="75000"/>
                    </a:schemeClr>
                  </a:solidFill>
                  <a:latin typeface="Times New Roman" panose="02020603050405020304" pitchFamily="18" charset="0"/>
                  <a:cs typeface="Times New Roman" panose="02020603050405020304" pitchFamily="18" charset="0"/>
                </a:rPr>
                <a:t>Central</a:t>
              </a:r>
            </a:p>
          </p:txBody>
        </p:sp>
        <p:sp>
          <p:nvSpPr>
            <p:cNvPr id="30" name="TextBox 29">
              <a:extLst>
                <a:ext uri="{FF2B5EF4-FFF2-40B4-BE49-F238E27FC236}">
                  <a16:creationId xmlns:a16="http://schemas.microsoft.com/office/drawing/2014/main" id="{50BE4DCD-E4D4-4340-B2AA-A20343383B1D}"/>
                </a:ext>
              </a:extLst>
            </p:cNvPr>
            <p:cNvSpPr txBox="1"/>
            <p:nvPr/>
          </p:nvSpPr>
          <p:spPr>
            <a:xfrm>
              <a:off x="7129078" y="5647495"/>
              <a:ext cx="782587" cy="307777"/>
            </a:xfrm>
            <a:prstGeom prst="rect">
              <a:avLst/>
            </a:prstGeom>
            <a:noFill/>
          </p:spPr>
          <p:txBody>
            <a:bodyPr wrap="square" rtlCol="0">
              <a:spAutoFit/>
            </a:bodyPr>
            <a:lstStyle/>
            <a:p>
              <a:r>
                <a:rPr lang="en-US" sz="1400">
                  <a:solidFill>
                    <a:schemeClr val="accent4">
                      <a:lumMod val="75000"/>
                    </a:schemeClr>
                  </a:solidFill>
                  <a:latin typeface="Times New Roman" panose="02020603050405020304" pitchFamily="18" charset="0"/>
                  <a:cs typeface="Times New Roman" panose="02020603050405020304" pitchFamily="18" charset="0"/>
                </a:rPr>
                <a:t>South</a:t>
              </a:r>
            </a:p>
          </p:txBody>
        </p:sp>
      </p:grpSp>
      <p:grpSp>
        <p:nvGrpSpPr>
          <p:cNvPr id="33" name="Group 32">
            <a:extLst>
              <a:ext uri="{FF2B5EF4-FFF2-40B4-BE49-F238E27FC236}">
                <a16:creationId xmlns:a16="http://schemas.microsoft.com/office/drawing/2014/main" id="{233710C8-369B-4040-BA6F-403C7C4A6450}"/>
              </a:ext>
            </a:extLst>
          </p:cNvPr>
          <p:cNvGrpSpPr/>
          <p:nvPr/>
        </p:nvGrpSpPr>
        <p:grpSpPr>
          <a:xfrm>
            <a:off x="777423" y="1434221"/>
            <a:ext cx="5053217" cy="492444"/>
            <a:chOff x="969899" y="1462884"/>
            <a:chExt cx="5053217" cy="492444"/>
          </a:xfrm>
        </p:grpSpPr>
        <p:sp>
          <p:nvSpPr>
            <p:cNvPr id="3" name="Rectangle 2">
              <a:extLst>
                <a:ext uri="{FF2B5EF4-FFF2-40B4-BE49-F238E27FC236}">
                  <a16:creationId xmlns:a16="http://schemas.microsoft.com/office/drawing/2014/main" id="{A518DA93-0EA0-804E-B3E3-35CA1BC0D796}"/>
                </a:ext>
              </a:extLst>
            </p:cNvPr>
            <p:cNvSpPr/>
            <p:nvPr/>
          </p:nvSpPr>
          <p:spPr>
            <a:xfrm>
              <a:off x="969899" y="1462885"/>
              <a:ext cx="4668266" cy="492443"/>
            </a:xfrm>
            <a:prstGeom prst="rect">
              <a:avLst/>
            </a:prstGeom>
          </p:spPr>
          <p:txBody>
            <a:bodyPr wrap="none">
              <a:spAutoFit/>
            </a:bodyPr>
            <a:lstStyle/>
            <a:p>
              <a:pPr algn="ctr">
                <a:buClr>
                  <a:srgbClr val="3F4268"/>
                </a:buClr>
                <a:buSzPts val="2800"/>
              </a:pPr>
              <a:r>
                <a:rPr lang="en-US" sz="2600" b="1">
                  <a:solidFill>
                    <a:schemeClr val="tx1">
                      <a:lumMod val="75000"/>
                      <a:lumOff val="25000"/>
                    </a:schemeClr>
                  </a:solidFill>
                  <a:latin typeface="Century Gothic"/>
                  <a:ea typeface="Century Gothic"/>
                  <a:cs typeface="Century Gothic"/>
                </a:rPr>
                <a:t>Save the Redwoods League</a:t>
              </a:r>
            </a:p>
          </p:txBody>
        </p:sp>
        <p:pic>
          <p:nvPicPr>
            <p:cNvPr id="32" name="Graphic 31" descr="Fir tree">
              <a:extLst>
                <a:ext uri="{FF2B5EF4-FFF2-40B4-BE49-F238E27FC236}">
                  <a16:creationId xmlns:a16="http://schemas.microsoft.com/office/drawing/2014/main" id="{1AADD743-F85E-5045-A5CA-48A889F5025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530673" y="1462884"/>
              <a:ext cx="492443" cy="492443"/>
            </a:xfrm>
            <a:prstGeom prst="rect">
              <a:avLst/>
            </a:prstGeom>
          </p:spPr>
        </p:pic>
      </p:grpSp>
      <p:sp>
        <p:nvSpPr>
          <p:cNvPr id="7" name="Rectangle 6">
            <a:extLst>
              <a:ext uri="{FF2B5EF4-FFF2-40B4-BE49-F238E27FC236}">
                <a16:creationId xmlns:a16="http://schemas.microsoft.com/office/drawing/2014/main" id="{4C4111A8-4CE4-0146-974E-38E2A117DDC3}"/>
              </a:ext>
            </a:extLst>
          </p:cNvPr>
          <p:cNvSpPr/>
          <p:nvPr/>
        </p:nvSpPr>
        <p:spPr>
          <a:xfrm>
            <a:off x="7093238" y="4993907"/>
            <a:ext cx="4029191" cy="1292662"/>
          </a:xfrm>
          <a:prstGeom prst="rect">
            <a:avLst/>
          </a:prstGeom>
        </p:spPr>
        <p:txBody>
          <a:bodyPr wrap="square">
            <a:spAutoFit/>
          </a:bodyPr>
          <a:lstStyle/>
          <a:p>
            <a:pPr marL="914400" lvl="1" indent="-457200">
              <a:buClr>
                <a:srgbClr val="55A976"/>
              </a:buClr>
              <a:buSzPct val="100000"/>
              <a:buFont typeface="Webdings" panose="05030102010509060703" pitchFamily="18" charset="2"/>
              <a:buChar char=""/>
            </a:pPr>
            <a:r>
              <a:rPr lang="en-US" sz="2600">
                <a:solidFill>
                  <a:schemeClr val="tx1">
                    <a:lumMod val="75000"/>
                    <a:lumOff val="25000"/>
                  </a:schemeClr>
                </a:solidFill>
                <a:latin typeface="Century Gothic"/>
                <a:ea typeface="Century Gothic"/>
                <a:cs typeface="Century Gothic"/>
              </a:rPr>
              <a:t>Kristen Shive</a:t>
            </a:r>
          </a:p>
          <a:p>
            <a:pPr marL="914400" lvl="1" indent="-457200">
              <a:buClr>
                <a:srgbClr val="55A976"/>
              </a:buClr>
              <a:buSzPct val="100000"/>
              <a:buFont typeface="Webdings" panose="05030102010509060703" pitchFamily="18" charset="2"/>
              <a:buChar char=""/>
            </a:pPr>
            <a:r>
              <a:rPr lang="en-US" sz="2600">
                <a:solidFill>
                  <a:schemeClr val="tx1">
                    <a:lumMod val="75000"/>
                    <a:lumOff val="25000"/>
                  </a:schemeClr>
                </a:solidFill>
                <a:latin typeface="Century Gothic"/>
                <a:ea typeface="Century Gothic"/>
                <a:cs typeface="Century Gothic"/>
              </a:rPr>
              <a:t>Laura </a:t>
            </a:r>
            <a:r>
              <a:rPr lang="en-US" sz="2600" err="1">
                <a:solidFill>
                  <a:schemeClr val="tx1">
                    <a:lumMod val="75000"/>
                    <a:lumOff val="25000"/>
                  </a:schemeClr>
                </a:solidFill>
                <a:latin typeface="Century Gothic"/>
                <a:ea typeface="Century Gothic"/>
                <a:cs typeface="Century Gothic"/>
              </a:rPr>
              <a:t>Lalemond</a:t>
            </a:r>
            <a:endParaRPr lang="en-US" sz="2600">
              <a:solidFill>
                <a:schemeClr val="tx1">
                  <a:lumMod val="75000"/>
                  <a:lumOff val="25000"/>
                </a:schemeClr>
              </a:solidFill>
              <a:latin typeface="Century Gothic"/>
              <a:ea typeface="Century Gothic"/>
              <a:cs typeface="Century Gothic"/>
            </a:endParaRPr>
          </a:p>
          <a:p>
            <a:pPr marL="914400" lvl="1" indent="-457200">
              <a:buClr>
                <a:srgbClr val="55A976"/>
              </a:buClr>
              <a:buSzPct val="100000"/>
              <a:buFont typeface="Webdings" panose="05030102010509060703" pitchFamily="18" charset="2"/>
              <a:buChar char=""/>
            </a:pPr>
            <a:r>
              <a:rPr lang="en-US" sz="2600">
                <a:solidFill>
                  <a:schemeClr val="tx1">
                    <a:lumMod val="75000"/>
                    <a:lumOff val="25000"/>
                  </a:schemeClr>
                </a:solidFill>
                <a:latin typeface="Century Gothic"/>
                <a:ea typeface="Century Gothic"/>
                <a:cs typeface="Century Gothic"/>
              </a:rPr>
              <a:t>Richard Campbell</a:t>
            </a:r>
          </a:p>
        </p:txBody>
      </p:sp>
    </p:spTree>
    <p:extLst>
      <p:ext uri="{BB962C8B-B14F-4D97-AF65-F5344CB8AC3E}">
        <p14:creationId xmlns:p14="http://schemas.microsoft.com/office/powerpoint/2010/main" val="30416916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D340C-A2F0-6E41-9773-66711DD4B85D}"/>
              </a:ext>
            </a:extLst>
          </p:cNvPr>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a:solidFill>
                  <a:schemeClr val="bg1"/>
                </a:solidFill>
                <a:latin typeface="Century Gothic" panose="020F0302020204030204"/>
              </a:rPr>
              <a:t>Project Objectives</a:t>
            </a:r>
          </a:p>
        </p:txBody>
      </p:sp>
      <p:sp>
        <p:nvSpPr>
          <p:cNvPr id="19" name="Text Placeholder 4">
            <a:extLst>
              <a:ext uri="{FF2B5EF4-FFF2-40B4-BE49-F238E27FC236}">
                <a16:creationId xmlns:a16="http://schemas.microsoft.com/office/drawing/2014/main" id="{7DD5F16B-D8A7-C94C-969D-6CE11F18D058}"/>
              </a:ext>
            </a:extLst>
          </p:cNvPr>
          <p:cNvSpPr txBox="1">
            <a:spLocks/>
          </p:cNvSpPr>
          <p:nvPr/>
        </p:nvSpPr>
        <p:spPr>
          <a:xfrm>
            <a:off x="10773266" y="6559359"/>
            <a:ext cx="1418734" cy="298641"/>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fogcat5</a:t>
            </a:r>
          </a:p>
        </p:txBody>
      </p:sp>
      <p:sp>
        <p:nvSpPr>
          <p:cNvPr id="20" name="Oval 19">
            <a:extLst>
              <a:ext uri="{FF2B5EF4-FFF2-40B4-BE49-F238E27FC236}">
                <a16:creationId xmlns:a16="http://schemas.microsoft.com/office/drawing/2014/main" id="{595FA5D8-1D5C-5945-AE75-A1D52E7E6CC6}"/>
              </a:ext>
            </a:extLst>
          </p:cNvPr>
          <p:cNvSpPr/>
          <p:nvPr/>
        </p:nvSpPr>
        <p:spPr>
          <a:xfrm>
            <a:off x="495300" y="2003435"/>
            <a:ext cx="2468880" cy="246888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BA67D25-4C0E-9648-88CB-727A2E40B6E1}"/>
              </a:ext>
            </a:extLst>
          </p:cNvPr>
          <p:cNvSpPr/>
          <p:nvPr/>
        </p:nvSpPr>
        <p:spPr>
          <a:xfrm>
            <a:off x="3436069" y="2021697"/>
            <a:ext cx="2468880" cy="246888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41F85C0-FE31-9540-95DA-87B8A6834344}"/>
              </a:ext>
            </a:extLst>
          </p:cNvPr>
          <p:cNvSpPr/>
          <p:nvPr/>
        </p:nvSpPr>
        <p:spPr>
          <a:xfrm>
            <a:off x="6376838" y="2091271"/>
            <a:ext cx="2468880" cy="246888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CC3C332-C153-174A-9901-32498DF7CB24}"/>
              </a:ext>
            </a:extLst>
          </p:cNvPr>
          <p:cNvSpPr/>
          <p:nvPr/>
        </p:nvSpPr>
        <p:spPr>
          <a:xfrm>
            <a:off x="9317608" y="2091271"/>
            <a:ext cx="2468880" cy="246888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Bar chart">
            <a:extLst>
              <a:ext uri="{FF2B5EF4-FFF2-40B4-BE49-F238E27FC236}">
                <a16:creationId xmlns:a16="http://schemas.microsoft.com/office/drawing/2014/main" id="{69A79CB3-CC77-1741-BB85-E9128DBB61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p:blipFill>
        <p:spPr>
          <a:xfrm>
            <a:off x="794070" y="2307737"/>
            <a:ext cx="1871340" cy="1871340"/>
          </a:xfrm>
          <a:prstGeom prst="rect">
            <a:avLst/>
          </a:prstGeom>
        </p:spPr>
      </p:pic>
      <p:pic>
        <p:nvPicPr>
          <p:cNvPr id="30" name="Graphic 29" descr="Bar graph with downward trend">
            <a:extLst>
              <a:ext uri="{FF2B5EF4-FFF2-40B4-BE49-F238E27FC236}">
                <a16:creationId xmlns:a16="http://schemas.microsoft.com/office/drawing/2014/main" id="{C956A04A-2A2C-9542-9059-56F0FCE80546}"/>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p:blipFill>
        <p:spPr>
          <a:xfrm>
            <a:off x="3733249" y="2318877"/>
            <a:ext cx="1874520" cy="1874520"/>
          </a:xfrm>
          <a:prstGeom prst="rect">
            <a:avLst/>
          </a:prstGeom>
        </p:spPr>
      </p:pic>
      <p:pic>
        <p:nvPicPr>
          <p:cNvPr id="32" name="Graphic 6" descr="Partial sun">
            <a:extLst>
              <a:ext uri="{FF2B5EF4-FFF2-40B4-BE49-F238E27FC236}">
                <a16:creationId xmlns:a16="http://schemas.microsoft.com/office/drawing/2014/main" id="{9A65E625-AB61-F041-8EBC-CBEF27641B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p:blipFill>
        <p:spPr>
          <a:xfrm>
            <a:off x="6674018" y="2318877"/>
            <a:ext cx="1874520" cy="1874520"/>
          </a:xfrm>
          <a:prstGeom prst="rect">
            <a:avLst/>
          </a:prstGeom>
        </p:spPr>
      </p:pic>
      <p:pic>
        <p:nvPicPr>
          <p:cNvPr id="33" name="Graphic 7" descr="Share">
            <a:extLst>
              <a:ext uri="{FF2B5EF4-FFF2-40B4-BE49-F238E27FC236}">
                <a16:creationId xmlns:a16="http://schemas.microsoft.com/office/drawing/2014/main" id="{282B526E-2EFF-2648-AEE4-01889AD80E77}"/>
              </a:ext>
            </a:extLst>
          </p:cNvPr>
          <p:cNvPicPr>
            <a:picLocks/>
          </p:cNvPicPr>
          <p:nvPr/>
        </p:nvPicPr>
        <p:blipFill>
          <a:blip r:embed="rId10">
            <a:extLst>
              <a:ext uri="{96DAC541-7B7A-43D3-8B79-37D633B846F1}">
                <asvg:svgBlip xmlns:asvg="http://schemas.microsoft.com/office/drawing/2016/SVG/main" xmlns="" r:embed="rId11"/>
              </a:ext>
            </a:extLst>
          </a:blip>
          <a:stretch>
            <a:fillRect/>
          </a:stretch>
        </p:blipFill>
        <p:spPr>
          <a:xfrm>
            <a:off x="9676012" y="2329067"/>
            <a:ext cx="1911096" cy="1874520"/>
          </a:xfrm>
          <a:prstGeom prst="rect">
            <a:avLst/>
          </a:prstGeom>
        </p:spPr>
      </p:pic>
      <p:sp>
        <p:nvSpPr>
          <p:cNvPr id="35" name="Rectangle 34">
            <a:extLst>
              <a:ext uri="{FF2B5EF4-FFF2-40B4-BE49-F238E27FC236}">
                <a16:creationId xmlns:a16="http://schemas.microsoft.com/office/drawing/2014/main" id="{41AC8337-3172-9946-A3E4-9392B35F7E81}"/>
              </a:ext>
            </a:extLst>
          </p:cNvPr>
          <p:cNvSpPr/>
          <p:nvPr/>
        </p:nvSpPr>
        <p:spPr>
          <a:xfrm>
            <a:off x="416806" y="4625382"/>
            <a:ext cx="2625868" cy="1107996"/>
          </a:xfrm>
          <a:prstGeom prst="rect">
            <a:avLst/>
          </a:prstGeom>
        </p:spPr>
        <p:txBody>
          <a:bodyPr wrap="square">
            <a:spAutoFit/>
          </a:bodyPr>
          <a:lstStyle/>
          <a:p>
            <a:pPr algn="ctr">
              <a:buClr>
                <a:srgbClr val="3F4268"/>
              </a:buClr>
              <a:buSzPts val="2800"/>
            </a:pPr>
            <a:r>
              <a:rPr lang="en-US" sz="2200" b="1">
                <a:solidFill>
                  <a:schemeClr val="tx1">
                    <a:lumMod val="75000"/>
                    <a:lumOff val="25000"/>
                  </a:schemeClr>
                </a:solidFill>
                <a:latin typeface="Century Gothic"/>
                <a:ea typeface="Century Gothic"/>
                <a:cs typeface="Century Gothic"/>
              </a:rPr>
              <a:t>1. Create fog longevity dataset with GOES-17</a:t>
            </a:r>
          </a:p>
        </p:txBody>
      </p:sp>
      <p:sp>
        <p:nvSpPr>
          <p:cNvPr id="37" name="Rectangle 36">
            <a:extLst>
              <a:ext uri="{FF2B5EF4-FFF2-40B4-BE49-F238E27FC236}">
                <a16:creationId xmlns:a16="http://schemas.microsoft.com/office/drawing/2014/main" id="{B93B7ECE-21CC-EB4C-AA0D-5BED44D3C38B}"/>
              </a:ext>
            </a:extLst>
          </p:cNvPr>
          <p:cNvSpPr/>
          <p:nvPr/>
        </p:nvSpPr>
        <p:spPr>
          <a:xfrm>
            <a:off x="3357575" y="4714277"/>
            <a:ext cx="2625868" cy="1785104"/>
          </a:xfrm>
          <a:prstGeom prst="rect">
            <a:avLst/>
          </a:prstGeom>
        </p:spPr>
        <p:txBody>
          <a:bodyPr wrap="square">
            <a:spAutoFit/>
          </a:bodyPr>
          <a:lstStyle/>
          <a:p>
            <a:pPr algn="ctr">
              <a:buClr>
                <a:srgbClr val="3F4268"/>
              </a:buClr>
              <a:buSzPts val="2800"/>
            </a:pPr>
            <a:r>
              <a:rPr lang="en-US" sz="2200" b="1">
                <a:solidFill>
                  <a:schemeClr val="tx1">
                    <a:lumMod val="75000"/>
                    <a:lumOff val="25000"/>
                  </a:schemeClr>
                </a:solidFill>
                <a:latin typeface="Century Gothic"/>
                <a:ea typeface="Century Gothic"/>
                <a:cs typeface="Century Gothic"/>
              </a:rPr>
              <a:t>2. Create fog presence dataset with Terra-MODIS, and analyze trends</a:t>
            </a:r>
          </a:p>
        </p:txBody>
      </p:sp>
      <p:sp>
        <p:nvSpPr>
          <p:cNvPr id="38" name="Rectangle 37">
            <a:extLst>
              <a:ext uri="{FF2B5EF4-FFF2-40B4-BE49-F238E27FC236}">
                <a16:creationId xmlns:a16="http://schemas.microsoft.com/office/drawing/2014/main" id="{25C2FD92-D5EA-2047-8A08-7DA22344DEB7}"/>
              </a:ext>
            </a:extLst>
          </p:cNvPr>
          <p:cNvSpPr/>
          <p:nvPr/>
        </p:nvSpPr>
        <p:spPr>
          <a:xfrm>
            <a:off x="6413660" y="4714277"/>
            <a:ext cx="2625868" cy="1785104"/>
          </a:xfrm>
          <a:prstGeom prst="rect">
            <a:avLst/>
          </a:prstGeom>
        </p:spPr>
        <p:txBody>
          <a:bodyPr wrap="square">
            <a:spAutoFit/>
          </a:bodyPr>
          <a:lstStyle/>
          <a:p>
            <a:pPr algn="ctr">
              <a:buClr>
                <a:srgbClr val="3F4268"/>
              </a:buClr>
              <a:buSzPts val="2800"/>
            </a:pPr>
            <a:r>
              <a:rPr lang="en-US" sz="2200" b="1">
                <a:solidFill>
                  <a:schemeClr val="tx1">
                    <a:lumMod val="75000"/>
                    <a:lumOff val="25000"/>
                  </a:schemeClr>
                </a:solidFill>
                <a:latin typeface="Century Gothic"/>
                <a:ea typeface="Century Gothic"/>
                <a:cs typeface="Century Gothic"/>
              </a:rPr>
              <a:t>3. Model relationship between climate variables and fog occurrence</a:t>
            </a:r>
          </a:p>
        </p:txBody>
      </p:sp>
      <p:sp>
        <p:nvSpPr>
          <p:cNvPr id="39" name="Rectangle 38">
            <a:extLst>
              <a:ext uri="{FF2B5EF4-FFF2-40B4-BE49-F238E27FC236}">
                <a16:creationId xmlns:a16="http://schemas.microsoft.com/office/drawing/2014/main" id="{B24B98A0-993B-C545-BFF3-50FE6C963909}"/>
              </a:ext>
            </a:extLst>
          </p:cNvPr>
          <p:cNvSpPr/>
          <p:nvPr/>
        </p:nvSpPr>
        <p:spPr>
          <a:xfrm>
            <a:off x="9318626" y="4715927"/>
            <a:ext cx="2625868" cy="769441"/>
          </a:xfrm>
          <a:prstGeom prst="rect">
            <a:avLst/>
          </a:prstGeom>
        </p:spPr>
        <p:txBody>
          <a:bodyPr wrap="square">
            <a:spAutoFit/>
          </a:bodyPr>
          <a:lstStyle/>
          <a:p>
            <a:pPr algn="ctr">
              <a:buClr>
                <a:srgbClr val="3F4268"/>
              </a:buClr>
              <a:buSzPts val="2800"/>
            </a:pPr>
            <a:r>
              <a:rPr lang="en-US" sz="2200" b="1">
                <a:solidFill>
                  <a:schemeClr val="tx1">
                    <a:lumMod val="75000"/>
                    <a:lumOff val="25000"/>
                  </a:schemeClr>
                </a:solidFill>
                <a:latin typeface="Century Gothic"/>
                <a:ea typeface="Century Gothic"/>
                <a:cs typeface="Century Gothic"/>
              </a:rPr>
              <a:t>4. Predict future fog occurrence</a:t>
            </a:r>
          </a:p>
        </p:txBody>
      </p:sp>
    </p:spTree>
    <p:extLst>
      <p:ext uri="{BB962C8B-B14F-4D97-AF65-F5344CB8AC3E}">
        <p14:creationId xmlns:p14="http://schemas.microsoft.com/office/powerpoint/2010/main" val="27858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6" grpId="0" animBg="1"/>
      <p:bldP spid="27" grpId="0" animBg="1"/>
      <p:bldP spid="35" grpId="0"/>
      <p:bldP spid="37" grpId="0"/>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ap&#10;&#10;Description automatically generated">
            <a:extLst>
              <a:ext uri="{FF2B5EF4-FFF2-40B4-BE49-F238E27FC236}">
                <a16:creationId xmlns:a16="http://schemas.microsoft.com/office/drawing/2014/main" id="{99BBD9ED-544F-43D8-9877-6B045C6BEF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535" b="10996"/>
          <a:stretch/>
        </p:blipFill>
        <p:spPr>
          <a:xfrm>
            <a:off x="188700" y="873214"/>
            <a:ext cx="5643626" cy="5657850"/>
          </a:xfrm>
          <a:prstGeom prst="rect">
            <a:avLst/>
          </a:prstGeom>
        </p:spPr>
      </p:pic>
      <p:sp>
        <p:nvSpPr>
          <p:cNvPr id="10" name="Rectangle 9">
            <a:extLst>
              <a:ext uri="{FF2B5EF4-FFF2-40B4-BE49-F238E27FC236}">
                <a16:creationId xmlns:a16="http://schemas.microsoft.com/office/drawing/2014/main" id="{51E58F7D-EBBF-4E18-94DD-A19007696AC2}"/>
              </a:ext>
            </a:extLst>
          </p:cNvPr>
          <p:cNvSpPr/>
          <p:nvPr/>
        </p:nvSpPr>
        <p:spPr>
          <a:xfrm>
            <a:off x="608844" y="5467597"/>
            <a:ext cx="2438400" cy="8159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 name="Title 1">
            <a:extLst>
              <a:ext uri="{FF2B5EF4-FFF2-40B4-BE49-F238E27FC236}">
                <a16:creationId xmlns:a16="http://schemas.microsoft.com/office/drawing/2014/main" id="{7EAAAD16-092F-EA4A-A9D7-9D2E4E34458E}"/>
              </a:ext>
            </a:extLst>
          </p:cNvPr>
          <p:cNvSpPr txBox="1">
            <a:spLocks/>
          </p:cNvSpPr>
          <p:nvPr/>
        </p:nvSpPr>
        <p:spPr>
          <a:xfrm>
            <a:off x="0" y="342901"/>
            <a:ext cx="11696700"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24B1B5"/>
              </a:buClr>
            </a:pPr>
            <a:r>
              <a:rPr lang="en-US" sz="4000" b="1">
                <a:solidFill>
                  <a:srgbClr val="55A976"/>
                </a:solidFill>
                <a:latin typeface="Century Gothic" panose="020F0302020204030204"/>
              </a:rPr>
              <a:t>Study Area: Buffered Coast Redwood Range</a:t>
            </a:r>
          </a:p>
        </p:txBody>
      </p:sp>
      <p:sp>
        <p:nvSpPr>
          <p:cNvPr id="6" name="Google Shape;143;p3">
            <a:extLst>
              <a:ext uri="{FF2B5EF4-FFF2-40B4-BE49-F238E27FC236}">
                <a16:creationId xmlns:a16="http://schemas.microsoft.com/office/drawing/2014/main" id="{FF09046C-C5AC-46A4-B8B1-ED4E451FE43D}"/>
              </a:ext>
            </a:extLst>
          </p:cNvPr>
          <p:cNvSpPr txBox="1"/>
          <p:nvPr/>
        </p:nvSpPr>
        <p:spPr>
          <a:xfrm>
            <a:off x="6468494" y="2396602"/>
            <a:ext cx="4902956" cy="1899518"/>
          </a:xfrm>
          <a:prstGeom prst="rect">
            <a:avLst/>
          </a:prstGeom>
          <a:noFill/>
          <a:ln>
            <a:noFill/>
          </a:ln>
        </p:spPr>
        <p:txBody>
          <a:bodyPr spcFirstLastPara="1" wrap="square" lIns="91425" tIns="45700" rIns="91425" bIns="4570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3F4268"/>
              </a:buClr>
              <a:buSzPts val="2800"/>
            </a:pPr>
            <a:r>
              <a:rPr lang="en-US" sz="2600" b="1" dirty="0">
                <a:solidFill>
                  <a:srgbClr val="55A976"/>
                </a:solidFill>
                <a:latin typeface="Century Gothic"/>
                <a:ea typeface="Century Gothic"/>
                <a:cs typeface="Century Gothic"/>
                <a:sym typeface="Century Gothic"/>
              </a:rPr>
              <a:t>Terra- MODIS</a:t>
            </a:r>
          </a:p>
          <a:p>
            <a:pPr marL="457200" indent="-457200">
              <a:buClr>
                <a:srgbClr val="55A976"/>
              </a:buClr>
              <a:buSzPct val="100000"/>
              <a:buFont typeface="Webdings" panose="05030102010509060703" pitchFamily="18" charset="2"/>
              <a:buChar char=""/>
            </a:pPr>
            <a:r>
              <a:rPr lang="en-US" sz="2600" b="1" dirty="0">
                <a:solidFill>
                  <a:schemeClr val="tx1">
                    <a:lumMod val="75000"/>
                    <a:lumOff val="25000"/>
                  </a:schemeClr>
                </a:solidFill>
                <a:latin typeface="Century Gothic"/>
                <a:ea typeface="Century Gothic"/>
                <a:cs typeface="Century Gothic"/>
                <a:sym typeface="Century Gothic"/>
              </a:rPr>
              <a:t>Study Period</a:t>
            </a:r>
          </a:p>
          <a:p>
            <a:pPr lvl="1">
              <a:buClr>
                <a:srgbClr val="3F4268"/>
              </a:buClr>
              <a:buSzPts val="2800"/>
            </a:pPr>
            <a:r>
              <a:rPr lang="en-US" sz="2400" dirty="0">
                <a:solidFill>
                  <a:schemeClr val="tx1">
                    <a:lumMod val="75000"/>
                    <a:lumOff val="25000"/>
                  </a:schemeClr>
                </a:solidFill>
                <a:latin typeface="Century Gothic"/>
                <a:ea typeface="Century Gothic"/>
                <a:cs typeface="Century Gothic"/>
                <a:sym typeface="Century Gothic"/>
              </a:rPr>
              <a:t>2000-2020</a:t>
            </a:r>
          </a:p>
          <a:p>
            <a:pPr lvl="1">
              <a:buClr>
                <a:srgbClr val="3F4268"/>
              </a:buClr>
              <a:buSzPts val="2800"/>
            </a:pPr>
            <a:endParaRPr lang="en-US" sz="2000" dirty="0">
              <a:solidFill>
                <a:schemeClr val="tx1">
                  <a:lumMod val="75000"/>
                  <a:lumOff val="25000"/>
                </a:schemeClr>
              </a:solidFill>
              <a:latin typeface="Century Gothic"/>
              <a:ea typeface="Century Gothic"/>
              <a:cs typeface="Century Gothic"/>
            </a:endParaRPr>
          </a:p>
          <a:p>
            <a:pPr marL="914400" lvl="1" indent="-457200">
              <a:buClr>
                <a:srgbClr val="55A976"/>
              </a:buClr>
              <a:buSzPct val="100000"/>
              <a:buFont typeface="Webdings" panose="05030102010509060703" pitchFamily="18" charset="2"/>
              <a:buChar char=""/>
            </a:pPr>
            <a:r>
              <a:rPr lang="en-US" sz="2000" dirty="0">
                <a:solidFill>
                  <a:schemeClr val="tx1">
                    <a:lumMod val="75000"/>
                    <a:lumOff val="25000"/>
                  </a:schemeClr>
                </a:solidFill>
                <a:latin typeface="Century Gothic"/>
                <a:cs typeface="Calibri"/>
              </a:rPr>
              <a:t>Monthly Fog Frequency</a:t>
            </a:r>
          </a:p>
        </p:txBody>
      </p:sp>
      <p:sp>
        <p:nvSpPr>
          <p:cNvPr id="8" name="Google Shape;143;p3">
            <a:extLst>
              <a:ext uri="{FF2B5EF4-FFF2-40B4-BE49-F238E27FC236}">
                <a16:creationId xmlns:a16="http://schemas.microsoft.com/office/drawing/2014/main" id="{99D8D8AB-5E5C-FB49-80FC-CE391C0243CC}"/>
              </a:ext>
            </a:extLst>
          </p:cNvPr>
          <p:cNvSpPr txBox="1"/>
          <p:nvPr/>
        </p:nvSpPr>
        <p:spPr>
          <a:xfrm>
            <a:off x="6468494" y="1097148"/>
            <a:ext cx="4902956" cy="1017248"/>
          </a:xfrm>
          <a:prstGeom prst="rect">
            <a:avLst/>
          </a:prstGeom>
          <a:noFill/>
          <a:ln>
            <a:noFill/>
          </a:ln>
        </p:spPr>
        <p:txBody>
          <a:bodyPr spcFirstLastPara="1" wrap="square" lIns="91425" tIns="45700" rIns="91425" bIns="4570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3F4268"/>
              </a:buClr>
              <a:buSzPts val="2800"/>
            </a:pPr>
            <a:r>
              <a:rPr lang="en-US" sz="2600" b="1" dirty="0">
                <a:solidFill>
                  <a:srgbClr val="55A976"/>
                </a:solidFill>
                <a:latin typeface="Century Gothic"/>
                <a:ea typeface="Century Gothic"/>
                <a:cs typeface="Century Gothic"/>
                <a:sym typeface="Century Gothic"/>
              </a:rPr>
              <a:t>Dry Season</a:t>
            </a:r>
          </a:p>
          <a:p>
            <a:pPr marL="457200" indent="-457200">
              <a:buClr>
                <a:srgbClr val="55A976"/>
              </a:buClr>
              <a:buSzPct val="100000"/>
              <a:buFont typeface="Webdings" panose="05030102010509060703" pitchFamily="18" charset="2"/>
              <a:buChar char=""/>
            </a:pPr>
            <a:r>
              <a:rPr lang="en-US" sz="2600" b="1" dirty="0">
                <a:solidFill>
                  <a:schemeClr val="tx1">
                    <a:lumMod val="75000"/>
                    <a:lumOff val="25000"/>
                  </a:schemeClr>
                </a:solidFill>
                <a:latin typeface="Century Gothic"/>
                <a:ea typeface="Century Gothic"/>
                <a:cs typeface="Century Gothic"/>
                <a:sym typeface="Century Gothic"/>
              </a:rPr>
              <a:t>June-October</a:t>
            </a:r>
          </a:p>
        </p:txBody>
      </p:sp>
      <p:pic>
        <p:nvPicPr>
          <p:cNvPr id="3" name="Picture 2">
            <a:extLst>
              <a:ext uri="{FF2B5EF4-FFF2-40B4-BE49-F238E27FC236}">
                <a16:creationId xmlns:a16="http://schemas.microsoft.com/office/drawing/2014/main" id="{E63B4BBC-3DC6-41CD-B8D4-3C03BCC8FDE3}"/>
              </a:ext>
            </a:extLst>
          </p:cNvPr>
          <p:cNvPicPr>
            <a:picLocks noChangeAspect="1"/>
          </p:cNvPicPr>
          <p:nvPr/>
        </p:nvPicPr>
        <p:blipFill rotWithShape="1">
          <a:blip r:embed="rId4"/>
          <a:srcRect t="54874"/>
          <a:stretch/>
        </p:blipFill>
        <p:spPr>
          <a:xfrm>
            <a:off x="656135" y="6123081"/>
            <a:ext cx="1907427" cy="123373"/>
          </a:xfrm>
          <a:prstGeom prst="rect">
            <a:avLst/>
          </a:prstGeom>
        </p:spPr>
      </p:pic>
      <p:pic>
        <p:nvPicPr>
          <p:cNvPr id="4" name="Picture 3">
            <a:extLst>
              <a:ext uri="{FF2B5EF4-FFF2-40B4-BE49-F238E27FC236}">
                <a16:creationId xmlns:a16="http://schemas.microsoft.com/office/drawing/2014/main" id="{9AC69674-B403-438B-972B-F16D5DEB62D7}"/>
              </a:ext>
            </a:extLst>
          </p:cNvPr>
          <p:cNvPicPr>
            <a:picLocks noChangeAspect="1"/>
          </p:cNvPicPr>
          <p:nvPr/>
        </p:nvPicPr>
        <p:blipFill>
          <a:blip r:embed="rId5"/>
          <a:stretch>
            <a:fillRect/>
          </a:stretch>
        </p:blipFill>
        <p:spPr>
          <a:xfrm>
            <a:off x="2652869" y="5529600"/>
            <a:ext cx="313441" cy="548522"/>
          </a:xfrm>
          <a:prstGeom prst="rect">
            <a:avLst/>
          </a:prstGeom>
        </p:spPr>
      </p:pic>
      <p:sp>
        <p:nvSpPr>
          <p:cNvPr id="5" name="TextBox 4">
            <a:extLst>
              <a:ext uri="{FF2B5EF4-FFF2-40B4-BE49-F238E27FC236}">
                <a16:creationId xmlns:a16="http://schemas.microsoft.com/office/drawing/2014/main" id="{01F56015-AE58-40E4-B04C-20CAB1B2CE93}"/>
              </a:ext>
            </a:extLst>
          </p:cNvPr>
          <p:cNvSpPr txBox="1"/>
          <p:nvPr/>
        </p:nvSpPr>
        <p:spPr>
          <a:xfrm>
            <a:off x="2504050" y="6073324"/>
            <a:ext cx="596638" cy="184666"/>
          </a:xfrm>
          <a:prstGeom prst="rect">
            <a:avLst/>
          </a:prstGeom>
          <a:noFill/>
        </p:spPr>
        <p:txBody>
          <a:bodyPr wrap="none" rtlCol="0">
            <a:spAutoFit/>
          </a:bodyPr>
          <a:lstStyle/>
          <a:p>
            <a:r>
              <a:rPr lang="en-US" sz="600">
                <a:latin typeface="Corbel" panose="020B0503020204020204" pitchFamily="34" charset="0"/>
              </a:rPr>
              <a:t>1:55,000,000</a:t>
            </a:r>
          </a:p>
        </p:txBody>
      </p:sp>
      <p:sp>
        <p:nvSpPr>
          <p:cNvPr id="9" name="TextBox 8">
            <a:extLst>
              <a:ext uri="{FF2B5EF4-FFF2-40B4-BE49-F238E27FC236}">
                <a16:creationId xmlns:a16="http://schemas.microsoft.com/office/drawing/2014/main" id="{2B9FBDEB-16A7-4CDD-9B50-D57770F32A08}"/>
              </a:ext>
            </a:extLst>
          </p:cNvPr>
          <p:cNvSpPr txBox="1"/>
          <p:nvPr/>
        </p:nvSpPr>
        <p:spPr>
          <a:xfrm>
            <a:off x="2461962" y="6487904"/>
            <a:ext cx="3150221" cy="523220"/>
          </a:xfrm>
          <a:prstGeom prst="rect">
            <a:avLst/>
          </a:prstGeom>
          <a:noFill/>
        </p:spPr>
        <p:txBody>
          <a:bodyPr wrap="none" rtlCol="0">
            <a:spAutoFit/>
          </a:bodyPr>
          <a:lstStyle/>
          <a:p>
            <a:pPr algn="r"/>
            <a:r>
              <a:rPr lang="en-US" sz="700" dirty="0">
                <a:solidFill>
                  <a:schemeClr val="tx1">
                    <a:lumMod val="75000"/>
                    <a:lumOff val="25000"/>
                  </a:schemeClr>
                </a:solidFill>
                <a:latin typeface="Arial Narrow" panose="020B0606020202030204" pitchFamily="34" charset="0"/>
              </a:rPr>
              <a:t>Date: 10.13.2020</a:t>
            </a:r>
          </a:p>
          <a:p>
            <a:pPr algn="r"/>
            <a:r>
              <a:rPr lang="en-US" sz="700" dirty="0">
                <a:solidFill>
                  <a:schemeClr val="tx1">
                    <a:lumMod val="75000"/>
                    <a:lumOff val="25000"/>
                  </a:schemeClr>
                </a:solidFill>
                <a:latin typeface="Arial Narrow" panose="020B0606020202030204" pitchFamily="34" charset="0"/>
              </a:rPr>
              <a:t>Created by the California &amp; Oregon Ecological Forecasting Team at DEVELOP</a:t>
            </a:r>
          </a:p>
          <a:p>
            <a:pPr algn="r"/>
            <a:r>
              <a:rPr lang="en-US" sz="700" dirty="0">
                <a:solidFill>
                  <a:schemeClr val="tx1">
                    <a:lumMod val="75000"/>
                    <a:lumOff val="25000"/>
                  </a:schemeClr>
                </a:solidFill>
                <a:latin typeface="Arial Narrow" panose="020B0606020202030204" pitchFamily="34" charset="0"/>
              </a:rPr>
              <a:t>Sources: NASA DEVELOP, USGS, US Census Bureau, Save the Redwoods League, </a:t>
            </a:r>
            <a:r>
              <a:rPr lang="en-US" sz="700" dirty="0" err="1">
                <a:solidFill>
                  <a:schemeClr val="tx1">
                    <a:lumMod val="75000"/>
                    <a:lumOff val="25000"/>
                  </a:schemeClr>
                </a:solidFill>
                <a:latin typeface="Arial Narrow" panose="020B0606020202030204" pitchFamily="34" charset="0"/>
              </a:rPr>
              <a:t>Esri</a:t>
            </a:r>
            <a:endParaRPr lang="en-US" sz="700" dirty="0">
              <a:solidFill>
                <a:schemeClr val="tx1">
                  <a:lumMod val="75000"/>
                  <a:lumOff val="25000"/>
                </a:schemeClr>
              </a:solidFill>
              <a:latin typeface="Arial Narrow" panose="020B0606020202030204" pitchFamily="34" charset="0"/>
            </a:endParaRPr>
          </a:p>
          <a:p>
            <a:pPr algn="r"/>
            <a:r>
              <a:rPr lang="en-US" sz="700" dirty="0">
                <a:solidFill>
                  <a:schemeClr val="tx1">
                    <a:lumMod val="75000"/>
                    <a:lumOff val="25000"/>
                  </a:schemeClr>
                </a:solidFill>
                <a:latin typeface="Arial Narrow" panose="020B0606020202030204" pitchFamily="34" charset="0"/>
              </a:rPr>
              <a:t>Datum and Projection: WGS 1984 (EPSG 4326)</a:t>
            </a:r>
          </a:p>
        </p:txBody>
      </p:sp>
      <p:sp>
        <p:nvSpPr>
          <p:cNvPr id="11" name="TextBox 10">
            <a:extLst>
              <a:ext uri="{FF2B5EF4-FFF2-40B4-BE49-F238E27FC236}">
                <a16:creationId xmlns:a16="http://schemas.microsoft.com/office/drawing/2014/main" id="{CECD25ED-8148-446C-B1C7-A210B61C7873}"/>
              </a:ext>
            </a:extLst>
          </p:cNvPr>
          <p:cNvSpPr txBox="1"/>
          <p:nvPr/>
        </p:nvSpPr>
        <p:spPr>
          <a:xfrm>
            <a:off x="801348" y="5688226"/>
            <a:ext cx="1907427" cy="369332"/>
          </a:xfrm>
          <a:prstGeom prst="rect">
            <a:avLst/>
          </a:prstGeom>
          <a:noFill/>
        </p:spPr>
        <p:txBody>
          <a:bodyPr wrap="square" rtlCol="0">
            <a:spAutoFit/>
          </a:bodyPr>
          <a:lstStyle/>
          <a:p>
            <a:r>
              <a:rPr lang="en-US" sz="900" dirty="0">
                <a:solidFill>
                  <a:schemeClr val="tx1">
                    <a:lumMod val="75000"/>
                    <a:lumOff val="25000"/>
                  </a:schemeClr>
                </a:solidFill>
                <a:latin typeface="Century Gothic" panose="020B0502020202020204" pitchFamily="34" charset="0"/>
              </a:rPr>
              <a:t>Current Coast Redwood Range</a:t>
            </a:r>
          </a:p>
        </p:txBody>
      </p:sp>
      <p:sp>
        <p:nvSpPr>
          <p:cNvPr id="12" name="Rectangle 11">
            <a:extLst>
              <a:ext uri="{FF2B5EF4-FFF2-40B4-BE49-F238E27FC236}">
                <a16:creationId xmlns:a16="http://schemas.microsoft.com/office/drawing/2014/main" id="{4FF35BC6-0563-480D-AFB5-69F17DFE4BEA}"/>
              </a:ext>
            </a:extLst>
          </p:cNvPr>
          <p:cNvSpPr/>
          <p:nvPr/>
        </p:nvSpPr>
        <p:spPr>
          <a:xfrm>
            <a:off x="800640" y="5509747"/>
            <a:ext cx="867545" cy="246221"/>
          </a:xfrm>
          <a:prstGeom prst="rect">
            <a:avLst/>
          </a:prstGeom>
        </p:spPr>
        <p:txBody>
          <a:bodyPr wrap="none">
            <a:spAutoFit/>
          </a:bodyPr>
          <a:lstStyle/>
          <a:p>
            <a:r>
              <a:rPr lang="en-US" sz="1000" dirty="0">
                <a:solidFill>
                  <a:schemeClr val="tx1">
                    <a:lumMod val="75000"/>
                    <a:lumOff val="25000"/>
                  </a:schemeClr>
                </a:solidFill>
                <a:latin typeface="Century Gothic" panose="020B0502020202020204" pitchFamily="34" charset="0"/>
              </a:rPr>
              <a:t>Study Area</a:t>
            </a:r>
          </a:p>
        </p:txBody>
      </p:sp>
      <p:pic>
        <p:nvPicPr>
          <p:cNvPr id="13" name="Picture 12">
            <a:extLst>
              <a:ext uri="{FF2B5EF4-FFF2-40B4-BE49-F238E27FC236}">
                <a16:creationId xmlns:a16="http://schemas.microsoft.com/office/drawing/2014/main" id="{BB441B59-D066-4D5F-B640-3168784BAA9B}"/>
              </a:ext>
            </a:extLst>
          </p:cNvPr>
          <p:cNvPicPr>
            <a:picLocks noChangeAspect="1"/>
          </p:cNvPicPr>
          <p:nvPr/>
        </p:nvPicPr>
        <p:blipFill>
          <a:blip r:embed="rId6"/>
          <a:stretch>
            <a:fillRect/>
          </a:stretch>
        </p:blipFill>
        <p:spPr>
          <a:xfrm>
            <a:off x="696041" y="5600074"/>
            <a:ext cx="157224" cy="293094"/>
          </a:xfrm>
          <a:prstGeom prst="rect">
            <a:avLst/>
          </a:prstGeom>
        </p:spPr>
      </p:pic>
      <p:sp>
        <p:nvSpPr>
          <p:cNvPr id="16" name="Google Shape;143;p3">
            <a:extLst>
              <a:ext uri="{FF2B5EF4-FFF2-40B4-BE49-F238E27FC236}">
                <a16:creationId xmlns:a16="http://schemas.microsoft.com/office/drawing/2014/main" id="{B2184E05-E561-304C-9BEC-4B422EBCF1FB}"/>
              </a:ext>
            </a:extLst>
          </p:cNvPr>
          <p:cNvSpPr txBox="1"/>
          <p:nvPr/>
        </p:nvSpPr>
        <p:spPr>
          <a:xfrm>
            <a:off x="6468494" y="4588386"/>
            <a:ext cx="4902956" cy="1899518"/>
          </a:xfrm>
          <a:prstGeom prst="rect">
            <a:avLst/>
          </a:prstGeom>
          <a:noFill/>
          <a:ln>
            <a:noFill/>
          </a:ln>
        </p:spPr>
        <p:txBody>
          <a:bodyPr spcFirstLastPara="1" wrap="square" lIns="91425" tIns="45700" rIns="91425" bIns="45700"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3F4268"/>
              </a:buClr>
              <a:buSzPts val="2800"/>
            </a:pPr>
            <a:r>
              <a:rPr lang="en-US" sz="2600" b="1" dirty="0">
                <a:solidFill>
                  <a:srgbClr val="55A976"/>
                </a:solidFill>
                <a:latin typeface="Century Gothic"/>
                <a:ea typeface="Century Gothic"/>
                <a:cs typeface="Century Gothic"/>
                <a:sym typeface="Century Gothic"/>
              </a:rPr>
              <a:t>GOES-17</a:t>
            </a:r>
          </a:p>
          <a:p>
            <a:pPr marL="457200" indent="-457200">
              <a:buClr>
                <a:srgbClr val="55A976"/>
              </a:buClr>
              <a:buSzPct val="100000"/>
              <a:buFont typeface="Webdings" panose="05030102010509060703" pitchFamily="18" charset="2"/>
              <a:buChar char=""/>
            </a:pPr>
            <a:r>
              <a:rPr lang="en-US" sz="2600" b="1" dirty="0">
                <a:solidFill>
                  <a:schemeClr val="tx1">
                    <a:lumMod val="75000"/>
                    <a:lumOff val="25000"/>
                  </a:schemeClr>
                </a:solidFill>
                <a:latin typeface="Century Gothic"/>
                <a:ea typeface="Century Gothic"/>
                <a:cs typeface="Century Gothic"/>
                <a:sym typeface="Century Gothic"/>
              </a:rPr>
              <a:t>Study Period</a:t>
            </a:r>
          </a:p>
          <a:p>
            <a:pPr lvl="1">
              <a:buClr>
                <a:srgbClr val="3F4268"/>
              </a:buClr>
              <a:buSzPts val="2800"/>
            </a:pPr>
            <a:r>
              <a:rPr lang="en-US" sz="2400" dirty="0">
                <a:solidFill>
                  <a:schemeClr val="tx1">
                    <a:lumMod val="75000"/>
                    <a:lumOff val="25000"/>
                  </a:schemeClr>
                </a:solidFill>
                <a:latin typeface="Century Gothic"/>
                <a:ea typeface="Century Gothic"/>
                <a:cs typeface="Century Gothic"/>
                <a:sym typeface="Century Gothic"/>
              </a:rPr>
              <a:t>2018-2020</a:t>
            </a:r>
          </a:p>
          <a:p>
            <a:pPr lvl="1">
              <a:buClr>
                <a:srgbClr val="3F4268"/>
              </a:buClr>
              <a:buSzPts val="2800"/>
            </a:pPr>
            <a:endParaRPr lang="en-US" sz="2000" dirty="0">
              <a:solidFill>
                <a:schemeClr val="tx1">
                  <a:lumMod val="75000"/>
                  <a:lumOff val="25000"/>
                </a:schemeClr>
              </a:solidFill>
              <a:latin typeface="Century Gothic"/>
              <a:ea typeface="Century Gothic"/>
              <a:cs typeface="Century Gothic"/>
            </a:endParaRPr>
          </a:p>
          <a:p>
            <a:pPr marL="914400" lvl="1" indent="-457200">
              <a:buClr>
                <a:srgbClr val="55A976"/>
              </a:buClr>
              <a:buSzPct val="100000"/>
              <a:buFont typeface="Webdings" panose="05030102010509060703" pitchFamily="18" charset="2"/>
              <a:buChar char=""/>
            </a:pPr>
            <a:r>
              <a:rPr lang="en-US" sz="2000" dirty="0">
                <a:solidFill>
                  <a:schemeClr val="tx1">
                    <a:lumMod val="75000"/>
                    <a:lumOff val="25000"/>
                  </a:schemeClr>
                </a:solidFill>
                <a:latin typeface="Century Gothic"/>
              </a:rPr>
              <a:t>Daily Fog Longevity</a:t>
            </a:r>
          </a:p>
        </p:txBody>
      </p:sp>
      <p:sp>
        <p:nvSpPr>
          <p:cNvPr id="17" name="TextBox 16">
            <a:extLst>
              <a:ext uri="{FF2B5EF4-FFF2-40B4-BE49-F238E27FC236}">
                <a16:creationId xmlns:a16="http://schemas.microsoft.com/office/drawing/2014/main" id="{3667506B-9D41-42DC-8A64-291023869496}"/>
              </a:ext>
            </a:extLst>
          </p:cNvPr>
          <p:cNvSpPr txBox="1"/>
          <p:nvPr/>
        </p:nvSpPr>
        <p:spPr>
          <a:xfrm>
            <a:off x="597141" y="5949686"/>
            <a:ext cx="235962" cy="215444"/>
          </a:xfrm>
          <a:prstGeom prst="rect">
            <a:avLst/>
          </a:prstGeom>
          <a:noFill/>
        </p:spPr>
        <p:txBody>
          <a:bodyPr wrap="none" rtlCol="0">
            <a:spAutoFit/>
          </a:bodyPr>
          <a:lstStyle/>
          <a:p>
            <a:r>
              <a:rPr lang="en-US" sz="800" b="1">
                <a:solidFill>
                  <a:schemeClr val="tx1">
                    <a:lumMod val="75000"/>
                    <a:lumOff val="25000"/>
                  </a:schemeClr>
                </a:solidFill>
              </a:rPr>
              <a:t>0</a:t>
            </a:r>
            <a:endParaRPr lang="en-US" b="1">
              <a:solidFill>
                <a:schemeClr val="tx1">
                  <a:lumMod val="75000"/>
                  <a:lumOff val="25000"/>
                </a:schemeClr>
              </a:solidFill>
            </a:endParaRPr>
          </a:p>
        </p:txBody>
      </p:sp>
      <p:sp>
        <p:nvSpPr>
          <p:cNvPr id="18" name="TextBox 17">
            <a:extLst>
              <a:ext uri="{FF2B5EF4-FFF2-40B4-BE49-F238E27FC236}">
                <a16:creationId xmlns:a16="http://schemas.microsoft.com/office/drawing/2014/main" id="{564D0664-0A95-43AB-91E5-F421D84FC473}"/>
              </a:ext>
            </a:extLst>
          </p:cNvPr>
          <p:cNvSpPr txBox="1"/>
          <p:nvPr/>
        </p:nvSpPr>
        <p:spPr>
          <a:xfrm>
            <a:off x="1292303" y="5951887"/>
            <a:ext cx="338554" cy="215444"/>
          </a:xfrm>
          <a:prstGeom prst="rect">
            <a:avLst/>
          </a:prstGeom>
          <a:noFill/>
        </p:spPr>
        <p:txBody>
          <a:bodyPr wrap="none" rtlCol="0">
            <a:spAutoFit/>
          </a:bodyPr>
          <a:lstStyle/>
          <a:p>
            <a:r>
              <a:rPr lang="en-US" sz="800" b="1">
                <a:solidFill>
                  <a:schemeClr val="tx1">
                    <a:lumMod val="75000"/>
                    <a:lumOff val="25000"/>
                  </a:schemeClr>
                </a:solidFill>
              </a:rPr>
              <a:t>100</a:t>
            </a:r>
            <a:endParaRPr lang="en-US" b="1">
              <a:solidFill>
                <a:schemeClr val="tx1">
                  <a:lumMod val="75000"/>
                  <a:lumOff val="25000"/>
                </a:schemeClr>
              </a:solidFill>
            </a:endParaRPr>
          </a:p>
        </p:txBody>
      </p:sp>
      <p:sp>
        <p:nvSpPr>
          <p:cNvPr id="19" name="TextBox 18">
            <a:extLst>
              <a:ext uri="{FF2B5EF4-FFF2-40B4-BE49-F238E27FC236}">
                <a16:creationId xmlns:a16="http://schemas.microsoft.com/office/drawing/2014/main" id="{367FCC24-F8AC-4B33-B68E-189A84ECD6A0}"/>
              </a:ext>
            </a:extLst>
          </p:cNvPr>
          <p:cNvSpPr txBox="1"/>
          <p:nvPr/>
        </p:nvSpPr>
        <p:spPr>
          <a:xfrm>
            <a:off x="1995587" y="5949686"/>
            <a:ext cx="595035" cy="215444"/>
          </a:xfrm>
          <a:prstGeom prst="rect">
            <a:avLst/>
          </a:prstGeom>
          <a:noFill/>
        </p:spPr>
        <p:txBody>
          <a:bodyPr wrap="none" rtlCol="0">
            <a:spAutoFit/>
          </a:bodyPr>
          <a:lstStyle/>
          <a:p>
            <a:r>
              <a:rPr lang="en-US" sz="800" b="1">
                <a:solidFill>
                  <a:schemeClr val="tx1">
                    <a:lumMod val="75000"/>
                    <a:lumOff val="25000"/>
                  </a:schemeClr>
                </a:solidFill>
              </a:rPr>
              <a:t>200 Miles</a:t>
            </a:r>
            <a:endParaRPr lang="en-US" b="1">
              <a:solidFill>
                <a:schemeClr val="tx1">
                  <a:lumMod val="75000"/>
                  <a:lumOff val="25000"/>
                </a:schemeClr>
              </a:solidFill>
            </a:endParaRPr>
          </a:p>
        </p:txBody>
      </p:sp>
    </p:spTree>
    <p:extLst>
      <p:ext uri="{BB962C8B-B14F-4D97-AF65-F5344CB8AC3E}">
        <p14:creationId xmlns:p14="http://schemas.microsoft.com/office/powerpoint/2010/main" val="378634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6">
            <a:extLst>
              <a:ext uri="{FF2B5EF4-FFF2-40B4-BE49-F238E27FC236}">
                <a16:creationId xmlns:a16="http://schemas.microsoft.com/office/drawing/2014/main" id="{ABECA017-E37C-A944-9F7F-23E1A4224ABA}"/>
              </a:ext>
            </a:extLst>
          </p:cNvPr>
          <p:cNvSpPr/>
          <p:nvPr/>
        </p:nvSpPr>
        <p:spPr>
          <a:xfrm>
            <a:off x="231812" y="184072"/>
            <a:ext cx="7032027" cy="924543"/>
          </a:xfrm>
          <a:prstGeom prst="round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311;p16">
            <a:extLst>
              <a:ext uri="{FF2B5EF4-FFF2-40B4-BE49-F238E27FC236}">
                <a16:creationId xmlns:a16="http://schemas.microsoft.com/office/drawing/2014/main" id="{DADB3DCD-FA37-0640-AC33-20B11D9BB71E}"/>
              </a:ext>
            </a:extLst>
          </p:cNvPr>
          <p:cNvSpPr txBox="1">
            <a:spLocks/>
          </p:cNvSpPr>
          <p:nvPr/>
        </p:nvSpPr>
        <p:spPr>
          <a:xfrm>
            <a:off x="387610" y="362952"/>
            <a:ext cx="6754150" cy="634023"/>
          </a:xfrm>
          <a:prstGeom prst="rect">
            <a:avLst/>
          </a:prstGeom>
          <a:solidFill>
            <a:srgbClr val="55A976"/>
          </a:solidFill>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3F4268"/>
              </a:buClr>
              <a:buSzPts val="3959"/>
              <a:buFont typeface="Century Gothic"/>
              <a:buNone/>
            </a:pPr>
            <a:r>
              <a:rPr lang="en-US" sz="4000" b="1">
                <a:solidFill>
                  <a:schemeClr val="bg1"/>
                </a:solidFill>
                <a:latin typeface="Century Gothic"/>
              </a:rPr>
              <a:t>Earth Observations Utilized</a:t>
            </a:r>
          </a:p>
        </p:txBody>
      </p:sp>
      <p:pic>
        <p:nvPicPr>
          <p:cNvPr id="5" name="Picture 2" descr="A picture containing water, blue, table, sitting&#10;&#10;Description automatically generated">
            <a:extLst>
              <a:ext uri="{FF2B5EF4-FFF2-40B4-BE49-F238E27FC236}">
                <a16:creationId xmlns:a16="http://schemas.microsoft.com/office/drawing/2014/main" id="{2B8783D6-D51E-5F46-9111-A3C61867C1B3}"/>
              </a:ext>
            </a:extLst>
          </p:cNvPr>
          <p:cNvPicPr>
            <a:picLocks noChangeAspect="1"/>
          </p:cNvPicPr>
          <p:nvPr/>
        </p:nvPicPr>
        <p:blipFill rotWithShape="1">
          <a:blip r:embed="rId3"/>
          <a:srcRect l="10913" t="14473" r="12148"/>
          <a:stretch/>
        </p:blipFill>
        <p:spPr>
          <a:xfrm>
            <a:off x="0" y="1194518"/>
            <a:ext cx="12192000" cy="5920998"/>
          </a:xfrm>
          <a:prstGeom prst="rect">
            <a:avLst/>
          </a:prstGeom>
        </p:spPr>
      </p:pic>
      <p:grpSp>
        <p:nvGrpSpPr>
          <p:cNvPr id="2" name="Group 1">
            <a:extLst>
              <a:ext uri="{FF2B5EF4-FFF2-40B4-BE49-F238E27FC236}">
                <a16:creationId xmlns:a16="http://schemas.microsoft.com/office/drawing/2014/main" id="{62A03F6B-B88C-C34C-865D-24707628DA7D}"/>
              </a:ext>
            </a:extLst>
          </p:cNvPr>
          <p:cNvGrpSpPr/>
          <p:nvPr/>
        </p:nvGrpSpPr>
        <p:grpSpPr>
          <a:xfrm>
            <a:off x="604173" y="1201324"/>
            <a:ext cx="4481193" cy="5338085"/>
            <a:chOff x="604173" y="1201324"/>
            <a:chExt cx="4481193" cy="5338085"/>
          </a:xfrm>
        </p:grpSpPr>
        <p:pic>
          <p:nvPicPr>
            <p:cNvPr id="7" name="Picture 6" descr="A picture containing transport, toy, table, person&#10;&#10;Description automatically generated">
              <a:extLst>
                <a:ext uri="{FF2B5EF4-FFF2-40B4-BE49-F238E27FC236}">
                  <a16:creationId xmlns:a16="http://schemas.microsoft.com/office/drawing/2014/main" id="{56F57D62-AA05-5143-8701-F32575C312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173" y="1201324"/>
              <a:ext cx="3917537" cy="2949035"/>
            </a:xfrm>
            <a:prstGeom prst="rect">
              <a:avLst/>
            </a:prstGeom>
            <a:ln>
              <a:noFill/>
            </a:ln>
            <a:effectLst>
              <a:outerShdw blurRad="292100" dist="139700" dir="2700000" algn="tl" rotWithShape="0">
                <a:srgbClr val="333333">
                  <a:alpha val="65000"/>
                </a:srgbClr>
              </a:outerShdw>
            </a:effectLst>
          </p:spPr>
        </p:pic>
        <p:grpSp>
          <p:nvGrpSpPr>
            <p:cNvPr id="10" name="Google Shape;567;p74">
              <a:extLst>
                <a:ext uri="{FF2B5EF4-FFF2-40B4-BE49-F238E27FC236}">
                  <a16:creationId xmlns:a16="http://schemas.microsoft.com/office/drawing/2014/main" id="{CBF5A8BE-AFEC-FA4C-97EC-6873377C667C}"/>
                </a:ext>
              </a:extLst>
            </p:cNvPr>
            <p:cNvGrpSpPr/>
            <p:nvPr/>
          </p:nvGrpSpPr>
          <p:grpSpPr>
            <a:xfrm>
              <a:off x="2764019" y="4369845"/>
              <a:ext cx="2321347" cy="2169564"/>
              <a:chOff x="4420690" y="3665222"/>
              <a:chExt cx="3556200" cy="1511700"/>
            </a:xfrm>
          </p:grpSpPr>
          <p:sp>
            <p:nvSpPr>
              <p:cNvPr id="11" name="Google Shape;568;p74">
                <a:extLst>
                  <a:ext uri="{FF2B5EF4-FFF2-40B4-BE49-F238E27FC236}">
                    <a16:creationId xmlns:a16="http://schemas.microsoft.com/office/drawing/2014/main" id="{1CE0B044-F9D1-8245-AF2E-914D0E89B78E}"/>
                  </a:ext>
                </a:extLst>
              </p:cNvPr>
              <p:cNvSpPr/>
              <p:nvPr/>
            </p:nvSpPr>
            <p:spPr>
              <a:xfrm>
                <a:off x="4420690" y="3665222"/>
                <a:ext cx="3539735" cy="1511700"/>
              </a:xfrm>
              <a:prstGeom prst="roundRect">
                <a:avLst>
                  <a:gd name="adj" fmla="val 7229"/>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569;p74">
                <a:extLst>
                  <a:ext uri="{FF2B5EF4-FFF2-40B4-BE49-F238E27FC236}">
                    <a16:creationId xmlns:a16="http://schemas.microsoft.com/office/drawing/2014/main" id="{84BE6275-41E2-3C40-8B8D-72AF26591C3A}"/>
                  </a:ext>
                </a:extLst>
              </p:cNvPr>
              <p:cNvSpPr txBox="1"/>
              <p:nvPr/>
            </p:nvSpPr>
            <p:spPr>
              <a:xfrm>
                <a:off x="4420690" y="3846272"/>
                <a:ext cx="3556200" cy="1149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a:solidFill>
                      <a:schemeClr val="bg1"/>
                    </a:solidFill>
                    <a:latin typeface="Century Gothic"/>
                    <a:ea typeface="Century Gothic"/>
                    <a:cs typeface="Century Gothic"/>
                    <a:sym typeface="Century Gothic"/>
                  </a:rPr>
                  <a:t>Terra</a:t>
                </a:r>
                <a:endParaRPr sz="2400" b="1" i="0" u="none" strike="noStrike" cap="none" dirty="0">
                  <a:solidFill>
                    <a:schemeClr val="bg1"/>
                  </a:solidFill>
                  <a:latin typeface="Century Gothic"/>
                  <a:ea typeface="Century Gothic"/>
                  <a:cs typeface="Century Gothic"/>
                  <a:sym typeface="Century Gothic"/>
                </a:endParaRPr>
              </a:p>
              <a:p>
                <a:pPr algn="ctr">
                  <a:buClr>
                    <a:srgbClr val="000000"/>
                  </a:buClr>
                  <a:buSzPts val="1800"/>
                </a:pPr>
                <a:r>
                  <a:rPr lang="en-US" dirty="0">
                    <a:solidFill>
                      <a:srgbClr val="FFFFFF"/>
                    </a:solidFill>
                    <a:latin typeface="Century Gothic"/>
                    <a:ea typeface="Century Gothic"/>
                    <a:cs typeface="Century Gothic"/>
                    <a:sym typeface="Century Gothic"/>
                  </a:rPr>
                  <a:t>Moderate Resolution Imaging </a:t>
                </a:r>
                <a:r>
                  <a:rPr lang="en-US" dirty="0" err="1">
                    <a:solidFill>
                      <a:srgbClr val="FFFFFF"/>
                    </a:solidFill>
                    <a:latin typeface="Century Gothic"/>
                    <a:ea typeface="Century Gothic"/>
                    <a:cs typeface="Century Gothic"/>
                    <a:sym typeface="Century Gothic"/>
                  </a:rPr>
                  <a:t>Spectroradiometer</a:t>
                </a:r>
                <a:endParaRPr sz="1800" b="0" i="0" u="none" strike="noStrike" cap="none" dirty="0">
                  <a:solidFill>
                    <a:srgbClr val="FFFFFF"/>
                  </a:solidFill>
                  <a:latin typeface="Century Gothic"/>
                  <a:ea typeface="Century Gothic"/>
                  <a:cs typeface="Century Gothic"/>
                  <a:sym typeface="Century Gothic"/>
                </a:endParaRPr>
              </a:p>
              <a:p>
                <a:pPr algn="ctr">
                  <a:buClr>
                    <a:srgbClr val="000000"/>
                  </a:buClr>
                  <a:buSzPts val="1800"/>
                </a:pPr>
                <a:r>
                  <a:rPr lang="en-US" dirty="0">
                    <a:solidFill>
                      <a:srgbClr val="FFFFFF"/>
                    </a:solidFill>
                    <a:latin typeface="Century Gothic"/>
                    <a:ea typeface="Century Gothic"/>
                    <a:cs typeface="Century Gothic"/>
                    <a:sym typeface="Century Gothic"/>
                  </a:rPr>
                  <a:t>(2000-2020</a:t>
                </a:r>
                <a:r>
                  <a:rPr lang="en-US" sz="1800" b="0" i="0" u="none" strike="noStrike" cap="none" dirty="0">
                    <a:solidFill>
                      <a:srgbClr val="FFFFFF"/>
                    </a:solidFill>
                    <a:latin typeface="Century Gothic"/>
                    <a:ea typeface="Century Gothic"/>
                    <a:cs typeface="Century Gothic"/>
                    <a:sym typeface="Century Gothic"/>
                  </a:rPr>
                  <a:t>)</a:t>
                </a:r>
                <a:endParaRPr sz="1800" b="0" i="0" u="none" strike="noStrike" cap="none" dirty="0">
                  <a:solidFill>
                    <a:srgbClr val="FFFFFF"/>
                  </a:solidFill>
                  <a:latin typeface="Century Gothic"/>
                  <a:ea typeface="Century Gothic"/>
                  <a:cs typeface="Century Gothic"/>
                  <a:sym typeface="Century Gothic"/>
                </a:endParaRPr>
              </a:p>
            </p:txBody>
          </p:sp>
        </p:grpSp>
      </p:grpSp>
      <p:sp>
        <p:nvSpPr>
          <p:cNvPr id="16" name="Google Shape;562;p74">
            <a:extLst>
              <a:ext uri="{FF2B5EF4-FFF2-40B4-BE49-F238E27FC236}">
                <a16:creationId xmlns:a16="http://schemas.microsoft.com/office/drawing/2014/main" id="{3BF64078-8EA5-FD4F-B031-9FB6BA168D6B}"/>
              </a:ext>
            </a:extLst>
          </p:cNvPr>
          <p:cNvSpPr txBox="1"/>
          <p:nvPr/>
        </p:nvSpPr>
        <p:spPr>
          <a:xfrm>
            <a:off x="6209161" y="5842224"/>
            <a:ext cx="7228500" cy="695700"/>
          </a:xfrm>
          <a:prstGeom prst="rect">
            <a:avLst/>
          </a:prstGeom>
          <a:noFill/>
          <a:ln>
            <a:noFill/>
          </a:ln>
        </p:spPr>
        <p:txBody>
          <a:bodyPr spcFirstLastPara="1" wrap="square" lIns="91425" tIns="91425" rIns="91425" bIns="91425" anchor="ctr" anchorCtr="0">
            <a:noAutofit/>
          </a:bodyPr>
          <a:lstStyle/>
          <a:p>
            <a:pPr algn="ctr">
              <a:buClr>
                <a:srgbClr val="000000"/>
              </a:buClr>
              <a:buSzPts val="2000"/>
            </a:pPr>
            <a:r>
              <a:rPr lang="en-US" sz="1800" b="0" i="1" u="none" strike="noStrike" cap="none" dirty="0">
                <a:solidFill>
                  <a:srgbClr val="FFFFFF"/>
                </a:solidFill>
                <a:latin typeface="Century Gothic"/>
                <a:ea typeface="Century Gothic"/>
                <a:cs typeface="Century Gothic"/>
                <a:sym typeface="Century Gothic"/>
              </a:rPr>
              <a:t>Data </a:t>
            </a:r>
            <a:r>
              <a:rPr lang="en-US" i="1" dirty="0">
                <a:solidFill>
                  <a:srgbClr val="FFFFFF"/>
                </a:solidFill>
                <a:latin typeface="Century Gothic"/>
                <a:ea typeface="Century Gothic"/>
                <a:cs typeface="Century Gothic"/>
                <a:sym typeface="Century Gothic"/>
              </a:rPr>
              <a:t>collected </a:t>
            </a:r>
            <a:r>
              <a:rPr lang="en-US" sz="1800" b="0" i="1" u="none" strike="noStrike" cap="none" dirty="0">
                <a:solidFill>
                  <a:srgbClr val="FFFFFF"/>
                </a:solidFill>
                <a:latin typeface="Century Gothic"/>
                <a:ea typeface="Century Gothic"/>
                <a:cs typeface="Century Gothic"/>
                <a:sym typeface="Century Gothic"/>
              </a:rPr>
              <a:t>via </a:t>
            </a:r>
            <a:r>
              <a:rPr lang="en-US" sz="1800" b="1" i="1" u="none" strike="noStrike" cap="none" dirty="0">
                <a:solidFill>
                  <a:srgbClr val="FFFFFF"/>
                </a:solidFill>
                <a:latin typeface="Century Gothic"/>
                <a:ea typeface="Century Gothic"/>
                <a:cs typeface="Century Gothic"/>
                <a:sym typeface="Century Gothic"/>
              </a:rPr>
              <a:t>Google Earth Engine</a:t>
            </a:r>
          </a:p>
        </p:txBody>
      </p:sp>
      <p:sp>
        <p:nvSpPr>
          <p:cNvPr id="17" name="Google Shape;573;p74">
            <a:extLst>
              <a:ext uri="{FF2B5EF4-FFF2-40B4-BE49-F238E27FC236}">
                <a16:creationId xmlns:a16="http://schemas.microsoft.com/office/drawing/2014/main" id="{21776B42-AC6C-DA4D-AFF2-7A03CF3E07D6}"/>
              </a:ext>
            </a:extLst>
          </p:cNvPr>
          <p:cNvSpPr txBox="1"/>
          <p:nvPr/>
        </p:nvSpPr>
        <p:spPr>
          <a:xfrm>
            <a:off x="9186965" y="6368548"/>
            <a:ext cx="2893800" cy="376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900" i="0" u="none" strike="noStrike" cap="none" dirty="0">
                <a:solidFill>
                  <a:schemeClr val="lt1"/>
                </a:solidFill>
                <a:latin typeface="Century Gothic"/>
                <a:ea typeface="Century Gothic"/>
                <a:cs typeface="Century Gothic"/>
                <a:sym typeface="Century Gothic"/>
              </a:rPr>
              <a:t>Image 1 (Terra) </a:t>
            </a:r>
            <a:r>
              <a:rPr lang="en-US" sz="900" dirty="0">
                <a:solidFill>
                  <a:schemeClr val="lt1"/>
                </a:solidFill>
                <a:latin typeface="Century Gothic"/>
                <a:ea typeface="Century Gothic"/>
                <a:cs typeface="Century Gothic"/>
                <a:sym typeface="Century Gothic"/>
              </a:rPr>
              <a:t>c</a:t>
            </a:r>
            <a:r>
              <a:rPr lang="en-US" sz="900" i="0" u="none" strike="noStrike" cap="none" dirty="0">
                <a:solidFill>
                  <a:schemeClr val="lt1"/>
                </a:solidFill>
                <a:latin typeface="Century Gothic"/>
                <a:ea typeface="Century Gothic"/>
                <a:cs typeface="Century Gothic"/>
                <a:sym typeface="Century Gothic"/>
              </a:rPr>
              <a:t>redit: </a:t>
            </a:r>
            <a:r>
              <a:rPr lang="en-US" sz="900" dirty="0">
                <a:solidFill>
                  <a:schemeClr val="lt1"/>
                </a:solidFill>
                <a:latin typeface="Century Gothic"/>
                <a:ea typeface="Century Gothic"/>
                <a:cs typeface="Century Gothic"/>
                <a:sym typeface="Century Gothic"/>
              </a:rPr>
              <a:t>NASA</a:t>
            </a:r>
          </a:p>
          <a:p>
            <a:pPr marL="0" marR="0" lvl="0" indent="0" algn="r" rtl="0">
              <a:lnSpc>
                <a:spcPct val="100000"/>
              </a:lnSpc>
              <a:spcBef>
                <a:spcPts val="0"/>
              </a:spcBef>
              <a:spcAft>
                <a:spcPts val="0"/>
              </a:spcAft>
              <a:buClr>
                <a:srgbClr val="000000"/>
              </a:buClr>
              <a:buSzPts val="1400"/>
              <a:buFont typeface="Arial"/>
              <a:buNone/>
            </a:pPr>
            <a:r>
              <a:rPr lang="en-US" sz="900" i="0" u="none" strike="noStrike" cap="none" dirty="0">
                <a:solidFill>
                  <a:schemeClr val="lt1"/>
                </a:solidFill>
                <a:latin typeface="Century Gothic"/>
                <a:ea typeface="Century Gothic"/>
                <a:cs typeface="Century Gothic"/>
                <a:sym typeface="Century Gothic"/>
              </a:rPr>
              <a:t>Image 2 (GOES-17) credit: Lockheed Martin</a:t>
            </a:r>
          </a:p>
          <a:p>
            <a:pPr marL="0" marR="0" lvl="0" indent="0" algn="r" rtl="0">
              <a:lnSpc>
                <a:spcPct val="100000"/>
              </a:lnSpc>
              <a:spcBef>
                <a:spcPts val="0"/>
              </a:spcBef>
              <a:spcAft>
                <a:spcPts val="0"/>
              </a:spcAft>
              <a:buClr>
                <a:srgbClr val="000000"/>
              </a:buClr>
              <a:buSzPts val="1400"/>
              <a:buFont typeface="Arial"/>
              <a:buNone/>
            </a:pPr>
            <a:r>
              <a:rPr lang="en-US" sz="900" dirty="0">
                <a:solidFill>
                  <a:schemeClr val="lt1"/>
                </a:solidFill>
                <a:latin typeface="Century Gothic"/>
                <a:ea typeface="Century Gothic"/>
                <a:cs typeface="Century Gothic"/>
                <a:sym typeface="Century Gothic"/>
              </a:rPr>
              <a:t>Background image credit: Google Earth</a:t>
            </a:r>
            <a:endParaRPr lang="en-US" sz="900" i="0" u="none" strike="noStrike" cap="none" dirty="0">
              <a:solidFill>
                <a:schemeClr val="lt1"/>
              </a:solidFill>
              <a:latin typeface="Century Gothic"/>
              <a:ea typeface="Century Gothic"/>
              <a:cs typeface="Century Gothic"/>
              <a:sym typeface="Century Gothic"/>
            </a:endParaRPr>
          </a:p>
        </p:txBody>
      </p:sp>
      <p:grpSp>
        <p:nvGrpSpPr>
          <p:cNvPr id="8" name="Group 7"/>
          <p:cNvGrpSpPr/>
          <p:nvPr/>
        </p:nvGrpSpPr>
        <p:grpSpPr>
          <a:xfrm>
            <a:off x="5234909" y="1205550"/>
            <a:ext cx="7345553" cy="4629238"/>
            <a:chOff x="5234909" y="1205550"/>
            <a:chExt cx="7345553" cy="4629238"/>
          </a:xfrm>
        </p:grpSpPr>
        <p:grpSp>
          <p:nvGrpSpPr>
            <p:cNvPr id="13" name="Google Shape;567;p74">
              <a:extLst>
                <a:ext uri="{FF2B5EF4-FFF2-40B4-BE49-F238E27FC236}">
                  <a16:creationId xmlns:a16="http://schemas.microsoft.com/office/drawing/2014/main" id="{6FA32340-BB07-8B49-8A7A-40FF3CF3A2E3}"/>
                </a:ext>
              </a:extLst>
            </p:cNvPr>
            <p:cNvGrpSpPr/>
            <p:nvPr/>
          </p:nvGrpSpPr>
          <p:grpSpPr>
            <a:xfrm>
              <a:off x="6740270" y="4113220"/>
              <a:ext cx="2687710" cy="1721568"/>
              <a:chOff x="1954583" y="3728785"/>
              <a:chExt cx="6005843" cy="1199547"/>
            </a:xfrm>
          </p:grpSpPr>
          <p:sp>
            <p:nvSpPr>
              <p:cNvPr id="14" name="Google Shape;568;p74">
                <a:extLst>
                  <a:ext uri="{FF2B5EF4-FFF2-40B4-BE49-F238E27FC236}">
                    <a16:creationId xmlns:a16="http://schemas.microsoft.com/office/drawing/2014/main" id="{D3404BC3-C211-CD4D-9F9A-1B53A6D260AA}"/>
                  </a:ext>
                </a:extLst>
              </p:cNvPr>
              <p:cNvSpPr/>
              <p:nvPr/>
            </p:nvSpPr>
            <p:spPr>
              <a:xfrm>
                <a:off x="2019005" y="3728785"/>
                <a:ext cx="5941421" cy="1199547"/>
              </a:xfrm>
              <a:prstGeom prst="roundRect">
                <a:avLst>
                  <a:gd name="adj" fmla="val 7229"/>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569;p74">
                <a:extLst>
                  <a:ext uri="{FF2B5EF4-FFF2-40B4-BE49-F238E27FC236}">
                    <a16:creationId xmlns:a16="http://schemas.microsoft.com/office/drawing/2014/main" id="{C4407F9F-F736-B042-937D-DD6CF8972697}"/>
                  </a:ext>
                </a:extLst>
              </p:cNvPr>
              <p:cNvSpPr txBox="1"/>
              <p:nvPr/>
            </p:nvSpPr>
            <p:spPr>
              <a:xfrm>
                <a:off x="1954583" y="3845212"/>
                <a:ext cx="5969051" cy="96669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a:solidFill>
                      <a:schemeClr val="bg1"/>
                    </a:solidFill>
                    <a:latin typeface="Century Gothic"/>
                    <a:ea typeface="Century Gothic"/>
                    <a:cs typeface="Century Gothic"/>
                    <a:sym typeface="Century Gothic"/>
                  </a:rPr>
                  <a:t>GOES-17</a:t>
                </a:r>
                <a:endParaRPr sz="2400" b="1" i="0" u="none" strike="noStrike" cap="none" dirty="0">
                  <a:solidFill>
                    <a:schemeClr val="bg1"/>
                  </a:solidFill>
                  <a:latin typeface="Century Gothic"/>
                  <a:ea typeface="Century Gothic"/>
                  <a:cs typeface="Century Gothic"/>
                  <a:sym typeface="Century Gothic"/>
                </a:endParaRPr>
              </a:p>
              <a:p>
                <a:pPr algn="ctr">
                  <a:buClr>
                    <a:srgbClr val="000000"/>
                  </a:buClr>
                  <a:buSzPts val="1800"/>
                </a:pPr>
                <a:r>
                  <a:rPr lang="en-US" dirty="0">
                    <a:solidFill>
                      <a:srgbClr val="FFFFFF"/>
                    </a:solidFill>
                    <a:latin typeface="Century Gothic"/>
                    <a:ea typeface="Century Gothic"/>
                    <a:cs typeface="Century Gothic"/>
                    <a:sym typeface="Century Gothic"/>
                  </a:rPr>
                  <a:t>Cloud and Moisture Imagery</a:t>
                </a:r>
              </a:p>
              <a:p>
                <a:pPr algn="ctr">
                  <a:buClr>
                    <a:srgbClr val="000000"/>
                  </a:buClr>
                  <a:buSzPts val="1800"/>
                </a:pPr>
                <a:r>
                  <a:rPr lang="en-US" dirty="0">
                    <a:solidFill>
                      <a:srgbClr val="FFFFFF"/>
                    </a:solidFill>
                    <a:latin typeface="Century Gothic"/>
                    <a:ea typeface="Century Gothic"/>
                    <a:cs typeface="Century Gothic"/>
                    <a:sym typeface="Century Gothic"/>
                  </a:rPr>
                  <a:t>(2018-2020</a:t>
                </a:r>
                <a:r>
                  <a:rPr lang="en-US" sz="1800" b="0" i="0" u="none" strike="noStrike" cap="none" dirty="0">
                    <a:solidFill>
                      <a:srgbClr val="FFFFFF"/>
                    </a:solidFill>
                    <a:latin typeface="Century Gothic"/>
                    <a:ea typeface="Century Gothic"/>
                    <a:cs typeface="Century Gothic"/>
                    <a:sym typeface="Century Gothic"/>
                  </a:rPr>
                  <a:t>)</a:t>
                </a:r>
                <a:endParaRPr sz="1800" b="0" i="0" u="none" strike="noStrike" cap="none" dirty="0">
                  <a:solidFill>
                    <a:srgbClr val="FFFFFF"/>
                  </a:solidFill>
                  <a:latin typeface="Century Gothic"/>
                  <a:ea typeface="Century Gothic"/>
                  <a:cs typeface="Century Gothic"/>
                  <a:sym typeface="Century Gothic"/>
                </a:endParaRPr>
              </a:p>
            </p:txBody>
          </p:sp>
        </p:grpSp>
        <p:pic>
          <p:nvPicPr>
            <p:cNvPr id="19" name="Picture 2" descr="GOES Overview and History | NAS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003" r="94294">
                          <a14:foregroundMark x1="7307" y1="56082" x2="7307" y2="56082"/>
                          <a14:foregroundMark x1="26827" y1="1856" x2="26827" y2="1856"/>
                          <a14:foregroundMark x1="32933" y1="14021" x2="32933" y2="14021"/>
                          <a14:foregroundMark x1="42643" y1="41031" x2="42643" y2="41031"/>
                          <a14:foregroundMark x1="44645" y1="47216" x2="44645" y2="47216"/>
                          <a14:foregroundMark x1="7107" y1="50515" x2="7107" y2="50515"/>
                          <a14:foregroundMark x1="11812" y1="61856" x2="11812" y2="61856"/>
                          <a14:foregroundMark x1="7207" y1="60825" x2="7207" y2="60825"/>
                          <a14:foregroundMark x1="10410" y1="61443" x2="10410" y2="61443"/>
                          <a14:foregroundMark x1="13814" y1="28247" x2="13814" y2="28247"/>
                          <a14:foregroundMark x1="14214" y1="10722" x2="14214" y2="10722"/>
                          <a14:foregroundMark x1="14414" y1="16495" x2="14414" y2="16495"/>
                          <a14:backgroundMark x1="37538" y1="83918" x2="37538" y2="83918"/>
                          <a14:backgroundMark x1="43043" y1="85979" x2="43043" y2="85979"/>
                          <a14:backgroundMark x1="12212" y1="90928" x2="12212" y2="90928"/>
                          <a14:backgroundMark x1="6907" y1="73814" x2="6907" y2="73814"/>
                          <a14:backgroundMark x1="32533" y1="69691" x2="32533" y2="69691"/>
                          <a14:backgroundMark x1="38639" y1="74021" x2="38639" y2="74021"/>
                          <a14:backgroundMark x1="25526" y1="92577" x2="25526" y2="92577"/>
                          <a14:backgroundMark x1="30531" y1="79175" x2="30531" y2="79175"/>
                          <a14:backgroundMark x1="21021" y1="83299" x2="21021" y2="83299"/>
                          <a14:backgroundMark x1="25325" y1="97732" x2="25325" y2="97732"/>
                          <a14:backgroundMark x1="18018" y1="94021" x2="18018" y2="94021"/>
                          <a14:backgroundMark x1="44344" y1="94021" x2="44344" y2="94021"/>
                          <a14:backgroundMark x1="49650" y1="91340" x2="49650" y2="91340"/>
                          <a14:backgroundMark x1="48549" y1="96701" x2="48549" y2="96701"/>
                          <a14:backgroundMark x1="32232" y1="61031" x2="32232" y2="61031"/>
                          <a14:backgroundMark x1="32132" y1="87835" x2="32132" y2="87835"/>
                          <a14:backgroundMark x1="35836" y1="95876" x2="35836" y2="95876"/>
                          <a14:backgroundMark x1="28629" y1="86804" x2="28629" y2="86804"/>
                          <a14:backgroundMark x1="12513" y1="78557" x2="12513" y2="78557"/>
                          <a14:backgroundMark x1="23924" y1="78969" x2="23924" y2="78969"/>
                          <a14:backgroundMark x1="22523" y1="79381" x2="22523" y2="79381"/>
                          <a14:backgroundMark x1="19419" y1="91546" x2="19419" y2="91546"/>
                          <a14:backgroundMark x1="15516" y1="83505" x2="15516" y2="83505"/>
                        </a14:backgroundRemoval>
                      </a14:imgEffect>
                    </a14:imgLayer>
                  </a14:imgProps>
                </a:ext>
                <a:ext uri="{28A0092B-C50C-407E-A947-70E740481C1C}">
                  <a14:useLocalDpi xmlns:a14="http://schemas.microsoft.com/office/drawing/2010/main" val="0"/>
                </a:ext>
              </a:extLst>
            </a:blip>
            <a:srcRect/>
            <a:stretch>
              <a:fillRect/>
            </a:stretch>
          </p:blipFill>
          <p:spPr bwMode="auto">
            <a:xfrm>
              <a:off x="5234909" y="1205550"/>
              <a:ext cx="7345553" cy="35661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0079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Brandy Nisbet-Wilcox</DisplayName>
        <AccountId>14</AccountId>
        <AccountType/>
      </UserInfo>
      <UserInfo>
        <DisplayName>Robert Byles</DisplayName>
        <AccountId>31</AccountId>
        <AccountType/>
      </UserInfo>
      <UserInfo>
        <DisplayName>Amanda Clayton</DisplayName>
        <AccountId>32</AccountId>
        <AccountType/>
      </UserInfo>
    </SharedWithUsers>
  </documentManagement>
</p:properties>
</file>

<file path=customXml/itemProps1.xml><?xml version="1.0" encoding="utf-8"?>
<ds:datastoreItem xmlns:ds="http://schemas.openxmlformats.org/officeDocument/2006/customXml" ds:itemID="{6A9A4BAA-DB9E-4C6A-8A27-448732CD531E}">
  <ds:schemaRefs>
    <ds:schemaRef ds:uri="21e6a8e8-1dff-48a6-ab9b-8d556c6946c0"/>
    <ds:schemaRef ds:uri="7df78d0b-135a-4de7-9166-7c181cd87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E0C2F80-5DB0-4BE1-BEDF-EB81C59AC787}">
  <ds:schemaRefs>
    <ds:schemaRef ds:uri="http://schemas.microsoft.com/sharepoint/v3/contenttype/forms"/>
  </ds:schemaRefs>
</ds:datastoreItem>
</file>

<file path=customXml/itemProps3.xml><?xml version="1.0" encoding="utf-8"?>
<ds:datastoreItem xmlns:ds="http://schemas.openxmlformats.org/officeDocument/2006/customXml" ds:itemID="{13995A9D-90EA-4293-87BB-590628FBF225}">
  <ds:schemaRefs>
    <ds:schemaRef ds:uri="http://purl.org/dc/dcmitype/"/>
    <ds:schemaRef ds:uri="http://schemas.microsoft.com/office/infopath/2007/PartnerControls"/>
    <ds:schemaRef ds:uri="http://schemas.microsoft.com/office/2006/metadata/properties"/>
    <ds:schemaRef ds:uri="21e6a8e8-1dff-48a6-ab9b-8d556c6946c0"/>
    <ds:schemaRef ds:uri="http://purl.org/dc/elements/1.1/"/>
    <ds:schemaRef ds:uri="http://schemas.microsoft.com/office/2006/documentManagement/types"/>
    <ds:schemaRef ds:uri="http://purl.org/dc/terms/"/>
    <ds:schemaRef ds:uri="http://schemas.openxmlformats.org/package/2006/metadata/core-properties"/>
    <ds:schemaRef ds:uri="7df78d0b-135a-4de7-9166-7c181cd87fb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1199</TotalTime>
  <Words>5306</Words>
  <Application>Microsoft Office PowerPoint</Application>
  <PresentationFormat>Widescreen</PresentationFormat>
  <Paragraphs>802</Paragraphs>
  <Slides>27</Slides>
  <Notes>27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Arial Narrow</vt:lpstr>
      <vt:lpstr>Calibri</vt:lpstr>
      <vt:lpstr>Century Gothic</vt:lpstr>
      <vt:lpstr>Corbel</vt:lpstr>
      <vt:lpstr>Roboto</vt:lpstr>
      <vt:lpstr>Segoe UI</vt:lpstr>
      <vt:lpstr>Times New Roman</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christopherchoi98@gmail.com</dc:creator>
  <cp:lastModifiedBy>Clayton, Amanda L. (LARC-E3)[SSAI DEVELOP]</cp:lastModifiedBy>
  <cp:revision>7</cp:revision>
  <dcterms:created xsi:type="dcterms:W3CDTF">2020-11-05T18:04:51Z</dcterms:created>
  <dcterms:modified xsi:type="dcterms:W3CDTF">2020-11-09T21:02:37Z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