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ext uri="{19B8F6BF-5375-455C-9EA6-DF929625EA0E}">
        <p15:presenceInfo xmlns:p15="http://schemas.microsoft.com/office/powerpoint/2012/main" userId="S-1-5-21-330711430-3775241029-4075259233-8557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CC3"/>
    <a:srgbClr val="7DB761"/>
    <a:srgbClr val="9299A8"/>
    <a:srgbClr val="964135"/>
    <a:srgbClr val="E97844"/>
    <a:srgbClr val="7DB961"/>
    <a:srgbClr val="238754"/>
    <a:srgbClr val="75AADB"/>
    <a:srgbClr val="2559A8"/>
    <a:srgbClr val="3F4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67" autoAdjust="0"/>
    <p:restoredTop sz="94660"/>
  </p:normalViewPr>
  <p:slideViewPr>
    <p:cSldViewPr snapToGrid="0">
      <p:cViewPr>
        <p:scale>
          <a:sx n="20" d="100"/>
          <a:sy n="20" d="100"/>
        </p:scale>
        <p:origin x="2069" y="-859"/>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9C7A23-2517-4BCD-A821-2DAB907C24E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E150C821-4F5A-4F43-88F2-2F0EF062E9CE}">
      <dgm:prSet phldrT="[Text]" custT="1"/>
      <dgm:spPr>
        <a:solidFill>
          <a:srgbClr val="379CC3"/>
        </a:solidFill>
      </dgm:spPr>
      <dgm:t>
        <a:bodyPr/>
        <a:lstStyle/>
        <a:p>
          <a:r>
            <a:rPr lang="en-US" sz="3600" dirty="0" smtClean="0">
              <a:solidFill>
                <a:schemeClr val="tx1">
                  <a:lumMod val="75000"/>
                  <a:lumOff val="25000"/>
                </a:schemeClr>
              </a:solidFill>
            </a:rPr>
            <a:t>Quantify</a:t>
          </a:r>
          <a:endParaRPr lang="en-US" sz="3600" dirty="0">
            <a:solidFill>
              <a:schemeClr val="tx1">
                <a:lumMod val="75000"/>
                <a:lumOff val="25000"/>
              </a:schemeClr>
            </a:solidFill>
          </a:endParaRPr>
        </a:p>
      </dgm:t>
    </dgm:pt>
    <dgm:pt modelId="{4E5738FF-3700-499B-B1EA-EDE7928D21FB}" type="parTrans" cxnId="{DC246F5A-C831-4872-8FC4-23C192BEA39A}">
      <dgm:prSet/>
      <dgm:spPr/>
      <dgm:t>
        <a:bodyPr/>
        <a:lstStyle/>
        <a:p>
          <a:endParaRPr lang="en-US"/>
        </a:p>
      </dgm:t>
    </dgm:pt>
    <dgm:pt modelId="{78CE9919-C5D8-40F7-8450-B76AC20EAC4D}" type="sibTrans" cxnId="{DC246F5A-C831-4872-8FC4-23C192BEA39A}">
      <dgm:prSet/>
      <dgm:spPr/>
      <dgm:t>
        <a:bodyPr/>
        <a:lstStyle/>
        <a:p>
          <a:endParaRPr lang="en-US"/>
        </a:p>
      </dgm:t>
    </dgm:pt>
    <dgm:pt modelId="{6763DB95-1E83-4240-BAC9-10539E25FE04}">
      <dgm:prSet phldrT="[Text]"/>
      <dgm:spPr/>
      <dgm:t>
        <a:bodyPr/>
        <a:lstStyle/>
        <a:p>
          <a:r>
            <a:rPr lang="en-US" dirty="0" smtClean="0">
              <a:solidFill>
                <a:schemeClr val="tx1">
                  <a:lumMod val="75000"/>
                  <a:lumOff val="25000"/>
                </a:schemeClr>
              </a:solidFill>
            </a:rPr>
            <a:t>Satellite Imagery</a:t>
          </a:r>
          <a:endParaRPr lang="en-US" dirty="0">
            <a:solidFill>
              <a:schemeClr val="tx1">
                <a:lumMod val="75000"/>
                <a:lumOff val="25000"/>
              </a:schemeClr>
            </a:solidFill>
          </a:endParaRPr>
        </a:p>
      </dgm:t>
    </dgm:pt>
    <dgm:pt modelId="{A0F5401C-53D4-4FB2-AFEC-B6E346745C26}" type="parTrans" cxnId="{A95E2E71-6B3B-4FA7-8EAE-355C688E64F0}">
      <dgm:prSet/>
      <dgm:spPr/>
      <dgm:t>
        <a:bodyPr/>
        <a:lstStyle/>
        <a:p>
          <a:endParaRPr lang="en-US"/>
        </a:p>
      </dgm:t>
    </dgm:pt>
    <dgm:pt modelId="{528E4423-B29F-4E73-9AE7-5ABC8E0684D6}" type="sibTrans" cxnId="{A95E2E71-6B3B-4FA7-8EAE-355C688E64F0}">
      <dgm:prSet/>
      <dgm:spPr/>
      <dgm:t>
        <a:bodyPr/>
        <a:lstStyle/>
        <a:p>
          <a:endParaRPr lang="en-US"/>
        </a:p>
      </dgm:t>
    </dgm:pt>
    <dgm:pt modelId="{6591C148-2F29-45EF-A431-3002AF2B08A1}">
      <dgm:prSet phldrT="[Text]"/>
      <dgm:spPr/>
      <dgm:t>
        <a:bodyPr/>
        <a:lstStyle/>
        <a:p>
          <a:r>
            <a:rPr lang="en-US" dirty="0" smtClean="0">
              <a:solidFill>
                <a:schemeClr val="tx1">
                  <a:lumMod val="75000"/>
                  <a:lumOff val="25000"/>
                </a:schemeClr>
              </a:solidFill>
            </a:rPr>
            <a:t>Normalized Burn Ratio</a:t>
          </a:r>
          <a:endParaRPr lang="en-US" dirty="0">
            <a:solidFill>
              <a:schemeClr val="tx1">
                <a:lumMod val="75000"/>
                <a:lumOff val="25000"/>
              </a:schemeClr>
            </a:solidFill>
          </a:endParaRPr>
        </a:p>
      </dgm:t>
    </dgm:pt>
    <dgm:pt modelId="{AE26B98F-68AC-40A3-A1C5-8172B972DC67}" type="parTrans" cxnId="{CCC90E61-38BC-4BD4-9BDA-CF898AF934A0}">
      <dgm:prSet/>
      <dgm:spPr/>
      <dgm:t>
        <a:bodyPr/>
        <a:lstStyle/>
        <a:p>
          <a:endParaRPr lang="en-US"/>
        </a:p>
      </dgm:t>
    </dgm:pt>
    <dgm:pt modelId="{5FD9A983-9BC2-4AB9-8867-B1F7546D513A}" type="sibTrans" cxnId="{CCC90E61-38BC-4BD4-9BDA-CF898AF934A0}">
      <dgm:prSet/>
      <dgm:spPr/>
      <dgm:t>
        <a:bodyPr/>
        <a:lstStyle/>
        <a:p>
          <a:endParaRPr lang="en-US"/>
        </a:p>
      </dgm:t>
    </dgm:pt>
    <dgm:pt modelId="{FFAEA121-D9E8-488D-83A6-0D0C66CEB3FE}">
      <dgm:prSet phldrT="[Text]" custT="1"/>
      <dgm:spPr>
        <a:solidFill>
          <a:srgbClr val="379CC3"/>
        </a:solidFill>
      </dgm:spPr>
      <dgm:t>
        <a:bodyPr/>
        <a:lstStyle/>
        <a:p>
          <a:r>
            <a:rPr lang="en-US" sz="3600" dirty="0" smtClean="0">
              <a:solidFill>
                <a:schemeClr val="tx1">
                  <a:lumMod val="75000"/>
                  <a:lumOff val="25000"/>
                </a:schemeClr>
              </a:solidFill>
            </a:rPr>
            <a:t>Explore</a:t>
          </a:r>
          <a:endParaRPr lang="en-US" sz="3600" dirty="0">
            <a:solidFill>
              <a:schemeClr val="tx1">
                <a:lumMod val="75000"/>
                <a:lumOff val="25000"/>
              </a:schemeClr>
            </a:solidFill>
          </a:endParaRPr>
        </a:p>
      </dgm:t>
    </dgm:pt>
    <dgm:pt modelId="{DA536A6C-F16A-4E30-91A2-F3C29272385E}" type="parTrans" cxnId="{9459DB2B-99CC-4D5B-8123-A335586ECA4F}">
      <dgm:prSet/>
      <dgm:spPr/>
      <dgm:t>
        <a:bodyPr/>
        <a:lstStyle/>
        <a:p>
          <a:endParaRPr lang="en-US"/>
        </a:p>
      </dgm:t>
    </dgm:pt>
    <dgm:pt modelId="{08FCA08E-85A2-4E9C-90E9-CB5C2D6B4B52}" type="sibTrans" cxnId="{9459DB2B-99CC-4D5B-8123-A335586ECA4F}">
      <dgm:prSet/>
      <dgm:spPr/>
      <dgm:t>
        <a:bodyPr/>
        <a:lstStyle/>
        <a:p>
          <a:endParaRPr lang="en-US"/>
        </a:p>
      </dgm:t>
    </dgm:pt>
    <dgm:pt modelId="{5F443770-4F38-4BD5-8D8B-6A72B64C1979}">
      <dgm:prSet phldrT="[Text]"/>
      <dgm:spPr/>
      <dgm:t>
        <a:bodyPr/>
        <a:lstStyle/>
        <a:p>
          <a:r>
            <a:rPr lang="en-US" dirty="0" smtClean="0">
              <a:solidFill>
                <a:schemeClr val="tx1">
                  <a:lumMod val="75000"/>
                  <a:lumOff val="25000"/>
                </a:schemeClr>
              </a:solidFill>
            </a:rPr>
            <a:t>USGS Gauges</a:t>
          </a:r>
          <a:endParaRPr lang="en-US" dirty="0">
            <a:solidFill>
              <a:schemeClr val="tx1">
                <a:lumMod val="75000"/>
                <a:lumOff val="25000"/>
              </a:schemeClr>
            </a:solidFill>
          </a:endParaRPr>
        </a:p>
      </dgm:t>
    </dgm:pt>
    <dgm:pt modelId="{E3B22588-C2B5-46B1-8988-77F4DCE365F3}" type="parTrans" cxnId="{0CB45DE5-842B-40F6-BECC-35F0E84FF295}">
      <dgm:prSet/>
      <dgm:spPr/>
      <dgm:t>
        <a:bodyPr/>
        <a:lstStyle/>
        <a:p>
          <a:endParaRPr lang="en-US"/>
        </a:p>
      </dgm:t>
    </dgm:pt>
    <dgm:pt modelId="{7D820F7A-61D7-4D9B-BCE2-4C12D5E19733}" type="sibTrans" cxnId="{0CB45DE5-842B-40F6-BECC-35F0E84FF295}">
      <dgm:prSet/>
      <dgm:spPr/>
      <dgm:t>
        <a:bodyPr/>
        <a:lstStyle/>
        <a:p>
          <a:endParaRPr lang="en-US"/>
        </a:p>
      </dgm:t>
    </dgm:pt>
    <dgm:pt modelId="{5A3204D5-6F76-4230-88F0-908D566C6386}">
      <dgm:prSet phldrT="[Text]"/>
      <dgm:spPr/>
      <dgm:t>
        <a:bodyPr/>
        <a:lstStyle/>
        <a:p>
          <a:r>
            <a:rPr lang="en-US" dirty="0" smtClean="0">
              <a:solidFill>
                <a:schemeClr val="tx1">
                  <a:lumMod val="75000"/>
                  <a:lumOff val="25000"/>
                </a:schemeClr>
              </a:solidFill>
            </a:rPr>
            <a:t>Streamflow Patterns</a:t>
          </a:r>
          <a:endParaRPr lang="en-US" dirty="0">
            <a:solidFill>
              <a:schemeClr val="tx1">
                <a:lumMod val="75000"/>
                <a:lumOff val="25000"/>
              </a:schemeClr>
            </a:solidFill>
          </a:endParaRPr>
        </a:p>
      </dgm:t>
    </dgm:pt>
    <dgm:pt modelId="{E15403B5-5FBF-42A1-825B-92C4D622FECF}" type="parTrans" cxnId="{AF4244F1-0664-4577-BF99-51FA189AD5E3}">
      <dgm:prSet/>
      <dgm:spPr/>
      <dgm:t>
        <a:bodyPr/>
        <a:lstStyle/>
        <a:p>
          <a:endParaRPr lang="en-US"/>
        </a:p>
      </dgm:t>
    </dgm:pt>
    <dgm:pt modelId="{2347BE50-CF1D-46E6-A31F-7758CD988092}" type="sibTrans" cxnId="{AF4244F1-0664-4577-BF99-51FA189AD5E3}">
      <dgm:prSet/>
      <dgm:spPr/>
      <dgm:t>
        <a:bodyPr/>
        <a:lstStyle/>
        <a:p>
          <a:endParaRPr lang="en-US"/>
        </a:p>
      </dgm:t>
    </dgm:pt>
    <dgm:pt modelId="{11B83A48-27A0-4120-A2DE-DC1441F0B334}">
      <dgm:prSet phldrT="[Text]" custT="1"/>
      <dgm:spPr>
        <a:solidFill>
          <a:srgbClr val="379CC3"/>
        </a:solidFill>
      </dgm:spPr>
      <dgm:t>
        <a:bodyPr/>
        <a:lstStyle/>
        <a:p>
          <a:r>
            <a:rPr lang="en-US" sz="3600" dirty="0" smtClean="0">
              <a:solidFill>
                <a:schemeClr val="tx1">
                  <a:lumMod val="75000"/>
                  <a:lumOff val="25000"/>
                </a:schemeClr>
              </a:solidFill>
            </a:rPr>
            <a:t>Evaluate</a:t>
          </a:r>
          <a:endParaRPr lang="en-US" sz="3600" dirty="0">
            <a:solidFill>
              <a:schemeClr val="tx1">
                <a:lumMod val="75000"/>
                <a:lumOff val="25000"/>
              </a:schemeClr>
            </a:solidFill>
          </a:endParaRPr>
        </a:p>
      </dgm:t>
    </dgm:pt>
    <dgm:pt modelId="{D3C9F764-6F9F-4DEE-9AC0-1EAD3F645363}" type="parTrans" cxnId="{D4709A51-2C8F-4500-9DBF-85ADF6810B26}">
      <dgm:prSet/>
      <dgm:spPr/>
      <dgm:t>
        <a:bodyPr/>
        <a:lstStyle/>
        <a:p>
          <a:endParaRPr lang="en-US"/>
        </a:p>
      </dgm:t>
    </dgm:pt>
    <dgm:pt modelId="{0DB65352-5F77-4E97-9CC1-84029C5A46B5}" type="sibTrans" cxnId="{D4709A51-2C8F-4500-9DBF-85ADF6810B26}">
      <dgm:prSet/>
      <dgm:spPr/>
      <dgm:t>
        <a:bodyPr/>
        <a:lstStyle/>
        <a:p>
          <a:endParaRPr lang="en-US"/>
        </a:p>
      </dgm:t>
    </dgm:pt>
    <dgm:pt modelId="{045DE73D-5979-4A45-90B7-B78225F7F0BA}">
      <dgm:prSet phldrT="[Text]"/>
      <dgm:spPr/>
      <dgm:t>
        <a:bodyPr/>
        <a:lstStyle/>
        <a:p>
          <a:r>
            <a:rPr lang="en-US" dirty="0" smtClean="0">
              <a:solidFill>
                <a:schemeClr val="tx1">
                  <a:lumMod val="75000"/>
                  <a:lumOff val="25000"/>
                </a:schemeClr>
              </a:solidFill>
            </a:rPr>
            <a:t>Vector &amp; Raster Data</a:t>
          </a:r>
          <a:endParaRPr lang="en-US" dirty="0">
            <a:solidFill>
              <a:schemeClr val="tx1">
                <a:lumMod val="75000"/>
                <a:lumOff val="25000"/>
              </a:schemeClr>
            </a:solidFill>
          </a:endParaRPr>
        </a:p>
      </dgm:t>
    </dgm:pt>
    <dgm:pt modelId="{53F1937C-21B3-4965-ACFA-3A460DA66501}" type="parTrans" cxnId="{C632EC77-4B73-4492-8AFE-A607CB30EA22}">
      <dgm:prSet/>
      <dgm:spPr/>
      <dgm:t>
        <a:bodyPr/>
        <a:lstStyle/>
        <a:p>
          <a:endParaRPr lang="en-US"/>
        </a:p>
      </dgm:t>
    </dgm:pt>
    <dgm:pt modelId="{308A5CDB-4032-4952-977E-B50000EFE2A1}" type="sibTrans" cxnId="{C632EC77-4B73-4492-8AFE-A607CB30EA22}">
      <dgm:prSet/>
      <dgm:spPr/>
      <dgm:t>
        <a:bodyPr/>
        <a:lstStyle/>
        <a:p>
          <a:endParaRPr lang="en-US"/>
        </a:p>
      </dgm:t>
    </dgm:pt>
    <dgm:pt modelId="{F1F3C3DC-7159-4251-BE4A-802D0454D42B}">
      <dgm:prSet phldrT="[Text]"/>
      <dgm:spPr/>
      <dgm:t>
        <a:bodyPr/>
        <a:lstStyle/>
        <a:p>
          <a:r>
            <a:rPr lang="en-US" dirty="0" smtClean="0">
              <a:solidFill>
                <a:schemeClr val="tx1">
                  <a:lumMod val="75000"/>
                  <a:lumOff val="25000"/>
                </a:schemeClr>
              </a:solidFill>
            </a:rPr>
            <a:t>Database</a:t>
          </a:r>
          <a:endParaRPr lang="en-US" dirty="0">
            <a:solidFill>
              <a:schemeClr val="tx1">
                <a:lumMod val="75000"/>
                <a:lumOff val="25000"/>
              </a:schemeClr>
            </a:solidFill>
          </a:endParaRPr>
        </a:p>
      </dgm:t>
    </dgm:pt>
    <dgm:pt modelId="{8940C81D-E96F-479B-B730-8604DBF9D84F}" type="parTrans" cxnId="{FCFE6073-C05D-4797-808D-98ECDB3AE07E}">
      <dgm:prSet/>
      <dgm:spPr/>
      <dgm:t>
        <a:bodyPr/>
        <a:lstStyle/>
        <a:p>
          <a:endParaRPr lang="en-US"/>
        </a:p>
      </dgm:t>
    </dgm:pt>
    <dgm:pt modelId="{AD39655A-4F21-4687-AB0F-08FD99894124}" type="sibTrans" cxnId="{FCFE6073-C05D-4797-808D-98ECDB3AE07E}">
      <dgm:prSet/>
      <dgm:spPr/>
      <dgm:t>
        <a:bodyPr/>
        <a:lstStyle/>
        <a:p>
          <a:endParaRPr lang="en-US"/>
        </a:p>
      </dgm:t>
    </dgm:pt>
    <dgm:pt modelId="{1EBE8168-918D-4419-845A-1C2289AB21A8}">
      <dgm:prSet phldrT="[Text]"/>
      <dgm:spPr/>
      <dgm:t>
        <a:bodyPr/>
        <a:lstStyle/>
        <a:p>
          <a:r>
            <a:rPr lang="en-US" dirty="0" smtClean="0">
              <a:solidFill>
                <a:schemeClr val="tx1">
                  <a:lumMod val="75000"/>
                  <a:lumOff val="25000"/>
                </a:schemeClr>
              </a:solidFill>
            </a:rPr>
            <a:t>Vegetation Growth</a:t>
          </a:r>
          <a:endParaRPr lang="en-US" dirty="0">
            <a:solidFill>
              <a:schemeClr val="tx1">
                <a:lumMod val="75000"/>
                <a:lumOff val="25000"/>
              </a:schemeClr>
            </a:solidFill>
          </a:endParaRPr>
        </a:p>
      </dgm:t>
    </dgm:pt>
    <dgm:pt modelId="{5135A26B-5AB5-43CB-B292-2A52321903E1}" type="parTrans" cxnId="{BC4B40E6-E43E-4B87-8259-62D231B1E624}">
      <dgm:prSet/>
      <dgm:spPr/>
      <dgm:t>
        <a:bodyPr/>
        <a:lstStyle/>
        <a:p>
          <a:endParaRPr lang="en-US"/>
        </a:p>
      </dgm:t>
    </dgm:pt>
    <dgm:pt modelId="{2EB05A1C-CA62-444E-815A-B60D17CEC887}" type="sibTrans" cxnId="{BC4B40E6-E43E-4B87-8259-62D231B1E624}">
      <dgm:prSet/>
      <dgm:spPr/>
      <dgm:t>
        <a:bodyPr/>
        <a:lstStyle/>
        <a:p>
          <a:endParaRPr lang="en-US"/>
        </a:p>
      </dgm:t>
    </dgm:pt>
    <dgm:pt modelId="{BDDA7C39-AB9F-457B-8E91-2A642DB53633}">
      <dgm:prSet phldrT="[Text]"/>
      <dgm:spPr/>
      <dgm:t>
        <a:bodyPr/>
        <a:lstStyle/>
        <a:p>
          <a:r>
            <a:rPr lang="en-US" dirty="0" smtClean="0">
              <a:solidFill>
                <a:schemeClr val="tx1">
                  <a:lumMod val="75000"/>
                  <a:lumOff val="25000"/>
                </a:schemeClr>
              </a:solidFill>
            </a:rPr>
            <a:t>Q7 max</a:t>
          </a:r>
          <a:endParaRPr lang="en-US" dirty="0">
            <a:solidFill>
              <a:schemeClr val="tx1">
                <a:lumMod val="75000"/>
                <a:lumOff val="25000"/>
              </a:schemeClr>
            </a:solidFill>
          </a:endParaRPr>
        </a:p>
      </dgm:t>
    </dgm:pt>
    <dgm:pt modelId="{0C7F66B9-61A5-44BC-9932-847231FF8D27}" type="parTrans" cxnId="{247530C7-3B7A-480C-BFBE-976FD08CF207}">
      <dgm:prSet/>
      <dgm:spPr/>
      <dgm:t>
        <a:bodyPr/>
        <a:lstStyle/>
        <a:p>
          <a:endParaRPr lang="en-US"/>
        </a:p>
      </dgm:t>
    </dgm:pt>
    <dgm:pt modelId="{AC31743A-BE8A-447F-8A1C-2C4037D65E50}" type="sibTrans" cxnId="{247530C7-3B7A-480C-BFBE-976FD08CF207}">
      <dgm:prSet/>
      <dgm:spPr/>
      <dgm:t>
        <a:bodyPr/>
        <a:lstStyle/>
        <a:p>
          <a:endParaRPr lang="en-US"/>
        </a:p>
      </dgm:t>
    </dgm:pt>
    <dgm:pt modelId="{3C00FDC3-112E-4ECD-B5A0-FB19612A0510}">
      <dgm:prSet phldrT="[Text]"/>
      <dgm:spPr/>
      <dgm:t>
        <a:bodyPr/>
        <a:lstStyle/>
        <a:p>
          <a:r>
            <a:rPr lang="en-US" dirty="0" smtClean="0">
              <a:solidFill>
                <a:schemeClr val="tx1">
                  <a:lumMod val="75000"/>
                  <a:lumOff val="25000"/>
                </a:schemeClr>
              </a:solidFill>
            </a:rPr>
            <a:t>Spatial Relationships</a:t>
          </a:r>
          <a:endParaRPr lang="en-US" dirty="0">
            <a:solidFill>
              <a:schemeClr val="tx1">
                <a:lumMod val="75000"/>
                <a:lumOff val="25000"/>
              </a:schemeClr>
            </a:solidFill>
          </a:endParaRPr>
        </a:p>
      </dgm:t>
    </dgm:pt>
    <dgm:pt modelId="{2A8BFA96-3B4E-46E6-A6C8-CC99223F22CF}" type="parTrans" cxnId="{AF656F55-CB5B-4999-8982-F97D6C2F90B2}">
      <dgm:prSet/>
      <dgm:spPr/>
      <dgm:t>
        <a:bodyPr/>
        <a:lstStyle/>
        <a:p>
          <a:endParaRPr lang="en-US"/>
        </a:p>
      </dgm:t>
    </dgm:pt>
    <dgm:pt modelId="{F7CACA54-A440-4ECB-97A4-11F5E79DA515}" type="sibTrans" cxnId="{AF656F55-CB5B-4999-8982-F97D6C2F90B2}">
      <dgm:prSet/>
      <dgm:spPr/>
      <dgm:t>
        <a:bodyPr/>
        <a:lstStyle/>
        <a:p>
          <a:endParaRPr lang="en-US"/>
        </a:p>
      </dgm:t>
    </dgm:pt>
    <dgm:pt modelId="{389B15DD-43F8-47FF-AEBC-A593EABC6A57}" type="pres">
      <dgm:prSet presAssocID="{4C9C7A23-2517-4BCD-A821-2DAB907C24E0}" presName="Name0" presStyleCnt="0">
        <dgm:presLayoutVars>
          <dgm:chPref val="3"/>
          <dgm:dir/>
          <dgm:animLvl val="lvl"/>
          <dgm:resizeHandles/>
        </dgm:presLayoutVars>
      </dgm:prSet>
      <dgm:spPr/>
      <dgm:t>
        <a:bodyPr/>
        <a:lstStyle/>
        <a:p>
          <a:endParaRPr lang="en-US"/>
        </a:p>
      </dgm:t>
    </dgm:pt>
    <dgm:pt modelId="{F93F3F49-302A-474D-A998-0D6B448BCA3B}" type="pres">
      <dgm:prSet presAssocID="{E150C821-4F5A-4F43-88F2-2F0EF062E9CE}" presName="horFlow" presStyleCnt="0"/>
      <dgm:spPr/>
    </dgm:pt>
    <dgm:pt modelId="{2DEBCB92-A01F-4CE5-AE66-5BAE30827872}" type="pres">
      <dgm:prSet presAssocID="{E150C821-4F5A-4F43-88F2-2F0EF062E9CE}" presName="bigChev" presStyleLbl="node1" presStyleIdx="0" presStyleCnt="3" custScaleX="96280"/>
      <dgm:spPr/>
      <dgm:t>
        <a:bodyPr/>
        <a:lstStyle/>
        <a:p>
          <a:endParaRPr lang="en-US"/>
        </a:p>
      </dgm:t>
    </dgm:pt>
    <dgm:pt modelId="{86EDDB30-E27C-4E21-8AC0-C1F2820BCFC6}" type="pres">
      <dgm:prSet presAssocID="{A0F5401C-53D4-4FB2-AFEC-B6E346745C26}" presName="parTrans" presStyleCnt="0"/>
      <dgm:spPr/>
    </dgm:pt>
    <dgm:pt modelId="{B6FED379-6CA5-4906-B7AA-02B89B2D9482}" type="pres">
      <dgm:prSet presAssocID="{6763DB95-1E83-4240-BAC9-10539E25FE04}" presName="node" presStyleLbl="alignAccFollowNode1" presStyleIdx="0" presStyleCnt="9">
        <dgm:presLayoutVars>
          <dgm:bulletEnabled val="1"/>
        </dgm:presLayoutVars>
      </dgm:prSet>
      <dgm:spPr/>
      <dgm:t>
        <a:bodyPr/>
        <a:lstStyle/>
        <a:p>
          <a:endParaRPr lang="en-US"/>
        </a:p>
      </dgm:t>
    </dgm:pt>
    <dgm:pt modelId="{2C1A5EBA-DEE7-4544-8046-452649838851}" type="pres">
      <dgm:prSet presAssocID="{528E4423-B29F-4E73-9AE7-5ABC8E0684D6}" presName="sibTrans" presStyleCnt="0"/>
      <dgm:spPr/>
    </dgm:pt>
    <dgm:pt modelId="{D7173567-A52C-491E-94E0-1E7D7053E683}" type="pres">
      <dgm:prSet presAssocID="{6591C148-2F29-45EF-A431-3002AF2B08A1}" presName="node" presStyleLbl="alignAccFollowNode1" presStyleIdx="1" presStyleCnt="9">
        <dgm:presLayoutVars>
          <dgm:bulletEnabled val="1"/>
        </dgm:presLayoutVars>
      </dgm:prSet>
      <dgm:spPr/>
      <dgm:t>
        <a:bodyPr/>
        <a:lstStyle/>
        <a:p>
          <a:endParaRPr lang="en-US"/>
        </a:p>
      </dgm:t>
    </dgm:pt>
    <dgm:pt modelId="{E3CB3B87-78C4-416D-9009-27994E548F58}" type="pres">
      <dgm:prSet presAssocID="{5FD9A983-9BC2-4AB9-8867-B1F7546D513A}" presName="sibTrans" presStyleCnt="0"/>
      <dgm:spPr/>
    </dgm:pt>
    <dgm:pt modelId="{89C9CBAA-FF4A-47A7-BF83-A30E42D843DE}" type="pres">
      <dgm:prSet presAssocID="{1EBE8168-918D-4419-845A-1C2289AB21A8}" presName="node" presStyleLbl="alignAccFollowNode1" presStyleIdx="2" presStyleCnt="9">
        <dgm:presLayoutVars>
          <dgm:bulletEnabled val="1"/>
        </dgm:presLayoutVars>
      </dgm:prSet>
      <dgm:spPr/>
      <dgm:t>
        <a:bodyPr/>
        <a:lstStyle/>
        <a:p>
          <a:endParaRPr lang="en-US"/>
        </a:p>
      </dgm:t>
    </dgm:pt>
    <dgm:pt modelId="{880435B1-E6EF-4604-A996-9F38055513B3}" type="pres">
      <dgm:prSet presAssocID="{E150C821-4F5A-4F43-88F2-2F0EF062E9CE}" presName="vSp" presStyleCnt="0"/>
      <dgm:spPr/>
    </dgm:pt>
    <dgm:pt modelId="{D11386BE-1246-4D1F-A28A-34806025983F}" type="pres">
      <dgm:prSet presAssocID="{FFAEA121-D9E8-488D-83A6-0D0C66CEB3FE}" presName="horFlow" presStyleCnt="0"/>
      <dgm:spPr/>
    </dgm:pt>
    <dgm:pt modelId="{F46A62C5-238F-4173-AD8F-07B6ED3259A3}" type="pres">
      <dgm:prSet presAssocID="{FFAEA121-D9E8-488D-83A6-0D0C66CEB3FE}" presName="bigChev" presStyleLbl="node1" presStyleIdx="1" presStyleCnt="3" custScaleX="96280"/>
      <dgm:spPr/>
      <dgm:t>
        <a:bodyPr/>
        <a:lstStyle/>
        <a:p>
          <a:endParaRPr lang="en-US"/>
        </a:p>
      </dgm:t>
    </dgm:pt>
    <dgm:pt modelId="{45A15D1D-D7FA-4BAB-9917-6AF0D3DF5D9C}" type="pres">
      <dgm:prSet presAssocID="{E3B22588-C2B5-46B1-8988-77F4DCE365F3}" presName="parTrans" presStyleCnt="0"/>
      <dgm:spPr/>
    </dgm:pt>
    <dgm:pt modelId="{ACA52549-CA5D-4A54-B8C3-D499A14BA144}" type="pres">
      <dgm:prSet presAssocID="{5F443770-4F38-4BD5-8D8B-6A72B64C1979}" presName="node" presStyleLbl="alignAccFollowNode1" presStyleIdx="3" presStyleCnt="9">
        <dgm:presLayoutVars>
          <dgm:bulletEnabled val="1"/>
        </dgm:presLayoutVars>
      </dgm:prSet>
      <dgm:spPr/>
      <dgm:t>
        <a:bodyPr/>
        <a:lstStyle/>
        <a:p>
          <a:endParaRPr lang="en-US"/>
        </a:p>
      </dgm:t>
    </dgm:pt>
    <dgm:pt modelId="{3576BE85-09DD-450E-BC31-40E4FE16D56B}" type="pres">
      <dgm:prSet presAssocID="{7D820F7A-61D7-4D9B-BCE2-4C12D5E19733}" presName="sibTrans" presStyleCnt="0"/>
      <dgm:spPr/>
    </dgm:pt>
    <dgm:pt modelId="{4FDA10B3-3141-46F1-90E6-7892414D3A8D}" type="pres">
      <dgm:prSet presAssocID="{BDDA7C39-AB9F-457B-8E91-2A642DB53633}" presName="node" presStyleLbl="alignAccFollowNode1" presStyleIdx="4" presStyleCnt="9">
        <dgm:presLayoutVars>
          <dgm:bulletEnabled val="1"/>
        </dgm:presLayoutVars>
      </dgm:prSet>
      <dgm:spPr/>
      <dgm:t>
        <a:bodyPr/>
        <a:lstStyle/>
        <a:p>
          <a:endParaRPr lang="en-US"/>
        </a:p>
      </dgm:t>
    </dgm:pt>
    <dgm:pt modelId="{E0ED4A21-CD8F-412F-89C0-BF2118AF3715}" type="pres">
      <dgm:prSet presAssocID="{AC31743A-BE8A-447F-8A1C-2C4037D65E50}" presName="sibTrans" presStyleCnt="0"/>
      <dgm:spPr/>
    </dgm:pt>
    <dgm:pt modelId="{CFB27A5D-091C-4CA3-96CA-BAD7807F8E6C}" type="pres">
      <dgm:prSet presAssocID="{5A3204D5-6F76-4230-88F0-908D566C6386}" presName="node" presStyleLbl="alignAccFollowNode1" presStyleIdx="5" presStyleCnt="9">
        <dgm:presLayoutVars>
          <dgm:bulletEnabled val="1"/>
        </dgm:presLayoutVars>
      </dgm:prSet>
      <dgm:spPr/>
      <dgm:t>
        <a:bodyPr/>
        <a:lstStyle/>
        <a:p>
          <a:endParaRPr lang="en-US"/>
        </a:p>
      </dgm:t>
    </dgm:pt>
    <dgm:pt modelId="{D50528FA-1EA1-444B-825B-B6ED971E2A1F}" type="pres">
      <dgm:prSet presAssocID="{FFAEA121-D9E8-488D-83A6-0D0C66CEB3FE}" presName="vSp" presStyleCnt="0"/>
      <dgm:spPr/>
    </dgm:pt>
    <dgm:pt modelId="{E201A7DB-046E-46BE-9815-A7DBC72E0A5B}" type="pres">
      <dgm:prSet presAssocID="{11B83A48-27A0-4120-A2DE-DC1441F0B334}" presName="horFlow" presStyleCnt="0"/>
      <dgm:spPr/>
    </dgm:pt>
    <dgm:pt modelId="{CD970B76-C328-42BF-9C76-B6E018A65535}" type="pres">
      <dgm:prSet presAssocID="{11B83A48-27A0-4120-A2DE-DC1441F0B334}" presName="bigChev" presStyleLbl="node1" presStyleIdx="2" presStyleCnt="3" custScaleX="95841"/>
      <dgm:spPr/>
      <dgm:t>
        <a:bodyPr/>
        <a:lstStyle/>
        <a:p>
          <a:endParaRPr lang="en-US"/>
        </a:p>
      </dgm:t>
    </dgm:pt>
    <dgm:pt modelId="{FD82BAD4-0A98-44A3-842A-7F5958F80A2E}" type="pres">
      <dgm:prSet presAssocID="{53F1937C-21B3-4965-ACFA-3A460DA66501}" presName="parTrans" presStyleCnt="0"/>
      <dgm:spPr/>
    </dgm:pt>
    <dgm:pt modelId="{45664BB7-3587-42D3-9709-5325258528A6}" type="pres">
      <dgm:prSet presAssocID="{045DE73D-5979-4A45-90B7-B78225F7F0BA}" presName="node" presStyleLbl="alignAccFollowNode1" presStyleIdx="6" presStyleCnt="9">
        <dgm:presLayoutVars>
          <dgm:bulletEnabled val="1"/>
        </dgm:presLayoutVars>
      </dgm:prSet>
      <dgm:spPr/>
      <dgm:t>
        <a:bodyPr/>
        <a:lstStyle/>
        <a:p>
          <a:endParaRPr lang="en-US"/>
        </a:p>
      </dgm:t>
    </dgm:pt>
    <dgm:pt modelId="{98B5C80B-439D-4822-84AA-6FCC32C5342B}" type="pres">
      <dgm:prSet presAssocID="{308A5CDB-4032-4952-977E-B50000EFE2A1}" presName="sibTrans" presStyleCnt="0"/>
      <dgm:spPr/>
    </dgm:pt>
    <dgm:pt modelId="{545E4C6F-5885-442D-A5A2-044B7832E9A1}" type="pres">
      <dgm:prSet presAssocID="{F1F3C3DC-7159-4251-BE4A-802D0454D42B}" presName="node" presStyleLbl="alignAccFollowNode1" presStyleIdx="7" presStyleCnt="9">
        <dgm:presLayoutVars>
          <dgm:bulletEnabled val="1"/>
        </dgm:presLayoutVars>
      </dgm:prSet>
      <dgm:spPr/>
      <dgm:t>
        <a:bodyPr/>
        <a:lstStyle/>
        <a:p>
          <a:endParaRPr lang="en-US"/>
        </a:p>
      </dgm:t>
    </dgm:pt>
    <dgm:pt modelId="{79C7DE01-B3A7-4982-851B-2828CB8BF569}" type="pres">
      <dgm:prSet presAssocID="{AD39655A-4F21-4687-AB0F-08FD99894124}" presName="sibTrans" presStyleCnt="0"/>
      <dgm:spPr/>
    </dgm:pt>
    <dgm:pt modelId="{C2F8DAF0-62BD-46E0-8EC9-2C5C937F407B}" type="pres">
      <dgm:prSet presAssocID="{3C00FDC3-112E-4ECD-B5A0-FB19612A0510}" presName="node" presStyleLbl="alignAccFollowNode1" presStyleIdx="8" presStyleCnt="9">
        <dgm:presLayoutVars>
          <dgm:bulletEnabled val="1"/>
        </dgm:presLayoutVars>
      </dgm:prSet>
      <dgm:spPr/>
      <dgm:t>
        <a:bodyPr/>
        <a:lstStyle/>
        <a:p>
          <a:endParaRPr lang="en-US"/>
        </a:p>
      </dgm:t>
    </dgm:pt>
  </dgm:ptLst>
  <dgm:cxnLst>
    <dgm:cxn modelId="{87857013-D069-4A75-8DFE-DD7ACCA554FC}" type="presOf" srcId="{F1F3C3DC-7159-4251-BE4A-802D0454D42B}" destId="{545E4C6F-5885-442D-A5A2-044B7832E9A1}" srcOrd="0" destOrd="0" presId="urn:microsoft.com/office/officeart/2005/8/layout/lProcess3"/>
    <dgm:cxn modelId="{9B468D93-F9F5-4463-8327-F934C5D43B49}" type="presOf" srcId="{E150C821-4F5A-4F43-88F2-2F0EF062E9CE}" destId="{2DEBCB92-A01F-4CE5-AE66-5BAE30827872}" srcOrd="0" destOrd="0" presId="urn:microsoft.com/office/officeart/2005/8/layout/lProcess3"/>
    <dgm:cxn modelId="{247530C7-3B7A-480C-BFBE-976FD08CF207}" srcId="{FFAEA121-D9E8-488D-83A6-0D0C66CEB3FE}" destId="{BDDA7C39-AB9F-457B-8E91-2A642DB53633}" srcOrd="1" destOrd="0" parTransId="{0C7F66B9-61A5-44BC-9932-847231FF8D27}" sibTransId="{AC31743A-BE8A-447F-8A1C-2C4037D65E50}"/>
    <dgm:cxn modelId="{98CFBB4E-FEAC-4405-932D-2B3512494E7C}" type="presOf" srcId="{FFAEA121-D9E8-488D-83A6-0D0C66CEB3FE}" destId="{F46A62C5-238F-4173-AD8F-07B6ED3259A3}" srcOrd="0" destOrd="0" presId="urn:microsoft.com/office/officeart/2005/8/layout/lProcess3"/>
    <dgm:cxn modelId="{6AF91187-656B-4EE4-8C49-962F2752A7AE}" type="presOf" srcId="{11B83A48-27A0-4120-A2DE-DC1441F0B334}" destId="{CD970B76-C328-42BF-9C76-B6E018A65535}" srcOrd="0" destOrd="0" presId="urn:microsoft.com/office/officeart/2005/8/layout/lProcess3"/>
    <dgm:cxn modelId="{AF4244F1-0664-4577-BF99-51FA189AD5E3}" srcId="{FFAEA121-D9E8-488D-83A6-0D0C66CEB3FE}" destId="{5A3204D5-6F76-4230-88F0-908D566C6386}" srcOrd="2" destOrd="0" parTransId="{E15403B5-5FBF-42A1-825B-92C4D622FECF}" sibTransId="{2347BE50-CF1D-46E6-A31F-7758CD988092}"/>
    <dgm:cxn modelId="{D4709A51-2C8F-4500-9DBF-85ADF6810B26}" srcId="{4C9C7A23-2517-4BCD-A821-2DAB907C24E0}" destId="{11B83A48-27A0-4120-A2DE-DC1441F0B334}" srcOrd="2" destOrd="0" parTransId="{D3C9F764-6F9F-4DEE-9AC0-1EAD3F645363}" sibTransId="{0DB65352-5F77-4E97-9CC1-84029C5A46B5}"/>
    <dgm:cxn modelId="{4C750FE5-4061-44D0-92E3-1995ADDA3740}" type="presOf" srcId="{BDDA7C39-AB9F-457B-8E91-2A642DB53633}" destId="{4FDA10B3-3141-46F1-90E6-7892414D3A8D}" srcOrd="0" destOrd="0" presId="urn:microsoft.com/office/officeart/2005/8/layout/lProcess3"/>
    <dgm:cxn modelId="{FCFE6073-C05D-4797-808D-98ECDB3AE07E}" srcId="{11B83A48-27A0-4120-A2DE-DC1441F0B334}" destId="{F1F3C3DC-7159-4251-BE4A-802D0454D42B}" srcOrd="1" destOrd="0" parTransId="{8940C81D-E96F-479B-B730-8604DBF9D84F}" sibTransId="{AD39655A-4F21-4687-AB0F-08FD99894124}"/>
    <dgm:cxn modelId="{4BB2DAB7-F0F5-443C-B7C6-1B9A7687B5C8}" type="presOf" srcId="{5A3204D5-6F76-4230-88F0-908D566C6386}" destId="{CFB27A5D-091C-4CA3-96CA-BAD7807F8E6C}" srcOrd="0" destOrd="0" presId="urn:microsoft.com/office/officeart/2005/8/layout/lProcess3"/>
    <dgm:cxn modelId="{C632EC77-4B73-4492-8AFE-A607CB30EA22}" srcId="{11B83A48-27A0-4120-A2DE-DC1441F0B334}" destId="{045DE73D-5979-4A45-90B7-B78225F7F0BA}" srcOrd="0" destOrd="0" parTransId="{53F1937C-21B3-4965-ACFA-3A460DA66501}" sibTransId="{308A5CDB-4032-4952-977E-B50000EFE2A1}"/>
    <dgm:cxn modelId="{A95E2E71-6B3B-4FA7-8EAE-355C688E64F0}" srcId="{E150C821-4F5A-4F43-88F2-2F0EF062E9CE}" destId="{6763DB95-1E83-4240-BAC9-10539E25FE04}" srcOrd="0" destOrd="0" parTransId="{A0F5401C-53D4-4FB2-AFEC-B6E346745C26}" sibTransId="{528E4423-B29F-4E73-9AE7-5ABC8E0684D6}"/>
    <dgm:cxn modelId="{98946895-A2E2-4524-A050-BFFF7FC48017}" type="presOf" srcId="{4C9C7A23-2517-4BCD-A821-2DAB907C24E0}" destId="{389B15DD-43F8-47FF-AEBC-A593EABC6A57}" srcOrd="0" destOrd="0" presId="urn:microsoft.com/office/officeart/2005/8/layout/lProcess3"/>
    <dgm:cxn modelId="{91211F48-59B2-409C-87AD-E186841A368C}" type="presOf" srcId="{1EBE8168-918D-4419-845A-1C2289AB21A8}" destId="{89C9CBAA-FF4A-47A7-BF83-A30E42D843DE}" srcOrd="0" destOrd="0" presId="urn:microsoft.com/office/officeart/2005/8/layout/lProcess3"/>
    <dgm:cxn modelId="{D55BC685-C2F9-4075-A495-A8921470938D}" type="presOf" srcId="{6591C148-2F29-45EF-A431-3002AF2B08A1}" destId="{D7173567-A52C-491E-94E0-1E7D7053E683}" srcOrd="0" destOrd="0" presId="urn:microsoft.com/office/officeart/2005/8/layout/lProcess3"/>
    <dgm:cxn modelId="{AF656F55-CB5B-4999-8982-F97D6C2F90B2}" srcId="{11B83A48-27A0-4120-A2DE-DC1441F0B334}" destId="{3C00FDC3-112E-4ECD-B5A0-FB19612A0510}" srcOrd="2" destOrd="0" parTransId="{2A8BFA96-3B4E-46E6-A6C8-CC99223F22CF}" sibTransId="{F7CACA54-A440-4ECB-97A4-11F5E79DA515}"/>
    <dgm:cxn modelId="{20DE3FD4-5690-4725-A72F-4C05BA3C6D2F}" type="presOf" srcId="{6763DB95-1E83-4240-BAC9-10539E25FE04}" destId="{B6FED379-6CA5-4906-B7AA-02B89B2D9482}" srcOrd="0" destOrd="0" presId="urn:microsoft.com/office/officeart/2005/8/layout/lProcess3"/>
    <dgm:cxn modelId="{546162BB-3AFB-44E6-A1B3-84C0F1AA99E5}" type="presOf" srcId="{045DE73D-5979-4A45-90B7-B78225F7F0BA}" destId="{45664BB7-3587-42D3-9709-5325258528A6}" srcOrd="0" destOrd="0" presId="urn:microsoft.com/office/officeart/2005/8/layout/lProcess3"/>
    <dgm:cxn modelId="{DC246F5A-C831-4872-8FC4-23C192BEA39A}" srcId="{4C9C7A23-2517-4BCD-A821-2DAB907C24E0}" destId="{E150C821-4F5A-4F43-88F2-2F0EF062E9CE}" srcOrd="0" destOrd="0" parTransId="{4E5738FF-3700-499B-B1EA-EDE7928D21FB}" sibTransId="{78CE9919-C5D8-40F7-8450-B76AC20EAC4D}"/>
    <dgm:cxn modelId="{BC4B40E6-E43E-4B87-8259-62D231B1E624}" srcId="{E150C821-4F5A-4F43-88F2-2F0EF062E9CE}" destId="{1EBE8168-918D-4419-845A-1C2289AB21A8}" srcOrd="2" destOrd="0" parTransId="{5135A26B-5AB5-43CB-B292-2A52321903E1}" sibTransId="{2EB05A1C-CA62-444E-815A-B60D17CEC887}"/>
    <dgm:cxn modelId="{B318DBD0-BE54-4881-84CF-DC9447F86843}" type="presOf" srcId="{5F443770-4F38-4BD5-8D8B-6A72B64C1979}" destId="{ACA52549-CA5D-4A54-B8C3-D499A14BA144}" srcOrd="0" destOrd="0" presId="urn:microsoft.com/office/officeart/2005/8/layout/lProcess3"/>
    <dgm:cxn modelId="{9459DB2B-99CC-4D5B-8123-A335586ECA4F}" srcId="{4C9C7A23-2517-4BCD-A821-2DAB907C24E0}" destId="{FFAEA121-D9E8-488D-83A6-0D0C66CEB3FE}" srcOrd="1" destOrd="0" parTransId="{DA536A6C-F16A-4E30-91A2-F3C29272385E}" sibTransId="{08FCA08E-85A2-4E9C-90E9-CB5C2D6B4B52}"/>
    <dgm:cxn modelId="{C63B5EC5-CDA6-4C04-BEED-10CB2BC0EE6F}" type="presOf" srcId="{3C00FDC3-112E-4ECD-B5A0-FB19612A0510}" destId="{C2F8DAF0-62BD-46E0-8EC9-2C5C937F407B}" srcOrd="0" destOrd="0" presId="urn:microsoft.com/office/officeart/2005/8/layout/lProcess3"/>
    <dgm:cxn modelId="{0CB45DE5-842B-40F6-BECC-35F0E84FF295}" srcId="{FFAEA121-D9E8-488D-83A6-0D0C66CEB3FE}" destId="{5F443770-4F38-4BD5-8D8B-6A72B64C1979}" srcOrd="0" destOrd="0" parTransId="{E3B22588-C2B5-46B1-8988-77F4DCE365F3}" sibTransId="{7D820F7A-61D7-4D9B-BCE2-4C12D5E19733}"/>
    <dgm:cxn modelId="{CCC90E61-38BC-4BD4-9BDA-CF898AF934A0}" srcId="{E150C821-4F5A-4F43-88F2-2F0EF062E9CE}" destId="{6591C148-2F29-45EF-A431-3002AF2B08A1}" srcOrd="1" destOrd="0" parTransId="{AE26B98F-68AC-40A3-A1C5-8172B972DC67}" sibTransId="{5FD9A983-9BC2-4AB9-8867-B1F7546D513A}"/>
    <dgm:cxn modelId="{DBBBB475-25DB-4804-9495-DC0D9CFD7A41}" type="presParOf" srcId="{389B15DD-43F8-47FF-AEBC-A593EABC6A57}" destId="{F93F3F49-302A-474D-A998-0D6B448BCA3B}" srcOrd="0" destOrd="0" presId="urn:microsoft.com/office/officeart/2005/8/layout/lProcess3"/>
    <dgm:cxn modelId="{E22EAD13-A0EB-47FD-9D07-41BEE7D3AA57}" type="presParOf" srcId="{F93F3F49-302A-474D-A998-0D6B448BCA3B}" destId="{2DEBCB92-A01F-4CE5-AE66-5BAE30827872}" srcOrd="0" destOrd="0" presId="urn:microsoft.com/office/officeart/2005/8/layout/lProcess3"/>
    <dgm:cxn modelId="{1EF8970A-DC48-495D-AB31-FE4CC8EE15F7}" type="presParOf" srcId="{F93F3F49-302A-474D-A998-0D6B448BCA3B}" destId="{86EDDB30-E27C-4E21-8AC0-C1F2820BCFC6}" srcOrd="1" destOrd="0" presId="urn:microsoft.com/office/officeart/2005/8/layout/lProcess3"/>
    <dgm:cxn modelId="{EFEDC332-C093-4B58-B958-43937814EA07}" type="presParOf" srcId="{F93F3F49-302A-474D-A998-0D6B448BCA3B}" destId="{B6FED379-6CA5-4906-B7AA-02B89B2D9482}" srcOrd="2" destOrd="0" presId="urn:microsoft.com/office/officeart/2005/8/layout/lProcess3"/>
    <dgm:cxn modelId="{367204D5-45EB-4719-83B7-DAD5280E8291}" type="presParOf" srcId="{F93F3F49-302A-474D-A998-0D6B448BCA3B}" destId="{2C1A5EBA-DEE7-4544-8046-452649838851}" srcOrd="3" destOrd="0" presId="urn:microsoft.com/office/officeart/2005/8/layout/lProcess3"/>
    <dgm:cxn modelId="{2F12460E-FABD-495F-8654-F488CA26C033}" type="presParOf" srcId="{F93F3F49-302A-474D-A998-0D6B448BCA3B}" destId="{D7173567-A52C-491E-94E0-1E7D7053E683}" srcOrd="4" destOrd="0" presId="urn:microsoft.com/office/officeart/2005/8/layout/lProcess3"/>
    <dgm:cxn modelId="{E9FE2729-023B-4587-8862-C9BEB629B6C7}" type="presParOf" srcId="{F93F3F49-302A-474D-A998-0D6B448BCA3B}" destId="{E3CB3B87-78C4-416D-9009-27994E548F58}" srcOrd="5" destOrd="0" presId="urn:microsoft.com/office/officeart/2005/8/layout/lProcess3"/>
    <dgm:cxn modelId="{04D6E0B8-0C95-4CE7-951F-AE161A5E794B}" type="presParOf" srcId="{F93F3F49-302A-474D-A998-0D6B448BCA3B}" destId="{89C9CBAA-FF4A-47A7-BF83-A30E42D843DE}" srcOrd="6" destOrd="0" presId="urn:microsoft.com/office/officeart/2005/8/layout/lProcess3"/>
    <dgm:cxn modelId="{EC33DE78-FEE1-40E5-9E95-B891F9D84EC5}" type="presParOf" srcId="{389B15DD-43F8-47FF-AEBC-A593EABC6A57}" destId="{880435B1-E6EF-4604-A996-9F38055513B3}" srcOrd="1" destOrd="0" presId="urn:microsoft.com/office/officeart/2005/8/layout/lProcess3"/>
    <dgm:cxn modelId="{5CA0B221-43C0-4C0E-906E-DD8D8A92A659}" type="presParOf" srcId="{389B15DD-43F8-47FF-AEBC-A593EABC6A57}" destId="{D11386BE-1246-4D1F-A28A-34806025983F}" srcOrd="2" destOrd="0" presId="urn:microsoft.com/office/officeart/2005/8/layout/lProcess3"/>
    <dgm:cxn modelId="{24FE076B-B4E8-4570-8064-68916C58AB61}" type="presParOf" srcId="{D11386BE-1246-4D1F-A28A-34806025983F}" destId="{F46A62C5-238F-4173-AD8F-07B6ED3259A3}" srcOrd="0" destOrd="0" presId="urn:microsoft.com/office/officeart/2005/8/layout/lProcess3"/>
    <dgm:cxn modelId="{4AC76BBF-BCE7-4130-A268-CA1CF74DA2B3}" type="presParOf" srcId="{D11386BE-1246-4D1F-A28A-34806025983F}" destId="{45A15D1D-D7FA-4BAB-9917-6AF0D3DF5D9C}" srcOrd="1" destOrd="0" presId="urn:microsoft.com/office/officeart/2005/8/layout/lProcess3"/>
    <dgm:cxn modelId="{0CFEC4CE-8F22-4407-9732-E8C890D3B75F}" type="presParOf" srcId="{D11386BE-1246-4D1F-A28A-34806025983F}" destId="{ACA52549-CA5D-4A54-B8C3-D499A14BA144}" srcOrd="2" destOrd="0" presId="urn:microsoft.com/office/officeart/2005/8/layout/lProcess3"/>
    <dgm:cxn modelId="{D59167ED-CD06-48EB-86BE-616A42FA46E5}" type="presParOf" srcId="{D11386BE-1246-4D1F-A28A-34806025983F}" destId="{3576BE85-09DD-450E-BC31-40E4FE16D56B}" srcOrd="3" destOrd="0" presId="urn:microsoft.com/office/officeart/2005/8/layout/lProcess3"/>
    <dgm:cxn modelId="{068FA45C-01C7-4128-8AE5-AC40C3D17718}" type="presParOf" srcId="{D11386BE-1246-4D1F-A28A-34806025983F}" destId="{4FDA10B3-3141-46F1-90E6-7892414D3A8D}" srcOrd="4" destOrd="0" presId="urn:microsoft.com/office/officeart/2005/8/layout/lProcess3"/>
    <dgm:cxn modelId="{78F5C31A-F356-488B-86CD-767D186CE2C3}" type="presParOf" srcId="{D11386BE-1246-4D1F-A28A-34806025983F}" destId="{E0ED4A21-CD8F-412F-89C0-BF2118AF3715}" srcOrd="5" destOrd="0" presId="urn:microsoft.com/office/officeart/2005/8/layout/lProcess3"/>
    <dgm:cxn modelId="{0FF43726-A87D-4318-8B6D-223E02560841}" type="presParOf" srcId="{D11386BE-1246-4D1F-A28A-34806025983F}" destId="{CFB27A5D-091C-4CA3-96CA-BAD7807F8E6C}" srcOrd="6" destOrd="0" presId="urn:microsoft.com/office/officeart/2005/8/layout/lProcess3"/>
    <dgm:cxn modelId="{F98C7B4E-0119-48C3-B157-A58839D771AC}" type="presParOf" srcId="{389B15DD-43F8-47FF-AEBC-A593EABC6A57}" destId="{D50528FA-1EA1-444B-825B-B6ED971E2A1F}" srcOrd="3" destOrd="0" presId="urn:microsoft.com/office/officeart/2005/8/layout/lProcess3"/>
    <dgm:cxn modelId="{AE9ED309-8342-406E-9023-8EF2B2F92AE2}" type="presParOf" srcId="{389B15DD-43F8-47FF-AEBC-A593EABC6A57}" destId="{E201A7DB-046E-46BE-9815-A7DBC72E0A5B}" srcOrd="4" destOrd="0" presId="urn:microsoft.com/office/officeart/2005/8/layout/lProcess3"/>
    <dgm:cxn modelId="{D6DB4EDA-982A-4AAC-99A8-0B8DE1590381}" type="presParOf" srcId="{E201A7DB-046E-46BE-9815-A7DBC72E0A5B}" destId="{CD970B76-C328-42BF-9C76-B6E018A65535}" srcOrd="0" destOrd="0" presId="urn:microsoft.com/office/officeart/2005/8/layout/lProcess3"/>
    <dgm:cxn modelId="{2E0E1761-F428-416A-AA88-68219A956B9C}" type="presParOf" srcId="{E201A7DB-046E-46BE-9815-A7DBC72E0A5B}" destId="{FD82BAD4-0A98-44A3-842A-7F5958F80A2E}" srcOrd="1" destOrd="0" presId="urn:microsoft.com/office/officeart/2005/8/layout/lProcess3"/>
    <dgm:cxn modelId="{C0B90AA8-81EB-4395-994F-73801AA3F734}" type="presParOf" srcId="{E201A7DB-046E-46BE-9815-A7DBC72E0A5B}" destId="{45664BB7-3587-42D3-9709-5325258528A6}" srcOrd="2" destOrd="0" presId="urn:microsoft.com/office/officeart/2005/8/layout/lProcess3"/>
    <dgm:cxn modelId="{1BFF64FA-8069-4C2B-BFEF-8052074EF5C3}" type="presParOf" srcId="{E201A7DB-046E-46BE-9815-A7DBC72E0A5B}" destId="{98B5C80B-439D-4822-84AA-6FCC32C5342B}" srcOrd="3" destOrd="0" presId="urn:microsoft.com/office/officeart/2005/8/layout/lProcess3"/>
    <dgm:cxn modelId="{57D13297-8BED-43C9-8D3A-6B543A0E70DF}" type="presParOf" srcId="{E201A7DB-046E-46BE-9815-A7DBC72E0A5B}" destId="{545E4C6F-5885-442D-A5A2-044B7832E9A1}" srcOrd="4" destOrd="0" presId="urn:microsoft.com/office/officeart/2005/8/layout/lProcess3"/>
    <dgm:cxn modelId="{62DAF951-E43D-4F9B-8B20-7FCEF761DBE5}" type="presParOf" srcId="{E201A7DB-046E-46BE-9815-A7DBC72E0A5B}" destId="{79C7DE01-B3A7-4982-851B-2828CB8BF569}" srcOrd="5" destOrd="0" presId="urn:microsoft.com/office/officeart/2005/8/layout/lProcess3"/>
    <dgm:cxn modelId="{55664F51-B66F-4896-B511-664F9BDD6F3E}" type="presParOf" srcId="{E201A7DB-046E-46BE-9815-A7DBC72E0A5B}" destId="{C2F8DAF0-62BD-46E0-8EC9-2C5C937F407B}" srcOrd="6" destOrd="0" presId="urn:microsoft.com/office/officeart/2005/8/layout/l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BCB92-A01F-4CE5-AE66-5BAE30827872}">
      <dsp:nvSpPr>
        <dsp:cNvPr id="0" name=""/>
        <dsp:cNvSpPr/>
      </dsp:nvSpPr>
      <dsp:spPr>
        <a:xfrm>
          <a:off x="6103" y="981733"/>
          <a:ext cx="3609773" cy="1499698"/>
        </a:xfrm>
        <a:prstGeom prst="chevron">
          <a:avLst/>
        </a:prstGeom>
        <a:solidFill>
          <a:srgbClr val="379C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lumMod val="75000"/>
                  <a:lumOff val="25000"/>
                </a:schemeClr>
              </a:solidFill>
            </a:rPr>
            <a:t>Quantify</a:t>
          </a:r>
          <a:endParaRPr lang="en-US" sz="3600" kern="1200" dirty="0">
            <a:solidFill>
              <a:schemeClr val="tx1">
                <a:lumMod val="75000"/>
                <a:lumOff val="25000"/>
              </a:schemeClr>
            </a:solidFill>
          </a:endParaRPr>
        </a:p>
      </dsp:txBody>
      <dsp:txXfrm>
        <a:off x="755952" y="981733"/>
        <a:ext cx="2110075" cy="1499698"/>
      </dsp:txXfrm>
    </dsp:sp>
    <dsp:sp modelId="{B6FED379-6CA5-4906-B7AA-02B89B2D9482}">
      <dsp:nvSpPr>
        <dsp:cNvPr id="0" name=""/>
        <dsp:cNvSpPr/>
      </dsp:nvSpPr>
      <dsp:spPr>
        <a:xfrm>
          <a:off x="3128474" y="1109207"/>
          <a:ext cx="3111873" cy="124474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lumMod val="75000"/>
                  <a:lumOff val="25000"/>
                </a:schemeClr>
              </a:solidFill>
            </a:rPr>
            <a:t>Satellite Imagery</a:t>
          </a:r>
          <a:endParaRPr lang="en-US" sz="2300" kern="1200" dirty="0">
            <a:solidFill>
              <a:schemeClr val="tx1">
                <a:lumMod val="75000"/>
                <a:lumOff val="25000"/>
              </a:schemeClr>
            </a:solidFill>
          </a:endParaRPr>
        </a:p>
      </dsp:txBody>
      <dsp:txXfrm>
        <a:off x="3750849" y="1109207"/>
        <a:ext cx="1867124" cy="1244749"/>
      </dsp:txXfrm>
    </dsp:sp>
    <dsp:sp modelId="{D7173567-A52C-491E-94E0-1E7D7053E683}">
      <dsp:nvSpPr>
        <dsp:cNvPr id="0" name=""/>
        <dsp:cNvSpPr/>
      </dsp:nvSpPr>
      <dsp:spPr>
        <a:xfrm>
          <a:off x="5804685" y="1109207"/>
          <a:ext cx="3111873" cy="124474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lumMod val="75000"/>
                  <a:lumOff val="25000"/>
                </a:schemeClr>
              </a:solidFill>
            </a:rPr>
            <a:t>Normalized Burn Ratio</a:t>
          </a:r>
          <a:endParaRPr lang="en-US" sz="2300" kern="1200" dirty="0">
            <a:solidFill>
              <a:schemeClr val="tx1">
                <a:lumMod val="75000"/>
                <a:lumOff val="25000"/>
              </a:schemeClr>
            </a:solidFill>
          </a:endParaRPr>
        </a:p>
      </dsp:txBody>
      <dsp:txXfrm>
        <a:off x="6427060" y="1109207"/>
        <a:ext cx="1867124" cy="1244749"/>
      </dsp:txXfrm>
    </dsp:sp>
    <dsp:sp modelId="{89C9CBAA-FF4A-47A7-BF83-A30E42D843DE}">
      <dsp:nvSpPr>
        <dsp:cNvPr id="0" name=""/>
        <dsp:cNvSpPr/>
      </dsp:nvSpPr>
      <dsp:spPr>
        <a:xfrm>
          <a:off x="8480896" y="1109207"/>
          <a:ext cx="3111873" cy="124474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lumMod val="75000"/>
                  <a:lumOff val="25000"/>
                </a:schemeClr>
              </a:solidFill>
            </a:rPr>
            <a:t>Vegetation Growth</a:t>
          </a:r>
          <a:endParaRPr lang="en-US" sz="2300" kern="1200" dirty="0">
            <a:solidFill>
              <a:schemeClr val="tx1">
                <a:lumMod val="75000"/>
                <a:lumOff val="25000"/>
              </a:schemeClr>
            </a:solidFill>
          </a:endParaRPr>
        </a:p>
      </dsp:txBody>
      <dsp:txXfrm>
        <a:off x="9103271" y="1109207"/>
        <a:ext cx="1867124" cy="1244749"/>
      </dsp:txXfrm>
    </dsp:sp>
    <dsp:sp modelId="{F46A62C5-238F-4173-AD8F-07B6ED3259A3}">
      <dsp:nvSpPr>
        <dsp:cNvPr id="0" name=""/>
        <dsp:cNvSpPr/>
      </dsp:nvSpPr>
      <dsp:spPr>
        <a:xfrm>
          <a:off x="6103" y="2691388"/>
          <a:ext cx="3609773" cy="1499698"/>
        </a:xfrm>
        <a:prstGeom prst="chevron">
          <a:avLst/>
        </a:prstGeom>
        <a:solidFill>
          <a:srgbClr val="379C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lumMod val="75000"/>
                  <a:lumOff val="25000"/>
                </a:schemeClr>
              </a:solidFill>
            </a:rPr>
            <a:t>Explore</a:t>
          </a:r>
          <a:endParaRPr lang="en-US" sz="3600" kern="1200" dirty="0">
            <a:solidFill>
              <a:schemeClr val="tx1">
                <a:lumMod val="75000"/>
                <a:lumOff val="25000"/>
              </a:schemeClr>
            </a:solidFill>
          </a:endParaRPr>
        </a:p>
      </dsp:txBody>
      <dsp:txXfrm>
        <a:off x="755952" y="2691388"/>
        <a:ext cx="2110075" cy="1499698"/>
      </dsp:txXfrm>
    </dsp:sp>
    <dsp:sp modelId="{ACA52549-CA5D-4A54-B8C3-D499A14BA144}">
      <dsp:nvSpPr>
        <dsp:cNvPr id="0" name=""/>
        <dsp:cNvSpPr/>
      </dsp:nvSpPr>
      <dsp:spPr>
        <a:xfrm>
          <a:off x="3128474" y="2818863"/>
          <a:ext cx="3111873" cy="124474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lumMod val="75000"/>
                  <a:lumOff val="25000"/>
                </a:schemeClr>
              </a:solidFill>
            </a:rPr>
            <a:t>USGS Gauges</a:t>
          </a:r>
          <a:endParaRPr lang="en-US" sz="2300" kern="1200" dirty="0">
            <a:solidFill>
              <a:schemeClr val="tx1">
                <a:lumMod val="75000"/>
                <a:lumOff val="25000"/>
              </a:schemeClr>
            </a:solidFill>
          </a:endParaRPr>
        </a:p>
      </dsp:txBody>
      <dsp:txXfrm>
        <a:off x="3750849" y="2818863"/>
        <a:ext cx="1867124" cy="1244749"/>
      </dsp:txXfrm>
    </dsp:sp>
    <dsp:sp modelId="{4FDA10B3-3141-46F1-90E6-7892414D3A8D}">
      <dsp:nvSpPr>
        <dsp:cNvPr id="0" name=""/>
        <dsp:cNvSpPr/>
      </dsp:nvSpPr>
      <dsp:spPr>
        <a:xfrm>
          <a:off x="5804685" y="2818863"/>
          <a:ext cx="3111873" cy="124474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lumMod val="75000"/>
                  <a:lumOff val="25000"/>
                </a:schemeClr>
              </a:solidFill>
            </a:rPr>
            <a:t>Q7 max</a:t>
          </a:r>
          <a:endParaRPr lang="en-US" sz="2300" kern="1200" dirty="0">
            <a:solidFill>
              <a:schemeClr val="tx1">
                <a:lumMod val="75000"/>
                <a:lumOff val="25000"/>
              </a:schemeClr>
            </a:solidFill>
          </a:endParaRPr>
        </a:p>
      </dsp:txBody>
      <dsp:txXfrm>
        <a:off x="6427060" y="2818863"/>
        <a:ext cx="1867124" cy="1244749"/>
      </dsp:txXfrm>
    </dsp:sp>
    <dsp:sp modelId="{CFB27A5D-091C-4CA3-96CA-BAD7807F8E6C}">
      <dsp:nvSpPr>
        <dsp:cNvPr id="0" name=""/>
        <dsp:cNvSpPr/>
      </dsp:nvSpPr>
      <dsp:spPr>
        <a:xfrm>
          <a:off x="8480896" y="2818863"/>
          <a:ext cx="3111873" cy="124474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lumMod val="75000"/>
                  <a:lumOff val="25000"/>
                </a:schemeClr>
              </a:solidFill>
            </a:rPr>
            <a:t>Streamflow Patterns</a:t>
          </a:r>
          <a:endParaRPr lang="en-US" sz="2300" kern="1200" dirty="0">
            <a:solidFill>
              <a:schemeClr val="tx1">
                <a:lumMod val="75000"/>
                <a:lumOff val="25000"/>
              </a:schemeClr>
            </a:solidFill>
          </a:endParaRPr>
        </a:p>
      </dsp:txBody>
      <dsp:txXfrm>
        <a:off x="9103271" y="2818863"/>
        <a:ext cx="1867124" cy="1244749"/>
      </dsp:txXfrm>
    </dsp:sp>
    <dsp:sp modelId="{CD970B76-C328-42BF-9C76-B6E018A65535}">
      <dsp:nvSpPr>
        <dsp:cNvPr id="0" name=""/>
        <dsp:cNvSpPr/>
      </dsp:nvSpPr>
      <dsp:spPr>
        <a:xfrm>
          <a:off x="6103" y="4401044"/>
          <a:ext cx="3593313" cy="1499698"/>
        </a:xfrm>
        <a:prstGeom prst="chevron">
          <a:avLst/>
        </a:prstGeom>
        <a:solidFill>
          <a:srgbClr val="379C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lumMod val="75000"/>
                  <a:lumOff val="25000"/>
                </a:schemeClr>
              </a:solidFill>
            </a:rPr>
            <a:t>Evaluate</a:t>
          </a:r>
          <a:endParaRPr lang="en-US" sz="3600" kern="1200" dirty="0">
            <a:solidFill>
              <a:schemeClr val="tx1">
                <a:lumMod val="75000"/>
                <a:lumOff val="25000"/>
              </a:schemeClr>
            </a:solidFill>
          </a:endParaRPr>
        </a:p>
      </dsp:txBody>
      <dsp:txXfrm>
        <a:off x="755952" y="4401044"/>
        <a:ext cx="2093615" cy="1499698"/>
      </dsp:txXfrm>
    </dsp:sp>
    <dsp:sp modelId="{45664BB7-3587-42D3-9709-5325258528A6}">
      <dsp:nvSpPr>
        <dsp:cNvPr id="0" name=""/>
        <dsp:cNvSpPr/>
      </dsp:nvSpPr>
      <dsp:spPr>
        <a:xfrm>
          <a:off x="3112015" y="4528519"/>
          <a:ext cx="3111873" cy="124474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lumMod val="75000"/>
                  <a:lumOff val="25000"/>
                </a:schemeClr>
              </a:solidFill>
            </a:rPr>
            <a:t>Vector &amp; Raster Data</a:t>
          </a:r>
          <a:endParaRPr lang="en-US" sz="2300" kern="1200" dirty="0">
            <a:solidFill>
              <a:schemeClr val="tx1">
                <a:lumMod val="75000"/>
                <a:lumOff val="25000"/>
              </a:schemeClr>
            </a:solidFill>
          </a:endParaRPr>
        </a:p>
      </dsp:txBody>
      <dsp:txXfrm>
        <a:off x="3734390" y="4528519"/>
        <a:ext cx="1867124" cy="1244749"/>
      </dsp:txXfrm>
    </dsp:sp>
    <dsp:sp modelId="{545E4C6F-5885-442D-A5A2-044B7832E9A1}">
      <dsp:nvSpPr>
        <dsp:cNvPr id="0" name=""/>
        <dsp:cNvSpPr/>
      </dsp:nvSpPr>
      <dsp:spPr>
        <a:xfrm>
          <a:off x="5788226" y="4528519"/>
          <a:ext cx="3111873" cy="124474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lumMod val="75000"/>
                  <a:lumOff val="25000"/>
                </a:schemeClr>
              </a:solidFill>
            </a:rPr>
            <a:t>Database</a:t>
          </a:r>
          <a:endParaRPr lang="en-US" sz="2300" kern="1200" dirty="0">
            <a:solidFill>
              <a:schemeClr val="tx1">
                <a:lumMod val="75000"/>
                <a:lumOff val="25000"/>
              </a:schemeClr>
            </a:solidFill>
          </a:endParaRPr>
        </a:p>
      </dsp:txBody>
      <dsp:txXfrm>
        <a:off x="6410601" y="4528519"/>
        <a:ext cx="1867124" cy="1244749"/>
      </dsp:txXfrm>
    </dsp:sp>
    <dsp:sp modelId="{C2F8DAF0-62BD-46E0-8EC9-2C5C937F407B}">
      <dsp:nvSpPr>
        <dsp:cNvPr id="0" name=""/>
        <dsp:cNvSpPr/>
      </dsp:nvSpPr>
      <dsp:spPr>
        <a:xfrm>
          <a:off x="8464437" y="4528519"/>
          <a:ext cx="3111873" cy="124474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lumMod val="75000"/>
                  <a:lumOff val="25000"/>
                </a:schemeClr>
              </a:solidFill>
            </a:rPr>
            <a:t>Spatial Relationships</a:t>
          </a:r>
          <a:endParaRPr lang="en-US" sz="2300" kern="1200" dirty="0">
            <a:solidFill>
              <a:schemeClr val="tx1">
                <a:lumMod val="75000"/>
                <a:lumOff val="25000"/>
              </a:schemeClr>
            </a:solidFill>
          </a:endParaRPr>
        </a:p>
      </dsp:txBody>
      <dsp:txXfrm>
        <a:off x="9086812" y="4528519"/>
        <a:ext cx="1867124" cy="124474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379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379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379CC3"/>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533" y="891700"/>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0" y="34529480"/>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11/13/2019</a:t>
            </a:fld>
            <a:endParaRPr lang="en-US" dirty="0"/>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dirty="0"/>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diagramLayout" Target="../diagrams/layout1.xml"/><Relationship Id="rId1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diagramData" Target="../diagrams/data1.xml"/><Relationship Id="rId17" Type="http://schemas.openxmlformats.org/officeDocument/2006/relationships/image" Target="../media/image14.emf"/><Relationship Id="rId2" Type="http://schemas.openxmlformats.org/officeDocument/2006/relationships/image" Target="../media/image4.jpg"/><Relationship Id="rId16" Type="http://schemas.microsoft.com/office/2007/relationships/diagramDrawing" Target="../diagrams/drawing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diagramColors" Target="../diagrams/colors1.xml"/><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p:cNvGrpSpPr/>
          <p:nvPr/>
        </p:nvGrpSpPr>
        <p:grpSpPr>
          <a:xfrm>
            <a:off x="12923624" y="11923849"/>
            <a:ext cx="12546228" cy="7614254"/>
            <a:chOff x="13052389" y="13257396"/>
            <a:chExt cx="9049422" cy="5371465"/>
          </a:xfrm>
        </p:grpSpPr>
        <p:pic>
          <p:nvPicPr>
            <p:cNvPr id="158" name="Google Shape;440;g623eef4bee_0_93"/>
            <p:cNvPicPr/>
            <p:nvPr/>
          </p:nvPicPr>
          <p:blipFill rotWithShape="1">
            <a:blip r:embed="rId2">
              <a:alphaModFix/>
              <a:extLst>
                <a:ext uri="{28A0092B-C50C-407E-A947-70E740481C1C}">
                  <a14:useLocalDpi xmlns:a14="http://schemas.microsoft.com/office/drawing/2010/main" val="0"/>
                </a:ext>
              </a:extLst>
            </a:blip>
            <a:srcRect r="32194"/>
            <a:stretch/>
          </p:blipFill>
          <p:spPr>
            <a:xfrm>
              <a:off x="13052389" y="13257396"/>
              <a:ext cx="5463540" cy="5371465"/>
            </a:xfrm>
            <a:prstGeom prst="rect">
              <a:avLst/>
            </a:prstGeom>
            <a:noFill/>
            <a:ln>
              <a:noFill/>
            </a:ln>
          </p:spPr>
        </p:pic>
        <p:grpSp>
          <p:nvGrpSpPr>
            <p:cNvPr id="159" name="Group 158"/>
            <p:cNvGrpSpPr/>
            <p:nvPr/>
          </p:nvGrpSpPr>
          <p:grpSpPr>
            <a:xfrm>
              <a:off x="18783936" y="14281472"/>
              <a:ext cx="3317875" cy="2518168"/>
              <a:chOff x="0" y="-89944"/>
              <a:chExt cx="3318129" cy="2518590"/>
            </a:xfrm>
          </p:grpSpPr>
          <p:pic>
            <p:nvPicPr>
              <p:cNvPr id="160" name="Google Shape;443;g623eef4bee_0_93"/>
              <p:cNvPicPr/>
              <p:nvPr/>
            </p:nvPicPr>
            <p:blipFill rotWithShape="1">
              <a:blip r:embed="rId2">
                <a:alphaModFix/>
              </a:blip>
              <a:srcRect l="73947" t="60344" r="11017" b="23210"/>
              <a:stretch/>
            </p:blipFill>
            <p:spPr>
              <a:xfrm>
                <a:off x="0" y="29261"/>
                <a:ext cx="3269615" cy="2383790"/>
              </a:xfrm>
              <a:prstGeom prst="rect">
                <a:avLst/>
              </a:prstGeom>
              <a:noFill/>
              <a:ln>
                <a:noFill/>
              </a:ln>
            </p:spPr>
          </p:pic>
          <p:sp>
            <p:nvSpPr>
              <p:cNvPr id="161" name="Google Shape;445;g623eef4bee_0_93"/>
              <p:cNvSpPr txBox="1"/>
              <p:nvPr/>
            </p:nvSpPr>
            <p:spPr>
              <a:xfrm>
                <a:off x="1060704" y="1880006"/>
                <a:ext cx="2257425" cy="548640"/>
              </a:xfrm>
              <a:prstGeom prst="rect">
                <a:avLst/>
              </a:prstGeom>
              <a:solidFill>
                <a:srgbClr val="FFFFFF"/>
              </a:solidFill>
              <a:ln>
                <a:noFill/>
              </a:ln>
            </p:spPr>
            <p:txBody>
              <a:bodyPr spcFirstLastPara="1" wrap="square" lIns="91425" tIns="91425" rIns="91425" bIns="91425" anchor="t" anchorCtr="0">
                <a:noAutofit/>
              </a:bodyPr>
              <a:lstStyle/>
              <a:p>
                <a:pPr marL="0" marR="0">
                  <a:spcBef>
                    <a:spcPts val="0"/>
                  </a:spcBef>
                  <a:spcAft>
                    <a:spcPts val="0"/>
                  </a:spcAft>
                </a:pPr>
                <a:r>
                  <a:rPr lang="en-US" sz="2400" dirty="0">
                    <a:solidFill>
                      <a:schemeClr val="tx1">
                        <a:lumMod val="75000"/>
                        <a:lumOff val="25000"/>
                      </a:schemeClr>
                    </a:solidFill>
                    <a:effectLst/>
                    <a:latin typeface="Garamond" panose="02020404030301010803" pitchFamily="18" charset="0"/>
                    <a:ea typeface="Century Gothic" panose="020B0502020202020204" pitchFamily="34" charset="0"/>
                    <a:cs typeface="Century Gothic" panose="020B0502020202020204" pitchFamily="34" charset="0"/>
                  </a:rPr>
                  <a:t>Burned Areas</a:t>
                </a:r>
                <a:endParaRPr lang="en-US" sz="2400" dirty="0">
                  <a:solidFill>
                    <a:schemeClr val="tx1">
                      <a:lumMod val="75000"/>
                      <a:lumOff val="25000"/>
                    </a:schemeClr>
                  </a:solidFill>
                  <a:effectLst/>
                  <a:latin typeface="Garamond" panose="02020404030301010803" pitchFamily="18" charset="0"/>
                  <a:ea typeface="Times New Roman" panose="02020603050405020304" pitchFamily="18" charset="0"/>
                </a:endParaRPr>
              </a:p>
            </p:txBody>
          </p:sp>
          <p:sp>
            <p:nvSpPr>
              <p:cNvPr id="162" name="Google Shape;444;g623eef4bee_0_93"/>
              <p:cNvSpPr txBox="1"/>
              <p:nvPr/>
            </p:nvSpPr>
            <p:spPr>
              <a:xfrm>
                <a:off x="862190" y="-89944"/>
                <a:ext cx="2257500" cy="1778194"/>
              </a:xfrm>
              <a:prstGeom prst="rect">
                <a:avLst/>
              </a:prstGeom>
              <a:solidFill>
                <a:srgbClr val="FFFFFF"/>
              </a:solidFill>
              <a:ln>
                <a:noFill/>
              </a:ln>
            </p:spPr>
            <p:txBody>
              <a:bodyPr spcFirstLastPara="1" wrap="square" lIns="91425" tIns="91425" rIns="91425" bIns="91425" anchor="t" anchorCtr="0">
                <a:noAutofit/>
              </a:bodyPr>
              <a:lstStyle/>
              <a:p>
                <a:pPr marL="0" marR="0">
                  <a:lnSpc>
                    <a:spcPct val="150000"/>
                  </a:lnSpc>
                  <a:spcAft>
                    <a:spcPts val="0"/>
                  </a:spcAft>
                </a:pPr>
                <a:r>
                  <a:rPr lang="en-US" sz="2400" dirty="0" smtClean="0">
                    <a:solidFill>
                      <a:schemeClr val="tx1">
                        <a:lumMod val="75000"/>
                        <a:lumOff val="25000"/>
                      </a:schemeClr>
                    </a:solidFill>
                    <a:effectLst/>
                    <a:latin typeface="Garamond" panose="02020404030301010803" pitchFamily="18" charset="0"/>
                    <a:ea typeface="Century Gothic" panose="020B0502020202020204" pitchFamily="34" charset="0"/>
                    <a:cs typeface="Century Gothic" panose="020B0502020202020204" pitchFamily="34" charset="0"/>
                  </a:rPr>
                  <a:t>High</a:t>
                </a:r>
                <a:endParaRPr lang="en-US" dirty="0">
                  <a:solidFill>
                    <a:schemeClr val="tx1">
                      <a:lumMod val="75000"/>
                      <a:lumOff val="25000"/>
                    </a:schemeClr>
                  </a:solidFill>
                  <a:effectLst/>
                  <a:latin typeface="Garamond" panose="02020404030301010803" pitchFamily="18" charset="0"/>
                  <a:ea typeface="Times New Roman" panose="02020603050405020304" pitchFamily="18" charset="0"/>
                </a:endParaRPr>
              </a:p>
              <a:p>
                <a:pPr marL="0" marR="0">
                  <a:lnSpc>
                    <a:spcPct val="150000"/>
                  </a:lnSpc>
                  <a:spcAft>
                    <a:spcPts val="0"/>
                  </a:spcAft>
                </a:pPr>
                <a:r>
                  <a:rPr lang="en-US" sz="2400" dirty="0">
                    <a:solidFill>
                      <a:schemeClr val="tx1">
                        <a:lumMod val="75000"/>
                        <a:lumOff val="25000"/>
                      </a:schemeClr>
                    </a:solidFill>
                    <a:effectLst/>
                    <a:latin typeface="Garamond" panose="02020404030301010803" pitchFamily="18" charset="0"/>
                    <a:ea typeface="Century Gothic" panose="020B0502020202020204" pitchFamily="34" charset="0"/>
                    <a:cs typeface="Century Gothic" panose="020B0502020202020204" pitchFamily="34" charset="0"/>
                  </a:rPr>
                  <a:t>Moderate</a:t>
                </a:r>
                <a:endParaRPr lang="en-US" dirty="0">
                  <a:solidFill>
                    <a:schemeClr val="tx1">
                      <a:lumMod val="75000"/>
                      <a:lumOff val="25000"/>
                    </a:schemeClr>
                  </a:solidFill>
                  <a:effectLst/>
                  <a:latin typeface="Garamond" panose="02020404030301010803" pitchFamily="18" charset="0"/>
                  <a:ea typeface="Times New Roman" panose="02020603050405020304" pitchFamily="18" charset="0"/>
                </a:endParaRPr>
              </a:p>
              <a:p>
                <a:pPr marL="0" marR="0">
                  <a:lnSpc>
                    <a:spcPct val="150000"/>
                  </a:lnSpc>
                  <a:spcAft>
                    <a:spcPts val="0"/>
                  </a:spcAft>
                </a:pPr>
                <a:r>
                  <a:rPr lang="en-US" sz="2400" dirty="0">
                    <a:solidFill>
                      <a:schemeClr val="tx1">
                        <a:lumMod val="75000"/>
                        <a:lumOff val="25000"/>
                      </a:schemeClr>
                    </a:solidFill>
                    <a:effectLst/>
                    <a:latin typeface="Garamond" panose="02020404030301010803" pitchFamily="18" charset="0"/>
                    <a:ea typeface="Century Gothic" panose="020B0502020202020204" pitchFamily="34" charset="0"/>
                    <a:cs typeface="Century Gothic" panose="020B0502020202020204" pitchFamily="34" charset="0"/>
                  </a:rPr>
                  <a:t>Low</a:t>
                </a:r>
                <a:endParaRPr lang="en-US" dirty="0">
                  <a:solidFill>
                    <a:schemeClr val="tx1">
                      <a:lumMod val="75000"/>
                      <a:lumOff val="25000"/>
                    </a:schemeClr>
                  </a:solidFill>
                  <a:effectLst/>
                  <a:latin typeface="Garamond" panose="02020404030301010803" pitchFamily="18" charset="0"/>
                  <a:ea typeface="Times New Roman" panose="02020603050405020304" pitchFamily="18" charset="0"/>
                </a:endParaRPr>
              </a:p>
            </p:txBody>
          </p:sp>
        </p:grpSp>
        <p:pic>
          <p:nvPicPr>
            <p:cNvPr id="163" name="Picture 162"/>
            <p:cNvPicPr/>
            <p:nvPr/>
          </p:nvPicPr>
          <p:blipFill>
            <a:blip r:embed="rId3">
              <a:extLst>
                <a:ext uri="{28A0092B-C50C-407E-A947-70E740481C1C}">
                  <a14:useLocalDpi xmlns:a14="http://schemas.microsoft.com/office/drawing/2010/main" val="0"/>
                </a:ext>
              </a:extLst>
            </a:blip>
            <a:srcRect/>
            <a:stretch>
              <a:fillRect/>
            </a:stretch>
          </p:blipFill>
          <p:spPr bwMode="auto">
            <a:xfrm>
              <a:off x="18841651" y="17796964"/>
              <a:ext cx="2560320" cy="804545"/>
            </a:xfrm>
            <a:prstGeom prst="rect">
              <a:avLst/>
            </a:prstGeom>
            <a:noFill/>
          </p:spPr>
        </p:pic>
      </p:grpSp>
      <p:sp>
        <p:nvSpPr>
          <p:cNvPr id="45" name="Title 3"/>
          <p:cNvSpPr txBox="1">
            <a:spLocks/>
          </p:cNvSpPr>
          <p:nvPr/>
        </p:nvSpPr>
        <p:spPr>
          <a:xfrm>
            <a:off x="24721960" y="4648201"/>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smtClean="0">
                <a:solidFill>
                  <a:srgbClr val="379CC3"/>
                </a:solidFill>
              </a:rPr>
              <a:t>Gila National Forest</a:t>
            </a:r>
            <a:r>
              <a:rPr lang="en-US" sz="10000" dirty="0" smtClean="0">
                <a:solidFill>
                  <a:srgbClr val="379CC3"/>
                </a:solidFill>
              </a:rPr>
              <a:t> </a:t>
            </a:r>
            <a:r>
              <a:rPr lang="en-US" sz="10000" dirty="0">
                <a:solidFill>
                  <a:srgbClr val="379CC3"/>
                </a:solidFill>
              </a:rPr>
              <a:t>Water Resources</a:t>
            </a:r>
          </a:p>
        </p:txBody>
      </p:sp>
      <p:sp>
        <p:nvSpPr>
          <p:cNvPr id="14" name="Text Placeholder 16"/>
          <p:cNvSpPr txBox="1">
            <a:spLocks/>
          </p:cNvSpPr>
          <p:nvPr/>
        </p:nvSpPr>
        <p:spPr>
          <a:xfrm>
            <a:off x="12864966" y="5565027"/>
            <a:ext cx="11652354" cy="182695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79CC3"/>
              </a:buClr>
            </a:pPr>
            <a:r>
              <a:rPr lang="en-US" b="1" dirty="0" smtClean="0">
                <a:solidFill>
                  <a:srgbClr val="379CC3"/>
                </a:solidFill>
                <a:latin typeface="Garamond" panose="02020404030301010803" pitchFamily="18" charset="0"/>
              </a:rPr>
              <a:t>Quantify</a:t>
            </a:r>
            <a:r>
              <a:rPr lang="en-US" dirty="0" smtClean="0">
                <a:solidFill>
                  <a:schemeClr val="tx1">
                    <a:lumMod val="75000"/>
                    <a:lumOff val="25000"/>
                  </a:schemeClr>
                </a:solidFill>
                <a:latin typeface="Garamond" panose="02020404030301010803" pitchFamily="18" charset="0"/>
              </a:rPr>
              <a:t> recovery trends over time using NASA Earth </a:t>
            </a:r>
            <a:r>
              <a:rPr lang="en-US" dirty="0" smtClean="0">
                <a:solidFill>
                  <a:schemeClr val="tx1">
                    <a:lumMod val="75000"/>
                    <a:lumOff val="25000"/>
                  </a:schemeClr>
                </a:solidFill>
                <a:latin typeface="Garamond" panose="02020404030301010803" pitchFamily="18" charset="0"/>
              </a:rPr>
              <a:t>observations</a:t>
            </a:r>
            <a:endParaRPr lang="en-US" dirty="0" smtClean="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379CC3"/>
              </a:buClr>
            </a:pPr>
            <a:r>
              <a:rPr lang="en-US" b="1" dirty="0" smtClean="0">
                <a:solidFill>
                  <a:srgbClr val="379CC3"/>
                </a:solidFill>
                <a:latin typeface="Garamond" panose="02020404030301010803" pitchFamily="18" charset="0"/>
              </a:rPr>
              <a:t>Evaluate</a:t>
            </a:r>
            <a:r>
              <a:rPr lang="en-US" dirty="0" smtClean="0">
                <a:solidFill>
                  <a:schemeClr val="tx1">
                    <a:lumMod val="75000"/>
                    <a:lumOff val="25000"/>
                  </a:schemeClr>
                </a:solidFill>
                <a:latin typeface="Garamond" panose="02020404030301010803" pitchFamily="18" charset="0"/>
              </a:rPr>
              <a:t> the </a:t>
            </a:r>
            <a:r>
              <a:rPr lang="en-US" dirty="0">
                <a:solidFill>
                  <a:schemeClr val="tx1">
                    <a:lumMod val="75000"/>
                    <a:lumOff val="25000"/>
                  </a:schemeClr>
                </a:solidFill>
                <a:latin typeface="Garamond" panose="02020404030301010803" pitchFamily="18" charset="0"/>
              </a:rPr>
              <a:t>correlation between </a:t>
            </a:r>
            <a:r>
              <a:rPr lang="en-US" dirty="0" smtClean="0">
                <a:solidFill>
                  <a:schemeClr val="tx1">
                    <a:lumMod val="75000"/>
                    <a:lumOff val="25000"/>
                  </a:schemeClr>
                </a:solidFill>
                <a:latin typeface="Garamond" panose="02020404030301010803" pitchFamily="18" charset="0"/>
              </a:rPr>
              <a:t>environmental </a:t>
            </a:r>
            <a:r>
              <a:rPr lang="en-US" dirty="0">
                <a:solidFill>
                  <a:schemeClr val="tx1">
                    <a:lumMod val="75000"/>
                    <a:lumOff val="25000"/>
                  </a:schemeClr>
                </a:solidFill>
                <a:latin typeface="Garamond" panose="02020404030301010803" pitchFamily="18" charset="0"/>
              </a:rPr>
              <a:t>factors and recovery </a:t>
            </a:r>
            <a:endParaRPr lang="en-US" dirty="0" smtClean="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379CC3"/>
              </a:buClr>
            </a:pPr>
            <a:r>
              <a:rPr lang="en-US" b="1" dirty="0" smtClean="0">
                <a:solidFill>
                  <a:srgbClr val="379CC3"/>
                </a:solidFill>
                <a:latin typeface="Garamond" panose="02020404030301010803" pitchFamily="18" charset="0"/>
              </a:rPr>
              <a:t>Explore</a:t>
            </a:r>
            <a:r>
              <a:rPr lang="en-US" dirty="0" smtClean="0">
                <a:solidFill>
                  <a:schemeClr val="tx1">
                    <a:lumMod val="75000"/>
                    <a:lumOff val="25000"/>
                  </a:schemeClr>
                </a:solidFill>
                <a:latin typeface="Garamond" panose="02020404030301010803" pitchFamily="18" charset="0"/>
              </a:rPr>
              <a:t> relationships between hydrological processes and fire events</a:t>
            </a:r>
            <a:endParaRPr lang="en-US" dirty="0">
              <a:solidFill>
                <a:schemeClr val="tx1">
                  <a:lumMod val="75000"/>
                  <a:lumOff val="25000"/>
                </a:schemeClr>
              </a:solidFill>
              <a:latin typeface="Garamond" panose="02020404030301010803" pitchFamily="18" charset="0"/>
            </a:endParaRPr>
          </a:p>
        </p:txBody>
      </p:sp>
      <p:sp>
        <p:nvSpPr>
          <p:cNvPr id="16" name="TextBox 15"/>
          <p:cNvSpPr txBox="1"/>
          <p:nvPr/>
        </p:nvSpPr>
        <p:spPr>
          <a:xfrm>
            <a:off x="12864966" y="4600299"/>
            <a:ext cx="3127779"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Objectives</a:t>
            </a:r>
          </a:p>
        </p:txBody>
      </p:sp>
      <p:sp>
        <p:nvSpPr>
          <p:cNvPr id="17" name="TextBox 16"/>
          <p:cNvSpPr txBox="1"/>
          <p:nvPr/>
        </p:nvSpPr>
        <p:spPr>
          <a:xfrm>
            <a:off x="12864966" y="7192245"/>
            <a:ext cx="5272597" cy="769441"/>
          </a:xfrm>
          <a:prstGeom prst="rect">
            <a:avLst/>
          </a:prstGeom>
          <a:noFill/>
        </p:spPr>
        <p:txBody>
          <a:bodyPr wrap="none" rtlCol="0" anchor="ctr">
            <a:spAutoFit/>
          </a:bodyPr>
          <a:lstStyle/>
          <a:p>
            <a:r>
              <a:rPr lang="en-US" sz="4400" b="1" dirty="0" smtClean="0">
                <a:solidFill>
                  <a:srgbClr val="379CC3"/>
                </a:solidFill>
                <a:latin typeface="Century Gothic" panose="020B0502020202020204" pitchFamily="34" charset="0"/>
              </a:rPr>
              <a:t>Earth Observations</a:t>
            </a:r>
            <a:endParaRPr lang="en-US" sz="4400" b="1" dirty="0">
              <a:solidFill>
                <a:srgbClr val="379CC3"/>
              </a:solidFill>
              <a:latin typeface="Century Gothic" panose="020B0502020202020204" pitchFamily="34" charset="0"/>
            </a:endParaRPr>
          </a:p>
        </p:txBody>
      </p:sp>
      <p:sp>
        <p:nvSpPr>
          <p:cNvPr id="18" name="TextBox 17"/>
          <p:cNvSpPr txBox="1"/>
          <p:nvPr/>
        </p:nvSpPr>
        <p:spPr>
          <a:xfrm>
            <a:off x="955886" y="15284636"/>
            <a:ext cx="3172663" cy="769441"/>
          </a:xfrm>
          <a:prstGeom prst="rect">
            <a:avLst/>
          </a:prstGeom>
          <a:noFill/>
        </p:spPr>
        <p:txBody>
          <a:bodyPr wrap="none" rtlCol="0" anchor="ctr">
            <a:spAutoFit/>
          </a:bodyPr>
          <a:lstStyle/>
          <a:p>
            <a:r>
              <a:rPr lang="en-US" sz="4400" b="1" dirty="0">
                <a:solidFill>
                  <a:srgbClr val="379CC3"/>
                </a:solidFill>
                <a:latin typeface="Century Gothic" panose="020B0502020202020204" pitchFamily="34" charset="0"/>
              </a:rPr>
              <a:t>Study Area</a:t>
            </a:r>
          </a:p>
        </p:txBody>
      </p:sp>
      <p:sp>
        <p:nvSpPr>
          <p:cNvPr id="19" name="TextBox 18"/>
          <p:cNvSpPr txBox="1"/>
          <p:nvPr/>
        </p:nvSpPr>
        <p:spPr>
          <a:xfrm>
            <a:off x="930372" y="20836416"/>
            <a:ext cx="3849131" cy="769441"/>
          </a:xfrm>
          <a:prstGeom prst="rect">
            <a:avLst/>
          </a:prstGeom>
          <a:noFill/>
        </p:spPr>
        <p:txBody>
          <a:bodyPr wrap="none" rtlCol="0">
            <a:spAutoFit/>
          </a:bodyPr>
          <a:lstStyle/>
          <a:p>
            <a:r>
              <a:rPr lang="en-US" sz="4400" b="1" dirty="0" smtClean="0">
                <a:solidFill>
                  <a:srgbClr val="379CC3"/>
                </a:solidFill>
                <a:latin typeface="Century Gothic" panose="020B0502020202020204" pitchFamily="34" charset="0"/>
              </a:rPr>
              <a:t>Methodology</a:t>
            </a:r>
            <a:endParaRPr lang="en-US" sz="4400" b="1" dirty="0">
              <a:solidFill>
                <a:srgbClr val="379CC3"/>
              </a:solidFill>
              <a:latin typeface="Century Gothic" panose="020B0502020202020204" pitchFamily="34" charset="0"/>
            </a:endParaRPr>
          </a:p>
        </p:txBody>
      </p:sp>
      <p:sp>
        <p:nvSpPr>
          <p:cNvPr id="20" name="TextBox 19"/>
          <p:cNvSpPr txBox="1"/>
          <p:nvPr/>
        </p:nvSpPr>
        <p:spPr>
          <a:xfrm>
            <a:off x="12864966" y="10604056"/>
            <a:ext cx="2012089"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Results</a:t>
            </a:r>
          </a:p>
        </p:txBody>
      </p:sp>
      <p:sp>
        <p:nvSpPr>
          <p:cNvPr id="9" name="Text Placeholder 16"/>
          <p:cNvSpPr txBox="1">
            <a:spLocks/>
          </p:cNvSpPr>
          <p:nvPr/>
        </p:nvSpPr>
        <p:spPr>
          <a:xfrm>
            <a:off x="12864966" y="24940475"/>
            <a:ext cx="11430000" cy="343954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79CC3"/>
              </a:buClr>
            </a:pPr>
            <a:r>
              <a:rPr lang="en-US" dirty="0">
                <a:solidFill>
                  <a:schemeClr val="tx1">
                    <a:lumMod val="75000"/>
                    <a:lumOff val="25000"/>
                  </a:schemeClr>
                </a:solidFill>
                <a:latin typeface="Garamond" panose="02020404030301010803" pitchFamily="18" charset="0"/>
              </a:rPr>
              <a:t>NBR and Q7Max are viable metrics for evaluating watershed recovery. </a:t>
            </a:r>
          </a:p>
          <a:p>
            <a:pPr>
              <a:lnSpc>
                <a:spcPct val="100000"/>
              </a:lnSpc>
              <a:spcBef>
                <a:spcPts val="0"/>
              </a:spcBef>
              <a:spcAft>
                <a:spcPts val="600"/>
              </a:spcAft>
              <a:buClr>
                <a:srgbClr val="379CC3"/>
              </a:buClr>
            </a:pPr>
            <a:r>
              <a:rPr lang="en-US" dirty="0">
                <a:solidFill>
                  <a:schemeClr val="tx1">
                    <a:lumMod val="75000"/>
                    <a:lumOff val="25000"/>
                  </a:schemeClr>
                </a:solidFill>
                <a:latin typeface="Garamond" panose="02020404030301010803" pitchFamily="18" charset="0"/>
              </a:rPr>
              <a:t>There is an inverse relationship between percent recovery and burn severity within the Whitewater-Baldy fire perimeter; low burn severity areas display a 17% increase in recovery from high burn severity areas.     </a:t>
            </a:r>
          </a:p>
          <a:p>
            <a:pPr>
              <a:lnSpc>
                <a:spcPct val="100000"/>
              </a:lnSpc>
              <a:spcBef>
                <a:spcPts val="0"/>
              </a:spcBef>
              <a:spcAft>
                <a:spcPts val="600"/>
              </a:spcAft>
              <a:buClr>
                <a:srgbClr val="379CC3"/>
              </a:buClr>
            </a:pPr>
            <a:r>
              <a:rPr lang="en-US" dirty="0">
                <a:solidFill>
                  <a:schemeClr val="tx1">
                    <a:lumMod val="75000"/>
                    <a:lumOff val="25000"/>
                  </a:schemeClr>
                </a:solidFill>
                <a:latin typeface="Garamond" panose="02020404030301010803" pitchFamily="18" charset="0"/>
              </a:rPr>
              <a:t>From 2013 to 2014, there was an increase of more than 10 times the Q7Max at all gauges. Conversely, the annual mean streamflow decreased between the same years, suggesting the need for additional data and metrics. </a:t>
            </a:r>
          </a:p>
          <a:p>
            <a:pPr>
              <a:lnSpc>
                <a:spcPct val="100000"/>
              </a:lnSpc>
              <a:spcBef>
                <a:spcPts val="0"/>
              </a:spcBef>
              <a:spcAft>
                <a:spcPts val="600"/>
              </a:spcAft>
              <a:buClr>
                <a:srgbClr val="379CC3"/>
              </a:buClr>
            </a:pPr>
            <a:r>
              <a:rPr lang="en-US" dirty="0">
                <a:solidFill>
                  <a:schemeClr val="tx1">
                    <a:lumMod val="75000"/>
                    <a:lumOff val="25000"/>
                  </a:schemeClr>
                </a:solidFill>
                <a:latin typeface="Garamond" panose="02020404030301010803" pitchFamily="18" charset="0"/>
              </a:rPr>
              <a:t>The Gila National Forest can use tabular information from the database to support land management decisions regarding post-fire restoration.</a:t>
            </a:r>
          </a:p>
          <a:p>
            <a:pPr>
              <a:lnSpc>
                <a:spcPct val="100000"/>
              </a:lnSpc>
              <a:spcBef>
                <a:spcPts val="0"/>
              </a:spcBef>
              <a:spcAft>
                <a:spcPts val="600"/>
              </a:spcAft>
              <a:buClr>
                <a:srgbClr val="379CC3"/>
              </a:buClr>
            </a:pPr>
            <a:r>
              <a:rPr lang="en-US" dirty="0">
                <a:solidFill>
                  <a:schemeClr val="tx1">
                    <a:lumMod val="75000"/>
                    <a:lumOff val="25000"/>
                  </a:schemeClr>
                </a:solidFill>
                <a:latin typeface="Garamond" panose="02020404030301010803" pitchFamily="18" charset="0"/>
              </a:rPr>
              <a:t>Future work should assess environmental parameters such as precipitation that impact trends observed in watershed recovery following fire disturbances.</a:t>
            </a:r>
          </a:p>
          <a:p>
            <a:pPr>
              <a:lnSpc>
                <a:spcPct val="100000"/>
              </a:lnSpc>
              <a:spcBef>
                <a:spcPts val="0"/>
              </a:spcBef>
              <a:spcAft>
                <a:spcPts val="600"/>
              </a:spcAft>
              <a:buClr>
                <a:srgbClr val="379CC3"/>
              </a:buClr>
            </a:pPr>
            <a:endParaRPr lang="en-US" dirty="0">
              <a:latin typeface="Garamond" panose="02020404030301010803" pitchFamily="18" charset="0"/>
            </a:endParaRPr>
          </a:p>
          <a:p>
            <a:pPr>
              <a:lnSpc>
                <a:spcPct val="100000"/>
              </a:lnSpc>
              <a:spcBef>
                <a:spcPts val="0"/>
              </a:spcBef>
              <a:spcAft>
                <a:spcPts val="600"/>
              </a:spcAft>
              <a:buClr>
                <a:srgbClr val="379CC3"/>
              </a:buClr>
            </a:pPr>
            <a:endParaRPr lang="en-US" dirty="0">
              <a:solidFill>
                <a:schemeClr val="tx1">
                  <a:lumMod val="75000"/>
                  <a:lumOff val="25000"/>
                </a:schemeClr>
              </a:solidFill>
              <a:latin typeface="Garamond" panose="02020404030301010803" pitchFamily="18" charset="0"/>
            </a:endParaRPr>
          </a:p>
        </p:txBody>
      </p:sp>
      <p:sp>
        <p:nvSpPr>
          <p:cNvPr id="21" name="TextBox 20"/>
          <p:cNvSpPr txBox="1"/>
          <p:nvPr/>
        </p:nvSpPr>
        <p:spPr>
          <a:xfrm>
            <a:off x="12864966" y="24135846"/>
            <a:ext cx="3486852"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Conclusions</a:t>
            </a:r>
          </a:p>
        </p:txBody>
      </p:sp>
      <p:sp>
        <p:nvSpPr>
          <p:cNvPr id="7" name="Text Placeholder 16"/>
          <p:cNvSpPr txBox="1">
            <a:spLocks/>
          </p:cNvSpPr>
          <p:nvPr/>
        </p:nvSpPr>
        <p:spPr>
          <a:xfrm>
            <a:off x="965684" y="30945362"/>
            <a:ext cx="11336221" cy="192813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spcBef>
                <a:spcPts val="0"/>
              </a:spcBef>
            </a:pPr>
            <a:r>
              <a:rPr lang="en-US" dirty="0" smtClean="0">
                <a:solidFill>
                  <a:schemeClr val="tx1">
                    <a:lumMod val="75000"/>
                    <a:lumOff val="25000"/>
                  </a:schemeClr>
                </a:solidFill>
                <a:latin typeface="Garamond" panose="02020404030301010803" pitchFamily="18" charset="0"/>
              </a:rPr>
              <a:t>Thanks to </a:t>
            </a:r>
            <a:r>
              <a:rPr lang="en-US" b="1" dirty="0" smtClean="0">
                <a:solidFill>
                  <a:schemeClr val="tx1">
                    <a:lumMod val="75000"/>
                    <a:lumOff val="25000"/>
                  </a:schemeClr>
                </a:solidFill>
                <a:latin typeface="Garamond" panose="02020404030301010803" pitchFamily="18" charset="0"/>
              </a:rPr>
              <a:t>Dr. John </a:t>
            </a:r>
            <a:r>
              <a:rPr lang="en-US" b="1" dirty="0" err="1" smtClean="0">
                <a:solidFill>
                  <a:schemeClr val="tx1">
                    <a:lumMod val="75000"/>
                    <a:lumOff val="25000"/>
                  </a:schemeClr>
                </a:solidFill>
                <a:latin typeface="Garamond" panose="02020404030301010803" pitchFamily="18" charset="0"/>
              </a:rPr>
              <a:t>Bolten</a:t>
            </a:r>
            <a:r>
              <a:rPr lang="en-US" b="1" dirty="0" smtClean="0">
                <a:solidFill>
                  <a:schemeClr val="tx1">
                    <a:lumMod val="75000"/>
                    <a:lumOff val="25000"/>
                  </a:schemeClr>
                </a:solidFill>
                <a:latin typeface="Garamond" panose="02020404030301010803" pitchFamily="18" charset="0"/>
              </a:rPr>
              <a:t> </a:t>
            </a:r>
            <a:r>
              <a:rPr lang="en-US" dirty="0" smtClean="0">
                <a:solidFill>
                  <a:schemeClr val="tx1">
                    <a:lumMod val="75000"/>
                    <a:lumOff val="25000"/>
                  </a:schemeClr>
                </a:solidFill>
                <a:latin typeface="Garamond" panose="02020404030301010803" pitchFamily="18" charset="0"/>
              </a:rPr>
              <a:t>and </a:t>
            </a:r>
            <a:r>
              <a:rPr lang="en-US" b="1" dirty="0" smtClean="0">
                <a:solidFill>
                  <a:schemeClr val="tx1">
                    <a:lumMod val="75000"/>
                    <a:lumOff val="25000"/>
                  </a:schemeClr>
                </a:solidFill>
                <a:latin typeface="Garamond" panose="02020404030301010803" pitchFamily="18" charset="0"/>
              </a:rPr>
              <a:t>Dr. Ibrahim Mohammed </a:t>
            </a:r>
            <a:r>
              <a:rPr lang="en-US" dirty="0" smtClean="0">
                <a:solidFill>
                  <a:schemeClr val="tx1">
                    <a:lumMod val="75000"/>
                    <a:lumOff val="25000"/>
                  </a:schemeClr>
                </a:solidFill>
                <a:latin typeface="Garamond" panose="02020404030301010803" pitchFamily="18" charset="0"/>
              </a:rPr>
              <a:t>(NASA – Goddard Space Flight Center), </a:t>
            </a:r>
            <a:r>
              <a:rPr lang="en-US" b="1" dirty="0" smtClean="0">
                <a:solidFill>
                  <a:schemeClr val="tx1">
                    <a:lumMod val="75000"/>
                    <a:lumOff val="25000"/>
                  </a:schemeClr>
                </a:solidFill>
                <a:latin typeface="Garamond" panose="02020404030301010803" pitchFamily="18" charset="0"/>
              </a:rPr>
              <a:t>Dr. Sebastian </a:t>
            </a:r>
            <a:r>
              <a:rPr lang="en-US" b="1" dirty="0" err="1" smtClean="0">
                <a:solidFill>
                  <a:schemeClr val="tx1">
                    <a:lumMod val="75000"/>
                    <a:lumOff val="25000"/>
                  </a:schemeClr>
                </a:solidFill>
                <a:latin typeface="Garamond" panose="02020404030301010803" pitchFamily="18" charset="0"/>
              </a:rPr>
              <a:t>Martinuzzi</a:t>
            </a:r>
            <a:r>
              <a:rPr lang="en-US" b="1" dirty="0" smtClean="0">
                <a:solidFill>
                  <a:schemeClr val="tx1">
                    <a:lumMod val="75000"/>
                    <a:lumOff val="25000"/>
                  </a:schemeClr>
                </a:solidFill>
                <a:latin typeface="Garamond" panose="02020404030301010803" pitchFamily="18" charset="0"/>
              </a:rPr>
              <a:t> </a:t>
            </a:r>
            <a:r>
              <a:rPr lang="en-US" dirty="0" smtClean="0">
                <a:solidFill>
                  <a:schemeClr val="tx1">
                    <a:lumMod val="75000"/>
                    <a:lumOff val="25000"/>
                  </a:schemeClr>
                </a:solidFill>
                <a:latin typeface="Garamond" panose="02020404030301010803" pitchFamily="18" charset="0"/>
              </a:rPr>
              <a:t>(University of Wisconsin),  </a:t>
            </a:r>
            <a:r>
              <a:rPr lang="en-US" b="1" dirty="0" smtClean="0">
                <a:solidFill>
                  <a:schemeClr val="tx1">
                    <a:lumMod val="75000"/>
                    <a:lumOff val="25000"/>
                  </a:schemeClr>
                </a:solidFill>
                <a:latin typeface="Garamond" panose="02020404030301010803" pitchFamily="18" charset="0"/>
              </a:rPr>
              <a:t>Dr. </a:t>
            </a:r>
            <a:r>
              <a:rPr lang="en-US" b="1" dirty="0" err="1" smtClean="0">
                <a:solidFill>
                  <a:schemeClr val="tx1">
                    <a:lumMod val="75000"/>
                    <a:lumOff val="25000"/>
                  </a:schemeClr>
                </a:solidFill>
                <a:latin typeface="Garamond" panose="02020404030301010803" pitchFamily="18" charset="0"/>
              </a:rPr>
              <a:t>Raha</a:t>
            </a:r>
            <a:r>
              <a:rPr lang="en-US" b="1" dirty="0" smtClean="0">
                <a:solidFill>
                  <a:schemeClr val="tx1">
                    <a:lumMod val="75000"/>
                    <a:lumOff val="25000"/>
                  </a:schemeClr>
                </a:solidFill>
                <a:latin typeface="Garamond" panose="02020404030301010803" pitchFamily="18" charset="0"/>
              </a:rPr>
              <a:t> </a:t>
            </a:r>
            <a:r>
              <a:rPr lang="en-US" b="1" dirty="0" err="1" smtClean="0">
                <a:solidFill>
                  <a:schemeClr val="tx1">
                    <a:lumMod val="75000"/>
                    <a:lumOff val="25000"/>
                  </a:schemeClr>
                </a:solidFill>
                <a:latin typeface="Garamond" panose="02020404030301010803" pitchFamily="18" charset="0"/>
              </a:rPr>
              <a:t>Hakimdavar</a:t>
            </a:r>
            <a:r>
              <a:rPr lang="en-US" dirty="0" smtClean="0">
                <a:solidFill>
                  <a:schemeClr val="tx1">
                    <a:lumMod val="75000"/>
                    <a:lumOff val="25000"/>
                  </a:schemeClr>
                </a:solidFill>
                <a:latin typeface="Garamond" panose="02020404030301010803" pitchFamily="18" charset="0"/>
              </a:rPr>
              <a:t> (USFS) and </a:t>
            </a:r>
            <a:r>
              <a:rPr lang="en-US" b="1" dirty="0" smtClean="0">
                <a:solidFill>
                  <a:schemeClr val="tx1">
                    <a:lumMod val="75000"/>
                    <a:lumOff val="25000"/>
                  </a:schemeClr>
                </a:solidFill>
                <a:latin typeface="Garamond" panose="02020404030301010803" pitchFamily="18" charset="0"/>
              </a:rPr>
              <a:t>Dr. Sinan </a:t>
            </a:r>
            <a:r>
              <a:rPr lang="en-US" b="1" dirty="0" err="1" smtClean="0">
                <a:solidFill>
                  <a:schemeClr val="tx1">
                    <a:lumMod val="75000"/>
                    <a:lumOff val="25000"/>
                  </a:schemeClr>
                </a:solidFill>
                <a:latin typeface="Garamond" panose="02020404030301010803" pitchFamily="18" charset="0"/>
              </a:rPr>
              <a:t>Abood</a:t>
            </a:r>
            <a:r>
              <a:rPr lang="en-US" b="1" dirty="0" smtClean="0">
                <a:solidFill>
                  <a:schemeClr val="tx1">
                    <a:lumMod val="75000"/>
                    <a:lumOff val="25000"/>
                  </a:schemeClr>
                </a:solidFill>
                <a:latin typeface="Garamond" panose="02020404030301010803" pitchFamily="18" charset="0"/>
              </a:rPr>
              <a:t> </a:t>
            </a:r>
            <a:r>
              <a:rPr lang="en-US" dirty="0" smtClean="0">
                <a:solidFill>
                  <a:schemeClr val="tx1">
                    <a:lumMod val="75000"/>
                    <a:lumOff val="25000"/>
                  </a:schemeClr>
                </a:solidFill>
                <a:latin typeface="Garamond" panose="02020404030301010803" pitchFamily="18" charset="0"/>
              </a:rPr>
              <a:t>(USFS) for their advising. Additional thanks to </a:t>
            </a:r>
            <a:r>
              <a:rPr lang="en-US" b="1" dirty="0" smtClean="0">
                <a:solidFill>
                  <a:schemeClr val="tx1">
                    <a:lumMod val="75000"/>
                    <a:lumOff val="25000"/>
                  </a:schemeClr>
                </a:solidFill>
                <a:latin typeface="Garamond" panose="02020404030301010803" pitchFamily="18" charset="0"/>
              </a:rPr>
              <a:t>Carolyn </a:t>
            </a:r>
            <a:r>
              <a:rPr lang="en-US" b="1" dirty="0" err="1" smtClean="0">
                <a:solidFill>
                  <a:schemeClr val="tx1">
                    <a:lumMod val="75000"/>
                    <a:lumOff val="25000"/>
                  </a:schemeClr>
                </a:solidFill>
                <a:latin typeface="Garamond" panose="02020404030301010803" pitchFamily="18" charset="0"/>
              </a:rPr>
              <a:t>Koury</a:t>
            </a:r>
            <a:r>
              <a:rPr lang="en-US" dirty="0" smtClean="0">
                <a:solidFill>
                  <a:schemeClr val="tx1">
                    <a:lumMod val="75000"/>
                    <a:lumOff val="25000"/>
                  </a:schemeClr>
                </a:solidFill>
                <a:latin typeface="Garamond" panose="02020404030301010803" pitchFamily="18" charset="0"/>
              </a:rPr>
              <a:t>, </a:t>
            </a:r>
            <a:r>
              <a:rPr lang="en-US" b="1" dirty="0" smtClean="0">
                <a:solidFill>
                  <a:schemeClr val="tx1">
                    <a:lumMod val="75000"/>
                    <a:lumOff val="25000"/>
                  </a:schemeClr>
                </a:solidFill>
                <a:latin typeface="Garamond" panose="02020404030301010803" pitchFamily="18" charset="0"/>
              </a:rPr>
              <a:t>Mike </a:t>
            </a:r>
            <a:r>
              <a:rPr lang="en-US" b="1" dirty="0" err="1" smtClean="0">
                <a:solidFill>
                  <a:schemeClr val="tx1">
                    <a:lumMod val="75000"/>
                    <a:lumOff val="25000"/>
                  </a:schemeClr>
                </a:solidFill>
                <a:latin typeface="Garamond" panose="02020404030301010803" pitchFamily="18" charset="0"/>
              </a:rPr>
              <a:t>Natharius</a:t>
            </a:r>
            <a:r>
              <a:rPr lang="en-US" b="1" dirty="0" smtClean="0">
                <a:solidFill>
                  <a:schemeClr val="tx1">
                    <a:lumMod val="75000"/>
                    <a:lumOff val="25000"/>
                  </a:schemeClr>
                </a:solidFill>
                <a:latin typeface="Garamond" panose="02020404030301010803" pitchFamily="18" charset="0"/>
              </a:rPr>
              <a:t> </a:t>
            </a:r>
            <a:r>
              <a:rPr lang="en-US" dirty="0" smtClean="0">
                <a:solidFill>
                  <a:schemeClr val="tx1">
                    <a:lumMod val="75000"/>
                    <a:lumOff val="25000"/>
                  </a:schemeClr>
                </a:solidFill>
                <a:latin typeface="Garamond" panose="02020404030301010803" pitchFamily="18" charset="0"/>
              </a:rPr>
              <a:t>and </a:t>
            </a:r>
            <a:r>
              <a:rPr lang="en-US" b="1" dirty="0" smtClean="0">
                <a:solidFill>
                  <a:schemeClr val="tx1">
                    <a:lumMod val="75000"/>
                    <a:lumOff val="25000"/>
                  </a:schemeClr>
                </a:solidFill>
                <a:latin typeface="Garamond" panose="02020404030301010803" pitchFamily="18" charset="0"/>
              </a:rPr>
              <a:t>Nessa </a:t>
            </a:r>
            <a:r>
              <a:rPr lang="en-US" b="1" dirty="0" err="1" smtClean="0">
                <a:solidFill>
                  <a:schemeClr val="tx1">
                    <a:lumMod val="75000"/>
                    <a:lumOff val="25000"/>
                  </a:schemeClr>
                </a:solidFill>
                <a:latin typeface="Garamond" panose="02020404030301010803" pitchFamily="18" charset="0"/>
              </a:rPr>
              <a:t>Netharius</a:t>
            </a:r>
            <a:r>
              <a:rPr lang="en-US" b="1" dirty="0" smtClean="0">
                <a:solidFill>
                  <a:schemeClr val="tx1">
                    <a:lumMod val="75000"/>
                    <a:lumOff val="25000"/>
                  </a:schemeClr>
                </a:solidFill>
                <a:latin typeface="Garamond" panose="02020404030301010803" pitchFamily="18" charset="0"/>
              </a:rPr>
              <a:t> </a:t>
            </a:r>
            <a:r>
              <a:rPr lang="en-US" dirty="0" smtClean="0">
                <a:solidFill>
                  <a:schemeClr val="tx1">
                    <a:lumMod val="75000"/>
                    <a:lumOff val="25000"/>
                  </a:schemeClr>
                </a:solidFill>
                <a:latin typeface="Garamond" panose="02020404030301010803" pitchFamily="18" charset="0"/>
              </a:rPr>
              <a:t>(USFS Gila National Forest) and </a:t>
            </a:r>
            <a:r>
              <a:rPr lang="en-US" b="1" dirty="0" smtClean="0">
                <a:solidFill>
                  <a:schemeClr val="tx1">
                    <a:lumMod val="75000"/>
                    <a:lumOff val="25000"/>
                  </a:schemeClr>
                </a:solidFill>
                <a:latin typeface="Garamond" panose="02020404030301010803" pitchFamily="18" charset="0"/>
              </a:rPr>
              <a:t>Jack </a:t>
            </a:r>
            <a:r>
              <a:rPr lang="en-US" b="1" dirty="0" err="1" smtClean="0">
                <a:solidFill>
                  <a:schemeClr val="tx1">
                    <a:lumMod val="75000"/>
                    <a:lumOff val="25000"/>
                  </a:schemeClr>
                </a:solidFill>
                <a:latin typeface="Garamond" panose="02020404030301010803" pitchFamily="18" charset="0"/>
              </a:rPr>
              <a:t>Triepke</a:t>
            </a:r>
            <a:r>
              <a:rPr lang="en-US" dirty="0" smtClean="0">
                <a:solidFill>
                  <a:schemeClr val="tx1">
                    <a:lumMod val="75000"/>
                    <a:lumOff val="25000"/>
                  </a:schemeClr>
                </a:solidFill>
                <a:latin typeface="Garamond" panose="02020404030301010803" pitchFamily="18" charset="0"/>
              </a:rPr>
              <a:t>, </a:t>
            </a:r>
            <a:r>
              <a:rPr lang="en-US" b="1" dirty="0" smtClean="0">
                <a:solidFill>
                  <a:schemeClr val="tx1">
                    <a:lumMod val="75000"/>
                    <a:lumOff val="25000"/>
                  </a:schemeClr>
                </a:solidFill>
                <a:latin typeface="Garamond" panose="02020404030301010803" pitchFamily="18" charset="0"/>
              </a:rPr>
              <a:t>Bart Matthews </a:t>
            </a:r>
            <a:r>
              <a:rPr lang="en-US" dirty="0" smtClean="0">
                <a:solidFill>
                  <a:schemeClr val="tx1">
                    <a:lumMod val="75000"/>
                    <a:lumOff val="25000"/>
                  </a:schemeClr>
                </a:solidFill>
                <a:latin typeface="Garamond" panose="02020404030301010803" pitchFamily="18" charset="0"/>
              </a:rPr>
              <a:t>and </a:t>
            </a:r>
            <a:r>
              <a:rPr lang="en-US" b="1" dirty="0" smtClean="0">
                <a:solidFill>
                  <a:schemeClr val="tx1">
                    <a:lumMod val="75000"/>
                    <a:lumOff val="25000"/>
                  </a:schemeClr>
                </a:solidFill>
                <a:latin typeface="Garamond" panose="02020404030301010803" pitchFamily="18" charset="0"/>
              </a:rPr>
              <a:t>Anna Jaramillo</a:t>
            </a:r>
            <a:r>
              <a:rPr lang="en-US" dirty="0" smtClean="0">
                <a:solidFill>
                  <a:schemeClr val="tx1">
                    <a:lumMod val="75000"/>
                    <a:lumOff val="25000"/>
                  </a:schemeClr>
                </a:solidFill>
                <a:latin typeface="Garamond" panose="02020404030301010803" pitchFamily="18" charset="0"/>
              </a:rPr>
              <a:t> (USFS Region 3). Lastly, thank you to </a:t>
            </a:r>
            <a:r>
              <a:rPr lang="en-US" b="1" dirty="0" smtClean="0">
                <a:solidFill>
                  <a:schemeClr val="tx1">
                    <a:lumMod val="75000"/>
                    <a:lumOff val="25000"/>
                  </a:schemeClr>
                </a:solidFill>
                <a:latin typeface="Garamond" panose="02020404030301010803" pitchFamily="18" charset="0"/>
              </a:rPr>
              <a:t>Oregon </a:t>
            </a:r>
            <a:r>
              <a:rPr lang="en-US" b="1" dirty="0">
                <a:solidFill>
                  <a:schemeClr val="tx1">
                    <a:lumMod val="75000"/>
                    <a:lumOff val="25000"/>
                  </a:schemeClr>
                </a:solidFill>
                <a:latin typeface="Garamond" panose="02020404030301010803" pitchFamily="18" charset="0"/>
              </a:rPr>
              <a:t>State </a:t>
            </a:r>
            <a:r>
              <a:rPr lang="en-US" b="1" dirty="0" smtClean="0">
                <a:solidFill>
                  <a:schemeClr val="tx1">
                    <a:lumMod val="75000"/>
                    <a:lumOff val="25000"/>
                  </a:schemeClr>
                </a:solidFill>
                <a:latin typeface="Garamond" panose="02020404030301010803" pitchFamily="18" charset="0"/>
              </a:rPr>
              <a:t>University</a:t>
            </a:r>
            <a:r>
              <a:rPr lang="en-US" dirty="0" smtClean="0">
                <a:solidFill>
                  <a:schemeClr val="tx1">
                    <a:lumMod val="75000"/>
                    <a:lumOff val="25000"/>
                  </a:schemeClr>
                </a:solidFill>
                <a:latin typeface="Garamond" panose="02020404030301010803" pitchFamily="18" charset="0"/>
              </a:rPr>
              <a:t>.</a:t>
            </a:r>
            <a:endParaRPr lang="en-US" sz="2800" dirty="0">
              <a:solidFill>
                <a:schemeClr val="tx1">
                  <a:lumMod val="75000"/>
                  <a:lumOff val="25000"/>
                </a:schemeClr>
              </a:solidFill>
              <a:latin typeface="Garamond" panose="02020404030301010803" pitchFamily="18" charset="0"/>
            </a:endParaRPr>
          </a:p>
        </p:txBody>
      </p:sp>
      <p:sp>
        <p:nvSpPr>
          <p:cNvPr id="22" name="TextBox 21"/>
          <p:cNvSpPr txBox="1"/>
          <p:nvPr/>
        </p:nvSpPr>
        <p:spPr>
          <a:xfrm>
            <a:off x="950853" y="29985976"/>
            <a:ext cx="5687776"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Acknowledgements</a:t>
            </a:r>
          </a:p>
        </p:txBody>
      </p:sp>
      <p:sp>
        <p:nvSpPr>
          <p:cNvPr id="6" name="Text Placeholder 16"/>
          <p:cNvSpPr txBox="1">
            <a:spLocks/>
          </p:cNvSpPr>
          <p:nvPr/>
        </p:nvSpPr>
        <p:spPr>
          <a:xfrm>
            <a:off x="950853" y="28540103"/>
            <a:ext cx="8945776" cy="140380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lnSpc>
                <a:spcPct val="100000"/>
              </a:lnSpc>
              <a:spcBef>
                <a:spcPts val="0"/>
              </a:spcBef>
              <a:spcAft>
                <a:spcPts val="600"/>
              </a:spcAft>
              <a:buClr>
                <a:srgbClr val="379CC3"/>
              </a:buClr>
              <a:buFont typeface="Webdings" panose="05030102010509060703" pitchFamily="18" charset="2"/>
              <a:buChar char=""/>
            </a:pPr>
            <a:r>
              <a:rPr lang="en-US" dirty="0" smtClean="0">
                <a:solidFill>
                  <a:schemeClr val="tx1">
                    <a:lumMod val="75000"/>
                    <a:lumOff val="25000"/>
                  </a:schemeClr>
                </a:solidFill>
                <a:latin typeface="Garamond" panose="02020404030301010803" pitchFamily="18" charset="0"/>
              </a:rPr>
              <a:t>USDA, US </a:t>
            </a:r>
            <a:r>
              <a:rPr lang="en-US" dirty="0" smtClean="0">
                <a:solidFill>
                  <a:schemeClr val="tx1">
                    <a:lumMod val="75000"/>
                    <a:lumOff val="25000"/>
                  </a:schemeClr>
                </a:solidFill>
                <a:latin typeface="Garamond" panose="02020404030301010803" pitchFamily="18" charset="0"/>
              </a:rPr>
              <a:t>Forest </a:t>
            </a:r>
            <a:r>
              <a:rPr lang="en-US" dirty="0" smtClean="0">
                <a:solidFill>
                  <a:schemeClr val="tx1">
                    <a:lumMod val="75000"/>
                    <a:lumOff val="25000"/>
                  </a:schemeClr>
                </a:solidFill>
                <a:latin typeface="Garamond" panose="02020404030301010803" pitchFamily="18" charset="0"/>
              </a:rPr>
              <a:t>Service, </a:t>
            </a:r>
            <a:r>
              <a:rPr lang="en-US" dirty="0" smtClean="0">
                <a:solidFill>
                  <a:schemeClr val="tx1">
                    <a:lumMod val="75000"/>
                    <a:lumOff val="25000"/>
                  </a:schemeClr>
                </a:solidFill>
                <a:latin typeface="Garamond" panose="02020404030301010803" pitchFamily="18" charset="0"/>
              </a:rPr>
              <a:t>Gila National Forest</a:t>
            </a:r>
          </a:p>
          <a:p>
            <a:pPr marL="457200" indent="-457200">
              <a:lnSpc>
                <a:spcPct val="100000"/>
              </a:lnSpc>
              <a:spcBef>
                <a:spcPts val="0"/>
              </a:spcBef>
              <a:spcAft>
                <a:spcPts val="600"/>
              </a:spcAft>
              <a:buClr>
                <a:srgbClr val="379CC3"/>
              </a:buClr>
              <a:buFont typeface="Webdings" panose="05030102010509060703" pitchFamily="18" charset="2"/>
              <a:buChar char=""/>
            </a:pPr>
            <a:r>
              <a:rPr lang="en-US" dirty="0" smtClean="0">
                <a:solidFill>
                  <a:schemeClr val="tx1">
                    <a:lumMod val="75000"/>
                    <a:lumOff val="25000"/>
                  </a:schemeClr>
                </a:solidFill>
                <a:latin typeface="Garamond" panose="02020404030301010803" pitchFamily="18" charset="0"/>
              </a:rPr>
              <a:t>USDA, US </a:t>
            </a:r>
            <a:r>
              <a:rPr lang="en-US" dirty="0" smtClean="0">
                <a:solidFill>
                  <a:schemeClr val="tx1">
                    <a:lumMod val="75000"/>
                    <a:lumOff val="25000"/>
                  </a:schemeClr>
                </a:solidFill>
                <a:latin typeface="Garamond" panose="02020404030301010803" pitchFamily="18" charset="0"/>
              </a:rPr>
              <a:t>Forest </a:t>
            </a:r>
            <a:r>
              <a:rPr lang="en-US" dirty="0" smtClean="0">
                <a:solidFill>
                  <a:schemeClr val="tx1">
                    <a:lumMod val="75000"/>
                    <a:lumOff val="25000"/>
                  </a:schemeClr>
                </a:solidFill>
                <a:latin typeface="Garamond" panose="02020404030301010803" pitchFamily="18" charset="0"/>
              </a:rPr>
              <a:t>Service, </a:t>
            </a:r>
            <a:r>
              <a:rPr lang="en-US" dirty="0" smtClean="0">
                <a:solidFill>
                  <a:schemeClr val="tx1">
                    <a:lumMod val="75000"/>
                    <a:lumOff val="25000"/>
                  </a:schemeClr>
                </a:solidFill>
                <a:latin typeface="Garamond" panose="02020404030301010803" pitchFamily="18" charset="0"/>
              </a:rPr>
              <a:t>Region </a:t>
            </a:r>
            <a:r>
              <a:rPr lang="en-US" dirty="0" smtClean="0">
                <a:solidFill>
                  <a:schemeClr val="tx1">
                    <a:lumMod val="75000"/>
                    <a:lumOff val="25000"/>
                  </a:schemeClr>
                </a:solidFill>
                <a:latin typeface="Garamond" panose="02020404030301010803" pitchFamily="18" charset="0"/>
              </a:rPr>
              <a:t>3</a:t>
            </a:r>
            <a:endParaRPr lang="en-US" dirty="0" smtClean="0">
              <a:solidFill>
                <a:srgbClr val="379CC3"/>
              </a:solidFill>
              <a:latin typeface="Garamond" panose="02020404030301010803" pitchFamily="18" charset="0"/>
            </a:endParaRPr>
          </a:p>
        </p:txBody>
      </p:sp>
      <p:sp>
        <p:nvSpPr>
          <p:cNvPr id="23" name="TextBox 22"/>
          <p:cNvSpPr txBox="1"/>
          <p:nvPr/>
        </p:nvSpPr>
        <p:spPr>
          <a:xfrm>
            <a:off x="836593" y="27502309"/>
            <a:ext cx="4403770"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Project Partners</a:t>
            </a:r>
          </a:p>
        </p:txBody>
      </p:sp>
      <p:sp>
        <p:nvSpPr>
          <p:cNvPr id="24" name="TextBox 23"/>
          <p:cNvSpPr txBox="1"/>
          <p:nvPr/>
        </p:nvSpPr>
        <p:spPr>
          <a:xfrm>
            <a:off x="12864966" y="29985976"/>
            <a:ext cx="4542503" cy="769441"/>
          </a:xfrm>
          <a:prstGeom prst="rect">
            <a:avLst/>
          </a:prstGeom>
          <a:noFill/>
        </p:spPr>
        <p:txBody>
          <a:bodyPr wrap="none" rtlCol="0" anchor="ctr">
            <a:spAutoFit/>
          </a:bodyPr>
          <a:lstStyle/>
          <a:p>
            <a:r>
              <a:rPr lang="en-US" sz="4400" b="1" dirty="0">
                <a:solidFill>
                  <a:srgbClr val="379CC3"/>
                </a:solidFill>
                <a:latin typeface="Century Gothic" panose="020B0502020202020204" pitchFamily="34" charset="0"/>
              </a:rPr>
              <a:t>Team Members</a:t>
            </a:r>
          </a:p>
        </p:txBody>
      </p:sp>
      <p:sp>
        <p:nvSpPr>
          <p:cNvPr id="43" name="Text Placeholder 42"/>
          <p:cNvSpPr>
            <a:spLocks noGrp="1"/>
          </p:cNvSpPr>
          <p:nvPr>
            <p:ph type="body" sz="quarter" idx="11"/>
          </p:nvPr>
        </p:nvSpPr>
        <p:spPr>
          <a:xfrm>
            <a:off x="4704382" y="876300"/>
            <a:ext cx="18023236" cy="2171700"/>
          </a:xfrm>
        </p:spPr>
        <p:txBody>
          <a:bodyPr>
            <a:normAutofit/>
          </a:bodyPr>
          <a:lstStyle/>
          <a:p>
            <a:r>
              <a:rPr lang="en-US" sz="5600" dirty="0"/>
              <a:t>Using Earth Observations to Track Watershed Recovery After Wildfires in the Gila National Forest</a:t>
            </a:r>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379CC3"/>
                </a:solidFill>
              </a:rPr>
              <a:t> </a:t>
            </a:r>
            <a:r>
              <a:rPr lang="en-US" sz="5200" dirty="0" smtClean="0">
                <a:solidFill>
                  <a:srgbClr val="379CC3"/>
                </a:solidFill>
              </a:rPr>
              <a:t>Maryland </a:t>
            </a:r>
            <a:r>
              <a:rPr lang="en-US" sz="5200" dirty="0" smtClean="0">
                <a:solidFill>
                  <a:srgbClr val="379CC3"/>
                </a:solidFill>
              </a:rPr>
              <a:t>– Goddard </a:t>
            </a:r>
            <a:r>
              <a:rPr lang="en-US" sz="5200" dirty="0">
                <a:solidFill>
                  <a:srgbClr val="379CC3"/>
                </a:solidFill>
              </a:rPr>
              <a:t>| </a:t>
            </a:r>
            <a:r>
              <a:rPr lang="en-US" sz="5200" spc="100" dirty="0" smtClean="0">
                <a:solidFill>
                  <a:srgbClr val="379CC3"/>
                </a:solidFill>
              </a:rPr>
              <a:t>Fall</a:t>
            </a:r>
            <a:r>
              <a:rPr lang="en-US" sz="5200" dirty="0" smtClean="0">
                <a:solidFill>
                  <a:srgbClr val="379CC3"/>
                </a:solidFill>
              </a:rPr>
              <a:t> </a:t>
            </a:r>
            <a:r>
              <a:rPr lang="en-US" sz="5200" dirty="0">
                <a:solidFill>
                  <a:srgbClr val="379CC3"/>
                </a:solidFill>
              </a:rPr>
              <a:t>2019</a:t>
            </a:r>
          </a:p>
        </p:txBody>
      </p:sp>
      <p:grpSp>
        <p:nvGrpSpPr>
          <p:cNvPr id="15" name="Group 14"/>
          <p:cNvGrpSpPr/>
          <p:nvPr/>
        </p:nvGrpSpPr>
        <p:grpSpPr>
          <a:xfrm>
            <a:off x="12759459" y="30899680"/>
            <a:ext cx="11917411" cy="3088357"/>
            <a:chOff x="520076" y="30803119"/>
            <a:chExt cx="11917411" cy="3088357"/>
          </a:xfrm>
        </p:grpSpPr>
        <p:grpSp>
          <p:nvGrpSpPr>
            <p:cNvPr id="4" name="Group 3"/>
            <p:cNvGrpSpPr/>
            <p:nvPr/>
          </p:nvGrpSpPr>
          <p:grpSpPr>
            <a:xfrm>
              <a:off x="520076" y="30803119"/>
              <a:ext cx="3361761" cy="3088357"/>
              <a:chOff x="520076" y="30803119"/>
              <a:chExt cx="3361761" cy="3088357"/>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9054" y="30803119"/>
                <a:ext cx="2104579" cy="2103120"/>
              </a:xfrm>
              <a:prstGeom prst="rect">
                <a:avLst/>
              </a:prstGeom>
            </p:spPr>
          </p:pic>
          <p:sp>
            <p:nvSpPr>
              <p:cNvPr id="70" name="Text Placeholder 16"/>
              <p:cNvSpPr txBox="1">
                <a:spLocks/>
              </p:cNvSpPr>
              <p:nvPr/>
            </p:nvSpPr>
            <p:spPr>
              <a:xfrm>
                <a:off x="520076" y="32968146"/>
                <a:ext cx="3361761"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smtClean="0">
                    <a:solidFill>
                      <a:schemeClr val="tx1">
                        <a:lumMod val="75000"/>
                        <a:lumOff val="25000"/>
                      </a:schemeClr>
                    </a:solidFill>
                    <a:latin typeface="Garamond" panose="02020404030301010803" pitchFamily="18" charset="0"/>
                  </a:rPr>
                  <a:t>Terra </a:t>
                </a:r>
                <a:r>
                  <a:rPr lang="en-US" b="1" dirty="0" err="1" smtClean="0">
                    <a:solidFill>
                      <a:schemeClr val="tx1">
                        <a:lumMod val="75000"/>
                        <a:lumOff val="25000"/>
                      </a:schemeClr>
                    </a:solidFill>
                    <a:latin typeface="Garamond" panose="02020404030301010803" pitchFamily="18" charset="0"/>
                  </a:rPr>
                  <a:t>Edenhart</a:t>
                </a:r>
                <a:r>
                  <a:rPr lang="en-US" b="1" dirty="0" smtClean="0">
                    <a:solidFill>
                      <a:schemeClr val="tx1">
                        <a:lumMod val="75000"/>
                        <a:lumOff val="25000"/>
                      </a:schemeClr>
                    </a:solidFill>
                    <a:latin typeface="Garamond" panose="02020404030301010803" pitchFamily="18" charset="0"/>
                  </a:rPr>
                  <a:t>-Pepe</a:t>
                </a:r>
                <a:endParaRPr lang="en-US" b="1" dirty="0">
                  <a:solidFill>
                    <a:schemeClr val="tx1">
                      <a:lumMod val="75000"/>
                      <a:lumOff val="25000"/>
                    </a:schemeClr>
                  </a:solidFill>
                  <a:latin typeface="Garamond" panose="02020404030301010803" pitchFamily="18" charset="0"/>
                </a:endParaRP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grpSp>
        <p:grpSp>
          <p:nvGrpSpPr>
            <p:cNvPr id="13" name="Group 12"/>
            <p:cNvGrpSpPr/>
            <p:nvPr/>
          </p:nvGrpSpPr>
          <p:grpSpPr>
            <a:xfrm>
              <a:off x="6683239" y="30803119"/>
              <a:ext cx="2834640" cy="2672859"/>
              <a:chOff x="6683239" y="30803119"/>
              <a:chExt cx="2834640" cy="2672859"/>
            </a:xfrm>
          </p:grpSpPr>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8270" y="30803119"/>
                <a:ext cx="2104579" cy="2103120"/>
              </a:xfrm>
              <a:prstGeom prst="rect">
                <a:avLst/>
              </a:prstGeom>
            </p:spPr>
          </p:pic>
          <p:sp>
            <p:nvSpPr>
              <p:cNvPr id="73" name="Text Placeholder 16"/>
              <p:cNvSpPr txBox="1">
                <a:spLocks/>
              </p:cNvSpPr>
              <p:nvPr/>
            </p:nvSpPr>
            <p:spPr>
              <a:xfrm>
                <a:off x="6683239"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smtClean="0">
                    <a:solidFill>
                      <a:schemeClr val="tx1">
                        <a:lumMod val="75000"/>
                        <a:lumOff val="25000"/>
                      </a:schemeClr>
                    </a:solidFill>
                    <a:latin typeface="Garamond" panose="02020404030301010803" pitchFamily="18" charset="0"/>
                  </a:rPr>
                  <a:t>Ariege Besson</a:t>
                </a:r>
                <a:endParaRPr lang="en-US" b="1" dirty="0">
                  <a:solidFill>
                    <a:schemeClr val="tx1">
                      <a:lumMod val="75000"/>
                      <a:lumOff val="25000"/>
                    </a:schemeClr>
                  </a:solidFill>
                  <a:latin typeface="Garamond" panose="02020404030301010803" pitchFamily="18" charset="0"/>
                </a:endParaRPr>
              </a:p>
            </p:txBody>
          </p:sp>
        </p:grpSp>
        <p:grpSp>
          <p:nvGrpSpPr>
            <p:cNvPr id="5" name="Group 4"/>
            <p:cNvGrpSpPr/>
            <p:nvPr/>
          </p:nvGrpSpPr>
          <p:grpSpPr>
            <a:xfrm>
              <a:off x="9602847" y="30803119"/>
              <a:ext cx="2834640" cy="2672859"/>
              <a:chOff x="9602847" y="30803119"/>
              <a:chExt cx="2834640" cy="2672859"/>
            </a:xfrm>
          </p:grpSpPr>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7878" y="30803119"/>
                <a:ext cx="2104579" cy="2103120"/>
              </a:xfrm>
              <a:prstGeom prst="rect">
                <a:avLst/>
              </a:prstGeom>
            </p:spPr>
          </p:pic>
          <p:sp>
            <p:nvSpPr>
              <p:cNvPr id="76" name="Text Placeholder 16"/>
              <p:cNvSpPr txBox="1">
                <a:spLocks/>
              </p:cNvSpPr>
              <p:nvPr/>
            </p:nvSpPr>
            <p:spPr>
              <a:xfrm>
                <a:off x="9602847"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smtClean="0">
                    <a:solidFill>
                      <a:schemeClr val="tx1">
                        <a:lumMod val="75000"/>
                        <a:lumOff val="25000"/>
                      </a:schemeClr>
                    </a:solidFill>
                    <a:latin typeface="Garamond" panose="02020404030301010803" pitchFamily="18" charset="0"/>
                  </a:rPr>
                  <a:t>Carli Merrick</a:t>
                </a:r>
                <a:endParaRPr lang="en-US" b="1" dirty="0">
                  <a:solidFill>
                    <a:schemeClr val="tx1">
                      <a:lumMod val="75000"/>
                      <a:lumOff val="25000"/>
                    </a:schemeClr>
                  </a:solidFill>
                  <a:latin typeface="Garamond" panose="02020404030301010803" pitchFamily="18" charset="0"/>
                </a:endParaRPr>
              </a:p>
            </p:txBody>
          </p:sp>
        </p:grpSp>
        <p:grpSp>
          <p:nvGrpSpPr>
            <p:cNvPr id="3" name="Group 2"/>
            <p:cNvGrpSpPr/>
            <p:nvPr/>
          </p:nvGrpSpPr>
          <p:grpSpPr>
            <a:xfrm>
              <a:off x="3904428" y="30803119"/>
              <a:ext cx="2834640" cy="2679889"/>
              <a:chOff x="3904428" y="30803119"/>
              <a:chExt cx="2834640" cy="2679889"/>
            </a:xfrm>
          </p:grpSpPr>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662" y="30803119"/>
                <a:ext cx="2104579" cy="2103120"/>
              </a:xfrm>
              <a:prstGeom prst="rect">
                <a:avLst/>
              </a:prstGeom>
            </p:spPr>
          </p:pic>
          <p:sp>
            <p:nvSpPr>
              <p:cNvPr id="79" name="Text Placeholder 16"/>
              <p:cNvSpPr txBox="1">
                <a:spLocks/>
              </p:cNvSpPr>
              <p:nvPr/>
            </p:nvSpPr>
            <p:spPr>
              <a:xfrm>
                <a:off x="3904428" y="3297517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smtClean="0">
                    <a:solidFill>
                      <a:schemeClr val="tx1">
                        <a:lumMod val="75000"/>
                        <a:lumOff val="25000"/>
                      </a:schemeClr>
                    </a:solidFill>
                    <a:latin typeface="Garamond" panose="02020404030301010803" pitchFamily="18" charset="0"/>
                  </a:rPr>
                  <a:t>Abigail </a:t>
                </a:r>
                <a:r>
                  <a:rPr lang="en-US" b="1" dirty="0" err="1" smtClean="0">
                    <a:solidFill>
                      <a:schemeClr val="tx1">
                        <a:lumMod val="75000"/>
                        <a:lumOff val="25000"/>
                      </a:schemeClr>
                    </a:solidFill>
                    <a:latin typeface="Garamond" panose="02020404030301010803" pitchFamily="18" charset="0"/>
                  </a:rPr>
                  <a:t>Barenblitt</a:t>
                </a:r>
                <a:endParaRPr lang="en-US" b="1" dirty="0">
                  <a:solidFill>
                    <a:schemeClr val="tx1">
                      <a:lumMod val="75000"/>
                      <a:lumOff val="25000"/>
                    </a:schemeClr>
                  </a:solidFill>
                  <a:latin typeface="Garamond" panose="02020404030301010803" pitchFamily="18" charset="0"/>
                </a:endParaRPr>
              </a:p>
            </p:txBody>
          </p:sp>
        </p:grpSp>
      </p:grpSp>
      <p:sp>
        <p:nvSpPr>
          <p:cNvPr id="81" name="Text Placeholder 16"/>
          <p:cNvSpPr txBox="1">
            <a:spLocks/>
          </p:cNvSpPr>
          <p:nvPr/>
        </p:nvSpPr>
        <p:spPr>
          <a:xfrm>
            <a:off x="942100" y="5422746"/>
            <a:ext cx="11430000" cy="959130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spcBef>
                <a:spcPts val="0"/>
              </a:spcBef>
              <a:spcAft>
                <a:spcPts val="600"/>
              </a:spcAft>
            </a:pPr>
            <a:r>
              <a:rPr lang="en-US" dirty="0">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The largest fire in New Mexico’s recorded history, the Whitewater-Baldy Complex Fire, occurred in 2012 in the Gila National Forest (Gila NF). Then, in 2013, the Silver Fire broke historic records for destruction of private property. These disturbances have become more frequent, more severe, and are powerful forces of landscape change. Fire disturbances prompt serious concern over associated impacts, such as post-fire flooding, erosion, debris flows, and the ability of the Gila NF to provide essential goods and services, including safe drinking water and timber. Understanding the impacts of interrelated disturbances on watershed recovery dynamics is increasingly important to ensure future health and function of watershed ecosystems. This project partnered with the US Department of Agriculture (USDA) US Forest Service’s (USFS) Gila National Forest and Region 3 to explore watershed recovery trends following wildfires. The purpose of this project was to generate data-supported knowledge to inform land management decisions and planning, including the prioritization of specific regions for restoration efforts. To evaluate the watershed recovery phenomena in the Gila NF, this project used a combination of local knowledge and Earth observations, including Landsat 5 Thematic Mapper (TM), Landsat 7 Enhanced Thematic Mapper Plus (ETM+), and Landsat 8 Operational Land Imager (OLI). Normalized Burn Ratio (NBR) was the index used to evaluate recovery trends over time. Additionally, the team used USGS stream gauge data to evaluate the relationship between wildfires and flood events observed in the years following fire disturbances. Finally, potentially significant physical and environmental parameters were collected in a spatial database for use in subsequent studies. </a:t>
            </a:r>
            <a:endParaRPr lang="en-US" dirty="0">
              <a:solidFill>
                <a:schemeClr val="tx1">
                  <a:lumMod val="75000"/>
                  <a:lumOff val="25000"/>
                </a:schemeClr>
              </a:solidFill>
              <a:latin typeface="Garamond" panose="02020404030301010803" pitchFamily="18" charset="0"/>
            </a:endParaRPr>
          </a:p>
        </p:txBody>
      </p:sp>
      <p:sp>
        <p:nvSpPr>
          <p:cNvPr id="82" name="TextBox 81"/>
          <p:cNvSpPr txBox="1"/>
          <p:nvPr/>
        </p:nvSpPr>
        <p:spPr>
          <a:xfrm>
            <a:off x="942100" y="4561640"/>
            <a:ext cx="2475358"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Abstract</a:t>
            </a:r>
          </a:p>
        </p:txBody>
      </p:sp>
      <p:pic>
        <p:nvPicPr>
          <p:cNvPr id="1030" name="Picture 6" descr="https://lh6.googleusercontent.com/yrTGM4wdu58A4BqL6HxL-7VnYWQ4q4mKhK80VgqalPrUBGIt8efr0PkLkJK1xLdLcM4c0VZlq5y-r4UFcEhlA-86q2PfOXoR1PQNHfbt-1hy2U9tqaVLp-L49ASxMV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1676" y="27980418"/>
            <a:ext cx="1890145" cy="2120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4.googleusercontent.com/_J91ABqDLkuipyYkzC3gceGAkQRDqr2VOeRQVLva8jhQop3FlHOmIZwQYjTEWzXErrd5NiWCmThY3xxLxZy8RZ-WkWZR0xMN5jfgalGAknDVNUzp1ZM56zaIA6LTDa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958829" y="8282083"/>
            <a:ext cx="3203524" cy="2618881"/>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p:cNvGrpSpPr/>
          <p:nvPr/>
        </p:nvGrpSpPr>
        <p:grpSpPr>
          <a:xfrm>
            <a:off x="13518953" y="8331544"/>
            <a:ext cx="7592072" cy="1974601"/>
            <a:chOff x="13359855" y="9672621"/>
            <a:chExt cx="7592072" cy="1974601"/>
          </a:xfrm>
        </p:grpSpPr>
        <p:pic>
          <p:nvPicPr>
            <p:cNvPr id="1026" name="Picture 2" descr="https://lh3.googleusercontent.com/hzn8x-O3gMZOcKi8GDKVHBc73_2VKwAgMw9N2teZAcR6hUZ7nMKkh5GBDRuJv_o0eIxUgawe2BWOx23hYiyy2PAElZcyye3U7O2QNxumHw1kQRmOz-QwvnXK9m09Kd5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766474">
              <a:off x="13359855" y="9826754"/>
              <a:ext cx="4474269" cy="182046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6120780" y="11129343"/>
              <a:ext cx="2743601" cy="507831"/>
            </a:xfrm>
            <a:prstGeom prst="rect">
              <a:avLst/>
            </a:prstGeom>
            <a:noFill/>
          </p:spPr>
          <p:txBody>
            <a:bodyPr wrap="square" rtlCol="0">
              <a:spAutoFit/>
            </a:bodyPr>
            <a:lstStyle/>
            <a:p>
              <a:r>
                <a:rPr lang="en-US" sz="2700" b="1" dirty="0" smtClean="0">
                  <a:solidFill>
                    <a:schemeClr val="tx1">
                      <a:lumMod val="75000"/>
                      <a:lumOff val="25000"/>
                    </a:schemeClr>
                  </a:solidFill>
                  <a:latin typeface="Garamond" panose="02020404030301010803" pitchFamily="18" charset="0"/>
                </a:rPr>
                <a:t>Landsat 7 </a:t>
              </a:r>
              <a:r>
                <a:rPr lang="en-US" sz="2700" dirty="0" smtClean="0">
                  <a:solidFill>
                    <a:schemeClr val="tx1">
                      <a:lumMod val="75000"/>
                      <a:lumOff val="25000"/>
                    </a:schemeClr>
                  </a:solidFill>
                  <a:latin typeface="Garamond" panose="02020404030301010803" pitchFamily="18" charset="0"/>
                </a:rPr>
                <a:t>ETM+</a:t>
              </a:r>
            </a:p>
          </p:txBody>
        </p:sp>
        <p:sp>
          <p:nvSpPr>
            <p:cNvPr id="46" name="TextBox 45"/>
            <p:cNvSpPr txBox="1"/>
            <p:nvPr/>
          </p:nvSpPr>
          <p:spPr>
            <a:xfrm>
              <a:off x="18598329" y="9672621"/>
              <a:ext cx="2353598" cy="507831"/>
            </a:xfrm>
            <a:prstGeom prst="rect">
              <a:avLst/>
            </a:prstGeom>
            <a:noFill/>
          </p:spPr>
          <p:txBody>
            <a:bodyPr wrap="square" rtlCol="0">
              <a:spAutoFit/>
            </a:bodyPr>
            <a:lstStyle/>
            <a:p>
              <a:r>
                <a:rPr lang="en-US" sz="2700" b="1" dirty="0" smtClean="0">
                  <a:solidFill>
                    <a:schemeClr val="tx1">
                      <a:lumMod val="75000"/>
                      <a:lumOff val="25000"/>
                    </a:schemeClr>
                  </a:solidFill>
                  <a:latin typeface="Garamond" panose="02020404030301010803" pitchFamily="18" charset="0"/>
                </a:rPr>
                <a:t>Landsat 8 </a:t>
              </a:r>
              <a:r>
                <a:rPr lang="en-US" sz="2700" dirty="0" smtClean="0">
                  <a:solidFill>
                    <a:schemeClr val="tx1">
                      <a:lumMod val="75000"/>
                      <a:lumOff val="25000"/>
                    </a:schemeClr>
                  </a:solidFill>
                  <a:latin typeface="Garamond" panose="02020404030301010803" pitchFamily="18" charset="0"/>
                </a:rPr>
                <a:t>OLI</a:t>
              </a:r>
            </a:p>
          </p:txBody>
        </p:sp>
      </p:grpSp>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95929" y="31122436"/>
            <a:ext cx="1645920" cy="1645920"/>
          </a:xfrm>
          <a:prstGeom prst="flowChartConnector">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516982" y="31135583"/>
            <a:ext cx="1645920" cy="1645920"/>
          </a:xfrm>
          <a:prstGeom prst="flowChartConnector">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436590" y="31135583"/>
            <a:ext cx="1645920" cy="1645920"/>
          </a:xfrm>
          <a:prstGeom prst="flowChartConnector">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677766" y="31139382"/>
            <a:ext cx="1645920" cy="1645920"/>
          </a:xfrm>
          <a:prstGeom prst="flowChartConnector">
            <a:avLst/>
          </a:prstGeom>
        </p:spPr>
      </p:pic>
      <p:graphicFrame>
        <p:nvGraphicFramePr>
          <p:cNvPr id="53" name="Diagram 52"/>
          <p:cNvGraphicFramePr/>
          <p:nvPr>
            <p:extLst>
              <p:ext uri="{D42A27DB-BD31-4B8C-83A1-F6EECF244321}">
                <p14:modId xmlns:p14="http://schemas.microsoft.com/office/powerpoint/2010/main" val="1703783433"/>
              </p:ext>
            </p:extLst>
          </p:nvPr>
        </p:nvGraphicFramePr>
        <p:xfrm>
          <a:off x="913905" y="21019745"/>
          <a:ext cx="11598873" cy="688247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5" name="Picture 84"/>
          <p:cNvPicPr>
            <a:picLocks noChangeAspect="1"/>
          </p:cNvPicPr>
          <p:nvPr/>
        </p:nvPicPr>
        <p:blipFill>
          <a:blip r:embed="rId17"/>
          <a:stretch>
            <a:fillRect/>
          </a:stretch>
        </p:blipFill>
        <p:spPr>
          <a:xfrm>
            <a:off x="950853" y="15811712"/>
            <a:ext cx="11413164" cy="5409424"/>
          </a:xfrm>
          <a:prstGeom prst="rect">
            <a:avLst/>
          </a:prstGeom>
        </p:spPr>
      </p:pic>
      <p:sp>
        <p:nvSpPr>
          <p:cNvPr id="164" name="Text Box 2"/>
          <p:cNvSpPr txBox="1">
            <a:spLocks noChangeArrowheads="1"/>
          </p:cNvSpPr>
          <p:nvPr/>
        </p:nvSpPr>
        <p:spPr bwMode="auto">
          <a:xfrm>
            <a:off x="13004070" y="11476285"/>
            <a:ext cx="4989376" cy="536942"/>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2700" dirty="0">
                <a:solidFill>
                  <a:schemeClr val="tx1">
                    <a:lumMod val="75000"/>
                    <a:lumOff val="25000"/>
                  </a:schemeClr>
                </a:solidFill>
                <a:effectLst/>
                <a:latin typeface="+mj-lt"/>
                <a:ea typeface="Calibri" panose="020F0502020204030204" pitchFamily="34" charset="0"/>
                <a:cs typeface="Times New Roman" panose="02020603050405020304" pitchFamily="18" charset="0"/>
              </a:rPr>
              <a:t>Magnitude of Gain in NBR</a:t>
            </a:r>
          </a:p>
        </p:txBody>
      </p:sp>
      <p:sp>
        <p:nvSpPr>
          <p:cNvPr id="166" name="Text Box 2"/>
          <p:cNvSpPr txBox="1">
            <a:spLocks noChangeArrowheads="1"/>
          </p:cNvSpPr>
          <p:nvPr/>
        </p:nvSpPr>
        <p:spPr bwMode="auto">
          <a:xfrm>
            <a:off x="13188192" y="19592792"/>
            <a:ext cx="10507847" cy="502638"/>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US" sz="2700" dirty="0" smtClean="0">
                <a:solidFill>
                  <a:schemeClr val="tx1">
                    <a:lumMod val="75000"/>
                    <a:lumOff val="25000"/>
                  </a:schemeClr>
                </a:solidFill>
                <a:latin typeface="+mj-lt"/>
              </a:rPr>
              <a:t>Q7 Max of Streamflow (downstream of both fires)</a:t>
            </a:r>
            <a:endParaRPr lang="en-US" sz="27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grpSp>
        <p:nvGrpSpPr>
          <p:cNvPr id="88" name="Group 87"/>
          <p:cNvGrpSpPr/>
          <p:nvPr/>
        </p:nvGrpSpPr>
        <p:grpSpPr>
          <a:xfrm>
            <a:off x="13072862" y="20129855"/>
            <a:ext cx="10940253" cy="3833412"/>
            <a:chOff x="13179324" y="21526999"/>
            <a:chExt cx="5507398" cy="1929765"/>
          </a:xfrm>
        </p:grpSpPr>
        <p:pic>
          <p:nvPicPr>
            <p:cNvPr id="167" name="Google Shape;653;g70a813606b_4_71"/>
            <p:cNvPicPr/>
            <p:nvPr/>
          </p:nvPicPr>
          <p:blipFill rotWithShape="1">
            <a:blip r:embed="rId18">
              <a:alphaModFix/>
              <a:extLst>
                <a:ext uri="{28A0092B-C50C-407E-A947-70E740481C1C}">
                  <a14:useLocalDpi xmlns:a14="http://schemas.microsoft.com/office/drawing/2010/main" val="0"/>
                </a:ext>
              </a:extLst>
            </a:blip>
            <a:srcRect l="3190" t="12193" r="3237" b="10437"/>
            <a:stretch/>
          </p:blipFill>
          <p:spPr>
            <a:xfrm>
              <a:off x="13179324" y="21526999"/>
              <a:ext cx="4206240" cy="1929765"/>
            </a:xfrm>
            <a:prstGeom prst="rect">
              <a:avLst/>
            </a:prstGeom>
            <a:noFill/>
            <a:ln>
              <a:noFill/>
            </a:ln>
          </p:spPr>
        </p:pic>
        <p:grpSp>
          <p:nvGrpSpPr>
            <p:cNvPr id="168" name="Group 167"/>
            <p:cNvGrpSpPr/>
            <p:nvPr/>
          </p:nvGrpSpPr>
          <p:grpSpPr>
            <a:xfrm>
              <a:off x="17423953" y="22201290"/>
              <a:ext cx="1262769" cy="906369"/>
              <a:chOff x="-300598" y="-202129"/>
              <a:chExt cx="1262861" cy="906369"/>
            </a:xfrm>
          </p:grpSpPr>
          <p:cxnSp>
            <p:nvCxnSpPr>
              <p:cNvPr id="169" name="Google Shape;523;g70a813606b_4_31"/>
              <p:cNvCxnSpPr/>
              <p:nvPr/>
            </p:nvCxnSpPr>
            <p:spPr>
              <a:xfrm>
                <a:off x="52678" y="-202129"/>
                <a:ext cx="457200" cy="0"/>
              </a:xfrm>
              <a:prstGeom prst="straightConnector1">
                <a:avLst/>
              </a:prstGeom>
              <a:noFill/>
              <a:ln w="12700" cap="flat" cmpd="sng">
                <a:solidFill>
                  <a:schemeClr val="tx1"/>
                </a:solidFill>
                <a:prstDash val="solid"/>
                <a:round/>
                <a:headEnd type="none" w="med" len="med"/>
                <a:tailEnd type="none" w="med" len="med"/>
              </a:ln>
            </p:spPr>
          </p:cxnSp>
          <p:cxnSp>
            <p:nvCxnSpPr>
              <p:cNvPr id="170" name="Google Shape;526;g70a813606b_4_31"/>
              <p:cNvCxnSpPr/>
              <p:nvPr/>
            </p:nvCxnSpPr>
            <p:spPr>
              <a:xfrm>
                <a:off x="85140" y="327191"/>
                <a:ext cx="457200" cy="0"/>
              </a:xfrm>
              <a:prstGeom prst="straightConnector1">
                <a:avLst/>
              </a:prstGeom>
              <a:noFill/>
              <a:ln w="12700" cap="flat" cmpd="sng">
                <a:solidFill>
                  <a:srgbClr val="0000FF"/>
                </a:solidFill>
                <a:prstDash val="dot"/>
                <a:round/>
                <a:headEnd type="none" w="med" len="med"/>
                <a:tailEnd type="none" w="med" len="med"/>
              </a:ln>
            </p:spPr>
          </p:cxnSp>
          <p:sp>
            <p:nvSpPr>
              <p:cNvPr id="171" name="Text Box 2"/>
              <p:cNvSpPr txBox="1">
                <a:spLocks noChangeArrowheads="1"/>
              </p:cNvSpPr>
              <p:nvPr/>
            </p:nvSpPr>
            <p:spPr bwMode="auto">
              <a:xfrm>
                <a:off x="51727" y="-117078"/>
                <a:ext cx="652102" cy="22039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4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rPr>
                  <a:t>Q7Max</a:t>
                </a:r>
              </a:p>
            </p:txBody>
          </p:sp>
          <p:sp>
            <p:nvSpPr>
              <p:cNvPr id="172" name="Text Box 2"/>
              <p:cNvSpPr txBox="1">
                <a:spLocks noChangeArrowheads="1"/>
              </p:cNvSpPr>
              <p:nvPr/>
            </p:nvSpPr>
            <p:spPr bwMode="auto">
              <a:xfrm>
                <a:off x="-300598" y="349452"/>
                <a:ext cx="1262861" cy="354788"/>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rPr>
                  <a:t>Whitewater-Baldy Fire Year</a:t>
                </a:r>
              </a:p>
            </p:txBody>
          </p:sp>
        </p:grpSp>
      </p:grpSp>
      <p:sp>
        <p:nvSpPr>
          <p:cNvPr id="93" name="TextBox 92"/>
          <p:cNvSpPr txBox="1"/>
          <p:nvPr/>
        </p:nvSpPr>
        <p:spPr>
          <a:xfrm>
            <a:off x="9480425" y="19340700"/>
            <a:ext cx="2263671" cy="984885"/>
          </a:xfrm>
          <a:prstGeom prst="rect">
            <a:avLst/>
          </a:prstGeom>
          <a:solidFill>
            <a:schemeClr val="bg1"/>
          </a:solidFill>
        </p:spPr>
        <p:txBody>
          <a:bodyPr wrap="square" rtlCol="0">
            <a:spAutoFit/>
          </a:bodyPr>
          <a:lstStyle/>
          <a:p>
            <a:pPr>
              <a:spcAft>
                <a:spcPts val="600"/>
              </a:spcAft>
            </a:pPr>
            <a:r>
              <a:rPr lang="en-US" sz="1600" dirty="0" smtClean="0">
                <a:solidFill>
                  <a:schemeClr val="tx1">
                    <a:lumMod val="75000"/>
                    <a:lumOff val="25000"/>
                  </a:schemeClr>
                </a:solidFill>
              </a:rPr>
              <a:t>Watershed Boundary</a:t>
            </a:r>
          </a:p>
          <a:p>
            <a:pPr>
              <a:spcAft>
                <a:spcPts val="600"/>
              </a:spcAft>
            </a:pPr>
            <a:r>
              <a:rPr lang="en-US" sz="1600" dirty="0" smtClean="0">
                <a:solidFill>
                  <a:schemeClr val="tx1">
                    <a:lumMod val="75000"/>
                    <a:lumOff val="25000"/>
                  </a:schemeClr>
                </a:solidFill>
              </a:rPr>
              <a:t>Gila National Forest</a:t>
            </a:r>
          </a:p>
          <a:p>
            <a:pPr>
              <a:spcAft>
                <a:spcPts val="600"/>
              </a:spcAft>
            </a:pPr>
            <a:r>
              <a:rPr lang="en-US" sz="1600" dirty="0" smtClean="0">
                <a:solidFill>
                  <a:schemeClr val="tx1">
                    <a:lumMod val="75000"/>
                    <a:lumOff val="25000"/>
                  </a:schemeClr>
                </a:solidFill>
              </a:rPr>
              <a:t>Project Study Area</a:t>
            </a:r>
          </a:p>
        </p:txBody>
      </p:sp>
      <p:sp>
        <p:nvSpPr>
          <p:cNvPr id="62" name="Text Box 2">
            <a:extLst>
              <a:ext uri="{FF2B5EF4-FFF2-40B4-BE49-F238E27FC236}">
                <a16:creationId xmlns:a16="http://schemas.microsoft.com/office/drawing/2014/main" id="{85C36924-5D98-4884-9B70-278BA490A800}"/>
              </a:ext>
            </a:extLst>
          </p:cNvPr>
          <p:cNvSpPr txBox="1">
            <a:spLocks noChangeArrowheads="1"/>
          </p:cNvSpPr>
          <p:nvPr/>
        </p:nvSpPr>
        <p:spPr bwMode="auto">
          <a:xfrm rot="16200000">
            <a:off x="11997459" y="21279663"/>
            <a:ext cx="1884627" cy="421654"/>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US" sz="2000" dirty="0">
                <a:solidFill>
                  <a:schemeClr val="tx1">
                    <a:lumMod val="75000"/>
                    <a:lumOff val="25000"/>
                  </a:schemeClr>
                </a:solidFill>
                <a:latin typeface="+mj-lt"/>
              </a:rPr>
              <a:t>MM / Day</a:t>
            </a:r>
            <a:endParaRPr lang="en-US" sz="20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82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15641</TotalTime>
  <Words>666</Words>
  <Application>Microsoft Office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(LARC-E3)[SSAI DEVELOP]</cp:lastModifiedBy>
  <cp:revision>231</cp:revision>
  <dcterms:created xsi:type="dcterms:W3CDTF">2019-02-05T16:32:03Z</dcterms:created>
  <dcterms:modified xsi:type="dcterms:W3CDTF">2019-11-14T15:19:51Z</dcterms:modified>
</cp:coreProperties>
</file>