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</p:sldIdLst>
  <p:sldSz cx="27432000" cy="36576000"/>
  <p:notesSz cx="6858000" cy="9144000"/>
  <p:defaultTextStyle>
    <a:defPPr>
      <a:defRPr lang="en-US"/>
    </a:defPPr>
    <a:lvl1pPr marL="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1pPr>
    <a:lvl2pPr marL="153619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2pPr>
    <a:lvl3pPr marL="307238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3pPr>
    <a:lvl4pPr marL="460857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4pPr>
    <a:lvl5pPr marL="6144768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5pPr>
    <a:lvl6pPr marL="768096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6pPr>
    <a:lvl7pPr marL="921715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7pPr>
    <a:lvl8pPr marL="1075334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8pPr>
    <a:lvl9pPr marL="1228953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57AF"/>
    <a:srgbClr val="ACC8F2"/>
    <a:srgbClr val="4E8BE4"/>
    <a:srgbClr val="E9A14A"/>
    <a:srgbClr val="F5D4AD"/>
    <a:srgbClr val="FCF4EA"/>
    <a:srgbClr val="55B27B"/>
    <a:srgbClr val="7AC398"/>
    <a:srgbClr val="B8E0C8"/>
    <a:srgbClr val="A7CD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21" d="100"/>
          <a:sy n="21" d="100"/>
        </p:scale>
        <p:origin x="266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432000" cy="36575999"/>
          </a:xfrm>
          <a:prstGeom prst="rect">
            <a:avLst/>
          </a:prstGeom>
        </p:spPr>
      </p:pic>
      <p:sp>
        <p:nvSpPr>
          <p:cNvPr id="10" name="Main Title"/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15170484" y="21966321"/>
            <a:ext cx="21421558" cy="23140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0" b="0" baseline="0">
                <a:solidFill>
                  <a:srgbClr val="1B57AF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Short Title [Title Case]</a:t>
            </a:r>
            <a:endParaRPr lang="en-US" dirty="0"/>
          </a:p>
        </p:txBody>
      </p:sp>
      <p:sp>
        <p:nvSpPr>
          <p:cNvPr id="9" name="Subtitle"/>
          <p:cNvSpPr>
            <a:spLocks noGrp="1"/>
          </p:cNvSpPr>
          <p:nvPr>
            <p:ph type="body" sz="quarter" idx="13" hasCustomPrompt="1"/>
          </p:nvPr>
        </p:nvSpPr>
        <p:spPr>
          <a:xfrm>
            <a:off x="5715000" y="438150"/>
            <a:ext cx="16173450" cy="333375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6000" b="1" baseline="0">
                <a:solidFill>
                  <a:srgbClr val="1B57AF"/>
                </a:solidFill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/>
              <a:t>Project Subtitle </a:t>
            </a:r>
          </a:p>
          <a:p>
            <a:pPr lvl="0"/>
            <a:r>
              <a:rPr lang="en-US" dirty="0" smtClean="0"/>
              <a:t>[Use Title Case]</a:t>
            </a:r>
          </a:p>
        </p:txBody>
      </p:sp>
    </p:spTree>
    <p:extLst>
      <p:ext uri="{BB962C8B-B14F-4D97-AF65-F5344CB8AC3E}">
        <p14:creationId xmlns:p14="http://schemas.microsoft.com/office/powerpoint/2010/main" val="3603808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592" userDrawn="1">
          <p15:clr>
            <a:srgbClr val="FBAE40"/>
          </p15:clr>
        </p15:guide>
        <p15:guide id="2" orient="horz" pos="2880" userDrawn="1">
          <p15:clr>
            <a:srgbClr val="FBAE40"/>
          </p15:clr>
        </p15:guide>
        <p15:guide id="3" orient="horz" pos="22752" userDrawn="1">
          <p15:clr>
            <a:srgbClr val="FBAE40"/>
          </p15:clr>
        </p15:guide>
        <p15:guide id="4" pos="15264" userDrawn="1">
          <p15:clr>
            <a:srgbClr val="FBAE40"/>
          </p15:clr>
        </p15:guide>
        <p15:guide id="5" pos="576" userDrawn="1">
          <p15:clr>
            <a:srgbClr val="FBAE40"/>
          </p15:clr>
        </p15:guide>
        <p15:guide id="6" pos="86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459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defTabSz="2743200" rtl="0" eaLnBrk="1" latinLnBrk="0" hangingPunct="1">
        <a:lnSpc>
          <a:spcPct val="90000"/>
        </a:lnSpc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2743200" rtl="0" eaLnBrk="1" latinLnBrk="0" hangingPunct="1">
        <a:lnSpc>
          <a:spcPct val="90000"/>
        </a:lnSpc>
        <a:spcBef>
          <a:spcPts val="3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upport.office.com/en-us/article/Crop-a-picture-to-fit-in-a-shape-1CE8CF89-6A19-4EE4-82CA-4F8E81469590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upport.office.com/en-us/article/Crop-a-picture-to-fit-in-a-shape-1CE8CF89-6A19-4EE4-82CA-4F8E81469590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upport.office.com/en-us/article/Crop-a-picture-to-fit-in-a-shape-1CE8CF89-6A19-4EE4-82CA-4F8E81469590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12859181" y="12062448"/>
            <a:ext cx="10502101" cy="4111762"/>
          </a:xfrm>
          <a:prstGeom prst="rect">
            <a:avLst/>
          </a:prstGeom>
          <a:solidFill>
            <a:srgbClr val="4E8BE4"/>
          </a:solidFill>
          <a:ln>
            <a:solidFill>
              <a:srgbClr val="1B57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en-US" sz="3800" b="1" dirty="0" smtClean="0">
                <a:solidFill>
                  <a:srgbClr val="ACC8F2"/>
                </a:solidFill>
              </a:rPr>
              <a:t>PLACEHOLDER FOR STUDY AREA IMAGES.</a:t>
            </a:r>
          </a:p>
          <a:p>
            <a:pPr algn="r"/>
            <a:r>
              <a:rPr lang="en-US" sz="3800" b="1" dirty="0" smtClean="0">
                <a:solidFill>
                  <a:srgbClr val="ACC8F2"/>
                </a:solidFill>
              </a:rPr>
              <a:t>DO NOT PLACE IMAGES IN A BOX.</a:t>
            </a:r>
            <a:endParaRPr lang="en-US" sz="3800" b="1" dirty="0">
              <a:solidFill>
                <a:srgbClr val="ACC8F2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914399" y="19648481"/>
            <a:ext cx="22913446" cy="7547546"/>
          </a:xfrm>
          <a:prstGeom prst="rect">
            <a:avLst/>
          </a:prstGeom>
          <a:solidFill>
            <a:srgbClr val="4E8BE4"/>
          </a:solidFill>
          <a:ln>
            <a:solidFill>
              <a:srgbClr val="1B57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0" b="1" dirty="0" smtClean="0">
              <a:solidFill>
                <a:srgbClr val="FCF4EA"/>
              </a:solidFill>
            </a:endParaRPr>
          </a:p>
          <a:p>
            <a:pPr algn="ctr"/>
            <a:r>
              <a:rPr lang="en-US" sz="9000" b="1" dirty="0" smtClean="0">
                <a:solidFill>
                  <a:srgbClr val="ACC8F2"/>
                </a:solidFill>
              </a:rPr>
              <a:t>PLACEHOLDER FOR RESULTS IMAGES.</a:t>
            </a:r>
          </a:p>
          <a:p>
            <a:pPr algn="ctr"/>
            <a:r>
              <a:rPr lang="en-US" sz="9000" b="1" dirty="0" smtClean="0">
                <a:solidFill>
                  <a:srgbClr val="ACC8F2"/>
                </a:solidFill>
              </a:rPr>
              <a:t>DO NOT PLACE IMAGES IN A BOX.</a:t>
            </a:r>
            <a:endParaRPr lang="en-US" sz="9000" b="1" dirty="0">
              <a:solidFill>
                <a:srgbClr val="ACC8F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3099" y="18832935"/>
            <a:ext cx="229847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1B57AF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8" name="Text Placeholder 16"/>
          <p:cNvSpPr txBox="1">
            <a:spLocks/>
          </p:cNvSpPr>
          <p:nvPr/>
        </p:nvSpPr>
        <p:spPr>
          <a:xfrm>
            <a:off x="12839700" y="31597322"/>
            <a:ext cx="10972800" cy="2513035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Include anyone who has helped you with the project.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this is a continuation project, credit the previous team members and contributors.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you are including affiliations, use DEVELOP as the affiliation for a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or former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—not their school or former school.</a:t>
            </a:r>
          </a:p>
          <a:p>
            <a:endParaRPr lang="en-US" dirty="0" smtClean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12839699" y="17562916"/>
            <a:ext cx="10972801" cy="163120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Earth observation icons can be found on DEVELOPedia.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any text editable.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87514" y="4493747"/>
            <a:ext cx="115163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1B57AF"/>
                </a:solidFill>
                <a:latin typeface="Century Gothic" panose="020B0502020202020204" pitchFamily="34" charset="0"/>
              </a:rPr>
              <a:t>Abstract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839700" y="448883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1B57AF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87514" y="11152519"/>
            <a:ext cx="114077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1B57AF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817485" y="1116081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1B57AF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2839700" y="16661279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1B57AF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818904" y="30724867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1B57AF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14399" y="1534032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1B57AF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71424" y="27335907"/>
            <a:ext cx="45425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1B57AF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31" name="Main Title"/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11208610" y="18004447"/>
            <a:ext cx="29345306" cy="231407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6000" b="0" baseline="0">
                <a:solidFill>
                  <a:srgbClr val="E97845"/>
                </a:solidFill>
                <a:latin typeface="+mj-lt"/>
              </a:defRPr>
            </a:lvl1pPr>
          </a:lstStyle>
          <a:p>
            <a:pPr lvl="0"/>
            <a:r>
              <a:rPr lang="en-US" sz="14000" b="1" dirty="0" smtClean="0">
                <a:solidFill>
                  <a:srgbClr val="1B57AF"/>
                </a:solidFill>
              </a:rPr>
              <a:t>Study Area </a:t>
            </a:r>
            <a:r>
              <a:rPr lang="en-US" sz="14000" dirty="0" smtClean="0">
                <a:solidFill>
                  <a:srgbClr val="1B57AF"/>
                </a:solidFill>
              </a:rPr>
              <a:t>App Area</a:t>
            </a:r>
            <a:endParaRPr lang="en-US" sz="14000" dirty="0">
              <a:solidFill>
                <a:srgbClr val="1B57AF"/>
              </a:solidFill>
            </a:endParaRPr>
          </a:p>
        </p:txBody>
      </p:sp>
      <p:sp>
        <p:nvSpPr>
          <p:cNvPr id="32" name="Subtitle"/>
          <p:cNvSpPr>
            <a:spLocks noGrp="1"/>
          </p:cNvSpPr>
          <p:nvPr>
            <p:ph type="body" sz="quarter" idx="13" hasCustomPrompt="1"/>
          </p:nvPr>
        </p:nvSpPr>
        <p:spPr>
          <a:xfrm>
            <a:off x="5715000" y="438150"/>
            <a:ext cx="16173450" cy="333375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6000" b="1" baseline="0">
                <a:solidFill>
                  <a:srgbClr val="EA7845"/>
                </a:solidFill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>
                <a:solidFill>
                  <a:srgbClr val="1B57AF"/>
                </a:solidFill>
              </a:rPr>
              <a:t>Project Subtitle </a:t>
            </a:r>
          </a:p>
          <a:p>
            <a:pPr lvl="0"/>
            <a:r>
              <a:rPr lang="en-US" dirty="0" smtClean="0">
                <a:solidFill>
                  <a:srgbClr val="1B57AF"/>
                </a:solidFill>
              </a:rPr>
              <a:t>[Use Title Case]</a:t>
            </a:r>
          </a:p>
        </p:txBody>
      </p:sp>
      <p:sp>
        <p:nvSpPr>
          <p:cNvPr id="39" name="Text Placeholder 16"/>
          <p:cNvSpPr txBox="1">
            <a:spLocks/>
          </p:cNvSpPr>
          <p:nvPr/>
        </p:nvSpPr>
        <p:spPr>
          <a:xfrm>
            <a:off x="12839700" y="28246565"/>
            <a:ext cx="10972800" cy="294021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1B57AF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bullets.</a:t>
            </a:r>
          </a:p>
          <a:p>
            <a:pPr marL="347663" indent="-347663">
              <a:buClr>
                <a:srgbClr val="1B57AF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complete sentences with periods.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2839700" y="27339376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1B57AF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4457525" y="5014452"/>
            <a:ext cx="2769989" cy="696123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This area is to be left empty if the short title does not require this extra space (delete this text box).</a:t>
            </a:r>
          </a:p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  </a:t>
            </a:r>
          </a:p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Short title should be </a:t>
            </a:r>
            <a:r>
              <a:rPr lang="en-US" sz="2800" dirty="0" smtClean="0">
                <a:solidFill>
                  <a:srgbClr val="767171"/>
                </a:solidFill>
                <a:latin typeface="Garamond"/>
              </a:rPr>
              <a:t>between 120 and 140pt </a:t>
            </a:r>
            <a:r>
              <a:rPr lang="en-US" sz="2800" dirty="0">
                <a:solidFill>
                  <a:srgbClr val="767171"/>
                </a:solidFill>
                <a:latin typeface="Garamond"/>
              </a:rPr>
              <a:t>font. Only shrink if short title cannot fit in provided text box.</a:t>
            </a:r>
          </a:p>
        </p:txBody>
      </p:sp>
      <p:sp>
        <p:nvSpPr>
          <p:cNvPr id="43" name="Subtitle"/>
          <p:cNvSpPr txBox="1">
            <a:spLocks/>
          </p:cNvSpPr>
          <p:nvPr/>
        </p:nvSpPr>
        <p:spPr>
          <a:xfrm>
            <a:off x="6096000" y="35153600"/>
            <a:ext cx="15501257" cy="1034530"/>
          </a:xfrm>
          <a:prstGeom prst="rect">
            <a:avLst/>
          </a:prstGeom>
        </p:spPr>
        <p:txBody>
          <a:bodyPr anchor="ctr"/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6000" b="1" kern="1200" baseline="0">
                <a:solidFill>
                  <a:srgbClr val="EA7845"/>
                </a:solidFill>
                <a:latin typeface="+mj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b="0" dirty="0" smtClean="0">
                <a:solidFill>
                  <a:srgbClr val="1B57AF"/>
                </a:solidFill>
              </a:rPr>
              <a:t>Node </a:t>
            </a:r>
            <a:r>
              <a:rPr lang="en-US" sz="4800" b="0" smtClean="0">
                <a:solidFill>
                  <a:srgbClr val="1B57AF"/>
                </a:solidFill>
              </a:rPr>
              <a:t>Location – Term Year</a:t>
            </a:r>
            <a:endParaRPr lang="en-US" sz="4800" b="0" dirty="0" smtClean="0">
              <a:solidFill>
                <a:srgbClr val="1B57AF"/>
              </a:solidFill>
            </a:endParaRPr>
          </a:p>
        </p:txBody>
      </p:sp>
      <p:sp>
        <p:nvSpPr>
          <p:cNvPr id="34" name="Text Placeholder 16"/>
          <p:cNvSpPr txBox="1">
            <a:spLocks/>
          </p:cNvSpPr>
          <p:nvPr/>
        </p:nvSpPr>
        <p:spPr>
          <a:xfrm>
            <a:off x="914400" y="5447353"/>
            <a:ext cx="11380829" cy="559566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this blank for now.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Body text should be at least 24 point font.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Captions and any other text should be at least 16 point font. Image and legend text should be the correct size, regardless of whether it is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rename, move, and resize sections as needed.</a:t>
            </a:r>
          </a:p>
        </p:txBody>
      </p:sp>
      <p:sp>
        <p:nvSpPr>
          <p:cNvPr id="35" name="Text Placeholder 16"/>
          <p:cNvSpPr txBox="1">
            <a:spLocks/>
          </p:cNvSpPr>
          <p:nvPr/>
        </p:nvSpPr>
        <p:spPr>
          <a:xfrm>
            <a:off x="12818904" y="5400091"/>
            <a:ext cx="10582656" cy="513896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1B57AF"/>
              </a:buClr>
            </a:pPr>
            <a:r>
              <a:rPr lang="en-US" b="1" dirty="0">
                <a:solidFill>
                  <a:srgbClr val="1B57AF"/>
                </a:solidFill>
              </a:rPr>
              <a:t>Start</a:t>
            </a:r>
            <a:r>
              <a:rPr lang="en-US" dirty="0">
                <a:solidFill>
                  <a:srgbClr val="55B27B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the first word of each objective with a verb. And it should be colored and bolded in the app color.</a:t>
            </a:r>
          </a:p>
          <a:p>
            <a:pPr>
              <a:buClr>
                <a:srgbClr val="1B57AF"/>
              </a:buClr>
            </a:pPr>
            <a:r>
              <a:rPr lang="en-US" b="1" dirty="0">
                <a:solidFill>
                  <a:srgbClr val="1B57AF"/>
                </a:solidFill>
              </a:rPr>
              <a:t>Ensure</a:t>
            </a:r>
            <a:r>
              <a:rPr lang="en-US" dirty="0">
                <a:solidFill>
                  <a:srgbClr val="55B27B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this is a bulleted list.</a:t>
            </a:r>
          </a:p>
          <a:p>
            <a:pPr>
              <a:buClr>
                <a:srgbClr val="1B57AF"/>
              </a:buClr>
            </a:pPr>
            <a:r>
              <a:rPr lang="en-US" b="1" dirty="0">
                <a:solidFill>
                  <a:srgbClr val="1B57AF"/>
                </a:solidFill>
              </a:rPr>
              <a:t>Do</a:t>
            </a:r>
            <a:r>
              <a:rPr lang="en-US" dirty="0">
                <a:solidFill>
                  <a:srgbClr val="55B27B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not change the bullet style or color.</a:t>
            </a:r>
          </a:p>
          <a:p>
            <a:pPr>
              <a:buClr>
                <a:srgbClr val="1B57AF"/>
              </a:buClr>
            </a:pPr>
            <a:r>
              <a:rPr lang="en-US" b="1" dirty="0">
                <a:solidFill>
                  <a:srgbClr val="1B57AF"/>
                </a:solidFill>
              </a:rPr>
              <a:t>Best</a:t>
            </a:r>
            <a:r>
              <a:rPr lang="en-US" dirty="0">
                <a:solidFill>
                  <a:srgbClr val="55B27B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practice is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to use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incomplete sentences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and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not use a period at the end, but you can use periods if needed. Either way, be consistent in the style of bullets and period usage throughout.</a:t>
            </a:r>
          </a:p>
          <a:p>
            <a:pPr>
              <a:buClr>
                <a:srgbClr val="1B57AF"/>
              </a:buClr>
            </a:pPr>
            <a:r>
              <a:rPr lang="en-US" b="1" dirty="0">
                <a:solidFill>
                  <a:srgbClr val="1B57AF"/>
                </a:solidFill>
              </a:rPr>
              <a:t>The</a:t>
            </a:r>
            <a:r>
              <a:rPr lang="en-US" dirty="0">
                <a:solidFill>
                  <a:srgbClr val="55B27B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objectives listed here should be the same as or very similar to the ones in the project summary or technical paper.</a:t>
            </a:r>
          </a:p>
        </p:txBody>
      </p:sp>
      <p:sp>
        <p:nvSpPr>
          <p:cNvPr id="36" name="Text Placeholder 16"/>
          <p:cNvSpPr txBox="1">
            <a:spLocks/>
          </p:cNvSpPr>
          <p:nvPr/>
        </p:nvSpPr>
        <p:spPr>
          <a:xfrm>
            <a:off x="12839699" y="12068000"/>
            <a:ext cx="10521583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Include a map that has easily readable text and a legend. Including </a:t>
            </a:r>
            <a:r>
              <a:rPr lang="en-US" dirty="0">
                <a:solidFill>
                  <a:schemeClr val="bg1"/>
                </a:solidFill>
              </a:rPr>
              <a:t>the study period is optional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b="1" dirty="0">
                <a:solidFill>
                  <a:schemeClr val="bg1"/>
                </a:solidFill>
              </a:rPr>
              <a:t>For ALL images </a:t>
            </a:r>
            <a:r>
              <a:rPr lang="en-US" b="1" dirty="0" smtClean="0">
                <a:solidFill>
                  <a:schemeClr val="bg1"/>
                </a:solidFill>
              </a:rPr>
              <a:t>– make </a:t>
            </a:r>
            <a:r>
              <a:rPr lang="en-US" b="1" dirty="0">
                <a:solidFill>
                  <a:schemeClr val="bg1"/>
                </a:solidFill>
              </a:rPr>
              <a:t>sure all text is legible and add legends separately (so they can be moved or resized</a:t>
            </a:r>
            <a:r>
              <a:rPr lang="en-US" b="1" dirty="0" smtClean="0">
                <a:solidFill>
                  <a:schemeClr val="bg1"/>
                </a:solidFill>
              </a:rPr>
              <a:t>). </a:t>
            </a:r>
            <a:r>
              <a:rPr lang="en-US" dirty="0" smtClean="0">
                <a:solidFill>
                  <a:schemeClr val="bg1"/>
                </a:solidFill>
              </a:rPr>
              <a:t>If </a:t>
            </a:r>
            <a:r>
              <a:rPr lang="en-US" dirty="0">
                <a:solidFill>
                  <a:schemeClr val="bg1"/>
                </a:solidFill>
              </a:rPr>
              <a:t>text is not editable, a team member must be available to make changes with a </a:t>
            </a:r>
            <a:r>
              <a:rPr lang="en-US" b="1" dirty="0">
                <a:solidFill>
                  <a:schemeClr val="bg1"/>
                </a:solidFill>
              </a:rPr>
              <a:t>very short turn-around time </a:t>
            </a:r>
            <a:r>
              <a:rPr lang="en-US" dirty="0">
                <a:solidFill>
                  <a:schemeClr val="bg1"/>
                </a:solidFill>
              </a:rPr>
              <a:t>(hours, not days) after submission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37" name="Text Placeholder 16"/>
          <p:cNvSpPr txBox="1">
            <a:spLocks/>
          </p:cNvSpPr>
          <p:nvPr/>
        </p:nvSpPr>
        <p:spPr>
          <a:xfrm>
            <a:off x="914399" y="19714871"/>
            <a:ext cx="22917151" cy="7088479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Use images.</a:t>
            </a:r>
          </a:p>
          <a:p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For ALL images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</a:rPr>
              <a:t>– </a:t>
            </a:r>
            <a:r>
              <a:rPr lang="en-US" b="1" dirty="0" smtClean="0">
                <a:solidFill>
                  <a:schemeClr val="bg1"/>
                </a:solidFill>
              </a:rPr>
              <a:t>make </a:t>
            </a:r>
            <a:r>
              <a:rPr lang="en-US" b="1" dirty="0">
                <a:solidFill>
                  <a:schemeClr val="bg1"/>
                </a:solidFill>
              </a:rPr>
              <a:t>sure all text is legible and add legends separately (so they can be moved or resized). </a:t>
            </a:r>
            <a:r>
              <a:rPr lang="en-US" dirty="0">
                <a:solidFill>
                  <a:schemeClr val="bg1"/>
                </a:solidFill>
              </a:rPr>
              <a:t>If text is not editable, a team member must be available to make changes with a </a:t>
            </a:r>
            <a:r>
              <a:rPr lang="en-US" b="1" dirty="0">
                <a:solidFill>
                  <a:schemeClr val="bg1"/>
                </a:solidFill>
              </a:rPr>
              <a:t>very short turn-around time </a:t>
            </a:r>
            <a:r>
              <a:rPr lang="en-US" dirty="0">
                <a:solidFill>
                  <a:schemeClr val="bg1"/>
                </a:solidFill>
              </a:rPr>
              <a:t>(hours, not days) after submission.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Make sure that it has some sort of flow, that it makes sense.  Show your results in a logical order.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No bullets.</a:t>
            </a:r>
          </a:p>
        </p:txBody>
      </p:sp>
      <p:sp>
        <p:nvSpPr>
          <p:cNvPr id="38" name="Text Placeholder 16"/>
          <p:cNvSpPr txBox="1">
            <a:spLocks/>
          </p:cNvSpPr>
          <p:nvPr/>
        </p:nvSpPr>
        <p:spPr>
          <a:xfrm>
            <a:off x="887514" y="11971922"/>
            <a:ext cx="11407715" cy="3518269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imagery or a workflow here.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text to a minimum.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The font should be easily readable (minimum 16 point font stated above).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Don’t paste images of flowcharts—all images should be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delete this text box as appropriate to your workflow.</a:t>
            </a:r>
          </a:p>
        </p:txBody>
      </p:sp>
      <p:sp>
        <p:nvSpPr>
          <p:cNvPr id="41" name="Text Placeholder 16"/>
          <p:cNvSpPr txBox="1">
            <a:spLocks/>
          </p:cNvSpPr>
          <p:nvPr/>
        </p:nvSpPr>
        <p:spPr>
          <a:xfrm>
            <a:off x="935195" y="16155865"/>
            <a:ext cx="10921333" cy="2442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Only use federal logos—no state or local government logos, or NGO logos.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Some logos are on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DEVELOPedia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mages and text should be added separately (not as an image).</a:t>
            </a:r>
          </a:p>
        </p:txBody>
      </p:sp>
      <p:sp>
        <p:nvSpPr>
          <p:cNvPr id="45" name="Text Placeholder 16"/>
          <p:cNvSpPr txBox="1">
            <a:spLocks/>
          </p:cNvSpPr>
          <p:nvPr/>
        </p:nvSpPr>
        <p:spPr>
          <a:xfrm>
            <a:off x="871424" y="28386302"/>
            <a:ext cx="9174477" cy="2123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List Team Leads first and include their title below their name.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Headshots should include professional business attire.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Images should be cropped to a circle shape at a 1.8” x 1.8” dimension and centered in aperture shape. Instruction on how to do this can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be found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  <a:hlinkClick r:id="rId2"/>
              </a:rPr>
              <a:t>here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94" name="Text Placeholder 16"/>
          <p:cNvSpPr txBox="1">
            <a:spLocks/>
          </p:cNvSpPr>
          <p:nvPr/>
        </p:nvSpPr>
        <p:spPr>
          <a:xfrm>
            <a:off x="833977" y="33441953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Team Lead</a:t>
            </a:r>
          </a:p>
        </p:txBody>
      </p:sp>
      <p:sp>
        <p:nvSpPr>
          <p:cNvPr id="95" name="Text Placeholder 16"/>
          <p:cNvSpPr txBox="1">
            <a:spLocks/>
          </p:cNvSpPr>
          <p:nvPr/>
        </p:nvSpPr>
        <p:spPr>
          <a:xfrm>
            <a:off x="3325361" y="33441952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sp>
        <p:nvSpPr>
          <p:cNvPr id="96" name="Text Placeholder 16"/>
          <p:cNvSpPr txBox="1">
            <a:spLocks/>
          </p:cNvSpPr>
          <p:nvPr/>
        </p:nvSpPr>
        <p:spPr>
          <a:xfrm>
            <a:off x="5845311" y="33441953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pic>
        <p:nvPicPr>
          <p:cNvPr id="97" name="Picture 9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196" y="31147773"/>
            <a:ext cx="2057404" cy="2057404"/>
          </a:xfrm>
          <a:prstGeom prst="rect">
            <a:avLst/>
          </a:prstGeom>
        </p:spPr>
      </p:pic>
      <p:pic>
        <p:nvPicPr>
          <p:cNvPr id="98" name="Picture 9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0027" y="31169627"/>
            <a:ext cx="2057404" cy="2057404"/>
          </a:xfrm>
          <a:prstGeom prst="rect">
            <a:avLst/>
          </a:prstGeom>
        </p:spPr>
      </p:pic>
      <p:pic>
        <p:nvPicPr>
          <p:cNvPr id="99" name="Picture 9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7689" y="31169627"/>
            <a:ext cx="2057404" cy="2057404"/>
          </a:xfrm>
          <a:prstGeom prst="rect">
            <a:avLst/>
          </a:prstGeom>
        </p:spPr>
      </p:pic>
      <p:sp>
        <p:nvSpPr>
          <p:cNvPr id="100" name="Text Placeholder 16"/>
          <p:cNvSpPr txBox="1">
            <a:spLocks/>
          </p:cNvSpPr>
          <p:nvPr/>
        </p:nvSpPr>
        <p:spPr>
          <a:xfrm>
            <a:off x="8305319" y="33420099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pic>
        <p:nvPicPr>
          <p:cNvPr id="101" name="Picture 10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7697" y="31147773"/>
            <a:ext cx="2057404" cy="2057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22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881905" y="16345591"/>
            <a:ext cx="10502101" cy="4111762"/>
          </a:xfrm>
          <a:prstGeom prst="rect">
            <a:avLst/>
          </a:prstGeom>
          <a:solidFill>
            <a:srgbClr val="4E8BE4"/>
          </a:solidFill>
          <a:ln>
            <a:solidFill>
              <a:srgbClr val="1B57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en-US" sz="3800" b="1" dirty="0" smtClean="0">
                <a:solidFill>
                  <a:srgbClr val="ACC8F2"/>
                </a:solidFill>
              </a:rPr>
              <a:t>PLACEHOLDER FOR STUDY AREA IMAGES.</a:t>
            </a:r>
          </a:p>
          <a:p>
            <a:pPr algn="r"/>
            <a:r>
              <a:rPr lang="en-US" sz="3800" b="1" dirty="0" smtClean="0">
                <a:solidFill>
                  <a:srgbClr val="ACC8F2"/>
                </a:solidFill>
              </a:rPr>
              <a:t>DO NOT PLACE IMAGES IN A BOX.</a:t>
            </a:r>
            <a:endParaRPr lang="en-US" sz="3800" b="1" dirty="0">
              <a:solidFill>
                <a:srgbClr val="ACC8F2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2839699" y="13044073"/>
            <a:ext cx="10543108" cy="14151954"/>
          </a:xfrm>
          <a:prstGeom prst="rect">
            <a:avLst/>
          </a:prstGeom>
          <a:solidFill>
            <a:srgbClr val="4E8BE4"/>
          </a:solidFill>
          <a:ln>
            <a:solidFill>
              <a:srgbClr val="1B57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9000" b="1" dirty="0" smtClean="0">
                <a:solidFill>
                  <a:srgbClr val="ACC8F2"/>
                </a:solidFill>
              </a:rPr>
              <a:t>PLACEHOLDER FOR RESULTS IMAGES.</a:t>
            </a:r>
          </a:p>
          <a:p>
            <a:pPr algn="ctr"/>
            <a:r>
              <a:rPr lang="en-US" sz="9000" b="1" dirty="0" smtClean="0">
                <a:solidFill>
                  <a:srgbClr val="ACC8F2"/>
                </a:solidFill>
              </a:rPr>
              <a:t>DO NOT PLACE IMAGES IN A BOX.</a:t>
            </a:r>
            <a:endParaRPr lang="en-US" sz="9000" b="1" dirty="0">
              <a:solidFill>
                <a:srgbClr val="ACC8F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17485" y="12025794"/>
            <a:ext cx="110103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1B57AF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8" name="Text Placeholder 16"/>
          <p:cNvSpPr txBox="1">
            <a:spLocks/>
          </p:cNvSpPr>
          <p:nvPr/>
        </p:nvSpPr>
        <p:spPr>
          <a:xfrm>
            <a:off x="12839700" y="31597322"/>
            <a:ext cx="10972800" cy="2513035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Include anyone who has helped you with the project.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this is a continuation project, credit the previous team members and contributors.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you are including affiliations, use DEVELOP as the affiliation for a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or former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—not their school or former school.</a:t>
            </a:r>
          </a:p>
          <a:p>
            <a:endParaRPr lang="en-US" dirty="0" smtClean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822145" y="21639944"/>
            <a:ext cx="10972801" cy="163120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Earth observation icons can be found on DEVELOPedia.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any text editable.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87514" y="4493747"/>
            <a:ext cx="115163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1B57AF"/>
                </a:solidFill>
                <a:latin typeface="Century Gothic" panose="020B0502020202020204" pitchFamily="34" charset="0"/>
              </a:rPr>
              <a:t>Abstract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22146" y="906135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1B57AF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860185" y="4488830"/>
            <a:ext cx="114077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1B57AF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99931" y="15438402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1B57AF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22146" y="20738307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1B57AF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818904" y="30724867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1B57AF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887070" y="867663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1B57AF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68111" y="23270481"/>
            <a:ext cx="45425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1B57AF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32" name="Subtitle"/>
          <p:cNvSpPr>
            <a:spLocks noGrp="1"/>
          </p:cNvSpPr>
          <p:nvPr>
            <p:ph type="body" sz="quarter" idx="13" hasCustomPrompt="1"/>
          </p:nvPr>
        </p:nvSpPr>
        <p:spPr>
          <a:xfrm>
            <a:off x="5715000" y="438150"/>
            <a:ext cx="16173450" cy="333375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6000" b="1" baseline="0">
                <a:solidFill>
                  <a:srgbClr val="EA7845"/>
                </a:solidFill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>
                <a:solidFill>
                  <a:srgbClr val="1B57AF"/>
                </a:solidFill>
              </a:rPr>
              <a:t>Project Subtitle </a:t>
            </a:r>
          </a:p>
          <a:p>
            <a:pPr lvl="0"/>
            <a:r>
              <a:rPr lang="en-US" dirty="0" smtClean="0">
                <a:solidFill>
                  <a:srgbClr val="1B57AF"/>
                </a:solidFill>
              </a:rPr>
              <a:t>[Use Title Case]</a:t>
            </a:r>
          </a:p>
        </p:txBody>
      </p:sp>
      <p:sp>
        <p:nvSpPr>
          <p:cNvPr id="39" name="Text Placeholder 16"/>
          <p:cNvSpPr txBox="1">
            <a:spLocks/>
          </p:cNvSpPr>
          <p:nvPr/>
        </p:nvSpPr>
        <p:spPr>
          <a:xfrm>
            <a:off x="12839700" y="28246565"/>
            <a:ext cx="10972800" cy="294021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1B57AF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bullets.</a:t>
            </a:r>
          </a:p>
          <a:p>
            <a:pPr marL="347663" indent="-347663">
              <a:buClr>
                <a:srgbClr val="1B57AF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complete sentences with periods.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2839700" y="27339376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1B57AF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36" name="Text Placeholder 16"/>
          <p:cNvSpPr txBox="1">
            <a:spLocks/>
          </p:cNvSpPr>
          <p:nvPr/>
        </p:nvSpPr>
        <p:spPr>
          <a:xfrm>
            <a:off x="914400" y="5447353"/>
            <a:ext cx="11380829" cy="334266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this blank for now.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Body text should be at least 24 point font.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Captions and any other text should be at least 16 point font. Image and legend text should be the correct size, regardless of whether it is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rename, move, and resize sections as needed.</a:t>
            </a:r>
          </a:p>
        </p:txBody>
      </p:sp>
      <p:sp>
        <p:nvSpPr>
          <p:cNvPr id="38" name="Text Placeholder 16"/>
          <p:cNvSpPr txBox="1">
            <a:spLocks/>
          </p:cNvSpPr>
          <p:nvPr/>
        </p:nvSpPr>
        <p:spPr>
          <a:xfrm>
            <a:off x="12907866" y="13105364"/>
            <a:ext cx="10474942" cy="1409795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Use images.</a:t>
            </a:r>
          </a:p>
          <a:p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For ALL images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– make </a:t>
            </a:r>
            <a:r>
              <a:rPr lang="en-US" b="1" dirty="0">
                <a:solidFill>
                  <a:schemeClr val="bg1"/>
                </a:solidFill>
              </a:rPr>
              <a:t>sure all text is legible and add legends separately (so they can be moved or resized). </a:t>
            </a:r>
            <a:r>
              <a:rPr lang="en-US" dirty="0">
                <a:solidFill>
                  <a:schemeClr val="bg1"/>
                </a:solidFill>
              </a:rPr>
              <a:t>If text is not editable, a team member must be available to make changes with a </a:t>
            </a:r>
            <a:r>
              <a:rPr lang="en-US" b="1" dirty="0">
                <a:solidFill>
                  <a:schemeClr val="bg1"/>
                </a:solidFill>
              </a:rPr>
              <a:t>very short turn-around time </a:t>
            </a:r>
            <a:r>
              <a:rPr lang="en-US" dirty="0">
                <a:solidFill>
                  <a:schemeClr val="bg1"/>
                </a:solidFill>
              </a:rPr>
              <a:t>(hours, not days) after submission.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Make sure that it has some sort of flow, that it makes sense.  Show your results in a logical order.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No bullets.</a:t>
            </a:r>
          </a:p>
        </p:txBody>
      </p:sp>
      <p:sp>
        <p:nvSpPr>
          <p:cNvPr id="41" name="Text Placeholder 16"/>
          <p:cNvSpPr txBox="1">
            <a:spLocks/>
          </p:cNvSpPr>
          <p:nvPr/>
        </p:nvSpPr>
        <p:spPr>
          <a:xfrm>
            <a:off x="883218" y="16410308"/>
            <a:ext cx="10521583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Include a map that has easily readable text and a legend. Including </a:t>
            </a:r>
            <a:r>
              <a:rPr lang="en-US" dirty="0">
                <a:solidFill>
                  <a:schemeClr val="bg1"/>
                </a:solidFill>
              </a:rPr>
              <a:t>the study period is optional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b="1" dirty="0">
                <a:solidFill>
                  <a:schemeClr val="bg1"/>
                </a:solidFill>
              </a:rPr>
              <a:t>For ALL images </a:t>
            </a:r>
            <a:r>
              <a:rPr lang="en-US" b="1" dirty="0" smtClean="0">
                <a:solidFill>
                  <a:schemeClr val="bg1"/>
                </a:solidFill>
              </a:rPr>
              <a:t>– make </a:t>
            </a:r>
            <a:r>
              <a:rPr lang="en-US" b="1" dirty="0">
                <a:solidFill>
                  <a:schemeClr val="bg1"/>
                </a:solidFill>
              </a:rPr>
              <a:t>sure all text is legible and add legends separately (so they can be moved or resized</a:t>
            </a:r>
            <a:r>
              <a:rPr lang="en-US" b="1" dirty="0" smtClean="0">
                <a:solidFill>
                  <a:schemeClr val="bg1"/>
                </a:solidFill>
              </a:rPr>
              <a:t>). </a:t>
            </a:r>
            <a:r>
              <a:rPr lang="en-US" dirty="0" smtClean="0">
                <a:solidFill>
                  <a:schemeClr val="bg1"/>
                </a:solidFill>
              </a:rPr>
              <a:t>If </a:t>
            </a:r>
            <a:r>
              <a:rPr lang="en-US" dirty="0">
                <a:solidFill>
                  <a:schemeClr val="bg1"/>
                </a:solidFill>
              </a:rPr>
              <a:t>text is not editable, a team member must be available to make changes with a </a:t>
            </a:r>
            <a:r>
              <a:rPr lang="en-US" b="1" dirty="0">
                <a:solidFill>
                  <a:schemeClr val="bg1"/>
                </a:solidFill>
              </a:rPr>
              <a:t>very short turn-around time </a:t>
            </a:r>
            <a:r>
              <a:rPr lang="en-US" dirty="0">
                <a:solidFill>
                  <a:schemeClr val="bg1"/>
                </a:solidFill>
              </a:rPr>
              <a:t>(hours, not days) after submission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4" name="Text Placeholder 16"/>
          <p:cNvSpPr txBox="1">
            <a:spLocks/>
          </p:cNvSpPr>
          <p:nvPr/>
        </p:nvSpPr>
        <p:spPr>
          <a:xfrm>
            <a:off x="12887070" y="5282565"/>
            <a:ext cx="11407715" cy="3518269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imagery or a workflow here.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text to a minimum.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The font should be easily readable (minimum 16 point font stated above).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Don’t paste images of flowcharts—all images should be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delete this text box as appropriate to your workflow.</a:t>
            </a:r>
          </a:p>
        </p:txBody>
      </p:sp>
      <p:sp>
        <p:nvSpPr>
          <p:cNvPr id="45" name="Text Placeholder 16"/>
          <p:cNvSpPr txBox="1">
            <a:spLocks/>
          </p:cNvSpPr>
          <p:nvPr/>
        </p:nvSpPr>
        <p:spPr>
          <a:xfrm>
            <a:off x="12881394" y="9638242"/>
            <a:ext cx="10921333" cy="2442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Only use federal logos—no state or local government logos, or NGO logos.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Some logos are on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DEVELOPedia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mages and text should be added separately (not as an image).</a:t>
            </a:r>
          </a:p>
        </p:txBody>
      </p:sp>
      <p:sp>
        <p:nvSpPr>
          <p:cNvPr id="46" name="Text Placeholder 16"/>
          <p:cNvSpPr txBox="1">
            <a:spLocks/>
          </p:cNvSpPr>
          <p:nvPr/>
        </p:nvSpPr>
        <p:spPr>
          <a:xfrm>
            <a:off x="871424" y="24160638"/>
            <a:ext cx="9174477" cy="2123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List Team Leads first and include their title below their name.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Headshots should include professional business attire.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Images should be cropped to a circle shape at a 1.8” x 1.8” dimension and centered in aperture shape. Instruction on how to do this can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be found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  <a:hlinkClick r:id="rId2"/>
              </a:rPr>
              <a:t>here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47" name="Main Title"/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11208610" y="18004447"/>
            <a:ext cx="29345306" cy="231407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6000" b="0" baseline="0">
                <a:solidFill>
                  <a:srgbClr val="E97845"/>
                </a:solidFill>
                <a:latin typeface="+mj-lt"/>
              </a:defRPr>
            </a:lvl1pPr>
          </a:lstStyle>
          <a:p>
            <a:pPr lvl="0"/>
            <a:r>
              <a:rPr lang="en-US" sz="14000" b="1" dirty="0" smtClean="0">
                <a:solidFill>
                  <a:srgbClr val="1B57AF"/>
                </a:solidFill>
              </a:rPr>
              <a:t>Study Area </a:t>
            </a:r>
            <a:r>
              <a:rPr lang="en-US" sz="14000" dirty="0" smtClean="0">
                <a:solidFill>
                  <a:srgbClr val="1B57AF"/>
                </a:solidFill>
              </a:rPr>
              <a:t>App Area</a:t>
            </a:r>
            <a:endParaRPr lang="en-US" sz="14000" dirty="0">
              <a:solidFill>
                <a:srgbClr val="1B57AF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4457525" y="5014452"/>
            <a:ext cx="2769989" cy="696123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This area is to be left empty if the short title does not require this extra space (delete this text box).</a:t>
            </a:r>
          </a:p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  </a:t>
            </a:r>
          </a:p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Short title should be </a:t>
            </a:r>
            <a:r>
              <a:rPr lang="en-US" sz="2800" dirty="0" smtClean="0">
                <a:solidFill>
                  <a:srgbClr val="767171"/>
                </a:solidFill>
                <a:latin typeface="Garamond"/>
              </a:rPr>
              <a:t>between 120 and 140pt </a:t>
            </a:r>
            <a:r>
              <a:rPr lang="en-US" sz="2800" dirty="0">
                <a:solidFill>
                  <a:srgbClr val="767171"/>
                </a:solidFill>
                <a:latin typeface="Garamond"/>
              </a:rPr>
              <a:t>font. Only shrink if short title cannot fit in provided text box.</a:t>
            </a:r>
          </a:p>
        </p:txBody>
      </p:sp>
      <p:sp>
        <p:nvSpPr>
          <p:cNvPr id="81" name="Text Placeholder 16"/>
          <p:cNvSpPr txBox="1">
            <a:spLocks/>
          </p:cNvSpPr>
          <p:nvPr/>
        </p:nvSpPr>
        <p:spPr>
          <a:xfrm>
            <a:off x="790434" y="29381471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Team Lead</a:t>
            </a:r>
          </a:p>
        </p:txBody>
      </p:sp>
      <p:sp>
        <p:nvSpPr>
          <p:cNvPr id="82" name="Text Placeholder 16"/>
          <p:cNvSpPr txBox="1">
            <a:spLocks/>
          </p:cNvSpPr>
          <p:nvPr/>
        </p:nvSpPr>
        <p:spPr>
          <a:xfrm>
            <a:off x="3281818" y="29381470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sp>
        <p:nvSpPr>
          <p:cNvPr id="83" name="Text Placeholder 16"/>
          <p:cNvSpPr txBox="1">
            <a:spLocks/>
          </p:cNvSpPr>
          <p:nvPr/>
        </p:nvSpPr>
        <p:spPr>
          <a:xfrm>
            <a:off x="5801768" y="29381471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sp>
        <p:nvSpPr>
          <p:cNvPr id="87" name="Text Placeholder 16"/>
          <p:cNvSpPr txBox="1">
            <a:spLocks/>
          </p:cNvSpPr>
          <p:nvPr/>
        </p:nvSpPr>
        <p:spPr>
          <a:xfrm>
            <a:off x="8261776" y="29359617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sp>
        <p:nvSpPr>
          <p:cNvPr id="42" name="Text Placeholder 16"/>
          <p:cNvSpPr txBox="1">
            <a:spLocks/>
          </p:cNvSpPr>
          <p:nvPr/>
        </p:nvSpPr>
        <p:spPr>
          <a:xfrm>
            <a:off x="822145" y="9972159"/>
            <a:ext cx="10582656" cy="513896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1B57AF"/>
              </a:buClr>
            </a:pPr>
            <a:r>
              <a:rPr lang="en-US" b="1" dirty="0">
                <a:solidFill>
                  <a:srgbClr val="1B57AF"/>
                </a:solidFill>
              </a:rPr>
              <a:t>Start</a:t>
            </a:r>
            <a:r>
              <a:rPr lang="en-US" dirty="0">
                <a:solidFill>
                  <a:srgbClr val="55B27B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the first word of each objective with a verb. And it should be colored and bolded in the app color.</a:t>
            </a:r>
          </a:p>
          <a:p>
            <a:pPr>
              <a:buClr>
                <a:srgbClr val="1B57AF"/>
              </a:buClr>
            </a:pPr>
            <a:r>
              <a:rPr lang="en-US" b="1" dirty="0">
                <a:solidFill>
                  <a:srgbClr val="1B57AF"/>
                </a:solidFill>
              </a:rPr>
              <a:t>Ensure</a:t>
            </a:r>
            <a:r>
              <a:rPr lang="en-US" dirty="0">
                <a:solidFill>
                  <a:srgbClr val="55B27B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this is a bulleted list.</a:t>
            </a:r>
          </a:p>
          <a:p>
            <a:pPr>
              <a:buClr>
                <a:srgbClr val="1B57AF"/>
              </a:buClr>
            </a:pPr>
            <a:r>
              <a:rPr lang="en-US" b="1" dirty="0">
                <a:solidFill>
                  <a:srgbClr val="1B57AF"/>
                </a:solidFill>
              </a:rPr>
              <a:t>Do</a:t>
            </a:r>
            <a:r>
              <a:rPr lang="en-US" dirty="0">
                <a:solidFill>
                  <a:srgbClr val="55B27B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not change the bullet style or color.</a:t>
            </a:r>
          </a:p>
          <a:p>
            <a:pPr>
              <a:buClr>
                <a:srgbClr val="1B57AF"/>
              </a:buClr>
            </a:pPr>
            <a:r>
              <a:rPr lang="en-US" b="1" dirty="0">
                <a:solidFill>
                  <a:srgbClr val="1B57AF"/>
                </a:solidFill>
              </a:rPr>
              <a:t>Best</a:t>
            </a:r>
            <a:r>
              <a:rPr lang="en-US" dirty="0">
                <a:solidFill>
                  <a:srgbClr val="55B27B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practice is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to use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incomplete sentences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and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not use a period at the end, but you can use periods if needed. Either way, be consistent in the style of bullets and period usage throughout.</a:t>
            </a:r>
          </a:p>
          <a:p>
            <a:pPr>
              <a:buClr>
                <a:srgbClr val="1B57AF"/>
              </a:buClr>
            </a:pPr>
            <a:r>
              <a:rPr lang="en-US" b="1" dirty="0">
                <a:solidFill>
                  <a:srgbClr val="1B57AF"/>
                </a:solidFill>
              </a:rPr>
              <a:t>The</a:t>
            </a:r>
            <a:r>
              <a:rPr lang="en-US" dirty="0">
                <a:solidFill>
                  <a:srgbClr val="55B27B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objectives listed here should be the same as or very similar to the ones in the project summary or technical paper.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653" y="27130947"/>
            <a:ext cx="2057404" cy="205740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6484" y="27152801"/>
            <a:ext cx="2057404" cy="2057404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4146" y="27152801"/>
            <a:ext cx="2057404" cy="2057404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154" y="27130947"/>
            <a:ext cx="2057404" cy="2057404"/>
          </a:xfrm>
          <a:prstGeom prst="rect">
            <a:avLst/>
          </a:prstGeom>
        </p:spPr>
      </p:pic>
      <p:sp>
        <p:nvSpPr>
          <p:cNvPr id="37" name="Subtitle"/>
          <p:cNvSpPr txBox="1">
            <a:spLocks/>
          </p:cNvSpPr>
          <p:nvPr/>
        </p:nvSpPr>
        <p:spPr>
          <a:xfrm>
            <a:off x="6096000" y="35153600"/>
            <a:ext cx="15501257" cy="1034530"/>
          </a:xfrm>
          <a:prstGeom prst="rect">
            <a:avLst/>
          </a:prstGeom>
        </p:spPr>
        <p:txBody>
          <a:bodyPr anchor="ctr"/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6000" b="1" kern="1200" baseline="0">
                <a:solidFill>
                  <a:srgbClr val="EA7845"/>
                </a:solidFill>
                <a:latin typeface="+mj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b="0" dirty="0" smtClean="0">
                <a:solidFill>
                  <a:srgbClr val="1B57AF"/>
                </a:solidFill>
              </a:rPr>
              <a:t>Node </a:t>
            </a:r>
            <a:r>
              <a:rPr lang="en-US" sz="4800" b="0" smtClean="0">
                <a:solidFill>
                  <a:srgbClr val="1B57AF"/>
                </a:solidFill>
              </a:rPr>
              <a:t>Location – Term Year</a:t>
            </a:r>
            <a:endParaRPr lang="en-US" sz="4800" b="0" dirty="0" smtClean="0">
              <a:solidFill>
                <a:srgbClr val="1B57A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91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6"/>
          <p:cNvSpPr txBox="1">
            <a:spLocks/>
          </p:cNvSpPr>
          <p:nvPr/>
        </p:nvSpPr>
        <p:spPr>
          <a:xfrm>
            <a:off x="12839700" y="24802870"/>
            <a:ext cx="109728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Include anyone who has helped you with the project.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this is a continuation project, credit the previous team members and contributors.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you are including affiliations, use DEVELOP as the affiliation for a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or former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—not their school or former school.</a:t>
            </a:r>
          </a:p>
          <a:p>
            <a:endParaRPr lang="en-US" dirty="0" smtClean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7" name="Text Placeholder 16"/>
          <p:cNvSpPr txBox="1">
            <a:spLocks/>
          </p:cNvSpPr>
          <p:nvPr/>
        </p:nvSpPr>
        <p:spPr>
          <a:xfrm>
            <a:off x="12839700" y="20479174"/>
            <a:ext cx="10972800" cy="294021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1B57AF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bullets.</a:t>
            </a:r>
          </a:p>
          <a:p>
            <a:pPr marL="347663" indent="-347663">
              <a:buClr>
                <a:srgbClr val="1B57AF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complete sentences with periods.</a:t>
            </a:r>
          </a:p>
        </p:txBody>
      </p:sp>
      <p:sp>
        <p:nvSpPr>
          <p:cNvPr id="10" name="Text Placeholder 16"/>
          <p:cNvSpPr txBox="1">
            <a:spLocks/>
          </p:cNvSpPr>
          <p:nvPr/>
        </p:nvSpPr>
        <p:spPr>
          <a:xfrm>
            <a:off x="12839699" y="17128081"/>
            <a:ext cx="10972801" cy="163120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Earth observation icons can be found on DEVELOPedia.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any text editable.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87514" y="4493747"/>
            <a:ext cx="115163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1B57AF"/>
                </a:solidFill>
                <a:latin typeface="Century Gothic" panose="020B0502020202020204" pitchFamily="34" charset="0"/>
              </a:rPr>
              <a:t>Abstract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2839700" y="448883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1B57AF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14400" y="12517639"/>
            <a:ext cx="114077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1B57AF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817485" y="1238025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1B57AF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839700" y="16226444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1B57AF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43099" y="21861885"/>
            <a:ext cx="115503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1B57AF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2839700" y="19571985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1B57AF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2818904" y="2389568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1B57AF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818904" y="30093915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1B57AF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71424" y="27335907"/>
            <a:ext cx="45425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1B57AF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30" name="Subtitle"/>
          <p:cNvSpPr>
            <a:spLocks noGrp="1"/>
          </p:cNvSpPr>
          <p:nvPr>
            <p:ph type="body" sz="quarter" idx="13" hasCustomPrompt="1"/>
          </p:nvPr>
        </p:nvSpPr>
        <p:spPr>
          <a:xfrm>
            <a:off x="5715000" y="438150"/>
            <a:ext cx="16173450" cy="333375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6000" b="1" baseline="0">
                <a:solidFill>
                  <a:srgbClr val="EA7845"/>
                </a:solidFill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>
                <a:solidFill>
                  <a:srgbClr val="1B57AF"/>
                </a:solidFill>
              </a:rPr>
              <a:t>Project Subtitle </a:t>
            </a:r>
          </a:p>
          <a:p>
            <a:pPr lvl="0"/>
            <a:r>
              <a:rPr lang="en-US" dirty="0" smtClean="0">
                <a:solidFill>
                  <a:srgbClr val="1B57AF"/>
                </a:solidFill>
              </a:rPr>
              <a:t>[Use Title Case]</a:t>
            </a:r>
          </a:p>
        </p:txBody>
      </p:sp>
      <p:sp>
        <p:nvSpPr>
          <p:cNvPr id="32" name="Text Placeholder 16"/>
          <p:cNvSpPr txBox="1">
            <a:spLocks/>
          </p:cNvSpPr>
          <p:nvPr/>
        </p:nvSpPr>
        <p:spPr>
          <a:xfrm>
            <a:off x="914400" y="5447353"/>
            <a:ext cx="11380829" cy="559566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this blank for now.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Body text should be at least 24 point font.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Captions and any other text should be at least 16 point font. Image and legend text should be the correct size, regardless of whether it is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rename, move, and resize sections as needed.</a:t>
            </a:r>
          </a:p>
        </p:txBody>
      </p:sp>
      <p:sp>
        <p:nvSpPr>
          <p:cNvPr id="34" name="Text Placeholder 16"/>
          <p:cNvSpPr txBox="1">
            <a:spLocks/>
          </p:cNvSpPr>
          <p:nvPr/>
        </p:nvSpPr>
        <p:spPr>
          <a:xfrm>
            <a:off x="12839699" y="13153659"/>
            <a:ext cx="10521583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Include a map that has easily readable text and a legend. Including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study period is optional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ALL images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make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sure all text is legible and add legends separately (so they can be moved or resized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).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If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text is not editable, a team member must be available to make changes with a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very short turn-around time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(hours, not days) after submission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sp>
        <p:nvSpPr>
          <p:cNvPr id="35" name="Text Placeholder 16"/>
          <p:cNvSpPr txBox="1">
            <a:spLocks/>
          </p:cNvSpPr>
          <p:nvPr/>
        </p:nvSpPr>
        <p:spPr>
          <a:xfrm>
            <a:off x="887514" y="13287080"/>
            <a:ext cx="11407715" cy="3518269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imagery or a workflow here.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text to a minimum.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The font should be easily readable (minimum 16 point font stated above).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Don’t paste images of flowcharts—all images should be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delete this text box as appropriate to your workflow.</a:t>
            </a:r>
          </a:p>
        </p:txBody>
      </p:sp>
      <p:sp>
        <p:nvSpPr>
          <p:cNvPr id="36" name="Text Placeholder 16"/>
          <p:cNvSpPr txBox="1">
            <a:spLocks/>
          </p:cNvSpPr>
          <p:nvPr/>
        </p:nvSpPr>
        <p:spPr>
          <a:xfrm>
            <a:off x="914400" y="22631326"/>
            <a:ext cx="10474942" cy="442362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Use images.</a:t>
            </a:r>
          </a:p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ALL images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make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sure all text is legible and add legends separately (so they can be moved or resized).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If text is not editable, a team member must be available to make changes with a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very short turn-around time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(hours, not days) after submission.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Make sure that it has some sort of flow, that it makes sense.  Show your results in a logical order.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 bullets.</a:t>
            </a:r>
          </a:p>
        </p:txBody>
      </p:sp>
      <p:sp>
        <p:nvSpPr>
          <p:cNvPr id="37" name="Text Placeholder 16"/>
          <p:cNvSpPr txBox="1">
            <a:spLocks/>
          </p:cNvSpPr>
          <p:nvPr/>
        </p:nvSpPr>
        <p:spPr>
          <a:xfrm>
            <a:off x="12881394" y="30994909"/>
            <a:ext cx="10921333" cy="2442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Only use federal logos—no state or local government logos, or NGO logos.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Some logos are on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DEVELOPedia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mages and text should be added separately (not as an image).</a:t>
            </a:r>
          </a:p>
        </p:txBody>
      </p:sp>
      <p:sp>
        <p:nvSpPr>
          <p:cNvPr id="38" name="Text Placeholder 16"/>
          <p:cNvSpPr txBox="1">
            <a:spLocks/>
          </p:cNvSpPr>
          <p:nvPr/>
        </p:nvSpPr>
        <p:spPr>
          <a:xfrm>
            <a:off x="914400" y="28162640"/>
            <a:ext cx="9174477" cy="2123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List Team Leads first and include their title below their name.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Headshots should include professional business attire.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Images should be cropped to a circle shape at a 1.8” x 1.8” dimension and centered in aperture shape. Instruction on how to do this can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be found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  <a:hlinkClick r:id="rId2"/>
              </a:rPr>
              <a:t>here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47" name="Main Title"/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11208610" y="18004447"/>
            <a:ext cx="29345306" cy="231407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6000" b="0" baseline="0">
                <a:solidFill>
                  <a:srgbClr val="E97845"/>
                </a:solidFill>
                <a:latin typeface="+mj-lt"/>
              </a:defRPr>
            </a:lvl1pPr>
          </a:lstStyle>
          <a:p>
            <a:pPr lvl="0"/>
            <a:r>
              <a:rPr lang="en-US" sz="14000" b="1" dirty="0" smtClean="0">
                <a:solidFill>
                  <a:srgbClr val="1B57AF"/>
                </a:solidFill>
              </a:rPr>
              <a:t>Study Area </a:t>
            </a:r>
            <a:r>
              <a:rPr lang="en-US" sz="14000" dirty="0" smtClean="0">
                <a:solidFill>
                  <a:srgbClr val="1B57AF"/>
                </a:solidFill>
              </a:rPr>
              <a:t>App Area</a:t>
            </a:r>
            <a:endParaRPr lang="en-US" sz="14000" dirty="0">
              <a:solidFill>
                <a:srgbClr val="1B57AF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4457525" y="5014452"/>
            <a:ext cx="2769989" cy="696123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This area is to be left empty if the short title does not require this extra space (delete this text box).</a:t>
            </a:r>
          </a:p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  </a:t>
            </a:r>
          </a:p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Short title should be </a:t>
            </a:r>
            <a:r>
              <a:rPr lang="en-US" sz="2800" dirty="0" smtClean="0">
                <a:solidFill>
                  <a:srgbClr val="767171"/>
                </a:solidFill>
                <a:latin typeface="Garamond"/>
              </a:rPr>
              <a:t>between 120 and 140pt </a:t>
            </a:r>
            <a:r>
              <a:rPr lang="en-US" sz="2800" dirty="0">
                <a:solidFill>
                  <a:srgbClr val="767171"/>
                </a:solidFill>
                <a:latin typeface="Garamond"/>
              </a:rPr>
              <a:t>font. Only shrink if short title cannot fit in provided text box.</a:t>
            </a:r>
          </a:p>
        </p:txBody>
      </p:sp>
      <p:sp>
        <p:nvSpPr>
          <p:cNvPr id="83" name="Text Placeholder 16"/>
          <p:cNvSpPr txBox="1">
            <a:spLocks/>
          </p:cNvSpPr>
          <p:nvPr/>
        </p:nvSpPr>
        <p:spPr>
          <a:xfrm>
            <a:off x="790434" y="33441953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Team Lead</a:t>
            </a:r>
          </a:p>
        </p:txBody>
      </p:sp>
      <p:sp>
        <p:nvSpPr>
          <p:cNvPr id="84" name="Text Placeholder 16"/>
          <p:cNvSpPr txBox="1">
            <a:spLocks/>
          </p:cNvSpPr>
          <p:nvPr/>
        </p:nvSpPr>
        <p:spPr>
          <a:xfrm>
            <a:off x="3281818" y="33441952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sp>
        <p:nvSpPr>
          <p:cNvPr id="85" name="Text Placeholder 16"/>
          <p:cNvSpPr txBox="1">
            <a:spLocks/>
          </p:cNvSpPr>
          <p:nvPr/>
        </p:nvSpPr>
        <p:spPr>
          <a:xfrm>
            <a:off x="5801768" y="33441953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sp>
        <p:nvSpPr>
          <p:cNvPr id="89" name="Text Placeholder 16"/>
          <p:cNvSpPr txBox="1">
            <a:spLocks/>
          </p:cNvSpPr>
          <p:nvPr/>
        </p:nvSpPr>
        <p:spPr>
          <a:xfrm>
            <a:off x="8261776" y="33420099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sp>
        <p:nvSpPr>
          <p:cNvPr id="39" name="Text Placeholder 16"/>
          <p:cNvSpPr txBox="1">
            <a:spLocks/>
          </p:cNvSpPr>
          <p:nvPr/>
        </p:nvSpPr>
        <p:spPr>
          <a:xfrm>
            <a:off x="12818904" y="5400091"/>
            <a:ext cx="10582656" cy="513896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1B57AF"/>
              </a:buClr>
            </a:pPr>
            <a:r>
              <a:rPr lang="en-US" b="1" dirty="0">
                <a:solidFill>
                  <a:srgbClr val="1B57AF"/>
                </a:solidFill>
              </a:rPr>
              <a:t>Start</a:t>
            </a:r>
            <a:r>
              <a:rPr lang="en-US" dirty="0">
                <a:solidFill>
                  <a:srgbClr val="55B27B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the first word of each objective with a verb. And it should be colored and bolded in the app color.</a:t>
            </a:r>
          </a:p>
          <a:p>
            <a:pPr>
              <a:buClr>
                <a:srgbClr val="1B57AF"/>
              </a:buClr>
            </a:pPr>
            <a:r>
              <a:rPr lang="en-US" b="1" dirty="0">
                <a:solidFill>
                  <a:srgbClr val="1B57AF"/>
                </a:solidFill>
              </a:rPr>
              <a:t>Ensure</a:t>
            </a:r>
            <a:r>
              <a:rPr lang="en-US" dirty="0">
                <a:solidFill>
                  <a:srgbClr val="55B27B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this is a bulleted list.</a:t>
            </a:r>
          </a:p>
          <a:p>
            <a:pPr>
              <a:buClr>
                <a:srgbClr val="1B57AF"/>
              </a:buClr>
            </a:pPr>
            <a:r>
              <a:rPr lang="en-US" b="1" dirty="0">
                <a:solidFill>
                  <a:srgbClr val="1B57AF"/>
                </a:solidFill>
              </a:rPr>
              <a:t>Do</a:t>
            </a:r>
            <a:r>
              <a:rPr lang="en-US" dirty="0">
                <a:solidFill>
                  <a:srgbClr val="55B27B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not change the bullet style or color.</a:t>
            </a:r>
          </a:p>
          <a:p>
            <a:pPr>
              <a:buClr>
                <a:srgbClr val="1B57AF"/>
              </a:buClr>
            </a:pPr>
            <a:r>
              <a:rPr lang="en-US" b="1" dirty="0">
                <a:solidFill>
                  <a:srgbClr val="1B57AF"/>
                </a:solidFill>
              </a:rPr>
              <a:t>Best</a:t>
            </a:r>
            <a:r>
              <a:rPr lang="en-US" dirty="0">
                <a:solidFill>
                  <a:srgbClr val="55B27B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practice is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to use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incomplete sentences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and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not use a period at the end, but you can use periods if needed. Either way, be consistent in the style of bullets and period usage throughout.</a:t>
            </a:r>
          </a:p>
          <a:p>
            <a:pPr>
              <a:buClr>
                <a:srgbClr val="1B57AF"/>
              </a:buClr>
            </a:pPr>
            <a:r>
              <a:rPr lang="en-US" b="1" dirty="0">
                <a:solidFill>
                  <a:srgbClr val="1B57AF"/>
                </a:solidFill>
              </a:rPr>
              <a:t>The</a:t>
            </a:r>
            <a:r>
              <a:rPr lang="en-US" dirty="0">
                <a:solidFill>
                  <a:srgbClr val="55B27B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objectives listed here should be the same as or very similar to the ones in the project summary or technical paper.</a:t>
            </a:r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7857" y="31147773"/>
            <a:ext cx="2057404" cy="2057404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9241" y="31169627"/>
            <a:ext cx="2057404" cy="2057404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4146" y="31169627"/>
            <a:ext cx="2057404" cy="205740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154" y="31147773"/>
            <a:ext cx="2057404" cy="2057404"/>
          </a:xfrm>
          <a:prstGeom prst="rect">
            <a:avLst/>
          </a:prstGeom>
        </p:spPr>
      </p:pic>
      <p:sp>
        <p:nvSpPr>
          <p:cNvPr id="40" name="Subtitle"/>
          <p:cNvSpPr txBox="1">
            <a:spLocks/>
          </p:cNvSpPr>
          <p:nvPr/>
        </p:nvSpPr>
        <p:spPr>
          <a:xfrm>
            <a:off x="6096000" y="35153600"/>
            <a:ext cx="15501257" cy="1034530"/>
          </a:xfrm>
          <a:prstGeom prst="rect">
            <a:avLst/>
          </a:prstGeom>
        </p:spPr>
        <p:txBody>
          <a:bodyPr anchor="ctr"/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6000" b="1" kern="1200" baseline="0">
                <a:solidFill>
                  <a:srgbClr val="EA7845"/>
                </a:solidFill>
                <a:latin typeface="+mj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b="0" dirty="0" smtClean="0">
                <a:solidFill>
                  <a:srgbClr val="1B57AF"/>
                </a:solidFill>
              </a:rPr>
              <a:t>Node </a:t>
            </a:r>
            <a:r>
              <a:rPr lang="en-US" sz="4800" b="0" smtClean="0">
                <a:solidFill>
                  <a:srgbClr val="1B57AF"/>
                </a:solidFill>
              </a:rPr>
              <a:t>Location – Term Year</a:t>
            </a:r>
            <a:endParaRPr lang="en-US" sz="4800" b="0" dirty="0" smtClean="0">
              <a:solidFill>
                <a:srgbClr val="1B57A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76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661</TotalTime>
  <Words>1872</Words>
  <Application>Microsoft Office PowerPoint</Application>
  <PresentationFormat>Custom</PresentationFormat>
  <Paragraphs>174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Garamond</vt:lpstr>
      <vt:lpstr>Webdings</vt:lpstr>
      <vt:lpstr>Office Theme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Yankoski, Robert A. (LARC-E3)[SSAI DEVELOP]</dc:creator>
  <cp:lastModifiedBy>Clayton, Amanda L. (LARC-E3)[SSAI DEVELOP]</cp:lastModifiedBy>
  <cp:revision>53</cp:revision>
  <dcterms:created xsi:type="dcterms:W3CDTF">2017-06-02T16:06:25Z</dcterms:created>
  <dcterms:modified xsi:type="dcterms:W3CDTF">2017-09-08T21:45:01Z</dcterms:modified>
</cp:coreProperties>
</file>