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itchFamily="18" charset="2"/>
      <p:regular r:id="rId4"/>
    </p:embeddedFont>
    <p:embeddedFont>
      <p:font typeface="Calibri" pitchFamily="34" charset="0"/>
      <p:regular r:id="rId5"/>
      <p:bold r:id="rId6"/>
      <p:italic r:id="rId7"/>
      <p:boldItalic r:id="rId8"/>
    </p:embeddedFont>
    <p:embeddedFont>
      <p:font typeface="Century Gothic" pitchFamily="34" charset="0"/>
      <p:regular r:id="rId9"/>
      <p:bold r:id="rId10"/>
      <p:italic r:id="rId11"/>
      <p:boldItalic r:id="rId12"/>
    </p:embeddedFont>
    <p:embeddedFont>
      <p:font typeface="Garamond" pitchFamily="18" charset="0"/>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592" userDrawn="1">
          <p15:clr>
            <a:srgbClr val="A4A3A4"/>
          </p15:clr>
        </p15:guide>
        <p15:guide id="2" pos="8640" userDrawn="1">
          <p15:clr>
            <a:srgbClr val="A4A3A4"/>
          </p15:clr>
        </p15:guide>
        <p15:guide id="3" pos="15264" userDrawn="1">
          <p15:clr>
            <a:srgbClr val="A4A3A4"/>
          </p15:clr>
        </p15:guide>
        <p15:guide id="4" orient="horz" pos="2880" userDrawn="1">
          <p15:clr>
            <a:srgbClr val="A4A3A4"/>
          </p15:clr>
        </p15:guide>
        <p15:guide id="5" pos="576" userDrawn="1">
          <p15:clr>
            <a:srgbClr val="A4A3A4"/>
          </p15:clr>
        </p15:guide>
        <p15:guide id="6" orient="horz" pos="22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initials="" lastIdx="1" clrIdx="0"/>
  <p:cmAuthor id="1" name="Timothy Mayer" initials="TM" lastIdx="15" clrIdx="1"/>
  <p:cmAuthor id="2" name="Sara" initials="S" lastIdx="5" clrIdx="2">
    <p:extLst/>
  </p:cmAuthor>
  <p:cmAuthor id="3" name="Mercedes Bartkovich" initials="MB" lastIdx="6" clrIdx="3">
    <p:extLst/>
  </p:cmAuthor>
  <p:cmAuthor id="4" name="Clayton, Amanda L. (LARC-E3)[SSAI DEVELOP]" initials="CAL(D" lastIdx="1" clrIdx="4">
    <p:extLst>
      <p:ext uri="{19B8F6BF-5375-455C-9EA6-DF929625EA0E}">
        <p15:presenceInfo xmlns:p15="http://schemas.microsoft.com/office/powerpoint/2012/main" xmlns="" userId="S-1-5-21-330711430-3775241029-4075259233-682401" providerId="AD"/>
      </p:ext>
    </p:extLst>
  </p:cmAuthor>
  <p:cmAuthor id="5" name="Gary Olds" initials="GO" lastIdx="9" clrIdx="5">
    <p:extLst>
      <p:ext uri="{19B8F6BF-5375-455C-9EA6-DF929625EA0E}">
        <p15:presenceInfo xmlns:p15="http://schemas.microsoft.com/office/powerpoint/2012/main" xmlns="" userId="fb047c071fbd1ae3" providerId="Windows Live"/>
      </p:ext>
    </p:extLst>
  </p:cmAuthor>
  <p:cmAuthor id="6" name="Jennifer Mehren" initials="JM" lastIdx="5" clrIdx="6">
    <p:extLst>
      <p:ext uri="{19B8F6BF-5375-455C-9EA6-DF929625EA0E}">
        <p15:presenceInfo xmlns:p15="http://schemas.microsoft.com/office/powerpoint/2012/main" xmlns="" userId="ed051dbbae6b65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078"/>
    <a:srgbClr val="204B91"/>
    <a:srgbClr val="1A93AB"/>
    <a:srgbClr val="3DB868"/>
    <a:srgbClr val="38E009"/>
    <a:srgbClr val="A1F14C"/>
    <a:srgbClr val="2E8654"/>
    <a:srgbClr val="FFFFFF"/>
    <a:srgbClr val="266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14" autoAdjust="0"/>
    <p:restoredTop sz="93267" autoAdjust="0"/>
  </p:normalViewPr>
  <p:slideViewPr>
    <p:cSldViewPr>
      <p:cViewPr>
        <p:scale>
          <a:sx n="50" d="100"/>
          <a:sy n="50" d="100"/>
        </p:scale>
        <p:origin x="-258" y="3006"/>
      </p:cViewPr>
      <p:guideLst>
        <p:guide orient="horz" pos="2592"/>
        <p:guide orient="horz" pos="2880"/>
        <p:guide orient="horz" pos="22752"/>
        <p:guide pos="8640"/>
        <p:guide pos="15264"/>
        <p:guide pos="5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066584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2" name="Shape 1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56875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6"/>
        <p:cNvGrpSpPr/>
        <p:nvPr/>
      </p:nvGrpSpPr>
      <p:grpSpPr>
        <a:xfrm>
          <a:off x="0" y="0"/>
          <a:ext cx="0" cy="0"/>
          <a:chOff x="0" y="0"/>
          <a:chExt cx="0" cy="0"/>
        </a:xfrm>
      </p:grpSpPr>
      <p:pic>
        <p:nvPicPr>
          <p:cNvPr id="7" name="Shape 7"/>
          <p:cNvPicPr preferRelativeResize="0"/>
          <p:nvPr/>
        </p:nvPicPr>
        <p:blipFill rotWithShape="1">
          <a:blip r:embed="rId2">
            <a:alphaModFix/>
          </a:blip>
          <a:srcRect/>
          <a:stretch/>
        </p:blipFill>
        <p:spPr>
          <a:xfrm>
            <a:off x="0" y="0"/>
            <a:ext cx="27379875" cy="36576000"/>
          </a:xfrm>
          <a:prstGeom prst="rect">
            <a:avLst/>
          </a:prstGeom>
          <a:noFill/>
          <a:ln>
            <a:noFill/>
          </a:ln>
        </p:spPr>
      </p:pic>
      <p:sp>
        <p:nvSpPr>
          <p:cNvPr id="8" name="Shape 8"/>
          <p:cNvSpPr txBox="1">
            <a:spLocks noGrp="1"/>
          </p:cNvSpPr>
          <p:nvPr>
            <p:ph type="body" idx="1"/>
          </p:nvPr>
        </p:nvSpPr>
        <p:spPr>
          <a:xfrm rot="-5400000">
            <a:off x="15170485" y="21966322"/>
            <a:ext cx="21421557" cy="2314074"/>
          </a:xfrm>
          <a:prstGeom prst="rect">
            <a:avLst/>
          </a:prstGeom>
          <a:noFill/>
          <a:ln>
            <a:noFill/>
          </a:ln>
        </p:spPr>
        <p:txBody>
          <a:bodyPr wrap="square" lIns="91425" tIns="91425" rIns="91425" bIns="91425" anchor="t" anchorCtr="0"/>
          <a:lstStyle>
            <a:lvl1pPr marL="0" marR="0" lvl="0" indent="1016000" algn="l" rtl="0">
              <a:lnSpc>
                <a:spcPct val="90000"/>
              </a:lnSpc>
              <a:spcBef>
                <a:spcPts val="3000"/>
              </a:spcBef>
              <a:spcAft>
                <a:spcPts val="0"/>
              </a:spcAft>
              <a:buClr>
                <a:srgbClr val="2E8654"/>
              </a:buClr>
              <a:buSzPct val="100000"/>
              <a:buFont typeface="Arial"/>
              <a:buChar char="●"/>
              <a:defRPr sz="16000" b="0" i="0" u="none" strike="noStrike" cap="none">
                <a:solidFill>
                  <a:srgbClr val="2E8654"/>
                </a:solidFill>
                <a:latin typeface="Century Gothic"/>
                <a:ea typeface="Century Gothic"/>
                <a:cs typeface="Century Gothic"/>
                <a:sym typeface="Century Gothic"/>
              </a:defRPr>
            </a:lvl1pPr>
            <a:lvl2pPr marL="2057400" marR="0" lvl="1" indent="2286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76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Shape 9"/>
          <p:cNvSpPr txBox="1">
            <a:spLocks noGrp="1"/>
          </p:cNvSpPr>
          <p:nvPr>
            <p:ph type="body" idx="2"/>
          </p:nvPr>
        </p:nvSpPr>
        <p:spPr>
          <a:xfrm>
            <a:off x="5715000" y="438150"/>
            <a:ext cx="16173450" cy="3333750"/>
          </a:xfrm>
          <a:prstGeom prst="rect">
            <a:avLst/>
          </a:prstGeom>
          <a:noFill/>
          <a:ln>
            <a:noFill/>
          </a:ln>
        </p:spPr>
        <p:txBody>
          <a:bodyPr wrap="square" lIns="91425" tIns="91425" rIns="91425" bIns="91425" anchor="ctr" anchorCtr="0"/>
          <a:lstStyle>
            <a:lvl1pPr marL="0" marR="0" lvl="0" indent="381000" algn="ctr" rtl="0">
              <a:lnSpc>
                <a:spcPct val="90000"/>
              </a:lnSpc>
              <a:spcBef>
                <a:spcPts val="0"/>
              </a:spcBef>
              <a:spcAft>
                <a:spcPts val="0"/>
              </a:spcAft>
              <a:buClr>
                <a:srgbClr val="2E8654"/>
              </a:buClr>
              <a:buSzPct val="100000"/>
              <a:buFont typeface="Arial"/>
              <a:buChar char="●"/>
              <a:defRPr sz="6000" b="1" i="0" u="none" strike="noStrike" cap="none">
                <a:solidFill>
                  <a:srgbClr val="2E8654"/>
                </a:solidFill>
                <a:latin typeface="Century Gothic"/>
                <a:ea typeface="Century Gothic"/>
                <a:cs typeface="Century Gothic"/>
                <a:sym typeface="Century Gothic"/>
              </a:defRPr>
            </a:lvl1pPr>
            <a:lvl2pPr marL="2057400" marR="0" lvl="1" indent="-762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1778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jpeg"/><Relationship Id="rId17"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pic>
        <p:nvPicPr>
          <p:cNvPr id="132" name="Picture 131" descr="A close up of a map&#10;&#10;Description generated with high confidence">
            <a:extLst>
              <a:ext uri="{FF2B5EF4-FFF2-40B4-BE49-F238E27FC236}">
                <a16:creationId xmlns="" xmlns:a16="http://schemas.microsoft.com/office/drawing/2014/main" id="{56503061-254A-47E1-8DD5-8F0546C951AD}"/>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30" b="98868" l="3086" r="99059">
                        <a14:backgroundMark x1="32950" y1="57639" x2="36506" y2="62369"/>
                      </a14:backgroundRemoval>
                    </a14:imgEffect>
                  </a14:imgLayer>
                </a14:imgProps>
              </a:ext>
              <a:ext uri="{28A0092B-C50C-407E-A947-70E740481C1C}">
                <a14:useLocalDpi xmlns:a14="http://schemas.microsoft.com/office/drawing/2010/main"/>
              </a:ext>
            </a:extLst>
          </a:blip>
          <a:stretch>
            <a:fillRect/>
          </a:stretch>
        </p:blipFill>
        <p:spPr>
          <a:xfrm>
            <a:off x="12810419" y="19671139"/>
            <a:ext cx="6571212" cy="8503920"/>
          </a:xfrm>
          <a:prstGeom prst="rect">
            <a:avLst/>
          </a:prstGeom>
        </p:spPr>
      </p:pic>
      <p:pic>
        <p:nvPicPr>
          <p:cNvPr id="52" name="Shape 52"/>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tretch/>
        </p:blipFill>
        <p:spPr>
          <a:xfrm rot="2301337">
            <a:off x="14773318" y="17395991"/>
            <a:ext cx="1462465" cy="1660199"/>
          </a:xfrm>
          <a:prstGeom prst="rect">
            <a:avLst/>
          </a:prstGeom>
          <a:noFill/>
          <a:ln>
            <a:noFill/>
          </a:ln>
        </p:spPr>
      </p:pic>
      <p:pic>
        <p:nvPicPr>
          <p:cNvPr id="68" name="Shape 68" descr="SA w LPP.jpg"/>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6766265" y="7237497"/>
            <a:ext cx="7429852" cy="9616211"/>
          </a:xfrm>
          <a:prstGeom prst="rect">
            <a:avLst/>
          </a:prstGeom>
          <a:noFill/>
          <a:ln>
            <a:noFill/>
          </a:ln>
        </p:spPr>
      </p:pic>
      <p:cxnSp>
        <p:nvCxnSpPr>
          <p:cNvPr id="81" name="Straight Connector 80">
            <a:extLst>
              <a:ext uri="{FF2B5EF4-FFF2-40B4-BE49-F238E27FC236}">
                <a16:creationId xmlns="" xmlns:a16="http://schemas.microsoft.com/office/drawing/2014/main" id="{BD269B77-8DA9-432A-974B-96D3C7440C12}"/>
              </a:ext>
            </a:extLst>
          </p:cNvPr>
          <p:cNvCxnSpPr>
            <a:cxnSpLocks/>
          </p:cNvCxnSpPr>
          <p:nvPr/>
        </p:nvCxnSpPr>
        <p:spPr>
          <a:xfrm>
            <a:off x="9432150" y="14943276"/>
            <a:ext cx="0" cy="511818"/>
          </a:xfrm>
          <a:prstGeom prst="line">
            <a:avLst/>
          </a:prstGeom>
          <a:ln w="76200">
            <a:solidFill>
              <a:srgbClr val="266F4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75F57764-F801-48F8-870E-EBE78688431C}"/>
              </a:ext>
            </a:extLst>
          </p:cNvPr>
          <p:cNvCxnSpPr>
            <a:cxnSpLocks/>
          </p:cNvCxnSpPr>
          <p:nvPr/>
        </p:nvCxnSpPr>
        <p:spPr>
          <a:xfrm>
            <a:off x="5960250" y="14943276"/>
            <a:ext cx="0" cy="511818"/>
          </a:xfrm>
          <a:prstGeom prst="line">
            <a:avLst/>
          </a:prstGeom>
          <a:ln w="76200">
            <a:solidFill>
              <a:srgbClr val="266F4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EB0AE2A1-7EF4-4B75-AD0E-B417B659F993}"/>
              </a:ext>
            </a:extLst>
          </p:cNvPr>
          <p:cNvCxnSpPr>
            <a:cxnSpLocks/>
          </p:cNvCxnSpPr>
          <p:nvPr/>
        </p:nvCxnSpPr>
        <p:spPr>
          <a:xfrm>
            <a:off x="2362200" y="14943276"/>
            <a:ext cx="0" cy="511818"/>
          </a:xfrm>
          <a:prstGeom prst="line">
            <a:avLst/>
          </a:prstGeom>
          <a:ln w="76200">
            <a:solidFill>
              <a:srgbClr val="266F45"/>
            </a:solidFill>
          </a:ln>
        </p:spPr>
        <p:style>
          <a:lnRef idx="1">
            <a:schemeClr val="accent1"/>
          </a:lnRef>
          <a:fillRef idx="0">
            <a:schemeClr val="accent1"/>
          </a:fillRef>
          <a:effectRef idx="0">
            <a:schemeClr val="accent1"/>
          </a:effectRef>
          <a:fontRef idx="minor">
            <a:schemeClr val="tx1"/>
          </a:fontRef>
        </p:style>
      </p:cxnSp>
      <p:sp>
        <p:nvSpPr>
          <p:cNvPr id="14" name="Shape 14"/>
          <p:cNvSpPr/>
          <p:nvPr/>
        </p:nvSpPr>
        <p:spPr>
          <a:xfrm>
            <a:off x="8043900" y="13073976"/>
            <a:ext cx="2776500" cy="1869300"/>
          </a:xfrm>
          <a:prstGeom prst="rect">
            <a:avLst/>
          </a:prstGeom>
          <a:noFill/>
          <a:ln w="57150" cap="flat" cmpd="sng">
            <a:solidFill>
              <a:schemeClr val="accent5">
                <a:lumMod val="50000"/>
              </a:scheme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5" name="Shape 15"/>
          <p:cNvSpPr/>
          <p:nvPr/>
        </p:nvSpPr>
        <p:spPr>
          <a:xfrm>
            <a:off x="4572000" y="13073988"/>
            <a:ext cx="2776500" cy="1869300"/>
          </a:xfrm>
          <a:prstGeom prst="rect">
            <a:avLst/>
          </a:prstGeom>
          <a:noFill/>
          <a:ln w="57150" cap="flat" cmpd="sng">
            <a:solidFill>
              <a:schemeClr val="accent5">
                <a:lumMod val="50000"/>
              </a:scheme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6" name="Shape 16"/>
          <p:cNvSpPr/>
          <p:nvPr/>
        </p:nvSpPr>
        <p:spPr>
          <a:xfrm>
            <a:off x="1071687" y="15199488"/>
            <a:ext cx="2776500" cy="1869300"/>
          </a:xfrm>
          <a:prstGeom prst="rect">
            <a:avLst/>
          </a:prstGeom>
          <a:solidFill>
            <a:srgbClr val="266F45"/>
          </a:solidFill>
          <a:ln w="57150" cap="flat" cmpd="sng">
            <a:solidFill>
              <a:srgbClr val="266F4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 name="Shape 17"/>
          <p:cNvSpPr/>
          <p:nvPr/>
        </p:nvSpPr>
        <p:spPr>
          <a:xfrm>
            <a:off x="4572000" y="15199500"/>
            <a:ext cx="2776500" cy="1869300"/>
          </a:xfrm>
          <a:prstGeom prst="rect">
            <a:avLst/>
          </a:prstGeom>
          <a:solidFill>
            <a:srgbClr val="266F45"/>
          </a:solidFill>
          <a:ln w="57150" cap="flat" cmpd="sng">
            <a:solidFill>
              <a:srgbClr val="266F4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 name="Shape 19"/>
          <p:cNvSpPr txBox="1"/>
          <p:nvPr/>
        </p:nvSpPr>
        <p:spPr>
          <a:xfrm>
            <a:off x="827125" y="18832934"/>
            <a:ext cx="12296518" cy="76944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Results</a:t>
            </a:r>
          </a:p>
        </p:txBody>
      </p:sp>
      <p:sp>
        <p:nvSpPr>
          <p:cNvPr id="20" name="Shape 20"/>
          <p:cNvSpPr txBox="1"/>
          <p:nvPr/>
        </p:nvSpPr>
        <p:spPr>
          <a:xfrm>
            <a:off x="827125" y="32805600"/>
            <a:ext cx="11983294" cy="25131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Special thanks to </a:t>
            </a:r>
            <a:r>
              <a:rPr lang="en-US" sz="2700" dirty="0">
                <a:solidFill>
                  <a:schemeClr val="dk1"/>
                </a:solidFill>
                <a:latin typeface="Garamond"/>
                <a:ea typeface="Garamond"/>
                <a:cs typeface="Garamond"/>
                <a:sym typeface="Garamond"/>
              </a:rPr>
              <a:t>scientists at the Natural Resource Ecology Lab</a:t>
            </a:r>
            <a:r>
              <a:rPr lang="en-US" sz="2700" b="0" i="0" u="none" strike="noStrike" cap="none" dirty="0">
                <a:solidFill>
                  <a:schemeClr val="dk1"/>
                </a:solidFill>
                <a:latin typeface="Garamond"/>
                <a:ea typeface="Garamond"/>
                <a:cs typeface="Garamond"/>
                <a:sym typeface="Garamond"/>
              </a:rPr>
              <a:t>, Dr. Paul Evangelista, Brian Woodward, and Anthony Vorster for </a:t>
            </a:r>
            <a:r>
              <a:rPr lang="en-US" sz="2700" dirty="0">
                <a:solidFill>
                  <a:schemeClr val="dk1"/>
                </a:solidFill>
                <a:latin typeface="Garamond"/>
                <a:ea typeface="Garamond"/>
                <a:cs typeface="Garamond"/>
                <a:sym typeface="Garamond"/>
              </a:rPr>
              <a:t>their regular advice and mentorship</a:t>
            </a:r>
            <a:r>
              <a:rPr lang="en-US" sz="2700" b="0" i="0" u="none" strike="noStrike" cap="none" dirty="0">
                <a:solidFill>
                  <a:schemeClr val="dk1"/>
                </a:solidFill>
                <a:latin typeface="Garamond"/>
                <a:ea typeface="Garamond"/>
                <a:cs typeface="Garamond"/>
                <a:sym typeface="Garamond"/>
              </a:rPr>
              <a:t>, </a:t>
            </a:r>
            <a:r>
              <a:rPr lang="en-US" sz="2700" dirty="0">
                <a:solidFill>
                  <a:schemeClr val="dk1"/>
                </a:solidFill>
                <a:latin typeface="Garamond"/>
                <a:ea typeface="Garamond"/>
                <a:cs typeface="Garamond"/>
                <a:sym typeface="Garamond"/>
              </a:rPr>
              <a:t>Robert</a:t>
            </a:r>
            <a:r>
              <a:rPr lang="en-US" sz="2700" b="0" i="0" u="none" strike="noStrike" cap="none" dirty="0">
                <a:solidFill>
                  <a:schemeClr val="dk1"/>
                </a:solidFill>
                <a:latin typeface="Garamond"/>
                <a:ea typeface="Garamond"/>
                <a:cs typeface="Garamond"/>
                <a:sym typeface="Garamond"/>
              </a:rPr>
              <a:t> Sturtevant for his extensive forestry expertise, Steven </a:t>
            </a:r>
            <a:r>
              <a:rPr lang="en-US" sz="2700" b="0" i="0" u="none" strike="noStrike" cap="none" dirty="0" err="1">
                <a:solidFill>
                  <a:schemeClr val="dk1"/>
                </a:solidFill>
                <a:latin typeface="Garamond"/>
                <a:ea typeface="Garamond"/>
                <a:cs typeface="Garamond"/>
                <a:sym typeface="Garamond"/>
              </a:rPr>
              <a:t>Filippelli</a:t>
            </a:r>
            <a:r>
              <a:rPr lang="en-US" sz="2700" b="0" i="0" u="none" strike="noStrike" cap="none" dirty="0">
                <a:solidFill>
                  <a:schemeClr val="dk1"/>
                </a:solidFill>
                <a:latin typeface="Garamond"/>
                <a:ea typeface="Garamond"/>
                <a:cs typeface="Garamond"/>
                <a:sym typeface="Garamond"/>
              </a:rPr>
              <a:t>, Emma Zink Hatcher, </a:t>
            </a:r>
            <a:r>
              <a:rPr lang="en-US" sz="2700" b="0" i="0" u="none" strike="noStrike" cap="none" dirty="0" err="1">
                <a:solidFill>
                  <a:schemeClr val="dk1"/>
                </a:solidFill>
                <a:latin typeface="Garamond"/>
                <a:ea typeface="Garamond"/>
                <a:cs typeface="Garamond"/>
                <a:sym typeface="Garamond"/>
              </a:rPr>
              <a:t>Peder</a:t>
            </a:r>
            <a:r>
              <a:rPr lang="en-US" sz="2700" b="0" i="0" u="none" strike="noStrike" cap="none" dirty="0">
                <a:solidFill>
                  <a:schemeClr val="dk1"/>
                </a:solidFill>
                <a:latin typeface="Garamond"/>
                <a:ea typeface="Garamond"/>
                <a:cs typeface="Garamond"/>
                <a:sym typeface="Garamond"/>
              </a:rPr>
              <a:t> </a:t>
            </a:r>
            <a:r>
              <a:rPr lang="en-US" sz="2700" b="0" i="0" u="none" strike="noStrike" cap="none" dirty="0" err="1">
                <a:solidFill>
                  <a:schemeClr val="dk1"/>
                </a:solidFill>
                <a:latin typeface="Garamond"/>
                <a:ea typeface="Garamond"/>
                <a:cs typeface="Garamond"/>
                <a:sym typeface="Garamond"/>
              </a:rPr>
              <a:t>Engelstad</a:t>
            </a:r>
            <a:r>
              <a:rPr lang="en-US" sz="2700" b="0" i="0" u="none" strike="noStrike" cap="none" dirty="0">
                <a:solidFill>
                  <a:schemeClr val="dk1"/>
                </a:solidFill>
                <a:latin typeface="Garamond"/>
                <a:ea typeface="Garamond"/>
                <a:cs typeface="Garamond"/>
                <a:sym typeface="Garamond"/>
              </a:rPr>
              <a:t>, Dr. Amanda West, and Stephen </a:t>
            </a:r>
            <a:r>
              <a:rPr lang="en-US" sz="2700" b="0" i="0" u="none" strike="noStrike" cap="none" dirty="0" err="1">
                <a:solidFill>
                  <a:schemeClr val="dk1"/>
                </a:solidFill>
                <a:latin typeface="Garamond"/>
                <a:ea typeface="Garamond"/>
                <a:cs typeface="Garamond"/>
                <a:sym typeface="Garamond"/>
              </a:rPr>
              <a:t>Leisz</a:t>
            </a:r>
            <a:endParaRPr lang="en-US" sz="2700" dirty="0">
              <a:solidFill>
                <a:schemeClr val="dk1"/>
              </a:solidFill>
              <a:latin typeface="Garamond"/>
              <a:ea typeface="Garamond"/>
              <a:cs typeface="Garamond"/>
              <a:sym typeface="Garamond"/>
            </a:endParaRPr>
          </a:p>
        </p:txBody>
      </p:sp>
      <p:sp>
        <p:nvSpPr>
          <p:cNvPr id="21" name="Shape 21"/>
          <p:cNvSpPr txBox="1"/>
          <p:nvPr/>
        </p:nvSpPr>
        <p:spPr>
          <a:xfrm>
            <a:off x="827125" y="4447784"/>
            <a:ext cx="11516347" cy="76944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Abstract</a:t>
            </a:r>
          </a:p>
        </p:txBody>
      </p:sp>
      <p:sp>
        <p:nvSpPr>
          <p:cNvPr id="22" name="Shape 22"/>
          <p:cNvSpPr txBox="1"/>
          <p:nvPr/>
        </p:nvSpPr>
        <p:spPr>
          <a:xfrm>
            <a:off x="13647525" y="4447784"/>
            <a:ext cx="8229600" cy="76944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Objectives</a:t>
            </a:r>
          </a:p>
        </p:txBody>
      </p:sp>
      <p:sp>
        <p:nvSpPr>
          <p:cNvPr id="23" name="Shape 23"/>
          <p:cNvSpPr txBox="1"/>
          <p:nvPr/>
        </p:nvSpPr>
        <p:spPr>
          <a:xfrm>
            <a:off x="827125" y="12146400"/>
            <a:ext cx="5773200" cy="769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Met</a:t>
            </a:r>
            <a:r>
              <a:rPr lang="en-US" sz="4400" b="1" dirty="0">
                <a:solidFill>
                  <a:srgbClr val="2E8654"/>
                </a:solidFill>
                <a:latin typeface="Century Gothic"/>
                <a:ea typeface="Century Gothic"/>
                <a:cs typeface="Century Gothic"/>
                <a:sym typeface="Century Gothic"/>
              </a:rPr>
              <a:t>hods Overview</a:t>
            </a:r>
          </a:p>
        </p:txBody>
      </p:sp>
      <p:sp>
        <p:nvSpPr>
          <p:cNvPr id="24" name="Shape 24"/>
          <p:cNvSpPr txBox="1"/>
          <p:nvPr/>
        </p:nvSpPr>
        <p:spPr>
          <a:xfrm>
            <a:off x="13647525" y="7152950"/>
            <a:ext cx="8229600" cy="769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Study Area</a:t>
            </a:r>
          </a:p>
        </p:txBody>
      </p:sp>
      <p:sp>
        <p:nvSpPr>
          <p:cNvPr id="25" name="Shape 25"/>
          <p:cNvSpPr txBox="1"/>
          <p:nvPr/>
        </p:nvSpPr>
        <p:spPr>
          <a:xfrm>
            <a:off x="13647525" y="16720091"/>
            <a:ext cx="8229600" cy="76944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Earth Observations</a:t>
            </a:r>
          </a:p>
        </p:txBody>
      </p:sp>
      <p:sp>
        <p:nvSpPr>
          <p:cNvPr id="26" name="Shape 26"/>
          <p:cNvSpPr txBox="1"/>
          <p:nvPr/>
        </p:nvSpPr>
        <p:spPr>
          <a:xfrm>
            <a:off x="827125" y="31991522"/>
            <a:ext cx="8229600" cy="769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Acknowledgements</a:t>
            </a:r>
          </a:p>
        </p:txBody>
      </p:sp>
      <p:sp>
        <p:nvSpPr>
          <p:cNvPr id="27" name="Shape 27"/>
          <p:cNvSpPr txBox="1"/>
          <p:nvPr/>
        </p:nvSpPr>
        <p:spPr>
          <a:xfrm>
            <a:off x="827125" y="17411700"/>
            <a:ext cx="8229600" cy="769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Project Partners</a:t>
            </a:r>
          </a:p>
        </p:txBody>
      </p:sp>
      <p:sp>
        <p:nvSpPr>
          <p:cNvPr id="28" name="Shape 28"/>
          <p:cNvSpPr txBox="1"/>
          <p:nvPr/>
        </p:nvSpPr>
        <p:spPr>
          <a:xfrm>
            <a:off x="827125" y="27956936"/>
            <a:ext cx="4542600" cy="769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Team Members</a:t>
            </a:r>
          </a:p>
        </p:txBody>
      </p:sp>
      <p:sp>
        <p:nvSpPr>
          <p:cNvPr id="29" name="Shape 29"/>
          <p:cNvSpPr txBox="1">
            <a:spLocks noGrp="1"/>
          </p:cNvSpPr>
          <p:nvPr>
            <p:ph type="body" idx="1"/>
          </p:nvPr>
        </p:nvSpPr>
        <p:spPr>
          <a:xfrm rot="-5400000">
            <a:off x="11208627" y="17851938"/>
            <a:ext cx="29345400" cy="2314200"/>
          </a:xfrm>
          <a:prstGeom prst="rect">
            <a:avLst/>
          </a:prstGeom>
          <a:noFill/>
          <a:ln>
            <a:noFill/>
          </a:ln>
        </p:spPr>
        <p:txBody>
          <a:bodyPr wrap="square" lIns="91425" tIns="45700" rIns="91425" bIns="45700" anchor="ctr" anchorCtr="0">
            <a:noAutofit/>
          </a:bodyPr>
          <a:lstStyle/>
          <a:p>
            <a:pPr lvl="0" indent="0">
              <a:spcBef>
                <a:spcPts val="0"/>
              </a:spcBef>
              <a:buSzPct val="25000"/>
              <a:buNone/>
            </a:pPr>
            <a:r>
              <a:rPr lang="en-US" sz="11100" b="1" dirty="0"/>
              <a:t>Intermountain West </a:t>
            </a:r>
            <a:r>
              <a:rPr lang="en-US" sz="11100" dirty="0"/>
              <a:t>Ecological Forecasting</a:t>
            </a:r>
            <a:endParaRPr lang="en-US" sz="11100" dirty="0">
              <a:solidFill>
                <a:srgbClr val="1C4587"/>
              </a:solidFill>
            </a:endParaRPr>
          </a:p>
        </p:txBody>
      </p:sp>
      <p:sp>
        <p:nvSpPr>
          <p:cNvPr id="31" name="Shape 31"/>
          <p:cNvSpPr txBox="1"/>
          <p:nvPr/>
        </p:nvSpPr>
        <p:spPr>
          <a:xfrm>
            <a:off x="13647525" y="28377059"/>
            <a:ext cx="8229600" cy="76944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E8654"/>
              </a:buClr>
              <a:buSzPct val="25000"/>
              <a:buFont typeface="Century Gothic"/>
              <a:buNone/>
            </a:pPr>
            <a:r>
              <a:rPr lang="en-US" sz="4400" b="1" i="0" u="none" strike="noStrike" cap="none" dirty="0">
                <a:solidFill>
                  <a:srgbClr val="2E8654"/>
                </a:solidFill>
                <a:latin typeface="Century Gothic"/>
                <a:ea typeface="Century Gothic"/>
                <a:cs typeface="Century Gothic"/>
                <a:sym typeface="Century Gothic"/>
              </a:rPr>
              <a:t>Conclusions</a:t>
            </a:r>
          </a:p>
        </p:txBody>
      </p:sp>
      <p:sp>
        <p:nvSpPr>
          <p:cNvPr id="32" name="Shape 32"/>
          <p:cNvSpPr txBox="1"/>
          <p:nvPr/>
        </p:nvSpPr>
        <p:spPr>
          <a:xfrm>
            <a:off x="5965350" y="35147747"/>
            <a:ext cx="15501300" cy="1034400"/>
          </a:xfrm>
          <a:prstGeom prst="rect">
            <a:avLst/>
          </a:prstGeom>
          <a:noFill/>
          <a:ln>
            <a:noFill/>
          </a:ln>
        </p:spPr>
        <p:txBody>
          <a:bodyPr wrap="square" lIns="91425" tIns="45700" rIns="91425" bIns="45700" anchor="ctr" anchorCtr="0">
            <a:noAutofit/>
          </a:bodyPr>
          <a:lstStyle/>
          <a:p>
            <a:pPr lvl="0" algn="ctr">
              <a:lnSpc>
                <a:spcPct val="90000"/>
              </a:lnSpc>
              <a:buClr>
                <a:srgbClr val="2E8654"/>
              </a:buClr>
              <a:buSzPct val="25000"/>
            </a:pPr>
            <a:r>
              <a:rPr lang="en-US" sz="4000" dirty="0">
                <a:solidFill>
                  <a:srgbClr val="2E8654"/>
                </a:solidFill>
                <a:latin typeface="Century Gothic" panose="020B0502020202020204" pitchFamily="34" charset="0"/>
              </a:rPr>
              <a:t>Colorado – Fort Collins</a:t>
            </a:r>
          </a:p>
          <a:p>
            <a:pPr lvl="0" algn="ctr">
              <a:lnSpc>
                <a:spcPct val="90000"/>
              </a:lnSpc>
              <a:buClr>
                <a:srgbClr val="2E8654"/>
              </a:buClr>
              <a:buSzPct val="25000"/>
            </a:pPr>
            <a:r>
              <a:rPr lang="en-US" sz="4000" dirty="0">
                <a:solidFill>
                  <a:srgbClr val="2E8654"/>
                </a:solidFill>
                <a:latin typeface="Century Gothic" panose="020B0502020202020204" pitchFamily="34" charset="0"/>
              </a:rPr>
              <a:t>Fall 2017</a:t>
            </a:r>
            <a:endParaRPr lang="en-US" sz="4000" b="0" i="0" u="none" strike="noStrike" cap="none" dirty="0">
              <a:solidFill>
                <a:srgbClr val="1C4587"/>
              </a:solidFill>
              <a:latin typeface="Century Gothic" panose="020B0502020202020204" pitchFamily="34" charset="0"/>
              <a:ea typeface="Century Gothic"/>
              <a:cs typeface="Century Gothic"/>
              <a:sym typeface="Century Gothic"/>
            </a:endParaRPr>
          </a:p>
        </p:txBody>
      </p:sp>
      <p:sp>
        <p:nvSpPr>
          <p:cNvPr id="35" name="Shape 35"/>
          <p:cNvSpPr txBox="1"/>
          <p:nvPr/>
        </p:nvSpPr>
        <p:spPr>
          <a:xfrm>
            <a:off x="827125" y="18181200"/>
            <a:ext cx="12828440" cy="10344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Bioenergy Alliance of the Rockies, Feedstock Supply</a:t>
            </a:r>
          </a:p>
        </p:txBody>
      </p:sp>
      <p:sp>
        <p:nvSpPr>
          <p:cNvPr id="37" name="Shape 37"/>
          <p:cNvSpPr txBox="1"/>
          <p:nvPr/>
        </p:nvSpPr>
        <p:spPr>
          <a:xfrm>
            <a:off x="1138034" y="31015100"/>
            <a:ext cx="2270264" cy="791764"/>
          </a:xfrm>
          <a:prstGeom prst="rect">
            <a:avLst/>
          </a:prstGeom>
          <a:noFill/>
          <a:ln>
            <a:noFill/>
          </a:ln>
        </p:spPr>
        <p:txBody>
          <a:bodyPr wrap="square" lIns="91425" tIns="45700" rIns="91425" bIns="45700" anchor="t" anchorCtr="0">
            <a:noAutofit/>
          </a:bodyPr>
          <a:lstStyle/>
          <a:p>
            <a:pPr marL="0" marR="0" lvl="0" indent="0"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Julia Sullivan</a:t>
            </a:r>
          </a:p>
          <a:p>
            <a:pPr marL="0" marR="0" lvl="0" indent="0"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Project Lead</a:t>
            </a:r>
          </a:p>
        </p:txBody>
      </p:sp>
      <p:sp>
        <p:nvSpPr>
          <p:cNvPr id="38" name="Shape 38"/>
          <p:cNvSpPr txBox="1"/>
          <p:nvPr/>
        </p:nvSpPr>
        <p:spPr>
          <a:xfrm>
            <a:off x="3345206" y="31000143"/>
            <a:ext cx="1941300" cy="3568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Jillian </a:t>
            </a:r>
            <a:r>
              <a:rPr lang="en-US" sz="2700" b="0" i="0" u="none" strike="noStrike" cap="none" dirty="0" err="1">
                <a:solidFill>
                  <a:schemeClr val="dk1"/>
                </a:solidFill>
                <a:latin typeface="Garamond"/>
                <a:ea typeface="Garamond"/>
                <a:cs typeface="Garamond"/>
                <a:sym typeface="Garamond"/>
              </a:rPr>
              <a:t>LaRoe</a:t>
            </a:r>
            <a:endParaRPr lang="en-US" sz="2700" b="0" i="0" u="none" strike="noStrike" cap="none" dirty="0">
              <a:solidFill>
                <a:schemeClr val="dk1"/>
              </a:solidFill>
              <a:latin typeface="Garamond"/>
              <a:ea typeface="Garamond"/>
              <a:cs typeface="Garamond"/>
              <a:sym typeface="Garamond"/>
            </a:endParaRPr>
          </a:p>
        </p:txBody>
      </p:sp>
      <p:pic>
        <p:nvPicPr>
          <p:cNvPr id="39" name="Shape 39"/>
          <p:cNvPicPr preferRelativeResize="0"/>
          <p:nvPr/>
        </p:nvPicPr>
        <p:blipFill>
          <a:blip r:embed="rId7" cstate="screen">
            <a:extLst>
              <a:ext uri="{28A0092B-C50C-407E-A947-70E740481C1C}">
                <a14:useLocalDpi xmlns:a14="http://schemas.microsoft.com/office/drawing/2010/main"/>
              </a:ext>
            </a:extLst>
          </a:blip>
          <a:stretch>
            <a:fillRect/>
          </a:stretch>
        </p:blipFill>
        <p:spPr>
          <a:xfrm>
            <a:off x="995664" y="28907875"/>
            <a:ext cx="2050210" cy="2039029"/>
          </a:xfrm>
          <a:prstGeom prst="rect">
            <a:avLst/>
          </a:prstGeom>
          <a:noFill/>
          <a:ln>
            <a:noFill/>
          </a:ln>
        </p:spPr>
      </p:pic>
      <p:pic>
        <p:nvPicPr>
          <p:cNvPr id="40" name="Shape 40"/>
          <p:cNvPicPr preferRelativeResize="0"/>
          <p:nvPr/>
        </p:nvPicPr>
        <p:blipFill>
          <a:blip r:embed="rId7" cstate="screen">
            <a:extLst>
              <a:ext uri="{28A0092B-C50C-407E-A947-70E740481C1C}">
                <a14:useLocalDpi xmlns:a14="http://schemas.microsoft.com/office/drawing/2010/main"/>
              </a:ext>
            </a:extLst>
          </a:blip>
          <a:stretch>
            <a:fillRect/>
          </a:stretch>
        </p:blipFill>
        <p:spPr>
          <a:xfrm>
            <a:off x="3292897" y="28907876"/>
            <a:ext cx="2050210" cy="2039029"/>
          </a:xfrm>
          <a:prstGeom prst="rect">
            <a:avLst/>
          </a:prstGeom>
          <a:noFill/>
          <a:ln>
            <a:noFill/>
          </a:ln>
        </p:spPr>
      </p:pic>
      <p:pic>
        <p:nvPicPr>
          <p:cNvPr id="41" name="Shape 41"/>
          <p:cNvPicPr preferRelativeResize="0"/>
          <p:nvPr/>
        </p:nvPicPr>
        <p:blipFill>
          <a:blip r:embed="rId7" cstate="screen">
            <a:extLst>
              <a:ext uri="{28A0092B-C50C-407E-A947-70E740481C1C}">
                <a14:useLocalDpi xmlns:a14="http://schemas.microsoft.com/office/drawing/2010/main"/>
              </a:ext>
            </a:extLst>
          </a:blip>
          <a:stretch>
            <a:fillRect/>
          </a:stretch>
        </p:blipFill>
        <p:spPr>
          <a:xfrm>
            <a:off x="5620998" y="28915156"/>
            <a:ext cx="2050210" cy="2039029"/>
          </a:xfrm>
          <a:prstGeom prst="rect">
            <a:avLst/>
          </a:prstGeom>
          <a:noFill/>
          <a:ln>
            <a:noFill/>
          </a:ln>
        </p:spPr>
      </p:pic>
      <p:sp>
        <p:nvSpPr>
          <p:cNvPr id="42" name="Shape 42"/>
          <p:cNvSpPr txBox="1"/>
          <p:nvPr/>
        </p:nvSpPr>
        <p:spPr>
          <a:xfrm>
            <a:off x="7780865" y="30985286"/>
            <a:ext cx="2632200" cy="7293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Jennifer </a:t>
            </a:r>
            <a:r>
              <a:rPr lang="en-US" sz="2700" b="0" i="0" u="none" strike="noStrike" cap="none" dirty="0" err="1">
                <a:solidFill>
                  <a:schemeClr val="dk1"/>
                </a:solidFill>
                <a:latin typeface="Garamond"/>
                <a:ea typeface="Garamond"/>
                <a:cs typeface="Garamond"/>
                <a:sym typeface="Garamond"/>
              </a:rPr>
              <a:t>Mehren</a:t>
            </a:r>
            <a:endParaRPr lang="en-US" sz="2700" b="0" i="0" u="none" strike="noStrike" cap="none" dirty="0">
              <a:solidFill>
                <a:schemeClr val="dk1"/>
              </a:solidFill>
              <a:latin typeface="Garamond"/>
              <a:ea typeface="Garamond"/>
              <a:cs typeface="Garamond"/>
              <a:sym typeface="Garamond"/>
            </a:endParaRPr>
          </a:p>
        </p:txBody>
      </p:sp>
      <p:pic>
        <p:nvPicPr>
          <p:cNvPr id="43" name="Shape 43"/>
          <p:cNvPicPr preferRelativeResize="0"/>
          <p:nvPr/>
        </p:nvPicPr>
        <p:blipFill>
          <a:blip r:embed="rId7" cstate="screen">
            <a:extLst>
              <a:ext uri="{28A0092B-C50C-407E-A947-70E740481C1C}">
                <a14:useLocalDpi xmlns:a14="http://schemas.microsoft.com/office/drawing/2010/main"/>
              </a:ext>
            </a:extLst>
          </a:blip>
          <a:stretch>
            <a:fillRect/>
          </a:stretch>
        </p:blipFill>
        <p:spPr>
          <a:xfrm>
            <a:off x="7983693" y="28915156"/>
            <a:ext cx="2050210" cy="2039029"/>
          </a:xfrm>
          <a:prstGeom prst="rect">
            <a:avLst/>
          </a:prstGeom>
          <a:noFill/>
          <a:ln>
            <a:noFill/>
          </a:ln>
        </p:spPr>
      </p:pic>
      <p:pic>
        <p:nvPicPr>
          <p:cNvPr id="44" name="Shape 44"/>
          <p:cNvPicPr preferRelativeResize="0">
            <a:picLocks noChangeAspect="1"/>
          </p:cNvPicPr>
          <p:nvPr/>
        </p:nvPicPr>
        <p:blipFill rotWithShape="1">
          <a:blip r:embed="rId8" cstate="screen">
            <a:alphaModFix/>
            <a:extLst>
              <a:ext uri="{28A0092B-C50C-407E-A947-70E740481C1C}">
                <a14:useLocalDpi xmlns:a14="http://schemas.microsoft.com/office/drawing/2010/main"/>
              </a:ext>
            </a:extLst>
          </a:blip>
          <a:srcRect/>
          <a:stretch/>
        </p:blipFill>
        <p:spPr>
          <a:xfrm rot="12371067">
            <a:off x="20693034" y="17374793"/>
            <a:ext cx="1932720" cy="1158305"/>
          </a:xfrm>
          <a:prstGeom prst="rect">
            <a:avLst/>
          </a:prstGeom>
          <a:noFill/>
          <a:ln>
            <a:noFill/>
          </a:ln>
        </p:spPr>
      </p:pic>
      <p:sp>
        <p:nvSpPr>
          <p:cNvPr id="45" name="Shape 45"/>
          <p:cNvSpPr txBox="1"/>
          <p:nvPr/>
        </p:nvSpPr>
        <p:spPr>
          <a:xfrm>
            <a:off x="20396241" y="18786099"/>
            <a:ext cx="2541583" cy="432123"/>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2000" b="0" i="0" u="none" strike="noStrike" cap="none" dirty="0">
                <a:solidFill>
                  <a:schemeClr val="dk1"/>
                </a:solidFill>
                <a:latin typeface="Garamond"/>
                <a:ea typeface="Garamond"/>
                <a:cs typeface="Garamond"/>
                <a:sym typeface="Garamond"/>
              </a:rPr>
              <a:t>Landsat 8 </a:t>
            </a:r>
          </a:p>
          <a:p>
            <a:pPr marL="0" marR="0" lvl="0" indent="0" algn="ctr" rtl="0">
              <a:lnSpc>
                <a:spcPct val="100000"/>
              </a:lnSpc>
              <a:spcBef>
                <a:spcPts val="0"/>
              </a:spcBef>
              <a:spcAft>
                <a:spcPts val="0"/>
              </a:spcAft>
              <a:buClr>
                <a:schemeClr val="dk1"/>
              </a:buClr>
              <a:buSzPct val="25000"/>
              <a:buFont typeface="Garamond"/>
              <a:buNone/>
            </a:pPr>
            <a:r>
              <a:rPr lang="en-US" sz="2000" b="0" i="0" u="none" strike="noStrike" cap="none" dirty="0">
                <a:solidFill>
                  <a:schemeClr val="dk1"/>
                </a:solidFill>
                <a:latin typeface="Garamond"/>
                <a:ea typeface="Garamond"/>
                <a:cs typeface="Garamond"/>
                <a:sym typeface="Garamond"/>
              </a:rPr>
              <a:t>OLI &amp; TIRS</a:t>
            </a:r>
          </a:p>
        </p:txBody>
      </p:sp>
      <p:pic>
        <p:nvPicPr>
          <p:cNvPr id="48" name="Shape 48"/>
          <p:cNvPicPr preferRelativeResize="0">
            <a:picLocks noChangeAspect="1"/>
          </p:cNvPicPr>
          <p:nvPr/>
        </p:nvPicPr>
        <p:blipFill rotWithShape="1">
          <a:blip r:embed="rId9" cstate="screen">
            <a:alphaModFix/>
            <a:extLst>
              <a:ext uri="{28A0092B-C50C-407E-A947-70E740481C1C}">
                <a14:useLocalDpi xmlns:a14="http://schemas.microsoft.com/office/drawing/2010/main"/>
              </a:ext>
            </a:extLst>
          </a:blip>
          <a:srcRect/>
          <a:stretch/>
        </p:blipFill>
        <p:spPr>
          <a:xfrm>
            <a:off x="17529419" y="17411654"/>
            <a:ext cx="2104966" cy="1588045"/>
          </a:xfrm>
          <a:prstGeom prst="rect">
            <a:avLst/>
          </a:prstGeom>
          <a:noFill/>
          <a:ln>
            <a:noFill/>
          </a:ln>
        </p:spPr>
      </p:pic>
      <p:sp>
        <p:nvSpPr>
          <p:cNvPr id="49" name="Shape 49"/>
          <p:cNvSpPr txBox="1"/>
          <p:nvPr/>
        </p:nvSpPr>
        <p:spPr>
          <a:xfrm>
            <a:off x="17529419" y="19025072"/>
            <a:ext cx="1696862" cy="53001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000" b="0" i="0" u="none" strike="noStrike" cap="none" dirty="0">
                <a:solidFill>
                  <a:schemeClr val="dk1"/>
                </a:solidFill>
                <a:latin typeface="Garamond"/>
                <a:ea typeface="Garamond"/>
                <a:cs typeface="Garamond"/>
                <a:sym typeface="Garamond"/>
              </a:rPr>
              <a:t>Landsat 5 TM</a:t>
            </a:r>
          </a:p>
        </p:txBody>
      </p:sp>
      <p:pic>
        <p:nvPicPr>
          <p:cNvPr id="50" name="Shape 50"/>
          <p:cNvPicPr preferRelativeResize="0"/>
          <p:nvPr/>
        </p:nvPicPr>
        <p:blipFill>
          <a:blip r:embed="rId7" cstate="screen">
            <a:extLst>
              <a:ext uri="{28A0092B-C50C-407E-A947-70E740481C1C}">
                <a14:useLocalDpi xmlns:a14="http://schemas.microsoft.com/office/drawing/2010/main"/>
              </a:ext>
            </a:extLst>
          </a:blip>
          <a:stretch>
            <a:fillRect/>
          </a:stretch>
        </p:blipFill>
        <p:spPr>
          <a:xfrm>
            <a:off x="10359272" y="28915156"/>
            <a:ext cx="2050210" cy="2039029"/>
          </a:xfrm>
          <a:prstGeom prst="rect">
            <a:avLst/>
          </a:prstGeom>
          <a:noFill/>
          <a:ln>
            <a:noFill/>
          </a:ln>
        </p:spPr>
      </p:pic>
      <p:sp>
        <p:nvSpPr>
          <p:cNvPr id="51" name="Shape 51"/>
          <p:cNvSpPr txBox="1"/>
          <p:nvPr/>
        </p:nvSpPr>
        <p:spPr>
          <a:xfrm>
            <a:off x="10413065" y="30972001"/>
            <a:ext cx="2037900" cy="624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Gary Olds</a:t>
            </a:r>
          </a:p>
        </p:txBody>
      </p:sp>
      <p:sp>
        <p:nvSpPr>
          <p:cNvPr id="53" name="Shape 53"/>
          <p:cNvSpPr txBox="1"/>
          <p:nvPr/>
        </p:nvSpPr>
        <p:spPr>
          <a:xfrm>
            <a:off x="14797625" y="18999700"/>
            <a:ext cx="1389530" cy="50441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000" b="0" i="0" u="none" strike="noStrike" cap="none" dirty="0">
                <a:solidFill>
                  <a:schemeClr val="dk1"/>
                </a:solidFill>
                <a:latin typeface="Garamond"/>
                <a:ea typeface="Garamond"/>
                <a:cs typeface="Garamond"/>
                <a:sym typeface="Garamond"/>
              </a:rPr>
              <a:t>SRTM</a:t>
            </a:r>
          </a:p>
        </p:txBody>
      </p:sp>
      <p:sp>
        <p:nvSpPr>
          <p:cNvPr id="54" name="Shape 54"/>
          <p:cNvSpPr txBox="1"/>
          <p:nvPr/>
        </p:nvSpPr>
        <p:spPr>
          <a:xfrm>
            <a:off x="5997225" y="772489"/>
            <a:ext cx="15437550" cy="2940300"/>
          </a:xfrm>
          <a:prstGeom prst="rect">
            <a:avLst/>
          </a:prstGeom>
          <a:noFill/>
          <a:ln>
            <a:noFill/>
          </a:ln>
        </p:spPr>
        <p:txBody>
          <a:bodyPr wrap="square" lIns="76200" tIns="38100" rIns="76200" bIns="38100" anchor="b" anchorCtr="0">
            <a:noAutofit/>
          </a:bodyPr>
          <a:lstStyle/>
          <a:p>
            <a:pPr marL="0" marR="0" lvl="0" indent="0" algn="ctr" rtl="0">
              <a:lnSpc>
                <a:spcPct val="90000"/>
              </a:lnSpc>
              <a:spcBef>
                <a:spcPts val="0"/>
              </a:spcBef>
              <a:spcAft>
                <a:spcPts val="0"/>
              </a:spcAft>
              <a:buClr>
                <a:schemeClr val="dk1"/>
              </a:buClr>
              <a:buSzPct val="25000"/>
              <a:buFont typeface="Century Gothic"/>
              <a:buNone/>
            </a:pPr>
            <a:r>
              <a:rPr lang="en-US" sz="5600" b="1" dirty="0">
                <a:solidFill>
                  <a:srgbClr val="2E8654"/>
                </a:solidFill>
                <a:latin typeface="Century Gothic" panose="020B0502020202020204" pitchFamily="34" charset="0"/>
              </a:rPr>
              <a:t>Utilizing NASA Earth Observations to Forecast Forest Vulnerability to Bark Beetle Attack in Support of a Forest Bioenergy Feasibility Assessment</a:t>
            </a:r>
            <a:endParaRPr lang="en-US" sz="5600" b="1" i="0" u="none" strike="noStrike" cap="none" dirty="0">
              <a:solidFill>
                <a:srgbClr val="1C4587"/>
              </a:solidFill>
              <a:latin typeface="Century Gothic" panose="020B0502020202020204" pitchFamily="34" charset="0"/>
              <a:ea typeface="Century Gothic"/>
              <a:cs typeface="Century Gothic"/>
              <a:sym typeface="Century Gothic"/>
            </a:endParaRPr>
          </a:p>
        </p:txBody>
      </p:sp>
      <p:pic>
        <p:nvPicPr>
          <p:cNvPr id="55" name="Shape 55"/>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1199519" y="29106579"/>
            <a:ext cx="1642500" cy="1641600"/>
          </a:xfrm>
          <a:prstGeom prst="ellipse">
            <a:avLst/>
          </a:prstGeom>
          <a:noFill/>
          <a:ln>
            <a:noFill/>
          </a:ln>
        </p:spPr>
      </p:pic>
      <p:pic>
        <p:nvPicPr>
          <p:cNvPr id="56" name="Shape 5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rot="5400000">
            <a:off x="10565809" y="29111775"/>
            <a:ext cx="1645800" cy="1645800"/>
          </a:xfrm>
          <a:prstGeom prst="flowChartConnector">
            <a:avLst/>
          </a:prstGeom>
          <a:noFill/>
          <a:ln>
            <a:noFill/>
          </a:ln>
        </p:spPr>
      </p:pic>
      <p:pic>
        <p:nvPicPr>
          <p:cNvPr id="57" name="Shape 5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rot="5400000">
            <a:off x="8185898" y="29108903"/>
            <a:ext cx="1645800" cy="1645800"/>
          </a:xfrm>
          <a:prstGeom prst="flowChartConnector">
            <a:avLst/>
          </a:prstGeom>
          <a:noFill/>
          <a:ln>
            <a:noFill/>
          </a:ln>
        </p:spPr>
      </p:pic>
      <p:pic>
        <p:nvPicPr>
          <p:cNvPr id="58" name="Shape 58"/>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rot="5400000">
            <a:off x="5823203" y="29111782"/>
            <a:ext cx="1645800" cy="1645800"/>
          </a:xfrm>
          <a:prstGeom prst="flowChartConnector">
            <a:avLst/>
          </a:prstGeom>
          <a:noFill/>
          <a:ln>
            <a:noFill/>
          </a:ln>
        </p:spPr>
      </p:pic>
      <p:pic>
        <p:nvPicPr>
          <p:cNvPr id="59" name="Shape 59"/>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5400000">
            <a:off x="3495102" y="29105539"/>
            <a:ext cx="1645800" cy="1645500"/>
          </a:xfrm>
          <a:prstGeom prst="flowChartConnector">
            <a:avLst/>
          </a:prstGeom>
          <a:noFill/>
          <a:ln>
            <a:noFill/>
          </a:ln>
        </p:spPr>
      </p:pic>
      <p:sp>
        <p:nvSpPr>
          <p:cNvPr id="60" name="Shape 60"/>
          <p:cNvSpPr/>
          <p:nvPr/>
        </p:nvSpPr>
        <p:spPr>
          <a:xfrm>
            <a:off x="1071687" y="13091572"/>
            <a:ext cx="2776500" cy="1869300"/>
          </a:xfrm>
          <a:prstGeom prst="rect">
            <a:avLst/>
          </a:prstGeom>
          <a:noFill/>
          <a:ln w="57150" cap="flat" cmpd="sng">
            <a:solidFill>
              <a:schemeClr val="accent5">
                <a:lumMod val="50000"/>
              </a:schemeClr>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61" name="Shape 61"/>
          <p:cNvSpPr txBox="1"/>
          <p:nvPr/>
        </p:nvSpPr>
        <p:spPr>
          <a:xfrm>
            <a:off x="1259744" y="13181826"/>
            <a:ext cx="2400387" cy="1688792"/>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Clr>
                <a:srgbClr val="2E8654"/>
              </a:buClr>
              <a:buSzPct val="25000"/>
              <a:buFont typeface="Arial"/>
              <a:buNone/>
            </a:pPr>
            <a:r>
              <a:rPr lang="en-US" sz="2400" i="0" u="none" strike="noStrike" cap="none" dirty="0">
                <a:solidFill>
                  <a:srgbClr val="3F3F3F"/>
                </a:solidFill>
                <a:latin typeface="Garamond"/>
                <a:ea typeface="Garamond"/>
                <a:cs typeface="Garamond"/>
                <a:sym typeface="Garamond"/>
              </a:rPr>
              <a:t>Conducted NAIP imagery ocular sampling </a:t>
            </a:r>
            <a:r>
              <a:rPr lang="en-US" sz="2400" dirty="0">
                <a:solidFill>
                  <a:srgbClr val="3F3F3F"/>
                </a:solidFill>
                <a:latin typeface="Garamond"/>
                <a:ea typeface="Garamond"/>
                <a:cs typeface="Garamond"/>
                <a:sym typeface="Garamond"/>
              </a:rPr>
              <a:t>v</a:t>
            </a:r>
            <a:r>
              <a:rPr lang="en-US" sz="2400" i="0" u="none" strike="noStrike" cap="none" dirty="0">
                <a:solidFill>
                  <a:srgbClr val="3F3F3F"/>
                </a:solidFill>
                <a:latin typeface="Garamond"/>
                <a:ea typeface="Garamond"/>
                <a:cs typeface="Garamond"/>
                <a:sym typeface="Garamond"/>
              </a:rPr>
              <a:t>ia Google Earth Engine</a:t>
            </a:r>
          </a:p>
        </p:txBody>
      </p:sp>
      <p:cxnSp>
        <p:nvCxnSpPr>
          <p:cNvPr id="62" name="Shape 62"/>
          <p:cNvCxnSpPr>
            <a:cxnSpLocks/>
          </p:cNvCxnSpPr>
          <p:nvPr/>
        </p:nvCxnSpPr>
        <p:spPr>
          <a:xfrm>
            <a:off x="4038600" y="13971838"/>
            <a:ext cx="408000" cy="0"/>
          </a:xfrm>
          <a:prstGeom prst="straightConnector1">
            <a:avLst/>
          </a:prstGeom>
          <a:noFill/>
          <a:ln w="57150" cap="flat" cmpd="sng">
            <a:solidFill>
              <a:srgbClr val="266F45"/>
            </a:solidFill>
            <a:prstDash val="solid"/>
            <a:round/>
            <a:headEnd type="none" w="med" len="med"/>
            <a:tailEnd type="triangle" w="lg" len="lg"/>
          </a:ln>
        </p:spPr>
      </p:cxnSp>
      <p:sp>
        <p:nvSpPr>
          <p:cNvPr id="63" name="Shape 63"/>
          <p:cNvSpPr txBox="1"/>
          <p:nvPr/>
        </p:nvSpPr>
        <p:spPr>
          <a:xfrm>
            <a:off x="1247571" y="15435588"/>
            <a:ext cx="2477704" cy="13971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rgbClr val="3F3F3F"/>
              </a:buClr>
              <a:buSzPct val="25000"/>
              <a:buFont typeface="Arial"/>
              <a:buNone/>
            </a:pPr>
            <a:r>
              <a:rPr lang="en-US" sz="2400" i="0" u="none" strike="noStrike" cap="none" dirty="0">
                <a:solidFill>
                  <a:srgbClr val="FFFFFF"/>
                </a:solidFill>
                <a:latin typeface="Garamond"/>
                <a:ea typeface="Garamond"/>
                <a:cs typeface="Garamond"/>
                <a:sym typeface="Garamond"/>
              </a:rPr>
              <a:t>Percent live/dead </a:t>
            </a:r>
            <a:r>
              <a:rPr lang="en-US" sz="2400" dirty="0">
                <a:solidFill>
                  <a:srgbClr val="FFFFFF"/>
                </a:solidFill>
                <a:latin typeface="Garamond"/>
                <a:ea typeface="Garamond"/>
                <a:cs typeface="Garamond"/>
                <a:sym typeface="Garamond"/>
              </a:rPr>
              <a:t>lodgepole</a:t>
            </a:r>
            <a:r>
              <a:rPr lang="en-US" sz="2400" i="0" u="none" strike="noStrike" cap="none" dirty="0">
                <a:solidFill>
                  <a:srgbClr val="FFFFFF"/>
                </a:solidFill>
                <a:latin typeface="Garamond"/>
                <a:ea typeface="Garamond"/>
                <a:cs typeface="Garamond"/>
                <a:sym typeface="Garamond"/>
              </a:rPr>
              <a:t> pine forest</a:t>
            </a:r>
          </a:p>
        </p:txBody>
      </p:sp>
      <p:sp>
        <p:nvSpPr>
          <p:cNvPr id="64" name="Shape 64"/>
          <p:cNvSpPr txBox="1"/>
          <p:nvPr/>
        </p:nvSpPr>
        <p:spPr>
          <a:xfrm>
            <a:off x="8275050" y="13091572"/>
            <a:ext cx="2314200" cy="1841216"/>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rgbClr val="3F3F3F"/>
              </a:buClr>
              <a:buSzPct val="25000"/>
              <a:buFont typeface="Arial"/>
              <a:buNone/>
            </a:pPr>
            <a:r>
              <a:rPr lang="en-US" sz="2400" i="0" u="none" strike="noStrike" cap="none" dirty="0">
                <a:solidFill>
                  <a:srgbClr val="3F3F3F"/>
                </a:solidFill>
                <a:latin typeface="Garamond"/>
                <a:ea typeface="Garamond"/>
                <a:cs typeface="Garamond"/>
                <a:sym typeface="Garamond"/>
              </a:rPr>
              <a:t>Random Forest classification model</a:t>
            </a:r>
          </a:p>
        </p:txBody>
      </p:sp>
      <p:sp>
        <p:nvSpPr>
          <p:cNvPr id="65" name="Shape 65"/>
          <p:cNvSpPr txBox="1"/>
          <p:nvPr/>
        </p:nvSpPr>
        <p:spPr>
          <a:xfrm>
            <a:off x="4648200" y="15199346"/>
            <a:ext cx="2632200" cy="184205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rgbClr val="3F3F3F"/>
              </a:buClr>
              <a:buSzPct val="25000"/>
              <a:buFont typeface="Arial"/>
              <a:buNone/>
            </a:pPr>
            <a:r>
              <a:rPr lang="en-US" sz="2400" i="0" u="none" strike="noStrike" cap="none" dirty="0">
                <a:solidFill>
                  <a:srgbClr val="FFFFFF"/>
                </a:solidFill>
                <a:latin typeface="Garamond"/>
                <a:ea typeface="Garamond"/>
                <a:cs typeface="Garamond"/>
                <a:sym typeface="Garamond"/>
              </a:rPr>
              <a:t>Output of environmental </a:t>
            </a:r>
            <a:r>
              <a:rPr lang="en-US" sz="2400" dirty="0">
                <a:solidFill>
                  <a:srgbClr val="FFFFFF"/>
                </a:solidFill>
                <a:latin typeface="Garamond"/>
                <a:ea typeface="Garamond"/>
                <a:cs typeface="Garamond"/>
                <a:sym typeface="Garamond"/>
              </a:rPr>
              <a:t>p</a:t>
            </a:r>
            <a:r>
              <a:rPr lang="en-US" sz="2400" i="0" u="none" strike="noStrike" cap="none" dirty="0">
                <a:solidFill>
                  <a:srgbClr val="FFFFFF"/>
                </a:solidFill>
                <a:latin typeface="Garamond"/>
                <a:ea typeface="Garamond"/>
                <a:cs typeface="Garamond"/>
                <a:sym typeface="Garamond"/>
              </a:rPr>
              <a:t>redictor </a:t>
            </a:r>
            <a:r>
              <a:rPr lang="en-US" sz="2400" dirty="0">
                <a:solidFill>
                  <a:srgbClr val="FFFFFF"/>
                </a:solidFill>
                <a:latin typeface="Garamond"/>
                <a:ea typeface="Garamond"/>
                <a:cs typeface="Garamond"/>
                <a:sym typeface="Garamond"/>
              </a:rPr>
              <a:t>v</a:t>
            </a:r>
            <a:r>
              <a:rPr lang="en-US" sz="2400" i="0" u="none" strike="noStrike" cap="none" dirty="0">
                <a:solidFill>
                  <a:srgbClr val="FFFFFF"/>
                </a:solidFill>
                <a:latin typeface="Garamond"/>
                <a:ea typeface="Garamond"/>
                <a:cs typeface="Garamond"/>
                <a:sym typeface="Garamond"/>
              </a:rPr>
              <a:t>ariables</a:t>
            </a:r>
          </a:p>
        </p:txBody>
      </p:sp>
      <p:sp>
        <p:nvSpPr>
          <p:cNvPr id="66" name="Shape 66"/>
          <p:cNvSpPr txBox="1"/>
          <p:nvPr/>
        </p:nvSpPr>
        <p:spPr>
          <a:xfrm>
            <a:off x="4541576" y="13068739"/>
            <a:ext cx="2776500" cy="1892133"/>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rgbClr val="3F3F3F"/>
              </a:buClr>
              <a:buSzPct val="25000"/>
              <a:buFont typeface="Arial"/>
              <a:buNone/>
            </a:pPr>
            <a:r>
              <a:rPr lang="en-US" sz="2400" i="0" u="none" strike="noStrike" cap="none" dirty="0">
                <a:solidFill>
                  <a:srgbClr val="3F3F3F"/>
                </a:solidFill>
                <a:latin typeface="Garamond"/>
                <a:ea typeface="Garamond"/>
                <a:cs typeface="Garamond"/>
                <a:sym typeface="Garamond"/>
              </a:rPr>
              <a:t>Utilized Google Earth Engine to generate variables from 2000-2016</a:t>
            </a:r>
          </a:p>
        </p:txBody>
      </p:sp>
      <p:pic>
        <p:nvPicPr>
          <p:cNvPr id="69" name="Shape 69" descr="US.jpg"/>
          <p:cNvPicPr preferRelativeResize="0">
            <a:picLocks noChangeAspect="1"/>
          </p:cNvPicPr>
          <p:nvPr/>
        </p:nvPicPr>
        <p:blipFill rotWithShape="1">
          <a:blip r:embed="rId15" cstate="screen">
            <a:alphaModFix/>
            <a:extLst>
              <a:ext uri="{28A0092B-C50C-407E-A947-70E740481C1C}">
                <a14:useLocalDpi xmlns:a14="http://schemas.microsoft.com/office/drawing/2010/main"/>
              </a:ext>
            </a:extLst>
          </a:blip>
          <a:srcRect/>
          <a:stretch/>
        </p:blipFill>
        <p:spPr>
          <a:xfrm>
            <a:off x="14249400" y="12725400"/>
            <a:ext cx="4890143" cy="3291840"/>
          </a:xfrm>
          <a:prstGeom prst="rect">
            <a:avLst/>
          </a:prstGeom>
          <a:noFill/>
          <a:ln>
            <a:noFill/>
          </a:ln>
        </p:spPr>
      </p:pic>
      <p:sp>
        <p:nvSpPr>
          <p:cNvPr id="70" name="Shape 70"/>
          <p:cNvSpPr txBox="1"/>
          <p:nvPr/>
        </p:nvSpPr>
        <p:spPr>
          <a:xfrm>
            <a:off x="14455441" y="8607038"/>
            <a:ext cx="3465300" cy="1900800"/>
          </a:xfrm>
          <a:prstGeom prst="rect">
            <a:avLst/>
          </a:prstGeom>
          <a:noFill/>
          <a:ln>
            <a:noFill/>
          </a:ln>
        </p:spPr>
        <p:txBody>
          <a:bodyPr wrap="square" lIns="91425" tIns="91425" rIns="91425" bIns="91425" anchor="t" anchorCtr="0">
            <a:noAutofit/>
          </a:bodyPr>
          <a:lstStyle/>
          <a:p>
            <a:pPr lvl="0">
              <a:spcBef>
                <a:spcPts val="0"/>
              </a:spcBef>
              <a:buNone/>
            </a:pPr>
            <a:r>
              <a:rPr lang="en-US" sz="2400" dirty="0">
                <a:latin typeface="Garamond"/>
                <a:ea typeface="Garamond"/>
                <a:cs typeface="Garamond"/>
                <a:sym typeface="Garamond"/>
              </a:rPr>
              <a:t>Intermountain West states (CO, ID, MT, WY)</a:t>
            </a:r>
          </a:p>
          <a:p>
            <a:pPr lvl="0">
              <a:spcBef>
                <a:spcPts val="0"/>
              </a:spcBef>
              <a:buNone/>
            </a:pPr>
            <a:endParaRPr sz="2400" dirty="0">
              <a:latin typeface="Garamond"/>
              <a:ea typeface="Garamond"/>
              <a:cs typeface="Garamond"/>
              <a:sym typeface="Garamond"/>
            </a:endParaRPr>
          </a:p>
          <a:p>
            <a:pPr lvl="0">
              <a:spcBef>
                <a:spcPts val="0"/>
              </a:spcBef>
              <a:buNone/>
            </a:pPr>
            <a:r>
              <a:rPr lang="en-US" sz="2400" dirty="0">
                <a:latin typeface="Garamond"/>
                <a:ea typeface="Garamond"/>
                <a:cs typeface="Garamond"/>
                <a:sym typeface="Garamond"/>
              </a:rPr>
              <a:t>Lodgepole Pine</a:t>
            </a:r>
          </a:p>
        </p:txBody>
      </p:sp>
      <p:sp>
        <p:nvSpPr>
          <p:cNvPr id="71" name="Shape 71"/>
          <p:cNvSpPr/>
          <p:nvPr/>
        </p:nvSpPr>
        <p:spPr>
          <a:xfrm rot="5400000">
            <a:off x="13932540" y="9697200"/>
            <a:ext cx="348300" cy="502200"/>
          </a:xfrm>
          <a:prstGeom prst="rect">
            <a:avLst/>
          </a:prstGeom>
          <a:solidFill>
            <a:srgbClr val="5BA077"/>
          </a:solidFill>
          <a:ln>
            <a:noFill/>
          </a:ln>
        </p:spPr>
        <p:txBody>
          <a:bodyPr wrap="square" lIns="91425" tIns="91425" rIns="91425" bIns="91425" anchor="ctr" anchorCtr="0">
            <a:noAutofit/>
          </a:bodyPr>
          <a:lstStyle/>
          <a:p>
            <a:pPr lvl="0">
              <a:spcBef>
                <a:spcPts val="0"/>
              </a:spcBef>
              <a:buNone/>
            </a:pPr>
            <a:endParaRPr/>
          </a:p>
        </p:txBody>
      </p:sp>
      <p:cxnSp>
        <p:nvCxnSpPr>
          <p:cNvPr id="72" name="Shape 72"/>
          <p:cNvCxnSpPr/>
          <p:nvPr/>
        </p:nvCxnSpPr>
        <p:spPr>
          <a:xfrm rot="10800000">
            <a:off x="13855578" y="8946875"/>
            <a:ext cx="584400" cy="0"/>
          </a:xfrm>
          <a:prstGeom prst="straightConnector1">
            <a:avLst/>
          </a:prstGeom>
          <a:noFill/>
          <a:ln w="76200" cap="flat" cmpd="sng">
            <a:solidFill>
              <a:srgbClr val="1C4587"/>
            </a:solidFill>
            <a:prstDash val="solid"/>
            <a:round/>
            <a:headEnd type="none" w="lg" len="lg"/>
            <a:tailEnd type="none" w="lg" len="lg"/>
          </a:ln>
        </p:spPr>
      </p:cxnSp>
      <p:sp>
        <p:nvSpPr>
          <p:cNvPr id="73" name="Shape 73"/>
          <p:cNvSpPr txBox="1"/>
          <p:nvPr/>
        </p:nvSpPr>
        <p:spPr>
          <a:xfrm>
            <a:off x="14226840" y="15922241"/>
            <a:ext cx="3465300" cy="552600"/>
          </a:xfrm>
          <a:prstGeom prst="rect">
            <a:avLst/>
          </a:prstGeom>
          <a:noFill/>
          <a:ln>
            <a:noFill/>
          </a:ln>
        </p:spPr>
        <p:txBody>
          <a:bodyPr wrap="square" lIns="91425" tIns="91425" rIns="91425" bIns="91425" anchor="t" anchorCtr="0">
            <a:noAutofit/>
          </a:bodyPr>
          <a:lstStyle/>
          <a:p>
            <a:pPr lvl="0" rtl="0">
              <a:spcBef>
                <a:spcPts val="0"/>
              </a:spcBef>
              <a:buNone/>
            </a:pPr>
            <a:r>
              <a:rPr lang="en-US" sz="1200">
                <a:latin typeface="Garamond"/>
                <a:ea typeface="Garamond"/>
                <a:cs typeface="Garamond"/>
                <a:sym typeface="Garamond"/>
              </a:rPr>
              <a:t>Source: ESRI, LANDFIRE</a:t>
            </a:r>
          </a:p>
        </p:txBody>
      </p:sp>
      <p:sp>
        <p:nvSpPr>
          <p:cNvPr id="74" name="Shape 74"/>
          <p:cNvSpPr/>
          <p:nvPr/>
        </p:nvSpPr>
        <p:spPr>
          <a:xfrm>
            <a:off x="8052718" y="15199488"/>
            <a:ext cx="2776500" cy="1869300"/>
          </a:xfrm>
          <a:prstGeom prst="rect">
            <a:avLst/>
          </a:prstGeom>
          <a:solidFill>
            <a:srgbClr val="266F45"/>
          </a:solidFill>
          <a:ln w="57150" cap="flat" cmpd="sng">
            <a:solidFill>
              <a:srgbClr val="266F4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5" name="Shape 75"/>
          <p:cNvSpPr txBox="1"/>
          <p:nvPr/>
        </p:nvSpPr>
        <p:spPr>
          <a:xfrm>
            <a:off x="8052718" y="15435588"/>
            <a:ext cx="2776500" cy="13533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rgbClr val="F2F2F2"/>
              </a:buClr>
              <a:buSzPct val="25000"/>
              <a:buFont typeface="Arial"/>
              <a:buNone/>
            </a:pPr>
            <a:r>
              <a:rPr lang="en-US" sz="2400" i="0" u="none" strike="noStrike" cap="none" dirty="0">
                <a:solidFill>
                  <a:srgbClr val="FFFFFF"/>
                </a:solidFill>
                <a:latin typeface="Garamond"/>
                <a:ea typeface="Garamond"/>
                <a:cs typeface="Garamond"/>
                <a:sym typeface="Garamond"/>
              </a:rPr>
              <a:t>Output predictive </a:t>
            </a:r>
            <a:r>
              <a:rPr lang="en-US" sz="2400" dirty="0">
                <a:solidFill>
                  <a:srgbClr val="FFFFFF"/>
                </a:solidFill>
                <a:latin typeface="Garamond"/>
                <a:ea typeface="Garamond"/>
                <a:cs typeface="Garamond"/>
                <a:sym typeface="Garamond"/>
              </a:rPr>
              <a:t>m</a:t>
            </a:r>
            <a:r>
              <a:rPr lang="en-US" sz="2400" i="0" u="none" strike="noStrike" cap="none" dirty="0">
                <a:solidFill>
                  <a:srgbClr val="FFFFFF"/>
                </a:solidFill>
                <a:latin typeface="Garamond"/>
                <a:ea typeface="Garamond"/>
                <a:cs typeface="Garamond"/>
                <a:sym typeface="Garamond"/>
              </a:rPr>
              <a:t>aps of percent </a:t>
            </a:r>
            <a:r>
              <a:rPr lang="en-US" sz="2400" dirty="0">
                <a:solidFill>
                  <a:srgbClr val="FFFFFF"/>
                </a:solidFill>
                <a:latin typeface="Garamond"/>
                <a:ea typeface="Garamond"/>
                <a:cs typeface="Garamond"/>
                <a:sym typeface="Garamond"/>
              </a:rPr>
              <a:t>l</a:t>
            </a:r>
            <a:r>
              <a:rPr lang="en-US" sz="2400" i="0" u="none" strike="noStrike" cap="none" dirty="0">
                <a:solidFill>
                  <a:srgbClr val="FFFFFF"/>
                </a:solidFill>
                <a:latin typeface="Garamond"/>
                <a:ea typeface="Garamond"/>
                <a:cs typeface="Garamond"/>
                <a:sym typeface="Garamond"/>
              </a:rPr>
              <a:t>ive LLP cove</a:t>
            </a:r>
            <a:r>
              <a:rPr lang="en-US" sz="2400" dirty="0">
                <a:solidFill>
                  <a:srgbClr val="FFFFFF"/>
                </a:solidFill>
                <a:latin typeface="Garamond"/>
                <a:ea typeface="Garamond"/>
                <a:cs typeface="Garamond"/>
                <a:sym typeface="Garamond"/>
              </a:rPr>
              <a:t>r</a:t>
            </a:r>
          </a:p>
        </p:txBody>
      </p:sp>
      <p:cxnSp>
        <p:nvCxnSpPr>
          <p:cNvPr id="79" name="Shape 62">
            <a:extLst>
              <a:ext uri="{FF2B5EF4-FFF2-40B4-BE49-F238E27FC236}">
                <a16:creationId xmlns="" xmlns:a16="http://schemas.microsoft.com/office/drawing/2014/main" id="{7B8D3208-B068-49F9-8805-76C11D70FBFB}"/>
              </a:ext>
            </a:extLst>
          </p:cNvPr>
          <p:cNvCxnSpPr>
            <a:cxnSpLocks/>
          </p:cNvCxnSpPr>
          <p:nvPr/>
        </p:nvCxnSpPr>
        <p:spPr>
          <a:xfrm>
            <a:off x="7516800" y="13971838"/>
            <a:ext cx="408000" cy="0"/>
          </a:xfrm>
          <a:prstGeom prst="straightConnector1">
            <a:avLst/>
          </a:prstGeom>
          <a:noFill/>
          <a:ln w="57150" cap="flat" cmpd="sng">
            <a:solidFill>
              <a:srgbClr val="266F45"/>
            </a:solidFill>
            <a:prstDash val="solid"/>
            <a:round/>
            <a:headEnd type="none" w="med" len="med"/>
            <a:tailEnd type="triangle" w="lg" len="lg"/>
          </a:ln>
        </p:spPr>
      </p:cxnSp>
      <p:sp>
        <p:nvSpPr>
          <p:cNvPr id="76" name="Shape 37">
            <a:extLst>
              <a:ext uri="{FF2B5EF4-FFF2-40B4-BE49-F238E27FC236}">
                <a16:creationId xmlns="" xmlns:a16="http://schemas.microsoft.com/office/drawing/2014/main" id="{983F2CB3-AEB4-4632-92B6-9FA7DFD9174E}"/>
              </a:ext>
            </a:extLst>
          </p:cNvPr>
          <p:cNvSpPr txBox="1"/>
          <p:nvPr/>
        </p:nvSpPr>
        <p:spPr>
          <a:xfrm>
            <a:off x="5510601" y="31015100"/>
            <a:ext cx="2270264" cy="791764"/>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Timothy Mayer</a:t>
            </a:r>
          </a:p>
        </p:txBody>
      </p:sp>
      <p:sp>
        <p:nvSpPr>
          <p:cNvPr id="77" name="Text Placeholder 16">
            <a:extLst>
              <a:ext uri="{FF2B5EF4-FFF2-40B4-BE49-F238E27FC236}">
                <a16:creationId xmlns="" xmlns:a16="http://schemas.microsoft.com/office/drawing/2014/main" id="{4E45EB53-9D43-407F-85A9-18B83AF87764}"/>
              </a:ext>
            </a:extLst>
          </p:cNvPr>
          <p:cNvSpPr txBox="1">
            <a:spLocks/>
          </p:cNvSpPr>
          <p:nvPr/>
        </p:nvSpPr>
        <p:spPr>
          <a:xfrm>
            <a:off x="13647525" y="5219700"/>
            <a:ext cx="10202942" cy="20512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75000"/>
              </a:lnSpc>
              <a:buClr>
                <a:srgbClr val="2E8654"/>
              </a:buClr>
            </a:pPr>
            <a:r>
              <a:rPr lang="en-US" b="1" dirty="0">
                <a:solidFill>
                  <a:srgbClr val="2E8654"/>
                </a:solidFill>
                <a:latin typeface="Garamond" panose="02020404030301010803" pitchFamily="18" charset="0"/>
                <a:ea typeface="Garamond"/>
                <a:cs typeface="Garamond"/>
                <a:sym typeface="Garamond"/>
              </a:rPr>
              <a:t>Identify</a:t>
            </a:r>
            <a:r>
              <a:rPr lang="en-US" b="1" dirty="0">
                <a:latin typeface="Garamond" panose="02020404030301010803" pitchFamily="18" charset="0"/>
                <a:ea typeface="Garamond"/>
                <a:cs typeface="Garamond"/>
                <a:sym typeface="Garamond"/>
              </a:rPr>
              <a:t> </a:t>
            </a:r>
            <a:r>
              <a:rPr lang="en-US" dirty="0">
                <a:latin typeface="Garamond" panose="02020404030301010803" pitchFamily="18" charset="0"/>
                <a:ea typeface="Garamond"/>
                <a:cs typeface="Garamond"/>
                <a:sym typeface="Garamond"/>
              </a:rPr>
              <a:t>and analyze current lodgepole pine stands in Colorado, Idaho, Montana, and Wyoming</a:t>
            </a:r>
            <a:endParaRPr lang="en-US" dirty="0">
              <a:solidFill>
                <a:schemeClr val="tx1">
                  <a:lumMod val="75000"/>
                </a:schemeClr>
              </a:solidFill>
              <a:latin typeface="Garamond" panose="02020404030301010803" pitchFamily="18" charset="0"/>
            </a:endParaRPr>
          </a:p>
          <a:p>
            <a:pPr>
              <a:lnSpc>
                <a:spcPct val="75000"/>
              </a:lnSpc>
              <a:buClr>
                <a:srgbClr val="2E8654"/>
              </a:buClr>
            </a:pPr>
            <a:r>
              <a:rPr lang="en-US" b="1" dirty="0">
                <a:solidFill>
                  <a:srgbClr val="2E8654"/>
                </a:solidFill>
                <a:latin typeface="Garamond" panose="02020404030301010803" pitchFamily="18" charset="0"/>
                <a:ea typeface="Garamond"/>
                <a:cs typeface="Garamond"/>
                <a:sym typeface="Garamond"/>
              </a:rPr>
              <a:t>Create</a:t>
            </a:r>
            <a:r>
              <a:rPr lang="en-US" dirty="0">
                <a:latin typeface="Garamond" panose="02020404030301010803" pitchFamily="18" charset="0"/>
                <a:ea typeface="Garamond"/>
                <a:cs typeface="Garamond"/>
                <a:sym typeface="Garamond"/>
              </a:rPr>
              <a:t> maps depicting current live and dead lodgepole pine</a:t>
            </a:r>
          </a:p>
        </p:txBody>
      </p:sp>
      <p:sp>
        <p:nvSpPr>
          <p:cNvPr id="78" name="Text Placeholder 16">
            <a:extLst>
              <a:ext uri="{FF2B5EF4-FFF2-40B4-BE49-F238E27FC236}">
                <a16:creationId xmlns="" xmlns:a16="http://schemas.microsoft.com/office/drawing/2014/main" id="{4D431EE8-263F-4493-9142-E849C28D27D1}"/>
              </a:ext>
            </a:extLst>
          </p:cNvPr>
          <p:cNvSpPr txBox="1">
            <a:spLocks/>
          </p:cNvSpPr>
          <p:nvPr/>
        </p:nvSpPr>
        <p:spPr>
          <a:xfrm>
            <a:off x="13647525" y="29368421"/>
            <a:ext cx="10279275" cy="20512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gn="just">
              <a:spcBef>
                <a:spcPts val="200"/>
              </a:spcBef>
              <a:buClr>
                <a:srgbClr val="2E8652"/>
              </a:buClr>
            </a:pPr>
            <a:r>
              <a:rPr lang="en-US" sz="3000" dirty="0">
                <a:solidFill>
                  <a:schemeClr val="tx1">
                    <a:lumMod val="95000"/>
                    <a:lumOff val="5000"/>
                  </a:schemeClr>
                </a:solidFill>
                <a:latin typeface="Garamond" panose="02020404030301010803" pitchFamily="18" charset="0"/>
              </a:rPr>
              <a:t>Over 20,000,000 million acres of live lodgepole pine forests are potentially at risk to future outbreaks of mountain pine beetle.</a:t>
            </a:r>
          </a:p>
          <a:p>
            <a:pPr marL="342900" indent="-342900" algn="just">
              <a:spcBef>
                <a:spcPts val="200"/>
              </a:spcBef>
              <a:buClr>
                <a:srgbClr val="2E8652"/>
              </a:buClr>
            </a:pPr>
            <a:endParaRPr lang="en-US" sz="3000" dirty="0">
              <a:solidFill>
                <a:schemeClr val="tx1">
                  <a:lumMod val="95000"/>
                  <a:lumOff val="5000"/>
                </a:schemeClr>
              </a:solidFill>
              <a:latin typeface="Garamond" panose="02020404030301010803" pitchFamily="18" charset="0"/>
            </a:endParaRPr>
          </a:p>
          <a:p>
            <a:pPr marL="342900" indent="-342900" algn="just">
              <a:spcBef>
                <a:spcPts val="200"/>
              </a:spcBef>
              <a:buClr>
                <a:srgbClr val="2E8652"/>
              </a:buClr>
            </a:pPr>
            <a:r>
              <a:rPr lang="en-US" sz="3000" dirty="0">
                <a:solidFill>
                  <a:schemeClr val="tx1">
                    <a:lumMod val="95000"/>
                    <a:lumOff val="5000"/>
                  </a:schemeClr>
                </a:solidFill>
                <a:latin typeface="Garamond" panose="02020404030301010803" pitchFamily="18" charset="0"/>
              </a:rPr>
              <a:t>The percent live maps of lodgepole pine will provide insight towards identifying the locations of possible future bark beetle outbreaks.</a:t>
            </a:r>
          </a:p>
          <a:p>
            <a:pPr marL="342900" indent="-342900" algn="just">
              <a:spcBef>
                <a:spcPts val="200"/>
              </a:spcBef>
              <a:buClr>
                <a:srgbClr val="2E8652"/>
              </a:buClr>
            </a:pPr>
            <a:endParaRPr lang="en-US" sz="3000" dirty="0">
              <a:solidFill>
                <a:schemeClr val="tx1">
                  <a:lumMod val="95000"/>
                  <a:lumOff val="5000"/>
                </a:schemeClr>
              </a:solidFill>
              <a:latin typeface="Garamond" panose="02020404030301010803" pitchFamily="18" charset="0"/>
            </a:endParaRPr>
          </a:p>
          <a:p>
            <a:pPr marL="342900" indent="-342900" algn="just">
              <a:spcBef>
                <a:spcPts val="200"/>
              </a:spcBef>
              <a:buClr>
                <a:srgbClr val="2E8652"/>
              </a:buClr>
            </a:pPr>
            <a:r>
              <a:rPr lang="en-US" sz="3000" dirty="0">
                <a:solidFill>
                  <a:schemeClr val="tx1">
                    <a:lumMod val="95000"/>
                    <a:lumOff val="5000"/>
                  </a:schemeClr>
                </a:solidFill>
                <a:latin typeface="Garamond" panose="02020404030301010803" pitchFamily="18" charset="0"/>
              </a:rPr>
              <a:t>The maps produced will allow BANR to further explore the severity of Bark Beetle outbreak effects within the Intermountain West.</a:t>
            </a:r>
          </a:p>
        </p:txBody>
      </p:sp>
      <p:sp>
        <p:nvSpPr>
          <p:cNvPr id="82" name="Shape 35">
            <a:extLst>
              <a:ext uri="{FF2B5EF4-FFF2-40B4-BE49-F238E27FC236}">
                <a16:creationId xmlns="" xmlns:a16="http://schemas.microsoft.com/office/drawing/2014/main" id="{742F5B32-A54F-4D0B-AFC7-53E4D508B8BC}"/>
              </a:ext>
            </a:extLst>
          </p:cNvPr>
          <p:cNvSpPr txBox="1"/>
          <p:nvPr/>
        </p:nvSpPr>
        <p:spPr>
          <a:xfrm>
            <a:off x="827125" y="5219700"/>
            <a:ext cx="12453942" cy="2738828"/>
          </a:xfrm>
          <a:prstGeom prst="rect">
            <a:avLst/>
          </a:prstGeom>
          <a:noFill/>
          <a:ln>
            <a:noFill/>
          </a:ln>
        </p:spPr>
        <p:txBody>
          <a:bodyPr wrap="square" lIns="91425" tIns="45700" rIns="91425" bIns="45700" anchor="t" anchorCtr="0">
            <a:noAutofit/>
          </a:bodyPr>
          <a:lstStyle/>
          <a:p>
            <a:pPr algn="just">
              <a:lnSpc>
                <a:spcPct val="90000"/>
              </a:lnSpc>
            </a:pPr>
            <a:r>
              <a:rPr lang="en-US" sz="2700" dirty="0">
                <a:latin typeface="Garamond" panose="02020404030301010803" pitchFamily="18" charset="0"/>
              </a:rPr>
              <a:t>The mountain pine beetle (</a:t>
            </a:r>
            <a:r>
              <a:rPr lang="en-US" sz="2700" i="1" dirty="0" err="1">
                <a:latin typeface="Garamond" panose="02020404030301010803" pitchFamily="18" charset="0"/>
              </a:rPr>
              <a:t>Dendroctonus</a:t>
            </a:r>
            <a:r>
              <a:rPr lang="en-US" sz="2700" i="1" dirty="0">
                <a:latin typeface="Garamond" panose="02020404030301010803" pitchFamily="18" charset="0"/>
              </a:rPr>
              <a:t> </a:t>
            </a:r>
            <a:r>
              <a:rPr lang="en-US" sz="2700" i="1" dirty="0" err="1">
                <a:latin typeface="Garamond" panose="02020404030301010803" pitchFamily="18" charset="0"/>
              </a:rPr>
              <a:t>ponderosae</a:t>
            </a:r>
            <a:r>
              <a:rPr lang="en-US" sz="2700" dirty="0">
                <a:latin typeface="Garamond" panose="02020404030301010803" pitchFamily="18" charset="0"/>
              </a:rPr>
              <a:t>) is an endemic species and a natural driver of forest ecosystems. This beetle has impacted millions of acres of coniferous forest in the western United States since the early 2000s. Forest ecosystems provide critical habitat for wildlife, filter air, improve water quality, offer erosion control, and sequester carbon. In addition to their ecological importance, pine forests provide economic services; they are sources of timber production and serve as a backdrop for recreation. Drought, coupled with warming temperatures, has increased the vulnerability of forests, specifically lodgepole pine (</a:t>
            </a:r>
            <a:r>
              <a:rPr lang="en-US" sz="2700" i="1" dirty="0">
                <a:latin typeface="Garamond" panose="02020404030301010803" pitchFamily="18" charset="0"/>
              </a:rPr>
              <a:t>Pinus </a:t>
            </a:r>
            <a:r>
              <a:rPr lang="en-US" sz="2700" i="1" dirty="0" err="1">
                <a:latin typeface="Garamond" panose="02020404030301010803" pitchFamily="18" charset="0"/>
              </a:rPr>
              <a:t>contorta</a:t>
            </a:r>
            <a:r>
              <a:rPr lang="en-US" sz="2700" dirty="0">
                <a:latin typeface="Garamond" panose="02020404030301010803" pitchFamily="18" charset="0"/>
              </a:rPr>
              <a:t>), to bark beetle epidemics. Though recent attacks have largely subsided, major outbreaks in the future are likely due to the cyclical nature of bark beetle attacks. The forests at greatest risk to future mountain pine beetle outbreaks are those with higher proportions of live lodgepole pine host trees. This project identified these vulnerable forests by mapping existing live lodgepole pine. The team utilized Google Earth Engine to map forest structure across Colorado, Idaho, Montana, and Wyoming using topographic data from NASA’s Shuttle Radar Topography Mission (SRTM) in conjunction with spectral imagery from Landsat 5 Thematic Mapper (TM), and Landsat 8 Operational Land Imager (OLI) and Thermal Infrared Sensor (TIRS). These resulting lodgepole pine map products will inform forest monitoring efforts and assessment of the feasibility of using beetle-killed wood as a biofuel for end users at the Bioenergy Alliance Network of the Rockies (BANR).</a:t>
            </a:r>
          </a:p>
        </p:txBody>
      </p:sp>
      <p:sp>
        <p:nvSpPr>
          <p:cNvPr id="85" name="TextBox 84">
            <a:extLst>
              <a:ext uri="{FF2B5EF4-FFF2-40B4-BE49-F238E27FC236}">
                <a16:creationId xmlns="" xmlns:a16="http://schemas.microsoft.com/office/drawing/2014/main" id="{3DBB7DAD-4AD2-4724-BD94-63F61E0A11BE}"/>
              </a:ext>
            </a:extLst>
          </p:cNvPr>
          <p:cNvSpPr txBox="1"/>
          <p:nvPr/>
        </p:nvSpPr>
        <p:spPr>
          <a:xfrm>
            <a:off x="13281067" y="25260053"/>
            <a:ext cx="1752600" cy="2236894"/>
          </a:xfrm>
          <a:prstGeom prst="rect">
            <a:avLst/>
          </a:prstGeom>
          <a:noFill/>
        </p:spPr>
        <p:txBody>
          <a:bodyPr wrap="square" rtlCol="0">
            <a:spAutoFit/>
          </a:bodyPr>
          <a:lstStyle/>
          <a:p>
            <a:pPr>
              <a:lnSpc>
                <a:spcPct val="110000"/>
              </a:lnSpc>
            </a:pPr>
            <a:r>
              <a:rPr lang="en-US" sz="1600" kern="1200" dirty="0">
                <a:solidFill>
                  <a:prstClr val="black"/>
                </a:solidFill>
                <a:latin typeface="Garamond" panose="02020404030301010803" pitchFamily="18" charset="0"/>
                <a:ea typeface="+mn-ea"/>
                <a:cs typeface="+mn-cs"/>
              </a:rPr>
              <a:t>Percent Cover</a:t>
            </a:r>
          </a:p>
          <a:p>
            <a:pPr>
              <a:lnSpc>
                <a:spcPct val="110000"/>
              </a:lnSpc>
            </a:pPr>
            <a:r>
              <a:rPr lang="en-US" sz="1600" kern="1200" dirty="0">
                <a:solidFill>
                  <a:prstClr val="black"/>
                </a:solidFill>
                <a:latin typeface="Garamond" panose="02020404030301010803" pitchFamily="18" charset="0"/>
                <a:ea typeface="+mn-ea"/>
                <a:cs typeface="+mn-cs"/>
              </a:rPr>
              <a:t>         &lt; 20</a:t>
            </a:r>
          </a:p>
          <a:p>
            <a:pPr>
              <a:lnSpc>
                <a:spcPct val="110000"/>
              </a:lnSpc>
            </a:pPr>
            <a:r>
              <a:rPr lang="en-US" sz="1600" kern="1200" dirty="0">
                <a:solidFill>
                  <a:prstClr val="black"/>
                </a:solidFill>
                <a:latin typeface="Garamond" panose="02020404030301010803" pitchFamily="18" charset="0"/>
                <a:ea typeface="+mn-ea"/>
                <a:cs typeface="+mn-cs"/>
              </a:rPr>
              <a:t>         20 - 30</a:t>
            </a:r>
          </a:p>
          <a:p>
            <a:pPr>
              <a:lnSpc>
                <a:spcPct val="110000"/>
              </a:lnSpc>
            </a:pPr>
            <a:r>
              <a:rPr lang="en-US" sz="1600" kern="1200" dirty="0">
                <a:solidFill>
                  <a:prstClr val="black"/>
                </a:solidFill>
                <a:latin typeface="Garamond" panose="02020404030301010803" pitchFamily="18" charset="0"/>
                <a:ea typeface="+mn-ea"/>
                <a:cs typeface="+mn-cs"/>
              </a:rPr>
              <a:t>         30 - 40</a:t>
            </a:r>
          </a:p>
          <a:p>
            <a:pPr>
              <a:lnSpc>
                <a:spcPct val="110000"/>
              </a:lnSpc>
            </a:pPr>
            <a:r>
              <a:rPr lang="en-US" sz="1600" kern="1200" dirty="0">
                <a:solidFill>
                  <a:prstClr val="black"/>
                </a:solidFill>
                <a:latin typeface="Garamond" panose="02020404030301010803" pitchFamily="18" charset="0"/>
                <a:ea typeface="+mn-ea"/>
                <a:cs typeface="+mn-cs"/>
              </a:rPr>
              <a:t>         40 - 50</a:t>
            </a:r>
          </a:p>
          <a:p>
            <a:pPr>
              <a:lnSpc>
                <a:spcPct val="110000"/>
              </a:lnSpc>
            </a:pPr>
            <a:r>
              <a:rPr lang="en-US" sz="1600" kern="1200" dirty="0">
                <a:solidFill>
                  <a:prstClr val="black"/>
                </a:solidFill>
                <a:latin typeface="Garamond" panose="02020404030301010803" pitchFamily="18" charset="0"/>
                <a:ea typeface="+mn-ea"/>
                <a:cs typeface="+mn-cs"/>
              </a:rPr>
              <a:t>         50 - 60</a:t>
            </a:r>
          </a:p>
          <a:p>
            <a:pPr>
              <a:lnSpc>
                <a:spcPct val="110000"/>
              </a:lnSpc>
            </a:pPr>
            <a:r>
              <a:rPr lang="en-US" sz="1600" kern="1200" dirty="0">
                <a:solidFill>
                  <a:prstClr val="black"/>
                </a:solidFill>
                <a:latin typeface="Garamond" panose="02020404030301010803" pitchFamily="18" charset="0"/>
                <a:ea typeface="+mn-ea"/>
                <a:cs typeface="+mn-cs"/>
              </a:rPr>
              <a:t>         60 - 70</a:t>
            </a:r>
          </a:p>
          <a:p>
            <a:pPr>
              <a:lnSpc>
                <a:spcPct val="110000"/>
              </a:lnSpc>
            </a:pPr>
            <a:r>
              <a:rPr lang="en-US" sz="1600" kern="1200" dirty="0">
                <a:solidFill>
                  <a:prstClr val="black"/>
                </a:solidFill>
                <a:latin typeface="Garamond" panose="02020404030301010803" pitchFamily="18" charset="0"/>
                <a:ea typeface="+mn-ea"/>
                <a:cs typeface="+mn-cs"/>
              </a:rPr>
              <a:t>         &gt; 70</a:t>
            </a:r>
          </a:p>
        </p:txBody>
      </p:sp>
      <p:sp>
        <p:nvSpPr>
          <p:cNvPr id="86" name="Rectangle 85">
            <a:extLst>
              <a:ext uri="{FF2B5EF4-FFF2-40B4-BE49-F238E27FC236}">
                <a16:creationId xmlns="" xmlns:a16="http://schemas.microsoft.com/office/drawing/2014/main" id="{EBCF308B-A51E-42BA-8189-8D36A0311BD9}"/>
              </a:ext>
            </a:extLst>
          </p:cNvPr>
          <p:cNvSpPr/>
          <p:nvPr/>
        </p:nvSpPr>
        <p:spPr>
          <a:xfrm>
            <a:off x="13413739" y="25626205"/>
            <a:ext cx="356616" cy="173736"/>
          </a:xfrm>
          <a:prstGeom prst="rect">
            <a:avLst/>
          </a:prstGeom>
          <a:solidFill>
            <a:srgbClr val="F5F5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 xmlns:a16="http://schemas.microsoft.com/office/drawing/2014/main" id="{EA5DD4B0-6517-4214-8D69-A69F7E2EB84C}"/>
              </a:ext>
            </a:extLst>
          </p:cNvPr>
          <p:cNvSpPr/>
          <p:nvPr/>
        </p:nvSpPr>
        <p:spPr>
          <a:xfrm>
            <a:off x="13413739" y="25884206"/>
            <a:ext cx="356616" cy="173736"/>
          </a:xfrm>
          <a:prstGeom prst="rect">
            <a:avLst/>
          </a:prstGeom>
          <a:solidFill>
            <a:srgbClr val="F5CC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 xmlns:a16="http://schemas.microsoft.com/office/drawing/2014/main" id="{434346A5-0D58-4A0A-858C-FF5C6E605F3A}"/>
              </a:ext>
            </a:extLst>
          </p:cNvPr>
          <p:cNvSpPr/>
          <p:nvPr/>
        </p:nvSpPr>
        <p:spPr>
          <a:xfrm>
            <a:off x="13404417" y="26170815"/>
            <a:ext cx="356616" cy="173736"/>
          </a:xfrm>
          <a:prstGeom prst="rect">
            <a:avLst/>
          </a:prstGeom>
          <a:solidFill>
            <a:srgbClr val="F5A3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 xmlns:a16="http://schemas.microsoft.com/office/drawing/2014/main" id="{4EFA3AE3-B3FF-4465-89C5-7EED05EFBC63}"/>
              </a:ext>
            </a:extLst>
          </p:cNvPr>
          <p:cNvSpPr/>
          <p:nvPr/>
        </p:nvSpPr>
        <p:spPr>
          <a:xfrm>
            <a:off x="13404417" y="26428816"/>
            <a:ext cx="356616" cy="173736"/>
          </a:xfrm>
          <a:prstGeom prst="rect">
            <a:avLst/>
          </a:prstGeom>
          <a:solidFill>
            <a:srgbClr val="F57A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 xmlns:a16="http://schemas.microsoft.com/office/drawing/2014/main" id="{14590FE6-3D3E-47A9-9B8C-23AD0C748B69}"/>
              </a:ext>
            </a:extLst>
          </p:cNvPr>
          <p:cNvSpPr/>
          <p:nvPr/>
        </p:nvSpPr>
        <p:spPr>
          <a:xfrm>
            <a:off x="13418520" y="26698686"/>
            <a:ext cx="356616" cy="173736"/>
          </a:xfrm>
          <a:prstGeom prst="rect">
            <a:avLst/>
          </a:prstGeom>
          <a:solidFill>
            <a:srgbClr val="F552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 xmlns:a16="http://schemas.microsoft.com/office/drawing/2014/main" id="{4BD7FE2D-95E8-4B75-B91C-F651BB1432FC}"/>
              </a:ext>
            </a:extLst>
          </p:cNvPr>
          <p:cNvSpPr/>
          <p:nvPr/>
        </p:nvSpPr>
        <p:spPr>
          <a:xfrm>
            <a:off x="13413739" y="26985295"/>
            <a:ext cx="356616" cy="173736"/>
          </a:xfrm>
          <a:prstGeom prst="rect">
            <a:avLst/>
          </a:prstGeom>
          <a:solidFill>
            <a:srgbClr val="F529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 xmlns:a16="http://schemas.microsoft.com/office/drawing/2014/main" id="{20BE4690-6A6F-4B98-8BBA-C0F3888FFCFA}"/>
              </a:ext>
            </a:extLst>
          </p:cNvPr>
          <p:cNvSpPr/>
          <p:nvPr/>
        </p:nvSpPr>
        <p:spPr>
          <a:xfrm>
            <a:off x="13413739" y="27228861"/>
            <a:ext cx="356616" cy="173736"/>
          </a:xfrm>
          <a:prstGeom prst="rect">
            <a:avLst/>
          </a:prstGeom>
          <a:solidFill>
            <a:srgbClr val="F500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3" name="Picture 92" descr="A picture containing tree, map, window, text&#10;&#10;Description generated with very high confidence">
            <a:extLst>
              <a:ext uri="{FF2B5EF4-FFF2-40B4-BE49-F238E27FC236}">
                <a16:creationId xmlns="" xmlns:a16="http://schemas.microsoft.com/office/drawing/2014/main" id="{4D19F158-05C6-4490-A255-709524FA169E}"/>
              </a:ext>
            </a:extLst>
          </p:cNvPr>
          <p:cNvPicPr>
            <a:picLocks noChangeAspect="1"/>
          </p:cNvPicPr>
          <p:nvPr/>
        </p:nvPicPr>
        <p:blipFill>
          <a:blip r:embed="rId16" cstate="screen">
            <a:extLst>
              <a:ext uri="{BEBA8EAE-BF5A-486C-A8C5-ECC9F3942E4B}">
                <a14:imgProps xmlns:a14="http://schemas.microsoft.com/office/drawing/2010/main">
                  <a14:imgLayer r:embed="rId17">
                    <a14:imgEffect>
                      <a14:backgroundRemoval t="566" b="98222" l="4341" r="97385"/>
                    </a14:imgEffect>
                  </a14:imgLayer>
                </a14:imgProps>
              </a:ext>
              <a:ext uri="{28A0092B-C50C-407E-A947-70E740481C1C}">
                <a14:useLocalDpi xmlns:a14="http://schemas.microsoft.com/office/drawing/2010/main"/>
              </a:ext>
            </a:extLst>
          </a:blip>
          <a:stretch>
            <a:fillRect/>
          </a:stretch>
        </p:blipFill>
        <p:spPr>
          <a:xfrm>
            <a:off x="855899" y="19834863"/>
            <a:ext cx="6567462" cy="8499067"/>
          </a:xfrm>
          <a:prstGeom prst="rect">
            <a:avLst/>
          </a:prstGeom>
        </p:spPr>
      </p:pic>
      <p:pic>
        <p:nvPicPr>
          <p:cNvPr id="115" name="Picture 114" descr="A picture containing tree&#10;&#10;Description generated with very high confidence">
            <a:extLst>
              <a:ext uri="{FF2B5EF4-FFF2-40B4-BE49-F238E27FC236}">
                <a16:creationId xmlns="" xmlns:a16="http://schemas.microsoft.com/office/drawing/2014/main" id="{C0670108-BE31-4A7A-821A-50E58549B34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379542" y="21445225"/>
            <a:ext cx="4495801" cy="3429000"/>
          </a:xfrm>
          <a:prstGeom prst="rect">
            <a:avLst/>
          </a:prstGeom>
          <a:ln w="19050">
            <a:solidFill>
              <a:schemeClr val="tx1"/>
            </a:solidFill>
          </a:ln>
        </p:spPr>
      </p:pic>
      <p:sp>
        <p:nvSpPr>
          <p:cNvPr id="112" name="Rectangle 111">
            <a:extLst>
              <a:ext uri="{FF2B5EF4-FFF2-40B4-BE49-F238E27FC236}">
                <a16:creationId xmlns="" xmlns:a16="http://schemas.microsoft.com/office/drawing/2014/main" id="{F4D5FDF7-FD63-4BB7-B0E7-6E2195213322}"/>
              </a:ext>
            </a:extLst>
          </p:cNvPr>
          <p:cNvSpPr>
            <a:spLocks noChangeAspect="1"/>
          </p:cNvSpPr>
          <p:nvPr/>
        </p:nvSpPr>
        <p:spPr>
          <a:xfrm flipH="1">
            <a:off x="3420866" y="22699429"/>
            <a:ext cx="757334" cy="57633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cxnSp>
        <p:nvCxnSpPr>
          <p:cNvPr id="114" name="Straight Connector 113">
            <a:extLst>
              <a:ext uri="{FF2B5EF4-FFF2-40B4-BE49-F238E27FC236}">
                <a16:creationId xmlns="" xmlns:a16="http://schemas.microsoft.com/office/drawing/2014/main" id="{D01DADC5-97EB-45C6-B400-CCAB8B5F05C9}"/>
              </a:ext>
            </a:extLst>
          </p:cNvPr>
          <p:cNvCxnSpPr>
            <a:cxnSpLocks/>
          </p:cNvCxnSpPr>
          <p:nvPr/>
        </p:nvCxnSpPr>
        <p:spPr>
          <a:xfrm>
            <a:off x="3403343" y="23253124"/>
            <a:ext cx="3945157" cy="16211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 xmlns:a16="http://schemas.microsoft.com/office/drawing/2014/main" id="{33AC0BF9-D175-4D46-B64C-8EF28CB9B973}"/>
              </a:ext>
            </a:extLst>
          </p:cNvPr>
          <p:cNvCxnSpPr>
            <a:cxnSpLocks/>
          </p:cNvCxnSpPr>
          <p:nvPr/>
        </p:nvCxnSpPr>
        <p:spPr>
          <a:xfrm flipV="1">
            <a:off x="3368943" y="21424916"/>
            <a:ext cx="3979557" cy="12896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 xmlns:a16="http://schemas.microsoft.com/office/drawing/2014/main" id="{38000C30-1AC7-481A-B6DD-AE264CF83668}"/>
              </a:ext>
            </a:extLst>
          </p:cNvPr>
          <p:cNvSpPr txBox="1"/>
          <p:nvPr/>
        </p:nvSpPr>
        <p:spPr>
          <a:xfrm>
            <a:off x="1045912" y="25312297"/>
            <a:ext cx="6165844" cy="2236894"/>
          </a:xfrm>
          <a:prstGeom prst="rect">
            <a:avLst/>
          </a:prstGeom>
          <a:noFill/>
        </p:spPr>
        <p:txBody>
          <a:bodyPr wrap="square" rtlCol="0">
            <a:spAutoFit/>
          </a:bodyPr>
          <a:lstStyle/>
          <a:p>
            <a:pPr>
              <a:lnSpc>
                <a:spcPct val="110000"/>
              </a:lnSpc>
            </a:pPr>
            <a:r>
              <a:rPr lang="en-US" sz="1600" dirty="0">
                <a:latin typeface="Garamond" panose="02020404030301010803" pitchFamily="18" charset="0"/>
              </a:rPr>
              <a:t>Percent Cover</a:t>
            </a:r>
          </a:p>
          <a:p>
            <a:pPr>
              <a:lnSpc>
                <a:spcPct val="110000"/>
              </a:lnSpc>
            </a:pPr>
            <a:r>
              <a:rPr lang="en-US" sz="1600" dirty="0">
                <a:latin typeface="Garamond" panose="02020404030301010803" pitchFamily="18" charset="0"/>
              </a:rPr>
              <a:t>         &lt; 20</a:t>
            </a:r>
          </a:p>
          <a:p>
            <a:pPr>
              <a:lnSpc>
                <a:spcPct val="110000"/>
              </a:lnSpc>
            </a:pPr>
            <a:r>
              <a:rPr lang="en-US" sz="1600" dirty="0">
                <a:latin typeface="Garamond" panose="02020404030301010803" pitchFamily="18" charset="0"/>
              </a:rPr>
              <a:t>         20 - 30</a:t>
            </a:r>
          </a:p>
          <a:p>
            <a:pPr>
              <a:lnSpc>
                <a:spcPct val="110000"/>
              </a:lnSpc>
            </a:pPr>
            <a:r>
              <a:rPr lang="en-US" sz="1600" dirty="0">
                <a:latin typeface="Garamond" panose="02020404030301010803" pitchFamily="18" charset="0"/>
              </a:rPr>
              <a:t>         30 - 40</a:t>
            </a:r>
          </a:p>
          <a:p>
            <a:pPr>
              <a:lnSpc>
                <a:spcPct val="110000"/>
              </a:lnSpc>
            </a:pPr>
            <a:r>
              <a:rPr lang="en-US" sz="1600" dirty="0">
                <a:latin typeface="Garamond" panose="02020404030301010803" pitchFamily="18" charset="0"/>
              </a:rPr>
              <a:t>         40 - 50</a:t>
            </a:r>
          </a:p>
          <a:p>
            <a:pPr>
              <a:lnSpc>
                <a:spcPct val="110000"/>
              </a:lnSpc>
            </a:pPr>
            <a:r>
              <a:rPr lang="en-US" sz="1600" dirty="0">
                <a:latin typeface="Garamond" panose="02020404030301010803" pitchFamily="18" charset="0"/>
              </a:rPr>
              <a:t>         50 - 60</a:t>
            </a:r>
          </a:p>
          <a:p>
            <a:pPr>
              <a:lnSpc>
                <a:spcPct val="110000"/>
              </a:lnSpc>
            </a:pPr>
            <a:r>
              <a:rPr lang="en-US" sz="1600" dirty="0">
                <a:latin typeface="Garamond" panose="02020404030301010803" pitchFamily="18" charset="0"/>
              </a:rPr>
              <a:t>         60 - 70</a:t>
            </a:r>
          </a:p>
          <a:p>
            <a:pPr>
              <a:lnSpc>
                <a:spcPct val="110000"/>
              </a:lnSpc>
            </a:pPr>
            <a:r>
              <a:rPr lang="en-US" sz="1600" dirty="0">
                <a:latin typeface="Garamond" panose="02020404030301010803" pitchFamily="18" charset="0"/>
              </a:rPr>
              <a:t>         &gt; 70</a:t>
            </a:r>
          </a:p>
        </p:txBody>
      </p:sp>
      <p:sp>
        <p:nvSpPr>
          <p:cNvPr id="117" name="Rectangle 116">
            <a:extLst>
              <a:ext uri="{FF2B5EF4-FFF2-40B4-BE49-F238E27FC236}">
                <a16:creationId xmlns="" xmlns:a16="http://schemas.microsoft.com/office/drawing/2014/main" id="{143E6677-C6FB-4568-A190-698411596EDE}"/>
              </a:ext>
            </a:extLst>
          </p:cNvPr>
          <p:cNvSpPr/>
          <p:nvPr/>
        </p:nvSpPr>
        <p:spPr>
          <a:xfrm flipV="1">
            <a:off x="1135622" y="25659150"/>
            <a:ext cx="352147" cy="177184"/>
          </a:xfrm>
          <a:prstGeom prst="rect">
            <a:avLst/>
          </a:prstGeom>
          <a:solidFill>
            <a:srgbClr val="FFFF8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sp>
        <p:nvSpPr>
          <p:cNvPr id="124" name="Rectangle 123">
            <a:extLst>
              <a:ext uri="{FF2B5EF4-FFF2-40B4-BE49-F238E27FC236}">
                <a16:creationId xmlns="" xmlns:a16="http://schemas.microsoft.com/office/drawing/2014/main" id="{143E6677-C6FB-4568-A190-698411596EDE}"/>
              </a:ext>
            </a:extLst>
          </p:cNvPr>
          <p:cNvSpPr/>
          <p:nvPr/>
        </p:nvSpPr>
        <p:spPr>
          <a:xfrm flipV="1">
            <a:off x="1135620" y="25909933"/>
            <a:ext cx="352147" cy="177184"/>
          </a:xfrm>
          <a:prstGeom prst="rect">
            <a:avLst/>
          </a:prstGeom>
          <a:solidFill>
            <a:srgbClr val="A1F14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sp>
        <p:nvSpPr>
          <p:cNvPr id="125" name="Rectangle 124">
            <a:extLst>
              <a:ext uri="{FF2B5EF4-FFF2-40B4-BE49-F238E27FC236}">
                <a16:creationId xmlns="" xmlns:a16="http://schemas.microsoft.com/office/drawing/2014/main" id="{143E6677-C6FB-4568-A190-698411596EDE}"/>
              </a:ext>
            </a:extLst>
          </p:cNvPr>
          <p:cNvSpPr/>
          <p:nvPr/>
        </p:nvSpPr>
        <p:spPr>
          <a:xfrm flipV="1">
            <a:off x="1135622" y="26183187"/>
            <a:ext cx="352147" cy="177184"/>
          </a:xfrm>
          <a:prstGeom prst="rect">
            <a:avLst/>
          </a:prstGeom>
          <a:solidFill>
            <a:srgbClr val="38E00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sp>
        <p:nvSpPr>
          <p:cNvPr id="126" name="Rectangle 125">
            <a:extLst>
              <a:ext uri="{FF2B5EF4-FFF2-40B4-BE49-F238E27FC236}">
                <a16:creationId xmlns="" xmlns:a16="http://schemas.microsoft.com/office/drawing/2014/main" id="{143E6677-C6FB-4568-A190-698411596EDE}"/>
              </a:ext>
            </a:extLst>
          </p:cNvPr>
          <p:cNvSpPr/>
          <p:nvPr/>
        </p:nvSpPr>
        <p:spPr>
          <a:xfrm flipV="1">
            <a:off x="1135621" y="26443937"/>
            <a:ext cx="352147" cy="177184"/>
          </a:xfrm>
          <a:prstGeom prst="rect">
            <a:avLst/>
          </a:prstGeom>
          <a:solidFill>
            <a:srgbClr val="3DB86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sp>
        <p:nvSpPr>
          <p:cNvPr id="127" name="Rectangle 126">
            <a:extLst>
              <a:ext uri="{FF2B5EF4-FFF2-40B4-BE49-F238E27FC236}">
                <a16:creationId xmlns="" xmlns:a16="http://schemas.microsoft.com/office/drawing/2014/main" id="{143E6677-C6FB-4568-A190-698411596EDE}"/>
              </a:ext>
            </a:extLst>
          </p:cNvPr>
          <p:cNvSpPr/>
          <p:nvPr/>
        </p:nvSpPr>
        <p:spPr>
          <a:xfrm flipV="1">
            <a:off x="1135619" y="26731893"/>
            <a:ext cx="352147" cy="177184"/>
          </a:xfrm>
          <a:prstGeom prst="rect">
            <a:avLst/>
          </a:prstGeom>
          <a:solidFill>
            <a:srgbClr val="1A93A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sp>
        <p:nvSpPr>
          <p:cNvPr id="128" name="Rectangle 127">
            <a:extLst>
              <a:ext uri="{FF2B5EF4-FFF2-40B4-BE49-F238E27FC236}">
                <a16:creationId xmlns="" xmlns:a16="http://schemas.microsoft.com/office/drawing/2014/main" id="{143E6677-C6FB-4568-A190-698411596EDE}"/>
              </a:ext>
            </a:extLst>
          </p:cNvPr>
          <p:cNvSpPr/>
          <p:nvPr/>
        </p:nvSpPr>
        <p:spPr>
          <a:xfrm flipV="1">
            <a:off x="1135623" y="27268487"/>
            <a:ext cx="352147" cy="177184"/>
          </a:xfrm>
          <a:prstGeom prst="rect">
            <a:avLst/>
          </a:prstGeom>
          <a:solidFill>
            <a:srgbClr val="0C10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sp>
        <p:nvSpPr>
          <p:cNvPr id="129" name="Rectangle 128">
            <a:extLst>
              <a:ext uri="{FF2B5EF4-FFF2-40B4-BE49-F238E27FC236}">
                <a16:creationId xmlns="" xmlns:a16="http://schemas.microsoft.com/office/drawing/2014/main" id="{143E6677-C6FB-4568-A190-698411596EDE}"/>
              </a:ext>
            </a:extLst>
          </p:cNvPr>
          <p:cNvSpPr/>
          <p:nvPr/>
        </p:nvSpPr>
        <p:spPr>
          <a:xfrm flipV="1">
            <a:off x="1135618" y="26998455"/>
            <a:ext cx="352147" cy="177184"/>
          </a:xfrm>
          <a:prstGeom prst="rect">
            <a:avLst/>
          </a:prstGeom>
          <a:solidFill>
            <a:srgbClr val="204B9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pic>
        <p:nvPicPr>
          <p:cNvPr id="131" name="Picture 130" descr="A close up of a map&#10;&#10;Description generated with high confidence">
            <a:extLst>
              <a:ext uri="{FF2B5EF4-FFF2-40B4-BE49-F238E27FC236}">
                <a16:creationId xmlns="" xmlns:a16="http://schemas.microsoft.com/office/drawing/2014/main" id="{D8A06494-FD8E-4420-B79E-9E2091EF92C3}"/>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9265869" y="21309387"/>
            <a:ext cx="4497693" cy="3443778"/>
          </a:xfrm>
          <a:prstGeom prst="rect">
            <a:avLst/>
          </a:prstGeom>
          <a:ln w="19050">
            <a:solidFill>
              <a:schemeClr val="tx1"/>
            </a:solidFill>
          </a:ln>
        </p:spPr>
      </p:pic>
      <p:sp>
        <p:nvSpPr>
          <p:cNvPr id="111" name="Rectangle 110">
            <a:extLst>
              <a:ext uri="{FF2B5EF4-FFF2-40B4-BE49-F238E27FC236}">
                <a16:creationId xmlns="" xmlns:a16="http://schemas.microsoft.com/office/drawing/2014/main" id="{18D376E4-9AAE-4FE4-A05F-C760A0F55127}"/>
              </a:ext>
            </a:extLst>
          </p:cNvPr>
          <p:cNvSpPr>
            <a:spLocks noChangeAspect="1"/>
          </p:cNvSpPr>
          <p:nvPr/>
        </p:nvSpPr>
        <p:spPr>
          <a:xfrm>
            <a:off x="15323426" y="22537267"/>
            <a:ext cx="837413" cy="647484"/>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 xmlns:a16="http://schemas.microsoft.com/office/drawing/2014/main" id="{02BE9341-FC39-4E1B-A515-747562E98F34}"/>
              </a:ext>
            </a:extLst>
          </p:cNvPr>
          <p:cNvCxnSpPr>
            <a:cxnSpLocks/>
          </p:cNvCxnSpPr>
          <p:nvPr/>
        </p:nvCxnSpPr>
        <p:spPr>
          <a:xfrm flipV="1">
            <a:off x="15323426" y="21304665"/>
            <a:ext cx="3902855" cy="1257288"/>
          </a:xfrm>
          <a:prstGeom prst="line">
            <a:avLst/>
          </a:prstGeom>
          <a:noFill/>
          <a:ln w="19050" cap="flat" cmpd="sng" algn="ctr">
            <a:solidFill>
              <a:srgbClr val="E7E6E6">
                <a:lumMod val="50000"/>
              </a:srgbClr>
            </a:solidFill>
            <a:prstDash val="solid"/>
            <a:miter lim="800000"/>
          </a:ln>
          <a:effectLst/>
        </p:spPr>
      </p:cxnSp>
      <p:cxnSp>
        <p:nvCxnSpPr>
          <p:cNvPr id="109" name="Straight Connector 108">
            <a:extLst>
              <a:ext uri="{FF2B5EF4-FFF2-40B4-BE49-F238E27FC236}">
                <a16:creationId xmlns="" xmlns:a16="http://schemas.microsoft.com/office/drawing/2014/main" id="{BA06E638-5894-4212-AA58-EB28FEFE5C73}"/>
              </a:ext>
            </a:extLst>
          </p:cNvPr>
          <p:cNvCxnSpPr>
            <a:cxnSpLocks/>
          </p:cNvCxnSpPr>
          <p:nvPr/>
        </p:nvCxnSpPr>
        <p:spPr>
          <a:xfrm>
            <a:off x="15323426" y="23172176"/>
            <a:ext cx="3924563" cy="1592824"/>
          </a:xfrm>
          <a:prstGeom prst="line">
            <a:avLst/>
          </a:prstGeom>
          <a:noFill/>
          <a:ln w="19050" cap="flat" cmpd="sng" algn="ctr">
            <a:solidFill>
              <a:srgbClr val="E7E6E6">
                <a:lumMod val="50000"/>
              </a:srgbClr>
            </a:solidFill>
            <a:prstDash val="solid"/>
            <a:miter lim="800000"/>
          </a:ln>
          <a:effectLst/>
        </p:spPr>
      </p:cxnSp>
      <p:sp>
        <p:nvSpPr>
          <p:cNvPr id="30" name="TextBox 29"/>
          <p:cNvSpPr txBox="1"/>
          <p:nvPr/>
        </p:nvSpPr>
        <p:spPr>
          <a:xfrm>
            <a:off x="4633540" y="19843003"/>
            <a:ext cx="6933418" cy="553998"/>
          </a:xfrm>
          <a:prstGeom prst="rect">
            <a:avLst/>
          </a:prstGeom>
          <a:noFill/>
        </p:spPr>
        <p:txBody>
          <a:bodyPr wrap="square" rtlCol="0">
            <a:spAutoFit/>
          </a:bodyPr>
          <a:lstStyle/>
          <a:p>
            <a:r>
              <a:rPr lang="en-US" sz="3000" dirty="0">
                <a:latin typeface="Garamond" panose="02020404030301010803" pitchFamily="18" charset="0"/>
              </a:rPr>
              <a:t>Live Lodgepole Pine Cover</a:t>
            </a:r>
          </a:p>
        </p:txBody>
      </p:sp>
      <p:sp>
        <p:nvSpPr>
          <p:cNvPr id="133" name="TextBox 132"/>
          <p:cNvSpPr txBox="1"/>
          <p:nvPr/>
        </p:nvSpPr>
        <p:spPr>
          <a:xfrm>
            <a:off x="17762325" y="19843003"/>
            <a:ext cx="6933418" cy="553998"/>
          </a:xfrm>
          <a:prstGeom prst="rect">
            <a:avLst/>
          </a:prstGeom>
          <a:noFill/>
        </p:spPr>
        <p:txBody>
          <a:bodyPr wrap="square" rtlCol="0">
            <a:spAutoFit/>
          </a:bodyPr>
          <a:lstStyle/>
          <a:p>
            <a:r>
              <a:rPr lang="en-US" sz="3000" dirty="0">
                <a:latin typeface="Garamond" panose="02020404030301010803" pitchFamily="18" charset="0"/>
              </a:rPr>
              <a:t>Dead Lodgepole Pine Cover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613</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Webdings</vt:lpstr>
      <vt:lpstr>Calibri</vt:lpstr>
      <vt:lpstr>Century Gothic</vt:lpstr>
      <vt:lpstr>Garamond</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Mayer</dc:creator>
  <cp:lastModifiedBy>Nick Rousseau</cp:lastModifiedBy>
  <cp:revision>84</cp:revision>
  <dcterms:modified xsi:type="dcterms:W3CDTF">2017-12-06T21:49:07Z</dcterms:modified>
</cp:coreProperties>
</file>