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81" r:id="rId4"/>
    <p:sldId id="290" r:id="rId5"/>
    <p:sldId id="276" r:id="rId6"/>
    <p:sldId id="266" r:id="rId7"/>
    <p:sldId id="259" r:id="rId8"/>
    <p:sldId id="283" r:id="rId9"/>
    <p:sldId id="267" r:id="rId10"/>
    <p:sldId id="284" r:id="rId11"/>
    <p:sldId id="279" r:id="rId12"/>
    <p:sldId id="286" r:id="rId13"/>
    <p:sldId id="269" r:id="rId14"/>
    <p:sldId id="291" r:id="rId15"/>
    <p:sldId id="289" r:id="rId16"/>
    <p:sldId id="287" r:id="rId17"/>
    <p:sldId id="288" r:id="rId18"/>
    <p:sldId id="272" r:id="rId19"/>
    <p:sldId id="274" r:id="rId20"/>
    <p:sldId id="275" r:id="rId21"/>
    <p:sldId id="264"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 userDrawn="1">
          <p15:clr>
            <a:srgbClr val="A4A3A4"/>
          </p15:clr>
        </p15:guide>
        <p15:guide id="2"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ail,Stephanie" initials="K [3]" lastIdx="1" clrIdx="6">
    <p:extLst/>
  </p:cmAuthor>
  <p:cmAuthor id="1" name="nrel" initials="n" lastIdx="8" clrIdx="0">
    <p:extLst/>
  </p:cmAuthor>
  <p:cmAuthor id="8" name="Krail,Stephanie" initials="K [4]" lastIdx="1" clrIdx="7">
    <p:extLst/>
  </p:cmAuthor>
  <p:cmAuthor id="2" name="Vashisht,Amandeep" initials="V" lastIdx="9" clrIdx="1">
    <p:extLst/>
  </p:cmAuthor>
  <p:cmAuthor id="3" name="Fenn, Teresa E. (LARC-E3)[SSAI DEVELOP]" initials="FTE(D" lastIdx="4" clrIdx="2">
    <p:extLst/>
  </p:cmAuthor>
  <p:cmAuthor id="4" name="Arya, Vishal (LARC)[DEVELOP]" initials="AV(" lastIdx="3" clrIdx="3">
    <p:extLst/>
  </p:cmAuthor>
  <p:cmAuthor id="5" name="Krail,Stephanie" initials="K" lastIdx="1" clrIdx="4">
    <p:extLst/>
  </p:cmAuthor>
  <p:cmAuthor id="6" name="Krail,Stephanie" initials="K [2]"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757070"/>
    <a:srgbClr val="00FFC5"/>
    <a:srgbClr val="908B8B"/>
    <a:srgbClr val="7DB862"/>
    <a:srgbClr val="99996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8"/>
    <p:restoredTop sz="71357" autoAdjust="0"/>
  </p:normalViewPr>
  <p:slideViewPr>
    <p:cSldViewPr snapToGrid="0">
      <p:cViewPr varScale="1">
        <p:scale>
          <a:sx n="57" d="100"/>
          <a:sy n="57" d="100"/>
        </p:scale>
        <p:origin x="84" y="636"/>
      </p:cViewPr>
      <p:guideLst>
        <p:guide orient="horz" pos="211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944644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dirty="0" smtClean="0">
                <a:solidFill>
                  <a:srgbClr val="FF0000"/>
                </a:solidFill>
                <a:latin typeface="Century Gothic" panose="020B0502020202020204" pitchFamily="34" charset="0"/>
                <a:ea typeface="Calibri"/>
                <a:cs typeface="Calibri"/>
                <a:sym typeface="Calibri"/>
              </a:rPr>
              <a:t>Our</a:t>
            </a:r>
            <a:r>
              <a:rPr lang="en-US" sz="1200" b="0" i="0" u="none" strike="noStrike" cap="none" baseline="0" dirty="0" smtClean="0">
                <a:solidFill>
                  <a:srgbClr val="FF0000"/>
                </a:solidFill>
                <a:latin typeface="Century Gothic" panose="020B0502020202020204" pitchFamily="34" charset="0"/>
                <a:ea typeface="Calibri"/>
                <a:cs typeface="Calibri"/>
                <a:sym typeface="Calibri"/>
              </a:rPr>
              <a:t> title is Rocky Mountain Agriculture - Utilizing NASA Earth Observation to reconstruct and identify historical forest disturbances in the southern Rocky Mountains for enhanced forest management.</a:t>
            </a:r>
          </a:p>
        </p:txBody>
      </p:sp>
      <p:sp>
        <p:nvSpPr>
          <p:cNvPr id="91" name="Shape 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529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LandsatLinkr</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was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used on the downloaded</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imagery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to create cloud masks, calibrate imagery from different sensors, and stack imagery. </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LandTrendr was used</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to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analyze spectral changes in pixels across years and to classify the instances of greatest disturbances according to year, magnitude, and duration of disturbance.</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Digital Elevation Model was used to create topographic indices like Slope, Aspect,</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and Compound</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Topographic Index (CTI).</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Ancillary data containing forest management records were compiled and organized according to disturbance type. Forest management data were visually inspected, and quality assurance was conducted using Google Earth Pro imagery by overlaying forest disturbance history polygons. Accurately classified clear cut harvest polygons were extracted.</a:t>
            </a:r>
          </a:p>
          <a:p>
            <a:pPr marL="0" marR="0" lvl="0" indent="0" algn="l" rtl="0">
              <a:spcBef>
                <a:spcPts val="0"/>
              </a:spcBef>
              <a:buSzPct val="25000"/>
              <a:buFont typeface="Arial" panose="020B0604020202020204" pitchFamily="34" charset="0"/>
              <a:buNone/>
            </a:pPr>
            <a:endParaRPr lang="en-US" sz="1200" b="0" i="0" u="none" strike="noStrike" kern="1200" cap="none" dirty="0" smtClean="0">
              <a:solidFill>
                <a:schemeClr val="dk1"/>
              </a:solidFill>
              <a:effectLst/>
              <a:latin typeface="Century Gothic" panose="020B0502020202020204" pitchFamily="34" charset="0"/>
              <a:ea typeface="Calibri"/>
              <a:cs typeface="Calibri"/>
              <a:sym typeface="Calibri"/>
            </a:endParaRPr>
          </a:p>
          <a:p>
            <a:pPr marL="0" marR="0" lvl="0" indent="0" algn="l" rtl="0">
              <a:spcBef>
                <a:spcPts val="0"/>
              </a:spcBef>
              <a:buSzPct val="25000"/>
              <a:buFont typeface="Arial" panose="020B0604020202020204" pitchFamily="34" charset="0"/>
              <a:buNone/>
            </a:pPr>
            <a:endParaRPr lang="en-US" sz="1200" b="0" i="0" u="none" strike="noStrike" kern="1200" cap="none" dirty="0" smtClean="0">
              <a:solidFill>
                <a:schemeClr val="dk1"/>
              </a:solidFill>
              <a:effectLst/>
              <a:latin typeface="Century Gothic" panose="020B0502020202020204" pitchFamily="34" charset="0"/>
              <a:ea typeface="Calibri"/>
              <a:cs typeface="Calibri"/>
              <a:sym typeface="Calibri"/>
            </a:endParaRPr>
          </a:p>
          <a:p>
            <a:pPr marL="0" marR="0" lvl="0" indent="0" algn="l" rtl="0">
              <a:spcBef>
                <a:spcPts val="0"/>
              </a:spcBef>
              <a:buSzPct val="25000"/>
              <a:buFont typeface="Arial" panose="020B0604020202020204" pitchFamily="34" charset="0"/>
              <a:buNone/>
            </a:pPr>
            <a:r>
              <a:rPr lang="en-US" sz="1200" b="0" i="0" u="none" strike="noStrike" cap="none" dirty="0" smtClean="0">
                <a:solidFill>
                  <a:schemeClr val="dk1"/>
                </a:solidFill>
                <a:latin typeface="Century Gothic" panose="020B0502020202020204" pitchFamily="34" charset="0"/>
                <a:ea typeface="Calibri"/>
                <a:cs typeface="Calibri"/>
                <a:sym typeface="Calibri"/>
              </a:rPr>
              <a:t>Image Sources:</a:t>
            </a:r>
          </a:p>
          <a:p>
            <a:pPr marL="0" marR="0" lvl="0" indent="0" algn="l" rtl="0">
              <a:spcBef>
                <a:spcPts val="0"/>
              </a:spcBef>
              <a:buSzPct val="25000"/>
              <a:buFont typeface="Arial" panose="020B0604020202020204" pitchFamily="34" charset="0"/>
              <a:buNone/>
            </a:pPr>
            <a:r>
              <a:rPr lang="en-US" sz="1200" b="0" i="0" u="none" strike="noStrike" cap="none" dirty="0" smtClean="0">
                <a:solidFill>
                  <a:schemeClr val="dk1"/>
                </a:solidFill>
                <a:latin typeface="Century Gothic" panose="020B0502020202020204" pitchFamily="34" charset="0"/>
                <a:ea typeface="Calibri"/>
                <a:cs typeface="Calibri"/>
                <a:sym typeface="Calibri"/>
              </a:rPr>
              <a:t>Rocky Mountain Agriculture team</a:t>
            </a:r>
            <a:endParaRPr lang="en-US" sz="1200" b="0" i="0" u="none" strike="noStrike" cap="none" dirty="0">
              <a:solidFill>
                <a:schemeClr val="dk1"/>
              </a:solidFill>
              <a:latin typeface="Century Gothic" panose="020B0502020202020204" pitchFamily="34" charset="0"/>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894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dirty="0" smtClean="0">
                <a:latin typeface="Century Gothic" panose="020B0502020202020204" pitchFamily="34" charset="0"/>
              </a:rPr>
              <a:t>Software</a:t>
            </a:r>
            <a:r>
              <a:rPr lang="en-US" baseline="0" dirty="0" smtClean="0">
                <a:latin typeface="Century Gothic" panose="020B0502020202020204" pitchFamily="34" charset="0"/>
              </a:rPr>
              <a:t> for Assisted Habitat Modeling (SAHM) module package in </a:t>
            </a:r>
            <a:r>
              <a:rPr lang="en-US" dirty="0" err="1" smtClean="0">
                <a:latin typeface="Century Gothic" panose="020B0502020202020204" pitchFamily="34" charset="0"/>
              </a:rPr>
              <a:t>VisTrails</a:t>
            </a:r>
            <a:r>
              <a:rPr lang="en-US" dirty="0" smtClean="0">
                <a:latin typeface="Century Gothic" panose="020B0502020202020204" pitchFamily="34" charset="0"/>
              </a:rPr>
              <a:t> was utilized.</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 raster file of our study area (with specified projection, spatial extent, and resolution) was input as the template layer. </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Our model covariate inputs were magnitude of disturbance based on Tasseled</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Cap (</a:t>
            </a:r>
            <a:r>
              <a:rPr lang="en-US" sz="1200" b="0" i="0" u="none" strike="noStrike" kern="1200" cap="none" baseline="0" dirty="0" err="1" smtClean="0">
                <a:solidFill>
                  <a:schemeClr val="dk1"/>
                </a:solidFill>
                <a:effectLst/>
                <a:latin typeface="Century Gothic" panose="020B0502020202020204" pitchFamily="34" charset="0"/>
                <a:ea typeface="Calibri"/>
                <a:cs typeface="Calibri"/>
                <a:sym typeface="Calibri"/>
              </a:rPr>
              <a:t>Tcap</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 wetness index, duration of disturbance, pre-event vertex values, elevation, slope, aspect,</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and CTI</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t>
            </a:r>
          </a:p>
          <a:p>
            <a:pPr marL="171450" indent="-171450">
              <a:buFont typeface="Arial" panose="020B0604020202020204" pitchFamily="34" charset="0"/>
              <a:buChar char="•"/>
            </a:pPr>
            <a:endParaRPr lang="en-US" sz="1200" b="0" i="0" u="none" strike="noStrike" kern="1200" cap="none" dirty="0" smtClean="0">
              <a:solidFill>
                <a:schemeClr val="dk1"/>
              </a:solidFill>
              <a:effectLst/>
              <a:latin typeface="Century Gothic" panose="020B0502020202020204" pitchFamily="34" charset="0"/>
              <a:sym typeface="Calibri"/>
            </a:endParaRPr>
          </a:p>
          <a:p>
            <a:pPr marL="171450" indent="-171450">
              <a:buFont typeface="Arial" panose="020B0604020202020204" pitchFamily="34" charset="0"/>
              <a:buChar char="•"/>
            </a:pPr>
            <a:endParaRPr lang="en-US" sz="1200" b="0" i="0" u="none" strike="noStrike" kern="1200" cap="none" dirty="0" smtClean="0">
              <a:solidFill>
                <a:schemeClr val="dk1"/>
              </a:solidFill>
              <a:effectLst/>
              <a:latin typeface="Century Gothic" panose="020B0502020202020204" pitchFamily="34" charset="0"/>
              <a:sym typeface="Calibri"/>
            </a:endParaRPr>
          </a:p>
          <a:p>
            <a:pPr marL="0" indent="0">
              <a:buFont typeface="Arial" panose="020B0604020202020204" pitchFamily="34" charset="0"/>
              <a:buNone/>
            </a:pPr>
            <a:r>
              <a:rPr lang="en-US" sz="1200" b="0" i="0" u="none" strike="noStrike" kern="1200" cap="none" dirty="0" smtClean="0">
                <a:solidFill>
                  <a:schemeClr val="dk1"/>
                </a:solidFill>
                <a:effectLst/>
                <a:latin typeface="Century Gothic" panose="020B0502020202020204" pitchFamily="34" charset="0"/>
                <a:sym typeface="Calibri"/>
              </a:rPr>
              <a:t>Image Source:</a:t>
            </a:r>
          </a:p>
          <a:p>
            <a:pPr marL="0" indent="0">
              <a:buFont typeface="Arial" panose="020B0604020202020204" pitchFamily="34" charset="0"/>
              <a:buNone/>
            </a:pPr>
            <a:r>
              <a:rPr lang="en-US" sz="1200" b="0" i="0" u="none" strike="noStrike" kern="1200" cap="none" dirty="0" smtClean="0">
                <a:solidFill>
                  <a:schemeClr val="dk1"/>
                </a:solidFill>
                <a:effectLst/>
                <a:latin typeface="Century Gothic" panose="020B0502020202020204" pitchFamily="34" charset="0"/>
                <a:sym typeface="Calibri"/>
              </a:rPr>
              <a:t>Rocky Mountain Agriculture team</a:t>
            </a:r>
            <a:endParaRPr lang="en-US" dirty="0">
              <a:latin typeface="Century Gothic" panose="020B0502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2245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sz="1200" b="0" i="0" u="none" strike="noStrike" kern="1200" cap="none" baseline="0" dirty="0" smtClean="0">
                <a:solidFill>
                  <a:schemeClr val="dk1"/>
                </a:solidFill>
                <a:effectLst/>
                <a:latin typeface="Century Gothic" panose="020B0502020202020204" pitchFamily="34" charset="0"/>
                <a:sym typeface="Calibri"/>
              </a:rPr>
              <a:t>The five models simultaneously run in SAHM were Boosted Regression Tree (BRT), Generalized Linear Model (GLM),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Multivariate Adaptive Regression Spline (MARS), Random</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Forest (RF) and Maximum Entropy (</a:t>
            </a:r>
            <a:r>
              <a:rPr lang="en-US" sz="1200" b="0" i="0" u="none" strike="noStrike" kern="1200" cap="none" baseline="0" dirty="0" err="1" smtClean="0">
                <a:solidFill>
                  <a:schemeClr val="dk1"/>
                </a:solidFill>
                <a:effectLst/>
                <a:latin typeface="Century Gothic" panose="020B0502020202020204" pitchFamily="34" charset="0"/>
                <a:ea typeface="Calibri"/>
                <a:cs typeface="Calibri"/>
                <a:sym typeface="Calibri"/>
              </a:rPr>
              <a:t>MaxEnt</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a:t>
            </a:r>
          </a:p>
          <a:p>
            <a:pPr marL="171450" marR="0" lvl="0" indent="-171450" algn="l" rtl="0">
              <a:spcBef>
                <a:spcPts val="0"/>
              </a:spcBef>
              <a:buSzPct val="25000"/>
              <a:buFont typeface="Arial" panose="020B0604020202020204" pitchFamily="34" charset="0"/>
              <a:buChar char="•"/>
            </a:pP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Outputs from all the models were analyzed and compared by their performance. Evaluation statistics included Area Under Curve (AUC), Cohen’s Kappa, True Skill Statistic (TSS), Sensitivity, Specificity, and Percent correctly classified.</a:t>
            </a:r>
          </a:p>
          <a:p>
            <a:pPr marL="171450" indent="-171450">
              <a:buFont typeface="Arial" panose="020B0604020202020204" pitchFamily="34" charset="0"/>
              <a:buChar char="•"/>
            </a:pPr>
            <a:endPar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endParaRPr>
          </a:p>
          <a:p>
            <a:pPr marL="171450" indent="-171450">
              <a:buFont typeface="Arial" panose="020B0604020202020204" pitchFamily="34" charset="0"/>
              <a:buChar char="•"/>
            </a:pPr>
            <a:endPar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cap="none" dirty="0" smtClean="0">
                <a:solidFill>
                  <a:schemeClr val="dk1"/>
                </a:solidFill>
                <a:effectLst/>
                <a:latin typeface="Century Gothic" panose="020B0502020202020204" pitchFamily="34" charset="0"/>
                <a:sym typeface="Calibri"/>
              </a:rPr>
              <a:t>Image Source: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cap="none" dirty="0" smtClean="0">
                <a:solidFill>
                  <a:schemeClr val="dk1"/>
                </a:solidFill>
                <a:effectLst/>
                <a:latin typeface="Century Gothic" panose="020B0502020202020204" pitchFamily="34" charset="0"/>
                <a:sym typeface="Calibri"/>
              </a:rPr>
              <a:t>Rocky Mountain Agriculture team</a:t>
            </a:r>
            <a:endParaRPr lang="en-US" dirty="0" smtClean="0">
              <a:latin typeface="Century Gothic" panose="020B0502020202020204" pitchFamily="34" charset="0"/>
            </a:endParaRPr>
          </a:p>
          <a:p>
            <a:pPr marL="171450" indent="-171450">
              <a:buFont typeface="Arial" panose="020B0604020202020204" pitchFamily="34" charset="0"/>
              <a:buChar char="•"/>
            </a:pPr>
            <a:endPar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718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Of</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all the classification model outputs from SAHM, the Boosted Regression Trees (BRT) model resulted in the best performance with highest evaluation metrics for both training and cross-validation datasets. </a:t>
            </a: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This map shows the BRT model output for historical clearcut harvests over the entire study area. The close-up view shows the ability of the BRT model to identify clearcut patches through 30 year time-series</a:t>
            </a:r>
          </a:p>
          <a:p>
            <a:pPr marL="171450" marR="0" lvl="0" indent="-171450" algn="l" rtl="0">
              <a:spcBef>
                <a:spcPts val="0"/>
              </a:spcBef>
              <a:buSzPct val="25000"/>
              <a:buFont typeface="Arial" panose="020B0604020202020204" pitchFamily="34" charset="0"/>
              <a:buChar cha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171450" marR="0" lvl="0" indent="-171450" algn="l" rtl="0">
              <a:spcBef>
                <a:spcPts val="0"/>
              </a:spcBef>
              <a:buSzPct val="25000"/>
              <a:buFont typeface="Arial" panose="020B0604020202020204" pitchFamily="34" charset="0"/>
              <a:buChar cha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Font typeface="Arial" panose="020B0604020202020204" pitchFamily="34" charset="0"/>
              <a:buNone/>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Image Source:</a:t>
            </a:r>
          </a:p>
          <a:p>
            <a:pPr marL="0" marR="0" lvl="0" indent="0" algn="l" rtl="0">
              <a:spcBef>
                <a:spcPts val="0"/>
              </a:spcBef>
              <a:buSzPct val="25000"/>
              <a:buFont typeface="Arial" panose="020B0604020202020204" pitchFamily="34" charset="0"/>
              <a:buNone/>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Rocky Mountain Agriculture team</a:t>
            </a:r>
            <a:endParaRPr lang="en-US" sz="1200" b="0" i="0" u="none" strike="noStrike" cap="none" dirty="0">
              <a:solidFill>
                <a:schemeClr val="dk1"/>
              </a:solidFill>
              <a:latin typeface="Century Gothic" panose="020B0502020202020204" pitchFamily="34" charset="0"/>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086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dirty="0" smtClean="0">
                <a:latin typeface="Century Gothic" panose="020B0502020202020204" pitchFamily="34" charset="0"/>
              </a:rPr>
              <a:t>The</a:t>
            </a:r>
            <a:r>
              <a:rPr lang="en-US" baseline="0" dirty="0" smtClean="0">
                <a:latin typeface="Century Gothic" panose="020B0502020202020204" pitchFamily="34" charset="0"/>
              </a:rPr>
              <a:t> graph on the left shows the area of clearcut harvests in the study area by year.</a:t>
            </a:r>
          </a:p>
          <a:p>
            <a:pPr marL="171450" marR="0" lvl="0" indent="-171450" algn="l" rtl="0">
              <a:spcBef>
                <a:spcPts val="0"/>
              </a:spcBef>
              <a:buSzPct val="25000"/>
              <a:buFont typeface="Arial" panose="020B0604020202020204" pitchFamily="34" charset="0"/>
              <a:buChar char="•"/>
            </a:pPr>
            <a:r>
              <a:rPr lang="en-US" baseline="0" dirty="0" smtClean="0">
                <a:latin typeface="Century Gothic" panose="020B0502020202020204" pitchFamily="34" charset="0"/>
              </a:rPr>
              <a:t>The upper graph on the right shows the count of clearcut disturbances with respect to elevation in meters. As is seen, highest frequency of clearcuts happened from an elevation of approximately 2750-2850 meters, with a decreasing frequency with elevation after this.</a:t>
            </a:r>
          </a:p>
          <a:p>
            <a:pPr marL="171450" marR="0" lvl="0" indent="-171450" algn="l" rtl="0">
              <a:spcBef>
                <a:spcPts val="0"/>
              </a:spcBef>
              <a:buSzPct val="25000"/>
              <a:buFont typeface="Arial" panose="020B0604020202020204" pitchFamily="34" charset="0"/>
              <a:buChar char="•"/>
            </a:pPr>
            <a:r>
              <a:rPr lang="en-US" baseline="0" dirty="0" smtClean="0">
                <a:latin typeface="Century Gothic" panose="020B0502020202020204" pitchFamily="34" charset="0"/>
              </a:rPr>
              <a:t>The lower graph on the right shows the count of clearcut disturbance with respect to slope. As seen from the graph, highest number of clearcuts happened at low-to-moderate slopes of 6 to 10 degrees.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Rocky Mountain Agriculture team</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7509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dirty="0" smtClean="0">
                <a:latin typeface="Century Gothic" panose="020B0502020202020204" pitchFamily="34" charset="0"/>
              </a:rPr>
              <a:t>The figure</a:t>
            </a:r>
            <a:r>
              <a:rPr lang="en-US" baseline="0" dirty="0" smtClean="0">
                <a:latin typeface="Century Gothic" panose="020B0502020202020204" pitchFamily="34" charset="0"/>
              </a:rPr>
              <a:t> on the left shows a 30-year disturbance map for Rocky Mountain National Park (RMNP). As seen, the disturbances in the recent past (over last one decade roughly) are more frequent than disturbance two to three decades ago.</a:t>
            </a:r>
          </a:p>
          <a:p>
            <a:pPr marL="171450" marR="0" lvl="0" indent="-171450" algn="l" rtl="0">
              <a:spcBef>
                <a:spcPts val="0"/>
              </a:spcBef>
              <a:buSzPct val="25000"/>
              <a:buFont typeface="Arial" panose="020B0604020202020204" pitchFamily="34" charset="0"/>
              <a:buChar char="•"/>
            </a:pPr>
            <a:r>
              <a:rPr lang="en-US" dirty="0" smtClean="0">
                <a:latin typeface="Century Gothic" panose="020B0502020202020204" pitchFamily="34" charset="0"/>
              </a:rPr>
              <a:t>The</a:t>
            </a:r>
            <a:r>
              <a:rPr lang="en-US" baseline="0" dirty="0" smtClean="0">
                <a:latin typeface="Century Gothic" panose="020B0502020202020204" pitchFamily="34" charset="0"/>
              </a:rPr>
              <a:t> f</a:t>
            </a:r>
            <a:r>
              <a:rPr lang="en-US" dirty="0" smtClean="0">
                <a:latin typeface="Century Gothic" panose="020B0502020202020204" pitchFamily="34" charset="0"/>
              </a:rPr>
              <a:t>igure on the right shows magnitude of disturbance map for</a:t>
            </a:r>
            <a:r>
              <a:rPr lang="en-US" baseline="0" dirty="0" smtClean="0">
                <a:latin typeface="Century Gothic" panose="020B0502020202020204" pitchFamily="34" charset="0"/>
              </a:rPr>
              <a:t> Rocky Mountain National Park (RMNP). Most of the disturbances in the Park were classified as medium level disturbances (like beetle kill) that are spread out over several years. </a:t>
            </a:r>
            <a:endParaRPr lang="en-US" dirty="0" smtClean="0">
              <a:latin typeface="Century Gothic" panose="020B0502020202020204" pitchFamily="34" charset="0"/>
            </a:endParaRPr>
          </a:p>
          <a:p>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Rocky Mountain Agriculture team</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672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The</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f</a:t>
            </a:r>
            <a:r>
              <a:rPr lang="en-US" sz="1200" b="0" i="0" u="none" strike="noStrike" cap="none" dirty="0" smtClean="0">
                <a:solidFill>
                  <a:schemeClr val="dk1"/>
                </a:solidFill>
                <a:latin typeface="Century Gothic" panose="020B0502020202020204" pitchFamily="34" charset="0"/>
                <a:ea typeface="Calibri"/>
                <a:cs typeface="Calibri"/>
                <a:sym typeface="Calibri"/>
              </a:rPr>
              <a:t>igure on the left shows classified disturbance map for RMNP.</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Several disturbances like forest fires, beetle damage, campground construction-related harvest events and floods were identified.</a:t>
            </a: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On the right, are close-up views of disturbances in RMNP. Pictures from left to right show examples of flood, beetle kill, fire, and harvest events.</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Image Sources: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Rocky Mountain Agriculture team</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061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kumimoji="0" lang="en-US" sz="1200" b="0" i="0" u="none" strike="noStrike" kern="1200" cap="none" spc="0" normalizeH="0" baseline="0" noProof="0" dirty="0" smtClean="0">
                <a:ln>
                  <a:noFill/>
                </a:ln>
                <a:solidFill>
                  <a:srgbClr val="000000"/>
                </a:solidFill>
                <a:effectLst/>
                <a:uLnTx/>
                <a:uFillTx/>
                <a:latin typeface="Century Gothic" panose="020B0502020202020204" pitchFamily="34" charset="0"/>
                <a:sym typeface="Calibri"/>
              </a:rPr>
              <a:t>The graph on the left demonstrates disturbance area by year in RMNP. The high magnitude events are shown in red, medium in yellow and low in green. As is seen, most of the disturbances in RMNP were of medium magnitude with an increase in overall disturbed area occurring between 2004 and 2012.</a:t>
            </a:r>
          </a:p>
          <a:p>
            <a:pPr marL="171450" marR="0" lvl="0" indent="-171450" algn="l" rtl="0">
              <a:spcBef>
                <a:spcPts val="0"/>
              </a:spcBef>
              <a:buSzPct val="25000"/>
              <a:buFont typeface="Arial" panose="020B0604020202020204" pitchFamily="34" charset="0"/>
              <a:buChar char="•"/>
            </a:pPr>
            <a:r>
              <a:rPr kumimoji="0" lang="en-US" sz="1200" b="0" i="0" u="none" strike="noStrike" kern="1200" cap="none" spc="0" normalizeH="0" baseline="0" noProof="0" dirty="0" smtClean="0">
                <a:ln>
                  <a:noFill/>
                </a:ln>
                <a:solidFill>
                  <a:srgbClr val="000000"/>
                </a:solidFill>
                <a:effectLst/>
                <a:uLnTx/>
                <a:uFillTx/>
                <a:latin typeface="Century Gothic" panose="020B0502020202020204" pitchFamily="34" charset="0"/>
                <a:sym typeface="Calibri"/>
              </a:rPr>
              <a:t>The graph on the right is another representation of disturbed area in RMNP. It highlights low, medium, and high magnitude disturbances in green, yellow, and red, respectively, as well as the total area that was affected.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Rocky Mountain Agriculture team</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254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dirty="0" smtClean="0">
                <a:solidFill>
                  <a:schemeClr val="tx1">
                    <a:lumMod val="75000"/>
                  </a:schemeClr>
                </a:solidFill>
                <a:latin typeface="Century Gothic" panose="020B0502020202020204" pitchFamily="34" charset="0"/>
              </a:rPr>
              <a:t>Supervised classification model outputs successfully facilitated the delineation of clearcut harvest events at the landscape-scale throughout the study area.</a:t>
            </a:r>
          </a:p>
          <a:p>
            <a:pPr marL="171450" marR="0" lvl="0" indent="-171450" algn="l" rtl="0">
              <a:spcBef>
                <a:spcPts val="0"/>
              </a:spcBef>
              <a:buSzPct val="25000"/>
              <a:buFont typeface="Arial" panose="020B0604020202020204" pitchFamily="34" charset="0"/>
              <a:buChar char="•"/>
            </a:pPr>
            <a:r>
              <a:rPr lang="en-US" dirty="0" smtClean="0">
                <a:solidFill>
                  <a:schemeClr val="tx1">
                    <a:lumMod val="75000"/>
                  </a:schemeClr>
                </a:solidFill>
                <a:latin typeface="Century Gothic" panose="020B0502020202020204" pitchFamily="34" charset="0"/>
              </a:rPr>
              <a:t>The feasibility of delineating thinning harvests was also explored.</a:t>
            </a:r>
            <a:r>
              <a:rPr lang="en-US" baseline="0" dirty="0" smtClean="0">
                <a:solidFill>
                  <a:schemeClr val="tx1">
                    <a:lumMod val="75000"/>
                  </a:schemeClr>
                </a:solidFill>
                <a:latin typeface="Century Gothic" panose="020B0502020202020204" pitchFamily="34" charset="0"/>
              </a:rPr>
              <a:t> However, with a lack of authoritative data, we were unable to apply the same methodology as we did to identify clearcut harvests.</a:t>
            </a:r>
          </a:p>
          <a:p>
            <a:pPr marL="171450" marR="0" lvl="0" indent="-171450" algn="l" rtl="0">
              <a:spcBef>
                <a:spcPts val="0"/>
              </a:spcBef>
              <a:buSzPct val="25000"/>
              <a:buFont typeface="Arial" panose="020B0604020202020204" pitchFamily="34" charset="0"/>
              <a:buChar char="•"/>
            </a:pPr>
            <a:r>
              <a:rPr lang="en-US" dirty="0" smtClean="0">
                <a:solidFill>
                  <a:schemeClr val="tx1">
                    <a:lumMod val="75000"/>
                  </a:schemeClr>
                </a:solidFill>
                <a:latin typeface="Century Gothic" panose="020B0502020202020204" pitchFamily="34" charset="0"/>
              </a:rPr>
              <a:t>Fine-scale disturbances were accurately identified within Rocky Mountain National Park through further analysis</a:t>
            </a:r>
            <a:r>
              <a:rPr lang="en-US" baseline="0" dirty="0" smtClean="0">
                <a:solidFill>
                  <a:schemeClr val="tx1">
                    <a:lumMod val="75000"/>
                  </a:schemeClr>
                </a:solidFill>
                <a:latin typeface="Century Gothic" panose="020B0502020202020204" pitchFamily="34" charset="0"/>
              </a:rPr>
              <a:t> of the landscape-scale products.</a:t>
            </a:r>
          </a:p>
          <a:p>
            <a:pPr marL="171450" marR="0" lvl="0" indent="-171450" algn="l" rtl="0">
              <a:spcBef>
                <a:spcPts val="0"/>
              </a:spcBef>
              <a:buSzPct val="25000"/>
              <a:buFont typeface="Arial" panose="020B0604020202020204" pitchFamily="34" charset="0"/>
              <a:buChar char="•"/>
            </a:pPr>
            <a:r>
              <a:rPr lang="en-US" dirty="0" smtClean="0">
                <a:solidFill>
                  <a:schemeClr val="tx1">
                    <a:lumMod val="75000"/>
                  </a:schemeClr>
                </a:solidFill>
                <a:latin typeface="Century Gothic" panose="020B0502020202020204" pitchFamily="34" charset="0"/>
              </a:rPr>
              <a:t>Final maps and other end products will better inform project partners and land managers about how their management decisions can improve forest resiliency.</a:t>
            </a:r>
            <a:endParaRPr lang="en-US" baseline="0" dirty="0" smtClean="0">
              <a:latin typeface="Century Gothic" panose="020B0502020202020204" pitchFamily="34" charset="0"/>
            </a:endParaRPr>
          </a:p>
          <a:p>
            <a:endParaRPr lang="en-US" baseline="0" dirty="0" smtClean="0">
              <a:latin typeface="Century Gothic" panose="020B0502020202020204" pitchFamily="34" charset="0"/>
            </a:endParaRPr>
          </a:p>
          <a:p>
            <a:endParaRPr lang="en-US" baseline="0" dirty="0" smtClean="0">
              <a:latin typeface="Century Gothic" panose="020B0502020202020204" pitchFamily="34" charset="0"/>
            </a:endParaRPr>
          </a:p>
          <a:p>
            <a:r>
              <a:rPr lang="en-US" baseline="0" dirty="0" smtClean="0">
                <a:latin typeface="Century Gothic" panose="020B0502020202020204" pitchFamily="34" charset="0"/>
              </a:rPr>
              <a:t>Image Source:</a:t>
            </a:r>
          </a:p>
          <a:p>
            <a:r>
              <a:rPr lang="en-US" baseline="0" dirty="0" smtClean="0">
                <a:latin typeface="Century Gothic" panose="020B0502020202020204" pitchFamily="34" charset="0"/>
              </a:rPr>
              <a:t>Rocky Mountain Agriculture team</a:t>
            </a:r>
            <a:endParaRPr lang="en-US" dirty="0">
              <a:latin typeface="Century Gothic" panose="020B0502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1386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dirty="0" smtClean="0">
                <a:latin typeface="Century Gothic" panose="020B0502020202020204" pitchFamily="34" charset="0"/>
              </a:rPr>
              <a:t>The first limitation</a:t>
            </a:r>
            <a:r>
              <a:rPr lang="en-US" baseline="0" dirty="0" smtClean="0">
                <a:latin typeface="Century Gothic" panose="020B0502020202020204" pitchFamily="34" charset="0"/>
              </a:rPr>
              <a:t> is cloud-free imagery over similar phenological time periods. Using imagery from different, but related phenological time period causes land cover changes to become muted through mosaicking the images together, which ultimately results in noise in the outputs. </a:t>
            </a:r>
          </a:p>
          <a:p>
            <a:pPr marL="171450" marR="0" lvl="0" indent="-171450" algn="l" rtl="0">
              <a:spcBef>
                <a:spcPts val="0"/>
              </a:spcBef>
              <a:buSzPct val="25000"/>
              <a:buFont typeface="Arial" panose="020B0604020202020204" pitchFamily="34" charset="0"/>
              <a:buChar char="•"/>
            </a:pPr>
            <a:r>
              <a:rPr lang="en-US" baseline="0" dirty="0" smtClean="0">
                <a:latin typeface="Century Gothic" panose="020B0502020202020204" pitchFamily="34" charset="0"/>
              </a:rPr>
              <a:t>Possible error may stem from our training points not fully representing all of the spectral signatures within our study area.</a:t>
            </a:r>
          </a:p>
          <a:p>
            <a:pPr marL="171450" marR="0" lvl="0" indent="-171450" algn="l" rtl="0">
              <a:spcBef>
                <a:spcPts val="0"/>
              </a:spcBef>
              <a:buSzPct val="25000"/>
              <a:buFont typeface="Arial" panose="020B0604020202020204" pitchFamily="34" charset="0"/>
              <a:buChar char="•"/>
            </a:pPr>
            <a:r>
              <a:rPr lang="en-US" baseline="0" dirty="0" smtClean="0">
                <a:latin typeface="Century Gothic" panose="020B0502020202020204" pitchFamily="34" charset="0"/>
              </a:rPr>
              <a:t>Model may perform better if true-absence points are inputted, which was not the case for our study due to limitation of true-absence ground data.</a:t>
            </a:r>
          </a:p>
          <a:p>
            <a:pPr marL="171450" marR="0" lvl="0" indent="-171450" algn="l" rtl="0">
              <a:spcBef>
                <a:spcPts val="0"/>
              </a:spcBef>
              <a:buSzPct val="25000"/>
              <a:buFont typeface="Arial" panose="020B0604020202020204" pitchFamily="34" charset="0"/>
              <a:buChar char="•"/>
            </a:pPr>
            <a:r>
              <a:rPr lang="en-US" baseline="0" dirty="0" smtClean="0">
                <a:latin typeface="Century Gothic" panose="020B0502020202020204" pitchFamily="34" charset="0"/>
              </a:rPr>
              <a:t>Having additional authoritative geospatial datasets on subtle disturbance types (i.e. thinning) may enable further refinement of our data.</a:t>
            </a:r>
          </a:p>
          <a:p>
            <a:endParaRPr lang="en-US" dirty="0" smtClean="0">
              <a:latin typeface="Century Gothic" panose="020B0502020202020204" pitchFamily="34" charset="0"/>
            </a:endParaRPr>
          </a:p>
          <a:p>
            <a:endParaRPr lang="en-US" dirty="0" smtClean="0">
              <a:latin typeface="Century Gothic" panose="020B0502020202020204" pitchFamily="34" charset="0"/>
            </a:endParaRPr>
          </a:p>
          <a:p>
            <a:r>
              <a:rPr lang="en-US" dirty="0" smtClean="0">
                <a:latin typeface="Century Gothic" panose="020B0502020202020204" pitchFamily="34" charset="0"/>
              </a:rPr>
              <a:t>Image</a:t>
            </a:r>
            <a:r>
              <a:rPr lang="en-US" baseline="0" dirty="0" smtClean="0">
                <a:latin typeface="Century Gothic" panose="020B0502020202020204" pitchFamily="34" charset="0"/>
              </a:rPr>
              <a:t> Source:</a:t>
            </a:r>
          </a:p>
          <a:p>
            <a:r>
              <a:rPr lang="en-US" baseline="0" dirty="0" smtClean="0">
                <a:latin typeface="Century Gothic" panose="020B0502020202020204" pitchFamily="34" charset="0"/>
              </a:rPr>
              <a:t>https://www.flickr.com/photos/rschuetz/6249688381/</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462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latin typeface="Century Gothic" panose="020B0502020202020204" pitchFamily="34" charset="0"/>
              </a:rPr>
              <a:t>Image source:</a:t>
            </a:r>
          </a:p>
          <a:p>
            <a:pPr lvl="0">
              <a:spcBef>
                <a:spcPts val="0"/>
              </a:spcBef>
              <a:buNone/>
            </a:pPr>
            <a:r>
              <a:rPr lang="en-US" dirty="0" smtClean="0">
                <a:latin typeface="Century Gothic" panose="020B0502020202020204" pitchFamily="34" charset="0"/>
              </a:rPr>
              <a:t>https://www.flickr.com/photos/sloalan/9601001030/</a:t>
            </a:r>
            <a:endParaRPr dirty="0">
              <a:latin typeface="Century Gothic" panose="020B0502020202020204" pitchFamily="34" charset="0"/>
            </a:endParaRP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6984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Our study area could also be expanded to encompass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 larger percentage of Rocky Mountain forests.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kern="1200" cap="none" smtClean="0">
                <a:solidFill>
                  <a:schemeClr val="dk1"/>
                </a:solidFill>
                <a:effectLst/>
                <a:latin typeface="Century Gothic" panose="020B0502020202020204" pitchFamily="34" charset="0"/>
                <a:ea typeface="Calibri"/>
                <a:cs typeface="Calibri"/>
                <a:sym typeface="Calibri"/>
              </a:rPr>
              <a:t>Future work could</a:t>
            </a:r>
            <a:r>
              <a:rPr lang="en-US" sz="1200" b="0" i="0" u="none" strike="noStrike" kern="1200" cap="none" baseline="0" smtClean="0">
                <a:solidFill>
                  <a:schemeClr val="dk1"/>
                </a:solidFill>
                <a:effectLst/>
                <a:latin typeface="Century Gothic" panose="020B0502020202020204" pitchFamily="34" charset="0"/>
                <a:ea typeface="Calibri"/>
                <a:cs typeface="Calibri"/>
                <a:sym typeface="Calibri"/>
              </a:rPr>
              <a:t> </a:t>
            </a:r>
            <a:r>
              <a:rPr lang="en-US" sz="1200" b="0" i="0" u="none" strike="noStrike" kern="1200" cap="none" smtClean="0">
                <a:solidFill>
                  <a:schemeClr val="dk1"/>
                </a:solidFill>
                <a:effectLst/>
                <a:latin typeface="Century Gothic" panose="020B0502020202020204" pitchFamily="34" charset="0"/>
                <a:ea typeface="Calibri"/>
                <a:cs typeface="Calibri"/>
                <a:sym typeface="Calibri"/>
              </a:rPr>
              <a:t>entail attempts</a:t>
            </a:r>
            <a:r>
              <a:rPr lang="en-US" sz="1200" b="0" i="0" u="none" strike="noStrike" kern="1200" cap="none" baseline="0" smtClean="0">
                <a:solidFill>
                  <a:schemeClr val="dk1"/>
                </a:solidFill>
                <a:effectLst/>
                <a:latin typeface="Century Gothic" panose="020B0502020202020204" pitchFamily="34" charset="0"/>
                <a:ea typeface="Calibri"/>
                <a:cs typeface="Calibri"/>
                <a:sym typeface="Calibri"/>
              </a:rPr>
              <a:t> to detect other disturbances like windfalls, landslides, and storm events. </a:t>
            </a:r>
            <a:endParaRPr lang="en-US" sz="1200" b="0" i="0" u="none" strike="noStrike" kern="1200" cap="none" dirty="0" smtClean="0">
              <a:solidFill>
                <a:schemeClr val="dk1"/>
              </a:solidFill>
              <a:effectLst/>
              <a:latin typeface="Century Gothic" panose="020B0502020202020204" pitchFamily="34" charset="0"/>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The expansion</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of</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 training data, exploration of new data sources, and additional</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testing of model parameters will continue to refine our methodology.</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We also highly recommend  future</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ground validations of model outputs. Additional data from field surveys could improve the confidence in disturbance classification types and overall model accuracy.</a:t>
            </a:r>
          </a:p>
          <a:p>
            <a:pPr marL="171450" marR="0" lvl="0" indent="-171450" algn="l" rtl="0">
              <a:spcBef>
                <a:spcPts val="0"/>
              </a:spcBef>
              <a:buSzPct val="25000"/>
              <a:buFont typeface="Arial" panose="020B0604020202020204" pitchFamily="34" charset="0"/>
              <a:buChar char="•"/>
            </a:pPr>
            <a:endParaRPr lang="en-US" dirty="0" smtClean="0">
              <a:latin typeface="Century Gothic" panose="020B0502020202020204" pitchFamily="34" charset="0"/>
            </a:endParaRPr>
          </a:p>
          <a:p>
            <a:endParaRPr lang="en-US" dirty="0" smtClean="0">
              <a:latin typeface="Century Gothic" panose="020B0502020202020204" pitchFamily="34" charset="0"/>
            </a:endParaRPr>
          </a:p>
          <a:p>
            <a:r>
              <a:rPr lang="en-US" dirty="0" smtClean="0">
                <a:latin typeface="Century Gothic" panose="020B0502020202020204" pitchFamily="34" charset="0"/>
              </a:rPr>
              <a:t>Image Sources: </a:t>
            </a:r>
          </a:p>
          <a:p>
            <a:r>
              <a:rPr lang="en-US" dirty="0" smtClean="0">
                <a:latin typeface="Century Gothic" panose="020B0502020202020204" pitchFamily="34" charset="0"/>
              </a:rPr>
              <a:t>https://www.flickr.com/photos/micahcoleman/2781978702/</a:t>
            </a:r>
          </a:p>
          <a:p>
            <a:r>
              <a:rPr lang="en-US" dirty="0" smtClean="0">
                <a:latin typeface="Century Gothic" panose="020B0502020202020204" pitchFamily="34" charset="0"/>
              </a:rPr>
              <a:t>https://www.flickr.com/photos/angelysty/4347038928/</a:t>
            </a:r>
          </a:p>
          <a:p>
            <a:r>
              <a:rPr lang="en-US" dirty="0" smtClean="0">
                <a:latin typeface="Century Gothic" panose="020B0502020202020204" pitchFamily="34" charset="0"/>
              </a:rPr>
              <a:t>https://www.flickr.com/photos/ant_march/4438665074/                        </a:t>
            </a:r>
            <a:endParaRPr lang="en-US" dirty="0">
              <a:latin typeface="Century Gothic" panose="020B0502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299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The area of Colorado forest cover</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includes State Forest, National Forest, public lands, and private lands - covering over 98,000 square kilometers.</a:t>
            </a: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Over the past several decades, Colorado forests have seen </a:t>
            </a:r>
            <a:r>
              <a:rPr lang="en-US" sz="1200" b="0" i="0" u="none" strike="noStrike" cap="none" baseline="0" dirty="0" smtClean="0">
                <a:solidFill>
                  <a:srgbClr val="757070"/>
                </a:solidFill>
                <a:latin typeface="Century Gothic" panose="020B0502020202020204" pitchFamily="34" charset="0"/>
                <a:ea typeface="Calibri"/>
                <a:cs typeface="Calibri"/>
                <a:sym typeface="Calibri"/>
              </a:rPr>
              <a:t>a n</a:t>
            </a:r>
            <a:r>
              <a:rPr lang="en-US" sz="1200" dirty="0" smtClean="0">
                <a:solidFill>
                  <a:srgbClr val="757070"/>
                </a:solidFill>
                <a:latin typeface="Century Gothic" panose="020B0502020202020204" pitchFamily="34" charset="0"/>
              </a:rPr>
              <a:t>et increase in growing stock</a:t>
            </a:r>
            <a:r>
              <a:rPr lang="en-US" sz="1200" baseline="0" dirty="0" smtClean="0">
                <a:solidFill>
                  <a:srgbClr val="757070"/>
                </a:solidFill>
                <a:latin typeface="Century Gothic" panose="020B0502020202020204" pitchFamily="34" charset="0"/>
              </a:rPr>
              <a:t> and an e</a:t>
            </a:r>
            <a:r>
              <a:rPr lang="en-US" sz="1200" dirty="0" smtClean="0">
                <a:solidFill>
                  <a:srgbClr val="757070"/>
                </a:solidFill>
                <a:latin typeface="Century Gothic" panose="020B0502020202020204" pitchFamily="34" charset="0"/>
              </a:rPr>
              <a:t>mphasis on improved environmental policy.</a:t>
            </a: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Colorado forest species include lodgepole and ponderosa pine at lower elevations, and spruce and fir at higher elevations.</a:t>
            </a: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The most common forest disturbances types are forest harvest, wildfires, and beetle kill.</a:t>
            </a: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Field and aerial surveys are conducted in the area, but may not provide a complete disturbance history over large spatial extents.</a:t>
            </a:r>
          </a:p>
          <a:p>
            <a:pPr marL="171450" marR="0" lvl="0" indent="-171450" algn="l" rtl="0">
              <a:spcBef>
                <a:spcPts val="0"/>
              </a:spcBef>
              <a:buSzPct val="25000"/>
              <a:buFont typeface="Arial" panose="020B0604020202020204" pitchFamily="34" charset="0"/>
              <a:buChar cha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171450" marR="0" lvl="0" indent="-171450" algn="l" rtl="0">
              <a:spcBef>
                <a:spcPts val="0"/>
              </a:spcBef>
              <a:buSzPct val="25000"/>
              <a:buFont typeface="Arial" panose="020B0604020202020204" pitchFamily="34" charset="0"/>
              <a:buChar char="•"/>
            </a:pPr>
            <a:endParaRPr lang="en-US" sz="1200" b="0" i="0" u="none" strike="noStrike" cap="none" baseline="0"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Font typeface="Arial" panose="020B0604020202020204" pitchFamily="34" charset="0"/>
              <a:buNone/>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Image Source:</a:t>
            </a:r>
          </a:p>
          <a:p>
            <a:pPr marL="0" marR="0" lvl="0" indent="0" algn="l" rtl="0">
              <a:spcBef>
                <a:spcPts val="0"/>
              </a:spcBef>
              <a:buSzPct val="25000"/>
              <a:buFont typeface="Arial" panose="020B0604020202020204" pitchFamily="34" charset="0"/>
              <a:buNone/>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Rocky Mountain Agriculture team</a:t>
            </a: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92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cs typeface="Calibri"/>
                <a:sym typeface="Calibri"/>
              </a:rPr>
              <a:t>The study area encompasses 21,927 square kilometers including northern Colorado and southern Wyoming.</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cap="none" baseline="0" dirty="0" smtClean="0">
                <a:solidFill>
                  <a:srgbClr val="757070"/>
                </a:solidFill>
                <a:latin typeface="Century Gothic" panose="020B0502020202020204" pitchFamily="34" charset="0"/>
                <a:ea typeface="Calibri"/>
                <a:cs typeface="Calibri"/>
                <a:sym typeface="Calibri"/>
              </a:rPr>
              <a:t>The Continental Divide splits the region into the drier east and wetter west sides, while forest cover is sparse on the high mountain ridges along the divide.</a:t>
            </a:r>
            <a:endParaRPr lang="en-US" sz="1200" b="0" i="0" u="none" strike="noStrike" cap="none" baseline="0" dirty="0" smtClean="0">
              <a:solidFill>
                <a:schemeClr val="dk1"/>
              </a:solidFill>
              <a:latin typeface="Century Gothic" panose="020B0502020202020204" pitchFamily="34" charset="0"/>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cs typeface="Calibri"/>
                <a:sym typeface="Calibri"/>
              </a:rPr>
              <a:t>The region is covered mostly by national forests and also contains National Park Service Rocky Mountain National Park.</a:t>
            </a:r>
            <a:endParaRPr lang="en-US" sz="1200" b="0" i="0" u="none" strike="noStrike" cap="none" baseline="0" dirty="0" smtClean="0">
              <a:solidFill>
                <a:srgbClr val="757070"/>
              </a:solidFill>
              <a:latin typeface="Century Gothic" panose="020B0502020202020204" pitchFamily="34" charset="0"/>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rgbClr val="757070"/>
                </a:solidFill>
                <a:latin typeface="Century Gothic" panose="020B0502020202020204" pitchFamily="34" charset="0"/>
                <a:ea typeface="Calibri"/>
                <a:cs typeface="Calibri"/>
                <a:sym typeface="Calibri"/>
              </a:rPr>
              <a:t>The elevation ranges from 1478 meters in the eastern plains of Colorado to 4351 meters at the highest point in Colorado, Longs Peak.</a:t>
            </a: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entury Gothic" panose="020B0502020202020204" pitchFamily="34" charset="0"/>
                <a:ea typeface="Calibri"/>
                <a:cs typeface="Calibri"/>
                <a:sym typeface="Calibri"/>
              </a:rPr>
              <a:t>Image </a:t>
            </a:r>
            <a:r>
              <a:rPr lang="en-US" sz="1200" b="0" i="0" u="none" strike="noStrike" cap="none" dirty="0" smtClean="0">
                <a:solidFill>
                  <a:schemeClr val="dk1"/>
                </a:solidFill>
                <a:latin typeface="Century Gothic" panose="020B0502020202020204" pitchFamily="34" charset="0"/>
                <a:ea typeface="Calibri"/>
                <a:cs typeface="Calibri"/>
                <a:sym typeface="Calibri"/>
              </a:rPr>
              <a:t>Source:</a:t>
            </a:r>
          </a:p>
          <a:p>
            <a:pPr marL="0" marR="0" lvl="0" indent="0" algn="l" rtl="0">
              <a:spcBef>
                <a:spcPts val="0"/>
              </a:spcBef>
              <a:buSzPct val="25000"/>
              <a:buNone/>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Rocky Mountain Agriculture team, with data or </a:t>
            </a:r>
            <a:r>
              <a:rPr lang="en-US" sz="1200" b="0" i="0" u="none" strike="noStrike" cap="none" baseline="0" dirty="0" err="1" smtClean="0">
                <a:solidFill>
                  <a:schemeClr val="dk1"/>
                </a:solidFill>
                <a:latin typeface="Century Gothic" panose="020B0502020202020204" pitchFamily="34" charset="0"/>
                <a:ea typeface="Calibri"/>
                <a:cs typeface="Calibri"/>
                <a:sym typeface="Calibri"/>
              </a:rPr>
              <a:t>basemaps</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from ESRI, </a:t>
            </a:r>
            <a:r>
              <a:rPr lang="en-US" sz="1200" b="0" i="0" u="none" strike="noStrike" cap="none" baseline="0" dirty="0" err="1" smtClean="0">
                <a:solidFill>
                  <a:schemeClr val="dk1"/>
                </a:solidFill>
                <a:latin typeface="Century Gothic" panose="020B0502020202020204" pitchFamily="34" charset="0"/>
                <a:ea typeface="Calibri"/>
                <a:cs typeface="Calibri"/>
                <a:sym typeface="Calibri"/>
              </a:rPr>
              <a:t>DeLorme</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USGS, NPS, HERE (Nokia maps)</a:t>
            </a:r>
            <a:endParaRPr lang="en-US" sz="1200" b="0" i="0" u="none" strike="noStrike" cap="none" dirty="0">
              <a:solidFill>
                <a:schemeClr val="dk1"/>
              </a:solidFill>
              <a:latin typeface="Century Gothic" panose="020B0502020202020204" pitchFamily="34" charset="0"/>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804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The Rocky Mountains of northern Colorado and southern Wyoming are experiencing extremely</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a:t>
            </a:r>
            <a:r>
              <a:rPr lang="en-US" sz="1200" b="0" i="0" u="none" strike="noStrike" cap="none" dirty="0" smtClean="0">
                <a:solidFill>
                  <a:schemeClr val="dk1"/>
                </a:solidFill>
                <a:latin typeface="Century Gothic" panose="020B0502020202020204" pitchFamily="34" charset="0"/>
                <a:ea typeface="Calibri"/>
                <a:cs typeface="Calibri"/>
                <a:sym typeface="Calibri"/>
              </a:rPr>
              <a:t>high levels of forest disturbance that threaten forest health. While</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a:t>
            </a:r>
            <a:r>
              <a:rPr lang="en-US" sz="1200" b="0" i="0" u="none" strike="noStrike" cap="none" baseline="0" dirty="0" err="1" smtClean="0">
                <a:solidFill>
                  <a:schemeClr val="dk1"/>
                </a:solidFill>
                <a:latin typeface="Century Gothic" panose="020B0502020202020204" pitchFamily="34" charset="0"/>
                <a:ea typeface="Calibri"/>
                <a:cs typeface="Calibri"/>
                <a:sym typeface="Calibri"/>
              </a:rPr>
              <a:t>dorest</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disturbances are natural and important components of ecosystem structure and function, anthropogenically driven changes in climate have intensified disturbance magnitude and extent to unnatural levels.</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Partner organizations do not have a complete record of historical forest disturbances in the study area.</a:t>
            </a:r>
          </a:p>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The study area has been</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impacted by forest harvests including </a:t>
            </a:r>
            <a:r>
              <a:rPr lang="en-US" sz="1200" b="0" i="0" u="none" strike="noStrike" cap="none" baseline="0" dirty="0" err="1" smtClean="0">
                <a:solidFill>
                  <a:schemeClr val="dk1"/>
                </a:solidFill>
                <a:latin typeface="Century Gothic" panose="020B0502020202020204" pitchFamily="34" charset="0"/>
                <a:ea typeface="Calibri"/>
                <a:cs typeface="Calibri"/>
                <a:sym typeface="Calibri"/>
              </a:rPr>
              <a:t>clearcuts</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thinning and other treatments over the years.</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Insect outbreaks of Douglas-fir beetle, mountain pine beetle, and spruce beetle have resulted in</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a:t>
            </a:r>
            <a:r>
              <a:rPr lang="en-US" sz="1200" b="0" i="0" u="none" strike="noStrike" cap="none" dirty="0" smtClean="0">
                <a:solidFill>
                  <a:schemeClr val="dk1"/>
                </a:solidFill>
                <a:latin typeface="Century Gothic" panose="020B0502020202020204" pitchFamily="34" charset="0"/>
                <a:ea typeface="Calibri"/>
                <a:cs typeface="Calibri"/>
                <a:sym typeface="Calibri"/>
              </a:rPr>
              <a:t>millions of acres of conifer mortality.</a:t>
            </a:r>
          </a:p>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The study area has experienced extensive wildfires, some with levels of fire severity high enough</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a:t>
            </a:r>
            <a:r>
              <a:rPr lang="en-US" sz="1200" b="0" i="0" u="none" strike="noStrike" cap="none" dirty="0" smtClean="0">
                <a:solidFill>
                  <a:schemeClr val="dk1"/>
                </a:solidFill>
                <a:latin typeface="Century Gothic" panose="020B0502020202020204" pitchFamily="34" charset="0"/>
                <a:ea typeface="Calibri"/>
                <a:cs typeface="Calibri"/>
                <a:sym typeface="Calibri"/>
              </a:rPr>
              <a:t>to limit conifer regeneration, potentially resulting in long-term cover type conversion.</a:t>
            </a:r>
          </a:p>
          <a:p>
            <a:pPr marL="171450" marR="0" lvl="0" indent="-171450" algn="l" rtl="0">
              <a:spcBef>
                <a:spcPts val="0"/>
              </a:spcBef>
              <a:buSzPct val="25000"/>
              <a:buFont typeface="Arial" panose="020B0604020202020204" pitchFamily="34" charset="0"/>
              <a:buChar char="•"/>
            </a:pPr>
            <a:r>
              <a:rPr lang="en-US" sz="1200" b="0" i="0" u="none" strike="noStrike" cap="none" dirty="0" smtClean="0">
                <a:solidFill>
                  <a:schemeClr val="dk1"/>
                </a:solidFill>
                <a:latin typeface="Century Gothic" panose="020B0502020202020204" pitchFamily="34" charset="0"/>
                <a:ea typeface="Calibri"/>
                <a:cs typeface="Calibri"/>
                <a:sym typeface="Calibri"/>
              </a:rPr>
              <a:t>While some</a:t>
            </a:r>
            <a:r>
              <a:rPr lang="en-US" sz="1200" b="0" i="0" u="none" strike="noStrike" cap="none" baseline="0" dirty="0" smtClean="0">
                <a:solidFill>
                  <a:schemeClr val="dk1"/>
                </a:solidFill>
                <a:latin typeface="Century Gothic" panose="020B0502020202020204" pitchFamily="34" charset="0"/>
                <a:ea typeface="Calibri"/>
                <a:cs typeface="Calibri"/>
                <a:sym typeface="Calibri"/>
              </a:rPr>
              <a:t> disturbance records exist from several different sources, they do not provide a complete disturbance history throughout the area.</a:t>
            </a:r>
          </a:p>
          <a:p>
            <a:pPr marL="171450" marR="0" lvl="0" indent="-171450" algn="l" rtl="0">
              <a:spcBef>
                <a:spcPts val="0"/>
              </a:spcBef>
              <a:buSzPct val="25000"/>
              <a:buFont typeface="Arial" panose="020B0604020202020204" pitchFamily="34" charset="0"/>
              <a:buChar char="•"/>
            </a:pPr>
            <a:r>
              <a:rPr lang="en-US" sz="1200" b="0" i="0" u="none" strike="noStrike" cap="none" baseline="0" dirty="0" smtClean="0">
                <a:solidFill>
                  <a:schemeClr val="dk1"/>
                </a:solidFill>
                <a:latin typeface="Century Gothic" panose="020B0502020202020204" pitchFamily="34" charset="0"/>
                <a:ea typeface="Calibri"/>
                <a:cs typeface="Calibri"/>
                <a:sym typeface="Calibri"/>
              </a:rPr>
              <a:t>Land managers are interested in enhancing forest management decisions based on a more complete disturbance history.</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Image Source:</a:t>
            </a: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https://www.flickr.com/photos/usgeologicalsurvey/16612752984/</a:t>
            </a: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https://www.flickr.com/photos/blmoregon/6780056988/</a:t>
            </a: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452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The National Park Service Rocky Mountain National Park’s involvement stemmed from an interest in classifying a variety of disturbances within the park’s administrative boundaries. Historical records of these disturbances are incomplete, inconsistently collected, or non-existent.</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The Colorado Forest Restoration Institute (CFRI) informs federal, state, and local entities on land management and fire reduction techniques. While their decision making process currently relies on field data and disjointed historical data, they seek to better understand land cover change and forest health at a landscape scale.</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The Bioenergy Alliance Network of the Rockies (BANR) Feedstock Supply Team works to quantify forest biomass to evaluate the possibility of using this live and dead biomass as feedstock supply.</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Currently, CFRI and BANR depend heavily on annual aerial survey data and reports from the Colorado State Forest Service (CSFS) to identify and monitor forest disturbance history.</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Image Source:</a:t>
            </a: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https://www.flickr.com/photos/joshuatreenp/17303092761/</a:t>
            </a:r>
            <a:endParaRPr sz="1200" b="0" i="0" u="none" strike="noStrike" cap="none" dirty="0">
              <a:solidFill>
                <a:schemeClr val="dk1"/>
              </a:solidFill>
              <a:latin typeface="Century Gothic" panose="020B0502020202020204" pitchFamily="34" charset="0"/>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0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To address our partners’ needs, the Rocky Mountain Agriculture team modeled</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clearcut harvest disturbances at the landscape level over a 30-year time series.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The team also identified</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finer-scale</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disturbances like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beetle kill, fire, landslides</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etc. </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within the National Park Service Rocky Mountain National Park. </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The team also analyzed the feasibility of identifying forest thinning treatments within the study area.</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Image Source:</a:t>
            </a: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https://www.flickr.com/photos/25949441@N02/14961414078/</a:t>
            </a:r>
            <a:endParaRPr sz="1200" b="0" i="0" u="none" strike="noStrike" cap="none" dirty="0">
              <a:solidFill>
                <a:schemeClr val="dk1"/>
              </a:solidFill>
              <a:latin typeface="Century Gothic" panose="020B0502020202020204" pitchFamily="34" charset="0"/>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945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tx1"/>
                </a:solidFill>
                <a:effectLst/>
                <a:latin typeface="Century Gothic" panose="020B0502020202020204" pitchFamily="34" charset="0"/>
                <a:ea typeface="Calibri"/>
                <a:cs typeface="Calibri"/>
                <a:sym typeface="Calibri"/>
              </a:rPr>
              <a:t>Our workflow highlights four main stages of the Rocky Mountain Agriculture</a:t>
            </a:r>
            <a:r>
              <a:rPr lang="en-US" sz="1200" b="0" i="0" u="none" strike="noStrike" kern="1200" cap="none" baseline="0" dirty="0" smtClean="0">
                <a:solidFill>
                  <a:schemeClr val="tx1"/>
                </a:solidFill>
                <a:effectLst/>
                <a:latin typeface="Century Gothic" panose="020B0502020202020204" pitchFamily="34" charset="0"/>
                <a:ea typeface="Calibri"/>
                <a:cs typeface="Calibri"/>
                <a:sym typeface="Calibri"/>
              </a:rPr>
              <a:t> project</a:t>
            </a:r>
            <a:r>
              <a:rPr lang="en-US" sz="1200" b="0" i="0" u="none" strike="noStrike" kern="1200" cap="none" dirty="0" smtClean="0">
                <a:solidFill>
                  <a:schemeClr val="tx1"/>
                </a:solidFill>
                <a:effectLst/>
                <a:latin typeface="Century Gothic" panose="020B0502020202020204" pitchFamily="34" charset="0"/>
                <a:ea typeface="Calibri"/>
                <a:cs typeface="Calibri"/>
                <a:sym typeface="Calibri"/>
              </a:rPr>
              <a:t>: Data Acquisition, Data Processing, Statistical Modeling, and Analysis of Results.</a:t>
            </a:r>
            <a:endParaRPr lang="en-US" sz="1200" b="0" i="0" u="none" strike="noStrike" kern="1200" cap="none" dirty="0" smtClean="0">
              <a:solidFill>
                <a:schemeClr val="dk1"/>
              </a:solidFill>
              <a:effectLst/>
              <a:latin typeface="Century Gothic" panose="020B0502020202020204" pitchFamily="34" charset="0"/>
              <a:ea typeface="Calibri"/>
              <a:cs typeface="Calibri"/>
              <a:sym typeface="Calibri"/>
            </a:endParaRP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tx1"/>
                </a:solidFill>
                <a:effectLst/>
                <a:latin typeface="Century Gothic" panose="020B0502020202020204" pitchFamily="34" charset="0"/>
                <a:ea typeface="Calibri"/>
                <a:cs typeface="Calibri"/>
                <a:sym typeface="Calibri"/>
              </a:rPr>
              <a:t>The following slides explain the components of each stage in detail.</a:t>
            </a:r>
          </a:p>
          <a:p>
            <a:pPr rtl="0"/>
            <a:endParaRPr lang="en-US" sz="1200" b="0" i="0" u="none" strike="noStrike" kern="1200" cap="none" dirty="0" smtClean="0">
              <a:solidFill>
                <a:schemeClr val="tx1"/>
              </a:solidFill>
              <a:effectLst/>
              <a:latin typeface="Century Gothic" panose="020B0502020202020204" pitchFamily="34" charset="0"/>
              <a:ea typeface="Calibri"/>
              <a:cs typeface="Calibri"/>
              <a:sym typeface="Calibri"/>
            </a:endParaRPr>
          </a:p>
          <a:p>
            <a:endParaRPr lang="en-US" dirty="0" smtClean="0">
              <a:latin typeface="Century Gothic" panose="020B0502020202020204" pitchFamily="34" charset="0"/>
            </a:endParaRPr>
          </a:p>
          <a:p>
            <a:r>
              <a:rPr lang="en-US" dirty="0" smtClean="0">
                <a:latin typeface="Century Gothic" panose="020B0502020202020204" pitchFamily="34" charset="0"/>
              </a:rPr>
              <a:t>Image Source: Rocky Mountain Agriculture</a:t>
            </a:r>
            <a:endParaRPr lang="en-US" dirty="0">
              <a:latin typeface="Century Gothic" panose="020B0502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9239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Landsat 4 &amp; 5 Thematic Mapper (TM), Landsat 7 Enhanced</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Thematic Mapper Plus (ETM+),</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 and Landsat 8 Operational Land Imager (OLI) Level-1 imagery from 1986-2015 was acquired for Path 34, Row 32 from United States Geological Survey (USGS) </a:t>
            </a:r>
            <a:r>
              <a:rPr lang="en-US" sz="1200" b="0" i="0" u="none" strike="noStrike" kern="1200" cap="none" dirty="0" err="1" smtClean="0">
                <a:solidFill>
                  <a:schemeClr val="dk1"/>
                </a:solidFill>
                <a:effectLst/>
                <a:latin typeface="Century Gothic" panose="020B0502020202020204" pitchFamily="34" charset="0"/>
                <a:ea typeface="Calibri"/>
                <a:cs typeface="Calibri"/>
                <a:sym typeface="Calibri"/>
              </a:rPr>
              <a:t>EarthExplorer</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 portal.</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After identifying imagery captured during summer through early fall months to minimize snow and cloud cover, Surface Reflectance (SR) and Cloud Mask products as well as Normalized Difference Vegetation Index (NDVI) and Normalized Burn Ratio (NBR) indices were downloaded from the USGS Earth Resources Observation and Science (EROS) Center Science Processing Architecture (ESPA) interface using Bulk Ordering.</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Digital Elevation Model (DEM) data from the Shuttle Radar Topography Mission (SRTM) were acquired through the USGS </a:t>
            </a:r>
            <a:r>
              <a:rPr lang="en-US" sz="1200" b="0" i="0" u="none" strike="noStrike" kern="1200" cap="none" dirty="0" err="1" smtClean="0">
                <a:solidFill>
                  <a:schemeClr val="dk1"/>
                </a:solidFill>
                <a:effectLst/>
                <a:latin typeface="Century Gothic" panose="020B0502020202020204" pitchFamily="34" charset="0"/>
                <a:ea typeface="Calibri"/>
                <a:cs typeface="Calibri"/>
                <a:sym typeface="Calibri"/>
              </a:rPr>
              <a:t>Earthexplorer</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 portal and the USGS National Elevation Dataset (NED) archive as well as the USDA UV-B Monitoring and Research Program’s </a:t>
            </a:r>
            <a:r>
              <a:rPr lang="en-US" sz="1200" b="0" i="0" u="none" strike="noStrike" kern="1200" cap="none" dirty="0" err="1" smtClean="0">
                <a:solidFill>
                  <a:schemeClr val="dk1"/>
                </a:solidFill>
                <a:effectLst/>
                <a:latin typeface="Century Gothic" panose="020B0502020202020204" pitchFamily="34" charset="0"/>
                <a:ea typeface="Calibri"/>
                <a:cs typeface="Calibri"/>
                <a:sym typeface="Calibri"/>
              </a:rPr>
              <a:t>ColoradoView</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 website.</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The SRTM data were 1-arc second, 30 m void-filled DEM whereas NED DEM data were 10 m resolution that were resampled to 30 meters to be consistent with Landsat imagery resolution.</a:t>
            </a:r>
          </a:p>
          <a:p>
            <a:pPr marL="171450" marR="0" lvl="0" indent="-171450" algn="l" rtl="0">
              <a:spcBef>
                <a:spcPts val="0"/>
              </a:spcBef>
              <a:buSzPct val="25000"/>
              <a:buFont typeface="Arial" panose="020B0604020202020204" pitchFamily="34" charset="0"/>
              <a:buChar char="•"/>
            </a:pP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Ancillary data were collected from several different sources. Forest management data were downloaded from Landscape Fire and Resource Management Planning Tools (LANDFIRE), an aggregate database from federal, state, and private environmental data. Other land disturbance records were acquired from the Colorado State Forest</a:t>
            </a:r>
            <a:r>
              <a:rPr lang="en-US" sz="1200" b="0" i="0" u="none" strike="noStrike" kern="1200" cap="none" baseline="0" dirty="0" smtClean="0">
                <a:solidFill>
                  <a:schemeClr val="dk1"/>
                </a:solidFill>
                <a:effectLst/>
                <a:latin typeface="Century Gothic" panose="020B0502020202020204" pitchFamily="34" charset="0"/>
                <a:ea typeface="Calibri"/>
                <a:cs typeface="Calibri"/>
                <a:sym typeface="Calibri"/>
              </a:rPr>
              <a:t> Service (CSFS)</a:t>
            </a:r>
            <a:r>
              <a:rPr lang="en-US" sz="1200" b="0" i="0" u="none" strike="noStrike" kern="1200" cap="none" dirty="0" smtClean="0">
                <a:solidFill>
                  <a:schemeClr val="dk1"/>
                </a:solidFill>
                <a:effectLst/>
                <a:latin typeface="Century Gothic" panose="020B0502020202020204" pitchFamily="34" charset="0"/>
                <a:ea typeface="Calibri"/>
                <a:cs typeface="Calibri"/>
                <a:sym typeface="Calibri"/>
              </a:rPr>
              <a:t> and Bioenergy Alliance Network of the Rockies (BANR) Feedstock Supply Team.</a:t>
            </a: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entury Gothic" panose="020B0502020202020204" pitchFamily="34" charset="0"/>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entury Gothic" panose="020B0502020202020204" pitchFamily="34" charset="0"/>
                <a:ea typeface="Calibri"/>
                <a:cs typeface="Calibri"/>
                <a:sym typeface="Calibri"/>
              </a:rPr>
              <a:t>Image </a:t>
            </a:r>
            <a:r>
              <a:rPr lang="en-US" sz="1200" b="0" i="0" u="none" strike="noStrike" cap="none" dirty="0" smtClean="0">
                <a:solidFill>
                  <a:schemeClr val="dk1"/>
                </a:solidFill>
                <a:latin typeface="Century Gothic" panose="020B0502020202020204" pitchFamily="34" charset="0"/>
                <a:ea typeface="Calibri"/>
                <a:cs typeface="Calibri"/>
                <a:sym typeface="Calibri"/>
              </a:rPr>
              <a:t>Source:</a:t>
            </a:r>
          </a:p>
          <a:p>
            <a:pPr marL="0" marR="0" lvl="0" indent="0" algn="l" rtl="0">
              <a:spcBef>
                <a:spcPts val="0"/>
              </a:spcBef>
              <a:buSzPct val="25000"/>
              <a:buNone/>
            </a:pPr>
            <a:r>
              <a:rPr lang="en-US" sz="1200" b="0" i="0" u="none" strike="noStrike" cap="none" dirty="0" smtClean="0">
                <a:solidFill>
                  <a:schemeClr val="dk1"/>
                </a:solidFill>
                <a:latin typeface="Century Gothic" panose="020B0502020202020204" pitchFamily="34" charset="0"/>
                <a:ea typeface="Calibri"/>
                <a:cs typeface="Calibri"/>
                <a:sym typeface="Calibri"/>
              </a:rPr>
              <a:t>http://www.devpedia.developexchange.com/dp/index.php?title=List_of_Satellite_Pictures</a:t>
            </a:r>
            <a:endParaRPr lang="en-US" sz="1200" b="0" i="0" u="none" strike="noStrike" cap="none" dirty="0">
              <a:solidFill>
                <a:schemeClr val="dk1"/>
              </a:solidFill>
              <a:latin typeface="Century Gothic" panose="020B0502020202020204" pitchFamily="34" charset="0"/>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3000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4"/>
        <p:cNvGrpSpPr/>
        <p:nvPr/>
      </p:nvGrpSpPr>
      <p:grpSpPr>
        <a:xfrm>
          <a:off x="0" y="0"/>
          <a:ext cx="0" cy="0"/>
          <a:chOff x="0" y="0"/>
          <a:chExt cx="0" cy="0"/>
        </a:xfrm>
      </p:grpSpPr>
      <p:sp>
        <p:nvSpPr>
          <p:cNvPr id="15" name="Shape 15"/>
          <p:cNvSpPr/>
          <p:nvPr/>
        </p:nvSpPr>
        <p:spPr>
          <a:xfrm>
            <a:off x="0" y="388648"/>
            <a:ext cx="12192000" cy="840075"/>
          </a:xfrm>
          <a:prstGeom prst="rect">
            <a:avLst/>
          </a:prstGeom>
          <a:solidFill>
            <a:srgbClr val="7DB86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 name="Shape 1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17" name="Shape 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18777" y="201280"/>
            <a:ext cx="1214812" cy="1214812"/>
          </a:xfrm>
          <a:prstGeom prst="rect">
            <a:avLst/>
          </a:prstGeom>
          <a:noFill/>
          <a:ln>
            <a:noFill/>
          </a:ln>
        </p:spPr>
      </p:pic>
      <p:pic>
        <p:nvPicPr>
          <p:cNvPr id="18" name="Shape 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746239"/>
            <a:ext cx="12192000" cy="111760"/>
          </a:xfrm>
          <a:prstGeom prst="rect">
            <a:avLst/>
          </a:prstGeom>
          <a:noFill/>
          <a:ln>
            <a:noFill/>
          </a:ln>
        </p:spPr>
      </p:pic>
      <p:sp>
        <p:nvSpPr>
          <p:cNvPr id="19" name="Shape 19"/>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DB862"/>
              </a:buClr>
              <a:buFont typeface="Arial"/>
              <a:buNone/>
              <a:defRPr sz="4000" b="1" i="0" u="none" strike="noStrike" cap="none">
                <a:solidFill>
                  <a:srgbClr val="7DB862"/>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3" name="Shape 33"/>
          <p:cNvSpPr>
            <a:spLocks noGrp="1"/>
          </p:cNvSpPr>
          <p:nvPr>
            <p:ph type="pic" idx="3"/>
          </p:nvPr>
        </p:nvSpPr>
        <p:spPr>
          <a:xfrm>
            <a:off x="0" y="117986"/>
            <a:ext cx="12192000" cy="319302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4"/>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35" name="Shape 3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95" y="0"/>
            <a:ext cx="12192000" cy="1117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47"/>
        <p:cNvGrpSpPr/>
        <p:nvPr/>
      </p:nvGrpSpPr>
      <p:grpSpPr>
        <a:xfrm>
          <a:off x="0" y="0"/>
          <a:ext cx="0" cy="0"/>
          <a:chOff x="0" y="0"/>
          <a:chExt cx="0" cy="0"/>
        </a:xfrm>
      </p:grpSpPr>
      <p:sp>
        <p:nvSpPr>
          <p:cNvPr id="48" name="Shape 48"/>
          <p:cNvSpPr/>
          <p:nvPr/>
        </p:nvSpPr>
        <p:spPr>
          <a:xfrm>
            <a:off x="0" y="388648"/>
            <a:ext cx="12192000" cy="840075"/>
          </a:xfrm>
          <a:prstGeom prst="rect">
            <a:avLst/>
          </a:prstGeom>
          <a:solidFill>
            <a:srgbClr val="7DB86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9" name="Shape 49"/>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50" name="Shape 5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369835" y="239654"/>
            <a:ext cx="1124648" cy="1138066"/>
          </a:xfrm>
          <a:prstGeom prst="rect">
            <a:avLst/>
          </a:prstGeom>
          <a:noFill/>
          <a:ln>
            <a:noFill/>
          </a:ln>
        </p:spPr>
      </p:pic>
      <p:sp>
        <p:nvSpPr>
          <p:cNvPr id="51" name="Shape 51"/>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0">
                <a:solidFill>
                  <a:schemeClr val="lt1"/>
                </a:solidFill>
                <a:latin typeface="Questrial"/>
                <a:ea typeface="Questrial"/>
                <a:cs typeface="Questrial"/>
                <a:sym typeface="Questrial"/>
              </a:rPr>
              <a:t>Acknowledgements</a:t>
            </a:r>
          </a:p>
        </p:txBody>
      </p:sp>
      <p:sp>
        <p:nvSpPr>
          <p:cNvPr id="52" name="Shape 52"/>
          <p:cNvSpPr txBox="1">
            <a:spLocks noGrp="1"/>
          </p:cNvSpPr>
          <p:nvPr>
            <p:ph type="body" idx="1"/>
          </p:nvPr>
        </p:nvSpPr>
        <p:spPr>
          <a:xfrm>
            <a:off x="761610" y="2056133"/>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2"/>
          </p:nvPr>
        </p:nvSpPr>
        <p:spPr>
          <a:xfrm>
            <a:off x="761610" y="3646687"/>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56" name="Shape 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746239"/>
            <a:ext cx="12192000" cy="111760"/>
          </a:xfrm>
          <a:prstGeom prst="rect">
            <a:avLst/>
          </a:prstGeom>
          <a:noFill/>
          <a:ln>
            <a:noFill/>
          </a:ln>
        </p:spPr>
      </p:pic>
      <p:sp>
        <p:nvSpPr>
          <p:cNvPr id="11" name="contract info"/>
          <p:cNvSpPr/>
          <p:nvPr userDrawn="1"/>
        </p:nvSpPr>
        <p:spPr>
          <a:xfrm>
            <a:off x="0" y="6579497"/>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ank Slide">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746239"/>
            <a:ext cx="12192000" cy="1117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9"/>
        <p:cNvGrpSpPr/>
        <p:nvPr/>
      </p:nvGrpSpPr>
      <p:grpSpPr>
        <a:xfrm>
          <a:off x="0" y="0"/>
          <a:ext cx="0" cy="0"/>
          <a:chOff x="0" y="0"/>
          <a:chExt cx="0" cy="0"/>
        </a:xfrm>
      </p:grpSpPr>
      <p:sp>
        <p:nvSpPr>
          <p:cNvPr id="60" name="Shape 60"/>
          <p:cNvSpPr/>
          <p:nvPr/>
        </p:nvSpPr>
        <p:spPr>
          <a:xfrm>
            <a:off x="0" y="388648"/>
            <a:ext cx="12192000" cy="840075"/>
          </a:xfrm>
          <a:prstGeom prst="rect">
            <a:avLst/>
          </a:prstGeom>
          <a:solidFill>
            <a:srgbClr val="7DB86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1" name="Shape 6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62" name="Shape 6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18777" y="201280"/>
            <a:ext cx="1214812" cy="1214812"/>
          </a:xfrm>
          <a:prstGeom prst="rect">
            <a:avLst/>
          </a:prstGeom>
          <a:noFill/>
          <a:ln>
            <a:noFill/>
          </a:ln>
        </p:spPr>
      </p:pic>
      <p:pic>
        <p:nvPicPr>
          <p:cNvPr id="63" name="Shape 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746239"/>
            <a:ext cx="12192000" cy="111760"/>
          </a:xfrm>
          <a:prstGeom prst="rect">
            <a:avLst/>
          </a:prstGeom>
          <a:noFill/>
          <a:ln>
            <a:noFill/>
          </a:ln>
        </p:spPr>
      </p:pic>
      <p:sp>
        <p:nvSpPr>
          <p:cNvPr id="64" name="Shape 64"/>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5" name="Shape 65"/>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6" name="Shape 66"/>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body" idx="2"/>
          </p:nvPr>
        </p:nvSpPr>
        <p:spPr>
          <a:xfrm>
            <a:off x="987551"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DB862"/>
              </a:buClr>
              <a:buFont typeface="Arial"/>
              <a:buNone/>
              <a:defRPr sz="4800" b="1" i="0" u="none" strike="noStrike" cap="none">
                <a:solidFill>
                  <a:srgbClr val="7DB862"/>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4"/>
          </p:nvPr>
        </p:nvSpPr>
        <p:spPr>
          <a:xfrm>
            <a:off x="8253984" y="315468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79" name="Shape 7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111760"/>
          </a:xfrm>
          <a:prstGeom prst="rect">
            <a:avLst/>
          </a:prstGeom>
          <a:noFill/>
          <a:ln>
            <a:noFill/>
          </a:ln>
        </p:spPr>
      </p:pic>
      <p:cxnSp>
        <p:nvCxnSpPr>
          <p:cNvPr id="80" name="Shape 80"/>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83" name="Shape 8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6746239"/>
            <a:ext cx="12192000" cy="111760"/>
          </a:xfrm>
          <a:prstGeom prst="rect">
            <a:avLst/>
          </a:prstGeom>
          <a:noFill/>
          <a:ln>
            <a:noFill/>
          </a:ln>
        </p:spPr>
      </p:pic>
      <p:sp>
        <p:nvSpPr>
          <p:cNvPr id="84" name="Shape 84"/>
          <p:cNvSpPr/>
          <p:nvPr/>
        </p:nvSpPr>
        <p:spPr>
          <a:xfrm>
            <a:off x="0" y="388648"/>
            <a:ext cx="12192000" cy="840075"/>
          </a:xfrm>
          <a:prstGeom prst="rect">
            <a:avLst/>
          </a:prstGeom>
          <a:solidFill>
            <a:srgbClr val="7DB86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5" name="Shape 85"/>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Questrial"/>
                <a:ea typeface="Questrial"/>
                <a:cs typeface="Questrial"/>
                <a:sym typeface="Questrial"/>
              </a:rPr>
              <a:t>Acronym</a:t>
            </a:r>
          </a:p>
        </p:txBody>
      </p:sp>
      <p:sp>
        <p:nvSpPr>
          <p:cNvPr id="86" name="Shape 8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87" name="Shape 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8777" y="201280"/>
            <a:ext cx="1214812" cy="121481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7.jpeg"/><Relationship Id="rId5" Type="http://schemas.openxmlformats.org/officeDocument/2006/relationships/image" Target="../media/image23.png"/><Relationship Id="rId10" Type="http://schemas.openxmlformats.org/officeDocument/2006/relationships/image" Target="../media/image26.jpeg"/><Relationship Id="rId4" Type="http://schemas.microsoft.com/office/2007/relationships/hdphoto" Target="../media/hdphoto1.wdp"/><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46.em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4723" y="0"/>
            <a:ext cx="5463804" cy="5286702"/>
          </a:xfrm>
          <a:prstGeom prst="rect">
            <a:avLst/>
          </a:prstGeom>
        </p:spPr>
      </p:pic>
      <p:pic>
        <p:nvPicPr>
          <p:cNvPr id="95" name="Shape 9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5673" y="-1"/>
            <a:ext cx="8134200" cy="6902451"/>
          </a:xfrm>
          <a:prstGeom prst="rect">
            <a:avLst/>
          </a:prstGeom>
          <a:noFill/>
          <a:ln>
            <a:noFill/>
          </a:ln>
        </p:spPr>
      </p:pic>
      <p:sp>
        <p:nvSpPr>
          <p:cNvPr id="96" name="Shape 96"/>
          <p:cNvSpPr txBox="1"/>
          <p:nvPr/>
        </p:nvSpPr>
        <p:spPr>
          <a:xfrm>
            <a:off x="680484" y="3964389"/>
            <a:ext cx="6358269" cy="981353"/>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Questrial"/>
              <a:buNone/>
            </a:pPr>
            <a:r>
              <a:rPr lang="en-US" sz="2160" dirty="0" smtClean="0">
                <a:solidFill>
                  <a:schemeClr val="lt1"/>
                </a:solidFill>
                <a:latin typeface="Century Gothic" panose="020B0502020202020204" pitchFamily="34" charset="0"/>
                <a:ea typeface="Questrial"/>
                <a:cs typeface="Questrial"/>
                <a:sym typeface="Questrial"/>
              </a:rPr>
              <a:t>Utilizing NASA Earth Observations to Reconstruct and Identify Historical Forest Disturbances in the Southern Rocky Mountains for Enhanced Forest Management</a:t>
            </a:r>
            <a:endParaRPr lang="en-US" sz="2160" dirty="0">
              <a:solidFill>
                <a:schemeClr val="lt1"/>
              </a:solidFill>
              <a:latin typeface="Century Gothic" panose="020B0502020202020204" pitchFamily="34" charset="0"/>
              <a:ea typeface="Questrial"/>
              <a:cs typeface="Questrial"/>
              <a:sym typeface="Questrial"/>
            </a:endParaRPr>
          </a:p>
        </p:txBody>
      </p:sp>
      <p:sp>
        <p:nvSpPr>
          <p:cNvPr id="97" name="Shape 97"/>
          <p:cNvSpPr txBox="1"/>
          <p:nvPr/>
        </p:nvSpPr>
        <p:spPr>
          <a:xfrm>
            <a:off x="869325" y="3406125"/>
            <a:ext cx="5974800" cy="5232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dirty="0">
                <a:solidFill>
                  <a:schemeClr val="lt1"/>
                </a:solidFill>
                <a:latin typeface="Century Gothic" panose="020B0502020202020204" pitchFamily="34" charset="0"/>
                <a:ea typeface="Questrial"/>
                <a:cs typeface="Questrial"/>
                <a:sym typeface="Questrial"/>
              </a:rPr>
              <a:t>ROCKY MOUNTAIN AGRICULTURE</a:t>
            </a:r>
          </a:p>
        </p:txBody>
      </p:sp>
      <p:sp>
        <p:nvSpPr>
          <p:cNvPr id="98" name="Shape 98"/>
          <p:cNvSpPr txBox="1"/>
          <p:nvPr/>
        </p:nvSpPr>
        <p:spPr>
          <a:xfrm>
            <a:off x="8359524" y="3309513"/>
            <a:ext cx="3204839" cy="562934"/>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err="1">
                <a:solidFill>
                  <a:srgbClr val="757070"/>
                </a:solidFill>
                <a:latin typeface="Century Gothic" panose="020B0502020202020204" pitchFamily="34" charset="0"/>
                <a:ea typeface="Questrial"/>
                <a:cs typeface="Questrial"/>
                <a:sym typeface="Questrial"/>
              </a:rPr>
              <a:t>Peder</a:t>
            </a:r>
            <a:r>
              <a:rPr lang="en-US" sz="2380" dirty="0">
                <a:solidFill>
                  <a:srgbClr val="757070"/>
                </a:solidFill>
                <a:latin typeface="Century Gothic" panose="020B0502020202020204" pitchFamily="34" charset="0"/>
                <a:ea typeface="Questrial"/>
                <a:cs typeface="Questrial"/>
                <a:sym typeface="Questrial"/>
              </a:rPr>
              <a:t> </a:t>
            </a:r>
            <a:r>
              <a:rPr lang="en-US" sz="2380" dirty="0" err="1" smtClean="0">
                <a:solidFill>
                  <a:srgbClr val="757070"/>
                </a:solidFill>
                <a:latin typeface="Century Gothic" panose="020B0502020202020204" pitchFamily="34" charset="0"/>
                <a:ea typeface="Questrial"/>
                <a:cs typeface="Questrial"/>
                <a:sym typeface="Questrial"/>
              </a:rPr>
              <a:t>Engelstad</a:t>
            </a:r>
            <a:r>
              <a:rPr lang="en-US" sz="2380" dirty="0" smtClean="0">
                <a:solidFill>
                  <a:srgbClr val="757070"/>
                </a:solidFill>
                <a:latin typeface="Century Gothic" panose="020B0502020202020204" pitchFamily="34" charset="0"/>
                <a:ea typeface="Questrial"/>
                <a:cs typeface="Questrial"/>
                <a:sym typeface="Questrial"/>
              </a:rPr>
              <a:t> (Project Lead)</a:t>
            </a:r>
            <a:endParaRPr lang="en-US" sz="2380" dirty="0">
              <a:solidFill>
                <a:srgbClr val="757070"/>
              </a:solidFill>
              <a:latin typeface="Century Gothic" panose="020B0502020202020204" pitchFamily="34" charset="0"/>
              <a:ea typeface="Questrial"/>
              <a:cs typeface="Questrial"/>
              <a:sym typeface="Questrial"/>
            </a:endParaRPr>
          </a:p>
        </p:txBody>
      </p:sp>
      <p:sp>
        <p:nvSpPr>
          <p:cNvPr id="99" name="Shape 99"/>
          <p:cNvSpPr txBox="1"/>
          <p:nvPr/>
        </p:nvSpPr>
        <p:spPr>
          <a:xfrm>
            <a:off x="8359524" y="4097644"/>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a:solidFill>
                  <a:srgbClr val="757070"/>
                </a:solidFill>
                <a:latin typeface="Century Gothic" panose="020B0502020202020204" pitchFamily="34" charset="0"/>
                <a:ea typeface="Questrial"/>
                <a:cs typeface="Questrial"/>
                <a:sym typeface="Questrial"/>
              </a:rPr>
              <a:t>Christopher </a:t>
            </a:r>
            <a:r>
              <a:rPr lang="en-US" sz="2380" dirty="0" err="1">
                <a:solidFill>
                  <a:srgbClr val="757070"/>
                </a:solidFill>
                <a:latin typeface="Century Gothic" panose="020B0502020202020204" pitchFamily="34" charset="0"/>
                <a:ea typeface="Questrial"/>
                <a:cs typeface="Questrial"/>
                <a:sym typeface="Questrial"/>
              </a:rPr>
              <a:t>Beddow</a:t>
            </a:r>
            <a:endParaRPr lang="en-US" sz="2380" dirty="0">
              <a:solidFill>
                <a:srgbClr val="757070"/>
              </a:solidFill>
              <a:latin typeface="Century Gothic" panose="020B0502020202020204" pitchFamily="34" charset="0"/>
              <a:ea typeface="Questrial"/>
              <a:cs typeface="Questrial"/>
              <a:sym typeface="Questrial"/>
            </a:endParaRPr>
          </a:p>
        </p:txBody>
      </p:sp>
      <p:sp>
        <p:nvSpPr>
          <p:cNvPr id="100" name="Shape 100"/>
          <p:cNvSpPr txBox="1"/>
          <p:nvPr/>
        </p:nvSpPr>
        <p:spPr>
          <a:xfrm>
            <a:off x="8359524" y="4692173"/>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a:solidFill>
                  <a:srgbClr val="757070"/>
                </a:solidFill>
                <a:latin typeface="Century Gothic" panose="020B0502020202020204" pitchFamily="34" charset="0"/>
                <a:ea typeface="Questrial"/>
                <a:cs typeface="Questrial"/>
                <a:sym typeface="Questrial"/>
              </a:rPr>
              <a:t>Stephanie </a:t>
            </a:r>
            <a:r>
              <a:rPr lang="en-US" sz="2380" dirty="0" err="1">
                <a:solidFill>
                  <a:srgbClr val="757070"/>
                </a:solidFill>
                <a:latin typeface="Century Gothic" panose="020B0502020202020204" pitchFamily="34" charset="0"/>
                <a:ea typeface="Questrial"/>
                <a:cs typeface="Questrial"/>
                <a:sym typeface="Questrial"/>
              </a:rPr>
              <a:t>Krail</a:t>
            </a:r>
            <a:endParaRPr lang="en-US" sz="2380" dirty="0">
              <a:solidFill>
                <a:srgbClr val="757070"/>
              </a:solidFill>
              <a:latin typeface="Century Gothic" panose="020B0502020202020204" pitchFamily="34" charset="0"/>
              <a:ea typeface="Questrial"/>
              <a:cs typeface="Questrial"/>
              <a:sym typeface="Questrial"/>
            </a:endParaRPr>
          </a:p>
        </p:txBody>
      </p:sp>
      <p:sp>
        <p:nvSpPr>
          <p:cNvPr id="101" name="Shape 101"/>
          <p:cNvSpPr txBox="1"/>
          <p:nvPr/>
        </p:nvSpPr>
        <p:spPr>
          <a:xfrm>
            <a:off x="8359523" y="5286702"/>
            <a:ext cx="3204839" cy="374664"/>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dirty="0">
                <a:solidFill>
                  <a:srgbClr val="757070"/>
                </a:solidFill>
                <a:latin typeface="Century Gothic" panose="020B0502020202020204" pitchFamily="34" charset="0"/>
                <a:ea typeface="Questrial"/>
                <a:cs typeface="Questrial"/>
                <a:sym typeface="Questrial"/>
              </a:rPr>
              <a:t>Amandeep </a:t>
            </a:r>
            <a:r>
              <a:rPr lang="en-US" sz="2380" dirty="0" err="1" smtClean="0">
                <a:solidFill>
                  <a:srgbClr val="757070"/>
                </a:solidFill>
                <a:latin typeface="Century Gothic" panose="020B0502020202020204" pitchFamily="34" charset="0"/>
                <a:ea typeface="Questrial"/>
                <a:cs typeface="Questrial"/>
                <a:sym typeface="Questrial"/>
              </a:rPr>
              <a:t>Vashisht</a:t>
            </a:r>
            <a:endParaRPr lang="en-US" sz="2380" dirty="0">
              <a:solidFill>
                <a:srgbClr val="757070"/>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6" name="Shape 153"/>
          <p:cNvSpPr txBox="1"/>
          <p:nvPr/>
        </p:nvSpPr>
        <p:spPr>
          <a:xfrm>
            <a:off x="1929008" y="504825"/>
            <a:ext cx="9498063"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Data Processing</a:t>
            </a:r>
            <a:endParaRPr lang="en-US" sz="4000" dirty="0">
              <a:solidFill>
                <a:schemeClr val="lt1"/>
              </a:solidFill>
              <a:latin typeface="Century Gothic" charset="0"/>
              <a:ea typeface="Century Gothic" charset="0"/>
              <a:cs typeface="Century Gothic" charset="0"/>
              <a:sym typeface="Questrial"/>
            </a:endParaRPr>
          </a:p>
        </p:txBody>
      </p:sp>
      <p:grpSp>
        <p:nvGrpSpPr>
          <p:cNvPr id="158" name="Group 157"/>
          <p:cNvGrpSpPr/>
          <p:nvPr/>
        </p:nvGrpSpPr>
        <p:grpSpPr>
          <a:xfrm>
            <a:off x="664204" y="1574375"/>
            <a:ext cx="6586151" cy="1942315"/>
            <a:chOff x="5372845" y="1414796"/>
            <a:chExt cx="6586151" cy="1942315"/>
          </a:xfrm>
        </p:grpSpPr>
        <p:sp>
          <p:nvSpPr>
            <p:cNvPr id="3" name="TextBox 2"/>
            <p:cNvSpPr txBox="1"/>
            <p:nvPr/>
          </p:nvSpPr>
          <p:spPr>
            <a:xfrm>
              <a:off x="5372845" y="1414796"/>
              <a:ext cx="2354893" cy="400110"/>
            </a:xfrm>
            <a:prstGeom prst="rect">
              <a:avLst/>
            </a:prstGeom>
            <a:noFill/>
          </p:spPr>
          <p:txBody>
            <a:bodyPr wrap="square" rtlCol="0">
              <a:spAutoFit/>
            </a:bodyPr>
            <a:lstStyle/>
            <a:p>
              <a:r>
                <a:rPr lang="en-US" sz="2000" b="1" dirty="0" err="1" smtClean="0">
                  <a:solidFill>
                    <a:srgbClr val="757070"/>
                  </a:solidFill>
                  <a:latin typeface="Century Gothic" panose="020B0502020202020204" pitchFamily="34" charset="0"/>
                </a:rPr>
                <a:t>LandsatLinkr</a:t>
              </a:r>
              <a:endParaRPr lang="en-US" sz="2000" b="1" dirty="0">
                <a:latin typeface="Century Gothic" panose="020B0502020202020204" pitchFamily="34" charset="0"/>
                <a:cs typeface="Arial" panose="020B0604020202020204" pitchFamily="34" charset="0"/>
              </a:endParaRPr>
            </a:p>
          </p:txBody>
        </p:sp>
        <p:grpSp>
          <p:nvGrpSpPr>
            <p:cNvPr id="157" name="Group 156"/>
            <p:cNvGrpSpPr/>
            <p:nvPr/>
          </p:nvGrpSpPr>
          <p:grpSpPr>
            <a:xfrm>
              <a:off x="7372086" y="1513199"/>
              <a:ext cx="4586910" cy="1843912"/>
              <a:chOff x="7372086" y="1513199"/>
              <a:chExt cx="4586910" cy="1843912"/>
            </a:xfrm>
          </p:grpSpPr>
          <p:grpSp>
            <p:nvGrpSpPr>
              <p:cNvPr id="156" name="Group 155"/>
              <p:cNvGrpSpPr/>
              <p:nvPr/>
            </p:nvGrpSpPr>
            <p:grpSpPr>
              <a:xfrm>
                <a:off x="10066228" y="1679254"/>
                <a:ext cx="1892768" cy="1582740"/>
                <a:chOff x="10066228" y="1679254"/>
                <a:chExt cx="1892768" cy="1582740"/>
              </a:xfrm>
            </p:grpSpPr>
            <p:pic>
              <p:nvPicPr>
                <p:cNvPr id="47" name="Picture 4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1177276" y="1694197"/>
                  <a:ext cx="781720" cy="1567797"/>
                </a:xfrm>
                <a:prstGeom prst="rect">
                  <a:avLst/>
                </a:prstGeom>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0614261" y="1679254"/>
                  <a:ext cx="781720" cy="1567797"/>
                </a:xfrm>
                <a:prstGeom prst="rect">
                  <a:avLst/>
                </a:prstGeom>
                <a:effectLst>
                  <a:outerShdw blurRad="50800" dist="38100" dir="2700000" algn="tl" rotWithShape="0">
                    <a:prstClr val="black">
                      <a:alpha val="40000"/>
                    </a:prstClr>
                  </a:outerShdw>
                </a:effectLst>
              </p:spPr>
            </p:pic>
            <p:pic>
              <p:nvPicPr>
                <p:cNvPr id="49" name="Picture 48"/>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0066228" y="1683314"/>
                  <a:ext cx="781720" cy="1567797"/>
                </a:xfrm>
                <a:prstGeom prst="rect">
                  <a:avLst/>
                </a:prstGeom>
                <a:effectLst>
                  <a:outerShdw blurRad="50800" dist="38100" dir="2700000" algn="tl" rotWithShape="0">
                    <a:prstClr val="black">
                      <a:alpha val="40000"/>
                    </a:prstClr>
                  </a:outerShdw>
                </a:effectLst>
              </p:spPr>
            </p:pic>
          </p:grpSp>
          <p:grpSp>
            <p:nvGrpSpPr>
              <p:cNvPr id="52" name="Group 51"/>
              <p:cNvGrpSpPr/>
              <p:nvPr/>
            </p:nvGrpSpPr>
            <p:grpSpPr>
              <a:xfrm>
                <a:off x="7372086" y="1513199"/>
                <a:ext cx="1830847" cy="1843912"/>
                <a:chOff x="5755001" y="1307033"/>
                <a:chExt cx="1830847" cy="2838659"/>
              </a:xfrm>
            </p:grpSpPr>
            <p:pic>
              <p:nvPicPr>
                <p:cNvPr id="55" name="Picture 54"/>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6688216" y="1374223"/>
                  <a:ext cx="897632" cy="2771469"/>
                </a:xfrm>
                <a:prstGeom prst="rect">
                  <a:avLst/>
                </a:prstGeom>
                <a:effectLst>
                  <a:outerShdw blurRad="50800" dist="38100" dir="2700000" algn="tl" rotWithShape="0">
                    <a:prstClr val="black">
                      <a:alpha val="40000"/>
                    </a:prstClr>
                  </a:outerShdw>
                </a:effectLst>
              </p:spPr>
            </p:pic>
            <p:pic>
              <p:nvPicPr>
                <p:cNvPr id="56" name="Picture 55"/>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a:xfrm>
                  <a:off x="6277708" y="1777902"/>
                  <a:ext cx="629213" cy="1942716"/>
                </a:xfrm>
                <a:prstGeom prst="rect">
                  <a:avLst/>
                </a:prstGeom>
                <a:effectLst>
                  <a:outerShdw blurRad="50800" dist="38100" dir="2700000" algn="tl" rotWithShape="0">
                    <a:prstClr val="black">
                      <a:alpha val="40000"/>
                    </a:prstClr>
                  </a:outerShdw>
                </a:effectLst>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5755001" y="1307033"/>
                  <a:ext cx="781720" cy="2413586"/>
                </a:xfrm>
                <a:prstGeom prst="rect">
                  <a:avLst/>
                </a:prstGeom>
                <a:effectLst>
                  <a:outerShdw blurRad="50800" dist="38100" dir="2700000" algn="tl" rotWithShape="0">
                    <a:prstClr val="black">
                      <a:alpha val="40000"/>
                    </a:prstClr>
                  </a:outerShdw>
                </a:effectLst>
              </p:spPr>
            </p:pic>
          </p:grpSp>
          <p:sp>
            <p:nvSpPr>
              <p:cNvPr id="60" name="Chevron 59"/>
              <p:cNvSpPr/>
              <p:nvPr/>
            </p:nvSpPr>
            <p:spPr>
              <a:xfrm>
                <a:off x="9316995" y="2160797"/>
                <a:ext cx="575537" cy="573895"/>
              </a:xfrm>
              <a:prstGeom prst="chevron">
                <a:avLst>
                  <a:gd name="adj" fmla="val 41127"/>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767171"/>
                  </a:solidFill>
                  <a:effectLst/>
                  <a:uLnTx/>
                  <a:uFillTx/>
                  <a:latin typeface="Century Gothic" charset="0"/>
                  <a:ea typeface="Century Gothic" charset="0"/>
                  <a:cs typeface="Century Gothic" charset="0"/>
                </a:endParaRPr>
              </a:p>
            </p:txBody>
          </p:sp>
        </p:grpSp>
      </p:grpSp>
      <p:grpSp>
        <p:nvGrpSpPr>
          <p:cNvPr id="65" name="Group 64"/>
          <p:cNvGrpSpPr/>
          <p:nvPr/>
        </p:nvGrpSpPr>
        <p:grpSpPr>
          <a:xfrm>
            <a:off x="9072178" y="1414347"/>
            <a:ext cx="2354893" cy="3461238"/>
            <a:chOff x="9072178" y="1414347"/>
            <a:chExt cx="2354893" cy="3461238"/>
          </a:xfrm>
        </p:grpSpPr>
        <p:grpSp>
          <p:nvGrpSpPr>
            <p:cNvPr id="45" name="Group 44"/>
            <p:cNvGrpSpPr/>
            <p:nvPr/>
          </p:nvGrpSpPr>
          <p:grpSpPr>
            <a:xfrm>
              <a:off x="9218210" y="1414347"/>
              <a:ext cx="1813037" cy="3125949"/>
              <a:chOff x="8194917" y="1577802"/>
              <a:chExt cx="3384806" cy="4393793"/>
            </a:xfrm>
          </p:grpSpPr>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18540" y="3998015"/>
                <a:ext cx="3337560" cy="1973580"/>
              </a:xfrm>
              <a:prstGeom prst="rect">
                <a:avLst/>
              </a:prstGeom>
              <a:scene3d>
                <a:camera prst="isometricBottomDown"/>
                <a:lightRig rig="threePt" dir="t"/>
              </a:scene3d>
            </p:spPr>
          </p:pic>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94917" y="3209080"/>
                <a:ext cx="3384806" cy="2007540"/>
              </a:xfrm>
              <a:prstGeom prst="rect">
                <a:avLst/>
              </a:prstGeom>
              <a:scene3d>
                <a:camera prst="isometricBottomDown"/>
                <a:lightRig rig="threePt" dir="t"/>
              </a:scene3d>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4917" y="2367575"/>
                <a:ext cx="3384806" cy="2026573"/>
              </a:xfrm>
              <a:prstGeom prst="rect">
                <a:avLst/>
              </a:prstGeom>
              <a:scene3d>
                <a:camera prst="isometricBottomDown"/>
                <a:lightRig rig="threePt" dir="t"/>
              </a:scene3d>
            </p:spPr>
          </p:pic>
          <p:pic>
            <p:nvPicPr>
              <p:cNvPr id="2" name="Picture 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194917" y="1577802"/>
                <a:ext cx="3384806" cy="1995639"/>
              </a:xfrm>
              <a:prstGeom prst="rect">
                <a:avLst/>
              </a:prstGeom>
              <a:scene3d>
                <a:camera prst="isometricBottomDown"/>
                <a:lightRig rig="twoPt" dir="t"/>
              </a:scene3d>
            </p:spPr>
          </p:pic>
        </p:grpSp>
        <p:sp>
          <p:nvSpPr>
            <p:cNvPr id="76" name="TextBox 75"/>
            <p:cNvSpPr txBox="1"/>
            <p:nvPr/>
          </p:nvSpPr>
          <p:spPr>
            <a:xfrm>
              <a:off x="9072178" y="4475475"/>
              <a:ext cx="2354893" cy="400110"/>
            </a:xfrm>
            <a:prstGeom prst="rect">
              <a:avLst/>
            </a:prstGeom>
            <a:noFill/>
          </p:spPr>
          <p:txBody>
            <a:bodyPr wrap="square" rtlCol="0">
              <a:spAutoFit/>
            </a:bodyPr>
            <a:lstStyle/>
            <a:p>
              <a:r>
                <a:rPr lang="en-US" sz="2000" b="1" dirty="0" smtClean="0">
                  <a:solidFill>
                    <a:srgbClr val="757070"/>
                  </a:solidFill>
                  <a:latin typeface="Century Gothic" panose="020B0502020202020204" pitchFamily="34" charset="0"/>
                </a:rPr>
                <a:t>Elevation Indices</a:t>
              </a:r>
              <a:endParaRPr lang="en-US" sz="2000" b="1" dirty="0">
                <a:latin typeface="Century Gothic" panose="020B0502020202020204" pitchFamily="34" charset="0"/>
                <a:cs typeface="Arial" panose="020B0604020202020204" pitchFamily="34" charset="0"/>
              </a:endParaRPr>
            </a:p>
          </p:txBody>
        </p:sp>
      </p:grpSp>
      <p:grpSp>
        <p:nvGrpSpPr>
          <p:cNvPr id="159" name="Group 158"/>
          <p:cNvGrpSpPr/>
          <p:nvPr/>
        </p:nvGrpSpPr>
        <p:grpSpPr>
          <a:xfrm>
            <a:off x="124744" y="2246244"/>
            <a:ext cx="9241167" cy="4379442"/>
            <a:chOff x="3100071" y="2285337"/>
            <a:chExt cx="9241167" cy="4379442"/>
          </a:xfrm>
        </p:grpSpPr>
        <p:sp>
          <p:nvSpPr>
            <p:cNvPr id="75" name="TextBox 74"/>
            <p:cNvSpPr txBox="1"/>
            <p:nvPr/>
          </p:nvSpPr>
          <p:spPr>
            <a:xfrm>
              <a:off x="8822679" y="4052248"/>
              <a:ext cx="2354893" cy="400110"/>
            </a:xfrm>
            <a:prstGeom prst="rect">
              <a:avLst/>
            </a:prstGeom>
            <a:noFill/>
          </p:spPr>
          <p:txBody>
            <a:bodyPr wrap="square" rtlCol="0">
              <a:spAutoFit/>
            </a:bodyPr>
            <a:lstStyle/>
            <a:p>
              <a:r>
                <a:rPr lang="en-US" sz="2000" b="1" dirty="0" err="1" smtClean="0">
                  <a:solidFill>
                    <a:srgbClr val="757070"/>
                  </a:solidFill>
                  <a:latin typeface="Century Gothic" panose="020B0502020202020204" pitchFamily="34" charset="0"/>
                </a:rPr>
                <a:t>LandTrendr</a:t>
              </a:r>
              <a:endParaRPr lang="en-US" sz="2000" b="1" dirty="0">
                <a:latin typeface="Century Gothic" panose="020B0502020202020204" pitchFamily="34" charset="0"/>
                <a:cs typeface="Arial" panose="020B0604020202020204" pitchFamily="34" charset="0"/>
              </a:endParaRPr>
            </a:p>
          </p:txBody>
        </p:sp>
        <p:grpSp>
          <p:nvGrpSpPr>
            <p:cNvPr id="154" name="Group 153"/>
            <p:cNvGrpSpPr/>
            <p:nvPr/>
          </p:nvGrpSpPr>
          <p:grpSpPr>
            <a:xfrm>
              <a:off x="3100071" y="2285337"/>
              <a:ext cx="9241167" cy="4379442"/>
              <a:chOff x="-176680" y="2476753"/>
              <a:chExt cx="9241167" cy="4379442"/>
            </a:xfrm>
          </p:grpSpPr>
          <p:grpSp>
            <p:nvGrpSpPr>
              <p:cNvPr id="142" name="Group 141"/>
              <p:cNvGrpSpPr/>
              <p:nvPr/>
            </p:nvGrpSpPr>
            <p:grpSpPr>
              <a:xfrm>
                <a:off x="2954167" y="4127077"/>
                <a:ext cx="1305761" cy="784989"/>
                <a:chOff x="2954167" y="4127077"/>
                <a:chExt cx="1305761" cy="784989"/>
              </a:xfrm>
            </p:grpSpPr>
            <p:sp>
              <p:nvSpPr>
                <p:cNvPr id="138" name="Right Brace 137"/>
                <p:cNvSpPr/>
                <p:nvPr/>
              </p:nvSpPr>
              <p:spPr>
                <a:xfrm rot="16200000">
                  <a:off x="3375469" y="4443676"/>
                  <a:ext cx="375125" cy="561656"/>
                </a:xfrm>
                <a:prstGeom prst="rightBrace">
                  <a:avLst/>
                </a:prstGeom>
                <a:ln>
                  <a:solidFill>
                    <a:srgbClr val="908B8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TextBox 79"/>
                <p:cNvSpPr txBox="1"/>
                <p:nvPr/>
              </p:nvSpPr>
              <p:spPr>
                <a:xfrm>
                  <a:off x="2954167" y="4127077"/>
                  <a:ext cx="1305761" cy="400110"/>
                </a:xfrm>
                <a:prstGeom prst="rect">
                  <a:avLst/>
                </a:prstGeom>
                <a:noFill/>
              </p:spPr>
              <p:txBody>
                <a:bodyPr wrap="square" rtlCol="0">
                  <a:spAutoFit/>
                </a:bodyPr>
                <a:lstStyle/>
                <a:p>
                  <a:r>
                    <a:rPr lang="en-US" sz="2000" dirty="0" smtClean="0">
                      <a:solidFill>
                        <a:srgbClr val="757070"/>
                      </a:solidFill>
                      <a:latin typeface="Century Gothic" panose="020B0502020202020204" pitchFamily="34" charset="0"/>
                    </a:rPr>
                    <a:t>Duration</a:t>
                  </a:r>
                  <a:endParaRPr lang="en-US" sz="2000" dirty="0">
                    <a:latin typeface="Century Gothic" panose="020B0502020202020204" pitchFamily="34" charset="0"/>
                    <a:cs typeface="Arial" panose="020B0604020202020204" pitchFamily="34" charset="0"/>
                  </a:endParaRPr>
                </a:p>
              </p:txBody>
            </p:sp>
          </p:grpSp>
          <p:grpSp>
            <p:nvGrpSpPr>
              <p:cNvPr id="143" name="Group 142"/>
              <p:cNvGrpSpPr/>
              <p:nvPr/>
            </p:nvGrpSpPr>
            <p:grpSpPr>
              <a:xfrm>
                <a:off x="6712883" y="5106094"/>
                <a:ext cx="2351604" cy="1178057"/>
                <a:chOff x="6712883" y="5106094"/>
                <a:chExt cx="2351604" cy="1178058"/>
              </a:xfrm>
            </p:grpSpPr>
            <p:sp>
              <p:nvSpPr>
                <p:cNvPr id="78" name="Right Brace 77"/>
                <p:cNvSpPr/>
                <p:nvPr/>
              </p:nvSpPr>
              <p:spPr>
                <a:xfrm flipV="1">
                  <a:off x="6712883" y="5106094"/>
                  <a:ext cx="637285" cy="1178058"/>
                </a:xfrm>
                <a:prstGeom prst="rightBrace">
                  <a:avLst/>
                </a:prstGeom>
                <a:ln>
                  <a:solidFill>
                    <a:srgbClr val="908B8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TextBox 80"/>
                <p:cNvSpPr txBox="1"/>
                <p:nvPr/>
              </p:nvSpPr>
              <p:spPr>
                <a:xfrm>
                  <a:off x="7335090" y="5472494"/>
                  <a:ext cx="1729397" cy="400110"/>
                </a:xfrm>
                <a:prstGeom prst="rect">
                  <a:avLst/>
                </a:prstGeom>
                <a:noFill/>
              </p:spPr>
              <p:txBody>
                <a:bodyPr wrap="square" rtlCol="0">
                  <a:spAutoFit/>
                </a:bodyPr>
                <a:lstStyle/>
                <a:p>
                  <a:r>
                    <a:rPr lang="en-US" sz="2000" dirty="0" smtClean="0">
                      <a:solidFill>
                        <a:srgbClr val="757070"/>
                      </a:solidFill>
                      <a:latin typeface="Century Gothic" panose="020B0502020202020204" pitchFamily="34" charset="0"/>
                    </a:rPr>
                    <a:t>Magnitude</a:t>
                  </a:r>
                  <a:endParaRPr lang="en-US" sz="2000" dirty="0">
                    <a:latin typeface="Century Gothic" panose="020B0502020202020204" pitchFamily="34" charset="0"/>
                    <a:cs typeface="Arial" panose="020B0604020202020204" pitchFamily="34" charset="0"/>
                  </a:endParaRPr>
                </a:p>
              </p:txBody>
            </p:sp>
          </p:grpSp>
          <p:cxnSp>
            <p:nvCxnSpPr>
              <p:cNvPr id="145" name="Straight Connector 144"/>
              <p:cNvCxnSpPr>
                <a:stCxn id="138" idx="0"/>
              </p:cNvCxnSpPr>
              <p:nvPr/>
            </p:nvCxnSpPr>
            <p:spPr>
              <a:xfrm flipH="1">
                <a:off x="3282203" y="4912067"/>
                <a:ext cx="1" cy="1574213"/>
              </a:xfrm>
              <a:prstGeom prst="line">
                <a:avLst/>
              </a:prstGeom>
              <a:ln>
                <a:solidFill>
                  <a:srgbClr val="908B8B"/>
                </a:solidFill>
                <a:prstDash val="dashDot"/>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38" idx="2"/>
              </p:cNvCxnSpPr>
              <p:nvPr/>
            </p:nvCxnSpPr>
            <p:spPr>
              <a:xfrm flipH="1">
                <a:off x="3820237" y="4912067"/>
                <a:ext cx="23623" cy="1532783"/>
              </a:xfrm>
              <a:prstGeom prst="line">
                <a:avLst/>
              </a:prstGeom>
              <a:ln>
                <a:solidFill>
                  <a:srgbClr val="908B8B"/>
                </a:solidFill>
                <a:prstDash val="dashDot"/>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8" idx="2"/>
              </p:cNvCxnSpPr>
              <p:nvPr/>
            </p:nvCxnSpPr>
            <p:spPr>
              <a:xfrm flipH="1">
                <a:off x="3236721" y="5106094"/>
                <a:ext cx="3476162" cy="34769"/>
              </a:xfrm>
              <a:prstGeom prst="line">
                <a:avLst/>
              </a:prstGeom>
              <a:ln>
                <a:solidFill>
                  <a:srgbClr val="908B8B"/>
                </a:solidFill>
                <a:prstDash val="dashDot"/>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78" idx="0"/>
              </p:cNvCxnSpPr>
              <p:nvPr/>
            </p:nvCxnSpPr>
            <p:spPr>
              <a:xfrm flipH="1">
                <a:off x="3832049" y="6284151"/>
                <a:ext cx="2880834" cy="0"/>
              </a:xfrm>
              <a:prstGeom prst="line">
                <a:avLst/>
              </a:prstGeom>
              <a:ln>
                <a:solidFill>
                  <a:srgbClr val="908B8B"/>
                </a:solidFill>
                <a:prstDash val="dashDot"/>
              </a:ln>
            </p:spPr>
            <p:style>
              <a:lnRef idx="1">
                <a:schemeClr val="accent1"/>
              </a:lnRef>
              <a:fillRef idx="0">
                <a:schemeClr val="accent1"/>
              </a:fillRef>
              <a:effectRef idx="0">
                <a:schemeClr val="accent1"/>
              </a:effectRef>
              <a:fontRef idx="minor">
                <a:schemeClr val="tx1"/>
              </a:fontRef>
            </p:style>
          </p:cxnSp>
          <p:grpSp>
            <p:nvGrpSpPr>
              <p:cNvPr id="153" name="Group 152"/>
              <p:cNvGrpSpPr/>
              <p:nvPr/>
            </p:nvGrpSpPr>
            <p:grpSpPr>
              <a:xfrm>
                <a:off x="-176680" y="2476753"/>
                <a:ext cx="7782873" cy="4379442"/>
                <a:chOff x="-176680" y="2476753"/>
                <a:chExt cx="7782873" cy="4379442"/>
              </a:xfrm>
            </p:grpSpPr>
            <p:grpSp>
              <p:nvGrpSpPr>
                <p:cNvPr id="152" name="Group 151"/>
                <p:cNvGrpSpPr/>
                <p:nvPr/>
              </p:nvGrpSpPr>
              <p:grpSpPr>
                <a:xfrm>
                  <a:off x="580548" y="4293439"/>
                  <a:ext cx="7025645" cy="2562756"/>
                  <a:chOff x="580548" y="4293439"/>
                  <a:chExt cx="7025645" cy="2562756"/>
                </a:xfrm>
              </p:grpSpPr>
              <p:grpSp>
                <p:nvGrpSpPr>
                  <p:cNvPr id="137" name="Group 136"/>
                  <p:cNvGrpSpPr/>
                  <p:nvPr/>
                </p:nvGrpSpPr>
                <p:grpSpPr>
                  <a:xfrm>
                    <a:off x="580548" y="4293439"/>
                    <a:ext cx="7025645" cy="2192841"/>
                    <a:chOff x="985294" y="3778754"/>
                    <a:chExt cx="7025645" cy="2192841"/>
                  </a:xfrm>
                </p:grpSpPr>
                <p:grpSp>
                  <p:nvGrpSpPr>
                    <p:cNvPr id="136" name="Group 135"/>
                    <p:cNvGrpSpPr/>
                    <p:nvPr/>
                  </p:nvGrpSpPr>
                  <p:grpSpPr>
                    <a:xfrm>
                      <a:off x="985294" y="3778754"/>
                      <a:ext cx="7025645" cy="2192841"/>
                      <a:chOff x="985294" y="3778754"/>
                      <a:chExt cx="7025645" cy="2192841"/>
                    </a:xfrm>
                  </p:grpSpPr>
                  <p:cxnSp>
                    <p:nvCxnSpPr>
                      <p:cNvPr id="59" name="Straight Arrow Connector 58"/>
                      <p:cNvCxnSpPr/>
                      <p:nvPr/>
                    </p:nvCxnSpPr>
                    <p:spPr>
                      <a:xfrm>
                        <a:off x="985294" y="5971595"/>
                        <a:ext cx="7025645" cy="0"/>
                      </a:xfrm>
                      <a:prstGeom prst="straightConnector1">
                        <a:avLst/>
                      </a:prstGeom>
                      <a:ln w="38100">
                        <a:solidFill>
                          <a:srgbClr val="7DB86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985294" y="3778754"/>
                        <a:ext cx="0" cy="2192841"/>
                      </a:xfrm>
                      <a:prstGeom prst="straightConnector1">
                        <a:avLst/>
                      </a:prstGeom>
                      <a:ln w="38100">
                        <a:solidFill>
                          <a:srgbClr val="7DB86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985294" y="4234377"/>
                      <a:ext cx="6108712" cy="1535090"/>
                      <a:chOff x="985294" y="4518141"/>
                      <a:chExt cx="6108712" cy="1535090"/>
                    </a:xfrm>
                  </p:grpSpPr>
                  <p:cxnSp>
                    <p:nvCxnSpPr>
                      <p:cNvPr id="128" name="Straight Connector 127"/>
                      <p:cNvCxnSpPr/>
                      <p:nvPr/>
                    </p:nvCxnSpPr>
                    <p:spPr>
                      <a:xfrm>
                        <a:off x="985294" y="4518141"/>
                        <a:ext cx="2656172" cy="391801"/>
                      </a:xfrm>
                      <a:prstGeom prst="line">
                        <a:avLst/>
                      </a:prstGeom>
                      <a:ln w="38100">
                        <a:solidFill>
                          <a:srgbClr val="908B8B"/>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641466" y="4875174"/>
                        <a:ext cx="598584" cy="1178057"/>
                      </a:xfrm>
                      <a:prstGeom prst="line">
                        <a:avLst/>
                      </a:prstGeom>
                      <a:ln w="38100">
                        <a:solidFill>
                          <a:srgbClr val="908B8B"/>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248606" y="5563213"/>
                        <a:ext cx="2845400" cy="490018"/>
                      </a:xfrm>
                      <a:prstGeom prst="line">
                        <a:avLst/>
                      </a:prstGeom>
                      <a:ln w="38100">
                        <a:solidFill>
                          <a:srgbClr val="908B8B"/>
                        </a:solidFill>
                      </a:ln>
                    </p:spPr>
                    <p:style>
                      <a:lnRef idx="1">
                        <a:schemeClr val="accent1"/>
                      </a:lnRef>
                      <a:fillRef idx="0">
                        <a:schemeClr val="accent1"/>
                      </a:fillRef>
                      <a:effectRef idx="0">
                        <a:schemeClr val="accent1"/>
                      </a:effectRef>
                      <a:fontRef idx="minor">
                        <a:schemeClr val="tx1"/>
                      </a:fontRef>
                    </p:style>
                  </p:cxnSp>
                </p:grpSp>
              </p:grpSp>
              <p:sp>
                <p:nvSpPr>
                  <p:cNvPr id="97" name="TextBox 96"/>
                  <p:cNvSpPr txBox="1"/>
                  <p:nvPr/>
                </p:nvSpPr>
                <p:spPr>
                  <a:xfrm>
                    <a:off x="2975501" y="6456085"/>
                    <a:ext cx="1729397" cy="400110"/>
                  </a:xfrm>
                  <a:prstGeom prst="rect">
                    <a:avLst/>
                  </a:prstGeom>
                  <a:noFill/>
                </p:spPr>
                <p:txBody>
                  <a:bodyPr wrap="square" rtlCol="0">
                    <a:spAutoFit/>
                  </a:bodyPr>
                  <a:lstStyle/>
                  <a:p>
                    <a:r>
                      <a:rPr lang="en-US" sz="2000" dirty="0" smtClean="0">
                        <a:solidFill>
                          <a:srgbClr val="757070"/>
                        </a:solidFill>
                        <a:latin typeface="Century Gothic" panose="020B0502020202020204" pitchFamily="34" charset="0"/>
                      </a:rPr>
                      <a:t>Time (Years)</a:t>
                    </a:r>
                    <a:endParaRPr lang="en-US" sz="2000" dirty="0">
                      <a:latin typeface="Century Gothic" panose="020B0502020202020204" pitchFamily="34" charset="0"/>
                      <a:cs typeface="Arial" panose="020B0604020202020204" pitchFamily="34" charset="0"/>
                    </a:endParaRPr>
                  </a:p>
                </p:txBody>
              </p:sp>
            </p:grpSp>
            <p:sp>
              <p:nvSpPr>
                <p:cNvPr id="99" name="TextBox 98"/>
                <p:cNvSpPr txBox="1"/>
                <p:nvPr/>
              </p:nvSpPr>
              <p:spPr>
                <a:xfrm rot="16200000">
                  <a:off x="-1856470" y="4156543"/>
                  <a:ext cx="4067465" cy="707886"/>
                </a:xfrm>
                <a:prstGeom prst="rect">
                  <a:avLst/>
                </a:prstGeom>
                <a:noFill/>
              </p:spPr>
              <p:txBody>
                <a:bodyPr wrap="square" rtlCol="0">
                  <a:spAutoFit/>
                </a:bodyPr>
                <a:lstStyle/>
                <a:p>
                  <a:r>
                    <a:rPr lang="en-US" sz="2000" smtClean="0">
                      <a:solidFill>
                        <a:srgbClr val="757070"/>
                      </a:solidFill>
                      <a:latin typeface="Century Gothic" panose="020B0502020202020204" pitchFamily="34" charset="0"/>
                    </a:rPr>
                    <a:t>Vegetation</a:t>
                  </a:r>
                </a:p>
                <a:p>
                  <a:r>
                    <a:rPr lang="en-US" sz="2000" dirty="0" smtClean="0">
                      <a:solidFill>
                        <a:srgbClr val="757070"/>
                      </a:solidFill>
                      <a:latin typeface="Century Gothic" panose="020B0502020202020204" pitchFamily="34" charset="0"/>
                    </a:rPr>
                    <a:t>Condition (Index)</a:t>
                  </a:r>
                  <a:endParaRPr lang="en-US" sz="2000" dirty="0">
                    <a:latin typeface="Century Gothic" panose="020B0502020202020204" pitchFamily="34" charset="0"/>
                    <a:cs typeface="Arial" panose="020B0604020202020204" pitchFamily="34" charset="0"/>
                  </a:endParaRPr>
                </a:p>
              </p:txBody>
            </p:sp>
          </p:grpSp>
        </p:grpSp>
      </p:grpSp>
    </p:spTree>
    <p:extLst>
      <p:ext uri="{BB962C8B-B14F-4D97-AF65-F5344CB8AC3E}">
        <p14:creationId xmlns:p14="http://schemas.microsoft.com/office/powerpoint/2010/main" val="1203931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2" name="Rectangle 1"/>
          <p:cNvSpPr/>
          <p:nvPr/>
        </p:nvSpPr>
        <p:spPr>
          <a:xfrm>
            <a:off x="10626291" y="0"/>
            <a:ext cx="155245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203098" y="-201950"/>
            <a:ext cx="12175358" cy="7070584"/>
          </a:xfrm>
          <a:prstGeom prst="rect">
            <a:avLst/>
          </a:prstGeom>
        </p:spPr>
      </p:pic>
      <p:sp>
        <p:nvSpPr>
          <p:cNvPr id="6" name="Rounded Rectangle 5"/>
          <p:cNvSpPr/>
          <p:nvPr/>
        </p:nvSpPr>
        <p:spPr>
          <a:xfrm>
            <a:off x="569281" y="2450002"/>
            <a:ext cx="4791371" cy="4365468"/>
          </a:xfrm>
          <a:prstGeom prst="roundRect">
            <a:avLst/>
          </a:prstGeom>
          <a:solidFill>
            <a:schemeClr val="bg1">
              <a:lumMod val="95000"/>
              <a:alpha val="20000"/>
            </a:scheme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defRPr/>
            </a:pPr>
            <a:endParaRPr lang="en-US"/>
          </a:p>
        </p:txBody>
      </p:sp>
      <p:sp>
        <p:nvSpPr>
          <p:cNvPr id="11" name="Shape 153"/>
          <p:cNvSpPr txBox="1"/>
          <p:nvPr/>
        </p:nvSpPr>
        <p:spPr>
          <a:xfrm>
            <a:off x="4028662" y="1619790"/>
            <a:ext cx="9591673" cy="596897"/>
          </a:xfrm>
          <a:prstGeom prst="rect">
            <a:avLst/>
          </a:prstGeom>
          <a:noFill/>
          <a:ln>
            <a:noFill/>
          </a:ln>
        </p:spPr>
        <p:txBody>
          <a:bodyPr lIns="91425" tIns="45700" rIns="91425" bIns="45700" anchor="t" anchorCtr="0">
            <a:noAutofit/>
          </a:bodyPr>
          <a:lstStyle/>
          <a:p>
            <a:pPr lvl="0" algn="ctr">
              <a:lnSpc>
                <a:spcPct val="90000"/>
              </a:lnSpc>
              <a:buClr>
                <a:schemeClr val="lt1"/>
              </a:buClr>
              <a:buSzPct val="25000"/>
            </a:pPr>
            <a:r>
              <a:rPr lang="en-US" sz="4000" dirty="0" smtClean="0">
                <a:solidFill>
                  <a:srgbClr val="757070"/>
                </a:solidFill>
                <a:latin typeface="Century Gothic" panose="020B0502020202020204" pitchFamily="34" charset="0"/>
                <a:sym typeface="Questrial"/>
              </a:rPr>
              <a:t>Modeling</a:t>
            </a:r>
            <a:endParaRPr lang="en-US" sz="4000" dirty="0">
              <a:solidFill>
                <a:schemeClr val="tx1">
                  <a:lumMod val="95000"/>
                  <a:lumOff val="5000"/>
                </a:schemeClr>
              </a:solidFill>
              <a:latin typeface="Century Gothic" charset="0"/>
              <a:ea typeface="Century Gothic" charset="0"/>
              <a:cs typeface="Century Gothic" charset="0"/>
              <a:sym typeface="Questrial"/>
            </a:endParaRPr>
          </a:p>
        </p:txBody>
      </p:sp>
      <p:sp>
        <p:nvSpPr>
          <p:cNvPr id="7" name="Rounded Rectangle 6"/>
          <p:cNvSpPr/>
          <p:nvPr/>
        </p:nvSpPr>
        <p:spPr>
          <a:xfrm>
            <a:off x="21266" y="42530"/>
            <a:ext cx="4886385" cy="2216687"/>
          </a:xfrm>
          <a:prstGeom prst="roundRect">
            <a:avLst/>
          </a:prstGeom>
          <a:solidFill>
            <a:schemeClr val="bg1">
              <a:lumMod val="95000"/>
              <a:alpha val="20000"/>
            </a:scheme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defRPr/>
            </a:pPr>
            <a:endParaRPr lang="en-US"/>
          </a:p>
        </p:txBody>
      </p:sp>
      <p:sp>
        <p:nvSpPr>
          <p:cNvPr id="10" name="TextBox 3"/>
          <p:cNvSpPr txBox="1"/>
          <p:nvPr/>
        </p:nvSpPr>
        <p:spPr>
          <a:xfrm>
            <a:off x="4656129" y="936987"/>
            <a:ext cx="1711243" cy="40011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sym typeface="Questrial"/>
              </a:rPr>
              <a:t>Inputs</a:t>
            </a:r>
            <a:endParaRPr lang="en-US" sz="2000" dirty="0">
              <a:solidFill>
                <a:schemeClr val="tx1">
                  <a:lumMod val="95000"/>
                  <a:lumOff val="5000"/>
                </a:schemeClr>
              </a:solidFill>
              <a:latin typeface="Century Gothic" panose="020B0502020202020204" pitchFamily="34" charset="0"/>
            </a:endParaRPr>
          </a:p>
        </p:txBody>
      </p:sp>
      <p:sp>
        <p:nvSpPr>
          <p:cNvPr id="12" name="TextBox 3"/>
          <p:cNvSpPr txBox="1"/>
          <p:nvPr/>
        </p:nvSpPr>
        <p:spPr>
          <a:xfrm>
            <a:off x="5278478" y="4475211"/>
            <a:ext cx="1711243" cy="40011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sym typeface="Questrial"/>
              </a:rPr>
              <a:t>Functions</a:t>
            </a:r>
            <a:endParaRPr lang="en-US" sz="2000" dirty="0">
              <a:solidFill>
                <a:schemeClr val="tx1">
                  <a:lumMod val="95000"/>
                  <a:lumOff val="5000"/>
                </a:schemeClr>
              </a:solidFill>
              <a:latin typeface="Century Gothic" panose="020B0502020202020204" pitchFamily="34" charset="0"/>
            </a:endParaRPr>
          </a:p>
        </p:txBody>
      </p:sp>
    </p:spTree>
    <p:extLst>
      <p:ext uri="{BB962C8B-B14F-4D97-AF65-F5344CB8AC3E}">
        <p14:creationId xmlns:p14="http://schemas.microsoft.com/office/powerpoint/2010/main" val="1907331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9" name="Rectangle 8"/>
          <p:cNvSpPr/>
          <p:nvPr/>
        </p:nvSpPr>
        <p:spPr>
          <a:xfrm rot="5400000">
            <a:off x="5306269" y="-4096"/>
            <a:ext cx="1552458" cy="1219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626291" y="0"/>
            <a:ext cx="155245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screen">
            <a:alphaModFix/>
            <a:extLst>
              <a:ext uri="{28A0092B-C50C-407E-A947-70E740481C1C}">
                <a14:useLocalDpi xmlns:a14="http://schemas.microsoft.com/office/drawing/2010/main"/>
              </a:ext>
            </a:extLst>
          </a:blip>
          <a:srcRect b="-4887"/>
          <a:stretch/>
        </p:blipFill>
        <p:spPr>
          <a:xfrm>
            <a:off x="-203098" y="-318975"/>
            <a:ext cx="12175358" cy="7655441"/>
          </a:xfrm>
          <a:prstGeom prst="rect">
            <a:avLst/>
          </a:prstGeom>
        </p:spPr>
      </p:pic>
      <p:sp>
        <p:nvSpPr>
          <p:cNvPr id="6" name="Rounded Rectangle 5"/>
          <p:cNvSpPr/>
          <p:nvPr/>
        </p:nvSpPr>
        <p:spPr>
          <a:xfrm>
            <a:off x="5343850" y="1679945"/>
            <a:ext cx="3484579" cy="3657600"/>
          </a:xfrm>
          <a:prstGeom prst="roundRect">
            <a:avLst/>
          </a:prstGeom>
          <a:solidFill>
            <a:schemeClr val="bg1">
              <a:lumMod val="95000"/>
              <a:alpha val="20000"/>
            </a:scheme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defRPr/>
            </a:pPr>
            <a:endParaRPr lang="en-US"/>
          </a:p>
        </p:txBody>
      </p:sp>
      <p:sp>
        <p:nvSpPr>
          <p:cNvPr id="11" name="Shape 153"/>
          <p:cNvSpPr txBox="1"/>
          <p:nvPr/>
        </p:nvSpPr>
        <p:spPr>
          <a:xfrm>
            <a:off x="-2619847" y="4213983"/>
            <a:ext cx="9591673" cy="596897"/>
          </a:xfrm>
          <a:prstGeom prst="rect">
            <a:avLst/>
          </a:prstGeom>
          <a:noFill/>
          <a:ln>
            <a:noFill/>
          </a:ln>
        </p:spPr>
        <p:txBody>
          <a:bodyPr lIns="91425" tIns="45700" rIns="91425" bIns="45700" anchor="t" anchorCtr="0">
            <a:noAutofit/>
          </a:bodyPr>
          <a:lstStyle/>
          <a:p>
            <a:pPr lvl="0" algn="ctr">
              <a:lnSpc>
                <a:spcPct val="90000"/>
              </a:lnSpc>
              <a:buClr>
                <a:schemeClr val="lt1"/>
              </a:buClr>
              <a:buSzPct val="25000"/>
            </a:pPr>
            <a:r>
              <a:rPr lang="en-US" sz="4000" dirty="0" smtClean="0">
                <a:solidFill>
                  <a:srgbClr val="757070"/>
                </a:solidFill>
                <a:latin typeface="Century Gothic" panose="020B0502020202020204" pitchFamily="34" charset="0"/>
                <a:sym typeface="Questrial"/>
              </a:rPr>
              <a:t>Modeling</a:t>
            </a:r>
            <a:endParaRPr lang="en-US" sz="4000" dirty="0">
              <a:solidFill>
                <a:schemeClr val="tx1">
                  <a:lumMod val="95000"/>
                  <a:lumOff val="5000"/>
                </a:schemeClr>
              </a:solidFill>
              <a:latin typeface="Century Gothic" charset="0"/>
              <a:ea typeface="Century Gothic" charset="0"/>
              <a:cs typeface="Century Gothic" charset="0"/>
              <a:sym typeface="Questrial"/>
            </a:endParaRPr>
          </a:p>
        </p:txBody>
      </p:sp>
      <p:sp>
        <p:nvSpPr>
          <p:cNvPr id="7" name="Rounded Rectangle 6"/>
          <p:cNvSpPr/>
          <p:nvPr/>
        </p:nvSpPr>
        <p:spPr>
          <a:xfrm>
            <a:off x="8902700" y="7434"/>
            <a:ext cx="3084664" cy="6829302"/>
          </a:xfrm>
          <a:prstGeom prst="roundRect">
            <a:avLst/>
          </a:prstGeom>
          <a:solidFill>
            <a:schemeClr val="bg1">
              <a:lumMod val="95000"/>
              <a:alpha val="20000"/>
            </a:schemeClr>
          </a:solidFill>
          <a:ln w="38100">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sz="1600" kern="1200">
                <a:solidFill>
                  <a:schemeClr val="lt1"/>
                </a:solidFill>
                <a:latin typeface="+mn-lt"/>
                <a:ea typeface="+mn-ea"/>
                <a:cs typeface="+mn-cs"/>
              </a:defRPr>
            </a:lvl1pPr>
            <a:lvl2pPr marL="457200" algn="l" rtl="0" fontAlgn="base">
              <a:spcBef>
                <a:spcPct val="0"/>
              </a:spcBef>
              <a:spcAft>
                <a:spcPct val="0"/>
              </a:spcAft>
              <a:defRPr sz="1600" kern="1200">
                <a:solidFill>
                  <a:schemeClr val="lt1"/>
                </a:solidFill>
                <a:latin typeface="+mn-lt"/>
                <a:ea typeface="+mn-ea"/>
                <a:cs typeface="+mn-cs"/>
              </a:defRPr>
            </a:lvl2pPr>
            <a:lvl3pPr marL="914400" algn="l" rtl="0" fontAlgn="base">
              <a:spcBef>
                <a:spcPct val="0"/>
              </a:spcBef>
              <a:spcAft>
                <a:spcPct val="0"/>
              </a:spcAft>
              <a:defRPr sz="1600" kern="1200">
                <a:solidFill>
                  <a:schemeClr val="lt1"/>
                </a:solidFill>
                <a:latin typeface="+mn-lt"/>
                <a:ea typeface="+mn-ea"/>
                <a:cs typeface="+mn-cs"/>
              </a:defRPr>
            </a:lvl3pPr>
            <a:lvl4pPr marL="1371600" algn="l" rtl="0" fontAlgn="base">
              <a:spcBef>
                <a:spcPct val="0"/>
              </a:spcBef>
              <a:spcAft>
                <a:spcPct val="0"/>
              </a:spcAft>
              <a:defRPr sz="1600" kern="1200">
                <a:solidFill>
                  <a:schemeClr val="lt1"/>
                </a:solidFill>
                <a:latin typeface="+mn-lt"/>
                <a:ea typeface="+mn-ea"/>
                <a:cs typeface="+mn-cs"/>
              </a:defRPr>
            </a:lvl4pPr>
            <a:lvl5pPr marL="1828800" algn="l" rtl="0" fontAlgn="base">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algn="ctr">
              <a:defRPr/>
            </a:pPr>
            <a:endParaRPr lang="en-US"/>
          </a:p>
        </p:txBody>
      </p:sp>
      <p:sp>
        <p:nvSpPr>
          <p:cNvPr id="10" name="TextBox 3"/>
          <p:cNvSpPr txBox="1"/>
          <p:nvPr/>
        </p:nvSpPr>
        <p:spPr>
          <a:xfrm>
            <a:off x="3702120" y="3905725"/>
            <a:ext cx="1711243" cy="40011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sym typeface="Questrial"/>
              </a:rPr>
              <a:t>Models</a:t>
            </a:r>
            <a:endParaRPr lang="en-US" sz="2000" dirty="0">
              <a:solidFill>
                <a:schemeClr val="tx1">
                  <a:lumMod val="95000"/>
                  <a:lumOff val="5000"/>
                </a:schemeClr>
              </a:solidFill>
              <a:latin typeface="Century Gothic" panose="020B0502020202020204" pitchFamily="34" charset="0"/>
            </a:endParaRPr>
          </a:p>
        </p:txBody>
      </p:sp>
      <p:sp>
        <p:nvSpPr>
          <p:cNvPr id="12" name="TextBox 3"/>
          <p:cNvSpPr txBox="1"/>
          <p:nvPr/>
        </p:nvSpPr>
        <p:spPr>
          <a:xfrm>
            <a:off x="6971826" y="827257"/>
            <a:ext cx="1711243" cy="400110"/>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sym typeface="Questrial"/>
              </a:rPr>
              <a:t>Outputs</a:t>
            </a:r>
            <a:endParaRPr lang="en-US" sz="2000" dirty="0">
              <a:solidFill>
                <a:schemeClr val="tx1">
                  <a:lumMod val="95000"/>
                  <a:lumOff val="5000"/>
                </a:schemeClr>
              </a:solidFill>
              <a:latin typeface="Century Gothic" panose="020B0502020202020204" pitchFamily="34" charset="0"/>
            </a:endParaRPr>
          </a:p>
        </p:txBody>
      </p:sp>
    </p:spTree>
    <p:extLst>
      <p:ext uri="{BB962C8B-B14F-4D97-AF65-F5344CB8AC3E}">
        <p14:creationId xmlns:p14="http://schemas.microsoft.com/office/powerpoint/2010/main" val="13943195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6" name="Shape 153"/>
          <p:cNvSpPr txBox="1"/>
          <p:nvPr/>
        </p:nvSpPr>
        <p:spPr>
          <a:xfrm>
            <a:off x="1991638" y="504825"/>
            <a:ext cx="9394521"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Clearcut Results</a:t>
            </a:r>
            <a:endParaRPr lang="en-US" sz="4000" dirty="0">
              <a:solidFill>
                <a:schemeClr val="lt1"/>
              </a:solidFill>
              <a:latin typeface="Century Gothic" charset="0"/>
              <a:ea typeface="Century Gothic" charset="0"/>
              <a:cs typeface="Century Gothic" charset="0"/>
              <a:sym typeface="Questrial"/>
            </a:endParaRPr>
          </a:p>
        </p:txBody>
      </p:sp>
      <p:pic>
        <p:nvPicPr>
          <p:cNvPr id="125" name="Picture 1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6765" y="1242613"/>
            <a:ext cx="4147931" cy="5475843"/>
          </a:xfrm>
          <a:prstGeom prst="rect">
            <a:avLst/>
          </a:prstGeom>
        </p:spPr>
      </p:pic>
      <p:sp>
        <p:nvSpPr>
          <p:cNvPr id="126" name="Rectangle 125"/>
          <p:cNvSpPr/>
          <p:nvPr/>
        </p:nvSpPr>
        <p:spPr>
          <a:xfrm>
            <a:off x="3155437" y="3062987"/>
            <a:ext cx="230066" cy="230066"/>
          </a:xfrm>
          <a:prstGeom prst="rect">
            <a:avLst/>
          </a:prstGeom>
          <a:noFill/>
          <a:ln w="19050">
            <a:solidFill>
              <a:srgbClr val="000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3011464" y="5061228"/>
            <a:ext cx="230066" cy="230066"/>
          </a:xfrm>
          <a:prstGeom prst="rect">
            <a:avLst/>
          </a:prstGeom>
          <a:noFill/>
          <a:ln w="19050">
            <a:solidFill>
              <a:srgbClr val="000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p:cNvCxnSpPr>
            <a:stCxn id="126" idx="0"/>
          </p:cNvCxnSpPr>
          <p:nvPr/>
        </p:nvCxnSpPr>
        <p:spPr>
          <a:xfrm flipV="1">
            <a:off x="3270470" y="1496542"/>
            <a:ext cx="3293414" cy="1566445"/>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26" idx="2"/>
          </p:cNvCxnSpPr>
          <p:nvPr/>
        </p:nvCxnSpPr>
        <p:spPr>
          <a:xfrm>
            <a:off x="3270470" y="3293053"/>
            <a:ext cx="3293414" cy="580929"/>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grpSp>
        <p:nvGrpSpPr>
          <p:cNvPr id="134" name="Group 133"/>
          <p:cNvGrpSpPr/>
          <p:nvPr/>
        </p:nvGrpSpPr>
        <p:grpSpPr>
          <a:xfrm>
            <a:off x="9270712" y="2341686"/>
            <a:ext cx="2427184" cy="505300"/>
            <a:chOff x="5852881" y="23426618"/>
            <a:chExt cx="2427184" cy="505300"/>
          </a:xfrm>
        </p:grpSpPr>
        <p:sp>
          <p:nvSpPr>
            <p:cNvPr id="135" name="Rectangle 134"/>
            <p:cNvSpPr/>
            <p:nvPr/>
          </p:nvSpPr>
          <p:spPr>
            <a:xfrm>
              <a:off x="5860825" y="23496538"/>
              <a:ext cx="137160" cy="137160"/>
            </a:xfrm>
            <a:prstGeom prst="rect">
              <a:avLst/>
            </a:prstGeom>
            <a:noFill/>
            <a:ln w="19050">
              <a:solidFill>
                <a:srgbClr val="52E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5966012" y="23426618"/>
              <a:ext cx="2314053" cy="276999"/>
            </a:xfrm>
            <a:prstGeom prst="rect">
              <a:avLst/>
            </a:prstGeom>
            <a:noFill/>
          </p:spPr>
          <p:txBody>
            <a:bodyPr wrap="square" rtlCol="0">
              <a:spAutoFit/>
            </a:bodyPr>
            <a:lstStyle/>
            <a:p>
              <a:r>
                <a:rPr lang="en-US" sz="1200" dirty="0" smtClean="0">
                  <a:solidFill>
                    <a:srgbClr val="767171"/>
                  </a:solidFill>
                  <a:latin typeface="Century Gothic" panose="020B0502020202020204" pitchFamily="34" charset="0"/>
                </a:rPr>
                <a:t>Clearcut Harvest Polygons</a:t>
              </a:r>
              <a:endParaRPr lang="en-US" sz="1200" dirty="0">
                <a:solidFill>
                  <a:srgbClr val="767171"/>
                </a:solidFill>
                <a:latin typeface="Century Gothic" panose="020B0502020202020204" pitchFamily="34" charset="0"/>
              </a:endParaRPr>
            </a:p>
          </p:txBody>
        </p:sp>
        <p:sp>
          <p:nvSpPr>
            <p:cNvPr id="137" name="Rectangle 136"/>
            <p:cNvSpPr/>
            <p:nvPr/>
          </p:nvSpPr>
          <p:spPr>
            <a:xfrm>
              <a:off x="5852881" y="23718583"/>
              <a:ext cx="137160" cy="137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5966012" y="23654919"/>
              <a:ext cx="1886643" cy="276999"/>
            </a:xfrm>
            <a:prstGeom prst="rect">
              <a:avLst/>
            </a:prstGeom>
            <a:noFill/>
          </p:spPr>
          <p:txBody>
            <a:bodyPr wrap="square" rtlCol="0">
              <a:spAutoFit/>
            </a:bodyPr>
            <a:lstStyle/>
            <a:p>
              <a:r>
                <a:rPr lang="en-US" sz="1200" dirty="0" smtClean="0">
                  <a:solidFill>
                    <a:srgbClr val="767171"/>
                  </a:solidFill>
                  <a:latin typeface="Century Gothic" panose="020B0502020202020204" pitchFamily="34" charset="0"/>
                </a:rPr>
                <a:t>Study Area Boundary</a:t>
              </a:r>
              <a:endParaRPr lang="en-US" sz="1200" dirty="0">
                <a:solidFill>
                  <a:srgbClr val="767171"/>
                </a:solidFill>
                <a:latin typeface="Century Gothic" panose="020B0502020202020204" pitchFamily="34" charset="0"/>
              </a:endParaRPr>
            </a:p>
          </p:txBody>
        </p:sp>
      </p:grpSp>
      <p:cxnSp>
        <p:nvCxnSpPr>
          <p:cNvPr id="139" name="Straight Connector 138"/>
          <p:cNvCxnSpPr>
            <a:stCxn id="128" idx="2"/>
          </p:cNvCxnSpPr>
          <p:nvPr/>
        </p:nvCxnSpPr>
        <p:spPr>
          <a:xfrm>
            <a:off x="3126497" y="5291294"/>
            <a:ext cx="5071298" cy="1248429"/>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28" idx="0"/>
          </p:cNvCxnSpPr>
          <p:nvPr/>
        </p:nvCxnSpPr>
        <p:spPr>
          <a:xfrm flipV="1">
            <a:off x="3126497" y="4160484"/>
            <a:ext cx="5071298" cy="900744"/>
          </a:xfrm>
          <a:prstGeom prst="line">
            <a:avLst/>
          </a:prstGeom>
          <a:ln w="19050">
            <a:solidFill>
              <a:srgbClr val="000102"/>
            </a:solidFill>
          </a:ln>
        </p:spPr>
        <p:style>
          <a:lnRef idx="1">
            <a:schemeClr val="accent1"/>
          </a:lnRef>
          <a:fillRef idx="0">
            <a:schemeClr val="accent1"/>
          </a:fillRef>
          <a:effectRef idx="0">
            <a:schemeClr val="accent1"/>
          </a:effectRef>
          <a:fontRef idx="minor">
            <a:schemeClr val="tx1"/>
          </a:fontRef>
        </p:style>
      </p:cxnSp>
      <p:pic>
        <p:nvPicPr>
          <p:cNvPr id="142" name="Picture 1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68164" y="1498341"/>
            <a:ext cx="2383989" cy="2377440"/>
          </a:xfrm>
          <a:prstGeom prst="rect">
            <a:avLst/>
          </a:prstGeom>
          <a:ln w="9525">
            <a:solidFill>
              <a:srgbClr val="000102"/>
            </a:solidFill>
          </a:ln>
        </p:spPr>
      </p:pic>
      <p:pic>
        <p:nvPicPr>
          <p:cNvPr id="143" name="Picture 14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97795" y="4162283"/>
            <a:ext cx="2377440" cy="2377440"/>
          </a:xfrm>
          <a:prstGeom prst="rect">
            <a:avLst/>
          </a:prstGeom>
          <a:ln w="9525">
            <a:solidFill>
              <a:srgbClr val="000102"/>
            </a:solidFill>
          </a:ln>
        </p:spPr>
      </p:pic>
    </p:spTree>
    <p:extLst>
      <p:ext uri="{BB962C8B-B14F-4D97-AF65-F5344CB8AC3E}">
        <p14:creationId xmlns:p14="http://schemas.microsoft.com/office/powerpoint/2010/main" val="3508341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3029" y="1687924"/>
            <a:ext cx="6210962" cy="4709575"/>
            <a:chOff x="505607" y="1692082"/>
            <a:chExt cx="6210962" cy="4709575"/>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18680" y="1969081"/>
              <a:ext cx="5597889" cy="3935651"/>
            </a:xfrm>
            <a:prstGeom prst="rect">
              <a:avLst/>
            </a:prstGeom>
          </p:spPr>
        </p:pic>
        <p:sp>
          <p:nvSpPr>
            <p:cNvPr id="18" name="TextBox 17"/>
            <p:cNvSpPr txBox="1"/>
            <p:nvPr/>
          </p:nvSpPr>
          <p:spPr>
            <a:xfrm>
              <a:off x="3202036" y="6124658"/>
              <a:ext cx="993882" cy="276999"/>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Year</a:t>
              </a:r>
            </a:p>
          </p:txBody>
        </p:sp>
        <p:sp>
          <p:nvSpPr>
            <p:cNvPr id="6" name="TextBox 5"/>
            <p:cNvSpPr txBox="1"/>
            <p:nvPr/>
          </p:nvSpPr>
          <p:spPr>
            <a:xfrm>
              <a:off x="2436720" y="1692082"/>
              <a:ext cx="2611082" cy="276999"/>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Clearcut Harvest Area By Year</a:t>
              </a:r>
            </a:p>
          </p:txBody>
        </p:sp>
        <p:sp>
          <p:nvSpPr>
            <p:cNvPr id="11" name="TextBox 10"/>
            <p:cNvSpPr txBox="1"/>
            <p:nvPr/>
          </p:nvSpPr>
          <p:spPr>
            <a:xfrm rot="16200000">
              <a:off x="151395" y="3494114"/>
              <a:ext cx="993882" cy="285457"/>
            </a:xfrm>
            <a:prstGeom prst="rect">
              <a:avLst/>
            </a:prstGeom>
            <a:noFill/>
          </p:spPr>
          <p:txBody>
            <a:bodyPr wrap="square" rtlCol="0">
              <a:spAutoFit/>
            </a:bodyPr>
            <a:lstStyle/>
            <a:p>
              <a:pPr defTabSz="3072384"/>
              <a:r>
                <a:rPr lang="en-US" sz="1200" kern="1200" dirty="0" smtClean="0">
                  <a:solidFill>
                    <a:srgbClr val="767171"/>
                  </a:solidFill>
                  <a:latin typeface="Century Gothic" panose="020B0502020202020204" pitchFamily="34" charset="0"/>
                  <a:ea typeface="+mn-ea"/>
                  <a:cs typeface="+mn-cs"/>
                </a:rPr>
                <a:t>Area (km²)</a:t>
              </a:r>
            </a:p>
          </p:txBody>
        </p:sp>
        <p:grpSp>
          <p:nvGrpSpPr>
            <p:cNvPr id="3" name="Group 2"/>
            <p:cNvGrpSpPr/>
            <p:nvPr/>
          </p:nvGrpSpPr>
          <p:grpSpPr>
            <a:xfrm>
              <a:off x="645484" y="2047996"/>
              <a:ext cx="521775" cy="3781473"/>
              <a:chOff x="645484" y="2047996"/>
              <a:chExt cx="521775" cy="3781473"/>
            </a:xfrm>
          </p:grpSpPr>
          <p:sp>
            <p:nvSpPr>
              <p:cNvPr id="12" name="TextBox 11"/>
              <p:cNvSpPr txBox="1"/>
              <p:nvPr/>
            </p:nvSpPr>
            <p:spPr>
              <a:xfrm>
                <a:off x="645484" y="5552470"/>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0.0</a:t>
                </a:r>
              </a:p>
            </p:txBody>
          </p:sp>
          <p:sp>
            <p:nvSpPr>
              <p:cNvPr id="13" name="TextBox 12"/>
              <p:cNvSpPr txBox="1"/>
              <p:nvPr/>
            </p:nvSpPr>
            <p:spPr>
              <a:xfrm>
                <a:off x="650513" y="4655050"/>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2.5</a:t>
                </a:r>
              </a:p>
            </p:txBody>
          </p:sp>
          <p:sp>
            <p:nvSpPr>
              <p:cNvPr id="14" name="TextBox 13"/>
              <p:cNvSpPr txBox="1"/>
              <p:nvPr/>
            </p:nvSpPr>
            <p:spPr>
              <a:xfrm>
                <a:off x="656006" y="3791470"/>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5.0</a:t>
                </a:r>
              </a:p>
            </p:txBody>
          </p:sp>
          <p:sp>
            <p:nvSpPr>
              <p:cNvPr id="15" name="TextBox 14"/>
              <p:cNvSpPr txBox="1"/>
              <p:nvPr/>
            </p:nvSpPr>
            <p:spPr>
              <a:xfrm>
                <a:off x="660647" y="2911576"/>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7.5</a:t>
                </a:r>
              </a:p>
            </p:txBody>
          </p:sp>
          <p:sp>
            <p:nvSpPr>
              <p:cNvPr id="16" name="TextBox 15"/>
              <p:cNvSpPr txBox="1"/>
              <p:nvPr/>
            </p:nvSpPr>
            <p:spPr>
              <a:xfrm>
                <a:off x="656006" y="2047996"/>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10.0</a:t>
                </a:r>
              </a:p>
            </p:txBody>
          </p:sp>
        </p:grpSp>
      </p:grpSp>
      <p:sp>
        <p:nvSpPr>
          <p:cNvPr id="5" name="Shape 153"/>
          <p:cNvSpPr txBox="1"/>
          <p:nvPr/>
        </p:nvSpPr>
        <p:spPr>
          <a:xfrm>
            <a:off x="1991638" y="504825"/>
            <a:ext cx="9394521"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Clearcut Results</a:t>
            </a:r>
            <a:endParaRPr lang="en-US" sz="4000" dirty="0">
              <a:solidFill>
                <a:schemeClr val="lt1"/>
              </a:solidFill>
              <a:latin typeface="Century Gothic" charset="0"/>
              <a:ea typeface="Century Gothic" charset="0"/>
              <a:cs typeface="Century Gothic" charset="0"/>
              <a:sym typeface="Questrial"/>
            </a:endParaRPr>
          </a:p>
        </p:txBody>
      </p:sp>
      <p:grpSp>
        <p:nvGrpSpPr>
          <p:cNvPr id="35" name="Group 34"/>
          <p:cNvGrpSpPr/>
          <p:nvPr/>
        </p:nvGrpSpPr>
        <p:grpSpPr>
          <a:xfrm>
            <a:off x="6886954" y="1467771"/>
            <a:ext cx="5358181" cy="2332809"/>
            <a:chOff x="6653486" y="1633951"/>
            <a:chExt cx="5358181" cy="2332809"/>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10304" t="20977" b="24344"/>
            <a:stretch/>
          </p:blipFill>
          <p:spPr>
            <a:xfrm>
              <a:off x="7237378" y="1887165"/>
              <a:ext cx="4774289" cy="1643975"/>
            </a:xfrm>
            <a:prstGeom prst="rect">
              <a:avLst/>
            </a:prstGeom>
          </p:spPr>
        </p:pic>
        <p:sp>
          <p:nvSpPr>
            <p:cNvPr id="19" name="TextBox 18"/>
            <p:cNvSpPr txBox="1"/>
            <p:nvPr/>
          </p:nvSpPr>
          <p:spPr>
            <a:xfrm rot="16200000">
              <a:off x="6299274" y="2540655"/>
              <a:ext cx="993882" cy="285457"/>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Count</a:t>
              </a:r>
            </a:p>
          </p:txBody>
        </p:sp>
        <p:grpSp>
          <p:nvGrpSpPr>
            <p:cNvPr id="34" name="Group 33"/>
            <p:cNvGrpSpPr/>
            <p:nvPr/>
          </p:nvGrpSpPr>
          <p:grpSpPr>
            <a:xfrm>
              <a:off x="6833622" y="1876814"/>
              <a:ext cx="511963" cy="1601910"/>
              <a:chOff x="6833622" y="1876814"/>
              <a:chExt cx="511963" cy="1601910"/>
            </a:xfrm>
          </p:grpSpPr>
          <p:sp>
            <p:nvSpPr>
              <p:cNvPr id="20" name="TextBox 19"/>
              <p:cNvSpPr txBox="1"/>
              <p:nvPr/>
            </p:nvSpPr>
            <p:spPr>
              <a:xfrm>
                <a:off x="6838973" y="3201725"/>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0</a:t>
                </a:r>
              </a:p>
            </p:txBody>
          </p:sp>
          <p:sp>
            <p:nvSpPr>
              <p:cNvPr id="21" name="TextBox 20"/>
              <p:cNvSpPr txBox="1"/>
              <p:nvPr/>
            </p:nvSpPr>
            <p:spPr>
              <a:xfrm>
                <a:off x="6835891" y="2753598"/>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100</a:t>
                </a:r>
              </a:p>
            </p:txBody>
          </p:sp>
          <p:sp>
            <p:nvSpPr>
              <p:cNvPr id="22" name="TextBox 21"/>
              <p:cNvSpPr txBox="1"/>
              <p:nvPr/>
            </p:nvSpPr>
            <p:spPr>
              <a:xfrm>
                <a:off x="6835891" y="2327785"/>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200</a:t>
                </a:r>
              </a:p>
            </p:txBody>
          </p:sp>
          <p:sp>
            <p:nvSpPr>
              <p:cNvPr id="23" name="TextBox 22"/>
              <p:cNvSpPr txBox="1"/>
              <p:nvPr/>
            </p:nvSpPr>
            <p:spPr>
              <a:xfrm>
                <a:off x="6833622" y="1876814"/>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300</a:t>
                </a:r>
              </a:p>
            </p:txBody>
          </p:sp>
        </p:grpSp>
        <p:grpSp>
          <p:nvGrpSpPr>
            <p:cNvPr id="32" name="Group 31"/>
            <p:cNvGrpSpPr/>
            <p:nvPr/>
          </p:nvGrpSpPr>
          <p:grpSpPr>
            <a:xfrm>
              <a:off x="7159652" y="3461397"/>
              <a:ext cx="4610323" cy="292602"/>
              <a:chOff x="7159652" y="3510037"/>
              <a:chExt cx="4610323" cy="292602"/>
            </a:xfrm>
          </p:grpSpPr>
          <p:sp>
            <p:nvSpPr>
              <p:cNvPr id="24" name="TextBox 23"/>
              <p:cNvSpPr txBox="1"/>
              <p:nvPr/>
            </p:nvSpPr>
            <p:spPr>
              <a:xfrm>
                <a:off x="7159652" y="3510037"/>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2600</a:t>
                </a:r>
              </a:p>
            </p:txBody>
          </p:sp>
          <p:sp>
            <p:nvSpPr>
              <p:cNvPr id="25" name="TextBox 24"/>
              <p:cNvSpPr txBox="1"/>
              <p:nvPr/>
            </p:nvSpPr>
            <p:spPr>
              <a:xfrm>
                <a:off x="7829130" y="3510037"/>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2700</a:t>
                </a:r>
              </a:p>
            </p:txBody>
          </p:sp>
          <p:sp>
            <p:nvSpPr>
              <p:cNvPr id="26" name="TextBox 25"/>
              <p:cNvSpPr txBox="1"/>
              <p:nvPr/>
            </p:nvSpPr>
            <p:spPr>
              <a:xfrm>
                <a:off x="8485409" y="3515913"/>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2800</a:t>
                </a:r>
              </a:p>
            </p:txBody>
          </p:sp>
          <p:sp>
            <p:nvSpPr>
              <p:cNvPr id="27" name="TextBox 26"/>
              <p:cNvSpPr txBox="1"/>
              <p:nvPr/>
            </p:nvSpPr>
            <p:spPr>
              <a:xfrm>
                <a:off x="9153772" y="3510037"/>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2900</a:t>
                </a:r>
              </a:p>
            </p:txBody>
          </p:sp>
          <p:sp>
            <p:nvSpPr>
              <p:cNvPr id="28" name="TextBox 27"/>
              <p:cNvSpPr txBox="1"/>
              <p:nvPr/>
            </p:nvSpPr>
            <p:spPr>
              <a:xfrm>
                <a:off x="9810051" y="3525640"/>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3000</a:t>
                </a:r>
              </a:p>
            </p:txBody>
          </p:sp>
          <p:sp>
            <p:nvSpPr>
              <p:cNvPr id="29" name="TextBox 28"/>
              <p:cNvSpPr txBox="1"/>
              <p:nvPr/>
            </p:nvSpPr>
            <p:spPr>
              <a:xfrm>
                <a:off x="10485636" y="3521788"/>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3100</a:t>
                </a:r>
              </a:p>
            </p:txBody>
          </p:sp>
          <p:sp>
            <p:nvSpPr>
              <p:cNvPr id="30" name="TextBox 29"/>
              <p:cNvSpPr txBox="1"/>
              <p:nvPr/>
            </p:nvSpPr>
            <p:spPr>
              <a:xfrm>
                <a:off x="11142880" y="3517240"/>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3200</a:t>
                </a:r>
              </a:p>
            </p:txBody>
          </p:sp>
        </p:grpSp>
        <p:sp>
          <p:nvSpPr>
            <p:cNvPr id="31" name="TextBox 30"/>
            <p:cNvSpPr txBox="1"/>
            <p:nvPr/>
          </p:nvSpPr>
          <p:spPr>
            <a:xfrm>
              <a:off x="7945369" y="3689761"/>
              <a:ext cx="3197511" cy="276999"/>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Average Elevation (m)</a:t>
              </a:r>
            </a:p>
          </p:txBody>
        </p:sp>
        <p:sp>
          <p:nvSpPr>
            <p:cNvPr id="33" name="TextBox 32"/>
            <p:cNvSpPr txBox="1"/>
            <p:nvPr/>
          </p:nvSpPr>
          <p:spPr>
            <a:xfrm>
              <a:off x="7699408" y="1633951"/>
              <a:ext cx="3432107" cy="276999"/>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Histogram of Elevation of Clearcut Harvests</a:t>
              </a:r>
            </a:p>
          </p:txBody>
        </p:sp>
      </p:grpSp>
      <p:sp>
        <p:nvSpPr>
          <p:cNvPr id="51" name="TextBox 50"/>
          <p:cNvSpPr txBox="1"/>
          <p:nvPr/>
        </p:nvSpPr>
        <p:spPr>
          <a:xfrm>
            <a:off x="1829036" y="5855945"/>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1990</a:t>
            </a:r>
          </a:p>
        </p:txBody>
      </p:sp>
      <p:sp>
        <p:nvSpPr>
          <p:cNvPr id="63" name="TextBox 62"/>
          <p:cNvSpPr txBox="1"/>
          <p:nvPr/>
        </p:nvSpPr>
        <p:spPr>
          <a:xfrm>
            <a:off x="3508651" y="5857324"/>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2000</a:t>
            </a:r>
          </a:p>
        </p:txBody>
      </p:sp>
      <p:sp>
        <p:nvSpPr>
          <p:cNvPr id="64" name="TextBox 63"/>
          <p:cNvSpPr txBox="1"/>
          <p:nvPr/>
        </p:nvSpPr>
        <p:spPr>
          <a:xfrm>
            <a:off x="5162054" y="5851900"/>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2010</a:t>
            </a:r>
          </a:p>
        </p:txBody>
      </p:sp>
      <p:grpSp>
        <p:nvGrpSpPr>
          <p:cNvPr id="68" name="Group 67"/>
          <p:cNvGrpSpPr/>
          <p:nvPr/>
        </p:nvGrpSpPr>
        <p:grpSpPr>
          <a:xfrm>
            <a:off x="6886954" y="4390378"/>
            <a:ext cx="5329146" cy="2185753"/>
            <a:chOff x="6663011" y="4361554"/>
            <a:chExt cx="5329146" cy="2185753"/>
          </a:xfrm>
        </p:grpSpPr>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l="10539" t="20614" b="25378"/>
            <a:stretch/>
          </p:blipFill>
          <p:spPr>
            <a:xfrm>
              <a:off x="7256831" y="4484451"/>
              <a:ext cx="4735326" cy="1614792"/>
            </a:xfrm>
            <a:prstGeom prst="rect">
              <a:avLst/>
            </a:prstGeom>
          </p:spPr>
        </p:pic>
        <p:sp>
          <p:nvSpPr>
            <p:cNvPr id="36" name="TextBox 35"/>
            <p:cNvSpPr txBox="1"/>
            <p:nvPr/>
          </p:nvSpPr>
          <p:spPr>
            <a:xfrm rot="16200000">
              <a:off x="6308799" y="5152591"/>
              <a:ext cx="993882" cy="285457"/>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Count</a:t>
              </a:r>
            </a:p>
          </p:txBody>
        </p:sp>
        <p:grpSp>
          <p:nvGrpSpPr>
            <p:cNvPr id="66" name="Group 65"/>
            <p:cNvGrpSpPr/>
            <p:nvPr/>
          </p:nvGrpSpPr>
          <p:grpSpPr>
            <a:xfrm>
              <a:off x="6838770" y="4738927"/>
              <a:ext cx="519974" cy="1351733"/>
              <a:chOff x="6838770" y="4738927"/>
              <a:chExt cx="519974" cy="1351733"/>
            </a:xfrm>
          </p:grpSpPr>
          <p:sp>
            <p:nvSpPr>
              <p:cNvPr id="37" name="TextBox 36"/>
              <p:cNvSpPr txBox="1"/>
              <p:nvPr/>
            </p:nvSpPr>
            <p:spPr>
              <a:xfrm>
                <a:off x="6838770" y="5813661"/>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0</a:t>
                </a:r>
              </a:p>
            </p:txBody>
          </p:sp>
          <p:sp>
            <p:nvSpPr>
              <p:cNvPr id="38" name="TextBox 37"/>
              <p:cNvSpPr txBox="1"/>
              <p:nvPr/>
            </p:nvSpPr>
            <p:spPr>
              <a:xfrm>
                <a:off x="6842202" y="5278745"/>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200</a:t>
                </a:r>
              </a:p>
            </p:txBody>
          </p:sp>
          <p:sp>
            <p:nvSpPr>
              <p:cNvPr id="39" name="TextBox 38"/>
              <p:cNvSpPr txBox="1"/>
              <p:nvPr/>
            </p:nvSpPr>
            <p:spPr>
              <a:xfrm>
                <a:off x="6852132" y="4738927"/>
                <a:ext cx="506612"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400</a:t>
                </a:r>
              </a:p>
            </p:txBody>
          </p:sp>
        </p:grpSp>
        <p:grpSp>
          <p:nvGrpSpPr>
            <p:cNvPr id="67" name="Group 66"/>
            <p:cNvGrpSpPr/>
            <p:nvPr/>
          </p:nvGrpSpPr>
          <p:grpSpPr>
            <a:xfrm>
              <a:off x="7045273" y="6054244"/>
              <a:ext cx="4376851" cy="292602"/>
              <a:chOff x="7045273" y="6054244"/>
              <a:chExt cx="4376851" cy="292602"/>
            </a:xfrm>
          </p:grpSpPr>
          <p:sp>
            <p:nvSpPr>
              <p:cNvPr id="43" name="TextBox 42"/>
              <p:cNvSpPr txBox="1"/>
              <p:nvPr/>
            </p:nvSpPr>
            <p:spPr>
              <a:xfrm>
                <a:off x="7045273" y="6063972"/>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0</a:t>
                </a:r>
              </a:p>
            </p:txBody>
          </p:sp>
          <p:sp>
            <p:nvSpPr>
              <p:cNvPr id="44" name="TextBox 43"/>
              <p:cNvSpPr txBox="1"/>
              <p:nvPr/>
            </p:nvSpPr>
            <p:spPr>
              <a:xfrm>
                <a:off x="7656383" y="6063972"/>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5</a:t>
                </a:r>
              </a:p>
            </p:txBody>
          </p:sp>
          <p:sp>
            <p:nvSpPr>
              <p:cNvPr id="45" name="TextBox 44"/>
              <p:cNvSpPr txBox="1"/>
              <p:nvPr/>
            </p:nvSpPr>
            <p:spPr>
              <a:xfrm>
                <a:off x="8312662" y="6060120"/>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10</a:t>
                </a:r>
              </a:p>
            </p:txBody>
          </p:sp>
          <p:sp>
            <p:nvSpPr>
              <p:cNvPr id="46" name="TextBox 45"/>
              <p:cNvSpPr txBox="1"/>
              <p:nvPr/>
            </p:nvSpPr>
            <p:spPr>
              <a:xfrm>
                <a:off x="8942113" y="6054244"/>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15</a:t>
                </a:r>
              </a:p>
            </p:txBody>
          </p:sp>
          <p:sp>
            <p:nvSpPr>
              <p:cNvPr id="47" name="TextBox 46"/>
              <p:cNvSpPr txBox="1"/>
              <p:nvPr/>
            </p:nvSpPr>
            <p:spPr>
              <a:xfrm>
                <a:off x="9559480" y="6069847"/>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20</a:t>
                </a:r>
              </a:p>
            </p:txBody>
          </p:sp>
          <p:sp>
            <p:nvSpPr>
              <p:cNvPr id="48" name="TextBox 47"/>
              <p:cNvSpPr txBox="1"/>
              <p:nvPr/>
            </p:nvSpPr>
            <p:spPr>
              <a:xfrm>
                <a:off x="10176697" y="6065995"/>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25</a:t>
                </a:r>
              </a:p>
            </p:txBody>
          </p:sp>
          <p:sp>
            <p:nvSpPr>
              <p:cNvPr id="49" name="TextBox 48"/>
              <p:cNvSpPr txBox="1"/>
              <p:nvPr/>
            </p:nvSpPr>
            <p:spPr>
              <a:xfrm>
                <a:off x="10795029" y="6061447"/>
                <a:ext cx="627095" cy="276999"/>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30</a:t>
                </a:r>
              </a:p>
            </p:txBody>
          </p:sp>
        </p:grpSp>
        <p:sp>
          <p:nvSpPr>
            <p:cNvPr id="50" name="TextBox 49"/>
            <p:cNvSpPr txBox="1"/>
            <p:nvPr/>
          </p:nvSpPr>
          <p:spPr>
            <a:xfrm>
              <a:off x="7869143" y="6270308"/>
              <a:ext cx="3197511" cy="276999"/>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Average Slope (degrees)</a:t>
              </a:r>
            </a:p>
          </p:txBody>
        </p:sp>
        <p:sp>
          <p:nvSpPr>
            <p:cNvPr id="65" name="TextBox 64"/>
            <p:cNvSpPr txBox="1"/>
            <p:nvPr/>
          </p:nvSpPr>
          <p:spPr>
            <a:xfrm>
              <a:off x="7819423" y="4361554"/>
              <a:ext cx="3197511" cy="276999"/>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Histogram of Slope of Clearcut Harvests</a:t>
              </a:r>
            </a:p>
          </p:txBody>
        </p:sp>
      </p:grpSp>
    </p:spTree>
    <p:extLst>
      <p:ext uri="{BB962C8B-B14F-4D97-AF65-F5344CB8AC3E}">
        <p14:creationId xmlns:p14="http://schemas.microsoft.com/office/powerpoint/2010/main" val="28541858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53"/>
          <p:cNvSpPr txBox="1"/>
          <p:nvPr/>
        </p:nvSpPr>
        <p:spPr>
          <a:xfrm>
            <a:off x="1991638" y="504825"/>
            <a:ext cx="9394521"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Case Study Results</a:t>
            </a:r>
            <a:endParaRPr lang="en-US" sz="4000" dirty="0">
              <a:solidFill>
                <a:schemeClr val="lt1"/>
              </a:solidFill>
              <a:latin typeface="Century Gothic" charset="0"/>
              <a:ea typeface="Century Gothic" charset="0"/>
              <a:cs typeface="Century Gothic" charset="0"/>
              <a:sym typeface="Questrial"/>
            </a:endParaRPr>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9842" y="1383902"/>
            <a:ext cx="4077836" cy="5290167"/>
          </a:xfrm>
          <a:prstGeom prst="rect">
            <a:avLst/>
          </a:prstGeom>
        </p:spPr>
      </p:pic>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5953" y="1393671"/>
            <a:ext cx="4004204" cy="5280398"/>
          </a:xfrm>
          <a:prstGeom prst="rect">
            <a:avLst/>
          </a:prstGeom>
        </p:spPr>
      </p:pic>
      <p:grpSp>
        <p:nvGrpSpPr>
          <p:cNvPr id="24" name="Group 23"/>
          <p:cNvGrpSpPr/>
          <p:nvPr/>
        </p:nvGrpSpPr>
        <p:grpSpPr>
          <a:xfrm>
            <a:off x="10103127" y="4982400"/>
            <a:ext cx="1891077" cy="1036550"/>
            <a:chOff x="7758393" y="24294528"/>
            <a:chExt cx="1891077" cy="1036550"/>
          </a:xfrm>
        </p:grpSpPr>
        <p:sp>
          <p:nvSpPr>
            <p:cNvPr id="25" name="TextBox 24"/>
            <p:cNvSpPr txBox="1"/>
            <p:nvPr/>
          </p:nvSpPr>
          <p:spPr>
            <a:xfrm>
              <a:off x="7901605" y="24541831"/>
              <a:ext cx="1417370" cy="276999"/>
            </a:xfrm>
            <a:prstGeom prst="rect">
              <a:avLst/>
            </a:prstGeom>
            <a:noFill/>
          </p:spPr>
          <p:txBody>
            <a:bodyPr wrap="square" rtlCol="0">
              <a:spAutoFit/>
            </a:bodyPr>
            <a:lstStyle/>
            <a:p>
              <a:r>
                <a:rPr lang="en-US" sz="1200" kern="1200" dirty="0" smtClean="0">
                  <a:solidFill>
                    <a:srgbClr val="767171"/>
                  </a:solidFill>
                  <a:latin typeface="Century Gothic" panose="020B0502020202020204" pitchFamily="34" charset="0"/>
                </a:rPr>
                <a:t>Low Magnitude</a:t>
              </a:r>
            </a:p>
          </p:txBody>
        </p:sp>
        <p:sp>
          <p:nvSpPr>
            <p:cNvPr id="26" name="TextBox 25"/>
            <p:cNvSpPr txBox="1"/>
            <p:nvPr/>
          </p:nvSpPr>
          <p:spPr>
            <a:xfrm>
              <a:off x="7917615" y="24793314"/>
              <a:ext cx="1731855" cy="276999"/>
            </a:xfrm>
            <a:prstGeom prst="rect">
              <a:avLst/>
            </a:prstGeom>
            <a:noFill/>
          </p:spPr>
          <p:txBody>
            <a:bodyPr wrap="square" rtlCol="0">
              <a:spAutoFit/>
            </a:bodyPr>
            <a:lstStyle/>
            <a:p>
              <a:r>
                <a:rPr lang="en-US" sz="1200" kern="1200" dirty="0" smtClean="0">
                  <a:solidFill>
                    <a:srgbClr val="767171"/>
                  </a:solidFill>
                  <a:latin typeface="Century Gothic" panose="020B0502020202020204" pitchFamily="34" charset="0"/>
                </a:rPr>
                <a:t>Medium Magnitude</a:t>
              </a:r>
              <a:endParaRPr lang="en-US" sz="1200" kern="1200" dirty="0">
                <a:solidFill>
                  <a:srgbClr val="767171"/>
                </a:solidFill>
                <a:latin typeface="Century Gothic" panose="020B0502020202020204" pitchFamily="34" charset="0"/>
              </a:endParaRPr>
            </a:p>
          </p:txBody>
        </p:sp>
        <p:sp>
          <p:nvSpPr>
            <p:cNvPr id="27" name="TextBox 26"/>
            <p:cNvSpPr txBox="1"/>
            <p:nvPr/>
          </p:nvSpPr>
          <p:spPr>
            <a:xfrm>
              <a:off x="7911441" y="25054079"/>
              <a:ext cx="1407534" cy="276999"/>
            </a:xfrm>
            <a:prstGeom prst="rect">
              <a:avLst/>
            </a:prstGeom>
            <a:noFill/>
          </p:spPr>
          <p:txBody>
            <a:bodyPr wrap="square" rtlCol="0">
              <a:spAutoFit/>
            </a:bodyPr>
            <a:lstStyle/>
            <a:p>
              <a:r>
                <a:rPr lang="en-US" sz="1200" kern="1200" dirty="0" smtClean="0">
                  <a:solidFill>
                    <a:srgbClr val="767171"/>
                  </a:solidFill>
                  <a:latin typeface="Century Gothic" panose="020B0502020202020204" pitchFamily="34" charset="0"/>
                </a:rPr>
                <a:t>High Magnitude</a:t>
              </a:r>
              <a:endParaRPr lang="en-US" sz="1200" kern="1200" dirty="0">
                <a:solidFill>
                  <a:srgbClr val="767171"/>
                </a:solidFill>
                <a:latin typeface="Century Gothic" panose="020B0502020202020204" pitchFamily="34" charset="0"/>
              </a:endParaRPr>
            </a:p>
          </p:txBody>
        </p:sp>
        <p:sp>
          <p:nvSpPr>
            <p:cNvPr id="28" name="Rectangle 27"/>
            <p:cNvSpPr/>
            <p:nvPr/>
          </p:nvSpPr>
          <p:spPr>
            <a:xfrm>
              <a:off x="7758393" y="24606359"/>
              <a:ext cx="137160" cy="137160"/>
            </a:xfrm>
            <a:prstGeom prst="rect">
              <a:avLst/>
            </a:prstGeom>
            <a:solidFill>
              <a:srgbClr val="00F5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758922" y="24863072"/>
              <a:ext cx="137160" cy="137160"/>
            </a:xfrm>
            <a:prstGeom prst="rect">
              <a:avLst/>
            </a:prstGeom>
            <a:solidFill>
              <a:srgbClr val="FFD7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758393" y="25121579"/>
              <a:ext cx="137160" cy="137160"/>
            </a:xfrm>
            <a:prstGeom prst="rect">
              <a:avLst/>
            </a:prstGeom>
            <a:solidFill>
              <a:srgbClr val="F5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764445" y="24353279"/>
              <a:ext cx="137160" cy="137160"/>
            </a:xfrm>
            <a:prstGeom prst="rect">
              <a:avLst/>
            </a:prstGeom>
            <a:noFill/>
            <a:ln w="19050">
              <a:solidFill>
                <a:srgbClr val="67F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904499" y="24294528"/>
              <a:ext cx="748777" cy="276999"/>
            </a:xfrm>
            <a:prstGeom prst="rect">
              <a:avLst/>
            </a:prstGeom>
            <a:noFill/>
          </p:spPr>
          <p:txBody>
            <a:bodyPr wrap="square" rtlCol="0">
              <a:spAutoFit/>
            </a:bodyPr>
            <a:lstStyle/>
            <a:p>
              <a:r>
                <a:rPr lang="en-US" sz="1200" kern="1200" dirty="0" smtClean="0">
                  <a:solidFill>
                    <a:srgbClr val="767171"/>
                  </a:solidFill>
                  <a:latin typeface="Century Gothic" panose="020B0502020202020204" pitchFamily="34" charset="0"/>
                </a:rPr>
                <a:t>RMNP</a:t>
              </a:r>
              <a:endParaRPr lang="en-US" sz="1200" dirty="0" smtClean="0"/>
            </a:p>
          </p:txBody>
        </p:sp>
      </p:grpSp>
      <p:grpSp>
        <p:nvGrpSpPr>
          <p:cNvPr id="43" name="Group 42"/>
          <p:cNvGrpSpPr/>
          <p:nvPr/>
        </p:nvGrpSpPr>
        <p:grpSpPr>
          <a:xfrm>
            <a:off x="4909426" y="4939433"/>
            <a:ext cx="861035" cy="1086724"/>
            <a:chOff x="4827365" y="4939433"/>
            <a:chExt cx="861035" cy="1086724"/>
          </a:xfrm>
        </p:grpSpPr>
        <p:sp>
          <p:nvSpPr>
            <p:cNvPr id="33" name="TextBox 32"/>
            <p:cNvSpPr txBox="1"/>
            <p:nvPr/>
          </p:nvSpPr>
          <p:spPr>
            <a:xfrm>
              <a:off x="4969546" y="5202861"/>
              <a:ext cx="545881" cy="276999"/>
            </a:xfrm>
            <a:prstGeom prst="rect">
              <a:avLst/>
            </a:prstGeom>
            <a:noFill/>
          </p:spPr>
          <p:txBody>
            <a:bodyPr wrap="square" rtlCol="0">
              <a:spAutoFit/>
            </a:bodyPr>
            <a:lstStyle/>
            <a:p>
              <a:r>
                <a:rPr lang="en-US" sz="1200" kern="1200" dirty="0" smtClean="0">
                  <a:solidFill>
                    <a:srgbClr val="767171"/>
                  </a:solidFill>
                  <a:latin typeface="Century Gothic" panose="020B0502020202020204" pitchFamily="34" charset="0"/>
                </a:rPr>
                <a:t>1985</a:t>
              </a:r>
              <a:endParaRPr lang="en-US" sz="1200" dirty="0" smtClean="0"/>
            </a:p>
          </p:txBody>
        </p:sp>
        <p:sp>
          <p:nvSpPr>
            <p:cNvPr id="34" name="TextBox 33"/>
            <p:cNvSpPr txBox="1"/>
            <p:nvPr/>
          </p:nvSpPr>
          <p:spPr>
            <a:xfrm>
              <a:off x="4962284" y="5749158"/>
              <a:ext cx="526074" cy="276999"/>
            </a:xfrm>
            <a:prstGeom prst="rect">
              <a:avLst/>
            </a:prstGeom>
            <a:noFill/>
          </p:spPr>
          <p:txBody>
            <a:bodyPr wrap="square" rtlCol="0">
              <a:spAutoFit/>
            </a:bodyPr>
            <a:lstStyle/>
            <a:p>
              <a:r>
                <a:rPr lang="en-US" sz="1200" kern="1200" dirty="0" smtClean="0">
                  <a:solidFill>
                    <a:srgbClr val="767171"/>
                  </a:solidFill>
                  <a:latin typeface="Century Gothic" panose="020B0502020202020204" pitchFamily="34" charset="0"/>
                </a:rPr>
                <a:t>2015</a:t>
              </a:r>
              <a:endParaRPr lang="en-US" sz="1200" dirty="0" smtClean="0"/>
            </a:p>
          </p:txBody>
        </p:sp>
        <p:sp>
          <p:nvSpPr>
            <p:cNvPr id="35" name="Rectangle 34"/>
            <p:cNvSpPr/>
            <p:nvPr/>
          </p:nvSpPr>
          <p:spPr>
            <a:xfrm>
              <a:off x="4827365" y="5011016"/>
              <a:ext cx="137160" cy="137160"/>
            </a:xfrm>
            <a:prstGeom prst="rect">
              <a:avLst/>
            </a:prstGeom>
            <a:noFill/>
            <a:ln w="19050">
              <a:solidFill>
                <a:srgbClr val="67F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969711" y="4939433"/>
              <a:ext cx="718689" cy="276999"/>
            </a:xfrm>
            <a:prstGeom prst="rect">
              <a:avLst/>
            </a:prstGeom>
            <a:noFill/>
          </p:spPr>
          <p:txBody>
            <a:bodyPr wrap="square" rtlCol="0">
              <a:spAutoFit/>
            </a:bodyPr>
            <a:lstStyle/>
            <a:p>
              <a:r>
                <a:rPr lang="en-US" sz="1200" kern="1200" dirty="0" smtClean="0">
                  <a:solidFill>
                    <a:srgbClr val="767171"/>
                  </a:solidFill>
                  <a:latin typeface="Century Gothic" panose="020B0502020202020204" pitchFamily="34" charset="0"/>
                </a:rPr>
                <a:t>RMNP</a:t>
              </a:r>
              <a:endParaRPr lang="en-US" sz="1200" dirty="0" smtClean="0"/>
            </a:p>
          </p:txBody>
        </p:sp>
        <p:pic>
          <p:nvPicPr>
            <p:cNvPr id="37" name="Picture 36"/>
            <p:cNvPicPr>
              <a:picLocks noChangeAspect="1"/>
            </p:cNvPicPr>
            <p:nvPr/>
          </p:nvPicPr>
          <p:blipFill rotWithShape="1">
            <a:blip r:embed="rId5" cstate="screen">
              <a:extLst>
                <a:ext uri="{28A0092B-C50C-407E-A947-70E740481C1C}">
                  <a14:useLocalDpi xmlns:a14="http://schemas.microsoft.com/office/drawing/2010/main"/>
                </a:ext>
              </a:extLst>
            </a:blip>
            <a:srcRect l="1168" t="13505" r="1410" b="13810"/>
            <a:stretch/>
          </p:blipFill>
          <p:spPr>
            <a:xfrm rot="16200000">
              <a:off x="4550226" y="5537075"/>
              <a:ext cx="697792" cy="134062"/>
            </a:xfrm>
            <a:prstGeom prst="rect">
              <a:avLst/>
            </a:prstGeom>
            <a:ln>
              <a:solidFill>
                <a:schemeClr val="tx1"/>
              </a:solidFill>
            </a:ln>
          </p:spPr>
        </p:pic>
      </p:grpSp>
    </p:spTree>
    <p:extLst>
      <p:ext uri="{BB962C8B-B14F-4D97-AF65-F5344CB8AC3E}">
        <p14:creationId xmlns:p14="http://schemas.microsoft.com/office/powerpoint/2010/main" val="1488705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119270" y="996462"/>
            <a:ext cx="11420457" cy="56380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endParaRPr lang="en-US" sz="2000" b="0" i="0" u="none" strike="noStrike" cap="none" dirty="0" smtClean="0">
              <a:solidFill>
                <a:srgbClr val="757070"/>
              </a:solidFill>
              <a:latin typeface="Century Gothic" charset="0"/>
              <a:ea typeface="Century Gothic" charset="0"/>
              <a:cs typeface="Century Gothic" charset="0"/>
              <a:sym typeface="Questrial"/>
            </a:endParaRPr>
          </a:p>
          <a:p>
            <a:pPr marL="0" marR="0" lvl="0" indent="0" algn="l" rtl="0">
              <a:lnSpc>
                <a:spcPct val="90000"/>
              </a:lnSpc>
              <a:spcBef>
                <a:spcPts val="0"/>
              </a:spcBef>
              <a:spcAft>
                <a:spcPts val="0"/>
              </a:spcAft>
              <a:buClr>
                <a:srgbClr val="757070"/>
              </a:buClr>
              <a:buSzPct val="25000"/>
              <a:buFont typeface="Arial"/>
              <a:buNone/>
            </a:pPr>
            <a:endParaRPr lang="en-US" sz="2000" b="0" i="0" u="none" strike="noStrike" cap="none" dirty="0" smtClean="0">
              <a:solidFill>
                <a:srgbClr val="757070"/>
              </a:solidFill>
              <a:latin typeface="Century Gothic" charset="0"/>
              <a:ea typeface="Century Gothic" charset="0"/>
              <a:cs typeface="Century Gothic" charset="0"/>
              <a:sym typeface="Questrial"/>
            </a:endParaRPr>
          </a:p>
          <a:p>
            <a:pPr marL="0" marR="0" lvl="0" indent="0" algn="l" rtl="0">
              <a:lnSpc>
                <a:spcPct val="90000"/>
              </a:lnSpc>
              <a:spcBef>
                <a:spcPts val="0"/>
              </a:spcBef>
              <a:spcAft>
                <a:spcPts val="0"/>
              </a:spcAft>
              <a:buClr>
                <a:srgbClr val="757070"/>
              </a:buClr>
              <a:buSzPct val="25000"/>
              <a:buFont typeface="Arial"/>
              <a:buNone/>
            </a:pPr>
            <a:endParaRPr lang="en-US" sz="2000" b="0" i="0" u="none" strike="noStrike" cap="none" dirty="0" smtClean="0">
              <a:solidFill>
                <a:srgbClr val="757070"/>
              </a:solidFill>
              <a:latin typeface="Century Gothic" charset="0"/>
              <a:ea typeface="Century Gothic" charset="0"/>
              <a:cs typeface="Century Gothic" charset="0"/>
              <a:sym typeface="Questrial"/>
            </a:endParaRPr>
          </a:p>
          <a:p>
            <a:pPr marL="0" marR="0" lvl="0" indent="0" algn="l" rtl="0">
              <a:lnSpc>
                <a:spcPct val="90000"/>
              </a:lnSpc>
              <a:spcBef>
                <a:spcPts val="0"/>
              </a:spcBef>
              <a:spcAft>
                <a:spcPts val="0"/>
              </a:spcAft>
              <a:buClr>
                <a:srgbClr val="757070"/>
              </a:buClr>
              <a:buSzPct val="25000"/>
              <a:buFont typeface="Arial"/>
              <a:buNone/>
            </a:pPr>
            <a:endParaRPr lang="en-US" sz="2000" b="0" i="0" u="none" strike="noStrike" cap="none" dirty="0" smtClean="0">
              <a:solidFill>
                <a:srgbClr val="757070"/>
              </a:solidFill>
              <a:latin typeface="Century Gothic" charset="0"/>
              <a:ea typeface="Century Gothic" charset="0"/>
              <a:cs typeface="Century Gothic" charset="0"/>
              <a:sym typeface="Questrial"/>
            </a:endParaRPr>
          </a:p>
          <a:p>
            <a:pPr marL="0" marR="0" lvl="0" indent="0" algn="l" rtl="0">
              <a:lnSpc>
                <a:spcPct val="90000"/>
              </a:lnSpc>
              <a:spcBef>
                <a:spcPts val="0"/>
              </a:spcBef>
              <a:spcAft>
                <a:spcPts val="0"/>
              </a:spcAft>
              <a:buClr>
                <a:srgbClr val="757070"/>
              </a:buClr>
              <a:buSzPct val="25000"/>
              <a:buFont typeface="Arial"/>
              <a:buNone/>
            </a:pPr>
            <a:endParaRPr lang="en-US" sz="2000" b="0" i="0" u="none" strike="noStrike" cap="none" dirty="0">
              <a:solidFill>
                <a:srgbClr val="757070"/>
              </a:solidFill>
              <a:latin typeface="Century Gothic" charset="0"/>
              <a:ea typeface="Century Gothic" charset="0"/>
              <a:cs typeface="Century Gothic" charset="0"/>
              <a:sym typeface="Questrial"/>
            </a:endParaRPr>
          </a:p>
        </p:txBody>
      </p:sp>
      <p:sp>
        <p:nvSpPr>
          <p:cNvPr id="6" name="Shape 153"/>
          <p:cNvSpPr txBox="1"/>
          <p:nvPr/>
        </p:nvSpPr>
        <p:spPr>
          <a:xfrm>
            <a:off x="1991638" y="504825"/>
            <a:ext cx="9394521"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Case Study Results</a:t>
            </a:r>
            <a:endParaRPr lang="en-US" sz="4000" dirty="0">
              <a:solidFill>
                <a:schemeClr val="lt1"/>
              </a:solidFill>
              <a:latin typeface="Century Gothic" charset="0"/>
              <a:ea typeface="Century Gothic" charset="0"/>
              <a:cs typeface="Century Gothic" charset="0"/>
              <a:sym typeface="Questria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3931" y="1593359"/>
            <a:ext cx="4043569" cy="5084136"/>
          </a:xfrm>
          <a:prstGeom prst="rect">
            <a:avLst/>
          </a:prstGeom>
        </p:spPr>
      </p:pic>
      <p:pic>
        <p:nvPicPr>
          <p:cNvPr id="31" name="Picture 30"/>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6019896" y="1413823"/>
            <a:ext cx="1201743" cy="1351961"/>
          </a:xfrm>
          <a:prstGeom prst="rect">
            <a:avLst/>
          </a:prstGeom>
          <a:ln w="9525">
            <a:solidFill>
              <a:srgbClr val="000102"/>
            </a:solidFill>
          </a:ln>
        </p:spPr>
      </p:pic>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59088" y="2766651"/>
            <a:ext cx="5134649" cy="3969603"/>
          </a:xfrm>
          <a:prstGeom prst="rect">
            <a:avLst/>
          </a:prstGeom>
        </p:spPr>
      </p:pic>
      <p:cxnSp>
        <p:nvCxnSpPr>
          <p:cNvPr id="33" name="Straight Connector 32"/>
          <p:cNvCxnSpPr>
            <a:stCxn id="31" idx="2"/>
          </p:cNvCxnSpPr>
          <p:nvPr/>
        </p:nvCxnSpPr>
        <p:spPr>
          <a:xfrm flipH="1">
            <a:off x="6549566" y="2765784"/>
            <a:ext cx="71202" cy="214615"/>
          </a:xfrm>
          <a:prstGeom prst="line">
            <a:avLst/>
          </a:prstGeom>
          <a:noFill/>
          <a:ln w="19050" cap="flat" cmpd="sng" algn="ctr">
            <a:solidFill>
              <a:srgbClr val="00FFC5"/>
            </a:solidFill>
            <a:prstDash val="solid"/>
            <a:miter lim="800000"/>
          </a:ln>
          <a:effectLst/>
        </p:spPr>
      </p:cxnSp>
      <p:cxnSp>
        <p:nvCxnSpPr>
          <p:cNvPr id="34" name="Straight Connector 33"/>
          <p:cNvCxnSpPr>
            <a:stCxn id="37" idx="2"/>
          </p:cNvCxnSpPr>
          <p:nvPr/>
        </p:nvCxnSpPr>
        <p:spPr>
          <a:xfrm flipH="1">
            <a:off x="7130297" y="2766651"/>
            <a:ext cx="757364" cy="721016"/>
          </a:xfrm>
          <a:prstGeom prst="line">
            <a:avLst/>
          </a:prstGeom>
          <a:noFill/>
          <a:ln w="19050" cap="flat" cmpd="sng" algn="ctr">
            <a:solidFill>
              <a:srgbClr val="00FFC5"/>
            </a:solidFill>
            <a:prstDash val="solid"/>
            <a:miter lim="800000"/>
          </a:ln>
          <a:effectLst/>
        </p:spPr>
      </p:cxnSp>
      <p:cxnSp>
        <p:nvCxnSpPr>
          <p:cNvPr id="35" name="Straight Connector 34"/>
          <p:cNvCxnSpPr>
            <a:stCxn id="38" idx="2"/>
          </p:cNvCxnSpPr>
          <p:nvPr/>
        </p:nvCxnSpPr>
        <p:spPr>
          <a:xfrm>
            <a:off x="9171488" y="2766651"/>
            <a:ext cx="1094588" cy="1889447"/>
          </a:xfrm>
          <a:prstGeom prst="line">
            <a:avLst/>
          </a:prstGeom>
          <a:noFill/>
          <a:ln w="19050" cap="flat" cmpd="sng" algn="ctr">
            <a:solidFill>
              <a:srgbClr val="00FFC5"/>
            </a:solidFill>
            <a:prstDash val="solid"/>
            <a:miter lim="800000"/>
          </a:ln>
          <a:effectLst/>
        </p:spPr>
      </p:cxnSp>
      <p:cxnSp>
        <p:nvCxnSpPr>
          <p:cNvPr id="36" name="Straight Connector 35"/>
          <p:cNvCxnSpPr>
            <a:stCxn id="39" idx="2"/>
          </p:cNvCxnSpPr>
          <p:nvPr/>
        </p:nvCxnSpPr>
        <p:spPr>
          <a:xfrm flipH="1">
            <a:off x="10266076" y="2766651"/>
            <a:ext cx="174240" cy="2973018"/>
          </a:xfrm>
          <a:prstGeom prst="line">
            <a:avLst/>
          </a:prstGeom>
          <a:noFill/>
          <a:ln w="19050" cap="flat" cmpd="sng" algn="ctr">
            <a:solidFill>
              <a:srgbClr val="00FFC5"/>
            </a:solidFill>
            <a:prstDash val="solid"/>
            <a:miter lim="800000"/>
          </a:ln>
          <a:effectLst/>
        </p:spPr>
      </p:cxnSp>
      <p:pic>
        <p:nvPicPr>
          <p:cNvPr id="37" name="Picture 36"/>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7286789" y="1414690"/>
            <a:ext cx="1201743" cy="1351961"/>
          </a:xfrm>
          <a:prstGeom prst="rect">
            <a:avLst/>
          </a:prstGeom>
          <a:ln w="9525">
            <a:solidFill>
              <a:srgbClr val="000102"/>
            </a:solidFill>
          </a:ln>
        </p:spPr>
      </p:pic>
      <p:pic>
        <p:nvPicPr>
          <p:cNvPr id="38" name="Picture 37"/>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8570616" y="1414690"/>
            <a:ext cx="1201743" cy="1351961"/>
          </a:xfrm>
          <a:prstGeom prst="rect">
            <a:avLst/>
          </a:prstGeom>
          <a:ln w="9525">
            <a:solidFill>
              <a:srgbClr val="000102"/>
            </a:solidFill>
          </a:ln>
        </p:spPr>
      </p:pic>
      <p:pic>
        <p:nvPicPr>
          <p:cNvPr id="39" name="Picture 38"/>
          <p:cNvPicPr>
            <a:picLocks/>
          </p:cNvPicPr>
          <p:nvPr/>
        </p:nvPicPr>
        <p:blipFill rotWithShape="1">
          <a:blip r:embed="rId8" cstate="screen">
            <a:extLst>
              <a:ext uri="{28A0092B-C50C-407E-A947-70E740481C1C}">
                <a14:useLocalDpi xmlns:a14="http://schemas.microsoft.com/office/drawing/2010/main"/>
              </a:ext>
            </a:extLst>
          </a:blip>
          <a:srcRect b="-2"/>
          <a:stretch/>
        </p:blipFill>
        <p:spPr>
          <a:xfrm>
            <a:off x="9839444" y="1414690"/>
            <a:ext cx="1201743" cy="1351961"/>
          </a:xfrm>
          <a:prstGeom prst="rect">
            <a:avLst/>
          </a:prstGeom>
          <a:ln w="9525">
            <a:solidFill>
              <a:srgbClr val="000102"/>
            </a:solidFill>
          </a:ln>
        </p:spPr>
      </p:pic>
      <p:grpSp>
        <p:nvGrpSpPr>
          <p:cNvPr id="40" name="Group 39"/>
          <p:cNvGrpSpPr/>
          <p:nvPr/>
        </p:nvGrpSpPr>
        <p:grpSpPr>
          <a:xfrm>
            <a:off x="8560330" y="5959006"/>
            <a:ext cx="2561299" cy="290367"/>
            <a:chOff x="9978158" y="25806264"/>
            <a:chExt cx="2561299" cy="290367"/>
          </a:xfrm>
        </p:grpSpPr>
        <p:pic>
          <p:nvPicPr>
            <p:cNvPr id="41" name="Picture 40"/>
            <p:cNvPicPr>
              <a:picLocks/>
            </p:cNvPicPr>
            <p:nvPr/>
          </p:nvPicPr>
          <p:blipFill rotWithShape="1">
            <a:blip r:embed="rId9" cstate="screen">
              <a:extLst>
                <a:ext uri="{28A0092B-C50C-407E-A947-70E740481C1C}">
                  <a14:useLocalDpi xmlns:a14="http://schemas.microsoft.com/office/drawing/2010/main"/>
                </a:ext>
              </a:extLst>
            </a:blip>
            <a:srcRect t="38878" r="83480" b="27199"/>
            <a:stretch/>
          </p:blipFill>
          <p:spPr>
            <a:xfrm rot="5400000">
              <a:off x="11172676" y="25217335"/>
              <a:ext cx="143027" cy="1481604"/>
            </a:xfrm>
            <a:prstGeom prst="rect">
              <a:avLst/>
            </a:prstGeom>
            <a:ln>
              <a:solidFill>
                <a:srgbClr val="767171"/>
              </a:solidFill>
            </a:ln>
          </p:spPr>
        </p:pic>
        <p:sp>
          <p:nvSpPr>
            <p:cNvPr id="42" name="TextBox 41"/>
            <p:cNvSpPr txBox="1"/>
            <p:nvPr/>
          </p:nvSpPr>
          <p:spPr>
            <a:xfrm>
              <a:off x="11955640" y="25819632"/>
              <a:ext cx="583817"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High</a:t>
              </a:r>
            </a:p>
          </p:txBody>
        </p:sp>
        <p:sp>
          <p:nvSpPr>
            <p:cNvPr id="57" name="TextBox 56"/>
            <p:cNvSpPr txBox="1"/>
            <p:nvPr/>
          </p:nvSpPr>
          <p:spPr>
            <a:xfrm>
              <a:off x="9978158" y="25806264"/>
              <a:ext cx="553166" cy="276999"/>
            </a:xfrm>
            <a:prstGeom prst="rect">
              <a:avLst/>
            </a:prstGeom>
            <a:noFill/>
          </p:spPr>
          <p:txBody>
            <a:bodyPr wrap="square" rtlCol="0">
              <a:spAutoFit/>
            </a:bodyPr>
            <a:lstStyle/>
            <a:p>
              <a:pPr marL="0" marR="0" lvl="0" indent="0" algn="r"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Low</a:t>
              </a:r>
            </a:p>
          </p:txBody>
        </p:sp>
      </p:grpSp>
      <p:grpSp>
        <p:nvGrpSpPr>
          <p:cNvPr id="10" name="Group 9"/>
          <p:cNvGrpSpPr/>
          <p:nvPr/>
        </p:nvGrpSpPr>
        <p:grpSpPr>
          <a:xfrm>
            <a:off x="6029169" y="5948729"/>
            <a:ext cx="2384861" cy="284195"/>
            <a:chOff x="6387865" y="5900555"/>
            <a:chExt cx="2384861" cy="284195"/>
          </a:xfrm>
        </p:grpSpPr>
        <p:sp>
          <p:nvSpPr>
            <p:cNvPr id="59" name="TextBox 58"/>
            <p:cNvSpPr txBox="1"/>
            <p:nvPr/>
          </p:nvSpPr>
          <p:spPr>
            <a:xfrm>
              <a:off x="6387865" y="5907751"/>
              <a:ext cx="550919"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1985</a:t>
              </a:r>
            </a:p>
          </p:txBody>
        </p:sp>
        <p:sp>
          <p:nvSpPr>
            <p:cNvPr id="60" name="TextBox 59"/>
            <p:cNvSpPr txBox="1"/>
            <p:nvPr/>
          </p:nvSpPr>
          <p:spPr>
            <a:xfrm>
              <a:off x="8253234" y="5900555"/>
              <a:ext cx="519492"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2015</a:t>
              </a:r>
            </a:p>
          </p:txBody>
        </p:sp>
        <p:pic>
          <p:nvPicPr>
            <p:cNvPr id="61" name="Picture 60"/>
            <p:cNvPicPr>
              <a:picLocks noChangeAspect="1"/>
            </p:cNvPicPr>
            <p:nvPr/>
          </p:nvPicPr>
          <p:blipFill rotWithShape="1">
            <a:blip r:embed="rId10" cstate="screen">
              <a:extLst>
                <a:ext uri="{28A0092B-C50C-407E-A947-70E740481C1C}">
                  <a14:useLocalDpi xmlns:a14="http://schemas.microsoft.com/office/drawing/2010/main"/>
                </a:ext>
              </a:extLst>
            </a:blip>
            <a:srcRect l="1168" t="13505" r="1410" b="13810"/>
            <a:stretch/>
          </p:blipFill>
          <p:spPr>
            <a:xfrm rot="10800000">
              <a:off x="6862661" y="5980912"/>
              <a:ext cx="1424317" cy="134062"/>
            </a:xfrm>
            <a:prstGeom prst="rect">
              <a:avLst/>
            </a:prstGeom>
            <a:ln>
              <a:solidFill>
                <a:srgbClr val="767171"/>
              </a:solidFill>
            </a:ln>
          </p:spPr>
        </p:pic>
      </p:grpSp>
      <p:sp>
        <p:nvSpPr>
          <p:cNvPr id="24" name="Flowchart: Connector 23"/>
          <p:cNvSpPr/>
          <p:nvPr/>
        </p:nvSpPr>
        <p:spPr>
          <a:xfrm>
            <a:off x="3784713" y="4281675"/>
            <a:ext cx="240324" cy="204398"/>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p:nvPr/>
        </p:nvSpPr>
        <p:spPr>
          <a:xfrm>
            <a:off x="4116697" y="2553324"/>
            <a:ext cx="339969" cy="307537"/>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3729915" y="3926899"/>
            <a:ext cx="281354" cy="28648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1418765" y="4498681"/>
            <a:ext cx="1101969" cy="792064"/>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rot="-300000">
            <a:off x="3326803" y="5610868"/>
            <a:ext cx="1324803" cy="309822"/>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a:stCxn id="25" idx="7"/>
          </p:cNvCxnSpPr>
          <p:nvPr/>
        </p:nvCxnSpPr>
        <p:spPr>
          <a:xfrm flipV="1">
            <a:off x="4406879" y="2105798"/>
            <a:ext cx="710427" cy="492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26" idx="7"/>
            <a:endCxn id="43" idx="1"/>
          </p:cNvCxnSpPr>
          <p:nvPr/>
        </p:nvCxnSpPr>
        <p:spPr>
          <a:xfrm flipV="1">
            <a:off x="3970066" y="3155720"/>
            <a:ext cx="1153029" cy="8131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24" idx="6"/>
            <a:endCxn id="133" idx="1"/>
          </p:cNvCxnSpPr>
          <p:nvPr/>
        </p:nvCxnSpPr>
        <p:spPr>
          <a:xfrm flipV="1">
            <a:off x="4025037" y="4281675"/>
            <a:ext cx="637550" cy="102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28" idx="6"/>
            <a:endCxn id="134" idx="1"/>
          </p:cNvCxnSpPr>
          <p:nvPr/>
        </p:nvCxnSpPr>
        <p:spPr>
          <a:xfrm flipV="1">
            <a:off x="4649085" y="5531214"/>
            <a:ext cx="400098" cy="1768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27" idx="2"/>
            <a:endCxn id="135" idx="3"/>
          </p:cNvCxnSpPr>
          <p:nvPr/>
        </p:nvCxnSpPr>
        <p:spPr>
          <a:xfrm flipH="1">
            <a:off x="1045326" y="4894713"/>
            <a:ext cx="373439" cy="116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5118127" y="1967298"/>
            <a:ext cx="464850" cy="276999"/>
          </a:xfrm>
          <a:prstGeom prst="rect">
            <a:avLst/>
          </a:prstGeom>
          <a:noFill/>
          <a:ln w="19050">
            <a:solidFill>
              <a:schemeClr val="tx1"/>
            </a:solidFill>
          </a:ln>
        </p:spPr>
        <p:txBody>
          <a:bodyPr wrap="square" rtlCol="0">
            <a:spAutoFit/>
          </a:bodyPr>
          <a:lstStyle/>
          <a:p>
            <a:pPr algn="ctr"/>
            <a:r>
              <a:rPr lang="en-US" sz="1200" kern="1200" dirty="0" smtClean="0">
                <a:solidFill>
                  <a:srgbClr val="767171"/>
                </a:solidFill>
                <a:latin typeface="Century Gothic" panose="020B0502020202020204" pitchFamily="34" charset="0"/>
              </a:rPr>
              <a:t>Fire</a:t>
            </a:r>
            <a:endParaRPr lang="en-US" sz="1200" dirty="0">
              <a:latin typeface="Century Gothic" panose="020B0502020202020204" pitchFamily="34" charset="0"/>
            </a:endParaRPr>
          </a:p>
        </p:txBody>
      </p:sp>
      <p:sp>
        <p:nvSpPr>
          <p:cNvPr id="133" name="TextBox 132"/>
          <p:cNvSpPr txBox="1"/>
          <p:nvPr/>
        </p:nvSpPr>
        <p:spPr>
          <a:xfrm>
            <a:off x="4662587" y="4050842"/>
            <a:ext cx="1208985" cy="461665"/>
          </a:xfrm>
          <a:prstGeom prst="rect">
            <a:avLst/>
          </a:prstGeom>
          <a:noFill/>
          <a:ln w="19050">
            <a:solidFill>
              <a:schemeClr val="tx1"/>
            </a:solidFill>
          </a:ln>
        </p:spPr>
        <p:txBody>
          <a:bodyPr wrap="none" rtlCol="0">
            <a:spAutoFit/>
          </a:bodyPr>
          <a:lstStyle/>
          <a:p>
            <a:pPr algn="ctr"/>
            <a:r>
              <a:rPr lang="en-US" sz="1200" kern="1200" dirty="0" smtClean="0">
                <a:solidFill>
                  <a:srgbClr val="767171"/>
                </a:solidFill>
                <a:latin typeface="Century Gothic" panose="020B0502020202020204" pitchFamily="34" charset="0"/>
              </a:rPr>
              <a:t>Campground</a:t>
            </a:r>
          </a:p>
          <a:p>
            <a:pPr algn="ctr"/>
            <a:r>
              <a:rPr lang="en-US" sz="1200" kern="1200" dirty="0" smtClean="0">
                <a:solidFill>
                  <a:srgbClr val="767171"/>
                </a:solidFill>
                <a:latin typeface="Century Gothic" panose="020B0502020202020204" pitchFamily="34" charset="0"/>
              </a:rPr>
              <a:t>Construction</a:t>
            </a:r>
            <a:endParaRPr lang="en-US" sz="1200" dirty="0">
              <a:latin typeface="Century Gothic" panose="020B0502020202020204" pitchFamily="34" charset="0"/>
            </a:endParaRPr>
          </a:p>
        </p:txBody>
      </p:sp>
      <p:sp>
        <p:nvSpPr>
          <p:cNvPr id="134" name="TextBox 133"/>
          <p:cNvSpPr txBox="1"/>
          <p:nvPr/>
        </p:nvSpPr>
        <p:spPr>
          <a:xfrm>
            <a:off x="5049183" y="5392714"/>
            <a:ext cx="618068" cy="276999"/>
          </a:xfrm>
          <a:prstGeom prst="rect">
            <a:avLst/>
          </a:prstGeom>
          <a:noFill/>
          <a:ln w="19050">
            <a:solidFill>
              <a:schemeClr val="tx1"/>
            </a:solidFill>
          </a:ln>
        </p:spPr>
        <p:txBody>
          <a:bodyPr wrap="square" rtlCol="0">
            <a:spAutoFit/>
          </a:bodyPr>
          <a:lstStyle/>
          <a:p>
            <a:pPr algn="ctr"/>
            <a:r>
              <a:rPr lang="en-US" sz="1200" kern="1200" dirty="0" smtClean="0">
                <a:solidFill>
                  <a:srgbClr val="767171"/>
                </a:solidFill>
                <a:latin typeface="Century Gothic" panose="020B0502020202020204" pitchFamily="34" charset="0"/>
              </a:rPr>
              <a:t>Flood</a:t>
            </a:r>
            <a:endParaRPr lang="en-US" sz="1200" dirty="0">
              <a:latin typeface="Century Gothic" panose="020B0502020202020204" pitchFamily="34" charset="0"/>
            </a:endParaRPr>
          </a:p>
        </p:txBody>
      </p:sp>
      <p:sp>
        <p:nvSpPr>
          <p:cNvPr id="135" name="TextBox 134"/>
          <p:cNvSpPr txBox="1"/>
          <p:nvPr/>
        </p:nvSpPr>
        <p:spPr>
          <a:xfrm>
            <a:off x="79878" y="4675554"/>
            <a:ext cx="965448" cy="461665"/>
          </a:xfrm>
          <a:prstGeom prst="rect">
            <a:avLst/>
          </a:prstGeom>
          <a:noFill/>
          <a:ln w="19050">
            <a:solidFill>
              <a:schemeClr val="tx1"/>
            </a:solidFill>
          </a:ln>
        </p:spPr>
        <p:txBody>
          <a:bodyPr wrap="square" rtlCol="0">
            <a:spAutoFit/>
          </a:bodyPr>
          <a:lstStyle/>
          <a:p>
            <a:pPr algn="ctr"/>
            <a:r>
              <a:rPr lang="en-US" sz="1200" kern="1200" dirty="0" smtClean="0">
                <a:solidFill>
                  <a:srgbClr val="767171"/>
                </a:solidFill>
                <a:latin typeface="Century Gothic" panose="020B0502020202020204" pitchFamily="34" charset="0"/>
              </a:rPr>
              <a:t>Beetle-Kill Trees</a:t>
            </a:r>
            <a:endParaRPr lang="en-US" sz="1200" dirty="0">
              <a:latin typeface="Century Gothic" panose="020B0502020202020204" pitchFamily="34" charset="0"/>
            </a:endParaRPr>
          </a:p>
        </p:txBody>
      </p:sp>
      <p:sp>
        <p:nvSpPr>
          <p:cNvPr id="43" name="TextBox 42"/>
          <p:cNvSpPr txBox="1"/>
          <p:nvPr/>
        </p:nvSpPr>
        <p:spPr>
          <a:xfrm>
            <a:off x="5123095" y="3017220"/>
            <a:ext cx="464850" cy="276999"/>
          </a:xfrm>
          <a:prstGeom prst="rect">
            <a:avLst/>
          </a:prstGeom>
          <a:noFill/>
          <a:ln w="19050">
            <a:solidFill>
              <a:schemeClr val="tx1"/>
            </a:solidFill>
          </a:ln>
        </p:spPr>
        <p:txBody>
          <a:bodyPr wrap="square" rtlCol="0">
            <a:spAutoFit/>
          </a:bodyPr>
          <a:lstStyle/>
          <a:p>
            <a:pPr algn="ctr"/>
            <a:r>
              <a:rPr lang="en-US" sz="1200" kern="1200" dirty="0" smtClean="0">
                <a:solidFill>
                  <a:srgbClr val="767171"/>
                </a:solidFill>
                <a:latin typeface="Century Gothic" panose="020B0502020202020204" pitchFamily="34" charset="0"/>
              </a:rPr>
              <a:t>Fire</a:t>
            </a:r>
            <a:endParaRPr lang="en-US" sz="1200" dirty="0">
              <a:latin typeface="Century Gothic" panose="020B0502020202020204" pitchFamily="34" charset="0"/>
            </a:endParaRPr>
          </a:p>
        </p:txBody>
      </p:sp>
    </p:spTree>
    <p:extLst>
      <p:ext uri="{BB962C8B-B14F-4D97-AF65-F5344CB8AC3E}">
        <p14:creationId xmlns:p14="http://schemas.microsoft.com/office/powerpoint/2010/main" val="3442142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53"/>
          <p:cNvSpPr txBox="1"/>
          <p:nvPr/>
        </p:nvSpPr>
        <p:spPr>
          <a:xfrm>
            <a:off x="1991638" y="504825"/>
            <a:ext cx="9394521"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Case Study Results</a:t>
            </a:r>
            <a:endParaRPr lang="en-US" sz="4000" dirty="0">
              <a:solidFill>
                <a:schemeClr val="lt1"/>
              </a:solidFill>
              <a:latin typeface="Century Gothic" charset="0"/>
              <a:ea typeface="Century Gothic" charset="0"/>
              <a:cs typeface="Century Gothic" charset="0"/>
              <a:sym typeface="Questrial"/>
            </a:endParaRPr>
          </a:p>
        </p:txBody>
      </p:sp>
      <p:grpSp>
        <p:nvGrpSpPr>
          <p:cNvPr id="12" name="Group 11"/>
          <p:cNvGrpSpPr/>
          <p:nvPr/>
        </p:nvGrpSpPr>
        <p:grpSpPr>
          <a:xfrm>
            <a:off x="6133731" y="1810404"/>
            <a:ext cx="5914473" cy="4451239"/>
            <a:chOff x="6239238" y="1493883"/>
            <a:chExt cx="5914473" cy="4451239"/>
          </a:xfrm>
        </p:grpSpPr>
        <p:pic>
          <p:nvPicPr>
            <p:cNvPr id="48" name="Picture 47"/>
            <p:cNvPicPr>
              <a:picLocks noChangeAspect="1"/>
            </p:cNvPicPr>
            <p:nvPr/>
          </p:nvPicPr>
          <p:blipFill rotWithShape="1">
            <a:blip r:embed="rId3" cstate="screen">
              <a:extLst>
                <a:ext uri="{28A0092B-C50C-407E-A947-70E740481C1C}">
                  <a14:useLocalDpi xmlns:a14="http://schemas.microsoft.com/office/drawing/2010/main"/>
                </a:ext>
              </a:extLst>
            </a:blip>
            <a:srcRect l="7308" t="5942" r="13113" b="12152"/>
            <a:stretch/>
          </p:blipFill>
          <p:spPr>
            <a:xfrm>
              <a:off x="6836439" y="1844469"/>
              <a:ext cx="5265547" cy="3137106"/>
            </a:xfrm>
            <a:prstGeom prst="rect">
              <a:avLst/>
            </a:prstGeom>
          </p:spPr>
        </p:pic>
        <p:sp>
          <p:nvSpPr>
            <p:cNvPr id="49" name="TextBox 48"/>
            <p:cNvSpPr txBox="1"/>
            <p:nvPr/>
          </p:nvSpPr>
          <p:spPr>
            <a:xfrm rot="16200000">
              <a:off x="7431916" y="4224011"/>
              <a:ext cx="580670" cy="184665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1985</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1990</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1995</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2000</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2005</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2010</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2015</a:t>
              </a:r>
            </a:p>
          </p:txBody>
        </p:sp>
        <p:sp>
          <p:nvSpPr>
            <p:cNvPr id="51" name="TextBox 50"/>
            <p:cNvSpPr txBox="1"/>
            <p:nvPr/>
          </p:nvSpPr>
          <p:spPr>
            <a:xfrm rot="16200000">
              <a:off x="10889784" y="4227036"/>
              <a:ext cx="580670" cy="1846659"/>
            </a:xfrm>
            <a:prstGeom prst="rect">
              <a:avLst/>
            </a:prstGeom>
            <a:noFill/>
          </p:spPr>
          <p:txBody>
            <a:bodyPr wrap="square" rtlCol="0">
              <a:spAutoFit/>
            </a:bodyPr>
            <a:lstStyle/>
            <a:p>
              <a:pPr lvl="0" defTabSz="3072384">
                <a:spcAft>
                  <a:spcPts val="620"/>
                </a:spcAft>
                <a:defRPr/>
              </a:pPr>
              <a:r>
                <a:rPr lang="en-US" sz="1200" kern="1200" dirty="0">
                  <a:solidFill>
                    <a:srgbClr val="767171"/>
                  </a:solidFill>
                  <a:latin typeface="Century Gothic" panose="020B0502020202020204" pitchFamily="34" charset="0"/>
                </a:rPr>
                <a:t>1985</a:t>
              </a:r>
            </a:p>
            <a:p>
              <a:pPr lvl="0" defTabSz="3072384">
                <a:spcAft>
                  <a:spcPts val="620"/>
                </a:spcAft>
                <a:defRPr/>
              </a:pPr>
              <a:r>
                <a:rPr lang="en-US" sz="1200" kern="1200" dirty="0">
                  <a:solidFill>
                    <a:srgbClr val="767171"/>
                  </a:solidFill>
                  <a:latin typeface="Century Gothic" panose="020B0502020202020204" pitchFamily="34" charset="0"/>
                </a:rPr>
                <a:t>1990</a:t>
              </a:r>
            </a:p>
            <a:p>
              <a:pPr lvl="0" defTabSz="3072384">
                <a:spcAft>
                  <a:spcPts val="620"/>
                </a:spcAft>
                <a:defRPr/>
              </a:pPr>
              <a:r>
                <a:rPr lang="en-US" sz="1200" kern="1200" dirty="0">
                  <a:solidFill>
                    <a:srgbClr val="767171"/>
                  </a:solidFill>
                  <a:latin typeface="Century Gothic" panose="020B0502020202020204" pitchFamily="34" charset="0"/>
                </a:rPr>
                <a:t>1995</a:t>
              </a:r>
            </a:p>
            <a:p>
              <a:pPr lvl="0" defTabSz="3072384">
                <a:spcAft>
                  <a:spcPts val="620"/>
                </a:spcAft>
                <a:defRPr/>
              </a:pPr>
              <a:r>
                <a:rPr lang="en-US" sz="1200" kern="1200" dirty="0">
                  <a:solidFill>
                    <a:srgbClr val="767171"/>
                  </a:solidFill>
                  <a:latin typeface="Century Gothic" panose="020B0502020202020204" pitchFamily="34" charset="0"/>
                </a:rPr>
                <a:t>2000</a:t>
              </a:r>
            </a:p>
            <a:p>
              <a:pPr lvl="0" defTabSz="3072384">
                <a:spcAft>
                  <a:spcPts val="620"/>
                </a:spcAft>
                <a:defRPr/>
              </a:pPr>
              <a:r>
                <a:rPr lang="en-US" sz="1200" kern="1200" dirty="0">
                  <a:solidFill>
                    <a:srgbClr val="767171"/>
                  </a:solidFill>
                  <a:latin typeface="Century Gothic" panose="020B0502020202020204" pitchFamily="34" charset="0"/>
                </a:rPr>
                <a:t>2005</a:t>
              </a:r>
            </a:p>
            <a:p>
              <a:pPr lvl="0" defTabSz="3072384">
                <a:spcAft>
                  <a:spcPts val="620"/>
                </a:spcAft>
                <a:defRPr/>
              </a:pPr>
              <a:r>
                <a:rPr lang="en-US" sz="1200" kern="1200" dirty="0">
                  <a:solidFill>
                    <a:srgbClr val="767171"/>
                  </a:solidFill>
                  <a:latin typeface="Century Gothic" panose="020B0502020202020204" pitchFamily="34" charset="0"/>
                </a:rPr>
                <a:t>2010</a:t>
              </a:r>
            </a:p>
            <a:p>
              <a:pPr lvl="0" defTabSz="3072384">
                <a:spcAft>
                  <a:spcPts val="620"/>
                </a:spcAft>
                <a:defRPr/>
              </a:pPr>
              <a:r>
                <a:rPr lang="en-US" sz="1200" kern="1200" dirty="0">
                  <a:solidFill>
                    <a:srgbClr val="767171"/>
                  </a:solidFill>
                  <a:latin typeface="Century Gothic" panose="020B0502020202020204" pitchFamily="34" charset="0"/>
                </a:rPr>
                <a:t>2015</a:t>
              </a:r>
            </a:p>
          </p:txBody>
        </p:sp>
        <p:sp>
          <p:nvSpPr>
            <p:cNvPr id="52" name="TextBox 51"/>
            <p:cNvSpPr txBox="1"/>
            <p:nvPr/>
          </p:nvSpPr>
          <p:spPr>
            <a:xfrm rot="16200000">
              <a:off x="5855738" y="3181753"/>
              <a:ext cx="1043999"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Area (km²)</a:t>
              </a:r>
            </a:p>
          </p:txBody>
        </p:sp>
        <p:sp>
          <p:nvSpPr>
            <p:cNvPr id="53" name="TextBox 52"/>
            <p:cNvSpPr txBox="1"/>
            <p:nvPr/>
          </p:nvSpPr>
          <p:spPr>
            <a:xfrm>
              <a:off x="6622408" y="4658144"/>
              <a:ext cx="276891"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0</a:t>
              </a:r>
            </a:p>
          </p:txBody>
        </p:sp>
        <p:sp>
          <p:nvSpPr>
            <p:cNvPr id="54" name="TextBox 53"/>
            <p:cNvSpPr txBox="1"/>
            <p:nvPr/>
          </p:nvSpPr>
          <p:spPr>
            <a:xfrm>
              <a:off x="6364503" y="4029759"/>
              <a:ext cx="533530" cy="276999"/>
            </a:xfrm>
            <a:prstGeom prst="rect">
              <a:avLst/>
            </a:prstGeom>
            <a:noFill/>
          </p:spPr>
          <p:txBody>
            <a:bodyPr wrap="square" rtlCol="0">
              <a:spAutoFit/>
            </a:bodyPr>
            <a:lstStyle/>
            <a:p>
              <a:pPr marL="0" marR="0" lvl="0" indent="0" algn="r" defTabSz="3072384" eaLnBrk="1" fontAlgn="auto" latinLnBrk="0" hangingPunct="1">
                <a:lnSpc>
                  <a:spcPct val="100000"/>
                </a:lnSpc>
                <a:spcBef>
                  <a:spcPts val="0"/>
                </a:spcBef>
                <a:spcAft>
                  <a:spcPts val="0"/>
                </a:spcAft>
                <a:buClrTx/>
                <a:buSzTx/>
                <a:buFontTx/>
                <a:buNone/>
                <a:tabLst/>
                <a:defRPr/>
              </a:pPr>
              <a:r>
                <a:rPr lang="en-US" sz="1200" kern="1200" dirty="0">
                  <a:solidFill>
                    <a:srgbClr val="767171"/>
                  </a:solidFill>
                  <a:latin typeface="Century Gothic" panose="020B0502020202020204" pitchFamily="34" charset="0"/>
                  <a:ea typeface="+mn-ea"/>
                  <a:cs typeface="+mn-cs"/>
                </a:rPr>
                <a:t>1</a:t>
              </a: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00</a:t>
              </a:r>
            </a:p>
          </p:txBody>
        </p:sp>
        <p:sp>
          <p:nvSpPr>
            <p:cNvPr id="55" name="TextBox 54"/>
            <p:cNvSpPr txBox="1"/>
            <p:nvPr/>
          </p:nvSpPr>
          <p:spPr>
            <a:xfrm>
              <a:off x="6274018" y="3415343"/>
              <a:ext cx="618158" cy="276999"/>
            </a:xfrm>
            <a:prstGeom prst="rect">
              <a:avLst/>
            </a:prstGeom>
            <a:noFill/>
          </p:spPr>
          <p:txBody>
            <a:bodyPr wrap="square" rtlCol="0">
              <a:spAutoFit/>
            </a:bodyPr>
            <a:lstStyle/>
            <a:p>
              <a:pPr marL="0" marR="0" lvl="0" indent="0" algn="r"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200</a:t>
              </a:r>
            </a:p>
          </p:txBody>
        </p:sp>
        <p:sp>
          <p:nvSpPr>
            <p:cNvPr id="56" name="TextBox 55"/>
            <p:cNvSpPr txBox="1"/>
            <p:nvPr/>
          </p:nvSpPr>
          <p:spPr>
            <a:xfrm>
              <a:off x="6274018" y="2782088"/>
              <a:ext cx="618158" cy="276999"/>
            </a:xfrm>
            <a:prstGeom prst="rect">
              <a:avLst/>
            </a:prstGeom>
            <a:noFill/>
          </p:spPr>
          <p:txBody>
            <a:bodyPr wrap="square" rtlCol="0">
              <a:spAutoFit/>
            </a:bodyPr>
            <a:lstStyle/>
            <a:p>
              <a:pPr marL="0" marR="0" lvl="0" indent="0" algn="r"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300</a:t>
              </a:r>
            </a:p>
          </p:txBody>
        </p:sp>
        <p:sp>
          <p:nvSpPr>
            <p:cNvPr id="57" name="TextBox 56"/>
            <p:cNvSpPr txBox="1"/>
            <p:nvPr/>
          </p:nvSpPr>
          <p:spPr>
            <a:xfrm>
              <a:off x="6272672" y="2150191"/>
              <a:ext cx="618158" cy="276999"/>
            </a:xfrm>
            <a:prstGeom prst="rect">
              <a:avLst/>
            </a:prstGeom>
            <a:noFill/>
          </p:spPr>
          <p:txBody>
            <a:bodyPr wrap="square" rtlCol="0">
              <a:spAutoFit/>
            </a:bodyPr>
            <a:lstStyle/>
            <a:p>
              <a:pPr marL="0" marR="0" lvl="0" indent="0" algn="r"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400</a:t>
              </a:r>
            </a:p>
          </p:txBody>
        </p:sp>
        <p:sp>
          <p:nvSpPr>
            <p:cNvPr id="58" name="TextBox 57"/>
            <p:cNvSpPr txBox="1"/>
            <p:nvPr/>
          </p:nvSpPr>
          <p:spPr>
            <a:xfrm>
              <a:off x="7520044" y="1493883"/>
              <a:ext cx="3854391" cy="276999"/>
            </a:xfrm>
            <a:prstGeom prst="rect">
              <a:avLst/>
            </a:prstGeom>
            <a:noFill/>
          </p:spPr>
          <p:txBody>
            <a:bodyPr wrap="square" rtlCol="0">
              <a:sp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RMNP Disturbance </a:t>
              </a:r>
              <a:r>
                <a:rPr lang="en-US" sz="1200" kern="1200" dirty="0" smtClean="0">
                  <a:solidFill>
                    <a:srgbClr val="767171"/>
                  </a:solidFill>
                  <a:latin typeface="Century Gothic" panose="020B0502020202020204" pitchFamily="34" charset="0"/>
                  <a:ea typeface="+mn-ea"/>
                  <a:cs typeface="+mn-cs"/>
                </a:rPr>
                <a:t>Area By Magnitude and Year</a:t>
              </a:r>
              <a:endPar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endParaRPr>
            </a:p>
          </p:txBody>
        </p:sp>
        <p:sp>
          <p:nvSpPr>
            <p:cNvPr id="42" name="TextBox 41"/>
            <p:cNvSpPr txBox="1"/>
            <p:nvPr/>
          </p:nvSpPr>
          <p:spPr>
            <a:xfrm rot="16200000">
              <a:off x="9178878" y="4227037"/>
              <a:ext cx="580670" cy="184665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1985</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1990</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1995</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2000</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2005</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2010</a:t>
              </a:r>
            </a:p>
            <a:p>
              <a:pPr marL="0" marR="0" lvl="0" indent="0" defTabSz="3072384" eaLnBrk="1" fontAlgn="auto" latinLnBrk="0" hangingPunct="1">
                <a:lnSpc>
                  <a:spcPct val="100000"/>
                </a:lnSpc>
                <a:spcBef>
                  <a:spcPts val="0"/>
                </a:spcBef>
                <a:spcAft>
                  <a:spcPts val="62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2015</a:t>
              </a:r>
            </a:p>
          </p:txBody>
        </p:sp>
        <p:grpSp>
          <p:nvGrpSpPr>
            <p:cNvPr id="10" name="Group 9"/>
            <p:cNvGrpSpPr/>
            <p:nvPr/>
          </p:nvGrpSpPr>
          <p:grpSpPr>
            <a:xfrm>
              <a:off x="6831319" y="5661495"/>
              <a:ext cx="5322392" cy="283627"/>
              <a:chOff x="6831319" y="5380760"/>
              <a:chExt cx="5322392" cy="283627"/>
            </a:xfrm>
          </p:grpSpPr>
          <p:sp>
            <p:nvSpPr>
              <p:cNvPr id="44" name="TextBox 43"/>
              <p:cNvSpPr txBox="1"/>
              <p:nvPr/>
            </p:nvSpPr>
            <p:spPr>
              <a:xfrm>
                <a:off x="6965641" y="5387388"/>
                <a:ext cx="1539548"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Low Magnitude</a:t>
                </a:r>
              </a:p>
            </p:txBody>
          </p:sp>
          <p:sp>
            <p:nvSpPr>
              <p:cNvPr id="45" name="TextBox 44"/>
              <p:cNvSpPr txBox="1"/>
              <p:nvPr/>
            </p:nvSpPr>
            <p:spPr>
              <a:xfrm>
                <a:off x="8719005" y="5380760"/>
                <a:ext cx="1653834"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Medium Magnitude</a:t>
                </a:r>
              </a:p>
            </p:txBody>
          </p:sp>
          <p:sp>
            <p:nvSpPr>
              <p:cNvPr id="65" name="TextBox 64"/>
              <p:cNvSpPr txBox="1"/>
              <p:nvPr/>
            </p:nvSpPr>
            <p:spPr>
              <a:xfrm>
                <a:off x="10751377" y="5384074"/>
                <a:ext cx="1402334"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High Magnitude</a:t>
                </a:r>
              </a:p>
            </p:txBody>
          </p:sp>
          <p:sp>
            <p:nvSpPr>
              <p:cNvPr id="66" name="Rectangle 65"/>
              <p:cNvSpPr/>
              <p:nvPr/>
            </p:nvSpPr>
            <p:spPr>
              <a:xfrm>
                <a:off x="6831319" y="5434400"/>
                <a:ext cx="167532" cy="167532"/>
              </a:xfrm>
              <a:prstGeom prst="rect">
                <a:avLst/>
              </a:prstGeom>
              <a:solidFill>
                <a:srgbClr val="00F500"/>
              </a:solidFill>
              <a:ln w="9525" cap="flat" cmpd="sng" algn="ctr">
                <a:solidFill>
                  <a:srgbClr val="767171"/>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endParaRPr>
              </a:p>
            </p:txBody>
          </p:sp>
          <p:sp>
            <p:nvSpPr>
              <p:cNvPr id="67" name="Rectangle 66"/>
              <p:cNvSpPr/>
              <p:nvPr/>
            </p:nvSpPr>
            <p:spPr>
              <a:xfrm>
                <a:off x="8580689" y="5434161"/>
                <a:ext cx="167532" cy="167532"/>
              </a:xfrm>
              <a:prstGeom prst="rect">
                <a:avLst/>
              </a:prstGeom>
              <a:solidFill>
                <a:srgbClr val="FFD700"/>
              </a:solidFill>
              <a:ln w="9525" cap="flat" cmpd="sng" algn="ctr">
                <a:solidFill>
                  <a:srgbClr val="767171"/>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endParaRPr>
              </a:p>
            </p:txBody>
          </p:sp>
          <p:sp>
            <p:nvSpPr>
              <p:cNvPr id="68" name="Rectangle 67"/>
              <p:cNvSpPr/>
              <p:nvPr/>
            </p:nvSpPr>
            <p:spPr>
              <a:xfrm>
                <a:off x="10613060" y="5434717"/>
                <a:ext cx="167532" cy="167532"/>
              </a:xfrm>
              <a:prstGeom prst="rect">
                <a:avLst/>
              </a:prstGeom>
              <a:solidFill>
                <a:srgbClr val="F50000"/>
              </a:solidFill>
              <a:ln w="9525" cap="flat" cmpd="sng" algn="ctr">
                <a:solidFill>
                  <a:srgbClr val="767171"/>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endParaRPr>
              </a:p>
            </p:txBody>
          </p:sp>
        </p:grpSp>
      </p:grpSp>
      <p:grpSp>
        <p:nvGrpSpPr>
          <p:cNvPr id="13" name="Group 12"/>
          <p:cNvGrpSpPr/>
          <p:nvPr/>
        </p:nvGrpSpPr>
        <p:grpSpPr>
          <a:xfrm>
            <a:off x="81370" y="1821037"/>
            <a:ext cx="6028920" cy="4428766"/>
            <a:chOff x="186877" y="1504516"/>
            <a:chExt cx="6028920" cy="4428766"/>
          </a:xfrm>
        </p:grpSpPr>
        <p:grpSp>
          <p:nvGrpSpPr>
            <p:cNvPr id="96" name="Group 95"/>
            <p:cNvGrpSpPr/>
            <p:nvPr/>
          </p:nvGrpSpPr>
          <p:grpSpPr>
            <a:xfrm>
              <a:off x="186877" y="1504516"/>
              <a:ext cx="6028920" cy="3943684"/>
              <a:chOff x="18961090" y="17726942"/>
              <a:chExt cx="5850281" cy="3391534"/>
            </a:xfrm>
          </p:grpSpPr>
          <p:pic>
            <p:nvPicPr>
              <p:cNvPr id="97" name="Picture 9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11680" y="18019299"/>
                <a:ext cx="5165345" cy="2697884"/>
              </a:xfrm>
              <a:prstGeom prst="rect">
                <a:avLst/>
              </a:prstGeom>
            </p:spPr>
          </p:pic>
          <p:sp>
            <p:nvSpPr>
              <p:cNvPr id="98" name="TextBox 97"/>
              <p:cNvSpPr txBox="1"/>
              <p:nvPr/>
            </p:nvSpPr>
            <p:spPr>
              <a:xfrm rot="16200000">
                <a:off x="18672225" y="19156557"/>
                <a:ext cx="854730" cy="276999"/>
              </a:xfrm>
              <a:prstGeom prst="rect">
                <a:avLst/>
              </a:prstGeom>
              <a:noFill/>
            </p:spPr>
            <p:txBody>
              <a:bodyPr wrap="square" rtlCol="0">
                <a:spAutoFit/>
              </a:bodyPr>
              <a:lstStyle/>
              <a:p>
                <a:pPr defTabSz="3072384"/>
                <a:r>
                  <a:rPr lang="en-US" sz="1200" kern="1200" dirty="0" smtClean="0">
                    <a:solidFill>
                      <a:srgbClr val="767171"/>
                    </a:solidFill>
                    <a:latin typeface="Century Gothic" panose="020B0502020202020204" pitchFamily="34" charset="0"/>
                    <a:ea typeface="+mn-ea"/>
                    <a:cs typeface="+mn-cs"/>
                  </a:rPr>
                  <a:t>Area (km²)</a:t>
                </a:r>
              </a:p>
            </p:txBody>
          </p:sp>
          <p:sp>
            <p:nvSpPr>
              <p:cNvPr id="99" name="TextBox 98"/>
              <p:cNvSpPr txBox="1"/>
              <p:nvPr/>
            </p:nvSpPr>
            <p:spPr>
              <a:xfrm>
                <a:off x="19321311" y="20452782"/>
                <a:ext cx="226693" cy="238217"/>
              </a:xfrm>
              <a:prstGeom prst="rect">
                <a:avLst/>
              </a:prstGeom>
              <a:noFill/>
            </p:spPr>
            <p:txBody>
              <a:bodyPr wrap="square" rtlCol="0">
                <a:spAutoFit/>
              </a:bodyPr>
              <a:lstStyle/>
              <a:p>
                <a:pPr defTabSz="3072384"/>
                <a:r>
                  <a:rPr lang="en-US" sz="1200" kern="1200" dirty="0">
                    <a:solidFill>
                      <a:srgbClr val="767171"/>
                    </a:solidFill>
                    <a:latin typeface="Century Gothic" panose="020B0502020202020204" pitchFamily="34" charset="0"/>
                    <a:ea typeface="+mn-ea"/>
                    <a:cs typeface="+mn-cs"/>
                  </a:rPr>
                  <a:t>0</a:t>
                </a:r>
                <a:endParaRPr lang="en-US" sz="1200" kern="1200" dirty="0" smtClean="0">
                  <a:solidFill>
                    <a:srgbClr val="767171"/>
                  </a:solidFill>
                  <a:latin typeface="Century Gothic" panose="020B0502020202020204" pitchFamily="34" charset="0"/>
                  <a:ea typeface="+mn-ea"/>
                  <a:cs typeface="+mn-cs"/>
                </a:endParaRPr>
              </a:p>
            </p:txBody>
          </p:sp>
          <p:sp>
            <p:nvSpPr>
              <p:cNvPr id="100" name="TextBox 99"/>
              <p:cNvSpPr txBox="1"/>
              <p:nvPr/>
            </p:nvSpPr>
            <p:spPr>
              <a:xfrm>
                <a:off x="19164124" y="19918408"/>
                <a:ext cx="436805" cy="238217"/>
              </a:xfrm>
              <a:prstGeom prst="rect">
                <a:avLst/>
              </a:prstGeom>
              <a:noFill/>
            </p:spPr>
            <p:txBody>
              <a:bodyPr wrap="square" rtlCol="0">
                <a:spAutoFit/>
              </a:bodyPr>
              <a:lstStyle/>
              <a:p>
                <a:pPr defTabSz="3072384"/>
                <a:r>
                  <a:rPr lang="en-US" sz="1200" kern="1200" dirty="0">
                    <a:solidFill>
                      <a:srgbClr val="767171"/>
                    </a:solidFill>
                    <a:latin typeface="Century Gothic" panose="020B0502020202020204" pitchFamily="34" charset="0"/>
                    <a:ea typeface="+mn-ea"/>
                    <a:cs typeface="+mn-cs"/>
                  </a:rPr>
                  <a:t>1</a:t>
                </a:r>
                <a:r>
                  <a:rPr lang="en-US" sz="1200" kern="1200" dirty="0" smtClean="0">
                    <a:solidFill>
                      <a:srgbClr val="767171"/>
                    </a:solidFill>
                    <a:latin typeface="Century Gothic" panose="020B0502020202020204" pitchFamily="34" charset="0"/>
                    <a:ea typeface="+mn-ea"/>
                    <a:cs typeface="+mn-cs"/>
                  </a:rPr>
                  <a:t>00</a:t>
                </a:r>
              </a:p>
            </p:txBody>
          </p:sp>
          <p:sp>
            <p:nvSpPr>
              <p:cNvPr id="101" name="TextBox 100"/>
              <p:cNvSpPr txBox="1"/>
              <p:nvPr/>
            </p:nvSpPr>
            <p:spPr>
              <a:xfrm>
                <a:off x="19085784" y="19385171"/>
                <a:ext cx="506091" cy="238217"/>
              </a:xfrm>
              <a:prstGeom prst="rect">
                <a:avLst/>
              </a:prstGeom>
              <a:noFill/>
            </p:spPr>
            <p:txBody>
              <a:bodyPr wrap="square" rtlCol="0">
                <a:spAutoFit/>
              </a:bodyPr>
              <a:lstStyle/>
              <a:p>
                <a:pPr algn="r" defTabSz="3072384"/>
                <a:r>
                  <a:rPr lang="en-US" sz="1200" kern="1200" dirty="0">
                    <a:solidFill>
                      <a:srgbClr val="767171"/>
                    </a:solidFill>
                    <a:latin typeface="Century Gothic" panose="020B0502020202020204" pitchFamily="34" charset="0"/>
                    <a:ea typeface="+mn-ea"/>
                    <a:cs typeface="+mn-cs"/>
                  </a:rPr>
                  <a:t>2</a:t>
                </a:r>
                <a:r>
                  <a:rPr lang="en-US" sz="1200" kern="1200" dirty="0" smtClean="0">
                    <a:solidFill>
                      <a:srgbClr val="767171"/>
                    </a:solidFill>
                    <a:latin typeface="Century Gothic" panose="020B0502020202020204" pitchFamily="34" charset="0"/>
                    <a:ea typeface="+mn-ea"/>
                    <a:cs typeface="+mn-cs"/>
                  </a:rPr>
                  <a:t>00</a:t>
                </a:r>
              </a:p>
            </p:txBody>
          </p:sp>
          <p:sp>
            <p:nvSpPr>
              <p:cNvPr id="102" name="TextBox 101"/>
              <p:cNvSpPr txBox="1"/>
              <p:nvPr/>
            </p:nvSpPr>
            <p:spPr>
              <a:xfrm>
                <a:off x="19085784" y="18861335"/>
                <a:ext cx="506091" cy="238217"/>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300</a:t>
                </a:r>
              </a:p>
            </p:txBody>
          </p:sp>
          <p:sp>
            <p:nvSpPr>
              <p:cNvPr id="103" name="TextBox 102"/>
              <p:cNvSpPr txBox="1"/>
              <p:nvPr/>
            </p:nvSpPr>
            <p:spPr>
              <a:xfrm>
                <a:off x="19089502" y="18332944"/>
                <a:ext cx="506091" cy="238217"/>
              </a:xfrm>
              <a:prstGeom prst="rect">
                <a:avLst/>
              </a:prstGeom>
              <a:noFill/>
            </p:spPr>
            <p:txBody>
              <a:bodyPr wrap="square" rtlCol="0">
                <a:spAutoFit/>
              </a:bodyPr>
              <a:lstStyle/>
              <a:p>
                <a:pPr algn="r" defTabSz="3072384"/>
                <a:r>
                  <a:rPr lang="en-US" sz="1200" kern="1200" dirty="0" smtClean="0">
                    <a:solidFill>
                      <a:srgbClr val="767171"/>
                    </a:solidFill>
                    <a:latin typeface="Century Gothic" panose="020B0502020202020204" pitchFamily="34" charset="0"/>
                    <a:ea typeface="+mn-ea"/>
                    <a:cs typeface="+mn-cs"/>
                  </a:rPr>
                  <a:t>400</a:t>
                </a:r>
              </a:p>
            </p:txBody>
          </p:sp>
          <p:sp>
            <p:nvSpPr>
              <p:cNvPr id="104" name="TextBox 103"/>
              <p:cNvSpPr txBox="1"/>
              <p:nvPr/>
            </p:nvSpPr>
            <p:spPr>
              <a:xfrm>
                <a:off x="20344335" y="17726942"/>
                <a:ext cx="2545047" cy="238217"/>
              </a:xfrm>
              <a:prstGeom prst="rect">
                <a:avLst/>
              </a:prstGeom>
              <a:noFill/>
            </p:spPr>
            <p:txBody>
              <a:bodyPr wrap="square" rtlCol="0">
                <a:spAutoFit/>
              </a:bodyPr>
              <a:lstStyle/>
              <a:p>
                <a:pPr algn="ctr" defTabSz="3072384"/>
                <a:r>
                  <a:rPr lang="en-US" sz="1200" kern="1200" dirty="0" smtClean="0">
                    <a:solidFill>
                      <a:srgbClr val="767171"/>
                    </a:solidFill>
                    <a:latin typeface="Century Gothic" panose="020B0502020202020204" pitchFamily="34" charset="0"/>
                    <a:ea typeface="+mn-ea"/>
                    <a:cs typeface="+mn-cs"/>
                  </a:rPr>
                  <a:t>RMNP Disturbance Area By Year</a:t>
                </a:r>
              </a:p>
            </p:txBody>
          </p:sp>
          <p:sp>
            <p:nvSpPr>
              <p:cNvPr id="105" name="TextBox 104"/>
              <p:cNvSpPr txBox="1"/>
              <p:nvPr/>
            </p:nvSpPr>
            <p:spPr>
              <a:xfrm rot="16200000">
                <a:off x="21873314" y="18180419"/>
                <a:ext cx="475399" cy="5400715"/>
              </a:xfrm>
              <a:prstGeom prst="rect">
                <a:avLst/>
              </a:prstGeom>
              <a:noFill/>
            </p:spPr>
            <p:txBody>
              <a:bodyPr wrap="square" rtlCol="0">
                <a:spAutoFit/>
              </a:bodyPr>
              <a:lstStyle/>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1985</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1988</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1991</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1994</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1997</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2000</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2003</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2006</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2009</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2012</a:t>
                </a:r>
              </a:p>
              <a:p>
                <a:pPr defTabSz="3072384">
                  <a:lnSpc>
                    <a:spcPct val="200000"/>
                  </a:lnSpc>
                  <a:spcAft>
                    <a:spcPts val="1045"/>
                  </a:spcAft>
                </a:pPr>
                <a:r>
                  <a:rPr lang="en-US" sz="1200" kern="1200" dirty="0" smtClean="0">
                    <a:solidFill>
                      <a:srgbClr val="767171"/>
                    </a:solidFill>
                    <a:latin typeface="Century Gothic" panose="020B0502020202020204" pitchFamily="34" charset="0"/>
                    <a:ea typeface="+mn-ea"/>
                    <a:cs typeface="+mn-cs"/>
                  </a:rPr>
                  <a:t>2015</a:t>
                </a:r>
              </a:p>
            </p:txBody>
          </p:sp>
        </p:grpSp>
        <p:grpSp>
          <p:nvGrpSpPr>
            <p:cNvPr id="70" name="Group 69"/>
            <p:cNvGrpSpPr/>
            <p:nvPr/>
          </p:nvGrpSpPr>
          <p:grpSpPr>
            <a:xfrm>
              <a:off x="811708" y="5649655"/>
              <a:ext cx="5287223" cy="283627"/>
              <a:chOff x="6831319" y="5380760"/>
              <a:chExt cx="5287223" cy="283627"/>
            </a:xfrm>
          </p:grpSpPr>
          <p:sp>
            <p:nvSpPr>
              <p:cNvPr id="71" name="TextBox 70"/>
              <p:cNvSpPr txBox="1"/>
              <p:nvPr/>
            </p:nvSpPr>
            <p:spPr>
              <a:xfrm>
                <a:off x="6965641" y="5387388"/>
                <a:ext cx="1539548"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Low Magnitude</a:t>
                </a:r>
              </a:p>
            </p:txBody>
          </p:sp>
          <p:sp>
            <p:nvSpPr>
              <p:cNvPr id="72" name="TextBox 71"/>
              <p:cNvSpPr txBox="1"/>
              <p:nvPr/>
            </p:nvSpPr>
            <p:spPr>
              <a:xfrm>
                <a:off x="8695559" y="5380760"/>
                <a:ext cx="1653834"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Medium Magnitude</a:t>
                </a:r>
              </a:p>
            </p:txBody>
          </p:sp>
          <p:sp>
            <p:nvSpPr>
              <p:cNvPr id="73" name="TextBox 72"/>
              <p:cNvSpPr txBox="1"/>
              <p:nvPr/>
            </p:nvSpPr>
            <p:spPr>
              <a:xfrm>
                <a:off x="10716208" y="5384074"/>
                <a:ext cx="1402334" cy="276999"/>
              </a:xfrm>
              <a:prstGeom prst="rect">
                <a:avLst/>
              </a:prstGeom>
              <a:noFill/>
            </p:spPr>
            <p:txBody>
              <a:bodyPr wrap="square" rtlCol="0">
                <a:spAutoFit/>
              </a:bodyPr>
              <a:lstStyle/>
              <a:p>
                <a:pPr marL="0" marR="0" lvl="0" indent="0" defTabSz="3072384"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smtClean="0">
                    <a:ln>
                      <a:noFill/>
                    </a:ln>
                    <a:solidFill>
                      <a:srgbClr val="767171"/>
                    </a:solidFill>
                    <a:effectLst/>
                    <a:uLnTx/>
                    <a:uFillTx/>
                    <a:latin typeface="Century Gothic" panose="020B0502020202020204" pitchFamily="34" charset="0"/>
                    <a:ea typeface="+mn-ea"/>
                    <a:cs typeface="+mn-cs"/>
                  </a:rPr>
                  <a:t>High Magnitude</a:t>
                </a:r>
              </a:p>
            </p:txBody>
          </p:sp>
          <p:sp>
            <p:nvSpPr>
              <p:cNvPr id="74" name="Rectangle 73"/>
              <p:cNvSpPr/>
              <p:nvPr/>
            </p:nvSpPr>
            <p:spPr>
              <a:xfrm>
                <a:off x="6831319" y="5434400"/>
                <a:ext cx="167532" cy="167532"/>
              </a:xfrm>
              <a:prstGeom prst="rect">
                <a:avLst/>
              </a:prstGeom>
              <a:solidFill>
                <a:srgbClr val="00F500"/>
              </a:solidFill>
              <a:ln w="9525" cap="flat" cmpd="sng" algn="ctr">
                <a:solidFill>
                  <a:srgbClr val="767171"/>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endParaRPr>
              </a:p>
            </p:txBody>
          </p:sp>
          <p:sp>
            <p:nvSpPr>
              <p:cNvPr id="75" name="Rectangle 74"/>
              <p:cNvSpPr/>
              <p:nvPr/>
            </p:nvSpPr>
            <p:spPr>
              <a:xfrm>
                <a:off x="8557243" y="5434161"/>
                <a:ext cx="167532" cy="167532"/>
              </a:xfrm>
              <a:prstGeom prst="rect">
                <a:avLst/>
              </a:prstGeom>
              <a:solidFill>
                <a:srgbClr val="FFD700"/>
              </a:solidFill>
              <a:ln w="9525" cap="flat" cmpd="sng" algn="ctr">
                <a:solidFill>
                  <a:srgbClr val="767171"/>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endParaRPr>
              </a:p>
            </p:txBody>
          </p:sp>
          <p:sp>
            <p:nvSpPr>
              <p:cNvPr id="76" name="Rectangle 75"/>
              <p:cNvSpPr/>
              <p:nvPr/>
            </p:nvSpPr>
            <p:spPr>
              <a:xfrm>
                <a:off x="10577891" y="5434717"/>
                <a:ext cx="167532" cy="167532"/>
              </a:xfrm>
              <a:prstGeom prst="rect">
                <a:avLst/>
              </a:prstGeom>
              <a:solidFill>
                <a:srgbClr val="F50000"/>
              </a:solidFill>
              <a:ln w="9525" cap="flat" cmpd="sng" algn="ctr">
                <a:solidFill>
                  <a:srgbClr val="767171"/>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i="0" u="none" strike="noStrike" kern="1200" cap="none" spc="0" normalizeH="0" baseline="0" noProof="0" smtClean="0">
                  <a:ln>
                    <a:noFill/>
                  </a:ln>
                  <a:solidFill>
                    <a:srgbClr val="FFFFFF"/>
                  </a:solidFill>
                  <a:effectLst/>
                  <a:uLnTx/>
                  <a:uFillTx/>
                  <a:latin typeface="Century Gothic" panose="020B0502020202020204" pitchFamily="34" charset="0"/>
                  <a:ea typeface="+mn-ea"/>
                  <a:cs typeface="+mn-cs"/>
                </a:endParaRPr>
              </a:p>
            </p:txBody>
          </p:sp>
        </p:grpSp>
      </p:grpSp>
    </p:spTree>
    <p:extLst>
      <p:ext uri="{BB962C8B-B14F-4D97-AF65-F5344CB8AC3E}">
        <p14:creationId xmlns:p14="http://schemas.microsoft.com/office/powerpoint/2010/main" val="721475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25311"/>
            <a:ext cx="12192000" cy="2624202"/>
          </a:xfrm>
          <a:prstGeom prst="rect">
            <a:avLst/>
          </a:prstGeom>
        </p:spPr>
      </p:pic>
      <p:sp>
        <p:nvSpPr>
          <p:cNvPr id="5" name="Shape 153"/>
          <p:cNvSpPr txBox="1"/>
          <p:nvPr/>
        </p:nvSpPr>
        <p:spPr>
          <a:xfrm>
            <a:off x="2029216" y="504827"/>
            <a:ext cx="9334108"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Conclusions</a:t>
            </a:r>
            <a:endParaRPr lang="en-US" sz="4000" dirty="0">
              <a:solidFill>
                <a:schemeClr val="lt1"/>
              </a:solidFill>
              <a:latin typeface="Century Gothic" charset="0"/>
              <a:ea typeface="Century Gothic" charset="0"/>
              <a:cs typeface="Century Gothic" charset="0"/>
              <a:sym typeface="Questrial"/>
            </a:endParaRPr>
          </a:p>
        </p:txBody>
      </p:sp>
      <p:sp>
        <p:nvSpPr>
          <p:cNvPr id="9" name="Text Placeholder 1"/>
          <p:cNvSpPr>
            <a:spLocks noGrp="1"/>
          </p:cNvSpPr>
          <p:nvPr>
            <p:ph type="body" idx="1"/>
          </p:nvPr>
        </p:nvSpPr>
        <p:spPr>
          <a:xfrm>
            <a:off x="187569" y="1388517"/>
            <a:ext cx="12004432" cy="2619562"/>
          </a:xfrm>
        </p:spPr>
        <p:txBody>
          <a:bodyPr/>
          <a:lstStyle/>
          <a:p>
            <a:pPr marL="342900" lvl="0" indent="-342900">
              <a:spcBef>
                <a:spcPts val="200"/>
              </a:spcBef>
              <a:buClr>
                <a:srgbClr val="7DB862"/>
              </a:buClr>
              <a:buFont typeface="Webdings" panose="05030102010509060703" pitchFamily="18" charset="2"/>
              <a:buChar char="4"/>
            </a:pPr>
            <a:r>
              <a:rPr lang="en-US" sz="2400" dirty="0" smtClean="0">
                <a:latin typeface="Century Gothic" panose="020B0502020202020204" pitchFamily="34" charset="0"/>
              </a:rPr>
              <a:t>Delineated </a:t>
            </a:r>
            <a:r>
              <a:rPr lang="en-US" sz="2400" b="1" dirty="0" smtClean="0">
                <a:solidFill>
                  <a:srgbClr val="7DB862"/>
                </a:solidFill>
                <a:latin typeface="Century Gothic" panose="020B0502020202020204" pitchFamily="34" charset="0"/>
              </a:rPr>
              <a:t>clearcut harvests </a:t>
            </a:r>
            <a:r>
              <a:rPr lang="en-US" sz="2400" dirty="0" smtClean="0">
                <a:latin typeface="Century Gothic" panose="020B0502020202020204" pitchFamily="34" charset="0"/>
              </a:rPr>
              <a:t>at landscape-scale</a:t>
            </a:r>
          </a:p>
          <a:p>
            <a:pPr marL="342900" lvl="0" indent="-342900">
              <a:spcBef>
                <a:spcPts val="200"/>
              </a:spcBef>
              <a:buClr>
                <a:srgbClr val="7DB862"/>
              </a:buClr>
              <a:buFont typeface="Webdings" panose="05030102010509060703" pitchFamily="18" charset="2"/>
              <a:buChar char="4"/>
            </a:pPr>
            <a:endParaRPr lang="en-US" sz="2400" dirty="0">
              <a:latin typeface="Century Gothic" panose="020B0502020202020204" pitchFamily="34" charset="0"/>
            </a:endParaRPr>
          </a:p>
          <a:p>
            <a:pPr marL="342900" lvl="0" indent="-342900">
              <a:spcBef>
                <a:spcPts val="200"/>
              </a:spcBef>
              <a:buClr>
                <a:srgbClr val="7DB862"/>
              </a:buClr>
              <a:buFont typeface="Webdings" panose="05030102010509060703" pitchFamily="18" charset="2"/>
              <a:buChar char="4"/>
            </a:pPr>
            <a:r>
              <a:rPr lang="en-US" sz="2400" dirty="0" smtClean="0">
                <a:latin typeface="Century Gothic" panose="020B0502020202020204" pitchFamily="34" charset="0"/>
              </a:rPr>
              <a:t>Analyzed the feasibility of delineating </a:t>
            </a:r>
            <a:r>
              <a:rPr lang="en-US" sz="2400" b="1" dirty="0" smtClean="0">
                <a:solidFill>
                  <a:srgbClr val="7DB862"/>
                </a:solidFill>
                <a:latin typeface="Century Gothic" panose="020B0502020202020204" pitchFamily="34" charset="0"/>
              </a:rPr>
              <a:t>thinning harvests</a:t>
            </a:r>
          </a:p>
          <a:p>
            <a:pPr marL="342900" lvl="0" indent="-342900">
              <a:spcBef>
                <a:spcPts val="200"/>
              </a:spcBef>
              <a:buClr>
                <a:srgbClr val="7DB862"/>
              </a:buClr>
              <a:buFont typeface="Webdings" panose="05030102010509060703" pitchFamily="18" charset="2"/>
              <a:buChar char="4"/>
            </a:pPr>
            <a:endParaRPr lang="en-US" sz="2400" dirty="0">
              <a:latin typeface="Century Gothic" panose="020B0502020202020204" pitchFamily="34" charset="0"/>
            </a:endParaRPr>
          </a:p>
          <a:p>
            <a:pPr marL="342900" lvl="0" indent="-342900">
              <a:spcBef>
                <a:spcPts val="200"/>
              </a:spcBef>
              <a:buClr>
                <a:srgbClr val="7DB862"/>
              </a:buClr>
              <a:buFont typeface="Webdings" panose="05030102010509060703" pitchFamily="18" charset="2"/>
              <a:buChar char="4"/>
            </a:pPr>
            <a:r>
              <a:rPr lang="en-US" sz="2400" dirty="0" smtClean="0">
                <a:latin typeface="Century Gothic" panose="020B0502020202020204" pitchFamily="34" charset="0"/>
              </a:rPr>
              <a:t>Identified </a:t>
            </a:r>
            <a:r>
              <a:rPr lang="en-US" sz="2400" b="1" dirty="0" smtClean="0">
                <a:solidFill>
                  <a:srgbClr val="7DB862"/>
                </a:solidFill>
                <a:latin typeface="Century Gothic" panose="020B0502020202020204" pitchFamily="34" charset="0"/>
              </a:rPr>
              <a:t>fine-scale disturbances </a:t>
            </a:r>
            <a:r>
              <a:rPr lang="en-US" sz="2400" dirty="0" smtClean="0">
                <a:latin typeface="Century Gothic" panose="020B0502020202020204" pitchFamily="34" charset="0"/>
              </a:rPr>
              <a:t>within Rocky Mountain National Park</a:t>
            </a:r>
          </a:p>
          <a:p>
            <a:pPr marL="342900" lvl="0" indent="-342900">
              <a:spcBef>
                <a:spcPts val="200"/>
              </a:spcBef>
              <a:buClr>
                <a:srgbClr val="7DB862"/>
              </a:buClr>
              <a:buFont typeface="Webdings" panose="05030102010509060703" pitchFamily="18" charset="2"/>
              <a:buChar char="4"/>
            </a:pPr>
            <a:endParaRPr lang="en-US" sz="2400" dirty="0" smtClean="0">
              <a:latin typeface="Century Gothic" panose="020B0502020202020204" pitchFamily="34" charset="0"/>
            </a:endParaRPr>
          </a:p>
          <a:p>
            <a:pPr marL="342900" lvl="0" indent="-342900">
              <a:spcBef>
                <a:spcPts val="200"/>
              </a:spcBef>
              <a:buClr>
                <a:srgbClr val="7DB862"/>
              </a:buClr>
              <a:buFont typeface="Webdings" panose="05030102010509060703" pitchFamily="18" charset="2"/>
              <a:buChar char="4"/>
            </a:pPr>
            <a:r>
              <a:rPr lang="en-US" sz="2400" dirty="0" smtClean="0">
                <a:latin typeface="Century Gothic" panose="020B0502020202020204" pitchFamily="34" charset="0"/>
              </a:rPr>
              <a:t>Provided maps to </a:t>
            </a:r>
            <a:r>
              <a:rPr lang="en-US" sz="2400" b="1" dirty="0" smtClean="0">
                <a:solidFill>
                  <a:srgbClr val="7DB862"/>
                </a:solidFill>
                <a:latin typeface="Century Gothic" panose="020B0502020202020204" pitchFamily="34" charset="0"/>
              </a:rPr>
              <a:t>inform management decisions </a:t>
            </a:r>
            <a:r>
              <a:rPr lang="en-US" sz="2400" dirty="0" smtClean="0">
                <a:latin typeface="Century Gothic" panose="020B0502020202020204" pitchFamily="34" charset="0"/>
              </a:rPr>
              <a:t>&amp; improve forest resiliency</a:t>
            </a:r>
            <a:endParaRPr lang="en-US" sz="2400" dirty="0">
              <a:latin typeface="Century Gothic" panose="020B0502020202020204" pitchFamily="34" charset="0"/>
            </a:endParaRPr>
          </a:p>
        </p:txBody>
      </p:sp>
      <p:sp>
        <p:nvSpPr>
          <p:cNvPr id="6" name="Shape 130"/>
          <p:cNvSpPr txBox="1">
            <a:spLocks noGrp="1"/>
          </p:cNvSpPr>
          <p:nvPr>
            <p:ph type="body" idx="4294967295"/>
          </p:nvPr>
        </p:nvSpPr>
        <p:spPr>
          <a:xfrm>
            <a:off x="8747125" y="6476463"/>
            <a:ext cx="3444875" cy="27305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979393"/>
              </a:buClr>
              <a:buSzPct val="25000"/>
              <a:buFont typeface="Arial"/>
              <a:buNone/>
            </a:pPr>
            <a:r>
              <a:rPr lang="en-US" sz="1200" b="0" i="0" u="none" strike="noStrike" cap="none" dirty="0">
                <a:solidFill>
                  <a:schemeClr val="tx2"/>
                </a:solidFill>
                <a:latin typeface="Century Gothic" panose="020B0502020202020204" pitchFamily="34" charset="0"/>
                <a:ea typeface="Questrial"/>
                <a:cs typeface="Questrial"/>
                <a:sym typeface="Questrial"/>
              </a:rPr>
              <a:t>Image </a:t>
            </a:r>
            <a:r>
              <a:rPr lang="en-US" sz="1200" b="0" i="0" u="none" strike="noStrike" cap="none" dirty="0" smtClean="0">
                <a:solidFill>
                  <a:schemeClr val="tx2"/>
                </a:solidFill>
                <a:latin typeface="Century Gothic" panose="020B0502020202020204" pitchFamily="34" charset="0"/>
                <a:ea typeface="Questrial"/>
                <a:cs typeface="Questrial"/>
                <a:sym typeface="Questrial"/>
              </a:rPr>
              <a:t>Credit: Colorado Agriculture Team</a:t>
            </a:r>
            <a:endParaRPr lang="en-US" sz="1200" b="0" i="0" u="none" strike="noStrike" cap="none" dirty="0">
              <a:solidFill>
                <a:schemeClr val="tx2"/>
              </a:solidFill>
              <a:latin typeface="Century Gothic" panose="020B0502020202020204" pitchFamily="34" charset="0"/>
              <a:ea typeface="Questrial"/>
              <a:cs typeface="Questrial"/>
              <a:sym typeface="Questrial"/>
            </a:endParaRPr>
          </a:p>
        </p:txBody>
      </p:sp>
    </p:spTree>
    <p:extLst>
      <p:ext uri="{BB962C8B-B14F-4D97-AF65-F5344CB8AC3E}">
        <p14:creationId xmlns:p14="http://schemas.microsoft.com/office/powerpoint/2010/main" val="2928340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134099" y="2151495"/>
            <a:ext cx="5882055" cy="4474420"/>
          </a:xfrm>
        </p:spPr>
        <p:txBody>
          <a:bodyPr/>
          <a:lstStyle/>
          <a:p>
            <a:pPr marL="342900" lvl="0" indent="-342900">
              <a:spcBef>
                <a:spcPts val="200"/>
              </a:spcBef>
              <a:buClr>
                <a:srgbClr val="7DB862"/>
              </a:buClr>
              <a:buFont typeface="Webdings" panose="05030102010509060703" pitchFamily="18" charset="2"/>
              <a:buChar char="4"/>
            </a:pPr>
            <a:r>
              <a:rPr lang="en-US" sz="2400" dirty="0">
                <a:latin typeface="Century Gothic" panose="020B0502020202020204" pitchFamily="34" charset="0"/>
              </a:rPr>
              <a:t>N</a:t>
            </a:r>
            <a:r>
              <a:rPr lang="en-US" sz="2400" dirty="0" smtClean="0">
                <a:latin typeface="Century Gothic" panose="020B0502020202020204" pitchFamily="34" charset="0"/>
              </a:rPr>
              <a:t>umber of </a:t>
            </a:r>
            <a:r>
              <a:rPr lang="en-US" sz="2400" b="1" dirty="0" smtClean="0">
                <a:solidFill>
                  <a:srgbClr val="7DB862"/>
                </a:solidFill>
                <a:latin typeface="Century Gothic" panose="020B0502020202020204" pitchFamily="34" charset="0"/>
              </a:rPr>
              <a:t>cloud-free images</a:t>
            </a:r>
          </a:p>
          <a:p>
            <a:pPr lvl="0">
              <a:spcBef>
                <a:spcPts val="200"/>
              </a:spcBef>
              <a:buClr>
                <a:srgbClr val="7DB862"/>
              </a:buClr>
            </a:pPr>
            <a:endParaRPr lang="en-US" sz="2400" dirty="0" smtClean="0">
              <a:latin typeface="Century Gothic" panose="020B0502020202020204" pitchFamily="34" charset="0"/>
            </a:endParaRPr>
          </a:p>
          <a:p>
            <a:pPr lvl="0">
              <a:spcBef>
                <a:spcPts val="200"/>
              </a:spcBef>
              <a:buClr>
                <a:srgbClr val="7DB862"/>
              </a:buClr>
            </a:pPr>
            <a:endParaRPr lang="en-US" sz="2400" dirty="0" smtClean="0">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a:solidFill>
                  <a:srgbClr val="757070"/>
                </a:solidFill>
                <a:latin typeface="Century Gothic" panose="020B0502020202020204" pitchFamily="34" charset="0"/>
              </a:rPr>
              <a:t>Q</a:t>
            </a:r>
            <a:r>
              <a:rPr lang="en-US" sz="2400" dirty="0" smtClean="0">
                <a:solidFill>
                  <a:srgbClr val="757070"/>
                </a:solidFill>
                <a:latin typeface="Century Gothic" panose="020B0502020202020204" pitchFamily="34" charset="0"/>
              </a:rPr>
              <a:t>uantity and quality of </a:t>
            </a:r>
            <a:r>
              <a:rPr lang="en-US" sz="2400" b="1" dirty="0" smtClean="0">
                <a:solidFill>
                  <a:srgbClr val="7DB862"/>
                </a:solidFill>
                <a:latin typeface="Century Gothic" panose="020B0502020202020204" pitchFamily="34" charset="0"/>
              </a:rPr>
              <a:t>training data points</a:t>
            </a:r>
            <a:r>
              <a:rPr lang="en-US" sz="2400" dirty="0" smtClean="0">
                <a:solidFill>
                  <a:srgbClr val="757070"/>
                </a:solidFill>
                <a:latin typeface="Century Gothic" panose="020B0502020202020204" pitchFamily="34" charset="0"/>
              </a:rPr>
              <a:t> including true-absence points</a:t>
            </a:r>
          </a:p>
          <a:p>
            <a:pPr marL="342900" indent="-342900">
              <a:spcBef>
                <a:spcPts val="200"/>
              </a:spcBef>
              <a:buClr>
                <a:srgbClr val="7DB862"/>
              </a:buClr>
              <a:buFont typeface="Webdings" panose="05030102010509060703" pitchFamily="18" charset="2"/>
              <a:buChar char="4"/>
            </a:pPr>
            <a:endParaRPr lang="en-US" sz="24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endParaRPr lang="en-US" sz="2400" dirty="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a:solidFill>
                  <a:srgbClr val="757070"/>
                </a:solidFill>
                <a:latin typeface="Century Gothic" panose="020B0502020202020204" pitchFamily="34" charset="0"/>
              </a:rPr>
              <a:t>A</a:t>
            </a:r>
            <a:r>
              <a:rPr lang="en-US" sz="2400" dirty="0" smtClean="0">
                <a:solidFill>
                  <a:srgbClr val="757070"/>
                </a:solidFill>
                <a:latin typeface="Century Gothic" panose="020B0502020202020204" pitchFamily="34" charset="0"/>
              </a:rPr>
              <a:t>uthoritative </a:t>
            </a:r>
            <a:r>
              <a:rPr lang="en-US" sz="2400" b="1" dirty="0" smtClean="0">
                <a:solidFill>
                  <a:srgbClr val="7DB862"/>
                </a:solidFill>
                <a:latin typeface="Century Gothic" panose="020B0502020202020204" pitchFamily="34" charset="0"/>
              </a:rPr>
              <a:t>ancillary datasets</a:t>
            </a:r>
            <a:endParaRPr lang="en-US" sz="2400" dirty="0">
              <a:latin typeface="Century Gothic" panose="020B0502020202020204" pitchFamily="34" charset="0"/>
            </a:endParaRPr>
          </a:p>
        </p:txBody>
      </p:sp>
      <p:pic>
        <p:nvPicPr>
          <p:cNvPr id="6" name="Picture Placeholder 5"/>
          <p:cNvPicPr>
            <a:picLocks noGrp="1" noChangeAspect="1"/>
          </p:cNvPicPr>
          <p:nvPr>
            <p:ph type="pic" idx="2"/>
          </p:nvPr>
        </p:nvPicPr>
        <p:blipFill>
          <a:blip r:embed="rId3" cstate="print">
            <a:extLst>
              <a:ext uri="{28A0092B-C50C-407E-A947-70E740481C1C}">
                <a14:useLocalDpi xmlns:a14="http://schemas.microsoft.com/office/drawing/2010/main"/>
              </a:ext>
            </a:extLst>
          </a:blip>
          <a:srcRect/>
          <a:stretch>
            <a:fillRect/>
          </a:stretch>
        </p:blipFill>
        <p:spPr>
          <a:xfrm>
            <a:off x="159026" y="1425527"/>
            <a:ext cx="5804452" cy="5200388"/>
          </a:xfrm>
        </p:spPr>
      </p:pic>
      <p:sp>
        <p:nvSpPr>
          <p:cNvPr id="4" name="Text Placeholder 3"/>
          <p:cNvSpPr>
            <a:spLocks noGrp="1"/>
          </p:cNvSpPr>
          <p:nvPr>
            <p:ph type="body" idx="3"/>
          </p:nvPr>
        </p:nvSpPr>
        <p:spPr>
          <a:xfrm>
            <a:off x="3305623" y="6311839"/>
            <a:ext cx="2657855" cy="274319"/>
          </a:xfrm>
        </p:spPr>
        <p:txBody>
          <a:bodyPr/>
          <a:lstStyle/>
          <a:p>
            <a:r>
              <a:rPr lang="en-US" dirty="0" smtClean="0">
                <a:solidFill>
                  <a:schemeClr val="tx2"/>
                </a:solidFill>
                <a:latin typeface="Century Gothic" panose="020B0502020202020204" pitchFamily="34" charset="0"/>
              </a:rPr>
              <a:t>Image Credit: Rainer </a:t>
            </a:r>
            <a:r>
              <a:rPr lang="en-US" dirty="0" err="1" smtClean="0">
                <a:solidFill>
                  <a:schemeClr val="tx2"/>
                </a:solidFill>
                <a:latin typeface="Century Gothic" panose="020B0502020202020204" pitchFamily="34" charset="0"/>
              </a:rPr>
              <a:t>Shutz</a:t>
            </a:r>
            <a:endParaRPr lang="en-US" dirty="0">
              <a:solidFill>
                <a:schemeClr val="tx2"/>
              </a:solidFill>
              <a:latin typeface="Century Gothic" panose="020B0502020202020204" pitchFamily="34" charset="0"/>
            </a:endParaRPr>
          </a:p>
        </p:txBody>
      </p:sp>
      <p:sp>
        <p:nvSpPr>
          <p:cNvPr id="5" name="Shape 153"/>
          <p:cNvSpPr txBox="1"/>
          <p:nvPr/>
        </p:nvSpPr>
        <p:spPr>
          <a:xfrm>
            <a:off x="1941534" y="504827"/>
            <a:ext cx="9421789"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Errors and Uncertainties</a:t>
            </a:r>
            <a:endParaRPr lang="en-US" sz="4000" dirty="0">
              <a:solidFill>
                <a:schemeClr val="lt1"/>
              </a:solidFill>
              <a:latin typeface="Century Gothic" charset="0"/>
              <a:ea typeface="Century Gothic" charset="0"/>
              <a:cs typeface="Century Gothic" charset="0"/>
              <a:sym typeface="Questrial"/>
            </a:endParaRPr>
          </a:p>
        </p:txBody>
      </p:sp>
    </p:spTree>
    <p:extLst>
      <p:ext uri="{BB962C8B-B14F-4D97-AF65-F5344CB8AC3E}">
        <p14:creationId xmlns:p14="http://schemas.microsoft.com/office/powerpoint/2010/main" val="3129001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1200" y="1364519"/>
            <a:ext cx="6400800" cy="5240241"/>
          </a:xfrm>
          <a:prstGeom prst="rect">
            <a:avLst/>
          </a:prstGeom>
        </p:spPr>
      </p:pic>
      <p:sp>
        <p:nvSpPr>
          <p:cNvPr id="110" name="Shape 110"/>
          <p:cNvSpPr txBox="1">
            <a:spLocks noGrp="1"/>
          </p:cNvSpPr>
          <p:nvPr>
            <p:ph type="body" idx="1"/>
          </p:nvPr>
        </p:nvSpPr>
        <p:spPr>
          <a:xfrm>
            <a:off x="492125" y="1515649"/>
            <a:ext cx="4756149" cy="5123145"/>
          </a:xfrm>
          <a:prstGeom prst="rect">
            <a:avLst/>
          </a:prstGeom>
          <a:noFill/>
          <a:ln>
            <a:noFill/>
          </a:ln>
        </p:spPr>
        <p:txBody>
          <a:bodyPr lIns="91425" tIns="45700" rIns="91425" bIns="45700" anchor="t" anchorCtr="0">
            <a:noAutofit/>
          </a:bodyPr>
          <a:lstStyle/>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Background</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Study Area</a:t>
            </a:r>
          </a:p>
          <a:p>
            <a:pPr marL="342900" indent="-342900">
              <a:spcBef>
                <a:spcPts val="200"/>
              </a:spcBef>
              <a:buClr>
                <a:srgbClr val="7DB862"/>
              </a:buClr>
              <a:buFont typeface="Webdings" panose="05030102010509060703" pitchFamily="18" charset="2"/>
              <a:buChar char="4"/>
            </a:pPr>
            <a:r>
              <a:rPr lang="en-US" sz="2400" b="0" i="0" u="none" strike="noStrike" cap="none" dirty="0" smtClean="0">
                <a:solidFill>
                  <a:srgbClr val="757070"/>
                </a:solidFill>
                <a:latin typeface="Century Gothic" panose="020B0502020202020204" pitchFamily="34" charset="0"/>
                <a:sym typeface="Questrial"/>
              </a:rPr>
              <a:t>Community Concerns</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Partners</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Objectives</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Methodology</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Data Acquisition</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Data Processing</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Modeling</a:t>
            </a:r>
          </a:p>
          <a:p>
            <a:pPr marL="342900" indent="-342900">
              <a:spcBef>
                <a:spcPts val="200"/>
              </a:spcBef>
              <a:buClr>
                <a:srgbClr val="7DB862"/>
              </a:buClr>
              <a:buFont typeface="Webdings" panose="05030102010509060703" pitchFamily="18" charset="2"/>
              <a:buChar char="4"/>
            </a:pPr>
            <a:r>
              <a:rPr lang="en-US" sz="2400" b="0" i="0" u="none" strike="noStrike" cap="none" dirty="0" smtClean="0">
                <a:solidFill>
                  <a:srgbClr val="757070"/>
                </a:solidFill>
                <a:latin typeface="Century Gothic" panose="020B0502020202020204" pitchFamily="34" charset="0"/>
                <a:sym typeface="Questrial"/>
              </a:rPr>
              <a:t>Results</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Conclusions</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Errors and Uncertainties</a:t>
            </a:r>
          </a:p>
          <a:p>
            <a:pPr marL="342900" indent="-342900">
              <a:spcBef>
                <a:spcPts val="200"/>
              </a:spcBef>
              <a:buClr>
                <a:srgbClr val="7DB862"/>
              </a:buClr>
              <a:buFont typeface="Webdings" panose="05030102010509060703" pitchFamily="18" charset="2"/>
              <a:buChar char="4"/>
            </a:pPr>
            <a:r>
              <a:rPr lang="en-US" sz="2400" b="0" i="0" u="none" strike="noStrike" cap="none" dirty="0" smtClean="0">
                <a:solidFill>
                  <a:srgbClr val="757070"/>
                </a:solidFill>
                <a:latin typeface="Century Gothic" panose="020B0502020202020204" pitchFamily="34" charset="0"/>
                <a:sym typeface="Questrial"/>
              </a:rPr>
              <a:t>Future Work</a:t>
            </a: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Acknowledgements</a:t>
            </a:r>
            <a:endParaRPr lang="en-US" sz="2400" b="0" i="0" u="none" strike="noStrike" cap="none" dirty="0">
              <a:solidFill>
                <a:srgbClr val="757070"/>
              </a:solidFill>
              <a:latin typeface="Century Gothic" panose="020B0502020202020204" pitchFamily="34" charset="0"/>
              <a:sym typeface="Questrial"/>
            </a:endParaRPr>
          </a:p>
        </p:txBody>
      </p:sp>
      <p:sp>
        <p:nvSpPr>
          <p:cNvPr id="111" name="Shape 111"/>
          <p:cNvSpPr txBox="1"/>
          <p:nvPr/>
        </p:nvSpPr>
        <p:spPr>
          <a:xfrm>
            <a:off x="2000250" y="514350"/>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Contents</a:t>
            </a:r>
            <a:endParaRPr lang="en-US" sz="4000" dirty="0">
              <a:solidFill>
                <a:schemeClr val="lt1"/>
              </a:solidFill>
              <a:latin typeface="Century Gothic" panose="020B0502020202020204" pitchFamily="34" charset="0"/>
              <a:ea typeface="Questrial"/>
              <a:cs typeface="Questrial"/>
              <a:sym typeface="Questrial"/>
            </a:endParaRPr>
          </a:p>
        </p:txBody>
      </p:sp>
      <p:sp>
        <p:nvSpPr>
          <p:cNvPr id="112" name="Shape 112"/>
          <p:cNvSpPr txBox="1">
            <a:spLocks noGrp="1"/>
          </p:cNvSpPr>
          <p:nvPr>
            <p:ph type="body" idx="3"/>
          </p:nvPr>
        </p:nvSpPr>
        <p:spPr>
          <a:xfrm>
            <a:off x="8746998" y="6306588"/>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dk1"/>
              </a:buClr>
              <a:buSzPct val="25000"/>
              <a:buFont typeface="Arial"/>
              <a:buNone/>
            </a:pPr>
            <a:r>
              <a:rPr lang="en-US" sz="1200" b="0" i="0" u="none" strike="noStrike" cap="none" dirty="0">
                <a:solidFill>
                  <a:schemeClr val="bg1"/>
                </a:solidFill>
                <a:latin typeface="Century Gothic" panose="020B0502020202020204" pitchFamily="34" charset="0"/>
                <a:sym typeface="Questrial"/>
              </a:rPr>
              <a:t>Image Credit: </a:t>
            </a:r>
            <a:r>
              <a:rPr lang="en-US" dirty="0" smtClean="0">
                <a:solidFill>
                  <a:schemeClr val="bg1"/>
                </a:solidFill>
                <a:latin typeface="Century Gothic" panose="020B0502020202020204" pitchFamily="34" charset="0"/>
              </a:rPr>
              <a:t>Alan </a:t>
            </a:r>
            <a:r>
              <a:rPr lang="en-US" dirty="0" err="1" smtClean="0">
                <a:solidFill>
                  <a:schemeClr val="bg1"/>
                </a:solidFill>
                <a:latin typeface="Century Gothic" panose="020B0502020202020204" pitchFamily="34" charset="0"/>
              </a:rPr>
              <a:t>Schmierer</a:t>
            </a:r>
            <a:endParaRPr lang="en-US" sz="1200" b="0" i="0" u="none" strike="noStrike" cap="none" dirty="0">
              <a:solidFill>
                <a:schemeClr val="bg1"/>
              </a:solidFill>
              <a:latin typeface="Century Gothic" panose="020B0502020202020204" pitchFamily="34" charset="0"/>
              <a:sym typeface="Quest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25885" y="4671052"/>
            <a:ext cx="11373633" cy="1440734"/>
          </a:xfrm>
        </p:spPr>
        <p:txBody>
          <a:bodyPr/>
          <a:lstStyle/>
          <a:p>
            <a:pPr marL="342900" lvl="0" indent="-342900">
              <a:spcBef>
                <a:spcPts val="200"/>
              </a:spcBef>
              <a:buClr>
                <a:srgbClr val="7DB862"/>
              </a:buClr>
              <a:buFont typeface="Webdings" panose="05030102010509060703" pitchFamily="18" charset="2"/>
              <a:buChar char="4"/>
            </a:pPr>
            <a:r>
              <a:rPr lang="en-US" sz="2400" dirty="0" smtClean="0">
                <a:latin typeface="Century Gothic" panose="020B0502020202020204" pitchFamily="34" charset="0"/>
              </a:rPr>
              <a:t>Expand study area to encompass a </a:t>
            </a:r>
            <a:r>
              <a:rPr lang="en-US" sz="2400" b="1" dirty="0" smtClean="0">
                <a:solidFill>
                  <a:srgbClr val="7DB862"/>
                </a:solidFill>
                <a:latin typeface="Century Gothic" panose="020B0502020202020204" pitchFamily="34" charset="0"/>
              </a:rPr>
              <a:t>larger spatial extent</a:t>
            </a:r>
            <a:endParaRPr lang="en-US" sz="2400" dirty="0" smtClean="0">
              <a:latin typeface="Century Gothic" panose="020B0502020202020204" pitchFamily="34" charset="0"/>
            </a:endParaRPr>
          </a:p>
          <a:p>
            <a:pPr marL="342900" lvl="0" indent="-342900">
              <a:spcBef>
                <a:spcPts val="200"/>
              </a:spcBef>
              <a:buClr>
                <a:srgbClr val="7DB862"/>
              </a:buClr>
              <a:buFont typeface="Webdings" panose="05030102010509060703" pitchFamily="18" charset="2"/>
              <a:buChar char="4"/>
            </a:pPr>
            <a:endParaRPr lang="en-US" sz="2400" dirty="0" smtClean="0">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smtClean="0">
                <a:latin typeface="Century Gothic" panose="020B0502020202020204" pitchFamily="34" charset="0"/>
              </a:rPr>
              <a:t>Refine methodology to </a:t>
            </a:r>
            <a:r>
              <a:rPr lang="en-US" sz="2400" b="1" dirty="0" smtClean="0">
                <a:solidFill>
                  <a:srgbClr val="7DB862"/>
                </a:solidFill>
                <a:latin typeface="Century Gothic" panose="020B0502020202020204" pitchFamily="34" charset="0"/>
              </a:rPr>
              <a:t>improve fine-scale disturbance delineation</a:t>
            </a:r>
          </a:p>
          <a:p>
            <a:pPr marL="342900" indent="-342900">
              <a:spcBef>
                <a:spcPts val="200"/>
              </a:spcBef>
              <a:buClr>
                <a:srgbClr val="7DB862"/>
              </a:buClr>
              <a:buFont typeface="Webdings" panose="05030102010509060703" pitchFamily="18" charset="2"/>
              <a:buChar char="4"/>
            </a:pPr>
            <a:endParaRPr lang="en-US" sz="2400" dirty="0">
              <a:latin typeface="Century Gothic" panose="020B0502020202020204" pitchFamily="34" charset="0"/>
            </a:endParaRPr>
          </a:p>
          <a:p>
            <a:pPr marL="342900" lvl="0" indent="-342900">
              <a:spcBef>
                <a:spcPts val="200"/>
              </a:spcBef>
              <a:buClr>
                <a:srgbClr val="7DB862"/>
              </a:buClr>
              <a:buFont typeface="Webdings" panose="05030102010509060703" pitchFamily="18" charset="2"/>
              <a:buChar char="4"/>
            </a:pPr>
            <a:r>
              <a:rPr lang="en-US" sz="2400" b="1" dirty="0" smtClean="0">
                <a:solidFill>
                  <a:srgbClr val="7DB862"/>
                </a:solidFill>
                <a:latin typeface="Century Gothic" panose="020B0502020202020204" pitchFamily="34" charset="0"/>
              </a:rPr>
              <a:t>Validate results</a:t>
            </a:r>
            <a:r>
              <a:rPr lang="en-US" sz="2400" dirty="0" smtClean="0">
                <a:latin typeface="Century Gothic" panose="020B0502020202020204" pitchFamily="34" charset="0"/>
              </a:rPr>
              <a:t> with extensive field data</a:t>
            </a:r>
            <a:endParaRPr lang="en-US" sz="2400" dirty="0">
              <a:latin typeface="Century Gothic" panose="020B0502020202020204" pitchFamily="34" charset="0"/>
            </a:endParaRPr>
          </a:p>
        </p:txBody>
      </p:sp>
      <p:pic>
        <p:nvPicPr>
          <p:cNvPr id="6" name="Picture Placeholder 5"/>
          <p:cNvPicPr>
            <a:picLocks noGrp="1" noChangeAspect="1"/>
          </p:cNvPicPr>
          <p:nvPr>
            <p:ph type="pic" idx="2"/>
          </p:nvPr>
        </p:nvPicPr>
        <p:blipFill>
          <a:blip r:embed="rId3" cstate="print">
            <a:extLst>
              <a:ext uri="{28A0092B-C50C-407E-A947-70E740481C1C}">
                <a14:useLocalDpi xmlns:a14="http://schemas.microsoft.com/office/drawing/2010/main"/>
              </a:ext>
            </a:extLst>
          </a:blip>
          <a:srcRect/>
          <a:stretch>
            <a:fillRect/>
          </a:stretch>
        </p:blipFill>
        <p:spPr>
          <a:xfrm>
            <a:off x="1" y="1441664"/>
            <a:ext cx="4308954" cy="3030127"/>
          </a:xfrm>
        </p:spPr>
      </p:pic>
      <p:sp>
        <p:nvSpPr>
          <p:cNvPr id="5" name="Shape 153"/>
          <p:cNvSpPr txBox="1"/>
          <p:nvPr/>
        </p:nvSpPr>
        <p:spPr>
          <a:xfrm>
            <a:off x="1771650" y="504827"/>
            <a:ext cx="9591673"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Future Work</a:t>
            </a:r>
            <a:endParaRPr lang="en-US" sz="4000" dirty="0">
              <a:solidFill>
                <a:schemeClr val="lt1"/>
              </a:solidFill>
              <a:latin typeface="Century Gothic" charset="0"/>
              <a:ea typeface="Century Gothic" charset="0"/>
              <a:cs typeface="Century Gothic" charset="0"/>
              <a:sym typeface="Questrial"/>
            </a:endParaRP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4190" y="1441664"/>
            <a:ext cx="4725222" cy="30301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19576" y="1441664"/>
            <a:ext cx="3387900" cy="3030125"/>
          </a:xfrm>
          <a:prstGeom prst="rect">
            <a:avLst/>
          </a:prstGeom>
        </p:spPr>
      </p:pic>
      <p:sp>
        <p:nvSpPr>
          <p:cNvPr id="4" name="Text Placeholder 3"/>
          <p:cNvSpPr>
            <a:spLocks noGrp="1"/>
          </p:cNvSpPr>
          <p:nvPr>
            <p:ph type="body" idx="3"/>
          </p:nvPr>
        </p:nvSpPr>
        <p:spPr>
          <a:xfrm>
            <a:off x="5733665" y="4174435"/>
            <a:ext cx="6458335" cy="257599"/>
          </a:xfrm>
        </p:spPr>
        <p:txBody>
          <a:bodyPr/>
          <a:lstStyle/>
          <a:p>
            <a:r>
              <a:rPr lang="en-US" dirty="0" smtClean="0">
                <a:solidFill>
                  <a:schemeClr val="bg1"/>
                </a:solidFill>
                <a:latin typeface="Century Gothic" panose="020B0502020202020204" pitchFamily="34" charset="0"/>
              </a:rPr>
              <a:t>Images Credits: Micah Coleman, Patty, and </a:t>
            </a:r>
            <a:r>
              <a:rPr lang="en-US" dirty="0" err="1" smtClean="0">
                <a:solidFill>
                  <a:schemeClr val="bg1"/>
                </a:solidFill>
                <a:latin typeface="Century Gothic" panose="020B0502020202020204" pitchFamily="34" charset="0"/>
              </a:rPr>
              <a:t>Angelysty</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59346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5600" y="1363057"/>
            <a:ext cx="11138881" cy="1024543"/>
          </a:xfrm>
        </p:spPr>
        <p:txBody>
          <a:bodyPr/>
          <a:lstStyle/>
          <a:p>
            <a:pPr>
              <a:spcBef>
                <a:spcPts val="500"/>
              </a:spcBef>
            </a:pPr>
            <a:r>
              <a:rPr lang="en-US" sz="2200" b="1" dirty="0" smtClean="0">
                <a:latin typeface="Century Gothic" charset="0"/>
                <a:ea typeface="Century Gothic" charset="0"/>
                <a:cs typeface="Century Gothic" charset="0"/>
              </a:rPr>
              <a:t>Advisors</a:t>
            </a:r>
          </a:p>
          <a:p>
            <a:pPr>
              <a:spcBef>
                <a:spcPts val="500"/>
              </a:spcBef>
            </a:pPr>
            <a:r>
              <a:rPr lang="en-US" dirty="0" smtClean="0">
                <a:latin typeface="Century Gothic" charset="0"/>
                <a:ea typeface="Century Gothic" charset="0"/>
                <a:cs typeface="Century Gothic" charset="0"/>
              </a:rPr>
              <a:t>Dr. Paul Evangelista (</a:t>
            </a:r>
            <a:r>
              <a:rPr lang="en-US" dirty="0">
                <a:latin typeface="Century Gothic" charset="0"/>
                <a:ea typeface="Century Gothic" charset="0"/>
                <a:cs typeface="Century Gothic" charset="0"/>
              </a:rPr>
              <a:t>Colorado State University Natural Resource Ecology Laboratory</a:t>
            </a:r>
            <a:r>
              <a:rPr lang="en-US" dirty="0" smtClean="0">
                <a:latin typeface="Century Gothic" charset="0"/>
                <a:ea typeface="Century Gothic" charset="0"/>
                <a:cs typeface="Century Gothic" charset="0"/>
              </a:rPr>
              <a:t>)</a:t>
            </a:r>
          </a:p>
          <a:p>
            <a:pPr>
              <a:spcBef>
                <a:spcPts val="500"/>
              </a:spcBef>
            </a:pPr>
            <a:r>
              <a:rPr lang="en-US" dirty="0" smtClean="0">
                <a:latin typeface="Century Gothic" charset="0"/>
                <a:ea typeface="Century Gothic" charset="0"/>
                <a:cs typeface="Century Gothic" charset="0"/>
              </a:rPr>
              <a:t>Tony Vorster (</a:t>
            </a:r>
            <a:r>
              <a:rPr lang="en-US" dirty="0">
                <a:latin typeface="Century Gothic" charset="0"/>
                <a:ea typeface="Century Gothic" charset="0"/>
                <a:cs typeface="Century Gothic" charset="0"/>
              </a:rPr>
              <a:t>Colorado State University Natural Resource Ecology Laboratory</a:t>
            </a:r>
            <a:r>
              <a:rPr lang="en-US" dirty="0" smtClean="0">
                <a:latin typeface="Century Gothic" charset="0"/>
                <a:ea typeface="Century Gothic" charset="0"/>
                <a:cs typeface="Century Gothic" charset="0"/>
              </a:rPr>
              <a:t>)</a:t>
            </a:r>
            <a:endParaRPr lang="en-US" dirty="0">
              <a:latin typeface="Century Gothic" charset="0"/>
              <a:ea typeface="Century Gothic" charset="0"/>
              <a:cs typeface="Century Gothic" charset="0"/>
            </a:endParaRPr>
          </a:p>
        </p:txBody>
      </p:sp>
      <p:sp>
        <p:nvSpPr>
          <p:cNvPr id="3" name="Text Placeholder 2"/>
          <p:cNvSpPr>
            <a:spLocks noGrp="1"/>
          </p:cNvSpPr>
          <p:nvPr>
            <p:ph type="body" idx="2"/>
          </p:nvPr>
        </p:nvSpPr>
        <p:spPr>
          <a:xfrm>
            <a:off x="355600" y="2490244"/>
            <a:ext cx="11138880" cy="1423270"/>
          </a:xfrm>
        </p:spPr>
        <p:txBody>
          <a:bodyPr/>
          <a:lstStyle/>
          <a:p>
            <a:pPr>
              <a:spcBef>
                <a:spcPts val="500"/>
              </a:spcBef>
            </a:pPr>
            <a:r>
              <a:rPr lang="en-US" sz="2200" b="1" dirty="0" smtClean="0">
                <a:latin typeface="Century Gothic" panose="020B0502020202020204" pitchFamily="34" charset="0"/>
              </a:rPr>
              <a:t>Partners</a:t>
            </a:r>
          </a:p>
          <a:p>
            <a:pPr>
              <a:spcBef>
                <a:spcPts val="500"/>
              </a:spcBef>
            </a:pPr>
            <a:r>
              <a:rPr lang="en-US" dirty="0" err="1">
                <a:latin typeface="Century Gothic" panose="020B0502020202020204" pitchFamily="34" charset="0"/>
              </a:rPr>
              <a:t>Hanem</a:t>
            </a:r>
            <a:r>
              <a:rPr lang="en-US" dirty="0">
                <a:latin typeface="Century Gothic" panose="020B0502020202020204" pitchFamily="34" charset="0"/>
              </a:rPr>
              <a:t> </a:t>
            </a:r>
            <a:r>
              <a:rPr lang="en-US" dirty="0" err="1">
                <a:latin typeface="Century Gothic" panose="020B0502020202020204" pitchFamily="34" charset="0"/>
              </a:rPr>
              <a:t>Abouelezz</a:t>
            </a:r>
            <a:r>
              <a:rPr lang="en-US" dirty="0">
                <a:latin typeface="Century Gothic" panose="020B0502020202020204" pitchFamily="34" charset="0"/>
              </a:rPr>
              <a:t> (National Park Service Rocky Mountain National Park)</a:t>
            </a:r>
          </a:p>
          <a:p>
            <a:pPr>
              <a:spcBef>
                <a:spcPts val="500"/>
              </a:spcBef>
            </a:pPr>
            <a:r>
              <a:rPr lang="en-US" dirty="0">
                <a:latin typeface="Century Gothic" panose="020B0502020202020204" pitchFamily="34" charset="0"/>
              </a:rPr>
              <a:t>Dr. Tony Cheng (Colorado Forest Restoration Institute)</a:t>
            </a:r>
          </a:p>
          <a:p>
            <a:pPr>
              <a:spcBef>
                <a:spcPts val="500"/>
              </a:spcBef>
            </a:pPr>
            <a:r>
              <a:rPr lang="en-US" dirty="0" smtClean="0">
                <a:latin typeface="Century Gothic" panose="020B0502020202020204" pitchFamily="34" charset="0"/>
              </a:rPr>
              <a:t>Ryan </a:t>
            </a:r>
            <a:r>
              <a:rPr lang="en-US" dirty="0">
                <a:latin typeface="Century Gothic" panose="020B0502020202020204" pitchFamily="34" charset="0"/>
              </a:rPr>
              <a:t>Anderson (Bioenergy Alliance Network of the </a:t>
            </a:r>
            <a:r>
              <a:rPr lang="en-US" dirty="0" smtClean="0">
                <a:latin typeface="Century Gothic" panose="020B0502020202020204" pitchFamily="34" charset="0"/>
              </a:rPr>
              <a:t>Rockies </a:t>
            </a:r>
            <a:r>
              <a:rPr lang="en-US" dirty="0">
                <a:latin typeface="Century Gothic" panose="020B0502020202020204" pitchFamily="34" charset="0"/>
              </a:rPr>
              <a:t>Feedstock Supply </a:t>
            </a:r>
            <a:r>
              <a:rPr lang="en-US" dirty="0" smtClean="0">
                <a:latin typeface="Century Gothic" panose="020B0502020202020204" pitchFamily="34" charset="0"/>
              </a:rPr>
              <a:t>Team)</a:t>
            </a:r>
          </a:p>
          <a:p>
            <a:endParaRPr lang="en-US" dirty="0" smtClean="0">
              <a:latin typeface="Century Gothic" panose="020B0502020202020204" pitchFamily="34" charset="0"/>
            </a:endParaRPr>
          </a:p>
        </p:txBody>
      </p:sp>
      <p:sp>
        <p:nvSpPr>
          <p:cNvPr id="4" name="Text Placeholder 3"/>
          <p:cNvSpPr>
            <a:spLocks noGrp="1"/>
          </p:cNvSpPr>
          <p:nvPr>
            <p:ph type="body" idx="3"/>
          </p:nvPr>
        </p:nvSpPr>
        <p:spPr>
          <a:xfrm>
            <a:off x="355600" y="3913514"/>
            <a:ext cx="11361479" cy="2601586"/>
          </a:xfrm>
        </p:spPr>
        <p:txBody>
          <a:bodyPr/>
          <a:lstStyle/>
          <a:p>
            <a:pPr>
              <a:spcBef>
                <a:spcPts val="500"/>
              </a:spcBef>
            </a:pPr>
            <a:r>
              <a:rPr lang="en-US" sz="2200" b="1" dirty="0" smtClean="0">
                <a:latin typeface="Century Gothic" charset="0"/>
                <a:ea typeface="Century Gothic" charset="0"/>
                <a:cs typeface="Century Gothic" charset="0"/>
              </a:rPr>
              <a:t>Others</a:t>
            </a:r>
            <a:endParaRPr lang="en-US" sz="2200" b="1" dirty="0">
              <a:latin typeface="Century Gothic" charset="0"/>
              <a:ea typeface="Century Gothic" charset="0"/>
              <a:cs typeface="Century Gothic" charset="0"/>
            </a:endParaRPr>
          </a:p>
          <a:p>
            <a:pPr>
              <a:spcBef>
                <a:spcPts val="500"/>
              </a:spcBef>
            </a:pPr>
            <a:r>
              <a:rPr lang="en-US" dirty="0" smtClean="0">
                <a:latin typeface="Century Gothic" charset="0"/>
                <a:ea typeface="Century Gothic" charset="0"/>
                <a:cs typeface="Century Gothic" charset="0"/>
              </a:rPr>
              <a:t>Brian Woodward (Colorado State University </a:t>
            </a:r>
            <a:r>
              <a:rPr lang="en-US" dirty="0">
                <a:latin typeface="Century Gothic" charset="0"/>
                <a:ea typeface="Century Gothic" charset="0"/>
                <a:cs typeface="Century Gothic" charset="0"/>
              </a:rPr>
              <a:t>Natural Resource Ecology Laboratory</a:t>
            </a:r>
            <a:r>
              <a:rPr lang="en-US" dirty="0" smtClean="0">
                <a:latin typeface="Century Gothic" charset="0"/>
                <a:ea typeface="Century Gothic" charset="0"/>
                <a:cs typeface="Century Gothic" charset="0"/>
              </a:rPr>
              <a:t>)</a:t>
            </a:r>
          </a:p>
          <a:p>
            <a:pPr>
              <a:spcBef>
                <a:spcPts val="500"/>
              </a:spcBef>
            </a:pPr>
            <a:r>
              <a:rPr lang="en-US" dirty="0">
                <a:latin typeface="Century Gothic" charset="0"/>
                <a:ea typeface="Century Gothic" charset="0"/>
                <a:cs typeface="Century Gothic" charset="0"/>
              </a:rPr>
              <a:t>Catherine </a:t>
            </a:r>
            <a:r>
              <a:rPr lang="en-US" dirty="0" err="1">
                <a:latin typeface="Century Gothic" charset="0"/>
                <a:ea typeface="Century Gothic" charset="0"/>
                <a:cs typeface="Century Gothic" charset="0"/>
              </a:rPr>
              <a:t>Jarnevich</a:t>
            </a:r>
            <a:r>
              <a:rPr lang="en-US" dirty="0">
                <a:latin typeface="Century Gothic" charset="0"/>
                <a:ea typeface="Century Gothic" charset="0"/>
                <a:cs typeface="Century Gothic" charset="0"/>
              </a:rPr>
              <a:t> (United States Geological Survey)</a:t>
            </a:r>
          </a:p>
          <a:p>
            <a:pPr>
              <a:spcBef>
                <a:spcPts val="500"/>
              </a:spcBef>
            </a:pPr>
            <a:r>
              <a:rPr lang="en-US" dirty="0" smtClean="0">
                <a:latin typeface="Century Gothic" charset="0"/>
                <a:ea typeface="Century Gothic" charset="0"/>
                <a:cs typeface="Century Gothic" charset="0"/>
              </a:rPr>
              <a:t>Michael </a:t>
            </a:r>
            <a:r>
              <a:rPr lang="en-US" dirty="0" err="1" smtClean="0">
                <a:latin typeface="Century Gothic" charset="0"/>
                <a:ea typeface="Century Gothic" charset="0"/>
                <a:cs typeface="Century Gothic" charset="0"/>
              </a:rPr>
              <a:t>Caggiano</a:t>
            </a:r>
            <a:r>
              <a:rPr lang="en-US" dirty="0">
                <a:latin typeface="Century Gothic" charset="0"/>
                <a:ea typeface="Century Gothic" charset="0"/>
                <a:cs typeface="Century Gothic" charset="0"/>
              </a:rPr>
              <a:t> </a:t>
            </a:r>
            <a:r>
              <a:rPr lang="en-US" dirty="0" smtClean="0">
                <a:latin typeface="Century Gothic" charset="0"/>
                <a:ea typeface="Century Gothic" charset="0"/>
                <a:cs typeface="Century Gothic" charset="0"/>
              </a:rPr>
              <a:t>(Colorado </a:t>
            </a:r>
            <a:r>
              <a:rPr lang="en-US" dirty="0">
                <a:latin typeface="Century Gothic" charset="0"/>
                <a:ea typeface="Century Gothic" charset="0"/>
                <a:cs typeface="Century Gothic" charset="0"/>
              </a:rPr>
              <a:t>Forest Restoration Institute</a:t>
            </a:r>
            <a:r>
              <a:rPr lang="en-US" dirty="0" smtClean="0">
                <a:latin typeface="Century Gothic" charset="0"/>
                <a:ea typeface="Century Gothic" charset="0"/>
                <a:cs typeface="Century Gothic" charset="0"/>
              </a:rPr>
              <a:t>)</a:t>
            </a:r>
          </a:p>
          <a:p>
            <a:pPr>
              <a:spcBef>
                <a:spcPts val="500"/>
              </a:spcBef>
            </a:pPr>
            <a:r>
              <a:rPr lang="en-US" dirty="0" smtClean="0">
                <a:latin typeface="Century Gothic" charset="0"/>
                <a:ea typeface="Century Gothic" charset="0"/>
                <a:cs typeface="Century Gothic" charset="0"/>
              </a:rPr>
              <a:t>Justin </a:t>
            </a:r>
            <a:r>
              <a:rPr lang="en-US" dirty="0" err="1" smtClean="0">
                <a:latin typeface="Century Gothic" charset="0"/>
                <a:ea typeface="Century Gothic" charset="0"/>
                <a:cs typeface="Century Gothic" charset="0"/>
              </a:rPr>
              <a:t>Braaten</a:t>
            </a:r>
            <a:r>
              <a:rPr lang="en-US" dirty="0" smtClean="0">
                <a:latin typeface="Century Gothic" charset="0"/>
                <a:ea typeface="Century Gothic" charset="0"/>
                <a:cs typeface="Century Gothic" charset="0"/>
              </a:rPr>
              <a:t> (</a:t>
            </a:r>
            <a:r>
              <a:rPr lang="en-US" dirty="0">
                <a:latin typeface="Century Gothic" charset="0"/>
                <a:ea typeface="Century Gothic" charset="0"/>
                <a:cs typeface="Century Gothic" charset="0"/>
              </a:rPr>
              <a:t>Oregon State University, </a:t>
            </a:r>
            <a:r>
              <a:rPr lang="en-US" dirty="0" smtClean="0">
                <a:latin typeface="Century Gothic" charset="0"/>
                <a:ea typeface="Century Gothic" charset="0"/>
                <a:cs typeface="Century Gothic" charset="0"/>
              </a:rPr>
              <a:t>Lab </a:t>
            </a:r>
            <a:r>
              <a:rPr lang="en-US" dirty="0">
                <a:latin typeface="Century Gothic" charset="0"/>
                <a:ea typeface="Century Gothic" charset="0"/>
                <a:cs typeface="Century Gothic" charset="0"/>
              </a:rPr>
              <a:t>for Applications of Remote Sensing in </a:t>
            </a:r>
            <a:r>
              <a:rPr lang="en-US" dirty="0" smtClean="0">
                <a:latin typeface="Century Gothic" charset="0"/>
                <a:ea typeface="Century Gothic" charset="0"/>
                <a:cs typeface="Century Gothic" charset="0"/>
              </a:rPr>
              <a:t>Ecology)</a:t>
            </a:r>
          </a:p>
          <a:p>
            <a:pPr>
              <a:spcBef>
                <a:spcPts val="500"/>
              </a:spcBef>
            </a:pPr>
            <a:r>
              <a:rPr lang="en-US" dirty="0" smtClean="0">
                <a:latin typeface="Century Gothic" charset="0"/>
                <a:ea typeface="Century Gothic" charset="0"/>
                <a:cs typeface="Century Gothic" charset="0"/>
              </a:rPr>
              <a:t>Geoffrey Clark (National Park Service Rocky Mountain National Park)</a:t>
            </a:r>
          </a:p>
          <a:p>
            <a:pPr>
              <a:spcBef>
                <a:spcPts val="500"/>
              </a:spcBef>
            </a:pPr>
            <a:r>
              <a:rPr lang="en-US" dirty="0" smtClean="0">
                <a:latin typeface="Century Gothic" charset="0"/>
                <a:ea typeface="Century Gothic" charset="0"/>
                <a:cs typeface="Century Gothic" charset="0"/>
              </a:rPr>
              <a:t>Dave Frey (National Park Service Rocky Mountain National Park)</a:t>
            </a:r>
            <a:endParaRPr lang="en-US" dirty="0">
              <a:latin typeface="Century Gothic" charset="0"/>
              <a:ea typeface="Century Gothic" charset="0"/>
              <a:cs typeface="Century Gothic" charset="0"/>
            </a:endParaRPr>
          </a:p>
          <a:p>
            <a:endParaRPr lang="en-US" dirty="0" smtClean="0">
              <a:latin typeface="Century Gothic" charset="0"/>
              <a:ea typeface="Century Gothic" charset="0"/>
              <a:cs typeface="Century Gothic" charset="0"/>
            </a:endParaRPr>
          </a:p>
          <a:p>
            <a:endParaRPr lang="en-US" dirty="0">
              <a:latin typeface="Century Gothic" charset="0"/>
              <a:ea typeface="Century Gothic" charset="0"/>
              <a:cs typeface="Century Gothic" charset="0"/>
            </a:endParaRPr>
          </a:p>
        </p:txBody>
      </p:sp>
    </p:spTree>
    <p:extLst>
      <p:ext uri="{BB962C8B-B14F-4D97-AF65-F5344CB8AC3E}">
        <p14:creationId xmlns:p14="http://schemas.microsoft.com/office/powerpoint/2010/main" val="2047616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4" name="Picture Placeholder 3"/>
          <p:cNvPicPr>
            <a:picLocks noGrp="1" noChangeAspect="1"/>
          </p:cNvPicPr>
          <p:nvPr>
            <p:ph type="pic" idx="2"/>
          </p:nvPr>
        </p:nvPicPr>
        <p:blipFill>
          <a:blip r:embed="rId3" cstate="print">
            <a:extLst>
              <a:ext uri="{28A0092B-C50C-407E-A947-70E740481C1C}">
                <a14:useLocalDpi xmlns:a14="http://schemas.microsoft.com/office/drawing/2010/main"/>
              </a:ext>
            </a:extLst>
          </a:blip>
          <a:srcRect/>
          <a:stretch>
            <a:fillRect/>
          </a:stretch>
        </p:blipFill>
        <p:spPr>
          <a:xfrm>
            <a:off x="5856790" y="1224644"/>
            <a:ext cx="6335210" cy="5535767"/>
          </a:xfrm>
          <a:ln>
            <a:noFill/>
          </a:ln>
        </p:spPr>
      </p:pic>
      <p:sp>
        <p:nvSpPr>
          <p:cNvPr id="6" name="Shape 153"/>
          <p:cNvSpPr txBox="1"/>
          <p:nvPr/>
        </p:nvSpPr>
        <p:spPr>
          <a:xfrm>
            <a:off x="1878904" y="504825"/>
            <a:ext cx="9782828"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Background</a:t>
            </a:r>
            <a:endParaRPr lang="en-US" sz="4000" dirty="0">
              <a:solidFill>
                <a:schemeClr val="lt1"/>
              </a:solidFill>
              <a:latin typeface="Century Gothic" charset="0"/>
              <a:ea typeface="Century Gothic" charset="0"/>
              <a:cs typeface="Century Gothic" charset="0"/>
              <a:sym typeface="Questrial"/>
            </a:endParaRPr>
          </a:p>
        </p:txBody>
      </p:sp>
      <p:sp>
        <p:nvSpPr>
          <p:cNvPr id="9" name="Shape 110"/>
          <p:cNvSpPr txBox="1">
            <a:spLocks noGrp="1"/>
          </p:cNvSpPr>
          <p:nvPr>
            <p:ph type="body" idx="1"/>
          </p:nvPr>
        </p:nvSpPr>
        <p:spPr>
          <a:xfrm>
            <a:off x="195026" y="1904750"/>
            <a:ext cx="5661764" cy="4389883"/>
          </a:xfrm>
          <a:prstGeom prst="rect">
            <a:avLst/>
          </a:prstGeom>
          <a:noFill/>
          <a:ln>
            <a:noFill/>
          </a:ln>
        </p:spPr>
        <p:txBody>
          <a:bodyPr lIns="91425" tIns="45700" rIns="91425" bIns="45700" anchor="t" anchorCtr="0">
            <a:noAutofit/>
          </a:bodyPr>
          <a:lstStyle/>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Forests in Colorado cover over 98,000 km</a:t>
            </a:r>
            <a:r>
              <a:rPr lang="en-US" sz="2400" baseline="30000" dirty="0" smtClean="0">
                <a:solidFill>
                  <a:srgbClr val="757070"/>
                </a:solidFill>
                <a:latin typeface="Century Gothic" panose="020B0502020202020204" pitchFamily="34" charset="0"/>
              </a:rPr>
              <a:t>2 </a:t>
            </a:r>
          </a:p>
          <a:p>
            <a:pPr marL="342900" indent="-342900">
              <a:spcBef>
                <a:spcPts val="200"/>
              </a:spcBef>
              <a:buClr>
                <a:srgbClr val="7DB862"/>
              </a:buClr>
              <a:buFont typeface="Webdings" panose="05030102010509060703" pitchFamily="18" charset="2"/>
              <a:buChar char="4"/>
            </a:pPr>
            <a:endParaRPr lang="en-US" sz="2400" baseline="300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Changes in forest over past decades</a:t>
            </a:r>
          </a:p>
          <a:p>
            <a:pPr marL="342900" indent="-342900">
              <a:spcBef>
                <a:spcPts val="200"/>
              </a:spcBef>
              <a:buClr>
                <a:srgbClr val="7DB862"/>
              </a:buClr>
              <a:buFont typeface="Webdings" panose="05030102010509060703" pitchFamily="18" charset="2"/>
              <a:buChar char="4"/>
            </a:pPr>
            <a:endParaRPr lang="en-US" sz="24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Prominent disturbances are harvest, fires, and beetle kill</a:t>
            </a:r>
          </a:p>
          <a:p>
            <a:pPr marL="342900" indent="-342900">
              <a:spcBef>
                <a:spcPts val="200"/>
              </a:spcBef>
              <a:buClr>
                <a:srgbClr val="7DB862"/>
              </a:buClr>
              <a:buFont typeface="Webdings" panose="05030102010509060703" pitchFamily="18" charset="2"/>
              <a:buChar char="4"/>
            </a:pPr>
            <a:endParaRPr lang="en-US" sz="24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Monitoring of forest relies on field data and annual aerial surveys</a:t>
            </a:r>
          </a:p>
        </p:txBody>
      </p:sp>
      <p:sp>
        <p:nvSpPr>
          <p:cNvPr id="5" name="Text Placeholder 1"/>
          <p:cNvSpPr>
            <a:spLocks noGrp="1"/>
          </p:cNvSpPr>
          <p:nvPr>
            <p:ph type="body" idx="3"/>
          </p:nvPr>
        </p:nvSpPr>
        <p:spPr>
          <a:xfrm>
            <a:off x="8797043" y="6391666"/>
            <a:ext cx="3394957" cy="365434"/>
          </a:xfrm>
        </p:spPr>
        <p:txBody>
          <a:bodyPr/>
          <a:lstStyle/>
          <a:p>
            <a:r>
              <a:rPr lang="en-US" dirty="0" smtClean="0">
                <a:solidFill>
                  <a:schemeClr val="bg1"/>
                </a:solidFill>
                <a:latin typeface="Century Gothic" panose="020B0502020202020204" pitchFamily="34" charset="0"/>
              </a:rPr>
              <a:t>Image Credit: Colorado Agriculture Team</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98120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6" name="Shape 153"/>
          <p:cNvSpPr txBox="1"/>
          <p:nvPr/>
        </p:nvSpPr>
        <p:spPr>
          <a:xfrm>
            <a:off x="1891430" y="504825"/>
            <a:ext cx="9749176"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Study Area</a:t>
            </a:r>
            <a:endParaRPr lang="en-US" sz="4000" dirty="0">
              <a:solidFill>
                <a:schemeClr val="lt1"/>
              </a:solidFill>
              <a:latin typeface="Century Gothic" charset="0"/>
              <a:ea typeface="Century Gothic" charset="0"/>
              <a:cs typeface="Century Gothic" charset="0"/>
              <a:sym typeface="Questrial"/>
            </a:endParaRPr>
          </a:p>
        </p:txBody>
      </p:sp>
      <p:sp>
        <p:nvSpPr>
          <p:cNvPr id="10" name="TextBox 9"/>
          <p:cNvSpPr txBox="1"/>
          <p:nvPr/>
        </p:nvSpPr>
        <p:spPr>
          <a:xfrm>
            <a:off x="148006" y="1902524"/>
            <a:ext cx="3199350" cy="353943"/>
          </a:xfrm>
          <a:prstGeom prst="rect">
            <a:avLst/>
          </a:prstGeom>
          <a:noFill/>
        </p:spPr>
        <p:txBody>
          <a:bodyPr wrap="square" rtlCol="0">
            <a:spAutoFit/>
          </a:bodyPr>
          <a:lstStyle/>
          <a:p>
            <a:r>
              <a:rPr lang="en-US" sz="1700" dirty="0">
                <a:solidFill>
                  <a:schemeClr val="bg1"/>
                </a:solidFill>
                <a:latin typeface="Century Gothic" panose="020B0502020202020204" pitchFamily="34" charset="0"/>
              </a:rPr>
              <a:t>Rocky Mountain Agriculture</a:t>
            </a:r>
          </a:p>
        </p:txBody>
      </p:sp>
      <p:pic>
        <p:nvPicPr>
          <p:cNvPr id="20" name="Picture 19"/>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1317268" y="5063151"/>
            <a:ext cx="1645920" cy="0"/>
          </a:xfrm>
          <a:prstGeom prst="ellipse">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42" y="1404255"/>
            <a:ext cx="4188996" cy="515782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98246" y="3177343"/>
            <a:ext cx="4361397" cy="3348930"/>
          </a:xfrm>
          <a:prstGeom prst="rect">
            <a:avLst/>
          </a:prstGeom>
          <a:ln w="9525">
            <a:solidFill>
              <a:schemeClr val="tx1">
                <a:lumMod val="75000"/>
              </a:schemeClr>
            </a:solidFill>
          </a:ln>
        </p:spPr>
      </p:pic>
      <p:sp>
        <p:nvSpPr>
          <p:cNvPr id="15" name="Rectangle 14"/>
          <p:cNvSpPr/>
          <p:nvPr/>
        </p:nvSpPr>
        <p:spPr>
          <a:xfrm>
            <a:off x="1721450" y="3306051"/>
            <a:ext cx="1209080" cy="1342542"/>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1721450" y="1451438"/>
            <a:ext cx="2684122" cy="185461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930530" y="4450651"/>
            <a:ext cx="1475042" cy="19794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5572" y="1451438"/>
            <a:ext cx="2653150" cy="2999213"/>
          </a:xfrm>
          <a:prstGeom prst="rect">
            <a:avLst/>
          </a:prstGeom>
          <a:ln w="19050">
            <a:solidFill>
              <a:srgbClr val="000000"/>
            </a:solidFill>
          </a:ln>
        </p:spPr>
      </p:pic>
      <p:grpSp>
        <p:nvGrpSpPr>
          <p:cNvPr id="21" name="Group 20"/>
          <p:cNvGrpSpPr/>
          <p:nvPr/>
        </p:nvGrpSpPr>
        <p:grpSpPr>
          <a:xfrm>
            <a:off x="7598246" y="1484093"/>
            <a:ext cx="4473938" cy="1484859"/>
            <a:chOff x="9960041" y="13700586"/>
            <a:chExt cx="4473938" cy="1484859"/>
          </a:xfrm>
        </p:grpSpPr>
        <p:sp>
          <p:nvSpPr>
            <p:cNvPr id="24" name="Rectangle 23"/>
            <p:cNvSpPr/>
            <p:nvPr/>
          </p:nvSpPr>
          <p:spPr>
            <a:xfrm>
              <a:off x="9960041" y="13715789"/>
              <a:ext cx="385059" cy="3712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0371779" y="13700586"/>
              <a:ext cx="4062200" cy="400110"/>
            </a:xfrm>
            <a:prstGeom prst="rect">
              <a:avLst/>
            </a:prstGeom>
            <a:noFill/>
          </p:spPr>
          <p:txBody>
            <a:bodyPr wrap="square" rtlCol="0">
              <a:spAutoFit/>
            </a:bodyPr>
            <a:lstStyle/>
            <a:p>
              <a:r>
                <a:rPr lang="en-US" sz="2000" dirty="0" smtClean="0">
                  <a:solidFill>
                    <a:srgbClr val="757070"/>
                  </a:solidFill>
                  <a:latin typeface="Century Gothic" panose="020B0502020202020204" pitchFamily="34" charset="0"/>
                  <a:ea typeface="Garamond" charset="0"/>
                </a:rPr>
                <a:t>Study Area Boundary</a:t>
              </a:r>
              <a:endParaRPr lang="en-US" sz="2000" dirty="0">
                <a:solidFill>
                  <a:schemeClr val="tx1">
                    <a:lumMod val="75000"/>
                  </a:schemeClr>
                </a:solidFill>
                <a:latin typeface="Century Gothic" panose="020B0502020202020204" pitchFamily="34" charset="0"/>
                <a:ea typeface="Garamond" charset="0"/>
                <a:cs typeface="Garamond" charset="0"/>
              </a:endParaRPr>
            </a:p>
          </p:txBody>
        </p:sp>
        <p:sp>
          <p:nvSpPr>
            <p:cNvPr id="30" name="TextBox 29"/>
            <p:cNvSpPr txBox="1"/>
            <p:nvPr/>
          </p:nvSpPr>
          <p:spPr>
            <a:xfrm>
              <a:off x="10371779" y="14249463"/>
              <a:ext cx="4062200" cy="400110"/>
            </a:xfrm>
            <a:prstGeom prst="rect">
              <a:avLst/>
            </a:prstGeom>
            <a:noFill/>
          </p:spPr>
          <p:txBody>
            <a:bodyPr wrap="square" rtlCol="0">
              <a:spAutoFit/>
            </a:bodyPr>
            <a:lstStyle/>
            <a:p>
              <a:r>
                <a:rPr lang="en-US" sz="2000" dirty="0" smtClean="0">
                  <a:solidFill>
                    <a:srgbClr val="757070"/>
                  </a:solidFill>
                  <a:latin typeface="Century Gothic" panose="020B0502020202020204" pitchFamily="34" charset="0"/>
                </a:rPr>
                <a:t>Rocky Mountain National Park</a:t>
              </a:r>
              <a:endParaRPr lang="en-US" sz="2000" dirty="0">
                <a:solidFill>
                  <a:schemeClr val="tx1">
                    <a:lumMod val="75000"/>
                  </a:schemeClr>
                </a:solidFill>
                <a:latin typeface="Century Gothic" panose="020B0502020202020204" pitchFamily="34" charset="0"/>
                <a:ea typeface="Garamond" charset="0"/>
                <a:cs typeface="Garamond" charset="0"/>
              </a:endParaRPr>
            </a:p>
          </p:txBody>
        </p:sp>
        <p:sp>
          <p:nvSpPr>
            <p:cNvPr id="31" name="Rectangle 30"/>
            <p:cNvSpPr/>
            <p:nvPr/>
          </p:nvSpPr>
          <p:spPr>
            <a:xfrm>
              <a:off x="9961030" y="14251956"/>
              <a:ext cx="385059" cy="371230"/>
            </a:xfrm>
            <a:prstGeom prst="rect">
              <a:avLst/>
            </a:prstGeom>
            <a:solidFill>
              <a:srgbClr val="F3F16F"/>
            </a:solidFill>
            <a:ln w="38100">
              <a:solidFill>
                <a:srgbClr val="F3F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969493" y="14786130"/>
              <a:ext cx="385059" cy="371230"/>
            </a:xfrm>
            <a:prstGeom prst="rect">
              <a:avLst/>
            </a:prstGeom>
            <a:solidFill>
              <a:srgbClr val="82AC70"/>
            </a:solidFill>
            <a:ln w="38100">
              <a:solidFill>
                <a:srgbClr val="82A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371779" y="14785335"/>
              <a:ext cx="4062200" cy="400110"/>
            </a:xfrm>
            <a:prstGeom prst="rect">
              <a:avLst/>
            </a:prstGeom>
            <a:noFill/>
          </p:spPr>
          <p:txBody>
            <a:bodyPr wrap="square" rtlCol="0">
              <a:spAutoFit/>
            </a:bodyPr>
            <a:lstStyle/>
            <a:p>
              <a:r>
                <a:rPr lang="en-US" sz="2000" dirty="0" smtClean="0">
                  <a:solidFill>
                    <a:srgbClr val="757070"/>
                  </a:solidFill>
                  <a:latin typeface="Century Gothic" panose="020B0502020202020204" pitchFamily="34" charset="0"/>
                </a:rPr>
                <a:t>National Forest Lands</a:t>
              </a:r>
              <a:endParaRPr lang="en-US" sz="2000" dirty="0">
                <a:solidFill>
                  <a:schemeClr val="tx1">
                    <a:lumMod val="75000"/>
                  </a:schemeClr>
                </a:solidFill>
                <a:latin typeface="Century Gothic" panose="020B0502020202020204" pitchFamily="34" charset="0"/>
                <a:ea typeface="Garamond" charset="0"/>
                <a:cs typeface="Garamond" charset="0"/>
              </a:endParaRPr>
            </a:p>
          </p:txBody>
        </p:sp>
      </p:grpSp>
      <p:pic>
        <p:nvPicPr>
          <p:cNvPr id="34" name="Picture 33"/>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2499861" y="4813645"/>
            <a:ext cx="1645920" cy="0"/>
          </a:xfrm>
          <a:prstGeom prst="ellipse">
            <a:avLst/>
          </a:prstGeom>
        </p:spPr>
      </p:pic>
      <p:sp>
        <p:nvSpPr>
          <p:cNvPr id="35" name="TextBox 34"/>
          <p:cNvSpPr txBox="1"/>
          <p:nvPr/>
        </p:nvSpPr>
        <p:spPr>
          <a:xfrm>
            <a:off x="4947159" y="2307232"/>
            <a:ext cx="1423211" cy="1323439"/>
          </a:xfrm>
          <a:prstGeom prst="rect">
            <a:avLst/>
          </a:prstGeom>
          <a:noFill/>
        </p:spPr>
        <p:txBody>
          <a:bodyPr wrap="square" rtlCol="0">
            <a:spAutoFit/>
          </a:bodyPr>
          <a:lstStyle/>
          <a:p>
            <a:pPr algn="ctr"/>
            <a:r>
              <a:rPr lang="en-US" sz="2000" dirty="0" smtClean="0">
                <a:solidFill>
                  <a:srgbClr val="757070"/>
                </a:solidFill>
                <a:latin typeface="Century Gothic" panose="020B0502020202020204" pitchFamily="34" charset="0"/>
              </a:rPr>
              <a:t>Rocky Mountain National Park</a:t>
            </a:r>
            <a:endParaRPr lang="en-US" sz="2000" dirty="0">
              <a:solidFill>
                <a:schemeClr val="tx1">
                  <a:lumMod val="75000"/>
                </a:schemeClr>
              </a:solidFill>
              <a:latin typeface="Century Gothic" panose="020B0502020202020204" pitchFamily="34" charset="0"/>
              <a:ea typeface="Garamond" charset="0"/>
              <a:cs typeface="Garamond" charset="0"/>
            </a:endParaRPr>
          </a:p>
        </p:txBody>
      </p:sp>
    </p:spTree>
    <p:extLst>
      <p:ext uri="{BB962C8B-B14F-4D97-AF65-F5344CB8AC3E}">
        <p14:creationId xmlns:p14="http://schemas.microsoft.com/office/powerpoint/2010/main" val="1824504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 y="3708399"/>
            <a:ext cx="4255994" cy="2837329"/>
          </a:xfrm>
          <a:prstGeom prst="rect">
            <a:avLst/>
          </a:prstGeom>
        </p:spPr>
      </p:pic>
      <p:sp>
        <p:nvSpPr>
          <p:cNvPr id="127" name="Shape 127"/>
          <p:cNvSpPr txBox="1">
            <a:spLocks noGrp="1"/>
          </p:cNvSpPr>
          <p:nvPr>
            <p:ph type="body" idx="1"/>
          </p:nvPr>
        </p:nvSpPr>
        <p:spPr>
          <a:xfrm>
            <a:off x="7174978" y="2069155"/>
            <a:ext cx="4712221" cy="3163291"/>
          </a:xfrm>
          <a:prstGeom prst="rect">
            <a:avLst/>
          </a:prstGeom>
          <a:noFill/>
          <a:ln>
            <a:noFill/>
          </a:ln>
        </p:spPr>
        <p:txBody>
          <a:bodyPr lIns="91425" tIns="45700" rIns="91425" bIns="45700" anchor="t" anchorCtr="0">
            <a:noAutofit/>
          </a:bodyPr>
          <a:lstStyle/>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High levels of forest disturbance throughout study area</a:t>
            </a:r>
          </a:p>
          <a:p>
            <a:pPr marL="342900" indent="-342900">
              <a:spcBef>
                <a:spcPts val="200"/>
              </a:spcBef>
              <a:buClr>
                <a:srgbClr val="7DB862"/>
              </a:buClr>
              <a:buFont typeface="Webdings" panose="05030102010509060703" pitchFamily="18" charset="2"/>
              <a:buChar char="4"/>
            </a:pPr>
            <a:endParaRPr lang="en-US" sz="24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endParaRPr lang="en-US" sz="24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Lack of historical disturbance records</a:t>
            </a:r>
          </a:p>
          <a:p>
            <a:pPr marL="342900" indent="-342900">
              <a:spcBef>
                <a:spcPts val="200"/>
              </a:spcBef>
              <a:buClr>
                <a:srgbClr val="7DB862"/>
              </a:buClr>
              <a:buFont typeface="Webdings" panose="05030102010509060703" pitchFamily="18" charset="2"/>
              <a:buChar char="4"/>
            </a:pPr>
            <a:endParaRPr lang="en-US" sz="24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endParaRPr lang="en-US" sz="2400" dirty="0" smtClean="0">
              <a:solidFill>
                <a:srgbClr val="757070"/>
              </a:solidFill>
              <a:latin typeface="Century Gothic" panose="020B0502020202020204" pitchFamily="34" charset="0"/>
            </a:endParaRP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Interest in improving management decisions</a:t>
            </a:r>
            <a:endParaRPr lang="en-US" sz="2400" dirty="0">
              <a:solidFill>
                <a:srgbClr val="757070"/>
              </a:solidFill>
              <a:latin typeface="Century Gothic" panose="020B0502020202020204" pitchFamily="34" charset="0"/>
            </a:endParaRPr>
          </a:p>
        </p:txBody>
      </p:sp>
      <p:sp>
        <p:nvSpPr>
          <p:cNvPr id="6" name="Shape 153"/>
          <p:cNvSpPr txBox="1"/>
          <p:nvPr/>
        </p:nvSpPr>
        <p:spPr>
          <a:xfrm>
            <a:off x="1916482" y="504825"/>
            <a:ext cx="9569885"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Community Concerns</a:t>
            </a:r>
            <a:endParaRPr lang="en-US" sz="4000" dirty="0">
              <a:solidFill>
                <a:schemeClr val="lt1"/>
              </a:solidFill>
              <a:latin typeface="Century Gothic" charset="0"/>
              <a:ea typeface="Century Gothic" charset="0"/>
              <a:cs typeface="Century Gothic" charset="0"/>
              <a:sym typeface="Questria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3537" y="1449294"/>
            <a:ext cx="4198304" cy="2810435"/>
          </a:xfrm>
          <a:prstGeom prst="rect">
            <a:avLst/>
          </a:prstGeom>
        </p:spPr>
      </p:pic>
      <p:sp>
        <p:nvSpPr>
          <p:cNvPr id="130" name="Shape 130"/>
          <p:cNvSpPr txBox="1">
            <a:spLocks noGrp="1"/>
          </p:cNvSpPr>
          <p:nvPr>
            <p:ph type="body" idx="4294967295"/>
          </p:nvPr>
        </p:nvSpPr>
        <p:spPr>
          <a:xfrm>
            <a:off x="112734" y="6252462"/>
            <a:ext cx="4142855" cy="266371"/>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979393"/>
              </a:buClr>
              <a:buSzPct val="25000"/>
              <a:buFont typeface="Arial"/>
              <a:buNone/>
            </a:pPr>
            <a:r>
              <a:rPr lang="en-US" sz="1200" b="0" i="0" u="none" strike="noStrike" cap="none" dirty="0">
                <a:solidFill>
                  <a:schemeClr val="bg1"/>
                </a:solidFill>
                <a:latin typeface="Century Gothic" panose="020B0502020202020204" pitchFamily="34" charset="0"/>
                <a:ea typeface="Questrial"/>
                <a:cs typeface="Questrial"/>
                <a:sym typeface="Questrial"/>
              </a:rPr>
              <a:t>Image Credit: </a:t>
            </a:r>
            <a:r>
              <a:rPr lang="en-US" sz="1200" b="0" i="0" u="none" strike="noStrike" cap="none" dirty="0" smtClean="0">
                <a:solidFill>
                  <a:schemeClr val="bg1"/>
                </a:solidFill>
                <a:latin typeface="Century Gothic" panose="020B0502020202020204" pitchFamily="34" charset="0"/>
                <a:ea typeface="Questrial"/>
                <a:cs typeface="Questrial"/>
                <a:sym typeface="Questrial"/>
              </a:rPr>
              <a:t>Bureau of Land Management</a:t>
            </a:r>
            <a:endParaRPr lang="en-US" sz="1200" b="0" i="0" u="none" strike="noStrike" cap="none" dirty="0">
              <a:solidFill>
                <a:schemeClr val="bg1"/>
              </a:solidFill>
              <a:latin typeface="Century Gothic" panose="020B0502020202020204" pitchFamily="34" charset="0"/>
              <a:ea typeface="Questrial"/>
              <a:cs typeface="Questrial"/>
              <a:sym typeface="Questrial"/>
            </a:endParaRPr>
          </a:p>
        </p:txBody>
      </p:sp>
      <p:sp>
        <p:nvSpPr>
          <p:cNvPr id="10" name="Shape 130"/>
          <p:cNvSpPr txBox="1">
            <a:spLocks/>
          </p:cNvSpPr>
          <p:nvPr/>
        </p:nvSpPr>
        <p:spPr>
          <a:xfrm>
            <a:off x="3496966" y="3995644"/>
            <a:ext cx="3444875" cy="27305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lnSpc>
                <a:spcPct val="90000"/>
              </a:lnSpc>
              <a:buClr>
                <a:srgbClr val="979393"/>
              </a:buClr>
              <a:buSzPct val="25000"/>
              <a:buFont typeface="Arial"/>
              <a:buNone/>
            </a:pPr>
            <a:r>
              <a:rPr lang="en-US" sz="1200" dirty="0" smtClean="0">
                <a:solidFill>
                  <a:schemeClr val="bg1"/>
                </a:solidFill>
                <a:latin typeface="Century Gothic" panose="020B0502020202020204" pitchFamily="34" charset="0"/>
                <a:ea typeface="Questrial"/>
                <a:cs typeface="Questrial"/>
                <a:sym typeface="Questrial"/>
              </a:rPr>
              <a:t>Image Credit: U.S. Geological Survey</a:t>
            </a:r>
            <a:endParaRPr lang="en-US" sz="1200" dirty="0">
              <a:solidFill>
                <a:schemeClr val="bg1"/>
              </a:solidFill>
              <a:latin typeface="Century Gothic" panose="020B0502020202020204" pitchFamily="34" charset="0"/>
              <a:ea typeface="Questrial"/>
              <a:cs typeface="Questrial"/>
              <a:sym typeface="Questrial"/>
            </a:endParaRPr>
          </a:p>
        </p:txBody>
      </p:sp>
    </p:spTree>
    <p:extLst>
      <p:ext uri="{BB962C8B-B14F-4D97-AF65-F5344CB8AC3E}">
        <p14:creationId xmlns:p14="http://schemas.microsoft.com/office/powerpoint/2010/main" val="2380958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7159752" y="2109287"/>
            <a:ext cx="4709158" cy="3525969"/>
          </a:xfrm>
          <a:prstGeom prst="rect">
            <a:avLst/>
          </a:prstGeom>
          <a:noFill/>
          <a:ln>
            <a:noFill/>
          </a:ln>
        </p:spPr>
        <p:txBody>
          <a:bodyPr lIns="91425" tIns="45700" rIns="91425" bIns="45700" anchor="t" anchorCtr="0">
            <a:noAutofit/>
          </a:bodyPr>
          <a:lstStyle/>
          <a:p>
            <a:pPr marL="342900" indent="-342900">
              <a:spcBef>
                <a:spcPts val="200"/>
              </a:spcBef>
              <a:buClr>
                <a:srgbClr val="7DB862"/>
              </a:buClr>
              <a:buFont typeface="Webdings" panose="05030102010509060703" pitchFamily="18" charset="2"/>
              <a:buChar char="4"/>
            </a:pPr>
            <a:r>
              <a:rPr lang="en-US" sz="2400" b="0" i="0" u="none" strike="noStrike" cap="none" dirty="0" smtClean="0">
                <a:solidFill>
                  <a:srgbClr val="757070"/>
                </a:solidFill>
                <a:latin typeface="Century Gothic" panose="020B0502020202020204" pitchFamily="34" charset="0"/>
                <a:sym typeface="Questrial"/>
              </a:rPr>
              <a:t>National Park Service Rocky Mountain National Park (RMNP)</a:t>
            </a:r>
          </a:p>
          <a:p>
            <a:pPr marL="342900" indent="-342900">
              <a:spcBef>
                <a:spcPts val="200"/>
              </a:spcBef>
              <a:buClr>
                <a:srgbClr val="7DB862"/>
              </a:buClr>
              <a:buFont typeface="Webdings" panose="05030102010509060703" pitchFamily="18" charset="2"/>
              <a:buChar char="4"/>
            </a:pPr>
            <a:endParaRPr lang="en-US" sz="2400" b="0" i="0" u="none" strike="noStrike" cap="none" dirty="0" smtClean="0">
              <a:solidFill>
                <a:srgbClr val="757070"/>
              </a:solidFill>
              <a:latin typeface="Century Gothic" panose="020B0502020202020204" pitchFamily="34" charset="0"/>
              <a:sym typeface="Questrial"/>
            </a:endParaRPr>
          </a:p>
          <a:p>
            <a:pPr marL="342900" indent="-342900">
              <a:spcBef>
                <a:spcPts val="200"/>
              </a:spcBef>
              <a:buClr>
                <a:srgbClr val="7DB862"/>
              </a:buClr>
              <a:buFont typeface="Webdings" panose="05030102010509060703" pitchFamily="18" charset="2"/>
              <a:buChar char="4"/>
            </a:pPr>
            <a:r>
              <a:rPr lang="en-US" sz="2400" b="0" i="0" u="none" strike="noStrike" cap="none" dirty="0" smtClean="0">
                <a:solidFill>
                  <a:srgbClr val="757070"/>
                </a:solidFill>
                <a:latin typeface="Century Gothic" panose="020B0502020202020204" pitchFamily="34" charset="0"/>
                <a:sym typeface="Questrial"/>
              </a:rPr>
              <a:t>Colorado Forest Restoration Institute (CFRI)</a:t>
            </a:r>
          </a:p>
          <a:p>
            <a:pPr marL="342900" indent="-342900">
              <a:spcBef>
                <a:spcPts val="200"/>
              </a:spcBef>
              <a:buClr>
                <a:srgbClr val="7DB862"/>
              </a:buClr>
              <a:buFont typeface="Webdings" panose="05030102010509060703" pitchFamily="18" charset="2"/>
              <a:buChar char="4"/>
            </a:pPr>
            <a:endParaRPr lang="en-US" sz="2400" b="0" i="0" u="none" strike="noStrike" cap="none" dirty="0" smtClean="0">
              <a:solidFill>
                <a:srgbClr val="757070"/>
              </a:solidFill>
              <a:latin typeface="Century Gothic" panose="020B0502020202020204" pitchFamily="34" charset="0"/>
              <a:sym typeface="Questrial"/>
            </a:endParaRPr>
          </a:p>
          <a:p>
            <a:pPr marL="342900" indent="-342900">
              <a:spcBef>
                <a:spcPts val="200"/>
              </a:spcBef>
              <a:buClr>
                <a:srgbClr val="7DB862"/>
              </a:buClr>
              <a:buFont typeface="Webdings" panose="05030102010509060703" pitchFamily="18" charset="2"/>
              <a:buChar char="4"/>
            </a:pPr>
            <a:r>
              <a:rPr lang="en-US" sz="2400" dirty="0" smtClean="0">
                <a:solidFill>
                  <a:srgbClr val="757070"/>
                </a:solidFill>
                <a:latin typeface="Century Gothic" panose="020B0502020202020204" pitchFamily="34" charset="0"/>
              </a:rPr>
              <a:t>Bioenergy Alliance Network of the Rockies (BANR) Feedstock Supply Team</a:t>
            </a:r>
            <a:endParaRPr lang="en-US" sz="2400" b="0" i="0" u="none" strike="noStrike" cap="none" dirty="0">
              <a:solidFill>
                <a:srgbClr val="757070"/>
              </a:solidFill>
              <a:latin typeface="Century Gothic" panose="020B0502020202020204" pitchFamily="34" charset="0"/>
              <a:sym typeface="Questrial"/>
            </a:endParaRPr>
          </a:p>
        </p:txBody>
      </p:sp>
      <p:sp>
        <p:nvSpPr>
          <p:cNvPr id="6" name="Shape 153"/>
          <p:cNvSpPr txBox="1"/>
          <p:nvPr/>
        </p:nvSpPr>
        <p:spPr>
          <a:xfrm>
            <a:off x="1878904" y="504825"/>
            <a:ext cx="9820406"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Partners</a:t>
            </a:r>
            <a:endParaRPr lang="en-US" sz="4000" dirty="0">
              <a:solidFill>
                <a:schemeClr val="lt1"/>
              </a:solidFill>
              <a:latin typeface="Century Gothic" charset="0"/>
              <a:ea typeface="Century Gothic" charset="0"/>
              <a:cs typeface="Century Gothic" charset="0"/>
              <a:sym typeface="Questria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6616" y="1589982"/>
            <a:ext cx="6528817" cy="4910328"/>
          </a:xfrm>
          <a:prstGeom prst="rect">
            <a:avLst/>
          </a:prstGeom>
        </p:spPr>
      </p:pic>
      <p:sp>
        <p:nvSpPr>
          <p:cNvPr id="130" name="Shape 130"/>
          <p:cNvSpPr txBox="1">
            <a:spLocks noGrp="1"/>
          </p:cNvSpPr>
          <p:nvPr>
            <p:ph type="body" idx="4294967295"/>
          </p:nvPr>
        </p:nvSpPr>
        <p:spPr>
          <a:xfrm>
            <a:off x="2884868" y="6214035"/>
            <a:ext cx="4000565" cy="286275"/>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979393"/>
              </a:buClr>
              <a:buSzPct val="25000"/>
              <a:buFont typeface="Arial"/>
              <a:buNone/>
            </a:pPr>
            <a:r>
              <a:rPr lang="en-US" sz="1200" b="0" i="0" u="none" strike="noStrike" cap="none" dirty="0">
                <a:solidFill>
                  <a:schemeClr val="bg1"/>
                </a:solidFill>
                <a:latin typeface="Century Gothic" panose="020B0502020202020204" pitchFamily="34" charset="0"/>
                <a:ea typeface="Questrial"/>
                <a:cs typeface="Questrial"/>
                <a:sym typeface="Questrial"/>
              </a:rPr>
              <a:t>Image Credit: </a:t>
            </a:r>
            <a:r>
              <a:rPr lang="en-US" sz="1200" b="0" i="0" u="none" strike="noStrike" cap="none" dirty="0" smtClean="0">
                <a:solidFill>
                  <a:schemeClr val="bg1"/>
                </a:solidFill>
                <a:latin typeface="Century Gothic" panose="020B0502020202020204" pitchFamily="34" charset="0"/>
                <a:ea typeface="Questrial"/>
                <a:cs typeface="Questrial"/>
                <a:sym typeface="Questrial"/>
              </a:rPr>
              <a:t>National Park Service/Kurt Moses</a:t>
            </a:r>
            <a:endParaRPr lang="en-US" sz="1200" b="0" i="0" u="none" strike="noStrike" cap="none" dirty="0">
              <a:solidFill>
                <a:schemeClr val="bg1"/>
              </a:solidFill>
              <a:latin typeface="Century Gothic" panose="020B0502020202020204" pitchFamily="34" charset="0"/>
              <a:ea typeface="Questrial"/>
              <a:cs typeface="Questrial"/>
              <a:sym typeface="Questrial"/>
            </a:endParaRPr>
          </a:p>
        </p:txBody>
      </p:sp>
    </p:spTree>
    <p:extLst>
      <p:ext uri="{BB962C8B-B14F-4D97-AF65-F5344CB8AC3E}">
        <p14:creationId xmlns:p14="http://schemas.microsoft.com/office/powerpoint/2010/main" val="3636224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107576" y="2071758"/>
            <a:ext cx="12084424" cy="1406329"/>
          </a:xfrm>
          <a:prstGeom prst="rect">
            <a:avLst/>
          </a:prstGeom>
          <a:noFill/>
          <a:ln>
            <a:noFill/>
          </a:ln>
        </p:spPr>
        <p:txBody>
          <a:bodyPr lIns="91425" tIns="45700" rIns="91425" bIns="45700" numCol="3" anchor="t" anchorCtr="0">
            <a:noAutofit/>
          </a:bodyPr>
          <a:lstStyle/>
          <a:p>
            <a:pPr marL="342900" indent="-342900">
              <a:spcBef>
                <a:spcPts val="200"/>
              </a:spcBef>
              <a:buClr>
                <a:srgbClr val="7DB862"/>
              </a:buClr>
              <a:buFont typeface="Webdings" panose="05030102010509060703" pitchFamily="18" charset="2"/>
              <a:buChar char="4"/>
            </a:pPr>
            <a:r>
              <a:rPr lang="en-US" sz="2400" b="1" i="0" u="none" strike="noStrike" cap="none" dirty="0" smtClean="0">
                <a:solidFill>
                  <a:srgbClr val="7DB862"/>
                </a:solidFill>
                <a:latin typeface="Century Gothic" panose="020B0502020202020204" pitchFamily="34" charset="0"/>
                <a:sym typeface="Questrial"/>
              </a:rPr>
              <a:t>Delineate</a:t>
            </a:r>
            <a:r>
              <a:rPr lang="en-US" sz="2400" b="0" i="0" u="none" strike="noStrike" cap="none" dirty="0" smtClean="0">
                <a:solidFill>
                  <a:srgbClr val="7DB862"/>
                </a:solidFill>
                <a:latin typeface="Century Gothic" panose="020B0502020202020204" pitchFamily="34" charset="0"/>
                <a:sym typeface="Questrial"/>
              </a:rPr>
              <a:t> </a:t>
            </a:r>
            <a:r>
              <a:rPr lang="en-US" sz="2400" b="0" i="0" u="none" strike="noStrike" cap="none" dirty="0" smtClean="0">
                <a:solidFill>
                  <a:srgbClr val="757070"/>
                </a:solidFill>
                <a:latin typeface="Century Gothic" panose="020B0502020202020204" pitchFamily="34" charset="0"/>
                <a:sym typeface="Questrial"/>
              </a:rPr>
              <a:t>and characterize clearcut harvests over a 30-year Landsat time-series</a:t>
            </a:r>
          </a:p>
          <a:p>
            <a:pPr marL="342900" indent="-342900">
              <a:spcBef>
                <a:spcPts val="200"/>
              </a:spcBef>
              <a:buClr>
                <a:srgbClr val="7DB862"/>
              </a:buClr>
              <a:buFont typeface="Webdings" panose="05030102010509060703" pitchFamily="18" charset="2"/>
              <a:buChar char="4"/>
            </a:pPr>
            <a:r>
              <a:rPr lang="en-US" sz="2400" b="1" dirty="0" smtClean="0">
                <a:solidFill>
                  <a:srgbClr val="7DB862"/>
                </a:solidFill>
                <a:latin typeface="Century Gothic" panose="020B0502020202020204" pitchFamily="34" charset="0"/>
              </a:rPr>
              <a:t>Identify </a:t>
            </a:r>
            <a:r>
              <a:rPr lang="en-US" sz="2400" dirty="0" smtClean="0">
                <a:solidFill>
                  <a:srgbClr val="757070"/>
                </a:solidFill>
                <a:latin typeface="Century Gothic" panose="020B0502020202020204" pitchFamily="34" charset="0"/>
              </a:rPr>
              <a:t>a variety of forest disturbances within Rocky Mountain National Park</a:t>
            </a:r>
          </a:p>
          <a:p>
            <a:pPr marL="342900" indent="-342900">
              <a:spcBef>
                <a:spcPts val="200"/>
              </a:spcBef>
              <a:buClr>
                <a:srgbClr val="7DB862"/>
              </a:buClr>
              <a:buFont typeface="Webdings" panose="05030102010509060703" pitchFamily="18" charset="2"/>
              <a:buChar char="4"/>
            </a:pPr>
            <a:r>
              <a:rPr lang="en-US" sz="2400" b="1" i="0" u="none" strike="noStrike" cap="none" dirty="0" smtClean="0">
                <a:solidFill>
                  <a:srgbClr val="7DB862"/>
                </a:solidFill>
                <a:latin typeface="Century Gothic" panose="020B0502020202020204" pitchFamily="34" charset="0"/>
                <a:sym typeface="Questrial"/>
              </a:rPr>
              <a:t>Evaluate</a:t>
            </a:r>
            <a:r>
              <a:rPr lang="en-US" sz="2400" b="0" i="0" u="none" strike="noStrike" cap="none" dirty="0" smtClean="0">
                <a:solidFill>
                  <a:srgbClr val="7DB862"/>
                </a:solidFill>
                <a:latin typeface="Century Gothic" panose="020B0502020202020204" pitchFamily="34" charset="0"/>
                <a:sym typeface="Questrial"/>
              </a:rPr>
              <a:t> </a:t>
            </a:r>
            <a:r>
              <a:rPr lang="en-US" sz="2400" dirty="0" smtClean="0">
                <a:solidFill>
                  <a:srgbClr val="757070"/>
                </a:solidFill>
                <a:latin typeface="Century Gothic" panose="020B0502020202020204" pitchFamily="34" charset="0"/>
              </a:rPr>
              <a:t>the feasibility of identifying forest thinning treatments within the study area</a:t>
            </a:r>
            <a:endParaRPr lang="en-US" sz="2400" b="0" i="0" u="none" strike="noStrike" cap="none" dirty="0" smtClean="0">
              <a:solidFill>
                <a:srgbClr val="757070"/>
              </a:solidFill>
              <a:latin typeface="Century Gothic" panose="020B0502020202020204" pitchFamily="34" charset="0"/>
              <a:sym typeface="Questrial"/>
            </a:endParaRPr>
          </a:p>
        </p:txBody>
      </p:sp>
      <p:sp>
        <p:nvSpPr>
          <p:cNvPr id="6" name="Shape 153"/>
          <p:cNvSpPr txBox="1"/>
          <p:nvPr/>
        </p:nvSpPr>
        <p:spPr>
          <a:xfrm>
            <a:off x="1941534" y="504825"/>
            <a:ext cx="9594937"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Objectives</a:t>
            </a:r>
            <a:endParaRPr lang="en-US" sz="4000" dirty="0">
              <a:solidFill>
                <a:schemeClr val="lt1"/>
              </a:solidFill>
              <a:latin typeface="Century Gothic" panose="020B0502020202020204" pitchFamily="34" charset="0"/>
              <a:ea typeface="Questrial"/>
              <a:cs typeface="Questrial"/>
              <a:sym typeface="Questria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09044"/>
            <a:ext cx="12192000" cy="2649415"/>
          </a:xfrm>
          <a:prstGeom prst="rect">
            <a:avLst/>
          </a:prstGeom>
        </p:spPr>
      </p:pic>
      <p:sp>
        <p:nvSpPr>
          <p:cNvPr id="130" name="Shape 130"/>
          <p:cNvSpPr txBox="1">
            <a:spLocks noGrp="1"/>
          </p:cNvSpPr>
          <p:nvPr>
            <p:ph type="body" idx="4294967295"/>
          </p:nvPr>
        </p:nvSpPr>
        <p:spPr>
          <a:xfrm>
            <a:off x="8747125" y="6485409"/>
            <a:ext cx="3444875" cy="27305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979393"/>
              </a:buClr>
              <a:buSzPct val="25000"/>
              <a:buFont typeface="Arial"/>
              <a:buNone/>
            </a:pPr>
            <a:r>
              <a:rPr lang="en-US" sz="1200" b="0" i="0" u="none" strike="noStrike" cap="none" dirty="0">
                <a:solidFill>
                  <a:schemeClr val="tx2"/>
                </a:solidFill>
                <a:latin typeface="Century Gothic" panose="020B0502020202020204" pitchFamily="34" charset="0"/>
                <a:ea typeface="Questrial"/>
                <a:cs typeface="Questrial"/>
                <a:sym typeface="Questrial"/>
              </a:rPr>
              <a:t>Image Credit: </a:t>
            </a:r>
            <a:r>
              <a:rPr lang="en-US" sz="1200" b="0" i="0" u="none" strike="noStrike" cap="none" dirty="0" smtClean="0">
                <a:solidFill>
                  <a:schemeClr val="tx2"/>
                </a:solidFill>
                <a:latin typeface="Century Gothic" panose="020B0502020202020204" pitchFamily="34" charset="0"/>
                <a:ea typeface="Questrial"/>
                <a:cs typeface="Questrial"/>
                <a:sym typeface="Questrial"/>
              </a:rPr>
              <a:t>Andrew E. </a:t>
            </a:r>
            <a:r>
              <a:rPr lang="en-US" sz="1200" dirty="0" smtClean="0">
                <a:solidFill>
                  <a:schemeClr val="tx2"/>
                </a:solidFill>
                <a:latin typeface="Century Gothic" panose="020B0502020202020204" pitchFamily="34" charset="0"/>
                <a:ea typeface="Questrial"/>
                <a:cs typeface="Questrial"/>
                <a:sym typeface="Questrial"/>
              </a:rPr>
              <a:t>Russell</a:t>
            </a:r>
            <a:endParaRPr lang="en-US" sz="1200" b="0" i="0" u="none" strike="noStrike" cap="none" dirty="0">
              <a:solidFill>
                <a:schemeClr val="tx2"/>
              </a:solidFill>
              <a:latin typeface="Century Gothic" panose="020B0502020202020204" pitchFamily="34" charset="0"/>
              <a:ea typeface="Questrial"/>
              <a:cs typeface="Questrial"/>
              <a:sym typeface="Quest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alpha val="24000"/>
          </a:schemeClr>
        </a:solidFill>
        <a:effectLst/>
      </p:bgPr>
    </p:bg>
    <p:spTree>
      <p:nvGrpSpPr>
        <p:cNvPr id="1" name=""/>
        <p:cNvGrpSpPr/>
        <p:nvPr/>
      </p:nvGrpSpPr>
      <p:grpSpPr>
        <a:xfrm>
          <a:off x="0" y="0"/>
          <a:ext cx="0" cy="0"/>
          <a:chOff x="0" y="0"/>
          <a:chExt cx="0" cy="0"/>
        </a:xfrm>
      </p:grpSpPr>
      <p:sp>
        <p:nvSpPr>
          <p:cNvPr id="59" name="Shape 153"/>
          <p:cNvSpPr txBox="1"/>
          <p:nvPr/>
        </p:nvSpPr>
        <p:spPr>
          <a:xfrm>
            <a:off x="1954060" y="504825"/>
            <a:ext cx="9407047"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Methodology</a:t>
            </a:r>
            <a:endParaRPr lang="en-US" sz="4000" dirty="0">
              <a:solidFill>
                <a:schemeClr val="lt1"/>
              </a:solidFill>
              <a:latin typeface="Century Gothic" charset="0"/>
              <a:ea typeface="Century Gothic" charset="0"/>
              <a:cs typeface="Century Gothic" charset="0"/>
              <a:sym typeface="Questrial"/>
            </a:endParaRPr>
          </a:p>
        </p:txBody>
      </p:sp>
      <p:sp>
        <p:nvSpPr>
          <p:cNvPr id="185" name="Chevron 156"/>
          <p:cNvSpPr/>
          <p:nvPr/>
        </p:nvSpPr>
        <p:spPr>
          <a:xfrm>
            <a:off x="8052066" y="2554976"/>
            <a:ext cx="3737134" cy="3936891"/>
          </a:xfrm>
          <a:custGeom>
            <a:avLst/>
            <a:gdLst>
              <a:gd name="connsiteX0" fmla="*/ 0 w 3948150"/>
              <a:gd name="connsiteY0" fmla="*/ 0 h 3936891"/>
              <a:gd name="connsiteX1" fmla="*/ 2329025 w 3948150"/>
              <a:gd name="connsiteY1" fmla="*/ 0 h 3936891"/>
              <a:gd name="connsiteX2" fmla="*/ 3948150 w 3948150"/>
              <a:gd name="connsiteY2" fmla="*/ 1968446 h 3936891"/>
              <a:gd name="connsiteX3" fmla="*/ 2329025 w 3948150"/>
              <a:gd name="connsiteY3" fmla="*/ 3936891 h 3936891"/>
              <a:gd name="connsiteX4" fmla="*/ 0 w 3948150"/>
              <a:gd name="connsiteY4" fmla="*/ 3936891 h 3936891"/>
              <a:gd name="connsiteX5" fmla="*/ 1619125 w 3948150"/>
              <a:gd name="connsiteY5" fmla="*/ 1968446 h 3936891"/>
              <a:gd name="connsiteX6" fmla="*/ 0 w 3948150"/>
              <a:gd name="connsiteY6" fmla="*/ 0 h 3936891"/>
              <a:gd name="connsiteX0" fmla="*/ 0 w 3737134"/>
              <a:gd name="connsiteY0" fmla="*/ 0 h 3936891"/>
              <a:gd name="connsiteX1" fmla="*/ 2329025 w 3737134"/>
              <a:gd name="connsiteY1" fmla="*/ 0 h 3936891"/>
              <a:gd name="connsiteX2" fmla="*/ 3737134 w 3737134"/>
              <a:gd name="connsiteY2" fmla="*/ 1968446 h 3936891"/>
              <a:gd name="connsiteX3" fmla="*/ 2329025 w 3737134"/>
              <a:gd name="connsiteY3" fmla="*/ 3936891 h 3936891"/>
              <a:gd name="connsiteX4" fmla="*/ 0 w 3737134"/>
              <a:gd name="connsiteY4" fmla="*/ 3936891 h 3936891"/>
              <a:gd name="connsiteX5" fmla="*/ 1619125 w 3737134"/>
              <a:gd name="connsiteY5" fmla="*/ 1968446 h 3936891"/>
              <a:gd name="connsiteX6" fmla="*/ 0 w 3737134"/>
              <a:gd name="connsiteY6" fmla="*/ 0 h 393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7134" h="3936891">
                <a:moveTo>
                  <a:pt x="0" y="0"/>
                </a:moveTo>
                <a:lnTo>
                  <a:pt x="2329025" y="0"/>
                </a:lnTo>
                <a:lnTo>
                  <a:pt x="3737134" y="1968446"/>
                </a:lnTo>
                <a:lnTo>
                  <a:pt x="2329025" y="3936891"/>
                </a:lnTo>
                <a:lnTo>
                  <a:pt x="0" y="3936891"/>
                </a:lnTo>
                <a:lnTo>
                  <a:pt x="1619125" y="1968446"/>
                </a:lnTo>
                <a:lnTo>
                  <a:pt x="0" y="0"/>
                </a:lnTo>
                <a:close/>
              </a:path>
            </a:pathLst>
          </a:cu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767171"/>
              </a:solidFill>
              <a:effectLst/>
              <a:uLnTx/>
              <a:uFillTx/>
              <a:latin typeface="Century Gothic" charset="0"/>
              <a:ea typeface="Century Gothic" charset="0"/>
              <a:cs typeface="Century Gothic" charset="0"/>
            </a:endParaRPr>
          </a:p>
        </p:txBody>
      </p:sp>
      <p:sp>
        <p:nvSpPr>
          <p:cNvPr id="186" name="TextBox 185"/>
          <p:cNvSpPr txBox="1"/>
          <p:nvPr/>
        </p:nvSpPr>
        <p:spPr>
          <a:xfrm>
            <a:off x="8768137" y="5120174"/>
            <a:ext cx="2273584" cy="430887"/>
          </a:xfrm>
          <a:prstGeom prst="rect">
            <a:avLst/>
          </a:prstGeom>
          <a:noFill/>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Disturbance</a:t>
            </a:r>
          </a:p>
        </p:txBody>
      </p:sp>
      <p:sp>
        <p:nvSpPr>
          <p:cNvPr id="187" name="TextBox 186"/>
          <p:cNvSpPr txBox="1"/>
          <p:nvPr/>
        </p:nvSpPr>
        <p:spPr>
          <a:xfrm>
            <a:off x="8777411" y="5403142"/>
            <a:ext cx="2385726" cy="430887"/>
          </a:xfrm>
          <a:prstGeom prst="rect">
            <a:avLst/>
          </a:prstGeom>
          <a:noFill/>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Maps of RMNP</a:t>
            </a:r>
          </a:p>
        </p:txBody>
      </p:sp>
      <p:sp>
        <p:nvSpPr>
          <p:cNvPr id="188" name="Rectangle 187"/>
          <p:cNvSpPr/>
          <p:nvPr/>
        </p:nvSpPr>
        <p:spPr>
          <a:xfrm>
            <a:off x="2962963" y="1480930"/>
            <a:ext cx="2367632" cy="923330"/>
          </a:xfrm>
          <a:prstGeom prst="rect">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dirty="0" smtClean="0">
              <a:ln>
                <a:noFill/>
              </a:ln>
              <a:solidFill>
                <a:srgbClr val="FFFFFF"/>
              </a:solidFill>
              <a:effectLst/>
              <a:uLnTx/>
              <a:uFillTx/>
              <a:latin typeface="Century Gothic" charset="0"/>
              <a:ea typeface="Century Gothic" charset="0"/>
              <a:cs typeface="Century Gothic" charset="0"/>
            </a:endParaRPr>
          </a:p>
        </p:txBody>
      </p:sp>
      <p:sp>
        <p:nvSpPr>
          <p:cNvPr id="189" name="TextBox 188"/>
          <p:cNvSpPr txBox="1"/>
          <p:nvPr/>
        </p:nvSpPr>
        <p:spPr>
          <a:xfrm>
            <a:off x="3004110" y="1575470"/>
            <a:ext cx="2326486"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Data</a:t>
            </a:r>
            <a:endPar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endParaRPr>
          </a:p>
        </p:txBody>
      </p:sp>
      <p:sp>
        <p:nvSpPr>
          <p:cNvPr id="190" name="Chevron 189"/>
          <p:cNvSpPr/>
          <p:nvPr/>
        </p:nvSpPr>
        <p:spPr>
          <a:xfrm>
            <a:off x="3004108" y="2553608"/>
            <a:ext cx="3948150" cy="3936891"/>
          </a:xfrm>
          <a:prstGeom prst="chevron">
            <a:avLst>
              <a:gd name="adj" fmla="val 41127"/>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767171"/>
              </a:solidFill>
              <a:effectLst/>
              <a:uLnTx/>
              <a:uFillTx/>
              <a:latin typeface="Century Gothic" charset="0"/>
              <a:ea typeface="Century Gothic" charset="0"/>
              <a:cs typeface="Century Gothic" charset="0"/>
            </a:endParaRPr>
          </a:p>
        </p:txBody>
      </p:sp>
      <p:sp>
        <p:nvSpPr>
          <p:cNvPr id="191" name="Rectangle 190"/>
          <p:cNvSpPr/>
          <p:nvPr/>
        </p:nvSpPr>
        <p:spPr>
          <a:xfrm>
            <a:off x="479000" y="1480930"/>
            <a:ext cx="2347558" cy="933044"/>
          </a:xfrm>
          <a:prstGeom prst="rect">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FFFFFF"/>
              </a:solidFill>
              <a:effectLst/>
              <a:uLnTx/>
              <a:uFillTx/>
              <a:latin typeface="Century Gothic" charset="0"/>
              <a:ea typeface="Century Gothic" charset="0"/>
              <a:cs typeface="Century Gothic" charset="0"/>
            </a:endParaRPr>
          </a:p>
        </p:txBody>
      </p:sp>
      <p:sp>
        <p:nvSpPr>
          <p:cNvPr id="192" name="TextBox 191"/>
          <p:cNvSpPr txBox="1"/>
          <p:nvPr/>
        </p:nvSpPr>
        <p:spPr>
          <a:xfrm>
            <a:off x="496132" y="1575470"/>
            <a:ext cx="2314420"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Data</a:t>
            </a:r>
          </a:p>
        </p:txBody>
      </p:sp>
      <p:sp>
        <p:nvSpPr>
          <p:cNvPr id="193" name="Chevron 192"/>
          <p:cNvSpPr/>
          <p:nvPr/>
        </p:nvSpPr>
        <p:spPr>
          <a:xfrm>
            <a:off x="496136" y="2553608"/>
            <a:ext cx="3948150" cy="3936891"/>
          </a:xfrm>
          <a:prstGeom prst="chevron">
            <a:avLst>
              <a:gd name="adj" fmla="val 41127"/>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767171"/>
              </a:solidFill>
              <a:effectLst/>
              <a:uLnTx/>
              <a:uFillTx/>
              <a:latin typeface="Century Gothic" charset="0"/>
              <a:ea typeface="Century Gothic" charset="0"/>
              <a:cs typeface="Century Gothic" charset="0"/>
            </a:endParaRPr>
          </a:p>
        </p:txBody>
      </p:sp>
      <p:sp>
        <p:nvSpPr>
          <p:cNvPr id="194" name="Rectangle 193"/>
          <p:cNvSpPr/>
          <p:nvPr/>
        </p:nvSpPr>
        <p:spPr>
          <a:xfrm>
            <a:off x="5465662" y="1485002"/>
            <a:ext cx="2358151" cy="923330"/>
          </a:xfrm>
          <a:prstGeom prst="rect">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FFFFFF"/>
              </a:solidFill>
              <a:effectLst/>
              <a:uLnTx/>
              <a:uFillTx/>
              <a:latin typeface="Century Gothic" charset="0"/>
              <a:ea typeface="Century Gothic" charset="0"/>
              <a:cs typeface="Century Gothic" charset="0"/>
            </a:endParaRPr>
          </a:p>
        </p:txBody>
      </p:sp>
      <p:sp>
        <p:nvSpPr>
          <p:cNvPr id="195" name="TextBox 194"/>
          <p:cNvSpPr txBox="1"/>
          <p:nvPr/>
        </p:nvSpPr>
        <p:spPr>
          <a:xfrm>
            <a:off x="5484008" y="1583874"/>
            <a:ext cx="2320950"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Statistical</a:t>
            </a:r>
            <a:endPar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endParaRPr>
          </a:p>
        </p:txBody>
      </p:sp>
      <p:sp>
        <p:nvSpPr>
          <p:cNvPr id="196" name="Chevron 195"/>
          <p:cNvSpPr/>
          <p:nvPr/>
        </p:nvSpPr>
        <p:spPr>
          <a:xfrm>
            <a:off x="5492314" y="2565727"/>
            <a:ext cx="4002484" cy="3936891"/>
          </a:xfrm>
          <a:prstGeom prst="chevron">
            <a:avLst>
              <a:gd name="adj" fmla="val 41127"/>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767171"/>
              </a:solidFill>
              <a:effectLst/>
              <a:uLnTx/>
              <a:uFillTx/>
              <a:latin typeface="Century Gothic" charset="0"/>
              <a:ea typeface="Century Gothic" charset="0"/>
              <a:cs typeface="Century Gothic" charset="0"/>
            </a:endParaRPr>
          </a:p>
        </p:txBody>
      </p:sp>
      <p:sp>
        <p:nvSpPr>
          <p:cNvPr id="197" name="Rectangle 196"/>
          <p:cNvSpPr/>
          <p:nvPr/>
        </p:nvSpPr>
        <p:spPr>
          <a:xfrm>
            <a:off x="7985706" y="1482627"/>
            <a:ext cx="2373112" cy="923330"/>
          </a:xfrm>
          <a:prstGeom prst="rect">
            <a:avLst/>
          </a:prstGeom>
          <a:solidFill>
            <a:srgbClr val="7DB862">
              <a:alpha val="40000"/>
            </a:srgbClr>
          </a:solidFill>
          <a:ln w="38100" cap="flat" cmpd="sng" algn="ctr">
            <a:solidFill>
              <a:srgbClr val="7DB862"/>
            </a:solidFill>
            <a:prstDash val="solid"/>
            <a:miter lim="800000"/>
          </a:ln>
          <a:effectLst/>
        </p:spPr>
        <p:txBody>
          <a:bodyPr rtlCol="0" anchor="ct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2100" i="0" u="none" strike="noStrike" kern="1200" cap="none" spc="0" normalizeH="0" baseline="0" noProof="0" smtClean="0">
              <a:ln>
                <a:noFill/>
              </a:ln>
              <a:solidFill>
                <a:srgbClr val="FFFFFF"/>
              </a:solidFill>
              <a:effectLst/>
              <a:uLnTx/>
              <a:uFillTx/>
              <a:latin typeface="Century Gothic" charset="0"/>
              <a:ea typeface="Century Gothic" charset="0"/>
              <a:cs typeface="Century Gothic" charset="0"/>
            </a:endParaRPr>
          </a:p>
        </p:txBody>
      </p:sp>
      <p:sp>
        <p:nvSpPr>
          <p:cNvPr id="198" name="TextBox 197"/>
          <p:cNvSpPr txBox="1"/>
          <p:nvPr/>
        </p:nvSpPr>
        <p:spPr>
          <a:xfrm>
            <a:off x="8015306" y="1588383"/>
            <a:ext cx="2343512"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Analysis of</a:t>
            </a:r>
          </a:p>
        </p:txBody>
      </p:sp>
      <p:sp>
        <p:nvSpPr>
          <p:cNvPr id="199" name="TextBox 198"/>
          <p:cNvSpPr txBox="1"/>
          <p:nvPr/>
        </p:nvSpPr>
        <p:spPr>
          <a:xfrm>
            <a:off x="4262760" y="4704123"/>
            <a:ext cx="2360670"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     Topographic</a:t>
            </a:r>
            <a:endPar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endParaRPr>
          </a:p>
        </p:txBody>
      </p:sp>
      <p:sp>
        <p:nvSpPr>
          <p:cNvPr id="200" name="TextBox 199"/>
          <p:cNvSpPr txBox="1"/>
          <p:nvPr/>
        </p:nvSpPr>
        <p:spPr>
          <a:xfrm>
            <a:off x="2093161" y="4003533"/>
            <a:ext cx="1948346"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Digital</a:t>
            </a:r>
          </a:p>
        </p:txBody>
      </p:sp>
      <p:sp>
        <p:nvSpPr>
          <p:cNvPr id="201" name="TextBox 200"/>
          <p:cNvSpPr txBox="1"/>
          <p:nvPr/>
        </p:nvSpPr>
        <p:spPr>
          <a:xfrm>
            <a:off x="1374123" y="5430323"/>
            <a:ext cx="1724588" cy="415498"/>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     Ancillary</a:t>
            </a:r>
            <a:endPar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endParaRPr>
          </a:p>
        </p:txBody>
      </p:sp>
      <p:sp>
        <p:nvSpPr>
          <p:cNvPr id="202" name="TextBox 201"/>
          <p:cNvSpPr txBox="1"/>
          <p:nvPr/>
        </p:nvSpPr>
        <p:spPr>
          <a:xfrm>
            <a:off x="3553934" y="2711941"/>
            <a:ext cx="2345912"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LandsatLinkr</a:t>
            </a:r>
          </a:p>
        </p:txBody>
      </p:sp>
      <p:sp>
        <p:nvSpPr>
          <p:cNvPr id="203" name="TextBox 202"/>
          <p:cNvSpPr txBox="1"/>
          <p:nvPr/>
        </p:nvSpPr>
        <p:spPr>
          <a:xfrm>
            <a:off x="4357081" y="3633197"/>
            <a:ext cx="2195641"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LandTrendr</a:t>
            </a:r>
          </a:p>
        </p:txBody>
      </p:sp>
      <p:sp>
        <p:nvSpPr>
          <p:cNvPr id="204" name="TextBox 203"/>
          <p:cNvSpPr txBox="1"/>
          <p:nvPr/>
        </p:nvSpPr>
        <p:spPr>
          <a:xfrm>
            <a:off x="3567020" y="5556660"/>
            <a:ext cx="2755441"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Finalized</a:t>
            </a:r>
          </a:p>
        </p:txBody>
      </p:sp>
      <p:sp>
        <p:nvSpPr>
          <p:cNvPr id="205" name="TextBox 204"/>
          <p:cNvSpPr txBox="1"/>
          <p:nvPr/>
        </p:nvSpPr>
        <p:spPr>
          <a:xfrm>
            <a:off x="1345976" y="2904948"/>
            <a:ext cx="2198719"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Landsat</a:t>
            </a:r>
          </a:p>
        </p:txBody>
      </p:sp>
      <p:sp>
        <p:nvSpPr>
          <p:cNvPr id="206" name="TextBox 205"/>
          <p:cNvSpPr txBox="1"/>
          <p:nvPr/>
        </p:nvSpPr>
        <p:spPr>
          <a:xfrm>
            <a:off x="6279628" y="3050423"/>
            <a:ext cx="2630520"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Supervised</a:t>
            </a:r>
          </a:p>
        </p:txBody>
      </p:sp>
      <p:sp>
        <p:nvSpPr>
          <p:cNvPr id="207" name="TextBox 206"/>
          <p:cNvSpPr txBox="1"/>
          <p:nvPr/>
        </p:nvSpPr>
        <p:spPr>
          <a:xfrm>
            <a:off x="6005270" y="5113424"/>
            <a:ext cx="3105548"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Preliminary</a:t>
            </a:r>
          </a:p>
        </p:txBody>
      </p:sp>
      <p:sp>
        <p:nvSpPr>
          <p:cNvPr id="208" name="TextBox 207"/>
          <p:cNvSpPr txBox="1"/>
          <p:nvPr/>
        </p:nvSpPr>
        <p:spPr>
          <a:xfrm>
            <a:off x="8803823" y="3029224"/>
            <a:ext cx="1939785"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Disturbance</a:t>
            </a:r>
          </a:p>
        </p:txBody>
      </p:sp>
      <p:sp>
        <p:nvSpPr>
          <p:cNvPr id="209" name="TextBox 208"/>
          <p:cNvSpPr txBox="1"/>
          <p:nvPr/>
        </p:nvSpPr>
        <p:spPr>
          <a:xfrm>
            <a:off x="1350595" y="3170554"/>
            <a:ext cx="2198719"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Imagery</a:t>
            </a:r>
          </a:p>
        </p:txBody>
      </p:sp>
      <p:sp>
        <p:nvSpPr>
          <p:cNvPr id="210" name="TextBox 209"/>
          <p:cNvSpPr txBox="1"/>
          <p:nvPr/>
        </p:nvSpPr>
        <p:spPr>
          <a:xfrm>
            <a:off x="2083123" y="4317153"/>
            <a:ext cx="1948346"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     Elevation</a:t>
            </a:r>
            <a:endPar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endParaRPr>
          </a:p>
        </p:txBody>
      </p:sp>
      <p:sp>
        <p:nvSpPr>
          <p:cNvPr id="211" name="TextBox 210"/>
          <p:cNvSpPr txBox="1"/>
          <p:nvPr/>
        </p:nvSpPr>
        <p:spPr>
          <a:xfrm>
            <a:off x="2083123" y="4599530"/>
            <a:ext cx="1948346"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Model</a:t>
            </a:r>
            <a:endPar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endParaRPr>
          </a:p>
        </p:txBody>
      </p:sp>
      <p:sp>
        <p:nvSpPr>
          <p:cNvPr id="212" name="TextBox 211"/>
          <p:cNvSpPr txBox="1"/>
          <p:nvPr/>
        </p:nvSpPr>
        <p:spPr>
          <a:xfrm>
            <a:off x="1345976" y="5684823"/>
            <a:ext cx="1724588"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Data</a:t>
            </a:r>
          </a:p>
        </p:txBody>
      </p:sp>
      <p:sp>
        <p:nvSpPr>
          <p:cNvPr id="213" name="TextBox 212"/>
          <p:cNvSpPr txBox="1"/>
          <p:nvPr/>
        </p:nvSpPr>
        <p:spPr>
          <a:xfrm>
            <a:off x="3575702" y="2994973"/>
            <a:ext cx="2345912"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     </a:t>
            </a: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Software</a:t>
            </a:r>
          </a:p>
        </p:txBody>
      </p:sp>
      <p:sp>
        <p:nvSpPr>
          <p:cNvPr id="214" name="TextBox 213"/>
          <p:cNvSpPr txBox="1"/>
          <p:nvPr/>
        </p:nvSpPr>
        <p:spPr>
          <a:xfrm>
            <a:off x="4362520" y="3916225"/>
            <a:ext cx="2195641"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Software</a:t>
            </a:r>
          </a:p>
        </p:txBody>
      </p:sp>
      <p:sp>
        <p:nvSpPr>
          <p:cNvPr id="215" name="TextBox 214"/>
          <p:cNvSpPr txBox="1"/>
          <p:nvPr/>
        </p:nvSpPr>
        <p:spPr>
          <a:xfrm>
            <a:off x="4268199" y="4970826"/>
            <a:ext cx="2360670"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Indices</a:t>
            </a:r>
            <a:endPar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endParaRPr>
          </a:p>
        </p:txBody>
      </p:sp>
      <p:sp>
        <p:nvSpPr>
          <p:cNvPr id="216" name="TextBox 215"/>
          <p:cNvSpPr txBox="1"/>
          <p:nvPr/>
        </p:nvSpPr>
        <p:spPr>
          <a:xfrm>
            <a:off x="3572459" y="5856018"/>
            <a:ext cx="2755441"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Input</a:t>
            </a: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Data</a:t>
            </a:r>
          </a:p>
        </p:txBody>
      </p:sp>
      <p:sp>
        <p:nvSpPr>
          <p:cNvPr id="217" name="TextBox 216"/>
          <p:cNvSpPr txBox="1"/>
          <p:nvPr/>
        </p:nvSpPr>
        <p:spPr>
          <a:xfrm>
            <a:off x="6285067" y="3349784"/>
            <a:ext cx="2630520"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Classification</a:t>
            </a:r>
          </a:p>
        </p:txBody>
      </p:sp>
      <p:sp>
        <p:nvSpPr>
          <p:cNvPr id="218" name="TextBox 217"/>
          <p:cNvSpPr txBox="1"/>
          <p:nvPr/>
        </p:nvSpPr>
        <p:spPr>
          <a:xfrm>
            <a:off x="6268739" y="3627360"/>
            <a:ext cx="2630520"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smtClean="0">
                <a:ln>
                  <a:noFill/>
                </a:ln>
                <a:solidFill>
                  <a:srgbClr val="595555"/>
                </a:solidFill>
                <a:effectLst/>
                <a:uLnTx/>
                <a:uFillTx/>
                <a:latin typeface="Century Gothic" charset="0"/>
                <a:ea typeface="Century Gothic" charset="0"/>
                <a:cs typeface="Century Gothic" charset="0"/>
              </a:rPr>
              <a:t>          </a:t>
            </a: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Models</a:t>
            </a:r>
          </a:p>
        </p:txBody>
      </p:sp>
      <p:sp>
        <p:nvSpPr>
          <p:cNvPr id="219" name="TextBox 218"/>
          <p:cNvSpPr txBox="1"/>
          <p:nvPr/>
        </p:nvSpPr>
        <p:spPr>
          <a:xfrm>
            <a:off x="6008096" y="5335618"/>
            <a:ext cx="3105548" cy="430887"/>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Outputs</a:t>
            </a:r>
          </a:p>
        </p:txBody>
      </p:sp>
      <p:sp>
        <p:nvSpPr>
          <p:cNvPr id="221" name="TextBox 220"/>
          <p:cNvSpPr txBox="1"/>
          <p:nvPr/>
        </p:nvSpPr>
        <p:spPr>
          <a:xfrm>
            <a:off x="8809262" y="3301579"/>
            <a:ext cx="2122738" cy="415498"/>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Maps of the </a:t>
            </a:r>
          </a:p>
        </p:txBody>
      </p:sp>
      <p:sp>
        <p:nvSpPr>
          <p:cNvPr id="222" name="TextBox 221"/>
          <p:cNvSpPr txBox="1"/>
          <p:nvPr/>
        </p:nvSpPr>
        <p:spPr>
          <a:xfrm>
            <a:off x="486056" y="1860700"/>
            <a:ext cx="2314420"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Acquisition</a:t>
            </a:r>
          </a:p>
        </p:txBody>
      </p:sp>
      <p:sp>
        <p:nvSpPr>
          <p:cNvPr id="223" name="TextBox 222"/>
          <p:cNvSpPr txBox="1"/>
          <p:nvPr/>
        </p:nvSpPr>
        <p:spPr>
          <a:xfrm>
            <a:off x="3010586" y="1860699"/>
            <a:ext cx="2326486"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Processing</a:t>
            </a:r>
          </a:p>
        </p:txBody>
      </p:sp>
      <p:sp>
        <p:nvSpPr>
          <p:cNvPr id="224" name="TextBox 223"/>
          <p:cNvSpPr txBox="1"/>
          <p:nvPr/>
        </p:nvSpPr>
        <p:spPr>
          <a:xfrm>
            <a:off x="5473707" y="1866661"/>
            <a:ext cx="2320950"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Modeling</a:t>
            </a:r>
          </a:p>
        </p:txBody>
      </p:sp>
      <p:sp>
        <p:nvSpPr>
          <p:cNvPr id="225" name="TextBox 224"/>
          <p:cNvSpPr txBox="1"/>
          <p:nvPr/>
        </p:nvSpPr>
        <p:spPr>
          <a:xfrm>
            <a:off x="8004767" y="1871270"/>
            <a:ext cx="2343512" cy="430887"/>
          </a:xfrm>
          <a:prstGeom prst="rect">
            <a:avLst/>
          </a:prstGeom>
          <a:noFill/>
          <a:ln w="381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Results</a:t>
            </a:r>
          </a:p>
        </p:txBody>
      </p:sp>
      <p:sp>
        <p:nvSpPr>
          <p:cNvPr id="45" name="TextBox 44"/>
          <p:cNvSpPr txBox="1"/>
          <p:nvPr/>
        </p:nvSpPr>
        <p:spPr>
          <a:xfrm>
            <a:off x="8803822" y="3583626"/>
            <a:ext cx="2447189" cy="415498"/>
          </a:xfrm>
          <a:prstGeom prst="rect">
            <a:avLst/>
          </a:prstGeom>
          <a:noFill/>
          <a:ln>
            <a:noFill/>
          </a:ln>
        </p:spPr>
        <p:txBody>
          <a:bodyPr wrap="square" rtlCol="0">
            <a:spAutoFit/>
          </a:bodyPr>
          <a:lstStyle/>
          <a:p>
            <a:pPr marL="0" marR="0" lvl="0" indent="0" defTabSz="914400" eaLnBrk="1" fontAlgn="t" latinLnBrk="0" hangingPunct="1">
              <a:lnSpc>
                <a:spcPct val="100000"/>
              </a:lnSpc>
              <a:spcBef>
                <a:spcPts val="0"/>
              </a:spcBef>
              <a:spcAft>
                <a:spcPts val="0"/>
              </a:spcAft>
              <a:buClrTx/>
              <a:buSzTx/>
              <a:buFontTx/>
              <a:buNone/>
              <a:tabLst/>
              <a:defRPr/>
            </a:pPr>
            <a:r>
              <a:rPr kumimoji="0" lang="en-US" sz="2100" i="0" u="none" strike="noStrike" kern="0" cap="none" spc="0" normalizeH="0" baseline="0" noProof="0" dirty="0" smtClean="0">
                <a:ln>
                  <a:noFill/>
                </a:ln>
                <a:solidFill>
                  <a:srgbClr val="595555"/>
                </a:solidFill>
                <a:effectLst/>
                <a:uLnTx/>
                <a:uFillTx/>
                <a:latin typeface="Century Gothic" charset="0"/>
                <a:ea typeface="Century Gothic" charset="0"/>
                <a:cs typeface="Century Gothic" charset="0"/>
              </a:rPr>
              <a:t>         Study Area</a:t>
            </a:r>
          </a:p>
        </p:txBody>
      </p:sp>
    </p:spTree>
    <p:extLst>
      <p:ext uri="{BB962C8B-B14F-4D97-AF65-F5344CB8AC3E}">
        <p14:creationId xmlns:p14="http://schemas.microsoft.com/office/powerpoint/2010/main" val="171466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6" name="Shape 153"/>
          <p:cNvSpPr txBox="1"/>
          <p:nvPr/>
        </p:nvSpPr>
        <p:spPr>
          <a:xfrm>
            <a:off x="2057400" y="504825"/>
            <a:ext cx="9363075"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charset="0"/>
                <a:ea typeface="Century Gothic" charset="0"/>
                <a:cs typeface="Century Gothic" charset="0"/>
                <a:sym typeface="Questrial"/>
              </a:rPr>
              <a:t>Data Acquisition</a:t>
            </a:r>
            <a:endParaRPr lang="en-US" sz="4000" dirty="0">
              <a:solidFill>
                <a:schemeClr val="lt1"/>
              </a:solidFill>
              <a:latin typeface="Century Gothic" charset="0"/>
              <a:ea typeface="Century Gothic" charset="0"/>
              <a:cs typeface="Century Gothic" charset="0"/>
              <a:sym typeface="Questrial"/>
            </a:endParaRPr>
          </a:p>
        </p:txBody>
      </p:sp>
      <p:grpSp>
        <p:nvGrpSpPr>
          <p:cNvPr id="7" name="Group 6"/>
          <p:cNvGrpSpPr/>
          <p:nvPr/>
        </p:nvGrpSpPr>
        <p:grpSpPr>
          <a:xfrm>
            <a:off x="170166" y="1630390"/>
            <a:ext cx="2893234" cy="1865793"/>
            <a:chOff x="13602129" y="19245129"/>
            <a:chExt cx="2893234" cy="1865793"/>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02129" y="19254555"/>
              <a:ext cx="1921467" cy="1856367"/>
            </a:xfrm>
            <a:prstGeom prst="rect">
              <a:avLst/>
            </a:prstGeom>
          </p:spPr>
        </p:pic>
        <p:sp>
          <p:nvSpPr>
            <p:cNvPr id="15" name="TextBox 3"/>
            <p:cNvSpPr txBox="1"/>
            <p:nvPr/>
          </p:nvSpPr>
          <p:spPr>
            <a:xfrm>
              <a:off x="14633220" y="19245129"/>
              <a:ext cx="1862143" cy="1015663"/>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rPr>
                <a:t>Landsat 4 &amp; 5 Thematic Mapper (TM)</a:t>
              </a:r>
              <a:endParaRPr lang="en-US" sz="2000" dirty="0">
                <a:latin typeface="Century Gothic" panose="020B0502020202020204" pitchFamily="34" charset="0"/>
              </a:endParaRPr>
            </a:p>
          </p:txBody>
        </p:sp>
      </p:grpSp>
      <p:grpSp>
        <p:nvGrpSpPr>
          <p:cNvPr id="8" name="Group 7"/>
          <p:cNvGrpSpPr/>
          <p:nvPr/>
        </p:nvGrpSpPr>
        <p:grpSpPr>
          <a:xfrm>
            <a:off x="6477379" y="1525304"/>
            <a:ext cx="3400588" cy="1762180"/>
            <a:chOff x="16931760" y="19678681"/>
            <a:chExt cx="3400588" cy="1762180"/>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31760" y="19678681"/>
              <a:ext cx="1823384" cy="1490248"/>
            </a:xfrm>
            <a:prstGeom prst="rect">
              <a:avLst/>
            </a:prstGeom>
          </p:spPr>
        </p:pic>
        <p:sp>
          <p:nvSpPr>
            <p:cNvPr id="13" name="TextBox 39"/>
            <p:cNvSpPr txBox="1"/>
            <p:nvPr/>
          </p:nvSpPr>
          <p:spPr>
            <a:xfrm>
              <a:off x="18083144" y="20117422"/>
              <a:ext cx="2249204" cy="1323439"/>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rPr>
                <a:t>Landsat 8 Operational Land Imager (OLI)</a:t>
              </a:r>
              <a:endParaRPr lang="en-US" sz="2000" dirty="0">
                <a:latin typeface="Century Gothic" panose="020B0502020202020204" pitchFamily="34" charset="0"/>
              </a:endParaRPr>
            </a:p>
          </p:txBody>
        </p:sp>
      </p:grpSp>
      <p:grpSp>
        <p:nvGrpSpPr>
          <p:cNvPr id="9" name="Group 8"/>
          <p:cNvGrpSpPr/>
          <p:nvPr/>
        </p:nvGrpSpPr>
        <p:grpSpPr>
          <a:xfrm>
            <a:off x="8925935" y="2621481"/>
            <a:ext cx="3144780" cy="2143860"/>
            <a:chOff x="21727622" y="18965831"/>
            <a:chExt cx="3144780" cy="2143860"/>
          </a:xfrm>
        </p:grpSpPr>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727622" y="18965831"/>
              <a:ext cx="1940193" cy="2143860"/>
            </a:xfrm>
            <a:prstGeom prst="rect">
              <a:avLst/>
            </a:prstGeom>
          </p:spPr>
        </p:pic>
        <p:sp>
          <p:nvSpPr>
            <p:cNvPr id="11" name="TextBox 40"/>
            <p:cNvSpPr txBox="1"/>
            <p:nvPr/>
          </p:nvSpPr>
          <p:spPr>
            <a:xfrm>
              <a:off x="22987485" y="19117262"/>
              <a:ext cx="1884917" cy="1323439"/>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rPr>
                <a:t>Shuttle Radar Topography Mission (SRTM)</a:t>
              </a:r>
              <a:endParaRPr lang="en-US" sz="2000" dirty="0">
                <a:latin typeface="Century Gothic" panose="020B0502020202020204" pitchFamily="34" charset="0"/>
              </a:endParaRPr>
            </a:p>
          </p:txBody>
        </p:sp>
      </p:grpSp>
      <p:graphicFrame>
        <p:nvGraphicFramePr>
          <p:cNvPr id="16" name="Table 15"/>
          <p:cNvGraphicFramePr>
            <a:graphicFrameLocks noGrp="1"/>
          </p:cNvGraphicFramePr>
          <p:nvPr>
            <p:extLst>
              <p:ext uri="{D42A27DB-BD31-4B8C-83A1-F6EECF244321}">
                <p14:modId xmlns:p14="http://schemas.microsoft.com/office/powerpoint/2010/main" val="276358670"/>
              </p:ext>
            </p:extLst>
          </p:nvPr>
        </p:nvGraphicFramePr>
        <p:xfrm>
          <a:off x="-4370" y="4876688"/>
          <a:ext cx="12196370" cy="1868364"/>
        </p:xfrm>
        <a:graphic>
          <a:graphicData uri="http://schemas.openxmlformats.org/drawingml/2006/table">
            <a:tbl>
              <a:tblPr firstRow="1" bandRow="1">
                <a:tableStyleId>{93296810-A885-4BE3-A3E7-6D5BEEA58F35}</a:tableStyleId>
              </a:tblPr>
              <a:tblGrid>
                <a:gridCol w="3569918"/>
                <a:gridCol w="8626452"/>
              </a:tblGrid>
              <a:tr h="467091">
                <a:tc>
                  <a:txBody>
                    <a:bodyPr/>
                    <a:lstStyle/>
                    <a:p>
                      <a:pPr algn="ctr"/>
                      <a:r>
                        <a:rPr lang="en-US" sz="2000" dirty="0" smtClean="0">
                          <a:latin typeface="Century Gothic" panose="020B0502020202020204" pitchFamily="34" charset="0"/>
                        </a:rPr>
                        <a:t>Data Type</a:t>
                      </a:r>
                      <a:endParaRPr lang="en-US" sz="2000" dirty="0">
                        <a:latin typeface="Century Gothic" panose="020B0502020202020204" pitchFamily="34" charset="0"/>
                      </a:endParaRPr>
                    </a:p>
                  </a:txBody>
                  <a:tcPr>
                    <a:solidFill>
                      <a:srgbClr val="7DB862"/>
                    </a:solidFill>
                  </a:tcPr>
                </a:tc>
                <a:tc>
                  <a:txBody>
                    <a:bodyPr/>
                    <a:lstStyle/>
                    <a:p>
                      <a:pPr algn="ctr"/>
                      <a:r>
                        <a:rPr lang="en-US" sz="2000" dirty="0" smtClean="0">
                          <a:latin typeface="Century Gothic" panose="020B0502020202020204" pitchFamily="34" charset="0"/>
                        </a:rPr>
                        <a:t>Source</a:t>
                      </a:r>
                      <a:endParaRPr lang="en-US" sz="2000" dirty="0">
                        <a:latin typeface="Century Gothic" panose="020B0502020202020204" pitchFamily="34" charset="0"/>
                      </a:endParaRPr>
                    </a:p>
                  </a:txBody>
                  <a:tcPr>
                    <a:solidFill>
                      <a:srgbClr val="7DB862"/>
                    </a:solidFill>
                  </a:tcPr>
                </a:tc>
              </a:tr>
              <a:tr h="467091">
                <a:tc>
                  <a:txBody>
                    <a:bodyPr/>
                    <a:lstStyle/>
                    <a:p>
                      <a:pPr algn="ctr"/>
                      <a:r>
                        <a:rPr lang="en-US" sz="2000" dirty="0" smtClean="0">
                          <a:solidFill>
                            <a:srgbClr val="757070"/>
                          </a:solidFill>
                          <a:latin typeface="Century Gothic" panose="020B0502020202020204" pitchFamily="34" charset="0"/>
                        </a:rPr>
                        <a:t>Forest Management Data</a:t>
                      </a:r>
                      <a:endParaRPr lang="en-US" sz="2000" dirty="0">
                        <a:solidFill>
                          <a:srgbClr val="757070"/>
                        </a:solidFill>
                        <a:latin typeface="Century Gothic" panose="020B0502020202020204" pitchFamily="34" charset="0"/>
                      </a:endParaRPr>
                    </a:p>
                  </a:txBody>
                  <a:tcPr/>
                </a:tc>
                <a:tc>
                  <a:txBody>
                    <a:bodyPr/>
                    <a:lstStyle/>
                    <a:p>
                      <a:pPr algn="ctr"/>
                      <a:r>
                        <a:rPr lang="en-US" sz="2000" dirty="0" smtClean="0">
                          <a:solidFill>
                            <a:srgbClr val="757070"/>
                          </a:solidFill>
                          <a:latin typeface="Century Gothic" panose="020B0502020202020204" pitchFamily="34" charset="0"/>
                        </a:rPr>
                        <a:t>Landscape Fire &amp; Resource Management Planning Tools</a:t>
                      </a:r>
                      <a:endParaRPr lang="en-US" sz="2000" dirty="0">
                        <a:solidFill>
                          <a:srgbClr val="757070"/>
                        </a:solidFill>
                        <a:latin typeface="Century Gothic" panose="020B0502020202020204" pitchFamily="34" charset="0"/>
                      </a:endParaRPr>
                    </a:p>
                  </a:txBody>
                  <a:tcPr/>
                </a:tc>
              </a:tr>
              <a:tr h="467091">
                <a:tc>
                  <a:txBody>
                    <a:bodyPr/>
                    <a:lstStyle/>
                    <a:p>
                      <a:pPr algn="ctr"/>
                      <a:r>
                        <a:rPr lang="en-US" sz="2000" dirty="0" smtClean="0">
                          <a:solidFill>
                            <a:srgbClr val="757070"/>
                          </a:solidFill>
                          <a:latin typeface="Century Gothic" panose="020B0502020202020204" pitchFamily="34" charset="0"/>
                        </a:rPr>
                        <a:t>Harvest History Records</a:t>
                      </a:r>
                      <a:endParaRPr lang="en-US" sz="2000" dirty="0">
                        <a:solidFill>
                          <a:srgbClr val="757070"/>
                        </a:solidFill>
                        <a:latin typeface="Century Gothic" panose="020B0502020202020204" pitchFamily="34" charset="0"/>
                      </a:endParaRPr>
                    </a:p>
                  </a:txBody>
                  <a:tcPr/>
                </a:tc>
                <a:tc>
                  <a:txBody>
                    <a:bodyPr/>
                    <a:lstStyle/>
                    <a:p>
                      <a:pPr algn="ctr"/>
                      <a:r>
                        <a:rPr lang="en-US" sz="2000" dirty="0" smtClean="0">
                          <a:solidFill>
                            <a:srgbClr val="757070"/>
                          </a:solidFill>
                          <a:latin typeface="Century Gothic" panose="020B0502020202020204" pitchFamily="34" charset="0"/>
                        </a:rPr>
                        <a:t>Colorado State</a:t>
                      </a:r>
                      <a:r>
                        <a:rPr lang="en-US" sz="2000" baseline="0" dirty="0" smtClean="0">
                          <a:solidFill>
                            <a:srgbClr val="757070"/>
                          </a:solidFill>
                          <a:latin typeface="Century Gothic" panose="020B0502020202020204" pitchFamily="34" charset="0"/>
                        </a:rPr>
                        <a:t> </a:t>
                      </a:r>
                      <a:r>
                        <a:rPr lang="en-US" sz="2000" dirty="0" smtClean="0">
                          <a:solidFill>
                            <a:srgbClr val="757070"/>
                          </a:solidFill>
                          <a:latin typeface="Century Gothic" panose="020B0502020202020204" pitchFamily="34" charset="0"/>
                        </a:rPr>
                        <a:t>Forest</a:t>
                      </a:r>
                      <a:r>
                        <a:rPr lang="en-US" sz="2000" baseline="0" dirty="0" smtClean="0">
                          <a:solidFill>
                            <a:srgbClr val="757070"/>
                          </a:solidFill>
                          <a:latin typeface="Century Gothic" panose="020B0502020202020204" pitchFamily="34" charset="0"/>
                        </a:rPr>
                        <a:t> Service</a:t>
                      </a:r>
                      <a:endParaRPr lang="en-US" sz="2000" dirty="0">
                        <a:solidFill>
                          <a:srgbClr val="757070"/>
                        </a:solidFill>
                        <a:latin typeface="Century Gothic" panose="020B0502020202020204" pitchFamily="34" charset="0"/>
                      </a:endParaRPr>
                    </a:p>
                  </a:txBody>
                  <a:tcPr/>
                </a:tc>
              </a:tr>
              <a:tr h="467091">
                <a:tc>
                  <a:txBody>
                    <a:bodyPr/>
                    <a:lstStyle/>
                    <a:p>
                      <a:pPr algn="ctr"/>
                      <a:r>
                        <a:rPr lang="en-US" sz="2000" dirty="0" smtClean="0">
                          <a:solidFill>
                            <a:srgbClr val="757070"/>
                          </a:solidFill>
                          <a:latin typeface="Century Gothic" panose="020B0502020202020204" pitchFamily="34" charset="0"/>
                        </a:rPr>
                        <a:t>Harvest</a:t>
                      </a:r>
                      <a:r>
                        <a:rPr lang="en-US" sz="2000" baseline="0" dirty="0" smtClean="0">
                          <a:solidFill>
                            <a:srgbClr val="757070"/>
                          </a:solidFill>
                          <a:latin typeface="Century Gothic" panose="020B0502020202020204" pitchFamily="34" charset="0"/>
                        </a:rPr>
                        <a:t> History Records</a:t>
                      </a:r>
                      <a:endParaRPr lang="en-US" sz="2000" dirty="0">
                        <a:solidFill>
                          <a:srgbClr val="757070"/>
                        </a:solidFill>
                        <a:latin typeface="Century Gothic" panose="020B0502020202020204" pitchFamily="34" charset="0"/>
                      </a:endParaRPr>
                    </a:p>
                  </a:txBody>
                  <a:tcPr/>
                </a:tc>
                <a:tc>
                  <a:txBody>
                    <a:bodyPr/>
                    <a:lstStyle/>
                    <a:p>
                      <a:pPr algn="ctr"/>
                      <a:r>
                        <a:rPr lang="en-US" sz="2000" dirty="0" smtClean="0">
                          <a:solidFill>
                            <a:srgbClr val="757070"/>
                          </a:solidFill>
                          <a:latin typeface="Century Gothic" panose="020B0502020202020204" pitchFamily="34" charset="0"/>
                        </a:rPr>
                        <a:t>Bioenergy Alliance Network of the Rockies Feedstock Supply</a:t>
                      </a:r>
                      <a:r>
                        <a:rPr lang="en-US" sz="2000" baseline="0" dirty="0" smtClean="0">
                          <a:solidFill>
                            <a:srgbClr val="757070"/>
                          </a:solidFill>
                          <a:latin typeface="Century Gothic" panose="020B0502020202020204" pitchFamily="34" charset="0"/>
                        </a:rPr>
                        <a:t> Team</a:t>
                      </a:r>
                      <a:endParaRPr lang="en-US" sz="2000" dirty="0">
                        <a:solidFill>
                          <a:srgbClr val="757070"/>
                        </a:solidFill>
                        <a:latin typeface="Century Gothic" panose="020B0502020202020204" pitchFamily="34" charset="0"/>
                      </a:endParaRPr>
                    </a:p>
                  </a:txBody>
                  <a:tcPr/>
                </a:tc>
              </a:tr>
            </a:tbl>
          </a:graphicData>
        </a:graphic>
      </p:graphicFrame>
      <p:grpSp>
        <p:nvGrpSpPr>
          <p:cNvPr id="3" name="Group 2"/>
          <p:cNvGrpSpPr/>
          <p:nvPr/>
        </p:nvGrpSpPr>
        <p:grpSpPr>
          <a:xfrm>
            <a:off x="2763366" y="2819281"/>
            <a:ext cx="4531484" cy="1886383"/>
            <a:chOff x="2793846" y="2382401"/>
            <a:chExt cx="4531484" cy="1886383"/>
          </a:xfrm>
        </p:grpSpPr>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93846" y="2382401"/>
              <a:ext cx="3550723" cy="1443961"/>
            </a:xfrm>
            <a:prstGeom prst="rect">
              <a:avLst/>
            </a:prstGeom>
          </p:spPr>
        </p:pic>
        <p:sp>
          <p:nvSpPr>
            <p:cNvPr id="17" name="TextBox 39"/>
            <p:cNvSpPr txBox="1"/>
            <p:nvPr/>
          </p:nvSpPr>
          <p:spPr>
            <a:xfrm>
              <a:off x="3999871" y="3253121"/>
              <a:ext cx="3325459" cy="1015663"/>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dirty="0" smtClean="0">
                  <a:solidFill>
                    <a:srgbClr val="757070"/>
                  </a:solidFill>
                  <a:latin typeface="Century Gothic" panose="020B0502020202020204" pitchFamily="34" charset="0"/>
                </a:rPr>
                <a:t>Landsat 7</a:t>
              </a:r>
            </a:p>
            <a:p>
              <a:pPr algn="ctr"/>
              <a:r>
                <a:rPr lang="en-US" sz="2000" dirty="0" smtClean="0">
                  <a:solidFill>
                    <a:srgbClr val="757070"/>
                  </a:solidFill>
                  <a:latin typeface="Century Gothic" panose="020B0502020202020204" pitchFamily="34" charset="0"/>
                </a:rPr>
                <a:t>Enhanced Thematic Mapper Plus (ETM+)</a:t>
              </a:r>
              <a:endParaRPr lang="en-US" sz="2000" dirty="0">
                <a:latin typeface="Century Gothic" panose="020B0502020202020204" pitchFamily="34" charset="0"/>
              </a:endParaRPr>
            </a:p>
          </p:txBody>
        </p:sp>
      </p:grpSp>
    </p:spTree>
    <p:extLst>
      <p:ext uri="{BB962C8B-B14F-4D97-AF65-F5344CB8AC3E}">
        <p14:creationId xmlns:p14="http://schemas.microsoft.com/office/powerpoint/2010/main" val="736436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3329</TotalTime>
  <Words>2883</Words>
  <Application>Microsoft Office PowerPoint</Application>
  <PresentationFormat>Widescreen</PresentationFormat>
  <Paragraphs>436</Paragraphs>
  <Slides>21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Garamond</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Fenn, Teresa E. (LARC-E3)[SSAI DEVELOP]</cp:lastModifiedBy>
  <cp:revision>263</cp:revision>
  <dcterms:modified xsi:type="dcterms:W3CDTF">2016-08-05T20:33:53Z</dcterms:modified>
</cp:coreProperties>
</file>