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 id="2147483679"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onica Fay" initials="" lastIdx="3" clrIdx="0"/>
  <p:cmAuthor id="1" name="Xuan Zhang" initials="" lastIdx="2" clrIdx="1"/>
  <p:cmAuthor id="2" name="" initials="" lastIdx="1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9B371B5-A81D-4CC1-B7D2-A3F0AD2610DE}">
  <a:tblStyle styleId="{39B371B5-A81D-4CC1-B7D2-A3F0AD2610DE}" styleName="Table_0"/>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01" autoAdjust="0"/>
  </p:normalViewPr>
  <p:slideViewPr>
    <p:cSldViewPr>
      <p:cViewPr varScale="1">
        <p:scale>
          <a:sx n="87" d="100"/>
          <a:sy n="87" d="100"/>
        </p:scale>
        <p:origin x="-23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59501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qgis.org/en/site/forusers/visualchangelog28/index.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dirty="0"/>
              <a:t>Hi, my name is ( insert everyone's’ name ), and we are the Costa Rica Water Resources II Team. Our project focused on Utilizing NASA Earth observations to help develop a comprehensive water budget for the </a:t>
            </a:r>
            <a:r>
              <a:rPr lang="en-US" dirty="0" err="1"/>
              <a:t>Arenal-Tempisque</a:t>
            </a:r>
            <a:r>
              <a:rPr lang="en-US" dirty="0"/>
              <a:t> Watershed of Costa Rica. </a:t>
            </a:r>
          </a:p>
        </p:txBody>
      </p:sp>
      <p:sp>
        <p:nvSpPr>
          <p:cNvPr id="270" name="Shape 2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037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Calibri"/>
              <a:buNone/>
            </a:pPr>
            <a:r>
              <a:rPr lang="en-US" sz="1100" b="0" i="0" u="none" strike="noStrike" cap="none" baseline="0" dirty="0">
                <a:solidFill>
                  <a:schemeClr val="dk1"/>
                </a:solidFill>
                <a:latin typeface="Calibri"/>
                <a:ea typeface="Calibri"/>
                <a:cs typeface="Calibri"/>
                <a:sym typeface="Calibri"/>
              </a:rPr>
              <a:t>The ancillary land cover data we received from our project partner was generalize</a:t>
            </a:r>
            <a:r>
              <a:rPr lang="en-US" sz="1100" dirty="0">
                <a:solidFill>
                  <a:schemeClr val="dk1"/>
                </a:solidFill>
                <a:latin typeface="Calibri"/>
                <a:ea typeface="Calibri"/>
                <a:cs typeface="Calibri"/>
                <a:sym typeface="Calibri"/>
              </a:rPr>
              <a:t>d. </a:t>
            </a:r>
            <a:r>
              <a:rPr lang="en-US" sz="1100" b="0" i="0" u="none" strike="noStrike" cap="none" baseline="0" dirty="0">
                <a:solidFill>
                  <a:schemeClr val="dk1"/>
                </a:solidFill>
                <a:latin typeface="Calibri"/>
                <a:ea typeface="Calibri"/>
                <a:cs typeface="Calibri"/>
                <a:sym typeface="Calibri"/>
              </a:rPr>
              <a:t> Having accurate and detailed land use is important because land use affects hydrologic processes such as infiltration rates</a:t>
            </a:r>
            <a:r>
              <a:rPr lang="en-US" sz="1100" dirty="0">
                <a:solidFill>
                  <a:schemeClr val="dk1"/>
                </a:solidFill>
                <a:latin typeface="Calibri"/>
                <a:ea typeface="Calibri"/>
                <a:cs typeface="Calibri"/>
                <a:sym typeface="Calibri"/>
              </a:rPr>
              <a:t> and</a:t>
            </a:r>
            <a:r>
              <a:rPr lang="en-US" sz="1100" b="0" i="0" u="none" strike="noStrike" cap="none" baseline="0" dirty="0">
                <a:solidFill>
                  <a:schemeClr val="dk1"/>
                </a:solidFill>
                <a:latin typeface="Calibri"/>
                <a:ea typeface="Calibri"/>
                <a:cs typeface="Calibri"/>
                <a:sym typeface="Calibri"/>
              </a:rPr>
              <a:t> evapotranspiration,  which affects the accuracy of the SWAT model’s hydrological outputs. For example, large </a:t>
            </a:r>
            <a:r>
              <a:rPr lang="en-US" sz="1100" b="0" i="0" u="none" strike="noStrike" cap="none" baseline="0" dirty="0" smtClean="0">
                <a:solidFill>
                  <a:schemeClr val="dk1"/>
                </a:solidFill>
                <a:latin typeface="Calibri"/>
                <a:ea typeface="Calibri"/>
                <a:cs typeface="Calibri"/>
                <a:sym typeface="Calibri"/>
              </a:rPr>
              <a:t>sections </a:t>
            </a:r>
            <a:r>
              <a:rPr lang="en-US" sz="1100" b="0" i="0" u="none" strike="noStrike" cap="none" baseline="0" dirty="0">
                <a:solidFill>
                  <a:schemeClr val="dk1"/>
                </a:solidFill>
                <a:latin typeface="Calibri"/>
                <a:ea typeface="Calibri"/>
                <a:cs typeface="Calibri"/>
                <a:sym typeface="Calibri"/>
              </a:rPr>
              <a:t>of our study area were originally classified as “non-forested” areas. However, SWAT categorizes its land cover </a:t>
            </a:r>
            <a:r>
              <a:rPr lang="en-US" sz="1100" dirty="0">
                <a:solidFill>
                  <a:schemeClr val="dk1"/>
                </a:solidFill>
                <a:latin typeface="Calibri"/>
                <a:ea typeface="Calibri"/>
                <a:cs typeface="Calibri"/>
                <a:sym typeface="Calibri"/>
              </a:rPr>
              <a:t>as either </a:t>
            </a:r>
            <a:r>
              <a:rPr lang="en-US" sz="1100" b="0" i="0" u="none" strike="noStrike" cap="none" baseline="0" dirty="0">
                <a:solidFill>
                  <a:schemeClr val="dk1"/>
                </a:solidFill>
                <a:latin typeface="Calibri"/>
                <a:ea typeface="Calibri"/>
                <a:cs typeface="Calibri"/>
                <a:sym typeface="Calibri"/>
              </a:rPr>
              <a:t>“Urban”  or  “Agricultural” areas.  So </a:t>
            </a:r>
            <a:r>
              <a:rPr lang="en-US" sz="1100" dirty="0">
                <a:solidFill>
                  <a:schemeClr val="dk1"/>
                </a:solidFill>
                <a:latin typeface="Calibri"/>
                <a:ea typeface="Calibri"/>
                <a:cs typeface="Calibri"/>
                <a:sym typeface="Calibri"/>
              </a:rPr>
              <a:t>which category did our “non</a:t>
            </a:r>
            <a:r>
              <a:rPr lang="en-US" sz="1100" b="0" i="0" u="none" strike="noStrike" cap="none" baseline="0" dirty="0">
                <a:solidFill>
                  <a:schemeClr val="dk1"/>
                </a:solidFill>
                <a:latin typeface="Calibri"/>
                <a:ea typeface="Calibri"/>
                <a:cs typeface="Calibri"/>
                <a:sym typeface="Calibri"/>
              </a:rPr>
              <a:t>-forested” area fall into</a:t>
            </a:r>
            <a:r>
              <a:rPr lang="en-US" sz="1100" dirty="0">
                <a:solidFill>
                  <a:schemeClr val="dk1"/>
                </a:solidFill>
                <a:latin typeface="Calibri"/>
                <a:ea typeface="Calibri"/>
                <a:cs typeface="Calibri"/>
                <a:sym typeface="Calibri"/>
              </a:rPr>
              <a:t>?</a:t>
            </a:r>
            <a:r>
              <a:rPr lang="en-US" sz="1100" b="0" i="0" u="none" strike="noStrike" cap="none" baseline="0" dirty="0">
                <a:solidFill>
                  <a:schemeClr val="dk1"/>
                </a:solidFill>
                <a:latin typeface="Calibri"/>
                <a:ea typeface="Calibri"/>
                <a:cs typeface="Calibri"/>
                <a:sym typeface="Calibri"/>
              </a:rPr>
              <a:t>  </a:t>
            </a:r>
            <a:r>
              <a:rPr lang="en-US" sz="1100" b="0" i="0" u="none" strike="noStrike" cap="none" baseline="0" dirty="0">
                <a:solidFill>
                  <a:schemeClr val="dk1"/>
                </a:solidFill>
                <a:latin typeface="Questrial"/>
                <a:ea typeface="Questrial"/>
                <a:cs typeface="Questrial"/>
                <a:sym typeface="Questrial"/>
              </a:rPr>
              <a:t>To account for this generalization, the team cross referenced several </a:t>
            </a:r>
            <a:r>
              <a:rPr lang="en-US" sz="1100" dirty="0">
                <a:solidFill>
                  <a:schemeClr val="dk1"/>
                </a:solidFill>
                <a:latin typeface="Questrial"/>
                <a:ea typeface="Questrial"/>
                <a:cs typeface="Questrial"/>
                <a:sym typeface="Questrial"/>
              </a:rPr>
              <a:t>L</a:t>
            </a:r>
            <a:r>
              <a:rPr lang="en-US" sz="1100" b="0" i="0" u="none" strike="noStrike" cap="none" baseline="0" dirty="0">
                <a:solidFill>
                  <a:schemeClr val="dk1"/>
                </a:solidFill>
                <a:latin typeface="Questrial"/>
                <a:ea typeface="Questrial"/>
                <a:cs typeface="Questrial"/>
                <a:sym typeface="Questrial"/>
              </a:rPr>
              <a:t>andsat 8  images of the study area to verify and update the current land use.</a:t>
            </a:r>
            <a:r>
              <a:rPr lang="en-US" sz="1100" b="0" i="0" u="none" strike="noStrike" cap="none" baseline="0" dirty="0">
                <a:solidFill>
                  <a:schemeClr val="dk1"/>
                </a:solidFill>
                <a:latin typeface="Calibri"/>
                <a:ea typeface="Calibri"/>
                <a:cs typeface="Calibri"/>
                <a:sym typeface="Calibri"/>
              </a:rPr>
              <a:t> </a:t>
            </a:r>
            <a:r>
              <a:rPr lang="en-US" sz="1100" dirty="0">
                <a:solidFill>
                  <a:schemeClr val="dk1"/>
                </a:solidFill>
                <a:latin typeface="Questrial"/>
                <a:ea typeface="Questrial"/>
                <a:cs typeface="Questrial"/>
                <a:sym typeface="Questrial"/>
              </a:rPr>
              <a:t> We </a:t>
            </a:r>
            <a:r>
              <a:rPr lang="en-US" sz="1100" b="0" i="0" u="none" strike="noStrike" cap="none" baseline="0" dirty="0">
                <a:solidFill>
                  <a:schemeClr val="dk1"/>
                </a:solidFill>
                <a:latin typeface="Questrial"/>
                <a:ea typeface="Questrial"/>
                <a:cs typeface="Questrial"/>
                <a:sym typeface="Questrial"/>
              </a:rPr>
              <a:t>classified the “non-forested” area as “pasture” land, but it is possible that other types of land use existed within this area</a:t>
            </a:r>
            <a:r>
              <a:rPr lang="en-US" sz="1100" b="0" i="0" u="none" strike="noStrike" cap="none" baseline="0" dirty="0" smtClean="0">
                <a:solidFill>
                  <a:schemeClr val="dk1"/>
                </a:solidFill>
                <a:latin typeface="Questrial"/>
                <a:ea typeface="Questrial"/>
                <a:cs typeface="Questrial"/>
                <a:sym typeface="Questrial"/>
              </a:rPr>
              <a:t>.</a:t>
            </a:r>
          </a:p>
          <a:p>
            <a:pPr marL="0" marR="0" lvl="0" indent="0" algn="l" rtl="0">
              <a:lnSpc>
                <a:spcPct val="115000"/>
              </a:lnSpc>
              <a:spcBef>
                <a:spcPts val="0"/>
              </a:spcBef>
              <a:buClr>
                <a:schemeClr val="dk1"/>
              </a:buClr>
              <a:buSzPct val="25000"/>
              <a:buFont typeface="Calibri"/>
              <a:buNone/>
            </a:pPr>
            <a:endParaRPr lang="en-US" sz="1100" b="0" i="0" u="none" strike="noStrike" cap="none" baseline="0" dirty="0" smtClean="0">
              <a:solidFill>
                <a:schemeClr val="dk1"/>
              </a:solidFill>
              <a:latin typeface="Questrial"/>
              <a:ea typeface="Calibri"/>
              <a:cs typeface="Calibri"/>
              <a:sym typeface="Questrial"/>
            </a:endParaRPr>
          </a:p>
          <a:p>
            <a:pPr marL="0" marR="0" lvl="0" indent="0" algn="l" rtl="0">
              <a:lnSpc>
                <a:spcPct val="115000"/>
              </a:lnSpc>
              <a:spcBef>
                <a:spcPts val="0"/>
              </a:spcBef>
              <a:buClr>
                <a:schemeClr val="dk1"/>
              </a:buClr>
              <a:buSzPct val="25000"/>
              <a:buFont typeface="Calibri"/>
              <a:buNone/>
            </a:pPr>
            <a:r>
              <a:rPr lang="en-US" sz="1100" b="0" i="0" u="none" strike="noStrike" cap="none" baseline="0" dirty="0" smtClean="0">
                <a:solidFill>
                  <a:schemeClr val="dk1"/>
                </a:solidFill>
                <a:latin typeface="Calibri"/>
                <a:ea typeface="Calibri"/>
                <a:cs typeface="Calibri"/>
                <a:sym typeface="Calibri"/>
              </a:rPr>
              <a:t>We </a:t>
            </a:r>
            <a:r>
              <a:rPr lang="en-US" sz="1100" b="0" i="0" u="none" strike="noStrike" cap="none" baseline="0" dirty="0">
                <a:solidFill>
                  <a:schemeClr val="dk1"/>
                </a:solidFill>
                <a:latin typeface="Calibri"/>
                <a:ea typeface="Calibri"/>
                <a:cs typeface="Calibri"/>
                <a:sym typeface="Calibri"/>
              </a:rPr>
              <a:t>also had to contribute to the generalization of data. We were unable to receive specific crop data, and had to classify them simply as “agriculture” in  SWAT. This generalization could also affect the model’s outputs because different types of vegetation have </a:t>
            </a:r>
            <a:r>
              <a:rPr lang="en-US" sz="1100" b="0" i="0" u="none" strike="noStrike" cap="none" baseline="0" dirty="0">
                <a:solidFill>
                  <a:schemeClr val="dk1"/>
                </a:solidFill>
                <a:latin typeface="Questrial"/>
                <a:ea typeface="Questrial"/>
                <a:cs typeface="Questrial"/>
                <a:sym typeface="Questrial"/>
              </a:rPr>
              <a:t>different amount of water uptake, and will produce different ET readings. </a:t>
            </a:r>
          </a:p>
          <a:p>
            <a:pPr marL="0" marR="0" lvl="0" indent="0" algn="l" rtl="0">
              <a:lnSpc>
                <a:spcPct val="115000"/>
              </a:lnSpc>
              <a:spcBef>
                <a:spcPts val="0"/>
              </a:spcBef>
              <a:buClr>
                <a:schemeClr val="dk1"/>
              </a:buClr>
              <a:buFont typeface="Calibri"/>
              <a:buNone/>
            </a:pPr>
            <a:endParaRPr sz="110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Calibri"/>
              <a:buNone/>
            </a:pPr>
            <a:r>
              <a:rPr lang="en-US" sz="1100" dirty="0">
                <a:solidFill>
                  <a:schemeClr val="dk1"/>
                </a:solidFill>
                <a:latin typeface="Questrial"/>
                <a:ea typeface="Questrial"/>
                <a:cs typeface="Questrial"/>
                <a:sym typeface="Questrial"/>
              </a:rPr>
              <a:t>Our calibration data only spanned from 1979-1993, thus we had to assume that the properties of the watershed (such as land cover)  had not changed in the remaining 20 years- which is incredibly unlikely. </a:t>
            </a:r>
          </a:p>
          <a:p>
            <a:pPr marL="0" marR="0" lvl="0" indent="0" algn="l" rtl="0">
              <a:lnSpc>
                <a:spcPct val="115000"/>
              </a:lnSpc>
              <a:spcBef>
                <a:spcPts val="0"/>
              </a:spcBef>
              <a:buClr>
                <a:schemeClr val="dk1"/>
              </a:buClr>
              <a:buFont typeface="Calibri"/>
              <a:buNone/>
            </a:pPr>
            <a:endParaRPr sz="110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Calibri"/>
              <a:buNone/>
            </a:pPr>
            <a:r>
              <a:rPr lang="en-US" sz="1100" dirty="0">
                <a:solidFill>
                  <a:schemeClr val="dk1"/>
                </a:solidFill>
                <a:latin typeface="Questrial"/>
                <a:ea typeface="Questrial"/>
                <a:cs typeface="Questrial"/>
                <a:sym typeface="Questrial"/>
              </a:rPr>
              <a:t>The location of the stream gage was not located on one of the watershed’s </a:t>
            </a:r>
            <a:r>
              <a:rPr lang="en-US" sz="1100" dirty="0" smtClean="0">
                <a:solidFill>
                  <a:schemeClr val="dk1"/>
                </a:solidFill>
                <a:latin typeface="Questrial"/>
                <a:ea typeface="Questrial"/>
                <a:cs typeface="Questrial"/>
                <a:sym typeface="Questrial"/>
              </a:rPr>
              <a:t>major </a:t>
            </a:r>
            <a:r>
              <a:rPr lang="en-US" sz="1100" dirty="0">
                <a:solidFill>
                  <a:schemeClr val="dk1"/>
                </a:solidFill>
                <a:latin typeface="Questrial"/>
                <a:ea typeface="Questrial"/>
                <a:cs typeface="Questrial"/>
                <a:sym typeface="Questrial"/>
              </a:rPr>
              <a:t>confluences, which limited our calibration efforts to a singular sub-basin rather than calibrating for the entire watershed.  </a:t>
            </a:r>
            <a:endParaRPr lang="en-US" sz="1100" dirty="0" smtClean="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Calibri"/>
              <a:buNone/>
            </a:pPr>
            <a:endParaRPr lang="en-US" sz="1100" dirty="0" smtClean="0">
              <a:solidFill>
                <a:schemeClr val="dk1"/>
              </a:solidFill>
              <a:latin typeface="Questrial"/>
              <a:ea typeface="Questrial"/>
              <a:cs typeface="Questrial"/>
              <a:sym typeface="Questrial"/>
            </a:endParaRPr>
          </a:p>
          <a:p>
            <a:pPr marL="0" marR="0" lvl="0" indent="0" algn="l" defTabSz="914400" rtl="0" eaLnBrk="1" fontAlgn="auto" latinLnBrk="0" hangingPunct="1">
              <a:lnSpc>
                <a:spcPct val="115000"/>
              </a:lnSpc>
              <a:spcBef>
                <a:spcPts val="0"/>
              </a:spcBef>
              <a:spcAft>
                <a:spcPts val="0"/>
              </a:spcAft>
              <a:buClr>
                <a:schemeClr val="dk1"/>
              </a:buClr>
              <a:buSzPct val="25000"/>
              <a:buFont typeface="Calibri"/>
              <a:buNone/>
              <a:tabLst/>
              <a:defRPr/>
            </a:pPr>
            <a:r>
              <a:rPr lang="en-US" sz="1100" b="0" i="0" u="sng" strike="noStrike" cap="none" baseline="0" dirty="0" smtClean="0">
                <a:solidFill>
                  <a:schemeClr val="hlink"/>
                </a:solidFill>
                <a:latin typeface="Questrial"/>
                <a:ea typeface="Questrial"/>
                <a:cs typeface="Questrial"/>
                <a:sym typeface="Questrial"/>
              </a:rPr>
              <a:t>Picture taken by Caren </a:t>
            </a:r>
            <a:r>
              <a:rPr lang="en-US" sz="1100" b="0" i="0" u="sng" strike="noStrike" cap="none" baseline="0" dirty="0" err="1" smtClean="0">
                <a:solidFill>
                  <a:schemeClr val="hlink"/>
                </a:solidFill>
                <a:latin typeface="Questrial"/>
                <a:ea typeface="Questrial"/>
                <a:cs typeface="Questrial"/>
                <a:sym typeface="Questrial"/>
              </a:rPr>
              <a:t>Remillard</a:t>
            </a:r>
            <a:endParaRPr lang="en-US" sz="1100" b="0" i="0" u="sng" strike="noStrike" cap="none" baseline="0" dirty="0" smtClean="0">
              <a:solidFill>
                <a:schemeClr val="hlink"/>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Calibri"/>
              <a:buNone/>
            </a:pPr>
            <a:endParaRPr lang="en-US" sz="110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Calibri"/>
              <a:buNone/>
            </a:pPr>
            <a:r>
              <a:rPr lang="en-US" sz="1100" b="0" i="0" u="none" strike="noStrike" cap="none" baseline="0" dirty="0">
                <a:solidFill>
                  <a:schemeClr val="dk1"/>
                </a:solidFill>
                <a:latin typeface="Calibri"/>
                <a:ea typeface="Calibri"/>
                <a:cs typeface="Calibri"/>
                <a:sym typeface="Calibri"/>
              </a:rPr>
              <a:t> </a:t>
            </a:r>
          </a:p>
          <a:p>
            <a:pPr marL="0" marR="0" lvl="0" indent="0" algn="l" rtl="0">
              <a:lnSpc>
                <a:spcPct val="115000"/>
              </a:lnSpc>
              <a:spcBef>
                <a:spcPts val="0"/>
              </a:spcBef>
              <a:buClr>
                <a:schemeClr val="dk1"/>
              </a:buClr>
              <a:buFont typeface="Calibri"/>
              <a:buNone/>
            </a:pPr>
            <a:endParaRPr sz="1100" dirty="0">
              <a:solidFill>
                <a:schemeClr val="dk1"/>
              </a:solidFill>
              <a:latin typeface="Calibri"/>
              <a:ea typeface="Calibri"/>
              <a:cs typeface="Calibri"/>
              <a:sym typeface="Calibri"/>
            </a:endParaRPr>
          </a:p>
          <a:p>
            <a:pPr marL="0" marR="0" lvl="0" indent="0" algn="l" rtl="0">
              <a:lnSpc>
                <a:spcPct val="115000"/>
              </a:lnSpc>
              <a:spcBef>
                <a:spcPts val="0"/>
              </a:spcBef>
              <a:buClr>
                <a:schemeClr val="dk1"/>
              </a:buClr>
              <a:buFont typeface="Calibri"/>
              <a:buNone/>
            </a:pPr>
            <a:endParaRPr sz="1100" b="0" i="0" u="none" strike="noStrike" cap="none" baseline="0" dirty="0">
              <a:solidFill>
                <a:schemeClr val="dk1"/>
              </a:solidFill>
              <a:latin typeface="Calibri"/>
              <a:ea typeface="Calibri"/>
              <a:cs typeface="Calibri"/>
              <a:sym typeface="Calibri"/>
            </a:endParaRPr>
          </a:p>
          <a:p>
            <a:pPr marL="0" marR="0" lvl="0" indent="0" algn="l" rtl="0">
              <a:lnSpc>
                <a:spcPct val="115000"/>
              </a:lnSpc>
              <a:spcBef>
                <a:spcPts val="0"/>
              </a:spcBef>
              <a:buClr>
                <a:schemeClr val="hlink"/>
              </a:buClr>
              <a:buFont typeface="Calibri"/>
              <a:buNone/>
            </a:pPr>
            <a:endParaRPr dirty="0"/>
          </a:p>
          <a:p>
            <a:pPr marL="0" marR="0" lvl="0" indent="0" algn="l" rtl="0">
              <a:spcBef>
                <a:spcPts val="0"/>
              </a:spcBef>
              <a:buClr>
                <a:schemeClr val="dk1"/>
              </a:buClr>
              <a:buFont typeface="Calibri"/>
              <a:buNone/>
            </a:pPr>
            <a:endParaRPr sz="1100" b="0" i="0" u="none" strike="noStrike" cap="none" baseline="0" dirty="0">
              <a:solidFill>
                <a:schemeClr val="dk1"/>
              </a:solidFill>
              <a:latin typeface="Calibri"/>
              <a:ea typeface="Calibri"/>
              <a:cs typeface="Calibri"/>
              <a:sym typeface="Calibri"/>
            </a:endParaRPr>
          </a:p>
        </p:txBody>
      </p:sp>
      <p:sp>
        <p:nvSpPr>
          <p:cNvPr id="352" name="Shape 35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US" sz="1200" b="0" i="0" u="none" strike="noStrike" cap="none" baseline="0">
                <a:solidFill>
                  <a:srgbClr val="000000"/>
                </a:solidFill>
                <a:latin typeface="Calibri"/>
                <a:ea typeface="Calibri"/>
                <a:cs typeface="Calibri"/>
                <a:sym typeface="Calibri"/>
              </a:rPr>
              <a:t>10</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277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lvl="0" rtl="0">
              <a:lnSpc>
                <a:spcPct val="115000"/>
              </a:lnSpc>
              <a:spcBef>
                <a:spcPts val="0"/>
              </a:spcBef>
              <a:buClr>
                <a:srgbClr val="000000"/>
              </a:buClr>
              <a:buSzPct val="91666"/>
              <a:buFont typeface="Arial"/>
              <a:buNone/>
            </a:pPr>
            <a:r>
              <a:rPr lang="en-US" sz="1200" dirty="0">
                <a:latin typeface="Calibri"/>
                <a:ea typeface="Calibri"/>
                <a:cs typeface="Calibri"/>
                <a:sym typeface="Calibri"/>
              </a:rPr>
              <a:t>Although factors prevented us from calibrating the whole watershed in SWAT-CUP, we were able to simulate the hydrological processes of the entire </a:t>
            </a:r>
            <a:r>
              <a:rPr lang="en-US" sz="1200" dirty="0" err="1">
                <a:latin typeface="Calibri"/>
                <a:ea typeface="Calibri"/>
                <a:cs typeface="Calibri"/>
                <a:sym typeface="Calibri"/>
              </a:rPr>
              <a:t>Arenal-Tempisque</a:t>
            </a:r>
            <a:r>
              <a:rPr lang="en-US" sz="1200" dirty="0">
                <a:latin typeface="Calibri"/>
                <a:ea typeface="Calibri"/>
                <a:cs typeface="Calibri"/>
                <a:sym typeface="Calibri"/>
              </a:rPr>
              <a:t> watershed in SWAT.</a:t>
            </a:r>
          </a:p>
          <a:p>
            <a:pPr lvl="0" rtl="0">
              <a:lnSpc>
                <a:spcPct val="115000"/>
              </a:lnSpc>
              <a:spcBef>
                <a:spcPts val="0"/>
              </a:spcBef>
              <a:buClr>
                <a:srgbClr val="000000"/>
              </a:buClr>
              <a:buFont typeface="Arial"/>
              <a:buNone/>
            </a:pPr>
            <a:endParaRPr sz="1200" dirty="0"/>
          </a:p>
          <a:p>
            <a:pPr lvl="0" rtl="0">
              <a:lnSpc>
                <a:spcPct val="115000"/>
              </a:lnSpc>
              <a:spcBef>
                <a:spcPts val="0"/>
              </a:spcBef>
              <a:buClr>
                <a:srgbClr val="000000"/>
              </a:buClr>
              <a:buSzPct val="91666"/>
              <a:buFont typeface="Arial"/>
              <a:buNone/>
            </a:pPr>
            <a:r>
              <a:rPr lang="en-US" sz="1200" dirty="0">
                <a:latin typeface="Calibri"/>
                <a:ea typeface="Calibri"/>
                <a:cs typeface="Calibri"/>
                <a:sym typeface="Calibri"/>
              </a:rPr>
              <a:t>The tutorials created for SWAT and SWAT-CUP will allow partners, who have </a:t>
            </a:r>
            <a:r>
              <a:rPr lang="en-US" sz="1200" dirty="0" smtClean="0">
                <a:latin typeface="Calibri"/>
                <a:ea typeface="Calibri"/>
                <a:cs typeface="Calibri"/>
                <a:sym typeface="Calibri"/>
              </a:rPr>
              <a:t>access </a:t>
            </a:r>
            <a:r>
              <a:rPr lang="en-US" sz="1200" dirty="0">
                <a:latin typeface="Calibri"/>
                <a:ea typeface="Calibri"/>
                <a:cs typeface="Calibri"/>
                <a:sym typeface="Calibri"/>
              </a:rPr>
              <a:t>to more current datasets, to succeed where we were not able to. Partners will be able to replicate our methods and to calibrate and validate their model’s findings for the entire watershed. With the addition of MOD 16 data, partners will be able to update the region’s water budget for future water management policies. </a:t>
            </a:r>
          </a:p>
          <a:p>
            <a:pPr lvl="0" rtl="0">
              <a:lnSpc>
                <a:spcPct val="115000"/>
              </a:lnSpc>
              <a:spcBef>
                <a:spcPts val="0"/>
              </a:spcBef>
              <a:buClr>
                <a:srgbClr val="000000"/>
              </a:buClr>
              <a:buFont typeface="Arial"/>
              <a:buNone/>
            </a:pPr>
            <a:endParaRPr lang="en-US" dirty="0" smtClean="0">
              <a:latin typeface="Garamond"/>
              <a:ea typeface="Garamond"/>
              <a:cs typeface="Garamond"/>
              <a:sym typeface="Garamond"/>
            </a:endParaRPr>
          </a:p>
          <a:p>
            <a:pPr lvl="0" rtl="0">
              <a:lnSpc>
                <a:spcPct val="115000"/>
              </a:lnSpc>
              <a:spcBef>
                <a:spcPts val="0"/>
              </a:spcBef>
              <a:buClr>
                <a:srgbClr val="000000"/>
              </a:buClr>
              <a:buFont typeface="Arial"/>
              <a:buNone/>
            </a:pPr>
            <a:endParaRPr lang="en-US" dirty="0" smtClean="0">
              <a:latin typeface="Garamond"/>
              <a:ea typeface="Garamond"/>
              <a:cs typeface="Garamond"/>
              <a:sym typeface="Garamond"/>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200" b="0" i="0" u="sng" strike="noStrike" cap="none" baseline="0" dirty="0" smtClean="0">
                <a:solidFill>
                  <a:schemeClr val="hlink"/>
                </a:solidFill>
                <a:latin typeface="Questrial"/>
                <a:ea typeface="Questrial"/>
                <a:cs typeface="Questrial"/>
                <a:sym typeface="Questrial"/>
              </a:rPr>
              <a:t>Picture taken by Caren </a:t>
            </a:r>
            <a:r>
              <a:rPr lang="en-US" sz="1200" b="0" i="0" u="sng" strike="noStrike" cap="none" baseline="0" dirty="0" err="1" smtClean="0">
                <a:solidFill>
                  <a:schemeClr val="hlink"/>
                </a:solidFill>
                <a:latin typeface="Questrial"/>
                <a:ea typeface="Questrial"/>
                <a:cs typeface="Questrial"/>
                <a:sym typeface="Questrial"/>
              </a:rPr>
              <a:t>Remillard</a:t>
            </a:r>
            <a:endParaRPr lang="en-US" sz="1200" b="0" i="0" u="sng" strike="noStrike" cap="none" baseline="0" dirty="0" smtClean="0">
              <a:solidFill>
                <a:schemeClr val="hlink"/>
              </a:solidFill>
              <a:latin typeface="Questrial"/>
              <a:ea typeface="Questrial"/>
              <a:cs typeface="Questrial"/>
              <a:sym typeface="Questrial"/>
            </a:endParaRPr>
          </a:p>
          <a:p>
            <a:pPr lvl="0" rtl="0">
              <a:lnSpc>
                <a:spcPct val="115000"/>
              </a:lnSpc>
              <a:spcBef>
                <a:spcPts val="0"/>
              </a:spcBef>
              <a:buClr>
                <a:srgbClr val="000000"/>
              </a:buClr>
              <a:buFont typeface="Arial"/>
              <a:buNone/>
            </a:pPr>
            <a:endParaRPr dirty="0">
              <a:latin typeface="Garamond"/>
              <a:ea typeface="Garamond"/>
              <a:cs typeface="Garamond"/>
              <a:sym typeface="Garamond"/>
            </a:endParaRPr>
          </a:p>
        </p:txBody>
      </p:sp>
      <p:sp>
        <p:nvSpPr>
          <p:cNvPr id="358" name="Shape 3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6978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Questrial"/>
              <a:buNone/>
            </a:pPr>
            <a:r>
              <a:rPr lang="en-US" sz="1200" b="0" i="0" u="none" strike="noStrike" cap="none" baseline="0" dirty="0">
                <a:solidFill>
                  <a:schemeClr val="dk1"/>
                </a:solidFill>
                <a:latin typeface="Questrial"/>
                <a:ea typeface="Questrial"/>
                <a:cs typeface="Questrial"/>
                <a:sym typeface="Questrial"/>
              </a:rPr>
              <a:t>A model is only as accurate as </a:t>
            </a:r>
            <a:r>
              <a:rPr lang="en-US" sz="1200" b="0" i="0" u="none" strike="noStrike" cap="none" baseline="0" dirty="0" smtClean="0">
                <a:solidFill>
                  <a:schemeClr val="dk1"/>
                </a:solidFill>
                <a:latin typeface="Questrial"/>
                <a:ea typeface="Questrial"/>
                <a:cs typeface="Questrial"/>
                <a:sym typeface="Questrial"/>
              </a:rPr>
              <a:t>its </a:t>
            </a:r>
            <a:r>
              <a:rPr lang="en-US" sz="1200" b="0" i="0" u="none" strike="noStrike" cap="none" baseline="0" dirty="0">
                <a:solidFill>
                  <a:schemeClr val="dk1"/>
                </a:solidFill>
                <a:latin typeface="Questrial"/>
                <a:ea typeface="Questrial"/>
                <a:cs typeface="Questrial"/>
                <a:sym typeface="Questrial"/>
              </a:rPr>
              <a:t>data inputs. One of the ways we would like to improve our model would be to incorporate more detailed and updated land cover datasets.</a:t>
            </a:r>
          </a:p>
          <a:p>
            <a:pPr marL="0" marR="0" lvl="0" indent="0" algn="l" rtl="0">
              <a:spcBef>
                <a:spcPts val="0"/>
              </a:spcBef>
              <a:buClr>
                <a:schemeClr val="dk1"/>
              </a:buClr>
              <a:buFont typeface="Calibri"/>
              <a:buNone/>
            </a:pPr>
            <a:endParaRPr sz="1200" b="0" i="0" u="none" strike="noStrike" cap="none" baseline="0" dirty="0">
              <a:solidFill>
                <a:schemeClr val="dk1"/>
              </a:solidFill>
              <a:latin typeface="Questrial"/>
              <a:ea typeface="Questrial"/>
              <a:cs typeface="Questrial"/>
              <a:sym typeface="Questrial"/>
            </a:endParaRPr>
          </a:p>
          <a:p>
            <a:pPr marL="0" marR="0" lvl="0" indent="0" algn="l" rtl="0">
              <a:spcBef>
                <a:spcPts val="0"/>
              </a:spcBef>
              <a:buClr>
                <a:schemeClr val="dk1"/>
              </a:buClr>
              <a:buSzPct val="25000"/>
              <a:buFont typeface="Questrial"/>
              <a:buNone/>
            </a:pPr>
            <a:r>
              <a:rPr lang="en-US" sz="1100" b="0" i="0" u="none" strike="noStrike" cap="none" baseline="0" dirty="0">
                <a:solidFill>
                  <a:schemeClr val="dk1"/>
                </a:solidFill>
                <a:latin typeface="Questrial"/>
                <a:ea typeface="Questrial"/>
                <a:cs typeface="Questrial"/>
                <a:sym typeface="Questrial"/>
              </a:rPr>
              <a:t>ArcGIS a powerful but often expensive software. Currently, it is not commonly used by many organizations in Costa Rica. To make the project’s products more accessible to the public there, we suggest that the project be implemented in QGIS and QSWAT</a:t>
            </a:r>
            <a:r>
              <a:rPr lang="en-US" sz="1100" dirty="0">
                <a:solidFill>
                  <a:schemeClr val="dk1"/>
                </a:solidFill>
                <a:latin typeface="Questrial"/>
                <a:ea typeface="Questrial"/>
                <a:cs typeface="Questrial"/>
                <a:sym typeface="Questrial"/>
              </a:rPr>
              <a:t>, which </a:t>
            </a:r>
            <a:r>
              <a:rPr lang="en-US" sz="1100" dirty="0" smtClean="0">
                <a:solidFill>
                  <a:schemeClr val="dk1"/>
                </a:solidFill>
                <a:latin typeface="Questrial"/>
                <a:ea typeface="Questrial"/>
                <a:cs typeface="Questrial"/>
                <a:sym typeface="Questrial"/>
              </a:rPr>
              <a:t>is </a:t>
            </a:r>
            <a:r>
              <a:rPr lang="en-US" sz="1100" b="0" i="0" u="none" strike="noStrike" cap="none" baseline="0" dirty="0">
                <a:solidFill>
                  <a:schemeClr val="dk1"/>
                </a:solidFill>
                <a:latin typeface="Questrial"/>
                <a:ea typeface="Questrial"/>
                <a:cs typeface="Questrial"/>
                <a:sym typeface="Questrial"/>
              </a:rPr>
              <a:t>public dom</a:t>
            </a:r>
            <a:r>
              <a:rPr lang="en-US" sz="1100" dirty="0">
                <a:solidFill>
                  <a:schemeClr val="dk1"/>
                </a:solidFill>
                <a:latin typeface="Questrial"/>
                <a:ea typeface="Questrial"/>
                <a:cs typeface="Questrial"/>
                <a:sym typeface="Questrial"/>
              </a:rPr>
              <a:t>ai</a:t>
            </a:r>
            <a:r>
              <a:rPr lang="en-US" sz="1100" b="0" i="0" u="none" strike="noStrike" cap="none" baseline="0" dirty="0">
                <a:solidFill>
                  <a:schemeClr val="dk1"/>
                </a:solidFill>
                <a:latin typeface="Questrial"/>
                <a:ea typeface="Questrial"/>
                <a:cs typeface="Questrial"/>
                <a:sym typeface="Questrial"/>
              </a:rPr>
              <a:t>n, and ha</a:t>
            </a:r>
            <a:r>
              <a:rPr lang="en-US" sz="1100" dirty="0">
                <a:solidFill>
                  <a:schemeClr val="dk1"/>
                </a:solidFill>
                <a:latin typeface="Questrial"/>
                <a:ea typeface="Questrial"/>
                <a:cs typeface="Questrial"/>
                <a:sym typeface="Questrial"/>
              </a:rPr>
              <a:t>s</a:t>
            </a:r>
            <a:r>
              <a:rPr lang="en-US" sz="1100" b="0" i="0" u="none" strike="noStrike" cap="none" baseline="0" dirty="0">
                <a:solidFill>
                  <a:schemeClr val="dk1"/>
                </a:solidFill>
                <a:latin typeface="Questrial"/>
                <a:ea typeface="Questrial"/>
                <a:cs typeface="Questrial"/>
                <a:sym typeface="Questrial"/>
              </a:rPr>
              <a:t> a similar interface to that of ArcGIS software.</a:t>
            </a:r>
          </a:p>
          <a:p>
            <a:pPr marL="0" marR="0" lvl="0" indent="0" algn="l" rtl="0">
              <a:spcBef>
                <a:spcPts val="0"/>
              </a:spcBef>
              <a:buClr>
                <a:schemeClr val="dk1"/>
              </a:buClr>
              <a:buSzPct val="25000"/>
              <a:buFont typeface="Questrial"/>
              <a:buNone/>
            </a:pPr>
            <a:r>
              <a:rPr lang="en-US" sz="1100" b="0" i="0" u="none" strike="noStrike" cap="none" baseline="0" dirty="0">
                <a:solidFill>
                  <a:schemeClr val="dk1"/>
                </a:solidFill>
                <a:latin typeface="Questrial"/>
                <a:ea typeface="Questrial"/>
                <a:cs typeface="Questrial"/>
                <a:sym typeface="Questrial"/>
              </a:rPr>
              <a:t> </a:t>
            </a:r>
          </a:p>
          <a:p>
            <a:pPr marL="0" marR="0" lvl="0" indent="0" algn="l" rtl="0">
              <a:spcBef>
                <a:spcPts val="0"/>
              </a:spcBef>
              <a:buClr>
                <a:schemeClr val="dk1"/>
              </a:buClr>
              <a:buSzPct val="25000"/>
              <a:buFont typeface="Questrial"/>
              <a:buNone/>
            </a:pPr>
            <a:r>
              <a:rPr lang="en-US" sz="1200" b="0" i="0" u="none" strike="noStrike" cap="none" baseline="0" dirty="0">
                <a:solidFill>
                  <a:schemeClr val="dk1"/>
                </a:solidFill>
                <a:latin typeface="Questrial"/>
                <a:ea typeface="Questrial"/>
                <a:cs typeface="Questrial"/>
                <a:sym typeface="Questrial"/>
              </a:rPr>
              <a:t>This term, the team focused on simulating and assessing the components of the hydrologic cycle that affect the</a:t>
            </a:r>
            <a:r>
              <a:rPr lang="en-US" sz="1200" dirty="0">
                <a:solidFill>
                  <a:schemeClr val="dk1"/>
                </a:solidFill>
                <a:latin typeface="Questrial"/>
                <a:ea typeface="Questrial"/>
                <a:cs typeface="Questrial"/>
                <a:sym typeface="Questrial"/>
              </a:rPr>
              <a:t> watershed’s</a:t>
            </a:r>
            <a:r>
              <a:rPr lang="en-US" sz="1200" b="0" i="0" u="none" strike="noStrike" cap="none" baseline="0" dirty="0">
                <a:solidFill>
                  <a:schemeClr val="dk1"/>
                </a:solidFill>
                <a:latin typeface="Questrial"/>
                <a:ea typeface="Questrial"/>
                <a:cs typeface="Questrial"/>
                <a:sym typeface="Questrial"/>
              </a:rPr>
              <a:t> water budget.  However, the quality of the water wasn</a:t>
            </a:r>
            <a:r>
              <a:rPr lang="en-US" sz="1200" dirty="0">
                <a:solidFill>
                  <a:schemeClr val="dk1"/>
                </a:solidFill>
                <a:latin typeface="Questrial"/>
                <a:ea typeface="Questrial"/>
                <a:cs typeface="Questrial"/>
                <a:sym typeface="Questrial"/>
              </a:rPr>
              <a:t>’t considered here</a:t>
            </a:r>
            <a:r>
              <a:rPr lang="en-US" sz="1200" b="0" i="0" u="none" strike="noStrike" cap="none" baseline="0" dirty="0">
                <a:solidFill>
                  <a:schemeClr val="dk1"/>
                </a:solidFill>
                <a:latin typeface="Questrial"/>
                <a:ea typeface="Questrial"/>
                <a:cs typeface="Questrial"/>
                <a:sym typeface="Questrial"/>
              </a:rPr>
              <a:t>. Water from the </a:t>
            </a:r>
            <a:r>
              <a:rPr lang="en-US" sz="1200" dirty="0">
                <a:solidFill>
                  <a:schemeClr val="dk1"/>
                </a:solidFill>
                <a:latin typeface="Questrial"/>
                <a:ea typeface="Questrial"/>
                <a:cs typeface="Questrial"/>
                <a:sym typeface="Questrial"/>
              </a:rPr>
              <a:t>watershed</a:t>
            </a:r>
            <a:r>
              <a:rPr lang="en-US" sz="1200" b="0" i="0" u="none" strike="noStrike" cap="none" baseline="0" dirty="0">
                <a:solidFill>
                  <a:schemeClr val="dk1"/>
                </a:solidFill>
                <a:latin typeface="Questrial"/>
                <a:ea typeface="Questrial"/>
                <a:cs typeface="Questrial"/>
                <a:sym typeface="Questrial"/>
              </a:rPr>
              <a:t> is also used as potable water, and usually undergo little to no filtering upon extraction. Aspects such as point source pollution, nitrate and phosphate levels, and bacterial levels need to be monitored to assure the quality of the water. The establishment of a monitoring system could help improve the quality of the water.</a:t>
            </a:r>
          </a:p>
          <a:p>
            <a:pPr marL="0" marR="0" lvl="0" indent="0" algn="l" rtl="0">
              <a:spcBef>
                <a:spcPts val="0"/>
              </a:spcBef>
              <a:buClr>
                <a:schemeClr val="dk1"/>
              </a:buClr>
              <a:buFont typeface="Questrial"/>
              <a:buNone/>
            </a:pPr>
            <a:endParaRPr sz="1200" dirty="0">
              <a:solidFill>
                <a:schemeClr val="dk1"/>
              </a:solidFill>
              <a:latin typeface="Questrial"/>
              <a:ea typeface="Questrial"/>
              <a:cs typeface="Questrial"/>
              <a:sym typeface="Questrial"/>
            </a:endParaRPr>
          </a:p>
          <a:p>
            <a:pPr marL="0" marR="0" lvl="0" indent="0" algn="l" rtl="0">
              <a:spcBef>
                <a:spcPts val="0"/>
              </a:spcBef>
              <a:buClr>
                <a:schemeClr val="dk1"/>
              </a:buClr>
              <a:buSzPct val="25000"/>
              <a:buFont typeface="Questrial"/>
              <a:buNone/>
            </a:pPr>
            <a:r>
              <a:rPr lang="en-US" sz="1200" dirty="0">
                <a:solidFill>
                  <a:schemeClr val="dk1"/>
                </a:solidFill>
                <a:latin typeface="Questrial"/>
                <a:ea typeface="Questrial"/>
                <a:cs typeface="Questrial"/>
                <a:sym typeface="Questrial"/>
              </a:rPr>
              <a:t>As many countries start to feel the effects </a:t>
            </a:r>
            <a:r>
              <a:rPr lang="en-US" sz="1200" dirty="0" smtClean="0">
                <a:solidFill>
                  <a:schemeClr val="dk1"/>
                </a:solidFill>
                <a:latin typeface="Questrial"/>
                <a:ea typeface="Questrial"/>
                <a:cs typeface="Questrial"/>
                <a:sym typeface="Questrial"/>
              </a:rPr>
              <a:t>of </a:t>
            </a:r>
            <a:r>
              <a:rPr lang="en-US" sz="1200" dirty="0">
                <a:solidFill>
                  <a:schemeClr val="dk1"/>
                </a:solidFill>
                <a:latin typeface="Questrial"/>
                <a:ea typeface="Questrial"/>
                <a:cs typeface="Questrial"/>
                <a:sym typeface="Questrial"/>
              </a:rPr>
              <a:t>global climate change, the need for efficient </a:t>
            </a:r>
            <a:r>
              <a:rPr lang="en-US" sz="1200" dirty="0" smtClean="0">
                <a:solidFill>
                  <a:schemeClr val="dk1"/>
                </a:solidFill>
                <a:latin typeface="Questrial"/>
                <a:ea typeface="Questrial"/>
                <a:cs typeface="Questrial"/>
                <a:sym typeface="Questrial"/>
              </a:rPr>
              <a:t>water </a:t>
            </a:r>
            <a:r>
              <a:rPr lang="en-US" sz="1200" dirty="0">
                <a:solidFill>
                  <a:schemeClr val="dk1"/>
                </a:solidFill>
                <a:latin typeface="Questrial"/>
                <a:ea typeface="Questrial"/>
                <a:cs typeface="Questrial"/>
                <a:sym typeface="Questrial"/>
              </a:rPr>
              <a:t>management becomes apparent. This type of modeling can be used to modify the water budgets of other countries to </a:t>
            </a:r>
            <a:r>
              <a:rPr lang="en-US" sz="1200" dirty="0" smtClean="0">
                <a:solidFill>
                  <a:schemeClr val="dk1"/>
                </a:solidFill>
                <a:latin typeface="Questrial"/>
                <a:ea typeface="Questrial"/>
                <a:cs typeface="Questrial"/>
                <a:sym typeface="Questrial"/>
              </a:rPr>
              <a:t>help </a:t>
            </a:r>
            <a:r>
              <a:rPr lang="en-US" sz="1200" dirty="0">
                <a:solidFill>
                  <a:schemeClr val="dk1"/>
                </a:solidFill>
                <a:latin typeface="Questrial"/>
                <a:ea typeface="Questrial"/>
                <a:cs typeface="Questrial"/>
                <a:sym typeface="Questrial"/>
              </a:rPr>
              <a:t>improve the efficiency of their water management plans.  </a:t>
            </a:r>
          </a:p>
          <a:p>
            <a:pPr marL="0" marR="0" lvl="0" indent="0" algn="l" rtl="0">
              <a:spcBef>
                <a:spcPts val="0"/>
              </a:spcBef>
              <a:buClr>
                <a:schemeClr val="dk1"/>
              </a:buClr>
              <a:buFont typeface="Questrial"/>
              <a:buNone/>
            </a:pPr>
            <a:endParaRPr lang="en-US" dirty="0" smtClean="0"/>
          </a:p>
          <a:p>
            <a:pPr marL="0" marR="0" lvl="0" indent="0" algn="l" defTabSz="914400" rtl="0" eaLnBrk="1" fontAlgn="auto" latinLnBrk="0" hangingPunct="1">
              <a:lnSpc>
                <a:spcPct val="100000"/>
              </a:lnSpc>
              <a:spcBef>
                <a:spcPts val="0"/>
              </a:spcBef>
              <a:spcAft>
                <a:spcPts val="0"/>
              </a:spcAft>
              <a:buClr>
                <a:schemeClr val="dk1"/>
              </a:buClr>
              <a:buSzTx/>
              <a:buFont typeface="Questrial"/>
              <a:buNone/>
              <a:tabLst/>
              <a:defRPr/>
            </a:pPr>
            <a:r>
              <a:rPr lang="en-US" sz="1200" b="0" i="0" u="sng" strike="noStrike" cap="none" baseline="0" dirty="0" smtClean="0">
                <a:solidFill>
                  <a:schemeClr val="hlink"/>
                </a:solidFill>
                <a:latin typeface="Questrial"/>
                <a:ea typeface="Questrial"/>
                <a:cs typeface="Questrial"/>
                <a:sym typeface="Questrial"/>
              </a:rPr>
              <a:t>Picture taken by Caren </a:t>
            </a:r>
            <a:r>
              <a:rPr lang="en-US" sz="1200" b="0" i="0" u="sng" strike="noStrike" cap="none" baseline="0" dirty="0" err="1" smtClean="0">
                <a:solidFill>
                  <a:schemeClr val="hlink"/>
                </a:solidFill>
                <a:latin typeface="Questrial"/>
                <a:ea typeface="Questrial"/>
                <a:cs typeface="Questrial"/>
                <a:sym typeface="Questrial"/>
              </a:rPr>
              <a:t>Remillard</a:t>
            </a:r>
            <a:endParaRPr lang="en-US" sz="1200" b="0" i="0" u="sng" strike="noStrike" cap="none" baseline="0" dirty="0" smtClean="0">
              <a:solidFill>
                <a:schemeClr val="hlink"/>
              </a:solidFill>
              <a:latin typeface="Questrial"/>
              <a:ea typeface="Questrial"/>
              <a:cs typeface="Questrial"/>
              <a:sym typeface="Questrial"/>
            </a:endParaRPr>
          </a:p>
          <a:p>
            <a:pPr marL="0" marR="0" lvl="0" indent="0" algn="l" rtl="0">
              <a:spcBef>
                <a:spcPts val="0"/>
              </a:spcBef>
              <a:buClr>
                <a:schemeClr val="dk1"/>
              </a:buClr>
              <a:buFont typeface="Questrial"/>
              <a:buNone/>
            </a:pPr>
            <a:endParaRPr dirty="0"/>
          </a:p>
          <a:p>
            <a:pPr marL="0" marR="0" lvl="0" indent="0" algn="l" rtl="0">
              <a:spcBef>
                <a:spcPts val="0"/>
              </a:spcBef>
              <a:buClr>
                <a:schemeClr val="dk1"/>
              </a:buClr>
              <a:buFont typeface="Questrial"/>
              <a:buNone/>
            </a:pPr>
            <a:endParaRPr dirty="0"/>
          </a:p>
          <a:p>
            <a:pPr marL="0" marR="0" lvl="0" indent="0" algn="l" rtl="0">
              <a:spcBef>
                <a:spcPts val="0"/>
              </a:spcBef>
              <a:buClr>
                <a:schemeClr val="dk1"/>
              </a:buClr>
              <a:buFont typeface="Calibri"/>
              <a:buNone/>
            </a:pPr>
            <a:endParaRPr sz="1200" b="0" i="0" u="none" strike="noStrike" cap="none" baseline="0" dirty="0">
              <a:solidFill>
                <a:schemeClr val="dk1"/>
              </a:solidFill>
              <a:latin typeface="Questrial"/>
              <a:ea typeface="Questrial"/>
              <a:cs typeface="Questrial"/>
              <a:sym typeface="Questrial"/>
            </a:endParaRPr>
          </a:p>
          <a:p>
            <a:pPr marL="0" marR="0" lvl="0" indent="0" algn="l" rtl="0">
              <a:spcBef>
                <a:spcPts val="0"/>
              </a:spcBef>
              <a:buClr>
                <a:schemeClr val="hlink"/>
              </a:buClr>
              <a:buSzPct val="25000"/>
              <a:buFont typeface="Questrial"/>
              <a:buNone/>
            </a:pPr>
            <a:r>
              <a:rPr lang="en-US" sz="1200" b="0" i="0" u="sng" strike="noStrike" cap="none" baseline="0" dirty="0">
                <a:solidFill>
                  <a:schemeClr val="hlink"/>
                </a:solidFill>
                <a:latin typeface="Questrial"/>
                <a:ea typeface="Questrial"/>
                <a:cs typeface="Questrial"/>
                <a:sym typeface="Questrial"/>
                <a:hlinkClick r:id="rId3"/>
              </a:rPr>
              <a:t>https://www.qgis.org/en/site/forusers/visualchangelog28/index.html</a:t>
            </a:r>
          </a:p>
          <a:p>
            <a:pPr marL="0" marR="0" lvl="0" indent="0" algn="l" rtl="0">
              <a:spcBef>
                <a:spcPts val="0"/>
              </a:spcBef>
              <a:buClr>
                <a:schemeClr val="dk1"/>
              </a:buClr>
              <a:buFont typeface="Calibri"/>
              <a:buNone/>
            </a:pPr>
            <a:endParaRPr sz="1200" b="0" i="0" u="none" strike="noStrike" cap="none" baseline="0" dirty="0">
              <a:solidFill>
                <a:schemeClr val="dk1"/>
              </a:solidFill>
              <a:latin typeface="Questrial"/>
              <a:ea typeface="Questrial"/>
              <a:cs typeface="Questrial"/>
              <a:sym typeface="Questrial"/>
            </a:endParaRPr>
          </a:p>
        </p:txBody>
      </p:sp>
      <p:sp>
        <p:nvSpPr>
          <p:cNvPr id="364" name="Shape 3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631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We would like to thank our science advisors Dr. </a:t>
            </a:r>
            <a:r>
              <a:rPr lang="en-US" sz="1200" b="0" i="0" u="none" strike="noStrike" cap="none" baseline="0" dirty="0" err="1">
                <a:solidFill>
                  <a:schemeClr val="dk1"/>
                </a:solidFill>
                <a:latin typeface="Calibri"/>
                <a:ea typeface="Calibri"/>
                <a:cs typeface="Calibri"/>
                <a:sym typeface="Calibri"/>
              </a:rPr>
              <a:t>Milewski</a:t>
            </a:r>
            <a:r>
              <a:rPr lang="en-US" sz="1200" b="0" i="0" u="none" strike="noStrike" cap="none" baseline="0" dirty="0">
                <a:solidFill>
                  <a:schemeClr val="dk1"/>
                </a:solidFill>
                <a:latin typeface="Calibri"/>
                <a:ea typeface="Calibri"/>
                <a:cs typeface="Calibri"/>
                <a:sym typeface="Calibri"/>
              </a:rPr>
              <a:t>, Dr. Kenton Ross, Dr. Madden and Dr. Quint Newcomer for their guidance, support, and expertise.</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Garamond"/>
              <a:buNone/>
            </a:pPr>
            <a:r>
              <a:rPr lang="en-US" sz="1200" b="0" i="0" u="none" strike="noStrike" cap="none" baseline="0" dirty="0">
                <a:solidFill>
                  <a:schemeClr val="dk1"/>
                </a:solidFill>
                <a:latin typeface="Calibri"/>
                <a:ea typeface="Calibri"/>
                <a:cs typeface="Calibri"/>
                <a:sym typeface="Calibri"/>
              </a:rPr>
              <a:t>We would also like to thank our project contact point at SENARA, Javier </a:t>
            </a:r>
            <a:r>
              <a:rPr lang="en-US" sz="1200" b="0" i="0" u="none" strike="noStrike" cap="none" baseline="0" dirty="0" err="1">
                <a:solidFill>
                  <a:schemeClr val="dk1"/>
                </a:solidFill>
                <a:latin typeface="Calibri"/>
                <a:ea typeface="Calibri"/>
                <a:cs typeface="Calibri"/>
                <a:sym typeface="Calibri"/>
              </a:rPr>
              <a:t>Artiñano</a:t>
            </a:r>
            <a:r>
              <a:rPr lang="en-US" sz="1200" b="0" i="0" u="none" strike="noStrike" cap="none" baseline="0" dirty="0">
                <a:solidFill>
                  <a:schemeClr val="dk1"/>
                </a:solidFill>
                <a:latin typeface="Calibri"/>
                <a:ea typeface="Calibri"/>
                <a:cs typeface="Calibri"/>
                <a:sym typeface="Calibri"/>
              </a:rPr>
              <a:t> </a:t>
            </a:r>
            <a:r>
              <a:rPr lang="en-US" sz="1200" b="0" i="0" u="none" strike="noStrike" cap="none" baseline="0" dirty="0" err="1">
                <a:solidFill>
                  <a:schemeClr val="dk1"/>
                </a:solidFill>
                <a:latin typeface="Calibri"/>
                <a:ea typeface="Calibri"/>
                <a:cs typeface="Calibri"/>
                <a:sym typeface="Calibri"/>
              </a:rPr>
              <a:t>Guzmán</a:t>
            </a:r>
            <a:r>
              <a:rPr lang="en-US" sz="1200" b="0" i="0" u="none" strike="noStrike" cap="none" baseline="0" dirty="0">
                <a:solidFill>
                  <a:schemeClr val="dk1"/>
                </a:solidFill>
                <a:latin typeface="Calibri"/>
                <a:ea typeface="Calibri"/>
                <a:cs typeface="Calibri"/>
                <a:sym typeface="Calibri"/>
              </a:rPr>
              <a:t>, who provided the team with indispensable ancillary datasets for our study area. University of Georgia Costa Rica and </a:t>
            </a:r>
            <a:r>
              <a:rPr lang="en-US" sz="1200" b="0" i="0" u="none" strike="noStrike" cap="none" baseline="0" dirty="0" smtClean="0">
                <a:solidFill>
                  <a:schemeClr val="dk1"/>
                </a:solidFill>
                <a:latin typeface="Calibri"/>
                <a:ea typeface="Calibri"/>
                <a:cs typeface="Calibri"/>
                <a:sym typeface="Calibri"/>
              </a:rPr>
              <a:t>the Embassy of Costa Rica in Washington D.C. </a:t>
            </a:r>
            <a:r>
              <a:rPr lang="en-US" sz="1200" b="0" i="0" u="none" strike="noStrike" cap="none" baseline="0" dirty="0">
                <a:solidFill>
                  <a:schemeClr val="dk1"/>
                </a:solidFill>
                <a:latin typeface="Calibri"/>
                <a:ea typeface="Calibri"/>
                <a:cs typeface="Calibri"/>
                <a:sym typeface="Calibri"/>
              </a:rPr>
              <a:t>were also large supporters of this project.</a:t>
            </a: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Garamond"/>
              <a:buNone/>
            </a:pPr>
            <a:r>
              <a:rPr lang="en-US" sz="1200" b="0" i="0" u="none" strike="noStrike" cap="none" baseline="0" dirty="0">
                <a:solidFill>
                  <a:schemeClr val="dk1"/>
                </a:solidFill>
                <a:latin typeface="Calibri"/>
                <a:ea typeface="Calibri"/>
                <a:cs typeface="Calibri"/>
                <a:sym typeface="Calibri"/>
              </a:rPr>
              <a:t>Rachel Will, Ben Page, Grant Bloomer, Sarah Medley were past contributors of this project and helped to set the foundation for this terms project. </a:t>
            </a:r>
            <a:r>
              <a:rPr lang="en-US" sz="1200" b="0" i="0" u="none" strike="noStrike" cap="none" baseline="0" dirty="0" smtClean="0">
                <a:solidFill>
                  <a:schemeClr val="dk1"/>
                </a:solidFill>
                <a:latin typeface="Calibri"/>
                <a:ea typeface="Calibri"/>
                <a:cs typeface="Calibri"/>
                <a:sym typeface="Calibri"/>
              </a:rPr>
              <a:t>Thank you.</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374" name="Shape 3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8650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buClr>
                <a:schemeClr val="dk1"/>
              </a:buClr>
              <a:buSzPct val="25000"/>
              <a:buFont typeface="Questrial"/>
              <a:buNone/>
            </a:pPr>
            <a:r>
              <a:rPr lang="en-US" sz="1200" dirty="0">
                <a:latin typeface="Calibri"/>
                <a:ea typeface="Calibri"/>
                <a:cs typeface="Calibri"/>
                <a:sym typeface="Calibri"/>
              </a:rPr>
              <a:t>The </a:t>
            </a:r>
            <a:r>
              <a:rPr lang="en-US" sz="1200" dirty="0" err="1">
                <a:latin typeface="Calibri"/>
                <a:ea typeface="Calibri"/>
                <a:cs typeface="Calibri"/>
                <a:sym typeface="Calibri"/>
              </a:rPr>
              <a:t>Arenal-Tempisque</a:t>
            </a:r>
            <a:r>
              <a:rPr lang="en-US" sz="1200" dirty="0">
                <a:latin typeface="Calibri"/>
                <a:ea typeface="Calibri"/>
                <a:cs typeface="Calibri"/>
                <a:sym typeface="Calibri"/>
              </a:rPr>
              <a:t> Watershed is located in the Guanacaste province of Costa Rica in the northwest region of the country, situated between the Pacific Coast, the Gulf of Nicoya, and Lake </a:t>
            </a:r>
            <a:r>
              <a:rPr lang="en-US" sz="1200" dirty="0" err="1">
                <a:latin typeface="Calibri"/>
                <a:ea typeface="Calibri"/>
                <a:cs typeface="Calibri"/>
                <a:sym typeface="Calibri"/>
              </a:rPr>
              <a:t>Arenal</a:t>
            </a:r>
            <a:r>
              <a:rPr lang="en-US" sz="1200" dirty="0">
                <a:latin typeface="Calibri"/>
                <a:ea typeface="Calibri"/>
                <a:cs typeface="Calibri"/>
                <a:sym typeface="Calibri"/>
              </a:rPr>
              <a:t>.</a:t>
            </a:r>
          </a:p>
          <a:p>
            <a:pPr lvl="0" rtl="0">
              <a:lnSpc>
                <a:spcPct val="115000"/>
              </a:lnSpc>
              <a:spcBef>
                <a:spcPts val="0"/>
              </a:spcBef>
              <a:buClr>
                <a:srgbClr val="000000"/>
              </a:buClr>
              <a:buSzPct val="91666"/>
              <a:buFont typeface="Arial"/>
              <a:buNone/>
            </a:pPr>
            <a:r>
              <a:rPr lang="en-US" sz="1200" dirty="0">
                <a:latin typeface="Calibri"/>
                <a:ea typeface="Calibri"/>
                <a:cs typeface="Calibri"/>
                <a:sym typeface="Calibri"/>
              </a:rPr>
              <a:t>This watershed contains the country’s largest irrigation district. Its irrigation </a:t>
            </a:r>
            <a:r>
              <a:rPr lang="en-US" sz="1200" dirty="0" smtClean="0">
                <a:latin typeface="Calibri"/>
                <a:ea typeface="Calibri"/>
                <a:cs typeface="Calibri"/>
                <a:sym typeface="Calibri"/>
              </a:rPr>
              <a:t>infrastructure </a:t>
            </a:r>
            <a:r>
              <a:rPr lang="en-US" sz="1200" dirty="0">
                <a:latin typeface="Calibri"/>
                <a:ea typeface="Calibri"/>
                <a:cs typeface="Calibri"/>
                <a:sym typeface="Calibri"/>
              </a:rPr>
              <a:t>extends over 2,800 Ha and has enabled this otherwise dry province to sustain its production of rice, sugarcane, and farm-raised Tilapia, making this region one of Costa Rica’s most economically productive.  </a:t>
            </a:r>
          </a:p>
          <a:p>
            <a:pPr marL="0" marR="0" lvl="0" indent="0" algn="l" rtl="0">
              <a:lnSpc>
                <a:spcPct val="115000"/>
              </a:lnSpc>
              <a:spcBef>
                <a:spcPts val="0"/>
              </a:spcBef>
              <a:buClr>
                <a:schemeClr val="dk1"/>
              </a:buClr>
              <a:buSzPct val="25000"/>
              <a:buFont typeface="Questrial"/>
              <a:buNone/>
            </a:pPr>
            <a:r>
              <a:rPr lang="en-US" sz="1200" dirty="0">
                <a:solidFill>
                  <a:schemeClr val="dk1"/>
                </a:solidFill>
                <a:latin typeface="Calibri"/>
                <a:ea typeface="Calibri"/>
                <a:cs typeface="Calibri"/>
                <a:sym typeface="Calibri"/>
              </a:rPr>
              <a:t>Our Study period spans from January 1979 to December 2013. These </a:t>
            </a:r>
            <a:r>
              <a:rPr lang="en-US" sz="1200" b="0" i="0" u="none" strike="noStrike" cap="none" baseline="0" dirty="0">
                <a:solidFill>
                  <a:schemeClr val="dk1"/>
                </a:solidFill>
                <a:latin typeface="Calibri"/>
                <a:ea typeface="Calibri"/>
                <a:cs typeface="Calibri"/>
                <a:sym typeface="Calibri"/>
              </a:rPr>
              <a:t>dates</a:t>
            </a:r>
            <a:r>
              <a:rPr lang="en-US" sz="120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allowed for a sufficient data collection period and the later </a:t>
            </a:r>
            <a:r>
              <a:rPr lang="en-US" sz="1200" dirty="0">
                <a:solidFill>
                  <a:schemeClr val="dk1"/>
                </a:solidFill>
                <a:latin typeface="Calibri"/>
                <a:ea typeface="Calibri"/>
                <a:cs typeface="Calibri"/>
                <a:sym typeface="Calibri"/>
              </a:rPr>
              <a:t>years </a:t>
            </a:r>
            <a:r>
              <a:rPr lang="en-US" sz="1200" dirty="0" smtClean="0">
                <a:solidFill>
                  <a:schemeClr val="dk1"/>
                </a:solidFill>
                <a:latin typeface="Calibri"/>
                <a:ea typeface="Calibri"/>
                <a:cs typeface="Calibri"/>
                <a:sym typeface="Calibri"/>
              </a:rPr>
              <a:t>permitted </a:t>
            </a:r>
            <a:r>
              <a:rPr lang="en-US" sz="1200" dirty="0">
                <a:solidFill>
                  <a:schemeClr val="dk1"/>
                </a:solidFill>
                <a:latin typeface="Calibri"/>
                <a:ea typeface="Calibri"/>
                <a:cs typeface="Calibri"/>
                <a:sym typeface="Calibri"/>
              </a:rPr>
              <a:t>a</a:t>
            </a:r>
            <a:r>
              <a:rPr lang="en-US" sz="1200" b="0" i="0" u="none" strike="noStrike" cap="none" baseline="0" dirty="0">
                <a:solidFill>
                  <a:schemeClr val="dk1"/>
                </a:solidFill>
                <a:latin typeface="Calibri"/>
                <a:ea typeface="Calibri"/>
                <a:cs typeface="Calibri"/>
                <a:sym typeface="Calibri"/>
              </a:rPr>
              <a:t> more current assessment of the region’s hydrological processes. </a:t>
            </a:r>
          </a:p>
          <a:p>
            <a:pPr marL="0" marR="0" lvl="0" indent="0" algn="l" rtl="0">
              <a:lnSpc>
                <a:spcPct val="115000"/>
              </a:lnSpc>
              <a:spcBef>
                <a:spcPts val="0"/>
              </a:spcBef>
              <a:buClr>
                <a:schemeClr val="dk1"/>
              </a:buClr>
              <a:buFont typeface="Questrial"/>
              <a:buNone/>
            </a:pPr>
            <a:endParaRPr sz="1100" dirty="0">
              <a:solidFill>
                <a:schemeClr val="dk1"/>
              </a:solidFill>
              <a:latin typeface="Questrial"/>
              <a:ea typeface="Questrial"/>
              <a:cs typeface="Questrial"/>
              <a:sym typeface="Questrial"/>
            </a:endParaRPr>
          </a:p>
          <a:p>
            <a:pPr marL="0" marR="0" lvl="0" indent="0" algn="l" rtl="0">
              <a:spcBef>
                <a:spcPts val="0"/>
              </a:spcBef>
              <a:buClr>
                <a:schemeClr val="dk1"/>
              </a:buClr>
              <a:buFont typeface="Calibri"/>
              <a:buNone/>
            </a:pPr>
            <a:endParaRPr sz="1100" dirty="0">
              <a:solidFill>
                <a:schemeClr val="dk1"/>
              </a:solidFill>
              <a:latin typeface="Questrial"/>
              <a:ea typeface="Questrial"/>
              <a:cs typeface="Questrial"/>
              <a:sym typeface="Questrial"/>
            </a:endParaRPr>
          </a:p>
          <a:p>
            <a:pPr marL="0" marR="0" lvl="0" indent="0" algn="l" rtl="0">
              <a:spcBef>
                <a:spcPts val="0"/>
              </a:spcBef>
              <a:buClr>
                <a:schemeClr val="dk1"/>
              </a:buClr>
              <a:buSzPct val="25000"/>
              <a:buFont typeface="Calibri"/>
              <a:buNone/>
            </a:pPr>
            <a:r>
              <a:rPr lang="en-US" sz="1100" dirty="0">
                <a:solidFill>
                  <a:schemeClr val="dk1"/>
                </a:solidFill>
                <a:latin typeface="Questrial"/>
                <a:ea typeface="Questrial"/>
                <a:cs typeface="Questrial"/>
                <a:sym typeface="Questrial"/>
              </a:rPr>
              <a:t>Map base layer source:  Sources: </a:t>
            </a:r>
            <a:r>
              <a:rPr lang="en-US" sz="1100" dirty="0" err="1">
                <a:solidFill>
                  <a:schemeClr val="dk1"/>
                </a:solidFill>
                <a:latin typeface="Questrial"/>
                <a:ea typeface="Questrial"/>
                <a:cs typeface="Questrial"/>
                <a:sym typeface="Questrial"/>
              </a:rPr>
              <a:t>Esri</a:t>
            </a:r>
            <a:r>
              <a:rPr lang="en-US" sz="1100" dirty="0">
                <a:solidFill>
                  <a:schemeClr val="dk1"/>
                </a:solidFill>
                <a:latin typeface="Questrial"/>
                <a:ea typeface="Questrial"/>
                <a:cs typeface="Questrial"/>
                <a:sym typeface="Questrial"/>
              </a:rPr>
              <a:t>, USGS, NOAA</a:t>
            </a:r>
          </a:p>
        </p:txBody>
      </p:sp>
      <p:sp>
        <p:nvSpPr>
          <p:cNvPr id="278" name="Shape 27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2</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290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Questrial"/>
              <a:buNone/>
            </a:pPr>
            <a:r>
              <a:rPr lang="en-US" sz="1100" dirty="0">
                <a:solidFill>
                  <a:schemeClr val="dk1"/>
                </a:solidFill>
                <a:latin typeface="Questrial"/>
                <a:ea typeface="Questrial"/>
                <a:cs typeface="Questrial"/>
                <a:sym typeface="Questrial"/>
              </a:rPr>
              <a:t>However, the </a:t>
            </a:r>
            <a:r>
              <a:rPr lang="en-US" sz="1100" dirty="0" err="1">
                <a:solidFill>
                  <a:schemeClr val="dk1"/>
                </a:solidFill>
                <a:latin typeface="Questrial"/>
                <a:ea typeface="Questrial"/>
                <a:cs typeface="Questrial"/>
                <a:sym typeface="Questrial"/>
              </a:rPr>
              <a:t>Arenal-Tempisque</a:t>
            </a:r>
            <a:r>
              <a:rPr lang="en-US" sz="1100" b="0" i="0" u="none" strike="noStrike" cap="none" baseline="0" dirty="0">
                <a:solidFill>
                  <a:schemeClr val="dk1"/>
                </a:solidFill>
                <a:latin typeface="Questrial"/>
                <a:ea typeface="Questrial"/>
                <a:cs typeface="Questrial"/>
                <a:sym typeface="Questrial"/>
              </a:rPr>
              <a:t> </a:t>
            </a:r>
            <a:r>
              <a:rPr lang="en-US" sz="1100" dirty="0">
                <a:solidFill>
                  <a:schemeClr val="dk1"/>
                </a:solidFill>
                <a:latin typeface="Questrial"/>
                <a:ea typeface="Questrial"/>
                <a:cs typeface="Questrial"/>
                <a:sym typeface="Questrial"/>
              </a:rPr>
              <a:t>Watershed</a:t>
            </a:r>
            <a:r>
              <a:rPr lang="en-US" sz="1100" b="0" i="0" u="none" strike="noStrike" cap="none" baseline="0" dirty="0">
                <a:solidFill>
                  <a:schemeClr val="dk1"/>
                </a:solidFill>
                <a:latin typeface="Questrial"/>
                <a:ea typeface="Questrial"/>
                <a:cs typeface="Questrial"/>
                <a:sym typeface="Questrial"/>
              </a:rPr>
              <a:t> has experienced continual drought for the past three years, complicating the water management for agri</a:t>
            </a:r>
            <a:r>
              <a:rPr lang="en-US" sz="1100" dirty="0">
                <a:solidFill>
                  <a:schemeClr val="dk1"/>
                </a:solidFill>
                <a:latin typeface="Questrial"/>
                <a:ea typeface="Questrial"/>
                <a:cs typeface="Questrial"/>
                <a:sym typeface="Questrial"/>
              </a:rPr>
              <a:t>culture and negatively affecting the public’s consumption rate of potable water.</a:t>
            </a:r>
          </a:p>
          <a:p>
            <a:pPr marL="0" marR="0" lvl="0" indent="0" algn="l" rtl="0">
              <a:lnSpc>
                <a:spcPct val="115000"/>
              </a:lnSpc>
              <a:spcBef>
                <a:spcPts val="0"/>
              </a:spcBef>
              <a:buClr>
                <a:schemeClr val="dk1"/>
              </a:buClr>
              <a:buFont typeface="Questrial"/>
              <a:buNone/>
            </a:pPr>
            <a:endParaRPr sz="1200" dirty="0">
              <a:solidFill>
                <a:srgbClr val="FFFFFF"/>
              </a:solidFill>
              <a:latin typeface="Calibri"/>
              <a:ea typeface="Calibri"/>
              <a:cs typeface="Calibri"/>
              <a:sym typeface="Calibri"/>
            </a:endParaRPr>
          </a:p>
          <a:p>
            <a:pPr marL="0" marR="0" lvl="0" indent="0" algn="l" rtl="0">
              <a:lnSpc>
                <a:spcPct val="115000"/>
              </a:lnSpc>
              <a:spcBef>
                <a:spcPts val="0"/>
              </a:spcBef>
              <a:buClr>
                <a:schemeClr val="dk1"/>
              </a:buClr>
              <a:buSzPct val="25000"/>
              <a:buFont typeface="Questrial"/>
              <a:buNone/>
            </a:pPr>
            <a:r>
              <a:rPr lang="en-US" sz="1100" b="0" i="0" u="none" strike="noStrike" cap="none" baseline="0" dirty="0">
                <a:solidFill>
                  <a:schemeClr val="dk1"/>
                </a:solidFill>
                <a:latin typeface="Questrial"/>
                <a:ea typeface="Questrial"/>
                <a:cs typeface="Questrial"/>
                <a:sym typeface="Questrial"/>
              </a:rPr>
              <a:t>Roughly 1,125 families make their livelihoods by producing the </a:t>
            </a:r>
            <a:r>
              <a:rPr lang="en-US" sz="1100" dirty="0">
                <a:solidFill>
                  <a:schemeClr val="dk1"/>
                </a:solidFill>
                <a:latin typeface="Questrial"/>
                <a:ea typeface="Questrial"/>
                <a:cs typeface="Questrial"/>
                <a:sym typeface="Questrial"/>
              </a:rPr>
              <a:t>agricultural</a:t>
            </a:r>
            <a:r>
              <a:rPr lang="en-US" sz="1100" b="0" i="0" u="none" strike="noStrike" cap="none" baseline="0" dirty="0">
                <a:solidFill>
                  <a:schemeClr val="dk1"/>
                </a:solidFill>
                <a:latin typeface="Questrial"/>
                <a:ea typeface="Questrial"/>
                <a:cs typeface="Questrial"/>
                <a:sym typeface="Questrial"/>
              </a:rPr>
              <a:t> products previous</a:t>
            </a:r>
            <a:r>
              <a:rPr lang="en-US" sz="1100" dirty="0">
                <a:solidFill>
                  <a:schemeClr val="dk1"/>
                </a:solidFill>
                <a:latin typeface="Questrial"/>
                <a:ea typeface="Questrial"/>
                <a:cs typeface="Questrial"/>
                <a:sym typeface="Questrial"/>
              </a:rPr>
              <a:t>ly mentioned</a:t>
            </a:r>
            <a:r>
              <a:rPr lang="en-US" sz="1100" b="0" i="0" u="none" strike="noStrike" cap="none" baseline="0" dirty="0">
                <a:solidFill>
                  <a:schemeClr val="dk1"/>
                </a:solidFill>
                <a:latin typeface="Questrial"/>
                <a:ea typeface="Questrial"/>
                <a:cs typeface="Questrial"/>
                <a:sym typeface="Questrial"/>
              </a:rPr>
              <a:t>, </a:t>
            </a:r>
            <a:r>
              <a:rPr lang="en-US" sz="1100" dirty="0">
                <a:solidFill>
                  <a:schemeClr val="dk1"/>
                </a:solidFill>
                <a:latin typeface="Questrial"/>
                <a:ea typeface="Questrial"/>
                <a:cs typeface="Questrial"/>
                <a:sym typeface="Questrial"/>
              </a:rPr>
              <a:t>and gross</a:t>
            </a:r>
            <a:r>
              <a:rPr lang="en-US" sz="1100" b="0" i="0" u="none" strike="noStrike" cap="none" baseline="0" dirty="0">
                <a:solidFill>
                  <a:schemeClr val="dk1"/>
                </a:solidFill>
                <a:latin typeface="Questrial"/>
                <a:ea typeface="Questrial"/>
                <a:cs typeface="Questrial"/>
                <a:sym typeface="Questrial"/>
              </a:rPr>
              <a:t> close to  $163.7 million for this region. However, this kind of </a:t>
            </a:r>
            <a:r>
              <a:rPr lang="en-US" sz="1100" dirty="0">
                <a:solidFill>
                  <a:schemeClr val="dk1"/>
                </a:solidFill>
                <a:latin typeface="Questrial"/>
                <a:ea typeface="Questrial"/>
                <a:cs typeface="Questrial"/>
                <a:sym typeface="Questrial"/>
              </a:rPr>
              <a:t>agricultural</a:t>
            </a:r>
            <a:r>
              <a:rPr lang="en-US" sz="1100" b="0" i="0" u="none" strike="noStrike" cap="none" baseline="0" dirty="0">
                <a:solidFill>
                  <a:schemeClr val="dk1"/>
                </a:solidFill>
                <a:latin typeface="Questrial"/>
                <a:ea typeface="Questrial"/>
                <a:cs typeface="Questrial"/>
                <a:sym typeface="Questrial"/>
              </a:rPr>
              <a:t> productions is only possible </a:t>
            </a:r>
            <a:r>
              <a:rPr lang="en-US" sz="1100" dirty="0">
                <a:solidFill>
                  <a:schemeClr val="dk1"/>
                </a:solidFill>
                <a:latin typeface="Questrial"/>
                <a:ea typeface="Questrial"/>
                <a:cs typeface="Questrial"/>
                <a:sym typeface="Questrial"/>
              </a:rPr>
              <a:t>through the region’s ext</a:t>
            </a:r>
            <a:r>
              <a:rPr lang="en-US" sz="1100" b="0" i="0" u="none" strike="noStrike" cap="none" baseline="0" dirty="0">
                <a:solidFill>
                  <a:schemeClr val="dk1"/>
                </a:solidFill>
                <a:latin typeface="Questrial"/>
                <a:ea typeface="Questrial"/>
                <a:cs typeface="Questrial"/>
                <a:sym typeface="Questrial"/>
              </a:rPr>
              <a:t>ensive irrigation infrastructure. </a:t>
            </a:r>
            <a:r>
              <a:rPr lang="en-US" sz="1100" dirty="0" smtClean="0">
                <a:solidFill>
                  <a:schemeClr val="dk1"/>
                </a:solidFill>
                <a:latin typeface="Questrial"/>
                <a:ea typeface="Questrial"/>
                <a:cs typeface="Questrial"/>
                <a:sym typeface="Questrial"/>
              </a:rPr>
              <a:t>Water </a:t>
            </a:r>
            <a:r>
              <a:rPr lang="en-US" sz="1100" dirty="0">
                <a:solidFill>
                  <a:schemeClr val="dk1"/>
                </a:solidFill>
                <a:latin typeface="Questrial"/>
                <a:ea typeface="Questrial"/>
                <a:cs typeface="Questrial"/>
                <a:sym typeface="Questrial"/>
              </a:rPr>
              <a:t>policies also affect the production of this region’s hydroelectricity; </a:t>
            </a:r>
            <a:r>
              <a:rPr lang="en-US" sz="1100" dirty="0" smtClean="0">
                <a:solidFill>
                  <a:schemeClr val="dk1"/>
                </a:solidFill>
                <a:latin typeface="Questrial"/>
                <a:ea typeface="Questrial"/>
                <a:cs typeface="Questrial"/>
                <a:sym typeface="Questrial"/>
              </a:rPr>
              <a:t>Almost </a:t>
            </a:r>
            <a:r>
              <a:rPr lang="en-US" sz="1100" dirty="0">
                <a:solidFill>
                  <a:schemeClr val="dk1"/>
                </a:solidFill>
                <a:latin typeface="Questrial"/>
                <a:ea typeface="Questrial"/>
                <a:cs typeface="Questrial"/>
                <a:sym typeface="Questrial"/>
              </a:rPr>
              <a:t>a quarter of Costa Rica’s total hydroelectricity is produced here. </a:t>
            </a:r>
          </a:p>
          <a:p>
            <a:pPr marL="0" marR="0" lvl="0" indent="0" algn="l" rtl="0">
              <a:lnSpc>
                <a:spcPct val="115000"/>
              </a:lnSpc>
              <a:spcBef>
                <a:spcPts val="0"/>
              </a:spcBef>
              <a:buClr>
                <a:schemeClr val="dk1"/>
              </a:buClr>
              <a:buFont typeface="Questrial"/>
              <a:buNone/>
            </a:pPr>
            <a:endParaRPr sz="110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Questrial"/>
              <a:buNone/>
            </a:pPr>
            <a:r>
              <a:rPr lang="en-US" sz="1100" b="0" i="0" u="none" strike="noStrike" cap="none" baseline="0" dirty="0">
                <a:solidFill>
                  <a:schemeClr val="dk1"/>
                </a:solidFill>
                <a:latin typeface="Questrial"/>
                <a:ea typeface="Questrial"/>
                <a:cs typeface="Questrial"/>
                <a:sym typeface="Questrial"/>
              </a:rPr>
              <a:t>There are other demands for water outside of agricultural practices, and as drought conditions linger, a heightened sense of water vulnerability </a:t>
            </a:r>
            <a:r>
              <a:rPr lang="en-US" sz="1100" b="0" i="0" u="none" strike="noStrike" cap="none" baseline="0" dirty="0" smtClean="0">
                <a:solidFill>
                  <a:schemeClr val="dk1"/>
                </a:solidFill>
                <a:latin typeface="Questrial"/>
                <a:ea typeface="Questrial"/>
                <a:cs typeface="Questrial"/>
                <a:sym typeface="Questrial"/>
              </a:rPr>
              <a:t>arising</a:t>
            </a:r>
            <a:r>
              <a:rPr lang="en-US" sz="1100" b="0" i="0" u="none" strike="noStrike" cap="none" baseline="0" dirty="0">
                <a:solidFill>
                  <a:schemeClr val="dk1"/>
                </a:solidFill>
                <a:latin typeface="Questrial"/>
                <a:ea typeface="Questrial"/>
                <a:cs typeface="Questrial"/>
                <a:sym typeface="Questrial"/>
              </a:rPr>
              <a:t>. </a:t>
            </a:r>
            <a:r>
              <a:rPr lang="en-US" sz="1100" dirty="0">
                <a:solidFill>
                  <a:schemeClr val="dk1"/>
                </a:solidFill>
                <a:latin typeface="Questrial"/>
                <a:ea typeface="Questrial"/>
                <a:cs typeface="Questrial"/>
                <a:sym typeface="Questrial"/>
              </a:rPr>
              <a:t>Rapid urbanization is also increasing the demand for water and is expected to increase by 20% by 2020.  </a:t>
            </a:r>
            <a:r>
              <a:rPr lang="en-US" sz="1100" b="0" i="0" u="none" strike="noStrike" cap="none" baseline="0" dirty="0">
                <a:solidFill>
                  <a:schemeClr val="dk1"/>
                </a:solidFill>
                <a:latin typeface="Questrial"/>
                <a:ea typeface="Questrial"/>
                <a:cs typeface="Questrial"/>
                <a:sym typeface="Questrial"/>
              </a:rPr>
              <a:t>Competition among  water users is growing making the management of this valuable resource more challenging.  </a:t>
            </a:r>
          </a:p>
          <a:p>
            <a:pPr marL="0" marR="0" lvl="0" indent="0" algn="l" rtl="0">
              <a:lnSpc>
                <a:spcPct val="115000"/>
              </a:lnSpc>
              <a:spcBef>
                <a:spcPts val="0"/>
              </a:spcBef>
              <a:buClr>
                <a:schemeClr val="dk1"/>
              </a:buClr>
              <a:buFont typeface="Questrial"/>
              <a:buNone/>
            </a:pPr>
            <a:endParaRPr sz="110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hlink"/>
              </a:buClr>
              <a:buSzPct val="25000"/>
              <a:buFont typeface="Questrial"/>
              <a:buNone/>
            </a:pPr>
            <a:r>
              <a:rPr lang="en-US" sz="1100" b="0" i="0" u="sng" strike="noStrike" cap="none" baseline="0" dirty="0">
                <a:solidFill>
                  <a:schemeClr val="hlink"/>
                </a:solidFill>
                <a:latin typeface="Questrial"/>
                <a:ea typeface="Questrial"/>
                <a:cs typeface="Questrial"/>
                <a:sym typeface="Questrial"/>
              </a:rPr>
              <a:t>Picture taken by Caren </a:t>
            </a:r>
            <a:r>
              <a:rPr lang="en-US" sz="1100" b="0" i="0" u="sng" strike="noStrike" cap="none" baseline="0" dirty="0" err="1">
                <a:solidFill>
                  <a:schemeClr val="hlink"/>
                </a:solidFill>
                <a:latin typeface="Questrial"/>
                <a:ea typeface="Questrial"/>
                <a:cs typeface="Questrial"/>
                <a:sym typeface="Questrial"/>
              </a:rPr>
              <a:t>Remillard</a:t>
            </a:r>
            <a:endParaRPr lang="en-US" sz="1100" b="0" i="0" u="sng" strike="noStrike" cap="none" baseline="0" dirty="0">
              <a:solidFill>
                <a:schemeClr val="hlink"/>
              </a:solidFill>
              <a:latin typeface="Questrial"/>
              <a:ea typeface="Questrial"/>
              <a:cs typeface="Questrial"/>
              <a:sym typeface="Questrial"/>
            </a:endParaRPr>
          </a:p>
          <a:p>
            <a:pPr marL="0" marR="0" lvl="0" indent="0" algn="l" rtl="0">
              <a:spcBef>
                <a:spcPts val="0"/>
              </a:spcBef>
              <a:buClr>
                <a:schemeClr val="dk1"/>
              </a:buClr>
              <a:buFont typeface="Calibri"/>
              <a:buNone/>
            </a:pPr>
            <a:endParaRPr sz="1100" b="0" i="0" u="none" strike="noStrike" cap="none" baseline="0" dirty="0">
              <a:solidFill>
                <a:schemeClr val="dk1"/>
              </a:solidFill>
              <a:latin typeface="Questrial"/>
              <a:ea typeface="Questrial"/>
              <a:cs typeface="Questrial"/>
              <a:sym typeface="Questrial"/>
            </a:endParaRPr>
          </a:p>
        </p:txBody>
      </p:sp>
      <p:sp>
        <p:nvSpPr>
          <p:cNvPr id="285" name="Shape 2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6663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Questrial"/>
              <a:buNone/>
            </a:pPr>
            <a:r>
              <a:rPr lang="en-US" sz="1100" b="0" i="0" u="none" strike="noStrike" cap="none" baseline="0" dirty="0">
                <a:solidFill>
                  <a:schemeClr val="dk1"/>
                </a:solidFill>
                <a:latin typeface="Questrial"/>
                <a:ea typeface="Questrial"/>
                <a:cs typeface="Questrial"/>
                <a:sym typeface="Questrial"/>
              </a:rPr>
              <a:t>Our overall goal was to use NASA E</a:t>
            </a:r>
            <a:r>
              <a:rPr lang="en-US" sz="1100" dirty="0">
                <a:solidFill>
                  <a:schemeClr val="dk1"/>
                </a:solidFill>
                <a:latin typeface="Questrial"/>
                <a:ea typeface="Questrial"/>
                <a:cs typeface="Questrial"/>
                <a:sym typeface="Questrial"/>
              </a:rPr>
              <a:t>arth observations to</a:t>
            </a:r>
            <a:r>
              <a:rPr lang="en-US" sz="1100" b="0" i="0" u="none" strike="noStrike" cap="none" baseline="0" dirty="0">
                <a:solidFill>
                  <a:schemeClr val="dk1"/>
                </a:solidFill>
                <a:latin typeface="Questrial"/>
                <a:ea typeface="Questrial"/>
                <a:cs typeface="Questrial"/>
                <a:sym typeface="Questrial"/>
              </a:rPr>
              <a:t> develop a comprehensive water budget for the </a:t>
            </a:r>
            <a:r>
              <a:rPr lang="en-US" sz="1100" b="0" i="0" u="none" strike="noStrike" cap="none" baseline="0" dirty="0" err="1">
                <a:solidFill>
                  <a:schemeClr val="dk1"/>
                </a:solidFill>
                <a:latin typeface="Questrial"/>
                <a:ea typeface="Questrial"/>
                <a:cs typeface="Questrial"/>
                <a:sym typeface="Questrial"/>
              </a:rPr>
              <a:t>Arenal-Tempisque</a:t>
            </a:r>
            <a:r>
              <a:rPr lang="en-US" sz="1100" b="0" i="0" u="none" strike="noStrike" cap="none" baseline="0" dirty="0">
                <a:solidFill>
                  <a:schemeClr val="dk1"/>
                </a:solidFill>
                <a:latin typeface="Questrial"/>
                <a:ea typeface="Questrial"/>
                <a:cs typeface="Questrial"/>
                <a:sym typeface="Questrial"/>
              </a:rPr>
              <a:t> </a:t>
            </a:r>
            <a:r>
              <a:rPr lang="en-US" sz="1100" dirty="0">
                <a:solidFill>
                  <a:schemeClr val="dk1"/>
                </a:solidFill>
                <a:latin typeface="Questrial"/>
                <a:ea typeface="Questrial"/>
                <a:cs typeface="Questrial"/>
                <a:sym typeface="Questrial"/>
              </a:rPr>
              <a:t>Watershed.</a:t>
            </a:r>
          </a:p>
          <a:p>
            <a:pPr marL="0" marR="0" lvl="0" indent="0" algn="l" rtl="0">
              <a:lnSpc>
                <a:spcPct val="115000"/>
              </a:lnSpc>
              <a:spcBef>
                <a:spcPts val="0"/>
              </a:spcBef>
              <a:buClr>
                <a:schemeClr val="dk1"/>
              </a:buClr>
              <a:buFont typeface="Questrial"/>
              <a:buNone/>
            </a:pPr>
            <a:endParaRPr sz="110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In order to achieve this overarching goal, several sub</a:t>
            </a:r>
            <a:r>
              <a:rPr lang="en-US" sz="1100" b="0" i="0" u="none" strike="noStrike" cap="none" baseline="0" dirty="0">
                <a:solidFill>
                  <a:schemeClr val="dk1"/>
                </a:solidFill>
                <a:latin typeface="Calibri"/>
                <a:ea typeface="Calibri"/>
                <a:cs typeface="Calibri"/>
                <a:sym typeface="Calibri"/>
              </a:rPr>
              <a:t> objectives had to first be satisfied. We began by </a:t>
            </a:r>
            <a:r>
              <a:rPr lang="en-US" sz="1100" b="0" i="0" u="none" strike="noStrike" cap="none" baseline="0" dirty="0" smtClean="0">
                <a:solidFill>
                  <a:schemeClr val="dk1"/>
                </a:solidFill>
                <a:latin typeface="Calibri"/>
                <a:ea typeface="Calibri"/>
                <a:cs typeface="Calibri"/>
                <a:sym typeface="Calibri"/>
              </a:rPr>
              <a:t>creating  </a:t>
            </a:r>
            <a:r>
              <a:rPr lang="en-US" sz="1100" b="0" i="0" u="none" strike="noStrike" cap="none" baseline="0" dirty="0">
                <a:solidFill>
                  <a:schemeClr val="dk1"/>
                </a:solidFill>
                <a:latin typeface="Calibri"/>
                <a:ea typeface="Calibri"/>
                <a:cs typeface="Calibri"/>
                <a:sym typeface="Calibri"/>
              </a:rPr>
              <a:t>a SWAT model, which stands for Soil and Water resources Assessment Tool. </a:t>
            </a:r>
            <a:r>
              <a:rPr lang="en-US" sz="1100" dirty="0">
                <a:solidFill>
                  <a:schemeClr val="dk1"/>
                </a:solidFill>
                <a:latin typeface="Calibri"/>
                <a:ea typeface="Calibri"/>
                <a:cs typeface="Calibri"/>
                <a:sym typeface="Calibri"/>
              </a:rPr>
              <a:t>(</a:t>
            </a:r>
            <a:r>
              <a:rPr lang="en-US" sz="1100" b="0" i="0" u="none" strike="noStrike" cap="none" baseline="0" dirty="0">
                <a:solidFill>
                  <a:schemeClr val="dk1"/>
                </a:solidFill>
                <a:latin typeface="Calibri"/>
                <a:ea typeface="Calibri"/>
                <a:cs typeface="Calibri"/>
                <a:sym typeface="Calibri"/>
              </a:rPr>
              <a:t>This model is a river basin model that was designed to help evaluate the effects of different water management decisions and alternative land management practices on a large watershed. )We used SWAT to simulate the local hydrological processes of the watershed</a:t>
            </a:r>
            <a:r>
              <a:rPr lang="en-US" sz="1100" b="0" i="0" u="none" strike="noStrike" cap="none" baseline="0" dirty="0" smtClean="0">
                <a:solidFill>
                  <a:schemeClr val="dk1"/>
                </a:solidFill>
                <a:latin typeface="Calibri"/>
                <a:ea typeface="Calibri"/>
                <a:cs typeface="Calibri"/>
                <a:sym typeface="Calibri"/>
              </a:rPr>
              <a:t>. </a:t>
            </a:r>
            <a:endParaRPr sz="1100" b="0" i="0" u="none" strike="noStrike" cap="none" baseline="0" dirty="0">
              <a:solidFill>
                <a:schemeClr val="dk1"/>
              </a:solidFill>
              <a:latin typeface="Calibri"/>
              <a:ea typeface="Calibri"/>
              <a:cs typeface="Calibri"/>
              <a:sym typeface="Calibri"/>
            </a:endParaRPr>
          </a:p>
          <a:p>
            <a:pPr marL="0" marR="0" lvl="0" indent="0" algn="l" rtl="0">
              <a:lnSpc>
                <a:spcPct val="115000"/>
              </a:lnSpc>
              <a:spcBef>
                <a:spcPts val="0"/>
              </a:spcBef>
              <a:buClr>
                <a:schemeClr val="dk1"/>
              </a:buClr>
              <a:buSzPct val="25000"/>
              <a:buFont typeface="Questrial"/>
              <a:buNone/>
            </a:pPr>
            <a:r>
              <a:rPr lang="en-US" sz="1100" dirty="0">
                <a:solidFill>
                  <a:schemeClr val="dk1"/>
                </a:solidFill>
                <a:latin typeface="Questrial"/>
                <a:ea typeface="Questrial"/>
                <a:cs typeface="Questrial"/>
                <a:sym typeface="Questrial"/>
              </a:rPr>
              <a:t>The next step was to </a:t>
            </a:r>
            <a:r>
              <a:rPr lang="en-US" sz="1100" b="0" i="0" u="none" strike="noStrike" cap="none" baseline="0" dirty="0">
                <a:solidFill>
                  <a:schemeClr val="dk1"/>
                </a:solidFill>
                <a:latin typeface="Questrial"/>
                <a:ea typeface="Questrial"/>
                <a:cs typeface="Questrial"/>
                <a:sym typeface="Questrial"/>
              </a:rPr>
              <a:t>calibrate and validate the model’s genera</a:t>
            </a:r>
            <a:r>
              <a:rPr lang="en-US" sz="1100" dirty="0">
                <a:solidFill>
                  <a:schemeClr val="dk1"/>
                </a:solidFill>
                <a:latin typeface="Questrial"/>
                <a:ea typeface="Questrial"/>
                <a:cs typeface="Questrial"/>
                <a:sym typeface="Questrial"/>
              </a:rPr>
              <a:t>ted hydrological </a:t>
            </a:r>
            <a:r>
              <a:rPr lang="en-US" sz="1100" b="0" i="0" u="none" strike="noStrike" cap="none" baseline="0" dirty="0">
                <a:solidFill>
                  <a:schemeClr val="dk1"/>
                </a:solidFill>
                <a:latin typeface="Questrial"/>
                <a:ea typeface="Questrial"/>
                <a:cs typeface="Questrial"/>
                <a:sym typeface="Questrial"/>
              </a:rPr>
              <a:t> outputs</a:t>
            </a:r>
            <a:r>
              <a:rPr lang="en-US" sz="1100" dirty="0">
                <a:solidFill>
                  <a:schemeClr val="dk1"/>
                </a:solidFill>
                <a:latin typeface="Questrial"/>
                <a:ea typeface="Questrial"/>
                <a:cs typeface="Questrial"/>
                <a:sym typeface="Questrial"/>
              </a:rPr>
              <a:t> (</a:t>
            </a:r>
            <a:r>
              <a:rPr lang="en-US" sz="1100" b="0" i="0" u="none" strike="noStrike" cap="none" baseline="0" dirty="0">
                <a:solidFill>
                  <a:schemeClr val="dk1"/>
                </a:solidFill>
                <a:latin typeface="Questrial"/>
                <a:ea typeface="Questrial"/>
                <a:cs typeface="Questrial"/>
                <a:sym typeface="Questrial"/>
              </a:rPr>
              <a:t> to assure they were feasible for the study area.</a:t>
            </a:r>
            <a:r>
              <a:rPr lang="en-US" sz="1100" dirty="0">
                <a:solidFill>
                  <a:schemeClr val="dk1"/>
                </a:solidFill>
                <a:latin typeface="Questrial"/>
                <a:ea typeface="Questrial"/>
                <a:cs typeface="Questrial"/>
                <a:sym typeface="Questrial"/>
              </a:rPr>
              <a:t>)</a:t>
            </a:r>
            <a:r>
              <a:rPr lang="en-US" sz="1100" b="0" i="0" u="none" strike="noStrike" cap="none" baseline="0" dirty="0">
                <a:solidFill>
                  <a:schemeClr val="dk1"/>
                </a:solidFill>
                <a:latin typeface="Questrial"/>
                <a:ea typeface="Questrial"/>
                <a:cs typeface="Questrial"/>
                <a:sym typeface="Questrial"/>
              </a:rPr>
              <a:t>  Our team used SWAT- CUP (Calibration and Uncertainty Procedure) to adjust and verify </a:t>
            </a:r>
            <a:r>
              <a:rPr lang="en-US" sz="1100" dirty="0">
                <a:solidFill>
                  <a:schemeClr val="dk1"/>
                </a:solidFill>
                <a:latin typeface="Questrial"/>
                <a:ea typeface="Questrial"/>
                <a:cs typeface="Questrial"/>
                <a:sym typeface="Questrial"/>
              </a:rPr>
              <a:t>SWAT’s results</a:t>
            </a:r>
            <a:r>
              <a:rPr lang="en-US" sz="1100" dirty="0" smtClean="0">
                <a:solidFill>
                  <a:schemeClr val="dk1"/>
                </a:solidFill>
                <a:latin typeface="Questrial"/>
                <a:ea typeface="Questrial"/>
                <a:cs typeface="Questrial"/>
                <a:sym typeface="Questrial"/>
              </a:rPr>
              <a:t>.</a:t>
            </a:r>
            <a:endParaRPr sz="1100" b="0" i="0" u="none" strike="noStrike" cap="none" baseline="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Questrial"/>
              <a:buNone/>
            </a:pPr>
            <a:r>
              <a:rPr lang="en-US" sz="1100" b="0" i="0" u="none" strike="noStrike" cap="none" baseline="0" dirty="0">
                <a:solidFill>
                  <a:schemeClr val="dk1"/>
                </a:solidFill>
                <a:latin typeface="Questrial"/>
                <a:ea typeface="Questrial"/>
                <a:cs typeface="Questrial"/>
                <a:sym typeface="Questrial"/>
              </a:rPr>
              <a:t>Once we verified our SWAT results, we decided to utilize </a:t>
            </a:r>
            <a:r>
              <a:rPr lang="en-US" sz="1100" dirty="0">
                <a:solidFill>
                  <a:schemeClr val="dk1"/>
                </a:solidFill>
                <a:latin typeface="Questrial"/>
                <a:ea typeface="Questrial"/>
                <a:cs typeface="Questrial"/>
                <a:sym typeface="Questrial"/>
              </a:rPr>
              <a:t>MOD 16 data derived from Terra’s MODIS Sensor</a:t>
            </a:r>
            <a:r>
              <a:rPr lang="en-US" sz="1100" b="0" i="0" u="none" strike="noStrike" cap="none" baseline="0" dirty="0">
                <a:solidFill>
                  <a:schemeClr val="dk1"/>
                </a:solidFill>
                <a:latin typeface="Questrial"/>
                <a:ea typeface="Questrial"/>
                <a:cs typeface="Questrial"/>
                <a:sym typeface="Questrial"/>
              </a:rPr>
              <a:t> (</a:t>
            </a:r>
            <a:r>
              <a:rPr lang="en-US" sz="1100" dirty="0">
                <a:latin typeface="Verdana"/>
                <a:ea typeface="Verdana"/>
                <a:cs typeface="Verdana"/>
                <a:sym typeface="Verdana"/>
              </a:rPr>
              <a:t>Moderate Resolution Imaging </a:t>
            </a:r>
            <a:r>
              <a:rPr lang="en-US" sz="1100" dirty="0" err="1">
                <a:latin typeface="Verdana"/>
                <a:ea typeface="Verdana"/>
                <a:cs typeface="Verdana"/>
                <a:sym typeface="Verdana"/>
              </a:rPr>
              <a:t>Spectroradiometer</a:t>
            </a:r>
            <a:r>
              <a:rPr lang="en-US" sz="1100" b="0" i="0" u="none" strike="noStrike" cap="none" baseline="0" dirty="0">
                <a:solidFill>
                  <a:schemeClr val="dk1"/>
                </a:solidFill>
                <a:latin typeface="Questrial"/>
                <a:ea typeface="Questrial"/>
                <a:cs typeface="Questrial"/>
                <a:sym typeface="Questrial"/>
              </a:rPr>
              <a:t> ) to supplement SWAT’s simulated evapotranspiration values. (The level of influence evapotranspiration (or ET)  </a:t>
            </a:r>
            <a:r>
              <a:rPr lang="en-US" sz="1100" dirty="0">
                <a:solidFill>
                  <a:schemeClr val="dk1"/>
                </a:solidFill>
                <a:latin typeface="Questrial"/>
                <a:ea typeface="Questrial"/>
                <a:cs typeface="Questrial"/>
                <a:sym typeface="Questrial"/>
              </a:rPr>
              <a:t>has</a:t>
            </a:r>
            <a:r>
              <a:rPr lang="en-US" sz="1100" b="0" i="0" u="none" strike="noStrike" cap="none" baseline="0" dirty="0">
                <a:solidFill>
                  <a:schemeClr val="dk1"/>
                </a:solidFill>
                <a:latin typeface="Questrial"/>
                <a:ea typeface="Questrial"/>
                <a:cs typeface="Questrial"/>
                <a:sym typeface="Questrial"/>
              </a:rPr>
              <a:t> on a water budget depends on the amount and the type of vegetation that exists in that region.  Because Costa Rica has a lush and varied amount of vegetation, we decided to use M</a:t>
            </a:r>
            <a:r>
              <a:rPr lang="en-US" sz="1100" dirty="0">
                <a:solidFill>
                  <a:schemeClr val="dk1"/>
                </a:solidFill>
                <a:latin typeface="Questrial"/>
                <a:ea typeface="Questrial"/>
                <a:cs typeface="Questrial"/>
                <a:sym typeface="Questrial"/>
              </a:rPr>
              <a:t>OD 16 data</a:t>
            </a:r>
            <a:r>
              <a:rPr lang="en-US" sz="1100" b="0" i="0" u="none" strike="noStrike" cap="none" baseline="0" dirty="0">
                <a:solidFill>
                  <a:schemeClr val="dk1"/>
                </a:solidFill>
                <a:latin typeface="Questrial"/>
                <a:ea typeface="Questrial"/>
                <a:cs typeface="Questrial"/>
                <a:sym typeface="Questrial"/>
              </a:rPr>
              <a:t> to calculate ET values</a:t>
            </a:r>
            <a:r>
              <a:rPr lang="en-US" sz="1100" dirty="0">
                <a:solidFill>
                  <a:schemeClr val="dk1"/>
                </a:solidFill>
                <a:latin typeface="Questrial"/>
                <a:ea typeface="Questrial"/>
                <a:cs typeface="Questrial"/>
                <a:sym typeface="Questrial"/>
              </a:rPr>
              <a:t>; this is </a:t>
            </a:r>
            <a:r>
              <a:rPr lang="en-US" sz="1100" b="0" i="0" u="none" strike="noStrike" cap="none" baseline="0" dirty="0">
                <a:solidFill>
                  <a:schemeClr val="dk1"/>
                </a:solidFill>
                <a:latin typeface="Questrial"/>
                <a:ea typeface="Questrial"/>
                <a:cs typeface="Questrial"/>
                <a:sym typeface="Questrial"/>
              </a:rPr>
              <a:t> </a:t>
            </a:r>
            <a:r>
              <a:rPr lang="en-US" sz="1100" dirty="0">
                <a:solidFill>
                  <a:schemeClr val="dk1"/>
                </a:solidFill>
                <a:latin typeface="Questrial"/>
                <a:ea typeface="Questrial"/>
                <a:cs typeface="Questrial"/>
                <a:sym typeface="Questrial"/>
              </a:rPr>
              <a:t>because</a:t>
            </a:r>
            <a:r>
              <a:rPr lang="en-US" sz="1100" b="0" i="0" u="none" strike="noStrike" cap="none" baseline="0" dirty="0">
                <a:solidFill>
                  <a:schemeClr val="dk1"/>
                </a:solidFill>
                <a:latin typeface="Questrial"/>
                <a:ea typeface="Questrial"/>
                <a:cs typeface="Questrial"/>
                <a:sym typeface="Questrial"/>
              </a:rPr>
              <a:t> </a:t>
            </a:r>
            <a:r>
              <a:rPr lang="en-US" sz="1100" dirty="0">
                <a:solidFill>
                  <a:schemeClr val="dk1"/>
                </a:solidFill>
                <a:latin typeface="Questrial"/>
                <a:ea typeface="Questrial"/>
                <a:cs typeface="Questrial"/>
                <a:sym typeface="Questrial"/>
              </a:rPr>
              <a:t>the data derived from the MODIS sensor was</a:t>
            </a:r>
            <a:r>
              <a:rPr lang="en-US" sz="1100" b="0" i="0" u="none" strike="noStrike" cap="none" baseline="0" dirty="0">
                <a:solidFill>
                  <a:schemeClr val="dk1"/>
                </a:solidFill>
                <a:latin typeface="Questrial"/>
                <a:ea typeface="Questrial"/>
                <a:cs typeface="Questrial"/>
                <a:sym typeface="Questrial"/>
              </a:rPr>
              <a:t> specifically designed to calculate ET and </a:t>
            </a:r>
            <a:r>
              <a:rPr lang="en-US" sz="1100" dirty="0">
                <a:solidFill>
                  <a:schemeClr val="dk1"/>
                </a:solidFill>
                <a:latin typeface="Questrial"/>
                <a:ea typeface="Questrial"/>
                <a:cs typeface="Questrial"/>
                <a:sym typeface="Questrial"/>
              </a:rPr>
              <a:t>because</a:t>
            </a:r>
            <a:r>
              <a:rPr lang="en-US" sz="1100" b="0" i="0" u="none" strike="noStrike" cap="none" baseline="0" dirty="0">
                <a:solidFill>
                  <a:schemeClr val="dk1"/>
                </a:solidFill>
                <a:latin typeface="Questrial"/>
                <a:ea typeface="Questrial"/>
                <a:cs typeface="Questrial"/>
                <a:sym typeface="Questrial"/>
              </a:rPr>
              <a:t> it offered more current ET measurements for our study area</a:t>
            </a:r>
            <a:r>
              <a:rPr lang="en-US" sz="1100" b="0" i="0" u="none" strike="noStrike" cap="none" baseline="0" dirty="0" smtClean="0">
                <a:solidFill>
                  <a:schemeClr val="dk1"/>
                </a:solidFill>
                <a:latin typeface="Questrial"/>
                <a:ea typeface="Questrial"/>
                <a:cs typeface="Questrial"/>
                <a:sym typeface="Questrial"/>
              </a:rPr>
              <a:t>.)</a:t>
            </a:r>
            <a:endParaRPr lang="en-US" sz="1100" b="0" i="0" u="none" strike="noStrike" cap="none" baseline="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Font typeface="Questrial"/>
              <a:buNone/>
            </a:pPr>
            <a:endParaRPr sz="110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Questrial"/>
              <a:buNone/>
            </a:pPr>
            <a:r>
              <a:rPr lang="en-US" sz="1100" b="0" i="0" u="none" strike="noStrike" cap="none" baseline="0" dirty="0">
                <a:solidFill>
                  <a:schemeClr val="dk1"/>
                </a:solidFill>
                <a:latin typeface="Questrial"/>
                <a:ea typeface="Questrial"/>
                <a:cs typeface="Questrial"/>
                <a:sym typeface="Questrial"/>
              </a:rPr>
              <a:t>Lastly, our team developed </a:t>
            </a:r>
            <a:r>
              <a:rPr lang="en-US" sz="1100" dirty="0">
                <a:solidFill>
                  <a:schemeClr val="dk1"/>
                </a:solidFill>
                <a:latin typeface="Questrial"/>
                <a:ea typeface="Questrial"/>
                <a:cs typeface="Questrial"/>
                <a:sym typeface="Questrial"/>
              </a:rPr>
              <a:t>tutorials for our project partners so they would be able to replicates our methods and calibrate and validate their model’s results for different scenarios.</a:t>
            </a:r>
            <a:r>
              <a:rPr lang="en-US" sz="1100" b="0" i="0" u="none" strike="noStrike" cap="none" baseline="0" dirty="0">
                <a:solidFill>
                  <a:schemeClr val="dk1"/>
                </a:solidFill>
                <a:latin typeface="Questrial"/>
                <a:ea typeface="Questrial"/>
                <a:cs typeface="Questrial"/>
                <a:sym typeface="Questrial"/>
              </a:rPr>
              <a:t>  </a:t>
            </a:r>
            <a:r>
              <a:rPr lang="en-US" sz="1200" dirty="0">
                <a:latin typeface="Calibri"/>
                <a:ea typeface="Calibri"/>
                <a:cs typeface="Calibri"/>
                <a:sym typeface="Calibri"/>
              </a:rPr>
              <a:t>These tutorials will allow partners to continuously update their water budget, allowing them to make the most efficient water management plan possible.</a:t>
            </a:r>
          </a:p>
          <a:p>
            <a:pPr marL="0" marR="0" lvl="0" indent="0" algn="l" rtl="0">
              <a:lnSpc>
                <a:spcPct val="115000"/>
              </a:lnSpc>
              <a:spcBef>
                <a:spcPts val="0"/>
              </a:spcBef>
              <a:buClr>
                <a:schemeClr val="dk1"/>
              </a:buClr>
              <a:buFont typeface="Questrial"/>
              <a:buNone/>
            </a:pPr>
            <a:endParaRPr sz="110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Questrial"/>
              <a:buNone/>
            </a:pPr>
            <a:r>
              <a:rPr lang="en-US" sz="1100" b="0" i="0" u="sng" strike="noStrike" cap="none" baseline="0" dirty="0">
                <a:solidFill>
                  <a:schemeClr val="hlink"/>
                </a:solidFill>
                <a:latin typeface="Questrial"/>
                <a:ea typeface="Questrial"/>
                <a:cs typeface="Questrial"/>
                <a:sym typeface="Questrial"/>
              </a:rPr>
              <a:t>http://www.srh.noaa.gov/jetstream/atmos/hydro.htm </a:t>
            </a:r>
          </a:p>
          <a:p>
            <a:pPr marL="0" marR="0" lvl="0" indent="0" algn="l" rtl="0">
              <a:lnSpc>
                <a:spcPct val="115000"/>
              </a:lnSpc>
              <a:spcBef>
                <a:spcPts val="0"/>
              </a:spcBef>
              <a:buClr>
                <a:schemeClr val="hlink"/>
              </a:buClr>
              <a:buSzPct val="25000"/>
              <a:buFont typeface="Questrial"/>
              <a:buNone/>
            </a:pPr>
            <a:r>
              <a:rPr lang="en-US" sz="1100" u="sng" dirty="0">
                <a:solidFill>
                  <a:schemeClr val="hlink"/>
                </a:solidFill>
                <a:latin typeface="Questrial"/>
                <a:ea typeface="Questrial"/>
                <a:cs typeface="Questrial"/>
                <a:sym typeface="Questrial"/>
              </a:rPr>
              <a:t/>
            </a:r>
            <a:br>
              <a:rPr lang="en-US" sz="1100" u="sng" dirty="0">
                <a:solidFill>
                  <a:schemeClr val="hlink"/>
                </a:solidFill>
                <a:latin typeface="Questrial"/>
                <a:ea typeface="Questrial"/>
                <a:cs typeface="Questrial"/>
                <a:sym typeface="Questrial"/>
              </a:rPr>
            </a:br>
            <a:endParaRPr lang="en-US" sz="1100" u="sng" dirty="0">
              <a:solidFill>
                <a:schemeClr val="hlink"/>
              </a:solidFill>
              <a:latin typeface="Questrial"/>
              <a:ea typeface="Questrial"/>
              <a:cs typeface="Questrial"/>
              <a:sym typeface="Questrial"/>
            </a:endParaRPr>
          </a:p>
          <a:p>
            <a:pPr marL="0" marR="0" lvl="0" indent="0" algn="l" rtl="0">
              <a:lnSpc>
                <a:spcPct val="115000"/>
              </a:lnSpc>
              <a:spcBef>
                <a:spcPts val="0"/>
              </a:spcBef>
              <a:buClr>
                <a:schemeClr val="hlink"/>
              </a:buClr>
              <a:buFont typeface="Questrial"/>
              <a:buNone/>
            </a:pPr>
            <a:endParaRPr sz="1100" u="sng" dirty="0">
              <a:latin typeface="Questrial"/>
              <a:ea typeface="Questrial"/>
              <a:cs typeface="Questrial"/>
              <a:sym typeface="Questrial"/>
            </a:endParaRPr>
          </a:p>
          <a:p>
            <a:pPr marL="0" marR="0" lvl="0" indent="0" algn="l" rtl="0">
              <a:lnSpc>
                <a:spcPct val="115000"/>
              </a:lnSpc>
              <a:spcBef>
                <a:spcPts val="0"/>
              </a:spcBef>
              <a:buClr>
                <a:schemeClr val="hlink"/>
              </a:buClr>
              <a:buFont typeface="Questrial"/>
              <a:buNone/>
            </a:pPr>
            <a:endParaRPr sz="1100" u="sng" dirty="0">
              <a:solidFill>
                <a:schemeClr val="hlink"/>
              </a:solidFill>
              <a:latin typeface="Questrial"/>
              <a:ea typeface="Questrial"/>
              <a:cs typeface="Questrial"/>
              <a:sym typeface="Questrial"/>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296" name="Shape 2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9305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Questrial"/>
              <a:buNone/>
            </a:pPr>
            <a:r>
              <a:rPr lang="en-US" sz="1100" dirty="0">
                <a:solidFill>
                  <a:schemeClr val="dk1"/>
                </a:solidFill>
                <a:latin typeface="Questrial"/>
                <a:ea typeface="Questrial"/>
                <a:cs typeface="Questrial"/>
                <a:sym typeface="Questrial"/>
              </a:rPr>
              <a:t>We were able to achieve these objectives through the uses of datasets derived from NASA Earth observations. W</a:t>
            </a:r>
            <a:r>
              <a:rPr lang="en-US" sz="1100" b="0" i="0" u="none" strike="noStrike" cap="none" baseline="0" dirty="0">
                <a:solidFill>
                  <a:schemeClr val="dk1"/>
                </a:solidFill>
                <a:latin typeface="Questrial"/>
                <a:ea typeface="Questrial"/>
                <a:cs typeface="Questrial"/>
                <a:sym typeface="Questrial"/>
              </a:rPr>
              <a:t>e u</a:t>
            </a:r>
            <a:r>
              <a:rPr lang="en-US" sz="1100" dirty="0">
                <a:solidFill>
                  <a:schemeClr val="dk1"/>
                </a:solidFill>
                <a:latin typeface="Questrial"/>
                <a:ea typeface="Questrial"/>
                <a:cs typeface="Questrial"/>
                <a:sym typeface="Questrial"/>
              </a:rPr>
              <a:t>tilized</a:t>
            </a:r>
            <a:r>
              <a:rPr lang="en-US" sz="1100" b="0" i="0" u="none" strike="noStrike" cap="none" baseline="0" dirty="0">
                <a:solidFill>
                  <a:schemeClr val="dk1"/>
                </a:solidFill>
                <a:latin typeface="Questrial"/>
                <a:ea typeface="Questrial"/>
                <a:cs typeface="Questrial"/>
                <a:sym typeface="Questrial"/>
              </a:rPr>
              <a:t> t</a:t>
            </a:r>
            <a:r>
              <a:rPr lang="en-US" sz="1100" dirty="0">
                <a:solidFill>
                  <a:schemeClr val="dk1"/>
                </a:solidFill>
                <a:latin typeface="Questrial"/>
                <a:ea typeface="Questrial"/>
                <a:cs typeface="Questrial"/>
                <a:sym typeface="Questrial"/>
              </a:rPr>
              <a:t>hree different</a:t>
            </a:r>
            <a:r>
              <a:rPr lang="en-US" sz="1100" b="0" i="0" u="none" strike="noStrike" cap="none" baseline="0" dirty="0">
                <a:solidFill>
                  <a:schemeClr val="dk1"/>
                </a:solidFill>
                <a:latin typeface="Questrial"/>
                <a:ea typeface="Questrial"/>
                <a:cs typeface="Questrial"/>
                <a:sym typeface="Questrial"/>
              </a:rPr>
              <a:t> NASA Satellites’ sensors: Landsat 8</a:t>
            </a:r>
            <a:r>
              <a:rPr lang="en-US" sz="1100" dirty="0">
                <a:solidFill>
                  <a:schemeClr val="dk1"/>
                </a:solidFill>
                <a:latin typeface="Questrial"/>
                <a:ea typeface="Questrial"/>
                <a:cs typeface="Questrial"/>
                <a:sym typeface="Questrial"/>
              </a:rPr>
              <a:t>’s </a:t>
            </a:r>
            <a:r>
              <a:rPr lang="en-US" sz="1100" b="0" i="0" u="none" strike="noStrike" cap="none" baseline="0" dirty="0">
                <a:solidFill>
                  <a:schemeClr val="dk1"/>
                </a:solidFill>
                <a:latin typeface="Questrial"/>
                <a:ea typeface="Questrial"/>
                <a:cs typeface="Questrial"/>
                <a:sym typeface="Questrial"/>
              </a:rPr>
              <a:t>OLI</a:t>
            </a:r>
            <a:r>
              <a:rPr lang="en-US" sz="1100" dirty="0">
                <a:solidFill>
                  <a:schemeClr val="dk1"/>
                </a:solidFill>
                <a:latin typeface="Questrial"/>
                <a:ea typeface="Questrial"/>
                <a:cs typeface="Questrial"/>
                <a:sym typeface="Questrial"/>
              </a:rPr>
              <a:t>’s sensor</a:t>
            </a:r>
            <a:r>
              <a:rPr lang="en-US" sz="1100" b="0" i="0" u="none" strike="noStrike" cap="none" baseline="0" dirty="0">
                <a:solidFill>
                  <a:schemeClr val="dk1"/>
                </a:solidFill>
                <a:latin typeface="Questrial"/>
                <a:ea typeface="Questrial"/>
                <a:cs typeface="Questrial"/>
                <a:sym typeface="Questrial"/>
              </a:rPr>
              <a:t>, Terra</a:t>
            </a:r>
            <a:r>
              <a:rPr lang="en-US" sz="1100" dirty="0">
                <a:solidFill>
                  <a:schemeClr val="dk1"/>
                </a:solidFill>
                <a:latin typeface="Questrial"/>
                <a:ea typeface="Questrial"/>
                <a:cs typeface="Questrial"/>
                <a:sym typeface="Questrial"/>
              </a:rPr>
              <a:t>’s </a:t>
            </a:r>
            <a:r>
              <a:rPr lang="en-US" sz="1100" b="0" i="0" u="none" strike="noStrike" cap="none" baseline="0" dirty="0">
                <a:solidFill>
                  <a:schemeClr val="dk1"/>
                </a:solidFill>
                <a:latin typeface="Questrial"/>
                <a:ea typeface="Questrial"/>
                <a:cs typeface="Questrial"/>
                <a:sym typeface="Questrial"/>
              </a:rPr>
              <a:t>ASTER sensor</a:t>
            </a:r>
            <a:r>
              <a:rPr lang="en-US" sz="1100" dirty="0">
                <a:solidFill>
                  <a:schemeClr val="dk1"/>
                </a:solidFill>
                <a:latin typeface="Questrial"/>
                <a:ea typeface="Questrial"/>
                <a:cs typeface="Questrial"/>
                <a:sym typeface="Questrial"/>
              </a:rPr>
              <a:t> and Terra’s  MODIS Sensor</a:t>
            </a:r>
          </a:p>
          <a:p>
            <a:pPr marL="0" marR="0" lvl="0" indent="0" algn="l" rtl="0">
              <a:lnSpc>
                <a:spcPct val="115000"/>
              </a:lnSpc>
              <a:spcBef>
                <a:spcPts val="0"/>
              </a:spcBef>
              <a:buClr>
                <a:schemeClr val="dk1"/>
              </a:buClr>
              <a:buSzPct val="25000"/>
              <a:buFont typeface="Questrial"/>
              <a:buNone/>
            </a:pPr>
            <a:r>
              <a:rPr lang="en-US" sz="1100" dirty="0">
                <a:solidFill>
                  <a:schemeClr val="dk1"/>
                </a:solidFill>
                <a:latin typeface="Questrial"/>
                <a:ea typeface="Questrial"/>
                <a:cs typeface="Questrial"/>
                <a:sym typeface="Questrial"/>
              </a:rPr>
              <a:t>Landsat 8 OLI images were used here to update the land cover data by utilizing the </a:t>
            </a:r>
            <a:r>
              <a:rPr lang="en-US" sz="1100" dirty="0" smtClean="0">
                <a:solidFill>
                  <a:schemeClr val="dk1"/>
                </a:solidFill>
                <a:latin typeface="Questrial"/>
                <a:ea typeface="Questrial"/>
                <a:cs typeface="Questrial"/>
                <a:sym typeface="Questrial"/>
              </a:rPr>
              <a:t>Normalized </a:t>
            </a:r>
            <a:r>
              <a:rPr lang="en-US" sz="1100" dirty="0">
                <a:solidFill>
                  <a:schemeClr val="dk1"/>
                </a:solidFill>
                <a:latin typeface="Questrial"/>
                <a:ea typeface="Questrial"/>
                <a:cs typeface="Questrial"/>
                <a:sym typeface="Questrial"/>
              </a:rPr>
              <a:t>Difference Vegetation Index (NDVI) and the Normalized Difference Water Index (NDWI). Those indexes were used to identify the irrigation areas in </a:t>
            </a:r>
            <a:r>
              <a:rPr lang="en-US" sz="1100" dirty="0" smtClean="0">
                <a:solidFill>
                  <a:schemeClr val="dk1"/>
                </a:solidFill>
                <a:latin typeface="Questrial"/>
                <a:ea typeface="Questrial"/>
                <a:cs typeface="Questrial"/>
                <a:sym typeface="Questrial"/>
              </a:rPr>
              <a:t>the </a:t>
            </a:r>
            <a:r>
              <a:rPr lang="en-US" sz="1100" dirty="0">
                <a:solidFill>
                  <a:schemeClr val="dk1"/>
                </a:solidFill>
                <a:latin typeface="Questrial"/>
                <a:ea typeface="Questrial"/>
                <a:cs typeface="Questrial"/>
                <a:sym typeface="Questrial"/>
              </a:rPr>
              <a:t>agricultural </a:t>
            </a:r>
            <a:r>
              <a:rPr lang="en-US" sz="1100" dirty="0" smtClean="0">
                <a:solidFill>
                  <a:schemeClr val="dk1"/>
                </a:solidFill>
                <a:latin typeface="Questrial"/>
                <a:ea typeface="Questrial"/>
                <a:cs typeface="Questrial"/>
                <a:sym typeface="Questrial"/>
              </a:rPr>
              <a:t>lands</a:t>
            </a:r>
            <a:r>
              <a:rPr lang="en-US" sz="1100" dirty="0">
                <a:solidFill>
                  <a:schemeClr val="dk1"/>
                </a:solidFill>
                <a:latin typeface="Questrial"/>
                <a:ea typeface="Questrial"/>
                <a:cs typeface="Questrial"/>
                <a:sym typeface="Questrial"/>
              </a:rPr>
              <a:t>.</a:t>
            </a:r>
          </a:p>
          <a:p>
            <a:pPr marL="0" marR="0" lvl="0" indent="0" algn="l" rtl="0">
              <a:lnSpc>
                <a:spcPct val="115000"/>
              </a:lnSpc>
              <a:spcBef>
                <a:spcPts val="0"/>
              </a:spcBef>
              <a:buClr>
                <a:schemeClr val="dk1"/>
              </a:buClr>
              <a:buSzPct val="25000"/>
              <a:buFont typeface="Questrial"/>
              <a:buNone/>
            </a:pPr>
            <a:r>
              <a:rPr lang="en-US" sz="1100" dirty="0">
                <a:solidFill>
                  <a:schemeClr val="dk1"/>
                </a:solidFill>
                <a:latin typeface="Questrial"/>
                <a:ea typeface="Questrial"/>
                <a:cs typeface="Questrial"/>
                <a:sym typeface="Questrial"/>
              </a:rPr>
              <a:t>Terra’s ASTER sensor was used to obtain </a:t>
            </a:r>
            <a:r>
              <a:rPr lang="en-US" sz="1100" b="0" i="0" u="none" strike="noStrike" cap="none" baseline="0" dirty="0">
                <a:solidFill>
                  <a:schemeClr val="dk1"/>
                </a:solidFill>
                <a:latin typeface="Questrial"/>
                <a:ea typeface="Questrial"/>
                <a:cs typeface="Questrial"/>
                <a:sym typeface="Questrial"/>
              </a:rPr>
              <a:t>digital elevation models (o</a:t>
            </a:r>
            <a:r>
              <a:rPr lang="en-US" sz="1100" dirty="0">
                <a:solidFill>
                  <a:schemeClr val="dk1"/>
                </a:solidFill>
                <a:latin typeface="Questrial"/>
                <a:ea typeface="Questrial"/>
                <a:cs typeface="Questrial"/>
                <a:sym typeface="Questrial"/>
              </a:rPr>
              <a:t>r </a:t>
            </a:r>
            <a:r>
              <a:rPr lang="en-US" sz="1100" b="0" i="0" u="none" strike="noStrike" cap="none" baseline="0" dirty="0">
                <a:solidFill>
                  <a:schemeClr val="dk1"/>
                </a:solidFill>
                <a:latin typeface="Questrial"/>
                <a:ea typeface="Questrial"/>
                <a:cs typeface="Questrial"/>
                <a:sym typeface="Questrial"/>
              </a:rPr>
              <a:t>DEMs). </a:t>
            </a:r>
            <a:r>
              <a:rPr lang="en-US" sz="1100" dirty="0">
                <a:solidFill>
                  <a:schemeClr val="dk1"/>
                </a:solidFill>
                <a:latin typeface="Questrial"/>
                <a:ea typeface="Questrial"/>
                <a:cs typeface="Questrial"/>
                <a:sym typeface="Questrial"/>
              </a:rPr>
              <a:t>Two Terra-ASTER DEMs were mosaicked to create a continual DEM for our study area. </a:t>
            </a:r>
            <a:r>
              <a:rPr lang="en-US" sz="1100" b="0" i="0" u="none" strike="noStrike" cap="none" baseline="0" dirty="0">
                <a:solidFill>
                  <a:schemeClr val="dk1"/>
                </a:solidFill>
                <a:latin typeface="Questrial"/>
                <a:ea typeface="Questrial"/>
                <a:cs typeface="Questrial"/>
                <a:sym typeface="Questrial"/>
              </a:rPr>
              <a:t> SWAT used </a:t>
            </a:r>
            <a:r>
              <a:rPr lang="en-US" sz="1100" dirty="0">
                <a:solidFill>
                  <a:schemeClr val="dk1"/>
                </a:solidFill>
                <a:latin typeface="Questrial"/>
                <a:ea typeface="Questrial"/>
                <a:cs typeface="Questrial"/>
                <a:sym typeface="Questrial"/>
              </a:rPr>
              <a:t>the DEMS to</a:t>
            </a:r>
            <a:r>
              <a:rPr lang="en-US" sz="1100" b="0" i="0" u="none" strike="noStrike" cap="none" baseline="0" dirty="0">
                <a:solidFill>
                  <a:schemeClr val="dk1"/>
                </a:solidFill>
                <a:latin typeface="Questrial"/>
                <a:ea typeface="Questrial"/>
                <a:cs typeface="Questrial"/>
                <a:sym typeface="Questrial"/>
              </a:rPr>
              <a:t> </a:t>
            </a:r>
            <a:r>
              <a:rPr lang="en-US" sz="1100" dirty="0">
                <a:solidFill>
                  <a:schemeClr val="dk1"/>
                </a:solidFill>
                <a:latin typeface="Questrial"/>
                <a:ea typeface="Questrial"/>
                <a:cs typeface="Questrial"/>
                <a:sym typeface="Questrial"/>
              </a:rPr>
              <a:t>delineate</a:t>
            </a:r>
            <a:r>
              <a:rPr lang="en-US" sz="1100" b="0" i="0" u="none" strike="noStrike" cap="none" baseline="0" dirty="0">
                <a:solidFill>
                  <a:schemeClr val="dk1"/>
                </a:solidFill>
                <a:latin typeface="Questrial"/>
                <a:ea typeface="Questrial"/>
                <a:cs typeface="Questrial"/>
                <a:sym typeface="Questrial"/>
              </a:rPr>
              <a:t> the watershed</a:t>
            </a:r>
            <a:r>
              <a:rPr lang="en-US" sz="1100" dirty="0">
                <a:solidFill>
                  <a:schemeClr val="dk1"/>
                </a:solidFill>
                <a:latin typeface="Questrial"/>
                <a:ea typeface="Questrial"/>
                <a:cs typeface="Questrial"/>
                <a:sym typeface="Questrial"/>
              </a:rPr>
              <a:t>’s boundary and </a:t>
            </a:r>
            <a:r>
              <a:rPr lang="en-US" sz="1100" b="0" i="0" u="none" strike="noStrike" cap="none" baseline="0" dirty="0" smtClean="0">
                <a:solidFill>
                  <a:schemeClr val="dk1"/>
                </a:solidFill>
                <a:latin typeface="Questrial"/>
                <a:ea typeface="Questrial"/>
                <a:cs typeface="Questrial"/>
                <a:sym typeface="Questrial"/>
              </a:rPr>
              <a:t>its </a:t>
            </a:r>
            <a:r>
              <a:rPr lang="en-US" sz="1100" b="0" i="0" u="none" strike="noStrike" cap="none" baseline="0" dirty="0">
                <a:solidFill>
                  <a:schemeClr val="dk1"/>
                </a:solidFill>
                <a:latin typeface="Questrial"/>
                <a:ea typeface="Questrial"/>
                <a:cs typeface="Questrial"/>
                <a:sym typeface="Questrial"/>
              </a:rPr>
              <a:t>sub-basins </a:t>
            </a:r>
            <a:r>
              <a:rPr lang="en-US" sz="1100" dirty="0">
                <a:solidFill>
                  <a:schemeClr val="dk1"/>
                </a:solidFill>
                <a:latin typeface="Questrial"/>
                <a:ea typeface="Questrial"/>
                <a:cs typeface="Questrial"/>
                <a:sym typeface="Questrial"/>
              </a:rPr>
              <a:t>as well as identify the reach outlets for the </a:t>
            </a:r>
            <a:r>
              <a:rPr lang="en-US" sz="1100" dirty="0" smtClean="0">
                <a:solidFill>
                  <a:schemeClr val="dk1"/>
                </a:solidFill>
                <a:latin typeface="Questrial"/>
                <a:ea typeface="Questrial"/>
                <a:cs typeface="Questrial"/>
                <a:sym typeface="Questrial"/>
              </a:rPr>
              <a:t>watershed</a:t>
            </a:r>
            <a:r>
              <a:rPr lang="en-US" sz="1100" b="0" i="0" u="none" strike="noStrike" cap="none" baseline="0" dirty="0" smtClean="0">
                <a:solidFill>
                  <a:schemeClr val="dk1"/>
                </a:solidFill>
                <a:latin typeface="Questrial"/>
                <a:ea typeface="Questrial"/>
                <a:cs typeface="Questrial"/>
                <a:sym typeface="Questrial"/>
              </a:rPr>
              <a:t>. </a:t>
            </a:r>
            <a:endParaRPr lang="en-US" sz="1100" b="0" i="0" u="none" strike="noStrike" cap="none" baseline="0" dirty="0">
              <a:solidFill>
                <a:schemeClr val="dk1"/>
              </a:solidFill>
              <a:latin typeface="Questrial"/>
              <a:ea typeface="Questrial"/>
              <a:cs typeface="Questrial"/>
              <a:sym typeface="Questrial"/>
            </a:endParaRPr>
          </a:p>
          <a:p>
            <a:pPr marL="0" marR="0" lvl="0" indent="0" algn="l" rtl="0">
              <a:lnSpc>
                <a:spcPct val="115000"/>
              </a:lnSpc>
              <a:spcBef>
                <a:spcPts val="0"/>
              </a:spcBef>
              <a:buClr>
                <a:schemeClr val="dk1"/>
              </a:buClr>
              <a:buSzPct val="25000"/>
              <a:buFont typeface="Questrial"/>
              <a:buNone/>
            </a:pPr>
            <a:r>
              <a:rPr lang="en-US" sz="1100" b="0" i="0" u="none" strike="noStrike" cap="none" baseline="0" dirty="0">
                <a:solidFill>
                  <a:schemeClr val="dk1"/>
                </a:solidFill>
                <a:latin typeface="Questrial"/>
                <a:ea typeface="Questrial"/>
                <a:cs typeface="Questrial"/>
                <a:sym typeface="Questrial"/>
              </a:rPr>
              <a:t>T</a:t>
            </a:r>
            <a:r>
              <a:rPr lang="en-US" sz="1100" dirty="0">
                <a:solidFill>
                  <a:schemeClr val="dk1"/>
                </a:solidFill>
                <a:latin typeface="Questrial"/>
                <a:ea typeface="Questrial"/>
                <a:cs typeface="Questrial"/>
                <a:sym typeface="Questrial"/>
              </a:rPr>
              <a:t>erra’s MODIS sensor  was also utilized to calculate the Evapotranspiration(ET) values and was compared to the ET values simulated in SWAT. </a:t>
            </a:r>
          </a:p>
        </p:txBody>
      </p:sp>
      <p:sp>
        <p:nvSpPr>
          <p:cNvPr id="312" name="Shape 3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3889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lvl="0" algn="just" rtl="0">
              <a:lnSpc>
                <a:spcPct val="115000"/>
              </a:lnSpc>
              <a:spcBef>
                <a:spcPts val="0"/>
              </a:spcBef>
              <a:buClr>
                <a:srgbClr val="000000"/>
              </a:buClr>
              <a:buSzPct val="100000"/>
              <a:buFont typeface="Arial"/>
              <a:buNone/>
            </a:pPr>
            <a:r>
              <a:rPr lang="en-US" sz="1100" dirty="0" smtClean="0">
                <a:latin typeface="Calibri"/>
                <a:ea typeface="Calibri"/>
                <a:cs typeface="Calibri"/>
                <a:sym typeface="Calibri"/>
              </a:rPr>
              <a:t>Data</a:t>
            </a:r>
            <a:r>
              <a:rPr lang="en-US" sz="1100" baseline="0" dirty="0" smtClean="0">
                <a:latin typeface="Calibri"/>
                <a:ea typeface="Calibri"/>
                <a:cs typeface="Calibri"/>
                <a:sym typeface="Calibri"/>
              </a:rPr>
              <a:t> acquisition was the first step in creating our model in SWAT.</a:t>
            </a:r>
            <a:r>
              <a:rPr lang="en-US" sz="1100" dirty="0" smtClean="0">
                <a:latin typeface="Calibri"/>
                <a:ea typeface="Calibri"/>
                <a:cs typeface="Calibri"/>
                <a:sym typeface="Calibri"/>
              </a:rPr>
              <a:t> SWAT was</a:t>
            </a:r>
            <a:r>
              <a:rPr lang="en-US" sz="1100" baseline="0" dirty="0" smtClean="0">
                <a:latin typeface="Calibri"/>
                <a:ea typeface="Calibri"/>
                <a:cs typeface="Calibri"/>
                <a:sym typeface="Calibri"/>
              </a:rPr>
              <a:t> the ideal software as it only required 4 datasets to simulate the watershed’s hydrological processes (</a:t>
            </a:r>
            <a:r>
              <a:rPr lang="en-US" sz="1100" dirty="0" smtClean="0">
                <a:latin typeface="Calibri"/>
                <a:ea typeface="Calibri"/>
                <a:cs typeface="Calibri"/>
                <a:sym typeface="Calibri"/>
              </a:rPr>
              <a:t>a </a:t>
            </a:r>
            <a:r>
              <a:rPr lang="en-US" sz="1100" dirty="0">
                <a:latin typeface="Calibri"/>
                <a:ea typeface="Calibri"/>
                <a:cs typeface="Calibri"/>
                <a:sym typeface="Calibri"/>
              </a:rPr>
              <a:t>DEM, climatic data, land cover data, and soil </a:t>
            </a:r>
            <a:r>
              <a:rPr lang="en-US" sz="1100" dirty="0" smtClean="0">
                <a:latin typeface="Calibri"/>
                <a:ea typeface="Calibri"/>
                <a:cs typeface="Calibri"/>
                <a:sym typeface="Calibri"/>
              </a:rPr>
              <a:t>data).</a:t>
            </a:r>
            <a:endParaRPr lang="en-US" sz="1100" dirty="0">
              <a:latin typeface="Calibri"/>
              <a:ea typeface="Calibri"/>
              <a:cs typeface="Calibri"/>
              <a:sym typeface="Calibri"/>
            </a:endParaRPr>
          </a:p>
          <a:p>
            <a:pPr lvl="0" algn="just" rtl="0">
              <a:lnSpc>
                <a:spcPct val="115000"/>
              </a:lnSpc>
              <a:spcBef>
                <a:spcPts val="0"/>
              </a:spcBef>
              <a:buClr>
                <a:srgbClr val="000000"/>
              </a:buClr>
              <a:buSzPct val="100000"/>
              <a:buFont typeface="Arial"/>
              <a:buNone/>
            </a:pPr>
            <a:r>
              <a:rPr lang="en-US" sz="1100" dirty="0">
                <a:latin typeface="Calibri"/>
                <a:ea typeface="Calibri"/>
                <a:cs typeface="Calibri"/>
                <a:sym typeface="Calibri"/>
              </a:rPr>
              <a:t>We </a:t>
            </a:r>
            <a:r>
              <a:rPr lang="en-US" sz="1100" dirty="0" smtClean="0">
                <a:latin typeface="Calibri"/>
                <a:ea typeface="Calibri"/>
                <a:cs typeface="Calibri"/>
                <a:sym typeface="Calibri"/>
              </a:rPr>
              <a:t>had </a:t>
            </a:r>
            <a:r>
              <a:rPr lang="en-US" sz="1100" dirty="0">
                <a:latin typeface="Calibri"/>
                <a:ea typeface="Calibri"/>
                <a:cs typeface="Calibri"/>
                <a:sym typeface="Calibri"/>
              </a:rPr>
              <a:t>to reformat and update these </a:t>
            </a:r>
            <a:r>
              <a:rPr lang="en-US" sz="1100" dirty="0" smtClean="0">
                <a:latin typeface="Calibri"/>
                <a:ea typeface="Calibri"/>
                <a:cs typeface="Calibri"/>
                <a:sym typeface="Calibri"/>
              </a:rPr>
              <a:t>datasets before we inputted them into the model. </a:t>
            </a:r>
            <a:r>
              <a:rPr lang="en-US" sz="1100" dirty="0">
                <a:latin typeface="Calibri"/>
                <a:ea typeface="Calibri"/>
                <a:cs typeface="Calibri"/>
                <a:sym typeface="Calibri"/>
              </a:rPr>
              <a:t>We had to change all of the datasets projections (DEM, soil data) to match the Costa Rican Projection (CRTMO5). We also had to rasterize the vector soil and land cover data and resize the raster pixels for the soil data</a:t>
            </a:r>
            <a:r>
              <a:rPr lang="en-US" sz="1100" dirty="0" smtClean="0">
                <a:latin typeface="Calibri"/>
                <a:ea typeface="Calibri"/>
                <a:cs typeface="Calibri"/>
                <a:sym typeface="Calibri"/>
              </a:rPr>
              <a:t>.  </a:t>
            </a:r>
            <a:endParaRPr lang="en-US" sz="1100" dirty="0">
              <a:latin typeface="Calibri"/>
              <a:ea typeface="Calibri"/>
              <a:cs typeface="Calibri"/>
              <a:sym typeface="Calibri"/>
            </a:endParaRPr>
          </a:p>
          <a:p>
            <a:pPr lvl="0" algn="just" rtl="0">
              <a:lnSpc>
                <a:spcPct val="115000"/>
              </a:lnSpc>
              <a:spcBef>
                <a:spcPts val="0"/>
              </a:spcBef>
              <a:buClr>
                <a:srgbClr val="000000"/>
              </a:buClr>
              <a:buSzPct val="100000"/>
              <a:buFont typeface="Arial"/>
              <a:buNone/>
            </a:pPr>
            <a:r>
              <a:rPr lang="en-US" sz="1100" dirty="0">
                <a:latin typeface="Calibri"/>
                <a:ea typeface="Calibri"/>
                <a:cs typeface="Calibri"/>
                <a:sym typeface="Calibri"/>
              </a:rPr>
              <a:t>Remote sensing was also utilized to update some of our datasets. We used a Landsat 8 </a:t>
            </a:r>
            <a:r>
              <a:rPr lang="en-US" sz="1100" dirty="0" smtClean="0">
                <a:latin typeface="Calibri"/>
                <a:ea typeface="Calibri"/>
                <a:cs typeface="Calibri"/>
                <a:sym typeface="Calibri"/>
              </a:rPr>
              <a:t>OLI</a:t>
            </a:r>
            <a:r>
              <a:rPr lang="en-US" sz="1100" baseline="0" dirty="0" smtClean="0">
                <a:latin typeface="Calibri"/>
                <a:ea typeface="Calibri"/>
                <a:cs typeface="Calibri"/>
                <a:sym typeface="Calibri"/>
              </a:rPr>
              <a:t> </a:t>
            </a:r>
            <a:r>
              <a:rPr lang="en-US" sz="1100" dirty="0" smtClean="0">
                <a:latin typeface="Calibri"/>
                <a:ea typeface="Calibri"/>
                <a:cs typeface="Calibri"/>
                <a:sym typeface="Calibri"/>
              </a:rPr>
              <a:t>images </a:t>
            </a:r>
            <a:r>
              <a:rPr lang="en-US" sz="1100" dirty="0">
                <a:latin typeface="Calibri"/>
                <a:ea typeface="Calibri"/>
                <a:cs typeface="Calibri"/>
                <a:sym typeface="Calibri"/>
              </a:rPr>
              <a:t>to improve the identification of agricultural areas for our land cover. The DEM was used to delineate the watersheds. </a:t>
            </a:r>
            <a:r>
              <a:rPr lang="en-US" sz="1100" dirty="0" smtClean="0">
                <a:latin typeface="Calibri"/>
                <a:ea typeface="Calibri"/>
                <a:cs typeface="Calibri"/>
                <a:sym typeface="Calibri"/>
              </a:rPr>
              <a:t>We added </a:t>
            </a:r>
            <a:r>
              <a:rPr lang="en-US" sz="1100" dirty="0">
                <a:latin typeface="Calibri"/>
                <a:ea typeface="Calibri"/>
                <a:cs typeface="Calibri"/>
                <a:sym typeface="Calibri"/>
              </a:rPr>
              <a:t>Soil and Land Use data to define the hydrologic response units (HRUs). Weather </a:t>
            </a:r>
            <a:r>
              <a:rPr lang="en-US" sz="1100" dirty="0" smtClean="0">
                <a:latin typeface="Calibri"/>
                <a:ea typeface="Calibri"/>
                <a:cs typeface="Calibri"/>
                <a:sym typeface="Calibri"/>
              </a:rPr>
              <a:t>data was added last and was used to help simulation the hydrological process</a:t>
            </a:r>
            <a:r>
              <a:rPr lang="en-US" sz="1100" dirty="0">
                <a:latin typeface="Calibri"/>
                <a:ea typeface="Calibri"/>
                <a:cs typeface="Calibri"/>
                <a:sym typeface="Calibri"/>
              </a:rPr>
              <a:t>. </a:t>
            </a:r>
          </a:p>
          <a:p>
            <a:pPr lvl="0" algn="just" rtl="0">
              <a:lnSpc>
                <a:spcPct val="115000"/>
              </a:lnSpc>
              <a:spcBef>
                <a:spcPts val="0"/>
              </a:spcBef>
              <a:buClr>
                <a:srgbClr val="000000"/>
              </a:buClr>
              <a:buSzPct val="100000"/>
              <a:buFont typeface="Arial"/>
              <a:buNone/>
            </a:pPr>
            <a:r>
              <a:rPr lang="en-US" sz="1100" dirty="0">
                <a:latin typeface="Calibri"/>
                <a:ea typeface="Calibri"/>
                <a:cs typeface="Calibri"/>
                <a:sym typeface="Calibri"/>
              </a:rPr>
              <a:t>SWAT-CUP was used to calibrate and validate SWAT’s outputs. We used </a:t>
            </a:r>
            <a:r>
              <a:rPr lang="en-US" sz="1100" i="1" dirty="0">
                <a:latin typeface="Calibri"/>
                <a:ea typeface="Calibri"/>
                <a:cs typeface="Calibri"/>
                <a:sym typeface="Calibri"/>
              </a:rPr>
              <a:t>in situ </a:t>
            </a:r>
            <a:r>
              <a:rPr lang="en-US" sz="1100" dirty="0">
                <a:latin typeface="Calibri"/>
                <a:ea typeface="Calibri"/>
                <a:cs typeface="Calibri"/>
                <a:sym typeface="Calibri"/>
              </a:rPr>
              <a:t>data and a sensitivity analysis of hydraulic parameters to verify SWAT’s outputs.  Also, the monthly global ET</a:t>
            </a:r>
            <a:br>
              <a:rPr lang="en-US" sz="1100" dirty="0">
                <a:latin typeface="Calibri"/>
                <a:ea typeface="Calibri"/>
                <a:cs typeface="Calibri"/>
                <a:sym typeface="Calibri"/>
              </a:rPr>
            </a:br>
            <a:r>
              <a:rPr lang="en-US" sz="1100" dirty="0">
                <a:latin typeface="Calibri"/>
                <a:ea typeface="Calibri"/>
                <a:cs typeface="Calibri"/>
                <a:sym typeface="Calibri"/>
              </a:rPr>
              <a:t>(MOD16) datasets were taken from the </a:t>
            </a:r>
            <a:r>
              <a:rPr lang="en-US" sz="1100" dirty="0">
                <a:solidFill>
                  <a:srgbClr val="323232"/>
                </a:solidFill>
                <a:latin typeface="Calibri"/>
                <a:ea typeface="Calibri"/>
                <a:cs typeface="Calibri"/>
                <a:sym typeface="Calibri"/>
              </a:rPr>
              <a:t>Numerical </a:t>
            </a:r>
            <a:r>
              <a:rPr lang="en-US" sz="1100" dirty="0" err="1">
                <a:solidFill>
                  <a:srgbClr val="323232"/>
                </a:solidFill>
                <a:latin typeface="Calibri"/>
                <a:ea typeface="Calibri"/>
                <a:cs typeface="Calibri"/>
                <a:sym typeface="Calibri"/>
              </a:rPr>
              <a:t>Terradynamic</a:t>
            </a:r>
            <a:r>
              <a:rPr lang="en-US" sz="1100" dirty="0">
                <a:solidFill>
                  <a:srgbClr val="323232"/>
                </a:solidFill>
                <a:latin typeface="Calibri"/>
                <a:ea typeface="Calibri"/>
                <a:cs typeface="Calibri"/>
                <a:sym typeface="Calibri"/>
              </a:rPr>
              <a:t> Simulation Group (</a:t>
            </a:r>
            <a:r>
              <a:rPr lang="en-US" sz="1100" dirty="0">
                <a:latin typeface="Calibri"/>
                <a:ea typeface="Calibri"/>
                <a:cs typeface="Calibri"/>
                <a:sym typeface="Calibri"/>
              </a:rPr>
              <a:t>NTSG) as individual </a:t>
            </a:r>
            <a:r>
              <a:rPr lang="en-US" sz="1100" dirty="0" smtClean="0">
                <a:latin typeface="Calibri"/>
                <a:ea typeface="Calibri"/>
                <a:cs typeface="Calibri"/>
                <a:sym typeface="Calibri"/>
              </a:rPr>
              <a:t>rasters. </a:t>
            </a:r>
            <a:r>
              <a:rPr lang="en-US" sz="1100" dirty="0">
                <a:latin typeface="Calibri"/>
                <a:ea typeface="Calibri"/>
                <a:cs typeface="Calibri"/>
                <a:sym typeface="Calibri"/>
              </a:rPr>
              <a:t>The spatial resolution of these images is five (5) kilometers. Consequently, these </a:t>
            </a:r>
            <a:r>
              <a:rPr lang="en-US" sz="1100" dirty="0" smtClean="0">
                <a:latin typeface="Calibri"/>
                <a:ea typeface="Calibri"/>
                <a:cs typeface="Calibri"/>
                <a:sym typeface="Calibri"/>
              </a:rPr>
              <a:t>rasters </a:t>
            </a:r>
            <a:r>
              <a:rPr lang="en-US" sz="1100" dirty="0">
                <a:latin typeface="Calibri"/>
                <a:ea typeface="Calibri"/>
                <a:cs typeface="Calibri"/>
                <a:sym typeface="Calibri"/>
              </a:rPr>
              <a:t>were </a:t>
            </a:r>
            <a:r>
              <a:rPr lang="en-US" sz="1100" dirty="0" err="1">
                <a:latin typeface="Calibri"/>
                <a:ea typeface="Calibri"/>
                <a:cs typeface="Calibri"/>
                <a:sym typeface="Calibri"/>
              </a:rPr>
              <a:t>reprojected</a:t>
            </a:r>
            <a:r>
              <a:rPr lang="en-US" sz="1100" dirty="0">
                <a:latin typeface="Calibri"/>
                <a:ea typeface="Calibri"/>
                <a:cs typeface="Calibri"/>
                <a:sym typeface="Calibri"/>
              </a:rPr>
              <a:t>, cropped,</a:t>
            </a:r>
            <a:br>
              <a:rPr lang="en-US" sz="1100" dirty="0">
                <a:latin typeface="Calibri"/>
                <a:ea typeface="Calibri"/>
                <a:cs typeface="Calibri"/>
                <a:sym typeface="Calibri"/>
              </a:rPr>
            </a:br>
            <a:r>
              <a:rPr lang="en-US" sz="1100" dirty="0">
                <a:latin typeface="Calibri"/>
                <a:ea typeface="Calibri"/>
                <a:cs typeface="Calibri"/>
                <a:sym typeface="Calibri"/>
              </a:rPr>
              <a:t>and reduced in their grid size so to match the grid size of the DEM which is approximately thirty (30) meters. The ET values were calculated using an automated tool developed with </a:t>
            </a:r>
            <a:r>
              <a:rPr lang="en-US" sz="1100" dirty="0" err="1">
                <a:latin typeface="Calibri"/>
                <a:ea typeface="Calibri"/>
                <a:cs typeface="Calibri"/>
                <a:sym typeface="Calibri"/>
              </a:rPr>
              <a:t>ModelBuilder</a:t>
            </a:r>
            <a:r>
              <a:rPr lang="en-US" sz="1100" dirty="0">
                <a:latin typeface="Calibri"/>
                <a:ea typeface="Calibri"/>
                <a:cs typeface="Calibri"/>
                <a:sym typeface="Calibri"/>
              </a:rPr>
              <a:t> in ArcGIS.</a:t>
            </a:r>
          </a:p>
          <a:p>
            <a:pPr lvl="0" algn="just" rtl="0">
              <a:lnSpc>
                <a:spcPct val="115000"/>
              </a:lnSpc>
              <a:spcBef>
                <a:spcPts val="0"/>
              </a:spcBef>
              <a:buClr>
                <a:srgbClr val="000000"/>
              </a:buClr>
              <a:buFont typeface="Arial"/>
              <a:buNone/>
            </a:pPr>
            <a:endParaRPr sz="1100" dirty="0">
              <a:latin typeface="Calibri"/>
              <a:ea typeface="Calibri"/>
              <a:cs typeface="Calibri"/>
              <a:sym typeface="Calibri"/>
            </a:endParaRPr>
          </a:p>
          <a:p>
            <a:pPr lvl="0" algn="just" rtl="0">
              <a:lnSpc>
                <a:spcPct val="115000"/>
              </a:lnSpc>
              <a:spcBef>
                <a:spcPts val="0"/>
              </a:spcBef>
              <a:buClr>
                <a:srgbClr val="000000"/>
              </a:buClr>
              <a:buSzPct val="100000"/>
              <a:buFont typeface="Arial"/>
              <a:buNone/>
            </a:pPr>
            <a:r>
              <a:rPr lang="en-US" sz="1100" dirty="0">
                <a:latin typeface="Calibri"/>
                <a:ea typeface="Calibri"/>
                <a:cs typeface="Calibri"/>
                <a:sym typeface="Calibri"/>
              </a:rPr>
              <a:t>Upon receiving the hydrological data and our instructive tutorial for running these models, our end users will be able to replicate the project and update their water budget benefitting the local inhabitants and stakeholders. </a:t>
            </a:r>
          </a:p>
          <a:p>
            <a:pPr marL="0" marR="0" lvl="0" indent="0" algn="l" rtl="0">
              <a:lnSpc>
                <a:spcPct val="115000"/>
              </a:lnSpc>
              <a:spcBef>
                <a:spcPts val="0"/>
              </a:spcBef>
              <a:buClr>
                <a:schemeClr val="dk1"/>
              </a:buClr>
              <a:buFont typeface="Calibri"/>
              <a:buNone/>
            </a:pPr>
            <a:endParaRPr sz="100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Questrial"/>
              <a:ea typeface="Questrial"/>
              <a:cs typeface="Questrial"/>
              <a:sym typeface="Questrial"/>
            </a:endParaRPr>
          </a:p>
        </p:txBody>
      </p:sp>
      <p:sp>
        <p:nvSpPr>
          <p:cNvPr id="319" name="Shape 3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577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a:latin typeface="Calibri"/>
                <a:ea typeface="Calibri"/>
                <a:cs typeface="Calibri"/>
                <a:sym typeface="Calibri"/>
              </a:rPr>
              <a:t>These images show the final product of the SWAT-Model and the watershed’s water balance ratios. You would read the ratios as “ of the total precipitation received by the watershed, 91% of the precipitation will become Streamflow”  Once verified this information can be used to update a water budget. </a:t>
            </a:r>
          </a:p>
          <a:p>
            <a:pPr marL="0" marR="0" lvl="0" indent="0" algn="l" rtl="0">
              <a:spcBef>
                <a:spcPts val="0"/>
              </a:spcBef>
              <a:buClr>
                <a:schemeClr val="dk1"/>
              </a:buClr>
              <a:buFont typeface="Calibri"/>
              <a:buNone/>
            </a:pPr>
            <a:endParaRPr sz="1200">
              <a:solidFill>
                <a:schemeClr val="dk1"/>
              </a:solidFill>
              <a:latin typeface="Questrial"/>
              <a:ea typeface="Questrial"/>
              <a:cs typeface="Questrial"/>
              <a:sym typeface="Questrial"/>
            </a:endParaRPr>
          </a:p>
        </p:txBody>
      </p:sp>
      <p:sp>
        <p:nvSpPr>
          <p:cNvPr id="326" name="Shape 3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70768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latin typeface="Calibri"/>
                <a:ea typeface="Calibri"/>
                <a:cs typeface="Calibri"/>
                <a:sym typeface="Calibri"/>
              </a:rPr>
              <a:t>We calibrated our SWAT model using both </a:t>
            </a:r>
            <a:r>
              <a:rPr lang="en-US" sz="1200" dirty="0" smtClean="0">
                <a:latin typeface="Calibri"/>
                <a:ea typeface="Calibri"/>
                <a:cs typeface="Calibri"/>
                <a:sym typeface="Calibri"/>
              </a:rPr>
              <a:t>SUFI2 </a:t>
            </a:r>
            <a:r>
              <a:rPr lang="en-US" sz="1200" dirty="0">
                <a:latin typeface="Calibri"/>
                <a:ea typeface="Calibri"/>
                <a:cs typeface="Calibri"/>
                <a:sym typeface="Calibri"/>
              </a:rPr>
              <a:t>and </a:t>
            </a:r>
            <a:r>
              <a:rPr lang="en-US" sz="1200" dirty="0" err="1">
                <a:latin typeface="Calibri"/>
                <a:ea typeface="Calibri"/>
                <a:cs typeface="Calibri"/>
                <a:sym typeface="Calibri"/>
              </a:rPr>
              <a:t>ParaSol</a:t>
            </a:r>
            <a:r>
              <a:rPr lang="en-US" sz="1200" dirty="0">
                <a:latin typeface="Calibri"/>
                <a:ea typeface="Calibri"/>
                <a:cs typeface="Calibri"/>
                <a:sym typeface="Calibri"/>
              </a:rPr>
              <a:t> programs. This image shows the result of 500 calibration simulations in SWAT-CUP’s Parasol program. SWAT-CUP picks the simulation that best correlates the observed and simulated stream discharge data and displayed it as a 95 PPU graph. Ideally both trend lines should fall within the green swath, indicating that the observed and simulated values have a 95% accuracy. However, as you can see, our two trend lines did not aligned very well. This discrepancy is do to limited </a:t>
            </a:r>
            <a:r>
              <a:rPr lang="en-US" sz="1200" i="1" dirty="0">
                <a:latin typeface="Calibri"/>
                <a:ea typeface="Calibri"/>
                <a:cs typeface="Calibri"/>
                <a:sym typeface="Calibri"/>
              </a:rPr>
              <a:t>in situ</a:t>
            </a:r>
            <a:r>
              <a:rPr lang="en-US" sz="1200" dirty="0">
                <a:latin typeface="Calibri"/>
                <a:ea typeface="Calibri"/>
                <a:cs typeface="Calibri"/>
                <a:sym typeface="Calibri"/>
              </a:rPr>
              <a:t> data which restrained the number of consecutive years we could calibrate </a:t>
            </a:r>
            <a:r>
              <a:rPr lang="en-US" sz="1200" dirty="0" smtClean="0">
                <a:latin typeface="Calibri"/>
                <a:ea typeface="Calibri"/>
                <a:cs typeface="Calibri"/>
                <a:sym typeface="Calibri"/>
              </a:rPr>
              <a:t>and </a:t>
            </a:r>
            <a:r>
              <a:rPr lang="en-US" sz="1200" dirty="0">
                <a:latin typeface="Calibri"/>
                <a:ea typeface="Calibri"/>
                <a:cs typeface="Calibri"/>
                <a:sym typeface="Calibri"/>
              </a:rPr>
              <a:t>the location of our stream gage, which was not located on a major confluence.  These factor hindered our calibration efforts.</a:t>
            </a:r>
          </a:p>
          <a:p>
            <a:pPr lvl="0" rtl="0">
              <a:spcBef>
                <a:spcPts val="0"/>
              </a:spcBef>
              <a:buClr>
                <a:schemeClr val="dk1"/>
              </a:buClr>
              <a:buFont typeface="Calibri"/>
              <a:buNone/>
            </a:pPr>
            <a:endParaRPr sz="1200" dirty="0">
              <a:solidFill>
                <a:schemeClr val="dk1"/>
              </a:solidFill>
              <a:latin typeface="Questrial"/>
              <a:ea typeface="Questrial"/>
              <a:cs typeface="Questrial"/>
              <a:sym typeface="Questrial"/>
            </a:endParaRPr>
          </a:p>
          <a:p>
            <a:pPr lvl="0" rtl="0">
              <a:spcBef>
                <a:spcPts val="0"/>
              </a:spcBef>
              <a:buClr>
                <a:schemeClr val="dk1"/>
              </a:buClr>
              <a:buFont typeface="Calibri"/>
              <a:buNone/>
            </a:pPr>
            <a:endParaRPr sz="1200" dirty="0">
              <a:solidFill>
                <a:schemeClr val="dk1"/>
              </a:solidFill>
              <a:latin typeface="Questrial"/>
              <a:ea typeface="Questrial"/>
              <a:cs typeface="Questrial"/>
              <a:sym typeface="Questrial"/>
            </a:endParaRPr>
          </a:p>
          <a:p>
            <a:pPr>
              <a:spcBef>
                <a:spcPts val="0"/>
              </a:spcBef>
              <a:buNone/>
            </a:pPr>
            <a:endParaRPr dirty="0"/>
          </a:p>
        </p:txBody>
      </p:sp>
      <p:sp>
        <p:nvSpPr>
          <p:cNvPr id="334" name="Shape 33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162185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lnSpc>
                <a:spcPct val="115000"/>
              </a:lnSpc>
              <a:spcBef>
                <a:spcPts val="0"/>
              </a:spcBef>
              <a:buNone/>
            </a:pPr>
            <a:endParaRPr sz="1200" dirty="0">
              <a:latin typeface="Calibri"/>
              <a:ea typeface="Calibri"/>
              <a:cs typeface="Calibri"/>
              <a:sym typeface="Calibri"/>
            </a:endParaRPr>
          </a:p>
          <a:p>
            <a:pPr rtl="0">
              <a:lnSpc>
                <a:spcPct val="115000"/>
              </a:lnSpc>
              <a:spcBef>
                <a:spcPts val="0"/>
              </a:spcBef>
              <a:buNone/>
            </a:pPr>
            <a:r>
              <a:rPr lang="en-US" sz="1200" dirty="0">
                <a:latin typeface="Calibri"/>
                <a:ea typeface="Calibri"/>
                <a:cs typeface="Calibri"/>
                <a:sym typeface="Calibri"/>
              </a:rPr>
              <a:t> </a:t>
            </a:r>
          </a:p>
          <a:p>
            <a:pPr rtl="0">
              <a:lnSpc>
                <a:spcPct val="115000"/>
              </a:lnSpc>
              <a:spcBef>
                <a:spcPts val="0"/>
              </a:spcBef>
              <a:buNone/>
            </a:pPr>
            <a:r>
              <a:rPr lang="en-US" sz="1200" dirty="0">
                <a:latin typeface="Calibri"/>
                <a:ea typeface="Calibri"/>
                <a:cs typeface="Calibri"/>
                <a:sym typeface="Calibri"/>
              </a:rPr>
              <a:t>For this image, we compared the evapotranspiration data compiled from MOD 16 </a:t>
            </a:r>
            <a:r>
              <a:rPr lang="en-US" sz="1200" dirty="0" smtClean="0">
                <a:latin typeface="Calibri"/>
                <a:ea typeface="Calibri"/>
                <a:cs typeface="Calibri"/>
                <a:sym typeface="Calibri"/>
              </a:rPr>
              <a:t>data to </a:t>
            </a:r>
            <a:r>
              <a:rPr lang="en-US" sz="1200" dirty="0">
                <a:latin typeface="Calibri"/>
                <a:ea typeface="Calibri"/>
                <a:cs typeface="Calibri"/>
                <a:sym typeface="Calibri"/>
              </a:rPr>
              <a:t>the evapotranspiration values simulated in SWAT.  Despite our study period spanning back to 1979, we chose to compare more recent evapotranspiration values from the years 2000 to 2012 so as to account for climate change and recent drought conditions. These ET values were derived from the sub-basin that contained our stream gage.  As you can see, a general trend is observed between SWAT and MOD 16, but the magnitudes of the peaks and dips between the two differ. This anomaly can also be attributed to possible errors in  SWAT (i.e. input data error ), aggregation of lower resolution (i.e. 5 </a:t>
            </a:r>
            <a:r>
              <a:rPr lang="en-US" sz="1200" dirty="0" smtClean="0">
                <a:latin typeface="Calibri"/>
                <a:ea typeface="Calibri"/>
                <a:cs typeface="Calibri"/>
                <a:sym typeface="Calibri"/>
              </a:rPr>
              <a:t>km²)  </a:t>
            </a:r>
            <a:r>
              <a:rPr lang="en-US" sz="1200" dirty="0">
                <a:latin typeface="Calibri"/>
                <a:ea typeface="Calibri"/>
                <a:cs typeface="Calibri"/>
                <a:sym typeface="Calibri"/>
              </a:rPr>
              <a:t>of the MODIS sensor data, </a:t>
            </a:r>
            <a:r>
              <a:rPr lang="en-US" sz="1200" dirty="0" smtClean="0">
                <a:latin typeface="Calibri"/>
                <a:ea typeface="Calibri"/>
                <a:cs typeface="Calibri"/>
                <a:sym typeface="Calibri"/>
              </a:rPr>
              <a:t>and the </a:t>
            </a:r>
            <a:r>
              <a:rPr lang="en-US" sz="1200" dirty="0">
                <a:latin typeface="Calibri"/>
                <a:ea typeface="Calibri"/>
                <a:cs typeface="Calibri"/>
                <a:sym typeface="Calibri"/>
              </a:rPr>
              <a:t>inherent error in MODIS output (</a:t>
            </a:r>
            <a:r>
              <a:rPr lang="en-US" sz="1200" dirty="0" err="1">
                <a:latin typeface="Calibri"/>
                <a:ea typeface="Calibri"/>
                <a:cs typeface="Calibri"/>
                <a:sym typeface="Calibri"/>
              </a:rPr>
              <a:t>i.e</a:t>
            </a:r>
            <a:r>
              <a:rPr lang="en-US" sz="1200" dirty="0">
                <a:latin typeface="Calibri"/>
                <a:ea typeface="Calibri"/>
                <a:cs typeface="Calibri"/>
                <a:sym typeface="Calibri"/>
              </a:rPr>
              <a:t> +- 20</a:t>
            </a:r>
            <a:r>
              <a:rPr lang="en-US" sz="1200" dirty="0" smtClean="0">
                <a:latin typeface="Calibri"/>
                <a:ea typeface="Calibri"/>
                <a:cs typeface="Calibri"/>
                <a:sym typeface="Calibri"/>
              </a:rPr>
              <a:t>%) </a:t>
            </a:r>
            <a:r>
              <a:rPr lang="en-US" sz="1200" dirty="0">
                <a:latin typeface="Calibri"/>
                <a:ea typeface="Calibri"/>
                <a:cs typeface="Calibri"/>
                <a:sym typeface="Calibri"/>
              </a:rPr>
              <a:t>. </a:t>
            </a:r>
          </a:p>
          <a:p>
            <a:pPr>
              <a:spcBef>
                <a:spcPts val="0"/>
              </a:spcBef>
              <a:buNone/>
            </a:pPr>
            <a:endParaRPr dirty="0"/>
          </a:p>
        </p:txBody>
      </p:sp>
      <p:sp>
        <p:nvSpPr>
          <p:cNvPr id="345" name="Shape 34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447522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3"/>
        <p:cNvGrpSpPr/>
        <p:nvPr/>
      </p:nvGrpSpPr>
      <p:grpSpPr>
        <a:xfrm>
          <a:off x="0" y="0"/>
          <a:ext cx="0" cy="0"/>
          <a:chOff x="0" y="0"/>
          <a:chExt cx="0" cy="0"/>
        </a:xfrm>
      </p:grpSpPr>
      <p:sp>
        <p:nvSpPr>
          <p:cNvPr id="124" name="Shape 124"/>
          <p:cNvSpPr/>
          <p:nvPr/>
        </p:nvSpPr>
        <p:spPr>
          <a:xfrm>
            <a:off x="0" y="6784846"/>
            <a:ext cx="9144000" cy="7315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pic>
        <p:nvPicPr>
          <p:cNvPr id="125" name="Shape 125"/>
          <p:cNvPicPr preferRelativeResize="0"/>
          <p:nvPr/>
        </p:nvPicPr>
        <p:blipFill rotWithShape="1">
          <a:blip r:embed="rId2">
            <a:alphaModFix/>
          </a:blip>
          <a:srcRect/>
          <a:stretch/>
        </p:blipFill>
        <p:spPr>
          <a:xfrm>
            <a:off x="363094" y="5467376"/>
            <a:ext cx="1010529" cy="1010529"/>
          </a:xfrm>
          <a:prstGeom prst="rect">
            <a:avLst/>
          </a:prstGeom>
          <a:noFill/>
          <a:ln>
            <a:noFill/>
          </a:ln>
        </p:spPr>
      </p:pic>
      <p:sp>
        <p:nvSpPr>
          <p:cNvPr id="126" name="Shape 126"/>
          <p:cNvSpPr txBox="1">
            <a:spLocks noGrp="1"/>
          </p:cNvSpPr>
          <p:nvPr>
            <p:ph type="body" idx="1"/>
          </p:nvPr>
        </p:nvSpPr>
        <p:spPr>
          <a:xfrm>
            <a:off x="5660135"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7" name="Shape 127"/>
          <p:cNvSpPr txBox="1">
            <a:spLocks noGrp="1"/>
          </p:cNvSpPr>
          <p:nvPr>
            <p:ph type="body" idx="2"/>
          </p:nvPr>
        </p:nvSpPr>
        <p:spPr>
          <a:xfrm>
            <a:off x="5660135"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body" idx="3"/>
          </p:nvPr>
        </p:nvSpPr>
        <p:spPr>
          <a:xfrm>
            <a:off x="5663182"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9" name="Shape 129"/>
          <p:cNvSpPr txBox="1">
            <a:spLocks noGrp="1"/>
          </p:cNvSpPr>
          <p:nvPr>
            <p:ph type="body" idx="4"/>
          </p:nvPr>
        </p:nvSpPr>
        <p:spPr>
          <a:xfrm>
            <a:off x="2249424"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0" name="Shape 130"/>
          <p:cNvSpPr txBox="1">
            <a:spLocks noGrp="1"/>
          </p:cNvSpPr>
          <p:nvPr>
            <p:ph type="body" idx="5"/>
          </p:nvPr>
        </p:nvSpPr>
        <p:spPr>
          <a:xfrm>
            <a:off x="2249424"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1" name="Shape 131"/>
          <p:cNvSpPr txBox="1">
            <a:spLocks noGrp="1"/>
          </p:cNvSpPr>
          <p:nvPr>
            <p:ph type="body" idx="6"/>
          </p:nvPr>
        </p:nvSpPr>
        <p:spPr>
          <a:xfrm>
            <a:off x="2249424"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32" name="Shape 132"/>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33" name="Shape 133"/>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 name="Shape 134"/>
          <p:cNvSpPr txBox="1">
            <a:spLocks noGrp="1"/>
          </p:cNvSpPr>
          <p:nvPr>
            <p:ph type="body" idx="8"/>
          </p:nvPr>
        </p:nvSpPr>
        <p:spPr>
          <a:xfrm>
            <a:off x="685800" y="1426462"/>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35" name="Shape 135"/>
          <p:cNvGrpSpPr/>
          <p:nvPr/>
        </p:nvGrpSpPr>
        <p:grpSpPr>
          <a:xfrm>
            <a:off x="0" y="-44450"/>
            <a:ext cx="9144000" cy="1077912"/>
            <a:chOff x="0" y="-44450"/>
            <a:chExt cx="9144000" cy="1077912"/>
          </a:xfrm>
        </p:grpSpPr>
        <p:sp>
          <p:nvSpPr>
            <p:cNvPr id="136" name="Shape 136"/>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spcBef>
                  <a:spcPts val="0"/>
                </a:spcBef>
                <a:buClr>
                  <a:srgbClr val="767171"/>
                </a:buClr>
                <a:buFont typeface="Questrial"/>
                <a:buNone/>
              </a:pPr>
              <a:endParaRPr sz="1800" b="0" i="0" u="none" strike="noStrike" cap="none" baseline="0">
                <a:solidFill>
                  <a:srgbClr val="767171"/>
                </a:solidFill>
                <a:latin typeface="Questrial"/>
                <a:ea typeface="Questrial"/>
                <a:cs typeface="Questrial"/>
                <a:sym typeface="Questrial"/>
                <a:rtl val="0"/>
              </a:endParaRPr>
            </a:p>
          </p:txBody>
        </p:sp>
        <p:sp>
          <p:nvSpPr>
            <p:cNvPr id="137" name="Shape 137"/>
            <p:cNvSpPr txBox="1"/>
            <p:nvPr/>
          </p:nvSpPr>
          <p:spPr>
            <a:xfrm>
              <a:off x="153984" y="260350"/>
              <a:ext cx="2332036" cy="338136"/>
            </a:xfrm>
            <a:prstGeom prst="rect">
              <a:avLst/>
            </a:prstGeom>
            <a:noFill/>
            <a:ln>
              <a:noFill/>
            </a:ln>
          </p:spPr>
          <p:txBody>
            <a:bodyPr lIns="91375" tIns="45675" rIns="91375" bIns="45675" anchor="t" anchorCtr="0">
              <a:noAutofit/>
            </a:bodyPr>
            <a:lstStyle/>
            <a:p>
              <a:pPr marL="0" marR="0" lvl="0" indent="0" algn="ctr" rtl="0">
                <a:spcBef>
                  <a:spcPts val="0"/>
                </a:spcBef>
                <a:buClr>
                  <a:srgbClr val="767171"/>
                </a:buClr>
                <a:buFont typeface="Questrial"/>
                <a:buNone/>
              </a:pPr>
              <a:endParaRPr sz="800" b="1" i="0" u="none" strike="noStrike" cap="none" baseline="0">
                <a:solidFill>
                  <a:srgbClr val="FFFFFF"/>
                </a:solidFill>
                <a:latin typeface="Helvetica Neue"/>
                <a:ea typeface="Helvetica Neue"/>
                <a:cs typeface="Helvetica Neue"/>
                <a:sym typeface="Helvetica Neue"/>
                <a:rtl val="0"/>
              </a:endParaRPr>
            </a:p>
            <a:p>
              <a:pPr marL="0" marR="0" lvl="0" indent="0" algn="ctr" rtl="0">
                <a:spcBef>
                  <a:spcPts val="0"/>
                </a:spcBef>
                <a:buClr>
                  <a:srgbClr val="FFFFFF"/>
                </a:buClr>
                <a:buSzPct val="25000"/>
                <a:buFont typeface="Helvetica Neue"/>
                <a:buNone/>
              </a:pPr>
              <a:r>
                <a:rPr lang="en-US" sz="800" b="0" i="0" u="none" strike="noStrike" cap="none" baseline="0">
                  <a:solidFill>
                    <a:srgbClr val="FFFFFF"/>
                  </a:solidFill>
                  <a:latin typeface="Helvetica Neue"/>
                  <a:ea typeface="Helvetica Neue"/>
                  <a:cs typeface="Helvetica Neue"/>
                  <a:sym typeface="Helvetica Neue"/>
                  <a:rtl val="0"/>
                </a:rPr>
                <a:t>National Aeronautics and Space Administration</a:t>
              </a:r>
            </a:p>
          </p:txBody>
        </p:sp>
        <p:pic>
          <p:nvPicPr>
            <p:cNvPr id="138" name="Shape 138"/>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139"/>
        <p:cNvGrpSpPr/>
        <p:nvPr/>
      </p:nvGrpSpPr>
      <p:grpSpPr>
        <a:xfrm>
          <a:off x="0" y="0"/>
          <a:ext cx="0" cy="0"/>
          <a:chOff x="0" y="0"/>
          <a:chExt cx="0" cy="0"/>
        </a:xfrm>
      </p:grpSpPr>
      <p:sp>
        <p:nvSpPr>
          <p:cNvPr id="140" name="Shape 14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41" name="Shape 141"/>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42" name="Shape 142"/>
          <p:cNvSpPr txBox="1">
            <a:spLocks noGrp="1"/>
          </p:cNvSpPr>
          <p:nvPr>
            <p:ph type="body" idx="1"/>
          </p:nvPr>
        </p:nvSpPr>
        <p:spPr>
          <a:xfrm>
            <a:off x="576072" y="1438654"/>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3" name="Shape 143"/>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4" name="Shape 144"/>
          <p:cNvSpPr>
            <a:spLocks noGrp="1"/>
          </p:cNvSpPr>
          <p:nvPr>
            <p:ph type="pic" idx="3"/>
          </p:nvPr>
        </p:nvSpPr>
        <p:spPr>
          <a:xfrm>
            <a:off x="0" y="3429000"/>
            <a:ext cx="9144000" cy="3429000"/>
          </a:xfrm>
          <a:prstGeom prst="rect">
            <a:avLst/>
          </a:prstGeom>
          <a:noFill/>
          <a:ln>
            <a:noFill/>
          </a:ln>
        </p:spPr>
      </p:sp>
      <p:sp>
        <p:nvSpPr>
          <p:cNvPr id="145" name="Shape 145"/>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146"/>
        <p:cNvGrpSpPr/>
        <p:nvPr/>
      </p:nvGrpSpPr>
      <p:grpSpPr>
        <a:xfrm>
          <a:off x="0" y="0"/>
          <a:ext cx="0" cy="0"/>
          <a:chOff x="0" y="0"/>
          <a:chExt cx="0" cy="0"/>
        </a:xfrm>
      </p:grpSpPr>
      <p:sp>
        <p:nvSpPr>
          <p:cNvPr id="147" name="Shape 14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48" name="Shape 148"/>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49" name="Shape 149"/>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150" name="Shape 150"/>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1" name="Shape 151"/>
          <p:cNvSpPr txBox="1">
            <a:spLocks noGrp="1"/>
          </p:cNvSpPr>
          <p:nvPr>
            <p:ph type="body" idx="2"/>
          </p:nvPr>
        </p:nvSpPr>
        <p:spPr>
          <a:xfrm>
            <a:off x="3511296" y="2369943"/>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2" name="Shape 152"/>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3" name="Shape 153"/>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154"/>
        <p:cNvGrpSpPr/>
        <p:nvPr/>
      </p:nvGrpSpPr>
      <p:grpSpPr>
        <a:xfrm>
          <a:off x="0" y="0"/>
          <a:ext cx="0" cy="0"/>
          <a:chOff x="0" y="0"/>
          <a:chExt cx="0" cy="0"/>
        </a:xfrm>
      </p:grpSpPr>
      <p:sp>
        <p:nvSpPr>
          <p:cNvPr id="155" name="Shape 15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56" name="Shape 156"/>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57" name="Shape 157"/>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158" name="Shape 158"/>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9" name="Shape 159"/>
          <p:cNvSpPr txBox="1">
            <a:spLocks noGrp="1"/>
          </p:cNvSpPr>
          <p:nvPr>
            <p:ph type="body" idx="2"/>
          </p:nvPr>
        </p:nvSpPr>
        <p:spPr>
          <a:xfrm>
            <a:off x="571206" y="3011685"/>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0" name="Shape 160"/>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1" name="Shape 161"/>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162"/>
        <p:cNvGrpSpPr/>
        <p:nvPr/>
      </p:nvGrpSpPr>
      <p:grpSpPr>
        <a:xfrm>
          <a:off x="0" y="0"/>
          <a:ext cx="0" cy="0"/>
          <a:chOff x="0" y="0"/>
          <a:chExt cx="0" cy="0"/>
        </a:xfrm>
      </p:grpSpPr>
      <p:sp>
        <p:nvSpPr>
          <p:cNvPr id="163" name="Shape 16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64" name="Shape 164"/>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65" name="Shape 165"/>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2"/>
          </p:nvPr>
        </p:nvSpPr>
        <p:spPr>
          <a:xfrm>
            <a:off x="740664" y="4049485"/>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7" name="Shape 167"/>
          <p:cNvSpPr>
            <a:spLocks noGrp="1"/>
          </p:cNvSpPr>
          <p:nvPr>
            <p:ph type="pic" idx="3"/>
          </p:nvPr>
        </p:nvSpPr>
        <p:spPr>
          <a:xfrm>
            <a:off x="0" y="0"/>
            <a:ext cx="9144000" cy="3429000"/>
          </a:xfrm>
          <a:prstGeom prst="rect">
            <a:avLst/>
          </a:prstGeom>
          <a:noFill/>
          <a:ln>
            <a:noFill/>
          </a:ln>
        </p:spPr>
      </p:sp>
      <p:sp>
        <p:nvSpPr>
          <p:cNvPr id="168" name="Shape 168"/>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169"/>
        <p:cNvGrpSpPr/>
        <p:nvPr/>
      </p:nvGrpSpPr>
      <p:grpSpPr>
        <a:xfrm>
          <a:off x="0" y="0"/>
          <a:ext cx="0" cy="0"/>
          <a:chOff x="0" y="0"/>
          <a:chExt cx="0" cy="0"/>
        </a:xfrm>
      </p:grpSpPr>
      <p:sp>
        <p:nvSpPr>
          <p:cNvPr id="170" name="Shape 17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71" name="Shape 171"/>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72" name="Shape 172"/>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3" name="Shape 173"/>
          <p:cNvSpPr txBox="1">
            <a:spLocks noGrp="1"/>
          </p:cNvSpPr>
          <p:nvPr>
            <p:ph type="body" idx="2"/>
          </p:nvPr>
        </p:nvSpPr>
        <p:spPr>
          <a:xfrm>
            <a:off x="740664" y="675560"/>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a:spLocks noGrp="1"/>
          </p:cNvSpPr>
          <p:nvPr>
            <p:ph type="pic" idx="3"/>
          </p:nvPr>
        </p:nvSpPr>
        <p:spPr>
          <a:xfrm>
            <a:off x="0" y="3429000"/>
            <a:ext cx="9144000" cy="3429000"/>
          </a:xfrm>
          <a:prstGeom prst="rect">
            <a:avLst/>
          </a:prstGeom>
          <a:noFill/>
          <a:ln>
            <a:noFill/>
          </a:ln>
        </p:spPr>
      </p:sp>
      <p:sp>
        <p:nvSpPr>
          <p:cNvPr id="175" name="Shape 175"/>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76"/>
        <p:cNvGrpSpPr/>
        <p:nvPr/>
      </p:nvGrpSpPr>
      <p:grpSpPr>
        <a:xfrm>
          <a:off x="0" y="0"/>
          <a:ext cx="0" cy="0"/>
          <a:chOff x="0" y="0"/>
          <a:chExt cx="0" cy="0"/>
        </a:xfrm>
      </p:grpSpPr>
      <p:sp>
        <p:nvSpPr>
          <p:cNvPr id="177" name="Shape 1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78" name="Shape 178"/>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79" name="Shape 179"/>
          <p:cNvSpPr txBox="1">
            <a:spLocks noGrp="1"/>
          </p:cNvSpPr>
          <p:nvPr>
            <p:ph type="body" idx="1"/>
          </p:nvPr>
        </p:nvSpPr>
        <p:spPr>
          <a:xfrm>
            <a:off x="749808" y="2255518"/>
            <a:ext cx="7653528" cy="3706366"/>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0" name="Shape 180"/>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187"/>
        <p:cNvGrpSpPr/>
        <p:nvPr/>
      </p:nvGrpSpPr>
      <p:grpSpPr>
        <a:xfrm>
          <a:off x="0" y="0"/>
          <a:ext cx="0" cy="0"/>
          <a:chOff x="0" y="0"/>
          <a:chExt cx="0" cy="0"/>
        </a:xfrm>
      </p:grpSpPr>
      <p:sp>
        <p:nvSpPr>
          <p:cNvPr id="188" name="Shape 18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89" name="Shape 189"/>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90" name="Shape 190"/>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191" name="Shape 191"/>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2" name="Shape 192"/>
          <p:cNvSpPr txBox="1">
            <a:spLocks noGrp="1"/>
          </p:cNvSpPr>
          <p:nvPr>
            <p:ph type="body" idx="2"/>
          </p:nvPr>
        </p:nvSpPr>
        <p:spPr>
          <a:xfrm>
            <a:off x="571206" y="3011685"/>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p:spTree>
      <p:nvGrpSpPr>
        <p:cNvPr id="1" name="Shape 195"/>
        <p:cNvGrpSpPr/>
        <p:nvPr/>
      </p:nvGrpSpPr>
      <p:grpSpPr>
        <a:xfrm>
          <a:off x="0" y="0"/>
          <a:ext cx="0" cy="0"/>
          <a:chOff x="0" y="0"/>
          <a:chExt cx="0" cy="0"/>
        </a:xfrm>
      </p:grpSpPr>
      <p:sp>
        <p:nvSpPr>
          <p:cNvPr id="196" name="Shape 196"/>
          <p:cNvSpPr/>
          <p:nvPr/>
        </p:nvSpPr>
        <p:spPr>
          <a:xfrm>
            <a:off x="0" y="6784846"/>
            <a:ext cx="9144000" cy="7315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pic>
        <p:nvPicPr>
          <p:cNvPr id="197" name="Shape 197"/>
          <p:cNvPicPr preferRelativeResize="0"/>
          <p:nvPr/>
        </p:nvPicPr>
        <p:blipFill rotWithShape="1">
          <a:blip r:embed="rId2">
            <a:alphaModFix/>
          </a:blip>
          <a:srcRect/>
          <a:stretch/>
        </p:blipFill>
        <p:spPr>
          <a:xfrm>
            <a:off x="363094" y="5467376"/>
            <a:ext cx="1010529" cy="1010529"/>
          </a:xfrm>
          <a:prstGeom prst="rect">
            <a:avLst/>
          </a:prstGeom>
          <a:noFill/>
          <a:ln>
            <a:noFill/>
          </a:ln>
        </p:spPr>
      </p:pic>
      <p:sp>
        <p:nvSpPr>
          <p:cNvPr id="198" name="Shape 198"/>
          <p:cNvSpPr txBox="1">
            <a:spLocks noGrp="1"/>
          </p:cNvSpPr>
          <p:nvPr>
            <p:ph type="body" idx="1"/>
          </p:nvPr>
        </p:nvSpPr>
        <p:spPr>
          <a:xfrm>
            <a:off x="5660135"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9" name="Shape 199"/>
          <p:cNvSpPr txBox="1">
            <a:spLocks noGrp="1"/>
          </p:cNvSpPr>
          <p:nvPr>
            <p:ph type="body" idx="2"/>
          </p:nvPr>
        </p:nvSpPr>
        <p:spPr>
          <a:xfrm>
            <a:off x="5660135"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0" name="Shape 200"/>
          <p:cNvSpPr txBox="1">
            <a:spLocks noGrp="1"/>
          </p:cNvSpPr>
          <p:nvPr>
            <p:ph type="body" idx="3"/>
          </p:nvPr>
        </p:nvSpPr>
        <p:spPr>
          <a:xfrm>
            <a:off x="5663182"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1" name="Shape 201"/>
          <p:cNvSpPr txBox="1">
            <a:spLocks noGrp="1"/>
          </p:cNvSpPr>
          <p:nvPr>
            <p:ph type="body" idx="4"/>
          </p:nvPr>
        </p:nvSpPr>
        <p:spPr>
          <a:xfrm>
            <a:off x="2249424"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2" name="Shape 202"/>
          <p:cNvSpPr txBox="1">
            <a:spLocks noGrp="1"/>
          </p:cNvSpPr>
          <p:nvPr>
            <p:ph type="body" idx="5"/>
          </p:nvPr>
        </p:nvSpPr>
        <p:spPr>
          <a:xfrm>
            <a:off x="2249424"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3" name="Shape 203"/>
          <p:cNvSpPr txBox="1">
            <a:spLocks noGrp="1"/>
          </p:cNvSpPr>
          <p:nvPr>
            <p:ph type="body" idx="6"/>
          </p:nvPr>
        </p:nvSpPr>
        <p:spPr>
          <a:xfrm>
            <a:off x="2249424"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04" name="Shape 204"/>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05" name="Shape 205"/>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6" name="Shape 206"/>
          <p:cNvSpPr txBox="1">
            <a:spLocks noGrp="1"/>
          </p:cNvSpPr>
          <p:nvPr>
            <p:ph type="body" idx="8"/>
          </p:nvPr>
        </p:nvSpPr>
        <p:spPr>
          <a:xfrm>
            <a:off x="685800" y="1426462"/>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7" name="Shape 207"/>
          <p:cNvGrpSpPr/>
          <p:nvPr/>
        </p:nvGrpSpPr>
        <p:grpSpPr>
          <a:xfrm>
            <a:off x="0" y="-44450"/>
            <a:ext cx="9144000" cy="1077912"/>
            <a:chOff x="0" y="-44450"/>
            <a:chExt cx="9144000" cy="1077912"/>
          </a:xfrm>
        </p:grpSpPr>
        <p:sp>
          <p:nvSpPr>
            <p:cNvPr id="208" name="Shape 208"/>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spcBef>
                  <a:spcPts val="0"/>
                </a:spcBef>
                <a:buClr>
                  <a:srgbClr val="767171"/>
                </a:buClr>
                <a:buFont typeface="Questrial"/>
                <a:buNone/>
              </a:pPr>
              <a:endParaRPr sz="1800" b="0" i="0" u="none" strike="noStrike" cap="none" baseline="0">
                <a:solidFill>
                  <a:srgbClr val="767171"/>
                </a:solidFill>
                <a:latin typeface="Questrial"/>
                <a:ea typeface="Questrial"/>
                <a:cs typeface="Questrial"/>
                <a:sym typeface="Questrial"/>
                <a:rtl val="0"/>
              </a:endParaRPr>
            </a:p>
          </p:txBody>
        </p:sp>
        <p:sp>
          <p:nvSpPr>
            <p:cNvPr id="209" name="Shape 209"/>
            <p:cNvSpPr txBox="1"/>
            <p:nvPr/>
          </p:nvSpPr>
          <p:spPr>
            <a:xfrm>
              <a:off x="153984" y="260350"/>
              <a:ext cx="2332036" cy="338136"/>
            </a:xfrm>
            <a:prstGeom prst="rect">
              <a:avLst/>
            </a:prstGeom>
            <a:noFill/>
            <a:ln>
              <a:noFill/>
            </a:ln>
          </p:spPr>
          <p:txBody>
            <a:bodyPr lIns="91375" tIns="45675" rIns="91375" bIns="45675" anchor="t" anchorCtr="0">
              <a:noAutofit/>
            </a:bodyPr>
            <a:lstStyle/>
            <a:p>
              <a:pPr marL="0" marR="0" lvl="0" indent="0" algn="ctr" rtl="0">
                <a:spcBef>
                  <a:spcPts val="0"/>
                </a:spcBef>
                <a:buClr>
                  <a:srgbClr val="767171"/>
                </a:buClr>
                <a:buFont typeface="Questrial"/>
                <a:buNone/>
              </a:pPr>
              <a:endParaRPr sz="800" b="1" i="0" u="none" strike="noStrike" cap="none" baseline="0">
                <a:solidFill>
                  <a:srgbClr val="FFFFFF"/>
                </a:solidFill>
                <a:latin typeface="Helvetica Neue"/>
                <a:ea typeface="Helvetica Neue"/>
                <a:cs typeface="Helvetica Neue"/>
                <a:sym typeface="Helvetica Neue"/>
                <a:rtl val="0"/>
              </a:endParaRPr>
            </a:p>
            <a:p>
              <a:pPr marL="0" marR="0" lvl="0" indent="0" algn="ctr" rtl="0">
                <a:spcBef>
                  <a:spcPts val="0"/>
                </a:spcBef>
                <a:buClr>
                  <a:srgbClr val="FFFFFF"/>
                </a:buClr>
                <a:buSzPct val="25000"/>
                <a:buFont typeface="Helvetica Neue"/>
                <a:buNone/>
              </a:pPr>
              <a:r>
                <a:rPr lang="en-US" sz="800" b="0" i="0" u="none" strike="noStrike" cap="none" baseline="0">
                  <a:solidFill>
                    <a:srgbClr val="FFFFFF"/>
                  </a:solidFill>
                  <a:latin typeface="Helvetica Neue"/>
                  <a:ea typeface="Helvetica Neue"/>
                  <a:cs typeface="Helvetica Neue"/>
                  <a:sym typeface="Helvetica Neue"/>
                  <a:rtl val="0"/>
                </a:rPr>
                <a:t>National Aeronautics and Space Administration</a:t>
              </a:r>
            </a:p>
          </p:txBody>
        </p:sp>
        <p:pic>
          <p:nvPicPr>
            <p:cNvPr id="210" name="Shape 210"/>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211"/>
        <p:cNvGrpSpPr/>
        <p:nvPr/>
      </p:nvGrpSpPr>
      <p:grpSpPr>
        <a:xfrm>
          <a:off x="0" y="0"/>
          <a:ext cx="0" cy="0"/>
          <a:chOff x="0" y="0"/>
          <a:chExt cx="0" cy="0"/>
        </a:xfrm>
      </p:grpSpPr>
      <p:sp>
        <p:nvSpPr>
          <p:cNvPr id="212" name="Shape 21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13" name="Shape 213"/>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14" name="Shape 214"/>
          <p:cNvSpPr txBox="1">
            <a:spLocks noGrp="1"/>
          </p:cNvSpPr>
          <p:nvPr>
            <p:ph type="body" idx="1"/>
          </p:nvPr>
        </p:nvSpPr>
        <p:spPr>
          <a:xfrm>
            <a:off x="521208"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5" name="Shape 215"/>
          <p:cNvSpPr txBox="1">
            <a:spLocks noGrp="1"/>
          </p:cNvSpPr>
          <p:nvPr>
            <p:ph type="body" idx="2"/>
          </p:nvPr>
        </p:nvSpPr>
        <p:spPr>
          <a:xfrm>
            <a:off x="548639"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a:spLocks noGrp="1"/>
          </p:cNvSpPr>
          <p:nvPr>
            <p:ph type="pic" idx="3"/>
          </p:nvPr>
        </p:nvSpPr>
        <p:spPr>
          <a:xfrm>
            <a:off x="4572000" y="0"/>
            <a:ext cx="4572000" cy="6858000"/>
          </a:xfrm>
          <a:prstGeom prst="rect">
            <a:avLst/>
          </a:prstGeom>
          <a:noFill/>
          <a:ln>
            <a:noFill/>
          </a:ln>
        </p:spPr>
      </p:sp>
      <p:sp>
        <p:nvSpPr>
          <p:cNvPr id="217" name="Shape 217"/>
          <p:cNvSpPr txBox="1">
            <a:spLocks noGrp="1"/>
          </p:cNvSpPr>
          <p:nvPr>
            <p:ph type="body" idx="4"/>
          </p:nvPr>
        </p:nvSpPr>
        <p:spPr>
          <a:xfrm>
            <a:off x="4572000" y="6583678"/>
            <a:ext cx="1993390" cy="27431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218"/>
        <p:cNvGrpSpPr/>
        <p:nvPr/>
      </p:nvGrpSpPr>
      <p:grpSpPr>
        <a:xfrm>
          <a:off x="0" y="0"/>
          <a:ext cx="0" cy="0"/>
          <a:chOff x="0" y="0"/>
          <a:chExt cx="0" cy="0"/>
        </a:xfrm>
      </p:grpSpPr>
      <p:sp>
        <p:nvSpPr>
          <p:cNvPr id="219" name="Shape 21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20" name="Shape 220"/>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21" name="Shape 221"/>
          <p:cNvSpPr txBox="1">
            <a:spLocks noGrp="1"/>
          </p:cNvSpPr>
          <p:nvPr>
            <p:ph type="body" idx="1"/>
          </p:nvPr>
        </p:nvSpPr>
        <p:spPr>
          <a:xfrm>
            <a:off x="5102351"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2" name="Shape 222"/>
          <p:cNvSpPr txBox="1">
            <a:spLocks noGrp="1"/>
          </p:cNvSpPr>
          <p:nvPr>
            <p:ph type="body" idx="2"/>
          </p:nvPr>
        </p:nvSpPr>
        <p:spPr>
          <a:xfrm>
            <a:off x="5102351"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3" name="Shape 223"/>
          <p:cNvSpPr>
            <a:spLocks noGrp="1"/>
          </p:cNvSpPr>
          <p:nvPr>
            <p:ph type="pic" idx="3"/>
          </p:nvPr>
        </p:nvSpPr>
        <p:spPr>
          <a:xfrm>
            <a:off x="0" y="0"/>
            <a:ext cx="4572000" cy="6858000"/>
          </a:xfrm>
          <a:prstGeom prst="rect">
            <a:avLst/>
          </a:prstGeom>
          <a:noFill/>
          <a:ln>
            <a:noFill/>
          </a:ln>
        </p:spPr>
      </p:sp>
      <p:sp>
        <p:nvSpPr>
          <p:cNvPr id="224" name="Shape 224"/>
          <p:cNvSpPr txBox="1">
            <a:spLocks noGrp="1"/>
          </p:cNvSpPr>
          <p:nvPr>
            <p:ph type="body" idx="4"/>
          </p:nvPr>
        </p:nvSpPr>
        <p:spPr>
          <a:xfrm>
            <a:off x="2578608" y="6583678"/>
            <a:ext cx="1993390" cy="274318"/>
          </a:xfrm>
          <a:prstGeom prst="rect">
            <a:avLst/>
          </a:prstGeom>
          <a:noFill/>
          <a:ln>
            <a:noFill/>
          </a:ln>
        </p:spPr>
        <p:txBody>
          <a:bodyPr lIns="91425" tIns="91425" rIns="91425" bIns="91425" anchor="t" anchorCtr="0"/>
          <a:lstStyle>
            <a:lvl1pPr marL="0" indent="0" algn="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225"/>
        <p:cNvGrpSpPr/>
        <p:nvPr/>
      </p:nvGrpSpPr>
      <p:grpSpPr>
        <a:xfrm>
          <a:off x="0" y="0"/>
          <a:ext cx="0" cy="0"/>
          <a:chOff x="0" y="0"/>
          <a:chExt cx="0" cy="0"/>
        </a:xfrm>
      </p:grpSpPr>
      <p:sp>
        <p:nvSpPr>
          <p:cNvPr id="226" name="Shape 226"/>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27" name="Shape 227"/>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28" name="Shape 228"/>
          <p:cNvSpPr txBox="1">
            <a:spLocks noGrp="1"/>
          </p:cNvSpPr>
          <p:nvPr>
            <p:ph type="body" idx="1"/>
          </p:nvPr>
        </p:nvSpPr>
        <p:spPr>
          <a:xfrm>
            <a:off x="576072" y="1438654"/>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9" name="Shape 229"/>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0" name="Shape 230"/>
          <p:cNvSpPr>
            <a:spLocks noGrp="1"/>
          </p:cNvSpPr>
          <p:nvPr>
            <p:ph type="pic" idx="3"/>
          </p:nvPr>
        </p:nvSpPr>
        <p:spPr>
          <a:xfrm>
            <a:off x="0" y="3429000"/>
            <a:ext cx="9144000" cy="3429000"/>
          </a:xfrm>
          <a:prstGeom prst="rect">
            <a:avLst/>
          </a:prstGeom>
          <a:noFill/>
          <a:ln>
            <a:noFill/>
          </a:ln>
        </p:spPr>
      </p:sp>
      <p:sp>
        <p:nvSpPr>
          <p:cNvPr id="231" name="Shape 231"/>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232"/>
        <p:cNvGrpSpPr/>
        <p:nvPr/>
      </p:nvGrpSpPr>
      <p:grpSpPr>
        <a:xfrm>
          <a:off x="0" y="0"/>
          <a:ext cx="0" cy="0"/>
          <a:chOff x="0" y="0"/>
          <a:chExt cx="0" cy="0"/>
        </a:xfrm>
      </p:grpSpPr>
      <p:sp>
        <p:nvSpPr>
          <p:cNvPr id="233" name="Shape 23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34" name="Shape 234"/>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35" name="Shape 235"/>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236" name="Shape 236"/>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7" name="Shape 237"/>
          <p:cNvSpPr txBox="1">
            <a:spLocks noGrp="1"/>
          </p:cNvSpPr>
          <p:nvPr>
            <p:ph type="body" idx="2"/>
          </p:nvPr>
        </p:nvSpPr>
        <p:spPr>
          <a:xfrm>
            <a:off x="3511296" y="2369943"/>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8" name="Shape 238"/>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9" name="Shape 239"/>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240"/>
        <p:cNvGrpSpPr/>
        <p:nvPr/>
      </p:nvGrpSpPr>
      <p:grpSpPr>
        <a:xfrm>
          <a:off x="0" y="0"/>
          <a:ext cx="0" cy="0"/>
          <a:chOff x="0" y="0"/>
          <a:chExt cx="0" cy="0"/>
        </a:xfrm>
      </p:grpSpPr>
      <p:sp>
        <p:nvSpPr>
          <p:cNvPr id="241" name="Shape 24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42" name="Shape 242"/>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43" name="Shape 243"/>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4" name="Shape 244"/>
          <p:cNvSpPr txBox="1">
            <a:spLocks noGrp="1"/>
          </p:cNvSpPr>
          <p:nvPr>
            <p:ph type="body" idx="2"/>
          </p:nvPr>
        </p:nvSpPr>
        <p:spPr>
          <a:xfrm>
            <a:off x="740664" y="4049485"/>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5" name="Shape 245"/>
          <p:cNvSpPr>
            <a:spLocks noGrp="1"/>
          </p:cNvSpPr>
          <p:nvPr>
            <p:ph type="pic" idx="3"/>
          </p:nvPr>
        </p:nvSpPr>
        <p:spPr>
          <a:xfrm>
            <a:off x="0" y="0"/>
            <a:ext cx="9144000" cy="3429000"/>
          </a:xfrm>
          <a:prstGeom prst="rect">
            <a:avLst/>
          </a:prstGeom>
          <a:noFill/>
          <a:ln>
            <a:noFill/>
          </a:ln>
        </p:spPr>
      </p:sp>
      <p:sp>
        <p:nvSpPr>
          <p:cNvPr id="246" name="Shape 246"/>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247"/>
        <p:cNvGrpSpPr/>
        <p:nvPr/>
      </p:nvGrpSpPr>
      <p:grpSpPr>
        <a:xfrm>
          <a:off x="0" y="0"/>
          <a:ext cx="0" cy="0"/>
          <a:chOff x="0" y="0"/>
          <a:chExt cx="0" cy="0"/>
        </a:xfrm>
      </p:grpSpPr>
      <p:sp>
        <p:nvSpPr>
          <p:cNvPr id="248" name="Shape 2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49" name="Shape 249"/>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50" name="Shape 250"/>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1" name="Shape 251"/>
          <p:cNvSpPr txBox="1">
            <a:spLocks noGrp="1"/>
          </p:cNvSpPr>
          <p:nvPr>
            <p:ph type="body" idx="2"/>
          </p:nvPr>
        </p:nvSpPr>
        <p:spPr>
          <a:xfrm>
            <a:off x="740664" y="675560"/>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2" name="Shape 252"/>
          <p:cNvSpPr>
            <a:spLocks noGrp="1"/>
          </p:cNvSpPr>
          <p:nvPr>
            <p:ph type="pic" idx="3"/>
          </p:nvPr>
        </p:nvSpPr>
        <p:spPr>
          <a:xfrm>
            <a:off x="0" y="3429000"/>
            <a:ext cx="9144000" cy="3429000"/>
          </a:xfrm>
          <a:prstGeom prst="rect">
            <a:avLst/>
          </a:prstGeom>
          <a:noFill/>
          <a:ln>
            <a:noFill/>
          </a:ln>
        </p:spPr>
      </p:sp>
      <p:sp>
        <p:nvSpPr>
          <p:cNvPr id="253" name="Shape 253"/>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254"/>
        <p:cNvGrpSpPr/>
        <p:nvPr/>
      </p:nvGrpSpPr>
      <p:grpSpPr>
        <a:xfrm>
          <a:off x="0" y="0"/>
          <a:ext cx="0" cy="0"/>
          <a:chOff x="0" y="0"/>
          <a:chExt cx="0" cy="0"/>
        </a:xfrm>
      </p:grpSpPr>
      <p:sp>
        <p:nvSpPr>
          <p:cNvPr id="255" name="Shape 25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56" name="Shape 256"/>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257" name="Shape 257"/>
          <p:cNvSpPr txBox="1">
            <a:spLocks noGrp="1"/>
          </p:cNvSpPr>
          <p:nvPr>
            <p:ph type="body" idx="1"/>
          </p:nvPr>
        </p:nvSpPr>
        <p:spPr>
          <a:xfrm>
            <a:off x="749808" y="2255518"/>
            <a:ext cx="7653528" cy="3706366"/>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8" name="Shape 258"/>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1" name="Shape 71"/>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2" name="Shape 72"/>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8" name="Shape 7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9" name="Shape 7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6" name="Shape 8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3" name="Shape 9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0" name="Shape 10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1" name="Shape 101"/>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109"/>
        <p:cNvGrpSpPr/>
        <p:nvPr/>
      </p:nvGrpSpPr>
      <p:grpSpPr>
        <a:xfrm>
          <a:off x="0" y="0"/>
          <a:ext cx="0" cy="0"/>
          <a:chOff x="0" y="0"/>
          <a:chExt cx="0" cy="0"/>
        </a:xfrm>
      </p:grpSpPr>
      <p:sp>
        <p:nvSpPr>
          <p:cNvPr id="110" name="Shape 11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11" name="Shape 111"/>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12" name="Shape 112"/>
          <p:cNvSpPr txBox="1">
            <a:spLocks noGrp="1"/>
          </p:cNvSpPr>
          <p:nvPr>
            <p:ph type="body" idx="1"/>
          </p:nvPr>
        </p:nvSpPr>
        <p:spPr>
          <a:xfrm>
            <a:off x="5102351"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2"/>
          </p:nvPr>
        </p:nvSpPr>
        <p:spPr>
          <a:xfrm>
            <a:off x="5102351"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a:spLocks noGrp="1"/>
          </p:cNvSpPr>
          <p:nvPr>
            <p:ph type="pic" idx="3"/>
          </p:nvPr>
        </p:nvSpPr>
        <p:spPr>
          <a:xfrm>
            <a:off x="0" y="0"/>
            <a:ext cx="4572000" cy="6858000"/>
          </a:xfrm>
          <a:prstGeom prst="rect">
            <a:avLst/>
          </a:prstGeom>
          <a:noFill/>
          <a:ln>
            <a:noFill/>
          </a:ln>
        </p:spPr>
      </p:sp>
      <p:sp>
        <p:nvSpPr>
          <p:cNvPr id="115" name="Shape 115"/>
          <p:cNvSpPr txBox="1">
            <a:spLocks noGrp="1"/>
          </p:cNvSpPr>
          <p:nvPr>
            <p:ph type="body" idx="4"/>
          </p:nvPr>
        </p:nvSpPr>
        <p:spPr>
          <a:xfrm>
            <a:off x="2578608" y="6583678"/>
            <a:ext cx="1993390" cy="274318"/>
          </a:xfrm>
          <a:prstGeom prst="rect">
            <a:avLst/>
          </a:prstGeom>
          <a:noFill/>
          <a:ln>
            <a:noFill/>
          </a:ln>
        </p:spPr>
        <p:txBody>
          <a:bodyPr lIns="91425" tIns="91425" rIns="91425" bIns="91425" anchor="t" anchorCtr="0"/>
          <a:lstStyle>
            <a:lvl1pPr marL="0" indent="0" algn="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116"/>
        <p:cNvGrpSpPr/>
        <p:nvPr/>
      </p:nvGrpSpPr>
      <p:grpSpPr>
        <a:xfrm>
          <a:off x="0" y="0"/>
          <a:ext cx="0" cy="0"/>
          <a:chOff x="0" y="0"/>
          <a:chExt cx="0" cy="0"/>
        </a:xfrm>
      </p:grpSpPr>
      <p:sp>
        <p:nvSpPr>
          <p:cNvPr id="117" name="Shape 11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18" name="Shape 118"/>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Questrial"/>
              <a:ea typeface="Questrial"/>
              <a:cs typeface="Questrial"/>
              <a:sym typeface="Questrial"/>
              <a:rtl val="0"/>
            </a:endParaRPr>
          </a:p>
        </p:txBody>
      </p:sp>
      <p:sp>
        <p:nvSpPr>
          <p:cNvPr id="119" name="Shape 119"/>
          <p:cNvSpPr txBox="1">
            <a:spLocks noGrp="1"/>
          </p:cNvSpPr>
          <p:nvPr>
            <p:ph type="body" idx="1"/>
          </p:nvPr>
        </p:nvSpPr>
        <p:spPr>
          <a:xfrm>
            <a:off x="521208"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0" name="Shape 120"/>
          <p:cNvSpPr txBox="1">
            <a:spLocks noGrp="1"/>
          </p:cNvSpPr>
          <p:nvPr>
            <p:ph type="body" idx="2"/>
          </p:nvPr>
        </p:nvSpPr>
        <p:spPr>
          <a:xfrm>
            <a:off x="548639"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1" name="Shape 121"/>
          <p:cNvSpPr>
            <a:spLocks noGrp="1"/>
          </p:cNvSpPr>
          <p:nvPr>
            <p:ph type="pic" idx="3"/>
          </p:nvPr>
        </p:nvSpPr>
        <p:spPr>
          <a:xfrm>
            <a:off x="4572000" y="0"/>
            <a:ext cx="4572000" cy="6858000"/>
          </a:xfrm>
          <a:prstGeom prst="rect">
            <a:avLst/>
          </a:prstGeom>
          <a:noFill/>
          <a:ln>
            <a:noFill/>
          </a:ln>
        </p:spPr>
      </p:sp>
      <p:sp>
        <p:nvSpPr>
          <p:cNvPr id="122" name="Shape 122"/>
          <p:cNvSpPr txBox="1">
            <a:spLocks noGrp="1"/>
          </p:cNvSpPr>
          <p:nvPr>
            <p:ph type="body" idx="4"/>
          </p:nvPr>
        </p:nvSpPr>
        <p:spPr>
          <a:xfrm>
            <a:off x="4572000" y="6583678"/>
            <a:ext cx="1993390" cy="27431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BFBDBD"/>
                </a:solidFill>
                <a:latin typeface="Questrial"/>
                <a:ea typeface="Questrial"/>
                <a:cs typeface="Questrial"/>
                <a:sym typeface="Questrial"/>
              </a:rPr>
              <a:t>‹#›</a:t>
            </a:fld>
            <a:endParaRPr lang="en-US" sz="1200" b="0" i="0" u="none" strike="noStrike" cap="none" baseline="0">
              <a:solidFill>
                <a:srgbClr val="BFBDBD"/>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7" r:id="rId6"/>
    <p:sldLayoutId id="2147483658"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5" name="Shape 105"/>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38100" algn="l" rtl="0">
              <a:lnSpc>
                <a:spcPct val="90000"/>
              </a:lnSpc>
              <a:spcBef>
                <a:spcPts val="1000"/>
              </a:spcBef>
              <a:spcAft>
                <a:spcPts val="0"/>
              </a:spcAft>
              <a:buClr>
                <a:schemeClr val="dk1"/>
              </a:buClr>
              <a:buFont typeface="Arial"/>
              <a:buChar char="•"/>
              <a:defRPr/>
            </a:lvl1pPr>
            <a:lvl2pPr marL="685800" marR="0" indent="12700" algn="l" rtl="0">
              <a:lnSpc>
                <a:spcPct val="90000"/>
              </a:lnSpc>
              <a:spcBef>
                <a:spcPts val="500"/>
              </a:spcBef>
              <a:spcAft>
                <a:spcPts val="0"/>
              </a:spcAft>
              <a:buClr>
                <a:schemeClr val="dk1"/>
              </a:buClr>
              <a:buFont typeface="Arial"/>
              <a:buChar char="•"/>
              <a:defRPr/>
            </a:lvl2pPr>
            <a:lvl3pPr marL="1143000" marR="0" indent="-12700" algn="l" rtl="0">
              <a:lnSpc>
                <a:spcPct val="90000"/>
              </a:lnSpc>
              <a:spcBef>
                <a:spcPts val="500"/>
              </a:spcBef>
              <a:spcAft>
                <a:spcPts val="0"/>
              </a:spcAft>
              <a:buClr>
                <a:schemeClr val="dk1"/>
              </a:buClr>
              <a:buFont typeface="Arial"/>
              <a:buChar char="•"/>
              <a:defRPr/>
            </a:lvl3pPr>
            <a:lvl4pPr marL="1600200" marR="0" indent="-25400" algn="l" rtl="0">
              <a:lnSpc>
                <a:spcPct val="90000"/>
              </a:lnSpc>
              <a:spcBef>
                <a:spcPts val="500"/>
              </a:spcBef>
              <a:spcAft>
                <a:spcPts val="0"/>
              </a:spcAft>
              <a:buClr>
                <a:schemeClr val="dk1"/>
              </a:buClr>
              <a:buFont typeface="Arial"/>
              <a:buChar char="•"/>
              <a:defRPr/>
            </a:lvl4pPr>
            <a:lvl5pPr marL="2057400" marR="0" indent="-25400" algn="l" rtl="0">
              <a:lnSpc>
                <a:spcPct val="90000"/>
              </a:lnSpc>
              <a:spcBef>
                <a:spcPts val="500"/>
              </a:spcBef>
              <a:spcAft>
                <a:spcPts val="0"/>
              </a:spcAft>
              <a:buClr>
                <a:schemeClr val="dk1"/>
              </a:buClr>
              <a:buFont typeface="Arial"/>
              <a:buChar char="•"/>
              <a:defRPr/>
            </a:lvl5pPr>
            <a:lvl6pPr marL="2514600" marR="0" indent="-25400" algn="l" rtl="0">
              <a:lnSpc>
                <a:spcPct val="90000"/>
              </a:lnSpc>
              <a:spcBef>
                <a:spcPts val="500"/>
              </a:spcBef>
              <a:spcAft>
                <a:spcPts val="0"/>
              </a:spcAft>
              <a:buClr>
                <a:schemeClr val="dk1"/>
              </a:buClr>
              <a:buFont typeface="Arial"/>
              <a:buChar char="•"/>
              <a:defRPr/>
            </a:lvl6pPr>
            <a:lvl7pPr marL="2971800" marR="0" indent="-25400" algn="l" rtl="0">
              <a:lnSpc>
                <a:spcPct val="90000"/>
              </a:lnSpc>
              <a:spcBef>
                <a:spcPts val="500"/>
              </a:spcBef>
              <a:spcAft>
                <a:spcPts val="0"/>
              </a:spcAft>
              <a:buClr>
                <a:schemeClr val="dk1"/>
              </a:buClr>
              <a:buFont typeface="Arial"/>
              <a:buChar char="•"/>
              <a:defRPr/>
            </a:lvl7pPr>
            <a:lvl8pPr marL="3429000" marR="0" indent="-25400" algn="l" rtl="0">
              <a:lnSpc>
                <a:spcPct val="90000"/>
              </a:lnSpc>
              <a:spcBef>
                <a:spcPts val="500"/>
              </a:spcBef>
              <a:spcAft>
                <a:spcPts val="0"/>
              </a:spcAft>
              <a:buClr>
                <a:schemeClr val="dk1"/>
              </a:buClr>
              <a:buFont typeface="Arial"/>
              <a:buChar char="•"/>
              <a:defRPr/>
            </a:lvl8pPr>
            <a:lvl9pPr marL="3886200" marR="0" indent="-25400" algn="l" rtl="0">
              <a:lnSpc>
                <a:spcPct val="90000"/>
              </a:lnSpc>
              <a:spcBef>
                <a:spcPts val="500"/>
              </a:spcBef>
              <a:spcAft>
                <a:spcPts val="0"/>
              </a:spcAft>
              <a:buClr>
                <a:schemeClr val="dk1"/>
              </a:buClr>
              <a:buFont typeface="Arial"/>
              <a:buChar char="•"/>
              <a:defRPr/>
            </a:lvl9pPr>
          </a:lstStyle>
          <a:p>
            <a:endParaRPr/>
          </a:p>
        </p:txBody>
      </p:sp>
      <p:sp>
        <p:nvSpPr>
          <p:cNvPr id="106" name="Shape 106"/>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7" name="Shape 107"/>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8" name="Shape 108"/>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BFBDBD"/>
              </a:buClr>
              <a:buSzPct val="25000"/>
              <a:buFont typeface="Questrial"/>
              <a:buNone/>
            </a:pPr>
            <a:fld id="{00000000-1234-1234-1234-123412341234}" type="slidenum">
              <a:rPr lang="en-US" sz="1200" b="0" i="0" u="none" strike="noStrike" cap="none" baseline="0">
                <a:solidFill>
                  <a:srgbClr val="BFBDBD"/>
                </a:solidFill>
                <a:latin typeface="Questrial"/>
                <a:ea typeface="Questrial"/>
                <a:cs typeface="Questrial"/>
                <a:sym typeface="Questrial"/>
                <a:rtl val="0"/>
              </a:rPr>
              <a:t>‹#›</a:t>
            </a:fld>
            <a:endParaRPr lang="en-US" sz="1200" b="0" i="0" u="none" strike="noStrike" cap="none" baseline="0">
              <a:solidFill>
                <a:srgbClr val="BFBDBD"/>
              </a:solidFill>
              <a:latin typeface="Questrial"/>
              <a:ea typeface="Questrial"/>
              <a:cs typeface="Questrial"/>
              <a:sym typeface="Questrial"/>
              <a:rtl val="0"/>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3" name="Shape 183"/>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38100" algn="l" rtl="0">
              <a:lnSpc>
                <a:spcPct val="90000"/>
              </a:lnSpc>
              <a:spcBef>
                <a:spcPts val="1000"/>
              </a:spcBef>
              <a:spcAft>
                <a:spcPts val="0"/>
              </a:spcAft>
              <a:buClr>
                <a:schemeClr val="dk1"/>
              </a:buClr>
              <a:buFont typeface="Arial"/>
              <a:buChar char="•"/>
              <a:defRPr/>
            </a:lvl1pPr>
            <a:lvl2pPr marL="685800" marR="0" indent="12700" algn="l" rtl="0">
              <a:lnSpc>
                <a:spcPct val="90000"/>
              </a:lnSpc>
              <a:spcBef>
                <a:spcPts val="500"/>
              </a:spcBef>
              <a:spcAft>
                <a:spcPts val="0"/>
              </a:spcAft>
              <a:buClr>
                <a:schemeClr val="dk1"/>
              </a:buClr>
              <a:buFont typeface="Arial"/>
              <a:buChar char="•"/>
              <a:defRPr/>
            </a:lvl2pPr>
            <a:lvl3pPr marL="1143000" marR="0" indent="-12700" algn="l" rtl="0">
              <a:lnSpc>
                <a:spcPct val="90000"/>
              </a:lnSpc>
              <a:spcBef>
                <a:spcPts val="500"/>
              </a:spcBef>
              <a:spcAft>
                <a:spcPts val="0"/>
              </a:spcAft>
              <a:buClr>
                <a:schemeClr val="dk1"/>
              </a:buClr>
              <a:buFont typeface="Arial"/>
              <a:buChar char="•"/>
              <a:defRPr/>
            </a:lvl3pPr>
            <a:lvl4pPr marL="1600200" marR="0" indent="-25400" algn="l" rtl="0">
              <a:lnSpc>
                <a:spcPct val="90000"/>
              </a:lnSpc>
              <a:spcBef>
                <a:spcPts val="500"/>
              </a:spcBef>
              <a:spcAft>
                <a:spcPts val="0"/>
              </a:spcAft>
              <a:buClr>
                <a:schemeClr val="dk1"/>
              </a:buClr>
              <a:buFont typeface="Arial"/>
              <a:buChar char="•"/>
              <a:defRPr/>
            </a:lvl4pPr>
            <a:lvl5pPr marL="2057400" marR="0" indent="-25400" algn="l" rtl="0">
              <a:lnSpc>
                <a:spcPct val="90000"/>
              </a:lnSpc>
              <a:spcBef>
                <a:spcPts val="500"/>
              </a:spcBef>
              <a:spcAft>
                <a:spcPts val="0"/>
              </a:spcAft>
              <a:buClr>
                <a:schemeClr val="dk1"/>
              </a:buClr>
              <a:buFont typeface="Arial"/>
              <a:buChar char="•"/>
              <a:defRPr/>
            </a:lvl5pPr>
            <a:lvl6pPr marL="2514600" marR="0" indent="-25400" algn="l" rtl="0">
              <a:lnSpc>
                <a:spcPct val="90000"/>
              </a:lnSpc>
              <a:spcBef>
                <a:spcPts val="500"/>
              </a:spcBef>
              <a:spcAft>
                <a:spcPts val="0"/>
              </a:spcAft>
              <a:buClr>
                <a:schemeClr val="dk1"/>
              </a:buClr>
              <a:buFont typeface="Arial"/>
              <a:buChar char="•"/>
              <a:defRPr/>
            </a:lvl6pPr>
            <a:lvl7pPr marL="2971800" marR="0" indent="-25400" algn="l" rtl="0">
              <a:lnSpc>
                <a:spcPct val="90000"/>
              </a:lnSpc>
              <a:spcBef>
                <a:spcPts val="500"/>
              </a:spcBef>
              <a:spcAft>
                <a:spcPts val="0"/>
              </a:spcAft>
              <a:buClr>
                <a:schemeClr val="dk1"/>
              </a:buClr>
              <a:buFont typeface="Arial"/>
              <a:buChar char="•"/>
              <a:defRPr/>
            </a:lvl7pPr>
            <a:lvl8pPr marL="3429000" marR="0" indent="-25400" algn="l" rtl="0">
              <a:lnSpc>
                <a:spcPct val="90000"/>
              </a:lnSpc>
              <a:spcBef>
                <a:spcPts val="500"/>
              </a:spcBef>
              <a:spcAft>
                <a:spcPts val="0"/>
              </a:spcAft>
              <a:buClr>
                <a:schemeClr val="dk1"/>
              </a:buClr>
              <a:buFont typeface="Arial"/>
              <a:buChar char="•"/>
              <a:defRPr/>
            </a:lvl8pPr>
            <a:lvl9pPr marL="3886200" marR="0" indent="-25400" algn="l" rtl="0">
              <a:lnSpc>
                <a:spcPct val="90000"/>
              </a:lnSpc>
              <a:spcBef>
                <a:spcPts val="500"/>
              </a:spcBef>
              <a:spcAft>
                <a:spcPts val="0"/>
              </a:spcAft>
              <a:buClr>
                <a:schemeClr val="dk1"/>
              </a:buClr>
              <a:buFont typeface="Arial"/>
              <a:buChar char="•"/>
              <a:defRPr/>
            </a:lvl9pPr>
          </a:lstStyle>
          <a:p>
            <a:endParaRPr/>
          </a:p>
        </p:txBody>
      </p:sp>
      <p:sp>
        <p:nvSpPr>
          <p:cNvPr id="184" name="Shape 18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5" name="Shape 185"/>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6" name="Shape 18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BFBDBD"/>
              </a:buClr>
              <a:buSzPct val="25000"/>
              <a:buFont typeface="Questrial"/>
              <a:buNone/>
            </a:pPr>
            <a:fld id="{00000000-1234-1234-1234-123412341234}" type="slidenum">
              <a:rPr lang="en-US" sz="1200" b="0" i="0" u="none" strike="noStrike" cap="none" baseline="0">
                <a:solidFill>
                  <a:srgbClr val="BFBDBD"/>
                </a:solidFill>
                <a:latin typeface="Questrial"/>
                <a:ea typeface="Questrial"/>
                <a:cs typeface="Questrial"/>
                <a:sym typeface="Questrial"/>
                <a:rtl val="0"/>
              </a:rPr>
              <a:t>‹#›</a:t>
            </a:fld>
            <a:endParaRPr lang="en-US" sz="1200" b="0" i="0" u="none" strike="noStrike" cap="none" baseline="0">
              <a:solidFill>
                <a:srgbClr val="BFBDBD"/>
              </a:solidFill>
              <a:latin typeface="Questrial"/>
              <a:ea typeface="Questrial"/>
              <a:cs typeface="Questrial"/>
              <a:sym typeface="Questrial"/>
              <a:rtl val="0"/>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1426463"/>
            <a:ext cx="7772400" cy="2432304"/>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accent1"/>
              </a:buClr>
              <a:buSzPct val="25000"/>
              <a:buFont typeface="Arial"/>
              <a:buNone/>
            </a:pPr>
            <a:r>
              <a:rPr lang="en-US" sz="6800" b="1" i="0" u="none" strike="noStrike" cap="none" baseline="0" dirty="0">
                <a:solidFill>
                  <a:schemeClr val="accent1"/>
                </a:solidFill>
                <a:latin typeface="Century Gothic" panose="020B0502020202020204" pitchFamily="34" charset="0"/>
                <a:ea typeface="Questrial"/>
                <a:cs typeface="Questrial"/>
                <a:sym typeface="Questrial"/>
              </a:rPr>
              <a:t>Costa Rica Water Resources II</a:t>
            </a:r>
          </a:p>
        </p:txBody>
      </p:sp>
      <p:sp>
        <p:nvSpPr>
          <p:cNvPr id="261" name="Shape 261"/>
          <p:cNvSpPr txBox="1">
            <a:spLocks noGrp="1"/>
          </p:cNvSpPr>
          <p:nvPr>
            <p:ph type="body" idx="2"/>
          </p:nvPr>
        </p:nvSpPr>
        <p:spPr>
          <a:xfrm>
            <a:off x="2060153" y="5358383"/>
            <a:ext cx="337138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dirty="0">
                <a:solidFill>
                  <a:srgbClr val="A5A5A5"/>
                </a:solidFill>
                <a:latin typeface="Century Gothic" panose="020B0502020202020204" pitchFamily="34" charset="0"/>
                <a:ea typeface="Questrial"/>
                <a:cs typeface="Questrial"/>
                <a:sym typeface="Questrial"/>
              </a:rPr>
              <a:t>Veronica Fay (Project Lead</a:t>
            </a:r>
            <a:r>
              <a:rPr lang="en-US" sz="1800" b="0" i="0" u="none" strike="noStrike" cap="none" baseline="0" dirty="0" smtClean="0">
                <a:solidFill>
                  <a:srgbClr val="A5A5A5"/>
                </a:solidFill>
                <a:latin typeface="Century Gothic" panose="020B0502020202020204" pitchFamily="34" charset="0"/>
                <a:ea typeface="Questrial"/>
                <a:cs typeface="Questrial"/>
                <a:sym typeface="Questrial"/>
              </a:rPr>
              <a:t>)</a:t>
            </a:r>
            <a:endParaRPr lang="en-US" sz="1800" b="0" i="0" u="none" strike="noStrike" cap="none" baseline="0" dirty="0">
              <a:solidFill>
                <a:srgbClr val="A5A5A5"/>
              </a:solidFill>
              <a:latin typeface="Century Gothic" panose="020B0502020202020204" pitchFamily="34" charset="0"/>
              <a:ea typeface="Questrial"/>
              <a:cs typeface="Questrial"/>
              <a:sym typeface="Questrial"/>
            </a:endParaRPr>
          </a:p>
        </p:txBody>
      </p:sp>
      <p:sp>
        <p:nvSpPr>
          <p:cNvPr id="262" name="Shape 262"/>
          <p:cNvSpPr txBox="1">
            <a:spLocks noGrp="1"/>
          </p:cNvSpPr>
          <p:nvPr>
            <p:ph type="body" idx="3"/>
          </p:nvPr>
        </p:nvSpPr>
        <p:spPr>
          <a:xfrm>
            <a:off x="2249424" y="5751576"/>
            <a:ext cx="3182111" cy="369332"/>
          </a:xfrm>
          <a:prstGeom prst="rect">
            <a:avLst/>
          </a:prstGeom>
          <a:noFill/>
          <a:ln>
            <a:noFill/>
          </a:ln>
        </p:spPr>
        <p:txBody>
          <a:bodyPr lIns="91425" tIns="45700" rIns="91425" bIns="45700" anchor="t" anchorCtr="0">
            <a:noAutofit/>
          </a:bodyPr>
          <a:lstStyle/>
          <a:p>
            <a:pPr>
              <a:buSzPct val="25000"/>
            </a:pPr>
            <a:r>
              <a:rPr lang="en-US" sz="1800" dirty="0">
                <a:solidFill>
                  <a:srgbClr val="A5A5A5"/>
                </a:solidFill>
                <a:latin typeface="Century Gothic" panose="020B0502020202020204" pitchFamily="34" charset="0"/>
                <a:ea typeface="Questrial"/>
                <a:cs typeface="Questrial"/>
                <a:sym typeface="Questrial"/>
              </a:rPr>
              <a:t>Steve Padgett-Vasquez</a:t>
            </a:r>
          </a:p>
        </p:txBody>
      </p:sp>
      <p:sp>
        <p:nvSpPr>
          <p:cNvPr id="263" name="Shape 263"/>
          <p:cNvSpPr txBox="1">
            <a:spLocks noGrp="1"/>
          </p:cNvSpPr>
          <p:nvPr>
            <p:ph type="body" idx="4"/>
          </p:nvPr>
        </p:nvSpPr>
        <p:spPr>
          <a:xfrm>
            <a:off x="2249424"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a:solidFill>
                  <a:srgbClr val="A5A5A5"/>
                </a:solidFill>
                <a:latin typeface="Century Gothic" panose="020B0502020202020204" pitchFamily="34" charset="0"/>
                <a:ea typeface="Questrial"/>
                <a:cs typeface="Questrial"/>
                <a:sym typeface="Questrial"/>
              </a:rPr>
              <a:t>Caren </a:t>
            </a:r>
            <a:r>
              <a:rPr lang="en-US" sz="1800" b="0" i="0" u="none" strike="noStrike" cap="none" baseline="0" dirty="0" err="1">
                <a:solidFill>
                  <a:srgbClr val="A5A5A5"/>
                </a:solidFill>
                <a:latin typeface="Century Gothic" panose="020B0502020202020204" pitchFamily="34" charset="0"/>
                <a:ea typeface="Questrial"/>
                <a:cs typeface="Questrial"/>
                <a:sym typeface="Questrial"/>
              </a:rPr>
              <a:t>Remillard</a:t>
            </a:r>
            <a:endParaRPr lang="en-US" sz="1800" b="0" i="0" u="none" strike="noStrike" cap="none" baseline="0" dirty="0">
              <a:solidFill>
                <a:srgbClr val="A5A5A5"/>
              </a:solidFill>
              <a:latin typeface="Century Gothic" panose="020B0502020202020204" pitchFamily="34" charset="0"/>
              <a:ea typeface="Questrial"/>
              <a:cs typeface="Questrial"/>
              <a:sym typeface="Questrial"/>
            </a:endParaRPr>
          </a:p>
        </p:txBody>
      </p:sp>
      <p:sp>
        <p:nvSpPr>
          <p:cNvPr id="264" name="Shape 264"/>
          <p:cNvSpPr txBox="1">
            <a:spLocks noGrp="1"/>
          </p:cNvSpPr>
          <p:nvPr>
            <p:ph type="body" idx="5"/>
          </p:nvPr>
        </p:nvSpPr>
        <p:spPr>
          <a:xfrm>
            <a:off x="5663183"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a:solidFill>
                  <a:srgbClr val="A5A5A5"/>
                </a:solidFill>
                <a:latin typeface="Century Gothic" panose="020B0502020202020204" pitchFamily="34" charset="0"/>
                <a:ea typeface="Questrial"/>
                <a:cs typeface="Questrial"/>
                <a:sym typeface="Questrial"/>
              </a:rPr>
              <a:t>Eduardo Rendon</a:t>
            </a:r>
          </a:p>
        </p:txBody>
      </p:sp>
      <p:sp>
        <p:nvSpPr>
          <p:cNvPr id="265" name="Shape 265"/>
          <p:cNvSpPr txBox="1">
            <a:spLocks noGrp="1"/>
          </p:cNvSpPr>
          <p:nvPr>
            <p:ph type="body" idx="6"/>
          </p:nvPr>
        </p:nvSpPr>
        <p:spPr>
          <a:xfrm>
            <a:off x="5660135"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a:solidFill>
                  <a:srgbClr val="A5A5A5"/>
                </a:solidFill>
                <a:latin typeface="Century Gothic" panose="020B0502020202020204" pitchFamily="34" charset="0"/>
                <a:ea typeface="Questrial"/>
                <a:cs typeface="Questrial"/>
                <a:sym typeface="Questrial"/>
              </a:rPr>
              <a:t>Kamala </a:t>
            </a:r>
            <a:r>
              <a:rPr lang="en-US" sz="1800" b="0" i="0" u="none" strike="noStrike" cap="none" baseline="0" dirty="0" err="1">
                <a:solidFill>
                  <a:srgbClr val="A5A5A5"/>
                </a:solidFill>
                <a:latin typeface="Century Gothic" panose="020B0502020202020204" pitchFamily="34" charset="0"/>
                <a:ea typeface="Questrial"/>
                <a:cs typeface="Questrial"/>
                <a:sym typeface="Questrial"/>
              </a:rPr>
              <a:t>Kanta</a:t>
            </a:r>
            <a:r>
              <a:rPr lang="en-US" sz="1800" b="0" i="0" u="none" strike="noStrike" cap="none" baseline="0" dirty="0">
                <a:solidFill>
                  <a:srgbClr val="A5A5A5"/>
                </a:solidFill>
                <a:latin typeface="Century Gothic" panose="020B0502020202020204" pitchFamily="34" charset="0"/>
                <a:ea typeface="Questrial"/>
                <a:cs typeface="Questrial"/>
                <a:sym typeface="Questrial"/>
              </a:rPr>
              <a:t> </a:t>
            </a:r>
            <a:r>
              <a:rPr lang="en-US" sz="1800" b="0" i="0" u="none" strike="noStrike" cap="none" baseline="0" dirty="0" err="1">
                <a:solidFill>
                  <a:srgbClr val="A5A5A5"/>
                </a:solidFill>
                <a:latin typeface="Century Gothic" panose="020B0502020202020204" pitchFamily="34" charset="0"/>
                <a:ea typeface="Questrial"/>
                <a:cs typeface="Questrial"/>
                <a:sym typeface="Questrial"/>
              </a:rPr>
              <a:t>Sahoo</a:t>
            </a:r>
            <a:endParaRPr lang="en-US" sz="1800" b="0" i="0" u="none" strike="noStrike" cap="none" baseline="0" dirty="0">
              <a:solidFill>
                <a:srgbClr val="A5A5A5"/>
              </a:solidFill>
              <a:latin typeface="Century Gothic" panose="020B0502020202020204" pitchFamily="34" charset="0"/>
              <a:ea typeface="Questrial"/>
              <a:cs typeface="Questrial"/>
              <a:sym typeface="Questrial"/>
            </a:endParaRPr>
          </a:p>
        </p:txBody>
      </p:sp>
      <p:sp>
        <p:nvSpPr>
          <p:cNvPr id="266" name="Shape 266"/>
          <p:cNvSpPr txBox="1">
            <a:spLocks noGrp="1"/>
          </p:cNvSpPr>
          <p:nvPr>
            <p:ph type="body" idx="7"/>
          </p:nvPr>
        </p:nvSpPr>
        <p:spPr>
          <a:xfrm>
            <a:off x="5660135"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a:solidFill>
                  <a:srgbClr val="A5A5A5"/>
                </a:solidFill>
                <a:latin typeface="Century Gothic" panose="020B0502020202020204" pitchFamily="34" charset="0"/>
                <a:ea typeface="Questrial"/>
                <a:cs typeface="Questrial"/>
                <a:sym typeface="Questrial"/>
              </a:rPr>
              <a:t>Xuan Zhang</a:t>
            </a:r>
          </a:p>
        </p:txBody>
      </p:sp>
      <p:sp>
        <p:nvSpPr>
          <p:cNvPr id="267" name="Shape 267"/>
          <p:cNvSpPr txBox="1">
            <a:spLocks noGrp="1"/>
          </p:cNvSpPr>
          <p:nvPr>
            <p:ph type="body" idx="8"/>
          </p:nvPr>
        </p:nvSpPr>
        <p:spPr>
          <a:xfrm>
            <a:off x="1143000" y="4032503"/>
            <a:ext cx="6858000" cy="74066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000" b="0" i="1" u="none" strike="noStrike" cap="none" baseline="0" dirty="0">
                <a:solidFill>
                  <a:schemeClr val="dk1"/>
                </a:solidFill>
                <a:latin typeface="Century Gothic" panose="020B0502020202020204" pitchFamily="34" charset="0"/>
                <a:ea typeface="Questrial"/>
                <a:cs typeface="Questrial"/>
                <a:sym typeface="Questrial"/>
              </a:rPr>
              <a:t>Utilizing NASA Earth Observations to Develop a Comprehensive Water Budget for the </a:t>
            </a:r>
            <a:r>
              <a:rPr lang="en-US" sz="2000" b="0" i="1" u="none" strike="noStrike" cap="none" baseline="0" dirty="0" err="1">
                <a:solidFill>
                  <a:schemeClr val="dk1"/>
                </a:solidFill>
                <a:latin typeface="Century Gothic" panose="020B0502020202020204" pitchFamily="34" charset="0"/>
                <a:ea typeface="Questrial"/>
                <a:cs typeface="Questrial"/>
                <a:sym typeface="Questrial"/>
              </a:rPr>
              <a:t>Arenal-Tempisque</a:t>
            </a:r>
            <a:r>
              <a:rPr lang="en-US" sz="2000" b="0" i="1" u="none" strike="noStrike" cap="none" baseline="0" dirty="0">
                <a:solidFill>
                  <a:schemeClr val="dk1"/>
                </a:solidFill>
                <a:latin typeface="Century Gothic" panose="020B0502020202020204" pitchFamily="34" charset="0"/>
                <a:ea typeface="Questrial"/>
                <a:cs typeface="Questrial"/>
                <a:sym typeface="Questrial"/>
              </a:rPr>
              <a:t> </a:t>
            </a:r>
            <a:r>
              <a:rPr lang="en-US" sz="2000" i="1" dirty="0">
                <a:solidFill>
                  <a:schemeClr val="dk1"/>
                </a:solidFill>
                <a:latin typeface="Century Gothic" panose="020B0502020202020204" pitchFamily="34" charset="0"/>
                <a:ea typeface="Questrial"/>
                <a:cs typeface="Questrial"/>
                <a:sym typeface="Questrial"/>
              </a:rPr>
              <a:t>Watershed</a:t>
            </a:r>
            <a:r>
              <a:rPr lang="en-US" sz="2000" b="0" i="1" u="none" strike="noStrike" cap="none" baseline="0" dirty="0">
                <a:solidFill>
                  <a:schemeClr val="dk1"/>
                </a:solidFill>
                <a:latin typeface="Century Gothic" panose="020B0502020202020204" pitchFamily="34" charset="0"/>
                <a:ea typeface="Questrial"/>
                <a:cs typeface="Questrial"/>
                <a:sym typeface="Questrial"/>
              </a:rPr>
              <a:t> of Costa Rica</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253217" y="1475925"/>
            <a:ext cx="8498481" cy="4978198"/>
          </a:xfrm>
          <a:prstGeom prst="rect">
            <a:avLst/>
          </a:prstGeom>
          <a:noFill/>
          <a:ln>
            <a:noFill/>
          </a:ln>
        </p:spPr>
        <p:txBody>
          <a:bodyPr lIns="91425" tIns="45700" rIns="91425" bIns="45700" anchor="t" anchorCtr="0">
            <a:noAutofit/>
          </a:bodyPr>
          <a:lstStyle/>
          <a:p>
            <a:pPr marL="342900" marR="0" lvl="0" indent="-342900">
              <a:spcBef>
                <a:spcPts val="200"/>
              </a:spcBef>
              <a:spcAft>
                <a:spcPts val="0"/>
              </a:spcAft>
              <a:buClr>
                <a:schemeClr val="accent1"/>
              </a:buClr>
              <a:buSzPct val="100000"/>
              <a:buFont typeface="Webdings" panose="05030102010509060703" pitchFamily="18" charset="2"/>
              <a:buChar char="4"/>
            </a:pPr>
            <a:r>
              <a:rPr lang="en-US" sz="2300" kern="1200" dirty="0">
                <a:solidFill>
                  <a:schemeClr val="tx1"/>
                </a:solidFill>
                <a:latin typeface="Century Gothic" panose="020B0502020202020204" pitchFamily="34" charset="0"/>
                <a:ea typeface="+mn-ea"/>
                <a:cs typeface="+mn-cs"/>
                <a:sym typeface="Century Gothic"/>
              </a:rPr>
              <a:t>Ancillary data was not all encompassing or was generalized</a:t>
            </a:r>
          </a:p>
          <a:p>
            <a:pPr marL="342900" marR="0" lvl="0" indent="-342900">
              <a:spcBef>
                <a:spcPts val="200"/>
              </a:spcBef>
              <a:spcAft>
                <a:spcPts val="0"/>
              </a:spcAft>
              <a:buClr>
                <a:schemeClr val="accent1"/>
              </a:buClr>
              <a:buFont typeface="Webdings" panose="05030102010509060703" pitchFamily="18" charset="2"/>
              <a:buChar char="4"/>
            </a:pPr>
            <a:endParaRPr sz="2300" kern="1200" dirty="0">
              <a:solidFill>
                <a:schemeClr val="tx1"/>
              </a:solidFill>
              <a:latin typeface="Century Gothic" panose="020B0502020202020204" pitchFamily="34" charset="0"/>
              <a:ea typeface="+mn-ea"/>
              <a:cs typeface="+mn-cs"/>
              <a:sym typeface="Century Gothic"/>
            </a:endParaRPr>
          </a:p>
          <a:p>
            <a:pPr marL="342900" marR="0" lvl="0" indent="-342900">
              <a:spcBef>
                <a:spcPts val="200"/>
              </a:spcBef>
              <a:spcAft>
                <a:spcPts val="0"/>
              </a:spcAft>
              <a:buClr>
                <a:schemeClr val="accent1"/>
              </a:buClr>
              <a:buSzPct val="100000"/>
              <a:buFont typeface="Webdings" panose="05030102010509060703" pitchFamily="18" charset="2"/>
              <a:buChar char="4"/>
            </a:pPr>
            <a:r>
              <a:rPr lang="en-US" sz="2300" kern="1200" dirty="0">
                <a:solidFill>
                  <a:schemeClr val="tx1"/>
                </a:solidFill>
                <a:latin typeface="Century Gothic" panose="020B0502020202020204" pitchFamily="34" charset="0"/>
                <a:ea typeface="+mn-ea"/>
                <a:cs typeface="+mn-cs"/>
                <a:sym typeface="Century Gothic"/>
              </a:rPr>
              <a:t>Calibration data did not span the entire study period</a:t>
            </a:r>
          </a:p>
          <a:p>
            <a:pPr marL="342900" marR="0" lvl="0" indent="-342900">
              <a:spcBef>
                <a:spcPts val="200"/>
              </a:spcBef>
              <a:spcAft>
                <a:spcPts val="0"/>
              </a:spcAft>
              <a:buClr>
                <a:schemeClr val="accent1"/>
              </a:buClr>
              <a:buFont typeface="Webdings" panose="05030102010509060703" pitchFamily="18" charset="2"/>
              <a:buChar char="4"/>
            </a:pPr>
            <a:endParaRPr sz="2300" kern="1200" dirty="0">
              <a:solidFill>
                <a:schemeClr val="tx1"/>
              </a:solidFill>
              <a:latin typeface="Century Gothic" panose="020B0502020202020204" pitchFamily="34" charset="0"/>
              <a:ea typeface="+mn-ea"/>
              <a:cs typeface="+mn-cs"/>
              <a:sym typeface="Century Gothic"/>
            </a:endParaRPr>
          </a:p>
          <a:p>
            <a:pPr marL="342900" marR="0" lvl="0" indent="-342900">
              <a:spcBef>
                <a:spcPts val="200"/>
              </a:spcBef>
              <a:spcAft>
                <a:spcPts val="0"/>
              </a:spcAft>
              <a:buClr>
                <a:schemeClr val="accent1"/>
              </a:buClr>
              <a:buSzPct val="100000"/>
              <a:buFont typeface="Webdings" panose="05030102010509060703" pitchFamily="18" charset="2"/>
              <a:buChar char="4"/>
            </a:pPr>
            <a:r>
              <a:rPr lang="en-US" sz="2300" kern="1200" dirty="0">
                <a:solidFill>
                  <a:schemeClr val="tx1"/>
                </a:solidFill>
                <a:latin typeface="Century Gothic" panose="020B0502020202020204" pitchFamily="34" charset="0"/>
                <a:ea typeface="+mn-ea"/>
                <a:cs typeface="+mn-cs"/>
                <a:sym typeface="Century Gothic"/>
              </a:rPr>
              <a:t>The location of our stream gage for </a:t>
            </a:r>
            <a:r>
              <a:rPr lang="en-US" sz="2300" i="1" kern="1200" dirty="0">
                <a:solidFill>
                  <a:schemeClr val="tx1"/>
                </a:solidFill>
                <a:latin typeface="Century Gothic" panose="020B0502020202020204" pitchFamily="34" charset="0"/>
                <a:ea typeface="+mn-ea"/>
                <a:cs typeface="+mn-cs"/>
                <a:sym typeface="Century Gothic"/>
              </a:rPr>
              <a:t>in situ </a:t>
            </a:r>
            <a:r>
              <a:rPr lang="en-US" sz="2300" kern="1200" dirty="0">
                <a:solidFill>
                  <a:schemeClr val="tx1"/>
                </a:solidFill>
                <a:latin typeface="Century Gothic" panose="020B0502020202020204" pitchFamily="34" charset="0"/>
                <a:ea typeface="+mn-ea"/>
                <a:cs typeface="+mn-cs"/>
                <a:sym typeface="Century Gothic"/>
              </a:rPr>
              <a:t>data was not ideal</a:t>
            </a:r>
          </a:p>
        </p:txBody>
      </p:sp>
      <p:sp>
        <p:nvSpPr>
          <p:cNvPr id="348" name="Shape 348"/>
          <p:cNvSpPr txBox="1">
            <a:spLocks noGrp="1"/>
          </p:cNvSpPr>
          <p:nvPr>
            <p:ph type="body" idx="2"/>
          </p:nvPr>
        </p:nvSpPr>
        <p:spPr>
          <a:xfrm>
            <a:off x="521200" y="432600"/>
            <a:ext cx="6321900" cy="7701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accent1"/>
              </a:buClr>
              <a:buSzPct val="25000"/>
              <a:buFont typeface="Questrial"/>
              <a:buNone/>
            </a:pPr>
            <a:r>
              <a:rPr lang="en-US" sz="4000" b="1" i="0" u="none" strike="noStrike" cap="none" baseline="0" dirty="0">
                <a:solidFill>
                  <a:schemeClr val="accent1"/>
                </a:solidFill>
                <a:latin typeface="Century Gothic" panose="020B0502020202020204" pitchFamily="34" charset="0"/>
                <a:ea typeface="Questrial"/>
                <a:cs typeface="Questrial"/>
                <a:sym typeface="Questrial"/>
                <a:rtl val="0"/>
              </a:rPr>
              <a:t>Uncertainties and Errors </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997"/>
          <a:stretch/>
        </p:blipFill>
        <p:spPr bwMode="auto">
          <a:xfrm>
            <a:off x="4038600" y="3581400"/>
            <a:ext cx="4907508"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472" y="6442076"/>
            <a:ext cx="2340705" cy="307777"/>
          </a:xfrm>
          <a:prstGeom prst="rect">
            <a:avLst/>
          </a:prstGeom>
        </p:spPr>
        <p:txBody>
          <a:bodyPr wrap="none">
            <a:spAutoFit/>
          </a:bodyPr>
          <a:lstStyle/>
          <a:p>
            <a:pPr lvl="0"/>
            <a:r>
              <a:rPr lang="en-US" dirty="0">
                <a:solidFill>
                  <a:srgbClr val="666666"/>
                </a:solidFill>
                <a:latin typeface="Century Gothic" panose="020B0502020202020204" pitchFamily="34" charset="0"/>
              </a:rPr>
              <a:t>Image Credit: </a:t>
            </a:r>
            <a:r>
              <a:rPr lang="en-US" dirty="0" err="1">
                <a:solidFill>
                  <a:srgbClr val="666666"/>
                </a:solidFill>
                <a:latin typeface="Century Gothic" panose="020B0502020202020204" pitchFamily="34" charset="0"/>
              </a:rPr>
              <a:t>Remillard</a:t>
            </a:r>
            <a:r>
              <a:rPr lang="en-US" dirty="0">
                <a:latin typeface="Century Gothic" panose="020B0502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137400" y="914400"/>
            <a:ext cx="8869199" cy="4093200"/>
          </a:xfrm>
          <a:prstGeom prst="rect">
            <a:avLst/>
          </a:prstGeom>
          <a:noFill/>
          <a:ln>
            <a:noFill/>
          </a:ln>
        </p:spPr>
        <p:txBody>
          <a:bodyPr lIns="91425" tIns="45700" rIns="91425" bIns="45700" anchor="t" anchorCtr="0">
            <a:noAutofit/>
          </a:bodyPr>
          <a:lstStyle/>
          <a:p>
            <a:pPr lvl="0" rtl="0">
              <a:lnSpc>
                <a:spcPct val="115000"/>
              </a:lnSpc>
              <a:spcBef>
                <a:spcPts val="0"/>
              </a:spcBef>
              <a:buClr>
                <a:srgbClr val="000000"/>
              </a:buClr>
              <a:buSzPct val="55000"/>
              <a:buFont typeface="Arial"/>
              <a:buNone/>
            </a:pPr>
            <a:r>
              <a:rPr lang="en-US" sz="2000" dirty="0">
                <a:solidFill>
                  <a:schemeClr val="dk1"/>
                </a:solidFill>
                <a:latin typeface="Century Gothic" panose="020B0502020202020204" pitchFamily="34" charset="0"/>
                <a:ea typeface="Century Gothic"/>
                <a:cs typeface="Century Gothic"/>
                <a:sym typeface="Century Gothic"/>
              </a:rPr>
              <a:t>We simulated the local hydrological processes through SWAT and calibrated SWAT’s outputs in SWAT-CUP for one sub-basin.</a:t>
            </a:r>
          </a:p>
          <a:p>
            <a:pPr lvl="0" rtl="0">
              <a:lnSpc>
                <a:spcPct val="115000"/>
              </a:lnSpc>
              <a:spcBef>
                <a:spcPts val="0"/>
              </a:spcBef>
              <a:buClr>
                <a:srgbClr val="000000"/>
              </a:buClr>
              <a:buFont typeface="Arial"/>
              <a:buNone/>
            </a:pPr>
            <a:endParaRPr sz="2000" dirty="0">
              <a:solidFill>
                <a:schemeClr val="dk1"/>
              </a:solidFill>
              <a:latin typeface="Century Gothic" panose="020B0502020202020204" pitchFamily="34" charset="0"/>
              <a:ea typeface="Century Gothic"/>
              <a:cs typeface="Century Gothic"/>
              <a:sym typeface="Century Gothic"/>
            </a:endParaRPr>
          </a:p>
          <a:p>
            <a:pPr lvl="0" rtl="0">
              <a:lnSpc>
                <a:spcPct val="115000"/>
              </a:lnSpc>
              <a:spcBef>
                <a:spcPts val="0"/>
              </a:spcBef>
              <a:buClr>
                <a:srgbClr val="000000"/>
              </a:buClr>
              <a:buSzPct val="55000"/>
              <a:buFont typeface="Arial"/>
              <a:buNone/>
            </a:pPr>
            <a:r>
              <a:rPr lang="en-US" sz="2000" dirty="0">
                <a:solidFill>
                  <a:schemeClr val="dk1"/>
                </a:solidFill>
                <a:latin typeface="Century Gothic" panose="020B0502020202020204" pitchFamily="34" charset="0"/>
                <a:ea typeface="Century Gothic"/>
                <a:cs typeface="Century Gothic"/>
                <a:sym typeface="Century Gothic"/>
              </a:rPr>
              <a:t>Limited </a:t>
            </a:r>
            <a:r>
              <a:rPr lang="en-US" sz="2000" i="1" dirty="0">
                <a:solidFill>
                  <a:schemeClr val="dk1"/>
                </a:solidFill>
                <a:latin typeface="Century Gothic" panose="020B0502020202020204" pitchFamily="34" charset="0"/>
                <a:ea typeface="Century Gothic"/>
                <a:cs typeface="Century Gothic"/>
                <a:sym typeface="Century Gothic"/>
              </a:rPr>
              <a:t>in situ</a:t>
            </a:r>
            <a:r>
              <a:rPr lang="en-US" sz="2000" dirty="0">
                <a:solidFill>
                  <a:schemeClr val="dk1"/>
                </a:solidFill>
                <a:latin typeface="Century Gothic" panose="020B0502020202020204" pitchFamily="34" charset="0"/>
                <a:ea typeface="Century Gothic"/>
                <a:cs typeface="Century Gothic"/>
                <a:sym typeface="Century Gothic"/>
              </a:rPr>
              <a:t> data prevented us from creating a water budget for the watershed.</a:t>
            </a:r>
          </a:p>
          <a:p>
            <a:pPr lvl="0" rtl="0">
              <a:lnSpc>
                <a:spcPct val="115000"/>
              </a:lnSpc>
              <a:spcBef>
                <a:spcPts val="0"/>
              </a:spcBef>
              <a:buClr>
                <a:srgbClr val="000000"/>
              </a:buClr>
              <a:buFont typeface="Arial"/>
              <a:buNone/>
            </a:pPr>
            <a:endParaRPr sz="2000" dirty="0" smtClean="0">
              <a:solidFill>
                <a:schemeClr val="dk1"/>
              </a:solidFill>
              <a:latin typeface="Century Gothic" panose="020B0502020202020204" pitchFamily="34" charset="0"/>
              <a:ea typeface="Century Gothic"/>
              <a:cs typeface="Century Gothic"/>
              <a:sym typeface="Century Gothic"/>
            </a:endParaRPr>
          </a:p>
          <a:p>
            <a:pPr lvl="0" rtl="0">
              <a:lnSpc>
                <a:spcPct val="115000"/>
              </a:lnSpc>
              <a:spcBef>
                <a:spcPts val="0"/>
              </a:spcBef>
              <a:buClr>
                <a:srgbClr val="000000"/>
              </a:buClr>
              <a:buSzPct val="55000"/>
              <a:buFont typeface="Arial"/>
              <a:buNone/>
            </a:pPr>
            <a:r>
              <a:rPr lang="en-US" sz="2000" dirty="0" smtClean="0">
                <a:solidFill>
                  <a:schemeClr val="dk1"/>
                </a:solidFill>
                <a:latin typeface="Century Gothic" panose="020B0502020202020204" pitchFamily="34" charset="0"/>
                <a:ea typeface="Century Gothic"/>
                <a:cs typeface="Century Gothic"/>
                <a:sym typeface="Century Gothic"/>
              </a:rPr>
              <a:t>The </a:t>
            </a:r>
            <a:r>
              <a:rPr lang="en-US" sz="2000" dirty="0">
                <a:solidFill>
                  <a:schemeClr val="dk1"/>
                </a:solidFill>
                <a:latin typeface="Century Gothic" panose="020B0502020202020204" pitchFamily="34" charset="0"/>
                <a:ea typeface="Century Gothic"/>
                <a:cs typeface="Century Gothic"/>
                <a:sym typeface="Century Gothic"/>
              </a:rPr>
              <a:t>tutorial for SWAT and SWAT-CUP will allow project partners to replicate our methodology.</a:t>
            </a:r>
          </a:p>
        </p:txBody>
      </p:sp>
      <p:sp>
        <p:nvSpPr>
          <p:cNvPr id="355" name="Shape 355"/>
          <p:cNvSpPr txBox="1">
            <a:spLocks noGrp="1"/>
          </p:cNvSpPr>
          <p:nvPr>
            <p:ph type="body" idx="2"/>
          </p:nvPr>
        </p:nvSpPr>
        <p:spPr>
          <a:xfrm>
            <a:off x="301256" y="228600"/>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ea typeface="Questrial"/>
                <a:cs typeface="Questrial"/>
                <a:sym typeface="Questrial"/>
                <a:rtl val="0"/>
              </a:rPr>
              <a:t>Conclusions</a:t>
            </a:r>
          </a:p>
        </p:txBody>
      </p:sp>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6766" b="16418"/>
          <a:stretch/>
        </p:blipFill>
        <p:spPr bwMode="auto">
          <a:xfrm>
            <a:off x="76200" y="3784113"/>
            <a:ext cx="8980228" cy="29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29400" y="3784113"/>
            <a:ext cx="2286000" cy="307777"/>
          </a:xfrm>
          <a:prstGeom prst="rect">
            <a:avLst/>
          </a:prstGeom>
          <a:noFill/>
        </p:spPr>
        <p:txBody>
          <a:bodyPr wrap="square" rtlCol="0">
            <a:spAutoFit/>
          </a:bodyPr>
          <a:lstStyle/>
          <a:p>
            <a:r>
              <a:rPr lang="en-US" dirty="0" smtClean="0">
                <a:solidFill>
                  <a:schemeClr val="bg2">
                    <a:lumMod val="75000"/>
                  </a:schemeClr>
                </a:solidFill>
                <a:latin typeface="Century Gothic" panose="020B0502020202020204" pitchFamily="34" charset="0"/>
              </a:rPr>
              <a:t>Image Credit: </a:t>
            </a:r>
            <a:r>
              <a:rPr lang="en-US" dirty="0" err="1" smtClean="0">
                <a:solidFill>
                  <a:schemeClr val="bg2">
                    <a:lumMod val="75000"/>
                  </a:schemeClr>
                </a:solidFill>
                <a:latin typeface="Century Gothic" panose="020B0502020202020204" pitchFamily="34" charset="0"/>
              </a:rPr>
              <a:t>Remillard</a:t>
            </a:r>
            <a:endParaRPr lang="en-US" dirty="0">
              <a:solidFill>
                <a:schemeClr val="bg2">
                  <a:lumMod val="75000"/>
                </a:schemeClr>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76200" y="1371600"/>
            <a:ext cx="8267100" cy="4093200"/>
          </a:xfrm>
          <a:prstGeom prst="rect">
            <a:avLst/>
          </a:prstGeom>
          <a:noFill/>
          <a:ln>
            <a:noFill/>
          </a:ln>
        </p:spPr>
        <p:txBody>
          <a:bodyPr lIns="91425" tIns="45700" rIns="91425" bIns="45700" anchor="t" anchorCtr="0">
            <a:noAutofit/>
          </a:bodyPr>
          <a:lstStyle/>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Include more detailed and updated datasets (land use data with crop types and yields, soil types, etc.) for reducing uncertainty and producing more accurate results</a:t>
            </a:r>
          </a:p>
          <a:p>
            <a:pPr marL="342900" marR="0" lvl="0" indent="-342900">
              <a:spcBef>
                <a:spcPts val="200"/>
              </a:spcBef>
              <a:spcAft>
                <a:spcPts val="0"/>
              </a:spcAft>
              <a:buClr>
                <a:schemeClr val="accent1"/>
              </a:buClr>
              <a:buFont typeface="Webdings" panose="05030102010509060703" pitchFamily="18" charset="2"/>
              <a:buChar char="4"/>
            </a:pPr>
            <a:endParaRPr sz="2000" kern="1200" dirty="0">
              <a:solidFill>
                <a:schemeClr val="tx1"/>
              </a:solidFill>
              <a:latin typeface="Century Gothic" panose="020B0502020202020204" pitchFamily="34" charset="0"/>
              <a:ea typeface="+mn-ea"/>
              <a:cs typeface="+mn-cs"/>
              <a:sym typeface="Questrial"/>
            </a:endParaRPr>
          </a:p>
          <a:p>
            <a:pPr marL="342900" indent="-342900">
              <a:spcBef>
                <a:spcPts val="200"/>
              </a:spcBef>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Create a tutorial video utilizing QSWAT and  in QGIS</a:t>
            </a:r>
          </a:p>
          <a:p>
            <a:pPr marL="342900" indent="-342900">
              <a:spcBef>
                <a:spcPts val="200"/>
              </a:spcBef>
              <a:buClr>
                <a:schemeClr val="accent1"/>
              </a:buClr>
              <a:buSzPct val="100000"/>
              <a:buFont typeface="Webdings" panose="05030102010509060703" pitchFamily="18" charset="2"/>
              <a:buChar char="4"/>
            </a:pPr>
            <a:endParaRPr sz="2000" kern="1200" dirty="0">
              <a:solidFill>
                <a:schemeClr val="tx1"/>
              </a:solidFill>
              <a:latin typeface="Century Gothic" panose="020B0502020202020204" pitchFamily="34" charset="0"/>
              <a:ea typeface="+mn-ea"/>
              <a:cs typeface="+mn-cs"/>
              <a:sym typeface="Questrial"/>
            </a:endParaRPr>
          </a:p>
          <a:p>
            <a:pPr marL="342900" indent="-342900">
              <a:spcBef>
                <a:spcPts val="200"/>
              </a:spcBef>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Design a monitoring system to measure the water quality with the quantity analysis</a:t>
            </a:r>
          </a:p>
          <a:p>
            <a:pPr marL="342900" indent="-342900">
              <a:spcBef>
                <a:spcPts val="200"/>
              </a:spcBef>
              <a:buClr>
                <a:schemeClr val="accent1"/>
              </a:buClr>
              <a:buSzPct val="100000"/>
              <a:buFont typeface="Webdings" panose="05030102010509060703" pitchFamily="18" charset="2"/>
              <a:buChar char="4"/>
            </a:pPr>
            <a:endParaRPr sz="2000" kern="1200" dirty="0">
              <a:solidFill>
                <a:schemeClr val="tx1"/>
              </a:solidFill>
              <a:latin typeface="Century Gothic" panose="020B0502020202020204" pitchFamily="34" charset="0"/>
              <a:ea typeface="+mn-ea"/>
              <a:cs typeface="+mn-cs"/>
              <a:sym typeface="Questrial"/>
            </a:endParaRPr>
          </a:p>
          <a:p>
            <a:pPr marL="342900" indent="-342900">
              <a:spcBef>
                <a:spcPts val="200"/>
              </a:spcBef>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Expand this study to other watersheds </a:t>
            </a:r>
          </a:p>
        </p:txBody>
      </p:sp>
      <p:sp>
        <p:nvSpPr>
          <p:cNvPr id="361" name="Shape 361"/>
          <p:cNvSpPr txBox="1">
            <a:spLocks noGrp="1"/>
          </p:cNvSpPr>
          <p:nvPr>
            <p:ph type="body" idx="2"/>
          </p:nvPr>
        </p:nvSpPr>
        <p:spPr>
          <a:xfrm>
            <a:off x="38100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ea typeface="Questrial"/>
                <a:cs typeface="Questrial"/>
                <a:sym typeface="Questrial"/>
                <a:rtl val="0"/>
              </a:rPr>
              <a:t>Future Work</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914" y="3429000"/>
            <a:ext cx="36576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6359723"/>
            <a:ext cx="2340705" cy="307777"/>
          </a:xfrm>
          <a:prstGeom prst="rect">
            <a:avLst/>
          </a:prstGeom>
        </p:spPr>
        <p:txBody>
          <a:bodyPr wrap="none">
            <a:spAutoFit/>
          </a:bodyPr>
          <a:lstStyle/>
          <a:p>
            <a:pPr lvl="0"/>
            <a:r>
              <a:rPr lang="en-US" dirty="0">
                <a:solidFill>
                  <a:srgbClr val="666666"/>
                </a:solidFill>
                <a:latin typeface="Century Gothic" panose="020B0502020202020204" pitchFamily="34" charset="0"/>
              </a:rPr>
              <a:t>Image Credit: </a:t>
            </a:r>
            <a:r>
              <a:rPr lang="en-US" dirty="0" err="1">
                <a:solidFill>
                  <a:srgbClr val="666666"/>
                </a:solidFill>
                <a:latin typeface="Century Gothic" panose="020B0502020202020204" pitchFamily="34" charset="0"/>
              </a:rPr>
              <a:t>Remillard</a:t>
            </a:r>
            <a:r>
              <a:rPr lang="en-US" dirty="0">
                <a:latin typeface="Century Gothic" panose="020B0502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571200" y="1344916"/>
            <a:ext cx="8051700" cy="1938900"/>
          </a:xfrm>
          <a:prstGeom prst="rect">
            <a:avLst/>
          </a:prstGeom>
          <a:noFill/>
          <a:ln>
            <a:noFill/>
          </a:ln>
        </p:spPr>
        <p:txBody>
          <a:bodyPr lIns="91425" tIns="45700" rIns="91425" bIns="45700" anchor="t" anchorCtr="0">
            <a:noAutofit/>
          </a:bodyPr>
          <a:lstStyle/>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Dr. Adam </a:t>
            </a:r>
            <a:r>
              <a:rPr lang="en-US" sz="2000" kern="1200" dirty="0" err="1">
                <a:solidFill>
                  <a:schemeClr val="tx1"/>
                </a:solidFill>
                <a:latin typeface="Century Gothic" panose="020B0502020202020204" pitchFamily="34" charset="0"/>
                <a:ea typeface="+mn-ea"/>
                <a:cs typeface="+mn-cs"/>
                <a:sym typeface="Questrial"/>
              </a:rPr>
              <a:t>Milewski</a:t>
            </a:r>
            <a:r>
              <a:rPr lang="en-US" sz="2000" kern="1200" dirty="0">
                <a:solidFill>
                  <a:schemeClr val="tx1"/>
                </a:solidFill>
                <a:latin typeface="Century Gothic" panose="020B0502020202020204" pitchFamily="34" charset="0"/>
                <a:ea typeface="+mn-ea"/>
                <a:cs typeface="+mn-cs"/>
                <a:sym typeface="Questrial"/>
              </a:rPr>
              <a:t> -- Department of Geology, University of Georgia</a:t>
            </a: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Dr. Kenton Ross -- NASA DEVELOP National Program</a:t>
            </a: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Dr. Marguerite Madden -- Department of Geography, University of Georgia </a:t>
            </a: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Dr. Quint Newcomer --University of Georgia Costa Rica</a:t>
            </a:r>
          </a:p>
        </p:txBody>
      </p:sp>
      <p:sp>
        <p:nvSpPr>
          <p:cNvPr id="367" name="Shape 367"/>
          <p:cNvSpPr txBox="1">
            <a:spLocks noGrp="1"/>
          </p:cNvSpPr>
          <p:nvPr>
            <p:ph type="body" idx="2"/>
          </p:nvPr>
        </p:nvSpPr>
        <p:spPr>
          <a:xfrm>
            <a:off x="571200" y="3594648"/>
            <a:ext cx="8051700" cy="1174800"/>
          </a:xfrm>
          <a:prstGeom prst="rect">
            <a:avLst/>
          </a:prstGeom>
          <a:noFill/>
          <a:ln>
            <a:noFill/>
          </a:ln>
        </p:spPr>
        <p:txBody>
          <a:bodyPr lIns="91425" tIns="45700" rIns="91425" bIns="45700" anchor="t" anchorCtr="0">
            <a:noAutofit/>
          </a:bodyPr>
          <a:lstStyle/>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Javier </a:t>
            </a:r>
            <a:r>
              <a:rPr lang="en-US" sz="2000" kern="1200" dirty="0" err="1">
                <a:solidFill>
                  <a:schemeClr val="tx1"/>
                </a:solidFill>
                <a:latin typeface="Century Gothic" panose="020B0502020202020204" pitchFamily="34" charset="0"/>
                <a:ea typeface="+mn-ea"/>
                <a:cs typeface="+mn-cs"/>
                <a:sym typeface="Questrial"/>
              </a:rPr>
              <a:t>Artiñano</a:t>
            </a:r>
            <a:r>
              <a:rPr lang="en-US" sz="2000" kern="1200" dirty="0">
                <a:solidFill>
                  <a:schemeClr val="tx1"/>
                </a:solidFill>
                <a:latin typeface="Century Gothic" panose="020B0502020202020204" pitchFamily="34" charset="0"/>
                <a:ea typeface="+mn-ea"/>
                <a:cs typeface="+mn-cs"/>
                <a:sym typeface="Questrial"/>
              </a:rPr>
              <a:t> </a:t>
            </a:r>
            <a:r>
              <a:rPr lang="en-US" sz="2000" kern="1200" dirty="0" err="1">
                <a:solidFill>
                  <a:schemeClr val="tx1"/>
                </a:solidFill>
                <a:latin typeface="Century Gothic" panose="020B0502020202020204" pitchFamily="34" charset="0"/>
                <a:ea typeface="+mn-ea"/>
                <a:cs typeface="+mn-cs"/>
                <a:sym typeface="Questrial"/>
              </a:rPr>
              <a:t>Guzmán</a:t>
            </a:r>
            <a:r>
              <a:rPr lang="en-US" sz="2000" kern="1200" dirty="0">
                <a:solidFill>
                  <a:schemeClr val="tx1"/>
                </a:solidFill>
                <a:latin typeface="Century Gothic" panose="020B0502020202020204" pitchFamily="34" charset="0"/>
                <a:ea typeface="+mn-ea"/>
                <a:cs typeface="+mn-cs"/>
                <a:sym typeface="Questrial"/>
              </a:rPr>
              <a:t> --SENARA (Costa Rica’s National Service of Underground Water, Irrigation, and Drainage)</a:t>
            </a: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University of Georgia Costa Rica</a:t>
            </a: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smtClean="0">
                <a:solidFill>
                  <a:schemeClr val="tx1"/>
                </a:solidFill>
                <a:latin typeface="Century Gothic" panose="020B0502020202020204" pitchFamily="34" charset="0"/>
                <a:ea typeface="+mn-ea"/>
                <a:cs typeface="+mn-cs"/>
                <a:sym typeface="Questrial"/>
              </a:rPr>
              <a:t>Embassy of Costa Rica in Washington D.C.</a:t>
            </a:r>
            <a:endParaRPr lang="en-US" sz="2000" kern="1200" dirty="0">
              <a:solidFill>
                <a:schemeClr val="tx1"/>
              </a:solidFill>
              <a:latin typeface="Century Gothic" panose="020B0502020202020204" pitchFamily="34" charset="0"/>
              <a:ea typeface="+mn-ea"/>
              <a:cs typeface="+mn-cs"/>
              <a:sym typeface="Questrial"/>
            </a:endParaRPr>
          </a:p>
          <a:p>
            <a:pPr marL="342900" marR="0" lvl="0" indent="-215900" algn="l" rtl="0">
              <a:lnSpc>
                <a:spcPct val="90000"/>
              </a:lnSpc>
              <a:spcBef>
                <a:spcPts val="200"/>
              </a:spcBef>
              <a:spcAft>
                <a:spcPts val="0"/>
              </a:spcAft>
              <a:buClr>
                <a:srgbClr val="75AADB"/>
              </a:buClr>
              <a:buFont typeface="Arial"/>
              <a:buNone/>
            </a:pPr>
            <a:endParaRPr sz="2000" b="0" i="0" u="none" strike="noStrike" cap="none" baseline="0" dirty="0">
              <a:solidFill>
                <a:srgbClr val="767171"/>
              </a:solidFill>
              <a:latin typeface="Questrial"/>
              <a:ea typeface="Questrial"/>
              <a:cs typeface="Questrial"/>
              <a:sym typeface="Questrial"/>
              <a:rtl val="0"/>
            </a:endParaRPr>
          </a:p>
          <a:p>
            <a:pPr marL="342900" marR="0" lvl="0" indent="-215900" algn="l" rtl="0">
              <a:lnSpc>
                <a:spcPct val="90000"/>
              </a:lnSpc>
              <a:spcBef>
                <a:spcPts val="200"/>
              </a:spcBef>
              <a:spcAft>
                <a:spcPts val="0"/>
              </a:spcAft>
              <a:buClr>
                <a:srgbClr val="75AADB"/>
              </a:buClr>
              <a:buFont typeface="Arial"/>
              <a:buNone/>
            </a:pPr>
            <a:endParaRPr sz="2000" b="0" i="0" u="none" strike="noStrike" cap="none" baseline="0" dirty="0">
              <a:solidFill>
                <a:srgbClr val="767171"/>
              </a:solidFill>
              <a:latin typeface="Questrial"/>
              <a:ea typeface="Questrial"/>
              <a:cs typeface="Questrial"/>
              <a:sym typeface="Questrial"/>
              <a:rtl val="0"/>
            </a:endParaRPr>
          </a:p>
        </p:txBody>
      </p:sp>
      <p:sp>
        <p:nvSpPr>
          <p:cNvPr id="368" name="Shape 368"/>
          <p:cNvSpPr txBox="1">
            <a:spLocks noGrp="1"/>
          </p:cNvSpPr>
          <p:nvPr>
            <p:ph type="body" idx="3"/>
          </p:nvPr>
        </p:nvSpPr>
        <p:spPr>
          <a:xfrm>
            <a:off x="571208" y="5439230"/>
            <a:ext cx="8051700" cy="961570"/>
          </a:xfrm>
          <a:prstGeom prst="rect">
            <a:avLst/>
          </a:prstGeom>
          <a:noFill/>
          <a:ln>
            <a:noFill/>
          </a:ln>
        </p:spPr>
        <p:txBody>
          <a:bodyPr lIns="91425" tIns="45700" rIns="91425" bIns="45700" anchor="t" anchorCtr="0">
            <a:noAutofit/>
          </a:bodyPr>
          <a:lstStyle/>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Rachel Will, Benjamin Page -- University of Georgia </a:t>
            </a: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Grant Bloomer, Sarah Medley -- Wise County</a:t>
            </a:r>
          </a:p>
          <a:p>
            <a:pPr marL="342900" lvl="0" indent="-342900">
              <a:spcBef>
                <a:spcPts val="200"/>
              </a:spcBef>
              <a:buClr>
                <a:schemeClr val="accent1"/>
              </a:buClr>
              <a:buSzPct val="100000"/>
              <a:buFont typeface="Webdings" panose="05030102010509060703" pitchFamily="18" charset="2"/>
              <a:buChar char="4"/>
            </a:pPr>
            <a:r>
              <a:rPr lang="en-US" sz="2000" kern="1200" dirty="0" err="1">
                <a:solidFill>
                  <a:schemeClr val="tx1"/>
                </a:solidFill>
                <a:latin typeface="Century Gothic" panose="020B0502020202020204" pitchFamily="34" charset="0"/>
                <a:ea typeface="+mn-ea"/>
                <a:cs typeface="+mn-cs"/>
                <a:sym typeface="Questrial"/>
              </a:rPr>
              <a:t>Wondwosen</a:t>
            </a:r>
            <a:r>
              <a:rPr lang="en-US" sz="2000" kern="1200" dirty="0">
                <a:solidFill>
                  <a:schemeClr val="tx1"/>
                </a:solidFill>
                <a:latin typeface="Century Gothic" panose="020B0502020202020204" pitchFamily="34" charset="0"/>
                <a:ea typeface="+mn-ea"/>
                <a:cs typeface="+mn-cs"/>
                <a:sym typeface="Questrial"/>
              </a:rPr>
              <a:t> </a:t>
            </a:r>
            <a:r>
              <a:rPr lang="en-US" sz="2000" kern="1200" dirty="0" err="1">
                <a:solidFill>
                  <a:schemeClr val="tx1"/>
                </a:solidFill>
                <a:latin typeface="Century Gothic" panose="020B0502020202020204" pitchFamily="34" charset="0"/>
                <a:ea typeface="+mn-ea"/>
                <a:cs typeface="+mn-cs"/>
                <a:sym typeface="Questrial"/>
              </a:rPr>
              <a:t>Seyoum</a:t>
            </a:r>
            <a:endParaRPr lang="en-US" sz="2000" kern="1200" dirty="0">
              <a:solidFill>
                <a:schemeClr val="tx1"/>
              </a:solidFill>
              <a:latin typeface="Century Gothic" panose="020B0502020202020204" pitchFamily="34" charset="0"/>
              <a:ea typeface="+mn-ea"/>
              <a:cs typeface="+mn-cs"/>
              <a:sym typeface="Questrial"/>
            </a:endParaRPr>
          </a:p>
        </p:txBody>
      </p:sp>
      <p:sp>
        <p:nvSpPr>
          <p:cNvPr id="369" name="Shape 369"/>
          <p:cNvSpPr txBox="1"/>
          <p:nvPr/>
        </p:nvSpPr>
        <p:spPr>
          <a:xfrm>
            <a:off x="594358" y="864012"/>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rgbClr val="75AADB"/>
                </a:solidFill>
                <a:latin typeface="Century Gothic" panose="020B0502020202020204" pitchFamily="34" charset="0"/>
                <a:ea typeface="Questrial"/>
                <a:cs typeface="Questrial"/>
                <a:sym typeface="Questrial"/>
                <a:rtl val="0"/>
              </a:rPr>
              <a:t>Advisors</a:t>
            </a:r>
          </a:p>
        </p:txBody>
      </p:sp>
      <p:sp>
        <p:nvSpPr>
          <p:cNvPr id="370" name="Shape 370"/>
          <p:cNvSpPr txBox="1"/>
          <p:nvPr/>
        </p:nvSpPr>
        <p:spPr>
          <a:xfrm>
            <a:off x="594358" y="3130569"/>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rgbClr val="75AADB"/>
                </a:solidFill>
                <a:latin typeface="Century Gothic" panose="020B0502020202020204" pitchFamily="34" charset="0"/>
                <a:ea typeface="Questrial"/>
                <a:cs typeface="Questrial"/>
                <a:sym typeface="Questrial"/>
                <a:rtl val="0"/>
              </a:rPr>
              <a:t>Partners</a:t>
            </a:r>
          </a:p>
        </p:txBody>
      </p:sp>
      <p:sp>
        <p:nvSpPr>
          <p:cNvPr id="371" name="Shape 371"/>
          <p:cNvSpPr txBox="1"/>
          <p:nvPr/>
        </p:nvSpPr>
        <p:spPr>
          <a:xfrm>
            <a:off x="594358" y="4965625"/>
            <a:ext cx="4596599"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rgbClr val="75AADB"/>
                </a:solidFill>
                <a:latin typeface="Century Gothic" panose="020B0502020202020204" pitchFamily="34" charset="0"/>
                <a:ea typeface="Questrial"/>
                <a:cs typeface="Questrial"/>
                <a:sym typeface="Questrial"/>
                <a:rtl val="0"/>
              </a:rPr>
              <a:t>Other Contributors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31275" y="211878"/>
            <a:ext cx="3566099" cy="656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ea typeface="Questrial"/>
                <a:cs typeface="Questrial"/>
                <a:sym typeface="Questrial"/>
                <a:rtl val="0"/>
              </a:rPr>
              <a:t>Study Area </a:t>
            </a:r>
          </a:p>
        </p:txBody>
      </p:sp>
      <p:sp>
        <p:nvSpPr>
          <p:cNvPr id="273" name="Shape 273"/>
          <p:cNvSpPr txBox="1">
            <a:spLocks noGrp="1"/>
          </p:cNvSpPr>
          <p:nvPr>
            <p:ph type="body" idx="2"/>
          </p:nvPr>
        </p:nvSpPr>
        <p:spPr>
          <a:xfrm>
            <a:off x="31275" y="5540794"/>
            <a:ext cx="3593592" cy="1317206"/>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rgbClr val="75AADB"/>
              </a:buClr>
              <a:buSzPct val="25000"/>
              <a:buFont typeface="Questrial"/>
              <a:buNone/>
            </a:pPr>
            <a:r>
              <a:rPr lang="en-US" sz="4000" b="1" i="0" u="none" strike="noStrike" cap="none" baseline="0" dirty="0">
                <a:solidFill>
                  <a:srgbClr val="75AADB"/>
                </a:solidFill>
                <a:latin typeface="Century Gothic" panose="020B0502020202020204" pitchFamily="34" charset="0"/>
                <a:ea typeface="Questrial"/>
                <a:cs typeface="Questrial"/>
                <a:sym typeface="Questrial"/>
                <a:rtl val="0"/>
              </a:rPr>
              <a:t>Study Period </a:t>
            </a:r>
          </a:p>
          <a:p>
            <a:pPr marL="0" marR="0" lvl="0" indent="0" algn="l" rtl="0">
              <a:lnSpc>
                <a:spcPct val="90000"/>
              </a:lnSpc>
              <a:spcBef>
                <a:spcPts val="1000"/>
              </a:spcBef>
              <a:spcAft>
                <a:spcPts val="0"/>
              </a:spcAft>
              <a:buClr>
                <a:srgbClr val="767171"/>
              </a:buClr>
              <a:buSzPct val="25000"/>
              <a:buFont typeface="Questrial"/>
              <a:buNone/>
            </a:pPr>
            <a:r>
              <a:rPr lang="en-US" sz="2000" b="0" i="0" u="none" strike="noStrike" cap="none" baseline="0" dirty="0">
                <a:solidFill>
                  <a:srgbClr val="767171"/>
                </a:solidFill>
                <a:latin typeface="Century Gothic" panose="020B0502020202020204" pitchFamily="34" charset="0"/>
                <a:ea typeface="Questrial"/>
                <a:cs typeface="Questrial"/>
                <a:sym typeface="Questrial"/>
                <a:rtl val="0"/>
              </a:rPr>
              <a:t>Jan. </a:t>
            </a:r>
            <a:r>
              <a:rPr lang="en-US" sz="2000" dirty="0">
                <a:solidFill>
                  <a:srgbClr val="767171"/>
                </a:solidFill>
                <a:latin typeface="Century Gothic" panose="020B0502020202020204" pitchFamily="34" charset="0"/>
                <a:ea typeface="Questrial"/>
                <a:cs typeface="Questrial"/>
                <a:sym typeface="Questrial"/>
                <a:rtl val="0"/>
              </a:rPr>
              <a:t>1979</a:t>
            </a:r>
            <a:r>
              <a:rPr lang="en-US" sz="2000" b="0" i="0" u="none" strike="noStrike" cap="none" baseline="0" dirty="0">
                <a:solidFill>
                  <a:srgbClr val="767171"/>
                </a:solidFill>
                <a:latin typeface="Century Gothic" panose="020B0502020202020204" pitchFamily="34" charset="0"/>
                <a:ea typeface="Questrial"/>
                <a:cs typeface="Questrial"/>
                <a:sym typeface="Questrial"/>
                <a:rtl val="0"/>
              </a:rPr>
              <a:t> to Dec. 2013</a:t>
            </a:r>
          </a:p>
        </p:txBody>
      </p:sp>
      <p:pic>
        <p:nvPicPr>
          <p:cNvPr id="274" name="Shape 274"/>
          <p:cNvPicPr preferRelativeResize="0"/>
          <p:nvPr/>
        </p:nvPicPr>
        <p:blipFill rotWithShape="1">
          <a:blip r:embed="rId3">
            <a:alphaModFix/>
          </a:blip>
          <a:srcRect t="7002"/>
          <a:stretch/>
        </p:blipFill>
        <p:spPr>
          <a:xfrm>
            <a:off x="2469125" y="934011"/>
            <a:ext cx="4820302" cy="4540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399"/>
            <a:ext cx="2971400" cy="658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Shape 280"/>
          <p:cNvSpPr txBox="1">
            <a:spLocks noGrp="1"/>
          </p:cNvSpPr>
          <p:nvPr>
            <p:ph type="body" idx="1"/>
          </p:nvPr>
        </p:nvSpPr>
        <p:spPr>
          <a:xfrm>
            <a:off x="0" y="2055321"/>
            <a:ext cx="8830500" cy="3888279"/>
          </a:xfrm>
          <a:prstGeom prst="rect">
            <a:avLst/>
          </a:prstGeom>
          <a:noFill/>
          <a:ln>
            <a:noFill/>
          </a:ln>
        </p:spPr>
        <p:txBody>
          <a:bodyPr lIns="91425" tIns="45700" rIns="91425" bIns="45700" anchor="t" anchorCtr="0">
            <a:noAutofit/>
          </a:bodyPr>
          <a:lstStyle/>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Three consecutive years of drought</a:t>
            </a:r>
          </a:p>
          <a:p>
            <a:pPr marL="342900" marR="0" indent="-342900">
              <a:spcBef>
                <a:spcPts val="200"/>
              </a:spcBef>
              <a:spcAft>
                <a:spcPts val="0"/>
              </a:spcAft>
              <a:buClr>
                <a:schemeClr val="accent1"/>
              </a:buClr>
              <a:buFont typeface="Webdings" panose="05030102010509060703" pitchFamily="18" charset="2"/>
              <a:buChar char="4"/>
            </a:pPr>
            <a:endParaRPr lang="en-US" sz="2000" kern="1200" dirty="0" smtClean="0">
              <a:solidFill>
                <a:schemeClr val="tx1"/>
              </a:solidFill>
              <a:latin typeface="Century Gothic" panose="020B0502020202020204" pitchFamily="34" charset="0"/>
              <a:ea typeface="+mn-ea"/>
              <a:cs typeface="+mn-cs"/>
              <a:sym typeface="Questrial"/>
            </a:endParaRP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smtClean="0">
                <a:solidFill>
                  <a:schemeClr val="tx1"/>
                </a:solidFill>
                <a:latin typeface="Century Gothic" panose="020B0502020202020204" pitchFamily="34" charset="0"/>
                <a:ea typeface="+mn-ea"/>
                <a:cs typeface="+mn-cs"/>
                <a:sym typeface="Questrial"/>
              </a:rPr>
              <a:t>Water </a:t>
            </a:r>
            <a:r>
              <a:rPr lang="en-US" sz="2000" kern="1200" dirty="0">
                <a:solidFill>
                  <a:schemeClr val="tx1"/>
                </a:solidFill>
                <a:latin typeface="Century Gothic" panose="020B0502020202020204" pitchFamily="34" charset="0"/>
                <a:ea typeface="+mn-ea"/>
                <a:cs typeface="+mn-cs"/>
                <a:sym typeface="Questrial"/>
              </a:rPr>
              <a:t>policies impact 1, 125 </a:t>
            </a:r>
            <a:endParaRPr lang="en-US" sz="2000" kern="1200" dirty="0" smtClean="0">
              <a:solidFill>
                <a:schemeClr val="tx1"/>
              </a:solidFill>
              <a:latin typeface="Century Gothic" panose="020B0502020202020204" pitchFamily="34" charset="0"/>
              <a:ea typeface="+mn-ea"/>
              <a:cs typeface="+mn-cs"/>
              <a:sym typeface="Questrial"/>
            </a:endParaRPr>
          </a:p>
          <a:p>
            <a:pPr marR="0" lvl="0">
              <a:spcBef>
                <a:spcPts val="200"/>
              </a:spcBef>
              <a:spcAft>
                <a:spcPts val="0"/>
              </a:spcAft>
              <a:buClr>
                <a:schemeClr val="accent1"/>
              </a:buClr>
              <a:buSzPct val="100000"/>
            </a:pPr>
            <a:r>
              <a:rPr lang="en-US" sz="2000" kern="1200" dirty="0" smtClean="0">
                <a:solidFill>
                  <a:schemeClr val="tx1"/>
                </a:solidFill>
                <a:latin typeface="Century Gothic" panose="020B0502020202020204" pitchFamily="34" charset="0"/>
                <a:ea typeface="+mn-ea"/>
                <a:cs typeface="+mn-cs"/>
                <a:sym typeface="Questrial"/>
              </a:rPr>
              <a:t>    agricultural </a:t>
            </a:r>
            <a:r>
              <a:rPr lang="en-US" sz="2000" kern="1200" dirty="0">
                <a:solidFill>
                  <a:schemeClr val="tx1"/>
                </a:solidFill>
                <a:latin typeface="Century Gothic" panose="020B0502020202020204" pitchFamily="34" charset="0"/>
                <a:ea typeface="+mn-ea"/>
                <a:cs typeface="+mn-cs"/>
                <a:sym typeface="Questrial"/>
              </a:rPr>
              <a:t>families and production </a:t>
            </a:r>
            <a:r>
              <a:rPr lang="en-US" sz="2000" kern="1200" dirty="0" smtClean="0">
                <a:solidFill>
                  <a:schemeClr val="tx1"/>
                </a:solidFill>
                <a:latin typeface="Century Gothic" panose="020B0502020202020204" pitchFamily="34" charset="0"/>
                <a:ea typeface="+mn-ea"/>
                <a:cs typeface="+mn-cs"/>
                <a:sym typeface="Questrial"/>
              </a:rPr>
              <a:t>of </a:t>
            </a:r>
          </a:p>
          <a:p>
            <a:pPr marR="0" lvl="0">
              <a:spcBef>
                <a:spcPts val="200"/>
              </a:spcBef>
              <a:spcAft>
                <a:spcPts val="0"/>
              </a:spcAft>
              <a:buClr>
                <a:schemeClr val="accent1"/>
              </a:buClr>
              <a:buSzPct val="100000"/>
            </a:pPr>
            <a:r>
              <a:rPr lang="en-US" sz="2000" kern="1200" dirty="0">
                <a:solidFill>
                  <a:schemeClr val="tx1"/>
                </a:solidFill>
                <a:latin typeface="Century Gothic" panose="020B0502020202020204" pitchFamily="34" charset="0"/>
                <a:ea typeface="+mn-ea"/>
                <a:cs typeface="+mn-cs"/>
                <a:sym typeface="Questrial"/>
              </a:rPr>
              <a:t> </a:t>
            </a:r>
            <a:r>
              <a:rPr lang="en-US" sz="2000" kern="1200" dirty="0" smtClean="0">
                <a:solidFill>
                  <a:schemeClr val="tx1"/>
                </a:solidFill>
                <a:latin typeface="Century Gothic" panose="020B0502020202020204" pitchFamily="34" charset="0"/>
                <a:ea typeface="+mn-ea"/>
                <a:cs typeface="+mn-cs"/>
                <a:sym typeface="Questrial"/>
              </a:rPr>
              <a:t>   a </a:t>
            </a:r>
            <a:r>
              <a:rPr lang="en-US" sz="2000" kern="1200" dirty="0">
                <a:solidFill>
                  <a:schemeClr val="tx1"/>
                </a:solidFill>
                <a:latin typeface="Century Gothic" panose="020B0502020202020204" pitchFamily="34" charset="0"/>
                <a:ea typeface="+mn-ea"/>
                <a:cs typeface="+mn-cs"/>
                <a:sym typeface="Questrial"/>
              </a:rPr>
              <a:t>quarter of Costa Rica’s hydroelectricity</a:t>
            </a:r>
          </a:p>
          <a:p>
            <a:pPr marL="342900" marR="0" lvl="0" indent="-342900">
              <a:spcBef>
                <a:spcPts val="200"/>
              </a:spcBef>
              <a:spcAft>
                <a:spcPts val="0"/>
              </a:spcAft>
              <a:buClr>
                <a:schemeClr val="accent1"/>
              </a:buClr>
              <a:buFont typeface="Webdings" panose="05030102010509060703" pitchFamily="18" charset="2"/>
              <a:buChar char="4"/>
            </a:pPr>
            <a:endParaRPr sz="2000" kern="1200" dirty="0">
              <a:solidFill>
                <a:schemeClr val="tx1"/>
              </a:solidFill>
              <a:latin typeface="Century Gothic" panose="020B0502020202020204" pitchFamily="34" charset="0"/>
              <a:ea typeface="+mn-ea"/>
              <a:cs typeface="+mn-cs"/>
              <a:sym typeface="Questrial"/>
            </a:endParaRP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Demand for water is expected to increase </a:t>
            </a:r>
            <a:r>
              <a:rPr lang="en-US" sz="2000" kern="1200" dirty="0" smtClean="0">
                <a:solidFill>
                  <a:schemeClr val="tx1"/>
                </a:solidFill>
                <a:latin typeface="Century Gothic" panose="020B0502020202020204" pitchFamily="34" charset="0"/>
                <a:ea typeface="+mn-ea"/>
                <a:cs typeface="+mn-cs"/>
                <a:sym typeface="Questrial"/>
              </a:rPr>
              <a:t>by</a:t>
            </a:r>
          </a:p>
          <a:p>
            <a:pPr marR="0" lvl="0">
              <a:spcBef>
                <a:spcPts val="200"/>
              </a:spcBef>
              <a:spcAft>
                <a:spcPts val="0"/>
              </a:spcAft>
              <a:buClr>
                <a:schemeClr val="accent1"/>
              </a:buClr>
              <a:buSzPct val="100000"/>
            </a:pPr>
            <a:r>
              <a:rPr lang="en-US" sz="2000" kern="1200" dirty="0">
                <a:solidFill>
                  <a:schemeClr val="tx1"/>
                </a:solidFill>
                <a:latin typeface="Century Gothic" panose="020B0502020202020204" pitchFamily="34" charset="0"/>
                <a:ea typeface="+mn-ea"/>
                <a:cs typeface="+mn-cs"/>
                <a:sym typeface="Questrial"/>
              </a:rPr>
              <a:t> </a:t>
            </a:r>
            <a:r>
              <a:rPr lang="en-US" sz="2000" kern="1200" dirty="0" smtClean="0">
                <a:solidFill>
                  <a:schemeClr val="tx1"/>
                </a:solidFill>
                <a:latin typeface="Century Gothic" panose="020B0502020202020204" pitchFamily="34" charset="0"/>
                <a:ea typeface="+mn-ea"/>
                <a:cs typeface="+mn-cs"/>
                <a:sym typeface="Questrial"/>
              </a:rPr>
              <a:t>    </a:t>
            </a:r>
            <a:r>
              <a:rPr lang="en-US" sz="2000" kern="1200" dirty="0">
                <a:solidFill>
                  <a:schemeClr val="tx1"/>
                </a:solidFill>
                <a:latin typeface="Century Gothic" panose="020B0502020202020204" pitchFamily="34" charset="0"/>
                <a:ea typeface="+mn-ea"/>
                <a:cs typeface="+mn-cs"/>
                <a:sym typeface="Questrial"/>
              </a:rPr>
              <a:t>20 % by 2020</a:t>
            </a:r>
          </a:p>
          <a:p>
            <a:pPr marL="342900" marR="0" lvl="0" indent="-215900" algn="l" rtl="0">
              <a:lnSpc>
                <a:spcPct val="90000"/>
              </a:lnSpc>
              <a:spcBef>
                <a:spcPts val="200"/>
              </a:spcBef>
              <a:spcAft>
                <a:spcPts val="0"/>
              </a:spcAft>
              <a:buClr>
                <a:srgbClr val="75AADB"/>
              </a:buClr>
              <a:buFont typeface="Arial"/>
              <a:buNone/>
            </a:pPr>
            <a:endParaRPr sz="2000" b="0" i="0" u="none" strike="noStrike" cap="none" baseline="0" dirty="0">
              <a:solidFill>
                <a:srgbClr val="767171"/>
              </a:solidFill>
              <a:latin typeface="Questrial"/>
              <a:ea typeface="Questrial"/>
              <a:cs typeface="Questrial"/>
              <a:sym typeface="Questrial"/>
              <a:rtl val="0"/>
            </a:endParaRPr>
          </a:p>
          <a:p>
            <a:pPr lvl="0" rtl="0">
              <a:lnSpc>
                <a:spcPct val="115000"/>
              </a:lnSpc>
              <a:spcBef>
                <a:spcPts val="0"/>
              </a:spcBef>
              <a:buNone/>
            </a:pPr>
            <a:endParaRPr sz="1800" dirty="0">
              <a:solidFill>
                <a:srgbClr val="FFFFFF"/>
              </a:solidFill>
              <a:latin typeface="Calibri"/>
              <a:ea typeface="Calibri"/>
              <a:cs typeface="Calibri"/>
              <a:sym typeface="Calibri"/>
              <a:rtl val="0"/>
            </a:endParaRPr>
          </a:p>
          <a:p>
            <a:pPr lvl="0" rtl="0">
              <a:lnSpc>
                <a:spcPct val="115000"/>
              </a:lnSpc>
              <a:spcBef>
                <a:spcPts val="0"/>
              </a:spcBef>
              <a:buNone/>
            </a:pPr>
            <a:endParaRPr sz="1800" dirty="0">
              <a:rtl val="0"/>
            </a:endParaRPr>
          </a:p>
          <a:p>
            <a:pPr marR="0" lvl="0" algn="l" rtl="0">
              <a:lnSpc>
                <a:spcPct val="90000"/>
              </a:lnSpc>
              <a:spcBef>
                <a:spcPts val="200"/>
              </a:spcBef>
              <a:spcAft>
                <a:spcPts val="0"/>
              </a:spcAft>
              <a:buNone/>
            </a:pPr>
            <a:endParaRPr sz="2000" dirty="0">
              <a:solidFill>
                <a:srgbClr val="767171"/>
              </a:solidFill>
              <a:latin typeface="Questrial"/>
              <a:ea typeface="Questrial"/>
              <a:cs typeface="Questrial"/>
              <a:sym typeface="Questrial"/>
              <a:rtl val="0"/>
            </a:endParaRPr>
          </a:p>
          <a:p>
            <a:pPr marL="0" marR="0" lvl="0" indent="0" algn="l" rtl="0">
              <a:lnSpc>
                <a:spcPct val="100000"/>
              </a:lnSpc>
              <a:spcBef>
                <a:spcPts val="0"/>
              </a:spcBef>
              <a:spcAft>
                <a:spcPts val="0"/>
              </a:spcAft>
              <a:buClr>
                <a:schemeClr val="dk1"/>
              </a:buClr>
              <a:buFont typeface="Questrial"/>
              <a:buNone/>
            </a:pPr>
            <a:endParaRPr sz="2000" b="0" i="0" u="none" strike="noStrike" cap="none" baseline="0" dirty="0">
              <a:solidFill>
                <a:srgbClr val="000000"/>
              </a:solidFill>
              <a:latin typeface="Questrial"/>
              <a:ea typeface="Questrial"/>
              <a:cs typeface="Questrial"/>
              <a:sym typeface="Questrial"/>
              <a:rtl val="0"/>
            </a:endParaRPr>
          </a:p>
          <a:p>
            <a:pPr marL="0" marR="0" lvl="0" indent="0" algn="l" rtl="0">
              <a:lnSpc>
                <a:spcPct val="100000"/>
              </a:lnSpc>
              <a:spcBef>
                <a:spcPts val="0"/>
              </a:spcBef>
              <a:spcAft>
                <a:spcPts val="0"/>
              </a:spcAft>
              <a:buClr>
                <a:schemeClr val="dk1"/>
              </a:buClr>
              <a:buFont typeface="Questrial"/>
              <a:buNone/>
            </a:pPr>
            <a:endParaRPr sz="2000" b="0" i="0" u="none" strike="noStrike" cap="none" baseline="0" dirty="0">
              <a:solidFill>
                <a:schemeClr val="dk1"/>
              </a:solidFill>
              <a:latin typeface="Questrial"/>
              <a:ea typeface="Questrial"/>
              <a:cs typeface="Questrial"/>
              <a:sym typeface="Questrial"/>
              <a:rtl val="0"/>
            </a:endParaRPr>
          </a:p>
        </p:txBody>
      </p:sp>
      <p:sp>
        <p:nvSpPr>
          <p:cNvPr id="281" name="Shape 281"/>
          <p:cNvSpPr txBox="1">
            <a:spLocks noGrp="1"/>
          </p:cNvSpPr>
          <p:nvPr>
            <p:ph type="body" idx="2"/>
          </p:nvPr>
        </p:nvSpPr>
        <p:spPr>
          <a:xfrm>
            <a:off x="154500" y="858300"/>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ea typeface="Questrial"/>
                <a:cs typeface="Questrial"/>
                <a:sym typeface="Questrial"/>
                <a:rtl val="0"/>
              </a:rPr>
              <a:t>Community Concerns</a:t>
            </a:r>
          </a:p>
        </p:txBody>
      </p:sp>
      <p:sp>
        <p:nvSpPr>
          <p:cNvPr id="282" name="Shape 282"/>
          <p:cNvSpPr txBox="1"/>
          <p:nvPr/>
        </p:nvSpPr>
        <p:spPr>
          <a:xfrm>
            <a:off x="1772" y="6403424"/>
            <a:ext cx="2153999" cy="336000"/>
          </a:xfrm>
          <a:prstGeom prst="rect">
            <a:avLst/>
          </a:prstGeom>
          <a:noFill/>
          <a:ln>
            <a:noFill/>
          </a:ln>
        </p:spPr>
        <p:txBody>
          <a:bodyPr lIns="91425" tIns="91425" rIns="91425" bIns="91425" anchor="t" anchorCtr="0">
            <a:noAutofit/>
          </a:bodyPr>
          <a:lstStyle/>
          <a:p>
            <a:pPr>
              <a:spcBef>
                <a:spcPts val="0"/>
              </a:spcBef>
              <a:buNone/>
            </a:pPr>
            <a:r>
              <a:rPr lang="en-US" dirty="0">
                <a:solidFill>
                  <a:srgbClr val="666666"/>
                </a:solidFill>
              </a:rPr>
              <a:t>Image Credit: </a:t>
            </a:r>
            <a:r>
              <a:rPr lang="en-US" dirty="0" err="1">
                <a:solidFill>
                  <a:srgbClr val="666666"/>
                </a:solidFill>
              </a:rPr>
              <a:t>Remillard</a:t>
            </a: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0" y="1283900"/>
            <a:ext cx="9000299" cy="3577499"/>
          </a:xfrm>
          <a:prstGeom prst="rect">
            <a:avLst/>
          </a:prstGeom>
          <a:noFill/>
          <a:ln>
            <a:noFill/>
          </a:ln>
        </p:spPr>
        <p:txBody>
          <a:bodyPr lIns="91425" tIns="45700" rIns="91425" bIns="45700" anchor="t" anchorCtr="0">
            <a:noAutofit/>
          </a:bodyPr>
          <a:lstStyle/>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Create a SWAT (Soil and Water Assessment Tool) model </a:t>
            </a:r>
          </a:p>
          <a:p>
            <a:pPr marL="342900" marR="0" lvl="0" indent="-342900">
              <a:spcBef>
                <a:spcPts val="200"/>
              </a:spcBef>
              <a:spcAft>
                <a:spcPts val="0"/>
              </a:spcAft>
              <a:buClr>
                <a:schemeClr val="accent1"/>
              </a:buClr>
              <a:buFont typeface="Webdings" panose="05030102010509060703" pitchFamily="18" charset="2"/>
              <a:buChar char="4"/>
            </a:pPr>
            <a:endParaRPr sz="2000" kern="1200" dirty="0">
              <a:solidFill>
                <a:schemeClr val="tx1"/>
              </a:solidFill>
              <a:latin typeface="Century Gothic" panose="020B0502020202020204" pitchFamily="34" charset="0"/>
              <a:ea typeface="+mn-ea"/>
              <a:cs typeface="+mn-cs"/>
              <a:sym typeface="Questrial"/>
            </a:endParaRP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Use SWAT-CUP (Calibration and Uncertainty Procedure) to </a:t>
            </a:r>
          </a:p>
          <a:p>
            <a:pPr marR="0" lvl="0">
              <a:spcBef>
                <a:spcPts val="200"/>
              </a:spcBef>
              <a:spcAft>
                <a:spcPts val="0"/>
              </a:spcAft>
              <a:buClr>
                <a:schemeClr val="accent1"/>
              </a:buClr>
            </a:pPr>
            <a:r>
              <a:rPr lang="en-US" sz="2000" kern="1200" dirty="0">
                <a:solidFill>
                  <a:schemeClr val="tx1"/>
                </a:solidFill>
                <a:latin typeface="Century Gothic" panose="020B0502020202020204" pitchFamily="34" charset="0"/>
                <a:ea typeface="+mn-ea"/>
                <a:cs typeface="+mn-cs"/>
                <a:sym typeface="Questrial"/>
              </a:rPr>
              <a:t>    </a:t>
            </a:r>
            <a:r>
              <a:rPr lang="en-US" sz="2000" kern="1200" dirty="0" smtClean="0">
                <a:solidFill>
                  <a:schemeClr val="tx1"/>
                </a:solidFill>
                <a:latin typeface="Century Gothic" panose="020B0502020202020204" pitchFamily="34" charset="0"/>
                <a:ea typeface="+mn-ea"/>
                <a:cs typeface="+mn-cs"/>
                <a:sym typeface="Questrial"/>
              </a:rPr>
              <a:t> calibrate </a:t>
            </a:r>
            <a:r>
              <a:rPr lang="en-US" sz="2000" kern="1200" dirty="0">
                <a:solidFill>
                  <a:schemeClr val="tx1"/>
                </a:solidFill>
                <a:latin typeface="Century Gothic" panose="020B0502020202020204" pitchFamily="34" charset="0"/>
                <a:ea typeface="+mn-ea"/>
                <a:cs typeface="+mn-cs"/>
                <a:sym typeface="Questrial"/>
              </a:rPr>
              <a:t>and validate  model</a:t>
            </a:r>
          </a:p>
          <a:p>
            <a:pPr marL="342900" marR="0" lvl="0" indent="-342900">
              <a:spcBef>
                <a:spcPts val="200"/>
              </a:spcBef>
              <a:spcAft>
                <a:spcPts val="0"/>
              </a:spcAft>
              <a:buClr>
                <a:schemeClr val="accent1"/>
              </a:buClr>
              <a:buFont typeface="Webdings" panose="05030102010509060703" pitchFamily="18" charset="2"/>
              <a:buChar char="4"/>
            </a:pPr>
            <a:endParaRPr sz="2000" kern="1200" dirty="0">
              <a:solidFill>
                <a:schemeClr val="tx1"/>
              </a:solidFill>
              <a:latin typeface="Century Gothic" panose="020B0502020202020204" pitchFamily="34" charset="0"/>
              <a:ea typeface="+mn-ea"/>
              <a:cs typeface="+mn-cs"/>
              <a:sym typeface="Questrial"/>
            </a:endParaRP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Utilize MOD 16 from Terra’s MODIS </a:t>
            </a:r>
            <a:br>
              <a:rPr lang="en-US" sz="2000" kern="1200" dirty="0">
                <a:solidFill>
                  <a:schemeClr val="tx1"/>
                </a:solidFill>
                <a:latin typeface="Century Gothic" panose="020B0502020202020204" pitchFamily="34" charset="0"/>
                <a:ea typeface="+mn-ea"/>
                <a:cs typeface="+mn-cs"/>
                <a:sym typeface="Questrial"/>
              </a:rPr>
            </a:br>
            <a:r>
              <a:rPr lang="en-US" sz="2000" kern="1200" dirty="0">
                <a:solidFill>
                  <a:schemeClr val="tx1"/>
                </a:solidFill>
                <a:latin typeface="Century Gothic" panose="020B0502020202020204" pitchFamily="34" charset="0"/>
                <a:ea typeface="+mn-ea"/>
                <a:cs typeface="+mn-cs"/>
                <a:sym typeface="Questrial"/>
              </a:rPr>
              <a:t>sensor </a:t>
            </a:r>
          </a:p>
          <a:p>
            <a:pPr marL="342900" marR="0" lvl="0" indent="-342900">
              <a:spcBef>
                <a:spcPts val="200"/>
              </a:spcBef>
              <a:spcAft>
                <a:spcPts val="0"/>
              </a:spcAft>
              <a:buClr>
                <a:schemeClr val="accent1"/>
              </a:buClr>
              <a:buFont typeface="Webdings" panose="05030102010509060703" pitchFamily="18" charset="2"/>
              <a:buChar char="4"/>
            </a:pPr>
            <a:endParaRPr sz="2000" kern="1200" dirty="0">
              <a:solidFill>
                <a:schemeClr val="tx1"/>
              </a:solidFill>
              <a:latin typeface="Century Gothic" panose="020B0502020202020204" pitchFamily="34" charset="0"/>
              <a:ea typeface="+mn-ea"/>
              <a:cs typeface="+mn-cs"/>
              <a:sym typeface="Questrial"/>
            </a:endParaRPr>
          </a:p>
          <a:p>
            <a:pPr marL="342900" marR="0" lvl="0" indent="-342900">
              <a:spcBef>
                <a:spcPts val="200"/>
              </a:spcBef>
              <a:spcAft>
                <a:spcPts val="0"/>
              </a:spcAft>
              <a:buClr>
                <a:schemeClr val="accent1"/>
              </a:buClr>
              <a:buSzPct val="100000"/>
              <a:buFont typeface="Webdings" panose="05030102010509060703" pitchFamily="18" charset="2"/>
              <a:buChar char="4"/>
            </a:pPr>
            <a:r>
              <a:rPr lang="en-US" sz="2000" kern="1200" dirty="0">
                <a:solidFill>
                  <a:schemeClr val="tx1"/>
                </a:solidFill>
                <a:latin typeface="Century Gothic" panose="020B0502020202020204" pitchFamily="34" charset="0"/>
                <a:ea typeface="+mn-ea"/>
                <a:cs typeface="+mn-cs"/>
                <a:sym typeface="Questrial"/>
              </a:rPr>
              <a:t>Develop tutorials for SWAT and </a:t>
            </a:r>
            <a:br>
              <a:rPr lang="en-US" sz="2000" kern="1200" dirty="0">
                <a:solidFill>
                  <a:schemeClr val="tx1"/>
                </a:solidFill>
                <a:latin typeface="Century Gothic" panose="020B0502020202020204" pitchFamily="34" charset="0"/>
                <a:ea typeface="+mn-ea"/>
                <a:cs typeface="+mn-cs"/>
                <a:sym typeface="Questrial"/>
              </a:rPr>
            </a:br>
            <a:r>
              <a:rPr lang="en-US" sz="2000" kern="1200" dirty="0">
                <a:solidFill>
                  <a:schemeClr val="tx1"/>
                </a:solidFill>
                <a:latin typeface="Century Gothic" panose="020B0502020202020204" pitchFamily="34" charset="0"/>
                <a:ea typeface="+mn-ea"/>
                <a:cs typeface="+mn-cs"/>
                <a:sym typeface="Questrial"/>
              </a:rPr>
              <a:t>SWAT-CUP  </a:t>
            </a:r>
          </a:p>
          <a:p>
            <a:pPr marL="342900" marR="0" lvl="0" indent="-215900" algn="l" rtl="0">
              <a:lnSpc>
                <a:spcPct val="90000"/>
              </a:lnSpc>
              <a:spcBef>
                <a:spcPts val="200"/>
              </a:spcBef>
              <a:spcAft>
                <a:spcPts val="0"/>
              </a:spcAft>
              <a:buClr>
                <a:srgbClr val="75AADB"/>
              </a:buClr>
              <a:buFont typeface="Arial"/>
              <a:buNone/>
            </a:pPr>
            <a:endParaRPr sz="2000" b="0" i="0" u="none" strike="noStrike" cap="none" baseline="0" dirty="0">
              <a:solidFill>
                <a:srgbClr val="767171"/>
              </a:solidFill>
              <a:latin typeface="Questrial"/>
              <a:ea typeface="Questrial"/>
              <a:cs typeface="Questrial"/>
              <a:sym typeface="Questrial"/>
              <a:rtl val="0"/>
            </a:endParaRPr>
          </a:p>
        </p:txBody>
      </p:sp>
      <p:sp>
        <p:nvSpPr>
          <p:cNvPr id="288" name="Shape 288"/>
          <p:cNvSpPr txBox="1">
            <a:spLocks noGrp="1"/>
          </p:cNvSpPr>
          <p:nvPr>
            <p:ph type="body" idx="2"/>
          </p:nvPr>
        </p:nvSpPr>
        <p:spPr>
          <a:xfrm>
            <a:off x="197350" y="509802"/>
            <a:ext cx="3566099"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ea typeface="Questrial"/>
                <a:cs typeface="Questrial"/>
                <a:sym typeface="Questrial"/>
                <a:rtl val="0"/>
              </a:rPr>
              <a:t>Objectives</a:t>
            </a:r>
          </a:p>
        </p:txBody>
      </p:sp>
      <p:grpSp>
        <p:nvGrpSpPr>
          <p:cNvPr id="289" name="Shape 289"/>
          <p:cNvGrpSpPr/>
          <p:nvPr/>
        </p:nvGrpSpPr>
        <p:grpSpPr>
          <a:xfrm>
            <a:off x="7803574" y="1283894"/>
            <a:ext cx="1036701" cy="975802"/>
            <a:chOff x="7101538" y="3421646"/>
            <a:chExt cx="1095299" cy="1095299"/>
          </a:xfrm>
        </p:grpSpPr>
        <p:pic>
          <p:nvPicPr>
            <p:cNvPr id="290" name="Shape 290"/>
            <p:cNvPicPr preferRelativeResize="0"/>
            <p:nvPr/>
          </p:nvPicPr>
          <p:blipFill rotWithShape="1">
            <a:blip r:embed="rId3">
              <a:alphaModFix/>
            </a:blip>
            <a:srcRect/>
            <a:stretch/>
          </p:blipFill>
          <p:spPr>
            <a:xfrm>
              <a:off x="7101538" y="3421646"/>
              <a:ext cx="1095299" cy="1095299"/>
            </a:xfrm>
            <a:prstGeom prst="rect">
              <a:avLst/>
            </a:prstGeom>
            <a:noFill/>
            <a:ln>
              <a:noFill/>
            </a:ln>
          </p:spPr>
        </p:pic>
        <p:sp>
          <p:nvSpPr>
            <p:cNvPr id="291" name="Shape 291"/>
            <p:cNvSpPr txBox="1"/>
            <p:nvPr/>
          </p:nvSpPr>
          <p:spPr>
            <a:xfrm>
              <a:off x="7149002" y="3800062"/>
              <a:ext cx="850499" cy="408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lt1"/>
                  </a:solidFill>
                  <a:latin typeface="Questrial"/>
                  <a:ea typeface="Questrial"/>
                  <a:cs typeface="Questrial"/>
                  <a:sym typeface="Questrial"/>
                </a:rPr>
                <a:t>SWAT</a:t>
              </a:r>
            </a:p>
          </p:txBody>
        </p:sp>
      </p:grpSp>
      <p:pic>
        <p:nvPicPr>
          <p:cNvPr id="292" name="Shape 292"/>
          <p:cNvPicPr preferRelativeResize="0"/>
          <p:nvPr/>
        </p:nvPicPr>
        <p:blipFill rotWithShape="1">
          <a:blip r:embed="rId4">
            <a:alphaModFix/>
          </a:blip>
          <a:srcRect/>
          <a:stretch/>
        </p:blipFill>
        <p:spPr>
          <a:xfrm>
            <a:off x="4767273" y="2850187"/>
            <a:ext cx="4146900" cy="3654000"/>
          </a:xfrm>
          <a:prstGeom prst="rect">
            <a:avLst/>
          </a:prstGeom>
          <a:noFill/>
          <a:ln>
            <a:noFill/>
          </a:ln>
        </p:spPr>
      </p:pic>
      <p:sp>
        <p:nvSpPr>
          <p:cNvPr id="293" name="Shape 293"/>
          <p:cNvSpPr txBox="1"/>
          <p:nvPr/>
        </p:nvSpPr>
        <p:spPr>
          <a:xfrm>
            <a:off x="7215481" y="6504175"/>
            <a:ext cx="1698600"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Questrial"/>
                <a:ea typeface="Questrial"/>
                <a:cs typeface="Questrial"/>
                <a:sym typeface="Questrial"/>
              </a:rPr>
              <a:t>Image </a:t>
            </a:r>
            <a:r>
              <a:rPr lang="en-US" sz="1200" b="0" i="0" u="none" strike="noStrike" cap="none" baseline="0">
                <a:solidFill>
                  <a:schemeClr val="dk1"/>
                </a:solidFill>
                <a:latin typeface="Questrial"/>
                <a:ea typeface="Questrial"/>
                <a:cs typeface="Questrial"/>
                <a:sym typeface="Questrial"/>
              </a:rPr>
              <a:t>Credit: NOAA</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249375" y="1304275"/>
            <a:ext cx="8537700" cy="434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75AADB"/>
              </a:buClr>
              <a:buSzPct val="25000"/>
              <a:buFont typeface="Questrial"/>
              <a:buNone/>
            </a:pPr>
            <a:r>
              <a:rPr lang="en-US" sz="2000" b="1" i="0" u="none" strike="noStrike" cap="none" baseline="0" dirty="0">
                <a:latin typeface="Century Gothic" panose="020B0502020202020204" pitchFamily="34" charset="0"/>
                <a:ea typeface="Questrial"/>
                <a:cs typeface="Questrial"/>
                <a:sym typeface="Questrial"/>
                <a:rtl val="0"/>
              </a:rPr>
              <a:t>Landsat 8 OLI                </a:t>
            </a:r>
            <a:r>
              <a:rPr lang="en-US" sz="2000" b="1" i="0" u="none" strike="noStrike" cap="none" baseline="0" dirty="0" smtClean="0">
                <a:latin typeface="Century Gothic" panose="020B0502020202020204" pitchFamily="34" charset="0"/>
                <a:ea typeface="Questrial"/>
                <a:cs typeface="Questrial"/>
                <a:sym typeface="Questrial"/>
                <a:rtl val="0"/>
              </a:rPr>
              <a:t>   </a:t>
            </a:r>
            <a:r>
              <a:rPr lang="en-US" sz="2000" b="1" dirty="0" smtClean="0">
                <a:latin typeface="Century Gothic" panose="020B0502020202020204" pitchFamily="34" charset="0"/>
                <a:ea typeface="Questrial"/>
                <a:cs typeface="Questrial"/>
                <a:sym typeface="Questrial"/>
                <a:rtl val="0"/>
              </a:rPr>
              <a:t>Terra </a:t>
            </a:r>
            <a:r>
              <a:rPr lang="en-US" sz="2000" b="1" dirty="0">
                <a:latin typeface="Century Gothic" panose="020B0502020202020204" pitchFamily="34" charset="0"/>
                <a:ea typeface="Questrial"/>
                <a:cs typeface="Questrial"/>
                <a:sym typeface="Questrial"/>
                <a:rtl val="0"/>
              </a:rPr>
              <a:t>ASTER                        </a:t>
            </a:r>
            <a:r>
              <a:rPr lang="en-US" sz="2000" b="1" dirty="0" smtClean="0">
                <a:latin typeface="Century Gothic" panose="020B0502020202020204" pitchFamily="34" charset="0"/>
                <a:ea typeface="Questrial"/>
                <a:cs typeface="Questrial"/>
                <a:sym typeface="Questrial"/>
                <a:rtl val="0"/>
              </a:rPr>
              <a:t> Terra </a:t>
            </a:r>
            <a:r>
              <a:rPr lang="en-US" sz="2000" b="1" dirty="0">
                <a:latin typeface="Century Gothic" panose="020B0502020202020204" pitchFamily="34" charset="0"/>
                <a:ea typeface="Questrial"/>
                <a:cs typeface="Questrial"/>
                <a:sym typeface="Questrial"/>
                <a:rtl val="0"/>
              </a:rPr>
              <a:t>MODIS</a:t>
            </a:r>
          </a:p>
          <a:p>
            <a:pPr marL="0" marR="0" lvl="0" indent="0" algn="l" rtl="0">
              <a:lnSpc>
                <a:spcPct val="90000"/>
              </a:lnSpc>
              <a:spcBef>
                <a:spcPts val="200"/>
              </a:spcBef>
              <a:spcAft>
                <a:spcPts val="0"/>
              </a:spcAft>
              <a:buClr>
                <a:srgbClr val="75AADB"/>
              </a:buClr>
              <a:buSzPct val="25000"/>
              <a:buFont typeface="Questrial"/>
              <a:buNone/>
            </a:pPr>
            <a:r>
              <a:rPr lang="en-US" sz="2000" b="1" i="0" u="none" strike="noStrike" cap="none" baseline="0" dirty="0" smtClean="0">
                <a:solidFill>
                  <a:srgbClr val="666666"/>
                </a:solidFill>
                <a:latin typeface="Century Gothic" panose="020B0502020202020204" pitchFamily="34" charset="0"/>
                <a:ea typeface="Questrial"/>
                <a:cs typeface="Questrial"/>
                <a:sym typeface="Questrial"/>
                <a:rtl val="0"/>
              </a:rPr>
              <a:t> </a:t>
            </a:r>
            <a:r>
              <a:rPr lang="en-US" sz="2000" b="1" i="0" u="none" strike="noStrike" cap="none" dirty="0" smtClean="0">
                <a:solidFill>
                  <a:srgbClr val="666666"/>
                </a:solidFill>
                <a:latin typeface="Century Gothic" panose="020B0502020202020204" pitchFamily="34" charset="0"/>
                <a:ea typeface="Questrial"/>
                <a:cs typeface="Questrial"/>
                <a:sym typeface="Questrial"/>
                <a:rtl val="0"/>
              </a:rPr>
              <a:t> </a:t>
            </a:r>
            <a:r>
              <a:rPr lang="en-US" sz="2000" b="1" i="0" u="none" strike="noStrike" cap="none" baseline="0" dirty="0" smtClean="0">
                <a:solidFill>
                  <a:srgbClr val="666666"/>
                </a:solidFill>
                <a:latin typeface="Century Gothic" panose="020B0502020202020204" pitchFamily="34" charset="0"/>
                <a:ea typeface="Questrial"/>
                <a:cs typeface="Questrial"/>
                <a:sym typeface="Questrial"/>
                <a:rtl val="0"/>
              </a:rPr>
              <a:t>Land </a:t>
            </a:r>
            <a:r>
              <a:rPr lang="en-US" sz="2000" b="1" i="0" u="none" strike="noStrike" cap="none" baseline="0" dirty="0">
                <a:solidFill>
                  <a:srgbClr val="666666"/>
                </a:solidFill>
                <a:latin typeface="Century Gothic" panose="020B0502020202020204" pitchFamily="34" charset="0"/>
                <a:ea typeface="Questrial"/>
                <a:cs typeface="Questrial"/>
                <a:sym typeface="Questrial"/>
                <a:rtl val="0"/>
              </a:rPr>
              <a:t>Cover</a:t>
            </a:r>
            <a:r>
              <a:rPr lang="en-US" sz="2000" b="1" dirty="0">
                <a:solidFill>
                  <a:srgbClr val="434343"/>
                </a:solidFill>
                <a:latin typeface="Century Gothic" panose="020B0502020202020204" pitchFamily="34" charset="0"/>
                <a:ea typeface="Questrial"/>
                <a:cs typeface="Questrial"/>
                <a:sym typeface="Questrial"/>
                <a:rtl val="0"/>
              </a:rPr>
              <a:t>              </a:t>
            </a:r>
            <a:r>
              <a:rPr lang="en-US" sz="2000" b="1" dirty="0" smtClean="0">
                <a:solidFill>
                  <a:srgbClr val="434343"/>
                </a:solidFill>
                <a:latin typeface="Century Gothic" panose="020B0502020202020204" pitchFamily="34" charset="0"/>
                <a:ea typeface="Questrial"/>
                <a:cs typeface="Questrial"/>
                <a:sym typeface="Questrial"/>
                <a:rtl val="0"/>
              </a:rPr>
              <a:t>D</a:t>
            </a:r>
            <a:r>
              <a:rPr lang="en-US" sz="2000" b="1" dirty="0" smtClean="0">
                <a:solidFill>
                  <a:srgbClr val="666666"/>
                </a:solidFill>
                <a:latin typeface="Century Gothic" panose="020B0502020202020204" pitchFamily="34" charset="0"/>
                <a:ea typeface="Questrial"/>
                <a:cs typeface="Questrial"/>
                <a:sym typeface="Questrial"/>
                <a:rtl val="0"/>
              </a:rPr>
              <a:t>igital </a:t>
            </a:r>
            <a:r>
              <a:rPr lang="en-US" sz="2000" b="1" dirty="0">
                <a:solidFill>
                  <a:srgbClr val="666666"/>
                </a:solidFill>
                <a:latin typeface="Century Gothic" panose="020B0502020202020204" pitchFamily="34" charset="0"/>
                <a:ea typeface="Questrial"/>
                <a:cs typeface="Questrial"/>
                <a:sym typeface="Questrial"/>
                <a:rtl val="0"/>
              </a:rPr>
              <a:t>Elevation Model</a:t>
            </a:r>
            <a:r>
              <a:rPr lang="en-US" sz="2000" b="1" dirty="0">
                <a:solidFill>
                  <a:srgbClr val="434343"/>
                </a:solidFill>
                <a:latin typeface="Century Gothic" panose="020B0502020202020204" pitchFamily="34" charset="0"/>
                <a:ea typeface="Questrial"/>
                <a:cs typeface="Questrial"/>
                <a:sym typeface="Questrial"/>
                <a:rtl val="0"/>
              </a:rPr>
              <a:t>    </a:t>
            </a:r>
            <a:r>
              <a:rPr lang="en-US" sz="2000" b="1" dirty="0" smtClean="0">
                <a:solidFill>
                  <a:srgbClr val="434343"/>
                </a:solidFill>
                <a:latin typeface="Century Gothic" panose="020B0502020202020204" pitchFamily="34" charset="0"/>
                <a:ea typeface="Questrial"/>
                <a:cs typeface="Questrial"/>
                <a:sym typeface="Questrial"/>
                <a:rtl val="0"/>
              </a:rPr>
              <a:t>  </a:t>
            </a:r>
            <a:r>
              <a:rPr lang="en-US" sz="2000" b="1" dirty="0" smtClean="0">
                <a:solidFill>
                  <a:srgbClr val="666666"/>
                </a:solidFill>
                <a:latin typeface="Century Gothic" panose="020B0502020202020204" pitchFamily="34" charset="0"/>
                <a:ea typeface="Questrial"/>
                <a:cs typeface="Questrial"/>
                <a:sym typeface="Questrial"/>
                <a:rtl val="0"/>
              </a:rPr>
              <a:t>Evapotranspiration</a:t>
            </a:r>
            <a:endParaRPr lang="en-US" sz="2000" b="1" dirty="0">
              <a:solidFill>
                <a:srgbClr val="666666"/>
              </a:solidFill>
              <a:latin typeface="Century Gothic" panose="020B0502020202020204" pitchFamily="34" charset="0"/>
              <a:ea typeface="Questrial"/>
              <a:cs typeface="Questrial"/>
              <a:sym typeface="Questrial"/>
              <a:rtl val="0"/>
            </a:endParaRPr>
          </a:p>
          <a:p>
            <a:pPr marL="0" marR="0" lvl="0" indent="0" algn="l" rtl="0">
              <a:lnSpc>
                <a:spcPct val="90000"/>
              </a:lnSpc>
              <a:spcBef>
                <a:spcPts val="200"/>
              </a:spcBef>
              <a:spcAft>
                <a:spcPts val="0"/>
              </a:spcAft>
              <a:buClr>
                <a:srgbClr val="75AADB"/>
              </a:buClr>
              <a:buFont typeface="Questrial"/>
              <a:buNone/>
            </a:pPr>
            <a:endParaRPr sz="2000" b="1" dirty="0">
              <a:solidFill>
                <a:srgbClr val="434343"/>
              </a:solidFill>
              <a:latin typeface="Century Gothic" panose="020B0502020202020204" pitchFamily="34" charset="0"/>
              <a:ea typeface="Questrial"/>
              <a:cs typeface="Questrial"/>
              <a:sym typeface="Questrial"/>
            </a:endParaRPr>
          </a:p>
          <a:p>
            <a:pPr marL="0" marR="0" lvl="0" indent="0" algn="l" rtl="0">
              <a:lnSpc>
                <a:spcPct val="90000"/>
              </a:lnSpc>
              <a:spcBef>
                <a:spcPts val="200"/>
              </a:spcBef>
              <a:spcAft>
                <a:spcPts val="0"/>
              </a:spcAft>
              <a:buClr>
                <a:srgbClr val="75AADB"/>
              </a:buClr>
              <a:buFont typeface="Questrial"/>
              <a:buNone/>
            </a:pPr>
            <a:endParaRPr sz="2000" b="1" i="0" u="none" strike="noStrike" cap="none" baseline="0" dirty="0">
              <a:latin typeface="Questrial"/>
              <a:ea typeface="Questrial"/>
              <a:cs typeface="Questrial"/>
              <a:sym typeface="Questrial"/>
              <a:rtl val="0"/>
            </a:endParaRPr>
          </a:p>
          <a:p>
            <a:pPr marL="0" marR="0" lvl="0" indent="0" algn="l" rtl="0">
              <a:lnSpc>
                <a:spcPct val="90000"/>
              </a:lnSpc>
              <a:spcBef>
                <a:spcPts val="200"/>
              </a:spcBef>
              <a:spcAft>
                <a:spcPts val="0"/>
              </a:spcAft>
              <a:buClr>
                <a:srgbClr val="75AADB"/>
              </a:buClr>
              <a:buSzPct val="25000"/>
              <a:buFont typeface="Questrial"/>
              <a:buNone/>
            </a:pPr>
            <a:r>
              <a:rPr lang="en-US" sz="2000" b="0" i="0" u="none" strike="noStrike" cap="none" baseline="0" dirty="0">
                <a:solidFill>
                  <a:srgbClr val="767171"/>
                </a:solidFill>
                <a:latin typeface="Questrial"/>
                <a:ea typeface="Questrial"/>
                <a:cs typeface="Questrial"/>
                <a:sym typeface="Questrial"/>
                <a:rtl val="0"/>
              </a:rPr>
              <a:t>     </a:t>
            </a:r>
          </a:p>
        </p:txBody>
      </p:sp>
      <p:sp>
        <p:nvSpPr>
          <p:cNvPr id="299" name="Shape 299"/>
          <p:cNvSpPr txBox="1">
            <a:spLocks noGrp="1"/>
          </p:cNvSpPr>
          <p:nvPr>
            <p:ph type="body" idx="2"/>
          </p:nvPr>
        </p:nvSpPr>
        <p:spPr>
          <a:xfrm>
            <a:off x="356993" y="219075"/>
            <a:ext cx="8429991" cy="93408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ea typeface="Questrial"/>
                <a:cs typeface="Questrial"/>
                <a:sym typeface="Questrial"/>
                <a:rtl val="0"/>
              </a:rPr>
              <a:t>NASA Satellites and Sensors Used</a:t>
            </a:r>
          </a:p>
        </p:txBody>
      </p:sp>
      <p:grpSp>
        <p:nvGrpSpPr>
          <p:cNvPr id="2" name="Group 1"/>
          <p:cNvGrpSpPr/>
          <p:nvPr/>
        </p:nvGrpSpPr>
        <p:grpSpPr>
          <a:xfrm>
            <a:off x="269598" y="2209800"/>
            <a:ext cx="8444376" cy="4103925"/>
            <a:chOff x="323849" y="2525475"/>
            <a:chExt cx="8444376" cy="4103925"/>
          </a:xfrm>
        </p:grpSpPr>
        <p:pic>
          <p:nvPicPr>
            <p:cNvPr id="304" name="Shape 304"/>
            <p:cNvPicPr preferRelativeResize="0"/>
            <p:nvPr/>
          </p:nvPicPr>
          <p:blipFill rotWithShape="1">
            <a:blip r:embed="rId3">
              <a:alphaModFix/>
            </a:blip>
            <a:srcRect l="14537" r="15805"/>
            <a:stretch/>
          </p:blipFill>
          <p:spPr>
            <a:xfrm>
              <a:off x="3281069" y="4819150"/>
              <a:ext cx="2247009" cy="1778101"/>
            </a:xfrm>
            <a:prstGeom prst="rect">
              <a:avLst/>
            </a:prstGeom>
            <a:noFill/>
            <a:ln>
              <a:noFill/>
            </a:ln>
          </p:spPr>
        </p:pic>
        <p:pic>
          <p:nvPicPr>
            <p:cNvPr id="308" name="Shape 308"/>
            <p:cNvPicPr preferRelativeResize="0"/>
            <p:nvPr/>
          </p:nvPicPr>
          <p:blipFill rotWithShape="1">
            <a:blip r:embed="rId4">
              <a:alphaModFix/>
            </a:blip>
            <a:srcRect l="15517" t="4039" r="16663"/>
            <a:stretch/>
          </p:blipFill>
          <p:spPr>
            <a:xfrm>
              <a:off x="6521225" y="4840181"/>
              <a:ext cx="2247000" cy="1789219"/>
            </a:xfrm>
            <a:prstGeom prst="rect">
              <a:avLst/>
            </a:prstGeom>
            <a:noFill/>
            <a:ln>
              <a:noFill/>
            </a:ln>
          </p:spPr>
        </p:pic>
        <p:sp>
          <p:nvSpPr>
            <p:cNvPr id="302" name="Shape 302"/>
            <p:cNvSpPr/>
            <p:nvPr/>
          </p:nvSpPr>
          <p:spPr>
            <a:xfrm rot="5400000">
              <a:off x="3975357" y="4505614"/>
              <a:ext cx="572699" cy="184799"/>
            </a:xfrm>
            <a:prstGeom prst="rightArrow">
              <a:avLst>
                <a:gd name="adj1" fmla="val 50000"/>
                <a:gd name="adj2" fmla="val 50000"/>
              </a:avLst>
            </a:prstGeom>
            <a:noFill/>
            <a:ln w="127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b="0" i="0" u="none" strike="noStrike" cap="none" baseline="0">
                <a:solidFill>
                  <a:srgbClr val="FFFFFF"/>
                </a:solidFill>
                <a:latin typeface="Arial"/>
                <a:ea typeface="Arial"/>
                <a:cs typeface="Arial"/>
                <a:sym typeface="Arial"/>
                <a:rtl val="0"/>
              </a:endParaRPr>
            </a:p>
          </p:txBody>
        </p:sp>
        <p:sp>
          <p:nvSpPr>
            <p:cNvPr id="307" name="Shape 307"/>
            <p:cNvSpPr/>
            <p:nvPr/>
          </p:nvSpPr>
          <p:spPr>
            <a:xfrm rot="5400000">
              <a:off x="7244082" y="4506338"/>
              <a:ext cx="572699" cy="184799"/>
            </a:xfrm>
            <a:prstGeom prst="rightArrow">
              <a:avLst>
                <a:gd name="adj1" fmla="val 50000"/>
                <a:gd name="adj2" fmla="val 50000"/>
              </a:avLst>
            </a:prstGeom>
            <a:noFill/>
            <a:ln w="127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b="0" i="0" u="none" strike="noStrike" cap="none" baseline="0">
                <a:solidFill>
                  <a:srgbClr val="FFFFFF"/>
                </a:solidFill>
                <a:latin typeface="Arial"/>
                <a:ea typeface="Arial"/>
                <a:cs typeface="Arial"/>
                <a:sym typeface="Arial"/>
              </a:endParaRPr>
            </a:p>
          </p:txBody>
        </p:sp>
        <p:pic>
          <p:nvPicPr>
            <p:cNvPr id="14" name="Shape 300"/>
            <p:cNvPicPr preferRelativeResize="0"/>
            <p:nvPr/>
          </p:nvPicPr>
          <p:blipFill rotWithShape="1">
            <a:blip r:embed="rId5">
              <a:alphaModFix/>
            </a:blip>
            <a:srcRect/>
            <a:stretch/>
          </p:blipFill>
          <p:spPr>
            <a:xfrm>
              <a:off x="354230" y="2525475"/>
              <a:ext cx="1778100" cy="1778100"/>
            </a:xfrm>
            <a:prstGeom prst="rect">
              <a:avLst/>
            </a:prstGeom>
            <a:noFill/>
            <a:ln>
              <a:noFill/>
            </a:ln>
          </p:spPr>
        </p:pic>
        <p:pic>
          <p:nvPicPr>
            <p:cNvPr id="15" name="Shape 301"/>
            <p:cNvPicPr preferRelativeResize="0"/>
            <p:nvPr/>
          </p:nvPicPr>
          <p:blipFill rotWithShape="1">
            <a:blip r:embed="rId6">
              <a:alphaModFix/>
            </a:blip>
            <a:srcRect/>
            <a:stretch/>
          </p:blipFill>
          <p:spPr>
            <a:xfrm>
              <a:off x="3358105" y="2525523"/>
              <a:ext cx="1778100" cy="1778100"/>
            </a:xfrm>
            <a:prstGeom prst="rect">
              <a:avLst/>
            </a:prstGeom>
            <a:noFill/>
            <a:ln>
              <a:noFill/>
            </a:ln>
          </p:spPr>
        </p:pic>
        <p:pic>
          <p:nvPicPr>
            <p:cNvPr id="16" name="Shape 303"/>
            <p:cNvPicPr preferRelativeResize="0"/>
            <p:nvPr/>
          </p:nvPicPr>
          <p:blipFill rotWithShape="1">
            <a:blip r:embed="rId7">
              <a:alphaModFix/>
            </a:blip>
            <a:srcRect l="16362" r="16823"/>
            <a:stretch/>
          </p:blipFill>
          <p:spPr>
            <a:xfrm>
              <a:off x="323849" y="4828675"/>
              <a:ext cx="2155075" cy="1778101"/>
            </a:xfrm>
            <a:prstGeom prst="rect">
              <a:avLst/>
            </a:prstGeom>
            <a:noFill/>
            <a:ln>
              <a:noFill/>
            </a:ln>
          </p:spPr>
        </p:pic>
        <p:pic>
          <p:nvPicPr>
            <p:cNvPr id="17" name="Shape 306"/>
            <p:cNvPicPr preferRelativeResize="0"/>
            <p:nvPr/>
          </p:nvPicPr>
          <p:blipFill>
            <a:blip r:embed="rId8">
              <a:alphaModFix/>
            </a:blip>
            <a:stretch>
              <a:fillRect/>
            </a:stretch>
          </p:blipFill>
          <p:spPr>
            <a:xfrm>
              <a:off x="6515087" y="2525525"/>
              <a:ext cx="1929900" cy="1778099"/>
            </a:xfrm>
            <a:prstGeom prst="rect">
              <a:avLst/>
            </a:prstGeom>
            <a:noFill/>
            <a:ln>
              <a:noFill/>
            </a:ln>
          </p:spPr>
        </p:pic>
        <p:sp>
          <p:nvSpPr>
            <p:cNvPr id="18" name="Shape 309"/>
            <p:cNvSpPr/>
            <p:nvPr/>
          </p:nvSpPr>
          <p:spPr>
            <a:xfrm rot="5400000">
              <a:off x="947419" y="4515137"/>
              <a:ext cx="572699" cy="184799"/>
            </a:xfrm>
            <a:prstGeom prst="rightArrow">
              <a:avLst>
                <a:gd name="adj1" fmla="val 50000"/>
                <a:gd name="adj2" fmla="val 50000"/>
              </a:avLst>
            </a:prstGeom>
            <a:noFill/>
            <a:ln w="127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b="0" i="0" u="none" strike="noStrike" cap="none" baseline="0">
                <a:solidFill>
                  <a:srgbClr val="FFFFFF"/>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548650" y="573400"/>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ea typeface="Questrial"/>
                <a:cs typeface="Questrial"/>
                <a:sym typeface="Questrial"/>
                <a:rtl val="0"/>
              </a:rPr>
              <a:t>Methodology</a:t>
            </a:r>
          </a:p>
        </p:txBody>
      </p:sp>
      <p:sp>
        <p:nvSpPr>
          <p:cNvPr id="315" name="Shape 315"/>
          <p:cNvSpPr txBox="1"/>
          <p:nvPr/>
        </p:nvSpPr>
        <p:spPr>
          <a:xfrm>
            <a:off x="3195525" y="3058175"/>
            <a:ext cx="5274000" cy="615299"/>
          </a:xfrm>
          <a:prstGeom prst="rect">
            <a:avLst/>
          </a:prstGeom>
          <a:noFill/>
          <a:ln>
            <a:noFill/>
          </a:ln>
        </p:spPr>
        <p:txBody>
          <a:bodyPr lIns="91425" tIns="91425" rIns="91425" bIns="91425" anchor="t" anchorCtr="0">
            <a:noAutofit/>
          </a:bodyPr>
          <a:lstStyle/>
          <a:p>
            <a:pPr>
              <a:spcBef>
                <a:spcPts val="0"/>
              </a:spcBef>
              <a:buNone/>
            </a:pPr>
            <a:r>
              <a:rPr lang="en-US"/>
              <a:t>Coming soon… :) </a:t>
            </a:r>
          </a:p>
        </p:txBody>
      </p:sp>
      <p:pic>
        <p:nvPicPr>
          <p:cNvPr id="316" name="Shape 316"/>
          <p:cNvPicPr preferRelativeResize="0"/>
          <p:nvPr/>
        </p:nvPicPr>
        <p:blipFill rotWithShape="1">
          <a:blip r:embed="rId3">
            <a:alphaModFix/>
          </a:blip>
          <a:srcRect l="4907" t="11895" r="8075" b="9997"/>
          <a:stretch/>
        </p:blipFill>
        <p:spPr>
          <a:xfrm>
            <a:off x="0" y="1556550"/>
            <a:ext cx="9144001" cy="51875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186700" y="640075"/>
            <a:ext cx="7998900" cy="66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ea typeface="Questrial"/>
                <a:cs typeface="Questrial"/>
                <a:sym typeface="Questrial"/>
                <a:rtl val="0"/>
              </a:rPr>
              <a:t>Results </a:t>
            </a:r>
          </a:p>
        </p:txBody>
      </p:sp>
      <p:graphicFrame>
        <p:nvGraphicFramePr>
          <p:cNvPr id="322" name="Shape 322"/>
          <p:cNvGraphicFramePr/>
          <p:nvPr>
            <p:extLst>
              <p:ext uri="{D42A27DB-BD31-4B8C-83A1-F6EECF244321}">
                <p14:modId xmlns:p14="http://schemas.microsoft.com/office/powerpoint/2010/main" val="48891178"/>
              </p:ext>
            </p:extLst>
          </p:nvPr>
        </p:nvGraphicFramePr>
        <p:xfrm>
          <a:off x="5065800" y="1637500"/>
          <a:ext cx="3944075" cy="3242862"/>
        </p:xfrm>
        <a:graphic>
          <a:graphicData uri="http://schemas.openxmlformats.org/drawingml/2006/table">
            <a:tbl>
              <a:tblPr>
                <a:tableStyleId>{3C2FFA5D-87B4-456A-9821-1D502468CF0F}</a:tableStyleId>
              </a:tblPr>
              <a:tblGrid>
                <a:gridCol w="3527900"/>
                <a:gridCol w="416175"/>
              </a:tblGrid>
              <a:tr h="297375">
                <a:tc>
                  <a:txBody>
                    <a:bodyPr/>
                    <a:lstStyle/>
                    <a:p>
                      <a:pPr lvl="0" rtl="0">
                        <a:lnSpc>
                          <a:spcPct val="115000"/>
                        </a:lnSpc>
                        <a:spcBef>
                          <a:spcPts val="0"/>
                        </a:spcBef>
                        <a:buNone/>
                      </a:pPr>
                      <a:r>
                        <a:rPr lang="en-US" sz="1600" dirty="0">
                          <a:latin typeface="Century Gothic" panose="020B0502020202020204" pitchFamily="34" charset="0"/>
                          <a:sym typeface="Century Gothic"/>
                        </a:rPr>
                        <a:t>Water Balance Ratios</a:t>
                      </a:r>
                      <a:endParaRPr lang="en-US" sz="1600" b="1" dirty="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c>
                  <a:txBody>
                    <a:bodyPr/>
                    <a:lstStyle/>
                    <a:p>
                      <a:pPr lvl="0" rtl="0">
                        <a:lnSpc>
                          <a:spcPct val="115000"/>
                        </a:lnSpc>
                        <a:spcBef>
                          <a:spcPts val="0"/>
                        </a:spcBef>
                        <a:buNone/>
                      </a:pPr>
                      <a:r>
                        <a:rPr lang="en-US" sz="1600">
                          <a:latin typeface="Century Gothic" panose="020B0502020202020204" pitchFamily="34" charset="0"/>
                          <a:sym typeface="Century Gothic"/>
                        </a:rPr>
                        <a:t>%</a:t>
                      </a:r>
                      <a:endParaRPr lang="en-US" sz="160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r>
              <a:tr h="297375">
                <a:tc>
                  <a:txBody>
                    <a:bodyPr/>
                    <a:lstStyle/>
                    <a:p>
                      <a:pPr lvl="0" rtl="0">
                        <a:lnSpc>
                          <a:spcPct val="115000"/>
                        </a:lnSpc>
                        <a:spcBef>
                          <a:spcPts val="0"/>
                        </a:spcBef>
                        <a:buNone/>
                      </a:pPr>
                      <a:r>
                        <a:rPr lang="en-US" sz="1600" dirty="0">
                          <a:latin typeface="Century Gothic" panose="020B0502020202020204" pitchFamily="34" charset="0"/>
                          <a:sym typeface="Century Gothic"/>
                        </a:rPr>
                        <a:t>Streamflow/ Precipitation</a:t>
                      </a:r>
                      <a:endParaRPr lang="en-US" sz="1600" dirty="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c>
                  <a:txBody>
                    <a:bodyPr/>
                    <a:lstStyle/>
                    <a:p>
                      <a:pPr lvl="0" rtl="0">
                        <a:lnSpc>
                          <a:spcPct val="115000"/>
                        </a:lnSpc>
                        <a:spcBef>
                          <a:spcPts val="0"/>
                        </a:spcBef>
                        <a:buNone/>
                      </a:pPr>
                      <a:r>
                        <a:rPr lang="en-US" sz="1600">
                          <a:latin typeface="Century Gothic" panose="020B0502020202020204" pitchFamily="34" charset="0"/>
                          <a:sym typeface="Century Gothic"/>
                        </a:rPr>
                        <a:t>91</a:t>
                      </a:r>
                      <a:endParaRPr lang="en-US" sz="160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r>
              <a:tr h="297375">
                <a:tc>
                  <a:txBody>
                    <a:bodyPr/>
                    <a:lstStyle/>
                    <a:p>
                      <a:pPr lvl="0" rtl="0">
                        <a:lnSpc>
                          <a:spcPct val="115000"/>
                        </a:lnSpc>
                        <a:spcBef>
                          <a:spcPts val="0"/>
                        </a:spcBef>
                        <a:buNone/>
                      </a:pPr>
                      <a:r>
                        <a:rPr lang="en-US" sz="1600" dirty="0">
                          <a:latin typeface="Century Gothic" panose="020B0502020202020204" pitchFamily="34" charset="0"/>
                          <a:sym typeface="Century Gothic"/>
                        </a:rPr>
                        <a:t>Base Flow/ Total Flow</a:t>
                      </a:r>
                      <a:endParaRPr lang="en-US" sz="1600" dirty="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c>
                  <a:txBody>
                    <a:bodyPr/>
                    <a:lstStyle/>
                    <a:p>
                      <a:pPr lvl="0" rtl="0">
                        <a:lnSpc>
                          <a:spcPct val="115000"/>
                        </a:lnSpc>
                        <a:spcBef>
                          <a:spcPts val="0"/>
                        </a:spcBef>
                        <a:buNone/>
                      </a:pPr>
                      <a:r>
                        <a:rPr lang="en-US" sz="1600">
                          <a:latin typeface="Century Gothic" panose="020B0502020202020204" pitchFamily="34" charset="0"/>
                          <a:sym typeface="Century Gothic"/>
                        </a:rPr>
                        <a:t>55</a:t>
                      </a:r>
                      <a:endParaRPr lang="en-US" sz="160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r>
              <a:tr h="297375">
                <a:tc>
                  <a:txBody>
                    <a:bodyPr/>
                    <a:lstStyle/>
                    <a:p>
                      <a:pPr lvl="0" rtl="0">
                        <a:lnSpc>
                          <a:spcPct val="115000"/>
                        </a:lnSpc>
                        <a:spcBef>
                          <a:spcPts val="0"/>
                        </a:spcBef>
                        <a:buNone/>
                      </a:pPr>
                      <a:r>
                        <a:rPr lang="en-US" sz="1600" dirty="0">
                          <a:latin typeface="Century Gothic" panose="020B0502020202020204" pitchFamily="34" charset="0"/>
                          <a:sym typeface="Century Gothic"/>
                        </a:rPr>
                        <a:t>Surface Runoff/ Total Flow</a:t>
                      </a:r>
                      <a:endParaRPr lang="en-US" sz="1600" dirty="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c>
                  <a:txBody>
                    <a:bodyPr/>
                    <a:lstStyle/>
                    <a:p>
                      <a:pPr lvl="0" rtl="0">
                        <a:lnSpc>
                          <a:spcPct val="115000"/>
                        </a:lnSpc>
                        <a:spcBef>
                          <a:spcPts val="0"/>
                        </a:spcBef>
                        <a:buNone/>
                      </a:pPr>
                      <a:r>
                        <a:rPr lang="en-US" sz="1600">
                          <a:latin typeface="Century Gothic" panose="020B0502020202020204" pitchFamily="34" charset="0"/>
                          <a:sym typeface="Century Gothic"/>
                        </a:rPr>
                        <a:t>45</a:t>
                      </a:r>
                      <a:endParaRPr lang="en-US" sz="160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r>
              <a:tr h="297375">
                <a:tc>
                  <a:txBody>
                    <a:bodyPr/>
                    <a:lstStyle/>
                    <a:p>
                      <a:pPr lvl="0" rtl="0">
                        <a:lnSpc>
                          <a:spcPct val="100000"/>
                        </a:lnSpc>
                        <a:spcBef>
                          <a:spcPts val="0"/>
                        </a:spcBef>
                        <a:buNone/>
                      </a:pPr>
                      <a:r>
                        <a:rPr lang="en-US" sz="1600" dirty="0">
                          <a:latin typeface="Century Gothic" panose="020B0502020202020204" pitchFamily="34" charset="0"/>
                          <a:sym typeface="Century Gothic"/>
                        </a:rPr>
                        <a:t>Percolation /Precipitation</a:t>
                      </a:r>
                      <a:endParaRPr lang="en-US" sz="1600" dirty="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c>
                  <a:txBody>
                    <a:bodyPr/>
                    <a:lstStyle/>
                    <a:p>
                      <a:pPr lvl="0" rtl="0">
                        <a:lnSpc>
                          <a:spcPct val="115000"/>
                        </a:lnSpc>
                        <a:spcBef>
                          <a:spcPts val="0"/>
                        </a:spcBef>
                        <a:buNone/>
                      </a:pPr>
                      <a:r>
                        <a:rPr lang="en-US" sz="1600">
                          <a:latin typeface="Century Gothic" panose="020B0502020202020204" pitchFamily="34" charset="0"/>
                          <a:sym typeface="Century Gothic"/>
                        </a:rPr>
                        <a:t>42</a:t>
                      </a:r>
                      <a:endParaRPr lang="en-US" sz="160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r>
              <a:tr h="297375">
                <a:tc>
                  <a:txBody>
                    <a:bodyPr/>
                    <a:lstStyle/>
                    <a:p>
                      <a:pPr lvl="0" rtl="0">
                        <a:lnSpc>
                          <a:spcPct val="115000"/>
                        </a:lnSpc>
                        <a:spcBef>
                          <a:spcPts val="0"/>
                        </a:spcBef>
                        <a:buNone/>
                      </a:pPr>
                      <a:r>
                        <a:rPr lang="en-US" sz="1600" dirty="0">
                          <a:latin typeface="Century Gothic" panose="020B0502020202020204" pitchFamily="34" charset="0"/>
                          <a:sym typeface="Century Gothic"/>
                        </a:rPr>
                        <a:t>Deep Recharge/ Precipitation</a:t>
                      </a:r>
                      <a:endParaRPr lang="en-US" sz="1600" dirty="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c>
                  <a:txBody>
                    <a:bodyPr/>
                    <a:lstStyle/>
                    <a:p>
                      <a:pPr lvl="0" rtl="0">
                        <a:lnSpc>
                          <a:spcPct val="115000"/>
                        </a:lnSpc>
                        <a:spcBef>
                          <a:spcPts val="0"/>
                        </a:spcBef>
                        <a:buNone/>
                      </a:pPr>
                      <a:r>
                        <a:rPr lang="en-US" sz="1600" dirty="0">
                          <a:latin typeface="Century Gothic" panose="020B0502020202020204" pitchFamily="34" charset="0"/>
                          <a:sym typeface="Century Gothic"/>
                        </a:rPr>
                        <a:t>2</a:t>
                      </a:r>
                      <a:endParaRPr lang="en-US" sz="1600" dirty="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r>
              <a:tr h="297375">
                <a:tc>
                  <a:txBody>
                    <a:bodyPr/>
                    <a:lstStyle/>
                    <a:p>
                      <a:pPr lvl="0" rtl="0">
                        <a:lnSpc>
                          <a:spcPct val="115000"/>
                        </a:lnSpc>
                        <a:spcBef>
                          <a:spcPts val="0"/>
                        </a:spcBef>
                        <a:buNone/>
                      </a:pPr>
                      <a:r>
                        <a:rPr lang="en-US" sz="1600">
                          <a:latin typeface="Century Gothic" panose="020B0502020202020204" pitchFamily="34" charset="0"/>
                          <a:sym typeface="Century Gothic"/>
                        </a:rPr>
                        <a:t>ET/ Precipitation</a:t>
                      </a:r>
                      <a:endParaRPr lang="en-US" sz="160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c>
                  <a:txBody>
                    <a:bodyPr/>
                    <a:lstStyle/>
                    <a:p>
                      <a:pPr lvl="0" rtl="0">
                        <a:lnSpc>
                          <a:spcPct val="115000"/>
                        </a:lnSpc>
                        <a:spcBef>
                          <a:spcPts val="0"/>
                        </a:spcBef>
                        <a:buNone/>
                      </a:pPr>
                      <a:r>
                        <a:rPr lang="en-US" sz="1600" dirty="0">
                          <a:latin typeface="Century Gothic" panose="020B0502020202020204" pitchFamily="34" charset="0"/>
                          <a:sym typeface="Century Gothic"/>
                        </a:rPr>
                        <a:t>6</a:t>
                      </a:r>
                      <a:endParaRPr lang="en-US" sz="1600" dirty="0">
                        <a:solidFill>
                          <a:srgbClr val="235685"/>
                        </a:solidFill>
                        <a:latin typeface="Century Gothic" panose="020B0502020202020204" pitchFamily="34" charset="0"/>
                        <a:ea typeface="Century Gothic"/>
                        <a:cs typeface="Century Gothic"/>
                        <a:sym typeface="Century Gothic"/>
                      </a:endParaRPr>
                    </a:p>
                  </a:txBody>
                  <a:tcPr marL="91425" marR="91425" marT="91425" marB="91425"/>
                </a:tc>
              </a:tr>
            </a:tbl>
          </a:graphicData>
        </a:graphic>
      </p:graphicFrame>
      <p:pic>
        <p:nvPicPr>
          <p:cNvPr id="323" name="Shape 323"/>
          <p:cNvPicPr preferRelativeResize="0"/>
          <p:nvPr/>
        </p:nvPicPr>
        <p:blipFill rotWithShape="1">
          <a:blip r:embed="rId3">
            <a:alphaModFix/>
          </a:blip>
          <a:srcRect t="79" b="79"/>
          <a:stretch/>
        </p:blipFill>
        <p:spPr>
          <a:xfrm>
            <a:off x="134999" y="1300737"/>
            <a:ext cx="4705199" cy="42565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548675" y="640075"/>
            <a:ext cx="8296799" cy="646499"/>
          </a:xfrm>
          <a:prstGeom prst="rect">
            <a:avLst/>
          </a:prstGeom>
        </p:spPr>
        <p:txBody>
          <a:bodyPr lIns="91425" tIns="91425" rIns="91425" bIns="91425" anchor="b" anchorCtr="0">
            <a:noAutofit/>
          </a:bodyPr>
          <a:lstStyle/>
          <a:p>
            <a:pPr>
              <a:spcBef>
                <a:spcPts val="0"/>
              </a:spcBef>
              <a:buNone/>
            </a:pPr>
            <a:r>
              <a:rPr lang="en-US" sz="4000" b="1" dirty="0">
                <a:solidFill>
                  <a:schemeClr val="accent1"/>
                </a:solidFill>
                <a:latin typeface="Century Gothic" panose="020B0502020202020204" pitchFamily="34" charset="0"/>
                <a:ea typeface="Questrial"/>
                <a:cs typeface="Questrial"/>
              </a:rPr>
              <a:t>Results Continued </a:t>
            </a:r>
          </a:p>
        </p:txBody>
      </p:sp>
      <p:pic>
        <p:nvPicPr>
          <p:cNvPr id="329" name="Shape 329"/>
          <p:cNvPicPr preferRelativeResize="0"/>
          <p:nvPr/>
        </p:nvPicPr>
        <p:blipFill>
          <a:blip r:embed="rId3">
            <a:alphaModFix/>
          </a:blip>
          <a:stretch>
            <a:fillRect/>
          </a:stretch>
        </p:blipFill>
        <p:spPr>
          <a:xfrm>
            <a:off x="58700" y="1725525"/>
            <a:ext cx="9026601" cy="3456075"/>
          </a:xfrm>
          <a:prstGeom prst="rect">
            <a:avLst/>
          </a:prstGeom>
          <a:noFill/>
          <a:ln>
            <a:noFill/>
          </a:ln>
        </p:spPr>
      </p:pic>
      <p:sp>
        <p:nvSpPr>
          <p:cNvPr id="330" name="Shape 330"/>
          <p:cNvSpPr txBox="1"/>
          <p:nvPr/>
        </p:nvSpPr>
        <p:spPr>
          <a:xfrm>
            <a:off x="683200" y="4304350"/>
            <a:ext cx="1637100" cy="438299"/>
          </a:xfrm>
          <a:prstGeom prst="rect">
            <a:avLst/>
          </a:prstGeom>
          <a:noFill/>
          <a:ln>
            <a:noFill/>
          </a:ln>
        </p:spPr>
        <p:txBody>
          <a:bodyPr lIns="91425" tIns="91425" rIns="91425" bIns="91425" anchor="ctr" anchorCtr="0">
            <a:noAutofit/>
          </a:bodyPr>
          <a:lstStyle/>
          <a:p>
            <a:pPr lvl="0" rtl="0">
              <a:spcBef>
                <a:spcPts val="0"/>
              </a:spcBef>
              <a:buNone/>
            </a:pPr>
            <a:r>
              <a:rPr lang="en-US" sz="1200" dirty="0">
                <a:latin typeface="Century Gothic"/>
                <a:ea typeface="Century Gothic"/>
                <a:cs typeface="Century Gothic"/>
                <a:sym typeface="Century Gothic"/>
              </a:rPr>
              <a:t>R</a:t>
            </a:r>
            <a:r>
              <a:rPr lang="en-US" sz="1200" baseline="30000" dirty="0">
                <a:latin typeface="Century Gothic"/>
                <a:ea typeface="Century Gothic"/>
                <a:cs typeface="Century Gothic"/>
                <a:sym typeface="Century Gothic"/>
              </a:rPr>
              <a:t>2</a:t>
            </a:r>
            <a:r>
              <a:rPr lang="en-US" sz="1200" dirty="0">
                <a:latin typeface="Century Gothic"/>
                <a:ea typeface="Century Gothic"/>
                <a:cs typeface="Century Gothic"/>
                <a:sym typeface="Century Gothic"/>
              </a:rPr>
              <a:t> =0.55, NS = -0.76</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563650" y="457201"/>
            <a:ext cx="8296799" cy="657174"/>
          </a:xfrm>
          <a:prstGeom prst="rect">
            <a:avLst/>
          </a:prstGeom>
        </p:spPr>
        <p:txBody>
          <a:bodyPr lIns="91425" tIns="91425" rIns="91425" bIns="91425" anchor="b" anchorCtr="0">
            <a:noAutofit/>
          </a:bodyPr>
          <a:lstStyle/>
          <a:p>
            <a:r>
              <a:rPr lang="en-US" sz="4000" b="1" dirty="0">
                <a:solidFill>
                  <a:schemeClr val="accent1"/>
                </a:solidFill>
                <a:latin typeface="Century Gothic" panose="020B0502020202020204" pitchFamily="34" charset="0"/>
                <a:ea typeface="Questrial"/>
                <a:cs typeface="Questrial"/>
              </a:rPr>
              <a:t>Results Continued </a:t>
            </a:r>
          </a:p>
        </p:txBody>
      </p:sp>
      <p:pic>
        <p:nvPicPr>
          <p:cNvPr id="337" name="Shape 337"/>
          <p:cNvPicPr preferRelativeResize="0"/>
          <p:nvPr/>
        </p:nvPicPr>
        <p:blipFill>
          <a:blip r:embed="rId3">
            <a:alphaModFix/>
          </a:blip>
          <a:stretch>
            <a:fillRect/>
          </a:stretch>
        </p:blipFill>
        <p:spPr>
          <a:xfrm>
            <a:off x="0" y="1566100"/>
            <a:ext cx="2853374" cy="2362014"/>
          </a:xfrm>
          <a:prstGeom prst="rect">
            <a:avLst/>
          </a:prstGeom>
          <a:noFill/>
          <a:ln>
            <a:noFill/>
          </a:ln>
        </p:spPr>
      </p:pic>
      <p:pic>
        <p:nvPicPr>
          <p:cNvPr id="338" name="Shape 338"/>
          <p:cNvPicPr preferRelativeResize="0"/>
          <p:nvPr/>
        </p:nvPicPr>
        <p:blipFill>
          <a:blip r:embed="rId4">
            <a:alphaModFix/>
          </a:blip>
          <a:stretch>
            <a:fillRect/>
          </a:stretch>
        </p:blipFill>
        <p:spPr>
          <a:xfrm>
            <a:off x="3177225" y="1768625"/>
            <a:ext cx="5898025" cy="1690600"/>
          </a:xfrm>
          <a:prstGeom prst="rect">
            <a:avLst/>
          </a:prstGeom>
          <a:noFill/>
          <a:ln>
            <a:noFill/>
          </a:ln>
        </p:spPr>
      </p:pic>
      <p:pic>
        <p:nvPicPr>
          <p:cNvPr id="339" name="Shape 339"/>
          <p:cNvPicPr preferRelativeResize="0"/>
          <p:nvPr/>
        </p:nvPicPr>
        <p:blipFill>
          <a:blip r:embed="rId5">
            <a:alphaModFix/>
          </a:blip>
          <a:stretch>
            <a:fillRect/>
          </a:stretch>
        </p:blipFill>
        <p:spPr>
          <a:xfrm>
            <a:off x="90225" y="4527175"/>
            <a:ext cx="8985024" cy="2038350"/>
          </a:xfrm>
          <a:prstGeom prst="rect">
            <a:avLst/>
          </a:prstGeom>
          <a:noFill/>
          <a:ln>
            <a:noFill/>
          </a:ln>
        </p:spPr>
      </p:pic>
      <p:pic>
        <p:nvPicPr>
          <p:cNvPr id="340" name="Shape 340"/>
          <p:cNvPicPr preferRelativeResize="0"/>
          <p:nvPr/>
        </p:nvPicPr>
        <p:blipFill>
          <a:blip r:embed="rId6">
            <a:alphaModFix/>
          </a:blip>
          <a:stretch>
            <a:fillRect/>
          </a:stretch>
        </p:blipFill>
        <p:spPr>
          <a:xfrm>
            <a:off x="5709812" y="3669337"/>
            <a:ext cx="752475" cy="647700"/>
          </a:xfrm>
          <a:prstGeom prst="rect">
            <a:avLst/>
          </a:prstGeom>
          <a:noFill/>
          <a:ln>
            <a:noFill/>
          </a:ln>
        </p:spPr>
      </p:pic>
      <p:pic>
        <p:nvPicPr>
          <p:cNvPr id="341" name="Shape 341"/>
          <p:cNvPicPr preferRelativeResize="0"/>
          <p:nvPr/>
        </p:nvPicPr>
        <p:blipFill>
          <a:blip r:embed="rId7">
            <a:alphaModFix/>
          </a:blip>
          <a:stretch>
            <a:fillRect/>
          </a:stretch>
        </p:blipFill>
        <p:spPr>
          <a:xfrm>
            <a:off x="2853375" y="2444900"/>
            <a:ext cx="323850" cy="342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2575</Words>
  <Application>Microsoft Office PowerPoint</Application>
  <PresentationFormat>On-screen Show (4:3)</PresentationFormat>
  <Paragraphs>181</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WRRS Guest</dc:creator>
  <cp:lastModifiedBy>WRRS Guest</cp:lastModifiedBy>
  <cp:revision>25</cp:revision>
  <dcterms:modified xsi:type="dcterms:W3CDTF">2015-08-05T16:12:59Z</dcterms:modified>
</cp:coreProperties>
</file>