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49" r:id="rId5"/>
  </p:sldMasterIdLst>
  <p:notesMasterIdLst>
    <p:notesMasterId r:id="rId6"/>
  </p:notesMasterIdLst>
  <p:sldIdLst>
    <p:sldId id="256" r:id="rId7"/>
  </p:sldIdLst>
  <p:sldSz cy="36576000" cx="27432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3" name="Amy Stuyvesan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fix with correct 30% label</p:text>
  </p:cm>
  <p:cm authorId="0" idx="2">
    <p:pos x="6000" y="100"/>
    <p:text>probably will replace with a regression figure</p:text>
  </p:cm>
  <p:cm authorId="0" idx="3">
    <p:pos x="6000" y="200"/>
    <p:text>remember to add letters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Font typeface="Arial"/>
              <a:buNone/>
            </a:pPr>
            <a:r>
              <a:t/>
            </a:r>
            <a:endParaRPr b="0" baseline="0" i="0" sz="1100" u="none" cap="none" strike="noStrike">
              <a:solidFill>
                <a:schemeClr val="dk1"/>
              </a:solidFill>
              <a:latin typeface="Arial"/>
              <a:ea typeface="Arial"/>
              <a:cs typeface="Arial"/>
              <a:sym typeface="Arial"/>
            </a:endParaRPr>
          </a:p>
        </p:txBody>
      </p:sp>
      <p:sp>
        <p:nvSpPr>
          <p:cNvPr id="118" name="Shape 118"/>
          <p:cNvSpPr/>
          <p:nvPr>
            <p:ph idx="2" type="sldImg"/>
          </p:nvPr>
        </p:nvSpPr>
        <p:spPr>
          <a:xfrm>
            <a:off x="2143125" y="685800"/>
            <a:ext cx="257174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spTree>
      <p:nvGrpSpPr>
        <p:cNvPr id="10" name="Shape 10"/>
        <p:cNvGrpSpPr/>
        <p:nvPr/>
      </p:nvGrpSpPr>
      <p:grpSpPr>
        <a:xfrm>
          <a:off x="0" y="0"/>
          <a:ext cx="0" cy="0"/>
          <a:chOff x="0" y="0"/>
          <a:chExt cx="0" cy="0"/>
        </a:xfrm>
      </p:grpSpPr>
      <p:sp>
        <p:nvSpPr>
          <p:cNvPr id="11" name="Shape 11"/>
          <p:cNvSpPr txBox="1"/>
          <p:nvPr>
            <p:ph idx="1" type="body"/>
          </p:nvPr>
        </p:nvSpPr>
        <p:spPr>
          <a:xfrm>
            <a:off x="685800" y="35350703"/>
            <a:ext cx="26060400" cy="594359"/>
          </a:xfrm>
          <a:prstGeom prst="rect">
            <a:avLst/>
          </a:prstGeom>
          <a:noFill/>
          <a:ln>
            <a:noFill/>
          </a:ln>
        </p:spPr>
        <p:txBody>
          <a:bodyPr anchorCtr="0" anchor="t" bIns="91425" lIns="91425" rIns="91425" tIns="91425"/>
          <a:lstStyle>
            <a:lvl1pPr indent="0" marL="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 name="Shape 12"/>
          <p:cNvSpPr txBox="1"/>
          <p:nvPr>
            <p:ph idx="2" type="body"/>
          </p:nvPr>
        </p:nvSpPr>
        <p:spPr>
          <a:xfrm>
            <a:off x="4014216" y="2176272"/>
            <a:ext cx="19412711" cy="1216152"/>
          </a:xfrm>
          <a:prstGeom prst="rect">
            <a:avLst/>
          </a:prstGeom>
          <a:noFill/>
          <a:ln>
            <a:noFill/>
          </a:ln>
        </p:spPr>
        <p:txBody>
          <a:bodyPr anchorCtr="0" anchor="t" bIns="91425" lIns="91425" rIns="91425" tIns="91425"/>
          <a:lstStyle>
            <a:lvl1pPr indent="0" marL="0" rtl="0" algn="ctr">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 name="Shape 13"/>
          <p:cNvSpPr txBox="1"/>
          <p:nvPr>
            <p:ph idx="3" type="body"/>
          </p:nvPr>
        </p:nvSpPr>
        <p:spPr>
          <a:xfrm>
            <a:off x="4572000" y="914400"/>
            <a:ext cx="18288000" cy="1152144"/>
          </a:xfrm>
          <a:prstGeom prst="rect">
            <a:avLst/>
          </a:prstGeom>
          <a:noFill/>
          <a:ln>
            <a:noFill/>
          </a:ln>
        </p:spPr>
        <p:txBody>
          <a:bodyPr anchorCtr="0" anchor="t" bIns="91425" lIns="91425" rIns="91425" tIns="91425"/>
          <a:lstStyle>
            <a:lvl1pPr indent="0" marL="0" rtl="0" algn="ctr">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00.png"/><Relationship Id="rId2" Type="http://schemas.openxmlformats.org/officeDocument/2006/relationships/image" Target="../media/image04.png"/><Relationship Id="rId3" Type="http://schemas.openxmlformats.org/officeDocument/2006/relationships/slideLayout" Target="../slideLayouts/slideLayout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cap="rnd" cmpd="sng" w="101600">
            <a:solidFill>
              <a:schemeClr val="accent1"/>
            </a:solidFill>
            <a:prstDash val="solid"/>
            <a:round/>
            <a:headEnd len="med" w="med" type="none"/>
            <a:tailEnd len="med" w="med" type="none"/>
          </a:ln>
        </p:spPr>
      </p:cxnSp>
      <p:cxnSp>
        <p:nvCxnSpPr>
          <p:cNvPr id="6" name="Shape 6"/>
          <p:cNvCxnSpPr/>
          <p:nvPr/>
        </p:nvCxnSpPr>
        <p:spPr>
          <a:xfrm>
            <a:off x="685800" y="3918857"/>
            <a:ext cx="26060400" cy="0"/>
          </a:xfrm>
          <a:prstGeom prst="straightConnector1">
            <a:avLst/>
          </a:prstGeom>
          <a:noFill/>
          <a:ln cap="rnd" cmpd="sng" w="101600">
            <a:solidFill>
              <a:schemeClr val="accent1"/>
            </a:solidFill>
            <a:prstDash val="solid"/>
            <a:round/>
            <a:headEnd len="med" w="med" type="none"/>
            <a:tailEnd len="med" w="med" type="none"/>
          </a:ln>
        </p:spPr>
      </p:cxnSp>
      <p:pic>
        <p:nvPicPr>
          <p:cNvPr id="7" name="Shape 7"/>
          <p:cNvPicPr preferRelativeResize="0"/>
          <p:nvPr/>
        </p:nvPicPr>
        <p:blipFill rotWithShape="1">
          <a:blip r:embed="rId1">
            <a:alphaModFix/>
          </a:blip>
          <a:srcRect b="0" l="0" r="0" t="0"/>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2">
            <a:alphaModFix/>
          </a:blip>
          <a:srcRect b="0" l="0" r="0" t="0"/>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anchorCtr="0" anchor="t" bIns="45700" lIns="91425" rIns="91425" tIns="45700">
            <a:noAutofit/>
          </a:bodyPr>
          <a:lstStyle/>
          <a:p>
            <a:pPr indent="0" lvl="0" marL="0" marR="0" rtl="0" algn="r">
              <a:lnSpc>
                <a:spcPct val="100000"/>
              </a:lnSpc>
              <a:spcBef>
                <a:spcPts val="0"/>
              </a:spcBef>
              <a:spcAft>
                <a:spcPts val="0"/>
              </a:spcAft>
              <a:buClr>
                <a:srgbClr val="7F7F7F"/>
              </a:buClr>
              <a:buSzPct val="25000"/>
              <a:buFont typeface="Arial"/>
              <a:buNone/>
            </a:pPr>
            <a:r>
              <a:rPr b="0" baseline="0" i="1" lang="en-US" sz="1400" u="none" cap="none" strike="noStrike">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 accent1="accent1" accent2="accent2" accent3="accent3" accent4="accent4" accent5="accent5" accent6="accent6" bg1="lt1" bg2="dk2" tx1="dk1" tx2="lt2" folHlink="folHlink" hlink="hlink"/>
  <p:sldLayoutIdLst>
    <p:sldLayoutId id="2147483648" r:id="rId3"/>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1.png"/><Relationship Id="rId22" Type="http://schemas.openxmlformats.org/officeDocument/2006/relationships/image" Target="../media/image18.png"/><Relationship Id="rId21" Type="http://schemas.openxmlformats.org/officeDocument/2006/relationships/image" Target="../media/image12.png"/><Relationship Id="rId24" Type="http://schemas.openxmlformats.org/officeDocument/2006/relationships/image" Target="../media/image15.png"/><Relationship Id="rId23"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01.png"/><Relationship Id="rId9" Type="http://schemas.openxmlformats.org/officeDocument/2006/relationships/image" Target="../media/image06.jpg"/><Relationship Id="rId25" Type="http://schemas.openxmlformats.org/officeDocument/2006/relationships/image" Target="../media/image16.png"/><Relationship Id="rId5" Type="http://schemas.openxmlformats.org/officeDocument/2006/relationships/image" Target="../media/image03.png"/><Relationship Id="rId6" Type="http://schemas.openxmlformats.org/officeDocument/2006/relationships/image" Target="../media/image02.png"/><Relationship Id="rId7" Type="http://schemas.openxmlformats.org/officeDocument/2006/relationships/image" Target="../media/image05.png"/><Relationship Id="rId8" Type="http://schemas.openxmlformats.org/officeDocument/2006/relationships/image" Target="../media/image22.png"/><Relationship Id="rId11" Type="http://schemas.openxmlformats.org/officeDocument/2006/relationships/image" Target="../media/image10.png"/><Relationship Id="rId10" Type="http://schemas.openxmlformats.org/officeDocument/2006/relationships/image" Target="../media/image07.jpg"/><Relationship Id="rId13" Type="http://schemas.openxmlformats.org/officeDocument/2006/relationships/image" Target="../media/image08.png"/><Relationship Id="rId12" Type="http://schemas.openxmlformats.org/officeDocument/2006/relationships/image" Target="../media/image09.jpg"/><Relationship Id="rId15" Type="http://schemas.openxmlformats.org/officeDocument/2006/relationships/image" Target="../media/image13.png"/><Relationship Id="rId14" Type="http://schemas.openxmlformats.org/officeDocument/2006/relationships/image" Target="../media/image19.png"/><Relationship Id="rId17" Type="http://schemas.openxmlformats.org/officeDocument/2006/relationships/image" Target="../media/image21.png"/><Relationship Id="rId16" Type="http://schemas.openxmlformats.org/officeDocument/2006/relationships/image" Target="../media/image17.png"/><Relationship Id="rId19" Type="http://schemas.openxmlformats.org/officeDocument/2006/relationships/image" Target="../media/image23.png"/><Relationship Id="rId1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 name="Shape 14"/>
        <p:cNvGrpSpPr/>
        <p:nvPr/>
      </p:nvGrpSpPr>
      <p:grpSpPr>
        <a:xfrm>
          <a:off x="0" y="0"/>
          <a:ext cx="0" cy="0"/>
          <a:chOff x="0" y="0"/>
          <a:chExt cx="0" cy="0"/>
        </a:xfrm>
      </p:grpSpPr>
      <p:pic>
        <p:nvPicPr>
          <p:cNvPr id="15" name="Shape 15"/>
          <p:cNvPicPr preferRelativeResize="0"/>
          <p:nvPr/>
        </p:nvPicPr>
        <p:blipFill>
          <a:blip r:embed="rId4">
            <a:alphaModFix/>
          </a:blip>
          <a:stretch>
            <a:fillRect/>
          </a:stretch>
        </p:blipFill>
        <p:spPr>
          <a:xfrm>
            <a:off x="14086400" y="18962425"/>
            <a:ext cx="3884375" cy="3133899"/>
          </a:xfrm>
          <a:prstGeom prst="rect">
            <a:avLst/>
          </a:prstGeom>
          <a:noFill/>
          <a:ln>
            <a:noFill/>
          </a:ln>
        </p:spPr>
      </p:pic>
      <p:pic>
        <p:nvPicPr>
          <p:cNvPr id="16" name="Shape 16"/>
          <p:cNvPicPr preferRelativeResize="0"/>
          <p:nvPr/>
        </p:nvPicPr>
        <p:blipFill>
          <a:blip r:embed="rId5">
            <a:alphaModFix/>
          </a:blip>
          <a:stretch>
            <a:fillRect/>
          </a:stretch>
        </p:blipFill>
        <p:spPr>
          <a:xfrm>
            <a:off x="13921500" y="15596625"/>
            <a:ext cx="4057650" cy="3019425"/>
          </a:xfrm>
          <a:prstGeom prst="rect">
            <a:avLst/>
          </a:prstGeom>
          <a:noFill/>
          <a:ln>
            <a:noFill/>
          </a:ln>
        </p:spPr>
      </p:pic>
      <p:pic>
        <p:nvPicPr>
          <p:cNvPr id="17" name="Shape 17"/>
          <p:cNvPicPr preferRelativeResize="0"/>
          <p:nvPr/>
        </p:nvPicPr>
        <p:blipFill>
          <a:blip r:embed="rId6">
            <a:alphaModFix/>
          </a:blip>
          <a:stretch>
            <a:fillRect/>
          </a:stretch>
        </p:blipFill>
        <p:spPr>
          <a:xfrm>
            <a:off x="9904925" y="15617687"/>
            <a:ext cx="4057650" cy="2981325"/>
          </a:xfrm>
          <a:prstGeom prst="rect">
            <a:avLst/>
          </a:prstGeom>
          <a:noFill/>
          <a:ln>
            <a:noFill/>
          </a:ln>
        </p:spPr>
      </p:pic>
      <p:pic>
        <p:nvPicPr>
          <p:cNvPr id="18" name="Shape 18"/>
          <p:cNvPicPr preferRelativeResize="0"/>
          <p:nvPr/>
        </p:nvPicPr>
        <p:blipFill>
          <a:blip r:embed="rId7">
            <a:alphaModFix/>
          </a:blip>
          <a:stretch>
            <a:fillRect/>
          </a:stretch>
        </p:blipFill>
        <p:spPr>
          <a:xfrm>
            <a:off x="9887300" y="22076437"/>
            <a:ext cx="4133850" cy="3019425"/>
          </a:xfrm>
          <a:prstGeom prst="rect">
            <a:avLst/>
          </a:prstGeom>
          <a:noFill/>
          <a:ln>
            <a:noFill/>
          </a:ln>
        </p:spPr>
      </p:pic>
      <p:pic>
        <p:nvPicPr>
          <p:cNvPr id="19" name="Shape 19"/>
          <p:cNvPicPr preferRelativeResize="0"/>
          <p:nvPr/>
        </p:nvPicPr>
        <p:blipFill rotWithShape="1">
          <a:blip r:embed="rId8">
            <a:alphaModFix/>
          </a:blip>
          <a:srcRect b="0" l="755" r="1089" t="0"/>
          <a:stretch/>
        </p:blipFill>
        <p:spPr>
          <a:xfrm>
            <a:off x="17937700" y="11703450"/>
            <a:ext cx="8822581" cy="2178300"/>
          </a:xfrm>
          <a:prstGeom prst="rect">
            <a:avLst/>
          </a:prstGeom>
          <a:noFill/>
          <a:ln>
            <a:noFill/>
          </a:ln>
        </p:spPr>
      </p:pic>
      <p:pic>
        <p:nvPicPr>
          <p:cNvPr id="20" name="Shape 20"/>
          <p:cNvPicPr preferRelativeResize="0"/>
          <p:nvPr/>
        </p:nvPicPr>
        <p:blipFill rotWithShape="1">
          <a:blip r:embed="rId9">
            <a:alphaModFix/>
          </a:blip>
          <a:srcRect b="0" l="0" r="0" t="0"/>
          <a:stretch/>
        </p:blipFill>
        <p:spPr>
          <a:xfrm>
            <a:off x="2136339" y="22969473"/>
            <a:ext cx="7144500" cy="5111399"/>
          </a:xfrm>
          <a:prstGeom prst="rect">
            <a:avLst/>
          </a:prstGeom>
          <a:noFill/>
          <a:ln>
            <a:noFill/>
          </a:ln>
        </p:spPr>
      </p:pic>
      <p:pic>
        <p:nvPicPr>
          <p:cNvPr id="21" name="Shape 21"/>
          <p:cNvPicPr preferRelativeResize="0"/>
          <p:nvPr/>
        </p:nvPicPr>
        <p:blipFill rotWithShape="1">
          <a:blip r:embed="rId10">
            <a:alphaModFix/>
          </a:blip>
          <a:srcRect b="18371" l="21618" r="20108" t="4887"/>
          <a:stretch/>
        </p:blipFill>
        <p:spPr>
          <a:xfrm rot="5400000">
            <a:off x="-70814" y="18803649"/>
            <a:ext cx="5335199" cy="3651300"/>
          </a:xfrm>
          <a:prstGeom prst="rect">
            <a:avLst/>
          </a:prstGeom>
          <a:noFill/>
          <a:ln>
            <a:noFill/>
          </a:ln>
        </p:spPr>
      </p:pic>
      <p:sp>
        <p:nvSpPr>
          <p:cNvPr id="22" name="Shape 22"/>
          <p:cNvSpPr txBox="1"/>
          <p:nvPr>
            <p:ph idx="1" type="body"/>
          </p:nvPr>
        </p:nvSpPr>
        <p:spPr>
          <a:xfrm>
            <a:off x="685800" y="35350703"/>
            <a:ext cx="26060400" cy="594359"/>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SzPct val="25000"/>
              <a:buFont typeface="Arial"/>
              <a:buNone/>
            </a:pPr>
            <a:r>
              <a:rPr b="1" baseline="0" i="0" lang="en-US" sz="3600" u="none" cap="none" strike="noStrike">
                <a:solidFill>
                  <a:schemeClr val="dk1"/>
                </a:solidFill>
                <a:latin typeface="Questrial"/>
                <a:ea typeface="Questrial"/>
                <a:cs typeface="Questrial"/>
                <a:sym typeface="Questrial"/>
                <a:rtl val="0"/>
              </a:rPr>
              <a:t>NASA Langley Research Center</a:t>
            </a:r>
          </a:p>
        </p:txBody>
      </p:sp>
      <p:sp>
        <p:nvSpPr>
          <p:cNvPr id="23" name="Shape 23"/>
          <p:cNvSpPr txBox="1"/>
          <p:nvPr>
            <p:ph idx="2" type="body"/>
          </p:nvPr>
        </p:nvSpPr>
        <p:spPr>
          <a:xfrm>
            <a:off x="3603673" y="2176272"/>
            <a:ext cx="20285625" cy="1216152"/>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3600" u="none" cap="none" strike="noStrike">
                <a:solidFill>
                  <a:schemeClr val="dk1"/>
                </a:solidFill>
                <a:latin typeface="Questrial"/>
                <a:ea typeface="Questrial"/>
                <a:cs typeface="Questrial"/>
                <a:sym typeface="Questrial"/>
                <a:rtl val="0"/>
              </a:rPr>
              <a:t>Enhancing extreme heat intervention and preparedness activities in Maricopa County, AZ</a:t>
            </a:r>
          </a:p>
        </p:txBody>
      </p:sp>
      <p:sp>
        <p:nvSpPr>
          <p:cNvPr id="24" name="Shape 24"/>
          <p:cNvSpPr txBox="1"/>
          <p:nvPr>
            <p:ph idx="3" type="body"/>
          </p:nvPr>
        </p:nvSpPr>
        <p:spPr>
          <a:xfrm>
            <a:off x="4572000" y="914400"/>
            <a:ext cx="18288000" cy="1152144"/>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accent1"/>
              </a:buClr>
              <a:buSzPct val="25000"/>
              <a:buFont typeface="Arial"/>
              <a:buNone/>
            </a:pPr>
            <a:r>
              <a:rPr b="1" baseline="0" i="0" lang="en-US" sz="8400" u="none" cap="none" strike="noStrike">
                <a:solidFill>
                  <a:schemeClr val="accent1"/>
                </a:solidFill>
                <a:latin typeface="Questrial"/>
                <a:ea typeface="Questrial"/>
                <a:cs typeface="Questrial"/>
                <a:sym typeface="Questrial"/>
                <a:rtl val="0"/>
              </a:rPr>
              <a:t> Arizona Health &amp; Air Quality</a:t>
            </a:r>
          </a:p>
        </p:txBody>
      </p:sp>
      <p:sp>
        <p:nvSpPr>
          <p:cNvPr id="25" name="Shape 25"/>
          <p:cNvSpPr txBox="1"/>
          <p:nvPr/>
        </p:nvSpPr>
        <p:spPr>
          <a:xfrm>
            <a:off x="-10617021" y="29443768"/>
            <a:ext cx="6540000" cy="5760598"/>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dk1"/>
              </a:buClr>
              <a:buFont typeface="Arial"/>
              <a:buNone/>
            </a:pPr>
            <a:r>
              <a:t/>
            </a:r>
            <a:endParaRPr b="0" baseline="0" i="0" sz="1400" u="none" cap="none" strike="noStrike">
              <a:solidFill>
                <a:srgbClr val="000000"/>
              </a:solidFill>
              <a:latin typeface="Arial"/>
              <a:ea typeface="Arial"/>
              <a:cs typeface="Arial"/>
              <a:sym typeface="Arial"/>
              <a:rtl val="0"/>
            </a:endParaRPr>
          </a:p>
        </p:txBody>
      </p:sp>
      <p:sp>
        <p:nvSpPr>
          <p:cNvPr id="26" name="Shape 26"/>
          <p:cNvSpPr txBox="1"/>
          <p:nvPr/>
        </p:nvSpPr>
        <p:spPr>
          <a:xfrm>
            <a:off x="9479650" y="31336175"/>
            <a:ext cx="8229600" cy="3553799"/>
          </a:xfrm>
          <a:prstGeom prst="rect">
            <a:avLst/>
          </a:prstGeom>
          <a:noFill/>
          <a:ln>
            <a:noFill/>
          </a:ln>
        </p:spPr>
        <p:txBody>
          <a:bodyPr anchorCtr="0" anchor="t" bIns="45700" lIns="91425" rIns="91425" tIns="45700">
            <a:noAutofit/>
          </a:bodyPr>
          <a:lstStyle/>
          <a:p>
            <a:pPr indent="-347662" lvl="0" marL="347662" rtl="0">
              <a:lnSpc>
                <a:spcPct val="100000"/>
              </a:lnSpc>
              <a:spcBef>
                <a:spcPts val="1800"/>
              </a:spcBef>
              <a:buClr>
                <a:schemeClr val="accent1"/>
              </a:buClr>
              <a:buSzPct val="100000"/>
              <a:buFont typeface="Questrial"/>
              <a:buChar char="►"/>
            </a:pPr>
            <a:r>
              <a:rPr lang="en-US" sz="2800">
                <a:solidFill>
                  <a:schemeClr val="dk1"/>
                </a:solidFill>
                <a:latin typeface="Garamond"/>
                <a:ea typeface="Garamond"/>
                <a:cs typeface="Garamond"/>
                <a:sym typeface="Garamond"/>
              </a:rPr>
              <a:t>Arizona Department of Health Services </a:t>
            </a:r>
          </a:p>
          <a:p>
            <a:pPr lvl="0" rtl="0">
              <a:lnSpc>
                <a:spcPct val="100000"/>
              </a:lnSpc>
              <a:spcBef>
                <a:spcPts val="0"/>
              </a:spcBef>
              <a:buClr>
                <a:srgbClr val="000000"/>
              </a:buClr>
              <a:buSzPct val="39285"/>
              <a:buFont typeface="Arial"/>
              <a:buNone/>
            </a:pPr>
            <a:r>
              <a:rPr lang="en-US" sz="2800">
                <a:solidFill>
                  <a:schemeClr val="dk1"/>
                </a:solidFill>
                <a:latin typeface="Garamond"/>
                <a:ea typeface="Garamond"/>
                <a:cs typeface="Garamond"/>
                <a:sym typeface="Garamond"/>
              </a:rPr>
              <a:t>(</a:t>
            </a:r>
            <a:r>
              <a:rPr b="1" lang="en-US" sz="2800">
                <a:solidFill>
                  <a:schemeClr val="dk1"/>
                </a:solidFill>
                <a:latin typeface="Garamond"/>
                <a:ea typeface="Garamond"/>
                <a:cs typeface="Garamond"/>
                <a:sym typeface="Garamond"/>
              </a:rPr>
              <a:t>ADHS</a:t>
            </a:r>
            <a:r>
              <a:rPr lang="en-US" sz="2800">
                <a:solidFill>
                  <a:schemeClr val="dk1"/>
                </a:solidFill>
                <a:latin typeface="Garamond"/>
                <a:ea typeface="Garamond"/>
                <a:cs typeface="Garamond"/>
                <a:sym typeface="Garamond"/>
              </a:rPr>
              <a:t>)</a:t>
            </a:r>
          </a:p>
          <a:p>
            <a:pPr indent="-347662" lvl="0" marL="347662" rtl="0">
              <a:lnSpc>
                <a:spcPct val="100000"/>
              </a:lnSpc>
              <a:spcBef>
                <a:spcPts val="1800"/>
              </a:spcBef>
              <a:buClr>
                <a:schemeClr val="accent1"/>
              </a:buClr>
              <a:buSzPct val="100000"/>
              <a:buFont typeface="Questrial"/>
              <a:buChar char="►"/>
            </a:pPr>
            <a:r>
              <a:rPr lang="en-US" sz="2800">
                <a:solidFill>
                  <a:schemeClr val="dk1"/>
                </a:solidFill>
                <a:latin typeface="Garamond"/>
                <a:ea typeface="Garamond"/>
                <a:cs typeface="Garamond"/>
                <a:sym typeface="Garamond"/>
              </a:rPr>
              <a:t>E</a:t>
            </a:r>
            <a:r>
              <a:rPr b="0" baseline="0" i="0" lang="en-US" sz="2800" u="none" cap="none" strike="noStrike">
                <a:solidFill>
                  <a:schemeClr val="dk1"/>
                </a:solidFill>
                <a:latin typeface="Garamond"/>
                <a:ea typeface="Garamond"/>
                <a:cs typeface="Garamond"/>
                <a:sym typeface="Garamond"/>
                <a:rtl val="0"/>
              </a:rPr>
              <a:t>nvironmental Remote Sensing and Informatics Lab</a:t>
            </a:r>
          </a:p>
          <a:p>
            <a:pPr indent="0" lvl="0" marL="0" marR="0" rtl="0" algn="l">
              <a:lnSpc>
                <a:spcPct val="100000"/>
              </a:lnSpc>
              <a:spcBef>
                <a:spcPts val="0"/>
              </a:spcBef>
              <a:spcAft>
                <a:spcPts val="0"/>
              </a:spcAft>
              <a:buClr>
                <a:schemeClr val="dk1"/>
              </a:buClr>
              <a:buSzPct val="25000"/>
              <a:buFont typeface="Arial"/>
              <a:buNone/>
            </a:pPr>
            <a:r>
              <a:rPr b="0" baseline="0" i="0" lang="en-US" sz="2800" u="none" cap="none" strike="noStrike">
                <a:solidFill>
                  <a:schemeClr val="dk1"/>
                </a:solidFill>
                <a:latin typeface="Garamond"/>
                <a:ea typeface="Garamond"/>
                <a:cs typeface="Garamond"/>
                <a:sym typeface="Garamond"/>
                <a:rtl val="0"/>
              </a:rPr>
              <a:t>(</a:t>
            </a:r>
            <a:r>
              <a:rPr b="1" baseline="0" i="0" lang="en-US" sz="2800" u="none" cap="none" strike="noStrike">
                <a:solidFill>
                  <a:schemeClr val="dk1"/>
                </a:solidFill>
                <a:latin typeface="Garamond"/>
                <a:ea typeface="Garamond"/>
                <a:cs typeface="Garamond"/>
                <a:sym typeface="Garamond"/>
                <a:rtl val="0"/>
              </a:rPr>
              <a:t>ASU ERSL</a:t>
            </a:r>
            <a:r>
              <a:rPr b="0" baseline="0" i="0" lang="en-US" sz="2800" u="none" cap="none" strike="noStrike">
                <a:solidFill>
                  <a:schemeClr val="dk1"/>
                </a:solidFill>
                <a:latin typeface="Garamond"/>
                <a:ea typeface="Garamond"/>
                <a:cs typeface="Garamond"/>
                <a:sym typeface="Garamond"/>
                <a:rtl val="0"/>
              </a:rPr>
              <a:t>)</a:t>
            </a:r>
            <a:r>
              <a:rPr lang="en-US" sz="2800">
                <a:solidFill>
                  <a:schemeClr val="dk1"/>
                </a:solidFill>
                <a:latin typeface="Garamond"/>
                <a:ea typeface="Garamond"/>
                <a:cs typeface="Garamond"/>
                <a:sym typeface="Garamond"/>
                <a:rtl val="0"/>
              </a:rPr>
              <a:t> </a:t>
            </a:r>
          </a:p>
          <a:p>
            <a:pPr indent="-347662" lvl="0" marL="347662" rtl="0">
              <a:lnSpc>
                <a:spcPct val="100000"/>
              </a:lnSpc>
              <a:spcBef>
                <a:spcPts val="1800"/>
              </a:spcBef>
              <a:buClr>
                <a:schemeClr val="accent1"/>
              </a:buClr>
              <a:buSzPct val="100000"/>
              <a:buFont typeface="Questrial"/>
              <a:buChar char="►"/>
            </a:pPr>
            <a:r>
              <a:rPr b="0" baseline="0" i="0" lang="en-US" sz="2800" u="none" cap="none" strike="noStrike">
                <a:solidFill>
                  <a:schemeClr val="dk1"/>
                </a:solidFill>
                <a:latin typeface="Garamond"/>
                <a:ea typeface="Garamond"/>
                <a:cs typeface="Garamond"/>
                <a:sym typeface="Garamond"/>
                <a:rtl val="0"/>
              </a:rPr>
              <a:t>Center for Policy Informatics</a:t>
            </a:r>
          </a:p>
          <a:p>
            <a:pPr indent="0" lvl="0" marL="0" marR="0" rtl="0" algn="l">
              <a:lnSpc>
                <a:spcPct val="100000"/>
              </a:lnSpc>
              <a:spcBef>
                <a:spcPts val="0"/>
              </a:spcBef>
              <a:spcAft>
                <a:spcPts val="0"/>
              </a:spcAft>
              <a:buClr>
                <a:schemeClr val="dk1"/>
              </a:buClr>
              <a:buSzPct val="25000"/>
              <a:buFont typeface="Arial"/>
              <a:buNone/>
            </a:pPr>
            <a:r>
              <a:rPr b="0" baseline="0" i="0" lang="en-US" sz="2800" u="none" cap="none" strike="noStrike">
                <a:solidFill>
                  <a:schemeClr val="dk1"/>
                </a:solidFill>
                <a:latin typeface="Garamond"/>
                <a:ea typeface="Garamond"/>
                <a:cs typeface="Garamond"/>
                <a:sym typeface="Garamond"/>
                <a:rtl val="0"/>
              </a:rPr>
              <a:t>(</a:t>
            </a:r>
            <a:r>
              <a:rPr b="1" baseline="0" i="0" lang="en-US" sz="2800" u="none" cap="none" strike="noStrike">
                <a:solidFill>
                  <a:schemeClr val="dk1"/>
                </a:solidFill>
                <a:latin typeface="Garamond"/>
                <a:ea typeface="Garamond"/>
                <a:cs typeface="Garamond"/>
                <a:sym typeface="Garamond"/>
                <a:rtl val="0"/>
              </a:rPr>
              <a:t>ASU CPI</a:t>
            </a:r>
            <a:r>
              <a:rPr b="0" baseline="0" i="0" lang="en-US" sz="2800" u="none" cap="none" strike="noStrike">
                <a:solidFill>
                  <a:schemeClr val="dk1"/>
                </a:solidFill>
                <a:latin typeface="Garamond"/>
                <a:ea typeface="Garamond"/>
                <a:cs typeface="Garamond"/>
                <a:sym typeface="Garamond"/>
                <a:rtl val="0"/>
              </a:rPr>
              <a:t>) </a:t>
            </a:r>
          </a:p>
          <a:p>
            <a:pPr indent="0" lvl="0" marL="0" marR="0" rtl="0" algn="l">
              <a:lnSpc>
                <a:spcPct val="100000"/>
              </a:lnSpc>
              <a:spcBef>
                <a:spcPts val="0"/>
              </a:spcBef>
              <a:spcAft>
                <a:spcPts val="0"/>
              </a:spcAft>
              <a:buClr>
                <a:schemeClr val="dk1"/>
              </a:buClr>
              <a:buFont typeface="Arial"/>
              <a:buNone/>
            </a:pPr>
            <a:r>
              <a:t/>
            </a:r>
            <a:endParaRPr b="0" baseline="0" i="0" sz="2800" u="none" cap="none" strike="noStrike">
              <a:solidFill>
                <a:schemeClr val="dk1"/>
              </a:solidFill>
              <a:latin typeface="Garamond"/>
              <a:ea typeface="Garamond"/>
              <a:cs typeface="Garamond"/>
              <a:sym typeface="Garamond"/>
              <a:rtl val="0"/>
            </a:endParaRPr>
          </a:p>
        </p:txBody>
      </p:sp>
      <p:sp>
        <p:nvSpPr>
          <p:cNvPr id="27" name="Shape 27"/>
          <p:cNvSpPr txBox="1"/>
          <p:nvPr/>
        </p:nvSpPr>
        <p:spPr>
          <a:xfrm>
            <a:off x="18166150" y="31336175"/>
            <a:ext cx="8549400" cy="3407099"/>
          </a:xfrm>
          <a:prstGeom prst="rect">
            <a:avLst/>
          </a:prstGeom>
          <a:noFill/>
          <a:ln>
            <a:noFill/>
          </a:ln>
        </p:spPr>
        <p:txBody>
          <a:bodyPr anchorCtr="0" anchor="t" bIns="45700" lIns="91425" rIns="91425" tIns="45700">
            <a:noAutofit/>
          </a:bodyPr>
          <a:lstStyle/>
          <a:p>
            <a:pPr indent="-457200" lvl="0" marL="457200" rtl="0">
              <a:lnSpc>
                <a:spcPct val="100000"/>
              </a:lnSpc>
              <a:spcBef>
                <a:spcPts val="1800"/>
              </a:spcBef>
              <a:buClr>
                <a:schemeClr val="accent1"/>
              </a:buClr>
              <a:buSzPct val="116666"/>
              <a:buFont typeface="Questrial"/>
              <a:buChar char="►"/>
            </a:pPr>
            <a:r>
              <a:rPr b="1" lang="en-US" sz="2400">
                <a:solidFill>
                  <a:schemeClr val="dk1"/>
                </a:solidFill>
                <a:latin typeface="Garamond"/>
                <a:ea typeface="Garamond"/>
                <a:cs typeface="Garamond"/>
                <a:sym typeface="Garamond"/>
              </a:rPr>
              <a:t>Dr. David Hondula</a:t>
            </a:r>
            <a:r>
              <a:rPr lang="en-US" sz="2400">
                <a:solidFill>
                  <a:schemeClr val="dk1"/>
                </a:solidFill>
                <a:latin typeface="Garamond"/>
                <a:ea typeface="Garamond"/>
                <a:cs typeface="Garamond"/>
                <a:sym typeface="Garamond"/>
              </a:rPr>
              <a:t> (ASU Geographic Science - Urban Planning) for his heavy involvement and guidance on this project and to </a:t>
            </a:r>
            <a:r>
              <a:rPr b="1" lang="en-US" sz="2400">
                <a:solidFill>
                  <a:schemeClr val="dk1"/>
                </a:solidFill>
                <a:latin typeface="Garamond"/>
                <a:ea typeface="Garamond"/>
                <a:cs typeface="Garamond"/>
                <a:sym typeface="Garamond"/>
              </a:rPr>
              <a:t>Dr. Kenton Ross</a:t>
            </a:r>
            <a:r>
              <a:rPr lang="en-US" sz="2400">
                <a:solidFill>
                  <a:schemeClr val="dk1"/>
                </a:solidFill>
                <a:latin typeface="Garamond"/>
                <a:ea typeface="Garamond"/>
                <a:cs typeface="Garamond"/>
                <a:sym typeface="Garamond"/>
              </a:rPr>
              <a:t> (NASA LaRC), providing practical direction. </a:t>
            </a:r>
          </a:p>
          <a:p>
            <a:pPr indent="-457200" lvl="0" marL="457200" rtl="0">
              <a:lnSpc>
                <a:spcPct val="100000"/>
              </a:lnSpc>
              <a:spcBef>
                <a:spcPts val="1800"/>
              </a:spcBef>
              <a:buClr>
                <a:schemeClr val="accent1"/>
              </a:buClr>
              <a:buSzPct val="116666"/>
              <a:buFont typeface="Questrial"/>
              <a:buChar char="►"/>
            </a:pPr>
            <a:r>
              <a:rPr b="1" baseline="0" i="0" lang="en-US" sz="2400" u="none" cap="none" strike="noStrike">
                <a:solidFill>
                  <a:schemeClr val="dk1"/>
                </a:solidFill>
                <a:latin typeface="Garamond"/>
                <a:ea typeface="Garamond"/>
                <a:cs typeface="Garamond"/>
                <a:sym typeface="Garamond"/>
                <a:rtl val="0"/>
              </a:rPr>
              <a:t>Emily Adams</a:t>
            </a:r>
            <a:r>
              <a:rPr b="0" baseline="0" i="0" lang="en-US" sz="2400" u="none" cap="none" strike="noStrike">
                <a:solidFill>
                  <a:schemeClr val="dk1"/>
                </a:solidFill>
                <a:latin typeface="Garamond"/>
                <a:ea typeface="Garamond"/>
                <a:cs typeface="Garamond"/>
                <a:sym typeface="Garamond"/>
                <a:rtl val="0"/>
              </a:rPr>
              <a:t> (LaRC Center Lead), </a:t>
            </a:r>
            <a:r>
              <a:rPr b="1" baseline="0" i="0" lang="en-US" sz="2400" u="none" cap="none" strike="noStrike">
                <a:solidFill>
                  <a:schemeClr val="dk1"/>
                </a:solidFill>
                <a:latin typeface="Garamond"/>
                <a:ea typeface="Garamond"/>
                <a:cs typeface="Garamond"/>
                <a:sym typeface="Garamond"/>
                <a:rtl val="0"/>
              </a:rPr>
              <a:t>Dan Wozniak</a:t>
            </a:r>
            <a:r>
              <a:rPr b="0" baseline="0" i="0" lang="en-US" sz="2400" u="none" cap="none" strike="noStrike">
                <a:solidFill>
                  <a:schemeClr val="dk1"/>
                </a:solidFill>
                <a:latin typeface="Garamond"/>
                <a:ea typeface="Garamond"/>
                <a:cs typeface="Garamond"/>
                <a:sym typeface="Garamond"/>
                <a:rtl val="0"/>
              </a:rPr>
              <a:t> (LaRC Assistant Center Lead) and </a:t>
            </a:r>
            <a:r>
              <a:rPr b="1" baseline="0" i="0" lang="en-US" sz="2400" u="none" cap="none" strike="noStrike">
                <a:solidFill>
                  <a:schemeClr val="dk1"/>
                </a:solidFill>
                <a:latin typeface="Garamond"/>
                <a:ea typeface="Garamond"/>
                <a:cs typeface="Garamond"/>
                <a:sym typeface="Garamond"/>
                <a:rtl val="0"/>
              </a:rPr>
              <a:t>Jeff Ely</a:t>
            </a:r>
            <a:r>
              <a:rPr b="0" baseline="0" i="0" lang="en-US" sz="2400" u="none" cap="none" strike="noStrike">
                <a:solidFill>
                  <a:schemeClr val="dk1"/>
                </a:solidFill>
                <a:latin typeface="Garamond"/>
                <a:ea typeface="Garamond"/>
                <a:cs typeface="Garamond"/>
                <a:sym typeface="Garamond"/>
                <a:rtl val="0"/>
              </a:rPr>
              <a:t> (</a:t>
            </a:r>
            <a:r>
              <a:rPr lang="en-US" sz="2400">
                <a:solidFill>
                  <a:schemeClr val="dk1"/>
                </a:solidFill>
                <a:latin typeface="Garamond"/>
                <a:ea typeface="Garamond"/>
                <a:cs typeface="Garamond"/>
                <a:sym typeface="Garamond"/>
                <a:rtl val="0"/>
              </a:rPr>
              <a:t>SSAI</a:t>
            </a:r>
            <a:r>
              <a:rPr b="0" baseline="0" i="0" lang="en-US" sz="2400" u="none" cap="none" strike="noStrike">
                <a:solidFill>
                  <a:schemeClr val="dk1"/>
                </a:solidFill>
                <a:latin typeface="Garamond"/>
                <a:ea typeface="Garamond"/>
                <a:cs typeface="Garamond"/>
                <a:sym typeface="Garamond"/>
                <a:rtl val="0"/>
              </a:rPr>
              <a:t> Geoinformat</a:t>
            </a:r>
            <a:r>
              <a:rPr lang="en-US" sz="2400">
                <a:solidFill>
                  <a:schemeClr val="dk1"/>
                </a:solidFill>
                <a:latin typeface="Garamond"/>
                <a:ea typeface="Garamond"/>
                <a:cs typeface="Garamond"/>
                <a:sym typeface="Garamond"/>
                <a:rtl val="0"/>
              </a:rPr>
              <a:t>ion</a:t>
            </a:r>
            <a:r>
              <a:rPr b="0" baseline="0" i="0" lang="en-US" sz="2400" u="none" cap="none" strike="noStrike">
                <a:solidFill>
                  <a:schemeClr val="dk1"/>
                </a:solidFill>
                <a:latin typeface="Garamond"/>
                <a:ea typeface="Garamond"/>
                <a:cs typeface="Garamond"/>
                <a:sym typeface="Garamond"/>
                <a:rtl val="0"/>
              </a:rPr>
              <a:t> Scientist).</a:t>
            </a:r>
          </a:p>
          <a:p>
            <a:pPr indent="-347662" lvl="0" marL="347662" rtl="0">
              <a:lnSpc>
                <a:spcPct val="100000"/>
              </a:lnSpc>
              <a:spcBef>
                <a:spcPts val="1800"/>
              </a:spcBef>
              <a:buClr>
                <a:schemeClr val="accent1"/>
              </a:buClr>
              <a:buSzPct val="116666"/>
              <a:buFont typeface="Questrial"/>
              <a:buChar char="►"/>
            </a:pPr>
            <a:r>
              <a:rPr lang="en-US" sz="2400">
                <a:solidFill>
                  <a:schemeClr val="dk1"/>
                </a:solidFill>
                <a:latin typeface="Garamond"/>
                <a:ea typeface="Garamond"/>
                <a:cs typeface="Garamond"/>
                <a:sym typeface="Garamond"/>
                <a:rtl val="0"/>
              </a:rPr>
              <a:t>F</a:t>
            </a:r>
            <a:r>
              <a:rPr b="0" baseline="0" i="0" lang="en-US" sz="2400" u="none" cap="none" strike="noStrike">
                <a:solidFill>
                  <a:schemeClr val="dk1"/>
                </a:solidFill>
                <a:latin typeface="Garamond"/>
                <a:ea typeface="Garamond"/>
                <a:cs typeface="Garamond"/>
                <a:sym typeface="Garamond"/>
                <a:rtl val="0"/>
              </a:rPr>
              <a:t>ellow DEVELOP participant </a:t>
            </a:r>
            <a:r>
              <a:rPr b="1" baseline="0" i="0" lang="en-US" sz="2400" u="none" cap="none" strike="noStrike">
                <a:solidFill>
                  <a:schemeClr val="dk1"/>
                </a:solidFill>
                <a:latin typeface="Garamond"/>
                <a:ea typeface="Garamond"/>
                <a:cs typeface="Garamond"/>
                <a:sym typeface="Garamond"/>
                <a:rtl val="0"/>
              </a:rPr>
              <a:t>Grant Mercer</a:t>
            </a:r>
            <a:r>
              <a:rPr b="0" baseline="0" i="0" lang="en-US" sz="2400" u="none" cap="none" strike="noStrike">
                <a:solidFill>
                  <a:schemeClr val="dk1"/>
                </a:solidFill>
                <a:latin typeface="Garamond"/>
                <a:ea typeface="Garamond"/>
                <a:cs typeface="Garamond"/>
                <a:sym typeface="Garamond"/>
                <a:rtl val="0"/>
              </a:rPr>
              <a:t> (LaRC).</a:t>
            </a:r>
          </a:p>
          <a:p>
            <a:pPr indent="0" lvl="0" marL="0" marR="0" rtl="0" algn="l">
              <a:lnSpc>
                <a:spcPct val="100000"/>
              </a:lnSpc>
              <a:spcBef>
                <a:spcPts val="1800"/>
              </a:spcBef>
              <a:spcAft>
                <a:spcPts val="0"/>
              </a:spcAft>
              <a:buClr>
                <a:schemeClr val="dk1"/>
              </a:buClr>
              <a:buFont typeface="Arial"/>
              <a:buNone/>
            </a:pPr>
            <a:r>
              <a:t/>
            </a:r>
            <a:endParaRPr b="0" baseline="0" i="0" sz="2400" u="none" cap="none" strike="noStrike">
              <a:solidFill>
                <a:schemeClr val="dk1"/>
              </a:solidFill>
              <a:latin typeface="Garamond"/>
              <a:ea typeface="Garamond"/>
              <a:cs typeface="Garamond"/>
              <a:sym typeface="Garamond"/>
              <a:rtl val="0"/>
            </a:endParaRPr>
          </a:p>
        </p:txBody>
      </p:sp>
      <p:sp>
        <p:nvSpPr>
          <p:cNvPr id="28" name="Shape 28"/>
          <p:cNvSpPr txBox="1"/>
          <p:nvPr/>
        </p:nvSpPr>
        <p:spPr>
          <a:xfrm>
            <a:off x="18180475" y="28724175"/>
            <a:ext cx="8549400" cy="1668300"/>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accent1"/>
              </a:buClr>
              <a:buSzPct val="100000"/>
              <a:buFont typeface="Questrial"/>
              <a:buAutoNum type="arabicPeriod" startAt="2"/>
            </a:pPr>
            <a:r>
              <a:rPr b="0" baseline="0" i="0" lang="en-US" sz="2800" u="none" cap="none" strike="noStrike">
                <a:solidFill>
                  <a:schemeClr val="dk1"/>
                </a:solidFill>
                <a:latin typeface="Garamond"/>
                <a:ea typeface="Garamond"/>
                <a:cs typeface="Garamond"/>
                <a:sym typeface="Garamond"/>
                <a:rtl val="0"/>
              </a:rPr>
              <a:t>Average values within a month in a season and between a single month throughout the years does significantly vary.</a:t>
            </a:r>
          </a:p>
          <a:p>
            <a:pPr indent="-342900" lvl="1" marL="939800" marR="0" rtl="0" algn="l">
              <a:lnSpc>
                <a:spcPct val="90000"/>
              </a:lnSpc>
              <a:spcBef>
                <a:spcPts val="0"/>
              </a:spcBef>
              <a:spcAft>
                <a:spcPts val="0"/>
              </a:spcAft>
              <a:buClr>
                <a:srgbClr val="000000"/>
              </a:buClr>
              <a:buSzPct val="51851"/>
              <a:buFont typeface="Questrial"/>
              <a:buChar char="►"/>
            </a:pPr>
            <a:r>
              <a:rPr b="0" baseline="0" i="0" lang="en-US" sz="2800" u="none" cap="none" strike="noStrike">
                <a:solidFill>
                  <a:schemeClr val="dk1"/>
                </a:solidFill>
                <a:latin typeface="Garamond"/>
                <a:ea typeface="Garamond"/>
                <a:cs typeface="Garamond"/>
                <a:sym typeface="Garamond"/>
                <a:rtl val="0"/>
              </a:rPr>
              <a:t>Relief efforts should intensify for a consistently hot July and be prepared for large variability in the early season.</a:t>
            </a:r>
          </a:p>
        </p:txBody>
      </p:sp>
      <p:sp>
        <p:nvSpPr>
          <p:cNvPr id="29" name="Shape 29"/>
          <p:cNvSpPr txBox="1"/>
          <p:nvPr/>
        </p:nvSpPr>
        <p:spPr>
          <a:xfrm>
            <a:off x="4341912" y="17347412"/>
            <a:ext cx="5289000" cy="658500"/>
          </a:xfrm>
          <a:prstGeom prst="rect">
            <a:avLst/>
          </a:prstGeom>
          <a:noFill/>
          <a:ln>
            <a:noFill/>
          </a:ln>
        </p:spPr>
        <p:txBody>
          <a:bodyPr anchorCtr="0" anchor="ctr" bIns="45700" lIns="91425" rIns="91425" tIns="45700">
            <a:noAutofit/>
          </a:bodyPr>
          <a:lstStyle/>
          <a:p>
            <a:pPr indent="0" lvl="0" marL="0" marR="0" rtl="0" algn="l">
              <a:lnSpc>
                <a:spcPct val="90000"/>
              </a:lnSpc>
              <a:spcBef>
                <a:spcPts val="0"/>
              </a:spcBef>
              <a:spcAft>
                <a:spcPts val="0"/>
              </a:spcAft>
              <a:buClr>
                <a:schemeClr val="accent1"/>
              </a:buClr>
              <a:buSzPct val="25000"/>
              <a:buFont typeface="Garamond"/>
              <a:buNone/>
            </a:pPr>
            <a:r>
              <a:rPr b="1" baseline="0" i="0" lang="en-US" sz="2400" u="none" cap="none" strike="noStrike">
                <a:solidFill>
                  <a:schemeClr val="accent1"/>
                </a:solidFill>
                <a:latin typeface="Garamond"/>
                <a:ea typeface="Garamond"/>
                <a:cs typeface="Garamond"/>
                <a:sym typeface="Garamond"/>
                <a:rtl val="0"/>
              </a:rPr>
              <a:t>Preparing Surface Temperature Data</a:t>
            </a:r>
          </a:p>
        </p:txBody>
      </p:sp>
      <p:sp>
        <p:nvSpPr>
          <p:cNvPr id="30" name="Shape 30"/>
          <p:cNvSpPr txBox="1"/>
          <p:nvPr/>
        </p:nvSpPr>
        <p:spPr>
          <a:xfrm>
            <a:off x="1004603" y="6419921"/>
            <a:ext cx="8229600" cy="10243798"/>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Garamond"/>
              <a:buNone/>
            </a:pPr>
            <a:r>
              <a:rPr b="0" baseline="0" i="0" lang="en-US" sz="2400" u="none" cap="none" strike="noStrike">
                <a:solidFill>
                  <a:schemeClr val="dk1"/>
                </a:solidFill>
                <a:latin typeface="Garamond"/>
                <a:ea typeface="Garamond"/>
                <a:cs typeface="Garamond"/>
                <a:sym typeface="Garamond"/>
                <a:rtl val="0"/>
              </a:rPr>
              <a:t>Extreme heat causes more human fatalities in the United States than any other natural disaster, elevating the concern of heat-related mortality. Maricopa County, Arizona is specifically known for its high heat index and is the leading megapolitan area in the U.S. for population growth and urbanization. As Phoenix expands, the increase in urban strictures raises nighttime temperatures and induces a positive feedback loop, creating an urban heat island (UHI) effect. Individuals at higher risk are unequally distributed, leaving the poor, homeless, non-native English speakers, elderly, and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NASA Earth observation technology from Landsat 8, Aqua (MODIS), and Terra (ASTER) satellites (sensors) the daily spatial and temperature variability within the UHI was quantified over the summer seasons of 2005 – 2014. A series of One-way Analysis of Variance revealed significant differences between daily surface temperature averages of the hottest 30% of census tracts within a single season. Visual analyses displayed shifts of where and how consistently the top 30% occur. These results provided detailed information regarding nuances within the UHI effect and will allow pertinent recommendations regarding the health department’s adaptive capacity. They also hold essential components for future policy regarding appropriate locations for cooling centers and efficient warning systems.</a:t>
            </a:r>
          </a:p>
        </p:txBody>
      </p:sp>
      <p:sp>
        <p:nvSpPr>
          <p:cNvPr id="31" name="Shape 31"/>
          <p:cNvSpPr txBox="1"/>
          <p:nvPr/>
        </p:nvSpPr>
        <p:spPr>
          <a:xfrm>
            <a:off x="9479650" y="6126675"/>
            <a:ext cx="8467799" cy="5760599"/>
          </a:xfrm>
          <a:prstGeom prst="rect">
            <a:avLst/>
          </a:prstGeom>
          <a:noFill/>
          <a:ln>
            <a:noFill/>
          </a:ln>
        </p:spPr>
        <p:txBody>
          <a:bodyPr anchorCtr="0" anchor="t" bIns="45700" lIns="91425" rIns="91425" tIns="45700">
            <a:noAutofit/>
          </a:bodyPr>
          <a:lstStyle/>
          <a:p>
            <a:pPr indent="-347662" lvl="0" marL="347662" marR="0" rtl="0" algn="l">
              <a:lnSpc>
                <a:spcPct val="90000"/>
              </a:lnSpc>
              <a:spcBef>
                <a:spcPts val="0"/>
              </a:spcBef>
              <a:spcAft>
                <a:spcPts val="0"/>
              </a:spcAft>
              <a:buClr>
                <a:schemeClr val="accent1"/>
              </a:buClr>
              <a:buSzPct val="100000"/>
              <a:buFont typeface="Questrial"/>
              <a:buChar char="►"/>
            </a:pPr>
            <a:r>
              <a:rPr b="0" baseline="0" i="0" lang="en-US" sz="2800" u="none" cap="none" strike="noStrike">
                <a:solidFill>
                  <a:schemeClr val="dk1"/>
                </a:solidFill>
                <a:latin typeface="Garamond"/>
                <a:ea typeface="Garamond"/>
                <a:cs typeface="Garamond"/>
                <a:sym typeface="Garamond"/>
                <a:rtl val="0"/>
              </a:rPr>
              <a:t>Create a climatology map of Maricopa County, Arizona to detect extreme heat anomalies on various scales (i.e. daily, monthly, seasonal) and the consistency among such events (where, how, and why variations between extreme heat events occur)</a:t>
            </a:r>
          </a:p>
          <a:p>
            <a:pPr indent="-347662" lvl="0" marL="347662" marR="0" rtl="0" algn="l">
              <a:lnSpc>
                <a:spcPct val="90000"/>
              </a:lnSpc>
              <a:spcBef>
                <a:spcPts val="1800"/>
              </a:spcBef>
              <a:spcAft>
                <a:spcPts val="0"/>
              </a:spcAft>
              <a:buClr>
                <a:schemeClr val="accent1"/>
              </a:buClr>
              <a:buSzPct val="100000"/>
              <a:buFont typeface="Questrial"/>
              <a:buChar char="►"/>
            </a:pPr>
            <a:r>
              <a:rPr b="0" baseline="0" i="0" lang="en-US" sz="2800" u="none" cap="none" strike="noStrike">
                <a:solidFill>
                  <a:schemeClr val="dk1"/>
                </a:solidFill>
                <a:latin typeface="Garamond"/>
                <a:ea typeface="Garamond"/>
                <a:cs typeface="Garamond"/>
                <a:sym typeface="Garamond"/>
                <a:rtl val="0"/>
              </a:rPr>
              <a:t>Determine current use and frequent users of relief resources in order to establish how this correlates with current socioeconomic vulnerability assumptions</a:t>
            </a:r>
          </a:p>
          <a:p>
            <a:pPr indent="-347662" lvl="0" marL="347662" marR="0" rtl="0" algn="l">
              <a:lnSpc>
                <a:spcPct val="90000"/>
              </a:lnSpc>
              <a:spcBef>
                <a:spcPts val="1800"/>
              </a:spcBef>
              <a:spcAft>
                <a:spcPts val="0"/>
              </a:spcAft>
              <a:buClr>
                <a:schemeClr val="accent1"/>
              </a:buClr>
              <a:buSzPct val="100000"/>
              <a:buFont typeface="Questrial"/>
              <a:buChar char="►"/>
            </a:pPr>
            <a:r>
              <a:rPr b="0" baseline="0" i="0" lang="en-US" sz="2800" u="none" cap="none" strike="noStrike">
                <a:solidFill>
                  <a:schemeClr val="dk1"/>
                </a:solidFill>
                <a:latin typeface="Garamond"/>
                <a:ea typeface="Garamond"/>
                <a:cs typeface="Garamond"/>
                <a:sym typeface="Garamond"/>
                <a:rtl val="0"/>
              </a:rPr>
              <a:t>Analyze these anomalies and survey results to determine where, when, and how relief efforts should intervene</a:t>
            </a:r>
          </a:p>
        </p:txBody>
      </p:sp>
      <p:sp>
        <p:nvSpPr>
          <p:cNvPr id="32" name="Shape 32"/>
          <p:cNvSpPr txBox="1"/>
          <p:nvPr/>
        </p:nvSpPr>
        <p:spPr>
          <a:xfrm>
            <a:off x="617525" y="5510850"/>
            <a:ext cx="8664899" cy="769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Abstract</a:t>
            </a:r>
          </a:p>
        </p:txBody>
      </p:sp>
      <p:sp>
        <p:nvSpPr>
          <p:cNvPr id="33" name="Shape 33"/>
          <p:cNvSpPr txBox="1"/>
          <p:nvPr/>
        </p:nvSpPr>
        <p:spPr>
          <a:xfrm>
            <a:off x="9277575" y="5510850"/>
            <a:ext cx="8549400" cy="769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Objectives</a:t>
            </a:r>
          </a:p>
        </p:txBody>
      </p:sp>
      <p:sp>
        <p:nvSpPr>
          <p:cNvPr id="34" name="Shape 34"/>
          <p:cNvSpPr txBox="1"/>
          <p:nvPr/>
        </p:nvSpPr>
        <p:spPr>
          <a:xfrm>
            <a:off x="607937" y="16438587"/>
            <a:ext cx="8664899" cy="769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Methodology</a:t>
            </a:r>
          </a:p>
        </p:txBody>
      </p:sp>
      <p:sp>
        <p:nvSpPr>
          <p:cNvPr id="35" name="Shape 35"/>
          <p:cNvSpPr txBox="1"/>
          <p:nvPr/>
        </p:nvSpPr>
        <p:spPr>
          <a:xfrm>
            <a:off x="17937700" y="5510850"/>
            <a:ext cx="8808599" cy="769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Study Area</a:t>
            </a:r>
          </a:p>
        </p:txBody>
      </p:sp>
      <p:sp>
        <p:nvSpPr>
          <p:cNvPr id="36" name="Shape 36"/>
          <p:cNvSpPr txBox="1"/>
          <p:nvPr/>
        </p:nvSpPr>
        <p:spPr>
          <a:xfrm>
            <a:off x="9294675" y="11105300"/>
            <a:ext cx="8549400" cy="8424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Earth Observations</a:t>
            </a:r>
          </a:p>
        </p:txBody>
      </p:sp>
      <p:sp>
        <p:nvSpPr>
          <p:cNvPr id="37" name="Shape 37"/>
          <p:cNvSpPr txBox="1"/>
          <p:nvPr/>
        </p:nvSpPr>
        <p:spPr>
          <a:xfrm>
            <a:off x="9277550" y="28097775"/>
            <a:ext cx="17468400" cy="8424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Conclusions</a:t>
            </a:r>
          </a:p>
        </p:txBody>
      </p:sp>
      <p:sp>
        <p:nvSpPr>
          <p:cNvPr id="38" name="Shape 38"/>
          <p:cNvSpPr txBox="1"/>
          <p:nvPr/>
        </p:nvSpPr>
        <p:spPr>
          <a:xfrm>
            <a:off x="17937700" y="30978487"/>
            <a:ext cx="8397299" cy="8424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Acknowledgements</a:t>
            </a:r>
          </a:p>
        </p:txBody>
      </p:sp>
      <p:sp>
        <p:nvSpPr>
          <p:cNvPr id="39" name="Shape 39"/>
          <p:cNvSpPr txBox="1"/>
          <p:nvPr/>
        </p:nvSpPr>
        <p:spPr>
          <a:xfrm>
            <a:off x="9277550" y="30978500"/>
            <a:ext cx="8645700" cy="8967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Project Partners</a:t>
            </a:r>
          </a:p>
        </p:txBody>
      </p:sp>
      <p:sp>
        <p:nvSpPr>
          <p:cNvPr id="40" name="Shape 40"/>
          <p:cNvSpPr txBox="1"/>
          <p:nvPr/>
        </p:nvSpPr>
        <p:spPr>
          <a:xfrm>
            <a:off x="612400" y="28097450"/>
            <a:ext cx="8664899" cy="6585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Team Members</a:t>
            </a:r>
          </a:p>
        </p:txBody>
      </p:sp>
      <p:sp>
        <p:nvSpPr>
          <p:cNvPr id="41" name="Shape 41"/>
          <p:cNvSpPr txBox="1"/>
          <p:nvPr/>
        </p:nvSpPr>
        <p:spPr>
          <a:xfrm>
            <a:off x="914400" y="4148882"/>
            <a:ext cx="25603199" cy="950976"/>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3200" u="none" cap="none" strike="noStrike">
                <a:solidFill>
                  <a:schemeClr val="dk1"/>
                </a:solidFill>
                <a:latin typeface="Questrial"/>
                <a:ea typeface="Questrial"/>
                <a:cs typeface="Questrial"/>
                <a:sym typeface="Questrial"/>
                <a:rtl val="0"/>
              </a:rPr>
              <a:t>Amy Stuyvesant (Project Lead), Geordi Alm, Rocky Garcia, Emma Baghel, April Rascon, Bernardo Gracia</a:t>
            </a:r>
          </a:p>
          <a:p>
            <a:pPr indent="0" lvl="0" marL="0" marR="0" rtl="0" algn="ctr">
              <a:lnSpc>
                <a:spcPct val="90000"/>
              </a:lnSpc>
              <a:spcBef>
                <a:spcPts val="0"/>
              </a:spcBef>
              <a:spcAft>
                <a:spcPts val="0"/>
              </a:spcAft>
              <a:buClr>
                <a:schemeClr val="dk1"/>
              </a:buClr>
              <a:buSzPct val="25000"/>
              <a:buFont typeface="Arial"/>
              <a:buNone/>
            </a:pPr>
            <a:r>
              <a:rPr b="0" baseline="0" i="0" lang="en-US" sz="2400" u="none" cap="none" strike="noStrike">
                <a:solidFill>
                  <a:schemeClr val="dk1"/>
                </a:solidFill>
                <a:latin typeface="Questrial"/>
                <a:ea typeface="Questrial"/>
                <a:cs typeface="Questrial"/>
                <a:sym typeface="Questrial"/>
                <a:rtl val="0"/>
              </a:rPr>
              <a:t>NASA DEVELOP National Program at NASA Langley Research Center</a:t>
            </a:r>
          </a:p>
        </p:txBody>
      </p:sp>
      <p:sp>
        <p:nvSpPr>
          <p:cNvPr id="42" name="Shape 42"/>
          <p:cNvSpPr/>
          <p:nvPr/>
        </p:nvSpPr>
        <p:spPr>
          <a:xfrm>
            <a:off x="1754911" y="18420025"/>
            <a:ext cx="1674299" cy="11256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2000" u="none" cap="none" strike="noStrike">
                <a:solidFill>
                  <a:srgbClr val="FFFFFF"/>
                </a:solidFill>
                <a:latin typeface="Questrial"/>
                <a:ea typeface="Questrial"/>
                <a:cs typeface="Questrial"/>
                <a:sym typeface="Questrial"/>
                <a:rtl val="0"/>
              </a:rPr>
              <a:t>Surface Temperature Averages</a:t>
            </a:r>
          </a:p>
        </p:txBody>
      </p:sp>
      <p:sp>
        <p:nvSpPr>
          <p:cNvPr id="43" name="Shape 43"/>
          <p:cNvSpPr/>
          <p:nvPr/>
        </p:nvSpPr>
        <p:spPr>
          <a:xfrm>
            <a:off x="937612" y="20121025"/>
            <a:ext cx="1433099" cy="1125600"/>
          </a:xfrm>
          <a:prstGeom prst="flowChartAlternateProcess">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2000" u="none" cap="none" strike="noStrike">
                <a:solidFill>
                  <a:srgbClr val="FFFFFF"/>
                </a:solidFill>
                <a:latin typeface="Questrial"/>
                <a:ea typeface="Questrial"/>
                <a:cs typeface="Questrial"/>
                <a:sym typeface="Questrial"/>
                <a:rtl val="0"/>
              </a:rPr>
              <a:t>Cluster Analysis</a:t>
            </a:r>
          </a:p>
        </p:txBody>
      </p:sp>
      <p:sp>
        <p:nvSpPr>
          <p:cNvPr id="44" name="Shape 44"/>
          <p:cNvSpPr/>
          <p:nvPr/>
        </p:nvSpPr>
        <p:spPr>
          <a:xfrm>
            <a:off x="2566255" y="20041400"/>
            <a:ext cx="1869000" cy="1263299"/>
          </a:xfrm>
          <a:prstGeom prst="flowChartAlternateProcess">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2000" u="none" cap="none" strike="noStrike">
                <a:solidFill>
                  <a:srgbClr val="FFFFFF"/>
                </a:solidFill>
                <a:latin typeface="Questrial"/>
                <a:ea typeface="Questrial"/>
                <a:cs typeface="Questrial"/>
                <a:sym typeface="Questrial"/>
                <a:rtl val="0"/>
              </a:rPr>
              <a:t>Average Comparisons</a:t>
            </a:r>
          </a:p>
        </p:txBody>
      </p:sp>
      <p:sp>
        <p:nvSpPr>
          <p:cNvPr id="45" name="Shape 45"/>
          <p:cNvSpPr/>
          <p:nvPr/>
        </p:nvSpPr>
        <p:spPr>
          <a:xfrm>
            <a:off x="1792762" y="21684950"/>
            <a:ext cx="1674299" cy="11256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2000" u="none" cap="none" strike="noStrike">
                <a:solidFill>
                  <a:srgbClr val="FFFFFF"/>
                </a:solidFill>
                <a:latin typeface="Questrial"/>
                <a:ea typeface="Questrial"/>
                <a:cs typeface="Questrial"/>
                <a:sym typeface="Questrial"/>
                <a:rtl val="0"/>
              </a:rPr>
              <a:t>Nuances within Urban Heat Index</a:t>
            </a:r>
          </a:p>
        </p:txBody>
      </p:sp>
      <p:sp>
        <p:nvSpPr>
          <p:cNvPr id="46" name="Shape 46"/>
          <p:cNvSpPr txBox="1"/>
          <p:nvPr/>
        </p:nvSpPr>
        <p:spPr>
          <a:xfrm>
            <a:off x="954262" y="17059900"/>
            <a:ext cx="950100" cy="1152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Questrial"/>
              <a:buNone/>
            </a:pPr>
            <a:r>
              <a:rPr b="1" baseline="0" i="0" lang="en-US" sz="6000" u="none" cap="none" strike="noStrike">
                <a:solidFill>
                  <a:schemeClr val="accent1"/>
                </a:solidFill>
                <a:latin typeface="Questrial"/>
                <a:ea typeface="Questrial"/>
                <a:cs typeface="Questrial"/>
                <a:sym typeface="Questrial"/>
                <a:rtl val="0"/>
              </a:rPr>
              <a:t>1</a:t>
            </a:r>
          </a:p>
        </p:txBody>
      </p:sp>
      <p:sp>
        <p:nvSpPr>
          <p:cNvPr id="47" name="Shape 47"/>
          <p:cNvSpPr txBox="1"/>
          <p:nvPr/>
        </p:nvSpPr>
        <p:spPr>
          <a:xfrm>
            <a:off x="1432987" y="17237137"/>
            <a:ext cx="4234499" cy="951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Garamond"/>
              <a:buNone/>
            </a:pPr>
            <a:r>
              <a:rPr b="1" baseline="0" i="0" lang="en-US" sz="4000" u="none" cap="none" strike="noStrike">
                <a:solidFill>
                  <a:schemeClr val="accent1"/>
                </a:solidFill>
                <a:latin typeface="Questrial"/>
                <a:ea typeface="Questrial"/>
                <a:cs typeface="Questrial"/>
                <a:sym typeface="Questrial"/>
                <a:rtl val="0"/>
              </a:rPr>
              <a:t>Processing</a:t>
            </a:r>
          </a:p>
        </p:txBody>
      </p:sp>
      <p:pic>
        <p:nvPicPr>
          <p:cNvPr id="48" name="Shape 48"/>
          <p:cNvPicPr preferRelativeResize="0"/>
          <p:nvPr/>
        </p:nvPicPr>
        <p:blipFill rotWithShape="1">
          <a:blip r:embed="rId11">
            <a:alphaModFix/>
          </a:blip>
          <a:srcRect b="69321" l="82414" r="7310" t="4387"/>
          <a:stretch/>
        </p:blipFill>
        <p:spPr>
          <a:xfrm>
            <a:off x="7611340" y="29225668"/>
            <a:ext cx="800700" cy="1138500"/>
          </a:xfrm>
          <a:prstGeom prst="rect">
            <a:avLst/>
          </a:prstGeom>
          <a:noFill/>
          <a:ln cap="flat" cmpd="sng" w="19050">
            <a:solidFill>
              <a:schemeClr val="dk1"/>
            </a:solidFill>
            <a:prstDash val="solid"/>
            <a:round/>
            <a:headEnd len="med" w="med" type="none"/>
            <a:tailEnd len="med" w="med" type="none"/>
          </a:ln>
        </p:spPr>
      </p:pic>
      <p:pic>
        <p:nvPicPr>
          <p:cNvPr id="49" name="Shape 49"/>
          <p:cNvPicPr preferRelativeResize="0"/>
          <p:nvPr/>
        </p:nvPicPr>
        <p:blipFill rotWithShape="1">
          <a:blip r:embed="rId12">
            <a:alphaModFix/>
          </a:blip>
          <a:srcRect b="32913" l="0" r="0" t="6506"/>
          <a:stretch/>
        </p:blipFill>
        <p:spPr>
          <a:xfrm>
            <a:off x="763225" y="28884975"/>
            <a:ext cx="6138600" cy="5335199"/>
          </a:xfrm>
          <a:prstGeom prst="rect">
            <a:avLst/>
          </a:prstGeom>
          <a:noFill/>
          <a:ln cap="flat" cmpd="sng" w="19050">
            <a:solidFill>
              <a:schemeClr val="dk1"/>
            </a:solidFill>
            <a:prstDash val="solid"/>
            <a:round/>
            <a:headEnd len="med" w="med" type="none"/>
            <a:tailEnd len="med" w="med" type="none"/>
          </a:ln>
        </p:spPr>
      </p:pic>
      <p:sp>
        <p:nvSpPr>
          <p:cNvPr id="50" name="Shape 50"/>
          <p:cNvSpPr txBox="1"/>
          <p:nvPr/>
        </p:nvSpPr>
        <p:spPr>
          <a:xfrm>
            <a:off x="763350" y="34268675"/>
            <a:ext cx="6138600" cy="474599"/>
          </a:xfrm>
          <a:prstGeom prst="rect">
            <a:avLst/>
          </a:prstGeom>
          <a:noFill/>
          <a:ln>
            <a:noFill/>
          </a:ln>
        </p:spPr>
        <p:txBody>
          <a:bodyPr anchorCtr="0" anchor="b"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2200" u="none" cap="none" strike="noStrike">
                <a:solidFill>
                  <a:schemeClr val="dk1"/>
                </a:solidFill>
                <a:latin typeface="Questrial"/>
                <a:ea typeface="Questrial"/>
                <a:cs typeface="Questrial"/>
                <a:sym typeface="Questrial"/>
                <a:rtl val="0"/>
              </a:rPr>
              <a:t>Rocky Garcia, Amy Stuyvesant, Emma Baghel</a:t>
            </a:r>
          </a:p>
        </p:txBody>
      </p:sp>
      <p:pic>
        <p:nvPicPr>
          <p:cNvPr id="51" name="Shape 51"/>
          <p:cNvPicPr preferRelativeResize="0"/>
          <p:nvPr/>
        </p:nvPicPr>
        <p:blipFill rotWithShape="1">
          <a:blip r:embed="rId11">
            <a:alphaModFix/>
          </a:blip>
          <a:srcRect b="37081" l="82416" r="7308" t="36629"/>
          <a:stretch/>
        </p:blipFill>
        <p:spPr>
          <a:xfrm>
            <a:off x="7622324" y="30945212"/>
            <a:ext cx="800700" cy="1138500"/>
          </a:xfrm>
          <a:prstGeom prst="rect">
            <a:avLst/>
          </a:prstGeom>
          <a:noFill/>
          <a:ln cap="flat" cmpd="sng" w="19050">
            <a:solidFill>
              <a:schemeClr val="dk1"/>
            </a:solidFill>
            <a:prstDash val="solid"/>
            <a:round/>
            <a:headEnd len="med" w="med" type="none"/>
            <a:tailEnd len="med" w="med" type="none"/>
          </a:ln>
        </p:spPr>
      </p:pic>
      <p:pic>
        <p:nvPicPr>
          <p:cNvPr id="52" name="Shape 52"/>
          <p:cNvPicPr preferRelativeResize="0"/>
          <p:nvPr/>
        </p:nvPicPr>
        <p:blipFill rotWithShape="1">
          <a:blip r:embed="rId11">
            <a:alphaModFix/>
          </a:blip>
          <a:srcRect b="5159" l="82415" r="7309" t="68549"/>
          <a:stretch/>
        </p:blipFill>
        <p:spPr>
          <a:xfrm>
            <a:off x="7659303" y="32762728"/>
            <a:ext cx="800700" cy="1138500"/>
          </a:xfrm>
          <a:prstGeom prst="rect">
            <a:avLst/>
          </a:prstGeom>
          <a:noFill/>
          <a:ln cap="flat" cmpd="sng" w="19050">
            <a:solidFill>
              <a:schemeClr val="dk1"/>
            </a:solidFill>
            <a:prstDash val="solid"/>
            <a:round/>
            <a:headEnd len="med" w="med" type="none"/>
            <a:tailEnd len="med" w="med" type="none"/>
          </a:ln>
        </p:spPr>
      </p:pic>
      <p:sp>
        <p:nvSpPr>
          <p:cNvPr id="53" name="Shape 53"/>
          <p:cNvSpPr txBox="1"/>
          <p:nvPr/>
        </p:nvSpPr>
        <p:spPr>
          <a:xfrm>
            <a:off x="6943400" y="30331087"/>
            <a:ext cx="2309700" cy="593099"/>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2200" u="none" cap="none" strike="noStrike">
                <a:solidFill>
                  <a:schemeClr val="dk1"/>
                </a:solidFill>
                <a:latin typeface="Questrial"/>
                <a:ea typeface="Questrial"/>
                <a:cs typeface="Questrial"/>
                <a:sym typeface="Questrial"/>
                <a:rtl val="0"/>
              </a:rPr>
              <a:t>Geordi Alm</a:t>
            </a:r>
          </a:p>
        </p:txBody>
      </p:sp>
      <p:sp>
        <p:nvSpPr>
          <p:cNvPr id="54" name="Shape 54"/>
          <p:cNvSpPr txBox="1"/>
          <p:nvPr/>
        </p:nvSpPr>
        <p:spPr>
          <a:xfrm>
            <a:off x="6928175" y="32091600"/>
            <a:ext cx="2309700" cy="442499"/>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2200" u="none" cap="none" strike="noStrike">
                <a:solidFill>
                  <a:schemeClr val="dk1"/>
                </a:solidFill>
                <a:latin typeface="Questrial"/>
                <a:ea typeface="Questrial"/>
                <a:cs typeface="Questrial"/>
                <a:sym typeface="Questrial"/>
                <a:rtl val="0"/>
              </a:rPr>
              <a:t>April Rascon</a:t>
            </a:r>
          </a:p>
        </p:txBody>
      </p:sp>
      <p:sp>
        <p:nvSpPr>
          <p:cNvPr id="55" name="Shape 55"/>
          <p:cNvSpPr txBox="1"/>
          <p:nvPr/>
        </p:nvSpPr>
        <p:spPr>
          <a:xfrm>
            <a:off x="6880275" y="33908168"/>
            <a:ext cx="2369700" cy="4424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baseline="0" i="0" lang="en-US" sz="2200" u="none" cap="none" strike="noStrike">
                <a:solidFill>
                  <a:schemeClr val="dk1"/>
                </a:solidFill>
                <a:latin typeface="Questrial"/>
                <a:ea typeface="Questrial"/>
                <a:cs typeface="Questrial"/>
                <a:sym typeface="Questrial"/>
                <a:rtl val="0"/>
              </a:rPr>
              <a:t>Bernardo Gracia</a:t>
            </a:r>
          </a:p>
        </p:txBody>
      </p:sp>
      <p:pic>
        <p:nvPicPr>
          <p:cNvPr id="56" name="Shape 56"/>
          <p:cNvPicPr preferRelativeResize="0"/>
          <p:nvPr/>
        </p:nvPicPr>
        <p:blipFill rotWithShape="1">
          <a:blip r:embed="rId13">
            <a:alphaModFix/>
          </a:blip>
          <a:srcRect b="0" l="0" r="0" t="0"/>
          <a:stretch/>
        </p:blipFill>
        <p:spPr>
          <a:xfrm>
            <a:off x="6504062" y="33842243"/>
            <a:ext cx="376200" cy="359700"/>
          </a:xfrm>
          <a:prstGeom prst="rect">
            <a:avLst/>
          </a:prstGeom>
          <a:noFill/>
          <a:ln>
            <a:noFill/>
          </a:ln>
        </p:spPr>
      </p:pic>
      <p:sp>
        <p:nvSpPr>
          <p:cNvPr id="57" name="Shape 57"/>
          <p:cNvSpPr txBox="1"/>
          <p:nvPr/>
        </p:nvSpPr>
        <p:spPr>
          <a:xfrm>
            <a:off x="4167349" y="17875637"/>
            <a:ext cx="4984499" cy="594300"/>
          </a:xfrm>
          <a:prstGeom prst="rect">
            <a:avLst/>
          </a:prstGeom>
          <a:noFill/>
          <a:ln>
            <a:noFill/>
          </a:ln>
        </p:spPr>
        <p:txBody>
          <a:bodyPr anchorCtr="0" anchor="t" bIns="45700" lIns="91425" rIns="91425" tIns="45700">
            <a:noAutofit/>
          </a:bodyPr>
          <a:lstStyle/>
          <a:p>
            <a:pPr indent="-347662" lvl="0" marL="804862" marR="0" rtl="0" algn="l">
              <a:lnSpc>
                <a:spcPct val="90000"/>
              </a:lnSpc>
              <a:spcBef>
                <a:spcPts val="0"/>
              </a:spcBef>
              <a:spcAft>
                <a:spcPts val="0"/>
              </a:spcAft>
              <a:buClr>
                <a:schemeClr val="accent1"/>
              </a:buClr>
              <a:buSzPct val="100000"/>
              <a:buFont typeface="Questrial"/>
              <a:buChar char="►"/>
            </a:pPr>
            <a:r>
              <a:rPr b="0" baseline="0" i="0" lang="en-US" sz="2400" u="none" cap="none" strike="noStrike">
                <a:solidFill>
                  <a:schemeClr val="dk1"/>
                </a:solidFill>
                <a:latin typeface="Garamond"/>
                <a:ea typeface="Garamond"/>
                <a:cs typeface="Garamond"/>
                <a:sym typeface="Garamond"/>
                <a:rtl val="0"/>
              </a:rPr>
              <a:t>Python, ENVI, Matlab</a:t>
            </a:r>
          </a:p>
        </p:txBody>
      </p:sp>
      <p:sp>
        <p:nvSpPr>
          <p:cNvPr id="58" name="Shape 58"/>
          <p:cNvSpPr txBox="1"/>
          <p:nvPr/>
        </p:nvSpPr>
        <p:spPr>
          <a:xfrm>
            <a:off x="3600612" y="18282462"/>
            <a:ext cx="950100" cy="1152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Questrial"/>
              <a:buNone/>
            </a:pPr>
            <a:r>
              <a:rPr b="1" baseline="0" i="0" lang="en-US" sz="6000" u="none" cap="none" strike="noStrike">
                <a:solidFill>
                  <a:schemeClr val="accent1"/>
                </a:solidFill>
                <a:latin typeface="Questrial"/>
                <a:ea typeface="Questrial"/>
                <a:cs typeface="Questrial"/>
                <a:sym typeface="Questrial"/>
                <a:rtl val="0"/>
              </a:rPr>
              <a:t>2</a:t>
            </a:r>
          </a:p>
        </p:txBody>
      </p:sp>
      <p:sp>
        <p:nvSpPr>
          <p:cNvPr id="59" name="Shape 59"/>
          <p:cNvSpPr txBox="1"/>
          <p:nvPr/>
        </p:nvSpPr>
        <p:spPr>
          <a:xfrm>
            <a:off x="4158812" y="18459712"/>
            <a:ext cx="4059299" cy="951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Garamond"/>
              <a:buNone/>
            </a:pPr>
            <a:r>
              <a:rPr b="1" baseline="0" i="0" lang="en-US" sz="4000" u="none" cap="none" strike="noStrike">
                <a:solidFill>
                  <a:schemeClr val="accent1"/>
                </a:solidFill>
                <a:latin typeface="Questrial"/>
                <a:ea typeface="Questrial"/>
                <a:cs typeface="Questrial"/>
                <a:sym typeface="Questrial"/>
                <a:rtl val="0"/>
              </a:rPr>
              <a:t>Data Analysis</a:t>
            </a:r>
          </a:p>
        </p:txBody>
      </p:sp>
      <p:sp>
        <p:nvSpPr>
          <p:cNvPr id="60" name="Shape 60"/>
          <p:cNvSpPr/>
          <p:nvPr/>
        </p:nvSpPr>
        <p:spPr>
          <a:xfrm>
            <a:off x="4125278" y="24980596"/>
            <a:ext cx="1433099" cy="11256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rgbClr val="FFFFFF"/>
                </a:solidFill>
                <a:latin typeface="Questrial"/>
                <a:ea typeface="Questrial"/>
                <a:cs typeface="Questrial"/>
                <a:sym typeface="Questrial"/>
                <a:rtl val="0"/>
              </a:rPr>
              <a:t>Raw CASPER Results &amp; Ave. Surface Temp.</a:t>
            </a:r>
          </a:p>
        </p:txBody>
      </p:sp>
      <p:sp>
        <p:nvSpPr>
          <p:cNvPr id="61" name="Shape 61"/>
          <p:cNvSpPr/>
          <p:nvPr/>
        </p:nvSpPr>
        <p:spPr>
          <a:xfrm>
            <a:off x="5687207" y="24304889"/>
            <a:ext cx="1449000" cy="769500"/>
          </a:xfrm>
          <a:prstGeom prst="roundRect">
            <a:avLst>
              <a:gd fmla="val 16667" name="adj"/>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rgbClr val="FFFFFF"/>
                </a:solidFill>
                <a:latin typeface="Questrial"/>
                <a:ea typeface="Questrial"/>
                <a:cs typeface="Questrial"/>
                <a:sym typeface="Questrial"/>
                <a:rtl val="0"/>
              </a:rPr>
              <a:t>Ordered Logistic Regression</a:t>
            </a:r>
          </a:p>
        </p:txBody>
      </p:sp>
      <p:sp>
        <p:nvSpPr>
          <p:cNvPr id="62" name="Shape 62"/>
          <p:cNvSpPr/>
          <p:nvPr/>
        </p:nvSpPr>
        <p:spPr>
          <a:xfrm>
            <a:off x="5619283" y="25755839"/>
            <a:ext cx="1584899" cy="951000"/>
          </a:xfrm>
          <a:prstGeom prst="roundRect">
            <a:avLst>
              <a:gd fmla="val 16667" name="adj"/>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chemeClr val="lt1"/>
                </a:solidFill>
                <a:latin typeface="Questrial"/>
                <a:ea typeface="Questrial"/>
                <a:cs typeface="Questrial"/>
                <a:sym typeface="Questrial"/>
                <a:rtl val="0"/>
              </a:rPr>
              <a:t>Binary Logistic Regression</a:t>
            </a:r>
          </a:p>
        </p:txBody>
      </p:sp>
      <p:sp>
        <p:nvSpPr>
          <p:cNvPr id="63" name="Shape 63"/>
          <p:cNvSpPr/>
          <p:nvPr/>
        </p:nvSpPr>
        <p:spPr>
          <a:xfrm>
            <a:off x="7363695" y="26410653"/>
            <a:ext cx="1296000" cy="14528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rgbClr val="FFFFFF"/>
                </a:solidFill>
                <a:latin typeface="Questrial"/>
                <a:ea typeface="Questrial"/>
                <a:cs typeface="Questrial"/>
                <a:sym typeface="Questrial"/>
                <a:rtl val="0"/>
              </a:rPr>
              <a:t>Who uses AC or relief networks</a:t>
            </a:r>
          </a:p>
        </p:txBody>
      </p:sp>
      <p:sp>
        <p:nvSpPr>
          <p:cNvPr id="64" name="Shape 64"/>
          <p:cNvSpPr/>
          <p:nvPr/>
        </p:nvSpPr>
        <p:spPr>
          <a:xfrm>
            <a:off x="2461710" y="24050535"/>
            <a:ext cx="1584899" cy="12632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rgbClr val="FFFFFF"/>
                </a:solidFill>
                <a:latin typeface="Questrial"/>
                <a:ea typeface="Questrial"/>
                <a:cs typeface="Questrial"/>
                <a:sym typeface="Questrial"/>
                <a:rtl val="0"/>
              </a:rPr>
              <a:t>Community Health &amp; Emergency Response Survey</a:t>
            </a:r>
          </a:p>
        </p:txBody>
      </p:sp>
      <p:sp>
        <p:nvSpPr>
          <p:cNvPr id="65" name="Shape 65"/>
          <p:cNvSpPr txBox="1"/>
          <p:nvPr/>
        </p:nvSpPr>
        <p:spPr>
          <a:xfrm>
            <a:off x="4934139" y="20914025"/>
            <a:ext cx="4234499" cy="2013899"/>
          </a:xfrm>
          <a:prstGeom prst="rect">
            <a:avLst/>
          </a:prstGeom>
          <a:noFill/>
          <a:ln>
            <a:noFill/>
          </a:ln>
        </p:spPr>
        <p:txBody>
          <a:bodyPr anchorCtr="0" anchor="t" bIns="91425" lIns="91425" rIns="91425" tIns="91425">
            <a:noAutofit/>
          </a:bodyPr>
          <a:lstStyle/>
          <a:p>
            <a:pPr indent="0" lvl="0" marL="0" marR="0" rtl="0" algn="l">
              <a:lnSpc>
                <a:spcPct val="90000"/>
              </a:lnSpc>
              <a:spcBef>
                <a:spcPts val="0"/>
              </a:spcBef>
              <a:spcAft>
                <a:spcPts val="0"/>
              </a:spcAft>
              <a:buClr>
                <a:schemeClr val="dk1"/>
              </a:buClr>
              <a:buSzPct val="25000"/>
              <a:buFont typeface="Arial"/>
              <a:buNone/>
            </a:pPr>
            <a:r>
              <a:rPr b="1" baseline="0" i="0" lang="en-US" sz="2400" u="none" cap="none" strike="noStrike">
                <a:solidFill>
                  <a:schemeClr val="accent1"/>
                </a:solidFill>
                <a:latin typeface="Garamond"/>
                <a:ea typeface="Garamond"/>
                <a:cs typeface="Garamond"/>
                <a:sym typeface="Garamond"/>
                <a:rtl val="0"/>
              </a:rPr>
              <a:t>RStudio</a:t>
            </a:r>
          </a:p>
          <a:p>
            <a:pPr indent="-347662" lvl="0" marL="347662" marR="0" rtl="0" algn="l">
              <a:lnSpc>
                <a:spcPct val="90000"/>
              </a:lnSpc>
              <a:spcBef>
                <a:spcPts val="0"/>
              </a:spcBef>
              <a:spcAft>
                <a:spcPts val="0"/>
              </a:spcAft>
              <a:buClr>
                <a:schemeClr val="accent1"/>
              </a:buClr>
              <a:buSzPct val="100000"/>
              <a:buFont typeface="Questrial"/>
              <a:buChar char="►"/>
            </a:pPr>
            <a:r>
              <a:rPr b="0" baseline="0" i="0" lang="en-US" sz="2400" u="none" cap="none" strike="noStrike">
                <a:solidFill>
                  <a:schemeClr val="dk1"/>
                </a:solidFill>
                <a:latin typeface="Garamond"/>
                <a:ea typeface="Garamond"/>
                <a:cs typeface="Garamond"/>
                <a:sym typeface="Garamond"/>
                <a:rtl val="0"/>
              </a:rPr>
              <a:t>One-Way ANOVA for monthly  averages 1) within a season and 2) months between years</a:t>
            </a:r>
          </a:p>
        </p:txBody>
      </p:sp>
      <p:sp>
        <p:nvSpPr>
          <p:cNvPr id="66" name="Shape 66"/>
          <p:cNvSpPr txBox="1"/>
          <p:nvPr/>
        </p:nvSpPr>
        <p:spPr>
          <a:xfrm>
            <a:off x="954276" y="23029400"/>
            <a:ext cx="1045800" cy="1152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Questrial"/>
              <a:buNone/>
            </a:pPr>
            <a:r>
              <a:rPr b="1" baseline="0" i="0" lang="en-US" sz="6000" u="none" cap="none" strike="noStrike">
                <a:solidFill>
                  <a:schemeClr val="accent1"/>
                </a:solidFill>
                <a:latin typeface="Questrial"/>
                <a:ea typeface="Questrial"/>
                <a:cs typeface="Questrial"/>
                <a:sym typeface="Questrial"/>
                <a:rtl val="0"/>
              </a:rPr>
              <a:t>3</a:t>
            </a:r>
          </a:p>
        </p:txBody>
      </p:sp>
      <p:sp>
        <p:nvSpPr>
          <p:cNvPr id="67" name="Shape 67"/>
          <p:cNvSpPr txBox="1"/>
          <p:nvPr/>
        </p:nvSpPr>
        <p:spPr>
          <a:xfrm>
            <a:off x="1482300" y="23206650"/>
            <a:ext cx="4920300" cy="951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4125"/>
              </a:buClr>
              <a:buSzPct val="25000"/>
              <a:buFont typeface="Garamond"/>
              <a:buNone/>
            </a:pPr>
            <a:r>
              <a:rPr b="1" baseline="0" i="0" lang="en-US" sz="4000" u="none" cap="none" strike="noStrike">
                <a:solidFill>
                  <a:schemeClr val="accent1"/>
                </a:solidFill>
                <a:latin typeface="Questrial"/>
                <a:ea typeface="Questrial"/>
                <a:cs typeface="Questrial"/>
                <a:sym typeface="Questrial"/>
                <a:rtl val="0"/>
              </a:rPr>
              <a:t>Survey Analysis</a:t>
            </a:r>
          </a:p>
        </p:txBody>
      </p:sp>
      <p:sp>
        <p:nvSpPr>
          <p:cNvPr id="68" name="Shape 68"/>
          <p:cNvSpPr/>
          <p:nvPr/>
        </p:nvSpPr>
        <p:spPr>
          <a:xfrm>
            <a:off x="7230217" y="23216150"/>
            <a:ext cx="1584899" cy="1348200"/>
          </a:xfrm>
          <a:prstGeom prst="roundRect">
            <a:avLst>
              <a:gd fmla="val 16667" name="adj"/>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Questrial"/>
              <a:buNone/>
            </a:pPr>
            <a:r>
              <a:rPr b="1" baseline="0" i="0" lang="en-US" sz="1600" u="none" cap="none" strike="noStrike">
                <a:solidFill>
                  <a:srgbClr val="FFFFFF"/>
                </a:solidFill>
                <a:latin typeface="Questrial"/>
                <a:ea typeface="Questrial"/>
                <a:cs typeface="Questrial"/>
                <a:sym typeface="Questrial"/>
                <a:rtl val="0"/>
              </a:rPr>
              <a:t>What makes user more or less likely to use relief network</a:t>
            </a:r>
          </a:p>
        </p:txBody>
      </p:sp>
      <p:sp>
        <p:nvSpPr>
          <p:cNvPr id="69" name="Shape 69"/>
          <p:cNvSpPr txBox="1"/>
          <p:nvPr/>
        </p:nvSpPr>
        <p:spPr>
          <a:xfrm>
            <a:off x="17947575" y="14723175"/>
            <a:ext cx="8808599" cy="658500"/>
          </a:xfrm>
          <a:prstGeom prst="rect">
            <a:avLst/>
          </a:prstGeom>
          <a:noFill/>
          <a:ln>
            <a:noFill/>
          </a:ln>
        </p:spPr>
        <p:txBody>
          <a:bodyPr anchorCtr="0" anchor="t" bIns="91425" lIns="91425" rIns="91425" tIns="91425">
            <a:noAutofit/>
          </a:bodyPr>
          <a:lstStyle/>
          <a:p>
            <a:pPr indent="0" lvl="0" marL="0" marR="0" rtl="0" algn="ctr">
              <a:lnSpc>
                <a:spcPct val="90000"/>
              </a:lnSpc>
              <a:spcBef>
                <a:spcPts val="0"/>
              </a:spcBef>
              <a:spcAft>
                <a:spcPts val="0"/>
              </a:spcAft>
              <a:buClr>
                <a:srgbClr val="CC4125"/>
              </a:buClr>
              <a:buSzPct val="25000"/>
              <a:buFont typeface="Garamond"/>
              <a:buNone/>
            </a:pPr>
            <a:r>
              <a:rPr b="1" lang="en-US" sz="2700">
                <a:solidFill>
                  <a:schemeClr val="accent1"/>
                </a:solidFill>
                <a:latin typeface="Garamond"/>
                <a:ea typeface="Garamond"/>
                <a:cs typeface="Garamond"/>
                <a:sym typeface="Garamond"/>
              </a:rPr>
              <a:t>Hotspots for Neighborhood Vulnerability to Extreme Heat Events</a:t>
            </a:r>
          </a:p>
        </p:txBody>
      </p:sp>
      <p:sp>
        <p:nvSpPr>
          <p:cNvPr id="70" name="Shape 70"/>
          <p:cNvSpPr txBox="1"/>
          <p:nvPr/>
        </p:nvSpPr>
        <p:spPr>
          <a:xfrm>
            <a:off x="9277575" y="14019675"/>
            <a:ext cx="17468400" cy="8424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accent1"/>
              </a:buClr>
              <a:buSzPct val="25000"/>
              <a:buFont typeface="Questrial"/>
              <a:buNone/>
            </a:pPr>
            <a:r>
              <a:rPr b="1" baseline="0" i="0" lang="en-US" sz="4400" u="none" cap="none" strike="noStrike">
                <a:solidFill>
                  <a:schemeClr val="accent1"/>
                </a:solidFill>
                <a:latin typeface="Questrial"/>
                <a:ea typeface="Questrial"/>
                <a:cs typeface="Questrial"/>
                <a:sym typeface="Questrial"/>
                <a:rtl val="0"/>
              </a:rPr>
              <a:t>Results</a:t>
            </a:r>
          </a:p>
        </p:txBody>
      </p:sp>
      <p:sp>
        <p:nvSpPr>
          <p:cNvPr id="71" name="Shape 71"/>
          <p:cNvSpPr txBox="1"/>
          <p:nvPr/>
        </p:nvSpPr>
        <p:spPr>
          <a:xfrm>
            <a:off x="12471475" y="13334675"/>
            <a:ext cx="1989899" cy="548699"/>
          </a:xfrm>
          <a:prstGeom prst="rect">
            <a:avLst/>
          </a:prstGeom>
          <a:noFill/>
          <a:ln>
            <a:noFill/>
          </a:ln>
        </p:spPr>
        <p:txBody>
          <a:bodyPr anchorCtr="0" anchor="t" bIns="91425" lIns="91425" rIns="91425" tIns="91425">
            <a:noAutofit/>
          </a:bodyPr>
          <a:lstStyle/>
          <a:p>
            <a:pPr indent="0" lvl="0" marL="0" marR="0" rtl="0" algn="ctr">
              <a:lnSpc>
                <a:spcPct val="90000"/>
              </a:lnSpc>
              <a:spcBef>
                <a:spcPts val="0"/>
              </a:spcBef>
              <a:spcAft>
                <a:spcPts val="0"/>
              </a:spcAft>
              <a:buClr>
                <a:schemeClr val="dk1"/>
              </a:buClr>
              <a:buSzPct val="25000"/>
              <a:buFont typeface="Garamond"/>
              <a:buNone/>
            </a:pPr>
            <a:r>
              <a:rPr b="1" baseline="0" i="0" lang="en-US" sz="2700" u="none" cap="none" strike="noStrike">
                <a:solidFill>
                  <a:schemeClr val="dk1"/>
                </a:solidFill>
                <a:latin typeface="Garamond"/>
                <a:ea typeface="Garamond"/>
                <a:cs typeface="Garamond"/>
                <a:sym typeface="Garamond"/>
                <a:rtl val="0"/>
              </a:rPr>
              <a:t>Landsat 8</a:t>
            </a:r>
          </a:p>
        </p:txBody>
      </p:sp>
      <p:sp>
        <p:nvSpPr>
          <p:cNvPr id="72" name="Shape 72"/>
          <p:cNvSpPr txBox="1"/>
          <p:nvPr/>
        </p:nvSpPr>
        <p:spPr>
          <a:xfrm>
            <a:off x="9330901" y="13333054"/>
            <a:ext cx="2685600" cy="548699"/>
          </a:xfrm>
          <a:prstGeom prst="rect">
            <a:avLst/>
          </a:prstGeom>
          <a:noFill/>
          <a:ln>
            <a:noFill/>
          </a:ln>
        </p:spPr>
        <p:txBody>
          <a:bodyPr anchorCtr="0" anchor="t" bIns="91425" lIns="91425" rIns="91425" tIns="91425">
            <a:noAutofit/>
          </a:bodyPr>
          <a:lstStyle/>
          <a:p>
            <a:pPr indent="0" lvl="0" marL="0" marR="0" rtl="0" algn="r">
              <a:lnSpc>
                <a:spcPct val="90000"/>
              </a:lnSpc>
              <a:spcBef>
                <a:spcPts val="0"/>
              </a:spcBef>
              <a:spcAft>
                <a:spcPts val="0"/>
              </a:spcAft>
              <a:buClr>
                <a:schemeClr val="dk1"/>
              </a:buClr>
              <a:buSzPct val="25000"/>
              <a:buFont typeface="Garamond"/>
              <a:buNone/>
            </a:pPr>
            <a:r>
              <a:rPr b="1" baseline="0" i="0" lang="en-US" sz="2700" u="none" cap="none" strike="noStrike">
                <a:solidFill>
                  <a:schemeClr val="dk1"/>
                </a:solidFill>
                <a:latin typeface="Garamond"/>
                <a:ea typeface="Garamond"/>
                <a:cs typeface="Garamond"/>
                <a:sym typeface="Garamond"/>
                <a:rtl val="0"/>
              </a:rPr>
              <a:t>Aqua MODIS</a:t>
            </a:r>
          </a:p>
        </p:txBody>
      </p:sp>
      <p:sp>
        <p:nvSpPr>
          <p:cNvPr id="73" name="Shape 73"/>
          <p:cNvSpPr txBox="1"/>
          <p:nvPr/>
        </p:nvSpPr>
        <p:spPr>
          <a:xfrm>
            <a:off x="14668490" y="13301029"/>
            <a:ext cx="2655899" cy="582300"/>
          </a:xfrm>
          <a:prstGeom prst="rect">
            <a:avLst/>
          </a:prstGeom>
          <a:noFill/>
          <a:ln>
            <a:noFill/>
          </a:ln>
        </p:spPr>
        <p:txBody>
          <a:bodyPr anchorCtr="0" anchor="t" bIns="91425" lIns="91425" rIns="91425" tIns="91425">
            <a:noAutofit/>
          </a:bodyPr>
          <a:lstStyle/>
          <a:p>
            <a:pPr indent="0" lvl="0" marL="0" marR="0" rtl="0" algn="ctr">
              <a:lnSpc>
                <a:spcPct val="90000"/>
              </a:lnSpc>
              <a:spcBef>
                <a:spcPts val="0"/>
              </a:spcBef>
              <a:spcAft>
                <a:spcPts val="0"/>
              </a:spcAft>
              <a:buClr>
                <a:schemeClr val="dk1"/>
              </a:buClr>
              <a:buSzPct val="25000"/>
              <a:buFont typeface="Garamond"/>
              <a:buNone/>
            </a:pPr>
            <a:r>
              <a:rPr b="1" baseline="0" i="0" lang="en-US" sz="2700" u="none" cap="none" strike="noStrike">
                <a:solidFill>
                  <a:schemeClr val="dk1"/>
                </a:solidFill>
                <a:latin typeface="Garamond"/>
                <a:ea typeface="Garamond"/>
                <a:cs typeface="Garamond"/>
                <a:sym typeface="Garamond"/>
                <a:rtl val="0"/>
              </a:rPr>
              <a:t>Terra </a:t>
            </a:r>
            <a:r>
              <a:rPr b="1" lang="en-US" sz="2700">
                <a:solidFill>
                  <a:schemeClr val="dk1"/>
                </a:solidFill>
                <a:latin typeface="Garamond"/>
                <a:ea typeface="Garamond"/>
                <a:cs typeface="Garamond"/>
                <a:sym typeface="Garamond"/>
                <a:rtl val="0"/>
              </a:rPr>
              <a:t>ASTER</a:t>
            </a:r>
          </a:p>
        </p:txBody>
      </p:sp>
      <p:pic>
        <p:nvPicPr>
          <p:cNvPr id="74" name="Shape 74"/>
          <p:cNvPicPr preferRelativeResize="0"/>
          <p:nvPr/>
        </p:nvPicPr>
        <p:blipFill rotWithShape="1">
          <a:blip r:embed="rId14">
            <a:alphaModFix/>
          </a:blip>
          <a:srcRect b="0" l="0" r="0" t="0"/>
          <a:stretch/>
        </p:blipFill>
        <p:spPr>
          <a:xfrm>
            <a:off x="12422675" y="11873077"/>
            <a:ext cx="1989899" cy="1411499"/>
          </a:xfrm>
          <a:prstGeom prst="rect">
            <a:avLst/>
          </a:prstGeom>
          <a:noFill/>
          <a:ln>
            <a:noFill/>
          </a:ln>
        </p:spPr>
      </p:pic>
      <p:pic>
        <p:nvPicPr>
          <p:cNvPr id="75" name="Shape 75"/>
          <p:cNvPicPr preferRelativeResize="0"/>
          <p:nvPr/>
        </p:nvPicPr>
        <p:blipFill rotWithShape="1">
          <a:blip r:embed="rId15">
            <a:alphaModFix/>
          </a:blip>
          <a:srcRect b="0" l="0" r="0" t="0"/>
          <a:stretch/>
        </p:blipFill>
        <p:spPr>
          <a:xfrm rot="-796371">
            <a:off x="9558131" y="11999405"/>
            <a:ext cx="2495767" cy="1038098"/>
          </a:xfrm>
          <a:prstGeom prst="rect">
            <a:avLst/>
          </a:prstGeom>
          <a:noFill/>
          <a:ln>
            <a:noFill/>
          </a:ln>
        </p:spPr>
      </p:pic>
      <p:pic>
        <p:nvPicPr>
          <p:cNvPr id="76" name="Shape 76"/>
          <p:cNvPicPr preferRelativeResize="0"/>
          <p:nvPr/>
        </p:nvPicPr>
        <p:blipFill rotWithShape="1">
          <a:blip r:embed="rId16">
            <a:alphaModFix/>
          </a:blip>
          <a:srcRect b="0" l="0" r="0" t="0"/>
          <a:stretch/>
        </p:blipFill>
        <p:spPr>
          <a:xfrm rot="-1802209">
            <a:off x="14591643" y="11732866"/>
            <a:ext cx="2293047" cy="1331071"/>
          </a:xfrm>
          <a:prstGeom prst="rect">
            <a:avLst/>
          </a:prstGeom>
          <a:noFill/>
          <a:ln>
            <a:noFill/>
          </a:ln>
        </p:spPr>
      </p:pic>
      <p:sp>
        <p:nvSpPr>
          <p:cNvPr id="77" name="Shape 77"/>
          <p:cNvSpPr txBox="1"/>
          <p:nvPr/>
        </p:nvSpPr>
        <p:spPr>
          <a:xfrm>
            <a:off x="4488262" y="19197000"/>
            <a:ext cx="4794299" cy="1452899"/>
          </a:xfrm>
          <a:prstGeom prst="rect">
            <a:avLst/>
          </a:prstGeom>
          <a:noFill/>
          <a:ln>
            <a:noFill/>
          </a:ln>
        </p:spPr>
        <p:txBody>
          <a:bodyPr anchorCtr="0" anchor="t" bIns="91425" lIns="91425" rIns="91425" tIns="91425">
            <a:noAutofit/>
          </a:bodyPr>
          <a:lstStyle/>
          <a:p>
            <a:pPr indent="0" lvl="0" marL="0" marR="0" rtl="0" algn="l">
              <a:lnSpc>
                <a:spcPct val="90000"/>
              </a:lnSpc>
              <a:spcBef>
                <a:spcPts val="0"/>
              </a:spcBef>
              <a:spcAft>
                <a:spcPts val="0"/>
              </a:spcAft>
              <a:buClr>
                <a:schemeClr val="accent1"/>
              </a:buClr>
              <a:buSzPct val="25000"/>
              <a:buFont typeface="Garamond"/>
              <a:buNone/>
            </a:pPr>
            <a:r>
              <a:rPr b="1" baseline="0" i="0" lang="en-US" sz="2400" u="none" cap="none" strike="noStrike">
                <a:solidFill>
                  <a:schemeClr val="accent1"/>
                </a:solidFill>
                <a:latin typeface="Garamond"/>
                <a:ea typeface="Garamond"/>
                <a:cs typeface="Garamond"/>
                <a:sym typeface="Garamond"/>
                <a:rtl val="0"/>
              </a:rPr>
              <a:t>Filter Images</a:t>
            </a:r>
          </a:p>
          <a:p>
            <a:pPr indent="-347662" lvl="0" marL="347662" marR="0" rtl="0" algn="l">
              <a:lnSpc>
                <a:spcPct val="90000"/>
              </a:lnSpc>
              <a:spcBef>
                <a:spcPts val="0"/>
              </a:spcBef>
              <a:spcAft>
                <a:spcPts val="0"/>
              </a:spcAft>
              <a:buClr>
                <a:schemeClr val="accent1"/>
              </a:buClr>
              <a:buSzPct val="100000"/>
              <a:buFont typeface="Questrial"/>
              <a:buChar char="►"/>
            </a:pPr>
            <a:r>
              <a:rPr b="0" baseline="0" i="0" lang="en-US" sz="2400" u="none" cap="none" strike="noStrike">
                <a:solidFill>
                  <a:schemeClr val="dk1"/>
                </a:solidFill>
                <a:latin typeface="Garamond"/>
                <a:ea typeface="Garamond"/>
                <a:cs typeface="Garamond"/>
                <a:sym typeface="Garamond"/>
                <a:rtl val="0"/>
              </a:rPr>
              <a:t>Dates chosen from               MesoWest weather data </a:t>
            </a:r>
          </a:p>
          <a:p>
            <a:pPr indent="-347662" lvl="0" marL="347662" marR="0" rtl="0" algn="l">
              <a:lnSpc>
                <a:spcPct val="90000"/>
              </a:lnSpc>
              <a:spcBef>
                <a:spcPts val="0"/>
              </a:spcBef>
              <a:spcAft>
                <a:spcPts val="0"/>
              </a:spcAft>
              <a:buClr>
                <a:schemeClr val="accent1"/>
              </a:buClr>
              <a:buSzPct val="100000"/>
              <a:buFont typeface="Questrial"/>
              <a:buChar char="►"/>
            </a:pPr>
            <a:r>
              <a:rPr b="0" baseline="0" i="0" lang="en-US" sz="2400" u="none" cap="none" strike="noStrike">
                <a:solidFill>
                  <a:schemeClr val="dk1"/>
                </a:solidFill>
                <a:latin typeface="Garamond"/>
                <a:ea typeface="Garamond"/>
                <a:cs typeface="Garamond"/>
                <a:sym typeface="Garamond"/>
                <a:rtl val="0"/>
              </a:rPr>
              <a:t>Air Temperature Threshold: 104°F</a:t>
            </a:r>
          </a:p>
        </p:txBody>
      </p:sp>
      <p:sp>
        <p:nvSpPr>
          <p:cNvPr id="78" name="Shape 78"/>
          <p:cNvSpPr txBox="1"/>
          <p:nvPr/>
        </p:nvSpPr>
        <p:spPr>
          <a:xfrm rot="-5400000">
            <a:off x="5260347" y="19533599"/>
            <a:ext cx="8702100" cy="700800"/>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baseline="0" i="0" lang="en-US" sz="2800" u="none" cap="none" strike="noStrike">
                <a:solidFill>
                  <a:schemeClr val="dk1"/>
                </a:solidFill>
                <a:latin typeface="Garamond"/>
                <a:ea typeface="Garamond"/>
                <a:cs typeface="Garamond"/>
                <a:sym typeface="Garamond"/>
                <a:rtl val="0"/>
              </a:rPr>
              <a:t>Average Surface Temperature (C)</a:t>
            </a:r>
          </a:p>
        </p:txBody>
      </p:sp>
      <p:sp>
        <p:nvSpPr>
          <p:cNvPr id="79" name="Shape 79"/>
          <p:cNvSpPr txBox="1"/>
          <p:nvPr/>
        </p:nvSpPr>
        <p:spPr>
          <a:xfrm>
            <a:off x="9258437" y="14723175"/>
            <a:ext cx="8664899" cy="5943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accent1"/>
              </a:buClr>
              <a:buSzPct val="25000"/>
              <a:buFont typeface="Garamond"/>
              <a:buNone/>
            </a:pPr>
            <a:r>
              <a:rPr b="1" baseline="0" i="0" lang="en-US" sz="2700" u="none" cap="none" strike="noStrike">
                <a:solidFill>
                  <a:schemeClr val="accent1"/>
                </a:solidFill>
                <a:latin typeface="Garamond"/>
                <a:ea typeface="Garamond"/>
                <a:cs typeface="Garamond"/>
                <a:sym typeface="Garamond"/>
                <a:rtl val="0"/>
              </a:rPr>
              <a:t>Average Surface Temperature in Maricopa County, 201</a:t>
            </a:r>
            <a:r>
              <a:rPr b="1" lang="en-US" sz="2700">
                <a:solidFill>
                  <a:schemeClr val="accent1"/>
                </a:solidFill>
                <a:latin typeface="Garamond"/>
                <a:ea typeface="Garamond"/>
                <a:cs typeface="Garamond"/>
                <a:sym typeface="Garamond"/>
                <a:rtl val="0"/>
              </a:rPr>
              <a:t>2</a:t>
            </a:r>
          </a:p>
        </p:txBody>
      </p:sp>
      <p:sp>
        <p:nvSpPr>
          <p:cNvPr id="80" name="Shape 80"/>
          <p:cNvSpPr txBox="1"/>
          <p:nvPr/>
        </p:nvSpPr>
        <p:spPr>
          <a:xfrm>
            <a:off x="9335425" y="26049173"/>
            <a:ext cx="8549400" cy="2013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Garamond"/>
              <a:buNone/>
            </a:pPr>
            <a:r>
              <a:rPr b="1" baseline="0" i="0" lang="en-US" sz="2400" u="none" cap="none" strike="noStrike">
                <a:solidFill>
                  <a:schemeClr val="dk1"/>
                </a:solidFill>
                <a:latin typeface="Garamond"/>
                <a:ea typeface="Garamond"/>
                <a:cs typeface="Garamond"/>
                <a:sym typeface="Garamond"/>
                <a:rtl val="0"/>
              </a:rPr>
              <a:t>Figure 1</a:t>
            </a:r>
            <a:r>
              <a:rPr b="0" baseline="0" i="0" lang="en-US" sz="2400" u="none" cap="none" strike="noStrike">
                <a:solidFill>
                  <a:schemeClr val="dk1"/>
                </a:solidFill>
                <a:latin typeface="Garamond"/>
                <a:ea typeface="Garamond"/>
                <a:cs typeface="Garamond"/>
                <a:sym typeface="Garamond"/>
                <a:rtl val="0"/>
              </a:rPr>
              <a:t>: Comparison of average surface temperature of the top 30% hottest census tracts versus the rest of the tract</a:t>
            </a:r>
            <a:r>
              <a:rPr lang="en-US" sz="2400">
                <a:solidFill>
                  <a:schemeClr val="dk1"/>
                </a:solidFill>
                <a:latin typeface="Garamond"/>
                <a:ea typeface="Garamond"/>
                <a:cs typeface="Garamond"/>
                <a:sym typeface="Garamond"/>
                <a:rtl val="0"/>
              </a:rPr>
              <a:t>s</a:t>
            </a:r>
            <a:r>
              <a:rPr b="0" baseline="0" i="0" lang="en-US" sz="2400" u="none" cap="none" strike="noStrike">
                <a:solidFill>
                  <a:schemeClr val="dk1"/>
                </a:solidFill>
                <a:latin typeface="Garamond"/>
                <a:ea typeface="Garamond"/>
                <a:cs typeface="Garamond"/>
                <a:sym typeface="Garamond"/>
                <a:rtl val="0"/>
              </a:rPr>
              <a:t>. Da</a:t>
            </a:r>
            <a:r>
              <a:rPr lang="en-US" sz="2400">
                <a:solidFill>
                  <a:schemeClr val="dk1"/>
                </a:solidFill>
                <a:latin typeface="Garamond"/>
                <a:ea typeface="Garamond"/>
                <a:cs typeface="Garamond"/>
                <a:sym typeface="Garamond"/>
                <a:rtl val="0"/>
              </a:rPr>
              <a:t>ily variation is inconsistent throughout the summer and nightly variation is low in the early season, increases in the mid season, and very slowly cools down in the late season, not following daily cooling trends.</a:t>
            </a:r>
          </a:p>
        </p:txBody>
      </p:sp>
      <p:sp>
        <p:nvSpPr>
          <p:cNvPr id="81" name="Shape 81"/>
          <p:cNvSpPr txBox="1"/>
          <p:nvPr/>
        </p:nvSpPr>
        <p:spPr>
          <a:xfrm>
            <a:off x="18144550" y="26730950"/>
            <a:ext cx="8397299" cy="1452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Garamond"/>
              <a:buNone/>
            </a:pPr>
            <a:r>
              <a:rPr b="1" baseline="0" i="0" lang="en-US" sz="2400" u="none" cap="none" strike="noStrike">
                <a:solidFill>
                  <a:schemeClr val="dk1"/>
                </a:solidFill>
                <a:latin typeface="Garamond"/>
                <a:ea typeface="Garamond"/>
                <a:cs typeface="Garamond"/>
                <a:sym typeface="Garamond"/>
                <a:rtl val="0"/>
              </a:rPr>
              <a:t>Figure 2:</a:t>
            </a:r>
            <a:r>
              <a:rPr b="0" baseline="0" i="0" lang="en-US" sz="2400" u="none" cap="none" strike="noStrike">
                <a:solidFill>
                  <a:schemeClr val="dk1"/>
                </a:solidFill>
                <a:latin typeface="Garamond"/>
                <a:ea typeface="Garamond"/>
                <a:cs typeface="Garamond"/>
                <a:sym typeface="Garamond"/>
                <a:rtl val="0"/>
              </a:rPr>
              <a:t> Consistently daily top 30% hottest census tracts for summer season in 20</a:t>
            </a:r>
            <a:r>
              <a:rPr lang="en-US" sz="2400">
                <a:solidFill>
                  <a:schemeClr val="dk1"/>
                </a:solidFill>
                <a:latin typeface="Garamond"/>
                <a:ea typeface="Garamond"/>
                <a:cs typeface="Garamond"/>
                <a:sym typeface="Garamond"/>
                <a:rtl val="0"/>
              </a:rPr>
              <a:t>12 with survey response of no A/C use (census tracts) in Phoenix, Arizona (May - Sept.)</a:t>
            </a:r>
            <a:r>
              <a:rPr b="0" baseline="0" i="0" lang="en-US" sz="2400" u="none" cap="none" strike="noStrike">
                <a:solidFill>
                  <a:schemeClr val="dk1"/>
                </a:solidFill>
                <a:latin typeface="Garamond"/>
                <a:ea typeface="Garamond"/>
                <a:cs typeface="Garamond"/>
                <a:sym typeface="Garamond"/>
                <a:rtl val="0"/>
              </a:rPr>
              <a:t>.</a:t>
            </a:r>
          </a:p>
        </p:txBody>
      </p:sp>
      <p:pic>
        <p:nvPicPr>
          <p:cNvPr id="82" name="Shape 82"/>
          <p:cNvPicPr preferRelativeResize="0"/>
          <p:nvPr/>
        </p:nvPicPr>
        <p:blipFill rotWithShape="1">
          <a:blip r:embed="rId17">
            <a:alphaModFix/>
          </a:blip>
          <a:srcRect b="4662" l="0" r="0" t="0"/>
          <a:stretch/>
        </p:blipFill>
        <p:spPr>
          <a:xfrm>
            <a:off x="18717175" y="12066150"/>
            <a:ext cx="2051699" cy="1452899"/>
          </a:xfrm>
          <a:prstGeom prst="rect">
            <a:avLst/>
          </a:prstGeom>
          <a:noFill/>
          <a:ln>
            <a:noFill/>
          </a:ln>
        </p:spPr>
      </p:pic>
      <p:pic>
        <p:nvPicPr>
          <p:cNvPr id="83" name="Shape 83"/>
          <p:cNvPicPr preferRelativeResize="0"/>
          <p:nvPr/>
        </p:nvPicPr>
        <p:blipFill rotWithShape="1">
          <a:blip r:embed="rId18">
            <a:alphaModFix/>
          </a:blip>
          <a:srcRect b="2912" l="0" r="0" t="0"/>
          <a:stretch/>
        </p:blipFill>
        <p:spPr>
          <a:xfrm>
            <a:off x="21318812" y="12053850"/>
            <a:ext cx="2051699" cy="1477500"/>
          </a:xfrm>
          <a:prstGeom prst="rect">
            <a:avLst/>
          </a:prstGeom>
          <a:noFill/>
          <a:ln>
            <a:noFill/>
          </a:ln>
        </p:spPr>
      </p:pic>
      <p:pic>
        <p:nvPicPr>
          <p:cNvPr id="84" name="Shape 84"/>
          <p:cNvPicPr preferRelativeResize="0"/>
          <p:nvPr/>
        </p:nvPicPr>
        <p:blipFill rotWithShape="1">
          <a:blip r:embed="rId19">
            <a:alphaModFix/>
          </a:blip>
          <a:srcRect b="0" l="0" r="0" t="5580"/>
          <a:stretch/>
        </p:blipFill>
        <p:spPr>
          <a:xfrm>
            <a:off x="23920475" y="12053850"/>
            <a:ext cx="2069100" cy="1477500"/>
          </a:xfrm>
          <a:prstGeom prst="rect">
            <a:avLst/>
          </a:prstGeom>
          <a:noFill/>
          <a:ln>
            <a:noFill/>
          </a:ln>
        </p:spPr>
      </p:pic>
      <p:pic>
        <p:nvPicPr>
          <p:cNvPr id="85" name="Shape 85"/>
          <p:cNvPicPr preferRelativeResize="0"/>
          <p:nvPr/>
        </p:nvPicPr>
        <p:blipFill>
          <a:blip r:embed="rId20">
            <a:alphaModFix/>
          </a:blip>
          <a:stretch>
            <a:fillRect/>
          </a:stretch>
        </p:blipFill>
        <p:spPr>
          <a:xfrm>
            <a:off x="11053300" y="25210037"/>
            <a:ext cx="2124075" cy="619125"/>
          </a:xfrm>
          <a:prstGeom prst="rect">
            <a:avLst/>
          </a:prstGeom>
          <a:noFill/>
          <a:ln>
            <a:noFill/>
          </a:ln>
        </p:spPr>
      </p:pic>
      <p:pic>
        <p:nvPicPr>
          <p:cNvPr id="86" name="Shape 86"/>
          <p:cNvPicPr preferRelativeResize="0"/>
          <p:nvPr/>
        </p:nvPicPr>
        <p:blipFill>
          <a:blip r:embed="rId21">
            <a:alphaModFix/>
          </a:blip>
          <a:stretch>
            <a:fillRect/>
          </a:stretch>
        </p:blipFill>
        <p:spPr>
          <a:xfrm>
            <a:off x="18406189" y="6897819"/>
            <a:ext cx="6616188" cy="4550855"/>
          </a:xfrm>
          <a:prstGeom prst="rect">
            <a:avLst/>
          </a:prstGeom>
          <a:noFill/>
          <a:ln>
            <a:noFill/>
          </a:ln>
        </p:spPr>
      </p:pic>
      <p:sp>
        <p:nvSpPr>
          <p:cNvPr id="87" name="Shape 87"/>
          <p:cNvSpPr txBox="1"/>
          <p:nvPr/>
        </p:nvSpPr>
        <p:spPr>
          <a:xfrm>
            <a:off x="23526650" y="9670790"/>
            <a:ext cx="1296000" cy="442499"/>
          </a:xfrm>
          <a:prstGeom prst="rect">
            <a:avLst/>
          </a:prstGeom>
          <a:noFill/>
          <a:ln>
            <a:noFill/>
          </a:ln>
        </p:spPr>
        <p:txBody>
          <a:bodyPr anchorCtr="0" anchor="t" bIns="45700" lIns="91425" rIns="91425" tIns="45700">
            <a:noAutofit/>
          </a:bodyPr>
          <a:lstStyle/>
          <a:p>
            <a:pPr indent="0" lvl="0" marL="0" marR="0" rtl="0" algn="r">
              <a:lnSpc>
                <a:spcPct val="90000"/>
              </a:lnSpc>
              <a:spcBef>
                <a:spcPts val="0"/>
              </a:spcBef>
              <a:spcAft>
                <a:spcPts val="0"/>
              </a:spcAft>
              <a:buClr>
                <a:schemeClr val="dk1"/>
              </a:buClr>
              <a:buSzPct val="25000"/>
              <a:buFont typeface="Arial"/>
              <a:buNone/>
            </a:pPr>
            <a:r>
              <a:rPr lang="en-US" sz="2700">
                <a:solidFill>
                  <a:schemeClr val="lt1"/>
                </a:solidFill>
                <a:latin typeface="Garamond"/>
                <a:ea typeface="Garamond"/>
                <a:cs typeface="Garamond"/>
                <a:sym typeface="Garamond"/>
              </a:rPr>
              <a:t>Arizona</a:t>
            </a:r>
          </a:p>
        </p:txBody>
      </p:sp>
      <p:sp>
        <p:nvSpPr>
          <p:cNvPr id="88" name="Shape 88"/>
          <p:cNvSpPr txBox="1"/>
          <p:nvPr/>
        </p:nvSpPr>
        <p:spPr>
          <a:xfrm>
            <a:off x="18144550" y="6230500"/>
            <a:ext cx="6540000" cy="951000"/>
          </a:xfrm>
          <a:prstGeom prst="rect">
            <a:avLst/>
          </a:prstGeom>
          <a:noFill/>
          <a:ln>
            <a:noFill/>
          </a:ln>
        </p:spPr>
        <p:txBody>
          <a:bodyPr anchorCtr="0" anchor="ctr" bIns="45700" lIns="91425" rIns="91425" tIns="45700">
            <a:noAutofit/>
          </a:bodyPr>
          <a:lstStyle/>
          <a:p>
            <a:pPr lvl="0" rtl="0" algn="ctr">
              <a:lnSpc>
                <a:spcPct val="90000"/>
              </a:lnSpc>
              <a:spcBef>
                <a:spcPts val="0"/>
              </a:spcBef>
              <a:buClr>
                <a:schemeClr val="dk1"/>
              </a:buClr>
              <a:buSzPct val="25000"/>
              <a:buFont typeface="Arial"/>
              <a:buNone/>
            </a:pPr>
            <a:r>
              <a:rPr b="1" baseline="0" i="0" lang="en-US" sz="2700" u="none" cap="none" strike="noStrike">
                <a:solidFill>
                  <a:schemeClr val="accent1"/>
                </a:solidFill>
                <a:latin typeface="Garamond"/>
                <a:ea typeface="Garamond"/>
                <a:cs typeface="Garamond"/>
                <a:sym typeface="Garamond"/>
                <a:rtl val="0"/>
              </a:rPr>
              <a:t>Maricopa County, Arizona</a:t>
            </a:r>
            <a:r>
              <a:rPr b="1" lang="en-US">
                <a:solidFill>
                  <a:schemeClr val="accent1"/>
                </a:solidFill>
                <a:rtl val="0"/>
              </a:rPr>
              <a:t>        </a:t>
            </a:r>
            <a:r>
              <a:rPr lang="en-US">
                <a:solidFill>
                  <a:schemeClr val="accent1"/>
                </a:solidFill>
                <a:rtl val="0"/>
              </a:rPr>
              <a:t>                             </a:t>
            </a:r>
          </a:p>
          <a:p>
            <a:pPr indent="0" lvl="0" marL="0" marR="0" rtl="0" algn="ctr">
              <a:lnSpc>
                <a:spcPct val="90000"/>
              </a:lnSpc>
              <a:spcBef>
                <a:spcPts val="0"/>
              </a:spcBef>
              <a:spcAft>
                <a:spcPts val="0"/>
              </a:spcAft>
              <a:buClr>
                <a:schemeClr val="dk1"/>
              </a:buClr>
              <a:buFont typeface="Arial"/>
              <a:buNone/>
            </a:pPr>
            <a:r>
              <a:t/>
            </a:r>
            <a:endParaRPr>
              <a:solidFill>
                <a:schemeClr val="accent1"/>
              </a:solidFill>
            </a:endParaRPr>
          </a:p>
        </p:txBody>
      </p:sp>
      <p:sp>
        <p:nvSpPr>
          <p:cNvPr id="89" name="Shape 89"/>
          <p:cNvSpPr txBox="1"/>
          <p:nvPr/>
        </p:nvSpPr>
        <p:spPr>
          <a:xfrm>
            <a:off x="22293400" y="6105475"/>
            <a:ext cx="4452900" cy="1348200"/>
          </a:xfrm>
          <a:prstGeom prst="rect">
            <a:avLst/>
          </a:prstGeom>
          <a:noFill/>
          <a:ln>
            <a:noFill/>
          </a:ln>
        </p:spPr>
        <p:txBody>
          <a:bodyPr anchorCtr="0" anchor="t" bIns="45700" lIns="91425" rIns="91425" tIns="45700">
            <a:noAutofit/>
          </a:bodyPr>
          <a:lstStyle/>
          <a:p>
            <a:pPr indent="457200" lvl="0" marL="0" marR="0" rtl="0" algn="r">
              <a:lnSpc>
                <a:spcPct val="90000"/>
              </a:lnSpc>
              <a:spcBef>
                <a:spcPts val="0"/>
              </a:spcBef>
              <a:spcAft>
                <a:spcPts val="0"/>
              </a:spcAft>
              <a:buClr>
                <a:schemeClr val="dk1"/>
              </a:buClr>
              <a:buSzPct val="25000"/>
              <a:buFont typeface="Arial"/>
              <a:buNone/>
            </a:pPr>
            <a:r>
              <a:rPr lang="en-US" sz="2700">
                <a:solidFill>
                  <a:schemeClr val="accent1"/>
                </a:solidFill>
                <a:latin typeface="Garamond"/>
                <a:ea typeface="Garamond"/>
                <a:cs typeface="Garamond"/>
                <a:sym typeface="Garamond"/>
              </a:rPr>
              <a:t>Study Period:   </a:t>
            </a:r>
            <a:r>
              <a:rPr lang="en-US" sz="2700"/>
              <a:t>                         </a:t>
            </a:r>
          </a:p>
          <a:p>
            <a:pPr indent="457200" lvl="0" marL="0" marR="0" rtl="0" algn="r">
              <a:lnSpc>
                <a:spcPct val="90000"/>
              </a:lnSpc>
              <a:spcBef>
                <a:spcPts val="0"/>
              </a:spcBef>
              <a:spcAft>
                <a:spcPts val="0"/>
              </a:spcAft>
              <a:buClr>
                <a:schemeClr val="dk1"/>
              </a:buClr>
              <a:buSzPct val="25000"/>
              <a:buFont typeface="Arial"/>
              <a:buNone/>
            </a:pPr>
            <a:r>
              <a:rPr b="1" baseline="0" i="0" lang="en-US" sz="2700" u="none" cap="none" strike="noStrike">
                <a:solidFill>
                  <a:schemeClr val="accent1"/>
                </a:solidFill>
                <a:latin typeface="Garamond"/>
                <a:ea typeface="Garamond"/>
                <a:cs typeface="Garamond"/>
                <a:sym typeface="Garamond"/>
              </a:rPr>
              <a:t> </a:t>
            </a:r>
            <a:r>
              <a:rPr b="0" baseline="0" i="0" lang="en-US" sz="2700" u="none" cap="none" strike="noStrike">
                <a:solidFill>
                  <a:schemeClr val="dk1"/>
                </a:solidFill>
                <a:latin typeface="Garamond"/>
                <a:ea typeface="Garamond"/>
                <a:cs typeface="Garamond"/>
                <a:sym typeface="Garamond"/>
              </a:rPr>
              <a:t>May -</a:t>
            </a:r>
            <a:r>
              <a:rPr lang="en-US" sz="2700">
                <a:solidFill>
                  <a:schemeClr val="dk1"/>
                </a:solidFill>
                <a:latin typeface="Garamond"/>
                <a:ea typeface="Garamond"/>
                <a:cs typeface="Garamond"/>
                <a:sym typeface="Garamond"/>
              </a:rPr>
              <a:t>	</a:t>
            </a:r>
            <a:r>
              <a:rPr b="0" baseline="0" i="0" lang="en-US" sz="2700" u="none" cap="none" strike="noStrike">
                <a:solidFill>
                  <a:schemeClr val="dk1"/>
                </a:solidFill>
                <a:latin typeface="Garamond"/>
                <a:ea typeface="Garamond"/>
                <a:cs typeface="Garamond"/>
                <a:sym typeface="Garamond"/>
              </a:rPr>
              <a:t>Sept</a:t>
            </a:r>
            <a:r>
              <a:rPr lang="en-US" sz="2700">
                <a:solidFill>
                  <a:schemeClr val="dk1"/>
                </a:solidFill>
                <a:latin typeface="Garamond"/>
                <a:ea typeface="Garamond"/>
                <a:cs typeface="Garamond"/>
                <a:sym typeface="Garamond"/>
              </a:rPr>
              <a:t>.</a:t>
            </a:r>
          </a:p>
          <a:p>
            <a:pPr indent="0" lvl="0" marL="0" marR="0" rtl="0" algn="r">
              <a:lnSpc>
                <a:spcPct val="90000"/>
              </a:lnSpc>
              <a:spcBef>
                <a:spcPts val="0"/>
              </a:spcBef>
              <a:spcAft>
                <a:spcPts val="0"/>
              </a:spcAft>
              <a:buClr>
                <a:schemeClr val="dk1"/>
              </a:buClr>
              <a:buSzPct val="25000"/>
              <a:buFont typeface="Arial"/>
              <a:buNone/>
            </a:pPr>
            <a:r>
              <a:rPr b="0" baseline="0" i="0" lang="en-US" sz="2700" u="none" cap="none" strike="noStrike">
                <a:solidFill>
                  <a:schemeClr val="dk1"/>
                </a:solidFill>
                <a:latin typeface="Garamond"/>
                <a:ea typeface="Garamond"/>
                <a:cs typeface="Garamond"/>
                <a:sym typeface="Garamond"/>
              </a:rPr>
              <a:t>2005-2014</a:t>
            </a:r>
          </a:p>
        </p:txBody>
      </p:sp>
      <p:cxnSp>
        <p:nvCxnSpPr>
          <p:cNvPr id="90" name="Shape 90"/>
          <p:cNvCxnSpPr/>
          <p:nvPr/>
        </p:nvCxnSpPr>
        <p:spPr>
          <a:xfrm>
            <a:off x="617525" y="617637"/>
            <a:ext cx="0" cy="35340900"/>
          </a:xfrm>
          <a:prstGeom prst="straightConnector1">
            <a:avLst/>
          </a:prstGeom>
          <a:noFill/>
          <a:ln cap="flat" cmpd="sng" w="19050">
            <a:solidFill>
              <a:schemeClr val="dk2"/>
            </a:solidFill>
            <a:prstDash val="solid"/>
            <a:round/>
            <a:headEnd len="lg" w="lg" type="none"/>
            <a:tailEnd len="lg" w="lg" type="none"/>
          </a:ln>
        </p:spPr>
      </p:cxnSp>
      <p:cxnSp>
        <p:nvCxnSpPr>
          <p:cNvPr id="91" name="Shape 91"/>
          <p:cNvCxnSpPr/>
          <p:nvPr/>
        </p:nvCxnSpPr>
        <p:spPr>
          <a:xfrm>
            <a:off x="26746200" y="293437"/>
            <a:ext cx="0" cy="35340900"/>
          </a:xfrm>
          <a:prstGeom prst="straightConnector1">
            <a:avLst/>
          </a:prstGeom>
          <a:noFill/>
          <a:ln cap="flat" cmpd="sng" w="19050">
            <a:solidFill>
              <a:schemeClr val="dk2"/>
            </a:solidFill>
            <a:prstDash val="solid"/>
            <a:round/>
            <a:headEnd len="lg" w="lg" type="none"/>
            <a:tailEnd len="lg" w="lg" type="none"/>
          </a:ln>
        </p:spPr>
      </p:cxnSp>
      <p:cxnSp>
        <p:nvCxnSpPr>
          <p:cNvPr id="92" name="Shape 92"/>
          <p:cNvCxnSpPr/>
          <p:nvPr/>
        </p:nvCxnSpPr>
        <p:spPr>
          <a:xfrm>
            <a:off x="9282550" y="329412"/>
            <a:ext cx="0" cy="35340900"/>
          </a:xfrm>
          <a:prstGeom prst="straightConnector1">
            <a:avLst/>
          </a:prstGeom>
          <a:noFill/>
          <a:ln cap="flat" cmpd="sng" w="19050">
            <a:solidFill>
              <a:schemeClr val="dk2"/>
            </a:solidFill>
            <a:prstDash val="solid"/>
            <a:round/>
            <a:headEnd len="lg" w="lg" type="none"/>
            <a:tailEnd len="lg" w="lg" type="none"/>
          </a:ln>
        </p:spPr>
      </p:cxnSp>
      <p:cxnSp>
        <p:nvCxnSpPr>
          <p:cNvPr id="93" name="Shape 93"/>
          <p:cNvCxnSpPr/>
          <p:nvPr/>
        </p:nvCxnSpPr>
        <p:spPr>
          <a:xfrm>
            <a:off x="17937700" y="293437"/>
            <a:ext cx="0" cy="35340900"/>
          </a:xfrm>
          <a:prstGeom prst="straightConnector1">
            <a:avLst/>
          </a:prstGeom>
          <a:noFill/>
          <a:ln cap="flat" cmpd="sng" w="19050">
            <a:solidFill>
              <a:schemeClr val="dk2"/>
            </a:solidFill>
            <a:prstDash val="solid"/>
            <a:round/>
            <a:headEnd len="lg" w="lg" type="none"/>
            <a:tailEnd len="lg" w="lg" type="none"/>
          </a:ln>
        </p:spPr>
      </p:cxnSp>
      <p:cxnSp>
        <p:nvCxnSpPr>
          <p:cNvPr id="94" name="Shape 94"/>
          <p:cNvCxnSpPr/>
          <p:nvPr/>
        </p:nvCxnSpPr>
        <p:spPr>
          <a:xfrm rot="10800000">
            <a:off x="380048" y="6079974"/>
            <a:ext cx="27028201" cy="47700"/>
          </a:xfrm>
          <a:prstGeom prst="straightConnector1">
            <a:avLst/>
          </a:prstGeom>
          <a:noFill/>
          <a:ln cap="flat" cmpd="sng" w="19050">
            <a:solidFill>
              <a:schemeClr val="dk2"/>
            </a:solidFill>
            <a:prstDash val="solid"/>
            <a:round/>
            <a:headEnd len="lg" w="lg" type="none"/>
            <a:tailEnd len="lg" w="lg" type="none"/>
          </a:ln>
        </p:spPr>
      </p:cxnSp>
      <p:cxnSp>
        <p:nvCxnSpPr>
          <p:cNvPr id="95" name="Shape 95"/>
          <p:cNvCxnSpPr/>
          <p:nvPr/>
        </p:nvCxnSpPr>
        <p:spPr>
          <a:xfrm rot="10800000">
            <a:off x="232373" y="31539587"/>
            <a:ext cx="27028201" cy="47700"/>
          </a:xfrm>
          <a:prstGeom prst="straightConnector1">
            <a:avLst/>
          </a:prstGeom>
          <a:noFill/>
          <a:ln cap="flat" cmpd="sng" w="19050">
            <a:solidFill>
              <a:schemeClr val="dk2"/>
            </a:solidFill>
            <a:prstDash val="solid"/>
            <a:round/>
            <a:headEnd len="lg" w="lg" type="none"/>
            <a:tailEnd len="lg" w="lg" type="none"/>
          </a:ln>
        </p:spPr>
      </p:cxnSp>
      <p:pic>
        <p:nvPicPr>
          <p:cNvPr id="96" name="Shape 96"/>
          <p:cNvPicPr preferRelativeResize="0"/>
          <p:nvPr/>
        </p:nvPicPr>
        <p:blipFill>
          <a:blip r:embed="rId22">
            <a:alphaModFix/>
          </a:blip>
          <a:stretch>
            <a:fillRect/>
          </a:stretch>
        </p:blipFill>
        <p:spPr>
          <a:xfrm>
            <a:off x="9904925" y="18972125"/>
            <a:ext cx="4181475" cy="3124200"/>
          </a:xfrm>
          <a:prstGeom prst="rect">
            <a:avLst/>
          </a:prstGeom>
          <a:noFill/>
          <a:ln>
            <a:noFill/>
          </a:ln>
        </p:spPr>
      </p:pic>
      <p:sp>
        <p:nvSpPr>
          <p:cNvPr id="97" name="Shape 97"/>
          <p:cNvSpPr txBox="1"/>
          <p:nvPr/>
        </p:nvSpPr>
        <p:spPr>
          <a:xfrm>
            <a:off x="10313525" y="22253800"/>
            <a:ext cx="3492599"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Daily End Season</a:t>
            </a:r>
          </a:p>
        </p:txBody>
      </p:sp>
      <p:sp>
        <p:nvSpPr>
          <p:cNvPr id="98" name="Shape 98"/>
          <p:cNvSpPr txBox="1"/>
          <p:nvPr/>
        </p:nvSpPr>
        <p:spPr>
          <a:xfrm>
            <a:off x="10327950" y="15383800"/>
            <a:ext cx="3603299"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Daily Early Season</a:t>
            </a:r>
          </a:p>
        </p:txBody>
      </p:sp>
      <p:sp>
        <p:nvSpPr>
          <p:cNvPr id="99" name="Shape 99"/>
          <p:cNvSpPr txBox="1"/>
          <p:nvPr/>
        </p:nvSpPr>
        <p:spPr>
          <a:xfrm>
            <a:off x="10354975" y="18770800"/>
            <a:ext cx="3651300"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Daily Mid-Season</a:t>
            </a:r>
          </a:p>
        </p:txBody>
      </p:sp>
      <p:sp>
        <p:nvSpPr>
          <p:cNvPr id="100" name="Shape 100"/>
          <p:cNvSpPr txBox="1"/>
          <p:nvPr/>
        </p:nvSpPr>
        <p:spPr>
          <a:xfrm>
            <a:off x="9472375" y="28724175"/>
            <a:ext cx="8294099" cy="1477500"/>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accent1"/>
              </a:buClr>
              <a:buSzPct val="100000"/>
              <a:buFont typeface="Questrial"/>
              <a:buAutoNum type="arabicPeriod"/>
            </a:pPr>
            <a:r>
              <a:rPr b="0" baseline="0" i="0" lang="en-US" sz="2800" u="none" cap="none" strike="noStrike">
                <a:solidFill>
                  <a:schemeClr val="dk1"/>
                </a:solidFill>
                <a:latin typeface="Garamond"/>
                <a:ea typeface="Garamond"/>
                <a:cs typeface="Garamond"/>
                <a:sym typeface="Garamond"/>
              </a:rPr>
              <a:t>There is significant clustering that shifts throughout the season.</a:t>
            </a:r>
          </a:p>
          <a:p>
            <a:pPr indent="-342900" lvl="1" marL="939800" marR="0" rtl="0" algn="l">
              <a:lnSpc>
                <a:spcPct val="90000"/>
              </a:lnSpc>
              <a:spcBef>
                <a:spcPts val="0"/>
              </a:spcBef>
              <a:spcAft>
                <a:spcPts val="0"/>
              </a:spcAft>
              <a:buClr>
                <a:srgbClr val="000000"/>
              </a:buClr>
              <a:buSzPct val="51851"/>
              <a:buFont typeface="Questrial"/>
              <a:buChar char="►"/>
            </a:pPr>
            <a:r>
              <a:rPr b="0" baseline="0" i="0" lang="en-US" sz="2800" u="none" cap="none" strike="noStrike">
                <a:solidFill>
                  <a:schemeClr val="dk1"/>
                </a:solidFill>
                <a:latin typeface="Garamond"/>
                <a:ea typeface="Garamond"/>
                <a:cs typeface="Garamond"/>
                <a:sym typeface="Garamond"/>
              </a:rPr>
              <a:t>Relief efforts should shift correspondingly.</a:t>
            </a:r>
          </a:p>
        </p:txBody>
      </p:sp>
      <p:cxnSp>
        <p:nvCxnSpPr>
          <p:cNvPr id="101" name="Shape 101"/>
          <p:cNvCxnSpPr/>
          <p:nvPr/>
        </p:nvCxnSpPr>
        <p:spPr>
          <a:xfrm rot="10800000">
            <a:off x="199448" y="28676474"/>
            <a:ext cx="27028201" cy="47700"/>
          </a:xfrm>
          <a:prstGeom prst="straightConnector1">
            <a:avLst/>
          </a:prstGeom>
          <a:noFill/>
          <a:ln cap="flat" cmpd="sng" w="19050">
            <a:solidFill>
              <a:schemeClr val="dk2"/>
            </a:solidFill>
            <a:prstDash val="solid"/>
            <a:round/>
            <a:headEnd len="lg" w="lg" type="none"/>
            <a:tailEnd len="lg" w="lg" type="none"/>
          </a:ln>
        </p:spPr>
      </p:cxnSp>
      <p:pic>
        <p:nvPicPr>
          <p:cNvPr id="102" name="Shape 102"/>
          <p:cNvPicPr preferRelativeResize="0"/>
          <p:nvPr/>
        </p:nvPicPr>
        <p:blipFill>
          <a:blip r:embed="rId23">
            <a:alphaModFix/>
          </a:blip>
          <a:stretch>
            <a:fillRect/>
          </a:stretch>
        </p:blipFill>
        <p:spPr>
          <a:xfrm>
            <a:off x="13866900" y="22082412"/>
            <a:ext cx="4057649" cy="3019425"/>
          </a:xfrm>
          <a:prstGeom prst="rect">
            <a:avLst/>
          </a:prstGeom>
          <a:noFill/>
          <a:ln>
            <a:noFill/>
          </a:ln>
        </p:spPr>
      </p:pic>
      <p:sp>
        <p:nvSpPr>
          <p:cNvPr id="103" name="Shape 103"/>
          <p:cNvSpPr txBox="1"/>
          <p:nvPr/>
        </p:nvSpPr>
        <p:spPr>
          <a:xfrm>
            <a:off x="14543512" y="15367525"/>
            <a:ext cx="3335399"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Nightly Early Season</a:t>
            </a:r>
          </a:p>
        </p:txBody>
      </p:sp>
      <p:sp>
        <p:nvSpPr>
          <p:cNvPr id="104" name="Shape 104"/>
          <p:cNvSpPr txBox="1"/>
          <p:nvPr/>
        </p:nvSpPr>
        <p:spPr>
          <a:xfrm>
            <a:off x="14334400" y="22254637"/>
            <a:ext cx="3603299"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Nightly End Season</a:t>
            </a:r>
          </a:p>
        </p:txBody>
      </p:sp>
      <p:sp>
        <p:nvSpPr>
          <p:cNvPr id="105" name="Shape 105"/>
          <p:cNvSpPr txBox="1"/>
          <p:nvPr/>
        </p:nvSpPr>
        <p:spPr>
          <a:xfrm>
            <a:off x="14358000" y="18778175"/>
            <a:ext cx="3651300" cy="474599"/>
          </a:xfrm>
          <a:prstGeom prst="rect">
            <a:avLst/>
          </a:prstGeom>
          <a:noFill/>
          <a:ln>
            <a:noFill/>
          </a:ln>
        </p:spPr>
        <p:txBody>
          <a:bodyPr anchorCtr="0" anchor="ctr"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lang="en-US" sz="2800">
                <a:solidFill>
                  <a:schemeClr val="dk1"/>
                </a:solidFill>
                <a:latin typeface="Garamond"/>
                <a:ea typeface="Garamond"/>
                <a:cs typeface="Garamond"/>
                <a:sym typeface="Garamond"/>
              </a:rPr>
              <a:t>Nightly Mid-Season</a:t>
            </a:r>
          </a:p>
        </p:txBody>
      </p:sp>
      <p:pic>
        <p:nvPicPr>
          <p:cNvPr id="106" name="Shape 106"/>
          <p:cNvPicPr preferRelativeResize="0"/>
          <p:nvPr/>
        </p:nvPicPr>
        <p:blipFill>
          <a:blip r:embed="rId24">
            <a:alphaModFix/>
          </a:blip>
          <a:stretch>
            <a:fillRect/>
          </a:stretch>
        </p:blipFill>
        <p:spPr>
          <a:xfrm>
            <a:off x="15194875" y="25245200"/>
            <a:ext cx="1869000" cy="623000"/>
          </a:xfrm>
          <a:prstGeom prst="rect">
            <a:avLst/>
          </a:prstGeom>
          <a:noFill/>
          <a:ln>
            <a:noFill/>
          </a:ln>
        </p:spPr>
      </p:pic>
      <p:pic>
        <p:nvPicPr>
          <p:cNvPr id="107" name="Shape 107"/>
          <p:cNvPicPr preferRelativeResize="0"/>
          <p:nvPr/>
        </p:nvPicPr>
        <p:blipFill rotWithShape="1">
          <a:blip r:embed="rId25">
            <a:alphaModFix/>
          </a:blip>
          <a:srcRect b="4227" l="4175" r="3641" t="5053"/>
          <a:stretch/>
        </p:blipFill>
        <p:spPr>
          <a:xfrm>
            <a:off x="18608500" y="15617700"/>
            <a:ext cx="7466876" cy="5210800"/>
          </a:xfrm>
          <a:prstGeom prst="rect">
            <a:avLst/>
          </a:prstGeom>
          <a:noFill/>
          <a:ln>
            <a:noFill/>
          </a:ln>
        </p:spPr>
      </p:pic>
      <p:sp>
        <p:nvSpPr>
          <p:cNvPr id="108" name="Shape 108"/>
          <p:cNvSpPr/>
          <p:nvPr/>
        </p:nvSpPr>
        <p:spPr>
          <a:xfrm>
            <a:off x="19853415" y="17911028"/>
            <a:ext cx="2199600" cy="1043999"/>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09" name="Shape 109"/>
          <p:cNvSpPr/>
          <p:nvPr/>
        </p:nvSpPr>
        <p:spPr>
          <a:xfrm rot="2854645">
            <a:off x="22386890" y="17028704"/>
            <a:ext cx="1646325" cy="831163"/>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10" name="Shape 110"/>
          <p:cNvSpPr/>
          <p:nvPr/>
        </p:nvSpPr>
        <p:spPr>
          <a:xfrm>
            <a:off x="21114784" y="17093934"/>
            <a:ext cx="1249799" cy="429899"/>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11" name="Shape 111"/>
          <p:cNvSpPr txBox="1"/>
          <p:nvPr/>
        </p:nvSpPr>
        <p:spPr>
          <a:xfrm>
            <a:off x="17950850" y="20622612"/>
            <a:ext cx="8808599" cy="658500"/>
          </a:xfrm>
          <a:prstGeom prst="rect">
            <a:avLst/>
          </a:prstGeom>
          <a:noFill/>
          <a:ln>
            <a:noFill/>
          </a:ln>
        </p:spPr>
        <p:txBody>
          <a:bodyPr anchorCtr="0" anchor="t" bIns="91425" lIns="91425" rIns="91425" tIns="91425">
            <a:noAutofit/>
          </a:bodyPr>
          <a:lstStyle/>
          <a:p>
            <a:pPr indent="0" lvl="0" marL="0" marR="0" rtl="0" algn="ctr">
              <a:lnSpc>
                <a:spcPct val="90000"/>
              </a:lnSpc>
              <a:spcBef>
                <a:spcPts val="0"/>
              </a:spcBef>
              <a:spcAft>
                <a:spcPts val="0"/>
              </a:spcAft>
              <a:buClr>
                <a:srgbClr val="CC4125"/>
              </a:buClr>
              <a:buSzPct val="25000"/>
              <a:buFont typeface="Garamond"/>
              <a:buNone/>
            </a:pPr>
            <a:r>
              <a:rPr b="1" lang="en-US" sz="2700">
                <a:solidFill>
                  <a:schemeClr val="accent1"/>
                </a:solidFill>
                <a:latin typeface="Garamond"/>
                <a:ea typeface="Garamond"/>
                <a:cs typeface="Garamond"/>
                <a:sym typeface="Garamond"/>
              </a:rPr>
              <a:t>Hotspots for Neighborhood Vulnerability to Extreme Heat Events</a:t>
            </a:r>
          </a:p>
        </p:txBody>
      </p:sp>
      <p:pic>
        <p:nvPicPr>
          <p:cNvPr id="112" name="Shape 112"/>
          <p:cNvPicPr preferRelativeResize="0"/>
          <p:nvPr/>
        </p:nvPicPr>
        <p:blipFill rotWithShape="1">
          <a:blip r:embed="rId25">
            <a:alphaModFix/>
          </a:blip>
          <a:srcRect b="4227" l="4175" r="3641" t="5053"/>
          <a:stretch/>
        </p:blipFill>
        <p:spPr>
          <a:xfrm>
            <a:off x="18611775" y="21517137"/>
            <a:ext cx="7466876" cy="5210800"/>
          </a:xfrm>
          <a:prstGeom prst="rect">
            <a:avLst/>
          </a:prstGeom>
          <a:noFill/>
          <a:ln>
            <a:noFill/>
          </a:ln>
        </p:spPr>
      </p:pic>
      <p:sp>
        <p:nvSpPr>
          <p:cNvPr id="113" name="Shape 113"/>
          <p:cNvSpPr/>
          <p:nvPr/>
        </p:nvSpPr>
        <p:spPr>
          <a:xfrm>
            <a:off x="19856690" y="23810465"/>
            <a:ext cx="2199600" cy="1043999"/>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14" name="Shape 114"/>
          <p:cNvSpPr/>
          <p:nvPr/>
        </p:nvSpPr>
        <p:spPr>
          <a:xfrm rot="2854645">
            <a:off x="22390165" y="22928141"/>
            <a:ext cx="1646325" cy="831163"/>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15" name="Shape 115"/>
          <p:cNvSpPr/>
          <p:nvPr/>
        </p:nvSpPr>
        <p:spPr>
          <a:xfrm>
            <a:off x="21118059" y="22993371"/>
            <a:ext cx="1249799" cy="429899"/>
          </a:xfrm>
          <a:prstGeom prst="ellipse">
            <a:avLst/>
          </a:prstGeom>
          <a:noFill/>
          <a:ln cap="flat" cmpd="sng" w="38100">
            <a:solidFill>
              <a:srgbClr val="00FF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