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 ContentType="image/tif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comments/comment2.xml" ContentType="application/vnd.openxmlformats-officedocument.presentationml.comments+xml"/>
  <Override PartName="/ppt/notesSlides/notesSlide3.xml" ContentType="application/vnd.openxmlformats-officedocument.presentationml.notesSlide+xml"/>
  <Override PartName="/ppt/comments/comment3.xml" ContentType="application/vnd.openxmlformats-officedocument.presentationml.comments+xml"/>
  <Override PartName="/ppt/notesSlides/notesSlide4.xml" ContentType="application/vnd.openxmlformats-officedocument.presentationml.notesSlide+xml"/>
  <Override PartName="/ppt/comments/comment4.xml" ContentType="application/vnd.openxmlformats-officedocument.presentationml.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comment5.xml" ContentType="application/vnd.openxmlformats-officedocument.presentationml.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comment6.xml" ContentType="application/vnd.openxmlformats-officedocument.presentationml.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comment7.xml" ContentType="application/vnd.openxmlformats-officedocument.presentationml.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comment8.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
  </p:notesMasterIdLst>
  <p:sldIdLst>
    <p:sldId id="275" r:id="rId2"/>
    <p:sldId id="300" r:id="rId3"/>
    <p:sldId id="301" r:id="rId4"/>
    <p:sldId id="302" r:id="rId5"/>
    <p:sldId id="303" r:id="rId6"/>
    <p:sldId id="304" r:id="rId7"/>
    <p:sldId id="305" r:id="rId8"/>
    <p:sldId id="310" r:id="rId9"/>
    <p:sldId id="306" r:id="rId10"/>
    <p:sldId id="307" r:id="rId11"/>
    <p:sldId id="309" r:id="rId12"/>
    <p:sldId id="311" r:id="rId13"/>
    <p:sldId id="312" r:id="rId14"/>
    <p:sldId id="313" r:id="rId15"/>
    <p:sldId id="314" r:id="rId16"/>
    <p:sldId id="315" r:id="rId17"/>
    <p:sldId id="316" r:id="rId18"/>
    <p:sldId id="277"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3" orient="horz" pos="248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berle Keith" initials="AK" lastIdx="25" clrIdx="0"/>
  <p:cmAuthor id="2" name="peter hawman" initials="ph" lastIdx="1" clrIdx="1"/>
  <p:cmAuthor id="3" name="Orne, Tiffani N. (LARC-E3)[SSAI DEVELOP]" initials="OTN(D" lastIdx="4" clrIdx="2">
    <p:extLst>
      <p:ext uri="{19B8F6BF-5375-455C-9EA6-DF929625EA0E}">
        <p15:presenceInfo xmlns:p15="http://schemas.microsoft.com/office/powerpoint/2012/main" userId="S-1-5-21-330711430-3775241029-4075259233-55560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9A149"/>
    <a:srgbClr val="333333"/>
    <a:srgbClr val="F4901A"/>
    <a:srgbClr val="FFFFF5"/>
    <a:srgbClr val="FFFFF3"/>
    <a:srgbClr val="DC7D0A"/>
    <a:srgbClr val="DE8E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32" autoAdjust="0"/>
    <p:restoredTop sz="90057" autoAdjust="0"/>
  </p:normalViewPr>
  <p:slideViewPr>
    <p:cSldViewPr snapToGrid="0">
      <p:cViewPr varScale="1">
        <p:scale>
          <a:sx n="101" d="100"/>
          <a:sy n="101" d="100"/>
        </p:scale>
        <p:origin x="972" y="108"/>
      </p:cViewPr>
      <p:guideLst>
        <p:guide orient="horz" pos="2160"/>
        <p:guide pos="2880"/>
        <p:guide orient="horz" pos="2481"/>
      </p:guideLst>
    </p:cSldViewPr>
  </p:slideViewPr>
  <p:notesTextViewPr>
    <p:cViewPr>
      <p:scale>
        <a:sx n="100" d="100"/>
        <a:sy n="100" d="100"/>
      </p:scale>
      <p:origin x="0" y="0"/>
    </p:cViewPr>
  </p:notesTextViewPr>
  <p:notesViewPr>
    <p:cSldViewPr snapToGrid="0">
      <p:cViewPr varScale="1">
        <p:scale>
          <a:sx n="74" d="100"/>
          <a:sy n="74" d="100"/>
        </p:scale>
        <p:origin x="768" y="91"/>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5-07-04T13:05:36.776" idx="12">
    <p:pos x="4782" y="2699"/>
    <p:text>Use title case for the title.</p:text>
  </p:cm>
  <p:cm authorId="1" dt="2015-07-04T13:06:38.955" idx="13">
    <p:pos x="10" y="10"/>
    <p:text>Please be sure to have complete speaker notes for the final draft for all slides. Hypothetically, a person who was not on the team should be able to use the speaker notes to be able to present this project.</p:text>
  </p:cm>
  <p:cm authorId="1" dt="2015-07-04T13:17:09.282" idx="17">
    <p:pos x="823" y="80"/>
    <p:text>The correct file name was not used.
The correct name for this project is Himalaya Disasters II, not Himalayan Disasters II. Please contact the Project Coordination Team if you have any questions.</p:text>
  </p:cm>
  <p:cm authorId="3" dt="2015-07-21T19:33:26.332" idx="1">
    <p:pos x="2616" y="3444"/>
    <p:text>I rearranged these to fit the seventh one</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5-07-04T13:07:46.733" idx="14">
    <p:pos x="2897" y="3915"/>
    <p:text>The source text is illegible. Please add the source below the image.</p:text>
  </p:cm>
  <p:cm authorId="3" dt="2015-07-21T19:36:08.679" idx="2">
    <p:pos x="5034" y="1704"/>
    <p:text>I slightly decreased the space between points</p:text>
    <p:extLst>
      <p:ext uri="{C676402C-5697-4E1C-873F-D02D1690AC5C}">
        <p15:threadingInfo xmlns:p15="http://schemas.microsoft.com/office/powerpoint/2012/main" timeZoneBias="24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15-07-04T13:09:12.525" idx="16">
    <p:pos x="79" y="1513"/>
    <p:text>There is a lot of text here. Consider placing most of it in the speaker notes and simply say what needs to be said.</p:text>
  </p:cm>
  <p:cm authorId="3" dt="2015-07-21T19:36:42.036" idx="3">
    <p:pos x="1608" y="1668"/>
    <p:text>I deleted the periods</p:text>
    <p:extLst>
      <p:ext uri="{C676402C-5697-4E1C-873F-D02D1690AC5C}">
        <p15:threadingInfo xmlns:p15="http://schemas.microsoft.com/office/powerpoint/2012/main" timeZoneBias="24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15-07-04T13:18:08.171" idx="18">
    <p:pos x="70" y="981"/>
    <p:text>Please be consistent with the use of complete sentences on a slide.</p:text>
  </p:cm>
  <p:cm authorId="1" dt="2015-07-04T13:18:30.121" idx="19">
    <p:pos x="93" y="2438"/>
    <p:text>Incomplete sentences should not have periods.</p:text>
  </p:cm>
</p:cmLst>
</file>

<file path=ppt/comments/comment5.xml><?xml version="1.0" encoding="utf-8"?>
<p:cmLst xmlns:a="http://schemas.openxmlformats.org/drawingml/2006/main" xmlns:r="http://schemas.openxmlformats.org/officeDocument/2006/relationships" xmlns:p="http://schemas.openxmlformats.org/presentationml/2006/main">
  <p:cm authorId="1" dt="2015-07-04T13:20:10.398" idx="20">
    <p:pos x="5309" y="676"/>
    <p:text>These images are really dark. They may be difficult to see. I would recommend projecting this slide on a wall in a room with various lighting to be sure the images can be seen.</p:text>
  </p:cm>
  <p:cm authorId="1" dt="2015-07-04T13:21:11.464" idx="21">
    <p:pos x="365" y="1061"/>
    <p:text>Please adjust the text box to get rid of the orphaned "n" on "collection."</p:text>
  </p:cm>
</p:cmLst>
</file>

<file path=ppt/comments/comment6.xml><?xml version="1.0" encoding="utf-8"?>
<p:cmLst xmlns:a="http://schemas.openxmlformats.org/drawingml/2006/main" xmlns:r="http://schemas.openxmlformats.org/officeDocument/2006/relationships" xmlns:p="http://schemas.openxmlformats.org/presentationml/2006/main">
  <p:cm authorId="1" dt="2015-07-04T13:22:07.373" idx="22">
    <p:pos x="3145" y="2280"/>
    <p:text>I aligned the thresholds box with the comparison and alert boxes.</p:text>
  </p:cm>
  <p:cm authorId="1" dt="2015-07-04T13:23:25.634" idx="23">
    <p:pos x="3734" y="3299"/>
    <p:text>Consider placing some of the text in the speaker notes.</p:text>
  </p:cm>
</p:cmLst>
</file>

<file path=ppt/comments/comment7.xml><?xml version="1.0" encoding="utf-8"?>
<p:cmLst xmlns:a="http://schemas.openxmlformats.org/drawingml/2006/main" xmlns:r="http://schemas.openxmlformats.org/officeDocument/2006/relationships" xmlns:p="http://schemas.openxmlformats.org/presentationml/2006/main">
  <p:cm authorId="1" dt="2015-07-04T13:24:29.260" idx="24">
    <p:pos x="4181" y="538"/>
    <p:text>Consider making the legend larger so that it can be more easily read.</p:text>
  </p:cm>
</p:cmLst>
</file>

<file path=ppt/comments/comment8.xml><?xml version="1.0" encoding="utf-8"?>
<p:cmLst xmlns:a="http://schemas.openxmlformats.org/drawingml/2006/main" xmlns:r="http://schemas.openxmlformats.org/officeDocument/2006/relationships" xmlns:p="http://schemas.openxmlformats.org/presentationml/2006/main">
  <p:cm authorId="1" dt="2015-07-04T13:29:49.583" idx="25">
    <p:pos x="124" y="820"/>
    <p:text>Consider making the names bold so as to not loose them among the other text.</p:text>
  </p:cm>
  <p:cm authorId="3" dt="2015-07-21T19:42:17.770" idx="4">
    <p:pos x="594" y="954"/>
    <p:text>I rearranged these a bit to make the spacing even. I also deleted the "(science advisor)" after each one.</p:text>
    <p:extLst>
      <p:ext uri="{C676402C-5697-4E1C-873F-D02D1690AC5C}">
        <p15:threadingInfo xmlns:p15="http://schemas.microsoft.com/office/powerpoint/2012/main" timeZoneBias="24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CB7D24-6C88-410E-ACB5-D95ED598E96E}" type="datetimeFigureOut">
              <a:rPr lang="en-US" smtClean="0"/>
              <a:t>7/21/2015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FCE636-EDCB-4E8F-A496-90D3D4BBB61E}" type="slidenum">
              <a:rPr lang="en-US" smtClean="0"/>
              <a:t>‹#›</a:t>
            </a:fld>
            <a:endParaRPr lang="en-US"/>
          </a:p>
        </p:txBody>
      </p:sp>
    </p:spTree>
    <p:extLst>
      <p:ext uri="{BB962C8B-B14F-4D97-AF65-F5344CB8AC3E}">
        <p14:creationId xmlns:p14="http://schemas.microsoft.com/office/powerpoint/2010/main" val="2407886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devpedia.developexchange.com/dv/index.php?title=List_of_Satellite_Pictures"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devpedia.developexchange.com/dv/index.php?title=List_of_Satellite_Pictures"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devpedia.developexchange.com/dv/index.php?title=List_of_Satellite_Pictures"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a:t>
            </a:fld>
            <a:endParaRPr lang="en-US"/>
          </a:p>
        </p:txBody>
      </p:sp>
    </p:spTree>
    <p:extLst>
      <p:ext uri="{BB962C8B-B14F-4D97-AF65-F5344CB8AC3E}">
        <p14:creationId xmlns:p14="http://schemas.microsoft.com/office/powerpoint/2010/main" val="5326298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Image Source:</a:t>
            </a:r>
          </a:p>
          <a:p>
            <a:pPr eaLnBrk="1" hangingPunct="1">
              <a:spcBef>
                <a:spcPct val="0"/>
              </a:spcBef>
            </a:pPr>
            <a:r>
              <a:rPr lang="en-US" altLang="en-US" dirty="0" smtClean="0"/>
              <a:t>Aakash Ahamed, Justin Roberts-Pierel</a:t>
            </a:r>
          </a:p>
          <a:p>
            <a:pPr eaLnBrk="1" hangingPunct="1">
              <a:spcBef>
                <a:spcPct val="0"/>
              </a:spcBef>
            </a:pPr>
            <a:endParaRPr lang="en-US" altLang="en-US" dirty="0" smtClean="0"/>
          </a:p>
          <a:p>
            <a:pPr eaLnBrk="1" hangingPunct="1">
              <a:spcBef>
                <a:spcPct val="0"/>
              </a:spcBef>
            </a:pPr>
            <a:r>
              <a:rPr lang="en-US" altLang="en-US" dirty="0" smtClean="0"/>
              <a:t>Speaker Notes: Schematic of workflow for DRIP model.</a:t>
            </a:r>
            <a:r>
              <a:rPr lang="en-US" altLang="en-US" baseline="0" dirty="0" smtClean="0"/>
              <a:t> DRIP used to monitor precipitation in Nepal.</a:t>
            </a:r>
          </a:p>
          <a:p>
            <a:pPr eaLnBrk="1" hangingPunct="1">
              <a:spcBef>
                <a:spcPct val="0"/>
              </a:spcBef>
            </a:pPr>
            <a:endParaRPr lang="en-US" altLang="en-US" baseline="0" dirty="0" smtClean="0"/>
          </a:p>
          <a:p>
            <a:pPr eaLnBrk="1" hangingPunct="1">
              <a:spcBef>
                <a:spcPct val="0"/>
              </a:spcBef>
            </a:pPr>
            <a:endParaRPr lang="en-US" altLang="en-US"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10</a:t>
            </a:fld>
            <a:endParaRPr lang="en-US"/>
          </a:p>
        </p:txBody>
      </p:sp>
    </p:spTree>
    <p:extLst>
      <p:ext uri="{BB962C8B-B14F-4D97-AF65-F5344CB8AC3E}">
        <p14:creationId xmlns:p14="http://schemas.microsoft.com/office/powerpoint/2010/main" val="3801059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Image Source:</a:t>
            </a:r>
          </a:p>
          <a:p>
            <a:pPr eaLnBrk="1" hangingPunct="1">
              <a:spcBef>
                <a:spcPct val="0"/>
              </a:spcBef>
            </a:pPr>
            <a:r>
              <a:rPr lang="en-US" altLang="en-US" dirty="0" smtClean="0"/>
              <a:t>Jessica</a:t>
            </a:r>
            <a:r>
              <a:rPr lang="en-US" altLang="en-US" baseline="0" dirty="0" smtClean="0"/>
              <a:t> Fayne</a:t>
            </a:r>
            <a:endParaRPr lang="en-US" altLang="en-US" dirty="0" smtClean="0"/>
          </a:p>
          <a:p>
            <a:pPr eaLnBrk="1" hangingPunct="1">
              <a:spcBef>
                <a:spcPct val="0"/>
              </a:spcBef>
            </a:pPr>
            <a:endParaRPr lang="en-US" altLang="en-US" dirty="0" smtClean="0"/>
          </a:p>
          <a:p>
            <a:pPr eaLnBrk="1" hangingPunct="1">
              <a:spcBef>
                <a:spcPct val="0"/>
              </a:spcBef>
            </a:pPr>
            <a:r>
              <a:rPr lang="en-US" altLang="en-US" dirty="0" smtClean="0"/>
              <a:t>Speaker Notes: </a:t>
            </a:r>
          </a:p>
          <a:p>
            <a:pPr marL="0" marR="0" indent="0" algn="l" defTabSz="914400" rtl="0" eaLnBrk="1" fontAlgn="auto" latinLnBrk="0" hangingPunct="1">
              <a:lnSpc>
                <a:spcPct val="100000"/>
              </a:lnSpc>
              <a:spcBef>
                <a:spcPct val="0"/>
              </a:spcBef>
              <a:spcAft>
                <a:spcPts val="0"/>
              </a:spcAft>
              <a:buClrTx/>
              <a:buSzTx/>
              <a:buFontTx/>
              <a:buNone/>
              <a:tabLst/>
              <a:defRPr/>
            </a:pPr>
            <a:r>
              <a:rPr lang="en-US" sz="1200" dirty="0" smtClean="0"/>
              <a:t>Blue areas match either the moisture or the red increase criteria, the red areas match both.</a:t>
            </a:r>
          </a:p>
          <a:p>
            <a:pPr marL="0" marR="0" indent="0" algn="l" defTabSz="914400" rtl="0" eaLnBrk="1" fontAlgn="auto" latinLnBrk="0" hangingPunct="1">
              <a:lnSpc>
                <a:spcPct val="100000"/>
              </a:lnSpc>
              <a:spcBef>
                <a:spcPct val="0"/>
              </a:spcBef>
              <a:spcAft>
                <a:spcPts val="0"/>
              </a:spcAft>
              <a:buClrTx/>
              <a:buSzTx/>
              <a:buFontTx/>
              <a:buNone/>
              <a:tabLst/>
              <a:defRPr/>
            </a:pPr>
            <a:endParaRPr lang="en-US" sz="1200" dirty="0" smtClean="0"/>
          </a:p>
          <a:p>
            <a:pPr marL="0" marR="0" indent="0" algn="l" defTabSz="914400" rtl="0" eaLnBrk="1" fontAlgn="auto" latinLnBrk="0" hangingPunct="1">
              <a:lnSpc>
                <a:spcPct val="100000"/>
              </a:lnSpc>
              <a:spcBef>
                <a:spcPct val="0"/>
              </a:spcBef>
              <a:spcAft>
                <a:spcPts val="0"/>
              </a:spcAft>
              <a:buClrTx/>
              <a:buSzTx/>
              <a:buFontTx/>
              <a:buNone/>
              <a:tabLst/>
              <a:defRPr/>
            </a:pPr>
            <a:r>
              <a:rPr lang="en-US" sz="1200" dirty="0" smtClean="0"/>
              <a:t>Next step</a:t>
            </a:r>
            <a:r>
              <a:rPr lang="en-US" sz="1200" baseline="0" dirty="0" smtClean="0"/>
              <a:t>: incorporate slope</a:t>
            </a:r>
            <a:endParaRPr lang="en-US" sz="1200" dirty="0" smtClean="0"/>
          </a:p>
          <a:p>
            <a:pPr eaLnBrk="1" hangingPunct="1">
              <a:spcBef>
                <a:spcPct val="0"/>
              </a:spcBef>
            </a:pPr>
            <a:endParaRPr lang="en-US" altLang="en-US" dirty="0" smtClean="0"/>
          </a:p>
          <a:p>
            <a:pPr marL="0" marR="0" indent="0" algn="l" defTabSz="914400" rtl="0" eaLnBrk="1" fontAlgn="auto" latinLnBrk="0" hangingPunct="1">
              <a:lnSpc>
                <a:spcPct val="100000"/>
              </a:lnSpc>
              <a:spcBef>
                <a:spcPct val="0"/>
              </a:spcBef>
              <a:spcAft>
                <a:spcPts val="0"/>
              </a:spcAft>
              <a:buClrTx/>
              <a:buSzTx/>
              <a:buFontTx/>
              <a:buNone/>
              <a:tabLst/>
              <a:defRPr/>
            </a:pPr>
            <a:r>
              <a:rPr lang="en-US" sz="1200" dirty="0" smtClean="0"/>
              <a:t>This example is from an non-cloud masked image.</a:t>
            </a:r>
            <a:endParaRPr lang="en-US" altLang="en-US" dirty="0" smtClean="0"/>
          </a:p>
          <a:p>
            <a:pPr eaLnBrk="1" hangingPunct="1">
              <a:spcBef>
                <a:spcPct val="0"/>
              </a:spcBef>
            </a:pPr>
            <a:endParaRPr lang="en-US" altLang="en-US"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11</a:t>
            </a:fld>
            <a:endParaRPr lang="en-US"/>
          </a:p>
        </p:txBody>
      </p:sp>
    </p:spTree>
    <p:extLst>
      <p:ext uri="{BB962C8B-B14F-4D97-AF65-F5344CB8AC3E}">
        <p14:creationId xmlns:p14="http://schemas.microsoft.com/office/powerpoint/2010/main" val="18175735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Image Source:</a:t>
            </a:r>
          </a:p>
          <a:p>
            <a:pPr eaLnBrk="1" hangingPunct="1">
              <a:spcBef>
                <a:spcPct val="0"/>
              </a:spcBef>
            </a:pPr>
            <a:r>
              <a:rPr lang="en-US" altLang="en-US" dirty="0" smtClean="0"/>
              <a:t>Aakash</a:t>
            </a:r>
            <a:r>
              <a:rPr lang="en-US" altLang="en-US" baseline="0" dirty="0" smtClean="0"/>
              <a:t> Ahamed</a:t>
            </a:r>
          </a:p>
          <a:p>
            <a:pPr eaLnBrk="1" hangingPunct="1">
              <a:spcBef>
                <a:spcPct val="0"/>
              </a:spcBef>
            </a:pPr>
            <a:endParaRPr lang="en-US" altLang="en-US" baseline="0" dirty="0" smtClean="0"/>
          </a:p>
          <a:p>
            <a:pPr eaLnBrk="1" hangingPunct="1">
              <a:spcBef>
                <a:spcPct val="0"/>
              </a:spcBef>
            </a:pPr>
            <a:r>
              <a:rPr lang="en-US" altLang="en-US" baseline="0" dirty="0" smtClean="0"/>
              <a:t>Speaker Note: </a:t>
            </a:r>
          </a:p>
          <a:p>
            <a:pPr eaLnBrk="1" hangingPunct="1">
              <a:spcBef>
                <a:spcPct val="0"/>
              </a:spcBef>
            </a:pPr>
            <a:r>
              <a:rPr lang="en-US" altLang="en-US" baseline="0" dirty="0" smtClean="0"/>
              <a:t>Blue areas represent higher average for 7 day max precipitation for length of record, red areas represent lower average 7 day max precipitation for length of record</a:t>
            </a:r>
          </a:p>
        </p:txBody>
      </p:sp>
      <p:sp>
        <p:nvSpPr>
          <p:cNvPr id="4" name="Slide Number Placeholder 3"/>
          <p:cNvSpPr>
            <a:spLocks noGrp="1"/>
          </p:cNvSpPr>
          <p:nvPr>
            <p:ph type="sldNum" sz="quarter" idx="10"/>
          </p:nvPr>
        </p:nvSpPr>
        <p:spPr/>
        <p:txBody>
          <a:bodyPr/>
          <a:lstStyle/>
          <a:p>
            <a:fld id="{DFFCE636-EDCB-4E8F-A496-90D3D4BBB61E}" type="slidenum">
              <a:rPr lang="en-US" smtClean="0"/>
              <a:t>12</a:t>
            </a:fld>
            <a:endParaRPr lang="en-US"/>
          </a:p>
        </p:txBody>
      </p:sp>
    </p:spTree>
    <p:extLst>
      <p:ext uri="{BB962C8B-B14F-4D97-AF65-F5344CB8AC3E}">
        <p14:creationId xmlns:p14="http://schemas.microsoft.com/office/powerpoint/2010/main" val="21049382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Speaker Notes:</a:t>
            </a:r>
            <a:r>
              <a:rPr lang="en-US" altLang="en-US" baseline="0" dirty="0" smtClean="0"/>
              <a:t> TBD</a:t>
            </a:r>
          </a:p>
        </p:txBody>
      </p:sp>
      <p:sp>
        <p:nvSpPr>
          <p:cNvPr id="4" name="Slide Number Placeholder 3"/>
          <p:cNvSpPr>
            <a:spLocks noGrp="1"/>
          </p:cNvSpPr>
          <p:nvPr>
            <p:ph type="sldNum" sz="quarter" idx="10"/>
          </p:nvPr>
        </p:nvSpPr>
        <p:spPr/>
        <p:txBody>
          <a:bodyPr/>
          <a:lstStyle/>
          <a:p>
            <a:fld id="{DFFCE636-EDCB-4E8F-A496-90D3D4BBB61E}" type="slidenum">
              <a:rPr lang="en-US" smtClean="0"/>
              <a:t>13</a:t>
            </a:fld>
            <a:endParaRPr lang="en-US"/>
          </a:p>
        </p:txBody>
      </p:sp>
    </p:spTree>
    <p:extLst>
      <p:ext uri="{BB962C8B-B14F-4D97-AF65-F5344CB8AC3E}">
        <p14:creationId xmlns:p14="http://schemas.microsoft.com/office/powerpoint/2010/main" val="4997269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Speaker Notes:</a:t>
            </a:r>
            <a:r>
              <a:rPr lang="en-US" altLang="en-US" baseline="0" dirty="0" smtClean="0"/>
              <a:t> TBD</a:t>
            </a:r>
          </a:p>
        </p:txBody>
      </p:sp>
      <p:sp>
        <p:nvSpPr>
          <p:cNvPr id="4" name="Slide Number Placeholder 3"/>
          <p:cNvSpPr>
            <a:spLocks noGrp="1"/>
          </p:cNvSpPr>
          <p:nvPr>
            <p:ph type="sldNum" sz="quarter" idx="10"/>
          </p:nvPr>
        </p:nvSpPr>
        <p:spPr/>
        <p:txBody>
          <a:bodyPr/>
          <a:lstStyle/>
          <a:p>
            <a:fld id="{DFFCE636-EDCB-4E8F-A496-90D3D4BBB61E}" type="slidenum">
              <a:rPr lang="en-US" smtClean="0"/>
              <a:t>14</a:t>
            </a:fld>
            <a:endParaRPr lang="en-US"/>
          </a:p>
        </p:txBody>
      </p:sp>
    </p:spTree>
    <p:extLst>
      <p:ext uri="{BB962C8B-B14F-4D97-AF65-F5344CB8AC3E}">
        <p14:creationId xmlns:p14="http://schemas.microsoft.com/office/powerpoint/2010/main" val="6254813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Speaker Notes:</a:t>
            </a:r>
            <a:r>
              <a:rPr lang="en-US" altLang="en-US" baseline="0" dirty="0" smtClean="0"/>
              <a:t> TBD</a:t>
            </a:r>
          </a:p>
        </p:txBody>
      </p:sp>
      <p:sp>
        <p:nvSpPr>
          <p:cNvPr id="4" name="Slide Number Placeholder 3"/>
          <p:cNvSpPr>
            <a:spLocks noGrp="1"/>
          </p:cNvSpPr>
          <p:nvPr>
            <p:ph type="sldNum" sz="quarter" idx="10"/>
          </p:nvPr>
        </p:nvSpPr>
        <p:spPr/>
        <p:txBody>
          <a:bodyPr/>
          <a:lstStyle/>
          <a:p>
            <a:fld id="{DFFCE636-EDCB-4E8F-A496-90D3D4BBB61E}" type="slidenum">
              <a:rPr lang="en-US" smtClean="0"/>
              <a:t>15</a:t>
            </a:fld>
            <a:endParaRPr lang="en-US"/>
          </a:p>
        </p:txBody>
      </p:sp>
    </p:spTree>
    <p:extLst>
      <p:ext uri="{BB962C8B-B14F-4D97-AF65-F5344CB8AC3E}">
        <p14:creationId xmlns:p14="http://schemas.microsoft.com/office/powerpoint/2010/main" val="42697916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Speaker Notes:</a:t>
            </a:r>
            <a:r>
              <a:rPr lang="en-US" altLang="en-US" baseline="0" dirty="0" smtClean="0"/>
              <a:t> TBD</a:t>
            </a:r>
          </a:p>
        </p:txBody>
      </p:sp>
      <p:sp>
        <p:nvSpPr>
          <p:cNvPr id="4" name="Slide Number Placeholder 3"/>
          <p:cNvSpPr>
            <a:spLocks noGrp="1"/>
          </p:cNvSpPr>
          <p:nvPr>
            <p:ph type="sldNum" sz="quarter" idx="10"/>
          </p:nvPr>
        </p:nvSpPr>
        <p:spPr/>
        <p:txBody>
          <a:bodyPr/>
          <a:lstStyle/>
          <a:p>
            <a:fld id="{DFFCE636-EDCB-4E8F-A496-90D3D4BBB61E}" type="slidenum">
              <a:rPr lang="en-US" smtClean="0"/>
              <a:t>16</a:t>
            </a:fld>
            <a:endParaRPr lang="en-US"/>
          </a:p>
        </p:txBody>
      </p:sp>
    </p:spTree>
    <p:extLst>
      <p:ext uri="{BB962C8B-B14F-4D97-AF65-F5344CB8AC3E}">
        <p14:creationId xmlns:p14="http://schemas.microsoft.com/office/powerpoint/2010/main" val="38629237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Speaker Notes:</a:t>
            </a:r>
            <a:r>
              <a:rPr lang="en-US" altLang="en-US" baseline="0" dirty="0" smtClean="0"/>
              <a:t> TBD</a:t>
            </a:r>
          </a:p>
        </p:txBody>
      </p:sp>
      <p:sp>
        <p:nvSpPr>
          <p:cNvPr id="4" name="Slide Number Placeholder 3"/>
          <p:cNvSpPr>
            <a:spLocks noGrp="1"/>
          </p:cNvSpPr>
          <p:nvPr>
            <p:ph type="sldNum" sz="quarter" idx="10"/>
          </p:nvPr>
        </p:nvSpPr>
        <p:spPr/>
        <p:txBody>
          <a:bodyPr/>
          <a:lstStyle/>
          <a:p>
            <a:fld id="{DFFCE636-EDCB-4E8F-A496-90D3D4BBB61E}" type="slidenum">
              <a:rPr lang="en-US" smtClean="0"/>
              <a:t>17</a:t>
            </a:fld>
            <a:endParaRPr lang="en-US"/>
          </a:p>
        </p:txBody>
      </p:sp>
    </p:spTree>
    <p:extLst>
      <p:ext uri="{BB962C8B-B14F-4D97-AF65-F5344CB8AC3E}">
        <p14:creationId xmlns:p14="http://schemas.microsoft.com/office/powerpoint/2010/main" val="10992922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endParaRPr lang="en-US" altLang="en-US" baseline="0"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18</a:t>
            </a:fld>
            <a:endParaRPr lang="en-US"/>
          </a:p>
        </p:txBody>
      </p:sp>
    </p:spTree>
    <p:extLst>
      <p:ext uri="{BB962C8B-B14F-4D97-AF65-F5344CB8AC3E}">
        <p14:creationId xmlns:p14="http://schemas.microsoft.com/office/powerpoint/2010/main" val="13920718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Image Source:</a:t>
            </a:r>
            <a:r>
              <a:rPr lang="en-US" altLang="en-US" baseline="0" dirty="0" smtClean="0"/>
              <a:t> </a:t>
            </a:r>
            <a:r>
              <a:rPr lang="en-US" altLang="en-US" dirty="0" smtClean="0"/>
              <a:t>Aakash Ahamed</a:t>
            </a:r>
          </a:p>
          <a:p>
            <a:pPr eaLnBrk="1" hangingPunct="1">
              <a:spcBef>
                <a:spcPct val="0"/>
              </a:spcBef>
            </a:pPr>
            <a:r>
              <a:rPr lang="en-US" altLang="en-US" dirty="0" smtClean="0"/>
              <a:t>Image Data sources: ICIMOD</a:t>
            </a:r>
          </a:p>
          <a:p>
            <a:pPr eaLnBrk="1" hangingPunct="1">
              <a:spcBef>
                <a:spcPct val="0"/>
              </a:spcBef>
            </a:pPr>
            <a:r>
              <a:rPr lang="en-US" altLang="en-US" dirty="0" smtClean="0"/>
              <a:t>Content source: Wikipedia</a:t>
            </a:r>
          </a:p>
          <a:p>
            <a:endParaRPr lang="en-US" dirty="0" smtClean="0"/>
          </a:p>
          <a:p>
            <a:pPr eaLnBrk="1" hangingPunct="1">
              <a:spcBef>
                <a:spcPct val="0"/>
              </a:spcBef>
            </a:pPr>
            <a:r>
              <a:rPr lang="en-US" altLang="en-US" dirty="0" smtClean="0"/>
              <a:t>Speaker Notes: </a:t>
            </a:r>
          </a:p>
          <a:p>
            <a:pPr eaLnBrk="1" hangingPunct="1">
              <a:spcBef>
                <a:spcPct val="0"/>
              </a:spcBef>
            </a:pPr>
            <a:r>
              <a:rPr lang="en-US" altLang="en-US" dirty="0" smtClean="0"/>
              <a:t>Location:</a:t>
            </a:r>
            <a:r>
              <a:rPr lang="en-US" altLang="en-US" baseline="0" dirty="0" smtClean="0"/>
              <a:t> </a:t>
            </a:r>
            <a:r>
              <a:rPr lang="en-US" altLang="en-US" dirty="0" smtClean="0"/>
              <a:t>Nepal is a landlocked, mountainous East Asian country</a:t>
            </a:r>
            <a:r>
              <a:rPr lang="en-US" altLang="en-US" baseline="0" dirty="0" smtClean="0"/>
              <a:t> that is slightly larger than the state of Arkansas. </a:t>
            </a:r>
            <a:endParaRPr lang="en-US" altLang="en-US" dirty="0" smtClean="0"/>
          </a:p>
          <a:p>
            <a:pPr eaLnBrk="1" hangingPunct="1">
              <a:spcBef>
                <a:spcPct val="0"/>
              </a:spcBef>
            </a:pPr>
            <a:endParaRPr lang="en-US" altLang="en-US" dirty="0" smtClean="0"/>
          </a:p>
          <a:p>
            <a:pPr eaLnBrk="1" hangingPunct="1">
              <a:spcBef>
                <a:spcPct val="0"/>
              </a:spcBef>
            </a:pPr>
            <a:r>
              <a:rPr lang="en-US" altLang="en-US" dirty="0" smtClean="0"/>
              <a:t>Area:</a:t>
            </a:r>
            <a:r>
              <a:rPr lang="en-US" altLang="en-US" baseline="0" dirty="0" smtClean="0"/>
              <a:t> </a:t>
            </a:r>
            <a:r>
              <a:rPr lang="en-US" altLang="en-US" dirty="0" smtClean="0"/>
              <a:t>The country is 147,181</a:t>
            </a:r>
            <a:r>
              <a:rPr lang="en-US" altLang="en-US" baseline="0" dirty="0" smtClean="0"/>
              <a:t> </a:t>
            </a:r>
            <a:r>
              <a:rPr lang="en-US" altLang="en-US" dirty="0" smtClean="0"/>
              <a:t>square kilometers in size.</a:t>
            </a:r>
          </a:p>
          <a:p>
            <a:pPr eaLnBrk="1" hangingPunct="1">
              <a:spcBef>
                <a:spcPct val="0"/>
              </a:spcBef>
            </a:pPr>
            <a:endParaRPr lang="en-US" altLang="en-US" dirty="0" smtClean="0"/>
          </a:p>
          <a:p>
            <a:pPr eaLnBrk="1" hangingPunct="1">
              <a:spcBef>
                <a:spcPct val="0"/>
              </a:spcBef>
            </a:pPr>
            <a:r>
              <a:rPr lang="en-US" altLang="en-US" dirty="0" smtClean="0"/>
              <a:t>Climate:</a:t>
            </a:r>
            <a:r>
              <a:rPr lang="en-US" altLang="en-US" baseline="0" dirty="0" smtClean="0"/>
              <a:t> 8 Climatic zones across the country due to large gradients in altitude and precipitation.</a:t>
            </a:r>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a:t>
            </a:fld>
            <a:endParaRPr lang="en-US"/>
          </a:p>
        </p:txBody>
      </p:sp>
    </p:spTree>
    <p:extLst>
      <p:ext uri="{BB962C8B-B14F-4D97-AF65-F5344CB8AC3E}">
        <p14:creationId xmlns:p14="http://schemas.microsoft.com/office/powerpoint/2010/main" val="5489879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Image Source:</a:t>
            </a:r>
          </a:p>
          <a:p>
            <a:pPr eaLnBrk="1" hangingPunct="1">
              <a:spcBef>
                <a:spcPct val="0"/>
              </a:spcBef>
            </a:pPr>
            <a:r>
              <a:rPr lang="en-US" altLang="en-US" dirty="0" smtClean="0"/>
              <a:t>Amanda Rumsey</a:t>
            </a:r>
          </a:p>
          <a:p>
            <a:pPr eaLnBrk="1" hangingPunct="1">
              <a:spcBef>
                <a:spcPct val="0"/>
              </a:spcBef>
            </a:pPr>
            <a:endParaRPr lang="en-US" altLang="en-US" dirty="0" smtClean="0"/>
          </a:p>
          <a:p>
            <a:pPr eaLnBrk="1" hangingPunct="1">
              <a:spcBef>
                <a:spcPct val="0"/>
              </a:spcBef>
            </a:pPr>
            <a:r>
              <a:rPr lang="en-US" altLang="en-US" dirty="0" smtClean="0"/>
              <a:t>Speaker Notes:</a:t>
            </a:r>
            <a:r>
              <a:rPr lang="en-US" altLang="en-US" baseline="0" dirty="0" smtClean="0"/>
              <a:t> Goal in general is an automatic landslide detection and near </a:t>
            </a:r>
            <a:r>
              <a:rPr lang="en-US" altLang="en-US" baseline="0" dirty="0" err="1" smtClean="0"/>
              <a:t>realtime</a:t>
            </a:r>
            <a:r>
              <a:rPr lang="en-US" altLang="en-US" baseline="0" dirty="0" smtClean="0"/>
              <a:t> warning product. Image shows a landslide susceptibility map from last term based on frequency ratios of landslides in relation to 12 conditioning variables. </a:t>
            </a:r>
            <a:endParaRPr lang="en-US" altLang="en-US"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3</a:t>
            </a:fld>
            <a:endParaRPr lang="en-US"/>
          </a:p>
        </p:txBody>
      </p:sp>
    </p:spTree>
    <p:extLst>
      <p:ext uri="{BB962C8B-B14F-4D97-AF65-F5344CB8AC3E}">
        <p14:creationId xmlns:p14="http://schemas.microsoft.com/office/powerpoint/2010/main" val="7714972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Speaker Notes: </a:t>
            </a:r>
          </a:p>
          <a:p>
            <a:pPr eaLnBrk="1" hangingPunct="1">
              <a:spcBef>
                <a:spcPct val="0"/>
              </a:spcBef>
            </a:pPr>
            <a:endParaRPr lang="en-US" altLang="en-US" dirty="0" smtClean="0"/>
          </a:p>
          <a:p>
            <a:pPr eaLnBrk="1" hangingPunct="1">
              <a:spcBef>
                <a:spcPct val="0"/>
              </a:spcBef>
            </a:pPr>
            <a:r>
              <a:rPr lang="en-US" altLang="en-US" dirty="0" smtClean="0"/>
              <a:t>Nepal</a:t>
            </a:r>
            <a:r>
              <a:rPr lang="en-US" altLang="en-US" baseline="0" dirty="0" smtClean="0"/>
              <a:t> is an underdeveloped country- poor infrastructure results in significant economic damage and loss of life from landslide events. </a:t>
            </a:r>
          </a:p>
          <a:p>
            <a:pPr eaLnBrk="1" hangingPunct="1">
              <a:spcBef>
                <a:spcPct val="0"/>
              </a:spcBef>
            </a:pPr>
            <a:endParaRPr lang="en-US" altLang="en-US" baseline="0" dirty="0" smtClean="0"/>
          </a:p>
          <a:p>
            <a:pPr eaLnBrk="1" hangingPunct="1">
              <a:spcBef>
                <a:spcPct val="0"/>
              </a:spcBef>
            </a:pPr>
            <a:r>
              <a:rPr lang="en-US" altLang="en-US" baseline="0" dirty="0" smtClean="0"/>
              <a:t>In August 2014, over 150 people were killed in a single landslide in the </a:t>
            </a:r>
            <a:r>
              <a:rPr lang="en-US" altLang="en-US" baseline="0" dirty="0" err="1" smtClean="0"/>
              <a:t>Koshi</a:t>
            </a:r>
            <a:r>
              <a:rPr lang="en-US" altLang="en-US" baseline="0" dirty="0" smtClean="0"/>
              <a:t> region [other deadly landslides?]. The landslide also blocked the intersection of two rivers, causing extended concern for flooding.</a:t>
            </a:r>
          </a:p>
          <a:p>
            <a:pPr eaLnBrk="1" hangingPunct="1">
              <a:spcBef>
                <a:spcPct val="0"/>
              </a:spcBef>
            </a:pPr>
            <a:endParaRPr lang="en-US" altLang="en-US" baseline="0" dirty="0" smtClean="0"/>
          </a:p>
          <a:p>
            <a:pPr eaLnBrk="1" hangingPunct="1">
              <a:spcBef>
                <a:spcPct val="0"/>
              </a:spcBef>
            </a:pPr>
            <a:endParaRPr lang="en-US" altLang="en-US"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4</a:t>
            </a:fld>
            <a:endParaRPr lang="en-US"/>
          </a:p>
        </p:txBody>
      </p:sp>
    </p:spTree>
    <p:extLst>
      <p:ext uri="{BB962C8B-B14F-4D97-AF65-F5344CB8AC3E}">
        <p14:creationId xmlns:p14="http://schemas.microsoft.com/office/powerpoint/2010/main" val="40461950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US" altLang="en-US" dirty="0" smtClean="0"/>
              <a:t>Image Source: </a:t>
            </a:r>
            <a:r>
              <a:rPr lang="en-US" altLang="en-US" dirty="0" err="1" smtClean="0"/>
              <a:t>Developedia</a:t>
            </a:r>
            <a:r>
              <a:rPr lang="en-US" altLang="en-US" dirty="0" smtClean="0"/>
              <a:t> (</a:t>
            </a:r>
            <a:r>
              <a:rPr lang="en-US" sz="1200" u="sng" kern="1200" dirty="0" smtClean="0">
                <a:solidFill>
                  <a:schemeClr val="tx1"/>
                </a:solidFill>
                <a:effectLst/>
                <a:latin typeface="+mn-lt"/>
                <a:ea typeface="+mn-ea"/>
                <a:cs typeface="+mn-cs"/>
                <a:hlinkClick r:id="rId3"/>
              </a:rPr>
              <a:t>http://www.devpedia.developexchange.com/dv/index.php?title=List_of_Satellite_Pictures</a:t>
            </a:r>
            <a:r>
              <a:rPr lang="en-US" sz="1200" u="none" kern="1200" dirty="0" smtClean="0">
                <a:solidFill>
                  <a:schemeClr val="tx1"/>
                </a:solidFill>
                <a:effectLst/>
                <a:latin typeface="+mn-lt"/>
                <a:ea typeface="+mn-ea"/>
                <a:cs typeface="+mn-cs"/>
              </a:rPr>
              <a:t>)</a:t>
            </a:r>
            <a:r>
              <a:rPr lang="en-US" sz="1200" u="none" kern="1200" baseline="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ct val="0"/>
              </a:spcBef>
              <a:spcAft>
                <a:spcPts val="0"/>
              </a:spcAft>
              <a:buClrTx/>
              <a:buSzTx/>
              <a:buFontTx/>
              <a:buNone/>
              <a:tabLst/>
              <a:defRPr/>
            </a:pPr>
            <a:endParaRPr lang="en-US" sz="1200" u="none"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ct val="0"/>
              </a:spcBef>
              <a:spcAft>
                <a:spcPts val="0"/>
              </a:spcAft>
              <a:buClrTx/>
              <a:buSzTx/>
              <a:buFontTx/>
              <a:buNone/>
              <a:tabLst/>
              <a:defRPr/>
            </a:pPr>
            <a:r>
              <a:rPr lang="en-US" sz="1200" u="none" kern="1200" baseline="0" dirty="0" smtClean="0">
                <a:solidFill>
                  <a:schemeClr val="tx1"/>
                </a:solidFill>
                <a:effectLst/>
                <a:latin typeface="+mn-lt"/>
                <a:ea typeface="+mn-ea"/>
                <a:cs typeface="+mn-cs"/>
              </a:rPr>
              <a:t>Speaker notes: TRMM and GPM are used to monitor precipitation, which is the main cause of landslides. </a:t>
            </a:r>
          </a:p>
          <a:p>
            <a:pPr marL="0" marR="0" indent="0" algn="l" defTabSz="914400" rtl="0" eaLnBrk="1" fontAlgn="auto" latinLnBrk="0" hangingPunct="1">
              <a:lnSpc>
                <a:spcPct val="100000"/>
              </a:lnSpc>
              <a:spcBef>
                <a:spcPct val="0"/>
              </a:spcBef>
              <a:spcAft>
                <a:spcPts val="0"/>
              </a:spcAft>
              <a:buClrTx/>
              <a:buSzTx/>
              <a:buFontTx/>
              <a:buNone/>
              <a:tabLst/>
              <a:defRPr/>
            </a:pPr>
            <a:endParaRPr lang="en-US" sz="1200" u="none"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ct val="0"/>
              </a:spcBef>
              <a:spcAft>
                <a:spcPts val="0"/>
              </a:spcAft>
              <a:buClrTx/>
              <a:buSzTx/>
              <a:buFontTx/>
              <a:buNone/>
              <a:tabLst/>
              <a:defRPr/>
            </a:pPr>
            <a:r>
              <a:rPr lang="en-US" sz="1200" u="none" kern="1200" baseline="0" dirty="0" smtClean="0">
                <a:solidFill>
                  <a:schemeClr val="tx1"/>
                </a:solidFill>
                <a:effectLst/>
                <a:latin typeface="+mn-lt"/>
                <a:ea typeface="+mn-ea"/>
                <a:cs typeface="+mn-cs"/>
              </a:rPr>
              <a:t>Landsat used for aerial imagery (30m resolution) </a:t>
            </a:r>
          </a:p>
          <a:p>
            <a:pPr marL="0" marR="0" indent="0" algn="l" defTabSz="914400" rtl="0" eaLnBrk="1" fontAlgn="auto" latinLnBrk="0" hangingPunct="1">
              <a:lnSpc>
                <a:spcPct val="100000"/>
              </a:lnSpc>
              <a:spcBef>
                <a:spcPct val="0"/>
              </a:spcBef>
              <a:spcAft>
                <a:spcPts val="0"/>
              </a:spcAft>
              <a:buClrTx/>
              <a:buSzTx/>
              <a:buFontTx/>
              <a:buNone/>
              <a:tabLst/>
              <a:defRPr/>
            </a:pPr>
            <a:endParaRPr lang="en-US" sz="1200" u="none"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ct val="0"/>
              </a:spcBef>
              <a:spcAft>
                <a:spcPts val="0"/>
              </a:spcAft>
              <a:buClrTx/>
              <a:buSzTx/>
              <a:buFontTx/>
              <a:buNone/>
              <a:tabLst/>
              <a:defRPr/>
            </a:pPr>
            <a:r>
              <a:rPr lang="en-US" sz="1200" u="none" kern="1200" baseline="0" dirty="0" smtClean="0">
                <a:solidFill>
                  <a:schemeClr val="tx1"/>
                </a:solidFill>
                <a:effectLst/>
                <a:latin typeface="+mn-lt"/>
                <a:ea typeface="+mn-ea"/>
                <a:cs typeface="+mn-cs"/>
              </a:rPr>
              <a:t>Terra used for ASTER </a:t>
            </a:r>
            <a:r>
              <a:rPr lang="en-US" sz="1200" u="none" kern="1200" baseline="0" dirty="0" err="1" smtClean="0">
                <a:solidFill>
                  <a:schemeClr val="tx1"/>
                </a:solidFill>
                <a:effectLst/>
                <a:latin typeface="+mn-lt"/>
                <a:ea typeface="+mn-ea"/>
                <a:cs typeface="+mn-cs"/>
              </a:rPr>
              <a:t>DEMs.</a:t>
            </a:r>
            <a:r>
              <a:rPr lang="en-US" sz="1200" u="none" kern="1200" baseline="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DFFCE636-EDCB-4E8F-A496-90D3D4BBB61E}" type="slidenum">
              <a:rPr lang="en-US" smtClean="0"/>
              <a:t>5</a:t>
            </a:fld>
            <a:endParaRPr lang="en-US"/>
          </a:p>
        </p:txBody>
      </p:sp>
    </p:spTree>
    <p:extLst>
      <p:ext uri="{BB962C8B-B14F-4D97-AF65-F5344CB8AC3E}">
        <p14:creationId xmlns:p14="http://schemas.microsoft.com/office/powerpoint/2010/main" val="22630680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US" altLang="en-US" dirty="0" smtClean="0"/>
              <a:t>Image Source: </a:t>
            </a:r>
            <a:r>
              <a:rPr lang="en-US" altLang="en-US" dirty="0" err="1" smtClean="0"/>
              <a:t>Developedia</a:t>
            </a:r>
            <a:r>
              <a:rPr lang="en-US" altLang="en-US" dirty="0" smtClean="0"/>
              <a:t> (</a:t>
            </a:r>
            <a:r>
              <a:rPr lang="en-US" sz="1200" u="sng" kern="1200" dirty="0" smtClean="0">
                <a:solidFill>
                  <a:schemeClr val="tx1"/>
                </a:solidFill>
                <a:effectLst/>
                <a:latin typeface="+mn-lt"/>
                <a:ea typeface="+mn-ea"/>
                <a:cs typeface="+mn-cs"/>
                <a:hlinkClick r:id="rId3"/>
              </a:rPr>
              <a:t>http://www.devpedia.developexchange.com/dv/index.php?title=List_of_Satellite_Pictures</a:t>
            </a:r>
            <a:r>
              <a:rPr lang="en-US" sz="1200" u="none" kern="1200" dirty="0" smtClean="0">
                <a:solidFill>
                  <a:schemeClr val="tx1"/>
                </a:solidFill>
                <a:effectLst/>
                <a:latin typeface="+mn-lt"/>
                <a:ea typeface="+mn-ea"/>
                <a:cs typeface="+mn-cs"/>
              </a:rPr>
              <a:t>)</a:t>
            </a:r>
            <a:r>
              <a:rPr lang="en-US" sz="1200" u="none" kern="1200" baseline="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ct val="0"/>
              </a:spcBef>
              <a:spcAft>
                <a:spcPts val="0"/>
              </a:spcAft>
              <a:buClrTx/>
              <a:buSzTx/>
              <a:buFontTx/>
              <a:buNone/>
              <a:tabLst/>
              <a:defRPr/>
            </a:pPr>
            <a:endParaRPr lang="en-US" sz="1200" u="none"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ct val="0"/>
              </a:spcBef>
              <a:spcAft>
                <a:spcPts val="0"/>
              </a:spcAft>
              <a:buClrTx/>
              <a:buSzTx/>
              <a:buFontTx/>
              <a:buNone/>
              <a:tabLst/>
              <a:defRPr/>
            </a:pPr>
            <a:r>
              <a:rPr lang="en-US" sz="1200" kern="1200" dirty="0" smtClean="0">
                <a:solidFill>
                  <a:schemeClr val="tx1"/>
                </a:solidFill>
                <a:effectLst/>
                <a:latin typeface="+mn-lt"/>
                <a:ea typeface="+mn-ea"/>
                <a:cs typeface="+mn-cs"/>
              </a:rPr>
              <a:t>Speaker</a:t>
            </a:r>
            <a:r>
              <a:rPr lang="en-US" sz="1200" kern="1200" baseline="0" dirty="0" smtClean="0">
                <a:solidFill>
                  <a:schemeClr val="tx1"/>
                </a:solidFill>
                <a:effectLst/>
                <a:latin typeface="+mn-lt"/>
                <a:ea typeface="+mn-ea"/>
                <a:cs typeface="+mn-cs"/>
              </a:rPr>
              <a:t> Notes: Landsat used for imagery, Terra used to create ASTER </a:t>
            </a:r>
            <a:r>
              <a:rPr lang="en-US" sz="1200" kern="1200" baseline="0" dirty="0" err="1" smtClean="0">
                <a:solidFill>
                  <a:schemeClr val="tx1"/>
                </a:solidFill>
                <a:effectLst/>
                <a:latin typeface="+mn-lt"/>
                <a:ea typeface="+mn-ea"/>
                <a:cs typeface="+mn-cs"/>
              </a:rPr>
              <a:t>DEMs.</a:t>
            </a:r>
            <a:r>
              <a:rPr lang="en-US" sz="1200" kern="1200" baseline="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6</a:t>
            </a:fld>
            <a:endParaRPr lang="en-US"/>
          </a:p>
        </p:txBody>
      </p:sp>
    </p:spTree>
    <p:extLst>
      <p:ext uri="{BB962C8B-B14F-4D97-AF65-F5344CB8AC3E}">
        <p14:creationId xmlns:p14="http://schemas.microsoft.com/office/powerpoint/2010/main" val="12213411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Image Source:</a:t>
            </a:r>
          </a:p>
          <a:p>
            <a:pPr eaLnBrk="1" hangingPunct="1">
              <a:spcBef>
                <a:spcPct val="0"/>
              </a:spcBef>
            </a:pPr>
            <a:r>
              <a:rPr lang="en-US" altLang="en-US" dirty="0" smtClean="0"/>
              <a:t>Jessica Fayne</a:t>
            </a:r>
          </a:p>
          <a:p>
            <a:pPr eaLnBrk="1" hangingPunct="1">
              <a:spcBef>
                <a:spcPct val="0"/>
              </a:spcBef>
            </a:pPr>
            <a:endParaRPr lang="en-US" altLang="en-US" dirty="0" smtClean="0"/>
          </a:p>
          <a:p>
            <a:pPr eaLnBrk="1" hangingPunct="1">
              <a:spcBef>
                <a:spcPct val="0"/>
              </a:spcBef>
            </a:pPr>
            <a:r>
              <a:rPr lang="en-US" altLang="en-US" dirty="0" smtClean="0"/>
              <a:t>Speaker notes:</a:t>
            </a:r>
            <a:r>
              <a:rPr lang="en-US" altLang="en-US" baseline="0" dirty="0" smtClean="0"/>
              <a:t> Originally written in R, transcribed in to python this term. Original calibration based on one large landslide event. Calibration and validation have since been expanded to multiple areas (i.e. CA, Rio, Nepal), and algorithm improved.</a:t>
            </a:r>
            <a:endParaRPr lang="en-US" altLang="en-US"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7</a:t>
            </a:fld>
            <a:endParaRPr lang="en-US"/>
          </a:p>
        </p:txBody>
      </p:sp>
    </p:spTree>
    <p:extLst>
      <p:ext uri="{BB962C8B-B14F-4D97-AF65-F5344CB8AC3E}">
        <p14:creationId xmlns:p14="http://schemas.microsoft.com/office/powerpoint/2010/main" val="29424313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Image Source:</a:t>
            </a:r>
          </a:p>
          <a:p>
            <a:pPr eaLnBrk="1" hangingPunct="1">
              <a:spcBef>
                <a:spcPct val="0"/>
              </a:spcBef>
            </a:pPr>
            <a:r>
              <a:rPr lang="en-US" altLang="en-US" dirty="0" smtClean="0"/>
              <a:t>Jessica Fayne</a:t>
            </a:r>
          </a:p>
          <a:p>
            <a:pPr eaLnBrk="1" hangingPunct="1">
              <a:spcBef>
                <a:spcPct val="0"/>
              </a:spcBef>
            </a:pPr>
            <a:endParaRPr lang="en-US" altLang="en-US" dirty="0" smtClean="0"/>
          </a:p>
          <a:p>
            <a:pPr eaLnBrk="1" hangingPunct="1">
              <a:spcBef>
                <a:spcPct val="0"/>
              </a:spcBef>
            </a:pPr>
            <a:r>
              <a:rPr lang="en-US" altLang="en-US" dirty="0" smtClean="0"/>
              <a:t>Speaker notes TBD (Jessica Fayne)</a:t>
            </a:r>
          </a:p>
        </p:txBody>
      </p:sp>
      <p:sp>
        <p:nvSpPr>
          <p:cNvPr id="4" name="Slide Number Placeholder 3"/>
          <p:cNvSpPr>
            <a:spLocks noGrp="1"/>
          </p:cNvSpPr>
          <p:nvPr>
            <p:ph type="sldNum" sz="quarter" idx="10"/>
          </p:nvPr>
        </p:nvSpPr>
        <p:spPr/>
        <p:txBody>
          <a:bodyPr/>
          <a:lstStyle/>
          <a:p>
            <a:fld id="{DFFCE636-EDCB-4E8F-A496-90D3D4BBB61E}" type="slidenum">
              <a:rPr lang="en-US" smtClean="0"/>
              <a:t>8</a:t>
            </a:fld>
            <a:endParaRPr lang="en-US"/>
          </a:p>
        </p:txBody>
      </p:sp>
    </p:spTree>
    <p:extLst>
      <p:ext uri="{BB962C8B-B14F-4D97-AF65-F5344CB8AC3E}">
        <p14:creationId xmlns:p14="http://schemas.microsoft.com/office/powerpoint/2010/main" val="20940738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US" altLang="en-US" dirty="0" smtClean="0"/>
              <a:t>Image Source: </a:t>
            </a:r>
            <a:r>
              <a:rPr lang="en-US" altLang="en-US" dirty="0" err="1" smtClean="0"/>
              <a:t>Developedia</a:t>
            </a:r>
            <a:r>
              <a:rPr lang="en-US" altLang="en-US" dirty="0" smtClean="0"/>
              <a:t> (</a:t>
            </a:r>
            <a:r>
              <a:rPr lang="en-US" sz="1200" u="sng" kern="1200" dirty="0" smtClean="0">
                <a:solidFill>
                  <a:schemeClr val="tx1"/>
                </a:solidFill>
                <a:effectLst/>
                <a:latin typeface="+mn-lt"/>
                <a:ea typeface="+mn-ea"/>
                <a:cs typeface="+mn-cs"/>
                <a:hlinkClick r:id="rId3"/>
              </a:rPr>
              <a:t>http://www.devpedia.developexchange.com/dv/index.php?title=List_of_Satellite_Pictures</a:t>
            </a:r>
            <a:r>
              <a:rPr lang="en-US" sz="1200" u="none" kern="1200" dirty="0" smtClean="0">
                <a:solidFill>
                  <a:schemeClr val="tx1"/>
                </a:solidFill>
                <a:effectLst/>
                <a:latin typeface="+mn-lt"/>
                <a:ea typeface="+mn-ea"/>
                <a:cs typeface="+mn-cs"/>
              </a:rPr>
              <a:t>)</a:t>
            </a:r>
            <a:r>
              <a:rPr lang="en-US" sz="1200" u="none" kern="1200" baseline="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ct val="0"/>
              </a:spcBef>
              <a:spcAft>
                <a:spcPts val="0"/>
              </a:spcAft>
              <a:buClrTx/>
              <a:buSzTx/>
              <a:buFontTx/>
              <a:buNone/>
              <a:tabLst/>
              <a:defRPr/>
            </a:pPr>
            <a:endParaRPr lang="en-US" sz="1200" u="none"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ct val="0"/>
              </a:spcBef>
              <a:spcAft>
                <a:spcPts val="0"/>
              </a:spcAft>
              <a:buClrTx/>
              <a:buSzTx/>
              <a:buFontTx/>
              <a:buNone/>
              <a:tabLst/>
              <a:defRPr/>
            </a:pPr>
            <a:r>
              <a:rPr lang="en-US" sz="1200" u="none" kern="1200" baseline="0" dirty="0" smtClean="0">
                <a:solidFill>
                  <a:schemeClr val="tx1"/>
                </a:solidFill>
                <a:effectLst/>
                <a:latin typeface="+mn-lt"/>
                <a:ea typeface="+mn-ea"/>
                <a:cs typeface="+mn-cs"/>
              </a:rPr>
              <a:t>Speaker Notes: TRMM data used in order to determine seasonal, annual, monthly rainfall statistics. </a:t>
            </a:r>
          </a:p>
          <a:p>
            <a:pPr marL="0" marR="0" indent="0" algn="l" defTabSz="914400" rtl="0" eaLnBrk="1" fontAlgn="auto" latinLnBrk="0" hangingPunct="1">
              <a:lnSpc>
                <a:spcPct val="100000"/>
              </a:lnSpc>
              <a:spcBef>
                <a:spcPct val="0"/>
              </a:spcBef>
              <a:spcAft>
                <a:spcPts val="0"/>
              </a:spcAft>
              <a:buClrTx/>
              <a:buSzTx/>
              <a:buFontTx/>
              <a:buNone/>
              <a:tabLst/>
              <a:defRPr/>
            </a:pPr>
            <a:endParaRPr lang="en-US" sz="1200" u="none"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ct val="0"/>
              </a:spcBef>
              <a:spcAft>
                <a:spcPts val="0"/>
              </a:spcAft>
              <a:buClrTx/>
              <a:buSzTx/>
              <a:buFontTx/>
              <a:buNone/>
              <a:tabLst/>
              <a:defRPr/>
            </a:pPr>
            <a:r>
              <a:rPr lang="en-US" sz="1200" u="none" kern="1200" baseline="0" dirty="0" smtClean="0">
                <a:solidFill>
                  <a:schemeClr val="tx1"/>
                </a:solidFill>
                <a:effectLst/>
                <a:latin typeface="+mn-lt"/>
                <a:ea typeface="+mn-ea"/>
                <a:cs typeface="+mn-cs"/>
              </a:rPr>
              <a:t>GPM data monitored in real time and compared against historic TRMM data. </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9</a:t>
            </a:fld>
            <a:endParaRPr lang="en-US"/>
          </a:p>
        </p:txBody>
      </p:sp>
    </p:spTree>
    <p:extLst>
      <p:ext uri="{BB962C8B-B14F-4D97-AF65-F5344CB8AC3E}">
        <p14:creationId xmlns:p14="http://schemas.microsoft.com/office/powerpoint/2010/main" val="13536472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bottom grey"/>
          <p:cNvSpPr/>
          <p:nvPr userDrawn="1"/>
        </p:nvSpPr>
        <p:spPr>
          <a:xfrm>
            <a:off x="0" y="6784848"/>
            <a:ext cx="9144000" cy="73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pp area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3096" y="5467376"/>
            <a:ext cx="1010529" cy="1010529"/>
          </a:xfrm>
          <a:prstGeom prst="rect">
            <a:avLst/>
          </a:prstGeom>
        </p:spPr>
      </p:pic>
      <p:sp>
        <p:nvSpPr>
          <p:cNvPr id="23" name="author 6"/>
          <p:cNvSpPr>
            <a:spLocks noGrp="1"/>
          </p:cNvSpPr>
          <p:nvPr>
            <p:ph type="body" sz="quarter" idx="16" hasCustomPrompt="1"/>
          </p:nvPr>
        </p:nvSpPr>
        <p:spPr>
          <a:xfrm>
            <a:off x="5660136"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2" name="author 5"/>
          <p:cNvSpPr>
            <a:spLocks noGrp="1"/>
          </p:cNvSpPr>
          <p:nvPr>
            <p:ph type="body" sz="quarter" idx="15" hasCustomPrompt="1"/>
          </p:nvPr>
        </p:nvSpPr>
        <p:spPr>
          <a:xfrm>
            <a:off x="5660136"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1" name="author 4"/>
          <p:cNvSpPr>
            <a:spLocks noGrp="1"/>
          </p:cNvSpPr>
          <p:nvPr>
            <p:ph type="body" sz="quarter" idx="14" hasCustomPrompt="1"/>
          </p:nvPr>
        </p:nvSpPr>
        <p:spPr>
          <a:xfrm>
            <a:off x="566318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0" name="author 3"/>
          <p:cNvSpPr>
            <a:spLocks noGrp="1"/>
          </p:cNvSpPr>
          <p:nvPr>
            <p:ph type="body" sz="quarter" idx="13" hasCustomPrompt="1"/>
          </p:nvPr>
        </p:nvSpPr>
        <p:spPr>
          <a:xfrm>
            <a:off x="2249424"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9" name="author 2"/>
          <p:cNvSpPr>
            <a:spLocks noGrp="1"/>
          </p:cNvSpPr>
          <p:nvPr>
            <p:ph type="body" sz="quarter" idx="12" hasCustomPrompt="1"/>
          </p:nvPr>
        </p:nvSpPr>
        <p:spPr>
          <a:xfrm>
            <a:off x="2249424"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7" name="author project lead"/>
          <p:cNvSpPr>
            <a:spLocks noGrp="1"/>
          </p:cNvSpPr>
          <p:nvPr>
            <p:ph type="body" sz="quarter" idx="11" hasCustomPrompt="1"/>
          </p:nvPr>
        </p:nvSpPr>
        <p:spPr>
          <a:xfrm>
            <a:off x="224942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 (Project Lead)</a:t>
            </a:r>
            <a:endParaRPr lang="en-US" dirty="0"/>
          </a:p>
        </p:txBody>
      </p:sp>
      <p:cxnSp>
        <p:nvCxnSpPr>
          <p:cNvPr id="13" name="author rule"/>
          <p:cNvCxnSpPr/>
          <p:nvPr userDrawn="1"/>
        </p:nvCxnSpPr>
        <p:spPr>
          <a:xfrm>
            <a:off x="228600" y="5168336"/>
            <a:ext cx="868680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5" name="Subtitle"/>
          <p:cNvSpPr>
            <a:spLocks noGrp="1"/>
          </p:cNvSpPr>
          <p:nvPr>
            <p:ph type="body" sz="quarter" idx="17" hasCustomPrompt="1"/>
          </p:nvPr>
        </p:nvSpPr>
        <p:spPr>
          <a:xfrm>
            <a:off x="1143000" y="4032504"/>
            <a:ext cx="6858000" cy="740664"/>
          </a:xfrm>
        </p:spPr>
        <p:txBody>
          <a:bodyPr>
            <a:normAutofit/>
          </a:bodyPr>
          <a:lstStyle>
            <a:lvl1pPr marL="0" indent="0" algn="ctr">
              <a:buNone/>
              <a:defRPr sz="2800" i="1" baseline="0"/>
            </a:lvl1pPr>
          </a:lstStyle>
          <a:p>
            <a:pPr lvl="0"/>
            <a:r>
              <a:rPr lang="en-US" dirty="0" smtClean="0"/>
              <a:t>Subtitle Here</a:t>
            </a:r>
            <a:endParaRPr lang="en-US" dirty="0"/>
          </a:p>
        </p:txBody>
      </p:sp>
      <p:sp>
        <p:nvSpPr>
          <p:cNvPr id="12" name="Project Title"/>
          <p:cNvSpPr>
            <a:spLocks noGrp="1"/>
          </p:cNvSpPr>
          <p:nvPr>
            <p:ph type="body" sz="quarter" idx="10" hasCustomPrompt="1"/>
          </p:nvPr>
        </p:nvSpPr>
        <p:spPr>
          <a:xfrm>
            <a:off x="685800" y="1426464"/>
            <a:ext cx="7772400" cy="2432304"/>
          </a:xfrm>
        </p:spPr>
        <p:txBody>
          <a:bodyPr anchor="b">
            <a:normAutofit/>
          </a:bodyPr>
          <a:lstStyle>
            <a:lvl1pPr marL="0" indent="0" algn="ctr">
              <a:buNone/>
              <a:defRPr sz="8000" b="1" baseline="0">
                <a:solidFill>
                  <a:schemeClr val="accent1"/>
                </a:solidFill>
              </a:defRPr>
            </a:lvl1pPr>
          </a:lstStyle>
          <a:p>
            <a:pPr lvl="0"/>
            <a:r>
              <a:rPr lang="en-US" dirty="0" smtClean="0"/>
              <a:t>Main Project Title Here</a:t>
            </a:r>
            <a:endParaRPr lang="en-US" dirty="0"/>
          </a:p>
        </p:txBody>
      </p:sp>
      <p:grpSp>
        <p:nvGrpSpPr>
          <p:cNvPr id="10" name="NASA logo configuration"/>
          <p:cNvGrpSpPr/>
          <p:nvPr userDrawn="1"/>
        </p:nvGrpSpPr>
        <p:grpSpPr>
          <a:xfrm>
            <a:off x="0" y="-44450"/>
            <a:ext cx="9144000" cy="1077912"/>
            <a:chOff x="0" y="-44450"/>
            <a:chExt cx="9144000" cy="1077912"/>
          </a:xfrm>
        </p:grpSpPr>
        <p:sp>
          <p:nvSpPr>
            <p:cNvPr id="7" name="top background"/>
            <p:cNvSpPr txBox="1"/>
            <p:nvPr userDrawn="1"/>
          </p:nvSpPr>
          <p:spPr>
            <a:xfrm>
              <a:off x="0" y="0"/>
              <a:ext cx="9144000" cy="977899"/>
            </a:xfrm>
            <a:prstGeom prst="rect">
              <a:avLst/>
            </a:prstGeom>
            <a:solidFill>
              <a:schemeClr val="tx1"/>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baseline="0">
                <a:solidFill>
                  <a:schemeClr val="dk1"/>
                </a:solidFill>
                <a:latin typeface="Questrial"/>
                <a:ea typeface="Questrial"/>
                <a:cs typeface="Questrial"/>
                <a:sym typeface="Questrial"/>
              </a:endParaRPr>
            </a:p>
          </p:txBody>
        </p:sp>
        <p:sp>
          <p:nvSpPr>
            <p:cNvPr id="8" name="NASA text"/>
            <p:cNvSpPr txBox="1"/>
            <p:nvPr userDrawn="1"/>
          </p:nvSpPr>
          <p:spPr>
            <a:xfrm>
              <a:off x="153986" y="260350"/>
              <a:ext cx="2332036" cy="338136"/>
            </a:xfrm>
            <a:prstGeom prst="rect">
              <a:avLst/>
            </a:prstGeom>
            <a:noFill/>
            <a:ln>
              <a:noFill/>
            </a:ln>
          </p:spPr>
          <p:txBody>
            <a:bodyPr lIns="91375" tIns="45675" rIns="91375" bIns="45675" anchor="t" anchorCtr="0">
              <a:noAutofit/>
            </a:bodyPr>
            <a:lstStyle/>
            <a:p>
              <a:pPr marL="0" marR="0" lvl="0" indent="0" algn="ctr" rtl="0">
                <a:lnSpc>
                  <a:spcPct val="100000"/>
                </a:lnSpc>
                <a:spcBef>
                  <a:spcPts val="0"/>
                </a:spcBef>
                <a:spcAft>
                  <a:spcPts val="0"/>
                </a:spcAft>
                <a:buClr>
                  <a:schemeClr val="dk1"/>
                </a:buClr>
                <a:buFont typeface="Questrial"/>
                <a:buNone/>
              </a:pPr>
              <a:endParaRPr sz="800" b="1" i="0" u="none" strike="noStrike" cap="none" baseline="0" dirty="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ct val="25000"/>
                <a:buFont typeface="Helvetica Neue"/>
                <a:buNone/>
              </a:pPr>
              <a:r>
                <a:rPr lang="en-US" sz="800" b="0" i="0" u="none" strike="noStrike" cap="none" baseline="0" dirty="0">
                  <a:solidFill>
                    <a:schemeClr val="lt1"/>
                  </a:solidFill>
                  <a:latin typeface="Helvetica Neue"/>
                  <a:ea typeface="Helvetica Neue"/>
                  <a:cs typeface="Helvetica Neue"/>
                  <a:sym typeface="Helvetica Neue"/>
                </a:rPr>
                <a:t>National Aeronautics and Space Administration</a:t>
              </a:r>
            </a:p>
          </p:txBody>
        </p:sp>
        <p:pic>
          <p:nvPicPr>
            <p:cNvPr id="9" name="NASA logo"/>
            <p:cNvPicPr preferRelativeResize="0"/>
            <p:nvPr userDrawn="1"/>
          </p:nvPicPr>
          <p:blipFill rotWithShape="1">
            <a:blip r:embed="rId3">
              <a:alphaModFix/>
            </a:blip>
            <a:srcRect/>
            <a:stretch/>
          </p:blipFill>
          <p:spPr>
            <a:xfrm>
              <a:off x="8124825" y="-44450"/>
              <a:ext cx="935037" cy="1077912"/>
            </a:xfrm>
            <a:prstGeom prst="rect">
              <a:avLst/>
            </a:prstGeom>
            <a:noFill/>
            <a:ln>
              <a:noFill/>
            </a:ln>
          </p:spPr>
        </p:pic>
      </p:grpSp>
    </p:spTree>
    <p:extLst>
      <p:ext uri="{BB962C8B-B14F-4D97-AF65-F5344CB8AC3E}">
        <p14:creationId xmlns:p14="http://schemas.microsoft.com/office/powerpoint/2010/main" val="559693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s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3511296" y="1220919"/>
            <a:ext cx="5111496"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3511296" y="2369945"/>
            <a:ext cx="5111496"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3511296" y="4118716"/>
            <a:ext cx="5111496"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Tree>
    <p:extLst>
      <p:ext uri="{BB962C8B-B14F-4D97-AF65-F5344CB8AC3E}">
        <p14:creationId xmlns:p14="http://schemas.microsoft.com/office/powerpoint/2010/main" val="3351812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knowledgements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571208" y="1421134"/>
            <a:ext cx="8051583"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571207" y="3011687"/>
            <a:ext cx="8051583"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571208" y="4628567"/>
            <a:ext cx="8051582"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Tree>
    <p:extLst>
      <p:ext uri="{BB962C8B-B14F-4D97-AF65-F5344CB8AC3E}">
        <p14:creationId xmlns:p14="http://schemas.microsoft.com/office/powerpoint/2010/main" val="477340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eft text, Righ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21208"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48640"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457200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4572000" y="6583680"/>
            <a:ext cx="1993392" cy="274320"/>
          </a:xfrm>
        </p:spPr>
        <p:txBody>
          <a:bodyPr>
            <a:normAutofit/>
          </a:bodyPr>
          <a:lstStyle>
            <a:lvl1pPr marL="0" indent="0">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2655328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ight text, Lef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102352"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102352"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2578608" y="6583680"/>
            <a:ext cx="1993392" cy="274320"/>
          </a:xfrm>
        </p:spPr>
        <p:txBody>
          <a:bodyPr>
            <a:normAutofit/>
          </a:bodyPr>
          <a:lstStyle>
            <a:lvl1pPr marL="0" indent="0" algn="r">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3115239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4123944"/>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4049486"/>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4206170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ttom text, Top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481431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395478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9"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641433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750018"/>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675560"/>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1235481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p text, Bottom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143865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57912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3774930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749808" y="2255520"/>
            <a:ext cx="7653528" cy="3706368"/>
          </a:xfrm>
        </p:spPr>
        <p:txBody>
          <a:bodyPr>
            <a:normAutofit/>
          </a:bodyPr>
          <a:lstStyle>
            <a:lvl1pPr marL="0" indent="0" algn="ctr">
              <a:buNone/>
              <a:defRPr sz="6000" b="0" baseline="0"/>
            </a:lvl1pPr>
          </a:lstStyle>
          <a:p>
            <a:pPr lvl="0"/>
            <a:r>
              <a:rPr lang="en-US" dirty="0" smtClean="0"/>
              <a:t>Spell out the components</a:t>
            </a:r>
            <a:endParaRPr lang="en-US" dirty="0"/>
          </a:p>
        </p:txBody>
      </p:sp>
      <p:sp>
        <p:nvSpPr>
          <p:cNvPr id="3" name="Section Head"/>
          <p:cNvSpPr>
            <a:spLocks noGrp="1"/>
          </p:cNvSpPr>
          <p:nvPr>
            <p:ph type="body" sz="quarter" idx="14" hasCustomPrompt="1"/>
          </p:nvPr>
        </p:nvSpPr>
        <p:spPr>
          <a:xfrm>
            <a:off x="749808" y="779403"/>
            <a:ext cx="7653528" cy="1289304"/>
          </a:xfrm>
        </p:spPr>
        <p:txBody>
          <a:bodyPr>
            <a:noAutofit/>
          </a:bodyPr>
          <a:lstStyle>
            <a:lvl1pPr marL="0" indent="0" algn="ctr">
              <a:buNone/>
              <a:defRPr sz="9600" b="1" baseline="0">
                <a:solidFill>
                  <a:schemeClr val="accent1"/>
                </a:solidFill>
              </a:defRPr>
            </a:lvl1pPr>
            <a:lvl2pPr>
              <a:defRPr sz="6000"/>
            </a:lvl2pPr>
            <a:lvl3pPr>
              <a:defRPr sz="6000"/>
            </a:lvl3pPr>
            <a:lvl4pPr>
              <a:defRPr sz="6000"/>
            </a:lvl4pPr>
            <a:lvl5pPr>
              <a:defRPr sz="6000"/>
            </a:lvl5pPr>
          </a:lstStyle>
          <a:p>
            <a:pPr lvl="0"/>
            <a:r>
              <a:rPr lang="en-US" dirty="0" smtClean="0"/>
              <a:t>ACRONYM</a:t>
            </a:r>
            <a:endParaRPr lang="en-US" dirty="0"/>
          </a:p>
        </p:txBody>
      </p:sp>
    </p:spTree>
    <p:extLst>
      <p:ext uri="{BB962C8B-B14F-4D97-AF65-F5344CB8AC3E}">
        <p14:creationId xmlns:p14="http://schemas.microsoft.com/office/powerpoint/2010/main" val="1382651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mphasize key points">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72000" y="470916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3" name="Section Head"/>
          <p:cNvSpPr>
            <a:spLocks noGrp="1"/>
          </p:cNvSpPr>
          <p:nvPr>
            <p:ph type="body" sz="quarter" idx="14" hasCustomPrompt="1"/>
          </p:nvPr>
        </p:nvSpPr>
        <p:spPr>
          <a:xfrm>
            <a:off x="320040" y="548640"/>
            <a:ext cx="8503920" cy="923544"/>
          </a:xfrm>
        </p:spPr>
        <p:txBody>
          <a:bodyPr anchor="b">
            <a:noAutofit/>
          </a:bodyPr>
          <a:lstStyle>
            <a:lvl1pPr marL="0" indent="0" algn="ctr">
              <a:buNone/>
              <a:defRPr sz="5400" b="1" baseline="0">
                <a:solidFill>
                  <a:schemeClr val="bg2">
                    <a:lumMod val="75000"/>
                  </a:schemeClr>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4" name="Text Placeholder 3"/>
          <p:cNvSpPr>
            <a:spLocks noGrp="1"/>
          </p:cNvSpPr>
          <p:nvPr>
            <p:ph type="body" sz="quarter" idx="15" hasCustomPrompt="1"/>
          </p:nvPr>
        </p:nvSpPr>
        <p:spPr>
          <a:xfrm>
            <a:off x="594360" y="211531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1</a:t>
            </a:r>
            <a:endParaRPr lang="en-US" dirty="0"/>
          </a:p>
        </p:txBody>
      </p:sp>
      <p:sp>
        <p:nvSpPr>
          <p:cNvPr id="10" name="Section Body Text"/>
          <p:cNvSpPr>
            <a:spLocks noGrp="1"/>
          </p:cNvSpPr>
          <p:nvPr>
            <p:ph type="body" sz="quarter" idx="16" hasCustomPrompt="1"/>
          </p:nvPr>
        </p:nvSpPr>
        <p:spPr>
          <a:xfrm>
            <a:off x="4572000" y="210312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11" name="Text Placeholder 3"/>
          <p:cNvSpPr>
            <a:spLocks noGrp="1"/>
          </p:cNvSpPr>
          <p:nvPr>
            <p:ph type="body" sz="quarter" idx="17" hasCustomPrompt="1"/>
          </p:nvPr>
        </p:nvSpPr>
        <p:spPr>
          <a:xfrm>
            <a:off x="594360" y="472135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3</a:t>
            </a:r>
            <a:endParaRPr lang="en-US" dirty="0"/>
          </a:p>
        </p:txBody>
      </p:sp>
      <p:sp>
        <p:nvSpPr>
          <p:cNvPr id="13" name="Text Placeholder 3"/>
          <p:cNvSpPr>
            <a:spLocks noGrp="1"/>
          </p:cNvSpPr>
          <p:nvPr>
            <p:ph type="body" sz="quarter" idx="18" hasCustomPrompt="1"/>
          </p:nvPr>
        </p:nvSpPr>
        <p:spPr>
          <a:xfrm>
            <a:off x="594360" y="341833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2</a:t>
            </a:r>
            <a:endParaRPr lang="en-US" dirty="0"/>
          </a:p>
        </p:txBody>
      </p:sp>
      <p:sp>
        <p:nvSpPr>
          <p:cNvPr id="14" name="Section Body Text"/>
          <p:cNvSpPr>
            <a:spLocks noGrp="1"/>
          </p:cNvSpPr>
          <p:nvPr>
            <p:ph type="body" sz="quarter" idx="19" hasCustomPrompt="1"/>
          </p:nvPr>
        </p:nvSpPr>
        <p:spPr>
          <a:xfrm>
            <a:off x="4572000" y="3406140"/>
            <a:ext cx="3950208" cy="704088"/>
          </a:xfrm>
        </p:spPr>
        <p:txBody>
          <a:bodyPr>
            <a:normAutofit/>
          </a:bodyPr>
          <a:lstStyle>
            <a:lvl1pPr marL="0" indent="0">
              <a:buNone/>
              <a:defRPr sz="2000" baseline="0"/>
            </a:lvl1pPr>
          </a:lstStyle>
          <a:p>
            <a:pPr lvl="0"/>
            <a:r>
              <a:rPr lang="en-US" dirty="0" smtClean="0"/>
              <a:t>Point elaboration</a:t>
            </a:r>
            <a:endParaRPr lang="en-US" dirty="0"/>
          </a:p>
        </p:txBody>
      </p:sp>
    </p:spTree>
    <p:extLst>
      <p:ext uri="{BB962C8B-B14F-4D97-AF65-F5344CB8AC3E}">
        <p14:creationId xmlns:p14="http://schemas.microsoft.com/office/powerpoint/2010/main" val="3135249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86C5E3-BCDC-405F-8F3C-092E69121BD4}" type="datetimeFigureOut">
              <a:rPr lang="en-US" smtClean="0"/>
              <a:t>7/21/2015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9C0BE9-6F9F-4714-AB34-61ADAC46375C}" type="slidenum">
              <a:rPr lang="en-US" smtClean="0"/>
              <a:t>‹#›</a:t>
            </a:fld>
            <a:endParaRPr lang="en-US"/>
          </a:p>
        </p:txBody>
      </p:sp>
    </p:spTree>
    <p:extLst>
      <p:ext uri="{BB962C8B-B14F-4D97-AF65-F5344CB8AC3E}">
        <p14:creationId xmlns:p14="http://schemas.microsoft.com/office/powerpoint/2010/main" val="35605441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7" r:id="rId5"/>
    <p:sldLayoutId id="2147483665" r:id="rId6"/>
    <p:sldLayoutId id="2147483666"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comments" Target="../comments/comment6.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0.tif"/><Relationship Id="rId2" Type="http://schemas.openxmlformats.org/officeDocument/2006/relationships/notesSlide" Target="../notesSlides/notesSlide12.xml"/><Relationship Id="rId1" Type="http://schemas.openxmlformats.org/officeDocument/2006/relationships/slideLayout" Target="../slideLayouts/slideLayout9.xml"/><Relationship Id="rId5" Type="http://schemas.openxmlformats.org/officeDocument/2006/relationships/comments" Target="../comments/comment7.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comments" Target="../comments/comment8.xml"/><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comments" Target="../comments/comment2.xml"/><Relationship Id="rId4" Type="http://schemas.openxmlformats.org/officeDocument/2006/relationships/image" Target="../media/image4.emf"/></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comments" Target="../comments/comment3.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comments" Target="../comments/comment4.xml"/><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9.xml"/><Relationship Id="rId5" Type="http://schemas.openxmlformats.org/officeDocument/2006/relationships/comments" Target="../comments/comment5.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Himalaya</a:t>
            </a:r>
            <a:r>
              <a:rPr lang="en-US" strike="sngStrike" dirty="0" smtClean="0">
                <a:solidFill>
                  <a:srgbClr val="FF0000"/>
                </a:solidFill>
              </a:rPr>
              <a:t>n</a:t>
            </a:r>
            <a:r>
              <a:rPr lang="en-US" dirty="0" smtClean="0"/>
              <a:t> Disasters II</a:t>
            </a:r>
            <a:endParaRPr lang="en-US" dirty="0"/>
          </a:p>
        </p:txBody>
      </p:sp>
      <p:sp>
        <p:nvSpPr>
          <p:cNvPr id="3" name="Text Placeholder 2"/>
          <p:cNvSpPr>
            <a:spLocks noGrp="1"/>
          </p:cNvSpPr>
          <p:nvPr>
            <p:ph type="body" sz="quarter" idx="11"/>
          </p:nvPr>
        </p:nvSpPr>
        <p:spPr>
          <a:xfrm>
            <a:off x="4668981" y="5323761"/>
            <a:ext cx="4176315" cy="369332"/>
          </a:xfrm>
        </p:spPr>
        <p:txBody>
          <a:bodyPr>
            <a:noAutofit/>
          </a:bodyPr>
          <a:lstStyle/>
          <a:p>
            <a:r>
              <a:rPr lang="en-US" dirty="0" smtClean="0"/>
              <a:t>Justin Roberts – </a:t>
            </a:r>
            <a:r>
              <a:rPr lang="en-US" dirty="0" err="1" smtClean="0"/>
              <a:t>Pierel</a:t>
            </a:r>
            <a:r>
              <a:rPr lang="en-US" dirty="0" smtClean="0"/>
              <a:t> (Project Lead)</a:t>
            </a:r>
            <a:endParaRPr lang="en-US" dirty="0"/>
          </a:p>
        </p:txBody>
      </p:sp>
      <p:sp>
        <p:nvSpPr>
          <p:cNvPr id="4" name="Text Placeholder 3"/>
          <p:cNvSpPr>
            <a:spLocks noGrp="1"/>
          </p:cNvSpPr>
          <p:nvPr>
            <p:ph type="body" sz="quarter" idx="12"/>
          </p:nvPr>
        </p:nvSpPr>
        <p:spPr>
          <a:xfrm>
            <a:off x="889738" y="6153912"/>
            <a:ext cx="3182112" cy="369332"/>
          </a:xfrm>
        </p:spPr>
        <p:txBody>
          <a:bodyPr/>
          <a:lstStyle/>
          <a:p>
            <a:r>
              <a:rPr lang="en-US" dirty="0" smtClean="0"/>
              <a:t>Jessica Fayne</a:t>
            </a:r>
            <a:endParaRPr lang="en-US" dirty="0"/>
          </a:p>
        </p:txBody>
      </p:sp>
      <p:sp>
        <p:nvSpPr>
          <p:cNvPr id="5" name="Text Placeholder 4"/>
          <p:cNvSpPr>
            <a:spLocks noGrp="1"/>
          </p:cNvSpPr>
          <p:nvPr>
            <p:ph type="body" sz="quarter" idx="13"/>
          </p:nvPr>
        </p:nvSpPr>
        <p:spPr>
          <a:xfrm>
            <a:off x="3276461" y="6153912"/>
            <a:ext cx="3182112" cy="369332"/>
          </a:xfrm>
        </p:spPr>
        <p:txBody>
          <a:bodyPr/>
          <a:lstStyle/>
          <a:p>
            <a:r>
              <a:rPr lang="en-US" dirty="0" smtClean="0"/>
              <a:t>Amanda </a:t>
            </a:r>
            <a:r>
              <a:rPr lang="en-US" dirty="0" err="1" smtClean="0"/>
              <a:t>Schochet</a:t>
            </a:r>
            <a:endParaRPr lang="en-US" dirty="0"/>
          </a:p>
        </p:txBody>
      </p:sp>
      <p:sp>
        <p:nvSpPr>
          <p:cNvPr id="6" name="Text Placeholder 5"/>
          <p:cNvSpPr>
            <a:spLocks noGrp="1"/>
          </p:cNvSpPr>
          <p:nvPr>
            <p:ph type="body" sz="quarter" idx="14"/>
          </p:nvPr>
        </p:nvSpPr>
        <p:spPr>
          <a:xfrm>
            <a:off x="889738" y="5728621"/>
            <a:ext cx="3182112" cy="369332"/>
          </a:xfrm>
        </p:spPr>
        <p:txBody>
          <a:bodyPr/>
          <a:lstStyle/>
          <a:p>
            <a:r>
              <a:rPr lang="en-US" dirty="0" smtClean="0"/>
              <a:t>Aakash Ahamed</a:t>
            </a:r>
            <a:endParaRPr lang="en-US" dirty="0"/>
          </a:p>
        </p:txBody>
      </p:sp>
      <p:sp>
        <p:nvSpPr>
          <p:cNvPr id="7" name="Text Placeholder 6"/>
          <p:cNvSpPr>
            <a:spLocks noGrp="1"/>
          </p:cNvSpPr>
          <p:nvPr>
            <p:ph type="body" sz="quarter" idx="15"/>
          </p:nvPr>
        </p:nvSpPr>
        <p:spPr>
          <a:xfrm>
            <a:off x="3276461" y="5727716"/>
            <a:ext cx="3182112" cy="369332"/>
          </a:xfrm>
        </p:spPr>
        <p:txBody>
          <a:bodyPr/>
          <a:lstStyle/>
          <a:p>
            <a:r>
              <a:rPr lang="en-US" dirty="0" err="1" smtClean="0"/>
              <a:t>Binu</a:t>
            </a:r>
            <a:r>
              <a:rPr lang="en-US" dirty="0" smtClean="0"/>
              <a:t> </a:t>
            </a:r>
            <a:r>
              <a:rPr lang="en-US" dirty="0" err="1" smtClean="0"/>
              <a:t>Maharjan</a:t>
            </a:r>
            <a:endParaRPr lang="en-US" dirty="0"/>
          </a:p>
        </p:txBody>
      </p:sp>
      <p:sp>
        <p:nvSpPr>
          <p:cNvPr id="8" name="Text Placeholder 7"/>
          <p:cNvSpPr>
            <a:spLocks noGrp="1"/>
          </p:cNvSpPr>
          <p:nvPr>
            <p:ph type="body" sz="quarter" idx="16"/>
          </p:nvPr>
        </p:nvSpPr>
        <p:spPr>
          <a:xfrm>
            <a:off x="5663184" y="5727716"/>
            <a:ext cx="3182112" cy="369332"/>
          </a:xfrm>
        </p:spPr>
        <p:txBody>
          <a:bodyPr/>
          <a:lstStyle/>
          <a:p>
            <a:r>
              <a:rPr lang="en-US" dirty="0" err="1" smtClean="0"/>
              <a:t>Kanti</a:t>
            </a:r>
            <a:r>
              <a:rPr lang="en-US" dirty="0" smtClean="0"/>
              <a:t> Sen </a:t>
            </a:r>
            <a:r>
              <a:rPr lang="en-US" dirty="0" err="1" smtClean="0"/>
              <a:t>Ojha</a:t>
            </a:r>
            <a:endParaRPr lang="en-US" dirty="0"/>
          </a:p>
        </p:txBody>
      </p:sp>
      <p:sp>
        <p:nvSpPr>
          <p:cNvPr id="9" name="Text Placeholder 8"/>
          <p:cNvSpPr>
            <a:spLocks noGrp="1"/>
          </p:cNvSpPr>
          <p:nvPr>
            <p:ph type="body" sz="quarter" idx="17"/>
          </p:nvPr>
        </p:nvSpPr>
        <p:spPr/>
        <p:txBody>
          <a:bodyPr>
            <a:normAutofit fontScale="70000" lnSpcReduction="20000"/>
          </a:bodyPr>
          <a:lstStyle/>
          <a:p>
            <a:r>
              <a:rPr lang="en-US" dirty="0" smtClean="0"/>
              <a:t>Utilizing </a:t>
            </a:r>
            <a:r>
              <a:rPr lang="en-US" dirty="0" smtClean="0">
                <a:solidFill>
                  <a:srgbClr val="FF0000"/>
                </a:solidFill>
              </a:rPr>
              <a:t>n</a:t>
            </a:r>
            <a:r>
              <a:rPr lang="en-US" dirty="0" smtClean="0"/>
              <a:t>ear </a:t>
            </a:r>
            <a:r>
              <a:rPr lang="en-US" dirty="0" smtClean="0">
                <a:solidFill>
                  <a:srgbClr val="FF0000"/>
                </a:solidFill>
              </a:rPr>
              <a:t>r</a:t>
            </a:r>
            <a:r>
              <a:rPr lang="en-US" dirty="0" smtClean="0"/>
              <a:t>eal-</a:t>
            </a:r>
            <a:r>
              <a:rPr lang="en-US" dirty="0" smtClean="0">
                <a:solidFill>
                  <a:srgbClr val="FF0000"/>
                </a:solidFill>
              </a:rPr>
              <a:t>t</a:t>
            </a:r>
            <a:r>
              <a:rPr lang="en-US" dirty="0" smtClean="0"/>
              <a:t>ime </a:t>
            </a:r>
            <a:r>
              <a:rPr lang="en-US" dirty="0" smtClean="0">
                <a:solidFill>
                  <a:srgbClr val="FF0000"/>
                </a:solidFill>
              </a:rPr>
              <a:t>l</a:t>
            </a:r>
            <a:r>
              <a:rPr lang="en-US" dirty="0" smtClean="0"/>
              <a:t>andslide </a:t>
            </a:r>
            <a:r>
              <a:rPr lang="en-US" dirty="0" smtClean="0">
                <a:solidFill>
                  <a:srgbClr val="FF0000"/>
                </a:solidFill>
              </a:rPr>
              <a:t>i</a:t>
            </a:r>
            <a:r>
              <a:rPr lang="en-US" dirty="0" smtClean="0"/>
              <a:t>dentification and </a:t>
            </a:r>
            <a:r>
              <a:rPr lang="en-US" dirty="0" smtClean="0">
                <a:solidFill>
                  <a:srgbClr val="FF0000"/>
                </a:solidFill>
              </a:rPr>
              <a:t>p</a:t>
            </a:r>
            <a:r>
              <a:rPr lang="en-US" dirty="0" smtClean="0"/>
              <a:t>recipitation </a:t>
            </a:r>
            <a:r>
              <a:rPr lang="en-US" dirty="0" smtClean="0">
                <a:solidFill>
                  <a:srgbClr val="FF0000"/>
                </a:solidFill>
              </a:rPr>
              <a:t>m</a:t>
            </a:r>
            <a:r>
              <a:rPr lang="en-US" dirty="0" smtClean="0"/>
              <a:t>onitoring </a:t>
            </a:r>
            <a:r>
              <a:rPr lang="en-US" dirty="0" smtClean="0">
                <a:solidFill>
                  <a:srgbClr val="FF0000"/>
                </a:solidFill>
              </a:rPr>
              <a:t>p</a:t>
            </a:r>
            <a:r>
              <a:rPr lang="en-US" dirty="0" smtClean="0"/>
              <a:t>roducts for </a:t>
            </a:r>
            <a:r>
              <a:rPr lang="en-US" dirty="0" smtClean="0">
                <a:solidFill>
                  <a:srgbClr val="FF0000"/>
                </a:solidFill>
              </a:rPr>
              <a:t>e</a:t>
            </a:r>
            <a:r>
              <a:rPr lang="en-US" dirty="0" smtClean="0"/>
              <a:t>nhanced </a:t>
            </a:r>
            <a:r>
              <a:rPr lang="en-US" dirty="0" smtClean="0">
                <a:solidFill>
                  <a:srgbClr val="FF0000"/>
                </a:solidFill>
              </a:rPr>
              <a:t>l</a:t>
            </a:r>
            <a:r>
              <a:rPr lang="en-US" dirty="0" smtClean="0"/>
              <a:t>andslide </a:t>
            </a:r>
            <a:r>
              <a:rPr lang="en-US" dirty="0" smtClean="0">
                <a:solidFill>
                  <a:srgbClr val="FF0000"/>
                </a:solidFill>
              </a:rPr>
              <a:t>d</a:t>
            </a:r>
            <a:r>
              <a:rPr lang="en-US" dirty="0" smtClean="0"/>
              <a:t>etection</a:t>
            </a:r>
            <a:endParaRPr lang="en-US" dirty="0"/>
          </a:p>
          <a:p>
            <a:endParaRPr lang="en-US" dirty="0"/>
          </a:p>
        </p:txBody>
      </p:sp>
      <p:sp>
        <p:nvSpPr>
          <p:cNvPr id="12" name="Text Placeholder 7"/>
          <p:cNvSpPr txBox="1">
            <a:spLocks/>
          </p:cNvSpPr>
          <p:nvPr/>
        </p:nvSpPr>
        <p:spPr>
          <a:xfrm>
            <a:off x="5663184" y="6153912"/>
            <a:ext cx="3182112" cy="369332"/>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sz="1800" kern="1200">
                <a:solidFill>
                  <a:schemeClr val="bg2">
                    <a:lumMod val="6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Ang </a:t>
            </a:r>
            <a:r>
              <a:rPr lang="en-US" dirty="0" err="1" smtClean="0"/>
              <a:t>Dawa</a:t>
            </a:r>
            <a:r>
              <a:rPr lang="en-US" dirty="0" smtClean="0"/>
              <a:t> Sherpa</a:t>
            </a:r>
            <a:endParaRPr lang="en-US" dirty="0"/>
          </a:p>
        </p:txBody>
      </p:sp>
    </p:spTree>
    <p:extLst>
      <p:ext uri="{BB962C8B-B14F-4D97-AF65-F5344CB8AC3E}">
        <p14:creationId xmlns:p14="http://schemas.microsoft.com/office/powerpoint/2010/main" val="4397128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320040" y="-100286"/>
            <a:ext cx="8503920" cy="923544"/>
          </a:xfrm>
        </p:spPr>
        <p:txBody>
          <a:bodyPr/>
          <a:lstStyle/>
          <a:p>
            <a:r>
              <a:rPr lang="en-US" sz="4000" dirty="0" smtClean="0"/>
              <a:t>Methodology: DRIP</a:t>
            </a:r>
            <a:endParaRPr lang="en-US" sz="4000" dirty="0"/>
          </a:p>
        </p:txBody>
      </p:sp>
      <p:sp>
        <p:nvSpPr>
          <p:cNvPr id="8" name="TextBox 7"/>
          <p:cNvSpPr txBox="1"/>
          <p:nvPr/>
        </p:nvSpPr>
        <p:spPr>
          <a:xfrm>
            <a:off x="656043" y="929000"/>
            <a:ext cx="2540000" cy="615553"/>
          </a:xfrm>
          <a:prstGeom prst="rect">
            <a:avLst/>
          </a:prstGeom>
          <a:ln/>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3400" dirty="0" smtClean="0"/>
              <a:t>GPM</a:t>
            </a:r>
            <a:endParaRPr lang="en-US" sz="3400" dirty="0"/>
          </a:p>
        </p:txBody>
      </p:sp>
      <p:sp>
        <p:nvSpPr>
          <p:cNvPr id="11" name="TextBox 10"/>
          <p:cNvSpPr txBox="1"/>
          <p:nvPr/>
        </p:nvSpPr>
        <p:spPr>
          <a:xfrm>
            <a:off x="5965630" y="934132"/>
            <a:ext cx="2540000" cy="615553"/>
          </a:xfrm>
          <a:prstGeom prst="rect">
            <a:avLst/>
          </a:prstGeom>
          <a:ln/>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3400" dirty="0" smtClean="0"/>
              <a:t>TRMM</a:t>
            </a:r>
            <a:endParaRPr lang="en-US" sz="3400" dirty="0"/>
          </a:p>
        </p:txBody>
      </p:sp>
      <p:cxnSp>
        <p:nvCxnSpPr>
          <p:cNvPr id="13" name="Straight Arrow Connector 12"/>
          <p:cNvCxnSpPr/>
          <p:nvPr/>
        </p:nvCxnSpPr>
        <p:spPr>
          <a:xfrm>
            <a:off x="2586730" y="4221984"/>
            <a:ext cx="66629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2818" y="4594780"/>
            <a:ext cx="2902489" cy="1323439"/>
          </a:xfrm>
          <a:prstGeom prst="rect">
            <a:avLst/>
          </a:prstGeom>
          <a:noFill/>
        </p:spPr>
        <p:txBody>
          <a:bodyPr wrap="square" rtlCol="0">
            <a:spAutoFit/>
          </a:bodyPr>
          <a:lstStyle/>
          <a:p>
            <a:pPr algn="ctr"/>
            <a:r>
              <a:rPr lang="en-US" sz="2000" dirty="0" smtClean="0"/>
              <a:t>Monthly mean thresholds calculated from historical TRMM data</a:t>
            </a:r>
            <a:endParaRPr lang="en-US" sz="2000" dirty="0"/>
          </a:p>
        </p:txBody>
      </p:sp>
      <p:sp>
        <p:nvSpPr>
          <p:cNvPr id="17" name="TextBox 16"/>
          <p:cNvSpPr txBox="1"/>
          <p:nvPr/>
        </p:nvSpPr>
        <p:spPr>
          <a:xfrm>
            <a:off x="3253023" y="4594779"/>
            <a:ext cx="2558012" cy="1631216"/>
          </a:xfrm>
          <a:prstGeom prst="rect">
            <a:avLst/>
          </a:prstGeom>
          <a:noFill/>
        </p:spPr>
        <p:txBody>
          <a:bodyPr wrap="square" rtlCol="0">
            <a:spAutoFit/>
          </a:bodyPr>
          <a:lstStyle/>
          <a:p>
            <a:pPr algn="ctr"/>
            <a:r>
              <a:rPr lang="en-US" sz="2000" dirty="0" smtClean="0"/>
              <a:t>Monitors 30 min GPM IMERG data; looks for anomalies compared with thresholds</a:t>
            </a:r>
            <a:endParaRPr lang="en-US" sz="2000" dirty="0"/>
          </a:p>
        </p:txBody>
      </p:sp>
      <p:sp>
        <p:nvSpPr>
          <p:cNvPr id="18" name="TextBox 17"/>
          <p:cNvSpPr txBox="1"/>
          <p:nvPr/>
        </p:nvSpPr>
        <p:spPr>
          <a:xfrm>
            <a:off x="932210" y="1644063"/>
            <a:ext cx="1987666" cy="338554"/>
          </a:xfrm>
          <a:prstGeom prst="rect">
            <a:avLst/>
          </a:prstGeom>
          <a:ln/>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1600" dirty="0" smtClean="0"/>
              <a:t>IMERG 30-Minute</a:t>
            </a:r>
            <a:endParaRPr lang="en-US" sz="1600" dirty="0"/>
          </a:p>
        </p:txBody>
      </p:sp>
      <p:sp>
        <p:nvSpPr>
          <p:cNvPr id="19" name="TextBox 18"/>
          <p:cNvSpPr txBox="1"/>
          <p:nvPr/>
        </p:nvSpPr>
        <p:spPr>
          <a:xfrm>
            <a:off x="6422342" y="1643029"/>
            <a:ext cx="1626575" cy="339588"/>
          </a:xfrm>
          <a:prstGeom prst="rect">
            <a:avLst/>
          </a:prstGeom>
          <a:ln/>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1600" dirty="0" smtClean="0"/>
              <a:t>TMPA-RT 3B42</a:t>
            </a:r>
            <a:endParaRPr lang="en-US" sz="1600" dirty="0"/>
          </a:p>
        </p:txBody>
      </p:sp>
      <p:sp>
        <p:nvSpPr>
          <p:cNvPr id="20" name="TextBox 19"/>
          <p:cNvSpPr txBox="1"/>
          <p:nvPr/>
        </p:nvSpPr>
        <p:spPr>
          <a:xfrm>
            <a:off x="3147873" y="985480"/>
            <a:ext cx="2848253" cy="1015663"/>
          </a:xfrm>
          <a:prstGeom prst="rect">
            <a:avLst/>
          </a:prstGeom>
          <a:noFill/>
        </p:spPr>
        <p:txBody>
          <a:bodyPr wrap="square" rtlCol="0">
            <a:spAutoFit/>
          </a:bodyPr>
          <a:lstStyle/>
          <a:p>
            <a:pPr algn="ctr"/>
            <a:r>
              <a:rPr lang="en-US" sz="2000" dirty="0" smtClean="0"/>
              <a:t>GPM data is downloaded in near real-time </a:t>
            </a:r>
            <a:endParaRPr lang="en-US" sz="2000" dirty="0"/>
          </a:p>
        </p:txBody>
      </p:sp>
      <p:sp>
        <p:nvSpPr>
          <p:cNvPr id="21" name="Right Brace 20"/>
          <p:cNvSpPr/>
          <p:nvPr/>
        </p:nvSpPr>
        <p:spPr>
          <a:xfrm rot="5400000">
            <a:off x="4363384" y="-420086"/>
            <a:ext cx="345666" cy="522034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TextBox 21"/>
          <p:cNvSpPr txBox="1"/>
          <p:nvPr/>
        </p:nvSpPr>
        <p:spPr>
          <a:xfrm>
            <a:off x="2990939" y="2457317"/>
            <a:ext cx="3090555" cy="492443"/>
          </a:xfrm>
          <a:prstGeom prst="rect">
            <a:avLst/>
          </a:prstGeom>
          <a:noFill/>
        </p:spPr>
        <p:txBody>
          <a:bodyPr wrap="square" rtlCol="0">
            <a:spAutoFit/>
          </a:bodyPr>
          <a:lstStyle/>
          <a:p>
            <a:pPr algn="ctr"/>
            <a:r>
              <a:rPr lang="en-US" sz="2600" dirty="0" smtClean="0"/>
              <a:t>Data Collection</a:t>
            </a:r>
            <a:endParaRPr lang="en-US" sz="2600" dirty="0"/>
          </a:p>
        </p:txBody>
      </p:sp>
      <p:sp>
        <p:nvSpPr>
          <p:cNvPr id="23" name="TextBox 22"/>
          <p:cNvSpPr txBox="1"/>
          <p:nvPr/>
        </p:nvSpPr>
        <p:spPr>
          <a:xfrm>
            <a:off x="118427" y="3931709"/>
            <a:ext cx="2540000" cy="553998"/>
          </a:xfrm>
          <a:prstGeom prst="rect">
            <a:avLst/>
          </a:prstGeom>
          <a:ln/>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3000" dirty="0" smtClean="0"/>
              <a:t>Thresholds</a:t>
            </a:r>
            <a:endParaRPr lang="en-US" sz="3000" dirty="0"/>
          </a:p>
        </p:txBody>
      </p:sp>
      <p:sp>
        <p:nvSpPr>
          <p:cNvPr id="24" name="TextBox 23"/>
          <p:cNvSpPr txBox="1"/>
          <p:nvPr/>
        </p:nvSpPr>
        <p:spPr>
          <a:xfrm>
            <a:off x="3261397" y="3934352"/>
            <a:ext cx="2549638" cy="553998"/>
          </a:xfrm>
          <a:prstGeom prst="rect">
            <a:avLst/>
          </a:prstGeom>
          <a:ln/>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3000" dirty="0" smtClean="0"/>
              <a:t>Comparison</a:t>
            </a:r>
            <a:endParaRPr lang="en-US" sz="3000" dirty="0"/>
          </a:p>
        </p:txBody>
      </p:sp>
      <p:sp>
        <p:nvSpPr>
          <p:cNvPr id="27" name="TextBox 26"/>
          <p:cNvSpPr txBox="1"/>
          <p:nvPr/>
        </p:nvSpPr>
        <p:spPr>
          <a:xfrm>
            <a:off x="6468298" y="3934352"/>
            <a:ext cx="2540000" cy="553998"/>
          </a:xfrm>
          <a:prstGeom prst="rect">
            <a:avLst/>
          </a:prstGeom>
          <a:ln/>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3000" dirty="0" smtClean="0"/>
              <a:t>Alert</a:t>
            </a:r>
            <a:endParaRPr lang="en-US" sz="3000" dirty="0"/>
          </a:p>
        </p:txBody>
      </p:sp>
      <p:sp>
        <p:nvSpPr>
          <p:cNvPr id="28" name="TextBox 27"/>
          <p:cNvSpPr txBox="1"/>
          <p:nvPr/>
        </p:nvSpPr>
        <p:spPr>
          <a:xfrm>
            <a:off x="6422342" y="4594779"/>
            <a:ext cx="2492620" cy="1938992"/>
          </a:xfrm>
          <a:prstGeom prst="rect">
            <a:avLst/>
          </a:prstGeom>
          <a:noFill/>
        </p:spPr>
        <p:txBody>
          <a:bodyPr wrap="square" rtlCol="0">
            <a:spAutoFit/>
          </a:bodyPr>
          <a:lstStyle/>
          <a:p>
            <a:pPr algn="ctr"/>
            <a:r>
              <a:rPr lang="en-US" sz="2000" dirty="0" smtClean="0"/>
              <a:t>If current rainfall levels are significantly higher than thresholds, alert is issued for the affected area </a:t>
            </a:r>
            <a:endParaRPr lang="en-US" sz="2000" dirty="0"/>
          </a:p>
        </p:txBody>
      </p:sp>
      <p:pic>
        <p:nvPicPr>
          <p:cNvPr id="30" name="Picture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9771" y="2696290"/>
            <a:ext cx="2888527" cy="988614"/>
          </a:xfrm>
          <a:prstGeom prst="rect">
            <a:avLst/>
          </a:prstGeom>
        </p:spPr>
      </p:pic>
      <p:cxnSp>
        <p:nvCxnSpPr>
          <p:cNvPr id="32" name="Elbow Connector 31"/>
          <p:cNvCxnSpPr>
            <a:stCxn id="22" idx="2"/>
            <a:endCxn id="23" idx="0"/>
          </p:cNvCxnSpPr>
          <p:nvPr/>
        </p:nvCxnSpPr>
        <p:spPr>
          <a:xfrm rot="5400000">
            <a:off x="2471348" y="1866839"/>
            <a:ext cx="981949" cy="3147790"/>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1" name="Elbow Connector 60"/>
          <p:cNvCxnSpPr>
            <a:stCxn id="24" idx="3"/>
            <a:endCxn id="30" idx="1"/>
          </p:cNvCxnSpPr>
          <p:nvPr/>
        </p:nvCxnSpPr>
        <p:spPr>
          <a:xfrm flipV="1">
            <a:off x="5811035" y="3190597"/>
            <a:ext cx="308736" cy="1020754"/>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a:off x="5811035" y="4221984"/>
            <a:ext cx="65726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657811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320040" y="-100286"/>
            <a:ext cx="8503920" cy="923544"/>
          </a:xfrm>
        </p:spPr>
        <p:txBody>
          <a:bodyPr/>
          <a:lstStyle/>
          <a:p>
            <a:r>
              <a:rPr lang="en-US" sz="4000" dirty="0" smtClean="0"/>
              <a:t>Results: SLIP</a:t>
            </a:r>
            <a:endParaRPr lang="en-US" sz="4000" dirty="0"/>
          </a:p>
        </p:txBody>
      </p:sp>
      <p:sp>
        <p:nvSpPr>
          <p:cNvPr id="25" name="Content Placeholder 1"/>
          <p:cNvSpPr txBox="1">
            <a:spLocks/>
          </p:cNvSpPr>
          <p:nvPr/>
        </p:nvSpPr>
        <p:spPr>
          <a:xfrm>
            <a:off x="406400" y="1443038"/>
            <a:ext cx="4287838" cy="49260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1"/>
              </a:buClr>
              <a:buFont typeface="Webdings" panose="05030102010509060703" pitchFamily="18" charset="2"/>
              <a:buNone/>
            </a:pPr>
            <a:endParaRPr lang="en-US" altLang="en-US" smtClean="0"/>
          </a:p>
          <a:p>
            <a:pPr>
              <a:buClr>
                <a:schemeClr val="accent1"/>
              </a:buClr>
              <a:buFont typeface="Webdings" panose="05030102010509060703" pitchFamily="18" charset="2"/>
              <a:buNone/>
            </a:pPr>
            <a:endParaRPr lang="en-US" altLang="en-US" smtClean="0"/>
          </a:p>
          <a:p>
            <a:pPr>
              <a:buClr>
                <a:srgbClr val="34E359"/>
              </a:buClr>
              <a:buFont typeface="Webdings" panose="05030102010509060703" pitchFamily="18" charset="2"/>
              <a:buNone/>
            </a:pPr>
            <a:endParaRPr lang="en-US" altLang="en-US" smtClean="0"/>
          </a:p>
          <a:p>
            <a:pPr>
              <a:buClr>
                <a:srgbClr val="34E359"/>
              </a:buClr>
              <a:buFont typeface="Webdings" panose="05030102010509060703" pitchFamily="18" charset="2"/>
              <a:buNone/>
            </a:pPr>
            <a:endParaRPr lang="en-US" altLang="en-US" dirty="0" smtClean="0"/>
          </a:p>
        </p:txBody>
      </p:sp>
      <p:pic>
        <p:nvPicPr>
          <p:cNvPr id="29" name="Picture 28"/>
          <p:cNvPicPr>
            <a:picLocks noChangeAspect="1"/>
          </p:cNvPicPr>
          <p:nvPr/>
        </p:nvPicPr>
        <p:blipFill>
          <a:blip r:embed="rId3"/>
          <a:stretch>
            <a:fillRect/>
          </a:stretch>
        </p:blipFill>
        <p:spPr>
          <a:xfrm>
            <a:off x="0" y="1009650"/>
            <a:ext cx="5012574" cy="5143500"/>
          </a:xfrm>
          <a:prstGeom prst="rect">
            <a:avLst/>
          </a:prstGeom>
        </p:spPr>
      </p:pic>
      <p:sp>
        <p:nvSpPr>
          <p:cNvPr id="31" name="Rectangle 30"/>
          <p:cNvSpPr/>
          <p:nvPr/>
        </p:nvSpPr>
        <p:spPr>
          <a:xfrm>
            <a:off x="3419475" y="1666875"/>
            <a:ext cx="1593099" cy="14478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3" name="Picture 32"/>
          <p:cNvPicPr>
            <a:picLocks noChangeAspect="1"/>
          </p:cNvPicPr>
          <p:nvPr/>
        </p:nvPicPr>
        <p:blipFill>
          <a:blip r:embed="rId4"/>
          <a:stretch>
            <a:fillRect/>
          </a:stretch>
        </p:blipFill>
        <p:spPr>
          <a:xfrm>
            <a:off x="5012574" y="1009650"/>
            <a:ext cx="4131426" cy="3112268"/>
          </a:xfrm>
          <a:prstGeom prst="rect">
            <a:avLst/>
          </a:prstGeom>
        </p:spPr>
      </p:pic>
      <p:sp>
        <p:nvSpPr>
          <p:cNvPr id="34" name="Rectangle 33"/>
          <p:cNvSpPr/>
          <p:nvPr/>
        </p:nvSpPr>
        <p:spPr>
          <a:xfrm>
            <a:off x="5876925" y="3267075"/>
            <a:ext cx="676275" cy="71437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5" name="Right Arrow 34"/>
          <p:cNvSpPr/>
          <p:nvPr/>
        </p:nvSpPr>
        <p:spPr>
          <a:xfrm>
            <a:off x="4800600" y="2609850"/>
            <a:ext cx="419100" cy="152400"/>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6" name="Picture 35"/>
          <p:cNvPicPr>
            <a:picLocks noChangeAspect="1"/>
          </p:cNvPicPr>
          <p:nvPr/>
        </p:nvPicPr>
        <p:blipFill>
          <a:blip r:embed="rId5"/>
          <a:stretch>
            <a:fillRect/>
          </a:stretch>
        </p:blipFill>
        <p:spPr>
          <a:xfrm>
            <a:off x="5615447" y="4308310"/>
            <a:ext cx="2925679" cy="2363049"/>
          </a:xfrm>
          <a:prstGeom prst="rect">
            <a:avLst/>
          </a:prstGeom>
        </p:spPr>
      </p:pic>
      <p:sp>
        <p:nvSpPr>
          <p:cNvPr id="37" name="Down Arrow 36"/>
          <p:cNvSpPr/>
          <p:nvPr/>
        </p:nvSpPr>
        <p:spPr>
          <a:xfrm>
            <a:off x="6296025" y="3819525"/>
            <a:ext cx="179517" cy="495300"/>
          </a:xfrm>
          <a:prstGeom prst="down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7305994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320040" y="-100286"/>
            <a:ext cx="8503920" cy="923544"/>
          </a:xfrm>
        </p:spPr>
        <p:txBody>
          <a:bodyPr/>
          <a:lstStyle/>
          <a:p>
            <a:r>
              <a:rPr lang="en-US" sz="4000" dirty="0" smtClean="0"/>
              <a:t>Results: DRIP</a:t>
            </a:r>
            <a:endParaRPr lang="en-US" sz="4000" dirty="0"/>
          </a:p>
        </p:txBody>
      </p:sp>
      <p:sp>
        <p:nvSpPr>
          <p:cNvPr id="25" name="Content Placeholder 1"/>
          <p:cNvSpPr txBox="1">
            <a:spLocks/>
          </p:cNvSpPr>
          <p:nvPr/>
        </p:nvSpPr>
        <p:spPr>
          <a:xfrm>
            <a:off x="406400" y="1443038"/>
            <a:ext cx="4287838" cy="49260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1"/>
              </a:buClr>
              <a:buFont typeface="Webdings" panose="05030102010509060703" pitchFamily="18" charset="2"/>
              <a:buNone/>
            </a:pPr>
            <a:endParaRPr lang="en-US" altLang="en-US" smtClean="0"/>
          </a:p>
          <a:p>
            <a:pPr>
              <a:buClr>
                <a:schemeClr val="accent1"/>
              </a:buClr>
              <a:buFont typeface="Webdings" panose="05030102010509060703" pitchFamily="18" charset="2"/>
              <a:buNone/>
            </a:pPr>
            <a:endParaRPr lang="en-US" altLang="en-US" smtClean="0"/>
          </a:p>
          <a:p>
            <a:pPr>
              <a:buClr>
                <a:srgbClr val="34E359"/>
              </a:buClr>
              <a:buFont typeface="Webdings" panose="05030102010509060703" pitchFamily="18" charset="2"/>
              <a:buNone/>
            </a:pPr>
            <a:endParaRPr lang="en-US" altLang="en-US" smtClean="0"/>
          </a:p>
          <a:p>
            <a:pPr>
              <a:buClr>
                <a:srgbClr val="34E359"/>
              </a:buClr>
              <a:buFont typeface="Webdings" panose="05030102010509060703" pitchFamily="18" charset="2"/>
              <a:buNone/>
            </a:pPr>
            <a:endParaRPr lang="en-US" altLang="en-US" dirty="0" smtClean="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147" y="1250992"/>
            <a:ext cx="8738395" cy="4982773"/>
          </a:xfrm>
          <a:prstGeom prst="rect">
            <a:avLst/>
          </a:prstGeom>
        </p:spPr>
      </p:pic>
      <p:pic>
        <p:nvPicPr>
          <p:cNvPr id="12" name="Picture 11"/>
          <p:cNvPicPr>
            <a:picLocks noChangeAspect="1"/>
          </p:cNvPicPr>
          <p:nvPr/>
        </p:nvPicPr>
        <p:blipFill>
          <a:blip r:embed="rId4"/>
          <a:stretch>
            <a:fillRect/>
          </a:stretch>
        </p:blipFill>
        <p:spPr>
          <a:xfrm>
            <a:off x="6207793" y="1374023"/>
            <a:ext cx="1323975" cy="1019175"/>
          </a:xfrm>
          <a:prstGeom prst="rect">
            <a:avLst/>
          </a:prstGeom>
        </p:spPr>
      </p:pic>
    </p:spTree>
    <p:extLst>
      <p:ext uri="{BB962C8B-B14F-4D97-AF65-F5344CB8AC3E}">
        <p14:creationId xmlns:p14="http://schemas.microsoft.com/office/powerpoint/2010/main" val="206342038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320040" y="-100286"/>
            <a:ext cx="8503920" cy="923544"/>
          </a:xfrm>
        </p:spPr>
        <p:txBody>
          <a:bodyPr/>
          <a:lstStyle/>
          <a:p>
            <a:r>
              <a:rPr lang="en-US" sz="4000" dirty="0" smtClean="0"/>
              <a:t>Results: Other</a:t>
            </a:r>
            <a:endParaRPr lang="en-US" sz="4000" dirty="0"/>
          </a:p>
        </p:txBody>
      </p:sp>
      <p:sp>
        <p:nvSpPr>
          <p:cNvPr id="25" name="Content Placeholder 1"/>
          <p:cNvSpPr txBox="1">
            <a:spLocks/>
          </p:cNvSpPr>
          <p:nvPr/>
        </p:nvSpPr>
        <p:spPr>
          <a:xfrm>
            <a:off x="406400" y="1443038"/>
            <a:ext cx="4287838" cy="49260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1"/>
              </a:buClr>
              <a:buFont typeface="Webdings" panose="05030102010509060703" pitchFamily="18" charset="2"/>
              <a:buNone/>
            </a:pPr>
            <a:endParaRPr lang="en-US" altLang="en-US" smtClean="0"/>
          </a:p>
          <a:p>
            <a:pPr>
              <a:buClr>
                <a:schemeClr val="accent1"/>
              </a:buClr>
              <a:buFont typeface="Webdings" panose="05030102010509060703" pitchFamily="18" charset="2"/>
              <a:buNone/>
            </a:pPr>
            <a:endParaRPr lang="en-US" altLang="en-US" smtClean="0"/>
          </a:p>
          <a:p>
            <a:pPr>
              <a:buClr>
                <a:srgbClr val="34E359"/>
              </a:buClr>
              <a:buFont typeface="Webdings" panose="05030102010509060703" pitchFamily="18" charset="2"/>
              <a:buNone/>
            </a:pPr>
            <a:endParaRPr lang="en-US" altLang="en-US" smtClean="0"/>
          </a:p>
          <a:p>
            <a:pPr>
              <a:buClr>
                <a:srgbClr val="34E359"/>
              </a:buClr>
              <a:buFont typeface="Webdings" panose="05030102010509060703" pitchFamily="18" charset="2"/>
              <a:buNone/>
            </a:pPr>
            <a:endParaRPr lang="en-US" altLang="en-US" dirty="0" smtClean="0"/>
          </a:p>
        </p:txBody>
      </p:sp>
      <p:sp>
        <p:nvSpPr>
          <p:cNvPr id="6" name="TextBox 5"/>
          <p:cNvSpPr txBox="1"/>
          <p:nvPr/>
        </p:nvSpPr>
        <p:spPr>
          <a:xfrm>
            <a:off x="2990939" y="2457317"/>
            <a:ext cx="3090555" cy="492443"/>
          </a:xfrm>
          <a:prstGeom prst="rect">
            <a:avLst/>
          </a:prstGeom>
          <a:noFill/>
        </p:spPr>
        <p:txBody>
          <a:bodyPr wrap="square" rtlCol="0">
            <a:spAutoFit/>
          </a:bodyPr>
          <a:lstStyle/>
          <a:p>
            <a:pPr algn="ctr"/>
            <a:r>
              <a:rPr lang="en-US" sz="2600" dirty="0" smtClean="0"/>
              <a:t>TBD</a:t>
            </a:r>
            <a:endParaRPr lang="en-US" sz="2600" dirty="0"/>
          </a:p>
        </p:txBody>
      </p:sp>
    </p:spTree>
    <p:extLst>
      <p:ext uri="{BB962C8B-B14F-4D97-AF65-F5344CB8AC3E}">
        <p14:creationId xmlns:p14="http://schemas.microsoft.com/office/powerpoint/2010/main" val="25592204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320040" y="-100286"/>
            <a:ext cx="8503920" cy="923544"/>
          </a:xfrm>
        </p:spPr>
        <p:txBody>
          <a:bodyPr/>
          <a:lstStyle/>
          <a:p>
            <a:r>
              <a:rPr lang="en-US" sz="4000" dirty="0" smtClean="0"/>
              <a:t>Conclusions</a:t>
            </a:r>
            <a:endParaRPr lang="en-US" sz="4000" dirty="0"/>
          </a:p>
        </p:txBody>
      </p:sp>
      <p:sp>
        <p:nvSpPr>
          <p:cNvPr id="25" name="Content Placeholder 1"/>
          <p:cNvSpPr txBox="1">
            <a:spLocks/>
          </p:cNvSpPr>
          <p:nvPr/>
        </p:nvSpPr>
        <p:spPr>
          <a:xfrm>
            <a:off x="406400" y="1443038"/>
            <a:ext cx="4287838" cy="49260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1"/>
              </a:buClr>
              <a:buFont typeface="Webdings" panose="05030102010509060703" pitchFamily="18" charset="2"/>
              <a:buNone/>
            </a:pPr>
            <a:endParaRPr lang="en-US" altLang="en-US" smtClean="0"/>
          </a:p>
          <a:p>
            <a:pPr>
              <a:buClr>
                <a:schemeClr val="accent1"/>
              </a:buClr>
              <a:buFont typeface="Webdings" panose="05030102010509060703" pitchFamily="18" charset="2"/>
              <a:buNone/>
            </a:pPr>
            <a:endParaRPr lang="en-US" altLang="en-US" smtClean="0"/>
          </a:p>
          <a:p>
            <a:pPr>
              <a:buClr>
                <a:srgbClr val="34E359"/>
              </a:buClr>
              <a:buFont typeface="Webdings" panose="05030102010509060703" pitchFamily="18" charset="2"/>
              <a:buNone/>
            </a:pPr>
            <a:endParaRPr lang="en-US" altLang="en-US" smtClean="0"/>
          </a:p>
          <a:p>
            <a:pPr>
              <a:buClr>
                <a:srgbClr val="34E359"/>
              </a:buClr>
              <a:buFont typeface="Webdings" panose="05030102010509060703" pitchFamily="18" charset="2"/>
              <a:buNone/>
            </a:pPr>
            <a:endParaRPr lang="en-US" altLang="en-US" dirty="0" smtClean="0"/>
          </a:p>
        </p:txBody>
      </p:sp>
      <p:sp>
        <p:nvSpPr>
          <p:cNvPr id="6" name="TextBox 5"/>
          <p:cNvSpPr txBox="1"/>
          <p:nvPr/>
        </p:nvSpPr>
        <p:spPr>
          <a:xfrm>
            <a:off x="2990939" y="2457317"/>
            <a:ext cx="3090555" cy="492443"/>
          </a:xfrm>
          <a:prstGeom prst="rect">
            <a:avLst/>
          </a:prstGeom>
          <a:noFill/>
        </p:spPr>
        <p:txBody>
          <a:bodyPr wrap="square" rtlCol="0">
            <a:spAutoFit/>
          </a:bodyPr>
          <a:lstStyle/>
          <a:p>
            <a:pPr algn="ctr"/>
            <a:r>
              <a:rPr lang="en-US" sz="2600" dirty="0" smtClean="0"/>
              <a:t>TBD</a:t>
            </a:r>
            <a:endParaRPr lang="en-US" sz="2600" dirty="0"/>
          </a:p>
        </p:txBody>
      </p:sp>
    </p:spTree>
    <p:extLst>
      <p:ext uri="{BB962C8B-B14F-4D97-AF65-F5344CB8AC3E}">
        <p14:creationId xmlns:p14="http://schemas.microsoft.com/office/powerpoint/2010/main" val="214553313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320040" y="-100286"/>
            <a:ext cx="8503920" cy="923544"/>
          </a:xfrm>
        </p:spPr>
        <p:txBody>
          <a:bodyPr/>
          <a:lstStyle/>
          <a:p>
            <a:r>
              <a:rPr lang="en-US" sz="4000" dirty="0" smtClean="0"/>
              <a:t>Conclusions</a:t>
            </a:r>
            <a:endParaRPr lang="en-US" sz="4000" dirty="0"/>
          </a:p>
        </p:txBody>
      </p:sp>
      <p:sp>
        <p:nvSpPr>
          <p:cNvPr id="25" name="Content Placeholder 1"/>
          <p:cNvSpPr txBox="1">
            <a:spLocks/>
          </p:cNvSpPr>
          <p:nvPr/>
        </p:nvSpPr>
        <p:spPr>
          <a:xfrm>
            <a:off x="406400" y="1443038"/>
            <a:ext cx="4287838" cy="49260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1"/>
              </a:buClr>
              <a:buFont typeface="Webdings" panose="05030102010509060703" pitchFamily="18" charset="2"/>
              <a:buNone/>
            </a:pPr>
            <a:endParaRPr lang="en-US" altLang="en-US" smtClean="0"/>
          </a:p>
          <a:p>
            <a:pPr>
              <a:buClr>
                <a:schemeClr val="accent1"/>
              </a:buClr>
              <a:buFont typeface="Webdings" panose="05030102010509060703" pitchFamily="18" charset="2"/>
              <a:buNone/>
            </a:pPr>
            <a:endParaRPr lang="en-US" altLang="en-US" smtClean="0"/>
          </a:p>
          <a:p>
            <a:pPr>
              <a:buClr>
                <a:srgbClr val="34E359"/>
              </a:buClr>
              <a:buFont typeface="Webdings" panose="05030102010509060703" pitchFamily="18" charset="2"/>
              <a:buNone/>
            </a:pPr>
            <a:endParaRPr lang="en-US" altLang="en-US" smtClean="0"/>
          </a:p>
          <a:p>
            <a:pPr>
              <a:buClr>
                <a:srgbClr val="34E359"/>
              </a:buClr>
              <a:buFont typeface="Webdings" panose="05030102010509060703" pitchFamily="18" charset="2"/>
              <a:buNone/>
            </a:pPr>
            <a:endParaRPr lang="en-US" altLang="en-US" dirty="0" smtClean="0"/>
          </a:p>
        </p:txBody>
      </p:sp>
      <p:sp>
        <p:nvSpPr>
          <p:cNvPr id="6" name="TextBox 5"/>
          <p:cNvSpPr txBox="1"/>
          <p:nvPr/>
        </p:nvSpPr>
        <p:spPr>
          <a:xfrm>
            <a:off x="2990939" y="2457317"/>
            <a:ext cx="3090555" cy="492443"/>
          </a:xfrm>
          <a:prstGeom prst="rect">
            <a:avLst/>
          </a:prstGeom>
          <a:noFill/>
        </p:spPr>
        <p:txBody>
          <a:bodyPr wrap="square" rtlCol="0">
            <a:spAutoFit/>
          </a:bodyPr>
          <a:lstStyle/>
          <a:p>
            <a:pPr algn="ctr"/>
            <a:r>
              <a:rPr lang="en-US" sz="2600" dirty="0" smtClean="0"/>
              <a:t>TBD</a:t>
            </a:r>
            <a:endParaRPr lang="en-US" sz="2600" dirty="0"/>
          </a:p>
        </p:txBody>
      </p:sp>
    </p:spTree>
    <p:extLst>
      <p:ext uri="{BB962C8B-B14F-4D97-AF65-F5344CB8AC3E}">
        <p14:creationId xmlns:p14="http://schemas.microsoft.com/office/powerpoint/2010/main" val="21233053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320040" y="-100286"/>
            <a:ext cx="8503920" cy="923544"/>
          </a:xfrm>
        </p:spPr>
        <p:txBody>
          <a:bodyPr/>
          <a:lstStyle/>
          <a:p>
            <a:r>
              <a:rPr lang="en-US" sz="4000" dirty="0" smtClean="0"/>
              <a:t>Errors and Uncertainties</a:t>
            </a:r>
            <a:endParaRPr lang="en-US" sz="4000" dirty="0"/>
          </a:p>
        </p:txBody>
      </p:sp>
      <p:sp>
        <p:nvSpPr>
          <p:cNvPr id="25" name="Content Placeholder 1"/>
          <p:cNvSpPr txBox="1">
            <a:spLocks/>
          </p:cNvSpPr>
          <p:nvPr/>
        </p:nvSpPr>
        <p:spPr>
          <a:xfrm>
            <a:off x="406400" y="1443038"/>
            <a:ext cx="4287838" cy="49260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1"/>
              </a:buClr>
              <a:buFont typeface="Webdings" panose="05030102010509060703" pitchFamily="18" charset="2"/>
              <a:buNone/>
            </a:pPr>
            <a:endParaRPr lang="en-US" altLang="en-US" smtClean="0"/>
          </a:p>
          <a:p>
            <a:pPr>
              <a:buClr>
                <a:schemeClr val="accent1"/>
              </a:buClr>
              <a:buFont typeface="Webdings" panose="05030102010509060703" pitchFamily="18" charset="2"/>
              <a:buNone/>
            </a:pPr>
            <a:endParaRPr lang="en-US" altLang="en-US" smtClean="0"/>
          </a:p>
          <a:p>
            <a:pPr>
              <a:buClr>
                <a:srgbClr val="34E359"/>
              </a:buClr>
              <a:buFont typeface="Webdings" panose="05030102010509060703" pitchFamily="18" charset="2"/>
              <a:buNone/>
            </a:pPr>
            <a:endParaRPr lang="en-US" altLang="en-US" smtClean="0"/>
          </a:p>
          <a:p>
            <a:pPr>
              <a:buClr>
                <a:srgbClr val="34E359"/>
              </a:buClr>
              <a:buFont typeface="Webdings" panose="05030102010509060703" pitchFamily="18" charset="2"/>
              <a:buNone/>
            </a:pPr>
            <a:endParaRPr lang="en-US" altLang="en-US" dirty="0" smtClean="0"/>
          </a:p>
        </p:txBody>
      </p:sp>
      <p:sp>
        <p:nvSpPr>
          <p:cNvPr id="6" name="TextBox 5"/>
          <p:cNvSpPr txBox="1"/>
          <p:nvPr/>
        </p:nvSpPr>
        <p:spPr>
          <a:xfrm>
            <a:off x="2990939" y="2457317"/>
            <a:ext cx="3090555" cy="492443"/>
          </a:xfrm>
          <a:prstGeom prst="rect">
            <a:avLst/>
          </a:prstGeom>
          <a:noFill/>
        </p:spPr>
        <p:txBody>
          <a:bodyPr wrap="square" rtlCol="0">
            <a:spAutoFit/>
          </a:bodyPr>
          <a:lstStyle/>
          <a:p>
            <a:pPr algn="ctr"/>
            <a:r>
              <a:rPr lang="en-US" sz="2600" dirty="0" smtClean="0"/>
              <a:t>TBD</a:t>
            </a:r>
            <a:endParaRPr lang="en-US" sz="2600" dirty="0"/>
          </a:p>
        </p:txBody>
      </p:sp>
    </p:spTree>
    <p:extLst>
      <p:ext uri="{BB962C8B-B14F-4D97-AF65-F5344CB8AC3E}">
        <p14:creationId xmlns:p14="http://schemas.microsoft.com/office/powerpoint/2010/main" val="10749934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320040" y="-100286"/>
            <a:ext cx="8503920" cy="923544"/>
          </a:xfrm>
        </p:spPr>
        <p:txBody>
          <a:bodyPr/>
          <a:lstStyle/>
          <a:p>
            <a:r>
              <a:rPr lang="en-US" sz="4000" dirty="0" smtClean="0"/>
              <a:t>Future Work</a:t>
            </a:r>
            <a:endParaRPr lang="en-US" sz="4000" dirty="0"/>
          </a:p>
        </p:txBody>
      </p:sp>
      <p:sp>
        <p:nvSpPr>
          <p:cNvPr id="25" name="Content Placeholder 1"/>
          <p:cNvSpPr txBox="1">
            <a:spLocks/>
          </p:cNvSpPr>
          <p:nvPr/>
        </p:nvSpPr>
        <p:spPr>
          <a:xfrm>
            <a:off x="406400" y="1443038"/>
            <a:ext cx="4287838" cy="49260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1"/>
              </a:buClr>
              <a:buFont typeface="Webdings" panose="05030102010509060703" pitchFamily="18" charset="2"/>
              <a:buNone/>
            </a:pPr>
            <a:endParaRPr lang="en-US" altLang="en-US" smtClean="0"/>
          </a:p>
          <a:p>
            <a:pPr>
              <a:buClr>
                <a:schemeClr val="accent1"/>
              </a:buClr>
              <a:buFont typeface="Webdings" panose="05030102010509060703" pitchFamily="18" charset="2"/>
              <a:buNone/>
            </a:pPr>
            <a:endParaRPr lang="en-US" altLang="en-US" smtClean="0"/>
          </a:p>
          <a:p>
            <a:pPr>
              <a:buClr>
                <a:srgbClr val="34E359"/>
              </a:buClr>
              <a:buFont typeface="Webdings" panose="05030102010509060703" pitchFamily="18" charset="2"/>
              <a:buNone/>
            </a:pPr>
            <a:endParaRPr lang="en-US" altLang="en-US" smtClean="0"/>
          </a:p>
          <a:p>
            <a:pPr>
              <a:buClr>
                <a:srgbClr val="34E359"/>
              </a:buClr>
              <a:buFont typeface="Webdings" panose="05030102010509060703" pitchFamily="18" charset="2"/>
              <a:buNone/>
            </a:pPr>
            <a:endParaRPr lang="en-US" altLang="en-US" dirty="0" smtClean="0"/>
          </a:p>
        </p:txBody>
      </p:sp>
      <p:sp>
        <p:nvSpPr>
          <p:cNvPr id="6" name="TextBox 5"/>
          <p:cNvSpPr txBox="1"/>
          <p:nvPr/>
        </p:nvSpPr>
        <p:spPr>
          <a:xfrm>
            <a:off x="2990939" y="2457317"/>
            <a:ext cx="3090555" cy="492443"/>
          </a:xfrm>
          <a:prstGeom prst="rect">
            <a:avLst/>
          </a:prstGeom>
          <a:noFill/>
        </p:spPr>
        <p:txBody>
          <a:bodyPr wrap="square" rtlCol="0">
            <a:spAutoFit/>
          </a:bodyPr>
          <a:lstStyle/>
          <a:p>
            <a:pPr algn="ctr"/>
            <a:r>
              <a:rPr lang="en-US" sz="2600" dirty="0" smtClean="0"/>
              <a:t>TBD</a:t>
            </a:r>
            <a:endParaRPr lang="en-US" sz="2600" dirty="0"/>
          </a:p>
        </p:txBody>
      </p:sp>
    </p:spTree>
    <p:extLst>
      <p:ext uri="{BB962C8B-B14F-4D97-AF65-F5344CB8AC3E}">
        <p14:creationId xmlns:p14="http://schemas.microsoft.com/office/powerpoint/2010/main" val="354237446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66457" y="1478284"/>
            <a:ext cx="8051583" cy="1617000"/>
          </a:xfrm>
        </p:spPr>
        <p:txBody>
          <a:bodyPr>
            <a:noAutofit/>
          </a:bodyPr>
          <a:lstStyle/>
          <a:p>
            <a:r>
              <a:rPr lang="en-US" dirty="0"/>
              <a:t>Dr. Dalia B. Kirschbaum, NASA Goddard Space Flight </a:t>
            </a:r>
            <a:r>
              <a:rPr lang="en-US" dirty="0" smtClean="0"/>
              <a:t>Center</a:t>
            </a:r>
          </a:p>
          <a:p>
            <a:r>
              <a:rPr lang="en-US" dirty="0" smtClean="0"/>
              <a:t>Dr</a:t>
            </a:r>
            <a:r>
              <a:rPr lang="en-US" dirty="0"/>
              <a:t>. John D. Bolten, NASA Goddard Space Flight </a:t>
            </a:r>
            <a:r>
              <a:rPr lang="en-US" dirty="0" smtClean="0"/>
              <a:t>Center</a:t>
            </a:r>
          </a:p>
          <a:p>
            <a:r>
              <a:rPr lang="en-US" dirty="0" smtClean="0"/>
              <a:t>Thomas </a:t>
            </a:r>
            <a:r>
              <a:rPr lang="en-US" dirty="0"/>
              <a:t>A. Stanley, NASA Goddard Space Flight </a:t>
            </a:r>
            <a:r>
              <a:rPr lang="en-US" dirty="0" smtClean="0"/>
              <a:t>Center</a:t>
            </a:r>
            <a:endParaRPr lang="en-US" dirty="0" smtClean="0"/>
          </a:p>
          <a:p>
            <a:r>
              <a:rPr lang="en-US" dirty="0" smtClean="0"/>
              <a:t>Sebastian Wesselman, </a:t>
            </a:r>
            <a:r>
              <a:rPr lang="en-US" dirty="0" smtClean="0"/>
              <a:t>ICIMOD</a:t>
            </a:r>
            <a:endParaRPr lang="en-US" dirty="0"/>
          </a:p>
        </p:txBody>
      </p:sp>
      <p:sp>
        <p:nvSpPr>
          <p:cNvPr id="3" name="Text Placeholder 2"/>
          <p:cNvSpPr>
            <a:spLocks noGrp="1"/>
          </p:cNvSpPr>
          <p:nvPr>
            <p:ph type="body" sz="quarter" idx="11"/>
          </p:nvPr>
        </p:nvSpPr>
        <p:spPr>
          <a:xfrm>
            <a:off x="666457" y="4988817"/>
            <a:ext cx="8051583" cy="869058"/>
          </a:xfrm>
        </p:spPr>
        <p:txBody>
          <a:bodyPr>
            <a:noAutofit/>
          </a:bodyPr>
          <a:lstStyle/>
          <a:p>
            <a:r>
              <a:rPr lang="en-US" dirty="0" smtClean="0"/>
              <a:t>Amanda Rumsey</a:t>
            </a:r>
          </a:p>
          <a:p>
            <a:r>
              <a:rPr lang="en-US" dirty="0" smtClean="0"/>
              <a:t>Jamie </a:t>
            </a:r>
            <a:r>
              <a:rPr lang="en-US" dirty="0" err="1" smtClean="0"/>
              <a:t>Shiplet</a:t>
            </a:r>
            <a:endParaRPr lang="en-US" dirty="0"/>
          </a:p>
        </p:txBody>
      </p:sp>
      <p:sp>
        <p:nvSpPr>
          <p:cNvPr id="5" name="TextBox 4"/>
          <p:cNvSpPr txBox="1"/>
          <p:nvPr/>
        </p:nvSpPr>
        <p:spPr>
          <a:xfrm>
            <a:off x="666457" y="987838"/>
            <a:ext cx="2577819" cy="523220"/>
          </a:xfrm>
          <a:prstGeom prst="rect">
            <a:avLst/>
          </a:prstGeom>
          <a:noFill/>
        </p:spPr>
        <p:txBody>
          <a:bodyPr wrap="square" rtlCol="0">
            <a:spAutoFit/>
          </a:bodyPr>
          <a:lstStyle/>
          <a:p>
            <a:pPr algn="l"/>
            <a:r>
              <a:rPr lang="en-US" sz="2800" b="1" dirty="0">
                <a:solidFill>
                  <a:schemeClr val="accent1"/>
                </a:solidFill>
                <a:latin typeface="Century Gothic" panose="020B0502020202020204" pitchFamily="34" charset="0"/>
              </a:rPr>
              <a:t>A</a:t>
            </a:r>
            <a:r>
              <a:rPr lang="en-US" sz="2800" b="1" dirty="0" smtClean="0">
                <a:solidFill>
                  <a:schemeClr val="accent1"/>
                </a:solidFill>
                <a:latin typeface="Century Gothic" panose="020B0502020202020204" pitchFamily="34" charset="0"/>
              </a:rPr>
              <a:t>dvisors</a:t>
            </a:r>
            <a:endParaRPr lang="en-US" sz="2800" dirty="0" smtClean="0">
              <a:solidFill>
                <a:schemeClr val="accent1"/>
              </a:solidFill>
              <a:latin typeface="Century Gothic" panose="020B0502020202020204" pitchFamily="34" charset="0"/>
            </a:endParaRPr>
          </a:p>
        </p:txBody>
      </p:sp>
      <p:sp>
        <p:nvSpPr>
          <p:cNvPr id="6" name="TextBox 5"/>
          <p:cNvSpPr txBox="1"/>
          <p:nvPr/>
        </p:nvSpPr>
        <p:spPr>
          <a:xfrm>
            <a:off x="666457" y="3211867"/>
            <a:ext cx="2577819" cy="523220"/>
          </a:xfrm>
          <a:prstGeom prst="rect">
            <a:avLst/>
          </a:prstGeom>
          <a:noFill/>
        </p:spPr>
        <p:txBody>
          <a:bodyPr wrap="square" rtlCol="0">
            <a:spAutoFit/>
          </a:bodyPr>
          <a:lstStyle/>
          <a:p>
            <a:pPr algn="l"/>
            <a:r>
              <a:rPr lang="en-US" sz="2800" b="1" dirty="0" smtClean="0">
                <a:solidFill>
                  <a:schemeClr val="accent1"/>
                </a:solidFill>
                <a:latin typeface="Century Gothic" panose="020B0502020202020204" pitchFamily="34" charset="0"/>
              </a:rPr>
              <a:t>Partners</a:t>
            </a:r>
            <a:endParaRPr lang="en-US" sz="2800" dirty="0" smtClean="0">
              <a:solidFill>
                <a:schemeClr val="accent1"/>
              </a:solidFill>
              <a:latin typeface="Century Gothic" panose="020B0502020202020204" pitchFamily="34" charset="0"/>
            </a:endParaRPr>
          </a:p>
        </p:txBody>
      </p:sp>
      <p:sp>
        <p:nvSpPr>
          <p:cNvPr id="8" name="TextBox 7"/>
          <p:cNvSpPr txBox="1"/>
          <p:nvPr/>
        </p:nvSpPr>
        <p:spPr>
          <a:xfrm>
            <a:off x="666457" y="4503697"/>
            <a:ext cx="3660142" cy="523220"/>
          </a:xfrm>
          <a:prstGeom prst="rect">
            <a:avLst/>
          </a:prstGeom>
          <a:noFill/>
        </p:spPr>
        <p:txBody>
          <a:bodyPr wrap="square" rtlCol="0">
            <a:spAutoFit/>
          </a:bodyPr>
          <a:lstStyle/>
          <a:p>
            <a:pPr algn="l"/>
            <a:r>
              <a:rPr lang="en-US" sz="2800" b="1" dirty="0" smtClean="0">
                <a:solidFill>
                  <a:schemeClr val="accent1"/>
                </a:solidFill>
                <a:latin typeface="Century Gothic" panose="020B0502020202020204" pitchFamily="34" charset="0"/>
              </a:rPr>
              <a:t>Former Teammates</a:t>
            </a:r>
            <a:endParaRPr lang="en-US" sz="2800" dirty="0" smtClean="0">
              <a:solidFill>
                <a:schemeClr val="accent1"/>
              </a:solidFill>
              <a:latin typeface="Century Gothic" panose="020B0502020202020204" pitchFamily="34" charset="0"/>
            </a:endParaRPr>
          </a:p>
        </p:txBody>
      </p:sp>
      <p:sp>
        <p:nvSpPr>
          <p:cNvPr id="9" name="Text Placeholder 2"/>
          <p:cNvSpPr>
            <a:spLocks noGrp="1"/>
          </p:cNvSpPr>
          <p:nvPr>
            <p:ph type="body" sz="quarter" idx="11"/>
          </p:nvPr>
        </p:nvSpPr>
        <p:spPr>
          <a:xfrm>
            <a:off x="666457" y="3693693"/>
            <a:ext cx="8051583" cy="704088"/>
          </a:xfrm>
        </p:spPr>
        <p:txBody>
          <a:bodyPr/>
          <a:lstStyle/>
          <a:p>
            <a:r>
              <a:rPr lang="en-US" dirty="0" smtClean="0"/>
              <a:t>International Centre for Integrated Mountain Development (ICIMOD)</a:t>
            </a:r>
            <a:endParaRPr lang="en-US" dirty="0"/>
          </a:p>
        </p:txBody>
      </p:sp>
    </p:spTree>
    <p:extLst>
      <p:ext uri="{BB962C8B-B14F-4D97-AF65-F5344CB8AC3E}">
        <p14:creationId xmlns:p14="http://schemas.microsoft.com/office/powerpoint/2010/main" val="3514079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320040" y="-100286"/>
            <a:ext cx="8503920" cy="923544"/>
          </a:xfrm>
        </p:spPr>
        <p:txBody>
          <a:bodyPr/>
          <a:lstStyle/>
          <a:p>
            <a:r>
              <a:rPr lang="en-US" sz="4000" dirty="0" smtClean="0"/>
              <a:t>Study Area: Nepal</a:t>
            </a:r>
            <a:endParaRPr lang="en-US" sz="4000" dirty="0"/>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653" y="929989"/>
            <a:ext cx="5966460" cy="5541264"/>
          </a:xfrm>
          <a:prstGeom prst="rect">
            <a:avLst/>
          </a:prstGeom>
        </p:spPr>
      </p:pic>
      <p:pic>
        <p:nvPicPr>
          <p:cNvPr id="18" name="Picture 17"/>
          <p:cNvPicPr>
            <a:picLocks noChangeAspect="1"/>
          </p:cNvPicPr>
          <p:nvPr/>
        </p:nvPicPr>
        <p:blipFill>
          <a:blip r:embed="rId4"/>
          <a:stretch>
            <a:fillRect/>
          </a:stretch>
        </p:blipFill>
        <p:spPr>
          <a:xfrm>
            <a:off x="4052084" y="977538"/>
            <a:ext cx="1886383" cy="2141436"/>
          </a:xfrm>
          <a:prstGeom prst="rect">
            <a:avLst/>
          </a:prstGeom>
        </p:spPr>
      </p:pic>
      <p:sp>
        <p:nvSpPr>
          <p:cNvPr id="20" name="Text Placeholder 1"/>
          <p:cNvSpPr txBox="1">
            <a:spLocks/>
          </p:cNvSpPr>
          <p:nvPr/>
        </p:nvSpPr>
        <p:spPr>
          <a:xfrm>
            <a:off x="6086113" y="823258"/>
            <a:ext cx="2880906" cy="603474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200"/>
              </a:spcBef>
              <a:buClr>
                <a:schemeClr val="accent1"/>
              </a:buClr>
              <a:buFont typeface="Webdings" panose="05030102010509060703" pitchFamily="18" charset="2"/>
              <a:buChar char="4"/>
            </a:pPr>
            <a:r>
              <a:rPr lang="en-US" sz="2200" dirty="0" smtClean="0"/>
              <a:t>Location: Nepal and the Himalaya Region</a:t>
            </a:r>
          </a:p>
          <a:p>
            <a:pPr marL="0" indent="0">
              <a:spcBef>
                <a:spcPts val="200"/>
              </a:spcBef>
              <a:buClr>
                <a:schemeClr val="accent1"/>
              </a:buClr>
              <a:buNone/>
            </a:pPr>
            <a:endParaRPr lang="en-US" sz="1500" dirty="0" smtClean="0"/>
          </a:p>
          <a:p>
            <a:pPr marL="342900" indent="-342900">
              <a:spcBef>
                <a:spcPts val="200"/>
              </a:spcBef>
              <a:buClr>
                <a:schemeClr val="accent1"/>
              </a:buClr>
              <a:buFont typeface="Webdings" panose="05030102010509060703" pitchFamily="18" charset="2"/>
              <a:buChar char="4"/>
            </a:pPr>
            <a:r>
              <a:rPr lang="en-US" sz="2200" dirty="0" smtClean="0"/>
              <a:t>Area: </a:t>
            </a:r>
            <a:r>
              <a:rPr lang="en-US" sz="2200" dirty="0"/>
              <a:t>147,181 </a:t>
            </a:r>
            <a:r>
              <a:rPr lang="en-US" sz="2200" dirty="0" smtClean="0"/>
              <a:t>km²</a:t>
            </a:r>
          </a:p>
          <a:p>
            <a:pPr marL="0" indent="0">
              <a:spcBef>
                <a:spcPts val="200"/>
              </a:spcBef>
              <a:buClr>
                <a:schemeClr val="accent1"/>
              </a:buClr>
              <a:buNone/>
            </a:pPr>
            <a:endParaRPr lang="en-US" sz="1500" dirty="0" smtClean="0"/>
          </a:p>
          <a:p>
            <a:pPr marL="342900" indent="-342900">
              <a:spcBef>
                <a:spcPts val="200"/>
              </a:spcBef>
              <a:buClr>
                <a:schemeClr val="accent1"/>
              </a:buClr>
              <a:buFont typeface="Webdings" panose="05030102010509060703" pitchFamily="18" charset="2"/>
              <a:buChar char="4"/>
            </a:pPr>
            <a:r>
              <a:rPr lang="en-US" sz="2200" dirty="0" smtClean="0"/>
              <a:t>Climates: </a:t>
            </a:r>
            <a:r>
              <a:rPr lang="en-US" altLang="en-US" sz="2200" dirty="0"/>
              <a:t>Tropical, </a:t>
            </a:r>
            <a:r>
              <a:rPr lang="en-US" altLang="en-US" sz="2200" dirty="0" err="1"/>
              <a:t>Suptropical</a:t>
            </a:r>
            <a:r>
              <a:rPr lang="en-US" altLang="en-US" sz="2200" dirty="0"/>
              <a:t> Temperate, Subalpine, Alpine,  Permanent Snow, Cold </a:t>
            </a:r>
            <a:r>
              <a:rPr lang="en-US" altLang="en-US" sz="2200" dirty="0" smtClean="0"/>
              <a:t>Desert</a:t>
            </a:r>
            <a:endParaRPr lang="en-US" altLang="en-US" sz="2200" dirty="0"/>
          </a:p>
          <a:p>
            <a:pPr marL="0" indent="0">
              <a:spcBef>
                <a:spcPts val="200"/>
              </a:spcBef>
              <a:buClr>
                <a:schemeClr val="accent1"/>
              </a:buClr>
              <a:buNone/>
            </a:pPr>
            <a:endParaRPr lang="en-US" altLang="en-US" sz="1500" dirty="0"/>
          </a:p>
          <a:p>
            <a:pPr marL="342900" indent="-342900">
              <a:spcBef>
                <a:spcPts val="200"/>
              </a:spcBef>
              <a:buClr>
                <a:schemeClr val="accent1"/>
              </a:buClr>
              <a:buFont typeface="Webdings" panose="05030102010509060703" pitchFamily="18" charset="2"/>
              <a:buChar char="4"/>
            </a:pPr>
            <a:r>
              <a:rPr lang="en-US" sz="2200" dirty="0" smtClean="0"/>
              <a:t>Precipitation: 160 mm – 5000 mm</a:t>
            </a:r>
          </a:p>
        </p:txBody>
      </p:sp>
    </p:spTree>
    <p:extLst>
      <p:ext uri="{BB962C8B-B14F-4D97-AF65-F5344CB8AC3E}">
        <p14:creationId xmlns:p14="http://schemas.microsoft.com/office/powerpoint/2010/main" val="38750448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320040" y="-100286"/>
            <a:ext cx="8503920" cy="923544"/>
          </a:xfrm>
        </p:spPr>
        <p:txBody>
          <a:bodyPr/>
          <a:lstStyle/>
          <a:p>
            <a:r>
              <a:rPr lang="en-US" sz="4000" dirty="0" smtClean="0"/>
              <a:t>Study Objectives</a:t>
            </a:r>
            <a:endParaRPr lang="en-US" sz="4000" dirty="0"/>
          </a:p>
        </p:txBody>
      </p:sp>
      <p:pic>
        <p:nvPicPr>
          <p:cNvPr id="7" name="Picture 6"/>
          <p:cNvPicPr>
            <a:picLocks noChangeAspect="1"/>
          </p:cNvPicPr>
          <p:nvPr/>
        </p:nvPicPr>
        <p:blipFill>
          <a:blip r:embed="rId3"/>
          <a:stretch>
            <a:fillRect/>
          </a:stretch>
        </p:blipFill>
        <p:spPr>
          <a:xfrm>
            <a:off x="4763995" y="968172"/>
            <a:ext cx="4078092" cy="5552621"/>
          </a:xfrm>
          <a:prstGeom prst="rect">
            <a:avLst/>
          </a:prstGeom>
        </p:spPr>
      </p:pic>
      <p:sp>
        <p:nvSpPr>
          <p:cNvPr id="8" name="Text Placeholder 1"/>
          <p:cNvSpPr txBox="1">
            <a:spLocks/>
          </p:cNvSpPr>
          <p:nvPr/>
        </p:nvSpPr>
        <p:spPr>
          <a:xfrm>
            <a:off x="320039" y="1399464"/>
            <a:ext cx="4148721" cy="465587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200"/>
              </a:spcBef>
              <a:buClr>
                <a:schemeClr val="accent1"/>
              </a:buClr>
              <a:buFont typeface="Webdings" panose="05030102010509060703" pitchFamily="18" charset="2"/>
              <a:buChar char="4"/>
            </a:pPr>
            <a:r>
              <a:rPr lang="en-US" sz="2200" dirty="0" smtClean="0"/>
              <a:t>Develop a near real time automatic landslide detection product for Nepal and the Himalaya region (SLIP</a:t>
            </a:r>
            <a:r>
              <a:rPr lang="en-US" sz="2200" dirty="0" smtClean="0"/>
              <a:t>)</a:t>
            </a:r>
            <a:endParaRPr lang="en-US" sz="2200" dirty="0" smtClean="0"/>
          </a:p>
          <a:p>
            <a:pPr marL="0" indent="0">
              <a:spcBef>
                <a:spcPts val="200"/>
              </a:spcBef>
              <a:buClr>
                <a:schemeClr val="accent1"/>
              </a:buClr>
              <a:buNone/>
            </a:pPr>
            <a:endParaRPr lang="en-US" sz="2200" dirty="0" smtClean="0"/>
          </a:p>
          <a:p>
            <a:pPr marL="342900" indent="-342900">
              <a:spcBef>
                <a:spcPts val="200"/>
              </a:spcBef>
              <a:buClr>
                <a:schemeClr val="accent1"/>
              </a:buClr>
              <a:buFont typeface="Webdings" panose="05030102010509060703" pitchFamily="18" charset="2"/>
              <a:buChar char="4"/>
            </a:pPr>
            <a:r>
              <a:rPr lang="en-US" sz="2200" dirty="0" smtClean="0"/>
              <a:t>Add landslide events to the Global Landslide Catalog (GLC) </a:t>
            </a:r>
            <a:r>
              <a:rPr lang="en-US" sz="2200" dirty="0" smtClean="0"/>
              <a:t>Database</a:t>
            </a:r>
            <a:endParaRPr lang="en-US" sz="2200" dirty="0" smtClean="0"/>
          </a:p>
          <a:p>
            <a:pPr marL="0" indent="0">
              <a:spcBef>
                <a:spcPts val="200"/>
              </a:spcBef>
              <a:buClr>
                <a:schemeClr val="accent1"/>
              </a:buClr>
              <a:buNone/>
            </a:pPr>
            <a:endParaRPr lang="en-US" sz="2200" dirty="0" smtClean="0"/>
          </a:p>
          <a:p>
            <a:pPr marL="342900" indent="-342900">
              <a:spcBef>
                <a:spcPts val="200"/>
              </a:spcBef>
              <a:buClr>
                <a:schemeClr val="accent1"/>
              </a:buClr>
              <a:buFont typeface="Webdings" panose="05030102010509060703" pitchFamily="18" charset="2"/>
              <a:buChar char="4"/>
            </a:pPr>
            <a:r>
              <a:rPr lang="en-US" sz="2200" dirty="0" smtClean="0"/>
              <a:t>Develop a near real time precipitation monitoring product for Nepal and the Himalaya region (DRIP</a:t>
            </a:r>
            <a:r>
              <a:rPr lang="en-US" sz="2200" dirty="0" smtClean="0"/>
              <a:t>)</a:t>
            </a:r>
            <a:endParaRPr lang="en-US" sz="2200" dirty="0" smtClean="0"/>
          </a:p>
        </p:txBody>
      </p:sp>
      <p:pic>
        <p:nvPicPr>
          <p:cNvPr id="2" name="Picture 1"/>
          <p:cNvPicPr>
            <a:picLocks noChangeAspect="1"/>
          </p:cNvPicPr>
          <p:nvPr/>
        </p:nvPicPr>
        <p:blipFill>
          <a:blip r:embed="rId4"/>
          <a:stretch>
            <a:fillRect/>
          </a:stretch>
        </p:blipFill>
        <p:spPr>
          <a:xfrm>
            <a:off x="7358091" y="4644189"/>
            <a:ext cx="1376119" cy="1706228"/>
          </a:xfrm>
          <a:prstGeom prst="rect">
            <a:avLst/>
          </a:prstGeom>
        </p:spPr>
      </p:pic>
    </p:spTree>
    <p:extLst>
      <p:ext uri="{BB962C8B-B14F-4D97-AF65-F5344CB8AC3E}">
        <p14:creationId xmlns:p14="http://schemas.microsoft.com/office/powerpoint/2010/main" val="321618706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320040" y="-100286"/>
            <a:ext cx="8503920" cy="923544"/>
          </a:xfrm>
        </p:spPr>
        <p:txBody>
          <a:bodyPr/>
          <a:lstStyle/>
          <a:p>
            <a:r>
              <a:rPr lang="en-US" sz="4000" dirty="0" smtClean="0"/>
              <a:t>Community Concerns</a:t>
            </a:r>
            <a:endParaRPr lang="en-US" sz="4000" dirty="0"/>
          </a:p>
        </p:txBody>
      </p:sp>
      <p:sp>
        <p:nvSpPr>
          <p:cNvPr id="5" name="Rectangle 4"/>
          <p:cNvSpPr/>
          <p:nvPr/>
        </p:nvSpPr>
        <p:spPr>
          <a:xfrm>
            <a:off x="5915526" y="3041185"/>
            <a:ext cx="2667000" cy="1200329"/>
          </a:xfrm>
          <a:prstGeom prst="rect">
            <a:avLst/>
          </a:prstGeom>
        </p:spPr>
        <p:txBody>
          <a:bodyPr wrap="square">
            <a:spAutoFit/>
          </a:bodyPr>
          <a:lstStyle/>
          <a:p>
            <a:r>
              <a:rPr lang="en-US" dirty="0" smtClean="0"/>
              <a:t>Placeholder for ICIMOD Landslide/Earthquake Photograph(s)</a:t>
            </a:r>
            <a:endParaRPr lang="en-US" dirty="0"/>
          </a:p>
        </p:txBody>
      </p:sp>
      <p:sp>
        <p:nvSpPr>
          <p:cNvPr id="12" name="Text Placeholder 1"/>
          <p:cNvSpPr txBox="1">
            <a:spLocks/>
          </p:cNvSpPr>
          <p:nvPr/>
        </p:nvSpPr>
        <p:spPr>
          <a:xfrm>
            <a:off x="320040" y="1103476"/>
            <a:ext cx="4148721" cy="552592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200"/>
              </a:spcBef>
              <a:buClr>
                <a:schemeClr val="accent1"/>
              </a:buClr>
              <a:buFont typeface="Webdings" panose="05030102010509060703" pitchFamily="18" charset="2"/>
              <a:buChar char="4"/>
            </a:pPr>
            <a:r>
              <a:rPr lang="en-US" sz="2200" dirty="0" smtClean="0"/>
              <a:t>Landslides cause hundreds of fatalities and millions of dollars in losses in the Nepal and Himalaya region annually.</a:t>
            </a:r>
          </a:p>
          <a:p>
            <a:pPr marL="342900" indent="-342900">
              <a:spcBef>
                <a:spcPts val="200"/>
              </a:spcBef>
              <a:buClr>
                <a:schemeClr val="accent1"/>
              </a:buClr>
              <a:buFont typeface="Webdings" panose="05030102010509060703" pitchFamily="18" charset="2"/>
              <a:buChar char="4"/>
            </a:pPr>
            <a:endParaRPr lang="en-US" sz="2200" dirty="0"/>
          </a:p>
          <a:p>
            <a:pPr marL="342900" indent="-342900">
              <a:spcBef>
                <a:spcPts val="200"/>
              </a:spcBef>
              <a:buClr>
                <a:schemeClr val="accent1"/>
              </a:buClr>
              <a:buFont typeface="Webdings" panose="05030102010509060703" pitchFamily="18" charset="2"/>
              <a:buChar char="4"/>
            </a:pPr>
            <a:r>
              <a:rPr lang="en-US" sz="2200" dirty="0" smtClean="0"/>
              <a:t>Significant induced hazard arising from M7.8 </a:t>
            </a:r>
            <a:r>
              <a:rPr lang="en-US" sz="2200" dirty="0" err="1" smtClean="0"/>
              <a:t>Gorkha</a:t>
            </a:r>
            <a:r>
              <a:rPr lang="en-US" sz="2200" dirty="0" smtClean="0"/>
              <a:t> earthquake.</a:t>
            </a:r>
          </a:p>
          <a:p>
            <a:pPr marL="342900" indent="-342900">
              <a:spcBef>
                <a:spcPts val="200"/>
              </a:spcBef>
              <a:buClr>
                <a:schemeClr val="accent1"/>
              </a:buClr>
              <a:buFont typeface="Webdings" panose="05030102010509060703" pitchFamily="18" charset="2"/>
              <a:buChar char="4"/>
            </a:pPr>
            <a:endParaRPr lang="en-US" sz="2200" dirty="0"/>
          </a:p>
          <a:p>
            <a:pPr marL="342900" indent="-342900">
              <a:spcBef>
                <a:spcPts val="200"/>
              </a:spcBef>
              <a:buClr>
                <a:schemeClr val="accent1"/>
              </a:buClr>
              <a:buFont typeface="Webdings" panose="05030102010509060703" pitchFamily="18" charset="2"/>
              <a:buChar char="4"/>
            </a:pPr>
            <a:r>
              <a:rPr lang="en-US" sz="2200" dirty="0" smtClean="0"/>
              <a:t>Increase in frequency and severity during summer monsoon</a:t>
            </a:r>
            <a:r>
              <a:rPr lang="en-US" sz="2200" dirty="0" smtClean="0"/>
              <a:t>.</a:t>
            </a:r>
            <a:endParaRPr lang="en-US" sz="2200" dirty="0" smtClean="0"/>
          </a:p>
          <a:p>
            <a:pPr marL="342900" indent="-342900">
              <a:spcBef>
                <a:spcPts val="200"/>
              </a:spcBef>
              <a:buClr>
                <a:schemeClr val="accent1"/>
              </a:buClr>
              <a:buFont typeface="Webdings" panose="05030102010509060703" pitchFamily="18" charset="2"/>
              <a:buChar char="4"/>
            </a:pPr>
            <a:endParaRPr lang="en-US" sz="2200" dirty="0"/>
          </a:p>
          <a:p>
            <a:pPr marL="342900" indent="-342900">
              <a:spcBef>
                <a:spcPts val="200"/>
              </a:spcBef>
              <a:buClr>
                <a:schemeClr val="accent1"/>
              </a:buClr>
              <a:buFont typeface="Webdings" panose="05030102010509060703" pitchFamily="18" charset="2"/>
              <a:buChar char="4"/>
            </a:pPr>
            <a:r>
              <a:rPr lang="en-US" sz="2200" dirty="0" smtClean="0"/>
              <a:t>Landslides currently underestimated globally</a:t>
            </a:r>
            <a:r>
              <a:rPr lang="en-US" sz="2200" dirty="0" smtClean="0"/>
              <a:t>.</a:t>
            </a:r>
            <a:endParaRPr lang="en-US" sz="2200" dirty="0" smtClean="0"/>
          </a:p>
        </p:txBody>
      </p:sp>
    </p:spTree>
    <p:extLst>
      <p:ext uri="{BB962C8B-B14F-4D97-AF65-F5344CB8AC3E}">
        <p14:creationId xmlns:p14="http://schemas.microsoft.com/office/powerpoint/2010/main" val="7115346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320040" y="-100286"/>
            <a:ext cx="8503920" cy="923544"/>
          </a:xfrm>
        </p:spPr>
        <p:txBody>
          <a:bodyPr/>
          <a:lstStyle/>
          <a:p>
            <a:r>
              <a:rPr lang="en-US" sz="4000" dirty="0" smtClean="0"/>
              <a:t>NASA Satellites / Sensors Used</a:t>
            </a:r>
            <a:endParaRPr lang="en-US" sz="40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451" y="4031244"/>
            <a:ext cx="3977505" cy="1990962"/>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29857" y="1148752"/>
            <a:ext cx="3211755" cy="2624962"/>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34545" y="4166819"/>
            <a:ext cx="2591788" cy="1951041"/>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8124" y="1308010"/>
            <a:ext cx="3242934" cy="2764602"/>
          </a:xfrm>
          <a:prstGeom prst="rect">
            <a:avLst/>
          </a:prstGeom>
        </p:spPr>
      </p:pic>
      <p:sp>
        <p:nvSpPr>
          <p:cNvPr id="10" name="Text Placeholder 16"/>
          <p:cNvSpPr txBox="1">
            <a:spLocks/>
          </p:cNvSpPr>
          <p:nvPr/>
        </p:nvSpPr>
        <p:spPr>
          <a:xfrm>
            <a:off x="798124" y="4577026"/>
            <a:ext cx="1341404" cy="551625"/>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dirty="0" smtClean="0"/>
              <a:t>GPM</a:t>
            </a:r>
          </a:p>
        </p:txBody>
      </p:sp>
      <p:sp>
        <p:nvSpPr>
          <p:cNvPr id="11" name="Text Placeholder 16"/>
          <p:cNvSpPr txBox="1">
            <a:spLocks/>
          </p:cNvSpPr>
          <p:nvPr/>
        </p:nvSpPr>
        <p:spPr>
          <a:xfrm>
            <a:off x="6770140" y="3150097"/>
            <a:ext cx="2373860" cy="582018"/>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dirty="0" smtClean="0"/>
              <a:t>Landsat 8</a:t>
            </a:r>
          </a:p>
        </p:txBody>
      </p:sp>
      <p:sp>
        <p:nvSpPr>
          <p:cNvPr id="13" name="Text Placeholder 16"/>
          <p:cNvSpPr txBox="1">
            <a:spLocks/>
          </p:cNvSpPr>
          <p:nvPr/>
        </p:nvSpPr>
        <p:spPr>
          <a:xfrm>
            <a:off x="5361891" y="4454209"/>
            <a:ext cx="1610225" cy="538705"/>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dirty="0" smtClean="0"/>
              <a:t>Terra</a:t>
            </a:r>
          </a:p>
        </p:txBody>
      </p:sp>
      <p:sp>
        <p:nvSpPr>
          <p:cNvPr id="14" name="Text Placeholder 16"/>
          <p:cNvSpPr txBox="1">
            <a:spLocks/>
          </p:cNvSpPr>
          <p:nvPr/>
        </p:nvSpPr>
        <p:spPr>
          <a:xfrm>
            <a:off x="2252135" y="1530025"/>
            <a:ext cx="1535568" cy="551625"/>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dirty="0" smtClean="0"/>
              <a:t>TRMM</a:t>
            </a:r>
          </a:p>
        </p:txBody>
      </p:sp>
    </p:spTree>
    <p:extLst>
      <p:ext uri="{BB962C8B-B14F-4D97-AF65-F5344CB8AC3E}">
        <p14:creationId xmlns:p14="http://schemas.microsoft.com/office/powerpoint/2010/main" val="30883392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320040" y="-100286"/>
            <a:ext cx="8503920" cy="923544"/>
          </a:xfrm>
        </p:spPr>
        <p:txBody>
          <a:bodyPr/>
          <a:lstStyle/>
          <a:p>
            <a:r>
              <a:rPr lang="en-US" sz="4000" dirty="0" smtClean="0"/>
              <a:t>Methodology: SLIP</a:t>
            </a:r>
            <a:endParaRPr lang="en-US" sz="4000"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0987" y="2176198"/>
            <a:ext cx="3530857" cy="2885764"/>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58060" y="2176198"/>
            <a:ext cx="3968863" cy="2987673"/>
          </a:xfrm>
          <a:prstGeom prst="rect">
            <a:avLst/>
          </a:prstGeom>
        </p:spPr>
      </p:pic>
      <p:sp>
        <p:nvSpPr>
          <p:cNvPr id="10" name="Text Placeholder 16"/>
          <p:cNvSpPr txBox="1">
            <a:spLocks/>
          </p:cNvSpPr>
          <p:nvPr/>
        </p:nvSpPr>
        <p:spPr>
          <a:xfrm>
            <a:off x="320040" y="1036448"/>
            <a:ext cx="8503920" cy="551625"/>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r>
              <a:rPr lang="en-US" b="1" u="sng" dirty="0" smtClean="0"/>
              <a:t>S</a:t>
            </a:r>
            <a:r>
              <a:rPr lang="en-US" dirty="0" smtClean="0"/>
              <a:t>udden </a:t>
            </a:r>
            <a:r>
              <a:rPr lang="en-US" b="1" u="sng" dirty="0" smtClean="0"/>
              <a:t>L</a:t>
            </a:r>
            <a:r>
              <a:rPr lang="en-US" dirty="0" smtClean="0"/>
              <a:t>andslide </a:t>
            </a:r>
            <a:r>
              <a:rPr lang="en-US" b="1" u="sng" dirty="0" smtClean="0"/>
              <a:t>I</a:t>
            </a:r>
            <a:r>
              <a:rPr lang="en-US" dirty="0" smtClean="0"/>
              <a:t>dentification </a:t>
            </a:r>
            <a:r>
              <a:rPr lang="en-US" b="1" u="sng" dirty="0" smtClean="0"/>
              <a:t>P</a:t>
            </a:r>
            <a:r>
              <a:rPr lang="en-US" dirty="0" smtClean="0"/>
              <a:t>roduct</a:t>
            </a:r>
          </a:p>
        </p:txBody>
      </p:sp>
      <p:sp>
        <p:nvSpPr>
          <p:cNvPr id="11" name="Text Placeholder 16"/>
          <p:cNvSpPr txBox="1">
            <a:spLocks/>
          </p:cNvSpPr>
          <p:nvPr/>
        </p:nvSpPr>
        <p:spPr>
          <a:xfrm>
            <a:off x="1049485" y="5275152"/>
            <a:ext cx="2373860" cy="582018"/>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r>
              <a:rPr lang="en-US" dirty="0" smtClean="0"/>
              <a:t>Landsat 8</a:t>
            </a:r>
          </a:p>
        </p:txBody>
      </p:sp>
      <p:sp>
        <p:nvSpPr>
          <p:cNvPr id="13" name="Text Placeholder 16"/>
          <p:cNvSpPr txBox="1">
            <a:spLocks/>
          </p:cNvSpPr>
          <p:nvPr/>
        </p:nvSpPr>
        <p:spPr>
          <a:xfrm>
            <a:off x="5837378" y="5275152"/>
            <a:ext cx="1610225" cy="538705"/>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r>
              <a:rPr lang="en-US" dirty="0" smtClean="0"/>
              <a:t>Terra</a:t>
            </a:r>
          </a:p>
        </p:txBody>
      </p:sp>
    </p:spTree>
    <p:extLst>
      <p:ext uri="{BB962C8B-B14F-4D97-AF65-F5344CB8AC3E}">
        <p14:creationId xmlns:p14="http://schemas.microsoft.com/office/powerpoint/2010/main" val="282623634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320040" y="-100286"/>
            <a:ext cx="8503920" cy="923544"/>
          </a:xfrm>
        </p:spPr>
        <p:txBody>
          <a:bodyPr/>
          <a:lstStyle/>
          <a:p>
            <a:r>
              <a:rPr lang="en-US" sz="4000" dirty="0" smtClean="0"/>
              <a:t>Methodology: SLIP</a:t>
            </a:r>
            <a:endParaRPr lang="en-US" sz="4000" dirty="0"/>
          </a:p>
        </p:txBody>
      </p:sp>
      <p:grpSp>
        <p:nvGrpSpPr>
          <p:cNvPr id="9" name="Diagram group"/>
          <p:cNvGrpSpPr/>
          <p:nvPr/>
        </p:nvGrpSpPr>
        <p:grpSpPr>
          <a:xfrm>
            <a:off x="0" y="671660"/>
            <a:ext cx="8600674" cy="5958378"/>
            <a:chOff x="894798" y="40416"/>
            <a:chExt cx="9317455" cy="6454950"/>
          </a:xfrm>
          <a:scene3d>
            <a:camera prst="perspectiveLeft" zoom="91000"/>
            <a:lightRig rig="threePt" dir="t">
              <a:rot lat="0" lon="0" rev="20640000"/>
            </a:lightRig>
          </a:scene3d>
        </p:grpSpPr>
        <p:sp>
          <p:nvSpPr>
            <p:cNvPr id="12" name="Bent-Up Arrow 11"/>
            <p:cNvSpPr/>
            <p:nvPr/>
          </p:nvSpPr>
          <p:spPr>
            <a:xfrm rot="5400000">
              <a:off x="1159000" y="1145851"/>
              <a:ext cx="997217" cy="1135296"/>
            </a:xfrm>
            <a:prstGeom prst="bentUpArrow">
              <a:avLst>
                <a:gd name="adj1" fmla="val 32840"/>
                <a:gd name="adj2" fmla="val 25000"/>
                <a:gd name="adj3" fmla="val 35780"/>
              </a:avLst>
            </a:prstGeom>
            <a:sp3d extrusionH="50600" prstMaterial="plastic">
              <a:bevelT w="101600" h="80600" prst="relaxedInset"/>
              <a:bevelB w="80600" h="80600" prst="relaxedInset"/>
            </a:sp3d>
          </p:spPr>
          <p:style>
            <a:lnRef idx="0">
              <a:schemeClr val="lt1">
                <a:hueOff val="0"/>
                <a:satOff val="0"/>
                <a:lumOff val="0"/>
                <a:alphaOff val="0"/>
              </a:schemeClr>
            </a:lnRef>
            <a:fillRef idx="1">
              <a:schemeClr val="accent1">
                <a:tint val="50000"/>
                <a:hueOff val="0"/>
                <a:satOff val="0"/>
                <a:lumOff val="0"/>
                <a:alphaOff val="0"/>
              </a:schemeClr>
            </a:fillRef>
            <a:effectRef idx="1">
              <a:schemeClr val="accent1">
                <a:tint val="50000"/>
                <a:hueOff val="0"/>
                <a:satOff val="0"/>
                <a:lumOff val="0"/>
                <a:alphaOff val="0"/>
              </a:schemeClr>
            </a:effectRef>
            <a:fontRef idx="minor">
              <a:schemeClr val="lt1">
                <a:hueOff val="0"/>
                <a:satOff val="0"/>
                <a:lumOff val="0"/>
                <a:alphaOff val="0"/>
              </a:schemeClr>
            </a:fontRef>
          </p:style>
        </p:sp>
        <p:grpSp>
          <p:nvGrpSpPr>
            <p:cNvPr id="14" name="Group 13"/>
            <p:cNvGrpSpPr/>
            <p:nvPr/>
          </p:nvGrpSpPr>
          <p:grpSpPr>
            <a:xfrm>
              <a:off x="894798" y="40416"/>
              <a:ext cx="1678727" cy="1175054"/>
              <a:chOff x="894798" y="40416"/>
              <a:chExt cx="1678727" cy="1175054"/>
            </a:xfrm>
          </p:grpSpPr>
          <p:sp>
            <p:nvSpPr>
              <p:cNvPr id="45" name="Rounded Rectangle 44"/>
              <p:cNvSpPr/>
              <p:nvPr/>
            </p:nvSpPr>
            <p:spPr>
              <a:xfrm>
                <a:off x="894798" y="40416"/>
                <a:ext cx="1678727" cy="1175054"/>
              </a:xfrm>
              <a:prstGeom prst="roundRect">
                <a:avLst>
                  <a:gd name="adj" fmla="val 16670"/>
                </a:avLst>
              </a:prstGeom>
              <a:sp3d extrusionH="50600" prstMaterial="metal">
                <a:bevelT w="101600" h="80600" prst="relaxedInset"/>
                <a:bevelB w="80600" h="80600" prst="relaxedInset"/>
              </a:sp3d>
            </p:spPr>
            <p:style>
              <a:lnRef idx="0">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dk1"/>
              </a:fontRef>
            </p:style>
          </p:sp>
          <p:sp>
            <p:nvSpPr>
              <p:cNvPr id="46" name="Rounded Rectangle 5"/>
              <p:cNvSpPr/>
              <p:nvPr/>
            </p:nvSpPr>
            <p:spPr>
              <a:xfrm>
                <a:off x="952170" y="97788"/>
                <a:ext cx="1563983" cy="1060310"/>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Data Collection</a:t>
                </a:r>
                <a:endParaRPr lang="en-US" sz="2100" kern="1200" dirty="0"/>
              </a:p>
            </p:txBody>
          </p:sp>
        </p:grpSp>
        <p:grpSp>
          <p:nvGrpSpPr>
            <p:cNvPr id="15" name="Group 14"/>
            <p:cNvGrpSpPr/>
            <p:nvPr/>
          </p:nvGrpSpPr>
          <p:grpSpPr>
            <a:xfrm>
              <a:off x="2690717" y="152484"/>
              <a:ext cx="1656787" cy="949730"/>
              <a:chOff x="2690717" y="152484"/>
              <a:chExt cx="1656787" cy="949730"/>
            </a:xfrm>
          </p:grpSpPr>
          <p:sp>
            <p:nvSpPr>
              <p:cNvPr id="43" name="Rectangle 42"/>
              <p:cNvSpPr/>
              <p:nvPr/>
            </p:nvSpPr>
            <p:spPr>
              <a:xfrm>
                <a:off x="2690717" y="152484"/>
                <a:ext cx="1656787" cy="94973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4" name="Rectangle 43"/>
              <p:cNvSpPr/>
              <p:nvPr/>
            </p:nvSpPr>
            <p:spPr>
              <a:xfrm>
                <a:off x="2690717" y="152484"/>
                <a:ext cx="1656787" cy="94973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49530" tIns="49530" rIns="49530" bIns="49530" numCol="1" spcCol="1270" anchor="ctr" anchorCtr="0">
                <a:noAutofit/>
              </a:bodyPr>
              <a:lstStyle/>
              <a:p>
                <a:pPr marL="114300" lvl="1" indent="-114300" algn="ctr" defTabSz="577850">
                  <a:lnSpc>
                    <a:spcPct val="90000"/>
                  </a:lnSpc>
                  <a:spcBef>
                    <a:spcPct val="0"/>
                  </a:spcBef>
                  <a:spcAft>
                    <a:spcPct val="15000"/>
                  </a:spcAft>
                  <a:buChar char="••"/>
                </a:pPr>
                <a:r>
                  <a:rPr lang="en-US" sz="1300" kern="1200" dirty="0" smtClean="0">
                    <a:solidFill>
                      <a:schemeClr val="tx1">
                        <a:lumMod val="50000"/>
                      </a:schemeClr>
                    </a:solidFill>
                  </a:rPr>
                  <a:t>Collect Landsat scenes and extract R, IR,SWIR and QA bands </a:t>
                </a:r>
                <a:endParaRPr lang="en-US" sz="1300" kern="1200" dirty="0">
                  <a:solidFill>
                    <a:schemeClr val="tx1">
                      <a:lumMod val="50000"/>
                    </a:schemeClr>
                  </a:solidFill>
                </a:endParaRPr>
              </a:p>
            </p:txBody>
          </p:sp>
        </p:grpSp>
        <p:sp>
          <p:nvSpPr>
            <p:cNvPr id="16" name="Bent-Up Arrow 15"/>
            <p:cNvSpPr/>
            <p:nvPr/>
          </p:nvSpPr>
          <p:spPr>
            <a:xfrm rot="5400000">
              <a:off x="2655445" y="2465825"/>
              <a:ext cx="997217" cy="1135296"/>
            </a:xfrm>
            <a:prstGeom prst="bentUpArrow">
              <a:avLst>
                <a:gd name="adj1" fmla="val 32840"/>
                <a:gd name="adj2" fmla="val 25000"/>
                <a:gd name="adj3" fmla="val 35780"/>
              </a:avLst>
            </a:prstGeom>
            <a:sp3d extrusionH="50600" prstMaterial="plastic">
              <a:bevelT w="101600" h="80600" prst="relaxedInset"/>
              <a:bevelB w="80600" h="80600" prst="relaxedInset"/>
            </a:sp3d>
          </p:spPr>
          <p:style>
            <a:lnRef idx="0">
              <a:schemeClr val="lt1">
                <a:hueOff val="0"/>
                <a:satOff val="0"/>
                <a:lumOff val="0"/>
                <a:alphaOff val="0"/>
              </a:schemeClr>
            </a:lnRef>
            <a:fillRef idx="1">
              <a:schemeClr val="accent1">
                <a:tint val="50000"/>
                <a:hueOff val="430556"/>
                <a:satOff val="-408"/>
                <a:lumOff val="4688"/>
                <a:alphaOff val="0"/>
              </a:schemeClr>
            </a:fillRef>
            <a:effectRef idx="1">
              <a:schemeClr val="accent1">
                <a:tint val="50000"/>
                <a:hueOff val="430556"/>
                <a:satOff val="-408"/>
                <a:lumOff val="4688"/>
                <a:alphaOff val="0"/>
              </a:schemeClr>
            </a:effectRef>
            <a:fontRef idx="minor">
              <a:schemeClr val="lt1">
                <a:hueOff val="0"/>
                <a:satOff val="0"/>
                <a:lumOff val="0"/>
                <a:alphaOff val="0"/>
              </a:schemeClr>
            </a:fontRef>
          </p:style>
        </p:sp>
        <p:grpSp>
          <p:nvGrpSpPr>
            <p:cNvPr id="17" name="Group 16"/>
            <p:cNvGrpSpPr/>
            <p:nvPr/>
          </p:nvGrpSpPr>
          <p:grpSpPr>
            <a:xfrm>
              <a:off x="2391243" y="1360390"/>
              <a:ext cx="1678727" cy="1175054"/>
              <a:chOff x="2391243" y="1360390"/>
              <a:chExt cx="1678727" cy="1175054"/>
            </a:xfrm>
          </p:grpSpPr>
          <p:sp>
            <p:nvSpPr>
              <p:cNvPr id="41" name="Rounded Rectangle 40"/>
              <p:cNvSpPr/>
              <p:nvPr/>
            </p:nvSpPr>
            <p:spPr>
              <a:xfrm>
                <a:off x="2391243" y="1360390"/>
                <a:ext cx="1678727" cy="1175054"/>
              </a:xfrm>
              <a:prstGeom prst="roundRect">
                <a:avLst>
                  <a:gd name="adj" fmla="val 16670"/>
                </a:avLst>
              </a:prstGeom>
              <a:sp3d extrusionH="50600" prstMaterial="metal">
                <a:bevelT w="101600" h="80600" prst="relaxedInset"/>
                <a:bevelB w="80600" h="80600" prst="relaxedInset"/>
              </a:sp3d>
            </p:spPr>
            <p:style>
              <a:lnRef idx="0">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dk1"/>
              </a:fontRef>
            </p:style>
          </p:sp>
          <p:sp>
            <p:nvSpPr>
              <p:cNvPr id="42" name="Rounded Rectangle 10"/>
              <p:cNvSpPr/>
              <p:nvPr/>
            </p:nvSpPr>
            <p:spPr>
              <a:xfrm>
                <a:off x="2448615" y="1417762"/>
                <a:ext cx="1563983" cy="1060310"/>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Cloud Mask</a:t>
                </a:r>
                <a:endParaRPr lang="en-US" sz="2100" kern="1200" dirty="0"/>
              </a:p>
            </p:txBody>
          </p:sp>
        </p:grpSp>
        <p:grpSp>
          <p:nvGrpSpPr>
            <p:cNvPr id="18" name="Group 17"/>
            <p:cNvGrpSpPr/>
            <p:nvPr/>
          </p:nvGrpSpPr>
          <p:grpSpPr>
            <a:xfrm>
              <a:off x="4066130" y="1472458"/>
              <a:ext cx="1656787" cy="949730"/>
              <a:chOff x="4066130" y="1472458"/>
              <a:chExt cx="1656787" cy="949730"/>
            </a:xfrm>
          </p:grpSpPr>
          <p:sp>
            <p:nvSpPr>
              <p:cNvPr id="39" name="Rectangle 38"/>
              <p:cNvSpPr/>
              <p:nvPr/>
            </p:nvSpPr>
            <p:spPr>
              <a:xfrm>
                <a:off x="4066130" y="1472458"/>
                <a:ext cx="1656787" cy="94973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0" name="Rectangle 39"/>
              <p:cNvSpPr/>
              <p:nvPr/>
            </p:nvSpPr>
            <p:spPr>
              <a:xfrm>
                <a:off x="4066130" y="1472458"/>
                <a:ext cx="1656787" cy="94973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49530" tIns="49530" rIns="49530" bIns="49530" numCol="1" spcCol="1270" anchor="ctr" anchorCtr="0">
                <a:noAutofit/>
              </a:bodyPr>
              <a:lstStyle/>
              <a:p>
                <a:pPr marL="114300" lvl="1" indent="-114300" algn="ctr" defTabSz="577850">
                  <a:lnSpc>
                    <a:spcPct val="90000"/>
                  </a:lnSpc>
                  <a:spcBef>
                    <a:spcPct val="0"/>
                  </a:spcBef>
                  <a:spcAft>
                    <a:spcPct val="15000"/>
                  </a:spcAft>
                  <a:buChar char="••"/>
                </a:pPr>
                <a:r>
                  <a:rPr lang="en-US" sz="1300" kern="1200" dirty="0" smtClean="0">
                    <a:solidFill>
                      <a:schemeClr val="tx1">
                        <a:lumMod val="50000"/>
                      </a:schemeClr>
                    </a:solidFill>
                  </a:rPr>
                  <a:t>Use the QA Band to Remove Clouds from the R, IR, and SWIR images</a:t>
                </a:r>
                <a:endParaRPr lang="en-US" sz="1300" kern="1200" dirty="0">
                  <a:solidFill>
                    <a:schemeClr val="tx1">
                      <a:lumMod val="50000"/>
                    </a:schemeClr>
                  </a:solidFill>
                </a:endParaRPr>
              </a:p>
            </p:txBody>
          </p:sp>
        </p:grpSp>
        <p:sp>
          <p:nvSpPr>
            <p:cNvPr id="19" name="Bent-Up Arrow 18"/>
            <p:cNvSpPr/>
            <p:nvPr/>
          </p:nvSpPr>
          <p:spPr>
            <a:xfrm rot="5400000">
              <a:off x="4151890" y="3785799"/>
              <a:ext cx="997217" cy="1135296"/>
            </a:xfrm>
            <a:prstGeom prst="bentUpArrow">
              <a:avLst>
                <a:gd name="adj1" fmla="val 32840"/>
                <a:gd name="adj2" fmla="val 25000"/>
                <a:gd name="adj3" fmla="val 35780"/>
              </a:avLst>
            </a:prstGeom>
            <a:sp3d extrusionH="50600" prstMaterial="plastic">
              <a:bevelT w="101600" h="80600" prst="relaxedInset"/>
              <a:bevelB w="80600" h="80600" prst="relaxedInset"/>
            </a:sp3d>
          </p:spPr>
          <p:style>
            <a:lnRef idx="0">
              <a:schemeClr val="lt1">
                <a:hueOff val="0"/>
                <a:satOff val="0"/>
                <a:lumOff val="0"/>
                <a:alphaOff val="0"/>
              </a:schemeClr>
            </a:lnRef>
            <a:fillRef idx="1">
              <a:schemeClr val="accent1">
                <a:tint val="50000"/>
                <a:hueOff val="861111"/>
                <a:satOff val="-816"/>
                <a:lumOff val="9377"/>
                <a:alphaOff val="0"/>
              </a:schemeClr>
            </a:fillRef>
            <a:effectRef idx="1">
              <a:schemeClr val="accent1">
                <a:tint val="50000"/>
                <a:hueOff val="861111"/>
                <a:satOff val="-816"/>
                <a:lumOff val="9377"/>
                <a:alphaOff val="0"/>
              </a:schemeClr>
            </a:effectRef>
            <a:fontRef idx="minor">
              <a:schemeClr val="lt1">
                <a:hueOff val="0"/>
                <a:satOff val="0"/>
                <a:lumOff val="0"/>
                <a:alphaOff val="0"/>
              </a:schemeClr>
            </a:fontRef>
          </p:style>
        </p:sp>
        <p:grpSp>
          <p:nvGrpSpPr>
            <p:cNvPr id="20" name="Group 19"/>
            <p:cNvGrpSpPr/>
            <p:nvPr/>
          </p:nvGrpSpPr>
          <p:grpSpPr>
            <a:xfrm>
              <a:off x="3887688" y="2680364"/>
              <a:ext cx="1678727" cy="1175054"/>
              <a:chOff x="3887688" y="2680364"/>
              <a:chExt cx="1678727" cy="1175054"/>
            </a:xfrm>
          </p:grpSpPr>
          <p:sp>
            <p:nvSpPr>
              <p:cNvPr id="37" name="Rounded Rectangle 36"/>
              <p:cNvSpPr/>
              <p:nvPr/>
            </p:nvSpPr>
            <p:spPr>
              <a:xfrm>
                <a:off x="3887688" y="2680364"/>
                <a:ext cx="1678727" cy="1175054"/>
              </a:xfrm>
              <a:prstGeom prst="roundRect">
                <a:avLst>
                  <a:gd name="adj" fmla="val 16670"/>
                </a:avLst>
              </a:prstGeom>
              <a:solidFill>
                <a:srgbClr val="FF0000"/>
              </a:solidFill>
              <a:sp3d extrusionH="50600" prstMaterial="metal">
                <a:bevelT w="101600" h="80600" prst="relaxedInset"/>
                <a:bevelB w="80600" h="80600" prst="relaxedInset"/>
              </a:sp3d>
            </p:spPr>
            <p:style>
              <a:lnRef idx="0">
                <a:schemeClr val="lt1">
                  <a:hueOff val="0"/>
                  <a:satOff val="0"/>
                  <a:lumOff val="0"/>
                  <a:alphaOff val="0"/>
                </a:schemeClr>
              </a:lnRef>
              <a:fillRef idx="1">
                <a:scrgbClr r="0" g="0" b="0"/>
              </a:fillRef>
              <a:effectRef idx="1">
                <a:schemeClr val="accent4">
                  <a:hueOff val="0"/>
                  <a:satOff val="0"/>
                  <a:lumOff val="0"/>
                  <a:alphaOff val="0"/>
                </a:schemeClr>
              </a:effectRef>
              <a:fontRef idx="minor">
                <a:schemeClr val="dk1"/>
              </a:fontRef>
            </p:style>
          </p:sp>
          <p:sp>
            <p:nvSpPr>
              <p:cNvPr id="38" name="Rounded Rectangle 15"/>
              <p:cNvSpPr/>
              <p:nvPr/>
            </p:nvSpPr>
            <p:spPr>
              <a:xfrm>
                <a:off x="3945060" y="2737736"/>
                <a:ext cx="1563983" cy="1060310"/>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solidFill>
                      <a:schemeClr val="bg1"/>
                    </a:solidFill>
                  </a:rPr>
                  <a:t>Red Increase</a:t>
                </a:r>
                <a:endParaRPr lang="en-US" sz="2100" kern="1200" dirty="0">
                  <a:solidFill>
                    <a:schemeClr val="bg1"/>
                  </a:solidFill>
                </a:endParaRPr>
              </a:p>
            </p:txBody>
          </p:sp>
        </p:grpSp>
        <p:grpSp>
          <p:nvGrpSpPr>
            <p:cNvPr id="21" name="Group 20"/>
            <p:cNvGrpSpPr/>
            <p:nvPr/>
          </p:nvGrpSpPr>
          <p:grpSpPr>
            <a:xfrm>
              <a:off x="5562575" y="2792432"/>
              <a:ext cx="1656787" cy="949730"/>
              <a:chOff x="5562575" y="2792432"/>
              <a:chExt cx="1656787" cy="949730"/>
            </a:xfrm>
          </p:grpSpPr>
          <p:sp>
            <p:nvSpPr>
              <p:cNvPr id="35" name="Rectangle 34"/>
              <p:cNvSpPr/>
              <p:nvPr/>
            </p:nvSpPr>
            <p:spPr>
              <a:xfrm>
                <a:off x="5562575" y="2792432"/>
                <a:ext cx="1656787" cy="94973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6" name="Rectangle 35"/>
              <p:cNvSpPr/>
              <p:nvPr/>
            </p:nvSpPr>
            <p:spPr>
              <a:xfrm>
                <a:off x="5562575" y="2792432"/>
                <a:ext cx="1656787" cy="94973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49530" tIns="49530" rIns="49530" bIns="49530" numCol="1" spcCol="1270" anchor="ctr" anchorCtr="0">
                <a:noAutofit/>
              </a:bodyPr>
              <a:lstStyle/>
              <a:p>
                <a:pPr marL="114300" lvl="1" indent="-114300" algn="ctr" defTabSz="577850">
                  <a:lnSpc>
                    <a:spcPct val="90000"/>
                  </a:lnSpc>
                  <a:spcBef>
                    <a:spcPct val="0"/>
                  </a:spcBef>
                  <a:spcAft>
                    <a:spcPct val="15000"/>
                  </a:spcAft>
                  <a:buChar char="••"/>
                </a:pPr>
                <a:r>
                  <a:rPr lang="en-US" sz="1300" kern="1200" dirty="0" smtClean="0">
                    <a:solidFill>
                      <a:schemeClr val="tx1">
                        <a:lumMod val="50000"/>
                      </a:schemeClr>
                    </a:solidFill>
                  </a:rPr>
                  <a:t>Calculate percent change between two  Red images</a:t>
                </a:r>
                <a:endParaRPr lang="en-US" sz="1300" kern="1200" dirty="0">
                  <a:solidFill>
                    <a:schemeClr val="tx1">
                      <a:lumMod val="50000"/>
                    </a:schemeClr>
                  </a:solidFill>
                </a:endParaRPr>
              </a:p>
            </p:txBody>
          </p:sp>
        </p:grpSp>
        <p:sp>
          <p:nvSpPr>
            <p:cNvPr id="22" name="Bent-Up Arrow 21"/>
            <p:cNvSpPr/>
            <p:nvPr/>
          </p:nvSpPr>
          <p:spPr>
            <a:xfrm rot="5400000">
              <a:off x="5648335" y="5105773"/>
              <a:ext cx="997217" cy="1135296"/>
            </a:xfrm>
            <a:prstGeom prst="bentUpArrow">
              <a:avLst>
                <a:gd name="adj1" fmla="val 32840"/>
                <a:gd name="adj2" fmla="val 25000"/>
                <a:gd name="adj3" fmla="val 35780"/>
              </a:avLst>
            </a:prstGeom>
            <a:sp3d extrusionH="50600" prstMaterial="plastic">
              <a:bevelT w="101600" h="80600" prst="relaxedInset"/>
              <a:bevelB w="80600" h="80600" prst="relaxedInset"/>
            </a:sp3d>
          </p:spPr>
          <p:style>
            <a:lnRef idx="0">
              <a:schemeClr val="lt1">
                <a:hueOff val="0"/>
                <a:satOff val="0"/>
                <a:lumOff val="0"/>
                <a:alphaOff val="0"/>
              </a:schemeClr>
            </a:lnRef>
            <a:fillRef idx="1">
              <a:schemeClr val="accent1">
                <a:tint val="50000"/>
                <a:hueOff val="1291667"/>
                <a:satOff val="-1224"/>
                <a:lumOff val="14065"/>
                <a:alphaOff val="0"/>
              </a:schemeClr>
            </a:fillRef>
            <a:effectRef idx="1">
              <a:schemeClr val="accent1">
                <a:tint val="50000"/>
                <a:hueOff val="1291667"/>
                <a:satOff val="-1224"/>
                <a:lumOff val="14065"/>
                <a:alphaOff val="0"/>
              </a:schemeClr>
            </a:effectRef>
            <a:fontRef idx="minor">
              <a:schemeClr val="lt1">
                <a:hueOff val="0"/>
                <a:satOff val="0"/>
                <a:lumOff val="0"/>
                <a:alphaOff val="0"/>
              </a:schemeClr>
            </a:fontRef>
          </p:style>
        </p:sp>
        <p:grpSp>
          <p:nvGrpSpPr>
            <p:cNvPr id="23" name="Group 22"/>
            <p:cNvGrpSpPr/>
            <p:nvPr/>
          </p:nvGrpSpPr>
          <p:grpSpPr>
            <a:xfrm>
              <a:off x="5384133" y="4000338"/>
              <a:ext cx="1678727" cy="1175054"/>
              <a:chOff x="5384133" y="4000338"/>
              <a:chExt cx="1678727" cy="1175054"/>
            </a:xfrm>
          </p:grpSpPr>
          <p:sp>
            <p:nvSpPr>
              <p:cNvPr id="33" name="Rounded Rectangle 32"/>
              <p:cNvSpPr/>
              <p:nvPr/>
            </p:nvSpPr>
            <p:spPr>
              <a:xfrm>
                <a:off x="5384133" y="4000338"/>
                <a:ext cx="1678727" cy="1175054"/>
              </a:xfrm>
              <a:prstGeom prst="roundRect">
                <a:avLst>
                  <a:gd name="adj" fmla="val 16670"/>
                </a:avLst>
              </a:prstGeom>
              <a:sp3d extrusionH="50600" prstMaterial="metal">
                <a:bevelT w="101600" h="80600" prst="relaxedInset"/>
                <a:bevelB w="80600" h="80600" prst="relaxedInset"/>
              </a:sp3d>
            </p:spPr>
            <p:style>
              <a:lnRef idx="0">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dk1"/>
              </a:fontRef>
            </p:style>
          </p:sp>
          <p:sp>
            <p:nvSpPr>
              <p:cNvPr id="34" name="Rounded Rectangle 20"/>
              <p:cNvSpPr/>
              <p:nvPr/>
            </p:nvSpPr>
            <p:spPr>
              <a:xfrm>
                <a:off x="5441505" y="4057710"/>
                <a:ext cx="1563983" cy="1060310"/>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solidFill>
                      <a:schemeClr val="accent1">
                        <a:lumMod val="75000"/>
                      </a:schemeClr>
                    </a:solidFill>
                  </a:rPr>
                  <a:t>Moisture Index</a:t>
                </a:r>
                <a:endParaRPr lang="en-US" sz="2100" kern="1200" dirty="0">
                  <a:solidFill>
                    <a:schemeClr val="accent1">
                      <a:lumMod val="75000"/>
                    </a:schemeClr>
                  </a:solidFill>
                </a:endParaRPr>
              </a:p>
            </p:txBody>
          </p:sp>
        </p:grpSp>
        <p:grpSp>
          <p:nvGrpSpPr>
            <p:cNvPr id="24" name="Group 23"/>
            <p:cNvGrpSpPr/>
            <p:nvPr/>
          </p:nvGrpSpPr>
          <p:grpSpPr>
            <a:xfrm>
              <a:off x="7059021" y="4112406"/>
              <a:ext cx="1656787" cy="949730"/>
              <a:chOff x="7059021" y="4112406"/>
              <a:chExt cx="1656787" cy="949730"/>
            </a:xfrm>
          </p:grpSpPr>
          <p:sp>
            <p:nvSpPr>
              <p:cNvPr id="31" name="Rectangle 30"/>
              <p:cNvSpPr/>
              <p:nvPr/>
            </p:nvSpPr>
            <p:spPr>
              <a:xfrm>
                <a:off x="7059021" y="4112406"/>
                <a:ext cx="1656787" cy="94973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2" name="Rectangle 31"/>
              <p:cNvSpPr/>
              <p:nvPr/>
            </p:nvSpPr>
            <p:spPr>
              <a:xfrm>
                <a:off x="7059021" y="4112406"/>
                <a:ext cx="1656787" cy="94973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49530" tIns="49530" rIns="49530" bIns="49530" numCol="1" spcCol="1270" anchor="ctr" anchorCtr="0">
                <a:noAutofit/>
              </a:bodyPr>
              <a:lstStyle/>
              <a:p>
                <a:pPr marL="114300" lvl="1" indent="-114300" algn="ctr" defTabSz="577850">
                  <a:lnSpc>
                    <a:spcPct val="90000"/>
                  </a:lnSpc>
                  <a:spcBef>
                    <a:spcPct val="0"/>
                  </a:spcBef>
                  <a:spcAft>
                    <a:spcPct val="15000"/>
                  </a:spcAft>
                  <a:buChar char="••"/>
                </a:pPr>
                <a:r>
                  <a:rPr lang="en-US" sz="1300" kern="1200" dirty="0" smtClean="0">
                    <a:solidFill>
                      <a:schemeClr val="tx1">
                        <a:lumMod val="50000"/>
                      </a:schemeClr>
                    </a:solidFill>
                  </a:rPr>
                  <a:t>Calculate moist areas </a:t>
                </a:r>
                <a:r>
                  <a:rPr lang="en-US" sz="1300" dirty="0" smtClean="0">
                    <a:solidFill>
                      <a:schemeClr val="tx1">
                        <a:lumMod val="50000"/>
                      </a:schemeClr>
                    </a:solidFill>
                  </a:rPr>
                  <a:t>using </a:t>
                </a:r>
                <a:r>
                  <a:rPr lang="en-US" sz="1300" kern="1200" dirty="0" smtClean="0">
                    <a:solidFill>
                      <a:schemeClr val="tx1">
                        <a:lumMod val="50000"/>
                      </a:schemeClr>
                    </a:solidFill>
                  </a:rPr>
                  <a:t>the IR and SWIR bands, comparing two images</a:t>
                </a:r>
                <a:endParaRPr lang="en-US" sz="1300" kern="1200" dirty="0">
                  <a:solidFill>
                    <a:schemeClr val="tx1">
                      <a:lumMod val="50000"/>
                    </a:schemeClr>
                  </a:solidFill>
                </a:endParaRPr>
              </a:p>
            </p:txBody>
          </p:sp>
        </p:grpSp>
        <p:grpSp>
          <p:nvGrpSpPr>
            <p:cNvPr id="25" name="Group 24"/>
            <p:cNvGrpSpPr/>
            <p:nvPr/>
          </p:nvGrpSpPr>
          <p:grpSpPr>
            <a:xfrm>
              <a:off x="6880578" y="5320312"/>
              <a:ext cx="1678727" cy="1175054"/>
              <a:chOff x="6880578" y="5320312"/>
              <a:chExt cx="1678727" cy="1175054"/>
            </a:xfrm>
          </p:grpSpPr>
          <p:sp>
            <p:nvSpPr>
              <p:cNvPr id="29" name="Rounded Rectangle 28"/>
              <p:cNvSpPr/>
              <p:nvPr/>
            </p:nvSpPr>
            <p:spPr>
              <a:xfrm>
                <a:off x="6880578" y="5320312"/>
                <a:ext cx="1678727" cy="1175054"/>
              </a:xfrm>
              <a:prstGeom prst="roundRect">
                <a:avLst>
                  <a:gd name="adj" fmla="val 16670"/>
                </a:avLst>
              </a:prstGeom>
              <a:sp3d extrusionH="50600" prstMaterial="metal">
                <a:bevelT w="101600" h="80600" prst="relaxedInset"/>
                <a:bevelB w="80600" h="80600" prst="relaxedInset"/>
              </a:sp3d>
            </p:spPr>
            <p:style>
              <a:lnRef idx="0">
                <a:schemeClr val="lt1">
                  <a:hueOff val="0"/>
                  <a:satOff val="0"/>
                  <a:lumOff val="0"/>
                  <a:alphaOff val="0"/>
                </a:schemeClr>
              </a:lnRef>
              <a:fillRef idx="1">
                <a:schemeClr val="accent6">
                  <a:hueOff val="0"/>
                  <a:satOff val="0"/>
                  <a:lumOff val="0"/>
                  <a:alphaOff val="0"/>
                </a:schemeClr>
              </a:fillRef>
              <a:effectRef idx="1">
                <a:schemeClr val="accent6">
                  <a:hueOff val="0"/>
                  <a:satOff val="0"/>
                  <a:lumOff val="0"/>
                  <a:alphaOff val="0"/>
                </a:schemeClr>
              </a:effectRef>
              <a:fontRef idx="minor">
                <a:schemeClr val="dk1"/>
              </a:fontRef>
            </p:style>
          </p:sp>
          <p:sp>
            <p:nvSpPr>
              <p:cNvPr id="30" name="Rounded Rectangle 24"/>
              <p:cNvSpPr/>
              <p:nvPr/>
            </p:nvSpPr>
            <p:spPr>
              <a:xfrm>
                <a:off x="6937950" y="5377684"/>
                <a:ext cx="1563983" cy="1060310"/>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solidFill>
                      <a:schemeClr val="bg1"/>
                    </a:solidFill>
                  </a:rPr>
                  <a:t>Remove Flat Terrain</a:t>
                </a:r>
                <a:endParaRPr lang="en-US" sz="2100" kern="1200" dirty="0">
                  <a:solidFill>
                    <a:schemeClr val="bg1"/>
                  </a:solidFill>
                </a:endParaRPr>
              </a:p>
            </p:txBody>
          </p:sp>
        </p:grpSp>
        <p:grpSp>
          <p:nvGrpSpPr>
            <p:cNvPr id="26" name="Group 25"/>
            <p:cNvGrpSpPr/>
            <p:nvPr/>
          </p:nvGrpSpPr>
          <p:grpSpPr>
            <a:xfrm>
              <a:off x="8555466" y="5432380"/>
              <a:ext cx="1656787" cy="949730"/>
              <a:chOff x="8555466" y="5432380"/>
              <a:chExt cx="1656787" cy="949730"/>
            </a:xfrm>
          </p:grpSpPr>
          <p:sp>
            <p:nvSpPr>
              <p:cNvPr id="27" name="Rectangle 26"/>
              <p:cNvSpPr/>
              <p:nvPr/>
            </p:nvSpPr>
            <p:spPr>
              <a:xfrm>
                <a:off x="8555466" y="5432380"/>
                <a:ext cx="1656787" cy="94973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8" name="Rectangle 27"/>
              <p:cNvSpPr/>
              <p:nvPr/>
            </p:nvSpPr>
            <p:spPr>
              <a:xfrm>
                <a:off x="8555466" y="5432380"/>
                <a:ext cx="1656787" cy="94973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49530" tIns="49530" rIns="49530" bIns="49530" numCol="1" spcCol="1270" anchor="ctr" anchorCtr="0">
                <a:noAutofit/>
              </a:bodyPr>
              <a:lstStyle/>
              <a:p>
                <a:pPr marL="114300" lvl="1" indent="-114300" algn="ctr" defTabSz="577850">
                  <a:lnSpc>
                    <a:spcPct val="90000"/>
                  </a:lnSpc>
                  <a:spcBef>
                    <a:spcPct val="0"/>
                  </a:spcBef>
                  <a:spcAft>
                    <a:spcPct val="15000"/>
                  </a:spcAft>
                  <a:buChar char="••"/>
                </a:pPr>
                <a:r>
                  <a:rPr lang="en-US" sz="1300" kern="1200" dirty="0" smtClean="0">
                    <a:solidFill>
                      <a:schemeClr val="tx1">
                        <a:lumMod val="50000"/>
                      </a:schemeClr>
                    </a:solidFill>
                  </a:rPr>
                  <a:t>Remove pixels with slopes lower than 15%</a:t>
                </a:r>
                <a:endParaRPr lang="en-US" sz="1300" kern="1200" dirty="0">
                  <a:solidFill>
                    <a:schemeClr val="tx1">
                      <a:lumMod val="50000"/>
                    </a:schemeClr>
                  </a:solidFill>
                </a:endParaRPr>
              </a:p>
            </p:txBody>
          </p:sp>
        </p:grpSp>
      </p:grpSp>
      <p:pic>
        <p:nvPicPr>
          <p:cNvPr id="2" name="Picture 1"/>
          <p:cNvPicPr>
            <a:picLocks noChangeAspect="1"/>
          </p:cNvPicPr>
          <p:nvPr/>
        </p:nvPicPr>
        <p:blipFill>
          <a:blip r:embed="rId3"/>
          <a:stretch>
            <a:fillRect/>
          </a:stretch>
        </p:blipFill>
        <p:spPr>
          <a:xfrm>
            <a:off x="337720" y="4107638"/>
            <a:ext cx="2500954" cy="2293066"/>
          </a:xfrm>
          <a:prstGeom prst="rect">
            <a:avLst/>
          </a:prstGeom>
        </p:spPr>
      </p:pic>
      <p:pic>
        <p:nvPicPr>
          <p:cNvPr id="4" name="Picture 3"/>
          <p:cNvPicPr>
            <a:picLocks noChangeAspect="1"/>
          </p:cNvPicPr>
          <p:nvPr/>
        </p:nvPicPr>
        <p:blipFill>
          <a:blip r:embed="rId4"/>
          <a:stretch>
            <a:fillRect/>
          </a:stretch>
        </p:blipFill>
        <p:spPr>
          <a:xfrm>
            <a:off x="5714563" y="1073816"/>
            <a:ext cx="2713557" cy="2284436"/>
          </a:xfrm>
          <a:prstGeom prst="rect">
            <a:avLst/>
          </a:prstGeom>
        </p:spPr>
      </p:pic>
      <p:sp>
        <p:nvSpPr>
          <p:cNvPr id="47" name="Text Placeholder 16"/>
          <p:cNvSpPr txBox="1">
            <a:spLocks/>
          </p:cNvSpPr>
          <p:nvPr/>
        </p:nvSpPr>
        <p:spPr>
          <a:xfrm>
            <a:off x="555017" y="6400704"/>
            <a:ext cx="2066360" cy="551625"/>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2000" dirty="0" smtClean="0"/>
              <a:t>Pre SLIP Image</a:t>
            </a:r>
          </a:p>
        </p:txBody>
      </p:sp>
      <p:sp>
        <p:nvSpPr>
          <p:cNvPr id="48" name="Text Placeholder 16"/>
          <p:cNvSpPr txBox="1">
            <a:spLocks/>
          </p:cNvSpPr>
          <p:nvPr/>
        </p:nvSpPr>
        <p:spPr>
          <a:xfrm>
            <a:off x="6038161" y="3358252"/>
            <a:ext cx="2148408" cy="551625"/>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2000" dirty="0" smtClean="0"/>
              <a:t>Post SLIP Image</a:t>
            </a:r>
          </a:p>
        </p:txBody>
      </p:sp>
    </p:spTree>
    <p:extLst>
      <p:ext uri="{BB962C8B-B14F-4D97-AF65-F5344CB8AC3E}">
        <p14:creationId xmlns:p14="http://schemas.microsoft.com/office/powerpoint/2010/main" val="87265772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320040" y="-100286"/>
            <a:ext cx="8503920" cy="923544"/>
          </a:xfrm>
        </p:spPr>
        <p:txBody>
          <a:bodyPr/>
          <a:lstStyle/>
          <a:p>
            <a:r>
              <a:rPr lang="en-US" sz="4000" dirty="0" smtClean="0"/>
              <a:t>Methodology: SLIP</a:t>
            </a:r>
            <a:endParaRPr lang="en-US" sz="4000" dirty="0"/>
          </a:p>
        </p:txBody>
      </p:sp>
      <p:sp>
        <p:nvSpPr>
          <p:cNvPr id="49" name="Text Placeholder 16"/>
          <p:cNvSpPr txBox="1">
            <a:spLocks/>
          </p:cNvSpPr>
          <p:nvPr/>
        </p:nvSpPr>
        <p:spPr>
          <a:xfrm>
            <a:off x="2659538" y="3112356"/>
            <a:ext cx="3824924" cy="551625"/>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r>
              <a:rPr lang="en-US" dirty="0" smtClean="0"/>
              <a:t>Placeholder for SLIP method video (too large to attach)</a:t>
            </a:r>
          </a:p>
        </p:txBody>
      </p:sp>
    </p:spTree>
    <p:extLst>
      <p:ext uri="{BB962C8B-B14F-4D97-AF65-F5344CB8AC3E}">
        <p14:creationId xmlns:p14="http://schemas.microsoft.com/office/powerpoint/2010/main" val="23085531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320040" y="-100286"/>
            <a:ext cx="8503920" cy="923544"/>
          </a:xfrm>
        </p:spPr>
        <p:txBody>
          <a:bodyPr/>
          <a:lstStyle/>
          <a:p>
            <a:r>
              <a:rPr lang="en-US" sz="4000" dirty="0" smtClean="0"/>
              <a:t>Methodology: DRIP</a:t>
            </a:r>
            <a:endParaRPr lang="en-US" sz="4000" dirty="0"/>
          </a:p>
        </p:txBody>
      </p:sp>
      <p:sp>
        <p:nvSpPr>
          <p:cNvPr id="10" name="Text Placeholder 16"/>
          <p:cNvSpPr txBox="1">
            <a:spLocks/>
          </p:cNvSpPr>
          <p:nvPr/>
        </p:nvSpPr>
        <p:spPr>
          <a:xfrm>
            <a:off x="320040" y="1036448"/>
            <a:ext cx="8503920" cy="551625"/>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r>
              <a:rPr lang="en-US" b="1" u="sng" dirty="0" smtClean="0"/>
              <a:t>D</a:t>
            </a:r>
            <a:r>
              <a:rPr lang="en-US" dirty="0" smtClean="0"/>
              <a:t>etecting </a:t>
            </a:r>
            <a:r>
              <a:rPr lang="en-US" b="1" u="sng" dirty="0" smtClean="0"/>
              <a:t>R</a:t>
            </a:r>
            <a:r>
              <a:rPr lang="en-US" dirty="0" smtClean="0"/>
              <a:t>eal-time </a:t>
            </a:r>
            <a:r>
              <a:rPr lang="en-US" b="1" u="sng" dirty="0" smtClean="0"/>
              <a:t>I</a:t>
            </a:r>
            <a:r>
              <a:rPr lang="en-US" dirty="0" smtClean="0"/>
              <a:t>ncreased </a:t>
            </a:r>
            <a:r>
              <a:rPr lang="en-US" b="1" u="sng" dirty="0" smtClean="0"/>
              <a:t>P</a:t>
            </a:r>
            <a:r>
              <a:rPr lang="en-US" dirty="0" smtClean="0"/>
              <a:t>recipitation</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25377" y="1801263"/>
            <a:ext cx="4862801" cy="2434102"/>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9991" y="1801263"/>
            <a:ext cx="4165900" cy="3551431"/>
          </a:xfrm>
          <a:prstGeom prst="rect">
            <a:avLst/>
          </a:prstGeom>
        </p:spPr>
      </p:pic>
      <p:sp>
        <p:nvSpPr>
          <p:cNvPr id="14" name="Text Placeholder 16"/>
          <p:cNvSpPr txBox="1">
            <a:spLocks/>
          </p:cNvSpPr>
          <p:nvPr/>
        </p:nvSpPr>
        <p:spPr>
          <a:xfrm>
            <a:off x="6636511" y="5290348"/>
            <a:ext cx="1341404" cy="551625"/>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dirty="0" smtClean="0"/>
              <a:t>GPM</a:t>
            </a:r>
          </a:p>
        </p:txBody>
      </p:sp>
      <p:sp>
        <p:nvSpPr>
          <p:cNvPr id="15" name="Text Placeholder 16"/>
          <p:cNvSpPr txBox="1">
            <a:spLocks/>
          </p:cNvSpPr>
          <p:nvPr/>
        </p:nvSpPr>
        <p:spPr>
          <a:xfrm>
            <a:off x="939702" y="5290071"/>
            <a:ext cx="1535568" cy="551625"/>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r>
              <a:rPr lang="en-US" dirty="0" smtClean="0"/>
              <a:t>TRMM</a:t>
            </a:r>
          </a:p>
        </p:txBody>
      </p:sp>
    </p:spTree>
    <p:extLst>
      <p:ext uri="{BB962C8B-B14F-4D97-AF65-F5344CB8AC3E}">
        <p14:creationId xmlns:p14="http://schemas.microsoft.com/office/powerpoint/2010/main" val="214457982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Disasters 15">
      <a:dk1>
        <a:srgbClr val="767171"/>
      </a:dk1>
      <a:lt1>
        <a:srgbClr val="FFFFFF"/>
      </a:lt1>
      <a:dk2>
        <a:srgbClr val="767171"/>
      </a:dk2>
      <a:lt2>
        <a:srgbClr val="FFFFFF"/>
      </a:lt2>
      <a:accent1>
        <a:srgbClr val="57688F"/>
      </a:accent1>
      <a:accent2>
        <a:srgbClr val="7F7AA1"/>
      </a:accent2>
      <a:accent3>
        <a:srgbClr val="A990B7"/>
      </a:accent3>
      <a:accent4>
        <a:srgbClr val="D7D678"/>
      </a:accent4>
      <a:accent5>
        <a:srgbClr val="C0AF5D"/>
      </a:accent5>
      <a:accent6>
        <a:srgbClr val="AF8D46"/>
      </a:accent6>
      <a:hlink>
        <a:srgbClr val="57688F"/>
      </a:hlink>
      <a:folHlink>
        <a:srgbClr val="57688F"/>
      </a:folHlink>
    </a:clrScheme>
    <a:fontScheme name="DEVELOP">
      <a:majorFont>
        <a:latin typeface="Century Gothic"/>
        <a:ea typeface=""/>
        <a:cs typeface=""/>
      </a:majorFont>
      <a:minorFont>
        <a:latin typeface="Century Gothi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2932</TotalTime>
  <Words>887</Words>
  <Application>Microsoft Office PowerPoint</Application>
  <PresentationFormat>On-screen Show (4:3)</PresentationFormat>
  <Paragraphs>192</Paragraphs>
  <Slides>18</Slides>
  <Notes>18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vt:lpstr>
      <vt:lpstr>Calibri</vt:lpstr>
      <vt:lpstr>Century Gothic</vt:lpstr>
      <vt:lpstr>Helvetica Neue</vt:lpstr>
      <vt:lpstr>Questrial</vt:lpstr>
      <vt:lpstr>Webdings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Orne, Tiffani N. (LARC-E3)[SSAI DEVELOP]</cp:lastModifiedBy>
  <cp:revision>200</cp:revision>
  <dcterms:created xsi:type="dcterms:W3CDTF">2015-05-18T13:26:09Z</dcterms:created>
  <dcterms:modified xsi:type="dcterms:W3CDTF">2015-07-21T23:43:15Z</dcterms:modified>
</cp:coreProperties>
</file>