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71" r:id="rId7"/>
    <p:sldId id="261" r:id="rId8"/>
    <p:sldId id="267" r:id="rId9"/>
    <p:sldId id="270" r:id="rId10"/>
    <p:sldId id="269" r:id="rId11"/>
    <p:sldId id="268" r:id="rId12"/>
    <p:sldId id="262" r:id="rId13"/>
    <p:sldId id="263" r:id="rId14"/>
    <p:sldId id="264" r:id="rId15"/>
    <p:sldId id="265" r:id="rId16"/>
    <p:sldId id="266"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 clrIdx="0">
    <p:extLst/>
  </p:cmAuthor>
  <p:cmAuthor id="2" name="Emma Baghel" initials="EB" lastIdx="7" clrIdx="1"/>
  <p:cmAuthor id="3" name="Vishal Arya" initials="" lastIdx="12" clrIdx="2"/>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27" autoAdjust="0"/>
  </p:normalViewPr>
  <p:slideViewPr>
    <p:cSldViewPr snapToGrid="0">
      <p:cViewPr varScale="1">
        <p:scale>
          <a:sx n="84" d="100"/>
          <a:sy n="84" d="100"/>
        </p:scale>
        <p:origin x="60"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10-26T11:20:53.704" idx="1">
    <p:pos x="4708" y="3968"/>
    <p:text>What about Taylor Dougherty ?</p:text>
  </p:cm>
</p:cmLst>
</file>

<file path=ppt/comments/comment10.xml><?xml version="1.0" encoding="utf-8"?>
<p:cmLst xmlns:a="http://schemas.openxmlformats.org/drawingml/2006/main" xmlns:r="http://schemas.openxmlformats.org/officeDocument/2006/relationships" xmlns:p="http://schemas.openxmlformats.org/presentationml/2006/main">
  <p:cm authorId="3" dt="2015-10-26T11:34:37.702" idx="10">
    <p:pos x="1608" y="2304"/>
    <p:text>Font size</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5-10-26T10:59:31.507" idx="6">
    <p:pos x="3208" y="502"/>
    <p:text>wow. this is web is confusing. there has to be a better way. 
hard to say this, but you probably should start from scratch/from the beginning
(check out past project presentations for ideas)</p:text>
  </p:cm>
  <p:cm authorId="3" dt="2015-10-26T11:36:38.086" idx="11">
    <p:pos x="3218" y="698"/>
    <p:text>One way to go about incorporating Emma's comment is by having this replace slide 6. Thay way, folks see the entire method and then you go through each step one by one. </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15-10-26T11:00:00.112" idx="7">
    <p:pos x="2524" y="1228"/>
    <p:text>keep all font types and sizes consistent with the template - shoudl be Century Gothic</p:text>
  </p:cm>
  <p:cm authorId="3" dt="2015-10-26T11:41:52.895" idx="12">
    <p:pos x="4856" y="3304"/>
    <p:text>Did the entire team help you with this project? If not, do not include this here. This is not a references section. If particular people from that team helped you, then write it out as such:
(participant name) NASA DEVELOP at USGS Colorado State University
</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5-10-26T11:21:45.409" idx="2">
    <p:pos x="4608" y="624"/>
    <p:text>Inset image and legend need to be separate image files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10-26T10:55:50.262" idx="1">
    <p:pos x="4960" y="1804"/>
    <p:text>Need to have some photo credit.
Please insert it on the photo (simple) and provide the url link below in the notes section.
This goes for the whole presentation</p:text>
  </p:cm>
  <p:cm authorId="3" dt="2015-10-26T11:22:40.895" idx="3">
    <p:pos x="4936" y="2744"/>
    <p:text>Reformat bullet to style found on template. Please fix throughout presentation</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5-10-26T11:23:13.638" idx="4">
    <p:pos x="2400" y="2680"/>
    <p:text>See if you can bold keywords for emphasis</p:text>
  </p:cm>
  <p:cm authorId="4" dt="2015-10-30T14:10:08.041" idx="1">
    <p:pos x="396" y="2635"/>
    <p:text>Are these the bullets from the template? Seem large...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10-26T10:57:06.284" idx="2">
    <p:pos x="2386" y="2446"/>
    <p:text>Please use the images provided through DEVELOPedia or DEVELOP Exchange for the high res versions of these satellite images (p.s. won't have a background either, very nice). If you can't find them, ask other groups or node leads.</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10-26T10:57:26.701" idx="3">
    <p:pos x="2422" y="1762"/>
    <p:text>hmm, is there any way to spice this slide up?</p:text>
  </p:cm>
  <p:cm authorId="3" dt="2015-10-26T11:33:20.547" idx="6">
    <p:pos x="1328" y="2368"/>
    <p:text>Minimum font size for body text is 20. Please fix</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10-26T10:58:12.186" idx="4">
    <p:pos x="2554" y="2068"/>
    <p:text>maybe try to keep all of the "leaves" the same size for each slide. is there any way to make them less pixelated?</p:text>
  </p:cm>
  <p:cm authorId="3" dt="2015-10-26T11:33:29.819" idx="7">
    <p:pos x="1432" y="2240"/>
    <p:text>Font size</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5-10-26T11:33:55.866" idx="8">
    <p:pos x="1088" y="2240"/>
    <p:text>Font size</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5-10-26T10:58:35.892" idx="5">
    <p:pos x="3070" y="1312"/>
    <p:text>check for spelling errors and spaces</p:text>
  </p:cm>
  <p:cm authorId="3" dt="2015-10-26T11:34:21.725" idx="9">
    <p:pos x="1640" y="2368"/>
    <p:text>Font size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F1178-FB1E-4CDE-A6E8-75D8B097823A}" type="doc">
      <dgm:prSet loTypeId="urn:microsoft.com/office/officeart/2005/8/layout/chevron1" loCatId="process" qsTypeId="urn:microsoft.com/office/officeart/2005/8/quickstyle/simple1" qsCatId="simple" csTypeId="urn:microsoft.com/office/officeart/2005/8/colors/accent1_2" csCatId="accent1" phldr="1"/>
      <dgm:spPr/>
    </dgm:pt>
    <dgm:pt modelId="{8C796D74-A72B-4650-A02D-E51EA118858A}">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ACQUISITION</a:t>
          </a:r>
          <a:endParaRPr lang="en-US" sz="1600" b="1" dirty="0">
            <a:solidFill>
              <a:schemeClr val="bg1"/>
            </a:solidFill>
            <a:latin typeface="Century Gothic" panose="020B0502020202020204" pitchFamily="34" charset="0"/>
          </a:endParaRPr>
        </a:p>
      </dgm:t>
    </dgm:pt>
    <dgm:pt modelId="{89448266-1E0D-4EDE-B1AF-677B1B9741DB}" type="parTrans" cxnId="{58DB98BD-4F5A-4919-9029-AD7254C5EABE}">
      <dgm:prSet/>
      <dgm:spPr/>
      <dgm:t>
        <a:bodyPr/>
        <a:lstStyle/>
        <a:p>
          <a:endParaRPr lang="en-US" sz="1600"/>
        </a:p>
      </dgm:t>
    </dgm:pt>
    <dgm:pt modelId="{C136BC26-C9E3-4243-A31C-F1F250D57C7B}" type="sibTrans" cxnId="{58DB98BD-4F5A-4919-9029-AD7254C5EABE}">
      <dgm:prSet/>
      <dgm:spPr/>
      <dgm:t>
        <a:bodyPr/>
        <a:lstStyle/>
        <a:p>
          <a:endParaRPr lang="en-US" sz="1600"/>
        </a:p>
      </dgm:t>
    </dgm:pt>
    <dgm:pt modelId="{33D30AAA-146A-4163-B9E7-9C86A994918D}">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PROCESSING</a:t>
          </a:r>
          <a:endParaRPr lang="en-US" sz="1600" b="1" dirty="0">
            <a:solidFill>
              <a:schemeClr val="bg1"/>
            </a:solidFill>
            <a:latin typeface="Century Gothic" panose="020B0502020202020204" pitchFamily="34" charset="0"/>
          </a:endParaRPr>
        </a:p>
      </dgm:t>
    </dgm:pt>
    <dgm:pt modelId="{73DFBA27-C4BE-497A-90BB-13C40E56B4C2}" type="parTrans" cxnId="{FD7EA5D5-87AB-4432-B413-7F535D9CCAFA}">
      <dgm:prSet/>
      <dgm:spPr/>
      <dgm:t>
        <a:bodyPr/>
        <a:lstStyle/>
        <a:p>
          <a:endParaRPr lang="en-US" sz="1600"/>
        </a:p>
      </dgm:t>
    </dgm:pt>
    <dgm:pt modelId="{4FFE3816-A927-47A5-911E-0AC8B413AF9F}" type="sibTrans" cxnId="{FD7EA5D5-87AB-4432-B413-7F535D9CCAFA}">
      <dgm:prSet/>
      <dgm:spPr/>
      <dgm:t>
        <a:bodyPr/>
        <a:lstStyle/>
        <a:p>
          <a:endParaRPr lang="en-US" sz="1600"/>
        </a:p>
      </dgm:t>
    </dgm:pt>
    <dgm:pt modelId="{80B5BF7B-24AD-41D7-B467-AD66DD18EF70}">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ANALYSIS</a:t>
          </a:r>
        </a:p>
      </dgm:t>
    </dgm:pt>
    <dgm:pt modelId="{4E7E2A1D-74A5-46F0-B66C-3E2D67A6DF8A}" type="parTrans" cxnId="{F82FAACA-D6C1-4374-9E7D-63B311751602}">
      <dgm:prSet/>
      <dgm:spPr/>
      <dgm:t>
        <a:bodyPr/>
        <a:lstStyle/>
        <a:p>
          <a:endParaRPr lang="en-US" sz="1600"/>
        </a:p>
      </dgm:t>
    </dgm:pt>
    <dgm:pt modelId="{A1889F84-F15A-499D-A5E5-14655C833CB4}" type="sibTrans" cxnId="{F82FAACA-D6C1-4374-9E7D-63B311751602}">
      <dgm:prSet/>
      <dgm:spPr/>
      <dgm:t>
        <a:bodyPr/>
        <a:lstStyle/>
        <a:p>
          <a:endParaRPr lang="en-US" sz="1600"/>
        </a:p>
      </dgm:t>
    </dgm:pt>
    <dgm:pt modelId="{F3F2D476-2E5B-442E-9095-556DC6D03E88}">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END PRODUCT</a:t>
          </a:r>
          <a:endParaRPr lang="en-US" sz="1600" b="1" dirty="0">
            <a:solidFill>
              <a:schemeClr val="bg1"/>
            </a:solidFill>
            <a:latin typeface="Century Gothic" panose="020B0502020202020204" pitchFamily="34" charset="0"/>
          </a:endParaRPr>
        </a:p>
      </dgm:t>
    </dgm:pt>
    <dgm:pt modelId="{58C5C844-9E6E-49CC-8251-A27669F1ABA3}" type="parTrans" cxnId="{9F8564F6-75D7-4A62-B101-C73171424B4E}">
      <dgm:prSet/>
      <dgm:spPr/>
      <dgm:t>
        <a:bodyPr/>
        <a:lstStyle/>
        <a:p>
          <a:endParaRPr lang="en-US" sz="1600"/>
        </a:p>
      </dgm:t>
    </dgm:pt>
    <dgm:pt modelId="{FF3F391D-9FE6-4F7D-A113-386DB7A6017F}" type="sibTrans" cxnId="{9F8564F6-75D7-4A62-B101-C73171424B4E}">
      <dgm:prSet/>
      <dgm:spPr/>
      <dgm:t>
        <a:bodyPr/>
        <a:lstStyle/>
        <a:p>
          <a:endParaRPr lang="en-US" sz="1600"/>
        </a:p>
      </dgm:t>
    </dgm:pt>
    <dgm:pt modelId="{8210C501-0D7F-4BF6-ADA9-CC183C8B8F08}" type="pres">
      <dgm:prSet presAssocID="{C40F1178-FB1E-4CDE-A6E8-75D8B097823A}" presName="Name0" presStyleCnt="0">
        <dgm:presLayoutVars>
          <dgm:dir/>
          <dgm:animLvl val="lvl"/>
          <dgm:resizeHandles val="exact"/>
        </dgm:presLayoutVars>
      </dgm:prSet>
      <dgm:spPr/>
    </dgm:pt>
    <dgm:pt modelId="{8274A595-B4F0-4BEA-AA59-C171DA8BAD11}" type="pres">
      <dgm:prSet presAssocID="{8C796D74-A72B-4650-A02D-E51EA118858A}" presName="parTxOnly" presStyleLbl="node1" presStyleIdx="0" presStyleCnt="4">
        <dgm:presLayoutVars>
          <dgm:chMax val="0"/>
          <dgm:chPref val="0"/>
          <dgm:bulletEnabled val="1"/>
        </dgm:presLayoutVars>
      </dgm:prSet>
      <dgm:spPr/>
      <dgm:t>
        <a:bodyPr/>
        <a:lstStyle/>
        <a:p>
          <a:endParaRPr lang="en-US"/>
        </a:p>
      </dgm:t>
    </dgm:pt>
    <dgm:pt modelId="{A16874D9-2CB3-4396-9B14-5FA1A0798092}" type="pres">
      <dgm:prSet presAssocID="{C136BC26-C9E3-4243-A31C-F1F250D57C7B}" presName="parTxOnlySpace" presStyleCnt="0"/>
      <dgm:spPr/>
    </dgm:pt>
    <dgm:pt modelId="{A90EFF96-CEBB-40D4-8A28-DD598BBB6C92}" type="pres">
      <dgm:prSet presAssocID="{33D30AAA-146A-4163-B9E7-9C86A994918D}" presName="parTxOnly" presStyleLbl="node1" presStyleIdx="1" presStyleCnt="4">
        <dgm:presLayoutVars>
          <dgm:chMax val="0"/>
          <dgm:chPref val="0"/>
          <dgm:bulletEnabled val="1"/>
        </dgm:presLayoutVars>
      </dgm:prSet>
      <dgm:spPr/>
      <dgm:t>
        <a:bodyPr/>
        <a:lstStyle/>
        <a:p>
          <a:endParaRPr lang="en-US"/>
        </a:p>
      </dgm:t>
    </dgm:pt>
    <dgm:pt modelId="{6211DDC4-1F80-478B-934D-70EFDEB14CCF}" type="pres">
      <dgm:prSet presAssocID="{4FFE3816-A927-47A5-911E-0AC8B413AF9F}" presName="parTxOnlySpace" presStyleCnt="0"/>
      <dgm:spPr/>
    </dgm:pt>
    <dgm:pt modelId="{63CDF8AC-B33E-49F4-88B3-95829C74B4A4}" type="pres">
      <dgm:prSet presAssocID="{80B5BF7B-24AD-41D7-B467-AD66DD18EF70}" presName="parTxOnly" presStyleLbl="node1" presStyleIdx="2" presStyleCnt="4">
        <dgm:presLayoutVars>
          <dgm:chMax val="0"/>
          <dgm:chPref val="0"/>
          <dgm:bulletEnabled val="1"/>
        </dgm:presLayoutVars>
      </dgm:prSet>
      <dgm:spPr/>
      <dgm:t>
        <a:bodyPr/>
        <a:lstStyle/>
        <a:p>
          <a:endParaRPr lang="en-US"/>
        </a:p>
      </dgm:t>
    </dgm:pt>
    <dgm:pt modelId="{A376B4A9-E325-47FB-892E-53D6EC98DE57}" type="pres">
      <dgm:prSet presAssocID="{A1889F84-F15A-499D-A5E5-14655C833CB4}" presName="parTxOnlySpace" presStyleCnt="0"/>
      <dgm:spPr/>
    </dgm:pt>
    <dgm:pt modelId="{DE452C6C-1037-4B9E-A40A-56818012522B}" type="pres">
      <dgm:prSet presAssocID="{F3F2D476-2E5B-442E-9095-556DC6D03E88}" presName="parTxOnly" presStyleLbl="node1" presStyleIdx="3" presStyleCnt="4">
        <dgm:presLayoutVars>
          <dgm:chMax val="0"/>
          <dgm:chPref val="0"/>
          <dgm:bulletEnabled val="1"/>
        </dgm:presLayoutVars>
      </dgm:prSet>
      <dgm:spPr/>
      <dgm:t>
        <a:bodyPr/>
        <a:lstStyle/>
        <a:p>
          <a:endParaRPr lang="en-US"/>
        </a:p>
      </dgm:t>
    </dgm:pt>
  </dgm:ptLst>
  <dgm:cxnLst>
    <dgm:cxn modelId="{FD7EA5D5-87AB-4432-B413-7F535D9CCAFA}" srcId="{C40F1178-FB1E-4CDE-A6E8-75D8B097823A}" destId="{33D30AAA-146A-4163-B9E7-9C86A994918D}" srcOrd="1" destOrd="0" parTransId="{73DFBA27-C4BE-497A-90BB-13C40E56B4C2}" sibTransId="{4FFE3816-A927-47A5-911E-0AC8B413AF9F}"/>
    <dgm:cxn modelId="{352748B8-FD4A-48BF-90E7-D738C3AF4682}" type="presOf" srcId="{8C796D74-A72B-4650-A02D-E51EA118858A}" destId="{8274A595-B4F0-4BEA-AA59-C171DA8BAD11}" srcOrd="0" destOrd="0" presId="urn:microsoft.com/office/officeart/2005/8/layout/chevron1"/>
    <dgm:cxn modelId="{F82FAACA-D6C1-4374-9E7D-63B311751602}" srcId="{C40F1178-FB1E-4CDE-A6E8-75D8B097823A}" destId="{80B5BF7B-24AD-41D7-B467-AD66DD18EF70}" srcOrd="2" destOrd="0" parTransId="{4E7E2A1D-74A5-46F0-B66C-3E2D67A6DF8A}" sibTransId="{A1889F84-F15A-499D-A5E5-14655C833CB4}"/>
    <dgm:cxn modelId="{5EAC381C-4FE9-4EED-8339-DEB37A990F24}" type="presOf" srcId="{C40F1178-FB1E-4CDE-A6E8-75D8B097823A}" destId="{8210C501-0D7F-4BF6-ADA9-CC183C8B8F08}" srcOrd="0" destOrd="0" presId="urn:microsoft.com/office/officeart/2005/8/layout/chevron1"/>
    <dgm:cxn modelId="{DD70B06F-77A1-42C0-BEB9-9345E07632D8}" type="presOf" srcId="{80B5BF7B-24AD-41D7-B467-AD66DD18EF70}" destId="{63CDF8AC-B33E-49F4-88B3-95829C74B4A4}" srcOrd="0" destOrd="0" presId="urn:microsoft.com/office/officeart/2005/8/layout/chevron1"/>
    <dgm:cxn modelId="{9F8564F6-75D7-4A62-B101-C73171424B4E}" srcId="{C40F1178-FB1E-4CDE-A6E8-75D8B097823A}" destId="{F3F2D476-2E5B-442E-9095-556DC6D03E88}" srcOrd="3" destOrd="0" parTransId="{58C5C844-9E6E-49CC-8251-A27669F1ABA3}" sibTransId="{FF3F391D-9FE6-4F7D-A113-386DB7A6017F}"/>
    <dgm:cxn modelId="{0D5525C3-8F64-4677-A6CD-A217C4CA3711}" type="presOf" srcId="{33D30AAA-146A-4163-B9E7-9C86A994918D}" destId="{A90EFF96-CEBB-40D4-8A28-DD598BBB6C92}" srcOrd="0" destOrd="0" presId="urn:microsoft.com/office/officeart/2005/8/layout/chevron1"/>
    <dgm:cxn modelId="{1AD00065-16EB-4031-8475-491B31D17405}" type="presOf" srcId="{F3F2D476-2E5B-442E-9095-556DC6D03E88}" destId="{DE452C6C-1037-4B9E-A40A-56818012522B}" srcOrd="0" destOrd="0" presId="urn:microsoft.com/office/officeart/2005/8/layout/chevron1"/>
    <dgm:cxn modelId="{58DB98BD-4F5A-4919-9029-AD7254C5EABE}" srcId="{C40F1178-FB1E-4CDE-A6E8-75D8B097823A}" destId="{8C796D74-A72B-4650-A02D-E51EA118858A}" srcOrd="0" destOrd="0" parTransId="{89448266-1E0D-4EDE-B1AF-677B1B9741DB}" sibTransId="{C136BC26-C9E3-4243-A31C-F1F250D57C7B}"/>
    <dgm:cxn modelId="{70F86E74-E32B-47F4-8EEA-2CF205065EAB}" type="presParOf" srcId="{8210C501-0D7F-4BF6-ADA9-CC183C8B8F08}" destId="{8274A595-B4F0-4BEA-AA59-C171DA8BAD11}" srcOrd="0" destOrd="0" presId="urn:microsoft.com/office/officeart/2005/8/layout/chevron1"/>
    <dgm:cxn modelId="{8C1A44E3-08C7-425B-9232-187DABC49325}" type="presParOf" srcId="{8210C501-0D7F-4BF6-ADA9-CC183C8B8F08}" destId="{A16874D9-2CB3-4396-9B14-5FA1A0798092}" srcOrd="1" destOrd="0" presId="urn:microsoft.com/office/officeart/2005/8/layout/chevron1"/>
    <dgm:cxn modelId="{53C92924-D791-4BD1-A508-E9F4C9E9963C}" type="presParOf" srcId="{8210C501-0D7F-4BF6-ADA9-CC183C8B8F08}" destId="{A90EFF96-CEBB-40D4-8A28-DD598BBB6C92}" srcOrd="2" destOrd="0" presId="urn:microsoft.com/office/officeart/2005/8/layout/chevron1"/>
    <dgm:cxn modelId="{9267C5FA-85AE-4D28-A193-4DDF87573E66}" type="presParOf" srcId="{8210C501-0D7F-4BF6-ADA9-CC183C8B8F08}" destId="{6211DDC4-1F80-478B-934D-70EFDEB14CCF}" srcOrd="3" destOrd="0" presId="urn:microsoft.com/office/officeart/2005/8/layout/chevron1"/>
    <dgm:cxn modelId="{701D7C87-D5A3-422A-B05E-15D6266F6F0F}" type="presParOf" srcId="{8210C501-0D7F-4BF6-ADA9-CC183C8B8F08}" destId="{63CDF8AC-B33E-49F4-88B3-95829C74B4A4}" srcOrd="4" destOrd="0" presId="urn:microsoft.com/office/officeart/2005/8/layout/chevron1"/>
    <dgm:cxn modelId="{C7A1DF6C-77A6-455D-8499-D033635F1180}" type="presParOf" srcId="{8210C501-0D7F-4BF6-ADA9-CC183C8B8F08}" destId="{A376B4A9-E325-47FB-892E-53D6EC98DE57}" srcOrd="5" destOrd="0" presId="urn:microsoft.com/office/officeart/2005/8/layout/chevron1"/>
    <dgm:cxn modelId="{02C9882A-1154-4584-ADE3-D403FC07E6CA}" type="presParOf" srcId="{8210C501-0D7F-4BF6-ADA9-CC183C8B8F08}" destId="{DE452C6C-1037-4B9E-A40A-5681801252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1178-FB1E-4CDE-A6E8-75D8B097823A}" type="doc">
      <dgm:prSet loTypeId="urn:microsoft.com/office/officeart/2005/8/layout/chevron1" loCatId="process" qsTypeId="urn:microsoft.com/office/officeart/2005/8/quickstyle/simple1" qsCatId="simple" csTypeId="urn:microsoft.com/office/officeart/2005/8/colors/accent1_2" csCatId="accent1" phldr="1"/>
      <dgm:spPr/>
    </dgm:pt>
    <dgm:pt modelId="{8C796D74-A72B-4650-A02D-E51EA118858A}">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ACQUISITION</a:t>
          </a:r>
          <a:endParaRPr lang="en-US" sz="1400" b="1" dirty="0">
            <a:solidFill>
              <a:schemeClr val="bg1"/>
            </a:solidFill>
            <a:latin typeface="Century Gothic" panose="020B0502020202020204" pitchFamily="34" charset="0"/>
          </a:endParaRPr>
        </a:p>
      </dgm:t>
    </dgm:pt>
    <dgm:pt modelId="{89448266-1E0D-4EDE-B1AF-677B1B9741DB}" type="parTrans" cxnId="{58DB98BD-4F5A-4919-9029-AD7254C5EABE}">
      <dgm:prSet/>
      <dgm:spPr/>
      <dgm:t>
        <a:bodyPr/>
        <a:lstStyle/>
        <a:p>
          <a:endParaRPr lang="en-US" sz="1400"/>
        </a:p>
      </dgm:t>
    </dgm:pt>
    <dgm:pt modelId="{C136BC26-C9E3-4243-A31C-F1F250D57C7B}" type="sibTrans" cxnId="{58DB98BD-4F5A-4919-9029-AD7254C5EABE}">
      <dgm:prSet/>
      <dgm:spPr/>
      <dgm:t>
        <a:bodyPr/>
        <a:lstStyle/>
        <a:p>
          <a:endParaRPr lang="en-US" sz="1400"/>
        </a:p>
      </dgm:t>
    </dgm:pt>
    <dgm:pt modelId="{33D30AAA-146A-4163-B9E7-9C86A994918D}">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PROCESSING</a:t>
          </a:r>
          <a:endParaRPr lang="en-US" sz="1400" b="1" dirty="0">
            <a:solidFill>
              <a:schemeClr val="bg1"/>
            </a:solidFill>
            <a:latin typeface="Century Gothic" panose="020B0502020202020204" pitchFamily="34" charset="0"/>
          </a:endParaRPr>
        </a:p>
      </dgm:t>
    </dgm:pt>
    <dgm:pt modelId="{73DFBA27-C4BE-497A-90BB-13C40E56B4C2}" type="parTrans" cxnId="{FD7EA5D5-87AB-4432-B413-7F535D9CCAFA}">
      <dgm:prSet/>
      <dgm:spPr/>
      <dgm:t>
        <a:bodyPr/>
        <a:lstStyle/>
        <a:p>
          <a:endParaRPr lang="en-US" sz="1400"/>
        </a:p>
      </dgm:t>
    </dgm:pt>
    <dgm:pt modelId="{4FFE3816-A927-47A5-911E-0AC8B413AF9F}" type="sibTrans" cxnId="{FD7EA5D5-87AB-4432-B413-7F535D9CCAFA}">
      <dgm:prSet/>
      <dgm:spPr/>
      <dgm:t>
        <a:bodyPr/>
        <a:lstStyle/>
        <a:p>
          <a:endParaRPr lang="en-US" sz="1400"/>
        </a:p>
      </dgm:t>
    </dgm:pt>
    <dgm:pt modelId="{80B5BF7B-24AD-41D7-B467-AD66DD18EF70}">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ANALYSIS</a:t>
          </a:r>
        </a:p>
      </dgm:t>
    </dgm:pt>
    <dgm:pt modelId="{4E7E2A1D-74A5-46F0-B66C-3E2D67A6DF8A}" type="parTrans" cxnId="{F82FAACA-D6C1-4374-9E7D-63B311751602}">
      <dgm:prSet/>
      <dgm:spPr/>
      <dgm:t>
        <a:bodyPr/>
        <a:lstStyle/>
        <a:p>
          <a:endParaRPr lang="en-US" sz="1400"/>
        </a:p>
      </dgm:t>
    </dgm:pt>
    <dgm:pt modelId="{A1889F84-F15A-499D-A5E5-14655C833CB4}" type="sibTrans" cxnId="{F82FAACA-D6C1-4374-9E7D-63B311751602}">
      <dgm:prSet/>
      <dgm:spPr/>
      <dgm:t>
        <a:bodyPr/>
        <a:lstStyle/>
        <a:p>
          <a:endParaRPr lang="en-US" sz="1400"/>
        </a:p>
      </dgm:t>
    </dgm:pt>
    <dgm:pt modelId="{F3F2D476-2E5B-442E-9095-556DC6D03E88}">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END PRODUCT</a:t>
          </a:r>
          <a:endParaRPr lang="en-US" sz="1400" b="1" dirty="0">
            <a:solidFill>
              <a:schemeClr val="bg1"/>
            </a:solidFill>
            <a:latin typeface="Century Gothic" panose="020B0502020202020204" pitchFamily="34" charset="0"/>
          </a:endParaRPr>
        </a:p>
      </dgm:t>
    </dgm:pt>
    <dgm:pt modelId="{58C5C844-9E6E-49CC-8251-A27669F1ABA3}" type="parTrans" cxnId="{9F8564F6-75D7-4A62-B101-C73171424B4E}">
      <dgm:prSet/>
      <dgm:spPr/>
      <dgm:t>
        <a:bodyPr/>
        <a:lstStyle/>
        <a:p>
          <a:endParaRPr lang="en-US" sz="1400"/>
        </a:p>
      </dgm:t>
    </dgm:pt>
    <dgm:pt modelId="{FF3F391D-9FE6-4F7D-A113-386DB7A6017F}" type="sibTrans" cxnId="{9F8564F6-75D7-4A62-B101-C73171424B4E}">
      <dgm:prSet/>
      <dgm:spPr/>
      <dgm:t>
        <a:bodyPr/>
        <a:lstStyle/>
        <a:p>
          <a:endParaRPr lang="en-US" sz="1400"/>
        </a:p>
      </dgm:t>
    </dgm:pt>
    <dgm:pt modelId="{8210C501-0D7F-4BF6-ADA9-CC183C8B8F08}" type="pres">
      <dgm:prSet presAssocID="{C40F1178-FB1E-4CDE-A6E8-75D8B097823A}" presName="Name0" presStyleCnt="0">
        <dgm:presLayoutVars>
          <dgm:dir/>
          <dgm:animLvl val="lvl"/>
          <dgm:resizeHandles val="exact"/>
        </dgm:presLayoutVars>
      </dgm:prSet>
      <dgm:spPr/>
    </dgm:pt>
    <dgm:pt modelId="{8274A595-B4F0-4BEA-AA59-C171DA8BAD11}" type="pres">
      <dgm:prSet presAssocID="{8C796D74-A72B-4650-A02D-E51EA118858A}" presName="parTxOnly" presStyleLbl="node1" presStyleIdx="0" presStyleCnt="4">
        <dgm:presLayoutVars>
          <dgm:chMax val="0"/>
          <dgm:chPref val="0"/>
          <dgm:bulletEnabled val="1"/>
        </dgm:presLayoutVars>
      </dgm:prSet>
      <dgm:spPr/>
      <dgm:t>
        <a:bodyPr/>
        <a:lstStyle/>
        <a:p>
          <a:endParaRPr lang="en-US"/>
        </a:p>
      </dgm:t>
    </dgm:pt>
    <dgm:pt modelId="{A16874D9-2CB3-4396-9B14-5FA1A0798092}" type="pres">
      <dgm:prSet presAssocID="{C136BC26-C9E3-4243-A31C-F1F250D57C7B}" presName="parTxOnlySpace" presStyleCnt="0"/>
      <dgm:spPr/>
    </dgm:pt>
    <dgm:pt modelId="{A90EFF96-CEBB-40D4-8A28-DD598BBB6C92}" type="pres">
      <dgm:prSet presAssocID="{33D30AAA-146A-4163-B9E7-9C86A994918D}" presName="parTxOnly" presStyleLbl="node1" presStyleIdx="1" presStyleCnt="4">
        <dgm:presLayoutVars>
          <dgm:chMax val="0"/>
          <dgm:chPref val="0"/>
          <dgm:bulletEnabled val="1"/>
        </dgm:presLayoutVars>
      </dgm:prSet>
      <dgm:spPr/>
      <dgm:t>
        <a:bodyPr/>
        <a:lstStyle/>
        <a:p>
          <a:endParaRPr lang="en-US"/>
        </a:p>
      </dgm:t>
    </dgm:pt>
    <dgm:pt modelId="{6211DDC4-1F80-478B-934D-70EFDEB14CCF}" type="pres">
      <dgm:prSet presAssocID="{4FFE3816-A927-47A5-911E-0AC8B413AF9F}" presName="parTxOnlySpace" presStyleCnt="0"/>
      <dgm:spPr/>
    </dgm:pt>
    <dgm:pt modelId="{63CDF8AC-B33E-49F4-88B3-95829C74B4A4}" type="pres">
      <dgm:prSet presAssocID="{80B5BF7B-24AD-41D7-B467-AD66DD18EF70}" presName="parTxOnly" presStyleLbl="node1" presStyleIdx="2" presStyleCnt="4">
        <dgm:presLayoutVars>
          <dgm:chMax val="0"/>
          <dgm:chPref val="0"/>
          <dgm:bulletEnabled val="1"/>
        </dgm:presLayoutVars>
      </dgm:prSet>
      <dgm:spPr/>
      <dgm:t>
        <a:bodyPr/>
        <a:lstStyle/>
        <a:p>
          <a:endParaRPr lang="en-US"/>
        </a:p>
      </dgm:t>
    </dgm:pt>
    <dgm:pt modelId="{A376B4A9-E325-47FB-892E-53D6EC98DE57}" type="pres">
      <dgm:prSet presAssocID="{A1889F84-F15A-499D-A5E5-14655C833CB4}" presName="parTxOnlySpace" presStyleCnt="0"/>
      <dgm:spPr/>
    </dgm:pt>
    <dgm:pt modelId="{DE452C6C-1037-4B9E-A40A-56818012522B}" type="pres">
      <dgm:prSet presAssocID="{F3F2D476-2E5B-442E-9095-556DC6D03E88}" presName="parTxOnly" presStyleLbl="node1" presStyleIdx="3" presStyleCnt="4">
        <dgm:presLayoutVars>
          <dgm:chMax val="0"/>
          <dgm:chPref val="0"/>
          <dgm:bulletEnabled val="1"/>
        </dgm:presLayoutVars>
      </dgm:prSet>
      <dgm:spPr/>
      <dgm:t>
        <a:bodyPr/>
        <a:lstStyle/>
        <a:p>
          <a:endParaRPr lang="en-US"/>
        </a:p>
      </dgm:t>
    </dgm:pt>
  </dgm:ptLst>
  <dgm:cxnLst>
    <dgm:cxn modelId="{FD7EA5D5-87AB-4432-B413-7F535D9CCAFA}" srcId="{C40F1178-FB1E-4CDE-A6E8-75D8B097823A}" destId="{33D30AAA-146A-4163-B9E7-9C86A994918D}" srcOrd="1" destOrd="0" parTransId="{73DFBA27-C4BE-497A-90BB-13C40E56B4C2}" sibTransId="{4FFE3816-A927-47A5-911E-0AC8B413AF9F}"/>
    <dgm:cxn modelId="{A383904A-3BA9-462E-B3A4-C89CE8A0C7DB}" type="presOf" srcId="{8C796D74-A72B-4650-A02D-E51EA118858A}" destId="{8274A595-B4F0-4BEA-AA59-C171DA8BAD11}" srcOrd="0" destOrd="0" presId="urn:microsoft.com/office/officeart/2005/8/layout/chevron1"/>
    <dgm:cxn modelId="{BB4B5C9C-79E0-4936-B593-7653F489A876}" type="presOf" srcId="{80B5BF7B-24AD-41D7-B467-AD66DD18EF70}" destId="{63CDF8AC-B33E-49F4-88B3-95829C74B4A4}" srcOrd="0" destOrd="0" presId="urn:microsoft.com/office/officeart/2005/8/layout/chevron1"/>
    <dgm:cxn modelId="{F82FAACA-D6C1-4374-9E7D-63B311751602}" srcId="{C40F1178-FB1E-4CDE-A6E8-75D8B097823A}" destId="{80B5BF7B-24AD-41D7-B467-AD66DD18EF70}" srcOrd="2" destOrd="0" parTransId="{4E7E2A1D-74A5-46F0-B66C-3E2D67A6DF8A}" sibTransId="{A1889F84-F15A-499D-A5E5-14655C833CB4}"/>
    <dgm:cxn modelId="{C3759447-8024-4255-B22F-E51F0F83AF26}" type="presOf" srcId="{33D30AAA-146A-4163-B9E7-9C86A994918D}" destId="{A90EFF96-CEBB-40D4-8A28-DD598BBB6C92}" srcOrd="0" destOrd="0" presId="urn:microsoft.com/office/officeart/2005/8/layout/chevron1"/>
    <dgm:cxn modelId="{0F00D345-527B-4F2C-911E-E4284CA2D73C}" type="presOf" srcId="{C40F1178-FB1E-4CDE-A6E8-75D8B097823A}" destId="{8210C501-0D7F-4BF6-ADA9-CC183C8B8F08}" srcOrd="0" destOrd="0" presId="urn:microsoft.com/office/officeart/2005/8/layout/chevron1"/>
    <dgm:cxn modelId="{8C7D6ECF-91D7-4734-BF4C-6F30A82596A5}" type="presOf" srcId="{F3F2D476-2E5B-442E-9095-556DC6D03E88}" destId="{DE452C6C-1037-4B9E-A40A-56818012522B}" srcOrd="0" destOrd="0" presId="urn:microsoft.com/office/officeart/2005/8/layout/chevron1"/>
    <dgm:cxn modelId="{9F8564F6-75D7-4A62-B101-C73171424B4E}" srcId="{C40F1178-FB1E-4CDE-A6E8-75D8B097823A}" destId="{F3F2D476-2E5B-442E-9095-556DC6D03E88}" srcOrd="3" destOrd="0" parTransId="{58C5C844-9E6E-49CC-8251-A27669F1ABA3}" sibTransId="{FF3F391D-9FE6-4F7D-A113-386DB7A6017F}"/>
    <dgm:cxn modelId="{58DB98BD-4F5A-4919-9029-AD7254C5EABE}" srcId="{C40F1178-FB1E-4CDE-A6E8-75D8B097823A}" destId="{8C796D74-A72B-4650-A02D-E51EA118858A}" srcOrd="0" destOrd="0" parTransId="{89448266-1E0D-4EDE-B1AF-677B1B9741DB}" sibTransId="{C136BC26-C9E3-4243-A31C-F1F250D57C7B}"/>
    <dgm:cxn modelId="{0B4B9423-CCF0-4EC9-812A-F5B81C373E90}" type="presParOf" srcId="{8210C501-0D7F-4BF6-ADA9-CC183C8B8F08}" destId="{8274A595-B4F0-4BEA-AA59-C171DA8BAD11}" srcOrd="0" destOrd="0" presId="urn:microsoft.com/office/officeart/2005/8/layout/chevron1"/>
    <dgm:cxn modelId="{680AE5FA-5A51-40D8-AA8C-88C7E05625C4}" type="presParOf" srcId="{8210C501-0D7F-4BF6-ADA9-CC183C8B8F08}" destId="{A16874D9-2CB3-4396-9B14-5FA1A0798092}" srcOrd="1" destOrd="0" presId="urn:microsoft.com/office/officeart/2005/8/layout/chevron1"/>
    <dgm:cxn modelId="{FD0061D0-A20C-43A1-BF40-5B9B54AC55A5}" type="presParOf" srcId="{8210C501-0D7F-4BF6-ADA9-CC183C8B8F08}" destId="{A90EFF96-CEBB-40D4-8A28-DD598BBB6C92}" srcOrd="2" destOrd="0" presId="urn:microsoft.com/office/officeart/2005/8/layout/chevron1"/>
    <dgm:cxn modelId="{2837A13F-0894-4348-B5E4-928D71D45F30}" type="presParOf" srcId="{8210C501-0D7F-4BF6-ADA9-CC183C8B8F08}" destId="{6211DDC4-1F80-478B-934D-70EFDEB14CCF}" srcOrd="3" destOrd="0" presId="urn:microsoft.com/office/officeart/2005/8/layout/chevron1"/>
    <dgm:cxn modelId="{B9E23446-B667-498B-9049-D1C85DAB4E92}" type="presParOf" srcId="{8210C501-0D7F-4BF6-ADA9-CC183C8B8F08}" destId="{63CDF8AC-B33E-49F4-88B3-95829C74B4A4}" srcOrd="4" destOrd="0" presId="urn:microsoft.com/office/officeart/2005/8/layout/chevron1"/>
    <dgm:cxn modelId="{DCAE7C5B-1A9B-40C6-9023-150CF95B668B}" type="presParOf" srcId="{8210C501-0D7F-4BF6-ADA9-CC183C8B8F08}" destId="{A376B4A9-E325-47FB-892E-53D6EC98DE57}" srcOrd="5" destOrd="0" presId="urn:microsoft.com/office/officeart/2005/8/layout/chevron1"/>
    <dgm:cxn modelId="{CA33F10D-7880-4A0E-A1E1-57D0DEC0BBA2}" type="presParOf" srcId="{8210C501-0D7F-4BF6-ADA9-CC183C8B8F08}" destId="{DE452C6C-1037-4B9E-A40A-56818012522B}"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A595-B4F0-4BEA-AA59-C171DA8BAD11}">
      <dsp:nvSpPr>
        <dsp:cNvPr id="0" name=""/>
        <dsp:cNvSpPr/>
      </dsp:nvSpPr>
      <dsp:spPr>
        <a:xfrm>
          <a:off x="3944"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ACQUISITION</a:t>
          </a:r>
          <a:endParaRPr lang="en-US" sz="1600" b="1" kern="1200" dirty="0">
            <a:solidFill>
              <a:schemeClr val="bg1"/>
            </a:solidFill>
            <a:latin typeface="Century Gothic" panose="020B0502020202020204" pitchFamily="34" charset="0"/>
          </a:endParaRPr>
        </a:p>
      </dsp:txBody>
      <dsp:txXfrm>
        <a:off x="463182" y="154772"/>
        <a:ext cx="1377715" cy="918476"/>
      </dsp:txXfrm>
    </dsp:sp>
    <dsp:sp modelId="{A90EFF96-CEBB-40D4-8A28-DD598BBB6C92}">
      <dsp:nvSpPr>
        <dsp:cNvPr id="0" name=""/>
        <dsp:cNvSpPr/>
      </dsp:nvSpPr>
      <dsp:spPr>
        <a:xfrm>
          <a:off x="2070517"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PROCESSING</a:t>
          </a:r>
          <a:endParaRPr lang="en-US" sz="1600" b="1" kern="1200" dirty="0">
            <a:solidFill>
              <a:schemeClr val="bg1"/>
            </a:solidFill>
            <a:latin typeface="Century Gothic" panose="020B0502020202020204" pitchFamily="34" charset="0"/>
          </a:endParaRPr>
        </a:p>
      </dsp:txBody>
      <dsp:txXfrm>
        <a:off x="2529755" y="154772"/>
        <a:ext cx="1377715" cy="918476"/>
      </dsp:txXfrm>
    </dsp:sp>
    <dsp:sp modelId="{63CDF8AC-B33E-49F4-88B3-95829C74B4A4}">
      <dsp:nvSpPr>
        <dsp:cNvPr id="0" name=""/>
        <dsp:cNvSpPr/>
      </dsp:nvSpPr>
      <dsp:spPr>
        <a:xfrm>
          <a:off x="4137089"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ANALYSIS</a:t>
          </a:r>
        </a:p>
      </dsp:txBody>
      <dsp:txXfrm>
        <a:off x="4596327" y="154772"/>
        <a:ext cx="1377715" cy="918476"/>
      </dsp:txXfrm>
    </dsp:sp>
    <dsp:sp modelId="{DE452C6C-1037-4B9E-A40A-56818012522B}">
      <dsp:nvSpPr>
        <dsp:cNvPr id="0" name=""/>
        <dsp:cNvSpPr/>
      </dsp:nvSpPr>
      <dsp:spPr>
        <a:xfrm>
          <a:off x="6203662"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END PRODUCT</a:t>
          </a:r>
          <a:endParaRPr lang="en-US" sz="1600" b="1" kern="1200" dirty="0">
            <a:solidFill>
              <a:schemeClr val="bg1"/>
            </a:solidFill>
            <a:latin typeface="Century Gothic" panose="020B0502020202020204" pitchFamily="34" charset="0"/>
          </a:endParaRPr>
        </a:p>
      </dsp:txBody>
      <dsp:txXfrm>
        <a:off x="6662900" y="154772"/>
        <a:ext cx="1377715" cy="918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A595-B4F0-4BEA-AA59-C171DA8BAD11}">
      <dsp:nvSpPr>
        <dsp:cNvPr id="0" name=""/>
        <dsp:cNvSpPr/>
      </dsp:nvSpPr>
      <dsp:spPr>
        <a:xfrm>
          <a:off x="3858"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ACQUISITION</a:t>
          </a:r>
          <a:endParaRPr lang="en-US" sz="1400" b="1" kern="1200" dirty="0">
            <a:solidFill>
              <a:schemeClr val="bg1"/>
            </a:solidFill>
            <a:latin typeface="Century Gothic" panose="020B0502020202020204" pitchFamily="34" charset="0"/>
          </a:endParaRPr>
        </a:p>
      </dsp:txBody>
      <dsp:txXfrm>
        <a:off x="453012" y="158043"/>
        <a:ext cx="1347462" cy="898307"/>
      </dsp:txXfrm>
    </dsp:sp>
    <dsp:sp modelId="{A90EFF96-CEBB-40D4-8A28-DD598BBB6C92}">
      <dsp:nvSpPr>
        <dsp:cNvPr id="0" name=""/>
        <dsp:cNvSpPr/>
      </dsp:nvSpPr>
      <dsp:spPr>
        <a:xfrm>
          <a:off x="2025050"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PROCESSING</a:t>
          </a:r>
          <a:endParaRPr lang="en-US" sz="1400" b="1" kern="1200" dirty="0">
            <a:solidFill>
              <a:schemeClr val="bg1"/>
            </a:solidFill>
            <a:latin typeface="Century Gothic" panose="020B0502020202020204" pitchFamily="34" charset="0"/>
          </a:endParaRPr>
        </a:p>
      </dsp:txBody>
      <dsp:txXfrm>
        <a:off x="2474204" y="158043"/>
        <a:ext cx="1347462" cy="898307"/>
      </dsp:txXfrm>
    </dsp:sp>
    <dsp:sp modelId="{63CDF8AC-B33E-49F4-88B3-95829C74B4A4}">
      <dsp:nvSpPr>
        <dsp:cNvPr id="0" name=""/>
        <dsp:cNvSpPr/>
      </dsp:nvSpPr>
      <dsp:spPr>
        <a:xfrm>
          <a:off x="4046243"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ANALYSIS</a:t>
          </a:r>
        </a:p>
      </dsp:txBody>
      <dsp:txXfrm>
        <a:off x="4495397" y="158043"/>
        <a:ext cx="1347462" cy="898307"/>
      </dsp:txXfrm>
    </dsp:sp>
    <dsp:sp modelId="{DE452C6C-1037-4B9E-A40A-56818012522B}">
      <dsp:nvSpPr>
        <dsp:cNvPr id="0" name=""/>
        <dsp:cNvSpPr/>
      </dsp:nvSpPr>
      <dsp:spPr>
        <a:xfrm>
          <a:off x="6067435"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END PRODUCT</a:t>
          </a:r>
          <a:endParaRPr lang="en-US" sz="1400" b="1" kern="1200" dirty="0">
            <a:solidFill>
              <a:schemeClr val="bg1"/>
            </a:solidFill>
            <a:latin typeface="Century Gothic" panose="020B0502020202020204" pitchFamily="34" charset="0"/>
          </a:endParaRPr>
        </a:p>
      </dsp:txBody>
      <dsp:txXfrm>
        <a:off x="6516589" y="158043"/>
        <a:ext cx="1347462" cy="8983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4662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1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End Product:</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No end product to discuss at this moment in time</a:t>
            </a:r>
          </a:p>
          <a:p>
            <a:r>
              <a:rPr lang="en-US" b="0" dirty="0" smtClean="0">
                <a:effectLst/>
              </a:rPr>
              <a:t/>
            </a:r>
            <a:br>
              <a:rPr lang="en-US" b="0" dirty="0" smtClean="0">
                <a:effectLst/>
              </a:rPr>
            </a:b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88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647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75" name="Shape 17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70767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4" name="Shape 18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97369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180430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36709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60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Notes:</a:t>
            </a:r>
          </a:p>
          <a:p>
            <a:pPr>
              <a:spcBef>
                <a:spcPts val="0"/>
              </a:spcBef>
              <a:buNone/>
            </a:pPr>
            <a:endParaRPr lang="en-US" dirty="0" smtClean="0"/>
          </a:p>
          <a:p>
            <a:pPr>
              <a:spcBef>
                <a:spcPts val="0"/>
              </a:spcBef>
              <a:buNone/>
            </a:pPr>
            <a:r>
              <a:rPr lang="en-US" dirty="0" smtClean="0"/>
              <a:t>The</a:t>
            </a:r>
            <a:r>
              <a:rPr lang="en-US" baseline="0" dirty="0" smtClean="0"/>
              <a:t> study area </a:t>
            </a:r>
          </a:p>
          <a:p>
            <a:pPr marL="228600" indent="-228600">
              <a:spcBef>
                <a:spcPts val="0"/>
              </a:spcBef>
              <a:buAutoNum type="arabicParenR"/>
            </a:pPr>
            <a:r>
              <a:rPr lang="en-US" baseline="0" dirty="0" smtClean="0"/>
              <a:t>based on DEVELOP’s collaboration with the Earth Institute at Columbia University, Agroforestry for Biodiversity and Ecosystem Services (ABES) project.</a:t>
            </a:r>
          </a:p>
          <a:p>
            <a:pPr marL="228600" indent="-228600">
              <a:spcBef>
                <a:spcPts val="0"/>
              </a:spcBef>
              <a:buAutoNum type="arabicParenR"/>
            </a:pPr>
            <a:r>
              <a:rPr lang="es-ES" baseline="0" dirty="0" smtClean="0"/>
              <a:t>Ministerio de Medio Ambiente y Recursos Naturales (MARN), El </a:t>
            </a:r>
            <a:r>
              <a:rPr lang="es-ES" baseline="0" dirty="0" err="1" smtClean="0"/>
              <a:t>Salvador’s</a:t>
            </a:r>
            <a:r>
              <a:rPr lang="es-ES" baseline="0" dirty="0" smtClean="0"/>
              <a:t> </a:t>
            </a:r>
            <a:r>
              <a:rPr lang="es-ES" baseline="0" dirty="0" err="1" smtClean="0"/>
              <a:t>agricultrual</a:t>
            </a:r>
            <a:r>
              <a:rPr lang="es-ES" baseline="0" dirty="0" smtClean="0"/>
              <a:t> </a:t>
            </a:r>
            <a:r>
              <a:rPr lang="es-ES" baseline="0" dirty="0" err="1" smtClean="0"/>
              <a:t>minstry</a:t>
            </a:r>
            <a:r>
              <a:rPr lang="es-ES" baseline="0" dirty="0" smtClean="0"/>
              <a:t> </a:t>
            </a:r>
            <a:r>
              <a:rPr lang="es-ES" baseline="0" dirty="0" err="1" smtClean="0"/>
              <a:t>is</a:t>
            </a:r>
            <a:r>
              <a:rPr lang="es-ES" baseline="0" dirty="0" smtClean="0"/>
              <a:t> </a:t>
            </a:r>
            <a:r>
              <a:rPr lang="es-ES" baseline="0" dirty="0" err="1" smtClean="0"/>
              <a:t>concerned</a:t>
            </a:r>
            <a:r>
              <a:rPr lang="es-ES" baseline="0" dirty="0" smtClean="0"/>
              <a:t> </a:t>
            </a:r>
            <a:r>
              <a:rPr lang="es-ES" baseline="0" dirty="0" err="1" smtClean="0"/>
              <a:t>about</a:t>
            </a:r>
            <a:r>
              <a:rPr lang="es-ES" baseline="0" dirty="0" smtClean="0"/>
              <a:t> </a:t>
            </a:r>
            <a:r>
              <a:rPr lang="es-ES" baseline="0" dirty="0" err="1" smtClean="0"/>
              <a:t>deforestation</a:t>
            </a:r>
            <a:r>
              <a:rPr lang="es-ES" baseline="0" dirty="0" smtClean="0"/>
              <a:t> and </a:t>
            </a:r>
            <a:r>
              <a:rPr lang="es-ES" baseline="0" dirty="0" err="1" smtClean="0"/>
              <a:t>forest</a:t>
            </a:r>
            <a:r>
              <a:rPr lang="es-ES" baseline="0" dirty="0" smtClean="0"/>
              <a:t> </a:t>
            </a:r>
            <a:r>
              <a:rPr lang="es-ES" baseline="0" dirty="0" err="1" smtClean="0"/>
              <a:t>degradation</a:t>
            </a:r>
            <a:r>
              <a:rPr lang="es-ES" baseline="0" dirty="0" smtClean="0"/>
              <a:t> in </a:t>
            </a:r>
            <a:r>
              <a:rPr lang="es-ES" baseline="0" dirty="0" err="1" smtClean="0"/>
              <a:t>their</a:t>
            </a:r>
            <a:r>
              <a:rPr lang="es-ES" baseline="0" dirty="0" smtClean="0"/>
              <a:t> </a:t>
            </a:r>
            <a:r>
              <a:rPr lang="es-ES" baseline="0" dirty="0" err="1" smtClean="0"/>
              <a:t>densely</a:t>
            </a:r>
            <a:r>
              <a:rPr lang="es-ES" baseline="0" dirty="0" smtClean="0"/>
              <a:t> </a:t>
            </a:r>
            <a:r>
              <a:rPr lang="es-ES" baseline="0" dirty="0" err="1" smtClean="0"/>
              <a:t>populated</a:t>
            </a:r>
            <a:r>
              <a:rPr lang="es-ES" baseline="0" dirty="0" smtClean="0"/>
              <a:t> country (300 </a:t>
            </a:r>
            <a:r>
              <a:rPr lang="es-ES" baseline="0" dirty="0" err="1" smtClean="0"/>
              <a:t>people</a:t>
            </a:r>
            <a:r>
              <a:rPr lang="es-ES" baseline="0" dirty="0" smtClean="0"/>
              <a:t>/km2) </a:t>
            </a:r>
            <a:r>
              <a:rPr lang="es-ES" baseline="0" dirty="0" err="1" smtClean="0"/>
              <a:t>given</a:t>
            </a:r>
            <a:r>
              <a:rPr lang="es-ES" baseline="0" dirty="0" smtClean="0"/>
              <a:t> </a:t>
            </a:r>
            <a:r>
              <a:rPr lang="es-ES" baseline="0" dirty="0" err="1" smtClean="0"/>
              <a:t>the</a:t>
            </a:r>
            <a:r>
              <a:rPr lang="es-ES" baseline="0" dirty="0" smtClean="0"/>
              <a:t> </a:t>
            </a:r>
            <a:r>
              <a:rPr lang="es-ES" baseline="0" dirty="0" err="1" smtClean="0"/>
              <a:t>prevelance</a:t>
            </a:r>
            <a:r>
              <a:rPr lang="es-ES" baseline="0" dirty="0" smtClean="0"/>
              <a:t> of </a:t>
            </a:r>
            <a:r>
              <a:rPr lang="es-ES" baseline="0" dirty="0" err="1" smtClean="0"/>
              <a:t>slash</a:t>
            </a:r>
            <a:r>
              <a:rPr lang="es-ES" baseline="0" dirty="0" smtClean="0"/>
              <a:t> and </a:t>
            </a:r>
            <a:r>
              <a:rPr lang="es-ES" baseline="0" dirty="0" err="1" smtClean="0"/>
              <a:t>burn</a:t>
            </a:r>
            <a:r>
              <a:rPr lang="es-ES" baseline="0" dirty="0" smtClean="0"/>
              <a:t> </a:t>
            </a:r>
            <a:r>
              <a:rPr lang="es-ES" baseline="0" dirty="0" err="1" smtClean="0"/>
              <a:t>agriculture</a:t>
            </a:r>
            <a:r>
              <a:rPr lang="es-ES" baseline="0" dirty="0" smtClean="0"/>
              <a:t> and </a:t>
            </a:r>
            <a:r>
              <a:rPr lang="es-ES" baseline="0" dirty="0" err="1" smtClean="0"/>
              <a:t>the</a:t>
            </a:r>
            <a:r>
              <a:rPr lang="es-ES" baseline="0" dirty="0" smtClean="0"/>
              <a:t> </a:t>
            </a:r>
            <a:r>
              <a:rPr lang="es-ES" baseline="0" dirty="0" err="1" smtClean="0"/>
              <a:t>limited</a:t>
            </a:r>
            <a:r>
              <a:rPr lang="es-ES" baseline="0" dirty="0" smtClean="0"/>
              <a:t> </a:t>
            </a:r>
            <a:r>
              <a:rPr lang="es-ES" baseline="0" dirty="0" err="1" smtClean="0"/>
              <a:t>forest</a:t>
            </a:r>
            <a:r>
              <a:rPr lang="es-ES" baseline="0" dirty="0" smtClean="0"/>
              <a:t> </a:t>
            </a:r>
            <a:r>
              <a:rPr lang="es-ES" baseline="0" dirty="0" err="1" smtClean="0"/>
              <a:t>cover</a:t>
            </a:r>
            <a:r>
              <a:rPr lang="es-ES" baseline="0" dirty="0" smtClean="0"/>
              <a:t> (121,000 </a:t>
            </a:r>
            <a:r>
              <a:rPr lang="es-ES" baseline="0" dirty="0" err="1" smtClean="0"/>
              <a:t>hectares</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in Central </a:t>
            </a:r>
            <a:r>
              <a:rPr lang="es-ES" baseline="0" dirty="0" err="1" smtClean="0"/>
              <a:t>America</a:t>
            </a:r>
            <a:r>
              <a:rPr lang="es-ES" baseline="0" dirty="0" smtClean="0"/>
              <a:t>).</a:t>
            </a:r>
          </a:p>
          <a:p>
            <a:pPr marL="228600" indent="-228600">
              <a:spcBef>
                <a:spcPts val="0"/>
              </a:spcBef>
              <a:buAutoNum type="arabicParenR"/>
            </a:pPr>
            <a:r>
              <a:rPr lang="es-ES" baseline="0" dirty="0" smtClean="0"/>
              <a:t>MARN, ABES, and DEVELOP are </a:t>
            </a:r>
            <a:r>
              <a:rPr lang="es-ES" baseline="0" dirty="0" err="1" smtClean="0"/>
              <a:t>working</a:t>
            </a:r>
            <a:r>
              <a:rPr lang="es-ES" baseline="0" dirty="0" smtClean="0"/>
              <a:t> </a:t>
            </a:r>
            <a:r>
              <a:rPr lang="es-ES" baseline="0" dirty="0" err="1" smtClean="0"/>
              <a:t>on</a:t>
            </a:r>
            <a:r>
              <a:rPr lang="es-ES" baseline="0" dirty="0" smtClean="0"/>
              <a:t> </a:t>
            </a:r>
            <a:r>
              <a:rPr lang="es-ES" baseline="0" dirty="0" err="1" smtClean="0"/>
              <a:t>this</a:t>
            </a:r>
            <a:r>
              <a:rPr lang="es-ES" baseline="0" dirty="0" smtClean="0"/>
              <a:t> </a:t>
            </a:r>
            <a:r>
              <a:rPr lang="es-ES" baseline="0" dirty="0" err="1" smtClean="0"/>
              <a:t>scale</a:t>
            </a:r>
            <a:r>
              <a:rPr lang="es-ES" baseline="0" dirty="0" smtClean="0"/>
              <a:t> to </a:t>
            </a:r>
            <a:r>
              <a:rPr lang="es-ES" baseline="0" dirty="0" err="1" smtClean="0"/>
              <a:t>develop</a:t>
            </a:r>
            <a:r>
              <a:rPr lang="es-ES" baseline="0" dirty="0" smtClean="0"/>
              <a:t> a </a:t>
            </a:r>
            <a:r>
              <a:rPr lang="es-ES" baseline="0" dirty="0" err="1" smtClean="0"/>
              <a:t>methodology</a:t>
            </a:r>
            <a:r>
              <a:rPr lang="es-ES" baseline="0" dirty="0" smtClean="0"/>
              <a:t> </a:t>
            </a:r>
            <a:r>
              <a:rPr lang="es-ES" baseline="0" dirty="0" err="1" smtClean="0"/>
              <a:t>which</a:t>
            </a:r>
            <a:r>
              <a:rPr lang="es-ES" baseline="0" dirty="0" smtClean="0"/>
              <a:t> can be </a:t>
            </a:r>
            <a:r>
              <a:rPr lang="es-ES" baseline="0" dirty="0" err="1" smtClean="0"/>
              <a:t>applied</a:t>
            </a:r>
            <a:r>
              <a:rPr lang="es-ES" baseline="0" dirty="0" smtClean="0"/>
              <a:t> </a:t>
            </a:r>
            <a:r>
              <a:rPr lang="es-ES" baseline="0" dirty="0" err="1" smtClean="0"/>
              <a:t>nationally</a:t>
            </a:r>
            <a:r>
              <a:rPr lang="es-ES" baseline="0" dirty="0" smtClean="0"/>
              <a:t>.</a:t>
            </a:r>
          </a:p>
          <a:p>
            <a:pPr>
              <a:spcBef>
                <a:spcPts val="0"/>
              </a:spcBef>
              <a:buNone/>
            </a:pPr>
            <a:endParaRPr lang="es-ES" baseline="0" dirty="0" smtClean="0"/>
          </a:p>
          <a:p>
            <a:pPr>
              <a:spcBef>
                <a:spcPts val="0"/>
              </a:spcBef>
              <a:buNone/>
            </a:pP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period</a:t>
            </a:r>
            <a:endParaRPr lang="es-ES" baseline="0" dirty="0" smtClean="0"/>
          </a:p>
          <a:p>
            <a:pPr marL="228600" indent="-228600">
              <a:spcBef>
                <a:spcPts val="0"/>
              </a:spcBef>
              <a:buAutoNum type="arabicParenR"/>
            </a:pPr>
            <a:r>
              <a:rPr lang="es-ES" baseline="0" dirty="0" err="1" smtClean="0"/>
              <a:t>The</a:t>
            </a:r>
            <a:r>
              <a:rPr lang="es-ES" baseline="0" dirty="0" smtClean="0"/>
              <a:t> </a:t>
            </a:r>
            <a:r>
              <a:rPr lang="es-ES" baseline="0" dirty="0" err="1" smtClean="0"/>
              <a:t>earliest</a:t>
            </a:r>
            <a:r>
              <a:rPr lang="es-ES" baseline="0" dirty="0" smtClean="0"/>
              <a:t> </a:t>
            </a:r>
            <a:r>
              <a:rPr lang="es-ES" baseline="0" dirty="0" err="1" smtClean="0"/>
              <a:t>landsat</a:t>
            </a:r>
            <a:r>
              <a:rPr lang="es-ES" baseline="0" dirty="0" smtClean="0"/>
              <a:t> data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region</a:t>
            </a:r>
            <a:r>
              <a:rPr lang="es-ES" baseline="0" dirty="0" smtClean="0"/>
              <a:t> </a:t>
            </a:r>
          </a:p>
          <a:p>
            <a:pPr marL="228600" indent="-228600">
              <a:spcBef>
                <a:spcPts val="0"/>
              </a:spcBef>
              <a:buAutoNum type="arabicParenR"/>
            </a:pPr>
            <a:r>
              <a:rPr lang="es-ES" baseline="0" dirty="0" err="1" smtClean="0"/>
              <a:t>Creating</a:t>
            </a:r>
            <a:r>
              <a:rPr lang="es-ES" baseline="0" dirty="0" smtClean="0"/>
              <a:t> a </a:t>
            </a:r>
            <a:r>
              <a:rPr lang="es-ES" baseline="0" dirty="0" err="1" smtClean="0"/>
              <a:t>historical</a:t>
            </a:r>
            <a:r>
              <a:rPr lang="es-ES" baseline="0" dirty="0" smtClean="0"/>
              <a:t> </a:t>
            </a:r>
            <a:r>
              <a:rPr lang="es-ES" baseline="0" dirty="0" err="1" smtClean="0"/>
              <a:t>trajectory</a:t>
            </a:r>
            <a:r>
              <a:rPr lang="es-ES" baseline="0" dirty="0" smtClean="0"/>
              <a:t> </a:t>
            </a:r>
            <a:r>
              <a:rPr lang="es-ES" baseline="0" dirty="0" err="1" smtClean="0"/>
              <a:t>from</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avaialble</a:t>
            </a:r>
            <a:r>
              <a:rPr lang="es-ES" baseline="0" dirty="0" smtClean="0"/>
              <a:t> </a:t>
            </a:r>
            <a:r>
              <a:rPr lang="es-ES" baseline="0" dirty="0" err="1" smtClean="0"/>
              <a:t>information</a:t>
            </a:r>
            <a:endParaRPr lang="es-ES" baseline="0" dirty="0" smtClean="0"/>
          </a:p>
          <a:p>
            <a:pPr marL="228600" indent="-228600">
              <a:spcBef>
                <a:spcPts val="0"/>
              </a:spcBef>
              <a:buAutoNum type="arabicParenR"/>
            </a:pPr>
            <a:r>
              <a:rPr lang="es-ES" baseline="0" dirty="0" err="1" smtClean="0"/>
              <a:t>Forecasting</a:t>
            </a:r>
            <a:r>
              <a:rPr lang="es-ES" baseline="0" dirty="0" smtClean="0"/>
              <a:t> </a:t>
            </a:r>
            <a:r>
              <a:rPr lang="es-ES" baseline="0" dirty="0" err="1" smtClean="0"/>
              <a:t>future</a:t>
            </a:r>
            <a:r>
              <a:rPr lang="es-ES" baseline="0" dirty="0" smtClean="0"/>
              <a:t> </a:t>
            </a:r>
            <a:r>
              <a:rPr lang="es-ES" baseline="0" dirty="0" err="1" smtClean="0"/>
              <a:t>change</a:t>
            </a:r>
            <a:endParaRPr dirty="0"/>
          </a:p>
        </p:txBody>
      </p:sp>
      <p:sp>
        <p:nvSpPr>
          <p:cNvPr id="126" name="Shape 12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2008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Land use Land Cover (LULC)</a:t>
            </a:r>
          </a:p>
          <a:p>
            <a:pPr marL="228600" indent="-228600">
              <a:spcBef>
                <a:spcPts val="0"/>
              </a:spcBef>
              <a:buAutoNum type="arabicParenR"/>
            </a:pPr>
            <a:r>
              <a:rPr lang="en-US" dirty="0" smtClean="0"/>
              <a:t>The first</a:t>
            </a:r>
            <a:r>
              <a:rPr lang="en-US" baseline="0" dirty="0" smtClean="0"/>
              <a:t> objective is to use the information gathered by ABES to create a LULC map with the available Landsat imagery and ground truth from high resolution data (</a:t>
            </a:r>
            <a:r>
              <a:rPr lang="en-US" baseline="0" dirty="0" err="1" smtClean="0"/>
              <a:t>Quickbird</a:t>
            </a:r>
            <a:r>
              <a:rPr lang="en-US" baseline="0" dirty="0" smtClean="0"/>
              <a:t> and </a:t>
            </a:r>
            <a:r>
              <a:rPr lang="en-US" baseline="0" dirty="0" err="1" smtClean="0"/>
              <a:t>Rapideye</a:t>
            </a:r>
            <a:r>
              <a:rPr lang="en-US" baseline="0" dirty="0" smtClean="0"/>
              <a:t>) that can serve as a baseline for the Regional Forest Inventory and the Forecasting Model</a:t>
            </a:r>
            <a:endParaRPr lang="en-US" baseline="0" dirty="0"/>
          </a:p>
          <a:p>
            <a:pPr marL="228600" indent="-228600">
              <a:spcBef>
                <a:spcPts val="0"/>
              </a:spcBef>
              <a:buAutoNum type="arabicParenR"/>
            </a:pPr>
            <a:endParaRPr lang="en-US" baseline="0" dirty="0"/>
          </a:p>
          <a:p>
            <a:pPr marL="0" indent="0">
              <a:spcBef>
                <a:spcPts val="0"/>
              </a:spcBef>
              <a:buNone/>
            </a:pPr>
            <a:r>
              <a:rPr lang="en-US" baseline="0" dirty="0" smtClean="0"/>
              <a:t>Regional Forest Inventory</a:t>
            </a:r>
          </a:p>
          <a:p>
            <a:pPr marL="228600" indent="-228600">
              <a:spcBef>
                <a:spcPts val="0"/>
              </a:spcBef>
              <a:buAutoNum type="arabicParenR"/>
            </a:pPr>
            <a:r>
              <a:rPr lang="en-US" baseline="0" dirty="0" smtClean="0"/>
              <a:t>The LULC classification was applied to the region to break down the forest into a more detailed classification scheme </a:t>
            </a:r>
          </a:p>
          <a:p>
            <a:pPr marL="228600" indent="-228600">
              <a:spcBef>
                <a:spcPts val="0"/>
              </a:spcBef>
              <a:buAutoNum type="arabicParenR"/>
            </a:pPr>
            <a:r>
              <a:rPr lang="en-US" baseline="0" dirty="0" smtClean="0"/>
              <a:t>This RFI methodology is designed to be easily replicable, allowing MARN to easily compare this baseline year and observe changes in forest cover</a:t>
            </a:r>
          </a:p>
          <a:p>
            <a:pPr marL="228600" indent="-228600">
              <a:spcBef>
                <a:spcPts val="0"/>
              </a:spcBef>
              <a:buAutoNum type="arabicParenR"/>
            </a:pPr>
            <a:endParaRPr lang="en-US" baseline="0" dirty="0" smtClean="0"/>
          </a:p>
          <a:p>
            <a:pPr marL="0" indent="0">
              <a:spcBef>
                <a:spcPts val="0"/>
              </a:spcBef>
              <a:buNone/>
            </a:pPr>
            <a:r>
              <a:rPr lang="en-US" baseline="0" dirty="0" smtClean="0"/>
              <a:t>Forecasting Model</a:t>
            </a:r>
          </a:p>
          <a:p>
            <a:pPr marL="228600" indent="-228600">
              <a:spcBef>
                <a:spcPts val="0"/>
              </a:spcBef>
              <a:buAutoNum type="arabicParenR"/>
            </a:pPr>
            <a:r>
              <a:rPr lang="en-US" baseline="0" dirty="0" smtClean="0"/>
              <a:t>The historical trajectory of forest cover change was used to forecast deforestation</a:t>
            </a:r>
          </a:p>
          <a:p>
            <a:pPr marL="228600" indent="-228600">
              <a:spcBef>
                <a:spcPts val="0"/>
              </a:spcBef>
              <a:buAutoNum type="arabicParenR"/>
            </a:pPr>
            <a:r>
              <a:rPr lang="en-US" baseline="0" dirty="0" smtClean="0"/>
              <a:t>The model will allow MARN to assess areas that are at a high risk of degradation and deforestation</a:t>
            </a:r>
          </a:p>
        </p:txBody>
      </p:sp>
      <p:sp>
        <p:nvSpPr>
          <p:cNvPr id="135" name="Shape 13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5579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rtl="0"/>
            <a:r>
              <a:rPr lang="en-US" sz="1200" b="0" i="0" u="none" strike="noStrike" kern="1200" cap="none" baseline="0" dirty="0" smtClean="0">
                <a:solidFill>
                  <a:schemeClr val="dk1"/>
                </a:solidFill>
                <a:effectLst/>
                <a:latin typeface="Calibri"/>
                <a:ea typeface="Calibri"/>
                <a:cs typeface="Calibri"/>
                <a:sym typeface="Calibri"/>
              </a:rPr>
              <a:t>1) The pine oak forests are an important part of the ecosystem in La </a:t>
            </a:r>
            <a:r>
              <a:rPr lang="en-US" sz="1200" b="0" i="0" u="none" strike="noStrike" kern="1200" cap="none" baseline="0" dirty="0" err="1" smtClean="0">
                <a:solidFill>
                  <a:schemeClr val="dk1"/>
                </a:solidFill>
                <a:effectLst/>
                <a:latin typeface="Calibri"/>
                <a:ea typeface="Calibri"/>
                <a:cs typeface="Calibri"/>
                <a:sym typeface="Calibri"/>
              </a:rPr>
              <a:t>Mancomunidad</a:t>
            </a:r>
            <a:r>
              <a:rPr lang="en-US" sz="1200" b="0" i="0" u="none" strike="noStrike" kern="1200" cap="none" baseline="0" dirty="0" smtClean="0">
                <a:solidFill>
                  <a:schemeClr val="dk1"/>
                </a:solidFill>
                <a:effectLst/>
                <a:latin typeface="Calibri"/>
                <a:ea typeface="Calibri"/>
                <a:cs typeface="Calibri"/>
                <a:sym typeface="Calibri"/>
              </a:rPr>
              <a:t> La </a:t>
            </a:r>
            <a:r>
              <a:rPr lang="en-US" sz="1200" b="0" i="0" u="none" strike="noStrike" kern="1200" cap="none" baseline="0" dirty="0" err="1" smtClean="0">
                <a:solidFill>
                  <a:schemeClr val="dk1"/>
                </a:solidFill>
                <a:effectLst/>
                <a:latin typeface="Calibri"/>
                <a:ea typeface="Calibri"/>
                <a:cs typeface="Calibri"/>
                <a:sym typeface="Calibri"/>
              </a:rPr>
              <a:t>Montañona</a:t>
            </a:r>
            <a:r>
              <a:rPr lang="en-US" sz="1200" b="0" i="0" u="none" strike="noStrike" kern="1200" cap="none" baseline="0" dirty="0" smtClean="0">
                <a:solidFill>
                  <a:schemeClr val="dk1"/>
                </a:solidFill>
                <a:effectLst/>
                <a:latin typeface="Calibri"/>
                <a:ea typeface="Calibri"/>
                <a:cs typeface="Calibri"/>
                <a:sym typeface="Calibri"/>
              </a:rPr>
              <a:t>, surrounding regions, and are relevant to maintaining the global carbon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3) Forests can remove carbon dioxide from the atmosphere which is emitted by human activity. The forests in El Salvador, and especially in this region specifically are being destroyed at an alarming rate through “slash and burn” agriculture. This agricultural method is unsustainable with large populations or for intensive farming in tropical regions. El Salvador has one of the highest population density in Central America with one of the lowest forest canopy covers.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2)  Locals are reliant on healthy forests to maintain the water quality for a major national watershed and provide soil stability to prevent landslides and add nutrients for more agriculture.</a:t>
            </a:r>
            <a:r>
              <a:rPr lang="en-US" dirty="0" smtClean="0"/>
              <a:t/>
            </a:r>
            <a:br>
              <a:rPr lang="en-US" dirty="0" smtClean="0"/>
            </a:br>
            <a:endParaRPr dirty="0"/>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521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Using Landsat 4, 5, and 8 scenes from path 19, row 50, historical data was collected for analysis between 1986 to 2015.</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USGS Earth Explorer was used to download the climate data record, which accounts for top of atmosphere reflectance and radiometric variation, for a more accurate and standardized analysis.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Landsat 7 was not used because the study region is relatively small and the outcome would be affected by the data gaps.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The ABES Project were able to provide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and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from 2012, which proved useful in developing ground truth and satellite calibration data. </a:t>
            </a:r>
            <a:r>
              <a:rPr lang="en-US" dirty="0" smtClean="0"/>
              <a:t/>
            </a:r>
            <a:br>
              <a:rPr lang="en-US" dirty="0" smtClean="0"/>
            </a:br>
            <a:endParaRPr dirty="0"/>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5042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Our</a:t>
            </a:r>
            <a:r>
              <a:rPr lang="en-US" baseline="0" dirty="0" smtClean="0"/>
              <a:t> methodology had four steps: Data Acquisition, Data Processing, Data Analysis, and the End Product.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66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endParaRPr lang="en-US" b="0" dirty="0" smtClean="0">
              <a:effectLst/>
            </a:endParaRPr>
          </a:p>
          <a:p>
            <a:pPr rtl="0"/>
            <a:r>
              <a:rPr lang="en-US" b="0" dirty="0" smtClean="0">
                <a:effectLst/>
              </a:rPr>
              <a:t/>
            </a:r>
            <a:br>
              <a:rPr lang="en-US" b="0" dirty="0" smtClean="0">
                <a:effectLst/>
              </a:rPr>
            </a:br>
            <a:r>
              <a:rPr lang="en-US" b="0" dirty="0" smtClean="0">
                <a:effectLst/>
              </a:rPr>
              <a:t>Data Acquisition:</a:t>
            </a:r>
          </a:p>
          <a:p>
            <a:pPr rtl="0" fontAlgn="base"/>
            <a:r>
              <a:rPr lang="en-US" sz="1200" b="0" i="0" u="none" strike="noStrike" kern="1200" cap="none" baseline="0" dirty="0" smtClean="0">
                <a:solidFill>
                  <a:schemeClr val="dk1"/>
                </a:solidFill>
                <a:effectLst/>
                <a:latin typeface="Calibri"/>
                <a:ea typeface="Calibri"/>
                <a:cs typeface="Calibri"/>
                <a:sym typeface="Calibri"/>
              </a:rPr>
              <a:t>1) The project collaborators at the Earth Institute of Columbia University ABES project provided the El Salvador Ecological Forecasting team with 0.1 ha and 1.0 ha survey plots, 2.4 meter regional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2012, and 5 meter national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imagery for 2012. This data is used as ground truth for our classification.</a:t>
            </a:r>
          </a:p>
          <a:p>
            <a:pPr rtl="0" fontAlgn="base"/>
            <a:r>
              <a:rPr lang="en-US" sz="1200" b="0" i="0" u="none" strike="noStrike" kern="1200" cap="none" baseline="0" dirty="0" smtClean="0">
                <a:solidFill>
                  <a:schemeClr val="dk1"/>
                </a:solidFill>
                <a:effectLst/>
                <a:latin typeface="Calibri"/>
                <a:ea typeface="Calibri"/>
                <a:cs typeface="Calibri"/>
                <a:sym typeface="Calibri"/>
              </a:rPr>
              <a:t>2) Landsat Climate Data Record (CDR) 4/5TM and 8 OLI images during the dry season (~December, winter) for each year of the study period, this imagery was used to run our supervised and unsupervised classifications</a:t>
            </a:r>
          </a:p>
          <a:p>
            <a:pPr rtl="0" fontAlgn="base"/>
            <a:r>
              <a:rPr lang="en-US" sz="1200" b="0" i="0" u="none" strike="noStrike" kern="1200" cap="none" baseline="0" dirty="0" smtClean="0">
                <a:solidFill>
                  <a:schemeClr val="dk1"/>
                </a:solidFill>
                <a:effectLst/>
                <a:latin typeface="Calibri"/>
                <a:ea typeface="Calibri"/>
                <a:cs typeface="Calibri"/>
                <a:sym typeface="Calibri"/>
              </a:rPr>
              <a:t>3) An additional global forest data set from Hansen et al. (University of Maryland) was downloaded for our region, the purpose of this data set is to have a global forest cover which can be used to validate a Regional Forest Inventory across the nation</a:t>
            </a:r>
          </a:p>
          <a:p>
            <a:pPr rtl="0"/>
            <a:r>
              <a:rPr lang="en-US" b="0" dirty="0" smtClean="0">
                <a:effectLst/>
              </a:rPr>
              <a:t/>
            </a:r>
            <a:br>
              <a:rPr lang="en-US" b="0" dirty="0" smtClean="0">
                <a:effectLst/>
              </a:rPr>
            </a:br>
            <a:endParaRPr dirty="0"/>
          </a:p>
        </p:txBody>
      </p:sp>
      <p:sp>
        <p:nvSpPr>
          <p:cNvPr id="166" name="Shape 16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08672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Data Processing:</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1) Landsat CDR imagery was projected to the proper coordinate system and projection, then the imagery was clipped to the extent of our study area in ArcGIS.</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rations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combinations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indices [TDB]</a:t>
            </a:r>
          </a:p>
          <a:p>
            <a:pPr rtl="0" fontAlgn="base"/>
            <a:r>
              <a:rPr lang="en-US" sz="1200" b="0" i="0" u="none" strike="noStrike" kern="1200" cap="none" baseline="0" dirty="0" smtClean="0">
                <a:solidFill>
                  <a:schemeClr val="dk1"/>
                </a:solidFill>
                <a:effectLst/>
                <a:latin typeface="Calibri"/>
                <a:ea typeface="Calibri"/>
                <a:cs typeface="Calibri"/>
                <a:sym typeface="Calibri"/>
              </a:rPr>
              <a:t>2)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data was resampled to fit the Hansen data set in preparation to validate Hansen data</a:t>
            </a:r>
          </a:p>
          <a:p>
            <a:pPr rtl="0" fontAlgn="base"/>
            <a:r>
              <a:rPr lang="en-US" sz="1200" b="0" i="0" u="none" strike="noStrike" kern="1200" cap="none" baseline="0" dirty="0" smtClean="0">
                <a:solidFill>
                  <a:schemeClr val="dk1"/>
                </a:solidFill>
                <a:effectLst/>
                <a:latin typeface="Calibri"/>
                <a:ea typeface="Calibri"/>
                <a:cs typeface="Calibri"/>
                <a:sym typeface="Calibri"/>
              </a:rPr>
              <a:t>3) Hansen data is projected to the proper coordinate system and projection, then the data is clipped to the extent of the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validation</a:t>
            </a:r>
          </a:p>
          <a:p>
            <a:pPr rtl="0"/>
            <a:r>
              <a:rPr lang="en-US" b="0" dirty="0" smtClean="0">
                <a:effectLst/>
              </a:rPr>
              <a:t/>
            </a:r>
            <a:br>
              <a:rPr lang="en-US" b="0" dirty="0" smtClean="0">
                <a:effectLst/>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228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Data Analysis:</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We haven’t gotten there yet</a:t>
            </a:r>
          </a:p>
          <a:p>
            <a:pPr rtl="0"/>
            <a:r>
              <a:rPr lang="en-US" b="0" dirty="0" smtClean="0">
                <a:effectLst/>
              </a:rPr>
              <a:t/>
            </a:r>
            <a:br>
              <a:rPr lang="en-US" b="0" dirty="0" smtClean="0">
                <a:effectLst/>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893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dirty="0"/>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diagramLayout" Target="../diagrams/layout2.xml"/><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11.png"/><Relationship Id="rId5" Type="http://schemas.openxmlformats.org/officeDocument/2006/relationships/image" Target="../media/image10.png"/><Relationship Id="rId15" Type="http://schemas.openxmlformats.org/officeDocument/2006/relationships/comments" Target="../comments/comment11.xml"/><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omments" Target="../comments/commen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55600" y="1426463"/>
            <a:ext cx="83820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6000" b="1" dirty="0">
                <a:solidFill>
                  <a:schemeClr val="accent1"/>
                </a:solidFill>
                <a:latin typeface="+mj-lt"/>
              </a:rPr>
              <a:t>El Salvador Ecological Forecasting</a:t>
            </a:r>
          </a:p>
        </p:txBody>
      </p:sp>
      <p:sp>
        <p:nvSpPr>
          <p:cNvPr id="107" name="Shape 107"/>
          <p:cNvSpPr txBox="1">
            <a:spLocks noGrp="1"/>
          </p:cNvSpPr>
          <p:nvPr>
            <p:ph type="body" idx="2"/>
          </p:nvPr>
        </p:nvSpPr>
        <p:spPr>
          <a:xfrm>
            <a:off x="2249423" y="536574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dirty="0">
                <a:latin typeface="+mn-lt"/>
              </a:rPr>
              <a:t>Jordan </a:t>
            </a:r>
            <a:r>
              <a:rPr lang="en-US" dirty="0" err="1">
                <a:latin typeface="+mn-lt"/>
              </a:rPr>
              <a:t>Ped</a:t>
            </a:r>
            <a:r>
              <a:rPr lang="en-US" dirty="0">
                <a:latin typeface="+mn-lt"/>
              </a:rPr>
              <a:t> (Team Lead)</a:t>
            </a:r>
          </a:p>
        </p:txBody>
      </p:sp>
      <p:sp>
        <p:nvSpPr>
          <p:cNvPr id="108" name="Shape 108"/>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Stephen Zimmerman </a:t>
            </a:r>
          </a:p>
        </p:txBody>
      </p:sp>
      <p:sp>
        <p:nvSpPr>
          <p:cNvPr id="109" name="Shape 109"/>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Courtney Duquette</a:t>
            </a:r>
          </a:p>
        </p:txBody>
      </p:sp>
      <p:sp>
        <p:nvSpPr>
          <p:cNvPr id="110" name="Shape 110"/>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Susannah Miller</a:t>
            </a:r>
          </a:p>
        </p:txBody>
      </p:sp>
      <p:sp>
        <p:nvSpPr>
          <p:cNvPr id="112" name="Shape 112"/>
          <p:cNvSpPr txBox="1">
            <a:spLocks noGrp="1"/>
          </p:cNvSpPr>
          <p:nvPr>
            <p:ph type="body" idx="7"/>
          </p:nvPr>
        </p:nvSpPr>
        <p:spPr>
          <a:xfrm>
            <a:off x="5663183" y="577899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i="0" dirty="0">
                <a:solidFill>
                  <a:srgbClr val="A5A5A5"/>
                </a:solidFill>
                <a:latin typeface="+mn-lt"/>
              </a:rPr>
              <a:t>Clarence </a:t>
            </a:r>
            <a:r>
              <a:rPr lang="en-US" sz="1800" i="0" dirty="0" smtClean="0">
                <a:solidFill>
                  <a:srgbClr val="A5A5A5"/>
                </a:solidFill>
                <a:latin typeface="+mn-lt"/>
              </a:rPr>
              <a:t>Kimbrell</a:t>
            </a:r>
            <a:endParaRPr lang="en-US" sz="1800" i="0" dirty="0">
              <a:solidFill>
                <a:srgbClr val="A5A5A5"/>
              </a:solidFill>
              <a:latin typeface="+mn-lt"/>
            </a:endParaRPr>
          </a:p>
        </p:txBody>
      </p:sp>
      <p:sp>
        <p:nvSpPr>
          <p:cNvPr id="113" name="Shape 113"/>
          <p:cNvSpPr txBox="1">
            <a:spLocks noGrp="1"/>
          </p:cNvSpPr>
          <p:nvPr>
            <p:ph type="body" idx="8"/>
          </p:nvPr>
        </p:nvSpPr>
        <p:spPr>
          <a:xfrm>
            <a:off x="685850" y="4032500"/>
            <a:ext cx="7772400" cy="1110899"/>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b="0" i="1" dirty="0">
                <a:solidFill>
                  <a:srgbClr val="A5A5A5"/>
                </a:solidFill>
                <a:latin typeface="+mn-lt"/>
              </a:rPr>
              <a:t>Utilizing NASA Earth Observations to Develop a Historically Based Trajectory of Deforestation and Degradation in El Salvador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1" name="Group 10"/>
          <p:cNvGrpSpPr/>
          <p:nvPr/>
        </p:nvGrpSpPr>
        <p:grpSpPr>
          <a:xfrm>
            <a:off x="1366101" y="3299922"/>
            <a:ext cx="2335451" cy="918476"/>
            <a:chOff x="3944" y="187602"/>
            <a:chExt cx="2296192" cy="918476"/>
          </a:xfrm>
          <a:solidFill>
            <a:schemeClr val="tx1">
              <a:lumMod val="75000"/>
            </a:schemeClr>
          </a:solidFill>
        </p:grpSpPr>
        <p:sp>
          <p:nvSpPr>
            <p:cNvPr id="12" name="Chevron 1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1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END PRODUCT</a:t>
              </a:r>
              <a:endParaRPr lang="en-US" b="1" kern="1200" dirty="0">
                <a:solidFill>
                  <a:schemeClr val="bg1"/>
                </a:solidFill>
                <a:latin typeface="Century Gothic" panose="020B0502020202020204" pitchFamily="34" charset="0"/>
              </a:endParaRPr>
            </a:p>
          </p:txBody>
        </p:sp>
      </p:grpSp>
      <p:pic>
        <p:nvPicPr>
          <p:cNvPr id="14" name="Picture 13"/>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3417310" y="2519483"/>
            <a:ext cx="2445997" cy="2340793"/>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5285671" y="2519483"/>
            <a:ext cx="2445997" cy="2340793"/>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3427832" y="3377038"/>
            <a:ext cx="2232335" cy="738664"/>
          </a:xfrm>
          <a:prstGeom prst="rect">
            <a:avLst/>
          </a:prstGeom>
          <a:noFill/>
        </p:spPr>
        <p:txBody>
          <a:bodyPr wrap="square" rtlCol="0">
            <a:spAutoFit/>
          </a:bodyPr>
          <a:lstStyle/>
          <a:p>
            <a:pPr algn="ctr"/>
            <a:r>
              <a:rPr lang="en-US" b="1" dirty="0" err="1">
                <a:solidFill>
                  <a:schemeClr val="bg2">
                    <a:lumMod val="50000"/>
                  </a:schemeClr>
                </a:solidFill>
                <a:latin typeface="Century Gothic" panose="020B0502020202020204" pitchFamily="34" charset="0"/>
              </a:rPr>
              <a:t>LandTrendr</a:t>
            </a:r>
            <a:r>
              <a:rPr lang="en-US" b="1" dirty="0">
                <a:solidFill>
                  <a:schemeClr val="bg2">
                    <a:lumMod val="50000"/>
                  </a:schemeClr>
                </a:solidFill>
                <a:latin typeface="Century Gothic" panose="020B0502020202020204" pitchFamily="34" charset="0"/>
              </a:rPr>
              <a:t>:</a:t>
            </a:r>
          </a:p>
          <a:p>
            <a:pPr algn="ctr"/>
            <a:r>
              <a:rPr lang="en-US" b="1" dirty="0">
                <a:solidFill>
                  <a:schemeClr val="bg2">
                    <a:lumMod val="50000"/>
                  </a:schemeClr>
                </a:solidFill>
                <a:latin typeface="Century Gothic" panose="020B0502020202020204" pitchFamily="34" charset="0"/>
              </a:rPr>
              <a:t>Forecasting</a:t>
            </a:r>
          </a:p>
          <a:p>
            <a:pPr algn="ctr"/>
            <a:r>
              <a:rPr lang="en-US" b="1" dirty="0">
                <a:solidFill>
                  <a:schemeClr val="bg2">
                    <a:lumMod val="50000"/>
                  </a:schemeClr>
                </a:solidFill>
                <a:latin typeface="Century Gothic" panose="020B0502020202020204" pitchFamily="34" charset="0"/>
              </a:rPr>
              <a:t>Model</a:t>
            </a:r>
          </a:p>
        </p:txBody>
      </p:sp>
      <p:sp>
        <p:nvSpPr>
          <p:cNvPr id="17" name="TextBox 16"/>
          <p:cNvSpPr txBox="1"/>
          <p:nvPr/>
        </p:nvSpPr>
        <p:spPr>
          <a:xfrm>
            <a:off x="5342036" y="3130817"/>
            <a:ext cx="2224467" cy="1169551"/>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RFI accuracy </a:t>
            </a:r>
          </a:p>
          <a:p>
            <a:pPr algn="ctr"/>
            <a:r>
              <a:rPr lang="en-US" b="1" dirty="0">
                <a:solidFill>
                  <a:schemeClr val="bg2">
                    <a:lumMod val="50000"/>
                  </a:schemeClr>
                </a:solidFill>
                <a:latin typeface="Century Gothic" panose="020B0502020202020204" pitchFamily="34" charset="0"/>
              </a:rPr>
              <a:t>checked with</a:t>
            </a:r>
          </a:p>
          <a:p>
            <a:pPr algn="ctr"/>
            <a:r>
              <a:rPr lang="en-US" b="1" dirty="0">
                <a:solidFill>
                  <a:schemeClr val="bg2">
                    <a:lumMod val="50000"/>
                  </a:schemeClr>
                </a:solidFill>
                <a:latin typeface="Century Gothic" panose="020B0502020202020204" pitchFamily="34" charset="0"/>
              </a:rPr>
              <a:t> field surveys, </a:t>
            </a:r>
          </a:p>
          <a:p>
            <a:pPr algn="ctr"/>
            <a:r>
              <a:rPr lang="en-US" b="1" dirty="0" err="1">
                <a:solidFill>
                  <a:schemeClr val="bg2">
                    <a:lumMod val="50000"/>
                  </a:schemeClr>
                </a:solidFill>
                <a:latin typeface="Century Gothic" panose="020B0502020202020204" pitchFamily="34" charset="0"/>
              </a:rPr>
              <a:t>RapidEye</a:t>
            </a:r>
            <a:r>
              <a:rPr lang="en-US" b="1" dirty="0">
                <a:solidFill>
                  <a:schemeClr val="bg2">
                    <a:lumMod val="50000"/>
                  </a:schemeClr>
                </a:solidFill>
                <a:latin typeface="Century Gothic" panose="020B0502020202020204" pitchFamily="34" charset="0"/>
              </a:rPr>
              <a:t>, &amp; </a:t>
            </a:r>
          </a:p>
          <a:p>
            <a:pPr algn="ctr"/>
            <a:r>
              <a:rPr lang="en-US" b="1" dirty="0">
                <a:solidFill>
                  <a:schemeClr val="bg2">
                    <a:lumMod val="50000"/>
                  </a:schemeClr>
                </a:solidFill>
                <a:latin typeface="Century Gothic" panose="020B0502020202020204" pitchFamily="34" charset="0"/>
              </a:rPr>
              <a:t>Hansen Data</a:t>
            </a:r>
          </a:p>
        </p:txBody>
      </p:sp>
    </p:spTree>
    <p:extLst>
      <p:ext uri="{BB962C8B-B14F-4D97-AF65-F5344CB8AC3E}">
        <p14:creationId xmlns:p14="http://schemas.microsoft.com/office/powerpoint/2010/main" val="343234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82" name="Group 181"/>
          <p:cNvGrpSpPr/>
          <p:nvPr/>
        </p:nvGrpSpPr>
        <p:grpSpPr>
          <a:xfrm>
            <a:off x="452715" y="1423734"/>
            <a:ext cx="8317063" cy="4946070"/>
            <a:chOff x="142755" y="1423734"/>
            <a:chExt cx="8796993" cy="5231478"/>
          </a:xfrm>
        </p:grpSpPr>
        <p:cxnSp>
          <p:nvCxnSpPr>
            <p:cNvPr id="166" name="Straight Connector 165"/>
            <p:cNvCxnSpPr/>
            <p:nvPr/>
          </p:nvCxnSpPr>
          <p:spPr>
            <a:xfrm flipV="1">
              <a:off x="1360357" y="3190374"/>
              <a:ext cx="1356978" cy="57670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697485" y="4483219"/>
              <a:ext cx="1519698" cy="905872"/>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906050" y="5000460"/>
              <a:ext cx="1677047" cy="940043"/>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flipV="1">
              <a:off x="2783159" y="5633481"/>
              <a:ext cx="2360341" cy="540392"/>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1079697" y="4097544"/>
              <a:ext cx="1774589" cy="218297"/>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a:off x="3694911" y="4448228"/>
              <a:ext cx="1486328" cy="503897"/>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flipV="1">
              <a:off x="3814814" y="3591767"/>
              <a:ext cx="823397" cy="732727"/>
            </a:xfrm>
            <a:prstGeom prst="line">
              <a:avLst/>
            </a:prstGeom>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a:off x="2769731" y="3178592"/>
              <a:ext cx="2578523" cy="48106"/>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a:off x="5948533" y="3826717"/>
              <a:ext cx="1486328" cy="503897"/>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flipV="1">
              <a:off x="6095449" y="3114651"/>
              <a:ext cx="1218557" cy="101528"/>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a:off x="1284356" y="3005167"/>
              <a:ext cx="1367360" cy="142454"/>
            </a:xfrm>
            <a:prstGeom prst="line">
              <a:avLst/>
            </a:prstGeom>
          </p:spPr>
          <p:style>
            <a:lnRef idx="2">
              <a:schemeClr val="dk1"/>
            </a:lnRef>
            <a:fillRef idx="0">
              <a:schemeClr val="dk1"/>
            </a:fillRef>
            <a:effectRef idx="1">
              <a:schemeClr val="dk1"/>
            </a:effectRef>
            <a:fontRef idx="minor">
              <a:schemeClr val="tx1"/>
            </a:fontRef>
          </p:style>
        </p:cxnSp>
        <p:grpSp>
          <p:nvGrpSpPr>
            <p:cNvPr id="34" name="Group 33"/>
            <p:cNvGrpSpPr/>
            <p:nvPr/>
          </p:nvGrpSpPr>
          <p:grpSpPr>
            <a:xfrm>
              <a:off x="142755" y="1423734"/>
              <a:ext cx="8796993" cy="5231478"/>
              <a:chOff x="892737" y="11955196"/>
              <a:chExt cx="21292457" cy="12662381"/>
            </a:xfrm>
          </p:grpSpPr>
          <p:pic>
            <p:nvPicPr>
              <p:cNvPr id="35" name="Picture 34"/>
              <p:cNvPicPr>
                <a:picLocks noChangeAspect="1"/>
              </p:cNvPicPr>
              <p:nvPr/>
            </p:nvPicPr>
            <p:blipFill rotWithShape="1">
              <a:blip r:embed="rId3">
                <a:duotone>
                  <a:prstClr val="black"/>
                  <a:srgbClr val="92D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9497" t="25890" r="3790" b="29406"/>
              <a:stretch/>
            </p:blipFill>
            <p:spPr>
              <a:xfrm rot="15683384">
                <a:off x="16868064" y="16303150"/>
                <a:ext cx="4760580" cy="4555825"/>
              </a:xfrm>
              <a:prstGeom prst="rect">
                <a:avLst/>
              </a:prstGeom>
              <a:ln>
                <a:noFill/>
              </a:ln>
              <a:effectLst>
                <a:outerShdw blurRad="190500" algn="tl" rotWithShape="0">
                  <a:srgbClr val="000000">
                    <a:alpha val="70000"/>
                  </a:srgbClr>
                </a:outerShdw>
              </a:effectLst>
            </p:spPr>
          </p:pic>
          <p:pic>
            <p:nvPicPr>
              <p:cNvPr id="37" name="Picture 36"/>
              <p:cNvPicPr>
                <a:picLocks noChangeAspect="1"/>
              </p:cNvPicPr>
              <p:nvPr/>
            </p:nvPicPr>
            <p:blipFill rotWithShape="1">
              <a:blip r:embed="rId5">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2601439" flipH="1" flipV="1">
                <a:off x="5785417" y="13968164"/>
                <a:ext cx="5198295" cy="4974715"/>
              </a:xfrm>
              <a:prstGeom prst="rect">
                <a:avLst/>
              </a:prstGeom>
              <a:ln>
                <a:noFill/>
              </a:ln>
              <a:effectLst>
                <a:outerShdw blurRad="190500" algn="tl" rotWithShape="0">
                  <a:srgbClr val="000000">
                    <a:alpha val="70000"/>
                  </a:srgbClr>
                </a:outerShdw>
              </a:effectLst>
            </p:spPr>
          </p:pic>
          <p:graphicFrame>
            <p:nvGraphicFramePr>
              <p:cNvPr id="38" name="Diagram 37"/>
              <p:cNvGraphicFramePr/>
              <p:nvPr>
                <p:extLst>
                  <p:ext uri="{D42A27DB-BD31-4B8C-83A1-F6EECF244321}">
                    <p14:modId xmlns:p14="http://schemas.microsoft.com/office/powerpoint/2010/main" val="3313627504"/>
                  </p:ext>
                </p:extLst>
              </p:nvPr>
            </p:nvGraphicFramePr>
            <p:xfrm>
              <a:off x="892737" y="11955196"/>
              <a:ext cx="21292457" cy="3108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1" name="Picture 40"/>
              <p:cNvPicPr>
                <a:picLocks noChangeAspect="1"/>
              </p:cNvPicPr>
              <p:nvPr/>
            </p:nvPicPr>
            <p:blipFill rotWithShape="1">
              <a:blip r:embed="rId11">
                <a:duotone>
                  <a:prstClr val="black"/>
                  <a:srgbClr val="92D050">
                    <a:tint val="45000"/>
                    <a:satMod val="400000"/>
                  </a:srgb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49497" t="25890" r="3790" b="29406"/>
              <a:stretch/>
            </p:blipFill>
            <p:spPr>
              <a:xfrm rot="5927312" flipH="1">
                <a:off x="11389178" y="18479098"/>
                <a:ext cx="5672270" cy="5428299"/>
              </a:xfrm>
              <a:prstGeom prst="rect">
                <a:avLst/>
              </a:prstGeom>
              <a:ln>
                <a:noFill/>
              </a:ln>
              <a:effectLst>
                <a:outerShdw blurRad="190500" algn="tl" rotWithShape="0">
                  <a:srgbClr val="000000">
                    <a:alpha val="70000"/>
                  </a:srgbClr>
                </a:outerShdw>
              </a:effectLst>
            </p:spPr>
          </p:pic>
          <p:pic>
            <p:nvPicPr>
              <p:cNvPr id="36" name="Picture 35"/>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5784627" flipV="1">
                <a:off x="11215281" y="14083330"/>
                <a:ext cx="5738167" cy="5491379"/>
              </a:xfrm>
              <a:prstGeom prst="rect">
                <a:avLst/>
              </a:prstGeom>
              <a:ln>
                <a:noFill/>
              </a:ln>
              <a:effectLst>
                <a:outerShdw blurRad="190500" algn="tl" rotWithShape="0">
                  <a:srgbClr val="000000">
                    <a:alpha val="70000"/>
                  </a:srgbClr>
                </a:outerShdw>
              </a:effectLst>
            </p:spPr>
          </p:pic>
          <p:pic>
            <p:nvPicPr>
              <p:cNvPr id="39" name="Picture 38"/>
              <p:cNvPicPr>
                <a:picLocks noChangeAspect="1"/>
              </p:cNvPicPr>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0014733" flipV="1">
                <a:off x="5442605" y="16681119"/>
                <a:ext cx="5490352" cy="5254209"/>
              </a:xfrm>
              <a:prstGeom prst="rect">
                <a:avLst/>
              </a:prstGeom>
              <a:ln>
                <a:noFill/>
              </a:ln>
              <a:effectLst>
                <a:outerShdw blurRad="190500" algn="tl" rotWithShape="0">
                  <a:srgbClr val="000000">
                    <a:alpha val="70000"/>
                  </a:srgbClr>
                </a:outerShdw>
              </a:effectLst>
            </p:spPr>
          </p:pic>
          <p:pic>
            <p:nvPicPr>
              <p:cNvPr id="40" name="Picture 39"/>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16200000" flipH="1" flipV="1">
                <a:off x="1655642" y="14050222"/>
                <a:ext cx="3576695" cy="3422859"/>
              </a:xfrm>
              <a:prstGeom prst="rect">
                <a:avLst/>
              </a:prstGeom>
              <a:ln>
                <a:noFill/>
              </a:ln>
              <a:effectLst>
                <a:outerShdw blurRad="190500" algn="tl" rotWithShape="0">
                  <a:srgbClr val="000000">
                    <a:alpha val="70000"/>
                  </a:srgbClr>
                </a:outerShdw>
              </a:effectLst>
            </p:spPr>
          </p:pic>
          <p:pic>
            <p:nvPicPr>
              <p:cNvPr id="42" name="Picture 41"/>
              <p:cNvPicPr>
                <a:picLocks noChangeAspect="1"/>
              </p:cNvPicPr>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713551" flipH="1">
                <a:off x="1416227" y="16212846"/>
                <a:ext cx="3777644" cy="3615167"/>
              </a:xfrm>
              <a:prstGeom prst="rect">
                <a:avLst/>
              </a:prstGeom>
              <a:ln>
                <a:noFill/>
              </a:ln>
              <a:effectLst>
                <a:outerShdw blurRad="190500" algn="tl" rotWithShape="0">
                  <a:srgbClr val="000000">
                    <a:alpha val="70000"/>
                  </a:srgbClr>
                </a:outerShdw>
              </a:effectLst>
            </p:spPr>
          </p:pic>
          <p:pic>
            <p:nvPicPr>
              <p:cNvPr id="43" name="Picture 42"/>
              <p:cNvPicPr>
                <a:picLocks noChangeAspect="1"/>
              </p:cNvPicPr>
              <p:nvPr/>
            </p:nvPicPr>
            <p:blipFill rotWithShape="1">
              <a:blip r:embed="rId13">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9497" t="25890" r="3790" b="29406"/>
              <a:stretch/>
            </p:blipFill>
            <p:spPr>
              <a:xfrm rot="10382030" flipH="1">
                <a:off x="1615848" y="18641424"/>
                <a:ext cx="3251544" cy="3111688"/>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rotWithShape="1">
              <a:blip r:embed="rId14">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9497" t="25890" r="3790" b="29406"/>
              <a:stretch/>
            </p:blipFill>
            <p:spPr>
              <a:xfrm rot="15972938" flipH="1">
                <a:off x="5983337" y="20413857"/>
                <a:ext cx="4296104" cy="4111336"/>
              </a:xfrm>
              <a:prstGeom prst="rect">
                <a:avLst/>
              </a:prstGeom>
              <a:ln>
                <a:noFill/>
              </a:ln>
              <a:effectLst>
                <a:outerShdw blurRad="190500" algn="tl" rotWithShape="0">
                  <a:srgbClr val="000000">
                    <a:alpha val="70000"/>
                  </a:srgbClr>
                </a:outerShdw>
              </a:effectLst>
            </p:spPr>
          </p:pic>
          <p:pic>
            <p:nvPicPr>
              <p:cNvPr id="45" name="Picture 44"/>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21254911" flipH="1" flipV="1">
                <a:off x="17756529" y="14145838"/>
                <a:ext cx="3434219" cy="3286514"/>
              </a:xfrm>
              <a:prstGeom prst="rect">
                <a:avLst/>
              </a:prstGeom>
              <a:ln>
                <a:noFill/>
              </a:ln>
              <a:effectLst>
                <a:outerShdw blurRad="190500" algn="tl" rotWithShape="0">
                  <a:srgbClr val="000000">
                    <a:alpha val="70000"/>
                  </a:srgbClr>
                </a:outerShdw>
              </a:effectLst>
            </p:spPr>
          </p:pic>
          <p:sp>
            <p:nvSpPr>
              <p:cNvPr id="46" name="TextBox 45"/>
              <p:cNvSpPr txBox="1"/>
              <p:nvPr/>
            </p:nvSpPr>
            <p:spPr>
              <a:xfrm>
                <a:off x="1769664" y="17314378"/>
                <a:ext cx="2910734" cy="1191919"/>
              </a:xfrm>
              <a:prstGeom prst="rect">
                <a:avLst/>
              </a:prstGeom>
              <a:noFill/>
            </p:spPr>
            <p:txBody>
              <a:bodyPr wrap="none" rtlCol="0">
                <a:spAutoFit/>
              </a:bodyPr>
              <a:lstStyle/>
              <a:p>
                <a:pPr algn="ctr"/>
                <a:r>
                  <a:rPr lang="en-US" sz="1200" b="1" dirty="0" smtClean="0">
                    <a:latin typeface="Century Gothic" panose="020B0502020202020204" pitchFamily="34" charset="0"/>
                  </a:rPr>
                  <a:t>Landsat CDR</a:t>
                </a:r>
              </a:p>
              <a:p>
                <a:pPr algn="ctr"/>
                <a:r>
                  <a:rPr lang="en-US" sz="1200" b="1" dirty="0" smtClean="0">
                    <a:latin typeface="Century Gothic" panose="020B0502020202020204" pitchFamily="34" charset="0"/>
                  </a:rPr>
                  <a:t>4, 5, &amp; 8</a:t>
                </a:r>
                <a:endParaRPr lang="en-US" sz="1200" b="1" dirty="0">
                  <a:latin typeface="Century Gothic" panose="020B0502020202020204" pitchFamily="34" charset="0"/>
                </a:endParaRPr>
              </a:p>
            </p:txBody>
          </p:sp>
          <p:sp>
            <p:nvSpPr>
              <p:cNvPr id="47" name="TextBox 46"/>
              <p:cNvSpPr txBox="1"/>
              <p:nvPr/>
            </p:nvSpPr>
            <p:spPr>
              <a:xfrm>
                <a:off x="2038021" y="15017954"/>
                <a:ext cx="2980574" cy="1191920"/>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ABES Project </a:t>
                </a:r>
              </a:p>
              <a:p>
                <a:pPr algn="ctr"/>
                <a:r>
                  <a:rPr lang="en-US" sz="1200" b="1" dirty="0" smtClean="0">
                    <a:solidFill>
                      <a:schemeClr val="bg1"/>
                    </a:solidFill>
                    <a:latin typeface="Century Gothic" panose="020B0502020202020204" pitchFamily="34" charset="0"/>
                  </a:rPr>
                  <a:t>Field Survey</a:t>
                </a:r>
                <a:endParaRPr lang="en-US" sz="1200" b="1" dirty="0">
                  <a:solidFill>
                    <a:schemeClr val="bg1"/>
                  </a:solidFill>
                  <a:latin typeface="Century Gothic" panose="020B0502020202020204" pitchFamily="34" charset="0"/>
                </a:endParaRPr>
              </a:p>
            </p:txBody>
          </p:sp>
          <p:sp>
            <p:nvSpPr>
              <p:cNvPr id="48" name="TextBox 47"/>
              <p:cNvSpPr txBox="1"/>
              <p:nvPr/>
            </p:nvSpPr>
            <p:spPr>
              <a:xfrm>
                <a:off x="1865900" y="19503672"/>
                <a:ext cx="2825378" cy="1191920"/>
              </a:xfrm>
              <a:prstGeom prst="rect">
                <a:avLst/>
              </a:prstGeom>
              <a:noFill/>
            </p:spPr>
            <p:txBody>
              <a:bodyPr wrap="none" rtlCol="0">
                <a:spAutoFit/>
              </a:bodyPr>
              <a:lstStyle/>
              <a:p>
                <a:pPr algn="ctr"/>
                <a:r>
                  <a:rPr lang="en-US" sz="1200" b="1" dirty="0" smtClean="0">
                    <a:latin typeface="Century Gothic" panose="020B0502020202020204" pitchFamily="34" charset="0"/>
                  </a:rPr>
                  <a:t>Hansen </a:t>
                </a:r>
              </a:p>
              <a:p>
                <a:pPr algn="ctr"/>
                <a:r>
                  <a:rPr lang="en-US" sz="1200" b="1" dirty="0" smtClean="0">
                    <a:latin typeface="Century Gothic" panose="020B0502020202020204" pitchFamily="34" charset="0"/>
                  </a:rPr>
                  <a:t>Global Data</a:t>
                </a:r>
                <a:endParaRPr lang="en-US" sz="1200" b="1" dirty="0">
                  <a:latin typeface="Century Gothic" panose="020B0502020202020204" pitchFamily="34" charset="0"/>
                </a:endParaRPr>
              </a:p>
            </p:txBody>
          </p:sp>
          <p:sp>
            <p:nvSpPr>
              <p:cNvPr id="49" name="TextBox 48"/>
              <p:cNvSpPr txBox="1"/>
              <p:nvPr/>
            </p:nvSpPr>
            <p:spPr>
              <a:xfrm>
                <a:off x="6417506" y="15017954"/>
                <a:ext cx="3869085" cy="1676135"/>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Landsat Scenes </a:t>
                </a:r>
              </a:p>
              <a:p>
                <a:pPr algn="ctr"/>
                <a:r>
                  <a:rPr lang="en-US" sz="1200" b="1" dirty="0" smtClean="0">
                    <a:solidFill>
                      <a:schemeClr val="bg1"/>
                    </a:solidFill>
                    <a:latin typeface="Century Gothic" panose="020B0502020202020204" pitchFamily="34" charset="0"/>
                  </a:rPr>
                  <a:t>are clipped using</a:t>
                </a:r>
              </a:p>
              <a:p>
                <a:pPr algn="ctr"/>
                <a:r>
                  <a:rPr lang="en-US" sz="1200" b="1" dirty="0" smtClean="0">
                    <a:solidFill>
                      <a:schemeClr val="bg1"/>
                    </a:solidFill>
                    <a:latin typeface="Century Gothic" panose="020B0502020202020204" pitchFamily="34" charset="0"/>
                  </a:rPr>
                  <a:t> Python in ArcGIS</a:t>
                </a:r>
                <a:endParaRPr lang="en-US" sz="1200" b="1" dirty="0">
                  <a:solidFill>
                    <a:schemeClr val="bg1"/>
                  </a:solidFill>
                  <a:latin typeface="Century Gothic" panose="020B0502020202020204" pitchFamily="34" charset="0"/>
                </a:endParaRPr>
              </a:p>
            </p:txBody>
          </p:sp>
          <p:sp>
            <p:nvSpPr>
              <p:cNvPr id="50" name="TextBox 49"/>
              <p:cNvSpPr txBox="1"/>
              <p:nvPr/>
            </p:nvSpPr>
            <p:spPr>
              <a:xfrm>
                <a:off x="11964342" y="19793189"/>
                <a:ext cx="4798713" cy="3128788"/>
              </a:xfrm>
              <a:prstGeom prst="rect">
                <a:avLst/>
              </a:prstGeom>
              <a:noFill/>
            </p:spPr>
            <p:txBody>
              <a:bodyPr wrap="square" rtlCol="0">
                <a:spAutoFit/>
              </a:bodyPr>
              <a:lstStyle/>
              <a:p>
                <a:pPr algn="ctr"/>
                <a:r>
                  <a:rPr lang="en-US" sz="1200" b="1" dirty="0" smtClean="0">
                    <a:latin typeface="Century Gothic" panose="020B0502020202020204" pitchFamily="34" charset="0"/>
                  </a:rPr>
                  <a:t>Resampled </a:t>
                </a:r>
              </a:p>
              <a:p>
                <a:pPr algn="ctr"/>
                <a:r>
                  <a:rPr lang="en-US" sz="1200" b="1" dirty="0" smtClean="0">
                    <a:latin typeface="Century Gothic" panose="020B0502020202020204" pitchFamily="34" charset="0"/>
                  </a:rPr>
                  <a:t>(30m)</a:t>
                </a:r>
                <a:r>
                  <a:rPr lang="en-US" sz="1200" b="1" dirty="0" err="1" smtClean="0">
                    <a:latin typeface="Century Gothic" panose="020B0502020202020204" pitchFamily="34" charset="0"/>
                  </a:rPr>
                  <a:t>QuickBird</a:t>
                </a:r>
                <a:endParaRPr lang="en-US" sz="1200" b="1" dirty="0" smtClean="0">
                  <a:latin typeface="Century Gothic" panose="020B0502020202020204" pitchFamily="34" charset="0"/>
                </a:endParaRPr>
              </a:p>
              <a:p>
                <a:pPr algn="ctr"/>
                <a:r>
                  <a:rPr lang="en-US" sz="1200" b="1" dirty="0" smtClean="0">
                    <a:latin typeface="Century Gothic" panose="020B0502020202020204" pitchFamily="34" charset="0"/>
                  </a:rPr>
                  <a:t>imagery is </a:t>
                </a:r>
              </a:p>
              <a:p>
                <a:pPr algn="ctr"/>
                <a:r>
                  <a:rPr lang="en-US" sz="1200" b="1" dirty="0" smtClean="0">
                    <a:latin typeface="Century Gothic" panose="020B0502020202020204" pitchFamily="34" charset="0"/>
                  </a:rPr>
                  <a:t>utilized to ‘Validate’ </a:t>
                </a:r>
              </a:p>
              <a:p>
                <a:pPr algn="ctr"/>
                <a:r>
                  <a:rPr lang="en-US" sz="1200" b="1" dirty="0" smtClean="0">
                    <a:latin typeface="Century Gothic" panose="020B0502020202020204" pitchFamily="34" charset="0"/>
                  </a:rPr>
                  <a:t>Hansen data at the regional Scale.</a:t>
                </a:r>
                <a:endParaRPr lang="en-US" sz="1200" b="1" dirty="0">
                  <a:latin typeface="Century Gothic" panose="020B0502020202020204" pitchFamily="34" charset="0"/>
                </a:endParaRPr>
              </a:p>
            </p:txBody>
          </p:sp>
          <p:sp>
            <p:nvSpPr>
              <p:cNvPr id="51" name="TextBox 50"/>
              <p:cNvSpPr txBox="1"/>
              <p:nvPr/>
            </p:nvSpPr>
            <p:spPr>
              <a:xfrm>
                <a:off x="5981481" y="17493949"/>
                <a:ext cx="4501513" cy="3128788"/>
              </a:xfrm>
              <a:prstGeom prst="rect">
                <a:avLst/>
              </a:prstGeom>
              <a:noFill/>
            </p:spPr>
            <p:txBody>
              <a:bodyPr wrap="none" rtlCol="0">
                <a:spAutoFit/>
              </a:bodyPr>
              <a:lstStyle/>
              <a:p>
                <a:pPr algn="ctr"/>
                <a:r>
                  <a:rPr lang="en-US" sz="1200" b="1" dirty="0" err="1" smtClean="0">
                    <a:latin typeface="Century Gothic" panose="020B0502020202020204" pitchFamily="34" charset="0"/>
                  </a:rPr>
                  <a:t>QuickBird</a:t>
                </a:r>
                <a:r>
                  <a:rPr lang="en-US" sz="1200" b="1" dirty="0" smtClean="0">
                    <a:latin typeface="Century Gothic" panose="020B0502020202020204" pitchFamily="34" charset="0"/>
                  </a:rPr>
                  <a:t> &amp; </a:t>
                </a:r>
              </a:p>
              <a:p>
                <a:pPr algn="ctr"/>
                <a:r>
                  <a:rPr lang="en-US" sz="1200" b="1" dirty="0" err="1" smtClean="0">
                    <a:latin typeface="Century Gothic" panose="020B0502020202020204" pitchFamily="34" charset="0"/>
                  </a:rPr>
                  <a:t>RapidEye</a:t>
                </a:r>
                <a:r>
                  <a:rPr lang="en-US" sz="1200" b="1" dirty="0">
                    <a:latin typeface="Century Gothic" panose="020B0502020202020204" pitchFamily="34" charset="0"/>
                  </a:rPr>
                  <a:t> </a:t>
                </a:r>
                <a:r>
                  <a:rPr lang="en-US" sz="1200" b="1" dirty="0" smtClean="0">
                    <a:latin typeface="Century Gothic" panose="020B0502020202020204" pitchFamily="34" charset="0"/>
                  </a:rPr>
                  <a:t>imagery </a:t>
                </a:r>
              </a:p>
              <a:p>
                <a:pPr algn="ctr"/>
                <a:r>
                  <a:rPr lang="en-US" sz="1200" b="1" dirty="0" smtClean="0">
                    <a:latin typeface="Century Gothic" panose="020B0502020202020204" pitchFamily="34" charset="0"/>
                  </a:rPr>
                  <a:t>are sampled in </a:t>
                </a:r>
              </a:p>
              <a:p>
                <a:pPr algn="ctr"/>
                <a:r>
                  <a:rPr lang="en-US" sz="1200" b="1" dirty="0" smtClean="0">
                    <a:latin typeface="Century Gothic" panose="020B0502020202020204" pitchFamily="34" charset="0"/>
                  </a:rPr>
                  <a:t>ArcGIS to fit </a:t>
                </a:r>
              </a:p>
              <a:p>
                <a:pPr algn="ctr"/>
                <a:r>
                  <a:rPr lang="en-US" sz="1200" b="1" dirty="0" smtClean="0">
                    <a:latin typeface="Century Gothic" panose="020B0502020202020204" pitchFamily="34" charset="0"/>
                  </a:rPr>
                  <a:t>resolution of Hansen </a:t>
                </a:r>
              </a:p>
              <a:p>
                <a:pPr algn="ctr"/>
                <a:r>
                  <a:rPr lang="en-US" sz="1200" b="1" dirty="0" smtClean="0">
                    <a:latin typeface="Century Gothic" panose="020B0502020202020204" pitchFamily="34" charset="0"/>
                  </a:rPr>
                  <a:t>&amp; Landsat data</a:t>
                </a:r>
                <a:endParaRPr lang="en-US" sz="1200" b="1" dirty="0">
                  <a:latin typeface="Century Gothic" panose="020B0502020202020204" pitchFamily="34" charset="0"/>
                </a:endParaRPr>
              </a:p>
            </p:txBody>
          </p:sp>
          <p:sp>
            <p:nvSpPr>
              <p:cNvPr id="52" name="TextBox 51"/>
              <p:cNvSpPr txBox="1"/>
              <p:nvPr/>
            </p:nvSpPr>
            <p:spPr>
              <a:xfrm>
                <a:off x="6228256" y="21675295"/>
                <a:ext cx="3686729" cy="1676134"/>
              </a:xfrm>
              <a:prstGeom prst="rect">
                <a:avLst/>
              </a:prstGeom>
              <a:noFill/>
            </p:spPr>
            <p:txBody>
              <a:bodyPr wrap="none" rtlCol="0">
                <a:spAutoFit/>
              </a:bodyPr>
              <a:lstStyle/>
              <a:p>
                <a:pPr algn="ctr"/>
                <a:r>
                  <a:rPr lang="en-US" sz="1200" b="1" dirty="0" smtClean="0">
                    <a:latin typeface="Century Gothic" panose="020B0502020202020204" pitchFamily="34" charset="0"/>
                  </a:rPr>
                  <a:t>Hansen dataset </a:t>
                </a:r>
              </a:p>
              <a:p>
                <a:pPr algn="ctr"/>
                <a:r>
                  <a:rPr lang="en-US" sz="1200" b="1" dirty="0" smtClean="0">
                    <a:latin typeface="Century Gothic" panose="020B0502020202020204" pitchFamily="34" charset="0"/>
                  </a:rPr>
                  <a:t>is clipped to</a:t>
                </a:r>
              </a:p>
              <a:p>
                <a:pPr algn="ctr"/>
                <a:r>
                  <a:rPr lang="en-US" sz="1200" b="1" dirty="0" err="1" smtClean="0">
                    <a:latin typeface="Century Gothic" panose="020B0502020202020204" pitchFamily="34" charset="0"/>
                  </a:rPr>
                  <a:t>QuickBird</a:t>
                </a:r>
                <a:r>
                  <a:rPr lang="en-US" sz="1200" b="1" dirty="0" smtClean="0">
                    <a:latin typeface="Century Gothic" panose="020B0502020202020204" pitchFamily="34" charset="0"/>
                  </a:rPr>
                  <a:t> extant</a:t>
                </a:r>
                <a:endParaRPr lang="en-US" sz="1200" b="1" dirty="0">
                  <a:latin typeface="Century Gothic" panose="020B0502020202020204" pitchFamily="34" charset="0"/>
                </a:endParaRPr>
              </a:p>
            </p:txBody>
          </p:sp>
          <p:sp>
            <p:nvSpPr>
              <p:cNvPr id="53" name="TextBox 52"/>
              <p:cNvSpPr txBox="1"/>
              <p:nvPr/>
            </p:nvSpPr>
            <p:spPr>
              <a:xfrm>
                <a:off x="11723681" y="15017954"/>
                <a:ext cx="4559714" cy="3128788"/>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Un/Supervised </a:t>
                </a:r>
              </a:p>
              <a:p>
                <a:pPr algn="ctr"/>
                <a:r>
                  <a:rPr lang="en-US" sz="1200" b="1" dirty="0" smtClean="0">
                    <a:solidFill>
                      <a:schemeClr val="bg1"/>
                    </a:solidFill>
                    <a:latin typeface="Century Gothic" panose="020B0502020202020204" pitchFamily="34" charset="0"/>
                  </a:rPr>
                  <a:t>classification (LULC). </a:t>
                </a:r>
              </a:p>
              <a:p>
                <a:pPr algn="ctr"/>
                <a:r>
                  <a:rPr lang="en-US" sz="1200" b="1" dirty="0" smtClean="0">
                    <a:solidFill>
                      <a:schemeClr val="bg1"/>
                    </a:solidFill>
                    <a:latin typeface="Century Gothic" panose="020B0502020202020204" pitchFamily="34" charset="0"/>
                  </a:rPr>
                  <a:t>Forest mask &amp; RIF</a:t>
                </a:r>
              </a:p>
              <a:p>
                <a:pPr algn="ctr"/>
                <a:r>
                  <a:rPr lang="en-US" sz="1200" b="1" dirty="0" smtClean="0">
                    <a:solidFill>
                      <a:schemeClr val="bg1"/>
                    </a:solidFill>
                    <a:latin typeface="Century Gothic" panose="020B0502020202020204" pitchFamily="34" charset="0"/>
                  </a:rPr>
                  <a:t>LULC Time Series: </a:t>
                </a:r>
              </a:p>
              <a:p>
                <a:pPr algn="ctr"/>
                <a:r>
                  <a:rPr lang="en-US" sz="1200" b="1" dirty="0" smtClean="0">
                    <a:solidFill>
                      <a:schemeClr val="bg1"/>
                    </a:solidFill>
                    <a:latin typeface="Century Gothic" panose="020B0502020202020204" pitchFamily="34" charset="0"/>
                  </a:rPr>
                  <a:t>2014, 2010, 1995 </a:t>
                </a:r>
              </a:p>
              <a:p>
                <a:pPr algn="ctr"/>
                <a:r>
                  <a:rPr lang="en-US" sz="1200" b="1" dirty="0" smtClean="0">
                    <a:solidFill>
                      <a:schemeClr val="bg1"/>
                    </a:solidFill>
                    <a:latin typeface="Century Gothic" panose="020B0502020202020204" pitchFamily="34" charset="0"/>
                  </a:rPr>
                  <a:t>&amp; 1986</a:t>
                </a:r>
                <a:endParaRPr lang="en-US" sz="1200" b="1" dirty="0">
                  <a:solidFill>
                    <a:schemeClr val="bg1"/>
                  </a:solidFill>
                  <a:latin typeface="Century Gothic" panose="020B0502020202020204" pitchFamily="34" charset="0"/>
                </a:endParaRPr>
              </a:p>
            </p:txBody>
          </p:sp>
          <p:sp>
            <p:nvSpPr>
              <p:cNvPr id="54" name="TextBox 53"/>
              <p:cNvSpPr txBox="1"/>
              <p:nvPr/>
            </p:nvSpPr>
            <p:spPr>
              <a:xfrm>
                <a:off x="18060333" y="15017954"/>
                <a:ext cx="2720620" cy="1676135"/>
              </a:xfrm>
              <a:prstGeom prst="rect">
                <a:avLst/>
              </a:prstGeom>
              <a:noFill/>
            </p:spPr>
            <p:txBody>
              <a:bodyPr wrap="none" rtlCol="0">
                <a:spAutoFit/>
              </a:bodyPr>
              <a:lstStyle/>
              <a:p>
                <a:pPr algn="ctr"/>
                <a:r>
                  <a:rPr lang="en-US" sz="1200" b="1" dirty="0" err="1" smtClean="0">
                    <a:solidFill>
                      <a:schemeClr val="bg1"/>
                    </a:solidFill>
                    <a:latin typeface="Century Gothic" panose="020B0502020202020204" pitchFamily="34" charset="0"/>
                  </a:rPr>
                  <a:t>LandTrendr</a:t>
                </a:r>
                <a:r>
                  <a:rPr lang="en-US" sz="1200" b="1" dirty="0" smtClean="0">
                    <a:solidFill>
                      <a:schemeClr val="bg1"/>
                    </a:solidFill>
                    <a:latin typeface="Century Gothic" panose="020B0502020202020204" pitchFamily="34" charset="0"/>
                  </a:rPr>
                  <a:t>:</a:t>
                </a:r>
              </a:p>
              <a:p>
                <a:pPr algn="ctr"/>
                <a:r>
                  <a:rPr lang="en-US" sz="1200" b="1" dirty="0" smtClean="0">
                    <a:solidFill>
                      <a:schemeClr val="bg1"/>
                    </a:solidFill>
                    <a:latin typeface="Century Gothic" panose="020B0502020202020204" pitchFamily="34" charset="0"/>
                  </a:rPr>
                  <a:t>Forecasting</a:t>
                </a:r>
              </a:p>
              <a:p>
                <a:pPr algn="ctr"/>
                <a:r>
                  <a:rPr lang="en-US" sz="1200" b="1" dirty="0" smtClean="0">
                    <a:solidFill>
                      <a:schemeClr val="bg1"/>
                    </a:solidFill>
                    <a:latin typeface="Century Gothic" panose="020B0502020202020204" pitchFamily="34" charset="0"/>
                  </a:rPr>
                  <a:t>Model</a:t>
                </a:r>
                <a:endParaRPr lang="en-US" sz="1200" b="1" dirty="0">
                  <a:solidFill>
                    <a:schemeClr val="bg1"/>
                  </a:solidFill>
                  <a:latin typeface="Century Gothic" panose="020B0502020202020204" pitchFamily="34" charset="0"/>
                </a:endParaRPr>
              </a:p>
            </p:txBody>
          </p:sp>
          <p:sp>
            <p:nvSpPr>
              <p:cNvPr id="55" name="TextBox 54"/>
              <p:cNvSpPr txBox="1"/>
              <p:nvPr/>
            </p:nvSpPr>
            <p:spPr>
              <a:xfrm>
                <a:off x="17610749" y="17403963"/>
                <a:ext cx="3174575" cy="2644570"/>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RFI accuracy </a:t>
                </a:r>
              </a:p>
              <a:p>
                <a:pPr algn="ctr"/>
                <a:r>
                  <a:rPr lang="en-US" sz="1200" b="1" dirty="0" smtClean="0">
                    <a:solidFill>
                      <a:schemeClr val="bg1"/>
                    </a:solidFill>
                    <a:latin typeface="Century Gothic" panose="020B0502020202020204" pitchFamily="34" charset="0"/>
                  </a:rPr>
                  <a:t>checked with</a:t>
                </a:r>
              </a:p>
              <a:p>
                <a:pPr algn="ctr"/>
                <a:r>
                  <a:rPr lang="en-US" sz="1200" b="1" dirty="0" smtClean="0">
                    <a:solidFill>
                      <a:schemeClr val="bg1"/>
                    </a:solidFill>
                    <a:latin typeface="Century Gothic" panose="020B0502020202020204" pitchFamily="34" charset="0"/>
                  </a:rPr>
                  <a:t> field surveys, </a:t>
                </a:r>
              </a:p>
              <a:p>
                <a:pPr algn="ctr"/>
                <a:r>
                  <a:rPr lang="en-US" sz="1200" b="1" dirty="0" err="1" smtClean="0">
                    <a:solidFill>
                      <a:schemeClr val="bg1"/>
                    </a:solidFill>
                    <a:latin typeface="Century Gothic" panose="020B0502020202020204" pitchFamily="34" charset="0"/>
                  </a:rPr>
                  <a:t>RapidEye</a:t>
                </a:r>
                <a:r>
                  <a:rPr lang="en-US" sz="1200" b="1" dirty="0" smtClean="0">
                    <a:solidFill>
                      <a:schemeClr val="bg1"/>
                    </a:solidFill>
                    <a:latin typeface="Century Gothic" panose="020B0502020202020204" pitchFamily="34" charset="0"/>
                  </a:rPr>
                  <a:t>, &amp; </a:t>
                </a:r>
              </a:p>
              <a:p>
                <a:pPr algn="ctr"/>
                <a:r>
                  <a:rPr lang="en-US" sz="1200" b="1" dirty="0" smtClean="0">
                    <a:solidFill>
                      <a:schemeClr val="bg1"/>
                    </a:solidFill>
                    <a:latin typeface="Century Gothic" panose="020B0502020202020204" pitchFamily="34" charset="0"/>
                  </a:rPr>
                  <a:t>Hansen Data</a:t>
                </a:r>
                <a:endParaRPr lang="en-US" sz="1200" b="1" dirty="0">
                  <a:solidFill>
                    <a:schemeClr val="bg1"/>
                  </a:solidFill>
                  <a:latin typeface="Century Gothic" panose="020B0502020202020204" pitchFamily="34" charset="0"/>
                </a:endParaRPr>
              </a:p>
            </p:txBody>
          </p:sp>
        </p:grpSp>
      </p:grpSp>
    </p:spTree>
    <p:extLst>
      <p:ext uri="{BB962C8B-B14F-4D97-AF65-F5344CB8AC3E}">
        <p14:creationId xmlns:p14="http://schemas.microsoft.com/office/powerpoint/2010/main" val="112360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69" name="Shape 169"/>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Results</a:t>
            </a:r>
          </a:p>
        </p:txBody>
      </p:sp>
      <p:sp>
        <p:nvSpPr>
          <p:cNvPr id="170" name="Shape 170"/>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1" name="Shape 171"/>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78" name="Shape 178"/>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Conclusions</a:t>
            </a:r>
          </a:p>
        </p:txBody>
      </p:sp>
      <p:sp>
        <p:nvSpPr>
          <p:cNvPr id="179" name="Shape 179"/>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87" name="Shape 187"/>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Errors and Uncertainties</a:t>
            </a:r>
          </a:p>
        </p:txBody>
      </p:sp>
      <p:sp>
        <p:nvSpPr>
          <p:cNvPr id="188" name="Shape 188"/>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96" name="Shape 196"/>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Future Work</a:t>
            </a:r>
          </a:p>
        </p:txBody>
      </p:sp>
      <p:sp>
        <p:nvSpPr>
          <p:cNvPr id="197" name="Shape 197"/>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71200" y="1268727"/>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Dr. Kenton Ross</a:t>
            </a:r>
            <a:r>
              <a:rPr lang="en-US"/>
              <a:t>, NASA DEVELOP National Program</a:t>
            </a:r>
          </a:p>
        </p:txBody>
      </p:sp>
      <p:sp>
        <p:nvSpPr>
          <p:cNvPr id="205" name="Shape 205"/>
          <p:cNvSpPr txBox="1">
            <a:spLocks noGrp="1"/>
          </p:cNvSpPr>
          <p:nvPr>
            <p:ph type="body" idx="2"/>
          </p:nvPr>
        </p:nvSpPr>
        <p:spPr>
          <a:xfrm>
            <a:off x="594356" y="2304761"/>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The Earth Institute, Columbia University (ABES Project)</a:t>
            </a:r>
          </a:p>
          <a:p>
            <a:pPr lvl="0" rtl="0">
              <a:lnSpc>
                <a:spcPct val="115000"/>
              </a:lnSpc>
              <a:spcBef>
                <a:spcPts val="0"/>
              </a:spcBef>
              <a:buClr>
                <a:srgbClr val="000000"/>
              </a:buClr>
              <a:buSzPct val="55000"/>
              <a:buFont typeface="Arial"/>
              <a:buNone/>
            </a:pPr>
            <a:r>
              <a:rPr lang="en-US"/>
              <a:t>POC: Dr. Sean Smukler &amp; Sean Kearney</a:t>
            </a:r>
          </a:p>
          <a:p>
            <a:pPr marL="0" marR="0" lvl="0" indent="0" algn="l" rtl="0">
              <a:lnSpc>
                <a:spcPct val="90000"/>
              </a:lnSpc>
              <a:spcBef>
                <a:spcPts val="0"/>
              </a:spcBef>
              <a:buClr>
                <a:schemeClr val="dk1"/>
              </a:buClr>
              <a:buFont typeface="Arial"/>
              <a:buNone/>
            </a:pPr>
            <a:endParaRPr/>
          </a:p>
        </p:txBody>
      </p:sp>
      <p:sp>
        <p:nvSpPr>
          <p:cNvPr id="206" name="Shape 206"/>
          <p:cNvSpPr txBox="1">
            <a:spLocks noGrp="1"/>
          </p:cNvSpPr>
          <p:nvPr>
            <p:ph type="body" idx="3"/>
          </p:nvPr>
        </p:nvSpPr>
        <p:spPr>
          <a:xfrm>
            <a:off x="622400" y="5585799"/>
            <a:ext cx="8051700" cy="585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dirty="0"/>
              <a:t>Colorado Agriculture</a:t>
            </a:r>
            <a:r>
              <a:rPr lang="en-US" dirty="0"/>
              <a:t>, NASA DEVELOP, Fort Collins, Summer 2105</a:t>
            </a:r>
          </a:p>
        </p:txBody>
      </p:sp>
      <p:sp>
        <p:nvSpPr>
          <p:cNvPr id="207" name="Shape 207"/>
          <p:cNvSpPr txBox="1"/>
          <p:nvPr/>
        </p:nvSpPr>
        <p:spPr>
          <a:xfrm>
            <a:off x="594371" y="8662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Advisors</a:t>
            </a:r>
          </a:p>
        </p:txBody>
      </p:sp>
      <p:sp>
        <p:nvSpPr>
          <p:cNvPr id="208" name="Shape 208"/>
          <p:cNvSpPr txBox="1"/>
          <p:nvPr/>
        </p:nvSpPr>
        <p:spPr>
          <a:xfrm>
            <a:off x="571208" y="1823538"/>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Collaborator:</a:t>
            </a:r>
          </a:p>
        </p:txBody>
      </p:sp>
      <p:sp>
        <p:nvSpPr>
          <p:cNvPr id="209" name="Shape 209"/>
          <p:cNvSpPr txBox="1"/>
          <p:nvPr/>
        </p:nvSpPr>
        <p:spPr>
          <a:xfrm>
            <a:off x="571196" y="51089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Others</a:t>
            </a:r>
          </a:p>
        </p:txBody>
      </p:sp>
      <p:sp>
        <p:nvSpPr>
          <p:cNvPr id="210" name="Shape 210"/>
          <p:cNvSpPr txBox="1"/>
          <p:nvPr/>
        </p:nvSpPr>
        <p:spPr>
          <a:xfrm>
            <a:off x="594321" y="314985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End Users:</a:t>
            </a:r>
          </a:p>
        </p:txBody>
      </p:sp>
      <p:sp>
        <p:nvSpPr>
          <p:cNvPr id="211" name="Shape 211"/>
          <p:cNvSpPr txBox="1">
            <a:spLocks noGrp="1"/>
          </p:cNvSpPr>
          <p:nvPr>
            <p:ph type="body" idx="4"/>
          </p:nvPr>
        </p:nvSpPr>
        <p:spPr>
          <a:xfrm>
            <a:off x="594358" y="3630667"/>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dirty="0"/>
              <a:t>La </a:t>
            </a:r>
            <a:r>
              <a:rPr lang="en-US" b="1" dirty="0" err="1"/>
              <a:t>Mancomunidad</a:t>
            </a:r>
            <a:r>
              <a:rPr lang="en-US" b="1" dirty="0"/>
              <a:t> La </a:t>
            </a:r>
            <a:r>
              <a:rPr lang="en-US" b="1" dirty="0" err="1"/>
              <a:t>Montañona</a:t>
            </a:r>
            <a:r>
              <a:rPr lang="en-US" b="1" dirty="0"/>
              <a:t>, Chalatenango</a:t>
            </a:r>
          </a:p>
          <a:p>
            <a:pPr lvl="0" rtl="0">
              <a:lnSpc>
                <a:spcPct val="115000"/>
              </a:lnSpc>
              <a:spcBef>
                <a:spcPts val="0"/>
              </a:spcBef>
              <a:buClr>
                <a:srgbClr val="000000"/>
              </a:buClr>
              <a:buSzPct val="55000"/>
              <a:buFont typeface="Arial"/>
              <a:buNone/>
            </a:pPr>
            <a:r>
              <a:rPr lang="en-US" dirty="0"/>
              <a:t>POC: </a:t>
            </a:r>
            <a:r>
              <a:rPr lang="en-US" dirty="0" err="1"/>
              <a:t>Arnulfo</a:t>
            </a:r>
            <a:r>
              <a:rPr lang="en-US" dirty="0"/>
              <a:t> Alberto</a:t>
            </a:r>
          </a:p>
          <a:p>
            <a:pPr lvl="0" rtl="0">
              <a:lnSpc>
                <a:spcPct val="115000"/>
              </a:lnSpc>
              <a:spcBef>
                <a:spcPts val="0"/>
              </a:spcBef>
              <a:buClr>
                <a:srgbClr val="000000"/>
              </a:buClr>
              <a:buSzPct val="55000"/>
              <a:buFont typeface="Arial"/>
              <a:buNone/>
            </a:pPr>
            <a:r>
              <a:rPr lang="en-US" b="1" dirty="0" err="1"/>
              <a:t>Ministerio</a:t>
            </a:r>
            <a:r>
              <a:rPr lang="en-US" b="1" dirty="0"/>
              <a:t> de </a:t>
            </a:r>
            <a:r>
              <a:rPr lang="en-US" b="1" dirty="0" err="1"/>
              <a:t>Medio</a:t>
            </a:r>
            <a:r>
              <a:rPr lang="en-US" b="1" dirty="0"/>
              <a:t> </a:t>
            </a:r>
            <a:r>
              <a:rPr lang="en-US" b="1" dirty="0" err="1"/>
              <a:t>Ambiente</a:t>
            </a:r>
            <a:r>
              <a:rPr lang="en-US" b="1" dirty="0"/>
              <a:t> y </a:t>
            </a:r>
            <a:r>
              <a:rPr lang="en-US" b="1" dirty="0" err="1"/>
              <a:t>Recursos</a:t>
            </a:r>
            <a:r>
              <a:rPr lang="en-US" b="1" dirty="0"/>
              <a:t> </a:t>
            </a:r>
            <a:r>
              <a:rPr lang="en-US" b="1" dirty="0" err="1"/>
              <a:t>Naturales</a:t>
            </a:r>
            <a:r>
              <a:rPr lang="en-US" b="1" dirty="0"/>
              <a:t> (MARN)</a:t>
            </a:r>
          </a:p>
          <a:p>
            <a:pPr lvl="0" rtl="0">
              <a:lnSpc>
                <a:spcPct val="115000"/>
              </a:lnSpc>
              <a:spcBef>
                <a:spcPts val="0"/>
              </a:spcBef>
              <a:buClr>
                <a:srgbClr val="000000"/>
              </a:buClr>
              <a:buSzPct val="55000"/>
              <a:buFont typeface="Arial"/>
              <a:buNone/>
            </a:pPr>
            <a:r>
              <a:rPr lang="en-US" dirty="0"/>
              <a:t>POC: Giovanni Molina</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21100" y="2615925"/>
            <a:ext cx="3793800" cy="1680724"/>
          </a:xfrm>
          <a:prstGeom prst="rect">
            <a:avLst/>
          </a:prstGeom>
        </p:spPr>
        <p:txBody>
          <a:bodyPr lIns="91425" tIns="91425" rIns="91425" bIns="91425" anchor="t" anchorCtr="0">
            <a:noAutofit/>
          </a:bodyPr>
          <a:lstStyle/>
          <a:p>
            <a:pPr rtl="0">
              <a:spcBef>
                <a:spcPts val="0"/>
              </a:spcBef>
              <a:buNone/>
            </a:pPr>
            <a:r>
              <a:rPr lang="en-US" b="1" dirty="0">
                <a:latin typeface="+mj-lt"/>
              </a:rPr>
              <a:t>Study Area:</a:t>
            </a:r>
            <a:r>
              <a:rPr lang="en-US" dirty="0">
                <a:latin typeface="+mj-lt"/>
              </a:rPr>
              <a:t> </a:t>
            </a:r>
            <a:endParaRPr lang="en-US" dirty="0" smtClean="0">
              <a:latin typeface="+mj-lt"/>
            </a:endParaRPr>
          </a:p>
          <a:p>
            <a:pPr rtl="0">
              <a:spcBef>
                <a:spcPts val="0"/>
              </a:spcBef>
              <a:buNone/>
            </a:pPr>
            <a:r>
              <a:rPr lang="en-US" dirty="0" smtClean="0">
                <a:latin typeface="+mj-lt"/>
              </a:rPr>
              <a:t>La </a:t>
            </a:r>
            <a:r>
              <a:rPr lang="en-US" dirty="0" err="1">
                <a:latin typeface="+mj-lt"/>
              </a:rPr>
              <a:t>Mancomunidad</a:t>
            </a:r>
            <a:r>
              <a:rPr lang="en-US" dirty="0">
                <a:latin typeface="+mj-lt"/>
              </a:rPr>
              <a:t> </a:t>
            </a:r>
            <a:endParaRPr lang="en-US" dirty="0" smtClean="0">
              <a:latin typeface="+mj-lt"/>
            </a:endParaRPr>
          </a:p>
          <a:p>
            <a:pPr rtl="0">
              <a:spcBef>
                <a:spcPts val="0"/>
              </a:spcBef>
              <a:buNone/>
            </a:pPr>
            <a:r>
              <a:rPr lang="en-US" dirty="0" smtClean="0">
                <a:latin typeface="+mj-lt"/>
              </a:rPr>
              <a:t>La </a:t>
            </a:r>
            <a:r>
              <a:rPr lang="en-US" dirty="0" err="1">
                <a:latin typeface="+mj-lt"/>
              </a:rPr>
              <a:t>Montañona</a:t>
            </a:r>
            <a:r>
              <a:rPr lang="en-US" dirty="0">
                <a:latin typeface="+mj-lt"/>
              </a:rPr>
              <a:t>, Chalatenango, El Salvador</a:t>
            </a:r>
          </a:p>
          <a:p>
            <a:pPr rtl="0">
              <a:spcBef>
                <a:spcPts val="0"/>
              </a:spcBef>
              <a:buNone/>
            </a:pPr>
            <a:endParaRPr dirty="0">
              <a:latin typeface="+mj-lt"/>
            </a:endParaRPr>
          </a:p>
          <a:p>
            <a:pPr>
              <a:spcBef>
                <a:spcPts val="0"/>
              </a:spcBef>
              <a:buNone/>
            </a:pPr>
            <a:r>
              <a:rPr lang="en-US" b="1" dirty="0">
                <a:latin typeface="+mj-lt"/>
              </a:rPr>
              <a:t>Study Period: </a:t>
            </a:r>
            <a:r>
              <a:rPr lang="en-US" dirty="0">
                <a:latin typeface="+mj-lt"/>
              </a:rPr>
              <a:t>1986-2015</a:t>
            </a:r>
          </a:p>
        </p:txBody>
      </p:sp>
      <p:sp>
        <p:nvSpPr>
          <p:cNvPr id="119" name="Shape 119"/>
          <p:cNvSpPr txBox="1">
            <a:spLocks noGrp="1"/>
          </p:cNvSpPr>
          <p:nvPr>
            <p:ph type="body" idx="2"/>
          </p:nvPr>
        </p:nvSpPr>
        <p:spPr>
          <a:xfrm>
            <a:off x="304800" y="894475"/>
            <a:ext cx="4010100" cy="1326000"/>
          </a:xfrm>
          <a:prstGeom prst="rect">
            <a:avLst/>
          </a:prstGeom>
        </p:spPr>
        <p:txBody>
          <a:bodyPr lIns="91425" tIns="91425" rIns="91425" bIns="91425" anchor="b" anchorCtr="0">
            <a:noAutofit/>
          </a:bodyPr>
          <a:lstStyle/>
          <a:p>
            <a:pPr>
              <a:spcBef>
                <a:spcPts val="0"/>
              </a:spcBef>
              <a:buNone/>
            </a:pPr>
            <a:r>
              <a:rPr lang="en-US" sz="5400" dirty="0">
                <a:latin typeface="+mj-lt"/>
              </a:rPr>
              <a:t>Study Area and Period</a:t>
            </a:r>
          </a:p>
        </p:txBody>
      </p:sp>
      <p:pic>
        <p:nvPicPr>
          <p:cNvPr id="122" name="Shape 122"/>
          <p:cNvPicPr preferRelativeResize="0"/>
          <p:nvPr/>
        </p:nvPicPr>
        <p:blipFill rotWithShape="1">
          <a:blip r:embed="rId3">
            <a:alphaModFix/>
          </a:blip>
          <a:srcRect l="1447" t="5436" r="1703" b="1506"/>
          <a:stretch/>
        </p:blipFill>
        <p:spPr>
          <a:xfrm>
            <a:off x="4381500" y="660400"/>
            <a:ext cx="4457700" cy="5626100"/>
          </a:xfrm>
          <a:prstGeom prst="rect">
            <a:avLst/>
          </a:prstGeom>
          <a:noFill/>
          <a:ln w="19050">
            <a:solidFill>
              <a:schemeClr val="accent1"/>
            </a:solid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715355" y="4004609"/>
            <a:ext cx="4294499" cy="2166203"/>
          </a:xfrm>
          <a:prstGeom prst="rect">
            <a:avLst/>
          </a:prstGeom>
        </p:spPr>
        <p:txBody>
          <a:bodyPr lIns="91425" tIns="91425" rIns="91425" bIns="91425" anchor="t" anchorCtr="0">
            <a:noAutofit/>
          </a:bodyPr>
          <a:lstStyle/>
          <a:p>
            <a:pPr marL="457200" lvl="0" indent="-342900" rtl="0">
              <a:lnSpc>
                <a:spcPct val="150000"/>
              </a:lnSpc>
              <a:spcBef>
                <a:spcPts val="0"/>
              </a:spcBef>
              <a:buSzPct val="90000"/>
              <a:buChar char="●"/>
            </a:pPr>
            <a:r>
              <a:rPr lang="en-US" dirty="0">
                <a:latin typeface="+mj-lt"/>
              </a:rPr>
              <a:t>Land Use/Land </a:t>
            </a:r>
            <a:r>
              <a:rPr lang="en-US" dirty="0" smtClean="0">
                <a:latin typeface="+mj-lt"/>
              </a:rPr>
              <a:t>Cover</a:t>
            </a:r>
            <a:endParaRPr lang="en-US" sz="800" dirty="0">
              <a:latin typeface="+mj-lt"/>
            </a:endParaRPr>
          </a:p>
          <a:p>
            <a:pPr marL="457200" lvl="0" indent="-342900" rtl="0">
              <a:lnSpc>
                <a:spcPct val="150000"/>
              </a:lnSpc>
              <a:spcBef>
                <a:spcPts val="0"/>
              </a:spcBef>
              <a:buSzPct val="90000"/>
              <a:buChar char="●"/>
            </a:pPr>
            <a:r>
              <a:rPr lang="en-US" dirty="0" smtClean="0">
                <a:latin typeface="+mj-lt"/>
              </a:rPr>
              <a:t>Regional </a:t>
            </a:r>
            <a:r>
              <a:rPr lang="en-US" dirty="0">
                <a:latin typeface="+mj-lt"/>
              </a:rPr>
              <a:t>Forest </a:t>
            </a:r>
            <a:r>
              <a:rPr lang="en-US" dirty="0" smtClean="0">
                <a:latin typeface="+mj-lt"/>
              </a:rPr>
              <a:t>Inventory</a:t>
            </a:r>
            <a:endParaRPr sz="800" dirty="0">
              <a:latin typeface="+mj-lt"/>
            </a:endParaRPr>
          </a:p>
          <a:p>
            <a:pPr marL="457200" lvl="0" indent="-342900">
              <a:lnSpc>
                <a:spcPct val="150000"/>
              </a:lnSpc>
              <a:spcBef>
                <a:spcPts val="0"/>
              </a:spcBef>
              <a:buSzPct val="90000"/>
              <a:buChar char="●"/>
            </a:pPr>
            <a:r>
              <a:rPr lang="en-US" dirty="0">
                <a:latin typeface="+mj-lt"/>
              </a:rPr>
              <a:t>Forecasting Model</a:t>
            </a:r>
          </a:p>
        </p:txBody>
      </p:sp>
      <p:sp>
        <p:nvSpPr>
          <p:cNvPr id="129" name="Shape 129"/>
          <p:cNvSpPr txBox="1">
            <a:spLocks noGrp="1"/>
          </p:cNvSpPr>
          <p:nvPr>
            <p:ph type="body" idx="2"/>
          </p:nvPr>
        </p:nvSpPr>
        <p:spPr>
          <a:xfrm>
            <a:off x="373000" y="4221285"/>
            <a:ext cx="3814800" cy="2435730"/>
          </a:xfrm>
          <a:prstGeom prst="rect">
            <a:avLst/>
          </a:prstGeom>
        </p:spPr>
        <p:txBody>
          <a:bodyPr lIns="91425" tIns="91425" rIns="91425" bIns="91425" anchor="t" anchorCtr="0">
            <a:noAutofit/>
          </a:bodyPr>
          <a:lstStyle/>
          <a:p>
            <a:pPr>
              <a:spcBef>
                <a:spcPts val="0"/>
              </a:spcBef>
              <a:buNone/>
            </a:pPr>
            <a:r>
              <a:rPr lang="en-US" sz="5400" dirty="0">
                <a:latin typeface="+mj-lt"/>
              </a:rPr>
              <a:t>Objectives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18" t="22800" r="1099" b="30880"/>
          <a:stretch/>
        </p:blipFill>
        <p:spPr>
          <a:xfrm>
            <a:off x="2127" y="1"/>
            <a:ext cx="9144000" cy="3276599"/>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6529"/>
          <a:stretch/>
        </p:blipFill>
        <p:spPr>
          <a:xfrm>
            <a:off x="0" y="0"/>
            <a:ext cx="9144000" cy="3263900"/>
          </a:xfrm>
          <a:prstGeom prst="rect">
            <a:avLst/>
          </a:prstGeom>
        </p:spPr>
      </p:pic>
      <p:sp>
        <p:nvSpPr>
          <p:cNvPr id="137" name="Shape 137"/>
          <p:cNvSpPr txBox="1">
            <a:spLocks noGrp="1"/>
          </p:cNvSpPr>
          <p:nvPr>
            <p:ph type="body" idx="1"/>
          </p:nvPr>
        </p:nvSpPr>
        <p:spPr>
          <a:xfrm>
            <a:off x="385575" y="4168858"/>
            <a:ext cx="7982700" cy="2886599"/>
          </a:xfrm>
          <a:prstGeom prst="rect">
            <a:avLst/>
          </a:prstGeom>
        </p:spPr>
        <p:txBody>
          <a:bodyPr lIns="91425" tIns="91425" rIns="91425" bIns="91425" anchor="t" anchorCtr="0">
            <a:noAutofit/>
          </a:bodyPr>
          <a:lstStyle/>
          <a:p>
            <a:pPr marL="457200" indent="-228600">
              <a:lnSpc>
                <a:spcPct val="150000"/>
              </a:lnSpc>
              <a:buChar char="●"/>
            </a:pPr>
            <a:r>
              <a:rPr lang="en-US" dirty="0">
                <a:latin typeface="+mj-lt"/>
              </a:rPr>
              <a:t>Forests remove carbon dioxide from the atmosphere</a:t>
            </a:r>
          </a:p>
          <a:p>
            <a:pPr marL="457200" indent="-228600">
              <a:lnSpc>
                <a:spcPct val="100000"/>
              </a:lnSpc>
              <a:buChar char="●"/>
            </a:pPr>
            <a:r>
              <a:rPr lang="en-US" dirty="0" smtClean="0">
                <a:latin typeface="+mj-lt"/>
              </a:rPr>
              <a:t>High </a:t>
            </a:r>
            <a:r>
              <a:rPr lang="en-US" dirty="0">
                <a:latin typeface="+mj-lt"/>
              </a:rPr>
              <a:t>population density in El Salvador and low forest canopy </a:t>
            </a:r>
            <a:r>
              <a:rPr lang="en-US" dirty="0" smtClean="0">
                <a:latin typeface="+mj-lt"/>
              </a:rPr>
              <a:t>cover</a:t>
            </a:r>
            <a:endParaRPr dirty="0">
              <a:latin typeface="+mj-lt"/>
            </a:endParaRPr>
          </a:p>
          <a:p>
            <a:pPr marL="457200" indent="-228600">
              <a:lnSpc>
                <a:spcPct val="150000"/>
              </a:lnSpc>
              <a:buChar char="●"/>
            </a:pPr>
            <a:r>
              <a:rPr lang="en-US" dirty="0">
                <a:latin typeface="+mj-lt"/>
              </a:rPr>
              <a:t>Critical to maintaining healthy springs and </a:t>
            </a:r>
            <a:r>
              <a:rPr lang="en-US" dirty="0" smtClean="0">
                <a:latin typeface="+mj-lt"/>
              </a:rPr>
              <a:t>rivers</a:t>
            </a:r>
            <a:endParaRPr dirty="0">
              <a:latin typeface="+mj-lt"/>
            </a:endParaRPr>
          </a:p>
          <a:p>
            <a:pPr marL="457200" indent="-228600">
              <a:lnSpc>
                <a:spcPct val="150000"/>
              </a:lnSpc>
              <a:buChar char="●"/>
            </a:pPr>
            <a:r>
              <a:rPr lang="en-US" dirty="0">
                <a:latin typeface="+mj-lt"/>
              </a:rPr>
              <a:t>Forests provide soil </a:t>
            </a:r>
            <a:r>
              <a:rPr lang="en-US" dirty="0" smtClean="0">
                <a:latin typeface="+mj-lt"/>
              </a:rPr>
              <a:t>stability</a:t>
            </a:r>
            <a:endParaRPr lang="en-US" dirty="0">
              <a:latin typeface="+mj-lt"/>
            </a:endParaRPr>
          </a:p>
        </p:txBody>
      </p:sp>
      <p:sp>
        <p:nvSpPr>
          <p:cNvPr id="138" name="Shape 138"/>
          <p:cNvSpPr txBox="1">
            <a:spLocks noGrp="1"/>
          </p:cNvSpPr>
          <p:nvPr>
            <p:ph type="body" idx="2"/>
          </p:nvPr>
        </p:nvSpPr>
        <p:spPr>
          <a:xfrm>
            <a:off x="576072" y="3534155"/>
            <a:ext cx="7982700" cy="704099"/>
          </a:xfrm>
          <a:prstGeom prst="rect">
            <a:avLst/>
          </a:prstGeom>
        </p:spPr>
        <p:txBody>
          <a:bodyPr lIns="91425" tIns="91425" rIns="91425" bIns="91425" anchor="t" anchorCtr="0">
            <a:noAutofit/>
          </a:bodyPr>
          <a:lstStyle/>
          <a:p>
            <a:pPr>
              <a:spcBef>
                <a:spcPts val="0"/>
              </a:spcBef>
              <a:buNone/>
            </a:pPr>
            <a:r>
              <a:rPr lang="en-US" dirty="0">
                <a:latin typeface="+mj-lt"/>
              </a:rPr>
              <a:t>Community Concerns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a:solidFill>
                  <a:schemeClr val="accent1"/>
                </a:solidFill>
                <a:latin typeface="+mj-lt"/>
              </a:rPr>
              <a:t>NASA Satellites &amp; Sensors</a:t>
            </a:r>
          </a:p>
        </p:txBody>
      </p:sp>
      <p:sp>
        <p:nvSpPr>
          <p:cNvPr id="148" name="Shape 148"/>
          <p:cNvSpPr txBox="1">
            <a:spLocks noGrp="1"/>
          </p:cNvSpPr>
          <p:nvPr>
            <p:ph type="body" idx="2"/>
          </p:nvPr>
        </p:nvSpPr>
        <p:spPr>
          <a:xfrm>
            <a:off x="738738" y="2115301"/>
            <a:ext cx="3566099" cy="768000"/>
          </a:xfrm>
          <a:prstGeom prst="rect">
            <a:avLst/>
          </a:prstGeom>
        </p:spPr>
        <p:txBody>
          <a:bodyPr lIns="91425" tIns="91425" rIns="91425" bIns="91425" anchor="t" anchorCtr="0">
            <a:noAutofit/>
          </a:bodyPr>
          <a:lstStyle/>
          <a:p>
            <a:pPr>
              <a:spcBef>
                <a:spcPts val="0"/>
              </a:spcBef>
              <a:buNone/>
            </a:pPr>
            <a:r>
              <a:rPr lang="en-US" sz="3600" dirty="0">
                <a:solidFill>
                  <a:schemeClr val="dk1"/>
                </a:solidFill>
                <a:latin typeface="+mj-lt"/>
              </a:rPr>
              <a:t>Landsat 4/5 TM</a:t>
            </a:r>
          </a:p>
        </p:txBody>
      </p:sp>
      <p:sp>
        <p:nvSpPr>
          <p:cNvPr id="149" name="Shape 149"/>
          <p:cNvSpPr txBox="1">
            <a:spLocks noGrp="1"/>
          </p:cNvSpPr>
          <p:nvPr>
            <p:ph type="body" idx="3"/>
          </p:nvPr>
        </p:nvSpPr>
        <p:spPr>
          <a:xfrm>
            <a:off x="4388297" y="211530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8 OLI</a:t>
            </a:r>
          </a:p>
        </p:txBody>
      </p:sp>
      <p:pic>
        <p:nvPicPr>
          <p:cNvPr id="150" name="Shape 150"/>
          <p:cNvPicPr preferRelativeResize="0"/>
          <p:nvPr/>
        </p:nvPicPr>
        <p:blipFill>
          <a:blip r:embed="rId3">
            <a:alphaModFix/>
          </a:blip>
          <a:stretch>
            <a:fillRect/>
          </a:stretch>
        </p:blipFill>
        <p:spPr>
          <a:xfrm>
            <a:off x="4970112" y="3333600"/>
            <a:ext cx="3065800" cy="2617350"/>
          </a:xfrm>
          <a:prstGeom prst="rect">
            <a:avLst/>
          </a:prstGeom>
          <a:noFill/>
          <a:ln>
            <a:noFill/>
          </a:ln>
        </p:spPr>
      </p:pic>
      <p:pic>
        <p:nvPicPr>
          <p:cNvPr id="151" name="Shape 151"/>
          <p:cNvPicPr preferRelativeResize="0"/>
          <p:nvPr/>
        </p:nvPicPr>
        <p:blipFill>
          <a:blip r:embed="rId4">
            <a:alphaModFix/>
          </a:blip>
          <a:stretch>
            <a:fillRect/>
          </a:stretch>
        </p:blipFill>
        <p:spPr>
          <a:xfrm>
            <a:off x="1054353" y="3333600"/>
            <a:ext cx="3065800" cy="261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106813561"/>
              </p:ext>
            </p:extLst>
          </p:nvPr>
        </p:nvGraphicFramePr>
        <p:xfrm>
          <a:off x="281938" y="3145149"/>
          <a:ext cx="8503799" cy="122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spTree>
    <p:extLst>
      <p:ext uri="{BB962C8B-B14F-4D97-AF65-F5344CB8AC3E}">
        <p14:creationId xmlns:p14="http://schemas.microsoft.com/office/powerpoint/2010/main" val="172220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8"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pic>
        <p:nvPicPr>
          <p:cNvPr id="42" name="Picture 41"/>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6114183" y="2790849"/>
            <a:ext cx="2021485" cy="193454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4540877" y="2790849"/>
            <a:ext cx="2021485" cy="1934540"/>
          </a:xfrm>
          <a:prstGeom prst="rect">
            <a:avLst/>
          </a:prstGeom>
          <a:ln>
            <a:noFill/>
          </a:ln>
          <a:effectLst>
            <a:outerShdw blurRad="190500" algn="tl" rotWithShape="0">
              <a:srgbClr val="000000">
                <a:alpha val="70000"/>
              </a:srgbClr>
            </a:outerShdw>
          </a:effectLst>
        </p:spPr>
      </p:pic>
      <p:grpSp>
        <p:nvGrpSpPr>
          <p:cNvPr id="34" name="Group 33"/>
          <p:cNvGrpSpPr/>
          <p:nvPr/>
        </p:nvGrpSpPr>
        <p:grpSpPr>
          <a:xfrm>
            <a:off x="847491" y="3299922"/>
            <a:ext cx="2335451" cy="918476"/>
            <a:chOff x="3944" y="187602"/>
            <a:chExt cx="2296192" cy="918476"/>
          </a:xfrm>
          <a:solidFill>
            <a:schemeClr val="tx1">
              <a:lumMod val="75000"/>
            </a:schemeClr>
          </a:solidFill>
        </p:grpSpPr>
        <p:sp>
          <p:nvSpPr>
            <p:cNvPr id="35" name="Chevron 34"/>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36"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ACQUISITION</a:t>
              </a:r>
              <a:endParaRPr lang="en-US" b="1" kern="1200" dirty="0">
                <a:solidFill>
                  <a:schemeClr val="bg1"/>
                </a:solidFill>
                <a:latin typeface="Century Gothic" panose="020B0502020202020204" pitchFamily="34" charset="0"/>
              </a:endParaRPr>
            </a:p>
          </p:txBody>
        </p:sp>
      </p:grpSp>
      <p:sp>
        <p:nvSpPr>
          <p:cNvPr id="32" name="TextBox 31"/>
          <p:cNvSpPr txBox="1"/>
          <p:nvPr/>
        </p:nvSpPr>
        <p:spPr>
          <a:xfrm>
            <a:off x="6519986" y="3479959"/>
            <a:ext cx="1241045"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Hansen </a:t>
            </a:r>
          </a:p>
          <a:p>
            <a:pPr algn="ctr"/>
            <a:r>
              <a:rPr lang="en-US" b="1" dirty="0" smtClean="0">
                <a:solidFill>
                  <a:schemeClr val="bg2">
                    <a:lumMod val="50000"/>
                  </a:schemeClr>
                </a:solidFill>
                <a:latin typeface="Century Gothic" panose="020B0502020202020204" pitchFamily="34" charset="0"/>
              </a:rPr>
              <a:t>Global Data</a:t>
            </a:r>
            <a:endParaRPr lang="en-US" b="1" dirty="0">
              <a:solidFill>
                <a:schemeClr val="bg2">
                  <a:lumMod val="50000"/>
                </a:schemeClr>
              </a:solidFill>
              <a:latin typeface="Century Gothic" panose="020B0502020202020204" pitchFamily="34" charset="0"/>
            </a:endParaRPr>
          </a:p>
        </p:txBody>
      </p:sp>
      <p:pic>
        <p:nvPicPr>
          <p:cNvPr id="41" name="Picture 40"/>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2904977" y="2790849"/>
            <a:ext cx="2021485" cy="1934540"/>
          </a:xfrm>
          <a:prstGeom prst="rect">
            <a:avLst/>
          </a:prstGeom>
          <a:ln>
            <a:noFill/>
          </a:ln>
          <a:effectLst>
            <a:outerShdw blurRad="190500" algn="tl" rotWithShape="0">
              <a:srgbClr val="000000">
                <a:alpha val="70000"/>
              </a:srgbClr>
            </a:outerShdw>
          </a:effectLst>
        </p:spPr>
      </p:pic>
      <p:sp>
        <p:nvSpPr>
          <p:cNvPr id="30" name="TextBox 29"/>
          <p:cNvSpPr txBox="1"/>
          <p:nvPr/>
        </p:nvSpPr>
        <p:spPr>
          <a:xfrm>
            <a:off x="4899015" y="3479959"/>
            <a:ext cx="1277914"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Landsat CDR</a:t>
            </a:r>
          </a:p>
          <a:p>
            <a:pPr algn="ctr"/>
            <a:r>
              <a:rPr lang="en-US" b="1" dirty="0" smtClean="0">
                <a:solidFill>
                  <a:schemeClr val="bg2">
                    <a:lumMod val="50000"/>
                  </a:schemeClr>
                </a:solidFill>
                <a:latin typeface="Century Gothic" panose="020B0502020202020204" pitchFamily="34" charset="0"/>
              </a:rPr>
              <a:t>4, 5, &amp; 8</a:t>
            </a:r>
            <a:endParaRPr lang="en-US" b="1" dirty="0">
              <a:solidFill>
                <a:schemeClr val="bg2">
                  <a:lumMod val="50000"/>
                </a:schemeClr>
              </a:solidFill>
              <a:latin typeface="Century Gothic" panose="020B0502020202020204" pitchFamily="34" charset="0"/>
            </a:endParaRPr>
          </a:p>
        </p:txBody>
      </p:sp>
      <p:sp>
        <p:nvSpPr>
          <p:cNvPr id="31" name="TextBox 30"/>
          <p:cNvSpPr txBox="1"/>
          <p:nvPr/>
        </p:nvSpPr>
        <p:spPr>
          <a:xfrm>
            <a:off x="3211850" y="3479959"/>
            <a:ext cx="1313180"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ABES Project </a:t>
            </a:r>
          </a:p>
          <a:p>
            <a:pPr algn="ctr"/>
            <a:r>
              <a:rPr lang="en-US" b="1" dirty="0" smtClean="0">
                <a:solidFill>
                  <a:schemeClr val="bg2">
                    <a:lumMod val="50000"/>
                  </a:schemeClr>
                </a:solidFill>
                <a:latin typeface="Century Gothic" panose="020B0502020202020204" pitchFamily="34" charset="0"/>
              </a:rPr>
              <a:t>Field Survey</a:t>
            </a:r>
            <a:endParaRPr lang="en-US" b="1" dirty="0">
              <a:solidFill>
                <a:schemeClr val="bg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01571" y="3299922"/>
            <a:ext cx="2335451" cy="918476"/>
            <a:chOff x="3944" y="187602"/>
            <a:chExt cx="2296192" cy="918476"/>
          </a:xfrm>
          <a:solidFill>
            <a:schemeClr val="tx1">
              <a:lumMod val="75000"/>
            </a:schemeClr>
          </a:solidFill>
        </p:grpSpPr>
        <p:sp>
          <p:nvSpPr>
            <p:cNvPr id="22" name="Chevron 2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2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PROCESSING</a:t>
              </a:r>
              <a:endParaRPr lang="en-US" b="1" kern="1200" dirty="0">
                <a:solidFill>
                  <a:schemeClr val="bg1"/>
                </a:solidFill>
                <a:latin typeface="Century Gothic" panose="020B0502020202020204" pitchFamily="34" charset="0"/>
              </a:endParaRPr>
            </a:p>
          </p:txBody>
        </p:sp>
      </p:grpSp>
      <p:sp>
        <p:nvSpPr>
          <p:cNvPr id="11"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pic>
        <p:nvPicPr>
          <p:cNvPr id="25" name="Picture 24"/>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2283814" y="2470683"/>
            <a:ext cx="2690597" cy="2574872"/>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6155642" y="2470683"/>
            <a:ext cx="2690597" cy="2574872"/>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4237575" y="2470683"/>
            <a:ext cx="2690597" cy="2574872"/>
          </a:xfrm>
          <a:prstGeom prst="rect">
            <a:avLst/>
          </a:prstGeom>
          <a:ln>
            <a:noFill/>
          </a:ln>
          <a:effectLst>
            <a:outerShdw blurRad="190500" algn="tl" rotWithShape="0">
              <a:srgbClr val="000000">
                <a:alpha val="70000"/>
              </a:srgbClr>
            </a:outerShdw>
          </a:effectLst>
        </p:spPr>
      </p:pic>
      <p:sp>
        <p:nvSpPr>
          <p:cNvPr id="28" name="TextBox 27"/>
          <p:cNvSpPr txBox="1"/>
          <p:nvPr/>
        </p:nvSpPr>
        <p:spPr>
          <a:xfrm>
            <a:off x="2589423" y="3380982"/>
            <a:ext cx="1704313" cy="738664"/>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Landsat Scenes </a:t>
            </a:r>
          </a:p>
          <a:p>
            <a:pPr algn="ctr"/>
            <a:r>
              <a:rPr lang="en-US" b="1" dirty="0" smtClean="0">
                <a:solidFill>
                  <a:schemeClr val="bg2">
                    <a:lumMod val="50000"/>
                  </a:schemeClr>
                </a:solidFill>
                <a:latin typeface="Century Gothic" panose="020B0502020202020204" pitchFamily="34" charset="0"/>
              </a:rPr>
              <a:t>are clipped using</a:t>
            </a:r>
          </a:p>
          <a:p>
            <a:pPr algn="ctr"/>
            <a:r>
              <a:rPr lang="en-US" b="1" dirty="0" smtClean="0">
                <a:solidFill>
                  <a:schemeClr val="bg2">
                    <a:lumMod val="50000"/>
                  </a:schemeClr>
                </a:solidFill>
                <a:latin typeface="Century Gothic" panose="020B0502020202020204" pitchFamily="34" charset="0"/>
              </a:rPr>
              <a:t> Python in ArcGIS</a:t>
            </a:r>
            <a:endParaRPr lang="en-US" b="1" dirty="0">
              <a:solidFill>
                <a:schemeClr val="bg2">
                  <a:lumMod val="50000"/>
                </a:schemeClr>
              </a:solidFill>
              <a:latin typeface="Century Gothic" panose="020B0502020202020204" pitchFamily="34" charset="0"/>
            </a:endParaRPr>
          </a:p>
        </p:txBody>
      </p:sp>
      <p:sp>
        <p:nvSpPr>
          <p:cNvPr id="29" name="TextBox 28"/>
          <p:cNvSpPr txBox="1"/>
          <p:nvPr/>
        </p:nvSpPr>
        <p:spPr>
          <a:xfrm>
            <a:off x="4628048" y="2950095"/>
            <a:ext cx="1829347" cy="1600438"/>
          </a:xfrm>
          <a:prstGeom prst="rect">
            <a:avLst/>
          </a:prstGeom>
          <a:noFill/>
        </p:spPr>
        <p:txBody>
          <a:bodyPr wrap="none" rtlCol="0">
            <a:spAutoFit/>
          </a:bodyPr>
          <a:lstStyle/>
          <a:p>
            <a:pPr algn="ctr"/>
            <a:r>
              <a:rPr lang="en-US" b="1" dirty="0" err="1" smtClean="0">
                <a:solidFill>
                  <a:schemeClr val="bg2">
                    <a:lumMod val="50000"/>
                  </a:schemeClr>
                </a:solidFill>
                <a:latin typeface="Century Gothic" panose="020B0502020202020204" pitchFamily="34" charset="0"/>
              </a:rPr>
              <a:t>QuickBird</a:t>
            </a:r>
            <a:r>
              <a:rPr lang="en-US" b="1" dirty="0" smtClean="0">
                <a:solidFill>
                  <a:schemeClr val="bg2">
                    <a:lumMod val="50000"/>
                  </a:schemeClr>
                </a:solidFill>
                <a:latin typeface="Century Gothic" panose="020B0502020202020204" pitchFamily="34" charset="0"/>
              </a:rPr>
              <a:t> &amp; </a:t>
            </a:r>
          </a:p>
          <a:p>
            <a:pPr algn="ctr"/>
            <a:r>
              <a:rPr lang="en-US" b="1" dirty="0" err="1" smtClean="0">
                <a:solidFill>
                  <a:schemeClr val="bg2">
                    <a:lumMod val="50000"/>
                  </a:schemeClr>
                </a:solidFill>
                <a:latin typeface="Century Gothic" panose="020B0502020202020204" pitchFamily="34" charset="0"/>
              </a:rPr>
              <a:t>RapidEye</a:t>
            </a:r>
            <a:r>
              <a:rPr lang="en-US" b="1" dirty="0">
                <a:solidFill>
                  <a:schemeClr val="bg2">
                    <a:lumMod val="50000"/>
                  </a:schemeClr>
                </a:solidFill>
                <a:latin typeface="Century Gothic" panose="020B0502020202020204" pitchFamily="34" charset="0"/>
              </a:rPr>
              <a:t> </a:t>
            </a:r>
            <a:r>
              <a:rPr lang="en-US" b="1" dirty="0" smtClean="0">
                <a:solidFill>
                  <a:schemeClr val="bg2">
                    <a:lumMod val="50000"/>
                  </a:schemeClr>
                </a:solidFill>
                <a:latin typeface="Century Gothic" panose="020B0502020202020204" pitchFamily="34" charset="0"/>
              </a:rPr>
              <a:t>imagery </a:t>
            </a:r>
          </a:p>
          <a:p>
            <a:pPr algn="ctr"/>
            <a:r>
              <a:rPr lang="en-US" b="1" dirty="0" smtClean="0">
                <a:solidFill>
                  <a:schemeClr val="bg2">
                    <a:lumMod val="50000"/>
                  </a:schemeClr>
                </a:solidFill>
                <a:latin typeface="Century Gothic" panose="020B0502020202020204" pitchFamily="34" charset="0"/>
              </a:rPr>
              <a:t>are sampled in </a:t>
            </a:r>
          </a:p>
          <a:p>
            <a:pPr algn="ctr"/>
            <a:r>
              <a:rPr lang="en-US" b="1" dirty="0" smtClean="0">
                <a:solidFill>
                  <a:schemeClr val="bg2">
                    <a:lumMod val="50000"/>
                  </a:schemeClr>
                </a:solidFill>
                <a:latin typeface="Century Gothic" panose="020B0502020202020204" pitchFamily="34" charset="0"/>
              </a:rPr>
              <a:t>ArcGIS to fit </a:t>
            </a:r>
          </a:p>
          <a:p>
            <a:pPr algn="ctr"/>
            <a:r>
              <a:rPr lang="en-US" b="1" dirty="0" smtClean="0">
                <a:solidFill>
                  <a:schemeClr val="bg2">
                    <a:lumMod val="50000"/>
                  </a:schemeClr>
                </a:solidFill>
                <a:latin typeface="Century Gothic" panose="020B0502020202020204" pitchFamily="34" charset="0"/>
              </a:rPr>
              <a:t>resolution of</a:t>
            </a:r>
          </a:p>
          <a:p>
            <a:pPr algn="ctr"/>
            <a:r>
              <a:rPr lang="en-US" b="1" dirty="0" smtClean="0">
                <a:solidFill>
                  <a:schemeClr val="bg2">
                    <a:lumMod val="50000"/>
                  </a:schemeClr>
                </a:solidFill>
                <a:latin typeface="Century Gothic" panose="020B0502020202020204" pitchFamily="34" charset="0"/>
              </a:rPr>
              <a:t> Hansen &amp; Landsat </a:t>
            </a:r>
          </a:p>
          <a:p>
            <a:pPr algn="ctr"/>
            <a:r>
              <a:rPr lang="en-US" b="1" dirty="0" smtClean="0">
                <a:solidFill>
                  <a:schemeClr val="bg2">
                    <a:lumMod val="50000"/>
                  </a:schemeClr>
                </a:solidFill>
                <a:latin typeface="Century Gothic" panose="020B0502020202020204" pitchFamily="34" charset="0"/>
              </a:rPr>
              <a:t>datasets</a:t>
            </a:r>
            <a:endParaRPr lang="en-US" b="1" dirty="0">
              <a:solidFill>
                <a:schemeClr val="bg2">
                  <a:lumMod val="50000"/>
                </a:schemeClr>
              </a:solidFill>
              <a:latin typeface="Century Gothic" panose="020B0502020202020204" pitchFamily="34" charset="0"/>
            </a:endParaRPr>
          </a:p>
        </p:txBody>
      </p:sp>
      <p:sp>
        <p:nvSpPr>
          <p:cNvPr id="30" name="TextBox 29"/>
          <p:cNvSpPr txBox="1"/>
          <p:nvPr/>
        </p:nvSpPr>
        <p:spPr>
          <a:xfrm>
            <a:off x="6717217" y="3380982"/>
            <a:ext cx="1630575" cy="738664"/>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Hansen dataset </a:t>
            </a:r>
          </a:p>
          <a:p>
            <a:pPr algn="ctr"/>
            <a:r>
              <a:rPr lang="en-US" b="1" dirty="0" smtClean="0">
                <a:solidFill>
                  <a:schemeClr val="bg2">
                    <a:lumMod val="50000"/>
                  </a:schemeClr>
                </a:solidFill>
                <a:latin typeface="Century Gothic" panose="020B0502020202020204" pitchFamily="34" charset="0"/>
              </a:rPr>
              <a:t>is clipped to</a:t>
            </a:r>
          </a:p>
          <a:p>
            <a:pPr algn="ctr"/>
            <a:r>
              <a:rPr lang="en-US" b="1" dirty="0" err="1" smtClean="0">
                <a:solidFill>
                  <a:schemeClr val="bg2">
                    <a:lumMod val="50000"/>
                  </a:schemeClr>
                </a:solidFill>
                <a:latin typeface="Century Gothic" panose="020B0502020202020204" pitchFamily="34" charset="0"/>
              </a:rPr>
              <a:t>QuickBird</a:t>
            </a:r>
            <a:r>
              <a:rPr lang="en-US" b="1" dirty="0" smtClean="0">
                <a:solidFill>
                  <a:schemeClr val="bg2">
                    <a:lumMod val="50000"/>
                  </a:schemeClr>
                </a:solidFill>
                <a:latin typeface="Century Gothic" panose="020B0502020202020204" pitchFamily="34" charset="0"/>
              </a:rPr>
              <a:t> extant</a:t>
            </a:r>
            <a:endParaRPr lang="en-US"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00059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1" name="Group 10"/>
          <p:cNvGrpSpPr/>
          <p:nvPr/>
        </p:nvGrpSpPr>
        <p:grpSpPr>
          <a:xfrm>
            <a:off x="1011257" y="3299922"/>
            <a:ext cx="2335451" cy="918476"/>
            <a:chOff x="3944" y="187602"/>
            <a:chExt cx="2296192" cy="918476"/>
          </a:xfrm>
          <a:solidFill>
            <a:schemeClr val="tx1">
              <a:lumMod val="75000"/>
            </a:schemeClr>
          </a:solidFill>
        </p:grpSpPr>
        <p:sp>
          <p:nvSpPr>
            <p:cNvPr id="12" name="Chevron 1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1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ANALYSIS</a:t>
              </a:r>
              <a:endParaRPr lang="en-US" b="1" kern="1200" dirty="0">
                <a:solidFill>
                  <a:schemeClr val="bg1"/>
                </a:solidFill>
                <a:latin typeface="Century Gothic" panose="020B0502020202020204" pitchFamily="34" charset="0"/>
              </a:endParaRPr>
            </a:p>
          </p:txBody>
        </p:sp>
      </p:grpSp>
      <p:pic>
        <p:nvPicPr>
          <p:cNvPr id="14" name="Picture 13"/>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3050042" y="2273700"/>
            <a:ext cx="2959657" cy="2832359"/>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5436579" y="2273700"/>
            <a:ext cx="2959657" cy="2832359"/>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3317394" y="3035281"/>
            <a:ext cx="2232335" cy="1384995"/>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Un/</a:t>
            </a:r>
            <a:r>
              <a:rPr lang="en-US" b="1" dirty="0" err="1">
                <a:solidFill>
                  <a:schemeClr val="bg2">
                    <a:lumMod val="50000"/>
                  </a:schemeClr>
                </a:solidFill>
                <a:latin typeface="Century Gothic" panose="020B0502020202020204" pitchFamily="34" charset="0"/>
              </a:rPr>
              <a:t>Suprevised</a:t>
            </a:r>
            <a:r>
              <a:rPr lang="en-US" b="1" dirty="0">
                <a:solidFill>
                  <a:schemeClr val="bg2">
                    <a:lumMod val="50000"/>
                  </a:schemeClr>
                </a:solidFill>
                <a:latin typeface="Century Gothic" panose="020B0502020202020204" pitchFamily="34" charset="0"/>
              </a:rPr>
              <a:t> </a:t>
            </a:r>
          </a:p>
          <a:p>
            <a:pPr algn="ctr"/>
            <a:r>
              <a:rPr lang="en-US" b="1" dirty="0">
                <a:solidFill>
                  <a:schemeClr val="bg2">
                    <a:lumMod val="50000"/>
                  </a:schemeClr>
                </a:solidFill>
                <a:latin typeface="Century Gothic" panose="020B0502020202020204" pitchFamily="34" charset="0"/>
              </a:rPr>
              <a:t>classification (LULC). </a:t>
            </a:r>
            <a:endParaRPr lang="en-US" b="1" dirty="0" smtClean="0">
              <a:solidFill>
                <a:schemeClr val="bg2">
                  <a:lumMod val="50000"/>
                </a:schemeClr>
              </a:solidFill>
              <a:latin typeface="Century Gothic" panose="020B0502020202020204" pitchFamily="34" charset="0"/>
            </a:endParaRPr>
          </a:p>
          <a:p>
            <a:pPr algn="ctr"/>
            <a:r>
              <a:rPr lang="en-US" b="1" dirty="0" smtClean="0">
                <a:solidFill>
                  <a:schemeClr val="bg2">
                    <a:lumMod val="50000"/>
                  </a:schemeClr>
                </a:solidFill>
                <a:latin typeface="Century Gothic" panose="020B0502020202020204" pitchFamily="34" charset="0"/>
              </a:rPr>
              <a:t>Forest </a:t>
            </a:r>
            <a:r>
              <a:rPr lang="en-US" b="1" dirty="0">
                <a:solidFill>
                  <a:schemeClr val="bg2">
                    <a:lumMod val="50000"/>
                  </a:schemeClr>
                </a:solidFill>
                <a:latin typeface="Century Gothic" panose="020B0502020202020204" pitchFamily="34" charset="0"/>
              </a:rPr>
              <a:t>mask </a:t>
            </a:r>
            <a:r>
              <a:rPr lang="en-US" b="1" dirty="0" smtClean="0">
                <a:solidFill>
                  <a:schemeClr val="bg2">
                    <a:lumMod val="50000"/>
                  </a:schemeClr>
                </a:solidFill>
                <a:latin typeface="Century Gothic" panose="020B0502020202020204" pitchFamily="34" charset="0"/>
              </a:rPr>
              <a:t>&amp; RIF</a:t>
            </a:r>
          </a:p>
          <a:p>
            <a:pPr algn="ctr"/>
            <a:r>
              <a:rPr lang="en-US" b="1" dirty="0" smtClean="0">
                <a:solidFill>
                  <a:schemeClr val="bg2">
                    <a:lumMod val="50000"/>
                  </a:schemeClr>
                </a:solidFill>
                <a:latin typeface="Century Gothic" panose="020B0502020202020204" pitchFamily="34" charset="0"/>
              </a:rPr>
              <a:t> LULC </a:t>
            </a:r>
            <a:r>
              <a:rPr lang="en-US" b="1" dirty="0">
                <a:solidFill>
                  <a:schemeClr val="bg2">
                    <a:lumMod val="50000"/>
                  </a:schemeClr>
                </a:solidFill>
                <a:latin typeface="Century Gothic" panose="020B0502020202020204" pitchFamily="34" charset="0"/>
              </a:rPr>
              <a:t>Time </a:t>
            </a:r>
            <a:r>
              <a:rPr lang="en-US" b="1" dirty="0" smtClean="0">
                <a:solidFill>
                  <a:schemeClr val="bg2">
                    <a:lumMod val="50000"/>
                  </a:schemeClr>
                </a:solidFill>
                <a:latin typeface="Century Gothic" panose="020B0502020202020204" pitchFamily="34" charset="0"/>
              </a:rPr>
              <a:t>Series</a:t>
            </a:r>
            <a:r>
              <a:rPr lang="en-US" b="1" dirty="0">
                <a:solidFill>
                  <a:schemeClr val="bg2">
                    <a:lumMod val="50000"/>
                  </a:schemeClr>
                </a:solidFill>
                <a:latin typeface="Century Gothic" panose="020B0502020202020204" pitchFamily="34" charset="0"/>
              </a:rPr>
              <a:t>: </a:t>
            </a:r>
            <a:r>
              <a:rPr lang="en-US" b="1" dirty="0" smtClean="0">
                <a:solidFill>
                  <a:schemeClr val="bg2">
                    <a:lumMod val="50000"/>
                  </a:schemeClr>
                </a:solidFill>
                <a:latin typeface="Century Gothic" panose="020B0502020202020204" pitchFamily="34" charset="0"/>
              </a:rPr>
              <a:t>2014, 2010</a:t>
            </a:r>
            <a:r>
              <a:rPr lang="en-US" b="1" dirty="0">
                <a:solidFill>
                  <a:schemeClr val="bg2">
                    <a:lumMod val="50000"/>
                  </a:schemeClr>
                </a:solidFill>
                <a:latin typeface="Century Gothic" panose="020B0502020202020204" pitchFamily="34" charset="0"/>
              </a:rPr>
              <a:t>, </a:t>
            </a:r>
            <a:endParaRPr lang="en-US" b="1" dirty="0" smtClean="0">
              <a:solidFill>
                <a:schemeClr val="bg2">
                  <a:lumMod val="50000"/>
                </a:schemeClr>
              </a:solidFill>
              <a:latin typeface="Century Gothic" panose="020B0502020202020204" pitchFamily="34" charset="0"/>
            </a:endParaRPr>
          </a:p>
          <a:p>
            <a:pPr algn="ctr"/>
            <a:r>
              <a:rPr lang="en-US" b="1" dirty="0" smtClean="0">
                <a:solidFill>
                  <a:schemeClr val="bg2">
                    <a:lumMod val="50000"/>
                  </a:schemeClr>
                </a:solidFill>
                <a:latin typeface="Century Gothic" panose="020B0502020202020204" pitchFamily="34" charset="0"/>
              </a:rPr>
              <a:t>1995 &amp; </a:t>
            </a:r>
            <a:r>
              <a:rPr lang="en-US" b="1" dirty="0">
                <a:solidFill>
                  <a:schemeClr val="bg2">
                    <a:lumMod val="50000"/>
                  </a:schemeClr>
                </a:solidFill>
                <a:latin typeface="Century Gothic" panose="020B0502020202020204" pitchFamily="34" charset="0"/>
              </a:rPr>
              <a:t>1986</a:t>
            </a:r>
          </a:p>
        </p:txBody>
      </p:sp>
      <p:sp>
        <p:nvSpPr>
          <p:cNvPr id="18" name="TextBox 17"/>
          <p:cNvSpPr txBox="1"/>
          <p:nvPr/>
        </p:nvSpPr>
        <p:spPr>
          <a:xfrm>
            <a:off x="5749774" y="3035281"/>
            <a:ext cx="2224467" cy="1384995"/>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Resampled </a:t>
            </a:r>
          </a:p>
          <a:p>
            <a:pPr algn="ctr"/>
            <a:r>
              <a:rPr lang="en-US" b="1" dirty="0">
                <a:solidFill>
                  <a:schemeClr val="bg2">
                    <a:lumMod val="50000"/>
                  </a:schemeClr>
                </a:solidFill>
                <a:latin typeface="Century Gothic" panose="020B0502020202020204" pitchFamily="34" charset="0"/>
              </a:rPr>
              <a:t>(30m)</a:t>
            </a:r>
            <a:r>
              <a:rPr lang="en-US" b="1" dirty="0" err="1">
                <a:solidFill>
                  <a:schemeClr val="bg2">
                    <a:lumMod val="50000"/>
                  </a:schemeClr>
                </a:solidFill>
                <a:latin typeface="Century Gothic" panose="020B0502020202020204" pitchFamily="34" charset="0"/>
              </a:rPr>
              <a:t>QuickBird</a:t>
            </a:r>
            <a:endParaRPr lang="en-US" b="1" dirty="0">
              <a:solidFill>
                <a:schemeClr val="bg2">
                  <a:lumMod val="50000"/>
                </a:schemeClr>
              </a:solidFill>
              <a:latin typeface="Century Gothic" panose="020B0502020202020204" pitchFamily="34" charset="0"/>
            </a:endParaRPr>
          </a:p>
          <a:p>
            <a:pPr algn="ctr"/>
            <a:r>
              <a:rPr lang="en-US" b="1" dirty="0">
                <a:solidFill>
                  <a:schemeClr val="bg2">
                    <a:lumMod val="50000"/>
                  </a:schemeClr>
                </a:solidFill>
                <a:latin typeface="Century Gothic" panose="020B0502020202020204" pitchFamily="34" charset="0"/>
              </a:rPr>
              <a:t>imagery is </a:t>
            </a:r>
          </a:p>
          <a:p>
            <a:pPr algn="ctr"/>
            <a:r>
              <a:rPr lang="en-US" b="1" dirty="0">
                <a:solidFill>
                  <a:schemeClr val="bg2">
                    <a:lumMod val="50000"/>
                  </a:schemeClr>
                </a:solidFill>
                <a:latin typeface="Century Gothic" panose="020B0502020202020204" pitchFamily="34" charset="0"/>
              </a:rPr>
              <a:t>utilized to ‘Validate’ </a:t>
            </a:r>
          </a:p>
          <a:p>
            <a:pPr algn="ctr"/>
            <a:r>
              <a:rPr lang="en-US" b="1" dirty="0">
                <a:solidFill>
                  <a:schemeClr val="bg2">
                    <a:lumMod val="50000"/>
                  </a:schemeClr>
                </a:solidFill>
                <a:latin typeface="Century Gothic" panose="020B0502020202020204" pitchFamily="34" charset="0"/>
              </a:rPr>
              <a:t>Hansen data at the regional Scale.</a:t>
            </a:r>
          </a:p>
        </p:txBody>
      </p:sp>
    </p:spTree>
    <p:extLst>
      <p:ext uri="{BB962C8B-B14F-4D97-AF65-F5344CB8AC3E}">
        <p14:creationId xmlns:p14="http://schemas.microsoft.com/office/powerpoint/2010/main" val="30658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985</Words>
  <Application>Microsoft Office PowerPoint</Application>
  <PresentationFormat>On-screen Show (4:3)</PresentationFormat>
  <Paragraphs>202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Questrial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Childs, Lauren M. (LARC-E3)[DEVELOP - Wise County (LaRC)]</cp:lastModifiedBy>
  <cp:revision>37</cp:revision>
  <dcterms:modified xsi:type="dcterms:W3CDTF">2015-10-30T18:11:35Z</dcterms:modified>
</cp:coreProperties>
</file>