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
  </p:notesMasterIdLst>
  <p:sldIdLst>
    <p:sldId id="256" r:id="rId5"/>
  </p:sldIdLst>
  <p:sldSz cx="27432000" cy="36576000"/>
  <p:notesSz cx="6858000" cy="9144000"/>
  <p:embeddedFontLst>
    <p:embeddedFont>
      <p:font typeface="Century Gothic" panose="020B0502020202020204" pitchFamily="34" charset="0"/>
      <p:regular r:id="rId7"/>
      <p:bold r:id="rId8"/>
      <p:italic r:id="rId9"/>
      <p:boldItalic r:id="rId10"/>
    </p:embeddedFont>
    <p:embeddedFont>
      <p:font typeface="Garamond" panose="02020404030301010803" pitchFamily="18" charset="0"/>
      <p:regular r:id="rId11"/>
      <p:bold r:id="rId12"/>
      <p:italic r:id="rId13"/>
      <p:boldItalic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0" roundtripDataSignature="AMtx7mifHWwZsk+nkaMOpROEIO53A9aGN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82193C-BB9E-E956-0B3A-C012E7FA750D}" name="Kathryn Caruso" initials="" userId="S::kathryn.caruso@ama-inc.com::44b946e9-a4b7-4f09-a24a-fed7f49a6b49" providerId="AD"/>
  <p188:author id="{BE6A9FD7-2CE7-7850-E950-27BA1E7E59C3}" name="Kristen L. Mecke" initials="KM" userId="S::kristen.l.mecke@ama-inc.com::3ee393e2-8be7-4dbd-9903-9ce73774cd8a" providerId="AD"/>
  <p188:author id="{43E0A9DF-F0D8-D5B5-6098-D909BBD1A78E}" name="Maya L. Hall" initials="MH" userId="S::maya.l.hall@ama-inc.com::2c85cfb8-5a55-4584-ae40-979e7ca382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A478"/>
    <a:srgbClr val="E1F3CD"/>
    <a:srgbClr val="FFFF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71" autoAdjust="0"/>
  </p:normalViewPr>
  <p:slideViewPr>
    <p:cSldViewPr snapToGrid="0">
      <p:cViewPr>
        <p:scale>
          <a:sx n="40" d="100"/>
          <a:sy n="40" d="100"/>
        </p:scale>
        <p:origin x="13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font" Target="fonts/font1.fntdata"/><Relationship Id="rId12" Type="http://schemas.openxmlformats.org/officeDocument/2006/relationships/font" Target="fonts/font6.fntdata"/><Relationship Id="rId25" Type="http://schemas.microsoft.com/office/2018/10/relationships/authors" Target="authors.xml"/><Relationship Id="rId2" Type="http://schemas.openxmlformats.org/officeDocument/2006/relationships/customXml" Target="../customXml/item2.xml"/><Relationship Id="rId20" Type="http://customschemas.google.com/relationships/presentationmetadata" Target="metadata"/><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font" Target="fonts/font5.fntdata"/><Relationship Id="rId24" Type="http://schemas.openxmlformats.org/officeDocument/2006/relationships/tableStyles" Target="tableStyles.xml"/><Relationship Id="rId5" Type="http://schemas.openxmlformats.org/officeDocument/2006/relationships/slide" Target="slides/slide1.xml"/><Relationship Id="rId23" Type="http://schemas.openxmlformats.org/officeDocument/2006/relationships/theme" Target="theme/theme1.xml"/><Relationship Id="rId10"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andsat.gsfc.nasa.gov/satellites/landsat-9/landsat-9-overview/"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earthobservatory.nasa.gov/images/151541/on-this-day-in-2015-an-epic-new-view-of-eart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1: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 name="Google Shape;3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Color scheme: </a:t>
            </a:r>
            <a:r>
              <a:rPr lang="en-US" err="1"/>
              <a:t>Colorbrewer</a:t>
            </a:r>
            <a:r>
              <a:rPr lang="en-US"/>
              <a:t> color blind color approved. </a:t>
            </a:r>
          </a:p>
          <a:p>
            <a:pPr marL="0" lvl="0" indent="0" algn="l" rtl="0">
              <a:spcBef>
                <a:spcPts val="0"/>
              </a:spcBef>
              <a:spcAft>
                <a:spcPts val="0"/>
              </a:spcAft>
              <a:buNone/>
            </a:pPr>
            <a:endParaRPr lang="en-US"/>
          </a:p>
          <a:p>
            <a:pPr marL="0" lvl="0" indent="0" algn="l" rtl="0">
              <a:spcBef>
                <a:spcPts val="0"/>
              </a:spcBef>
              <a:spcAft>
                <a:spcPts val="0"/>
              </a:spcAft>
              <a:buSzPts val="1100"/>
              <a:buNone/>
            </a:pPr>
            <a:r>
              <a:rPr lang="en-US" sz="1100">
                <a:latin typeface="Arial"/>
                <a:ea typeface="Arial"/>
                <a:cs typeface="Arial"/>
                <a:sym typeface="Arial"/>
              </a:rPr>
              <a:t>Photos (top to bottom):</a:t>
            </a:r>
          </a:p>
          <a:p>
            <a:pPr marL="0" lvl="0" indent="0" algn="l" rtl="0">
              <a:spcBef>
                <a:spcPts val="0"/>
              </a:spcBef>
              <a:spcAft>
                <a:spcPts val="0"/>
              </a:spcAft>
              <a:buSzPts val="1100"/>
              <a:buNone/>
            </a:pPr>
            <a:r>
              <a:rPr lang="en-US" sz="1100">
                <a:latin typeface="Arial"/>
                <a:ea typeface="Arial"/>
                <a:cs typeface="Arial"/>
                <a:sym typeface="Arial"/>
              </a:rPr>
              <a:t>[1] </a:t>
            </a:r>
            <a:r>
              <a:rPr lang="en-US" sz="1100">
                <a:solidFill>
                  <a:srgbClr val="3F3F3F"/>
                </a:solidFill>
                <a:latin typeface="Century Gothic"/>
                <a:ea typeface="Century Gothic"/>
                <a:cs typeface="Century Gothic"/>
              </a:rPr>
              <a:t>Common yellow-throat (</a:t>
            </a:r>
            <a:r>
              <a:rPr lang="en-US" sz="1100" i="1">
                <a:solidFill>
                  <a:srgbClr val="3F3F3F"/>
                </a:solidFill>
                <a:latin typeface="Century Gothic"/>
                <a:ea typeface="Century Gothic"/>
                <a:cs typeface="Century Gothic"/>
              </a:rPr>
              <a:t>Geothlypis trichas</a:t>
            </a:r>
            <a:r>
              <a:rPr lang="en-US" sz="1100">
                <a:solidFill>
                  <a:srgbClr val="3F3F3F"/>
                </a:solidFill>
                <a:latin typeface="Century Gothic"/>
                <a:ea typeface="Century Gothic"/>
                <a:cs typeface="Century Gothic"/>
              </a:rPr>
              <a:t>): Audubon Society of Rhode Island (emailed to use for use)</a:t>
            </a:r>
            <a:endParaRPr lang="en-US" sz="110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latin typeface="Arial"/>
                <a:ea typeface="Arial"/>
                <a:cs typeface="Arial"/>
                <a:sym typeface="Arial"/>
              </a:rPr>
              <a:t>[2]</a:t>
            </a:r>
            <a:r>
              <a:rPr lang="en-US" sz="1100">
                <a:solidFill>
                  <a:srgbClr val="3F3F3F"/>
                </a:solidFill>
                <a:latin typeface="Century Gothic"/>
                <a:ea typeface="Century Gothic"/>
                <a:cs typeface="Century Gothic"/>
              </a:rPr>
              <a:t> Red-winged blackbird (</a:t>
            </a:r>
            <a:r>
              <a:rPr lang="en-US" sz="1100" i="1">
                <a:solidFill>
                  <a:srgbClr val="3F3F3F"/>
                </a:solidFill>
                <a:latin typeface="Century Gothic"/>
                <a:ea typeface="Century Gothic"/>
                <a:cs typeface="Century Gothic"/>
              </a:rPr>
              <a:t>Agelaius phoeniceus</a:t>
            </a:r>
            <a:r>
              <a:rPr lang="en-US" sz="1100">
                <a:solidFill>
                  <a:srgbClr val="3F3F3F"/>
                </a:solidFill>
                <a:latin typeface="Century Gothic"/>
                <a:ea typeface="Century Gothic"/>
                <a:cs typeface="Century Gothic"/>
              </a:rPr>
              <a:t>): Audubon Society of Rhode Island</a:t>
            </a:r>
            <a:r>
              <a:rPr lang="en-US" sz="1100">
                <a:solidFill>
                  <a:srgbClr val="3F3F3F"/>
                </a:solidFill>
                <a:latin typeface="Arial"/>
                <a:ea typeface="Century Gothic"/>
                <a:cs typeface="Arial"/>
                <a:sym typeface="Arial"/>
              </a:rPr>
              <a:t> (emailed to us for use)</a:t>
            </a:r>
            <a:endParaRPr lang="en-US"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[3] NASA </a:t>
            </a:r>
            <a:r>
              <a:rPr lang="en-US" sz="1100" err="1">
                <a:latin typeface="Arial"/>
                <a:ea typeface="Arial"/>
                <a:cs typeface="Arial"/>
                <a:sym typeface="Arial"/>
              </a:rPr>
              <a:t>landsat</a:t>
            </a:r>
            <a:r>
              <a:rPr lang="en-US" sz="1100">
                <a:latin typeface="Arial"/>
                <a:ea typeface="Arial"/>
                <a:cs typeface="Arial"/>
                <a:sym typeface="Arial"/>
              </a:rPr>
              <a:t> 9: </a:t>
            </a:r>
            <a:r>
              <a:rPr lang="en-US" sz="1100" u="sng">
                <a:solidFill>
                  <a:srgbClr val="2200CC"/>
                </a:solidFill>
                <a:latin typeface="Arial"/>
                <a:ea typeface="Arial"/>
                <a:cs typeface="Arial"/>
                <a:sym typeface="Arial"/>
                <a:hlinkClick r:id="rId3">
                  <a:extLst>
                    <a:ext uri="{A12FA001-AC4F-418D-AE19-62706E023703}">
                      <ahyp:hlinkClr xmlns:ahyp="http://schemas.microsoft.com/office/drawing/2018/hyperlinkcolor" val="tx"/>
                    </a:ext>
                  </a:extLst>
                </a:hlinkClick>
              </a:rPr>
              <a:t>https://landsat.gsfc.nasa.gov/satellites/landsat-9/landsat-9-overview/</a:t>
            </a:r>
            <a:r>
              <a:rPr lang="en-US"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None/>
            </a:pPr>
            <a:r>
              <a:rPr lang="en-US"/>
              <a:t>[4] NASA Earth image: </a:t>
            </a:r>
            <a:r>
              <a:rPr lang="en-US" u="sng">
                <a:solidFill>
                  <a:schemeClr val="hlink"/>
                </a:solidFill>
                <a:hlinkClick r:id="rId4"/>
              </a:rPr>
              <a:t>https://earthobservatory.nasa.gov/images/151541/on-this-day-in-2015-an-epic-new-view-of-earth</a:t>
            </a:r>
            <a:endParaRPr lang="en-US" u="sng">
              <a:solidFill>
                <a:schemeClr val="hlink"/>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u="none">
                <a:solidFill>
                  <a:schemeClr val="hlink"/>
                </a:solidFill>
              </a:rPr>
              <a:t>[5] </a:t>
            </a:r>
            <a:r>
              <a:rPr lang="en-US">
                <a:latin typeface="Century Gothic" panose="020B0502020202020204" pitchFamily="34" charset="0"/>
              </a:rPr>
              <a:t>Eastern Towhee (</a:t>
            </a:r>
            <a:r>
              <a:rPr lang="en-US" i="1">
                <a:latin typeface="Century Gothic" panose="020B0502020202020204" pitchFamily="34" charset="0"/>
              </a:rPr>
              <a:t>Pipilo erythrophthalmus</a:t>
            </a:r>
            <a:r>
              <a:rPr lang="en-US">
                <a:latin typeface="Century Gothic" panose="020B0502020202020204" pitchFamily="34" charset="0"/>
              </a:rPr>
              <a:t>)</a:t>
            </a:r>
            <a:r>
              <a:rPr lang="en-US" u="none">
                <a:solidFill>
                  <a:schemeClr val="dk1"/>
                </a:solidFill>
                <a:latin typeface="Century Gothic" panose="020B0502020202020204" pitchFamily="34" charset="0"/>
              </a:rPr>
              <a:t> </a:t>
            </a:r>
            <a:r>
              <a:rPr lang="en-US" u="none">
                <a:solidFill>
                  <a:schemeClr val="hlink"/>
                </a:solidFill>
              </a:rPr>
              <a:t>https://</a:t>
            </a:r>
            <a:r>
              <a:rPr lang="en-US" u="none" err="1">
                <a:solidFill>
                  <a:schemeClr val="hlink"/>
                </a:solidFill>
              </a:rPr>
              <a:t>asri.org</a:t>
            </a:r>
            <a:r>
              <a:rPr lang="en-US" u="none">
                <a:solidFill>
                  <a:schemeClr val="hlink"/>
                </a:solidFill>
              </a:rPr>
              <a:t>/</a:t>
            </a:r>
            <a:r>
              <a:rPr lang="en-US" u="none" err="1">
                <a:solidFill>
                  <a:schemeClr val="hlink"/>
                </a:solidFill>
              </a:rPr>
              <a:t>stateofourbirds</a:t>
            </a:r>
            <a:r>
              <a:rPr lang="en-US" u="none">
                <a:solidFill>
                  <a:schemeClr val="hlink"/>
                </a:solidFill>
              </a:rPr>
              <a:t>/2023.html (permission given to use from Audubon Society of Rhode Island)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u="none">
                <a:solidFill>
                  <a:schemeClr val="hlink"/>
                </a:solidFill>
              </a:rPr>
              <a:t>[6] </a:t>
            </a:r>
            <a:r>
              <a:rPr lang="en-US"/>
              <a:t>Barn Swallow (</a:t>
            </a:r>
            <a:r>
              <a:rPr lang="en-US" i="1" err="1"/>
              <a:t>Hirundo</a:t>
            </a:r>
            <a:r>
              <a:rPr lang="en-US" i="1"/>
              <a:t> rustica</a:t>
            </a:r>
            <a:r>
              <a:rPr lang="en-US"/>
              <a:t>) </a:t>
            </a:r>
            <a:r>
              <a:rPr lang="en-US" u="none">
                <a:solidFill>
                  <a:schemeClr val="hlink"/>
                </a:solidFill>
              </a:rPr>
              <a:t>https://</a:t>
            </a:r>
            <a:r>
              <a:rPr lang="en-US" u="none" err="1">
                <a:solidFill>
                  <a:schemeClr val="hlink"/>
                </a:solidFill>
              </a:rPr>
              <a:t>asri.org</a:t>
            </a:r>
            <a:r>
              <a:rPr lang="en-US" u="none">
                <a:solidFill>
                  <a:schemeClr val="hlink"/>
                </a:solidFill>
              </a:rPr>
              <a:t>/</a:t>
            </a:r>
            <a:r>
              <a:rPr lang="en-US" u="none" err="1">
                <a:solidFill>
                  <a:schemeClr val="hlink"/>
                </a:solidFill>
              </a:rPr>
              <a:t>stateofourbirds</a:t>
            </a:r>
            <a:r>
              <a:rPr lang="en-US" u="none">
                <a:solidFill>
                  <a:schemeClr val="hlink"/>
                </a:solidFill>
              </a:rPr>
              <a:t>/2023.html (permission given to use from Audubon Society of Rhode Island)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u="none">
                <a:solidFill>
                  <a:schemeClr val="hlink"/>
                </a:solidFill>
              </a:rPr>
              <a:t>[7] </a:t>
            </a:r>
            <a:r>
              <a:rPr lang="en-US">
                <a:latin typeface="Century Gothic" panose="020B0502020202020204" pitchFamily="34" charset="0"/>
              </a:rPr>
              <a:t>Prairie Warbler (</a:t>
            </a:r>
            <a:r>
              <a:rPr lang="en-US" i="1">
                <a:latin typeface="Century Gothic" panose="020B0502020202020204" pitchFamily="34" charset="0"/>
              </a:rPr>
              <a:t>Setophaga discolor</a:t>
            </a:r>
            <a:r>
              <a:rPr lang="en-US">
                <a:latin typeface="Century Gothic" panose="020B0502020202020204" pitchFamily="34" charset="0"/>
              </a:rPr>
              <a:t>) </a:t>
            </a:r>
            <a:r>
              <a:rPr lang="en-US" u="none">
                <a:solidFill>
                  <a:schemeClr val="hlink"/>
                </a:solidFill>
              </a:rPr>
              <a:t>https://</a:t>
            </a:r>
            <a:r>
              <a:rPr lang="en-US" u="none" err="1">
                <a:solidFill>
                  <a:schemeClr val="hlink"/>
                </a:solidFill>
              </a:rPr>
              <a:t>asri.org</a:t>
            </a:r>
            <a:r>
              <a:rPr lang="en-US" u="none">
                <a:solidFill>
                  <a:schemeClr val="hlink"/>
                </a:solidFill>
              </a:rPr>
              <a:t>/</a:t>
            </a:r>
            <a:r>
              <a:rPr lang="en-US" u="none" err="1">
                <a:solidFill>
                  <a:schemeClr val="hlink"/>
                </a:solidFill>
              </a:rPr>
              <a:t>stateofourbirds</a:t>
            </a:r>
            <a:r>
              <a:rPr lang="en-US" u="none">
                <a:solidFill>
                  <a:schemeClr val="hlink"/>
                </a:solidFill>
              </a:rPr>
              <a:t>/2023.html (permission given to use from Audubon Society of Rhode Island)</a:t>
            </a:r>
          </a:p>
          <a:p>
            <a:pPr marL="0" lvl="0" indent="0" algn="l" rtl="0">
              <a:spcBef>
                <a:spcPts val="0"/>
              </a:spcBef>
              <a:spcAft>
                <a:spcPts val="0"/>
              </a:spcAft>
              <a:buNone/>
            </a:pPr>
            <a:r>
              <a:rPr lang="en-US"/>
              <a:t>Icons: </a:t>
            </a:r>
            <a:r>
              <a:rPr lang="en-US" err="1"/>
              <a:t>Powerpoint</a:t>
            </a:r>
            <a:r>
              <a:rPr lang="en-US"/>
              <a:t> native</a:t>
            </a:r>
            <a:endParaRPr/>
          </a:p>
        </p:txBody>
      </p:sp>
      <p:sp>
        <p:nvSpPr>
          <p:cNvPr id="32" name="Google Shape;3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9_Blank - Agriculture &amp; Food Security">
  <p:cSld name="9_Blank - Agriculture &amp; Food Security">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a:stretch/>
        </p:blipFill>
        <p:spPr>
          <a:xfrm>
            <a:off x="23953352" y="864365"/>
            <a:ext cx="2585032" cy="2139114"/>
          </a:xfrm>
          <a:prstGeom prst="rect">
            <a:avLst/>
          </a:prstGeom>
          <a:noFill/>
          <a:ln>
            <a:noFill/>
          </a:ln>
        </p:spPr>
      </p:pic>
      <p:sp>
        <p:nvSpPr>
          <p:cNvPr id="17" name="Google Shape;17;p3"/>
          <p:cNvSpPr txBox="1">
            <a:spLocks noGrp="1"/>
          </p:cNvSpPr>
          <p:nvPr>
            <p:ph type="body" idx="1"/>
          </p:nvPr>
        </p:nvSpPr>
        <p:spPr>
          <a:xfrm>
            <a:off x="951596" y="898525"/>
            <a:ext cx="21756004" cy="16009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0"/>
              </a:spcBef>
              <a:spcAft>
                <a:spcPts val="0"/>
              </a:spcAft>
              <a:buClr>
                <a:srgbClr val="67A478"/>
              </a:buClr>
              <a:buSzPts val="7200"/>
              <a:buNone/>
              <a:defRPr sz="7200" b="1">
                <a:solidFill>
                  <a:srgbClr val="67A478"/>
                </a:solidFill>
              </a:defRPr>
            </a:lvl1pPr>
            <a:lvl2pPr marL="914400" lvl="1" indent="-342900" algn="l">
              <a:lnSpc>
                <a:spcPct val="90000"/>
              </a:lnSpc>
              <a:spcBef>
                <a:spcPts val="1500"/>
              </a:spcBef>
              <a:spcAft>
                <a:spcPts val="0"/>
              </a:spcAft>
              <a:buClr>
                <a:srgbClr val="3F3F3F"/>
              </a:buClr>
              <a:buSzPts val="1800"/>
              <a:buChar char="•"/>
              <a:defRPr/>
            </a:lvl2pPr>
            <a:lvl3pPr marL="1371600" lvl="2" indent="-342900" algn="l">
              <a:lnSpc>
                <a:spcPct val="90000"/>
              </a:lnSpc>
              <a:spcBef>
                <a:spcPts val="1500"/>
              </a:spcBef>
              <a:spcAft>
                <a:spcPts val="0"/>
              </a:spcAft>
              <a:buClr>
                <a:srgbClr val="3F3F3F"/>
              </a:buClr>
              <a:buSzPts val="1800"/>
              <a:buChar char="•"/>
              <a:defRPr/>
            </a:lvl3pPr>
            <a:lvl4pPr marL="1828800" lvl="3" indent="-342900" algn="l">
              <a:lnSpc>
                <a:spcPct val="90000"/>
              </a:lnSpc>
              <a:spcBef>
                <a:spcPts val="1500"/>
              </a:spcBef>
              <a:spcAft>
                <a:spcPts val="0"/>
              </a:spcAft>
              <a:buClr>
                <a:srgbClr val="3F3F3F"/>
              </a:buClr>
              <a:buSzPts val="1800"/>
              <a:buChar char="•"/>
              <a:defRPr/>
            </a:lvl4pPr>
            <a:lvl5pPr marL="2286000" lvl="4" indent="-342900" algn="l">
              <a:lnSpc>
                <a:spcPct val="90000"/>
              </a:lnSpc>
              <a:spcBef>
                <a:spcPts val="1500"/>
              </a:spcBef>
              <a:spcAft>
                <a:spcPts val="0"/>
              </a:spcAft>
              <a:buClr>
                <a:srgbClr val="3F3F3F"/>
              </a:buClr>
              <a:buSzPts val="1800"/>
              <a:buChar char="•"/>
              <a:defRPr/>
            </a:lvl5pPr>
            <a:lvl6pPr marL="2743200" lvl="5" indent="-342900" algn="l">
              <a:lnSpc>
                <a:spcPct val="90000"/>
              </a:lnSpc>
              <a:spcBef>
                <a:spcPts val="1500"/>
              </a:spcBef>
              <a:spcAft>
                <a:spcPts val="0"/>
              </a:spcAft>
              <a:buClr>
                <a:schemeClr val="dk1"/>
              </a:buClr>
              <a:buSzPts val="1800"/>
              <a:buChar char="•"/>
              <a:defRPr/>
            </a:lvl6pPr>
            <a:lvl7pPr marL="3200400" lvl="6" indent="-342900" algn="l">
              <a:lnSpc>
                <a:spcPct val="90000"/>
              </a:lnSpc>
              <a:spcBef>
                <a:spcPts val="1500"/>
              </a:spcBef>
              <a:spcAft>
                <a:spcPts val="0"/>
              </a:spcAft>
              <a:buClr>
                <a:schemeClr val="dk1"/>
              </a:buClr>
              <a:buSzPts val="1800"/>
              <a:buChar char="•"/>
              <a:defRPr/>
            </a:lvl7pPr>
            <a:lvl8pPr marL="3657600" lvl="7" indent="-342900" algn="l">
              <a:lnSpc>
                <a:spcPct val="90000"/>
              </a:lnSpc>
              <a:spcBef>
                <a:spcPts val="1500"/>
              </a:spcBef>
              <a:spcAft>
                <a:spcPts val="0"/>
              </a:spcAft>
              <a:buClr>
                <a:schemeClr val="dk1"/>
              </a:buClr>
              <a:buSzPts val="1800"/>
              <a:buChar char="•"/>
              <a:defRPr/>
            </a:lvl8pPr>
            <a:lvl9pPr marL="4114800" lvl="8" indent="-342900" algn="l">
              <a:lnSpc>
                <a:spcPct val="90000"/>
              </a:lnSpc>
              <a:spcBef>
                <a:spcPts val="1500"/>
              </a:spcBef>
              <a:spcAft>
                <a:spcPts val="0"/>
              </a:spcAft>
              <a:buClr>
                <a:schemeClr val="dk1"/>
              </a:buClr>
              <a:buSzPts val="1800"/>
              <a:buChar char="•"/>
              <a:defRPr/>
            </a:lvl9pPr>
          </a:lstStyle>
          <a:p>
            <a:endParaRPr/>
          </a:p>
        </p:txBody>
      </p:sp>
      <p:sp>
        <p:nvSpPr>
          <p:cNvPr id="18" name="Google Shape;18;p3"/>
          <p:cNvSpPr txBox="1">
            <a:spLocks noGrp="1"/>
          </p:cNvSpPr>
          <p:nvPr>
            <p:ph type="body" idx="2"/>
          </p:nvPr>
        </p:nvSpPr>
        <p:spPr>
          <a:xfrm>
            <a:off x="951596" y="2707984"/>
            <a:ext cx="21756004" cy="11750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3F3F3F"/>
              </a:buClr>
              <a:buSzPts val="5000"/>
              <a:buNone/>
              <a:defRPr sz="5000" b="0">
                <a:solidFill>
                  <a:srgbClr val="3F3F3F"/>
                </a:solidFill>
              </a:defRPr>
            </a:lvl1pPr>
            <a:lvl2pPr marL="914400" lvl="1" indent="-342900" algn="l">
              <a:lnSpc>
                <a:spcPct val="90000"/>
              </a:lnSpc>
              <a:spcBef>
                <a:spcPts val="1500"/>
              </a:spcBef>
              <a:spcAft>
                <a:spcPts val="0"/>
              </a:spcAft>
              <a:buClr>
                <a:srgbClr val="3F3F3F"/>
              </a:buClr>
              <a:buSzPts val="1800"/>
              <a:buChar char="•"/>
              <a:defRPr/>
            </a:lvl2pPr>
            <a:lvl3pPr marL="1371600" lvl="2" indent="-342900" algn="l">
              <a:lnSpc>
                <a:spcPct val="90000"/>
              </a:lnSpc>
              <a:spcBef>
                <a:spcPts val="1500"/>
              </a:spcBef>
              <a:spcAft>
                <a:spcPts val="0"/>
              </a:spcAft>
              <a:buClr>
                <a:srgbClr val="3F3F3F"/>
              </a:buClr>
              <a:buSzPts val="1800"/>
              <a:buChar char="•"/>
              <a:defRPr/>
            </a:lvl3pPr>
            <a:lvl4pPr marL="1828800" lvl="3" indent="-342900" algn="l">
              <a:lnSpc>
                <a:spcPct val="90000"/>
              </a:lnSpc>
              <a:spcBef>
                <a:spcPts val="1500"/>
              </a:spcBef>
              <a:spcAft>
                <a:spcPts val="0"/>
              </a:spcAft>
              <a:buClr>
                <a:srgbClr val="3F3F3F"/>
              </a:buClr>
              <a:buSzPts val="1800"/>
              <a:buChar char="•"/>
              <a:defRPr/>
            </a:lvl4pPr>
            <a:lvl5pPr marL="2286000" lvl="4" indent="-342900" algn="l">
              <a:lnSpc>
                <a:spcPct val="90000"/>
              </a:lnSpc>
              <a:spcBef>
                <a:spcPts val="1500"/>
              </a:spcBef>
              <a:spcAft>
                <a:spcPts val="0"/>
              </a:spcAft>
              <a:buClr>
                <a:srgbClr val="3F3F3F"/>
              </a:buClr>
              <a:buSzPts val="1800"/>
              <a:buChar char="•"/>
              <a:defRPr/>
            </a:lvl5pPr>
            <a:lvl6pPr marL="2743200" lvl="5" indent="-342900" algn="l">
              <a:lnSpc>
                <a:spcPct val="90000"/>
              </a:lnSpc>
              <a:spcBef>
                <a:spcPts val="1500"/>
              </a:spcBef>
              <a:spcAft>
                <a:spcPts val="0"/>
              </a:spcAft>
              <a:buClr>
                <a:schemeClr val="dk1"/>
              </a:buClr>
              <a:buSzPts val="1800"/>
              <a:buChar char="•"/>
              <a:defRPr/>
            </a:lvl6pPr>
            <a:lvl7pPr marL="3200400" lvl="6" indent="-342900" algn="l">
              <a:lnSpc>
                <a:spcPct val="90000"/>
              </a:lnSpc>
              <a:spcBef>
                <a:spcPts val="1500"/>
              </a:spcBef>
              <a:spcAft>
                <a:spcPts val="0"/>
              </a:spcAft>
              <a:buClr>
                <a:schemeClr val="dk1"/>
              </a:buClr>
              <a:buSzPts val="1800"/>
              <a:buChar char="•"/>
              <a:defRPr/>
            </a:lvl7pPr>
            <a:lvl8pPr marL="3657600" lvl="7" indent="-342900" algn="l">
              <a:lnSpc>
                <a:spcPct val="90000"/>
              </a:lnSpc>
              <a:spcBef>
                <a:spcPts val="1500"/>
              </a:spcBef>
              <a:spcAft>
                <a:spcPts val="0"/>
              </a:spcAft>
              <a:buClr>
                <a:schemeClr val="dk1"/>
              </a:buClr>
              <a:buSzPts val="1800"/>
              <a:buChar char="•"/>
              <a:defRPr/>
            </a:lvl8pPr>
            <a:lvl9pPr marL="4114800" lvl="8" indent="-342900" algn="l">
              <a:lnSpc>
                <a:spcPct val="90000"/>
              </a:lnSpc>
              <a:spcBef>
                <a:spcPts val="1500"/>
              </a:spcBef>
              <a:spcAft>
                <a:spcPts val="0"/>
              </a:spcAft>
              <a:buClr>
                <a:schemeClr val="dk1"/>
              </a:buClr>
              <a:buSzPts val="1800"/>
              <a:buChar char="•"/>
              <a:defRPr/>
            </a:lvl9pPr>
          </a:lstStyle>
          <a:p>
            <a:endParaRPr/>
          </a:p>
        </p:txBody>
      </p:sp>
      <p:cxnSp>
        <p:nvCxnSpPr>
          <p:cNvPr id="19" name="Google Shape;19;p3"/>
          <p:cNvCxnSpPr/>
          <p:nvPr/>
        </p:nvCxnSpPr>
        <p:spPr>
          <a:xfrm>
            <a:off x="1059543" y="4648200"/>
            <a:ext cx="25258032" cy="0"/>
          </a:xfrm>
          <a:prstGeom prst="straightConnector1">
            <a:avLst/>
          </a:prstGeom>
          <a:noFill/>
          <a:ln w="330200" cap="sq" cmpd="sng">
            <a:solidFill>
              <a:srgbClr val="67A478"/>
            </a:solidFill>
            <a:prstDash val="solid"/>
            <a:miter lim="800000"/>
            <a:headEnd type="none" w="sm" len="sm"/>
            <a:tailEnd type="none" w="sm" len="sm"/>
          </a:ln>
        </p:spPr>
      </p:cxnSp>
      <p:sp>
        <p:nvSpPr>
          <p:cNvPr id="20" name="Google Shape;20;p3"/>
          <p:cNvSpPr/>
          <p:nvPr/>
        </p:nvSpPr>
        <p:spPr>
          <a:xfrm>
            <a:off x="884686" y="33668190"/>
            <a:ext cx="25644767" cy="945113"/>
          </a:xfrm>
          <a:prstGeom prst="hexagon">
            <a:avLst>
              <a:gd name="adj" fmla="val 25000"/>
              <a:gd name="vf" fmla="val 115470"/>
            </a:avLst>
          </a:prstGeom>
          <a:solidFill>
            <a:srgbClr val="67A4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grpSp>
        <p:nvGrpSpPr>
          <p:cNvPr id="21" name="Google Shape;21;p3"/>
          <p:cNvGrpSpPr/>
          <p:nvPr/>
        </p:nvGrpSpPr>
        <p:grpSpPr>
          <a:xfrm>
            <a:off x="1851897" y="33082292"/>
            <a:ext cx="1981493" cy="1981493"/>
            <a:chOff x="-7071360" y="11654120"/>
            <a:chExt cx="3202416" cy="3202416"/>
          </a:xfrm>
        </p:grpSpPr>
        <p:sp>
          <p:nvSpPr>
            <p:cNvPr id="22" name="Google Shape;22;p3"/>
            <p:cNvSpPr/>
            <p:nvPr/>
          </p:nvSpPr>
          <p:spPr>
            <a:xfrm>
              <a:off x="-7071360" y="11654120"/>
              <a:ext cx="3202416" cy="320241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23" name="Google Shape;23;p3" descr="A picture containing text, sign, device, meter&#10;&#10;Description automatically generated"/>
            <p:cNvPicPr preferRelativeResize="0"/>
            <p:nvPr/>
          </p:nvPicPr>
          <p:blipFill rotWithShape="1">
            <a:blip r:embed="rId3">
              <a:alphaModFix/>
            </a:blip>
            <a:srcRect/>
            <a:stretch/>
          </p:blipFill>
          <p:spPr>
            <a:xfrm>
              <a:off x="-6849565" y="11859962"/>
              <a:ext cx="2758827" cy="2790732"/>
            </a:xfrm>
            <a:prstGeom prst="rect">
              <a:avLst/>
            </a:prstGeom>
            <a:noFill/>
            <a:ln>
              <a:noFill/>
            </a:ln>
          </p:spPr>
        </p:pic>
      </p:grpSp>
      <p:sp>
        <p:nvSpPr>
          <p:cNvPr id="24" name="Google Shape;24;p3"/>
          <p:cNvSpPr txBox="1">
            <a:spLocks noGrp="1"/>
          </p:cNvSpPr>
          <p:nvPr>
            <p:ph type="body" idx="3"/>
          </p:nvPr>
        </p:nvSpPr>
        <p:spPr>
          <a:xfrm>
            <a:off x="4410670" y="33665608"/>
            <a:ext cx="19035483" cy="94270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3000"/>
              </a:spcBef>
              <a:spcAft>
                <a:spcPts val="0"/>
              </a:spcAft>
              <a:buClr>
                <a:schemeClr val="lt1"/>
              </a:buClr>
              <a:buSzPts val="4000"/>
              <a:buNone/>
              <a:defRPr sz="4000" b="1">
                <a:solidFill>
                  <a:schemeClr val="lt1"/>
                </a:solidFill>
              </a:defRPr>
            </a:lvl1pPr>
            <a:lvl2pPr marL="914400" lvl="1" indent="-342900" algn="l">
              <a:lnSpc>
                <a:spcPct val="90000"/>
              </a:lnSpc>
              <a:spcBef>
                <a:spcPts val="1500"/>
              </a:spcBef>
              <a:spcAft>
                <a:spcPts val="0"/>
              </a:spcAft>
              <a:buClr>
                <a:srgbClr val="3F3F3F"/>
              </a:buClr>
              <a:buSzPts val="1800"/>
              <a:buChar char="•"/>
              <a:defRPr/>
            </a:lvl2pPr>
            <a:lvl3pPr marL="1371600" lvl="2" indent="-342900" algn="l">
              <a:lnSpc>
                <a:spcPct val="90000"/>
              </a:lnSpc>
              <a:spcBef>
                <a:spcPts val="1500"/>
              </a:spcBef>
              <a:spcAft>
                <a:spcPts val="0"/>
              </a:spcAft>
              <a:buClr>
                <a:srgbClr val="3F3F3F"/>
              </a:buClr>
              <a:buSzPts val="1800"/>
              <a:buChar char="•"/>
              <a:defRPr/>
            </a:lvl3pPr>
            <a:lvl4pPr marL="1828800" lvl="3" indent="-342900" algn="l">
              <a:lnSpc>
                <a:spcPct val="90000"/>
              </a:lnSpc>
              <a:spcBef>
                <a:spcPts val="1500"/>
              </a:spcBef>
              <a:spcAft>
                <a:spcPts val="0"/>
              </a:spcAft>
              <a:buClr>
                <a:srgbClr val="3F3F3F"/>
              </a:buClr>
              <a:buSzPts val="1800"/>
              <a:buChar char="•"/>
              <a:defRPr/>
            </a:lvl4pPr>
            <a:lvl5pPr marL="2286000" lvl="4" indent="-342900" algn="l">
              <a:lnSpc>
                <a:spcPct val="90000"/>
              </a:lnSpc>
              <a:spcBef>
                <a:spcPts val="1500"/>
              </a:spcBef>
              <a:spcAft>
                <a:spcPts val="0"/>
              </a:spcAft>
              <a:buClr>
                <a:srgbClr val="3F3F3F"/>
              </a:buClr>
              <a:buSzPts val="1800"/>
              <a:buChar char="•"/>
              <a:defRPr/>
            </a:lvl5pPr>
            <a:lvl6pPr marL="2743200" lvl="5" indent="-342900" algn="l">
              <a:lnSpc>
                <a:spcPct val="90000"/>
              </a:lnSpc>
              <a:spcBef>
                <a:spcPts val="1500"/>
              </a:spcBef>
              <a:spcAft>
                <a:spcPts val="0"/>
              </a:spcAft>
              <a:buClr>
                <a:schemeClr val="dk1"/>
              </a:buClr>
              <a:buSzPts val="1800"/>
              <a:buChar char="•"/>
              <a:defRPr/>
            </a:lvl6pPr>
            <a:lvl7pPr marL="3200400" lvl="6" indent="-342900" algn="l">
              <a:lnSpc>
                <a:spcPct val="90000"/>
              </a:lnSpc>
              <a:spcBef>
                <a:spcPts val="1500"/>
              </a:spcBef>
              <a:spcAft>
                <a:spcPts val="0"/>
              </a:spcAft>
              <a:buClr>
                <a:schemeClr val="dk1"/>
              </a:buClr>
              <a:buSzPts val="1800"/>
              <a:buChar char="•"/>
              <a:defRPr/>
            </a:lvl7pPr>
            <a:lvl8pPr marL="3657600" lvl="7" indent="-342900" algn="l">
              <a:lnSpc>
                <a:spcPct val="90000"/>
              </a:lnSpc>
              <a:spcBef>
                <a:spcPts val="1500"/>
              </a:spcBef>
              <a:spcAft>
                <a:spcPts val="0"/>
              </a:spcAft>
              <a:buClr>
                <a:schemeClr val="dk1"/>
              </a:buClr>
              <a:buSzPts val="1800"/>
              <a:buChar char="•"/>
              <a:defRPr/>
            </a:lvl8pPr>
            <a:lvl9pPr marL="4114800" lvl="8" indent="-342900" algn="l">
              <a:lnSpc>
                <a:spcPct val="90000"/>
              </a:lnSpc>
              <a:spcBef>
                <a:spcPts val="1500"/>
              </a:spcBef>
              <a:spcAft>
                <a:spcPts val="0"/>
              </a:spcAft>
              <a:buClr>
                <a:schemeClr val="dk1"/>
              </a:buClr>
              <a:buSzPts val="1800"/>
              <a:buChar char="•"/>
              <a:defRPr/>
            </a:lvl9pPr>
          </a:lstStyle>
          <a:p>
            <a:endParaRPr/>
          </a:p>
        </p:txBody>
      </p:sp>
      <p:grpSp>
        <p:nvGrpSpPr>
          <p:cNvPr id="25" name="Google Shape;25;p3"/>
          <p:cNvGrpSpPr/>
          <p:nvPr/>
        </p:nvGrpSpPr>
        <p:grpSpPr>
          <a:xfrm>
            <a:off x="23728070" y="33082292"/>
            <a:ext cx="1981493" cy="1981493"/>
            <a:chOff x="759974" y="33259274"/>
            <a:chExt cx="2630926" cy="2630926"/>
          </a:xfrm>
        </p:grpSpPr>
        <p:sp>
          <p:nvSpPr>
            <p:cNvPr id="26" name="Google Shape;26;p3"/>
            <p:cNvSpPr/>
            <p:nvPr/>
          </p:nvSpPr>
          <p:spPr>
            <a:xfrm>
              <a:off x="759974" y="33259274"/>
              <a:ext cx="2630926" cy="26309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27" name="Google Shape;27;p3"/>
            <p:cNvPicPr preferRelativeResize="0"/>
            <p:nvPr/>
          </p:nvPicPr>
          <p:blipFill rotWithShape="1">
            <a:blip r:embed="rId4">
              <a:alphaModFix/>
            </a:blip>
            <a:srcRect/>
            <a:stretch/>
          </p:blipFill>
          <p:spPr>
            <a:xfrm>
              <a:off x="977627" y="33476927"/>
              <a:ext cx="2195621" cy="2195621"/>
            </a:xfrm>
            <a:prstGeom prst="rect">
              <a:avLst/>
            </a:prstGeom>
            <a:noFill/>
            <a:ln>
              <a:noFill/>
            </a:ln>
          </p:spPr>
        </p:pic>
      </p:grpSp>
      <p:sp>
        <p:nvSpPr>
          <p:cNvPr id="28" name="Google Shape;28;p3"/>
          <p:cNvSpPr/>
          <p:nvPr/>
        </p:nvSpPr>
        <p:spPr>
          <a:xfrm>
            <a:off x="893617" y="34655263"/>
            <a:ext cx="25644767"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75"/>
              <a:buFont typeface="Century Gothic"/>
              <a:buNone/>
            </a:pPr>
            <a:r>
              <a:rPr lang="en-US" sz="700" b="0" i="1" u="none" strike="noStrike" cap="none">
                <a:solidFill>
                  <a:srgbClr val="3F3F3F"/>
                </a:solidFill>
                <a:latin typeface="Century Gothic"/>
                <a:ea typeface="Century Gothic"/>
                <a:cs typeface="Century Gothic"/>
                <a:sym typeface="Century Gothic"/>
              </a:rPr>
              <a:t>This material is based upon work supported by NASA through contract 80LARC23FA024</a:t>
            </a:r>
            <a:r>
              <a:rPr lang="en-US" sz="800" b="0" i="0" u="none" strike="noStrike" cap="none">
                <a:solidFill>
                  <a:srgbClr val="3F3F3F"/>
                </a:solidFill>
                <a:latin typeface="Century Gothic"/>
                <a:ea typeface="Century Gothic"/>
                <a:cs typeface="Century Gothic"/>
                <a:sym typeface="Century Gothic"/>
              </a:rPr>
              <a:t>.</a:t>
            </a:r>
            <a:r>
              <a:rPr lang="en-US" sz="700" b="0" i="1" u="none" strike="noStrike" cap="none">
                <a:solidFill>
                  <a:srgbClr val="3F3F3F"/>
                </a:solidFill>
                <a:latin typeface="Century Gothic"/>
                <a:ea typeface="Century Gothic"/>
                <a:cs typeface="Century Gothic"/>
                <a:sym typeface="Century Gothic"/>
              </a:rPr>
              <a:t>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p:txBody>
      </p:sp>
    </p:spTree>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680">
          <p15:clr>
            <a:srgbClr val="FBAE40"/>
          </p15:clr>
        </p15:guide>
        <p15:guide id="4" orient="horz" pos="22608">
          <p15:clr>
            <a:srgbClr val="FBAE40"/>
          </p15:clr>
        </p15:guide>
        <p15:guide id="5" orient="horz" pos="2928">
          <p15:clr>
            <a:srgbClr val="FBAE40"/>
          </p15:clr>
        </p15:guide>
        <p15:guide id="6" pos="14304">
          <p15:clr>
            <a:srgbClr val="FBAE40"/>
          </p15:clr>
        </p15:guide>
        <p15:guide id="7" orient="horz" pos="20592">
          <p15:clr>
            <a:srgbClr val="FBAE40"/>
          </p15:clr>
        </p15:guide>
        <p15:guide id="8" orient="horz" pos="3312">
          <p15:clr>
            <a:srgbClr val="FBAE40"/>
          </p15:clr>
        </p15:guide>
        <p15:guide id="9" pos="2760">
          <p15:clr>
            <a:srgbClr val="FBAE40"/>
          </p15:clr>
        </p15:guide>
        <p15:guide id="10" orient="horz" pos="1680">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885950" y="1947342"/>
            <a:ext cx="23660100" cy="706966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F3F3F"/>
              </a:buClr>
              <a:buSzPts val="13200"/>
              <a:buFont typeface="Century Gothic"/>
              <a:buNone/>
              <a:defRPr sz="132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
          <p:cNvSpPr txBox="1">
            <a:spLocks noGrp="1"/>
          </p:cNvSpPr>
          <p:nvPr>
            <p:ph type="body" idx="1"/>
          </p:nvPr>
        </p:nvSpPr>
        <p:spPr>
          <a:xfrm>
            <a:off x="1885950" y="9736667"/>
            <a:ext cx="23660100" cy="23207136"/>
          </a:xfrm>
          <a:prstGeom prst="rect">
            <a:avLst/>
          </a:prstGeom>
          <a:noFill/>
          <a:ln>
            <a:noFill/>
          </a:ln>
        </p:spPr>
        <p:txBody>
          <a:bodyPr spcFirstLastPara="1" wrap="square" lIns="91425" tIns="45700" rIns="91425" bIns="45700" anchor="t" anchorCtr="0">
            <a:normAutofit/>
          </a:bodyPr>
          <a:lstStyle>
            <a:lvl1pPr marL="457200" marR="0" lvl="0" indent="-762000" algn="l" rtl="0">
              <a:lnSpc>
                <a:spcPct val="90000"/>
              </a:lnSpc>
              <a:spcBef>
                <a:spcPts val="3000"/>
              </a:spcBef>
              <a:spcAft>
                <a:spcPts val="0"/>
              </a:spcAft>
              <a:buClr>
                <a:srgbClr val="3F3F3F"/>
              </a:buClr>
              <a:buSzPts val="8400"/>
              <a:buFont typeface="Arial"/>
              <a:buChar char="•"/>
              <a:defRPr sz="8400" b="0" i="0" u="none" strike="noStrike" cap="none">
                <a:solidFill>
                  <a:srgbClr val="3F3F3F"/>
                </a:solidFill>
                <a:latin typeface="Century Gothic"/>
                <a:ea typeface="Century Gothic"/>
                <a:cs typeface="Century Gothic"/>
                <a:sym typeface="Century Gothic"/>
              </a:defRPr>
            </a:lvl1pPr>
            <a:lvl2pPr marL="914400" marR="0" lvl="1" indent="-685800" algn="l" rtl="0">
              <a:lnSpc>
                <a:spcPct val="90000"/>
              </a:lnSpc>
              <a:spcBef>
                <a:spcPts val="1500"/>
              </a:spcBef>
              <a:spcAft>
                <a:spcPts val="0"/>
              </a:spcAft>
              <a:buClr>
                <a:srgbClr val="3F3F3F"/>
              </a:buClr>
              <a:buSzPts val="7200"/>
              <a:buFont typeface="Arial"/>
              <a:buChar char="•"/>
              <a:defRPr sz="7200" b="0" i="0" u="none" strike="noStrike" cap="none">
                <a:solidFill>
                  <a:srgbClr val="3F3F3F"/>
                </a:solidFill>
                <a:latin typeface="Century Gothic"/>
                <a:ea typeface="Century Gothic"/>
                <a:cs typeface="Century Gothic"/>
                <a:sym typeface="Century Gothic"/>
              </a:defRPr>
            </a:lvl2pPr>
            <a:lvl3pPr marL="1371600" marR="0" lvl="2" indent="-609600" algn="l" rtl="0">
              <a:lnSpc>
                <a:spcPct val="90000"/>
              </a:lnSpc>
              <a:spcBef>
                <a:spcPts val="1500"/>
              </a:spcBef>
              <a:spcAft>
                <a:spcPts val="0"/>
              </a:spcAft>
              <a:buClr>
                <a:srgbClr val="3F3F3F"/>
              </a:buClr>
              <a:buSzPts val="6000"/>
              <a:buFont typeface="Arial"/>
              <a:buChar char="•"/>
              <a:defRPr sz="6000" b="0" i="0" u="none" strike="noStrike" cap="none">
                <a:solidFill>
                  <a:srgbClr val="3F3F3F"/>
                </a:solidFill>
                <a:latin typeface="Century Gothic"/>
                <a:ea typeface="Century Gothic"/>
                <a:cs typeface="Century Gothic"/>
                <a:sym typeface="Century Gothic"/>
              </a:defRPr>
            </a:lvl3pPr>
            <a:lvl4pPr marL="1828800" marR="0" lvl="3"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4pPr>
            <a:lvl5pPr marL="2286000" marR="0" lvl="4"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2"/>
          <p:cNvSpPr txBox="1">
            <a:spLocks noGrp="1"/>
          </p:cNvSpPr>
          <p:nvPr>
            <p:ph type="dt" idx="10"/>
          </p:nvPr>
        </p:nvSpPr>
        <p:spPr>
          <a:xfrm>
            <a:off x="1885950" y="33900542"/>
            <a:ext cx="6172200" cy="19473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2"/>
          <p:cNvSpPr txBox="1">
            <a:spLocks noGrp="1"/>
          </p:cNvSpPr>
          <p:nvPr>
            <p:ph type="ftr" idx="11"/>
          </p:nvPr>
        </p:nvSpPr>
        <p:spPr>
          <a:xfrm>
            <a:off x="9086850" y="33900542"/>
            <a:ext cx="9258300" cy="19473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6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2"/>
          <p:cNvSpPr txBox="1">
            <a:spLocks noGrp="1"/>
          </p:cNvSpPr>
          <p:nvPr>
            <p:ph type="sldNum" idx="12"/>
          </p:nvPr>
        </p:nvSpPr>
        <p:spPr>
          <a:xfrm>
            <a:off x="19373850" y="33900542"/>
            <a:ext cx="6172200" cy="19473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36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36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36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36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36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36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36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36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36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18" Type="http://schemas.openxmlformats.org/officeDocument/2006/relationships/image" Target="../media/image19.jpeg"/><Relationship Id="rId3" Type="http://schemas.openxmlformats.org/officeDocument/2006/relationships/image" Target="../media/image4.jpe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jpeg"/><Relationship Id="rId2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113" name="Google Shape;113;p1"/>
          <p:cNvSpPr txBox="1"/>
          <p:nvPr/>
        </p:nvSpPr>
        <p:spPr>
          <a:xfrm>
            <a:off x="875226" y="27970225"/>
            <a:ext cx="17927100" cy="1522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6ADB2"/>
              </a:buClr>
              <a:buSzPts val="10000"/>
              <a:buFont typeface="Century Gothic"/>
              <a:buNone/>
            </a:pPr>
            <a:r>
              <a:rPr lang="en-US" sz="4800" b="1">
                <a:solidFill>
                  <a:srgbClr val="67A478"/>
                </a:solidFill>
                <a:latin typeface="Century Gothic"/>
                <a:ea typeface="Century Gothic"/>
                <a:cs typeface="Century Gothic"/>
                <a:sym typeface="Century Gothic"/>
              </a:rPr>
              <a:t>Rhode Island</a:t>
            </a:r>
            <a:r>
              <a:rPr lang="en-US" sz="4800" b="0" i="0" u="none" strike="noStrike" cap="none">
                <a:solidFill>
                  <a:srgbClr val="67A478"/>
                </a:solidFill>
                <a:latin typeface="Century Gothic"/>
                <a:ea typeface="Century Gothic"/>
                <a:cs typeface="Century Gothic"/>
                <a:sym typeface="Century Gothic"/>
              </a:rPr>
              <a:t> </a:t>
            </a:r>
            <a:r>
              <a:rPr lang="en-US" sz="4800">
                <a:solidFill>
                  <a:srgbClr val="67A478"/>
                </a:solidFill>
                <a:latin typeface="Century Gothic"/>
                <a:ea typeface="Century Gothic"/>
                <a:cs typeface="Century Gothic"/>
                <a:sym typeface="Century Gothic"/>
              </a:rPr>
              <a:t>Ecological Conservation</a:t>
            </a:r>
            <a:endParaRPr lang="en-US" sz="4800">
              <a:solidFill>
                <a:srgbClr val="67A478"/>
              </a:solidFill>
            </a:endParaRPr>
          </a:p>
        </p:txBody>
      </p:sp>
      <p:pic>
        <p:nvPicPr>
          <p:cNvPr id="116" name="Google Shape;77;p1">
            <a:extLst>
              <a:ext uri="{FF2B5EF4-FFF2-40B4-BE49-F238E27FC236}">
                <a16:creationId xmlns:a16="http://schemas.microsoft.com/office/drawing/2014/main" id="{13821085-E8F9-58FD-A8CD-995D8D0691FC}"/>
              </a:ext>
            </a:extLst>
          </p:cNvPr>
          <p:cNvPicPr preferRelativeResize="0">
            <a:picLocks noChangeAspect="1"/>
          </p:cNvPicPr>
          <p:nvPr/>
        </p:nvPicPr>
        <p:blipFill>
          <a:blip r:embed="rId3">
            <a:clrChange>
              <a:clrFrom>
                <a:srgbClr val="FFFFFF"/>
              </a:clrFrom>
              <a:clrTo>
                <a:srgbClr val="FFFFFF">
                  <a:alpha val="0"/>
                </a:srgbClr>
              </a:clrTo>
            </a:clrChange>
          </a:blip>
          <a:srcRect/>
          <a:stretch/>
        </p:blipFill>
        <p:spPr>
          <a:xfrm>
            <a:off x="20659783" y="6944653"/>
            <a:ext cx="5998949" cy="7763345"/>
          </a:xfrm>
          <a:prstGeom prst="rect">
            <a:avLst/>
          </a:prstGeom>
          <a:noFill/>
          <a:ln>
            <a:noFill/>
          </a:ln>
        </p:spPr>
      </p:pic>
      <p:pic>
        <p:nvPicPr>
          <p:cNvPr id="115" name="Google Shape;77;p1">
            <a:extLst>
              <a:ext uri="{FF2B5EF4-FFF2-40B4-BE49-F238E27FC236}">
                <a16:creationId xmlns:a16="http://schemas.microsoft.com/office/drawing/2014/main" id="{2DEB847C-DD57-7C1C-69CD-0677727FE66C}"/>
              </a:ext>
            </a:extLst>
          </p:cNvPr>
          <p:cNvPicPr preferRelativeResize="0">
            <a:picLocks noChangeAspect="1"/>
          </p:cNvPicPr>
          <p:nvPr/>
        </p:nvPicPr>
        <p:blipFill>
          <a:blip r:embed="rId4">
            <a:clrChange>
              <a:clrFrom>
                <a:srgbClr val="FFFFFF"/>
              </a:clrFrom>
              <a:clrTo>
                <a:srgbClr val="FFFFFF">
                  <a:alpha val="0"/>
                </a:srgbClr>
              </a:clrTo>
            </a:clrChange>
          </a:blip>
          <a:srcRect/>
          <a:stretch/>
        </p:blipFill>
        <p:spPr>
          <a:xfrm>
            <a:off x="13988268" y="6944653"/>
            <a:ext cx="5998949" cy="7763345"/>
          </a:xfrm>
          <a:prstGeom prst="rect">
            <a:avLst/>
          </a:prstGeom>
          <a:noFill/>
          <a:ln>
            <a:noFill/>
          </a:ln>
        </p:spPr>
      </p:pic>
      <p:pic>
        <p:nvPicPr>
          <p:cNvPr id="111" name="Google Shape;77;p1">
            <a:extLst>
              <a:ext uri="{FF2B5EF4-FFF2-40B4-BE49-F238E27FC236}">
                <a16:creationId xmlns:a16="http://schemas.microsoft.com/office/drawing/2014/main" id="{D21F3652-79DB-E5E3-3EA5-A3216508F3E2}"/>
              </a:ext>
            </a:extLst>
          </p:cNvPr>
          <p:cNvPicPr preferRelativeResize="0">
            <a:picLocks noChangeAspect="1"/>
          </p:cNvPicPr>
          <p:nvPr/>
        </p:nvPicPr>
        <p:blipFill>
          <a:blip r:embed="rId5">
            <a:clrChange>
              <a:clrFrom>
                <a:srgbClr val="FFFFFF"/>
              </a:clrFrom>
              <a:clrTo>
                <a:srgbClr val="FFFFFF">
                  <a:alpha val="0"/>
                </a:srgbClr>
              </a:clrTo>
            </a:clrChange>
          </a:blip>
          <a:srcRect/>
          <a:stretch/>
        </p:blipFill>
        <p:spPr>
          <a:xfrm>
            <a:off x="7316752" y="6944653"/>
            <a:ext cx="5998949" cy="7763345"/>
          </a:xfrm>
          <a:prstGeom prst="rect">
            <a:avLst/>
          </a:prstGeom>
          <a:noFill/>
          <a:ln>
            <a:noFill/>
          </a:ln>
        </p:spPr>
      </p:pic>
      <p:sp>
        <p:nvSpPr>
          <p:cNvPr id="34" name="Google Shape;34;p1"/>
          <p:cNvSpPr/>
          <p:nvPr/>
        </p:nvSpPr>
        <p:spPr>
          <a:xfrm>
            <a:off x="914400" y="16845878"/>
            <a:ext cx="13955830" cy="11063120"/>
          </a:xfrm>
          <a:prstGeom prst="rect">
            <a:avLst/>
          </a:prstGeom>
          <a:noFill/>
          <a:ln w="3175" cap="flat" cmpd="sng">
            <a:solidFill>
              <a:srgbClr val="E1F3C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35" name="Google Shape;35;p1"/>
          <p:cNvSpPr txBox="1">
            <a:spLocks noGrp="1"/>
          </p:cNvSpPr>
          <p:nvPr>
            <p:ph type="body" idx="1"/>
          </p:nvPr>
        </p:nvSpPr>
        <p:spPr>
          <a:xfrm>
            <a:off x="2748475" y="1070150"/>
            <a:ext cx="21473700" cy="14469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dirty="0">
                <a:solidFill>
                  <a:srgbClr val="67A478"/>
                </a:solidFill>
              </a:rPr>
              <a:t>Methods for Monitoring Rhode Island Habitats:</a:t>
            </a:r>
            <a:endParaRPr sz="7000" dirty="0">
              <a:solidFill>
                <a:srgbClr val="67A478"/>
              </a:solidFill>
            </a:endParaRPr>
          </a:p>
          <a:p>
            <a:pPr marL="0" lvl="0" indent="0" algn="l" rtl="0">
              <a:lnSpc>
                <a:spcPct val="90000"/>
              </a:lnSpc>
              <a:spcBef>
                <a:spcPts val="0"/>
              </a:spcBef>
              <a:spcAft>
                <a:spcPts val="0"/>
              </a:spcAft>
              <a:buClr>
                <a:srgbClr val="67A478"/>
              </a:buClr>
              <a:buSzPts val="7200"/>
              <a:buNone/>
            </a:pPr>
            <a:endParaRPr sz="6800" dirty="0">
              <a:solidFill>
                <a:srgbClr val="67A478"/>
              </a:solidFill>
            </a:endParaRPr>
          </a:p>
        </p:txBody>
      </p:sp>
      <p:sp>
        <p:nvSpPr>
          <p:cNvPr id="36" name="Google Shape;36;p1"/>
          <p:cNvSpPr txBox="1">
            <a:spLocks noGrp="1"/>
          </p:cNvSpPr>
          <p:nvPr>
            <p:ph type="body" idx="3"/>
          </p:nvPr>
        </p:nvSpPr>
        <p:spPr>
          <a:xfrm>
            <a:off x="4410670" y="33665608"/>
            <a:ext cx="19035483" cy="942709"/>
          </a:xfrm>
          <a:prstGeom prst="rect">
            <a:avLst/>
          </a:prstGeom>
          <a:noFill/>
          <a:ln>
            <a:noFill/>
          </a:ln>
        </p:spPr>
        <p:txBody>
          <a:bodyPr spcFirstLastPara="1" wrap="square" lIns="91425" tIns="45700" rIns="91425" bIns="45700" anchor="ctr" anchorCtr="0">
            <a:normAutofit/>
          </a:bodyPr>
          <a:lstStyle/>
          <a:p>
            <a:pPr marL="0" indent="0">
              <a:spcBef>
                <a:spcPts val="0"/>
              </a:spcBef>
            </a:pPr>
            <a:r>
              <a:rPr lang="en-US"/>
              <a:t>North Carolina – NCEI | Spring 2024</a:t>
            </a:r>
          </a:p>
        </p:txBody>
      </p:sp>
      <p:grpSp>
        <p:nvGrpSpPr>
          <p:cNvPr id="38" name="Google Shape;38;p1"/>
          <p:cNvGrpSpPr/>
          <p:nvPr/>
        </p:nvGrpSpPr>
        <p:grpSpPr>
          <a:xfrm>
            <a:off x="875190" y="28923832"/>
            <a:ext cx="11451588" cy="4533906"/>
            <a:chOff x="875215" y="28371420"/>
            <a:chExt cx="11451588" cy="4533906"/>
          </a:xfrm>
        </p:grpSpPr>
        <p:sp>
          <p:nvSpPr>
            <p:cNvPr id="39" name="Google Shape;39;p1"/>
            <p:cNvSpPr txBox="1"/>
            <p:nvPr/>
          </p:nvSpPr>
          <p:spPr>
            <a:xfrm>
              <a:off x="875215" y="28371420"/>
              <a:ext cx="45426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u="none" strike="noStrike" cap="none">
                  <a:solidFill>
                    <a:srgbClr val="67A478"/>
                  </a:solidFill>
                  <a:latin typeface="Century Gothic"/>
                  <a:ea typeface="Century Gothic"/>
                  <a:cs typeface="Century Gothic"/>
                  <a:sym typeface="Century Gothic"/>
                </a:rPr>
                <a:t>Team Members</a:t>
              </a:r>
              <a:endParaRPr/>
            </a:p>
          </p:txBody>
        </p:sp>
        <p:grpSp>
          <p:nvGrpSpPr>
            <p:cNvPr id="40" name="Google Shape;40;p1"/>
            <p:cNvGrpSpPr/>
            <p:nvPr/>
          </p:nvGrpSpPr>
          <p:grpSpPr>
            <a:xfrm>
              <a:off x="875215" y="29404838"/>
              <a:ext cx="11451588" cy="3500488"/>
              <a:chOff x="875215" y="29404838"/>
              <a:chExt cx="11451588" cy="3500488"/>
            </a:xfrm>
          </p:grpSpPr>
          <p:sp>
            <p:nvSpPr>
              <p:cNvPr id="41" name="Google Shape;41;p1"/>
              <p:cNvSpPr txBox="1"/>
              <p:nvPr/>
            </p:nvSpPr>
            <p:spPr>
              <a:xfrm>
                <a:off x="875215" y="31657326"/>
                <a:ext cx="28722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700"/>
                  <a:buFont typeface="Arial"/>
                  <a:buNone/>
                </a:pPr>
                <a:r>
                  <a:rPr lang="en-US" sz="2300">
                    <a:solidFill>
                      <a:srgbClr val="3F3F3F"/>
                    </a:solidFill>
                    <a:latin typeface="Century Gothic"/>
                    <a:ea typeface="Century Gothic"/>
                    <a:cs typeface="Century Gothic"/>
                    <a:sym typeface="Century Gothic"/>
                  </a:rPr>
                  <a:t>Natasha Crater</a:t>
                </a:r>
                <a:endParaRPr sz="100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2700"/>
                  <a:buFont typeface="Arial"/>
                  <a:buNone/>
                </a:pPr>
                <a:r>
                  <a:rPr lang="en-US" sz="2300" i="0" u="none" strike="noStrike" cap="none">
                    <a:solidFill>
                      <a:srgbClr val="3F3F3F"/>
                    </a:solidFill>
                    <a:latin typeface="Century Gothic"/>
                    <a:ea typeface="Century Gothic"/>
                    <a:cs typeface="Century Gothic"/>
                    <a:sym typeface="Century Gothic"/>
                  </a:rPr>
                  <a:t>Project Lead</a:t>
                </a:r>
                <a:endParaRPr sz="1000">
                  <a:solidFill>
                    <a:srgbClr val="3F3F3F"/>
                  </a:solidFill>
                  <a:latin typeface="Century Gothic"/>
                  <a:ea typeface="Century Gothic"/>
                  <a:cs typeface="Century Gothic"/>
                  <a:sym typeface="Century Gothic"/>
                </a:endParaRPr>
              </a:p>
            </p:txBody>
          </p:sp>
          <p:sp>
            <p:nvSpPr>
              <p:cNvPr id="42" name="Google Shape;42;p1"/>
              <p:cNvSpPr txBox="1"/>
              <p:nvPr/>
            </p:nvSpPr>
            <p:spPr>
              <a:xfrm>
                <a:off x="3644736" y="31657326"/>
                <a:ext cx="28722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700"/>
                  <a:buFont typeface="Arial"/>
                  <a:buNone/>
                </a:pPr>
                <a:r>
                  <a:rPr lang="en-US" sz="2300">
                    <a:solidFill>
                      <a:srgbClr val="3F3F3F"/>
                    </a:solidFill>
                    <a:latin typeface="Century Gothic"/>
                    <a:ea typeface="Century Gothic"/>
                    <a:cs typeface="Century Gothic"/>
                    <a:sym typeface="Century Gothic"/>
                  </a:rPr>
                  <a:t>Kristen Mecke</a:t>
                </a:r>
                <a:endParaRPr sz="230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2700"/>
                  <a:buFont typeface="Arial"/>
                  <a:buNone/>
                </a:pPr>
                <a:r>
                  <a:rPr lang="en-US" sz="2300">
                    <a:solidFill>
                      <a:srgbClr val="3F3F3F"/>
                    </a:solidFill>
                    <a:latin typeface="Century Gothic"/>
                    <a:ea typeface="Century Gothic"/>
                    <a:cs typeface="Century Gothic"/>
                    <a:sym typeface="Century Gothic"/>
                  </a:rPr>
                  <a:t>Participant </a:t>
                </a:r>
                <a:endParaRPr sz="2300">
                  <a:solidFill>
                    <a:srgbClr val="3F3F3F"/>
                  </a:solidFill>
                  <a:latin typeface="Century Gothic"/>
                  <a:ea typeface="Century Gothic"/>
                  <a:cs typeface="Century Gothic"/>
                  <a:sym typeface="Century Gothic"/>
                </a:endParaRPr>
              </a:p>
            </p:txBody>
          </p:sp>
          <p:sp>
            <p:nvSpPr>
              <p:cNvPr id="43" name="Google Shape;43;p1"/>
              <p:cNvSpPr txBox="1"/>
              <p:nvPr/>
            </p:nvSpPr>
            <p:spPr>
              <a:xfrm>
                <a:off x="6534143" y="31657326"/>
                <a:ext cx="30021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700"/>
                  <a:buFont typeface="Arial"/>
                  <a:buNone/>
                </a:pPr>
                <a:r>
                  <a:rPr lang="en-US" sz="2300">
                    <a:solidFill>
                      <a:srgbClr val="3F3F3F"/>
                    </a:solidFill>
                    <a:latin typeface="Century Gothic"/>
                    <a:ea typeface="Century Gothic"/>
                    <a:cs typeface="Century Gothic"/>
                    <a:sym typeface="Century Gothic"/>
                  </a:rPr>
                  <a:t>Nancy Nthiga</a:t>
                </a:r>
                <a:endParaRPr sz="230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2700"/>
                  <a:buFont typeface="Arial"/>
                  <a:buNone/>
                </a:pPr>
                <a:r>
                  <a:rPr lang="en-US" sz="2300">
                    <a:solidFill>
                      <a:srgbClr val="3F3F3F"/>
                    </a:solidFill>
                    <a:latin typeface="Century Gothic"/>
                    <a:ea typeface="Century Gothic"/>
                    <a:cs typeface="Century Gothic"/>
                    <a:sym typeface="Century Gothic"/>
                  </a:rPr>
                  <a:t>Participant</a:t>
                </a:r>
                <a:endParaRPr sz="2300">
                  <a:solidFill>
                    <a:srgbClr val="3F3F3F"/>
                  </a:solidFill>
                  <a:latin typeface="Century Gothic"/>
                  <a:ea typeface="Century Gothic"/>
                  <a:cs typeface="Century Gothic"/>
                  <a:sym typeface="Century Gothic"/>
                </a:endParaRPr>
              </a:p>
            </p:txBody>
          </p:sp>
          <p:grpSp>
            <p:nvGrpSpPr>
              <p:cNvPr id="45" name="Google Shape;45;p1"/>
              <p:cNvGrpSpPr/>
              <p:nvPr/>
            </p:nvGrpSpPr>
            <p:grpSpPr>
              <a:xfrm>
                <a:off x="1259755" y="29492980"/>
                <a:ext cx="2103119" cy="2103119"/>
                <a:chOff x="2075522" y="29937480"/>
                <a:chExt cx="2103119" cy="2103119"/>
              </a:xfrm>
            </p:grpSpPr>
            <p:pic>
              <p:nvPicPr>
                <p:cNvPr id="46" name="Google Shape;46;p1"/>
                <p:cNvPicPr preferRelativeResize="0"/>
                <p:nvPr/>
              </p:nvPicPr>
              <p:blipFill rotWithShape="1">
                <a:blip r:embed="rId6">
                  <a:alphaModFix/>
                </a:blip>
                <a:srcRect t="5744" b="5736"/>
                <a:stretch/>
              </p:blipFill>
              <p:spPr>
                <a:xfrm>
                  <a:off x="2324581" y="30166140"/>
                  <a:ext cx="1605000" cy="1645800"/>
                </a:xfrm>
                <a:prstGeom prst="ellipse">
                  <a:avLst/>
                </a:prstGeom>
                <a:noFill/>
                <a:ln>
                  <a:noFill/>
                </a:ln>
              </p:spPr>
            </p:pic>
            <p:pic>
              <p:nvPicPr>
                <p:cNvPr id="47" name="Google Shape;47;p1"/>
                <p:cNvPicPr preferRelativeResize="0"/>
                <p:nvPr/>
              </p:nvPicPr>
              <p:blipFill rotWithShape="1">
                <a:blip r:embed="rId7">
                  <a:alphaModFix/>
                </a:blip>
                <a:srcRect/>
                <a:stretch/>
              </p:blipFill>
              <p:spPr>
                <a:xfrm>
                  <a:off x="2075522" y="29937480"/>
                  <a:ext cx="2103119" cy="2103119"/>
                </a:xfrm>
                <a:prstGeom prst="rect">
                  <a:avLst/>
                </a:prstGeom>
                <a:noFill/>
                <a:ln>
                  <a:noFill/>
                </a:ln>
              </p:spPr>
            </p:pic>
          </p:grpSp>
          <p:grpSp>
            <p:nvGrpSpPr>
              <p:cNvPr id="48" name="Google Shape;48;p1"/>
              <p:cNvGrpSpPr/>
              <p:nvPr/>
            </p:nvGrpSpPr>
            <p:grpSpPr>
              <a:xfrm>
                <a:off x="4029276" y="29404838"/>
                <a:ext cx="2103119" cy="2103119"/>
                <a:chOff x="3982564" y="29404838"/>
                <a:chExt cx="2103119" cy="2103119"/>
              </a:xfrm>
            </p:grpSpPr>
            <p:pic>
              <p:nvPicPr>
                <p:cNvPr id="49" name="Google Shape;49;p1"/>
                <p:cNvPicPr preferRelativeResize="0"/>
                <p:nvPr/>
              </p:nvPicPr>
              <p:blipFill rotWithShape="1">
                <a:blip r:embed="rId7">
                  <a:alphaModFix/>
                </a:blip>
                <a:srcRect/>
                <a:stretch/>
              </p:blipFill>
              <p:spPr>
                <a:xfrm>
                  <a:off x="3982564" y="29404838"/>
                  <a:ext cx="2103119" cy="2103119"/>
                </a:xfrm>
                <a:prstGeom prst="rect">
                  <a:avLst/>
                </a:prstGeom>
                <a:noFill/>
                <a:ln>
                  <a:noFill/>
                </a:ln>
              </p:spPr>
            </p:pic>
            <p:pic>
              <p:nvPicPr>
                <p:cNvPr id="50" name="Google Shape;50;p1"/>
                <p:cNvPicPr preferRelativeResize="0"/>
                <p:nvPr/>
              </p:nvPicPr>
              <p:blipFill rotWithShape="1">
                <a:blip r:embed="rId8">
                  <a:alphaModFix/>
                </a:blip>
                <a:srcRect l="-3960" t="7982" r="3960" b="15111"/>
                <a:stretch/>
              </p:blipFill>
              <p:spPr>
                <a:xfrm>
                  <a:off x="4231624" y="29633498"/>
                  <a:ext cx="1605000" cy="1645800"/>
                </a:xfrm>
                <a:prstGeom prst="ellipse">
                  <a:avLst/>
                </a:prstGeom>
                <a:noFill/>
                <a:ln>
                  <a:noFill/>
                </a:ln>
              </p:spPr>
            </p:pic>
          </p:grpSp>
          <p:sp>
            <p:nvSpPr>
              <p:cNvPr id="44" name="Google Shape;44;p1"/>
              <p:cNvSpPr txBox="1"/>
              <p:nvPr/>
            </p:nvSpPr>
            <p:spPr>
              <a:xfrm>
                <a:off x="9324703" y="31657326"/>
                <a:ext cx="30021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700"/>
                  <a:buFont typeface="Arial"/>
                  <a:buNone/>
                </a:pPr>
                <a:r>
                  <a:rPr lang="en-US" sz="2300">
                    <a:solidFill>
                      <a:srgbClr val="3F3F3F"/>
                    </a:solidFill>
                    <a:latin typeface="Century Gothic"/>
                    <a:ea typeface="Century Gothic"/>
                    <a:cs typeface="Century Gothic"/>
                    <a:sym typeface="Century Gothic"/>
                  </a:rPr>
                  <a:t>Joseph Barnes</a:t>
                </a:r>
                <a:endParaRPr sz="230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2700"/>
                  <a:buFont typeface="Arial"/>
                  <a:buNone/>
                </a:pPr>
                <a:r>
                  <a:rPr lang="en-US" sz="2300">
                    <a:solidFill>
                      <a:srgbClr val="3F3F3F"/>
                    </a:solidFill>
                    <a:latin typeface="Century Gothic"/>
                    <a:ea typeface="Century Gothic"/>
                    <a:cs typeface="Century Gothic"/>
                    <a:sym typeface="Century Gothic"/>
                  </a:rPr>
                  <a:t>Participant</a:t>
                </a:r>
                <a:endParaRPr sz="2300">
                  <a:solidFill>
                    <a:srgbClr val="3F3F3F"/>
                  </a:solidFill>
                  <a:latin typeface="Century Gothic"/>
                  <a:ea typeface="Century Gothic"/>
                  <a:cs typeface="Century Gothic"/>
                  <a:sym typeface="Century Gothic"/>
                </a:endParaRPr>
              </a:p>
            </p:txBody>
          </p:sp>
          <p:grpSp>
            <p:nvGrpSpPr>
              <p:cNvPr id="51" name="Google Shape;51;p1"/>
              <p:cNvGrpSpPr/>
              <p:nvPr/>
            </p:nvGrpSpPr>
            <p:grpSpPr>
              <a:xfrm>
                <a:off x="6983633" y="29404838"/>
                <a:ext cx="2103119" cy="2103119"/>
                <a:chOff x="6876192" y="29404838"/>
                <a:chExt cx="2103119" cy="2103119"/>
              </a:xfrm>
            </p:grpSpPr>
            <p:pic>
              <p:nvPicPr>
                <p:cNvPr id="52" name="Google Shape;52;p1"/>
                <p:cNvPicPr preferRelativeResize="0"/>
                <p:nvPr/>
              </p:nvPicPr>
              <p:blipFill rotWithShape="1">
                <a:blip r:embed="rId7">
                  <a:alphaModFix/>
                </a:blip>
                <a:srcRect/>
                <a:stretch/>
              </p:blipFill>
              <p:spPr>
                <a:xfrm>
                  <a:off x="6876192" y="29404838"/>
                  <a:ext cx="2103119" cy="2103119"/>
                </a:xfrm>
                <a:prstGeom prst="rect">
                  <a:avLst/>
                </a:prstGeom>
                <a:noFill/>
                <a:ln>
                  <a:noFill/>
                </a:ln>
              </p:spPr>
            </p:pic>
            <p:pic>
              <p:nvPicPr>
                <p:cNvPr id="53" name="Google Shape;53;p1"/>
                <p:cNvPicPr preferRelativeResize="0"/>
                <p:nvPr/>
              </p:nvPicPr>
              <p:blipFill rotWithShape="1">
                <a:blip r:embed="rId9">
                  <a:alphaModFix/>
                </a:blip>
                <a:srcRect l="1152" r="1162"/>
                <a:stretch/>
              </p:blipFill>
              <p:spPr>
                <a:xfrm>
                  <a:off x="7125252" y="29633498"/>
                  <a:ext cx="1605000" cy="1645800"/>
                </a:xfrm>
                <a:prstGeom prst="ellipse">
                  <a:avLst/>
                </a:prstGeom>
                <a:noFill/>
                <a:ln>
                  <a:noFill/>
                </a:ln>
              </p:spPr>
            </p:pic>
          </p:grpSp>
          <p:grpSp>
            <p:nvGrpSpPr>
              <p:cNvPr id="54" name="Google Shape;54;p1"/>
              <p:cNvGrpSpPr/>
              <p:nvPr/>
            </p:nvGrpSpPr>
            <p:grpSpPr>
              <a:xfrm>
                <a:off x="9774193" y="29425963"/>
                <a:ext cx="2103119" cy="2103119"/>
                <a:chOff x="9769820" y="29425963"/>
                <a:chExt cx="2103119" cy="2103119"/>
              </a:xfrm>
            </p:grpSpPr>
            <p:pic>
              <p:nvPicPr>
                <p:cNvPr id="55" name="Google Shape;55;p1"/>
                <p:cNvPicPr preferRelativeResize="0"/>
                <p:nvPr/>
              </p:nvPicPr>
              <p:blipFill rotWithShape="1">
                <a:blip r:embed="rId7">
                  <a:alphaModFix/>
                </a:blip>
                <a:srcRect/>
                <a:stretch/>
              </p:blipFill>
              <p:spPr>
                <a:xfrm>
                  <a:off x="9769820" y="29425963"/>
                  <a:ext cx="2103119" cy="2103119"/>
                </a:xfrm>
                <a:prstGeom prst="rect">
                  <a:avLst/>
                </a:prstGeom>
                <a:noFill/>
                <a:ln>
                  <a:noFill/>
                </a:ln>
              </p:spPr>
            </p:pic>
            <p:pic>
              <p:nvPicPr>
                <p:cNvPr id="56" name="Google Shape;56;p1"/>
                <p:cNvPicPr preferRelativeResize="0"/>
                <p:nvPr/>
              </p:nvPicPr>
              <p:blipFill rotWithShape="1">
                <a:blip r:embed="rId10">
                  <a:alphaModFix/>
                </a:blip>
                <a:srcRect t="10525" b="21079"/>
                <a:stretch/>
              </p:blipFill>
              <p:spPr>
                <a:xfrm>
                  <a:off x="10018880" y="29654623"/>
                  <a:ext cx="1605000" cy="1645800"/>
                </a:xfrm>
                <a:prstGeom prst="ellipse">
                  <a:avLst/>
                </a:prstGeom>
                <a:noFill/>
                <a:ln>
                  <a:noFill/>
                </a:ln>
              </p:spPr>
            </p:pic>
          </p:grpSp>
        </p:grpSp>
      </p:grpSp>
      <p:sp>
        <p:nvSpPr>
          <p:cNvPr id="66" name="Google Shape;66;p1"/>
          <p:cNvSpPr txBox="1"/>
          <p:nvPr/>
        </p:nvSpPr>
        <p:spPr>
          <a:xfrm>
            <a:off x="1583445" y="17195807"/>
            <a:ext cx="6406795" cy="2308284"/>
          </a:xfrm>
          <a:prstGeom prst="rect">
            <a:avLst/>
          </a:prstGeom>
          <a:noFill/>
          <a:ln>
            <a:noFill/>
          </a:ln>
          <a:effectLst/>
        </p:spPr>
        <p:txBody>
          <a:bodyPr spcFirstLastPara="1" wrap="square" lIns="91425" tIns="45700" rIns="91425" bIns="45700" anchor="t" anchorCtr="0">
            <a:spAutoFit/>
          </a:bodyPr>
          <a:lstStyle/>
          <a:p>
            <a:pPr algn="ctr"/>
            <a:r>
              <a:rPr lang="en-US" sz="4800" b="1" dirty="0">
                <a:solidFill>
                  <a:srgbClr val="67A478"/>
                </a:solidFill>
                <a:effectLst/>
                <a:latin typeface="Century Gothic"/>
                <a:ea typeface="Century Gothic"/>
                <a:cs typeface="Century Gothic"/>
                <a:sym typeface="Century Gothic"/>
              </a:rPr>
              <a:t>Current Land Cover in Rhode Island</a:t>
            </a:r>
          </a:p>
          <a:p>
            <a:pPr algn="ctr"/>
            <a:endParaRPr lang="en-US" sz="4800" dirty="0">
              <a:solidFill>
                <a:srgbClr val="67A478"/>
              </a:solidFill>
              <a:effectLst/>
              <a:latin typeface="Century Gothic"/>
              <a:ea typeface="Century Gothic"/>
              <a:cs typeface="Century Gothic"/>
              <a:sym typeface="Century Gothic"/>
            </a:endParaRPr>
          </a:p>
        </p:txBody>
      </p:sp>
      <p:sp>
        <p:nvSpPr>
          <p:cNvPr id="68" name="Google Shape;68;p1"/>
          <p:cNvSpPr txBox="1"/>
          <p:nvPr/>
        </p:nvSpPr>
        <p:spPr>
          <a:xfrm>
            <a:off x="875190" y="5507976"/>
            <a:ext cx="25604400" cy="923400"/>
          </a:xfrm>
          <a:prstGeom prst="rect">
            <a:avLst/>
          </a:prstGeom>
          <a:noFill/>
          <a:ln>
            <a:noFill/>
          </a:ln>
          <a:effectLst/>
        </p:spPr>
        <p:txBody>
          <a:bodyPr spcFirstLastPara="1" wrap="square" lIns="91425" tIns="45700" rIns="91425" bIns="45700" anchor="t" anchorCtr="0">
            <a:spAutoFit/>
          </a:bodyPr>
          <a:lstStyle/>
          <a:p>
            <a:pPr algn="ctr"/>
            <a:r>
              <a:rPr lang="en-US" sz="5400" b="1" dirty="0">
                <a:solidFill>
                  <a:srgbClr val="67A478"/>
                </a:solidFill>
                <a:latin typeface="Century Gothic"/>
                <a:sym typeface="Century Gothic"/>
              </a:rPr>
              <a:t>Projected Land Usage in Rhode Island 2026</a:t>
            </a:r>
            <a:r>
              <a:rPr lang="en-US" sz="4800" b="1" dirty="0">
                <a:solidFill>
                  <a:srgbClr val="67A478"/>
                </a:solidFill>
                <a:sym typeface="Century Gothic"/>
              </a:rPr>
              <a:t>–</a:t>
            </a:r>
            <a:r>
              <a:rPr lang="en-US" sz="5400" b="1" dirty="0">
                <a:solidFill>
                  <a:srgbClr val="67A478"/>
                </a:solidFill>
                <a:latin typeface="Century Gothic"/>
                <a:sym typeface="Century Gothic"/>
              </a:rPr>
              <a:t>2043</a:t>
            </a:r>
            <a:endParaRPr lang="en-US" sz="5400" b="1" dirty="0">
              <a:solidFill>
                <a:srgbClr val="67A478"/>
              </a:solidFill>
              <a:latin typeface="Century Gothic"/>
            </a:endParaRPr>
          </a:p>
        </p:txBody>
      </p:sp>
      <p:sp>
        <p:nvSpPr>
          <p:cNvPr id="78" name="Google Shape;78;p1"/>
          <p:cNvSpPr txBox="1"/>
          <p:nvPr/>
        </p:nvSpPr>
        <p:spPr>
          <a:xfrm>
            <a:off x="903818" y="15071056"/>
            <a:ext cx="25559660" cy="1569476"/>
          </a:xfrm>
          <a:prstGeom prst="rect">
            <a:avLst/>
          </a:prstGeom>
          <a:noFill/>
          <a:ln>
            <a:noFill/>
          </a:ln>
        </p:spPr>
        <p:txBody>
          <a:bodyPr spcFirstLastPara="1" wrap="square" lIns="91425" tIns="45700" rIns="91425" bIns="45700" anchor="t" anchorCtr="0">
            <a:noAutofit/>
          </a:bodyPr>
          <a:lstStyle/>
          <a:p>
            <a:pPr>
              <a:lnSpc>
                <a:spcPct val="90000"/>
              </a:lnSpc>
              <a:buClr>
                <a:srgbClr val="3F3F3F"/>
              </a:buClr>
              <a:buSzPts val="2700"/>
            </a:pPr>
            <a:r>
              <a:rPr lang="en-US" sz="2800" dirty="0">
                <a:solidFill>
                  <a:schemeClr val="tx1">
                    <a:lumMod val="75000"/>
                    <a:lumOff val="25000"/>
                  </a:schemeClr>
                </a:solidFill>
                <a:latin typeface="Garamond" panose="02020404030301010803" pitchFamily="18" charset="0"/>
                <a:ea typeface="Century Gothic"/>
                <a:cs typeface="Century Gothic"/>
              </a:rPr>
              <a:t>Based on ecological forecast models conducted using National Land Cover Database (NLCD) data, Rhode Island could see an increase in development and a decrease in wetland habitat over the next 20 years. Many bird species, such as the red-winged blackbird (</a:t>
            </a:r>
            <a:r>
              <a:rPr lang="en-US" sz="2800" i="1" dirty="0">
                <a:solidFill>
                  <a:schemeClr val="tx1">
                    <a:lumMod val="75000"/>
                    <a:lumOff val="25000"/>
                  </a:schemeClr>
                </a:solidFill>
                <a:latin typeface="Garamond" panose="02020404030301010803" pitchFamily="18" charset="0"/>
                <a:ea typeface="Century Gothic"/>
                <a:cs typeface="Century Gothic"/>
              </a:rPr>
              <a:t>Agelaius phoeniceus</a:t>
            </a:r>
            <a:r>
              <a:rPr lang="en-US" sz="2800" dirty="0">
                <a:solidFill>
                  <a:schemeClr val="tx1">
                    <a:lumMod val="75000"/>
                    <a:lumOff val="25000"/>
                  </a:schemeClr>
                </a:solidFill>
                <a:latin typeface="Garamond" panose="02020404030301010803" pitchFamily="18" charset="0"/>
                <a:ea typeface="Century Gothic"/>
                <a:cs typeface="Century Gothic"/>
              </a:rPr>
              <a:t>) and common yellow-throat (</a:t>
            </a:r>
            <a:r>
              <a:rPr lang="en-US" sz="2800" i="1" dirty="0" err="1">
                <a:solidFill>
                  <a:schemeClr val="tx1">
                    <a:lumMod val="75000"/>
                    <a:lumOff val="25000"/>
                  </a:schemeClr>
                </a:solidFill>
                <a:latin typeface="Garamond" panose="02020404030301010803" pitchFamily="18" charset="0"/>
                <a:ea typeface="Century Gothic"/>
                <a:cs typeface="Century Gothic"/>
              </a:rPr>
              <a:t>Geothlypis</a:t>
            </a:r>
            <a:r>
              <a:rPr lang="en-US" sz="2800" i="1" dirty="0">
                <a:solidFill>
                  <a:schemeClr val="tx1">
                    <a:lumMod val="75000"/>
                    <a:lumOff val="25000"/>
                  </a:schemeClr>
                </a:solidFill>
                <a:latin typeface="Garamond" panose="02020404030301010803" pitchFamily="18" charset="0"/>
                <a:ea typeface="Century Gothic"/>
                <a:cs typeface="Century Gothic"/>
              </a:rPr>
              <a:t> </a:t>
            </a:r>
            <a:r>
              <a:rPr lang="en-US" sz="2800" i="1" dirty="0" err="1">
                <a:solidFill>
                  <a:schemeClr val="tx1">
                    <a:lumMod val="75000"/>
                    <a:lumOff val="25000"/>
                  </a:schemeClr>
                </a:solidFill>
                <a:latin typeface="Garamond" panose="02020404030301010803" pitchFamily="18" charset="0"/>
                <a:ea typeface="Century Gothic"/>
                <a:cs typeface="Century Gothic"/>
              </a:rPr>
              <a:t>trichas</a:t>
            </a:r>
            <a:r>
              <a:rPr lang="en-US" sz="2800" dirty="0">
                <a:solidFill>
                  <a:schemeClr val="tx1">
                    <a:lumMod val="75000"/>
                    <a:lumOff val="25000"/>
                  </a:schemeClr>
                </a:solidFill>
                <a:latin typeface="Garamond" panose="02020404030301010803" pitchFamily="18" charset="0"/>
                <a:ea typeface="Century Gothic"/>
                <a:cs typeface="Century Gothic"/>
              </a:rPr>
              <a:t>) (both pictured below) may be negatively impacted by these changes due to habitat loss. Existing wetlands and other habitat areas could be prioritized for conservation where development expansion is shown in these forecasting maps.  </a:t>
            </a:r>
          </a:p>
        </p:txBody>
      </p:sp>
      <p:sp>
        <p:nvSpPr>
          <p:cNvPr id="71" name="Google Shape;71;p1"/>
          <p:cNvSpPr txBox="1"/>
          <p:nvPr/>
        </p:nvSpPr>
        <p:spPr>
          <a:xfrm>
            <a:off x="14998089" y="16993971"/>
            <a:ext cx="11436761" cy="830956"/>
          </a:xfrm>
          <a:prstGeom prst="rect">
            <a:avLst/>
          </a:prstGeom>
          <a:solidFill>
            <a:schemeClr val="bg1"/>
          </a:solidFill>
          <a:ln w="28575">
            <a:noFill/>
          </a:ln>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67A478"/>
                </a:solidFill>
                <a:latin typeface="Century Gothic"/>
                <a:ea typeface="Century Gothic"/>
                <a:cs typeface="Century Gothic"/>
                <a:sym typeface="Century Gothic"/>
              </a:rPr>
              <a:t>LULC Mapping </a:t>
            </a:r>
            <a:r>
              <a:rPr lang="en-US" sz="4800" b="1" dirty="0">
                <a:solidFill>
                  <a:srgbClr val="67A478"/>
                </a:solidFill>
                <a:latin typeface="Century Gothic"/>
                <a:ea typeface="Century Gothic"/>
                <a:cs typeface="Century Gothic"/>
                <a:sym typeface="Century Gothic"/>
              </a:rPr>
              <a:t>is</a:t>
            </a:r>
            <a:r>
              <a:rPr lang="en-US" sz="4400" b="1" dirty="0">
                <a:solidFill>
                  <a:srgbClr val="67A478"/>
                </a:solidFill>
                <a:latin typeface="Century Gothic"/>
                <a:ea typeface="Century Gothic"/>
                <a:cs typeface="Century Gothic"/>
                <a:sym typeface="Century Gothic"/>
              </a:rPr>
              <a:t> ‘For the Birds’</a:t>
            </a:r>
            <a:endParaRPr b="1" dirty="0">
              <a:solidFill>
                <a:srgbClr val="67A478"/>
              </a:solidFill>
            </a:endParaRPr>
          </a:p>
        </p:txBody>
      </p:sp>
      <p:grpSp>
        <p:nvGrpSpPr>
          <p:cNvPr id="175" name="Group 174">
            <a:extLst>
              <a:ext uri="{FF2B5EF4-FFF2-40B4-BE49-F238E27FC236}">
                <a16:creationId xmlns:a16="http://schemas.microsoft.com/office/drawing/2014/main" id="{86CFA39E-A192-2DFC-2D59-7C878D814C69}"/>
              </a:ext>
            </a:extLst>
          </p:cNvPr>
          <p:cNvGrpSpPr/>
          <p:nvPr/>
        </p:nvGrpSpPr>
        <p:grpSpPr>
          <a:xfrm>
            <a:off x="15528524" y="22157639"/>
            <a:ext cx="11024621" cy="4224590"/>
            <a:chOff x="15260594" y="19697980"/>
            <a:chExt cx="11024621" cy="4224590"/>
          </a:xfrm>
        </p:grpSpPr>
        <p:grpSp>
          <p:nvGrpSpPr>
            <p:cNvPr id="81" name="Google Shape;81;p1"/>
            <p:cNvGrpSpPr/>
            <p:nvPr/>
          </p:nvGrpSpPr>
          <p:grpSpPr>
            <a:xfrm>
              <a:off x="15260594" y="22451820"/>
              <a:ext cx="10951065" cy="1470750"/>
              <a:chOff x="15260594" y="20130789"/>
              <a:chExt cx="10951065" cy="1470750"/>
            </a:xfrm>
          </p:grpSpPr>
          <p:sp>
            <p:nvSpPr>
              <p:cNvPr id="82" name="Google Shape;82;p1"/>
              <p:cNvSpPr txBox="1"/>
              <p:nvPr/>
            </p:nvSpPr>
            <p:spPr>
              <a:xfrm>
                <a:off x="17083224" y="20130789"/>
                <a:ext cx="9128435" cy="1264931"/>
              </a:xfrm>
              <a:prstGeom prst="rect">
                <a:avLst/>
              </a:prstGeom>
              <a:noFill/>
              <a:ln w="28575">
                <a:solidFill>
                  <a:schemeClr val="bg1"/>
                </a:solidFill>
              </a:ln>
            </p:spPr>
            <p:txBody>
              <a:bodyPr spcFirstLastPara="1" wrap="square" lIns="91425" tIns="91425" rIns="91425" bIns="91425" anchor="t" anchorCtr="0">
                <a:spAutoFit/>
              </a:bodyPr>
              <a:lstStyle/>
              <a:p>
                <a:pPr>
                  <a:lnSpc>
                    <a:spcPct val="90000"/>
                  </a:lnSpc>
                  <a:buClr>
                    <a:schemeClr val="dk1"/>
                  </a:buClr>
                  <a:buSzPts val="1100"/>
                </a:pPr>
                <a:r>
                  <a:rPr lang="en-US" sz="2600" dirty="0">
                    <a:solidFill>
                      <a:schemeClr val="tx1">
                        <a:lumMod val="75000"/>
                        <a:lumOff val="25000"/>
                      </a:schemeClr>
                    </a:solidFill>
                    <a:latin typeface="Garamond" panose="02020404030301010803" pitchFamily="18" charset="0"/>
                    <a:ea typeface="Century Gothic"/>
                    <a:cs typeface="Century Gothic"/>
                    <a:sym typeface="Century Gothic"/>
                  </a:rPr>
                  <a:t>Audubon works to acquire habitat areas for conservation. Updated land cover classifications of avian habitats along with projected land cover change in Rhode Island can support land acquisition decisions. </a:t>
                </a:r>
                <a:endParaRPr lang="en-US" sz="2600" dirty="0">
                  <a:solidFill>
                    <a:schemeClr val="tx1">
                      <a:lumMod val="75000"/>
                      <a:lumOff val="25000"/>
                    </a:schemeClr>
                  </a:solidFill>
                  <a:latin typeface="Garamond" panose="02020404030301010803" pitchFamily="18" charset="0"/>
                  <a:ea typeface="Century Gothic"/>
                  <a:cs typeface="Century Gothic"/>
                </a:endParaRPr>
              </a:p>
            </p:txBody>
          </p:sp>
          <p:pic>
            <p:nvPicPr>
              <p:cNvPr id="83" name="Google Shape;83;p1"/>
              <p:cNvPicPr preferRelativeResize="0"/>
              <p:nvPr/>
            </p:nvPicPr>
            <p:blipFill>
              <a:blip r:embed="rId11">
                <a:alphaModFix amt="51000"/>
              </a:blip>
              <a:stretch>
                <a:fillRect/>
              </a:stretch>
            </p:blipFill>
            <p:spPr>
              <a:xfrm>
                <a:off x="15260594" y="20229939"/>
                <a:ext cx="1371600" cy="1371600"/>
              </a:xfrm>
              <a:prstGeom prst="rect">
                <a:avLst/>
              </a:prstGeom>
              <a:noFill/>
              <a:ln w="28575">
                <a:solidFill>
                  <a:schemeClr val="bg1"/>
                </a:solidFill>
              </a:ln>
            </p:spPr>
          </p:pic>
        </p:grpSp>
        <p:grpSp>
          <p:nvGrpSpPr>
            <p:cNvPr id="84" name="Google Shape;84;p1"/>
            <p:cNvGrpSpPr/>
            <p:nvPr/>
          </p:nvGrpSpPr>
          <p:grpSpPr>
            <a:xfrm>
              <a:off x="15260600" y="21055062"/>
              <a:ext cx="11024615" cy="1469588"/>
              <a:chOff x="15260600" y="18731413"/>
              <a:chExt cx="11024615" cy="1469588"/>
            </a:xfrm>
          </p:grpSpPr>
          <p:sp>
            <p:nvSpPr>
              <p:cNvPr id="85" name="Google Shape;85;p1"/>
              <p:cNvSpPr txBox="1"/>
              <p:nvPr/>
            </p:nvSpPr>
            <p:spPr>
              <a:xfrm>
                <a:off x="17156781" y="18731413"/>
                <a:ext cx="9128434" cy="1138800"/>
              </a:xfrm>
              <a:prstGeom prst="rect">
                <a:avLst/>
              </a:prstGeom>
              <a:noFill/>
              <a:ln w="28575">
                <a:solidFill>
                  <a:schemeClr val="bg1"/>
                </a:solidFill>
              </a:ln>
            </p:spPr>
            <p:txBody>
              <a:bodyPr spcFirstLastPara="1" wrap="square" lIns="91425" tIns="45700" rIns="91425" bIns="45700" anchor="t" anchorCtr="0">
                <a:noAutofit/>
              </a:bodyPr>
              <a:lstStyle/>
              <a:p>
                <a:pPr>
                  <a:lnSpc>
                    <a:spcPct val="90000"/>
                  </a:lnSpc>
                  <a:buClr>
                    <a:srgbClr val="3F3F3F"/>
                  </a:buClr>
                  <a:buSzPts val="2700"/>
                </a:pPr>
                <a:r>
                  <a:rPr lang="en-US" sz="2600" dirty="0">
                    <a:solidFill>
                      <a:schemeClr val="tx1">
                        <a:lumMod val="75000"/>
                        <a:lumOff val="25000"/>
                      </a:schemeClr>
                    </a:solidFill>
                    <a:latin typeface="Garamond" panose="02020404030301010803" pitchFamily="18" charset="0"/>
                    <a:ea typeface="Century Gothic"/>
                    <a:cs typeface="Century Gothic"/>
                    <a:sym typeface="Century Gothic"/>
                  </a:rPr>
                  <a:t>The Audubon Society of Rhode Island is the second largest landowner in Rhode Island, with approximately 10,000 acres of land under their stewardship. </a:t>
                </a:r>
                <a:endParaRPr sz="2600" dirty="0">
                  <a:solidFill>
                    <a:schemeClr val="tx1">
                      <a:lumMod val="75000"/>
                      <a:lumOff val="25000"/>
                    </a:schemeClr>
                  </a:solidFill>
                  <a:latin typeface="Garamond" panose="02020404030301010803" pitchFamily="18" charset="0"/>
                  <a:ea typeface="Century Gothic"/>
                  <a:cs typeface="Century Gothic"/>
                  <a:sym typeface="Century Gothic"/>
                </a:endParaRPr>
              </a:p>
            </p:txBody>
          </p:sp>
          <p:pic>
            <p:nvPicPr>
              <p:cNvPr id="86" name="Google Shape;86;p1"/>
              <p:cNvPicPr preferRelativeResize="0"/>
              <p:nvPr/>
            </p:nvPicPr>
            <p:blipFill>
              <a:blip r:embed="rId12">
                <a:alphaModFix amt="51000"/>
              </a:blip>
              <a:stretch>
                <a:fillRect/>
              </a:stretch>
            </p:blipFill>
            <p:spPr>
              <a:xfrm>
                <a:off x="15260600" y="18829401"/>
                <a:ext cx="1371600" cy="1371600"/>
              </a:xfrm>
              <a:prstGeom prst="rect">
                <a:avLst/>
              </a:prstGeom>
              <a:noFill/>
              <a:ln w="28575">
                <a:solidFill>
                  <a:schemeClr val="bg1"/>
                </a:solidFill>
              </a:ln>
            </p:spPr>
          </p:pic>
        </p:grpSp>
        <p:grpSp>
          <p:nvGrpSpPr>
            <p:cNvPr id="90" name="Google Shape;90;p1"/>
            <p:cNvGrpSpPr/>
            <p:nvPr/>
          </p:nvGrpSpPr>
          <p:grpSpPr>
            <a:xfrm>
              <a:off x="15260600" y="19697980"/>
              <a:ext cx="10838696" cy="1428750"/>
              <a:chOff x="15260600" y="17376950"/>
              <a:chExt cx="10838696" cy="1428750"/>
            </a:xfrm>
          </p:grpSpPr>
          <p:pic>
            <p:nvPicPr>
              <p:cNvPr id="92" name="Google Shape;92;p1"/>
              <p:cNvPicPr preferRelativeResize="0"/>
              <p:nvPr/>
            </p:nvPicPr>
            <p:blipFill>
              <a:blip r:embed="rId13">
                <a:alphaModFix amt="51000"/>
              </a:blip>
              <a:stretch>
                <a:fillRect/>
              </a:stretch>
            </p:blipFill>
            <p:spPr>
              <a:xfrm>
                <a:off x="15260600" y="17376950"/>
                <a:ext cx="1428750" cy="1428750"/>
              </a:xfrm>
              <a:prstGeom prst="rect">
                <a:avLst/>
              </a:prstGeom>
              <a:noFill/>
              <a:ln w="28575">
                <a:solidFill>
                  <a:schemeClr val="bg1"/>
                </a:solidFill>
              </a:ln>
            </p:spPr>
          </p:pic>
          <p:sp>
            <p:nvSpPr>
              <p:cNvPr id="91" name="Google Shape;91;p1"/>
              <p:cNvSpPr txBox="1"/>
              <p:nvPr/>
            </p:nvSpPr>
            <p:spPr>
              <a:xfrm>
                <a:off x="17156780" y="17706575"/>
                <a:ext cx="8942516" cy="769500"/>
              </a:xfrm>
              <a:prstGeom prst="rect">
                <a:avLst/>
              </a:prstGeom>
              <a:noFill/>
              <a:ln w="28575">
                <a:solidFill>
                  <a:schemeClr val="bg1"/>
                </a:solidFill>
              </a:ln>
            </p:spPr>
            <p:txBody>
              <a:bodyPr spcFirstLastPara="1" wrap="square" lIns="91425" tIns="45700" rIns="91425" bIns="45700" anchor="t" anchorCtr="0">
                <a:noAutofit/>
              </a:bodyPr>
              <a:lstStyle/>
              <a:p>
                <a:pPr>
                  <a:lnSpc>
                    <a:spcPct val="90000"/>
                  </a:lnSpc>
                  <a:buClr>
                    <a:srgbClr val="3F3F3F"/>
                  </a:buClr>
                  <a:buSzPts val="2700"/>
                </a:pPr>
                <a:r>
                  <a:rPr lang="en-US" sz="2600" dirty="0">
                    <a:solidFill>
                      <a:schemeClr val="tx1">
                        <a:lumMod val="75000"/>
                        <a:lumOff val="25000"/>
                      </a:schemeClr>
                    </a:solidFill>
                    <a:latin typeface="Garamond" panose="02020404030301010803" pitchFamily="18" charset="0"/>
                    <a:ea typeface="Century Gothic"/>
                    <a:cs typeface="Century Gothic"/>
                    <a:sym typeface="Century Gothic"/>
                  </a:rPr>
                  <a:t>Rhode Island bird populations have drastically declined in recent years, primarily due to habitat loss. </a:t>
                </a:r>
                <a:endParaRPr sz="2600" dirty="0">
                  <a:solidFill>
                    <a:schemeClr val="tx1">
                      <a:lumMod val="75000"/>
                      <a:lumOff val="25000"/>
                    </a:schemeClr>
                  </a:solidFill>
                  <a:latin typeface="Garamond" panose="02020404030301010803" pitchFamily="18" charset="0"/>
                  <a:ea typeface="Century Gothic"/>
                  <a:cs typeface="Century Gothic"/>
                  <a:sym typeface="Century Gothic"/>
                </a:endParaRPr>
              </a:p>
              <a:p>
                <a:pPr marL="0" marR="0" lvl="0" indent="0" algn="l" rtl="0">
                  <a:lnSpc>
                    <a:spcPct val="90000"/>
                  </a:lnSpc>
                  <a:spcBef>
                    <a:spcPts val="0"/>
                  </a:spcBef>
                  <a:spcAft>
                    <a:spcPts val="0"/>
                  </a:spcAft>
                  <a:buClr>
                    <a:srgbClr val="3F3F3F"/>
                  </a:buClr>
                  <a:buSzPts val="2700"/>
                  <a:buFont typeface="Arial"/>
                  <a:buNone/>
                </a:pPr>
                <a:endParaRPr sz="2600" dirty="0">
                  <a:solidFill>
                    <a:schemeClr val="tx1">
                      <a:lumMod val="75000"/>
                      <a:lumOff val="25000"/>
                    </a:schemeClr>
                  </a:solidFill>
                  <a:latin typeface="Garamond" panose="02020404030301010803" pitchFamily="18" charset="0"/>
                  <a:ea typeface="Garamond"/>
                  <a:cs typeface="Garamond"/>
                  <a:sym typeface="Garamond"/>
                </a:endParaRPr>
              </a:p>
            </p:txBody>
          </p:sp>
        </p:grpSp>
      </p:grpSp>
      <p:sp>
        <p:nvSpPr>
          <p:cNvPr id="112" name="Google Shape;112;p1"/>
          <p:cNvSpPr txBox="1"/>
          <p:nvPr/>
        </p:nvSpPr>
        <p:spPr>
          <a:xfrm>
            <a:off x="5180863" y="2161925"/>
            <a:ext cx="17495100" cy="19086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sz="5600" dirty="0">
                <a:solidFill>
                  <a:srgbClr val="67A478"/>
                </a:solidFill>
                <a:latin typeface="Century Gothic"/>
                <a:ea typeface="Century Gothic"/>
                <a:cs typeface="Century Gothic"/>
                <a:sym typeface="Century Gothic"/>
              </a:rPr>
              <a:t>Contributing to a Framework for Targeted Conservation and Management</a:t>
            </a:r>
            <a:endParaRPr sz="200" dirty="0">
              <a:solidFill>
                <a:srgbClr val="67A478"/>
              </a:solidFill>
            </a:endParaRPr>
          </a:p>
        </p:txBody>
      </p:sp>
      <p:sp>
        <p:nvSpPr>
          <p:cNvPr id="131" name="Google Shape;131;p1"/>
          <p:cNvSpPr/>
          <p:nvPr/>
        </p:nvSpPr>
        <p:spPr>
          <a:xfrm>
            <a:off x="12866518" y="29393076"/>
            <a:ext cx="13568332" cy="3555600"/>
          </a:xfrm>
          <a:prstGeom prst="foldedCorner">
            <a:avLst>
              <a:gd name="adj" fmla="val 16667"/>
            </a:avLst>
          </a:prstGeom>
          <a:solidFill>
            <a:schemeClr val="lt1"/>
          </a:solidFill>
          <a:ln w="9525"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132" name="Google Shape;132;p1"/>
          <p:cNvSpPr txBox="1"/>
          <p:nvPr/>
        </p:nvSpPr>
        <p:spPr>
          <a:xfrm>
            <a:off x="12787024" y="30500324"/>
            <a:ext cx="5238600" cy="190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700"/>
              <a:buFont typeface="Arial"/>
              <a:buNone/>
            </a:pPr>
            <a:r>
              <a:rPr lang="en-US" sz="2400" dirty="0">
                <a:solidFill>
                  <a:schemeClr val="tx1">
                    <a:lumMod val="75000"/>
                    <a:lumOff val="25000"/>
                  </a:schemeClr>
                </a:solidFill>
                <a:latin typeface="Garamond" panose="02020404030301010803" pitchFamily="18" charset="0"/>
                <a:ea typeface="Century Gothic"/>
                <a:cs typeface="Century Gothic"/>
                <a:sym typeface="Century Gothic"/>
              </a:rPr>
              <a:t>Kathryn Caruso</a:t>
            </a:r>
            <a:endParaRPr sz="2400" dirty="0">
              <a:solidFill>
                <a:schemeClr val="tx1">
                  <a:lumMod val="75000"/>
                  <a:lumOff val="25000"/>
                </a:schemeClr>
              </a:solidFill>
              <a:latin typeface="Garamond" panose="02020404030301010803" pitchFamily="18" charset="0"/>
              <a:ea typeface="Century Gothic"/>
              <a:cs typeface="Century Gothic"/>
              <a:sym typeface="Century Gothic"/>
            </a:endParaRPr>
          </a:p>
          <a:p>
            <a:pPr algn="ctr">
              <a:buClr>
                <a:schemeClr val="dk1"/>
              </a:buClr>
              <a:buSzPts val="2700"/>
            </a:pPr>
            <a:r>
              <a:rPr lang="en-US" sz="2400" b="1" dirty="0">
                <a:solidFill>
                  <a:schemeClr val="tx1">
                    <a:lumMod val="75000"/>
                    <a:lumOff val="25000"/>
                  </a:schemeClr>
                </a:solidFill>
                <a:latin typeface="Garamond" panose="02020404030301010803" pitchFamily="18" charset="0"/>
                <a:ea typeface="Century Gothic"/>
                <a:cs typeface="Century Gothic"/>
                <a:sym typeface="Century Gothic"/>
              </a:rPr>
              <a:t>DEVELOP/NOAA NCEI</a:t>
            </a:r>
            <a:endParaRPr sz="2400" b="1" dirty="0">
              <a:solidFill>
                <a:schemeClr val="tx1">
                  <a:lumMod val="75000"/>
                  <a:lumOff val="25000"/>
                </a:schemeClr>
              </a:solidFill>
              <a:latin typeface="Garamond" panose="02020404030301010803" pitchFamily="18" charset="0"/>
              <a:ea typeface="Century Gothic"/>
              <a:cs typeface="Century Gothic"/>
              <a:sym typeface="Century Gothic"/>
            </a:endParaRPr>
          </a:p>
        </p:txBody>
      </p:sp>
      <p:sp>
        <p:nvSpPr>
          <p:cNvPr id="133" name="Google Shape;133;p1"/>
          <p:cNvSpPr txBox="1"/>
          <p:nvPr/>
        </p:nvSpPr>
        <p:spPr>
          <a:xfrm>
            <a:off x="12787000" y="29730837"/>
            <a:ext cx="5238600" cy="769500"/>
          </a:xfrm>
          <a:prstGeom prst="rect">
            <a:avLst/>
          </a:prstGeom>
          <a:noFill/>
          <a:ln>
            <a:noFill/>
          </a:ln>
        </p:spPr>
        <p:txBody>
          <a:bodyPr spcFirstLastPara="1" wrap="square" lIns="91425" tIns="45700" rIns="91425" bIns="45700" anchor="t" anchorCtr="0">
            <a:spAutoFit/>
          </a:bodyPr>
          <a:lstStyle/>
          <a:p>
            <a:pPr algn="ctr"/>
            <a:r>
              <a:rPr lang="en-US" sz="4400" b="1">
                <a:solidFill>
                  <a:srgbClr val="67A478"/>
                </a:solidFill>
                <a:latin typeface="Century Gothic"/>
                <a:sym typeface="Century Gothic"/>
              </a:rPr>
              <a:t>Lead</a:t>
            </a:r>
            <a:endParaRPr err="1"/>
          </a:p>
        </p:txBody>
      </p:sp>
      <p:sp>
        <p:nvSpPr>
          <p:cNvPr id="134" name="Google Shape;134;p1"/>
          <p:cNvSpPr txBox="1"/>
          <p:nvPr/>
        </p:nvSpPr>
        <p:spPr>
          <a:xfrm>
            <a:off x="17128199" y="30500324"/>
            <a:ext cx="5238600" cy="181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700"/>
              <a:buFont typeface="Arial"/>
              <a:buNone/>
            </a:pPr>
            <a:r>
              <a:rPr lang="en-US" sz="2400">
                <a:solidFill>
                  <a:schemeClr val="tx1">
                    <a:lumMod val="75000"/>
                    <a:lumOff val="25000"/>
                  </a:schemeClr>
                </a:solidFill>
                <a:latin typeface="Garamond" panose="02020404030301010803" pitchFamily="18" charset="0"/>
                <a:ea typeface="Century Gothic"/>
                <a:cs typeface="Century Gothic"/>
                <a:sym typeface="Century Gothic"/>
              </a:rPr>
              <a:t>Dr. Charles Clarkson,</a:t>
            </a:r>
            <a:endParaRPr sz="2400">
              <a:solidFill>
                <a:schemeClr val="tx1">
                  <a:lumMod val="75000"/>
                  <a:lumOff val="25000"/>
                </a:schemeClr>
              </a:solidFill>
              <a:latin typeface="Garamond" panose="02020404030301010803" pitchFamily="18" charset="0"/>
              <a:ea typeface="Century Gothic"/>
              <a:cs typeface="Century Gothic"/>
              <a:sym typeface="Century Gothic"/>
            </a:endParaRPr>
          </a:p>
          <a:p>
            <a:pPr marL="0" marR="0" lvl="0" indent="0" algn="ctr" rtl="0">
              <a:lnSpc>
                <a:spcPct val="100000"/>
              </a:lnSpc>
              <a:spcBef>
                <a:spcPts val="0"/>
              </a:spcBef>
              <a:spcAft>
                <a:spcPts val="0"/>
              </a:spcAft>
              <a:buClr>
                <a:schemeClr val="dk1"/>
              </a:buClr>
              <a:buSzPts val="2700"/>
              <a:buFont typeface="Arial"/>
              <a:buNone/>
            </a:pPr>
            <a:r>
              <a:rPr lang="en-US" sz="2400" b="1">
                <a:solidFill>
                  <a:schemeClr val="tx1">
                    <a:lumMod val="75000"/>
                    <a:lumOff val="25000"/>
                  </a:schemeClr>
                </a:solidFill>
                <a:latin typeface="Garamond" panose="02020404030301010803" pitchFamily="18" charset="0"/>
                <a:ea typeface="Century Gothic"/>
                <a:cs typeface="Century Gothic"/>
                <a:sym typeface="Century Gothic"/>
              </a:rPr>
              <a:t>Rhode Island Audubon Society</a:t>
            </a:r>
            <a:endParaRPr sz="2400" b="1">
              <a:solidFill>
                <a:schemeClr val="tx1">
                  <a:lumMod val="75000"/>
                  <a:lumOff val="25000"/>
                </a:schemeClr>
              </a:solidFill>
              <a:latin typeface="Garamond" panose="02020404030301010803" pitchFamily="18" charset="0"/>
              <a:ea typeface="Century Gothic"/>
              <a:cs typeface="Century Gothic"/>
              <a:sym typeface="Century Gothic"/>
            </a:endParaRPr>
          </a:p>
        </p:txBody>
      </p:sp>
      <p:sp>
        <p:nvSpPr>
          <p:cNvPr id="135" name="Google Shape;135;p1"/>
          <p:cNvSpPr txBox="1"/>
          <p:nvPr/>
        </p:nvSpPr>
        <p:spPr>
          <a:xfrm>
            <a:off x="17128575" y="29730837"/>
            <a:ext cx="52386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67A478"/>
                </a:solidFill>
                <a:latin typeface="Century Gothic"/>
                <a:ea typeface="Century Gothic"/>
                <a:cs typeface="Century Gothic"/>
                <a:sym typeface="Century Gothic"/>
              </a:rPr>
              <a:t>Project Partner</a:t>
            </a:r>
            <a:endParaRPr/>
          </a:p>
        </p:txBody>
      </p:sp>
      <p:sp>
        <p:nvSpPr>
          <p:cNvPr id="136" name="Google Shape;136;p1"/>
          <p:cNvSpPr txBox="1"/>
          <p:nvPr/>
        </p:nvSpPr>
        <p:spPr>
          <a:xfrm>
            <a:off x="21469499" y="30500324"/>
            <a:ext cx="5238600" cy="138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700"/>
              <a:buFont typeface="Arial"/>
              <a:buNone/>
            </a:pPr>
            <a:r>
              <a:rPr lang="en-US" sz="2400">
                <a:solidFill>
                  <a:schemeClr val="tx1">
                    <a:lumMod val="75000"/>
                    <a:lumOff val="25000"/>
                  </a:schemeClr>
                </a:solidFill>
                <a:latin typeface="Garamond" panose="02020404030301010803" pitchFamily="18" charset="0"/>
                <a:ea typeface="Century Gothic"/>
                <a:cs typeface="Century Gothic"/>
                <a:sym typeface="Century Gothic"/>
              </a:rPr>
              <a:t>Joseph Spruce</a:t>
            </a:r>
            <a:endParaRPr sz="2400">
              <a:solidFill>
                <a:schemeClr val="tx1">
                  <a:lumMod val="75000"/>
                  <a:lumOff val="25000"/>
                </a:schemeClr>
              </a:solidFill>
              <a:latin typeface="Garamond" panose="02020404030301010803" pitchFamily="18" charset="0"/>
              <a:ea typeface="Century Gothic"/>
              <a:cs typeface="Century Gothic"/>
              <a:sym typeface="Century Gothic"/>
            </a:endParaRPr>
          </a:p>
          <a:p>
            <a:pPr marL="0" marR="0" lvl="0" indent="0" algn="ctr" rtl="0">
              <a:lnSpc>
                <a:spcPct val="100000"/>
              </a:lnSpc>
              <a:spcBef>
                <a:spcPts val="0"/>
              </a:spcBef>
              <a:spcAft>
                <a:spcPts val="0"/>
              </a:spcAft>
              <a:buClr>
                <a:schemeClr val="dk1"/>
              </a:buClr>
              <a:buSzPts val="2700"/>
              <a:buFont typeface="Arial"/>
              <a:buNone/>
            </a:pPr>
            <a:r>
              <a:rPr lang="en-US" sz="2400" b="1">
                <a:solidFill>
                  <a:schemeClr val="tx1">
                    <a:lumMod val="75000"/>
                    <a:lumOff val="25000"/>
                  </a:schemeClr>
                </a:solidFill>
                <a:latin typeface="Garamond" panose="02020404030301010803" pitchFamily="18" charset="0"/>
                <a:ea typeface="Century Gothic"/>
                <a:cs typeface="Century Gothic"/>
                <a:sym typeface="Century Gothic"/>
              </a:rPr>
              <a:t>Analytical Mechanics </a:t>
            </a:r>
            <a:endParaRPr sz="2400" b="1">
              <a:solidFill>
                <a:schemeClr val="tx1">
                  <a:lumMod val="75000"/>
                  <a:lumOff val="25000"/>
                </a:schemeClr>
              </a:solidFill>
              <a:latin typeface="Garamond" panose="02020404030301010803" pitchFamily="18" charset="0"/>
              <a:ea typeface="Century Gothic"/>
              <a:cs typeface="Century Gothic"/>
              <a:sym typeface="Century Gothic"/>
            </a:endParaRPr>
          </a:p>
          <a:p>
            <a:pPr marL="0" marR="0" lvl="0" indent="0" algn="ctr" rtl="0">
              <a:lnSpc>
                <a:spcPct val="100000"/>
              </a:lnSpc>
              <a:spcBef>
                <a:spcPts val="0"/>
              </a:spcBef>
              <a:spcAft>
                <a:spcPts val="0"/>
              </a:spcAft>
              <a:buClr>
                <a:schemeClr val="dk1"/>
              </a:buClr>
              <a:buSzPts val="2700"/>
              <a:buFont typeface="Arial"/>
              <a:buNone/>
            </a:pPr>
            <a:r>
              <a:rPr lang="en-US" sz="2400" b="1">
                <a:solidFill>
                  <a:schemeClr val="tx1">
                    <a:lumMod val="75000"/>
                    <a:lumOff val="25000"/>
                  </a:schemeClr>
                </a:solidFill>
                <a:latin typeface="Garamond" panose="02020404030301010803" pitchFamily="18" charset="0"/>
                <a:ea typeface="Century Gothic"/>
                <a:cs typeface="Century Gothic"/>
                <a:sym typeface="Century Gothic"/>
              </a:rPr>
              <a:t>Associates, Inc. </a:t>
            </a:r>
            <a:endParaRPr sz="2400" b="1">
              <a:solidFill>
                <a:schemeClr val="tx1">
                  <a:lumMod val="75000"/>
                  <a:lumOff val="25000"/>
                </a:schemeClr>
              </a:solidFill>
              <a:latin typeface="Garamond" panose="02020404030301010803" pitchFamily="18" charset="0"/>
              <a:ea typeface="Century Gothic"/>
              <a:cs typeface="Century Gothic"/>
              <a:sym typeface="Century Gothic"/>
            </a:endParaRPr>
          </a:p>
        </p:txBody>
      </p:sp>
      <p:sp>
        <p:nvSpPr>
          <p:cNvPr id="137" name="Google Shape;137;p1"/>
          <p:cNvSpPr txBox="1"/>
          <p:nvPr/>
        </p:nvSpPr>
        <p:spPr>
          <a:xfrm>
            <a:off x="21469450" y="29730837"/>
            <a:ext cx="52386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67A478"/>
                </a:solidFill>
                <a:latin typeface="Century Gothic"/>
                <a:ea typeface="Century Gothic"/>
                <a:cs typeface="Century Gothic"/>
                <a:sym typeface="Century Gothic"/>
              </a:rPr>
              <a:t>Advisors</a:t>
            </a:r>
            <a:endParaRPr/>
          </a:p>
        </p:txBody>
      </p:sp>
      <p:sp>
        <p:nvSpPr>
          <p:cNvPr id="138" name="Google Shape;138;p1"/>
          <p:cNvSpPr txBox="1"/>
          <p:nvPr/>
        </p:nvSpPr>
        <p:spPr>
          <a:xfrm>
            <a:off x="21469499" y="31747203"/>
            <a:ext cx="5238600" cy="94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700"/>
              <a:buFont typeface="Arial"/>
              <a:buNone/>
            </a:pPr>
            <a:r>
              <a:rPr lang="en-US" sz="2400">
                <a:solidFill>
                  <a:schemeClr val="tx1">
                    <a:lumMod val="75000"/>
                    <a:lumOff val="25000"/>
                  </a:schemeClr>
                </a:solidFill>
                <a:latin typeface="Garamond" panose="02020404030301010803" pitchFamily="18" charset="0"/>
                <a:ea typeface="Century Gothic"/>
                <a:cs typeface="Century Gothic"/>
                <a:sym typeface="Century Gothic"/>
              </a:rPr>
              <a:t>Sylvia Reeves</a:t>
            </a:r>
            <a:endParaRPr sz="2400">
              <a:solidFill>
                <a:schemeClr val="tx1">
                  <a:lumMod val="75000"/>
                  <a:lumOff val="25000"/>
                </a:schemeClr>
              </a:solidFill>
              <a:latin typeface="Garamond" panose="02020404030301010803" pitchFamily="18" charset="0"/>
              <a:ea typeface="Century Gothic"/>
              <a:cs typeface="Century Gothic"/>
              <a:sym typeface="Century Gothic"/>
            </a:endParaRPr>
          </a:p>
          <a:p>
            <a:pPr algn="ctr">
              <a:buClr>
                <a:schemeClr val="dk1"/>
              </a:buClr>
              <a:buSzPts val="2700"/>
            </a:pPr>
            <a:r>
              <a:rPr lang="en-US" sz="2400" b="1">
                <a:solidFill>
                  <a:schemeClr val="tx1">
                    <a:lumMod val="75000"/>
                    <a:lumOff val="25000"/>
                  </a:schemeClr>
                </a:solidFill>
                <a:latin typeface="Garamond" panose="02020404030301010803" pitchFamily="18" charset="0"/>
                <a:ea typeface="Century Gothic"/>
                <a:cs typeface="Century Gothic"/>
                <a:sym typeface="Century Gothic"/>
              </a:rPr>
              <a:t>NOAA NIDIS</a:t>
            </a:r>
            <a:endParaRPr sz="2400" b="1">
              <a:solidFill>
                <a:schemeClr val="tx1">
                  <a:lumMod val="75000"/>
                  <a:lumOff val="25000"/>
                </a:schemeClr>
              </a:solidFill>
              <a:latin typeface="Garamond" panose="02020404030301010803" pitchFamily="18" charset="0"/>
              <a:ea typeface="Century Gothic"/>
              <a:cs typeface="Century Gothic"/>
              <a:sym typeface="Century Gothic"/>
            </a:endParaRPr>
          </a:p>
        </p:txBody>
      </p:sp>
      <p:sp>
        <p:nvSpPr>
          <p:cNvPr id="139" name="Google Shape;139;p1"/>
          <p:cNvSpPr txBox="1"/>
          <p:nvPr/>
        </p:nvSpPr>
        <p:spPr>
          <a:xfrm>
            <a:off x="13376174" y="31736613"/>
            <a:ext cx="8991000" cy="692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900" dirty="0">
                <a:solidFill>
                  <a:srgbClr val="67A478"/>
                </a:solidFill>
                <a:latin typeface="Century Gothic"/>
                <a:ea typeface="Century Gothic"/>
                <a:cs typeface="Century Gothic"/>
                <a:sym typeface="Century Gothic"/>
              </a:rPr>
              <a:t>Many thanks to our contributors!</a:t>
            </a:r>
            <a:endParaRPr sz="900" dirty="0"/>
          </a:p>
        </p:txBody>
      </p:sp>
      <p:pic>
        <p:nvPicPr>
          <p:cNvPr id="77" name="Google Shape;77;p1"/>
          <p:cNvPicPr preferRelativeResize="0">
            <a:picLocks noChangeAspect="1"/>
          </p:cNvPicPr>
          <p:nvPr/>
        </p:nvPicPr>
        <p:blipFill>
          <a:blip r:embed="rId14">
            <a:clrChange>
              <a:clrFrom>
                <a:srgbClr val="FFFFFF"/>
              </a:clrFrom>
              <a:clrTo>
                <a:srgbClr val="FFFFFF">
                  <a:alpha val="0"/>
                </a:srgbClr>
              </a:clrTo>
            </a:clrChange>
          </a:blip>
          <a:srcRect/>
          <a:stretch/>
        </p:blipFill>
        <p:spPr>
          <a:xfrm>
            <a:off x="645236" y="6944653"/>
            <a:ext cx="5998949" cy="7763347"/>
          </a:xfrm>
          <a:prstGeom prst="rect">
            <a:avLst/>
          </a:prstGeom>
          <a:noFill/>
          <a:ln>
            <a:noFill/>
          </a:ln>
        </p:spPr>
      </p:pic>
      <p:sp>
        <p:nvSpPr>
          <p:cNvPr id="10" name="TextBox 9">
            <a:extLst>
              <a:ext uri="{FF2B5EF4-FFF2-40B4-BE49-F238E27FC236}">
                <a16:creationId xmlns:a16="http://schemas.microsoft.com/office/drawing/2014/main" id="{97BBE7F1-B6C4-3527-7928-63566AA09055}"/>
              </a:ext>
            </a:extLst>
          </p:cNvPr>
          <p:cNvSpPr txBox="1"/>
          <p:nvPr/>
        </p:nvSpPr>
        <p:spPr>
          <a:xfrm rot="16200000">
            <a:off x="493449" y="7387680"/>
            <a:ext cx="2030680" cy="830997"/>
          </a:xfrm>
          <a:prstGeom prst="rect">
            <a:avLst/>
          </a:prstGeom>
          <a:no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dirty="0">
                <a:solidFill>
                  <a:srgbClr val="67A478"/>
                </a:solidFill>
                <a:latin typeface="Century Gothic"/>
              </a:rPr>
              <a:t>2026</a:t>
            </a:r>
            <a:endParaRPr lang="en-US" sz="4800" dirty="0">
              <a:latin typeface="Century Gothic"/>
            </a:endParaRPr>
          </a:p>
        </p:txBody>
      </p:sp>
      <p:grpSp>
        <p:nvGrpSpPr>
          <p:cNvPr id="184" name="Group 183">
            <a:extLst>
              <a:ext uri="{FF2B5EF4-FFF2-40B4-BE49-F238E27FC236}">
                <a16:creationId xmlns:a16="http://schemas.microsoft.com/office/drawing/2014/main" id="{E36BB2ED-127C-EF67-883F-4FF135F18141}"/>
              </a:ext>
            </a:extLst>
          </p:cNvPr>
          <p:cNvGrpSpPr/>
          <p:nvPr/>
        </p:nvGrpSpPr>
        <p:grpSpPr>
          <a:xfrm>
            <a:off x="15336666" y="26517427"/>
            <a:ext cx="11079021" cy="1982824"/>
            <a:chOff x="15302479" y="26743003"/>
            <a:chExt cx="11079021" cy="1982824"/>
          </a:xfrm>
        </p:grpSpPr>
        <p:sp>
          <p:nvSpPr>
            <p:cNvPr id="58" name="Google Shape;58;p1"/>
            <p:cNvSpPr txBox="1"/>
            <p:nvPr/>
          </p:nvSpPr>
          <p:spPr>
            <a:xfrm>
              <a:off x="20442431" y="27063874"/>
              <a:ext cx="5939069" cy="1661953"/>
            </a:xfrm>
            <a:prstGeom prst="rect">
              <a:avLst/>
            </a:prstGeom>
            <a:noFill/>
            <a:ln>
              <a:noFill/>
            </a:ln>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b="1" dirty="0">
                  <a:solidFill>
                    <a:srgbClr val="67A478"/>
                  </a:solidFill>
                  <a:latin typeface="Garamond" panose="02020404030301010803" pitchFamily="18" charset="0"/>
                  <a:ea typeface="Century Gothic"/>
                  <a:cs typeface="Century Gothic"/>
                  <a:sym typeface="Century Gothic"/>
                </a:rPr>
                <a:t>Satellites</a:t>
              </a:r>
              <a:r>
                <a:rPr lang="en-US" sz="3400" dirty="0">
                  <a:solidFill>
                    <a:srgbClr val="67A478"/>
                  </a:solidFill>
                  <a:latin typeface="Garamond" panose="02020404030301010803" pitchFamily="18" charset="0"/>
                  <a:ea typeface="Century Gothic"/>
                  <a:cs typeface="Century Gothic"/>
                  <a:sym typeface="Century Gothic"/>
                </a:rPr>
                <a:t> can give us a ‘bird’s eye view’ of land cover patterns and changes over time. </a:t>
              </a:r>
              <a:endParaRPr sz="3400" dirty="0">
                <a:solidFill>
                  <a:srgbClr val="67A478"/>
                </a:solidFill>
                <a:latin typeface="Garamond" panose="02020404030301010803" pitchFamily="18" charset="0"/>
                <a:ea typeface="Century Gothic"/>
                <a:cs typeface="Century Gothic"/>
                <a:sym typeface="Century Gothic"/>
              </a:endParaRPr>
            </a:p>
          </p:txBody>
        </p:sp>
        <p:grpSp>
          <p:nvGrpSpPr>
            <p:cNvPr id="182" name="Group 181">
              <a:extLst>
                <a:ext uri="{FF2B5EF4-FFF2-40B4-BE49-F238E27FC236}">
                  <a16:creationId xmlns:a16="http://schemas.microsoft.com/office/drawing/2014/main" id="{F8CC45E7-0D80-3C13-326D-7A38E5C1089D}"/>
                </a:ext>
              </a:extLst>
            </p:cNvPr>
            <p:cNvGrpSpPr/>
            <p:nvPr/>
          </p:nvGrpSpPr>
          <p:grpSpPr>
            <a:xfrm>
              <a:off x="15302479" y="26743003"/>
              <a:ext cx="4682642" cy="1973557"/>
              <a:chOff x="15302479" y="26683775"/>
              <a:chExt cx="4682642" cy="1973557"/>
            </a:xfrm>
          </p:grpSpPr>
          <p:sp>
            <p:nvSpPr>
              <p:cNvPr id="17" name="Google Shape;132;p1">
                <a:extLst>
                  <a:ext uri="{FF2B5EF4-FFF2-40B4-BE49-F238E27FC236}">
                    <a16:creationId xmlns:a16="http://schemas.microsoft.com/office/drawing/2014/main" id="{0335CD41-21C3-531C-E215-8313810A3F0D}"/>
                  </a:ext>
                </a:extLst>
              </p:cNvPr>
              <p:cNvSpPr txBox="1"/>
              <p:nvPr/>
            </p:nvSpPr>
            <p:spPr>
              <a:xfrm>
                <a:off x="16180137" y="26683775"/>
                <a:ext cx="3804984" cy="1616168"/>
              </a:xfrm>
              <a:prstGeom prst="rect">
                <a:avLst/>
              </a:prstGeom>
              <a:noFill/>
              <a:ln>
                <a:noFill/>
              </a:ln>
            </p:spPr>
            <p:txBody>
              <a:bodyPr spcFirstLastPara="1" wrap="square" lIns="91425" tIns="45700" rIns="91425" bIns="45700" anchor="t" anchorCtr="0">
                <a:noAutofit/>
              </a:bodyPr>
              <a:lstStyle/>
              <a:p>
                <a:pPr algn="ctr"/>
                <a:r>
                  <a:rPr lang="en-US" sz="2300" b="1" dirty="0">
                    <a:solidFill>
                      <a:schemeClr val="tx1">
                        <a:lumMod val="75000"/>
                        <a:lumOff val="25000"/>
                      </a:schemeClr>
                    </a:solidFill>
                    <a:latin typeface="Garamond" panose="02020404030301010803" pitchFamily="18" charset="0"/>
                    <a:sym typeface="Century Gothic"/>
                  </a:rPr>
                  <a:t>This project utilized imagery from Landsat 9 OLI-2</a:t>
                </a:r>
                <a:endParaRPr lang="en-US" sz="2300" b="1" dirty="0">
                  <a:solidFill>
                    <a:schemeClr val="tx1">
                      <a:lumMod val="75000"/>
                      <a:lumOff val="25000"/>
                    </a:schemeClr>
                  </a:solidFill>
                  <a:latin typeface="Garamond" panose="02020404030301010803" pitchFamily="18" charset="0"/>
                </a:endParaRPr>
              </a:p>
              <a:p>
                <a:pPr algn="ctr"/>
                <a:r>
                  <a:rPr lang="en-US" sz="2300" dirty="0">
                    <a:solidFill>
                      <a:schemeClr val="tx1">
                        <a:lumMod val="75000"/>
                        <a:lumOff val="25000"/>
                      </a:schemeClr>
                    </a:solidFill>
                    <a:latin typeface="Garamond" panose="02020404030301010803" pitchFamily="18" charset="0"/>
                    <a:ea typeface="Century Gothic"/>
                  </a:rPr>
                  <a:t>May 2023</a:t>
                </a:r>
              </a:p>
            </p:txBody>
          </p:sp>
          <p:grpSp>
            <p:nvGrpSpPr>
              <p:cNvPr id="181" name="Group 180">
                <a:extLst>
                  <a:ext uri="{FF2B5EF4-FFF2-40B4-BE49-F238E27FC236}">
                    <a16:creationId xmlns:a16="http://schemas.microsoft.com/office/drawing/2014/main" id="{973ABE13-BDEB-8957-4C8C-AFD5ED551264}"/>
                  </a:ext>
                </a:extLst>
              </p:cNvPr>
              <p:cNvGrpSpPr>
                <a:grpSpLocks noChangeAspect="1"/>
              </p:cNvGrpSpPr>
              <p:nvPr/>
            </p:nvGrpSpPr>
            <p:grpSpPr>
              <a:xfrm>
                <a:off x="15302479" y="27530758"/>
                <a:ext cx="1944555" cy="1126574"/>
                <a:chOff x="15314337" y="27084066"/>
                <a:chExt cx="2800530" cy="1622482"/>
              </a:xfrm>
            </p:grpSpPr>
            <p:pic>
              <p:nvPicPr>
                <p:cNvPr id="23" name="Google Shape;237;g2b6b035a9e2_0_35">
                  <a:extLst>
                    <a:ext uri="{FF2B5EF4-FFF2-40B4-BE49-F238E27FC236}">
                      <a16:creationId xmlns:a16="http://schemas.microsoft.com/office/drawing/2014/main" id="{41ACF485-5E28-A8BA-BB12-EA5724CB9B9E}"/>
                    </a:ext>
                  </a:extLst>
                </p:cNvPr>
                <p:cNvPicPr preferRelativeResize="0">
                  <a:picLocks noChangeAspect="1"/>
                </p:cNvPicPr>
                <p:nvPr/>
              </p:nvPicPr>
              <p:blipFill rotWithShape="1">
                <a:blip r:embed="rId15"/>
                <a:srcRect/>
                <a:stretch/>
              </p:blipFill>
              <p:spPr>
                <a:xfrm>
                  <a:off x="15314337" y="27084066"/>
                  <a:ext cx="1251074" cy="1239864"/>
                </a:xfrm>
                <a:prstGeom prst="rect">
                  <a:avLst/>
                </a:prstGeom>
              </p:spPr>
            </p:pic>
            <p:pic>
              <p:nvPicPr>
                <p:cNvPr id="25" name="Google Shape;235;g2b6b035a9e2_0_35">
                  <a:extLst>
                    <a:ext uri="{FF2B5EF4-FFF2-40B4-BE49-F238E27FC236}">
                      <a16:creationId xmlns:a16="http://schemas.microsoft.com/office/drawing/2014/main" id="{3D16FD1A-4FD7-A9B2-7FD4-A89E8F55DCA3}"/>
                    </a:ext>
                  </a:extLst>
                </p:cNvPr>
                <p:cNvPicPr preferRelativeResize="0"/>
                <p:nvPr/>
              </p:nvPicPr>
              <p:blipFill rotWithShape="1">
                <a:blip r:embed="rId16">
                  <a:alphaModFix/>
                </a:blip>
                <a:srcRect/>
                <a:stretch/>
              </p:blipFill>
              <p:spPr>
                <a:xfrm rot="20272758">
                  <a:off x="15751093" y="27372338"/>
                  <a:ext cx="2363774" cy="1334210"/>
                </a:xfrm>
                <a:prstGeom prst="rect">
                  <a:avLst/>
                </a:prstGeom>
                <a:noFill/>
                <a:ln>
                  <a:noFill/>
                </a:ln>
                <a:effectLst>
                  <a:outerShdw blurRad="50800" dist="38100" dir="2700000">
                    <a:srgbClr val="000000">
                      <a:alpha val="40000"/>
                    </a:srgbClr>
                  </a:outerShdw>
                </a:effectLst>
              </p:spPr>
            </p:pic>
          </p:grpSp>
        </p:grpSp>
      </p:grpSp>
      <p:pic>
        <p:nvPicPr>
          <p:cNvPr id="9" name="Picture 8">
            <a:extLst>
              <a:ext uri="{FF2B5EF4-FFF2-40B4-BE49-F238E27FC236}">
                <a16:creationId xmlns:a16="http://schemas.microsoft.com/office/drawing/2014/main" id="{399BCED1-FC96-948B-7949-1004DEA48EA6}"/>
              </a:ext>
            </a:extLst>
          </p:cNvPr>
          <p:cNvPicPr>
            <a:picLocks noChangeAspect="1"/>
          </p:cNvPicPr>
          <p:nvPr/>
        </p:nvPicPr>
        <p:blipFill rotWithShape="1">
          <a:blip r:embed="rId17">
            <a:clrChange>
              <a:clrFrom>
                <a:srgbClr val="FFFFFF"/>
              </a:clrFrom>
              <a:clrTo>
                <a:srgbClr val="FFFFFF">
                  <a:alpha val="0"/>
                </a:srgbClr>
              </a:clrTo>
            </a:clrChange>
          </a:blip>
          <a:srcRect l="30084" t="7457" r="39309"/>
          <a:stretch/>
        </p:blipFill>
        <p:spPr>
          <a:xfrm>
            <a:off x="4790431" y="21849439"/>
            <a:ext cx="3191210" cy="2883633"/>
          </a:xfrm>
          <a:prstGeom prst="rect">
            <a:avLst/>
          </a:prstGeom>
        </p:spPr>
      </p:pic>
      <p:grpSp>
        <p:nvGrpSpPr>
          <p:cNvPr id="164" name="Group 163">
            <a:extLst>
              <a:ext uri="{FF2B5EF4-FFF2-40B4-BE49-F238E27FC236}">
                <a16:creationId xmlns:a16="http://schemas.microsoft.com/office/drawing/2014/main" id="{644A34F9-324D-A8D9-B257-E4636B821035}"/>
              </a:ext>
            </a:extLst>
          </p:cNvPr>
          <p:cNvGrpSpPr/>
          <p:nvPr/>
        </p:nvGrpSpPr>
        <p:grpSpPr>
          <a:xfrm>
            <a:off x="1287279" y="19969522"/>
            <a:ext cx="6025421" cy="954107"/>
            <a:chOff x="4787343" y="19877424"/>
            <a:chExt cx="6025421" cy="954107"/>
          </a:xfrm>
        </p:grpSpPr>
        <p:sp>
          <p:nvSpPr>
            <p:cNvPr id="15" name="TextBox 14">
              <a:extLst>
                <a:ext uri="{FF2B5EF4-FFF2-40B4-BE49-F238E27FC236}">
                  <a16:creationId xmlns:a16="http://schemas.microsoft.com/office/drawing/2014/main" id="{C05F12F5-172B-A9B7-A1C5-68E653B9497E}"/>
                </a:ext>
              </a:extLst>
            </p:cNvPr>
            <p:cNvSpPr txBox="1"/>
            <p:nvPr/>
          </p:nvSpPr>
          <p:spPr>
            <a:xfrm>
              <a:off x="5139140" y="19877424"/>
              <a:ext cx="5673624" cy="954107"/>
            </a:xfrm>
            <a:prstGeom prst="rect">
              <a:avLst/>
            </a:prstGeom>
            <a:noFill/>
          </p:spPr>
          <p:txBody>
            <a:bodyPr wrap="square" rtlCol="0">
              <a:spAutoFit/>
            </a:bodyPr>
            <a:lstStyle/>
            <a:p>
              <a:r>
                <a:rPr lang="en-US" sz="2800" dirty="0">
                  <a:solidFill>
                    <a:schemeClr val="tx1">
                      <a:lumMod val="75000"/>
                      <a:lumOff val="25000"/>
                    </a:schemeClr>
                  </a:solidFill>
                  <a:latin typeface="Garamond" panose="02020404030301010803" pitchFamily="18" charset="0"/>
                </a:rPr>
                <a:t>Upland Forest, Shrub, &amp; Grasslands</a:t>
              </a:r>
            </a:p>
            <a:p>
              <a:r>
                <a:rPr lang="en-US" sz="2800" dirty="0">
                  <a:solidFill>
                    <a:schemeClr val="tx1">
                      <a:lumMod val="75000"/>
                      <a:lumOff val="25000"/>
                    </a:schemeClr>
                  </a:solidFill>
                  <a:latin typeface="Garamond" panose="02020404030301010803" pitchFamily="18" charset="0"/>
                </a:rPr>
                <a:t>40.7 % (286,051 acres)</a:t>
              </a:r>
            </a:p>
          </p:txBody>
        </p:sp>
        <p:sp>
          <p:nvSpPr>
            <p:cNvPr id="26" name="Rectangle 25">
              <a:extLst>
                <a:ext uri="{FF2B5EF4-FFF2-40B4-BE49-F238E27FC236}">
                  <a16:creationId xmlns:a16="http://schemas.microsoft.com/office/drawing/2014/main" id="{6EFB77D1-147F-34E6-8B7C-1AEA87034583}"/>
                </a:ext>
              </a:extLst>
            </p:cNvPr>
            <p:cNvSpPr/>
            <p:nvPr/>
          </p:nvSpPr>
          <p:spPr>
            <a:xfrm>
              <a:off x="4787343" y="19974566"/>
              <a:ext cx="343105" cy="385530"/>
            </a:xfrm>
            <a:prstGeom prst="rect">
              <a:avLst/>
            </a:prstGeom>
            <a:solidFill>
              <a:srgbClr val="37A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lumMod val="75000"/>
                    <a:lumOff val="25000"/>
                  </a:schemeClr>
                </a:solidFill>
                <a:latin typeface="Garamond" panose="02020404030301010803" pitchFamily="18" charset="0"/>
              </a:endParaRPr>
            </a:p>
          </p:txBody>
        </p:sp>
      </p:grpSp>
      <p:grpSp>
        <p:nvGrpSpPr>
          <p:cNvPr id="165" name="Group 164">
            <a:extLst>
              <a:ext uri="{FF2B5EF4-FFF2-40B4-BE49-F238E27FC236}">
                <a16:creationId xmlns:a16="http://schemas.microsoft.com/office/drawing/2014/main" id="{0BE0EFEA-2432-159B-29FA-EA7DF8BABAA8}"/>
              </a:ext>
            </a:extLst>
          </p:cNvPr>
          <p:cNvGrpSpPr/>
          <p:nvPr/>
        </p:nvGrpSpPr>
        <p:grpSpPr>
          <a:xfrm>
            <a:off x="1287279" y="21109703"/>
            <a:ext cx="5915883" cy="954107"/>
            <a:chOff x="4751012" y="20751991"/>
            <a:chExt cx="5915883" cy="954107"/>
          </a:xfrm>
        </p:grpSpPr>
        <p:sp>
          <p:nvSpPr>
            <p:cNvPr id="16" name="TextBox 15">
              <a:extLst>
                <a:ext uri="{FF2B5EF4-FFF2-40B4-BE49-F238E27FC236}">
                  <a16:creationId xmlns:a16="http://schemas.microsoft.com/office/drawing/2014/main" id="{CF18F9FD-1F69-2D18-A28B-D2BC52D62150}"/>
                </a:ext>
              </a:extLst>
            </p:cNvPr>
            <p:cNvSpPr txBox="1"/>
            <p:nvPr/>
          </p:nvSpPr>
          <p:spPr>
            <a:xfrm>
              <a:off x="5093160" y="20751991"/>
              <a:ext cx="5573735" cy="954107"/>
            </a:xfrm>
            <a:prstGeom prst="rect">
              <a:avLst/>
            </a:prstGeom>
            <a:noFill/>
          </p:spPr>
          <p:txBody>
            <a:bodyPr wrap="square" rtlCol="0">
              <a:spAutoFit/>
            </a:bodyPr>
            <a:lstStyle/>
            <a:p>
              <a:r>
                <a:rPr lang="en-US" sz="2800" dirty="0">
                  <a:solidFill>
                    <a:schemeClr val="tx1">
                      <a:lumMod val="75000"/>
                      <a:lumOff val="25000"/>
                    </a:schemeClr>
                  </a:solidFill>
                  <a:latin typeface="Garamond" panose="02020404030301010803" pitchFamily="18" charset="0"/>
                </a:rPr>
                <a:t>Developed, Open Space, &amp; Barren</a:t>
              </a:r>
            </a:p>
            <a:p>
              <a:r>
                <a:rPr lang="en-US" sz="2800" dirty="0">
                  <a:solidFill>
                    <a:schemeClr val="tx1">
                      <a:lumMod val="75000"/>
                      <a:lumOff val="25000"/>
                    </a:schemeClr>
                  </a:solidFill>
                  <a:latin typeface="Garamond" panose="02020404030301010803" pitchFamily="18" charset="0"/>
                </a:rPr>
                <a:t>38.7 % (272,091 acres)</a:t>
              </a:r>
            </a:p>
          </p:txBody>
        </p:sp>
        <p:sp>
          <p:nvSpPr>
            <p:cNvPr id="28" name="Rectangle 27">
              <a:extLst>
                <a:ext uri="{FF2B5EF4-FFF2-40B4-BE49-F238E27FC236}">
                  <a16:creationId xmlns:a16="http://schemas.microsoft.com/office/drawing/2014/main" id="{9C34567B-F42B-BBAC-5E06-11D3AAAE29FA}"/>
                </a:ext>
              </a:extLst>
            </p:cNvPr>
            <p:cNvSpPr/>
            <p:nvPr/>
          </p:nvSpPr>
          <p:spPr>
            <a:xfrm>
              <a:off x="4751012" y="20844019"/>
              <a:ext cx="343105" cy="38553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lumMod val="75000"/>
                    <a:lumOff val="25000"/>
                  </a:schemeClr>
                </a:solidFill>
                <a:latin typeface="Garamond" panose="02020404030301010803" pitchFamily="18" charset="0"/>
              </a:endParaRPr>
            </a:p>
          </p:txBody>
        </p:sp>
      </p:grpSp>
      <p:grpSp>
        <p:nvGrpSpPr>
          <p:cNvPr id="167" name="Group 166">
            <a:extLst>
              <a:ext uri="{FF2B5EF4-FFF2-40B4-BE49-F238E27FC236}">
                <a16:creationId xmlns:a16="http://schemas.microsoft.com/office/drawing/2014/main" id="{51D56028-219E-B75E-27AB-1A57D8A18FA4}"/>
              </a:ext>
            </a:extLst>
          </p:cNvPr>
          <p:cNvGrpSpPr/>
          <p:nvPr/>
        </p:nvGrpSpPr>
        <p:grpSpPr>
          <a:xfrm>
            <a:off x="1287279" y="22249884"/>
            <a:ext cx="3827712" cy="954107"/>
            <a:chOff x="3935206" y="22198667"/>
            <a:chExt cx="3827712" cy="954107"/>
          </a:xfrm>
        </p:grpSpPr>
        <p:sp>
          <p:nvSpPr>
            <p:cNvPr id="18" name="TextBox 17">
              <a:extLst>
                <a:ext uri="{FF2B5EF4-FFF2-40B4-BE49-F238E27FC236}">
                  <a16:creationId xmlns:a16="http://schemas.microsoft.com/office/drawing/2014/main" id="{D6A4F068-3B25-6EF0-B784-564401AE62CE}"/>
                </a:ext>
              </a:extLst>
            </p:cNvPr>
            <p:cNvSpPr txBox="1"/>
            <p:nvPr/>
          </p:nvSpPr>
          <p:spPr>
            <a:xfrm>
              <a:off x="4284199" y="22198667"/>
              <a:ext cx="3478719" cy="954107"/>
            </a:xfrm>
            <a:prstGeom prst="rect">
              <a:avLst/>
            </a:prstGeom>
            <a:noFill/>
          </p:spPr>
          <p:txBody>
            <a:bodyPr wrap="square" rtlCol="0">
              <a:spAutoFit/>
            </a:bodyPr>
            <a:lstStyle/>
            <a:p>
              <a:r>
                <a:rPr lang="en-US" sz="2800">
                  <a:solidFill>
                    <a:schemeClr val="tx1">
                      <a:lumMod val="75000"/>
                      <a:lumOff val="25000"/>
                    </a:schemeClr>
                  </a:solidFill>
                  <a:latin typeface="Garamond" panose="02020404030301010803" pitchFamily="18" charset="0"/>
                </a:rPr>
                <a:t>Woody Wetlands</a:t>
              </a:r>
            </a:p>
            <a:p>
              <a:r>
                <a:rPr lang="en-US" sz="2800">
                  <a:solidFill>
                    <a:schemeClr val="tx1">
                      <a:lumMod val="75000"/>
                      <a:lumOff val="25000"/>
                    </a:schemeClr>
                  </a:solidFill>
                  <a:latin typeface="Garamond" panose="02020404030301010803" pitchFamily="18" charset="0"/>
                </a:rPr>
                <a:t>11.7 % (82,063 acres)</a:t>
              </a:r>
            </a:p>
          </p:txBody>
        </p:sp>
        <p:sp>
          <p:nvSpPr>
            <p:cNvPr id="29" name="Rectangle 28">
              <a:extLst>
                <a:ext uri="{FF2B5EF4-FFF2-40B4-BE49-F238E27FC236}">
                  <a16:creationId xmlns:a16="http://schemas.microsoft.com/office/drawing/2014/main" id="{B665036E-3127-94AE-403B-F48355B42C13}"/>
                </a:ext>
              </a:extLst>
            </p:cNvPr>
            <p:cNvSpPr/>
            <p:nvPr/>
          </p:nvSpPr>
          <p:spPr>
            <a:xfrm>
              <a:off x="3935206" y="22307442"/>
              <a:ext cx="343105" cy="385530"/>
            </a:xfrm>
            <a:prstGeom prst="rect">
              <a:avLst/>
            </a:prstGeom>
            <a:solidFill>
              <a:srgbClr val="305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lumMod val="75000"/>
                    <a:lumOff val="25000"/>
                  </a:schemeClr>
                </a:solidFill>
                <a:latin typeface="Garamond" panose="02020404030301010803" pitchFamily="18" charset="0"/>
              </a:endParaRPr>
            </a:p>
          </p:txBody>
        </p:sp>
      </p:grpSp>
      <p:grpSp>
        <p:nvGrpSpPr>
          <p:cNvPr id="168" name="Group 167">
            <a:extLst>
              <a:ext uri="{FF2B5EF4-FFF2-40B4-BE49-F238E27FC236}">
                <a16:creationId xmlns:a16="http://schemas.microsoft.com/office/drawing/2014/main" id="{8453C4AA-7D45-422B-C658-52E63470795D}"/>
              </a:ext>
            </a:extLst>
          </p:cNvPr>
          <p:cNvGrpSpPr/>
          <p:nvPr/>
        </p:nvGrpSpPr>
        <p:grpSpPr>
          <a:xfrm>
            <a:off x="1287279" y="23390065"/>
            <a:ext cx="3865007" cy="954107"/>
            <a:chOff x="476433" y="23593767"/>
            <a:chExt cx="3865007" cy="954107"/>
          </a:xfrm>
        </p:grpSpPr>
        <p:sp>
          <p:nvSpPr>
            <p:cNvPr id="19" name="TextBox 18">
              <a:extLst>
                <a:ext uri="{FF2B5EF4-FFF2-40B4-BE49-F238E27FC236}">
                  <a16:creationId xmlns:a16="http://schemas.microsoft.com/office/drawing/2014/main" id="{7DD084BE-8CC5-5C9C-C450-485A8FE6E636}"/>
                </a:ext>
              </a:extLst>
            </p:cNvPr>
            <p:cNvSpPr txBox="1"/>
            <p:nvPr/>
          </p:nvSpPr>
          <p:spPr>
            <a:xfrm>
              <a:off x="862721" y="23593767"/>
              <a:ext cx="3478719" cy="954107"/>
            </a:xfrm>
            <a:prstGeom prst="rect">
              <a:avLst/>
            </a:prstGeom>
            <a:noFill/>
          </p:spPr>
          <p:txBody>
            <a:bodyPr wrap="square" rtlCol="0">
              <a:spAutoFit/>
            </a:bodyPr>
            <a:lstStyle/>
            <a:p>
              <a:r>
                <a:rPr lang="en-US" sz="2800">
                  <a:solidFill>
                    <a:schemeClr val="tx1">
                      <a:lumMod val="75000"/>
                      <a:lumOff val="25000"/>
                    </a:schemeClr>
                  </a:solidFill>
                  <a:latin typeface="Garamond" panose="02020404030301010803" pitchFamily="18" charset="0"/>
                </a:rPr>
                <a:t>Open Water</a:t>
              </a:r>
            </a:p>
            <a:p>
              <a:r>
                <a:rPr lang="en-US" sz="2800">
                  <a:solidFill>
                    <a:schemeClr val="tx1">
                      <a:lumMod val="75000"/>
                      <a:lumOff val="25000"/>
                    </a:schemeClr>
                  </a:solidFill>
                  <a:latin typeface="Garamond" panose="02020404030301010803" pitchFamily="18" charset="0"/>
                </a:rPr>
                <a:t>4.5 % (31,616 acres)</a:t>
              </a:r>
            </a:p>
          </p:txBody>
        </p:sp>
        <p:sp>
          <p:nvSpPr>
            <p:cNvPr id="30" name="Rectangle 29">
              <a:extLst>
                <a:ext uri="{FF2B5EF4-FFF2-40B4-BE49-F238E27FC236}">
                  <a16:creationId xmlns:a16="http://schemas.microsoft.com/office/drawing/2014/main" id="{4005EFF0-2281-5798-B81F-75CAD381D533}"/>
                </a:ext>
              </a:extLst>
            </p:cNvPr>
            <p:cNvSpPr/>
            <p:nvPr/>
          </p:nvSpPr>
          <p:spPr>
            <a:xfrm>
              <a:off x="476433" y="23724168"/>
              <a:ext cx="343105" cy="385530"/>
            </a:xfrm>
            <a:prstGeom prst="rect">
              <a:avLst/>
            </a:prstGeom>
            <a:solidFill>
              <a:srgbClr val="004D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lumMod val="75000"/>
                    <a:lumOff val="25000"/>
                  </a:schemeClr>
                </a:solidFill>
                <a:latin typeface="Garamond" panose="02020404030301010803" pitchFamily="18" charset="0"/>
              </a:endParaRPr>
            </a:p>
          </p:txBody>
        </p:sp>
      </p:grpSp>
      <p:grpSp>
        <p:nvGrpSpPr>
          <p:cNvPr id="169" name="Group 168">
            <a:extLst>
              <a:ext uri="{FF2B5EF4-FFF2-40B4-BE49-F238E27FC236}">
                <a16:creationId xmlns:a16="http://schemas.microsoft.com/office/drawing/2014/main" id="{C4205D8F-8E01-1195-0D68-30495AE1F225}"/>
              </a:ext>
            </a:extLst>
          </p:cNvPr>
          <p:cNvGrpSpPr/>
          <p:nvPr/>
        </p:nvGrpSpPr>
        <p:grpSpPr>
          <a:xfrm>
            <a:off x="1287279" y="24530246"/>
            <a:ext cx="3846494" cy="954107"/>
            <a:chOff x="431817" y="23677686"/>
            <a:chExt cx="3846494" cy="954107"/>
          </a:xfrm>
        </p:grpSpPr>
        <p:sp>
          <p:nvSpPr>
            <p:cNvPr id="20" name="TextBox 19">
              <a:extLst>
                <a:ext uri="{FF2B5EF4-FFF2-40B4-BE49-F238E27FC236}">
                  <a16:creationId xmlns:a16="http://schemas.microsoft.com/office/drawing/2014/main" id="{605C2ECE-38F7-507F-671C-994BDE38EB33}"/>
                </a:ext>
              </a:extLst>
            </p:cNvPr>
            <p:cNvSpPr txBox="1"/>
            <p:nvPr/>
          </p:nvSpPr>
          <p:spPr>
            <a:xfrm>
              <a:off x="799592" y="23677686"/>
              <a:ext cx="3478719" cy="954107"/>
            </a:xfrm>
            <a:prstGeom prst="rect">
              <a:avLst/>
            </a:prstGeom>
            <a:noFill/>
          </p:spPr>
          <p:txBody>
            <a:bodyPr wrap="square" rtlCol="0">
              <a:spAutoFit/>
            </a:bodyPr>
            <a:lstStyle/>
            <a:p>
              <a:r>
                <a:rPr lang="en-US" sz="2800">
                  <a:solidFill>
                    <a:schemeClr val="tx1">
                      <a:lumMod val="75000"/>
                      <a:lumOff val="25000"/>
                    </a:schemeClr>
                  </a:solidFill>
                  <a:latin typeface="Garamond" panose="02020404030301010803" pitchFamily="18" charset="0"/>
                </a:rPr>
                <a:t>Agricultural</a:t>
              </a:r>
            </a:p>
            <a:p>
              <a:r>
                <a:rPr lang="en-US" sz="2800">
                  <a:solidFill>
                    <a:schemeClr val="tx1">
                      <a:lumMod val="75000"/>
                      <a:lumOff val="25000"/>
                    </a:schemeClr>
                  </a:solidFill>
                  <a:latin typeface="Garamond" panose="02020404030301010803" pitchFamily="18" charset="0"/>
                </a:rPr>
                <a:t>3.8 % (26,435 acres)</a:t>
              </a:r>
            </a:p>
          </p:txBody>
        </p:sp>
        <p:sp>
          <p:nvSpPr>
            <p:cNvPr id="31" name="Rectangle 30">
              <a:extLst>
                <a:ext uri="{FF2B5EF4-FFF2-40B4-BE49-F238E27FC236}">
                  <a16:creationId xmlns:a16="http://schemas.microsoft.com/office/drawing/2014/main" id="{3CE50E33-8384-4D94-0A57-E7712919E892}"/>
                </a:ext>
              </a:extLst>
            </p:cNvPr>
            <p:cNvSpPr/>
            <p:nvPr/>
          </p:nvSpPr>
          <p:spPr>
            <a:xfrm>
              <a:off x="431817" y="23778192"/>
              <a:ext cx="343105" cy="385530"/>
            </a:xfrm>
            <a:prstGeom prst="rect">
              <a:avLst/>
            </a:prstGeom>
            <a:solidFill>
              <a:srgbClr val="EE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lumMod val="75000"/>
                    <a:lumOff val="25000"/>
                  </a:schemeClr>
                </a:solidFill>
                <a:latin typeface="Garamond" panose="02020404030301010803" pitchFamily="18" charset="0"/>
              </a:endParaRPr>
            </a:p>
          </p:txBody>
        </p:sp>
      </p:grpSp>
      <p:grpSp>
        <p:nvGrpSpPr>
          <p:cNvPr id="170" name="Group 169">
            <a:extLst>
              <a:ext uri="{FF2B5EF4-FFF2-40B4-BE49-F238E27FC236}">
                <a16:creationId xmlns:a16="http://schemas.microsoft.com/office/drawing/2014/main" id="{4A0F4018-8367-C7E2-F405-C9ADD1803DAD}"/>
              </a:ext>
            </a:extLst>
          </p:cNvPr>
          <p:cNvGrpSpPr/>
          <p:nvPr/>
        </p:nvGrpSpPr>
        <p:grpSpPr>
          <a:xfrm>
            <a:off x="1290840" y="25670427"/>
            <a:ext cx="3835241" cy="954107"/>
            <a:chOff x="935230" y="24883810"/>
            <a:chExt cx="3835241" cy="954107"/>
          </a:xfrm>
        </p:grpSpPr>
        <p:sp>
          <p:nvSpPr>
            <p:cNvPr id="21" name="TextBox 20">
              <a:extLst>
                <a:ext uri="{FF2B5EF4-FFF2-40B4-BE49-F238E27FC236}">
                  <a16:creationId xmlns:a16="http://schemas.microsoft.com/office/drawing/2014/main" id="{372F5EFC-38D0-FDC3-AA30-05E3D239F445}"/>
                </a:ext>
              </a:extLst>
            </p:cNvPr>
            <p:cNvSpPr txBox="1"/>
            <p:nvPr/>
          </p:nvSpPr>
          <p:spPr>
            <a:xfrm>
              <a:off x="1291752" y="24883810"/>
              <a:ext cx="3478719" cy="954107"/>
            </a:xfrm>
            <a:prstGeom prst="rect">
              <a:avLst/>
            </a:prstGeom>
            <a:noFill/>
          </p:spPr>
          <p:txBody>
            <a:bodyPr wrap="square" rtlCol="0">
              <a:spAutoFit/>
            </a:bodyPr>
            <a:lstStyle/>
            <a:p>
              <a:r>
                <a:rPr lang="en-US" sz="2800" dirty="0">
                  <a:solidFill>
                    <a:schemeClr val="tx1">
                      <a:lumMod val="75000"/>
                      <a:lumOff val="25000"/>
                    </a:schemeClr>
                  </a:solidFill>
                  <a:latin typeface="Garamond" panose="02020404030301010803" pitchFamily="18" charset="0"/>
                </a:rPr>
                <a:t>Non-Woody Wetlands</a:t>
              </a:r>
            </a:p>
            <a:p>
              <a:r>
                <a:rPr lang="en-US" sz="2800" dirty="0">
                  <a:solidFill>
                    <a:schemeClr val="tx1">
                      <a:lumMod val="75000"/>
                      <a:lumOff val="25000"/>
                    </a:schemeClr>
                  </a:solidFill>
                  <a:latin typeface="Garamond" panose="02020404030301010803" pitchFamily="18" charset="0"/>
                </a:rPr>
                <a:t>0.6 % (4,360 acres)</a:t>
              </a:r>
            </a:p>
          </p:txBody>
        </p:sp>
        <p:sp>
          <p:nvSpPr>
            <p:cNvPr id="32" name="Rectangle 31">
              <a:extLst>
                <a:ext uri="{FF2B5EF4-FFF2-40B4-BE49-F238E27FC236}">
                  <a16:creationId xmlns:a16="http://schemas.microsoft.com/office/drawing/2014/main" id="{D9B8075C-BFC0-2351-531E-720533D2D310}"/>
                </a:ext>
              </a:extLst>
            </p:cNvPr>
            <p:cNvSpPr/>
            <p:nvPr/>
          </p:nvSpPr>
          <p:spPr>
            <a:xfrm>
              <a:off x="935230" y="24987870"/>
              <a:ext cx="343105" cy="385530"/>
            </a:xfrm>
            <a:prstGeom prst="rect">
              <a:avLst/>
            </a:prstGeom>
            <a:solidFill>
              <a:srgbClr val="00C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lumMod val="75000"/>
                    <a:lumOff val="25000"/>
                  </a:schemeClr>
                </a:solidFill>
                <a:latin typeface="Garamond" panose="02020404030301010803" pitchFamily="18" charset="0"/>
              </a:endParaRPr>
            </a:p>
          </p:txBody>
        </p:sp>
      </p:grpSp>
      <p:pic>
        <p:nvPicPr>
          <p:cNvPr id="37" name="Picture 36">
            <a:extLst>
              <a:ext uri="{FF2B5EF4-FFF2-40B4-BE49-F238E27FC236}">
                <a16:creationId xmlns:a16="http://schemas.microsoft.com/office/drawing/2014/main" id="{FEE6C076-9161-728B-CCE5-B12FE2D01127}"/>
              </a:ext>
            </a:extLst>
          </p:cNvPr>
          <p:cNvPicPr>
            <a:picLocks noChangeAspect="1"/>
          </p:cNvPicPr>
          <p:nvPr/>
        </p:nvPicPr>
        <p:blipFill rotWithShape="1">
          <a:blip r:embed="rId18">
            <a:clrChange>
              <a:clrFrom>
                <a:srgbClr val="FFFFFF"/>
              </a:clrFrom>
              <a:clrTo>
                <a:srgbClr val="FFFFFF">
                  <a:alpha val="0"/>
                </a:srgbClr>
              </a:clrTo>
            </a:clrChange>
          </a:blip>
          <a:srcRect l="14827" t="12612" r="12830" b="9941"/>
          <a:stretch/>
        </p:blipFill>
        <p:spPr>
          <a:xfrm>
            <a:off x="7091743" y="16589605"/>
            <a:ext cx="8183965" cy="11338210"/>
          </a:xfrm>
          <a:prstGeom prst="rect">
            <a:avLst/>
          </a:prstGeom>
        </p:spPr>
      </p:pic>
      <p:grpSp>
        <p:nvGrpSpPr>
          <p:cNvPr id="178" name="Group 177">
            <a:extLst>
              <a:ext uri="{FF2B5EF4-FFF2-40B4-BE49-F238E27FC236}">
                <a16:creationId xmlns:a16="http://schemas.microsoft.com/office/drawing/2014/main" id="{9477F99B-1443-360C-59E4-4620F2FF3410}"/>
              </a:ext>
            </a:extLst>
          </p:cNvPr>
          <p:cNvGrpSpPr/>
          <p:nvPr/>
        </p:nvGrpSpPr>
        <p:grpSpPr>
          <a:xfrm>
            <a:off x="15492053" y="18211128"/>
            <a:ext cx="3726388" cy="2551076"/>
            <a:chOff x="15148208" y="17873269"/>
            <a:chExt cx="3726388" cy="2551076"/>
          </a:xfrm>
        </p:grpSpPr>
        <p:pic>
          <p:nvPicPr>
            <p:cNvPr id="108" name="Picture 107" descr="A bird sitting on a branch&#10;&#10;Description automatically generated">
              <a:extLst>
                <a:ext uri="{FF2B5EF4-FFF2-40B4-BE49-F238E27FC236}">
                  <a16:creationId xmlns:a16="http://schemas.microsoft.com/office/drawing/2014/main" id="{6A0C5CED-63FC-0733-8E54-40957BE53D41}"/>
                </a:ext>
              </a:extLst>
            </p:cNvPr>
            <p:cNvPicPr>
              <a:picLocks noChangeAspect="1"/>
            </p:cNvPicPr>
            <p:nvPr/>
          </p:nvPicPr>
          <p:blipFill>
            <a:blip r:embed="rId19"/>
            <a:stretch>
              <a:fillRect/>
            </a:stretch>
          </p:blipFill>
          <p:spPr>
            <a:xfrm>
              <a:off x="15148208" y="19203667"/>
              <a:ext cx="1979991" cy="1220678"/>
            </a:xfrm>
            <a:prstGeom prst="hexagon">
              <a:avLst/>
            </a:prstGeom>
          </p:spPr>
        </p:pic>
        <p:pic>
          <p:nvPicPr>
            <p:cNvPr id="110" name="Picture 109" descr="A couple of birds in a nest&#10;&#10;Description automatically generated">
              <a:extLst>
                <a:ext uri="{FF2B5EF4-FFF2-40B4-BE49-F238E27FC236}">
                  <a16:creationId xmlns:a16="http://schemas.microsoft.com/office/drawing/2014/main" id="{91D905DA-AB95-1B02-BAD5-68146AACDAFE}"/>
                </a:ext>
              </a:extLst>
            </p:cNvPr>
            <p:cNvPicPr>
              <a:picLocks noChangeAspect="1"/>
            </p:cNvPicPr>
            <p:nvPr/>
          </p:nvPicPr>
          <p:blipFill>
            <a:blip r:embed="rId20"/>
            <a:stretch>
              <a:fillRect/>
            </a:stretch>
          </p:blipFill>
          <p:spPr>
            <a:xfrm>
              <a:off x="15148208" y="17873269"/>
              <a:ext cx="1979991" cy="1272466"/>
            </a:xfrm>
            <a:prstGeom prst="hexagon">
              <a:avLst/>
            </a:prstGeom>
          </p:spPr>
        </p:pic>
        <p:pic>
          <p:nvPicPr>
            <p:cNvPr id="114" name="Picture 113" descr="A yellow bird on a branch with yellow flowers&#10;&#10;Description automatically generated">
              <a:extLst>
                <a:ext uri="{FF2B5EF4-FFF2-40B4-BE49-F238E27FC236}">
                  <a16:creationId xmlns:a16="http://schemas.microsoft.com/office/drawing/2014/main" id="{7C2E2129-5B84-0984-B919-7B2B726EBFEF}"/>
                </a:ext>
              </a:extLst>
            </p:cNvPr>
            <p:cNvPicPr>
              <a:picLocks noChangeAspect="1"/>
            </p:cNvPicPr>
            <p:nvPr/>
          </p:nvPicPr>
          <p:blipFill>
            <a:blip r:embed="rId21"/>
            <a:stretch>
              <a:fillRect/>
            </a:stretch>
          </p:blipFill>
          <p:spPr>
            <a:xfrm>
              <a:off x="16868752" y="18543923"/>
              <a:ext cx="2005844" cy="1218021"/>
            </a:xfrm>
            <a:prstGeom prst="hexagon">
              <a:avLst/>
            </a:prstGeom>
          </p:spPr>
        </p:pic>
      </p:grpSp>
      <p:grpSp>
        <p:nvGrpSpPr>
          <p:cNvPr id="123" name="Group 122">
            <a:extLst>
              <a:ext uri="{FF2B5EF4-FFF2-40B4-BE49-F238E27FC236}">
                <a16:creationId xmlns:a16="http://schemas.microsoft.com/office/drawing/2014/main" id="{9AC78076-E760-4F9E-9EB8-15CF5CC72BD2}"/>
              </a:ext>
            </a:extLst>
          </p:cNvPr>
          <p:cNvGrpSpPr/>
          <p:nvPr/>
        </p:nvGrpSpPr>
        <p:grpSpPr>
          <a:xfrm>
            <a:off x="23639551" y="14366906"/>
            <a:ext cx="2377887" cy="523220"/>
            <a:chOff x="4241566" y="14714883"/>
            <a:chExt cx="2377887" cy="523220"/>
          </a:xfrm>
        </p:grpSpPr>
        <p:sp>
          <p:nvSpPr>
            <p:cNvPr id="105" name="TextBox 57">
              <a:extLst>
                <a:ext uri="{FF2B5EF4-FFF2-40B4-BE49-F238E27FC236}">
                  <a16:creationId xmlns:a16="http://schemas.microsoft.com/office/drawing/2014/main" id="{F0E7FB0D-01CD-5B8F-4025-6EBA84AAA2BB}"/>
                </a:ext>
              </a:extLst>
            </p:cNvPr>
            <p:cNvSpPr txBox="1"/>
            <p:nvPr/>
          </p:nvSpPr>
          <p:spPr>
            <a:xfrm>
              <a:off x="4520805" y="14714883"/>
              <a:ext cx="2098648"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chemeClr val="tx1">
                      <a:lumMod val="75000"/>
                      <a:lumOff val="25000"/>
                    </a:schemeClr>
                  </a:solidFill>
                  <a:latin typeface="Garamond" panose="02020404030301010803" pitchFamily="18" charset="0"/>
                </a:rPr>
                <a:t>Open Water</a:t>
              </a:r>
            </a:p>
          </p:txBody>
        </p:sp>
        <p:sp>
          <p:nvSpPr>
            <p:cNvPr id="106" name="Rectangle 105">
              <a:extLst>
                <a:ext uri="{FF2B5EF4-FFF2-40B4-BE49-F238E27FC236}">
                  <a16:creationId xmlns:a16="http://schemas.microsoft.com/office/drawing/2014/main" id="{65452E16-EBDE-5767-329C-52B0BD3136C7}"/>
                </a:ext>
              </a:extLst>
            </p:cNvPr>
            <p:cNvSpPr/>
            <p:nvPr/>
          </p:nvSpPr>
          <p:spPr>
            <a:xfrm>
              <a:off x="4241566" y="14792318"/>
              <a:ext cx="301752" cy="306795"/>
            </a:xfrm>
            <a:prstGeom prst="rect">
              <a:avLst/>
            </a:prstGeom>
            <a:solidFill>
              <a:srgbClr val="004DA7"/>
            </a:solidFill>
            <a:ln w="25400"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a:endParaRPr lang="en-US" sz="2800">
                <a:solidFill>
                  <a:schemeClr val="tx1">
                    <a:lumMod val="75000"/>
                    <a:lumOff val="25000"/>
                  </a:schemeClr>
                </a:solidFill>
                <a:latin typeface="Garamond" panose="02020404030301010803" pitchFamily="18" charset="0"/>
              </a:endParaRPr>
            </a:p>
          </p:txBody>
        </p:sp>
      </p:grpSp>
      <p:grpSp>
        <p:nvGrpSpPr>
          <p:cNvPr id="127" name="Group 126">
            <a:extLst>
              <a:ext uri="{FF2B5EF4-FFF2-40B4-BE49-F238E27FC236}">
                <a16:creationId xmlns:a16="http://schemas.microsoft.com/office/drawing/2014/main" id="{A2A56C53-B1EF-ECFB-ADDD-F370A05E1C65}"/>
              </a:ext>
            </a:extLst>
          </p:cNvPr>
          <p:cNvGrpSpPr/>
          <p:nvPr/>
        </p:nvGrpSpPr>
        <p:grpSpPr>
          <a:xfrm>
            <a:off x="19067565" y="14366906"/>
            <a:ext cx="2357025" cy="523220"/>
            <a:chOff x="5264541" y="14387979"/>
            <a:chExt cx="2357025" cy="523220"/>
          </a:xfrm>
        </p:grpSpPr>
        <p:sp>
          <p:nvSpPr>
            <p:cNvPr id="103" name="TextBox 55">
              <a:extLst>
                <a:ext uri="{FF2B5EF4-FFF2-40B4-BE49-F238E27FC236}">
                  <a16:creationId xmlns:a16="http://schemas.microsoft.com/office/drawing/2014/main" id="{A48BB2CC-B240-AD0E-9277-48072F8A3B3C}"/>
                </a:ext>
              </a:extLst>
            </p:cNvPr>
            <p:cNvSpPr txBox="1"/>
            <p:nvPr/>
          </p:nvSpPr>
          <p:spPr>
            <a:xfrm>
              <a:off x="5543780" y="14387979"/>
              <a:ext cx="2077786"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chemeClr val="tx1">
                      <a:lumMod val="75000"/>
                      <a:lumOff val="25000"/>
                    </a:schemeClr>
                  </a:solidFill>
                  <a:latin typeface="Garamond" panose="02020404030301010803" pitchFamily="18" charset="0"/>
                </a:rPr>
                <a:t>Agricultural</a:t>
              </a:r>
            </a:p>
          </p:txBody>
        </p:sp>
        <p:sp>
          <p:nvSpPr>
            <p:cNvPr id="104" name="Rectangle 103">
              <a:extLst>
                <a:ext uri="{FF2B5EF4-FFF2-40B4-BE49-F238E27FC236}">
                  <a16:creationId xmlns:a16="http://schemas.microsoft.com/office/drawing/2014/main" id="{C9BF48B9-CB65-B635-49E1-8D8C3854CD36}"/>
                </a:ext>
              </a:extLst>
            </p:cNvPr>
            <p:cNvSpPr/>
            <p:nvPr/>
          </p:nvSpPr>
          <p:spPr>
            <a:xfrm>
              <a:off x="5264541" y="14465414"/>
              <a:ext cx="301752" cy="306795"/>
            </a:xfrm>
            <a:prstGeom prst="rect">
              <a:avLst/>
            </a:prstGeom>
            <a:solidFill>
              <a:srgbClr val="EED200"/>
            </a:solidFill>
            <a:ln w="25400"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a:endParaRPr lang="en-US" sz="2800">
                <a:solidFill>
                  <a:schemeClr val="tx1">
                    <a:lumMod val="75000"/>
                    <a:lumOff val="25000"/>
                  </a:schemeClr>
                </a:solidFill>
                <a:latin typeface="Garamond" panose="02020404030301010803" pitchFamily="18" charset="0"/>
              </a:endParaRPr>
            </a:p>
          </p:txBody>
        </p:sp>
      </p:grpSp>
      <p:grpSp>
        <p:nvGrpSpPr>
          <p:cNvPr id="125" name="Group 124">
            <a:extLst>
              <a:ext uri="{FF2B5EF4-FFF2-40B4-BE49-F238E27FC236}">
                <a16:creationId xmlns:a16="http://schemas.microsoft.com/office/drawing/2014/main" id="{60309B0C-D4DF-295A-B54E-391102269A38}"/>
              </a:ext>
            </a:extLst>
          </p:cNvPr>
          <p:cNvGrpSpPr/>
          <p:nvPr/>
        </p:nvGrpSpPr>
        <p:grpSpPr>
          <a:xfrm>
            <a:off x="14904623" y="14366906"/>
            <a:ext cx="3807571" cy="523220"/>
            <a:chOff x="4844408" y="14173875"/>
            <a:chExt cx="3807571" cy="523220"/>
          </a:xfrm>
        </p:grpSpPr>
        <p:sp>
          <p:nvSpPr>
            <p:cNvPr id="101" name="TextBox 53">
              <a:extLst>
                <a:ext uri="{FF2B5EF4-FFF2-40B4-BE49-F238E27FC236}">
                  <a16:creationId xmlns:a16="http://schemas.microsoft.com/office/drawing/2014/main" id="{068AB8AD-C0D9-0C6F-801A-234DDFC85B5A}"/>
                </a:ext>
              </a:extLst>
            </p:cNvPr>
            <p:cNvSpPr txBox="1"/>
            <p:nvPr/>
          </p:nvSpPr>
          <p:spPr>
            <a:xfrm>
              <a:off x="5123646" y="14173875"/>
              <a:ext cx="3528333"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chemeClr val="tx1">
                      <a:lumMod val="75000"/>
                      <a:lumOff val="25000"/>
                    </a:schemeClr>
                  </a:solidFill>
                  <a:latin typeface="Garamond" panose="02020404030301010803" pitchFamily="18" charset="0"/>
                </a:rPr>
                <a:t>Non-Woody Wetlands</a:t>
              </a:r>
            </a:p>
          </p:txBody>
        </p:sp>
        <p:sp>
          <p:nvSpPr>
            <p:cNvPr id="102" name="Rectangle 101">
              <a:extLst>
                <a:ext uri="{FF2B5EF4-FFF2-40B4-BE49-F238E27FC236}">
                  <a16:creationId xmlns:a16="http://schemas.microsoft.com/office/drawing/2014/main" id="{050C0FFB-864D-2BC3-DAC6-453C782ED392}"/>
                </a:ext>
              </a:extLst>
            </p:cNvPr>
            <p:cNvSpPr/>
            <p:nvPr/>
          </p:nvSpPr>
          <p:spPr>
            <a:xfrm>
              <a:off x="4844408" y="14251310"/>
              <a:ext cx="301752" cy="306795"/>
            </a:xfrm>
            <a:prstGeom prst="rect">
              <a:avLst/>
            </a:prstGeom>
            <a:solidFill>
              <a:srgbClr val="00C5FF"/>
            </a:solidFill>
            <a:ln w="25400"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a:endParaRPr lang="en-US" sz="2800">
                <a:solidFill>
                  <a:schemeClr val="tx1">
                    <a:lumMod val="75000"/>
                    <a:lumOff val="25000"/>
                  </a:schemeClr>
                </a:solidFill>
                <a:latin typeface="Garamond" panose="02020404030301010803" pitchFamily="18" charset="0"/>
              </a:endParaRPr>
            </a:p>
          </p:txBody>
        </p:sp>
      </p:grpSp>
      <p:grpSp>
        <p:nvGrpSpPr>
          <p:cNvPr id="122" name="Group 121">
            <a:extLst>
              <a:ext uri="{FF2B5EF4-FFF2-40B4-BE49-F238E27FC236}">
                <a16:creationId xmlns:a16="http://schemas.microsoft.com/office/drawing/2014/main" id="{3F78598D-6C64-19EA-08E3-16427E0DB279}"/>
              </a:ext>
            </a:extLst>
          </p:cNvPr>
          <p:cNvGrpSpPr/>
          <p:nvPr/>
        </p:nvGrpSpPr>
        <p:grpSpPr>
          <a:xfrm>
            <a:off x="3460948" y="14366906"/>
            <a:ext cx="3284060" cy="523220"/>
            <a:chOff x="4241566" y="14334139"/>
            <a:chExt cx="3284060" cy="523220"/>
          </a:xfrm>
        </p:grpSpPr>
        <p:sp>
          <p:nvSpPr>
            <p:cNvPr id="99" name="TextBox 63">
              <a:extLst>
                <a:ext uri="{FF2B5EF4-FFF2-40B4-BE49-F238E27FC236}">
                  <a16:creationId xmlns:a16="http://schemas.microsoft.com/office/drawing/2014/main" id="{866EEA56-6E84-2708-3F25-625CD286180A}"/>
                </a:ext>
              </a:extLst>
            </p:cNvPr>
            <p:cNvSpPr txBox="1"/>
            <p:nvPr/>
          </p:nvSpPr>
          <p:spPr>
            <a:xfrm>
              <a:off x="4520804" y="14334139"/>
              <a:ext cx="3004822"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chemeClr val="tx1">
                      <a:lumMod val="75000"/>
                      <a:lumOff val="25000"/>
                    </a:schemeClr>
                  </a:solidFill>
                  <a:latin typeface="Garamond" panose="02020404030301010803" pitchFamily="18" charset="0"/>
                </a:rPr>
                <a:t>Forest/Shrub Scrub</a:t>
              </a:r>
            </a:p>
          </p:txBody>
        </p:sp>
        <p:sp>
          <p:nvSpPr>
            <p:cNvPr id="100" name="Rectangle 99">
              <a:extLst>
                <a:ext uri="{FF2B5EF4-FFF2-40B4-BE49-F238E27FC236}">
                  <a16:creationId xmlns:a16="http://schemas.microsoft.com/office/drawing/2014/main" id="{2BFC6A51-462A-BBDE-4AC4-DA33DDB9A788}"/>
                </a:ext>
              </a:extLst>
            </p:cNvPr>
            <p:cNvSpPr/>
            <p:nvPr/>
          </p:nvSpPr>
          <p:spPr>
            <a:xfrm>
              <a:off x="4241566" y="14411574"/>
              <a:ext cx="301752" cy="306795"/>
            </a:xfrm>
            <a:prstGeom prst="rect">
              <a:avLst/>
            </a:prstGeom>
            <a:solidFill>
              <a:srgbClr val="37A700"/>
            </a:solidFill>
            <a:ln w="25400"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a:endParaRPr lang="en-US" sz="2800">
                <a:solidFill>
                  <a:schemeClr val="tx1">
                    <a:lumMod val="75000"/>
                    <a:lumOff val="25000"/>
                  </a:schemeClr>
                </a:solidFill>
                <a:latin typeface="Garamond" panose="02020404030301010803" pitchFamily="18" charset="0"/>
              </a:endParaRPr>
            </a:p>
          </p:txBody>
        </p:sp>
      </p:grpSp>
      <p:grpSp>
        <p:nvGrpSpPr>
          <p:cNvPr id="120" name="Group 119">
            <a:extLst>
              <a:ext uri="{FF2B5EF4-FFF2-40B4-BE49-F238E27FC236}">
                <a16:creationId xmlns:a16="http://schemas.microsoft.com/office/drawing/2014/main" id="{CD074083-E7FC-BC22-7AAF-833FBE283C1E}"/>
              </a:ext>
            </a:extLst>
          </p:cNvPr>
          <p:cNvGrpSpPr/>
          <p:nvPr/>
        </p:nvGrpSpPr>
        <p:grpSpPr>
          <a:xfrm>
            <a:off x="968874" y="14366906"/>
            <a:ext cx="2136703" cy="523220"/>
            <a:chOff x="1125582" y="14334139"/>
            <a:chExt cx="2136703" cy="523220"/>
          </a:xfrm>
        </p:grpSpPr>
        <p:sp>
          <p:nvSpPr>
            <p:cNvPr id="97" name="TextBox 61">
              <a:extLst>
                <a:ext uri="{FF2B5EF4-FFF2-40B4-BE49-F238E27FC236}">
                  <a16:creationId xmlns:a16="http://schemas.microsoft.com/office/drawing/2014/main" id="{663E54F4-8656-FDFF-AFBC-AF3A58363EAA}"/>
                </a:ext>
              </a:extLst>
            </p:cNvPr>
            <p:cNvSpPr txBox="1"/>
            <p:nvPr/>
          </p:nvSpPr>
          <p:spPr>
            <a:xfrm>
              <a:off x="1404820" y="14334139"/>
              <a:ext cx="185746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lumMod val="75000"/>
                      <a:lumOff val="25000"/>
                    </a:schemeClr>
                  </a:solidFill>
                  <a:latin typeface="Garamond" panose="02020404030301010803" pitchFamily="18" charset="0"/>
                </a:rPr>
                <a:t>Developed</a:t>
              </a:r>
            </a:p>
          </p:txBody>
        </p:sp>
        <p:sp>
          <p:nvSpPr>
            <p:cNvPr id="98" name="Rectangle 97">
              <a:extLst>
                <a:ext uri="{FF2B5EF4-FFF2-40B4-BE49-F238E27FC236}">
                  <a16:creationId xmlns:a16="http://schemas.microsoft.com/office/drawing/2014/main" id="{3BC4C8F6-223E-924E-6536-ED4DB1F257F4}"/>
                </a:ext>
              </a:extLst>
            </p:cNvPr>
            <p:cNvSpPr/>
            <p:nvPr/>
          </p:nvSpPr>
          <p:spPr>
            <a:xfrm>
              <a:off x="1125582" y="14411574"/>
              <a:ext cx="301752" cy="306795"/>
            </a:xfrm>
            <a:prstGeom prst="rect">
              <a:avLst/>
            </a:prstGeom>
            <a:solidFill>
              <a:srgbClr val="000000"/>
            </a:solidFill>
            <a:ln w="25400"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a:endParaRPr lang="en-US" sz="2800">
                <a:solidFill>
                  <a:schemeClr val="tx1">
                    <a:lumMod val="75000"/>
                    <a:lumOff val="25000"/>
                  </a:schemeClr>
                </a:solidFill>
                <a:latin typeface="Garamond" panose="02020404030301010803" pitchFamily="18" charset="0"/>
              </a:endParaRPr>
            </a:p>
          </p:txBody>
        </p:sp>
      </p:grpSp>
      <p:grpSp>
        <p:nvGrpSpPr>
          <p:cNvPr id="124" name="Group 123">
            <a:extLst>
              <a:ext uri="{FF2B5EF4-FFF2-40B4-BE49-F238E27FC236}">
                <a16:creationId xmlns:a16="http://schemas.microsoft.com/office/drawing/2014/main" id="{E11B6080-6B9E-DABA-D744-A1F07B8BCEC6}"/>
              </a:ext>
            </a:extLst>
          </p:cNvPr>
          <p:cNvGrpSpPr/>
          <p:nvPr/>
        </p:nvGrpSpPr>
        <p:grpSpPr>
          <a:xfrm>
            <a:off x="11560631" y="14366906"/>
            <a:ext cx="2988621" cy="523220"/>
            <a:chOff x="7375838" y="14344999"/>
            <a:chExt cx="2988621" cy="523220"/>
          </a:xfrm>
        </p:grpSpPr>
        <p:sp>
          <p:nvSpPr>
            <p:cNvPr id="95" name="TextBox 59">
              <a:extLst>
                <a:ext uri="{FF2B5EF4-FFF2-40B4-BE49-F238E27FC236}">
                  <a16:creationId xmlns:a16="http://schemas.microsoft.com/office/drawing/2014/main" id="{0AA1EEE7-B897-30F9-DF6B-9D05C42C070E}"/>
                </a:ext>
              </a:extLst>
            </p:cNvPr>
            <p:cNvSpPr txBox="1"/>
            <p:nvPr/>
          </p:nvSpPr>
          <p:spPr>
            <a:xfrm>
              <a:off x="7655077" y="14344999"/>
              <a:ext cx="2709382"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chemeClr val="tx1">
                      <a:lumMod val="75000"/>
                      <a:lumOff val="25000"/>
                    </a:schemeClr>
                  </a:solidFill>
                  <a:latin typeface="Garamond" panose="02020404030301010803" pitchFamily="18" charset="0"/>
                </a:rPr>
                <a:t>Woody Wetlands</a:t>
              </a:r>
            </a:p>
          </p:txBody>
        </p:sp>
        <p:sp>
          <p:nvSpPr>
            <p:cNvPr id="96" name="Rectangle 95">
              <a:extLst>
                <a:ext uri="{FF2B5EF4-FFF2-40B4-BE49-F238E27FC236}">
                  <a16:creationId xmlns:a16="http://schemas.microsoft.com/office/drawing/2014/main" id="{894B0300-4D0A-B4E1-48CD-BAA70CA4CE6A}"/>
                </a:ext>
              </a:extLst>
            </p:cNvPr>
            <p:cNvSpPr/>
            <p:nvPr/>
          </p:nvSpPr>
          <p:spPr>
            <a:xfrm>
              <a:off x="7375838" y="14422434"/>
              <a:ext cx="301752" cy="306795"/>
            </a:xfrm>
            <a:prstGeom prst="rect">
              <a:avLst/>
            </a:prstGeom>
            <a:solidFill>
              <a:srgbClr val="305C00"/>
            </a:solidFill>
            <a:ln w="25400"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a:endParaRPr lang="en-US" sz="2800">
                <a:solidFill>
                  <a:schemeClr val="tx1">
                    <a:lumMod val="75000"/>
                    <a:lumOff val="25000"/>
                  </a:schemeClr>
                </a:solidFill>
                <a:latin typeface="Garamond" panose="02020404030301010803" pitchFamily="18" charset="0"/>
              </a:endParaRPr>
            </a:p>
          </p:txBody>
        </p:sp>
      </p:grpSp>
      <p:grpSp>
        <p:nvGrpSpPr>
          <p:cNvPr id="126" name="Group 125">
            <a:extLst>
              <a:ext uri="{FF2B5EF4-FFF2-40B4-BE49-F238E27FC236}">
                <a16:creationId xmlns:a16="http://schemas.microsoft.com/office/drawing/2014/main" id="{5580B5DB-1A23-3F35-83CD-257CD66550CC}"/>
              </a:ext>
            </a:extLst>
          </p:cNvPr>
          <p:cNvGrpSpPr/>
          <p:nvPr/>
        </p:nvGrpSpPr>
        <p:grpSpPr>
          <a:xfrm>
            <a:off x="7100379" y="14366906"/>
            <a:ext cx="4104881" cy="523220"/>
            <a:chOff x="10069308" y="14334139"/>
            <a:chExt cx="4104881" cy="523220"/>
          </a:xfrm>
        </p:grpSpPr>
        <p:sp>
          <p:nvSpPr>
            <p:cNvPr id="89" name="Rectangle 88">
              <a:extLst>
                <a:ext uri="{FF2B5EF4-FFF2-40B4-BE49-F238E27FC236}">
                  <a16:creationId xmlns:a16="http://schemas.microsoft.com/office/drawing/2014/main" id="{D6C36AF3-BF0C-786A-AAF0-9DF0CF572CDD}"/>
                </a:ext>
              </a:extLst>
            </p:cNvPr>
            <p:cNvSpPr/>
            <p:nvPr/>
          </p:nvSpPr>
          <p:spPr>
            <a:xfrm>
              <a:off x="10069308" y="14411574"/>
              <a:ext cx="301752" cy="306795"/>
            </a:xfrm>
            <a:prstGeom prst="rect">
              <a:avLst/>
            </a:prstGeom>
            <a:solidFill>
              <a:srgbClr val="B8FE00"/>
            </a:solidFill>
            <a:ln w="25400"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a:endParaRPr lang="en-US" sz="2800">
                <a:solidFill>
                  <a:schemeClr val="tx1">
                    <a:lumMod val="75000"/>
                    <a:lumOff val="25000"/>
                  </a:schemeClr>
                </a:solidFill>
                <a:latin typeface="Garamond" panose="02020404030301010803" pitchFamily="18" charset="0"/>
              </a:endParaRPr>
            </a:p>
          </p:txBody>
        </p:sp>
        <p:sp>
          <p:nvSpPr>
            <p:cNvPr id="94" name="TextBox 52">
              <a:extLst>
                <a:ext uri="{FF2B5EF4-FFF2-40B4-BE49-F238E27FC236}">
                  <a16:creationId xmlns:a16="http://schemas.microsoft.com/office/drawing/2014/main" id="{1D064794-0A44-4D05-253A-0570D6F038FE}"/>
                </a:ext>
              </a:extLst>
            </p:cNvPr>
            <p:cNvSpPr txBox="1"/>
            <p:nvPr/>
          </p:nvSpPr>
          <p:spPr>
            <a:xfrm>
              <a:off x="10538670" y="14334139"/>
              <a:ext cx="3635519"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chemeClr val="tx1">
                      <a:lumMod val="75000"/>
                      <a:lumOff val="25000"/>
                    </a:schemeClr>
                  </a:solidFill>
                  <a:latin typeface="Garamond" panose="02020404030301010803" pitchFamily="18" charset="0"/>
                </a:rPr>
                <a:t>Grassland/Herbaceous</a:t>
              </a:r>
            </a:p>
          </p:txBody>
        </p:sp>
      </p:grpSp>
      <p:grpSp>
        <p:nvGrpSpPr>
          <p:cNvPr id="121" name="Group 120">
            <a:extLst>
              <a:ext uri="{FF2B5EF4-FFF2-40B4-BE49-F238E27FC236}">
                <a16:creationId xmlns:a16="http://schemas.microsoft.com/office/drawing/2014/main" id="{EF030A08-10FA-53C2-F65F-196E6D05C4AF}"/>
              </a:ext>
            </a:extLst>
          </p:cNvPr>
          <p:cNvGrpSpPr/>
          <p:nvPr/>
        </p:nvGrpSpPr>
        <p:grpSpPr>
          <a:xfrm>
            <a:off x="21779961" y="14366906"/>
            <a:ext cx="1504221" cy="523220"/>
            <a:chOff x="1125582" y="14702913"/>
            <a:chExt cx="1504221" cy="523220"/>
          </a:xfrm>
        </p:grpSpPr>
        <p:sp>
          <p:nvSpPr>
            <p:cNvPr id="74" name="Rectangle 73">
              <a:extLst>
                <a:ext uri="{FF2B5EF4-FFF2-40B4-BE49-F238E27FC236}">
                  <a16:creationId xmlns:a16="http://schemas.microsoft.com/office/drawing/2014/main" id="{090149DF-6BDF-0E0F-FAAB-7415CBB232C1}"/>
                </a:ext>
              </a:extLst>
            </p:cNvPr>
            <p:cNvSpPr/>
            <p:nvPr/>
          </p:nvSpPr>
          <p:spPr>
            <a:xfrm>
              <a:off x="1125582" y="14780348"/>
              <a:ext cx="301752" cy="306795"/>
            </a:xfrm>
            <a:prstGeom prst="rect">
              <a:avLst/>
            </a:prstGeom>
            <a:solidFill>
              <a:srgbClr val="FFFDC2"/>
            </a:solidFill>
            <a:ln w="3175" cap="flat" cmpd="sng" algn="ctr">
              <a:solidFill>
                <a:srgbClr val="000000">
                  <a:lumMod val="50000"/>
                  <a:lumOff val="50000"/>
                </a:srgb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a:endParaRPr lang="en-US" sz="2800">
                <a:solidFill>
                  <a:schemeClr val="tx1">
                    <a:lumMod val="75000"/>
                    <a:lumOff val="25000"/>
                  </a:schemeClr>
                </a:solidFill>
                <a:latin typeface="Garamond" panose="02020404030301010803" pitchFamily="18" charset="0"/>
              </a:endParaRPr>
            </a:p>
          </p:txBody>
        </p:sp>
        <p:sp>
          <p:nvSpPr>
            <p:cNvPr id="75" name="TextBox 50">
              <a:extLst>
                <a:ext uri="{FF2B5EF4-FFF2-40B4-BE49-F238E27FC236}">
                  <a16:creationId xmlns:a16="http://schemas.microsoft.com/office/drawing/2014/main" id="{A15EA8E3-B304-CAAC-8264-F846FEC43B15}"/>
                </a:ext>
              </a:extLst>
            </p:cNvPr>
            <p:cNvSpPr txBox="1"/>
            <p:nvPr/>
          </p:nvSpPr>
          <p:spPr>
            <a:xfrm>
              <a:off x="1404820" y="14702913"/>
              <a:ext cx="1224983"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chemeClr val="tx1">
                      <a:lumMod val="75000"/>
                      <a:lumOff val="25000"/>
                    </a:schemeClr>
                  </a:solidFill>
                  <a:latin typeface="Garamond" panose="02020404030301010803" pitchFamily="18" charset="0"/>
                </a:rPr>
                <a:t>Barren</a:t>
              </a:r>
            </a:p>
          </p:txBody>
        </p:sp>
      </p:grpSp>
      <p:sp>
        <p:nvSpPr>
          <p:cNvPr id="117" name="TextBox 116">
            <a:extLst>
              <a:ext uri="{FF2B5EF4-FFF2-40B4-BE49-F238E27FC236}">
                <a16:creationId xmlns:a16="http://schemas.microsoft.com/office/drawing/2014/main" id="{20B5CB67-EBDD-C878-F36C-7649995606B3}"/>
              </a:ext>
            </a:extLst>
          </p:cNvPr>
          <p:cNvSpPr txBox="1"/>
          <p:nvPr/>
        </p:nvSpPr>
        <p:spPr>
          <a:xfrm rot="16200000">
            <a:off x="7151214" y="7387680"/>
            <a:ext cx="2030680" cy="830997"/>
          </a:xfrm>
          <a:prstGeom prst="rect">
            <a:avLst/>
          </a:prstGeom>
          <a:no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a:solidFill>
                  <a:srgbClr val="67A478"/>
                </a:solidFill>
                <a:latin typeface="Century Gothic"/>
              </a:rPr>
              <a:t>2032</a:t>
            </a:r>
            <a:endParaRPr lang="en-US" sz="4800">
              <a:latin typeface="Century Gothic"/>
            </a:endParaRPr>
          </a:p>
        </p:txBody>
      </p:sp>
      <p:sp>
        <p:nvSpPr>
          <p:cNvPr id="118" name="TextBox 117">
            <a:extLst>
              <a:ext uri="{FF2B5EF4-FFF2-40B4-BE49-F238E27FC236}">
                <a16:creationId xmlns:a16="http://schemas.microsoft.com/office/drawing/2014/main" id="{5E9A0C50-3E5A-2766-3925-324CE35A8770}"/>
              </a:ext>
            </a:extLst>
          </p:cNvPr>
          <p:cNvSpPr txBox="1"/>
          <p:nvPr/>
        </p:nvSpPr>
        <p:spPr>
          <a:xfrm rot="16200000">
            <a:off x="13808979" y="7387680"/>
            <a:ext cx="2030680" cy="830997"/>
          </a:xfrm>
          <a:prstGeom prst="rect">
            <a:avLst/>
          </a:prstGeom>
          <a:no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a:solidFill>
                  <a:srgbClr val="67A478"/>
                </a:solidFill>
                <a:latin typeface="Century Gothic"/>
              </a:rPr>
              <a:t>2037</a:t>
            </a:r>
            <a:endParaRPr lang="en-US" sz="4800">
              <a:latin typeface="Century Gothic"/>
            </a:endParaRPr>
          </a:p>
        </p:txBody>
      </p:sp>
      <p:sp>
        <p:nvSpPr>
          <p:cNvPr id="119" name="TextBox 118">
            <a:extLst>
              <a:ext uri="{FF2B5EF4-FFF2-40B4-BE49-F238E27FC236}">
                <a16:creationId xmlns:a16="http://schemas.microsoft.com/office/drawing/2014/main" id="{48C4CF38-3016-4B90-F12F-D2C423BED6BD}"/>
              </a:ext>
            </a:extLst>
          </p:cNvPr>
          <p:cNvSpPr txBox="1"/>
          <p:nvPr/>
        </p:nvSpPr>
        <p:spPr>
          <a:xfrm rot="16200000">
            <a:off x="20466744" y="7387680"/>
            <a:ext cx="2030680" cy="830997"/>
          </a:xfrm>
          <a:prstGeom prst="rect">
            <a:avLst/>
          </a:prstGeom>
          <a:no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a:solidFill>
                  <a:srgbClr val="67A478"/>
                </a:solidFill>
                <a:latin typeface="Century Gothic"/>
              </a:rPr>
              <a:t>2043</a:t>
            </a:r>
            <a:endParaRPr lang="en-US" sz="4800">
              <a:latin typeface="Century Gothic"/>
            </a:endParaRPr>
          </a:p>
        </p:txBody>
      </p:sp>
      <p:grpSp>
        <p:nvGrpSpPr>
          <p:cNvPr id="141" name="Group 140">
            <a:extLst>
              <a:ext uri="{FF2B5EF4-FFF2-40B4-BE49-F238E27FC236}">
                <a16:creationId xmlns:a16="http://schemas.microsoft.com/office/drawing/2014/main" id="{B62EDE0F-2455-14B1-FC83-997DE971E0CC}"/>
              </a:ext>
            </a:extLst>
          </p:cNvPr>
          <p:cNvGrpSpPr/>
          <p:nvPr/>
        </p:nvGrpSpPr>
        <p:grpSpPr>
          <a:xfrm>
            <a:off x="3529316" y="13048443"/>
            <a:ext cx="2432031" cy="472133"/>
            <a:chOff x="3529316" y="13048443"/>
            <a:chExt cx="2432031" cy="472133"/>
          </a:xfrm>
        </p:grpSpPr>
        <p:sp>
          <p:nvSpPr>
            <p:cNvPr id="128" name="TextBox 127">
              <a:extLst>
                <a:ext uri="{FF2B5EF4-FFF2-40B4-BE49-F238E27FC236}">
                  <a16:creationId xmlns:a16="http://schemas.microsoft.com/office/drawing/2014/main" id="{ADE2FBF3-6630-8866-A3F4-205DFF06C8AD}"/>
                </a:ext>
              </a:extLst>
            </p:cNvPr>
            <p:cNvSpPr txBox="1"/>
            <p:nvPr/>
          </p:nvSpPr>
          <p:spPr>
            <a:xfrm>
              <a:off x="3529316" y="13058911"/>
              <a:ext cx="384540" cy="461665"/>
            </a:xfrm>
            <a:prstGeom prst="rect">
              <a:avLst/>
            </a:prstGeom>
            <a:noFill/>
          </p:spPr>
          <p:txBody>
            <a:bodyPr wrap="square" rtlCol="0">
              <a:spAutoFit/>
            </a:bodyPr>
            <a:lstStyle/>
            <a:p>
              <a:r>
                <a:rPr lang="en-US" sz="2400">
                  <a:solidFill>
                    <a:schemeClr val="tx1">
                      <a:lumMod val="75000"/>
                      <a:lumOff val="25000"/>
                    </a:schemeClr>
                  </a:solidFill>
                  <a:latin typeface="Garamond" panose="02020404030301010803" pitchFamily="18" charset="0"/>
                </a:rPr>
                <a:t>0</a:t>
              </a:r>
            </a:p>
          </p:txBody>
        </p:sp>
        <p:sp>
          <p:nvSpPr>
            <p:cNvPr id="129" name="TextBox 128">
              <a:extLst>
                <a:ext uri="{FF2B5EF4-FFF2-40B4-BE49-F238E27FC236}">
                  <a16:creationId xmlns:a16="http://schemas.microsoft.com/office/drawing/2014/main" id="{87B85E62-BC17-76C4-9C18-C7FE0E36E19B}"/>
                </a:ext>
              </a:extLst>
            </p:cNvPr>
            <p:cNvSpPr txBox="1"/>
            <p:nvPr/>
          </p:nvSpPr>
          <p:spPr>
            <a:xfrm>
              <a:off x="4156483" y="13048443"/>
              <a:ext cx="508374" cy="461665"/>
            </a:xfrm>
            <a:prstGeom prst="rect">
              <a:avLst/>
            </a:prstGeom>
            <a:noFill/>
          </p:spPr>
          <p:txBody>
            <a:bodyPr wrap="square" rtlCol="0">
              <a:spAutoFit/>
            </a:bodyPr>
            <a:lstStyle/>
            <a:p>
              <a:r>
                <a:rPr lang="en-US" sz="2400">
                  <a:solidFill>
                    <a:schemeClr val="tx1">
                      <a:lumMod val="75000"/>
                      <a:lumOff val="25000"/>
                    </a:schemeClr>
                  </a:solidFill>
                  <a:latin typeface="Garamond" panose="02020404030301010803" pitchFamily="18" charset="0"/>
                </a:rPr>
                <a:t>10</a:t>
              </a:r>
            </a:p>
          </p:txBody>
        </p:sp>
        <p:sp>
          <p:nvSpPr>
            <p:cNvPr id="130" name="TextBox 129">
              <a:extLst>
                <a:ext uri="{FF2B5EF4-FFF2-40B4-BE49-F238E27FC236}">
                  <a16:creationId xmlns:a16="http://schemas.microsoft.com/office/drawing/2014/main" id="{E4EA9829-45FE-3F88-9A58-986579B9AE00}"/>
                </a:ext>
              </a:extLst>
            </p:cNvPr>
            <p:cNvSpPr txBox="1"/>
            <p:nvPr/>
          </p:nvSpPr>
          <p:spPr>
            <a:xfrm>
              <a:off x="4881230" y="13048443"/>
              <a:ext cx="508374" cy="461665"/>
            </a:xfrm>
            <a:prstGeom prst="rect">
              <a:avLst/>
            </a:prstGeom>
            <a:noFill/>
          </p:spPr>
          <p:txBody>
            <a:bodyPr wrap="square" rtlCol="0">
              <a:spAutoFit/>
            </a:bodyPr>
            <a:lstStyle/>
            <a:p>
              <a:r>
                <a:rPr lang="en-US" sz="2400">
                  <a:solidFill>
                    <a:schemeClr val="tx1">
                      <a:lumMod val="75000"/>
                      <a:lumOff val="25000"/>
                    </a:schemeClr>
                  </a:solidFill>
                  <a:latin typeface="Garamond" panose="02020404030301010803" pitchFamily="18" charset="0"/>
                </a:rPr>
                <a:t>20</a:t>
              </a:r>
            </a:p>
          </p:txBody>
        </p:sp>
        <p:sp>
          <p:nvSpPr>
            <p:cNvPr id="140" name="TextBox 139">
              <a:extLst>
                <a:ext uri="{FF2B5EF4-FFF2-40B4-BE49-F238E27FC236}">
                  <a16:creationId xmlns:a16="http://schemas.microsoft.com/office/drawing/2014/main" id="{16E2D32C-E822-A40A-DDF9-1D2BEBC964E6}"/>
                </a:ext>
              </a:extLst>
            </p:cNvPr>
            <p:cNvSpPr txBox="1"/>
            <p:nvPr/>
          </p:nvSpPr>
          <p:spPr>
            <a:xfrm>
              <a:off x="5337422" y="13049635"/>
              <a:ext cx="623925" cy="461665"/>
            </a:xfrm>
            <a:prstGeom prst="rect">
              <a:avLst/>
            </a:prstGeom>
            <a:noFill/>
          </p:spPr>
          <p:txBody>
            <a:bodyPr wrap="square" rtlCol="0">
              <a:spAutoFit/>
            </a:bodyPr>
            <a:lstStyle/>
            <a:p>
              <a:r>
                <a:rPr lang="en-US" sz="2400" dirty="0">
                  <a:solidFill>
                    <a:schemeClr val="tx1">
                      <a:lumMod val="75000"/>
                      <a:lumOff val="25000"/>
                    </a:schemeClr>
                  </a:solidFill>
                  <a:latin typeface="Garamond" panose="02020404030301010803" pitchFamily="18" charset="0"/>
                </a:rPr>
                <a:t>km</a:t>
              </a:r>
            </a:p>
          </p:txBody>
        </p:sp>
      </p:grpSp>
      <p:grpSp>
        <p:nvGrpSpPr>
          <p:cNvPr id="142" name="Group 141">
            <a:extLst>
              <a:ext uri="{FF2B5EF4-FFF2-40B4-BE49-F238E27FC236}">
                <a16:creationId xmlns:a16="http://schemas.microsoft.com/office/drawing/2014/main" id="{D64288BE-80BA-7A6A-2078-87B1B2645F08}"/>
              </a:ext>
            </a:extLst>
          </p:cNvPr>
          <p:cNvGrpSpPr/>
          <p:nvPr/>
        </p:nvGrpSpPr>
        <p:grpSpPr>
          <a:xfrm>
            <a:off x="10216562" y="13046245"/>
            <a:ext cx="2432031" cy="472133"/>
            <a:chOff x="3529316" y="13048443"/>
            <a:chExt cx="2432031" cy="472133"/>
          </a:xfrm>
        </p:grpSpPr>
        <p:sp>
          <p:nvSpPr>
            <p:cNvPr id="143" name="TextBox 142">
              <a:extLst>
                <a:ext uri="{FF2B5EF4-FFF2-40B4-BE49-F238E27FC236}">
                  <a16:creationId xmlns:a16="http://schemas.microsoft.com/office/drawing/2014/main" id="{42FAD7CA-92D9-5488-3EF6-E2767BDBA600}"/>
                </a:ext>
              </a:extLst>
            </p:cNvPr>
            <p:cNvSpPr txBox="1"/>
            <p:nvPr/>
          </p:nvSpPr>
          <p:spPr>
            <a:xfrm>
              <a:off x="3529316" y="13058911"/>
              <a:ext cx="384540" cy="461665"/>
            </a:xfrm>
            <a:prstGeom prst="rect">
              <a:avLst/>
            </a:prstGeom>
            <a:noFill/>
          </p:spPr>
          <p:txBody>
            <a:bodyPr wrap="square" rtlCol="0">
              <a:spAutoFit/>
            </a:bodyPr>
            <a:lstStyle/>
            <a:p>
              <a:r>
                <a:rPr lang="en-US" sz="2400">
                  <a:solidFill>
                    <a:schemeClr val="tx1">
                      <a:lumMod val="75000"/>
                      <a:lumOff val="25000"/>
                    </a:schemeClr>
                  </a:solidFill>
                  <a:latin typeface="Garamond" panose="02020404030301010803" pitchFamily="18" charset="0"/>
                </a:rPr>
                <a:t>0</a:t>
              </a:r>
            </a:p>
          </p:txBody>
        </p:sp>
        <p:sp>
          <p:nvSpPr>
            <p:cNvPr id="144" name="TextBox 143">
              <a:extLst>
                <a:ext uri="{FF2B5EF4-FFF2-40B4-BE49-F238E27FC236}">
                  <a16:creationId xmlns:a16="http://schemas.microsoft.com/office/drawing/2014/main" id="{07C0B510-A3C0-F3D6-44AD-FD61F1905F43}"/>
                </a:ext>
              </a:extLst>
            </p:cNvPr>
            <p:cNvSpPr txBox="1"/>
            <p:nvPr/>
          </p:nvSpPr>
          <p:spPr>
            <a:xfrm>
              <a:off x="4156483" y="13048443"/>
              <a:ext cx="508374" cy="461665"/>
            </a:xfrm>
            <a:prstGeom prst="rect">
              <a:avLst/>
            </a:prstGeom>
            <a:noFill/>
          </p:spPr>
          <p:txBody>
            <a:bodyPr wrap="square" rtlCol="0">
              <a:spAutoFit/>
            </a:bodyPr>
            <a:lstStyle/>
            <a:p>
              <a:r>
                <a:rPr lang="en-US" sz="2400">
                  <a:solidFill>
                    <a:schemeClr val="tx1">
                      <a:lumMod val="75000"/>
                      <a:lumOff val="25000"/>
                    </a:schemeClr>
                  </a:solidFill>
                  <a:latin typeface="Garamond" panose="02020404030301010803" pitchFamily="18" charset="0"/>
                </a:rPr>
                <a:t>10</a:t>
              </a:r>
            </a:p>
          </p:txBody>
        </p:sp>
        <p:sp>
          <p:nvSpPr>
            <p:cNvPr id="145" name="TextBox 144">
              <a:extLst>
                <a:ext uri="{FF2B5EF4-FFF2-40B4-BE49-F238E27FC236}">
                  <a16:creationId xmlns:a16="http://schemas.microsoft.com/office/drawing/2014/main" id="{6A6C02BC-9078-8B30-C534-547C7C0236D6}"/>
                </a:ext>
              </a:extLst>
            </p:cNvPr>
            <p:cNvSpPr txBox="1"/>
            <p:nvPr/>
          </p:nvSpPr>
          <p:spPr>
            <a:xfrm>
              <a:off x="4881230" y="13048443"/>
              <a:ext cx="508374" cy="461665"/>
            </a:xfrm>
            <a:prstGeom prst="rect">
              <a:avLst/>
            </a:prstGeom>
            <a:noFill/>
          </p:spPr>
          <p:txBody>
            <a:bodyPr wrap="square" rtlCol="0">
              <a:spAutoFit/>
            </a:bodyPr>
            <a:lstStyle/>
            <a:p>
              <a:r>
                <a:rPr lang="en-US" sz="2400">
                  <a:solidFill>
                    <a:schemeClr val="tx1">
                      <a:lumMod val="75000"/>
                      <a:lumOff val="25000"/>
                    </a:schemeClr>
                  </a:solidFill>
                  <a:latin typeface="Garamond" panose="02020404030301010803" pitchFamily="18" charset="0"/>
                </a:rPr>
                <a:t>20</a:t>
              </a:r>
            </a:p>
          </p:txBody>
        </p:sp>
        <p:sp>
          <p:nvSpPr>
            <p:cNvPr id="146" name="TextBox 145">
              <a:extLst>
                <a:ext uri="{FF2B5EF4-FFF2-40B4-BE49-F238E27FC236}">
                  <a16:creationId xmlns:a16="http://schemas.microsoft.com/office/drawing/2014/main" id="{52C29042-9889-28F7-EF7A-0329655AD397}"/>
                </a:ext>
              </a:extLst>
            </p:cNvPr>
            <p:cNvSpPr txBox="1"/>
            <p:nvPr/>
          </p:nvSpPr>
          <p:spPr>
            <a:xfrm>
              <a:off x="5337422" y="13049635"/>
              <a:ext cx="623925" cy="461665"/>
            </a:xfrm>
            <a:prstGeom prst="rect">
              <a:avLst/>
            </a:prstGeom>
            <a:noFill/>
          </p:spPr>
          <p:txBody>
            <a:bodyPr wrap="square" rtlCol="0">
              <a:spAutoFit/>
            </a:bodyPr>
            <a:lstStyle/>
            <a:p>
              <a:r>
                <a:rPr lang="en-US" sz="2400">
                  <a:solidFill>
                    <a:schemeClr val="tx1">
                      <a:lumMod val="75000"/>
                      <a:lumOff val="25000"/>
                    </a:schemeClr>
                  </a:solidFill>
                  <a:latin typeface="Garamond" panose="02020404030301010803" pitchFamily="18" charset="0"/>
                </a:rPr>
                <a:t>km</a:t>
              </a:r>
            </a:p>
          </p:txBody>
        </p:sp>
      </p:grpSp>
      <p:grpSp>
        <p:nvGrpSpPr>
          <p:cNvPr id="147" name="Group 146">
            <a:extLst>
              <a:ext uri="{FF2B5EF4-FFF2-40B4-BE49-F238E27FC236}">
                <a16:creationId xmlns:a16="http://schemas.microsoft.com/office/drawing/2014/main" id="{C82B56FA-D942-1AFB-A94D-C63458FC0FCA}"/>
              </a:ext>
            </a:extLst>
          </p:cNvPr>
          <p:cNvGrpSpPr/>
          <p:nvPr/>
        </p:nvGrpSpPr>
        <p:grpSpPr>
          <a:xfrm>
            <a:off x="16863958" y="13033095"/>
            <a:ext cx="2432031" cy="472133"/>
            <a:chOff x="3529316" y="13048443"/>
            <a:chExt cx="2432031" cy="472133"/>
          </a:xfrm>
        </p:grpSpPr>
        <p:sp>
          <p:nvSpPr>
            <p:cNvPr id="148" name="TextBox 147">
              <a:extLst>
                <a:ext uri="{FF2B5EF4-FFF2-40B4-BE49-F238E27FC236}">
                  <a16:creationId xmlns:a16="http://schemas.microsoft.com/office/drawing/2014/main" id="{B048AB29-F16F-83AE-5112-C7B289ED9882}"/>
                </a:ext>
              </a:extLst>
            </p:cNvPr>
            <p:cNvSpPr txBox="1"/>
            <p:nvPr/>
          </p:nvSpPr>
          <p:spPr>
            <a:xfrm>
              <a:off x="3529316" y="13058911"/>
              <a:ext cx="384540" cy="461665"/>
            </a:xfrm>
            <a:prstGeom prst="rect">
              <a:avLst/>
            </a:prstGeom>
            <a:noFill/>
          </p:spPr>
          <p:txBody>
            <a:bodyPr wrap="square" rtlCol="0">
              <a:spAutoFit/>
            </a:bodyPr>
            <a:lstStyle/>
            <a:p>
              <a:r>
                <a:rPr lang="en-US" sz="2400">
                  <a:solidFill>
                    <a:schemeClr val="tx1">
                      <a:lumMod val="75000"/>
                      <a:lumOff val="25000"/>
                    </a:schemeClr>
                  </a:solidFill>
                  <a:latin typeface="Garamond" panose="02020404030301010803" pitchFamily="18" charset="0"/>
                </a:rPr>
                <a:t>0</a:t>
              </a:r>
            </a:p>
          </p:txBody>
        </p:sp>
        <p:sp>
          <p:nvSpPr>
            <p:cNvPr id="149" name="TextBox 148">
              <a:extLst>
                <a:ext uri="{FF2B5EF4-FFF2-40B4-BE49-F238E27FC236}">
                  <a16:creationId xmlns:a16="http://schemas.microsoft.com/office/drawing/2014/main" id="{7E2716B4-2CBA-5D50-125A-E614F29BBED9}"/>
                </a:ext>
              </a:extLst>
            </p:cNvPr>
            <p:cNvSpPr txBox="1"/>
            <p:nvPr/>
          </p:nvSpPr>
          <p:spPr>
            <a:xfrm>
              <a:off x="4156483" y="13048443"/>
              <a:ext cx="508374" cy="461665"/>
            </a:xfrm>
            <a:prstGeom prst="rect">
              <a:avLst/>
            </a:prstGeom>
            <a:noFill/>
          </p:spPr>
          <p:txBody>
            <a:bodyPr wrap="square" rtlCol="0">
              <a:spAutoFit/>
            </a:bodyPr>
            <a:lstStyle/>
            <a:p>
              <a:r>
                <a:rPr lang="en-US" sz="2400">
                  <a:solidFill>
                    <a:schemeClr val="tx1">
                      <a:lumMod val="75000"/>
                      <a:lumOff val="25000"/>
                    </a:schemeClr>
                  </a:solidFill>
                  <a:latin typeface="Garamond" panose="02020404030301010803" pitchFamily="18" charset="0"/>
                </a:rPr>
                <a:t>10</a:t>
              </a:r>
            </a:p>
          </p:txBody>
        </p:sp>
        <p:sp>
          <p:nvSpPr>
            <p:cNvPr id="150" name="TextBox 149">
              <a:extLst>
                <a:ext uri="{FF2B5EF4-FFF2-40B4-BE49-F238E27FC236}">
                  <a16:creationId xmlns:a16="http://schemas.microsoft.com/office/drawing/2014/main" id="{0D170A76-CAE3-F94B-F724-97BAFFDCB833}"/>
                </a:ext>
              </a:extLst>
            </p:cNvPr>
            <p:cNvSpPr txBox="1"/>
            <p:nvPr/>
          </p:nvSpPr>
          <p:spPr>
            <a:xfrm>
              <a:off x="4881230" y="13048443"/>
              <a:ext cx="508374" cy="461665"/>
            </a:xfrm>
            <a:prstGeom prst="rect">
              <a:avLst/>
            </a:prstGeom>
            <a:noFill/>
          </p:spPr>
          <p:txBody>
            <a:bodyPr wrap="square" rtlCol="0">
              <a:spAutoFit/>
            </a:bodyPr>
            <a:lstStyle/>
            <a:p>
              <a:r>
                <a:rPr lang="en-US" sz="2400">
                  <a:solidFill>
                    <a:schemeClr val="tx1">
                      <a:lumMod val="75000"/>
                      <a:lumOff val="25000"/>
                    </a:schemeClr>
                  </a:solidFill>
                  <a:latin typeface="Garamond" panose="02020404030301010803" pitchFamily="18" charset="0"/>
                </a:rPr>
                <a:t>20</a:t>
              </a:r>
            </a:p>
          </p:txBody>
        </p:sp>
        <p:sp>
          <p:nvSpPr>
            <p:cNvPr id="151" name="TextBox 150">
              <a:extLst>
                <a:ext uri="{FF2B5EF4-FFF2-40B4-BE49-F238E27FC236}">
                  <a16:creationId xmlns:a16="http://schemas.microsoft.com/office/drawing/2014/main" id="{BCBE7BF7-E76A-54B5-C0E8-6DEE8E00AFD3}"/>
                </a:ext>
              </a:extLst>
            </p:cNvPr>
            <p:cNvSpPr txBox="1"/>
            <p:nvPr/>
          </p:nvSpPr>
          <p:spPr>
            <a:xfrm>
              <a:off x="5337422" y="13049635"/>
              <a:ext cx="623925" cy="461665"/>
            </a:xfrm>
            <a:prstGeom prst="rect">
              <a:avLst/>
            </a:prstGeom>
            <a:noFill/>
          </p:spPr>
          <p:txBody>
            <a:bodyPr wrap="square" rtlCol="0">
              <a:spAutoFit/>
            </a:bodyPr>
            <a:lstStyle/>
            <a:p>
              <a:r>
                <a:rPr lang="en-US" sz="2400">
                  <a:solidFill>
                    <a:schemeClr val="tx1">
                      <a:lumMod val="75000"/>
                      <a:lumOff val="25000"/>
                    </a:schemeClr>
                  </a:solidFill>
                  <a:latin typeface="Garamond" panose="02020404030301010803" pitchFamily="18" charset="0"/>
                </a:rPr>
                <a:t>km</a:t>
              </a:r>
            </a:p>
          </p:txBody>
        </p:sp>
      </p:grpSp>
      <p:grpSp>
        <p:nvGrpSpPr>
          <p:cNvPr id="152" name="Group 151">
            <a:extLst>
              <a:ext uri="{FF2B5EF4-FFF2-40B4-BE49-F238E27FC236}">
                <a16:creationId xmlns:a16="http://schemas.microsoft.com/office/drawing/2014/main" id="{1C2AF55D-1A56-6BC9-2BA3-138E884E4A35}"/>
              </a:ext>
            </a:extLst>
          </p:cNvPr>
          <p:cNvGrpSpPr/>
          <p:nvPr/>
        </p:nvGrpSpPr>
        <p:grpSpPr>
          <a:xfrm>
            <a:off x="23518090" y="13056713"/>
            <a:ext cx="2432031" cy="472133"/>
            <a:chOff x="3529316" y="13048443"/>
            <a:chExt cx="2432031" cy="472133"/>
          </a:xfrm>
        </p:grpSpPr>
        <p:sp>
          <p:nvSpPr>
            <p:cNvPr id="153" name="TextBox 152">
              <a:extLst>
                <a:ext uri="{FF2B5EF4-FFF2-40B4-BE49-F238E27FC236}">
                  <a16:creationId xmlns:a16="http://schemas.microsoft.com/office/drawing/2014/main" id="{A40CFB46-E08B-1287-B68A-D4C8781166A4}"/>
                </a:ext>
              </a:extLst>
            </p:cNvPr>
            <p:cNvSpPr txBox="1"/>
            <p:nvPr/>
          </p:nvSpPr>
          <p:spPr>
            <a:xfrm>
              <a:off x="3529316" y="13058911"/>
              <a:ext cx="384540" cy="461665"/>
            </a:xfrm>
            <a:prstGeom prst="rect">
              <a:avLst/>
            </a:prstGeom>
            <a:noFill/>
          </p:spPr>
          <p:txBody>
            <a:bodyPr wrap="square" rtlCol="0">
              <a:spAutoFit/>
            </a:bodyPr>
            <a:lstStyle/>
            <a:p>
              <a:r>
                <a:rPr lang="en-US" sz="2400">
                  <a:solidFill>
                    <a:schemeClr val="tx1">
                      <a:lumMod val="75000"/>
                      <a:lumOff val="25000"/>
                    </a:schemeClr>
                  </a:solidFill>
                  <a:latin typeface="Garamond" panose="02020404030301010803" pitchFamily="18" charset="0"/>
                </a:rPr>
                <a:t>0</a:t>
              </a:r>
            </a:p>
          </p:txBody>
        </p:sp>
        <p:sp>
          <p:nvSpPr>
            <p:cNvPr id="154" name="TextBox 153">
              <a:extLst>
                <a:ext uri="{FF2B5EF4-FFF2-40B4-BE49-F238E27FC236}">
                  <a16:creationId xmlns:a16="http://schemas.microsoft.com/office/drawing/2014/main" id="{B70BE530-0948-6D2A-7897-157626B3A4F0}"/>
                </a:ext>
              </a:extLst>
            </p:cNvPr>
            <p:cNvSpPr txBox="1"/>
            <p:nvPr/>
          </p:nvSpPr>
          <p:spPr>
            <a:xfrm>
              <a:off x="4156483" y="13048443"/>
              <a:ext cx="508374" cy="461665"/>
            </a:xfrm>
            <a:prstGeom prst="rect">
              <a:avLst/>
            </a:prstGeom>
            <a:noFill/>
          </p:spPr>
          <p:txBody>
            <a:bodyPr wrap="square" rtlCol="0">
              <a:spAutoFit/>
            </a:bodyPr>
            <a:lstStyle/>
            <a:p>
              <a:r>
                <a:rPr lang="en-US" sz="2400">
                  <a:solidFill>
                    <a:schemeClr val="tx1">
                      <a:lumMod val="75000"/>
                      <a:lumOff val="25000"/>
                    </a:schemeClr>
                  </a:solidFill>
                  <a:latin typeface="Garamond" panose="02020404030301010803" pitchFamily="18" charset="0"/>
                </a:rPr>
                <a:t>10</a:t>
              </a:r>
            </a:p>
          </p:txBody>
        </p:sp>
        <p:sp>
          <p:nvSpPr>
            <p:cNvPr id="155" name="TextBox 154">
              <a:extLst>
                <a:ext uri="{FF2B5EF4-FFF2-40B4-BE49-F238E27FC236}">
                  <a16:creationId xmlns:a16="http://schemas.microsoft.com/office/drawing/2014/main" id="{BBE84A8F-FC29-A2BB-F6BE-F50BDE3DB62E}"/>
                </a:ext>
              </a:extLst>
            </p:cNvPr>
            <p:cNvSpPr txBox="1"/>
            <p:nvPr/>
          </p:nvSpPr>
          <p:spPr>
            <a:xfrm>
              <a:off x="4881230" y="13048443"/>
              <a:ext cx="508374" cy="461665"/>
            </a:xfrm>
            <a:prstGeom prst="rect">
              <a:avLst/>
            </a:prstGeom>
            <a:noFill/>
          </p:spPr>
          <p:txBody>
            <a:bodyPr wrap="square" rtlCol="0">
              <a:spAutoFit/>
            </a:bodyPr>
            <a:lstStyle/>
            <a:p>
              <a:r>
                <a:rPr lang="en-US" sz="2400">
                  <a:solidFill>
                    <a:schemeClr val="tx1">
                      <a:lumMod val="75000"/>
                      <a:lumOff val="25000"/>
                    </a:schemeClr>
                  </a:solidFill>
                  <a:latin typeface="Garamond" panose="02020404030301010803" pitchFamily="18" charset="0"/>
                </a:rPr>
                <a:t>20</a:t>
              </a:r>
            </a:p>
          </p:txBody>
        </p:sp>
        <p:sp>
          <p:nvSpPr>
            <p:cNvPr id="156" name="TextBox 155">
              <a:extLst>
                <a:ext uri="{FF2B5EF4-FFF2-40B4-BE49-F238E27FC236}">
                  <a16:creationId xmlns:a16="http://schemas.microsoft.com/office/drawing/2014/main" id="{04400897-9A28-7817-DC61-305B104E749C}"/>
                </a:ext>
              </a:extLst>
            </p:cNvPr>
            <p:cNvSpPr txBox="1"/>
            <p:nvPr/>
          </p:nvSpPr>
          <p:spPr>
            <a:xfrm>
              <a:off x="5337422" y="13049635"/>
              <a:ext cx="623925" cy="461665"/>
            </a:xfrm>
            <a:prstGeom prst="rect">
              <a:avLst/>
            </a:prstGeom>
            <a:noFill/>
          </p:spPr>
          <p:txBody>
            <a:bodyPr wrap="square" rtlCol="0">
              <a:spAutoFit/>
            </a:bodyPr>
            <a:lstStyle/>
            <a:p>
              <a:r>
                <a:rPr lang="en-US" sz="2400">
                  <a:solidFill>
                    <a:schemeClr val="tx1">
                      <a:lumMod val="75000"/>
                      <a:lumOff val="25000"/>
                    </a:schemeClr>
                  </a:solidFill>
                  <a:latin typeface="Garamond" panose="02020404030301010803" pitchFamily="18" charset="0"/>
                </a:rPr>
                <a:t>km</a:t>
              </a:r>
            </a:p>
          </p:txBody>
        </p:sp>
      </p:grpSp>
      <p:grpSp>
        <p:nvGrpSpPr>
          <p:cNvPr id="159" name="Group 158">
            <a:extLst>
              <a:ext uri="{FF2B5EF4-FFF2-40B4-BE49-F238E27FC236}">
                <a16:creationId xmlns:a16="http://schemas.microsoft.com/office/drawing/2014/main" id="{860D2450-3461-4631-5C58-B8D732006F52}"/>
              </a:ext>
            </a:extLst>
          </p:cNvPr>
          <p:cNvGrpSpPr/>
          <p:nvPr/>
        </p:nvGrpSpPr>
        <p:grpSpPr>
          <a:xfrm>
            <a:off x="11077607" y="26140521"/>
            <a:ext cx="3145295" cy="425045"/>
            <a:chOff x="3529316" y="13033976"/>
            <a:chExt cx="3145295" cy="425045"/>
          </a:xfrm>
        </p:grpSpPr>
        <p:sp>
          <p:nvSpPr>
            <p:cNvPr id="160" name="TextBox 159">
              <a:extLst>
                <a:ext uri="{FF2B5EF4-FFF2-40B4-BE49-F238E27FC236}">
                  <a16:creationId xmlns:a16="http://schemas.microsoft.com/office/drawing/2014/main" id="{5CDB0E6C-F499-B061-C762-7CE8AE6A03E6}"/>
                </a:ext>
              </a:extLst>
            </p:cNvPr>
            <p:cNvSpPr txBox="1"/>
            <p:nvPr/>
          </p:nvSpPr>
          <p:spPr>
            <a:xfrm>
              <a:off x="3529316" y="13058911"/>
              <a:ext cx="384540" cy="400110"/>
            </a:xfrm>
            <a:prstGeom prst="rect">
              <a:avLst/>
            </a:prstGeom>
            <a:noFill/>
          </p:spPr>
          <p:txBody>
            <a:bodyPr wrap="square" rtlCol="0">
              <a:spAutoFit/>
            </a:bodyPr>
            <a:lstStyle/>
            <a:p>
              <a:r>
                <a:rPr lang="en-US" sz="2000">
                  <a:solidFill>
                    <a:schemeClr val="tx1">
                      <a:lumMod val="75000"/>
                      <a:lumOff val="25000"/>
                    </a:schemeClr>
                  </a:solidFill>
                  <a:latin typeface="Garamond" panose="02020404030301010803" pitchFamily="18" charset="0"/>
                </a:rPr>
                <a:t>0</a:t>
              </a:r>
            </a:p>
          </p:txBody>
        </p:sp>
        <p:sp>
          <p:nvSpPr>
            <p:cNvPr id="161" name="TextBox 160">
              <a:extLst>
                <a:ext uri="{FF2B5EF4-FFF2-40B4-BE49-F238E27FC236}">
                  <a16:creationId xmlns:a16="http://schemas.microsoft.com/office/drawing/2014/main" id="{6F39B738-24E1-6273-140D-0F5E31CB8292}"/>
                </a:ext>
              </a:extLst>
            </p:cNvPr>
            <p:cNvSpPr txBox="1"/>
            <p:nvPr/>
          </p:nvSpPr>
          <p:spPr>
            <a:xfrm>
              <a:off x="4478565" y="13033976"/>
              <a:ext cx="508374" cy="400110"/>
            </a:xfrm>
            <a:prstGeom prst="rect">
              <a:avLst/>
            </a:prstGeom>
            <a:noFill/>
          </p:spPr>
          <p:txBody>
            <a:bodyPr wrap="square" rtlCol="0">
              <a:spAutoFit/>
            </a:bodyPr>
            <a:lstStyle/>
            <a:p>
              <a:r>
                <a:rPr lang="en-US" sz="2000">
                  <a:solidFill>
                    <a:schemeClr val="tx1">
                      <a:lumMod val="75000"/>
                      <a:lumOff val="25000"/>
                    </a:schemeClr>
                  </a:solidFill>
                  <a:latin typeface="Garamond" panose="02020404030301010803" pitchFamily="18" charset="0"/>
                </a:rPr>
                <a:t>10</a:t>
              </a:r>
            </a:p>
          </p:txBody>
        </p:sp>
        <p:sp>
          <p:nvSpPr>
            <p:cNvPr id="162" name="TextBox 161">
              <a:extLst>
                <a:ext uri="{FF2B5EF4-FFF2-40B4-BE49-F238E27FC236}">
                  <a16:creationId xmlns:a16="http://schemas.microsoft.com/office/drawing/2014/main" id="{EE46CE91-3144-94C2-5CE8-46B6CBBBA0AB}"/>
                </a:ext>
              </a:extLst>
            </p:cNvPr>
            <p:cNvSpPr txBox="1"/>
            <p:nvPr/>
          </p:nvSpPr>
          <p:spPr>
            <a:xfrm>
              <a:off x="5529124" y="13058911"/>
              <a:ext cx="508374" cy="400110"/>
            </a:xfrm>
            <a:prstGeom prst="rect">
              <a:avLst/>
            </a:prstGeom>
            <a:noFill/>
          </p:spPr>
          <p:txBody>
            <a:bodyPr wrap="square" rtlCol="0">
              <a:spAutoFit/>
            </a:bodyPr>
            <a:lstStyle/>
            <a:p>
              <a:r>
                <a:rPr lang="en-US" sz="2000">
                  <a:solidFill>
                    <a:schemeClr val="tx1">
                      <a:lumMod val="75000"/>
                      <a:lumOff val="25000"/>
                    </a:schemeClr>
                  </a:solidFill>
                  <a:latin typeface="Garamond" panose="02020404030301010803" pitchFamily="18" charset="0"/>
                </a:rPr>
                <a:t>20</a:t>
              </a:r>
            </a:p>
          </p:txBody>
        </p:sp>
        <p:sp>
          <p:nvSpPr>
            <p:cNvPr id="163" name="TextBox 162">
              <a:extLst>
                <a:ext uri="{FF2B5EF4-FFF2-40B4-BE49-F238E27FC236}">
                  <a16:creationId xmlns:a16="http://schemas.microsoft.com/office/drawing/2014/main" id="{B3529CBE-75C2-0D0D-A758-470102621745}"/>
                </a:ext>
              </a:extLst>
            </p:cNvPr>
            <p:cNvSpPr txBox="1"/>
            <p:nvPr/>
          </p:nvSpPr>
          <p:spPr>
            <a:xfrm>
              <a:off x="6050686" y="13049703"/>
              <a:ext cx="623925" cy="400110"/>
            </a:xfrm>
            <a:prstGeom prst="rect">
              <a:avLst/>
            </a:prstGeom>
            <a:noFill/>
          </p:spPr>
          <p:txBody>
            <a:bodyPr wrap="square" rtlCol="0">
              <a:spAutoFit/>
            </a:bodyPr>
            <a:lstStyle/>
            <a:p>
              <a:r>
                <a:rPr lang="en-US" sz="2000" dirty="0">
                  <a:solidFill>
                    <a:schemeClr val="tx1">
                      <a:lumMod val="75000"/>
                      <a:lumOff val="25000"/>
                    </a:schemeClr>
                  </a:solidFill>
                  <a:latin typeface="Garamond" panose="02020404030301010803" pitchFamily="18" charset="0"/>
                </a:rPr>
                <a:t>km</a:t>
              </a:r>
            </a:p>
          </p:txBody>
        </p:sp>
      </p:grpSp>
      <p:grpSp>
        <p:nvGrpSpPr>
          <p:cNvPr id="179" name="Group 178">
            <a:extLst>
              <a:ext uri="{FF2B5EF4-FFF2-40B4-BE49-F238E27FC236}">
                <a16:creationId xmlns:a16="http://schemas.microsoft.com/office/drawing/2014/main" id="{0B032FD1-F6AE-CDAC-0DE3-84F3C8034653}"/>
              </a:ext>
            </a:extLst>
          </p:cNvPr>
          <p:cNvGrpSpPr/>
          <p:nvPr/>
        </p:nvGrpSpPr>
        <p:grpSpPr>
          <a:xfrm>
            <a:off x="19479252" y="18299589"/>
            <a:ext cx="6336879" cy="3837226"/>
            <a:chOff x="18691364" y="17989128"/>
            <a:chExt cx="6336879" cy="3837226"/>
          </a:xfrm>
        </p:grpSpPr>
        <p:pic>
          <p:nvPicPr>
            <p:cNvPr id="3" name="Picture 2" descr="A yellow and black bird on a branch&#10;&#10;Description automatically generated">
              <a:extLst>
                <a:ext uri="{FF2B5EF4-FFF2-40B4-BE49-F238E27FC236}">
                  <a16:creationId xmlns:a16="http://schemas.microsoft.com/office/drawing/2014/main" id="{6CB5F257-8332-2F83-82D7-39DC993515A7}"/>
                </a:ext>
              </a:extLst>
            </p:cNvPr>
            <p:cNvPicPr>
              <a:picLocks noChangeAspect="1"/>
            </p:cNvPicPr>
            <p:nvPr/>
          </p:nvPicPr>
          <p:blipFill rotWithShape="1">
            <a:blip r:embed="rId22"/>
            <a:srcRect l="6346" t="8586" r="6413"/>
            <a:stretch/>
          </p:blipFill>
          <p:spPr>
            <a:xfrm>
              <a:off x="18691364" y="17989128"/>
              <a:ext cx="3320150" cy="28748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descr="A black bird with orange and white feathers on a branch&#10;&#10;Description automatically generated">
              <a:extLst>
                <a:ext uri="{FF2B5EF4-FFF2-40B4-BE49-F238E27FC236}">
                  <a16:creationId xmlns:a16="http://schemas.microsoft.com/office/drawing/2014/main" id="{DDDF34E9-451B-F267-813C-958C060C0271}"/>
                </a:ext>
              </a:extLst>
            </p:cNvPr>
            <p:cNvPicPr>
              <a:picLocks noChangeAspect="1"/>
            </p:cNvPicPr>
            <p:nvPr/>
          </p:nvPicPr>
          <p:blipFill rotWithShape="1">
            <a:blip r:embed="rId23"/>
            <a:srcRect l="18449" t="14625" r="13575" b="-939"/>
            <a:stretch/>
          </p:blipFill>
          <p:spPr>
            <a:xfrm>
              <a:off x="21605907" y="17990466"/>
              <a:ext cx="3394540" cy="28735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73" name="TextBox 172">
              <a:extLst>
                <a:ext uri="{FF2B5EF4-FFF2-40B4-BE49-F238E27FC236}">
                  <a16:creationId xmlns:a16="http://schemas.microsoft.com/office/drawing/2014/main" id="{875FA658-58B0-95FB-F3EF-1860128E6439}"/>
                </a:ext>
              </a:extLst>
            </p:cNvPr>
            <p:cNvSpPr txBox="1"/>
            <p:nvPr/>
          </p:nvSpPr>
          <p:spPr>
            <a:xfrm>
              <a:off x="18794087" y="20981856"/>
              <a:ext cx="3216725" cy="830997"/>
            </a:xfrm>
            <a:prstGeom prst="rect">
              <a:avLst/>
            </a:prstGeom>
            <a:noFill/>
          </p:spPr>
          <p:txBody>
            <a:bodyPr wrap="square" rtlCol="0">
              <a:spAutoFit/>
            </a:bodyPr>
            <a:lstStyle/>
            <a:p>
              <a:pPr algn="ctr"/>
              <a:r>
                <a:rPr lang="en-US" sz="2400" dirty="0">
                  <a:solidFill>
                    <a:schemeClr val="tx1">
                      <a:lumMod val="75000"/>
                      <a:lumOff val="25000"/>
                    </a:schemeClr>
                  </a:solidFill>
                  <a:latin typeface="Garamond" panose="02020404030301010803" pitchFamily="18" charset="0"/>
                  <a:ea typeface="Century Gothic"/>
                  <a:cs typeface="Century Gothic"/>
                </a:rPr>
                <a:t>common yellow-throat (</a:t>
              </a:r>
              <a:r>
                <a:rPr lang="en-US" sz="2400" i="1" dirty="0" err="1">
                  <a:solidFill>
                    <a:schemeClr val="tx1">
                      <a:lumMod val="75000"/>
                      <a:lumOff val="25000"/>
                    </a:schemeClr>
                  </a:solidFill>
                  <a:latin typeface="Garamond" panose="02020404030301010803" pitchFamily="18" charset="0"/>
                  <a:ea typeface="Century Gothic"/>
                  <a:cs typeface="Century Gothic"/>
                </a:rPr>
                <a:t>Geothlypis</a:t>
              </a:r>
              <a:r>
                <a:rPr lang="en-US" sz="2400" i="1" dirty="0">
                  <a:solidFill>
                    <a:schemeClr val="tx1">
                      <a:lumMod val="75000"/>
                      <a:lumOff val="25000"/>
                    </a:schemeClr>
                  </a:solidFill>
                  <a:latin typeface="Garamond" panose="02020404030301010803" pitchFamily="18" charset="0"/>
                  <a:ea typeface="Century Gothic"/>
                  <a:cs typeface="Century Gothic"/>
                </a:rPr>
                <a:t> </a:t>
              </a:r>
              <a:r>
                <a:rPr lang="en-US" sz="2400" i="1" dirty="0" err="1">
                  <a:solidFill>
                    <a:schemeClr val="tx1">
                      <a:lumMod val="75000"/>
                      <a:lumOff val="25000"/>
                    </a:schemeClr>
                  </a:solidFill>
                  <a:latin typeface="Garamond" panose="02020404030301010803" pitchFamily="18" charset="0"/>
                  <a:ea typeface="Century Gothic"/>
                  <a:cs typeface="Century Gothic"/>
                </a:rPr>
                <a:t>trichas</a:t>
              </a:r>
              <a:r>
                <a:rPr lang="en-US" sz="2400" dirty="0">
                  <a:solidFill>
                    <a:schemeClr val="tx1">
                      <a:lumMod val="75000"/>
                      <a:lumOff val="25000"/>
                    </a:schemeClr>
                  </a:solidFill>
                  <a:latin typeface="Garamond" panose="02020404030301010803" pitchFamily="18" charset="0"/>
                  <a:ea typeface="Century Gothic"/>
                  <a:cs typeface="Century Gothic"/>
                </a:rPr>
                <a:t>)</a:t>
              </a:r>
              <a:endParaRPr lang="en-US" sz="2400" dirty="0">
                <a:solidFill>
                  <a:schemeClr val="tx1">
                    <a:lumMod val="75000"/>
                    <a:lumOff val="25000"/>
                  </a:schemeClr>
                </a:solidFill>
                <a:latin typeface="Garamond" panose="02020404030301010803" pitchFamily="18" charset="0"/>
              </a:endParaRPr>
            </a:p>
          </p:txBody>
        </p:sp>
        <p:sp>
          <p:nvSpPr>
            <p:cNvPr id="174" name="TextBox 173">
              <a:extLst>
                <a:ext uri="{FF2B5EF4-FFF2-40B4-BE49-F238E27FC236}">
                  <a16:creationId xmlns:a16="http://schemas.microsoft.com/office/drawing/2014/main" id="{58EA55FC-877E-25FC-8650-CD8FFB001A54}"/>
                </a:ext>
              </a:extLst>
            </p:cNvPr>
            <p:cNvSpPr txBox="1"/>
            <p:nvPr/>
          </p:nvSpPr>
          <p:spPr>
            <a:xfrm>
              <a:off x="22060756" y="20995357"/>
              <a:ext cx="2967487" cy="830997"/>
            </a:xfrm>
            <a:prstGeom prst="rect">
              <a:avLst/>
            </a:prstGeom>
            <a:noFill/>
          </p:spPr>
          <p:txBody>
            <a:bodyPr wrap="square" rtlCol="0">
              <a:spAutoFit/>
            </a:bodyPr>
            <a:lstStyle/>
            <a:p>
              <a:pPr algn="ctr"/>
              <a:r>
                <a:rPr lang="en-US" sz="2400" dirty="0">
                  <a:solidFill>
                    <a:schemeClr val="tx1">
                      <a:lumMod val="75000"/>
                      <a:lumOff val="25000"/>
                    </a:schemeClr>
                  </a:solidFill>
                  <a:latin typeface="Garamond" panose="02020404030301010803" pitchFamily="18" charset="0"/>
                  <a:ea typeface="Century Gothic"/>
                  <a:cs typeface="Century Gothic"/>
                </a:rPr>
                <a:t>red-winged blackbird </a:t>
              </a:r>
            </a:p>
            <a:p>
              <a:pPr algn="ctr"/>
              <a:r>
                <a:rPr lang="en-US" sz="2400" dirty="0">
                  <a:solidFill>
                    <a:schemeClr val="tx1">
                      <a:lumMod val="75000"/>
                      <a:lumOff val="25000"/>
                    </a:schemeClr>
                  </a:solidFill>
                  <a:latin typeface="Garamond" panose="02020404030301010803" pitchFamily="18" charset="0"/>
                  <a:ea typeface="Century Gothic"/>
                  <a:cs typeface="Century Gothic"/>
                </a:rPr>
                <a:t>(</a:t>
              </a:r>
              <a:r>
                <a:rPr lang="en-US" sz="2400" i="1" dirty="0">
                  <a:solidFill>
                    <a:schemeClr val="tx1">
                      <a:lumMod val="75000"/>
                      <a:lumOff val="25000"/>
                    </a:schemeClr>
                  </a:solidFill>
                  <a:latin typeface="Garamond" panose="02020404030301010803" pitchFamily="18" charset="0"/>
                  <a:ea typeface="Century Gothic"/>
                  <a:cs typeface="Century Gothic"/>
                </a:rPr>
                <a:t>Agelaius phoeniceus</a:t>
              </a:r>
              <a:r>
                <a:rPr lang="en-US" sz="2400" dirty="0">
                  <a:solidFill>
                    <a:schemeClr val="tx1">
                      <a:lumMod val="75000"/>
                      <a:lumOff val="25000"/>
                    </a:schemeClr>
                  </a:solidFill>
                  <a:latin typeface="Garamond" panose="02020404030301010803" pitchFamily="18" charset="0"/>
                  <a:ea typeface="Century Gothic"/>
                  <a:cs typeface="Century Gothic"/>
                </a:rPr>
                <a:t>)</a:t>
              </a:r>
              <a:endParaRPr lang="en-US" sz="2400" dirty="0">
                <a:solidFill>
                  <a:schemeClr val="tx1">
                    <a:lumMod val="75000"/>
                    <a:lumOff val="25000"/>
                  </a:schemeClr>
                </a:solidFill>
                <a:latin typeface="Garamond" panose="02020404030301010803" pitchFamily="18" charset="0"/>
              </a:endParaRPr>
            </a:p>
          </p:txBody>
        </p:sp>
      </p:grpSp>
      <p:sp>
        <p:nvSpPr>
          <p:cNvPr id="180" name="TextBox 179">
            <a:extLst>
              <a:ext uri="{FF2B5EF4-FFF2-40B4-BE49-F238E27FC236}">
                <a16:creationId xmlns:a16="http://schemas.microsoft.com/office/drawing/2014/main" id="{B87DB05D-A8FB-8EDC-E984-BD21FBE7939D}"/>
              </a:ext>
            </a:extLst>
          </p:cNvPr>
          <p:cNvSpPr txBox="1"/>
          <p:nvPr/>
        </p:nvSpPr>
        <p:spPr>
          <a:xfrm>
            <a:off x="15264106" y="20885007"/>
            <a:ext cx="4031883" cy="1200329"/>
          </a:xfrm>
          <a:prstGeom prst="rect">
            <a:avLst/>
          </a:prstGeom>
          <a:noFill/>
        </p:spPr>
        <p:txBody>
          <a:bodyPr wrap="square" rtlCol="0">
            <a:spAutoFit/>
          </a:bodyPr>
          <a:lstStyle/>
          <a:p>
            <a:pPr algn="ctr"/>
            <a:r>
              <a:rPr lang="en-US" sz="2400" dirty="0">
                <a:solidFill>
                  <a:schemeClr val="tx1">
                    <a:lumMod val="75000"/>
                    <a:lumOff val="25000"/>
                  </a:schemeClr>
                </a:solidFill>
                <a:latin typeface="Garamond" panose="02020404030301010803" pitchFamily="18" charset="0"/>
                <a:ea typeface="Century Gothic"/>
                <a:cs typeface="Century Gothic"/>
              </a:rPr>
              <a:t>Over 140 avian species call Rhode Island home throughout the year!</a:t>
            </a:r>
            <a:endParaRPr lang="en-US" sz="2400" dirty="0">
              <a:solidFill>
                <a:schemeClr val="tx1">
                  <a:lumMod val="75000"/>
                  <a:lumOff val="25000"/>
                </a:schemeClr>
              </a:solidFill>
              <a:latin typeface="Garamond" panose="02020404030301010803" pitchFamily="18" charset="0"/>
            </a:endParaRPr>
          </a:p>
        </p:txBody>
      </p:sp>
      <p:sp>
        <p:nvSpPr>
          <p:cNvPr id="185" name="Google Shape;34;p1">
            <a:extLst>
              <a:ext uri="{FF2B5EF4-FFF2-40B4-BE49-F238E27FC236}">
                <a16:creationId xmlns:a16="http://schemas.microsoft.com/office/drawing/2014/main" id="{17A8E1E5-1FB0-D749-EE40-F2358F83ACB4}"/>
              </a:ext>
            </a:extLst>
          </p:cNvPr>
          <p:cNvSpPr/>
          <p:nvPr/>
        </p:nvSpPr>
        <p:spPr>
          <a:xfrm>
            <a:off x="15150481" y="16828667"/>
            <a:ext cx="11303498" cy="12309460"/>
          </a:xfrm>
          <a:prstGeom prst="rect">
            <a:avLst/>
          </a:prstGeom>
          <a:noFill/>
          <a:ln w="3175" cap="flat" cmpd="sng">
            <a:solidFill>
              <a:srgbClr val="E1F3C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187" name="Google Shape;58;p1">
            <a:extLst>
              <a:ext uri="{FF2B5EF4-FFF2-40B4-BE49-F238E27FC236}">
                <a16:creationId xmlns:a16="http://schemas.microsoft.com/office/drawing/2014/main" id="{9E47D516-24CF-1F49-D773-DEAF26B4B4A7}"/>
              </a:ext>
            </a:extLst>
          </p:cNvPr>
          <p:cNvSpPr txBox="1"/>
          <p:nvPr/>
        </p:nvSpPr>
        <p:spPr>
          <a:xfrm>
            <a:off x="1159307" y="18759175"/>
            <a:ext cx="7488774" cy="584735"/>
          </a:xfrm>
          <a:prstGeom prst="rect">
            <a:avLst/>
          </a:prstGeom>
          <a:noFill/>
          <a:ln>
            <a:noFill/>
          </a:ln>
          <a:effectLst/>
        </p:spPr>
        <p:txBody>
          <a:bodyPr spcFirstLastPara="1" wrap="square" lIns="91425" tIns="45700" rIns="91425" bIns="45700" anchor="t" anchorCtr="0">
            <a:spAutoFit/>
          </a:bodyPr>
          <a:lstStyle/>
          <a:p>
            <a:pPr lvl="0" algn="ctr"/>
            <a:r>
              <a:rPr lang="en-US" sz="3200" b="1" dirty="0">
                <a:solidFill>
                  <a:srgbClr val="67A478"/>
                </a:solidFill>
                <a:latin typeface="Century Gothic"/>
                <a:ea typeface="Century Gothic"/>
                <a:cs typeface="Century Gothic"/>
                <a:sym typeface="Century Gothic"/>
              </a:rPr>
              <a:t>2023</a:t>
            </a:r>
            <a:r>
              <a:rPr lang="en-US" sz="3200" dirty="0">
                <a:solidFill>
                  <a:srgbClr val="67A478"/>
                </a:solidFill>
                <a:latin typeface="Century Gothic"/>
                <a:ea typeface="Century Gothic"/>
                <a:cs typeface="Century Gothic"/>
                <a:sym typeface="Century Gothic"/>
              </a:rPr>
              <a:t> Land Use Land Cover (LULC)</a:t>
            </a:r>
            <a:endParaRPr sz="3200" dirty="0">
              <a:solidFill>
                <a:srgbClr val="67A478"/>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eda033e-a47d-4c30-b1aa-2ec495e3f466">
      <Terms xmlns="http://schemas.microsoft.com/office/infopath/2007/PartnerControls"/>
    </lcf76f155ced4ddcb4097134ff3c332f>
    <TaxCatchAll xmlns="5ab83896-aab5-4bd0-8483-2509975cde9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2" ma:contentTypeDescription="Create a new document." ma:contentTypeScope="" ma:versionID="9ae90b53dc59691aa399d70aa2a66d07">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0d2ad0a4de1d38763d542ca10e62f056"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22ad498-9d0a-4059-9a88-54eb36bf998a}"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969083-C6C3-41C4-AF9E-2273D9755FE8}">
  <ds:schemaRefs>
    <ds:schemaRef ds:uri="http://schemas.microsoft.com/sharepoint/v3/contenttype/forms"/>
  </ds:schemaRefs>
</ds:datastoreItem>
</file>

<file path=customXml/itemProps2.xml><?xml version="1.0" encoding="utf-8"?>
<ds:datastoreItem xmlns:ds="http://schemas.openxmlformats.org/officeDocument/2006/customXml" ds:itemID="{7BF83B07-4E98-45AB-829E-C1ED09434585}">
  <ds:schemaRefs>
    <ds:schemaRef ds:uri="4eda033e-a47d-4c30-b1aa-2ec495e3f466"/>
    <ds:schemaRef ds:uri="5ab83896-aab5-4bd0-8483-2509975cd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61B298A-1EE1-481C-A6B7-C1DF5D705485}">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16</TotalTime>
  <Words>626</Words>
  <Application>Microsoft Office PowerPoint</Application>
  <PresentationFormat>Custom</PresentationFormat>
  <Paragraphs>97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Garamond</vt:lpstr>
      <vt:lpstr>Arial</vt:lpstr>
      <vt:lpstr>Calibri</vt:lpstr>
      <vt:lpstr>Century Gothic</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Hall, Maya L. (ARC-SGE)[RSES]</cp:lastModifiedBy>
  <cp:revision>11</cp:revision>
  <dcterms:created xsi:type="dcterms:W3CDTF">2019-02-05T16:32:03Z</dcterms:created>
  <dcterms:modified xsi:type="dcterms:W3CDTF">2024-03-19T00:15:26Z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