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77" r:id="rId3"/>
    <p:sldId id="258" r:id="rId4"/>
    <p:sldId id="260" r:id="rId5"/>
    <p:sldId id="281" r:id="rId6"/>
    <p:sldId id="278" r:id="rId7"/>
    <p:sldId id="259" r:id="rId8"/>
    <p:sldId id="271"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282F"/>
    <a:srgbClr val="00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79" d="100"/>
          <a:sy n="79" d="100"/>
        </p:scale>
        <p:origin x="77"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hyperlink" Target="http://www.devpedia.developexchange.com/dp/index.php?title=Training_Resources_Home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https://groups.google.com/d/forum/developesc"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mailto:DEVELOP.CaliforniaAmes@gmail.com" TargetMode="External"/><Relationship Id="rId13" Type="http://schemas.openxmlformats.org/officeDocument/2006/relationships/hyperlink" Target="mailto:DEVELOP.NorthCarolinaNCEI@gmail.com" TargetMode="External"/><Relationship Id="rId3" Type="http://schemas.openxmlformats.org/officeDocument/2006/relationships/image" Target="../media/image5.png"/><Relationship Id="rId7" Type="http://schemas.openxmlformats.org/officeDocument/2006/relationships/hyperlink" Target="mailto:DEVELOP.MassachusettsBoston@gmail.com" TargetMode="External"/><Relationship Id="rId12" Type="http://schemas.openxmlformats.org/officeDocument/2006/relationships/hyperlink" Target="mailto:DEVELOP.MarylandGoddard@gmail.com" TargetMode="Externa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hyperlink" Target="mailto:DEVELOP.ArizonaTempe@gmail.com" TargetMode="External"/><Relationship Id="rId11" Type="http://schemas.openxmlformats.org/officeDocument/2006/relationships/hyperlink" Target="mailto:DEVELOP.GeorgiaAthens@gmail.com" TargetMode="External"/><Relationship Id="rId5" Type="http://schemas.openxmlformats.org/officeDocument/2006/relationships/hyperlink" Target="mailto:DEVELOP.CaliforniaJPL@gmail.com" TargetMode="External"/><Relationship Id="rId10" Type="http://schemas.openxmlformats.org/officeDocument/2006/relationships/hyperlink" Target="mailto:DEVELOP.IdahoPocatello@gmail.com" TargetMode="External"/><Relationship Id="rId4" Type="http://schemas.openxmlformats.org/officeDocument/2006/relationships/hyperlink" Target="mailto:DEVELOP.AlabamaMarshall@gmail.com" TargetMode="External"/><Relationship Id="rId9" Type="http://schemas.openxmlformats.org/officeDocument/2006/relationships/hyperlink" Target="mailto:DEVELOP.ColoradoFortCollins@gmail.com" TargetMode="External"/><Relationship Id="rId14" Type="http://schemas.openxmlformats.org/officeDocument/2006/relationships/hyperlink" Target="mailto:DEVELOP.VirginiaLangley@gmail.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5.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9.jpeg"/><Relationship Id="rId16"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hyperlink" Target="mailto:Amanda.L.Clayton@nasa.gov" TargetMode="External"/><Relationship Id="rId13" Type="http://schemas.openxmlformats.org/officeDocument/2006/relationships/image" Target="../media/image29.jpeg"/><Relationship Id="rId3" Type="http://schemas.openxmlformats.org/officeDocument/2006/relationships/image" Target="../media/image5.png"/><Relationship Id="rId7" Type="http://schemas.openxmlformats.org/officeDocument/2006/relationships/image" Target="../media/image27.png"/><Relationship Id="rId12"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6.jpeg"/><Relationship Id="rId11" Type="http://schemas.openxmlformats.org/officeDocument/2006/relationships/hyperlink" Target="mailto:Stephanie.Burke@ssiahq.com" TargetMode="External"/><Relationship Id="rId5" Type="http://schemas.openxmlformats.org/officeDocument/2006/relationships/image" Target="../media/image25.jpeg"/><Relationship Id="rId10" Type="http://schemas.openxmlformats.org/officeDocument/2006/relationships/hyperlink" Target="mailto:daniel.c.mangosing@nasa.gov" TargetMode="External"/><Relationship Id="rId4" Type="http://schemas.openxmlformats.org/officeDocument/2006/relationships/image" Target="../media/image24.jpeg"/><Relationship Id="rId9" Type="http://schemas.openxmlformats.org/officeDocument/2006/relationships/hyperlink" Target="mailto:Karen.N.Allsbrook@nas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hyperlink" Target="https://search.earthdata.nasa.gov/search" TargetMode="External"/><Relationship Id="rId4" Type="http://schemas.openxmlformats.org/officeDocument/2006/relationships/hyperlink" Target="https://earthdata.nasa.gov/about/daac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hyperlink" Target="https://arset.gsfc.nas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2019 Fall</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8. </a:t>
            </a:r>
            <a:r>
              <a:rPr lang="en-US" sz="3600" dirty="0" smtClean="0">
                <a:solidFill>
                  <a:srgbClr val="0061AA"/>
                </a:solidFill>
              </a:rPr>
              <a:t>Resources</a:t>
            </a:r>
            <a:endParaRPr lang="en-US" dirty="0" smtClean="0">
              <a:solidFill>
                <a:srgbClr val="0061AA"/>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b="48456"/>
          <a:stretch/>
        </p:blipFill>
        <p:spPr>
          <a:xfrm rot="16200000">
            <a:off x="7732207" y="2383717"/>
            <a:ext cx="6858000" cy="2061586"/>
          </a:xfrm>
          <a:prstGeom prst="rect">
            <a:avLst/>
          </a:prstGeom>
        </p:spPr>
      </p:pic>
      <p:sp>
        <p:nvSpPr>
          <p:cNvPr id="3" name="Title 4"/>
          <p:cNvSpPr txBox="1">
            <a:spLocks/>
          </p:cNvSpPr>
          <p:nvPr/>
        </p:nvSpPr>
        <p:spPr>
          <a:xfrm>
            <a:off x="322121" y="365124"/>
            <a:ext cx="5294887"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err="1" smtClean="0">
                <a:solidFill>
                  <a:srgbClr val="0061AA"/>
                </a:solidFill>
              </a:rPr>
              <a:t>DEVELOPedia</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err="1"/>
              <a:t>DEVELOPedia</a:t>
            </a:r>
            <a:r>
              <a:rPr lang="en-US" sz="1800" dirty="0"/>
              <a:t> is an internal wiki intended to serve three purposes:</a:t>
            </a:r>
          </a:p>
          <a:p>
            <a:pPr marL="742950" lvl="1" indent="-285750">
              <a:spcBef>
                <a:spcPts val="0"/>
              </a:spcBef>
              <a:spcAft>
                <a:spcPts val="600"/>
              </a:spcAft>
              <a:buClr>
                <a:srgbClr val="EF282F"/>
              </a:buClr>
              <a:buFont typeface="Arial" panose="020B0604020202020204" pitchFamily="34" charset="0"/>
              <a:buChar char="•"/>
            </a:pPr>
            <a:r>
              <a:rPr lang="en-US" sz="1600" dirty="0"/>
              <a:t>Enhance project workflow</a:t>
            </a:r>
          </a:p>
          <a:p>
            <a:pPr marL="742950" lvl="1" indent="-285750">
              <a:spcBef>
                <a:spcPts val="0"/>
              </a:spcBef>
              <a:spcAft>
                <a:spcPts val="600"/>
              </a:spcAft>
              <a:buClr>
                <a:srgbClr val="EF282F"/>
              </a:buClr>
              <a:buFont typeface="Arial" panose="020B0604020202020204" pitchFamily="34" charset="0"/>
              <a:buChar char="•"/>
            </a:pPr>
            <a:r>
              <a:rPr lang="en-US" sz="1600" dirty="0"/>
              <a:t>Capture lessons learned and make them available to future project teams</a:t>
            </a:r>
          </a:p>
          <a:p>
            <a:pPr marL="742950" lvl="1" indent="-285750">
              <a:spcBef>
                <a:spcPts val="0"/>
              </a:spcBef>
              <a:spcAft>
                <a:spcPts val="600"/>
              </a:spcAft>
              <a:buClr>
                <a:srgbClr val="EF282F"/>
              </a:buClr>
              <a:buFont typeface="Arial" panose="020B0604020202020204" pitchFamily="34" charset="0"/>
              <a:buChar char="•"/>
            </a:pPr>
            <a:r>
              <a:rPr lang="en-US" sz="1600" dirty="0"/>
              <a:t>Record data required for operational metrics</a:t>
            </a:r>
          </a:p>
          <a:p>
            <a:pPr marL="285750" indent="-285750">
              <a:spcBef>
                <a:spcPts val="0"/>
              </a:spcBef>
              <a:spcAft>
                <a:spcPts val="600"/>
              </a:spcAft>
              <a:buClr>
                <a:srgbClr val="EF282F"/>
              </a:buClr>
              <a:buFont typeface="Webdings" panose="05030102010509060703" pitchFamily="18" charset="2"/>
              <a:buChar char="4"/>
            </a:pPr>
            <a:r>
              <a:rPr lang="en-US" sz="1800" dirty="0" err="1"/>
              <a:t>DEVELOPedia</a:t>
            </a:r>
            <a:r>
              <a:rPr lang="en-US" sz="1800" dirty="0"/>
              <a:t> is a collaborative effort whose utility is directly related to the efforts of previous DEVELOP participants.</a:t>
            </a:r>
          </a:p>
          <a:p>
            <a:pPr marL="285750" indent="-285750">
              <a:spcBef>
                <a:spcPts val="0"/>
              </a:spcBef>
              <a:spcAft>
                <a:spcPts val="600"/>
              </a:spcAft>
              <a:buClr>
                <a:srgbClr val="EF282F"/>
              </a:buClr>
              <a:buFont typeface="Webdings" panose="05030102010509060703" pitchFamily="18" charset="2"/>
              <a:buChar char="4"/>
            </a:pPr>
            <a:r>
              <a:rPr lang="en-US" sz="1800" dirty="0" err="1"/>
              <a:t>DEVELOPedia</a:t>
            </a:r>
            <a:r>
              <a:rPr lang="en-US" sz="1800" dirty="0"/>
              <a:t> is a living document, constantly adapting to meet the needs of the NASA DEVELOP National Program and the people that make the program great (That’s you!).</a:t>
            </a:r>
          </a:p>
          <a:p>
            <a:pPr marL="285750" indent="-285750">
              <a:spcBef>
                <a:spcPts val="0"/>
              </a:spcBef>
              <a:spcAft>
                <a:spcPts val="600"/>
              </a:spcAft>
              <a:buClr>
                <a:srgbClr val="EF282F"/>
              </a:buClr>
              <a:buFont typeface="Webdings" panose="05030102010509060703" pitchFamily="18" charset="2"/>
              <a:buChar char="4"/>
            </a:pPr>
            <a:r>
              <a:rPr lang="en-US" sz="1800" dirty="0" smtClean="0"/>
              <a:t>Training </a:t>
            </a:r>
            <a:r>
              <a:rPr lang="en-US" sz="1800" dirty="0"/>
              <a:t>Resources </a:t>
            </a:r>
            <a:r>
              <a:rPr lang="en-US" sz="1800" dirty="0" smtClean="0"/>
              <a:t>Homepage: </a:t>
            </a:r>
            <a:r>
              <a:rPr lang="en-US" sz="1400" dirty="0" smtClean="0">
                <a:hlinkClick r:id="rId4"/>
              </a:rPr>
              <a:t>http</a:t>
            </a:r>
            <a:r>
              <a:rPr lang="en-US" sz="1400" dirty="0">
                <a:hlinkClick r:id="rId4"/>
              </a:rPr>
              <a:t>://</a:t>
            </a:r>
            <a:r>
              <a:rPr lang="en-US" sz="1400" dirty="0" smtClean="0">
                <a:hlinkClick r:id="rId4"/>
              </a:rPr>
              <a:t>www.devpedia.developexchange.com/dp/index.php?title=Training_Resources_Homepage</a:t>
            </a:r>
            <a:r>
              <a:rPr lang="en-US" sz="1400" dirty="0" smtClean="0"/>
              <a:t> </a:t>
            </a:r>
            <a:endParaRPr lang="en-US" sz="1400" dirty="0"/>
          </a:p>
          <a:p>
            <a:pPr marL="742950" lvl="1" indent="-285750">
              <a:spcBef>
                <a:spcPts val="0"/>
              </a:spcBef>
              <a:spcAft>
                <a:spcPts val="600"/>
              </a:spcAft>
              <a:buClr>
                <a:srgbClr val="EF282F"/>
              </a:buClr>
              <a:buFont typeface="Arial" panose="020B0604020202020204" pitchFamily="34" charset="0"/>
              <a:buChar char="•"/>
            </a:pPr>
            <a:r>
              <a:rPr lang="en-US" sz="1600" dirty="0"/>
              <a:t>Geospatial Programs and Methods</a:t>
            </a:r>
          </a:p>
          <a:p>
            <a:pPr marL="742950" lvl="1" indent="-285750">
              <a:spcBef>
                <a:spcPts val="0"/>
              </a:spcBef>
              <a:spcAft>
                <a:spcPts val="600"/>
              </a:spcAft>
              <a:buClr>
                <a:srgbClr val="EF282F"/>
              </a:buClr>
              <a:buFont typeface="Arial" panose="020B0604020202020204" pitchFamily="34" charset="0"/>
              <a:buChar char="•"/>
            </a:pPr>
            <a:r>
              <a:rPr lang="en-US" sz="1600" dirty="0"/>
              <a:t>Remote Sensing</a:t>
            </a:r>
          </a:p>
          <a:p>
            <a:pPr marL="742950" lvl="1" indent="-285750">
              <a:spcBef>
                <a:spcPts val="0"/>
              </a:spcBef>
              <a:spcAft>
                <a:spcPts val="600"/>
              </a:spcAft>
              <a:buClr>
                <a:srgbClr val="EF282F"/>
              </a:buClr>
              <a:buFont typeface="Arial" panose="020B0604020202020204" pitchFamily="34" charset="0"/>
              <a:buChar char="•"/>
            </a:pPr>
            <a:r>
              <a:rPr lang="en-US" sz="1600" dirty="0"/>
              <a:t>Code and Programming Tutorials</a:t>
            </a:r>
          </a:p>
          <a:p>
            <a:pPr marL="742950" lvl="1" indent="-285750">
              <a:spcBef>
                <a:spcPts val="0"/>
              </a:spcBef>
              <a:spcAft>
                <a:spcPts val="600"/>
              </a:spcAft>
              <a:buClr>
                <a:srgbClr val="EF282F"/>
              </a:buClr>
              <a:buFont typeface="Arial" panose="020B0604020202020204" pitchFamily="34" charset="0"/>
              <a:buChar char="•"/>
            </a:pPr>
            <a:r>
              <a:rPr lang="en-US" sz="1600" dirty="0"/>
              <a:t>Technical Skill Development</a:t>
            </a:r>
          </a:p>
          <a:p>
            <a:pPr marL="742950" lvl="1" indent="-285750">
              <a:spcBef>
                <a:spcPts val="0"/>
              </a:spcBef>
              <a:spcAft>
                <a:spcPts val="600"/>
              </a:spcAft>
              <a:buClr>
                <a:srgbClr val="EF282F"/>
              </a:buClr>
              <a:buFont typeface="Arial" panose="020B0604020202020204" pitchFamily="34" charset="0"/>
              <a:buChar char="•"/>
            </a:pPr>
            <a:r>
              <a:rPr lang="en-US" sz="1600" dirty="0"/>
              <a:t>Professional Development: </a:t>
            </a:r>
            <a:r>
              <a:rPr lang="en-US" sz="1600" dirty="0" err="1"/>
              <a:t>EdX</a:t>
            </a:r>
            <a:r>
              <a:rPr lang="en-US" sz="1600" dirty="0"/>
              <a:t> Classes, Coursera Classes, Alison Classes</a:t>
            </a:r>
          </a:p>
          <a:p>
            <a:pPr marL="742950" lvl="1" indent="-285750">
              <a:spcBef>
                <a:spcPts val="0"/>
              </a:spcBef>
              <a:spcAft>
                <a:spcPts val="600"/>
              </a:spcAft>
              <a:buClr>
                <a:srgbClr val="EF282F"/>
              </a:buClr>
              <a:buFont typeface="Arial" panose="020B0604020202020204" pitchFamily="34" charset="0"/>
              <a:buChar char="•"/>
            </a:pPr>
            <a:endParaRPr lang="en-US" sz="1600" dirty="0" smtClean="0"/>
          </a:p>
        </p:txBody>
      </p:sp>
      <p:sp>
        <p:nvSpPr>
          <p:cNvPr id="22" name="Rectangle 21"/>
          <p:cNvSpPr/>
          <p:nvPr/>
        </p:nvSpPr>
        <p:spPr>
          <a:xfrm>
            <a:off x="219376" y="6401115"/>
            <a:ext cx="5397632" cy="369332"/>
          </a:xfrm>
          <a:prstGeom prst="rect">
            <a:avLst/>
          </a:prstGeom>
        </p:spPr>
        <p:txBody>
          <a:bodyPr wrap="none">
            <a:spAutoFit/>
          </a:bodyPr>
          <a:lstStyle/>
          <a:p>
            <a:pPr algn="ctr"/>
            <a:r>
              <a:rPr lang="en-US" dirty="0">
                <a:solidFill>
                  <a:srgbClr val="EF282F"/>
                </a:solidFill>
                <a:latin typeface="Century Gothic" panose="020B0502020202020204" pitchFamily="34" charset="0"/>
              </a:rPr>
              <a:t>http://www.devpedia.developexchange.com</a:t>
            </a:r>
          </a:p>
        </p:txBody>
      </p:sp>
      <p:sp>
        <p:nvSpPr>
          <p:cNvPr id="24" name="Rectangle 23"/>
          <p:cNvSpPr/>
          <p:nvPr/>
        </p:nvSpPr>
        <p:spPr>
          <a:xfrm>
            <a:off x="7025262" y="238100"/>
            <a:ext cx="3102941" cy="877163"/>
          </a:xfrm>
          <a:prstGeom prst="rect">
            <a:avLst/>
          </a:prstGeom>
        </p:spPr>
        <p:txBody>
          <a:bodyPr wrap="square">
            <a:spAutoFit/>
          </a:bodyPr>
          <a:lstStyle/>
          <a:p>
            <a:pPr algn="ctr"/>
            <a:r>
              <a:rPr lang="en-US" sz="1700" dirty="0" smtClean="0">
                <a:solidFill>
                  <a:schemeClr val="tx1">
                    <a:lumMod val="75000"/>
                    <a:lumOff val="25000"/>
                  </a:schemeClr>
                </a:solidFill>
                <a:latin typeface="Century Gothic" panose="020B0502020202020204" pitchFamily="34" charset="0"/>
              </a:rPr>
              <a:t>POCs:</a:t>
            </a:r>
          </a:p>
          <a:p>
            <a:pPr algn="ctr"/>
            <a:r>
              <a:rPr lang="en-US" sz="1700" dirty="0" smtClean="0">
                <a:solidFill>
                  <a:schemeClr val="tx1">
                    <a:lumMod val="75000"/>
                    <a:lumOff val="25000"/>
                  </a:schemeClr>
                </a:solidFill>
                <a:latin typeface="Century Gothic" panose="020B0502020202020204" pitchFamily="34" charset="0"/>
              </a:rPr>
              <a:t>Danny </a:t>
            </a:r>
            <a:r>
              <a:rPr lang="en-US" sz="1700" dirty="0" err="1" smtClean="0">
                <a:solidFill>
                  <a:schemeClr val="tx1">
                    <a:lumMod val="75000"/>
                    <a:lumOff val="25000"/>
                  </a:schemeClr>
                </a:solidFill>
                <a:latin typeface="Century Gothic" panose="020B0502020202020204" pitchFamily="34" charset="0"/>
              </a:rPr>
              <a:t>Mangosing</a:t>
            </a:r>
            <a:r>
              <a:rPr lang="en-US" sz="1700" dirty="0" smtClean="0">
                <a:solidFill>
                  <a:schemeClr val="tx1">
                    <a:lumMod val="75000"/>
                    <a:lumOff val="25000"/>
                  </a:schemeClr>
                </a:solidFill>
                <a:latin typeface="Century Gothic" panose="020B0502020202020204" pitchFamily="34" charset="0"/>
              </a:rPr>
              <a:t> &amp; Amanda Clayton</a:t>
            </a:r>
            <a:endParaRPr lang="en-US" sz="17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sz="4000" dirty="0" smtClean="0">
                <a:solidFill>
                  <a:srgbClr val="EF282F"/>
                </a:solidFill>
              </a:rPr>
              <a:t>D</a:t>
            </a:r>
            <a:r>
              <a:rPr lang="en-US" sz="4000" dirty="0" smtClean="0">
                <a:solidFill>
                  <a:srgbClr val="0061AA"/>
                </a:solidFill>
              </a:rPr>
              <a:t>EVELOP </a:t>
            </a:r>
            <a:r>
              <a:rPr lang="en-US" sz="4000" dirty="0" smtClean="0">
                <a:solidFill>
                  <a:srgbClr val="EF282F"/>
                </a:solidFill>
              </a:rPr>
              <a:t>E</a:t>
            </a:r>
            <a:r>
              <a:rPr lang="en-US" sz="4000" dirty="0" smtClean="0">
                <a:solidFill>
                  <a:srgbClr val="0061AA"/>
                </a:solidFill>
              </a:rPr>
              <a:t>arth </a:t>
            </a:r>
            <a:r>
              <a:rPr lang="en-US" sz="4000" dirty="0" smtClean="0">
                <a:solidFill>
                  <a:srgbClr val="EF282F"/>
                </a:solidFill>
              </a:rPr>
              <a:t>S</a:t>
            </a:r>
            <a:r>
              <a:rPr lang="en-US" sz="4000" dirty="0" smtClean="0">
                <a:solidFill>
                  <a:srgbClr val="0061AA"/>
                </a:solidFill>
              </a:rPr>
              <a:t>cience </a:t>
            </a:r>
            <a:r>
              <a:rPr lang="en-US" sz="4000" dirty="0" smtClean="0">
                <a:solidFill>
                  <a:srgbClr val="EF282F"/>
                </a:solidFill>
              </a:rPr>
              <a:t>C</a:t>
            </a:r>
            <a:r>
              <a:rPr lang="en-US" sz="4000" dirty="0" smtClean="0">
                <a:solidFill>
                  <a:srgbClr val="0061AA"/>
                </a:solidFill>
              </a:rPr>
              <a:t>ollaborative</a:t>
            </a:r>
            <a:endParaRPr lang="en-US" sz="4000"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19"/>
            <a:ext cx="9426436" cy="15004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A forum for software, geospatial, and coding questions</a:t>
            </a:r>
          </a:p>
          <a:p>
            <a:pPr marL="285750" indent="-285750">
              <a:spcBef>
                <a:spcPts val="0"/>
              </a:spcBef>
              <a:spcAft>
                <a:spcPts val="1800"/>
              </a:spcAft>
              <a:buClr>
                <a:srgbClr val="EF282F"/>
              </a:buClr>
              <a:buFont typeface="Webdings" panose="05030102010509060703" pitchFamily="18" charset="2"/>
              <a:buChar char="4"/>
            </a:pPr>
            <a:r>
              <a:rPr lang="en-US" sz="1800" dirty="0" smtClean="0"/>
              <a:t>Can </a:t>
            </a:r>
            <a:r>
              <a:rPr lang="en-US" sz="1800" dirty="0"/>
              <a:t>email forum directly like a regular email address</a:t>
            </a:r>
          </a:p>
          <a:p>
            <a:pPr>
              <a:spcBef>
                <a:spcPts val="0"/>
              </a:spcBef>
              <a:spcAft>
                <a:spcPts val="1800"/>
              </a:spcAft>
              <a:buClr>
                <a:srgbClr val="EF282F"/>
              </a:buClr>
            </a:pPr>
            <a:endParaRPr lang="en-US" sz="1800" dirty="0" smtClean="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0"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b="11770"/>
          <a:stretch/>
        </p:blipFill>
        <p:spPr>
          <a:xfrm>
            <a:off x="2482166" y="2979124"/>
            <a:ext cx="7286530" cy="3583014"/>
          </a:xfrm>
          <a:prstGeom prst="rect">
            <a:avLst/>
          </a:prstGeom>
          <a:ln w="28575">
            <a:solidFill>
              <a:srgbClr val="538BC3"/>
            </a:solidFill>
            <a:prstDash val="sysDash"/>
          </a:ln>
        </p:spPr>
      </p:pic>
      <p:sp>
        <p:nvSpPr>
          <p:cNvPr id="41" name="TextBox 40"/>
          <p:cNvSpPr txBox="1"/>
          <p:nvPr/>
        </p:nvSpPr>
        <p:spPr>
          <a:xfrm>
            <a:off x="625053" y="2979124"/>
            <a:ext cx="1733349" cy="1569660"/>
          </a:xfrm>
          <a:prstGeom prst="rect">
            <a:avLst/>
          </a:prstGeom>
          <a:noFill/>
        </p:spPr>
        <p:txBody>
          <a:bodyPr wrap="square" rtlCol="0">
            <a:spAutoFit/>
          </a:bodyPr>
          <a:lstStyle/>
          <a:p>
            <a:pPr algn="r"/>
            <a:r>
              <a:rPr lang="en-US" sz="1600" b="1" dirty="0" smtClean="0">
                <a:solidFill>
                  <a:schemeClr val="tx1">
                    <a:lumMod val="75000"/>
                    <a:lumOff val="25000"/>
                  </a:schemeClr>
                </a:solidFill>
                <a:latin typeface="Century Gothic" charset="0"/>
                <a:ea typeface="Century Gothic" charset="0"/>
                <a:cs typeface="Century Gothic" charset="0"/>
              </a:rPr>
              <a:t>Copy link, go join, and bookmark the DESC on your favorite browser! </a:t>
            </a:r>
            <a:endParaRPr lang="en-US" sz="1600" b="1" dirty="0">
              <a:solidFill>
                <a:schemeClr val="tx1">
                  <a:lumMod val="75000"/>
                  <a:lumOff val="25000"/>
                </a:schemeClr>
              </a:solidFill>
              <a:latin typeface="Century Gothic" charset="0"/>
              <a:ea typeface="Century Gothic" charset="0"/>
              <a:cs typeface="Century Gothic" charset="0"/>
            </a:endParaRPr>
          </a:p>
        </p:txBody>
      </p:sp>
      <p:sp>
        <p:nvSpPr>
          <p:cNvPr id="44" name="Rectangle 43">
            <a:hlinkClick r:id="rId5"/>
          </p:cNvPr>
          <p:cNvSpPr/>
          <p:nvPr/>
        </p:nvSpPr>
        <p:spPr>
          <a:xfrm>
            <a:off x="446489" y="5147226"/>
            <a:ext cx="1865192" cy="830997"/>
          </a:xfrm>
          <a:prstGeom prst="rect">
            <a:avLst/>
          </a:prstGeom>
        </p:spPr>
        <p:txBody>
          <a:bodyPr wrap="square">
            <a:spAutoFit/>
          </a:bodyPr>
          <a:lstStyle/>
          <a:p>
            <a:r>
              <a:rPr lang="en-US" sz="1600" b="1" dirty="0">
                <a:solidFill>
                  <a:schemeClr val="accent6">
                    <a:lumMod val="75000"/>
                  </a:schemeClr>
                </a:solidFill>
                <a:latin typeface="Century Gothic" charset="0"/>
                <a:ea typeface="Century Gothic" charset="0"/>
                <a:cs typeface="Century Gothic" charset="0"/>
                <a:hlinkClick r:id="rId5"/>
              </a:rPr>
              <a:t>https://groups.google.com/d/forum/developesc</a:t>
            </a:r>
            <a:endParaRPr lang="en-US" sz="1600" dirty="0">
              <a:solidFill>
                <a:schemeClr val="accent6">
                  <a:lumMod val="75000"/>
                </a:schemeClr>
              </a:solidFill>
              <a:latin typeface="Century Gothic" charset="0"/>
              <a:ea typeface="Century Gothic" charset="0"/>
              <a:cs typeface="Century Gothic" charset="0"/>
            </a:endParaRPr>
          </a:p>
        </p:txBody>
      </p:sp>
      <p:sp>
        <p:nvSpPr>
          <p:cNvPr id="47" name="Right Arrow 46"/>
          <p:cNvSpPr/>
          <p:nvPr/>
        </p:nvSpPr>
        <p:spPr>
          <a:xfrm rot="6390836">
            <a:off x="1431127" y="4747977"/>
            <a:ext cx="452845" cy="200055"/>
          </a:xfrm>
          <a:prstGeom prst="rightArrow">
            <a:avLst/>
          </a:prstGeom>
          <a:solidFill>
            <a:srgbClr val="006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Nodes</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251012" y="1240319"/>
            <a:ext cx="1011828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Alabama </a:t>
            </a:r>
            <a:r>
              <a:rPr lang="en-US" sz="1800" dirty="0"/>
              <a:t>– Marshall (MSFC) | </a:t>
            </a:r>
            <a:r>
              <a:rPr lang="en-US" sz="1800" dirty="0">
                <a:hlinkClick r:id="rId4"/>
              </a:rPr>
              <a:t>DEVELOP.AlabamaMarshall@gmail.com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smtClean="0"/>
              <a:t>California </a:t>
            </a:r>
            <a:r>
              <a:rPr lang="en-US" sz="1800" dirty="0"/>
              <a:t>– JPL (JPL) | </a:t>
            </a:r>
            <a:r>
              <a:rPr lang="en-US" sz="1800" dirty="0">
                <a:hlinkClick r:id="rId5"/>
              </a:rPr>
              <a:t>DEVELOP.CaliforniaJPL@gmail.com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Arizona – Tempe (AZ) | </a:t>
            </a:r>
            <a:r>
              <a:rPr lang="en-US" sz="1800" dirty="0">
                <a:hlinkClick r:id="rId6"/>
              </a:rPr>
              <a:t>DEVELOP.ArizonaTempe@gmail.com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Boston – Massachusetts (MA) | </a:t>
            </a:r>
            <a:r>
              <a:rPr lang="en-US" sz="1800" dirty="0">
                <a:hlinkClick r:id="rId7"/>
              </a:rPr>
              <a:t>DEVELOP.MassachusettsBoston@gmail.com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California – Ames (ARC) | </a:t>
            </a:r>
            <a:r>
              <a:rPr lang="en-US" sz="1800" dirty="0">
                <a:hlinkClick r:id="rId8"/>
              </a:rPr>
              <a:t>DEVELOP.CaliforniaAmes@gmail.com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Colorado – Fort Collins (CO) | </a:t>
            </a:r>
            <a:r>
              <a:rPr lang="en-US" sz="1800" dirty="0">
                <a:hlinkClick r:id="rId9"/>
              </a:rPr>
              <a:t>DEVELOP.ColoradoFortCollins@gmail.com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Idaho – Pocatello (ID) | </a:t>
            </a:r>
            <a:r>
              <a:rPr lang="en-US" sz="1800" dirty="0">
                <a:hlinkClick r:id="rId10"/>
              </a:rPr>
              <a:t>DEVELOP.IdahoPocatello@gmail.com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Georgia – Athens (GA) | </a:t>
            </a:r>
            <a:r>
              <a:rPr lang="en-US" sz="1800" dirty="0">
                <a:hlinkClick r:id="rId11"/>
              </a:rPr>
              <a:t>DEVELOP.GeorgiaAthens@gmail.com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Maryland – Goddard (GSFC) | </a:t>
            </a:r>
            <a:r>
              <a:rPr lang="en-US" sz="1800" dirty="0">
                <a:hlinkClick r:id="rId12"/>
              </a:rPr>
              <a:t>DEVELOP.MarylandGoddard@gmail.com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North Carolina – NCEI (NC) | </a:t>
            </a:r>
            <a:r>
              <a:rPr lang="en-US" sz="1800" dirty="0">
                <a:hlinkClick r:id="rId13"/>
              </a:rPr>
              <a:t>DEVELOP.NorthCarolinaNCEI@gmail.com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Virginia – Langley (</a:t>
            </a:r>
            <a:r>
              <a:rPr lang="en-US" sz="1800" dirty="0" err="1"/>
              <a:t>LaRC</a:t>
            </a:r>
            <a:r>
              <a:rPr lang="en-US" sz="1800" dirty="0"/>
              <a:t>) | </a:t>
            </a:r>
            <a:r>
              <a:rPr lang="en-US" sz="1800" dirty="0">
                <a:hlinkClick r:id="rId14"/>
              </a:rPr>
              <a:t>DEVELOP.VirginiaLangley@gmail.com</a:t>
            </a:r>
            <a:r>
              <a:rPr lang="en-US" sz="1800" dirty="0"/>
              <a:t> </a:t>
            </a:r>
          </a:p>
          <a:p>
            <a:pPr>
              <a:spcBef>
                <a:spcPts val="0"/>
              </a:spcBef>
              <a:spcAft>
                <a:spcPts val="600"/>
              </a:spcAft>
              <a:buClr>
                <a:srgbClr val="EF282F"/>
              </a:buClr>
            </a:pPr>
            <a:endParaRPr lang="en-US" sz="1800" dirty="0"/>
          </a:p>
        </p:txBody>
      </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28368" b="34637"/>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Fellows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grpSp>
        <p:nvGrpSpPr>
          <p:cNvPr id="12" name="Group 11"/>
          <p:cNvGrpSpPr/>
          <p:nvPr/>
        </p:nvGrpSpPr>
        <p:grpSpPr>
          <a:xfrm>
            <a:off x="14401" y="3072115"/>
            <a:ext cx="1554480" cy="1737360"/>
            <a:chOff x="1518914" y="1206970"/>
            <a:chExt cx="1683454" cy="1934298"/>
          </a:xfrm>
        </p:grpSpPr>
        <p:sp>
          <p:nvSpPr>
            <p:cNvPr id="51" name="Content Placeholder 3"/>
            <p:cNvSpPr txBox="1">
              <a:spLocks/>
            </p:cNvSpPr>
            <p:nvPr/>
          </p:nvSpPr>
          <p:spPr>
            <a:xfrm>
              <a:off x="1518914" y="2637807"/>
              <a:ext cx="1683454" cy="5034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Zach Bengtsson</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ARC</a:t>
              </a:r>
              <a:endParaRPr lang="en-US" sz="1300" i="1" dirty="0" smtClean="0">
                <a:solidFill>
                  <a:schemeClr val="tx1">
                    <a:lumMod val="75000"/>
                    <a:lumOff val="25000"/>
                  </a:schemeClr>
                </a:solidFill>
                <a:latin typeface="Century Gothic" panose="020B0502020202020204" pitchFamily="34" charset="0"/>
              </a:endParaRPr>
            </a:p>
          </p:txBody>
        </p:sp>
        <p:grpSp>
          <p:nvGrpSpPr>
            <p:cNvPr id="16" name="Group 15"/>
            <p:cNvGrpSpPr/>
            <p:nvPr/>
          </p:nvGrpSpPr>
          <p:grpSpPr>
            <a:xfrm>
              <a:off x="1674841" y="1206970"/>
              <a:ext cx="1371600" cy="1371600"/>
              <a:chOff x="1807306" y="963774"/>
              <a:chExt cx="1445903" cy="1463040"/>
            </a:xfrm>
          </p:grpSpPr>
          <p:pic>
            <p:nvPicPr>
              <p:cNvPr id="80" name="Picture 79"/>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1807306" y="963774"/>
                <a:ext cx="1445903" cy="1463040"/>
              </a:xfrm>
              <a:prstGeom prst="rect">
                <a:avLst/>
              </a:prstGeom>
            </p:spPr>
          </p:pic>
          <p:pic>
            <p:nvPicPr>
              <p:cNvPr id="81" name="Shape 23"/>
              <p:cNvPicPr preferRelativeResize="0">
                <a:picLocks noChangeAspect="1"/>
              </p:cNvPicPr>
              <p:nvPr/>
            </p:nvPicPr>
            <p:blipFill rotWithShape="1">
              <a:blip r:embed="rId5">
                <a:alphaModFix/>
              </a:blip>
              <a:srcRect/>
              <a:stretch/>
            </p:blipFill>
            <p:spPr>
              <a:xfrm>
                <a:off x="1929081" y="1100934"/>
                <a:ext cx="1202353" cy="1188720"/>
              </a:xfrm>
              <a:prstGeom prst="ellipse">
                <a:avLst/>
              </a:prstGeom>
              <a:noFill/>
              <a:ln>
                <a:noFill/>
              </a:ln>
            </p:spPr>
          </p:pic>
        </p:grpSp>
      </p:grpSp>
      <p:grpSp>
        <p:nvGrpSpPr>
          <p:cNvPr id="11" name="Group 10"/>
          <p:cNvGrpSpPr/>
          <p:nvPr/>
        </p:nvGrpSpPr>
        <p:grpSpPr>
          <a:xfrm>
            <a:off x="105841" y="1309731"/>
            <a:ext cx="1371600" cy="1737360"/>
            <a:chOff x="89049" y="1206970"/>
            <a:chExt cx="1531819" cy="1880952"/>
          </a:xfrm>
        </p:grpSpPr>
        <p:sp>
          <p:nvSpPr>
            <p:cNvPr id="21" name="Content Placeholder 3"/>
            <p:cNvSpPr txBox="1">
              <a:spLocks/>
            </p:cNvSpPr>
            <p:nvPr/>
          </p:nvSpPr>
          <p:spPr>
            <a:xfrm>
              <a:off x="89049" y="2637807"/>
              <a:ext cx="1531819" cy="45011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Gina Cova</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ARC</a:t>
              </a:r>
              <a:endParaRPr lang="en-US" sz="1300" i="1" dirty="0" smtClean="0">
                <a:solidFill>
                  <a:schemeClr val="tx1">
                    <a:lumMod val="75000"/>
                    <a:lumOff val="25000"/>
                  </a:schemeClr>
                </a:solidFill>
                <a:latin typeface="Century Gothic" panose="020B0502020202020204" pitchFamily="34" charset="0"/>
              </a:endParaRPr>
            </a:p>
          </p:txBody>
        </p:sp>
        <p:grpSp>
          <p:nvGrpSpPr>
            <p:cNvPr id="10" name="Group 9"/>
            <p:cNvGrpSpPr/>
            <p:nvPr/>
          </p:nvGrpSpPr>
          <p:grpSpPr>
            <a:xfrm>
              <a:off x="169158" y="1206970"/>
              <a:ext cx="1371600" cy="1371600"/>
              <a:chOff x="169158" y="1206970"/>
              <a:chExt cx="1371600" cy="1371600"/>
            </a:xfrm>
          </p:grpSpPr>
          <p:pic>
            <p:nvPicPr>
              <p:cNvPr id="78" name="Picture 77"/>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169158" y="1206970"/>
                <a:ext cx="1371600" cy="1371600"/>
              </a:xfrm>
              <a:prstGeom prst="rect">
                <a:avLst/>
              </a:prstGeom>
            </p:spPr>
          </p:pic>
          <p:pic>
            <p:nvPicPr>
              <p:cNvPr id="82" name="Picture 81"/>
              <p:cNvPicPr>
                <a:picLocks noChangeAspect="1"/>
              </p:cNvPicPr>
              <p:nvPr/>
            </p:nvPicPr>
            <p:blipFill rotWithShape="1">
              <a:blip r:embed="rId6" cstate="print">
                <a:extLst>
                  <a:ext uri="{28A0092B-C50C-407E-A947-70E740481C1C}">
                    <a14:useLocalDpi xmlns:a14="http://schemas.microsoft.com/office/drawing/2010/main" val="0"/>
                  </a:ext>
                </a:extLst>
              </a:blip>
              <a:srcRect b="1866"/>
              <a:stretch/>
            </p:blipFill>
            <p:spPr>
              <a:xfrm>
                <a:off x="289881" y="1335558"/>
                <a:ext cx="1130155" cy="1114425"/>
              </a:xfrm>
              <a:prstGeom prst="ellipse">
                <a:avLst/>
              </a:prstGeom>
            </p:spPr>
          </p:pic>
        </p:grpSp>
      </p:grpSp>
      <p:grpSp>
        <p:nvGrpSpPr>
          <p:cNvPr id="42" name="Group 41"/>
          <p:cNvGrpSpPr/>
          <p:nvPr/>
        </p:nvGrpSpPr>
        <p:grpSpPr>
          <a:xfrm>
            <a:off x="3215979" y="1309731"/>
            <a:ext cx="1371600" cy="1737360"/>
            <a:chOff x="6131420" y="1206970"/>
            <a:chExt cx="1536593" cy="1922900"/>
          </a:xfrm>
        </p:grpSpPr>
        <p:sp>
          <p:nvSpPr>
            <p:cNvPr id="58" name="Content Placeholder 3"/>
            <p:cNvSpPr txBox="1">
              <a:spLocks/>
            </p:cNvSpPr>
            <p:nvPr/>
          </p:nvSpPr>
          <p:spPr>
            <a:xfrm>
              <a:off x="6131420" y="2637807"/>
              <a:ext cx="1536593" cy="4920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Mason Bull</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ID</a:t>
              </a:r>
              <a:endParaRPr lang="en-US" sz="1300" i="1" dirty="0" smtClean="0">
                <a:solidFill>
                  <a:schemeClr val="tx1">
                    <a:lumMod val="75000"/>
                    <a:lumOff val="25000"/>
                  </a:schemeClr>
                </a:solidFill>
                <a:latin typeface="Century Gothic" panose="020B0502020202020204" pitchFamily="34" charset="0"/>
              </a:endParaRPr>
            </a:p>
          </p:txBody>
        </p:sp>
        <p:grpSp>
          <p:nvGrpSpPr>
            <p:cNvPr id="19" name="Group 18"/>
            <p:cNvGrpSpPr/>
            <p:nvPr/>
          </p:nvGrpSpPr>
          <p:grpSpPr>
            <a:xfrm>
              <a:off x="6213916" y="1206970"/>
              <a:ext cx="1371600" cy="1371600"/>
              <a:chOff x="7035348" y="963774"/>
              <a:chExt cx="1445903" cy="1463040"/>
            </a:xfrm>
          </p:grpSpPr>
          <p:pic>
            <p:nvPicPr>
              <p:cNvPr id="83" name="Picture 82"/>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7035348" y="963774"/>
                <a:ext cx="1445903" cy="1463040"/>
              </a:xfrm>
              <a:prstGeom prst="rect">
                <a:avLst/>
              </a:prstGeom>
            </p:spPr>
          </p:pic>
          <p:pic>
            <p:nvPicPr>
              <p:cNvPr id="84" name="Picture 83"/>
              <p:cNvPicPr>
                <a:picLocks noChangeAspect="1"/>
              </p:cNvPicPr>
              <p:nvPr/>
            </p:nvPicPr>
            <p:blipFill rotWithShape="1">
              <a:blip r:embed="rId7" cstate="print">
                <a:extLst>
                  <a:ext uri="{28A0092B-C50C-407E-A947-70E740481C1C}">
                    <a14:useLocalDpi xmlns:a14="http://schemas.microsoft.com/office/drawing/2010/main" val="0"/>
                  </a:ext>
                </a:extLst>
              </a:blip>
              <a:srcRect l="14953" t="3084" r="16342" b="5558"/>
              <a:stretch/>
            </p:blipFill>
            <p:spPr>
              <a:xfrm rot="5400000">
                <a:off x="7162333" y="1100934"/>
                <a:ext cx="1191933" cy="1188720"/>
              </a:xfrm>
              <a:prstGeom prst="ellipse">
                <a:avLst/>
              </a:prstGeom>
            </p:spPr>
          </p:pic>
        </p:grpSp>
      </p:grpSp>
      <p:grpSp>
        <p:nvGrpSpPr>
          <p:cNvPr id="13" name="Group 12"/>
          <p:cNvGrpSpPr/>
          <p:nvPr/>
        </p:nvGrpSpPr>
        <p:grpSpPr>
          <a:xfrm>
            <a:off x="1621751" y="1309731"/>
            <a:ext cx="1463040" cy="1737360"/>
            <a:chOff x="3098339" y="1206970"/>
            <a:chExt cx="1637145" cy="1926711"/>
          </a:xfrm>
        </p:grpSpPr>
        <p:sp>
          <p:nvSpPr>
            <p:cNvPr id="22" name="Content Placeholder 3"/>
            <p:cNvSpPr txBox="1">
              <a:spLocks/>
            </p:cNvSpPr>
            <p:nvPr/>
          </p:nvSpPr>
          <p:spPr>
            <a:xfrm>
              <a:off x="3098339" y="2637807"/>
              <a:ext cx="1637145" cy="49587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Kristen Dennis</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CO</a:t>
              </a:r>
            </a:p>
            <a:p>
              <a:pPr marL="0" indent="0" algn="ctr">
                <a:spcBef>
                  <a:spcPts val="0"/>
                </a:spcBef>
                <a:buNone/>
              </a:pPr>
              <a:endParaRPr lang="en-US" sz="1300" i="1" dirty="0">
                <a:solidFill>
                  <a:schemeClr val="tx1">
                    <a:lumMod val="75000"/>
                    <a:lumOff val="25000"/>
                  </a:schemeClr>
                </a:solidFill>
                <a:latin typeface="Century Gothic" panose="020B0502020202020204" pitchFamily="34" charset="0"/>
              </a:endParaRPr>
            </a:p>
          </p:txBody>
        </p:sp>
        <p:grpSp>
          <p:nvGrpSpPr>
            <p:cNvPr id="17" name="Group 16"/>
            <p:cNvGrpSpPr/>
            <p:nvPr/>
          </p:nvGrpSpPr>
          <p:grpSpPr>
            <a:xfrm>
              <a:off x="3231111" y="1206970"/>
              <a:ext cx="1371600" cy="1371600"/>
              <a:chOff x="3544413" y="963774"/>
              <a:chExt cx="1445903" cy="1463040"/>
            </a:xfrm>
          </p:grpSpPr>
          <p:pic>
            <p:nvPicPr>
              <p:cNvPr id="79" name="Picture 78"/>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3544413" y="963774"/>
                <a:ext cx="1445903" cy="1463040"/>
              </a:xfrm>
              <a:prstGeom prst="rect">
                <a:avLst/>
              </a:prstGeom>
            </p:spPr>
          </p:pic>
          <p:pic>
            <p:nvPicPr>
              <p:cNvPr id="85" name="Picture 84"/>
              <p:cNvPicPr>
                <a:picLocks noChangeAspect="1"/>
              </p:cNvPicPr>
              <p:nvPr/>
            </p:nvPicPr>
            <p:blipFill rotWithShape="1">
              <a:blip r:embed="rId8" cstate="print">
                <a:extLst>
                  <a:ext uri="{28A0092B-C50C-407E-A947-70E740481C1C}">
                    <a14:useLocalDpi xmlns:a14="http://schemas.microsoft.com/office/drawing/2010/main" val="0"/>
                  </a:ext>
                </a:extLst>
              </a:blip>
              <a:srcRect l="17983" t="10590" r="25624" b="13436"/>
              <a:stretch/>
            </p:blipFill>
            <p:spPr>
              <a:xfrm rot="5400000">
                <a:off x="3679131" y="1100934"/>
                <a:ext cx="1176466" cy="1188720"/>
              </a:xfrm>
              <a:prstGeom prst="ellipse">
                <a:avLst/>
              </a:prstGeom>
            </p:spPr>
          </p:pic>
        </p:grpSp>
      </p:grpSp>
      <p:grpSp>
        <p:nvGrpSpPr>
          <p:cNvPr id="43" name="Group 42"/>
          <p:cNvGrpSpPr/>
          <p:nvPr/>
        </p:nvGrpSpPr>
        <p:grpSpPr>
          <a:xfrm>
            <a:off x="3261699" y="3026395"/>
            <a:ext cx="1280160" cy="1828800"/>
            <a:chOff x="7685925" y="1216698"/>
            <a:chExt cx="1444770" cy="1968887"/>
          </a:xfrm>
        </p:grpSpPr>
        <p:sp>
          <p:nvSpPr>
            <p:cNvPr id="41" name="Content Placeholder 3"/>
            <p:cNvSpPr txBox="1">
              <a:spLocks/>
            </p:cNvSpPr>
            <p:nvPr/>
          </p:nvSpPr>
          <p:spPr>
            <a:xfrm>
              <a:off x="7685925" y="2657263"/>
              <a:ext cx="1444770" cy="528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Cecil Byles</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JPL</a:t>
              </a:r>
              <a:endParaRPr lang="en-US" sz="1300" i="1" dirty="0" smtClean="0">
                <a:solidFill>
                  <a:schemeClr val="tx1">
                    <a:lumMod val="75000"/>
                    <a:lumOff val="25000"/>
                  </a:schemeClr>
                </a:solidFill>
                <a:latin typeface="Century Gothic" panose="020B0502020202020204" pitchFamily="34" charset="0"/>
              </a:endParaRPr>
            </a:p>
          </p:txBody>
        </p:sp>
        <p:grpSp>
          <p:nvGrpSpPr>
            <p:cNvPr id="20" name="Group 19"/>
            <p:cNvGrpSpPr/>
            <p:nvPr/>
          </p:nvGrpSpPr>
          <p:grpSpPr>
            <a:xfrm>
              <a:off x="7722510" y="1216698"/>
              <a:ext cx="1371600" cy="1371600"/>
              <a:chOff x="8688957" y="963774"/>
              <a:chExt cx="1445903" cy="1463040"/>
            </a:xfrm>
          </p:grpSpPr>
          <p:pic>
            <p:nvPicPr>
              <p:cNvPr id="77" name="Picture 76"/>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8688957" y="963774"/>
                <a:ext cx="1445903" cy="1463040"/>
              </a:xfrm>
              <a:prstGeom prst="rect">
                <a:avLst/>
              </a:prstGeom>
            </p:spPr>
          </p:pic>
          <p:pic>
            <p:nvPicPr>
              <p:cNvPr id="86" name="Picture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443861">
                <a:off x="8826486" y="1100934"/>
                <a:ext cx="1170844" cy="1188720"/>
              </a:xfrm>
              <a:prstGeom prst="ellipse">
                <a:avLst/>
              </a:prstGeom>
            </p:spPr>
          </p:pic>
        </p:grpSp>
      </p:grpSp>
      <p:grpSp>
        <p:nvGrpSpPr>
          <p:cNvPr id="14" name="Group 13"/>
          <p:cNvGrpSpPr/>
          <p:nvPr/>
        </p:nvGrpSpPr>
        <p:grpSpPr>
          <a:xfrm>
            <a:off x="1530311" y="4896056"/>
            <a:ext cx="1645920" cy="1828800"/>
            <a:chOff x="4569674" y="1206970"/>
            <a:chExt cx="1791837" cy="1992327"/>
          </a:xfrm>
        </p:grpSpPr>
        <p:sp>
          <p:nvSpPr>
            <p:cNvPr id="24" name="Content Placeholder 3"/>
            <p:cNvSpPr txBox="1">
              <a:spLocks/>
            </p:cNvSpPr>
            <p:nvPr/>
          </p:nvSpPr>
          <p:spPr>
            <a:xfrm>
              <a:off x="4569674" y="2744815"/>
              <a:ext cx="1791837" cy="45448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Abigail Barenblitt</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GSFC</a:t>
              </a:r>
              <a:endParaRPr lang="en-US" sz="1300" i="1" dirty="0" smtClean="0">
                <a:solidFill>
                  <a:schemeClr val="tx1">
                    <a:lumMod val="75000"/>
                    <a:lumOff val="25000"/>
                  </a:schemeClr>
                </a:solidFill>
                <a:latin typeface="Century Gothic" panose="020B0502020202020204" pitchFamily="34" charset="0"/>
              </a:endParaRPr>
            </a:p>
          </p:txBody>
        </p:sp>
        <p:grpSp>
          <p:nvGrpSpPr>
            <p:cNvPr id="18" name="Group 17"/>
            <p:cNvGrpSpPr/>
            <p:nvPr/>
          </p:nvGrpSpPr>
          <p:grpSpPr>
            <a:xfrm>
              <a:off x="4779792" y="1206970"/>
              <a:ext cx="1371600" cy="1371600"/>
              <a:chOff x="5266780" y="963774"/>
              <a:chExt cx="1445903" cy="1463040"/>
            </a:xfrm>
          </p:grpSpPr>
          <p:pic>
            <p:nvPicPr>
              <p:cNvPr id="76" name="Picture 75"/>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5266780" y="963774"/>
                <a:ext cx="1445903" cy="1463040"/>
              </a:xfrm>
              <a:prstGeom prst="rect">
                <a:avLst/>
              </a:prstGeom>
            </p:spPr>
          </p:pic>
          <p:pic>
            <p:nvPicPr>
              <p:cNvPr id="87" name="Picture 2" descr="http://www.devpedia.developexchange.com/dp/images/f/f7/AbigailBarenblitt.jpg"/>
              <p:cNvPicPr>
                <a:picLocks noChangeArrowheads="1"/>
              </p:cNvPicPr>
              <p:nvPr/>
            </p:nvPicPr>
            <p:blipFill rotWithShape="1">
              <a:blip r:embed="rId10" cstate="print">
                <a:extLst>
                  <a:ext uri="{28A0092B-C50C-407E-A947-70E740481C1C}">
                    <a14:useLocalDpi xmlns:a14="http://schemas.microsoft.com/office/drawing/2010/main" val="0"/>
                  </a:ext>
                </a:extLst>
              </a:blip>
              <a:srcRect l="27817" t="10104" r="42165" b="44049"/>
              <a:stretch/>
            </p:blipFill>
            <p:spPr bwMode="auto">
              <a:xfrm>
                <a:off x="5395371" y="1100934"/>
                <a:ext cx="1188720" cy="1188720"/>
              </a:xfrm>
              <a:prstGeom prst="ellipse">
                <a:avLst/>
              </a:prstGeom>
              <a:noFill/>
              <a:extLst>
                <a:ext uri="{909E8E84-426E-40DD-AFC4-6F175D3DCCD1}">
                  <a14:hiddenFill xmlns:a14="http://schemas.microsoft.com/office/drawing/2010/main">
                    <a:solidFill>
                      <a:srgbClr val="FFFFFF"/>
                    </a:solidFill>
                  </a14:hiddenFill>
                </a:ext>
              </a:extLst>
            </p:spPr>
          </p:pic>
        </p:grpSp>
      </p:grpSp>
      <p:grpSp>
        <p:nvGrpSpPr>
          <p:cNvPr id="49" name="Group 48"/>
          <p:cNvGrpSpPr/>
          <p:nvPr/>
        </p:nvGrpSpPr>
        <p:grpSpPr>
          <a:xfrm>
            <a:off x="3033099" y="4896056"/>
            <a:ext cx="1737360" cy="1920240"/>
            <a:chOff x="6575896" y="3823320"/>
            <a:chExt cx="1920240" cy="2053217"/>
          </a:xfrm>
        </p:grpSpPr>
        <p:sp>
          <p:nvSpPr>
            <p:cNvPr id="72" name="Content Placeholder 3"/>
            <p:cNvSpPr txBox="1">
              <a:spLocks/>
            </p:cNvSpPr>
            <p:nvPr/>
          </p:nvSpPr>
          <p:spPr>
            <a:xfrm>
              <a:off x="6575896" y="5327897"/>
              <a:ext cx="1920240" cy="54864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Sydney Neugebauer</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err="1" smtClean="0">
                  <a:solidFill>
                    <a:schemeClr val="tx1">
                      <a:lumMod val="75000"/>
                      <a:lumOff val="25000"/>
                    </a:schemeClr>
                  </a:solidFill>
                  <a:latin typeface="Century Gothic" panose="020B0502020202020204" pitchFamily="34" charset="0"/>
                </a:rPr>
                <a:t>LaRC</a:t>
              </a:r>
              <a:endParaRPr lang="en-US" sz="1300" i="1" dirty="0" smtClean="0">
                <a:solidFill>
                  <a:schemeClr val="tx1">
                    <a:lumMod val="75000"/>
                    <a:lumOff val="25000"/>
                  </a:schemeClr>
                </a:solidFill>
                <a:latin typeface="Century Gothic" panose="020B0502020202020204" pitchFamily="34" charset="0"/>
              </a:endParaRPr>
            </a:p>
          </p:txBody>
        </p:sp>
        <p:grpSp>
          <p:nvGrpSpPr>
            <p:cNvPr id="104" name="Group 103"/>
            <p:cNvGrpSpPr/>
            <p:nvPr/>
          </p:nvGrpSpPr>
          <p:grpSpPr>
            <a:xfrm>
              <a:off x="6850216" y="3823320"/>
              <a:ext cx="1371600" cy="1371600"/>
              <a:chOff x="7035348" y="3823320"/>
              <a:chExt cx="1445903" cy="1463040"/>
            </a:xfrm>
          </p:grpSpPr>
          <p:pic>
            <p:nvPicPr>
              <p:cNvPr id="92" name="Picture 91"/>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7035348" y="3823320"/>
                <a:ext cx="1445903" cy="1463040"/>
              </a:xfrm>
              <a:prstGeom prst="rect">
                <a:avLst/>
              </a:prstGeom>
            </p:spPr>
          </p:pic>
          <p:pic>
            <p:nvPicPr>
              <p:cNvPr id="93" name="Picture 92"/>
              <p:cNvPicPr>
                <a:picLocks noChangeAspect="1"/>
              </p:cNvPicPr>
              <p:nvPr/>
            </p:nvPicPr>
            <p:blipFill rotWithShape="1">
              <a:blip r:embed="rId11" cstate="print">
                <a:extLst>
                  <a:ext uri="{28A0092B-C50C-407E-A947-70E740481C1C}">
                    <a14:useLocalDpi xmlns:a14="http://schemas.microsoft.com/office/drawing/2010/main" val="0"/>
                  </a:ext>
                </a:extLst>
              </a:blip>
              <a:srcRect l="3481" t="4000" r="-178" b="23600"/>
              <a:stretch/>
            </p:blipFill>
            <p:spPr>
              <a:xfrm>
                <a:off x="7162935" y="3960480"/>
                <a:ext cx="1190729" cy="1188720"/>
              </a:xfrm>
              <a:prstGeom prst="ellipse">
                <a:avLst/>
              </a:prstGeom>
            </p:spPr>
          </p:pic>
        </p:grpSp>
      </p:grpSp>
      <p:grpSp>
        <p:nvGrpSpPr>
          <p:cNvPr id="44" name="Group 43"/>
          <p:cNvGrpSpPr/>
          <p:nvPr/>
        </p:nvGrpSpPr>
        <p:grpSpPr>
          <a:xfrm>
            <a:off x="4668706" y="1309731"/>
            <a:ext cx="1554480" cy="1828800"/>
            <a:chOff x="7160" y="3823320"/>
            <a:chExt cx="1704460" cy="1971658"/>
          </a:xfrm>
        </p:grpSpPr>
        <p:sp>
          <p:nvSpPr>
            <p:cNvPr id="69" name="Content Placeholder 3"/>
            <p:cNvSpPr txBox="1">
              <a:spLocks/>
            </p:cNvSpPr>
            <p:nvPr/>
          </p:nvSpPr>
          <p:spPr>
            <a:xfrm>
              <a:off x="7160" y="5250073"/>
              <a:ext cx="1704460" cy="54490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Celeste Gambino</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MA</a:t>
              </a:r>
              <a:endParaRPr lang="en-US" sz="1300" i="1" dirty="0" smtClean="0">
                <a:solidFill>
                  <a:schemeClr val="tx1">
                    <a:lumMod val="75000"/>
                    <a:lumOff val="25000"/>
                  </a:schemeClr>
                </a:solidFill>
                <a:latin typeface="Century Gothic" panose="020B0502020202020204" pitchFamily="34" charset="0"/>
              </a:endParaRPr>
            </a:p>
          </p:txBody>
        </p:sp>
        <p:grpSp>
          <p:nvGrpSpPr>
            <p:cNvPr id="108" name="Group 107"/>
            <p:cNvGrpSpPr/>
            <p:nvPr/>
          </p:nvGrpSpPr>
          <p:grpSpPr>
            <a:xfrm>
              <a:off x="173590" y="3823320"/>
              <a:ext cx="1371600" cy="1371600"/>
              <a:chOff x="89049" y="3823320"/>
              <a:chExt cx="1445904" cy="1463040"/>
            </a:xfrm>
          </p:grpSpPr>
          <p:pic>
            <p:nvPicPr>
              <p:cNvPr id="90" name="Picture 89"/>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89049" y="3823320"/>
                <a:ext cx="1445904" cy="1463040"/>
              </a:xfrm>
              <a:prstGeom prst="rect">
                <a:avLst/>
              </a:prstGeom>
            </p:spPr>
          </p:pic>
          <p:pic>
            <p:nvPicPr>
              <p:cNvPr id="94" name="Picture 93"/>
              <p:cNvPicPr>
                <a:picLocks noChangeAspect="1"/>
              </p:cNvPicPr>
              <p:nvPr/>
            </p:nvPicPr>
            <p:blipFill rotWithShape="1">
              <a:blip r:embed="rId12" cstate="print">
                <a:extLst>
                  <a:ext uri="{28A0092B-C50C-407E-A947-70E740481C1C}">
                    <a14:useLocalDpi xmlns:a14="http://schemas.microsoft.com/office/drawing/2010/main" val="0"/>
                  </a:ext>
                </a:extLst>
              </a:blip>
              <a:srcRect l="20501" t="162" r="12917" b="478"/>
              <a:stretch/>
            </p:blipFill>
            <p:spPr>
              <a:xfrm>
                <a:off x="214746" y="3960480"/>
                <a:ext cx="1194511" cy="1188720"/>
              </a:xfrm>
              <a:prstGeom prst="ellipse">
                <a:avLst/>
              </a:prstGeom>
            </p:spPr>
          </p:pic>
        </p:grpSp>
      </p:grpSp>
      <p:grpSp>
        <p:nvGrpSpPr>
          <p:cNvPr id="46" name="Group 45"/>
          <p:cNvGrpSpPr/>
          <p:nvPr/>
        </p:nvGrpSpPr>
        <p:grpSpPr>
          <a:xfrm>
            <a:off x="-31319" y="4896056"/>
            <a:ext cx="1645920" cy="1920240"/>
            <a:chOff x="3294782" y="3823320"/>
            <a:chExt cx="1765737" cy="2049614"/>
          </a:xfrm>
        </p:grpSpPr>
        <p:sp>
          <p:nvSpPr>
            <p:cNvPr id="73" name="Content Placeholder 3"/>
            <p:cNvSpPr txBox="1">
              <a:spLocks/>
            </p:cNvSpPr>
            <p:nvPr/>
          </p:nvSpPr>
          <p:spPr>
            <a:xfrm>
              <a:off x="3294782" y="5327897"/>
              <a:ext cx="1765737" cy="54503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Crystal Wespestad</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AZ</a:t>
              </a:r>
              <a:endParaRPr lang="en-US" sz="1300" i="1" dirty="0" smtClean="0">
                <a:solidFill>
                  <a:schemeClr val="tx1">
                    <a:lumMod val="75000"/>
                    <a:lumOff val="25000"/>
                  </a:schemeClr>
                </a:solidFill>
                <a:latin typeface="Century Gothic" panose="020B0502020202020204" pitchFamily="34" charset="0"/>
              </a:endParaRPr>
            </a:p>
          </p:txBody>
        </p:sp>
        <p:grpSp>
          <p:nvGrpSpPr>
            <p:cNvPr id="106" name="Group 105"/>
            <p:cNvGrpSpPr/>
            <p:nvPr/>
          </p:nvGrpSpPr>
          <p:grpSpPr>
            <a:xfrm>
              <a:off x="3478428" y="3823320"/>
              <a:ext cx="1371600" cy="1371600"/>
              <a:chOff x="3544413" y="3823320"/>
              <a:chExt cx="1445903" cy="1463040"/>
            </a:xfrm>
          </p:grpSpPr>
          <p:pic>
            <p:nvPicPr>
              <p:cNvPr id="95" name="Picture 94"/>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3544413" y="3823320"/>
                <a:ext cx="1445903" cy="1463040"/>
              </a:xfrm>
              <a:prstGeom prst="rect">
                <a:avLst/>
              </a:prstGeom>
            </p:spPr>
          </p:pic>
          <p:pic>
            <p:nvPicPr>
              <p:cNvPr id="97" name="Picture 9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73004" y="3960480"/>
                <a:ext cx="1188720" cy="1188720"/>
              </a:xfrm>
              <a:prstGeom prst="ellipse">
                <a:avLst/>
              </a:prstGeom>
            </p:spPr>
          </p:pic>
        </p:grpSp>
      </p:grpSp>
      <p:grpSp>
        <p:nvGrpSpPr>
          <p:cNvPr id="50" name="Group 49"/>
          <p:cNvGrpSpPr/>
          <p:nvPr/>
        </p:nvGrpSpPr>
        <p:grpSpPr>
          <a:xfrm>
            <a:off x="1530311" y="3072115"/>
            <a:ext cx="1645920" cy="1737360"/>
            <a:chOff x="8225314" y="3823320"/>
            <a:chExt cx="1828800" cy="1905303"/>
          </a:xfrm>
        </p:grpSpPr>
        <p:sp>
          <p:nvSpPr>
            <p:cNvPr id="74" name="Content Placeholder 3"/>
            <p:cNvSpPr txBox="1">
              <a:spLocks/>
            </p:cNvSpPr>
            <p:nvPr/>
          </p:nvSpPr>
          <p:spPr>
            <a:xfrm>
              <a:off x="8225314" y="5279257"/>
              <a:ext cx="1828800" cy="4493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Shelby Ingram</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GA</a:t>
              </a:r>
              <a:endParaRPr lang="en-US" sz="1300" i="1" dirty="0" smtClean="0">
                <a:solidFill>
                  <a:schemeClr val="tx1">
                    <a:lumMod val="75000"/>
                    <a:lumOff val="25000"/>
                  </a:schemeClr>
                </a:solidFill>
                <a:latin typeface="Century Gothic" panose="020B0502020202020204" pitchFamily="34" charset="0"/>
              </a:endParaRPr>
            </a:p>
          </p:txBody>
        </p:sp>
        <p:grpSp>
          <p:nvGrpSpPr>
            <p:cNvPr id="64" name="Group 63"/>
            <p:cNvGrpSpPr/>
            <p:nvPr/>
          </p:nvGrpSpPr>
          <p:grpSpPr>
            <a:xfrm>
              <a:off x="8453914" y="3823320"/>
              <a:ext cx="1371600" cy="1371600"/>
              <a:chOff x="8688957" y="3823320"/>
              <a:chExt cx="1445903" cy="1463040"/>
            </a:xfrm>
          </p:grpSpPr>
          <p:pic>
            <p:nvPicPr>
              <p:cNvPr id="96" name="Picture 95"/>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8688957" y="3823320"/>
                <a:ext cx="1445903" cy="1463040"/>
              </a:xfrm>
              <a:prstGeom prst="rect">
                <a:avLst/>
              </a:prstGeom>
            </p:spPr>
          </p:pic>
          <p:pic>
            <p:nvPicPr>
              <p:cNvPr id="98" name="Picture 97"/>
              <p:cNvPicPr>
                <a:picLocks noChangeAspect="1"/>
              </p:cNvPicPr>
              <p:nvPr/>
            </p:nvPicPr>
            <p:blipFill rotWithShape="1">
              <a:blip r:embed="rId14" cstate="print">
                <a:extLst>
                  <a:ext uri="{28A0092B-C50C-407E-A947-70E740481C1C}">
                    <a14:useLocalDpi xmlns:a14="http://schemas.microsoft.com/office/drawing/2010/main" val="0"/>
                  </a:ext>
                </a:extLst>
              </a:blip>
              <a:srcRect l="35896" t="439" r="29536" b="38579"/>
              <a:stretch/>
            </p:blipFill>
            <p:spPr>
              <a:xfrm rot="16200000">
                <a:off x="8812943" y="3960481"/>
                <a:ext cx="1197930" cy="1188720"/>
              </a:xfrm>
              <a:prstGeom prst="ellipse">
                <a:avLst/>
              </a:prstGeom>
            </p:spPr>
          </p:pic>
        </p:grpSp>
      </p:grpSp>
      <p:grpSp>
        <p:nvGrpSpPr>
          <p:cNvPr id="48" name="Group 47"/>
          <p:cNvGrpSpPr/>
          <p:nvPr/>
        </p:nvGrpSpPr>
        <p:grpSpPr>
          <a:xfrm>
            <a:off x="4714426" y="4896056"/>
            <a:ext cx="1463040" cy="1920240"/>
            <a:chOff x="5026878" y="3823320"/>
            <a:chExt cx="1645920" cy="2053217"/>
          </a:xfrm>
        </p:grpSpPr>
        <p:sp>
          <p:nvSpPr>
            <p:cNvPr id="71" name="Content Placeholder 3"/>
            <p:cNvSpPr txBox="1">
              <a:spLocks/>
            </p:cNvSpPr>
            <p:nvPr/>
          </p:nvSpPr>
          <p:spPr>
            <a:xfrm>
              <a:off x="5026878" y="5327897"/>
              <a:ext cx="1645920" cy="54864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Andrew Shannon</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NC</a:t>
              </a:r>
              <a:endParaRPr lang="en-US" sz="1300" i="1" dirty="0" smtClean="0">
                <a:solidFill>
                  <a:schemeClr val="tx1">
                    <a:lumMod val="75000"/>
                    <a:lumOff val="25000"/>
                  </a:schemeClr>
                </a:solidFill>
                <a:latin typeface="Century Gothic" panose="020B0502020202020204" pitchFamily="34" charset="0"/>
              </a:endParaRPr>
            </a:p>
          </p:txBody>
        </p:sp>
        <p:grpSp>
          <p:nvGrpSpPr>
            <p:cNvPr id="105" name="Group 104"/>
            <p:cNvGrpSpPr/>
            <p:nvPr/>
          </p:nvGrpSpPr>
          <p:grpSpPr>
            <a:xfrm>
              <a:off x="5164038" y="3823320"/>
              <a:ext cx="1371600" cy="1371600"/>
              <a:chOff x="5266780" y="3823320"/>
              <a:chExt cx="1445903" cy="1463040"/>
            </a:xfrm>
          </p:grpSpPr>
          <p:pic>
            <p:nvPicPr>
              <p:cNvPr id="99" name="Picture 98"/>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5266780" y="3823320"/>
                <a:ext cx="1445903" cy="1463040"/>
              </a:xfrm>
              <a:prstGeom prst="rect">
                <a:avLst/>
              </a:prstGeom>
            </p:spPr>
          </p:pic>
          <p:pic>
            <p:nvPicPr>
              <p:cNvPr id="100" name="Picture 99"/>
              <p:cNvPicPr>
                <a:picLocks noChangeAspect="1"/>
              </p:cNvPicPr>
              <p:nvPr/>
            </p:nvPicPr>
            <p:blipFill rotWithShape="1">
              <a:blip r:embed="rId15" cstate="print">
                <a:extLst>
                  <a:ext uri="{28A0092B-C50C-407E-A947-70E740481C1C}">
                    <a14:useLocalDpi xmlns:a14="http://schemas.microsoft.com/office/drawing/2010/main" val="0"/>
                  </a:ext>
                </a:extLst>
              </a:blip>
              <a:srcRect l="996" b="1221"/>
              <a:stretch/>
            </p:blipFill>
            <p:spPr>
              <a:xfrm>
                <a:off x="5397708" y="3960480"/>
                <a:ext cx="1184047" cy="1188720"/>
              </a:xfrm>
              <a:prstGeom prst="ellipse">
                <a:avLst/>
              </a:prstGeom>
            </p:spPr>
          </p:pic>
        </p:grpSp>
      </p:grpSp>
      <p:grpSp>
        <p:nvGrpSpPr>
          <p:cNvPr id="45" name="Group 44"/>
          <p:cNvGrpSpPr/>
          <p:nvPr/>
        </p:nvGrpSpPr>
        <p:grpSpPr>
          <a:xfrm>
            <a:off x="4668706" y="3072115"/>
            <a:ext cx="1554480" cy="1737360"/>
            <a:chOff x="1635648" y="3823320"/>
            <a:chExt cx="1683455" cy="1894809"/>
          </a:xfrm>
        </p:grpSpPr>
        <p:sp>
          <p:nvSpPr>
            <p:cNvPr id="70" name="Content Placeholder 3"/>
            <p:cNvSpPr txBox="1">
              <a:spLocks/>
            </p:cNvSpPr>
            <p:nvPr/>
          </p:nvSpPr>
          <p:spPr>
            <a:xfrm>
              <a:off x="1635648" y="5269529"/>
              <a:ext cx="1683455" cy="4486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Madison Murphy</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MSFC</a:t>
              </a:r>
              <a:endParaRPr lang="en-US" sz="1300" i="1" dirty="0" smtClean="0">
                <a:solidFill>
                  <a:schemeClr val="tx1">
                    <a:lumMod val="75000"/>
                    <a:lumOff val="25000"/>
                  </a:schemeClr>
                </a:solidFill>
                <a:latin typeface="Century Gothic" panose="020B0502020202020204" pitchFamily="34" charset="0"/>
              </a:endParaRPr>
            </a:p>
          </p:txBody>
        </p:sp>
        <p:grpSp>
          <p:nvGrpSpPr>
            <p:cNvPr id="107" name="Group 106"/>
            <p:cNvGrpSpPr/>
            <p:nvPr/>
          </p:nvGrpSpPr>
          <p:grpSpPr>
            <a:xfrm>
              <a:off x="1783739" y="3823320"/>
              <a:ext cx="1371600" cy="1371600"/>
              <a:chOff x="1807306" y="3823320"/>
              <a:chExt cx="1445903" cy="1463040"/>
            </a:xfrm>
          </p:grpSpPr>
          <p:pic>
            <p:nvPicPr>
              <p:cNvPr id="91" name="Picture 90"/>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1807306" y="3823320"/>
                <a:ext cx="1445903" cy="1463040"/>
              </a:xfrm>
              <a:prstGeom prst="rect">
                <a:avLst/>
              </a:prstGeom>
            </p:spPr>
          </p:pic>
          <p:pic>
            <p:nvPicPr>
              <p:cNvPr id="101" name="Picture 100"/>
              <p:cNvPicPr>
                <a:picLocks noChangeAspect="1"/>
              </p:cNvPicPr>
              <p:nvPr/>
            </p:nvPicPr>
            <p:blipFill rotWithShape="1">
              <a:blip r:embed="rId16" cstate="print">
                <a:extLst>
                  <a:ext uri="{28A0092B-C50C-407E-A947-70E740481C1C}">
                    <a14:useLocalDpi xmlns:a14="http://schemas.microsoft.com/office/drawing/2010/main" val="0"/>
                  </a:ext>
                </a:extLst>
              </a:blip>
              <a:srcRect l="5822" t="13742" r="10617" b="23985"/>
              <a:stretch/>
            </p:blipFill>
            <p:spPr>
              <a:xfrm>
                <a:off x="1932006" y="3960480"/>
                <a:ext cx="1196503" cy="1188720"/>
              </a:xfrm>
              <a:prstGeom prst="ellipse">
                <a:avLst/>
              </a:prstGeom>
            </p:spPr>
          </p:pic>
        </p:grpSp>
      </p:grpSp>
      <p:sp>
        <p:nvSpPr>
          <p:cNvPr id="89" name="Text Placeholder 5"/>
          <p:cNvSpPr txBox="1">
            <a:spLocks/>
          </p:cNvSpPr>
          <p:nvPr/>
        </p:nvSpPr>
        <p:spPr>
          <a:xfrm>
            <a:off x="6583964" y="2212724"/>
            <a:ext cx="3316141" cy="36256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u="sng" dirty="0" smtClean="0"/>
              <a:t>National Support Initiatives</a:t>
            </a:r>
          </a:p>
          <a:p>
            <a:pPr marL="285750" indent="-285750">
              <a:spcBef>
                <a:spcPts val="0"/>
              </a:spcBef>
              <a:spcAft>
                <a:spcPts val="600"/>
              </a:spcAft>
              <a:buClr>
                <a:srgbClr val="EF282F"/>
              </a:buClr>
              <a:buFont typeface="Webdings" panose="05030102010509060703" pitchFamily="18" charset="2"/>
              <a:buChar char="4"/>
            </a:pPr>
            <a:r>
              <a:rPr lang="en-US" sz="1800" dirty="0" smtClean="0"/>
              <a:t>Geoinformatics:</a:t>
            </a:r>
            <a:endParaRPr lang="en-US" sz="1800" dirty="0" smtClean="0"/>
          </a:p>
          <a:p>
            <a:pPr marL="574675" lvl="1" indent="-117475">
              <a:spcBef>
                <a:spcPts val="0"/>
              </a:spcBef>
              <a:spcAft>
                <a:spcPts val="1800"/>
              </a:spcAft>
              <a:buClr>
                <a:srgbClr val="EF282F"/>
              </a:buClr>
              <a:buFont typeface="Arial" panose="020B0604020202020204" pitchFamily="34" charset="0"/>
              <a:buChar char="•"/>
            </a:pPr>
            <a:r>
              <a:rPr lang="en-US" sz="1200" dirty="0" smtClean="0"/>
              <a:t>Gina, Kristen, Mason, &amp; Crystal</a:t>
            </a:r>
          </a:p>
          <a:p>
            <a:pPr marL="285750" indent="-285750">
              <a:spcBef>
                <a:spcPts val="0"/>
              </a:spcBef>
              <a:spcAft>
                <a:spcPts val="600"/>
              </a:spcAft>
              <a:buClr>
                <a:srgbClr val="EF282F"/>
              </a:buClr>
              <a:buFont typeface="Webdings" panose="05030102010509060703" pitchFamily="18" charset="2"/>
              <a:buChar char="4"/>
            </a:pPr>
            <a:r>
              <a:rPr lang="en-US" sz="1800" dirty="0" smtClean="0"/>
              <a:t>Project Coordination:</a:t>
            </a:r>
          </a:p>
          <a:p>
            <a:pPr marL="574675" lvl="1" indent="-117475">
              <a:spcBef>
                <a:spcPts val="0"/>
              </a:spcBef>
              <a:spcAft>
                <a:spcPts val="1800"/>
              </a:spcAft>
              <a:buClr>
                <a:srgbClr val="EF282F"/>
              </a:buClr>
              <a:buFont typeface="Arial" panose="020B0604020202020204" pitchFamily="34" charset="0"/>
              <a:buChar char="•"/>
            </a:pPr>
            <a:r>
              <a:rPr lang="en-US" sz="1200" dirty="0" smtClean="0"/>
              <a:t>Zach, Sydney, &amp; Shelby</a:t>
            </a:r>
          </a:p>
          <a:p>
            <a:pPr marL="285750" indent="-285750">
              <a:spcBef>
                <a:spcPts val="0"/>
              </a:spcBef>
              <a:spcAft>
                <a:spcPts val="600"/>
              </a:spcAft>
              <a:buClr>
                <a:srgbClr val="EF282F"/>
              </a:buClr>
              <a:buFont typeface="Webdings" panose="05030102010509060703" pitchFamily="18" charset="2"/>
              <a:buChar char="4"/>
            </a:pPr>
            <a:r>
              <a:rPr lang="en-US" sz="1800" dirty="0" smtClean="0"/>
              <a:t>Impact Analysis:</a:t>
            </a:r>
          </a:p>
          <a:p>
            <a:pPr marL="574675" lvl="1" indent="-117475">
              <a:spcBef>
                <a:spcPts val="0"/>
              </a:spcBef>
              <a:spcAft>
                <a:spcPts val="1800"/>
              </a:spcAft>
              <a:buClr>
                <a:srgbClr val="EF282F"/>
              </a:buClr>
              <a:buFont typeface="Arial" panose="020B0604020202020204" pitchFamily="34" charset="0"/>
              <a:buChar char="•"/>
            </a:pPr>
            <a:r>
              <a:rPr lang="en-US" sz="1200" dirty="0" smtClean="0"/>
              <a:t>Andrew &amp; Cecil</a:t>
            </a:r>
          </a:p>
          <a:p>
            <a:pPr marL="285750" indent="-285750">
              <a:spcBef>
                <a:spcPts val="0"/>
              </a:spcBef>
              <a:spcAft>
                <a:spcPts val="600"/>
              </a:spcAft>
              <a:buClr>
                <a:srgbClr val="EF282F"/>
              </a:buClr>
              <a:buFont typeface="Webdings" panose="05030102010509060703" pitchFamily="18" charset="2"/>
              <a:buChar char="4"/>
            </a:pPr>
            <a:r>
              <a:rPr lang="en-US" sz="1800" dirty="0" smtClean="0"/>
              <a:t>Communications:</a:t>
            </a:r>
          </a:p>
          <a:p>
            <a:pPr marL="574675" lvl="1" indent="-117475">
              <a:spcBef>
                <a:spcPts val="0"/>
              </a:spcBef>
              <a:spcAft>
                <a:spcPts val="1800"/>
              </a:spcAft>
              <a:buClr>
                <a:srgbClr val="EF282F"/>
              </a:buClr>
              <a:buFont typeface="Arial" panose="020B0604020202020204" pitchFamily="34" charset="0"/>
              <a:buChar char="•"/>
            </a:pPr>
            <a:r>
              <a:rPr lang="en-US" sz="1200" dirty="0" smtClean="0"/>
              <a:t>Madison &amp; Celeste</a:t>
            </a:r>
            <a:endParaRPr lang="en-US" sz="1200" dirty="0"/>
          </a:p>
          <a:p>
            <a:pPr>
              <a:spcBef>
                <a:spcPts val="0"/>
              </a:spcBef>
              <a:spcAft>
                <a:spcPts val="1800"/>
              </a:spcAft>
              <a:buClr>
                <a:srgbClr val="EF282F"/>
              </a:buClr>
            </a:pPr>
            <a:endParaRPr lang="en-US" sz="1800" dirty="0" smtClean="0"/>
          </a:p>
        </p:txBody>
      </p:sp>
    </p:spTree>
    <p:extLst>
      <p:ext uri="{BB962C8B-B14F-4D97-AF65-F5344CB8AC3E}">
        <p14:creationId xmlns:p14="http://schemas.microsoft.com/office/powerpoint/2010/main" val="264580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NPO &amp; Senior </a:t>
            </a:r>
            <a:r>
              <a:rPr lang="en-US" dirty="0" smtClean="0">
                <a:solidFill>
                  <a:srgbClr val="0061AA"/>
                </a:solidFill>
              </a:rPr>
              <a:t>Fellow</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68" name="Content Placeholder 2"/>
          <p:cNvSpPr txBox="1">
            <a:spLocks/>
          </p:cNvSpPr>
          <p:nvPr/>
        </p:nvSpPr>
        <p:spPr>
          <a:xfrm>
            <a:off x="3369738" y="1399563"/>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endParaRPr>
          </a:p>
        </p:txBody>
      </p:sp>
      <p:pic>
        <p:nvPicPr>
          <p:cNvPr id="40" name="Picture 3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3454" y="1530639"/>
            <a:ext cx="1253934" cy="1253933"/>
          </a:xfrm>
          <a:prstGeom prst="ellipse">
            <a:avLst/>
          </a:prstGeom>
          <a:effectLst>
            <a:outerShdw blurRad="76200" dir="13500000" sy="23000" kx="1200000" algn="br" rotWithShape="0">
              <a:prstClr val="black">
                <a:alpha val="20000"/>
              </a:prstClr>
            </a:outerShdw>
          </a:effectLst>
        </p:spPr>
      </p:pic>
      <p:pic>
        <p:nvPicPr>
          <p:cNvPr id="41" name="Picture 4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69819" y="1481999"/>
            <a:ext cx="1254572" cy="1253933"/>
          </a:xfrm>
          <a:prstGeom prst="ellipse">
            <a:avLst/>
          </a:prstGeom>
          <a:effectLst>
            <a:outerShdw blurRad="76200" dir="13500000" sy="23000" kx="1200000" algn="br" rotWithShape="0">
              <a:prstClr val="black">
                <a:alpha val="20000"/>
              </a:prstClr>
            </a:outerShdw>
          </a:effectLst>
        </p:spPr>
      </p:pic>
      <p:pic>
        <p:nvPicPr>
          <p:cNvPr id="43" name="Picture 4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677" y="3242052"/>
            <a:ext cx="1251489" cy="1251489"/>
          </a:xfrm>
          <a:prstGeom prst="ellipse">
            <a:avLst/>
          </a:prstGeom>
          <a:effectLst>
            <a:outerShdw blurRad="76200" dir="13500000" sy="23000" kx="1200000" algn="br" rotWithShape="0">
              <a:prstClr val="black">
                <a:alpha val="20000"/>
              </a:prstClr>
            </a:outerShdw>
          </a:effectLst>
        </p:spPr>
      </p:pic>
      <p:pic>
        <p:nvPicPr>
          <p:cNvPr id="44" name="Picture 4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40955" y="5134664"/>
            <a:ext cx="1253933" cy="1253933"/>
          </a:xfrm>
          <a:prstGeom prst="ellipse">
            <a:avLst/>
          </a:prstGeom>
          <a:effectLst>
            <a:outerShdw blurRad="76200" dir="13500000" sy="23000" kx="1200000" algn="br" rotWithShape="0">
              <a:prstClr val="black">
                <a:alpha val="20000"/>
              </a:prstClr>
            </a:outerShdw>
          </a:effectLst>
        </p:spPr>
      </p:pic>
      <p:sp>
        <p:nvSpPr>
          <p:cNvPr id="45" name="TextBox 44"/>
          <p:cNvSpPr txBox="1"/>
          <p:nvPr/>
        </p:nvSpPr>
        <p:spPr>
          <a:xfrm>
            <a:off x="1278534" y="1382877"/>
            <a:ext cx="3326478" cy="16435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Deliverables, publications, presentations, conferences, </a:t>
            </a:r>
            <a:r>
              <a:rPr lang="en-US" sz="1400" dirty="0">
                <a:solidFill>
                  <a:schemeClr val="tx1">
                    <a:lumMod val="75000"/>
                    <a:lumOff val="25000"/>
                  </a:schemeClr>
                </a:solidFill>
                <a:latin typeface="Century Gothic" panose="020B0502020202020204" pitchFamily="34" charset="0"/>
              </a:rPr>
              <a:t>deadlines, </a:t>
            </a:r>
            <a:r>
              <a:rPr lang="en-US" sz="1400" dirty="0" smtClean="0">
                <a:solidFill>
                  <a:schemeClr val="tx1">
                    <a:lumMod val="75000"/>
                    <a:lumOff val="25000"/>
                  </a:schemeClr>
                </a:solidFill>
                <a:latin typeface="Century Gothic" panose="020B0502020202020204" pitchFamily="34" charset="0"/>
              </a:rPr>
              <a:t>international work, webinars</a:t>
            </a:r>
            <a:r>
              <a:rPr lang="en-US" sz="1400" dirty="0">
                <a:solidFill>
                  <a:schemeClr val="tx1">
                    <a:lumMod val="75000"/>
                    <a:lumOff val="25000"/>
                  </a:schemeClr>
                </a:solidFill>
                <a:latin typeface="Century Gothic" panose="020B0502020202020204" pitchFamily="34" charset="0"/>
              </a:rPr>
              <a:t>, </a:t>
            </a:r>
            <a:r>
              <a:rPr lang="en-US" sz="1400" dirty="0" smtClean="0">
                <a:solidFill>
                  <a:schemeClr val="tx1">
                    <a:lumMod val="75000"/>
                    <a:lumOff val="25000"/>
                  </a:schemeClr>
                </a:solidFill>
                <a:latin typeface="Century Gothic" panose="020B0502020202020204" pitchFamily="34" charset="0"/>
              </a:rPr>
              <a:t>partners, project hand-offs, proposals, Fellow positions </a:t>
            </a: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smtClean="0">
                <a:solidFill>
                  <a:schemeClr val="tx1">
                    <a:lumMod val="75000"/>
                    <a:lumOff val="25000"/>
                  </a:schemeClr>
                </a:solidFill>
              </a:rPr>
              <a:t>Amanda: </a:t>
            </a:r>
            <a:r>
              <a:rPr lang="en-US" sz="1600" dirty="0" smtClean="0">
                <a:solidFill>
                  <a:schemeClr val="tx1">
                    <a:lumMod val="75000"/>
                    <a:lumOff val="25000"/>
                  </a:schemeClr>
                </a:solidFill>
              </a:rPr>
              <a:t>757-864-5552 </a:t>
            </a:r>
            <a:r>
              <a:rPr lang="en-US" sz="1200" dirty="0" smtClean="0">
                <a:solidFill>
                  <a:schemeClr val="tx1">
                    <a:lumMod val="75000"/>
                    <a:lumOff val="25000"/>
                  </a:schemeClr>
                </a:solidFill>
                <a:hlinkClick r:id="rId8"/>
              </a:rPr>
              <a:t>Amanda.L.Clayton@nasa.gov</a:t>
            </a:r>
            <a:endParaRPr lang="en-US" sz="1600" dirty="0" smtClean="0">
              <a:solidFill>
                <a:schemeClr val="tx1">
                  <a:lumMod val="75000"/>
                  <a:lumOff val="25000"/>
                </a:schemeClr>
              </a:solidFill>
              <a:latin typeface="Century Gothic" panose="020F0302020204030204"/>
            </a:endParaRPr>
          </a:p>
        </p:txBody>
      </p:sp>
      <p:sp>
        <p:nvSpPr>
          <p:cNvPr id="47" name="TextBox 46"/>
          <p:cNvSpPr txBox="1"/>
          <p:nvPr/>
        </p:nvSpPr>
        <p:spPr>
          <a:xfrm>
            <a:off x="6363429" y="1587159"/>
            <a:ext cx="3326477" cy="12557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Timesheets, travel, schedule </a:t>
            </a:r>
            <a:r>
              <a:rPr lang="en-US" sz="1400" dirty="0">
                <a:solidFill>
                  <a:schemeClr val="tx1">
                    <a:lumMod val="75000"/>
                    <a:lumOff val="25000"/>
                  </a:schemeClr>
                </a:solidFill>
                <a:latin typeface="Century Gothic" panose="020B0502020202020204" pitchFamily="34" charset="0"/>
              </a:rPr>
              <a:t>adjustments, </a:t>
            </a:r>
            <a:r>
              <a:rPr lang="en-US" sz="1400" dirty="0" smtClean="0">
                <a:solidFill>
                  <a:schemeClr val="tx1">
                    <a:lumMod val="75000"/>
                    <a:lumOff val="25000"/>
                  </a:schemeClr>
                </a:solidFill>
                <a:latin typeface="Century Gothic" panose="020B0502020202020204" pitchFamily="34" charset="0"/>
              </a:rPr>
              <a:t>paperwork, online application system, SSAI POC</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Karen: </a:t>
            </a:r>
            <a:r>
              <a:rPr lang="en-US" sz="1600" dirty="0" smtClean="0">
                <a:solidFill>
                  <a:prstClr val="black">
                    <a:lumMod val="75000"/>
                    <a:lumOff val="25000"/>
                  </a:prstClr>
                </a:solidFill>
              </a:rPr>
              <a:t>757-864-1276 </a:t>
            </a:r>
            <a:r>
              <a:rPr lang="en-US" sz="1200" dirty="0" smtClean="0">
                <a:solidFill>
                  <a:prstClr val="black">
                    <a:lumMod val="75000"/>
                    <a:lumOff val="25000"/>
                  </a:prstClr>
                </a:solidFill>
                <a:hlinkClick r:id="rId9"/>
              </a:rPr>
              <a:t>Karen.N.Allsbrook@nasa.gov</a:t>
            </a:r>
            <a:endParaRPr lang="en-US" sz="1600" dirty="0">
              <a:solidFill>
                <a:prstClr val="black">
                  <a:lumMod val="75000"/>
                  <a:lumOff val="25000"/>
                </a:prstClr>
              </a:solidFill>
            </a:endParaRPr>
          </a:p>
        </p:txBody>
      </p:sp>
      <p:sp>
        <p:nvSpPr>
          <p:cNvPr id="50" name="TextBox 49"/>
          <p:cNvSpPr txBox="1"/>
          <p:nvPr/>
        </p:nvSpPr>
        <p:spPr>
          <a:xfrm>
            <a:off x="6363429" y="5050444"/>
            <a:ext cx="3326477" cy="16435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Tracking </a:t>
            </a:r>
            <a:r>
              <a:rPr lang="en-US" sz="1400" dirty="0">
                <a:solidFill>
                  <a:schemeClr val="tx1">
                    <a:lumMod val="75000"/>
                    <a:lumOff val="25000"/>
                  </a:schemeClr>
                </a:solidFill>
                <a:latin typeface="Century Gothic" panose="020B0502020202020204" pitchFamily="34" charset="0"/>
              </a:rPr>
              <a:t>metrics, indicators, socioeconomic impact analysis, PSI, participant surveys, alumni survey, using the national telecon line</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Danielle: </a:t>
            </a:r>
            <a:r>
              <a:rPr lang="en-US" sz="1600" dirty="0" smtClean="0">
                <a:solidFill>
                  <a:prstClr val="black">
                    <a:lumMod val="75000"/>
                    <a:lumOff val="25000"/>
                  </a:prstClr>
                </a:solidFill>
              </a:rPr>
              <a:t>757-864-5548 </a:t>
            </a:r>
            <a:r>
              <a:rPr lang="en-US" sz="1200" dirty="0" smtClean="0">
                <a:solidFill>
                  <a:prstClr val="black">
                    <a:lumMod val="75000"/>
                    <a:lumOff val="25000"/>
                  </a:prstClr>
                </a:solidFill>
                <a:hlinkClick r:id="rId9"/>
              </a:rPr>
              <a:t>Danielle.L.Quick@nasa.gov</a:t>
            </a:r>
            <a:endParaRPr lang="en-US" sz="1600" dirty="0">
              <a:solidFill>
                <a:prstClr val="black">
                  <a:lumMod val="75000"/>
                  <a:lumOff val="25000"/>
                </a:prstClr>
              </a:solidFill>
            </a:endParaRPr>
          </a:p>
        </p:txBody>
      </p:sp>
      <p:sp>
        <p:nvSpPr>
          <p:cNvPr id="51" name="TextBox 50"/>
          <p:cNvSpPr txBox="1"/>
          <p:nvPr/>
        </p:nvSpPr>
        <p:spPr>
          <a:xfrm>
            <a:off x="1273853" y="4934120"/>
            <a:ext cx="3326478"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DEVELOP Website, software release, interactive mapper, software licenses, IT, communications</a:t>
            </a: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smtClean="0">
                <a:solidFill>
                  <a:schemeClr val="tx1">
                    <a:lumMod val="75000"/>
                    <a:lumOff val="25000"/>
                  </a:schemeClr>
                </a:solidFill>
              </a:rPr>
              <a:t>Danny: </a:t>
            </a:r>
            <a:r>
              <a:rPr lang="en-US" sz="1600" dirty="0" smtClean="0">
                <a:solidFill>
                  <a:schemeClr val="tx1">
                    <a:lumMod val="75000"/>
                    <a:lumOff val="25000"/>
                  </a:schemeClr>
                </a:solidFill>
              </a:rPr>
              <a:t>757-864-3762 </a:t>
            </a:r>
            <a:r>
              <a:rPr lang="en-US" sz="1200" dirty="0" smtClean="0">
                <a:solidFill>
                  <a:schemeClr val="tx1">
                    <a:lumMod val="75000"/>
                    <a:lumOff val="25000"/>
                  </a:schemeClr>
                </a:solidFill>
                <a:hlinkClick r:id="rId10"/>
              </a:rPr>
              <a:t>daniel.c.mangosing@nasa.gov</a:t>
            </a:r>
            <a:r>
              <a:rPr lang="en-US" sz="1200" dirty="0" smtClean="0">
                <a:solidFill>
                  <a:schemeClr val="tx1">
                    <a:lumMod val="75000"/>
                    <a:lumOff val="25000"/>
                  </a:schemeClr>
                </a:solidFill>
              </a:rPr>
              <a:t> </a:t>
            </a:r>
            <a:endParaRPr lang="en-US" sz="1600" dirty="0" smtClean="0">
              <a:solidFill>
                <a:schemeClr val="tx1">
                  <a:lumMod val="75000"/>
                  <a:lumOff val="25000"/>
                </a:schemeClr>
              </a:solidFill>
              <a:latin typeface="Century Gothic" panose="020F0302020204030204"/>
            </a:endParaRPr>
          </a:p>
        </p:txBody>
      </p:sp>
      <p:sp>
        <p:nvSpPr>
          <p:cNvPr id="52" name="TextBox 51"/>
          <p:cNvSpPr txBox="1"/>
          <p:nvPr/>
        </p:nvSpPr>
        <p:spPr>
          <a:xfrm>
            <a:off x="1270461" y="3283074"/>
            <a:ext cx="3326477" cy="12557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Programmatic questions, budget, communications, social media approvals, media requests, NASA</a:t>
            </a:r>
          </a:p>
          <a:p>
            <a:pPr>
              <a:lnSpc>
                <a:spcPct val="90000"/>
              </a:lnSpc>
              <a:buClr>
                <a:srgbClr val="EF282F"/>
              </a:buClr>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Lindsay: </a:t>
            </a:r>
            <a:r>
              <a:rPr lang="en-US" sz="1600" dirty="0" smtClean="0">
                <a:solidFill>
                  <a:prstClr val="black">
                    <a:lumMod val="75000"/>
                    <a:lumOff val="25000"/>
                  </a:prstClr>
                </a:solidFill>
              </a:rPr>
              <a:t>757-864-7283 </a:t>
            </a:r>
            <a:r>
              <a:rPr lang="en-US" sz="1200" dirty="0" smtClean="0">
                <a:solidFill>
                  <a:prstClr val="black">
                    <a:lumMod val="75000"/>
                    <a:lumOff val="25000"/>
                  </a:prstClr>
                </a:solidFill>
                <a:hlinkClick r:id="rId9"/>
              </a:rPr>
              <a:t>Lindsay.M.Rogers@nasa.gov</a:t>
            </a:r>
            <a:endParaRPr lang="en-US" sz="1600" dirty="0">
              <a:solidFill>
                <a:prstClr val="black">
                  <a:lumMod val="75000"/>
                  <a:lumOff val="25000"/>
                </a:prstClr>
              </a:solidFill>
            </a:endParaRPr>
          </a:p>
        </p:txBody>
      </p:sp>
      <p:sp>
        <p:nvSpPr>
          <p:cNvPr id="53" name="TextBox 52"/>
          <p:cNvSpPr txBox="1"/>
          <p:nvPr/>
        </p:nvSpPr>
        <p:spPr>
          <a:xfrm>
            <a:off x="6376191" y="3345934"/>
            <a:ext cx="3600601" cy="15327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Employment status, offer letters, SSAI application, SSAI systems, </a:t>
            </a:r>
            <a:r>
              <a:rPr lang="en-US" sz="1400" dirty="0">
                <a:solidFill>
                  <a:schemeClr val="tx1">
                    <a:lumMod val="75000"/>
                    <a:lumOff val="25000"/>
                  </a:schemeClr>
                </a:solidFill>
                <a:latin typeface="Century Gothic" panose="020B0502020202020204" pitchFamily="34" charset="0"/>
              </a:rPr>
              <a:t>employment </a:t>
            </a:r>
            <a:r>
              <a:rPr lang="en-US" sz="1400" dirty="0" smtClean="0">
                <a:solidFill>
                  <a:schemeClr val="tx1">
                    <a:lumMod val="75000"/>
                    <a:lumOff val="25000"/>
                  </a:schemeClr>
                </a:solidFill>
                <a:latin typeface="Century Gothic" panose="020B0502020202020204" pitchFamily="34" charset="0"/>
              </a:rPr>
              <a:t>verifications, SSAI POC</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Stephanie: </a:t>
            </a:r>
            <a:r>
              <a:rPr lang="en-US" sz="1600" dirty="0" smtClean="0">
                <a:solidFill>
                  <a:prstClr val="black">
                    <a:lumMod val="75000"/>
                    <a:lumOff val="25000"/>
                  </a:prstClr>
                </a:solidFill>
              </a:rPr>
              <a:t>757-864-4498 </a:t>
            </a:r>
            <a:r>
              <a:rPr lang="en-US" sz="1400" dirty="0" smtClean="0">
                <a:solidFill>
                  <a:prstClr val="black">
                    <a:lumMod val="75000"/>
                    <a:lumOff val="25000"/>
                  </a:prstClr>
                </a:solidFill>
                <a:hlinkClick r:id="rId11"/>
              </a:rPr>
              <a:t>Stephanie.Burke@ssiahq.com</a:t>
            </a:r>
            <a:endParaRPr lang="en-US" sz="1400" dirty="0" smtClean="0">
              <a:solidFill>
                <a:prstClr val="black">
                  <a:lumMod val="75000"/>
                  <a:lumOff val="25000"/>
                </a:prstClr>
              </a:solidFill>
            </a:endParaRPr>
          </a:p>
          <a:p>
            <a:pPr lvl="0">
              <a:lnSpc>
                <a:spcPct val="90000"/>
              </a:lnSpc>
              <a:buClr>
                <a:srgbClr val="EF282F"/>
              </a:buClr>
            </a:pPr>
            <a:endParaRPr lang="en-US" sz="1600" dirty="0">
              <a:solidFill>
                <a:prstClr val="black">
                  <a:lumMod val="75000"/>
                  <a:lumOff val="25000"/>
                </a:prstClr>
              </a:solidFill>
            </a:endParaRPr>
          </a:p>
        </p:txBody>
      </p:sp>
      <p:pic>
        <p:nvPicPr>
          <p:cNvPr id="54" name="Picture 53"/>
          <p:cNvPicPr>
            <a:picLocks noChangeAspect="1"/>
          </p:cNvPicPr>
          <p:nvPr/>
        </p:nvPicPr>
        <p:blipFill rotWithShape="1">
          <a:blip r:embed="rId12" cstate="print">
            <a:extLst>
              <a:ext uri="{28A0092B-C50C-407E-A947-70E740481C1C}">
                <a14:useLocalDpi xmlns:a14="http://schemas.microsoft.com/office/drawing/2010/main" val="0"/>
              </a:ext>
            </a:extLst>
          </a:blip>
          <a:srcRect l="852" t="4216" r="146" b="17963"/>
          <a:stretch/>
        </p:blipFill>
        <p:spPr>
          <a:xfrm>
            <a:off x="144058" y="4912277"/>
            <a:ext cx="1252726" cy="1252728"/>
          </a:xfrm>
          <a:prstGeom prst="ellipse">
            <a:avLst/>
          </a:prstGeom>
          <a:effectLst>
            <a:outerShdw blurRad="76200" dir="13500000" sy="23000" kx="1200000" algn="br" rotWithShape="0">
              <a:prstClr val="black">
                <a:alpha val="20000"/>
              </a:prstClr>
            </a:outerShdw>
          </a:effectLst>
        </p:spPr>
      </p:pic>
      <p:pic>
        <p:nvPicPr>
          <p:cNvPr id="55" name="Picture 54"/>
          <p:cNvPicPr>
            <a:picLocks noChangeAspect="1"/>
          </p:cNvPicPr>
          <p:nvPr/>
        </p:nvPicPr>
        <p:blipFill rotWithShape="1">
          <a:blip r:embed="rId13" cstate="print">
            <a:extLst>
              <a:ext uri="{28A0092B-C50C-407E-A947-70E740481C1C}">
                <a14:useLocalDpi xmlns:a14="http://schemas.microsoft.com/office/drawing/2010/main" val="0"/>
              </a:ext>
            </a:extLst>
          </a:blip>
          <a:srcRect l="8522" t="-1008" r="6021" b="33382"/>
          <a:stretch/>
        </p:blipFill>
        <p:spPr>
          <a:xfrm>
            <a:off x="5280360" y="3233717"/>
            <a:ext cx="1200647" cy="1191938"/>
          </a:xfrm>
          <a:prstGeom prst="ellipse">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129026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b="50812"/>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NASA Data Centers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322121" y="1240320"/>
            <a:ext cx="9660391" cy="45329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600" dirty="0" smtClean="0"/>
              <a:t>Earth </a:t>
            </a:r>
            <a:r>
              <a:rPr lang="en-US" sz="1600" dirty="0"/>
              <a:t>Observing System Data and Information System (EOSDIS) is designed as a distributed system, with major facilities at Distributed Active Archive Centers (DAACs) located throughout the United States. </a:t>
            </a:r>
            <a:endParaRPr lang="en-US" sz="1600" dirty="0" smtClean="0"/>
          </a:p>
          <a:p>
            <a:pPr marL="285750" indent="-285750">
              <a:spcBef>
                <a:spcPts val="0"/>
              </a:spcBef>
              <a:spcAft>
                <a:spcPts val="600"/>
              </a:spcAft>
              <a:buClr>
                <a:srgbClr val="EF282F"/>
              </a:buClr>
              <a:buFont typeface="Webdings" panose="05030102010509060703" pitchFamily="18" charset="2"/>
              <a:buChar char="4"/>
            </a:pPr>
            <a:r>
              <a:rPr lang="en-US" sz="1600" dirty="0" smtClean="0"/>
              <a:t>These </a:t>
            </a:r>
            <a:r>
              <a:rPr lang="en-US" sz="1600" dirty="0"/>
              <a:t>institutions are custodians of EOS mission data and ensure that data will be easily accessible to users. </a:t>
            </a:r>
            <a:endParaRPr lang="en-US" sz="1600" dirty="0" smtClean="0"/>
          </a:p>
          <a:p>
            <a:pPr marL="285750" indent="-285750">
              <a:spcBef>
                <a:spcPts val="0"/>
              </a:spcBef>
              <a:spcAft>
                <a:spcPts val="600"/>
              </a:spcAft>
              <a:buClr>
                <a:srgbClr val="EF282F"/>
              </a:buClr>
              <a:buFont typeface="Webdings" panose="05030102010509060703" pitchFamily="18" charset="2"/>
              <a:buChar char="4"/>
            </a:pPr>
            <a:r>
              <a:rPr lang="en-US" sz="1600" dirty="0" smtClean="0"/>
              <a:t>The </a:t>
            </a:r>
            <a:r>
              <a:rPr lang="en-US" sz="1600" dirty="0"/>
              <a:t>EOSDIS DAACs process, archive, document, and distribute data from NASA's past and current Earth-observing satellites and field measurement programs. </a:t>
            </a:r>
            <a:endParaRPr lang="en-US" sz="1600" dirty="0" smtClean="0"/>
          </a:p>
          <a:p>
            <a:pPr marL="285750" indent="-285750">
              <a:spcBef>
                <a:spcPts val="0"/>
              </a:spcBef>
              <a:spcAft>
                <a:spcPts val="600"/>
              </a:spcAft>
              <a:buClr>
                <a:srgbClr val="EF282F"/>
              </a:buClr>
              <a:buFont typeface="Webdings" panose="05030102010509060703" pitchFamily="18" charset="2"/>
              <a:buChar char="4"/>
            </a:pPr>
            <a:r>
              <a:rPr lang="en-US" sz="1600" dirty="0" smtClean="0"/>
              <a:t>Acting </a:t>
            </a:r>
            <a:r>
              <a:rPr lang="en-US" sz="1600" dirty="0"/>
              <a:t>in concert, the DAACs provide reliable, robust services to users whose needs may cross the traditional boundaries of a science discipline, while continuing to support the particular needs of users within the discipline communities. User services include:</a:t>
            </a:r>
          </a:p>
          <a:p>
            <a:pPr marL="742950" lvl="1" indent="-285750">
              <a:spcBef>
                <a:spcPts val="0"/>
              </a:spcBef>
              <a:spcAft>
                <a:spcPts val="600"/>
              </a:spcAft>
              <a:buClr>
                <a:srgbClr val="EF282F"/>
              </a:buClr>
              <a:buFont typeface="Arial" panose="020B0604020202020204" pitchFamily="34" charset="0"/>
              <a:buChar char="•"/>
            </a:pPr>
            <a:r>
              <a:rPr lang="en-US" sz="1600" dirty="0"/>
              <a:t>Assistance in selecting and obtaining data</a:t>
            </a:r>
          </a:p>
          <a:p>
            <a:pPr marL="742950" lvl="1" indent="-285750">
              <a:spcBef>
                <a:spcPts val="0"/>
              </a:spcBef>
              <a:spcAft>
                <a:spcPts val="600"/>
              </a:spcAft>
              <a:buClr>
                <a:srgbClr val="EF282F"/>
              </a:buClr>
              <a:buFont typeface="Arial" panose="020B0604020202020204" pitchFamily="34" charset="0"/>
              <a:buChar char="•"/>
            </a:pPr>
            <a:r>
              <a:rPr lang="en-US" sz="1600" dirty="0"/>
              <a:t>Access to data-handling and visualization tools</a:t>
            </a:r>
          </a:p>
          <a:p>
            <a:pPr marL="742950" lvl="1" indent="-285750">
              <a:spcBef>
                <a:spcPts val="0"/>
              </a:spcBef>
              <a:spcAft>
                <a:spcPts val="600"/>
              </a:spcAft>
              <a:buClr>
                <a:srgbClr val="EF282F"/>
              </a:buClr>
              <a:buFont typeface="Arial" panose="020B0604020202020204" pitchFamily="34" charset="0"/>
              <a:buChar char="•"/>
            </a:pPr>
            <a:r>
              <a:rPr lang="en-US" sz="1600" dirty="0"/>
              <a:t>Notification of data-related news</a:t>
            </a:r>
          </a:p>
          <a:p>
            <a:pPr marL="742950" lvl="1" indent="-285750">
              <a:spcBef>
                <a:spcPts val="0"/>
              </a:spcBef>
              <a:spcAft>
                <a:spcPts val="600"/>
              </a:spcAft>
              <a:buClr>
                <a:srgbClr val="EF282F"/>
              </a:buClr>
              <a:buFont typeface="Arial" panose="020B0604020202020204" pitchFamily="34" charset="0"/>
              <a:buChar char="•"/>
            </a:pPr>
            <a:r>
              <a:rPr lang="en-US" sz="1600" dirty="0"/>
              <a:t>Technical support and referrals</a:t>
            </a:r>
          </a:p>
          <a:p>
            <a:pPr marL="742950" lvl="1" indent="-285750">
              <a:spcBef>
                <a:spcPts val="0"/>
              </a:spcBef>
              <a:spcAft>
                <a:spcPts val="600"/>
              </a:spcAft>
              <a:buClr>
                <a:srgbClr val="EF282F"/>
              </a:buClr>
              <a:buFont typeface="Arial" panose="020B0604020202020204" pitchFamily="34" charset="0"/>
              <a:buChar char="•"/>
            </a:pPr>
            <a:endParaRPr lang="en-US" sz="1600" dirty="0"/>
          </a:p>
          <a:p>
            <a:pPr marL="742950" lvl="1" indent="-285750">
              <a:spcBef>
                <a:spcPts val="0"/>
              </a:spcBef>
              <a:spcAft>
                <a:spcPts val="600"/>
              </a:spcAft>
              <a:buClr>
                <a:srgbClr val="EF282F"/>
              </a:buClr>
              <a:buFont typeface="Arial" panose="020B0604020202020204" pitchFamily="34" charset="0"/>
              <a:buChar char="•"/>
            </a:pPr>
            <a:endParaRPr lang="en-US" sz="1600" dirty="0" smtClean="0"/>
          </a:p>
        </p:txBody>
      </p:sp>
      <p:sp>
        <p:nvSpPr>
          <p:cNvPr id="22" name="Rectangle 21"/>
          <p:cNvSpPr/>
          <p:nvPr/>
        </p:nvSpPr>
        <p:spPr>
          <a:xfrm>
            <a:off x="475519" y="5380671"/>
            <a:ext cx="6096000" cy="1169551"/>
          </a:xfrm>
          <a:prstGeom prst="rect">
            <a:avLst/>
          </a:prstGeom>
        </p:spPr>
        <p:txBody>
          <a:bodyPr>
            <a:spAutoFit/>
          </a:bodyPr>
          <a:lstStyle/>
          <a:p>
            <a:pPr>
              <a:buClr>
                <a:srgbClr val="13416C"/>
              </a:buClr>
            </a:pPr>
            <a:r>
              <a:rPr lang="en-US" sz="1400" b="1" dirty="0">
                <a:solidFill>
                  <a:schemeClr val="tx1">
                    <a:lumMod val="75000"/>
                    <a:lumOff val="25000"/>
                  </a:schemeClr>
                </a:solidFill>
                <a:latin typeface="Century Gothic" panose="020B0502020202020204" pitchFamily="34" charset="0"/>
              </a:rPr>
              <a:t>EOSDIS Distributed Active Archive Centers (DAACs)</a:t>
            </a:r>
          </a:p>
          <a:p>
            <a:pPr>
              <a:buClr>
                <a:srgbClr val="13416C"/>
              </a:buClr>
            </a:pPr>
            <a:r>
              <a:rPr lang="en-US" sz="1400" dirty="0" smtClean="0">
                <a:solidFill>
                  <a:schemeClr val="tx1">
                    <a:lumMod val="75000"/>
                    <a:lumOff val="25000"/>
                  </a:schemeClr>
                </a:solidFill>
                <a:latin typeface="Century Gothic" panose="020B0502020202020204" pitchFamily="34" charset="0"/>
                <a:hlinkClick r:id="rId4"/>
              </a:rPr>
              <a:t>https</a:t>
            </a:r>
            <a:r>
              <a:rPr lang="en-US" sz="1400" dirty="0">
                <a:solidFill>
                  <a:schemeClr val="tx1">
                    <a:lumMod val="75000"/>
                    <a:lumOff val="25000"/>
                  </a:schemeClr>
                </a:solidFill>
                <a:latin typeface="Century Gothic" panose="020B0502020202020204" pitchFamily="34" charset="0"/>
                <a:hlinkClick r:id="rId4"/>
              </a:rPr>
              <a:t>://earthdata.nasa.gov/about/daacs</a:t>
            </a:r>
            <a:r>
              <a:rPr lang="en-US" sz="1400" dirty="0">
                <a:solidFill>
                  <a:schemeClr val="tx1">
                    <a:lumMod val="75000"/>
                    <a:lumOff val="25000"/>
                  </a:schemeClr>
                </a:solidFill>
                <a:latin typeface="Century Gothic" panose="020B0502020202020204" pitchFamily="34" charset="0"/>
              </a:rPr>
              <a:t> </a:t>
            </a:r>
            <a:endParaRPr lang="en-US" sz="1400" dirty="0" smtClean="0">
              <a:solidFill>
                <a:schemeClr val="tx1">
                  <a:lumMod val="75000"/>
                  <a:lumOff val="25000"/>
                </a:schemeClr>
              </a:solidFill>
              <a:latin typeface="Century Gothic" panose="020B0502020202020204" pitchFamily="34" charset="0"/>
            </a:endParaRPr>
          </a:p>
          <a:p>
            <a:pPr>
              <a:buClr>
                <a:srgbClr val="13416C"/>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a:buClr>
                <a:srgbClr val="13416C"/>
              </a:buClr>
            </a:pPr>
            <a:r>
              <a:rPr lang="en-US" sz="1400" b="1" dirty="0" smtClean="0">
                <a:solidFill>
                  <a:schemeClr val="tx1">
                    <a:lumMod val="75000"/>
                    <a:lumOff val="25000"/>
                  </a:schemeClr>
                </a:solidFill>
                <a:latin typeface="Century Gothic" panose="020B0502020202020204" pitchFamily="34" charset="0"/>
              </a:rPr>
              <a:t>Earth Data Search</a:t>
            </a:r>
          </a:p>
          <a:p>
            <a:pPr>
              <a:buClr>
                <a:srgbClr val="13416C"/>
              </a:buClr>
            </a:pPr>
            <a:r>
              <a:rPr lang="en-US" sz="1400" dirty="0" smtClean="0">
                <a:solidFill>
                  <a:schemeClr val="tx1">
                    <a:lumMod val="75000"/>
                    <a:lumOff val="25000"/>
                  </a:schemeClr>
                </a:solidFill>
                <a:latin typeface="Century Gothic" panose="020B0502020202020204" pitchFamily="34" charset="0"/>
                <a:hlinkClick r:id="rId5"/>
              </a:rPr>
              <a:t>https</a:t>
            </a:r>
            <a:r>
              <a:rPr lang="en-US" sz="1400" dirty="0">
                <a:solidFill>
                  <a:schemeClr val="tx1">
                    <a:lumMod val="75000"/>
                    <a:lumOff val="25000"/>
                  </a:schemeClr>
                </a:solidFill>
                <a:latin typeface="Century Gothic" panose="020B0502020202020204" pitchFamily="34" charset="0"/>
                <a:hlinkClick r:id="rId5"/>
              </a:rPr>
              <a:t>://search.earthdata.nasa.gov/search</a:t>
            </a:r>
            <a:r>
              <a:rPr lang="en-US" sz="1400" dirty="0">
                <a:solidFill>
                  <a:schemeClr val="tx1">
                    <a:lumMod val="75000"/>
                    <a:lumOff val="25000"/>
                  </a:schemeClr>
                </a:solidFill>
                <a:latin typeface="Century Gothic" panose="020B0502020202020204" pitchFamily="34" charset="0"/>
              </a:rPr>
              <a:t> </a:t>
            </a:r>
          </a:p>
        </p:txBody>
      </p:sp>
      <p:pic>
        <p:nvPicPr>
          <p:cNvPr id="40" name="Picture 2" descr="Data Center Ma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8047" y="3898772"/>
            <a:ext cx="3644466" cy="272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ARSET Trainings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EF282F"/>
              </a:buClr>
            </a:pPr>
            <a:r>
              <a:rPr lang="en-US" sz="1800" dirty="0"/>
              <a:t>Through ARSET trainings, you can learn how to: </a:t>
            </a:r>
          </a:p>
          <a:p>
            <a:pPr marL="285750" indent="-285750">
              <a:spcBef>
                <a:spcPts val="0"/>
              </a:spcBef>
              <a:spcAft>
                <a:spcPts val="600"/>
              </a:spcAft>
              <a:buClr>
                <a:srgbClr val="EF282F"/>
              </a:buClr>
              <a:buFont typeface="Webdings" panose="05030102010509060703" pitchFamily="18" charset="2"/>
              <a:buChar char="4"/>
            </a:pPr>
            <a:r>
              <a:rPr lang="en-US" sz="1800" dirty="0"/>
              <a:t>Use NASA data for environmental management</a:t>
            </a:r>
          </a:p>
          <a:p>
            <a:pPr marL="285750" indent="-285750">
              <a:spcBef>
                <a:spcPts val="0"/>
              </a:spcBef>
              <a:spcAft>
                <a:spcPts val="600"/>
              </a:spcAft>
              <a:buClr>
                <a:srgbClr val="EF282F"/>
              </a:buClr>
              <a:buFont typeface="Webdings" panose="05030102010509060703" pitchFamily="18" charset="2"/>
              <a:buChar char="4"/>
            </a:pPr>
            <a:r>
              <a:rPr lang="en-US" sz="1800" dirty="0"/>
              <a:t>Search and access NASA resources relevant to your needs</a:t>
            </a:r>
          </a:p>
          <a:p>
            <a:pPr marL="285750" indent="-285750">
              <a:spcBef>
                <a:spcPts val="0"/>
              </a:spcBef>
              <a:spcAft>
                <a:spcPts val="600"/>
              </a:spcAft>
              <a:buClr>
                <a:srgbClr val="EF282F"/>
              </a:buClr>
              <a:buFont typeface="Webdings" panose="05030102010509060703" pitchFamily="18" charset="2"/>
              <a:buChar char="4"/>
            </a:pPr>
            <a:r>
              <a:rPr lang="en-US" sz="1800" dirty="0"/>
              <a:t>Visualize, interpret, and apply remote sensing data and imagery</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1800" b="1" dirty="0"/>
              <a:t>Remote Sensing Fundamentals: </a:t>
            </a:r>
            <a:r>
              <a:rPr lang="en-US" sz="1800" dirty="0"/>
              <a:t>These webinars are available for viewing at any time. They provide basic information about the fundamentals of remote sensing, and are often a prerequisite for other ARSET trainings. https://arset.gsfc.nasa.gov/webinars/fundamentals-remote-sensing</a:t>
            </a:r>
          </a:p>
          <a:p>
            <a:pPr marL="742950" lvl="1" indent="-285750">
              <a:spcBef>
                <a:spcPts val="0"/>
              </a:spcBef>
              <a:spcAft>
                <a:spcPts val="600"/>
              </a:spcAft>
              <a:buClr>
                <a:srgbClr val="EF282F"/>
              </a:buClr>
              <a:buFont typeface="Arial" panose="020B0604020202020204" pitchFamily="34" charset="0"/>
              <a:buChar char="•"/>
            </a:pPr>
            <a:r>
              <a:rPr lang="en-US" sz="1600" dirty="0"/>
              <a:t>Session 1: Fundamentals of Remote Sensing</a:t>
            </a:r>
          </a:p>
          <a:p>
            <a:pPr marL="742950" lvl="1" indent="-285750">
              <a:spcBef>
                <a:spcPts val="0"/>
              </a:spcBef>
              <a:spcAft>
                <a:spcPts val="600"/>
              </a:spcAft>
              <a:buClr>
                <a:srgbClr val="EF282F"/>
              </a:buClr>
              <a:buFont typeface="Arial" panose="020B0604020202020204" pitchFamily="34" charset="0"/>
              <a:buChar char="•"/>
            </a:pPr>
            <a:r>
              <a:rPr lang="en-US" sz="1600" dirty="0"/>
              <a:t>Session 2A: Satellites, Sensors, Data and Tools for Land Management and Wildfire Applications</a:t>
            </a:r>
          </a:p>
          <a:p>
            <a:pPr marL="742950" lvl="1" indent="-285750">
              <a:spcBef>
                <a:spcPts val="0"/>
              </a:spcBef>
              <a:spcAft>
                <a:spcPts val="600"/>
              </a:spcAft>
              <a:buClr>
                <a:srgbClr val="EF282F"/>
              </a:buClr>
              <a:buFont typeface="Arial" panose="020B0604020202020204" pitchFamily="34" charset="0"/>
              <a:buChar char="•"/>
            </a:pPr>
            <a:r>
              <a:rPr lang="en-US" sz="1600" dirty="0"/>
              <a:t>Session 2B: Satellites, Sensors, and Earth Systems Models for Water Resources Management</a:t>
            </a:r>
          </a:p>
          <a:p>
            <a:pPr marL="742950" lvl="1" indent="-285750">
              <a:spcBef>
                <a:spcPts val="0"/>
              </a:spcBef>
              <a:spcAft>
                <a:spcPts val="600"/>
              </a:spcAft>
              <a:buClr>
                <a:srgbClr val="EF282F"/>
              </a:buClr>
              <a:buFont typeface="Arial" panose="020B0604020202020204" pitchFamily="34" charset="0"/>
              <a:buChar char="•"/>
            </a:pPr>
            <a:r>
              <a:rPr lang="en-US" sz="1600" dirty="0"/>
              <a:t>Session 2C: Fundamentals of Aquatic Remote Sensing</a:t>
            </a:r>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sp>
        <p:nvSpPr>
          <p:cNvPr id="22" name="Rectangle 21"/>
          <p:cNvSpPr/>
          <p:nvPr/>
        </p:nvSpPr>
        <p:spPr>
          <a:xfrm>
            <a:off x="179721" y="6337131"/>
            <a:ext cx="4688114" cy="369332"/>
          </a:xfrm>
          <a:prstGeom prst="rect">
            <a:avLst/>
          </a:prstGeom>
        </p:spPr>
        <p:txBody>
          <a:bodyPr wrap="square">
            <a:spAutoFit/>
          </a:bodyPr>
          <a:lstStyle/>
          <a:p>
            <a:pPr>
              <a:buClr>
                <a:srgbClr val="13416C"/>
              </a:buClr>
            </a:pPr>
            <a:r>
              <a:rPr lang="en-US" dirty="0" smtClean="0">
                <a:solidFill>
                  <a:srgbClr val="EF282F"/>
                </a:solidFill>
                <a:latin typeface="Century Gothic" panose="020B0502020202020204" pitchFamily="34" charset="0"/>
                <a:hlinkClick r:id="rId4"/>
              </a:rPr>
              <a:t>https</a:t>
            </a:r>
            <a:r>
              <a:rPr lang="en-US" dirty="0">
                <a:solidFill>
                  <a:srgbClr val="EF282F"/>
                </a:solidFill>
                <a:latin typeface="Century Gothic" panose="020B0502020202020204" pitchFamily="34" charset="0"/>
                <a:hlinkClick r:id="rId4"/>
              </a:rPr>
              <a:t>://arset.gsfc.nasa.gov</a:t>
            </a:r>
            <a:r>
              <a:rPr lang="en-US" dirty="0" smtClean="0">
                <a:solidFill>
                  <a:srgbClr val="EF282F"/>
                </a:solidFill>
                <a:latin typeface="Century Gothic" panose="020B0502020202020204" pitchFamily="34" charset="0"/>
                <a:hlinkClick r:id="rId4"/>
              </a:rPr>
              <a:t>/</a:t>
            </a:r>
            <a:r>
              <a:rPr lang="en-US" dirty="0" smtClean="0">
                <a:solidFill>
                  <a:srgbClr val="EF282F"/>
                </a:solidFill>
                <a:latin typeface="Century Gothic" panose="020B0502020202020204" pitchFamily="34" charset="0"/>
              </a:rPr>
              <a:t> </a:t>
            </a:r>
            <a:endParaRPr lang="en-US" dirty="0">
              <a:solidFill>
                <a:srgbClr val="EF282F"/>
              </a:solidFill>
              <a:latin typeface="Century Gothic" panose="020B0502020202020204" pitchFamily="34" charset="0"/>
            </a:endParaRPr>
          </a:p>
        </p:txBody>
      </p:sp>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743526" y="-1"/>
            <a:ext cx="8515168" cy="4789781"/>
          </a:xfrm>
          <a:prstGeom prst="rect">
            <a:avLst/>
          </a:prstGeom>
        </p:spPr>
      </p:pic>
      <p:pic>
        <p:nvPicPr>
          <p:cNvPr id="80" name="Picture 79"/>
          <p:cNvPicPr>
            <a:picLocks noChangeAspect="1"/>
          </p:cNvPicPr>
          <p:nvPr/>
        </p:nvPicPr>
        <p:blipFill rotWithShape="1">
          <a:blip r:embed="rId4" cstate="print">
            <a:extLst>
              <a:ext uri="{28A0092B-C50C-407E-A947-70E740481C1C}">
                <a14:useLocalDpi xmlns:a14="http://schemas.microsoft.com/office/drawing/2010/main" val="0"/>
              </a:ext>
            </a:extLst>
          </a:blip>
          <a:srcRect l="8859" r="31051"/>
          <a:stretch/>
        </p:blipFill>
        <p:spPr>
          <a:xfrm>
            <a:off x="1" y="27437"/>
            <a:ext cx="4735542" cy="4762344"/>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7317020" y="5022000"/>
            <a:ext cx="4192803"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Explore all of the resources available to you! And if you find helpful resources, share them!</a:t>
            </a:r>
            <a:endParaRPr lang="en-US" dirty="0">
              <a:solidFill>
                <a:schemeClr val="tx1">
                  <a:lumMod val="75000"/>
                  <a:lumOff val="25000"/>
                </a:schemeClr>
              </a:solidFill>
            </a:endParaRPr>
          </a:p>
        </p:txBody>
      </p:sp>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4335</TotalTime>
  <Words>671</Words>
  <Application>Microsoft Office PowerPoint</Application>
  <PresentationFormat>Widescreen</PresentationFormat>
  <Paragraphs>123</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50</cp:revision>
  <dcterms:created xsi:type="dcterms:W3CDTF">2019-01-24T15:36:39Z</dcterms:created>
  <dcterms:modified xsi:type="dcterms:W3CDTF">2019-09-12T21:31:52Z</dcterms:modified>
</cp:coreProperties>
</file>