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8640">
          <p15:clr>
            <a:srgbClr val="A4A3A4"/>
          </p15:clr>
        </p15:guide>
        <p15:guide id="3" pos="15120" userDrawn="1">
          <p15:clr>
            <a:srgbClr val="A4A3A4"/>
          </p15:clr>
        </p15:guide>
        <p15:guide id="4" orient="horz" pos="1162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SA" initials="N" lastIdx="11" clrIdx="0"/>
  <p:cmAuthor id="1" name="Maggi Klug" initials="MK" lastIdx="4" clrIdx="1"/>
  <p:cmAuthor id="2" name="DEVELOP_USER" initials="D" lastIdx="2" clrIdx="2"/>
  <p:cmAuthor id="3" name="Amanda Clayton" initials="AC" lastIdx="1" clrIdx="3">
    <p:extLst/>
  </p:cmAuthor>
  <p:cmAuthor id="4" name="Amanda Clayton" initials="AC [2]" lastIdx="1" clrIdx="4">
    <p:extLst/>
  </p:cmAuthor>
  <p:cmAuthor id="5" name="Amanda Clayton" initials="AC [3]" lastIdx="1" clrIdx="5">
    <p:extLst/>
  </p:cmAuthor>
  <p:cmAuthor id="6" name="Amanda Clayton" initials="AC [4]" lastIdx="1"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89B4"/>
    <a:srgbClr val="A9CDE0"/>
    <a:srgbClr val="5DA1C4"/>
    <a:srgbClr val="BF5440"/>
    <a:srgbClr val="CE7869"/>
    <a:srgbClr val="E4B8AF"/>
    <a:srgbClr val="55B27B"/>
    <a:srgbClr val="7AC398"/>
    <a:srgbClr val="B8E0C8"/>
    <a:srgbClr val="A7CD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0016" autoAdjust="0"/>
    <p:restoredTop sz="87543" autoAdjust="0"/>
  </p:normalViewPr>
  <p:slideViewPr>
    <p:cSldViewPr snapToGrid="0">
      <p:cViewPr>
        <p:scale>
          <a:sx n="24" d="100"/>
          <a:sy n="24" d="100"/>
        </p:scale>
        <p:origin x="3288" y="18"/>
      </p:cViewPr>
      <p:guideLst>
        <p:guide orient="horz" pos="2880"/>
        <p:guide pos="8640"/>
        <p:guide pos="15120"/>
        <p:guide orient="horz" pos="1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27432000" cy="36576000"/>
          </a:xfrm>
          <a:prstGeom prst="rect">
            <a:avLst/>
          </a:prstGeom>
        </p:spPr>
      </p:pic>
      <p:sp>
        <p:nvSpPr>
          <p:cNvPr id="10" name="Main Title"/>
          <p:cNvSpPr>
            <a:spLocks noGrp="1"/>
          </p:cNvSpPr>
          <p:nvPr>
            <p:ph type="body" sz="quarter" idx="10" hasCustomPrompt="1"/>
          </p:nvPr>
        </p:nvSpPr>
        <p:spPr>
          <a:xfrm rot="16200000">
            <a:off x="15170484" y="21966321"/>
            <a:ext cx="21421558" cy="2314074"/>
          </a:xfrm>
          <a:prstGeom prst="rect">
            <a:avLst/>
          </a:prstGeom>
        </p:spPr>
        <p:txBody>
          <a:bodyPr/>
          <a:lstStyle>
            <a:lvl1pPr marL="0" indent="0" algn="l">
              <a:buNone/>
              <a:defRPr sz="16000" b="0" baseline="0">
                <a:solidFill>
                  <a:srgbClr val="3289B4"/>
                </a:solidFill>
                <a:latin typeface="+mj-lt"/>
              </a:defRPr>
            </a:lvl1pPr>
          </a:lstStyle>
          <a:p>
            <a:pPr lvl="0"/>
            <a:r>
              <a:rPr lang="en-US" dirty="0" smtClean="0"/>
              <a:t>Short Title [Title Case]</a:t>
            </a:r>
            <a:endParaRPr lang="en-US" dirty="0"/>
          </a:p>
        </p:txBody>
      </p:sp>
      <p:sp>
        <p:nvSpPr>
          <p:cNvPr id="9" name="Subtitle"/>
          <p:cNvSpPr>
            <a:spLocks noGrp="1"/>
          </p:cNvSpPr>
          <p:nvPr>
            <p:ph type="body" sz="quarter" idx="13" hasCustomPrompt="1"/>
          </p:nvPr>
        </p:nvSpPr>
        <p:spPr>
          <a:xfrm>
            <a:off x="5715000" y="438150"/>
            <a:ext cx="16173450" cy="3333750"/>
          </a:xfrm>
          <a:prstGeom prst="rect">
            <a:avLst/>
          </a:prstGeom>
        </p:spPr>
        <p:txBody>
          <a:bodyPr anchor="ctr"/>
          <a:lstStyle>
            <a:lvl1pPr marL="0" indent="0" algn="ctr">
              <a:spcBef>
                <a:spcPts val="0"/>
              </a:spcBef>
              <a:buNone/>
              <a:defRPr sz="6000" b="1" baseline="0">
                <a:solidFill>
                  <a:srgbClr val="3289B4"/>
                </a:solidFill>
                <a:latin typeface="+mj-lt"/>
              </a:defRPr>
            </a:lvl1pPr>
            <a:lvl2pPr>
              <a:defRPr sz="4800"/>
            </a:lvl2pPr>
            <a:lvl3pPr>
              <a:defRPr sz="4000"/>
            </a:lvl3pPr>
            <a:lvl4pPr>
              <a:defRPr sz="3600"/>
            </a:lvl4pPr>
            <a:lvl5pPr>
              <a:defRPr sz="3600"/>
            </a:lvl5pPr>
          </a:lstStyle>
          <a:p>
            <a:pPr lvl="0"/>
            <a:r>
              <a:rPr lang="en-US" dirty="0" smtClean="0"/>
              <a:t>Project Subtitle </a:t>
            </a:r>
          </a:p>
          <a:p>
            <a:pPr lvl="0"/>
            <a:r>
              <a:rPr lang="en-US" dirty="0" smtClean="0"/>
              <a:t>[Use Title Case]</a:t>
            </a:r>
          </a:p>
        </p:txBody>
      </p:sp>
    </p:spTree>
    <p:extLst>
      <p:ext uri="{BB962C8B-B14F-4D97-AF65-F5344CB8AC3E}">
        <p14:creationId xmlns:p14="http://schemas.microsoft.com/office/powerpoint/2010/main" val="3603808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59984"/>
      </p:ext>
    </p:extLst>
  </p:cSld>
  <p:clrMap bg1="lt1" tx1="dk1" bg2="lt2" tx2="dk2" accent1="accent1" accent2="accent2" accent3="accent3" accent4="accent4" accent5="accent5" accent6="accent6" hlink="hlink" folHlink="folHlink"/>
  <p:sldLayoutIdLst>
    <p:sldLayoutId id="2147483661" r:id="rId1"/>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jpeg"/><Relationship Id="rId18" Type="http://schemas.openxmlformats.org/officeDocument/2006/relationships/image" Target="../media/image18.png"/><Relationship Id="rId26" Type="http://schemas.openxmlformats.org/officeDocument/2006/relationships/image" Target="../media/image26.png"/><Relationship Id="rId3" Type="http://schemas.openxmlformats.org/officeDocument/2006/relationships/image" Target="../media/image3.jpeg"/><Relationship Id="rId21" Type="http://schemas.openxmlformats.org/officeDocument/2006/relationships/image" Target="../media/image21.jpeg"/><Relationship Id="rId7" Type="http://schemas.openxmlformats.org/officeDocument/2006/relationships/image" Target="../media/image7.jpe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media/image25.emf"/><Relationship Id="rId2" Type="http://schemas.openxmlformats.org/officeDocument/2006/relationships/image" Target="../media/image2.jpeg"/><Relationship Id="rId16" Type="http://schemas.openxmlformats.org/officeDocument/2006/relationships/image" Target="../media/image16.png"/><Relationship Id="rId20" Type="http://schemas.openxmlformats.org/officeDocument/2006/relationships/image" Target="../media/image20.emf"/><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24" Type="http://schemas.openxmlformats.org/officeDocument/2006/relationships/image" Target="../media/image24.emf"/><Relationship Id="rId5" Type="http://schemas.openxmlformats.org/officeDocument/2006/relationships/image" Target="../media/image5.emf"/><Relationship Id="rId15" Type="http://schemas.openxmlformats.org/officeDocument/2006/relationships/image" Target="../media/image15.jpeg"/><Relationship Id="rId23" Type="http://schemas.openxmlformats.org/officeDocument/2006/relationships/image" Target="../media/image23.jpe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jpg"/><Relationship Id="rId9" Type="http://schemas.openxmlformats.org/officeDocument/2006/relationships/image" Target="../media/image9.emf"/><Relationship Id="rId14" Type="http://schemas.openxmlformats.org/officeDocument/2006/relationships/image" Target="../media/image14.jpeg"/><Relationship Id="rId22" Type="http://schemas.openxmlformats.org/officeDocument/2006/relationships/image" Target="../media/image22.emf"/><Relationship Id="rId27" Type="http://schemas.openxmlformats.org/officeDocument/2006/relationships/image" Target="../media/image2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 name="Picture 137" descr="Turbidity Change_07_17.jpg"/>
          <p:cNvPicPr>
            <a:picLocks noChangeAspect="1"/>
          </p:cNvPicPr>
          <p:nvPr/>
        </p:nvPicPr>
        <p:blipFill>
          <a:blip r:embed="rId2" cstate="print"/>
          <a:stretch>
            <a:fillRect/>
          </a:stretch>
        </p:blipFill>
        <p:spPr>
          <a:xfrm>
            <a:off x="6727070" y="19409503"/>
            <a:ext cx="5571963" cy="4305608"/>
          </a:xfrm>
          <a:prstGeom prst="rect">
            <a:avLst/>
          </a:prstGeom>
        </p:spPr>
      </p:pic>
      <p:pic>
        <p:nvPicPr>
          <p:cNvPr id="144" name="Picture Placeholder 4" descr="Oyster_suitability16_17.jpg"/>
          <p:cNvPicPr>
            <a:picLocks noChangeAspect="1"/>
          </p:cNvPicPr>
          <p:nvPr/>
        </p:nvPicPr>
        <p:blipFill rotWithShape="1">
          <a:blip r:embed="rId3" cstate="print"/>
          <a:srcRect l="188" r="78"/>
          <a:stretch/>
        </p:blipFill>
        <p:spPr>
          <a:xfrm>
            <a:off x="12537334" y="24407825"/>
            <a:ext cx="5546739" cy="4298063"/>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23696" y="19405016"/>
            <a:ext cx="5560377" cy="4297680"/>
          </a:xfrm>
          <a:prstGeom prst="rect">
            <a:avLst/>
          </a:prstGeom>
        </p:spPr>
      </p:pic>
      <p:sp>
        <p:nvSpPr>
          <p:cNvPr id="5" name="TextBox 4"/>
          <p:cNvSpPr txBox="1"/>
          <p:nvPr/>
        </p:nvSpPr>
        <p:spPr>
          <a:xfrm>
            <a:off x="834333" y="18081593"/>
            <a:ext cx="22984746" cy="769441"/>
          </a:xfrm>
          <a:prstGeom prst="rect">
            <a:avLst/>
          </a:prstGeom>
          <a:noFill/>
        </p:spPr>
        <p:txBody>
          <a:bodyPr wrap="square" rtlCol="0">
            <a:spAutoFit/>
          </a:bodyPr>
          <a:lstStyle/>
          <a:p>
            <a:r>
              <a:rPr lang="en-US" sz="4400" b="1" dirty="0" smtClean="0">
                <a:solidFill>
                  <a:srgbClr val="3289B4"/>
                </a:solidFill>
                <a:latin typeface="Century Gothic" panose="020B0502020202020204" pitchFamily="34" charset="0"/>
              </a:rPr>
              <a:t>Results</a:t>
            </a:r>
          </a:p>
        </p:txBody>
      </p:sp>
      <p:sp>
        <p:nvSpPr>
          <p:cNvPr id="8" name="Text Placeholder 16"/>
          <p:cNvSpPr txBox="1">
            <a:spLocks/>
          </p:cNvSpPr>
          <p:nvPr/>
        </p:nvSpPr>
        <p:spPr>
          <a:xfrm>
            <a:off x="6513660" y="29408527"/>
            <a:ext cx="12207192" cy="5845602"/>
          </a:xfrm>
          <a:prstGeom prst="rect">
            <a:avLst/>
          </a:prstGeom>
        </p:spPr>
        <p:txBody>
          <a:bodyPr numCol="2" spcCol="9144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2900" indent="-342900">
              <a:spcBef>
                <a:spcPts val="0"/>
              </a:spcBef>
              <a:buClr>
                <a:srgbClr val="3289B4"/>
              </a:buClr>
              <a:buFont typeface="Webdings" panose="05030102010509060703" pitchFamily="18" charset="2"/>
              <a:buChar char="4"/>
            </a:pPr>
            <a:r>
              <a:rPr lang="en-US" sz="2800" dirty="0"/>
              <a:t>Dr. Bernard </a:t>
            </a:r>
            <a:r>
              <a:rPr lang="en-US" sz="2800" dirty="0" err="1"/>
              <a:t>Eichold</a:t>
            </a:r>
            <a:r>
              <a:rPr lang="en-US" sz="2800" dirty="0"/>
              <a:t>, Mobile County Health Department (Mentor)</a:t>
            </a:r>
          </a:p>
          <a:p>
            <a:pPr marL="342900" indent="-342900">
              <a:spcBef>
                <a:spcPts val="0"/>
              </a:spcBef>
              <a:buClr>
                <a:srgbClr val="3289B4"/>
              </a:buClr>
              <a:buFont typeface="Webdings" panose="05030102010509060703" pitchFamily="18" charset="2"/>
              <a:buChar char="4"/>
            </a:pPr>
            <a:r>
              <a:rPr lang="en-US" sz="2800" dirty="0"/>
              <a:t>Dr. Jeffrey </a:t>
            </a:r>
            <a:r>
              <a:rPr lang="en-US" sz="2800" dirty="0" err="1"/>
              <a:t>Luvall</a:t>
            </a:r>
            <a:r>
              <a:rPr lang="en-US" sz="2800" dirty="0"/>
              <a:t>, NASA </a:t>
            </a:r>
            <a:r>
              <a:rPr lang="en-US" sz="2800" dirty="0" smtClean="0"/>
              <a:t>at Marshall Space Flight Center </a:t>
            </a:r>
            <a:r>
              <a:rPr lang="en-US" sz="2800" dirty="0"/>
              <a:t>(Science Advisor)</a:t>
            </a:r>
          </a:p>
          <a:p>
            <a:pPr marL="342900" indent="-342900">
              <a:spcBef>
                <a:spcPts val="0"/>
              </a:spcBef>
              <a:buClr>
                <a:srgbClr val="3289B4"/>
              </a:buClr>
              <a:buFont typeface="Webdings" panose="05030102010509060703" pitchFamily="18" charset="2"/>
              <a:buChar char="4"/>
            </a:pPr>
            <a:r>
              <a:rPr lang="en-US" sz="2800" dirty="0"/>
              <a:t>Dr. Robert Griffin, University of Alabama in Huntsville (Science Advisor)</a:t>
            </a:r>
          </a:p>
          <a:p>
            <a:pPr marL="342900" indent="-342900">
              <a:spcBef>
                <a:spcPts val="0"/>
              </a:spcBef>
              <a:buClr>
                <a:srgbClr val="3289B4"/>
              </a:buClr>
              <a:buFont typeface="Webdings" panose="05030102010509060703" pitchFamily="18" charset="2"/>
              <a:buChar char="4"/>
            </a:pPr>
            <a:r>
              <a:rPr lang="en-US" sz="2800" dirty="0"/>
              <a:t>Dr. Maury Estes, Universities Space Research Association (Science Advisor)</a:t>
            </a:r>
          </a:p>
          <a:p>
            <a:pPr marL="342900" indent="-342900">
              <a:spcBef>
                <a:spcPts val="0"/>
              </a:spcBef>
              <a:buClr>
                <a:srgbClr val="3289B4"/>
              </a:buClr>
              <a:buFont typeface="Webdings" panose="05030102010509060703" pitchFamily="18" charset="2"/>
              <a:buChar char="4"/>
            </a:pPr>
            <a:r>
              <a:rPr lang="en-US" sz="2800" dirty="0"/>
              <a:t>Joseph Spruce, NASA Langley Research Center (Science Advisor)</a:t>
            </a:r>
          </a:p>
          <a:p>
            <a:pPr marL="342900" indent="-342900">
              <a:spcBef>
                <a:spcPts val="0"/>
              </a:spcBef>
              <a:buClr>
                <a:srgbClr val="3289B4"/>
              </a:buClr>
              <a:buFont typeface="Webdings" panose="05030102010509060703" pitchFamily="18" charset="2"/>
              <a:buChar char="4"/>
            </a:pPr>
            <a:r>
              <a:rPr lang="en-US" sz="2800" dirty="0"/>
              <a:t>Dr. Kenton Ross, NASA Langley Research Center (Science Advisor</a:t>
            </a:r>
            <a:r>
              <a:rPr lang="en-US" sz="2800" dirty="0" smtClean="0"/>
              <a:t>)</a:t>
            </a:r>
          </a:p>
          <a:p>
            <a:pPr marL="342900" indent="-342900">
              <a:spcBef>
                <a:spcPts val="0"/>
              </a:spcBef>
              <a:buClr>
                <a:srgbClr val="3289B4"/>
              </a:buClr>
              <a:buFont typeface="Webdings" panose="05030102010509060703" pitchFamily="18" charset="2"/>
              <a:buChar char="4"/>
            </a:pPr>
            <a:r>
              <a:rPr lang="en-US" sz="2800" dirty="0" smtClean="0"/>
              <a:t>Mark </a:t>
            </a:r>
            <a:r>
              <a:rPr lang="en-US" sz="2800" dirty="0" err="1"/>
              <a:t>Berte</a:t>
            </a:r>
            <a:r>
              <a:rPr lang="en-US" sz="2800" dirty="0"/>
              <a:t>, Alabama Coastal </a:t>
            </a:r>
            <a:r>
              <a:rPr lang="en-US" sz="2800" dirty="0" smtClean="0"/>
              <a:t>Foundation</a:t>
            </a:r>
          </a:p>
          <a:p>
            <a:pPr marL="342900" indent="-342900">
              <a:spcBef>
                <a:spcPts val="0"/>
              </a:spcBef>
              <a:buClr>
                <a:srgbClr val="3289B4"/>
              </a:buClr>
              <a:buFont typeface="Webdings" panose="05030102010509060703" pitchFamily="18" charset="2"/>
              <a:buChar char="4"/>
            </a:pPr>
            <a:endParaRPr lang="en-US" sz="2800" dirty="0" smtClean="0"/>
          </a:p>
          <a:p>
            <a:pPr marL="342900" indent="-342900">
              <a:spcBef>
                <a:spcPts val="0"/>
              </a:spcBef>
              <a:buClr>
                <a:srgbClr val="3289B4"/>
              </a:buClr>
              <a:buFont typeface="Webdings" panose="05030102010509060703" pitchFamily="18" charset="2"/>
              <a:buChar char="4"/>
            </a:pPr>
            <a:r>
              <a:rPr lang="en-US" sz="2800" dirty="0" smtClean="0"/>
              <a:t>Dina Knight &amp; Judy </a:t>
            </a:r>
            <a:r>
              <a:rPr lang="en-US" sz="2800" dirty="0" err="1" smtClean="0"/>
              <a:t>Haner</a:t>
            </a:r>
            <a:r>
              <a:rPr lang="en-US" sz="2800" dirty="0" smtClean="0"/>
              <a:t>, </a:t>
            </a:r>
            <a:r>
              <a:rPr lang="en-US" sz="2800" dirty="0"/>
              <a:t>The Nature Conservancy</a:t>
            </a:r>
          </a:p>
          <a:p>
            <a:pPr marL="342900" indent="-342900">
              <a:spcBef>
                <a:spcPts val="0"/>
              </a:spcBef>
              <a:buClr>
                <a:srgbClr val="3289B4"/>
              </a:buClr>
              <a:buFont typeface="Webdings" panose="05030102010509060703" pitchFamily="18" charset="2"/>
              <a:buChar char="4"/>
            </a:pPr>
            <a:r>
              <a:rPr lang="en-US" sz="2800" dirty="0"/>
              <a:t>Dr. Ruth </a:t>
            </a:r>
            <a:r>
              <a:rPr lang="en-US" sz="2800" dirty="0" smtClean="0"/>
              <a:t>Carmichael &amp; Elizabeth </a:t>
            </a:r>
            <a:r>
              <a:rPr lang="en-US" sz="2800" dirty="0" err="1" smtClean="0"/>
              <a:t>Hieb</a:t>
            </a:r>
            <a:r>
              <a:rPr lang="en-US" sz="2800" dirty="0" smtClean="0"/>
              <a:t>, </a:t>
            </a:r>
            <a:r>
              <a:rPr lang="en-US" sz="2800" dirty="0"/>
              <a:t>Dauphin Island Sea Lab (Manatee Sighting Network)</a:t>
            </a:r>
          </a:p>
          <a:p>
            <a:pPr marL="342900" indent="-342900">
              <a:spcBef>
                <a:spcPts val="0"/>
              </a:spcBef>
              <a:buClr>
                <a:srgbClr val="3289B4"/>
              </a:buClr>
              <a:buFont typeface="Webdings" panose="05030102010509060703" pitchFamily="18" charset="2"/>
              <a:buChar char="4"/>
            </a:pPr>
            <a:r>
              <a:rPr lang="en-US" sz="2800" dirty="0" smtClean="0"/>
              <a:t>Leigh </a:t>
            </a:r>
            <a:r>
              <a:rPr lang="en-US" sz="2800" dirty="0"/>
              <a:t>Sinclair, University of </a:t>
            </a:r>
            <a:r>
              <a:rPr lang="en-US" sz="2800" dirty="0" err="1" smtClean="0"/>
              <a:t>Alabama,Information</a:t>
            </a:r>
            <a:r>
              <a:rPr lang="en-US" sz="2800" dirty="0" smtClean="0"/>
              <a:t> </a:t>
            </a:r>
            <a:r>
              <a:rPr lang="en-US" sz="2800" dirty="0"/>
              <a:t>Technology &amp; Systems Center (Mentor)</a:t>
            </a:r>
          </a:p>
          <a:p>
            <a:pPr marL="342900" indent="-342900">
              <a:spcBef>
                <a:spcPts val="0"/>
              </a:spcBef>
              <a:buClr>
                <a:srgbClr val="3289B4"/>
              </a:buClr>
              <a:buFont typeface="Webdings" panose="05030102010509060703" pitchFamily="18" charset="2"/>
              <a:buChar char="4"/>
            </a:pPr>
            <a:r>
              <a:rPr lang="en-US" sz="2800" dirty="0"/>
              <a:t>Erika </a:t>
            </a:r>
            <a:r>
              <a:rPr lang="en-US" sz="2800" dirty="0" err="1"/>
              <a:t>Higa</a:t>
            </a:r>
            <a:r>
              <a:rPr lang="en-US" sz="2800" dirty="0"/>
              <a:t>, NASA DEVELOP Jet Propulsion Laboratory</a:t>
            </a:r>
          </a:p>
          <a:p>
            <a:pPr marL="342900" indent="-342900">
              <a:lnSpc>
                <a:spcPct val="100000"/>
              </a:lnSpc>
              <a:spcBef>
                <a:spcPts val="0"/>
              </a:spcBef>
              <a:buClr>
                <a:srgbClr val="3289B4"/>
              </a:buClr>
              <a:buFont typeface="Webdings" panose="05030102010509060703" pitchFamily="18" charset="2"/>
              <a:buChar char="4"/>
            </a:pPr>
            <a:r>
              <a:rPr lang="en-US" sz="2600" dirty="0" smtClean="0"/>
              <a:t>Maggi Klug &amp; Dashiell Cruz, </a:t>
            </a:r>
            <a:r>
              <a:rPr lang="en-US" sz="2600" dirty="0"/>
              <a:t>NASA DEVELOP </a:t>
            </a:r>
            <a:r>
              <a:rPr lang="en-US" sz="2600" dirty="0" smtClean="0"/>
              <a:t>MSFC</a:t>
            </a:r>
          </a:p>
          <a:p>
            <a:pPr marL="342900" indent="-342900">
              <a:lnSpc>
                <a:spcPct val="100000"/>
              </a:lnSpc>
              <a:spcBef>
                <a:spcPts val="0"/>
              </a:spcBef>
              <a:buClr>
                <a:srgbClr val="3289B4"/>
              </a:buClr>
              <a:buFont typeface="Webdings" panose="05030102010509060703" pitchFamily="18" charset="2"/>
              <a:buChar char="4"/>
            </a:pPr>
            <a:r>
              <a:rPr lang="en-US" sz="2600" dirty="0" smtClean="0"/>
              <a:t>Tyler Lynn &amp; Elaina </a:t>
            </a:r>
            <a:r>
              <a:rPr lang="en-US" sz="2600" dirty="0" err="1" smtClean="0"/>
              <a:t>Gonsoroski</a:t>
            </a:r>
            <a:r>
              <a:rPr lang="en-US" sz="2600" dirty="0" smtClean="0"/>
              <a:t>, NASA DEVELOP MCHD</a:t>
            </a:r>
          </a:p>
        </p:txBody>
      </p:sp>
      <p:sp>
        <p:nvSpPr>
          <p:cNvPr id="15" name="TextBox 14"/>
          <p:cNvSpPr txBox="1"/>
          <p:nvPr/>
        </p:nvSpPr>
        <p:spPr>
          <a:xfrm>
            <a:off x="887514" y="4378460"/>
            <a:ext cx="11516347" cy="769441"/>
          </a:xfrm>
          <a:prstGeom prst="rect">
            <a:avLst/>
          </a:prstGeom>
          <a:noFill/>
        </p:spPr>
        <p:txBody>
          <a:bodyPr wrap="square" rtlCol="0">
            <a:spAutoFit/>
          </a:bodyPr>
          <a:lstStyle/>
          <a:p>
            <a:r>
              <a:rPr lang="en-US" sz="4400" b="1" dirty="0" smtClean="0">
                <a:solidFill>
                  <a:srgbClr val="3289B4"/>
                </a:solidFill>
                <a:latin typeface="Century Gothic" panose="020B0502020202020204" pitchFamily="34" charset="0"/>
              </a:rPr>
              <a:t>Abstract</a:t>
            </a:r>
          </a:p>
        </p:txBody>
      </p:sp>
      <p:sp>
        <p:nvSpPr>
          <p:cNvPr id="16" name="TextBox 15"/>
          <p:cNvSpPr txBox="1"/>
          <p:nvPr/>
        </p:nvSpPr>
        <p:spPr>
          <a:xfrm>
            <a:off x="13815353" y="4420740"/>
            <a:ext cx="8229600" cy="769441"/>
          </a:xfrm>
          <a:prstGeom prst="rect">
            <a:avLst/>
          </a:prstGeom>
          <a:noFill/>
        </p:spPr>
        <p:txBody>
          <a:bodyPr wrap="square" rtlCol="0">
            <a:spAutoFit/>
          </a:bodyPr>
          <a:lstStyle/>
          <a:p>
            <a:r>
              <a:rPr lang="en-US" sz="4400" b="1" dirty="0" smtClean="0">
                <a:solidFill>
                  <a:srgbClr val="3289B4"/>
                </a:solidFill>
                <a:latin typeface="Century Gothic" panose="020B0502020202020204" pitchFamily="34" charset="0"/>
              </a:rPr>
              <a:t>Objectives</a:t>
            </a:r>
          </a:p>
        </p:txBody>
      </p:sp>
      <p:sp>
        <p:nvSpPr>
          <p:cNvPr id="17" name="TextBox 16"/>
          <p:cNvSpPr txBox="1"/>
          <p:nvPr/>
        </p:nvSpPr>
        <p:spPr>
          <a:xfrm>
            <a:off x="836591" y="11257417"/>
            <a:ext cx="12133533" cy="793319"/>
          </a:xfrm>
          <a:prstGeom prst="rect">
            <a:avLst/>
          </a:prstGeom>
          <a:noFill/>
        </p:spPr>
        <p:txBody>
          <a:bodyPr wrap="square" rtlCol="0">
            <a:spAutoFit/>
          </a:bodyPr>
          <a:lstStyle/>
          <a:p>
            <a:r>
              <a:rPr lang="en-US" sz="4400" b="1" dirty="0" smtClean="0">
                <a:solidFill>
                  <a:srgbClr val="3289B4"/>
                </a:solidFill>
                <a:latin typeface="Century Gothic" panose="020B0502020202020204" pitchFamily="34" charset="0"/>
              </a:rPr>
              <a:t>Methodology</a:t>
            </a:r>
          </a:p>
        </p:txBody>
      </p:sp>
      <p:sp>
        <p:nvSpPr>
          <p:cNvPr id="18" name="TextBox 17"/>
          <p:cNvSpPr txBox="1"/>
          <p:nvPr/>
        </p:nvSpPr>
        <p:spPr>
          <a:xfrm>
            <a:off x="13815353" y="8649491"/>
            <a:ext cx="3633012" cy="769441"/>
          </a:xfrm>
          <a:prstGeom prst="rect">
            <a:avLst/>
          </a:prstGeom>
          <a:noFill/>
        </p:spPr>
        <p:txBody>
          <a:bodyPr wrap="square" rtlCol="0">
            <a:spAutoFit/>
          </a:bodyPr>
          <a:lstStyle/>
          <a:p>
            <a:r>
              <a:rPr lang="en-US" sz="4400" b="1" dirty="0" smtClean="0">
                <a:solidFill>
                  <a:srgbClr val="3289B4"/>
                </a:solidFill>
                <a:latin typeface="Century Gothic" panose="020B0502020202020204" pitchFamily="34" charset="0"/>
              </a:rPr>
              <a:t>Study Area</a:t>
            </a:r>
          </a:p>
        </p:txBody>
      </p:sp>
      <p:sp>
        <p:nvSpPr>
          <p:cNvPr id="19" name="TextBox 18"/>
          <p:cNvSpPr txBox="1"/>
          <p:nvPr/>
        </p:nvSpPr>
        <p:spPr>
          <a:xfrm>
            <a:off x="13815353" y="16094717"/>
            <a:ext cx="8229600" cy="769441"/>
          </a:xfrm>
          <a:prstGeom prst="rect">
            <a:avLst/>
          </a:prstGeom>
          <a:noFill/>
        </p:spPr>
        <p:txBody>
          <a:bodyPr wrap="square" rtlCol="0">
            <a:spAutoFit/>
          </a:bodyPr>
          <a:lstStyle/>
          <a:p>
            <a:r>
              <a:rPr lang="en-US" sz="4400" b="1" dirty="0" smtClean="0">
                <a:solidFill>
                  <a:srgbClr val="3289B4"/>
                </a:solidFill>
                <a:latin typeface="Century Gothic" panose="020B0502020202020204" pitchFamily="34" charset="0"/>
              </a:rPr>
              <a:t>Earth Observations</a:t>
            </a:r>
          </a:p>
        </p:txBody>
      </p:sp>
      <p:sp>
        <p:nvSpPr>
          <p:cNvPr id="21" name="TextBox 20"/>
          <p:cNvSpPr txBox="1"/>
          <p:nvPr/>
        </p:nvSpPr>
        <p:spPr>
          <a:xfrm>
            <a:off x="6513660" y="28691895"/>
            <a:ext cx="8229600" cy="769441"/>
          </a:xfrm>
          <a:prstGeom prst="rect">
            <a:avLst/>
          </a:prstGeom>
          <a:noFill/>
        </p:spPr>
        <p:txBody>
          <a:bodyPr wrap="square" rtlCol="0">
            <a:spAutoFit/>
          </a:bodyPr>
          <a:lstStyle/>
          <a:p>
            <a:r>
              <a:rPr lang="en-US" sz="4400" b="1" dirty="0" smtClean="0">
                <a:solidFill>
                  <a:srgbClr val="3289B4"/>
                </a:solidFill>
                <a:latin typeface="Century Gothic" panose="020B0502020202020204" pitchFamily="34" charset="0"/>
              </a:rPr>
              <a:t>Acknowledgements</a:t>
            </a:r>
          </a:p>
        </p:txBody>
      </p:sp>
      <p:sp>
        <p:nvSpPr>
          <p:cNvPr id="22" name="TextBox 21"/>
          <p:cNvSpPr txBox="1"/>
          <p:nvPr/>
        </p:nvSpPr>
        <p:spPr>
          <a:xfrm>
            <a:off x="18967214" y="30892901"/>
            <a:ext cx="5174409" cy="769441"/>
          </a:xfrm>
          <a:prstGeom prst="rect">
            <a:avLst/>
          </a:prstGeom>
          <a:noFill/>
        </p:spPr>
        <p:txBody>
          <a:bodyPr wrap="square" rtlCol="0">
            <a:spAutoFit/>
          </a:bodyPr>
          <a:lstStyle/>
          <a:p>
            <a:r>
              <a:rPr lang="en-US" sz="4400" b="1" dirty="0" smtClean="0">
                <a:solidFill>
                  <a:srgbClr val="3289B4"/>
                </a:solidFill>
                <a:latin typeface="Century Gothic" panose="020B0502020202020204" pitchFamily="34" charset="0"/>
              </a:rPr>
              <a:t>Project Partners</a:t>
            </a:r>
          </a:p>
        </p:txBody>
      </p:sp>
      <p:sp>
        <p:nvSpPr>
          <p:cNvPr id="31" name="Main Title"/>
          <p:cNvSpPr>
            <a:spLocks noGrp="1"/>
          </p:cNvSpPr>
          <p:nvPr>
            <p:ph type="body" sz="quarter" idx="10"/>
          </p:nvPr>
        </p:nvSpPr>
        <p:spPr>
          <a:xfrm rot="16200000">
            <a:off x="11250862" y="17756607"/>
            <a:ext cx="29260802" cy="2314074"/>
          </a:xfrm>
          <a:prstGeom prst="rect">
            <a:avLst/>
          </a:prstGeom>
        </p:spPr>
        <p:txBody>
          <a:bodyPr anchor="ctr"/>
          <a:lstStyle>
            <a:lvl1pPr marL="0" indent="0" algn="l">
              <a:buNone/>
              <a:defRPr sz="16000" b="0" baseline="0">
                <a:solidFill>
                  <a:srgbClr val="E97845"/>
                </a:solidFill>
                <a:latin typeface="+mj-lt"/>
              </a:defRPr>
            </a:lvl1pPr>
          </a:lstStyle>
          <a:p>
            <a:pPr lvl="0"/>
            <a:r>
              <a:rPr lang="en-US" sz="14000" b="1" dirty="0" smtClean="0">
                <a:solidFill>
                  <a:srgbClr val="3289B4"/>
                </a:solidFill>
              </a:rPr>
              <a:t>Coastal Alabama </a:t>
            </a:r>
            <a:r>
              <a:rPr lang="en-US" sz="14000" dirty="0" smtClean="0">
                <a:solidFill>
                  <a:srgbClr val="3289B4"/>
                </a:solidFill>
              </a:rPr>
              <a:t>Oceans</a:t>
            </a:r>
            <a:endParaRPr lang="en-US" sz="14000" dirty="0">
              <a:solidFill>
                <a:srgbClr val="3289B4"/>
              </a:solidFill>
            </a:endParaRPr>
          </a:p>
        </p:txBody>
      </p:sp>
      <p:sp>
        <p:nvSpPr>
          <p:cNvPr id="32" name="Subtitle"/>
          <p:cNvSpPr>
            <a:spLocks noGrp="1"/>
          </p:cNvSpPr>
          <p:nvPr>
            <p:ph type="body" sz="quarter" idx="13"/>
          </p:nvPr>
        </p:nvSpPr>
        <p:spPr>
          <a:xfrm>
            <a:off x="5715000" y="438150"/>
            <a:ext cx="16173450" cy="3333750"/>
          </a:xfrm>
          <a:prstGeom prst="rect">
            <a:avLst/>
          </a:prstGeom>
        </p:spPr>
        <p:txBody>
          <a:bodyPr anchor="ctr"/>
          <a:lstStyle>
            <a:lvl1pPr marL="0" indent="0" algn="ctr">
              <a:spcBef>
                <a:spcPts val="0"/>
              </a:spcBef>
              <a:buNone/>
              <a:defRPr sz="6000" b="1" baseline="0">
                <a:solidFill>
                  <a:srgbClr val="EA7845"/>
                </a:solidFill>
                <a:latin typeface="+mj-lt"/>
              </a:defRPr>
            </a:lvl1pPr>
            <a:lvl2pPr>
              <a:defRPr sz="4800"/>
            </a:lvl2pPr>
            <a:lvl3pPr>
              <a:defRPr sz="4000"/>
            </a:lvl3pPr>
            <a:lvl4pPr>
              <a:defRPr sz="3600"/>
            </a:lvl4pPr>
            <a:lvl5pPr>
              <a:defRPr sz="3600"/>
            </a:lvl5pPr>
          </a:lstStyle>
          <a:p>
            <a:pPr lvl="0"/>
            <a:r>
              <a:rPr lang="en-US" dirty="0" smtClean="0">
                <a:solidFill>
                  <a:srgbClr val="3289B4"/>
                </a:solidFill>
              </a:rPr>
              <a:t>Using NASA Earth Observations to Evaluate Water Quality in Coastal Alabama to Enhance Marine Wildlife Management </a:t>
            </a:r>
          </a:p>
        </p:txBody>
      </p:sp>
      <p:sp>
        <p:nvSpPr>
          <p:cNvPr id="39" name="Text Placeholder 16"/>
          <p:cNvSpPr txBox="1">
            <a:spLocks/>
          </p:cNvSpPr>
          <p:nvPr/>
        </p:nvSpPr>
        <p:spPr>
          <a:xfrm>
            <a:off x="18328622" y="20096655"/>
            <a:ext cx="6240750" cy="10040864"/>
          </a:xfrm>
          <a:prstGeom prst="rect">
            <a:avLst/>
          </a:prstGeom>
          <a:noFill/>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3289B4"/>
              </a:buClr>
            </a:pPr>
            <a:r>
              <a:rPr lang="en-US" sz="2800" b="1" dirty="0">
                <a:solidFill>
                  <a:srgbClr val="3289B4"/>
                </a:solidFill>
              </a:rPr>
              <a:t>NASA EO data </a:t>
            </a:r>
            <a:r>
              <a:rPr lang="en-US" sz="2800" dirty="0">
                <a:solidFill>
                  <a:schemeClr val="tx1">
                    <a:lumMod val="75000"/>
                  </a:schemeClr>
                </a:solidFill>
              </a:rPr>
              <a:t>was </a:t>
            </a:r>
            <a:r>
              <a:rPr lang="en-US" sz="2800" b="1" dirty="0">
                <a:solidFill>
                  <a:srgbClr val="3289B4"/>
                </a:solidFill>
              </a:rPr>
              <a:t>successfully</a:t>
            </a:r>
            <a:r>
              <a:rPr lang="en-US" sz="2800" dirty="0">
                <a:solidFill>
                  <a:schemeClr val="tx1">
                    <a:lumMod val="75000"/>
                  </a:schemeClr>
                </a:solidFill>
              </a:rPr>
              <a:t> used to </a:t>
            </a:r>
            <a:r>
              <a:rPr lang="en-US" sz="2800" dirty="0" smtClean="0">
                <a:solidFill>
                  <a:schemeClr val="tx1">
                    <a:lumMod val="75000"/>
                  </a:schemeClr>
                </a:solidFill>
              </a:rPr>
              <a:t>analyze </a:t>
            </a:r>
            <a:r>
              <a:rPr lang="en-US" sz="2800" dirty="0">
                <a:solidFill>
                  <a:schemeClr val="tx1">
                    <a:lumMod val="75000"/>
                  </a:schemeClr>
                </a:solidFill>
              </a:rPr>
              <a:t>coastal water salinity, </a:t>
            </a:r>
            <a:r>
              <a:rPr lang="en-US" sz="2800" dirty="0" smtClean="0">
                <a:solidFill>
                  <a:schemeClr val="tx1">
                    <a:lumMod val="75000"/>
                  </a:schemeClr>
                </a:solidFill>
              </a:rPr>
              <a:t>SST, </a:t>
            </a:r>
            <a:r>
              <a:rPr lang="en-US" sz="2800" dirty="0">
                <a:solidFill>
                  <a:schemeClr val="tx1">
                    <a:lumMod val="75000"/>
                  </a:schemeClr>
                </a:solidFill>
              </a:rPr>
              <a:t>turbidity change in the study area from 2007 to 2017.</a:t>
            </a:r>
          </a:p>
          <a:p>
            <a:pPr marL="347663" indent="-347663">
              <a:buClr>
                <a:srgbClr val="3289B4"/>
              </a:buClr>
            </a:pPr>
            <a:r>
              <a:rPr lang="en-US" sz="2800" b="1" dirty="0">
                <a:solidFill>
                  <a:srgbClr val="3289B4"/>
                </a:solidFill>
              </a:rPr>
              <a:t>56%</a:t>
            </a:r>
            <a:r>
              <a:rPr lang="en-US" sz="2800" dirty="0">
                <a:solidFill>
                  <a:schemeClr val="tx1">
                    <a:lumMod val="75000"/>
                  </a:schemeClr>
                </a:solidFill>
              </a:rPr>
              <a:t> of </a:t>
            </a:r>
            <a:r>
              <a:rPr lang="en-US" sz="2800" dirty="0" smtClean="0">
                <a:solidFill>
                  <a:schemeClr val="tx1">
                    <a:lumMod val="75000"/>
                  </a:schemeClr>
                </a:solidFill>
              </a:rPr>
              <a:t>the study </a:t>
            </a:r>
            <a:r>
              <a:rPr lang="en-US" sz="2800" dirty="0">
                <a:solidFill>
                  <a:schemeClr val="tx1">
                    <a:lumMod val="75000"/>
                  </a:schemeClr>
                </a:solidFill>
              </a:rPr>
              <a:t>area increased or decreased </a:t>
            </a:r>
            <a:r>
              <a:rPr lang="en-US" sz="2800" dirty="0" smtClean="0">
                <a:solidFill>
                  <a:schemeClr val="tx1">
                    <a:lumMod val="75000"/>
                  </a:schemeClr>
                </a:solidFill>
              </a:rPr>
              <a:t>in salinity by </a:t>
            </a:r>
            <a:r>
              <a:rPr lang="en-US" sz="2800" b="1" dirty="0" smtClean="0">
                <a:solidFill>
                  <a:srgbClr val="3289B4"/>
                </a:solidFill>
              </a:rPr>
              <a:t>1 </a:t>
            </a:r>
            <a:r>
              <a:rPr lang="en-US" sz="2800" b="1" dirty="0">
                <a:solidFill>
                  <a:srgbClr val="3289B4"/>
                </a:solidFill>
              </a:rPr>
              <a:t>PPT </a:t>
            </a:r>
            <a:r>
              <a:rPr lang="en-US" sz="2800" dirty="0">
                <a:solidFill>
                  <a:schemeClr val="tx1">
                    <a:lumMod val="75000"/>
                  </a:schemeClr>
                </a:solidFill>
              </a:rPr>
              <a:t>over the 10 year period.</a:t>
            </a:r>
          </a:p>
          <a:p>
            <a:pPr marL="347663" indent="-347663">
              <a:buClr>
                <a:srgbClr val="3289B4"/>
              </a:buClr>
            </a:pPr>
            <a:r>
              <a:rPr lang="en-US" sz="2800" dirty="0" smtClean="0">
                <a:solidFill>
                  <a:schemeClr val="tx1">
                    <a:lumMod val="75000"/>
                  </a:schemeClr>
                </a:solidFill>
              </a:rPr>
              <a:t>There was an overall </a:t>
            </a:r>
            <a:r>
              <a:rPr lang="en-US" sz="2800" b="1" dirty="0" smtClean="0">
                <a:solidFill>
                  <a:srgbClr val="3289B4"/>
                </a:solidFill>
              </a:rPr>
              <a:t>decrease </a:t>
            </a:r>
            <a:r>
              <a:rPr lang="en-US" sz="2800" dirty="0" smtClean="0">
                <a:solidFill>
                  <a:schemeClr val="tx1">
                    <a:lumMod val="75000"/>
                  </a:schemeClr>
                </a:solidFill>
              </a:rPr>
              <a:t>in SST between 2007 and 2017, with 94% of the decrease being within </a:t>
            </a:r>
            <a:r>
              <a:rPr lang="en-US" sz="2800" b="1" dirty="0" smtClean="0">
                <a:solidFill>
                  <a:srgbClr val="3289B4"/>
                </a:solidFill>
              </a:rPr>
              <a:t>2°C.</a:t>
            </a:r>
            <a:endParaRPr lang="en-US" sz="2800" b="1" dirty="0" smtClean="0">
              <a:solidFill>
                <a:srgbClr val="3289B4"/>
              </a:solidFill>
            </a:endParaRPr>
          </a:p>
          <a:p>
            <a:pPr marL="347663" indent="-347663">
              <a:buClr>
                <a:srgbClr val="3289B4"/>
              </a:buClr>
            </a:pPr>
            <a:r>
              <a:rPr lang="en-US" sz="2800" dirty="0">
                <a:solidFill>
                  <a:schemeClr val="tx1">
                    <a:lumMod val="75000"/>
                  </a:schemeClr>
                </a:solidFill>
              </a:rPr>
              <a:t>From 2007 to 2017, </a:t>
            </a:r>
            <a:r>
              <a:rPr lang="en-US" sz="2800" dirty="0" smtClean="0">
                <a:solidFill>
                  <a:schemeClr val="tx1">
                    <a:lumMod val="75000"/>
                  </a:schemeClr>
                </a:solidFill>
              </a:rPr>
              <a:t>turbidity </a:t>
            </a:r>
            <a:r>
              <a:rPr lang="en-US" sz="2800" b="1" dirty="0">
                <a:solidFill>
                  <a:srgbClr val="3289B4"/>
                </a:solidFill>
              </a:rPr>
              <a:t>increased </a:t>
            </a:r>
            <a:r>
              <a:rPr lang="en-US" sz="2800" dirty="0">
                <a:solidFill>
                  <a:schemeClr val="tx1">
                    <a:lumMod val="75000"/>
                  </a:schemeClr>
                </a:solidFill>
              </a:rPr>
              <a:t>on the eastern shore and southern half of </a:t>
            </a:r>
            <a:r>
              <a:rPr lang="en-US" sz="2800" dirty="0" smtClean="0">
                <a:solidFill>
                  <a:schemeClr val="tx1">
                    <a:lumMod val="75000"/>
                  </a:schemeClr>
                </a:solidFill>
              </a:rPr>
              <a:t>Mobile </a:t>
            </a:r>
            <a:r>
              <a:rPr lang="en-US" sz="2800" dirty="0">
                <a:solidFill>
                  <a:schemeClr val="tx1">
                    <a:lumMod val="75000"/>
                  </a:schemeClr>
                </a:solidFill>
              </a:rPr>
              <a:t>Bay and </a:t>
            </a:r>
            <a:r>
              <a:rPr lang="en-US" sz="2800" b="1" dirty="0">
                <a:solidFill>
                  <a:srgbClr val="3289B4"/>
                </a:solidFill>
              </a:rPr>
              <a:t>decreased </a:t>
            </a:r>
            <a:r>
              <a:rPr lang="en-US" sz="2800" dirty="0">
                <a:solidFill>
                  <a:schemeClr val="tx1">
                    <a:lumMod val="75000"/>
                  </a:schemeClr>
                </a:solidFill>
              </a:rPr>
              <a:t>in the north delta and the center of </a:t>
            </a:r>
            <a:r>
              <a:rPr lang="en-US" sz="2800" dirty="0" smtClean="0">
                <a:solidFill>
                  <a:schemeClr val="tx1">
                    <a:lumMod val="75000"/>
                  </a:schemeClr>
                </a:solidFill>
              </a:rPr>
              <a:t>Mobile </a:t>
            </a:r>
            <a:r>
              <a:rPr lang="en-US" sz="2800" dirty="0">
                <a:solidFill>
                  <a:schemeClr val="tx1">
                    <a:lumMod val="75000"/>
                  </a:schemeClr>
                </a:solidFill>
              </a:rPr>
              <a:t>Bay.</a:t>
            </a:r>
          </a:p>
          <a:p>
            <a:pPr marL="347663" indent="-347663">
              <a:buClr>
                <a:srgbClr val="3289B4"/>
              </a:buClr>
            </a:pPr>
            <a:r>
              <a:rPr lang="en-US" sz="2800" dirty="0">
                <a:solidFill>
                  <a:schemeClr val="tx1">
                    <a:lumMod val="75000"/>
                  </a:schemeClr>
                </a:solidFill>
              </a:rPr>
              <a:t>Computed </a:t>
            </a:r>
            <a:r>
              <a:rPr lang="en-US" sz="2800" b="1" dirty="0">
                <a:solidFill>
                  <a:srgbClr val="3289B4"/>
                </a:solidFill>
              </a:rPr>
              <a:t>suitable habitat areas </a:t>
            </a:r>
            <a:r>
              <a:rPr lang="en-US" sz="2800" dirty="0">
                <a:solidFill>
                  <a:schemeClr val="tx1">
                    <a:lumMod val="75000"/>
                  </a:schemeClr>
                </a:solidFill>
              </a:rPr>
              <a:t>for the West Indian Manatee </a:t>
            </a:r>
            <a:r>
              <a:rPr lang="en-US" sz="2800" b="1" dirty="0">
                <a:solidFill>
                  <a:srgbClr val="3289B4"/>
                </a:solidFill>
              </a:rPr>
              <a:t>aligned</a:t>
            </a:r>
            <a:r>
              <a:rPr lang="en-US" sz="2800" dirty="0">
                <a:solidFill>
                  <a:schemeClr val="tx1">
                    <a:lumMod val="75000"/>
                  </a:schemeClr>
                </a:solidFill>
              </a:rPr>
              <a:t> with public manatee </a:t>
            </a:r>
            <a:r>
              <a:rPr lang="en-US" sz="2800" b="1" dirty="0">
                <a:solidFill>
                  <a:srgbClr val="3289B4"/>
                </a:solidFill>
              </a:rPr>
              <a:t>sighting locations</a:t>
            </a:r>
            <a:r>
              <a:rPr lang="en-US" sz="2800" dirty="0">
                <a:solidFill>
                  <a:schemeClr val="tx1">
                    <a:lumMod val="75000"/>
                  </a:schemeClr>
                </a:solidFill>
              </a:rPr>
              <a:t>.</a:t>
            </a:r>
          </a:p>
          <a:p>
            <a:pPr marL="347663" indent="-347663">
              <a:buClr>
                <a:srgbClr val="3289B4"/>
              </a:buClr>
            </a:pPr>
            <a:r>
              <a:rPr lang="en-US" sz="2800" dirty="0" smtClean="0">
                <a:solidFill>
                  <a:schemeClr val="tx1">
                    <a:lumMod val="75000"/>
                  </a:schemeClr>
                </a:solidFill>
              </a:rPr>
              <a:t>The </a:t>
            </a:r>
            <a:r>
              <a:rPr lang="en-US" sz="2800" dirty="0">
                <a:solidFill>
                  <a:schemeClr val="tx1">
                    <a:lumMod val="75000"/>
                  </a:schemeClr>
                </a:solidFill>
              </a:rPr>
              <a:t>project produced </a:t>
            </a:r>
            <a:r>
              <a:rPr lang="en-US" sz="2800" b="1" dirty="0">
                <a:solidFill>
                  <a:srgbClr val="3289B4"/>
                </a:solidFill>
              </a:rPr>
              <a:t>geospatial data products</a:t>
            </a:r>
            <a:r>
              <a:rPr lang="en-US" sz="2800" dirty="0">
                <a:solidFill>
                  <a:schemeClr val="tx1">
                    <a:lumMod val="75000"/>
                  </a:schemeClr>
                </a:solidFill>
              </a:rPr>
              <a:t> that are considered </a:t>
            </a:r>
            <a:r>
              <a:rPr lang="en-US" sz="2800" b="1" dirty="0">
                <a:solidFill>
                  <a:srgbClr val="3289B4"/>
                </a:solidFill>
              </a:rPr>
              <a:t>useful</a:t>
            </a:r>
            <a:r>
              <a:rPr lang="en-US" sz="2800" dirty="0">
                <a:solidFill>
                  <a:schemeClr val="tx1">
                    <a:lumMod val="75000"/>
                  </a:schemeClr>
                </a:solidFill>
              </a:rPr>
              <a:t> by end-user organizations for aiding manatee </a:t>
            </a:r>
            <a:r>
              <a:rPr lang="en-US" sz="2800" b="1" dirty="0" smtClean="0">
                <a:solidFill>
                  <a:srgbClr val="3289B4"/>
                </a:solidFill>
              </a:rPr>
              <a:t>conservation </a:t>
            </a:r>
            <a:r>
              <a:rPr lang="en-US" sz="2800" dirty="0" smtClean="0">
                <a:solidFill>
                  <a:schemeClr val="tx1">
                    <a:lumMod val="75000"/>
                  </a:schemeClr>
                </a:solidFill>
              </a:rPr>
              <a:t>and </a:t>
            </a:r>
            <a:r>
              <a:rPr lang="en-US" sz="2800" b="1" dirty="0">
                <a:solidFill>
                  <a:srgbClr val="3289B4"/>
                </a:solidFill>
              </a:rPr>
              <a:t>oyster restoration</a:t>
            </a:r>
            <a:r>
              <a:rPr lang="en-US" sz="2800" dirty="0">
                <a:solidFill>
                  <a:schemeClr val="tx1">
                    <a:lumMod val="75000"/>
                  </a:schemeClr>
                </a:solidFill>
              </a:rPr>
              <a:t> in the study area</a:t>
            </a:r>
            <a:r>
              <a:rPr lang="en-US" sz="2800" dirty="0" smtClean="0">
                <a:solidFill>
                  <a:schemeClr val="tx1">
                    <a:lumMod val="75000"/>
                  </a:schemeClr>
                </a:solidFill>
              </a:rPr>
              <a:t>.</a:t>
            </a:r>
            <a:endParaRPr lang="en-US" sz="2800" dirty="0">
              <a:solidFill>
                <a:schemeClr val="tx1">
                  <a:lumMod val="75000"/>
                </a:schemeClr>
              </a:solidFill>
            </a:endParaRPr>
          </a:p>
        </p:txBody>
      </p:sp>
      <p:sp>
        <p:nvSpPr>
          <p:cNvPr id="40" name="TextBox 39"/>
          <p:cNvSpPr txBox="1"/>
          <p:nvPr/>
        </p:nvSpPr>
        <p:spPr>
          <a:xfrm>
            <a:off x="18557222" y="19264149"/>
            <a:ext cx="6743870" cy="769441"/>
          </a:xfrm>
          <a:prstGeom prst="rect">
            <a:avLst/>
          </a:prstGeom>
          <a:noFill/>
        </p:spPr>
        <p:txBody>
          <a:bodyPr wrap="square" rtlCol="0">
            <a:spAutoFit/>
          </a:bodyPr>
          <a:lstStyle/>
          <a:p>
            <a:r>
              <a:rPr lang="en-US" sz="4400" b="1" dirty="0" smtClean="0">
                <a:solidFill>
                  <a:srgbClr val="3289B4"/>
                </a:solidFill>
                <a:latin typeface="Century Gothic" panose="020B0502020202020204" pitchFamily="34" charset="0"/>
              </a:rPr>
              <a:t>Conclusions</a:t>
            </a:r>
          </a:p>
        </p:txBody>
      </p:sp>
      <p:sp>
        <p:nvSpPr>
          <p:cNvPr id="43" name="Subtitle"/>
          <p:cNvSpPr txBox="1">
            <a:spLocks/>
          </p:cNvSpPr>
          <p:nvPr/>
        </p:nvSpPr>
        <p:spPr>
          <a:xfrm>
            <a:off x="6235706" y="35057511"/>
            <a:ext cx="15249154" cy="1187836"/>
          </a:xfrm>
          <a:prstGeom prst="rect">
            <a:avLst/>
          </a:prstGeom>
        </p:spPr>
        <p:txBody>
          <a:bodyPr anchor="ctr"/>
          <a:lstStyle>
            <a:lvl1pPr marL="0" indent="0" algn="ctr" defTabSz="2743200" rtl="0" eaLnBrk="1" latinLnBrk="0" hangingPunct="1">
              <a:lnSpc>
                <a:spcPct val="90000"/>
              </a:lnSpc>
              <a:spcBef>
                <a:spcPts val="0"/>
              </a:spcBef>
              <a:buFont typeface="Arial" panose="020B0604020202020204" pitchFamily="34" charset="0"/>
              <a:buNone/>
              <a:defRPr sz="6000" b="1" kern="1200" baseline="0">
                <a:solidFill>
                  <a:srgbClr val="EA7845"/>
                </a:solidFill>
                <a:latin typeface="+mj-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48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4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36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4200" b="0" dirty="0" smtClean="0">
                <a:solidFill>
                  <a:srgbClr val="3289B4"/>
                </a:solidFill>
              </a:rPr>
              <a:t>Mobile County Health Department &amp;</a:t>
            </a:r>
          </a:p>
          <a:p>
            <a:r>
              <a:rPr lang="en-US" sz="4200" b="0" dirty="0" smtClean="0">
                <a:solidFill>
                  <a:srgbClr val="3289B4"/>
                </a:solidFill>
              </a:rPr>
              <a:t>NASA Marshall Space Flight Center </a:t>
            </a:r>
            <a:r>
              <a:rPr lang="en-US" sz="4200" b="0" dirty="0" smtClean="0">
                <a:solidFill>
                  <a:srgbClr val="3289B4"/>
                </a:solidFill>
              </a:rPr>
              <a:t>– Summer 2017</a:t>
            </a:r>
            <a:endParaRPr lang="en-US" sz="4200" b="0" dirty="0" smtClean="0">
              <a:solidFill>
                <a:srgbClr val="3289B4"/>
              </a:solidFill>
            </a:endParaRPr>
          </a:p>
        </p:txBody>
      </p:sp>
      <p:sp>
        <p:nvSpPr>
          <p:cNvPr id="34" name="Text Placeholder 16"/>
          <p:cNvSpPr txBox="1">
            <a:spLocks/>
          </p:cNvSpPr>
          <p:nvPr/>
        </p:nvSpPr>
        <p:spPr>
          <a:xfrm>
            <a:off x="914399" y="5111741"/>
            <a:ext cx="12770069" cy="613838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800" dirty="0"/>
              <a:t>The Mobile Bay and Mississippi Sound are the main coastal estuaries along the Alabama and Mississippi Gulf Coast. They serve as the primary drainage outlets for the Mobile Bay and Pascagoula River watersheds and provide a gradient of coastal water salinity conditions needed for a diversity of wildlife species and coastal habitat types. Coastal water “health” conditions have a direct impact on the native biota that are sensitive to water quality, including the Eastern oyster (</a:t>
            </a:r>
            <a:r>
              <a:rPr lang="en-US" sz="2800" i="1" dirty="0" err="1"/>
              <a:t>Crassostrea</a:t>
            </a:r>
            <a:r>
              <a:rPr lang="en-US" sz="2800" i="1" dirty="0"/>
              <a:t> </a:t>
            </a:r>
            <a:r>
              <a:rPr lang="en-US" sz="2800" i="1" dirty="0" err="1"/>
              <a:t>virginica</a:t>
            </a:r>
            <a:r>
              <a:rPr lang="en-US" sz="2800" dirty="0"/>
              <a:t>), a keystone species, and the West Indian manatee (</a:t>
            </a:r>
            <a:r>
              <a:rPr lang="en-US" sz="2800" i="1" dirty="0" err="1"/>
              <a:t>Trichechus</a:t>
            </a:r>
            <a:r>
              <a:rPr lang="en-US" sz="2800" i="1" dirty="0"/>
              <a:t> </a:t>
            </a:r>
            <a:r>
              <a:rPr lang="en-US" sz="2800" i="1" dirty="0" err="1"/>
              <a:t>manatus</a:t>
            </a:r>
            <a:r>
              <a:rPr lang="en-US" sz="2800" dirty="0"/>
              <a:t>), a vulnerable species. This project addressed the dynamic coastal ecosystem by creating time series analyses to monitor salinity, temperature, and turbidity changes for the Mobile Bay and Mississippi Sound from June 2007 to May 2017. The Aqua Moderate Resolution Imaging </a:t>
            </a:r>
            <a:r>
              <a:rPr lang="en-US" sz="2800" dirty="0" err="1"/>
              <a:t>Spectroradiometer</a:t>
            </a:r>
            <a:r>
              <a:rPr lang="en-US" sz="2800" dirty="0"/>
              <a:t> (MODIS) was used to detect salinity and sea surface temperature, while Landsat 5, Landsat 8, and Sentinel-2 Multispectral Instrument (MSI) were employed to detect turbidity levels and validate sea surface temperature. Such data products were used to compute habitat suitability maps for oysters and manatees in the Mobile Bay and Mississippi Sound to assess the optimal areas and conditions for habitat restoration initiatives. Project partners will use product results to better understand manatee movements and habitat suitability for oysters</a:t>
            </a:r>
            <a:r>
              <a:rPr lang="en-US" sz="2800" dirty="0" smtClean="0"/>
              <a:t>.</a:t>
            </a:r>
            <a:r>
              <a:rPr lang="en-US" sz="2600" dirty="0"/>
              <a:t/>
            </a:r>
            <a:br>
              <a:rPr lang="en-US" sz="2600" dirty="0"/>
            </a:br>
            <a:endParaRPr lang="en-US" sz="2600" dirty="0" smtClean="0">
              <a:solidFill>
                <a:schemeClr val="tx1">
                  <a:lumMod val="75000"/>
                </a:schemeClr>
              </a:solidFill>
            </a:endParaRPr>
          </a:p>
        </p:txBody>
      </p:sp>
      <p:sp>
        <p:nvSpPr>
          <p:cNvPr id="35" name="Text Placeholder 16"/>
          <p:cNvSpPr txBox="1">
            <a:spLocks/>
          </p:cNvSpPr>
          <p:nvPr/>
        </p:nvSpPr>
        <p:spPr>
          <a:xfrm>
            <a:off x="13867329" y="5278712"/>
            <a:ext cx="9707046" cy="353879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buClr>
                <a:srgbClr val="3289B4"/>
              </a:buClr>
            </a:pPr>
            <a:r>
              <a:rPr lang="en-US" sz="2800" b="1" dirty="0" smtClean="0">
                <a:solidFill>
                  <a:srgbClr val="3289B4"/>
                </a:solidFill>
              </a:rPr>
              <a:t>Conduct </a:t>
            </a:r>
            <a:r>
              <a:rPr lang="en-US" sz="2800" dirty="0" smtClean="0"/>
              <a:t>salinity, sea surface temperature (SST), and turbidity analyses using </a:t>
            </a:r>
            <a:r>
              <a:rPr lang="en-US" sz="2800" dirty="0" smtClean="0">
                <a:solidFill>
                  <a:schemeClr val="tx1">
                    <a:lumMod val="75000"/>
                  </a:schemeClr>
                </a:solidFill>
              </a:rPr>
              <a:t>Aqua MODIS, Landsat 5 TM, Landsat 8 OLI &amp; TIRS, and Sentinel-2 MSI satellite imagery in conjunction with </a:t>
            </a:r>
            <a:r>
              <a:rPr lang="en-US" sz="2800" i="1" dirty="0" smtClean="0">
                <a:solidFill>
                  <a:schemeClr val="tx1">
                    <a:lumMod val="75000"/>
                  </a:schemeClr>
                </a:solidFill>
              </a:rPr>
              <a:t>in situ</a:t>
            </a:r>
            <a:r>
              <a:rPr lang="en-US" sz="2800" dirty="0" smtClean="0">
                <a:solidFill>
                  <a:schemeClr val="tx1">
                    <a:lumMod val="75000"/>
                  </a:schemeClr>
                </a:solidFill>
              </a:rPr>
              <a:t> data</a:t>
            </a:r>
          </a:p>
          <a:p>
            <a:pPr>
              <a:spcBef>
                <a:spcPts val="600"/>
              </a:spcBef>
              <a:buClr>
                <a:srgbClr val="3289B4"/>
              </a:buClr>
            </a:pPr>
            <a:r>
              <a:rPr lang="en-US" sz="2800" b="1" dirty="0" smtClean="0">
                <a:solidFill>
                  <a:srgbClr val="3289B4"/>
                </a:solidFill>
              </a:rPr>
              <a:t>Produce </a:t>
            </a:r>
            <a:r>
              <a:rPr lang="en-US" sz="2800" dirty="0" smtClean="0"/>
              <a:t>time series analyses that assess salinity, temperature, and turbidity changes occurring from 2007 to 2017</a:t>
            </a:r>
            <a:endParaRPr lang="en-US" sz="2800" dirty="0"/>
          </a:p>
          <a:p>
            <a:pPr>
              <a:spcBef>
                <a:spcPts val="600"/>
              </a:spcBef>
              <a:buClr>
                <a:srgbClr val="3289B4"/>
              </a:buClr>
            </a:pPr>
            <a:r>
              <a:rPr lang="en-US" sz="2800" b="1" dirty="0" smtClean="0">
                <a:solidFill>
                  <a:srgbClr val="3289B4"/>
                </a:solidFill>
              </a:rPr>
              <a:t>Compute </a:t>
            </a:r>
            <a:r>
              <a:rPr lang="en-US" sz="2800" dirty="0" smtClean="0"/>
              <a:t>West Indian manatee and Eastern Oyster habitat suitability maps</a:t>
            </a:r>
            <a:endParaRPr lang="en-US" sz="2800" dirty="0"/>
          </a:p>
        </p:txBody>
      </p:sp>
      <p:sp>
        <p:nvSpPr>
          <p:cNvPr id="46" name="Text Placeholder 16"/>
          <p:cNvSpPr txBox="1">
            <a:spLocks/>
          </p:cNvSpPr>
          <p:nvPr/>
        </p:nvSpPr>
        <p:spPr>
          <a:xfrm>
            <a:off x="19024364" y="31602930"/>
            <a:ext cx="6809046" cy="147413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0"/>
              </a:spcBef>
              <a:spcAft>
                <a:spcPts val="1200"/>
              </a:spcAft>
              <a:buClr>
                <a:srgbClr val="3289B4"/>
              </a:buClr>
            </a:pPr>
            <a:r>
              <a:rPr lang="en-US" sz="2800" dirty="0" smtClean="0"/>
              <a:t>Alabama Coastal Foundation</a:t>
            </a:r>
            <a:endParaRPr lang="en-US" sz="2800" dirty="0"/>
          </a:p>
          <a:p>
            <a:pPr>
              <a:spcBef>
                <a:spcPts val="0"/>
              </a:spcBef>
              <a:spcAft>
                <a:spcPts val="1200"/>
              </a:spcAft>
            </a:pPr>
            <a:r>
              <a:rPr lang="en-US" sz="2800" dirty="0" smtClean="0"/>
              <a:t>Dauphin Island Sea Lab</a:t>
            </a:r>
          </a:p>
          <a:p>
            <a:pPr>
              <a:spcBef>
                <a:spcPts val="0"/>
              </a:spcBef>
              <a:spcAft>
                <a:spcPts val="1200"/>
              </a:spcAft>
            </a:pPr>
            <a:r>
              <a:rPr lang="en-US" sz="2800" dirty="0" smtClean="0"/>
              <a:t>The Nature Conservancy</a:t>
            </a:r>
          </a:p>
        </p:txBody>
      </p:sp>
      <p:grpSp>
        <p:nvGrpSpPr>
          <p:cNvPr id="183" name="Group 182"/>
          <p:cNvGrpSpPr/>
          <p:nvPr/>
        </p:nvGrpSpPr>
        <p:grpSpPr>
          <a:xfrm>
            <a:off x="16328281" y="9159471"/>
            <a:ext cx="6646389" cy="5232527"/>
            <a:chOff x="13236200" y="9129051"/>
            <a:chExt cx="6646389" cy="5232527"/>
          </a:xfrm>
        </p:grpSpPr>
        <p:sp>
          <p:nvSpPr>
            <p:cNvPr id="47" name="TextBox 46"/>
            <p:cNvSpPr txBox="1"/>
            <p:nvPr/>
          </p:nvSpPr>
          <p:spPr>
            <a:xfrm>
              <a:off x="16920913" y="11779600"/>
              <a:ext cx="737885" cy="461665"/>
            </a:xfrm>
            <a:prstGeom prst="rect">
              <a:avLst/>
            </a:prstGeom>
            <a:noFill/>
          </p:spPr>
          <p:txBody>
            <a:bodyPr wrap="square" rtlCol="0">
              <a:spAutoFit/>
            </a:bodyPr>
            <a:lstStyle/>
            <a:p>
              <a:pPr algn="ctr"/>
              <a:r>
                <a:rPr lang="en-US" sz="1200" b="1" dirty="0">
                  <a:solidFill>
                    <a:schemeClr val="bg1"/>
                  </a:solidFill>
                </a:rPr>
                <a:t>Mobile Bay</a:t>
              </a:r>
            </a:p>
          </p:txBody>
        </p:sp>
        <p:sp>
          <p:nvSpPr>
            <p:cNvPr id="48" name="TextBox 47"/>
            <p:cNvSpPr txBox="1"/>
            <p:nvPr/>
          </p:nvSpPr>
          <p:spPr>
            <a:xfrm>
              <a:off x="13236200" y="13147939"/>
              <a:ext cx="1470918" cy="276999"/>
            </a:xfrm>
            <a:prstGeom prst="rect">
              <a:avLst/>
            </a:prstGeom>
            <a:noFill/>
          </p:spPr>
          <p:txBody>
            <a:bodyPr wrap="square" rtlCol="0">
              <a:spAutoFit/>
            </a:bodyPr>
            <a:lstStyle/>
            <a:p>
              <a:pPr algn="ctr"/>
              <a:r>
                <a:rPr lang="en-US" sz="1200" b="1" dirty="0">
                  <a:solidFill>
                    <a:schemeClr val="bg1"/>
                  </a:solidFill>
                </a:rPr>
                <a:t>Mississippi Sound</a:t>
              </a:r>
            </a:p>
          </p:txBody>
        </p:sp>
        <p:sp>
          <p:nvSpPr>
            <p:cNvPr id="49" name="TextBox 48"/>
            <p:cNvSpPr txBox="1"/>
            <p:nvPr/>
          </p:nvSpPr>
          <p:spPr>
            <a:xfrm>
              <a:off x="13298185" y="14099968"/>
              <a:ext cx="1408933" cy="261610"/>
            </a:xfrm>
            <a:prstGeom prst="rect">
              <a:avLst/>
            </a:prstGeom>
            <a:noFill/>
          </p:spPr>
          <p:txBody>
            <a:bodyPr wrap="square" rtlCol="0">
              <a:spAutoFit/>
            </a:bodyPr>
            <a:lstStyle/>
            <a:p>
              <a:r>
                <a:rPr lang="en-US" sz="1100" dirty="0">
                  <a:solidFill>
                    <a:schemeClr val="bg1"/>
                  </a:solidFill>
                </a:rPr>
                <a:t>Study </a:t>
              </a:r>
              <a:r>
                <a:rPr lang="en-US" sz="1100" dirty="0" smtClean="0">
                  <a:solidFill>
                    <a:schemeClr val="bg1"/>
                  </a:solidFill>
                </a:rPr>
                <a:t>Area</a:t>
              </a:r>
              <a:endParaRPr lang="en-US" sz="1100" dirty="0">
                <a:solidFill>
                  <a:schemeClr val="bg1"/>
                </a:solidFill>
              </a:endParaRPr>
            </a:p>
          </p:txBody>
        </p:sp>
        <p:pic>
          <p:nvPicPr>
            <p:cNvPr id="5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681867" y="9129051"/>
              <a:ext cx="200722" cy="411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148" name="Straight Arrow Connector 147"/>
          <p:cNvCxnSpPr>
            <a:endCxn id="122" idx="0"/>
          </p:cNvCxnSpPr>
          <p:nvPr/>
        </p:nvCxnSpPr>
        <p:spPr>
          <a:xfrm>
            <a:off x="9094416" y="13238434"/>
            <a:ext cx="0" cy="117089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a:stCxn id="123" idx="2"/>
            <a:endCxn id="111" idx="0"/>
          </p:cNvCxnSpPr>
          <p:nvPr/>
        </p:nvCxnSpPr>
        <p:spPr>
          <a:xfrm flipH="1">
            <a:off x="3103969" y="15842395"/>
            <a:ext cx="8637" cy="712927"/>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6" name="TextBox 95"/>
          <p:cNvSpPr txBox="1">
            <a:spLocks/>
          </p:cNvSpPr>
          <p:nvPr/>
        </p:nvSpPr>
        <p:spPr>
          <a:xfrm rot="16200000">
            <a:off x="-356745" y="12540858"/>
            <a:ext cx="3340780" cy="954107"/>
          </a:xfrm>
          <a:prstGeom prst="rect">
            <a:avLst/>
          </a:prstGeom>
          <a:noFill/>
        </p:spPr>
        <p:txBody>
          <a:bodyPr wrap="square" rtlCol="0">
            <a:spAutoFit/>
          </a:bodyPr>
          <a:lstStyle/>
          <a:p>
            <a:pPr algn="ctr"/>
            <a:r>
              <a:rPr lang="en-US" sz="2800" b="1" dirty="0" smtClean="0">
                <a:uFillTx/>
              </a:rPr>
              <a:t>Data </a:t>
            </a:r>
          </a:p>
          <a:p>
            <a:pPr algn="ctr"/>
            <a:r>
              <a:rPr lang="en-US" sz="2800" b="1" dirty="0" smtClean="0">
                <a:uFillTx/>
              </a:rPr>
              <a:t>Acquisition</a:t>
            </a:r>
            <a:endParaRPr lang="en-US" sz="2800" b="1" dirty="0">
              <a:uFillTx/>
            </a:endParaRPr>
          </a:p>
        </p:txBody>
      </p:sp>
      <p:sp>
        <p:nvSpPr>
          <p:cNvPr id="129" name="Rounded Rectangle 128"/>
          <p:cNvSpPr>
            <a:spLocks/>
          </p:cNvSpPr>
          <p:nvPr/>
        </p:nvSpPr>
        <p:spPr>
          <a:xfrm>
            <a:off x="1773425" y="12228669"/>
            <a:ext cx="2661090" cy="1488042"/>
          </a:xfrm>
          <a:prstGeom prst="roundRect">
            <a:avLst/>
          </a:prstGeom>
          <a:solidFill>
            <a:srgbClr val="3289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uFillTx/>
              <a:latin typeface="+mj-lt"/>
            </a:endParaRPr>
          </a:p>
        </p:txBody>
      </p:sp>
      <p:sp>
        <p:nvSpPr>
          <p:cNvPr id="133" name="TextBox 132"/>
          <p:cNvSpPr txBox="1">
            <a:spLocks/>
          </p:cNvSpPr>
          <p:nvPr/>
        </p:nvSpPr>
        <p:spPr>
          <a:xfrm>
            <a:off x="1788352" y="12501614"/>
            <a:ext cx="2661089" cy="923330"/>
          </a:xfrm>
          <a:prstGeom prst="rect">
            <a:avLst/>
          </a:prstGeom>
          <a:noFill/>
        </p:spPr>
        <p:txBody>
          <a:bodyPr wrap="square" rtlCol="0">
            <a:spAutoFit/>
          </a:bodyPr>
          <a:lstStyle/>
          <a:p>
            <a:pPr algn="ctr"/>
            <a:r>
              <a:rPr lang="en-US" sz="2700" dirty="0" smtClean="0">
                <a:solidFill>
                  <a:schemeClr val="bg1"/>
                </a:solidFill>
                <a:uFillTx/>
              </a:rPr>
              <a:t>Earth Observations</a:t>
            </a:r>
            <a:endParaRPr lang="en-US" sz="2700" dirty="0">
              <a:solidFill>
                <a:schemeClr val="bg1"/>
              </a:solidFill>
              <a:uFillTx/>
            </a:endParaRPr>
          </a:p>
        </p:txBody>
      </p:sp>
      <p:cxnSp>
        <p:nvCxnSpPr>
          <p:cNvPr id="143" name="Straight Arrow Connector 142"/>
          <p:cNvCxnSpPr>
            <a:stCxn id="129" idx="2"/>
            <a:endCxn id="113" idx="0"/>
          </p:cNvCxnSpPr>
          <p:nvPr/>
        </p:nvCxnSpPr>
        <p:spPr>
          <a:xfrm flipH="1">
            <a:off x="3103969" y="13716711"/>
            <a:ext cx="1" cy="692816"/>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8" name="Rounded Rectangle 127"/>
          <p:cNvSpPr>
            <a:spLocks/>
          </p:cNvSpPr>
          <p:nvPr/>
        </p:nvSpPr>
        <p:spPr>
          <a:xfrm>
            <a:off x="4776069" y="12230392"/>
            <a:ext cx="2660655" cy="1469607"/>
          </a:xfrm>
          <a:prstGeom prst="roundRect">
            <a:avLst/>
          </a:prstGeom>
          <a:solidFill>
            <a:srgbClr val="3289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uFillTx/>
              <a:latin typeface="+mj-lt"/>
            </a:endParaRPr>
          </a:p>
        </p:txBody>
      </p:sp>
      <p:sp>
        <p:nvSpPr>
          <p:cNvPr id="135" name="TextBox 134"/>
          <p:cNvSpPr txBox="1">
            <a:spLocks/>
          </p:cNvSpPr>
          <p:nvPr/>
        </p:nvSpPr>
        <p:spPr>
          <a:xfrm>
            <a:off x="4797847" y="12512465"/>
            <a:ext cx="2660655" cy="923330"/>
          </a:xfrm>
          <a:prstGeom prst="rect">
            <a:avLst/>
          </a:prstGeom>
          <a:noFill/>
        </p:spPr>
        <p:txBody>
          <a:bodyPr wrap="square" rtlCol="0">
            <a:spAutoFit/>
          </a:bodyPr>
          <a:lstStyle/>
          <a:p>
            <a:pPr algn="ctr"/>
            <a:r>
              <a:rPr lang="en-US" sz="2700" dirty="0" smtClean="0">
                <a:solidFill>
                  <a:schemeClr val="bg1"/>
                </a:solidFill>
                <a:uFillTx/>
              </a:rPr>
              <a:t>Buoy Water Quality Data</a:t>
            </a:r>
            <a:endParaRPr lang="en-US" sz="2700" dirty="0">
              <a:solidFill>
                <a:schemeClr val="bg1"/>
              </a:solidFill>
              <a:uFillTx/>
            </a:endParaRPr>
          </a:p>
        </p:txBody>
      </p:sp>
      <p:cxnSp>
        <p:nvCxnSpPr>
          <p:cNvPr id="145" name="Straight Arrow Connector 144"/>
          <p:cNvCxnSpPr>
            <a:stCxn id="128" idx="2"/>
            <a:endCxn id="112" idx="0"/>
          </p:cNvCxnSpPr>
          <p:nvPr/>
        </p:nvCxnSpPr>
        <p:spPr>
          <a:xfrm flipH="1">
            <a:off x="6106396" y="13699999"/>
            <a:ext cx="1" cy="709333"/>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6" name="Elbow Connector 165"/>
          <p:cNvCxnSpPr>
            <a:stCxn id="131" idx="2"/>
            <a:endCxn id="122" idx="3"/>
          </p:cNvCxnSpPr>
          <p:nvPr/>
        </p:nvCxnSpPr>
        <p:spPr>
          <a:xfrm rot="5400000">
            <a:off x="10529001" y="13612452"/>
            <a:ext cx="1456271" cy="1664786"/>
          </a:xfrm>
          <a:prstGeom prst="bentConnector2">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1" name="Rounded Rectangle 130"/>
          <p:cNvSpPr>
            <a:spLocks/>
          </p:cNvSpPr>
          <p:nvPr/>
        </p:nvSpPr>
        <p:spPr>
          <a:xfrm>
            <a:off x="10759201" y="12235489"/>
            <a:ext cx="2660655" cy="1481221"/>
          </a:xfrm>
          <a:prstGeom prst="roundRect">
            <a:avLst/>
          </a:prstGeom>
          <a:solidFill>
            <a:srgbClr val="3289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uFillTx/>
              <a:latin typeface="+mj-lt"/>
            </a:endParaRPr>
          </a:p>
        </p:txBody>
      </p:sp>
      <p:sp>
        <p:nvSpPr>
          <p:cNvPr id="130" name="Rounded Rectangle 129"/>
          <p:cNvSpPr>
            <a:spLocks/>
          </p:cNvSpPr>
          <p:nvPr/>
        </p:nvSpPr>
        <p:spPr>
          <a:xfrm>
            <a:off x="7764088" y="12227034"/>
            <a:ext cx="2660655" cy="1469608"/>
          </a:xfrm>
          <a:prstGeom prst="roundRect">
            <a:avLst/>
          </a:prstGeom>
          <a:solidFill>
            <a:srgbClr val="3289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uFillTx/>
              <a:latin typeface="+mj-lt"/>
            </a:endParaRPr>
          </a:p>
        </p:txBody>
      </p:sp>
      <p:sp>
        <p:nvSpPr>
          <p:cNvPr id="132" name="TextBox 131"/>
          <p:cNvSpPr txBox="1">
            <a:spLocks/>
          </p:cNvSpPr>
          <p:nvPr/>
        </p:nvSpPr>
        <p:spPr>
          <a:xfrm>
            <a:off x="10790885" y="12512465"/>
            <a:ext cx="2628971" cy="923330"/>
          </a:xfrm>
          <a:prstGeom prst="rect">
            <a:avLst/>
          </a:prstGeom>
          <a:noFill/>
        </p:spPr>
        <p:txBody>
          <a:bodyPr wrap="square" rtlCol="0">
            <a:spAutoFit/>
          </a:bodyPr>
          <a:lstStyle/>
          <a:p>
            <a:pPr algn="ctr"/>
            <a:r>
              <a:rPr lang="en-US" sz="2700" dirty="0" smtClean="0">
                <a:solidFill>
                  <a:schemeClr val="bg1"/>
                </a:solidFill>
              </a:rPr>
              <a:t>DISL Manatee Sighting </a:t>
            </a:r>
            <a:r>
              <a:rPr lang="en-US" sz="2700" dirty="0" smtClean="0">
                <a:solidFill>
                  <a:schemeClr val="bg1"/>
                </a:solidFill>
                <a:uFillTx/>
              </a:rPr>
              <a:t>data</a:t>
            </a:r>
            <a:endParaRPr lang="en-US" sz="2700" dirty="0">
              <a:solidFill>
                <a:schemeClr val="bg1"/>
              </a:solidFill>
              <a:uFillTx/>
            </a:endParaRPr>
          </a:p>
        </p:txBody>
      </p:sp>
      <p:sp>
        <p:nvSpPr>
          <p:cNvPr id="134" name="TextBox 133"/>
          <p:cNvSpPr txBox="1">
            <a:spLocks/>
          </p:cNvSpPr>
          <p:nvPr/>
        </p:nvSpPr>
        <p:spPr>
          <a:xfrm>
            <a:off x="7621213" y="12279007"/>
            <a:ext cx="2980112" cy="1338828"/>
          </a:xfrm>
          <a:prstGeom prst="rect">
            <a:avLst/>
          </a:prstGeom>
          <a:noFill/>
        </p:spPr>
        <p:txBody>
          <a:bodyPr wrap="square" rtlCol="0">
            <a:spAutoFit/>
          </a:bodyPr>
          <a:lstStyle/>
          <a:p>
            <a:pPr algn="ctr"/>
            <a:r>
              <a:rPr lang="en-US" sz="2700" dirty="0" smtClean="0">
                <a:solidFill>
                  <a:schemeClr val="bg1"/>
                </a:solidFill>
                <a:uFillTx/>
              </a:rPr>
              <a:t>Optimal Oyster  &amp; Manatee Water Quality Thresholds</a:t>
            </a:r>
            <a:endParaRPr lang="en-US" sz="2700" dirty="0">
              <a:solidFill>
                <a:schemeClr val="bg1"/>
              </a:solidFill>
              <a:uFillTx/>
            </a:endParaRPr>
          </a:p>
        </p:txBody>
      </p:sp>
      <p:grpSp>
        <p:nvGrpSpPr>
          <p:cNvPr id="3" name="Group 2"/>
          <p:cNvGrpSpPr/>
          <p:nvPr/>
        </p:nvGrpSpPr>
        <p:grpSpPr>
          <a:xfrm>
            <a:off x="796743" y="13636813"/>
            <a:ext cx="9659531" cy="3033306"/>
            <a:chOff x="796743" y="13715055"/>
            <a:chExt cx="9659531" cy="3033306"/>
          </a:xfrm>
        </p:grpSpPr>
        <p:sp>
          <p:nvSpPr>
            <p:cNvPr id="97" name="TextBox 96"/>
            <p:cNvSpPr txBox="1">
              <a:spLocks/>
            </p:cNvSpPr>
            <p:nvPr/>
          </p:nvSpPr>
          <p:spPr>
            <a:xfrm rot="16200000">
              <a:off x="-242856" y="14754654"/>
              <a:ext cx="3033306" cy="954107"/>
            </a:xfrm>
            <a:prstGeom prst="rect">
              <a:avLst/>
            </a:prstGeom>
            <a:noFill/>
          </p:spPr>
          <p:txBody>
            <a:bodyPr wrap="square" rtlCol="0">
              <a:spAutoFit/>
            </a:bodyPr>
            <a:lstStyle/>
            <a:p>
              <a:pPr algn="ctr"/>
              <a:r>
                <a:rPr lang="en-US" sz="2800" b="1" dirty="0" smtClean="0">
                  <a:uFillTx/>
                </a:rPr>
                <a:t>Data</a:t>
              </a:r>
            </a:p>
            <a:p>
              <a:pPr algn="ctr"/>
              <a:r>
                <a:rPr lang="en-US" sz="2800" b="1" dirty="0" smtClean="0">
                  <a:uFillTx/>
                </a:rPr>
                <a:t>Processing</a:t>
              </a:r>
              <a:endParaRPr lang="en-US" sz="2800" b="1" dirty="0">
                <a:uFillTx/>
              </a:endParaRPr>
            </a:p>
          </p:txBody>
        </p:sp>
        <p:sp>
          <p:nvSpPr>
            <p:cNvPr id="113" name="Rounded Rectangle 112"/>
            <p:cNvSpPr>
              <a:spLocks/>
            </p:cNvSpPr>
            <p:nvPr/>
          </p:nvSpPr>
          <p:spPr>
            <a:xfrm>
              <a:off x="1773424" y="14487769"/>
              <a:ext cx="2661090" cy="1526909"/>
            </a:xfrm>
            <a:prstGeom prst="roundRect">
              <a:avLst/>
            </a:prstGeom>
            <a:solidFill>
              <a:srgbClr val="478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uFillTx/>
                <a:latin typeface="+mj-lt"/>
              </a:endParaRPr>
            </a:p>
          </p:txBody>
        </p:sp>
        <p:sp>
          <p:nvSpPr>
            <p:cNvPr id="123" name="TextBox 122"/>
            <p:cNvSpPr txBox="1">
              <a:spLocks/>
            </p:cNvSpPr>
            <p:nvPr/>
          </p:nvSpPr>
          <p:spPr>
            <a:xfrm>
              <a:off x="1790699" y="14581809"/>
              <a:ext cx="2643814" cy="1338828"/>
            </a:xfrm>
            <a:prstGeom prst="rect">
              <a:avLst/>
            </a:prstGeom>
            <a:noFill/>
          </p:spPr>
          <p:txBody>
            <a:bodyPr wrap="square" rtlCol="0">
              <a:spAutoFit/>
            </a:bodyPr>
            <a:lstStyle/>
            <a:p>
              <a:pPr algn="ctr"/>
              <a:r>
                <a:rPr lang="en-US" sz="2700" dirty="0" smtClean="0">
                  <a:solidFill>
                    <a:schemeClr val="bg1"/>
                  </a:solidFill>
                  <a:uFillTx/>
                </a:rPr>
                <a:t>Salinity, </a:t>
              </a:r>
              <a:r>
                <a:rPr lang="en-US" sz="2700" dirty="0" smtClean="0">
                  <a:solidFill>
                    <a:schemeClr val="bg1"/>
                  </a:solidFill>
                </a:rPr>
                <a:t>SST</a:t>
              </a:r>
              <a:r>
                <a:rPr lang="en-US" sz="2700" dirty="0" smtClean="0">
                  <a:solidFill>
                    <a:schemeClr val="bg1"/>
                  </a:solidFill>
                  <a:uFillTx/>
                </a:rPr>
                <a:t>., &amp; Turbidity Algorithms</a:t>
              </a:r>
              <a:endParaRPr lang="en-US" sz="2700" dirty="0">
                <a:solidFill>
                  <a:schemeClr val="bg1"/>
                </a:solidFill>
                <a:uFillTx/>
              </a:endParaRPr>
            </a:p>
          </p:txBody>
        </p:sp>
        <p:sp>
          <p:nvSpPr>
            <p:cNvPr id="112" name="Rounded Rectangle 111"/>
            <p:cNvSpPr>
              <a:spLocks/>
            </p:cNvSpPr>
            <p:nvPr/>
          </p:nvSpPr>
          <p:spPr>
            <a:xfrm>
              <a:off x="4775851" y="14487574"/>
              <a:ext cx="2661090" cy="1527298"/>
            </a:xfrm>
            <a:prstGeom prst="roundRect">
              <a:avLst/>
            </a:prstGeom>
            <a:solidFill>
              <a:srgbClr val="478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uFillTx/>
                <a:latin typeface="+mj-lt"/>
              </a:endParaRPr>
            </a:p>
          </p:txBody>
        </p:sp>
        <p:sp>
          <p:nvSpPr>
            <p:cNvPr id="124" name="TextBox 123"/>
            <p:cNvSpPr txBox="1">
              <a:spLocks/>
            </p:cNvSpPr>
            <p:nvPr/>
          </p:nvSpPr>
          <p:spPr>
            <a:xfrm>
              <a:off x="4764943" y="14572408"/>
              <a:ext cx="2661089" cy="1338828"/>
            </a:xfrm>
            <a:prstGeom prst="rect">
              <a:avLst/>
            </a:prstGeom>
            <a:noFill/>
          </p:spPr>
          <p:txBody>
            <a:bodyPr wrap="square" rtlCol="0">
              <a:spAutoFit/>
            </a:bodyPr>
            <a:lstStyle/>
            <a:p>
              <a:pPr algn="ctr"/>
              <a:r>
                <a:rPr lang="en-US" sz="2700" dirty="0" smtClean="0">
                  <a:solidFill>
                    <a:schemeClr val="bg1"/>
                  </a:solidFill>
                  <a:uFillTx/>
                </a:rPr>
                <a:t>Statistical Comparison to </a:t>
              </a:r>
              <a:r>
                <a:rPr lang="en-US" sz="2700" dirty="0" smtClean="0">
                  <a:solidFill>
                    <a:schemeClr val="bg1"/>
                  </a:solidFill>
                </a:rPr>
                <a:t>Satellite</a:t>
              </a:r>
              <a:r>
                <a:rPr lang="en-US" sz="2700" dirty="0" smtClean="0">
                  <a:solidFill>
                    <a:schemeClr val="bg1"/>
                  </a:solidFill>
                  <a:uFillTx/>
                </a:rPr>
                <a:t> Data</a:t>
              </a:r>
              <a:endParaRPr lang="en-US" sz="2700" dirty="0">
                <a:solidFill>
                  <a:schemeClr val="bg1"/>
                </a:solidFill>
                <a:uFillTx/>
              </a:endParaRPr>
            </a:p>
          </p:txBody>
        </p:sp>
        <p:sp>
          <p:nvSpPr>
            <p:cNvPr id="122" name="Rounded Rectangle 121"/>
            <p:cNvSpPr>
              <a:spLocks/>
            </p:cNvSpPr>
            <p:nvPr/>
          </p:nvSpPr>
          <p:spPr>
            <a:xfrm>
              <a:off x="7764088" y="14487574"/>
              <a:ext cx="2660655" cy="1527298"/>
            </a:xfrm>
            <a:prstGeom prst="roundRect">
              <a:avLst/>
            </a:prstGeom>
            <a:solidFill>
              <a:srgbClr val="478E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uFillTx/>
                <a:latin typeface="+mj-lt"/>
              </a:endParaRPr>
            </a:p>
          </p:txBody>
        </p:sp>
        <p:sp>
          <p:nvSpPr>
            <p:cNvPr id="126" name="TextBox 125"/>
            <p:cNvSpPr txBox="1">
              <a:spLocks/>
            </p:cNvSpPr>
            <p:nvPr/>
          </p:nvSpPr>
          <p:spPr>
            <a:xfrm>
              <a:off x="7795619" y="14780157"/>
              <a:ext cx="2660655" cy="923330"/>
            </a:xfrm>
            <a:prstGeom prst="rect">
              <a:avLst/>
            </a:prstGeom>
            <a:noFill/>
          </p:spPr>
          <p:txBody>
            <a:bodyPr wrap="square" rtlCol="0">
              <a:spAutoFit/>
            </a:bodyPr>
            <a:lstStyle/>
            <a:p>
              <a:pPr algn="ctr"/>
              <a:r>
                <a:rPr lang="en-US" sz="2700" dirty="0" err="1" smtClean="0">
                  <a:solidFill>
                    <a:schemeClr val="bg1"/>
                  </a:solidFill>
                  <a:uFillTx/>
                </a:rPr>
                <a:t>ArcMap</a:t>
              </a:r>
              <a:r>
                <a:rPr lang="en-US" sz="2700" dirty="0" smtClean="0">
                  <a:solidFill>
                    <a:schemeClr val="bg1"/>
                  </a:solidFill>
                  <a:uFillTx/>
                </a:rPr>
                <a:t> Fuzzy Logic Tool</a:t>
              </a:r>
              <a:endParaRPr lang="en-US" sz="2700" dirty="0">
                <a:solidFill>
                  <a:schemeClr val="bg1"/>
                </a:solidFill>
                <a:uFillTx/>
              </a:endParaRPr>
            </a:p>
          </p:txBody>
        </p:sp>
      </p:grpSp>
      <p:grpSp>
        <p:nvGrpSpPr>
          <p:cNvPr id="10" name="Group 9"/>
          <p:cNvGrpSpPr/>
          <p:nvPr/>
        </p:nvGrpSpPr>
        <p:grpSpPr>
          <a:xfrm>
            <a:off x="844871" y="15643831"/>
            <a:ext cx="9595233" cy="3156252"/>
            <a:chOff x="844871" y="16269743"/>
            <a:chExt cx="9595233" cy="3156252"/>
          </a:xfrm>
        </p:grpSpPr>
        <p:sp>
          <p:nvSpPr>
            <p:cNvPr id="98" name="TextBox 97"/>
            <p:cNvSpPr txBox="1">
              <a:spLocks/>
            </p:cNvSpPr>
            <p:nvPr/>
          </p:nvSpPr>
          <p:spPr>
            <a:xfrm rot="16200000">
              <a:off x="-256201" y="17370815"/>
              <a:ext cx="3156252" cy="954107"/>
            </a:xfrm>
            <a:prstGeom prst="rect">
              <a:avLst/>
            </a:prstGeom>
            <a:noFill/>
          </p:spPr>
          <p:txBody>
            <a:bodyPr wrap="square" rtlCol="0">
              <a:spAutoFit/>
            </a:bodyPr>
            <a:lstStyle/>
            <a:p>
              <a:pPr algn="ctr"/>
              <a:r>
                <a:rPr lang="en-US" sz="2800" b="1" dirty="0" smtClean="0">
                  <a:uFillTx/>
                </a:rPr>
                <a:t>End</a:t>
              </a:r>
            </a:p>
            <a:p>
              <a:pPr algn="ctr"/>
              <a:r>
                <a:rPr lang="en-US" sz="2800" b="1" dirty="0" smtClean="0">
                  <a:uFillTx/>
                </a:rPr>
                <a:t>Products</a:t>
              </a:r>
              <a:endParaRPr lang="en-US" sz="2800" b="1" dirty="0">
                <a:uFillTx/>
              </a:endParaRPr>
            </a:p>
          </p:txBody>
        </p:sp>
        <p:sp>
          <p:nvSpPr>
            <p:cNvPr id="111" name="Rounded Rectangle 110"/>
            <p:cNvSpPr>
              <a:spLocks/>
            </p:cNvSpPr>
            <p:nvPr/>
          </p:nvSpPr>
          <p:spPr>
            <a:xfrm>
              <a:off x="1773424" y="17181234"/>
              <a:ext cx="2661089" cy="1358774"/>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solidFill>
                  <a:schemeClr val="tx1">
                    <a:lumMod val="50000"/>
                  </a:schemeClr>
                </a:solidFill>
                <a:uFillTx/>
                <a:latin typeface="+mj-lt"/>
              </a:endParaRPr>
            </a:p>
          </p:txBody>
        </p:sp>
        <p:sp>
          <p:nvSpPr>
            <p:cNvPr id="127" name="TextBox 126"/>
            <p:cNvSpPr txBox="1">
              <a:spLocks/>
            </p:cNvSpPr>
            <p:nvPr/>
          </p:nvSpPr>
          <p:spPr>
            <a:xfrm>
              <a:off x="1780605" y="17213431"/>
              <a:ext cx="2676016" cy="1338828"/>
            </a:xfrm>
            <a:prstGeom prst="rect">
              <a:avLst/>
            </a:prstGeom>
            <a:noFill/>
          </p:spPr>
          <p:txBody>
            <a:bodyPr wrap="square" rtlCol="0">
              <a:spAutoFit/>
            </a:bodyPr>
            <a:lstStyle/>
            <a:p>
              <a:pPr algn="ctr"/>
              <a:r>
                <a:rPr lang="en-US" sz="2700" dirty="0" smtClean="0">
                  <a:solidFill>
                    <a:schemeClr val="bg1"/>
                  </a:solidFill>
                  <a:uFillTx/>
                </a:rPr>
                <a:t>Water Quality Time Series Analyses</a:t>
              </a:r>
              <a:endParaRPr lang="en-US" sz="2700" dirty="0">
                <a:solidFill>
                  <a:schemeClr val="bg1"/>
                </a:solidFill>
                <a:uFillTx/>
              </a:endParaRPr>
            </a:p>
          </p:txBody>
        </p:sp>
        <p:sp>
          <p:nvSpPr>
            <p:cNvPr id="110" name="Rounded Rectangle 109"/>
            <p:cNvSpPr>
              <a:spLocks/>
            </p:cNvSpPr>
            <p:nvPr/>
          </p:nvSpPr>
          <p:spPr>
            <a:xfrm>
              <a:off x="7764088" y="17182410"/>
              <a:ext cx="2676016" cy="135759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solidFill>
                  <a:schemeClr val="tx1">
                    <a:lumMod val="50000"/>
                  </a:schemeClr>
                </a:solidFill>
                <a:uFillTx/>
                <a:latin typeface="+mj-lt"/>
              </a:endParaRPr>
            </a:p>
          </p:txBody>
        </p:sp>
        <p:sp>
          <p:nvSpPr>
            <p:cNvPr id="125" name="TextBox 124"/>
            <p:cNvSpPr txBox="1">
              <a:spLocks/>
            </p:cNvSpPr>
            <p:nvPr/>
          </p:nvSpPr>
          <p:spPr>
            <a:xfrm>
              <a:off x="7781893" y="17421180"/>
              <a:ext cx="2658211" cy="923330"/>
            </a:xfrm>
            <a:prstGeom prst="rect">
              <a:avLst/>
            </a:prstGeom>
            <a:noFill/>
          </p:spPr>
          <p:txBody>
            <a:bodyPr wrap="square" rtlCol="0">
              <a:spAutoFit/>
            </a:bodyPr>
            <a:lstStyle/>
            <a:p>
              <a:pPr algn="ctr"/>
              <a:r>
                <a:rPr lang="en-US" sz="2700" dirty="0" smtClean="0">
                  <a:solidFill>
                    <a:schemeClr val="bg1"/>
                  </a:solidFill>
                  <a:uFillTx/>
                </a:rPr>
                <a:t>Oyster Habitat Suitability Map</a:t>
              </a:r>
              <a:endParaRPr lang="en-US" sz="2700" dirty="0">
                <a:solidFill>
                  <a:schemeClr val="bg1"/>
                </a:solidFill>
                <a:uFillTx/>
              </a:endParaRPr>
            </a:p>
          </p:txBody>
        </p:sp>
        <p:sp>
          <p:nvSpPr>
            <p:cNvPr id="136" name="Rounded Rectangle 135"/>
            <p:cNvSpPr>
              <a:spLocks/>
            </p:cNvSpPr>
            <p:nvPr/>
          </p:nvSpPr>
          <p:spPr>
            <a:xfrm>
              <a:off x="4701796" y="17182410"/>
              <a:ext cx="2676016" cy="1357598"/>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a:solidFill>
                  <a:schemeClr val="tx1">
                    <a:lumMod val="50000"/>
                  </a:schemeClr>
                </a:solidFill>
                <a:uFillTx/>
                <a:latin typeface="+mj-lt"/>
              </a:endParaRPr>
            </a:p>
          </p:txBody>
        </p:sp>
        <p:sp>
          <p:nvSpPr>
            <p:cNvPr id="137" name="TextBox 136"/>
            <p:cNvSpPr txBox="1">
              <a:spLocks/>
            </p:cNvSpPr>
            <p:nvPr/>
          </p:nvSpPr>
          <p:spPr>
            <a:xfrm>
              <a:off x="4764943" y="17374833"/>
              <a:ext cx="2624061" cy="923330"/>
            </a:xfrm>
            <a:prstGeom prst="rect">
              <a:avLst/>
            </a:prstGeom>
            <a:noFill/>
          </p:spPr>
          <p:txBody>
            <a:bodyPr wrap="square" rtlCol="0">
              <a:spAutoFit/>
            </a:bodyPr>
            <a:lstStyle/>
            <a:p>
              <a:pPr algn="ctr"/>
              <a:r>
                <a:rPr lang="en-US" sz="2700" dirty="0" smtClean="0">
                  <a:solidFill>
                    <a:schemeClr val="bg1"/>
                  </a:solidFill>
                  <a:uFillTx/>
                </a:rPr>
                <a:t>Manatee Habitat Suitability Map</a:t>
              </a:r>
              <a:endParaRPr lang="en-US" sz="2700" dirty="0">
                <a:solidFill>
                  <a:schemeClr val="bg1"/>
                </a:solidFill>
                <a:uFillTx/>
              </a:endParaRPr>
            </a:p>
          </p:txBody>
        </p:sp>
      </p:grpSp>
      <p:cxnSp>
        <p:nvCxnSpPr>
          <p:cNvPr id="154" name="Straight Arrow Connector 153"/>
          <p:cNvCxnSpPr>
            <a:stCxn id="122" idx="2"/>
            <a:endCxn id="110" idx="0"/>
          </p:cNvCxnSpPr>
          <p:nvPr/>
        </p:nvCxnSpPr>
        <p:spPr>
          <a:xfrm>
            <a:off x="9094416" y="15936630"/>
            <a:ext cx="7680" cy="61986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14558756" y="9451815"/>
            <a:ext cx="8364209" cy="6463252"/>
            <a:chOff x="15025322" y="9214812"/>
            <a:chExt cx="8364209" cy="6463252"/>
          </a:xfrm>
        </p:grpSpPr>
        <p:pic>
          <p:nvPicPr>
            <p:cNvPr id="82" name="Picture Placeholder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25322" y="9214812"/>
              <a:ext cx="8364209" cy="6463252"/>
            </a:xfrm>
            <a:prstGeom prst="rect">
              <a:avLst/>
            </a:prstGeom>
            <a:ln>
              <a:noFill/>
            </a:ln>
          </p:spPr>
        </p:pic>
        <p:pic>
          <p:nvPicPr>
            <p:cNvPr id="83" name="Picture 8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136938" y="9304504"/>
              <a:ext cx="2256322" cy="1743522"/>
            </a:xfrm>
            <a:prstGeom prst="rect">
              <a:avLst/>
            </a:prstGeom>
          </p:spPr>
        </p:pic>
        <p:sp>
          <p:nvSpPr>
            <p:cNvPr id="84" name="TextBox 83"/>
            <p:cNvSpPr txBox="1"/>
            <p:nvPr/>
          </p:nvSpPr>
          <p:spPr>
            <a:xfrm>
              <a:off x="19727233" y="12215522"/>
              <a:ext cx="794776" cy="584775"/>
            </a:xfrm>
            <a:prstGeom prst="rect">
              <a:avLst/>
            </a:prstGeom>
            <a:noFill/>
          </p:spPr>
          <p:txBody>
            <a:bodyPr wrap="square" rtlCol="0">
              <a:spAutoFit/>
            </a:bodyPr>
            <a:lstStyle/>
            <a:p>
              <a:pPr algn="ctr"/>
              <a:r>
                <a:rPr lang="en-US" sz="1600" b="1" dirty="0">
                  <a:solidFill>
                    <a:schemeClr val="bg1"/>
                  </a:solidFill>
                </a:rPr>
                <a:t>Mobile Bay</a:t>
              </a:r>
            </a:p>
          </p:txBody>
        </p:sp>
        <p:sp>
          <p:nvSpPr>
            <p:cNvPr id="85" name="TextBox 84"/>
            <p:cNvSpPr txBox="1"/>
            <p:nvPr/>
          </p:nvSpPr>
          <p:spPr>
            <a:xfrm>
              <a:off x="15546448" y="14056275"/>
              <a:ext cx="1470918" cy="584775"/>
            </a:xfrm>
            <a:prstGeom prst="rect">
              <a:avLst/>
            </a:prstGeom>
            <a:noFill/>
          </p:spPr>
          <p:txBody>
            <a:bodyPr wrap="square" rtlCol="0">
              <a:spAutoFit/>
            </a:bodyPr>
            <a:lstStyle/>
            <a:p>
              <a:pPr algn="ctr"/>
              <a:r>
                <a:rPr lang="en-US" sz="1600" b="1" dirty="0">
                  <a:solidFill>
                    <a:schemeClr val="bg1"/>
                  </a:solidFill>
                </a:rPr>
                <a:t>Mississippi Sound</a:t>
              </a:r>
            </a:p>
          </p:txBody>
        </p:sp>
        <p:sp>
          <p:nvSpPr>
            <p:cNvPr id="86" name="TextBox 85"/>
            <p:cNvSpPr txBox="1"/>
            <p:nvPr/>
          </p:nvSpPr>
          <p:spPr>
            <a:xfrm>
              <a:off x="15412217" y="15214867"/>
              <a:ext cx="1408933" cy="338554"/>
            </a:xfrm>
            <a:prstGeom prst="rect">
              <a:avLst/>
            </a:prstGeom>
            <a:noFill/>
          </p:spPr>
          <p:txBody>
            <a:bodyPr wrap="square" rtlCol="0">
              <a:spAutoFit/>
            </a:bodyPr>
            <a:lstStyle/>
            <a:p>
              <a:r>
                <a:rPr lang="en-US" sz="1600" dirty="0">
                  <a:solidFill>
                    <a:schemeClr val="bg1"/>
                  </a:solidFill>
                </a:rPr>
                <a:t>Study </a:t>
              </a:r>
              <a:r>
                <a:rPr lang="en-US" sz="1600" dirty="0" smtClean="0">
                  <a:solidFill>
                    <a:schemeClr val="bg1"/>
                  </a:solidFill>
                </a:rPr>
                <a:t>Area</a:t>
              </a:r>
              <a:endParaRPr lang="en-US" sz="1600" dirty="0">
                <a:solidFill>
                  <a:schemeClr val="bg1"/>
                </a:solidFill>
              </a:endParaRPr>
            </a:p>
          </p:txBody>
        </p:sp>
        <p:pic>
          <p:nvPicPr>
            <p:cNvPr id="87"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283018" y="9333730"/>
              <a:ext cx="57884" cy="11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 name="Picture 2"/>
            <p:cNvPicPr>
              <a:picLocks noChangeAspect="1" noChangeArrowheads="1"/>
            </p:cNvPicPr>
            <p:nvPr/>
          </p:nvPicPr>
          <p:blipFill>
            <a:blip r:embed="rId9" cstate="print"/>
            <a:srcRect t="57252" r="70126"/>
            <a:stretch>
              <a:fillRect/>
            </a:stretch>
          </p:blipFill>
          <p:spPr bwMode="auto">
            <a:xfrm>
              <a:off x="15136937" y="15297501"/>
              <a:ext cx="323908" cy="162870"/>
            </a:xfrm>
            <a:prstGeom prst="rect">
              <a:avLst/>
            </a:prstGeom>
            <a:noFill/>
            <a:ln w="9525">
              <a:noFill/>
              <a:miter lim="800000"/>
              <a:headEnd/>
              <a:tailEnd/>
            </a:ln>
            <a:effectLst/>
          </p:spPr>
        </p:pic>
        <p:pic>
          <p:nvPicPr>
            <p:cNvPr id="8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957379" y="9317272"/>
              <a:ext cx="262758" cy="538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9" name="Group 28"/>
          <p:cNvGrpSpPr/>
          <p:nvPr/>
        </p:nvGrpSpPr>
        <p:grpSpPr>
          <a:xfrm>
            <a:off x="884019" y="28676930"/>
            <a:ext cx="5889809" cy="6405748"/>
            <a:chOff x="18327856" y="28070422"/>
            <a:chExt cx="5889809" cy="6405748"/>
          </a:xfrm>
        </p:grpSpPr>
        <p:sp>
          <p:nvSpPr>
            <p:cNvPr id="23" name="TextBox 22"/>
            <p:cNvSpPr txBox="1"/>
            <p:nvPr/>
          </p:nvSpPr>
          <p:spPr>
            <a:xfrm>
              <a:off x="18425932" y="28070422"/>
              <a:ext cx="4542503" cy="769441"/>
            </a:xfrm>
            <a:prstGeom prst="rect">
              <a:avLst/>
            </a:prstGeom>
            <a:noFill/>
          </p:spPr>
          <p:txBody>
            <a:bodyPr wrap="square" rtlCol="0">
              <a:spAutoFit/>
            </a:bodyPr>
            <a:lstStyle/>
            <a:p>
              <a:r>
                <a:rPr lang="en-US" sz="4400" b="1" dirty="0" smtClean="0">
                  <a:solidFill>
                    <a:srgbClr val="3289B4"/>
                  </a:solidFill>
                  <a:latin typeface="Century Gothic" panose="020B0502020202020204" pitchFamily="34" charset="0"/>
                </a:rPr>
                <a:t>Team Members</a:t>
              </a:r>
            </a:p>
          </p:txBody>
        </p:sp>
        <p:grpSp>
          <p:nvGrpSpPr>
            <p:cNvPr id="27" name="Group 26"/>
            <p:cNvGrpSpPr/>
            <p:nvPr/>
          </p:nvGrpSpPr>
          <p:grpSpPr>
            <a:xfrm>
              <a:off x="18327856" y="28770934"/>
              <a:ext cx="5889809" cy="5705236"/>
              <a:chOff x="819168" y="29285276"/>
              <a:chExt cx="5889809" cy="5705236"/>
            </a:xfrm>
          </p:grpSpPr>
          <p:grpSp>
            <p:nvGrpSpPr>
              <p:cNvPr id="25" name="Group 24"/>
              <p:cNvGrpSpPr/>
              <p:nvPr/>
            </p:nvGrpSpPr>
            <p:grpSpPr>
              <a:xfrm>
                <a:off x="881807" y="32297273"/>
                <a:ext cx="3002160" cy="2693238"/>
                <a:chOff x="881807" y="32297273"/>
                <a:chExt cx="3002160" cy="2693238"/>
              </a:xfrm>
            </p:grpSpPr>
            <p:sp>
              <p:nvSpPr>
                <p:cNvPr id="116" name="Text Placeholder 16"/>
                <p:cNvSpPr txBox="1">
                  <a:spLocks/>
                </p:cNvSpPr>
                <p:nvPr/>
              </p:nvSpPr>
              <p:spPr>
                <a:xfrm>
                  <a:off x="881807" y="34366565"/>
                  <a:ext cx="3002160" cy="62394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800" dirty="0" smtClean="0">
                      <a:solidFill>
                        <a:schemeClr val="tx1">
                          <a:lumMod val="75000"/>
                        </a:schemeClr>
                      </a:solidFill>
                    </a:rPr>
                    <a:t>Leah Parker</a:t>
                  </a:r>
                </a:p>
              </p:txBody>
            </p:sp>
            <p:pic>
              <p:nvPicPr>
                <p:cNvPr id="118" name="Picture 1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54185" y="32297273"/>
                  <a:ext cx="2057404" cy="2081789"/>
                </a:xfrm>
                <a:prstGeom prst="rect">
                  <a:avLst/>
                </a:prstGeom>
              </p:spPr>
            </p:pic>
            <p:pic>
              <p:nvPicPr>
                <p:cNvPr id="140" name="Picture 2"/>
                <p:cNvPicPr>
                  <a:picLocks noChangeArrowheads="1"/>
                </p:cNvPicPr>
                <p:nvPr/>
              </p:nvPicPr>
              <p:blipFill rotWithShape="1">
                <a:blip r:embed="rId11" cstate="print">
                  <a:extLst>
                    <a:ext uri="{28A0092B-C50C-407E-A947-70E740481C1C}">
                      <a14:useLocalDpi xmlns:a14="http://schemas.microsoft.com/office/drawing/2010/main" val="0"/>
                    </a:ext>
                  </a:extLst>
                </a:blip>
                <a:srcRect l="10341" t="2141" r="2910" b="41972"/>
                <a:stretch/>
              </p:blipFill>
              <p:spPr bwMode="auto">
                <a:xfrm>
                  <a:off x="1559927" y="32515207"/>
                  <a:ext cx="1645920" cy="1645920"/>
                </a:xfrm>
                <a:prstGeom prst="ellipse">
                  <a:avLst/>
                </a:prstGeom>
                <a:noFill/>
              </p:spPr>
            </p:pic>
          </p:grpSp>
          <p:grpSp>
            <p:nvGrpSpPr>
              <p:cNvPr id="2" name="Group 1"/>
              <p:cNvGrpSpPr/>
              <p:nvPr/>
            </p:nvGrpSpPr>
            <p:grpSpPr>
              <a:xfrm>
                <a:off x="819168" y="29319214"/>
                <a:ext cx="3127438" cy="3295743"/>
                <a:chOff x="819168" y="29319214"/>
                <a:chExt cx="3127438" cy="3295743"/>
              </a:xfrm>
            </p:grpSpPr>
            <p:sp>
              <p:nvSpPr>
                <p:cNvPr id="114" name="Text Placeholder 16"/>
                <p:cNvSpPr txBox="1">
                  <a:spLocks/>
                </p:cNvSpPr>
                <p:nvPr/>
              </p:nvSpPr>
              <p:spPr>
                <a:xfrm>
                  <a:off x="819168" y="31367064"/>
                  <a:ext cx="3127438"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800" dirty="0" smtClean="0">
                      <a:solidFill>
                        <a:schemeClr val="tx1">
                          <a:lumMod val="75000"/>
                        </a:schemeClr>
                      </a:solidFill>
                    </a:rPr>
                    <a:t>Mercedes </a:t>
                  </a:r>
                  <a:r>
                    <a:rPr lang="en-US" sz="2800" dirty="0" err="1" smtClean="0">
                      <a:solidFill>
                        <a:schemeClr val="tx1">
                          <a:lumMod val="75000"/>
                        </a:schemeClr>
                      </a:solidFill>
                    </a:rPr>
                    <a:t>Bartkovich</a:t>
                  </a:r>
                  <a:endParaRPr lang="en-US" sz="2800" dirty="0" smtClean="0">
                    <a:solidFill>
                      <a:schemeClr val="tx1">
                        <a:lumMod val="75000"/>
                      </a:schemeClr>
                    </a:solidFill>
                  </a:endParaRPr>
                </a:p>
                <a:p>
                  <a:pPr algn="ctr">
                    <a:lnSpc>
                      <a:spcPct val="100000"/>
                    </a:lnSpc>
                    <a:spcBef>
                      <a:spcPts val="0"/>
                    </a:spcBef>
                  </a:pPr>
                  <a:r>
                    <a:rPr lang="en-US" sz="2800" dirty="0" smtClean="0">
                      <a:solidFill>
                        <a:schemeClr val="tx1">
                          <a:lumMod val="75000"/>
                        </a:schemeClr>
                      </a:solidFill>
                    </a:rPr>
                    <a:t>Team Lead</a:t>
                  </a:r>
                </a:p>
              </p:txBody>
            </p:sp>
            <p:pic>
              <p:nvPicPr>
                <p:cNvPr id="119" name="Picture 1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354185" y="29319214"/>
                  <a:ext cx="2057404" cy="2081788"/>
                </a:xfrm>
                <a:prstGeom prst="rect">
                  <a:avLst/>
                </a:prstGeom>
              </p:spPr>
            </p:pic>
            <p:pic>
              <p:nvPicPr>
                <p:cNvPr id="141" name="Picture 2"/>
                <p:cNvPicPr>
                  <a:picLocks noChangeAspect="1" noChangeArrowheads="1"/>
                </p:cNvPicPr>
                <p:nvPr/>
              </p:nvPicPr>
              <p:blipFill rotWithShape="1">
                <a:blip r:embed="rId12" cstate="print"/>
                <a:srcRect l="302" t="3301" r="-163" b="20524"/>
                <a:stretch/>
              </p:blipFill>
              <p:spPr bwMode="auto">
                <a:xfrm>
                  <a:off x="1561132" y="29536989"/>
                  <a:ext cx="1643511" cy="1646238"/>
                </a:xfrm>
                <a:prstGeom prst="ellipse">
                  <a:avLst/>
                </a:prstGeom>
                <a:noFill/>
                <a:ln>
                  <a:noFill/>
                </a:ln>
                <a:effectLst/>
              </p:spPr>
            </p:pic>
          </p:grpSp>
          <p:grpSp>
            <p:nvGrpSpPr>
              <p:cNvPr id="26" name="Group 25"/>
              <p:cNvGrpSpPr/>
              <p:nvPr/>
            </p:nvGrpSpPr>
            <p:grpSpPr>
              <a:xfrm>
                <a:off x="3706817" y="32370501"/>
                <a:ext cx="3002160" cy="2620011"/>
                <a:chOff x="3706817" y="32370501"/>
                <a:chExt cx="3002160" cy="2620011"/>
              </a:xfrm>
            </p:grpSpPr>
            <p:sp>
              <p:nvSpPr>
                <p:cNvPr id="120" name="Text Placeholder 16"/>
                <p:cNvSpPr txBox="1">
                  <a:spLocks/>
                </p:cNvSpPr>
                <p:nvPr/>
              </p:nvSpPr>
              <p:spPr>
                <a:xfrm>
                  <a:off x="3706817" y="34366566"/>
                  <a:ext cx="3002160" cy="62394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dirty="0" smtClean="0">
                      <a:solidFill>
                        <a:schemeClr val="tx1">
                          <a:lumMod val="75000"/>
                        </a:schemeClr>
                      </a:solidFill>
                    </a:rPr>
                    <a:t>Amy </a:t>
                  </a:r>
                  <a:r>
                    <a:rPr lang="en-US" dirty="0" err="1" smtClean="0">
                      <a:solidFill>
                        <a:schemeClr val="tx1">
                          <a:lumMod val="75000"/>
                        </a:schemeClr>
                      </a:solidFill>
                    </a:rPr>
                    <a:t>Schwarber</a:t>
                  </a:r>
                  <a:endParaRPr lang="en-US" dirty="0" smtClean="0">
                    <a:solidFill>
                      <a:schemeClr val="tx1">
                        <a:lumMod val="75000"/>
                      </a:schemeClr>
                    </a:solidFill>
                  </a:endParaRPr>
                </a:p>
              </p:txBody>
            </p:sp>
            <p:pic>
              <p:nvPicPr>
                <p:cNvPr id="121" name="Picture 12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79195" y="32370501"/>
                  <a:ext cx="2057404" cy="2081789"/>
                </a:xfrm>
                <a:prstGeom prst="rect">
                  <a:avLst/>
                </a:prstGeom>
              </p:spPr>
            </p:pic>
            <p:pic>
              <p:nvPicPr>
                <p:cNvPr id="1026" name="Picture 2" descr="\\NASA2\Summer17_MCHD\Pictures\DSC_0053.JPG"/>
                <p:cNvPicPr>
                  <a:picLocks noChangeAspect="1" noChangeArrowheads="1"/>
                </p:cNvPicPr>
                <p:nvPr/>
              </p:nvPicPr>
              <p:blipFill>
                <a:blip r:embed="rId13" cstate="print"/>
                <a:srcRect l="29483" t="21552" r="33793" b="22586"/>
                <a:stretch>
                  <a:fillRect/>
                </a:stretch>
              </p:blipFill>
              <p:spPr bwMode="auto">
                <a:xfrm>
                  <a:off x="4399475" y="32597155"/>
                  <a:ext cx="1623060" cy="1645920"/>
                </a:xfrm>
                <a:prstGeom prst="ellipse">
                  <a:avLst/>
                </a:prstGeom>
                <a:noFill/>
              </p:spPr>
            </p:pic>
          </p:grpSp>
          <p:grpSp>
            <p:nvGrpSpPr>
              <p:cNvPr id="20" name="Group 19"/>
              <p:cNvGrpSpPr/>
              <p:nvPr/>
            </p:nvGrpSpPr>
            <p:grpSpPr>
              <a:xfrm>
                <a:off x="3771772" y="29285276"/>
                <a:ext cx="2872251" cy="3329681"/>
                <a:chOff x="3771772" y="29285276"/>
                <a:chExt cx="2872251" cy="3329681"/>
              </a:xfrm>
            </p:grpSpPr>
            <p:sp>
              <p:nvSpPr>
                <p:cNvPr id="115" name="Text Placeholder 16"/>
                <p:cNvSpPr txBox="1">
                  <a:spLocks/>
                </p:cNvSpPr>
                <p:nvPr/>
              </p:nvSpPr>
              <p:spPr>
                <a:xfrm>
                  <a:off x="3771772" y="31367064"/>
                  <a:ext cx="2872251" cy="124789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sz="2800" dirty="0" err="1" smtClean="0">
                      <a:solidFill>
                        <a:schemeClr val="tx1">
                          <a:lumMod val="75000"/>
                        </a:schemeClr>
                      </a:solidFill>
                    </a:rPr>
                    <a:t>Xin</a:t>
                  </a:r>
                  <a:r>
                    <a:rPr lang="en-US" sz="2800" dirty="0" smtClean="0">
                      <a:solidFill>
                        <a:schemeClr val="tx1">
                          <a:lumMod val="75000"/>
                        </a:schemeClr>
                      </a:solidFill>
                    </a:rPr>
                    <a:t> Hong</a:t>
                  </a:r>
                </a:p>
                <a:p>
                  <a:pPr algn="ctr">
                    <a:lnSpc>
                      <a:spcPct val="100000"/>
                    </a:lnSpc>
                    <a:spcBef>
                      <a:spcPts val="0"/>
                    </a:spcBef>
                  </a:pPr>
                  <a:r>
                    <a:rPr lang="en-US" sz="2800" dirty="0" smtClean="0">
                      <a:solidFill>
                        <a:schemeClr val="tx1">
                          <a:lumMod val="75000"/>
                        </a:schemeClr>
                      </a:solidFill>
                    </a:rPr>
                    <a:t>Team Lead</a:t>
                  </a:r>
                </a:p>
              </p:txBody>
            </p:sp>
            <p:pic>
              <p:nvPicPr>
                <p:cNvPr id="117" name="Picture 1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79195" y="29285276"/>
                  <a:ext cx="2057404" cy="2081788"/>
                </a:xfrm>
                <a:prstGeom prst="rect">
                  <a:avLst/>
                </a:prstGeom>
              </p:spPr>
            </p:pic>
            <p:pic>
              <p:nvPicPr>
                <p:cNvPr id="1027" name="Picture 3" descr="\\NASA2\Summer17_MCHD\Pictures\DSC_0051.JPG"/>
                <p:cNvPicPr>
                  <a:picLocks noChangeAspect="1" noChangeArrowheads="1"/>
                </p:cNvPicPr>
                <p:nvPr/>
              </p:nvPicPr>
              <p:blipFill>
                <a:blip r:embed="rId14" cstate="print"/>
                <a:srcRect l="33276" t="18449" r="34483" b="32931"/>
                <a:stretch>
                  <a:fillRect/>
                </a:stretch>
              </p:blipFill>
              <p:spPr bwMode="auto">
                <a:xfrm>
                  <a:off x="4399473" y="29524541"/>
                  <a:ext cx="1645920" cy="1654723"/>
                </a:xfrm>
                <a:prstGeom prst="ellipse">
                  <a:avLst/>
                </a:prstGeom>
                <a:noFill/>
              </p:spPr>
            </p:pic>
          </p:grpSp>
        </p:grpSp>
      </p:grpSp>
      <p:pic>
        <p:nvPicPr>
          <p:cNvPr id="7" name="Picture 6"/>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09589" y="19405015"/>
            <a:ext cx="5561703" cy="4297679"/>
          </a:xfrm>
          <a:prstGeom prst="rect">
            <a:avLst/>
          </a:prstGeom>
        </p:spPr>
      </p:pic>
      <p:sp>
        <p:nvSpPr>
          <p:cNvPr id="100" name="TextBox 99"/>
          <p:cNvSpPr txBox="1"/>
          <p:nvPr/>
        </p:nvSpPr>
        <p:spPr>
          <a:xfrm>
            <a:off x="950439" y="19437575"/>
            <a:ext cx="5674297" cy="646331"/>
          </a:xfrm>
          <a:prstGeom prst="rect">
            <a:avLst/>
          </a:prstGeom>
          <a:noFill/>
        </p:spPr>
        <p:txBody>
          <a:bodyPr wrap="square" rtlCol="0">
            <a:spAutoFit/>
          </a:bodyPr>
          <a:lstStyle/>
          <a:p>
            <a:pPr algn="ctr"/>
            <a:r>
              <a:rPr lang="en-US" sz="3600" dirty="0" smtClean="0">
                <a:solidFill>
                  <a:schemeClr val="bg1"/>
                </a:solidFill>
              </a:rPr>
              <a:t>Salinity Change</a:t>
            </a:r>
            <a:endParaRPr lang="en-US" sz="3600" dirty="0">
              <a:solidFill>
                <a:schemeClr val="bg1"/>
              </a:solidFill>
            </a:endParaRPr>
          </a:p>
        </p:txBody>
      </p:sp>
      <p:sp>
        <p:nvSpPr>
          <p:cNvPr id="11" name="TextBox 10"/>
          <p:cNvSpPr txBox="1"/>
          <p:nvPr/>
        </p:nvSpPr>
        <p:spPr>
          <a:xfrm>
            <a:off x="915995" y="18729689"/>
            <a:ext cx="17168078" cy="677108"/>
          </a:xfrm>
          <a:prstGeom prst="rect">
            <a:avLst/>
          </a:prstGeom>
          <a:noFill/>
        </p:spPr>
        <p:txBody>
          <a:bodyPr wrap="square" rtlCol="0">
            <a:spAutoFit/>
          </a:bodyPr>
          <a:lstStyle/>
          <a:p>
            <a:r>
              <a:rPr lang="en-US" sz="3800" dirty="0" smtClean="0"/>
              <a:t>Water Quality Change from 2007 to 2017</a:t>
            </a:r>
            <a:endParaRPr lang="en-US" sz="3800" dirty="0"/>
          </a:p>
        </p:txBody>
      </p:sp>
      <p:pic>
        <p:nvPicPr>
          <p:cNvPr id="99"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90637" y="19486848"/>
            <a:ext cx="22302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3" name="TextBox 102"/>
          <p:cNvSpPr txBox="1"/>
          <p:nvPr/>
        </p:nvSpPr>
        <p:spPr>
          <a:xfrm>
            <a:off x="12497146" y="19440643"/>
            <a:ext cx="5667914" cy="646331"/>
          </a:xfrm>
          <a:prstGeom prst="rect">
            <a:avLst/>
          </a:prstGeom>
          <a:noFill/>
        </p:spPr>
        <p:txBody>
          <a:bodyPr wrap="square" rtlCol="0">
            <a:spAutoFit/>
          </a:bodyPr>
          <a:lstStyle/>
          <a:p>
            <a:pPr algn="ctr"/>
            <a:r>
              <a:rPr lang="en-US" sz="3600" dirty="0" smtClean="0">
                <a:solidFill>
                  <a:schemeClr val="bg1"/>
                </a:solidFill>
              </a:rPr>
              <a:t>SST Change</a:t>
            </a:r>
            <a:endParaRPr lang="en-US" sz="3600" dirty="0">
              <a:solidFill>
                <a:schemeClr val="bg1"/>
              </a:solidFill>
            </a:endParaRPr>
          </a:p>
        </p:txBody>
      </p:sp>
      <p:pic>
        <p:nvPicPr>
          <p:cNvPr id="10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69517" y="19527062"/>
            <a:ext cx="22302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 name="Rectangle 138"/>
          <p:cNvSpPr/>
          <p:nvPr/>
        </p:nvSpPr>
        <p:spPr>
          <a:xfrm>
            <a:off x="13055853" y="21147243"/>
            <a:ext cx="631904" cy="836126"/>
          </a:xfrm>
          <a:prstGeom prst="rect">
            <a:avLst/>
          </a:prstGeom>
          <a:noFill/>
          <a:ln>
            <a:noFill/>
          </a:ln>
        </p:spPr>
        <p:txBody>
          <a:bodyPr wrap="none">
            <a:spAutoFit/>
          </a:bodyPr>
          <a:lstStyle/>
          <a:p>
            <a:r>
              <a:rPr lang="en-US" sz="1500" b="1" dirty="0" smtClean="0">
                <a:solidFill>
                  <a:schemeClr val="bg1"/>
                </a:solidFill>
              </a:rPr>
              <a:t>12.52</a:t>
            </a:r>
          </a:p>
          <a:p>
            <a:pPr>
              <a:spcAft>
                <a:spcPts val="400"/>
              </a:spcAft>
            </a:pPr>
            <a:endParaRPr lang="en-US" sz="1500" b="1" dirty="0" smtClean="0">
              <a:solidFill>
                <a:schemeClr val="bg1"/>
              </a:solidFill>
            </a:endParaRPr>
          </a:p>
          <a:p>
            <a:r>
              <a:rPr lang="en-US" sz="1500" b="1" dirty="0" smtClean="0">
                <a:solidFill>
                  <a:schemeClr val="bg1"/>
                </a:solidFill>
              </a:rPr>
              <a:t>-12.81</a:t>
            </a:r>
          </a:p>
        </p:txBody>
      </p:sp>
      <p:sp>
        <p:nvSpPr>
          <p:cNvPr id="142" name="TextBox 141"/>
          <p:cNvSpPr txBox="1"/>
          <p:nvPr/>
        </p:nvSpPr>
        <p:spPr>
          <a:xfrm>
            <a:off x="12568866" y="20537168"/>
            <a:ext cx="1945802" cy="646331"/>
          </a:xfrm>
          <a:prstGeom prst="rect">
            <a:avLst/>
          </a:prstGeom>
          <a:noFill/>
        </p:spPr>
        <p:txBody>
          <a:bodyPr wrap="square" rtlCol="0">
            <a:spAutoFit/>
          </a:bodyPr>
          <a:lstStyle/>
          <a:p>
            <a:r>
              <a:rPr lang="en-US" sz="1800" b="1" dirty="0" smtClean="0">
                <a:solidFill>
                  <a:schemeClr val="bg1"/>
                </a:solidFill>
              </a:rPr>
              <a:t>Temperature Changes (°C)</a:t>
            </a:r>
            <a:endParaRPr lang="en-US" sz="1800" b="1" dirty="0">
              <a:solidFill>
                <a:schemeClr val="bg1"/>
              </a:solidFill>
            </a:endParaRPr>
          </a:p>
        </p:txBody>
      </p:sp>
      <p:grpSp>
        <p:nvGrpSpPr>
          <p:cNvPr id="30" name="Group 29"/>
          <p:cNvGrpSpPr/>
          <p:nvPr/>
        </p:nvGrpSpPr>
        <p:grpSpPr>
          <a:xfrm>
            <a:off x="16689882" y="17099662"/>
            <a:ext cx="3025450" cy="2002995"/>
            <a:chOff x="16835356" y="16547302"/>
            <a:chExt cx="3025450" cy="2002995"/>
          </a:xfrm>
        </p:grpSpPr>
        <p:pic>
          <p:nvPicPr>
            <p:cNvPr id="146" name="Picture 14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6835356" y="16547302"/>
              <a:ext cx="1963981" cy="1608433"/>
            </a:xfrm>
            <a:prstGeom prst="rect">
              <a:avLst/>
            </a:prstGeom>
          </p:spPr>
        </p:pic>
        <p:sp>
          <p:nvSpPr>
            <p:cNvPr id="152" name="TextBox 151"/>
            <p:cNvSpPr txBox="1"/>
            <p:nvPr/>
          </p:nvSpPr>
          <p:spPr>
            <a:xfrm>
              <a:off x="18105669" y="17262912"/>
              <a:ext cx="1755137" cy="1287385"/>
            </a:xfrm>
            <a:prstGeom prst="rect">
              <a:avLst/>
            </a:prstGeom>
            <a:noFill/>
          </p:spPr>
          <p:txBody>
            <a:bodyPr wrap="square" rtlCol="0">
              <a:spAutoFit/>
            </a:bodyPr>
            <a:lstStyle/>
            <a:p>
              <a:pPr algn="ctr"/>
              <a:r>
                <a:rPr lang="en-US" sz="2400" dirty="0"/>
                <a:t>Landsat 8 </a:t>
              </a:r>
              <a:r>
                <a:rPr lang="en-US" sz="2400" dirty="0" smtClean="0"/>
                <a:t>OLI &amp; TIRS</a:t>
              </a:r>
              <a:endParaRPr lang="en-US" sz="2400" dirty="0"/>
            </a:p>
          </p:txBody>
        </p:sp>
      </p:grpSp>
      <p:grpSp>
        <p:nvGrpSpPr>
          <p:cNvPr id="28" name="Group 27"/>
          <p:cNvGrpSpPr/>
          <p:nvPr/>
        </p:nvGrpSpPr>
        <p:grpSpPr>
          <a:xfrm>
            <a:off x="14000335" y="17120908"/>
            <a:ext cx="2646923" cy="1800017"/>
            <a:chOff x="14145809" y="16568548"/>
            <a:chExt cx="2646923" cy="1800017"/>
          </a:xfrm>
        </p:grpSpPr>
        <p:pic>
          <p:nvPicPr>
            <p:cNvPr id="147" name="Picture 14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4145809" y="16568548"/>
              <a:ext cx="2431771" cy="1276578"/>
            </a:xfrm>
            <a:prstGeom prst="rect">
              <a:avLst/>
            </a:prstGeom>
          </p:spPr>
        </p:pic>
        <p:sp>
          <p:nvSpPr>
            <p:cNvPr id="153" name="TextBox 152"/>
            <p:cNvSpPr txBox="1"/>
            <p:nvPr/>
          </p:nvSpPr>
          <p:spPr>
            <a:xfrm>
              <a:off x="14919848" y="17477298"/>
              <a:ext cx="1872884" cy="891267"/>
            </a:xfrm>
            <a:prstGeom prst="rect">
              <a:avLst/>
            </a:prstGeom>
            <a:noFill/>
          </p:spPr>
          <p:txBody>
            <a:bodyPr wrap="square" rtlCol="0">
              <a:spAutoFit/>
            </a:bodyPr>
            <a:lstStyle/>
            <a:p>
              <a:pPr algn="ctr"/>
              <a:r>
                <a:rPr lang="en-US" sz="2400" dirty="0" smtClean="0"/>
                <a:t>Aqua MODIS</a:t>
              </a:r>
              <a:endParaRPr lang="en-US" sz="2400" dirty="0"/>
            </a:p>
          </p:txBody>
        </p:sp>
      </p:grpSp>
      <p:grpSp>
        <p:nvGrpSpPr>
          <p:cNvPr id="36" name="Group 35"/>
          <p:cNvGrpSpPr/>
          <p:nvPr/>
        </p:nvGrpSpPr>
        <p:grpSpPr>
          <a:xfrm>
            <a:off x="21747679" y="16333706"/>
            <a:ext cx="2760338" cy="2499081"/>
            <a:chOff x="21893153" y="15656654"/>
            <a:chExt cx="2760338" cy="2499081"/>
          </a:xfrm>
        </p:grpSpPr>
        <p:pic>
          <p:nvPicPr>
            <p:cNvPr id="150" name="Picture 149"/>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1893153" y="15656654"/>
              <a:ext cx="2581453" cy="2499081"/>
            </a:xfrm>
            <a:prstGeom prst="rect">
              <a:avLst/>
            </a:prstGeom>
          </p:spPr>
        </p:pic>
        <p:sp>
          <p:nvSpPr>
            <p:cNvPr id="155" name="TextBox 154"/>
            <p:cNvSpPr txBox="1"/>
            <p:nvPr/>
          </p:nvSpPr>
          <p:spPr>
            <a:xfrm>
              <a:off x="23135100" y="16270703"/>
              <a:ext cx="1518391" cy="891267"/>
            </a:xfrm>
            <a:prstGeom prst="rect">
              <a:avLst/>
            </a:prstGeom>
            <a:noFill/>
          </p:spPr>
          <p:txBody>
            <a:bodyPr wrap="square" rtlCol="0">
              <a:spAutoFit/>
            </a:bodyPr>
            <a:lstStyle/>
            <a:p>
              <a:pPr algn="ctr"/>
              <a:r>
                <a:rPr lang="en-US" sz="2400" dirty="0"/>
                <a:t>Landsat </a:t>
              </a:r>
              <a:r>
                <a:rPr lang="en-US" sz="2400" dirty="0" smtClean="0"/>
                <a:t>5 TM</a:t>
              </a:r>
              <a:endParaRPr lang="en-US" sz="2400" dirty="0"/>
            </a:p>
          </p:txBody>
        </p:sp>
      </p:grpSp>
      <p:grpSp>
        <p:nvGrpSpPr>
          <p:cNvPr id="33" name="Group 32"/>
          <p:cNvGrpSpPr/>
          <p:nvPr/>
        </p:nvGrpSpPr>
        <p:grpSpPr>
          <a:xfrm>
            <a:off x="19574441" y="16937715"/>
            <a:ext cx="2457231" cy="1624171"/>
            <a:chOff x="19719915" y="16385355"/>
            <a:chExt cx="2457231" cy="1624171"/>
          </a:xfrm>
        </p:grpSpPr>
        <p:pic>
          <p:nvPicPr>
            <p:cNvPr id="149" name="Picture 3"/>
            <p:cNvPicPr>
              <a:picLocks noChangeAspect="1" noChangeArrowheads="1"/>
            </p:cNvPicPr>
            <p:nvPr/>
          </p:nvPicPr>
          <p:blipFill>
            <a:blip r:embed="rId19"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9719915" y="16404148"/>
              <a:ext cx="2143409" cy="1605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6" name="TextBox 155"/>
            <p:cNvSpPr txBox="1"/>
            <p:nvPr/>
          </p:nvSpPr>
          <p:spPr>
            <a:xfrm>
              <a:off x="20304262" y="16385355"/>
              <a:ext cx="1872884" cy="891267"/>
            </a:xfrm>
            <a:prstGeom prst="rect">
              <a:avLst/>
            </a:prstGeom>
            <a:noFill/>
          </p:spPr>
          <p:txBody>
            <a:bodyPr wrap="square" rtlCol="0">
              <a:spAutoFit/>
            </a:bodyPr>
            <a:lstStyle/>
            <a:p>
              <a:pPr algn="ctr"/>
              <a:r>
                <a:rPr lang="en-US" sz="2400" dirty="0" smtClean="0"/>
                <a:t>Sentinel-2 MSI</a:t>
              </a:r>
              <a:endParaRPr lang="en-US" sz="2400" dirty="0"/>
            </a:p>
          </p:txBody>
        </p:sp>
      </p:grpSp>
      <p:sp>
        <p:nvSpPr>
          <p:cNvPr id="94" name="TextBox 93"/>
          <p:cNvSpPr txBox="1"/>
          <p:nvPr/>
        </p:nvSpPr>
        <p:spPr>
          <a:xfrm>
            <a:off x="1591661" y="21107029"/>
            <a:ext cx="2245394" cy="969496"/>
          </a:xfrm>
          <a:prstGeom prst="rect">
            <a:avLst/>
          </a:prstGeom>
          <a:noFill/>
        </p:spPr>
        <p:txBody>
          <a:bodyPr wrap="square" rtlCol="0">
            <a:spAutoFit/>
          </a:bodyPr>
          <a:lstStyle/>
          <a:p>
            <a:r>
              <a:rPr lang="en-US" sz="1500" b="1" dirty="0" smtClean="0">
                <a:solidFill>
                  <a:schemeClr val="bg1"/>
                </a:solidFill>
              </a:rPr>
              <a:t>29.5</a:t>
            </a:r>
          </a:p>
          <a:p>
            <a:endParaRPr lang="en-US" sz="1500" b="1" dirty="0" smtClean="0">
              <a:solidFill>
                <a:schemeClr val="bg1"/>
              </a:solidFill>
            </a:endParaRPr>
          </a:p>
          <a:p>
            <a:r>
              <a:rPr lang="en-US" sz="1500" b="1" dirty="0" smtClean="0">
                <a:solidFill>
                  <a:schemeClr val="bg1"/>
                </a:solidFill>
              </a:rPr>
              <a:t>-26.7</a:t>
            </a:r>
          </a:p>
          <a:p>
            <a:endParaRPr lang="en-US" sz="1200" b="1" dirty="0">
              <a:solidFill>
                <a:schemeClr val="bg1"/>
              </a:solidFill>
            </a:endParaRPr>
          </a:p>
        </p:txBody>
      </p:sp>
      <p:sp>
        <p:nvSpPr>
          <p:cNvPr id="95" name="TextBox 94"/>
          <p:cNvSpPr txBox="1"/>
          <p:nvPr/>
        </p:nvSpPr>
        <p:spPr>
          <a:xfrm>
            <a:off x="1033709" y="20496954"/>
            <a:ext cx="2108920" cy="646331"/>
          </a:xfrm>
          <a:prstGeom prst="rect">
            <a:avLst/>
          </a:prstGeom>
          <a:noFill/>
        </p:spPr>
        <p:txBody>
          <a:bodyPr wrap="square" rtlCol="0">
            <a:spAutoFit/>
          </a:bodyPr>
          <a:lstStyle/>
          <a:p>
            <a:r>
              <a:rPr lang="en-US" sz="1800" b="1" dirty="0" smtClean="0">
                <a:solidFill>
                  <a:schemeClr val="bg1"/>
                </a:solidFill>
              </a:rPr>
              <a:t>Salinity Changes (PPT)</a:t>
            </a:r>
            <a:endParaRPr lang="en-US" sz="1800" b="1" dirty="0">
              <a:solidFill>
                <a:schemeClr val="bg1"/>
              </a:solidFill>
            </a:endParaRPr>
          </a:p>
        </p:txBody>
      </p:sp>
      <p:cxnSp>
        <p:nvCxnSpPr>
          <p:cNvPr id="24" name="Straight Arrow Connector 23"/>
          <p:cNvCxnSpPr>
            <a:stCxn id="112" idx="1"/>
            <a:endCxn id="123" idx="3"/>
          </p:cNvCxnSpPr>
          <p:nvPr/>
        </p:nvCxnSpPr>
        <p:spPr>
          <a:xfrm flipH="1">
            <a:off x="4434513" y="15172981"/>
            <a:ext cx="341338" cy="0"/>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6718414" y="19494947"/>
            <a:ext cx="5641406" cy="646331"/>
          </a:xfrm>
          <a:prstGeom prst="rect">
            <a:avLst/>
          </a:prstGeom>
          <a:noFill/>
        </p:spPr>
        <p:txBody>
          <a:bodyPr wrap="square" rtlCol="0">
            <a:spAutoFit/>
          </a:bodyPr>
          <a:lstStyle/>
          <a:p>
            <a:pPr algn="ctr"/>
            <a:r>
              <a:rPr lang="en-US" sz="3600" dirty="0" smtClean="0">
                <a:solidFill>
                  <a:schemeClr val="bg1"/>
                </a:solidFill>
              </a:rPr>
              <a:t>Turbidity Change</a:t>
            </a:r>
            <a:endParaRPr lang="en-US" sz="3600" dirty="0">
              <a:solidFill>
                <a:schemeClr val="bg1"/>
              </a:solidFill>
            </a:endParaRPr>
          </a:p>
        </p:txBody>
      </p:sp>
      <p:pic>
        <p:nvPicPr>
          <p:cNvPr id="10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06936" y="19584045"/>
            <a:ext cx="22302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7" name="Rectangle 106"/>
          <p:cNvSpPr/>
          <p:nvPr/>
        </p:nvSpPr>
        <p:spPr>
          <a:xfrm>
            <a:off x="7386217" y="21092300"/>
            <a:ext cx="692818" cy="861774"/>
          </a:xfrm>
          <a:prstGeom prst="rect">
            <a:avLst/>
          </a:prstGeom>
          <a:noFill/>
        </p:spPr>
        <p:txBody>
          <a:bodyPr wrap="none">
            <a:spAutoFit/>
          </a:bodyPr>
          <a:lstStyle/>
          <a:p>
            <a:r>
              <a:rPr lang="en-US" sz="1500" b="1" dirty="0" smtClean="0">
                <a:solidFill>
                  <a:schemeClr val="bg1"/>
                </a:solidFill>
              </a:rPr>
              <a:t>57.78</a:t>
            </a:r>
          </a:p>
          <a:p>
            <a:pPr>
              <a:spcAft>
                <a:spcPts val="600"/>
              </a:spcAft>
            </a:pPr>
            <a:endParaRPr lang="en-US" sz="1500" b="1" dirty="0" smtClean="0">
              <a:solidFill>
                <a:schemeClr val="bg1"/>
              </a:solidFill>
            </a:endParaRPr>
          </a:p>
          <a:p>
            <a:r>
              <a:rPr lang="en-US" sz="1500" b="1" dirty="0" smtClean="0">
                <a:solidFill>
                  <a:schemeClr val="bg1"/>
                </a:solidFill>
              </a:rPr>
              <a:t>-66.10 </a:t>
            </a:r>
          </a:p>
        </p:txBody>
      </p:sp>
      <p:sp>
        <p:nvSpPr>
          <p:cNvPr id="108" name="Rectangle 107"/>
          <p:cNvSpPr/>
          <p:nvPr/>
        </p:nvSpPr>
        <p:spPr>
          <a:xfrm>
            <a:off x="6797699" y="20482799"/>
            <a:ext cx="2567397" cy="646331"/>
          </a:xfrm>
          <a:prstGeom prst="rect">
            <a:avLst/>
          </a:prstGeom>
        </p:spPr>
        <p:txBody>
          <a:bodyPr wrap="square">
            <a:spAutoFit/>
          </a:bodyPr>
          <a:lstStyle/>
          <a:p>
            <a:r>
              <a:rPr lang="en-US" sz="1800" b="1" dirty="0" smtClean="0">
                <a:solidFill>
                  <a:schemeClr val="bg1"/>
                </a:solidFill>
              </a:rPr>
              <a:t>Turbidity Changes (FNU)</a:t>
            </a:r>
          </a:p>
        </p:txBody>
      </p:sp>
      <p:pic>
        <p:nvPicPr>
          <p:cNvPr id="6" name="Picture 2"/>
          <p:cNvPicPr>
            <a:picLocks noChangeAspect="1" noChangeArrowheads="1"/>
          </p:cNvPicPr>
          <p:nvPr/>
        </p:nvPicPr>
        <p:blipFill>
          <a:blip r:embed="rId20" cstate="print"/>
          <a:srcRect/>
          <a:stretch>
            <a:fillRect/>
          </a:stretch>
        </p:blipFill>
        <p:spPr bwMode="auto">
          <a:xfrm>
            <a:off x="6877089" y="21165485"/>
            <a:ext cx="504769" cy="686050"/>
          </a:xfrm>
          <a:prstGeom prst="rect">
            <a:avLst/>
          </a:prstGeom>
          <a:noFill/>
          <a:ln w="9525">
            <a:noFill/>
            <a:miter lim="800000"/>
            <a:headEnd/>
            <a:tailEnd/>
          </a:ln>
          <a:effectLst/>
        </p:spPr>
      </p:pic>
      <p:cxnSp>
        <p:nvCxnSpPr>
          <p:cNvPr id="177" name="Straight Arrow Connector 176"/>
          <p:cNvCxnSpPr>
            <a:stCxn id="122" idx="2"/>
            <a:endCxn id="136" idx="0"/>
          </p:cNvCxnSpPr>
          <p:nvPr/>
        </p:nvCxnSpPr>
        <p:spPr>
          <a:xfrm flipH="1">
            <a:off x="6039804" y="15936630"/>
            <a:ext cx="3054612" cy="61986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5" name="TextBox 164"/>
          <p:cNvSpPr txBox="1"/>
          <p:nvPr/>
        </p:nvSpPr>
        <p:spPr>
          <a:xfrm>
            <a:off x="836591" y="23786969"/>
            <a:ext cx="11647369" cy="677108"/>
          </a:xfrm>
          <a:prstGeom prst="rect">
            <a:avLst/>
          </a:prstGeom>
          <a:noFill/>
        </p:spPr>
        <p:txBody>
          <a:bodyPr wrap="square" rtlCol="0">
            <a:spAutoFit/>
          </a:bodyPr>
          <a:lstStyle/>
          <a:p>
            <a:pPr algn="ctr"/>
            <a:r>
              <a:rPr lang="en-US" sz="3800" dirty="0" smtClean="0"/>
              <a:t>Habitat Suitability for Manatees and Oysters for 2016 - 2017</a:t>
            </a:r>
            <a:endParaRPr lang="en-US" sz="3800" dirty="0"/>
          </a:p>
        </p:txBody>
      </p:sp>
      <p:sp>
        <p:nvSpPr>
          <p:cNvPr id="169" name="TextBox 168"/>
          <p:cNvSpPr txBox="1"/>
          <p:nvPr/>
        </p:nvSpPr>
        <p:spPr>
          <a:xfrm>
            <a:off x="12365579" y="24407825"/>
            <a:ext cx="5674297" cy="892552"/>
          </a:xfrm>
          <a:prstGeom prst="rect">
            <a:avLst/>
          </a:prstGeom>
          <a:noFill/>
        </p:spPr>
        <p:txBody>
          <a:bodyPr wrap="square" rtlCol="0">
            <a:spAutoFit/>
          </a:bodyPr>
          <a:lstStyle/>
          <a:p>
            <a:pPr algn="ctr"/>
            <a:r>
              <a:rPr lang="en-US" sz="3600" dirty="0" smtClean="0">
                <a:solidFill>
                  <a:schemeClr val="bg1"/>
                </a:solidFill>
              </a:rPr>
              <a:t>Annual Oyster</a:t>
            </a:r>
          </a:p>
          <a:p>
            <a:pPr algn="ctr"/>
            <a:r>
              <a:rPr lang="en-US" sz="1600" dirty="0" smtClean="0">
                <a:solidFill>
                  <a:schemeClr val="bg1"/>
                </a:solidFill>
              </a:rPr>
              <a:t>(June 2016 – May 2017)</a:t>
            </a:r>
            <a:endParaRPr lang="en-US" sz="1600" dirty="0">
              <a:solidFill>
                <a:schemeClr val="bg1"/>
              </a:solidFill>
            </a:endParaRPr>
          </a:p>
        </p:txBody>
      </p:sp>
      <p:sp>
        <p:nvSpPr>
          <p:cNvPr id="178" name="Rectangle 177"/>
          <p:cNvSpPr/>
          <p:nvPr/>
        </p:nvSpPr>
        <p:spPr>
          <a:xfrm>
            <a:off x="13140530" y="25984555"/>
            <a:ext cx="615874" cy="861774"/>
          </a:xfrm>
          <a:prstGeom prst="rect">
            <a:avLst/>
          </a:prstGeom>
        </p:spPr>
        <p:txBody>
          <a:bodyPr wrap="none">
            <a:spAutoFit/>
          </a:bodyPr>
          <a:lstStyle/>
          <a:p>
            <a:r>
              <a:rPr lang="en-US" sz="1500" b="1" dirty="0" smtClean="0">
                <a:solidFill>
                  <a:schemeClr val="bg1"/>
                </a:solidFill>
              </a:rPr>
              <a:t>High</a:t>
            </a:r>
          </a:p>
          <a:p>
            <a:pPr>
              <a:spcAft>
                <a:spcPts val="600"/>
              </a:spcAft>
            </a:pPr>
            <a:endParaRPr lang="en-US" sz="1500" b="1" dirty="0" smtClean="0">
              <a:solidFill>
                <a:schemeClr val="bg1"/>
              </a:solidFill>
            </a:endParaRPr>
          </a:p>
          <a:p>
            <a:r>
              <a:rPr lang="en-US" sz="1500" b="1" dirty="0" smtClean="0">
                <a:solidFill>
                  <a:schemeClr val="bg1"/>
                </a:solidFill>
              </a:rPr>
              <a:t>Low</a:t>
            </a:r>
          </a:p>
        </p:txBody>
      </p:sp>
      <p:sp>
        <p:nvSpPr>
          <p:cNvPr id="179" name="Rectangle 178"/>
          <p:cNvSpPr/>
          <p:nvPr/>
        </p:nvSpPr>
        <p:spPr>
          <a:xfrm>
            <a:off x="12650521" y="25427525"/>
            <a:ext cx="1211297" cy="646331"/>
          </a:xfrm>
          <a:prstGeom prst="rect">
            <a:avLst/>
          </a:prstGeom>
        </p:spPr>
        <p:txBody>
          <a:bodyPr wrap="square">
            <a:spAutoFit/>
          </a:bodyPr>
          <a:lstStyle/>
          <a:p>
            <a:r>
              <a:rPr lang="en-US" sz="1800" b="1" dirty="0" smtClean="0">
                <a:solidFill>
                  <a:schemeClr val="bg1"/>
                </a:solidFill>
              </a:rPr>
              <a:t>Habitat Suitability</a:t>
            </a:r>
          </a:p>
        </p:txBody>
      </p:sp>
      <p:pic>
        <p:nvPicPr>
          <p:cNvPr id="181"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02824" y="24502390"/>
            <a:ext cx="22302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2" name="Picture 161"/>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09589" y="24407825"/>
            <a:ext cx="5561703" cy="4297680"/>
          </a:xfrm>
          <a:prstGeom prst="rect">
            <a:avLst/>
          </a:prstGeom>
        </p:spPr>
      </p:pic>
      <p:sp>
        <p:nvSpPr>
          <p:cNvPr id="167" name="TextBox 166"/>
          <p:cNvSpPr txBox="1"/>
          <p:nvPr/>
        </p:nvSpPr>
        <p:spPr>
          <a:xfrm>
            <a:off x="913503" y="24464078"/>
            <a:ext cx="5674297" cy="923330"/>
          </a:xfrm>
          <a:prstGeom prst="rect">
            <a:avLst/>
          </a:prstGeom>
          <a:noFill/>
        </p:spPr>
        <p:txBody>
          <a:bodyPr wrap="square" rtlCol="0">
            <a:spAutoFit/>
          </a:bodyPr>
          <a:lstStyle/>
          <a:p>
            <a:pPr algn="ctr"/>
            <a:r>
              <a:rPr lang="en-US" sz="3600" dirty="0" smtClean="0">
                <a:solidFill>
                  <a:schemeClr val="bg1"/>
                </a:solidFill>
              </a:rPr>
              <a:t>High Manatee Season</a:t>
            </a:r>
          </a:p>
          <a:p>
            <a:pPr algn="ctr"/>
            <a:r>
              <a:rPr lang="en-US" sz="1800" dirty="0" smtClean="0">
                <a:solidFill>
                  <a:schemeClr val="bg1"/>
                </a:solidFill>
              </a:rPr>
              <a:t>(June – October 2016)</a:t>
            </a:r>
            <a:endParaRPr lang="en-US" sz="1800" dirty="0">
              <a:solidFill>
                <a:schemeClr val="bg1"/>
              </a:solidFill>
            </a:endParaRPr>
          </a:p>
        </p:txBody>
      </p:sp>
      <p:pic>
        <p:nvPicPr>
          <p:cNvPr id="170" name="Picture 3"/>
          <p:cNvPicPr>
            <a:picLocks noChangeAspect="1" noChangeArrowheads="1"/>
          </p:cNvPicPr>
          <p:nvPr/>
        </p:nvPicPr>
        <p:blipFill rotWithShape="1">
          <a:blip r:embed="rId22">
            <a:extLst>
              <a:ext uri="{28A0092B-C50C-407E-A947-70E740481C1C}">
                <a14:useLocalDpi xmlns:a14="http://schemas.microsoft.com/office/drawing/2010/main" val="0"/>
              </a:ext>
            </a:extLst>
          </a:blip>
          <a:srcRect t="53542" r="75052" b="17492"/>
          <a:stretch/>
        </p:blipFill>
        <p:spPr bwMode="auto">
          <a:xfrm>
            <a:off x="1115001" y="26182457"/>
            <a:ext cx="383264" cy="69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1" name="Rectangle 170"/>
          <p:cNvSpPr/>
          <p:nvPr/>
        </p:nvSpPr>
        <p:spPr>
          <a:xfrm>
            <a:off x="1489400" y="26089521"/>
            <a:ext cx="615874" cy="861774"/>
          </a:xfrm>
          <a:prstGeom prst="rect">
            <a:avLst/>
          </a:prstGeom>
        </p:spPr>
        <p:txBody>
          <a:bodyPr wrap="none">
            <a:spAutoFit/>
          </a:bodyPr>
          <a:lstStyle/>
          <a:p>
            <a:r>
              <a:rPr lang="en-US" sz="1500" b="1" dirty="0" smtClean="0">
                <a:solidFill>
                  <a:schemeClr val="bg1"/>
                </a:solidFill>
              </a:rPr>
              <a:t>High</a:t>
            </a:r>
          </a:p>
          <a:p>
            <a:pPr>
              <a:spcAft>
                <a:spcPts val="600"/>
              </a:spcAft>
            </a:pPr>
            <a:endParaRPr lang="en-US" sz="1500" b="1" dirty="0" smtClean="0">
              <a:solidFill>
                <a:schemeClr val="bg1"/>
              </a:solidFill>
            </a:endParaRPr>
          </a:p>
          <a:p>
            <a:r>
              <a:rPr lang="en-US" sz="1500" b="1" dirty="0" smtClean="0">
                <a:solidFill>
                  <a:schemeClr val="bg1"/>
                </a:solidFill>
              </a:rPr>
              <a:t>Low</a:t>
            </a:r>
          </a:p>
        </p:txBody>
      </p:sp>
      <p:sp>
        <p:nvSpPr>
          <p:cNvPr id="172" name="Rectangle 171"/>
          <p:cNvSpPr/>
          <p:nvPr/>
        </p:nvSpPr>
        <p:spPr>
          <a:xfrm>
            <a:off x="999391" y="25532491"/>
            <a:ext cx="1211297" cy="646331"/>
          </a:xfrm>
          <a:prstGeom prst="rect">
            <a:avLst/>
          </a:prstGeom>
        </p:spPr>
        <p:txBody>
          <a:bodyPr wrap="square">
            <a:spAutoFit/>
          </a:bodyPr>
          <a:lstStyle/>
          <a:p>
            <a:r>
              <a:rPr lang="en-US" sz="1800" b="1" dirty="0" smtClean="0">
                <a:solidFill>
                  <a:schemeClr val="bg1"/>
                </a:solidFill>
              </a:rPr>
              <a:t>Habitat Suitability</a:t>
            </a:r>
          </a:p>
        </p:txBody>
      </p:sp>
      <p:pic>
        <p:nvPicPr>
          <p:cNvPr id="18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8359" y="24558642"/>
            <a:ext cx="22302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4" name="Picture 163"/>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6674618" y="24407825"/>
            <a:ext cx="5755936" cy="4297680"/>
          </a:xfrm>
          <a:prstGeom prst="rect">
            <a:avLst/>
          </a:prstGeom>
        </p:spPr>
      </p:pic>
      <p:sp>
        <p:nvSpPr>
          <p:cNvPr id="168" name="TextBox 167"/>
          <p:cNvSpPr txBox="1"/>
          <p:nvPr/>
        </p:nvSpPr>
        <p:spPr>
          <a:xfrm>
            <a:off x="6624736" y="24464077"/>
            <a:ext cx="5674297" cy="923330"/>
          </a:xfrm>
          <a:prstGeom prst="rect">
            <a:avLst/>
          </a:prstGeom>
          <a:noFill/>
        </p:spPr>
        <p:txBody>
          <a:bodyPr wrap="square" rtlCol="0">
            <a:spAutoFit/>
          </a:bodyPr>
          <a:lstStyle/>
          <a:p>
            <a:pPr algn="ctr"/>
            <a:r>
              <a:rPr lang="en-US" sz="3600" dirty="0" smtClean="0">
                <a:solidFill>
                  <a:schemeClr val="bg1"/>
                </a:solidFill>
              </a:rPr>
              <a:t>Low Manatee Season</a:t>
            </a:r>
          </a:p>
          <a:p>
            <a:pPr algn="ctr"/>
            <a:r>
              <a:rPr lang="en-US" sz="1800" dirty="0" smtClean="0">
                <a:solidFill>
                  <a:schemeClr val="bg1"/>
                </a:solidFill>
              </a:rPr>
              <a:t>(November 2016 – March 2017)</a:t>
            </a:r>
            <a:endParaRPr lang="en-US" sz="1800" dirty="0">
              <a:solidFill>
                <a:schemeClr val="bg1"/>
              </a:solidFill>
            </a:endParaRPr>
          </a:p>
        </p:txBody>
      </p:sp>
      <p:sp>
        <p:nvSpPr>
          <p:cNvPr id="174" name="Rectangle 173"/>
          <p:cNvSpPr/>
          <p:nvPr/>
        </p:nvSpPr>
        <p:spPr>
          <a:xfrm>
            <a:off x="7431101" y="26117471"/>
            <a:ext cx="615874" cy="861774"/>
          </a:xfrm>
          <a:prstGeom prst="rect">
            <a:avLst/>
          </a:prstGeom>
        </p:spPr>
        <p:txBody>
          <a:bodyPr wrap="none">
            <a:spAutoFit/>
          </a:bodyPr>
          <a:lstStyle/>
          <a:p>
            <a:r>
              <a:rPr lang="en-US" sz="1500" b="1" dirty="0" smtClean="0">
                <a:solidFill>
                  <a:schemeClr val="bg1"/>
                </a:solidFill>
              </a:rPr>
              <a:t>High</a:t>
            </a:r>
          </a:p>
          <a:p>
            <a:pPr>
              <a:spcAft>
                <a:spcPts val="600"/>
              </a:spcAft>
            </a:pPr>
            <a:endParaRPr lang="en-US" sz="1500" b="1" dirty="0" smtClean="0">
              <a:solidFill>
                <a:schemeClr val="bg1"/>
              </a:solidFill>
            </a:endParaRPr>
          </a:p>
          <a:p>
            <a:r>
              <a:rPr lang="en-US" sz="1500" b="1" dirty="0" smtClean="0">
                <a:solidFill>
                  <a:schemeClr val="bg1"/>
                </a:solidFill>
              </a:rPr>
              <a:t>Low</a:t>
            </a:r>
          </a:p>
        </p:txBody>
      </p:sp>
      <p:sp>
        <p:nvSpPr>
          <p:cNvPr id="175" name="Rectangle 174"/>
          <p:cNvSpPr/>
          <p:nvPr/>
        </p:nvSpPr>
        <p:spPr>
          <a:xfrm>
            <a:off x="6941092" y="25560441"/>
            <a:ext cx="1211297" cy="646331"/>
          </a:xfrm>
          <a:prstGeom prst="rect">
            <a:avLst/>
          </a:prstGeom>
        </p:spPr>
        <p:txBody>
          <a:bodyPr wrap="square">
            <a:spAutoFit/>
          </a:bodyPr>
          <a:lstStyle/>
          <a:p>
            <a:r>
              <a:rPr lang="en-US" sz="1800" b="1" dirty="0" smtClean="0">
                <a:solidFill>
                  <a:schemeClr val="bg1"/>
                </a:solidFill>
              </a:rPr>
              <a:t>Habitat Suitability</a:t>
            </a:r>
          </a:p>
        </p:txBody>
      </p:sp>
      <p:pic>
        <p:nvPicPr>
          <p:cNvPr id="18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027009" y="24558642"/>
            <a:ext cx="22302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24">
            <a:extLst>
              <a:ext uri="{28A0092B-C50C-407E-A947-70E740481C1C}">
                <a14:useLocalDpi xmlns:a14="http://schemas.microsoft.com/office/drawing/2010/main" val="0"/>
              </a:ext>
            </a:extLst>
          </a:blip>
          <a:srcRect t="54155" r="78193" b="16877"/>
          <a:stretch/>
        </p:blipFill>
        <p:spPr bwMode="auto">
          <a:xfrm>
            <a:off x="7077690" y="26206772"/>
            <a:ext cx="408823" cy="666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3"/>
          <p:cNvPicPr>
            <a:picLocks noChangeAspect="1" noChangeArrowheads="1"/>
          </p:cNvPicPr>
          <p:nvPr/>
        </p:nvPicPr>
        <p:blipFill rotWithShape="1">
          <a:blip r:embed="rId25">
            <a:extLst>
              <a:ext uri="{28A0092B-C50C-407E-A947-70E740481C1C}">
                <a14:useLocalDpi xmlns:a14="http://schemas.microsoft.com/office/drawing/2010/main" val="0"/>
              </a:ext>
            </a:extLst>
          </a:blip>
          <a:srcRect t="50000" r="80378" b="16414"/>
          <a:stretch/>
        </p:blipFill>
        <p:spPr bwMode="auto">
          <a:xfrm>
            <a:off x="1182177" y="21110662"/>
            <a:ext cx="481280" cy="699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7"/>
          <p:cNvPicPr>
            <a:picLocks noChangeAspect="1"/>
          </p:cNvPicPr>
          <p:nvPr/>
        </p:nvPicPr>
        <p:blipFill rotWithShape="1">
          <a:blip r:embed="rId26">
            <a:extLst>
              <a:ext uri="{28A0092B-C50C-407E-A947-70E740481C1C}">
                <a14:useLocalDpi xmlns:a14="http://schemas.microsoft.com/office/drawing/2010/main" val="0"/>
              </a:ext>
            </a:extLst>
          </a:blip>
          <a:srcRect t="49041" r="72510"/>
          <a:stretch/>
        </p:blipFill>
        <p:spPr>
          <a:xfrm>
            <a:off x="12465614" y="21235522"/>
            <a:ext cx="648476" cy="782761"/>
          </a:xfrm>
          <a:prstGeom prst="rect">
            <a:avLst/>
          </a:prstGeom>
        </p:spPr>
      </p:pic>
      <p:pic>
        <p:nvPicPr>
          <p:cNvPr id="157" name="Picture 2"/>
          <p:cNvPicPr>
            <a:picLocks noChangeAspect="1" noChangeArrowheads="1"/>
          </p:cNvPicPr>
          <p:nvPr/>
        </p:nvPicPr>
        <p:blipFill>
          <a:blip r:embed="rId27" cstate="print"/>
          <a:srcRect/>
          <a:stretch>
            <a:fillRect/>
          </a:stretch>
        </p:blipFill>
        <p:spPr bwMode="auto">
          <a:xfrm>
            <a:off x="12797210" y="26089521"/>
            <a:ext cx="370616" cy="633031"/>
          </a:xfrm>
          <a:prstGeom prst="rect">
            <a:avLst/>
          </a:prstGeom>
          <a:noFill/>
          <a:ln w="9525">
            <a:noFill/>
            <a:miter lim="800000"/>
            <a:headEnd/>
            <a:tailEnd/>
          </a:ln>
          <a:effectLst/>
        </p:spPr>
      </p:pic>
    </p:spTree>
    <p:extLst>
      <p:ext uri="{BB962C8B-B14F-4D97-AF65-F5344CB8AC3E}">
        <p14:creationId xmlns:p14="http://schemas.microsoft.com/office/powerpoint/2010/main" val="18322251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2108</TotalTime>
  <Words>814</Words>
  <Application>Microsoft Office PowerPoint</Application>
  <PresentationFormat>Custom</PresentationFormat>
  <Paragraphs>108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Garamond</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Clayton, Amanda L. (LARC-E3)[SSAI DEVELOP]</cp:lastModifiedBy>
  <cp:revision>234</cp:revision>
  <dcterms:created xsi:type="dcterms:W3CDTF">2017-06-02T16:06:25Z</dcterms:created>
  <dcterms:modified xsi:type="dcterms:W3CDTF">2017-08-14T18:02:32Z</dcterms:modified>
</cp:coreProperties>
</file>