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6" r:id="rId2"/>
    <p:sldMasterId id="2147483717" r:id="rId3"/>
  </p:sldMasterIdLst>
  <p:notesMasterIdLst>
    <p:notesMasterId r:id="rId21"/>
  </p:notesMasterIdLst>
  <p:sldIdLst>
    <p:sldId id="275" r:id="rId4"/>
    <p:sldId id="278" r:id="rId5"/>
    <p:sldId id="286" r:id="rId6"/>
    <p:sldId id="287" r:id="rId7"/>
    <p:sldId id="288" r:id="rId8"/>
    <p:sldId id="298" r:id="rId9"/>
    <p:sldId id="299" r:id="rId10"/>
    <p:sldId id="300" r:id="rId11"/>
    <p:sldId id="302" r:id="rId12"/>
    <p:sldId id="301" r:id="rId13"/>
    <p:sldId id="308" r:id="rId14"/>
    <p:sldId id="309" r:id="rId15"/>
    <p:sldId id="310" r:id="rId16"/>
    <p:sldId id="311" r:id="rId17"/>
    <p:sldId id="312" r:id="rId18"/>
    <p:sldId id="313" r:id="rId19"/>
    <p:sldId id="2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extLst/>
  </p:cmAuthor>
  <p:cmAuthor id="1" name="Microsoft Office User" initials="Office" lastIdx="1" clrIdx="0">
    <p:extLst/>
  </p:cmAuthor>
  <p:cmAuthor id="8" name="Microsoft Office User" initials="Office [8]" lastIdx="1" clrIdx="7">
    <p:extLst/>
  </p:cmAuthor>
  <p:cmAuthor id="2" name="Microsoft Office User" initials="Office [2]" lastIdx="1" clrIdx="1">
    <p:extLst/>
  </p:cmAuthor>
  <p:cmAuthor id="9" name="Microsoft Office User" initials="Office [9]" lastIdx="1" clrIdx="8">
    <p:extLst/>
  </p:cmAuthor>
  <p:cmAuthor id="3" name="Microsoft Office User" initials="Office [3]" lastIdx="1" clrIdx="2">
    <p:extLst/>
  </p:cmAuthor>
  <p:cmAuthor id="10" name="Microsoft Office User" initials="Office [10]" lastIdx="1" clrIdx="9">
    <p:extLst/>
  </p:cmAuthor>
  <p:cmAuthor id="4" name="Microsoft Office User" initials="Office [4]" lastIdx="1" clrIdx="3">
    <p:extLst/>
  </p:cmAuthor>
  <p:cmAuthor id="11" name="Arya, Vishal (LARC)[DEVELOP]" initials="AV(" lastIdx="18" clrIdx="10">
    <p:extLst/>
  </p:cmAuthor>
  <p:cmAuthor id="5" name="Microsoft Office User" initials="Office [5]" lastIdx="1" clrIdx="4">
    <p:extLst/>
  </p:cmAuthor>
  <p:cmAuthor id="12" name="Fenn, Teresa E. (LARC-E3)[SSAI DEVELOP]" initials="FTE(D" lastIdx="7" clrIdx="11">
    <p:extLst/>
  </p:cmAuthor>
  <p:cmAuthor id="6" name="Microsoft Office User" initials="Office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B9BD5"/>
    <a:srgbClr val="73A9DB"/>
    <a:srgbClr val="2F8AB4"/>
    <a:srgbClr val="C15442"/>
    <a:srgbClr val="52B37B"/>
    <a:srgbClr val="218754"/>
    <a:srgbClr val="EA7845"/>
    <a:srgbClr val="EAA24A"/>
    <a:srgbClr val="5869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28" autoAdjust="0"/>
    <p:restoredTop sz="78214" autoAdjust="0"/>
  </p:normalViewPr>
  <p:slideViewPr>
    <p:cSldViewPr snapToGrid="0">
      <p:cViewPr varScale="1">
        <p:scale>
          <a:sx n="71" d="100"/>
          <a:sy n="71" d="100"/>
        </p:scale>
        <p:origin x="78" y="234"/>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zach.vozzelli\Downloads\Table_Final_TRMM_062016%20(1).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zach.vozzelli\Downloads\Table_Final_TRMM_062016%20(1).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zach.vozzelli\Downloads\Table_Final_TRMM_062016%20(1).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ncdc.noaa\shares\INTERNS\NCEI_NASA_DEVELOP\2016\2016SummerTerm\PacWRII\Verification_2015\PERSIANN_GPM_VALIDATION_COMPARISON.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a:solidFill>
                  <a:schemeClr val="tx1"/>
                </a:solidFill>
              </a:rPr>
              <a:t>Mean Annual PERSIANN-CDR vs. TRMM</a:t>
            </a:r>
          </a:p>
        </c:rich>
      </c:tx>
      <c:overlay val="0"/>
      <c:spPr>
        <a:noFill/>
        <a:ln w="25400">
          <a:noFill/>
        </a:ln>
      </c:spPr>
    </c:title>
    <c:autoTitleDeleted val="0"/>
    <c:plotArea>
      <c:layout/>
      <c:scatterChart>
        <c:scatterStyle val="lineMarker"/>
        <c:varyColors val="0"/>
        <c:ser>
          <c:idx val="0"/>
          <c:order val="0"/>
          <c:spPr>
            <a:ln w="28575">
              <a:noFill/>
            </a:ln>
          </c:spPr>
          <c:marker>
            <c:symbol val="circle"/>
            <c:size val="5"/>
            <c:spPr>
              <a:solidFill>
                <a:srgbClr val="4F81BD"/>
              </a:solidFill>
              <a:ln>
                <a:solidFill>
                  <a:srgbClr val="666699"/>
                </a:solidFill>
                <a:prstDash val="solid"/>
              </a:ln>
            </c:spPr>
          </c:marker>
          <c:trendline>
            <c:spPr>
              <a:ln w="12700">
                <a:solidFill>
                  <a:srgbClr val="666699"/>
                </a:solidFill>
                <a:prstDash val="sysDash"/>
              </a:ln>
            </c:spPr>
            <c:trendlineType val="linear"/>
            <c:dispRSqr val="1"/>
            <c:dispEq val="0"/>
            <c:trendlineLbl>
              <c:layout>
                <c:manualLayout>
                  <c:x val="-4.6613907552581615E-2"/>
                  <c:y val="-6.7503938931747012E-2"/>
                </c:manualLayout>
              </c:layout>
              <c:numFmt formatCode="General" sourceLinked="0"/>
              <c:spPr>
                <a:noFill/>
                <a:ln w="25400">
                  <a:noFill/>
                </a:ln>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rendlineLbl>
          </c:trendline>
          <c:xVal>
            <c:numRef>
              <c:f>'[Table_Final_TRMM_062016 (1).xls]14year'!$R$3:$R$33</c:f>
              <c:numCache>
                <c:formatCode>0</c:formatCode>
                <c:ptCount val="31"/>
                <c:pt idx="0">
                  <c:v>2624.24609375</c:v>
                </c:pt>
                <c:pt idx="1">
                  <c:v>2481.7600097700001</c:v>
                </c:pt>
                <c:pt idx="2">
                  <c:v>2954.5839843799899</c:v>
                </c:pt>
                <c:pt idx="3">
                  <c:v>1625.5040283200001</c:v>
                </c:pt>
                <c:pt idx="4">
                  <c:v>2681.8479003900002</c:v>
                </c:pt>
                <c:pt idx="5">
                  <c:v>1761.77404785</c:v>
                </c:pt>
                <c:pt idx="6">
                  <c:v>2616.7719726599898</c:v>
                </c:pt>
                <c:pt idx="7">
                  <c:v>1772.7540283200001</c:v>
                </c:pt>
                <c:pt idx="8">
                  <c:v>1726.1779785199899</c:v>
                </c:pt>
                <c:pt idx="9">
                  <c:v>1772.7540283200001</c:v>
                </c:pt>
                <c:pt idx="10">
                  <c:v>1573.4260253899899</c:v>
                </c:pt>
                <c:pt idx="11">
                  <c:v>2624.24609375</c:v>
                </c:pt>
                <c:pt idx="12">
                  <c:v>2679.8039550799899</c:v>
                </c:pt>
                <c:pt idx="13">
                  <c:v>2679.8039550799899</c:v>
                </c:pt>
                <c:pt idx="14">
                  <c:v>3800.8479003900002</c:v>
                </c:pt>
                <c:pt idx="15">
                  <c:v>2481.7600097700001</c:v>
                </c:pt>
                <c:pt idx="16">
                  <c:v>3305.7199707</c:v>
                </c:pt>
                <c:pt idx="17">
                  <c:v>2944.2280273400002</c:v>
                </c:pt>
                <c:pt idx="18">
                  <c:v>2679.8039550799899</c:v>
                </c:pt>
                <c:pt idx="19">
                  <c:v>2679.8039550799899</c:v>
                </c:pt>
                <c:pt idx="20">
                  <c:v>3403.7561035200001</c:v>
                </c:pt>
                <c:pt idx="21">
                  <c:v>2334.1540527299899</c:v>
                </c:pt>
                <c:pt idx="22">
                  <c:v>3252.2019043</c:v>
                </c:pt>
                <c:pt idx="23">
                  <c:v>3065.6540527299899</c:v>
                </c:pt>
                <c:pt idx="24">
                  <c:v>1597.3120117200001</c:v>
                </c:pt>
                <c:pt idx="25">
                  <c:v>1580.05200195</c:v>
                </c:pt>
                <c:pt idx="26">
                  <c:v>1625.5040283200001</c:v>
                </c:pt>
                <c:pt idx="27">
                  <c:v>3133.9260253900002</c:v>
                </c:pt>
                <c:pt idx="28">
                  <c:v>3098.5659179700001</c:v>
                </c:pt>
                <c:pt idx="29">
                  <c:v>963.55798339800003</c:v>
                </c:pt>
                <c:pt idx="30">
                  <c:v>1402.51403809</c:v>
                </c:pt>
              </c:numCache>
            </c:numRef>
          </c:xVal>
          <c:yVal>
            <c:numRef>
              <c:f>'[Table_Final_TRMM_062016 (1).xls]14year'!$S$3:$S$33</c:f>
              <c:numCache>
                <c:formatCode>0</c:formatCode>
                <c:ptCount val="31"/>
                <c:pt idx="0">
                  <c:v>2676.4157714799899</c:v>
                </c:pt>
                <c:pt idx="1">
                  <c:v>2882.1655273400002</c:v>
                </c:pt>
                <c:pt idx="2">
                  <c:v>2946.5231933599898</c:v>
                </c:pt>
                <c:pt idx="3">
                  <c:v>1682.9342041</c:v>
                </c:pt>
                <c:pt idx="4">
                  <c:v>3020.1584472700001</c:v>
                </c:pt>
                <c:pt idx="5">
                  <c:v>1847.40136719</c:v>
                </c:pt>
                <c:pt idx="6">
                  <c:v>2653.1713867200001</c:v>
                </c:pt>
                <c:pt idx="7">
                  <c:v>1379.8747558600001</c:v>
                </c:pt>
                <c:pt idx="8">
                  <c:v>1560.4694824200001</c:v>
                </c:pt>
                <c:pt idx="9">
                  <c:v>1379.8747558600001</c:v>
                </c:pt>
                <c:pt idx="10">
                  <c:v>1401.50390625</c:v>
                </c:pt>
                <c:pt idx="11">
                  <c:v>2676.4157714799899</c:v>
                </c:pt>
                <c:pt idx="12">
                  <c:v>2624.9079589799899</c:v>
                </c:pt>
                <c:pt idx="13">
                  <c:v>2624.9079589799899</c:v>
                </c:pt>
                <c:pt idx="14">
                  <c:v>3511.7260742200001</c:v>
                </c:pt>
                <c:pt idx="15">
                  <c:v>2882.1655273400002</c:v>
                </c:pt>
                <c:pt idx="16">
                  <c:v>3178.2980957</c:v>
                </c:pt>
                <c:pt idx="17">
                  <c:v>3052.0512695299899</c:v>
                </c:pt>
                <c:pt idx="18">
                  <c:v>2624.9079589799899</c:v>
                </c:pt>
                <c:pt idx="19">
                  <c:v>2624.9079589799899</c:v>
                </c:pt>
                <c:pt idx="20">
                  <c:v>3313.3962402299899</c:v>
                </c:pt>
                <c:pt idx="21">
                  <c:v>2377.4138183599898</c:v>
                </c:pt>
                <c:pt idx="22">
                  <c:v>3350.5656738299899</c:v>
                </c:pt>
                <c:pt idx="23">
                  <c:v>3093.0349121099898</c:v>
                </c:pt>
                <c:pt idx="24">
                  <c:v>1702.2053222699899</c:v>
                </c:pt>
                <c:pt idx="25">
                  <c:v>1638.7989502</c:v>
                </c:pt>
                <c:pt idx="26">
                  <c:v>1682.9342041</c:v>
                </c:pt>
                <c:pt idx="27">
                  <c:v>3141.9116210900002</c:v>
                </c:pt>
                <c:pt idx="28">
                  <c:v>3111.8347168</c:v>
                </c:pt>
                <c:pt idx="29">
                  <c:v>924.85284423799897</c:v>
                </c:pt>
                <c:pt idx="30">
                  <c:v>1457.8526611299901</c:v>
                </c:pt>
              </c:numCache>
            </c:numRef>
          </c:yVal>
          <c:smooth val="0"/>
        </c:ser>
        <c:dLbls>
          <c:showLegendKey val="0"/>
          <c:showVal val="0"/>
          <c:showCatName val="0"/>
          <c:showSerName val="0"/>
          <c:showPercent val="0"/>
          <c:showBubbleSize val="0"/>
        </c:dLbls>
        <c:axId val="198357008"/>
        <c:axId val="197961680"/>
      </c:scatterChart>
      <c:valAx>
        <c:axId val="198357008"/>
        <c:scaling>
          <c:orientation val="minMax"/>
        </c:scaling>
        <c:delete val="0"/>
        <c:axPos val="b"/>
        <c:majorGridlines>
          <c:spPr>
            <a:ln w="3175">
              <a:solidFill>
                <a:srgbClr val="C0C0C0"/>
              </a:solidFill>
              <a:prstDash val="solid"/>
            </a:ln>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TRMM</a:t>
                </a:r>
                <a:r>
                  <a:rPr lang="en-US" sz="1400" b="1" baseline="0">
                    <a:solidFill>
                      <a:schemeClr val="tx1"/>
                    </a:solidFill>
                  </a:rPr>
                  <a:t> 1-Grid Box Precipitation (mm)</a:t>
                </a:r>
                <a:endParaRPr lang="en-US" sz="1400" b="1">
                  <a:solidFill>
                    <a:schemeClr val="tx1"/>
                  </a:solidFill>
                </a:endParaRPr>
              </a:p>
            </c:rich>
          </c:tx>
          <c:overlay val="0"/>
          <c:spPr>
            <a:noFill/>
            <a:ln w="25400">
              <a:noFill/>
            </a:ln>
          </c:spPr>
        </c:title>
        <c:numFmt formatCode="0" sourceLinked="1"/>
        <c:majorTickMark val="none"/>
        <c:minorTickMark val="none"/>
        <c:tickLblPos val="nextTo"/>
        <c:spPr>
          <a:ln w="3175">
            <a:solidFill>
              <a:srgbClr val="C0C0C0"/>
            </a:solidFill>
            <a:prstDash val="solid"/>
          </a:ln>
        </c:spPr>
        <c:txPr>
          <a:bodyPr rot="0" vert="horz"/>
          <a:lstStyle/>
          <a:p>
            <a:pPr>
              <a:defRPr sz="1600" b="0" i="0" u="none" strike="noStrike" baseline="0">
                <a:solidFill>
                  <a:srgbClr val="000000"/>
                </a:solidFill>
                <a:latin typeface="Calibri"/>
                <a:ea typeface="Calibri"/>
                <a:cs typeface="Calibri"/>
              </a:defRPr>
            </a:pPr>
            <a:endParaRPr lang="en-US"/>
          </a:p>
        </c:txPr>
        <c:crossAx val="197961680"/>
        <c:crosses val="autoZero"/>
        <c:crossBetween val="midCat"/>
      </c:valAx>
      <c:valAx>
        <c:axId val="197961680"/>
        <c:scaling>
          <c:orientation val="minMax"/>
        </c:scaling>
        <c:delete val="0"/>
        <c:axPos val="l"/>
        <c:majorGridlines>
          <c:spPr>
            <a:ln w="3175">
              <a:solidFill>
                <a:srgbClr val="C0C0C0"/>
              </a:solidFill>
              <a:prstDash val="solid"/>
            </a:ln>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rPr>
                  <a:t>PERSIANN-CDR</a:t>
                </a:r>
                <a:r>
                  <a:rPr lang="en-US" sz="1600" b="1" baseline="0">
                    <a:solidFill>
                      <a:schemeClr val="tx1"/>
                    </a:solidFill>
                  </a:rPr>
                  <a:t> 1-Grid Box Precipitation (mm)</a:t>
                </a:r>
                <a:endParaRPr lang="en-US" sz="1600" b="1">
                  <a:solidFill>
                    <a:schemeClr val="tx1"/>
                  </a:solidFill>
                </a:endParaRPr>
              </a:p>
            </c:rich>
          </c:tx>
          <c:overlay val="0"/>
          <c:spPr>
            <a:noFill/>
            <a:ln w="25400">
              <a:noFill/>
            </a:ln>
          </c:spPr>
        </c:title>
        <c:numFmt formatCode="0" sourceLinked="1"/>
        <c:majorTickMark val="none"/>
        <c:minorTickMark val="none"/>
        <c:tickLblPos val="nextTo"/>
        <c:spPr>
          <a:ln w="3175">
            <a:solidFill>
              <a:srgbClr val="C0C0C0"/>
            </a:solidFill>
            <a:prstDash val="solid"/>
          </a:ln>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98357008"/>
        <c:crosses val="autoZero"/>
        <c:crossBetween val="midCat"/>
      </c:valAx>
      <c:spPr>
        <a:noFill/>
        <a:ln w="25400">
          <a:noFill/>
        </a:ln>
      </c:spPr>
    </c:plotArea>
    <c:plotVisOnly val="1"/>
    <c:dispBlanksAs val="gap"/>
    <c:showDLblsOverMax val="0"/>
  </c:chart>
  <c:spPr>
    <a:solidFill>
      <a:srgbClr val="FFFFFF"/>
    </a:solidFill>
    <a:ln w="3175">
      <a:solidFill>
        <a:srgbClr val="C0C0C0"/>
      </a:solidFill>
      <a:prstDash val="solid"/>
    </a:ln>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a:solidFill>
                  <a:schemeClr val="tx1"/>
                </a:solidFill>
              </a:rPr>
              <a:t>Mean</a:t>
            </a:r>
            <a:r>
              <a:rPr lang="en-US" sz="2400" b="1" baseline="0">
                <a:solidFill>
                  <a:schemeClr val="tx1"/>
                </a:solidFill>
              </a:rPr>
              <a:t> Annual </a:t>
            </a:r>
            <a:r>
              <a:rPr lang="en-US" sz="2400" b="1">
                <a:solidFill>
                  <a:schemeClr val="tx1"/>
                </a:solidFill>
              </a:rPr>
              <a:t>GHCN</a:t>
            </a:r>
            <a:r>
              <a:rPr lang="en-US" sz="2400" b="1" baseline="0">
                <a:solidFill>
                  <a:schemeClr val="tx1"/>
                </a:solidFill>
              </a:rPr>
              <a:t> Station vs. TRMM</a:t>
            </a:r>
            <a:endParaRPr lang="en-US" sz="2400" b="1">
              <a:solidFill>
                <a:schemeClr val="tx1"/>
              </a:solidFill>
            </a:endParaRPr>
          </a:p>
        </c:rich>
      </c:tx>
      <c:overlay val="0"/>
      <c:spPr>
        <a:noFill/>
        <a:ln w="25400">
          <a:noFill/>
        </a:ln>
      </c:spPr>
    </c:title>
    <c:autoTitleDeleted val="0"/>
    <c:plotArea>
      <c:layout/>
      <c:scatterChart>
        <c:scatterStyle val="lineMarker"/>
        <c:varyColors val="0"/>
        <c:ser>
          <c:idx val="0"/>
          <c:order val="0"/>
          <c:spPr>
            <a:ln w="28575">
              <a:noFill/>
            </a:ln>
          </c:spPr>
          <c:marker>
            <c:symbol val="circle"/>
            <c:size val="5"/>
            <c:spPr>
              <a:solidFill>
                <a:srgbClr val="4F81BD"/>
              </a:solidFill>
              <a:ln>
                <a:solidFill>
                  <a:srgbClr val="666699"/>
                </a:solidFill>
                <a:prstDash val="solid"/>
              </a:ln>
            </c:spPr>
          </c:marker>
          <c:trendline>
            <c:spPr>
              <a:ln w="12700">
                <a:solidFill>
                  <a:srgbClr val="666699"/>
                </a:solidFill>
                <a:prstDash val="sysDash"/>
              </a:ln>
            </c:spPr>
            <c:trendlineType val="linear"/>
            <c:dispRSqr val="1"/>
            <c:dispEq val="0"/>
            <c:trendlineLbl>
              <c:layout>
                <c:manualLayout>
                  <c:x val="8.4214392692522899E-2"/>
                  <c:y val="-0.14115151067553097"/>
                </c:manualLayout>
              </c:layout>
              <c:numFmt formatCode="General" sourceLinked="0"/>
              <c:spPr>
                <a:noFill/>
                <a:ln w="25400">
                  <a:noFill/>
                </a:ln>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rendlineLbl>
          </c:trendline>
          <c:xVal>
            <c:numRef>
              <c:f>'[Table_Final_TRMM_062016 (1).xls]14year'!$L$3:$L$33</c:f>
              <c:numCache>
                <c:formatCode>0</c:formatCode>
                <c:ptCount val="31"/>
                <c:pt idx="0">
                  <c:v>3307.1933333333304</c:v>
                </c:pt>
                <c:pt idx="1">
                  <c:v>4547.58</c:v>
                </c:pt>
                <c:pt idx="2">
                  <c:v>3775.3333333333335</c:v>
                </c:pt>
                <c:pt idx="3">
                  <c:v>2592.7333333333345</c:v>
                </c:pt>
                <c:pt idx="4">
                  <c:v>3818.5800000000008</c:v>
                </c:pt>
                <c:pt idx="5">
                  <c:v>2329.4066666666672</c:v>
                </c:pt>
                <c:pt idx="6">
                  <c:v>3176.0933333333332</c:v>
                </c:pt>
                <c:pt idx="7">
                  <c:v>2082.735714285714</c:v>
                </c:pt>
                <c:pt idx="8">
                  <c:v>2167.7357142857145</c:v>
                </c:pt>
                <c:pt idx="9">
                  <c:v>1895.2933333333335</c:v>
                </c:pt>
                <c:pt idx="10">
                  <c:v>1879.0000000000002</c:v>
                </c:pt>
                <c:pt idx="11">
                  <c:v>2769.9866666666667</c:v>
                </c:pt>
                <c:pt idx="12">
                  <c:v>2708.1615384615379</c:v>
                </c:pt>
                <c:pt idx="13">
                  <c:v>2883.666666666667</c:v>
                </c:pt>
                <c:pt idx="14">
                  <c:v>3748.8642857142854</c:v>
                </c:pt>
                <c:pt idx="15">
                  <c:v>3119.7615384615378</c:v>
                </c:pt>
                <c:pt idx="16">
                  <c:v>3200.0500000000006</c:v>
                </c:pt>
                <c:pt idx="17">
                  <c:v>2064.583333333333</c:v>
                </c:pt>
                <c:pt idx="18">
                  <c:v>2861.6333333333328</c:v>
                </c:pt>
                <c:pt idx="19">
                  <c:v>2528.7600000000002</c:v>
                </c:pt>
                <c:pt idx="20">
                  <c:v>2665.0214285714287</c:v>
                </c:pt>
                <c:pt idx="21">
                  <c:v>2239.6800000000003</c:v>
                </c:pt>
                <c:pt idx="22">
                  <c:v>4182.5785714285721</c:v>
                </c:pt>
                <c:pt idx="23">
                  <c:v>2328.8933333333334</c:v>
                </c:pt>
                <c:pt idx="24">
                  <c:v>1460.4285714285713</c:v>
                </c:pt>
                <c:pt idx="25">
                  <c:v>1461.4307692307693</c:v>
                </c:pt>
                <c:pt idx="26">
                  <c:v>1612.3214285714289</c:v>
                </c:pt>
                <c:pt idx="27">
                  <c:v>1516.72</c:v>
                </c:pt>
                <c:pt idx="28">
                  <c:v>1633.1857142857145</c:v>
                </c:pt>
                <c:pt idx="29">
                  <c:v>552.35714285714289</c:v>
                </c:pt>
                <c:pt idx="30">
                  <c:v>784.18571428571431</c:v>
                </c:pt>
              </c:numCache>
            </c:numRef>
          </c:xVal>
          <c:yVal>
            <c:numRef>
              <c:f>'[Table_Final_TRMM_062016 (1).xls]14year'!$M$3:$M$33</c:f>
              <c:numCache>
                <c:formatCode>0</c:formatCode>
                <c:ptCount val="31"/>
                <c:pt idx="0">
                  <c:v>2624.24609375</c:v>
                </c:pt>
                <c:pt idx="1">
                  <c:v>2481.7600097700001</c:v>
                </c:pt>
                <c:pt idx="2">
                  <c:v>2954.5839843799899</c:v>
                </c:pt>
                <c:pt idx="3">
                  <c:v>1625.5040283200001</c:v>
                </c:pt>
                <c:pt idx="4">
                  <c:v>2681.8479003900002</c:v>
                </c:pt>
                <c:pt idx="5">
                  <c:v>1761.77404785</c:v>
                </c:pt>
                <c:pt idx="6">
                  <c:v>2616.7719726599898</c:v>
                </c:pt>
                <c:pt idx="7">
                  <c:v>1772.7540283200001</c:v>
                </c:pt>
                <c:pt idx="8">
                  <c:v>1726.1779785199899</c:v>
                </c:pt>
                <c:pt idx="9">
                  <c:v>1772.7540283200001</c:v>
                </c:pt>
                <c:pt idx="10">
                  <c:v>1573.4260253899899</c:v>
                </c:pt>
                <c:pt idx="11">
                  <c:v>2624.24609375</c:v>
                </c:pt>
                <c:pt idx="12">
                  <c:v>2679.8039550799899</c:v>
                </c:pt>
                <c:pt idx="13">
                  <c:v>2679.8039550799899</c:v>
                </c:pt>
                <c:pt idx="14">
                  <c:v>3800.8479003900002</c:v>
                </c:pt>
                <c:pt idx="15">
                  <c:v>2481.7600097700001</c:v>
                </c:pt>
                <c:pt idx="16">
                  <c:v>3305.7199707</c:v>
                </c:pt>
                <c:pt idx="17">
                  <c:v>2944.2280273400002</c:v>
                </c:pt>
                <c:pt idx="18">
                  <c:v>2679.8039550799899</c:v>
                </c:pt>
                <c:pt idx="19">
                  <c:v>2679.8039550799899</c:v>
                </c:pt>
                <c:pt idx="20">
                  <c:v>3403.7561035200001</c:v>
                </c:pt>
                <c:pt idx="21">
                  <c:v>2334.1540527299899</c:v>
                </c:pt>
                <c:pt idx="22">
                  <c:v>3252.2019043</c:v>
                </c:pt>
                <c:pt idx="23">
                  <c:v>3065.6540527299899</c:v>
                </c:pt>
                <c:pt idx="24">
                  <c:v>1597.3120117200001</c:v>
                </c:pt>
                <c:pt idx="25">
                  <c:v>1580.05200195</c:v>
                </c:pt>
                <c:pt idx="26">
                  <c:v>1625.5040283200001</c:v>
                </c:pt>
                <c:pt idx="27">
                  <c:v>3133.9260253900002</c:v>
                </c:pt>
                <c:pt idx="28">
                  <c:v>3098.5659179700001</c:v>
                </c:pt>
                <c:pt idx="29">
                  <c:v>963.55798339800003</c:v>
                </c:pt>
                <c:pt idx="30">
                  <c:v>1402.51403809</c:v>
                </c:pt>
              </c:numCache>
            </c:numRef>
          </c:yVal>
          <c:smooth val="0"/>
        </c:ser>
        <c:dLbls>
          <c:showLegendKey val="0"/>
          <c:showVal val="0"/>
          <c:showCatName val="0"/>
          <c:showSerName val="0"/>
          <c:showPercent val="0"/>
          <c:showBubbleSize val="0"/>
        </c:dLbls>
        <c:axId val="199428952"/>
        <c:axId val="165475632"/>
      </c:scatterChart>
      <c:valAx>
        <c:axId val="199428952"/>
        <c:scaling>
          <c:orientation val="minMax"/>
        </c:scaling>
        <c:delete val="0"/>
        <c:axPos val="b"/>
        <c:majorGridlines>
          <c:spPr>
            <a:ln w="3175">
              <a:solidFill>
                <a:srgbClr val="C0C0C0"/>
              </a:solidFill>
              <a:prstDash val="solid"/>
            </a:ln>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GHCN</a:t>
                </a:r>
                <a:r>
                  <a:rPr lang="en-US" sz="1400" b="1" baseline="0">
                    <a:solidFill>
                      <a:schemeClr val="tx1"/>
                    </a:solidFill>
                  </a:rPr>
                  <a:t> Station Precipitation (mm)</a:t>
                </a:r>
                <a:endParaRPr lang="en-US" sz="1400" b="1">
                  <a:solidFill>
                    <a:schemeClr val="tx1"/>
                  </a:solidFill>
                </a:endParaRPr>
              </a:p>
            </c:rich>
          </c:tx>
          <c:layout>
            <c:manualLayout>
              <c:xMode val="edge"/>
              <c:yMode val="edge"/>
              <c:x val="0.40023359580052492"/>
              <c:y val="0.91284103557735918"/>
            </c:manualLayout>
          </c:layout>
          <c:overlay val="0"/>
          <c:spPr>
            <a:noFill/>
            <a:ln w="25400">
              <a:noFill/>
            </a:ln>
          </c:spPr>
        </c:title>
        <c:numFmt formatCode="0" sourceLinked="1"/>
        <c:majorTickMark val="none"/>
        <c:minorTickMark val="none"/>
        <c:tickLblPos val="nextTo"/>
        <c:spPr>
          <a:ln w="3175">
            <a:solidFill>
              <a:srgbClr val="C0C0C0"/>
            </a:solidFill>
            <a:prstDash val="solid"/>
          </a:ln>
        </c:spPr>
        <c:txPr>
          <a:bodyPr rot="0" vert="horz"/>
          <a:lstStyle/>
          <a:p>
            <a:pPr>
              <a:defRPr sz="1600" b="0" i="0" u="none" strike="noStrike" baseline="0">
                <a:solidFill>
                  <a:srgbClr val="000000"/>
                </a:solidFill>
                <a:latin typeface="Calibri"/>
                <a:ea typeface="Calibri"/>
                <a:cs typeface="Calibri"/>
              </a:defRPr>
            </a:pPr>
            <a:endParaRPr lang="en-US"/>
          </a:p>
        </c:txPr>
        <c:crossAx val="165475632"/>
        <c:crosses val="autoZero"/>
        <c:crossBetween val="midCat"/>
      </c:valAx>
      <c:valAx>
        <c:axId val="165475632"/>
        <c:scaling>
          <c:orientation val="minMax"/>
        </c:scaling>
        <c:delete val="0"/>
        <c:axPos val="l"/>
        <c:majorGridlines>
          <c:spPr>
            <a:ln w="3175">
              <a:solidFill>
                <a:srgbClr val="C0C0C0"/>
              </a:solidFill>
              <a:prstDash val="solid"/>
            </a:ln>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TRMM</a:t>
                </a:r>
                <a:r>
                  <a:rPr lang="en-US" sz="1400" b="1" baseline="0">
                    <a:solidFill>
                      <a:schemeClr val="tx1"/>
                    </a:solidFill>
                  </a:rPr>
                  <a:t> 1-Grid Box Precipitation (mm)</a:t>
                </a:r>
                <a:endParaRPr lang="en-US" sz="1400" b="1">
                  <a:solidFill>
                    <a:schemeClr val="tx1"/>
                  </a:solidFill>
                </a:endParaRPr>
              </a:p>
            </c:rich>
          </c:tx>
          <c:overlay val="0"/>
          <c:spPr>
            <a:noFill/>
            <a:ln w="25400">
              <a:noFill/>
            </a:ln>
          </c:spPr>
        </c:title>
        <c:numFmt formatCode="0" sourceLinked="1"/>
        <c:majorTickMark val="none"/>
        <c:minorTickMark val="none"/>
        <c:tickLblPos val="nextTo"/>
        <c:spPr>
          <a:ln w="3175">
            <a:solidFill>
              <a:srgbClr val="C0C0C0"/>
            </a:solidFill>
            <a:prstDash val="solid"/>
          </a:ln>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99428952"/>
        <c:crosses val="autoZero"/>
        <c:crossBetween val="midCat"/>
      </c:valAx>
      <c:spPr>
        <a:noFill/>
        <a:ln w="25400">
          <a:noFill/>
        </a:ln>
      </c:spPr>
    </c:plotArea>
    <c:plotVisOnly val="1"/>
    <c:dispBlanksAs val="gap"/>
    <c:showDLblsOverMax val="0"/>
  </c:chart>
  <c:spPr>
    <a:solidFill>
      <a:srgbClr val="FFFFFF"/>
    </a:solidFill>
    <a:ln w="3175">
      <a:solidFill>
        <a:srgbClr val="C0C0C0"/>
      </a:solidFill>
      <a:prstDash val="solid"/>
    </a:ln>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a:solidFill>
                  <a:schemeClr val="tx1"/>
                </a:solidFill>
              </a:rPr>
              <a:t>Mean Annual GHCN</a:t>
            </a:r>
            <a:r>
              <a:rPr lang="en-US" sz="2400" b="1" baseline="0">
                <a:solidFill>
                  <a:schemeClr val="tx1"/>
                </a:solidFill>
              </a:rPr>
              <a:t> Station vs. PERSIANN-CDR</a:t>
            </a:r>
            <a:endParaRPr lang="en-US" sz="2400" b="1">
              <a:solidFill>
                <a:schemeClr val="tx1"/>
              </a:solidFill>
            </a:endParaRPr>
          </a:p>
        </c:rich>
      </c:tx>
      <c:overlay val="0"/>
      <c:spPr>
        <a:noFill/>
        <a:ln w="25400">
          <a:noFill/>
        </a:ln>
      </c:spPr>
    </c:title>
    <c:autoTitleDeleted val="0"/>
    <c:plotArea>
      <c:layout/>
      <c:scatterChart>
        <c:scatterStyle val="lineMarker"/>
        <c:varyColors val="0"/>
        <c:ser>
          <c:idx val="0"/>
          <c:order val="0"/>
          <c:spPr>
            <a:ln w="28575">
              <a:noFill/>
            </a:ln>
          </c:spPr>
          <c:marker>
            <c:symbol val="circle"/>
            <c:size val="5"/>
            <c:spPr>
              <a:solidFill>
                <a:srgbClr val="4F81BD"/>
              </a:solidFill>
              <a:ln>
                <a:solidFill>
                  <a:srgbClr val="666699"/>
                </a:solidFill>
                <a:prstDash val="solid"/>
              </a:ln>
            </c:spPr>
          </c:marker>
          <c:trendline>
            <c:spPr>
              <a:ln w="12700">
                <a:solidFill>
                  <a:srgbClr val="666699"/>
                </a:solidFill>
                <a:prstDash val="sysDash"/>
              </a:ln>
            </c:spPr>
            <c:trendlineType val="linear"/>
            <c:dispRSqr val="1"/>
            <c:dispEq val="0"/>
            <c:trendlineLbl>
              <c:layout>
                <c:manualLayout>
                  <c:x val="-0.10006523583678802"/>
                  <c:y val="-8.7360538487767203E-2"/>
                </c:manualLayout>
              </c:layout>
              <c:numFmt formatCode="General" sourceLinked="0"/>
              <c:spPr>
                <a:noFill/>
                <a:ln w="25400">
                  <a:noFill/>
                </a:ln>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rendlineLbl>
          </c:trendline>
          <c:xVal>
            <c:numRef>
              <c:f>'[Table_Final_TRMM_062016 (1).xls]14year'!$O$3:$O$33</c:f>
              <c:numCache>
                <c:formatCode>0</c:formatCode>
                <c:ptCount val="31"/>
                <c:pt idx="0">
                  <c:v>2676.4157714799899</c:v>
                </c:pt>
                <c:pt idx="1">
                  <c:v>2882.1655273400002</c:v>
                </c:pt>
                <c:pt idx="2">
                  <c:v>2946.5231933599898</c:v>
                </c:pt>
                <c:pt idx="3">
                  <c:v>1682.9342041</c:v>
                </c:pt>
                <c:pt idx="4">
                  <c:v>3020.1584472700001</c:v>
                </c:pt>
                <c:pt idx="5">
                  <c:v>1847.40136719</c:v>
                </c:pt>
                <c:pt idx="6">
                  <c:v>2653.1713867200001</c:v>
                </c:pt>
                <c:pt idx="7">
                  <c:v>1379.8747558600001</c:v>
                </c:pt>
                <c:pt idx="8">
                  <c:v>1560.4694824200001</c:v>
                </c:pt>
                <c:pt idx="9">
                  <c:v>1379.8747558600001</c:v>
                </c:pt>
                <c:pt idx="10">
                  <c:v>1401.50390625</c:v>
                </c:pt>
                <c:pt idx="11">
                  <c:v>2676.4157714799899</c:v>
                </c:pt>
                <c:pt idx="12">
                  <c:v>2624.9079589799899</c:v>
                </c:pt>
                <c:pt idx="13">
                  <c:v>2624.9079589799899</c:v>
                </c:pt>
                <c:pt idx="14">
                  <c:v>3511.7260742200001</c:v>
                </c:pt>
                <c:pt idx="15">
                  <c:v>2882.1655273400002</c:v>
                </c:pt>
                <c:pt idx="16">
                  <c:v>3178.2980957</c:v>
                </c:pt>
                <c:pt idx="17">
                  <c:v>3052.0512695299899</c:v>
                </c:pt>
                <c:pt idx="18">
                  <c:v>2624.9079589799899</c:v>
                </c:pt>
                <c:pt idx="19">
                  <c:v>2624.9079589799899</c:v>
                </c:pt>
                <c:pt idx="20">
                  <c:v>3313.3962402299899</c:v>
                </c:pt>
                <c:pt idx="21">
                  <c:v>2377.4138183599898</c:v>
                </c:pt>
                <c:pt idx="22">
                  <c:v>3350.5656738299899</c:v>
                </c:pt>
                <c:pt idx="23">
                  <c:v>3093.0349121099898</c:v>
                </c:pt>
                <c:pt idx="24">
                  <c:v>1702.2053222699899</c:v>
                </c:pt>
                <c:pt idx="25">
                  <c:v>1638.7989502</c:v>
                </c:pt>
                <c:pt idx="26">
                  <c:v>1682.9342041</c:v>
                </c:pt>
                <c:pt idx="27">
                  <c:v>3141.9116210900002</c:v>
                </c:pt>
                <c:pt idx="28">
                  <c:v>3111.8347168</c:v>
                </c:pt>
                <c:pt idx="29">
                  <c:v>924.85284423799897</c:v>
                </c:pt>
                <c:pt idx="30">
                  <c:v>1457.8526611299901</c:v>
                </c:pt>
              </c:numCache>
            </c:numRef>
          </c:xVal>
          <c:yVal>
            <c:numRef>
              <c:f>'[Table_Final_TRMM_062016 (1).xls]14year'!$P$3:$P$33</c:f>
              <c:numCache>
                <c:formatCode>0</c:formatCode>
                <c:ptCount val="31"/>
                <c:pt idx="0">
                  <c:v>3307.1933333333304</c:v>
                </c:pt>
                <c:pt idx="1">
                  <c:v>4547.58</c:v>
                </c:pt>
                <c:pt idx="2">
                  <c:v>3775.3333333333335</c:v>
                </c:pt>
                <c:pt idx="3">
                  <c:v>2592.7333333333345</c:v>
                </c:pt>
                <c:pt idx="4">
                  <c:v>3818.5800000000008</c:v>
                </c:pt>
                <c:pt idx="5">
                  <c:v>2329.4066666666672</c:v>
                </c:pt>
                <c:pt idx="6">
                  <c:v>3176.0933333333332</c:v>
                </c:pt>
                <c:pt idx="7">
                  <c:v>2082.735714285714</c:v>
                </c:pt>
                <c:pt idx="8">
                  <c:v>2167.7357142857145</c:v>
                </c:pt>
                <c:pt idx="9">
                  <c:v>1895.2933333333335</c:v>
                </c:pt>
                <c:pt idx="10">
                  <c:v>1879.0000000000002</c:v>
                </c:pt>
                <c:pt idx="11">
                  <c:v>2769.9866666666667</c:v>
                </c:pt>
                <c:pt idx="12">
                  <c:v>2708.1615384615379</c:v>
                </c:pt>
                <c:pt idx="13">
                  <c:v>2883.666666666667</c:v>
                </c:pt>
                <c:pt idx="14">
                  <c:v>3748.8642857142854</c:v>
                </c:pt>
                <c:pt idx="15">
                  <c:v>3119.7615384615378</c:v>
                </c:pt>
                <c:pt idx="16">
                  <c:v>3200.0500000000006</c:v>
                </c:pt>
                <c:pt idx="17">
                  <c:v>2064.583333333333</c:v>
                </c:pt>
                <c:pt idx="18">
                  <c:v>2861.6333333333328</c:v>
                </c:pt>
                <c:pt idx="19">
                  <c:v>2528.7600000000002</c:v>
                </c:pt>
                <c:pt idx="20">
                  <c:v>2665.0214285714287</c:v>
                </c:pt>
                <c:pt idx="21">
                  <c:v>2239.6800000000003</c:v>
                </c:pt>
                <c:pt idx="22">
                  <c:v>4182.5785714285721</c:v>
                </c:pt>
                <c:pt idx="23">
                  <c:v>2328.8933333333334</c:v>
                </c:pt>
                <c:pt idx="24">
                  <c:v>1460.4285714285713</c:v>
                </c:pt>
                <c:pt idx="25">
                  <c:v>1461.4307692307693</c:v>
                </c:pt>
                <c:pt idx="26">
                  <c:v>1612.3214285714289</c:v>
                </c:pt>
                <c:pt idx="27">
                  <c:v>1516.72</c:v>
                </c:pt>
                <c:pt idx="28">
                  <c:v>1633.1857142857145</c:v>
                </c:pt>
                <c:pt idx="29">
                  <c:v>552.35714285714289</c:v>
                </c:pt>
                <c:pt idx="30">
                  <c:v>784.18571428571431</c:v>
                </c:pt>
              </c:numCache>
            </c:numRef>
          </c:yVal>
          <c:smooth val="0"/>
        </c:ser>
        <c:dLbls>
          <c:showLegendKey val="0"/>
          <c:showVal val="0"/>
          <c:showCatName val="0"/>
          <c:showSerName val="0"/>
          <c:showPercent val="0"/>
          <c:showBubbleSize val="0"/>
        </c:dLbls>
        <c:axId val="198820424"/>
        <c:axId val="199426960"/>
      </c:scatterChart>
      <c:valAx>
        <c:axId val="198820424"/>
        <c:scaling>
          <c:orientation val="minMax"/>
        </c:scaling>
        <c:delete val="0"/>
        <c:axPos val="b"/>
        <c:majorGridlines>
          <c:spPr>
            <a:ln w="3175">
              <a:solidFill>
                <a:srgbClr val="C0C0C0"/>
              </a:solidFill>
              <a:prstDash val="solid"/>
            </a:ln>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PERSIANN-CDR</a:t>
                </a:r>
                <a:r>
                  <a:rPr lang="en-US" sz="1400" b="1" baseline="0">
                    <a:solidFill>
                      <a:schemeClr val="tx1"/>
                    </a:solidFill>
                  </a:rPr>
                  <a:t> 1-Grid Box Precipitation (mm)</a:t>
                </a:r>
                <a:endParaRPr lang="en-US" sz="1400" b="1">
                  <a:solidFill>
                    <a:schemeClr val="tx1"/>
                  </a:solidFill>
                </a:endParaRPr>
              </a:p>
            </c:rich>
          </c:tx>
          <c:overlay val="0"/>
          <c:spPr>
            <a:noFill/>
            <a:ln w="25400">
              <a:noFill/>
            </a:ln>
          </c:spPr>
        </c:title>
        <c:numFmt formatCode="0" sourceLinked="1"/>
        <c:majorTickMark val="none"/>
        <c:minorTickMark val="none"/>
        <c:tickLblPos val="nextTo"/>
        <c:spPr>
          <a:ln w="3175">
            <a:solidFill>
              <a:srgbClr val="C0C0C0"/>
            </a:solidFill>
            <a:prstDash val="solid"/>
          </a:ln>
        </c:spPr>
        <c:txPr>
          <a:bodyPr rot="0" vert="horz"/>
          <a:lstStyle/>
          <a:p>
            <a:pPr>
              <a:defRPr sz="1400" b="0" i="0" u="none" strike="noStrike" baseline="0">
                <a:solidFill>
                  <a:srgbClr val="000000"/>
                </a:solidFill>
                <a:latin typeface="Calibri"/>
                <a:ea typeface="Calibri"/>
                <a:cs typeface="Calibri"/>
              </a:defRPr>
            </a:pPr>
            <a:endParaRPr lang="en-US"/>
          </a:p>
        </c:txPr>
        <c:crossAx val="199426960"/>
        <c:crosses val="autoZero"/>
        <c:crossBetween val="midCat"/>
      </c:valAx>
      <c:valAx>
        <c:axId val="199426960"/>
        <c:scaling>
          <c:orientation val="minMax"/>
        </c:scaling>
        <c:delete val="0"/>
        <c:axPos val="l"/>
        <c:majorGridlines>
          <c:spPr>
            <a:ln w="3175">
              <a:solidFill>
                <a:srgbClr val="C0C0C0"/>
              </a:solidFill>
              <a:prstDash val="solid"/>
            </a:ln>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GHCN</a:t>
                </a:r>
                <a:r>
                  <a:rPr lang="en-US" sz="1400" b="1" baseline="0">
                    <a:solidFill>
                      <a:schemeClr val="tx1"/>
                    </a:solidFill>
                  </a:rPr>
                  <a:t> Station Precipitation (mm)</a:t>
                </a:r>
                <a:endParaRPr lang="en-US" sz="1400" b="1">
                  <a:solidFill>
                    <a:schemeClr val="tx1"/>
                  </a:solidFill>
                </a:endParaRPr>
              </a:p>
            </c:rich>
          </c:tx>
          <c:layout>
            <c:manualLayout>
              <c:xMode val="edge"/>
              <c:yMode val="edge"/>
              <c:x val="2.1932279338427001E-2"/>
              <c:y val="0.12861450323702345"/>
            </c:manualLayout>
          </c:layout>
          <c:overlay val="0"/>
          <c:spPr>
            <a:noFill/>
            <a:ln w="25400">
              <a:noFill/>
            </a:ln>
          </c:spPr>
        </c:title>
        <c:numFmt formatCode="0" sourceLinked="1"/>
        <c:majorTickMark val="none"/>
        <c:minorTickMark val="none"/>
        <c:tickLblPos val="nextTo"/>
        <c:spPr>
          <a:ln w="3175">
            <a:solidFill>
              <a:srgbClr val="C0C0C0"/>
            </a:solidFill>
            <a:prstDash val="solid"/>
          </a:ln>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8820424"/>
        <c:crosses val="autoZero"/>
        <c:crossBetween val="midCat"/>
      </c:valAx>
      <c:spPr>
        <a:noFill/>
        <a:ln w="25400">
          <a:noFill/>
        </a:ln>
      </c:spPr>
    </c:plotArea>
    <c:plotVisOnly val="1"/>
    <c:dispBlanksAs val="gap"/>
    <c:showDLblsOverMax val="0"/>
  </c:chart>
  <c:spPr>
    <a:solidFill>
      <a:srgbClr val="FFFFFF"/>
    </a:solidFill>
    <a:ln w="3175">
      <a:solidFill>
        <a:srgbClr val="C0C0C0"/>
      </a:solidFill>
      <a:prstDash val="solid"/>
    </a:ln>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a:t>Pohnpei Station vs. PERSIANN-CDR vs. GPM-IMERGDE for 2015</a:t>
            </a:r>
          </a:p>
        </c:rich>
      </c:tx>
      <c:overlay val="0"/>
    </c:title>
    <c:autoTitleDeleted val="0"/>
    <c:plotArea>
      <c:layout/>
      <c:lineChart>
        <c:grouping val="standard"/>
        <c:varyColors val="0"/>
        <c:ser>
          <c:idx val="0"/>
          <c:order val="0"/>
          <c:tx>
            <c:strRef>
              <c:f>Pohnpei!$A$1</c:f>
              <c:strCache>
                <c:ptCount val="1"/>
                <c:pt idx="0">
                  <c:v>GHCN</c:v>
                </c:pt>
              </c:strCache>
            </c:strRef>
          </c:tx>
          <c:marker>
            <c:symbol val="none"/>
          </c:marker>
          <c:cat>
            <c:numRef>
              <c:f>Pohnpei!$D$2:$D$273</c:f>
              <c:numCache>
                <c:formatCode>General</c:formatCode>
                <c:ptCount val="272"/>
                <c:pt idx="0">
                  <c:v>20150401</c:v>
                </c:pt>
                <c:pt idx="1">
                  <c:v>20150402</c:v>
                </c:pt>
                <c:pt idx="2">
                  <c:v>20150403</c:v>
                </c:pt>
                <c:pt idx="3">
                  <c:v>20150404</c:v>
                </c:pt>
                <c:pt idx="4">
                  <c:v>20150405</c:v>
                </c:pt>
                <c:pt idx="5">
                  <c:v>20150406</c:v>
                </c:pt>
                <c:pt idx="6">
                  <c:v>20150407</c:v>
                </c:pt>
                <c:pt idx="7">
                  <c:v>20150408</c:v>
                </c:pt>
                <c:pt idx="8">
                  <c:v>20150409</c:v>
                </c:pt>
                <c:pt idx="9">
                  <c:v>20150410</c:v>
                </c:pt>
                <c:pt idx="10">
                  <c:v>20150411</c:v>
                </c:pt>
                <c:pt idx="11">
                  <c:v>20150412</c:v>
                </c:pt>
                <c:pt idx="12">
                  <c:v>20150413</c:v>
                </c:pt>
                <c:pt idx="13">
                  <c:v>20150414</c:v>
                </c:pt>
                <c:pt idx="14">
                  <c:v>20150415</c:v>
                </c:pt>
                <c:pt idx="15">
                  <c:v>20150416</c:v>
                </c:pt>
                <c:pt idx="16">
                  <c:v>20150417</c:v>
                </c:pt>
                <c:pt idx="17">
                  <c:v>20150418</c:v>
                </c:pt>
                <c:pt idx="18">
                  <c:v>20150419</c:v>
                </c:pt>
                <c:pt idx="19">
                  <c:v>20150420</c:v>
                </c:pt>
                <c:pt idx="20">
                  <c:v>20150421</c:v>
                </c:pt>
                <c:pt idx="21">
                  <c:v>20150422</c:v>
                </c:pt>
                <c:pt idx="22">
                  <c:v>20150423</c:v>
                </c:pt>
                <c:pt idx="23">
                  <c:v>20150424</c:v>
                </c:pt>
                <c:pt idx="24">
                  <c:v>20150425</c:v>
                </c:pt>
                <c:pt idx="25">
                  <c:v>20150426</c:v>
                </c:pt>
                <c:pt idx="26">
                  <c:v>20150427</c:v>
                </c:pt>
                <c:pt idx="27">
                  <c:v>20150428</c:v>
                </c:pt>
                <c:pt idx="28">
                  <c:v>20150429</c:v>
                </c:pt>
                <c:pt idx="29">
                  <c:v>20150430</c:v>
                </c:pt>
                <c:pt idx="30">
                  <c:v>20150501</c:v>
                </c:pt>
                <c:pt idx="31">
                  <c:v>20150502</c:v>
                </c:pt>
                <c:pt idx="32">
                  <c:v>20150503</c:v>
                </c:pt>
                <c:pt idx="33">
                  <c:v>20150504</c:v>
                </c:pt>
                <c:pt idx="34">
                  <c:v>20150505</c:v>
                </c:pt>
                <c:pt idx="35">
                  <c:v>20150506</c:v>
                </c:pt>
                <c:pt idx="36">
                  <c:v>20150507</c:v>
                </c:pt>
                <c:pt idx="37">
                  <c:v>20150508</c:v>
                </c:pt>
                <c:pt idx="38">
                  <c:v>20150509</c:v>
                </c:pt>
                <c:pt idx="39">
                  <c:v>20150510</c:v>
                </c:pt>
                <c:pt idx="40">
                  <c:v>20150511</c:v>
                </c:pt>
                <c:pt idx="41">
                  <c:v>20150512</c:v>
                </c:pt>
                <c:pt idx="42">
                  <c:v>20150513</c:v>
                </c:pt>
                <c:pt idx="43">
                  <c:v>20150514</c:v>
                </c:pt>
                <c:pt idx="44">
                  <c:v>20150516</c:v>
                </c:pt>
                <c:pt idx="45">
                  <c:v>20150517</c:v>
                </c:pt>
                <c:pt idx="46">
                  <c:v>20150518</c:v>
                </c:pt>
                <c:pt idx="47">
                  <c:v>20150519</c:v>
                </c:pt>
                <c:pt idx="48">
                  <c:v>20150520</c:v>
                </c:pt>
                <c:pt idx="49">
                  <c:v>20150521</c:v>
                </c:pt>
                <c:pt idx="50">
                  <c:v>20150522</c:v>
                </c:pt>
                <c:pt idx="51">
                  <c:v>20150523</c:v>
                </c:pt>
                <c:pt idx="52">
                  <c:v>20150524</c:v>
                </c:pt>
                <c:pt idx="53">
                  <c:v>20150525</c:v>
                </c:pt>
                <c:pt idx="54">
                  <c:v>20150526</c:v>
                </c:pt>
                <c:pt idx="55">
                  <c:v>20150527</c:v>
                </c:pt>
                <c:pt idx="56">
                  <c:v>20150528</c:v>
                </c:pt>
                <c:pt idx="57">
                  <c:v>20150529</c:v>
                </c:pt>
                <c:pt idx="58">
                  <c:v>20150530</c:v>
                </c:pt>
                <c:pt idx="59">
                  <c:v>20150531</c:v>
                </c:pt>
                <c:pt idx="60">
                  <c:v>20150601</c:v>
                </c:pt>
                <c:pt idx="61">
                  <c:v>20150602</c:v>
                </c:pt>
                <c:pt idx="62">
                  <c:v>20150603</c:v>
                </c:pt>
                <c:pt idx="63">
                  <c:v>20150604</c:v>
                </c:pt>
                <c:pt idx="64">
                  <c:v>20150605</c:v>
                </c:pt>
                <c:pt idx="65">
                  <c:v>20150606</c:v>
                </c:pt>
                <c:pt idx="66">
                  <c:v>20150607</c:v>
                </c:pt>
                <c:pt idx="67">
                  <c:v>20150608</c:v>
                </c:pt>
                <c:pt idx="68">
                  <c:v>20150609</c:v>
                </c:pt>
                <c:pt idx="69">
                  <c:v>20150610</c:v>
                </c:pt>
                <c:pt idx="70">
                  <c:v>20150612</c:v>
                </c:pt>
                <c:pt idx="71">
                  <c:v>20150613</c:v>
                </c:pt>
                <c:pt idx="72">
                  <c:v>20150614</c:v>
                </c:pt>
                <c:pt idx="73">
                  <c:v>20150615</c:v>
                </c:pt>
                <c:pt idx="74">
                  <c:v>20150616</c:v>
                </c:pt>
                <c:pt idx="75">
                  <c:v>20150617</c:v>
                </c:pt>
                <c:pt idx="76">
                  <c:v>20150618</c:v>
                </c:pt>
                <c:pt idx="77">
                  <c:v>20150619</c:v>
                </c:pt>
                <c:pt idx="78">
                  <c:v>20150620</c:v>
                </c:pt>
                <c:pt idx="79">
                  <c:v>20150621</c:v>
                </c:pt>
                <c:pt idx="80">
                  <c:v>20150622</c:v>
                </c:pt>
                <c:pt idx="81">
                  <c:v>20150624</c:v>
                </c:pt>
                <c:pt idx="82">
                  <c:v>20150625</c:v>
                </c:pt>
                <c:pt idx="83">
                  <c:v>20150626</c:v>
                </c:pt>
                <c:pt idx="84">
                  <c:v>20150627</c:v>
                </c:pt>
                <c:pt idx="85">
                  <c:v>20150628</c:v>
                </c:pt>
                <c:pt idx="86">
                  <c:v>20150629</c:v>
                </c:pt>
                <c:pt idx="87">
                  <c:v>20150630</c:v>
                </c:pt>
                <c:pt idx="88">
                  <c:v>20150701</c:v>
                </c:pt>
                <c:pt idx="89">
                  <c:v>20150702</c:v>
                </c:pt>
                <c:pt idx="90">
                  <c:v>20150703</c:v>
                </c:pt>
                <c:pt idx="91">
                  <c:v>20150704</c:v>
                </c:pt>
                <c:pt idx="92">
                  <c:v>20150705</c:v>
                </c:pt>
                <c:pt idx="93">
                  <c:v>20150706</c:v>
                </c:pt>
                <c:pt idx="94">
                  <c:v>20150707</c:v>
                </c:pt>
                <c:pt idx="95">
                  <c:v>20150708</c:v>
                </c:pt>
                <c:pt idx="96">
                  <c:v>20150709</c:v>
                </c:pt>
                <c:pt idx="97">
                  <c:v>20150710</c:v>
                </c:pt>
                <c:pt idx="98">
                  <c:v>20150711</c:v>
                </c:pt>
                <c:pt idx="99">
                  <c:v>20150712</c:v>
                </c:pt>
                <c:pt idx="100">
                  <c:v>20150713</c:v>
                </c:pt>
                <c:pt idx="101">
                  <c:v>20150714</c:v>
                </c:pt>
                <c:pt idx="102">
                  <c:v>20150715</c:v>
                </c:pt>
                <c:pt idx="103">
                  <c:v>20150716</c:v>
                </c:pt>
                <c:pt idx="104">
                  <c:v>20150717</c:v>
                </c:pt>
                <c:pt idx="105">
                  <c:v>20150718</c:v>
                </c:pt>
                <c:pt idx="106">
                  <c:v>20150719</c:v>
                </c:pt>
                <c:pt idx="107">
                  <c:v>20150720</c:v>
                </c:pt>
                <c:pt idx="108">
                  <c:v>20150721</c:v>
                </c:pt>
                <c:pt idx="109">
                  <c:v>20150722</c:v>
                </c:pt>
                <c:pt idx="110">
                  <c:v>20150723</c:v>
                </c:pt>
                <c:pt idx="111">
                  <c:v>20150724</c:v>
                </c:pt>
                <c:pt idx="112">
                  <c:v>20150725</c:v>
                </c:pt>
                <c:pt idx="113">
                  <c:v>20150726</c:v>
                </c:pt>
                <c:pt idx="114">
                  <c:v>20150727</c:v>
                </c:pt>
                <c:pt idx="115">
                  <c:v>20150728</c:v>
                </c:pt>
                <c:pt idx="116">
                  <c:v>20150729</c:v>
                </c:pt>
                <c:pt idx="117">
                  <c:v>20150730</c:v>
                </c:pt>
                <c:pt idx="118">
                  <c:v>20150731</c:v>
                </c:pt>
                <c:pt idx="119">
                  <c:v>20150801</c:v>
                </c:pt>
                <c:pt idx="120">
                  <c:v>20150802</c:v>
                </c:pt>
                <c:pt idx="121">
                  <c:v>20150803</c:v>
                </c:pt>
                <c:pt idx="122">
                  <c:v>20150804</c:v>
                </c:pt>
                <c:pt idx="123">
                  <c:v>20150805</c:v>
                </c:pt>
                <c:pt idx="124">
                  <c:v>20150806</c:v>
                </c:pt>
                <c:pt idx="125">
                  <c:v>20150807</c:v>
                </c:pt>
                <c:pt idx="126">
                  <c:v>20150808</c:v>
                </c:pt>
                <c:pt idx="127">
                  <c:v>20150809</c:v>
                </c:pt>
                <c:pt idx="128">
                  <c:v>20150810</c:v>
                </c:pt>
                <c:pt idx="129">
                  <c:v>20150811</c:v>
                </c:pt>
                <c:pt idx="130">
                  <c:v>20150812</c:v>
                </c:pt>
                <c:pt idx="131">
                  <c:v>20150813</c:v>
                </c:pt>
                <c:pt idx="132">
                  <c:v>20150814</c:v>
                </c:pt>
                <c:pt idx="133">
                  <c:v>20150815</c:v>
                </c:pt>
                <c:pt idx="134">
                  <c:v>20150816</c:v>
                </c:pt>
                <c:pt idx="135">
                  <c:v>20150817</c:v>
                </c:pt>
                <c:pt idx="136">
                  <c:v>20150818</c:v>
                </c:pt>
                <c:pt idx="137">
                  <c:v>20150819</c:v>
                </c:pt>
                <c:pt idx="138">
                  <c:v>20150820</c:v>
                </c:pt>
                <c:pt idx="139">
                  <c:v>20150821</c:v>
                </c:pt>
                <c:pt idx="140">
                  <c:v>20150822</c:v>
                </c:pt>
                <c:pt idx="141">
                  <c:v>20150823</c:v>
                </c:pt>
                <c:pt idx="142">
                  <c:v>20150824</c:v>
                </c:pt>
                <c:pt idx="143">
                  <c:v>20150825</c:v>
                </c:pt>
                <c:pt idx="144">
                  <c:v>20150826</c:v>
                </c:pt>
                <c:pt idx="145">
                  <c:v>20150827</c:v>
                </c:pt>
                <c:pt idx="146">
                  <c:v>20150828</c:v>
                </c:pt>
                <c:pt idx="147">
                  <c:v>20150829</c:v>
                </c:pt>
                <c:pt idx="148">
                  <c:v>20150830</c:v>
                </c:pt>
                <c:pt idx="149">
                  <c:v>20150831</c:v>
                </c:pt>
                <c:pt idx="150">
                  <c:v>20150901</c:v>
                </c:pt>
                <c:pt idx="151">
                  <c:v>20150902</c:v>
                </c:pt>
                <c:pt idx="152">
                  <c:v>20150903</c:v>
                </c:pt>
                <c:pt idx="153">
                  <c:v>20150904</c:v>
                </c:pt>
                <c:pt idx="154">
                  <c:v>20150905</c:v>
                </c:pt>
                <c:pt idx="155">
                  <c:v>20150906</c:v>
                </c:pt>
                <c:pt idx="156">
                  <c:v>20150907</c:v>
                </c:pt>
                <c:pt idx="157">
                  <c:v>20150908</c:v>
                </c:pt>
                <c:pt idx="158">
                  <c:v>20150909</c:v>
                </c:pt>
                <c:pt idx="159">
                  <c:v>20150910</c:v>
                </c:pt>
                <c:pt idx="160">
                  <c:v>20150911</c:v>
                </c:pt>
                <c:pt idx="161">
                  <c:v>20150912</c:v>
                </c:pt>
                <c:pt idx="162">
                  <c:v>20150913</c:v>
                </c:pt>
                <c:pt idx="163">
                  <c:v>20150914</c:v>
                </c:pt>
                <c:pt idx="164">
                  <c:v>20150915</c:v>
                </c:pt>
                <c:pt idx="165">
                  <c:v>20150916</c:v>
                </c:pt>
                <c:pt idx="166">
                  <c:v>20150917</c:v>
                </c:pt>
                <c:pt idx="167">
                  <c:v>20150918</c:v>
                </c:pt>
                <c:pt idx="168">
                  <c:v>20150919</c:v>
                </c:pt>
                <c:pt idx="169">
                  <c:v>20150920</c:v>
                </c:pt>
                <c:pt idx="170">
                  <c:v>20150921</c:v>
                </c:pt>
                <c:pt idx="171">
                  <c:v>20150922</c:v>
                </c:pt>
                <c:pt idx="172">
                  <c:v>20150923</c:v>
                </c:pt>
                <c:pt idx="173">
                  <c:v>20150924</c:v>
                </c:pt>
                <c:pt idx="174">
                  <c:v>20150925</c:v>
                </c:pt>
                <c:pt idx="175">
                  <c:v>20150926</c:v>
                </c:pt>
                <c:pt idx="176">
                  <c:v>20150927</c:v>
                </c:pt>
                <c:pt idx="177">
                  <c:v>20150928</c:v>
                </c:pt>
                <c:pt idx="178">
                  <c:v>20150929</c:v>
                </c:pt>
                <c:pt idx="179">
                  <c:v>20150930</c:v>
                </c:pt>
                <c:pt idx="180">
                  <c:v>20151001</c:v>
                </c:pt>
                <c:pt idx="181">
                  <c:v>20151002</c:v>
                </c:pt>
                <c:pt idx="182">
                  <c:v>20151003</c:v>
                </c:pt>
                <c:pt idx="183">
                  <c:v>20151004</c:v>
                </c:pt>
                <c:pt idx="184">
                  <c:v>20151005</c:v>
                </c:pt>
                <c:pt idx="185">
                  <c:v>20151006</c:v>
                </c:pt>
                <c:pt idx="186">
                  <c:v>20151007</c:v>
                </c:pt>
                <c:pt idx="187">
                  <c:v>20151008</c:v>
                </c:pt>
                <c:pt idx="188">
                  <c:v>20151009</c:v>
                </c:pt>
                <c:pt idx="189">
                  <c:v>20151010</c:v>
                </c:pt>
                <c:pt idx="190">
                  <c:v>20151011</c:v>
                </c:pt>
                <c:pt idx="191">
                  <c:v>20151012</c:v>
                </c:pt>
                <c:pt idx="192">
                  <c:v>20151013</c:v>
                </c:pt>
                <c:pt idx="193">
                  <c:v>20151014</c:v>
                </c:pt>
                <c:pt idx="194">
                  <c:v>20151015</c:v>
                </c:pt>
                <c:pt idx="195">
                  <c:v>20151016</c:v>
                </c:pt>
                <c:pt idx="196">
                  <c:v>20151017</c:v>
                </c:pt>
                <c:pt idx="197">
                  <c:v>20151018</c:v>
                </c:pt>
                <c:pt idx="198">
                  <c:v>20151019</c:v>
                </c:pt>
                <c:pt idx="199">
                  <c:v>20151020</c:v>
                </c:pt>
                <c:pt idx="200">
                  <c:v>20151021</c:v>
                </c:pt>
                <c:pt idx="201">
                  <c:v>20151022</c:v>
                </c:pt>
                <c:pt idx="202">
                  <c:v>20151023</c:v>
                </c:pt>
                <c:pt idx="203">
                  <c:v>20151024</c:v>
                </c:pt>
                <c:pt idx="204">
                  <c:v>20151025</c:v>
                </c:pt>
                <c:pt idx="205">
                  <c:v>20151026</c:v>
                </c:pt>
                <c:pt idx="206">
                  <c:v>20151027</c:v>
                </c:pt>
                <c:pt idx="207">
                  <c:v>20151028</c:v>
                </c:pt>
                <c:pt idx="208">
                  <c:v>20151029</c:v>
                </c:pt>
                <c:pt idx="209">
                  <c:v>20151030</c:v>
                </c:pt>
                <c:pt idx="210">
                  <c:v>20151031</c:v>
                </c:pt>
                <c:pt idx="211">
                  <c:v>20151101</c:v>
                </c:pt>
                <c:pt idx="212">
                  <c:v>20151102</c:v>
                </c:pt>
                <c:pt idx="213">
                  <c:v>20151103</c:v>
                </c:pt>
                <c:pt idx="214">
                  <c:v>20151104</c:v>
                </c:pt>
                <c:pt idx="215">
                  <c:v>20151105</c:v>
                </c:pt>
                <c:pt idx="216">
                  <c:v>20151106</c:v>
                </c:pt>
                <c:pt idx="217">
                  <c:v>20151107</c:v>
                </c:pt>
                <c:pt idx="218">
                  <c:v>20151108</c:v>
                </c:pt>
                <c:pt idx="219">
                  <c:v>20151109</c:v>
                </c:pt>
                <c:pt idx="220">
                  <c:v>20151110</c:v>
                </c:pt>
                <c:pt idx="221">
                  <c:v>20151111</c:v>
                </c:pt>
                <c:pt idx="222">
                  <c:v>20151112</c:v>
                </c:pt>
                <c:pt idx="223">
                  <c:v>20151113</c:v>
                </c:pt>
                <c:pt idx="224">
                  <c:v>20151114</c:v>
                </c:pt>
                <c:pt idx="225">
                  <c:v>20151115</c:v>
                </c:pt>
                <c:pt idx="226">
                  <c:v>20151116</c:v>
                </c:pt>
                <c:pt idx="227">
                  <c:v>20151117</c:v>
                </c:pt>
                <c:pt idx="228">
                  <c:v>20151118</c:v>
                </c:pt>
                <c:pt idx="229">
                  <c:v>20151119</c:v>
                </c:pt>
                <c:pt idx="230">
                  <c:v>20151120</c:v>
                </c:pt>
                <c:pt idx="231">
                  <c:v>20151121</c:v>
                </c:pt>
                <c:pt idx="232">
                  <c:v>20151122</c:v>
                </c:pt>
                <c:pt idx="233">
                  <c:v>20151123</c:v>
                </c:pt>
                <c:pt idx="234">
                  <c:v>20151124</c:v>
                </c:pt>
                <c:pt idx="235">
                  <c:v>20151125</c:v>
                </c:pt>
                <c:pt idx="236">
                  <c:v>20151126</c:v>
                </c:pt>
                <c:pt idx="237">
                  <c:v>20151127</c:v>
                </c:pt>
                <c:pt idx="238">
                  <c:v>20151128</c:v>
                </c:pt>
                <c:pt idx="239">
                  <c:v>20151129</c:v>
                </c:pt>
                <c:pt idx="240">
                  <c:v>20151130</c:v>
                </c:pt>
                <c:pt idx="241">
                  <c:v>20151201</c:v>
                </c:pt>
                <c:pt idx="242">
                  <c:v>20151202</c:v>
                </c:pt>
                <c:pt idx="243">
                  <c:v>20151203</c:v>
                </c:pt>
                <c:pt idx="244">
                  <c:v>20151204</c:v>
                </c:pt>
                <c:pt idx="245">
                  <c:v>20151205</c:v>
                </c:pt>
                <c:pt idx="246">
                  <c:v>20151206</c:v>
                </c:pt>
                <c:pt idx="247">
                  <c:v>20151207</c:v>
                </c:pt>
                <c:pt idx="248">
                  <c:v>20151208</c:v>
                </c:pt>
                <c:pt idx="249">
                  <c:v>20151209</c:v>
                </c:pt>
                <c:pt idx="250">
                  <c:v>20151210</c:v>
                </c:pt>
                <c:pt idx="251">
                  <c:v>20151211</c:v>
                </c:pt>
                <c:pt idx="252">
                  <c:v>20151212</c:v>
                </c:pt>
                <c:pt idx="253">
                  <c:v>20151213</c:v>
                </c:pt>
                <c:pt idx="254">
                  <c:v>20151214</c:v>
                </c:pt>
                <c:pt idx="255">
                  <c:v>20151215</c:v>
                </c:pt>
                <c:pt idx="256">
                  <c:v>20151216</c:v>
                </c:pt>
                <c:pt idx="257">
                  <c:v>20151217</c:v>
                </c:pt>
                <c:pt idx="258">
                  <c:v>20151218</c:v>
                </c:pt>
                <c:pt idx="259">
                  <c:v>20151219</c:v>
                </c:pt>
                <c:pt idx="260">
                  <c:v>20151220</c:v>
                </c:pt>
                <c:pt idx="261">
                  <c:v>20151221</c:v>
                </c:pt>
                <c:pt idx="262">
                  <c:v>20151222</c:v>
                </c:pt>
                <c:pt idx="263">
                  <c:v>20151223</c:v>
                </c:pt>
                <c:pt idx="264">
                  <c:v>20151224</c:v>
                </c:pt>
                <c:pt idx="265">
                  <c:v>20151225</c:v>
                </c:pt>
                <c:pt idx="266">
                  <c:v>20151226</c:v>
                </c:pt>
                <c:pt idx="267">
                  <c:v>20151227</c:v>
                </c:pt>
                <c:pt idx="268">
                  <c:v>20151228</c:v>
                </c:pt>
                <c:pt idx="269">
                  <c:v>20151229</c:v>
                </c:pt>
                <c:pt idx="270">
                  <c:v>20151230</c:v>
                </c:pt>
                <c:pt idx="271">
                  <c:v>20151231</c:v>
                </c:pt>
              </c:numCache>
            </c:numRef>
          </c:cat>
          <c:val>
            <c:numRef>
              <c:f>Pohnpei!$A$2:$A$276</c:f>
              <c:numCache>
                <c:formatCode>General</c:formatCode>
                <c:ptCount val="275"/>
                <c:pt idx="0">
                  <c:v>29.971999999999998</c:v>
                </c:pt>
                <c:pt idx="1">
                  <c:v>78.993999999999986</c:v>
                </c:pt>
                <c:pt idx="2">
                  <c:v>9.3979999999999997</c:v>
                </c:pt>
                <c:pt idx="3">
                  <c:v>0</c:v>
                </c:pt>
                <c:pt idx="4">
                  <c:v>0</c:v>
                </c:pt>
                <c:pt idx="5">
                  <c:v>6.6040000000000001</c:v>
                </c:pt>
                <c:pt idx="6">
                  <c:v>3.302</c:v>
                </c:pt>
                <c:pt idx="7">
                  <c:v>0</c:v>
                </c:pt>
                <c:pt idx="8">
                  <c:v>36.067999999999998</c:v>
                </c:pt>
                <c:pt idx="9">
                  <c:v>8.1280000000000001</c:v>
                </c:pt>
                <c:pt idx="10">
                  <c:v>13.208</c:v>
                </c:pt>
                <c:pt idx="11">
                  <c:v>26.416</c:v>
                </c:pt>
                <c:pt idx="12">
                  <c:v>0</c:v>
                </c:pt>
                <c:pt idx="13">
                  <c:v>0</c:v>
                </c:pt>
                <c:pt idx="14">
                  <c:v>0</c:v>
                </c:pt>
                <c:pt idx="15">
                  <c:v>0</c:v>
                </c:pt>
                <c:pt idx="16">
                  <c:v>1.016</c:v>
                </c:pt>
                <c:pt idx="17">
                  <c:v>4.5719999999999992</c:v>
                </c:pt>
                <c:pt idx="18">
                  <c:v>8.3819999999999997</c:v>
                </c:pt>
                <c:pt idx="19">
                  <c:v>40.893999999999998</c:v>
                </c:pt>
                <c:pt idx="20">
                  <c:v>78.48599999999999</c:v>
                </c:pt>
                <c:pt idx="21">
                  <c:v>44.195999999999998</c:v>
                </c:pt>
                <c:pt idx="22">
                  <c:v>1.5239999999999998</c:v>
                </c:pt>
                <c:pt idx="23">
                  <c:v>0</c:v>
                </c:pt>
                <c:pt idx="24">
                  <c:v>2.032</c:v>
                </c:pt>
                <c:pt idx="25">
                  <c:v>0</c:v>
                </c:pt>
                <c:pt idx="26">
                  <c:v>2.54</c:v>
                </c:pt>
                <c:pt idx="27">
                  <c:v>72.135999999999996</c:v>
                </c:pt>
                <c:pt idx="28">
                  <c:v>57.911999999999992</c:v>
                </c:pt>
                <c:pt idx="29">
                  <c:v>31.495999999999999</c:v>
                </c:pt>
                <c:pt idx="30">
                  <c:v>16.256</c:v>
                </c:pt>
                <c:pt idx="31">
                  <c:v>40.893999999999998</c:v>
                </c:pt>
                <c:pt idx="32">
                  <c:v>18.541999999999998</c:v>
                </c:pt>
                <c:pt idx="33">
                  <c:v>57.657999999999994</c:v>
                </c:pt>
                <c:pt idx="34">
                  <c:v>1.016</c:v>
                </c:pt>
                <c:pt idx="35">
                  <c:v>95.503999999999991</c:v>
                </c:pt>
                <c:pt idx="36">
                  <c:v>1.778</c:v>
                </c:pt>
                <c:pt idx="37">
                  <c:v>14.477999999999998</c:v>
                </c:pt>
                <c:pt idx="38">
                  <c:v>83.566000000000003</c:v>
                </c:pt>
                <c:pt idx="39">
                  <c:v>390.14399999999995</c:v>
                </c:pt>
                <c:pt idx="40">
                  <c:v>98.043999999999997</c:v>
                </c:pt>
                <c:pt idx="41">
                  <c:v>29.971999999999998</c:v>
                </c:pt>
                <c:pt idx="42">
                  <c:v>0.7619999999999999</c:v>
                </c:pt>
                <c:pt idx="43">
                  <c:v>22.097999999999999</c:v>
                </c:pt>
                <c:pt idx="44">
                  <c:v>0</c:v>
                </c:pt>
                <c:pt idx="45">
                  <c:v>0.50800000000000001</c:v>
                </c:pt>
                <c:pt idx="46">
                  <c:v>0</c:v>
                </c:pt>
                <c:pt idx="47">
                  <c:v>5.5880000000000001</c:v>
                </c:pt>
                <c:pt idx="48">
                  <c:v>10.16</c:v>
                </c:pt>
                <c:pt idx="49">
                  <c:v>17.525999999999996</c:v>
                </c:pt>
                <c:pt idx="50">
                  <c:v>6.8579999999999997</c:v>
                </c:pt>
                <c:pt idx="51">
                  <c:v>9.6519999999999992</c:v>
                </c:pt>
                <c:pt idx="52">
                  <c:v>0</c:v>
                </c:pt>
                <c:pt idx="53">
                  <c:v>7.3659999999999988</c:v>
                </c:pt>
                <c:pt idx="54">
                  <c:v>2.032</c:v>
                </c:pt>
                <c:pt idx="55">
                  <c:v>48.513999999999996</c:v>
                </c:pt>
                <c:pt idx="56">
                  <c:v>8.1280000000000001</c:v>
                </c:pt>
                <c:pt idx="57">
                  <c:v>1.016</c:v>
                </c:pt>
                <c:pt idx="58">
                  <c:v>12.7</c:v>
                </c:pt>
                <c:pt idx="59">
                  <c:v>108.712</c:v>
                </c:pt>
                <c:pt idx="60">
                  <c:v>22.86</c:v>
                </c:pt>
                <c:pt idx="61">
                  <c:v>30.479999999999997</c:v>
                </c:pt>
                <c:pt idx="62">
                  <c:v>4.5719999999999992</c:v>
                </c:pt>
                <c:pt idx="63">
                  <c:v>11.176</c:v>
                </c:pt>
                <c:pt idx="64">
                  <c:v>27.94</c:v>
                </c:pt>
                <c:pt idx="65">
                  <c:v>1.5239999999999998</c:v>
                </c:pt>
                <c:pt idx="66">
                  <c:v>1.27</c:v>
                </c:pt>
                <c:pt idx="67">
                  <c:v>6.35</c:v>
                </c:pt>
                <c:pt idx="68">
                  <c:v>12.7</c:v>
                </c:pt>
                <c:pt idx="69">
                  <c:v>1.27</c:v>
                </c:pt>
                <c:pt idx="70">
                  <c:v>10.16</c:v>
                </c:pt>
                <c:pt idx="71">
                  <c:v>9.1439999999999984</c:v>
                </c:pt>
                <c:pt idx="72">
                  <c:v>7.8739999999999997</c:v>
                </c:pt>
                <c:pt idx="73">
                  <c:v>11.683999999999999</c:v>
                </c:pt>
                <c:pt idx="74">
                  <c:v>4.8259999999999996</c:v>
                </c:pt>
                <c:pt idx="75">
                  <c:v>0</c:v>
                </c:pt>
                <c:pt idx="76">
                  <c:v>1.778</c:v>
                </c:pt>
                <c:pt idx="77">
                  <c:v>7.1120000000000001</c:v>
                </c:pt>
                <c:pt idx="78">
                  <c:v>14.985999999999999</c:v>
                </c:pt>
                <c:pt idx="79">
                  <c:v>4.0640000000000001</c:v>
                </c:pt>
                <c:pt idx="80">
                  <c:v>15.239999999999998</c:v>
                </c:pt>
                <c:pt idx="81">
                  <c:v>2.54</c:v>
                </c:pt>
                <c:pt idx="82">
                  <c:v>18.033999999999999</c:v>
                </c:pt>
                <c:pt idx="83">
                  <c:v>6.35</c:v>
                </c:pt>
                <c:pt idx="84">
                  <c:v>29.971999999999998</c:v>
                </c:pt>
                <c:pt idx="85">
                  <c:v>28.194000000000003</c:v>
                </c:pt>
                <c:pt idx="86">
                  <c:v>84.835999999999999</c:v>
                </c:pt>
                <c:pt idx="87">
                  <c:v>21.843999999999998</c:v>
                </c:pt>
                <c:pt idx="88">
                  <c:v>54.356000000000002</c:v>
                </c:pt>
                <c:pt idx="89">
                  <c:v>39.116</c:v>
                </c:pt>
                <c:pt idx="90">
                  <c:v>30.225999999999996</c:v>
                </c:pt>
                <c:pt idx="91">
                  <c:v>11.937999999999999</c:v>
                </c:pt>
                <c:pt idx="92">
                  <c:v>1.27</c:v>
                </c:pt>
                <c:pt idx="93">
                  <c:v>2.032</c:v>
                </c:pt>
                <c:pt idx="94">
                  <c:v>55.117999999999995</c:v>
                </c:pt>
                <c:pt idx="95">
                  <c:v>0</c:v>
                </c:pt>
                <c:pt idx="96">
                  <c:v>1.778</c:v>
                </c:pt>
                <c:pt idx="97">
                  <c:v>8.636000000000001</c:v>
                </c:pt>
                <c:pt idx="98">
                  <c:v>46.228000000000002</c:v>
                </c:pt>
                <c:pt idx="99">
                  <c:v>9.3979999999999997</c:v>
                </c:pt>
                <c:pt idx="100">
                  <c:v>2.032</c:v>
                </c:pt>
                <c:pt idx="101">
                  <c:v>5.3339999999999996</c:v>
                </c:pt>
                <c:pt idx="102">
                  <c:v>7.1120000000000001</c:v>
                </c:pt>
                <c:pt idx="103">
                  <c:v>0</c:v>
                </c:pt>
                <c:pt idx="104">
                  <c:v>68.833999999999989</c:v>
                </c:pt>
                <c:pt idx="105">
                  <c:v>16.509999999999998</c:v>
                </c:pt>
                <c:pt idx="106">
                  <c:v>8.8899999999999988</c:v>
                </c:pt>
                <c:pt idx="107">
                  <c:v>10.16</c:v>
                </c:pt>
                <c:pt idx="108">
                  <c:v>0</c:v>
                </c:pt>
                <c:pt idx="109">
                  <c:v>0</c:v>
                </c:pt>
                <c:pt idx="110">
                  <c:v>1.27</c:v>
                </c:pt>
                <c:pt idx="111">
                  <c:v>4.5719999999999992</c:v>
                </c:pt>
                <c:pt idx="112">
                  <c:v>2.794</c:v>
                </c:pt>
                <c:pt idx="113">
                  <c:v>0</c:v>
                </c:pt>
                <c:pt idx="114">
                  <c:v>7.3659999999999988</c:v>
                </c:pt>
                <c:pt idx="115">
                  <c:v>13.715999999999999</c:v>
                </c:pt>
                <c:pt idx="116">
                  <c:v>32.257999999999996</c:v>
                </c:pt>
                <c:pt idx="117">
                  <c:v>8.636000000000001</c:v>
                </c:pt>
                <c:pt idx="118">
                  <c:v>61.975999999999992</c:v>
                </c:pt>
                <c:pt idx="119">
                  <c:v>73.66</c:v>
                </c:pt>
                <c:pt idx="120">
                  <c:v>5.08</c:v>
                </c:pt>
                <c:pt idx="121">
                  <c:v>0</c:v>
                </c:pt>
                <c:pt idx="122">
                  <c:v>67.309999999999988</c:v>
                </c:pt>
                <c:pt idx="123">
                  <c:v>18.795999999999999</c:v>
                </c:pt>
                <c:pt idx="124">
                  <c:v>14.224</c:v>
                </c:pt>
                <c:pt idx="125">
                  <c:v>4.8259999999999996</c:v>
                </c:pt>
                <c:pt idx="126">
                  <c:v>98.805999999999997</c:v>
                </c:pt>
                <c:pt idx="127">
                  <c:v>3.0479999999999996</c:v>
                </c:pt>
                <c:pt idx="128">
                  <c:v>70.103999999999985</c:v>
                </c:pt>
                <c:pt idx="129">
                  <c:v>81.533999999999992</c:v>
                </c:pt>
                <c:pt idx="130">
                  <c:v>12.7</c:v>
                </c:pt>
                <c:pt idx="131">
                  <c:v>13.97</c:v>
                </c:pt>
                <c:pt idx="132">
                  <c:v>0</c:v>
                </c:pt>
                <c:pt idx="133">
                  <c:v>0</c:v>
                </c:pt>
                <c:pt idx="134">
                  <c:v>0</c:v>
                </c:pt>
                <c:pt idx="135">
                  <c:v>7.1120000000000001</c:v>
                </c:pt>
                <c:pt idx="136">
                  <c:v>3.302</c:v>
                </c:pt>
                <c:pt idx="137">
                  <c:v>2.794</c:v>
                </c:pt>
                <c:pt idx="138">
                  <c:v>0</c:v>
                </c:pt>
                <c:pt idx="139">
                  <c:v>15.747999999999999</c:v>
                </c:pt>
                <c:pt idx="140">
                  <c:v>35.559999999999995</c:v>
                </c:pt>
                <c:pt idx="141">
                  <c:v>7.8739999999999997</c:v>
                </c:pt>
                <c:pt idx="142">
                  <c:v>79.248000000000005</c:v>
                </c:pt>
                <c:pt idx="143">
                  <c:v>4.5719999999999992</c:v>
                </c:pt>
                <c:pt idx="144">
                  <c:v>26.669999999999998</c:v>
                </c:pt>
                <c:pt idx="145">
                  <c:v>42.163999999999994</c:v>
                </c:pt>
                <c:pt idx="146">
                  <c:v>14.224</c:v>
                </c:pt>
                <c:pt idx="147">
                  <c:v>10.921999999999999</c:v>
                </c:pt>
                <c:pt idx="148">
                  <c:v>1.5239999999999998</c:v>
                </c:pt>
                <c:pt idx="149">
                  <c:v>3.8099999999999996</c:v>
                </c:pt>
                <c:pt idx="150">
                  <c:v>15.493999999999998</c:v>
                </c:pt>
                <c:pt idx="151">
                  <c:v>72.643999999999991</c:v>
                </c:pt>
                <c:pt idx="152">
                  <c:v>1.778</c:v>
                </c:pt>
                <c:pt idx="153">
                  <c:v>0</c:v>
                </c:pt>
                <c:pt idx="154">
                  <c:v>8.3819999999999997</c:v>
                </c:pt>
                <c:pt idx="155">
                  <c:v>34.036000000000001</c:v>
                </c:pt>
                <c:pt idx="156">
                  <c:v>34.798000000000002</c:v>
                </c:pt>
                <c:pt idx="157">
                  <c:v>8.1280000000000001</c:v>
                </c:pt>
                <c:pt idx="158">
                  <c:v>2.032</c:v>
                </c:pt>
                <c:pt idx="159">
                  <c:v>2.032</c:v>
                </c:pt>
                <c:pt idx="160">
                  <c:v>19.303999999999998</c:v>
                </c:pt>
                <c:pt idx="161">
                  <c:v>3.556</c:v>
                </c:pt>
                <c:pt idx="162">
                  <c:v>2.54</c:v>
                </c:pt>
                <c:pt idx="163">
                  <c:v>4.3180000000000005</c:v>
                </c:pt>
                <c:pt idx="164">
                  <c:v>0</c:v>
                </c:pt>
                <c:pt idx="165">
                  <c:v>0</c:v>
                </c:pt>
                <c:pt idx="166">
                  <c:v>85.85199999999999</c:v>
                </c:pt>
                <c:pt idx="167">
                  <c:v>53.847999999999999</c:v>
                </c:pt>
                <c:pt idx="168">
                  <c:v>1.27</c:v>
                </c:pt>
                <c:pt idx="169">
                  <c:v>1.016</c:v>
                </c:pt>
                <c:pt idx="170">
                  <c:v>6.35</c:v>
                </c:pt>
                <c:pt idx="171">
                  <c:v>1.778</c:v>
                </c:pt>
                <c:pt idx="172">
                  <c:v>1.5239999999999998</c:v>
                </c:pt>
                <c:pt idx="173">
                  <c:v>6.8579999999999997</c:v>
                </c:pt>
                <c:pt idx="174">
                  <c:v>2.54</c:v>
                </c:pt>
                <c:pt idx="175">
                  <c:v>17.272000000000002</c:v>
                </c:pt>
                <c:pt idx="176">
                  <c:v>2.2859999999999996</c:v>
                </c:pt>
                <c:pt idx="177">
                  <c:v>0</c:v>
                </c:pt>
                <c:pt idx="178">
                  <c:v>3.0479999999999996</c:v>
                </c:pt>
                <c:pt idx="179">
                  <c:v>3.302</c:v>
                </c:pt>
                <c:pt idx="180">
                  <c:v>11.937999999999999</c:v>
                </c:pt>
                <c:pt idx="181">
                  <c:v>7.6199999999999992</c:v>
                </c:pt>
                <c:pt idx="182">
                  <c:v>0.50800000000000001</c:v>
                </c:pt>
                <c:pt idx="183">
                  <c:v>23.622</c:v>
                </c:pt>
                <c:pt idx="184">
                  <c:v>11.937999999999999</c:v>
                </c:pt>
                <c:pt idx="185">
                  <c:v>6.6040000000000001</c:v>
                </c:pt>
                <c:pt idx="186">
                  <c:v>0</c:v>
                </c:pt>
                <c:pt idx="187">
                  <c:v>14.477999999999998</c:v>
                </c:pt>
                <c:pt idx="188">
                  <c:v>19.049999999999997</c:v>
                </c:pt>
                <c:pt idx="189">
                  <c:v>34.544000000000004</c:v>
                </c:pt>
                <c:pt idx="190">
                  <c:v>28.955999999999996</c:v>
                </c:pt>
                <c:pt idx="191">
                  <c:v>9.9060000000000006</c:v>
                </c:pt>
                <c:pt idx="192">
                  <c:v>1.016</c:v>
                </c:pt>
                <c:pt idx="193">
                  <c:v>38.607999999999997</c:v>
                </c:pt>
                <c:pt idx="194">
                  <c:v>4.0640000000000001</c:v>
                </c:pt>
                <c:pt idx="195">
                  <c:v>0</c:v>
                </c:pt>
                <c:pt idx="196">
                  <c:v>1.27</c:v>
                </c:pt>
                <c:pt idx="197">
                  <c:v>11.683999999999999</c:v>
                </c:pt>
                <c:pt idx="198">
                  <c:v>0.254</c:v>
                </c:pt>
                <c:pt idx="199">
                  <c:v>0</c:v>
                </c:pt>
                <c:pt idx="200">
                  <c:v>0</c:v>
                </c:pt>
                <c:pt idx="201">
                  <c:v>0.254</c:v>
                </c:pt>
                <c:pt idx="202">
                  <c:v>0</c:v>
                </c:pt>
                <c:pt idx="203">
                  <c:v>0.254</c:v>
                </c:pt>
                <c:pt idx="204">
                  <c:v>40.131999999999998</c:v>
                </c:pt>
                <c:pt idx="205">
                  <c:v>0.254</c:v>
                </c:pt>
                <c:pt idx="206">
                  <c:v>13.97</c:v>
                </c:pt>
                <c:pt idx="207">
                  <c:v>7.6199999999999992</c:v>
                </c:pt>
                <c:pt idx="208">
                  <c:v>1.778</c:v>
                </c:pt>
                <c:pt idx="209">
                  <c:v>10.921999999999999</c:v>
                </c:pt>
                <c:pt idx="210">
                  <c:v>0</c:v>
                </c:pt>
                <c:pt idx="211">
                  <c:v>1.016</c:v>
                </c:pt>
                <c:pt idx="212">
                  <c:v>0.7619999999999999</c:v>
                </c:pt>
                <c:pt idx="213">
                  <c:v>2.794</c:v>
                </c:pt>
                <c:pt idx="214">
                  <c:v>3.556</c:v>
                </c:pt>
                <c:pt idx="215">
                  <c:v>0.50800000000000001</c:v>
                </c:pt>
                <c:pt idx="216">
                  <c:v>5.3339999999999996</c:v>
                </c:pt>
                <c:pt idx="217">
                  <c:v>1.27</c:v>
                </c:pt>
                <c:pt idx="218">
                  <c:v>4.5719999999999992</c:v>
                </c:pt>
                <c:pt idx="219">
                  <c:v>1.016</c:v>
                </c:pt>
                <c:pt idx="220">
                  <c:v>4.3180000000000005</c:v>
                </c:pt>
                <c:pt idx="221">
                  <c:v>15.493999999999998</c:v>
                </c:pt>
                <c:pt idx="222">
                  <c:v>6.8579999999999997</c:v>
                </c:pt>
                <c:pt idx="223">
                  <c:v>5.08</c:v>
                </c:pt>
                <c:pt idx="224">
                  <c:v>1.5239999999999998</c:v>
                </c:pt>
                <c:pt idx="225">
                  <c:v>10.667999999999999</c:v>
                </c:pt>
                <c:pt idx="226">
                  <c:v>4.0640000000000001</c:v>
                </c:pt>
                <c:pt idx="227">
                  <c:v>10.16</c:v>
                </c:pt>
                <c:pt idx="228">
                  <c:v>9.3979999999999997</c:v>
                </c:pt>
                <c:pt idx="229">
                  <c:v>104.90199999999999</c:v>
                </c:pt>
                <c:pt idx="230">
                  <c:v>1.27</c:v>
                </c:pt>
                <c:pt idx="231">
                  <c:v>0</c:v>
                </c:pt>
                <c:pt idx="232">
                  <c:v>0.254</c:v>
                </c:pt>
                <c:pt idx="233">
                  <c:v>11.43</c:v>
                </c:pt>
                <c:pt idx="234">
                  <c:v>30.987999999999996</c:v>
                </c:pt>
                <c:pt idx="235">
                  <c:v>4.0640000000000001</c:v>
                </c:pt>
                <c:pt idx="236">
                  <c:v>6.8579999999999997</c:v>
                </c:pt>
                <c:pt idx="237">
                  <c:v>0</c:v>
                </c:pt>
                <c:pt idx="238">
                  <c:v>0</c:v>
                </c:pt>
                <c:pt idx="239">
                  <c:v>3.8099999999999996</c:v>
                </c:pt>
                <c:pt idx="240">
                  <c:v>0.7619999999999999</c:v>
                </c:pt>
                <c:pt idx="241">
                  <c:v>0</c:v>
                </c:pt>
                <c:pt idx="242">
                  <c:v>0</c:v>
                </c:pt>
                <c:pt idx="243">
                  <c:v>1.778</c:v>
                </c:pt>
                <c:pt idx="244">
                  <c:v>5.08</c:v>
                </c:pt>
                <c:pt idx="245">
                  <c:v>5.08</c:v>
                </c:pt>
                <c:pt idx="246">
                  <c:v>72.897999999999996</c:v>
                </c:pt>
                <c:pt idx="247">
                  <c:v>9.9060000000000006</c:v>
                </c:pt>
                <c:pt idx="248">
                  <c:v>15.747999999999999</c:v>
                </c:pt>
                <c:pt idx="249">
                  <c:v>5.3339999999999996</c:v>
                </c:pt>
                <c:pt idx="250">
                  <c:v>0</c:v>
                </c:pt>
                <c:pt idx="251">
                  <c:v>1.27</c:v>
                </c:pt>
                <c:pt idx="252">
                  <c:v>19.812000000000001</c:v>
                </c:pt>
                <c:pt idx="253">
                  <c:v>1.5239999999999998</c:v>
                </c:pt>
                <c:pt idx="254">
                  <c:v>13.462</c:v>
                </c:pt>
                <c:pt idx="255">
                  <c:v>3.0479999999999996</c:v>
                </c:pt>
                <c:pt idx="256">
                  <c:v>1.5239999999999998</c:v>
                </c:pt>
                <c:pt idx="257">
                  <c:v>17.779999999999998</c:v>
                </c:pt>
                <c:pt idx="258">
                  <c:v>3.556</c:v>
                </c:pt>
                <c:pt idx="259">
                  <c:v>1.5239999999999998</c:v>
                </c:pt>
                <c:pt idx="260">
                  <c:v>0.7619999999999999</c:v>
                </c:pt>
                <c:pt idx="261">
                  <c:v>0</c:v>
                </c:pt>
                <c:pt idx="262">
                  <c:v>45.973999999999997</c:v>
                </c:pt>
                <c:pt idx="263">
                  <c:v>7.1120000000000001</c:v>
                </c:pt>
                <c:pt idx="264">
                  <c:v>9.1439999999999984</c:v>
                </c:pt>
                <c:pt idx="265">
                  <c:v>16.763999999999999</c:v>
                </c:pt>
                <c:pt idx="266">
                  <c:v>0</c:v>
                </c:pt>
                <c:pt idx="267">
                  <c:v>13.715999999999999</c:v>
                </c:pt>
                <c:pt idx="268">
                  <c:v>3.302</c:v>
                </c:pt>
                <c:pt idx="269">
                  <c:v>2.032</c:v>
                </c:pt>
                <c:pt idx="270">
                  <c:v>5.08</c:v>
                </c:pt>
                <c:pt idx="271">
                  <c:v>6.6040000000000001</c:v>
                </c:pt>
              </c:numCache>
            </c:numRef>
          </c:val>
          <c:smooth val="0"/>
        </c:ser>
        <c:ser>
          <c:idx val="1"/>
          <c:order val="1"/>
          <c:tx>
            <c:strRef>
              <c:f>Pohnpei!$B$1</c:f>
              <c:strCache>
                <c:ptCount val="1"/>
                <c:pt idx="0">
                  <c:v>PERSIANN-CDR</c:v>
                </c:pt>
              </c:strCache>
            </c:strRef>
          </c:tx>
          <c:marker>
            <c:symbol val="none"/>
          </c:marker>
          <c:cat>
            <c:numRef>
              <c:f>Pohnpei!$D$2:$D$273</c:f>
              <c:numCache>
                <c:formatCode>General</c:formatCode>
                <c:ptCount val="272"/>
                <c:pt idx="0">
                  <c:v>20150401</c:v>
                </c:pt>
                <c:pt idx="1">
                  <c:v>20150402</c:v>
                </c:pt>
                <c:pt idx="2">
                  <c:v>20150403</c:v>
                </c:pt>
                <c:pt idx="3">
                  <c:v>20150404</c:v>
                </c:pt>
                <c:pt idx="4">
                  <c:v>20150405</c:v>
                </c:pt>
                <c:pt idx="5">
                  <c:v>20150406</c:v>
                </c:pt>
                <c:pt idx="6">
                  <c:v>20150407</c:v>
                </c:pt>
                <c:pt idx="7">
                  <c:v>20150408</c:v>
                </c:pt>
                <c:pt idx="8">
                  <c:v>20150409</c:v>
                </c:pt>
                <c:pt idx="9">
                  <c:v>20150410</c:v>
                </c:pt>
                <c:pt idx="10">
                  <c:v>20150411</c:v>
                </c:pt>
                <c:pt idx="11">
                  <c:v>20150412</c:v>
                </c:pt>
                <c:pt idx="12">
                  <c:v>20150413</c:v>
                </c:pt>
                <c:pt idx="13">
                  <c:v>20150414</c:v>
                </c:pt>
                <c:pt idx="14">
                  <c:v>20150415</c:v>
                </c:pt>
                <c:pt idx="15">
                  <c:v>20150416</c:v>
                </c:pt>
                <c:pt idx="16">
                  <c:v>20150417</c:v>
                </c:pt>
                <c:pt idx="17">
                  <c:v>20150418</c:v>
                </c:pt>
                <c:pt idx="18">
                  <c:v>20150419</c:v>
                </c:pt>
                <c:pt idx="19">
                  <c:v>20150420</c:v>
                </c:pt>
                <c:pt idx="20">
                  <c:v>20150421</c:v>
                </c:pt>
                <c:pt idx="21">
                  <c:v>20150422</c:v>
                </c:pt>
                <c:pt idx="22">
                  <c:v>20150423</c:v>
                </c:pt>
                <c:pt idx="23">
                  <c:v>20150424</c:v>
                </c:pt>
                <c:pt idx="24">
                  <c:v>20150425</c:v>
                </c:pt>
                <c:pt idx="25">
                  <c:v>20150426</c:v>
                </c:pt>
                <c:pt idx="26">
                  <c:v>20150427</c:v>
                </c:pt>
                <c:pt idx="27">
                  <c:v>20150428</c:v>
                </c:pt>
                <c:pt idx="28">
                  <c:v>20150429</c:v>
                </c:pt>
                <c:pt idx="29">
                  <c:v>20150430</c:v>
                </c:pt>
                <c:pt idx="30">
                  <c:v>20150501</c:v>
                </c:pt>
                <c:pt idx="31">
                  <c:v>20150502</c:v>
                </c:pt>
                <c:pt idx="32">
                  <c:v>20150503</c:v>
                </c:pt>
                <c:pt idx="33">
                  <c:v>20150504</c:v>
                </c:pt>
                <c:pt idx="34">
                  <c:v>20150505</c:v>
                </c:pt>
                <c:pt idx="35">
                  <c:v>20150506</c:v>
                </c:pt>
                <c:pt idx="36">
                  <c:v>20150507</c:v>
                </c:pt>
                <c:pt idx="37">
                  <c:v>20150508</c:v>
                </c:pt>
                <c:pt idx="38">
                  <c:v>20150509</c:v>
                </c:pt>
                <c:pt idx="39">
                  <c:v>20150510</c:v>
                </c:pt>
                <c:pt idx="40">
                  <c:v>20150511</c:v>
                </c:pt>
                <c:pt idx="41">
                  <c:v>20150512</c:v>
                </c:pt>
                <c:pt idx="42">
                  <c:v>20150513</c:v>
                </c:pt>
                <c:pt idx="43">
                  <c:v>20150514</c:v>
                </c:pt>
                <c:pt idx="44">
                  <c:v>20150516</c:v>
                </c:pt>
                <c:pt idx="45">
                  <c:v>20150517</c:v>
                </c:pt>
                <c:pt idx="46">
                  <c:v>20150518</c:v>
                </c:pt>
                <c:pt idx="47">
                  <c:v>20150519</c:v>
                </c:pt>
                <c:pt idx="48">
                  <c:v>20150520</c:v>
                </c:pt>
                <c:pt idx="49">
                  <c:v>20150521</c:v>
                </c:pt>
                <c:pt idx="50">
                  <c:v>20150522</c:v>
                </c:pt>
                <c:pt idx="51">
                  <c:v>20150523</c:v>
                </c:pt>
                <c:pt idx="52">
                  <c:v>20150524</c:v>
                </c:pt>
                <c:pt idx="53">
                  <c:v>20150525</c:v>
                </c:pt>
                <c:pt idx="54">
                  <c:v>20150526</c:v>
                </c:pt>
                <c:pt idx="55">
                  <c:v>20150527</c:v>
                </c:pt>
                <c:pt idx="56">
                  <c:v>20150528</c:v>
                </c:pt>
                <c:pt idx="57">
                  <c:v>20150529</c:v>
                </c:pt>
                <c:pt idx="58">
                  <c:v>20150530</c:v>
                </c:pt>
                <c:pt idx="59">
                  <c:v>20150531</c:v>
                </c:pt>
                <c:pt idx="60">
                  <c:v>20150601</c:v>
                </c:pt>
                <c:pt idx="61">
                  <c:v>20150602</c:v>
                </c:pt>
                <c:pt idx="62">
                  <c:v>20150603</c:v>
                </c:pt>
                <c:pt idx="63">
                  <c:v>20150604</c:v>
                </c:pt>
                <c:pt idx="64">
                  <c:v>20150605</c:v>
                </c:pt>
                <c:pt idx="65">
                  <c:v>20150606</c:v>
                </c:pt>
                <c:pt idx="66">
                  <c:v>20150607</c:v>
                </c:pt>
                <c:pt idx="67">
                  <c:v>20150608</c:v>
                </c:pt>
                <c:pt idx="68">
                  <c:v>20150609</c:v>
                </c:pt>
                <c:pt idx="69">
                  <c:v>20150610</c:v>
                </c:pt>
                <c:pt idx="70">
                  <c:v>20150612</c:v>
                </c:pt>
                <c:pt idx="71">
                  <c:v>20150613</c:v>
                </c:pt>
                <c:pt idx="72">
                  <c:v>20150614</c:v>
                </c:pt>
                <c:pt idx="73">
                  <c:v>20150615</c:v>
                </c:pt>
                <c:pt idx="74">
                  <c:v>20150616</c:v>
                </c:pt>
                <c:pt idx="75">
                  <c:v>20150617</c:v>
                </c:pt>
                <c:pt idx="76">
                  <c:v>20150618</c:v>
                </c:pt>
                <c:pt idx="77">
                  <c:v>20150619</c:v>
                </c:pt>
                <c:pt idx="78">
                  <c:v>20150620</c:v>
                </c:pt>
                <c:pt idx="79">
                  <c:v>20150621</c:v>
                </c:pt>
                <c:pt idx="80">
                  <c:v>20150622</c:v>
                </c:pt>
                <c:pt idx="81">
                  <c:v>20150624</c:v>
                </c:pt>
                <c:pt idx="82">
                  <c:v>20150625</c:v>
                </c:pt>
                <c:pt idx="83">
                  <c:v>20150626</c:v>
                </c:pt>
                <c:pt idx="84">
                  <c:v>20150627</c:v>
                </c:pt>
                <c:pt idx="85">
                  <c:v>20150628</c:v>
                </c:pt>
                <c:pt idx="86">
                  <c:v>20150629</c:v>
                </c:pt>
                <c:pt idx="87">
                  <c:v>20150630</c:v>
                </c:pt>
                <c:pt idx="88">
                  <c:v>20150701</c:v>
                </c:pt>
                <c:pt idx="89">
                  <c:v>20150702</c:v>
                </c:pt>
                <c:pt idx="90">
                  <c:v>20150703</c:v>
                </c:pt>
                <c:pt idx="91">
                  <c:v>20150704</c:v>
                </c:pt>
                <c:pt idx="92">
                  <c:v>20150705</c:v>
                </c:pt>
                <c:pt idx="93">
                  <c:v>20150706</c:v>
                </c:pt>
                <c:pt idx="94">
                  <c:v>20150707</c:v>
                </c:pt>
                <c:pt idx="95">
                  <c:v>20150708</c:v>
                </c:pt>
                <c:pt idx="96">
                  <c:v>20150709</c:v>
                </c:pt>
                <c:pt idx="97">
                  <c:v>20150710</c:v>
                </c:pt>
                <c:pt idx="98">
                  <c:v>20150711</c:v>
                </c:pt>
                <c:pt idx="99">
                  <c:v>20150712</c:v>
                </c:pt>
                <c:pt idx="100">
                  <c:v>20150713</c:v>
                </c:pt>
                <c:pt idx="101">
                  <c:v>20150714</c:v>
                </c:pt>
                <c:pt idx="102">
                  <c:v>20150715</c:v>
                </c:pt>
                <c:pt idx="103">
                  <c:v>20150716</c:v>
                </c:pt>
                <c:pt idx="104">
                  <c:v>20150717</c:v>
                </c:pt>
                <c:pt idx="105">
                  <c:v>20150718</c:v>
                </c:pt>
                <c:pt idx="106">
                  <c:v>20150719</c:v>
                </c:pt>
                <c:pt idx="107">
                  <c:v>20150720</c:v>
                </c:pt>
                <c:pt idx="108">
                  <c:v>20150721</c:v>
                </c:pt>
                <c:pt idx="109">
                  <c:v>20150722</c:v>
                </c:pt>
                <c:pt idx="110">
                  <c:v>20150723</c:v>
                </c:pt>
                <c:pt idx="111">
                  <c:v>20150724</c:v>
                </c:pt>
                <c:pt idx="112">
                  <c:v>20150725</c:v>
                </c:pt>
                <c:pt idx="113">
                  <c:v>20150726</c:v>
                </c:pt>
                <c:pt idx="114">
                  <c:v>20150727</c:v>
                </c:pt>
                <c:pt idx="115">
                  <c:v>20150728</c:v>
                </c:pt>
                <c:pt idx="116">
                  <c:v>20150729</c:v>
                </c:pt>
                <c:pt idx="117">
                  <c:v>20150730</c:v>
                </c:pt>
                <c:pt idx="118">
                  <c:v>20150731</c:v>
                </c:pt>
                <c:pt idx="119">
                  <c:v>20150801</c:v>
                </c:pt>
                <c:pt idx="120">
                  <c:v>20150802</c:v>
                </c:pt>
                <c:pt idx="121">
                  <c:v>20150803</c:v>
                </c:pt>
                <c:pt idx="122">
                  <c:v>20150804</c:v>
                </c:pt>
                <c:pt idx="123">
                  <c:v>20150805</c:v>
                </c:pt>
                <c:pt idx="124">
                  <c:v>20150806</c:v>
                </c:pt>
                <c:pt idx="125">
                  <c:v>20150807</c:v>
                </c:pt>
                <c:pt idx="126">
                  <c:v>20150808</c:v>
                </c:pt>
                <c:pt idx="127">
                  <c:v>20150809</c:v>
                </c:pt>
                <c:pt idx="128">
                  <c:v>20150810</c:v>
                </c:pt>
                <c:pt idx="129">
                  <c:v>20150811</c:v>
                </c:pt>
                <c:pt idx="130">
                  <c:v>20150812</c:v>
                </c:pt>
                <c:pt idx="131">
                  <c:v>20150813</c:v>
                </c:pt>
                <c:pt idx="132">
                  <c:v>20150814</c:v>
                </c:pt>
                <c:pt idx="133">
                  <c:v>20150815</c:v>
                </c:pt>
                <c:pt idx="134">
                  <c:v>20150816</c:v>
                </c:pt>
                <c:pt idx="135">
                  <c:v>20150817</c:v>
                </c:pt>
                <c:pt idx="136">
                  <c:v>20150818</c:v>
                </c:pt>
                <c:pt idx="137">
                  <c:v>20150819</c:v>
                </c:pt>
                <c:pt idx="138">
                  <c:v>20150820</c:v>
                </c:pt>
                <c:pt idx="139">
                  <c:v>20150821</c:v>
                </c:pt>
                <c:pt idx="140">
                  <c:v>20150822</c:v>
                </c:pt>
                <c:pt idx="141">
                  <c:v>20150823</c:v>
                </c:pt>
                <c:pt idx="142">
                  <c:v>20150824</c:v>
                </c:pt>
                <c:pt idx="143">
                  <c:v>20150825</c:v>
                </c:pt>
                <c:pt idx="144">
                  <c:v>20150826</c:v>
                </c:pt>
                <c:pt idx="145">
                  <c:v>20150827</c:v>
                </c:pt>
                <c:pt idx="146">
                  <c:v>20150828</c:v>
                </c:pt>
                <c:pt idx="147">
                  <c:v>20150829</c:v>
                </c:pt>
                <c:pt idx="148">
                  <c:v>20150830</c:v>
                </c:pt>
                <c:pt idx="149">
                  <c:v>20150831</c:v>
                </c:pt>
                <c:pt idx="150">
                  <c:v>20150901</c:v>
                </c:pt>
                <c:pt idx="151">
                  <c:v>20150902</c:v>
                </c:pt>
                <c:pt idx="152">
                  <c:v>20150903</c:v>
                </c:pt>
                <c:pt idx="153">
                  <c:v>20150904</c:v>
                </c:pt>
                <c:pt idx="154">
                  <c:v>20150905</c:v>
                </c:pt>
                <c:pt idx="155">
                  <c:v>20150906</c:v>
                </c:pt>
                <c:pt idx="156">
                  <c:v>20150907</c:v>
                </c:pt>
                <c:pt idx="157">
                  <c:v>20150908</c:v>
                </c:pt>
                <c:pt idx="158">
                  <c:v>20150909</c:v>
                </c:pt>
                <c:pt idx="159">
                  <c:v>20150910</c:v>
                </c:pt>
                <c:pt idx="160">
                  <c:v>20150911</c:v>
                </c:pt>
                <c:pt idx="161">
                  <c:v>20150912</c:v>
                </c:pt>
                <c:pt idx="162">
                  <c:v>20150913</c:v>
                </c:pt>
                <c:pt idx="163">
                  <c:v>20150914</c:v>
                </c:pt>
                <c:pt idx="164">
                  <c:v>20150915</c:v>
                </c:pt>
                <c:pt idx="165">
                  <c:v>20150916</c:v>
                </c:pt>
                <c:pt idx="166">
                  <c:v>20150917</c:v>
                </c:pt>
                <c:pt idx="167">
                  <c:v>20150918</c:v>
                </c:pt>
                <c:pt idx="168">
                  <c:v>20150919</c:v>
                </c:pt>
                <c:pt idx="169">
                  <c:v>20150920</c:v>
                </c:pt>
                <c:pt idx="170">
                  <c:v>20150921</c:v>
                </c:pt>
                <c:pt idx="171">
                  <c:v>20150922</c:v>
                </c:pt>
                <c:pt idx="172">
                  <c:v>20150923</c:v>
                </c:pt>
                <c:pt idx="173">
                  <c:v>20150924</c:v>
                </c:pt>
                <c:pt idx="174">
                  <c:v>20150925</c:v>
                </c:pt>
                <c:pt idx="175">
                  <c:v>20150926</c:v>
                </c:pt>
                <c:pt idx="176">
                  <c:v>20150927</c:v>
                </c:pt>
                <c:pt idx="177">
                  <c:v>20150928</c:v>
                </c:pt>
                <c:pt idx="178">
                  <c:v>20150929</c:v>
                </c:pt>
                <c:pt idx="179">
                  <c:v>20150930</c:v>
                </c:pt>
                <c:pt idx="180">
                  <c:v>20151001</c:v>
                </c:pt>
                <c:pt idx="181">
                  <c:v>20151002</c:v>
                </c:pt>
                <c:pt idx="182">
                  <c:v>20151003</c:v>
                </c:pt>
                <c:pt idx="183">
                  <c:v>20151004</c:v>
                </c:pt>
                <c:pt idx="184">
                  <c:v>20151005</c:v>
                </c:pt>
                <c:pt idx="185">
                  <c:v>20151006</c:v>
                </c:pt>
                <c:pt idx="186">
                  <c:v>20151007</c:v>
                </c:pt>
                <c:pt idx="187">
                  <c:v>20151008</c:v>
                </c:pt>
                <c:pt idx="188">
                  <c:v>20151009</c:v>
                </c:pt>
                <c:pt idx="189">
                  <c:v>20151010</c:v>
                </c:pt>
                <c:pt idx="190">
                  <c:v>20151011</c:v>
                </c:pt>
                <c:pt idx="191">
                  <c:v>20151012</c:v>
                </c:pt>
                <c:pt idx="192">
                  <c:v>20151013</c:v>
                </c:pt>
                <c:pt idx="193">
                  <c:v>20151014</c:v>
                </c:pt>
                <c:pt idx="194">
                  <c:v>20151015</c:v>
                </c:pt>
                <c:pt idx="195">
                  <c:v>20151016</c:v>
                </c:pt>
                <c:pt idx="196">
                  <c:v>20151017</c:v>
                </c:pt>
                <c:pt idx="197">
                  <c:v>20151018</c:v>
                </c:pt>
                <c:pt idx="198">
                  <c:v>20151019</c:v>
                </c:pt>
                <c:pt idx="199">
                  <c:v>20151020</c:v>
                </c:pt>
                <c:pt idx="200">
                  <c:v>20151021</c:v>
                </c:pt>
                <c:pt idx="201">
                  <c:v>20151022</c:v>
                </c:pt>
                <c:pt idx="202">
                  <c:v>20151023</c:v>
                </c:pt>
                <c:pt idx="203">
                  <c:v>20151024</c:v>
                </c:pt>
                <c:pt idx="204">
                  <c:v>20151025</c:v>
                </c:pt>
                <c:pt idx="205">
                  <c:v>20151026</c:v>
                </c:pt>
                <c:pt idx="206">
                  <c:v>20151027</c:v>
                </c:pt>
                <c:pt idx="207">
                  <c:v>20151028</c:v>
                </c:pt>
                <c:pt idx="208">
                  <c:v>20151029</c:v>
                </c:pt>
                <c:pt idx="209">
                  <c:v>20151030</c:v>
                </c:pt>
                <c:pt idx="210">
                  <c:v>20151031</c:v>
                </c:pt>
                <c:pt idx="211">
                  <c:v>20151101</c:v>
                </c:pt>
                <c:pt idx="212">
                  <c:v>20151102</c:v>
                </c:pt>
                <c:pt idx="213">
                  <c:v>20151103</c:v>
                </c:pt>
                <c:pt idx="214">
                  <c:v>20151104</c:v>
                </c:pt>
                <c:pt idx="215">
                  <c:v>20151105</c:v>
                </c:pt>
                <c:pt idx="216">
                  <c:v>20151106</c:v>
                </c:pt>
                <c:pt idx="217">
                  <c:v>20151107</c:v>
                </c:pt>
                <c:pt idx="218">
                  <c:v>20151108</c:v>
                </c:pt>
                <c:pt idx="219">
                  <c:v>20151109</c:v>
                </c:pt>
                <c:pt idx="220">
                  <c:v>20151110</c:v>
                </c:pt>
                <c:pt idx="221">
                  <c:v>20151111</c:v>
                </c:pt>
                <c:pt idx="222">
                  <c:v>20151112</c:v>
                </c:pt>
                <c:pt idx="223">
                  <c:v>20151113</c:v>
                </c:pt>
                <c:pt idx="224">
                  <c:v>20151114</c:v>
                </c:pt>
                <c:pt idx="225">
                  <c:v>20151115</c:v>
                </c:pt>
                <c:pt idx="226">
                  <c:v>20151116</c:v>
                </c:pt>
                <c:pt idx="227">
                  <c:v>20151117</c:v>
                </c:pt>
                <c:pt idx="228">
                  <c:v>20151118</c:v>
                </c:pt>
                <c:pt idx="229">
                  <c:v>20151119</c:v>
                </c:pt>
                <c:pt idx="230">
                  <c:v>20151120</c:v>
                </c:pt>
                <c:pt idx="231">
                  <c:v>20151121</c:v>
                </c:pt>
                <c:pt idx="232">
                  <c:v>20151122</c:v>
                </c:pt>
                <c:pt idx="233">
                  <c:v>20151123</c:v>
                </c:pt>
                <c:pt idx="234">
                  <c:v>20151124</c:v>
                </c:pt>
                <c:pt idx="235">
                  <c:v>20151125</c:v>
                </c:pt>
                <c:pt idx="236">
                  <c:v>20151126</c:v>
                </c:pt>
                <c:pt idx="237">
                  <c:v>20151127</c:v>
                </c:pt>
                <c:pt idx="238">
                  <c:v>20151128</c:v>
                </c:pt>
                <c:pt idx="239">
                  <c:v>20151129</c:v>
                </c:pt>
                <c:pt idx="240">
                  <c:v>20151130</c:v>
                </c:pt>
                <c:pt idx="241">
                  <c:v>20151201</c:v>
                </c:pt>
                <c:pt idx="242">
                  <c:v>20151202</c:v>
                </c:pt>
                <c:pt idx="243">
                  <c:v>20151203</c:v>
                </c:pt>
                <c:pt idx="244">
                  <c:v>20151204</c:v>
                </c:pt>
                <c:pt idx="245">
                  <c:v>20151205</c:v>
                </c:pt>
                <c:pt idx="246">
                  <c:v>20151206</c:v>
                </c:pt>
                <c:pt idx="247">
                  <c:v>20151207</c:v>
                </c:pt>
                <c:pt idx="248">
                  <c:v>20151208</c:v>
                </c:pt>
                <c:pt idx="249">
                  <c:v>20151209</c:v>
                </c:pt>
                <c:pt idx="250">
                  <c:v>20151210</c:v>
                </c:pt>
                <c:pt idx="251">
                  <c:v>20151211</c:v>
                </c:pt>
                <c:pt idx="252">
                  <c:v>20151212</c:v>
                </c:pt>
                <c:pt idx="253">
                  <c:v>20151213</c:v>
                </c:pt>
                <c:pt idx="254">
                  <c:v>20151214</c:v>
                </c:pt>
                <c:pt idx="255">
                  <c:v>20151215</c:v>
                </c:pt>
                <c:pt idx="256">
                  <c:v>20151216</c:v>
                </c:pt>
                <c:pt idx="257">
                  <c:v>20151217</c:v>
                </c:pt>
                <c:pt idx="258">
                  <c:v>20151218</c:v>
                </c:pt>
                <c:pt idx="259">
                  <c:v>20151219</c:v>
                </c:pt>
                <c:pt idx="260">
                  <c:v>20151220</c:v>
                </c:pt>
                <c:pt idx="261">
                  <c:v>20151221</c:v>
                </c:pt>
                <c:pt idx="262">
                  <c:v>20151222</c:v>
                </c:pt>
                <c:pt idx="263">
                  <c:v>20151223</c:v>
                </c:pt>
                <c:pt idx="264">
                  <c:v>20151224</c:v>
                </c:pt>
                <c:pt idx="265">
                  <c:v>20151225</c:v>
                </c:pt>
                <c:pt idx="266">
                  <c:v>20151226</c:v>
                </c:pt>
                <c:pt idx="267">
                  <c:v>20151227</c:v>
                </c:pt>
                <c:pt idx="268">
                  <c:v>20151228</c:v>
                </c:pt>
                <c:pt idx="269">
                  <c:v>20151229</c:v>
                </c:pt>
                <c:pt idx="270">
                  <c:v>20151230</c:v>
                </c:pt>
                <c:pt idx="271">
                  <c:v>20151231</c:v>
                </c:pt>
              </c:numCache>
            </c:numRef>
          </c:cat>
          <c:val>
            <c:numRef>
              <c:f>Pohnpei!$B$2:$B$276</c:f>
              <c:numCache>
                <c:formatCode>General</c:formatCode>
                <c:ptCount val="275"/>
                <c:pt idx="0">
                  <c:v>29.744007110599899</c:v>
                </c:pt>
                <c:pt idx="1">
                  <c:v>30.8314743042</c:v>
                </c:pt>
                <c:pt idx="2">
                  <c:v>5.0780472755400003</c:v>
                </c:pt>
                <c:pt idx="3">
                  <c:v>1.29311323166</c:v>
                </c:pt>
                <c:pt idx="4">
                  <c:v>10.181949615500001</c:v>
                </c:pt>
                <c:pt idx="5">
                  <c:v>0</c:v>
                </c:pt>
                <c:pt idx="6">
                  <c:v>10.159101486200001</c:v>
                </c:pt>
                <c:pt idx="7">
                  <c:v>0</c:v>
                </c:pt>
                <c:pt idx="8">
                  <c:v>1.76213335991</c:v>
                </c:pt>
                <c:pt idx="9">
                  <c:v>3.2022664547000002</c:v>
                </c:pt>
                <c:pt idx="10">
                  <c:v>4.1619544029200002</c:v>
                </c:pt>
                <c:pt idx="11">
                  <c:v>28.1084518432999</c:v>
                </c:pt>
                <c:pt idx="12">
                  <c:v>0.98043286800399998</c:v>
                </c:pt>
                <c:pt idx="13">
                  <c:v>0</c:v>
                </c:pt>
                <c:pt idx="14">
                  <c:v>0</c:v>
                </c:pt>
                <c:pt idx="15">
                  <c:v>0.79462873935699996</c:v>
                </c:pt>
                <c:pt idx="16">
                  <c:v>0</c:v>
                </c:pt>
                <c:pt idx="17">
                  <c:v>0</c:v>
                </c:pt>
                <c:pt idx="18">
                  <c:v>1.4590741396</c:v>
                </c:pt>
                <c:pt idx="19">
                  <c:v>2.6168928146399999</c:v>
                </c:pt>
                <c:pt idx="20">
                  <c:v>28.570251464799899</c:v>
                </c:pt>
                <c:pt idx="21">
                  <c:v>4.37782430649</c:v>
                </c:pt>
                <c:pt idx="22">
                  <c:v>2.6541740894300001</c:v>
                </c:pt>
                <c:pt idx="23">
                  <c:v>1.44374084473</c:v>
                </c:pt>
                <c:pt idx="24">
                  <c:v>0.41335639357600001</c:v>
                </c:pt>
                <c:pt idx="25">
                  <c:v>0.535164237022</c:v>
                </c:pt>
                <c:pt idx="26">
                  <c:v>0</c:v>
                </c:pt>
                <c:pt idx="27">
                  <c:v>21.723157882700001</c:v>
                </c:pt>
                <c:pt idx="28">
                  <c:v>7.7722082138099999</c:v>
                </c:pt>
                <c:pt idx="29">
                  <c:v>0.859870672226</c:v>
                </c:pt>
                <c:pt idx="30">
                  <c:v>6.0364480018600002</c:v>
                </c:pt>
                <c:pt idx="31">
                  <c:v>32.620796203600001</c:v>
                </c:pt>
                <c:pt idx="32">
                  <c:v>5.4955329895</c:v>
                </c:pt>
                <c:pt idx="33">
                  <c:v>8.4051694870000002</c:v>
                </c:pt>
                <c:pt idx="34">
                  <c:v>60.629688262899897</c:v>
                </c:pt>
                <c:pt idx="35">
                  <c:v>31.441680908199899</c:v>
                </c:pt>
                <c:pt idx="36">
                  <c:v>31.457828521700002</c:v>
                </c:pt>
                <c:pt idx="37">
                  <c:v>37.373985290500002</c:v>
                </c:pt>
                <c:pt idx="38">
                  <c:v>58.307796478299899</c:v>
                </c:pt>
                <c:pt idx="39">
                  <c:v>66.469146728499894</c:v>
                </c:pt>
                <c:pt idx="40">
                  <c:v>22.054388046300001</c:v>
                </c:pt>
                <c:pt idx="41">
                  <c:v>14.040776252700001</c:v>
                </c:pt>
                <c:pt idx="42">
                  <c:v>29.943267822300001</c:v>
                </c:pt>
                <c:pt idx="43">
                  <c:v>3.9284949302699999</c:v>
                </c:pt>
                <c:pt idx="44">
                  <c:v>2.2500441074399999</c:v>
                </c:pt>
                <c:pt idx="45">
                  <c:v>0</c:v>
                </c:pt>
                <c:pt idx="46">
                  <c:v>0</c:v>
                </c:pt>
                <c:pt idx="47">
                  <c:v>0.95790356397599996</c:v>
                </c:pt>
                <c:pt idx="48">
                  <c:v>1.6441388130200001</c:v>
                </c:pt>
                <c:pt idx="49">
                  <c:v>21.7181339264</c:v>
                </c:pt>
                <c:pt idx="50">
                  <c:v>2.3796215057399999</c:v>
                </c:pt>
                <c:pt idx="51">
                  <c:v>0.69511586427700001</c:v>
                </c:pt>
                <c:pt idx="52">
                  <c:v>1.3389658927899999</c:v>
                </c:pt>
                <c:pt idx="53">
                  <c:v>7.1433057785000003</c:v>
                </c:pt>
                <c:pt idx="54">
                  <c:v>5.1076083183299996</c:v>
                </c:pt>
                <c:pt idx="55">
                  <c:v>27.371097564700001</c:v>
                </c:pt>
                <c:pt idx="56">
                  <c:v>19.179065704300001</c:v>
                </c:pt>
                <c:pt idx="57">
                  <c:v>3.6447162628199998</c:v>
                </c:pt>
                <c:pt idx="58">
                  <c:v>34.783645629900001</c:v>
                </c:pt>
                <c:pt idx="59">
                  <c:v>23.210893631000001</c:v>
                </c:pt>
                <c:pt idx="60">
                  <c:v>4.1491589546199998</c:v>
                </c:pt>
                <c:pt idx="61">
                  <c:v>12.0426807404</c:v>
                </c:pt>
                <c:pt idx="62">
                  <c:v>5.43813323975</c:v>
                </c:pt>
                <c:pt idx="63">
                  <c:v>17.992061615000001</c:v>
                </c:pt>
                <c:pt idx="64">
                  <c:v>1.5442476272600001</c:v>
                </c:pt>
                <c:pt idx="65">
                  <c:v>0.86877059936500001</c:v>
                </c:pt>
                <c:pt idx="66">
                  <c:v>1.19442820549</c:v>
                </c:pt>
                <c:pt idx="67">
                  <c:v>0</c:v>
                </c:pt>
                <c:pt idx="68">
                  <c:v>0</c:v>
                </c:pt>
                <c:pt idx="69">
                  <c:v>0</c:v>
                </c:pt>
                <c:pt idx="70">
                  <c:v>11.3437423705999</c:v>
                </c:pt>
                <c:pt idx="71">
                  <c:v>6.86752510071</c:v>
                </c:pt>
                <c:pt idx="72">
                  <c:v>4.58371925354</c:v>
                </c:pt>
                <c:pt idx="73">
                  <c:v>5.2287321090700001</c:v>
                </c:pt>
                <c:pt idx="74">
                  <c:v>2.4147691726699998</c:v>
                </c:pt>
                <c:pt idx="75">
                  <c:v>0</c:v>
                </c:pt>
                <c:pt idx="76">
                  <c:v>2.9470269679999999</c:v>
                </c:pt>
                <c:pt idx="77">
                  <c:v>14.2084789276</c:v>
                </c:pt>
                <c:pt idx="78">
                  <c:v>12.1687412262</c:v>
                </c:pt>
                <c:pt idx="79">
                  <c:v>3.3006982803299998</c:v>
                </c:pt>
                <c:pt idx="80">
                  <c:v>0</c:v>
                </c:pt>
                <c:pt idx="81">
                  <c:v>10.763160705600001</c:v>
                </c:pt>
                <c:pt idx="82">
                  <c:v>5.9245185852100004</c:v>
                </c:pt>
                <c:pt idx="83">
                  <c:v>7.7331447601300001</c:v>
                </c:pt>
                <c:pt idx="84">
                  <c:v>4.5290927886999999</c:v>
                </c:pt>
                <c:pt idx="85">
                  <c:v>36.010036468499898</c:v>
                </c:pt>
                <c:pt idx="86">
                  <c:v>22.829301834100001</c:v>
                </c:pt>
                <c:pt idx="87">
                  <c:v>12.3312206268</c:v>
                </c:pt>
                <c:pt idx="88">
                  <c:v>25.9842567444</c:v>
                </c:pt>
                <c:pt idx="89">
                  <c:v>70.474060058600003</c:v>
                </c:pt>
                <c:pt idx="90">
                  <c:v>28.7445201873999</c:v>
                </c:pt>
                <c:pt idx="91">
                  <c:v>0.67914438247700004</c:v>
                </c:pt>
                <c:pt idx="92">
                  <c:v>4.3186879158</c:v>
                </c:pt>
                <c:pt idx="93">
                  <c:v>9.0046310424799998</c:v>
                </c:pt>
                <c:pt idx="94">
                  <c:v>1.1429131030999999</c:v>
                </c:pt>
                <c:pt idx="95">
                  <c:v>0</c:v>
                </c:pt>
                <c:pt idx="96">
                  <c:v>0.71063798666</c:v>
                </c:pt>
                <c:pt idx="97">
                  <c:v>19.636770248400001</c:v>
                </c:pt>
                <c:pt idx="98">
                  <c:v>0</c:v>
                </c:pt>
                <c:pt idx="99">
                  <c:v>0</c:v>
                </c:pt>
                <c:pt idx="100">
                  <c:v>0</c:v>
                </c:pt>
                <c:pt idx="101">
                  <c:v>0</c:v>
                </c:pt>
                <c:pt idx="102">
                  <c:v>11.2015638351</c:v>
                </c:pt>
                <c:pt idx="103">
                  <c:v>2.6220967769599999</c:v>
                </c:pt>
                <c:pt idx="104">
                  <c:v>0</c:v>
                </c:pt>
                <c:pt idx="105">
                  <c:v>12.492802619900001</c:v>
                </c:pt>
                <c:pt idx="106">
                  <c:v>6.8234453201300003</c:v>
                </c:pt>
                <c:pt idx="107">
                  <c:v>0</c:v>
                </c:pt>
                <c:pt idx="108">
                  <c:v>3.5973825454699999</c:v>
                </c:pt>
                <c:pt idx="109">
                  <c:v>1.1850739717500001</c:v>
                </c:pt>
                <c:pt idx="110">
                  <c:v>0</c:v>
                </c:pt>
                <c:pt idx="111">
                  <c:v>0</c:v>
                </c:pt>
                <c:pt idx="112">
                  <c:v>6.62940359116</c:v>
                </c:pt>
                <c:pt idx="113">
                  <c:v>0.65781003236799995</c:v>
                </c:pt>
                <c:pt idx="114">
                  <c:v>4.0723266601599999</c:v>
                </c:pt>
                <c:pt idx="115">
                  <c:v>14.5657939911</c:v>
                </c:pt>
                <c:pt idx="116">
                  <c:v>15.2098884583</c:v>
                </c:pt>
                <c:pt idx="117">
                  <c:v>3.6136372089400002</c:v>
                </c:pt>
                <c:pt idx="118">
                  <c:v>28.9060516356999</c:v>
                </c:pt>
                <c:pt idx="119">
                  <c:v>33.7125167847</c:v>
                </c:pt>
                <c:pt idx="120">
                  <c:v>15.5817575455</c:v>
                </c:pt>
                <c:pt idx="121">
                  <c:v>3.2874476909600001</c:v>
                </c:pt>
                <c:pt idx="122">
                  <c:v>29.9339904785</c:v>
                </c:pt>
                <c:pt idx="123">
                  <c:v>22.5802631377999</c:v>
                </c:pt>
                <c:pt idx="124">
                  <c:v>1.7885220050799999</c:v>
                </c:pt>
                <c:pt idx="125">
                  <c:v>1.39612102509</c:v>
                </c:pt>
                <c:pt idx="126">
                  <c:v>17.563037872300001</c:v>
                </c:pt>
                <c:pt idx="127">
                  <c:v>8.5079860687300002</c:v>
                </c:pt>
                <c:pt idx="128">
                  <c:v>17.323009491000001</c:v>
                </c:pt>
                <c:pt idx="129">
                  <c:v>35.5671272278</c:v>
                </c:pt>
                <c:pt idx="130">
                  <c:v>25.999885559100001</c:v>
                </c:pt>
                <c:pt idx="131">
                  <c:v>23.802444458</c:v>
                </c:pt>
                <c:pt idx="132">
                  <c:v>2.0138659477199998</c:v>
                </c:pt>
                <c:pt idx="133">
                  <c:v>13.68309021</c:v>
                </c:pt>
                <c:pt idx="134">
                  <c:v>11.3364849090999</c:v>
                </c:pt>
                <c:pt idx="135">
                  <c:v>10.752243042</c:v>
                </c:pt>
                <c:pt idx="136">
                  <c:v>4.2654666900600002</c:v>
                </c:pt>
                <c:pt idx="137">
                  <c:v>0</c:v>
                </c:pt>
                <c:pt idx="138">
                  <c:v>0</c:v>
                </c:pt>
                <c:pt idx="139">
                  <c:v>1.8605768680600001</c:v>
                </c:pt>
                <c:pt idx="140">
                  <c:v>6.8190555572499996</c:v>
                </c:pt>
                <c:pt idx="141">
                  <c:v>1.5411489009899999</c:v>
                </c:pt>
                <c:pt idx="142">
                  <c:v>7.6235923767099996</c:v>
                </c:pt>
                <c:pt idx="143">
                  <c:v>0.58056974410999995</c:v>
                </c:pt>
                <c:pt idx="144">
                  <c:v>48.907379150399898</c:v>
                </c:pt>
                <c:pt idx="145">
                  <c:v>10.7912540436</c:v>
                </c:pt>
                <c:pt idx="146">
                  <c:v>10.8812074660999</c:v>
                </c:pt>
                <c:pt idx="147">
                  <c:v>13.743670463600001</c:v>
                </c:pt>
                <c:pt idx="148">
                  <c:v>0</c:v>
                </c:pt>
                <c:pt idx="149">
                  <c:v>26.349145889300001</c:v>
                </c:pt>
                <c:pt idx="150">
                  <c:v>7.8595360858300003</c:v>
                </c:pt>
                <c:pt idx="151">
                  <c:v>27.822352892400001</c:v>
                </c:pt>
                <c:pt idx="152">
                  <c:v>0</c:v>
                </c:pt>
                <c:pt idx="153">
                  <c:v>0</c:v>
                </c:pt>
                <c:pt idx="154">
                  <c:v>60.7688174610999</c:v>
                </c:pt>
                <c:pt idx="155">
                  <c:v>22.421579270799899</c:v>
                </c:pt>
                <c:pt idx="156">
                  <c:v>12.621111549</c:v>
                </c:pt>
                <c:pt idx="157">
                  <c:v>0.91373188338199995</c:v>
                </c:pt>
                <c:pt idx="158">
                  <c:v>1.33871473</c:v>
                </c:pt>
                <c:pt idx="159">
                  <c:v>21.300723955799899</c:v>
                </c:pt>
                <c:pt idx="160">
                  <c:v>6.6862963257399999</c:v>
                </c:pt>
                <c:pt idx="161">
                  <c:v>5.8493646526600003</c:v>
                </c:pt>
                <c:pt idx="162">
                  <c:v>1.68514261521</c:v>
                </c:pt>
                <c:pt idx="163">
                  <c:v>0</c:v>
                </c:pt>
                <c:pt idx="164">
                  <c:v>0</c:v>
                </c:pt>
                <c:pt idx="165">
                  <c:v>5.5673214251000003</c:v>
                </c:pt>
                <c:pt idx="166">
                  <c:v>39.860455752900002</c:v>
                </c:pt>
                <c:pt idx="167">
                  <c:v>14.352088286700001</c:v>
                </c:pt>
                <c:pt idx="168">
                  <c:v>2.6385981593099999</c:v>
                </c:pt>
                <c:pt idx="169">
                  <c:v>1.32010556232</c:v>
                </c:pt>
                <c:pt idx="170">
                  <c:v>3.4387167190199999</c:v>
                </c:pt>
                <c:pt idx="171">
                  <c:v>12.7592777346999</c:v>
                </c:pt>
                <c:pt idx="172">
                  <c:v>0.82451608474799998</c:v>
                </c:pt>
                <c:pt idx="173">
                  <c:v>1.23788338579</c:v>
                </c:pt>
                <c:pt idx="174">
                  <c:v>27.4893030407999</c:v>
                </c:pt>
                <c:pt idx="175">
                  <c:v>13.4259257951</c:v>
                </c:pt>
                <c:pt idx="176">
                  <c:v>0.23468216384500001</c:v>
                </c:pt>
                <c:pt idx="177">
                  <c:v>0.14021105687400001</c:v>
                </c:pt>
                <c:pt idx="178">
                  <c:v>1.10821492594</c:v>
                </c:pt>
                <c:pt idx="179">
                  <c:v>1.95918569593</c:v>
                </c:pt>
                <c:pt idx="180">
                  <c:v>2.4854221343999998</c:v>
                </c:pt>
                <c:pt idx="181">
                  <c:v>3.0712809562699999</c:v>
                </c:pt>
                <c:pt idx="182">
                  <c:v>7.3961462974499996</c:v>
                </c:pt>
                <c:pt idx="183">
                  <c:v>1.3947188854200001</c:v>
                </c:pt>
                <c:pt idx="184">
                  <c:v>2.3946013450599999</c:v>
                </c:pt>
                <c:pt idx="185">
                  <c:v>0</c:v>
                </c:pt>
                <c:pt idx="186">
                  <c:v>14.8029518127</c:v>
                </c:pt>
                <c:pt idx="187">
                  <c:v>1.1725701093700001</c:v>
                </c:pt>
                <c:pt idx="188">
                  <c:v>16.853881835900001</c:v>
                </c:pt>
                <c:pt idx="189">
                  <c:v>52.948997497599898</c:v>
                </c:pt>
                <c:pt idx="190">
                  <c:v>8.8906393051099997</c:v>
                </c:pt>
                <c:pt idx="191">
                  <c:v>3.6486115455600001</c:v>
                </c:pt>
                <c:pt idx="192">
                  <c:v>0.50679397582999997</c:v>
                </c:pt>
                <c:pt idx="193">
                  <c:v>2.3310692310299999</c:v>
                </c:pt>
                <c:pt idx="194">
                  <c:v>0.54791003465699994</c:v>
                </c:pt>
                <c:pt idx="195">
                  <c:v>2.8725833892799999</c:v>
                </c:pt>
                <c:pt idx="196">
                  <c:v>1.6138826608700001</c:v>
                </c:pt>
                <c:pt idx="197">
                  <c:v>0.56198084354400002</c:v>
                </c:pt>
                <c:pt idx="198">
                  <c:v>0</c:v>
                </c:pt>
                <c:pt idx="199">
                  <c:v>0</c:v>
                </c:pt>
                <c:pt idx="200">
                  <c:v>0</c:v>
                </c:pt>
                <c:pt idx="201">
                  <c:v>0</c:v>
                </c:pt>
                <c:pt idx="202">
                  <c:v>0</c:v>
                </c:pt>
                <c:pt idx="203">
                  <c:v>0</c:v>
                </c:pt>
                <c:pt idx="204">
                  <c:v>6.9313817024200004</c:v>
                </c:pt>
                <c:pt idx="205">
                  <c:v>0</c:v>
                </c:pt>
                <c:pt idx="206">
                  <c:v>15.1542949677</c:v>
                </c:pt>
                <c:pt idx="207">
                  <c:v>2.6760182380700002</c:v>
                </c:pt>
                <c:pt idx="208">
                  <c:v>0</c:v>
                </c:pt>
                <c:pt idx="209">
                  <c:v>0</c:v>
                </c:pt>
                <c:pt idx="210">
                  <c:v>0</c:v>
                </c:pt>
                <c:pt idx="211">
                  <c:v>0</c:v>
                </c:pt>
                <c:pt idx="212">
                  <c:v>0</c:v>
                </c:pt>
                <c:pt idx="213">
                  <c:v>0.98399829864499999</c:v>
                </c:pt>
                <c:pt idx="214">
                  <c:v>3.78984189034</c:v>
                </c:pt>
                <c:pt idx="215">
                  <c:v>0</c:v>
                </c:pt>
                <c:pt idx="216">
                  <c:v>0</c:v>
                </c:pt>
                <c:pt idx="217">
                  <c:v>0</c:v>
                </c:pt>
                <c:pt idx="218">
                  <c:v>5.2855896949799996</c:v>
                </c:pt>
                <c:pt idx="219">
                  <c:v>0</c:v>
                </c:pt>
                <c:pt idx="220">
                  <c:v>1.89294600487</c:v>
                </c:pt>
                <c:pt idx="221">
                  <c:v>18.6560306549</c:v>
                </c:pt>
                <c:pt idx="222">
                  <c:v>23.810390472400002</c:v>
                </c:pt>
                <c:pt idx="223">
                  <c:v>0</c:v>
                </c:pt>
                <c:pt idx="224">
                  <c:v>0</c:v>
                </c:pt>
                <c:pt idx="225">
                  <c:v>2.2168490886700001</c:v>
                </c:pt>
                <c:pt idx="226">
                  <c:v>4.1598286628699999</c:v>
                </c:pt>
                <c:pt idx="227">
                  <c:v>47.816776275599899</c:v>
                </c:pt>
                <c:pt idx="228">
                  <c:v>26.141979217500001</c:v>
                </c:pt>
                <c:pt idx="229">
                  <c:v>7.27158069611</c:v>
                </c:pt>
                <c:pt idx="230">
                  <c:v>2.0728921890300001</c:v>
                </c:pt>
                <c:pt idx="231">
                  <c:v>0</c:v>
                </c:pt>
                <c:pt idx="232">
                  <c:v>0.48541581630699998</c:v>
                </c:pt>
                <c:pt idx="233">
                  <c:v>9.6859321594200001</c:v>
                </c:pt>
                <c:pt idx="234">
                  <c:v>4.6812338829</c:v>
                </c:pt>
                <c:pt idx="235">
                  <c:v>0</c:v>
                </c:pt>
                <c:pt idx="236">
                  <c:v>0.460837781429</c:v>
                </c:pt>
                <c:pt idx="237">
                  <c:v>0</c:v>
                </c:pt>
                <c:pt idx="238">
                  <c:v>0.60303914547000004</c:v>
                </c:pt>
                <c:pt idx="239">
                  <c:v>0.65833973884600006</c:v>
                </c:pt>
                <c:pt idx="240">
                  <c:v>0</c:v>
                </c:pt>
                <c:pt idx="241">
                  <c:v>0</c:v>
                </c:pt>
                <c:pt idx="242">
                  <c:v>0</c:v>
                </c:pt>
                <c:pt idx="243">
                  <c:v>1.2143417596799999</c:v>
                </c:pt>
                <c:pt idx="244">
                  <c:v>17.7255516052</c:v>
                </c:pt>
                <c:pt idx="245">
                  <c:v>4.0606050491300003</c:v>
                </c:pt>
                <c:pt idx="246">
                  <c:v>56.264900207499899</c:v>
                </c:pt>
                <c:pt idx="247">
                  <c:v>8.9139728546099999</c:v>
                </c:pt>
                <c:pt idx="248">
                  <c:v>26.6175231934</c:v>
                </c:pt>
                <c:pt idx="249">
                  <c:v>17.015583038300001</c:v>
                </c:pt>
                <c:pt idx="250">
                  <c:v>5.5361337661699999</c:v>
                </c:pt>
                <c:pt idx="251">
                  <c:v>1.00115191936</c:v>
                </c:pt>
                <c:pt idx="252">
                  <c:v>30.0645561217999</c:v>
                </c:pt>
                <c:pt idx="253">
                  <c:v>0.57437241077400003</c:v>
                </c:pt>
                <c:pt idx="254">
                  <c:v>0</c:v>
                </c:pt>
                <c:pt idx="255">
                  <c:v>0</c:v>
                </c:pt>
                <c:pt idx="256">
                  <c:v>0</c:v>
                </c:pt>
                <c:pt idx="257">
                  <c:v>0</c:v>
                </c:pt>
                <c:pt idx="258">
                  <c:v>0</c:v>
                </c:pt>
                <c:pt idx="259">
                  <c:v>0</c:v>
                </c:pt>
                <c:pt idx="260">
                  <c:v>0</c:v>
                </c:pt>
                <c:pt idx="261">
                  <c:v>0.442778766155</c:v>
                </c:pt>
                <c:pt idx="262">
                  <c:v>2.5110793113700001</c:v>
                </c:pt>
                <c:pt idx="263">
                  <c:v>3.5366306304899999</c:v>
                </c:pt>
                <c:pt idx="264">
                  <c:v>9.5439414978000006</c:v>
                </c:pt>
                <c:pt idx="265">
                  <c:v>0</c:v>
                </c:pt>
                <c:pt idx="266">
                  <c:v>0.71156585216500001</c:v>
                </c:pt>
                <c:pt idx="267">
                  <c:v>1.64872097969</c:v>
                </c:pt>
                <c:pt idx="268">
                  <c:v>8.2584037780799999</c:v>
                </c:pt>
                <c:pt idx="269">
                  <c:v>1.96430587769</c:v>
                </c:pt>
                <c:pt idx="270">
                  <c:v>0</c:v>
                </c:pt>
                <c:pt idx="271">
                  <c:v>2.9130601882899998</c:v>
                </c:pt>
              </c:numCache>
            </c:numRef>
          </c:val>
          <c:smooth val="0"/>
        </c:ser>
        <c:ser>
          <c:idx val="2"/>
          <c:order val="2"/>
          <c:tx>
            <c:strRef>
              <c:f>Pohnpei!$C$1</c:f>
              <c:strCache>
                <c:ptCount val="1"/>
                <c:pt idx="0">
                  <c:v>GPM-IMERGDE</c:v>
                </c:pt>
              </c:strCache>
            </c:strRef>
          </c:tx>
          <c:marker>
            <c:symbol val="none"/>
          </c:marker>
          <c:cat>
            <c:numRef>
              <c:f>Pohnpei!$D$2:$D$273</c:f>
              <c:numCache>
                <c:formatCode>General</c:formatCode>
                <c:ptCount val="272"/>
                <c:pt idx="0">
                  <c:v>20150401</c:v>
                </c:pt>
                <c:pt idx="1">
                  <c:v>20150402</c:v>
                </c:pt>
                <c:pt idx="2">
                  <c:v>20150403</c:v>
                </c:pt>
                <c:pt idx="3">
                  <c:v>20150404</c:v>
                </c:pt>
                <c:pt idx="4">
                  <c:v>20150405</c:v>
                </c:pt>
                <c:pt idx="5">
                  <c:v>20150406</c:v>
                </c:pt>
                <c:pt idx="6">
                  <c:v>20150407</c:v>
                </c:pt>
                <c:pt idx="7">
                  <c:v>20150408</c:v>
                </c:pt>
                <c:pt idx="8">
                  <c:v>20150409</c:v>
                </c:pt>
                <c:pt idx="9">
                  <c:v>20150410</c:v>
                </c:pt>
                <c:pt idx="10">
                  <c:v>20150411</c:v>
                </c:pt>
                <c:pt idx="11">
                  <c:v>20150412</c:v>
                </c:pt>
                <c:pt idx="12">
                  <c:v>20150413</c:v>
                </c:pt>
                <c:pt idx="13">
                  <c:v>20150414</c:v>
                </c:pt>
                <c:pt idx="14">
                  <c:v>20150415</c:v>
                </c:pt>
                <c:pt idx="15">
                  <c:v>20150416</c:v>
                </c:pt>
                <c:pt idx="16">
                  <c:v>20150417</c:v>
                </c:pt>
                <c:pt idx="17">
                  <c:v>20150418</c:v>
                </c:pt>
                <c:pt idx="18">
                  <c:v>20150419</c:v>
                </c:pt>
                <c:pt idx="19">
                  <c:v>20150420</c:v>
                </c:pt>
                <c:pt idx="20">
                  <c:v>20150421</c:v>
                </c:pt>
                <c:pt idx="21">
                  <c:v>20150422</c:v>
                </c:pt>
                <c:pt idx="22">
                  <c:v>20150423</c:v>
                </c:pt>
                <c:pt idx="23">
                  <c:v>20150424</c:v>
                </c:pt>
                <c:pt idx="24">
                  <c:v>20150425</c:v>
                </c:pt>
                <c:pt idx="25">
                  <c:v>20150426</c:v>
                </c:pt>
                <c:pt idx="26">
                  <c:v>20150427</c:v>
                </c:pt>
                <c:pt idx="27">
                  <c:v>20150428</c:v>
                </c:pt>
                <c:pt idx="28">
                  <c:v>20150429</c:v>
                </c:pt>
                <c:pt idx="29">
                  <c:v>20150430</c:v>
                </c:pt>
                <c:pt idx="30">
                  <c:v>20150501</c:v>
                </c:pt>
                <c:pt idx="31">
                  <c:v>20150502</c:v>
                </c:pt>
                <c:pt idx="32">
                  <c:v>20150503</c:v>
                </c:pt>
                <c:pt idx="33">
                  <c:v>20150504</c:v>
                </c:pt>
                <c:pt idx="34">
                  <c:v>20150505</c:v>
                </c:pt>
                <c:pt idx="35">
                  <c:v>20150506</c:v>
                </c:pt>
                <c:pt idx="36">
                  <c:v>20150507</c:v>
                </c:pt>
                <c:pt idx="37">
                  <c:v>20150508</c:v>
                </c:pt>
                <c:pt idx="38">
                  <c:v>20150509</c:v>
                </c:pt>
                <c:pt idx="39">
                  <c:v>20150510</c:v>
                </c:pt>
                <c:pt idx="40">
                  <c:v>20150511</c:v>
                </c:pt>
                <c:pt idx="41">
                  <c:v>20150512</c:v>
                </c:pt>
                <c:pt idx="42">
                  <c:v>20150513</c:v>
                </c:pt>
                <c:pt idx="43">
                  <c:v>20150514</c:v>
                </c:pt>
                <c:pt idx="44">
                  <c:v>20150516</c:v>
                </c:pt>
                <c:pt idx="45">
                  <c:v>20150517</c:v>
                </c:pt>
                <c:pt idx="46">
                  <c:v>20150518</c:v>
                </c:pt>
                <c:pt idx="47">
                  <c:v>20150519</c:v>
                </c:pt>
                <c:pt idx="48">
                  <c:v>20150520</c:v>
                </c:pt>
                <c:pt idx="49">
                  <c:v>20150521</c:v>
                </c:pt>
                <c:pt idx="50">
                  <c:v>20150522</c:v>
                </c:pt>
                <c:pt idx="51">
                  <c:v>20150523</c:v>
                </c:pt>
                <c:pt idx="52">
                  <c:v>20150524</c:v>
                </c:pt>
                <c:pt idx="53">
                  <c:v>20150525</c:v>
                </c:pt>
                <c:pt idx="54">
                  <c:v>20150526</c:v>
                </c:pt>
                <c:pt idx="55">
                  <c:v>20150527</c:v>
                </c:pt>
                <c:pt idx="56">
                  <c:v>20150528</c:v>
                </c:pt>
                <c:pt idx="57">
                  <c:v>20150529</c:v>
                </c:pt>
                <c:pt idx="58">
                  <c:v>20150530</c:v>
                </c:pt>
                <c:pt idx="59">
                  <c:v>20150531</c:v>
                </c:pt>
                <c:pt idx="60">
                  <c:v>20150601</c:v>
                </c:pt>
                <c:pt idx="61">
                  <c:v>20150602</c:v>
                </c:pt>
                <c:pt idx="62">
                  <c:v>20150603</c:v>
                </c:pt>
                <c:pt idx="63">
                  <c:v>20150604</c:v>
                </c:pt>
                <c:pt idx="64">
                  <c:v>20150605</c:v>
                </c:pt>
                <c:pt idx="65">
                  <c:v>20150606</c:v>
                </c:pt>
                <c:pt idx="66">
                  <c:v>20150607</c:v>
                </c:pt>
                <c:pt idx="67">
                  <c:v>20150608</c:v>
                </c:pt>
                <c:pt idx="68">
                  <c:v>20150609</c:v>
                </c:pt>
                <c:pt idx="69">
                  <c:v>20150610</c:v>
                </c:pt>
                <c:pt idx="70">
                  <c:v>20150612</c:v>
                </c:pt>
                <c:pt idx="71">
                  <c:v>20150613</c:v>
                </c:pt>
                <c:pt idx="72">
                  <c:v>20150614</c:v>
                </c:pt>
                <c:pt idx="73">
                  <c:v>20150615</c:v>
                </c:pt>
                <c:pt idx="74">
                  <c:v>20150616</c:v>
                </c:pt>
                <c:pt idx="75">
                  <c:v>20150617</c:v>
                </c:pt>
                <c:pt idx="76">
                  <c:v>20150618</c:v>
                </c:pt>
                <c:pt idx="77">
                  <c:v>20150619</c:v>
                </c:pt>
                <c:pt idx="78">
                  <c:v>20150620</c:v>
                </c:pt>
                <c:pt idx="79">
                  <c:v>20150621</c:v>
                </c:pt>
                <c:pt idx="80">
                  <c:v>20150622</c:v>
                </c:pt>
                <c:pt idx="81">
                  <c:v>20150624</c:v>
                </c:pt>
                <c:pt idx="82">
                  <c:v>20150625</c:v>
                </c:pt>
                <c:pt idx="83">
                  <c:v>20150626</c:v>
                </c:pt>
                <c:pt idx="84">
                  <c:v>20150627</c:v>
                </c:pt>
                <c:pt idx="85">
                  <c:v>20150628</c:v>
                </c:pt>
                <c:pt idx="86">
                  <c:v>20150629</c:v>
                </c:pt>
                <c:pt idx="87">
                  <c:v>20150630</c:v>
                </c:pt>
                <c:pt idx="88">
                  <c:v>20150701</c:v>
                </c:pt>
                <c:pt idx="89">
                  <c:v>20150702</c:v>
                </c:pt>
                <c:pt idx="90">
                  <c:v>20150703</c:v>
                </c:pt>
                <c:pt idx="91">
                  <c:v>20150704</c:v>
                </c:pt>
                <c:pt idx="92">
                  <c:v>20150705</c:v>
                </c:pt>
                <c:pt idx="93">
                  <c:v>20150706</c:v>
                </c:pt>
                <c:pt idx="94">
                  <c:v>20150707</c:v>
                </c:pt>
                <c:pt idx="95">
                  <c:v>20150708</c:v>
                </c:pt>
                <c:pt idx="96">
                  <c:v>20150709</c:v>
                </c:pt>
                <c:pt idx="97">
                  <c:v>20150710</c:v>
                </c:pt>
                <c:pt idx="98">
                  <c:v>20150711</c:v>
                </c:pt>
                <c:pt idx="99">
                  <c:v>20150712</c:v>
                </c:pt>
                <c:pt idx="100">
                  <c:v>20150713</c:v>
                </c:pt>
                <c:pt idx="101">
                  <c:v>20150714</c:v>
                </c:pt>
                <c:pt idx="102">
                  <c:v>20150715</c:v>
                </c:pt>
                <c:pt idx="103">
                  <c:v>20150716</c:v>
                </c:pt>
                <c:pt idx="104">
                  <c:v>20150717</c:v>
                </c:pt>
                <c:pt idx="105">
                  <c:v>20150718</c:v>
                </c:pt>
                <c:pt idx="106">
                  <c:v>20150719</c:v>
                </c:pt>
                <c:pt idx="107">
                  <c:v>20150720</c:v>
                </c:pt>
                <c:pt idx="108">
                  <c:v>20150721</c:v>
                </c:pt>
                <c:pt idx="109">
                  <c:v>20150722</c:v>
                </c:pt>
                <c:pt idx="110">
                  <c:v>20150723</c:v>
                </c:pt>
                <c:pt idx="111">
                  <c:v>20150724</c:v>
                </c:pt>
                <c:pt idx="112">
                  <c:v>20150725</c:v>
                </c:pt>
                <c:pt idx="113">
                  <c:v>20150726</c:v>
                </c:pt>
                <c:pt idx="114">
                  <c:v>20150727</c:v>
                </c:pt>
                <c:pt idx="115">
                  <c:v>20150728</c:v>
                </c:pt>
                <c:pt idx="116">
                  <c:v>20150729</c:v>
                </c:pt>
                <c:pt idx="117">
                  <c:v>20150730</c:v>
                </c:pt>
                <c:pt idx="118">
                  <c:v>20150731</c:v>
                </c:pt>
                <c:pt idx="119">
                  <c:v>20150801</c:v>
                </c:pt>
                <c:pt idx="120">
                  <c:v>20150802</c:v>
                </c:pt>
                <c:pt idx="121">
                  <c:v>20150803</c:v>
                </c:pt>
                <c:pt idx="122">
                  <c:v>20150804</c:v>
                </c:pt>
                <c:pt idx="123">
                  <c:v>20150805</c:v>
                </c:pt>
                <c:pt idx="124">
                  <c:v>20150806</c:v>
                </c:pt>
                <c:pt idx="125">
                  <c:v>20150807</c:v>
                </c:pt>
                <c:pt idx="126">
                  <c:v>20150808</c:v>
                </c:pt>
                <c:pt idx="127">
                  <c:v>20150809</c:v>
                </c:pt>
                <c:pt idx="128">
                  <c:v>20150810</c:v>
                </c:pt>
                <c:pt idx="129">
                  <c:v>20150811</c:v>
                </c:pt>
                <c:pt idx="130">
                  <c:v>20150812</c:v>
                </c:pt>
                <c:pt idx="131">
                  <c:v>20150813</c:v>
                </c:pt>
                <c:pt idx="132">
                  <c:v>20150814</c:v>
                </c:pt>
                <c:pt idx="133">
                  <c:v>20150815</c:v>
                </c:pt>
                <c:pt idx="134">
                  <c:v>20150816</c:v>
                </c:pt>
                <c:pt idx="135">
                  <c:v>20150817</c:v>
                </c:pt>
                <c:pt idx="136">
                  <c:v>20150818</c:v>
                </c:pt>
                <c:pt idx="137">
                  <c:v>20150819</c:v>
                </c:pt>
                <c:pt idx="138">
                  <c:v>20150820</c:v>
                </c:pt>
                <c:pt idx="139">
                  <c:v>20150821</c:v>
                </c:pt>
                <c:pt idx="140">
                  <c:v>20150822</c:v>
                </c:pt>
                <c:pt idx="141">
                  <c:v>20150823</c:v>
                </c:pt>
                <c:pt idx="142">
                  <c:v>20150824</c:v>
                </c:pt>
                <c:pt idx="143">
                  <c:v>20150825</c:v>
                </c:pt>
                <c:pt idx="144">
                  <c:v>20150826</c:v>
                </c:pt>
                <c:pt idx="145">
                  <c:v>20150827</c:v>
                </c:pt>
                <c:pt idx="146">
                  <c:v>20150828</c:v>
                </c:pt>
                <c:pt idx="147">
                  <c:v>20150829</c:v>
                </c:pt>
                <c:pt idx="148">
                  <c:v>20150830</c:v>
                </c:pt>
                <c:pt idx="149">
                  <c:v>20150831</c:v>
                </c:pt>
                <c:pt idx="150">
                  <c:v>20150901</c:v>
                </c:pt>
                <c:pt idx="151">
                  <c:v>20150902</c:v>
                </c:pt>
                <c:pt idx="152">
                  <c:v>20150903</c:v>
                </c:pt>
                <c:pt idx="153">
                  <c:v>20150904</c:v>
                </c:pt>
                <c:pt idx="154">
                  <c:v>20150905</c:v>
                </c:pt>
                <c:pt idx="155">
                  <c:v>20150906</c:v>
                </c:pt>
                <c:pt idx="156">
                  <c:v>20150907</c:v>
                </c:pt>
                <c:pt idx="157">
                  <c:v>20150908</c:v>
                </c:pt>
                <c:pt idx="158">
                  <c:v>20150909</c:v>
                </c:pt>
                <c:pt idx="159">
                  <c:v>20150910</c:v>
                </c:pt>
                <c:pt idx="160">
                  <c:v>20150911</c:v>
                </c:pt>
                <c:pt idx="161">
                  <c:v>20150912</c:v>
                </c:pt>
                <c:pt idx="162">
                  <c:v>20150913</c:v>
                </c:pt>
                <c:pt idx="163">
                  <c:v>20150914</c:v>
                </c:pt>
                <c:pt idx="164">
                  <c:v>20150915</c:v>
                </c:pt>
                <c:pt idx="165">
                  <c:v>20150916</c:v>
                </c:pt>
                <c:pt idx="166">
                  <c:v>20150917</c:v>
                </c:pt>
                <c:pt idx="167">
                  <c:v>20150918</c:v>
                </c:pt>
                <c:pt idx="168">
                  <c:v>20150919</c:v>
                </c:pt>
                <c:pt idx="169">
                  <c:v>20150920</c:v>
                </c:pt>
                <c:pt idx="170">
                  <c:v>20150921</c:v>
                </c:pt>
                <c:pt idx="171">
                  <c:v>20150922</c:v>
                </c:pt>
                <c:pt idx="172">
                  <c:v>20150923</c:v>
                </c:pt>
                <c:pt idx="173">
                  <c:v>20150924</c:v>
                </c:pt>
                <c:pt idx="174">
                  <c:v>20150925</c:v>
                </c:pt>
                <c:pt idx="175">
                  <c:v>20150926</c:v>
                </c:pt>
                <c:pt idx="176">
                  <c:v>20150927</c:v>
                </c:pt>
                <c:pt idx="177">
                  <c:v>20150928</c:v>
                </c:pt>
                <c:pt idx="178">
                  <c:v>20150929</c:v>
                </c:pt>
                <c:pt idx="179">
                  <c:v>20150930</c:v>
                </c:pt>
                <c:pt idx="180">
                  <c:v>20151001</c:v>
                </c:pt>
                <c:pt idx="181">
                  <c:v>20151002</c:v>
                </c:pt>
                <c:pt idx="182">
                  <c:v>20151003</c:v>
                </c:pt>
                <c:pt idx="183">
                  <c:v>20151004</c:v>
                </c:pt>
                <c:pt idx="184">
                  <c:v>20151005</c:v>
                </c:pt>
                <c:pt idx="185">
                  <c:v>20151006</c:v>
                </c:pt>
                <c:pt idx="186">
                  <c:v>20151007</c:v>
                </c:pt>
                <c:pt idx="187">
                  <c:v>20151008</c:v>
                </c:pt>
                <c:pt idx="188">
                  <c:v>20151009</c:v>
                </c:pt>
                <c:pt idx="189">
                  <c:v>20151010</c:v>
                </c:pt>
                <c:pt idx="190">
                  <c:v>20151011</c:v>
                </c:pt>
                <c:pt idx="191">
                  <c:v>20151012</c:v>
                </c:pt>
                <c:pt idx="192">
                  <c:v>20151013</c:v>
                </c:pt>
                <c:pt idx="193">
                  <c:v>20151014</c:v>
                </c:pt>
                <c:pt idx="194">
                  <c:v>20151015</c:v>
                </c:pt>
                <c:pt idx="195">
                  <c:v>20151016</c:v>
                </c:pt>
                <c:pt idx="196">
                  <c:v>20151017</c:v>
                </c:pt>
                <c:pt idx="197">
                  <c:v>20151018</c:v>
                </c:pt>
                <c:pt idx="198">
                  <c:v>20151019</c:v>
                </c:pt>
                <c:pt idx="199">
                  <c:v>20151020</c:v>
                </c:pt>
                <c:pt idx="200">
                  <c:v>20151021</c:v>
                </c:pt>
                <c:pt idx="201">
                  <c:v>20151022</c:v>
                </c:pt>
                <c:pt idx="202">
                  <c:v>20151023</c:v>
                </c:pt>
                <c:pt idx="203">
                  <c:v>20151024</c:v>
                </c:pt>
                <c:pt idx="204">
                  <c:v>20151025</c:v>
                </c:pt>
                <c:pt idx="205">
                  <c:v>20151026</c:v>
                </c:pt>
                <c:pt idx="206">
                  <c:v>20151027</c:v>
                </c:pt>
                <c:pt idx="207">
                  <c:v>20151028</c:v>
                </c:pt>
                <c:pt idx="208">
                  <c:v>20151029</c:v>
                </c:pt>
                <c:pt idx="209">
                  <c:v>20151030</c:v>
                </c:pt>
                <c:pt idx="210">
                  <c:v>20151031</c:v>
                </c:pt>
                <c:pt idx="211">
                  <c:v>20151101</c:v>
                </c:pt>
                <c:pt idx="212">
                  <c:v>20151102</c:v>
                </c:pt>
                <c:pt idx="213">
                  <c:v>20151103</c:v>
                </c:pt>
                <c:pt idx="214">
                  <c:v>20151104</c:v>
                </c:pt>
                <c:pt idx="215">
                  <c:v>20151105</c:v>
                </c:pt>
                <c:pt idx="216">
                  <c:v>20151106</c:v>
                </c:pt>
                <c:pt idx="217">
                  <c:v>20151107</c:v>
                </c:pt>
                <c:pt idx="218">
                  <c:v>20151108</c:v>
                </c:pt>
                <c:pt idx="219">
                  <c:v>20151109</c:v>
                </c:pt>
                <c:pt idx="220">
                  <c:v>20151110</c:v>
                </c:pt>
                <c:pt idx="221">
                  <c:v>20151111</c:v>
                </c:pt>
                <c:pt idx="222">
                  <c:v>20151112</c:v>
                </c:pt>
                <c:pt idx="223">
                  <c:v>20151113</c:v>
                </c:pt>
                <c:pt idx="224">
                  <c:v>20151114</c:v>
                </c:pt>
                <c:pt idx="225">
                  <c:v>20151115</c:v>
                </c:pt>
                <c:pt idx="226">
                  <c:v>20151116</c:v>
                </c:pt>
                <c:pt idx="227">
                  <c:v>20151117</c:v>
                </c:pt>
                <c:pt idx="228">
                  <c:v>20151118</c:v>
                </c:pt>
                <c:pt idx="229">
                  <c:v>20151119</c:v>
                </c:pt>
                <c:pt idx="230">
                  <c:v>20151120</c:v>
                </c:pt>
                <c:pt idx="231">
                  <c:v>20151121</c:v>
                </c:pt>
                <c:pt idx="232">
                  <c:v>20151122</c:v>
                </c:pt>
                <c:pt idx="233">
                  <c:v>20151123</c:v>
                </c:pt>
                <c:pt idx="234">
                  <c:v>20151124</c:v>
                </c:pt>
                <c:pt idx="235">
                  <c:v>20151125</c:v>
                </c:pt>
                <c:pt idx="236">
                  <c:v>20151126</c:v>
                </c:pt>
                <c:pt idx="237">
                  <c:v>20151127</c:v>
                </c:pt>
                <c:pt idx="238">
                  <c:v>20151128</c:v>
                </c:pt>
                <c:pt idx="239">
                  <c:v>20151129</c:v>
                </c:pt>
                <c:pt idx="240">
                  <c:v>20151130</c:v>
                </c:pt>
                <c:pt idx="241">
                  <c:v>20151201</c:v>
                </c:pt>
                <c:pt idx="242">
                  <c:v>20151202</c:v>
                </c:pt>
                <c:pt idx="243">
                  <c:v>20151203</c:v>
                </c:pt>
                <c:pt idx="244">
                  <c:v>20151204</c:v>
                </c:pt>
                <c:pt idx="245">
                  <c:v>20151205</c:v>
                </c:pt>
                <c:pt idx="246">
                  <c:v>20151206</c:v>
                </c:pt>
                <c:pt idx="247">
                  <c:v>20151207</c:v>
                </c:pt>
                <c:pt idx="248">
                  <c:v>20151208</c:v>
                </c:pt>
                <c:pt idx="249">
                  <c:v>20151209</c:v>
                </c:pt>
                <c:pt idx="250">
                  <c:v>20151210</c:v>
                </c:pt>
                <c:pt idx="251">
                  <c:v>20151211</c:v>
                </c:pt>
                <c:pt idx="252">
                  <c:v>20151212</c:v>
                </c:pt>
                <c:pt idx="253">
                  <c:v>20151213</c:v>
                </c:pt>
                <c:pt idx="254">
                  <c:v>20151214</c:v>
                </c:pt>
                <c:pt idx="255">
                  <c:v>20151215</c:v>
                </c:pt>
                <c:pt idx="256">
                  <c:v>20151216</c:v>
                </c:pt>
                <c:pt idx="257">
                  <c:v>20151217</c:v>
                </c:pt>
                <c:pt idx="258">
                  <c:v>20151218</c:v>
                </c:pt>
                <c:pt idx="259">
                  <c:v>20151219</c:v>
                </c:pt>
                <c:pt idx="260">
                  <c:v>20151220</c:v>
                </c:pt>
                <c:pt idx="261">
                  <c:v>20151221</c:v>
                </c:pt>
                <c:pt idx="262">
                  <c:v>20151222</c:v>
                </c:pt>
                <c:pt idx="263">
                  <c:v>20151223</c:v>
                </c:pt>
                <c:pt idx="264">
                  <c:v>20151224</c:v>
                </c:pt>
                <c:pt idx="265">
                  <c:v>20151225</c:v>
                </c:pt>
                <c:pt idx="266">
                  <c:v>20151226</c:v>
                </c:pt>
                <c:pt idx="267">
                  <c:v>20151227</c:v>
                </c:pt>
                <c:pt idx="268">
                  <c:v>20151228</c:v>
                </c:pt>
                <c:pt idx="269">
                  <c:v>20151229</c:v>
                </c:pt>
                <c:pt idx="270">
                  <c:v>20151230</c:v>
                </c:pt>
                <c:pt idx="271">
                  <c:v>20151231</c:v>
                </c:pt>
              </c:numCache>
            </c:numRef>
          </c:cat>
          <c:val>
            <c:numRef>
              <c:f>Pohnpei!$C$2:$C$276</c:f>
              <c:numCache>
                <c:formatCode>General</c:formatCode>
                <c:ptCount val="275"/>
                <c:pt idx="0">
                  <c:v>46.699993130000003</c:v>
                </c:pt>
                <c:pt idx="1">
                  <c:v>26.499996190000001</c:v>
                </c:pt>
                <c:pt idx="2">
                  <c:v>0.20000000300000001</c:v>
                </c:pt>
                <c:pt idx="3">
                  <c:v>0</c:v>
                </c:pt>
                <c:pt idx="4">
                  <c:v>3.5</c:v>
                </c:pt>
                <c:pt idx="5">
                  <c:v>0</c:v>
                </c:pt>
                <c:pt idx="6">
                  <c:v>20.900003430000002</c:v>
                </c:pt>
                <c:pt idx="7">
                  <c:v>0</c:v>
                </c:pt>
                <c:pt idx="8">
                  <c:v>11.5</c:v>
                </c:pt>
                <c:pt idx="9">
                  <c:v>13.80000019</c:v>
                </c:pt>
                <c:pt idx="10">
                  <c:v>3.7000000480000002</c:v>
                </c:pt>
                <c:pt idx="11">
                  <c:v>18.400001530000001</c:v>
                </c:pt>
                <c:pt idx="12">
                  <c:v>0</c:v>
                </c:pt>
                <c:pt idx="13">
                  <c:v>0</c:v>
                </c:pt>
                <c:pt idx="14">
                  <c:v>0</c:v>
                </c:pt>
                <c:pt idx="15">
                  <c:v>0</c:v>
                </c:pt>
                <c:pt idx="16">
                  <c:v>0</c:v>
                </c:pt>
                <c:pt idx="17">
                  <c:v>0</c:v>
                </c:pt>
                <c:pt idx="18">
                  <c:v>0.20000000300000001</c:v>
                </c:pt>
                <c:pt idx="19">
                  <c:v>10.399999619999999</c:v>
                </c:pt>
                <c:pt idx="20">
                  <c:v>29.700000760000002</c:v>
                </c:pt>
                <c:pt idx="21">
                  <c:v>0.69999998799999996</c:v>
                </c:pt>
                <c:pt idx="22">
                  <c:v>14.19999981</c:v>
                </c:pt>
                <c:pt idx="23">
                  <c:v>0</c:v>
                </c:pt>
                <c:pt idx="24">
                  <c:v>3.1000001429999999</c:v>
                </c:pt>
                <c:pt idx="25">
                  <c:v>0</c:v>
                </c:pt>
                <c:pt idx="26">
                  <c:v>0</c:v>
                </c:pt>
                <c:pt idx="27">
                  <c:v>20.399999619999999</c:v>
                </c:pt>
                <c:pt idx="28">
                  <c:v>2.7000000480000002</c:v>
                </c:pt>
                <c:pt idx="29">
                  <c:v>0</c:v>
                </c:pt>
                <c:pt idx="30">
                  <c:v>6.9000005719999997</c:v>
                </c:pt>
                <c:pt idx="31">
                  <c:v>26.5</c:v>
                </c:pt>
                <c:pt idx="32">
                  <c:v>1.1000000240000001</c:v>
                </c:pt>
                <c:pt idx="33">
                  <c:v>0</c:v>
                </c:pt>
                <c:pt idx="34">
                  <c:v>34.099998470000003</c:v>
                </c:pt>
                <c:pt idx="35">
                  <c:v>18.699998860000001</c:v>
                </c:pt>
                <c:pt idx="36">
                  <c:v>2.3999998570000001</c:v>
                </c:pt>
                <c:pt idx="37">
                  <c:v>33.100002289999999</c:v>
                </c:pt>
                <c:pt idx="38">
                  <c:v>96.399986269999999</c:v>
                </c:pt>
                <c:pt idx="39">
                  <c:v>60.90000534</c:v>
                </c:pt>
                <c:pt idx="40">
                  <c:v>3.7000000480000002</c:v>
                </c:pt>
                <c:pt idx="41">
                  <c:v>0.80000007200000001</c:v>
                </c:pt>
                <c:pt idx="42">
                  <c:v>14.90000057</c:v>
                </c:pt>
                <c:pt idx="43">
                  <c:v>0.60000002399999997</c:v>
                </c:pt>
                <c:pt idx="44">
                  <c:v>0</c:v>
                </c:pt>
                <c:pt idx="45">
                  <c:v>0</c:v>
                </c:pt>
                <c:pt idx="46">
                  <c:v>0</c:v>
                </c:pt>
                <c:pt idx="47">
                  <c:v>0</c:v>
                </c:pt>
                <c:pt idx="48">
                  <c:v>0.30000001199999998</c:v>
                </c:pt>
                <c:pt idx="49">
                  <c:v>13.30000019</c:v>
                </c:pt>
                <c:pt idx="50">
                  <c:v>0</c:v>
                </c:pt>
                <c:pt idx="51">
                  <c:v>0</c:v>
                </c:pt>
                <c:pt idx="52">
                  <c:v>0</c:v>
                </c:pt>
                <c:pt idx="53">
                  <c:v>1.8999999759999999</c:v>
                </c:pt>
                <c:pt idx="54">
                  <c:v>2.5</c:v>
                </c:pt>
                <c:pt idx="55">
                  <c:v>11.5</c:v>
                </c:pt>
                <c:pt idx="56">
                  <c:v>12.600000380000001</c:v>
                </c:pt>
                <c:pt idx="57">
                  <c:v>1.1000000240000001</c:v>
                </c:pt>
                <c:pt idx="58">
                  <c:v>46.799999239999998</c:v>
                </c:pt>
                <c:pt idx="59">
                  <c:v>16.600000380000001</c:v>
                </c:pt>
                <c:pt idx="60">
                  <c:v>1.3999999759999999</c:v>
                </c:pt>
                <c:pt idx="61">
                  <c:v>13.19999981</c:v>
                </c:pt>
                <c:pt idx="62">
                  <c:v>0.10000000100000001</c:v>
                </c:pt>
                <c:pt idx="63">
                  <c:v>6.6000003810000001</c:v>
                </c:pt>
                <c:pt idx="64">
                  <c:v>0</c:v>
                </c:pt>
                <c:pt idx="65">
                  <c:v>0.60000002399999997</c:v>
                </c:pt>
                <c:pt idx="66">
                  <c:v>0</c:v>
                </c:pt>
                <c:pt idx="67">
                  <c:v>0</c:v>
                </c:pt>
                <c:pt idx="68">
                  <c:v>0</c:v>
                </c:pt>
                <c:pt idx="69">
                  <c:v>0</c:v>
                </c:pt>
                <c:pt idx="70">
                  <c:v>4.4000000950000002</c:v>
                </c:pt>
                <c:pt idx="71">
                  <c:v>3.099999666</c:v>
                </c:pt>
                <c:pt idx="72">
                  <c:v>1.1000000240000001</c:v>
                </c:pt>
                <c:pt idx="73">
                  <c:v>1</c:v>
                </c:pt>
                <c:pt idx="74">
                  <c:v>2.7000002859999999</c:v>
                </c:pt>
                <c:pt idx="75">
                  <c:v>0</c:v>
                </c:pt>
                <c:pt idx="76">
                  <c:v>0.20000000300000001</c:v>
                </c:pt>
                <c:pt idx="77">
                  <c:v>1</c:v>
                </c:pt>
                <c:pt idx="78">
                  <c:v>4.5999999049999998</c:v>
                </c:pt>
                <c:pt idx="79">
                  <c:v>6.1999998090000004</c:v>
                </c:pt>
                <c:pt idx="80">
                  <c:v>0</c:v>
                </c:pt>
                <c:pt idx="81">
                  <c:v>3.4999995230000001</c:v>
                </c:pt>
                <c:pt idx="82">
                  <c:v>0.5</c:v>
                </c:pt>
                <c:pt idx="83">
                  <c:v>5.0999999049999998</c:v>
                </c:pt>
                <c:pt idx="84">
                  <c:v>1.6000000240000001</c:v>
                </c:pt>
                <c:pt idx="85">
                  <c:v>38.400001529999997</c:v>
                </c:pt>
                <c:pt idx="86">
                  <c:v>15.400001530000001</c:v>
                </c:pt>
                <c:pt idx="87">
                  <c:v>8.8999996190000008</c:v>
                </c:pt>
                <c:pt idx="88">
                  <c:v>9.1999988560000006</c:v>
                </c:pt>
                <c:pt idx="89">
                  <c:v>26.100002289999999</c:v>
                </c:pt>
                <c:pt idx="90">
                  <c:v>6.0999994280000003</c:v>
                </c:pt>
                <c:pt idx="91">
                  <c:v>0.60000002399999997</c:v>
                </c:pt>
                <c:pt idx="92">
                  <c:v>0.60000002399999997</c:v>
                </c:pt>
                <c:pt idx="93">
                  <c:v>3.7000002859999999</c:v>
                </c:pt>
                <c:pt idx="94">
                  <c:v>1.7000000479999999</c:v>
                </c:pt>
                <c:pt idx="95">
                  <c:v>0.5</c:v>
                </c:pt>
                <c:pt idx="96">
                  <c:v>0</c:v>
                </c:pt>
                <c:pt idx="97">
                  <c:v>16.600002289999999</c:v>
                </c:pt>
                <c:pt idx="98">
                  <c:v>0</c:v>
                </c:pt>
                <c:pt idx="99">
                  <c:v>0</c:v>
                </c:pt>
                <c:pt idx="100">
                  <c:v>0</c:v>
                </c:pt>
                <c:pt idx="101">
                  <c:v>0</c:v>
                </c:pt>
                <c:pt idx="102">
                  <c:v>0.5</c:v>
                </c:pt>
                <c:pt idx="103">
                  <c:v>0.10000000100000001</c:v>
                </c:pt>
                <c:pt idx="104">
                  <c:v>0</c:v>
                </c:pt>
                <c:pt idx="105">
                  <c:v>12.5</c:v>
                </c:pt>
                <c:pt idx="106">
                  <c:v>0.69999998799999996</c:v>
                </c:pt>
                <c:pt idx="107">
                  <c:v>0</c:v>
                </c:pt>
                <c:pt idx="108">
                  <c:v>0</c:v>
                </c:pt>
                <c:pt idx="109">
                  <c:v>0</c:v>
                </c:pt>
                <c:pt idx="110">
                  <c:v>0.80000001200000004</c:v>
                </c:pt>
                <c:pt idx="111">
                  <c:v>0</c:v>
                </c:pt>
                <c:pt idx="112">
                  <c:v>0.900000036</c:v>
                </c:pt>
                <c:pt idx="113">
                  <c:v>0.10000000100000001</c:v>
                </c:pt>
                <c:pt idx="114">
                  <c:v>0.20000000300000001</c:v>
                </c:pt>
                <c:pt idx="115">
                  <c:v>0.70000004800000004</c:v>
                </c:pt>
                <c:pt idx="116">
                  <c:v>0.900000036</c:v>
                </c:pt>
                <c:pt idx="117">
                  <c:v>0</c:v>
                </c:pt>
                <c:pt idx="118">
                  <c:v>43.499996189999997</c:v>
                </c:pt>
                <c:pt idx="119">
                  <c:v>5.6000003810000001</c:v>
                </c:pt>
                <c:pt idx="120">
                  <c:v>0.30000001199999998</c:v>
                </c:pt>
                <c:pt idx="121">
                  <c:v>0.20000000300000001</c:v>
                </c:pt>
                <c:pt idx="122">
                  <c:v>20.399999619999999</c:v>
                </c:pt>
                <c:pt idx="123">
                  <c:v>10.00000095</c:v>
                </c:pt>
                <c:pt idx="124">
                  <c:v>0</c:v>
                </c:pt>
                <c:pt idx="125">
                  <c:v>0</c:v>
                </c:pt>
                <c:pt idx="126">
                  <c:v>25.700000760000002</c:v>
                </c:pt>
                <c:pt idx="127">
                  <c:v>6.6000003810000001</c:v>
                </c:pt>
                <c:pt idx="128">
                  <c:v>11.99999905</c:v>
                </c:pt>
                <c:pt idx="129">
                  <c:v>37.600002289999999</c:v>
                </c:pt>
                <c:pt idx="130">
                  <c:v>8.3000001910000005</c:v>
                </c:pt>
                <c:pt idx="131">
                  <c:v>5.5</c:v>
                </c:pt>
                <c:pt idx="132">
                  <c:v>0</c:v>
                </c:pt>
                <c:pt idx="133">
                  <c:v>5.6999998090000004</c:v>
                </c:pt>
                <c:pt idx="134">
                  <c:v>1.7999999520000001</c:v>
                </c:pt>
                <c:pt idx="135">
                  <c:v>8.5999994280000003</c:v>
                </c:pt>
                <c:pt idx="136">
                  <c:v>3.2999999519999998</c:v>
                </c:pt>
                <c:pt idx="137">
                  <c:v>0</c:v>
                </c:pt>
                <c:pt idx="138">
                  <c:v>0</c:v>
                </c:pt>
                <c:pt idx="139">
                  <c:v>4.3000001909999996</c:v>
                </c:pt>
                <c:pt idx="140">
                  <c:v>0</c:v>
                </c:pt>
                <c:pt idx="141">
                  <c:v>0.20000000300000001</c:v>
                </c:pt>
                <c:pt idx="142">
                  <c:v>5.9000000950000002</c:v>
                </c:pt>
                <c:pt idx="143">
                  <c:v>0.10000000100000001</c:v>
                </c:pt>
                <c:pt idx="144">
                  <c:v>14.40000057</c:v>
                </c:pt>
                <c:pt idx="145">
                  <c:v>0</c:v>
                </c:pt>
                <c:pt idx="146">
                  <c:v>3.4000000950000002</c:v>
                </c:pt>
                <c:pt idx="147">
                  <c:v>0.20000000300000001</c:v>
                </c:pt>
                <c:pt idx="148">
                  <c:v>0</c:v>
                </c:pt>
                <c:pt idx="149">
                  <c:v>4.7999992369999998</c:v>
                </c:pt>
                <c:pt idx="150">
                  <c:v>15.30000019</c:v>
                </c:pt>
                <c:pt idx="151">
                  <c:v>38.099998470000003</c:v>
                </c:pt>
                <c:pt idx="152">
                  <c:v>0</c:v>
                </c:pt>
                <c:pt idx="153">
                  <c:v>0</c:v>
                </c:pt>
                <c:pt idx="154">
                  <c:v>31.099998469999999</c:v>
                </c:pt>
                <c:pt idx="155">
                  <c:v>17.399999619999999</c:v>
                </c:pt>
                <c:pt idx="156">
                  <c:v>1.400000095</c:v>
                </c:pt>
                <c:pt idx="157">
                  <c:v>0.30000001199999998</c:v>
                </c:pt>
                <c:pt idx="158">
                  <c:v>0.20000000300000001</c:v>
                </c:pt>
                <c:pt idx="159">
                  <c:v>2.6000001429999999</c:v>
                </c:pt>
                <c:pt idx="160">
                  <c:v>1.900000095</c:v>
                </c:pt>
                <c:pt idx="161">
                  <c:v>12.300001140000001</c:v>
                </c:pt>
                <c:pt idx="162">
                  <c:v>0</c:v>
                </c:pt>
                <c:pt idx="163">
                  <c:v>0</c:v>
                </c:pt>
                <c:pt idx="164">
                  <c:v>0</c:v>
                </c:pt>
                <c:pt idx="165">
                  <c:v>0.69999998799999996</c:v>
                </c:pt>
                <c:pt idx="166">
                  <c:v>42.400001529999997</c:v>
                </c:pt>
                <c:pt idx="167">
                  <c:v>0.40000000600000002</c:v>
                </c:pt>
                <c:pt idx="168">
                  <c:v>0.40000000600000002</c:v>
                </c:pt>
                <c:pt idx="169">
                  <c:v>3.6000001429999999</c:v>
                </c:pt>
                <c:pt idx="170">
                  <c:v>1.5000001190000001</c:v>
                </c:pt>
                <c:pt idx="171">
                  <c:v>5.8000001909999996</c:v>
                </c:pt>
                <c:pt idx="172">
                  <c:v>0</c:v>
                </c:pt>
                <c:pt idx="173">
                  <c:v>0.40000000600000002</c:v>
                </c:pt>
                <c:pt idx="174">
                  <c:v>5.5</c:v>
                </c:pt>
                <c:pt idx="175">
                  <c:v>2.3999998570000001</c:v>
                </c:pt>
                <c:pt idx="176">
                  <c:v>0</c:v>
                </c:pt>
                <c:pt idx="177">
                  <c:v>0.10000000100000001</c:v>
                </c:pt>
                <c:pt idx="178">
                  <c:v>0</c:v>
                </c:pt>
                <c:pt idx="179">
                  <c:v>0</c:v>
                </c:pt>
                <c:pt idx="180">
                  <c:v>0.46765531700000001</c:v>
                </c:pt>
                <c:pt idx="181">
                  <c:v>1.6335810999999999E-2</c:v>
                </c:pt>
                <c:pt idx="182">
                  <c:v>0.451637234</c:v>
                </c:pt>
                <c:pt idx="183">
                  <c:v>2.0232498000000002E-2</c:v>
                </c:pt>
                <c:pt idx="184">
                  <c:v>4.5822079000000002E-2</c:v>
                </c:pt>
                <c:pt idx="185">
                  <c:v>0</c:v>
                </c:pt>
                <c:pt idx="186">
                  <c:v>3.6459712409999998</c:v>
                </c:pt>
                <c:pt idx="187">
                  <c:v>7.4785462599999999</c:v>
                </c:pt>
                <c:pt idx="188">
                  <c:v>13.01178571</c:v>
                </c:pt>
                <c:pt idx="189">
                  <c:v>32.078105059999999</c:v>
                </c:pt>
                <c:pt idx="190">
                  <c:v>4.0645793919999997</c:v>
                </c:pt>
                <c:pt idx="191">
                  <c:v>0.14051544899999999</c:v>
                </c:pt>
                <c:pt idx="192">
                  <c:v>7.7936430000000001E-2</c:v>
                </c:pt>
                <c:pt idx="193">
                  <c:v>1.0926081949999999</c:v>
                </c:pt>
                <c:pt idx="194">
                  <c:v>0</c:v>
                </c:pt>
                <c:pt idx="195">
                  <c:v>2.9330423699999999</c:v>
                </c:pt>
                <c:pt idx="196">
                  <c:v>2.0775334079999999</c:v>
                </c:pt>
                <c:pt idx="197">
                  <c:v>0.40000000600000002</c:v>
                </c:pt>
                <c:pt idx="198">
                  <c:v>0</c:v>
                </c:pt>
                <c:pt idx="199">
                  <c:v>0</c:v>
                </c:pt>
                <c:pt idx="200">
                  <c:v>0</c:v>
                </c:pt>
                <c:pt idx="201">
                  <c:v>0</c:v>
                </c:pt>
                <c:pt idx="202">
                  <c:v>0</c:v>
                </c:pt>
                <c:pt idx="203">
                  <c:v>0.18854448300000001</c:v>
                </c:pt>
                <c:pt idx="204">
                  <c:v>3.204619272</c:v>
                </c:pt>
                <c:pt idx="205">
                  <c:v>0</c:v>
                </c:pt>
                <c:pt idx="206">
                  <c:v>1.4404958649999999</c:v>
                </c:pt>
                <c:pt idx="207">
                  <c:v>0.17311180100000001</c:v>
                </c:pt>
                <c:pt idx="208">
                  <c:v>0</c:v>
                </c:pt>
                <c:pt idx="209">
                  <c:v>0</c:v>
                </c:pt>
                <c:pt idx="210">
                  <c:v>0</c:v>
                </c:pt>
                <c:pt idx="211">
                  <c:v>0</c:v>
                </c:pt>
                <c:pt idx="212">
                  <c:v>0</c:v>
                </c:pt>
                <c:pt idx="213">
                  <c:v>0</c:v>
                </c:pt>
                <c:pt idx="214">
                  <c:v>0.30000001199999998</c:v>
                </c:pt>
                <c:pt idx="215">
                  <c:v>0</c:v>
                </c:pt>
                <c:pt idx="216">
                  <c:v>0</c:v>
                </c:pt>
                <c:pt idx="217">
                  <c:v>0</c:v>
                </c:pt>
                <c:pt idx="218">
                  <c:v>3</c:v>
                </c:pt>
                <c:pt idx="219">
                  <c:v>0</c:v>
                </c:pt>
                <c:pt idx="220">
                  <c:v>0</c:v>
                </c:pt>
                <c:pt idx="221">
                  <c:v>2.5999999049999998</c:v>
                </c:pt>
                <c:pt idx="222">
                  <c:v>3.5</c:v>
                </c:pt>
                <c:pt idx="223">
                  <c:v>0</c:v>
                </c:pt>
                <c:pt idx="224">
                  <c:v>0</c:v>
                </c:pt>
                <c:pt idx="225">
                  <c:v>0</c:v>
                </c:pt>
                <c:pt idx="226">
                  <c:v>0</c:v>
                </c:pt>
                <c:pt idx="227">
                  <c:v>14.10000134</c:v>
                </c:pt>
                <c:pt idx="228">
                  <c:v>17.600000380000001</c:v>
                </c:pt>
                <c:pt idx="229">
                  <c:v>2.3000001910000001</c:v>
                </c:pt>
                <c:pt idx="230">
                  <c:v>0</c:v>
                </c:pt>
                <c:pt idx="231">
                  <c:v>0</c:v>
                </c:pt>
                <c:pt idx="232">
                  <c:v>0</c:v>
                </c:pt>
                <c:pt idx="233">
                  <c:v>5.6000003810000001</c:v>
                </c:pt>
                <c:pt idx="234">
                  <c:v>0.30000001199999998</c:v>
                </c:pt>
                <c:pt idx="235">
                  <c:v>0</c:v>
                </c:pt>
                <c:pt idx="236">
                  <c:v>0</c:v>
                </c:pt>
                <c:pt idx="237">
                  <c:v>0</c:v>
                </c:pt>
                <c:pt idx="238">
                  <c:v>0</c:v>
                </c:pt>
                <c:pt idx="239">
                  <c:v>0</c:v>
                </c:pt>
                <c:pt idx="240">
                  <c:v>0</c:v>
                </c:pt>
                <c:pt idx="241">
                  <c:v>0</c:v>
                </c:pt>
                <c:pt idx="242">
                  <c:v>0</c:v>
                </c:pt>
                <c:pt idx="243">
                  <c:v>0.69999998799999996</c:v>
                </c:pt>
                <c:pt idx="244">
                  <c:v>1.7999999520000001</c:v>
                </c:pt>
                <c:pt idx="245">
                  <c:v>0</c:v>
                </c:pt>
                <c:pt idx="246">
                  <c:v>55.699996949999999</c:v>
                </c:pt>
                <c:pt idx="247">
                  <c:v>0.10000000100000001</c:v>
                </c:pt>
                <c:pt idx="248">
                  <c:v>19.600000380000001</c:v>
                </c:pt>
                <c:pt idx="249">
                  <c:v>24.100000380000001</c:v>
                </c:pt>
                <c:pt idx="250">
                  <c:v>5.5999999049999998</c:v>
                </c:pt>
                <c:pt idx="251">
                  <c:v>1.5000001190000001</c:v>
                </c:pt>
                <c:pt idx="252">
                  <c:v>23.000001910000002</c:v>
                </c:pt>
                <c:pt idx="253">
                  <c:v>0</c:v>
                </c:pt>
                <c:pt idx="254">
                  <c:v>0</c:v>
                </c:pt>
                <c:pt idx="255">
                  <c:v>0</c:v>
                </c:pt>
                <c:pt idx="256">
                  <c:v>1.7000000479999999</c:v>
                </c:pt>
                <c:pt idx="257">
                  <c:v>1.6000001429999999</c:v>
                </c:pt>
                <c:pt idx="258">
                  <c:v>0</c:v>
                </c:pt>
                <c:pt idx="259">
                  <c:v>0</c:v>
                </c:pt>
                <c:pt idx="260">
                  <c:v>0</c:v>
                </c:pt>
                <c:pt idx="261">
                  <c:v>0.60000002399999997</c:v>
                </c:pt>
                <c:pt idx="262">
                  <c:v>3.7999997140000001</c:v>
                </c:pt>
                <c:pt idx="263">
                  <c:v>0.69999998799999996</c:v>
                </c:pt>
                <c:pt idx="264">
                  <c:v>13.69999981</c:v>
                </c:pt>
                <c:pt idx="265">
                  <c:v>0</c:v>
                </c:pt>
                <c:pt idx="266">
                  <c:v>0</c:v>
                </c:pt>
                <c:pt idx="267">
                  <c:v>0</c:v>
                </c:pt>
                <c:pt idx="268">
                  <c:v>0</c:v>
                </c:pt>
                <c:pt idx="269">
                  <c:v>0</c:v>
                </c:pt>
                <c:pt idx="270">
                  <c:v>0</c:v>
                </c:pt>
                <c:pt idx="271">
                  <c:v>0</c:v>
                </c:pt>
              </c:numCache>
            </c:numRef>
          </c:val>
          <c:smooth val="0"/>
        </c:ser>
        <c:dLbls>
          <c:showLegendKey val="0"/>
          <c:showVal val="0"/>
          <c:showCatName val="0"/>
          <c:showSerName val="0"/>
          <c:showPercent val="0"/>
          <c:showBubbleSize val="0"/>
        </c:dLbls>
        <c:smooth val="0"/>
        <c:axId val="197814384"/>
        <c:axId val="197814776"/>
      </c:lineChart>
      <c:catAx>
        <c:axId val="197814384"/>
        <c:scaling>
          <c:orientation val="minMax"/>
        </c:scaling>
        <c:delete val="0"/>
        <c:axPos val="b"/>
        <c:title>
          <c:tx>
            <c:rich>
              <a:bodyPr/>
              <a:lstStyle/>
              <a:p>
                <a:pPr>
                  <a:defRPr sz="2000"/>
                </a:pPr>
                <a:r>
                  <a:rPr lang="en-US" sz="2000"/>
                  <a:t>Year, Month, Day</a:t>
                </a:r>
              </a:p>
            </c:rich>
          </c:tx>
          <c:overlay val="0"/>
        </c:title>
        <c:numFmt formatCode="General" sourceLinked="1"/>
        <c:majorTickMark val="out"/>
        <c:minorTickMark val="none"/>
        <c:tickLblPos val="nextTo"/>
        <c:txPr>
          <a:bodyPr/>
          <a:lstStyle/>
          <a:p>
            <a:pPr>
              <a:defRPr sz="1400" b="0"/>
            </a:pPr>
            <a:endParaRPr lang="en-US"/>
          </a:p>
        </c:txPr>
        <c:crossAx val="197814776"/>
        <c:crosses val="autoZero"/>
        <c:auto val="1"/>
        <c:lblAlgn val="ctr"/>
        <c:lblOffset val="100"/>
        <c:noMultiLvlLbl val="0"/>
      </c:catAx>
      <c:valAx>
        <c:axId val="197814776"/>
        <c:scaling>
          <c:orientation val="minMax"/>
        </c:scaling>
        <c:delete val="0"/>
        <c:axPos val="l"/>
        <c:majorGridlines/>
        <c:title>
          <c:tx>
            <c:rich>
              <a:bodyPr rot="-5400000" vert="horz"/>
              <a:lstStyle/>
              <a:p>
                <a:pPr>
                  <a:defRPr sz="2000"/>
                </a:pPr>
                <a:r>
                  <a:rPr lang="en-US" sz="2000"/>
                  <a:t>Precipitation (mm/day) </a:t>
                </a:r>
              </a:p>
            </c:rich>
          </c:tx>
          <c:overlay val="0"/>
        </c:title>
        <c:numFmt formatCode="General" sourceLinked="1"/>
        <c:majorTickMark val="out"/>
        <c:minorTickMark val="none"/>
        <c:tickLblPos val="nextTo"/>
        <c:txPr>
          <a:bodyPr/>
          <a:lstStyle/>
          <a:p>
            <a:pPr>
              <a:defRPr sz="1400" b="0"/>
            </a:pPr>
            <a:endParaRPr lang="en-US"/>
          </a:p>
        </c:txPr>
        <c:crossAx val="197814384"/>
        <c:crosses val="autoZero"/>
        <c:crossBetween val="between"/>
      </c:valAx>
    </c:plotArea>
    <c:legend>
      <c:legendPos val="r"/>
      <c:layout>
        <c:manualLayout>
          <c:xMode val="edge"/>
          <c:yMode val="edge"/>
          <c:x val="0.86763385826771655"/>
          <c:y val="0.16059369748599808"/>
          <c:w val="0.1147296269086813"/>
          <c:h val="0.62363186325853381"/>
        </c:manualLayout>
      </c:layout>
      <c:overlay val="0"/>
      <c:txPr>
        <a:bodyPr/>
        <a:lstStyle/>
        <a:p>
          <a:pPr>
            <a:defRPr sz="1800" b="1"/>
          </a:pPr>
          <a:endParaRPr lang="en-US"/>
        </a:p>
      </c:txPr>
    </c:legend>
    <c:plotVisOnly val="1"/>
    <c:dispBlanksAs val="gap"/>
    <c:showDLblsOverMax val="0"/>
  </c:chart>
  <c:spPr>
    <a:solidFill>
      <a:sysClr val="window" lastClr="FFFFFF"/>
    </a:solidFill>
    <a:ln>
      <a:solidFill>
        <a:schemeClr val="accent1"/>
      </a:solid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9/7/2016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Briefly</a:t>
            </a:r>
            <a:r>
              <a:rPr lang="en-US" baseline="0" dirty="0" smtClean="0"/>
              <a:t> introduce the title of the project, the current team members, the advisors, and acknowledge past contributors. </a:t>
            </a:r>
            <a:endParaRPr lang="en-US" baseline="0" dirty="0" smtClean="0"/>
          </a:p>
          <a:p>
            <a:r>
              <a:rPr lang="en-US" baseline="0" dirty="0" smtClean="0"/>
              <a:t>   </a:t>
            </a:r>
          </a:p>
          <a:p>
            <a:endParaRPr lang="en-US" baseline="0" dirty="0" smtClean="0"/>
          </a:p>
          <a:p>
            <a:r>
              <a:rPr lang="en-US" baseline="0" smtClean="0"/>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Images were</a:t>
            </a:r>
            <a:r>
              <a:rPr lang="en-US" baseline="0" dirty="0" smtClean="0"/>
              <a:t> created by our team or from clip art in Microsoft </a:t>
            </a:r>
            <a:r>
              <a:rPr lang="en-US" baseline="0" dirty="0" err="1" smtClean="0"/>
              <a:t>powerpoint</a:t>
            </a:r>
            <a:r>
              <a:rPr lang="en-US" baseline="0" dirty="0" smtClean="0"/>
              <a:t> </a:t>
            </a:r>
          </a:p>
          <a:p>
            <a:endParaRPr lang="en-US" baseline="0" dirty="0" smtClean="0"/>
          </a:p>
          <a:p>
            <a:r>
              <a:rPr lang="en-US" baseline="0" dirty="0" smtClean="0"/>
              <a:t>-Run through the process of how we obtained, manipulated, and visualized </a:t>
            </a:r>
            <a:r>
              <a:rPr lang="en-US" baseline="0" smtClean="0"/>
              <a:t>our data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99864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 month Sea Surface</a:t>
            </a:r>
            <a:r>
              <a:rPr lang="en-US" sz="1200" kern="1200" baseline="0" dirty="0" smtClean="0">
                <a:solidFill>
                  <a:schemeClr val="tx1"/>
                </a:solidFill>
                <a:effectLst/>
                <a:latin typeface="+mn-lt"/>
                <a:ea typeface="+mn-ea"/>
                <a:cs typeface="+mn-cs"/>
              </a:rPr>
              <a:t> Temperature anomalies during the 2015 -2016 El Nino Event.  As the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Rainfall departure maps seen here shows how the strong 2015 – 2016 El Nino event brought wide-spread drought and dryness across much of the western pacific, as evidence of the deepening brown colors over the year.</a:t>
            </a:r>
            <a:r>
              <a:rPr lang="en-US" sz="1200" kern="1200" baseline="0" dirty="0" smtClean="0">
                <a:solidFill>
                  <a:schemeClr val="tx1"/>
                </a:solidFill>
                <a:effectLst/>
                <a:latin typeface="+mn-lt"/>
                <a:ea typeface="+mn-ea"/>
                <a:cs typeface="+mn-cs"/>
              </a:rPr>
              <a:t>  As an effect of the strong El Nino event, crippling drought was experienced in the USAPI for the winter months and into the spring.</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SST</a:t>
            </a:r>
            <a:r>
              <a:rPr lang="en-US" sz="1200" kern="1200" baseline="0" dirty="0" smtClean="0">
                <a:solidFill>
                  <a:schemeClr val="tx1"/>
                </a:solidFill>
                <a:effectLst/>
                <a:latin typeface="+mn-lt"/>
                <a:ea typeface="+mn-ea"/>
                <a:cs typeface="+mn-cs"/>
              </a:rPr>
              <a:t> images credit: International research Institute for Climate </a:t>
            </a:r>
            <a:r>
              <a:rPr lang="en-US" sz="1200" kern="1200" dirty="0" smtClean="0">
                <a:solidFill>
                  <a:schemeClr val="tx1"/>
                </a:solidFill>
                <a:effectLst/>
                <a:latin typeface="+mn-lt"/>
                <a:ea typeface="+mn-ea"/>
                <a:cs typeface="+mn-cs"/>
              </a:rPr>
              <a:t> and Society</a:t>
            </a:r>
            <a:r>
              <a:rPr lang="en-US" sz="1200" kern="1200" baseline="0" dirty="0" smtClean="0">
                <a:solidFill>
                  <a:schemeClr val="tx1"/>
                </a:solidFill>
                <a:effectLst/>
                <a:latin typeface="+mn-lt"/>
                <a:ea typeface="+mn-ea"/>
                <a:cs typeface="+mn-cs"/>
              </a:rPr>
              <a:t> – Columbia University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4159474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pattern of dryness is also evident in the line plot for the islands of Guam,</a:t>
            </a:r>
            <a:r>
              <a:rPr lang="en-US" sz="1200" kern="1200" baseline="0" dirty="0" smtClean="0">
                <a:solidFill>
                  <a:schemeClr val="tx1"/>
                </a:solidFill>
                <a:effectLst/>
                <a:latin typeface="+mn-lt"/>
                <a:ea typeface="+mn-ea"/>
                <a:cs typeface="+mn-cs"/>
              </a:rPr>
              <a:t> Chuuk, and </a:t>
            </a:r>
            <a:r>
              <a:rPr lang="en-US" sz="1200" kern="1200" dirty="0" smtClean="0">
                <a:solidFill>
                  <a:schemeClr val="tx1"/>
                </a:solidFill>
                <a:effectLst/>
                <a:latin typeface="+mn-lt"/>
                <a:ea typeface="+mn-ea"/>
                <a:cs typeface="+mn-cs"/>
              </a:rPr>
              <a:t>Majuro, which show the total accumulated precipitation to date for 2016. Similar to the precipitation departure maps, this tool quantifies the departure from normal, as well as other major ENSO events.  This plot can be updated daily to capture near real-time accumulated precipitation departures.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190965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way to show this data is by plotting real-time precipitation over what is expected during a given season.  The utility and power of this tool is its ability to focus on a specific point during a given period in time.</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531287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Together</a:t>
            </a:r>
            <a:r>
              <a:rPr lang="en-US" baseline="0" dirty="0" smtClean="0"/>
              <a:t> these tools can be used by weather station officers and emergency responders and to adapt, mitigate, and prepare for future and ongoing water resources emergencies.</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56511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sent results to climate experts in the region and they the responded with positive feedback and its ability to blend with already existing tools used in the region.</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Mike Kruk</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5798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PERSIANN – CDR and GPM tend to underestimate raw station daily precipitation observations.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PERSIANN – CDR and GPM do follow wet and dry daily trends, and therefore can be used in a near-real time product.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Output generated by the tools confirm the crippling effects of the  strong 2015 – 2016 El Niño event.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The tools are fully operational for future use by our project partners.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Dissemination to WSO’s and emergency responders is ongoing</a:t>
            </a:r>
            <a:r>
              <a:rPr lang="en-US" dirty="0" smtClean="0">
                <a:solidFill>
                  <a:srgbClr val="767171"/>
                </a:solidFill>
              </a:rPr>
              <a: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924039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Acknowledgements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988139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Britt Parker (Personal</a:t>
            </a:r>
            <a:r>
              <a:rPr lang="en-US" baseline="0" dirty="0" smtClean="0"/>
              <a:t> Communication) </a:t>
            </a:r>
            <a:endParaRPr lang="en-US" dirty="0" smtClean="0"/>
          </a:p>
          <a:p>
            <a:endParaRPr lang="en-US" dirty="0" smtClean="0"/>
          </a:p>
          <a:p>
            <a:r>
              <a:rPr lang="en-US" dirty="0" smtClean="0"/>
              <a:t>-Briefly present</a:t>
            </a:r>
            <a:r>
              <a:rPr lang="en-US" baseline="0" dirty="0" smtClean="0"/>
              <a:t> the outline for the presentation.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(left) source: Image was created in ArcGIS using an ESRI</a:t>
            </a:r>
            <a:r>
              <a:rPr lang="en-US" baseline="0" dirty="0" smtClean="0"/>
              <a:t> </a:t>
            </a:r>
            <a:r>
              <a:rPr lang="en-US" baseline="0" dirty="0" err="1" smtClean="0"/>
              <a:t>basemap</a:t>
            </a:r>
            <a:r>
              <a:rPr lang="en-US" baseline="0" dirty="0" smtClean="0"/>
              <a:t> as the background. (Source: </a:t>
            </a:r>
            <a:r>
              <a:rPr lang="en-US" baseline="0" dirty="0" err="1" smtClean="0"/>
              <a:t>Esri</a:t>
            </a:r>
            <a:r>
              <a:rPr lang="en-US" baseline="0" dirty="0" smtClean="0"/>
              <a:t>, </a:t>
            </a:r>
            <a:r>
              <a:rPr lang="en-US" baseline="0" dirty="0" err="1" smtClean="0"/>
              <a:t>DigitalGlobe</a:t>
            </a:r>
            <a:r>
              <a:rPr lang="en-US" baseline="0" dirty="0" smtClean="0"/>
              <a:t>, </a:t>
            </a:r>
            <a:r>
              <a:rPr lang="en-US" baseline="0" dirty="0" err="1" smtClean="0"/>
              <a:t>GeoEye</a:t>
            </a:r>
            <a:r>
              <a:rPr lang="en-US" baseline="0" dirty="0" smtClean="0"/>
              <a:t>, Earthstar </a:t>
            </a:r>
            <a:r>
              <a:rPr lang="en-US" baseline="0" dirty="0" err="1" smtClean="0"/>
              <a:t>Geographics</a:t>
            </a:r>
            <a:r>
              <a:rPr lang="en-US" baseline="0" dirty="0" smtClean="0"/>
              <a:t>, CNES/Airbus DS, USDA, USGS, AEX, </a:t>
            </a:r>
            <a:r>
              <a:rPr lang="en-US" baseline="0" dirty="0" err="1" smtClean="0"/>
              <a:t>Getmapping</a:t>
            </a:r>
            <a:r>
              <a:rPr lang="en-US" baseline="0" dirty="0" smtClean="0"/>
              <a:t>, </a:t>
            </a:r>
            <a:r>
              <a:rPr lang="en-US" baseline="0" dirty="0" err="1" smtClean="0"/>
              <a:t>Aerogrid</a:t>
            </a:r>
            <a:r>
              <a:rPr lang="en-US" baseline="0" dirty="0" smtClean="0"/>
              <a:t>, IGN, IGP, </a:t>
            </a:r>
            <a:r>
              <a:rPr lang="en-US" baseline="0" dirty="0" err="1" smtClean="0"/>
              <a:t>swisstopo</a:t>
            </a:r>
            <a:r>
              <a:rPr lang="en-US" baseline="0" dirty="0" smtClean="0"/>
              <a:t>, and the GIS User Community)</a:t>
            </a:r>
          </a:p>
          <a:p>
            <a:endParaRPr lang="en-US" baseline="0" dirty="0" smtClean="0"/>
          </a:p>
          <a:p>
            <a:r>
              <a:rPr lang="en-US" baseline="0" dirty="0" smtClean="0"/>
              <a:t>Image (right) source: Dennis Huang –University of Hawaii</a:t>
            </a:r>
          </a:p>
          <a:p>
            <a:endParaRPr lang="en-US" dirty="0" smtClean="0"/>
          </a:p>
          <a:p>
            <a:r>
              <a:rPr lang="en-US" dirty="0" smtClean="0"/>
              <a:t>-Introduce</a:t>
            </a:r>
            <a:r>
              <a:rPr lang="en-US" baseline="0" dirty="0" smtClean="0"/>
              <a:t> study area as the USAPI outlined by their EEZ. </a:t>
            </a:r>
          </a:p>
          <a:p>
            <a:r>
              <a:rPr lang="en-US" baseline="0" dirty="0" smtClean="0"/>
              <a:t>-Highlight the islands extreme vulnerability to climate change.</a:t>
            </a:r>
          </a:p>
          <a:p>
            <a:r>
              <a:rPr lang="en-US" baseline="0" dirty="0" smtClean="0"/>
              <a:t>-Highlight the extreme variability in precipitation distribution</a:t>
            </a:r>
          </a:p>
          <a:p>
            <a:r>
              <a:rPr lang="en-US" baseline="0" dirty="0" smtClean="0"/>
              <a:t>-Highlight the image to the right. For many of these islands, their freshwater is almost entirely dependent on the amount of precipitation that falls in a given month/season/year. As a result, forecasters/decision makers need to understand the distribution in precipitation for drought mitigation purposes. </a:t>
            </a:r>
          </a:p>
          <a:p>
            <a:endParaRPr lang="en-US" baseline="0" dirty="0" smtClean="0"/>
          </a:p>
          <a:p>
            <a:r>
              <a:rPr lang="en-US" baseline="0" dirty="0" smtClean="0"/>
              <a:t>-VERY few quality in-situ stations in the region for forecasters and emergency mangers to gain an understanding of the recent climate shifts… Many of the stations are only on the capital islands, with the outer islands being sometimes 100km away.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4178310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Created by the Pacific Water Resources</a:t>
            </a:r>
            <a:r>
              <a:rPr lang="en-US" baseline="0" dirty="0" smtClean="0"/>
              <a:t> I team (Jessica Sutton, Ethan Wright, Nick </a:t>
            </a:r>
            <a:r>
              <a:rPr lang="en-US" baseline="0" dirty="0" err="1" smtClean="0"/>
              <a:t>Luchetti</a:t>
            </a:r>
            <a:r>
              <a:rPr lang="en-US" baseline="0" dirty="0" smtClean="0"/>
              <a:t>)</a:t>
            </a:r>
            <a:br>
              <a:rPr lang="en-US" baseline="0" dirty="0" smtClean="0"/>
            </a:br>
            <a:r>
              <a:rPr lang="en-US" baseline="0" dirty="0" smtClean="0"/>
              <a:t/>
            </a:r>
            <a:br>
              <a:rPr lang="en-US" baseline="0" dirty="0" smtClean="0"/>
            </a:br>
            <a:r>
              <a:rPr lang="en-US" baseline="0" dirty="0" smtClean="0"/>
              <a:t>This image is an animated GIF and therefore making it editable doesn’t seem feasible? Unless there is a way we are not aware of? </a:t>
            </a:r>
            <a:endParaRPr lang="en-US" dirty="0" smtClean="0"/>
          </a:p>
          <a:p>
            <a:endParaRPr lang="en-US" dirty="0" smtClean="0"/>
          </a:p>
          <a:p>
            <a:r>
              <a:rPr lang="en-US" dirty="0" smtClean="0"/>
              <a:t>-BRIEFLY</a:t>
            </a:r>
            <a:r>
              <a:rPr lang="en-US" baseline="0" dirty="0" smtClean="0"/>
              <a:t> highlight the Pacific Water Resources I project and the PERSIANN-CDR ENSO CLIMATOLOGY ATLAS. Explain it’s limitation in that it does not provide real-time precipitation amounts. It is extremely useful, but could be built upon by adding near-real time tools.</a:t>
            </a:r>
          </a:p>
          <a:p>
            <a:r>
              <a:rPr lang="en-US" baseline="0" dirty="0" smtClean="0"/>
              <a:t>-The atlas provides a CLIMATOLGY of the phases of ENSO and the associated precipitation distribution. The tools from the PWRII term will fill this gap by providing a suite of near-real time forecasting tools. </a:t>
            </a:r>
          </a:p>
          <a:p>
            <a:r>
              <a:rPr lang="en-US" baseline="0" dirty="0" smtClean="0"/>
              <a:t>-Providing these tools to decision makers in the region will enhance confidence in short-term decision making.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17831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Britt Parker (Personal Communication)</a:t>
            </a:r>
            <a:r>
              <a:rPr lang="en-US" baseline="0" dirty="0" smtClean="0"/>
              <a:t> </a:t>
            </a:r>
            <a:r>
              <a:rPr lang="en-US" dirty="0" smtClean="0"/>
              <a:t> </a:t>
            </a:r>
            <a:br>
              <a:rPr lang="en-US" dirty="0" smtClean="0"/>
            </a:br>
            <a:endParaRPr lang="en-US" dirty="0" smtClean="0"/>
          </a:p>
          <a:p>
            <a:r>
              <a:rPr lang="en-US" dirty="0" smtClean="0"/>
              <a:t>-Briefly</a:t>
            </a:r>
            <a:r>
              <a:rPr lang="en-US" baseline="0" dirty="0" smtClean="0"/>
              <a:t> highlight the objectives of this project. </a:t>
            </a:r>
          </a:p>
          <a:p>
            <a:r>
              <a:rPr lang="en-US" baseline="0" dirty="0" smtClean="0"/>
              <a:t>	-Create a suite of tools that provide near-real time precipitation estimates using the NASA GPM product as the data source.</a:t>
            </a:r>
          </a:p>
          <a:p>
            <a:r>
              <a:rPr lang="en-US" baseline="0" dirty="0" smtClean="0"/>
              <a:t>	-Create near-real time precipitation anomalous tools.</a:t>
            </a:r>
          </a:p>
          <a:p>
            <a:r>
              <a:rPr lang="en-US" baseline="0" dirty="0" smtClean="0"/>
              <a:t>	-Performed a verification analysis between PERSIANN-CDR, GHCN station, TRMM, and GPM. Purpose was to make sure these remotely-sensed products were viable in the region, and also so that decision makers can be aware of any biases in the spatial plots as well as the other tools. </a:t>
            </a: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4178310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-Briefly describe</a:t>
            </a:r>
            <a:r>
              <a:rPr lang="en-US" baseline="0" dirty="0" smtClean="0"/>
              <a:t> each satellite product and why we chose these as primary data sources.</a:t>
            </a:r>
          </a:p>
          <a:p>
            <a:r>
              <a:rPr lang="en-US" baseline="0" dirty="0" smtClean="0"/>
              <a:t>-Show why GPM’s resolution is better than PERSIANN</a:t>
            </a:r>
          </a:p>
          <a:p>
            <a:endParaRPr lang="en-US" baseline="0" dirty="0" smtClean="0"/>
          </a:p>
          <a:p>
            <a:r>
              <a:rPr lang="en-US" baseline="0" dirty="0" smtClean="0"/>
              <a:t>Image source:</a:t>
            </a:r>
          </a:p>
          <a:p>
            <a:r>
              <a:rPr lang="en-US" baseline="0" dirty="0" smtClean="0"/>
              <a:t>Earth: http://www.nasa.gov/content/an-astronauts-view-from-space</a:t>
            </a:r>
          </a:p>
          <a:p>
            <a:r>
              <a:rPr lang="en-US" baseline="0" dirty="0" smtClean="0"/>
              <a:t>GPM: http://www.devpedia.developexchange.com/dp/images/1/14/08_GPM.png </a:t>
            </a:r>
          </a:p>
          <a:p>
            <a:r>
              <a:rPr lang="en-US" baseline="0" dirty="0" smtClean="0"/>
              <a:t>TRMM: http://www.devpedia.developexchange.com/dp/images/1/1a/04_TRMM.png</a:t>
            </a:r>
          </a:p>
          <a:p>
            <a:r>
              <a:rPr lang="en-US" baseline="0" dirty="0" smtClean="0"/>
              <a:t>PERSIANN: http://www.nasa.gov/mission_pages/goes-n/multimedia/02_artistconcept.html</a:t>
            </a: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source:</a:t>
            </a:r>
          </a:p>
          <a:p>
            <a:endParaRPr lang="en-US" baseline="0" dirty="0" smtClean="0"/>
          </a:p>
          <a:p>
            <a:r>
              <a:rPr lang="en-US" baseline="0" dirty="0" smtClean="0"/>
              <a:t>TRMM: http://www.devpedia.developexchange.com/dp/images/1/1a/04_TRMM.png</a:t>
            </a:r>
          </a:p>
          <a:p>
            <a:endParaRPr lang="en-US" baseline="0" dirty="0" smtClean="0"/>
          </a:p>
          <a:p>
            <a:r>
              <a:rPr lang="en-US" baseline="0" dirty="0" smtClean="0"/>
              <a:t>-Go over why we chose to pick TRMM for a Long-Term validation </a:t>
            </a:r>
          </a:p>
          <a:p>
            <a:r>
              <a:rPr lang="en-US" baseline="0" dirty="0" smtClean="0"/>
              <a:t>-Mainly hit on the PERSIANN vs GHCN mean annual R-squared plot because those two are data sources we use throughout the project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076557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a:t>
            </a:r>
          </a:p>
          <a:p>
            <a:endParaRPr lang="en-US" dirty="0" smtClean="0"/>
          </a:p>
          <a:p>
            <a:r>
              <a:rPr lang="en-US" dirty="0" smtClean="0"/>
              <a:t>GPM: http://www.devpedia.developexchange.com/dp/images/1/14/08_GPM.png </a:t>
            </a:r>
          </a:p>
          <a:p>
            <a:endParaRPr lang="en-US" dirty="0" smtClean="0"/>
          </a:p>
          <a:p>
            <a:r>
              <a:rPr lang="en-US" dirty="0" smtClean="0"/>
              <a:t>-Show</a:t>
            </a:r>
            <a:r>
              <a:rPr lang="en-US" baseline="0" dirty="0" smtClean="0"/>
              <a:t> the trend of GPM and PERSIANN vs. GHCN </a:t>
            </a:r>
          </a:p>
          <a:p>
            <a:r>
              <a:rPr lang="en-US" baseline="0" dirty="0" smtClean="0"/>
              <a:t>-Hit on how PERSIANN and more so GPM under estimate observed rainfall from the GHCN stations.</a:t>
            </a: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02695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a:t>
            </a:r>
          </a:p>
          <a:p>
            <a:endParaRPr lang="en-US" dirty="0" smtClean="0"/>
          </a:p>
          <a:p>
            <a:r>
              <a:rPr lang="en-US" dirty="0" smtClean="0"/>
              <a:t>GPM: http://www.devpedia.developexchange.com/dp/images/1/14/08_GPM.png </a:t>
            </a:r>
          </a:p>
          <a:p>
            <a:endParaRPr lang="en-US" dirty="0" smtClean="0"/>
          </a:p>
          <a:p>
            <a:r>
              <a:rPr lang="en-US" dirty="0" smtClean="0"/>
              <a:t>-Here</a:t>
            </a:r>
            <a:r>
              <a:rPr lang="en-US" baseline="0" dirty="0" smtClean="0"/>
              <a:t> we quantify the bias of how much PERSIANN and GPM under estimate for the two given months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026957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2529327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25479368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solidFill>
                  <a:prstClr val="black"/>
                </a:solidFill>
                <a:latin typeface="Arial" panose="020B0604020202020204" pitchFamily="34" charset="0"/>
                <a:cs typeface="Arial" panose="020B0604020202020204" pitchFamily="34" charset="0"/>
              </a:rPr>
              <a:t>National Aeronautics and</a:t>
            </a:r>
          </a:p>
          <a:p>
            <a:pPr algn="r"/>
            <a:r>
              <a:rPr lang="en-US" sz="1050" dirty="0" smtClean="0">
                <a:solidFill>
                  <a:prstClr val="black"/>
                </a:solidFill>
                <a:latin typeface="Arial" panose="020B0604020202020204" pitchFamily="34" charset="0"/>
                <a:cs typeface="Arial" panose="020B0604020202020204" pitchFamily="34" charset="0"/>
              </a:rPr>
              <a:t>Space Administration</a:t>
            </a:r>
            <a:endParaRPr lang="en-US" sz="1050" dirty="0">
              <a:solidFill>
                <a:prstClr val="black"/>
              </a:solidFill>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7334448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403342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208101014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4628549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6" name="Rectangle 1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5" name="Picture 3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8970852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90374578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305338686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prstClr val="white"/>
                </a:solidFill>
              </a:rPr>
              <a:t>Acronym</a:t>
            </a:r>
            <a:endParaRPr lang="en-US" sz="4800" dirty="0">
              <a:solidFill>
                <a:prstClr val="white"/>
              </a:solidFill>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56648807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355870359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283091217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solidFill>
                  <a:prstClr val="black"/>
                </a:solidFill>
                <a:latin typeface="Arial" panose="020B0604020202020204" pitchFamily="34" charset="0"/>
                <a:cs typeface="Arial" panose="020B0604020202020204" pitchFamily="34" charset="0"/>
              </a:rPr>
              <a:t>National Aeronautics and</a:t>
            </a:r>
          </a:p>
          <a:p>
            <a:pPr algn="r"/>
            <a:r>
              <a:rPr lang="en-US" sz="1050" dirty="0" smtClean="0">
                <a:solidFill>
                  <a:prstClr val="black"/>
                </a:solidFill>
                <a:latin typeface="Arial" panose="020B0604020202020204" pitchFamily="34" charset="0"/>
                <a:cs typeface="Arial" panose="020B0604020202020204" pitchFamily="34" charset="0"/>
              </a:rPr>
              <a:t>Space Administration</a:t>
            </a:r>
            <a:endParaRPr lang="en-US" sz="1050" dirty="0">
              <a:solidFill>
                <a:prstClr val="black"/>
              </a:solidFill>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4802835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09186837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240368537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dirty="0" smtClean="0">
                <a:solidFill>
                  <a:prstClr val="white"/>
                </a:solidFill>
              </a:rPr>
              <a:t>Acknowledgements</a:t>
            </a:r>
            <a:endParaRPr lang="en-US" sz="4800" dirty="0">
              <a:solidFill>
                <a:prstClr val="white"/>
              </a:solidFill>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7" name="contract info"/>
          <p:cNvSpPr/>
          <p:nvPr userDrawn="1"/>
        </p:nvSpPr>
        <p:spPr>
          <a:xfrm>
            <a:off x="0" y="6477841"/>
            <a:ext cx="12192000" cy="184666"/>
          </a:xfrm>
          <a:prstGeom prst="rect">
            <a:avLst/>
          </a:prstGeom>
        </p:spPr>
        <p:txBody>
          <a:bodyPr wrap="square">
            <a:spAutoFit/>
          </a:bodyPr>
          <a:lstStyle/>
          <a:p>
            <a:pPr algn="ctr">
              <a:buClr>
                <a:prstClr val="black"/>
              </a:buClr>
              <a:buSzPct val="25000"/>
            </a:pPr>
            <a:r>
              <a:rPr lang="en-US" sz="600" i="1" dirty="0" smtClean="0">
                <a:solidFill>
                  <a:srgbClr val="E7E6E6">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smtClean="0">
                <a:solidFill>
                  <a:srgbClr val="E7E6E6">
                    <a:lumMod val="50000"/>
                  </a:srgb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100743150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73822363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6" name="Rectangle 1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5" name="Picture 3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90282005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280737686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27038478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prstClr val="white"/>
                </a:solidFill>
              </a:rPr>
              <a:t>Acronym</a:t>
            </a:r>
            <a:endParaRPr lang="en-US" sz="4800" dirty="0">
              <a:solidFill>
                <a:prstClr val="white"/>
              </a:solidFill>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24645265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73389717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32502360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7" name="contract info"/>
          <p:cNvSpPr/>
          <p:nvPr userDrawn="1"/>
        </p:nvSpPr>
        <p:spPr>
          <a:xfrm>
            <a:off x="0" y="6477841"/>
            <a:ext cx="12192000" cy="184666"/>
          </a:xfrm>
          <a:prstGeom prst="rect">
            <a:avLst/>
          </a:prstGeom>
        </p:spPr>
        <p:txBody>
          <a:bodyPr wrap="square">
            <a:spAutoFit/>
          </a:bodyPr>
          <a:lstStyle/>
          <a:p>
            <a:pPr lvl="0" algn="ctr">
              <a:buClr>
                <a:schemeClr val="dk1"/>
              </a:buClr>
              <a:buSzPct val="25000"/>
            </a:pP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6" name="Rectangle 1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5" name="Picture 3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992850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6" r:id="rId5"/>
    <p:sldLayoutId id="2147483688" r:id="rId6"/>
    <p:sldLayoutId id="2147483664" r:id="rId7"/>
    <p:sldLayoutId id="2147483665" r:id="rId8"/>
    <p:sldLayoutId id="2147483668" r:id="rId9"/>
    <p:sldLayoutId id="2147483693" r:id="rId10"/>
    <p:sldLayoutId id="2147483694"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6000"/>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86513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47645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18" Type="http://schemas.openxmlformats.org/officeDocument/2006/relationships/image" Target="../media/image37.jpeg"/><Relationship Id="rId3" Type="http://schemas.openxmlformats.org/officeDocument/2006/relationships/image" Target="../media/image22.pn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notesSlide" Target="../notesSlides/notesSlide10.xml"/><Relationship Id="rId16" Type="http://schemas.openxmlformats.org/officeDocument/2006/relationships/image" Target="../media/image35.jpeg"/><Relationship Id="rId1" Type="http://schemas.openxmlformats.org/officeDocument/2006/relationships/slideLayout" Target="../slideLayouts/slideLayout10.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4.jpeg"/><Relationship Id="rId10" Type="http://schemas.openxmlformats.org/officeDocument/2006/relationships/image" Target="../media/image29.jpeg"/><Relationship Id="rId19" Type="http://schemas.openxmlformats.org/officeDocument/2006/relationships/image" Target="../media/image38.emf"/><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40.gif"/></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43.JPG"/><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Z:\NCEI_NASA_DEVELOP\2016\2016SummerTerm\PacWRII\Deliverables\VPS\GPM_GIF\ANOM\03_JJA_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25" t="13583" r="7145" b="15549"/>
          <a:stretch/>
        </p:blipFill>
        <p:spPr bwMode="auto">
          <a:xfrm>
            <a:off x="1963315" y="0"/>
            <a:ext cx="6000674" cy="38241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285" y="0"/>
            <a:ext cx="8134274" cy="6927575"/>
          </a:xfrm>
          <a:prstGeom prst="rect">
            <a:avLst/>
          </a:prstGeom>
        </p:spPr>
      </p:pic>
      <p:sp>
        <p:nvSpPr>
          <p:cNvPr id="17" name="Title 16"/>
          <p:cNvSpPr>
            <a:spLocks noGrp="1"/>
          </p:cNvSpPr>
          <p:nvPr>
            <p:ph type="title" idx="4294967295"/>
          </p:nvPr>
        </p:nvSpPr>
        <p:spPr>
          <a:xfrm>
            <a:off x="977431" y="3964390"/>
            <a:ext cx="6575161" cy="981353"/>
          </a:xfrm>
          <a:prstGeom prst="rect">
            <a:avLst/>
          </a:prstGeom>
        </p:spPr>
        <p:txBody>
          <a:bodyPr>
            <a:normAutofit fontScale="90000"/>
          </a:bodyPr>
          <a:lstStyle/>
          <a:p>
            <a:pPr algn="ctr"/>
            <a:r>
              <a:rPr lang="en-US" sz="2400" dirty="0">
                <a:solidFill>
                  <a:schemeClr val="bg1"/>
                </a:solidFill>
                <a:latin typeface="Century Gothic" panose="020B0502020202020204" pitchFamily="34" charset="0"/>
              </a:rPr>
              <a:t>Enhancing Decision Making to Help Manage Freshwater Resources: Using NASA Earth Observations and NOAA CDR’s to Provide Near Real-Time Precipitation Estimates for Forecasters in the USAPI </a:t>
            </a:r>
          </a:p>
        </p:txBody>
      </p:sp>
      <p:sp>
        <p:nvSpPr>
          <p:cNvPr id="2" name="TextBox 1"/>
          <p:cNvSpPr txBox="1"/>
          <p:nvPr/>
        </p:nvSpPr>
        <p:spPr>
          <a:xfrm>
            <a:off x="1687645" y="3406120"/>
            <a:ext cx="4616440"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Pacific Water Resources II</a:t>
            </a:r>
            <a:endParaRPr lang="en-US" sz="2800" dirty="0"/>
          </a:p>
        </p:txBody>
      </p:sp>
      <p:sp>
        <p:nvSpPr>
          <p:cNvPr id="13" name="Text Placeholder 17"/>
          <p:cNvSpPr txBox="1">
            <a:spLocks/>
          </p:cNvSpPr>
          <p:nvPr/>
        </p:nvSpPr>
        <p:spPr>
          <a:xfrm>
            <a:off x="8416031" y="3613328"/>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Nicholas </a:t>
            </a:r>
            <a:r>
              <a:rPr lang="en-US" dirty="0" err="1" smtClean="0">
                <a:solidFill>
                  <a:schemeClr val="bg2">
                    <a:lumMod val="50000"/>
                  </a:schemeClr>
                </a:solidFill>
                <a:latin typeface="Century Gothic" panose="020B0502020202020204" pitchFamily="34" charset="0"/>
              </a:rPr>
              <a:t>Luchetti</a:t>
            </a:r>
            <a:endParaRPr lang="en-US" dirty="0">
              <a:solidFill>
                <a:schemeClr val="bg2">
                  <a:lumMod val="50000"/>
                </a:schemeClr>
              </a:solidFill>
              <a:latin typeface="Century Gothic" panose="020B0502020202020204" pitchFamily="34" charset="0"/>
            </a:endParaRPr>
          </a:p>
        </p:txBody>
      </p:sp>
      <p:sp>
        <p:nvSpPr>
          <p:cNvPr id="14" name="Text Placeholder 18"/>
          <p:cNvSpPr txBox="1">
            <a:spLocks/>
          </p:cNvSpPr>
          <p:nvPr/>
        </p:nvSpPr>
        <p:spPr>
          <a:xfrm>
            <a:off x="8416031" y="4012617"/>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Zach </a:t>
            </a:r>
            <a:r>
              <a:rPr lang="en-US" dirty="0" err="1" smtClean="0">
                <a:solidFill>
                  <a:schemeClr val="bg2">
                    <a:lumMod val="50000"/>
                  </a:schemeClr>
                </a:solidFill>
                <a:latin typeface="Century Gothic" panose="020B0502020202020204" pitchFamily="34" charset="0"/>
              </a:rPr>
              <a:t>Vozzelli</a:t>
            </a:r>
            <a:r>
              <a:rPr lang="en-US" dirty="0" smtClean="0">
                <a:solidFill>
                  <a:schemeClr val="bg2">
                    <a:lumMod val="50000"/>
                  </a:schemeClr>
                </a:solidFill>
                <a:latin typeface="Century Gothic" panose="020B0502020202020204" pitchFamily="34" charset="0"/>
              </a:rPr>
              <a:t> </a:t>
            </a:r>
            <a:endParaRPr lang="en-US" dirty="0">
              <a:solidFill>
                <a:schemeClr val="bg2">
                  <a:lumMod val="50000"/>
                </a:schemeClr>
              </a:solidFill>
              <a:latin typeface="Century Gothic" panose="020B0502020202020204" pitchFamily="34" charset="0"/>
            </a:endParaRPr>
          </a:p>
        </p:txBody>
      </p:sp>
      <p:sp>
        <p:nvSpPr>
          <p:cNvPr id="15" name="Text Placeholder 19"/>
          <p:cNvSpPr txBox="1">
            <a:spLocks/>
          </p:cNvSpPr>
          <p:nvPr/>
        </p:nvSpPr>
        <p:spPr>
          <a:xfrm>
            <a:off x="8416031" y="441945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Kyle Jones</a:t>
            </a:r>
            <a:endParaRPr lang="en-US" dirty="0">
              <a:solidFill>
                <a:schemeClr val="bg2">
                  <a:lumMod val="50000"/>
                </a:schemeClr>
              </a:solidFill>
              <a:latin typeface="Century Gothic" panose="020B0502020202020204"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4125" y="5565228"/>
            <a:ext cx="967821" cy="962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Data Processing</a:t>
            </a:r>
            <a:endParaRPr lang="en-US" sz="4000" dirty="0">
              <a:solidFill>
                <a:schemeClr val="bg1"/>
              </a:solidFill>
              <a:latin typeface="Century Gothic" panose="020B0502020202020204" pitchFamily="34" charset="0"/>
            </a:endParaRPr>
          </a:p>
        </p:txBody>
      </p:sp>
      <p:sp>
        <p:nvSpPr>
          <p:cNvPr id="11" name="Rectangle 10"/>
          <p:cNvSpPr/>
          <p:nvPr/>
        </p:nvSpPr>
        <p:spPr>
          <a:xfrm>
            <a:off x="3441644" y="1249714"/>
            <a:ext cx="1048684" cy="523220"/>
          </a:xfrm>
          <a:prstGeom prst="rect">
            <a:avLst/>
          </a:prstGeom>
          <a:noFill/>
        </p:spPr>
        <p:txBody>
          <a:bodyPr wrap="none" lIns="91440" tIns="45720" rIns="91440" bIns="45720">
            <a:spAutoFit/>
          </a:bodyPr>
          <a:lstStyle/>
          <a:p>
            <a:pPr algn="ctr"/>
            <a:r>
              <a:rPr lang="en-US" sz="28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GPM</a:t>
            </a:r>
            <a:endParaRPr lang="en-US" sz="28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13" name="Rectangle 12"/>
          <p:cNvSpPr/>
          <p:nvPr/>
        </p:nvSpPr>
        <p:spPr>
          <a:xfrm>
            <a:off x="6254095" y="1249714"/>
            <a:ext cx="1915909" cy="523220"/>
          </a:xfrm>
          <a:prstGeom prst="rect">
            <a:avLst/>
          </a:prstGeom>
          <a:noFill/>
        </p:spPr>
        <p:txBody>
          <a:bodyPr wrap="none" lIns="91440" tIns="45720" rIns="91440" bIns="45720">
            <a:spAutoFit/>
          </a:bodyPr>
          <a:lstStyle/>
          <a:p>
            <a:pPr algn="ctr"/>
            <a:r>
              <a:rPr 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PERSIANN</a:t>
            </a:r>
            <a:endParaRPr 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4" name="Rectangle 13"/>
          <p:cNvSpPr/>
          <p:nvPr/>
        </p:nvSpPr>
        <p:spPr>
          <a:xfrm>
            <a:off x="9605598" y="1231750"/>
            <a:ext cx="1191352" cy="523220"/>
          </a:xfrm>
          <a:prstGeom prst="rect">
            <a:avLst/>
          </a:prstGeom>
          <a:noFill/>
        </p:spPr>
        <p:txBody>
          <a:bodyPr wrap="none" lIns="91440" tIns="45720" rIns="91440" bIns="45720">
            <a:spAutoFit/>
          </a:bodyPr>
          <a:lstStyle/>
          <a:p>
            <a:pPr algn="ctr"/>
            <a:r>
              <a:rPr lang="en-US" sz="28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TRMM</a:t>
            </a:r>
            <a:endParaRPr lang="en-US" sz="28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050" name="Picture 2" descr="C:\Users\zach.vozzelli\AppData\Local\Microsoft\Windows\Temporary Internet Files\Content.IE5\DGPPEW8K\SD_Download_Manager_log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4252" y="2166508"/>
            <a:ext cx="703468" cy="7034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Picture 2" descr="C:\Users\zach.vozzelli\AppData\Local\Microsoft\Windows\Temporary Internet Files\Content.IE5\DGPPEW8K\SD_Download_Manager_log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9540" y="2126746"/>
            <a:ext cx="703468" cy="7034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3" name="Picture 2" descr="C:\Users\zach.vozzelli\AppData\Local\Microsoft\Windows\Temporary Internet Files\Content.IE5\DGPPEW8K\SD_Download_Manager_log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0315" y="2166508"/>
            <a:ext cx="703468" cy="7034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6" name="Curved Right Arrow 25"/>
          <p:cNvSpPr/>
          <p:nvPr/>
        </p:nvSpPr>
        <p:spPr>
          <a:xfrm>
            <a:off x="2936837" y="1493360"/>
            <a:ext cx="504807" cy="10777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urved Right Arrow 28"/>
          <p:cNvSpPr/>
          <p:nvPr/>
        </p:nvSpPr>
        <p:spPr>
          <a:xfrm>
            <a:off x="9100791" y="1493360"/>
            <a:ext cx="504807" cy="10777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urved Right Arrow 29"/>
          <p:cNvSpPr/>
          <p:nvPr/>
        </p:nvSpPr>
        <p:spPr>
          <a:xfrm>
            <a:off x="5749288" y="1493360"/>
            <a:ext cx="504807" cy="10777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055" name="Straight Connector 2054"/>
          <p:cNvCxnSpPr/>
          <p:nvPr/>
        </p:nvCxnSpPr>
        <p:spPr>
          <a:xfrm>
            <a:off x="0" y="3096373"/>
            <a:ext cx="2474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7" name="Straight Connector 2056"/>
          <p:cNvCxnSpPr/>
          <p:nvPr/>
        </p:nvCxnSpPr>
        <p:spPr>
          <a:xfrm>
            <a:off x="0" y="4150624"/>
            <a:ext cx="23989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9" name="Straight Connector 2058"/>
          <p:cNvCxnSpPr/>
          <p:nvPr/>
        </p:nvCxnSpPr>
        <p:spPr>
          <a:xfrm>
            <a:off x="0" y="5350953"/>
            <a:ext cx="2474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066" name="Picture 20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5999" y="3096052"/>
            <a:ext cx="933546" cy="700250"/>
          </a:xfrm>
          <a:prstGeom prst="rect">
            <a:avLst/>
          </a:prstGeom>
        </p:spPr>
      </p:pic>
      <p:pic>
        <p:nvPicPr>
          <p:cNvPr id="2067" name="Picture 20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5999" y="3246052"/>
            <a:ext cx="933546" cy="700250"/>
          </a:xfrm>
          <a:prstGeom prst="rect">
            <a:avLst/>
          </a:prstGeom>
        </p:spPr>
      </p:pic>
      <p:pic>
        <p:nvPicPr>
          <p:cNvPr id="2068" name="Picture 20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5999" y="3404710"/>
            <a:ext cx="933546" cy="700250"/>
          </a:xfrm>
          <a:prstGeom prst="rect">
            <a:avLst/>
          </a:prstGeom>
        </p:spPr>
      </p:pic>
      <p:pic>
        <p:nvPicPr>
          <p:cNvPr id="2069" name="Picture 20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7720" y="3096373"/>
            <a:ext cx="945088" cy="708908"/>
          </a:xfrm>
          <a:prstGeom prst="rect">
            <a:avLst/>
          </a:prstGeom>
        </p:spPr>
      </p:pic>
      <p:pic>
        <p:nvPicPr>
          <p:cNvPr id="2070" name="Picture 20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7720" y="3246373"/>
            <a:ext cx="945088" cy="708908"/>
          </a:xfrm>
          <a:prstGeom prst="rect">
            <a:avLst/>
          </a:prstGeom>
        </p:spPr>
      </p:pic>
      <p:pic>
        <p:nvPicPr>
          <p:cNvPr id="2071" name="Picture 20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7720" y="3396373"/>
            <a:ext cx="945088" cy="708908"/>
          </a:xfrm>
          <a:prstGeom prst="rect">
            <a:avLst/>
          </a:prstGeom>
        </p:spPr>
      </p:pic>
      <p:sp>
        <p:nvSpPr>
          <p:cNvPr id="2072" name="Bent Arrow 2071"/>
          <p:cNvSpPr/>
          <p:nvPr/>
        </p:nvSpPr>
        <p:spPr>
          <a:xfrm rot="5400000">
            <a:off x="4307788" y="2691796"/>
            <a:ext cx="371597" cy="35173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Bent Arrow 60"/>
          <p:cNvSpPr/>
          <p:nvPr/>
        </p:nvSpPr>
        <p:spPr>
          <a:xfrm rot="16200000" flipH="1">
            <a:off x="9486894" y="2654347"/>
            <a:ext cx="371597" cy="35173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Bent Arrow 61"/>
          <p:cNvSpPr/>
          <p:nvPr/>
        </p:nvSpPr>
        <p:spPr>
          <a:xfrm rot="5400000">
            <a:off x="7547879" y="2691797"/>
            <a:ext cx="371597" cy="35173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Bent Arrow 62"/>
          <p:cNvSpPr/>
          <p:nvPr/>
        </p:nvSpPr>
        <p:spPr>
          <a:xfrm rot="5400000">
            <a:off x="10559416" y="2654347"/>
            <a:ext cx="371597" cy="35173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Bent Arrow 63"/>
          <p:cNvSpPr/>
          <p:nvPr/>
        </p:nvSpPr>
        <p:spPr>
          <a:xfrm rot="16200000" flipH="1">
            <a:off x="3252587" y="2694112"/>
            <a:ext cx="371597" cy="35173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074" name="Picture 207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1082" y="3096373"/>
            <a:ext cx="1080101" cy="708908"/>
          </a:xfrm>
          <a:prstGeom prst="rect">
            <a:avLst/>
          </a:prstGeom>
        </p:spPr>
      </p:pic>
      <p:pic>
        <p:nvPicPr>
          <p:cNvPr id="2075" name="Picture 20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71082" y="3246373"/>
            <a:ext cx="1080101" cy="708908"/>
          </a:xfrm>
          <a:prstGeom prst="rect">
            <a:avLst/>
          </a:prstGeom>
        </p:spPr>
      </p:pic>
      <p:pic>
        <p:nvPicPr>
          <p:cNvPr id="2076" name="Picture 207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21082" y="3396373"/>
            <a:ext cx="1080101" cy="708908"/>
          </a:xfrm>
          <a:prstGeom prst="rect">
            <a:avLst/>
          </a:prstGeom>
        </p:spPr>
      </p:pic>
      <p:pic>
        <p:nvPicPr>
          <p:cNvPr id="2077" name="Picture 9" descr="C:\Users\zach.vozzelli\AppData\Local\Microsoft\Windows\Temporary Internet Files\Content.IE5\XC4ONRPY\16537-illustration-of-a-pair-of-scissors-pv[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91325" y="3124984"/>
            <a:ext cx="942386" cy="94238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9" descr="C:\Users\zach.vozzelli\AppData\Local\Microsoft\Windows\Temporary Internet Files\Content.IE5\XC4ONRPY\16537-illustration-of-a-pair-of-scissors-pv[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00791" y="3090794"/>
            <a:ext cx="942386" cy="94238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9" descr="C:\Users\zach.vozzelli\AppData\Local\Microsoft\Windows\Temporary Internet Files\Content.IE5\XC4ONRPY\16537-illustration-of-a-pair-of-scissors-pv[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37914" y="3129634"/>
            <a:ext cx="942386" cy="942386"/>
          </a:xfrm>
          <a:prstGeom prst="rect">
            <a:avLst/>
          </a:prstGeom>
          <a:noFill/>
          <a:extLst>
            <a:ext uri="{909E8E84-426E-40DD-AFC4-6F175D3DCCD1}">
              <a14:hiddenFill xmlns:a14="http://schemas.microsoft.com/office/drawing/2010/main">
                <a:solidFill>
                  <a:srgbClr val="FFFFFF"/>
                </a:solidFill>
              </a14:hiddenFill>
            </a:ext>
          </a:extLst>
        </p:spPr>
      </p:pic>
      <p:sp>
        <p:nvSpPr>
          <p:cNvPr id="72" name="Bent Arrow 71"/>
          <p:cNvSpPr/>
          <p:nvPr/>
        </p:nvSpPr>
        <p:spPr>
          <a:xfrm rot="16200000" flipH="1">
            <a:off x="6498651" y="2691796"/>
            <a:ext cx="371597" cy="35173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Left-Right-Up Arrow 73"/>
          <p:cNvSpPr/>
          <p:nvPr/>
        </p:nvSpPr>
        <p:spPr>
          <a:xfrm flipV="1">
            <a:off x="3634460" y="3969914"/>
            <a:ext cx="855868" cy="270734"/>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Left-Right-Up Arrow 75"/>
          <p:cNvSpPr/>
          <p:nvPr/>
        </p:nvSpPr>
        <p:spPr>
          <a:xfrm flipV="1">
            <a:off x="9913886" y="3969593"/>
            <a:ext cx="855868" cy="270734"/>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eft-Right-Up Arrow 76"/>
          <p:cNvSpPr/>
          <p:nvPr/>
        </p:nvSpPr>
        <p:spPr>
          <a:xfrm flipV="1">
            <a:off x="6890131" y="3969914"/>
            <a:ext cx="855868" cy="270734"/>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9" name="Picture 207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79595" y="4240648"/>
            <a:ext cx="1524450" cy="931444"/>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55840" y="4240327"/>
            <a:ext cx="1524450" cy="931765"/>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04848" y="4234848"/>
            <a:ext cx="1524450" cy="931765"/>
          </a:xfrm>
          <a:prstGeom prst="rect">
            <a:avLst/>
          </a:prstGeom>
        </p:spPr>
      </p:pic>
      <p:sp>
        <p:nvSpPr>
          <p:cNvPr id="81" name="Left-Right-Up Arrow 80"/>
          <p:cNvSpPr/>
          <p:nvPr/>
        </p:nvSpPr>
        <p:spPr>
          <a:xfrm flipV="1">
            <a:off x="4930752" y="4753921"/>
            <a:ext cx="1482051" cy="270734"/>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10" descr="C:\Users\zach.vozzelli\AppData\Local\Microsoft\Windows\Temporary Internet Files\Content.IE5\D4U037KH\toolbox[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42686" y="5054418"/>
            <a:ext cx="1077200" cy="573534"/>
          </a:xfrm>
          <a:prstGeom prst="rect">
            <a:avLst/>
          </a:prstGeom>
          <a:noFill/>
          <a:extLst>
            <a:ext uri="{909E8E84-426E-40DD-AFC4-6F175D3DCCD1}">
              <a14:hiddenFill xmlns:a14="http://schemas.microsoft.com/office/drawing/2010/main">
                <a:solidFill>
                  <a:srgbClr val="FFFFFF"/>
                </a:solidFill>
              </a14:hiddenFill>
            </a:ext>
          </a:extLst>
        </p:spPr>
      </p:pic>
      <p:sp>
        <p:nvSpPr>
          <p:cNvPr id="35" name="Bent-Up Arrow 34"/>
          <p:cNvSpPr/>
          <p:nvPr/>
        </p:nvSpPr>
        <p:spPr>
          <a:xfrm rot="16200000" flipH="1">
            <a:off x="5191747" y="5774115"/>
            <a:ext cx="588459" cy="44633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63061" y="5404370"/>
            <a:ext cx="2205849" cy="1185828"/>
          </a:xfrm>
          <a:prstGeom prst="rect">
            <a:avLst/>
          </a:prstGeom>
        </p:spPr>
      </p:pic>
      <p:sp>
        <p:nvSpPr>
          <p:cNvPr id="85" name="Bent-Up Arrow 84"/>
          <p:cNvSpPr/>
          <p:nvPr/>
        </p:nvSpPr>
        <p:spPr>
          <a:xfrm rot="16200000" flipH="1">
            <a:off x="9910420" y="5226112"/>
            <a:ext cx="529747" cy="44633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8856373" y="5264770"/>
            <a:ext cx="885434" cy="725156"/>
            <a:chOff x="1237514" y="17025745"/>
            <a:chExt cx="3657600" cy="4927244"/>
          </a:xfrm>
        </p:grpSpPr>
        <p:grpSp>
          <p:nvGrpSpPr>
            <p:cNvPr id="92" name="Group 91"/>
            <p:cNvGrpSpPr/>
            <p:nvPr/>
          </p:nvGrpSpPr>
          <p:grpSpPr>
            <a:xfrm>
              <a:off x="1237514" y="18291284"/>
              <a:ext cx="3657600" cy="3661705"/>
              <a:chOff x="2225587" y="17376884"/>
              <a:chExt cx="3657600" cy="3661705"/>
            </a:xfrm>
            <a:scene3d>
              <a:camera prst="perspectiveRelaxed"/>
              <a:lightRig rig="threePt" dir="t"/>
            </a:scene3d>
          </p:grpSpPr>
          <p:sp>
            <p:nvSpPr>
              <p:cNvPr id="101" name="Rectangle 100"/>
              <p:cNvSpPr/>
              <p:nvPr/>
            </p:nvSpPr>
            <p:spPr>
              <a:xfrm>
                <a:off x="2225587" y="17376884"/>
                <a:ext cx="36576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225587" y="17376884"/>
                <a:ext cx="1828800" cy="18288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054387" y="17376884"/>
                <a:ext cx="1828800" cy="1828800"/>
              </a:xfrm>
              <a:prstGeom prst="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2225587" y="19209789"/>
                <a:ext cx="1828800" cy="1828800"/>
              </a:xfrm>
              <a:prstGeom prst="rect">
                <a:avLst/>
              </a:prstGeom>
              <a:solidFill>
                <a:srgbClr val="52B3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1853871" y="18103005"/>
              <a:ext cx="596086" cy="2683479"/>
              <a:chOff x="6016895" y="16949544"/>
              <a:chExt cx="596086" cy="2683479"/>
            </a:xfrm>
          </p:grpSpPr>
          <p:sp>
            <p:nvSpPr>
              <p:cNvPr id="97" name="Oval 96"/>
              <p:cNvSpPr/>
              <p:nvPr/>
            </p:nvSpPr>
            <p:spPr>
              <a:xfrm>
                <a:off x="6041476" y="16949544"/>
                <a:ext cx="552450" cy="56154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Up Arrow 98"/>
              <p:cNvSpPr/>
              <p:nvPr/>
            </p:nvSpPr>
            <p:spPr>
              <a:xfrm>
                <a:off x="6016895" y="17511086"/>
                <a:ext cx="596086" cy="21219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3615218" y="17025745"/>
              <a:ext cx="596086" cy="2683479"/>
              <a:chOff x="6016895" y="16949544"/>
              <a:chExt cx="596086" cy="2683479"/>
            </a:xfrm>
          </p:grpSpPr>
          <p:sp>
            <p:nvSpPr>
              <p:cNvPr id="95" name="Oval 94"/>
              <p:cNvSpPr/>
              <p:nvPr/>
            </p:nvSpPr>
            <p:spPr>
              <a:xfrm>
                <a:off x="6041476" y="16949544"/>
                <a:ext cx="552450" cy="56154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Up Arrow 95"/>
              <p:cNvSpPr/>
              <p:nvPr/>
            </p:nvSpPr>
            <p:spPr>
              <a:xfrm>
                <a:off x="6016895" y="17511084"/>
                <a:ext cx="596086" cy="21219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5" name="Bent-Up Arrow 104"/>
          <p:cNvSpPr/>
          <p:nvPr/>
        </p:nvSpPr>
        <p:spPr>
          <a:xfrm rot="16200000" flipH="1" flipV="1">
            <a:off x="9292957" y="6014952"/>
            <a:ext cx="391981" cy="37971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p:cNvPicPr/>
          <p:nvPr/>
        </p:nvPicPr>
        <p:blipFill>
          <a:blip r:embed="rId19"/>
          <a:stretch>
            <a:fillRect/>
          </a:stretch>
        </p:blipFill>
        <p:spPr>
          <a:xfrm>
            <a:off x="9782025" y="5925917"/>
            <a:ext cx="2278114" cy="731194"/>
          </a:xfrm>
          <a:prstGeom prst="rect">
            <a:avLst/>
          </a:prstGeom>
        </p:spPr>
      </p:pic>
      <p:sp>
        <p:nvSpPr>
          <p:cNvPr id="2" name="Oval 1"/>
          <p:cNvSpPr/>
          <p:nvPr/>
        </p:nvSpPr>
        <p:spPr>
          <a:xfrm>
            <a:off x="3577366" y="2129622"/>
            <a:ext cx="777240" cy="777240"/>
          </a:xfrm>
          <a:prstGeom prst="ellipse">
            <a:avLst/>
          </a:prstGeom>
          <a:solidFill>
            <a:schemeClr val="bg1">
              <a:alpha val="69804"/>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9811617" y="2082177"/>
            <a:ext cx="777240" cy="777240"/>
          </a:xfrm>
          <a:prstGeom prst="ellipse">
            <a:avLst/>
          </a:prstGeom>
          <a:solidFill>
            <a:schemeClr val="bg1">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823429" y="2129622"/>
            <a:ext cx="777240" cy="777240"/>
          </a:xfrm>
          <a:prstGeom prst="ellipse">
            <a:avLst/>
          </a:prstGeom>
          <a:solidFill>
            <a:schemeClr val="bg1">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777924" y="3009418"/>
            <a:ext cx="9340770" cy="1169043"/>
          </a:xfrm>
          <a:custGeom>
            <a:avLst/>
            <a:gdLst>
              <a:gd name="connsiteX0" fmla="*/ 358815 w 9340770"/>
              <a:gd name="connsiteY0" fmla="*/ 34724 h 1169043"/>
              <a:gd name="connsiteX1" fmla="*/ 0 w 9340770"/>
              <a:gd name="connsiteY1" fmla="*/ 277792 h 1169043"/>
              <a:gd name="connsiteX2" fmla="*/ 0 w 9340770"/>
              <a:gd name="connsiteY2" fmla="*/ 1122744 h 1169043"/>
              <a:gd name="connsiteX3" fmla="*/ 752354 w 9340770"/>
              <a:gd name="connsiteY3" fmla="*/ 1088020 h 1169043"/>
              <a:gd name="connsiteX4" fmla="*/ 856527 w 9340770"/>
              <a:gd name="connsiteY4" fmla="*/ 868101 h 1169043"/>
              <a:gd name="connsiteX5" fmla="*/ 1620456 w 9340770"/>
              <a:gd name="connsiteY5" fmla="*/ 937549 h 1169043"/>
              <a:gd name="connsiteX6" fmla="*/ 1782501 w 9340770"/>
              <a:gd name="connsiteY6" fmla="*/ 1018572 h 1169043"/>
              <a:gd name="connsiteX7" fmla="*/ 1817225 w 9340770"/>
              <a:gd name="connsiteY7" fmla="*/ 1145893 h 1169043"/>
              <a:gd name="connsiteX8" fmla="*/ 4016415 w 9340770"/>
              <a:gd name="connsiteY8" fmla="*/ 1111169 h 1169043"/>
              <a:gd name="connsiteX9" fmla="*/ 4097438 w 9340770"/>
              <a:gd name="connsiteY9" fmla="*/ 891250 h 1169043"/>
              <a:gd name="connsiteX10" fmla="*/ 4988689 w 9340770"/>
              <a:gd name="connsiteY10" fmla="*/ 972273 h 1169043"/>
              <a:gd name="connsiteX11" fmla="*/ 5092861 w 9340770"/>
              <a:gd name="connsiteY11" fmla="*/ 1134319 h 1169043"/>
              <a:gd name="connsiteX12" fmla="*/ 6169306 w 9340770"/>
              <a:gd name="connsiteY12" fmla="*/ 1157468 h 1169043"/>
              <a:gd name="connsiteX13" fmla="*/ 7048982 w 9340770"/>
              <a:gd name="connsiteY13" fmla="*/ 1041721 h 1169043"/>
              <a:gd name="connsiteX14" fmla="*/ 7153154 w 9340770"/>
              <a:gd name="connsiteY14" fmla="*/ 914400 h 1169043"/>
              <a:gd name="connsiteX15" fmla="*/ 7928658 w 9340770"/>
              <a:gd name="connsiteY15" fmla="*/ 937549 h 1169043"/>
              <a:gd name="connsiteX16" fmla="*/ 8067554 w 9340770"/>
              <a:gd name="connsiteY16" fmla="*/ 1053296 h 1169043"/>
              <a:gd name="connsiteX17" fmla="*/ 8067554 w 9340770"/>
              <a:gd name="connsiteY17" fmla="*/ 1134319 h 1169043"/>
              <a:gd name="connsiteX18" fmla="*/ 9340770 w 9340770"/>
              <a:gd name="connsiteY18" fmla="*/ 1169043 h 1169043"/>
              <a:gd name="connsiteX19" fmla="*/ 9190299 w 9340770"/>
              <a:gd name="connsiteY19" fmla="*/ 0 h 1169043"/>
              <a:gd name="connsiteX20" fmla="*/ 7141580 w 9340770"/>
              <a:gd name="connsiteY20" fmla="*/ 69448 h 1169043"/>
              <a:gd name="connsiteX21" fmla="*/ 358815 w 9340770"/>
              <a:gd name="connsiteY21" fmla="*/ 34724 h 116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0770" h="1169043">
                <a:moveTo>
                  <a:pt x="358815" y="34724"/>
                </a:moveTo>
                <a:lnTo>
                  <a:pt x="0" y="277792"/>
                </a:lnTo>
                <a:lnTo>
                  <a:pt x="0" y="1122744"/>
                </a:lnTo>
                <a:lnTo>
                  <a:pt x="752354" y="1088020"/>
                </a:lnTo>
                <a:lnTo>
                  <a:pt x="856527" y="868101"/>
                </a:lnTo>
                <a:lnTo>
                  <a:pt x="1620456" y="937549"/>
                </a:lnTo>
                <a:lnTo>
                  <a:pt x="1782501" y="1018572"/>
                </a:lnTo>
                <a:lnTo>
                  <a:pt x="1817225" y="1145893"/>
                </a:lnTo>
                <a:lnTo>
                  <a:pt x="4016415" y="1111169"/>
                </a:lnTo>
                <a:lnTo>
                  <a:pt x="4097438" y="891250"/>
                </a:lnTo>
                <a:lnTo>
                  <a:pt x="4988689" y="972273"/>
                </a:lnTo>
                <a:lnTo>
                  <a:pt x="5092861" y="1134319"/>
                </a:lnTo>
                <a:lnTo>
                  <a:pt x="6169306" y="1157468"/>
                </a:lnTo>
                <a:lnTo>
                  <a:pt x="7048982" y="1041721"/>
                </a:lnTo>
                <a:lnTo>
                  <a:pt x="7153154" y="914400"/>
                </a:lnTo>
                <a:lnTo>
                  <a:pt x="7928658" y="937549"/>
                </a:lnTo>
                <a:lnTo>
                  <a:pt x="8067554" y="1053296"/>
                </a:lnTo>
                <a:lnTo>
                  <a:pt x="8067554" y="1134319"/>
                </a:lnTo>
                <a:lnTo>
                  <a:pt x="9340770" y="1169043"/>
                </a:lnTo>
                <a:lnTo>
                  <a:pt x="9190299" y="0"/>
                </a:lnTo>
                <a:lnTo>
                  <a:pt x="7141580" y="69448"/>
                </a:lnTo>
                <a:lnTo>
                  <a:pt x="358815" y="34724"/>
                </a:lnTo>
                <a:close/>
              </a:path>
            </a:pathLst>
          </a:custGeom>
          <a:solidFill>
            <a:schemeClr val="bg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636322" y="4144488"/>
            <a:ext cx="8692738" cy="1163782"/>
          </a:xfrm>
          <a:custGeom>
            <a:avLst/>
            <a:gdLst>
              <a:gd name="connsiteX0" fmla="*/ 23751 w 8692738"/>
              <a:gd name="connsiteY0" fmla="*/ 0 h 1163782"/>
              <a:gd name="connsiteX1" fmla="*/ 23751 w 8692738"/>
              <a:gd name="connsiteY1" fmla="*/ 0 h 1163782"/>
              <a:gd name="connsiteX2" fmla="*/ 47501 w 8692738"/>
              <a:gd name="connsiteY2" fmla="*/ 106878 h 1163782"/>
              <a:gd name="connsiteX3" fmla="*/ 59377 w 8692738"/>
              <a:gd name="connsiteY3" fmla="*/ 166255 h 1163782"/>
              <a:gd name="connsiteX4" fmla="*/ 71252 w 8692738"/>
              <a:gd name="connsiteY4" fmla="*/ 356260 h 1163782"/>
              <a:gd name="connsiteX5" fmla="*/ 59377 w 8692738"/>
              <a:gd name="connsiteY5" fmla="*/ 688769 h 1163782"/>
              <a:gd name="connsiteX6" fmla="*/ 47501 w 8692738"/>
              <a:gd name="connsiteY6" fmla="*/ 760021 h 1163782"/>
              <a:gd name="connsiteX7" fmla="*/ 59377 w 8692738"/>
              <a:gd name="connsiteY7" fmla="*/ 1021278 h 1163782"/>
              <a:gd name="connsiteX8" fmla="*/ 59377 w 8692738"/>
              <a:gd name="connsiteY8" fmla="*/ 1068780 h 1163782"/>
              <a:gd name="connsiteX9" fmla="*/ 2244436 w 8692738"/>
              <a:gd name="connsiteY9" fmla="*/ 1092530 h 1163782"/>
              <a:gd name="connsiteX10" fmla="*/ 2256312 w 8692738"/>
              <a:gd name="connsiteY10" fmla="*/ 546265 h 1163782"/>
              <a:gd name="connsiteX11" fmla="*/ 3859481 w 8692738"/>
              <a:gd name="connsiteY11" fmla="*/ 522515 h 1163782"/>
              <a:gd name="connsiteX12" fmla="*/ 3847605 w 8692738"/>
              <a:gd name="connsiteY12" fmla="*/ 1151907 h 1163782"/>
              <a:gd name="connsiteX13" fmla="*/ 5747657 w 8692738"/>
              <a:gd name="connsiteY13" fmla="*/ 1163782 h 1163782"/>
              <a:gd name="connsiteX14" fmla="*/ 7042068 w 8692738"/>
              <a:gd name="connsiteY14" fmla="*/ 1080655 h 1163782"/>
              <a:gd name="connsiteX15" fmla="*/ 7528956 w 8692738"/>
              <a:gd name="connsiteY15" fmla="*/ 1045029 h 1163782"/>
              <a:gd name="connsiteX16" fmla="*/ 8692738 w 8692738"/>
              <a:gd name="connsiteY16" fmla="*/ 1045029 h 1163782"/>
              <a:gd name="connsiteX17" fmla="*/ 8573984 w 8692738"/>
              <a:gd name="connsiteY17" fmla="*/ 83128 h 1163782"/>
              <a:gd name="connsiteX18" fmla="*/ 0 w 8692738"/>
              <a:gd name="connsiteY18" fmla="*/ 83128 h 1163782"/>
              <a:gd name="connsiteX19" fmla="*/ 47501 w 8692738"/>
              <a:gd name="connsiteY19" fmla="*/ 95003 h 1163782"/>
              <a:gd name="connsiteX20" fmla="*/ 71252 w 8692738"/>
              <a:gd name="connsiteY20" fmla="*/ 71252 h 1163782"/>
              <a:gd name="connsiteX21" fmla="*/ 71252 w 8692738"/>
              <a:gd name="connsiteY21" fmla="*/ 130629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92738" h="1163782">
                <a:moveTo>
                  <a:pt x="23751" y="0"/>
                </a:moveTo>
                <a:lnTo>
                  <a:pt x="23751" y="0"/>
                </a:lnTo>
                <a:cubicBezTo>
                  <a:pt x="31668" y="35626"/>
                  <a:pt x="39854" y="71193"/>
                  <a:pt x="47501" y="106878"/>
                </a:cubicBezTo>
                <a:cubicBezTo>
                  <a:pt x="51730" y="126614"/>
                  <a:pt x="57463" y="146162"/>
                  <a:pt x="59377" y="166255"/>
                </a:cubicBezTo>
                <a:cubicBezTo>
                  <a:pt x="65394" y="229428"/>
                  <a:pt x="67294" y="292925"/>
                  <a:pt x="71252" y="356260"/>
                </a:cubicBezTo>
                <a:cubicBezTo>
                  <a:pt x="67294" y="467096"/>
                  <a:pt x="65890" y="578053"/>
                  <a:pt x="59377" y="688769"/>
                </a:cubicBezTo>
                <a:cubicBezTo>
                  <a:pt x="57963" y="712806"/>
                  <a:pt x="47501" y="735943"/>
                  <a:pt x="47501" y="760021"/>
                </a:cubicBezTo>
                <a:cubicBezTo>
                  <a:pt x="47501" y="847197"/>
                  <a:pt x="56026" y="934167"/>
                  <a:pt x="59377" y="1021278"/>
                </a:cubicBezTo>
                <a:cubicBezTo>
                  <a:pt x="59986" y="1037100"/>
                  <a:pt x="59377" y="1052946"/>
                  <a:pt x="59377" y="1068780"/>
                </a:cubicBezTo>
                <a:lnTo>
                  <a:pt x="2244436" y="1092530"/>
                </a:lnTo>
                <a:lnTo>
                  <a:pt x="2256312" y="546265"/>
                </a:lnTo>
                <a:lnTo>
                  <a:pt x="3859481" y="522515"/>
                </a:lnTo>
                <a:lnTo>
                  <a:pt x="3847605" y="1151907"/>
                </a:lnTo>
                <a:lnTo>
                  <a:pt x="5747657" y="1163782"/>
                </a:lnTo>
                <a:lnTo>
                  <a:pt x="7042068" y="1080655"/>
                </a:lnTo>
                <a:lnTo>
                  <a:pt x="7528956" y="1045029"/>
                </a:lnTo>
                <a:lnTo>
                  <a:pt x="8692738" y="1045029"/>
                </a:lnTo>
                <a:lnTo>
                  <a:pt x="8573984" y="83128"/>
                </a:lnTo>
                <a:lnTo>
                  <a:pt x="0" y="83128"/>
                </a:lnTo>
                <a:lnTo>
                  <a:pt x="47501" y="95003"/>
                </a:lnTo>
                <a:lnTo>
                  <a:pt x="71252" y="71252"/>
                </a:lnTo>
                <a:lnTo>
                  <a:pt x="71252" y="130629"/>
                </a:lnTo>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 Placeholder 1"/>
          <p:cNvSpPr>
            <a:spLocks noGrp="1"/>
          </p:cNvSpPr>
          <p:nvPr>
            <p:ph type="body" sz="quarter" idx="4294967295"/>
          </p:nvPr>
        </p:nvSpPr>
        <p:spPr>
          <a:xfrm>
            <a:off x="-28753" y="2082177"/>
            <a:ext cx="2702505" cy="924913"/>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r>
              <a:rPr lang="en-US" sz="2000" b="1" dirty="0" smtClean="0"/>
              <a:t>Download</a:t>
            </a:r>
            <a:r>
              <a:rPr lang="en-US" sz="2000" dirty="0" smtClean="0">
                <a:solidFill>
                  <a:schemeClr val="bg2">
                    <a:lumMod val="50000"/>
                  </a:schemeClr>
                </a:solidFill>
              </a:rPr>
              <a:t> </a:t>
            </a:r>
            <a:r>
              <a:rPr lang="en-US" sz="2000" dirty="0" err="1" smtClean="0">
                <a:solidFill>
                  <a:schemeClr val="bg2">
                    <a:lumMod val="50000"/>
                  </a:schemeClr>
                </a:solidFill>
              </a:rPr>
              <a:t>NetCDF</a:t>
            </a:r>
            <a:r>
              <a:rPr lang="en-US" sz="2000" dirty="0" smtClean="0">
                <a:solidFill>
                  <a:schemeClr val="bg2">
                    <a:lumMod val="50000"/>
                  </a:schemeClr>
                </a:solidFill>
              </a:rPr>
              <a:t> files via FTP server</a:t>
            </a:r>
          </a:p>
          <a:p>
            <a:pPr marL="0" indent="0">
              <a:spcBef>
                <a:spcPts val="200"/>
              </a:spcBef>
              <a:buClr>
                <a:srgbClr val="73A9DB"/>
              </a:buClr>
              <a:buNone/>
            </a:pPr>
            <a:endParaRPr lang="en-US" sz="2000" dirty="0">
              <a:solidFill>
                <a:schemeClr val="tx1">
                  <a:lumMod val="65000"/>
                  <a:lumOff val="35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sp>
        <p:nvSpPr>
          <p:cNvPr id="69" name="Text Placeholder 1"/>
          <p:cNvSpPr>
            <a:spLocks noGrp="1"/>
          </p:cNvSpPr>
          <p:nvPr>
            <p:ph type="body" sz="quarter" idx="4294967295"/>
          </p:nvPr>
        </p:nvSpPr>
        <p:spPr>
          <a:xfrm>
            <a:off x="0" y="5464634"/>
            <a:ext cx="2702505" cy="1178257"/>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r>
              <a:rPr lang="en-US" sz="2000" b="1" dirty="0" smtClean="0"/>
              <a:t>Operationalize </a:t>
            </a:r>
            <a:r>
              <a:rPr lang="en-US" sz="2000" dirty="0" smtClean="0">
                <a:solidFill>
                  <a:schemeClr val="bg2">
                    <a:lumMod val="50000"/>
                  </a:schemeClr>
                </a:solidFill>
              </a:rPr>
              <a:t>Create     maps/figures or extract points</a:t>
            </a:r>
          </a:p>
          <a:p>
            <a:pPr marL="0" indent="0">
              <a:spcBef>
                <a:spcPts val="200"/>
              </a:spcBef>
              <a:buClr>
                <a:srgbClr val="73A9DB"/>
              </a:buClr>
              <a:buNone/>
            </a:pPr>
            <a:endParaRPr lang="en-US" sz="2000" dirty="0">
              <a:solidFill>
                <a:schemeClr val="tx1">
                  <a:lumMod val="65000"/>
                  <a:lumOff val="35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sp>
        <p:nvSpPr>
          <p:cNvPr id="73" name="Text Placeholder 1"/>
          <p:cNvSpPr>
            <a:spLocks noGrp="1"/>
          </p:cNvSpPr>
          <p:nvPr>
            <p:ph type="body" sz="quarter" idx="4294967295"/>
          </p:nvPr>
        </p:nvSpPr>
        <p:spPr>
          <a:xfrm>
            <a:off x="-3750" y="3238586"/>
            <a:ext cx="2702505" cy="786807"/>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r>
              <a:rPr lang="en-US" sz="2000" b="1" dirty="0" smtClean="0"/>
              <a:t>Clip and Convert </a:t>
            </a:r>
            <a:r>
              <a:rPr lang="en-US" sz="2000" dirty="0" smtClean="0">
                <a:solidFill>
                  <a:schemeClr val="bg2">
                    <a:lumMod val="50000"/>
                  </a:schemeClr>
                </a:solidFill>
              </a:rPr>
              <a:t>to raster using R</a:t>
            </a: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sp>
        <p:nvSpPr>
          <p:cNvPr id="75" name="Text Placeholder 1"/>
          <p:cNvSpPr>
            <a:spLocks noGrp="1"/>
          </p:cNvSpPr>
          <p:nvPr>
            <p:ph type="body" sz="quarter" idx="4294967295"/>
          </p:nvPr>
        </p:nvSpPr>
        <p:spPr>
          <a:xfrm>
            <a:off x="0" y="4423009"/>
            <a:ext cx="2702505" cy="719758"/>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r>
              <a:rPr lang="en-US" sz="2000" b="1" dirty="0" smtClean="0"/>
              <a:t>Sum </a:t>
            </a:r>
            <a:r>
              <a:rPr lang="en-US" sz="2000" dirty="0" smtClean="0">
                <a:solidFill>
                  <a:schemeClr val="bg2">
                    <a:lumMod val="50000"/>
                  </a:schemeClr>
                </a:solidFill>
              </a:rPr>
              <a:t>to desired time scale</a:t>
            </a:r>
            <a:endParaRPr lang="en-US" sz="2000" dirty="0">
              <a:solidFill>
                <a:schemeClr val="tx1">
                  <a:lumMod val="65000"/>
                  <a:lumOff val="35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spTree>
    <p:extLst>
      <p:ext uri="{BB962C8B-B14F-4D97-AF65-F5344CB8AC3E}">
        <p14:creationId xmlns:p14="http://schemas.microsoft.com/office/powerpoint/2010/main" val="292669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8">
                                            <p:txEl>
                                              <p:pRg st="0" end="0"/>
                                            </p:txEl>
                                          </p:spTgt>
                                        </p:tgtEl>
                                        <p:attrNameLst>
                                          <p:attrName>style.visibility</p:attrName>
                                        </p:attrNameLst>
                                      </p:cBhvr>
                                      <p:to>
                                        <p:strVal val="visible"/>
                                      </p:to>
                                    </p:set>
                                    <p:animEffect transition="in" filter="fade">
                                      <p:cBhvr>
                                        <p:cTn id="22" dur="500"/>
                                        <p:tgtEl>
                                          <p:spTgt spid="68">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55"/>
                                        </p:tgtEl>
                                        <p:attrNameLst>
                                          <p:attrName>style.visibility</p:attrName>
                                        </p:attrNameLst>
                                      </p:cBhvr>
                                      <p:to>
                                        <p:strVal val="visible"/>
                                      </p:to>
                                    </p:set>
                                    <p:animEffect transition="in" filter="fade">
                                      <p:cBhvr>
                                        <p:cTn id="30" dur="500"/>
                                        <p:tgtEl>
                                          <p:spTgt spid="205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3">
                                            <p:txEl>
                                              <p:pRg st="0" end="0"/>
                                            </p:txEl>
                                          </p:spTgt>
                                        </p:tgtEl>
                                        <p:attrNameLst>
                                          <p:attrName>style.visibility</p:attrName>
                                        </p:attrNameLst>
                                      </p:cBhvr>
                                      <p:to>
                                        <p:strVal val="visible"/>
                                      </p:to>
                                    </p:set>
                                    <p:animEffect transition="in" filter="fade">
                                      <p:cBhvr>
                                        <p:cTn id="33" dur="500"/>
                                        <p:tgtEl>
                                          <p:spTgt spid="73">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077"/>
                                        </p:tgtEl>
                                        <p:attrNameLst>
                                          <p:attrName>style.visibility</p:attrName>
                                        </p:attrNameLst>
                                      </p:cBhvr>
                                      <p:to>
                                        <p:strVal val="visible"/>
                                      </p:to>
                                    </p:set>
                                    <p:animEffect transition="in" filter="fade">
                                      <p:cBhvr>
                                        <p:cTn id="36" dur="500"/>
                                        <p:tgtEl>
                                          <p:spTgt spid="207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500"/>
                                        <p:tgtEl>
                                          <p:spTgt spid="6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72"/>
                                        </p:tgtEl>
                                        <p:attrNameLst>
                                          <p:attrName>style.visibility</p:attrName>
                                        </p:attrNameLst>
                                      </p:cBhvr>
                                      <p:to>
                                        <p:strVal val="visible"/>
                                      </p:to>
                                    </p:set>
                                    <p:animEffect transition="in" filter="fade">
                                      <p:cBhvr>
                                        <p:cTn id="45" dur="500"/>
                                        <p:tgtEl>
                                          <p:spTgt spid="2072"/>
                                        </p:tgtEl>
                                      </p:cBhvr>
                                    </p:animEffect>
                                  </p:childTnLst>
                                </p:cTn>
                              </p:par>
                              <p:par>
                                <p:cTn id="46" presetID="10" presetClass="entr" presetSubtype="0" fill="hold" nodeType="withEffect">
                                  <p:stCondLst>
                                    <p:cond delay="0"/>
                                  </p:stCondLst>
                                  <p:childTnLst>
                                    <p:set>
                                      <p:cBhvr>
                                        <p:cTn id="47" dur="1" fill="hold">
                                          <p:stCondLst>
                                            <p:cond delay="0"/>
                                          </p:stCondLst>
                                        </p:cTn>
                                        <p:tgtEl>
                                          <p:spTgt spid="2069"/>
                                        </p:tgtEl>
                                        <p:attrNameLst>
                                          <p:attrName>style.visibility</p:attrName>
                                        </p:attrNameLst>
                                      </p:cBhvr>
                                      <p:to>
                                        <p:strVal val="visible"/>
                                      </p:to>
                                    </p:set>
                                    <p:animEffect transition="in" filter="fade">
                                      <p:cBhvr>
                                        <p:cTn id="48" dur="500"/>
                                        <p:tgtEl>
                                          <p:spTgt spid="2069"/>
                                        </p:tgtEl>
                                      </p:cBhvr>
                                    </p:animEffect>
                                  </p:childTnLst>
                                </p:cTn>
                              </p:par>
                              <p:par>
                                <p:cTn id="49" presetID="10" presetClass="entr" presetSubtype="0" fill="hold" nodeType="withEffect">
                                  <p:stCondLst>
                                    <p:cond delay="0"/>
                                  </p:stCondLst>
                                  <p:childTnLst>
                                    <p:set>
                                      <p:cBhvr>
                                        <p:cTn id="50" dur="1" fill="hold">
                                          <p:stCondLst>
                                            <p:cond delay="0"/>
                                          </p:stCondLst>
                                        </p:cTn>
                                        <p:tgtEl>
                                          <p:spTgt spid="2070"/>
                                        </p:tgtEl>
                                        <p:attrNameLst>
                                          <p:attrName>style.visibility</p:attrName>
                                        </p:attrNameLst>
                                      </p:cBhvr>
                                      <p:to>
                                        <p:strVal val="visible"/>
                                      </p:to>
                                    </p:set>
                                    <p:animEffect transition="in" filter="fade">
                                      <p:cBhvr>
                                        <p:cTn id="51" dur="500"/>
                                        <p:tgtEl>
                                          <p:spTgt spid="2070"/>
                                        </p:tgtEl>
                                      </p:cBhvr>
                                    </p:animEffect>
                                  </p:childTnLst>
                                </p:cTn>
                              </p:par>
                              <p:par>
                                <p:cTn id="52" presetID="10" presetClass="entr" presetSubtype="0" fill="hold" nodeType="withEffect">
                                  <p:stCondLst>
                                    <p:cond delay="0"/>
                                  </p:stCondLst>
                                  <p:childTnLst>
                                    <p:set>
                                      <p:cBhvr>
                                        <p:cTn id="53" dur="1" fill="hold">
                                          <p:stCondLst>
                                            <p:cond delay="0"/>
                                          </p:stCondLst>
                                        </p:cTn>
                                        <p:tgtEl>
                                          <p:spTgt spid="2071"/>
                                        </p:tgtEl>
                                        <p:attrNameLst>
                                          <p:attrName>style.visibility</p:attrName>
                                        </p:attrNameLst>
                                      </p:cBhvr>
                                      <p:to>
                                        <p:strVal val="visible"/>
                                      </p:to>
                                    </p:set>
                                    <p:animEffect transition="in" filter="fade">
                                      <p:cBhvr>
                                        <p:cTn id="54" dur="500"/>
                                        <p:tgtEl>
                                          <p:spTgt spid="2071"/>
                                        </p:tgtEl>
                                      </p:cBhvr>
                                    </p:animEffect>
                                  </p:childTnLst>
                                </p:cTn>
                              </p:par>
                              <p:par>
                                <p:cTn id="55" presetID="10" presetClass="entr" presetSubtype="0" fill="hold"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500"/>
                                        <p:tgtEl>
                                          <p:spTgt spid="7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500"/>
                                        <p:tgtEl>
                                          <p:spTgt spid="7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500"/>
                                        <p:tgtEl>
                                          <p:spTgt spid="6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500"/>
                                        <p:tgtEl>
                                          <p:spTgt spid="62"/>
                                        </p:tgtEl>
                                      </p:cBhvr>
                                    </p:animEffect>
                                  </p:childTnLst>
                                </p:cTn>
                              </p:par>
                              <p:par>
                                <p:cTn id="67" presetID="10" presetClass="entr" presetSubtype="0" fill="hold" nodeType="withEffect">
                                  <p:stCondLst>
                                    <p:cond delay="0"/>
                                  </p:stCondLst>
                                  <p:childTnLst>
                                    <p:set>
                                      <p:cBhvr>
                                        <p:cTn id="68" dur="1" fill="hold">
                                          <p:stCondLst>
                                            <p:cond delay="0"/>
                                          </p:stCondLst>
                                        </p:cTn>
                                        <p:tgtEl>
                                          <p:spTgt spid="2066"/>
                                        </p:tgtEl>
                                        <p:attrNameLst>
                                          <p:attrName>style.visibility</p:attrName>
                                        </p:attrNameLst>
                                      </p:cBhvr>
                                      <p:to>
                                        <p:strVal val="visible"/>
                                      </p:to>
                                    </p:set>
                                    <p:animEffect transition="in" filter="fade">
                                      <p:cBhvr>
                                        <p:cTn id="69" dur="500"/>
                                        <p:tgtEl>
                                          <p:spTgt spid="2066"/>
                                        </p:tgtEl>
                                      </p:cBhvr>
                                    </p:animEffect>
                                  </p:childTnLst>
                                </p:cTn>
                              </p:par>
                              <p:par>
                                <p:cTn id="70" presetID="10" presetClass="entr" presetSubtype="0" fill="hold" nodeType="withEffect">
                                  <p:stCondLst>
                                    <p:cond delay="0"/>
                                  </p:stCondLst>
                                  <p:childTnLst>
                                    <p:set>
                                      <p:cBhvr>
                                        <p:cTn id="71" dur="1" fill="hold">
                                          <p:stCondLst>
                                            <p:cond delay="0"/>
                                          </p:stCondLst>
                                        </p:cTn>
                                        <p:tgtEl>
                                          <p:spTgt spid="2067"/>
                                        </p:tgtEl>
                                        <p:attrNameLst>
                                          <p:attrName>style.visibility</p:attrName>
                                        </p:attrNameLst>
                                      </p:cBhvr>
                                      <p:to>
                                        <p:strVal val="visible"/>
                                      </p:to>
                                    </p:set>
                                    <p:animEffect transition="in" filter="fade">
                                      <p:cBhvr>
                                        <p:cTn id="72" dur="500"/>
                                        <p:tgtEl>
                                          <p:spTgt spid="2067"/>
                                        </p:tgtEl>
                                      </p:cBhvr>
                                    </p:animEffect>
                                  </p:childTnLst>
                                </p:cTn>
                              </p:par>
                              <p:par>
                                <p:cTn id="73" presetID="10" presetClass="entr" presetSubtype="0" fill="hold" nodeType="withEffect">
                                  <p:stCondLst>
                                    <p:cond delay="0"/>
                                  </p:stCondLst>
                                  <p:childTnLst>
                                    <p:set>
                                      <p:cBhvr>
                                        <p:cTn id="74" dur="1" fill="hold">
                                          <p:stCondLst>
                                            <p:cond delay="0"/>
                                          </p:stCondLst>
                                        </p:cTn>
                                        <p:tgtEl>
                                          <p:spTgt spid="2068"/>
                                        </p:tgtEl>
                                        <p:attrNameLst>
                                          <p:attrName>style.visibility</p:attrName>
                                        </p:attrNameLst>
                                      </p:cBhvr>
                                      <p:to>
                                        <p:strVal val="visible"/>
                                      </p:to>
                                    </p:set>
                                    <p:animEffect transition="in" filter="fade">
                                      <p:cBhvr>
                                        <p:cTn id="75" dur="500"/>
                                        <p:tgtEl>
                                          <p:spTgt spid="206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fade">
                                      <p:cBhvr>
                                        <p:cTn id="78" dur="500"/>
                                        <p:tgtEl>
                                          <p:spTgt spid="61"/>
                                        </p:tgtEl>
                                      </p:cBhvr>
                                    </p:animEffect>
                                  </p:childTnLst>
                                </p:cTn>
                              </p:par>
                              <p:par>
                                <p:cTn id="79" presetID="10" presetClass="entr" presetSubtype="0" fill="hold" nodeType="with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fade">
                                      <p:cBhvr>
                                        <p:cTn id="81" dur="500"/>
                                        <p:tgtEl>
                                          <p:spTgt spid="7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500"/>
                                        <p:tgtEl>
                                          <p:spTgt spid="6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500"/>
                                        <p:tgtEl>
                                          <p:spTgt spid="63"/>
                                        </p:tgtEl>
                                      </p:cBhvr>
                                    </p:animEffect>
                                  </p:childTnLst>
                                </p:cTn>
                              </p:par>
                              <p:par>
                                <p:cTn id="88" presetID="10" presetClass="entr" presetSubtype="0" fill="hold" nodeType="withEffect">
                                  <p:stCondLst>
                                    <p:cond delay="0"/>
                                  </p:stCondLst>
                                  <p:childTnLst>
                                    <p:set>
                                      <p:cBhvr>
                                        <p:cTn id="89" dur="1" fill="hold">
                                          <p:stCondLst>
                                            <p:cond delay="0"/>
                                          </p:stCondLst>
                                        </p:cTn>
                                        <p:tgtEl>
                                          <p:spTgt spid="2074"/>
                                        </p:tgtEl>
                                        <p:attrNameLst>
                                          <p:attrName>style.visibility</p:attrName>
                                        </p:attrNameLst>
                                      </p:cBhvr>
                                      <p:to>
                                        <p:strVal val="visible"/>
                                      </p:to>
                                    </p:set>
                                    <p:animEffect transition="in" filter="fade">
                                      <p:cBhvr>
                                        <p:cTn id="90" dur="500"/>
                                        <p:tgtEl>
                                          <p:spTgt spid="2074"/>
                                        </p:tgtEl>
                                      </p:cBhvr>
                                    </p:animEffect>
                                  </p:childTnLst>
                                </p:cTn>
                              </p:par>
                              <p:par>
                                <p:cTn id="91" presetID="10" presetClass="entr" presetSubtype="0" fill="hold" nodeType="withEffect">
                                  <p:stCondLst>
                                    <p:cond delay="0"/>
                                  </p:stCondLst>
                                  <p:childTnLst>
                                    <p:set>
                                      <p:cBhvr>
                                        <p:cTn id="92" dur="1" fill="hold">
                                          <p:stCondLst>
                                            <p:cond delay="0"/>
                                          </p:stCondLst>
                                        </p:cTn>
                                        <p:tgtEl>
                                          <p:spTgt spid="2075"/>
                                        </p:tgtEl>
                                        <p:attrNameLst>
                                          <p:attrName>style.visibility</p:attrName>
                                        </p:attrNameLst>
                                      </p:cBhvr>
                                      <p:to>
                                        <p:strVal val="visible"/>
                                      </p:to>
                                    </p:set>
                                    <p:animEffect transition="in" filter="fade">
                                      <p:cBhvr>
                                        <p:cTn id="93" dur="500"/>
                                        <p:tgtEl>
                                          <p:spTgt spid="2075"/>
                                        </p:tgtEl>
                                      </p:cBhvr>
                                    </p:animEffect>
                                  </p:childTnLst>
                                </p:cTn>
                              </p:par>
                              <p:par>
                                <p:cTn id="94" presetID="10" presetClass="entr" presetSubtype="0" fill="hold" nodeType="withEffect">
                                  <p:stCondLst>
                                    <p:cond delay="0"/>
                                  </p:stCondLst>
                                  <p:childTnLst>
                                    <p:set>
                                      <p:cBhvr>
                                        <p:cTn id="95" dur="1" fill="hold">
                                          <p:stCondLst>
                                            <p:cond delay="0"/>
                                          </p:stCondLst>
                                        </p:cTn>
                                        <p:tgtEl>
                                          <p:spTgt spid="2076"/>
                                        </p:tgtEl>
                                        <p:attrNameLst>
                                          <p:attrName>style.visibility</p:attrName>
                                        </p:attrNameLst>
                                      </p:cBhvr>
                                      <p:to>
                                        <p:strVal val="visible"/>
                                      </p:to>
                                    </p:set>
                                    <p:animEffect transition="in" filter="fade">
                                      <p:cBhvr>
                                        <p:cTn id="96" dur="500"/>
                                        <p:tgtEl>
                                          <p:spTgt spid="207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057"/>
                                        </p:tgtEl>
                                        <p:attrNameLst>
                                          <p:attrName>style.visibility</p:attrName>
                                        </p:attrNameLst>
                                      </p:cBhvr>
                                      <p:to>
                                        <p:strVal val="visible"/>
                                      </p:to>
                                    </p:set>
                                    <p:animEffect transition="in" filter="fade">
                                      <p:cBhvr>
                                        <p:cTn id="101" dur="500"/>
                                        <p:tgtEl>
                                          <p:spTgt spid="205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5">
                                            <p:txEl>
                                              <p:pRg st="0" end="0"/>
                                            </p:txEl>
                                          </p:spTgt>
                                        </p:tgtEl>
                                        <p:attrNameLst>
                                          <p:attrName>style.visibility</p:attrName>
                                        </p:attrNameLst>
                                      </p:cBhvr>
                                      <p:to>
                                        <p:strVal val="visible"/>
                                      </p:to>
                                    </p:set>
                                    <p:animEffect transition="in" filter="fade">
                                      <p:cBhvr>
                                        <p:cTn id="104" dur="500"/>
                                        <p:tgtEl>
                                          <p:spTgt spid="75">
                                            <p:txEl>
                                              <p:pRg st="0" end="0"/>
                                            </p:txEl>
                                          </p:spTgt>
                                        </p:tgtEl>
                                      </p:cBhvr>
                                    </p:animEffect>
                                  </p:childTnLst>
                                </p:cTn>
                              </p:par>
                              <p:par>
                                <p:cTn id="105" presetID="10" presetClass="entr" presetSubtype="0"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fade">
                                      <p:cBhvr>
                                        <p:cTn id="107" dur="500"/>
                                        <p:tgtEl>
                                          <p:spTgt spid="3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74"/>
                                        </p:tgtEl>
                                        <p:attrNameLst>
                                          <p:attrName>style.visibility</p:attrName>
                                        </p:attrNameLst>
                                      </p:cBhvr>
                                      <p:to>
                                        <p:strVal val="visible"/>
                                      </p:to>
                                    </p:set>
                                    <p:animEffect transition="in" filter="fade">
                                      <p:cBhvr>
                                        <p:cTn id="110" dur="500"/>
                                        <p:tgtEl>
                                          <p:spTgt spid="7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
                                        </p:tgtEl>
                                        <p:attrNameLst>
                                          <p:attrName>style.visibility</p:attrName>
                                        </p:attrNameLst>
                                      </p:cBhvr>
                                      <p:to>
                                        <p:strVal val="visible"/>
                                      </p:to>
                                    </p:set>
                                    <p:animEffect transition="in" filter="fade">
                                      <p:cBhvr>
                                        <p:cTn id="113" dur="500"/>
                                        <p:tgtEl>
                                          <p:spTgt spid="3"/>
                                        </p:tgtEl>
                                      </p:cBhvr>
                                    </p:animEffect>
                                  </p:childTnLst>
                                </p:cTn>
                              </p:par>
                              <p:par>
                                <p:cTn id="114" presetID="10" presetClass="entr" presetSubtype="0" fill="hold" nodeType="with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fade">
                                      <p:cBhvr>
                                        <p:cTn id="116" dur="500"/>
                                        <p:tgtEl>
                                          <p:spTgt spid="3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77"/>
                                        </p:tgtEl>
                                        <p:attrNameLst>
                                          <p:attrName>style.visibility</p:attrName>
                                        </p:attrNameLst>
                                      </p:cBhvr>
                                      <p:to>
                                        <p:strVal val="visible"/>
                                      </p:to>
                                    </p:set>
                                    <p:animEffect transition="in" filter="fade">
                                      <p:cBhvr>
                                        <p:cTn id="119" dur="500"/>
                                        <p:tgtEl>
                                          <p:spTgt spid="77"/>
                                        </p:tgtEl>
                                      </p:cBhvr>
                                    </p:animEffect>
                                  </p:childTnLst>
                                </p:cTn>
                              </p:par>
                              <p:par>
                                <p:cTn id="120" presetID="10" presetClass="entr" presetSubtype="0" fill="hold" nodeType="withEffect">
                                  <p:stCondLst>
                                    <p:cond delay="0"/>
                                  </p:stCondLst>
                                  <p:childTnLst>
                                    <p:set>
                                      <p:cBhvr>
                                        <p:cTn id="121" dur="1" fill="hold">
                                          <p:stCondLst>
                                            <p:cond delay="0"/>
                                          </p:stCondLst>
                                        </p:cTn>
                                        <p:tgtEl>
                                          <p:spTgt spid="2079"/>
                                        </p:tgtEl>
                                        <p:attrNameLst>
                                          <p:attrName>style.visibility</p:attrName>
                                        </p:attrNameLst>
                                      </p:cBhvr>
                                      <p:to>
                                        <p:strVal val="visible"/>
                                      </p:to>
                                    </p:set>
                                    <p:animEffect transition="in" filter="fade">
                                      <p:cBhvr>
                                        <p:cTn id="122" dur="500"/>
                                        <p:tgtEl>
                                          <p:spTgt spid="2079"/>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76"/>
                                        </p:tgtEl>
                                        <p:attrNameLst>
                                          <p:attrName>style.visibility</p:attrName>
                                        </p:attrNameLst>
                                      </p:cBhvr>
                                      <p:to>
                                        <p:strVal val="visible"/>
                                      </p:to>
                                    </p:set>
                                    <p:animEffect transition="in" filter="fade">
                                      <p:cBhvr>
                                        <p:cTn id="125" dur="500"/>
                                        <p:tgtEl>
                                          <p:spTgt spid="76"/>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2059"/>
                                        </p:tgtEl>
                                        <p:attrNameLst>
                                          <p:attrName>style.visibility</p:attrName>
                                        </p:attrNameLst>
                                      </p:cBhvr>
                                      <p:to>
                                        <p:strVal val="visible"/>
                                      </p:to>
                                    </p:set>
                                    <p:animEffect transition="in" filter="fade">
                                      <p:cBhvr>
                                        <p:cTn id="130" dur="500"/>
                                        <p:tgtEl>
                                          <p:spTgt spid="2059"/>
                                        </p:tgtEl>
                                      </p:cBhvr>
                                    </p:animEffect>
                                  </p:childTnLst>
                                </p:cTn>
                              </p:par>
                              <p:par>
                                <p:cTn id="131" presetID="10" presetClass="entr" presetSubtype="0" fill="hold" nodeType="withEffect">
                                  <p:stCondLst>
                                    <p:cond delay="0"/>
                                  </p:stCondLst>
                                  <p:childTnLst>
                                    <p:set>
                                      <p:cBhvr>
                                        <p:cTn id="132" dur="1" fill="hold">
                                          <p:stCondLst>
                                            <p:cond delay="0"/>
                                          </p:stCondLst>
                                        </p:cTn>
                                        <p:tgtEl>
                                          <p:spTgt spid="36"/>
                                        </p:tgtEl>
                                        <p:attrNameLst>
                                          <p:attrName>style.visibility</p:attrName>
                                        </p:attrNameLst>
                                      </p:cBhvr>
                                      <p:to>
                                        <p:strVal val="visible"/>
                                      </p:to>
                                    </p:set>
                                    <p:animEffect transition="in" filter="fade">
                                      <p:cBhvr>
                                        <p:cTn id="133" dur="500"/>
                                        <p:tgtEl>
                                          <p:spTgt spid="36"/>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81"/>
                                        </p:tgtEl>
                                        <p:attrNameLst>
                                          <p:attrName>style.visibility</p:attrName>
                                        </p:attrNameLst>
                                      </p:cBhvr>
                                      <p:to>
                                        <p:strVal val="visible"/>
                                      </p:to>
                                    </p:set>
                                    <p:animEffect transition="in" filter="fade">
                                      <p:cBhvr>
                                        <p:cTn id="136" dur="500"/>
                                        <p:tgtEl>
                                          <p:spTgt spid="81"/>
                                        </p:tgtEl>
                                      </p:cBhvr>
                                    </p:animEffect>
                                  </p:childTnLst>
                                </p:cTn>
                              </p:par>
                              <p:par>
                                <p:cTn id="137" presetID="10" presetClass="entr" presetSubtype="0" fill="hold" nodeType="with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fade">
                                      <p:cBhvr>
                                        <p:cTn id="139" dur="500"/>
                                        <p:tgtEl>
                                          <p:spTgt spid="3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500"/>
                                        <p:tgtEl>
                                          <p:spTgt spid="35"/>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85"/>
                                        </p:tgtEl>
                                        <p:attrNameLst>
                                          <p:attrName>style.visibility</p:attrName>
                                        </p:attrNameLst>
                                      </p:cBhvr>
                                      <p:to>
                                        <p:strVal val="visible"/>
                                      </p:to>
                                    </p:set>
                                    <p:animEffect transition="in" filter="fade">
                                      <p:cBhvr>
                                        <p:cTn id="145" dur="500"/>
                                        <p:tgtEl>
                                          <p:spTgt spid="85"/>
                                        </p:tgtEl>
                                      </p:cBhvr>
                                    </p:animEffect>
                                  </p:childTnLst>
                                </p:cTn>
                              </p:par>
                              <p:par>
                                <p:cTn id="146" presetID="10" presetClass="entr" presetSubtype="0" fill="hold" nodeType="withEffect">
                                  <p:stCondLst>
                                    <p:cond delay="0"/>
                                  </p:stCondLst>
                                  <p:childTnLst>
                                    <p:set>
                                      <p:cBhvr>
                                        <p:cTn id="147" dur="1" fill="hold">
                                          <p:stCondLst>
                                            <p:cond delay="0"/>
                                          </p:stCondLst>
                                        </p:cTn>
                                        <p:tgtEl>
                                          <p:spTgt spid="90"/>
                                        </p:tgtEl>
                                        <p:attrNameLst>
                                          <p:attrName>style.visibility</p:attrName>
                                        </p:attrNameLst>
                                      </p:cBhvr>
                                      <p:to>
                                        <p:strVal val="visible"/>
                                      </p:to>
                                    </p:set>
                                    <p:animEffect transition="in" filter="fade">
                                      <p:cBhvr>
                                        <p:cTn id="148" dur="500"/>
                                        <p:tgtEl>
                                          <p:spTgt spid="9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05"/>
                                        </p:tgtEl>
                                        <p:attrNameLst>
                                          <p:attrName>style.visibility</p:attrName>
                                        </p:attrNameLst>
                                      </p:cBhvr>
                                      <p:to>
                                        <p:strVal val="visible"/>
                                      </p:to>
                                    </p:set>
                                    <p:animEffect transition="in" filter="fade">
                                      <p:cBhvr>
                                        <p:cTn id="151" dur="500"/>
                                        <p:tgtEl>
                                          <p:spTgt spid="105"/>
                                        </p:tgtEl>
                                      </p:cBhvr>
                                    </p:animEffect>
                                  </p:childTnLst>
                                </p:cTn>
                              </p:par>
                              <p:par>
                                <p:cTn id="152" presetID="10" presetClass="entr" presetSubtype="0" fill="hold" nodeType="withEffect">
                                  <p:stCondLst>
                                    <p:cond delay="0"/>
                                  </p:stCondLst>
                                  <p:childTnLst>
                                    <p:set>
                                      <p:cBhvr>
                                        <p:cTn id="153" dur="1" fill="hold">
                                          <p:stCondLst>
                                            <p:cond delay="0"/>
                                          </p:stCondLst>
                                        </p:cTn>
                                        <p:tgtEl>
                                          <p:spTgt spid="106"/>
                                        </p:tgtEl>
                                        <p:attrNameLst>
                                          <p:attrName>style.visibility</p:attrName>
                                        </p:attrNameLst>
                                      </p:cBhvr>
                                      <p:to>
                                        <p:strVal val="visible"/>
                                      </p:to>
                                    </p:set>
                                    <p:animEffect transition="in" filter="fade">
                                      <p:cBhvr>
                                        <p:cTn id="154" dur="500"/>
                                        <p:tgtEl>
                                          <p:spTgt spid="106"/>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7"/>
                                        </p:tgtEl>
                                        <p:attrNameLst>
                                          <p:attrName>style.visibility</p:attrName>
                                        </p:attrNameLst>
                                      </p:cBhvr>
                                      <p:to>
                                        <p:strVal val="visible"/>
                                      </p:to>
                                    </p:set>
                                    <p:animEffect transition="in" filter="fade">
                                      <p:cBhvr>
                                        <p:cTn id="157" dur="500"/>
                                        <p:tgtEl>
                                          <p:spTgt spid="7"/>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69">
                                            <p:txEl>
                                              <p:pRg st="0" end="0"/>
                                            </p:txEl>
                                          </p:spTgt>
                                        </p:tgtEl>
                                        <p:attrNameLst>
                                          <p:attrName>style.visibility</p:attrName>
                                        </p:attrNameLst>
                                      </p:cBhvr>
                                      <p:to>
                                        <p:strVal val="visible"/>
                                      </p:to>
                                    </p:set>
                                    <p:animEffect transition="in" filter="fade">
                                      <p:cBhvr>
                                        <p:cTn id="160" dur="500"/>
                                        <p:tgtEl>
                                          <p:spTgt spid="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2072" grpId="0" animBg="1"/>
      <p:bldP spid="61" grpId="0" animBg="1"/>
      <p:bldP spid="62" grpId="0" animBg="1"/>
      <p:bldP spid="63" grpId="0" animBg="1"/>
      <p:bldP spid="64" grpId="0" animBg="1"/>
      <p:bldP spid="72" grpId="0" animBg="1"/>
      <p:bldP spid="74" grpId="0" animBg="1"/>
      <p:bldP spid="76" grpId="0" animBg="1"/>
      <p:bldP spid="77" grpId="0" animBg="1"/>
      <p:bldP spid="81" grpId="0" animBg="1"/>
      <p:bldP spid="35" grpId="0" animBg="1"/>
      <p:bldP spid="85" grpId="0" animBg="1"/>
      <p:bldP spid="105" grpId="0" animBg="1"/>
      <p:bldP spid="2" grpId="0" animBg="1"/>
      <p:bldP spid="65" grpId="0" animBg="1"/>
      <p:bldP spid="66" grpId="0" animBg="1"/>
      <p:bldP spid="3" grpId="0" animBg="1"/>
      <p:bldP spid="7" grpId="0" animBg="1"/>
      <p:bldP spid="68" grpId="0" build="p"/>
      <p:bldP spid="69" grpId="0" build="p"/>
      <p:bldP spid="73" grpId="0" build="p"/>
      <p:bldP spid="7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Z:\NCEI_NASA_DEVELOP\2016\2016SummerTerm\PacWRII\Deliverables\FlashTalk\GPM_ANOM_201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38919" y="2135352"/>
            <a:ext cx="5673929" cy="425664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p:cNvSpPr txBox="1">
            <a:spLocks/>
          </p:cNvSpPr>
          <p:nvPr/>
        </p:nvSpPr>
        <p:spPr>
          <a:xfrm>
            <a:off x="692153" y="534635"/>
            <a:ext cx="9698756"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smtClean="0">
                <a:solidFill>
                  <a:schemeClr val="bg1"/>
                </a:solidFill>
              </a:rPr>
              <a:t>“Spatial Anomalous Precipitation Tool”</a:t>
            </a:r>
            <a:endParaRPr lang="en-US" sz="4000" b="1" dirty="0">
              <a:solidFill>
                <a:schemeClr val="bg1"/>
              </a:solidFill>
            </a:endParaRPr>
          </a:p>
        </p:txBody>
      </p:sp>
      <p:sp>
        <p:nvSpPr>
          <p:cNvPr id="7" name="Text Placeholder 1"/>
          <p:cNvSpPr txBox="1">
            <a:spLocks/>
          </p:cNvSpPr>
          <p:nvPr/>
        </p:nvSpPr>
        <p:spPr>
          <a:xfrm>
            <a:off x="920753" y="1708320"/>
            <a:ext cx="4403767" cy="45013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solidFill>
                  <a:schemeClr val="tx1"/>
                </a:solidFill>
              </a:rPr>
              <a:t>Equatorial Pacific SST Anomalies  </a:t>
            </a:r>
          </a:p>
        </p:txBody>
      </p:sp>
      <p:sp>
        <p:nvSpPr>
          <p:cNvPr id="6" name="TextBox 5"/>
          <p:cNvSpPr txBox="1"/>
          <p:nvPr/>
        </p:nvSpPr>
        <p:spPr>
          <a:xfrm>
            <a:off x="7308790" y="1333220"/>
            <a:ext cx="3534186" cy="1200329"/>
          </a:xfrm>
          <a:prstGeom prst="rect">
            <a:avLst/>
          </a:prstGeom>
          <a:noFill/>
        </p:spPr>
        <p:txBody>
          <a:bodyPr wrap="square" rtlCol="0">
            <a:spAutoFit/>
          </a:bodyPr>
          <a:lstStyle/>
          <a:p>
            <a:r>
              <a:rPr lang="en-US" b="1" dirty="0">
                <a:solidFill>
                  <a:prstClr val="black"/>
                </a:solidFill>
              </a:rPr>
              <a:t>Representing Precipitation</a:t>
            </a:r>
          </a:p>
          <a:p>
            <a:r>
              <a:rPr lang="en-US" b="1" dirty="0">
                <a:solidFill>
                  <a:srgbClr val="806338"/>
                </a:solidFill>
              </a:rPr>
              <a:t>Brown</a:t>
            </a:r>
            <a:r>
              <a:rPr lang="en-US" b="1" dirty="0">
                <a:solidFill>
                  <a:srgbClr val="E7E6E6">
                    <a:lumMod val="50000"/>
                  </a:srgbClr>
                </a:solidFill>
              </a:rPr>
              <a:t> </a:t>
            </a:r>
            <a:r>
              <a:rPr lang="en-US" b="1" dirty="0">
                <a:solidFill>
                  <a:prstClr val="black"/>
                </a:solidFill>
              </a:rPr>
              <a:t>= Below average</a:t>
            </a:r>
          </a:p>
          <a:p>
            <a:r>
              <a:rPr lang="en-US" b="1" dirty="0">
                <a:solidFill>
                  <a:srgbClr val="3F97A9"/>
                </a:solidFill>
              </a:rPr>
              <a:t>Turquoise</a:t>
            </a:r>
            <a:r>
              <a:rPr lang="en-US" b="1" dirty="0">
                <a:solidFill>
                  <a:srgbClr val="E7E6E6">
                    <a:lumMod val="50000"/>
                  </a:srgbClr>
                </a:solidFill>
              </a:rPr>
              <a:t> = </a:t>
            </a:r>
            <a:r>
              <a:rPr lang="en-US" b="1" dirty="0">
                <a:solidFill>
                  <a:prstClr val="black"/>
                </a:solidFill>
              </a:rPr>
              <a:t>Above average</a:t>
            </a:r>
          </a:p>
          <a:p>
            <a:endParaRPr lang="en-US" b="1" dirty="0">
              <a:solidFill>
                <a:prstClr val="black"/>
              </a:solidFill>
            </a:endParaRPr>
          </a:p>
        </p:txBody>
      </p:sp>
      <p:pic>
        <p:nvPicPr>
          <p:cNvPr id="9" name="Picture 3" descr="Z:\NCEI_NASA_DEVELOP\2016\2016SummerTerm\PacWRII\Deliverables\FlashTalk\SST.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0370" y="2135352"/>
            <a:ext cx="5562600" cy="42566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45997" y="1246356"/>
            <a:ext cx="2971346" cy="461665"/>
          </a:xfrm>
          <a:prstGeom prst="rect">
            <a:avLst/>
          </a:prstGeom>
          <a:noFill/>
        </p:spPr>
        <p:txBody>
          <a:bodyPr wrap="square" rtlCol="0">
            <a:spAutoFit/>
          </a:bodyPr>
          <a:lstStyle/>
          <a:p>
            <a:r>
              <a:rPr lang="en-US" sz="2400" b="1" dirty="0" smtClean="0">
                <a:solidFill>
                  <a:srgbClr val="FF0000"/>
                </a:solidFill>
              </a:rPr>
              <a:t>2015-2016 El Niño </a:t>
            </a:r>
          </a:p>
        </p:txBody>
      </p:sp>
    </p:spTree>
    <p:extLst>
      <p:ext uri="{BB962C8B-B14F-4D97-AF65-F5344CB8AC3E}">
        <p14:creationId xmlns:p14="http://schemas.microsoft.com/office/powerpoint/2010/main" val="35559375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1306162" y="446436"/>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smtClean="0">
                <a:solidFill>
                  <a:schemeClr val="bg1"/>
                </a:solidFill>
              </a:rPr>
              <a:t>“Haywood Plot Generator”</a:t>
            </a:r>
            <a:endParaRPr lang="en-US" sz="40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478" y="1296755"/>
            <a:ext cx="10058400" cy="53228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43" y="1303253"/>
            <a:ext cx="10058400" cy="530987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643" y="1314101"/>
            <a:ext cx="10058400" cy="5305529"/>
          </a:xfrm>
          <a:prstGeom prst="rect">
            <a:avLst/>
          </a:prstGeom>
        </p:spPr>
      </p:pic>
      <p:sp>
        <p:nvSpPr>
          <p:cNvPr id="10" name="TextBox 9"/>
          <p:cNvSpPr txBox="1"/>
          <p:nvPr/>
        </p:nvSpPr>
        <p:spPr>
          <a:xfrm>
            <a:off x="9786255" y="4472810"/>
            <a:ext cx="2405743" cy="369332"/>
          </a:xfrm>
          <a:prstGeom prst="rect">
            <a:avLst/>
          </a:prstGeom>
          <a:noFill/>
        </p:spPr>
        <p:txBody>
          <a:bodyPr wrap="square" rtlCol="0">
            <a:spAutoFit/>
          </a:bodyPr>
          <a:lstStyle/>
          <a:p>
            <a:r>
              <a:rPr lang="en-US" b="1" dirty="0" smtClean="0">
                <a:solidFill>
                  <a:srgbClr val="52B37B"/>
                </a:solidFill>
              </a:rPr>
              <a:t>GPM Real-Time</a:t>
            </a:r>
            <a:endParaRPr lang="en-US" b="1" dirty="0">
              <a:solidFill>
                <a:srgbClr val="52B37B"/>
              </a:solidFill>
            </a:endParaRPr>
          </a:p>
        </p:txBody>
      </p:sp>
      <p:sp>
        <p:nvSpPr>
          <p:cNvPr id="11" name="TextBox 10"/>
          <p:cNvSpPr txBox="1"/>
          <p:nvPr/>
        </p:nvSpPr>
        <p:spPr>
          <a:xfrm>
            <a:off x="9786257" y="2938829"/>
            <a:ext cx="1894117" cy="369332"/>
          </a:xfrm>
          <a:prstGeom prst="rect">
            <a:avLst/>
          </a:prstGeom>
          <a:noFill/>
        </p:spPr>
        <p:txBody>
          <a:bodyPr wrap="square" rtlCol="0">
            <a:spAutoFit/>
          </a:bodyPr>
          <a:lstStyle/>
          <a:p>
            <a:r>
              <a:rPr lang="en-US" b="1" dirty="0" smtClean="0">
                <a:solidFill>
                  <a:srgbClr val="FF0000"/>
                </a:solidFill>
              </a:rPr>
              <a:t>El Niño Normal</a:t>
            </a:r>
            <a:endParaRPr lang="en-US" b="1" dirty="0">
              <a:solidFill>
                <a:srgbClr val="FF0000"/>
              </a:solidFill>
            </a:endParaRPr>
          </a:p>
        </p:txBody>
      </p:sp>
      <p:sp>
        <p:nvSpPr>
          <p:cNvPr id="12" name="TextBox 11"/>
          <p:cNvSpPr txBox="1"/>
          <p:nvPr/>
        </p:nvSpPr>
        <p:spPr>
          <a:xfrm>
            <a:off x="9786257" y="2457390"/>
            <a:ext cx="2405743" cy="369332"/>
          </a:xfrm>
          <a:prstGeom prst="rect">
            <a:avLst/>
          </a:prstGeom>
          <a:noFill/>
        </p:spPr>
        <p:txBody>
          <a:bodyPr wrap="square" rtlCol="0">
            <a:spAutoFit/>
          </a:bodyPr>
          <a:lstStyle/>
          <a:p>
            <a:r>
              <a:rPr lang="en-US" b="1" dirty="0" smtClean="0">
                <a:solidFill>
                  <a:srgbClr val="0000FF"/>
                </a:solidFill>
              </a:rPr>
              <a:t>La Niña Normal</a:t>
            </a:r>
            <a:endParaRPr lang="en-US" b="1" dirty="0">
              <a:solidFill>
                <a:srgbClr val="0000FF"/>
              </a:solidFill>
            </a:endParaRPr>
          </a:p>
        </p:txBody>
      </p:sp>
      <p:sp>
        <p:nvSpPr>
          <p:cNvPr id="13" name="TextBox 12"/>
          <p:cNvSpPr txBox="1"/>
          <p:nvPr/>
        </p:nvSpPr>
        <p:spPr>
          <a:xfrm>
            <a:off x="9786257" y="4202419"/>
            <a:ext cx="2405743" cy="369332"/>
          </a:xfrm>
          <a:prstGeom prst="rect">
            <a:avLst/>
          </a:prstGeom>
          <a:noFill/>
        </p:spPr>
        <p:txBody>
          <a:bodyPr wrap="square" rtlCol="0">
            <a:spAutoFit/>
          </a:bodyPr>
          <a:lstStyle/>
          <a:p>
            <a:r>
              <a:rPr lang="en-US" b="1" dirty="0" smtClean="0">
                <a:solidFill>
                  <a:srgbClr val="52B37B"/>
                </a:solidFill>
              </a:rPr>
              <a:t>GPM Real-Time</a:t>
            </a:r>
            <a:endParaRPr lang="en-US" b="1" dirty="0">
              <a:solidFill>
                <a:srgbClr val="52B37B"/>
              </a:solidFill>
            </a:endParaRPr>
          </a:p>
        </p:txBody>
      </p:sp>
      <p:sp>
        <p:nvSpPr>
          <p:cNvPr id="14" name="TextBox 13"/>
          <p:cNvSpPr txBox="1"/>
          <p:nvPr/>
        </p:nvSpPr>
        <p:spPr>
          <a:xfrm>
            <a:off x="9786257" y="3487807"/>
            <a:ext cx="2405743" cy="369332"/>
          </a:xfrm>
          <a:prstGeom prst="rect">
            <a:avLst/>
          </a:prstGeom>
          <a:noFill/>
        </p:spPr>
        <p:txBody>
          <a:bodyPr wrap="square" rtlCol="0">
            <a:spAutoFit/>
          </a:bodyPr>
          <a:lstStyle/>
          <a:p>
            <a:r>
              <a:rPr lang="en-US" b="1" dirty="0" smtClean="0">
                <a:solidFill>
                  <a:srgbClr val="FF0000"/>
                </a:solidFill>
              </a:rPr>
              <a:t>El Niño Normal</a:t>
            </a:r>
            <a:endParaRPr lang="en-US" b="1" dirty="0">
              <a:solidFill>
                <a:srgbClr val="FF0000"/>
              </a:solidFill>
            </a:endParaRPr>
          </a:p>
        </p:txBody>
      </p:sp>
      <p:sp>
        <p:nvSpPr>
          <p:cNvPr id="15" name="TextBox 14"/>
          <p:cNvSpPr txBox="1"/>
          <p:nvPr/>
        </p:nvSpPr>
        <p:spPr>
          <a:xfrm>
            <a:off x="9786257" y="2120324"/>
            <a:ext cx="2405743" cy="369332"/>
          </a:xfrm>
          <a:prstGeom prst="rect">
            <a:avLst/>
          </a:prstGeom>
          <a:noFill/>
        </p:spPr>
        <p:txBody>
          <a:bodyPr wrap="square" rtlCol="0">
            <a:spAutoFit/>
          </a:bodyPr>
          <a:lstStyle/>
          <a:p>
            <a:r>
              <a:rPr lang="en-US" b="1" dirty="0" smtClean="0">
                <a:solidFill>
                  <a:srgbClr val="0000FF"/>
                </a:solidFill>
              </a:rPr>
              <a:t>La Niña Normal</a:t>
            </a:r>
            <a:endParaRPr lang="en-US" b="1" dirty="0">
              <a:solidFill>
                <a:srgbClr val="0000FF"/>
              </a:solidFill>
            </a:endParaRPr>
          </a:p>
        </p:txBody>
      </p:sp>
      <p:sp>
        <p:nvSpPr>
          <p:cNvPr id="16" name="TextBox 15"/>
          <p:cNvSpPr txBox="1"/>
          <p:nvPr/>
        </p:nvSpPr>
        <p:spPr>
          <a:xfrm>
            <a:off x="9786257" y="2740809"/>
            <a:ext cx="2405743" cy="369332"/>
          </a:xfrm>
          <a:prstGeom prst="rect">
            <a:avLst/>
          </a:prstGeom>
          <a:noFill/>
        </p:spPr>
        <p:txBody>
          <a:bodyPr wrap="square" rtlCol="0">
            <a:spAutoFit/>
          </a:bodyPr>
          <a:lstStyle/>
          <a:p>
            <a:r>
              <a:rPr lang="en-US" b="1" dirty="0" smtClean="0">
                <a:solidFill>
                  <a:srgbClr val="0000FF"/>
                </a:solidFill>
              </a:rPr>
              <a:t>La Niña Normal</a:t>
            </a:r>
            <a:endParaRPr lang="en-US" b="1" dirty="0">
              <a:solidFill>
                <a:srgbClr val="0000FF"/>
              </a:solidFill>
            </a:endParaRPr>
          </a:p>
        </p:txBody>
      </p:sp>
      <p:sp>
        <p:nvSpPr>
          <p:cNvPr id="17" name="TextBox 16"/>
          <p:cNvSpPr txBox="1"/>
          <p:nvPr/>
        </p:nvSpPr>
        <p:spPr>
          <a:xfrm>
            <a:off x="9786257" y="3845928"/>
            <a:ext cx="2164897" cy="369332"/>
          </a:xfrm>
          <a:prstGeom prst="rect">
            <a:avLst/>
          </a:prstGeom>
          <a:noFill/>
        </p:spPr>
        <p:txBody>
          <a:bodyPr wrap="square" rtlCol="0">
            <a:spAutoFit/>
          </a:bodyPr>
          <a:lstStyle/>
          <a:p>
            <a:r>
              <a:rPr lang="en-US" b="1" dirty="0" smtClean="0">
                <a:solidFill>
                  <a:srgbClr val="FF0000"/>
                </a:solidFill>
              </a:rPr>
              <a:t>El Niño Normal</a:t>
            </a:r>
            <a:endParaRPr lang="en-US" b="1" dirty="0">
              <a:solidFill>
                <a:srgbClr val="FF0000"/>
              </a:solidFill>
            </a:endParaRPr>
          </a:p>
        </p:txBody>
      </p:sp>
      <p:sp>
        <p:nvSpPr>
          <p:cNvPr id="18" name="TextBox 17"/>
          <p:cNvSpPr txBox="1"/>
          <p:nvPr/>
        </p:nvSpPr>
        <p:spPr>
          <a:xfrm>
            <a:off x="9786256" y="5107701"/>
            <a:ext cx="2405743" cy="369332"/>
          </a:xfrm>
          <a:prstGeom prst="rect">
            <a:avLst/>
          </a:prstGeom>
          <a:noFill/>
        </p:spPr>
        <p:txBody>
          <a:bodyPr wrap="square" rtlCol="0">
            <a:spAutoFit/>
          </a:bodyPr>
          <a:lstStyle/>
          <a:p>
            <a:r>
              <a:rPr lang="en-US" b="1" dirty="0" smtClean="0">
                <a:solidFill>
                  <a:srgbClr val="52B37B"/>
                </a:solidFill>
              </a:rPr>
              <a:t>GPM Real-Time</a:t>
            </a:r>
            <a:endParaRPr lang="en-US" b="1" dirty="0">
              <a:solidFill>
                <a:srgbClr val="52B37B"/>
              </a:solidFill>
            </a:endParaRPr>
          </a:p>
        </p:txBody>
      </p:sp>
    </p:spTree>
    <p:extLst>
      <p:ext uri="{BB962C8B-B14F-4D97-AF65-F5344CB8AC3E}">
        <p14:creationId xmlns:p14="http://schemas.microsoft.com/office/powerpoint/2010/main" val="210336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1500"/>
                            </p:stCondLst>
                            <p:childTnLst>
                              <p:par>
                                <p:cTn id="19" presetID="10" presetClass="exit" presetSubtype="0" fill="hold" grpId="1" nodeType="afterEffect">
                                  <p:stCondLst>
                                    <p:cond delay="17600"/>
                                  </p:stCondLst>
                                  <p:childTnLst>
                                    <p:animEffect transition="out" filter="fade">
                                      <p:cBhvr>
                                        <p:cTn id="20" dur="300"/>
                                        <p:tgtEl>
                                          <p:spTgt spid="18"/>
                                        </p:tgtEl>
                                      </p:cBhvr>
                                    </p:animEffect>
                                    <p:set>
                                      <p:cBhvr>
                                        <p:cTn id="21" dur="1" fill="hold">
                                          <p:stCondLst>
                                            <p:cond delay="299"/>
                                          </p:stCondLst>
                                        </p:cTn>
                                        <p:tgtEl>
                                          <p:spTgt spid="18"/>
                                        </p:tgtEl>
                                        <p:attrNameLst>
                                          <p:attrName>style.visibility</p:attrName>
                                        </p:attrNameLst>
                                      </p:cBhvr>
                                      <p:to>
                                        <p:strVal val="hidden"/>
                                      </p:to>
                                    </p:set>
                                  </p:childTnLst>
                                </p:cTn>
                              </p:par>
                              <p:par>
                                <p:cTn id="22" presetID="10" presetClass="exit" presetSubtype="0" fill="hold" grpId="1" nodeType="withEffect">
                                  <p:stCondLst>
                                    <p:cond delay="17500"/>
                                  </p:stCondLst>
                                  <p:childTnLst>
                                    <p:animEffect transition="out" filter="fade">
                                      <p:cBhvr>
                                        <p:cTn id="23" dur="300"/>
                                        <p:tgtEl>
                                          <p:spTgt spid="17"/>
                                        </p:tgtEl>
                                      </p:cBhvr>
                                    </p:animEffect>
                                    <p:set>
                                      <p:cBhvr>
                                        <p:cTn id="24" dur="1" fill="hold">
                                          <p:stCondLst>
                                            <p:cond delay="299"/>
                                          </p:stCondLst>
                                        </p:cTn>
                                        <p:tgtEl>
                                          <p:spTgt spid="17"/>
                                        </p:tgtEl>
                                        <p:attrNameLst>
                                          <p:attrName>style.visibility</p:attrName>
                                        </p:attrNameLst>
                                      </p:cBhvr>
                                      <p:to>
                                        <p:strVal val="hidden"/>
                                      </p:to>
                                    </p:set>
                                  </p:childTnLst>
                                </p:cTn>
                              </p:par>
                              <p:par>
                                <p:cTn id="25" presetID="10" presetClass="exit" presetSubtype="0" fill="hold" grpId="1" nodeType="withEffect">
                                  <p:stCondLst>
                                    <p:cond delay="17400"/>
                                  </p:stCondLst>
                                  <p:childTnLst>
                                    <p:animEffect transition="out" filter="fade">
                                      <p:cBhvr>
                                        <p:cTn id="26" dur="300"/>
                                        <p:tgtEl>
                                          <p:spTgt spid="16"/>
                                        </p:tgtEl>
                                      </p:cBhvr>
                                    </p:animEffect>
                                    <p:set>
                                      <p:cBhvr>
                                        <p:cTn id="27" dur="1" fill="hold">
                                          <p:stCondLst>
                                            <p:cond delay="2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200"/>
                                        <p:tgtEl>
                                          <p:spTgt spid="8"/>
                                        </p:tgtEl>
                                      </p:cBhvr>
                                    </p:animEffect>
                                  </p:childTnLst>
                                </p:cTn>
                              </p:par>
                            </p:childTnLst>
                          </p:cTn>
                        </p:par>
                        <p:par>
                          <p:cTn id="33" fill="hold">
                            <p:stCondLst>
                              <p:cond delay="12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1700"/>
                            </p:stCondLst>
                            <p:childTnLst>
                              <p:par>
                                <p:cTn id="44" presetID="10" presetClass="exit" presetSubtype="0" fill="hold" grpId="1" nodeType="afterEffect">
                                  <p:stCondLst>
                                    <p:cond delay="1720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0" presetClass="exit" presetSubtype="0" fill="hold" grpId="1" nodeType="withEffect">
                                  <p:stCondLst>
                                    <p:cond delay="17300"/>
                                  </p:stCondLst>
                                  <p:childTnLst>
                                    <p:animEffect transition="out" filter="fade">
                                      <p:cBhvr>
                                        <p:cTn id="48" dur="300"/>
                                        <p:tgtEl>
                                          <p:spTgt spid="13"/>
                                        </p:tgtEl>
                                      </p:cBhvr>
                                    </p:animEffect>
                                    <p:set>
                                      <p:cBhvr>
                                        <p:cTn id="49" dur="1" fill="hold">
                                          <p:stCondLst>
                                            <p:cond delay="299"/>
                                          </p:stCondLst>
                                        </p:cTn>
                                        <p:tgtEl>
                                          <p:spTgt spid="13"/>
                                        </p:tgtEl>
                                        <p:attrNameLst>
                                          <p:attrName>style.visibility</p:attrName>
                                        </p:attrNameLst>
                                      </p:cBhvr>
                                      <p:to>
                                        <p:strVal val="hidden"/>
                                      </p:to>
                                    </p:set>
                                  </p:childTnLst>
                                </p:cTn>
                              </p:par>
                              <p:par>
                                <p:cTn id="50" presetID="10" presetClass="exit" presetSubtype="0" fill="hold" grpId="1" nodeType="withEffect">
                                  <p:stCondLst>
                                    <p:cond delay="17300"/>
                                  </p:stCondLst>
                                  <p:childTnLst>
                                    <p:animEffect transition="out" filter="fade">
                                      <p:cBhvr>
                                        <p:cTn id="51" dur="400"/>
                                        <p:tgtEl>
                                          <p:spTgt spid="15"/>
                                        </p:tgtEl>
                                      </p:cBhvr>
                                    </p:animEffect>
                                    <p:set>
                                      <p:cBhvr>
                                        <p:cTn id="52" dur="1" fill="hold">
                                          <p:stCondLst>
                                            <p:cond delay="3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900"/>
                                        <p:tgtEl>
                                          <p:spTgt spid="9"/>
                                        </p:tgtEl>
                                      </p:cBhvr>
                                    </p:animEffect>
                                  </p:childTnLst>
                                </p:cTn>
                              </p:par>
                            </p:childTnLst>
                          </p:cTn>
                        </p:par>
                        <p:par>
                          <p:cTn id="58" fill="hold">
                            <p:stCondLst>
                              <p:cond delay="900"/>
                            </p:stCondLst>
                            <p:childTnLst>
                              <p:par>
                                <p:cTn id="59" presetID="10" presetClass="entr" presetSubtype="0"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3" grpId="1"/>
      <p:bldP spid="14" grpId="0"/>
      <p:bldP spid="14" grpId="1"/>
      <p:bldP spid="15" grpId="0"/>
      <p:bldP spid="15" grpId="1"/>
      <p:bldP spid="16" grpId="0"/>
      <p:bldP spid="16" grpId="1"/>
      <p:bldP spid="17" grpId="0"/>
      <p:bldP spid="17" grpId="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359353" y="50482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smtClean="0">
                <a:solidFill>
                  <a:schemeClr val="bg1"/>
                </a:solidFill>
              </a:rPr>
              <a:t>“Virtual Station Generator”</a:t>
            </a:r>
            <a:endParaRPr lang="en-US" sz="40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27" y="1847598"/>
            <a:ext cx="10058400" cy="41909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627" y="1847597"/>
            <a:ext cx="10058400" cy="4190999"/>
          </a:xfrm>
          <a:prstGeom prst="rect">
            <a:avLst/>
          </a:prstGeom>
        </p:spPr>
      </p:pic>
      <p:pic>
        <p:nvPicPr>
          <p:cNvPr id="8" name="Picture 4" descr="C:\Users\nicholas.luchetti\Downloads\Virtualstation_RMI_KWAJALEIN_days_9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990" y="1847596"/>
            <a:ext cx="10058400" cy="419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80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9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p:nvPr/>
        </p:nvSpPr>
        <p:spPr>
          <a:xfrm>
            <a:off x="3263590" y="217713"/>
            <a:ext cx="5174895" cy="4450253"/>
          </a:xfrm>
          <a:prstGeom prst="funnel">
            <a:avLst/>
          </a:prstGeom>
          <a:solidFill>
            <a:srgbClr val="FFC000"/>
          </a:solidFill>
          <a:ln>
            <a:solidFill>
              <a:schemeClr val="bg2">
                <a:lumMod val="90000"/>
              </a:schemeClr>
            </a:solidFill>
          </a:ln>
        </p:spPr>
        <p:style>
          <a:lnRef idx="1">
            <a:schemeClr val="accent1">
              <a:hueOff val="0"/>
              <a:satOff val="0"/>
              <a:lumOff val="0"/>
              <a:alphaOff val="0"/>
            </a:schemeClr>
          </a:lnRef>
          <a:fillRef idx="1">
            <a:scrgbClr r="0" g="0" b="0"/>
          </a:fillRef>
          <a:effectRef idx="0">
            <a:schemeClr val="accent1">
              <a:alpha val="40000"/>
              <a:tint val="40000"/>
              <a:hueOff val="0"/>
              <a:satOff val="0"/>
              <a:lumOff val="0"/>
              <a:alphaOff val="0"/>
            </a:schemeClr>
          </a:effectRef>
          <a:fontRef idx="minor">
            <a:schemeClr val="dk1">
              <a:hueOff val="0"/>
              <a:satOff val="0"/>
              <a:lumOff val="0"/>
              <a:alphaOff val="0"/>
            </a:schemeClr>
          </a:fontRef>
        </p:style>
      </p:sp>
      <p:sp>
        <p:nvSpPr>
          <p:cNvPr id="6" name="Oval 5"/>
          <p:cNvSpPr/>
          <p:nvPr/>
        </p:nvSpPr>
        <p:spPr>
          <a:xfrm>
            <a:off x="3464501" y="352183"/>
            <a:ext cx="4773073" cy="1967423"/>
          </a:xfrm>
          <a:prstGeom prst="ellipse">
            <a:avLst/>
          </a:prstGeom>
          <a:gradFill flip="none" rotWithShape="1">
            <a:gsLst>
              <a:gs pos="0">
                <a:srgbClr val="C8B22E">
                  <a:shade val="30000"/>
                  <a:satMod val="115000"/>
                </a:srgbClr>
              </a:gs>
              <a:gs pos="68000">
                <a:srgbClr val="FFC000"/>
              </a:gs>
              <a:gs pos="100000">
                <a:srgbClr val="C8B22E">
                  <a:shade val="100000"/>
                  <a:satMod val="115000"/>
                </a:srgbClr>
              </a:gs>
            </a:gsLst>
            <a:lin ang="162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sp>
      <p:pic>
        <p:nvPicPr>
          <p:cNvPr id="7" name="Picture 2" descr="Z:\NCEI_NASA_DEVELOP\2016\2016SummerTerm\PacWRII\Deliverables\VPS\GPM_GIF\ANOM\12_MAM_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6638" y="1032302"/>
            <a:ext cx="3788465" cy="2406693"/>
          </a:xfrm>
          <a:prstGeom prst="rect">
            <a:avLst/>
          </a:prstGeom>
          <a:noFill/>
          <a:ln>
            <a:solidFill>
              <a:schemeClr val="bg1">
                <a:lumMod val="75000"/>
              </a:schemeClr>
            </a:solidFill>
          </a:ln>
          <a:effectLst>
            <a:glow rad="635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5013746" y="1114419"/>
            <a:ext cx="3533652" cy="2242458"/>
          </a:xfrm>
          <a:prstGeom prst="rect">
            <a:avLst/>
          </a:prstGeom>
          <a:ln>
            <a:solidFill>
              <a:schemeClr val="bg1">
                <a:lumMod val="75000"/>
              </a:schemeClr>
            </a:solidFill>
          </a:ln>
          <a:effectLst>
            <a:glow rad="63500">
              <a:schemeClr val="accent5">
                <a:satMod val="175000"/>
                <a:alpha val="40000"/>
              </a:schemeClr>
            </a:glow>
          </a:effec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9916" y="1114419"/>
            <a:ext cx="3481311" cy="2271821"/>
          </a:xfrm>
          <a:prstGeom prst="rect">
            <a:avLst/>
          </a:prstGeom>
          <a:noFill/>
          <a:ln>
            <a:noFill/>
          </a:ln>
          <a:effectLst>
            <a:glow rad="635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eform 9"/>
          <p:cNvSpPr/>
          <p:nvPr/>
        </p:nvSpPr>
        <p:spPr>
          <a:xfrm>
            <a:off x="4201370" y="4308687"/>
            <a:ext cx="3916750" cy="979187"/>
          </a:xfrm>
          <a:custGeom>
            <a:avLst/>
            <a:gdLst>
              <a:gd name="connsiteX0" fmla="*/ 0 w 3916750"/>
              <a:gd name="connsiteY0" fmla="*/ 0 h 979187"/>
              <a:gd name="connsiteX1" fmla="*/ 3916750 w 3916750"/>
              <a:gd name="connsiteY1" fmla="*/ 0 h 979187"/>
              <a:gd name="connsiteX2" fmla="*/ 3916750 w 3916750"/>
              <a:gd name="connsiteY2" fmla="*/ 979187 h 979187"/>
              <a:gd name="connsiteX3" fmla="*/ 0 w 3916750"/>
              <a:gd name="connsiteY3" fmla="*/ 979187 h 979187"/>
              <a:gd name="connsiteX4" fmla="*/ 0 w 3916750"/>
              <a:gd name="connsiteY4" fmla="*/ 0 h 97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750" h="979187">
                <a:moveTo>
                  <a:pt x="0" y="0"/>
                </a:moveTo>
                <a:lnTo>
                  <a:pt x="3916750" y="0"/>
                </a:lnTo>
                <a:lnTo>
                  <a:pt x="3916750" y="979187"/>
                </a:lnTo>
                <a:lnTo>
                  <a:pt x="0" y="9791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808" tIns="241808" rIns="241808" bIns="241808" numCol="1" spcCol="1270" anchor="ctr" anchorCtr="0">
            <a:noAutofit/>
          </a:bodyPr>
          <a:lstStyle/>
          <a:p>
            <a:pPr algn="ctr" defTabSz="1511300">
              <a:lnSpc>
                <a:spcPct val="90000"/>
              </a:lnSpc>
              <a:spcBef>
                <a:spcPct val="0"/>
              </a:spcBef>
              <a:spcAft>
                <a:spcPct val="35000"/>
              </a:spcAft>
            </a:pPr>
            <a:endParaRPr lang="en-US" sz="3400" dirty="0">
              <a:solidFill>
                <a:prstClr val="black">
                  <a:hueOff val="0"/>
                  <a:satOff val="0"/>
                  <a:lumOff val="0"/>
                  <a:alphaOff val="0"/>
                </a:prstClr>
              </a:solidFill>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590" y="1229778"/>
            <a:ext cx="5190285" cy="3470366"/>
          </a:xfrm>
          <a:prstGeom prst="rect">
            <a:avLst/>
          </a:prstGeom>
          <a:ln>
            <a:noFill/>
          </a:ln>
        </p:spPr>
      </p:pic>
      <p:sp>
        <p:nvSpPr>
          <p:cNvPr id="12" name="Down Arrow 11"/>
          <p:cNvSpPr/>
          <p:nvPr/>
        </p:nvSpPr>
        <p:spPr>
          <a:xfrm>
            <a:off x="5450737" y="4500046"/>
            <a:ext cx="815989" cy="522233"/>
          </a:xfrm>
          <a:prstGeom prst="downArrow">
            <a:avLst/>
          </a:prstGeom>
          <a:solidFill>
            <a:schemeClr val="bg1">
              <a:lumMod val="50000"/>
            </a:schemeClr>
          </a:solidFill>
          <a:ln>
            <a:solidFill>
              <a:schemeClr val="bg1">
                <a:lumMod val="50000"/>
              </a:schemeClr>
            </a:solid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3976095" y="5098479"/>
            <a:ext cx="4001317" cy="738664"/>
          </a:xfrm>
          <a:prstGeom prst="rect">
            <a:avLst/>
          </a:prstGeom>
          <a:solidFill>
            <a:schemeClr val="accent1">
              <a:lumMod val="20000"/>
              <a:lumOff val="80000"/>
            </a:schemeClr>
          </a:solidFill>
        </p:spPr>
        <p:txBody>
          <a:bodyPr wrap="square" rtlCol="0">
            <a:spAutoFit/>
          </a:bodyPr>
          <a:lstStyle/>
          <a:p>
            <a:pPr algn="ctr"/>
            <a:r>
              <a:rPr lang="en-US" sz="2200" b="1" u="sng" dirty="0" smtClean="0">
                <a:solidFill>
                  <a:prstClr val="black"/>
                </a:solidFill>
              </a:rPr>
              <a:t>Use Case Scenarios</a:t>
            </a:r>
          </a:p>
          <a:p>
            <a:pPr algn="ctr"/>
            <a:r>
              <a:rPr lang="en-US" sz="2000" dirty="0">
                <a:solidFill>
                  <a:prstClr val="black"/>
                </a:solidFill>
              </a:rPr>
              <a:t>Adapt</a:t>
            </a:r>
            <a:r>
              <a:rPr lang="en-US" sz="1600" dirty="0">
                <a:solidFill>
                  <a:prstClr val="black"/>
                </a:solidFill>
              </a:rPr>
              <a:t> </a:t>
            </a:r>
          </a:p>
        </p:txBody>
      </p:sp>
      <p:sp>
        <p:nvSpPr>
          <p:cNvPr id="14" name="TextBox 13"/>
          <p:cNvSpPr txBox="1"/>
          <p:nvPr/>
        </p:nvSpPr>
        <p:spPr>
          <a:xfrm>
            <a:off x="3976095" y="5800308"/>
            <a:ext cx="4009033" cy="400110"/>
          </a:xfrm>
          <a:prstGeom prst="rect">
            <a:avLst/>
          </a:prstGeom>
          <a:solidFill>
            <a:schemeClr val="accent1">
              <a:lumMod val="20000"/>
              <a:lumOff val="80000"/>
            </a:schemeClr>
          </a:solidFill>
        </p:spPr>
        <p:txBody>
          <a:bodyPr wrap="square" rtlCol="0">
            <a:spAutoFit/>
          </a:bodyPr>
          <a:lstStyle/>
          <a:p>
            <a:pPr algn="ctr"/>
            <a:r>
              <a:rPr lang="en-US" sz="2000" dirty="0" smtClean="0">
                <a:solidFill>
                  <a:prstClr val="black"/>
                </a:solidFill>
              </a:rPr>
              <a:t>Mitigate</a:t>
            </a:r>
            <a:endParaRPr lang="en-US" dirty="0">
              <a:solidFill>
                <a:prstClr val="black"/>
              </a:solidFill>
            </a:endParaRPr>
          </a:p>
        </p:txBody>
      </p:sp>
      <p:sp>
        <p:nvSpPr>
          <p:cNvPr id="15" name="TextBox 14"/>
          <p:cNvSpPr txBox="1"/>
          <p:nvPr/>
        </p:nvSpPr>
        <p:spPr>
          <a:xfrm>
            <a:off x="3976095" y="6200418"/>
            <a:ext cx="4009033" cy="400110"/>
          </a:xfrm>
          <a:prstGeom prst="rect">
            <a:avLst/>
          </a:prstGeom>
          <a:solidFill>
            <a:schemeClr val="accent1">
              <a:lumMod val="20000"/>
              <a:lumOff val="80000"/>
            </a:schemeClr>
          </a:solidFill>
        </p:spPr>
        <p:txBody>
          <a:bodyPr wrap="square" rtlCol="0">
            <a:spAutoFit/>
          </a:bodyPr>
          <a:lstStyle/>
          <a:p>
            <a:pPr algn="ctr"/>
            <a:r>
              <a:rPr lang="en-US" sz="2000" dirty="0" smtClean="0">
                <a:solidFill>
                  <a:prstClr val="black"/>
                </a:solidFill>
              </a:rPr>
              <a:t>Prepare</a:t>
            </a:r>
            <a:endParaRPr lang="en-US" dirty="0">
              <a:solidFill>
                <a:prstClr val="black"/>
              </a:solidFill>
            </a:endParaRPr>
          </a:p>
        </p:txBody>
      </p:sp>
    </p:spTree>
    <p:extLst>
      <p:ext uri="{BB962C8B-B14F-4D97-AF65-F5344CB8AC3E}">
        <p14:creationId xmlns:p14="http://schemas.microsoft.com/office/powerpoint/2010/main" val="129896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609">
                                          <p:stCondLst>
                                            <p:cond delay="0"/>
                                          </p:stCondLst>
                                        </p:cTn>
                                        <p:tgtEl>
                                          <p:spTgt spid="7"/>
                                        </p:tgtEl>
                                      </p:cBhvr>
                                    </p:animEffect>
                                    <p:anim calcmode="lin" valueType="num">
                                      <p:cBhvr>
                                        <p:cTn id="8" dur="191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97"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97" tmFilter="0, 0; 0.125,0.2665; 0.25,0.4; 0.375,0.465; 0.5,0.5;  0.625,0.535; 0.75,0.6; 0.875,0.7335; 1,1">
                                          <p:stCondLst>
                                            <p:cond delay="697"/>
                                          </p:stCondLst>
                                        </p:cTn>
                                        <p:tgtEl>
                                          <p:spTgt spid="7"/>
                                        </p:tgtEl>
                                        <p:attrNameLst>
                                          <p:attrName>ppt_y</p:attrName>
                                        </p:attrNameLst>
                                      </p:cBhvr>
                                      <p:tavLst>
                                        <p:tav tm="0" fmla="#ppt_y-sin(pi*$)/9">
                                          <p:val>
                                            <p:fltVal val="0"/>
                                          </p:val>
                                        </p:tav>
                                        <p:tav tm="100000">
                                          <p:val>
                                            <p:fltVal val="1"/>
                                          </p:val>
                                        </p:tav>
                                      </p:tavLst>
                                    </p:anim>
                                    <p:anim calcmode="lin" valueType="num">
                                      <p:cBhvr>
                                        <p:cTn id="11" dur="349" tmFilter="0, 0; 0.125,0.2665; 0.25,0.4; 0.375,0.465; 0.5,0.5;  0.625,0.535; 0.75,0.6; 0.875,0.7335; 1,1">
                                          <p:stCondLst>
                                            <p:cond delay="1390"/>
                                          </p:stCondLst>
                                        </p:cTn>
                                        <p:tgtEl>
                                          <p:spTgt spid="7"/>
                                        </p:tgtEl>
                                        <p:attrNameLst>
                                          <p:attrName>ppt_y</p:attrName>
                                        </p:attrNameLst>
                                      </p:cBhvr>
                                      <p:tavLst>
                                        <p:tav tm="0" fmla="#ppt_y-sin(pi*$)/27">
                                          <p:val>
                                            <p:fltVal val="0"/>
                                          </p:val>
                                        </p:tav>
                                        <p:tav tm="100000">
                                          <p:val>
                                            <p:fltVal val="1"/>
                                          </p:val>
                                        </p:tav>
                                      </p:tavLst>
                                    </p:anim>
                                    <p:anim calcmode="lin" valueType="num">
                                      <p:cBhvr>
                                        <p:cTn id="12" dur="172" tmFilter="0, 0; 0.125,0.2665; 0.25,0.4; 0.375,0.465; 0.5,0.5;  0.625,0.535; 0.75,0.6; 0.875,0.7335; 1,1">
                                          <p:stCondLst>
                                            <p:cond delay="1739"/>
                                          </p:stCondLst>
                                        </p:cTn>
                                        <p:tgtEl>
                                          <p:spTgt spid="7"/>
                                        </p:tgtEl>
                                        <p:attrNameLst>
                                          <p:attrName>ppt_y</p:attrName>
                                        </p:attrNameLst>
                                      </p:cBhvr>
                                      <p:tavLst>
                                        <p:tav tm="0" fmla="#ppt_y-sin(pi*$)/81">
                                          <p:val>
                                            <p:fltVal val="0"/>
                                          </p:val>
                                        </p:tav>
                                        <p:tav tm="100000">
                                          <p:val>
                                            <p:fltVal val="1"/>
                                          </p:val>
                                        </p:tav>
                                      </p:tavLst>
                                    </p:anim>
                                    <p:animScale>
                                      <p:cBhvr>
                                        <p:cTn id="13" dur="27">
                                          <p:stCondLst>
                                            <p:cond delay="682"/>
                                          </p:stCondLst>
                                        </p:cTn>
                                        <p:tgtEl>
                                          <p:spTgt spid="7"/>
                                        </p:tgtEl>
                                      </p:cBhvr>
                                      <p:to x="100000" y="60000"/>
                                    </p:animScale>
                                    <p:animScale>
                                      <p:cBhvr>
                                        <p:cTn id="14" dur="174" decel="50000">
                                          <p:stCondLst>
                                            <p:cond delay="710"/>
                                          </p:stCondLst>
                                        </p:cTn>
                                        <p:tgtEl>
                                          <p:spTgt spid="7"/>
                                        </p:tgtEl>
                                      </p:cBhvr>
                                      <p:to x="100000" y="100000"/>
                                    </p:animScale>
                                    <p:animScale>
                                      <p:cBhvr>
                                        <p:cTn id="15" dur="27">
                                          <p:stCondLst>
                                            <p:cond delay="1378"/>
                                          </p:stCondLst>
                                        </p:cTn>
                                        <p:tgtEl>
                                          <p:spTgt spid="7"/>
                                        </p:tgtEl>
                                      </p:cBhvr>
                                      <p:to x="100000" y="80000"/>
                                    </p:animScale>
                                    <p:animScale>
                                      <p:cBhvr>
                                        <p:cTn id="16" dur="174" decel="50000">
                                          <p:stCondLst>
                                            <p:cond delay="1405"/>
                                          </p:stCondLst>
                                        </p:cTn>
                                        <p:tgtEl>
                                          <p:spTgt spid="7"/>
                                        </p:tgtEl>
                                      </p:cBhvr>
                                      <p:to x="100000" y="100000"/>
                                    </p:animScale>
                                    <p:animScale>
                                      <p:cBhvr>
                                        <p:cTn id="17" dur="27">
                                          <p:stCondLst>
                                            <p:cond delay="1724"/>
                                          </p:stCondLst>
                                        </p:cTn>
                                        <p:tgtEl>
                                          <p:spTgt spid="7"/>
                                        </p:tgtEl>
                                      </p:cBhvr>
                                      <p:to x="100000" y="90000"/>
                                    </p:animScale>
                                    <p:animScale>
                                      <p:cBhvr>
                                        <p:cTn id="18" dur="174" decel="50000">
                                          <p:stCondLst>
                                            <p:cond delay="1751"/>
                                          </p:stCondLst>
                                        </p:cTn>
                                        <p:tgtEl>
                                          <p:spTgt spid="7"/>
                                        </p:tgtEl>
                                      </p:cBhvr>
                                      <p:to x="100000" y="100000"/>
                                    </p:animScale>
                                    <p:animScale>
                                      <p:cBhvr>
                                        <p:cTn id="19" dur="27">
                                          <p:stCondLst>
                                            <p:cond delay="1898"/>
                                          </p:stCondLst>
                                        </p:cTn>
                                        <p:tgtEl>
                                          <p:spTgt spid="7"/>
                                        </p:tgtEl>
                                      </p:cBhvr>
                                      <p:to x="100000" y="95000"/>
                                    </p:animScale>
                                    <p:animScale>
                                      <p:cBhvr>
                                        <p:cTn id="20" dur="174" decel="50000">
                                          <p:stCondLst>
                                            <p:cond delay="1926"/>
                                          </p:stCondLst>
                                        </p:cTn>
                                        <p:tgtEl>
                                          <p:spTgt spid="7"/>
                                        </p:tgtEl>
                                      </p:cBhvr>
                                      <p:to x="100000" y="100000"/>
                                    </p:animScale>
                                  </p:childTnLst>
                                </p:cTn>
                              </p:par>
                              <p:par>
                                <p:cTn id="21" presetID="31" presetClass="exit" presetSubtype="0" fill="hold" nodeType="withEffect">
                                  <p:stCondLst>
                                    <p:cond delay="0"/>
                                  </p:stCondLst>
                                  <p:childTnLst>
                                    <p:anim calcmode="lin" valueType="num">
                                      <p:cBhvr>
                                        <p:cTn id="22" dur="2600"/>
                                        <p:tgtEl>
                                          <p:spTgt spid="7"/>
                                        </p:tgtEl>
                                        <p:attrNameLst>
                                          <p:attrName>ppt_w</p:attrName>
                                        </p:attrNameLst>
                                      </p:cBhvr>
                                      <p:tavLst>
                                        <p:tav tm="0">
                                          <p:val>
                                            <p:strVal val="ppt_w"/>
                                          </p:val>
                                        </p:tav>
                                        <p:tav tm="100000">
                                          <p:val>
                                            <p:fltVal val="0"/>
                                          </p:val>
                                        </p:tav>
                                      </p:tavLst>
                                    </p:anim>
                                    <p:anim calcmode="lin" valueType="num">
                                      <p:cBhvr>
                                        <p:cTn id="23" dur="2600"/>
                                        <p:tgtEl>
                                          <p:spTgt spid="7"/>
                                        </p:tgtEl>
                                        <p:attrNameLst>
                                          <p:attrName>ppt_h</p:attrName>
                                        </p:attrNameLst>
                                      </p:cBhvr>
                                      <p:tavLst>
                                        <p:tav tm="0">
                                          <p:val>
                                            <p:strVal val="ppt_h"/>
                                          </p:val>
                                        </p:tav>
                                        <p:tav tm="100000">
                                          <p:val>
                                            <p:fltVal val="0"/>
                                          </p:val>
                                        </p:tav>
                                      </p:tavLst>
                                    </p:anim>
                                    <p:anim calcmode="lin" valueType="num">
                                      <p:cBhvr>
                                        <p:cTn id="24" dur="2600"/>
                                        <p:tgtEl>
                                          <p:spTgt spid="7"/>
                                        </p:tgtEl>
                                        <p:attrNameLst>
                                          <p:attrName>style.rotation</p:attrName>
                                        </p:attrNameLst>
                                      </p:cBhvr>
                                      <p:tavLst>
                                        <p:tav tm="0">
                                          <p:val>
                                            <p:fltVal val="0"/>
                                          </p:val>
                                        </p:tav>
                                        <p:tav tm="100000">
                                          <p:val>
                                            <p:fltVal val="90"/>
                                          </p:val>
                                        </p:tav>
                                      </p:tavLst>
                                    </p:anim>
                                    <p:animEffect transition="out" filter="fade">
                                      <p:cBhvr>
                                        <p:cTn id="25" dur="2600"/>
                                        <p:tgtEl>
                                          <p:spTgt spid="7"/>
                                        </p:tgtEl>
                                      </p:cBhvr>
                                    </p:animEffect>
                                    <p:set>
                                      <p:cBhvr>
                                        <p:cTn id="26" dur="1" fill="hold">
                                          <p:stCondLst>
                                            <p:cond delay="2599"/>
                                          </p:stCondLst>
                                        </p:cTn>
                                        <p:tgtEl>
                                          <p:spTgt spid="7"/>
                                        </p:tgtEl>
                                        <p:attrNameLst>
                                          <p:attrName>style.visibility</p:attrName>
                                        </p:attrNameLst>
                                      </p:cBhvr>
                                      <p:to>
                                        <p:strVal val="hidden"/>
                                      </p:to>
                                    </p:set>
                                  </p:childTnLst>
                                </p:cTn>
                              </p:par>
                            </p:childTnLst>
                          </p:cTn>
                        </p:par>
                        <p:par>
                          <p:cTn id="27" fill="hold">
                            <p:stCondLst>
                              <p:cond delay="26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3100"/>
                            </p:stCondLst>
                            <p:childTnLst>
                              <p:par>
                                <p:cTn id="32" presetID="26"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22">
                                          <p:stCondLst>
                                            <p:cond delay="0"/>
                                          </p:stCondLst>
                                        </p:cTn>
                                        <p:tgtEl>
                                          <p:spTgt spid="9"/>
                                        </p:tgtEl>
                                      </p:cBhvr>
                                    </p:animEffect>
                                    <p:anim calcmode="lin" valueType="num">
                                      <p:cBhvr>
                                        <p:cTn id="35" dur="164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6" dur="598"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7" dur="598" tmFilter="0, 0; 0.125,0.2665; 0.25,0.4; 0.375,0.465; 0.5,0.5;  0.625,0.535; 0.75,0.6; 0.875,0.7335; 1,1">
                                          <p:stCondLst>
                                            <p:cond delay="598"/>
                                          </p:stCondLst>
                                        </p:cTn>
                                        <p:tgtEl>
                                          <p:spTgt spid="9"/>
                                        </p:tgtEl>
                                        <p:attrNameLst>
                                          <p:attrName>ppt_y</p:attrName>
                                        </p:attrNameLst>
                                      </p:cBhvr>
                                      <p:tavLst>
                                        <p:tav tm="0" fmla="#ppt_y-sin(pi*$)/9">
                                          <p:val>
                                            <p:fltVal val="0"/>
                                          </p:val>
                                        </p:tav>
                                        <p:tav tm="100000">
                                          <p:val>
                                            <p:fltVal val="1"/>
                                          </p:val>
                                        </p:tav>
                                      </p:tavLst>
                                    </p:anim>
                                    <p:anim calcmode="lin" valueType="num">
                                      <p:cBhvr>
                                        <p:cTn id="38" dur="299" tmFilter="0, 0; 0.125,0.2665; 0.25,0.4; 0.375,0.465; 0.5,0.5;  0.625,0.535; 0.75,0.6; 0.875,0.7335; 1,1">
                                          <p:stCondLst>
                                            <p:cond delay="1192"/>
                                          </p:stCondLst>
                                        </p:cTn>
                                        <p:tgtEl>
                                          <p:spTgt spid="9"/>
                                        </p:tgtEl>
                                        <p:attrNameLst>
                                          <p:attrName>ppt_y</p:attrName>
                                        </p:attrNameLst>
                                      </p:cBhvr>
                                      <p:tavLst>
                                        <p:tav tm="0" fmla="#ppt_y-sin(pi*$)/27">
                                          <p:val>
                                            <p:fltVal val="0"/>
                                          </p:val>
                                        </p:tav>
                                        <p:tav tm="100000">
                                          <p:val>
                                            <p:fltVal val="1"/>
                                          </p:val>
                                        </p:tav>
                                      </p:tavLst>
                                    </p:anim>
                                    <p:anim calcmode="lin" valueType="num">
                                      <p:cBhvr>
                                        <p:cTn id="39" dur="148" tmFilter="0, 0; 0.125,0.2665; 0.25,0.4; 0.375,0.465; 0.5,0.5;  0.625,0.535; 0.75,0.6; 0.875,0.7335; 1,1">
                                          <p:stCondLst>
                                            <p:cond delay="1490"/>
                                          </p:stCondLst>
                                        </p:cTn>
                                        <p:tgtEl>
                                          <p:spTgt spid="9"/>
                                        </p:tgtEl>
                                        <p:attrNameLst>
                                          <p:attrName>ppt_y</p:attrName>
                                        </p:attrNameLst>
                                      </p:cBhvr>
                                      <p:tavLst>
                                        <p:tav tm="0" fmla="#ppt_y-sin(pi*$)/81">
                                          <p:val>
                                            <p:fltVal val="0"/>
                                          </p:val>
                                        </p:tav>
                                        <p:tav tm="100000">
                                          <p:val>
                                            <p:fltVal val="1"/>
                                          </p:val>
                                        </p:tav>
                                      </p:tavLst>
                                    </p:anim>
                                    <p:animScale>
                                      <p:cBhvr>
                                        <p:cTn id="40" dur="23">
                                          <p:stCondLst>
                                            <p:cond delay="585"/>
                                          </p:stCondLst>
                                        </p:cTn>
                                        <p:tgtEl>
                                          <p:spTgt spid="9"/>
                                        </p:tgtEl>
                                      </p:cBhvr>
                                      <p:to x="100000" y="60000"/>
                                    </p:animScale>
                                    <p:animScale>
                                      <p:cBhvr>
                                        <p:cTn id="41" dur="149" decel="50000">
                                          <p:stCondLst>
                                            <p:cond delay="608"/>
                                          </p:stCondLst>
                                        </p:cTn>
                                        <p:tgtEl>
                                          <p:spTgt spid="9"/>
                                        </p:tgtEl>
                                      </p:cBhvr>
                                      <p:to x="100000" y="100000"/>
                                    </p:animScale>
                                    <p:animScale>
                                      <p:cBhvr>
                                        <p:cTn id="42" dur="23">
                                          <p:stCondLst>
                                            <p:cond delay="1181"/>
                                          </p:stCondLst>
                                        </p:cTn>
                                        <p:tgtEl>
                                          <p:spTgt spid="9"/>
                                        </p:tgtEl>
                                      </p:cBhvr>
                                      <p:to x="100000" y="80000"/>
                                    </p:animScale>
                                    <p:animScale>
                                      <p:cBhvr>
                                        <p:cTn id="43" dur="149" decel="50000">
                                          <p:stCondLst>
                                            <p:cond delay="1204"/>
                                          </p:stCondLst>
                                        </p:cTn>
                                        <p:tgtEl>
                                          <p:spTgt spid="9"/>
                                        </p:tgtEl>
                                      </p:cBhvr>
                                      <p:to x="100000" y="100000"/>
                                    </p:animScale>
                                    <p:animScale>
                                      <p:cBhvr>
                                        <p:cTn id="44" dur="23">
                                          <p:stCondLst>
                                            <p:cond delay="1478"/>
                                          </p:stCondLst>
                                        </p:cTn>
                                        <p:tgtEl>
                                          <p:spTgt spid="9"/>
                                        </p:tgtEl>
                                      </p:cBhvr>
                                      <p:to x="100000" y="90000"/>
                                    </p:animScale>
                                    <p:animScale>
                                      <p:cBhvr>
                                        <p:cTn id="45" dur="149" decel="50000">
                                          <p:stCondLst>
                                            <p:cond delay="1501"/>
                                          </p:stCondLst>
                                        </p:cTn>
                                        <p:tgtEl>
                                          <p:spTgt spid="9"/>
                                        </p:tgtEl>
                                      </p:cBhvr>
                                      <p:to x="100000" y="100000"/>
                                    </p:animScale>
                                    <p:animScale>
                                      <p:cBhvr>
                                        <p:cTn id="46" dur="23">
                                          <p:stCondLst>
                                            <p:cond delay="1627"/>
                                          </p:stCondLst>
                                        </p:cTn>
                                        <p:tgtEl>
                                          <p:spTgt spid="9"/>
                                        </p:tgtEl>
                                      </p:cBhvr>
                                      <p:to x="100000" y="95000"/>
                                    </p:animScale>
                                    <p:animScale>
                                      <p:cBhvr>
                                        <p:cTn id="47" dur="149" decel="50000">
                                          <p:stCondLst>
                                            <p:cond delay="1651"/>
                                          </p:stCondLst>
                                        </p:cTn>
                                        <p:tgtEl>
                                          <p:spTgt spid="9"/>
                                        </p:tgtEl>
                                      </p:cBhvr>
                                      <p:to x="100000" y="100000"/>
                                    </p:animScale>
                                  </p:childTnLst>
                                </p:cTn>
                              </p:par>
                              <p:par>
                                <p:cTn id="48" presetID="31" presetClass="exit" presetSubtype="0" fill="hold" nodeType="withEffect">
                                  <p:stCondLst>
                                    <p:cond delay="0"/>
                                  </p:stCondLst>
                                  <p:childTnLst>
                                    <p:anim calcmode="lin" valueType="num">
                                      <p:cBhvr>
                                        <p:cTn id="49" dur="2300"/>
                                        <p:tgtEl>
                                          <p:spTgt spid="9"/>
                                        </p:tgtEl>
                                        <p:attrNameLst>
                                          <p:attrName>ppt_w</p:attrName>
                                        </p:attrNameLst>
                                      </p:cBhvr>
                                      <p:tavLst>
                                        <p:tav tm="0">
                                          <p:val>
                                            <p:strVal val="ppt_w"/>
                                          </p:val>
                                        </p:tav>
                                        <p:tav tm="100000">
                                          <p:val>
                                            <p:fltVal val="0"/>
                                          </p:val>
                                        </p:tav>
                                      </p:tavLst>
                                    </p:anim>
                                    <p:anim calcmode="lin" valueType="num">
                                      <p:cBhvr>
                                        <p:cTn id="50" dur="2300"/>
                                        <p:tgtEl>
                                          <p:spTgt spid="9"/>
                                        </p:tgtEl>
                                        <p:attrNameLst>
                                          <p:attrName>ppt_h</p:attrName>
                                        </p:attrNameLst>
                                      </p:cBhvr>
                                      <p:tavLst>
                                        <p:tav tm="0">
                                          <p:val>
                                            <p:strVal val="ppt_h"/>
                                          </p:val>
                                        </p:tav>
                                        <p:tav tm="100000">
                                          <p:val>
                                            <p:fltVal val="0"/>
                                          </p:val>
                                        </p:tav>
                                      </p:tavLst>
                                    </p:anim>
                                    <p:anim calcmode="lin" valueType="num">
                                      <p:cBhvr>
                                        <p:cTn id="51" dur="2300"/>
                                        <p:tgtEl>
                                          <p:spTgt spid="9"/>
                                        </p:tgtEl>
                                        <p:attrNameLst>
                                          <p:attrName>style.rotation</p:attrName>
                                        </p:attrNameLst>
                                      </p:cBhvr>
                                      <p:tavLst>
                                        <p:tav tm="0">
                                          <p:val>
                                            <p:fltVal val="0"/>
                                          </p:val>
                                        </p:tav>
                                        <p:tav tm="100000">
                                          <p:val>
                                            <p:fltVal val="90"/>
                                          </p:val>
                                        </p:tav>
                                      </p:tavLst>
                                    </p:anim>
                                    <p:animEffect transition="out" filter="fade">
                                      <p:cBhvr>
                                        <p:cTn id="52" dur="2300"/>
                                        <p:tgtEl>
                                          <p:spTgt spid="9"/>
                                        </p:tgtEl>
                                      </p:cBhvr>
                                    </p:animEffect>
                                    <p:set>
                                      <p:cBhvr>
                                        <p:cTn id="53" dur="1" fill="hold">
                                          <p:stCondLst>
                                            <p:cond delay="2299"/>
                                          </p:stCondLst>
                                        </p:cTn>
                                        <p:tgtEl>
                                          <p:spTgt spid="9"/>
                                        </p:tgtEl>
                                        <p:attrNameLst>
                                          <p:attrName>style.visibility</p:attrName>
                                        </p:attrNameLst>
                                      </p:cBhvr>
                                      <p:to>
                                        <p:strVal val="hidden"/>
                                      </p:to>
                                    </p:set>
                                  </p:childTnLst>
                                </p:cTn>
                              </p:par>
                            </p:childTnLst>
                          </p:cTn>
                        </p:par>
                        <p:par>
                          <p:cTn id="54" fill="hold">
                            <p:stCondLst>
                              <p:cond delay="5400"/>
                            </p:stCondLst>
                            <p:childTnLst>
                              <p:par>
                                <p:cTn id="55" presetID="10"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par>
                          <p:cTn id="58" fill="hold">
                            <p:stCondLst>
                              <p:cond delay="5900"/>
                            </p:stCondLst>
                            <p:childTnLst>
                              <p:par>
                                <p:cTn id="59" presetID="26" presetClass="entr" presetSubtype="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493">
                                          <p:stCondLst>
                                            <p:cond delay="0"/>
                                          </p:stCondLst>
                                        </p:cTn>
                                        <p:tgtEl>
                                          <p:spTgt spid="8"/>
                                        </p:tgtEl>
                                      </p:cBhvr>
                                    </p:animEffect>
                                    <p:anim calcmode="lin" valueType="num">
                                      <p:cBhvr>
                                        <p:cTn id="62" dur="154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5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564" tmFilter="0, 0; 0.125,0.2665; 0.25,0.4; 0.375,0.465; 0.5,0.5;  0.625,0.535; 0.75,0.6; 0.875,0.7335; 1,1">
                                          <p:stCondLst>
                                            <p:cond delay="564"/>
                                          </p:stCondLst>
                                        </p:cTn>
                                        <p:tgtEl>
                                          <p:spTgt spid="8"/>
                                        </p:tgtEl>
                                        <p:attrNameLst>
                                          <p:attrName>ppt_y</p:attrName>
                                        </p:attrNameLst>
                                      </p:cBhvr>
                                      <p:tavLst>
                                        <p:tav tm="0" fmla="#ppt_y-sin(pi*$)/9">
                                          <p:val>
                                            <p:fltVal val="0"/>
                                          </p:val>
                                        </p:tav>
                                        <p:tav tm="100000">
                                          <p:val>
                                            <p:fltVal val="1"/>
                                          </p:val>
                                        </p:tav>
                                      </p:tavLst>
                                    </p:anim>
                                    <p:anim calcmode="lin" valueType="num">
                                      <p:cBhvr>
                                        <p:cTn id="65" dur="282" tmFilter="0, 0; 0.125,0.2665; 0.25,0.4; 0.375,0.465; 0.5,0.5;  0.625,0.535; 0.75,0.6; 0.875,0.7335; 1,1">
                                          <p:stCondLst>
                                            <p:cond delay="1125"/>
                                          </p:stCondLst>
                                        </p:cTn>
                                        <p:tgtEl>
                                          <p:spTgt spid="8"/>
                                        </p:tgtEl>
                                        <p:attrNameLst>
                                          <p:attrName>ppt_y</p:attrName>
                                        </p:attrNameLst>
                                      </p:cBhvr>
                                      <p:tavLst>
                                        <p:tav tm="0" fmla="#ppt_y-sin(pi*$)/27">
                                          <p:val>
                                            <p:fltVal val="0"/>
                                          </p:val>
                                        </p:tav>
                                        <p:tav tm="100000">
                                          <p:val>
                                            <p:fltVal val="1"/>
                                          </p:val>
                                        </p:tav>
                                      </p:tavLst>
                                    </p:anim>
                                    <p:anim calcmode="lin" valueType="num">
                                      <p:cBhvr>
                                        <p:cTn id="66" dur="139" tmFilter="0, 0; 0.125,0.2665; 0.25,0.4; 0.375,0.465; 0.5,0.5;  0.625,0.535; 0.75,0.6; 0.875,0.7335; 1,1">
                                          <p:stCondLst>
                                            <p:cond delay="1408"/>
                                          </p:stCondLst>
                                        </p:cTn>
                                        <p:tgtEl>
                                          <p:spTgt spid="8"/>
                                        </p:tgtEl>
                                        <p:attrNameLst>
                                          <p:attrName>ppt_y</p:attrName>
                                        </p:attrNameLst>
                                      </p:cBhvr>
                                      <p:tavLst>
                                        <p:tav tm="0" fmla="#ppt_y-sin(pi*$)/81">
                                          <p:val>
                                            <p:fltVal val="0"/>
                                          </p:val>
                                        </p:tav>
                                        <p:tav tm="100000">
                                          <p:val>
                                            <p:fltVal val="1"/>
                                          </p:val>
                                        </p:tav>
                                      </p:tavLst>
                                    </p:anim>
                                    <p:animScale>
                                      <p:cBhvr>
                                        <p:cTn id="67" dur="22">
                                          <p:stCondLst>
                                            <p:cond delay="552"/>
                                          </p:stCondLst>
                                        </p:cTn>
                                        <p:tgtEl>
                                          <p:spTgt spid="8"/>
                                        </p:tgtEl>
                                      </p:cBhvr>
                                      <p:to x="100000" y="60000"/>
                                    </p:animScale>
                                    <p:animScale>
                                      <p:cBhvr>
                                        <p:cTn id="68" dur="141" decel="50000">
                                          <p:stCondLst>
                                            <p:cond delay="575"/>
                                          </p:stCondLst>
                                        </p:cTn>
                                        <p:tgtEl>
                                          <p:spTgt spid="8"/>
                                        </p:tgtEl>
                                      </p:cBhvr>
                                      <p:to x="100000" y="100000"/>
                                    </p:animScale>
                                    <p:animScale>
                                      <p:cBhvr>
                                        <p:cTn id="69" dur="22">
                                          <p:stCondLst>
                                            <p:cond delay="1115"/>
                                          </p:stCondLst>
                                        </p:cTn>
                                        <p:tgtEl>
                                          <p:spTgt spid="8"/>
                                        </p:tgtEl>
                                      </p:cBhvr>
                                      <p:to x="100000" y="80000"/>
                                    </p:animScale>
                                    <p:animScale>
                                      <p:cBhvr>
                                        <p:cTn id="70" dur="141" decel="50000">
                                          <p:stCondLst>
                                            <p:cond delay="1137"/>
                                          </p:stCondLst>
                                        </p:cTn>
                                        <p:tgtEl>
                                          <p:spTgt spid="8"/>
                                        </p:tgtEl>
                                      </p:cBhvr>
                                      <p:to x="100000" y="100000"/>
                                    </p:animScale>
                                    <p:animScale>
                                      <p:cBhvr>
                                        <p:cTn id="71" dur="22">
                                          <p:stCondLst>
                                            <p:cond delay="1396"/>
                                          </p:stCondLst>
                                        </p:cTn>
                                        <p:tgtEl>
                                          <p:spTgt spid="8"/>
                                        </p:tgtEl>
                                      </p:cBhvr>
                                      <p:to x="100000" y="90000"/>
                                    </p:animScale>
                                    <p:animScale>
                                      <p:cBhvr>
                                        <p:cTn id="72" dur="141" decel="50000">
                                          <p:stCondLst>
                                            <p:cond delay="1418"/>
                                          </p:stCondLst>
                                        </p:cTn>
                                        <p:tgtEl>
                                          <p:spTgt spid="8"/>
                                        </p:tgtEl>
                                      </p:cBhvr>
                                      <p:to x="100000" y="100000"/>
                                    </p:animScale>
                                    <p:animScale>
                                      <p:cBhvr>
                                        <p:cTn id="73" dur="22">
                                          <p:stCondLst>
                                            <p:cond delay="1537"/>
                                          </p:stCondLst>
                                        </p:cTn>
                                        <p:tgtEl>
                                          <p:spTgt spid="8"/>
                                        </p:tgtEl>
                                      </p:cBhvr>
                                      <p:to x="100000" y="95000"/>
                                    </p:animScale>
                                    <p:animScale>
                                      <p:cBhvr>
                                        <p:cTn id="74" dur="141" decel="50000">
                                          <p:stCondLst>
                                            <p:cond delay="1559"/>
                                          </p:stCondLst>
                                        </p:cTn>
                                        <p:tgtEl>
                                          <p:spTgt spid="8"/>
                                        </p:tgtEl>
                                      </p:cBhvr>
                                      <p:to x="100000" y="100000"/>
                                    </p:animScale>
                                  </p:childTnLst>
                                </p:cTn>
                              </p:par>
                              <p:par>
                                <p:cTn id="75" presetID="31" presetClass="exit" presetSubtype="0" fill="hold" nodeType="withEffect">
                                  <p:stCondLst>
                                    <p:cond delay="0"/>
                                  </p:stCondLst>
                                  <p:childTnLst>
                                    <p:anim calcmode="lin" valueType="num">
                                      <p:cBhvr>
                                        <p:cTn id="76" dur="2000"/>
                                        <p:tgtEl>
                                          <p:spTgt spid="8"/>
                                        </p:tgtEl>
                                        <p:attrNameLst>
                                          <p:attrName>ppt_w</p:attrName>
                                        </p:attrNameLst>
                                      </p:cBhvr>
                                      <p:tavLst>
                                        <p:tav tm="0">
                                          <p:val>
                                            <p:strVal val="ppt_w"/>
                                          </p:val>
                                        </p:tav>
                                        <p:tav tm="100000">
                                          <p:val>
                                            <p:fltVal val="0"/>
                                          </p:val>
                                        </p:tav>
                                      </p:tavLst>
                                    </p:anim>
                                    <p:anim calcmode="lin" valueType="num">
                                      <p:cBhvr>
                                        <p:cTn id="77" dur="2000"/>
                                        <p:tgtEl>
                                          <p:spTgt spid="8"/>
                                        </p:tgtEl>
                                        <p:attrNameLst>
                                          <p:attrName>ppt_h</p:attrName>
                                        </p:attrNameLst>
                                      </p:cBhvr>
                                      <p:tavLst>
                                        <p:tav tm="0">
                                          <p:val>
                                            <p:strVal val="ppt_h"/>
                                          </p:val>
                                        </p:tav>
                                        <p:tav tm="100000">
                                          <p:val>
                                            <p:fltVal val="0"/>
                                          </p:val>
                                        </p:tav>
                                      </p:tavLst>
                                    </p:anim>
                                    <p:anim calcmode="lin" valueType="num">
                                      <p:cBhvr>
                                        <p:cTn id="78" dur="2000"/>
                                        <p:tgtEl>
                                          <p:spTgt spid="8"/>
                                        </p:tgtEl>
                                        <p:attrNameLst>
                                          <p:attrName>style.rotation</p:attrName>
                                        </p:attrNameLst>
                                      </p:cBhvr>
                                      <p:tavLst>
                                        <p:tav tm="0">
                                          <p:val>
                                            <p:fltVal val="0"/>
                                          </p:val>
                                        </p:tav>
                                        <p:tav tm="100000">
                                          <p:val>
                                            <p:fltVal val="90"/>
                                          </p:val>
                                        </p:tav>
                                      </p:tavLst>
                                    </p:anim>
                                    <p:animEffect transition="out" filter="fade">
                                      <p:cBhvr>
                                        <p:cTn id="79" dur="2000"/>
                                        <p:tgtEl>
                                          <p:spTgt spid="8"/>
                                        </p:tgtEl>
                                      </p:cBhvr>
                                    </p:animEffect>
                                    <p:set>
                                      <p:cBhvr>
                                        <p:cTn id="80" dur="1" fill="hold">
                                          <p:stCondLst>
                                            <p:cond delay="1999"/>
                                          </p:stCondLst>
                                        </p:cTn>
                                        <p:tgtEl>
                                          <p:spTgt spid="8"/>
                                        </p:tgtEl>
                                        <p:attrNameLst>
                                          <p:attrName>style.visibility</p:attrName>
                                        </p:attrNameLst>
                                      </p:cBhvr>
                                      <p:to>
                                        <p:strVal val="hidden"/>
                                      </p:to>
                                    </p:set>
                                  </p:childTnLst>
                                </p:cTn>
                              </p:par>
                            </p:childTnLst>
                          </p:cTn>
                        </p:par>
                        <p:par>
                          <p:cTn id="81" fill="hold">
                            <p:stCondLst>
                              <p:cond delay="7900"/>
                            </p:stCondLst>
                            <p:childTnLst>
                              <p:par>
                                <p:cTn id="82" presetID="10" presetClass="entr" presetSubtype="0" fill="hold" grpId="0"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09575" y="295275"/>
            <a:ext cx="9763125" cy="646331"/>
          </a:xfrm>
          <a:prstGeom prst="rect">
            <a:avLst/>
          </a:prstGeom>
          <a:noFill/>
        </p:spPr>
        <p:txBody>
          <a:bodyPr wrap="square" rtlCol="0">
            <a:spAutoFit/>
          </a:bodyPr>
          <a:lstStyle/>
          <a:p>
            <a:pPr algn="ctr"/>
            <a:r>
              <a:rPr lang="en-US" sz="3600" b="1" dirty="0" smtClean="0">
                <a:solidFill>
                  <a:prstClr val="black">
                    <a:lumMod val="85000"/>
                    <a:lumOff val="15000"/>
                  </a:prstClr>
                </a:solidFill>
              </a:rPr>
              <a:t>End-Users Feedback and Dissemination</a:t>
            </a:r>
            <a:endParaRPr lang="en-US" sz="3600" b="1" dirty="0">
              <a:solidFill>
                <a:prstClr val="black">
                  <a:lumMod val="85000"/>
                  <a:lumOff val="15000"/>
                </a:prstClr>
              </a:solidFill>
            </a:endParaRPr>
          </a:p>
        </p:txBody>
      </p:sp>
      <p:sp>
        <p:nvSpPr>
          <p:cNvPr id="5" name="Text Placeholder 4"/>
          <p:cNvSpPr>
            <a:spLocks noGrp="1"/>
          </p:cNvSpPr>
          <p:nvPr>
            <p:ph type="body" sz="quarter" idx="11"/>
          </p:nvPr>
        </p:nvSpPr>
        <p:spPr>
          <a:xfrm>
            <a:off x="304419" y="1343204"/>
            <a:ext cx="5191506" cy="4780280"/>
          </a:xfrm>
          <a:solidFill>
            <a:srgbClr val="F8F8F8">
              <a:alpha val="30196"/>
            </a:srgbClr>
          </a:solidFill>
        </p:spPr>
        <p:txBody>
          <a:bodyPr>
            <a:normAutofit/>
          </a:bodyPr>
          <a:lstStyle/>
          <a:p>
            <a:r>
              <a:rPr lang="en-US" dirty="0">
                <a:solidFill>
                  <a:schemeClr val="tx1">
                    <a:lumMod val="85000"/>
                    <a:lumOff val="15000"/>
                  </a:schemeClr>
                </a:solidFill>
              </a:rPr>
              <a:t>“… this allows us to look at the ocean areas without “data” ....  you show that there is data, but you make that data usable</a:t>
            </a:r>
            <a:r>
              <a:rPr lang="en-US" dirty="0" smtClean="0">
                <a:solidFill>
                  <a:schemeClr val="tx1">
                    <a:lumMod val="85000"/>
                    <a:lumOff val="15000"/>
                  </a:schemeClr>
                </a:solidFill>
              </a:rPr>
              <a:t>.”</a:t>
            </a:r>
          </a:p>
          <a:p>
            <a:r>
              <a:rPr lang="en-US" dirty="0">
                <a:solidFill>
                  <a:schemeClr val="tx1">
                    <a:lumMod val="85000"/>
                    <a:lumOff val="15000"/>
                  </a:schemeClr>
                </a:solidFill>
              </a:rPr>
              <a:t>	</a:t>
            </a:r>
          </a:p>
          <a:p>
            <a:r>
              <a:rPr lang="en-US" dirty="0">
                <a:solidFill>
                  <a:schemeClr val="tx1">
                    <a:lumMod val="85000"/>
                    <a:lumOff val="15000"/>
                  </a:schemeClr>
                </a:solidFill>
              </a:rPr>
              <a:t>“The product can also be used to enhance the Drought Monitor products and the Pacific ENSO Applications Climate Center products.”</a:t>
            </a:r>
          </a:p>
          <a:p>
            <a:r>
              <a:rPr lang="en-US" sz="2800" dirty="0" smtClean="0">
                <a:solidFill>
                  <a:schemeClr val="tx1">
                    <a:lumMod val="85000"/>
                    <a:lumOff val="15000"/>
                  </a:schemeClr>
                </a:solidFill>
              </a:rPr>
              <a:t>	    </a:t>
            </a:r>
            <a:r>
              <a:rPr lang="en-US" sz="1700" dirty="0" smtClean="0">
                <a:solidFill>
                  <a:schemeClr val="tx1">
                    <a:lumMod val="85000"/>
                    <a:lumOff val="15000"/>
                  </a:schemeClr>
                </a:solidFill>
              </a:rPr>
              <a:t>Charles Guard</a:t>
            </a:r>
          </a:p>
          <a:p>
            <a:r>
              <a:rPr lang="en-US" sz="1700" dirty="0" smtClean="0">
                <a:solidFill>
                  <a:schemeClr val="tx1">
                    <a:lumMod val="85000"/>
                    <a:lumOff val="15000"/>
                  </a:schemeClr>
                </a:solidFill>
              </a:rPr>
              <a:t>	       </a:t>
            </a:r>
            <a:r>
              <a:rPr lang="en-US" sz="1500" dirty="0" smtClean="0">
                <a:solidFill>
                  <a:schemeClr val="tx1">
                    <a:lumMod val="85000"/>
                    <a:lumOff val="15000"/>
                  </a:schemeClr>
                </a:solidFill>
              </a:rPr>
              <a:t>Warning Coordination Meteorologist	        National Weather Service - Guam</a:t>
            </a:r>
          </a:p>
          <a:p>
            <a:endParaRPr lang="en-US" dirty="0"/>
          </a:p>
        </p:txBody>
      </p:sp>
      <p:sp>
        <p:nvSpPr>
          <p:cNvPr id="6" name="Picture Placeholder 5"/>
          <p:cNvSpPr>
            <a:spLocks noGrp="1"/>
          </p:cNvSpPr>
          <p:nvPr>
            <p:ph type="pic" sz="quarter" idx="12"/>
          </p:nvPr>
        </p:nvSpPr>
        <p:spPr/>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096" y="1132216"/>
            <a:ext cx="5602288"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 y="6423660"/>
            <a:ext cx="3223260" cy="523220"/>
          </a:xfrm>
          <a:prstGeom prst="rect">
            <a:avLst/>
          </a:prstGeom>
          <a:noFill/>
        </p:spPr>
        <p:txBody>
          <a:bodyPr wrap="square" rtlCol="0">
            <a:spAutoFit/>
          </a:bodyPr>
          <a:lstStyle/>
          <a:p>
            <a:r>
              <a:rPr lang="en-US" sz="1000" dirty="0">
                <a:solidFill>
                  <a:schemeClr val="bg1">
                    <a:lumMod val="85000"/>
                  </a:schemeClr>
                </a:solidFill>
              </a:rPr>
              <a:t>Image Credit: Mike Kruk</a:t>
            </a:r>
          </a:p>
          <a:p>
            <a:endParaRPr lang="en-US" dirty="0"/>
          </a:p>
        </p:txBody>
      </p:sp>
    </p:spTree>
    <p:extLst>
      <p:ext uri="{BB962C8B-B14F-4D97-AF65-F5344CB8AC3E}">
        <p14:creationId xmlns:p14="http://schemas.microsoft.com/office/powerpoint/2010/main" val="403004689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
                                        <p:tgtEl>
                                          <p:spTgt spid="5">
                                            <p:bg/>
                                          </p:spTgt>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par>
                          <p:cTn id="20" fill="hold">
                            <p:stCondLst>
                              <p:cond delay="1600"/>
                            </p:stCondLst>
                            <p:childTnLst>
                              <p:par>
                                <p:cTn id="21" presetID="10" presetClass="entr" presetSubtype="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childTnLst>
                          </p:cTn>
                        </p:par>
                        <p:par>
                          <p:cTn id="24" fill="hold">
                            <p:stCondLst>
                              <p:cond delay="2100"/>
                            </p:stCondLst>
                            <p:childTnLst>
                              <p:par>
                                <p:cTn id="25" presetID="10" presetClass="entr" presetSubtype="0" fill="hold" grpId="0"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19475" y="1662545"/>
            <a:ext cx="4886172" cy="4571999"/>
          </a:xfrm>
        </p:spPr>
        <p:txBody>
          <a:bodyPr>
            <a:normAutofit/>
          </a:bodyPr>
          <a:lstStyle/>
          <a:p>
            <a:pPr marL="342900" indent="-342900">
              <a:spcBef>
                <a:spcPts val="200"/>
              </a:spcBef>
              <a:buClr>
                <a:srgbClr val="75AADB"/>
              </a:buClr>
              <a:buFont typeface="Webdings" panose="05030102010509060703" pitchFamily="18" charset="2"/>
              <a:buChar char="4"/>
            </a:pPr>
            <a:r>
              <a:rPr lang="en-US" dirty="0">
                <a:solidFill>
                  <a:schemeClr val="tx1"/>
                </a:solidFill>
              </a:rPr>
              <a:t>PERSIANN – CDR and GPM tend to underestimate raw station daily precipitation observations</a:t>
            </a:r>
            <a:r>
              <a:rPr lang="en-US" dirty="0" smtClean="0">
                <a:solidFill>
                  <a:schemeClr val="tx1"/>
                </a:solidFill>
              </a:rPr>
              <a:t>.</a:t>
            </a:r>
          </a:p>
          <a:p>
            <a:pPr>
              <a:spcBef>
                <a:spcPts val="200"/>
              </a:spcBef>
              <a:buClr>
                <a:srgbClr val="75AADB"/>
              </a:buClr>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smtClean="0">
                <a:solidFill>
                  <a:schemeClr val="tx1"/>
                </a:solidFill>
              </a:rPr>
              <a:t>PERSIANN – CDR and GPM do follow wet and dry daily trends, and therefore can be used in a near-real time product. </a:t>
            </a:r>
          </a:p>
          <a:p>
            <a:pPr>
              <a:spcBef>
                <a:spcPts val="200"/>
              </a:spcBef>
              <a:buClr>
                <a:srgbClr val="75AADB"/>
              </a:buClr>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Output generated by the tools confirm the crippling effects of the  strong 2015 – 2016 El Niño event</a:t>
            </a:r>
            <a:r>
              <a:rPr lang="en-US" dirty="0" smtClean="0">
                <a:solidFill>
                  <a:schemeClr val="tx1"/>
                </a:solidFill>
              </a:rPr>
              <a:t>.</a:t>
            </a:r>
          </a:p>
          <a:p>
            <a:pPr>
              <a:spcBef>
                <a:spcPts val="200"/>
              </a:spcBef>
              <a:buClr>
                <a:srgbClr val="75AADB"/>
              </a:buClr>
            </a:pPr>
            <a:endParaRPr lang="en-US" dirty="0">
              <a:solidFill>
                <a:schemeClr val="tx1"/>
              </a:solidFill>
            </a:endParaRPr>
          </a:p>
          <a:p>
            <a:pPr marL="342900" indent="-342900">
              <a:spcBef>
                <a:spcPts val="200"/>
              </a:spcBef>
              <a:buClr>
                <a:srgbClr val="75AADB"/>
              </a:buClr>
              <a:buFont typeface="Webdings" panose="05030102010509060703" pitchFamily="18" charset="2"/>
              <a:buChar char="4"/>
            </a:pPr>
            <a:r>
              <a:rPr lang="en-US" dirty="0">
                <a:solidFill>
                  <a:schemeClr val="tx1"/>
                </a:solidFill>
              </a:rPr>
              <a:t>The tools are fully operational for future use by our project </a:t>
            </a:r>
            <a:r>
              <a:rPr lang="en-US" dirty="0" smtClean="0">
                <a:solidFill>
                  <a:schemeClr val="tx1"/>
                </a:solidFill>
              </a:rPr>
              <a:t>partners.</a:t>
            </a:r>
          </a:p>
          <a:p>
            <a:pPr>
              <a:spcBef>
                <a:spcPts val="200"/>
              </a:spcBef>
              <a:buClr>
                <a:srgbClr val="75AADB"/>
              </a:buClr>
            </a:pPr>
            <a:endParaRPr lang="en-US" dirty="0">
              <a:solidFill>
                <a:srgbClr val="767171"/>
              </a:solidFill>
            </a:endParaRPr>
          </a:p>
        </p:txBody>
      </p:sp>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Conclusions</a:t>
            </a:r>
            <a:endParaRPr lang="en-US" sz="4000" dirty="0">
              <a:solidFill>
                <a:prstClr val="white"/>
              </a:solidFill>
            </a:endParaRPr>
          </a:p>
        </p:txBody>
      </p:sp>
      <p:sp>
        <p:nvSpPr>
          <p:cNvPr id="3" name="Text Placeholder 2"/>
          <p:cNvSpPr>
            <a:spLocks noGrp="1"/>
          </p:cNvSpPr>
          <p:nvPr>
            <p:ph type="body" sz="quarter" idx="13"/>
          </p:nvPr>
        </p:nvSpPr>
        <p:spPr>
          <a:xfrm>
            <a:off x="9301016" y="5688420"/>
            <a:ext cx="2657856" cy="274320"/>
          </a:xfrm>
        </p:spPr>
        <p:txBody>
          <a:bodyPr>
            <a:normAutofit fontScale="77500" lnSpcReduction="20000"/>
          </a:bodyPr>
          <a:lstStyle/>
          <a:p>
            <a:r>
              <a:rPr lang="en-US" dirty="0" smtClean="0"/>
              <a:t>Image Credit: Scott Heron – NOAA Affiliate</a:t>
            </a:r>
            <a:endParaRPr lang="en-US" dirty="0"/>
          </a:p>
        </p:txBody>
      </p:sp>
      <p:pic>
        <p:nvPicPr>
          <p:cNvPr id="7" name="Picture 3" descr="Z:\NCEI_NASA_DEVELOP\2016\2016SummerTerm\PacWRII\Island Pics from Mike K\RMI_Cooks_photos\Scott's Camera\P1020143.JPG"/>
          <p:cNvPicPr>
            <a:picLocks noChangeAspect="1" noChangeArrowheads="1"/>
          </p:cNvPicPr>
          <p:nvPr/>
        </p:nvPicPr>
        <p:blipFill rotWithShape="1">
          <a:blip r:embed="rId3">
            <a:extLst>
              <a:ext uri="{28A0092B-C50C-407E-A947-70E740481C1C}">
                <a14:useLocalDpi xmlns:a14="http://schemas.microsoft.com/office/drawing/2010/main" val="0"/>
              </a:ext>
            </a:extLst>
          </a:blip>
          <a:srcRect l="31672" b="19313"/>
          <a:stretch/>
        </p:blipFill>
        <p:spPr bwMode="auto">
          <a:xfrm>
            <a:off x="5405437" y="2179794"/>
            <a:ext cx="6553435" cy="350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15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581891" y="1486967"/>
            <a:ext cx="10972800" cy="4717279"/>
          </a:xfrm>
        </p:spPr>
        <p:txBody>
          <a:bodyPr>
            <a:normAutofit fontScale="70000" lnSpcReduction="20000"/>
          </a:bodyPr>
          <a:lstStyle/>
          <a:p>
            <a:r>
              <a:rPr lang="en-US" sz="2600" b="1" dirty="0" smtClean="0">
                <a:solidFill>
                  <a:schemeClr val="accent1">
                    <a:lumMod val="75000"/>
                  </a:schemeClr>
                </a:solidFill>
              </a:rPr>
              <a:t>Advisors</a:t>
            </a:r>
          </a:p>
          <a:p>
            <a:r>
              <a:rPr lang="en-US" sz="3600" dirty="0">
                <a:solidFill>
                  <a:schemeClr val="tx1">
                    <a:lumMod val="75000"/>
                    <a:lumOff val="25000"/>
                  </a:schemeClr>
                </a:solidFill>
              </a:rPr>
              <a:t>Michael Kruk, Earth Resources Technology</a:t>
            </a:r>
          </a:p>
          <a:p>
            <a:r>
              <a:rPr lang="en-US" sz="3600" dirty="0">
                <a:solidFill>
                  <a:schemeClr val="tx1">
                    <a:lumMod val="75000"/>
                    <a:lumOff val="25000"/>
                  </a:schemeClr>
                </a:solidFill>
              </a:rPr>
              <a:t>John </a:t>
            </a:r>
            <a:r>
              <a:rPr lang="en-US" sz="3600" dirty="0" err="1">
                <a:solidFill>
                  <a:schemeClr val="tx1">
                    <a:lumMod val="75000"/>
                    <a:lumOff val="25000"/>
                  </a:schemeClr>
                </a:solidFill>
              </a:rPr>
              <a:t>Marra</a:t>
            </a:r>
            <a:r>
              <a:rPr lang="en-US" sz="3600" dirty="0">
                <a:solidFill>
                  <a:schemeClr val="tx1">
                    <a:lumMod val="75000"/>
                    <a:lumOff val="25000"/>
                  </a:schemeClr>
                </a:solidFill>
              </a:rPr>
              <a:t>, </a:t>
            </a:r>
            <a:r>
              <a:rPr lang="en-US" sz="3600" dirty="0" smtClean="0">
                <a:solidFill>
                  <a:schemeClr val="tx1">
                    <a:lumMod val="75000"/>
                    <a:lumOff val="25000"/>
                  </a:schemeClr>
                </a:solidFill>
              </a:rPr>
              <a:t>NOAA/NCEI Pacific Region </a:t>
            </a:r>
            <a:r>
              <a:rPr lang="en-US" sz="3600" dirty="0">
                <a:solidFill>
                  <a:schemeClr val="tx1">
                    <a:lumMod val="75000"/>
                    <a:lumOff val="25000"/>
                  </a:schemeClr>
                </a:solidFill>
              </a:rPr>
              <a:t>Climate Services </a:t>
            </a:r>
            <a:r>
              <a:rPr lang="en-US" sz="3600" dirty="0" smtClean="0">
                <a:solidFill>
                  <a:schemeClr val="tx1">
                    <a:lumMod val="75000"/>
                    <a:lumOff val="25000"/>
                  </a:schemeClr>
                </a:solidFill>
              </a:rPr>
              <a:t>Director</a:t>
            </a:r>
          </a:p>
          <a:p>
            <a:endParaRPr lang="en-US" dirty="0" smtClean="0"/>
          </a:p>
          <a:p>
            <a:r>
              <a:rPr lang="en-US" sz="2600" b="1" dirty="0" smtClean="0">
                <a:solidFill>
                  <a:schemeClr val="accent1">
                    <a:lumMod val="75000"/>
                  </a:schemeClr>
                </a:solidFill>
              </a:rPr>
              <a:t>Past Contributors</a:t>
            </a:r>
          </a:p>
          <a:p>
            <a:r>
              <a:rPr lang="en-US" sz="3800" dirty="0" smtClean="0">
                <a:solidFill>
                  <a:schemeClr val="tx1">
                    <a:lumMod val="75000"/>
                    <a:lumOff val="25000"/>
                  </a:schemeClr>
                </a:solidFill>
              </a:rPr>
              <a:t>Jessica Sutton</a:t>
            </a:r>
          </a:p>
          <a:p>
            <a:r>
              <a:rPr lang="en-US" sz="3800" dirty="0" smtClean="0">
                <a:solidFill>
                  <a:schemeClr val="tx1">
                    <a:lumMod val="75000"/>
                    <a:lumOff val="25000"/>
                  </a:schemeClr>
                </a:solidFill>
              </a:rPr>
              <a:t>Ethan Wright</a:t>
            </a:r>
            <a:endParaRPr lang="en-US" sz="3800" dirty="0">
              <a:solidFill>
                <a:schemeClr val="tx1">
                  <a:lumMod val="75000"/>
                  <a:lumOff val="25000"/>
                </a:schemeClr>
              </a:solidFill>
            </a:endParaRPr>
          </a:p>
          <a:p>
            <a:r>
              <a:rPr lang="en-US" dirty="0" smtClean="0"/>
              <a:t/>
            </a:r>
            <a:br>
              <a:rPr lang="en-US" dirty="0" smtClean="0"/>
            </a:br>
            <a:r>
              <a:rPr lang="en-US" sz="2600" b="1" dirty="0" smtClean="0">
                <a:solidFill>
                  <a:schemeClr val="accent1">
                    <a:lumMod val="75000"/>
                  </a:schemeClr>
                </a:solidFill>
              </a:rPr>
              <a:t>Others</a:t>
            </a:r>
          </a:p>
          <a:p>
            <a:pPr>
              <a:lnSpc>
                <a:spcPct val="120000"/>
              </a:lnSpc>
            </a:pPr>
            <a:r>
              <a:rPr lang="en-US" sz="2900" dirty="0">
                <a:solidFill>
                  <a:schemeClr val="tx1">
                    <a:lumMod val="75000"/>
                    <a:lumOff val="25000"/>
                  </a:schemeClr>
                </a:solidFill>
              </a:rPr>
              <a:t>The authors would like to acknowledge Alec </a:t>
            </a:r>
            <a:r>
              <a:rPr lang="en-US" sz="2900" dirty="0" err="1">
                <a:solidFill>
                  <a:schemeClr val="tx1">
                    <a:lumMod val="75000"/>
                    <a:lumOff val="25000"/>
                  </a:schemeClr>
                </a:solidFill>
              </a:rPr>
              <a:t>Courtright</a:t>
            </a:r>
            <a:r>
              <a:rPr lang="en-US" sz="2900" dirty="0">
                <a:solidFill>
                  <a:schemeClr val="tx1">
                    <a:lumMod val="75000"/>
                    <a:lumOff val="25000"/>
                  </a:schemeClr>
                </a:solidFill>
              </a:rPr>
              <a:t> (NASA DEVELOP), Emma </a:t>
            </a:r>
            <a:r>
              <a:rPr lang="en-US" sz="2900" dirty="0" err="1">
                <a:solidFill>
                  <a:schemeClr val="tx1">
                    <a:lumMod val="75000"/>
                    <a:lumOff val="25000"/>
                  </a:schemeClr>
                </a:solidFill>
              </a:rPr>
              <a:t>Baghel</a:t>
            </a:r>
            <a:r>
              <a:rPr lang="en-US" sz="2900" dirty="0">
                <a:solidFill>
                  <a:schemeClr val="tx1">
                    <a:lumMod val="75000"/>
                    <a:lumOff val="25000"/>
                  </a:schemeClr>
                </a:solidFill>
              </a:rPr>
              <a:t> (NASA DEVELOP), James </a:t>
            </a:r>
            <a:r>
              <a:rPr lang="en-US" sz="2900" dirty="0" err="1">
                <a:solidFill>
                  <a:schemeClr val="tx1">
                    <a:lumMod val="75000"/>
                    <a:lumOff val="25000"/>
                  </a:schemeClr>
                </a:solidFill>
              </a:rPr>
              <a:t>Potemra</a:t>
            </a:r>
            <a:r>
              <a:rPr lang="en-US" sz="2900" dirty="0">
                <a:solidFill>
                  <a:schemeClr val="tx1">
                    <a:lumMod val="75000"/>
                    <a:lumOff val="25000"/>
                  </a:schemeClr>
                </a:solidFill>
              </a:rPr>
              <a:t> (IIRC), Nico </a:t>
            </a:r>
            <a:r>
              <a:rPr lang="en-US" sz="2900" dirty="0" err="1">
                <a:solidFill>
                  <a:schemeClr val="tx1">
                    <a:lumMod val="75000"/>
                    <a:lumOff val="25000"/>
                  </a:schemeClr>
                </a:solidFill>
              </a:rPr>
              <a:t>Fauchereau</a:t>
            </a:r>
            <a:r>
              <a:rPr lang="en-US" sz="2900" dirty="0">
                <a:solidFill>
                  <a:schemeClr val="tx1">
                    <a:lumMod val="75000"/>
                    <a:lumOff val="25000"/>
                  </a:schemeClr>
                </a:solidFill>
              </a:rPr>
              <a:t> (NIWA), Ryan Berkheimer (GST), Tom Burnet (</a:t>
            </a:r>
            <a:r>
              <a:rPr lang="en-US" sz="2900" dirty="0" smtClean="0">
                <a:solidFill>
                  <a:schemeClr val="tx1">
                    <a:lumMod val="75000"/>
                    <a:lumOff val="25000"/>
                  </a:schemeClr>
                </a:solidFill>
              </a:rPr>
              <a:t>GST), James </a:t>
            </a:r>
            <a:r>
              <a:rPr lang="en-US" sz="2900" dirty="0">
                <a:solidFill>
                  <a:schemeClr val="tx1">
                    <a:lumMod val="75000"/>
                    <a:lumOff val="25000"/>
                  </a:schemeClr>
                </a:solidFill>
              </a:rPr>
              <a:t>Adams (ERT</a:t>
            </a:r>
            <a:r>
              <a:rPr lang="en-US" sz="2900" dirty="0" smtClean="0">
                <a:solidFill>
                  <a:schemeClr val="tx1">
                    <a:lumMod val="75000"/>
                    <a:lumOff val="25000"/>
                  </a:schemeClr>
                </a:solidFill>
              </a:rPr>
              <a:t>), </a:t>
            </a:r>
            <a:r>
              <a:rPr lang="en-US" sz="2900" dirty="0">
                <a:solidFill>
                  <a:schemeClr val="tx1">
                    <a:lumMod val="75000"/>
                    <a:lumOff val="25000"/>
                  </a:schemeClr>
                </a:solidFill>
              </a:rPr>
              <a:t>and the NASA DEVELOP National Program Office for their support, suggestions, and edits that have fundamentally strengthened this research.</a:t>
            </a:r>
          </a:p>
        </p:txBody>
      </p:sp>
    </p:spTree>
    <p:extLst>
      <p:ext uri="{BB962C8B-B14F-4D97-AF65-F5344CB8AC3E}">
        <p14:creationId xmlns:p14="http://schemas.microsoft.com/office/powerpoint/2010/main" val="3836635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1726060" y="2182446"/>
            <a:ext cx="3795064" cy="2999764"/>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Community Concerns  </a:t>
            </a:r>
          </a:p>
          <a:p>
            <a:pPr marL="342900"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PERSIANN-CDR ENSO Atlas</a:t>
            </a:r>
          </a:p>
          <a:p>
            <a:pPr marL="342900"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Objectives</a:t>
            </a:r>
          </a:p>
          <a:p>
            <a:pPr marL="342900"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NASA satellites/sensors used</a:t>
            </a:r>
          </a:p>
          <a:p>
            <a:pPr marL="342900"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Methodology</a:t>
            </a:r>
          </a:p>
          <a:p>
            <a:pPr marL="342900"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Results</a:t>
            </a:r>
          </a:p>
          <a:p>
            <a:pPr marL="342900"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Conclusions</a:t>
            </a:r>
          </a:p>
          <a:p>
            <a:pPr marL="342900"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Acknowledgements</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Outline</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6513084" y="6347012"/>
            <a:ext cx="3445002" cy="274320"/>
          </a:xfrm>
        </p:spPr>
        <p:txBody>
          <a:bodyPr>
            <a:normAutofit/>
          </a:bodyPr>
          <a:lstStyle/>
          <a:p>
            <a:r>
              <a:rPr lang="en-US" dirty="0" smtClean="0"/>
              <a:t>Image Credit: Britt Parker</a:t>
            </a:r>
            <a:endParaRPr lang="en-US" dirty="0"/>
          </a:p>
        </p:txBody>
      </p:sp>
      <p:pic>
        <p:nvPicPr>
          <p:cNvPr id="3074" name="Picture 2" descr="Z:\NCEI_NASA_DEVELOP\2016\2016SummerTerm\PacWRII\Island Pics from Mike K\RMI_Cooks_photos\Britt's Workshop\Field Trip\IMG_13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4418" y="1331832"/>
            <a:ext cx="3761385" cy="5015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sp>
        <p:nvSpPr>
          <p:cNvPr id="12" name="TextBox 11"/>
          <p:cNvSpPr txBox="1"/>
          <p:nvPr/>
        </p:nvSpPr>
        <p:spPr>
          <a:xfrm>
            <a:off x="1661534" y="1352698"/>
            <a:ext cx="3853932" cy="369332"/>
          </a:xfrm>
          <a:prstGeom prst="rect">
            <a:avLst/>
          </a:prstGeom>
          <a:noFill/>
        </p:spPr>
        <p:txBody>
          <a:bodyPr wrap="square" rtlCol="0">
            <a:spAutoFit/>
          </a:bodyPr>
          <a:lstStyle/>
          <a:p>
            <a:r>
              <a:rPr lang="en-US" dirty="0" smtClean="0">
                <a:solidFill>
                  <a:srgbClr val="767171"/>
                </a:solidFill>
              </a:rPr>
              <a:t>Exclusive Economic Zones (EEZ)</a:t>
            </a:r>
            <a:endParaRPr lang="en-US" dirty="0">
              <a:solidFill>
                <a:srgbClr val="767171"/>
              </a:solidFill>
            </a:endParaRPr>
          </a:p>
        </p:txBody>
      </p:sp>
      <p:sp>
        <p:nvSpPr>
          <p:cNvPr id="17" name="Rectangle 16"/>
          <p:cNvSpPr/>
          <p:nvPr/>
        </p:nvSpPr>
        <p:spPr>
          <a:xfrm>
            <a:off x="642867" y="4352334"/>
            <a:ext cx="4503692" cy="2051844"/>
          </a:xfrm>
          <a:prstGeom prst="rect">
            <a:avLst/>
          </a:prstGeom>
        </p:spPr>
        <p:txBody>
          <a:bodyPr wrap="square">
            <a:spAutoFit/>
          </a:bodyPr>
          <a:lstStyle/>
          <a:p>
            <a:pPr>
              <a:spcBef>
                <a:spcPts val="200"/>
              </a:spcBef>
              <a:buClr>
                <a:srgbClr val="75AADB"/>
              </a:buClr>
            </a:pPr>
            <a:endParaRPr lang="en-US" sz="2400" dirty="0">
              <a:solidFill>
                <a:srgbClr val="767171"/>
              </a:solidFill>
            </a:endParaRPr>
          </a:p>
          <a:p>
            <a:pPr marL="342900" indent="-342900">
              <a:spcBef>
                <a:spcPts val="200"/>
              </a:spcBef>
              <a:buClr>
                <a:srgbClr val="75AADB"/>
              </a:buClr>
              <a:buFont typeface="Webdings" panose="05030102010509060703" pitchFamily="18" charset="2"/>
              <a:buChar char="4"/>
            </a:pPr>
            <a:r>
              <a:rPr lang="en-US" sz="2000" b="1" dirty="0" smtClean="0">
                <a:solidFill>
                  <a:srgbClr val="767171"/>
                </a:solidFill>
              </a:rPr>
              <a:t>Tropical Pacific islands </a:t>
            </a:r>
            <a:r>
              <a:rPr lang="en-US" sz="2000" dirty="0" smtClean="0">
                <a:solidFill>
                  <a:schemeClr val="bg1">
                    <a:lumMod val="50000"/>
                  </a:schemeClr>
                </a:solidFill>
              </a:rPr>
              <a:t>are</a:t>
            </a:r>
            <a:r>
              <a:rPr lang="en-US" sz="2000" b="1" dirty="0" smtClean="0">
                <a:solidFill>
                  <a:srgbClr val="FF0000"/>
                </a:solidFill>
              </a:rPr>
              <a:t> </a:t>
            </a:r>
            <a:r>
              <a:rPr lang="en-US" sz="2000" dirty="0" smtClean="0">
                <a:solidFill>
                  <a:srgbClr val="767171"/>
                </a:solidFill>
              </a:rPr>
              <a:t>particularly vulnerable to climate change</a:t>
            </a:r>
          </a:p>
          <a:p>
            <a:pPr marL="342900" indent="-342900">
              <a:spcBef>
                <a:spcPts val="200"/>
              </a:spcBef>
              <a:buClr>
                <a:srgbClr val="75AADB"/>
              </a:buClr>
              <a:buFont typeface="Webdings" panose="05030102010509060703" pitchFamily="18" charset="2"/>
              <a:buChar char="4"/>
            </a:pPr>
            <a:r>
              <a:rPr lang="en-US" sz="2000" b="1" dirty="0" smtClean="0">
                <a:solidFill>
                  <a:srgbClr val="767171"/>
                </a:solidFill>
              </a:rPr>
              <a:t>Extreme variability </a:t>
            </a:r>
            <a:r>
              <a:rPr lang="en-US" sz="2000" dirty="0" smtClean="0">
                <a:solidFill>
                  <a:srgbClr val="767171"/>
                </a:solidFill>
              </a:rPr>
              <a:t>in precipitation distribution </a:t>
            </a:r>
          </a:p>
        </p:txBody>
      </p:sp>
      <p:sp>
        <p:nvSpPr>
          <p:cNvPr id="18" name="Rectangle 17"/>
          <p:cNvSpPr/>
          <p:nvPr/>
        </p:nvSpPr>
        <p:spPr>
          <a:xfrm>
            <a:off x="6456036" y="4513119"/>
            <a:ext cx="4503692" cy="2015936"/>
          </a:xfrm>
          <a:prstGeom prst="rect">
            <a:avLst/>
          </a:prstGeom>
        </p:spPr>
        <p:txBody>
          <a:bodyPr wrap="square">
            <a:spAutoFit/>
          </a:bodyPr>
          <a:lstStyle/>
          <a:p>
            <a:pPr>
              <a:spcBef>
                <a:spcPts val="200"/>
              </a:spcBef>
              <a:buClr>
                <a:srgbClr val="75AADB"/>
              </a:buClr>
            </a:pPr>
            <a:endParaRPr lang="en-US" sz="2000" dirty="0" smtClean="0">
              <a:solidFill>
                <a:srgbClr val="767171"/>
              </a:solidFill>
            </a:endParaRPr>
          </a:p>
          <a:p>
            <a:pPr marL="342900" indent="-342900">
              <a:spcBef>
                <a:spcPts val="200"/>
              </a:spcBef>
              <a:buClr>
                <a:srgbClr val="75AADB"/>
              </a:buClr>
              <a:buFont typeface="Webdings" panose="05030102010509060703" pitchFamily="18" charset="2"/>
              <a:buChar char="4"/>
            </a:pPr>
            <a:r>
              <a:rPr lang="en-US" sz="2000" b="1" dirty="0" smtClean="0">
                <a:solidFill>
                  <a:srgbClr val="767171"/>
                </a:solidFill>
              </a:rPr>
              <a:t>Lack</a:t>
            </a:r>
            <a:r>
              <a:rPr lang="en-US" sz="2000" dirty="0" smtClean="0">
                <a:solidFill>
                  <a:srgbClr val="767171"/>
                </a:solidFill>
              </a:rPr>
              <a:t> of freshwater resources </a:t>
            </a:r>
          </a:p>
          <a:p>
            <a:pPr marL="342900" indent="-342900">
              <a:spcBef>
                <a:spcPts val="200"/>
              </a:spcBef>
              <a:buClr>
                <a:srgbClr val="75AADB"/>
              </a:buClr>
              <a:buFont typeface="Webdings" panose="05030102010509060703" pitchFamily="18" charset="2"/>
              <a:buChar char="4"/>
            </a:pPr>
            <a:r>
              <a:rPr lang="en-US" sz="2000" dirty="0" smtClean="0">
                <a:solidFill>
                  <a:srgbClr val="767171"/>
                </a:solidFill>
              </a:rPr>
              <a:t>The region is prone to crippling periods of </a:t>
            </a:r>
            <a:r>
              <a:rPr lang="en-US" sz="2000" b="1" dirty="0" smtClean="0">
                <a:solidFill>
                  <a:srgbClr val="767171"/>
                </a:solidFill>
              </a:rPr>
              <a:t>drought</a:t>
            </a:r>
            <a:r>
              <a:rPr lang="en-US" sz="2000" dirty="0" smtClean="0">
                <a:solidFill>
                  <a:srgbClr val="767171"/>
                </a:solidFill>
              </a:rPr>
              <a:t>. </a:t>
            </a:r>
          </a:p>
          <a:p>
            <a:pPr marL="342900" indent="-342900">
              <a:spcBef>
                <a:spcPts val="200"/>
              </a:spcBef>
              <a:buClr>
                <a:srgbClr val="75AADB"/>
              </a:buClr>
              <a:buFont typeface="Webdings" panose="05030102010509060703" pitchFamily="18" charset="2"/>
              <a:buChar char="4"/>
            </a:pPr>
            <a:r>
              <a:rPr lang="en-US" sz="2000" b="1" dirty="0" smtClean="0">
                <a:solidFill>
                  <a:srgbClr val="767171"/>
                </a:solidFill>
              </a:rPr>
              <a:t>Few</a:t>
            </a:r>
            <a:r>
              <a:rPr lang="en-US" sz="2000" dirty="0" smtClean="0">
                <a:solidFill>
                  <a:srgbClr val="767171"/>
                </a:solidFill>
              </a:rPr>
              <a:t> </a:t>
            </a:r>
            <a:r>
              <a:rPr lang="en-US" sz="2000" b="1" dirty="0" smtClean="0">
                <a:solidFill>
                  <a:srgbClr val="767171"/>
                </a:solidFill>
              </a:rPr>
              <a:t>quality </a:t>
            </a:r>
            <a:r>
              <a:rPr lang="en-US" sz="2000" b="1" i="1" dirty="0" smtClean="0">
                <a:solidFill>
                  <a:srgbClr val="767171"/>
                </a:solidFill>
              </a:rPr>
              <a:t>in-situ </a:t>
            </a:r>
            <a:r>
              <a:rPr lang="en-US" sz="2000" dirty="0" smtClean="0">
                <a:solidFill>
                  <a:srgbClr val="767171"/>
                </a:solidFill>
              </a:rPr>
              <a:t>stations in the region. </a:t>
            </a:r>
          </a:p>
        </p:txBody>
      </p:sp>
      <p:grpSp>
        <p:nvGrpSpPr>
          <p:cNvPr id="26" name="Group 25"/>
          <p:cNvGrpSpPr/>
          <p:nvPr/>
        </p:nvGrpSpPr>
        <p:grpSpPr>
          <a:xfrm>
            <a:off x="6193786" y="1504950"/>
            <a:ext cx="5617214" cy="3805481"/>
            <a:chOff x="6456036" y="1638238"/>
            <a:chExt cx="5735964" cy="3663637"/>
          </a:xfrm>
        </p:grpSpPr>
        <p:grpSp>
          <p:nvGrpSpPr>
            <p:cNvPr id="15" name="Group 14"/>
            <p:cNvGrpSpPr/>
            <p:nvPr/>
          </p:nvGrpSpPr>
          <p:grpSpPr>
            <a:xfrm>
              <a:off x="6456036" y="1638238"/>
              <a:ext cx="4263846" cy="3663637"/>
              <a:chOff x="6206247" y="1852413"/>
              <a:chExt cx="5087566" cy="4199217"/>
            </a:xfrm>
          </p:grpSpPr>
          <p:sp>
            <p:nvSpPr>
              <p:cNvPr id="13" name="Rectangle 12"/>
              <p:cNvSpPr/>
              <p:nvPr/>
            </p:nvSpPr>
            <p:spPr>
              <a:xfrm>
                <a:off x="6978191" y="5154505"/>
                <a:ext cx="4179436" cy="897125"/>
              </a:xfrm>
              <a:prstGeom prst="rect">
                <a:avLst/>
              </a:prstGeom>
            </p:spPr>
            <p:txBody>
              <a:bodyPr wrap="square">
                <a:spAutoFit/>
              </a:bodyPr>
              <a:lstStyle/>
              <a:p>
                <a:pPr>
                  <a:spcBef>
                    <a:spcPts val="200"/>
                  </a:spcBef>
                  <a:buClr>
                    <a:srgbClr val="75AADB"/>
                  </a:buClr>
                </a:pPr>
                <a:endParaRPr lang="en-US" sz="2400" dirty="0">
                  <a:solidFill>
                    <a:srgbClr val="767171"/>
                  </a:solidFill>
                </a:endParaRPr>
              </a:p>
              <a:p>
                <a:pPr marL="800100" lvl="1" indent="-342900">
                  <a:spcBef>
                    <a:spcPts val="200"/>
                  </a:spcBef>
                  <a:buClr>
                    <a:srgbClr val="75AADB"/>
                  </a:buClr>
                  <a:buFont typeface="Webdings" panose="05030102010509060703" pitchFamily="18" charset="2"/>
                  <a:buChar char="4"/>
                </a:pPr>
                <a:endParaRPr lang="en-US" dirty="0">
                  <a:solidFill>
                    <a:srgbClr val="76717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6247" y="1852413"/>
                <a:ext cx="5087566" cy="339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Box 21"/>
            <p:cNvSpPr txBox="1"/>
            <p:nvPr/>
          </p:nvSpPr>
          <p:spPr>
            <a:xfrm>
              <a:off x="9101200" y="4563345"/>
              <a:ext cx="3090800" cy="400110"/>
            </a:xfrm>
            <a:prstGeom prst="rect">
              <a:avLst/>
            </a:prstGeom>
            <a:noFill/>
          </p:spPr>
          <p:txBody>
            <a:bodyPr wrap="square" rtlCol="0">
              <a:spAutoFit/>
            </a:bodyPr>
            <a:lstStyle/>
            <a:p>
              <a:r>
                <a:rPr lang="en-US" sz="1000" dirty="0" smtClean="0">
                  <a:solidFill>
                    <a:schemeClr val="bg2">
                      <a:lumMod val="50000"/>
                    </a:schemeClr>
                  </a:solidFill>
                </a:rPr>
                <a:t>Credit: Dennis </a:t>
              </a:r>
              <a:r>
                <a:rPr lang="en-US" sz="1000" dirty="0">
                  <a:solidFill>
                    <a:schemeClr val="bg2">
                      <a:lumMod val="50000"/>
                    </a:schemeClr>
                  </a:solidFill>
                </a:rPr>
                <a:t>Huang –University of Hawaii</a:t>
              </a:r>
            </a:p>
            <a:p>
              <a:endParaRPr lang="en-US" sz="1000" dirty="0">
                <a:solidFill>
                  <a:schemeClr val="bg2">
                    <a:lumMod val="50000"/>
                  </a:schemeClr>
                </a:solidFill>
              </a:endParaRPr>
            </a:p>
          </p:txBody>
        </p:sp>
      </p:grpSp>
      <p:grpSp>
        <p:nvGrpSpPr>
          <p:cNvPr id="5" name="Group 4"/>
          <p:cNvGrpSpPr/>
          <p:nvPr/>
        </p:nvGrpSpPr>
        <p:grpSpPr>
          <a:xfrm>
            <a:off x="800101" y="1722030"/>
            <a:ext cx="4219574" cy="2999398"/>
            <a:chOff x="7118425" y="2604125"/>
            <a:chExt cx="4168701" cy="3145553"/>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881" t="4709" r="3883" b="3270"/>
            <a:stretch/>
          </p:blipFill>
          <p:spPr>
            <a:xfrm>
              <a:off x="7118425" y="2604125"/>
              <a:ext cx="4168701" cy="3145553"/>
            </a:xfrm>
            <a:prstGeom prst="rect">
              <a:avLst/>
            </a:prstGeom>
          </p:spPr>
        </p:pic>
        <p:sp>
          <p:nvSpPr>
            <p:cNvPr id="4" name="TextBox 3"/>
            <p:cNvSpPr txBox="1"/>
            <p:nvPr/>
          </p:nvSpPr>
          <p:spPr>
            <a:xfrm>
              <a:off x="7543047" y="2980143"/>
              <a:ext cx="2851703" cy="461665"/>
            </a:xfrm>
            <a:prstGeom prst="rect">
              <a:avLst/>
            </a:prstGeom>
            <a:noFill/>
          </p:spPr>
          <p:txBody>
            <a:bodyPr wrap="square" rtlCol="0">
              <a:spAutoFit/>
            </a:bodyPr>
            <a:lstStyle/>
            <a:p>
              <a:pPr algn="ctr"/>
              <a:r>
                <a:rPr lang="en-US" sz="1200" b="1" dirty="0" smtClean="0">
                  <a:solidFill>
                    <a:schemeClr val="bg1"/>
                  </a:solidFill>
                </a:rPr>
                <a:t>Commonwealth of the Northern Mariana Islands</a:t>
              </a:r>
              <a:endParaRPr lang="en-US" sz="1200" b="1" dirty="0">
                <a:solidFill>
                  <a:schemeClr val="bg1"/>
                </a:solidFill>
              </a:endParaRPr>
            </a:p>
          </p:txBody>
        </p:sp>
        <p:sp>
          <p:nvSpPr>
            <p:cNvPr id="16" name="TextBox 15"/>
            <p:cNvSpPr txBox="1"/>
            <p:nvPr/>
          </p:nvSpPr>
          <p:spPr>
            <a:xfrm>
              <a:off x="9502374" y="3423349"/>
              <a:ext cx="1784752" cy="461665"/>
            </a:xfrm>
            <a:prstGeom prst="rect">
              <a:avLst/>
            </a:prstGeom>
            <a:noFill/>
          </p:spPr>
          <p:txBody>
            <a:bodyPr wrap="square" rtlCol="0">
              <a:spAutoFit/>
            </a:bodyPr>
            <a:lstStyle/>
            <a:p>
              <a:pPr algn="ctr"/>
              <a:r>
                <a:rPr lang="en-US" sz="1200" b="1" dirty="0" smtClean="0">
                  <a:solidFill>
                    <a:schemeClr val="bg1"/>
                  </a:solidFill>
                </a:rPr>
                <a:t>Republic of the Marshall Islands</a:t>
              </a:r>
              <a:endParaRPr lang="en-US" sz="1200" b="1" dirty="0">
                <a:solidFill>
                  <a:schemeClr val="bg1"/>
                </a:solidFill>
              </a:endParaRPr>
            </a:p>
          </p:txBody>
        </p:sp>
        <p:sp>
          <p:nvSpPr>
            <p:cNvPr id="19" name="TextBox 18"/>
            <p:cNvSpPr txBox="1"/>
            <p:nvPr/>
          </p:nvSpPr>
          <p:spPr>
            <a:xfrm>
              <a:off x="8469003" y="5288012"/>
              <a:ext cx="1784752" cy="461665"/>
            </a:xfrm>
            <a:prstGeom prst="rect">
              <a:avLst/>
            </a:prstGeom>
            <a:noFill/>
          </p:spPr>
          <p:txBody>
            <a:bodyPr wrap="square" rtlCol="0">
              <a:spAutoFit/>
            </a:bodyPr>
            <a:lstStyle/>
            <a:p>
              <a:pPr algn="ctr"/>
              <a:r>
                <a:rPr lang="en-US" sz="1200" b="1" dirty="0" smtClean="0">
                  <a:solidFill>
                    <a:schemeClr val="bg1"/>
                  </a:solidFill>
                </a:rPr>
                <a:t>Federated States of Micronesia </a:t>
              </a:r>
              <a:endParaRPr lang="en-US" sz="1200" b="1" dirty="0">
                <a:solidFill>
                  <a:schemeClr val="bg1"/>
                </a:solidFill>
              </a:endParaRPr>
            </a:p>
          </p:txBody>
        </p:sp>
        <p:sp>
          <p:nvSpPr>
            <p:cNvPr id="20" name="TextBox 19"/>
            <p:cNvSpPr txBox="1"/>
            <p:nvPr/>
          </p:nvSpPr>
          <p:spPr>
            <a:xfrm>
              <a:off x="7198535" y="3921447"/>
              <a:ext cx="862408" cy="461665"/>
            </a:xfrm>
            <a:prstGeom prst="rect">
              <a:avLst/>
            </a:prstGeom>
            <a:noFill/>
          </p:spPr>
          <p:txBody>
            <a:bodyPr wrap="square" rtlCol="0">
              <a:spAutoFit/>
            </a:bodyPr>
            <a:lstStyle/>
            <a:p>
              <a:pPr algn="ctr"/>
              <a:r>
                <a:rPr lang="en-US" sz="1200" b="1" dirty="0" smtClean="0">
                  <a:solidFill>
                    <a:schemeClr val="bg1"/>
                  </a:solidFill>
                </a:rPr>
                <a:t>Republic of Palau</a:t>
              </a:r>
              <a:endParaRPr lang="en-US" sz="1200" b="1" dirty="0">
                <a:solidFill>
                  <a:schemeClr val="bg1"/>
                </a:solidFill>
              </a:endParaRPr>
            </a:p>
          </p:txBody>
        </p:sp>
      </p:grpSp>
    </p:spTree>
    <p:extLst>
      <p:ext uri="{BB962C8B-B14F-4D97-AF65-F5344CB8AC3E}">
        <p14:creationId xmlns:p14="http://schemas.microsoft.com/office/powerpoint/2010/main" val="44874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PERSIANN-CDR ENSO Atlas</a:t>
            </a:r>
            <a:endParaRPr lang="en-US" sz="4000" dirty="0">
              <a:solidFill>
                <a:schemeClr val="bg1"/>
              </a:solidFill>
              <a:latin typeface="Century Gothic" panose="020B0502020202020204" pitchFamily="34" charset="0"/>
            </a:endParaRPr>
          </a:p>
        </p:txBody>
      </p:sp>
      <p:sp>
        <p:nvSpPr>
          <p:cNvPr id="17" name="Rectangle 16"/>
          <p:cNvSpPr/>
          <p:nvPr/>
        </p:nvSpPr>
        <p:spPr>
          <a:xfrm>
            <a:off x="6858000" y="1192330"/>
            <a:ext cx="4967455" cy="6058069"/>
          </a:xfrm>
          <a:prstGeom prst="rect">
            <a:avLst/>
          </a:prstGeom>
        </p:spPr>
        <p:txBody>
          <a:bodyPr wrap="square">
            <a:spAutoFit/>
          </a:bodyPr>
          <a:lstStyle/>
          <a:p>
            <a:pPr>
              <a:spcBef>
                <a:spcPts val="200"/>
              </a:spcBef>
              <a:buClr>
                <a:srgbClr val="75AADB"/>
              </a:buClr>
            </a:pPr>
            <a:endParaRPr lang="en-US" sz="2400" dirty="0">
              <a:solidFill>
                <a:srgbClr val="767171"/>
              </a:solidFill>
            </a:endParaRPr>
          </a:p>
          <a:p>
            <a:pPr>
              <a:spcBef>
                <a:spcPts val="200"/>
              </a:spcBef>
              <a:buClr>
                <a:srgbClr val="75AADB"/>
              </a:buClr>
            </a:pPr>
            <a:r>
              <a:rPr lang="en-US" b="1" u="sng" dirty="0" smtClean="0">
                <a:solidFill>
                  <a:srgbClr val="767171"/>
                </a:solidFill>
              </a:rPr>
              <a:t>Pacific Water Resources I (Summer, 2015)</a:t>
            </a:r>
            <a:endParaRPr lang="en-US" dirty="0" smtClean="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Successfully delivered an updated </a:t>
            </a:r>
            <a:r>
              <a:rPr lang="en-US" b="1" dirty="0" smtClean="0">
                <a:solidFill>
                  <a:srgbClr val="767171"/>
                </a:solidFill>
              </a:rPr>
              <a:t>ENSO-based Precipitation Climatology Atlas</a:t>
            </a:r>
            <a:r>
              <a:rPr lang="en-US" dirty="0" smtClean="0">
                <a:solidFill>
                  <a:srgbClr val="767171"/>
                </a:solidFill>
              </a:rPr>
              <a:t> using the </a:t>
            </a:r>
            <a:r>
              <a:rPr lang="en-US" b="1" dirty="0" smtClean="0">
                <a:solidFill>
                  <a:srgbClr val="767171"/>
                </a:solidFill>
              </a:rPr>
              <a:t>NOAA PERSIANN-CDR</a:t>
            </a:r>
            <a:r>
              <a:rPr lang="en-US" dirty="0" smtClean="0">
                <a:solidFill>
                  <a:srgbClr val="767171"/>
                </a:solidFill>
              </a:rPr>
              <a:t>. </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b="1" dirty="0" smtClean="0">
                <a:solidFill>
                  <a:srgbClr val="767171"/>
                </a:solidFill>
              </a:rPr>
              <a:t>Limitation</a:t>
            </a:r>
          </a:p>
          <a:p>
            <a:pPr marL="800100" lvl="1" indent="-342900">
              <a:spcBef>
                <a:spcPts val="200"/>
              </a:spcBef>
              <a:buClr>
                <a:srgbClr val="75AADB"/>
              </a:buClr>
              <a:buFont typeface="Webdings" panose="05030102010509060703" pitchFamily="18" charset="2"/>
              <a:buChar char="4"/>
            </a:pPr>
            <a:r>
              <a:rPr lang="en-US" dirty="0" smtClean="0">
                <a:solidFill>
                  <a:srgbClr val="767171"/>
                </a:solidFill>
              </a:rPr>
              <a:t>Does not provide </a:t>
            </a:r>
            <a:r>
              <a:rPr lang="en-US" b="1" dirty="0" smtClean="0">
                <a:solidFill>
                  <a:srgbClr val="767171"/>
                </a:solidFill>
              </a:rPr>
              <a:t>near-real time precipitation estimates</a:t>
            </a:r>
            <a:r>
              <a:rPr lang="en-US" dirty="0" smtClean="0">
                <a:solidFill>
                  <a:srgbClr val="767171"/>
                </a:solidFill>
              </a:rPr>
              <a:t>.</a:t>
            </a:r>
          </a:p>
          <a:p>
            <a:pPr lvl="1">
              <a:spcBef>
                <a:spcPts val="200"/>
              </a:spcBef>
              <a:buClr>
                <a:srgbClr val="75AADB"/>
              </a:buClr>
            </a:pPr>
            <a:endParaRPr lang="en-US" dirty="0" smtClean="0">
              <a:solidFill>
                <a:srgbClr val="767171"/>
              </a:solidFill>
            </a:endParaRPr>
          </a:p>
          <a:p>
            <a:pPr>
              <a:spcBef>
                <a:spcPts val="200"/>
              </a:spcBef>
              <a:buClr>
                <a:srgbClr val="75AADB"/>
              </a:buClr>
            </a:pPr>
            <a:r>
              <a:rPr lang="en-US" b="1" u="sng" dirty="0">
                <a:solidFill>
                  <a:srgbClr val="767171"/>
                </a:solidFill>
              </a:rPr>
              <a:t>Pacific Water Resources II </a:t>
            </a:r>
            <a:r>
              <a:rPr lang="en-US" b="1" u="sng" dirty="0" smtClean="0">
                <a:solidFill>
                  <a:srgbClr val="767171"/>
                </a:solidFill>
              </a:rPr>
              <a:t>(Summer, 2016)</a:t>
            </a: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Provide near-real time precipitation estimates </a:t>
            </a:r>
          </a:p>
          <a:p>
            <a:pPr marL="342900" indent="-342900">
              <a:spcBef>
                <a:spcPts val="200"/>
              </a:spcBef>
              <a:buClr>
                <a:srgbClr val="75AADB"/>
              </a:buClr>
              <a:buFont typeface="Webdings" panose="05030102010509060703" pitchFamily="18" charset="2"/>
              <a:buChar char="4"/>
            </a:pPr>
            <a:r>
              <a:rPr lang="en-US" dirty="0" smtClean="0">
                <a:solidFill>
                  <a:srgbClr val="767171"/>
                </a:solidFill>
              </a:rPr>
              <a:t>Enhance freshwater resource management </a:t>
            </a:r>
          </a:p>
          <a:p>
            <a:pPr marL="342900" indent="-342900">
              <a:spcBef>
                <a:spcPts val="200"/>
              </a:spcBef>
              <a:buClr>
                <a:srgbClr val="75AADB"/>
              </a:buClr>
              <a:buFont typeface="Webdings" panose="05030102010509060703" pitchFamily="18" charset="2"/>
              <a:buChar char="4"/>
            </a:pPr>
            <a:r>
              <a:rPr lang="en-US" dirty="0" smtClean="0">
                <a:solidFill>
                  <a:srgbClr val="767171"/>
                </a:solidFill>
              </a:rPr>
              <a:t>Enhance confidence in near-term decision making</a:t>
            </a:r>
          </a:p>
          <a:p>
            <a:pPr marL="342900" indent="-342900">
              <a:spcBef>
                <a:spcPts val="200"/>
              </a:spcBef>
              <a:buClr>
                <a:srgbClr val="75AADB"/>
              </a:buClr>
              <a:buFont typeface="Webdings" panose="05030102010509060703" pitchFamily="18" charset="2"/>
              <a:buChar char="4"/>
            </a:pPr>
            <a:endParaRPr lang="en-US" b="1" u="sng" dirty="0">
              <a:solidFill>
                <a:srgbClr val="767171"/>
              </a:solidFill>
            </a:endParaRPr>
          </a:p>
          <a:p>
            <a:pPr>
              <a:spcBef>
                <a:spcPts val="200"/>
              </a:spcBef>
              <a:buClr>
                <a:srgbClr val="75AADB"/>
              </a:buClr>
            </a:pPr>
            <a:endParaRPr lang="en-US" b="1" u="sng" dirty="0">
              <a:solidFill>
                <a:srgbClr val="767171"/>
              </a:solidFill>
            </a:endParaRPr>
          </a:p>
          <a:p>
            <a:pPr lvl="1">
              <a:spcBef>
                <a:spcPts val="200"/>
              </a:spcBef>
              <a:buClr>
                <a:srgbClr val="75AADB"/>
              </a:buClr>
            </a:pPr>
            <a:endParaRPr lang="en-US" dirty="0" smtClean="0">
              <a:solidFill>
                <a:srgbClr val="767171"/>
              </a:solidFill>
            </a:endParaRPr>
          </a:p>
        </p:txBody>
      </p:sp>
      <p:grpSp>
        <p:nvGrpSpPr>
          <p:cNvPr id="16" name="Group 15"/>
          <p:cNvGrpSpPr/>
          <p:nvPr/>
        </p:nvGrpSpPr>
        <p:grpSpPr>
          <a:xfrm>
            <a:off x="938263" y="1782975"/>
            <a:ext cx="4866189" cy="4132616"/>
            <a:chOff x="1743333" y="129390"/>
            <a:chExt cx="5657334" cy="4390852"/>
          </a:xfrm>
        </p:grpSpPr>
        <p:pic>
          <p:nvPicPr>
            <p:cNvPr id="21" name="Picture 4" descr="C:\Users\jessica.sutton\Downloads\Mod_ElNino.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3333" y="129390"/>
              <a:ext cx="5657334" cy="4390852"/>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p:cNvSpPr/>
            <p:nvPr/>
          </p:nvSpPr>
          <p:spPr>
            <a:xfrm>
              <a:off x="3536830" y="2324816"/>
              <a:ext cx="73152" cy="73152"/>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entury Gothic"/>
                <a:ea typeface="+mn-ea"/>
                <a:cs typeface="+mn-cs"/>
              </a:endParaRPr>
            </a:p>
          </p:txBody>
        </p:sp>
      </p:grpSp>
    </p:spTree>
    <p:extLst>
      <p:ext uri="{BB962C8B-B14F-4D97-AF65-F5344CB8AC3E}">
        <p14:creationId xmlns:p14="http://schemas.microsoft.com/office/powerpoint/2010/main" val="30367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Objectives</a:t>
            </a:r>
            <a:endParaRPr lang="en-US" sz="4000" dirty="0">
              <a:solidFill>
                <a:schemeClr val="bg1"/>
              </a:solidFill>
              <a:latin typeface="Century Gothic" panose="020B0502020202020204" pitchFamily="34" charset="0"/>
            </a:endParaRPr>
          </a:p>
        </p:txBody>
      </p:sp>
      <p:sp>
        <p:nvSpPr>
          <p:cNvPr id="17" name="Rectangle 16"/>
          <p:cNvSpPr/>
          <p:nvPr/>
        </p:nvSpPr>
        <p:spPr>
          <a:xfrm>
            <a:off x="6241166" y="1518324"/>
            <a:ext cx="4503692" cy="5073184"/>
          </a:xfrm>
          <a:prstGeom prst="rect">
            <a:avLst/>
          </a:prstGeom>
        </p:spPr>
        <p:txBody>
          <a:bodyPr wrap="square">
            <a:spAutoFit/>
          </a:bodyPr>
          <a:lstStyle/>
          <a:p>
            <a:pPr>
              <a:spcBef>
                <a:spcPts val="200"/>
              </a:spcBef>
              <a:buClr>
                <a:srgbClr val="75AADB"/>
              </a:buClr>
            </a:pPr>
            <a:endParaRPr lang="en-US" sz="2400" dirty="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Create a </a:t>
            </a:r>
            <a:r>
              <a:rPr lang="en-US" b="1" dirty="0" smtClean="0">
                <a:solidFill>
                  <a:srgbClr val="767171"/>
                </a:solidFill>
              </a:rPr>
              <a:t>suite of tools </a:t>
            </a:r>
            <a:r>
              <a:rPr lang="en-US" dirty="0" smtClean="0">
                <a:solidFill>
                  <a:srgbClr val="767171"/>
                </a:solidFill>
              </a:rPr>
              <a:t>that provide near-real time precipitation estimates using the </a:t>
            </a:r>
            <a:r>
              <a:rPr lang="en-US" b="1" dirty="0" smtClean="0">
                <a:solidFill>
                  <a:srgbClr val="767171"/>
                </a:solidFill>
              </a:rPr>
              <a:t>NASA GPM </a:t>
            </a:r>
            <a:r>
              <a:rPr lang="en-US" dirty="0" smtClean="0">
                <a:solidFill>
                  <a:srgbClr val="767171"/>
                </a:solidFill>
              </a:rPr>
              <a:t>product. </a:t>
            </a:r>
          </a:p>
          <a:p>
            <a:pPr>
              <a:spcBef>
                <a:spcPts val="200"/>
              </a:spcBef>
              <a:buClr>
                <a:srgbClr val="75AADB"/>
              </a:buClr>
            </a:pPr>
            <a:endParaRPr lang="en-US" dirty="0" smtClean="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Create </a:t>
            </a:r>
            <a:r>
              <a:rPr lang="en-US" b="1" dirty="0" smtClean="0">
                <a:solidFill>
                  <a:srgbClr val="767171"/>
                </a:solidFill>
              </a:rPr>
              <a:t>near-real time precipitation anomalous tools</a:t>
            </a:r>
            <a:r>
              <a:rPr lang="en-US" dirty="0" smtClean="0">
                <a:solidFill>
                  <a:srgbClr val="767171"/>
                </a:solidFill>
              </a:rPr>
              <a:t> using the </a:t>
            </a:r>
            <a:r>
              <a:rPr lang="en-US" b="1" dirty="0" smtClean="0">
                <a:solidFill>
                  <a:srgbClr val="767171"/>
                </a:solidFill>
              </a:rPr>
              <a:t>NASA GPM</a:t>
            </a:r>
            <a:r>
              <a:rPr lang="en-US" dirty="0" smtClean="0">
                <a:solidFill>
                  <a:srgbClr val="767171"/>
                </a:solidFill>
              </a:rPr>
              <a:t> product and the </a:t>
            </a:r>
            <a:r>
              <a:rPr lang="en-US" b="1" dirty="0" smtClean="0">
                <a:solidFill>
                  <a:srgbClr val="767171"/>
                </a:solidFill>
              </a:rPr>
              <a:t>NOAA PERSIANN-CDR</a:t>
            </a:r>
            <a:r>
              <a:rPr lang="en-US" dirty="0" smtClean="0">
                <a:solidFill>
                  <a:srgbClr val="767171"/>
                </a:solidFill>
              </a:rPr>
              <a:t>. </a:t>
            </a:r>
            <a:endParaRPr lang="en-US" dirty="0">
              <a:solidFill>
                <a:srgbClr val="767171"/>
              </a:solidFill>
            </a:endParaRPr>
          </a:p>
          <a:p>
            <a:pPr marL="342900" indent="-342900">
              <a:spcBef>
                <a:spcPts val="200"/>
              </a:spcBef>
              <a:buClr>
                <a:srgbClr val="75AADB"/>
              </a:buClr>
              <a:buFont typeface="Webdings" panose="05030102010509060703" pitchFamily="18" charset="2"/>
              <a:buChar char="4"/>
            </a:pPr>
            <a:endParaRPr lang="en-US" dirty="0" smtClean="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Perform </a:t>
            </a:r>
            <a:r>
              <a:rPr lang="en-US" b="1" dirty="0" smtClean="0">
                <a:solidFill>
                  <a:srgbClr val="767171"/>
                </a:solidFill>
              </a:rPr>
              <a:t>verification analysis </a:t>
            </a:r>
            <a:r>
              <a:rPr lang="en-US" dirty="0" smtClean="0">
                <a:solidFill>
                  <a:srgbClr val="767171"/>
                </a:solidFill>
              </a:rPr>
              <a:t>comparing </a:t>
            </a:r>
            <a:r>
              <a:rPr lang="en-US" b="1" i="1" dirty="0" smtClean="0">
                <a:solidFill>
                  <a:srgbClr val="767171"/>
                </a:solidFill>
              </a:rPr>
              <a:t>in situ </a:t>
            </a:r>
            <a:r>
              <a:rPr lang="en-US" dirty="0" smtClean="0">
                <a:solidFill>
                  <a:srgbClr val="767171"/>
                </a:solidFill>
              </a:rPr>
              <a:t>precipitation totals with </a:t>
            </a:r>
            <a:r>
              <a:rPr lang="en-US" b="1" dirty="0" smtClean="0">
                <a:solidFill>
                  <a:srgbClr val="767171"/>
                </a:solidFill>
              </a:rPr>
              <a:t>remotely-sensed</a:t>
            </a:r>
            <a:r>
              <a:rPr lang="en-US" dirty="0" smtClean="0">
                <a:solidFill>
                  <a:srgbClr val="767171"/>
                </a:solidFill>
              </a:rPr>
              <a:t> precipitation totals. </a:t>
            </a:r>
          </a:p>
          <a:p>
            <a:pPr>
              <a:spcBef>
                <a:spcPts val="200"/>
              </a:spcBef>
              <a:buClr>
                <a:srgbClr val="75AADB"/>
              </a:buClr>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endParaRPr lang="en-US" dirty="0" smtClean="0">
              <a:solidFill>
                <a:srgbClr val="767171"/>
              </a:solidFill>
            </a:endParaRPr>
          </a:p>
        </p:txBody>
      </p:sp>
      <p:pic>
        <p:nvPicPr>
          <p:cNvPr id="2050" name="Picture 2" descr="Z:\NCEI_NASA_DEVELOP\2016\2016SummerTerm\PacWRII\Island Pics from Mike K\RMI_Cooks_photos\Britt's Workshop\Field Trip\IMG_13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140" y="1518324"/>
            <a:ext cx="3698544" cy="4931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32412" y="6449716"/>
            <a:ext cx="2521127" cy="246221"/>
          </a:xfrm>
          <a:prstGeom prst="rect">
            <a:avLst/>
          </a:prstGeom>
          <a:noFill/>
        </p:spPr>
        <p:txBody>
          <a:bodyPr wrap="square" rtlCol="0">
            <a:spAutoFit/>
          </a:bodyPr>
          <a:lstStyle/>
          <a:p>
            <a:r>
              <a:rPr lang="en-US" sz="1000" dirty="0" smtClean="0">
                <a:solidFill>
                  <a:schemeClr val="bg2">
                    <a:lumMod val="50000"/>
                  </a:schemeClr>
                </a:solidFill>
              </a:rPr>
              <a:t>Credit: Britt Parker</a:t>
            </a:r>
            <a:endParaRPr lang="en-US" sz="1000" dirty="0">
              <a:solidFill>
                <a:schemeClr val="bg2">
                  <a:lumMod val="50000"/>
                </a:schemeClr>
              </a:solidFill>
            </a:endParaRPr>
          </a:p>
        </p:txBody>
      </p:sp>
    </p:spTree>
    <p:extLst>
      <p:ext uri="{BB962C8B-B14F-4D97-AF65-F5344CB8AC3E}">
        <p14:creationId xmlns:p14="http://schemas.microsoft.com/office/powerpoint/2010/main" val="90353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5400000">
            <a:off x="4780744" y="346723"/>
            <a:ext cx="2799331" cy="2484737"/>
          </a:xfrm>
          <a:prstGeom prst="rect">
            <a:avLst/>
          </a:prstGeom>
        </p:spPr>
      </p:pic>
      <p:pic>
        <p:nvPicPr>
          <p:cNvPr id="6" name="Picture Placeholder 5"/>
          <p:cNvPicPr>
            <a:picLocks noGrp="1" noChangeAspect="1"/>
          </p:cNvPicPr>
          <p:nvPr>
            <p:ph type="pic" sz="quarter" idx="12"/>
          </p:nvPr>
        </p:nvPicPr>
        <p:blipFill>
          <a:blip r:embed="rId4">
            <a:extLst>
              <a:ext uri="{28A0092B-C50C-407E-A947-70E740481C1C}">
                <a14:useLocalDpi xmlns:a14="http://schemas.microsoft.com/office/drawing/2010/main" val="0"/>
              </a:ext>
            </a:extLst>
          </a:blip>
          <a:stretch>
            <a:fillRect/>
          </a:stretch>
        </p:blipFill>
        <p:spPr>
          <a:xfrm>
            <a:off x="0" y="3280852"/>
            <a:ext cx="12192000" cy="3577148"/>
          </a:xfrm>
        </p:spPr>
      </p:pic>
      <p:sp>
        <p:nvSpPr>
          <p:cNvPr id="3" name="Text Placeholder 2"/>
          <p:cNvSpPr>
            <a:spLocks noGrp="1"/>
          </p:cNvSpPr>
          <p:nvPr>
            <p:ph type="body" sz="quarter" idx="14"/>
          </p:nvPr>
        </p:nvSpPr>
        <p:spPr>
          <a:xfrm>
            <a:off x="725066" y="326987"/>
            <a:ext cx="10643616" cy="704088"/>
          </a:xfrm>
        </p:spPr>
        <p:txBody>
          <a:bodyPr/>
          <a:lstStyle/>
          <a:p>
            <a:pPr algn="ctr"/>
            <a:r>
              <a:rPr lang="en-US" dirty="0" smtClean="0"/>
              <a:t>Satellite Data Sources</a:t>
            </a:r>
            <a:endParaRPr lang="en-US" dirty="0"/>
          </a:p>
        </p:txBody>
      </p:sp>
      <p:sp>
        <p:nvSpPr>
          <p:cNvPr id="5" name="Text Placeholder 4"/>
          <p:cNvSpPr>
            <a:spLocks noGrp="1"/>
          </p:cNvSpPr>
          <p:nvPr>
            <p:ph type="body" sz="quarter" idx="13"/>
          </p:nvPr>
        </p:nvSpPr>
        <p:spPr>
          <a:xfrm>
            <a:off x="8746998" y="6583680"/>
            <a:ext cx="3445002" cy="274320"/>
          </a:xfrm>
        </p:spPr>
        <p:txBody>
          <a:bodyPr>
            <a:normAutofit/>
          </a:bodyPr>
          <a:lstStyle/>
          <a:p>
            <a:r>
              <a:rPr lang="en-US" sz="800" dirty="0" smtClean="0"/>
              <a:t>ALL Images Credit: NASA</a:t>
            </a:r>
            <a:endParaRPr lang="en-US" sz="800" dirty="0"/>
          </a:p>
        </p:txBody>
      </p:sp>
      <p:sp>
        <p:nvSpPr>
          <p:cNvPr id="2" name="TextBox 1"/>
          <p:cNvSpPr txBox="1"/>
          <p:nvPr/>
        </p:nvSpPr>
        <p:spPr>
          <a:xfrm>
            <a:off x="4620549" y="2159881"/>
            <a:ext cx="3119719" cy="1015663"/>
          </a:xfrm>
          <a:prstGeom prst="rect">
            <a:avLst/>
          </a:prstGeom>
          <a:noFill/>
        </p:spPr>
        <p:txBody>
          <a:bodyPr wrap="square" rtlCol="0">
            <a:spAutoFit/>
          </a:bodyPr>
          <a:lstStyle/>
          <a:p>
            <a:pPr algn="ctr"/>
            <a:r>
              <a:rPr lang="en-US" sz="2000" b="1" dirty="0" smtClean="0">
                <a:solidFill>
                  <a:schemeClr val="tx1">
                    <a:lumMod val="50000"/>
                    <a:lumOff val="50000"/>
                  </a:schemeClr>
                </a:solidFill>
              </a:rPr>
              <a:t>PERSIANN-CDR</a:t>
            </a:r>
          </a:p>
          <a:p>
            <a:pPr algn="ctr"/>
            <a:r>
              <a:rPr lang="en-US" sz="2000" dirty="0" smtClean="0">
                <a:solidFill>
                  <a:schemeClr val="tx1">
                    <a:lumMod val="50000"/>
                    <a:lumOff val="50000"/>
                  </a:schemeClr>
                </a:solidFill>
              </a:rPr>
              <a:t>0.25 degree resolution</a:t>
            </a:r>
          </a:p>
          <a:p>
            <a:pPr algn="ctr"/>
            <a:r>
              <a:rPr lang="en-US" sz="2000" dirty="0" smtClean="0">
                <a:solidFill>
                  <a:schemeClr val="tx1">
                    <a:lumMod val="50000"/>
                    <a:lumOff val="50000"/>
                  </a:schemeClr>
                </a:solidFill>
              </a:rPr>
              <a:t>Daily</a:t>
            </a:r>
            <a:endParaRPr lang="en-US" sz="2000" dirty="0">
              <a:solidFill>
                <a:schemeClr val="tx1">
                  <a:lumMod val="50000"/>
                  <a:lumOff val="50000"/>
                </a:schemeClr>
              </a:solidFill>
            </a:endParaRPr>
          </a:p>
        </p:txBody>
      </p:sp>
      <p:sp>
        <p:nvSpPr>
          <p:cNvPr id="7" name="TextBox 6"/>
          <p:cNvSpPr txBox="1"/>
          <p:nvPr/>
        </p:nvSpPr>
        <p:spPr>
          <a:xfrm>
            <a:off x="8735208" y="2113179"/>
            <a:ext cx="2904565" cy="1015663"/>
          </a:xfrm>
          <a:prstGeom prst="rect">
            <a:avLst/>
          </a:prstGeom>
          <a:noFill/>
        </p:spPr>
        <p:txBody>
          <a:bodyPr wrap="square" rtlCol="0">
            <a:spAutoFit/>
          </a:bodyPr>
          <a:lstStyle/>
          <a:p>
            <a:pPr algn="ctr"/>
            <a:r>
              <a:rPr lang="en-US" sz="2000" b="1" dirty="0" smtClean="0">
                <a:solidFill>
                  <a:schemeClr val="tx1">
                    <a:lumMod val="50000"/>
                    <a:lumOff val="50000"/>
                  </a:schemeClr>
                </a:solidFill>
              </a:rPr>
              <a:t>TRMM-TMPA-3B42RT</a:t>
            </a:r>
          </a:p>
          <a:p>
            <a:pPr algn="ctr"/>
            <a:r>
              <a:rPr lang="en-US" sz="2000" dirty="0" smtClean="0">
                <a:solidFill>
                  <a:schemeClr val="tx1">
                    <a:lumMod val="50000"/>
                    <a:lumOff val="50000"/>
                  </a:schemeClr>
                </a:solidFill>
              </a:rPr>
              <a:t>0.25 degree resolution</a:t>
            </a:r>
          </a:p>
          <a:p>
            <a:pPr algn="ctr"/>
            <a:r>
              <a:rPr lang="en-US" sz="2000" dirty="0" smtClean="0">
                <a:solidFill>
                  <a:schemeClr val="tx1">
                    <a:lumMod val="50000"/>
                    <a:lumOff val="50000"/>
                  </a:schemeClr>
                </a:solidFill>
              </a:rPr>
              <a:t>Daily</a:t>
            </a:r>
            <a:endParaRPr lang="en-US" sz="2000" dirty="0">
              <a:solidFill>
                <a:schemeClr val="tx1">
                  <a:lumMod val="50000"/>
                  <a:lumOff val="50000"/>
                </a:schemeClr>
              </a:solidFill>
            </a:endParaRPr>
          </a:p>
        </p:txBody>
      </p:sp>
      <p:sp>
        <p:nvSpPr>
          <p:cNvPr id="11" name="TextBox 10"/>
          <p:cNvSpPr txBox="1"/>
          <p:nvPr/>
        </p:nvSpPr>
        <p:spPr>
          <a:xfrm>
            <a:off x="592511" y="2125459"/>
            <a:ext cx="2979869" cy="1015663"/>
          </a:xfrm>
          <a:prstGeom prst="rect">
            <a:avLst/>
          </a:prstGeom>
          <a:noFill/>
        </p:spPr>
        <p:txBody>
          <a:bodyPr wrap="square" rtlCol="0">
            <a:spAutoFit/>
          </a:bodyPr>
          <a:lstStyle/>
          <a:p>
            <a:pPr algn="ctr"/>
            <a:r>
              <a:rPr lang="en-US" sz="2000" b="1" dirty="0" smtClean="0">
                <a:solidFill>
                  <a:schemeClr val="tx1">
                    <a:lumMod val="50000"/>
                    <a:lumOff val="50000"/>
                  </a:schemeClr>
                </a:solidFill>
              </a:rPr>
              <a:t>GPM-IMERGDE</a:t>
            </a:r>
          </a:p>
          <a:p>
            <a:pPr algn="ctr"/>
            <a:r>
              <a:rPr lang="en-US" sz="2000" dirty="0" smtClean="0">
                <a:solidFill>
                  <a:schemeClr val="tx1">
                    <a:lumMod val="50000"/>
                    <a:lumOff val="50000"/>
                  </a:schemeClr>
                </a:solidFill>
              </a:rPr>
              <a:t>0.10 degree resolution</a:t>
            </a:r>
          </a:p>
          <a:p>
            <a:pPr algn="ctr"/>
            <a:r>
              <a:rPr lang="en-US" sz="2000" dirty="0" smtClean="0">
                <a:solidFill>
                  <a:schemeClr val="tx1">
                    <a:lumMod val="50000"/>
                    <a:lumOff val="50000"/>
                  </a:schemeClr>
                </a:solidFill>
              </a:rPr>
              <a:t>Daily</a:t>
            </a:r>
            <a:endParaRPr lang="en-US" sz="2000" dirty="0">
              <a:solidFill>
                <a:schemeClr val="tx1">
                  <a:lumMod val="50000"/>
                  <a:lumOff val="50000"/>
                </a:schemeClr>
              </a:solidFill>
            </a:endParaRPr>
          </a:p>
        </p:txBody>
      </p:sp>
      <p:pic>
        <p:nvPicPr>
          <p:cNvPr id="10" name="Picture 2" descr="http://www.devpedia.developexchange.com/dp/images/1/1a/04_TRM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5467" y="818995"/>
            <a:ext cx="2101727" cy="1377713"/>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53"/>
          <p:cNvPicPr preferRelativeResize="0"/>
          <p:nvPr/>
        </p:nvPicPr>
        <p:blipFill>
          <a:blip r:embed="rId6">
            <a:alphaModFix/>
          </a:blip>
          <a:stretch>
            <a:fillRect/>
          </a:stretch>
        </p:blipFill>
        <p:spPr>
          <a:xfrm>
            <a:off x="883387" y="818995"/>
            <a:ext cx="2398116" cy="1306465"/>
          </a:xfrm>
          <a:prstGeom prst="rect">
            <a:avLst/>
          </a:prstGeom>
          <a:noFill/>
          <a:ln>
            <a:noFill/>
          </a:ln>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2038" y="3415790"/>
            <a:ext cx="2736740" cy="201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58264" y="3415791"/>
            <a:ext cx="2736132" cy="201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075" y="3415791"/>
            <a:ext cx="2736740" cy="201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0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500"/>
                                  </p:stCondLst>
                                  <p:childTnLst>
                                    <p:set>
                                      <p:cBhvr>
                                        <p:cTn id="13" dur="1" fill="hold">
                                          <p:stCondLst>
                                            <p:cond delay="0"/>
                                          </p:stCondLst>
                                        </p:cTn>
                                        <p:tgtEl>
                                          <p:spTgt spid="1031"/>
                                        </p:tgtEl>
                                        <p:attrNameLst>
                                          <p:attrName>style.visibility</p:attrName>
                                        </p:attrNameLst>
                                      </p:cBhvr>
                                      <p:to>
                                        <p:strVal val="visible"/>
                                      </p:to>
                                    </p:set>
                                    <p:animEffect transition="in" filter="fade">
                                      <p:cBhvr>
                                        <p:cTn id="14" dur="500"/>
                                        <p:tgtEl>
                                          <p:spTgt spid="103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0-#ppt_w/2"/>
                                          </p:val>
                                        </p:tav>
                                        <p:tav tm="100000">
                                          <p:val>
                                            <p:strVal val="#ppt_x"/>
                                          </p:val>
                                        </p:tav>
                                      </p:tavLst>
                                    </p:anim>
                                    <p:anim calcmode="lin" valueType="num">
                                      <p:cBhvr additive="base">
                                        <p:cTn id="20" dur="1500" fill="hold"/>
                                        <p:tgtEl>
                                          <p:spTgt spid="13"/>
                                        </p:tgtEl>
                                        <p:attrNameLst>
                                          <p:attrName>ppt_y</p:attrName>
                                        </p:attrNameLst>
                                      </p:cBhvr>
                                      <p:tavLst>
                                        <p:tav tm="0">
                                          <p:val>
                                            <p:strVal val="#ppt_y"/>
                                          </p:val>
                                        </p:tav>
                                        <p:tav tm="100000">
                                          <p:val>
                                            <p:strVal val="#ppt_y"/>
                                          </p:val>
                                        </p:tav>
                                      </p:tavLst>
                                    </p:anim>
                                  </p:childTnLst>
                                </p:cTn>
                              </p:par>
                              <p:par>
                                <p:cTn id="21" presetID="10" presetClass="exit" presetSubtype="0" fill="hold" nodeType="withEffect">
                                  <p:stCondLst>
                                    <p:cond delay="0"/>
                                  </p:stCondLst>
                                  <p:childTnLst>
                                    <p:animEffect transition="out" filter="fade">
                                      <p:cBhvr>
                                        <p:cTn id="22" dur="500"/>
                                        <p:tgtEl>
                                          <p:spTgt spid="1031"/>
                                        </p:tgtEl>
                                      </p:cBhvr>
                                    </p:animEffect>
                                    <p:set>
                                      <p:cBhvr>
                                        <p:cTn id="23" dur="1" fill="hold">
                                          <p:stCondLst>
                                            <p:cond delay="499"/>
                                          </p:stCondLst>
                                        </p:cTn>
                                        <p:tgtEl>
                                          <p:spTgt spid="1031"/>
                                        </p:tgtEl>
                                        <p:attrNameLst>
                                          <p:attrName>style.visibility</p:attrName>
                                        </p:attrNameLst>
                                      </p:cBhvr>
                                      <p:to>
                                        <p:strVal val="hidden"/>
                                      </p:to>
                                    </p:set>
                                  </p:childTnLst>
                                </p:cTn>
                              </p:par>
                              <p:par>
                                <p:cTn id="24" presetID="10" presetClass="entr" presetSubtype="0" fill="hold" grpId="0" nodeType="withEffect">
                                  <p:stCondLst>
                                    <p:cond delay="8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nodeType="withEffect">
                                  <p:stCondLst>
                                    <p:cond delay="800"/>
                                  </p:stCondLst>
                                  <p:childTnLst>
                                    <p:set>
                                      <p:cBhvr>
                                        <p:cTn id="28" dur="1" fill="hold">
                                          <p:stCondLst>
                                            <p:cond delay="0"/>
                                          </p:stCondLst>
                                        </p:cTn>
                                        <p:tgtEl>
                                          <p:spTgt spid="1029"/>
                                        </p:tgtEl>
                                        <p:attrNameLst>
                                          <p:attrName>style.visibility</p:attrName>
                                        </p:attrNameLst>
                                      </p:cBhvr>
                                      <p:to>
                                        <p:strVal val="visible"/>
                                      </p:to>
                                    </p:set>
                                    <p:animEffect transition="in" filter="fade">
                                      <p:cBhvr>
                                        <p:cTn id="29" dur="500"/>
                                        <p:tgtEl>
                                          <p:spTgt spid="102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250" fill="hold"/>
                                        <p:tgtEl>
                                          <p:spTgt spid="10"/>
                                        </p:tgtEl>
                                        <p:attrNameLst>
                                          <p:attrName>ppt_x</p:attrName>
                                        </p:attrNameLst>
                                      </p:cBhvr>
                                      <p:tavLst>
                                        <p:tav tm="0">
                                          <p:val>
                                            <p:strVal val="1+#ppt_w/2"/>
                                          </p:val>
                                        </p:tav>
                                        <p:tav tm="100000">
                                          <p:val>
                                            <p:strVal val="#ppt_x"/>
                                          </p:val>
                                        </p:tav>
                                      </p:tavLst>
                                    </p:anim>
                                    <p:anim calcmode="lin" valueType="num">
                                      <p:cBhvr additive="base">
                                        <p:cTn id="35" dur="1250" fill="hold"/>
                                        <p:tgtEl>
                                          <p:spTgt spid="10"/>
                                        </p:tgtEl>
                                        <p:attrNameLst>
                                          <p:attrName>ppt_y</p:attrName>
                                        </p:attrNameLst>
                                      </p:cBhvr>
                                      <p:tavLst>
                                        <p:tav tm="0">
                                          <p:val>
                                            <p:strVal val="1+#ppt_h/2"/>
                                          </p:val>
                                        </p:tav>
                                        <p:tav tm="100000">
                                          <p:val>
                                            <p:strVal val="#ppt_y"/>
                                          </p:val>
                                        </p:tav>
                                      </p:tavLst>
                                    </p:anim>
                                  </p:childTnLst>
                                </p:cTn>
                              </p:par>
                              <p:par>
                                <p:cTn id="36" presetID="10" presetClass="exit" presetSubtype="0" fill="hold" nodeType="withEffect">
                                  <p:stCondLst>
                                    <p:cond delay="0"/>
                                  </p:stCondLst>
                                  <p:childTnLst>
                                    <p:animEffect transition="out" filter="fade">
                                      <p:cBhvr>
                                        <p:cTn id="37" dur="500"/>
                                        <p:tgtEl>
                                          <p:spTgt spid="1029"/>
                                        </p:tgtEl>
                                      </p:cBhvr>
                                    </p:animEffect>
                                    <p:set>
                                      <p:cBhvr>
                                        <p:cTn id="38" dur="1" fill="hold">
                                          <p:stCondLst>
                                            <p:cond delay="499"/>
                                          </p:stCondLst>
                                        </p:cTn>
                                        <p:tgtEl>
                                          <p:spTgt spid="1029"/>
                                        </p:tgtEl>
                                        <p:attrNameLst>
                                          <p:attrName>style.visibility</p:attrName>
                                        </p:attrNameLst>
                                      </p:cBhvr>
                                      <p:to>
                                        <p:strVal val="hidden"/>
                                      </p:to>
                                    </p:set>
                                  </p:childTnLst>
                                </p:cTn>
                              </p:par>
                              <p:par>
                                <p:cTn id="39" presetID="10" presetClass="entr" presetSubtype="0" fill="hold" grpId="0" nodeType="withEffect">
                                  <p:stCondLst>
                                    <p:cond delay="8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nodeType="withEffect">
                                  <p:stCondLst>
                                    <p:cond delay="800"/>
                                  </p:stCondLst>
                                  <p:childTnLst>
                                    <p:set>
                                      <p:cBhvr>
                                        <p:cTn id="43" dur="1" fill="hold">
                                          <p:stCondLst>
                                            <p:cond delay="0"/>
                                          </p:stCondLst>
                                        </p:cTn>
                                        <p:tgtEl>
                                          <p:spTgt spid="1030"/>
                                        </p:tgtEl>
                                        <p:attrNameLst>
                                          <p:attrName>style.visibility</p:attrName>
                                        </p:attrNameLst>
                                      </p:cBhvr>
                                      <p:to>
                                        <p:strVal val="visible"/>
                                      </p:to>
                                    </p:set>
                                    <p:animEffect transition="in" filter="fade">
                                      <p:cBhvr>
                                        <p:cTn id="44" dur="500"/>
                                        <p:tgtEl>
                                          <p:spTgt spid="10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31"/>
                                        </p:tgtEl>
                                        <p:attrNameLst>
                                          <p:attrName>style.visibility</p:attrName>
                                        </p:attrNameLst>
                                      </p:cBhvr>
                                      <p:to>
                                        <p:strVal val="visible"/>
                                      </p:to>
                                    </p:set>
                                    <p:animEffect transition="in" filter="fade">
                                      <p:cBhvr>
                                        <p:cTn id="49" dur="500"/>
                                        <p:tgtEl>
                                          <p:spTgt spid="1031"/>
                                        </p:tgtEl>
                                      </p:cBhvr>
                                    </p:animEffect>
                                  </p:childTnLst>
                                </p:cTn>
                              </p:par>
                              <p:par>
                                <p:cTn id="50" presetID="10" presetClass="entr" presetSubtype="0" fill="hold" nodeType="withEffect">
                                  <p:stCondLst>
                                    <p:cond delay="0"/>
                                  </p:stCondLst>
                                  <p:childTnLst>
                                    <p:set>
                                      <p:cBhvr>
                                        <p:cTn id="51" dur="1" fill="hold">
                                          <p:stCondLst>
                                            <p:cond delay="0"/>
                                          </p:stCondLst>
                                        </p:cTn>
                                        <p:tgtEl>
                                          <p:spTgt spid="1029"/>
                                        </p:tgtEl>
                                        <p:attrNameLst>
                                          <p:attrName>style.visibility</p:attrName>
                                        </p:attrNameLst>
                                      </p:cBhvr>
                                      <p:to>
                                        <p:strVal val="visible"/>
                                      </p:to>
                                    </p:set>
                                    <p:animEffect transition="in" filter="fade">
                                      <p:cBhvr>
                                        <p:cTn id="5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797757" y="1490493"/>
            <a:ext cx="3950208" cy="1397000"/>
          </a:xfrm>
        </p:spPr>
        <p:txBody>
          <a:bodyPr>
            <a:noAutofit/>
          </a:bodyPr>
          <a:lstStyle/>
          <a:p>
            <a:r>
              <a:rPr lang="en-US" b="1" dirty="0" smtClean="0">
                <a:solidFill>
                  <a:schemeClr val="bg2">
                    <a:lumMod val="50000"/>
                  </a:schemeClr>
                </a:solidFill>
              </a:rPr>
              <a:t>     Monthly precipitation  comparison from 2000-2014</a:t>
            </a:r>
            <a:endParaRPr lang="en-US" b="1" dirty="0">
              <a:solidFill>
                <a:schemeClr val="bg2">
                  <a:lumMod val="50000"/>
                </a:schemeClr>
              </a:solidFill>
            </a:endParaRPr>
          </a:p>
        </p:txBody>
      </p:sp>
      <p:sp>
        <p:nvSpPr>
          <p:cNvPr id="3" name="Text Placeholder 2"/>
          <p:cNvSpPr>
            <a:spLocks noGrp="1"/>
          </p:cNvSpPr>
          <p:nvPr>
            <p:ph type="body" sz="quarter" idx="4294967295"/>
          </p:nvPr>
        </p:nvSpPr>
        <p:spPr>
          <a:xfrm>
            <a:off x="1587440" y="428281"/>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Long-Term Verification </a:t>
            </a:r>
            <a:endParaRPr lang="en-US" sz="4000" dirty="0">
              <a:solidFill>
                <a:schemeClr val="bg1"/>
              </a:solidFill>
              <a:latin typeface="Century Gothic" panose="020B0502020202020204" pitchFamily="34" charset="0"/>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 y="1473798"/>
            <a:ext cx="4710896" cy="3108960"/>
          </a:xfrm>
          <a:prstGeom prst="rect">
            <a:avLst/>
          </a:prstGeom>
        </p:spPr>
      </p:pic>
      <p:pic>
        <p:nvPicPr>
          <p:cNvPr id="1026" name="Picture 2" descr="http://www.devpedia.developexchange.com/dp/images/1/1a/04_TRM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6381" y="-813501"/>
            <a:ext cx="3876739" cy="39522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5567" y="5051617"/>
            <a:ext cx="4335330" cy="1015663"/>
          </a:xfrm>
          <a:prstGeom prst="rect">
            <a:avLst/>
          </a:prstGeom>
          <a:noFill/>
        </p:spPr>
        <p:txBody>
          <a:bodyPr wrap="square" rtlCol="0">
            <a:spAutoFit/>
          </a:bodyPr>
          <a:lstStyle/>
          <a:p>
            <a:r>
              <a:rPr lang="en-US" sz="2000" b="1" dirty="0" smtClean="0">
                <a:solidFill>
                  <a:schemeClr val="tx1">
                    <a:lumMod val="50000"/>
                    <a:lumOff val="50000"/>
                  </a:schemeClr>
                </a:solidFill>
              </a:rPr>
              <a:t>-TRMM-TMPA-3B42RT</a:t>
            </a:r>
          </a:p>
          <a:p>
            <a:r>
              <a:rPr lang="en-US" sz="2000" b="1" dirty="0" smtClean="0">
                <a:solidFill>
                  <a:schemeClr val="tx1">
                    <a:lumMod val="50000"/>
                    <a:lumOff val="50000"/>
                  </a:schemeClr>
                </a:solidFill>
              </a:rPr>
              <a:t>-PERSIAN-CDR</a:t>
            </a:r>
          </a:p>
          <a:p>
            <a:r>
              <a:rPr lang="en-US" sz="2000" b="1" dirty="0" smtClean="0">
                <a:solidFill>
                  <a:schemeClr val="tx1">
                    <a:lumMod val="50000"/>
                    <a:lumOff val="50000"/>
                  </a:schemeClr>
                </a:solidFill>
              </a:rPr>
              <a:t>-NOAA GHCN</a:t>
            </a:r>
          </a:p>
        </p:txBody>
      </p:sp>
      <p:graphicFrame>
        <p:nvGraphicFramePr>
          <p:cNvPr id="11" name="Chart 10"/>
          <p:cNvGraphicFramePr>
            <a:graphicFrameLocks/>
          </p:cNvGraphicFramePr>
          <p:nvPr>
            <p:extLst>
              <p:ext uri="{D42A27DB-BD31-4B8C-83A1-F6EECF244321}">
                <p14:modId xmlns:p14="http://schemas.microsoft.com/office/powerpoint/2010/main" val="2025094544"/>
              </p:ext>
            </p:extLst>
          </p:nvPr>
        </p:nvGraphicFramePr>
        <p:xfrm>
          <a:off x="5237016" y="2755074"/>
          <a:ext cx="6357733" cy="34691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a:graphicFrameLocks/>
          </p:cNvGraphicFramePr>
          <p:nvPr>
            <p:extLst>
              <p:ext uri="{D42A27DB-BD31-4B8C-83A1-F6EECF244321}">
                <p14:modId xmlns:p14="http://schemas.microsoft.com/office/powerpoint/2010/main" val="2750304564"/>
              </p:ext>
            </p:extLst>
          </p:nvPr>
        </p:nvGraphicFramePr>
        <p:xfrm>
          <a:off x="5225143" y="2755290"/>
          <a:ext cx="6369607" cy="346917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p:cNvGraphicFramePr>
            <a:graphicFrameLocks/>
          </p:cNvGraphicFramePr>
          <p:nvPr>
            <p:extLst>
              <p:ext uri="{D42A27DB-BD31-4B8C-83A1-F6EECF244321}">
                <p14:modId xmlns:p14="http://schemas.microsoft.com/office/powerpoint/2010/main" val="3087943872"/>
              </p:ext>
            </p:extLst>
          </p:nvPr>
        </p:nvGraphicFramePr>
        <p:xfrm>
          <a:off x="5225143" y="2746008"/>
          <a:ext cx="6369607" cy="346939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53961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4" grpId="0">
        <p:bldAsOne/>
      </p:bldGraphic>
      <p:bldGraphic spid="1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95325" y="476251"/>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Short-Term Verification</a:t>
            </a:r>
            <a:endParaRPr lang="en-US" sz="4000" dirty="0">
              <a:solidFill>
                <a:schemeClr val="bg1"/>
              </a:solidFill>
              <a:latin typeface="Century Gothic" panose="020B0502020202020204" pitchFamily="34" charset="0"/>
            </a:endParaRPr>
          </a:p>
        </p:txBody>
      </p:sp>
      <p:graphicFrame>
        <p:nvGraphicFramePr>
          <p:cNvPr id="19" name="Chart 18"/>
          <p:cNvGraphicFramePr>
            <a:graphicFrameLocks/>
          </p:cNvGraphicFramePr>
          <p:nvPr>
            <p:extLst>
              <p:ext uri="{D42A27DB-BD31-4B8C-83A1-F6EECF244321}">
                <p14:modId xmlns:p14="http://schemas.microsoft.com/office/powerpoint/2010/main" val="371860886"/>
              </p:ext>
            </p:extLst>
          </p:nvPr>
        </p:nvGraphicFramePr>
        <p:xfrm>
          <a:off x="0" y="1448790"/>
          <a:ext cx="12192000" cy="5284520"/>
        </p:xfrm>
        <a:graphic>
          <a:graphicData uri="http://schemas.openxmlformats.org/drawingml/2006/chart">
            <c:chart xmlns:c="http://schemas.openxmlformats.org/drawingml/2006/chart" xmlns:r="http://schemas.openxmlformats.org/officeDocument/2006/relationships" r:id="rId3"/>
          </a:graphicData>
        </a:graphic>
      </p:graphicFrame>
      <p:pic>
        <p:nvPicPr>
          <p:cNvPr id="8" name="Shape 53"/>
          <p:cNvPicPr preferRelativeResize="0"/>
          <p:nvPr/>
        </p:nvPicPr>
        <p:blipFill>
          <a:blip r:embed="rId4">
            <a:alphaModFix/>
          </a:blip>
          <a:stretch>
            <a:fillRect/>
          </a:stretch>
        </p:blipFill>
        <p:spPr>
          <a:xfrm rot="1110418">
            <a:off x="-849155" y="-921306"/>
            <a:ext cx="3825400" cy="2620022"/>
          </a:xfrm>
          <a:prstGeom prst="rect">
            <a:avLst/>
          </a:prstGeom>
          <a:noFill/>
          <a:ln>
            <a:noFill/>
          </a:ln>
        </p:spPr>
      </p:pic>
      <p:sp>
        <p:nvSpPr>
          <p:cNvPr id="6" name="Text Placeholder 1"/>
          <p:cNvSpPr>
            <a:spLocks noGrp="1"/>
          </p:cNvSpPr>
          <p:nvPr>
            <p:ph type="body" sz="quarter" idx="13"/>
          </p:nvPr>
        </p:nvSpPr>
        <p:spPr>
          <a:xfrm>
            <a:off x="5769106" y="2131220"/>
            <a:ext cx="3688079" cy="1270582"/>
          </a:xfrm>
          <a:solidFill>
            <a:schemeClr val="bg1">
              <a:lumMod val="95000"/>
            </a:schemeClr>
          </a:solidFill>
        </p:spPr>
        <p:txBody>
          <a:bodyPr>
            <a:normAutofit/>
          </a:bodyPr>
          <a:lstStyle/>
          <a:p>
            <a:r>
              <a:rPr lang="en-US" sz="2000" b="1" dirty="0" smtClean="0"/>
              <a:t>Daily precipitation </a:t>
            </a:r>
          </a:p>
          <a:p>
            <a:r>
              <a:rPr lang="en-US" sz="2000" b="1" dirty="0" smtClean="0"/>
              <a:t>comparison from April 1</a:t>
            </a:r>
            <a:r>
              <a:rPr lang="en-US" sz="2000" b="1" baseline="30000" dirty="0" smtClean="0"/>
              <a:t>st</a:t>
            </a:r>
            <a:r>
              <a:rPr lang="en-US" sz="2000" b="1" dirty="0" smtClean="0"/>
              <a:t>, </a:t>
            </a:r>
          </a:p>
          <a:p>
            <a:r>
              <a:rPr lang="en-US" sz="2000" b="1" dirty="0" smtClean="0"/>
              <a:t>2015 to December 31</a:t>
            </a:r>
            <a:r>
              <a:rPr lang="en-US" sz="2000" b="1" baseline="30000" dirty="0" smtClean="0"/>
              <a:t>st</a:t>
            </a:r>
            <a:r>
              <a:rPr lang="en-US" sz="2000" b="1" dirty="0" smtClean="0"/>
              <a:t>, 2015</a:t>
            </a:r>
          </a:p>
        </p:txBody>
      </p:sp>
    </p:spTree>
    <p:extLst>
      <p:ext uri="{BB962C8B-B14F-4D97-AF65-F5344CB8AC3E}">
        <p14:creationId xmlns:p14="http://schemas.microsoft.com/office/powerpoint/2010/main" val="21812827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95325" y="476251"/>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Short-Term Verification</a:t>
            </a:r>
            <a:endParaRPr lang="en-US" sz="4000" dirty="0">
              <a:solidFill>
                <a:schemeClr val="bg1"/>
              </a:solidFill>
              <a:latin typeface="Century Gothic" panose="020B0502020202020204" pitchFamily="34" charset="0"/>
            </a:endParaRPr>
          </a:p>
        </p:txBody>
      </p:sp>
      <p:pic>
        <p:nvPicPr>
          <p:cNvPr id="8" name="Shape 53"/>
          <p:cNvPicPr preferRelativeResize="0"/>
          <p:nvPr/>
        </p:nvPicPr>
        <p:blipFill>
          <a:blip r:embed="rId3">
            <a:alphaModFix/>
          </a:blip>
          <a:stretch>
            <a:fillRect/>
          </a:stretch>
        </p:blipFill>
        <p:spPr>
          <a:xfrm rot="1110418">
            <a:off x="-849155" y="-921306"/>
            <a:ext cx="3825400" cy="2620022"/>
          </a:xfrm>
          <a:prstGeom prst="rect">
            <a:avLst/>
          </a:prstGeom>
          <a:noFill/>
          <a:ln>
            <a:noFill/>
          </a:ln>
        </p:spPr>
      </p:pic>
      <p:graphicFrame>
        <p:nvGraphicFramePr>
          <p:cNvPr id="4" name="Table 3"/>
          <p:cNvGraphicFramePr>
            <a:graphicFrameLocks noGrp="1"/>
          </p:cNvGraphicFramePr>
          <p:nvPr>
            <p:extLst>
              <p:ext uri="{D42A27DB-BD31-4B8C-83A1-F6EECF244321}">
                <p14:modId xmlns:p14="http://schemas.microsoft.com/office/powerpoint/2010/main" val="1764476898"/>
              </p:ext>
            </p:extLst>
          </p:nvPr>
        </p:nvGraphicFramePr>
        <p:xfrm>
          <a:off x="0" y="2054430"/>
          <a:ext cx="5890161" cy="3538848"/>
        </p:xfrm>
        <a:graphic>
          <a:graphicData uri="http://schemas.openxmlformats.org/drawingml/2006/table">
            <a:tbl>
              <a:tblPr/>
              <a:tblGrid>
                <a:gridCol w="1852551"/>
                <a:gridCol w="1930133"/>
                <a:gridCol w="2107477"/>
              </a:tblGrid>
              <a:tr h="72439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1" i="0" u="none" strike="noStrike" dirty="0">
                          <a:solidFill>
                            <a:srgbClr val="000000"/>
                          </a:solidFill>
                          <a:effectLst/>
                          <a:latin typeface="Century Gothic" panose="020B0502020202020204" pitchFamily="34" charset="0"/>
                        </a:rPr>
                        <a:t> </a:t>
                      </a:r>
                      <a:r>
                        <a:rPr lang="en-US" sz="2000" b="1" i="0" u="none" strike="noStrike" dirty="0" smtClean="0">
                          <a:solidFill>
                            <a:srgbClr val="000000"/>
                          </a:solidFill>
                          <a:effectLst/>
                          <a:latin typeface="Century Gothic" panose="020B0502020202020204" pitchFamily="34" charset="0"/>
                        </a:rPr>
                        <a:t>November, 2015 Daily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entury Gothic" panose="020B0502020202020204" pitchFamily="34" charset="0"/>
                        </a:rPr>
                        <a:t>PERSIANN-CDR vs. GHCN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entury Gothic" panose="020B0502020202020204" pitchFamily="34" charset="0"/>
                        </a:rPr>
                        <a:t>GPM-IMERGDE vs. GHCN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8140">
                <a:tc>
                  <a:txBody>
                    <a:bodyPr/>
                    <a:lstStyle/>
                    <a:p>
                      <a:pPr algn="ctr" fontAlgn="b"/>
                      <a:r>
                        <a:rPr lang="en-US" sz="2000" b="1" i="0" u="none" strike="noStrike">
                          <a:solidFill>
                            <a:srgbClr val="000000"/>
                          </a:solidFill>
                          <a:effectLst/>
                          <a:latin typeface="Century Gothic" panose="020B0502020202020204" pitchFamily="34" charset="0"/>
                        </a:rPr>
                        <a:t>Bias (mm/day)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entury Gothic" panose="020B0502020202020204" pitchFamily="34" charset="0"/>
                        </a:rPr>
                        <a:t>-2.09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0016">
                <a:tc>
                  <a:txBody>
                    <a:bodyPr/>
                    <a:lstStyle/>
                    <a:p>
                      <a:pPr algn="ctr" fontAlgn="b"/>
                      <a:r>
                        <a:rPr lang="en-US" sz="2000" b="1" i="0" u="none" strike="noStrike" dirty="0" err="1">
                          <a:solidFill>
                            <a:srgbClr val="000000"/>
                          </a:solidFill>
                          <a:effectLst/>
                          <a:latin typeface="Century Gothic" panose="020B0502020202020204" pitchFamily="34" charset="0"/>
                        </a:rPr>
                        <a:t>Mbias</a:t>
                      </a:r>
                      <a:endParaRPr lang="en-US" sz="2000" b="1" i="0" u="none" strike="noStrike" dirty="0">
                        <a:solidFill>
                          <a:srgbClr val="000000"/>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0.77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0016">
                <a:tc>
                  <a:txBody>
                    <a:bodyPr/>
                    <a:lstStyle/>
                    <a:p>
                      <a:pPr algn="ctr" fontAlgn="b"/>
                      <a:r>
                        <a:rPr lang="en-US" sz="2000" b="1" i="0" u="none" strike="noStrike">
                          <a:solidFill>
                            <a:srgbClr val="000000"/>
                          </a:solidFill>
                          <a:effectLst/>
                          <a:latin typeface="Century Gothic" panose="020B0502020202020204" pitchFamily="34" charset="0"/>
                        </a:rPr>
                        <a:t>Rbias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-23.25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-36.86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4389">
                <a:tc>
                  <a:txBody>
                    <a:bodyPr/>
                    <a:lstStyle/>
                    <a:p>
                      <a:pPr algn="ctr" fontAlgn="b"/>
                      <a:r>
                        <a:rPr lang="en-US" sz="2000" b="1" i="0" u="none" strike="noStrike">
                          <a:solidFill>
                            <a:srgbClr val="000000"/>
                          </a:solidFill>
                          <a:effectLst/>
                          <a:latin typeface="Century Gothic" panose="020B0502020202020204" pitchFamily="34" charset="0"/>
                        </a:rPr>
                        <a:t>RMSE (mm)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entury Gothic" panose="020B0502020202020204" pitchFamily="34" charset="0"/>
                        </a:rPr>
                        <a:t>26.34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41.77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1891">
                <a:tc>
                  <a:txBody>
                    <a:bodyPr/>
                    <a:lstStyle/>
                    <a:p>
                      <a:pPr algn="ctr" fontAlgn="b"/>
                      <a:r>
                        <a:rPr lang="en-US" sz="2000" b="1" i="0" u="none" strike="noStrike">
                          <a:solidFill>
                            <a:srgbClr val="000000"/>
                          </a:solidFill>
                          <a:effectLst/>
                          <a:latin typeface="Century Gothic" panose="020B0502020202020204" pitchFamily="34" charset="0"/>
                        </a:rPr>
                        <a:t>CC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0.44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Century Gothic" panose="020B0502020202020204" pitchFamily="34" charset="0"/>
                        </a:rPr>
                        <a:t>0.43</a:t>
                      </a:r>
                      <a:endParaRPr lang="en-US" sz="2000" b="0" i="0" u="none" strike="noStrike" dirty="0">
                        <a:solidFill>
                          <a:srgbClr val="000000"/>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315876807"/>
              </p:ext>
            </p:extLst>
          </p:nvPr>
        </p:nvGraphicFramePr>
        <p:xfrm>
          <a:off x="5937663" y="2054430"/>
          <a:ext cx="6254338" cy="3537624"/>
        </p:xfrm>
        <a:graphic>
          <a:graphicData uri="http://schemas.openxmlformats.org/drawingml/2006/table">
            <a:tbl>
              <a:tblPr/>
              <a:tblGrid>
                <a:gridCol w="1946481"/>
                <a:gridCol w="2136274"/>
                <a:gridCol w="2171583"/>
              </a:tblGrid>
              <a:tr h="72976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1" i="0" u="none" strike="noStrike" dirty="0">
                          <a:solidFill>
                            <a:srgbClr val="000000"/>
                          </a:solidFill>
                          <a:effectLst/>
                          <a:latin typeface="Century Gothic" panose="020B0502020202020204" pitchFamily="34" charset="0"/>
                        </a:rPr>
                        <a:t> </a:t>
                      </a:r>
                      <a:r>
                        <a:rPr lang="en-US" sz="2000" b="1" i="0" u="none" strike="noStrike" dirty="0" smtClean="0">
                          <a:solidFill>
                            <a:srgbClr val="000000"/>
                          </a:solidFill>
                          <a:effectLst/>
                          <a:latin typeface="Century Gothic" panose="020B0502020202020204" pitchFamily="34" charset="0"/>
                        </a:rPr>
                        <a:t>December, 2015 Daily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entury Gothic" panose="020B0502020202020204" pitchFamily="34" charset="0"/>
                        </a:rPr>
                        <a:t>PERSIANN-CDR vs. GHCN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entury Gothic" panose="020B0502020202020204" pitchFamily="34" charset="0"/>
                        </a:rPr>
                        <a:t>GPM-IMERGDE vs. GHCN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1571">
                <a:tc>
                  <a:txBody>
                    <a:bodyPr/>
                    <a:lstStyle/>
                    <a:p>
                      <a:pPr algn="ctr" fontAlgn="b"/>
                      <a:r>
                        <a:rPr lang="en-US" sz="2000" b="1" i="0" u="none" strike="noStrike" dirty="0">
                          <a:solidFill>
                            <a:srgbClr val="000000"/>
                          </a:solidFill>
                          <a:effectLst/>
                          <a:latin typeface="Century Gothic" panose="020B0502020202020204" pitchFamily="34" charset="0"/>
                        </a:rPr>
                        <a:t>Bias (mm/day)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-0.76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entury Gothic" panose="020B0502020202020204" pitchFamily="34" charset="0"/>
                        </a:rPr>
                        <a:t>-1.96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1571">
                <a:tc>
                  <a:txBody>
                    <a:bodyPr/>
                    <a:lstStyle/>
                    <a:p>
                      <a:pPr algn="ctr" fontAlgn="b"/>
                      <a:r>
                        <a:rPr lang="en-US" sz="2000" b="1" i="0" u="none" strike="noStrike" dirty="0" err="1">
                          <a:solidFill>
                            <a:srgbClr val="000000"/>
                          </a:solidFill>
                          <a:effectLst/>
                          <a:latin typeface="Century Gothic" panose="020B0502020202020204" pitchFamily="34" charset="0"/>
                        </a:rPr>
                        <a:t>Mbias</a:t>
                      </a:r>
                      <a:endParaRPr lang="en-US" sz="2000" b="1" i="0" u="none" strike="noStrike" dirty="0">
                        <a:solidFill>
                          <a:srgbClr val="000000"/>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0.87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0.67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1571">
                <a:tc>
                  <a:txBody>
                    <a:bodyPr/>
                    <a:lstStyle/>
                    <a:p>
                      <a:pPr algn="ctr" fontAlgn="b"/>
                      <a:r>
                        <a:rPr lang="en-US" sz="2000" b="1" i="0" u="none" strike="noStrike">
                          <a:solidFill>
                            <a:srgbClr val="000000"/>
                          </a:solidFill>
                          <a:effectLst/>
                          <a:latin typeface="Century Gothic" panose="020B0502020202020204" pitchFamily="34" charset="0"/>
                        </a:rPr>
                        <a:t>Rbias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-13.60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-34.94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1571">
                <a:tc>
                  <a:txBody>
                    <a:bodyPr/>
                    <a:lstStyle/>
                    <a:p>
                      <a:pPr algn="ctr" fontAlgn="b"/>
                      <a:r>
                        <a:rPr lang="en-US" sz="2000" b="1" i="0" u="none" strike="noStrike">
                          <a:solidFill>
                            <a:srgbClr val="000000"/>
                          </a:solidFill>
                          <a:effectLst/>
                          <a:latin typeface="Century Gothic" panose="020B0502020202020204" pitchFamily="34" charset="0"/>
                        </a:rPr>
                        <a:t>RMSE (mm)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entury Gothic" panose="020B0502020202020204" pitchFamily="34" charset="0"/>
                        </a:rPr>
                        <a:t>21.30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55.80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1571">
                <a:tc>
                  <a:txBody>
                    <a:bodyPr/>
                    <a:lstStyle/>
                    <a:p>
                      <a:pPr algn="ctr" fontAlgn="b"/>
                      <a:r>
                        <a:rPr lang="en-US" sz="2000" b="1" i="0" u="none" strike="noStrike">
                          <a:solidFill>
                            <a:srgbClr val="000000"/>
                          </a:solidFill>
                          <a:effectLst/>
                          <a:latin typeface="Century Gothic" panose="020B0502020202020204" pitchFamily="34" charset="0"/>
                        </a:rPr>
                        <a:t>CC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entury Gothic" panose="020B050202020202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entury Gothic" panose="020B050202020202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12707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4554</TotalTime>
  <Words>1459</Words>
  <Application>Microsoft Office PowerPoint</Application>
  <PresentationFormat>Widescreen</PresentationFormat>
  <Paragraphs>276</Paragraphs>
  <Slides>17</Slides>
  <Notes>17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Arial</vt:lpstr>
      <vt:lpstr>Calibri</vt:lpstr>
      <vt:lpstr>Century Gothic</vt:lpstr>
      <vt:lpstr>Questrial</vt:lpstr>
      <vt:lpstr>Webdings</vt:lpstr>
      <vt:lpstr>Office Theme</vt:lpstr>
      <vt:lpstr>2_Office Theme</vt:lpstr>
      <vt:lpstr>6_Office Theme</vt:lpstr>
      <vt:lpstr>Enhancing Decision Making to Help Manage Freshwater Resources: Using NASA Earth Observations and NOAA CDR’s to Provide Near Real-Time Precipitation Estimates for Forecasters in the USAPI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Arya, Vishal (LARC)[DEVELOP]</cp:lastModifiedBy>
  <cp:revision>249</cp:revision>
  <dcterms:created xsi:type="dcterms:W3CDTF">2015-05-18T13:26:09Z</dcterms:created>
  <dcterms:modified xsi:type="dcterms:W3CDTF">2016-09-07T12:13:03Z</dcterms:modified>
</cp:coreProperties>
</file>