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3"/>
  </p:notesMasterIdLst>
  <p:sldIdLst>
    <p:sldId id="256" r:id="rId2"/>
  </p:sldIdLst>
  <p:sldSz cx="27432000" cy="36576000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0" d="100"/>
          <a:sy n="30" d="100"/>
        </p:scale>
        <p:origin x="198" y="-28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7098261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369295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685800" y="35350703"/>
            <a:ext cx="26060400" cy="5943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entury Gothic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2"/>
          </p:nvPr>
        </p:nvSpPr>
        <p:spPr>
          <a:xfrm>
            <a:off x="4014216" y="2176272"/>
            <a:ext cx="19412711" cy="12161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0"/>
              </a:spcBef>
              <a:buFont typeface="Century Gothic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3"/>
          </p:nvPr>
        </p:nvSpPr>
        <p:spPr>
          <a:xfrm>
            <a:off x="4572000" y="914400"/>
            <a:ext cx="18288000" cy="11521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spcBef>
                <a:spcPts val="0"/>
              </a:spcBef>
              <a:buClr>
                <a:schemeClr val="accent1"/>
              </a:buClr>
              <a:buFont typeface="Century Gothic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hape 5"/>
          <p:cNvCxnSpPr/>
          <p:nvPr/>
        </p:nvCxnSpPr>
        <p:spPr>
          <a:xfrm>
            <a:off x="685800" y="34978415"/>
            <a:ext cx="26060400" cy="0"/>
          </a:xfrm>
          <a:prstGeom prst="straightConnector1">
            <a:avLst/>
          </a:prstGeom>
          <a:noFill/>
          <a:ln w="101600" cap="rnd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" name="Shape 6"/>
          <p:cNvCxnSpPr/>
          <p:nvPr/>
        </p:nvCxnSpPr>
        <p:spPr>
          <a:xfrm>
            <a:off x="685800" y="3918857"/>
            <a:ext cx="26060400" cy="0"/>
          </a:xfrm>
          <a:prstGeom prst="straightConnector1">
            <a:avLst/>
          </a:prstGeom>
          <a:noFill/>
          <a:ln w="101600" cap="rnd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7" name="Shape 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138370" y="948900"/>
            <a:ext cx="2329894" cy="193731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Shape 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44495" y="661797"/>
            <a:ext cx="2158130" cy="259244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Shape 9"/>
          <p:cNvSpPr/>
          <p:nvPr/>
        </p:nvSpPr>
        <p:spPr>
          <a:xfrm>
            <a:off x="21089073" y="35379525"/>
            <a:ext cx="5657127" cy="5232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 sz="1400" b="0" i="1" u="none" strike="noStrike" cap="none" baseline="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rPr>
              <a:t>This material is based upon work supported by NASA through contract NNL11AA00B and cooperative agreement NNX14AB60A.</a:t>
            </a: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685800" y="35350703"/>
            <a:ext cx="26060400" cy="59435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NASA Langley Research Center</a:t>
            </a:r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014216" y="2176272"/>
            <a:ext cx="19412711" cy="121615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0" i="0" u="none" strike="noStrike" cap="none" baseline="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Assessing </a:t>
            </a:r>
            <a:r>
              <a:rPr lang="en-US" sz="3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</a:t>
            </a:r>
            <a:r>
              <a:rPr lang="en-US" sz="3600" b="0" i="0" u="none" strike="noStrike" cap="none" baseline="0" dirty="0" smtClean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urrent </a:t>
            </a:r>
            <a:r>
              <a:rPr lang="en-US" sz="3600" b="0" i="0" u="none" strike="noStrike" cap="none" baseline="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 </a:t>
            </a:r>
            <a:r>
              <a:rPr lang="en-US" sz="3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</a:t>
            </a:r>
            <a:r>
              <a:rPr lang="en-US" sz="3600" b="0" i="0" u="none" strike="noStrike" cap="none" baseline="0" dirty="0" smtClean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uture </a:t>
            </a:r>
            <a:r>
              <a:rPr lang="en-US" sz="3600" b="0" i="0" u="none" strike="noStrike" cap="none" baseline="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Plant Hardiness Zones for </a:t>
            </a:r>
            <a:r>
              <a:rPr lang="en-US" sz="3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</a:t>
            </a:r>
            <a:r>
              <a:rPr lang="en-US" sz="3600" b="0" i="0" u="none" strike="noStrike" cap="none" baseline="0" dirty="0" smtClean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pple </a:t>
            </a:r>
            <a:r>
              <a:rPr lang="en-US" sz="3600" dirty="0" smtClean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</a:t>
            </a:r>
            <a:r>
              <a:rPr lang="en-US" sz="3600" b="0" i="0" u="none" strike="noStrike" cap="none" baseline="0" dirty="0" smtClean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oduction </a:t>
            </a:r>
            <a:r>
              <a:rPr lang="en-US" sz="3600" b="0" i="0" u="none" strike="noStrike" cap="none" baseline="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 Washington State </a:t>
            </a:r>
            <a:r>
              <a:rPr lang="en-US" sz="3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</a:t>
            </a:r>
            <a:r>
              <a:rPr lang="en-US" sz="3600" b="0" i="0" u="none" strike="noStrike" cap="none" baseline="0" dirty="0" smtClean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sing climate </a:t>
            </a:r>
            <a:r>
              <a:rPr lang="en-US" sz="36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</a:t>
            </a:r>
            <a:r>
              <a:rPr lang="en-US" sz="3600" b="0" i="0" u="none" strike="noStrike" cap="none" baseline="0" dirty="0" smtClean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odels </a:t>
            </a:r>
            <a:r>
              <a:rPr lang="en-US" sz="3600" b="0" i="0" u="none" strike="noStrike" cap="none" baseline="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and NASA Earth Observations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3000"/>
              </a:spcBef>
              <a:buClr>
                <a:schemeClr val="dk1"/>
              </a:buClr>
              <a:buFont typeface="Arial"/>
              <a:buNone/>
            </a:pPr>
            <a:endParaRPr sz="3600" b="0" i="0" u="none" strike="noStrike" cap="none" baseline="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body" idx="3"/>
          </p:nvPr>
        </p:nvSpPr>
        <p:spPr>
          <a:xfrm>
            <a:off x="4014216" y="818704"/>
            <a:ext cx="19550743" cy="115214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8400" b="1" i="0" u="none" strike="noStrike" cap="none" baseline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Northwest United States Agriculture III</a:t>
            </a:r>
          </a:p>
        </p:txBody>
      </p:sp>
      <p:sp>
        <p:nvSpPr>
          <p:cNvPr id="18" name="Shape 18"/>
          <p:cNvSpPr txBox="1"/>
          <p:nvPr/>
        </p:nvSpPr>
        <p:spPr>
          <a:xfrm>
            <a:off x="914400" y="28555043"/>
            <a:ext cx="8229600" cy="57607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Use a professional-looking photo.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Individual headshots are ok, if they aren’t pixelated and are all the same size.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Include a caption that states the team members’ names.</a:t>
            </a:r>
          </a:p>
        </p:txBody>
      </p:sp>
      <p:sp>
        <p:nvSpPr>
          <p:cNvPr id="19" name="Shape 19"/>
          <p:cNvSpPr txBox="1"/>
          <p:nvPr/>
        </p:nvSpPr>
        <p:spPr>
          <a:xfrm>
            <a:off x="914400" y="21547304"/>
            <a:ext cx="16916400" cy="57607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Use images.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Make sure that it has some sort of flow, that it makes sense.  Show your results in a logical order.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No bullets.</a:t>
            </a:r>
          </a:p>
        </p:txBody>
      </p:sp>
      <p:sp>
        <p:nvSpPr>
          <p:cNvPr id="20" name="Shape 20"/>
          <p:cNvSpPr txBox="1"/>
          <p:nvPr/>
        </p:nvSpPr>
        <p:spPr>
          <a:xfrm>
            <a:off x="18288000" y="21547304"/>
            <a:ext cx="8229600" cy="57607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7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Use bullets.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7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Use complete sentences with periods.</a:t>
            </a:r>
          </a:p>
        </p:txBody>
      </p:sp>
      <p:sp>
        <p:nvSpPr>
          <p:cNvPr id="21" name="Shape 21"/>
          <p:cNvSpPr txBox="1"/>
          <p:nvPr/>
        </p:nvSpPr>
        <p:spPr>
          <a:xfrm>
            <a:off x="914400" y="13259404"/>
            <a:ext cx="16916400" cy="70408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700" b="0" i="0" u="none" strike="noStrike" cap="none" baseline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22" name="Shape 22"/>
          <p:cNvSpPr txBox="1"/>
          <p:nvPr/>
        </p:nvSpPr>
        <p:spPr>
          <a:xfrm>
            <a:off x="18288000" y="13251150"/>
            <a:ext cx="8229600" cy="28346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Font typeface="Arial"/>
              <a:buNone/>
            </a:pPr>
            <a:endParaRPr/>
          </a:p>
        </p:txBody>
      </p:sp>
      <p:sp>
        <p:nvSpPr>
          <p:cNvPr id="23" name="Shape 23"/>
          <p:cNvSpPr txBox="1"/>
          <p:nvPr/>
        </p:nvSpPr>
        <p:spPr>
          <a:xfrm>
            <a:off x="914400" y="6243410"/>
            <a:ext cx="16916400" cy="57607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Keep this blank for now.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Body text point size should be at least 24.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Caption text point size should be at least 16.</a:t>
            </a:r>
          </a:p>
          <a:p>
            <a:pPr marL="0" marR="0" lvl="0" indent="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7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Feel free to rename, move, and resize sections as needed.</a:t>
            </a:r>
          </a:p>
        </p:txBody>
      </p:sp>
      <p:sp>
        <p:nvSpPr>
          <p:cNvPr id="24" name="Shape 24"/>
          <p:cNvSpPr txBox="1"/>
          <p:nvPr/>
        </p:nvSpPr>
        <p:spPr>
          <a:xfrm>
            <a:off x="18288000" y="6243410"/>
            <a:ext cx="8229600" cy="576072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457200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Create a current Plant Hardiness Zone (PHZ) map specific to Washington </a:t>
            </a:r>
            <a:r>
              <a:rPr lang="en-US" sz="270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State</a:t>
            </a:r>
            <a:endParaRPr lang="en-US" sz="2700" dirty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457200" lvl="0" indent="-457200" rtl="0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Forecast PHZs through </a:t>
            </a:r>
            <a:r>
              <a:rPr lang="en-US" sz="270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2100</a:t>
            </a:r>
            <a:endParaRPr lang="en-US" sz="2700" dirty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Generate a current suitability map for apples in Washington </a:t>
            </a:r>
            <a:r>
              <a:rPr lang="en-US" sz="270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State</a:t>
            </a:r>
            <a:endParaRPr lang="en-US" sz="2700" dirty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457200" marR="0" lvl="0" indent="-457200" algn="l" rtl="0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70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Forecast the locations of suitable apple growing regions through </a:t>
            </a:r>
            <a:r>
              <a:rPr lang="en-US" sz="2700" dirty="0" smtClean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2100</a:t>
            </a:r>
            <a:endParaRPr lang="en-US" sz="2700" dirty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25" name="Shape 25"/>
          <p:cNvSpPr txBox="1"/>
          <p:nvPr/>
        </p:nvSpPr>
        <p:spPr>
          <a:xfrm>
            <a:off x="914400" y="5510708"/>
            <a:ext cx="16916399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Abstract</a:t>
            </a:r>
          </a:p>
        </p:txBody>
      </p:sp>
      <p:sp>
        <p:nvSpPr>
          <p:cNvPr id="26" name="Shape 26"/>
          <p:cNvSpPr txBox="1"/>
          <p:nvPr/>
        </p:nvSpPr>
        <p:spPr>
          <a:xfrm>
            <a:off x="18288000" y="5504987"/>
            <a:ext cx="8229600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Objectives</a:t>
            </a:r>
          </a:p>
        </p:txBody>
      </p:sp>
      <p:sp>
        <p:nvSpPr>
          <p:cNvPr id="27" name="Shape 27"/>
          <p:cNvSpPr txBox="1"/>
          <p:nvPr/>
        </p:nvSpPr>
        <p:spPr>
          <a:xfrm>
            <a:off x="914400" y="12517639"/>
            <a:ext cx="16916400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Methodology</a:t>
            </a:r>
          </a:p>
        </p:txBody>
      </p:sp>
      <p:sp>
        <p:nvSpPr>
          <p:cNvPr id="28" name="Shape 28"/>
          <p:cNvSpPr txBox="1"/>
          <p:nvPr/>
        </p:nvSpPr>
        <p:spPr>
          <a:xfrm>
            <a:off x="18287998" y="11117392"/>
            <a:ext cx="8229600" cy="7695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Study Area</a:t>
            </a:r>
          </a:p>
        </p:txBody>
      </p:sp>
      <p:sp>
        <p:nvSpPr>
          <p:cNvPr id="29" name="Shape 29"/>
          <p:cNvSpPr txBox="1"/>
          <p:nvPr/>
        </p:nvSpPr>
        <p:spPr>
          <a:xfrm>
            <a:off x="18288000" y="16729798"/>
            <a:ext cx="8229600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Earth Observations</a:t>
            </a:r>
          </a:p>
        </p:txBody>
      </p:sp>
      <p:sp>
        <p:nvSpPr>
          <p:cNvPr id="30" name="Shape 30"/>
          <p:cNvSpPr txBox="1"/>
          <p:nvPr/>
        </p:nvSpPr>
        <p:spPr>
          <a:xfrm>
            <a:off x="914400" y="20830504"/>
            <a:ext cx="16916397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Results</a:t>
            </a:r>
          </a:p>
        </p:txBody>
      </p:sp>
      <p:sp>
        <p:nvSpPr>
          <p:cNvPr id="31" name="Shape 31"/>
          <p:cNvSpPr txBox="1"/>
          <p:nvPr/>
        </p:nvSpPr>
        <p:spPr>
          <a:xfrm>
            <a:off x="18288000" y="20824782"/>
            <a:ext cx="8229600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Conclusions</a:t>
            </a:r>
          </a:p>
        </p:txBody>
      </p:sp>
      <p:sp>
        <p:nvSpPr>
          <p:cNvPr id="32" name="Shape 32"/>
          <p:cNvSpPr txBox="1"/>
          <p:nvPr/>
        </p:nvSpPr>
        <p:spPr>
          <a:xfrm>
            <a:off x="18288000" y="27843600"/>
            <a:ext cx="8229600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Acknowledgements</a:t>
            </a:r>
          </a:p>
        </p:txBody>
      </p:sp>
      <p:sp>
        <p:nvSpPr>
          <p:cNvPr id="33" name="Shape 33"/>
          <p:cNvSpPr txBox="1"/>
          <p:nvPr/>
        </p:nvSpPr>
        <p:spPr>
          <a:xfrm>
            <a:off x="9601200" y="27843600"/>
            <a:ext cx="8229600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Project Partners</a:t>
            </a:r>
          </a:p>
        </p:txBody>
      </p:sp>
      <p:sp>
        <p:nvSpPr>
          <p:cNvPr id="34" name="Shape 34"/>
          <p:cNvSpPr txBox="1"/>
          <p:nvPr/>
        </p:nvSpPr>
        <p:spPr>
          <a:xfrm>
            <a:off x="914400" y="27843600"/>
            <a:ext cx="8229600" cy="7694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4400" b="1" i="0" u="none" strike="noStrike" cap="none" baseline="0">
                <a:solidFill>
                  <a:schemeClr val="accen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Team Members</a:t>
            </a:r>
          </a:p>
        </p:txBody>
      </p:sp>
      <p:sp>
        <p:nvSpPr>
          <p:cNvPr id="35" name="Shape 35"/>
          <p:cNvSpPr txBox="1"/>
          <p:nvPr/>
        </p:nvSpPr>
        <p:spPr>
          <a:xfrm>
            <a:off x="914400" y="4148883"/>
            <a:ext cx="25603199" cy="9509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Madeline </a:t>
            </a:r>
            <a:r>
              <a:rPr lang="en-US" sz="3200" b="0" i="0" u="none" strike="noStrike" cap="none" baseline="0" dirty="0" err="1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Ruid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 (Team Lead), Teresa </a:t>
            </a:r>
            <a:r>
              <a:rPr lang="en-US" sz="3200" b="0" i="0" u="none" strike="noStrike" cap="none" baseline="0" dirty="0" err="1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Fenn</a:t>
            </a:r>
            <a:r>
              <a:rPr lang="en-US" sz="3200" b="0" i="0" u="none" strike="noStrike" cap="none" baseline="0" dirty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, Mathew Mullen, Sarah Philbrick, James Hendrickson (USAF)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400" b="0" i="0" u="none" strike="noStrike" cap="none" baseline="0" dirty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36" name="Shape 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379237" y="17500339"/>
            <a:ext cx="4572000" cy="3048001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Shape 37"/>
          <p:cNvSpPr txBox="1"/>
          <p:nvPr/>
        </p:nvSpPr>
        <p:spPr>
          <a:xfrm>
            <a:off x="21916560" y="19213993"/>
            <a:ext cx="3005085" cy="5847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Aqua</a:t>
            </a:r>
          </a:p>
        </p:txBody>
      </p:sp>
      <p:sp>
        <p:nvSpPr>
          <p:cNvPr id="38" name="Shape 38"/>
          <p:cNvSpPr txBox="1"/>
          <p:nvPr/>
        </p:nvSpPr>
        <p:spPr>
          <a:xfrm>
            <a:off x="9613229" y="28612575"/>
            <a:ext cx="8090417" cy="45902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600" b="1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Dr. Michael Glenn</a:t>
            </a:r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Appalachian Fruit Research Station</a:t>
            </a:r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USDA- Agriculture Research Service</a:t>
            </a:r>
          </a:p>
        </p:txBody>
      </p:sp>
      <p:pic>
        <p:nvPicPr>
          <p:cNvPr id="39" name="Shape 3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833214" y="30453390"/>
            <a:ext cx="3670800" cy="2514599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Shape 40"/>
          <p:cNvSpPr txBox="1"/>
          <p:nvPr/>
        </p:nvSpPr>
        <p:spPr>
          <a:xfrm>
            <a:off x="18326100" y="28617371"/>
            <a:ext cx="8008619" cy="45902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1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Dr. Kenton Ross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NASA DEVELOP National Program Science Advisor</a:t>
            </a:r>
          </a:p>
          <a:p>
            <a:pPr marL="0" marR="0" lvl="0" indent="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1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Dr. Noel Baker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NASA Postdoctoral Program Fellow</a:t>
            </a:r>
          </a:p>
          <a:p>
            <a:pPr marL="0" marR="0" lvl="0" indent="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1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Jeffry Ely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NASA DEVELOP Geoinformation Scientist</a:t>
            </a:r>
          </a:p>
          <a:p>
            <a:pPr marL="0" marR="0" lvl="0" indent="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1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Emily Adams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NASA DEVELOP – Langley Center Lead</a:t>
            </a:r>
          </a:p>
          <a:p>
            <a:pPr marL="0" marR="0" lvl="0" indent="0" algn="l" rtl="0">
              <a:lnSpc>
                <a:spcPct val="90000"/>
              </a:lnSpc>
              <a:spcBef>
                <a:spcPts val="18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1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Dan Wozniak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NASA DEVELOP – Langley Assistant Center Lead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600" b="0" i="0" u="none" strike="noStrike" cap="none" baseline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1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Northwest US Agriculture I, II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2600" b="0" i="0" u="none" strike="noStrike" cap="none" baseline="0">
                <a:solidFill>
                  <a:schemeClr val="dk1"/>
                </a:solidFill>
                <a:latin typeface="Garamond"/>
                <a:ea typeface="Garamond"/>
                <a:cs typeface="Garamond"/>
                <a:sym typeface="Garamond"/>
              </a:rPr>
              <a:t>NASA DEVELOP – Fall 2014, Spring 2015</a:t>
            </a: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600" b="0" i="0" u="none" strike="noStrike" cap="none" baseline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41" name="Shape 41"/>
          <p:cNvSpPr txBox="1"/>
          <p:nvPr/>
        </p:nvSpPr>
        <p:spPr>
          <a:xfrm>
            <a:off x="914400" y="13551340"/>
            <a:ext cx="8229600" cy="28346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2700" b="0" i="0" u="none" strike="noStrike" cap="none" baseline="0">
              <a:solidFill>
                <a:schemeClr val="dk1"/>
              </a:solidFill>
              <a:latin typeface="Garamond"/>
              <a:ea typeface="Garamond"/>
              <a:cs typeface="Garamond"/>
              <a:sym typeface="Garamond"/>
            </a:endParaRPr>
          </a:p>
        </p:txBody>
      </p:sp>
      <p:grpSp>
        <p:nvGrpSpPr>
          <p:cNvPr id="42" name="Shape 42"/>
          <p:cNvGrpSpPr/>
          <p:nvPr/>
        </p:nvGrpSpPr>
        <p:grpSpPr>
          <a:xfrm>
            <a:off x="840520" y="13894949"/>
            <a:ext cx="13509931" cy="6223430"/>
            <a:chOff x="362614" y="263866"/>
            <a:chExt cx="11479251" cy="6223430"/>
          </a:xfrm>
        </p:grpSpPr>
        <p:sp>
          <p:nvSpPr>
            <p:cNvPr id="43" name="Shape 43"/>
            <p:cNvSpPr/>
            <p:nvPr/>
          </p:nvSpPr>
          <p:spPr>
            <a:xfrm>
              <a:off x="1927653" y="333632"/>
              <a:ext cx="1742303" cy="716692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0" i="0" u="none" strike="noStrike" cap="none" baseline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Download MODIS LST Data</a:t>
              </a:r>
            </a:p>
          </p:txBody>
        </p:sp>
        <p:sp>
          <p:nvSpPr>
            <p:cNvPr id="44" name="Shape 44"/>
            <p:cNvSpPr/>
            <p:nvPr/>
          </p:nvSpPr>
          <p:spPr>
            <a:xfrm>
              <a:off x="1927652" y="1289220"/>
              <a:ext cx="1742303" cy="716692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0" i="0" u="none" strike="noStrike" cap="none" baseline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Download Climate Model Data</a:t>
              </a:r>
            </a:p>
          </p:txBody>
        </p:sp>
        <p:sp>
          <p:nvSpPr>
            <p:cNvPr id="45" name="Shape 45"/>
            <p:cNvSpPr/>
            <p:nvPr/>
          </p:nvSpPr>
          <p:spPr>
            <a:xfrm>
              <a:off x="3747182" y="395416"/>
              <a:ext cx="1293340" cy="494270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0" i="0" u="none" strike="noStrike" cap="none" baseline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Mosaic images</a:t>
              </a:r>
            </a:p>
          </p:txBody>
        </p:sp>
        <p:sp>
          <p:nvSpPr>
            <p:cNvPr id="46" name="Shape 46"/>
            <p:cNvSpPr/>
            <p:nvPr/>
          </p:nvSpPr>
          <p:spPr>
            <a:xfrm>
              <a:off x="4501964" y="1112111"/>
              <a:ext cx="1293340" cy="494270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0" i="0" u="none" strike="noStrike" cap="none" baseline="0" dirty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Mask to study area</a:t>
              </a:r>
            </a:p>
          </p:txBody>
        </p:sp>
        <p:sp>
          <p:nvSpPr>
            <p:cNvPr id="47" name="Shape 47"/>
            <p:cNvSpPr/>
            <p:nvPr/>
          </p:nvSpPr>
          <p:spPr>
            <a:xfrm>
              <a:off x="5830314" y="1112111"/>
              <a:ext cx="1293340" cy="494270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0" i="0" u="none" strike="noStrike" cap="none" baseline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Convert data from  K to C</a:t>
              </a:r>
            </a:p>
          </p:txBody>
        </p:sp>
        <p:sp>
          <p:nvSpPr>
            <p:cNvPr id="48" name="Shape 48"/>
            <p:cNvSpPr/>
            <p:nvPr/>
          </p:nvSpPr>
          <p:spPr>
            <a:xfrm>
              <a:off x="7158664" y="1112111"/>
              <a:ext cx="1293340" cy="494270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0" i="0" u="none" strike="noStrike" cap="none" baseline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Project data</a:t>
              </a:r>
            </a:p>
          </p:txBody>
        </p:sp>
        <p:sp>
          <p:nvSpPr>
            <p:cNvPr id="49" name="Shape 49"/>
            <p:cNvSpPr/>
            <p:nvPr/>
          </p:nvSpPr>
          <p:spPr>
            <a:xfrm>
              <a:off x="7807392" y="395416"/>
              <a:ext cx="1293340" cy="494270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0" i="0" u="none" strike="noStrike" cap="none" baseline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Estimate air temp from LST</a:t>
              </a:r>
            </a:p>
          </p:txBody>
        </p:sp>
        <p:sp>
          <p:nvSpPr>
            <p:cNvPr id="50" name="Shape 50"/>
            <p:cNvSpPr/>
            <p:nvPr/>
          </p:nvSpPr>
          <p:spPr>
            <a:xfrm>
              <a:off x="9177959" y="395416"/>
              <a:ext cx="1293340" cy="494270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0" i="0" u="none" strike="noStrike" cap="none" baseline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Remove outliers</a:t>
              </a:r>
            </a:p>
          </p:txBody>
        </p:sp>
        <p:sp>
          <p:nvSpPr>
            <p:cNvPr id="51" name="Shape 51"/>
            <p:cNvSpPr/>
            <p:nvPr/>
          </p:nvSpPr>
          <p:spPr>
            <a:xfrm>
              <a:off x="10548525" y="395416"/>
              <a:ext cx="1293340" cy="494270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0" i="0" u="none" strike="noStrike" cap="none" baseline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Create rolling averages</a:t>
              </a:r>
            </a:p>
          </p:txBody>
        </p:sp>
        <p:cxnSp>
          <p:nvCxnSpPr>
            <p:cNvPr id="52" name="Shape 52"/>
            <p:cNvCxnSpPr>
              <a:stCxn id="45" idx="2"/>
            </p:cNvCxnSpPr>
            <p:nvPr/>
          </p:nvCxnSpPr>
          <p:spPr>
            <a:xfrm>
              <a:off x="4393853" y="889687"/>
              <a:ext cx="240000" cy="2223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triangle" w="lg" len="lg"/>
            </a:ln>
          </p:spPr>
        </p:cxnSp>
        <p:cxnSp>
          <p:nvCxnSpPr>
            <p:cNvPr id="53" name="Shape 53"/>
            <p:cNvCxnSpPr>
              <a:stCxn id="43" idx="3"/>
            </p:cNvCxnSpPr>
            <p:nvPr/>
          </p:nvCxnSpPr>
          <p:spPr>
            <a:xfrm>
              <a:off x="3669956" y="691978"/>
              <a:ext cx="77100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triangle" w="lg" len="lg"/>
            </a:ln>
          </p:spPr>
        </p:cxnSp>
        <p:cxnSp>
          <p:nvCxnSpPr>
            <p:cNvPr id="54" name="Shape 54"/>
            <p:cNvCxnSpPr/>
            <p:nvPr/>
          </p:nvCxnSpPr>
          <p:spPr>
            <a:xfrm>
              <a:off x="5799437" y="1388074"/>
              <a:ext cx="77225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triangle" w="lg" len="lg"/>
            </a:ln>
          </p:spPr>
        </p:cxnSp>
        <p:cxnSp>
          <p:nvCxnSpPr>
            <p:cNvPr id="55" name="Shape 55"/>
            <p:cNvCxnSpPr/>
            <p:nvPr/>
          </p:nvCxnSpPr>
          <p:spPr>
            <a:xfrm>
              <a:off x="7101020" y="1392190"/>
              <a:ext cx="77225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triangle" w="lg" len="lg"/>
            </a:ln>
          </p:spPr>
        </p:cxnSp>
        <p:cxnSp>
          <p:nvCxnSpPr>
            <p:cNvPr id="56" name="Shape 56"/>
            <p:cNvCxnSpPr/>
            <p:nvPr/>
          </p:nvCxnSpPr>
          <p:spPr>
            <a:xfrm>
              <a:off x="9119290" y="654906"/>
              <a:ext cx="77225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triangle" w="lg" len="lg"/>
            </a:ln>
          </p:spPr>
        </p:cxnSp>
        <p:cxnSp>
          <p:nvCxnSpPr>
            <p:cNvPr id="57" name="Shape 57"/>
            <p:cNvCxnSpPr/>
            <p:nvPr/>
          </p:nvCxnSpPr>
          <p:spPr>
            <a:xfrm>
              <a:off x="10482653" y="659022"/>
              <a:ext cx="77225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triangle" w="lg" len="lg"/>
            </a:ln>
          </p:spPr>
        </p:cxnSp>
        <p:cxnSp>
          <p:nvCxnSpPr>
            <p:cNvPr id="58" name="Shape 58"/>
            <p:cNvCxnSpPr/>
            <p:nvPr/>
          </p:nvCxnSpPr>
          <p:spPr>
            <a:xfrm rot="10800000" flipH="1">
              <a:off x="3693630" y="1519881"/>
              <a:ext cx="820189" cy="189473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triangle" w="lg" len="lg"/>
            </a:ln>
          </p:spPr>
        </p:cxnSp>
        <p:cxnSp>
          <p:nvCxnSpPr>
            <p:cNvPr id="59" name="Shape 59"/>
            <p:cNvCxnSpPr>
              <a:endCxn id="49" idx="2"/>
            </p:cNvCxnSpPr>
            <p:nvPr/>
          </p:nvCxnSpPr>
          <p:spPr>
            <a:xfrm rot="10800000" flipH="1">
              <a:off x="8106062" y="889687"/>
              <a:ext cx="348000" cy="2223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triangle" w="lg" len="lg"/>
            </a:ln>
          </p:spPr>
        </p:cxnSp>
        <p:cxnSp>
          <p:nvCxnSpPr>
            <p:cNvPr id="60" name="Shape 60"/>
            <p:cNvCxnSpPr/>
            <p:nvPr/>
          </p:nvCxnSpPr>
          <p:spPr>
            <a:xfrm>
              <a:off x="6549080" y="2335426"/>
              <a:ext cx="0" cy="2075935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61" name="Shape 61"/>
            <p:cNvSpPr/>
            <p:nvPr/>
          </p:nvSpPr>
          <p:spPr>
            <a:xfrm>
              <a:off x="1951326" y="2718485"/>
              <a:ext cx="4400045" cy="716692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0" i="0" u="none" strike="noStrike" cap="none" baseline="0" dirty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Find minimum value per year for each pixel and average from 2002-2015</a:t>
              </a:r>
            </a:p>
          </p:txBody>
        </p:sp>
        <p:sp>
          <p:nvSpPr>
            <p:cNvPr id="62" name="Shape 62"/>
            <p:cNvSpPr/>
            <p:nvPr/>
          </p:nvSpPr>
          <p:spPr>
            <a:xfrm>
              <a:off x="1927652" y="3595817"/>
              <a:ext cx="4400045" cy="716692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0" i="0" u="none" strike="noStrike" cap="none" baseline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Classify into PHZ</a:t>
              </a:r>
            </a:p>
          </p:txBody>
        </p:sp>
        <p:cxnSp>
          <p:nvCxnSpPr>
            <p:cNvPr id="63" name="Shape 63"/>
            <p:cNvCxnSpPr>
              <a:stCxn id="61" idx="2"/>
            </p:cNvCxnSpPr>
            <p:nvPr/>
          </p:nvCxnSpPr>
          <p:spPr>
            <a:xfrm>
              <a:off x="4151349" y="3435177"/>
              <a:ext cx="0" cy="30060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triangle" w="lg" len="lg"/>
            </a:ln>
          </p:spPr>
        </p:cxnSp>
        <p:sp>
          <p:nvSpPr>
            <p:cNvPr id="64" name="Shape 64"/>
            <p:cNvSpPr/>
            <p:nvPr/>
          </p:nvSpPr>
          <p:spPr>
            <a:xfrm>
              <a:off x="7009374" y="2722601"/>
              <a:ext cx="1331437" cy="716692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0" i="0" u="none" strike="noStrike" cap="none" baseline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Calculate GDD</a:t>
              </a:r>
            </a:p>
          </p:txBody>
        </p:sp>
        <p:sp>
          <p:nvSpPr>
            <p:cNvPr id="65" name="Shape 65"/>
            <p:cNvSpPr/>
            <p:nvPr/>
          </p:nvSpPr>
          <p:spPr>
            <a:xfrm>
              <a:off x="6985700" y="3599932"/>
              <a:ext cx="4400045" cy="716692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0" i="0" u="none" strike="noStrike" cap="none" baseline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Apply weights and classify into Suitability Regions</a:t>
              </a:r>
            </a:p>
          </p:txBody>
        </p:sp>
        <p:sp>
          <p:nvSpPr>
            <p:cNvPr id="66" name="Shape 66"/>
            <p:cNvSpPr/>
            <p:nvPr/>
          </p:nvSpPr>
          <p:spPr>
            <a:xfrm>
              <a:off x="8493192" y="2718485"/>
              <a:ext cx="1331437" cy="716692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0" i="0" u="none" strike="noStrike" cap="none" baseline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Calculate avg growing season temp</a:t>
              </a:r>
            </a:p>
          </p:txBody>
        </p:sp>
        <p:sp>
          <p:nvSpPr>
            <p:cNvPr id="67" name="Shape 67"/>
            <p:cNvSpPr/>
            <p:nvPr/>
          </p:nvSpPr>
          <p:spPr>
            <a:xfrm>
              <a:off x="9977010" y="2718485"/>
              <a:ext cx="1331437" cy="716692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0" i="0" u="none" strike="noStrike" cap="none" baseline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Import PHZ</a:t>
              </a:r>
            </a:p>
          </p:txBody>
        </p:sp>
        <p:cxnSp>
          <p:nvCxnSpPr>
            <p:cNvPr id="68" name="Shape 68"/>
            <p:cNvCxnSpPr/>
            <p:nvPr/>
          </p:nvCxnSpPr>
          <p:spPr>
            <a:xfrm>
              <a:off x="7641620" y="3445475"/>
              <a:ext cx="0" cy="300683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triangle" w="lg" len="lg"/>
            </a:ln>
          </p:spPr>
        </p:cxnSp>
        <p:cxnSp>
          <p:nvCxnSpPr>
            <p:cNvPr id="69" name="Shape 69"/>
            <p:cNvCxnSpPr/>
            <p:nvPr/>
          </p:nvCxnSpPr>
          <p:spPr>
            <a:xfrm>
              <a:off x="9154810" y="3445475"/>
              <a:ext cx="0" cy="300683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triangle" w="lg" len="lg"/>
            </a:ln>
          </p:spPr>
        </p:cxnSp>
        <p:cxnSp>
          <p:nvCxnSpPr>
            <p:cNvPr id="70" name="Shape 70"/>
            <p:cNvCxnSpPr/>
            <p:nvPr/>
          </p:nvCxnSpPr>
          <p:spPr>
            <a:xfrm>
              <a:off x="10642728" y="3435178"/>
              <a:ext cx="0" cy="300683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triangle" w="lg" len="lg"/>
            </a:ln>
          </p:spPr>
        </p:cxnSp>
        <p:cxnSp>
          <p:nvCxnSpPr>
            <p:cNvPr id="71" name="Shape 71"/>
            <p:cNvCxnSpPr/>
            <p:nvPr/>
          </p:nvCxnSpPr>
          <p:spPr>
            <a:xfrm>
              <a:off x="6549080" y="4497858"/>
              <a:ext cx="0" cy="1989438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72" name="Shape 72"/>
            <p:cNvSpPr/>
            <p:nvPr/>
          </p:nvSpPr>
          <p:spPr>
            <a:xfrm>
              <a:off x="1903700" y="4765589"/>
              <a:ext cx="4400045" cy="716692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0" i="0" u="none" strike="noStrike" cap="none" baseline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Compare MODIS produced PHZ maps to current PHZ maps</a:t>
              </a:r>
            </a:p>
          </p:txBody>
        </p:sp>
        <p:sp>
          <p:nvSpPr>
            <p:cNvPr id="73" name="Shape 73"/>
            <p:cNvSpPr/>
            <p:nvPr/>
          </p:nvSpPr>
          <p:spPr>
            <a:xfrm>
              <a:off x="1909103" y="5577014"/>
              <a:ext cx="4400045" cy="716692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0" i="0" u="none" strike="noStrike" cap="none" baseline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Test climate model used against historical data</a:t>
              </a:r>
            </a:p>
          </p:txBody>
        </p:sp>
        <p:sp>
          <p:nvSpPr>
            <p:cNvPr id="74" name="Shape 74"/>
            <p:cNvSpPr/>
            <p:nvPr/>
          </p:nvSpPr>
          <p:spPr>
            <a:xfrm>
              <a:off x="7009374" y="5177476"/>
              <a:ext cx="4400045" cy="716692"/>
            </a:xfrm>
            <a:prstGeom prst="roundRect">
              <a:avLst>
                <a:gd name="adj" fmla="val 16667"/>
              </a:avLst>
            </a:prstGeom>
            <a:solidFill>
              <a:schemeClr val="accent3"/>
            </a:solidFill>
            <a:ln w="12700" cap="flat" cmpd="sng">
              <a:solidFill>
                <a:srgbClr val="394D64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1600" b="0" i="0" u="none" strike="noStrike" cap="none" baseline="0">
                  <a:solidFill>
                    <a:schemeClr val="lt1"/>
                  </a:solidFill>
                  <a:latin typeface="Garamond"/>
                  <a:ea typeface="Garamond"/>
                  <a:cs typeface="Garamond"/>
                  <a:sym typeface="Garamond"/>
                </a:rPr>
                <a:t>Use Cropscape data to find which present day land covers will be most suitable for apple orchards in the future</a:t>
              </a:r>
            </a:p>
          </p:txBody>
        </p:sp>
        <p:sp>
          <p:nvSpPr>
            <p:cNvPr id="75" name="Shape 75"/>
            <p:cNvSpPr/>
            <p:nvPr/>
          </p:nvSpPr>
          <p:spPr>
            <a:xfrm>
              <a:off x="369649" y="263866"/>
              <a:ext cx="1293300" cy="1893299"/>
            </a:xfrm>
            <a:prstGeom prst="roundRect">
              <a:avLst>
                <a:gd name="adj" fmla="val 16667"/>
              </a:avLst>
            </a:prstGeom>
            <a:noFill/>
            <a:ln w="12700" cap="flat" cmpd="sng">
              <a:solidFill>
                <a:srgbClr val="5C8647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200" b="0" i="0" u="none" strike="noStrike" cap="none" baseline="0">
                  <a:solidFill>
                    <a:schemeClr val="dk1"/>
                  </a:solidFill>
                  <a:latin typeface="Garamond"/>
                  <a:ea typeface="Garamond"/>
                  <a:cs typeface="Garamond"/>
                  <a:sym typeface="Garamond"/>
                </a:rPr>
                <a:t>Pre-</a:t>
              </a:r>
            </a:p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200" b="0" i="0" u="none" strike="noStrike" cap="none" baseline="0">
                  <a:solidFill>
                    <a:schemeClr val="dk1"/>
                  </a:solidFill>
                  <a:latin typeface="Garamond"/>
                  <a:ea typeface="Garamond"/>
                  <a:cs typeface="Garamond"/>
                  <a:sym typeface="Garamond"/>
                </a:rPr>
                <a:t>Processing</a:t>
              </a:r>
            </a:p>
          </p:txBody>
        </p:sp>
        <p:sp>
          <p:nvSpPr>
            <p:cNvPr id="76" name="Shape 76"/>
            <p:cNvSpPr/>
            <p:nvPr/>
          </p:nvSpPr>
          <p:spPr>
            <a:xfrm>
              <a:off x="369641" y="2426666"/>
              <a:ext cx="1311000" cy="1893600"/>
            </a:xfrm>
            <a:prstGeom prst="roundRect">
              <a:avLst>
                <a:gd name="adj" fmla="val 16667"/>
              </a:avLst>
            </a:prstGeom>
            <a:noFill/>
            <a:ln w="12700" cap="flat" cmpd="sng">
              <a:solidFill>
                <a:srgbClr val="5C8647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700" b="0" i="0" u="none" strike="noStrike" cap="none" baseline="0">
                  <a:solidFill>
                    <a:schemeClr val="dk1"/>
                  </a:solidFill>
                  <a:latin typeface="Garamond"/>
                  <a:ea typeface="Garamond"/>
                  <a:cs typeface="Garamond"/>
                  <a:sym typeface="Garamond"/>
                </a:rPr>
                <a:t>Data Analysis</a:t>
              </a:r>
            </a:p>
          </p:txBody>
        </p:sp>
        <p:sp>
          <p:nvSpPr>
            <p:cNvPr id="77" name="Shape 77"/>
            <p:cNvSpPr/>
            <p:nvPr/>
          </p:nvSpPr>
          <p:spPr>
            <a:xfrm>
              <a:off x="362614" y="4545851"/>
              <a:ext cx="1310940" cy="1893453"/>
            </a:xfrm>
            <a:prstGeom prst="roundRect">
              <a:avLst>
                <a:gd name="adj" fmla="val 16667"/>
              </a:avLst>
            </a:prstGeom>
            <a:noFill/>
            <a:ln w="12700" cap="flat" cmpd="sng">
              <a:solidFill>
                <a:srgbClr val="5C8647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SzPct val="25000"/>
                <a:buNone/>
              </a:pPr>
              <a:r>
                <a:rPr lang="en-US" sz="2700" b="0" i="0" u="none" strike="noStrike" cap="none" baseline="0">
                  <a:solidFill>
                    <a:schemeClr val="dk1"/>
                  </a:solidFill>
                  <a:latin typeface="Garamond"/>
                  <a:ea typeface="Garamond"/>
                  <a:cs typeface="Garamond"/>
                  <a:sym typeface="Garamond"/>
                </a:rPr>
                <a:t>Post Analysis</a:t>
              </a:r>
            </a:p>
          </p:txBody>
        </p:sp>
      </p:grpSp>
      <p:pic>
        <p:nvPicPr>
          <p:cNvPr id="78" name="Shape 7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8364200" y="11927925"/>
            <a:ext cx="6194171" cy="47864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Agriculture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7EB761"/>
      </a:accent1>
      <a:accent2>
        <a:srgbClr val="638E7C"/>
      </a:accent2>
      <a:accent3>
        <a:srgbClr val="4E6A89"/>
      </a:accent3>
      <a:accent4>
        <a:srgbClr val="D2AB70"/>
      </a:accent4>
      <a:accent5>
        <a:srgbClr val="CA8978"/>
      </a:accent5>
      <a:accent6>
        <a:srgbClr val="C3677B"/>
      </a:accent6>
      <a:hlink>
        <a:srgbClr val="7EB761"/>
      </a:hlink>
      <a:folHlink>
        <a:srgbClr val="7EB76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383</Words>
  <Application>Microsoft Office PowerPoint</Application>
  <PresentationFormat>Custom</PresentationFormat>
  <Paragraphs>69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Garamond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Philbrick, Sarah A. (LARC-E3)[SSAI DEVELOP]</dc:creator>
  <cp:lastModifiedBy>Philbrick, Sarah A. (LARC-E3)[SSAI DEVELOP]</cp:lastModifiedBy>
  <cp:revision>4</cp:revision>
  <dcterms:modified xsi:type="dcterms:W3CDTF">2015-06-29T12:46:43Z</dcterms:modified>
</cp:coreProperties>
</file>