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99" r:id="rId3"/>
    <p:sldId id="320" r:id="rId4"/>
    <p:sldId id="333" r:id="rId5"/>
    <p:sldId id="336" r:id="rId6"/>
    <p:sldId id="300" r:id="rId7"/>
    <p:sldId id="321" r:id="rId8"/>
    <p:sldId id="334" r:id="rId9"/>
    <p:sldId id="335" r:id="rId10"/>
    <p:sldId id="302" r:id="rId11"/>
    <p:sldId id="337" r:id="rId12"/>
    <p:sldId id="338" r:id="rId13"/>
    <p:sldId id="339" r:id="rId14"/>
    <p:sldId id="312" r:id="rId15"/>
    <p:sldId id="329" r:id="rId16"/>
    <p:sldId id="326" r:id="rId17"/>
    <p:sldId id="325" r:id="rId18"/>
    <p:sldId id="330" r:id="rId19"/>
    <p:sldId id="304" r:id="rId20"/>
    <p:sldId id="305" r:id="rId21"/>
    <p:sldId id="306"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99"/>
            <p14:sldId id="320"/>
            <p14:sldId id="333"/>
            <p14:sldId id="336"/>
            <p14:sldId id="300"/>
            <p14:sldId id="321"/>
            <p14:sldId id="334"/>
            <p14:sldId id="335"/>
            <p14:sldId id="302"/>
            <p14:sldId id="337"/>
            <p14:sldId id="338"/>
            <p14:sldId id="339"/>
            <p14:sldId id="312"/>
            <p14:sldId id="329"/>
            <p14:sldId id="326"/>
            <p14:sldId id="325"/>
            <p14:sldId id="330"/>
            <p14:sldId id="304"/>
            <p14:sldId id="305"/>
            <p14:sldId id="306"/>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Neugebauer, Sydney E. (LARC-E3)[SSAI DEVELOP]" initials="NSE(D" lastIdx="20" clrIdx="1">
    <p:extLst>
      <p:ext uri="{19B8F6BF-5375-455C-9EA6-DF929625EA0E}">
        <p15:presenceInfo xmlns:p15="http://schemas.microsoft.com/office/powerpoint/2012/main" userId="S-1-5-21-330711430-3775241029-4075259233-896048" providerId="AD"/>
      </p:ext>
    </p:extLst>
  </p:cmAuthor>
  <p:cmAuthor id="3" name="Haley, Mary P. (LARC-E3)[SSAI DEVELOP]" initials="HMP(D" lastIdx="1" clrIdx="2">
    <p:extLst>
      <p:ext uri="{19B8F6BF-5375-455C-9EA6-DF929625EA0E}">
        <p15:presenceInfo xmlns:p15="http://schemas.microsoft.com/office/powerpoint/2012/main" userId="S-1-5-21-330711430-3775241029-4075259233-897458" providerId="AD"/>
      </p:ext>
    </p:extLst>
  </p:cmAuthor>
  <p:cmAuthor id="4" name="Broddle, Madison P. (LARC-E3)[SSAI DEVELOP]" initials="BMP(D" lastIdx="7" clrIdx="3">
    <p:extLst>
      <p:ext uri="{19B8F6BF-5375-455C-9EA6-DF929625EA0E}">
        <p15:presenceInfo xmlns:p15="http://schemas.microsoft.com/office/powerpoint/2012/main" userId="S-1-5-21-330711430-3775241029-4075259233-855781" providerId="AD"/>
      </p:ext>
    </p:extLst>
  </p:cmAuthor>
  <p:cmAuthor id="5" name="Acdan, Juanito J. (ARC-SGE)[SSAI DEVELOP]" initials="AJJ(D" lastIdx="29" clrIdx="4">
    <p:extLst>
      <p:ext uri="{19B8F6BF-5375-455C-9EA6-DF929625EA0E}">
        <p15:presenceInfo xmlns:p15="http://schemas.microsoft.com/office/powerpoint/2012/main" userId="S-1-5-21-330711430-3775241029-4075259233-8232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301"/>
    <a:srgbClr val="996600"/>
    <a:srgbClr val="1B57AF"/>
    <a:srgbClr val="B53535"/>
    <a:srgbClr val="A7C7B3"/>
    <a:srgbClr val="ACD0F2"/>
    <a:srgbClr val="B75354"/>
    <a:srgbClr val="5B9BD5"/>
    <a:srgbClr val="4677BE"/>
    <a:srgbClr val="769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6" autoAdjust="0"/>
    <p:restoredTop sz="64720" autoAdjust="0"/>
  </p:normalViewPr>
  <p:slideViewPr>
    <p:cSldViewPr snapToGrid="0" showGuides="1">
      <p:cViewPr varScale="1">
        <p:scale>
          <a:sx n="53" d="100"/>
          <a:sy n="53" d="100"/>
        </p:scale>
        <p:origin x="1771" y="58"/>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7720CD-E8B9-4DB1-BF54-A28E2146F0B0}" type="doc">
      <dgm:prSet loTypeId="urn:microsoft.com/office/officeart/2008/layout/HexagonCluster" loCatId="picture" qsTypeId="urn:microsoft.com/office/officeart/2005/8/quickstyle/simple2" qsCatId="simple" csTypeId="urn:microsoft.com/office/officeart/2005/8/colors/accent1_2" csCatId="accent1" phldr="1"/>
      <dgm:spPr/>
    </dgm:pt>
    <dgm:pt modelId="{C87A8418-0677-46E4-B6C0-272D40323B70}" type="pres">
      <dgm:prSet presAssocID="{2E7720CD-E8B9-4DB1-BF54-A28E2146F0B0}" presName="Name0" presStyleCnt="0">
        <dgm:presLayoutVars>
          <dgm:chMax val="21"/>
          <dgm:chPref val="21"/>
        </dgm:presLayoutVars>
      </dgm:prSet>
      <dgm:spPr/>
    </dgm:pt>
  </dgm:ptLst>
  <dgm:cxnLst>
    <dgm:cxn modelId="{82C4292E-ADE4-4348-9029-23F1D48FDEDE}" type="presOf" srcId="{2E7720CD-E8B9-4DB1-BF54-A28E2146F0B0}" destId="{C87A8418-0677-46E4-B6C0-272D40323B70}"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CBEB90-B89A-4AB5-9490-532C0D72A91A}"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72A8ED9-B1CE-498A-ABD2-20B1085D01FE}">
      <dgm:prSet phldrT="[Text]" custT="1"/>
      <dgm:spPr>
        <a:solidFill>
          <a:srgbClr val="5B9BD5">
            <a:alpha val="60000"/>
          </a:srgbClr>
        </a:solidFill>
      </dgm:spPr>
      <dgm:t>
        <a:bodyPr/>
        <a:lstStyle/>
        <a:p>
          <a:r>
            <a:rPr lang="en-US" sz="1900" b="0" dirty="0">
              <a:solidFill>
                <a:schemeClr val="tx1">
                  <a:lumMod val="75000"/>
                  <a:lumOff val="25000"/>
                </a:schemeClr>
              </a:solidFill>
            </a:rPr>
            <a:t>Hampton, </a:t>
          </a:r>
          <a:r>
            <a:rPr lang="en-US" sz="1900" b="0" dirty="0" smtClean="0">
              <a:solidFill>
                <a:schemeClr val="tx1">
                  <a:lumMod val="75000"/>
                  <a:lumOff val="25000"/>
                </a:schemeClr>
              </a:solidFill>
            </a:rPr>
            <a:t>VA, </a:t>
          </a:r>
          <a:r>
            <a:rPr lang="en-US" sz="1900" b="0" dirty="0">
              <a:solidFill>
                <a:schemeClr val="tx1">
                  <a:lumMod val="75000"/>
                  <a:lumOff val="25000"/>
                </a:schemeClr>
              </a:solidFill>
            </a:rPr>
            <a:t>is at risk of floods due to </a:t>
          </a:r>
          <a:r>
            <a:rPr lang="en-US" sz="1900" b="0" dirty="0" smtClean="0">
              <a:solidFill>
                <a:schemeClr val="tx1">
                  <a:lumMod val="75000"/>
                  <a:lumOff val="25000"/>
                </a:schemeClr>
              </a:solidFill>
            </a:rPr>
            <a:t>increasing global temperatures and </a:t>
          </a:r>
          <a:r>
            <a:rPr lang="en-US" sz="1900" b="0" dirty="0">
              <a:solidFill>
                <a:schemeClr val="tx1">
                  <a:lumMod val="75000"/>
                  <a:lumOff val="25000"/>
                </a:schemeClr>
              </a:solidFill>
            </a:rPr>
            <a:t>sea level rise</a:t>
          </a:r>
        </a:p>
      </dgm:t>
    </dgm:pt>
    <dgm:pt modelId="{BC6A1AE4-5F40-4390-89E1-25B8F510C846}" type="parTrans" cxnId="{D39E640D-4E09-48C3-850C-077D39091EAA}">
      <dgm:prSet/>
      <dgm:spPr/>
      <dgm:t>
        <a:bodyPr/>
        <a:lstStyle/>
        <a:p>
          <a:endParaRPr lang="en-US"/>
        </a:p>
      </dgm:t>
    </dgm:pt>
    <dgm:pt modelId="{A5E2BE61-6B60-44AC-81A0-AE9AC820BEA6}" type="sibTrans" cxnId="{D39E640D-4E09-48C3-850C-077D39091EA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7B3F4A2C-C5E4-4E4E-AD0D-EED20BE97FE3}">
      <dgm:prSet phldrT="[Text]" custT="1"/>
      <dgm:spPr>
        <a:solidFill>
          <a:srgbClr val="5B9BD5">
            <a:alpha val="60000"/>
          </a:srgbClr>
        </a:solidFill>
      </dgm:spPr>
      <dgm:t>
        <a:bodyPr/>
        <a:lstStyle/>
        <a:p>
          <a:r>
            <a:rPr lang="en-US" sz="1900" b="0" dirty="0">
              <a:solidFill>
                <a:schemeClr val="tx1">
                  <a:lumMod val="75000"/>
                  <a:lumOff val="25000"/>
                </a:schemeClr>
              </a:solidFill>
            </a:rPr>
            <a:t>Increased</a:t>
          </a:r>
          <a:r>
            <a:rPr lang="en-US" sz="1900" b="0" baseline="0" dirty="0">
              <a:solidFill>
                <a:schemeClr val="tx1">
                  <a:lumMod val="75000"/>
                  <a:lumOff val="25000"/>
                </a:schemeClr>
              </a:solidFill>
            </a:rPr>
            <a:t> flooding creates problems like blocked infrastructure and water damage</a:t>
          </a:r>
          <a:endParaRPr lang="en-US" sz="1900" b="0" dirty="0">
            <a:solidFill>
              <a:schemeClr val="tx1">
                <a:lumMod val="75000"/>
                <a:lumOff val="25000"/>
              </a:schemeClr>
            </a:solidFill>
          </a:endParaRPr>
        </a:p>
      </dgm:t>
    </dgm:pt>
    <dgm:pt modelId="{F48D197B-56AB-4C37-A829-C035D97A4A00}" type="parTrans" cxnId="{5DBAAA10-43B2-44B8-A540-610345B58AD3}">
      <dgm:prSet/>
      <dgm:spPr/>
      <dgm:t>
        <a:bodyPr/>
        <a:lstStyle/>
        <a:p>
          <a:endParaRPr lang="en-US"/>
        </a:p>
      </dgm:t>
    </dgm:pt>
    <dgm:pt modelId="{9736CD88-F945-4158-8272-0207E620AC30}" type="sibTrans" cxnId="{5DBAAA10-43B2-44B8-A540-610345B58AD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9F637CD7-2597-45B3-A68E-52B3CE1B5330}">
      <dgm:prSet phldrT="[Text]" custT="1"/>
      <dgm:spPr>
        <a:solidFill>
          <a:srgbClr val="5B9BD5">
            <a:alpha val="60000"/>
          </a:srgbClr>
        </a:solidFill>
      </dgm:spPr>
      <dgm:t>
        <a:bodyPr anchor="t"/>
        <a:lstStyle/>
        <a:p>
          <a:r>
            <a:rPr lang="en-US" sz="1900" b="0" dirty="0">
              <a:solidFill>
                <a:schemeClr val="tx1">
                  <a:lumMod val="75000"/>
                  <a:lumOff val="25000"/>
                </a:schemeClr>
              </a:solidFill>
            </a:rPr>
            <a:t>Decreased tree canopy cover and increased impervious surface cover exacerbate flood risk</a:t>
          </a:r>
        </a:p>
      </dgm:t>
    </dgm:pt>
    <dgm:pt modelId="{F87C4CAC-7A51-4E50-9B75-BD0F21682646}" type="parTrans" cxnId="{3E0EE9A1-0C22-436B-ABCF-1BBCAAEF1DD4}">
      <dgm:prSet/>
      <dgm:spPr/>
      <dgm:t>
        <a:bodyPr/>
        <a:lstStyle/>
        <a:p>
          <a:endParaRPr lang="en-US"/>
        </a:p>
      </dgm:t>
    </dgm:pt>
    <dgm:pt modelId="{6CC104AA-91B4-4AB1-80B5-A6DD033C4AFF}" type="sibTrans" cxnId="{3E0EE9A1-0C22-436B-ABCF-1BBCAAEF1DD4}">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87" t="-5663" r="-1087" b="-5663"/>
          </a:stretch>
        </a:blipFill>
      </dgm:spPr>
      <dgm:t>
        <a:bodyPr/>
        <a:lstStyle/>
        <a:p>
          <a:endParaRPr lang="en-US"/>
        </a:p>
      </dgm:t>
    </dgm:pt>
    <dgm:pt modelId="{3BD2A8D7-78F9-4099-9C34-B70C7D9E0698}" type="pres">
      <dgm:prSet presAssocID="{27CBEB90-B89A-4AB5-9490-532C0D72A91A}" presName="Name0" presStyleCnt="0">
        <dgm:presLayoutVars>
          <dgm:chMax val="21"/>
          <dgm:chPref val="21"/>
        </dgm:presLayoutVars>
      </dgm:prSet>
      <dgm:spPr/>
    </dgm:pt>
    <dgm:pt modelId="{E074EA42-8968-43FA-AE55-823CDDF2C621}" type="pres">
      <dgm:prSet presAssocID="{472A8ED9-B1CE-498A-ABD2-20B1085D01FE}" presName="text1" presStyleCnt="0"/>
      <dgm:spPr/>
    </dgm:pt>
    <dgm:pt modelId="{62115B65-9ABD-4FBE-967D-D5DA8658F9A9}" type="pres">
      <dgm:prSet presAssocID="{472A8ED9-B1CE-498A-ABD2-20B1085D01FE}" presName="textRepeatNode" presStyleLbl="alignNode1" presStyleIdx="0" presStyleCnt="3" custLinFactNeighborX="-85796" custLinFactNeighborY="-53665">
        <dgm:presLayoutVars>
          <dgm:chMax val="0"/>
          <dgm:chPref val="0"/>
          <dgm:bulletEnabled val="1"/>
        </dgm:presLayoutVars>
      </dgm:prSet>
      <dgm:spPr/>
      <dgm:t>
        <a:bodyPr/>
        <a:lstStyle/>
        <a:p>
          <a:endParaRPr lang="en-US"/>
        </a:p>
      </dgm:t>
    </dgm:pt>
    <dgm:pt modelId="{B8C2BB02-78DE-4480-9215-4EB0B60BDE48}" type="pres">
      <dgm:prSet presAssocID="{472A8ED9-B1CE-498A-ABD2-20B1085D01FE}" presName="textaccent1" presStyleCnt="0"/>
      <dgm:spPr/>
    </dgm:pt>
    <dgm:pt modelId="{10AA4EEF-1153-4E5E-9FDC-D56908150C4D}" type="pres">
      <dgm:prSet presAssocID="{472A8ED9-B1CE-498A-ABD2-20B1085D01FE}" presName="accentRepeatNode" presStyleLbl="solidAlignAcc1" presStyleIdx="0" presStyleCnt="6" custScaleX="79505" custScaleY="76464" custLinFactX="-68213" custLinFactY="-400000" custLinFactNeighborX="-100000" custLinFactNeighborY="-432429"/>
      <dgm:spPr/>
    </dgm:pt>
    <dgm:pt modelId="{9ED7B8E3-834A-4C0E-8DA5-CC5733AB93FC}" type="pres">
      <dgm:prSet presAssocID="{A5E2BE61-6B60-44AC-81A0-AE9AC820BEA6}" presName="image1" presStyleCnt="0"/>
      <dgm:spPr/>
    </dgm:pt>
    <dgm:pt modelId="{E94F82B9-D9FA-4A5C-84F2-DE7916398309}" type="pres">
      <dgm:prSet presAssocID="{A5E2BE61-6B60-44AC-81A0-AE9AC820BEA6}" presName="imageRepeatNode" presStyleLbl="alignAcc1" presStyleIdx="0" presStyleCnt="3" custLinFactY="-10489" custLinFactNeighborX="-530" custLinFactNeighborY="-100000"/>
      <dgm:spPr/>
      <dgm:t>
        <a:bodyPr/>
        <a:lstStyle/>
        <a:p>
          <a:endParaRPr lang="en-US"/>
        </a:p>
      </dgm:t>
    </dgm:pt>
    <dgm:pt modelId="{1AA63422-F9F1-4C02-ACBA-4AC7013147CB}" type="pres">
      <dgm:prSet presAssocID="{A5E2BE61-6B60-44AC-81A0-AE9AC820BEA6}" presName="imageaccent1" presStyleCnt="0"/>
      <dgm:spPr/>
    </dgm:pt>
    <dgm:pt modelId="{764C53E3-09BB-44C6-A501-FABC71CC964C}" type="pres">
      <dgm:prSet presAssocID="{A5E2BE61-6B60-44AC-81A0-AE9AC820BEA6}" presName="accentRepeatNode" presStyleLbl="solidAlignAcc1" presStyleIdx="1" presStyleCnt="6" custScaleX="79505" custScaleY="76464" custLinFactY="-438313" custLinFactNeighborX="-1759" custLinFactNeighborY="-500000"/>
      <dgm:spPr/>
    </dgm:pt>
    <dgm:pt modelId="{82B4DA54-DA73-4625-B7D8-7D20CC566187}" type="pres">
      <dgm:prSet presAssocID="{7B3F4A2C-C5E4-4E4E-AD0D-EED20BE97FE3}" presName="text2" presStyleCnt="0"/>
      <dgm:spPr/>
    </dgm:pt>
    <dgm:pt modelId="{15B12917-3314-4BB3-9748-673C94ADFD32}" type="pres">
      <dgm:prSet presAssocID="{7B3F4A2C-C5E4-4E4E-AD0D-EED20BE97FE3}" presName="textRepeatNode" presStyleLbl="alignNode1" presStyleIdx="1" presStyleCnt="3" custLinFactNeighborX="1753" custLinFactNeighborY="1355">
        <dgm:presLayoutVars>
          <dgm:chMax val="0"/>
          <dgm:chPref val="0"/>
          <dgm:bulletEnabled val="1"/>
        </dgm:presLayoutVars>
      </dgm:prSet>
      <dgm:spPr/>
      <dgm:t>
        <a:bodyPr/>
        <a:lstStyle/>
        <a:p>
          <a:endParaRPr lang="en-US"/>
        </a:p>
      </dgm:t>
    </dgm:pt>
    <dgm:pt modelId="{73E4E8E4-B0BE-4C19-9CA9-89C77C9D1368}" type="pres">
      <dgm:prSet presAssocID="{7B3F4A2C-C5E4-4E4E-AD0D-EED20BE97FE3}" presName="textaccent2" presStyleCnt="0"/>
      <dgm:spPr/>
    </dgm:pt>
    <dgm:pt modelId="{37B63657-DB23-4EC0-8B7F-E758D15BFA86}" type="pres">
      <dgm:prSet presAssocID="{7B3F4A2C-C5E4-4E4E-AD0D-EED20BE97FE3}" presName="accentRepeatNode" presStyleLbl="solidAlignAcc1" presStyleIdx="2" presStyleCnt="6" custScaleX="79505" custScaleY="76464" custLinFactX="86439" custLinFactY="-149969" custLinFactNeighborX="100000" custLinFactNeighborY="-200000"/>
      <dgm:spPr/>
    </dgm:pt>
    <dgm:pt modelId="{25B94BD5-DA76-4B2F-B489-02FEB3E53BB8}" type="pres">
      <dgm:prSet presAssocID="{9736CD88-F945-4158-8272-0207E620AC30}" presName="image2" presStyleCnt="0"/>
      <dgm:spPr/>
    </dgm:pt>
    <dgm:pt modelId="{705A46EA-4CB9-432D-BCDB-4CCA3DDB1822}" type="pres">
      <dgm:prSet presAssocID="{9736CD88-F945-4158-8272-0207E620AC30}" presName="imageRepeatNode" presStyleLbl="alignAcc1" presStyleIdx="1" presStyleCnt="3" custLinFactY="-9460" custLinFactNeighborX="2642" custLinFactNeighborY="-100000"/>
      <dgm:spPr/>
      <dgm:t>
        <a:bodyPr/>
        <a:lstStyle/>
        <a:p>
          <a:endParaRPr lang="en-US"/>
        </a:p>
      </dgm:t>
    </dgm:pt>
    <dgm:pt modelId="{24BFA4F4-CAB9-40D2-A6E8-FAD845D78EAA}" type="pres">
      <dgm:prSet presAssocID="{9736CD88-F945-4158-8272-0207E620AC30}" presName="imageaccent2" presStyleCnt="0"/>
      <dgm:spPr/>
    </dgm:pt>
    <dgm:pt modelId="{3AF2FCA1-171F-4A84-9702-B7EC29A29942}" type="pres">
      <dgm:prSet presAssocID="{9736CD88-F945-4158-8272-0207E620AC30}" presName="accentRepeatNode" presStyleLbl="solidAlignAcc1" presStyleIdx="3" presStyleCnt="6" custScaleX="79505" custScaleY="76464" custLinFactX="67421" custLinFactY="-263385" custLinFactNeighborX="100000" custLinFactNeighborY="-300000"/>
      <dgm:spPr/>
    </dgm:pt>
    <dgm:pt modelId="{73B1D07A-93C3-467C-84D1-C9C5D69F223D}" type="pres">
      <dgm:prSet presAssocID="{9F637CD7-2597-45B3-A68E-52B3CE1B5330}" presName="text3" presStyleCnt="0"/>
      <dgm:spPr/>
    </dgm:pt>
    <dgm:pt modelId="{7AF25636-4C2E-4391-989C-7BD94ADC8510}" type="pres">
      <dgm:prSet presAssocID="{9F637CD7-2597-45B3-A68E-52B3CE1B5330}" presName="textRepeatNode" presStyleLbl="alignNode1" presStyleIdx="2" presStyleCnt="3">
        <dgm:presLayoutVars>
          <dgm:chMax val="0"/>
          <dgm:chPref val="0"/>
          <dgm:bulletEnabled val="1"/>
        </dgm:presLayoutVars>
      </dgm:prSet>
      <dgm:spPr/>
      <dgm:t>
        <a:bodyPr/>
        <a:lstStyle/>
        <a:p>
          <a:endParaRPr lang="en-US"/>
        </a:p>
      </dgm:t>
    </dgm:pt>
    <dgm:pt modelId="{2A5F0C02-72A9-4400-AE49-EB18F990832D}" type="pres">
      <dgm:prSet presAssocID="{9F637CD7-2597-45B3-A68E-52B3CE1B5330}" presName="textaccent3" presStyleCnt="0"/>
      <dgm:spPr/>
    </dgm:pt>
    <dgm:pt modelId="{34C28007-045A-4DA1-9B03-6F9F65914107}" type="pres">
      <dgm:prSet presAssocID="{9F637CD7-2597-45B3-A68E-52B3CE1B5330}" presName="accentRepeatNode" presStyleLbl="solidAlignAcc1" presStyleIdx="4" presStyleCnt="6" custScaleX="79505" custScaleY="76464" custLinFactNeighborX="7452" custLinFactNeighborY="-13971"/>
      <dgm:spPr/>
    </dgm:pt>
    <dgm:pt modelId="{300E325A-46A0-49C2-A6CC-91A52939126F}" type="pres">
      <dgm:prSet presAssocID="{6CC104AA-91B4-4AB1-80B5-A6DD033C4AFF}" presName="image3" presStyleCnt="0"/>
      <dgm:spPr/>
    </dgm:pt>
    <dgm:pt modelId="{CC050BED-EBB3-49D4-B701-4E2626452876}" type="pres">
      <dgm:prSet presAssocID="{6CC104AA-91B4-4AB1-80B5-A6DD033C4AFF}" presName="imageRepeatNode" presStyleLbl="alignAcc1" presStyleIdx="2" presStyleCnt="3" custLinFactNeighborX="1460"/>
      <dgm:spPr/>
      <dgm:t>
        <a:bodyPr/>
        <a:lstStyle/>
        <a:p>
          <a:endParaRPr lang="en-US"/>
        </a:p>
      </dgm:t>
    </dgm:pt>
    <dgm:pt modelId="{CA4C4DCD-AC44-4D41-8E5D-CC6159F9BEA1}" type="pres">
      <dgm:prSet presAssocID="{6CC104AA-91B4-4AB1-80B5-A6DD033C4AFF}" presName="imageaccent3" presStyleCnt="0"/>
      <dgm:spPr/>
    </dgm:pt>
    <dgm:pt modelId="{A26B073B-35BE-4252-BCD7-846736FC2C35}" type="pres">
      <dgm:prSet presAssocID="{6CC104AA-91B4-4AB1-80B5-A6DD033C4AFF}" presName="accentRepeatNode" presStyleLbl="solidAlignAcc1" presStyleIdx="5" presStyleCnt="6" custScaleX="79505" custScaleY="76464" custLinFactNeighborX="-5305"/>
      <dgm:spPr/>
    </dgm:pt>
  </dgm:ptLst>
  <dgm:cxnLst>
    <dgm:cxn modelId="{D39E640D-4E09-48C3-850C-077D39091EAA}" srcId="{27CBEB90-B89A-4AB5-9490-532C0D72A91A}" destId="{472A8ED9-B1CE-498A-ABD2-20B1085D01FE}" srcOrd="0" destOrd="0" parTransId="{BC6A1AE4-5F40-4390-89E1-25B8F510C846}" sibTransId="{A5E2BE61-6B60-44AC-81A0-AE9AC820BEA6}"/>
    <dgm:cxn modelId="{839AB61D-1BAC-4405-A4FD-38A6F9B29609}" type="presOf" srcId="{9F637CD7-2597-45B3-A68E-52B3CE1B5330}" destId="{7AF25636-4C2E-4391-989C-7BD94ADC8510}" srcOrd="0" destOrd="0" presId="urn:microsoft.com/office/officeart/2008/layout/HexagonCluster"/>
    <dgm:cxn modelId="{3253FF22-0ABF-48D6-9F54-D64F551CFB07}" type="presOf" srcId="{9736CD88-F945-4158-8272-0207E620AC30}" destId="{705A46EA-4CB9-432D-BCDB-4CCA3DDB1822}" srcOrd="0" destOrd="0" presId="urn:microsoft.com/office/officeart/2008/layout/HexagonCluster"/>
    <dgm:cxn modelId="{5DBAAA10-43B2-44B8-A540-610345B58AD3}" srcId="{27CBEB90-B89A-4AB5-9490-532C0D72A91A}" destId="{7B3F4A2C-C5E4-4E4E-AD0D-EED20BE97FE3}" srcOrd="1" destOrd="0" parTransId="{F48D197B-56AB-4C37-A829-C035D97A4A00}" sibTransId="{9736CD88-F945-4158-8272-0207E620AC30}"/>
    <dgm:cxn modelId="{6D732E0A-7958-4299-85A9-22A14B4E9764}" type="presOf" srcId="{6CC104AA-91B4-4AB1-80B5-A6DD033C4AFF}" destId="{CC050BED-EBB3-49D4-B701-4E2626452876}" srcOrd="0" destOrd="0" presId="urn:microsoft.com/office/officeart/2008/layout/HexagonCluster"/>
    <dgm:cxn modelId="{AE607DF9-DC47-47AA-8684-94E0C28B31B0}" type="presOf" srcId="{7B3F4A2C-C5E4-4E4E-AD0D-EED20BE97FE3}" destId="{15B12917-3314-4BB3-9748-673C94ADFD32}" srcOrd="0" destOrd="0" presId="urn:microsoft.com/office/officeart/2008/layout/HexagonCluster"/>
    <dgm:cxn modelId="{9134D59B-32A9-474B-9121-464F7CFED7A3}" type="presOf" srcId="{A5E2BE61-6B60-44AC-81A0-AE9AC820BEA6}" destId="{E94F82B9-D9FA-4A5C-84F2-DE7916398309}" srcOrd="0" destOrd="0" presId="urn:microsoft.com/office/officeart/2008/layout/HexagonCluster"/>
    <dgm:cxn modelId="{3E0EE9A1-0C22-436B-ABCF-1BBCAAEF1DD4}" srcId="{27CBEB90-B89A-4AB5-9490-532C0D72A91A}" destId="{9F637CD7-2597-45B3-A68E-52B3CE1B5330}" srcOrd="2" destOrd="0" parTransId="{F87C4CAC-7A51-4E50-9B75-BD0F21682646}" sibTransId="{6CC104AA-91B4-4AB1-80B5-A6DD033C4AFF}"/>
    <dgm:cxn modelId="{A8D6D986-B283-4196-BE44-8B1628614358}" type="presOf" srcId="{27CBEB90-B89A-4AB5-9490-532C0D72A91A}" destId="{3BD2A8D7-78F9-4099-9C34-B70C7D9E0698}" srcOrd="0" destOrd="0" presId="urn:microsoft.com/office/officeart/2008/layout/HexagonCluster"/>
    <dgm:cxn modelId="{48BE17A2-9530-40DE-9C8E-514AC62AE518}" type="presOf" srcId="{472A8ED9-B1CE-498A-ABD2-20B1085D01FE}" destId="{62115B65-9ABD-4FBE-967D-D5DA8658F9A9}" srcOrd="0" destOrd="0" presId="urn:microsoft.com/office/officeart/2008/layout/HexagonCluster"/>
    <dgm:cxn modelId="{B38BB4C1-6C42-44C8-B92B-4DCF4D2B14FB}" type="presParOf" srcId="{3BD2A8D7-78F9-4099-9C34-B70C7D9E0698}" destId="{E074EA42-8968-43FA-AE55-823CDDF2C621}" srcOrd="0" destOrd="0" presId="urn:microsoft.com/office/officeart/2008/layout/HexagonCluster"/>
    <dgm:cxn modelId="{13E67F68-3BC8-4237-B6EA-E4CFBADDA8FA}" type="presParOf" srcId="{E074EA42-8968-43FA-AE55-823CDDF2C621}" destId="{62115B65-9ABD-4FBE-967D-D5DA8658F9A9}" srcOrd="0" destOrd="0" presId="urn:microsoft.com/office/officeart/2008/layout/HexagonCluster"/>
    <dgm:cxn modelId="{214D8010-EE3A-492A-BD66-40D7E4052CC1}" type="presParOf" srcId="{3BD2A8D7-78F9-4099-9C34-B70C7D9E0698}" destId="{B8C2BB02-78DE-4480-9215-4EB0B60BDE48}" srcOrd="1" destOrd="0" presId="urn:microsoft.com/office/officeart/2008/layout/HexagonCluster"/>
    <dgm:cxn modelId="{DDB06DF6-0D16-43D3-B0E9-EE1E7D5D214B}" type="presParOf" srcId="{B8C2BB02-78DE-4480-9215-4EB0B60BDE48}" destId="{10AA4EEF-1153-4E5E-9FDC-D56908150C4D}" srcOrd="0" destOrd="0" presId="urn:microsoft.com/office/officeart/2008/layout/HexagonCluster"/>
    <dgm:cxn modelId="{1A5CEBE6-E2DC-4932-900E-E7F7F0155AC2}" type="presParOf" srcId="{3BD2A8D7-78F9-4099-9C34-B70C7D9E0698}" destId="{9ED7B8E3-834A-4C0E-8DA5-CC5733AB93FC}" srcOrd="2" destOrd="0" presId="urn:microsoft.com/office/officeart/2008/layout/HexagonCluster"/>
    <dgm:cxn modelId="{09102417-BB04-402F-BB0E-D28E4D82D735}" type="presParOf" srcId="{9ED7B8E3-834A-4C0E-8DA5-CC5733AB93FC}" destId="{E94F82B9-D9FA-4A5C-84F2-DE7916398309}" srcOrd="0" destOrd="0" presId="urn:microsoft.com/office/officeart/2008/layout/HexagonCluster"/>
    <dgm:cxn modelId="{74782F82-DB65-40E9-A73E-7DBCE34CAED8}" type="presParOf" srcId="{3BD2A8D7-78F9-4099-9C34-B70C7D9E0698}" destId="{1AA63422-F9F1-4C02-ACBA-4AC7013147CB}" srcOrd="3" destOrd="0" presId="urn:microsoft.com/office/officeart/2008/layout/HexagonCluster"/>
    <dgm:cxn modelId="{556C03F2-B971-4C0F-8E7C-7A84CA59E31B}" type="presParOf" srcId="{1AA63422-F9F1-4C02-ACBA-4AC7013147CB}" destId="{764C53E3-09BB-44C6-A501-FABC71CC964C}" srcOrd="0" destOrd="0" presId="urn:microsoft.com/office/officeart/2008/layout/HexagonCluster"/>
    <dgm:cxn modelId="{08AE8E5D-4BF5-41C2-A590-81256E31F614}" type="presParOf" srcId="{3BD2A8D7-78F9-4099-9C34-B70C7D9E0698}" destId="{82B4DA54-DA73-4625-B7D8-7D20CC566187}" srcOrd="4" destOrd="0" presId="urn:microsoft.com/office/officeart/2008/layout/HexagonCluster"/>
    <dgm:cxn modelId="{4E762A30-6C51-45FC-94FF-879487C43541}" type="presParOf" srcId="{82B4DA54-DA73-4625-B7D8-7D20CC566187}" destId="{15B12917-3314-4BB3-9748-673C94ADFD32}" srcOrd="0" destOrd="0" presId="urn:microsoft.com/office/officeart/2008/layout/HexagonCluster"/>
    <dgm:cxn modelId="{03D1CDC7-7BAE-4F26-B3AB-8BB471B83FE1}" type="presParOf" srcId="{3BD2A8D7-78F9-4099-9C34-B70C7D9E0698}" destId="{73E4E8E4-B0BE-4C19-9CA9-89C77C9D1368}" srcOrd="5" destOrd="0" presId="urn:microsoft.com/office/officeart/2008/layout/HexagonCluster"/>
    <dgm:cxn modelId="{8EBACD48-1432-49FB-8DBD-60CC4725C837}" type="presParOf" srcId="{73E4E8E4-B0BE-4C19-9CA9-89C77C9D1368}" destId="{37B63657-DB23-4EC0-8B7F-E758D15BFA86}" srcOrd="0" destOrd="0" presId="urn:microsoft.com/office/officeart/2008/layout/HexagonCluster"/>
    <dgm:cxn modelId="{877E6920-2878-480E-B993-20A7CD44C141}" type="presParOf" srcId="{3BD2A8D7-78F9-4099-9C34-B70C7D9E0698}" destId="{25B94BD5-DA76-4B2F-B489-02FEB3E53BB8}" srcOrd="6" destOrd="0" presId="urn:microsoft.com/office/officeart/2008/layout/HexagonCluster"/>
    <dgm:cxn modelId="{7E255756-B55D-4532-8C08-D7101A946ACF}" type="presParOf" srcId="{25B94BD5-DA76-4B2F-B489-02FEB3E53BB8}" destId="{705A46EA-4CB9-432D-BCDB-4CCA3DDB1822}" srcOrd="0" destOrd="0" presId="urn:microsoft.com/office/officeart/2008/layout/HexagonCluster"/>
    <dgm:cxn modelId="{8F0FB23C-A5A5-4E49-B3A1-31F41596A038}" type="presParOf" srcId="{3BD2A8D7-78F9-4099-9C34-B70C7D9E0698}" destId="{24BFA4F4-CAB9-40D2-A6E8-FAD845D78EAA}" srcOrd="7" destOrd="0" presId="urn:microsoft.com/office/officeart/2008/layout/HexagonCluster"/>
    <dgm:cxn modelId="{31B07B22-6A10-49E1-A877-161CB1B11078}" type="presParOf" srcId="{24BFA4F4-CAB9-40D2-A6E8-FAD845D78EAA}" destId="{3AF2FCA1-171F-4A84-9702-B7EC29A29942}" srcOrd="0" destOrd="0" presId="urn:microsoft.com/office/officeart/2008/layout/HexagonCluster"/>
    <dgm:cxn modelId="{A439B230-ED85-40A6-BEE9-80C79744750B}" type="presParOf" srcId="{3BD2A8D7-78F9-4099-9C34-B70C7D9E0698}" destId="{73B1D07A-93C3-467C-84D1-C9C5D69F223D}" srcOrd="8" destOrd="0" presId="urn:microsoft.com/office/officeart/2008/layout/HexagonCluster"/>
    <dgm:cxn modelId="{F01B05D5-D89F-416C-A27B-16DC870092F8}" type="presParOf" srcId="{73B1D07A-93C3-467C-84D1-C9C5D69F223D}" destId="{7AF25636-4C2E-4391-989C-7BD94ADC8510}" srcOrd="0" destOrd="0" presId="urn:microsoft.com/office/officeart/2008/layout/HexagonCluster"/>
    <dgm:cxn modelId="{74CEF283-82E6-489A-ABFB-719E8B350E95}" type="presParOf" srcId="{3BD2A8D7-78F9-4099-9C34-B70C7D9E0698}" destId="{2A5F0C02-72A9-4400-AE49-EB18F990832D}" srcOrd="9" destOrd="0" presId="urn:microsoft.com/office/officeart/2008/layout/HexagonCluster"/>
    <dgm:cxn modelId="{2221B9A4-C2EB-426B-A72A-E8C908DECBB4}" type="presParOf" srcId="{2A5F0C02-72A9-4400-AE49-EB18F990832D}" destId="{34C28007-045A-4DA1-9B03-6F9F65914107}" srcOrd="0" destOrd="0" presId="urn:microsoft.com/office/officeart/2008/layout/HexagonCluster"/>
    <dgm:cxn modelId="{9A488CB3-0349-4382-950D-55F6E60FA5FE}" type="presParOf" srcId="{3BD2A8D7-78F9-4099-9C34-B70C7D9E0698}" destId="{300E325A-46A0-49C2-A6CC-91A52939126F}" srcOrd="10" destOrd="0" presId="urn:microsoft.com/office/officeart/2008/layout/HexagonCluster"/>
    <dgm:cxn modelId="{81900797-8AC4-4B76-A35E-C3936D291684}" type="presParOf" srcId="{300E325A-46A0-49C2-A6CC-91A52939126F}" destId="{CC050BED-EBB3-49D4-B701-4E2626452876}" srcOrd="0" destOrd="0" presId="urn:microsoft.com/office/officeart/2008/layout/HexagonCluster"/>
    <dgm:cxn modelId="{66DA9623-8CC7-4331-B118-4F30B53DA746}" type="presParOf" srcId="{3BD2A8D7-78F9-4099-9C34-B70C7D9E0698}" destId="{CA4C4DCD-AC44-4D41-8E5D-CC6159F9BEA1}" srcOrd="11" destOrd="0" presId="urn:microsoft.com/office/officeart/2008/layout/HexagonCluster"/>
    <dgm:cxn modelId="{D0DE7E89-8EA4-479D-9029-E6C1449481F6}" type="presParOf" srcId="{CA4C4DCD-AC44-4D41-8E5D-CC6159F9BEA1}" destId="{A26B073B-35BE-4252-BCD7-846736FC2C35}"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15B65-9ABD-4FBE-967D-D5DA8658F9A9}">
      <dsp:nvSpPr>
        <dsp:cNvPr id="0" name=""/>
        <dsp:cNvSpPr/>
      </dsp:nvSpPr>
      <dsp:spPr>
        <a:xfrm>
          <a:off x="739228" y="2814554"/>
          <a:ext cx="2953327" cy="2546283"/>
        </a:xfrm>
        <a:prstGeom prst="hexagon">
          <a:avLst>
            <a:gd name="adj" fmla="val 25000"/>
            <a:gd name="vf" fmla="val 115470"/>
          </a:avLst>
        </a:prstGeom>
        <a:solidFill>
          <a:srgbClr val="5B9BD5">
            <a:alpha val="6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en-US" sz="1900" b="0" kern="1200" dirty="0">
              <a:solidFill>
                <a:schemeClr val="tx1">
                  <a:lumMod val="75000"/>
                  <a:lumOff val="25000"/>
                </a:schemeClr>
              </a:solidFill>
            </a:rPr>
            <a:t>Hampton, </a:t>
          </a:r>
          <a:r>
            <a:rPr lang="en-US" sz="1900" b="0" kern="1200" dirty="0" smtClean="0">
              <a:solidFill>
                <a:schemeClr val="tx1">
                  <a:lumMod val="75000"/>
                  <a:lumOff val="25000"/>
                </a:schemeClr>
              </a:solidFill>
            </a:rPr>
            <a:t>VA, </a:t>
          </a:r>
          <a:r>
            <a:rPr lang="en-US" sz="1900" b="0" kern="1200" dirty="0">
              <a:solidFill>
                <a:schemeClr val="tx1">
                  <a:lumMod val="75000"/>
                  <a:lumOff val="25000"/>
                </a:schemeClr>
              </a:solidFill>
            </a:rPr>
            <a:t>is at risk of floods due to </a:t>
          </a:r>
          <a:r>
            <a:rPr lang="en-US" sz="1900" b="0" kern="1200" dirty="0" smtClean="0">
              <a:solidFill>
                <a:schemeClr val="tx1">
                  <a:lumMod val="75000"/>
                  <a:lumOff val="25000"/>
                </a:schemeClr>
              </a:solidFill>
            </a:rPr>
            <a:t>increasing global temperatures and </a:t>
          </a:r>
          <a:r>
            <a:rPr lang="en-US" sz="1900" b="0" kern="1200" dirty="0">
              <a:solidFill>
                <a:schemeClr val="tx1">
                  <a:lumMod val="75000"/>
                  <a:lumOff val="25000"/>
                </a:schemeClr>
              </a:solidFill>
            </a:rPr>
            <a:t>sea level rise</a:t>
          </a:r>
        </a:p>
      </dsp:txBody>
      <dsp:txXfrm>
        <a:off x="1197529" y="3209689"/>
        <a:ext cx="2036725" cy="1756013"/>
      </dsp:txXfrm>
    </dsp:sp>
    <dsp:sp modelId="{10AA4EEF-1153-4E5E-9FDC-D56908150C4D}">
      <dsp:nvSpPr>
        <dsp:cNvPr id="0" name=""/>
        <dsp:cNvSpPr/>
      </dsp:nvSpPr>
      <dsp:spPr>
        <a:xfrm>
          <a:off x="2803574" y="2859420"/>
          <a:ext cx="274913" cy="22787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4F82B9-D9FA-4A5C-84F2-DE7916398309}">
      <dsp:nvSpPr>
        <dsp:cNvPr id="0" name=""/>
        <dsp:cNvSpPr/>
      </dsp:nvSpPr>
      <dsp:spPr>
        <a:xfrm>
          <a:off x="732896" y="0"/>
          <a:ext cx="2953327" cy="2546283"/>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4C53E3-09BB-44C6-A501-FABC71CC964C}">
      <dsp:nvSpPr>
        <dsp:cNvPr id="0" name=""/>
        <dsp:cNvSpPr/>
      </dsp:nvSpPr>
      <dsp:spPr>
        <a:xfrm>
          <a:off x="2788475" y="2261991"/>
          <a:ext cx="274913" cy="22787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B12917-3314-4BB3-9748-673C94ADFD32}">
      <dsp:nvSpPr>
        <dsp:cNvPr id="0" name=""/>
        <dsp:cNvSpPr/>
      </dsp:nvSpPr>
      <dsp:spPr>
        <a:xfrm>
          <a:off x="5840946" y="2817586"/>
          <a:ext cx="2953327" cy="2546283"/>
        </a:xfrm>
        <a:prstGeom prst="hexagon">
          <a:avLst>
            <a:gd name="adj" fmla="val 25000"/>
            <a:gd name="vf" fmla="val 115470"/>
          </a:avLst>
        </a:prstGeom>
        <a:solidFill>
          <a:srgbClr val="5B9BD5">
            <a:alpha val="6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en-US" sz="1900" b="0" kern="1200" dirty="0">
              <a:solidFill>
                <a:schemeClr val="tx1">
                  <a:lumMod val="75000"/>
                  <a:lumOff val="25000"/>
                </a:schemeClr>
              </a:solidFill>
            </a:rPr>
            <a:t>Increased</a:t>
          </a:r>
          <a:r>
            <a:rPr lang="en-US" sz="1900" b="0" kern="1200" baseline="0" dirty="0">
              <a:solidFill>
                <a:schemeClr val="tx1">
                  <a:lumMod val="75000"/>
                  <a:lumOff val="25000"/>
                </a:schemeClr>
              </a:solidFill>
            </a:rPr>
            <a:t> flooding creates problems like blocked infrastructure and water damage</a:t>
          </a:r>
          <a:endParaRPr lang="en-US" sz="1900" b="0" kern="1200" dirty="0">
            <a:solidFill>
              <a:schemeClr val="tx1">
                <a:lumMod val="75000"/>
                <a:lumOff val="25000"/>
              </a:schemeClr>
            </a:solidFill>
          </a:endParaRPr>
        </a:p>
      </dsp:txBody>
      <dsp:txXfrm>
        <a:off x="6299247" y="3212721"/>
        <a:ext cx="2036725" cy="1756013"/>
      </dsp:txXfrm>
    </dsp:sp>
    <dsp:sp modelId="{37B63657-DB23-4EC0-8B7F-E758D15BFA86}">
      <dsp:nvSpPr>
        <dsp:cNvPr id="0" name=""/>
        <dsp:cNvSpPr/>
      </dsp:nvSpPr>
      <dsp:spPr>
        <a:xfrm>
          <a:off x="8488262" y="3982407"/>
          <a:ext cx="274913" cy="22787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5A46EA-4CB9-432D-BCDB-4CCA3DDB1822}">
      <dsp:nvSpPr>
        <dsp:cNvPr id="0" name=""/>
        <dsp:cNvSpPr/>
      </dsp:nvSpPr>
      <dsp:spPr>
        <a:xfrm>
          <a:off x="8383310" y="1393855"/>
          <a:ext cx="2953327" cy="2546283"/>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2FCA1-171F-4A84-9702-B7EC29A29942}">
      <dsp:nvSpPr>
        <dsp:cNvPr id="0" name=""/>
        <dsp:cNvSpPr/>
      </dsp:nvSpPr>
      <dsp:spPr>
        <a:xfrm>
          <a:off x="8996351" y="3661223"/>
          <a:ext cx="274913" cy="22787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F25636-4C2E-4391-989C-7BD94ADC8510}">
      <dsp:nvSpPr>
        <dsp:cNvPr id="0" name=""/>
        <dsp:cNvSpPr/>
      </dsp:nvSpPr>
      <dsp:spPr>
        <a:xfrm>
          <a:off x="3273065" y="1391205"/>
          <a:ext cx="2953327" cy="2546283"/>
        </a:xfrm>
        <a:prstGeom prst="hexagon">
          <a:avLst>
            <a:gd name="adj" fmla="val 25000"/>
            <a:gd name="vf" fmla="val 115470"/>
          </a:avLst>
        </a:prstGeom>
        <a:solidFill>
          <a:srgbClr val="5B9BD5">
            <a:alpha val="6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t" anchorCtr="0">
          <a:noAutofit/>
        </a:bodyPr>
        <a:lstStyle/>
        <a:p>
          <a:pPr lvl="0" algn="ctr" defTabSz="844550">
            <a:lnSpc>
              <a:spcPct val="90000"/>
            </a:lnSpc>
            <a:spcBef>
              <a:spcPct val="0"/>
            </a:spcBef>
            <a:spcAft>
              <a:spcPct val="35000"/>
            </a:spcAft>
          </a:pPr>
          <a:r>
            <a:rPr lang="en-US" sz="1900" b="0" kern="1200" dirty="0">
              <a:solidFill>
                <a:schemeClr val="tx1">
                  <a:lumMod val="75000"/>
                  <a:lumOff val="25000"/>
                </a:schemeClr>
              </a:solidFill>
            </a:rPr>
            <a:t>Decreased tree canopy cover and increased impervious surface cover exacerbate flood risk</a:t>
          </a:r>
        </a:p>
      </dsp:txBody>
      <dsp:txXfrm>
        <a:off x="3731366" y="1786340"/>
        <a:ext cx="2036725" cy="1756013"/>
      </dsp:txXfrm>
    </dsp:sp>
    <dsp:sp modelId="{34C28007-045A-4DA1-9B03-6F9F65914107}">
      <dsp:nvSpPr>
        <dsp:cNvPr id="0" name=""/>
        <dsp:cNvSpPr/>
      </dsp:nvSpPr>
      <dsp:spPr>
        <a:xfrm>
          <a:off x="5336434" y="1439804"/>
          <a:ext cx="274913" cy="22787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50BED-EBB3-49D4-B701-4E2626452876}">
      <dsp:nvSpPr>
        <dsp:cNvPr id="0" name=""/>
        <dsp:cNvSpPr/>
      </dsp:nvSpPr>
      <dsp:spPr>
        <a:xfrm>
          <a:off x="5832293" y="0"/>
          <a:ext cx="2953327" cy="2546283"/>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87" t="-5663" r="-1087" b="-566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6B073B-35BE-4252-BCD7-846736FC2C35}">
      <dsp:nvSpPr>
        <dsp:cNvPr id="0" name=""/>
        <dsp:cNvSpPr/>
      </dsp:nvSpPr>
      <dsp:spPr>
        <a:xfrm>
          <a:off x="5893498" y="1153148"/>
          <a:ext cx="274913" cy="22787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8/23/2019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8/23/2019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ampton.gov/3459/Resilient-Hampt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ngimg.com/download/13456"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pngimg.com/download/22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58963476@N00"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search.creativecommons.org/photos/085ec8ce-6384-4384-b7ba-42bd5d96458c" TargetMode="External"/><Relationship Id="rId4" Type="http://schemas.openxmlformats.org/officeDocument/2006/relationships/hyperlink" Target="https://creativecommons.org/licenses/by-nc/2.0/?ref=ccsearch"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ampton.gov/3459/Resilient-Hampt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Thank you all for being here today. We are the Hampton Roads Urban Development II team, and we would like to introduce ourselves to you.</a:t>
            </a:r>
          </a:p>
          <a:p>
            <a:r>
              <a:rPr lang="en-US" dirty="0"/>
              <a:t>My name is ______ and I have a degree in ________.</a:t>
            </a:r>
          </a:p>
          <a:p>
            <a:r>
              <a:rPr lang="en-US" dirty="0"/>
              <a:t>(All 4 participants introduce themselves)</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190268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divided our methods into three main parts. First, we acquired all of our NASA </a:t>
            </a:r>
            <a:r>
              <a:rPr lang="en-US" baseline="0" dirty="0" smtClean="0"/>
              <a:t>Earth Observations </a:t>
            </a:r>
            <a:r>
              <a:rPr lang="en-US" baseline="0" dirty="0"/>
              <a:t>imagery from Google Earth Engine. We also obtained high resolution imagery and land cover classifications from the City of Hampton, and we downloaded data from the </a:t>
            </a:r>
            <a:r>
              <a:rPr lang="en-US" baseline="0" dirty="0" smtClean="0"/>
              <a:t>National Land Cover Database and the Chesapeake Conservancy. </a:t>
            </a:r>
            <a:endParaRPr lang="en-US" baseline="0" dirty="0"/>
          </a:p>
          <a:p>
            <a:endParaRPr lang="en-US" baseline="0" dirty="0"/>
          </a:p>
          <a:p>
            <a:r>
              <a:rPr lang="en-US" dirty="0"/>
              <a:t>In the</a:t>
            </a:r>
            <a:r>
              <a:rPr lang="en-US" baseline="0" dirty="0"/>
              <a:t> processing stage, we used Google Earth Engine to apply a cloud mask, filter the data by date and area of interest, and reduce the image collection to the median pixel. The files were then exported as </a:t>
            </a:r>
            <a:r>
              <a:rPr lang="en-US" baseline="0" dirty="0" err="1" smtClean="0"/>
              <a:t>GeoTiffs</a:t>
            </a:r>
            <a:r>
              <a:rPr lang="en-US" baseline="0" dirty="0"/>
              <a:t>. </a:t>
            </a:r>
            <a:r>
              <a:rPr lang="en-US" baseline="0" dirty="0" smtClean="0"/>
              <a:t>Then, </a:t>
            </a:r>
            <a:r>
              <a:rPr lang="en-US" baseline="0" dirty="0"/>
              <a:t>we </a:t>
            </a:r>
            <a:r>
              <a:rPr lang="en-US" baseline="0" dirty="0" smtClean="0"/>
              <a:t>calculated coefficients for </a:t>
            </a:r>
            <a:r>
              <a:rPr lang="en-US" baseline="0" dirty="0"/>
              <a:t>predictor variables for regression analysis. These predictor variables are the bands and </a:t>
            </a:r>
            <a:r>
              <a:rPr lang="en-US" baseline="0" dirty="0" smtClean="0"/>
              <a:t>NDVI.</a:t>
            </a:r>
            <a:endParaRPr lang="en-US" baseline="0" dirty="0"/>
          </a:p>
          <a:p>
            <a:endParaRPr lang="en-US" baseline="0" dirty="0"/>
          </a:p>
          <a:p>
            <a:r>
              <a:rPr lang="en-US" baseline="0" dirty="0"/>
              <a:t>Finally, we ran regression in Excel using percent tree canopy and impervious surface as the dependent variables and the predictors as independent variables. The land cover percentages and predictor variable values came </a:t>
            </a:r>
            <a:r>
              <a:rPr lang="en-US" baseline="0" dirty="0" smtClean="0"/>
              <a:t>from 100 </a:t>
            </a:r>
            <a:r>
              <a:rPr lang="en-US" baseline="0" dirty="0"/>
              <a:t>training sites. After running regression, we were able to use Model Builder in ArcMap to get a continuous map of percent.  This process was done across all images to create maps to display change over time. </a:t>
            </a:r>
            <a:endParaRPr lang="en-US" baseline="0" dirty="0" smtClean="0"/>
          </a:p>
          <a:p>
            <a:endParaRPr lang="en-US" baseline="0" dirty="0" smtClean="0"/>
          </a:p>
          <a:p>
            <a:r>
              <a:rPr lang="en-US" baseline="0" dirty="0" smtClean="0"/>
              <a:t>We used ISAT – Impervious Surface Analysis Tool We decided to use ISAT as a model to predict how land cover change could affect water quality.</a:t>
            </a:r>
          </a:p>
          <a:p>
            <a:endParaRPr lang="en-US" baseline="0" dirty="0"/>
          </a:p>
          <a:p>
            <a:r>
              <a:rPr lang="en-US" dirty="0"/>
              <a:t>------------------------------Image Information Below ------------------------------</a:t>
            </a:r>
          </a:p>
          <a:p>
            <a:r>
              <a:rPr lang="en-US" dirty="0"/>
              <a:t>•Image Credit (Left): DEVELOP Team</a:t>
            </a:r>
          </a:p>
          <a:p>
            <a:r>
              <a:rPr lang="en-US" dirty="0"/>
              <a:t>•Image Source (Left): Landsat 5</a:t>
            </a:r>
          </a:p>
          <a:p>
            <a:endParaRPr lang="en-US" dirty="0"/>
          </a:p>
          <a:p>
            <a:r>
              <a:rPr lang="en-US" dirty="0"/>
              <a:t>•Image Credit (Middle): City of </a:t>
            </a:r>
            <a:r>
              <a:rPr lang="en-US" dirty="0" smtClean="0"/>
              <a:t>Hampton, permission for use granted</a:t>
            </a:r>
            <a:endParaRPr lang="en-US" dirty="0"/>
          </a:p>
          <a:p>
            <a:r>
              <a:rPr lang="en-US" dirty="0"/>
              <a:t>•Image Source (Middle): Kimley-Horn &amp; Associates</a:t>
            </a:r>
            <a:br>
              <a:rPr lang="en-US" dirty="0"/>
            </a:br>
            <a:endParaRPr lang="en-US" dirty="0"/>
          </a:p>
          <a:p>
            <a:r>
              <a:rPr lang="en-US" dirty="0"/>
              <a:t>•Image Credit (Right): DEVELOP Team</a:t>
            </a:r>
          </a:p>
          <a:p>
            <a:r>
              <a:rPr lang="en-US" dirty="0"/>
              <a:t>•Image Source (Right</a:t>
            </a:r>
            <a:r>
              <a:rPr lang="en-US" dirty="0" smtClean="0"/>
              <a:t>): Landsat 5</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019284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divided our methods into three main parts. First, we acquired all of our NASA </a:t>
            </a:r>
            <a:r>
              <a:rPr lang="en-US" baseline="0" dirty="0" smtClean="0"/>
              <a:t>Earth Observations </a:t>
            </a:r>
            <a:r>
              <a:rPr lang="en-US" baseline="0" dirty="0"/>
              <a:t>imagery from Google Earth Engine. We also obtained high resolution imagery and land cover classifications from the City of Hampton, and we downloaded data from the </a:t>
            </a:r>
            <a:r>
              <a:rPr lang="en-US" baseline="0" dirty="0" smtClean="0"/>
              <a:t>National Land Cover Database and the Chesapeake Conservancy. </a:t>
            </a:r>
            <a:endParaRPr lang="en-US" baseline="0" dirty="0"/>
          </a:p>
          <a:p>
            <a:endParaRPr lang="en-US" baseline="0" dirty="0"/>
          </a:p>
          <a:p>
            <a:r>
              <a:rPr lang="en-US" dirty="0"/>
              <a:t>In the</a:t>
            </a:r>
            <a:r>
              <a:rPr lang="en-US" baseline="0" dirty="0"/>
              <a:t> processing stage, we used Google Earth Engine to apply a cloud mask, filter the data by date and area of interest, and reduce the image collection to the median pixel. The files were then exported as </a:t>
            </a:r>
            <a:r>
              <a:rPr lang="en-US" baseline="0" dirty="0" err="1" smtClean="0"/>
              <a:t>GeoTiffs</a:t>
            </a:r>
            <a:r>
              <a:rPr lang="en-US" baseline="0" dirty="0"/>
              <a:t>. </a:t>
            </a:r>
            <a:r>
              <a:rPr lang="en-US" baseline="0" dirty="0" smtClean="0"/>
              <a:t>Then, </a:t>
            </a:r>
            <a:r>
              <a:rPr lang="en-US" baseline="0" dirty="0"/>
              <a:t>we </a:t>
            </a:r>
            <a:r>
              <a:rPr lang="en-US" baseline="0" dirty="0" smtClean="0"/>
              <a:t>calculated coefficients for </a:t>
            </a:r>
            <a:r>
              <a:rPr lang="en-US" baseline="0" dirty="0"/>
              <a:t>predictor variables for regression analysis. These predictor variables are the bands and </a:t>
            </a:r>
            <a:r>
              <a:rPr lang="en-US" baseline="0" dirty="0" smtClean="0"/>
              <a:t>NDVI.</a:t>
            </a:r>
            <a:endParaRPr lang="en-US" baseline="0" dirty="0"/>
          </a:p>
          <a:p>
            <a:endParaRPr lang="en-US" baseline="0" dirty="0"/>
          </a:p>
          <a:p>
            <a:r>
              <a:rPr lang="en-US" baseline="0" dirty="0"/>
              <a:t>Finally, we ran regression in Excel using percent tree canopy and impervious surface as the dependent variables and the predictors as independent variables. The land cover percentages and predictor variable values came </a:t>
            </a:r>
            <a:r>
              <a:rPr lang="en-US" baseline="0" dirty="0" smtClean="0"/>
              <a:t>from 100 </a:t>
            </a:r>
            <a:r>
              <a:rPr lang="en-US" baseline="0" dirty="0"/>
              <a:t>training sites. After running regression, we were able to use Model Builder in ArcMap to get a continuous map of percent.  This process was done across all images to create maps to display change over time. </a:t>
            </a:r>
            <a:endParaRPr lang="en-US" baseline="0" dirty="0" smtClean="0"/>
          </a:p>
          <a:p>
            <a:endParaRPr lang="en-US" baseline="0" dirty="0" smtClean="0"/>
          </a:p>
          <a:p>
            <a:r>
              <a:rPr lang="en-US" baseline="0" dirty="0" smtClean="0"/>
              <a:t>We used ISAT – Impervious Surface Analysis Tool We decided to use ISAT as a model to predict how land cover change could affect water quality.</a:t>
            </a:r>
          </a:p>
          <a:p>
            <a:endParaRPr lang="en-US" baseline="0" dirty="0"/>
          </a:p>
          <a:p>
            <a:r>
              <a:rPr lang="en-US" dirty="0"/>
              <a:t>------------------------------Image Information Below ------------------------------</a:t>
            </a:r>
          </a:p>
          <a:p>
            <a:r>
              <a:rPr lang="en-US" dirty="0"/>
              <a:t>•Image Credit (Left): DEVELOP Team</a:t>
            </a:r>
          </a:p>
          <a:p>
            <a:r>
              <a:rPr lang="en-US" dirty="0"/>
              <a:t>•Image Source (Left): Landsat 5</a:t>
            </a:r>
          </a:p>
          <a:p>
            <a:endParaRPr lang="en-US" dirty="0"/>
          </a:p>
          <a:p>
            <a:r>
              <a:rPr lang="en-US" dirty="0"/>
              <a:t>•Image Credit (Middle): City of </a:t>
            </a:r>
            <a:r>
              <a:rPr lang="en-US" dirty="0" smtClean="0"/>
              <a:t>Hampton, permission for use granted</a:t>
            </a:r>
            <a:endParaRPr lang="en-US" dirty="0"/>
          </a:p>
          <a:p>
            <a:r>
              <a:rPr lang="en-US" dirty="0"/>
              <a:t>•Image Source (Middle): Kimley-Horn &amp; Associates</a:t>
            </a:r>
            <a:br>
              <a:rPr lang="en-US" dirty="0"/>
            </a:br>
            <a:endParaRPr lang="en-US" dirty="0"/>
          </a:p>
          <a:p>
            <a:r>
              <a:rPr lang="en-US" dirty="0"/>
              <a:t>•Image Credit (Right): DEVELOP Team</a:t>
            </a:r>
          </a:p>
          <a:p>
            <a:r>
              <a:rPr lang="en-US" dirty="0"/>
              <a:t>•Image Source (Right</a:t>
            </a:r>
            <a:r>
              <a:rPr lang="en-US" dirty="0" smtClean="0"/>
              <a:t>): Landsat 5</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338799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divided our methods into three main parts. First, we acquired all of our NASA </a:t>
            </a:r>
            <a:r>
              <a:rPr lang="en-US" baseline="0" dirty="0" smtClean="0"/>
              <a:t>Earth Observations </a:t>
            </a:r>
            <a:r>
              <a:rPr lang="en-US" baseline="0" dirty="0"/>
              <a:t>imagery from Google Earth Engine. We also obtained high resolution imagery and land cover classifications from the City of Hampton, and we downloaded data from the </a:t>
            </a:r>
            <a:r>
              <a:rPr lang="en-US" baseline="0" dirty="0" smtClean="0"/>
              <a:t>National Land Cover Database and the Chesapeake Conservancy. </a:t>
            </a:r>
            <a:endParaRPr lang="en-US" baseline="0" dirty="0"/>
          </a:p>
          <a:p>
            <a:endParaRPr lang="en-US" baseline="0" dirty="0"/>
          </a:p>
          <a:p>
            <a:r>
              <a:rPr lang="en-US" dirty="0"/>
              <a:t>In the</a:t>
            </a:r>
            <a:r>
              <a:rPr lang="en-US" baseline="0" dirty="0"/>
              <a:t> processing stage, we used Google Earth Engine to apply a cloud mask, filter the data by date and area of interest, and reduce the image collection to the median pixel. The files were then exported as </a:t>
            </a:r>
            <a:r>
              <a:rPr lang="en-US" baseline="0" dirty="0" err="1" smtClean="0"/>
              <a:t>GeoTiffs</a:t>
            </a:r>
            <a:r>
              <a:rPr lang="en-US" baseline="0" dirty="0"/>
              <a:t>. </a:t>
            </a:r>
            <a:r>
              <a:rPr lang="en-US" baseline="0" dirty="0" smtClean="0"/>
              <a:t>Then, </a:t>
            </a:r>
            <a:r>
              <a:rPr lang="en-US" baseline="0" dirty="0"/>
              <a:t>we </a:t>
            </a:r>
            <a:r>
              <a:rPr lang="en-US" baseline="0" dirty="0" smtClean="0"/>
              <a:t>calculated coefficients for </a:t>
            </a:r>
            <a:r>
              <a:rPr lang="en-US" baseline="0" dirty="0"/>
              <a:t>predictor variables for regression analysis. These predictor variables are the bands and </a:t>
            </a:r>
            <a:r>
              <a:rPr lang="en-US" baseline="0" dirty="0" smtClean="0"/>
              <a:t>NDVI.</a:t>
            </a:r>
            <a:endParaRPr lang="en-US" baseline="0" dirty="0"/>
          </a:p>
          <a:p>
            <a:endParaRPr lang="en-US" baseline="0" dirty="0"/>
          </a:p>
          <a:p>
            <a:r>
              <a:rPr lang="en-US" baseline="0" dirty="0"/>
              <a:t>Finally, we ran regression in Excel using percent tree canopy and impervious surface as the dependent variables and the predictors as independent variables. The land cover percentages and predictor variable values came </a:t>
            </a:r>
            <a:r>
              <a:rPr lang="en-US" baseline="0" dirty="0" smtClean="0"/>
              <a:t>from 100 </a:t>
            </a:r>
            <a:r>
              <a:rPr lang="en-US" baseline="0" dirty="0"/>
              <a:t>training sites. After running regression, we were able to use Model Builder in ArcMap to get a continuous map of percent.  This process was done across all images to create maps to display change over time. </a:t>
            </a:r>
            <a:endParaRPr lang="en-US" baseline="0" dirty="0" smtClean="0"/>
          </a:p>
          <a:p>
            <a:endParaRPr lang="en-US" baseline="0" dirty="0" smtClean="0"/>
          </a:p>
          <a:p>
            <a:r>
              <a:rPr lang="en-US" baseline="0" dirty="0" smtClean="0"/>
              <a:t>We used ISAT – Impervious Surface Analysis Tool We decided to use ISAT as a model to predict how land cover change could affect water quality.</a:t>
            </a:r>
          </a:p>
          <a:p>
            <a:endParaRPr lang="en-US" baseline="0" dirty="0"/>
          </a:p>
          <a:p>
            <a:r>
              <a:rPr lang="en-US" dirty="0"/>
              <a:t>------------------------------Image Information Below ------------------------------</a:t>
            </a:r>
          </a:p>
          <a:p>
            <a:r>
              <a:rPr lang="en-US" dirty="0"/>
              <a:t>•Image Credit (Left): DEVELOP Team</a:t>
            </a:r>
          </a:p>
          <a:p>
            <a:r>
              <a:rPr lang="en-US" dirty="0"/>
              <a:t>•Image Source (Left): Landsat 5</a:t>
            </a:r>
          </a:p>
          <a:p>
            <a:endParaRPr lang="en-US" dirty="0"/>
          </a:p>
          <a:p>
            <a:r>
              <a:rPr lang="en-US" dirty="0"/>
              <a:t>•Image Credit (Middle): City of </a:t>
            </a:r>
            <a:r>
              <a:rPr lang="en-US" dirty="0" smtClean="0"/>
              <a:t>Hampton, permission for use granted</a:t>
            </a:r>
            <a:endParaRPr lang="en-US" dirty="0"/>
          </a:p>
          <a:p>
            <a:r>
              <a:rPr lang="en-US" dirty="0"/>
              <a:t>•Image Source (Middle): Kimley-Horn &amp; Associates</a:t>
            </a:r>
            <a:br>
              <a:rPr lang="en-US" dirty="0"/>
            </a:br>
            <a:endParaRPr lang="en-US" dirty="0"/>
          </a:p>
          <a:p>
            <a:r>
              <a:rPr lang="en-US" dirty="0"/>
              <a:t>•Image Credit (Right): DEVELOP Team</a:t>
            </a:r>
          </a:p>
          <a:p>
            <a:r>
              <a:rPr lang="en-US" dirty="0"/>
              <a:t>•Image Source (Right</a:t>
            </a:r>
            <a:r>
              <a:rPr lang="en-US" dirty="0" smtClean="0"/>
              <a:t>): Landsat 5</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225318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divided our methods into three main parts. First, we acquired all of our NASA </a:t>
            </a:r>
            <a:r>
              <a:rPr lang="en-US" baseline="0" dirty="0" smtClean="0"/>
              <a:t>Earth Observations </a:t>
            </a:r>
            <a:r>
              <a:rPr lang="en-US" baseline="0" dirty="0"/>
              <a:t>imagery from Google Earth Engine. We also obtained high resolution imagery and land cover classifications from the City of Hampton, and we downloaded data from the </a:t>
            </a:r>
            <a:r>
              <a:rPr lang="en-US" baseline="0" dirty="0" smtClean="0"/>
              <a:t>National Land Cover Database and the Chesapeake Conservancy. </a:t>
            </a:r>
            <a:endParaRPr lang="en-US" baseline="0" dirty="0"/>
          </a:p>
          <a:p>
            <a:endParaRPr lang="en-US" baseline="0" dirty="0"/>
          </a:p>
          <a:p>
            <a:r>
              <a:rPr lang="en-US" dirty="0"/>
              <a:t>In the</a:t>
            </a:r>
            <a:r>
              <a:rPr lang="en-US" baseline="0" dirty="0"/>
              <a:t> processing stage, we used Google Earth Engine to apply a cloud mask, filter the data by date and area of interest, and reduce the image collection to the median pixel. The files were then exported as </a:t>
            </a:r>
            <a:r>
              <a:rPr lang="en-US" baseline="0" dirty="0" err="1" smtClean="0"/>
              <a:t>GeoTiffs</a:t>
            </a:r>
            <a:r>
              <a:rPr lang="en-US" baseline="0" dirty="0"/>
              <a:t>. </a:t>
            </a:r>
            <a:r>
              <a:rPr lang="en-US" baseline="0" dirty="0" smtClean="0"/>
              <a:t>Then, </a:t>
            </a:r>
            <a:r>
              <a:rPr lang="en-US" baseline="0" dirty="0"/>
              <a:t>we </a:t>
            </a:r>
            <a:r>
              <a:rPr lang="en-US" baseline="0" dirty="0" smtClean="0"/>
              <a:t>calculated coefficients for </a:t>
            </a:r>
            <a:r>
              <a:rPr lang="en-US" baseline="0" dirty="0"/>
              <a:t>predictor variables for regression analysis. These predictor variables are the bands and </a:t>
            </a:r>
            <a:r>
              <a:rPr lang="en-US" baseline="0" dirty="0" smtClean="0"/>
              <a:t>NDVI.</a:t>
            </a:r>
            <a:endParaRPr lang="en-US" baseline="0" dirty="0"/>
          </a:p>
          <a:p>
            <a:endParaRPr lang="en-US" baseline="0" dirty="0"/>
          </a:p>
          <a:p>
            <a:r>
              <a:rPr lang="en-US" baseline="0" dirty="0"/>
              <a:t>Finally, we ran regression in Excel using percent tree canopy and impervious surface as the dependent variables and the predictors as independent variables. The land cover percentages and predictor variable values came </a:t>
            </a:r>
            <a:r>
              <a:rPr lang="en-US" baseline="0" dirty="0" smtClean="0"/>
              <a:t>from 100 </a:t>
            </a:r>
            <a:r>
              <a:rPr lang="en-US" baseline="0" dirty="0"/>
              <a:t>training sites. After running regression, we were able to use Model Builder in ArcMap to get a continuous map of percent.  This process was done across all images to create maps to display change over time. </a:t>
            </a:r>
            <a:endParaRPr lang="en-US" baseline="0" dirty="0" smtClean="0"/>
          </a:p>
          <a:p>
            <a:endParaRPr lang="en-US" baseline="0" dirty="0" smtClean="0"/>
          </a:p>
          <a:p>
            <a:r>
              <a:rPr lang="en-US" baseline="0" dirty="0" smtClean="0"/>
              <a:t>We used ISAT – Impervious Surface Analysis Tool We decided to use ISAT as a model to predict how land cover change could affect water quality.</a:t>
            </a:r>
          </a:p>
          <a:p>
            <a:endParaRPr lang="en-US" baseline="0" dirty="0"/>
          </a:p>
          <a:p>
            <a:r>
              <a:rPr lang="en-US" dirty="0"/>
              <a:t>------------------------------Image Information Below ------------------------------</a:t>
            </a:r>
          </a:p>
          <a:p>
            <a:r>
              <a:rPr lang="en-US" dirty="0"/>
              <a:t>•Image Credit (Left): DEVELOP Team</a:t>
            </a:r>
          </a:p>
          <a:p>
            <a:r>
              <a:rPr lang="en-US" dirty="0"/>
              <a:t>•Image Source (Left): Landsat 5</a:t>
            </a:r>
          </a:p>
          <a:p>
            <a:endParaRPr lang="en-US" dirty="0"/>
          </a:p>
          <a:p>
            <a:r>
              <a:rPr lang="en-US" dirty="0"/>
              <a:t>•Image Credit (Middle): City of </a:t>
            </a:r>
            <a:r>
              <a:rPr lang="en-US" dirty="0" smtClean="0"/>
              <a:t>Hampton, permission for use granted</a:t>
            </a:r>
            <a:endParaRPr lang="en-US" dirty="0"/>
          </a:p>
          <a:p>
            <a:r>
              <a:rPr lang="en-US" dirty="0"/>
              <a:t>•Image Source (Middle): Kimley-Horn &amp; Associates</a:t>
            </a:r>
            <a:br>
              <a:rPr lang="en-US" dirty="0"/>
            </a:br>
            <a:endParaRPr lang="en-US" dirty="0"/>
          </a:p>
          <a:p>
            <a:r>
              <a:rPr lang="en-US" dirty="0"/>
              <a:t>•Image Credit (Right): DEVELOP Team</a:t>
            </a:r>
          </a:p>
          <a:p>
            <a:r>
              <a:rPr lang="en-US" dirty="0"/>
              <a:t>•Image Source (Right</a:t>
            </a:r>
            <a:r>
              <a:rPr lang="en-US" dirty="0" smtClean="0"/>
              <a:t>): Landsat 5</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700390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rtl="0" fontAlgn="base">
              <a:buFont typeface="Arial" panose="020B0604020202020204" pitchFamily="34" charset="0"/>
              <a:buNone/>
            </a:pPr>
            <a:r>
              <a:rPr lang="en-US" sz="1200" b="0" i="0" u="none" strike="noStrike" kern="1200" dirty="0" smtClean="0">
                <a:solidFill>
                  <a:schemeClr val="tx1"/>
                </a:solidFill>
                <a:effectLst/>
                <a:latin typeface="+mn-lt"/>
                <a:ea typeface="+mn-ea"/>
                <a:cs typeface="+mn-cs"/>
              </a:rPr>
              <a:t>The map on the left shows the results of the regression analysis for tree canopy cover for the entire City of Hampton, and the Newmarket Creek watershed is outlined in black. . This image shows the results generated using Landsat 8 imagery from June 2019. Values for % tree canopy cover range from 0 to 100 % canopy cover.  Tree cover appears to be amalgamated in the top right and left areas of the City. The residential areas of Hampton have far lower percentages of canopy cover, and the highly developed areas like I-64 and I-664 have little to no canopy detectable by our Landsat imagery. </a:t>
            </a:r>
          </a:p>
          <a:p>
            <a:pPr lvl="1" rtl="0" fontAlgn="base"/>
            <a:endParaRPr lang="en-US" sz="1200" b="0" i="0" u="none" strike="noStrike" kern="1200" dirty="0" smtClean="0">
              <a:solidFill>
                <a:schemeClr val="tx1"/>
              </a:solidFill>
              <a:effectLst/>
              <a:latin typeface="+mn-lt"/>
              <a:ea typeface="+mn-ea"/>
              <a:cs typeface="+mn-cs"/>
            </a:endParaRPr>
          </a:p>
          <a:p>
            <a:pPr lvl="1" rtl="0" fontAlgn="base"/>
            <a:r>
              <a:rPr lang="en-US" sz="1200" b="0" i="0" u="none" strike="noStrike" kern="1200" dirty="0" smtClean="0">
                <a:solidFill>
                  <a:schemeClr val="tx1"/>
                </a:solidFill>
                <a:effectLst/>
                <a:latin typeface="+mn-lt"/>
                <a:ea typeface="+mn-ea"/>
                <a:cs typeface="+mn-cs"/>
              </a:rPr>
              <a:t>The map on the right shows the impervious surface cover from January 2019. This was also generated using regression analysis performed on Landsat 8 imagery. There are areas of high impervious surface cover around Langley Air Force Base, Mercury Blvd, I-64, and I-664. Unlike tree canopy cover, impervious surface sprawls across the city and is not clumped together, though the majority of the impervious surface is in the southern part of the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Hampton</a:t>
            </a:r>
            <a:r>
              <a:rPr lang="en-US" b="0" baseline="0" dirty="0" smtClean="0"/>
              <a:t> Roads Urban Dev II</a:t>
            </a:r>
            <a:r>
              <a:rPr lang="en-US" b="0" dirty="0" smtClean="0"/>
              <a:t> Team</a:t>
            </a:r>
          </a:p>
          <a:p>
            <a:r>
              <a:rPr lang="en-US" b="0" dirty="0" smtClean="0"/>
              <a:t>•Image Source: ArcGIS Pro</a:t>
            </a:r>
          </a:p>
          <a:p>
            <a:r>
              <a:rPr lang="en-US"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ESRI </a:t>
            </a:r>
            <a:r>
              <a:rPr lang="en-US" b="0" dirty="0" err="1" smtClean="0"/>
              <a:t>Basemap</a:t>
            </a:r>
            <a:r>
              <a:rPr lang="en-US" b="0" dirty="0" smtClean="0"/>
              <a:t> Light Gray</a:t>
            </a:r>
            <a:r>
              <a:rPr lang="en-US" b="0" baseline="0" dirty="0" smtClean="0"/>
              <a:t> Canvas</a:t>
            </a:r>
            <a:endParaRPr lang="en-US" b="0" dirty="0" smtClean="0"/>
          </a:p>
          <a:p>
            <a:r>
              <a:rPr lang="en-US" b="0" dirty="0" smtClean="0"/>
              <a:t>•Image Source: ArcGIS Pro</a:t>
            </a:r>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380876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output for regression is a map of continuous values for impervious surface and tree canopy cover. The team then had to decide on a threshold for what percent tree or impervious cover accurately represented the ground truth. For tree canopy, pixels with values greater than 50% tree canopy were designated as true tree pixels. For impervious surface, the threshold was lower at 30% pixel values. The map displays the impervious surface and tree canopy cover with these thresholds applied. Removing the pixels below the threshold allows us to get rid of unnecessary data, like grass and marshes, as well as highlight the real areas of imperviousness and tree cover. We can better visualize the distribution of land cover with this map. The sprawling effect of imperviousness and clumping of trees is more clear now. </a:t>
            </a:r>
            <a:endParaRPr lang="en-US" b="0" dirty="0" smtClean="0">
              <a:effectLst/>
            </a:endParaRPr>
          </a:p>
          <a:p>
            <a:r>
              <a:rPr lang="en-US" dirty="0" smtClean="0"/>
              <a:t/>
            </a:r>
            <a:br>
              <a:rPr lang="en-US" dirty="0" smtClean="0"/>
            </a:b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Hampton</a:t>
            </a:r>
            <a:r>
              <a:rPr lang="en-US" b="0" baseline="0" dirty="0" smtClean="0"/>
              <a:t> Roads Urban Dev II</a:t>
            </a:r>
            <a:r>
              <a:rPr lang="en-US" b="0" dirty="0" smtClean="0"/>
              <a:t> Team</a:t>
            </a:r>
          </a:p>
          <a:p>
            <a:r>
              <a:rPr lang="en-US" b="0" dirty="0" smtClean="0"/>
              <a:t>•Image Source: ArcGIS Pro</a:t>
            </a:r>
            <a:endParaRPr lang="en-US" b="0" baseline="0" dirty="0" smtClean="0"/>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ESRI </a:t>
            </a:r>
            <a:r>
              <a:rPr lang="en-US" b="0" dirty="0" err="1" smtClean="0"/>
              <a:t>Basemap</a:t>
            </a:r>
            <a:r>
              <a:rPr lang="en-US" b="0" dirty="0" smtClean="0"/>
              <a:t> Light Gray</a:t>
            </a:r>
            <a:r>
              <a:rPr lang="en-US" b="0" baseline="0" dirty="0" smtClean="0"/>
              <a:t> Canvas</a:t>
            </a:r>
            <a:endParaRPr lang="en-US" b="0" dirty="0" smtClean="0"/>
          </a:p>
          <a:p>
            <a:r>
              <a:rPr lang="en-US" b="0" dirty="0" smtClean="0"/>
              <a:t>•Image Source: ArcGIS Pro</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415748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Tree canopy has increased by 8% across the whole city over the past two decades, however it has decreased by 1% in the Newmarket Creek Watershed (Hampton’s resiliency pilot area). Areas of tree loss are clustered around new developments and buildings and areas of growth are mainly near water and marshlands. </a:t>
            </a:r>
            <a:endParaRPr lang="en-US" b="0" dirty="0" smtClean="0">
              <a:effectLst/>
            </a:endParaRPr>
          </a:p>
          <a:p>
            <a:r>
              <a:rPr lang="en-US" dirty="0" smtClean="0"/>
              <a:t/>
            </a:r>
            <a:br>
              <a:rPr lang="en-US" dirty="0" smtClean="0"/>
            </a:b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Hampton</a:t>
            </a:r>
            <a:r>
              <a:rPr lang="en-US" b="0" baseline="0" dirty="0" smtClean="0"/>
              <a:t> Roads Urban Dev II</a:t>
            </a:r>
            <a:r>
              <a:rPr lang="en-US" b="0" dirty="0" smtClean="0"/>
              <a:t> Team</a:t>
            </a:r>
          </a:p>
          <a:p>
            <a:r>
              <a:rPr lang="en-US" b="0" dirty="0" smtClean="0"/>
              <a:t>•Image Source: ArcGIS Pro</a:t>
            </a:r>
          </a:p>
          <a:p>
            <a:r>
              <a:rPr lang="en-US"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ESRI </a:t>
            </a:r>
            <a:r>
              <a:rPr lang="en-US" b="0" dirty="0" err="1" smtClean="0"/>
              <a:t>Basemap</a:t>
            </a:r>
            <a:r>
              <a:rPr lang="en-US" b="0" dirty="0" smtClean="0"/>
              <a:t> Light Gray</a:t>
            </a:r>
            <a:r>
              <a:rPr lang="en-US" b="0" baseline="0" dirty="0" smtClean="0"/>
              <a:t> Canvas</a:t>
            </a:r>
            <a:endParaRPr lang="en-US" b="0" dirty="0" smtClean="0"/>
          </a:p>
          <a:p>
            <a:r>
              <a:rPr lang="en-US" b="0" dirty="0" smtClean="0"/>
              <a:t>•Image Source: ArcGIS Pro</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1297638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Comparatively, the impervious surface has changed much more dramatically over the past 19 years. Overall, imperviousness in the watershed has increased by about 20%. Like with tree canopy, we see large clusters of change where developments have been brought in, but the majority of the change is in the residential areas. Impervious surface increases and decreases in a salt and pepper pattern. Coupled with the lack of tree canopy increase in these same areas, the watershed may have greater issues with water slowing and storage.</a:t>
            </a:r>
            <a:endParaRPr lang="en-US" b="0" dirty="0" smtClean="0">
              <a:effectLst/>
            </a:endParaRPr>
          </a:p>
          <a:p>
            <a:r>
              <a:rPr lang="en-US" dirty="0" smtClean="0"/>
              <a:t/>
            </a:r>
            <a:br>
              <a:rPr lang="en-US" dirty="0" smtClean="0"/>
            </a:b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Hampton</a:t>
            </a:r>
            <a:r>
              <a:rPr lang="en-US" b="0" baseline="0" dirty="0" smtClean="0"/>
              <a:t> Roads Urban Dev II</a:t>
            </a:r>
            <a:r>
              <a:rPr lang="en-US" b="0" dirty="0" smtClean="0"/>
              <a:t> Team</a:t>
            </a:r>
          </a:p>
          <a:p>
            <a:r>
              <a:rPr lang="en-US" b="0" dirty="0" smtClean="0"/>
              <a:t>•Image Source: ArcGIS Pro</a:t>
            </a:r>
          </a:p>
          <a:p>
            <a:r>
              <a:rPr lang="en-US" b="0" baseline="0" dirty="0" smtClean="0"/>
              <a:t>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ESRI </a:t>
            </a:r>
            <a:r>
              <a:rPr lang="en-US" b="0" dirty="0" err="1" smtClean="0"/>
              <a:t>Basemap</a:t>
            </a:r>
            <a:r>
              <a:rPr lang="en-US" b="0" dirty="0" smtClean="0"/>
              <a:t> Light Gray</a:t>
            </a:r>
            <a:r>
              <a:rPr lang="en-US" b="0" baseline="0" dirty="0" smtClean="0"/>
              <a:t> Canvas</a:t>
            </a:r>
            <a:endParaRPr lang="en-US" b="0" dirty="0" smtClean="0"/>
          </a:p>
          <a:p>
            <a:r>
              <a:rPr lang="en-US" b="0" dirty="0" smtClean="0"/>
              <a:t>•Image Source: ArcGIS Pro</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390418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smtClean="0">
                <a:solidFill>
                  <a:schemeClr val="tx1"/>
                </a:solidFill>
                <a:effectLst/>
                <a:latin typeface="+mn-lt"/>
                <a:ea typeface="+mn-ea"/>
                <a:cs typeface="+mn-cs"/>
              </a:rPr>
              <a:t>Using the Impervious Surface Analysis Tool, the team calculated the percent of land covered by impervious surfaces for each census block in the City of Hampton. This map displays lower percentages of impervious surface in lighter tans and areas of increased concern in deeper orange/ red. The darker census blocks are clustered in or around the Newmarket Creek Watershed (outlined in black), indicative of this area’s reduced capacity for water storage in the ground and increased susceptibility to flooding and compromised water quality.  </a:t>
            </a:r>
          </a:p>
          <a:p>
            <a:pPr lvl="1" rtl="0" fontAlgn="base"/>
            <a:endParaRPr lang="en-US" sz="1200" b="0" i="0" u="none" strike="noStrike" kern="1200" dirty="0" smtClean="0">
              <a:solidFill>
                <a:schemeClr val="tx1"/>
              </a:solidFill>
              <a:effectLst/>
              <a:latin typeface="+mn-lt"/>
              <a:ea typeface="+mn-ea"/>
              <a:cs typeface="+mn-cs"/>
            </a:endParaRPr>
          </a:p>
          <a:p>
            <a:pPr lvl="1" rtl="0" fontAlgn="base"/>
            <a:r>
              <a:rPr lang="en-US" sz="1200" b="0" i="0" u="none" strike="noStrike" kern="1200" dirty="0" smtClean="0">
                <a:solidFill>
                  <a:schemeClr val="tx1"/>
                </a:solidFill>
                <a:effectLst/>
                <a:latin typeface="+mn-lt"/>
                <a:ea typeface="+mn-ea"/>
                <a:cs typeface="+mn-cs"/>
              </a:rPr>
              <a:t>The power behind this form of analysis lies in its flexibility for the user. Inputs for population, land cover types, and imperviousness are user designated, areas of analysis can vary from watersheds to census blocks to neighborhoods. Finally, a visual spatial output empowers city officials and residents alike to recognize areas with reduced water storage capacity and make informed urban planning decisions as this vibrant coastal community continues to grow and change. </a:t>
            </a:r>
          </a:p>
          <a:p>
            <a:endParaRPr lang="en-US" b="0" baseline="0" dirty="0" smtClean="0"/>
          </a:p>
          <a:p>
            <a:endParaRPr lang="en-US" b="0" baseline="0" dirty="0" smtClean="0"/>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Hampton</a:t>
            </a:r>
            <a:r>
              <a:rPr lang="en-US" b="0" baseline="0" dirty="0" smtClean="0"/>
              <a:t> Roads Urban Dev II</a:t>
            </a:r>
            <a:r>
              <a:rPr lang="en-US" b="0" dirty="0" smtClean="0"/>
              <a:t> Team</a:t>
            </a:r>
          </a:p>
          <a:p>
            <a:r>
              <a:rPr lang="en-US" b="0" dirty="0" smtClean="0"/>
              <a:t>•Image Source: ArcGIS Pro</a:t>
            </a:r>
          </a:p>
          <a:p>
            <a:r>
              <a:rPr lang="en-US"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ESRI </a:t>
            </a:r>
            <a:r>
              <a:rPr lang="en-US" b="0" dirty="0" err="1" smtClean="0"/>
              <a:t>Basemap</a:t>
            </a:r>
            <a:r>
              <a:rPr lang="en-US" b="0" dirty="0" smtClean="0"/>
              <a:t> Light Gray</a:t>
            </a:r>
            <a:r>
              <a:rPr lang="en-US" b="0" baseline="0" dirty="0" smtClean="0"/>
              <a:t> Canvas</a:t>
            </a:r>
            <a:endParaRPr lang="en-US" b="0" dirty="0" smtClean="0"/>
          </a:p>
          <a:p>
            <a:r>
              <a:rPr lang="en-US" b="0" dirty="0" smtClean="0"/>
              <a:t>•Image Source: ArcGIS Pro</a:t>
            </a:r>
          </a:p>
          <a:p>
            <a:endParaRPr lang="en-US" b="0"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116042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results have shed light on various project objectives. First, the ISAT output indicates that all census blocks in the City of Hampton suffer from a reduced capacity for water infiltration and storage due to the pervasiveness of impervious surfaces. Second, changes in tree canopy and impervious surface in the Newmarket Creek Watershed differ from trends in the City of Hampton (see chart). Lastly, the team was able to confirm the NMC watershed as an area in need of water quality &amp; infiltration rehabilitation using NASA Earth observations and equip the partners with a replicable methodology for future analysis of these phenomena.</a:t>
            </a:r>
            <a:endParaRPr lang="en-US" b="0" dirty="0"/>
          </a:p>
        </p:txBody>
      </p:sp>
      <p:sp>
        <p:nvSpPr>
          <p:cNvPr id="4" name="Slide Number Placeholder 3"/>
          <p:cNvSpPr>
            <a:spLocks noGrp="1"/>
          </p:cNvSpPr>
          <p:nvPr>
            <p:ph type="sldNum" sz="quarter" idx="5"/>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88090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Our interdisciplinary team was excited to partner with </a:t>
            </a:r>
            <a:r>
              <a:rPr lang="en-US" dirty="0" smtClean="0"/>
              <a:t>officials </a:t>
            </a:r>
            <a:r>
              <a:rPr lang="en-US" dirty="0"/>
              <a:t>from </a:t>
            </a:r>
            <a:r>
              <a:rPr lang="en-US" dirty="0" smtClean="0"/>
              <a:t>right here-</a:t>
            </a:r>
            <a:r>
              <a:rPr lang="en-US" baseline="0" dirty="0" smtClean="0"/>
              <a:t> </a:t>
            </a:r>
            <a:r>
              <a:rPr lang="en-US" dirty="0" smtClean="0"/>
              <a:t>the </a:t>
            </a:r>
            <a:r>
              <a:rPr lang="en-US" dirty="0"/>
              <a:t>City of Hampton in </a:t>
            </a:r>
            <a:r>
              <a:rPr lang="en-US" dirty="0" smtClean="0"/>
              <a:t>Virginia- </a:t>
            </a:r>
            <a:r>
              <a:rPr lang="en-US" dirty="0"/>
              <a:t>to support the City’s urban management initiatives. Specifically, we communicated with Bruce </a:t>
            </a:r>
            <a:r>
              <a:rPr lang="en-US" dirty="0" err="1"/>
              <a:t>Sturk</a:t>
            </a:r>
            <a:r>
              <a:rPr lang="en-US" dirty="0"/>
              <a:t>, Director of Federal Facilities Support; Lucy Stoll, Senior City Planner; David </a:t>
            </a:r>
            <a:r>
              <a:rPr lang="en-US" dirty="0" err="1"/>
              <a:t>Imburgia</a:t>
            </a:r>
            <a:r>
              <a:rPr lang="en-US" dirty="0"/>
              <a:t>, </a:t>
            </a:r>
            <a:r>
              <a:rPr lang="en-US" dirty="0" smtClean="0"/>
              <a:t>Resiliency</a:t>
            </a:r>
            <a:r>
              <a:rPr lang="en-US" baseline="0" dirty="0" smtClean="0"/>
              <a:t> Officer</a:t>
            </a:r>
            <a:r>
              <a:rPr lang="en-US" dirty="0" smtClean="0"/>
              <a:t>; </a:t>
            </a:r>
            <a:r>
              <a:rPr lang="en-US" dirty="0"/>
              <a:t>and Allan Lambert, GIS Manager</a:t>
            </a:r>
            <a:r>
              <a:rPr lang="en-US" dirty="0" smtClean="0"/>
              <a:t>.</a:t>
            </a:r>
          </a:p>
          <a:p>
            <a:pPr marL="0" indent="0">
              <a:buFontTx/>
              <a:buNone/>
            </a:pPr>
            <a:endParaRPr lang="en-US" dirty="0"/>
          </a:p>
          <a:p>
            <a:pPr marL="0" indent="0">
              <a:buFontTx/>
              <a:buNone/>
            </a:pPr>
            <a:r>
              <a:rPr lang="en-US" dirty="0"/>
              <a:t>------------------------------Image Information Below ------------------------------</a:t>
            </a:r>
          </a:p>
          <a:p>
            <a:pPr marL="0" indent="0">
              <a:buFontTx/>
              <a:buNone/>
            </a:pPr>
            <a:r>
              <a:rPr lang="en-US" dirty="0"/>
              <a:t>•Image Credit: City</a:t>
            </a:r>
            <a:r>
              <a:rPr lang="en-US" baseline="0" dirty="0"/>
              <a:t> of </a:t>
            </a:r>
            <a:r>
              <a:rPr lang="en-US" baseline="0" dirty="0" smtClean="0"/>
              <a:t>Hampton - permission for use granted</a:t>
            </a:r>
            <a:endParaRPr lang="en-US" dirty="0"/>
          </a:p>
          <a:p>
            <a:pPr marL="0" indent="0">
              <a:buFontTx/>
              <a:buNone/>
            </a:pPr>
            <a:r>
              <a:rPr lang="en-US" dirty="0"/>
              <a:t>•Image Source: Hampton.gov</a:t>
            </a:r>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dirty="0"/>
          </a:p>
        </p:txBody>
      </p:sp>
    </p:spTree>
    <p:extLst>
      <p:ext uri="{BB962C8B-B14F-4D97-AF65-F5344CB8AC3E}">
        <p14:creationId xmlns:p14="http://schemas.microsoft.com/office/powerpoint/2010/main" val="344717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Because the resolution of the Landsat imagery aggregates everything its senses in a 30 by 30 meter pixel, we can not make assumptions about land cover on a parcel level scale without considerable error. High resolution imagery is better suited for the detection of tree canopies, especially in an urban setting. The imagery used for the regression coefficients was collected over a short period of time, therefore the values do not represent average conditions but conditions at a single point in time. To best reduce the error, the imagery could be filtered by a longer time period. </a:t>
            </a:r>
          </a:p>
          <a:p>
            <a:endParaRPr lang="en-US" b="0" dirty="0"/>
          </a:p>
          <a:p>
            <a:r>
              <a:rPr lang="en-US" b="0" dirty="0"/>
              <a:t>------------------------------Image Information Below ------------------------------</a:t>
            </a:r>
          </a:p>
          <a:p>
            <a:r>
              <a:rPr lang="en-US" b="0" dirty="0"/>
              <a:t>•Image Credit: City of </a:t>
            </a:r>
            <a:r>
              <a:rPr lang="en-US" b="0" dirty="0" smtClean="0"/>
              <a:t>Hampton - permission</a:t>
            </a:r>
            <a:r>
              <a:rPr lang="en-US" b="0" baseline="0" dirty="0" smtClean="0"/>
              <a:t> granted</a:t>
            </a:r>
            <a:endParaRPr lang="en-US" b="0" dirty="0"/>
          </a:p>
          <a:p>
            <a:r>
              <a:rPr lang="en-US" b="0" dirty="0"/>
              <a:t>•Image Source: </a:t>
            </a:r>
            <a:r>
              <a:rPr lang="en-US" sz="1200" b="0" kern="1200" dirty="0">
                <a:solidFill>
                  <a:schemeClr val="tx1"/>
                </a:solidFill>
                <a:effectLst/>
                <a:latin typeface="+mn-lt"/>
                <a:ea typeface="+mn-ea"/>
                <a:cs typeface="+mn-cs"/>
              </a:rPr>
              <a:t>The City of Hampton. (2018). Resilient Hampton Initiative. </a:t>
            </a:r>
            <a:r>
              <a:rPr lang="en-US" sz="1200" b="0" i="1" kern="1200" dirty="0">
                <a:solidFill>
                  <a:schemeClr val="tx1"/>
                </a:solidFill>
                <a:effectLst/>
                <a:latin typeface="+mn-lt"/>
                <a:ea typeface="+mn-ea"/>
                <a:cs typeface="+mn-cs"/>
              </a:rPr>
              <a:t>City of Hampton. </a:t>
            </a:r>
            <a:r>
              <a:rPr lang="en-US" sz="1200" b="0" kern="1200" dirty="0">
                <a:solidFill>
                  <a:schemeClr val="tx1"/>
                </a:solidFill>
                <a:effectLst/>
                <a:latin typeface="+mn-lt"/>
                <a:ea typeface="+mn-ea"/>
                <a:cs typeface="+mn-cs"/>
              </a:rPr>
              <a:t>Retrieved from: </a:t>
            </a:r>
            <a:r>
              <a:rPr lang="en-US" sz="1200" b="0" u="sng" kern="1200" dirty="0">
                <a:solidFill>
                  <a:schemeClr val="tx1"/>
                </a:solidFill>
                <a:effectLst/>
                <a:latin typeface="+mn-lt"/>
                <a:ea typeface="+mn-ea"/>
                <a:cs typeface="+mn-cs"/>
                <a:hlinkClick r:id="rId3"/>
              </a:rPr>
              <a:t>https://</a:t>
            </a:r>
            <a:r>
              <a:rPr lang="en-US" sz="1200" b="0" u="sng" kern="1200" dirty="0" smtClean="0">
                <a:solidFill>
                  <a:schemeClr val="tx1"/>
                </a:solidFill>
                <a:effectLst/>
                <a:latin typeface="+mn-lt"/>
                <a:ea typeface="+mn-ea"/>
                <a:cs typeface="+mn-cs"/>
                <a:hlinkClick r:id="rId3"/>
              </a:rPr>
              <a:t>hampton.gov/3459/Resilient-Hampton</a:t>
            </a:r>
            <a:r>
              <a:rPr lang="en-US" sz="1200" b="0" u="sng" kern="1200" dirty="0" smtClean="0">
                <a:solidFill>
                  <a:schemeClr val="tx1"/>
                </a:solidFill>
                <a:effectLst/>
                <a:latin typeface="+mn-lt"/>
                <a:ea typeface="+mn-ea"/>
                <a:cs typeface="+mn-cs"/>
              </a:rPr>
              <a:t> </a:t>
            </a:r>
            <a:r>
              <a:rPr lang="en-US" b="0" dirty="0" smtClean="0"/>
              <a:t>- permission</a:t>
            </a:r>
            <a:r>
              <a:rPr lang="en-US" b="0" baseline="0" dirty="0" smtClean="0"/>
              <a:t> granted</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3932536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studied two parameters: tree canopy cover and impervious surface cover. These are important parameters for Hampton officials to incorporate into hydrologic models and urban planning procedures. Specifically, Hampton officials can model runoff capacity using the Urban Risk Mitigation Model created by the Natural Capital Project’s Integrated Valuation of Ecosystem Services and Tradeoffs (</a:t>
            </a:r>
            <a:r>
              <a:rPr lang="en-US" dirty="0" err="1"/>
              <a:t>InVEST</a:t>
            </a:r>
            <a:r>
              <a:rPr lang="en-US" dirty="0"/>
              <a:t>) tool.</a:t>
            </a:r>
          </a:p>
          <a:p>
            <a:endParaRPr lang="en-US" dirty="0"/>
          </a:p>
          <a:p>
            <a:r>
              <a:rPr lang="en-US" dirty="0"/>
              <a:t>Moreover, by choosing to focus on the Newmarket Creek watershed, this place-based approach transforms the resident from a passive receiver of</a:t>
            </a:r>
          </a:p>
          <a:p>
            <a:r>
              <a:rPr lang="en-US" dirty="0"/>
              <a:t>environmental change into an active stakeholder in a social-environmental system. Urbanization adaptation in the face of flood risk is a complex task which requires collaboration with several disciplines. Moving forward, other communities can promote resiliency by mirroring the City of Hampton’s approach.</a:t>
            </a:r>
          </a:p>
          <a:p>
            <a:endParaRPr lang="en-US" dirty="0"/>
          </a:p>
          <a:p>
            <a:r>
              <a:rPr lang="en-US" dirty="0"/>
              <a:t>------------------------------Image Information Below </a:t>
            </a:r>
            <a:r>
              <a:rPr lang="en-US" dirty="0" smtClean="0"/>
              <a:t>------------------------------</a:t>
            </a:r>
          </a:p>
          <a:p>
            <a:r>
              <a:rPr lang="en-US" dirty="0" smtClean="0"/>
              <a:t>Image</a:t>
            </a:r>
            <a:r>
              <a:rPr lang="en-US" baseline="0" dirty="0" smtClean="0"/>
              <a:t> Credit: Hampton Roads Urban Development II Team</a:t>
            </a:r>
          </a:p>
          <a:p>
            <a:r>
              <a:rPr lang="en-US" baseline="0" dirty="0" smtClean="0"/>
              <a:t>Image Source: original photo</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192947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would like to acknowledge our partners: the City of Hampton, our science advisor Dr. Kenton Ross, the Hampton Roads Urban Development I team members, and </a:t>
            </a:r>
            <a:r>
              <a:rPr lang="en-US" dirty="0" err="1"/>
              <a:t>LaRC</a:t>
            </a:r>
            <a:r>
              <a:rPr lang="en-US" dirty="0"/>
              <a:t> Center Lead Sydney </a:t>
            </a:r>
            <a:r>
              <a:rPr lang="en-US" dirty="0" err="1"/>
              <a:t>Neugebauer</a:t>
            </a:r>
            <a:r>
              <a:rPr lang="en-US" dirty="0" smtClean="0"/>
              <a:t>. Special thanks</a:t>
            </a:r>
            <a:r>
              <a:rPr lang="en-US" baseline="0" dirty="0" smtClean="0"/>
              <a:t> </a:t>
            </a:r>
            <a:r>
              <a:rPr lang="en-US" baseline="0" smtClean="0"/>
              <a:t>to </a:t>
            </a:r>
            <a:r>
              <a:rPr lang="en-US" sz="1200" kern="1200" smtClean="0">
                <a:solidFill>
                  <a:schemeClr val="tx1"/>
                </a:solidFill>
                <a:latin typeface="+mn-lt"/>
                <a:ea typeface="+mn-ea"/>
                <a:cs typeface="+mn-cs"/>
              </a:rPr>
              <a:t>Velva Goodman, Jamie Chapman and Sandra Campbell.</a:t>
            </a:r>
          </a:p>
          <a:p>
            <a:endParaRPr lang="en-US" dirty="0"/>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132569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We </a:t>
            </a:r>
            <a:r>
              <a:rPr lang="en-US" dirty="0"/>
              <a:t>also collaborated with Waggonner &amp; Ball </a:t>
            </a:r>
            <a:r>
              <a:rPr lang="en-US" dirty="0" smtClean="0"/>
              <a:t>Architects, specifically Janice Barnes, Principal</a:t>
            </a:r>
            <a:r>
              <a:rPr lang="en-US" baseline="0" dirty="0" smtClean="0"/>
              <a:t>, Director of Resilience and her team</a:t>
            </a:r>
            <a:r>
              <a:rPr lang="en-US" dirty="0" smtClean="0"/>
              <a:t>.</a:t>
            </a:r>
            <a:endParaRPr lang="en-US" dirty="0"/>
          </a:p>
          <a:p>
            <a:pPr marL="0" indent="0">
              <a:buFontTx/>
              <a:buNone/>
            </a:pPr>
            <a:endParaRPr lang="en-US" dirty="0"/>
          </a:p>
          <a:p>
            <a:pPr marL="0" indent="0">
              <a:buFontTx/>
              <a:buNone/>
            </a:pPr>
            <a:r>
              <a:rPr lang="en-US" dirty="0"/>
              <a:t>------------------------------Image Information Below ------------------------------</a:t>
            </a:r>
          </a:p>
          <a:p>
            <a:pPr marL="0" indent="0">
              <a:buFontTx/>
              <a:buNone/>
            </a:pPr>
            <a:r>
              <a:rPr lang="en-US" dirty="0"/>
              <a:t>•Image Credit: </a:t>
            </a:r>
            <a:r>
              <a:rPr lang="en-US" dirty="0" smtClean="0"/>
              <a:t>Waggonner &amp; Ball</a:t>
            </a:r>
            <a:r>
              <a:rPr lang="en-US" baseline="0" dirty="0" smtClean="0"/>
              <a:t> - permission for use granted</a:t>
            </a:r>
            <a:endParaRPr lang="en-US" dirty="0"/>
          </a:p>
          <a:p>
            <a:pPr marL="0" indent="0">
              <a:buFontTx/>
              <a:buNone/>
            </a:pPr>
            <a:r>
              <a:rPr lang="en-US" dirty="0"/>
              <a:t>•Image </a:t>
            </a:r>
            <a:r>
              <a:rPr lang="en-US" dirty="0" smtClean="0"/>
              <a:t>Source: Unpublished</a:t>
            </a:r>
            <a:r>
              <a:rPr lang="en-US" baseline="0" dirty="0" smtClean="0"/>
              <a:t> illustration by Waggonner &amp; Ball</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dirty="0"/>
          </a:p>
        </p:txBody>
      </p:sp>
    </p:spTree>
    <p:extLst>
      <p:ext uri="{BB962C8B-B14F-4D97-AF65-F5344CB8AC3E}">
        <p14:creationId xmlns:p14="http://schemas.microsoft.com/office/powerpoint/2010/main" val="315279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Hampton, Virginia is a low-lying coastal community which is part of the greater Hampton Roads area. Hampton Roads consists of six additional city areas: </a:t>
            </a:r>
            <a:r>
              <a:rPr lang="en-US" sz="1200" b="0" i="0" u="none" strike="noStrike" kern="1200" dirty="0">
                <a:solidFill>
                  <a:schemeClr val="tx1"/>
                </a:solidFill>
                <a:effectLst/>
                <a:latin typeface="+mn-lt"/>
                <a:ea typeface="+mn-ea"/>
                <a:cs typeface="+mn-cs"/>
              </a:rPr>
              <a:t>Norfolk, Virginia Beach, Chesapeake, Portsmouth, Newport News, and Suffolk. The Hampton Roads area is home to over 1.6 million residents. </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project worked within the boundaries of the City of Hampton, located at the tip of the Virginia Peninsula, with waterfront areas on the Chesapeake Bay, The Hampton River, The Back River and the Newmarket Creek.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Hampton</a:t>
            </a:r>
            <a:r>
              <a:rPr lang="en-US" b="0" baseline="0" dirty="0" smtClean="0"/>
              <a:t> Roads Urban Development II</a:t>
            </a:r>
            <a:r>
              <a:rPr lang="en-US" b="0" dirty="0" smtClean="0"/>
              <a:t> Team </a:t>
            </a:r>
          </a:p>
          <a:p>
            <a:r>
              <a:rPr lang="en-US" b="0" dirty="0" smtClean="0"/>
              <a:t>•Image Source: ArcGIS Pro</a:t>
            </a:r>
          </a:p>
          <a:p>
            <a:r>
              <a:rPr lang="en-US" b="0" baseline="0" dirty="0" smtClean="0"/>
              <a:t>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------------------------------Image Information Below ------------------------------</a:t>
            </a:r>
          </a:p>
          <a:p>
            <a:r>
              <a:rPr lang="en-US" b="0" dirty="0" smtClean="0"/>
              <a:t>•Image Credit: Hampton</a:t>
            </a:r>
            <a:r>
              <a:rPr lang="en-US" b="0" baseline="0" dirty="0" smtClean="0"/>
              <a:t> Roads Urban Dev II </a:t>
            </a:r>
            <a:r>
              <a:rPr lang="en-US" b="0" dirty="0" smtClean="0"/>
              <a:t>Team (</a:t>
            </a:r>
            <a:r>
              <a:rPr lang="en-US" b="0" dirty="0" err="1" smtClean="0"/>
              <a:t>Basemap</a:t>
            </a:r>
            <a:r>
              <a:rPr lang="en-US" b="0" dirty="0" smtClean="0"/>
              <a:t>)</a:t>
            </a:r>
          </a:p>
          <a:p>
            <a:r>
              <a:rPr lang="en-US" b="0" dirty="0" smtClean="0"/>
              <a:t>•Image Source: </a:t>
            </a:r>
            <a:r>
              <a:rPr lang="en-US" b="0" baseline="0" dirty="0" smtClean="0"/>
              <a:t>(ESRI) </a:t>
            </a:r>
            <a:r>
              <a:rPr lang="en-US" b="0" dirty="0" smtClean="0"/>
              <a:t>ArcGIS</a:t>
            </a:r>
            <a:r>
              <a:rPr lang="en-US" b="0" baseline="0" dirty="0" smtClean="0"/>
              <a:t> Pro Living Atlas USA Counties</a:t>
            </a:r>
            <a:endParaRPr lang="en-US" b="0"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dirty="0"/>
          </a:p>
        </p:txBody>
      </p:sp>
    </p:spTree>
    <p:extLst>
      <p:ext uri="{BB962C8B-B14F-4D97-AF65-F5344CB8AC3E}">
        <p14:creationId xmlns:p14="http://schemas.microsoft.com/office/powerpoint/2010/main" val="415014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Impervious surfaces are surfaces that water cannot soak through, primarily roads, parking lots, and buildings. Impervious surfaces make up much of the urban landscape and can increase flooding by increasing surface runoff. </a:t>
            </a:r>
            <a:endParaRPr lang="en-US" b="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Trees can provide many important ecological services in urban environments. </a:t>
            </a:r>
            <a:r>
              <a:rPr lang="en-US" sz="1200" b="0" i="0" u="none" strike="noStrike" kern="1200" dirty="0" smtClean="0">
                <a:solidFill>
                  <a:schemeClr val="tx1"/>
                </a:solidFill>
                <a:effectLst/>
                <a:latin typeface="+mn-lt"/>
                <a:ea typeface="+mn-ea"/>
                <a:cs typeface="+mn-cs"/>
              </a:rPr>
              <a:t>Tree canopies helps</a:t>
            </a:r>
            <a:r>
              <a:rPr lang="en-US" sz="1200" b="0" i="0" u="none" strike="noStrike" kern="1200" baseline="0" dirty="0" smtClean="0">
                <a:solidFill>
                  <a:schemeClr val="tx1"/>
                </a:solidFill>
                <a:effectLst/>
                <a:latin typeface="+mn-lt"/>
                <a:ea typeface="+mn-ea"/>
                <a:cs typeface="+mn-cs"/>
              </a:rPr>
              <a:t> reduce runoff by catching rainfall in the leaves, slowing down the raindrops on their way to the ground, and absorbing groundwater through the roots.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credit: </a:t>
            </a:r>
            <a:r>
              <a:rPr lang="en-US" dirty="0" smtClean="0"/>
              <a:t>PNGIMG.com</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source: </a:t>
            </a:r>
            <a:r>
              <a:rPr lang="en-US" dirty="0" smtClean="0">
                <a:hlinkClick r:id="rId3"/>
              </a:rPr>
              <a:t>http://pngimg.com/download/13456</a:t>
            </a:r>
            <a:r>
              <a:rPr lang="en-US" dirty="0" smtClean="0"/>
              <a:t> (CC 4.0 BY-NC)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source: </a:t>
            </a:r>
            <a:r>
              <a:rPr lang="en-US" dirty="0" smtClean="0">
                <a:hlinkClick r:id="rId4"/>
              </a:rPr>
              <a:t>http</a:t>
            </a:r>
            <a:r>
              <a:rPr lang="en-US" smtClean="0">
                <a:hlinkClick r:id="rId4"/>
              </a:rPr>
              <a:t>://pngimg.com/download/224</a:t>
            </a:r>
            <a:r>
              <a:rPr lang="en-US" smtClean="0"/>
              <a:t> (CC 4.0 BY-NC)</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Diagram:</a:t>
            </a:r>
            <a:r>
              <a:rPr lang="en-US" baseline="0" dirty="0" smtClean="0"/>
              <a:t> original design by </a:t>
            </a:r>
            <a:r>
              <a:rPr lang="en-US" b="0" dirty="0" smtClean="0"/>
              <a:t>Hampton</a:t>
            </a:r>
            <a:r>
              <a:rPr lang="en-US" b="0" baseline="0" dirty="0" smtClean="0"/>
              <a:t> Roads Urban Development II</a:t>
            </a:r>
            <a:r>
              <a:rPr lang="en-US" b="0" dirty="0" smtClean="0"/>
              <a:t> Team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158913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near bodies of water usually present typical </a:t>
            </a:r>
            <a:r>
              <a:rPr lang="en-US" dirty="0" smtClean="0"/>
              <a:t>flooding hazards </a:t>
            </a:r>
            <a:r>
              <a:rPr lang="en-US" dirty="0"/>
              <a:t>like </a:t>
            </a:r>
            <a:r>
              <a:rPr lang="en-US" dirty="0" smtClean="0"/>
              <a:t>blocked infrastructure </a:t>
            </a:r>
            <a:r>
              <a:rPr lang="en-US" dirty="0"/>
              <a:t>and water damage. But as Hampton urban development increases, Hampton will have less tree canopy cover and more impervious surface cover, and risk of flood hazards </a:t>
            </a:r>
            <a:r>
              <a:rPr lang="en-US" dirty="0" smtClean="0"/>
              <a:t>will increase</a:t>
            </a:r>
            <a:r>
              <a:rPr lang="en-US" dirty="0"/>
              <a:t>. Moreover, </a:t>
            </a:r>
            <a:r>
              <a:rPr lang="en-US" dirty="0" smtClean="0"/>
              <a:t>a changing climate and </a:t>
            </a:r>
            <a:r>
              <a:rPr lang="en-US" dirty="0"/>
              <a:t>sea level rise also increase risks of flooding hazards.</a:t>
            </a:r>
          </a:p>
          <a:p>
            <a:endParaRPr lang="en-US" dirty="0"/>
          </a:p>
          <a:p>
            <a:r>
              <a:rPr lang="en-US" dirty="0"/>
              <a:t>------------------------------Image Information Below ------------------------------</a:t>
            </a:r>
          </a:p>
          <a:p>
            <a:r>
              <a:rPr lang="en-US" dirty="0"/>
              <a:t>•Image Credit: Jamie </a:t>
            </a:r>
            <a:r>
              <a:rPr lang="en-US" dirty="0" smtClean="0"/>
              <a:t>Chapman, permission for use granted</a:t>
            </a:r>
            <a:endParaRPr lang="en-US" dirty="0"/>
          </a:p>
          <a:p>
            <a:r>
              <a:rPr lang="en-US" dirty="0"/>
              <a:t>•Image Source: Personal photo</a:t>
            </a:r>
          </a:p>
          <a:p>
            <a:endParaRPr lang="en-US" dirty="0"/>
          </a:p>
          <a:p>
            <a:pPr rtl="0"/>
            <a:r>
              <a:rPr lang="en-US" sz="1200" b="0" i="0" u="none" strike="noStrike" kern="1200" dirty="0" smtClean="0">
                <a:solidFill>
                  <a:schemeClr val="tx1"/>
                </a:solidFill>
                <a:effectLst/>
                <a:latin typeface="+mn-lt"/>
                <a:ea typeface="+mn-ea"/>
                <a:cs typeface="+mn-cs"/>
              </a:rPr>
              <a:t> ------------------------------Image Information Below ------------------------------</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Credit: Creator </a:t>
            </a:r>
            <a:r>
              <a:rPr lang="en-US" sz="1200" b="0" i="0" u="sng" strike="noStrike" kern="1200" dirty="0" err="1" smtClean="0">
                <a:solidFill>
                  <a:schemeClr val="tx1"/>
                </a:solidFill>
                <a:effectLst/>
                <a:latin typeface="+mn-lt"/>
                <a:ea typeface="+mn-ea"/>
                <a:cs typeface="+mn-cs"/>
                <a:hlinkClick r:id="rId3"/>
              </a:rPr>
              <a:t>jvdgoot</a:t>
            </a:r>
            <a:r>
              <a:rPr lang="en-US" sz="1200" b="0" i="0" u="none" strike="noStrike" kern="1200" dirty="0" smtClean="0">
                <a:solidFill>
                  <a:schemeClr val="tx1"/>
                </a:solidFill>
                <a:effectLst/>
                <a:latin typeface="+mn-lt"/>
                <a:ea typeface="+mn-ea"/>
                <a:cs typeface="+mn-cs"/>
              </a:rPr>
              <a:t> </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Source: Creative Commons License # </a:t>
            </a:r>
            <a:r>
              <a:rPr lang="en-US" sz="1200" b="0" i="0" u="sng" strike="noStrike" kern="1200" dirty="0" smtClean="0">
                <a:solidFill>
                  <a:schemeClr val="tx1"/>
                </a:solidFill>
                <a:effectLst/>
                <a:latin typeface="+mn-lt"/>
                <a:ea typeface="+mn-ea"/>
                <a:cs typeface="+mn-cs"/>
                <a:hlinkClick r:id="rId4"/>
              </a:rPr>
              <a:t>CC BY-NC 2.0 </a:t>
            </a:r>
            <a:r>
              <a:rPr lang="en-US" sz="1200" b="0" i="0" u="none" strike="noStrike" kern="1200" dirty="0" smtClean="0">
                <a:solidFill>
                  <a:schemeClr val="tx1"/>
                </a:solidFill>
                <a:effectLst/>
                <a:latin typeface="+mn-lt"/>
                <a:ea typeface="+mn-ea"/>
                <a:cs typeface="+mn-cs"/>
              </a:rPr>
              <a:t>available at </a:t>
            </a:r>
            <a:r>
              <a:rPr lang="en-US" sz="1200" b="0" i="0" u="sng" strike="noStrike" kern="1200" dirty="0" smtClean="0">
                <a:solidFill>
                  <a:schemeClr val="tx1"/>
                </a:solidFill>
                <a:effectLst/>
                <a:latin typeface="+mn-lt"/>
                <a:ea typeface="+mn-ea"/>
                <a:cs typeface="+mn-cs"/>
                <a:hlinkClick r:id="rId5"/>
              </a:rPr>
              <a:t>https://search.creativecommons.org/photos/085ec8ce-6384-4384-b7ba-42bd5d96458c</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dirty="0"/>
          </a:p>
        </p:txBody>
      </p:sp>
    </p:spTree>
    <p:extLst>
      <p:ext uri="{BB962C8B-B14F-4D97-AF65-F5344CB8AC3E}">
        <p14:creationId xmlns:p14="http://schemas.microsoft.com/office/powerpoint/2010/main" val="2517990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a:t>
            </a:r>
            <a:r>
              <a:rPr lang="en-US" baseline="0" dirty="0" smtClean="0"/>
              <a:t>our office is located within the study area, our team was able to obtain local knowledge from community members directly. They graciously welcomed us into their homes, and shared their concerns about flooding with us. For example, resident Velva Goodman shared a story about her neighbors being brought out to safety by boat during a flood event, and Jamie Chapman and Sandra Campbell explained how storm surge brings waves that crash into their living room windows.</a:t>
            </a:r>
          </a:p>
          <a:p>
            <a:endParaRPr lang="en-US" baseline="0" dirty="0" smtClean="0"/>
          </a:p>
          <a:p>
            <a:pPr rtl="0"/>
            <a:r>
              <a:rPr lang="en-US" sz="1200" b="0" i="0" u="none" strike="noStrike" kern="1200" dirty="0" smtClean="0">
                <a:solidFill>
                  <a:schemeClr val="tx1"/>
                </a:solidFill>
                <a:effectLst/>
                <a:latin typeface="+mn-lt"/>
                <a:ea typeface="+mn-ea"/>
                <a:cs typeface="+mn-cs"/>
              </a:rPr>
              <a:t> ------------------------------Image Information Below ------------------------------</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Credit (Top Right): Velva Goodman, permission for use granted</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Source: personal photo from Velva Goodman</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Credit (Top Left): Hampton Roads Urban Dev II Team, permission for use granted</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Source: original video footage by Hampton Roads Urban Dev II Team</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Credit (Bottom Left): Jamie Chapman, permission for use granted</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Source: personal photo from Jamie Chapman</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Credit (Bottom Right): Hampton Roads Urban Dev II Team, permission for use granted</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Source: original video footage by Hampton Roads Urban Dev II Team</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3914373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was tasked with identifying areas of tree canopy cover and impervious surface cover. This provided information about areas with possible greater potential for flooding. This information can empower city officials and residents to work together for an holistic approach to flood risk adaptation.</a:t>
            </a:r>
          </a:p>
          <a:p>
            <a:endParaRPr lang="en-US" dirty="0"/>
          </a:p>
          <a:p>
            <a:r>
              <a:rPr lang="en-US" dirty="0"/>
              <a:t>------------------------------Image Information Below ------------------------------</a:t>
            </a:r>
          </a:p>
          <a:p>
            <a:r>
              <a:rPr lang="en-US" dirty="0"/>
              <a:t>•Image Credit (Left and Right): City of </a:t>
            </a:r>
            <a:r>
              <a:rPr lang="en-US" dirty="0" smtClean="0"/>
              <a:t>Hampton -</a:t>
            </a:r>
            <a:r>
              <a:rPr lang="en-US" baseline="0" dirty="0" smtClean="0"/>
              <a:t> </a:t>
            </a:r>
            <a:r>
              <a:rPr lang="en-US" dirty="0" smtClean="0"/>
              <a:t>permission granted</a:t>
            </a:r>
            <a:endParaRPr lang="en-US" dirty="0"/>
          </a:p>
          <a:p>
            <a:r>
              <a:rPr lang="en-US" dirty="0"/>
              <a:t>•Image Source (Left and Right): </a:t>
            </a:r>
            <a:r>
              <a:rPr lang="en-US" sz="1200" kern="1200" dirty="0">
                <a:solidFill>
                  <a:schemeClr val="tx1"/>
                </a:solidFill>
                <a:effectLst/>
                <a:latin typeface="+mn-lt"/>
                <a:ea typeface="+mn-ea"/>
                <a:cs typeface="+mn-cs"/>
              </a:rPr>
              <a:t>The City of Hampton. (2018). Resilient Hampton Initiative. </a:t>
            </a:r>
            <a:r>
              <a:rPr lang="en-US" sz="1200" i="1" kern="1200" dirty="0">
                <a:solidFill>
                  <a:schemeClr val="tx1"/>
                </a:solidFill>
                <a:effectLst/>
                <a:latin typeface="+mn-lt"/>
                <a:ea typeface="+mn-ea"/>
                <a:cs typeface="+mn-cs"/>
              </a:rPr>
              <a:t>City of Hampton. </a:t>
            </a:r>
            <a:r>
              <a:rPr lang="en-US" sz="1200" kern="1200" dirty="0">
                <a:solidFill>
                  <a:schemeClr val="tx1"/>
                </a:solidFill>
                <a:effectLst/>
                <a:latin typeface="+mn-lt"/>
                <a:ea typeface="+mn-ea"/>
                <a:cs typeface="+mn-cs"/>
              </a:rPr>
              <a:t>Retrieved from: </a:t>
            </a:r>
            <a:r>
              <a:rPr lang="en-US" sz="1200" u="sng" kern="1200" dirty="0">
                <a:solidFill>
                  <a:schemeClr val="tx1"/>
                </a:solidFill>
                <a:effectLst/>
                <a:latin typeface="+mn-lt"/>
                <a:ea typeface="+mn-ea"/>
                <a:cs typeface="+mn-cs"/>
                <a:hlinkClick r:id="rId3"/>
              </a:rPr>
              <a:t>https://</a:t>
            </a:r>
            <a:r>
              <a:rPr lang="en-US" sz="1200" u="sng" kern="1200" dirty="0" smtClean="0">
                <a:solidFill>
                  <a:schemeClr val="tx1"/>
                </a:solidFill>
                <a:effectLst/>
                <a:latin typeface="+mn-lt"/>
                <a:ea typeface="+mn-ea"/>
                <a:cs typeface="+mn-cs"/>
                <a:hlinkClick r:id="rId3"/>
              </a:rPr>
              <a:t>hampton.gov/3459/Resilient-Hampton</a:t>
            </a:r>
            <a:r>
              <a:rPr lang="en-US" sz="1200" u="sng" kern="1200" dirty="0" smtClean="0">
                <a:solidFill>
                  <a:schemeClr val="tx1"/>
                </a:solidFill>
                <a:effectLst/>
                <a:latin typeface="+mn-lt"/>
                <a:ea typeface="+mn-ea"/>
                <a:cs typeface="+mn-cs"/>
              </a:rPr>
              <a:t> </a:t>
            </a:r>
            <a:r>
              <a:rPr lang="en-US" b="0" dirty="0" smtClean="0"/>
              <a:t>- permission</a:t>
            </a:r>
            <a:r>
              <a:rPr lang="en-US" b="0" baseline="0" dirty="0" smtClean="0"/>
              <a:t> granted</a:t>
            </a:r>
            <a:endParaRPr lang="en-US" sz="1200" u="sng" kern="1200" dirty="0">
              <a:solidFill>
                <a:schemeClr val="tx1"/>
              </a:solidFill>
              <a:effectLst/>
              <a:latin typeface="+mn-lt"/>
              <a:ea typeface="+mn-ea"/>
              <a:cs typeface="+mn-cs"/>
            </a:endParaRPr>
          </a:p>
          <a:p>
            <a:r>
              <a:rPr lang="en-US" dirty="0"/>
              <a:t>•Image Credit (Middle): DEVELOP Team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264022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We utilized Landsat 5 Thematic Mapper</a:t>
            </a:r>
            <a:r>
              <a:rPr lang="en-US" baseline="0" dirty="0"/>
              <a:t> </a:t>
            </a:r>
            <a:r>
              <a:rPr lang="en-US" dirty="0"/>
              <a:t>and Landsat 8 Operational Land Imager </a:t>
            </a:r>
            <a:r>
              <a:rPr lang="en-US" dirty="0" smtClean="0"/>
              <a:t>to </a:t>
            </a:r>
            <a:r>
              <a:rPr lang="en-US" dirty="0"/>
              <a:t>determine percent impervious</a:t>
            </a:r>
            <a:r>
              <a:rPr lang="en-US" baseline="0" dirty="0"/>
              <a:t> surface and tree canopy cover</a:t>
            </a:r>
            <a:r>
              <a:rPr lang="en-US" dirty="0"/>
              <a:t>. </a:t>
            </a:r>
            <a:r>
              <a:rPr lang="en-US" dirty="0" smtClean="0"/>
              <a:t>We </a:t>
            </a:r>
            <a:r>
              <a:rPr lang="en-US" dirty="0"/>
              <a:t>obtained </a:t>
            </a:r>
            <a:r>
              <a:rPr lang="en-US" dirty="0" smtClean="0"/>
              <a:t>imagery at approximately 5 year intervals between 2000 and 2019 for this analysis (</a:t>
            </a:r>
            <a:r>
              <a:rPr lang="en-US" baseline="0" dirty="0" smtClean="0"/>
              <a:t>2000</a:t>
            </a:r>
            <a:r>
              <a:rPr lang="en-US" baseline="0" dirty="0"/>
              <a:t>, </a:t>
            </a:r>
            <a:r>
              <a:rPr lang="en-US" baseline="0" dirty="0" smtClean="0"/>
              <a:t>2006, 2011, 2016 and 2019). </a:t>
            </a:r>
            <a:endParaRPr lang="en-US" dirty="0"/>
          </a:p>
          <a:p>
            <a:endParaRPr lang="en-US" dirty="0"/>
          </a:p>
          <a:p>
            <a:r>
              <a:rPr lang="en-US" dirty="0"/>
              <a:t>------------------------------Image Information Below ------------------------------</a:t>
            </a:r>
          </a:p>
          <a:p>
            <a:r>
              <a:rPr lang="en-US" dirty="0"/>
              <a:t>•Image Credits: </a:t>
            </a:r>
            <a:r>
              <a:rPr lang="en-US" dirty="0" err="1" smtClean="0"/>
              <a:t>DEVEOPedia</a:t>
            </a:r>
            <a:r>
              <a:rPr lang="en-US" dirty="0" smtClean="0"/>
              <a:t> (NASA)</a:t>
            </a:r>
            <a:endParaRPr lang="en-US" dirty="0"/>
          </a:p>
          <a:p>
            <a:r>
              <a:rPr lang="en-US" dirty="0"/>
              <a:t>•Image Source (Landsat 5TM):  (https://earthobservatory.nasa.gov/images/81559/nasas-earth-science-satellite-fleet; NASA)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(Landsat 8</a:t>
            </a:r>
            <a:r>
              <a:rPr lang="en-US" baseline="0" dirty="0"/>
              <a:t> OLI &amp; TIRS)</a:t>
            </a:r>
            <a:r>
              <a:rPr lang="en-US" dirty="0"/>
              <a:t>: (http://www.devpedia.developexchange.com/dp/images/c/c2/03_Landsat8.png; </a:t>
            </a:r>
            <a:r>
              <a:rPr lang="en-US" dirty="0" err="1"/>
              <a:t>DEVELOPedia</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(Globe): </a:t>
            </a:r>
            <a:r>
              <a:rPr lang="en-US" dirty="0" smtClean="0"/>
              <a:t>https://commons.wikimedia.org/wiki/File:Earth_(blank).png</a:t>
            </a:r>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413812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4FA3DF-2CDB-464B-9C54-875ECEEE58F9}" type="datetimeFigureOut">
              <a:rPr lang="en-US" smtClean="0"/>
              <a:t>8/23/2019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B8A8-7EFF-4DED-8929-44156D2774B8}" type="slidenum">
              <a:rPr lang="en-US" smtClean="0"/>
              <a:t>‹#›</a:t>
            </a:fld>
            <a:endParaRPr lang="en-US"/>
          </a:p>
        </p:txBody>
      </p:sp>
    </p:spTree>
    <p:extLst>
      <p:ext uri="{BB962C8B-B14F-4D97-AF65-F5344CB8AC3E}">
        <p14:creationId xmlns:p14="http://schemas.microsoft.com/office/powerpoint/2010/main" val="3182436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4FA3DF-2CDB-464B-9C54-875ECEEE58F9}" type="datetimeFigureOut">
              <a:rPr lang="en-US" smtClean="0"/>
              <a:t>8/23/2019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B8A8-7EFF-4DED-8929-44156D2774B8}" type="slidenum">
              <a:rPr lang="en-US" smtClean="0"/>
              <a:t>‹#›</a:t>
            </a:fld>
            <a:endParaRPr lang="en-US"/>
          </a:p>
        </p:txBody>
      </p:sp>
    </p:spTree>
    <p:extLst>
      <p:ext uri="{BB962C8B-B14F-4D97-AF65-F5344CB8AC3E}">
        <p14:creationId xmlns:p14="http://schemas.microsoft.com/office/powerpoint/2010/main" val="428162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FA3DF-2CDB-464B-9C54-875ECEEE58F9}" type="datetimeFigureOut">
              <a:rPr lang="en-US" smtClean="0"/>
              <a:t>8/23/2019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3B8A8-7EFF-4DED-8929-44156D2774B8}" type="slidenum">
              <a:rPr lang="en-US" smtClean="0"/>
              <a:t>‹#›</a:t>
            </a:fld>
            <a:endParaRPr lang="en-US"/>
          </a:p>
        </p:txBody>
      </p:sp>
    </p:spTree>
    <p:extLst>
      <p:ext uri="{BB962C8B-B14F-4D97-AF65-F5344CB8AC3E}">
        <p14:creationId xmlns:p14="http://schemas.microsoft.com/office/powerpoint/2010/main" val="103155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8/23/2019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1587"/>
          <a:stretch/>
        </p:blipFill>
        <p:spPr>
          <a:xfrm>
            <a:off x="-72572" y="-18074"/>
            <a:ext cx="7755633" cy="6257822"/>
          </a:xfrm>
          <a:prstGeom prst="rect">
            <a:avLst/>
          </a:prstGeom>
        </p:spPr>
      </p:pic>
      <p:grpSp>
        <p:nvGrpSpPr>
          <p:cNvPr id="14" name="Group 13"/>
          <p:cNvGrpSpPr/>
          <p:nvPr/>
        </p:nvGrpSpPr>
        <p:grpSpPr>
          <a:xfrm>
            <a:off x="7814761" y="4115906"/>
            <a:ext cx="1953799" cy="1628504"/>
            <a:chOff x="8025208" y="3531159"/>
            <a:chExt cx="195379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Stephanie Kealy</a:t>
              </a:r>
            </a:p>
          </p:txBody>
        </p:sp>
        <p:sp>
          <p:nvSpPr>
            <p:cNvPr id="16" name="Rectangle 15"/>
            <p:cNvSpPr/>
            <p:nvPr userDrawn="1"/>
          </p:nvSpPr>
          <p:spPr>
            <a:xfrm>
              <a:off x="8032640" y="3966272"/>
              <a:ext cx="1946367"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Sophie Barrowman</a:t>
              </a:r>
            </a:p>
          </p:txBody>
        </p:sp>
        <p:sp>
          <p:nvSpPr>
            <p:cNvPr id="17" name="Rectangle 16"/>
            <p:cNvSpPr/>
            <p:nvPr userDrawn="1"/>
          </p:nvSpPr>
          <p:spPr>
            <a:xfrm>
              <a:off x="8046764" y="4836498"/>
              <a:ext cx="1281120"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Alina Schulz</a:t>
              </a:r>
            </a:p>
          </p:txBody>
        </p:sp>
        <p:sp>
          <p:nvSpPr>
            <p:cNvPr id="18" name="Rectangle 17"/>
            <p:cNvSpPr/>
            <p:nvPr userDrawn="1"/>
          </p:nvSpPr>
          <p:spPr>
            <a:xfrm>
              <a:off x="8036885" y="4401385"/>
              <a:ext cx="130516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Paige Haley</a:t>
              </a:r>
            </a:p>
          </p:txBody>
        </p:sp>
      </p:grpSp>
      <p:sp>
        <p:nvSpPr>
          <p:cNvPr id="37" name="Title 1"/>
          <p:cNvSpPr txBox="1">
            <a:spLocks/>
          </p:cNvSpPr>
          <p:nvPr/>
        </p:nvSpPr>
        <p:spPr>
          <a:xfrm>
            <a:off x="7794625" y="1122948"/>
            <a:ext cx="3755692" cy="146193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600" spc="0" baseline="0" dirty="0">
                <a:solidFill>
                  <a:srgbClr val="1B57AF"/>
                </a:solidFill>
              </a:rPr>
              <a:t>HAMPTON ROADS URBAN DEVELOPMENT II</a:t>
            </a:r>
          </a:p>
        </p:txBody>
      </p:sp>
      <p:sp>
        <p:nvSpPr>
          <p:cNvPr id="38" name="Subtitle 2"/>
          <p:cNvSpPr txBox="1">
            <a:spLocks/>
          </p:cNvSpPr>
          <p:nvPr/>
        </p:nvSpPr>
        <p:spPr>
          <a:xfrm>
            <a:off x="7800974" y="2693173"/>
            <a:ext cx="3889377" cy="119290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Assessing Urban Tree Canopy and Impervious Surface Distribution to Inform Urban Planning in Hampton, </a:t>
            </a:r>
            <a:r>
              <a:rPr lang="en-US" sz="1800" dirty="0" smtClean="0">
                <a:solidFill>
                  <a:schemeClr val="tx1">
                    <a:lumMod val="75000"/>
                    <a:lumOff val="25000"/>
                  </a:schemeClr>
                </a:solidFill>
              </a:rPr>
              <a:t>Virginia</a:t>
            </a:r>
            <a:endParaRPr lang="en-US" sz="1800" dirty="0">
              <a:solidFill>
                <a:schemeClr val="tx1">
                  <a:lumMod val="75000"/>
                  <a:lumOff val="25000"/>
                </a:schemeClr>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a:solidFill>
                  <a:schemeClr val="bg1"/>
                </a:solidFill>
              </a:rPr>
              <a:t>Virginia – Langley | Summer 2019</a:t>
            </a: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METHODOLOGY</a:t>
            </a:r>
          </a:p>
        </p:txBody>
      </p:sp>
      <p:sp>
        <p:nvSpPr>
          <p:cNvPr id="3" name="Trapezoid 2"/>
          <p:cNvSpPr/>
          <p:nvPr/>
        </p:nvSpPr>
        <p:spPr>
          <a:xfrm>
            <a:off x="7487489" y="1104900"/>
            <a:ext cx="4704511" cy="5753101"/>
          </a:xfrm>
          <a:custGeom>
            <a:avLst/>
            <a:gdLst>
              <a:gd name="connsiteX0" fmla="*/ 0 w 6779491"/>
              <a:gd name="connsiteY0" fmla="*/ 4726116 h 4726116"/>
              <a:gd name="connsiteX1" fmla="*/ 1181529 w 6779491"/>
              <a:gd name="connsiteY1" fmla="*/ 0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523274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95565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18473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923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219 h 4726219"/>
              <a:gd name="connsiteX1" fmla="*/ 1402006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219 h 4726219"/>
              <a:gd name="connsiteX1" fmla="*/ 1376710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116 h 4726116"/>
              <a:gd name="connsiteX1" fmla="*/ 949299 w 6779491"/>
              <a:gd name="connsiteY1" fmla="*/ 2791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982511"/>
              <a:gd name="connsiteY0" fmla="*/ 4707435 h 4726116"/>
              <a:gd name="connsiteX1" fmla="*/ 1152319 w 6982511"/>
              <a:gd name="connsiteY1" fmla="*/ 27917 h 4726116"/>
              <a:gd name="connsiteX2" fmla="*/ 5800982 w 6982511"/>
              <a:gd name="connsiteY2" fmla="*/ 0 h 4726116"/>
              <a:gd name="connsiteX3" fmla="*/ 6982511 w 6982511"/>
              <a:gd name="connsiteY3" fmla="*/ 4726116 h 4726116"/>
              <a:gd name="connsiteX4" fmla="*/ 0 w 6982511"/>
              <a:gd name="connsiteY4" fmla="*/ 4707435 h 4726116"/>
              <a:gd name="connsiteX0" fmla="*/ 0 w 6982511"/>
              <a:gd name="connsiteY0" fmla="*/ 4707538 h 4726219"/>
              <a:gd name="connsiteX1" fmla="*/ 1163005 w 6982511"/>
              <a:gd name="connsiteY1" fmla="*/ 0 h 4726219"/>
              <a:gd name="connsiteX2" fmla="*/ 5800982 w 6982511"/>
              <a:gd name="connsiteY2" fmla="*/ 103 h 4726219"/>
              <a:gd name="connsiteX3" fmla="*/ 6982511 w 6982511"/>
              <a:gd name="connsiteY3" fmla="*/ 4726219 h 4726219"/>
              <a:gd name="connsiteX4" fmla="*/ 0 w 6982511"/>
              <a:gd name="connsiteY4" fmla="*/ 4707538 h 4726219"/>
              <a:gd name="connsiteX0" fmla="*/ 0 w 5800982"/>
              <a:gd name="connsiteY0" fmla="*/ 4707538 h 4711117"/>
              <a:gd name="connsiteX1" fmla="*/ 1163005 w 5800982"/>
              <a:gd name="connsiteY1" fmla="*/ 0 h 4711117"/>
              <a:gd name="connsiteX2" fmla="*/ 5800982 w 5800982"/>
              <a:gd name="connsiteY2" fmla="*/ 103 h 4711117"/>
              <a:gd name="connsiteX3" fmla="*/ 5775077 w 5800982"/>
              <a:gd name="connsiteY3" fmla="*/ 4711117 h 4711117"/>
              <a:gd name="connsiteX4" fmla="*/ 0 w 5800982"/>
              <a:gd name="connsiteY4" fmla="*/ 4707538 h 4711117"/>
              <a:gd name="connsiteX0" fmla="*/ 0 w 5800982"/>
              <a:gd name="connsiteY0" fmla="*/ 4707538 h 4711117"/>
              <a:gd name="connsiteX1" fmla="*/ 1163005 w 5800982"/>
              <a:gd name="connsiteY1" fmla="*/ 0 h 4711117"/>
              <a:gd name="connsiteX2" fmla="*/ 5800982 w 5800982"/>
              <a:gd name="connsiteY2" fmla="*/ 103 h 4711117"/>
              <a:gd name="connsiteX3" fmla="*/ 5796448 w 5800982"/>
              <a:gd name="connsiteY3" fmla="*/ 4711117 h 4711117"/>
              <a:gd name="connsiteX4" fmla="*/ 0 w 5800982"/>
              <a:gd name="connsiteY4" fmla="*/ 4707538 h 47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982" h="4711117">
                <a:moveTo>
                  <a:pt x="0" y="4707538"/>
                </a:moveTo>
                <a:lnTo>
                  <a:pt x="1163005" y="0"/>
                </a:lnTo>
                <a:lnTo>
                  <a:pt x="5800982" y="103"/>
                </a:lnTo>
                <a:cubicBezTo>
                  <a:pt x="5799471" y="1570441"/>
                  <a:pt x="5797959" y="3140779"/>
                  <a:pt x="5796448" y="4711117"/>
                </a:cubicBezTo>
                <a:lnTo>
                  <a:pt x="0" y="4707538"/>
                </a:lnTo>
                <a:close/>
              </a:path>
            </a:pathLst>
          </a:custGeom>
          <a:blipFill dpi="0"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l="-53986" t="-19934" r="-7338" b="-23112"/>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1" y="1104900"/>
            <a:ext cx="4386292" cy="5753100"/>
          </a:xfrm>
          <a:custGeom>
            <a:avLst/>
            <a:gdLst>
              <a:gd name="connsiteX0" fmla="*/ 0 w 5809673"/>
              <a:gd name="connsiteY0" fmla="*/ 4239491 h 4239491"/>
              <a:gd name="connsiteX1" fmla="*/ 1059873 w 5809673"/>
              <a:gd name="connsiteY1" fmla="*/ 0 h 4239491"/>
              <a:gd name="connsiteX2" fmla="*/ 4749800 w 5809673"/>
              <a:gd name="connsiteY2" fmla="*/ 0 h 4239491"/>
              <a:gd name="connsiteX3" fmla="*/ 5809673 w 5809673"/>
              <a:gd name="connsiteY3" fmla="*/ 4239491 h 4239491"/>
              <a:gd name="connsiteX4" fmla="*/ 0 w 5809673"/>
              <a:gd name="connsiteY4" fmla="*/ 4239491 h 4239491"/>
              <a:gd name="connsiteX0" fmla="*/ 0 w 5809673"/>
              <a:gd name="connsiteY0" fmla="*/ 4239491 h 4239491"/>
              <a:gd name="connsiteX1" fmla="*/ 1059873 w 5809673"/>
              <a:gd name="connsiteY1" fmla="*/ 0 h 4239491"/>
              <a:gd name="connsiteX2" fmla="*/ 4657436 w 5809673"/>
              <a:gd name="connsiteY2" fmla="*/ 0 h 4239491"/>
              <a:gd name="connsiteX3" fmla="*/ 5809673 w 5809673"/>
              <a:gd name="connsiteY3" fmla="*/ 4239491 h 4239491"/>
              <a:gd name="connsiteX4" fmla="*/ 0 w 5809673"/>
              <a:gd name="connsiteY4" fmla="*/ 4239491 h 4239491"/>
              <a:gd name="connsiteX0" fmla="*/ 0 w 5809673"/>
              <a:gd name="connsiteY0" fmla="*/ 4256247 h 4256247"/>
              <a:gd name="connsiteX1" fmla="*/ 1059873 w 5809673"/>
              <a:gd name="connsiteY1" fmla="*/ 16756 h 4256247"/>
              <a:gd name="connsiteX2" fmla="*/ 4783385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8 h 4256248"/>
              <a:gd name="connsiteX1" fmla="*/ 1079250 w 5809673"/>
              <a:gd name="connsiteY1" fmla="*/ 0 h 4256248"/>
              <a:gd name="connsiteX2" fmla="*/ 4802762 w 5809673"/>
              <a:gd name="connsiteY2" fmla="*/ 1 h 4256248"/>
              <a:gd name="connsiteX3" fmla="*/ 5809673 w 5809673"/>
              <a:gd name="connsiteY3" fmla="*/ 4256248 h 4256248"/>
              <a:gd name="connsiteX4" fmla="*/ 0 w 5809673"/>
              <a:gd name="connsiteY4" fmla="*/ 4256248 h 4256248"/>
              <a:gd name="connsiteX0" fmla="*/ 0 w 4840835"/>
              <a:gd name="connsiteY0" fmla="*/ 4256248 h 4256248"/>
              <a:gd name="connsiteX1" fmla="*/ 110412 w 4840835"/>
              <a:gd name="connsiteY1" fmla="*/ 0 h 4256248"/>
              <a:gd name="connsiteX2" fmla="*/ 3833924 w 4840835"/>
              <a:gd name="connsiteY2" fmla="*/ 1 h 4256248"/>
              <a:gd name="connsiteX3" fmla="*/ 4840835 w 4840835"/>
              <a:gd name="connsiteY3" fmla="*/ 4256248 h 4256248"/>
              <a:gd name="connsiteX4" fmla="*/ 0 w 4840835"/>
              <a:gd name="connsiteY4" fmla="*/ 4256248 h 4256248"/>
              <a:gd name="connsiteX0" fmla="*/ 0 w 4763328"/>
              <a:gd name="connsiteY0" fmla="*/ 4256248 h 4256248"/>
              <a:gd name="connsiteX1" fmla="*/ 32905 w 4763328"/>
              <a:gd name="connsiteY1" fmla="*/ 0 h 4256248"/>
              <a:gd name="connsiteX2" fmla="*/ 3756417 w 4763328"/>
              <a:gd name="connsiteY2" fmla="*/ 1 h 4256248"/>
              <a:gd name="connsiteX3" fmla="*/ 4763328 w 4763328"/>
              <a:gd name="connsiteY3" fmla="*/ 4256248 h 4256248"/>
              <a:gd name="connsiteX4" fmla="*/ 0 w 4763328"/>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43629"/>
              <a:gd name="connsiteY0" fmla="*/ 4256248 h 4256248"/>
              <a:gd name="connsiteX1" fmla="*/ 13206 w 4743629"/>
              <a:gd name="connsiteY1" fmla="*/ 0 h 4256248"/>
              <a:gd name="connsiteX2" fmla="*/ 3736718 w 4743629"/>
              <a:gd name="connsiteY2" fmla="*/ 1 h 4256248"/>
              <a:gd name="connsiteX3" fmla="*/ 4743629 w 4743629"/>
              <a:gd name="connsiteY3" fmla="*/ 4256248 h 4256248"/>
              <a:gd name="connsiteX4" fmla="*/ 0 w 4743629"/>
              <a:gd name="connsiteY4" fmla="*/ 4256248 h 4256248"/>
              <a:gd name="connsiteX0" fmla="*/ 0 w 4733619"/>
              <a:gd name="connsiteY0" fmla="*/ 4256248 h 4256248"/>
              <a:gd name="connsiteX1" fmla="*/ 3196 w 4733619"/>
              <a:gd name="connsiteY1" fmla="*/ 0 h 4256248"/>
              <a:gd name="connsiteX2" fmla="*/ 3726708 w 4733619"/>
              <a:gd name="connsiteY2" fmla="*/ 1 h 4256248"/>
              <a:gd name="connsiteX3" fmla="*/ 4733619 w 4733619"/>
              <a:gd name="connsiteY3" fmla="*/ 4256248 h 4256248"/>
              <a:gd name="connsiteX4" fmla="*/ 0 w 4733619"/>
              <a:gd name="connsiteY4" fmla="*/ 4256248 h 425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619" h="4256248">
                <a:moveTo>
                  <a:pt x="0" y="4256248"/>
                </a:moveTo>
                <a:cubicBezTo>
                  <a:pt x="1065" y="2837499"/>
                  <a:pt x="2131" y="1418749"/>
                  <a:pt x="3196" y="0"/>
                </a:cubicBezTo>
                <a:lnTo>
                  <a:pt x="3726708" y="1"/>
                </a:lnTo>
                <a:lnTo>
                  <a:pt x="4733619" y="4256248"/>
                </a:lnTo>
                <a:lnTo>
                  <a:pt x="0" y="4256248"/>
                </a:lnTo>
                <a:close/>
              </a:path>
            </a:pathLst>
          </a:custGeom>
          <a:blipFill dpi="0"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l="-70911" t="-29470" r="-37557" b="-29470"/>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9" name="Flowchart: Manual Operation 18"/>
          <p:cNvSpPr/>
          <p:nvPr/>
        </p:nvSpPr>
        <p:spPr>
          <a:xfrm>
            <a:off x="3523981" y="1104900"/>
            <a:ext cx="4860327" cy="575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932"/>
              <a:gd name="connsiteY0" fmla="*/ 21 h 10000"/>
              <a:gd name="connsiteX1" fmla="*/ 10932 w 10932"/>
              <a:gd name="connsiteY1" fmla="*/ 0 h 10000"/>
              <a:gd name="connsiteX2" fmla="*/ 8932 w 10932"/>
              <a:gd name="connsiteY2" fmla="*/ 10000 h 10000"/>
              <a:gd name="connsiteX3" fmla="*/ 2932 w 10932"/>
              <a:gd name="connsiteY3" fmla="*/ 10000 h 10000"/>
              <a:gd name="connsiteX4" fmla="*/ 0 w 10932"/>
              <a:gd name="connsiteY4" fmla="*/ 21 h 10000"/>
              <a:gd name="connsiteX0" fmla="*/ 0 w 12727"/>
              <a:gd name="connsiteY0" fmla="*/ 0 h 9979"/>
              <a:gd name="connsiteX1" fmla="*/ 12727 w 12727"/>
              <a:gd name="connsiteY1" fmla="*/ 22 h 9979"/>
              <a:gd name="connsiteX2" fmla="*/ 8932 w 12727"/>
              <a:gd name="connsiteY2" fmla="*/ 9979 h 9979"/>
              <a:gd name="connsiteX3" fmla="*/ 2932 w 12727"/>
              <a:gd name="connsiteY3" fmla="*/ 9979 h 9979"/>
              <a:gd name="connsiteX4" fmla="*/ 0 w 12727"/>
              <a:gd name="connsiteY4" fmla="*/ 0 h 9979"/>
              <a:gd name="connsiteX0" fmla="*/ 0 w 9273"/>
              <a:gd name="connsiteY0" fmla="*/ 18 h 9978"/>
              <a:gd name="connsiteX1" fmla="*/ 9273 w 9273"/>
              <a:gd name="connsiteY1" fmla="*/ 0 h 9978"/>
              <a:gd name="connsiteX2" fmla="*/ 6291 w 9273"/>
              <a:gd name="connsiteY2" fmla="*/ 9978 h 9978"/>
              <a:gd name="connsiteX3" fmla="*/ 1577 w 9273"/>
              <a:gd name="connsiteY3" fmla="*/ 9978 h 9978"/>
              <a:gd name="connsiteX4" fmla="*/ 0 w 9273"/>
              <a:gd name="connsiteY4" fmla="*/ 18 h 9978"/>
              <a:gd name="connsiteX0" fmla="*/ 0 w 10082"/>
              <a:gd name="connsiteY0" fmla="*/ 18 h 10000"/>
              <a:gd name="connsiteX1" fmla="*/ 10082 w 10082"/>
              <a:gd name="connsiteY1" fmla="*/ 0 h 10000"/>
              <a:gd name="connsiteX2" fmla="*/ 6866 w 10082"/>
              <a:gd name="connsiteY2" fmla="*/ 10000 h 10000"/>
              <a:gd name="connsiteX3" fmla="*/ 1783 w 10082"/>
              <a:gd name="connsiteY3" fmla="*/ 10000 h 10000"/>
              <a:gd name="connsiteX4" fmla="*/ 0 w 10082"/>
              <a:gd name="connsiteY4" fmla="*/ 18 h 10000"/>
              <a:gd name="connsiteX0" fmla="*/ 0 w 10147"/>
              <a:gd name="connsiteY0" fmla="*/ 18 h 10000"/>
              <a:gd name="connsiteX1" fmla="*/ 10147 w 10147"/>
              <a:gd name="connsiteY1" fmla="*/ 0 h 10000"/>
              <a:gd name="connsiteX2" fmla="*/ 6931 w 10147"/>
              <a:gd name="connsiteY2" fmla="*/ 10000 h 10000"/>
              <a:gd name="connsiteX3" fmla="*/ 1848 w 10147"/>
              <a:gd name="connsiteY3" fmla="*/ 10000 h 10000"/>
              <a:gd name="connsiteX4" fmla="*/ 0 w 10147"/>
              <a:gd name="connsiteY4" fmla="*/ 18 h 10000"/>
              <a:gd name="connsiteX0" fmla="*/ 0 w 8660"/>
              <a:gd name="connsiteY0" fmla="*/ 0 h 9982"/>
              <a:gd name="connsiteX1" fmla="*/ 8660 w 8660"/>
              <a:gd name="connsiteY1" fmla="*/ 22 h 9982"/>
              <a:gd name="connsiteX2" fmla="*/ 6931 w 8660"/>
              <a:gd name="connsiteY2" fmla="*/ 9982 h 9982"/>
              <a:gd name="connsiteX3" fmla="*/ 1848 w 8660"/>
              <a:gd name="connsiteY3" fmla="*/ 9982 h 9982"/>
              <a:gd name="connsiteX4" fmla="*/ 0 w 8660"/>
              <a:gd name="connsiteY4" fmla="*/ 0 h 9982"/>
              <a:gd name="connsiteX0" fmla="*/ 0 w 9830"/>
              <a:gd name="connsiteY0" fmla="*/ 0 h 9980"/>
              <a:gd name="connsiteX1" fmla="*/ 9830 w 9830"/>
              <a:gd name="connsiteY1" fmla="*/ 2 h 9980"/>
              <a:gd name="connsiteX2" fmla="*/ 7833 w 9830"/>
              <a:gd name="connsiteY2" fmla="*/ 9980 h 9980"/>
              <a:gd name="connsiteX3" fmla="*/ 1964 w 9830"/>
              <a:gd name="connsiteY3" fmla="*/ 9980 h 9980"/>
              <a:gd name="connsiteX4" fmla="*/ 0 w 9830"/>
              <a:gd name="connsiteY4" fmla="*/ 0 h 9980"/>
              <a:gd name="connsiteX0" fmla="*/ 0 w 9942"/>
              <a:gd name="connsiteY0" fmla="*/ 0 h 10000"/>
              <a:gd name="connsiteX1" fmla="*/ 9942 w 9942"/>
              <a:gd name="connsiteY1" fmla="*/ 2 h 10000"/>
              <a:gd name="connsiteX2" fmla="*/ 7910 w 9942"/>
              <a:gd name="connsiteY2" fmla="*/ 10000 h 10000"/>
              <a:gd name="connsiteX3" fmla="*/ 1940 w 9942"/>
              <a:gd name="connsiteY3" fmla="*/ 10000 h 10000"/>
              <a:gd name="connsiteX4" fmla="*/ 0 w 994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 h="10000">
                <a:moveTo>
                  <a:pt x="0" y="0"/>
                </a:moveTo>
                <a:lnTo>
                  <a:pt x="9942" y="2"/>
                </a:lnTo>
                <a:lnTo>
                  <a:pt x="7910" y="10000"/>
                </a:lnTo>
                <a:lnTo>
                  <a:pt x="1940" y="10000"/>
                </a:lnTo>
                <a:lnTo>
                  <a:pt x="0" y="0"/>
                </a:lnTo>
                <a:close/>
              </a:path>
            </a:pathLst>
          </a:custGeom>
          <a:blipFill dpi="0"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l="-96745" t="-23112" r="-32781" b="-35828"/>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60BE2E-95C1-4A4F-AD71-711FCCEE89EA}"/>
              </a:ext>
            </a:extLst>
          </p:cNvPr>
          <p:cNvSpPr/>
          <p:nvPr/>
        </p:nvSpPr>
        <p:spPr>
          <a:xfrm>
            <a:off x="61504" y="6510890"/>
            <a:ext cx="4523995" cy="307777"/>
          </a:xfrm>
          <a:prstGeom prst="rect">
            <a:avLst/>
          </a:prstGeom>
        </p:spPr>
        <p:txBody>
          <a:bodyPr wrap="none">
            <a:spAutoFit/>
          </a:bodyPr>
          <a:lstStyle/>
          <a:p>
            <a:r>
              <a:rPr lang="en-US" sz="1400" dirty="0">
                <a:solidFill>
                  <a:schemeClr val="tx1">
                    <a:lumMod val="75000"/>
                    <a:lumOff val="25000"/>
                  </a:schemeClr>
                </a:solidFill>
              </a:rPr>
              <a:t>Image Credits: DEVELOP Team, City of Hampton</a:t>
            </a:r>
          </a:p>
        </p:txBody>
      </p:sp>
    </p:spTree>
    <p:extLst>
      <p:ext uri="{BB962C8B-B14F-4D97-AF65-F5344CB8AC3E}">
        <p14:creationId xmlns:p14="http://schemas.microsoft.com/office/powerpoint/2010/main" val="1981983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METHODOLOGY</a:t>
            </a:r>
          </a:p>
        </p:txBody>
      </p:sp>
      <p:sp>
        <p:nvSpPr>
          <p:cNvPr id="3" name="Trapezoid 2"/>
          <p:cNvSpPr/>
          <p:nvPr/>
        </p:nvSpPr>
        <p:spPr>
          <a:xfrm>
            <a:off x="7487489" y="1104900"/>
            <a:ext cx="4704511" cy="5753101"/>
          </a:xfrm>
          <a:custGeom>
            <a:avLst/>
            <a:gdLst>
              <a:gd name="connsiteX0" fmla="*/ 0 w 6779491"/>
              <a:gd name="connsiteY0" fmla="*/ 4726116 h 4726116"/>
              <a:gd name="connsiteX1" fmla="*/ 1181529 w 6779491"/>
              <a:gd name="connsiteY1" fmla="*/ 0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523274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95565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18473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923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219 h 4726219"/>
              <a:gd name="connsiteX1" fmla="*/ 1402006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219 h 4726219"/>
              <a:gd name="connsiteX1" fmla="*/ 1376710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116 h 4726116"/>
              <a:gd name="connsiteX1" fmla="*/ 949299 w 6779491"/>
              <a:gd name="connsiteY1" fmla="*/ 2791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982511"/>
              <a:gd name="connsiteY0" fmla="*/ 4707435 h 4726116"/>
              <a:gd name="connsiteX1" fmla="*/ 1152319 w 6982511"/>
              <a:gd name="connsiteY1" fmla="*/ 27917 h 4726116"/>
              <a:gd name="connsiteX2" fmla="*/ 5800982 w 6982511"/>
              <a:gd name="connsiteY2" fmla="*/ 0 h 4726116"/>
              <a:gd name="connsiteX3" fmla="*/ 6982511 w 6982511"/>
              <a:gd name="connsiteY3" fmla="*/ 4726116 h 4726116"/>
              <a:gd name="connsiteX4" fmla="*/ 0 w 6982511"/>
              <a:gd name="connsiteY4" fmla="*/ 4707435 h 4726116"/>
              <a:gd name="connsiteX0" fmla="*/ 0 w 6982511"/>
              <a:gd name="connsiteY0" fmla="*/ 4707538 h 4726219"/>
              <a:gd name="connsiteX1" fmla="*/ 1163005 w 6982511"/>
              <a:gd name="connsiteY1" fmla="*/ 0 h 4726219"/>
              <a:gd name="connsiteX2" fmla="*/ 5800982 w 6982511"/>
              <a:gd name="connsiteY2" fmla="*/ 103 h 4726219"/>
              <a:gd name="connsiteX3" fmla="*/ 6982511 w 6982511"/>
              <a:gd name="connsiteY3" fmla="*/ 4726219 h 4726219"/>
              <a:gd name="connsiteX4" fmla="*/ 0 w 6982511"/>
              <a:gd name="connsiteY4" fmla="*/ 4707538 h 4726219"/>
              <a:gd name="connsiteX0" fmla="*/ 0 w 5800982"/>
              <a:gd name="connsiteY0" fmla="*/ 4707538 h 4711117"/>
              <a:gd name="connsiteX1" fmla="*/ 1163005 w 5800982"/>
              <a:gd name="connsiteY1" fmla="*/ 0 h 4711117"/>
              <a:gd name="connsiteX2" fmla="*/ 5800982 w 5800982"/>
              <a:gd name="connsiteY2" fmla="*/ 103 h 4711117"/>
              <a:gd name="connsiteX3" fmla="*/ 5775077 w 5800982"/>
              <a:gd name="connsiteY3" fmla="*/ 4711117 h 4711117"/>
              <a:gd name="connsiteX4" fmla="*/ 0 w 5800982"/>
              <a:gd name="connsiteY4" fmla="*/ 4707538 h 4711117"/>
              <a:gd name="connsiteX0" fmla="*/ 0 w 5800982"/>
              <a:gd name="connsiteY0" fmla="*/ 4707538 h 4711117"/>
              <a:gd name="connsiteX1" fmla="*/ 1163005 w 5800982"/>
              <a:gd name="connsiteY1" fmla="*/ 0 h 4711117"/>
              <a:gd name="connsiteX2" fmla="*/ 5800982 w 5800982"/>
              <a:gd name="connsiteY2" fmla="*/ 103 h 4711117"/>
              <a:gd name="connsiteX3" fmla="*/ 5796448 w 5800982"/>
              <a:gd name="connsiteY3" fmla="*/ 4711117 h 4711117"/>
              <a:gd name="connsiteX4" fmla="*/ 0 w 5800982"/>
              <a:gd name="connsiteY4" fmla="*/ 4707538 h 47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982" h="4711117">
                <a:moveTo>
                  <a:pt x="0" y="4707538"/>
                </a:moveTo>
                <a:lnTo>
                  <a:pt x="1163005" y="0"/>
                </a:lnTo>
                <a:lnTo>
                  <a:pt x="5800982" y="103"/>
                </a:lnTo>
                <a:cubicBezTo>
                  <a:pt x="5799471" y="1570441"/>
                  <a:pt x="5797959" y="3140779"/>
                  <a:pt x="5796448" y="4711117"/>
                </a:cubicBezTo>
                <a:lnTo>
                  <a:pt x="0" y="4707538"/>
                </a:lnTo>
                <a:close/>
              </a:path>
            </a:pathLst>
          </a:custGeom>
          <a:blipFill dpi="0"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l="-53986" t="-19934" r="-7338" b="-23112"/>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1" y="1104900"/>
            <a:ext cx="4386292" cy="5753100"/>
          </a:xfrm>
          <a:custGeom>
            <a:avLst/>
            <a:gdLst>
              <a:gd name="connsiteX0" fmla="*/ 0 w 5809673"/>
              <a:gd name="connsiteY0" fmla="*/ 4239491 h 4239491"/>
              <a:gd name="connsiteX1" fmla="*/ 1059873 w 5809673"/>
              <a:gd name="connsiteY1" fmla="*/ 0 h 4239491"/>
              <a:gd name="connsiteX2" fmla="*/ 4749800 w 5809673"/>
              <a:gd name="connsiteY2" fmla="*/ 0 h 4239491"/>
              <a:gd name="connsiteX3" fmla="*/ 5809673 w 5809673"/>
              <a:gd name="connsiteY3" fmla="*/ 4239491 h 4239491"/>
              <a:gd name="connsiteX4" fmla="*/ 0 w 5809673"/>
              <a:gd name="connsiteY4" fmla="*/ 4239491 h 4239491"/>
              <a:gd name="connsiteX0" fmla="*/ 0 w 5809673"/>
              <a:gd name="connsiteY0" fmla="*/ 4239491 h 4239491"/>
              <a:gd name="connsiteX1" fmla="*/ 1059873 w 5809673"/>
              <a:gd name="connsiteY1" fmla="*/ 0 h 4239491"/>
              <a:gd name="connsiteX2" fmla="*/ 4657436 w 5809673"/>
              <a:gd name="connsiteY2" fmla="*/ 0 h 4239491"/>
              <a:gd name="connsiteX3" fmla="*/ 5809673 w 5809673"/>
              <a:gd name="connsiteY3" fmla="*/ 4239491 h 4239491"/>
              <a:gd name="connsiteX4" fmla="*/ 0 w 5809673"/>
              <a:gd name="connsiteY4" fmla="*/ 4239491 h 4239491"/>
              <a:gd name="connsiteX0" fmla="*/ 0 w 5809673"/>
              <a:gd name="connsiteY0" fmla="*/ 4256247 h 4256247"/>
              <a:gd name="connsiteX1" fmla="*/ 1059873 w 5809673"/>
              <a:gd name="connsiteY1" fmla="*/ 16756 h 4256247"/>
              <a:gd name="connsiteX2" fmla="*/ 4783385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8 h 4256248"/>
              <a:gd name="connsiteX1" fmla="*/ 1079250 w 5809673"/>
              <a:gd name="connsiteY1" fmla="*/ 0 h 4256248"/>
              <a:gd name="connsiteX2" fmla="*/ 4802762 w 5809673"/>
              <a:gd name="connsiteY2" fmla="*/ 1 h 4256248"/>
              <a:gd name="connsiteX3" fmla="*/ 5809673 w 5809673"/>
              <a:gd name="connsiteY3" fmla="*/ 4256248 h 4256248"/>
              <a:gd name="connsiteX4" fmla="*/ 0 w 5809673"/>
              <a:gd name="connsiteY4" fmla="*/ 4256248 h 4256248"/>
              <a:gd name="connsiteX0" fmla="*/ 0 w 4840835"/>
              <a:gd name="connsiteY0" fmla="*/ 4256248 h 4256248"/>
              <a:gd name="connsiteX1" fmla="*/ 110412 w 4840835"/>
              <a:gd name="connsiteY1" fmla="*/ 0 h 4256248"/>
              <a:gd name="connsiteX2" fmla="*/ 3833924 w 4840835"/>
              <a:gd name="connsiteY2" fmla="*/ 1 h 4256248"/>
              <a:gd name="connsiteX3" fmla="*/ 4840835 w 4840835"/>
              <a:gd name="connsiteY3" fmla="*/ 4256248 h 4256248"/>
              <a:gd name="connsiteX4" fmla="*/ 0 w 4840835"/>
              <a:gd name="connsiteY4" fmla="*/ 4256248 h 4256248"/>
              <a:gd name="connsiteX0" fmla="*/ 0 w 4763328"/>
              <a:gd name="connsiteY0" fmla="*/ 4256248 h 4256248"/>
              <a:gd name="connsiteX1" fmla="*/ 32905 w 4763328"/>
              <a:gd name="connsiteY1" fmla="*/ 0 h 4256248"/>
              <a:gd name="connsiteX2" fmla="*/ 3756417 w 4763328"/>
              <a:gd name="connsiteY2" fmla="*/ 1 h 4256248"/>
              <a:gd name="connsiteX3" fmla="*/ 4763328 w 4763328"/>
              <a:gd name="connsiteY3" fmla="*/ 4256248 h 4256248"/>
              <a:gd name="connsiteX4" fmla="*/ 0 w 4763328"/>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43629"/>
              <a:gd name="connsiteY0" fmla="*/ 4256248 h 4256248"/>
              <a:gd name="connsiteX1" fmla="*/ 13206 w 4743629"/>
              <a:gd name="connsiteY1" fmla="*/ 0 h 4256248"/>
              <a:gd name="connsiteX2" fmla="*/ 3736718 w 4743629"/>
              <a:gd name="connsiteY2" fmla="*/ 1 h 4256248"/>
              <a:gd name="connsiteX3" fmla="*/ 4743629 w 4743629"/>
              <a:gd name="connsiteY3" fmla="*/ 4256248 h 4256248"/>
              <a:gd name="connsiteX4" fmla="*/ 0 w 4743629"/>
              <a:gd name="connsiteY4" fmla="*/ 4256248 h 4256248"/>
              <a:gd name="connsiteX0" fmla="*/ 0 w 4733619"/>
              <a:gd name="connsiteY0" fmla="*/ 4256248 h 4256248"/>
              <a:gd name="connsiteX1" fmla="*/ 3196 w 4733619"/>
              <a:gd name="connsiteY1" fmla="*/ 0 h 4256248"/>
              <a:gd name="connsiteX2" fmla="*/ 3726708 w 4733619"/>
              <a:gd name="connsiteY2" fmla="*/ 1 h 4256248"/>
              <a:gd name="connsiteX3" fmla="*/ 4733619 w 4733619"/>
              <a:gd name="connsiteY3" fmla="*/ 4256248 h 4256248"/>
              <a:gd name="connsiteX4" fmla="*/ 0 w 4733619"/>
              <a:gd name="connsiteY4" fmla="*/ 4256248 h 425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619" h="4256248">
                <a:moveTo>
                  <a:pt x="0" y="4256248"/>
                </a:moveTo>
                <a:cubicBezTo>
                  <a:pt x="1065" y="2837499"/>
                  <a:pt x="2131" y="1418749"/>
                  <a:pt x="3196" y="0"/>
                </a:cubicBezTo>
                <a:lnTo>
                  <a:pt x="3726708" y="1"/>
                </a:lnTo>
                <a:lnTo>
                  <a:pt x="4733619" y="4256248"/>
                </a:lnTo>
                <a:lnTo>
                  <a:pt x="0" y="4256248"/>
                </a:lnTo>
                <a:close/>
              </a:path>
            </a:pathLst>
          </a:custGeom>
          <a:blipFill dpi="0"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l="-70911" t="-29470" r="-37557" b="-29470"/>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9" name="Flowchart: Manual Operation 18"/>
          <p:cNvSpPr/>
          <p:nvPr/>
        </p:nvSpPr>
        <p:spPr>
          <a:xfrm>
            <a:off x="3523981" y="1104900"/>
            <a:ext cx="4860327" cy="575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932"/>
              <a:gd name="connsiteY0" fmla="*/ 21 h 10000"/>
              <a:gd name="connsiteX1" fmla="*/ 10932 w 10932"/>
              <a:gd name="connsiteY1" fmla="*/ 0 h 10000"/>
              <a:gd name="connsiteX2" fmla="*/ 8932 w 10932"/>
              <a:gd name="connsiteY2" fmla="*/ 10000 h 10000"/>
              <a:gd name="connsiteX3" fmla="*/ 2932 w 10932"/>
              <a:gd name="connsiteY3" fmla="*/ 10000 h 10000"/>
              <a:gd name="connsiteX4" fmla="*/ 0 w 10932"/>
              <a:gd name="connsiteY4" fmla="*/ 21 h 10000"/>
              <a:gd name="connsiteX0" fmla="*/ 0 w 12727"/>
              <a:gd name="connsiteY0" fmla="*/ 0 h 9979"/>
              <a:gd name="connsiteX1" fmla="*/ 12727 w 12727"/>
              <a:gd name="connsiteY1" fmla="*/ 22 h 9979"/>
              <a:gd name="connsiteX2" fmla="*/ 8932 w 12727"/>
              <a:gd name="connsiteY2" fmla="*/ 9979 h 9979"/>
              <a:gd name="connsiteX3" fmla="*/ 2932 w 12727"/>
              <a:gd name="connsiteY3" fmla="*/ 9979 h 9979"/>
              <a:gd name="connsiteX4" fmla="*/ 0 w 12727"/>
              <a:gd name="connsiteY4" fmla="*/ 0 h 9979"/>
              <a:gd name="connsiteX0" fmla="*/ 0 w 9273"/>
              <a:gd name="connsiteY0" fmla="*/ 18 h 9978"/>
              <a:gd name="connsiteX1" fmla="*/ 9273 w 9273"/>
              <a:gd name="connsiteY1" fmla="*/ 0 h 9978"/>
              <a:gd name="connsiteX2" fmla="*/ 6291 w 9273"/>
              <a:gd name="connsiteY2" fmla="*/ 9978 h 9978"/>
              <a:gd name="connsiteX3" fmla="*/ 1577 w 9273"/>
              <a:gd name="connsiteY3" fmla="*/ 9978 h 9978"/>
              <a:gd name="connsiteX4" fmla="*/ 0 w 9273"/>
              <a:gd name="connsiteY4" fmla="*/ 18 h 9978"/>
              <a:gd name="connsiteX0" fmla="*/ 0 w 10082"/>
              <a:gd name="connsiteY0" fmla="*/ 18 h 10000"/>
              <a:gd name="connsiteX1" fmla="*/ 10082 w 10082"/>
              <a:gd name="connsiteY1" fmla="*/ 0 h 10000"/>
              <a:gd name="connsiteX2" fmla="*/ 6866 w 10082"/>
              <a:gd name="connsiteY2" fmla="*/ 10000 h 10000"/>
              <a:gd name="connsiteX3" fmla="*/ 1783 w 10082"/>
              <a:gd name="connsiteY3" fmla="*/ 10000 h 10000"/>
              <a:gd name="connsiteX4" fmla="*/ 0 w 10082"/>
              <a:gd name="connsiteY4" fmla="*/ 18 h 10000"/>
              <a:gd name="connsiteX0" fmla="*/ 0 w 10147"/>
              <a:gd name="connsiteY0" fmla="*/ 18 h 10000"/>
              <a:gd name="connsiteX1" fmla="*/ 10147 w 10147"/>
              <a:gd name="connsiteY1" fmla="*/ 0 h 10000"/>
              <a:gd name="connsiteX2" fmla="*/ 6931 w 10147"/>
              <a:gd name="connsiteY2" fmla="*/ 10000 h 10000"/>
              <a:gd name="connsiteX3" fmla="*/ 1848 w 10147"/>
              <a:gd name="connsiteY3" fmla="*/ 10000 h 10000"/>
              <a:gd name="connsiteX4" fmla="*/ 0 w 10147"/>
              <a:gd name="connsiteY4" fmla="*/ 18 h 10000"/>
              <a:gd name="connsiteX0" fmla="*/ 0 w 8660"/>
              <a:gd name="connsiteY0" fmla="*/ 0 h 9982"/>
              <a:gd name="connsiteX1" fmla="*/ 8660 w 8660"/>
              <a:gd name="connsiteY1" fmla="*/ 22 h 9982"/>
              <a:gd name="connsiteX2" fmla="*/ 6931 w 8660"/>
              <a:gd name="connsiteY2" fmla="*/ 9982 h 9982"/>
              <a:gd name="connsiteX3" fmla="*/ 1848 w 8660"/>
              <a:gd name="connsiteY3" fmla="*/ 9982 h 9982"/>
              <a:gd name="connsiteX4" fmla="*/ 0 w 8660"/>
              <a:gd name="connsiteY4" fmla="*/ 0 h 9982"/>
              <a:gd name="connsiteX0" fmla="*/ 0 w 9830"/>
              <a:gd name="connsiteY0" fmla="*/ 0 h 9980"/>
              <a:gd name="connsiteX1" fmla="*/ 9830 w 9830"/>
              <a:gd name="connsiteY1" fmla="*/ 2 h 9980"/>
              <a:gd name="connsiteX2" fmla="*/ 7833 w 9830"/>
              <a:gd name="connsiteY2" fmla="*/ 9980 h 9980"/>
              <a:gd name="connsiteX3" fmla="*/ 1964 w 9830"/>
              <a:gd name="connsiteY3" fmla="*/ 9980 h 9980"/>
              <a:gd name="connsiteX4" fmla="*/ 0 w 9830"/>
              <a:gd name="connsiteY4" fmla="*/ 0 h 9980"/>
              <a:gd name="connsiteX0" fmla="*/ 0 w 9942"/>
              <a:gd name="connsiteY0" fmla="*/ 0 h 10000"/>
              <a:gd name="connsiteX1" fmla="*/ 9942 w 9942"/>
              <a:gd name="connsiteY1" fmla="*/ 2 h 10000"/>
              <a:gd name="connsiteX2" fmla="*/ 7910 w 9942"/>
              <a:gd name="connsiteY2" fmla="*/ 10000 h 10000"/>
              <a:gd name="connsiteX3" fmla="*/ 1940 w 9942"/>
              <a:gd name="connsiteY3" fmla="*/ 10000 h 10000"/>
              <a:gd name="connsiteX4" fmla="*/ 0 w 994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 h="10000">
                <a:moveTo>
                  <a:pt x="0" y="0"/>
                </a:moveTo>
                <a:lnTo>
                  <a:pt x="9942" y="2"/>
                </a:lnTo>
                <a:lnTo>
                  <a:pt x="7910" y="10000"/>
                </a:lnTo>
                <a:lnTo>
                  <a:pt x="1940" y="10000"/>
                </a:lnTo>
                <a:lnTo>
                  <a:pt x="0" y="0"/>
                </a:lnTo>
                <a:close/>
              </a:path>
            </a:pathLst>
          </a:custGeom>
          <a:blipFill dpi="0"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l="-96745" t="-23112" r="-32781" b="-35828"/>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24290" y="1948729"/>
            <a:ext cx="3038763" cy="3693319"/>
          </a:xfrm>
          <a:prstGeom prst="rect">
            <a:avLst/>
          </a:prstGeom>
          <a:solidFill>
            <a:srgbClr val="E7E6E6">
              <a:alpha val="75000"/>
            </a:srgbClr>
          </a:solidFill>
        </p:spPr>
        <p:txBody>
          <a:bodyPr wrap="square" rtlCol="0">
            <a:spAutoFit/>
          </a:bodyPr>
          <a:lstStyle/>
          <a:p>
            <a:pPr algn="ctr">
              <a:buClr>
                <a:srgbClr val="1B57AF"/>
              </a:buClr>
            </a:pPr>
            <a:r>
              <a:rPr lang="en-US" sz="3400" b="1" dirty="0" smtClean="0">
                <a:solidFill>
                  <a:srgbClr val="1B57AF"/>
                </a:solidFill>
                <a:latin typeface="+mj-lt"/>
              </a:rPr>
              <a:t>DATA</a:t>
            </a:r>
            <a:endParaRPr lang="en-US" sz="3400" dirty="0">
              <a:solidFill>
                <a:srgbClr val="1B57AF"/>
              </a:solidFill>
              <a:latin typeface="+mj-lt"/>
            </a:endParaRP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Landsat 5</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Landsat 8</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City of Hampton Imagery</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National Land Cover Database</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Conservation Innovation Center Land Cover</a:t>
            </a:r>
          </a:p>
        </p:txBody>
      </p:sp>
      <p:sp>
        <p:nvSpPr>
          <p:cNvPr id="10" name="Rectangle 9">
            <a:extLst>
              <a:ext uri="{FF2B5EF4-FFF2-40B4-BE49-F238E27FC236}">
                <a16:creationId xmlns:a16="http://schemas.microsoft.com/office/drawing/2014/main" id="{6F60BE2E-95C1-4A4F-AD71-711FCCEE89EA}"/>
              </a:ext>
            </a:extLst>
          </p:cNvPr>
          <p:cNvSpPr/>
          <p:nvPr/>
        </p:nvSpPr>
        <p:spPr>
          <a:xfrm>
            <a:off x="61504" y="6522922"/>
            <a:ext cx="4523995" cy="307777"/>
          </a:xfrm>
          <a:prstGeom prst="rect">
            <a:avLst/>
          </a:prstGeom>
        </p:spPr>
        <p:txBody>
          <a:bodyPr wrap="none">
            <a:spAutoFit/>
          </a:bodyPr>
          <a:lstStyle/>
          <a:p>
            <a:r>
              <a:rPr lang="en-US" sz="1400" dirty="0">
                <a:solidFill>
                  <a:schemeClr val="tx1">
                    <a:lumMod val="75000"/>
                    <a:lumOff val="25000"/>
                  </a:schemeClr>
                </a:solidFill>
              </a:rPr>
              <a:t>Image Credits: DEVELOP Team, City of Hampton</a:t>
            </a:r>
          </a:p>
        </p:txBody>
      </p:sp>
    </p:spTree>
    <p:extLst>
      <p:ext uri="{BB962C8B-B14F-4D97-AF65-F5344CB8AC3E}">
        <p14:creationId xmlns:p14="http://schemas.microsoft.com/office/powerpoint/2010/main" val="3348524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METHODOLOGY</a:t>
            </a:r>
          </a:p>
        </p:txBody>
      </p:sp>
      <p:sp>
        <p:nvSpPr>
          <p:cNvPr id="3" name="Trapezoid 2"/>
          <p:cNvSpPr/>
          <p:nvPr/>
        </p:nvSpPr>
        <p:spPr>
          <a:xfrm>
            <a:off x="7487489" y="1104900"/>
            <a:ext cx="4704511" cy="5753101"/>
          </a:xfrm>
          <a:custGeom>
            <a:avLst/>
            <a:gdLst>
              <a:gd name="connsiteX0" fmla="*/ 0 w 6779491"/>
              <a:gd name="connsiteY0" fmla="*/ 4726116 h 4726116"/>
              <a:gd name="connsiteX1" fmla="*/ 1181529 w 6779491"/>
              <a:gd name="connsiteY1" fmla="*/ 0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523274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95565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18473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923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219 h 4726219"/>
              <a:gd name="connsiteX1" fmla="*/ 1402006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219 h 4726219"/>
              <a:gd name="connsiteX1" fmla="*/ 1376710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116 h 4726116"/>
              <a:gd name="connsiteX1" fmla="*/ 949299 w 6779491"/>
              <a:gd name="connsiteY1" fmla="*/ 2791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982511"/>
              <a:gd name="connsiteY0" fmla="*/ 4707435 h 4726116"/>
              <a:gd name="connsiteX1" fmla="*/ 1152319 w 6982511"/>
              <a:gd name="connsiteY1" fmla="*/ 27917 h 4726116"/>
              <a:gd name="connsiteX2" fmla="*/ 5800982 w 6982511"/>
              <a:gd name="connsiteY2" fmla="*/ 0 h 4726116"/>
              <a:gd name="connsiteX3" fmla="*/ 6982511 w 6982511"/>
              <a:gd name="connsiteY3" fmla="*/ 4726116 h 4726116"/>
              <a:gd name="connsiteX4" fmla="*/ 0 w 6982511"/>
              <a:gd name="connsiteY4" fmla="*/ 4707435 h 4726116"/>
              <a:gd name="connsiteX0" fmla="*/ 0 w 6982511"/>
              <a:gd name="connsiteY0" fmla="*/ 4707538 h 4726219"/>
              <a:gd name="connsiteX1" fmla="*/ 1163005 w 6982511"/>
              <a:gd name="connsiteY1" fmla="*/ 0 h 4726219"/>
              <a:gd name="connsiteX2" fmla="*/ 5800982 w 6982511"/>
              <a:gd name="connsiteY2" fmla="*/ 103 h 4726219"/>
              <a:gd name="connsiteX3" fmla="*/ 6982511 w 6982511"/>
              <a:gd name="connsiteY3" fmla="*/ 4726219 h 4726219"/>
              <a:gd name="connsiteX4" fmla="*/ 0 w 6982511"/>
              <a:gd name="connsiteY4" fmla="*/ 4707538 h 4726219"/>
              <a:gd name="connsiteX0" fmla="*/ 0 w 5800982"/>
              <a:gd name="connsiteY0" fmla="*/ 4707538 h 4711117"/>
              <a:gd name="connsiteX1" fmla="*/ 1163005 w 5800982"/>
              <a:gd name="connsiteY1" fmla="*/ 0 h 4711117"/>
              <a:gd name="connsiteX2" fmla="*/ 5800982 w 5800982"/>
              <a:gd name="connsiteY2" fmla="*/ 103 h 4711117"/>
              <a:gd name="connsiteX3" fmla="*/ 5775077 w 5800982"/>
              <a:gd name="connsiteY3" fmla="*/ 4711117 h 4711117"/>
              <a:gd name="connsiteX4" fmla="*/ 0 w 5800982"/>
              <a:gd name="connsiteY4" fmla="*/ 4707538 h 4711117"/>
              <a:gd name="connsiteX0" fmla="*/ 0 w 5800982"/>
              <a:gd name="connsiteY0" fmla="*/ 4707538 h 4711117"/>
              <a:gd name="connsiteX1" fmla="*/ 1163005 w 5800982"/>
              <a:gd name="connsiteY1" fmla="*/ 0 h 4711117"/>
              <a:gd name="connsiteX2" fmla="*/ 5800982 w 5800982"/>
              <a:gd name="connsiteY2" fmla="*/ 103 h 4711117"/>
              <a:gd name="connsiteX3" fmla="*/ 5796448 w 5800982"/>
              <a:gd name="connsiteY3" fmla="*/ 4711117 h 4711117"/>
              <a:gd name="connsiteX4" fmla="*/ 0 w 5800982"/>
              <a:gd name="connsiteY4" fmla="*/ 4707538 h 47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982" h="4711117">
                <a:moveTo>
                  <a:pt x="0" y="4707538"/>
                </a:moveTo>
                <a:lnTo>
                  <a:pt x="1163005" y="0"/>
                </a:lnTo>
                <a:lnTo>
                  <a:pt x="5800982" y="103"/>
                </a:lnTo>
                <a:cubicBezTo>
                  <a:pt x="5799471" y="1570441"/>
                  <a:pt x="5797959" y="3140779"/>
                  <a:pt x="5796448" y="4711117"/>
                </a:cubicBezTo>
                <a:lnTo>
                  <a:pt x="0" y="4707538"/>
                </a:lnTo>
                <a:close/>
              </a:path>
            </a:pathLst>
          </a:custGeom>
          <a:blipFill dpi="0"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l="-53986" t="-19934" r="-7338" b="-23112"/>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1" y="1104900"/>
            <a:ext cx="4386292" cy="5753100"/>
          </a:xfrm>
          <a:custGeom>
            <a:avLst/>
            <a:gdLst>
              <a:gd name="connsiteX0" fmla="*/ 0 w 5809673"/>
              <a:gd name="connsiteY0" fmla="*/ 4239491 h 4239491"/>
              <a:gd name="connsiteX1" fmla="*/ 1059873 w 5809673"/>
              <a:gd name="connsiteY1" fmla="*/ 0 h 4239491"/>
              <a:gd name="connsiteX2" fmla="*/ 4749800 w 5809673"/>
              <a:gd name="connsiteY2" fmla="*/ 0 h 4239491"/>
              <a:gd name="connsiteX3" fmla="*/ 5809673 w 5809673"/>
              <a:gd name="connsiteY3" fmla="*/ 4239491 h 4239491"/>
              <a:gd name="connsiteX4" fmla="*/ 0 w 5809673"/>
              <a:gd name="connsiteY4" fmla="*/ 4239491 h 4239491"/>
              <a:gd name="connsiteX0" fmla="*/ 0 w 5809673"/>
              <a:gd name="connsiteY0" fmla="*/ 4239491 h 4239491"/>
              <a:gd name="connsiteX1" fmla="*/ 1059873 w 5809673"/>
              <a:gd name="connsiteY1" fmla="*/ 0 h 4239491"/>
              <a:gd name="connsiteX2" fmla="*/ 4657436 w 5809673"/>
              <a:gd name="connsiteY2" fmla="*/ 0 h 4239491"/>
              <a:gd name="connsiteX3" fmla="*/ 5809673 w 5809673"/>
              <a:gd name="connsiteY3" fmla="*/ 4239491 h 4239491"/>
              <a:gd name="connsiteX4" fmla="*/ 0 w 5809673"/>
              <a:gd name="connsiteY4" fmla="*/ 4239491 h 4239491"/>
              <a:gd name="connsiteX0" fmla="*/ 0 w 5809673"/>
              <a:gd name="connsiteY0" fmla="*/ 4256247 h 4256247"/>
              <a:gd name="connsiteX1" fmla="*/ 1059873 w 5809673"/>
              <a:gd name="connsiteY1" fmla="*/ 16756 h 4256247"/>
              <a:gd name="connsiteX2" fmla="*/ 4783385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8 h 4256248"/>
              <a:gd name="connsiteX1" fmla="*/ 1079250 w 5809673"/>
              <a:gd name="connsiteY1" fmla="*/ 0 h 4256248"/>
              <a:gd name="connsiteX2" fmla="*/ 4802762 w 5809673"/>
              <a:gd name="connsiteY2" fmla="*/ 1 h 4256248"/>
              <a:gd name="connsiteX3" fmla="*/ 5809673 w 5809673"/>
              <a:gd name="connsiteY3" fmla="*/ 4256248 h 4256248"/>
              <a:gd name="connsiteX4" fmla="*/ 0 w 5809673"/>
              <a:gd name="connsiteY4" fmla="*/ 4256248 h 4256248"/>
              <a:gd name="connsiteX0" fmla="*/ 0 w 4840835"/>
              <a:gd name="connsiteY0" fmla="*/ 4256248 h 4256248"/>
              <a:gd name="connsiteX1" fmla="*/ 110412 w 4840835"/>
              <a:gd name="connsiteY1" fmla="*/ 0 h 4256248"/>
              <a:gd name="connsiteX2" fmla="*/ 3833924 w 4840835"/>
              <a:gd name="connsiteY2" fmla="*/ 1 h 4256248"/>
              <a:gd name="connsiteX3" fmla="*/ 4840835 w 4840835"/>
              <a:gd name="connsiteY3" fmla="*/ 4256248 h 4256248"/>
              <a:gd name="connsiteX4" fmla="*/ 0 w 4840835"/>
              <a:gd name="connsiteY4" fmla="*/ 4256248 h 4256248"/>
              <a:gd name="connsiteX0" fmla="*/ 0 w 4763328"/>
              <a:gd name="connsiteY0" fmla="*/ 4256248 h 4256248"/>
              <a:gd name="connsiteX1" fmla="*/ 32905 w 4763328"/>
              <a:gd name="connsiteY1" fmla="*/ 0 h 4256248"/>
              <a:gd name="connsiteX2" fmla="*/ 3756417 w 4763328"/>
              <a:gd name="connsiteY2" fmla="*/ 1 h 4256248"/>
              <a:gd name="connsiteX3" fmla="*/ 4763328 w 4763328"/>
              <a:gd name="connsiteY3" fmla="*/ 4256248 h 4256248"/>
              <a:gd name="connsiteX4" fmla="*/ 0 w 4763328"/>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43629"/>
              <a:gd name="connsiteY0" fmla="*/ 4256248 h 4256248"/>
              <a:gd name="connsiteX1" fmla="*/ 13206 w 4743629"/>
              <a:gd name="connsiteY1" fmla="*/ 0 h 4256248"/>
              <a:gd name="connsiteX2" fmla="*/ 3736718 w 4743629"/>
              <a:gd name="connsiteY2" fmla="*/ 1 h 4256248"/>
              <a:gd name="connsiteX3" fmla="*/ 4743629 w 4743629"/>
              <a:gd name="connsiteY3" fmla="*/ 4256248 h 4256248"/>
              <a:gd name="connsiteX4" fmla="*/ 0 w 4743629"/>
              <a:gd name="connsiteY4" fmla="*/ 4256248 h 4256248"/>
              <a:gd name="connsiteX0" fmla="*/ 0 w 4733619"/>
              <a:gd name="connsiteY0" fmla="*/ 4256248 h 4256248"/>
              <a:gd name="connsiteX1" fmla="*/ 3196 w 4733619"/>
              <a:gd name="connsiteY1" fmla="*/ 0 h 4256248"/>
              <a:gd name="connsiteX2" fmla="*/ 3726708 w 4733619"/>
              <a:gd name="connsiteY2" fmla="*/ 1 h 4256248"/>
              <a:gd name="connsiteX3" fmla="*/ 4733619 w 4733619"/>
              <a:gd name="connsiteY3" fmla="*/ 4256248 h 4256248"/>
              <a:gd name="connsiteX4" fmla="*/ 0 w 4733619"/>
              <a:gd name="connsiteY4" fmla="*/ 4256248 h 425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619" h="4256248">
                <a:moveTo>
                  <a:pt x="0" y="4256248"/>
                </a:moveTo>
                <a:cubicBezTo>
                  <a:pt x="1065" y="2837499"/>
                  <a:pt x="2131" y="1418749"/>
                  <a:pt x="3196" y="0"/>
                </a:cubicBezTo>
                <a:lnTo>
                  <a:pt x="3726708" y="1"/>
                </a:lnTo>
                <a:lnTo>
                  <a:pt x="4733619" y="4256248"/>
                </a:lnTo>
                <a:lnTo>
                  <a:pt x="0" y="4256248"/>
                </a:lnTo>
                <a:close/>
              </a:path>
            </a:pathLst>
          </a:custGeom>
          <a:blipFill dpi="0"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l="-70911" t="-29470" r="-37557" b="-29470"/>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9" name="Flowchart: Manual Operation 18"/>
          <p:cNvSpPr/>
          <p:nvPr/>
        </p:nvSpPr>
        <p:spPr>
          <a:xfrm>
            <a:off x="3523981" y="1104900"/>
            <a:ext cx="4860327" cy="575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932"/>
              <a:gd name="connsiteY0" fmla="*/ 21 h 10000"/>
              <a:gd name="connsiteX1" fmla="*/ 10932 w 10932"/>
              <a:gd name="connsiteY1" fmla="*/ 0 h 10000"/>
              <a:gd name="connsiteX2" fmla="*/ 8932 w 10932"/>
              <a:gd name="connsiteY2" fmla="*/ 10000 h 10000"/>
              <a:gd name="connsiteX3" fmla="*/ 2932 w 10932"/>
              <a:gd name="connsiteY3" fmla="*/ 10000 h 10000"/>
              <a:gd name="connsiteX4" fmla="*/ 0 w 10932"/>
              <a:gd name="connsiteY4" fmla="*/ 21 h 10000"/>
              <a:gd name="connsiteX0" fmla="*/ 0 w 12727"/>
              <a:gd name="connsiteY0" fmla="*/ 0 h 9979"/>
              <a:gd name="connsiteX1" fmla="*/ 12727 w 12727"/>
              <a:gd name="connsiteY1" fmla="*/ 22 h 9979"/>
              <a:gd name="connsiteX2" fmla="*/ 8932 w 12727"/>
              <a:gd name="connsiteY2" fmla="*/ 9979 h 9979"/>
              <a:gd name="connsiteX3" fmla="*/ 2932 w 12727"/>
              <a:gd name="connsiteY3" fmla="*/ 9979 h 9979"/>
              <a:gd name="connsiteX4" fmla="*/ 0 w 12727"/>
              <a:gd name="connsiteY4" fmla="*/ 0 h 9979"/>
              <a:gd name="connsiteX0" fmla="*/ 0 w 9273"/>
              <a:gd name="connsiteY0" fmla="*/ 18 h 9978"/>
              <a:gd name="connsiteX1" fmla="*/ 9273 w 9273"/>
              <a:gd name="connsiteY1" fmla="*/ 0 h 9978"/>
              <a:gd name="connsiteX2" fmla="*/ 6291 w 9273"/>
              <a:gd name="connsiteY2" fmla="*/ 9978 h 9978"/>
              <a:gd name="connsiteX3" fmla="*/ 1577 w 9273"/>
              <a:gd name="connsiteY3" fmla="*/ 9978 h 9978"/>
              <a:gd name="connsiteX4" fmla="*/ 0 w 9273"/>
              <a:gd name="connsiteY4" fmla="*/ 18 h 9978"/>
              <a:gd name="connsiteX0" fmla="*/ 0 w 10082"/>
              <a:gd name="connsiteY0" fmla="*/ 18 h 10000"/>
              <a:gd name="connsiteX1" fmla="*/ 10082 w 10082"/>
              <a:gd name="connsiteY1" fmla="*/ 0 h 10000"/>
              <a:gd name="connsiteX2" fmla="*/ 6866 w 10082"/>
              <a:gd name="connsiteY2" fmla="*/ 10000 h 10000"/>
              <a:gd name="connsiteX3" fmla="*/ 1783 w 10082"/>
              <a:gd name="connsiteY3" fmla="*/ 10000 h 10000"/>
              <a:gd name="connsiteX4" fmla="*/ 0 w 10082"/>
              <a:gd name="connsiteY4" fmla="*/ 18 h 10000"/>
              <a:gd name="connsiteX0" fmla="*/ 0 w 10147"/>
              <a:gd name="connsiteY0" fmla="*/ 18 h 10000"/>
              <a:gd name="connsiteX1" fmla="*/ 10147 w 10147"/>
              <a:gd name="connsiteY1" fmla="*/ 0 h 10000"/>
              <a:gd name="connsiteX2" fmla="*/ 6931 w 10147"/>
              <a:gd name="connsiteY2" fmla="*/ 10000 h 10000"/>
              <a:gd name="connsiteX3" fmla="*/ 1848 w 10147"/>
              <a:gd name="connsiteY3" fmla="*/ 10000 h 10000"/>
              <a:gd name="connsiteX4" fmla="*/ 0 w 10147"/>
              <a:gd name="connsiteY4" fmla="*/ 18 h 10000"/>
              <a:gd name="connsiteX0" fmla="*/ 0 w 8660"/>
              <a:gd name="connsiteY0" fmla="*/ 0 h 9982"/>
              <a:gd name="connsiteX1" fmla="*/ 8660 w 8660"/>
              <a:gd name="connsiteY1" fmla="*/ 22 h 9982"/>
              <a:gd name="connsiteX2" fmla="*/ 6931 w 8660"/>
              <a:gd name="connsiteY2" fmla="*/ 9982 h 9982"/>
              <a:gd name="connsiteX3" fmla="*/ 1848 w 8660"/>
              <a:gd name="connsiteY3" fmla="*/ 9982 h 9982"/>
              <a:gd name="connsiteX4" fmla="*/ 0 w 8660"/>
              <a:gd name="connsiteY4" fmla="*/ 0 h 9982"/>
              <a:gd name="connsiteX0" fmla="*/ 0 w 9830"/>
              <a:gd name="connsiteY0" fmla="*/ 0 h 9980"/>
              <a:gd name="connsiteX1" fmla="*/ 9830 w 9830"/>
              <a:gd name="connsiteY1" fmla="*/ 2 h 9980"/>
              <a:gd name="connsiteX2" fmla="*/ 7833 w 9830"/>
              <a:gd name="connsiteY2" fmla="*/ 9980 h 9980"/>
              <a:gd name="connsiteX3" fmla="*/ 1964 w 9830"/>
              <a:gd name="connsiteY3" fmla="*/ 9980 h 9980"/>
              <a:gd name="connsiteX4" fmla="*/ 0 w 9830"/>
              <a:gd name="connsiteY4" fmla="*/ 0 h 9980"/>
              <a:gd name="connsiteX0" fmla="*/ 0 w 9942"/>
              <a:gd name="connsiteY0" fmla="*/ 0 h 10000"/>
              <a:gd name="connsiteX1" fmla="*/ 9942 w 9942"/>
              <a:gd name="connsiteY1" fmla="*/ 2 h 10000"/>
              <a:gd name="connsiteX2" fmla="*/ 7910 w 9942"/>
              <a:gd name="connsiteY2" fmla="*/ 10000 h 10000"/>
              <a:gd name="connsiteX3" fmla="*/ 1940 w 9942"/>
              <a:gd name="connsiteY3" fmla="*/ 10000 h 10000"/>
              <a:gd name="connsiteX4" fmla="*/ 0 w 994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 h="10000">
                <a:moveTo>
                  <a:pt x="0" y="0"/>
                </a:moveTo>
                <a:lnTo>
                  <a:pt x="9942" y="2"/>
                </a:lnTo>
                <a:lnTo>
                  <a:pt x="7910" y="10000"/>
                </a:lnTo>
                <a:lnTo>
                  <a:pt x="1940" y="10000"/>
                </a:lnTo>
                <a:lnTo>
                  <a:pt x="0" y="0"/>
                </a:lnTo>
                <a:close/>
              </a:path>
            </a:pathLst>
          </a:custGeom>
          <a:blipFill dpi="0"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l="-96745" t="-23112" r="-32781" b="-35828"/>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24290" y="1948729"/>
            <a:ext cx="3038763" cy="3693319"/>
          </a:xfrm>
          <a:prstGeom prst="rect">
            <a:avLst/>
          </a:prstGeom>
          <a:solidFill>
            <a:srgbClr val="E7E6E6">
              <a:alpha val="75000"/>
            </a:srgbClr>
          </a:solidFill>
        </p:spPr>
        <p:txBody>
          <a:bodyPr wrap="square" rtlCol="0">
            <a:spAutoFit/>
          </a:bodyPr>
          <a:lstStyle/>
          <a:p>
            <a:pPr algn="ctr">
              <a:buClr>
                <a:srgbClr val="1B57AF"/>
              </a:buClr>
            </a:pPr>
            <a:r>
              <a:rPr lang="en-US" sz="3400" b="1" dirty="0" smtClean="0">
                <a:solidFill>
                  <a:srgbClr val="1B57AF"/>
                </a:solidFill>
                <a:latin typeface="+mj-lt"/>
              </a:rPr>
              <a:t>DATA</a:t>
            </a:r>
            <a:endParaRPr lang="en-US" sz="3400" dirty="0">
              <a:solidFill>
                <a:srgbClr val="1B57AF"/>
              </a:solidFill>
              <a:latin typeface="+mj-lt"/>
            </a:endParaRP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Landsat 5</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Landsat 8</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City of Hampton Imagery</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National Land Cover Database</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Conservation Innovation Center Land Cover</a:t>
            </a:r>
          </a:p>
        </p:txBody>
      </p:sp>
      <p:sp>
        <p:nvSpPr>
          <p:cNvPr id="11" name="TextBox 10"/>
          <p:cNvSpPr txBox="1"/>
          <p:nvPr/>
        </p:nvSpPr>
        <p:spPr>
          <a:xfrm>
            <a:off x="4347290" y="1943397"/>
            <a:ext cx="3110219" cy="3000821"/>
          </a:xfrm>
          <a:prstGeom prst="rect">
            <a:avLst/>
          </a:prstGeom>
          <a:solidFill>
            <a:srgbClr val="E7E6E6">
              <a:alpha val="75000"/>
            </a:srgbClr>
          </a:solidFill>
        </p:spPr>
        <p:txBody>
          <a:bodyPr wrap="square" rtlCol="0">
            <a:spAutoFit/>
          </a:bodyPr>
          <a:lstStyle/>
          <a:p>
            <a:pPr algn="ctr">
              <a:spcAft>
                <a:spcPts val="600"/>
              </a:spcAft>
              <a:buClr>
                <a:srgbClr val="1B57AF"/>
              </a:buClr>
            </a:pPr>
            <a:r>
              <a:rPr lang="en-US" sz="3400" b="1" dirty="0" smtClean="0">
                <a:solidFill>
                  <a:srgbClr val="1B57AF"/>
                </a:solidFill>
                <a:latin typeface="+mj-lt"/>
              </a:rPr>
              <a:t>PROCESSING</a:t>
            </a:r>
            <a:endParaRPr lang="en-US" sz="3400" b="1" dirty="0">
              <a:solidFill>
                <a:srgbClr val="1B57AF"/>
              </a:solidFill>
              <a:latin typeface="+mj-lt"/>
            </a:endParaRP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Google Earth Engine- filter, mask, reduce, export</a:t>
            </a:r>
          </a:p>
          <a:p>
            <a:pPr marL="342900" indent="-342900">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latin typeface="+mj-lt"/>
              </a:rPr>
              <a:t>Calculate </a:t>
            </a:r>
            <a:r>
              <a:rPr lang="en-US" sz="2000" dirty="0">
                <a:solidFill>
                  <a:schemeClr val="tx1">
                    <a:lumMod val="75000"/>
                    <a:lumOff val="25000"/>
                  </a:schemeClr>
                </a:solidFill>
                <a:latin typeface="+mj-lt"/>
              </a:rPr>
              <a:t>predictors for analysis</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Prepare metrics for ISAT </a:t>
            </a:r>
          </a:p>
        </p:txBody>
      </p:sp>
      <p:sp>
        <p:nvSpPr>
          <p:cNvPr id="10" name="Rectangle 9">
            <a:extLst>
              <a:ext uri="{FF2B5EF4-FFF2-40B4-BE49-F238E27FC236}">
                <a16:creationId xmlns:a16="http://schemas.microsoft.com/office/drawing/2014/main" id="{6F60BE2E-95C1-4A4F-AD71-711FCCEE89EA}"/>
              </a:ext>
            </a:extLst>
          </p:cNvPr>
          <p:cNvSpPr/>
          <p:nvPr/>
        </p:nvSpPr>
        <p:spPr>
          <a:xfrm>
            <a:off x="37440" y="6522922"/>
            <a:ext cx="4523995" cy="307777"/>
          </a:xfrm>
          <a:prstGeom prst="rect">
            <a:avLst/>
          </a:prstGeom>
        </p:spPr>
        <p:txBody>
          <a:bodyPr wrap="none">
            <a:spAutoFit/>
          </a:bodyPr>
          <a:lstStyle/>
          <a:p>
            <a:r>
              <a:rPr lang="en-US" sz="1400" dirty="0">
                <a:solidFill>
                  <a:schemeClr val="tx1">
                    <a:lumMod val="75000"/>
                    <a:lumOff val="25000"/>
                  </a:schemeClr>
                </a:solidFill>
              </a:rPr>
              <a:t>Image Credits: DEVELOP Team, City of Hampton</a:t>
            </a:r>
          </a:p>
        </p:txBody>
      </p:sp>
    </p:spTree>
    <p:extLst>
      <p:ext uri="{BB962C8B-B14F-4D97-AF65-F5344CB8AC3E}">
        <p14:creationId xmlns:p14="http://schemas.microsoft.com/office/powerpoint/2010/main" val="2697264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METHODOLOGY</a:t>
            </a:r>
          </a:p>
        </p:txBody>
      </p:sp>
      <p:sp>
        <p:nvSpPr>
          <p:cNvPr id="3" name="Trapezoid 2"/>
          <p:cNvSpPr/>
          <p:nvPr/>
        </p:nvSpPr>
        <p:spPr>
          <a:xfrm>
            <a:off x="7487489" y="1104900"/>
            <a:ext cx="4704511" cy="5753101"/>
          </a:xfrm>
          <a:custGeom>
            <a:avLst/>
            <a:gdLst>
              <a:gd name="connsiteX0" fmla="*/ 0 w 6779491"/>
              <a:gd name="connsiteY0" fmla="*/ 4726116 h 4726116"/>
              <a:gd name="connsiteX1" fmla="*/ 1181529 w 6779491"/>
              <a:gd name="connsiteY1" fmla="*/ 0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523274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95565 w 6779491"/>
              <a:gd name="connsiteY1" fmla="*/ 27709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18473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116 h 4726116"/>
              <a:gd name="connsiteX1" fmla="*/ 1486329 w 6779491"/>
              <a:gd name="connsiteY1" fmla="*/ 923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779491"/>
              <a:gd name="connsiteY0" fmla="*/ 4726219 h 4726219"/>
              <a:gd name="connsiteX1" fmla="*/ 1402006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219 h 4726219"/>
              <a:gd name="connsiteX1" fmla="*/ 1376710 w 6779491"/>
              <a:gd name="connsiteY1" fmla="*/ 0 h 4726219"/>
              <a:gd name="connsiteX2" fmla="*/ 5597962 w 6779491"/>
              <a:gd name="connsiteY2" fmla="*/ 103 h 4726219"/>
              <a:gd name="connsiteX3" fmla="*/ 6779491 w 6779491"/>
              <a:gd name="connsiteY3" fmla="*/ 4726219 h 4726219"/>
              <a:gd name="connsiteX4" fmla="*/ 0 w 6779491"/>
              <a:gd name="connsiteY4" fmla="*/ 4726219 h 4726219"/>
              <a:gd name="connsiteX0" fmla="*/ 0 w 6779491"/>
              <a:gd name="connsiteY0" fmla="*/ 4726116 h 4726116"/>
              <a:gd name="connsiteX1" fmla="*/ 949299 w 6779491"/>
              <a:gd name="connsiteY1" fmla="*/ 27917 h 4726116"/>
              <a:gd name="connsiteX2" fmla="*/ 5597962 w 6779491"/>
              <a:gd name="connsiteY2" fmla="*/ 0 h 4726116"/>
              <a:gd name="connsiteX3" fmla="*/ 6779491 w 6779491"/>
              <a:gd name="connsiteY3" fmla="*/ 4726116 h 4726116"/>
              <a:gd name="connsiteX4" fmla="*/ 0 w 6779491"/>
              <a:gd name="connsiteY4" fmla="*/ 4726116 h 4726116"/>
              <a:gd name="connsiteX0" fmla="*/ 0 w 6982511"/>
              <a:gd name="connsiteY0" fmla="*/ 4707435 h 4726116"/>
              <a:gd name="connsiteX1" fmla="*/ 1152319 w 6982511"/>
              <a:gd name="connsiteY1" fmla="*/ 27917 h 4726116"/>
              <a:gd name="connsiteX2" fmla="*/ 5800982 w 6982511"/>
              <a:gd name="connsiteY2" fmla="*/ 0 h 4726116"/>
              <a:gd name="connsiteX3" fmla="*/ 6982511 w 6982511"/>
              <a:gd name="connsiteY3" fmla="*/ 4726116 h 4726116"/>
              <a:gd name="connsiteX4" fmla="*/ 0 w 6982511"/>
              <a:gd name="connsiteY4" fmla="*/ 4707435 h 4726116"/>
              <a:gd name="connsiteX0" fmla="*/ 0 w 6982511"/>
              <a:gd name="connsiteY0" fmla="*/ 4707538 h 4726219"/>
              <a:gd name="connsiteX1" fmla="*/ 1163005 w 6982511"/>
              <a:gd name="connsiteY1" fmla="*/ 0 h 4726219"/>
              <a:gd name="connsiteX2" fmla="*/ 5800982 w 6982511"/>
              <a:gd name="connsiteY2" fmla="*/ 103 h 4726219"/>
              <a:gd name="connsiteX3" fmla="*/ 6982511 w 6982511"/>
              <a:gd name="connsiteY3" fmla="*/ 4726219 h 4726219"/>
              <a:gd name="connsiteX4" fmla="*/ 0 w 6982511"/>
              <a:gd name="connsiteY4" fmla="*/ 4707538 h 4726219"/>
              <a:gd name="connsiteX0" fmla="*/ 0 w 5800982"/>
              <a:gd name="connsiteY0" fmla="*/ 4707538 h 4711117"/>
              <a:gd name="connsiteX1" fmla="*/ 1163005 w 5800982"/>
              <a:gd name="connsiteY1" fmla="*/ 0 h 4711117"/>
              <a:gd name="connsiteX2" fmla="*/ 5800982 w 5800982"/>
              <a:gd name="connsiteY2" fmla="*/ 103 h 4711117"/>
              <a:gd name="connsiteX3" fmla="*/ 5775077 w 5800982"/>
              <a:gd name="connsiteY3" fmla="*/ 4711117 h 4711117"/>
              <a:gd name="connsiteX4" fmla="*/ 0 w 5800982"/>
              <a:gd name="connsiteY4" fmla="*/ 4707538 h 4711117"/>
              <a:gd name="connsiteX0" fmla="*/ 0 w 5800982"/>
              <a:gd name="connsiteY0" fmla="*/ 4707538 h 4711117"/>
              <a:gd name="connsiteX1" fmla="*/ 1163005 w 5800982"/>
              <a:gd name="connsiteY1" fmla="*/ 0 h 4711117"/>
              <a:gd name="connsiteX2" fmla="*/ 5800982 w 5800982"/>
              <a:gd name="connsiteY2" fmla="*/ 103 h 4711117"/>
              <a:gd name="connsiteX3" fmla="*/ 5796448 w 5800982"/>
              <a:gd name="connsiteY3" fmla="*/ 4711117 h 4711117"/>
              <a:gd name="connsiteX4" fmla="*/ 0 w 5800982"/>
              <a:gd name="connsiteY4" fmla="*/ 4707538 h 47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982" h="4711117">
                <a:moveTo>
                  <a:pt x="0" y="4707538"/>
                </a:moveTo>
                <a:lnTo>
                  <a:pt x="1163005" y="0"/>
                </a:lnTo>
                <a:lnTo>
                  <a:pt x="5800982" y="103"/>
                </a:lnTo>
                <a:cubicBezTo>
                  <a:pt x="5799471" y="1570441"/>
                  <a:pt x="5797959" y="3140779"/>
                  <a:pt x="5796448" y="4711117"/>
                </a:cubicBezTo>
                <a:lnTo>
                  <a:pt x="0" y="4707538"/>
                </a:lnTo>
                <a:close/>
              </a:path>
            </a:pathLst>
          </a:custGeom>
          <a:blipFill dpi="0"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l="-53986" t="-19934" r="-7338" b="-23112"/>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1" y="1104900"/>
            <a:ext cx="4386292" cy="5753100"/>
          </a:xfrm>
          <a:custGeom>
            <a:avLst/>
            <a:gdLst>
              <a:gd name="connsiteX0" fmla="*/ 0 w 5809673"/>
              <a:gd name="connsiteY0" fmla="*/ 4239491 h 4239491"/>
              <a:gd name="connsiteX1" fmla="*/ 1059873 w 5809673"/>
              <a:gd name="connsiteY1" fmla="*/ 0 h 4239491"/>
              <a:gd name="connsiteX2" fmla="*/ 4749800 w 5809673"/>
              <a:gd name="connsiteY2" fmla="*/ 0 h 4239491"/>
              <a:gd name="connsiteX3" fmla="*/ 5809673 w 5809673"/>
              <a:gd name="connsiteY3" fmla="*/ 4239491 h 4239491"/>
              <a:gd name="connsiteX4" fmla="*/ 0 w 5809673"/>
              <a:gd name="connsiteY4" fmla="*/ 4239491 h 4239491"/>
              <a:gd name="connsiteX0" fmla="*/ 0 w 5809673"/>
              <a:gd name="connsiteY0" fmla="*/ 4239491 h 4239491"/>
              <a:gd name="connsiteX1" fmla="*/ 1059873 w 5809673"/>
              <a:gd name="connsiteY1" fmla="*/ 0 h 4239491"/>
              <a:gd name="connsiteX2" fmla="*/ 4657436 w 5809673"/>
              <a:gd name="connsiteY2" fmla="*/ 0 h 4239491"/>
              <a:gd name="connsiteX3" fmla="*/ 5809673 w 5809673"/>
              <a:gd name="connsiteY3" fmla="*/ 4239491 h 4239491"/>
              <a:gd name="connsiteX4" fmla="*/ 0 w 5809673"/>
              <a:gd name="connsiteY4" fmla="*/ 4239491 h 4239491"/>
              <a:gd name="connsiteX0" fmla="*/ 0 w 5809673"/>
              <a:gd name="connsiteY0" fmla="*/ 4256247 h 4256247"/>
              <a:gd name="connsiteX1" fmla="*/ 1059873 w 5809673"/>
              <a:gd name="connsiteY1" fmla="*/ 16756 h 4256247"/>
              <a:gd name="connsiteX2" fmla="*/ 4783385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7 h 4256247"/>
              <a:gd name="connsiteX1" fmla="*/ 1059873 w 5809673"/>
              <a:gd name="connsiteY1" fmla="*/ 16756 h 4256247"/>
              <a:gd name="connsiteX2" fmla="*/ 4802762 w 5809673"/>
              <a:gd name="connsiteY2" fmla="*/ 0 h 4256247"/>
              <a:gd name="connsiteX3" fmla="*/ 5809673 w 5809673"/>
              <a:gd name="connsiteY3" fmla="*/ 4256247 h 4256247"/>
              <a:gd name="connsiteX4" fmla="*/ 0 w 5809673"/>
              <a:gd name="connsiteY4" fmla="*/ 4256247 h 4256247"/>
              <a:gd name="connsiteX0" fmla="*/ 0 w 5809673"/>
              <a:gd name="connsiteY0" fmla="*/ 4256248 h 4256248"/>
              <a:gd name="connsiteX1" fmla="*/ 1079250 w 5809673"/>
              <a:gd name="connsiteY1" fmla="*/ 0 h 4256248"/>
              <a:gd name="connsiteX2" fmla="*/ 4802762 w 5809673"/>
              <a:gd name="connsiteY2" fmla="*/ 1 h 4256248"/>
              <a:gd name="connsiteX3" fmla="*/ 5809673 w 5809673"/>
              <a:gd name="connsiteY3" fmla="*/ 4256248 h 4256248"/>
              <a:gd name="connsiteX4" fmla="*/ 0 w 5809673"/>
              <a:gd name="connsiteY4" fmla="*/ 4256248 h 4256248"/>
              <a:gd name="connsiteX0" fmla="*/ 0 w 4840835"/>
              <a:gd name="connsiteY0" fmla="*/ 4256248 h 4256248"/>
              <a:gd name="connsiteX1" fmla="*/ 110412 w 4840835"/>
              <a:gd name="connsiteY1" fmla="*/ 0 h 4256248"/>
              <a:gd name="connsiteX2" fmla="*/ 3833924 w 4840835"/>
              <a:gd name="connsiteY2" fmla="*/ 1 h 4256248"/>
              <a:gd name="connsiteX3" fmla="*/ 4840835 w 4840835"/>
              <a:gd name="connsiteY3" fmla="*/ 4256248 h 4256248"/>
              <a:gd name="connsiteX4" fmla="*/ 0 w 4840835"/>
              <a:gd name="connsiteY4" fmla="*/ 4256248 h 4256248"/>
              <a:gd name="connsiteX0" fmla="*/ 0 w 4763328"/>
              <a:gd name="connsiteY0" fmla="*/ 4256248 h 4256248"/>
              <a:gd name="connsiteX1" fmla="*/ 32905 w 4763328"/>
              <a:gd name="connsiteY1" fmla="*/ 0 h 4256248"/>
              <a:gd name="connsiteX2" fmla="*/ 3756417 w 4763328"/>
              <a:gd name="connsiteY2" fmla="*/ 1 h 4256248"/>
              <a:gd name="connsiteX3" fmla="*/ 4763328 w 4763328"/>
              <a:gd name="connsiteY3" fmla="*/ 4256248 h 4256248"/>
              <a:gd name="connsiteX4" fmla="*/ 0 w 4763328"/>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53640"/>
              <a:gd name="connsiteY0" fmla="*/ 4256248 h 4256248"/>
              <a:gd name="connsiteX1" fmla="*/ 23217 w 4753640"/>
              <a:gd name="connsiteY1" fmla="*/ 0 h 4256248"/>
              <a:gd name="connsiteX2" fmla="*/ 3746729 w 4753640"/>
              <a:gd name="connsiteY2" fmla="*/ 1 h 4256248"/>
              <a:gd name="connsiteX3" fmla="*/ 4753640 w 4753640"/>
              <a:gd name="connsiteY3" fmla="*/ 4256248 h 4256248"/>
              <a:gd name="connsiteX4" fmla="*/ 0 w 4753640"/>
              <a:gd name="connsiteY4" fmla="*/ 4256248 h 4256248"/>
              <a:gd name="connsiteX0" fmla="*/ 0 w 4743629"/>
              <a:gd name="connsiteY0" fmla="*/ 4256248 h 4256248"/>
              <a:gd name="connsiteX1" fmla="*/ 13206 w 4743629"/>
              <a:gd name="connsiteY1" fmla="*/ 0 h 4256248"/>
              <a:gd name="connsiteX2" fmla="*/ 3736718 w 4743629"/>
              <a:gd name="connsiteY2" fmla="*/ 1 h 4256248"/>
              <a:gd name="connsiteX3" fmla="*/ 4743629 w 4743629"/>
              <a:gd name="connsiteY3" fmla="*/ 4256248 h 4256248"/>
              <a:gd name="connsiteX4" fmla="*/ 0 w 4743629"/>
              <a:gd name="connsiteY4" fmla="*/ 4256248 h 4256248"/>
              <a:gd name="connsiteX0" fmla="*/ 0 w 4733619"/>
              <a:gd name="connsiteY0" fmla="*/ 4256248 h 4256248"/>
              <a:gd name="connsiteX1" fmla="*/ 3196 w 4733619"/>
              <a:gd name="connsiteY1" fmla="*/ 0 h 4256248"/>
              <a:gd name="connsiteX2" fmla="*/ 3726708 w 4733619"/>
              <a:gd name="connsiteY2" fmla="*/ 1 h 4256248"/>
              <a:gd name="connsiteX3" fmla="*/ 4733619 w 4733619"/>
              <a:gd name="connsiteY3" fmla="*/ 4256248 h 4256248"/>
              <a:gd name="connsiteX4" fmla="*/ 0 w 4733619"/>
              <a:gd name="connsiteY4" fmla="*/ 4256248 h 425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619" h="4256248">
                <a:moveTo>
                  <a:pt x="0" y="4256248"/>
                </a:moveTo>
                <a:cubicBezTo>
                  <a:pt x="1065" y="2837499"/>
                  <a:pt x="2131" y="1418749"/>
                  <a:pt x="3196" y="0"/>
                </a:cubicBezTo>
                <a:lnTo>
                  <a:pt x="3726708" y="1"/>
                </a:lnTo>
                <a:lnTo>
                  <a:pt x="4733619" y="4256248"/>
                </a:lnTo>
                <a:lnTo>
                  <a:pt x="0" y="4256248"/>
                </a:lnTo>
                <a:close/>
              </a:path>
            </a:pathLst>
          </a:custGeom>
          <a:blipFill dpi="0"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l="-70911" t="-29470" r="-37557" b="-29470"/>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9" name="Flowchart: Manual Operation 18"/>
          <p:cNvSpPr/>
          <p:nvPr/>
        </p:nvSpPr>
        <p:spPr>
          <a:xfrm>
            <a:off x="3523981" y="1104900"/>
            <a:ext cx="4860327" cy="575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932"/>
              <a:gd name="connsiteY0" fmla="*/ 21 h 10000"/>
              <a:gd name="connsiteX1" fmla="*/ 10932 w 10932"/>
              <a:gd name="connsiteY1" fmla="*/ 0 h 10000"/>
              <a:gd name="connsiteX2" fmla="*/ 8932 w 10932"/>
              <a:gd name="connsiteY2" fmla="*/ 10000 h 10000"/>
              <a:gd name="connsiteX3" fmla="*/ 2932 w 10932"/>
              <a:gd name="connsiteY3" fmla="*/ 10000 h 10000"/>
              <a:gd name="connsiteX4" fmla="*/ 0 w 10932"/>
              <a:gd name="connsiteY4" fmla="*/ 21 h 10000"/>
              <a:gd name="connsiteX0" fmla="*/ 0 w 12727"/>
              <a:gd name="connsiteY0" fmla="*/ 0 h 9979"/>
              <a:gd name="connsiteX1" fmla="*/ 12727 w 12727"/>
              <a:gd name="connsiteY1" fmla="*/ 22 h 9979"/>
              <a:gd name="connsiteX2" fmla="*/ 8932 w 12727"/>
              <a:gd name="connsiteY2" fmla="*/ 9979 h 9979"/>
              <a:gd name="connsiteX3" fmla="*/ 2932 w 12727"/>
              <a:gd name="connsiteY3" fmla="*/ 9979 h 9979"/>
              <a:gd name="connsiteX4" fmla="*/ 0 w 12727"/>
              <a:gd name="connsiteY4" fmla="*/ 0 h 9979"/>
              <a:gd name="connsiteX0" fmla="*/ 0 w 9273"/>
              <a:gd name="connsiteY0" fmla="*/ 18 h 9978"/>
              <a:gd name="connsiteX1" fmla="*/ 9273 w 9273"/>
              <a:gd name="connsiteY1" fmla="*/ 0 h 9978"/>
              <a:gd name="connsiteX2" fmla="*/ 6291 w 9273"/>
              <a:gd name="connsiteY2" fmla="*/ 9978 h 9978"/>
              <a:gd name="connsiteX3" fmla="*/ 1577 w 9273"/>
              <a:gd name="connsiteY3" fmla="*/ 9978 h 9978"/>
              <a:gd name="connsiteX4" fmla="*/ 0 w 9273"/>
              <a:gd name="connsiteY4" fmla="*/ 18 h 9978"/>
              <a:gd name="connsiteX0" fmla="*/ 0 w 10082"/>
              <a:gd name="connsiteY0" fmla="*/ 18 h 10000"/>
              <a:gd name="connsiteX1" fmla="*/ 10082 w 10082"/>
              <a:gd name="connsiteY1" fmla="*/ 0 h 10000"/>
              <a:gd name="connsiteX2" fmla="*/ 6866 w 10082"/>
              <a:gd name="connsiteY2" fmla="*/ 10000 h 10000"/>
              <a:gd name="connsiteX3" fmla="*/ 1783 w 10082"/>
              <a:gd name="connsiteY3" fmla="*/ 10000 h 10000"/>
              <a:gd name="connsiteX4" fmla="*/ 0 w 10082"/>
              <a:gd name="connsiteY4" fmla="*/ 18 h 10000"/>
              <a:gd name="connsiteX0" fmla="*/ 0 w 10147"/>
              <a:gd name="connsiteY0" fmla="*/ 18 h 10000"/>
              <a:gd name="connsiteX1" fmla="*/ 10147 w 10147"/>
              <a:gd name="connsiteY1" fmla="*/ 0 h 10000"/>
              <a:gd name="connsiteX2" fmla="*/ 6931 w 10147"/>
              <a:gd name="connsiteY2" fmla="*/ 10000 h 10000"/>
              <a:gd name="connsiteX3" fmla="*/ 1848 w 10147"/>
              <a:gd name="connsiteY3" fmla="*/ 10000 h 10000"/>
              <a:gd name="connsiteX4" fmla="*/ 0 w 10147"/>
              <a:gd name="connsiteY4" fmla="*/ 18 h 10000"/>
              <a:gd name="connsiteX0" fmla="*/ 0 w 8660"/>
              <a:gd name="connsiteY0" fmla="*/ 0 h 9982"/>
              <a:gd name="connsiteX1" fmla="*/ 8660 w 8660"/>
              <a:gd name="connsiteY1" fmla="*/ 22 h 9982"/>
              <a:gd name="connsiteX2" fmla="*/ 6931 w 8660"/>
              <a:gd name="connsiteY2" fmla="*/ 9982 h 9982"/>
              <a:gd name="connsiteX3" fmla="*/ 1848 w 8660"/>
              <a:gd name="connsiteY3" fmla="*/ 9982 h 9982"/>
              <a:gd name="connsiteX4" fmla="*/ 0 w 8660"/>
              <a:gd name="connsiteY4" fmla="*/ 0 h 9982"/>
              <a:gd name="connsiteX0" fmla="*/ 0 w 9830"/>
              <a:gd name="connsiteY0" fmla="*/ 0 h 9980"/>
              <a:gd name="connsiteX1" fmla="*/ 9830 w 9830"/>
              <a:gd name="connsiteY1" fmla="*/ 2 h 9980"/>
              <a:gd name="connsiteX2" fmla="*/ 7833 w 9830"/>
              <a:gd name="connsiteY2" fmla="*/ 9980 h 9980"/>
              <a:gd name="connsiteX3" fmla="*/ 1964 w 9830"/>
              <a:gd name="connsiteY3" fmla="*/ 9980 h 9980"/>
              <a:gd name="connsiteX4" fmla="*/ 0 w 9830"/>
              <a:gd name="connsiteY4" fmla="*/ 0 h 9980"/>
              <a:gd name="connsiteX0" fmla="*/ 0 w 9942"/>
              <a:gd name="connsiteY0" fmla="*/ 0 h 10000"/>
              <a:gd name="connsiteX1" fmla="*/ 9942 w 9942"/>
              <a:gd name="connsiteY1" fmla="*/ 2 h 10000"/>
              <a:gd name="connsiteX2" fmla="*/ 7910 w 9942"/>
              <a:gd name="connsiteY2" fmla="*/ 10000 h 10000"/>
              <a:gd name="connsiteX3" fmla="*/ 1940 w 9942"/>
              <a:gd name="connsiteY3" fmla="*/ 10000 h 10000"/>
              <a:gd name="connsiteX4" fmla="*/ 0 w 994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 h="10000">
                <a:moveTo>
                  <a:pt x="0" y="0"/>
                </a:moveTo>
                <a:lnTo>
                  <a:pt x="9942" y="2"/>
                </a:lnTo>
                <a:lnTo>
                  <a:pt x="7910" y="10000"/>
                </a:lnTo>
                <a:lnTo>
                  <a:pt x="1940" y="10000"/>
                </a:lnTo>
                <a:lnTo>
                  <a:pt x="0" y="0"/>
                </a:lnTo>
                <a:close/>
              </a:path>
            </a:pathLst>
          </a:custGeom>
          <a:blipFill dpi="0"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l="-96745" t="-23112" r="-32781" b="-35828"/>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24290" y="1948729"/>
            <a:ext cx="3038763" cy="3693319"/>
          </a:xfrm>
          <a:prstGeom prst="rect">
            <a:avLst/>
          </a:prstGeom>
          <a:solidFill>
            <a:srgbClr val="E7E6E6">
              <a:alpha val="75000"/>
            </a:srgbClr>
          </a:solidFill>
        </p:spPr>
        <p:txBody>
          <a:bodyPr wrap="square" rtlCol="0">
            <a:spAutoFit/>
          </a:bodyPr>
          <a:lstStyle/>
          <a:p>
            <a:pPr algn="ctr">
              <a:buClr>
                <a:srgbClr val="1B57AF"/>
              </a:buClr>
            </a:pPr>
            <a:r>
              <a:rPr lang="en-US" sz="3400" b="1" dirty="0" smtClean="0">
                <a:solidFill>
                  <a:srgbClr val="1B57AF"/>
                </a:solidFill>
                <a:latin typeface="+mj-lt"/>
              </a:rPr>
              <a:t>DATA</a:t>
            </a:r>
            <a:endParaRPr lang="en-US" sz="3400" dirty="0">
              <a:solidFill>
                <a:srgbClr val="1B57AF"/>
              </a:solidFill>
              <a:latin typeface="+mj-lt"/>
            </a:endParaRP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Landsat 5</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Landsat 8</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City of Hampton Imagery</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National Land Cover Database</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Conservation Innovation Center Land Cover</a:t>
            </a:r>
          </a:p>
        </p:txBody>
      </p:sp>
      <p:sp>
        <p:nvSpPr>
          <p:cNvPr id="9" name="TextBox 8"/>
          <p:cNvSpPr txBox="1"/>
          <p:nvPr/>
        </p:nvSpPr>
        <p:spPr>
          <a:xfrm>
            <a:off x="8798276" y="1943398"/>
            <a:ext cx="2979755" cy="4001095"/>
          </a:xfrm>
          <a:prstGeom prst="rect">
            <a:avLst/>
          </a:prstGeom>
          <a:solidFill>
            <a:srgbClr val="E7E6E6">
              <a:alpha val="75000"/>
            </a:srgbClr>
          </a:solidFill>
        </p:spPr>
        <p:txBody>
          <a:bodyPr wrap="square" rtlCol="0">
            <a:spAutoFit/>
          </a:bodyPr>
          <a:lstStyle/>
          <a:p>
            <a:pPr algn="ctr">
              <a:spcAft>
                <a:spcPts val="600"/>
              </a:spcAft>
              <a:buClr>
                <a:srgbClr val="1B57AF"/>
              </a:buClr>
            </a:pPr>
            <a:r>
              <a:rPr lang="en-US" sz="3400" b="1" dirty="0" smtClean="0">
                <a:solidFill>
                  <a:srgbClr val="1B57AF"/>
                </a:solidFill>
              </a:rPr>
              <a:t>ANALYSIS</a:t>
            </a:r>
            <a:endParaRPr lang="en-US" sz="3400" b="1" dirty="0">
              <a:solidFill>
                <a:srgbClr val="1B57AF"/>
              </a:solidFill>
            </a:endParaRP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Run regression</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Calculate percent tree and impervious  cover</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Display change over time</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ISAT – calculate impacts of impervious surfaces on water quality</a:t>
            </a:r>
          </a:p>
        </p:txBody>
      </p:sp>
      <p:sp>
        <p:nvSpPr>
          <p:cNvPr id="11" name="TextBox 10"/>
          <p:cNvSpPr txBox="1"/>
          <p:nvPr/>
        </p:nvSpPr>
        <p:spPr>
          <a:xfrm>
            <a:off x="4347290" y="1943397"/>
            <a:ext cx="3110219" cy="3000821"/>
          </a:xfrm>
          <a:prstGeom prst="rect">
            <a:avLst/>
          </a:prstGeom>
          <a:solidFill>
            <a:srgbClr val="E7E6E6">
              <a:alpha val="75000"/>
            </a:srgbClr>
          </a:solidFill>
        </p:spPr>
        <p:txBody>
          <a:bodyPr wrap="square" rtlCol="0">
            <a:spAutoFit/>
          </a:bodyPr>
          <a:lstStyle/>
          <a:p>
            <a:pPr algn="ctr">
              <a:spcAft>
                <a:spcPts val="600"/>
              </a:spcAft>
              <a:buClr>
                <a:srgbClr val="1B57AF"/>
              </a:buClr>
            </a:pPr>
            <a:r>
              <a:rPr lang="en-US" sz="3400" b="1" dirty="0" smtClean="0">
                <a:solidFill>
                  <a:srgbClr val="1B57AF"/>
                </a:solidFill>
                <a:latin typeface="+mj-lt"/>
              </a:rPr>
              <a:t>PROCESSING</a:t>
            </a:r>
            <a:endParaRPr lang="en-US" sz="3400" b="1" dirty="0">
              <a:solidFill>
                <a:srgbClr val="1B57AF"/>
              </a:solidFill>
              <a:latin typeface="+mj-lt"/>
            </a:endParaRP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Google Earth Engine- filter, mask, reduce, export</a:t>
            </a:r>
          </a:p>
          <a:p>
            <a:pPr marL="342900" indent="-342900">
              <a:spcAft>
                <a:spcPts val="600"/>
              </a:spcAft>
              <a:buClr>
                <a:srgbClr val="1B57AF"/>
              </a:buClr>
              <a:buFont typeface="Webdings" panose="05030102010509060703" pitchFamily="18" charset="2"/>
              <a:buChar char="4"/>
            </a:pPr>
            <a:r>
              <a:rPr lang="en-US" sz="2000" dirty="0" smtClean="0">
                <a:solidFill>
                  <a:schemeClr val="tx1">
                    <a:lumMod val="75000"/>
                    <a:lumOff val="25000"/>
                  </a:schemeClr>
                </a:solidFill>
                <a:latin typeface="+mj-lt"/>
              </a:rPr>
              <a:t>Calculate </a:t>
            </a:r>
            <a:r>
              <a:rPr lang="en-US" sz="2000" dirty="0">
                <a:solidFill>
                  <a:schemeClr val="tx1">
                    <a:lumMod val="75000"/>
                    <a:lumOff val="25000"/>
                  </a:schemeClr>
                </a:solidFill>
                <a:latin typeface="+mj-lt"/>
              </a:rPr>
              <a:t>predictors for analysis</a:t>
            </a:r>
          </a:p>
          <a:p>
            <a:pPr marL="342900" indent="-342900">
              <a:spcAft>
                <a:spcPts val="600"/>
              </a:spcAft>
              <a:buClr>
                <a:srgbClr val="1B57AF"/>
              </a:buClr>
              <a:buFont typeface="Webdings" panose="05030102010509060703" pitchFamily="18" charset="2"/>
              <a:buChar char="4"/>
            </a:pPr>
            <a:r>
              <a:rPr lang="en-US" sz="2000" dirty="0">
                <a:solidFill>
                  <a:schemeClr val="tx1">
                    <a:lumMod val="75000"/>
                    <a:lumOff val="25000"/>
                  </a:schemeClr>
                </a:solidFill>
                <a:latin typeface="+mj-lt"/>
              </a:rPr>
              <a:t>Prepare metrics for ISAT </a:t>
            </a:r>
          </a:p>
        </p:txBody>
      </p:sp>
      <p:sp>
        <p:nvSpPr>
          <p:cNvPr id="10" name="Rectangle 9">
            <a:extLst>
              <a:ext uri="{FF2B5EF4-FFF2-40B4-BE49-F238E27FC236}">
                <a16:creationId xmlns:a16="http://schemas.microsoft.com/office/drawing/2014/main" id="{6F60BE2E-95C1-4A4F-AD71-711FCCEE89EA}"/>
              </a:ext>
            </a:extLst>
          </p:cNvPr>
          <p:cNvSpPr/>
          <p:nvPr/>
        </p:nvSpPr>
        <p:spPr>
          <a:xfrm>
            <a:off x="49472" y="6510890"/>
            <a:ext cx="4523995" cy="307777"/>
          </a:xfrm>
          <a:prstGeom prst="rect">
            <a:avLst/>
          </a:prstGeom>
        </p:spPr>
        <p:txBody>
          <a:bodyPr wrap="none">
            <a:spAutoFit/>
          </a:bodyPr>
          <a:lstStyle/>
          <a:p>
            <a:r>
              <a:rPr lang="en-US" sz="1400" dirty="0">
                <a:solidFill>
                  <a:schemeClr val="tx1">
                    <a:lumMod val="75000"/>
                    <a:lumOff val="25000"/>
                  </a:schemeClr>
                </a:solidFill>
              </a:rPr>
              <a:t>Image Credits: DEVELOP Team, City of Hampton</a:t>
            </a:r>
          </a:p>
        </p:txBody>
      </p:sp>
    </p:spTree>
    <p:extLst>
      <p:ext uri="{BB962C8B-B14F-4D97-AF65-F5344CB8AC3E}">
        <p14:creationId xmlns:p14="http://schemas.microsoft.com/office/powerpoint/2010/main" val="3484648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RESULTS</a:t>
            </a:r>
          </a:p>
        </p:txBody>
      </p:sp>
      <p:sp>
        <p:nvSpPr>
          <p:cNvPr id="20" name="Rectangle 19">
            <a:extLst>
              <a:ext uri="{FF2B5EF4-FFF2-40B4-BE49-F238E27FC236}">
                <a16:creationId xmlns:a16="http://schemas.microsoft.com/office/drawing/2014/main" id="{4ABE0FCF-C41D-4D1D-BBFF-6B197542C785}"/>
              </a:ext>
            </a:extLst>
          </p:cNvPr>
          <p:cNvSpPr/>
          <p:nvPr/>
        </p:nvSpPr>
        <p:spPr>
          <a:xfrm>
            <a:off x="0" y="6574287"/>
            <a:ext cx="2771913" cy="307777"/>
          </a:xfrm>
          <a:prstGeom prst="rect">
            <a:avLst/>
          </a:prstGeom>
        </p:spPr>
        <p:txBody>
          <a:bodyPr wrap="none">
            <a:spAutoFit/>
          </a:bodyPr>
          <a:lstStyle/>
          <a:p>
            <a:r>
              <a:rPr lang="en-US" sz="1400" dirty="0">
                <a:solidFill>
                  <a:schemeClr val="bg1"/>
                </a:solidFill>
              </a:rPr>
              <a:t>Image Credit: DEVELOP Team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0099" y="1456494"/>
            <a:ext cx="5878023" cy="4569883"/>
          </a:xfrm>
          <a:prstGeom prst="rect">
            <a:avLst/>
          </a:prstGeom>
        </p:spPr>
      </p:pic>
      <p:grpSp>
        <p:nvGrpSpPr>
          <p:cNvPr id="9" name="Group 8"/>
          <p:cNvGrpSpPr/>
          <p:nvPr/>
        </p:nvGrpSpPr>
        <p:grpSpPr>
          <a:xfrm>
            <a:off x="6232123" y="5582008"/>
            <a:ext cx="2716148" cy="369288"/>
            <a:chOff x="2151223" y="6296828"/>
            <a:chExt cx="4101035" cy="554188"/>
          </a:xfrm>
        </p:grpSpPr>
        <p:sp>
          <p:nvSpPr>
            <p:cNvPr id="19" name="TextBox 18"/>
            <p:cNvSpPr txBox="1"/>
            <p:nvPr/>
          </p:nvSpPr>
          <p:spPr>
            <a:xfrm>
              <a:off x="2151223" y="6296828"/>
              <a:ext cx="207819"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a:t>
              </a:r>
              <a:endParaRPr lang="en-US" sz="1200" dirty="0">
                <a:solidFill>
                  <a:schemeClr val="tx1">
                    <a:lumMod val="75000"/>
                    <a:lumOff val="25000"/>
                  </a:schemeClr>
                </a:solidFill>
                <a:latin typeface="Century Gothic" panose="020B0502020202020204" pitchFamily="34" charset="0"/>
              </a:endParaRPr>
            </a:p>
          </p:txBody>
        </p:sp>
        <p:sp>
          <p:nvSpPr>
            <p:cNvPr id="21" name="TextBox 20"/>
            <p:cNvSpPr txBox="1"/>
            <p:nvPr/>
          </p:nvSpPr>
          <p:spPr>
            <a:xfrm>
              <a:off x="2971973" y="6296828"/>
              <a:ext cx="853679" cy="372400"/>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2,000</a:t>
              </a:r>
              <a:endParaRPr lang="en-US" sz="1200" dirty="0">
                <a:solidFill>
                  <a:schemeClr val="tx1">
                    <a:lumMod val="75000"/>
                    <a:lumOff val="25000"/>
                  </a:schemeClr>
                </a:solidFill>
                <a:latin typeface="Century Gothic" panose="020B0502020202020204" pitchFamily="34" charset="0"/>
              </a:endParaRPr>
            </a:p>
          </p:txBody>
        </p:sp>
        <p:sp>
          <p:nvSpPr>
            <p:cNvPr id="22" name="TextBox 21"/>
            <p:cNvSpPr txBox="1"/>
            <p:nvPr/>
          </p:nvSpPr>
          <p:spPr>
            <a:xfrm>
              <a:off x="4371305" y="6322467"/>
              <a:ext cx="915585" cy="415691"/>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4,000</a:t>
              </a:r>
              <a:endParaRPr lang="en-US" sz="1200" dirty="0">
                <a:solidFill>
                  <a:schemeClr val="tx1">
                    <a:lumMod val="75000"/>
                    <a:lumOff val="25000"/>
                  </a:schemeClr>
                </a:solidFill>
                <a:latin typeface="Century Gothic" panose="020B0502020202020204" pitchFamily="34" charset="0"/>
              </a:endParaRPr>
            </a:p>
          </p:txBody>
        </p:sp>
        <p:sp>
          <p:nvSpPr>
            <p:cNvPr id="23" name="TextBox 22"/>
            <p:cNvSpPr txBox="1"/>
            <p:nvPr/>
          </p:nvSpPr>
          <p:spPr>
            <a:xfrm>
              <a:off x="5089631" y="6435327"/>
              <a:ext cx="1162627" cy="41568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Meters</a:t>
              </a:r>
              <a:endParaRPr lang="en-US" sz="1200" dirty="0">
                <a:solidFill>
                  <a:schemeClr val="tx1">
                    <a:lumMod val="75000"/>
                    <a:lumOff val="25000"/>
                  </a:schemeClr>
                </a:solidFill>
                <a:latin typeface="Century Gothic" panose="020B0502020202020204" pitchFamily="34" charset="0"/>
              </a:endParaRPr>
            </a:p>
          </p:txBody>
        </p:sp>
      </p:grpSp>
      <p:sp>
        <p:nvSpPr>
          <p:cNvPr id="10" name="TextBox 9"/>
          <p:cNvSpPr txBox="1"/>
          <p:nvPr/>
        </p:nvSpPr>
        <p:spPr>
          <a:xfrm>
            <a:off x="5995555" y="1659084"/>
            <a:ext cx="2851435" cy="646331"/>
          </a:xfrm>
          <a:prstGeom prst="rect">
            <a:avLst/>
          </a:prstGeom>
          <a:noFill/>
        </p:spPr>
        <p:txBody>
          <a:bodyPr wrap="square" rtlCol="0">
            <a:spAutoFit/>
          </a:bodyPr>
          <a:lstStyle/>
          <a:p>
            <a:pPr algn="ctr"/>
            <a:r>
              <a:rPr lang="en-US" b="1" dirty="0" smtClean="0">
                <a:solidFill>
                  <a:schemeClr val="tx1">
                    <a:lumMod val="75000"/>
                    <a:lumOff val="25000"/>
                  </a:schemeClr>
                </a:solidFill>
                <a:latin typeface="Century Gothic" panose="020B0502020202020204" pitchFamily="34" charset="0"/>
              </a:rPr>
              <a:t>Impervious Surface </a:t>
            </a:r>
          </a:p>
          <a:p>
            <a:pPr algn="ctr"/>
            <a:r>
              <a:rPr lang="en-US" b="1" dirty="0" smtClean="0">
                <a:solidFill>
                  <a:schemeClr val="tx1">
                    <a:lumMod val="75000"/>
                    <a:lumOff val="25000"/>
                  </a:schemeClr>
                </a:solidFill>
                <a:latin typeface="Century Gothic" panose="020B0502020202020204" pitchFamily="34" charset="0"/>
              </a:rPr>
              <a:t>2019</a:t>
            </a:r>
            <a:endParaRPr lang="en-US" b="1" dirty="0">
              <a:solidFill>
                <a:schemeClr val="tx1">
                  <a:lumMod val="75000"/>
                  <a:lumOff val="25000"/>
                </a:schemeClr>
              </a:solidFill>
              <a:latin typeface="Century Gothic" panose="020B0502020202020204" pitchFamily="34" charset="0"/>
            </a:endParaRPr>
          </a:p>
        </p:txBody>
      </p:sp>
      <p:grpSp>
        <p:nvGrpSpPr>
          <p:cNvPr id="11" name="Group 10"/>
          <p:cNvGrpSpPr/>
          <p:nvPr/>
        </p:nvGrpSpPr>
        <p:grpSpPr>
          <a:xfrm>
            <a:off x="10651894" y="5095334"/>
            <a:ext cx="816950" cy="685193"/>
            <a:chOff x="9063035" y="4188301"/>
            <a:chExt cx="1233490" cy="1028265"/>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3035" y="4264501"/>
              <a:ext cx="357187" cy="904875"/>
            </a:xfrm>
            <a:prstGeom prst="rect">
              <a:avLst/>
            </a:prstGeom>
          </p:spPr>
        </p:pic>
        <p:sp>
          <p:nvSpPr>
            <p:cNvPr id="17" name="TextBox 16"/>
            <p:cNvSpPr txBox="1"/>
            <p:nvPr/>
          </p:nvSpPr>
          <p:spPr>
            <a:xfrm>
              <a:off x="9420222" y="4188301"/>
              <a:ext cx="876303" cy="276999"/>
            </a:xfrm>
            <a:prstGeom prst="rect">
              <a:avLst/>
            </a:prstGeom>
            <a:noFill/>
          </p:spPr>
          <p:txBody>
            <a:bodyPr wrap="square" rtlCol="0">
              <a:spAutoFit/>
            </a:bodyPr>
            <a:lstStyle/>
            <a:p>
              <a:r>
                <a:rPr lang="en-US" sz="1200" dirty="0" smtClean="0">
                  <a:latin typeface="Century Gothic" panose="020B0502020202020204" pitchFamily="34" charset="0"/>
                </a:rPr>
                <a:t>100%</a:t>
              </a:r>
              <a:endParaRPr lang="en-US" sz="1200" dirty="0">
                <a:latin typeface="Century Gothic" panose="020B0502020202020204" pitchFamily="34" charset="0"/>
              </a:endParaRPr>
            </a:p>
          </p:txBody>
        </p:sp>
        <p:sp>
          <p:nvSpPr>
            <p:cNvPr id="18" name="TextBox 17"/>
            <p:cNvSpPr txBox="1"/>
            <p:nvPr/>
          </p:nvSpPr>
          <p:spPr>
            <a:xfrm>
              <a:off x="9420222" y="4939567"/>
              <a:ext cx="876303" cy="276999"/>
            </a:xfrm>
            <a:prstGeom prst="rect">
              <a:avLst/>
            </a:prstGeom>
            <a:noFill/>
          </p:spPr>
          <p:txBody>
            <a:bodyPr wrap="square" rtlCol="0">
              <a:spAutoFit/>
            </a:bodyPr>
            <a:lstStyle/>
            <a:p>
              <a:r>
                <a:rPr lang="en-US" sz="1200" dirty="0" smtClean="0">
                  <a:latin typeface="Century Gothic" panose="020B0502020202020204" pitchFamily="34" charset="0"/>
                </a:rPr>
                <a:t>0%</a:t>
              </a:r>
              <a:endParaRPr lang="en-US" sz="1200" dirty="0">
                <a:latin typeface="Century Gothic" panose="020B0502020202020204" pitchFamily="34" charset="0"/>
              </a:endParaRPr>
            </a:p>
          </p:txBody>
        </p:sp>
      </p:grpSp>
      <p:grpSp>
        <p:nvGrpSpPr>
          <p:cNvPr id="12" name="Group 11"/>
          <p:cNvGrpSpPr/>
          <p:nvPr/>
        </p:nvGrpSpPr>
        <p:grpSpPr>
          <a:xfrm>
            <a:off x="10651894" y="4450535"/>
            <a:ext cx="1366228" cy="391391"/>
            <a:chOff x="7612435" y="5849847"/>
            <a:chExt cx="2062829" cy="587359"/>
          </a:xfrm>
        </p:grpSpPr>
        <p:sp>
          <p:nvSpPr>
            <p:cNvPr id="14" name="Rectangle 13"/>
            <p:cNvSpPr/>
            <p:nvPr/>
          </p:nvSpPr>
          <p:spPr>
            <a:xfrm>
              <a:off x="7612435" y="6243772"/>
              <a:ext cx="357187" cy="193434"/>
            </a:xfrm>
            <a:prstGeom prst="rect">
              <a:avLst/>
            </a:prstGeom>
            <a:noFill/>
            <a:ln w="190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TextBox 14"/>
            <p:cNvSpPr txBox="1"/>
            <p:nvPr/>
          </p:nvSpPr>
          <p:spPr>
            <a:xfrm>
              <a:off x="8016587" y="5849847"/>
              <a:ext cx="1658677" cy="461665"/>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Newmarket Creek Watershed</a:t>
              </a:r>
              <a:endParaRPr lang="en-US" sz="1200" dirty="0">
                <a:solidFill>
                  <a:schemeClr val="tx1">
                    <a:lumMod val="75000"/>
                    <a:lumOff val="25000"/>
                  </a:schemeClr>
                </a:solidFill>
                <a:latin typeface="Century Gothic" panose="020B0502020202020204" pitchFamily="34" charset="0"/>
              </a:endParaRPr>
            </a:p>
          </p:txBody>
        </p:sp>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024" t="28344"/>
          <a:stretch/>
        </p:blipFill>
        <p:spPr>
          <a:xfrm>
            <a:off x="11459257" y="1931215"/>
            <a:ext cx="242648" cy="398942"/>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54" y="1456494"/>
            <a:ext cx="5878301" cy="4569883"/>
          </a:xfrm>
          <a:prstGeom prst="rect">
            <a:avLst/>
          </a:prstGeom>
        </p:spPr>
      </p:pic>
      <p:grpSp>
        <p:nvGrpSpPr>
          <p:cNvPr id="32" name="Group 31"/>
          <p:cNvGrpSpPr/>
          <p:nvPr/>
        </p:nvGrpSpPr>
        <p:grpSpPr>
          <a:xfrm>
            <a:off x="214422" y="5582618"/>
            <a:ext cx="2679196" cy="384132"/>
            <a:chOff x="2151223" y="6289943"/>
            <a:chExt cx="4045049" cy="576465"/>
          </a:xfrm>
        </p:grpSpPr>
        <p:sp>
          <p:nvSpPr>
            <p:cNvPr id="42" name="TextBox 41"/>
            <p:cNvSpPr txBox="1"/>
            <p:nvPr/>
          </p:nvSpPr>
          <p:spPr>
            <a:xfrm>
              <a:off x="2151223" y="6296828"/>
              <a:ext cx="207819"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a:t>
              </a:r>
              <a:endParaRPr lang="en-US" sz="1200" dirty="0">
                <a:solidFill>
                  <a:schemeClr val="tx1">
                    <a:lumMod val="75000"/>
                    <a:lumOff val="25000"/>
                  </a:schemeClr>
                </a:solidFill>
                <a:latin typeface="Century Gothic" panose="020B0502020202020204" pitchFamily="34" charset="0"/>
              </a:endParaRPr>
            </a:p>
          </p:txBody>
        </p:sp>
        <p:sp>
          <p:nvSpPr>
            <p:cNvPr id="43" name="TextBox 42"/>
            <p:cNvSpPr txBox="1"/>
            <p:nvPr/>
          </p:nvSpPr>
          <p:spPr>
            <a:xfrm>
              <a:off x="2970147" y="6289943"/>
              <a:ext cx="947404" cy="415691"/>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2,000</a:t>
              </a:r>
              <a:endParaRPr lang="en-US" sz="1200" dirty="0">
                <a:solidFill>
                  <a:schemeClr val="tx1">
                    <a:lumMod val="75000"/>
                    <a:lumOff val="25000"/>
                  </a:schemeClr>
                </a:solidFill>
                <a:latin typeface="Century Gothic" panose="020B0502020202020204" pitchFamily="34" charset="0"/>
              </a:endParaRPr>
            </a:p>
          </p:txBody>
        </p:sp>
        <p:sp>
          <p:nvSpPr>
            <p:cNvPr id="44" name="TextBox 43"/>
            <p:cNvSpPr txBox="1"/>
            <p:nvPr/>
          </p:nvSpPr>
          <p:spPr>
            <a:xfrm>
              <a:off x="4364396" y="6309953"/>
              <a:ext cx="911330" cy="415691"/>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4,000</a:t>
              </a:r>
              <a:endParaRPr lang="en-US" sz="1200" dirty="0">
                <a:solidFill>
                  <a:schemeClr val="tx1">
                    <a:lumMod val="75000"/>
                    <a:lumOff val="25000"/>
                  </a:schemeClr>
                </a:solidFill>
                <a:latin typeface="Century Gothic" panose="020B0502020202020204" pitchFamily="34" charset="0"/>
              </a:endParaRPr>
            </a:p>
          </p:txBody>
        </p:sp>
        <p:sp>
          <p:nvSpPr>
            <p:cNvPr id="45" name="TextBox 44"/>
            <p:cNvSpPr txBox="1"/>
            <p:nvPr/>
          </p:nvSpPr>
          <p:spPr>
            <a:xfrm>
              <a:off x="5084619" y="6450717"/>
              <a:ext cx="1111653" cy="415691"/>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Meters</a:t>
              </a:r>
              <a:endParaRPr lang="en-US" sz="1200" dirty="0">
                <a:solidFill>
                  <a:schemeClr val="tx1">
                    <a:lumMod val="75000"/>
                    <a:lumOff val="25000"/>
                  </a:schemeClr>
                </a:solidFill>
                <a:latin typeface="Century Gothic" panose="020B0502020202020204" pitchFamily="34" charset="0"/>
              </a:endParaRPr>
            </a:p>
          </p:txBody>
        </p:sp>
      </p:grpSp>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879" t="32035" r="-1"/>
          <a:stretch/>
        </p:blipFill>
        <p:spPr>
          <a:xfrm>
            <a:off x="5441850" y="1962364"/>
            <a:ext cx="252425" cy="378394"/>
          </a:xfrm>
          <a:prstGeom prst="rect">
            <a:avLst/>
          </a:prstGeom>
        </p:spPr>
      </p:pic>
      <p:sp>
        <p:nvSpPr>
          <p:cNvPr id="34" name="TextBox 33"/>
          <p:cNvSpPr txBox="1"/>
          <p:nvPr/>
        </p:nvSpPr>
        <p:spPr>
          <a:xfrm>
            <a:off x="-41454" y="1659084"/>
            <a:ext cx="2851570" cy="646331"/>
          </a:xfrm>
          <a:prstGeom prst="rect">
            <a:avLst/>
          </a:prstGeom>
          <a:noFill/>
        </p:spPr>
        <p:txBody>
          <a:bodyPr wrap="square" rtlCol="0">
            <a:spAutoFit/>
          </a:bodyPr>
          <a:lstStyle/>
          <a:p>
            <a:pPr algn="ctr"/>
            <a:r>
              <a:rPr lang="en-US" b="1" dirty="0" smtClean="0">
                <a:solidFill>
                  <a:schemeClr val="tx1">
                    <a:lumMod val="75000"/>
                    <a:lumOff val="25000"/>
                  </a:schemeClr>
                </a:solidFill>
                <a:latin typeface="Century Gothic" panose="020B0502020202020204" pitchFamily="34" charset="0"/>
              </a:rPr>
              <a:t>Tree Canopy </a:t>
            </a:r>
          </a:p>
          <a:p>
            <a:pPr algn="ctr"/>
            <a:r>
              <a:rPr lang="en-US" b="1" dirty="0" smtClean="0">
                <a:solidFill>
                  <a:schemeClr val="tx1">
                    <a:lumMod val="75000"/>
                    <a:lumOff val="25000"/>
                  </a:schemeClr>
                </a:solidFill>
                <a:latin typeface="Century Gothic" panose="020B0502020202020204" pitchFamily="34" charset="0"/>
              </a:rPr>
              <a:t>2019</a:t>
            </a:r>
            <a:endParaRPr lang="en-US" b="1" dirty="0">
              <a:solidFill>
                <a:schemeClr val="tx1">
                  <a:lumMod val="75000"/>
                  <a:lumOff val="25000"/>
                </a:schemeClr>
              </a:solidFill>
              <a:latin typeface="Century Gothic" panose="020B0502020202020204" pitchFamily="34" charset="0"/>
            </a:endParaRPr>
          </a:p>
        </p:txBody>
      </p:sp>
      <p:grpSp>
        <p:nvGrpSpPr>
          <p:cNvPr id="35" name="Group 34"/>
          <p:cNvGrpSpPr/>
          <p:nvPr/>
        </p:nvGrpSpPr>
        <p:grpSpPr>
          <a:xfrm>
            <a:off x="4652132" y="5081396"/>
            <a:ext cx="816988" cy="685193"/>
            <a:chOff x="9063036" y="4188301"/>
            <a:chExt cx="1233489" cy="1028265"/>
          </a:xfrm>
        </p:grpSpPr>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3036" y="4264501"/>
              <a:ext cx="357187" cy="904875"/>
            </a:xfrm>
            <a:prstGeom prst="rect">
              <a:avLst/>
            </a:prstGeom>
          </p:spPr>
        </p:pic>
        <p:sp>
          <p:nvSpPr>
            <p:cNvPr id="40" name="TextBox 39"/>
            <p:cNvSpPr txBox="1"/>
            <p:nvPr/>
          </p:nvSpPr>
          <p:spPr>
            <a:xfrm>
              <a:off x="9420222" y="4188301"/>
              <a:ext cx="876303" cy="276999"/>
            </a:xfrm>
            <a:prstGeom prst="rect">
              <a:avLst/>
            </a:prstGeom>
            <a:noFill/>
          </p:spPr>
          <p:txBody>
            <a:bodyPr wrap="square" rtlCol="0">
              <a:spAutoFit/>
            </a:bodyPr>
            <a:lstStyle/>
            <a:p>
              <a:r>
                <a:rPr lang="en-US" sz="1200" dirty="0" smtClean="0">
                  <a:latin typeface="Century Gothic" panose="020B0502020202020204" pitchFamily="34" charset="0"/>
                </a:rPr>
                <a:t>100%</a:t>
              </a:r>
              <a:endParaRPr lang="en-US" sz="1200" dirty="0">
                <a:latin typeface="Century Gothic" panose="020B0502020202020204" pitchFamily="34" charset="0"/>
              </a:endParaRPr>
            </a:p>
          </p:txBody>
        </p:sp>
        <p:sp>
          <p:nvSpPr>
            <p:cNvPr id="41" name="TextBox 40"/>
            <p:cNvSpPr txBox="1"/>
            <p:nvPr/>
          </p:nvSpPr>
          <p:spPr>
            <a:xfrm>
              <a:off x="9420222" y="4939567"/>
              <a:ext cx="876303" cy="276999"/>
            </a:xfrm>
            <a:prstGeom prst="rect">
              <a:avLst/>
            </a:prstGeom>
            <a:noFill/>
          </p:spPr>
          <p:txBody>
            <a:bodyPr wrap="square" rtlCol="0">
              <a:spAutoFit/>
            </a:bodyPr>
            <a:lstStyle/>
            <a:p>
              <a:r>
                <a:rPr lang="en-US" sz="1200" dirty="0" smtClean="0">
                  <a:latin typeface="Century Gothic" panose="020B0502020202020204" pitchFamily="34" charset="0"/>
                </a:rPr>
                <a:t>0%</a:t>
              </a:r>
              <a:endParaRPr lang="en-US" sz="1200" dirty="0">
                <a:latin typeface="Century Gothic" panose="020B0502020202020204" pitchFamily="34" charset="0"/>
              </a:endParaRPr>
            </a:p>
          </p:txBody>
        </p:sp>
      </p:grpSp>
      <p:grpSp>
        <p:nvGrpSpPr>
          <p:cNvPr id="36" name="Group 35"/>
          <p:cNvGrpSpPr/>
          <p:nvPr/>
        </p:nvGrpSpPr>
        <p:grpSpPr>
          <a:xfrm>
            <a:off x="4655341" y="4405397"/>
            <a:ext cx="1340216" cy="646331"/>
            <a:chOff x="7613328" y="6081558"/>
            <a:chExt cx="2023458" cy="969946"/>
          </a:xfrm>
        </p:grpSpPr>
        <p:sp>
          <p:nvSpPr>
            <p:cNvPr id="37" name="Rectangle 36"/>
            <p:cNvSpPr/>
            <p:nvPr/>
          </p:nvSpPr>
          <p:spPr>
            <a:xfrm>
              <a:off x="7613328" y="6417529"/>
              <a:ext cx="357187" cy="193434"/>
            </a:xfrm>
            <a:prstGeom prst="rect">
              <a:avLst/>
            </a:prstGeom>
            <a:noFill/>
            <a:ln w="190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8" name="TextBox 37"/>
            <p:cNvSpPr txBox="1"/>
            <p:nvPr/>
          </p:nvSpPr>
          <p:spPr>
            <a:xfrm>
              <a:off x="8025073" y="6081558"/>
              <a:ext cx="1611713" cy="969946"/>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Newmarket Creek Watershed</a:t>
              </a:r>
              <a:endParaRPr lang="en-US" sz="1200" dirty="0">
                <a:solidFill>
                  <a:schemeClr val="tx1">
                    <a:lumMod val="75000"/>
                    <a:lumOff val="25000"/>
                  </a:schemeClr>
                </a:solidFill>
                <a:latin typeface="Century Gothic" panose="020B0502020202020204" pitchFamily="34" charset="0"/>
              </a:endParaRPr>
            </a:p>
          </p:txBody>
        </p:sp>
      </p:grpSp>
      <p:sp>
        <p:nvSpPr>
          <p:cNvPr id="46" name="TextBox 45"/>
          <p:cNvSpPr txBox="1"/>
          <p:nvPr/>
        </p:nvSpPr>
        <p:spPr>
          <a:xfrm>
            <a:off x="5285113" y="1719851"/>
            <a:ext cx="565898" cy="276999"/>
          </a:xfrm>
          <a:prstGeom prst="rect">
            <a:avLst/>
          </a:prstGeom>
          <a:noFill/>
        </p:spPr>
        <p:txBody>
          <a:bodyPr wrap="square" rtlCol="0">
            <a:spAutoFit/>
          </a:bodyPr>
          <a:lstStyle/>
          <a:p>
            <a:pPr algn="ctr"/>
            <a:r>
              <a:rPr lang="en-US" sz="1200" dirty="0" smtClean="0">
                <a:solidFill>
                  <a:schemeClr val="tx1">
                    <a:lumMod val="75000"/>
                    <a:lumOff val="25000"/>
                  </a:schemeClr>
                </a:solidFill>
              </a:rPr>
              <a:t>N</a:t>
            </a:r>
            <a:endParaRPr lang="en-US" sz="1200" dirty="0">
              <a:solidFill>
                <a:schemeClr val="tx1">
                  <a:lumMod val="75000"/>
                  <a:lumOff val="25000"/>
                </a:schemeClr>
              </a:solidFill>
            </a:endParaRPr>
          </a:p>
        </p:txBody>
      </p:sp>
      <p:sp>
        <p:nvSpPr>
          <p:cNvPr id="47" name="TextBox 46"/>
          <p:cNvSpPr txBox="1"/>
          <p:nvPr/>
        </p:nvSpPr>
        <p:spPr>
          <a:xfrm>
            <a:off x="11297632" y="1685365"/>
            <a:ext cx="565898" cy="276999"/>
          </a:xfrm>
          <a:prstGeom prst="rect">
            <a:avLst/>
          </a:prstGeom>
          <a:noFill/>
        </p:spPr>
        <p:txBody>
          <a:bodyPr wrap="square" rtlCol="0">
            <a:spAutoFit/>
          </a:bodyPr>
          <a:lstStyle/>
          <a:p>
            <a:pPr algn="ctr"/>
            <a:r>
              <a:rPr lang="en-US" sz="1200" dirty="0" smtClean="0">
                <a:solidFill>
                  <a:schemeClr val="tx1">
                    <a:lumMod val="75000"/>
                    <a:lumOff val="25000"/>
                  </a:schemeClr>
                </a:solidFill>
              </a:rPr>
              <a:t>N</a:t>
            </a:r>
            <a:endParaRPr lang="en-US" sz="1200" dirty="0">
              <a:solidFill>
                <a:schemeClr val="tx1">
                  <a:lumMod val="75000"/>
                  <a:lumOff val="25000"/>
                </a:schemeClr>
              </a:solidFill>
            </a:endParaRPr>
          </a:p>
        </p:txBody>
      </p:sp>
      <p:sp>
        <p:nvSpPr>
          <p:cNvPr id="48" name="Rectangle 47">
            <a:extLst>
              <a:ext uri="{FF2B5EF4-FFF2-40B4-BE49-F238E27FC236}">
                <a16:creationId xmlns:a16="http://schemas.microsoft.com/office/drawing/2014/main" id="{6F60BE2E-95C1-4A4F-AD71-711FCCEE89EA}"/>
              </a:ext>
            </a:extLst>
          </p:cNvPr>
          <p:cNvSpPr/>
          <p:nvPr/>
        </p:nvSpPr>
        <p:spPr>
          <a:xfrm>
            <a:off x="49472" y="6510890"/>
            <a:ext cx="2840842" cy="307777"/>
          </a:xfrm>
          <a:prstGeom prst="rect">
            <a:avLst/>
          </a:prstGeom>
        </p:spPr>
        <p:txBody>
          <a:bodyPr wrap="none">
            <a:spAutoFit/>
          </a:bodyPr>
          <a:lstStyle/>
          <a:p>
            <a:r>
              <a:rPr lang="en-US" sz="1400" dirty="0">
                <a:solidFill>
                  <a:schemeClr val="tx1">
                    <a:lumMod val="75000"/>
                    <a:lumOff val="25000"/>
                  </a:schemeClr>
                </a:solidFill>
              </a:rPr>
              <a:t>Image Credits: DEVELOP </a:t>
            </a:r>
            <a:r>
              <a:rPr lang="en-US" sz="1400" dirty="0" smtClean="0">
                <a:solidFill>
                  <a:schemeClr val="tx1">
                    <a:lumMod val="75000"/>
                    <a:lumOff val="25000"/>
                  </a:schemeClr>
                </a:solidFill>
              </a:rPr>
              <a:t>Team</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3956744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35873" y="226032"/>
            <a:ext cx="8060882" cy="6282646"/>
            <a:chOff x="1658470" y="0"/>
            <a:chExt cx="8875059" cy="685800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grpSp>
          <p:nvGrpSpPr>
            <p:cNvPr id="3" name="Group 2"/>
            <p:cNvGrpSpPr/>
            <p:nvPr/>
          </p:nvGrpSpPr>
          <p:grpSpPr>
            <a:xfrm>
              <a:off x="1805380" y="6289728"/>
              <a:ext cx="3725875" cy="430889"/>
              <a:chOff x="2151223" y="6296828"/>
              <a:chExt cx="3725875" cy="430889"/>
            </a:xfrm>
          </p:grpSpPr>
          <p:sp>
            <p:nvSpPr>
              <p:cNvPr id="4" name="TextBox 3"/>
              <p:cNvSpPr txBox="1"/>
              <p:nvPr/>
            </p:nvSpPr>
            <p:spPr>
              <a:xfrm>
                <a:off x="2151223" y="6296828"/>
                <a:ext cx="207819"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a:t>
                </a:r>
                <a:endParaRPr lang="en-US" sz="1200" dirty="0">
                  <a:solidFill>
                    <a:schemeClr val="tx1">
                      <a:lumMod val="75000"/>
                      <a:lumOff val="25000"/>
                    </a:schemeClr>
                  </a:solidFill>
                  <a:latin typeface="Century Gothic" panose="020B0502020202020204" pitchFamily="34" charset="0"/>
                </a:endParaRPr>
              </a:p>
            </p:txBody>
          </p:sp>
          <p:sp>
            <p:nvSpPr>
              <p:cNvPr id="5" name="TextBox 4"/>
              <p:cNvSpPr txBox="1"/>
              <p:nvPr/>
            </p:nvSpPr>
            <p:spPr>
              <a:xfrm>
                <a:off x="3186136" y="6296829"/>
                <a:ext cx="634537"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2,000</a:t>
                </a:r>
                <a:endParaRPr lang="en-US" sz="1200" dirty="0">
                  <a:solidFill>
                    <a:schemeClr val="tx1">
                      <a:lumMod val="75000"/>
                      <a:lumOff val="25000"/>
                    </a:schemeClr>
                  </a:solidFill>
                  <a:latin typeface="Century Gothic" panose="020B0502020202020204" pitchFamily="34" charset="0"/>
                </a:endParaRPr>
              </a:p>
            </p:txBody>
          </p:sp>
          <p:sp>
            <p:nvSpPr>
              <p:cNvPr id="6" name="TextBox 5"/>
              <p:cNvSpPr txBox="1"/>
              <p:nvPr/>
            </p:nvSpPr>
            <p:spPr>
              <a:xfrm>
                <a:off x="4641188" y="6309953"/>
                <a:ext cx="634537"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4,000</a:t>
                </a:r>
                <a:endParaRPr lang="en-US" sz="1200" dirty="0">
                  <a:solidFill>
                    <a:schemeClr val="tx1">
                      <a:lumMod val="75000"/>
                      <a:lumOff val="25000"/>
                    </a:schemeClr>
                  </a:solidFill>
                  <a:latin typeface="Century Gothic" panose="020B0502020202020204" pitchFamily="34" charset="0"/>
                </a:endParaRPr>
              </a:p>
            </p:txBody>
          </p:sp>
          <p:sp>
            <p:nvSpPr>
              <p:cNvPr id="7" name="TextBox 6"/>
              <p:cNvSpPr txBox="1"/>
              <p:nvPr/>
            </p:nvSpPr>
            <p:spPr>
              <a:xfrm>
                <a:off x="5084617" y="6450718"/>
                <a:ext cx="792481"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Meters</a:t>
                </a:r>
                <a:endParaRPr lang="en-US" sz="1200" dirty="0">
                  <a:solidFill>
                    <a:schemeClr val="tx1">
                      <a:lumMod val="75000"/>
                      <a:lumOff val="25000"/>
                    </a:schemeClr>
                  </a:solidFill>
                  <a:latin typeface="Century Gothic" panose="020B0502020202020204" pitchFamily="34" charset="0"/>
                </a:endParaRPr>
              </a:p>
            </p:txBody>
          </p:sp>
        </p:grpSp>
        <p:sp>
          <p:nvSpPr>
            <p:cNvPr id="12" name="TextBox 11"/>
            <p:cNvSpPr txBox="1"/>
            <p:nvPr/>
          </p:nvSpPr>
          <p:spPr>
            <a:xfrm>
              <a:off x="1805379" y="329584"/>
              <a:ext cx="5244089" cy="772713"/>
            </a:xfrm>
            <a:prstGeom prst="rect">
              <a:avLst/>
            </a:prstGeom>
            <a:noFill/>
          </p:spPr>
          <p:txBody>
            <a:bodyPr wrap="square" rtlCol="0">
              <a:spAutoFit/>
            </a:bodyPr>
            <a:lstStyle/>
            <a:p>
              <a:pPr algn="ctr"/>
              <a:r>
                <a:rPr lang="en-US" sz="2000" b="1" dirty="0" smtClean="0">
                  <a:solidFill>
                    <a:schemeClr val="tx1">
                      <a:lumMod val="75000"/>
                      <a:lumOff val="25000"/>
                    </a:schemeClr>
                  </a:solidFill>
                  <a:latin typeface="Century Gothic" panose="020B0502020202020204" pitchFamily="34" charset="0"/>
                </a:rPr>
                <a:t>Tree Canopy and Impervious Surface </a:t>
              </a:r>
            </a:p>
            <a:p>
              <a:pPr algn="ctr"/>
              <a:r>
                <a:rPr lang="en-US" sz="2000" b="1" dirty="0" smtClean="0">
                  <a:solidFill>
                    <a:schemeClr val="tx1">
                      <a:lumMod val="75000"/>
                      <a:lumOff val="25000"/>
                    </a:schemeClr>
                  </a:solidFill>
                  <a:latin typeface="Century Gothic" panose="020B0502020202020204" pitchFamily="34" charset="0"/>
                </a:rPr>
                <a:t>2019</a:t>
              </a:r>
              <a:endParaRPr lang="en-US" sz="2000" b="1" dirty="0">
                <a:solidFill>
                  <a:schemeClr val="tx1">
                    <a:lumMod val="75000"/>
                    <a:lumOff val="25000"/>
                  </a:schemeClr>
                </a:solidFill>
                <a:latin typeface="Century Gothic" panose="020B0502020202020204" pitchFamily="34" charset="0"/>
              </a:endParaRPr>
            </a:p>
          </p:txBody>
        </p:sp>
        <p:grpSp>
          <p:nvGrpSpPr>
            <p:cNvPr id="21" name="Group 20"/>
            <p:cNvGrpSpPr/>
            <p:nvPr/>
          </p:nvGrpSpPr>
          <p:grpSpPr>
            <a:xfrm>
              <a:off x="8752273" y="3985953"/>
              <a:ext cx="1685226" cy="2286122"/>
              <a:chOff x="8751443" y="3150450"/>
              <a:chExt cx="1685226" cy="2286122"/>
            </a:xfrm>
          </p:grpSpPr>
          <p:grpSp>
            <p:nvGrpSpPr>
              <p:cNvPr id="17" name="Group 16"/>
              <p:cNvGrpSpPr/>
              <p:nvPr/>
            </p:nvGrpSpPr>
            <p:grpSpPr>
              <a:xfrm>
                <a:off x="8891587" y="4673068"/>
                <a:ext cx="1233488" cy="763504"/>
                <a:chOff x="9063037" y="4188301"/>
                <a:chExt cx="1233488" cy="763504"/>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32321"/>
                <a:stretch/>
              </p:blipFill>
              <p:spPr>
                <a:xfrm>
                  <a:off x="9063037" y="4285178"/>
                  <a:ext cx="357188" cy="612411"/>
                </a:xfrm>
                <a:prstGeom prst="rect">
                  <a:avLst/>
                </a:prstGeom>
              </p:spPr>
            </p:pic>
            <p:sp>
              <p:nvSpPr>
                <p:cNvPr id="13" name="TextBox 12"/>
                <p:cNvSpPr txBox="1"/>
                <p:nvPr/>
              </p:nvSpPr>
              <p:spPr>
                <a:xfrm>
                  <a:off x="9420222" y="4188301"/>
                  <a:ext cx="876303" cy="276999"/>
                </a:xfrm>
                <a:prstGeom prst="rect">
                  <a:avLst/>
                </a:prstGeom>
                <a:noFill/>
              </p:spPr>
              <p:txBody>
                <a:bodyPr wrap="square" rtlCol="0">
                  <a:spAutoFit/>
                </a:bodyPr>
                <a:lstStyle/>
                <a:p>
                  <a:r>
                    <a:rPr lang="en-US" sz="1200" dirty="0" smtClean="0">
                      <a:latin typeface="Century Gothic" panose="020B0502020202020204" pitchFamily="34" charset="0"/>
                    </a:rPr>
                    <a:t>100%</a:t>
                  </a:r>
                  <a:endParaRPr lang="en-US" sz="1200" dirty="0">
                    <a:latin typeface="Century Gothic" panose="020B0502020202020204" pitchFamily="34" charset="0"/>
                  </a:endParaRPr>
                </a:p>
              </p:txBody>
            </p:sp>
            <p:sp>
              <p:nvSpPr>
                <p:cNvPr id="14" name="TextBox 13"/>
                <p:cNvSpPr txBox="1"/>
                <p:nvPr/>
              </p:nvSpPr>
              <p:spPr>
                <a:xfrm>
                  <a:off x="9410701" y="4674806"/>
                  <a:ext cx="876303" cy="276999"/>
                </a:xfrm>
                <a:prstGeom prst="rect">
                  <a:avLst/>
                </a:prstGeom>
                <a:noFill/>
              </p:spPr>
              <p:txBody>
                <a:bodyPr wrap="square" rtlCol="0">
                  <a:spAutoFit/>
                </a:bodyPr>
                <a:lstStyle/>
                <a:p>
                  <a:r>
                    <a:rPr lang="en-US" sz="1200" dirty="0" smtClean="0">
                      <a:latin typeface="Century Gothic" panose="020B0502020202020204" pitchFamily="34" charset="0"/>
                    </a:rPr>
                    <a:t>30%</a:t>
                  </a:r>
                  <a:endParaRPr lang="en-US" sz="1200" dirty="0">
                    <a:latin typeface="Century Gothic" panose="020B0502020202020204" pitchFamily="34" charset="0"/>
                  </a:endParaRPr>
                </a:p>
              </p:txBody>
            </p:sp>
          </p:grpSp>
          <p:grpSp>
            <p:nvGrpSpPr>
              <p:cNvPr id="18" name="Group 17"/>
              <p:cNvGrpSpPr/>
              <p:nvPr/>
            </p:nvGrpSpPr>
            <p:grpSpPr>
              <a:xfrm>
                <a:off x="8891587" y="3543135"/>
                <a:ext cx="1233488" cy="608739"/>
                <a:chOff x="9063037" y="2975350"/>
                <a:chExt cx="1233488" cy="608739"/>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2666" b="45719"/>
                <a:stretch/>
              </p:blipFill>
              <p:spPr>
                <a:xfrm>
                  <a:off x="9063037" y="3061654"/>
                  <a:ext cx="347664" cy="491171"/>
                </a:xfrm>
                <a:prstGeom prst="rect">
                  <a:avLst/>
                </a:prstGeom>
              </p:spPr>
            </p:pic>
            <p:sp>
              <p:nvSpPr>
                <p:cNvPr id="15" name="TextBox 14"/>
                <p:cNvSpPr txBox="1"/>
                <p:nvPr/>
              </p:nvSpPr>
              <p:spPr>
                <a:xfrm>
                  <a:off x="9420222" y="2975350"/>
                  <a:ext cx="876303" cy="276999"/>
                </a:xfrm>
                <a:prstGeom prst="rect">
                  <a:avLst/>
                </a:prstGeom>
                <a:noFill/>
              </p:spPr>
              <p:txBody>
                <a:bodyPr wrap="square" rtlCol="0">
                  <a:spAutoFit/>
                </a:bodyPr>
                <a:lstStyle/>
                <a:p>
                  <a:r>
                    <a:rPr lang="en-US" sz="1200" dirty="0" smtClean="0">
                      <a:latin typeface="Century Gothic" panose="020B0502020202020204" pitchFamily="34" charset="0"/>
                    </a:rPr>
                    <a:t>100%</a:t>
                  </a:r>
                  <a:endParaRPr lang="en-US" sz="1200" dirty="0">
                    <a:latin typeface="Century Gothic" panose="020B0502020202020204" pitchFamily="34" charset="0"/>
                  </a:endParaRPr>
                </a:p>
              </p:txBody>
            </p:sp>
            <p:sp>
              <p:nvSpPr>
                <p:cNvPr id="16" name="TextBox 15"/>
                <p:cNvSpPr txBox="1"/>
                <p:nvPr/>
              </p:nvSpPr>
              <p:spPr>
                <a:xfrm>
                  <a:off x="9420222" y="3307090"/>
                  <a:ext cx="876303" cy="276999"/>
                </a:xfrm>
                <a:prstGeom prst="rect">
                  <a:avLst/>
                </a:prstGeom>
                <a:noFill/>
              </p:spPr>
              <p:txBody>
                <a:bodyPr wrap="square" rtlCol="0">
                  <a:spAutoFit/>
                </a:bodyPr>
                <a:lstStyle/>
                <a:p>
                  <a:r>
                    <a:rPr lang="en-US" sz="1200" dirty="0" smtClean="0">
                      <a:latin typeface="Century Gothic" panose="020B0502020202020204" pitchFamily="34" charset="0"/>
                    </a:rPr>
                    <a:t>50%</a:t>
                  </a:r>
                  <a:endParaRPr lang="en-US" sz="1200" dirty="0">
                    <a:latin typeface="Century Gothic" panose="020B0502020202020204" pitchFamily="34" charset="0"/>
                  </a:endParaRPr>
                </a:p>
              </p:txBody>
            </p:sp>
          </p:grpSp>
          <p:sp>
            <p:nvSpPr>
              <p:cNvPr id="19" name="TextBox 18"/>
              <p:cNvSpPr txBox="1"/>
              <p:nvPr/>
            </p:nvSpPr>
            <p:spPr>
              <a:xfrm>
                <a:off x="8771747" y="3150450"/>
                <a:ext cx="1125152" cy="276999"/>
              </a:xfrm>
              <a:prstGeom prst="rect">
                <a:avLst/>
              </a:prstGeom>
              <a:noFill/>
            </p:spPr>
            <p:txBody>
              <a:bodyPr wrap="square" rtlCol="0">
                <a:spAutoFit/>
              </a:bodyPr>
              <a:lstStyle/>
              <a:p>
                <a:r>
                  <a:rPr lang="en-US" sz="1200" dirty="0" smtClean="0">
                    <a:latin typeface="Century Gothic" panose="020B0502020202020204" pitchFamily="34" charset="0"/>
                  </a:rPr>
                  <a:t>Tree canopy</a:t>
                </a:r>
                <a:endParaRPr lang="en-US" sz="1200" dirty="0">
                  <a:latin typeface="Century Gothic" panose="020B0502020202020204" pitchFamily="34" charset="0"/>
                </a:endParaRPr>
              </a:p>
            </p:txBody>
          </p:sp>
          <p:sp>
            <p:nvSpPr>
              <p:cNvPr id="20" name="TextBox 19"/>
              <p:cNvSpPr txBox="1"/>
              <p:nvPr/>
            </p:nvSpPr>
            <p:spPr>
              <a:xfrm>
                <a:off x="8751443" y="4283244"/>
                <a:ext cx="1685226" cy="276999"/>
              </a:xfrm>
              <a:prstGeom prst="rect">
                <a:avLst/>
              </a:prstGeom>
              <a:noFill/>
            </p:spPr>
            <p:txBody>
              <a:bodyPr wrap="square" rtlCol="0">
                <a:spAutoFit/>
              </a:bodyPr>
              <a:lstStyle/>
              <a:p>
                <a:r>
                  <a:rPr lang="en-US" sz="1200" dirty="0" smtClean="0">
                    <a:latin typeface="Century Gothic" panose="020B0502020202020204" pitchFamily="34" charset="0"/>
                  </a:rPr>
                  <a:t>Impervious surface</a:t>
                </a:r>
                <a:endParaRPr lang="en-US" sz="1200" dirty="0">
                  <a:latin typeface="Century Gothic" panose="020B0502020202020204" pitchFamily="34" charset="0"/>
                </a:endParaRPr>
              </a:p>
            </p:txBody>
          </p:sp>
        </p:gr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184" t="29764" r="-1"/>
            <a:stretch/>
          </p:blipFill>
          <p:spPr>
            <a:xfrm>
              <a:off x="9515461" y="740192"/>
              <a:ext cx="382268" cy="586818"/>
            </a:xfrm>
            <a:prstGeom prst="rect">
              <a:avLst/>
            </a:prstGeom>
          </p:spPr>
        </p:pic>
      </p:grpSp>
      <p:sp>
        <p:nvSpPr>
          <p:cNvPr id="32" name="TextBox 31"/>
          <p:cNvSpPr txBox="1"/>
          <p:nvPr/>
        </p:nvSpPr>
        <p:spPr>
          <a:xfrm>
            <a:off x="8945618" y="645277"/>
            <a:ext cx="565898" cy="276999"/>
          </a:xfrm>
          <a:prstGeom prst="rect">
            <a:avLst/>
          </a:prstGeom>
          <a:noFill/>
        </p:spPr>
        <p:txBody>
          <a:bodyPr wrap="square" rtlCol="0">
            <a:spAutoFit/>
          </a:bodyPr>
          <a:lstStyle/>
          <a:p>
            <a:pPr algn="ctr"/>
            <a:r>
              <a:rPr lang="en-US" sz="1200" dirty="0" smtClean="0"/>
              <a:t>N</a:t>
            </a:r>
            <a:endParaRPr lang="en-US" sz="1200" dirty="0"/>
          </a:p>
        </p:txBody>
      </p:sp>
      <p:sp>
        <p:nvSpPr>
          <p:cNvPr id="23" name="Rectangle 22">
            <a:extLst>
              <a:ext uri="{FF2B5EF4-FFF2-40B4-BE49-F238E27FC236}">
                <a16:creationId xmlns:a16="http://schemas.microsoft.com/office/drawing/2014/main" id="{6F60BE2E-95C1-4A4F-AD71-711FCCEE89EA}"/>
              </a:ext>
            </a:extLst>
          </p:cNvPr>
          <p:cNvSpPr/>
          <p:nvPr/>
        </p:nvSpPr>
        <p:spPr>
          <a:xfrm>
            <a:off x="0" y="6573880"/>
            <a:ext cx="2840842" cy="307777"/>
          </a:xfrm>
          <a:prstGeom prst="rect">
            <a:avLst/>
          </a:prstGeom>
        </p:spPr>
        <p:txBody>
          <a:bodyPr wrap="none">
            <a:spAutoFit/>
          </a:bodyPr>
          <a:lstStyle/>
          <a:p>
            <a:r>
              <a:rPr lang="en-US" sz="1400" dirty="0">
                <a:solidFill>
                  <a:schemeClr val="bg1"/>
                </a:solidFill>
              </a:rPr>
              <a:t>Image Credits: DEVELOP </a:t>
            </a:r>
            <a:r>
              <a:rPr lang="en-US" sz="1400" dirty="0" smtClean="0">
                <a:solidFill>
                  <a:schemeClr val="bg1"/>
                </a:solidFill>
              </a:rPr>
              <a:t>Team</a:t>
            </a:r>
            <a:endParaRPr lang="en-US" sz="1400" dirty="0">
              <a:solidFill>
                <a:schemeClr val="bg1"/>
              </a:solidFill>
            </a:endParaRPr>
          </a:p>
        </p:txBody>
      </p:sp>
    </p:spTree>
    <p:extLst>
      <p:ext uri="{BB962C8B-B14F-4D97-AF65-F5344CB8AC3E}">
        <p14:creationId xmlns:p14="http://schemas.microsoft.com/office/powerpoint/2010/main" val="2497251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105091" y="205484"/>
            <a:ext cx="7894956" cy="6395662"/>
            <a:chOff x="1658469" y="0"/>
            <a:chExt cx="8875058" cy="6858000"/>
          </a:xfrm>
          <a:effectLst/>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69" y="0"/>
              <a:ext cx="8875058" cy="6858000"/>
            </a:xfrm>
            <a:prstGeom prst="rect">
              <a:avLst/>
            </a:prstGeom>
          </p:spPr>
        </p:pic>
        <p:grpSp>
          <p:nvGrpSpPr>
            <p:cNvPr id="35" name="Group 34"/>
            <p:cNvGrpSpPr/>
            <p:nvPr/>
          </p:nvGrpSpPr>
          <p:grpSpPr>
            <a:xfrm>
              <a:off x="1804553" y="6273684"/>
              <a:ext cx="3789341" cy="436243"/>
              <a:chOff x="1961109" y="6301046"/>
              <a:chExt cx="3789341" cy="436243"/>
            </a:xfrm>
          </p:grpSpPr>
          <p:sp>
            <p:nvSpPr>
              <p:cNvPr id="38" name="TextBox 37"/>
              <p:cNvSpPr txBox="1"/>
              <p:nvPr/>
            </p:nvSpPr>
            <p:spPr>
              <a:xfrm>
                <a:off x="1961109" y="6301046"/>
                <a:ext cx="207819"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a:t>
                </a:r>
                <a:endParaRPr lang="en-US" sz="1200" dirty="0">
                  <a:solidFill>
                    <a:schemeClr val="tx1">
                      <a:lumMod val="75000"/>
                      <a:lumOff val="25000"/>
                    </a:schemeClr>
                  </a:solidFill>
                  <a:latin typeface="Century Gothic" panose="020B0502020202020204" pitchFamily="34" charset="0"/>
                </a:endParaRPr>
              </a:p>
            </p:txBody>
          </p:sp>
          <p:sp>
            <p:nvSpPr>
              <p:cNvPr id="40" name="TextBox 39"/>
              <p:cNvSpPr txBox="1"/>
              <p:nvPr/>
            </p:nvSpPr>
            <p:spPr>
              <a:xfrm>
                <a:off x="3025852" y="6301046"/>
                <a:ext cx="634537"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2,000</a:t>
                </a:r>
                <a:endParaRPr lang="en-US" sz="1200" dirty="0">
                  <a:solidFill>
                    <a:schemeClr val="tx1">
                      <a:lumMod val="75000"/>
                      <a:lumOff val="25000"/>
                    </a:schemeClr>
                  </a:solidFill>
                  <a:latin typeface="Century Gothic" panose="020B0502020202020204" pitchFamily="34" charset="0"/>
                </a:endParaRPr>
              </a:p>
            </p:txBody>
          </p:sp>
          <p:sp>
            <p:nvSpPr>
              <p:cNvPr id="42" name="TextBox 41"/>
              <p:cNvSpPr txBox="1"/>
              <p:nvPr/>
            </p:nvSpPr>
            <p:spPr>
              <a:xfrm>
                <a:off x="4450080" y="6312218"/>
                <a:ext cx="634537"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4,000</a:t>
                </a:r>
                <a:endParaRPr lang="en-US" sz="1200" dirty="0">
                  <a:solidFill>
                    <a:schemeClr val="tx1">
                      <a:lumMod val="75000"/>
                      <a:lumOff val="25000"/>
                    </a:schemeClr>
                  </a:solidFill>
                  <a:latin typeface="Century Gothic" panose="020B0502020202020204" pitchFamily="34" charset="0"/>
                </a:endParaRPr>
              </a:p>
            </p:txBody>
          </p:sp>
          <p:sp>
            <p:nvSpPr>
              <p:cNvPr id="43" name="TextBox 42"/>
              <p:cNvSpPr txBox="1"/>
              <p:nvPr/>
            </p:nvSpPr>
            <p:spPr>
              <a:xfrm>
                <a:off x="4957969" y="6460290"/>
                <a:ext cx="792481"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Meters</a:t>
                </a:r>
                <a:endParaRPr lang="en-US" sz="1200" dirty="0">
                  <a:solidFill>
                    <a:schemeClr val="tx1">
                      <a:lumMod val="75000"/>
                      <a:lumOff val="25000"/>
                    </a:schemeClr>
                  </a:solidFill>
                  <a:latin typeface="Century Gothic" panose="020B0502020202020204" pitchFamily="34" charset="0"/>
                </a:endParaRPr>
              </a:p>
            </p:txBody>
          </p:sp>
        </p:gr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2854" t="24996"/>
            <a:stretch/>
          </p:blipFill>
          <p:spPr>
            <a:xfrm>
              <a:off x="9120775" y="5761821"/>
              <a:ext cx="358620" cy="523035"/>
            </a:xfrm>
            <a:prstGeom prst="rect">
              <a:avLst/>
            </a:prstGeom>
          </p:spPr>
        </p:pic>
        <p:sp>
          <p:nvSpPr>
            <p:cNvPr id="37" name="TextBox 36"/>
            <p:cNvSpPr txBox="1"/>
            <p:nvPr/>
          </p:nvSpPr>
          <p:spPr>
            <a:xfrm>
              <a:off x="4048967" y="304414"/>
              <a:ext cx="3334077" cy="760280"/>
            </a:xfrm>
            <a:prstGeom prst="rect">
              <a:avLst/>
            </a:prstGeom>
            <a:noFill/>
          </p:spPr>
          <p:txBody>
            <a:bodyPr wrap="square" rtlCol="0">
              <a:spAutoFit/>
            </a:bodyPr>
            <a:lstStyle/>
            <a:p>
              <a:pPr algn="ctr"/>
              <a:r>
                <a:rPr lang="en-US" sz="2000" b="1" dirty="0" smtClean="0">
                  <a:solidFill>
                    <a:schemeClr val="tx1">
                      <a:lumMod val="75000"/>
                      <a:lumOff val="25000"/>
                    </a:schemeClr>
                  </a:solidFill>
                  <a:latin typeface="Century Gothic" panose="020B0502020202020204" pitchFamily="34" charset="0"/>
                </a:rPr>
                <a:t>Tree Canopy Change 2000-2019</a:t>
              </a:r>
              <a:endParaRPr lang="en-US" sz="2000" b="1" dirty="0">
                <a:solidFill>
                  <a:schemeClr val="tx1">
                    <a:lumMod val="75000"/>
                    <a:lumOff val="25000"/>
                  </a:schemeClr>
                </a:solidFill>
                <a:latin typeface="Century Gothic" panose="020B0502020202020204" pitchFamily="34" charset="0"/>
              </a:endParaRPr>
            </a:p>
          </p:txBody>
        </p:sp>
      </p:grpSp>
      <p:sp>
        <p:nvSpPr>
          <p:cNvPr id="50" name="Rectangle 49"/>
          <p:cNvSpPr/>
          <p:nvPr/>
        </p:nvSpPr>
        <p:spPr>
          <a:xfrm>
            <a:off x="6892388" y="1226304"/>
            <a:ext cx="451079" cy="178304"/>
          </a:xfrm>
          <a:prstGeom prst="rect">
            <a:avLst/>
          </a:prstGeom>
          <a:noFill/>
          <a:ln w="190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1" name="Rectangle 50"/>
          <p:cNvSpPr/>
          <p:nvPr/>
        </p:nvSpPr>
        <p:spPr>
          <a:xfrm>
            <a:off x="6892388" y="1496675"/>
            <a:ext cx="451079" cy="178304"/>
          </a:xfrm>
          <a:prstGeom prst="rect">
            <a:avLst/>
          </a:prstGeom>
          <a:solidFill>
            <a:srgbClr val="39A800"/>
          </a:solidFill>
          <a:ln w="28575">
            <a:solidFill>
              <a:srgbClr val="39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2" name="Rectangle 51"/>
          <p:cNvSpPr/>
          <p:nvPr/>
        </p:nvSpPr>
        <p:spPr>
          <a:xfrm>
            <a:off x="6892387" y="1770441"/>
            <a:ext cx="451079" cy="178304"/>
          </a:xfrm>
          <a:prstGeom prst="rect">
            <a:avLst/>
          </a:prstGeom>
          <a:solidFill>
            <a:srgbClr val="E60000"/>
          </a:solidFill>
          <a:ln w="28575">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3" name="TextBox 52"/>
          <p:cNvSpPr txBox="1"/>
          <p:nvPr/>
        </p:nvSpPr>
        <p:spPr>
          <a:xfrm>
            <a:off x="7417414" y="1188087"/>
            <a:ext cx="2669495" cy="258325"/>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Newmarket Creek Watershed</a:t>
            </a:r>
            <a:endParaRPr lang="en-US" sz="1200" dirty="0">
              <a:solidFill>
                <a:schemeClr val="tx1">
                  <a:lumMod val="75000"/>
                  <a:lumOff val="25000"/>
                </a:schemeClr>
              </a:solidFill>
              <a:latin typeface="Century Gothic" panose="020B0502020202020204" pitchFamily="34" charset="0"/>
            </a:endParaRPr>
          </a:p>
        </p:txBody>
      </p:sp>
      <p:sp>
        <p:nvSpPr>
          <p:cNvPr id="54" name="TextBox 53"/>
          <p:cNvSpPr txBox="1"/>
          <p:nvPr/>
        </p:nvSpPr>
        <p:spPr>
          <a:xfrm>
            <a:off x="7417414" y="1456663"/>
            <a:ext cx="2669495" cy="258325"/>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Tree canopy increase</a:t>
            </a:r>
            <a:endParaRPr lang="en-US" sz="1200" dirty="0">
              <a:solidFill>
                <a:schemeClr val="tx1">
                  <a:lumMod val="75000"/>
                  <a:lumOff val="25000"/>
                </a:schemeClr>
              </a:solidFill>
              <a:latin typeface="Century Gothic" panose="020B0502020202020204" pitchFamily="34" charset="0"/>
            </a:endParaRPr>
          </a:p>
        </p:txBody>
      </p:sp>
      <p:sp>
        <p:nvSpPr>
          <p:cNvPr id="55" name="TextBox 54"/>
          <p:cNvSpPr txBox="1"/>
          <p:nvPr/>
        </p:nvSpPr>
        <p:spPr>
          <a:xfrm>
            <a:off x="7417414" y="1730591"/>
            <a:ext cx="2669495" cy="258325"/>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Tree canopy decrease</a:t>
            </a:r>
            <a:endParaRPr lang="en-US" sz="1200" dirty="0">
              <a:solidFill>
                <a:schemeClr val="tx1">
                  <a:lumMod val="75000"/>
                  <a:lumOff val="25000"/>
                </a:schemeClr>
              </a:solidFill>
              <a:latin typeface="Century Gothic" panose="020B0502020202020204" pitchFamily="34" charset="0"/>
            </a:endParaRPr>
          </a:p>
        </p:txBody>
      </p:sp>
      <p:sp>
        <p:nvSpPr>
          <p:cNvPr id="57" name="TextBox 56"/>
          <p:cNvSpPr txBox="1"/>
          <p:nvPr/>
        </p:nvSpPr>
        <p:spPr>
          <a:xfrm>
            <a:off x="8625003" y="5291594"/>
            <a:ext cx="565898" cy="276999"/>
          </a:xfrm>
          <a:prstGeom prst="rect">
            <a:avLst/>
          </a:prstGeom>
          <a:noFill/>
        </p:spPr>
        <p:txBody>
          <a:bodyPr wrap="square" rtlCol="0">
            <a:spAutoFit/>
          </a:bodyPr>
          <a:lstStyle/>
          <a:p>
            <a:pPr algn="ctr"/>
            <a:r>
              <a:rPr lang="en-US" sz="1200" dirty="0" smtClean="0"/>
              <a:t>N</a:t>
            </a:r>
            <a:endParaRPr lang="en-US" sz="1200" dirty="0"/>
          </a:p>
        </p:txBody>
      </p:sp>
      <p:sp>
        <p:nvSpPr>
          <p:cNvPr id="18" name="Rectangle 17">
            <a:extLst>
              <a:ext uri="{FF2B5EF4-FFF2-40B4-BE49-F238E27FC236}">
                <a16:creationId xmlns:a16="http://schemas.microsoft.com/office/drawing/2014/main" id="{6F60BE2E-95C1-4A4F-AD71-711FCCEE89EA}"/>
              </a:ext>
            </a:extLst>
          </p:cNvPr>
          <p:cNvSpPr/>
          <p:nvPr/>
        </p:nvSpPr>
        <p:spPr>
          <a:xfrm>
            <a:off x="0" y="6573880"/>
            <a:ext cx="2840842" cy="307777"/>
          </a:xfrm>
          <a:prstGeom prst="rect">
            <a:avLst/>
          </a:prstGeom>
        </p:spPr>
        <p:txBody>
          <a:bodyPr wrap="none">
            <a:spAutoFit/>
          </a:bodyPr>
          <a:lstStyle/>
          <a:p>
            <a:r>
              <a:rPr lang="en-US" sz="1400" dirty="0">
                <a:solidFill>
                  <a:schemeClr val="bg1"/>
                </a:solidFill>
              </a:rPr>
              <a:t>Image Credits: DEVELOP </a:t>
            </a:r>
            <a:r>
              <a:rPr lang="en-US" sz="1400" dirty="0" smtClean="0">
                <a:solidFill>
                  <a:schemeClr val="bg1"/>
                </a:solidFill>
              </a:rPr>
              <a:t>Team</a:t>
            </a:r>
            <a:endParaRPr lang="en-US" sz="1400" dirty="0">
              <a:solidFill>
                <a:schemeClr val="bg1"/>
              </a:solidFill>
            </a:endParaRPr>
          </a:p>
        </p:txBody>
      </p:sp>
    </p:spTree>
    <p:extLst>
      <p:ext uri="{BB962C8B-B14F-4D97-AF65-F5344CB8AC3E}">
        <p14:creationId xmlns:p14="http://schemas.microsoft.com/office/powerpoint/2010/main" val="1701856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05091" y="205484"/>
            <a:ext cx="7981818" cy="6395662"/>
            <a:chOff x="1658470" y="0"/>
            <a:chExt cx="8972703" cy="6858000"/>
          </a:xfrm>
        </p:grpSpPr>
        <p:grpSp>
          <p:nvGrpSpPr>
            <p:cNvPr id="11" name="Group 10"/>
            <p:cNvGrpSpPr/>
            <p:nvPr/>
          </p:nvGrpSpPr>
          <p:grpSpPr>
            <a:xfrm>
              <a:off x="1658470" y="0"/>
              <a:ext cx="8875059" cy="6858000"/>
              <a:chOff x="1658470" y="0"/>
              <a:chExt cx="8875059" cy="68580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grpSp>
            <p:nvGrpSpPr>
              <p:cNvPr id="5" name="Group 4"/>
              <p:cNvGrpSpPr/>
              <p:nvPr/>
            </p:nvGrpSpPr>
            <p:grpSpPr>
              <a:xfrm>
                <a:off x="1804553" y="6273684"/>
                <a:ext cx="3789341" cy="436243"/>
                <a:chOff x="1961109" y="6301046"/>
                <a:chExt cx="3789341" cy="436243"/>
              </a:xfrm>
            </p:grpSpPr>
            <p:sp>
              <p:nvSpPr>
                <p:cNvPr id="6" name="TextBox 5"/>
                <p:cNvSpPr txBox="1"/>
                <p:nvPr/>
              </p:nvSpPr>
              <p:spPr>
                <a:xfrm>
                  <a:off x="1961109" y="6301046"/>
                  <a:ext cx="207819"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a:t>
                  </a:r>
                  <a:endParaRPr lang="en-US" sz="1200" dirty="0">
                    <a:solidFill>
                      <a:schemeClr val="tx1">
                        <a:lumMod val="75000"/>
                        <a:lumOff val="25000"/>
                      </a:schemeClr>
                    </a:solidFill>
                    <a:latin typeface="Century Gothic" panose="020B0502020202020204" pitchFamily="34" charset="0"/>
                  </a:endParaRPr>
                </a:p>
              </p:txBody>
            </p:sp>
            <p:sp>
              <p:nvSpPr>
                <p:cNvPr id="7" name="TextBox 6"/>
                <p:cNvSpPr txBox="1"/>
                <p:nvPr/>
              </p:nvSpPr>
              <p:spPr>
                <a:xfrm>
                  <a:off x="3025852" y="6301046"/>
                  <a:ext cx="634537"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2,000</a:t>
                  </a:r>
                  <a:endParaRPr lang="en-US" sz="1200" dirty="0">
                    <a:solidFill>
                      <a:schemeClr val="tx1">
                        <a:lumMod val="75000"/>
                        <a:lumOff val="25000"/>
                      </a:schemeClr>
                    </a:solidFill>
                    <a:latin typeface="Century Gothic" panose="020B0502020202020204" pitchFamily="34" charset="0"/>
                  </a:endParaRPr>
                </a:p>
              </p:txBody>
            </p:sp>
            <p:sp>
              <p:nvSpPr>
                <p:cNvPr id="8" name="TextBox 7"/>
                <p:cNvSpPr txBox="1"/>
                <p:nvPr/>
              </p:nvSpPr>
              <p:spPr>
                <a:xfrm>
                  <a:off x="4450080" y="6312218"/>
                  <a:ext cx="634537"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4,000</a:t>
                  </a:r>
                  <a:endParaRPr lang="en-US" sz="1200" dirty="0">
                    <a:solidFill>
                      <a:schemeClr val="tx1">
                        <a:lumMod val="75000"/>
                        <a:lumOff val="25000"/>
                      </a:schemeClr>
                    </a:solidFill>
                    <a:latin typeface="Century Gothic" panose="020B0502020202020204" pitchFamily="34" charset="0"/>
                  </a:endParaRPr>
                </a:p>
              </p:txBody>
            </p:sp>
            <p:sp>
              <p:nvSpPr>
                <p:cNvPr id="9" name="TextBox 8"/>
                <p:cNvSpPr txBox="1"/>
                <p:nvPr/>
              </p:nvSpPr>
              <p:spPr>
                <a:xfrm>
                  <a:off x="4957969" y="6460290"/>
                  <a:ext cx="792481"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Meters</a:t>
                  </a:r>
                  <a:endParaRPr lang="en-US" sz="1200" dirty="0">
                    <a:solidFill>
                      <a:schemeClr val="tx1">
                        <a:lumMod val="75000"/>
                        <a:lumOff val="25000"/>
                      </a:schemeClr>
                    </a:solidFill>
                    <a:latin typeface="Century Gothic" panose="020B0502020202020204" pitchFamily="34" charset="0"/>
                  </a:endParaRPr>
                </a:p>
              </p:txBody>
            </p:sp>
          </p:grpSp>
        </p:grpSp>
        <p:grpSp>
          <p:nvGrpSpPr>
            <p:cNvPr id="2" name="Group 1"/>
            <p:cNvGrpSpPr/>
            <p:nvPr/>
          </p:nvGrpSpPr>
          <p:grpSpPr>
            <a:xfrm>
              <a:off x="3741640" y="278269"/>
              <a:ext cx="6889533" cy="6006587"/>
              <a:chOff x="3741640" y="278269"/>
              <a:chExt cx="6889533" cy="6006587"/>
            </a:xfrm>
          </p:grpSpPr>
          <p:sp>
            <p:nvSpPr>
              <p:cNvPr id="10" name="Rectangle 9"/>
              <p:cNvSpPr/>
              <p:nvPr/>
            </p:nvSpPr>
            <p:spPr>
              <a:xfrm>
                <a:off x="3741640" y="278269"/>
                <a:ext cx="4246732" cy="759059"/>
              </a:xfrm>
              <a:prstGeom prst="rect">
                <a:avLst/>
              </a:prstGeom>
            </p:spPr>
            <p:txBody>
              <a:bodyPr wrap="square">
                <a:spAutoFit/>
              </a:bodyPr>
              <a:lstStyle/>
              <a:p>
                <a:pPr algn="ctr"/>
                <a:r>
                  <a:rPr lang="en-US" sz="2000" b="1" dirty="0" smtClean="0">
                    <a:solidFill>
                      <a:schemeClr val="tx1">
                        <a:lumMod val="75000"/>
                        <a:lumOff val="25000"/>
                      </a:schemeClr>
                    </a:solidFill>
                    <a:latin typeface="Century Gothic" panose="020B0502020202020204" pitchFamily="34" charset="0"/>
                  </a:rPr>
                  <a:t>Impervious Surface Change 2000-2019</a:t>
                </a:r>
                <a:endParaRPr lang="en-US" sz="2000" b="1" dirty="0">
                  <a:solidFill>
                    <a:schemeClr val="tx1">
                      <a:lumMod val="75000"/>
                      <a:lumOff val="25000"/>
                    </a:schemeClr>
                  </a:solidFill>
                  <a:latin typeface="Century Gothic" panose="020B0502020202020204" pitchFamily="34" charset="0"/>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23064"/>
              <a:stretch/>
            </p:blipFill>
            <p:spPr>
              <a:xfrm>
                <a:off x="9132322" y="5750804"/>
                <a:ext cx="347071" cy="534052"/>
              </a:xfrm>
              <a:prstGeom prst="rect">
                <a:avLst/>
              </a:prstGeom>
            </p:spPr>
          </p:pic>
          <p:grpSp>
            <p:nvGrpSpPr>
              <p:cNvPr id="23" name="Group 22"/>
              <p:cNvGrpSpPr/>
              <p:nvPr/>
            </p:nvGrpSpPr>
            <p:grpSpPr>
              <a:xfrm>
                <a:off x="7040074" y="1045481"/>
                <a:ext cx="3591099" cy="858720"/>
                <a:chOff x="7969756" y="262300"/>
                <a:chExt cx="3591099" cy="858720"/>
              </a:xfrm>
            </p:grpSpPr>
            <p:sp>
              <p:nvSpPr>
                <p:cNvPr id="24" name="Rectangle 23"/>
                <p:cNvSpPr/>
                <p:nvPr/>
              </p:nvSpPr>
              <p:spPr>
                <a:xfrm>
                  <a:off x="7969757" y="303280"/>
                  <a:ext cx="507077" cy="191193"/>
                </a:xfrm>
                <a:prstGeom prst="rect">
                  <a:avLst/>
                </a:prstGeom>
                <a:noFill/>
                <a:ln w="190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ndParaRPr>
                </a:p>
              </p:txBody>
            </p:sp>
            <p:sp>
              <p:nvSpPr>
                <p:cNvPr id="25" name="Rectangle 24"/>
                <p:cNvSpPr/>
                <p:nvPr/>
              </p:nvSpPr>
              <p:spPr>
                <a:xfrm>
                  <a:off x="7969757" y="593196"/>
                  <a:ext cx="507077" cy="191193"/>
                </a:xfrm>
                <a:prstGeom prst="rect">
                  <a:avLst/>
                </a:prstGeom>
                <a:solidFill>
                  <a:srgbClr val="8401A9"/>
                </a:solidFill>
                <a:ln w="28575">
                  <a:solidFill>
                    <a:srgbClr val="8401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ndParaRPr>
                </a:p>
              </p:txBody>
            </p:sp>
            <p:sp>
              <p:nvSpPr>
                <p:cNvPr id="26" name="Rectangle 25"/>
                <p:cNvSpPr/>
                <p:nvPr/>
              </p:nvSpPr>
              <p:spPr>
                <a:xfrm>
                  <a:off x="7969756" y="886752"/>
                  <a:ext cx="507077" cy="191193"/>
                </a:xfrm>
                <a:prstGeom prst="rect">
                  <a:avLst/>
                </a:prstGeom>
                <a:solidFill>
                  <a:srgbClr val="EDA413"/>
                </a:solidFill>
                <a:ln w="28575">
                  <a:solidFill>
                    <a:srgbClr val="EDA4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entury Gothic" panose="020B0502020202020204" pitchFamily="34" charset="0"/>
                  </a:endParaRPr>
                </a:p>
              </p:txBody>
            </p:sp>
            <p:sp>
              <p:nvSpPr>
                <p:cNvPr id="27" name="TextBox 26"/>
                <p:cNvSpPr txBox="1"/>
                <p:nvPr/>
              </p:nvSpPr>
              <p:spPr>
                <a:xfrm>
                  <a:off x="8559961" y="262300"/>
                  <a:ext cx="3000893"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Newmarket Creek Watershed</a:t>
                  </a:r>
                  <a:endParaRPr lang="en-US" sz="1200" dirty="0">
                    <a:solidFill>
                      <a:schemeClr val="tx1">
                        <a:lumMod val="75000"/>
                        <a:lumOff val="25000"/>
                      </a:schemeClr>
                    </a:solidFill>
                    <a:latin typeface="Century Gothic" panose="020B0502020202020204" pitchFamily="34" charset="0"/>
                  </a:endParaRPr>
                </a:p>
              </p:txBody>
            </p:sp>
            <p:sp>
              <p:nvSpPr>
                <p:cNvPr id="28" name="TextBox 27"/>
                <p:cNvSpPr txBox="1"/>
                <p:nvPr/>
              </p:nvSpPr>
              <p:spPr>
                <a:xfrm>
                  <a:off x="8559961" y="550291"/>
                  <a:ext cx="3000893"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Impervious surface increase</a:t>
                  </a:r>
                  <a:endParaRPr lang="en-US" sz="1200" dirty="0">
                    <a:solidFill>
                      <a:schemeClr val="tx1">
                        <a:lumMod val="75000"/>
                        <a:lumOff val="25000"/>
                      </a:schemeClr>
                    </a:solidFill>
                    <a:latin typeface="Century Gothic" panose="020B0502020202020204" pitchFamily="34" charset="0"/>
                  </a:endParaRPr>
                </a:p>
              </p:txBody>
            </p:sp>
            <p:sp>
              <p:nvSpPr>
                <p:cNvPr id="29" name="TextBox 28"/>
                <p:cNvSpPr txBox="1"/>
                <p:nvPr/>
              </p:nvSpPr>
              <p:spPr>
                <a:xfrm>
                  <a:off x="8559960" y="844021"/>
                  <a:ext cx="3000895"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Impervious surface decrease</a:t>
                  </a:r>
                  <a:endParaRPr lang="en-US" sz="1200" dirty="0">
                    <a:solidFill>
                      <a:schemeClr val="tx1">
                        <a:lumMod val="75000"/>
                        <a:lumOff val="25000"/>
                      </a:schemeClr>
                    </a:solidFill>
                    <a:latin typeface="Century Gothic" panose="020B0502020202020204" pitchFamily="34" charset="0"/>
                  </a:endParaRPr>
                </a:p>
              </p:txBody>
            </p:sp>
          </p:grpSp>
        </p:grpSp>
      </p:grpSp>
      <p:sp>
        <p:nvSpPr>
          <p:cNvPr id="53" name="TextBox 52"/>
          <p:cNvSpPr txBox="1"/>
          <p:nvPr/>
        </p:nvSpPr>
        <p:spPr>
          <a:xfrm>
            <a:off x="8625003" y="5291594"/>
            <a:ext cx="565898" cy="276999"/>
          </a:xfrm>
          <a:prstGeom prst="rect">
            <a:avLst/>
          </a:prstGeom>
          <a:noFill/>
        </p:spPr>
        <p:txBody>
          <a:bodyPr wrap="square" rtlCol="0">
            <a:spAutoFit/>
          </a:bodyPr>
          <a:lstStyle/>
          <a:p>
            <a:pPr algn="ctr"/>
            <a:r>
              <a:rPr lang="en-US" sz="1200" dirty="0" smtClean="0"/>
              <a:t>N</a:t>
            </a:r>
            <a:endParaRPr lang="en-US" sz="1200" dirty="0"/>
          </a:p>
        </p:txBody>
      </p:sp>
      <p:sp>
        <p:nvSpPr>
          <p:cNvPr id="21" name="Rectangle 20">
            <a:extLst>
              <a:ext uri="{FF2B5EF4-FFF2-40B4-BE49-F238E27FC236}">
                <a16:creationId xmlns:a16="http://schemas.microsoft.com/office/drawing/2014/main" id="{6F60BE2E-95C1-4A4F-AD71-711FCCEE89EA}"/>
              </a:ext>
            </a:extLst>
          </p:cNvPr>
          <p:cNvSpPr/>
          <p:nvPr/>
        </p:nvSpPr>
        <p:spPr>
          <a:xfrm>
            <a:off x="0" y="6573880"/>
            <a:ext cx="2840842" cy="307777"/>
          </a:xfrm>
          <a:prstGeom prst="rect">
            <a:avLst/>
          </a:prstGeom>
        </p:spPr>
        <p:txBody>
          <a:bodyPr wrap="none">
            <a:spAutoFit/>
          </a:bodyPr>
          <a:lstStyle/>
          <a:p>
            <a:r>
              <a:rPr lang="en-US" sz="1400" dirty="0">
                <a:solidFill>
                  <a:schemeClr val="bg1"/>
                </a:solidFill>
              </a:rPr>
              <a:t>Image Credits: DEVELOP </a:t>
            </a:r>
            <a:r>
              <a:rPr lang="en-US" sz="1400" dirty="0" smtClean="0">
                <a:solidFill>
                  <a:schemeClr val="bg1"/>
                </a:solidFill>
              </a:rPr>
              <a:t>Team</a:t>
            </a:r>
            <a:endParaRPr lang="en-US" sz="1400" dirty="0">
              <a:solidFill>
                <a:schemeClr val="bg1"/>
              </a:solidFill>
            </a:endParaRPr>
          </a:p>
        </p:txBody>
      </p:sp>
    </p:spTree>
    <p:extLst>
      <p:ext uri="{BB962C8B-B14F-4D97-AF65-F5344CB8AC3E}">
        <p14:creationId xmlns:p14="http://schemas.microsoft.com/office/powerpoint/2010/main" val="300979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80170" y="287676"/>
            <a:ext cx="8147407" cy="6251824"/>
            <a:chOff x="1850776" y="236976"/>
            <a:chExt cx="8361735" cy="6353895"/>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2" t="653" b="-1"/>
            <a:stretch/>
          </p:blipFill>
          <p:spPr>
            <a:xfrm>
              <a:off x="1850776" y="236976"/>
              <a:ext cx="8361735" cy="6353895"/>
            </a:xfrm>
            <a:prstGeom prst="rect">
              <a:avLst/>
            </a:prstGeom>
          </p:spPr>
        </p:pic>
        <p:grpSp>
          <p:nvGrpSpPr>
            <p:cNvPr id="2" name="Group 1"/>
            <p:cNvGrpSpPr/>
            <p:nvPr/>
          </p:nvGrpSpPr>
          <p:grpSpPr>
            <a:xfrm>
              <a:off x="1991380" y="463150"/>
              <a:ext cx="8139468" cy="5983204"/>
              <a:chOff x="1827392" y="287310"/>
              <a:chExt cx="8581922" cy="6415721"/>
            </a:xfrm>
          </p:grpSpPr>
          <p:grpSp>
            <p:nvGrpSpPr>
              <p:cNvPr id="27" name="Group 26"/>
              <p:cNvGrpSpPr/>
              <p:nvPr/>
            </p:nvGrpSpPr>
            <p:grpSpPr>
              <a:xfrm>
                <a:off x="1827392" y="4558697"/>
                <a:ext cx="1353659" cy="1350146"/>
                <a:chOff x="2069586" y="4786336"/>
                <a:chExt cx="1353659" cy="1350147"/>
              </a:xfrm>
            </p:grpSpPr>
            <p:grpSp>
              <p:nvGrpSpPr>
                <p:cNvPr id="22" name="Group 21"/>
                <p:cNvGrpSpPr/>
                <p:nvPr/>
              </p:nvGrpSpPr>
              <p:grpSpPr>
                <a:xfrm>
                  <a:off x="2069586" y="4786336"/>
                  <a:ext cx="1353659" cy="318643"/>
                  <a:chOff x="2069586" y="4786336"/>
                  <a:chExt cx="1353659" cy="318643"/>
                </a:xfrm>
              </p:grpSpPr>
              <p:sp>
                <p:nvSpPr>
                  <p:cNvPr id="7" name="TextBox 6"/>
                  <p:cNvSpPr txBox="1"/>
                  <p:nvPr/>
                </p:nvSpPr>
                <p:spPr>
                  <a:xfrm>
                    <a:off x="2395137" y="4786336"/>
                    <a:ext cx="1028108" cy="318643"/>
                  </a:xfrm>
                  <a:prstGeom prst="rect">
                    <a:avLst/>
                  </a:prstGeom>
                  <a:noFill/>
                </p:spPr>
                <p:txBody>
                  <a:bodyPr wrap="square" rtlCol="0">
                    <a:spAutoFit/>
                  </a:bodyPr>
                  <a:lstStyle/>
                  <a:p>
                    <a:r>
                      <a:rPr lang="en-US" sz="1300" dirty="0" smtClean="0">
                        <a:solidFill>
                          <a:schemeClr val="tx1">
                            <a:lumMod val="75000"/>
                            <a:lumOff val="25000"/>
                          </a:schemeClr>
                        </a:solidFill>
                      </a:rPr>
                      <a:t>≤ 20%</a:t>
                    </a:r>
                    <a:endParaRPr lang="en-US" sz="1300" dirty="0">
                      <a:solidFill>
                        <a:schemeClr val="tx1">
                          <a:lumMod val="75000"/>
                          <a:lumOff val="25000"/>
                        </a:schemeClr>
                      </a:solidFill>
                    </a:endParaRPr>
                  </a:p>
                </p:txBody>
              </p:sp>
              <p:sp>
                <p:nvSpPr>
                  <p:cNvPr id="16" name="Rectangle 15"/>
                  <p:cNvSpPr/>
                  <p:nvPr/>
                </p:nvSpPr>
                <p:spPr>
                  <a:xfrm>
                    <a:off x="2069586" y="4847466"/>
                    <a:ext cx="323417" cy="170128"/>
                  </a:xfrm>
                  <a:prstGeom prst="rect">
                    <a:avLst/>
                  </a:prstGeom>
                  <a:solidFill>
                    <a:srgbClr val="FFF0D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23" name="Group 22"/>
                <p:cNvGrpSpPr/>
                <p:nvPr/>
              </p:nvGrpSpPr>
              <p:grpSpPr>
                <a:xfrm>
                  <a:off x="2069586" y="5044212"/>
                  <a:ext cx="1353659" cy="318643"/>
                  <a:chOff x="2069586" y="5052109"/>
                  <a:chExt cx="1353659" cy="318643"/>
                </a:xfrm>
              </p:grpSpPr>
              <p:sp>
                <p:nvSpPr>
                  <p:cNvPr id="11" name="TextBox 10"/>
                  <p:cNvSpPr txBox="1"/>
                  <p:nvPr/>
                </p:nvSpPr>
                <p:spPr>
                  <a:xfrm>
                    <a:off x="2395137" y="5052109"/>
                    <a:ext cx="1028108" cy="318643"/>
                  </a:xfrm>
                  <a:prstGeom prst="rect">
                    <a:avLst/>
                  </a:prstGeom>
                  <a:noFill/>
                </p:spPr>
                <p:txBody>
                  <a:bodyPr wrap="square" rtlCol="0">
                    <a:spAutoFit/>
                  </a:bodyPr>
                  <a:lstStyle/>
                  <a:p>
                    <a:r>
                      <a:rPr lang="en-US" sz="1300" dirty="0" smtClean="0">
                        <a:solidFill>
                          <a:schemeClr val="tx1">
                            <a:lumMod val="75000"/>
                            <a:lumOff val="25000"/>
                          </a:schemeClr>
                        </a:solidFill>
                      </a:rPr>
                      <a:t>≤ 25%</a:t>
                    </a:r>
                    <a:endParaRPr lang="en-US" sz="1300" dirty="0">
                      <a:solidFill>
                        <a:schemeClr val="tx1">
                          <a:lumMod val="75000"/>
                          <a:lumOff val="25000"/>
                        </a:schemeClr>
                      </a:solidFill>
                    </a:endParaRPr>
                  </a:p>
                </p:txBody>
              </p:sp>
              <p:sp>
                <p:nvSpPr>
                  <p:cNvPr id="17" name="Rectangle 16"/>
                  <p:cNvSpPr/>
                  <p:nvPr/>
                </p:nvSpPr>
                <p:spPr>
                  <a:xfrm>
                    <a:off x="2069586" y="5113239"/>
                    <a:ext cx="323417" cy="170128"/>
                  </a:xfrm>
                  <a:prstGeom prst="rect">
                    <a:avLst/>
                  </a:prstGeom>
                  <a:solidFill>
                    <a:srgbClr val="FDCC8A"/>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24" name="Group 23"/>
                <p:cNvGrpSpPr/>
                <p:nvPr/>
              </p:nvGrpSpPr>
              <p:grpSpPr>
                <a:xfrm>
                  <a:off x="2069586" y="5302088"/>
                  <a:ext cx="1353659" cy="318643"/>
                  <a:chOff x="2069586" y="5304534"/>
                  <a:chExt cx="1353659" cy="318643"/>
                </a:xfrm>
              </p:grpSpPr>
              <p:sp>
                <p:nvSpPr>
                  <p:cNvPr id="12" name="TextBox 11"/>
                  <p:cNvSpPr txBox="1"/>
                  <p:nvPr/>
                </p:nvSpPr>
                <p:spPr>
                  <a:xfrm>
                    <a:off x="2395137" y="5304534"/>
                    <a:ext cx="1028108" cy="318643"/>
                  </a:xfrm>
                  <a:prstGeom prst="rect">
                    <a:avLst/>
                  </a:prstGeom>
                  <a:noFill/>
                </p:spPr>
                <p:txBody>
                  <a:bodyPr wrap="square" rtlCol="0">
                    <a:spAutoFit/>
                  </a:bodyPr>
                  <a:lstStyle/>
                  <a:p>
                    <a:r>
                      <a:rPr lang="en-US" sz="1300" dirty="0" smtClean="0">
                        <a:solidFill>
                          <a:schemeClr val="tx1">
                            <a:lumMod val="75000"/>
                            <a:lumOff val="25000"/>
                          </a:schemeClr>
                        </a:solidFill>
                      </a:rPr>
                      <a:t>≤ 30%</a:t>
                    </a:r>
                    <a:endParaRPr lang="en-US" sz="1300" dirty="0">
                      <a:solidFill>
                        <a:schemeClr val="tx1">
                          <a:lumMod val="75000"/>
                          <a:lumOff val="25000"/>
                        </a:schemeClr>
                      </a:solidFill>
                    </a:endParaRPr>
                  </a:p>
                </p:txBody>
              </p:sp>
              <p:sp>
                <p:nvSpPr>
                  <p:cNvPr id="18" name="Rectangle 17"/>
                  <p:cNvSpPr/>
                  <p:nvPr/>
                </p:nvSpPr>
                <p:spPr>
                  <a:xfrm>
                    <a:off x="2069586" y="5365664"/>
                    <a:ext cx="323417" cy="170128"/>
                  </a:xfrm>
                  <a:prstGeom prst="rect">
                    <a:avLst/>
                  </a:prstGeom>
                  <a:solidFill>
                    <a:srgbClr val="FC8D58"/>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25" name="Group 24"/>
                <p:cNvGrpSpPr/>
                <p:nvPr/>
              </p:nvGrpSpPr>
              <p:grpSpPr>
                <a:xfrm>
                  <a:off x="2069586" y="5559964"/>
                  <a:ext cx="1353659" cy="318643"/>
                  <a:chOff x="2069586" y="5540365"/>
                  <a:chExt cx="1353659" cy="318643"/>
                </a:xfrm>
              </p:grpSpPr>
              <p:sp>
                <p:nvSpPr>
                  <p:cNvPr id="13" name="TextBox 12"/>
                  <p:cNvSpPr txBox="1"/>
                  <p:nvPr/>
                </p:nvSpPr>
                <p:spPr>
                  <a:xfrm>
                    <a:off x="2395137" y="5540365"/>
                    <a:ext cx="1028108" cy="318643"/>
                  </a:xfrm>
                  <a:prstGeom prst="rect">
                    <a:avLst/>
                  </a:prstGeom>
                  <a:noFill/>
                </p:spPr>
                <p:txBody>
                  <a:bodyPr wrap="square" rtlCol="0">
                    <a:spAutoFit/>
                  </a:bodyPr>
                  <a:lstStyle/>
                  <a:p>
                    <a:r>
                      <a:rPr lang="en-US" sz="1300" dirty="0" smtClean="0">
                        <a:solidFill>
                          <a:schemeClr val="tx1">
                            <a:lumMod val="75000"/>
                            <a:lumOff val="25000"/>
                          </a:schemeClr>
                        </a:solidFill>
                      </a:rPr>
                      <a:t>≤ 35%</a:t>
                    </a:r>
                    <a:endParaRPr lang="en-US" sz="1300" dirty="0">
                      <a:solidFill>
                        <a:schemeClr val="tx1">
                          <a:lumMod val="75000"/>
                          <a:lumOff val="25000"/>
                        </a:schemeClr>
                      </a:solidFill>
                    </a:endParaRPr>
                  </a:p>
                </p:txBody>
              </p:sp>
              <p:sp>
                <p:nvSpPr>
                  <p:cNvPr id="19" name="Rectangle 18"/>
                  <p:cNvSpPr/>
                  <p:nvPr/>
                </p:nvSpPr>
                <p:spPr>
                  <a:xfrm>
                    <a:off x="2069586" y="5601495"/>
                    <a:ext cx="323417" cy="170128"/>
                  </a:xfrm>
                  <a:prstGeom prst="rect">
                    <a:avLst/>
                  </a:prstGeom>
                  <a:solidFill>
                    <a:srgbClr val="E24A3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26" name="Group 25"/>
                <p:cNvGrpSpPr/>
                <p:nvPr/>
              </p:nvGrpSpPr>
              <p:grpSpPr>
                <a:xfrm>
                  <a:off x="2069586" y="5817840"/>
                  <a:ext cx="1353659" cy="318643"/>
                  <a:chOff x="2069586" y="5817840"/>
                  <a:chExt cx="1353659" cy="318643"/>
                </a:xfrm>
              </p:grpSpPr>
              <p:sp>
                <p:nvSpPr>
                  <p:cNvPr id="15" name="TextBox 14"/>
                  <p:cNvSpPr txBox="1"/>
                  <p:nvPr/>
                </p:nvSpPr>
                <p:spPr>
                  <a:xfrm>
                    <a:off x="2395137" y="5817840"/>
                    <a:ext cx="1028108" cy="318643"/>
                  </a:xfrm>
                  <a:prstGeom prst="rect">
                    <a:avLst/>
                  </a:prstGeom>
                  <a:noFill/>
                </p:spPr>
                <p:txBody>
                  <a:bodyPr wrap="square" rtlCol="0">
                    <a:spAutoFit/>
                  </a:bodyPr>
                  <a:lstStyle/>
                  <a:p>
                    <a:r>
                      <a:rPr lang="en-US" sz="1300" dirty="0" smtClean="0">
                        <a:solidFill>
                          <a:schemeClr val="tx1">
                            <a:lumMod val="75000"/>
                            <a:lumOff val="25000"/>
                          </a:schemeClr>
                        </a:solidFill>
                      </a:rPr>
                      <a:t>≤ 45%</a:t>
                    </a:r>
                    <a:endParaRPr lang="en-US" sz="1300" dirty="0">
                      <a:solidFill>
                        <a:schemeClr val="tx1">
                          <a:lumMod val="75000"/>
                          <a:lumOff val="25000"/>
                        </a:schemeClr>
                      </a:solidFill>
                    </a:endParaRPr>
                  </a:p>
                </p:txBody>
              </p:sp>
              <p:sp>
                <p:nvSpPr>
                  <p:cNvPr id="20" name="Rectangle 19"/>
                  <p:cNvSpPr/>
                  <p:nvPr/>
                </p:nvSpPr>
                <p:spPr>
                  <a:xfrm>
                    <a:off x="2069586" y="5878970"/>
                    <a:ext cx="323417" cy="170128"/>
                  </a:xfrm>
                  <a:prstGeom prst="rect">
                    <a:avLst/>
                  </a:prstGeom>
                  <a:solidFill>
                    <a:srgbClr val="AD050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30" name="Group 29"/>
              <p:cNvGrpSpPr/>
              <p:nvPr/>
            </p:nvGrpSpPr>
            <p:grpSpPr>
              <a:xfrm>
                <a:off x="1827392" y="5849396"/>
                <a:ext cx="2164217" cy="536663"/>
                <a:chOff x="373692" y="5835511"/>
                <a:chExt cx="2164216" cy="590329"/>
              </a:xfrm>
            </p:grpSpPr>
            <p:sp>
              <p:nvSpPr>
                <p:cNvPr id="28" name="Rectangle 27"/>
                <p:cNvSpPr/>
                <p:nvPr/>
              </p:nvSpPr>
              <p:spPr>
                <a:xfrm>
                  <a:off x="373692" y="6021290"/>
                  <a:ext cx="323418" cy="17012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TextBox 28"/>
                <p:cNvSpPr txBox="1"/>
                <p:nvPr/>
              </p:nvSpPr>
              <p:spPr>
                <a:xfrm>
                  <a:off x="697107" y="5835511"/>
                  <a:ext cx="1840801" cy="590329"/>
                </a:xfrm>
                <a:prstGeom prst="rect">
                  <a:avLst/>
                </a:prstGeom>
                <a:noFill/>
              </p:spPr>
              <p:txBody>
                <a:bodyPr wrap="square" rtlCol="0">
                  <a:spAutoFit/>
                </a:bodyPr>
                <a:lstStyle/>
                <a:p>
                  <a:r>
                    <a:rPr lang="en-US" sz="1300" dirty="0" smtClean="0">
                      <a:solidFill>
                        <a:schemeClr val="tx1">
                          <a:lumMod val="75000"/>
                          <a:lumOff val="25000"/>
                        </a:schemeClr>
                      </a:solidFill>
                    </a:rPr>
                    <a:t>Newmarket Creek Watershed</a:t>
                  </a:r>
                  <a:endParaRPr lang="en-US" sz="1300" dirty="0">
                    <a:solidFill>
                      <a:schemeClr val="tx1">
                        <a:lumMod val="75000"/>
                        <a:lumOff val="25000"/>
                      </a:schemeClr>
                    </a:solidFill>
                  </a:endParaRPr>
                </a:p>
              </p:txBody>
            </p:sp>
          </p:grpSp>
          <p:grpSp>
            <p:nvGrpSpPr>
              <p:cNvPr id="32" name="Group 31"/>
              <p:cNvGrpSpPr/>
              <p:nvPr/>
            </p:nvGrpSpPr>
            <p:grpSpPr>
              <a:xfrm>
                <a:off x="9953922" y="6062335"/>
                <a:ext cx="455392" cy="640696"/>
                <a:chOff x="10059480" y="6110978"/>
                <a:chExt cx="455392" cy="640696"/>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11742" b="19508" l="35049" r="41667"/>
                          </a14:imgEffect>
                        </a14:imgLayer>
                      </a14:imgProps>
                    </a:ext>
                    <a:ext uri="{28A0092B-C50C-407E-A947-70E740481C1C}">
                      <a14:useLocalDpi xmlns:a14="http://schemas.microsoft.com/office/drawing/2010/main" val="0"/>
                    </a:ext>
                  </a:extLst>
                </a:blip>
                <a:srcRect l="34318" t="11783" r="57455" b="79535"/>
                <a:stretch/>
              </p:blipFill>
              <p:spPr>
                <a:xfrm>
                  <a:off x="10059480" y="6156250"/>
                  <a:ext cx="435936" cy="595424"/>
                </a:xfrm>
                <a:prstGeom prst="rect">
                  <a:avLst/>
                </a:prstGeom>
              </p:spPr>
            </p:pic>
            <p:sp>
              <p:nvSpPr>
                <p:cNvPr id="31" name="TextBox 30"/>
                <p:cNvSpPr txBox="1"/>
                <p:nvPr/>
              </p:nvSpPr>
              <p:spPr>
                <a:xfrm>
                  <a:off x="10129255" y="6110978"/>
                  <a:ext cx="385617" cy="285101"/>
                </a:xfrm>
                <a:prstGeom prst="rect">
                  <a:avLst/>
                </a:prstGeom>
                <a:noFill/>
              </p:spPr>
              <p:txBody>
                <a:bodyPr wrap="square" rtlCol="0">
                  <a:spAutoFit/>
                </a:bodyPr>
                <a:lstStyle/>
                <a:p>
                  <a:r>
                    <a:rPr lang="en-US" sz="1100" dirty="0" smtClean="0">
                      <a:solidFill>
                        <a:schemeClr val="tx1">
                          <a:lumMod val="75000"/>
                          <a:lumOff val="25000"/>
                        </a:schemeClr>
                      </a:solidFill>
                      <a:latin typeface="Century Gothic" panose="020B0502020202020204" pitchFamily="34" charset="0"/>
                    </a:rPr>
                    <a:t>N</a:t>
                  </a:r>
                  <a:endParaRPr lang="en-US" sz="1100" dirty="0">
                    <a:solidFill>
                      <a:schemeClr val="tx1">
                        <a:lumMod val="75000"/>
                        <a:lumOff val="25000"/>
                      </a:schemeClr>
                    </a:solidFill>
                    <a:latin typeface="Century Gothic" panose="020B0502020202020204" pitchFamily="34" charset="0"/>
                  </a:endParaRPr>
                </a:p>
              </p:txBody>
            </p:sp>
          </p:grpSp>
          <p:sp>
            <p:nvSpPr>
              <p:cNvPr id="33" name="TextBox 32"/>
              <p:cNvSpPr txBox="1"/>
              <p:nvPr/>
            </p:nvSpPr>
            <p:spPr>
              <a:xfrm>
                <a:off x="1827392" y="287310"/>
                <a:ext cx="6155443" cy="436038"/>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Percent Impervious Surface by Census Block</a:t>
                </a:r>
                <a:endParaRPr lang="en-US" sz="2000" b="1" dirty="0">
                  <a:solidFill>
                    <a:schemeClr val="tx1">
                      <a:lumMod val="75000"/>
                      <a:lumOff val="25000"/>
                    </a:schemeClr>
                  </a:solidFill>
                  <a:latin typeface="Century Gothic" panose="020B0502020202020204" pitchFamily="34" charset="0"/>
                </a:endParaRPr>
              </a:p>
            </p:txBody>
          </p:sp>
          <p:sp>
            <p:nvSpPr>
              <p:cNvPr id="35" name="TextBox 34"/>
              <p:cNvSpPr txBox="1"/>
              <p:nvPr/>
            </p:nvSpPr>
            <p:spPr>
              <a:xfrm>
                <a:off x="1827392" y="701388"/>
                <a:ext cx="3162896" cy="603744"/>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ISAT Output using High Population Density Scenario</a:t>
                </a:r>
                <a:endParaRPr lang="en-US" sz="1500" dirty="0">
                  <a:solidFill>
                    <a:schemeClr val="tx1">
                      <a:lumMod val="75000"/>
                      <a:lumOff val="25000"/>
                    </a:schemeClr>
                  </a:solidFill>
                  <a:latin typeface="Century Gothic" panose="020B0502020202020204" pitchFamily="34" charset="0"/>
                </a:endParaRPr>
              </a:p>
            </p:txBody>
          </p:sp>
        </p:grpSp>
      </p:grpSp>
      <p:sp>
        <p:nvSpPr>
          <p:cNvPr id="34" name="Rectangle 33">
            <a:extLst>
              <a:ext uri="{FF2B5EF4-FFF2-40B4-BE49-F238E27FC236}">
                <a16:creationId xmlns:a16="http://schemas.microsoft.com/office/drawing/2014/main" id="{6F60BE2E-95C1-4A4F-AD71-711FCCEE89EA}"/>
              </a:ext>
            </a:extLst>
          </p:cNvPr>
          <p:cNvSpPr/>
          <p:nvPr/>
        </p:nvSpPr>
        <p:spPr>
          <a:xfrm>
            <a:off x="0" y="6573880"/>
            <a:ext cx="2840842" cy="307777"/>
          </a:xfrm>
          <a:prstGeom prst="rect">
            <a:avLst/>
          </a:prstGeom>
        </p:spPr>
        <p:txBody>
          <a:bodyPr wrap="none">
            <a:spAutoFit/>
          </a:bodyPr>
          <a:lstStyle/>
          <a:p>
            <a:r>
              <a:rPr lang="en-US" sz="1400" dirty="0">
                <a:solidFill>
                  <a:schemeClr val="bg1"/>
                </a:solidFill>
              </a:rPr>
              <a:t>Image Credits: DEVELOP </a:t>
            </a:r>
            <a:r>
              <a:rPr lang="en-US" sz="1400" dirty="0" smtClean="0">
                <a:solidFill>
                  <a:schemeClr val="bg1"/>
                </a:solidFill>
              </a:rPr>
              <a:t>Team</a:t>
            </a:r>
            <a:endParaRPr lang="en-US" sz="1400" dirty="0">
              <a:solidFill>
                <a:schemeClr val="bg1"/>
              </a:solidFill>
            </a:endParaRPr>
          </a:p>
        </p:txBody>
      </p:sp>
    </p:spTree>
    <p:extLst>
      <p:ext uri="{BB962C8B-B14F-4D97-AF65-F5344CB8AC3E}">
        <p14:creationId xmlns:p14="http://schemas.microsoft.com/office/powerpoint/2010/main" val="3961938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a:t>
            </a:r>
          </a:p>
        </p:txBody>
      </p:sp>
      <p:sp>
        <p:nvSpPr>
          <p:cNvPr id="3" name="Content Placeholder 2"/>
          <p:cNvSpPr>
            <a:spLocks noGrp="1"/>
          </p:cNvSpPr>
          <p:nvPr>
            <p:ph sz="quarter" idx="10"/>
          </p:nvPr>
        </p:nvSpPr>
        <p:spPr>
          <a:xfrm>
            <a:off x="1265320" y="1588168"/>
            <a:ext cx="10056396" cy="3959877"/>
          </a:xfrm>
        </p:spPr>
        <p:txBody>
          <a:bodyPr>
            <a:noAutofit/>
          </a:bodyPr>
          <a:lstStyle/>
          <a:p>
            <a:pPr marL="342900" indent="-342900">
              <a:spcAft>
                <a:spcPts val="600"/>
              </a:spcAft>
              <a:buClr>
                <a:srgbClr val="1B57AF"/>
              </a:buClr>
              <a:buFont typeface="Webdings" panose="05030102010509060703" pitchFamily="18" charset="2"/>
              <a:buChar char="4"/>
            </a:pPr>
            <a:r>
              <a:rPr lang="en-US" sz="2500" b="1" dirty="0" smtClean="0">
                <a:solidFill>
                  <a:schemeClr val="tx1">
                    <a:lumMod val="75000"/>
                    <a:lumOff val="25000"/>
                  </a:schemeClr>
                </a:solidFill>
              </a:rPr>
              <a:t>All </a:t>
            </a:r>
            <a:r>
              <a:rPr lang="en-US" sz="2500" b="1" dirty="0">
                <a:solidFill>
                  <a:schemeClr val="tx1">
                    <a:lumMod val="75000"/>
                    <a:lumOff val="25000"/>
                  </a:schemeClr>
                </a:solidFill>
              </a:rPr>
              <a:t>Census Blocks </a:t>
            </a:r>
            <a:r>
              <a:rPr lang="en-US" sz="2500" dirty="0" smtClean="0">
                <a:solidFill>
                  <a:schemeClr val="tx1">
                    <a:lumMod val="75000"/>
                    <a:lumOff val="25000"/>
                  </a:schemeClr>
                </a:solidFill>
              </a:rPr>
              <a:t>- degraded </a:t>
            </a:r>
            <a:r>
              <a:rPr lang="en-US" sz="2500" dirty="0">
                <a:solidFill>
                  <a:schemeClr val="tx1">
                    <a:lumMod val="75000"/>
                    <a:lumOff val="25000"/>
                  </a:schemeClr>
                </a:solidFill>
              </a:rPr>
              <a:t>water storage </a:t>
            </a:r>
            <a:r>
              <a:rPr lang="en-US" sz="2500" dirty="0" smtClean="0">
                <a:solidFill>
                  <a:schemeClr val="tx1">
                    <a:lumMod val="75000"/>
                    <a:lumOff val="25000"/>
                  </a:schemeClr>
                </a:solidFill>
              </a:rPr>
              <a:t>capacity</a:t>
            </a:r>
          </a:p>
          <a:p>
            <a:pPr marL="342900" indent="-342900">
              <a:spcAft>
                <a:spcPts val="600"/>
              </a:spcAft>
              <a:buClr>
                <a:srgbClr val="1B57AF"/>
              </a:buClr>
              <a:buFont typeface="Webdings" panose="05030102010509060703" pitchFamily="18" charset="2"/>
              <a:buChar char="4"/>
            </a:pPr>
            <a:r>
              <a:rPr lang="en-US" sz="2500" b="1" dirty="0" smtClean="0">
                <a:solidFill>
                  <a:schemeClr val="tx1">
                    <a:lumMod val="75000"/>
                    <a:lumOff val="25000"/>
                  </a:schemeClr>
                </a:solidFill>
              </a:rPr>
              <a:t>Newmarket </a:t>
            </a:r>
            <a:r>
              <a:rPr lang="en-US" sz="2500" b="1" dirty="0">
                <a:solidFill>
                  <a:schemeClr val="tx1">
                    <a:lumMod val="75000"/>
                    <a:lumOff val="25000"/>
                  </a:schemeClr>
                </a:solidFill>
              </a:rPr>
              <a:t>Creek watershed </a:t>
            </a:r>
            <a:r>
              <a:rPr lang="en-US" sz="2500" dirty="0" smtClean="0">
                <a:solidFill>
                  <a:schemeClr val="tx1">
                    <a:lumMod val="75000"/>
                    <a:lumOff val="25000"/>
                  </a:schemeClr>
                </a:solidFill>
              </a:rPr>
              <a:t>- in </a:t>
            </a:r>
            <a:r>
              <a:rPr lang="en-US" sz="2500" dirty="0">
                <a:solidFill>
                  <a:schemeClr val="tx1">
                    <a:lumMod val="75000"/>
                    <a:lumOff val="25000"/>
                  </a:schemeClr>
                </a:solidFill>
              </a:rPr>
              <a:t>need of water quality &amp; infiltration rehabilitation </a:t>
            </a:r>
            <a:r>
              <a:rPr lang="en-US" sz="2500" dirty="0" smtClean="0">
                <a:solidFill>
                  <a:schemeClr val="tx1">
                    <a:lumMod val="75000"/>
                    <a:lumOff val="25000"/>
                  </a:schemeClr>
                </a:solidFill>
              </a:rPr>
              <a:t>confirmed using </a:t>
            </a:r>
            <a:r>
              <a:rPr lang="en-US" sz="2500" dirty="0">
                <a:solidFill>
                  <a:schemeClr val="tx1">
                    <a:lumMod val="75000"/>
                    <a:lumOff val="25000"/>
                  </a:schemeClr>
                </a:solidFill>
              </a:rPr>
              <a:t>NASA Earth observations </a:t>
            </a:r>
            <a:endParaRPr lang="en-US" sz="2500" dirty="0" smtClean="0">
              <a:solidFill>
                <a:schemeClr val="tx1">
                  <a:lumMod val="75000"/>
                  <a:lumOff val="25000"/>
                </a:schemeClr>
              </a:solidFill>
            </a:endParaRPr>
          </a:p>
          <a:p>
            <a:pPr marL="342900" indent="-342900">
              <a:spcAft>
                <a:spcPts val="600"/>
              </a:spcAft>
              <a:buClr>
                <a:srgbClr val="1B57AF"/>
              </a:buClr>
              <a:buFont typeface="Webdings" panose="05030102010509060703" pitchFamily="18" charset="2"/>
              <a:buChar char="4"/>
            </a:pPr>
            <a:r>
              <a:rPr lang="en-US" sz="2500" b="1" dirty="0" smtClean="0">
                <a:solidFill>
                  <a:schemeClr val="tx1">
                    <a:lumMod val="75000"/>
                    <a:lumOff val="25000"/>
                  </a:schemeClr>
                </a:solidFill>
              </a:rPr>
              <a:t>Place-based</a:t>
            </a:r>
            <a:r>
              <a:rPr lang="en-US" sz="2500" dirty="0" smtClean="0">
                <a:solidFill>
                  <a:schemeClr val="tx1">
                    <a:lumMod val="75000"/>
                    <a:lumOff val="25000"/>
                  </a:schemeClr>
                </a:solidFill>
              </a:rPr>
              <a:t> approach:</a:t>
            </a:r>
            <a:endParaRPr lang="en-US" sz="2500" dirty="0">
              <a:solidFill>
                <a:schemeClr val="tx1">
                  <a:lumMod val="75000"/>
                  <a:lumOff val="25000"/>
                </a:schemeClr>
              </a:solidFill>
            </a:endParaRPr>
          </a:p>
          <a:p>
            <a:pPr marL="342900" indent="-342900">
              <a:spcAft>
                <a:spcPts val="600"/>
              </a:spcAft>
              <a:buClr>
                <a:srgbClr val="1B57AF"/>
              </a:buClr>
              <a:buFont typeface="Webdings" panose="05030102010509060703" pitchFamily="18" charset="2"/>
              <a:buChar char="4"/>
            </a:pPr>
            <a:endParaRPr lang="en-US" sz="2500" dirty="0" smtClean="0">
              <a:solidFill>
                <a:schemeClr val="tx1">
                  <a:lumMod val="75000"/>
                  <a:lumOff val="2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211144"/>
              </p:ext>
            </p:extLst>
          </p:nvPr>
        </p:nvGraphicFramePr>
        <p:xfrm>
          <a:off x="2258293" y="3992149"/>
          <a:ext cx="7370616" cy="2039164"/>
        </p:xfrm>
        <a:graphic>
          <a:graphicData uri="http://schemas.openxmlformats.org/drawingml/2006/table">
            <a:tbl>
              <a:tblPr firstRow="1" bandRow="1">
                <a:tableStyleId>{2D5ABB26-0587-4C30-8999-92F81FD0307C}</a:tableStyleId>
              </a:tblPr>
              <a:tblGrid>
                <a:gridCol w="2528829">
                  <a:extLst>
                    <a:ext uri="{9D8B030D-6E8A-4147-A177-3AD203B41FA5}">
                      <a16:colId xmlns:a16="http://schemas.microsoft.com/office/drawing/2014/main" val="1362272358"/>
                    </a:ext>
                  </a:extLst>
                </a:gridCol>
                <a:gridCol w="1993079">
                  <a:extLst>
                    <a:ext uri="{9D8B030D-6E8A-4147-A177-3AD203B41FA5}">
                      <a16:colId xmlns:a16="http://schemas.microsoft.com/office/drawing/2014/main" val="3528755012"/>
                    </a:ext>
                  </a:extLst>
                </a:gridCol>
                <a:gridCol w="2848708">
                  <a:extLst>
                    <a:ext uri="{9D8B030D-6E8A-4147-A177-3AD203B41FA5}">
                      <a16:colId xmlns:a16="http://schemas.microsoft.com/office/drawing/2014/main" val="2693329204"/>
                    </a:ext>
                  </a:extLst>
                </a:gridCol>
              </a:tblGrid>
              <a:tr h="808657">
                <a:tc>
                  <a:txBody>
                    <a:bodyPr/>
                    <a:lstStyle/>
                    <a:p>
                      <a:pPr algn="ctr"/>
                      <a:endParaRPr lang="en-US" sz="2200" b="0" dirty="0">
                        <a:solidFill>
                          <a:schemeClr val="tx1">
                            <a:lumMod val="75000"/>
                            <a:lumOff val="25000"/>
                          </a:schemeClr>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200" u="none" strike="noStrike" kern="1200" dirty="0" smtClean="0">
                          <a:solidFill>
                            <a:schemeClr val="tx1">
                              <a:lumMod val="75000"/>
                              <a:lumOff val="25000"/>
                            </a:schemeClr>
                          </a:solidFill>
                          <a:effectLst/>
                        </a:rPr>
                        <a:t>Change in Tree Canopy</a:t>
                      </a:r>
                      <a:endParaRPr lang="en-US" sz="2200" b="1"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200" u="none" strike="noStrike" kern="1200" dirty="0" smtClean="0">
                          <a:solidFill>
                            <a:schemeClr val="tx1">
                              <a:lumMod val="75000"/>
                              <a:lumOff val="25000"/>
                            </a:schemeClr>
                          </a:solidFill>
                          <a:effectLst/>
                        </a:rPr>
                        <a:t>Change in Impervious Surface</a:t>
                      </a:r>
                      <a:endParaRPr lang="en-US" sz="2200" b="1"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860239"/>
                  </a:ext>
                </a:extLst>
              </a:tr>
              <a:tr h="468507">
                <a:tc>
                  <a:txBody>
                    <a:bodyPr/>
                    <a:lstStyle/>
                    <a:p>
                      <a:r>
                        <a:rPr lang="en-US" sz="2200" u="none" strike="noStrike" kern="1200" dirty="0" smtClean="0">
                          <a:solidFill>
                            <a:schemeClr val="tx1">
                              <a:lumMod val="75000"/>
                              <a:lumOff val="25000"/>
                            </a:schemeClr>
                          </a:solidFill>
                          <a:effectLst/>
                        </a:rPr>
                        <a:t>City of Hampton</a:t>
                      </a:r>
                      <a:endParaRPr lang="en-US" sz="2200" b="1" dirty="0">
                        <a:solidFill>
                          <a:schemeClr val="tx1">
                            <a:lumMod val="75000"/>
                            <a:lumOff val="25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u="none" strike="noStrike" kern="1200" dirty="0" smtClean="0">
                          <a:solidFill>
                            <a:schemeClr val="tx1">
                              <a:lumMod val="75000"/>
                              <a:lumOff val="25000"/>
                            </a:schemeClr>
                          </a:solidFill>
                          <a:effectLst/>
                        </a:rPr>
                        <a:t>+ 6 %</a:t>
                      </a:r>
                      <a:endParaRPr lang="en-US" sz="2200" b="1"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chemeClr val="tx1">
                              <a:lumMod val="75000"/>
                              <a:lumOff val="25000"/>
                            </a:schemeClr>
                          </a:solidFill>
                        </a:rPr>
                        <a:t> + 8% </a:t>
                      </a:r>
                      <a:endParaRPr lang="en-US" sz="2200" b="1"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8116367"/>
                  </a:ext>
                </a:extLst>
              </a:tr>
              <a:tr h="468507">
                <a:tc>
                  <a:txBody>
                    <a:bodyPr/>
                    <a:lstStyle/>
                    <a:p>
                      <a:r>
                        <a:rPr lang="en-US" sz="2200" u="none" strike="noStrike" kern="1200" dirty="0" smtClean="0">
                          <a:solidFill>
                            <a:schemeClr val="tx1">
                              <a:lumMod val="75000"/>
                              <a:lumOff val="25000"/>
                            </a:schemeClr>
                          </a:solidFill>
                          <a:effectLst/>
                        </a:rPr>
                        <a:t>Newmarket Creek </a:t>
                      </a:r>
                      <a:endParaRPr lang="en-US" sz="2200" b="1" dirty="0">
                        <a:solidFill>
                          <a:schemeClr val="tx1">
                            <a:lumMod val="75000"/>
                            <a:lumOff val="25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200" b="1" dirty="0" smtClean="0">
                          <a:solidFill>
                            <a:schemeClr val="tx1">
                              <a:lumMod val="75000"/>
                              <a:lumOff val="25000"/>
                            </a:schemeClr>
                          </a:solidFill>
                        </a:rPr>
                        <a:t>-</a:t>
                      </a:r>
                      <a:r>
                        <a:rPr lang="en-US" sz="2200" b="1" baseline="0" dirty="0" smtClean="0">
                          <a:solidFill>
                            <a:schemeClr val="tx1">
                              <a:lumMod val="75000"/>
                              <a:lumOff val="25000"/>
                            </a:schemeClr>
                          </a:solidFill>
                        </a:rPr>
                        <a:t> 1%</a:t>
                      </a:r>
                      <a:endParaRPr lang="en-US" sz="2200" b="1"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200" b="1" dirty="0" smtClean="0">
                          <a:solidFill>
                            <a:schemeClr val="tx1">
                              <a:lumMod val="75000"/>
                              <a:lumOff val="25000"/>
                            </a:schemeClr>
                          </a:solidFill>
                        </a:rPr>
                        <a:t>+ 19%</a:t>
                      </a:r>
                      <a:endParaRPr lang="en-US" sz="2200" b="1"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51804778"/>
                  </a:ext>
                </a:extLst>
              </a:tr>
            </a:tbl>
          </a:graphicData>
        </a:graphic>
      </p:graphicFrame>
    </p:spTree>
    <p:extLst>
      <p:ext uri="{BB962C8B-B14F-4D97-AF65-F5344CB8AC3E}">
        <p14:creationId xmlns:p14="http://schemas.microsoft.com/office/powerpoint/2010/main" val="2871317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ampton va"/>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0" y="1028686"/>
            <a:ext cx="12192000" cy="49471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PARTNERS</a:t>
            </a:r>
          </a:p>
        </p:txBody>
      </p:sp>
      <p:sp>
        <p:nvSpPr>
          <p:cNvPr id="5" name="Content Placeholder 4"/>
          <p:cNvSpPr>
            <a:spLocks noGrp="1"/>
          </p:cNvSpPr>
          <p:nvPr>
            <p:ph sz="quarter" idx="13"/>
          </p:nvPr>
        </p:nvSpPr>
        <p:spPr>
          <a:xfrm>
            <a:off x="1202175" y="5095057"/>
            <a:ext cx="9787651" cy="862930"/>
          </a:xfrm>
        </p:spPr>
        <p:txBody>
          <a:bodyPr anchor="ctr">
            <a:normAutofit/>
          </a:bodyPr>
          <a:lstStyle/>
          <a:p>
            <a:pPr marL="0" indent="0" algn="ctr">
              <a:buNone/>
            </a:pPr>
            <a:r>
              <a:rPr lang="en-US" sz="4400" b="1" dirty="0">
                <a:solidFill>
                  <a:schemeClr val="bg1"/>
                </a:solidFill>
              </a:rPr>
              <a:t>City of Hampton, VA</a:t>
            </a:r>
          </a:p>
        </p:txBody>
      </p:sp>
      <p:sp>
        <p:nvSpPr>
          <p:cNvPr id="6" name="Rectangle 5">
            <a:extLst>
              <a:ext uri="{FF2B5EF4-FFF2-40B4-BE49-F238E27FC236}">
                <a16:creationId xmlns:a16="http://schemas.microsoft.com/office/drawing/2014/main" id="{BB31894D-9221-4A15-BE4F-848630A932CD}"/>
              </a:ext>
            </a:extLst>
          </p:cNvPr>
          <p:cNvSpPr/>
          <p:nvPr/>
        </p:nvSpPr>
        <p:spPr>
          <a:xfrm>
            <a:off x="29201" y="6184384"/>
            <a:ext cx="2874505" cy="307777"/>
          </a:xfrm>
          <a:prstGeom prst="rect">
            <a:avLst/>
          </a:prstGeom>
        </p:spPr>
        <p:txBody>
          <a:bodyPr wrap="none">
            <a:spAutoFit/>
          </a:bodyPr>
          <a:lstStyle/>
          <a:p>
            <a:r>
              <a:rPr lang="en-US" sz="1400" dirty="0">
                <a:solidFill>
                  <a:schemeClr val="bg1"/>
                </a:solidFill>
              </a:rPr>
              <a:t>Image Credit: </a:t>
            </a:r>
            <a:r>
              <a:rPr lang="en-US" sz="1400" dirty="0" smtClean="0">
                <a:solidFill>
                  <a:schemeClr val="bg1"/>
                </a:solidFill>
              </a:rPr>
              <a:t>City of Hampton</a:t>
            </a:r>
            <a:endParaRPr lang="en-US" sz="1400" dirty="0">
              <a:solidFill>
                <a:schemeClr val="bg1"/>
              </a:solidFill>
            </a:endParaRPr>
          </a:p>
        </p:txBody>
      </p:sp>
    </p:spTree>
    <p:extLst>
      <p:ext uri="{BB962C8B-B14F-4D97-AF65-F5344CB8AC3E}">
        <p14:creationId xmlns:p14="http://schemas.microsoft.com/office/powerpoint/2010/main" val="145896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ERRORS &amp; </a:t>
            </a:r>
            <a:r>
              <a:rPr lang="en-US" dirty="0" smtClean="0"/>
              <a:t>UNCERTAINTIES</a:t>
            </a:r>
            <a:endParaRPr lang="en-US" dirty="0"/>
          </a:p>
        </p:txBody>
      </p:sp>
      <p:sp>
        <p:nvSpPr>
          <p:cNvPr id="3" name="Content Placeholder 2"/>
          <p:cNvSpPr>
            <a:spLocks noGrp="1"/>
          </p:cNvSpPr>
          <p:nvPr>
            <p:ph sz="quarter" idx="10"/>
          </p:nvPr>
        </p:nvSpPr>
        <p:spPr/>
        <p:txBody>
          <a:bodyPr/>
          <a:lstStyle/>
          <a:p>
            <a:pPr>
              <a:buClr>
                <a:srgbClr val="1B57AF"/>
              </a:buClr>
              <a:buFont typeface="Webdings" panose="05030102010509060703" pitchFamily="18" charset="2"/>
              <a:buChar char="4"/>
            </a:pPr>
            <a:r>
              <a:rPr lang="en-US" dirty="0">
                <a:solidFill>
                  <a:schemeClr val="tx1">
                    <a:lumMod val="75000"/>
                    <a:lumOff val="25000"/>
                  </a:schemeClr>
                </a:solidFill>
              </a:rPr>
              <a:t>Coarseness of Landsat sensors (</a:t>
            </a:r>
            <a:r>
              <a:rPr lang="en-US" dirty="0" smtClean="0">
                <a:solidFill>
                  <a:schemeClr val="tx1">
                    <a:lumMod val="75000"/>
                    <a:lumOff val="25000"/>
                  </a:schemeClr>
                </a:solidFill>
              </a:rPr>
              <a:t>30 m</a:t>
            </a:r>
            <a:r>
              <a:rPr lang="en-US" dirty="0">
                <a:solidFill>
                  <a:schemeClr val="tx1">
                    <a:lumMod val="75000"/>
                    <a:lumOff val="25000"/>
                  </a:schemeClr>
                </a:solidFill>
              </a:rPr>
              <a:t>) increases uncertainty for detecting heterogeneous fine scale phenomena in the urban setting</a:t>
            </a:r>
          </a:p>
          <a:p>
            <a:pPr>
              <a:buClr>
                <a:srgbClr val="1B57AF"/>
              </a:buClr>
              <a:buFont typeface="Webdings" panose="05030102010509060703" pitchFamily="18" charset="2"/>
              <a:buChar char="4"/>
            </a:pPr>
            <a:r>
              <a:rPr lang="en-US" dirty="0">
                <a:solidFill>
                  <a:schemeClr val="tx1">
                    <a:lumMod val="75000"/>
                    <a:lumOff val="25000"/>
                  </a:schemeClr>
                </a:solidFill>
              </a:rPr>
              <a:t>Regression results have not been validated</a:t>
            </a:r>
          </a:p>
        </p:txBody>
      </p:sp>
      <p:sp>
        <p:nvSpPr>
          <p:cNvPr id="5" name="Hexagon 4"/>
          <p:cNvSpPr/>
          <p:nvPr/>
        </p:nvSpPr>
        <p:spPr>
          <a:xfrm>
            <a:off x="1331491" y="4884819"/>
            <a:ext cx="3505202" cy="1580145"/>
          </a:xfrm>
          <a:custGeom>
            <a:avLst/>
            <a:gdLst>
              <a:gd name="connsiteX0" fmla="*/ 0 w 3505202"/>
              <a:gd name="connsiteY0" fmla="*/ 1576137 h 3152274"/>
              <a:gd name="connsiteX1" fmla="*/ 788069 w 3505202"/>
              <a:gd name="connsiteY1" fmla="*/ 1 h 3152274"/>
              <a:gd name="connsiteX2" fmla="*/ 2717134 w 3505202"/>
              <a:gd name="connsiteY2" fmla="*/ 1 h 3152274"/>
              <a:gd name="connsiteX3" fmla="*/ 3505202 w 3505202"/>
              <a:gd name="connsiteY3" fmla="*/ 1576137 h 3152274"/>
              <a:gd name="connsiteX4" fmla="*/ 2717134 w 3505202"/>
              <a:gd name="connsiteY4" fmla="*/ 3152273 h 3152274"/>
              <a:gd name="connsiteX5" fmla="*/ 788069 w 3505202"/>
              <a:gd name="connsiteY5" fmla="*/ 3152273 h 3152274"/>
              <a:gd name="connsiteX6" fmla="*/ 0 w 3505202"/>
              <a:gd name="connsiteY6" fmla="*/ 1576137 h 3152274"/>
              <a:gd name="connsiteX0" fmla="*/ 0 w 3505202"/>
              <a:gd name="connsiteY0" fmla="*/ 1576136 h 3152272"/>
              <a:gd name="connsiteX1" fmla="*/ 788069 w 3505202"/>
              <a:gd name="connsiteY1" fmla="*/ 0 h 3152272"/>
              <a:gd name="connsiteX2" fmla="*/ 2717134 w 3505202"/>
              <a:gd name="connsiteY2" fmla="*/ 0 h 3152272"/>
              <a:gd name="connsiteX3" fmla="*/ 3505202 w 3505202"/>
              <a:gd name="connsiteY3" fmla="*/ 1576136 h 3152272"/>
              <a:gd name="connsiteX4" fmla="*/ 2364208 w 3505202"/>
              <a:gd name="connsiteY4" fmla="*/ 1564103 h 3152272"/>
              <a:gd name="connsiteX5" fmla="*/ 788069 w 3505202"/>
              <a:gd name="connsiteY5" fmla="*/ 3152272 h 3152272"/>
              <a:gd name="connsiteX6" fmla="*/ 0 w 3505202"/>
              <a:gd name="connsiteY6" fmla="*/ 1576136 h 3152272"/>
              <a:gd name="connsiteX0" fmla="*/ 0 w 3505202"/>
              <a:gd name="connsiteY0" fmla="*/ 1576136 h 1580145"/>
              <a:gd name="connsiteX1" fmla="*/ 788069 w 3505202"/>
              <a:gd name="connsiteY1" fmla="*/ 0 h 1580145"/>
              <a:gd name="connsiteX2" fmla="*/ 2717134 w 3505202"/>
              <a:gd name="connsiteY2" fmla="*/ 0 h 1580145"/>
              <a:gd name="connsiteX3" fmla="*/ 3505202 w 3505202"/>
              <a:gd name="connsiteY3" fmla="*/ 1576136 h 1580145"/>
              <a:gd name="connsiteX4" fmla="*/ 2364208 w 3505202"/>
              <a:gd name="connsiteY4" fmla="*/ 1564103 h 1580145"/>
              <a:gd name="connsiteX5" fmla="*/ 820153 w 3505202"/>
              <a:gd name="connsiteY5" fmla="*/ 1580145 h 1580145"/>
              <a:gd name="connsiteX6" fmla="*/ 0 w 3505202"/>
              <a:gd name="connsiteY6" fmla="*/ 1576136 h 1580145"/>
              <a:gd name="connsiteX0" fmla="*/ 0 w 3505202"/>
              <a:gd name="connsiteY0" fmla="*/ 1576136 h 1583153"/>
              <a:gd name="connsiteX1" fmla="*/ 788069 w 3505202"/>
              <a:gd name="connsiteY1" fmla="*/ 0 h 1583153"/>
              <a:gd name="connsiteX2" fmla="*/ 2717134 w 3505202"/>
              <a:gd name="connsiteY2" fmla="*/ 0 h 1583153"/>
              <a:gd name="connsiteX3" fmla="*/ 3505202 w 3505202"/>
              <a:gd name="connsiteY3" fmla="*/ 1576136 h 1583153"/>
              <a:gd name="connsiteX4" fmla="*/ 2370558 w 3505202"/>
              <a:gd name="connsiteY4" fmla="*/ 1583153 h 1583153"/>
              <a:gd name="connsiteX5" fmla="*/ 820153 w 3505202"/>
              <a:gd name="connsiteY5" fmla="*/ 1580145 h 1583153"/>
              <a:gd name="connsiteX6" fmla="*/ 0 w 3505202"/>
              <a:gd name="connsiteY6" fmla="*/ 1576136 h 1583153"/>
              <a:gd name="connsiteX0" fmla="*/ 0 w 3505202"/>
              <a:gd name="connsiteY0" fmla="*/ 1576136 h 1580145"/>
              <a:gd name="connsiteX1" fmla="*/ 788069 w 3505202"/>
              <a:gd name="connsiteY1" fmla="*/ 0 h 1580145"/>
              <a:gd name="connsiteX2" fmla="*/ 2717134 w 3505202"/>
              <a:gd name="connsiteY2" fmla="*/ 0 h 1580145"/>
              <a:gd name="connsiteX3" fmla="*/ 3505202 w 3505202"/>
              <a:gd name="connsiteY3" fmla="*/ 1576136 h 1580145"/>
              <a:gd name="connsiteX4" fmla="*/ 2370558 w 3505202"/>
              <a:gd name="connsiteY4" fmla="*/ 1576803 h 1580145"/>
              <a:gd name="connsiteX5" fmla="*/ 820153 w 3505202"/>
              <a:gd name="connsiteY5" fmla="*/ 1580145 h 1580145"/>
              <a:gd name="connsiteX6" fmla="*/ 0 w 3505202"/>
              <a:gd name="connsiteY6" fmla="*/ 1576136 h 15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02" h="1580145">
                <a:moveTo>
                  <a:pt x="0" y="1576136"/>
                </a:moveTo>
                <a:lnTo>
                  <a:pt x="788069" y="0"/>
                </a:lnTo>
                <a:lnTo>
                  <a:pt x="2717134" y="0"/>
                </a:lnTo>
                <a:lnTo>
                  <a:pt x="3505202" y="1576136"/>
                </a:lnTo>
                <a:lnTo>
                  <a:pt x="2370558" y="1576803"/>
                </a:lnTo>
                <a:lnTo>
                  <a:pt x="820153" y="1580145"/>
                </a:lnTo>
                <a:lnTo>
                  <a:pt x="0" y="1576136"/>
                </a:lnTo>
                <a:close/>
              </a:path>
            </a:pathLst>
          </a:custGeom>
          <a:blipFill dpi="0" rotWithShape="1">
            <a:blip r:embed="rId3">
              <a:extLst>
                <a:ext uri="{28A0092B-C50C-407E-A947-70E740481C1C}">
                  <a14:useLocalDpi xmlns:a14="http://schemas.microsoft.com/office/drawing/2010/main" val="0"/>
                </a:ext>
              </a:extLst>
            </a:blip>
            <a:srcRect/>
            <a:stretch>
              <a:fillRect l="-36087" t="-149645" r="-72609" b="-10335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4343399" y="3160295"/>
            <a:ext cx="3505202" cy="3152274"/>
          </a:xfrm>
          <a:prstGeom prst="hexagon">
            <a:avLst/>
          </a:prstGeom>
          <a:blipFill dpi="0" rotWithShape="1">
            <a:blip r:embed="rId4">
              <a:extLst>
                <a:ext uri="{28A0092B-C50C-407E-A947-70E740481C1C}">
                  <a14:useLocalDpi xmlns:a14="http://schemas.microsoft.com/office/drawing/2010/main" val="0"/>
                </a:ext>
              </a:extLst>
            </a:blip>
            <a:srcRect/>
            <a:stretch>
              <a:fillRect l="-12609" t="-764" r="-12609" b="-1816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4"/>
          <p:cNvSpPr/>
          <p:nvPr/>
        </p:nvSpPr>
        <p:spPr>
          <a:xfrm>
            <a:off x="7355307" y="4884820"/>
            <a:ext cx="3505202" cy="1580145"/>
          </a:xfrm>
          <a:custGeom>
            <a:avLst/>
            <a:gdLst>
              <a:gd name="connsiteX0" fmla="*/ 0 w 3505202"/>
              <a:gd name="connsiteY0" fmla="*/ 1576137 h 3152274"/>
              <a:gd name="connsiteX1" fmla="*/ 788069 w 3505202"/>
              <a:gd name="connsiteY1" fmla="*/ 1 h 3152274"/>
              <a:gd name="connsiteX2" fmla="*/ 2717134 w 3505202"/>
              <a:gd name="connsiteY2" fmla="*/ 1 h 3152274"/>
              <a:gd name="connsiteX3" fmla="*/ 3505202 w 3505202"/>
              <a:gd name="connsiteY3" fmla="*/ 1576137 h 3152274"/>
              <a:gd name="connsiteX4" fmla="*/ 2717134 w 3505202"/>
              <a:gd name="connsiteY4" fmla="*/ 3152273 h 3152274"/>
              <a:gd name="connsiteX5" fmla="*/ 788069 w 3505202"/>
              <a:gd name="connsiteY5" fmla="*/ 3152273 h 3152274"/>
              <a:gd name="connsiteX6" fmla="*/ 0 w 3505202"/>
              <a:gd name="connsiteY6" fmla="*/ 1576137 h 3152274"/>
              <a:gd name="connsiteX0" fmla="*/ 0 w 3505202"/>
              <a:gd name="connsiteY0" fmla="*/ 1576136 h 3152272"/>
              <a:gd name="connsiteX1" fmla="*/ 788069 w 3505202"/>
              <a:gd name="connsiteY1" fmla="*/ 0 h 3152272"/>
              <a:gd name="connsiteX2" fmla="*/ 2717134 w 3505202"/>
              <a:gd name="connsiteY2" fmla="*/ 0 h 3152272"/>
              <a:gd name="connsiteX3" fmla="*/ 3505202 w 3505202"/>
              <a:gd name="connsiteY3" fmla="*/ 1576136 h 3152272"/>
              <a:gd name="connsiteX4" fmla="*/ 2364208 w 3505202"/>
              <a:gd name="connsiteY4" fmla="*/ 1564103 h 3152272"/>
              <a:gd name="connsiteX5" fmla="*/ 788069 w 3505202"/>
              <a:gd name="connsiteY5" fmla="*/ 3152272 h 3152272"/>
              <a:gd name="connsiteX6" fmla="*/ 0 w 3505202"/>
              <a:gd name="connsiteY6" fmla="*/ 1576136 h 3152272"/>
              <a:gd name="connsiteX0" fmla="*/ 0 w 3505202"/>
              <a:gd name="connsiteY0" fmla="*/ 1576136 h 1580145"/>
              <a:gd name="connsiteX1" fmla="*/ 788069 w 3505202"/>
              <a:gd name="connsiteY1" fmla="*/ 0 h 1580145"/>
              <a:gd name="connsiteX2" fmla="*/ 2717134 w 3505202"/>
              <a:gd name="connsiteY2" fmla="*/ 0 h 1580145"/>
              <a:gd name="connsiteX3" fmla="*/ 3505202 w 3505202"/>
              <a:gd name="connsiteY3" fmla="*/ 1576136 h 1580145"/>
              <a:gd name="connsiteX4" fmla="*/ 2364208 w 3505202"/>
              <a:gd name="connsiteY4" fmla="*/ 1564103 h 1580145"/>
              <a:gd name="connsiteX5" fmla="*/ 820153 w 3505202"/>
              <a:gd name="connsiteY5" fmla="*/ 1580145 h 1580145"/>
              <a:gd name="connsiteX6" fmla="*/ 0 w 3505202"/>
              <a:gd name="connsiteY6" fmla="*/ 1576136 h 1580145"/>
              <a:gd name="connsiteX0" fmla="*/ 0 w 3505202"/>
              <a:gd name="connsiteY0" fmla="*/ 1576136 h 1583153"/>
              <a:gd name="connsiteX1" fmla="*/ 788069 w 3505202"/>
              <a:gd name="connsiteY1" fmla="*/ 0 h 1583153"/>
              <a:gd name="connsiteX2" fmla="*/ 2717134 w 3505202"/>
              <a:gd name="connsiteY2" fmla="*/ 0 h 1583153"/>
              <a:gd name="connsiteX3" fmla="*/ 3505202 w 3505202"/>
              <a:gd name="connsiteY3" fmla="*/ 1576136 h 1583153"/>
              <a:gd name="connsiteX4" fmla="*/ 2370558 w 3505202"/>
              <a:gd name="connsiteY4" fmla="*/ 1583153 h 1583153"/>
              <a:gd name="connsiteX5" fmla="*/ 820153 w 3505202"/>
              <a:gd name="connsiteY5" fmla="*/ 1580145 h 1583153"/>
              <a:gd name="connsiteX6" fmla="*/ 0 w 3505202"/>
              <a:gd name="connsiteY6" fmla="*/ 1576136 h 1583153"/>
              <a:gd name="connsiteX0" fmla="*/ 0 w 3505202"/>
              <a:gd name="connsiteY0" fmla="*/ 1576136 h 1580145"/>
              <a:gd name="connsiteX1" fmla="*/ 788069 w 3505202"/>
              <a:gd name="connsiteY1" fmla="*/ 0 h 1580145"/>
              <a:gd name="connsiteX2" fmla="*/ 2717134 w 3505202"/>
              <a:gd name="connsiteY2" fmla="*/ 0 h 1580145"/>
              <a:gd name="connsiteX3" fmla="*/ 3505202 w 3505202"/>
              <a:gd name="connsiteY3" fmla="*/ 1576136 h 1580145"/>
              <a:gd name="connsiteX4" fmla="*/ 2370558 w 3505202"/>
              <a:gd name="connsiteY4" fmla="*/ 1576803 h 1580145"/>
              <a:gd name="connsiteX5" fmla="*/ 820153 w 3505202"/>
              <a:gd name="connsiteY5" fmla="*/ 1580145 h 1580145"/>
              <a:gd name="connsiteX6" fmla="*/ 0 w 3505202"/>
              <a:gd name="connsiteY6" fmla="*/ 1576136 h 15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02" h="1580145">
                <a:moveTo>
                  <a:pt x="0" y="1576136"/>
                </a:moveTo>
                <a:lnTo>
                  <a:pt x="788069" y="0"/>
                </a:lnTo>
                <a:lnTo>
                  <a:pt x="2717134" y="0"/>
                </a:lnTo>
                <a:lnTo>
                  <a:pt x="3505202" y="1576136"/>
                </a:lnTo>
                <a:lnTo>
                  <a:pt x="2370558" y="1576803"/>
                </a:lnTo>
                <a:lnTo>
                  <a:pt x="820153" y="1580145"/>
                </a:lnTo>
                <a:lnTo>
                  <a:pt x="0" y="1576136"/>
                </a:lnTo>
                <a:close/>
              </a:path>
            </a:pathLst>
          </a:custGeom>
          <a:blipFill dpi="0" rotWithShape="1">
            <a:blip r:embed="rId5" cstate="print">
              <a:extLst>
                <a:ext uri="{28A0092B-C50C-407E-A947-70E740481C1C}">
                  <a14:useLocalDpi xmlns:a14="http://schemas.microsoft.com/office/drawing/2010/main" val="0"/>
                </a:ext>
              </a:extLst>
            </a:blip>
            <a:srcRect/>
            <a:stretch>
              <a:fillRect l="-7392" t="-59949" r="-17826" b="-5994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E67F1E-2E05-48C6-9E77-726450CB0443}"/>
              </a:ext>
            </a:extLst>
          </p:cNvPr>
          <p:cNvSpPr/>
          <p:nvPr/>
        </p:nvSpPr>
        <p:spPr>
          <a:xfrm>
            <a:off x="0" y="6464964"/>
            <a:ext cx="2943434" cy="307777"/>
          </a:xfrm>
          <a:prstGeom prst="rect">
            <a:avLst/>
          </a:prstGeom>
        </p:spPr>
        <p:txBody>
          <a:bodyPr wrap="none">
            <a:spAutoFit/>
          </a:bodyPr>
          <a:lstStyle/>
          <a:p>
            <a:r>
              <a:rPr lang="en-US" sz="1400" dirty="0">
                <a:solidFill>
                  <a:schemeClr val="bg1"/>
                </a:solidFill>
              </a:rPr>
              <a:t>Image Credits: City of Hampton</a:t>
            </a:r>
          </a:p>
        </p:txBody>
      </p:sp>
    </p:spTree>
    <p:extLst>
      <p:ext uri="{BB962C8B-B14F-4D97-AF65-F5344CB8AC3E}">
        <p14:creationId xmlns:p14="http://schemas.microsoft.com/office/powerpoint/2010/main" val="1126394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FUTURE WORK</a:t>
            </a:r>
          </a:p>
        </p:txBody>
      </p:sp>
      <p:sp>
        <p:nvSpPr>
          <p:cNvPr id="5" name="Content Placeholder 4"/>
          <p:cNvSpPr>
            <a:spLocks noGrp="1"/>
          </p:cNvSpPr>
          <p:nvPr>
            <p:ph sz="quarter" idx="12"/>
          </p:nvPr>
        </p:nvSpPr>
        <p:spPr>
          <a:xfrm>
            <a:off x="1161044" y="1265285"/>
            <a:ext cx="9065795" cy="2321535"/>
          </a:xfrm>
        </p:spPr>
        <p:txBody>
          <a:bodyPr>
            <a:normAutofit/>
          </a:bodyPr>
          <a:lstStyle/>
          <a:p>
            <a:pPr>
              <a:buClr>
                <a:srgbClr val="1B57AF"/>
              </a:buClr>
              <a:buFont typeface="Webdings" panose="05030102010509060703" pitchFamily="18" charset="2"/>
              <a:buChar char="4"/>
            </a:pPr>
            <a:r>
              <a:rPr lang="en-US" dirty="0">
                <a:solidFill>
                  <a:schemeClr val="tx1">
                    <a:lumMod val="75000"/>
                    <a:lumOff val="25000"/>
                  </a:schemeClr>
                </a:solidFill>
              </a:rPr>
              <a:t>Utilize Urban Flood Risk Mitigation Model created by the Natural Capital Project’s Integrated Valuation of Ecosystem Services and Tradeoffs (</a:t>
            </a:r>
            <a:r>
              <a:rPr lang="en-US" dirty="0" err="1">
                <a:solidFill>
                  <a:schemeClr val="tx1">
                    <a:lumMod val="75000"/>
                    <a:lumOff val="25000"/>
                  </a:schemeClr>
                </a:solidFill>
              </a:rPr>
              <a:t>InVEST</a:t>
            </a:r>
            <a:r>
              <a:rPr lang="en-US" dirty="0">
                <a:solidFill>
                  <a:schemeClr val="tx1">
                    <a:lumMod val="75000"/>
                    <a:lumOff val="25000"/>
                  </a:schemeClr>
                </a:solidFill>
              </a:rPr>
              <a:t>)</a:t>
            </a:r>
          </a:p>
          <a:p>
            <a:pPr>
              <a:buClr>
                <a:srgbClr val="1B57AF"/>
              </a:buClr>
              <a:buFont typeface="Webdings" panose="05030102010509060703" pitchFamily="18" charset="2"/>
              <a:buChar char="4"/>
            </a:pPr>
            <a:r>
              <a:rPr lang="en-US" dirty="0">
                <a:solidFill>
                  <a:schemeClr val="tx1">
                    <a:lumMod val="75000"/>
                    <a:lumOff val="25000"/>
                  </a:schemeClr>
                </a:solidFill>
              </a:rPr>
              <a:t>Expand study area to all of Hampton Roads</a:t>
            </a:r>
          </a:p>
        </p:txBody>
      </p:sp>
      <p:sp>
        <p:nvSpPr>
          <p:cNvPr id="19" name="Hexagon 18"/>
          <p:cNvSpPr/>
          <p:nvPr/>
        </p:nvSpPr>
        <p:spPr>
          <a:xfrm>
            <a:off x="2177715" y="3858505"/>
            <a:ext cx="3200400" cy="2812473"/>
          </a:xfrm>
          <a:prstGeom prst="hexagon">
            <a:avLst/>
          </a:prstGeom>
          <a:blipFill dpi="0" rotWithShape="1">
            <a:blip r:embed="rId3" cstate="print">
              <a:extLst>
                <a:ext uri="{28A0092B-C50C-407E-A947-70E740481C1C}">
                  <a14:useLocalDpi xmlns:a14="http://schemas.microsoft.com/office/drawing/2010/main" val="0"/>
                </a:ext>
              </a:extLst>
            </a:blip>
            <a:srcRect/>
            <a:stretch>
              <a:fillRect l="-27143" r="-3285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354446" y="5264742"/>
            <a:ext cx="3223491" cy="2812473"/>
          </a:xfrm>
          <a:prstGeom prst="hexagon">
            <a:avLst/>
          </a:prstGeom>
          <a:solidFill>
            <a:srgbClr val="769A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p:cNvSpPr/>
          <p:nvPr/>
        </p:nvSpPr>
        <p:spPr>
          <a:xfrm>
            <a:off x="9647807" y="-1406237"/>
            <a:ext cx="3223491" cy="2812473"/>
          </a:xfrm>
          <a:prstGeom prst="hexagon">
            <a:avLst/>
          </a:prstGeom>
          <a:solidFill>
            <a:srgbClr val="4677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6EA26C-4B88-4DD1-AEDC-59ADBFE9A7A5}"/>
              </a:ext>
            </a:extLst>
          </p:cNvPr>
          <p:cNvSpPr/>
          <p:nvPr/>
        </p:nvSpPr>
        <p:spPr>
          <a:xfrm>
            <a:off x="6863154" y="6540810"/>
            <a:ext cx="2771913" cy="307777"/>
          </a:xfrm>
          <a:prstGeom prst="rect">
            <a:avLst/>
          </a:prstGeom>
        </p:spPr>
        <p:txBody>
          <a:bodyPr wrap="none">
            <a:spAutoFit/>
          </a:bodyPr>
          <a:lstStyle/>
          <a:p>
            <a:r>
              <a:rPr lang="en-US" sz="1400" dirty="0">
                <a:solidFill>
                  <a:schemeClr val="tx1">
                    <a:lumMod val="75000"/>
                    <a:lumOff val="25000"/>
                  </a:schemeClr>
                </a:solidFill>
              </a:rPr>
              <a:t>Image Credit: </a:t>
            </a:r>
            <a:r>
              <a:rPr lang="en-US" sz="1400" dirty="0" smtClean="0">
                <a:solidFill>
                  <a:schemeClr val="tx1">
                    <a:lumMod val="75000"/>
                    <a:lumOff val="25000"/>
                  </a:schemeClr>
                </a:solidFill>
              </a:rPr>
              <a:t>DEVELOP Team</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880584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819603" y="1219200"/>
            <a:ext cx="10877097"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1688" indent="-342900">
              <a:buClr>
                <a:srgbClr val="1B57AF"/>
              </a:buClr>
              <a:buSzPct val="100000"/>
              <a:buFont typeface="Webdings" panose="05030102010509060703" pitchFamily="18" charset="2"/>
              <a:buChar char="4"/>
            </a:pPr>
            <a:endParaRPr lang="en-US" sz="2400" dirty="0"/>
          </a:p>
          <a:p>
            <a:pPr marL="801688" indent="-342900">
              <a:buClr>
                <a:srgbClr val="1B57AF"/>
              </a:buClr>
              <a:buSzPct val="100000"/>
              <a:buFont typeface="Webdings" panose="05030102010509060703" pitchFamily="18" charset="2"/>
              <a:buChar char="4"/>
            </a:pPr>
            <a:r>
              <a:rPr lang="en-US" sz="2400" dirty="0" smtClean="0"/>
              <a:t>City </a:t>
            </a:r>
            <a:r>
              <a:rPr lang="en-US" sz="2400" dirty="0"/>
              <a:t>of </a:t>
            </a:r>
            <a:r>
              <a:rPr lang="en-US" sz="2400" dirty="0" smtClean="0"/>
              <a:t>Hampton: Bruce </a:t>
            </a:r>
            <a:r>
              <a:rPr lang="en-US" sz="2400" dirty="0" err="1" smtClean="0"/>
              <a:t>Sturk</a:t>
            </a:r>
            <a:r>
              <a:rPr lang="en-US" sz="2400" dirty="0" smtClean="0"/>
              <a:t>, </a:t>
            </a:r>
            <a:r>
              <a:rPr lang="en-US" sz="2400" dirty="0"/>
              <a:t>Lucy Stoll, David </a:t>
            </a:r>
            <a:r>
              <a:rPr lang="en-US" sz="2400" dirty="0" err="1" smtClean="0"/>
              <a:t>Imburgia</a:t>
            </a:r>
            <a:r>
              <a:rPr lang="en-US" sz="2400" dirty="0" smtClean="0"/>
              <a:t>, Alan Lambert</a:t>
            </a:r>
          </a:p>
          <a:p>
            <a:pPr marL="801688" indent="-342900">
              <a:buClr>
                <a:srgbClr val="1B57AF"/>
              </a:buClr>
              <a:buSzPct val="100000"/>
              <a:buFont typeface="Webdings" panose="05030102010509060703" pitchFamily="18" charset="2"/>
              <a:buChar char="4"/>
            </a:pPr>
            <a:r>
              <a:rPr lang="en-US" sz="2400" dirty="0" smtClean="0"/>
              <a:t>Waggonner &amp; Ball: Janice Barnes and team</a:t>
            </a:r>
            <a:endParaRPr lang="en-US" sz="2400" dirty="0"/>
          </a:p>
          <a:p>
            <a:pPr marL="801688" indent="-342900">
              <a:buClr>
                <a:srgbClr val="1B57AF"/>
              </a:buClr>
              <a:buSzPct val="100000"/>
              <a:buFont typeface="Webdings" panose="05030102010509060703" pitchFamily="18" charset="2"/>
              <a:buChar char="4"/>
            </a:pPr>
            <a:r>
              <a:rPr lang="en-US" sz="2400" dirty="0" smtClean="0">
                <a:latin typeface="+mj-lt"/>
              </a:rPr>
              <a:t>Dr</a:t>
            </a:r>
            <a:r>
              <a:rPr lang="en-US" sz="2400" dirty="0">
                <a:latin typeface="+mj-lt"/>
              </a:rPr>
              <a:t>. Kenton </a:t>
            </a:r>
            <a:r>
              <a:rPr lang="en-US" sz="2400" dirty="0" smtClean="0">
                <a:latin typeface="+mj-lt"/>
              </a:rPr>
              <a:t>Ross; DEVELOP Lead Science Advisor</a:t>
            </a:r>
            <a:endParaRPr lang="en-US" sz="2400" dirty="0" smtClean="0"/>
          </a:p>
          <a:p>
            <a:pPr marL="801688" indent="-342900">
              <a:buClr>
                <a:srgbClr val="1B57AF"/>
              </a:buClr>
              <a:buSzPct val="100000"/>
              <a:buFont typeface="Webdings" panose="05030102010509060703" pitchFamily="18" charset="2"/>
              <a:buChar char="4"/>
            </a:pPr>
            <a:r>
              <a:rPr lang="en-US" sz="2400" dirty="0" smtClean="0"/>
              <a:t>Sydney </a:t>
            </a:r>
            <a:r>
              <a:rPr lang="en-US" sz="2400" dirty="0" err="1" smtClean="0"/>
              <a:t>Neugebauer</a:t>
            </a:r>
            <a:r>
              <a:rPr lang="en-US" sz="2400" dirty="0" smtClean="0"/>
              <a:t>; DEVELOP Virginia – Langley Center Lead</a:t>
            </a:r>
            <a:endParaRPr lang="en-US" sz="2400" dirty="0">
              <a:latin typeface="+mj-lt"/>
            </a:endParaRPr>
          </a:p>
          <a:p>
            <a:pPr marL="801688" indent="-342900">
              <a:buClr>
                <a:srgbClr val="1B57AF"/>
              </a:buClr>
              <a:buSzPct val="100000"/>
              <a:buFont typeface="Webdings" panose="05030102010509060703" pitchFamily="18" charset="2"/>
              <a:buChar char="4"/>
            </a:pPr>
            <a:r>
              <a:rPr lang="en-US" sz="2400" dirty="0" smtClean="0">
                <a:latin typeface="+mj-lt"/>
              </a:rPr>
              <a:t>Hampton Roads Urban Development I team: Eric </a:t>
            </a:r>
            <a:r>
              <a:rPr lang="en-US" sz="2400" dirty="0">
                <a:latin typeface="+mj-lt"/>
              </a:rPr>
              <a:t>Deutsch, Holly Gould, </a:t>
            </a:r>
            <a:r>
              <a:rPr lang="en-US" sz="2400" dirty="0" err="1">
                <a:latin typeface="+mj-lt"/>
              </a:rPr>
              <a:t>Shaifali</a:t>
            </a:r>
            <a:r>
              <a:rPr lang="en-US" sz="2400" dirty="0">
                <a:latin typeface="+mj-lt"/>
              </a:rPr>
              <a:t> </a:t>
            </a:r>
            <a:r>
              <a:rPr lang="en-US" sz="2400" dirty="0" err="1">
                <a:latin typeface="+mj-lt"/>
              </a:rPr>
              <a:t>Prajapati</a:t>
            </a:r>
            <a:r>
              <a:rPr lang="en-US" sz="2400" dirty="0">
                <a:latin typeface="+mj-lt"/>
              </a:rPr>
              <a:t>, Danielle </a:t>
            </a:r>
            <a:r>
              <a:rPr lang="en-US" sz="2400" dirty="0" err="1">
                <a:latin typeface="+mj-lt"/>
              </a:rPr>
              <a:t>Ruffe</a:t>
            </a:r>
            <a:r>
              <a:rPr lang="en-US" sz="2400" dirty="0">
                <a:latin typeface="+mj-lt"/>
              </a:rPr>
              <a:t> </a:t>
            </a:r>
            <a:endParaRPr lang="en-US" sz="2400" dirty="0" smtClean="0">
              <a:latin typeface="+mj-lt"/>
            </a:endParaRPr>
          </a:p>
          <a:p>
            <a:pPr marL="801688" indent="-342900">
              <a:buClr>
                <a:srgbClr val="1B57AF"/>
              </a:buClr>
              <a:buSzPct val="100000"/>
              <a:buFont typeface="Webdings" panose="05030102010509060703" pitchFamily="18" charset="2"/>
              <a:buChar char="4"/>
            </a:pPr>
            <a:r>
              <a:rPr lang="en-US" sz="2400" dirty="0" smtClean="0">
                <a:latin typeface="+mj-lt"/>
              </a:rPr>
              <a:t>Velva Goodman, Jamie Chapman and Sandra Campbell</a:t>
            </a:r>
          </a:p>
          <a:p>
            <a:pPr>
              <a:lnSpc>
                <a:spcPct val="100000"/>
              </a:lnSpc>
              <a:spcBef>
                <a:spcPts val="0"/>
              </a:spcBef>
              <a:spcAft>
                <a:spcPts val="600"/>
              </a:spcAft>
            </a:pPr>
            <a:endParaRPr lang="en-US" sz="2400" dirty="0"/>
          </a:p>
          <a:p>
            <a:pPr>
              <a:lnSpc>
                <a:spcPct val="100000"/>
              </a:lnSpc>
              <a:spcBef>
                <a:spcPts val="0"/>
              </a:spcBef>
              <a:spcAft>
                <a:spcPts val="600"/>
              </a:spcAft>
            </a:pPr>
            <a:endParaRPr lang="en-US" sz="2400" dirty="0"/>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560" y="-83294"/>
            <a:ext cx="7252702" cy="6257168"/>
          </a:xfrm>
          <a:prstGeom prst="rect">
            <a:avLst/>
          </a:prstGeom>
        </p:spPr>
      </p:pic>
      <p:sp>
        <p:nvSpPr>
          <p:cNvPr id="2" name="Title 1"/>
          <p:cNvSpPr>
            <a:spLocks noGrp="1"/>
          </p:cNvSpPr>
          <p:nvPr>
            <p:ph type="title"/>
          </p:nvPr>
        </p:nvSpPr>
        <p:spPr/>
        <p:txBody>
          <a:bodyPr>
            <a:normAutofit fontScale="90000"/>
          </a:bodyPr>
          <a:lstStyle/>
          <a:p>
            <a:r>
              <a:rPr lang="en-US" dirty="0"/>
              <a:t>PARTNERS</a:t>
            </a:r>
          </a:p>
        </p:txBody>
      </p:sp>
      <p:sp>
        <p:nvSpPr>
          <p:cNvPr id="5" name="Content Placeholder 4"/>
          <p:cNvSpPr>
            <a:spLocks noGrp="1"/>
          </p:cNvSpPr>
          <p:nvPr>
            <p:ph sz="quarter" idx="13"/>
          </p:nvPr>
        </p:nvSpPr>
        <p:spPr>
          <a:xfrm>
            <a:off x="-2385849" y="2099608"/>
            <a:ext cx="9787651" cy="2325246"/>
          </a:xfrm>
        </p:spPr>
        <p:txBody>
          <a:bodyPr anchor="ctr">
            <a:normAutofit/>
          </a:bodyPr>
          <a:lstStyle/>
          <a:p>
            <a:pPr marL="0" indent="0" algn="ctr">
              <a:buNone/>
            </a:pPr>
            <a:r>
              <a:rPr lang="en-US" sz="4200" b="1" dirty="0" smtClean="0">
                <a:solidFill>
                  <a:srgbClr val="1B57AF"/>
                </a:solidFill>
              </a:rPr>
              <a:t>Waggonner &amp; Ball </a:t>
            </a:r>
          </a:p>
          <a:p>
            <a:pPr marL="0" indent="0" algn="ctr">
              <a:buNone/>
            </a:pPr>
            <a:r>
              <a:rPr lang="en-US" sz="4200" b="1" dirty="0" smtClean="0">
                <a:solidFill>
                  <a:srgbClr val="1B57AF"/>
                </a:solidFill>
              </a:rPr>
              <a:t>Architects</a:t>
            </a:r>
            <a:endParaRPr lang="en-US" sz="4200" b="1" dirty="0">
              <a:solidFill>
                <a:srgbClr val="1B57AF"/>
              </a:solidFill>
            </a:endParaRPr>
          </a:p>
        </p:txBody>
      </p:sp>
      <p:sp>
        <p:nvSpPr>
          <p:cNvPr id="6" name="Rectangle 5">
            <a:extLst>
              <a:ext uri="{FF2B5EF4-FFF2-40B4-BE49-F238E27FC236}">
                <a16:creationId xmlns:a16="http://schemas.microsoft.com/office/drawing/2014/main" id="{BB31894D-9221-4A15-BE4F-848630A932CD}"/>
              </a:ext>
            </a:extLst>
          </p:cNvPr>
          <p:cNvSpPr/>
          <p:nvPr/>
        </p:nvSpPr>
        <p:spPr>
          <a:xfrm>
            <a:off x="29201" y="6184384"/>
            <a:ext cx="3015569" cy="307777"/>
          </a:xfrm>
          <a:prstGeom prst="rect">
            <a:avLst/>
          </a:prstGeom>
        </p:spPr>
        <p:txBody>
          <a:bodyPr wrap="none">
            <a:spAutoFit/>
          </a:bodyPr>
          <a:lstStyle/>
          <a:p>
            <a:r>
              <a:rPr lang="en-US" sz="1400" dirty="0">
                <a:solidFill>
                  <a:schemeClr val="bg1"/>
                </a:solidFill>
              </a:rPr>
              <a:t>Image Credit: </a:t>
            </a:r>
            <a:r>
              <a:rPr lang="en-US" sz="1400" dirty="0" smtClean="0">
                <a:solidFill>
                  <a:schemeClr val="bg1"/>
                </a:solidFill>
              </a:rPr>
              <a:t>Waggonner &amp; Ball</a:t>
            </a:r>
            <a:endParaRPr lang="en-US" sz="1400" dirty="0">
              <a:solidFill>
                <a:schemeClr val="bg1"/>
              </a:solidFill>
            </a:endParaRPr>
          </a:p>
        </p:txBody>
      </p:sp>
    </p:spTree>
    <p:extLst>
      <p:ext uri="{BB962C8B-B14F-4D97-AF65-F5344CB8AC3E}">
        <p14:creationId xmlns:p14="http://schemas.microsoft.com/office/powerpoint/2010/main" val="3630222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95" y="1230922"/>
            <a:ext cx="5848780" cy="4518705"/>
          </a:xfrm>
          <a:prstGeom prst="rect">
            <a:avLst/>
          </a:prstGeom>
          <a:ln>
            <a:solidFill>
              <a:schemeClr val="tx1">
                <a:lumMod val="75000"/>
                <a:lumOff val="25000"/>
              </a:schemeClr>
            </a:solidFill>
          </a:ln>
        </p:spPr>
      </p:pic>
      <p:sp>
        <p:nvSpPr>
          <p:cNvPr id="2" name="Title 1"/>
          <p:cNvSpPr>
            <a:spLocks noGrp="1"/>
          </p:cNvSpPr>
          <p:nvPr>
            <p:ph type="title"/>
          </p:nvPr>
        </p:nvSpPr>
        <p:spPr/>
        <p:txBody>
          <a:bodyPr>
            <a:normAutofit fontScale="90000"/>
          </a:bodyPr>
          <a:lstStyle/>
          <a:p>
            <a:r>
              <a:rPr lang="en-US" dirty="0"/>
              <a:t>STUDY AREA</a:t>
            </a:r>
          </a:p>
        </p:txBody>
      </p:sp>
      <p:grpSp>
        <p:nvGrpSpPr>
          <p:cNvPr id="17" name="Group 16"/>
          <p:cNvGrpSpPr/>
          <p:nvPr/>
        </p:nvGrpSpPr>
        <p:grpSpPr>
          <a:xfrm>
            <a:off x="248885" y="2884220"/>
            <a:ext cx="2855860" cy="751700"/>
            <a:chOff x="8337756" y="4029682"/>
            <a:chExt cx="2855860" cy="751700"/>
          </a:xfrm>
        </p:grpSpPr>
        <p:sp>
          <p:nvSpPr>
            <p:cNvPr id="18" name="Rectangle 17"/>
            <p:cNvSpPr/>
            <p:nvPr/>
          </p:nvSpPr>
          <p:spPr>
            <a:xfrm>
              <a:off x="8337756" y="4058738"/>
              <a:ext cx="529938" cy="287119"/>
            </a:xfrm>
            <a:prstGeom prst="rect">
              <a:avLst/>
            </a:prstGeom>
            <a:solidFill>
              <a:srgbClr val="A7C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Rectangle 18"/>
            <p:cNvSpPr/>
            <p:nvPr/>
          </p:nvSpPr>
          <p:spPr>
            <a:xfrm>
              <a:off x="8337756" y="4472597"/>
              <a:ext cx="529937" cy="274569"/>
            </a:xfrm>
            <a:prstGeom prst="rect">
              <a:avLst/>
            </a:prstGeom>
            <a:solidFill>
              <a:srgbClr val="B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TextBox 19"/>
            <p:cNvSpPr txBox="1"/>
            <p:nvPr/>
          </p:nvSpPr>
          <p:spPr>
            <a:xfrm>
              <a:off x="8902700" y="4029682"/>
              <a:ext cx="2290916" cy="338554"/>
            </a:xfrm>
            <a:prstGeom prst="rect">
              <a:avLst/>
            </a:prstGeom>
            <a:noFill/>
          </p:spPr>
          <p:txBody>
            <a:bodyPr wrap="square" rtlCol="0">
              <a:spAutoFit/>
            </a:bodyPr>
            <a:lstStyle/>
            <a:p>
              <a:r>
                <a:rPr lang="en-US" sz="1600" dirty="0">
                  <a:solidFill>
                    <a:schemeClr val="tx1">
                      <a:lumMod val="75000"/>
                      <a:lumOff val="25000"/>
                    </a:schemeClr>
                  </a:solidFill>
                </a:rPr>
                <a:t>Hampton Roads</a:t>
              </a:r>
            </a:p>
          </p:txBody>
        </p:sp>
        <p:sp>
          <p:nvSpPr>
            <p:cNvPr id="21" name="TextBox 20"/>
            <p:cNvSpPr txBox="1"/>
            <p:nvPr/>
          </p:nvSpPr>
          <p:spPr>
            <a:xfrm>
              <a:off x="8902697" y="4442828"/>
              <a:ext cx="2290916" cy="338554"/>
            </a:xfrm>
            <a:prstGeom prst="rect">
              <a:avLst/>
            </a:prstGeom>
            <a:noFill/>
          </p:spPr>
          <p:txBody>
            <a:bodyPr wrap="square" rtlCol="0">
              <a:spAutoFit/>
            </a:bodyPr>
            <a:lstStyle/>
            <a:p>
              <a:r>
                <a:rPr lang="en-US" sz="1600" dirty="0">
                  <a:solidFill>
                    <a:schemeClr val="tx1">
                      <a:lumMod val="75000"/>
                      <a:lumOff val="25000"/>
                    </a:schemeClr>
                  </a:solidFill>
                </a:rPr>
                <a:t>City of Hampton</a:t>
              </a:r>
              <a:endParaRPr lang="en-US" sz="1400" dirty="0">
                <a:solidFill>
                  <a:schemeClr val="tx1">
                    <a:lumMod val="75000"/>
                    <a:lumOff val="25000"/>
                  </a:schemeClr>
                </a:solidFill>
              </a:endParaRPr>
            </a:p>
          </p:txBody>
        </p:sp>
      </p:grpSp>
      <p:sp>
        <p:nvSpPr>
          <p:cNvPr id="3" name="Rectangle 2">
            <a:extLst>
              <a:ext uri="{FF2B5EF4-FFF2-40B4-BE49-F238E27FC236}">
                <a16:creationId xmlns:a16="http://schemas.microsoft.com/office/drawing/2014/main" id="{BB31894D-9221-4A15-BE4F-848630A932CD}"/>
              </a:ext>
            </a:extLst>
          </p:cNvPr>
          <p:cNvSpPr/>
          <p:nvPr/>
        </p:nvSpPr>
        <p:spPr>
          <a:xfrm>
            <a:off x="29201" y="6184384"/>
            <a:ext cx="2771913" cy="307777"/>
          </a:xfrm>
          <a:prstGeom prst="rect">
            <a:avLst/>
          </a:prstGeom>
        </p:spPr>
        <p:txBody>
          <a:bodyPr wrap="none">
            <a:spAutoFit/>
          </a:bodyPr>
          <a:lstStyle/>
          <a:p>
            <a:r>
              <a:rPr lang="en-US" sz="1400" dirty="0">
                <a:solidFill>
                  <a:schemeClr val="bg1"/>
                </a:solidFill>
              </a:rPr>
              <a:t>Image Credit: DEVELOP Team</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219" y="1230923"/>
            <a:ext cx="5852326" cy="4518705"/>
          </a:xfrm>
          <a:prstGeom prst="rect">
            <a:avLst/>
          </a:prstGeom>
          <a:ln>
            <a:solidFill>
              <a:schemeClr val="tx1">
                <a:lumMod val="75000"/>
                <a:lumOff val="25000"/>
              </a:schemeClr>
            </a:solidFill>
          </a:ln>
        </p:spPr>
      </p:pic>
      <p:sp>
        <p:nvSpPr>
          <p:cNvPr id="6" name="TextBox 5"/>
          <p:cNvSpPr txBox="1"/>
          <p:nvPr/>
        </p:nvSpPr>
        <p:spPr>
          <a:xfrm>
            <a:off x="182879" y="5282005"/>
            <a:ext cx="419717" cy="276999"/>
          </a:xfrm>
          <a:prstGeom prst="rect">
            <a:avLst/>
          </a:prstGeom>
          <a:noFill/>
        </p:spPr>
        <p:txBody>
          <a:bodyPr wrap="square" rtlCol="0">
            <a:spAutoFit/>
          </a:bodyPr>
          <a:lstStyle/>
          <a:p>
            <a:r>
              <a:rPr lang="en-US" sz="1200" dirty="0" smtClean="0"/>
              <a:t>0</a:t>
            </a:r>
            <a:endParaRPr lang="en-US" sz="1200" dirty="0"/>
          </a:p>
        </p:txBody>
      </p:sp>
      <p:sp>
        <p:nvSpPr>
          <p:cNvPr id="14" name="TextBox 13"/>
          <p:cNvSpPr txBox="1"/>
          <p:nvPr/>
        </p:nvSpPr>
        <p:spPr>
          <a:xfrm>
            <a:off x="1411038" y="5282004"/>
            <a:ext cx="493060" cy="276999"/>
          </a:xfrm>
          <a:prstGeom prst="rect">
            <a:avLst/>
          </a:prstGeom>
          <a:noFill/>
        </p:spPr>
        <p:txBody>
          <a:bodyPr wrap="square" rtlCol="0">
            <a:spAutoFit/>
          </a:bodyPr>
          <a:lstStyle/>
          <a:p>
            <a:r>
              <a:rPr lang="en-US" sz="1200" dirty="0" smtClean="0"/>
              <a:t>500</a:t>
            </a:r>
            <a:endParaRPr lang="en-US" sz="1200" dirty="0"/>
          </a:p>
        </p:txBody>
      </p:sp>
      <p:sp>
        <p:nvSpPr>
          <p:cNvPr id="15" name="TextBox 14"/>
          <p:cNvSpPr txBox="1"/>
          <p:nvPr/>
        </p:nvSpPr>
        <p:spPr>
          <a:xfrm>
            <a:off x="1718930" y="5388229"/>
            <a:ext cx="972094" cy="276999"/>
          </a:xfrm>
          <a:prstGeom prst="rect">
            <a:avLst/>
          </a:prstGeom>
          <a:noFill/>
        </p:spPr>
        <p:txBody>
          <a:bodyPr wrap="square" rtlCol="0">
            <a:spAutoFit/>
          </a:bodyPr>
          <a:lstStyle/>
          <a:p>
            <a:r>
              <a:rPr lang="en-US" sz="1200" dirty="0" smtClean="0"/>
              <a:t>Kilometers</a:t>
            </a:r>
            <a:endParaRPr lang="en-US" sz="1200" dirty="0"/>
          </a:p>
        </p:txBody>
      </p:sp>
      <p:sp>
        <p:nvSpPr>
          <p:cNvPr id="16" name="TextBox 15"/>
          <p:cNvSpPr txBox="1"/>
          <p:nvPr/>
        </p:nvSpPr>
        <p:spPr>
          <a:xfrm>
            <a:off x="6312281" y="5306786"/>
            <a:ext cx="150607" cy="276999"/>
          </a:xfrm>
          <a:prstGeom prst="rect">
            <a:avLst/>
          </a:prstGeom>
          <a:noFill/>
        </p:spPr>
        <p:txBody>
          <a:bodyPr wrap="square" rtlCol="0">
            <a:spAutoFit/>
          </a:bodyPr>
          <a:lstStyle/>
          <a:p>
            <a:r>
              <a:rPr lang="en-US" sz="1200" dirty="0" smtClean="0"/>
              <a:t>0</a:t>
            </a:r>
            <a:endParaRPr lang="en-US" sz="1200" dirty="0"/>
          </a:p>
        </p:txBody>
      </p:sp>
      <p:sp>
        <p:nvSpPr>
          <p:cNvPr id="22" name="TextBox 21"/>
          <p:cNvSpPr txBox="1"/>
          <p:nvPr/>
        </p:nvSpPr>
        <p:spPr>
          <a:xfrm>
            <a:off x="7056340" y="5306785"/>
            <a:ext cx="603099" cy="276999"/>
          </a:xfrm>
          <a:prstGeom prst="rect">
            <a:avLst/>
          </a:prstGeom>
          <a:noFill/>
        </p:spPr>
        <p:txBody>
          <a:bodyPr wrap="square" rtlCol="0">
            <a:spAutoFit/>
          </a:bodyPr>
          <a:lstStyle/>
          <a:p>
            <a:r>
              <a:rPr lang="en-US" sz="1200" dirty="0" smtClean="0"/>
              <a:t>4000</a:t>
            </a:r>
            <a:endParaRPr lang="en-US" sz="1200" dirty="0"/>
          </a:p>
        </p:txBody>
      </p:sp>
      <p:sp>
        <p:nvSpPr>
          <p:cNvPr id="23" name="TextBox 22"/>
          <p:cNvSpPr txBox="1"/>
          <p:nvPr/>
        </p:nvSpPr>
        <p:spPr>
          <a:xfrm>
            <a:off x="7439527" y="5423768"/>
            <a:ext cx="792855" cy="276999"/>
          </a:xfrm>
          <a:prstGeom prst="rect">
            <a:avLst/>
          </a:prstGeom>
          <a:noFill/>
        </p:spPr>
        <p:txBody>
          <a:bodyPr wrap="square" rtlCol="0">
            <a:spAutoFit/>
          </a:bodyPr>
          <a:lstStyle/>
          <a:p>
            <a:r>
              <a:rPr lang="en-US" sz="1200" dirty="0" smtClean="0"/>
              <a:t>Meters</a:t>
            </a:r>
            <a:endParaRPr lang="en-US" sz="1200" dirty="0"/>
          </a:p>
        </p:txBody>
      </p:sp>
      <p:sp>
        <p:nvSpPr>
          <p:cNvPr id="24" name="TextBox 7"/>
          <p:cNvSpPr txBox="1"/>
          <p:nvPr/>
        </p:nvSpPr>
        <p:spPr>
          <a:xfrm rot="20459263">
            <a:off x="7705169" y="3548719"/>
            <a:ext cx="144797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B57AF"/>
                </a:solidFill>
                <a:effectLst/>
                <a:uLnTx/>
                <a:uFillTx/>
                <a:latin typeface="Century Gothic" panose="020B0502020202020204" pitchFamily="34" charset="0"/>
                <a:ea typeface="+mn-ea"/>
                <a:cs typeface="+mn-cs"/>
              </a:rPr>
              <a:t>Newmarket Creek</a:t>
            </a:r>
          </a:p>
        </p:txBody>
      </p:sp>
      <p:sp>
        <p:nvSpPr>
          <p:cNvPr id="25" name="TextBox 8"/>
          <p:cNvSpPr txBox="1"/>
          <p:nvPr/>
        </p:nvSpPr>
        <p:spPr>
          <a:xfrm rot="18386625">
            <a:off x="10500718" y="3710838"/>
            <a:ext cx="213821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B57AF"/>
                </a:solidFill>
                <a:effectLst/>
                <a:uLnTx/>
                <a:uFillTx/>
                <a:latin typeface="Century Gothic" panose="020B0502020202020204" pitchFamily="34" charset="0"/>
                <a:ea typeface="+mn-ea"/>
                <a:cs typeface="+mn-cs"/>
              </a:rPr>
              <a:t>Chesapeake Bay</a:t>
            </a:r>
          </a:p>
        </p:txBody>
      </p:sp>
      <p:sp>
        <p:nvSpPr>
          <p:cNvPr id="26" name="TextBox 9"/>
          <p:cNvSpPr txBox="1"/>
          <p:nvPr/>
        </p:nvSpPr>
        <p:spPr>
          <a:xfrm rot="17459062">
            <a:off x="9295145" y="3668087"/>
            <a:ext cx="148741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B57AF"/>
                </a:solidFill>
                <a:effectLst/>
                <a:uLnTx/>
                <a:uFillTx/>
                <a:latin typeface="Century Gothic" panose="020B0502020202020204" pitchFamily="34" charset="0"/>
                <a:ea typeface="+mn-ea"/>
                <a:cs typeface="+mn-cs"/>
              </a:rPr>
              <a:t>Hampton River</a:t>
            </a:r>
          </a:p>
        </p:txBody>
      </p:sp>
      <p:sp>
        <p:nvSpPr>
          <p:cNvPr id="27" name="TextBox 10"/>
          <p:cNvSpPr txBox="1"/>
          <p:nvPr/>
        </p:nvSpPr>
        <p:spPr>
          <a:xfrm rot="20695102">
            <a:off x="9622116" y="1766615"/>
            <a:ext cx="116175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B57AF"/>
                </a:solidFill>
                <a:effectLst/>
                <a:uLnTx/>
                <a:uFillTx/>
                <a:latin typeface="Century Gothic" panose="020B0502020202020204" pitchFamily="34" charset="0"/>
                <a:ea typeface="+mn-ea"/>
                <a:cs typeface="+mn-cs"/>
              </a:rPr>
              <a:t>Back River</a:t>
            </a:r>
          </a:p>
        </p:txBody>
      </p:sp>
      <p:pic>
        <p:nvPicPr>
          <p:cNvPr id="30" name="Picture 2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831" b="93203" l="10000" r="90000"/>
                    </a14:imgEffect>
                  </a14:imgLayer>
                </a14:imgProps>
              </a:ext>
              <a:ext uri="{28A0092B-C50C-407E-A947-70E740481C1C}">
                <a14:useLocalDpi xmlns:a14="http://schemas.microsoft.com/office/drawing/2010/main" val="0"/>
              </a:ext>
            </a:extLst>
          </a:blip>
          <a:srcRect l="-879" t="32035" r="-1"/>
          <a:stretch/>
        </p:blipFill>
        <p:spPr>
          <a:xfrm>
            <a:off x="290832" y="4719687"/>
            <a:ext cx="252425" cy="378394"/>
          </a:xfrm>
          <a:prstGeom prst="rect">
            <a:avLst/>
          </a:prstGeom>
        </p:spPr>
      </p:pic>
      <p:sp>
        <p:nvSpPr>
          <p:cNvPr id="31" name="TextBox 30"/>
          <p:cNvSpPr txBox="1"/>
          <p:nvPr/>
        </p:nvSpPr>
        <p:spPr>
          <a:xfrm>
            <a:off x="134095" y="4477174"/>
            <a:ext cx="565898" cy="276999"/>
          </a:xfrm>
          <a:prstGeom prst="rect">
            <a:avLst/>
          </a:prstGeom>
          <a:noFill/>
        </p:spPr>
        <p:txBody>
          <a:bodyPr wrap="square" rtlCol="0">
            <a:spAutoFit/>
          </a:bodyPr>
          <a:lstStyle/>
          <a:p>
            <a:pPr algn="ctr"/>
            <a:r>
              <a:rPr lang="en-US" sz="1200" dirty="0" smtClean="0"/>
              <a:t>N</a:t>
            </a:r>
            <a:endParaRPr lang="en-US" sz="1200" dirty="0"/>
          </a:p>
        </p:txBody>
      </p:sp>
      <p:pic>
        <p:nvPicPr>
          <p:cNvPr id="32" name="Picture 3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831" b="93203" l="10000" r="90000"/>
                    </a14:imgEffect>
                  </a14:imgLayer>
                </a14:imgProps>
              </a:ext>
              <a:ext uri="{28A0092B-C50C-407E-A947-70E740481C1C}">
                <a14:useLocalDpi xmlns:a14="http://schemas.microsoft.com/office/drawing/2010/main" val="0"/>
              </a:ext>
            </a:extLst>
          </a:blip>
          <a:srcRect l="-879" t="32035" r="-1"/>
          <a:stretch/>
        </p:blipFill>
        <p:spPr>
          <a:xfrm>
            <a:off x="6426733" y="4719687"/>
            <a:ext cx="252425" cy="378394"/>
          </a:xfrm>
          <a:prstGeom prst="rect">
            <a:avLst/>
          </a:prstGeom>
        </p:spPr>
      </p:pic>
      <p:sp>
        <p:nvSpPr>
          <p:cNvPr id="33" name="TextBox 32"/>
          <p:cNvSpPr txBox="1"/>
          <p:nvPr/>
        </p:nvSpPr>
        <p:spPr>
          <a:xfrm>
            <a:off x="6269996" y="4477174"/>
            <a:ext cx="565898" cy="276999"/>
          </a:xfrm>
          <a:prstGeom prst="rect">
            <a:avLst/>
          </a:prstGeom>
          <a:noFill/>
        </p:spPr>
        <p:txBody>
          <a:bodyPr wrap="square" rtlCol="0">
            <a:spAutoFit/>
          </a:bodyPr>
          <a:lstStyle/>
          <a:p>
            <a:pPr algn="ctr"/>
            <a:r>
              <a:rPr lang="en-US" sz="1200" dirty="0" smtClean="0"/>
              <a:t>N</a:t>
            </a:r>
            <a:endParaRPr lang="en-US" sz="1200" dirty="0"/>
          </a:p>
        </p:txBody>
      </p:sp>
    </p:spTree>
    <p:extLst>
      <p:ext uri="{BB962C8B-B14F-4D97-AF65-F5344CB8AC3E}">
        <p14:creationId xmlns:p14="http://schemas.microsoft.com/office/powerpoint/2010/main" val="230641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260"/>
          <p:cNvSpPr/>
          <p:nvPr/>
        </p:nvSpPr>
        <p:spPr>
          <a:xfrm>
            <a:off x="5471886" y="5633159"/>
            <a:ext cx="2897562" cy="403906"/>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7" name="Content Placeholder 246"/>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flipH="1">
            <a:off x="5329238" y="733697"/>
            <a:ext cx="6228526" cy="4846834"/>
          </a:xfrm>
        </p:spPr>
      </p:pic>
      <p:sp>
        <p:nvSpPr>
          <p:cNvPr id="7" name="Title 6"/>
          <p:cNvSpPr>
            <a:spLocks noGrp="1"/>
          </p:cNvSpPr>
          <p:nvPr>
            <p:ph type="title"/>
          </p:nvPr>
        </p:nvSpPr>
        <p:spPr/>
        <p:txBody>
          <a:bodyPr>
            <a:normAutofit fontScale="90000"/>
          </a:bodyPr>
          <a:lstStyle/>
          <a:p>
            <a:r>
              <a:rPr lang="en-US" dirty="0" smtClean="0"/>
              <a:t>IMPERVIOUS SURFACE &amp; TREE CANOPY</a:t>
            </a:r>
            <a:endParaRPr lang="en-US" dirty="0"/>
          </a:p>
        </p:txBody>
      </p:sp>
      <p:pic>
        <p:nvPicPr>
          <p:cNvPr id="17" name="Content Placeholder 16"/>
          <p:cNvPicPr>
            <a:picLocks noGrp="1" noChangeAspect="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5994308" y="2079359"/>
            <a:ext cx="3664693" cy="3592612"/>
          </a:xfrm>
        </p:spPr>
      </p:pic>
      <p:sp>
        <p:nvSpPr>
          <p:cNvPr id="16" name="Content Placeholder 15"/>
          <p:cNvSpPr>
            <a:spLocks noGrp="1"/>
          </p:cNvSpPr>
          <p:nvPr>
            <p:ph sz="quarter" idx="14"/>
          </p:nvPr>
        </p:nvSpPr>
        <p:spPr>
          <a:xfrm>
            <a:off x="827314" y="1438596"/>
            <a:ext cx="4365480" cy="1856142"/>
          </a:xfrm>
        </p:spPr>
        <p:txBody>
          <a:bodyPr>
            <a:normAutofit/>
          </a:bodyPr>
          <a:lstStyle/>
          <a:p>
            <a:pPr marL="0" indent="0">
              <a:buNone/>
            </a:pPr>
            <a:r>
              <a:rPr lang="en-US" b="1" dirty="0" smtClean="0">
                <a:solidFill>
                  <a:schemeClr val="tx1">
                    <a:lumMod val="75000"/>
                    <a:lumOff val="25000"/>
                  </a:schemeClr>
                </a:solidFill>
              </a:rPr>
              <a:t>Impervious surfaces increase runoff</a:t>
            </a:r>
          </a:p>
          <a:p>
            <a:pPr>
              <a:buClr>
                <a:srgbClr val="1B57AF"/>
              </a:buClr>
              <a:buFont typeface="Webdings" panose="05030102010509060703" pitchFamily="18" charset="2"/>
              <a:buChar char=""/>
            </a:pPr>
            <a:r>
              <a:rPr lang="en-US" sz="2400" dirty="0" smtClean="0">
                <a:solidFill>
                  <a:schemeClr val="tx1">
                    <a:lumMod val="75000"/>
                    <a:lumOff val="25000"/>
                  </a:schemeClr>
                </a:solidFill>
              </a:rPr>
              <a:t>roads, parking lots, driveways and buildings</a:t>
            </a:r>
          </a:p>
        </p:txBody>
      </p:sp>
      <p:sp>
        <p:nvSpPr>
          <p:cNvPr id="18" name="Rectangle 17"/>
          <p:cNvSpPr/>
          <p:nvPr/>
        </p:nvSpPr>
        <p:spPr>
          <a:xfrm>
            <a:off x="8369449" y="5626250"/>
            <a:ext cx="3539266" cy="410815"/>
          </a:xfrm>
          <a:prstGeom prst="rect">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8" name="Content Placeholder 246"/>
          <p:cNvPicPr>
            <a:picLocks noChangeAspect="1"/>
          </p:cNvPicPr>
          <p:nvPr/>
        </p:nvPicPr>
        <p:blipFill rotWithShape="1">
          <a:blip r:embed="rId3" cstate="print">
            <a:extLst>
              <a:ext uri="{28A0092B-C50C-407E-A947-70E740481C1C}">
                <a14:useLocalDpi xmlns:a14="http://schemas.microsoft.com/office/drawing/2010/main" val="0"/>
              </a:ext>
            </a:extLst>
          </a:blip>
          <a:srcRect l="72434"/>
          <a:stretch/>
        </p:blipFill>
        <p:spPr>
          <a:xfrm flipH="1">
            <a:off x="10460515" y="976116"/>
            <a:ext cx="1716971" cy="4846834"/>
          </a:xfrm>
          <a:prstGeom prst="rect">
            <a:avLst/>
          </a:prstGeom>
        </p:spPr>
      </p:pic>
      <p:cxnSp>
        <p:nvCxnSpPr>
          <p:cNvPr id="250" name="Curved Connector 249"/>
          <p:cNvCxnSpPr/>
          <p:nvPr/>
        </p:nvCxnSpPr>
        <p:spPr>
          <a:xfrm>
            <a:off x="9100457" y="5457371"/>
            <a:ext cx="2704527" cy="123161"/>
          </a:xfrm>
          <a:prstGeom prst="curvedConnector3">
            <a:avLst/>
          </a:prstGeom>
          <a:ln w="635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3" name="Curved Connector 252"/>
          <p:cNvCxnSpPr/>
          <p:nvPr/>
        </p:nvCxnSpPr>
        <p:spPr>
          <a:xfrm rot="5400000">
            <a:off x="7235801" y="4577698"/>
            <a:ext cx="1961281" cy="779573"/>
          </a:xfrm>
          <a:prstGeom prst="curvedConnector3">
            <a:avLst>
              <a:gd name="adj1" fmla="val 32979"/>
            </a:avLst>
          </a:prstGeom>
          <a:ln w="635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5" name="Curved Connector 254"/>
          <p:cNvCxnSpPr/>
          <p:nvPr/>
        </p:nvCxnSpPr>
        <p:spPr>
          <a:xfrm rot="16200000" flipH="1">
            <a:off x="6620597" y="3946541"/>
            <a:ext cx="1652560" cy="558544"/>
          </a:xfrm>
          <a:prstGeom prst="curvedConnector3">
            <a:avLst/>
          </a:prstGeom>
          <a:ln w="66675">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257" name="Content Placeholder 15"/>
          <p:cNvSpPr txBox="1">
            <a:spLocks/>
          </p:cNvSpPr>
          <p:nvPr/>
        </p:nvSpPr>
        <p:spPr>
          <a:xfrm>
            <a:off x="811175" y="3450071"/>
            <a:ext cx="4518063" cy="18331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tx1">
                    <a:lumMod val="75000"/>
                    <a:lumOff val="25000"/>
                  </a:schemeClr>
                </a:solidFill>
              </a:rPr>
              <a:t>Trees reduce runoff</a:t>
            </a:r>
          </a:p>
          <a:p>
            <a:pPr>
              <a:buClr>
                <a:srgbClr val="1B57AF"/>
              </a:buClr>
              <a:buFont typeface="Webdings" panose="05030102010509060703" pitchFamily="18" charset="2"/>
              <a:buChar char=""/>
            </a:pPr>
            <a:r>
              <a:rPr lang="en-US" sz="2400" dirty="0" smtClean="0">
                <a:solidFill>
                  <a:schemeClr val="tx1">
                    <a:lumMod val="75000"/>
                    <a:lumOff val="25000"/>
                  </a:schemeClr>
                </a:solidFill>
              </a:rPr>
              <a:t>catch rainfall</a:t>
            </a:r>
          </a:p>
          <a:p>
            <a:pPr>
              <a:buClr>
                <a:srgbClr val="1B57AF"/>
              </a:buClr>
              <a:buFont typeface="Webdings" panose="05030102010509060703" pitchFamily="18" charset="2"/>
              <a:buChar char=""/>
            </a:pPr>
            <a:r>
              <a:rPr lang="en-US" sz="2400" dirty="0" smtClean="0">
                <a:solidFill>
                  <a:schemeClr val="tx1">
                    <a:lumMod val="75000"/>
                    <a:lumOff val="25000"/>
                  </a:schemeClr>
                </a:solidFill>
              </a:rPr>
              <a:t>slow raindrops</a:t>
            </a:r>
          </a:p>
          <a:p>
            <a:pPr>
              <a:buClr>
                <a:srgbClr val="1B57AF"/>
              </a:buClr>
              <a:buFont typeface="Webdings" panose="05030102010509060703" pitchFamily="18" charset="2"/>
              <a:buChar char=""/>
            </a:pPr>
            <a:r>
              <a:rPr lang="en-US" sz="2400" dirty="0" smtClean="0">
                <a:solidFill>
                  <a:schemeClr val="tx1">
                    <a:lumMod val="75000"/>
                    <a:lumOff val="25000"/>
                  </a:schemeClr>
                </a:solidFill>
              </a:rPr>
              <a:t>absorb groundwater</a:t>
            </a:r>
          </a:p>
          <a:p>
            <a:pPr marL="0" indent="0">
              <a:buNone/>
            </a:pPr>
            <a:endParaRPr lang="en-US" dirty="0"/>
          </a:p>
        </p:txBody>
      </p:sp>
      <p:cxnSp>
        <p:nvCxnSpPr>
          <p:cNvPr id="258" name="Curved Connector 257"/>
          <p:cNvCxnSpPr/>
          <p:nvPr/>
        </p:nvCxnSpPr>
        <p:spPr>
          <a:xfrm rot="5400000">
            <a:off x="7386243" y="3145639"/>
            <a:ext cx="1649465" cy="633374"/>
          </a:xfrm>
          <a:prstGeom prst="curvedConnector3">
            <a:avLst/>
          </a:prstGeom>
          <a:ln w="635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265" name="TextBox 264"/>
          <p:cNvSpPr txBox="1"/>
          <p:nvPr/>
        </p:nvSpPr>
        <p:spPr>
          <a:xfrm>
            <a:off x="9040725" y="5683888"/>
            <a:ext cx="2776621" cy="338554"/>
          </a:xfrm>
          <a:prstGeom prst="rect">
            <a:avLst/>
          </a:prstGeom>
          <a:noFill/>
        </p:spPr>
        <p:txBody>
          <a:bodyPr wrap="square" rtlCol="0">
            <a:spAutoFit/>
          </a:bodyPr>
          <a:lstStyle/>
          <a:p>
            <a:r>
              <a:rPr lang="en-US" sz="1600" dirty="0" smtClean="0">
                <a:solidFill>
                  <a:schemeClr val="bg1"/>
                </a:solidFill>
              </a:rPr>
              <a:t>IMPERVIOUS SURFACE</a:t>
            </a:r>
            <a:endParaRPr lang="en-US" sz="1600" dirty="0">
              <a:solidFill>
                <a:schemeClr val="bg1"/>
              </a:solidFill>
            </a:endParaRPr>
          </a:p>
        </p:txBody>
      </p:sp>
      <p:sp>
        <p:nvSpPr>
          <p:cNvPr id="266" name="Freeform 265"/>
          <p:cNvSpPr/>
          <p:nvPr/>
        </p:nvSpPr>
        <p:spPr>
          <a:xfrm>
            <a:off x="6894286" y="5660571"/>
            <a:ext cx="696685" cy="217715"/>
          </a:xfrm>
          <a:custGeom>
            <a:avLst/>
            <a:gdLst>
              <a:gd name="connsiteX0" fmla="*/ 696685 w 696685"/>
              <a:gd name="connsiteY0" fmla="*/ 0 h 217715"/>
              <a:gd name="connsiteX1" fmla="*/ 551543 w 696685"/>
              <a:gd name="connsiteY1" fmla="*/ 14515 h 217715"/>
              <a:gd name="connsiteX2" fmla="*/ 464457 w 696685"/>
              <a:gd name="connsiteY2" fmla="*/ 72572 h 217715"/>
              <a:gd name="connsiteX3" fmla="*/ 420914 w 696685"/>
              <a:gd name="connsiteY3" fmla="*/ 101600 h 217715"/>
              <a:gd name="connsiteX4" fmla="*/ 377371 w 696685"/>
              <a:gd name="connsiteY4" fmla="*/ 130629 h 217715"/>
              <a:gd name="connsiteX5" fmla="*/ 333828 w 696685"/>
              <a:gd name="connsiteY5" fmla="*/ 145143 h 217715"/>
              <a:gd name="connsiteX6" fmla="*/ 188685 w 696685"/>
              <a:gd name="connsiteY6" fmla="*/ 174172 h 217715"/>
              <a:gd name="connsiteX7" fmla="*/ 0 w 696685"/>
              <a:gd name="connsiteY7" fmla="*/ 217715 h 21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685" h="217715">
                <a:moveTo>
                  <a:pt x="696685" y="0"/>
                </a:moveTo>
                <a:cubicBezTo>
                  <a:pt x="648304" y="4838"/>
                  <a:pt x="597952" y="12"/>
                  <a:pt x="551543" y="14515"/>
                </a:cubicBezTo>
                <a:cubicBezTo>
                  <a:pt x="518243" y="24921"/>
                  <a:pt x="493486" y="53220"/>
                  <a:pt x="464457" y="72572"/>
                </a:cubicBezTo>
                <a:lnTo>
                  <a:pt x="420914" y="101600"/>
                </a:lnTo>
                <a:cubicBezTo>
                  <a:pt x="406400" y="111276"/>
                  <a:pt x="393920" y="125113"/>
                  <a:pt x="377371" y="130629"/>
                </a:cubicBezTo>
                <a:cubicBezTo>
                  <a:pt x="362857" y="135467"/>
                  <a:pt x="348539" y="140940"/>
                  <a:pt x="333828" y="145143"/>
                </a:cubicBezTo>
                <a:cubicBezTo>
                  <a:pt x="286725" y="158601"/>
                  <a:pt x="237167" y="168468"/>
                  <a:pt x="188685" y="174172"/>
                </a:cubicBezTo>
                <a:cubicBezTo>
                  <a:pt x="10149" y="195176"/>
                  <a:pt x="68159" y="149554"/>
                  <a:pt x="0" y="217715"/>
                </a:cubicBezTo>
              </a:path>
            </a:pathLst>
          </a:custGeom>
          <a:noFill/>
          <a:ln w="25400">
            <a:solidFill>
              <a:srgbClr val="012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7982857" y="5646057"/>
            <a:ext cx="348343" cy="261257"/>
          </a:xfrm>
          <a:custGeom>
            <a:avLst/>
            <a:gdLst>
              <a:gd name="connsiteX0" fmla="*/ 0 w 348343"/>
              <a:gd name="connsiteY0" fmla="*/ 0 h 261257"/>
              <a:gd name="connsiteX1" fmla="*/ 72572 w 348343"/>
              <a:gd name="connsiteY1" fmla="*/ 43543 h 261257"/>
              <a:gd name="connsiteX2" fmla="*/ 116114 w 348343"/>
              <a:gd name="connsiteY2" fmla="*/ 58057 h 261257"/>
              <a:gd name="connsiteX3" fmla="*/ 159657 w 348343"/>
              <a:gd name="connsiteY3" fmla="*/ 101600 h 261257"/>
              <a:gd name="connsiteX4" fmla="*/ 217714 w 348343"/>
              <a:gd name="connsiteY4" fmla="*/ 188686 h 261257"/>
              <a:gd name="connsiteX5" fmla="*/ 261257 w 348343"/>
              <a:gd name="connsiteY5" fmla="*/ 203200 h 261257"/>
              <a:gd name="connsiteX6" fmla="*/ 348343 w 348343"/>
              <a:gd name="connsiteY6" fmla="*/ 261257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43" h="261257">
                <a:moveTo>
                  <a:pt x="0" y="0"/>
                </a:moveTo>
                <a:cubicBezTo>
                  <a:pt x="24191" y="14514"/>
                  <a:pt x="47339" y="30927"/>
                  <a:pt x="72572" y="43543"/>
                </a:cubicBezTo>
                <a:cubicBezTo>
                  <a:pt x="86256" y="50385"/>
                  <a:pt x="103384" y="49571"/>
                  <a:pt x="116114" y="58057"/>
                </a:cubicBezTo>
                <a:cubicBezTo>
                  <a:pt x="133193" y="69443"/>
                  <a:pt x="145143" y="87086"/>
                  <a:pt x="159657" y="101600"/>
                </a:cubicBezTo>
                <a:cubicBezTo>
                  <a:pt x="174874" y="147249"/>
                  <a:pt x="171120" y="157623"/>
                  <a:pt x="217714" y="188686"/>
                </a:cubicBezTo>
                <a:cubicBezTo>
                  <a:pt x="230444" y="197173"/>
                  <a:pt x="246743" y="198362"/>
                  <a:pt x="261257" y="203200"/>
                </a:cubicBezTo>
                <a:lnTo>
                  <a:pt x="348343" y="261257"/>
                </a:lnTo>
              </a:path>
            </a:pathLst>
          </a:custGeom>
          <a:noFill/>
          <a:ln w="25400">
            <a:solidFill>
              <a:srgbClr val="012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a:off x="7228114" y="5617029"/>
            <a:ext cx="464457" cy="319314"/>
          </a:xfrm>
          <a:custGeom>
            <a:avLst/>
            <a:gdLst>
              <a:gd name="connsiteX0" fmla="*/ 464457 w 464457"/>
              <a:gd name="connsiteY0" fmla="*/ 0 h 319314"/>
              <a:gd name="connsiteX1" fmla="*/ 275772 w 464457"/>
              <a:gd name="connsiteY1" fmla="*/ 145142 h 319314"/>
              <a:gd name="connsiteX2" fmla="*/ 217715 w 464457"/>
              <a:gd name="connsiteY2" fmla="*/ 261257 h 319314"/>
              <a:gd name="connsiteX3" fmla="*/ 174172 w 464457"/>
              <a:gd name="connsiteY3" fmla="*/ 275771 h 319314"/>
              <a:gd name="connsiteX4" fmla="*/ 43543 w 464457"/>
              <a:gd name="connsiteY4" fmla="*/ 304800 h 319314"/>
              <a:gd name="connsiteX5" fmla="*/ 0 w 464457"/>
              <a:gd name="connsiteY5"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457" h="319314">
                <a:moveTo>
                  <a:pt x="464457" y="0"/>
                </a:moveTo>
                <a:cubicBezTo>
                  <a:pt x="401562" y="48381"/>
                  <a:pt x="329914" y="87133"/>
                  <a:pt x="275772" y="145142"/>
                </a:cubicBezTo>
                <a:cubicBezTo>
                  <a:pt x="137652" y="293128"/>
                  <a:pt x="378196" y="154269"/>
                  <a:pt x="217715" y="261257"/>
                </a:cubicBezTo>
                <a:cubicBezTo>
                  <a:pt x="204985" y="269744"/>
                  <a:pt x="188883" y="271568"/>
                  <a:pt x="174172" y="275771"/>
                </a:cubicBezTo>
                <a:cubicBezTo>
                  <a:pt x="69880" y="305568"/>
                  <a:pt x="163257" y="274871"/>
                  <a:pt x="43543" y="304800"/>
                </a:cubicBezTo>
                <a:cubicBezTo>
                  <a:pt x="28700" y="308511"/>
                  <a:pt x="0" y="319314"/>
                  <a:pt x="0" y="319314"/>
                </a:cubicBezTo>
              </a:path>
            </a:pathLst>
          </a:custGeom>
          <a:noFill/>
          <a:ln w="25400">
            <a:solidFill>
              <a:srgbClr val="012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268"/>
          <p:cNvSpPr/>
          <p:nvPr/>
        </p:nvSpPr>
        <p:spPr>
          <a:xfrm>
            <a:off x="7924800" y="5791200"/>
            <a:ext cx="145143" cy="116114"/>
          </a:xfrm>
          <a:custGeom>
            <a:avLst/>
            <a:gdLst>
              <a:gd name="connsiteX0" fmla="*/ 0 w 145143"/>
              <a:gd name="connsiteY0" fmla="*/ 0 h 116114"/>
              <a:gd name="connsiteX1" fmla="*/ 101600 w 145143"/>
              <a:gd name="connsiteY1" fmla="*/ 58057 h 116114"/>
              <a:gd name="connsiteX2" fmla="*/ 130629 w 145143"/>
              <a:gd name="connsiteY2" fmla="*/ 101600 h 116114"/>
              <a:gd name="connsiteX3" fmla="*/ 145143 w 145143"/>
              <a:gd name="connsiteY3" fmla="*/ 116114 h 116114"/>
            </a:gdLst>
            <a:ahLst/>
            <a:cxnLst>
              <a:cxn ang="0">
                <a:pos x="connsiteX0" y="connsiteY0"/>
              </a:cxn>
              <a:cxn ang="0">
                <a:pos x="connsiteX1" y="connsiteY1"/>
              </a:cxn>
              <a:cxn ang="0">
                <a:pos x="connsiteX2" y="connsiteY2"/>
              </a:cxn>
              <a:cxn ang="0">
                <a:pos x="connsiteX3" y="connsiteY3"/>
              </a:cxn>
            </a:cxnLst>
            <a:rect l="l" t="t" r="r" b="b"/>
            <a:pathLst>
              <a:path w="145143" h="116114">
                <a:moveTo>
                  <a:pt x="0" y="0"/>
                </a:moveTo>
                <a:cubicBezTo>
                  <a:pt x="33867" y="19352"/>
                  <a:pt x="70811" y="34110"/>
                  <a:pt x="101600" y="58057"/>
                </a:cubicBezTo>
                <a:cubicBezTo>
                  <a:pt x="115370" y="68767"/>
                  <a:pt x="120162" y="87645"/>
                  <a:pt x="130629" y="101600"/>
                </a:cubicBezTo>
                <a:cubicBezTo>
                  <a:pt x="134734" y="107074"/>
                  <a:pt x="140305" y="111276"/>
                  <a:pt x="145143" y="116114"/>
                </a:cubicBezTo>
              </a:path>
            </a:pathLst>
          </a:custGeom>
          <a:noFill/>
          <a:ln w="25400">
            <a:solidFill>
              <a:srgbClr val="012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BB31894D-9221-4A15-BE4F-848630A932CD}"/>
              </a:ext>
            </a:extLst>
          </p:cNvPr>
          <p:cNvSpPr/>
          <p:nvPr/>
        </p:nvSpPr>
        <p:spPr>
          <a:xfrm>
            <a:off x="29201" y="6184384"/>
            <a:ext cx="4079963" cy="307777"/>
          </a:xfrm>
          <a:prstGeom prst="rect">
            <a:avLst/>
          </a:prstGeom>
        </p:spPr>
        <p:txBody>
          <a:bodyPr wrap="none">
            <a:spAutoFit/>
          </a:bodyPr>
          <a:lstStyle/>
          <a:p>
            <a:r>
              <a:rPr lang="en-US" sz="1400" dirty="0">
                <a:solidFill>
                  <a:schemeClr val="bg1"/>
                </a:solidFill>
              </a:rPr>
              <a:t>Image </a:t>
            </a:r>
            <a:r>
              <a:rPr lang="en-US" sz="1400" dirty="0" smtClean="0">
                <a:solidFill>
                  <a:schemeClr val="bg1"/>
                </a:solidFill>
              </a:rPr>
              <a:t>Credit: PNGIMG.com, DEVELOP Team</a:t>
            </a:r>
            <a:endParaRPr lang="en-US" sz="1400" dirty="0">
              <a:solidFill>
                <a:schemeClr val="bg1"/>
              </a:solidFill>
            </a:endParaRPr>
          </a:p>
        </p:txBody>
      </p:sp>
    </p:spTree>
    <p:extLst>
      <p:ext uri="{BB962C8B-B14F-4D97-AF65-F5344CB8AC3E}">
        <p14:creationId xmlns:p14="http://schemas.microsoft.com/office/powerpoint/2010/main" val="3481624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COMMUNITY CONCERNS</a:t>
            </a:r>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2776658347"/>
              </p:ext>
            </p:extLst>
          </p:nvPr>
        </p:nvGraphicFramePr>
        <p:xfrm>
          <a:off x="155275" y="1190685"/>
          <a:ext cx="5479303" cy="4109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p:cNvGraphicFramePr/>
          <p:nvPr>
            <p:extLst>
              <p:ext uri="{D42A27DB-BD31-4B8C-83A1-F6EECF244321}">
                <p14:modId xmlns:p14="http://schemas.microsoft.com/office/powerpoint/2010/main" val="2777181540"/>
              </p:ext>
            </p:extLst>
          </p:nvPr>
        </p:nvGraphicFramePr>
        <p:xfrm>
          <a:off x="-137213" y="948905"/>
          <a:ext cx="12007160" cy="67273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ectangle 4">
            <a:extLst>
              <a:ext uri="{FF2B5EF4-FFF2-40B4-BE49-F238E27FC236}">
                <a16:creationId xmlns:a16="http://schemas.microsoft.com/office/drawing/2014/main" id="{8CE84CBC-F033-4236-BE80-EC87C2230DAD}"/>
              </a:ext>
            </a:extLst>
          </p:cNvPr>
          <p:cNvSpPr/>
          <p:nvPr/>
        </p:nvSpPr>
        <p:spPr>
          <a:xfrm>
            <a:off x="27028" y="6531136"/>
            <a:ext cx="3764172" cy="307777"/>
          </a:xfrm>
          <a:prstGeom prst="rect">
            <a:avLst/>
          </a:prstGeom>
        </p:spPr>
        <p:txBody>
          <a:bodyPr wrap="none">
            <a:spAutoFit/>
          </a:bodyPr>
          <a:lstStyle/>
          <a:p>
            <a:r>
              <a:rPr lang="en-US" sz="1400" dirty="0">
                <a:solidFill>
                  <a:schemeClr val="tx1">
                    <a:lumMod val="75000"/>
                    <a:lumOff val="25000"/>
                  </a:schemeClr>
                </a:solidFill>
              </a:rPr>
              <a:t>Image Credits: Jamie Chapman, </a:t>
            </a:r>
            <a:r>
              <a:rPr lang="en-US" sz="1400" dirty="0" err="1" smtClean="0">
                <a:solidFill>
                  <a:schemeClr val="tx1">
                    <a:lumMod val="75000"/>
                    <a:lumOff val="25000"/>
                  </a:schemeClr>
                </a:solidFill>
              </a:rPr>
              <a:t>jvdgoot</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718735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COMMUNITY MEMBERS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248" t="16529" r="19093"/>
          <a:stretch/>
        </p:blipFill>
        <p:spPr>
          <a:xfrm>
            <a:off x="145489" y="842194"/>
            <a:ext cx="4264275" cy="303312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66" y="3225764"/>
            <a:ext cx="4677806" cy="349373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4743" y="209772"/>
            <a:ext cx="5063268" cy="3797451"/>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srcRect l="4655"/>
          <a:stretch/>
        </p:blipFill>
        <p:spPr>
          <a:xfrm>
            <a:off x="5636242" y="2760470"/>
            <a:ext cx="3989399" cy="2827530"/>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4496695" y="888806"/>
            <a:ext cx="2528048" cy="584775"/>
          </a:xfrm>
          <a:prstGeom prst="rect">
            <a:avLst/>
          </a:prstGeom>
          <a:noFill/>
        </p:spPr>
        <p:txBody>
          <a:bodyPr wrap="square" rtlCol="0">
            <a:spAutoFit/>
          </a:bodyPr>
          <a:lstStyle/>
          <a:p>
            <a:r>
              <a:rPr lang="en-US" sz="1600" dirty="0" smtClean="0">
                <a:solidFill>
                  <a:schemeClr val="tx1">
                    <a:lumMod val="75000"/>
                    <a:lumOff val="25000"/>
                  </a:schemeClr>
                </a:solidFill>
              </a:rPr>
              <a:t>Sandra Campbell &amp; Jamie Chapman</a:t>
            </a:r>
            <a:endParaRPr lang="en-US" sz="1600" dirty="0">
              <a:solidFill>
                <a:schemeClr val="tx1">
                  <a:lumMod val="75000"/>
                  <a:lumOff val="25000"/>
                </a:schemeClr>
              </a:solidFill>
            </a:endParaRPr>
          </a:p>
        </p:txBody>
      </p:sp>
      <p:sp>
        <p:nvSpPr>
          <p:cNvPr id="8" name="TextBox 7"/>
          <p:cNvSpPr txBox="1"/>
          <p:nvPr/>
        </p:nvSpPr>
        <p:spPr>
          <a:xfrm>
            <a:off x="5636242" y="5576669"/>
            <a:ext cx="2528048" cy="338554"/>
          </a:xfrm>
          <a:prstGeom prst="rect">
            <a:avLst/>
          </a:prstGeom>
          <a:noFill/>
        </p:spPr>
        <p:txBody>
          <a:bodyPr wrap="square" rtlCol="0">
            <a:spAutoFit/>
          </a:bodyPr>
          <a:lstStyle/>
          <a:p>
            <a:r>
              <a:rPr lang="en-US" sz="1600" dirty="0" smtClean="0">
                <a:solidFill>
                  <a:schemeClr val="tx1">
                    <a:lumMod val="75000"/>
                    <a:lumOff val="25000"/>
                  </a:schemeClr>
                </a:solidFill>
              </a:rPr>
              <a:t>Velva Goodman</a:t>
            </a:r>
            <a:endParaRPr lang="en-US" sz="1600" dirty="0">
              <a:solidFill>
                <a:schemeClr val="tx1">
                  <a:lumMod val="75000"/>
                  <a:lumOff val="25000"/>
                </a:schemeClr>
              </a:solidFill>
            </a:endParaRPr>
          </a:p>
        </p:txBody>
      </p:sp>
      <p:sp>
        <p:nvSpPr>
          <p:cNvPr id="9" name="TextBox 8"/>
          <p:cNvSpPr txBox="1"/>
          <p:nvPr/>
        </p:nvSpPr>
        <p:spPr>
          <a:xfrm>
            <a:off x="5522495" y="6581001"/>
            <a:ext cx="4401650" cy="307777"/>
          </a:xfrm>
          <a:prstGeom prst="rect">
            <a:avLst/>
          </a:prstGeom>
          <a:noFill/>
        </p:spPr>
        <p:txBody>
          <a:bodyPr wrap="square" rtlCol="0">
            <a:spAutoFit/>
          </a:bodyPr>
          <a:lstStyle/>
          <a:p>
            <a:r>
              <a:rPr lang="en-US" sz="1400" dirty="0" smtClean="0">
                <a:solidFill>
                  <a:schemeClr val="tx1">
                    <a:lumMod val="75000"/>
                    <a:lumOff val="25000"/>
                  </a:schemeClr>
                </a:solidFill>
              </a:rPr>
              <a:t>Sources: Jamie Chapman and Velva Goodman</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092149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OBJECTIVES</a:t>
            </a:r>
          </a:p>
        </p:txBody>
      </p:sp>
      <p:sp>
        <p:nvSpPr>
          <p:cNvPr id="4" name="Content Placeholder 3"/>
          <p:cNvSpPr>
            <a:spLocks noGrp="1"/>
          </p:cNvSpPr>
          <p:nvPr>
            <p:ph sz="quarter" idx="12"/>
          </p:nvPr>
        </p:nvSpPr>
        <p:spPr>
          <a:xfrm>
            <a:off x="8041125" y="4573905"/>
            <a:ext cx="3655575" cy="2659063"/>
          </a:xfrm>
        </p:spPr>
        <p:txBody>
          <a:bodyPr/>
          <a:lstStyle/>
          <a:p>
            <a:pPr algn="ctr">
              <a:buClr>
                <a:srgbClr val="1B57AF"/>
              </a:buClr>
              <a:buFont typeface="Webdings" panose="05030102010509060703" pitchFamily="18" charset="2"/>
              <a:buChar char="4"/>
            </a:pPr>
            <a:r>
              <a:rPr lang="en-US" b="1" dirty="0">
                <a:solidFill>
                  <a:srgbClr val="1B57AF"/>
                </a:solidFill>
              </a:rPr>
              <a:t>Empower</a:t>
            </a:r>
            <a:r>
              <a:rPr lang="en-US" dirty="0">
                <a:solidFill>
                  <a:schemeClr val="tx1">
                    <a:lumMod val="75000"/>
                    <a:lumOff val="25000"/>
                  </a:schemeClr>
                </a:solidFill>
              </a:rPr>
              <a:t> city officials and residents to work together</a:t>
            </a:r>
          </a:p>
        </p:txBody>
      </p:sp>
      <p:sp>
        <p:nvSpPr>
          <p:cNvPr id="5" name="Content Placeholder 4"/>
          <p:cNvSpPr>
            <a:spLocks noGrp="1"/>
          </p:cNvSpPr>
          <p:nvPr>
            <p:ph sz="quarter" idx="13"/>
          </p:nvPr>
        </p:nvSpPr>
        <p:spPr>
          <a:xfrm>
            <a:off x="2917723" y="1224480"/>
            <a:ext cx="6356554" cy="1058862"/>
          </a:xfrm>
        </p:spPr>
        <p:txBody>
          <a:bodyPr>
            <a:normAutofit/>
          </a:bodyPr>
          <a:lstStyle/>
          <a:p>
            <a:pPr marL="0" lvl="0" indent="0">
              <a:buNone/>
            </a:pPr>
            <a:r>
              <a:rPr lang="en-US" dirty="0">
                <a:solidFill>
                  <a:schemeClr val="tx1">
                    <a:lumMod val="75000"/>
                    <a:lumOff val="25000"/>
                  </a:schemeClr>
                </a:solidFill>
              </a:rPr>
              <a:t>Utilize NASA Earth </a:t>
            </a:r>
            <a:r>
              <a:rPr lang="en-US" dirty="0" smtClean="0">
                <a:solidFill>
                  <a:schemeClr val="tx1">
                    <a:lumMod val="75000"/>
                    <a:lumOff val="25000"/>
                  </a:schemeClr>
                </a:solidFill>
              </a:rPr>
              <a:t>observations </a:t>
            </a:r>
            <a:r>
              <a:rPr lang="en-US" dirty="0">
                <a:solidFill>
                  <a:schemeClr val="tx1">
                    <a:lumMod val="75000"/>
                    <a:lumOff val="25000"/>
                  </a:schemeClr>
                </a:solidFill>
              </a:rPr>
              <a:t>to…</a:t>
            </a:r>
          </a:p>
        </p:txBody>
      </p:sp>
      <p:sp>
        <p:nvSpPr>
          <p:cNvPr id="15" name="Hexagon 14"/>
          <p:cNvSpPr/>
          <p:nvPr/>
        </p:nvSpPr>
        <p:spPr>
          <a:xfrm>
            <a:off x="4166341" y="1728044"/>
            <a:ext cx="3657600" cy="3366776"/>
          </a:xfrm>
          <a:prstGeom prst="hexagon">
            <a:avLst/>
          </a:prstGeom>
          <a:blipFill dpi="0" rotWithShape="1">
            <a:blip r:embed="rId3">
              <a:extLst>
                <a:ext uri="{28A0092B-C50C-407E-A947-70E740481C1C}">
                  <a14:useLocalDpi xmlns:a14="http://schemas.microsoft.com/office/drawing/2010/main" val="0"/>
                </a:ext>
              </a:extLst>
            </a:blip>
            <a:srcRect/>
            <a:stretch>
              <a:fillRect l="-61250" t="-32836" r="-76250" b="-76292"/>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7" name="Content Placeholder 1"/>
          <p:cNvSpPr txBox="1">
            <a:spLocks/>
          </p:cNvSpPr>
          <p:nvPr/>
        </p:nvSpPr>
        <p:spPr>
          <a:xfrm>
            <a:off x="4346590" y="4416651"/>
            <a:ext cx="3177037" cy="2659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B57AF"/>
              </a:buClr>
              <a:buFont typeface="Webdings" panose="05030102010509060703" pitchFamily="18" charset="2"/>
              <a:buChar char=""/>
            </a:pPr>
            <a:endParaRPr lang="en-US" dirty="0">
              <a:solidFill>
                <a:schemeClr val="tx1">
                  <a:lumMod val="75000"/>
                  <a:lumOff val="25000"/>
                </a:schemeClr>
              </a:solidFill>
            </a:endParaRPr>
          </a:p>
        </p:txBody>
      </p:sp>
      <p:sp>
        <p:nvSpPr>
          <p:cNvPr id="18" name="Content Placeholder 3"/>
          <p:cNvSpPr>
            <a:spLocks noGrp="1"/>
          </p:cNvSpPr>
          <p:nvPr>
            <p:ph sz="quarter" idx="12"/>
          </p:nvPr>
        </p:nvSpPr>
        <p:spPr>
          <a:xfrm>
            <a:off x="4041253" y="5197544"/>
            <a:ext cx="3655575" cy="2659063"/>
          </a:xfrm>
        </p:spPr>
        <p:txBody>
          <a:bodyPr/>
          <a:lstStyle/>
          <a:p>
            <a:pPr lvl="0" algn="ctr">
              <a:buClr>
                <a:srgbClr val="1B57AF"/>
              </a:buClr>
              <a:buFont typeface="Webdings" panose="05030102010509060703" pitchFamily="18" charset="2"/>
              <a:buChar char="4"/>
            </a:pPr>
            <a:r>
              <a:rPr lang="en-US" b="1" dirty="0">
                <a:solidFill>
                  <a:srgbClr val="1B57AF"/>
                </a:solidFill>
              </a:rPr>
              <a:t>Map</a:t>
            </a:r>
            <a:r>
              <a:rPr lang="en-US" dirty="0">
                <a:solidFill>
                  <a:schemeClr val="tx1">
                    <a:lumMod val="75000"/>
                    <a:lumOff val="25000"/>
                  </a:schemeClr>
                </a:solidFill>
              </a:rPr>
              <a:t> distribution of impervious surface and tree canopy cover</a:t>
            </a:r>
          </a:p>
        </p:txBody>
      </p:sp>
      <p:sp>
        <p:nvSpPr>
          <p:cNvPr id="19" name="Content Placeholder 3"/>
          <p:cNvSpPr>
            <a:spLocks noGrp="1"/>
          </p:cNvSpPr>
          <p:nvPr>
            <p:ph sz="quarter" idx="12"/>
          </p:nvPr>
        </p:nvSpPr>
        <p:spPr>
          <a:xfrm>
            <a:off x="77697" y="4573906"/>
            <a:ext cx="3655575" cy="2659063"/>
          </a:xfrm>
        </p:spPr>
        <p:txBody>
          <a:bodyPr/>
          <a:lstStyle/>
          <a:p>
            <a:pPr lvl="0" algn="ctr">
              <a:buClr>
                <a:srgbClr val="1B57AF"/>
              </a:buClr>
              <a:buFont typeface="Webdings" panose="05030102010509060703" pitchFamily="18" charset="2"/>
              <a:buChar char="4"/>
            </a:pPr>
            <a:r>
              <a:rPr lang="en-US" b="1" dirty="0">
                <a:solidFill>
                  <a:srgbClr val="1B57AF"/>
                </a:solidFill>
              </a:rPr>
              <a:t>Identify</a:t>
            </a:r>
            <a:r>
              <a:rPr lang="en-US" dirty="0">
                <a:solidFill>
                  <a:schemeClr val="tx1">
                    <a:lumMod val="75000"/>
                    <a:lumOff val="25000"/>
                  </a:schemeClr>
                </a:solidFill>
              </a:rPr>
              <a:t> zones susceptible to flooding</a:t>
            </a:r>
          </a:p>
        </p:txBody>
      </p:sp>
      <p:sp>
        <p:nvSpPr>
          <p:cNvPr id="20" name="Hexagon 19"/>
          <p:cNvSpPr/>
          <p:nvPr/>
        </p:nvSpPr>
        <p:spPr>
          <a:xfrm>
            <a:off x="470543" y="1728045"/>
            <a:ext cx="2934394" cy="2688606"/>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Hexagon 21"/>
          <p:cNvSpPr/>
          <p:nvPr/>
        </p:nvSpPr>
        <p:spPr>
          <a:xfrm>
            <a:off x="8577090" y="1728044"/>
            <a:ext cx="2934394" cy="2688606"/>
          </a:xfrm>
          <a:prstGeom prst="hexagon">
            <a:avLst/>
          </a:prstGeom>
          <a:blipFill dpi="0" rotWithShape="1">
            <a:blip r:embed="rId5">
              <a:extLst>
                <a:ext uri="{28A0092B-C50C-407E-A947-70E740481C1C}">
                  <a14:useLocalDpi xmlns:a14="http://schemas.microsoft.com/office/drawing/2010/main" val="0"/>
                </a:ext>
              </a:extLst>
            </a:blip>
            <a:srcRect/>
            <a:stretch>
              <a:fillRect l="-20113" r="-51275"/>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 name="Rectangle 10">
            <a:extLst>
              <a:ext uri="{FF2B5EF4-FFF2-40B4-BE49-F238E27FC236}">
                <a16:creationId xmlns:a16="http://schemas.microsoft.com/office/drawing/2014/main" id="{FD90EEE8-00CA-4900-85A9-10433B37DCEA}"/>
              </a:ext>
            </a:extLst>
          </p:cNvPr>
          <p:cNvSpPr/>
          <p:nvPr/>
        </p:nvSpPr>
        <p:spPr>
          <a:xfrm>
            <a:off x="7877077" y="6553324"/>
            <a:ext cx="4424609" cy="307777"/>
          </a:xfrm>
          <a:prstGeom prst="rect">
            <a:avLst/>
          </a:prstGeom>
        </p:spPr>
        <p:txBody>
          <a:bodyPr wrap="none">
            <a:spAutoFit/>
          </a:bodyPr>
          <a:lstStyle/>
          <a:p>
            <a:r>
              <a:rPr lang="en-US" sz="1400" dirty="0">
                <a:solidFill>
                  <a:schemeClr val="tx1">
                    <a:lumMod val="75000"/>
                    <a:lumOff val="25000"/>
                  </a:schemeClr>
                </a:solidFill>
              </a:rPr>
              <a:t>Image Credits: City of Hampton, DEVELOP Team </a:t>
            </a:r>
          </a:p>
        </p:txBody>
      </p:sp>
    </p:spTree>
    <p:extLst>
      <p:ext uri="{BB962C8B-B14F-4D97-AF65-F5344CB8AC3E}">
        <p14:creationId xmlns:p14="http://schemas.microsoft.com/office/powerpoint/2010/main" val="592925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NASA EARTH OBSERVATIONS</a:t>
            </a:r>
          </a:p>
        </p:txBody>
      </p:sp>
      <p:sp>
        <p:nvSpPr>
          <p:cNvPr id="4" name="Content Placeholder 3"/>
          <p:cNvSpPr>
            <a:spLocks noGrp="1"/>
          </p:cNvSpPr>
          <p:nvPr>
            <p:ph sz="quarter" idx="11"/>
          </p:nvPr>
        </p:nvSpPr>
        <p:spPr>
          <a:xfrm>
            <a:off x="8505147" y="1536032"/>
            <a:ext cx="3319463" cy="2627313"/>
          </a:xfrm>
        </p:spPr>
        <p:txBody>
          <a:bodyPr/>
          <a:lstStyle/>
          <a:p>
            <a:pPr marL="0" indent="0" algn="ctr">
              <a:buClr>
                <a:srgbClr val="1B57AF"/>
              </a:buClr>
              <a:buNone/>
            </a:pPr>
            <a:r>
              <a:rPr lang="en-US" b="1" dirty="0">
                <a:solidFill>
                  <a:schemeClr val="tx1">
                    <a:lumMod val="75000"/>
                    <a:lumOff val="25000"/>
                  </a:schemeClr>
                </a:solidFill>
              </a:rPr>
              <a:t>Landsat 5 TM</a:t>
            </a:r>
          </a:p>
        </p:txBody>
      </p:sp>
      <p:sp>
        <p:nvSpPr>
          <p:cNvPr id="6" name="Content Placeholder 5"/>
          <p:cNvSpPr>
            <a:spLocks noGrp="1"/>
          </p:cNvSpPr>
          <p:nvPr>
            <p:ph sz="quarter" idx="13"/>
          </p:nvPr>
        </p:nvSpPr>
        <p:spPr>
          <a:xfrm>
            <a:off x="352505" y="1541215"/>
            <a:ext cx="3850277" cy="2627313"/>
          </a:xfrm>
        </p:spPr>
        <p:txBody>
          <a:bodyPr/>
          <a:lstStyle/>
          <a:p>
            <a:pPr marL="0" indent="0" algn="ctr">
              <a:buClr>
                <a:srgbClr val="1B57AF"/>
              </a:buClr>
              <a:buNone/>
            </a:pPr>
            <a:r>
              <a:rPr lang="en-US" b="1" dirty="0">
                <a:solidFill>
                  <a:schemeClr val="tx1">
                    <a:lumMod val="75000"/>
                    <a:lumOff val="25000"/>
                  </a:schemeClr>
                </a:solidFill>
              </a:rPr>
              <a:t>Landsat 8 </a:t>
            </a:r>
            <a:r>
              <a:rPr lang="en-US" b="1" dirty="0" smtClean="0">
                <a:solidFill>
                  <a:schemeClr val="tx1">
                    <a:lumMod val="75000"/>
                    <a:lumOff val="25000"/>
                  </a:schemeClr>
                </a:solidFill>
              </a:rPr>
              <a:t>OLI</a:t>
            </a:r>
            <a:endParaRPr lang="en-US" b="1" dirty="0">
              <a:solidFill>
                <a:schemeClr val="tx1">
                  <a:lumMod val="75000"/>
                  <a:lumOff val="2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7478" y="2097220"/>
            <a:ext cx="3694801" cy="356962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18179">
            <a:off x="288917" y="2469955"/>
            <a:ext cx="3977453" cy="3250766"/>
          </a:xfrm>
          <a:prstGeom prst="rect">
            <a:avLst/>
          </a:prstGeom>
        </p:spPr>
      </p:pic>
      <p:sp>
        <p:nvSpPr>
          <p:cNvPr id="10" name="TextBox 9"/>
          <p:cNvSpPr txBox="1"/>
          <p:nvPr/>
        </p:nvSpPr>
        <p:spPr>
          <a:xfrm>
            <a:off x="209710" y="6250002"/>
            <a:ext cx="3850277" cy="523220"/>
          </a:xfrm>
          <a:prstGeom prst="rect">
            <a:avLst/>
          </a:prstGeom>
          <a:noFill/>
        </p:spPr>
        <p:txBody>
          <a:bodyPr wrap="square" rtlCol="0">
            <a:spAutoFit/>
          </a:bodyPr>
          <a:lstStyle/>
          <a:p>
            <a:r>
              <a:rPr lang="en-US" sz="2800" b="1" dirty="0" smtClean="0">
                <a:solidFill>
                  <a:schemeClr val="bg1"/>
                </a:solidFill>
              </a:rPr>
              <a:t>2000 to 2019</a:t>
            </a:r>
            <a:endParaRPr lang="en-US" sz="2800" b="1" dirty="0">
              <a:solidFill>
                <a:schemeClr val="bg1"/>
              </a:solidFill>
            </a:endParaRPr>
          </a:p>
        </p:txBody>
      </p:sp>
      <p:sp>
        <p:nvSpPr>
          <p:cNvPr id="11" name="Rectangle 10">
            <a:extLst>
              <a:ext uri="{FF2B5EF4-FFF2-40B4-BE49-F238E27FC236}">
                <a16:creationId xmlns:a16="http://schemas.microsoft.com/office/drawing/2014/main" id="{86A2CBCF-59C8-4E97-9C39-CF8E535E2F04}"/>
              </a:ext>
            </a:extLst>
          </p:cNvPr>
          <p:cNvSpPr/>
          <p:nvPr/>
        </p:nvSpPr>
        <p:spPr>
          <a:xfrm>
            <a:off x="0" y="5842294"/>
            <a:ext cx="1997663" cy="307777"/>
          </a:xfrm>
          <a:prstGeom prst="rect">
            <a:avLst/>
          </a:prstGeom>
        </p:spPr>
        <p:txBody>
          <a:bodyPr wrap="none">
            <a:spAutoFit/>
          </a:bodyPr>
          <a:lstStyle/>
          <a:p>
            <a:r>
              <a:rPr lang="en-US" sz="1400" dirty="0">
                <a:solidFill>
                  <a:schemeClr val="tx1">
                    <a:lumMod val="75000"/>
                    <a:lumOff val="25000"/>
                  </a:schemeClr>
                </a:solidFill>
              </a:rPr>
              <a:t>Image Credits: </a:t>
            </a:r>
            <a:r>
              <a:rPr lang="en-US" sz="1400" dirty="0" smtClean="0">
                <a:solidFill>
                  <a:schemeClr val="tx1">
                    <a:lumMod val="75000"/>
                    <a:lumOff val="25000"/>
                  </a:schemeClr>
                </a:solidFill>
              </a:rPr>
              <a:t>NASA</a:t>
            </a:r>
            <a:endParaRPr lang="en-US" sz="1400" dirty="0">
              <a:solidFill>
                <a:schemeClr val="tx1">
                  <a:lumMod val="75000"/>
                  <a:lumOff val="25000"/>
                </a:schemeClr>
              </a:solidFill>
            </a:endParaRPr>
          </a:p>
        </p:txBody>
      </p:sp>
      <p:pic>
        <p:nvPicPr>
          <p:cNvPr id="1030" name="Picture 6" descr="https://upload.wikimedia.org/wikipedia/commons/a/a0/Earth_%28blank%29.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65" t="21892" r="22783" b="19678"/>
          <a:stretch/>
        </p:blipFill>
        <p:spPr bwMode="auto">
          <a:xfrm>
            <a:off x="3777179" y="1160282"/>
            <a:ext cx="4634134" cy="491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151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5207</TotalTime>
  <Words>3444</Words>
  <Application>Microsoft Office PowerPoint</Application>
  <PresentationFormat>Widescreen</PresentationFormat>
  <Paragraphs>414</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Webdings</vt:lpstr>
      <vt:lpstr>Office Theme</vt:lpstr>
      <vt:lpstr>PowerPoint Presentation</vt:lpstr>
      <vt:lpstr>PARTNERS</vt:lpstr>
      <vt:lpstr>PARTNERS</vt:lpstr>
      <vt:lpstr>STUDY AREA</vt:lpstr>
      <vt:lpstr>IMPERVIOUS SURFACE &amp; TREE CANOPY</vt:lpstr>
      <vt:lpstr>COMMUNITY CONCERNS</vt:lpstr>
      <vt:lpstr>COMMUNITY MEMBERS</vt:lpstr>
      <vt:lpstr>OBJECTIVES</vt:lpstr>
      <vt:lpstr>NASA EARTH OBSERVATIONS</vt:lpstr>
      <vt:lpstr>METHODOLOGY</vt:lpstr>
      <vt:lpstr>METHODOLOGY</vt:lpstr>
      <vt:lpstr>METHODOLOGY</vt:lpstr>
      <vt:lpstr>METHODOLOGY</vt:lpstr>
      <vt:lpstr>RESULTS</vt:lpstr>
      <vt:lpstr>PowerPoint Presentation</vt:lpstr>
      <vt:lpstr>PowerPoint Presentation</vt:lpstr>
      <vt:lpstr>PowerPoint Presentation</vt:lpstr>
      <vt:lpstr>PowerPoint Presentation</vt:lpstr>
      <vt:lpstr>CONCLUSIONS</vt:lpstr>
      <vt:lpstr>ERRORS &amp; UNCERTAINTIES</vt:lpstr>
      <vt:lpstr>FUTURE WORK</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390</cp:revision>
  <dcterms:created xsi:type="dcterms:W3CDTF">2019-02-11T19:14:02Z</dcterms:created>
  <dcterms:modified xsi:type="dcterms:W3CDTF">2019-08-23T16:48:30Z</dcterms:modified>
</cp:coreProperties>
</file>