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7" r:id="rId2"/>
    <p:sldId id="260" r:id="rId3"/>
    <p:sldId id="271" r:id="rId4"/>
    <p:sldId id="277" r:id="rId5"/>
    <p:sldId id="258" r:id="rId6"/>
    <p:sldId id="269" r:id="rId7"/>
    <p:sldId id="259" r:id="rId8"/>
    <p:sldId id="263" r:id="rId9"/>
    <p:sldId id="274" r:id="rId10"/>
    <p:sldId id="276" r:id="rId11"/>
    <p:sldId id="267" r:id="rId12"/>
    <p:sldId id="279" r:id="rId13"/>
    <p:sldId id="27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F50"/>
    <a:srgbClr val="0061AA"/>
    <a:srgbClr val="EF2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6144" autoAdjust="0"/>
  </p:normalViewPr>
  <p:slideViewPr>
    <p:cSldViewPr snapToGrid="0">
      <p:cViewPr varScale="1">
        <p:scale>
          <a:sx n="77" d="100"/>
          <a:sy n="77" d="100"/>
        </p:scale>
        <p:origin x="67" y="61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61"/>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9024A-6CC1-4175-8AF8-06CBAB4D3D25}" type="datetimeFigureOut">
              <a:rPr lang="en-US" smtClean="0"/>
              <a:t>9/12/2019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02A3F-391F-4CF7-8F8D-18D9DA593537}" type="slidenum">
              <a:rPr lang="en-US" smtClean="0"/>
              <a:t>‹#›</a:t>
            </a:fld>
            <a:endParaRPr lang="en-US"/>
          </a:p>
        </p:txBody>
      </p:sp>
    </p:spTree>
    <p:extLst>
      <p:ext uri="{BB962C8B-B14F-4D97-AF65-F5344CB8AC3E}">
        <p14:creationId xmlns:p14="http://schemas.microsoft.com/office/powerpoint/2010/main" val="3527266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1070246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02A3F-391F-4CF7-8F8D-18D9DA593537}" type="slidenum">
              <a:rPr lang="en-US" smtClean="0"/>
              <a:t>11</a:t>
            </a:fld>
            <a:endParaRPr lang="en-US"/>
          </a:p>
        </p:txBody>
      </p:sp>
    </p:spTree>
    <p:extLst>
      <p:ext uri="{BB962C8B-B14F-4D97-AF65-F5344CB8AC3E}">
        <p14:creationId xmlns:p14="http://schemas.microsoft.com/office/powerpoint/2010/main" val="1921423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158777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004906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880620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044203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90927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623524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D0D29E8-FD3A-45FE-AD4D-46DA09C50F3C}"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70011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0D29E8-FD3A-45FE-AD4D-46DA09C50F3C}" type="datetimeFigureOut">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45441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0D29E8-FD3A-45FE-AD4D-46DA09C50F3C}" type="datetimeFigureOut">
              <a:rPr lang="en-US" smtClean="0"/>
              <a:t>9/12/2019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83402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0D29E8-FD3A-45FE-AD4D-46DA09C50F3C}" type="datetimeFigureOut">
              <a:rPr lang="en-US" smtClean="0"/>
              <a:t>9/12/2019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18297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0D29E8-FD3A-45FE-AD4D-46DA09C50F3C}" type="datetimeFigureOut">
              <a:rPr lang="en-US" smtClean="0"/>
              <a:t>9/12/2019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103576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65498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100567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0D29E8-FD3A-45FE-AD4D-46DA09C50F3C}" type="datetimeFigureOut">
              <a:rPr lang="en-US" smtClean="0"/>
              <a:t>9/12/2019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E507C-7AED-4948-9D6D-2CF355C5C039}" type="slidenum">
              <a:rPr lang="en-US" smtClean="0"/>
              <a:t>‹#›</a:t>
            </a:fld>
            <a:endParaRPr lang="en-US"/>
          </a:p>
        </p:txBody>
      </p:sp>
    </p:spTree>
    <p:extLst>
      <p:ext uri="{BB962C8B-B14F-4D97-AF65-F5344CB8AC3E}">
        <p14:creationId xmlns:p14="http://schemas.microsoft.com/office/powerpoint/2010/main" val="1895175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jpe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2.xml"/><Relationship Id="rId5" Type="http://schemas.openxmlformats.org/officeDocument/2006/relationships/hyperlink" Target="mailto:Karen.N.Allsbrook@nasa.gov" TargetMode="External"/><Relationship Id="rId4" Type="http://schemas.openxmlformats.org/officeDocument/2006/relationships/hyperlink" Target="mailto:Amanda.L.Clayton@nasa.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Layout" Target="../slideLayouts/slideLayout12.xml"/><Relationship Id="rId4" Type="http://schemas.openxmlformats.org/officeDocument/2006/relationships/hyperlink" Target="http://www.devpedia.developexchange.com/dp/index.php?title=Fellow_Position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12.xml"/><Relationship Id="rId4" Type="http://schemas.openxmlformats.org/officeDocument/2006/relationships/image" Target="../media/image1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9431" y="206285"/>
            <a:ext cx="4569189" cy="1622515"/>
          </a:xfrm>
          <a:prstGeom prst="rect">
            <a:avLst/>
          </a:prstGeom>
        </p:spPr>
      </p:pic>
      <p:sp>
        <p:nvSpPr>
          <p:cNvPr id="31" name="Subtitle 2"/>
          <p:cNvSpPr txBox="1">
            <a:spLocks/>
          </p:cNvSpPr>
          <p:nvPr/>
        </p:nvSpPr>
        <p:spPr>
          <a:xfrm>
            <a:off x="413495" y="2742836"/>
            <a:ext cx="6807920" cy="390805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3200" dirty="0" smtClean="0">
                <a:solidFill>
                  <a:srgbClr val="EF282F"/>
                </a:solidFill>
              </a:rPr>
              <a:t>2019 Fall</a:t>
            </a:r>
            <a:endParaRPr lang="en-US" sz="3600" dirty="0" smtClean="0">
              <a:solidFill>
                <a:srgbClr val="EF282F"/>
              </a:solidFill>
            </a:endParaRPr>
          </a:p>
          <a:p>
            <a:pPr algn="l">
              <a:spcBef>
                <a:spcPts val="0"/>
              </a:spcBef>
            </a:pPr>
            <a:r>
              <a:rPr lang="en-US" sz="6000" dirty="0" smtClean="0">
                <a:solidFill>
                  <a:srgbClr val="0061AA"/>
                </a:solidFill>
              </a:rPr>
              <a:t>N</a:t>
            </a:r>
            <a:r>
              <a:rPr lang="en-US" sz="4400" dirty="0" smtClean="0">
                <a:solidFill>
                  <a:srgbClr val="0061AA"/>
                </a:solidFill>
              </a:rPr>
              <a:t>ATIONAL </a:t>
            </a:r>
          </a:p>
          <a:p>
            <a:pPr algn="l">
              <a:spcBef>
                <a:spcPts val="0"/>
              </a:spcBef>
            </a:pPr>
            <a:r>
              <a:rPr lang="en-US" sz="6000" dirty="0" smtClean="0">
                <a:solidFill>
                  <a:srgbClr val="0061AA"/>
                </a:solidFill>
              </a:rPr>
              <a:t>O</a:t>
            </a:r>
            <a:r>
              <a:rPr lang="en-US" sz="4400" dirty="0" smtClean="0">
                <a:solidFill>
                  <a:srgbClr val="0061AA"/>
                </a:solidFill>
              </a:rPr>
              <a:t>RIENTATION</a:t>
            </a:r>
          </a:p>
          <a:p>
            <a:pPr algn="l">
              <a:spcBef>
                <a:spcPts val="0"/>
              </a:spcBef>
            </a:pPr>
            <a:endParaRPr lang="en-US" sz="4000" dirty="0" smtClean="0">
              <a:solidFill>
                <a:srgbClr val="0061AA"/>
              </a:solidFill>
            </a:endParaRPr>
          </a:p>
          <a:p>
            <a:pPr algn="l">
              <a:spcBef>
                <a:spcPts val="0"/>
              </a:spcBef>
            </a:pPr>
            <a:r>
              <a:rPr lang="en-US" dirty="0" smtClean="0">
                <a:solidFill>
                  <a:srgbClr val="EF282F"/>
                </a:solidFill>
              </a:rPr>
              <a:t>MODULE 7. </a:t>
            </a:r>
            <a:r>
              <a:rPr lang="en-US" sz="3600" dirty="0" smtClean="0">
                <a:solidFill>
                  <a:srgbClr val="0061AA"/>
                </a:solidFill>
              </a:rPr>
              <a:t>Opportunities </a:t>
            </a:r>
            <a:endParaRPr lang="en-US" dirty="0" smtClean="0">
              <a:solidFill>
                <a:srgbClr val="0061AA"/>
              </a:solidFill>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61630" y="-25844"/>
            <a:ext cx="4837990" cy="6883844"/>
          </a:xfrm>
          <a:prstGeom prst="rect">
            <a:avLst/>
          </a:prstGeom>
        </p:spPr>
      </p:pic>
      <p:sp>
        <p:nvSpPr>
          <p:cNvPr id="6" name="Rectangle 5"/>
          <p:cNvSpPr/>
          <p:nvPr/>
        </p:nvSpPr>
        <p:spPr>
          <a:xfrm>
            <a:off x="736163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36163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36163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36163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36163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36163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36163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7361631" y="48006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7361631" y="54864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7361631" y="61722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496604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5655239"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633718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427553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8749617"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8014430" y="481425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10099877" y="6185344"/>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9420476"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47637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9532" y="541976"/>
            <a:ext cx="1134928" cy="933518"/>
          </a:xfrm>
          <a:prstGeom prst="rect">
            <a:avLst/>
          </a:prstGeom>
        </p:spPr>
      </p:pic>
    </p:spTree>
    <p:extLst>
      <p:ext uri="{BB962C8B-B14F-4D97-AF65-F5344CB8AC3E}">
        <p14:creationId xmlns:p14="http://schemas.microsoft.com/office/powerpoint/2010/main" val="33844847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t="55043"/>
          <a:stretch/>
        </p:blipFill>
        <p:spPr>
          <a:xfrm rot="16200000">
            <a:off x="7687926" y="2386464"/>
            <a:ext cx="6858000" cy="20560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Program Support</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EF282F"/>
              </a:buClr>
            </a:pPr>
            <a:endParaRPr lang="en-US" sz="1800" dirty="0" smtClean="0"/>
          </a:p>
          <a:p>
            <a:pPr marL="285750" indent="-285750">
              <a:spcBef>
                <a:spcPts val="0"/>
              </a:spcBef>
              <a:spcAft>
                <a:spcPts val="600"/>
              </a:spcAft>
              <a:buClr>
                <a:srgbClr val="EF282F"/>
              </a:buClr>
              <a:buFont typeface="Webdings" panose="05030102010509060703" pitchFamily="18" charset="2"/>
              <a:buChar char="4"/>
            </a:pPr>
            <a:endParaRPr lang="en-US" sz="1800" dirty="0"/>
          </a:p>
        </p:txBody>
      </p:sp>
      <p:sp>
        <p:nvSpPr>
          <p:cNvPr id="22" name="Rounded Rectangle 21"/>
          <p:cNvSpPr/>
          <p:nvPr/>
        </p:nvSpPr>
        <p:spPr>
          <a:xfrm>
            <a:off x="531629" y="1306197"/>
            <a:ext cx="1758988" cy="486730"/>
          </a:xfrm>
          <a:prstGeom prst="roundRect">
            <a:avLst/>
          </a:prstGeom>
          <a:solidFill>
            <a:srgbClr val="00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Communications</a:t>
            </a:r>
            <a:endParaRPr lang="en-US" sz="1400" b="1" dirty="0"/>
          </a:p>
        </p:txBody>
      </p:sp>
      <p:sp>
        <p:nvSpPr>
          <p:cNvPr id="24" name="Rounded Rectangle 23"/>
          <p:cNvSpPr/>
          <p:nvPr/>
        </p:nvSpPr>
        <p:spPr>
          <a:xfrm>
            <a:off x="2968987" y="1306197"/>
            <a:ext cx="1758988" cy="486730"/>
          </a:xfrm>
          <a:prstGeom prst="roundRect">
            <a:avLst/>
          </a:prstGeom>
          <a:solidFill>
            <a:srgbClr val="00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smtClean="0"/>
              <a:t>Geoinformatics</a:t>
            </a:r>
            <a:endParaRPr lang="en-US" sz="1400" b="1" dirty="0"/>
          </a:p>
        </p:txBody>
      </p:sp>
      <p:sp>
        <p:nvSpPr>
          <p:cNvPr id="43" name="Rounded Rectangle 42"/>
          <p:cNvSpPr/>
          <p:nvPr/>
        </p:nvSpPr>
        <p:spPr>
          <a:xfrm>
            <a:off x="5368245" y="1306197"/>
            <a:ext cx="1758988" cy="486730"/>
          </a:xfrm>
          <a:prstGeom prst="roundRect">
            <a:avLst/>
          </a:prstGeom>
          <a:solidFill>
            <a:srgbClr val="00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Impact Analysis</a:t>
            </a:r>
            <a:endParaRPr lang="en-US" sz="1400" b="1" dirty="0"/>
          </a:p>
        </p:txBody>
      </p:sp>
      <p:sp>
        <p:nvSpPr>
          <p:cNvPr id="45" name="Rounded Rectangle 44"/>
          <p:cNvSpPr/>
          <p:nvPr/>
        </p:nvSpPr>
        <p:spPr>
          <a:xfrm>
            <a:off x="7767503" y="1306197"/>
            <a:ext cx="1758988" cy="486730"/>
          </a:xfrm>
          <a:prstGeom prst="roundRect">
            <a:avLst/>
          </a:prstGeom>
          <a:solidFill>
            <a:srgbClr val="00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Project Coordination</a:t>
            </a:r>
            <a:endParaRPr lang="en-US" sz="1400" b="1" dirty="0"/>
          </a:p>
        </p:txBody>
      </p:sp>
      <p:sp>
        <p:nvSpPr>
          <p:cNvPr id="2" name="Rectangle 1"/>
          <p:cNvSpPr/>
          <p:nvPr/>
        </p:nvSpPr>
        <p:spPr>
          <a:xfrm>
            <a:off x="404454" y="2208465"/>
            <a:ext cx="9339621" cy="4031873"/>
          </a:xfrm>
          <a:prstGeom prst="rect">
            <a:avLst/>
          </a:prstGeom>
        </p:spPr>
        <p:txBody>
          <a:bodyPr wrap="square">
            <a:spAutoFit/>
          </a:bodyPr>
          <a:lstStyle/>
          <a:p>
            <a:pPr marL="285750" indent="-285750">
              <a:spcBef>
                <a:spcPts val="0"/>
              </a:spcBef>
              <a:spcAft>
                <a:spcPts val="600"/>
              </a:spcAft>
              <a:buClr>
                <a:srgbClr val="EF282F"/>
              </a:buClr>
              <a:buFont typeface="Webdings" panose="05030102010509060703" pitchFamily="18" charset="2"/>
              <a:buChar char="4"/>
            </a:pPr>
            <a:r>
              <a:rPr lang="en-US" dirty="0">
                <a:solidFill>
                  <a:srgbClr val="0061AA"/>
                </a:solidFill>
              </a:rPr>
              <a:t>Skills Gained &amp; Opportunities</a:t>
            </a:r>
            <a:r>
              <a:rPr lang="en-US" dirty="0"/>
              <a:t>:</a:t>
            </a:r>
          </a:p>
          <a:p>
            <a:pPr marL="742950" lvl="1" indent="-285750">
              <a:spcBef>
                <a:spcPts val="0"/>
              </a:spcBef>
              <a:spcAft>
                <a:spcPts val="600"/>
              </a:spcAft>
              <a:buClr>
                <a:srgbClr val="EF282F"/>
              </a:buClr>
              <a:buFont typeface="Arial" panose="020B0604020202020204" pitchFamily="34" charset="0"/>
              <a:buChar char="•"/>
            </a:pPr>
            <a:r>
              <a:rPr lang="en-US" sz="1600" dirty="0">
                <a:solidFill>
                  <a:schemeClr val="tx1">
                    <a:lumMod val="75000"/>
                    <a:lumOff val="25000"/>
                  </a:schemeClr>
                </a:solidFill>
              </a:rPr>
              <a:t>Project Management: Project idea generation, proposal writing, technical editing, deliverable creation and review, dissemination of results.</a:t>
            </a:r>
          </a:p>
          <a:p>
            <a:pPr marL="742950" lvl="1" indent="-285750">
              <a:spcBef>
                <a:spcPts val="0"/>
              </a:spcBef>
              <a:spcAft>
                <a:spcPts val="600"/>
              </a:spcAft>
              <a:buClr>
                <a:srgbClr val="EF282F"/>
              </a:buClr>
              <a:buFont typeface="Arial" panose="020B0604020202020204" pitchFamily="34" charset="0"/>
              <a:buChar char="•"/>
            </a:pPr>
            <a:r>
              <a:rPr lang="en-US" sz="1600" dirty="0">
                <a:solidFill>
                  <a:schemeClr val="tx1">
                    <a:lumMod val="75000"/>
                    <a:lumOff val="25000"/>
                  </a:schemeClr>
                </a:solidFill>
              </a:rPr>
              <a:t>Leadership: Opportunities for early career leadership, working with diverse teams.</a:t>
            </a:r>
          </a:p>
          <a:p>
            <a:pPr marL="742950" lvl="1" indent="-285750">
              <a:spcBef>
                <a:spcPts val="0"/>
              </a:spcBef>
              <a:spcAft>
                <a:spcPts val="600"/>
              </a:spcAft>
              <a:buClr>
                <a:srgbClr val="EF282F"/>
              </a:buClr>
              <a:buFont typeface="Arial" panose="020B0604020202020204" pitchFamily="34" charset="0"/>
              <a:buChar char="•"/>
            </a:pPr>
            <a:r>
              <a:rPr lang="en-US" sz="1600" dirty="0">
                <a:solidFill>
                  <a:schemeClr val="tx1">
                    <a:lumMod val="75000"/>
                    <a:lumOff val="25000"/>
                  </a:schemeClr>
                </a:solidFill>
              </a:rPr>
              <a:t>Communication: Writing skills, presentations, </a:t>
            </a:r>
            <a:r>
              <a:rPr lang="en-US" sz="1600" dirty="0" err="1">
                <a:solidFill>
                  <a:schemeClr val="tx1">
                    <a:lumMod val="75000"/>
                    <a:lumOff val="25000"/>
                  </a:schemeClr>
                </a:solidFill>
              </a:rPr>
              <a:t>telecon</a:t>
            </a:r>
            <a:r>
              <a:rPr lang="en-US" sz="1600" dirty="0">
                <a:solidFill>
                  <a:schemeClr val="tx1">
                    <a:lumMod val="75000"/>
                    <a:lumOff val="25000"/>
                  </a:schemeClr>
                </a:solidFill>
              </a:rPr>
              <a:t> communication, meeting organization, working with diverse groups.</a:t>
            </a:r>
          </a:p>
          <a:p>
            <a:pPr marL="742950" lvl="1" indent="-285750">
              <a:spcBef>
                <a:spcPts val="0"/>
              </a:spcBef>
              <a:spcAft>
                <a:spcPts val="600"/>
              </a:spcAft>
              <a:buClr>
                <a:srgbClr val="EF282F"/>
              </a:buClr>
              <a:buFont typeface="Arial" panose="020B0604020202020204" pitchFamily="34" charset="0"/>
              <a:buChar char="•"/>
            </a:pPr>
            <a:r>
              <a:rPr lang="en-US" sz="1600" dirty="0">
                <a:solidFill>
                  <a:schemeClr val="tx1">
                    <a:lumMod val="75000"/>
                    <a:lumOff val="25000"/>
                  </a:schemeClr>
                </a:solidFill>
              </a:rPr>
              <a:t>Increased Personal &amp; Professional Awareness: Personality tests &amp; assessments, and critical feedback and skill strengthening.</a:t>
            </a:r>
          </a:p>
          <a:p>
            <a:pPr marL="742950" lvl="1" indent="-285750">
              <a:spcBef>
                <a:spcPts val="0"/>
              </a:spcBef>
              <a:spcAft>
                <a:spcPts val="600"/>
              </a:spcAft>
              <a:buClr>
                <a:srgbClr val="EF282F"/>
              </a:buClr>
              <a:buFont typeface="Arial" panose="020B0604020202020204" pitchFamily="34" charset="0"/>
              <a:buChar char="•"/>
            </a:pPr>
            <a:r>
              <a:rPr lang="en-US" sz="1600" dirty="0">
                <a:solidFill>
                  <a:schemeClr val="tx1">
                    <a:lumMod val="75000"/>
                    <a:lumOff val="25000"/>
                  </a:schemeClr>
                </a:solidFill>
              </a:rPr>
              <a:t>Shaping the Future of DEVELOP: Participation in leadership and strategic planning retreats, leading innovative projects and activities, participating in Fellow element teams, and strategic planning.</a:t>
            </a:r>
          </a:p>
          <a:p>
            <a:pPr marL="742950" lvl="1" indent="-285750">
              <a:spcBef>
                <a:spcPts val="0"/>
              </a:spcBef>
              <a:spcAft>
                <a:spcPts val="600"/>
              </a:spcAft>
              <a:buClr>
                <a:srgbClr val="EF282F"/>
              </a:buClr>
              <a:buFont typeface="Arial" panose="020B0604020202020204" pitchFamily="34" charset="0"/>
              <a:buChar char="•"/>
            </a:pPr>
            <a:r>
              <a:rPr lang="en-US" sz="1600" dirty="0">
                <a:solidFill>
                  <a:schemeClr val="tx1">
                    <a:lumMod val="75000"/>
                    <a:lumOff val="25000"/>
                  </a:schemeClr>
                </a:solidFill>
              </a:rPr>
              <a:t>Networking Opportunities: Meet &amp; Greets with NASA and partner organizations leadership, representing DEVELOP at meetings, and workshops and conferences (as funds and opportunities arise).</a:t>
            </a:r>
          </a:p>
        </p:txBody>
      </p:sp>
    </p:spTree>
    <p:extLst>
      <p:ext uri="{BB962C8B-B14F-4D97-AF65-F5344CB8AC3E}">
        <p14:creationId xmlns:p14="http://schemas.microsoft.com/office/powerpoint/2010/main" val="12226860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Round Same Side Corner Rectangle 6"/>
          <p:cNvSpPr txBox="1"/>
          <p:nvPr/>
        </p:nvSpPr>
        <p:spPr>
          <a:xfrm>
            <a:off x="309785" y="2257409"/>
            <a:ext cx="2231211" cy="4351166"/>
          </a:xfrm>
          <a:prstGeom prst="roundRect">
            <a:avLst/>
          </a:prstGeom>
          <a:solidFill>
            <a:srgbClr val="333F50"/>
          </a:solidFill>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400" b="1" kern="1200" dirty="0" smtClean="0">
                <a:latin typeface="Century Gothic" panose="020B0502020202020204" pitchFamily="34" charset="0"/>
              </a:rPr>
              <a:t>Social Media</a:t>
            </a:r>
            <a:endParaRPr lang="en-US" sz="1400" b="1" kern="1200" dirty="0">
              <a:latin typeface="Century Gothic" panose="020B0502020202020204" pitchFamily="34" charset="0"/>
            </a:endParaRPr>
          </a:p>
          <a:p>
            <a:pPr lvl="0" algn="ctr" defTabSz="800100">
              <a:lnSpc>
                <a:spcPct val="90000"/>
              </a:lnSpc>
              <a:spcBef>
                <a:spcPct val="0"/>
              </a:spcBef>
              <a:spcAft>
                <a:spcPct val="35000"/>
              </a:spcAft>
            </a:pPr>
            <a:endParaRPr lang="en-US" sz="1400" b="1" dirty="0" smtClean="0">
              <a:latin typeface="Century Gothic" panose="020B0502020202020204" pitchFamily="34" charset="0"/>
            </a:endParaRPr>
          </a:p>
          <a:p>
            <a:pPr lvl="0" algn="ctr" defTabSz="800100">
              <a:lnSpc>
                <a:spcPct val="90000"/>
              </a:lnSpc>
              <a:spcBef>
                <a:spcPct val="0"/>
              </a:spcBef>
              <a:spcAft>
                <a:spcPct val="35000"/>
              </a:spcAft>
            </a:pPr>
            <a:r>
              <a:rPr lang="en-US" sz="1400" b="1" dirty="0" smtClean="0">
                <a:latin typeface="Century Gothic" panose="020B0502020202020204" pitchFamily="34" charset="0"/>
              </a:rPr>
              <a:t>Project &amp; Promotional Videos</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smtClean="0">
                <a:latin typeface="Century Gothic" panose="020B0502020202020204" pitchFamily="34" charset="0"/>
              </a:rPr>
              <a:t>Recruitment</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smtClean="0">
                <a:latin typeface="Century Gothic" panose="020B0502020202020204" pitchFamily="34" charset="0"/>
              </a:rPr>
              <a:t>Ambassador corps</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smtClean="0">
                <a:latin typeface="Century Gothic" panose="020B0502020202020204" pitchFamily="34" charset="0"/>
              </a:rPr>
              <a:t>Newsletter</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smtClean="0">
                <a:latin typeface="Century Gothic" panose="020B0502020202020204" pitchFamily="34" charset="0"/>
              </a:rPr>
              <a:t>Alumni Engagement</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smtClean="0">
                <a:latin typeface="Century Gothic" panose="020B0502020202020204" pitchFamily="34" charset="0"/>
              </a:rPr>
              <a:t>Graphic Design</a:t>
            </a:r>
            <a:endParaRPr lang="en-US" sz="1400" dirty="0">
              <a:latin typeface="Century Gothic" panose="020B0502020202020204" pitchFamily="34" charset="0"/>
            </a:endParaRPr>
          </a:p>
        </p:txBody>
      </p:sp>
      <p:sp>
        <p:nvSpPr>
          <p:cNvPr id="121" name="Round Same Side Corner Rectangle 6"/>
          <p:cNvSpPr txBox="1"/>
          <p:nvPr/>
        </p:nvSpPr>
        <p:spPr>
          <a:xfrm>
            <a:off x="5224693" y="2257409"/>
            <a:ext cx="2231211" cy="4351166"/>
          </a:xfrm>
          <a:prstGeom prst="roundRect">
            <a:avLst/>
          </a:prstGeom>
          <a:solidFill>
            <a:srgbClr val="333F50"/>
          </a:solidFill>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400" b="1" dirty="0" smtClean="0">
                <a:latin typeface="Century Gothic" panose="020B0502020202020204" pitchFamily="34" charset="0"/>
              </a:rPr>
              <a:t>Project, Partner, &amp; Participant Tracking</a:t>
            </a:r>
          </a:p>
          <a:p>
            <a:pPr algn="ctr" defTabSz="800100">
              <a:lnSpc>
                <a:spcPct val="90000"/>
              </a:lnSpc>
              <a:spcBef>
                <a:spcPct val="0"/>
              </a:spcBef>
              <a:spcAft>
                <a:spcPct val="35000"/>
              </a:spcAft>
            </a:pPr>
            <a:endParaRPr lang="en-US" sz="1400" b="1" dirty="0" smtClean="0">
              <a:latin typeface="Century Gothic" panose="020B0502020202020204" pitchFamily="34" charset="0"/>
            </a:endParaRPr>
          </a:p>
          <a:p>
            <a:pPr algn="ctr" defTabSz="800100">
              <a:lnSpc>
                <a:spcPct val="90000"/>
              </a:lnSpc>
              <a:spcBef>
                <a:spcPct val="0"/>
              </a:spcBef>
              <a:spcAft>
                <a:spcPct val="35000"/>
              </a:spcAft>
            </a:pPr>
            <a:r>
              <a:rPr lang="en-US" sz="1400" b="1" dirty="0" smtClean="0">
                <a:latin typeface="Century Gothic" panose="020B0502020202020204" pitchFamily="34" charset="0"/>
              </a:rPr>
              <a:t>Project </a:t>
            </a:r>
            <a:r>
              <a:rPr lang="en-US" sz="1400" b="1" dirty="0">
                <a:latin typeface="Century Gothic" panose="020B0502020202020204" pitchFamily="34" charset="0"/>
              </a:rPr>
              <a:t>Strength Index</a:t>
            </a:r>
          </a:p>
          <a:p>
            <a:pPr lvl="0" algn="ctr" defTabSz="800100">
              <a:lnSpc>
                <a:spcPct val="90000"/>
              </a:lnSpc>
              <a:spcBef>
                <a:spcPct val="0"/>
              </a:spcBef>
              <a:spcAft>
                <a:spcPct val="35000"/>
              </a:spcAft>
            </a:pPr>
            <a:endParaRPr lang="en-US" sz="1400" b="1" dirty="0" smtClean="0">
              <a:latin typeface="Century Gothic" panose="020B0502020202020204" pitchFamily="34" charset="0"/>
            </a:endParaRPr>
          </a:p>
          <a:p>
            <a:pPr lvl="0" algn="ctr" defTabSz="800100">
              <a:lnSpc>
                <a:spcPct val="90000"/>
              </a:lnSpc>
              <a:spcBef>
                <a:spcPct val="0"/>
              </a:spcBef>
              <a:spcAft>
                <a:spcPct val="35000"/>
              </a:spcAft>
            </a:pPr>
            <a:r>
              <a:rPr lang="en-US" sz="1400" b="1" dirty="0" smtClean="0">
                <a:latin typeface="Century Gothic" panose="020B0502020202020204" pitchFamily="34" charset="0"/>
              </a:rPr>
              <a:t>Partner Reports &amp; Highlights</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smtClean="0">
                <a:latin typeface="Century Gothic" panose="020B0502020202020204" pitchFamily="34" charset="0"/>
              </a:rPr>
              <a:t>Personal Growth Assessments &amp; Exit Survey</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smtClean="0">
                <a:latin typeface="Century Gothic" panose="020B0502020202020204" pitchFamily="34" charset="0"/>
              </a:rPr>
              <a:t>Indicator Tracking</a:t>
            </a:r>
            <a:endParaRPr lang="en-US" sz="1200" dirty="0">
              <a:latin typeface="Century Gothic" panose="020B0502020202020204" pitchFamily="34" charset="0"/>
            </a:endParaRPr>
          </a:p>
        </p:txBody>
      </p:sp>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t="60298"/>
          <a:stretch/>
        </p:blipFill>
        <p:spPr>
          <a:xfrm rot="16200000">
            <a:off x="7715250" y="2381247"/>
            <a:ext cx="6858002" cy="2095503"/>
          </a:xfrm>
          <a:prstGeom prst="rect">
            <a:avLst/>
          </a:prstGeom>
        </p:spPr>
      </p:pic>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10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Program Support</a:t>
            </a:r>
          </a:p>
        </p:txBody>
      </p:sp>
      <p:sp>
        <p:nvSpPr>
          <p:cNvPr id="110" name="Rounded Rectangle 109"/>
          <p:cNvSpPr/>
          <p:nvPr/>
        </p:nvSpPr>
        <p:spPr>
          <a:xfrm>
            <a:off x="538190" y="1306197"/>
            <a:ext cx="1758988" cy="48673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Communications</a:t>
            </a:r>
            <a:endParaRPr lang="en-US" sz="1400" b="1" dirty="0"/>
          </a:p>
        </p:txBody>
      </p:sp>
      <p:sp>
        <p:nvSpPr>
          <p:cNvPr id="111" name="Rounded Rectangle 110"/>
          <p:cNvSpPr/>
          <p:nvPr/>
        </p:nvSpPr>
        <p:spPr>
          <a:xfrm>
            <a:off x="3008017" y="1306197"/>
            <a:ext cx="1758988" cy="486730"/>
          </a:xfrm>
          <a:prstGeom prst="roundRect">
            <a:avLst/>
          </a:prstGeom>
          <a:solidFill>
            <a:srgbClr val="00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smtClean="0"/>
              <a:t>Geoinformatics</a:t>
            </a:r>
            <a:endParaRPr lang="en-US" sz="1400" b="1" dirty="0"/>
          </a:p>
        </p:txBody>
      </p:sp>
      <p:sp>
        <p:nvSpPr>
          <p:cNvPr id="112" name="Rounded Rectangle 111"/>
          <p:cNvSpPr/>
          <p:nvPr/>
        </p:nvSpPr>
        <p:spPr>
          <a:xfrm>
            <a:off x="5460804" y="1306197"/>
            <a:ext cx="1758988" cy="48673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Impact Analysis</a:t>
            </a:r>
            <a:endParaRPr lang="en-US" sz="1400" b="1" dirty="0"/>
          </a:p>
        </p:txBody>
      </p:sp>
      <p:sp>
        <p:nvSpPr>
          <p:cNvPr id="113" name="Rounded Rectangle 112"/>
          <p:cNvSpPr/>
          <p:nvPr/>
        </p:nvSpPr>
        <p:spPr>
          <a:xfrm>
            <a:off x="7885979" y="1306197"/>
            <a:ext cx="1758988" cy="486730"/>
          </a:xfrm>
          <a:prstGeom prst="roundRect">
            <a:avLst/>
          </a:prstGeom>
          <a:solidFill>
            <a:srgbClr val="00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Project Coordination</a:t>
            </a:r>
            <a:endParaRPr lang="en-US" sz="1400" b="1" dirty="0"/>
          </a:p>
        </p:txBody>
      </p:sp>
      <p:cxnSp>
        <p:nvCxnSpPr>
          <p:cNvPr id="114" name="Straight Arrow Connector 113"/>
          <p:cNvCxnSpPr/>
          <p:nvPr/>
        </p:nvCxnSpPr>
        <p:spPr>
          <a:xfrm>
            <a:off x="1417684" y="1759763"/>
            <a:ext cx="0" cy="715490"/>
          </a:xfrm>
          <a:prstGeom prst="straightConnector1">
            <a:avLst/>
          </a:prstGeom>
          <a:ln w="57150">
            <a:solidFill>
              <a:srgbClr val="0061AA"/>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a:off x="6340298" y="1759763"/>
            <a:ext cx="0" cy="715490"/>
          </a:xfrm>
          <a:prstGeom prst="straightConnector1">
            <a:avLst/>
          </a:prstGeom>
          <a:ln w="57150">
            <a:solidFill>
              <a:srgbClr val="0061AA"/>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2651764" y="2257409"/>
            <a:ext cx="2415512" cy="4351166"/>
            <a:chOff x="2651764" y="2422984"/>
            <a:chExt cx="2415512" cy="4351166"/>
          </a:xfrm>
        </p:grpSpPr>
        <p:sp>
          <p:nvSpPr>
            <p:cNvPr id="40" name="Round Same Side Corner Rectangle 119"/>
            <p:cNvSpPr/>
            <p:nvPr/>
          </p:nvSpPr>
          <p:spPr>
            <a:xfrm rot="10800000">
              <a:off x="2743953" y="2449727"/>
              <a:ext cx="2231136" cy="4297680"/>
            </a:xfrm>
            <a:prstGeom prst="roundRect">
              <a:avLst/>
            </a:prstGeom>
            <a:solidFill>
              <a:srgbClr val="0061AA"/>
            </a:solidFill>
          </p:spPr>
          <p:style>
            <a:lnRef idx="3">
              <a:schemeClr val="lt1">
                <a:hueOff val="0"/>
                <a:satOff val="0"/>
                <a:lumOff val="0"/>
                <a:alphaOff val="0"/>
              </a:schemeClr>
            </a:lnRef>
            <a:fillRef idx="1">
              <a:scrgbClr r="0" g="0" b="0"/>
            </a:fillRef>
            <a:effectRef idx="1">
              <a:schemeClr val="accent4">
                <a:hueOff val="5197846"/>
                <a:satOff val="-23984"/>
                <a:lumOff val="883"/>
                <a:alphaOff val="0"/>
              </a:schemeClr>
            </a:effectRef>
            <a:fontRef idx="minor">
              <a:schemeClr val="lt1"/>
            </a:fontRef>
          </p:style>
        </p:sp>
        <p:sp>
          <p:nvSpPr>
            <p:cNvPr id="41" name="Round Same Side Corner Rectangle 6"/>
            <p:cNvSpPr txBox="1"/>
            <p:nvPr/>
          </p:nvSpPr>
          <p:spPr>
            <a:xfrm>
              <a:off x="2651764" y="2422984"/>
              <a:ext cx="2415512" cy="4351166"/>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400" b="1" dirty="0" smtClean="0">
                  <a:latin typeface="Century Gothic" panose="020B0502020202020204" pitchFamily="34" charset="0"/>
                </a:rPr>
                <a:t>GIS &amp; Remote Sensing</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smtClean="0">
                  <a:latin typeface="Century Gothic" panose="020B0502020202020204" pitchFamily="34" charset="0"/>
                </a:rPr>
                <a:t>Programming </a:t>
              </a:r>
              <a:r>
                <a:rPr lang="en-US" sz="1400" b="1" dirty="0">
                  <a:latin typeface="Century Gothic" panose="020B0502020202020204" pitchFamily="34" charset="0"/>
                </a:rPr>
                <a:t>&amp;</a:t>
              </a:r>
              <a:r>
                <a:rPr lang="en-US" sz="1400" b="1" dirty="0" smtClean="0">
                  <a:latin typeface="Century Gothic" panose="020B0502020202020204" pitchFamily="34" charset="0"/>
                </a:rPr>
                <a:t> Coding</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smtClean="0">
                  <a:latin typeface="Century Gothic" panose="020B0502020202020204" pitchFamily="34" charset="0"/>
                </a:rPr>
                <a:t>Software Release</a:t>
              </a:r>
            </a:p>
            <a:p>
              <a:pPr lvl="0" algn="ctr" defTabSz="800100">
                <a:lnSpc>
                  <a:spcPct val="90000"/>
                </a:lnSpc>
                <a:spcBef>
                  <a:spcPct val="0"/>
                </a:spcBef>
                <a:spcAft>
                  <a:spcPct val="35000"/>
                </a:spcAft>
              </a:pPr>
              <a:endParaRPr lang="en-US" sz="1400" b="1" dirty="0" smtClean="0">
                <a:latin typeface="Century Gothic" panose="020B0502020202020204" pitchFamily="34" charset="0"/>
              </a:endParaRPr>
            </a:p>
            <a:p>
              <a:pPr lvl="0" algn="ctr" defTabSz="800100">
                <a:lnSpc>
                  <a:spcPct val="90000"/>
                </a:lnSpc>
                <a:spcBef>
                  <a:spcPct val="0"/>
                </a:spcBef>
                <a:spcAft>
                  <a:spcPct val="35000"/>
                </a:spcAft>
              </a:pPr>
              <a:r>
                <a:rPr lang="en-US" sz="1400" b="1" dirty="0" smtClean="0">
                  <a:latin typeface="Century Gothic" panose="020B0502020202020204" pitchFamily="34" charset="0"/>
                </a:rPr>
                <a:t>Collection and Management of Internal Code</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smtClean="0">
                  <a:latin typeface="Century Gothic" panose="020B0502020202020204" pitchFamily="34" charset="0"/>
                </a:rPr>
                <a:t>Maintenance of the DESC</a:t>
              </a:r>
              <a:endParaRPr lang="en-US" sz="1400" dirty="0">
                <a:latin typeface="Century Gothic" panose="020B0502020202020204" pitchFamily="34" charset="0"/>
              </a:endParaRPr>
            </a:p>
          </p:txBody>
        </p:sp>
      </p:grpSp>
      <p:grpSp>
        <p:nvGrpSpPr>
          <p:cNvPr id="4" name="Group 3"/>
          <p:cNvGrpSpPr/>
          <p:nvPr/>
        </p:nvGrpSpPr>
        <p:grpSpPr>
          <a:xfrm>
            <a:off x="7656230" y="2257409"/>
            <a:ext cx="2231136" cy="4351166"/>
            <a:chOff x="7656230" y="2252532"/>
            <a:chExt cx="2231136" cy="4351166"/>
          </a:xfrm>
        </p:grpSpPr>
        <p:sp>
          <p:nvSpPr>
            <p:cNvPr id="44" name="Round Same Side Corner Rectangle 119"/>
            <p:cNvSpPr/>
            <p:nvPr/>
          </p:nvSpPr>
          <p:spPr>
            <a:xfrm rot="10800000">
              <a:off x="7656230" y="2279275"/>
              <a:ext cx="2231136" cy="4297680"/>
            </a:xfrm>
            <a:prstGeom prst="roundRect">
              <a:avLst/>
            </a:prstGeom>
            <a:solidFill>
              <a:srgbClr val="0061AA"/>
            </a:solidFill>
          </p:spPr>
          <p:style>
            <a:lnRef idx="3">
              <a:schemeClr val="lt1">
                <a:hueOff val="0"/>
                <a:satOff val="0"/>
                <a:lumOff val="0"/>
                <a:alphaOff val="0"/>
              </a:schemeClr>
            </a:lnRef>
            <a:fillRef idx="1">
              <a:scrgbClr r="0" g="0" b="0"/>
            </a:fillRef>
            <a:effectRef idx="1">
              <a:schemeClr val="accent4">
                <a:hueOff val="5197846"/>
                <a:satOff val="-23984"/>
                <a:lumOff val="883"/>
                <a:alphaOff val="0"/>
              </a:schemeClr>
            </a:effectRef>
            <a:fontRef idx="minor">
              <a:schemeClr val="lt1"/>
            </a:fontRef>
          </p:style>
        </p:sp>
        <p:sp>
          <p:nvSpPr>
            <p:cNvPr id="45" name="Round Same Side Corner Rectangle 6"/>
            <p:cNvSpPr txBox="1"/>
            <p:nvPr/>
          </p:nvSpPr>
          <p:spPr>
            <a:xfrm>
              <a:off x="7720238" y="2252532"/>
              <a:ext cx="2103120" cy="4351166"/>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400" b="1" kern="1200" dirty="0" smtClean="0">
                  <a:latin typeface="Century Gothic" panose="020B0502020202020204" pitchFamily="34" charset="0"/>
                </a:rPr>
                <a:t>Deliverable Coordination &amp; Review</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smtClean="0">
                  <a:latin typeface="Century Gothic" panose="020B0502020202020204" pitchFamily="34" charset="0"/>
                </a:rPr>
                <a:t>Proposal Review</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err="1" smtClean="0">
                  <a:latin typeface="Century Gothic" panose="020B0502020202020204" pitchFamily="34" charset="0"/>
                </a:rPr>
                <a:t>DEVELOPedia</a:t>
              </a:r>
              <a:r>
                <a:rPr lang="en-US" sz="1400" b="1" dirty="0">
                  <a:latin typeface="Century Gothic" panose="020B0502020202020204" pitchFamily="34" charset="0"/>
                </a:rPr>
                <a:t> </a:t>
              </a:r>
              <a:r>
                <a:rPr lang="en-US" sz="1400" b="1" dirty="0" smtClean="0">
                  <a:latin typeface="Century Gothic" panose="020B0502020202020204" pitchFamily="34" charset="0"/>
                </a:rPr>
                <a:t>Maintenance</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smtClean="0">
                  <a:latin typeface="Century Gothic" panose="020B0502020202020204" pitchFamily="34" charset="0"/>
                </a:rPr>
                <a:t>Project Tracking</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smtClean="0">
                  <a:latin typeface="Century Gothic" panose="020B0502020202020204" pitchFamily="34" charset="0"/>
                </a:rPr>
                <a:t>Deliverable Templates</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smtClean="0">
                  <a:latin typeface="Century Gothic" panose="020B0502020202020204" pitchFamily="34" charset="0"/>
                </a:rPr>
                <a:t>Publications</a:t>
              </a:r>
              <a:endParaRPr lang="en-US" sz="1400" dirty="0">
                <a:latin typeface="Century Gothic" panose="020B0502020202020204" pitchFamily="34" charset="0"/>
              </a:endParaRPr>
            </a:p>
          </p:txBody>
        </p:sp>
      </p:grpSp>
      <p:cxnSp>
        <p:nvCxnSpPr>
          <p:cNvPr id="46" name="Straight Arrow Connector 45"/>
          <p:cNvCxnSpPr/>
          <p:nvPr/>
        </p:nvCxnSpPr>
        <p:spPr>
          <a:xfrm>
            <a:off x="3887511" y="1759763"/>
            <a:ext cx="0" cy="715490"/>
          </a:xfrm>
          <a:prstGeom prst="straightConnector1">
            <a:avLst/>
          </a:prstGeom>
          <a:ln w="57150">
            <a:solidFill>
              <a:srgbClr val="333F5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8765473" y="1759763"/>
            <a:ext cx="0" cy="715490"/>
          </a:xfrm>
          <a:prstGeom prst="straightConnector1">
            <a:avLst/>
          </a:prstGeom>
          <a:ln w="57150">
            <a:solidFill>
              <a:srgbClr val="333F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41327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b="48456"/>
          <a:stretch/>
        </p:blipFill>
        <p:spPr>
          <a:xfrm rot="16200000">
            <a:off x="7732207" y="2383717"/>
            <a:ext cx="6858000" cy="20615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Quiz Time!</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3000"/>
              </a:spcAft>
              <a:buClr>
                <a:srgbClr val="EF282F"/>
              </a:buClr>
              <a:buFont typeface="Webdings" panose="05030102010509060703" pitchFamily="18" charset="2"/>
              <a:buChar char="4"/>
            </a:pPr>
            <a:r>
              <a:rPr lang="en-US" sz="1800" dirty="0" smtClean="0"/>
              <a:t>What’s the first step if you want to publish?</a:t>
            </a:r>
          </a:p>
          <a:p>
            <a:pPr marL="285750" indent="-285750">
              <a:spcBef>
                <a:spcPts val="0"/>
              </a:spcBef>
              <a:spcAft>
                <a:spcPts val="3000"/>
              </a:spcAft>
              <a:buClr>
                <a:srgbClr val="EF282F"/>
              </a:buClr>
              <a:buFont typeface="Webdings" panose="05030102010509060703" pitchFamily="18" charset="2"/>
              <a:buChar char="4"/>
            </a:pPr>
            <a:r>
              <a:rPr lang="en-US" sz="1800" dirty="0" smtClean="0"/>
              <a:t>Does any content that would be published or presented need to gain export control approval prior to submission/presentation?</a:t>
            </a:r>
          </a:p>
          <a:p>
            <a:pPr marL="285750" indent="-285750">
              <a:spcBef>
                <a:spcPts val="0"/>
              </a:spcBef>
              <a:spcAft>
                <a:spcPts val="3000"/>
              </a:spcAft>
              <a:buClr>
                <a:srgbClr val="EF282F"/>
              </a:buClr>
              <a:buFont typeface="Webdings" panose="05030102010509060703" pitchFamily="18" charset="2"/>
              <a:buChar char="4"/>
            </a:pPr>
            <a:r>
              <a:rPr lang="en-US" sz="1800" smtClean="0"/>
              <a:t>Are </a:t>
            </a:r>
            <a:r>
              <a:rPr lang="en-US" sz="1800" dirty="0" smtClean="0"/>
              <a:t>Fellow positions full-time employees working 40 </a:t>
            </a:r>
            <a:r>
              <a:rPr lang="en-US" sz="1800" dirty="0" err="1" smtClean="0"/>
              <a:t>hrs</a:t>
            </a:r>
            <a:r>
              <a:rPr lang="en-US" sz="1800" dirty="0" smtClean="0"/>
              <a:t>/</a:t>
            </a:r>
            <a:r>
              <a:rPr lang="en-US" sz="1800" dirty="0" err="1" smtClean="0"/>
              <a:t>wk</a:t>
            </a:r>
            <a:r>
              <a:rPr lang="en-US" sz="1800" dirty="0" smtClean="0"/>
              <a:t>?</a:t>
            </a:r>
          </a:p>
          <a:p>
            <a:pPr marL="285750" indent="-285750">
              <a:spcBef>
                <a:spcPts val="0"/>
              </a:spcBef>
              <a:spcAft>
                <a:spcPts val="3000"/>
              </a:spcAft>
              <a:buClr>
                <a:srgbClr val="EF282F"/>
              </a:buClr>
              <a:buFont typeface="Webdings" panose="05030102010509060703" pitchFamily="18" charset="2"/>
              <a:buChar char="4"/>
            </a:pPr>
            <a:r>
              <a:rPr lang="en-US" sz="1800" dirty="0" smtClean="0"/>
              <a:t>Where can you find more information about which nodes are accepting Fellow applicants for any given term?</a:t>
            </a:r>
          </a:p>
          <a:p>
            <a:pPr marL="285750" indent="-285750">
              <a:spcBef>
                <a:spcPts val="0"/>
              </a:spcBef>
              <a:spcAft>
                <a:spcPts val="3000"/>
              </a:spcAft>
              <a:buClr>
                <a:srgbClr val="EF282F"/>
              </a:buClr>
              <a:buFont typeface="Webdings" panose="05030102010509060703" pitchFamily="18" charset="2"/>
              <a:buChar char="4"/>
            </a:pPr>
            <a:endParaRPr lang="en-US" sz="1800" dirty="0" smtClean="0"/>
          </a:p>
          <a:p>
            <a:pPr marL="285750" indent="-285750">
              <a:spcBef>
                <a:spcPts val="0"/>
              </a:spcBef>
              <a:spcAft>
                <a:spcPts val="3000"/>
              </a:spcAft>
              <a:buClr>
                <a:srgbClr val="EF282F"/>
              </a:buClr>
              <a:buFont typeface="Webdings" panose="05030102010509060703" pitchFamily="18" charset="2"/>
              <a:buChar char="4"/>
            </a:pPr>
            <a:endParaRPr lang="en-US" sz="1800" dirty="0" smtClean="0"/>
          </a:p>
        </p:txBody>
      </p:sp>
    </p:spTree>
    <p:extLst>
      <p:ext uri="{BB962C8B-B14F-4D97-AF65-F5344CB8AC3E}">
        <p14:creationId xmlns:p14="http://schemas.microsoft.com/office/powerpoint/2010/main" val="40658350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a:ext>
            </a:extLst>
          </a:blip>
          <a:srcRect/>
          <a:stretch/>
        </p:blipFill>
        <p:spPr>
          <a:xfrm rot="10800000">
            <a:off x="5402579" y="30479"/>
            <a:ext cx="6856115" cy="4770120"/>
          </a:xfrm>
          <a:prstGeom prst="rect">
            <a:avLst/>
          </a:prstGeom>
        </p:spPr>
      </p:pic>
      <p:pic>
        <p:nvPicPr>
          <p:cNvPr id="80" name="Picture 79" descr="Astronaut_Harrison_'Jack'_Schmitt,_American_Flag,_and_Earth_(Apollo_17_EVA-1).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807" y="-7809"/>
            <a:ext cx="5430527" cy="4797590"/>
          </a:xfrm>
          <a:prstGeom prst="rect">
            <a:avLst/>
          </a:prstGeom>
        </p:spPr>
      </p:pic>
      <p:sp>
        <p:nvSpPr>
          <p:cNvPr id="31" name="Subtitle 2"/>
          <p:cNvSpPr txBox="1">
            <a:spLocks/>
          </p:cNvSpPr>
          <p:nvPr/>
        </p:nvSpPr>
        <p:spPr>
          <a:xfrm>
            <a:off x="415353" y="5058441"/>
            <a:ext cx="6290247" cy="149578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9600" dirty="0" smtClean="0">
                <a:solidFill>
                  <a:srgbClr val="EF282F"/>
                </a:solidFill>
              </a:rPr>
              <a:t>T</a:t>
            </a:r>
            <a:r>
              <a:rPr lang="en-US" sz="7200" dirty="0" smtClean="0">
                <a:solidFill>
                  <a:srgbClr val="0061AA"/>
                </a:solidFill>
              </a:rPr>
              <a:t>HANK </a:t>
            </a:r>
            <a:r>
              <a:rPr lang="en-US" sz="9600" dirty="0" smtClean="0">
                <a:solidFill>
                  <a:srgbClr val="EF282F"/>
                </a:solidFill>
              </a:rPr>
              <a:t>Y</a:t>
            </a:r>
            <a:r>
              <a:rPr lang="en-US" sz="7200" dirty="0" smtClean="0">
                <a:solidFill>
                  <a:srgbClr val="0061AA"/>
                </a:solidFill>
              </a:rPr>
              <a:t>OU</a:t>
            </a:r>
            <a:r>
              <a:rPr lang="en-US" sz="9600" dirty="0" smtClean="0">
                <a:solidFill>
                  <a:srgbClr val="EF282F"/>
                </a:solidFill>
              </a:rPr>
              <a:t>!</a:t>
            </a:r>
          </a:p>
        </p:txBody>
      </p:sp>
      <p:sp>
        <p:nvSpPr>
          <p:cNvPr id="6" name="Rectangle 5"/>
          <p:cNvSpPr/>
          <p:nvPr/>
        </p:nvSpPr>
        <p:spPr>
          <a:xfrm>
            <a:off x="744545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44545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44545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44545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44545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44545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44545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813759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882678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9508726"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608007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676926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745120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538955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9501949" y="413406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10896590" y="63808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56019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2649056"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2649056"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2649056"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p:cNvSpPr/>
          <p:nvPr/>
        </p:nvSpPr>
        <p:spPr>
          <a:xfrm>
            <a:off x="2649056"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p:cNvSpPr/>
          <p:nvPr/>
        </p:nvSpPr>
        <p:spPr>
          <a:xfrm>
            <a:off x="2649056"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p:cNvSpPr/>
          <p:nvPr/>
        </p:nvSpPr>
        <p:spPr>
          <a:xfrm>
            <a:off x="2649056"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p:cNvSpPr/>
          <p:nvPr/>
        </p:nvSpPr>
        <p:spPr>
          <a:xfrm>
            <a:off x="2649056"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p:cNvSpPr/>
          <p:nvPr/>
        </p:nvSpPr>
        <p:spPr>
          <a:xfrm rot="16200000">
            <a:off x="334119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rot="16200000">
            <a:off x="403038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p:cNvSpPr/>
          <p:nvPr/>
        </p:nvSpPr>
        <p:spPr>
          <a:xfrm rot="16200000">
            <a:off x="4712331"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p:cNvSpPr/>
          <p:nvPr/>
        </p:nvSpPr>
        <p:spPr>
          <a:xfrm rot="16200000">
            <a:off x="128367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rot="16200000">
            <a:off x="197286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p:cNvSpPr/>
          <p:nvPr/>
        </p:nvSpPr>
        <p:spPr>
          <a:xfrm rot="16200000">
            <a:off x="265481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rot="16200000">
            <a:off x="59316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p:cNvSpPr/>
          <p:nvPr/>
        </p:nvSpPr>
        <p:spPr>
          <a:xfrm>
            <a:off x="4037042"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p:cNvSpPr/>
          <p:nvPr/>
        </p:nvSpPr>
        <p:spPr>
          <a:xfrm>
            <a:off x="4707901"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6763804"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94115" y="0"/>
            <a:ext cx="274331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p:cNvSpPr/>
          <p:nvPr/>
        </p:nvSpPr>
        <p:spPr>
          <a:xfrm>
            <a:off x="-81832" y="683972"/>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p:cNvSpPr/>
          <p:nvPr/>
        </p:nvSpPr>
        <p:spPr>
          <a:xfrm>
            <a:off x="-81247" y="1375907"/>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81247" y="20543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81247" y="27401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p:cNvSpPr/>
          <p:nvPr/>
        </p:nvSpPr>
        <p:spPr>
          <a:xfrm>
            <a:off x="-81247" y="34259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81247" y="41117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p:cNvSpPr/>
          <p:nvPr/>
        </p:nvSpPr>
        <p:spPr>
          <a:xfrm rot="16200000">
            <a:off x="-146362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rot="16200000">
            <a:off x="-77443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rot="16200000">
            <a:off x="-92490"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rot="16200000">
            <a:off x="-215000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p:cNvSpPr/>
          <p:nvPr/>
        </p:nvSpPr>
        <p:spPr>
          <a:xfrm>
            <a:off x="574466" y="707506"/>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1279252" y="2781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42664" y="670054"/>
            <a:ext cx="1967159" cy="698536"/>
          </a:xfrm>
          <a:prstGeom prst="rect">
            <a:avLst/>
          </a:prstGeom>
        </p:spPr>
      </p:pic>
      <p:sp>
        <p:nvSpPr>
          <p:cNvPr id="81" name="Text Placeholder 5"/>
          <p:cNvSpPr txBox="1">
            <a:spLocks/>
          </p:cNvSpPr>
          <p:nvPr/>
        </p:nvSpPr>
        <p:spPr>
          <a:xfrm>
            <a:off x="7317020" y="5022000"/>
            <a:ext cx="4321614" cy="1683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tx1">
                    <a:lumMod val="75000"/>
                    <a:lumOff val="25000"/>
                  </a:schemeClr>
                </a:solidFill>
              </a:rPr>
              <a:t>Your DEVELOP experience is what you make it. </a:t>
            </a:r>
          </a:p>
          <a:p>
            <a:pPr marL="0" indent="0" algn="ctr">
              <a:buNone/>
            </a:pPr>
            <a:r>
              <a:rPr lang="en-US" dirty="0">
                <a:solidFill>
                  <a:schemeClr val="tx1">
                    <a:lumMod val="75000"/>
                    <a:lumOff val="25000"/>
                  </a:schemeClr>
                </a:solidFill>
              </a:rPr>
              <a:t>What opportunities are right for you?</a:t>
            </a:r>
          </a:p>
        </p:txBody>
      </p:sp>
    </p:spTree>
    <p:extLst>
      <p:ext uri="{BB962C8B-B14F-4D97-AF65-F5344CB8AC3E}">
        <p14:creationId xmlns:p14="http://schemas.microsoft.com/office/powerpoint/2010/main" val="40633943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5049" y="2400126"/>
            <a:ext cx="6872492" cy="2043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Travel</a:t>
            </a:r>
            <a:endParaRPr lang="en-US" dirty="0">
              <a:solidFill>
                <a:srgbClr val="0061AA"/>
              </a:solidFill>
            </a:endParaRPr>
          </a:p>
        </p:txBody>
      </p:sp>
      <p:sp>
        <p:nvSpPr>
          <p:cNvPr id="4" name="Rectangle 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4" name="Picture 7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5" name="Text Placeholder 5"/>
          <p:cNvSpPr txBox="1">
            <a:spLocks/>
          </p:cNvSpPr>
          <p:nvPr/>
        </p:nvSpPr>
        <p:spPr>
          <a:xfrm>
            <a:off x="322121" y="1155490"/>
            <a:ext cx="9762147" cy="433463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EF282F"/>
              </a:buClr>
            </a:pPr>
            <a:r>
              <a:rPr lang="en-US" sz="1600" b="1" dirty="0">
                <a:solidFill>
                  <a:srgbClr val="0061AA"/>
                </a:solidFill>
              </a:rPr>
              <a:t>Any travel funded by the DEVELOP Program will be coordinated and </a:t>
            </a:r>
            <a:r>
              <a:rPr lang="en-US" sz="1600" b="1" dirty="0" smtClean="0">
                <a:solidFill>
                  <a:srgbClr val="0061AA"/>
                </a:solidFill>
              </a:rPr>
              <a:t>originated </a:t>
            </a:r>
            <a:r>
              <a:rPr lang="en-US" sz="1600" b="1" dirty="0">
                <a:solidFill>
                  <a:srgbClr val="0061AA"/>
                </a:solidFill>
              </a:rPr>
              <a:t>through the DEVELOP NPO. </a:t>
            </a:r>
          </a:p>
          <a:p>
            <a:pPr marL="285750" indent="-285750">
              <a:spcBef>
                <a:spcPts val="0"/>
              </a:spcBef>
              <a:spcAft>
                <a:spcPts val="600"/>
              </a:spcAft>
              <a:buClr>
                <a:srgbClr val="EF282F"/>
              </a:buClr>
              <a:buFont typeface="Webdings" panose="05030102010509060703" pitchFamily="18" charset="2"/>
              <a:buChar char="4"/>
            </a:pPr>
            <a:r>
              <a:rPr lang="en-US" sz="1600" u="sng" dirty="0"/>
              <a:t>Travel is a privilege</a:t>
            </a:r>
            <a:r>
              <a:rPr lang="en-US" sz="1600" dirty="0"/>
              <a:t>. The program does </a:t>
            </a:r>
            <a:r>
              <a:rPr lang="en-US" sz="1600" dirty="0" smtClean="0"/>
              <a:t>its </a:t>
            </a:r>
            <a:r>
              <a:rPr lang="en-US" sz="1600" dirty="0"/>
              <a:t>best to provide opportunities to present DEVELOP work and engage with partners when appropriate – and resources and timing allow.</a:t>
            </a:r>
          </a:p>
          <a:p>
            <a:pPr marL="285750" indent="-285750">
              <a:spcBef>
                <a:spcPts val="0"/>
              </a:spcBef>
              <a:spcAft>
                <a:spcPts val="600"/>
              </a:spcAft>
              <a:buClr>
                <a:srgbClr val="EF282F"/>
              </a:buClr>
              <a:buFont typeface="Webdings" panose="05030102010509060703" pitchFamily="18" charset="2"/>
              <a:buChar char="4"/>
            </a:pPr>
            <a:r>
              <a:rPr lang="en-US" sz="1600" dirty="0"/>
              <a:t>Travel Process: </a:t>
            </a:r>
          </a:p>
          <a:p>
            <a:pPr marL="742950" lvl="1" indent="-285750">
              <a:spcBef>
                <a:spcPts val="0"/>
              </a:spcBef>
              <a:spcAft>
                <a:spcPts val="600"/>
              </a:spcAft>
              <a:buClr>
                <a:srgbClr val="EF282F"/>
              </a:buClr>
              <a:buFont typeface="+mj-lt"/>
              <a:buAutoNum type="arabicPeriod"/>
            </a:pPr>
            <a:r>
              <a:rPr lang="en-US" sz="1600" dirty="0" err="1"/>
              <a:t>DEVELOPer</a:t>
            </a:r>
            <a:r>
              <a:rPr lang="en-US" sz="1600" dirty="0"/>
              <a:t> identifies a conference or meeting they are interested in attending.</a:t>
            </a:r>
          </a:p>
          <a:p>
            <a:pPr marL="742950" lvl="1" indent="-285750">
              <a:spcBef>
                <a:spcPts val="0"/>
              </a:spcBef>
              <a:spcAft>
                <a:spcPts val="600"/>
              </a:spcAft>
              <a:buClr>
                <a:srgbClr val="EF282F"/>
              </a:buClr>
              <a:buFont typeface="+mj-lt"/>
              <a:buAutoNum type="arabicPeriod"/>
            </a:pPr>
            <a:r>
              <a:rPr lang="en-US" sz="1600" dirty="0"/>
              <a:t>Talk to the </a:t>
            </a:r>
            <a:r>
              <a:rPr lang="en-US" sz="1600" dirty="0" smtClean="0"/>
              <a:t>Fellow </a:t>
            </a:r>
            <a:r>
              <a:rPr lang="en-US" sz="1600" dirty="0"/>
              <a:t>about the opportunity; if they approve of the opportunity, then they will work with you to submit a request to NPO (includes description, attendee info, justification for travel, and cost estimate).</a:t>
            </a:r>
          </a:p>
          <a:p>
            <a:pPr marL="742950" lvl="1" indent="-285750">
              <a:spcBef>
                <a:spcPts val="0"/>
              </a:spcBef>
              <a:spcAft>
                <a:spcPts val="600"/>
              </a:spcAft>
              <a:buClr>
                <a:srgbClr val="EF282F"/>
              </a:buClr>
              <a:buFont typeface="+mj-lt"/>
              <a:buAutoNum type="arabicPeriod"/>
            </a:pPr>
            <a:r>
              <a:rPr lang="en-US" sz="1600" dirty="0"/>
              <a:t>NPO will assess merit of the event and funds available.</a:t>
            </a:r>
          </a:p>
          <a:p>
            <a:pPr marL="742950" lvl="1" indent="-285750">
              <a:spcBef>
                <a:spcPts val="0"/>
              </a:spcBef>
              <a:spcAft>
                <a:spcPts val="600"/>
              </a:spcAft>
              <a:buClr>
                <a:srgbClr val="EF282F"/>
              </a:buClr>
              <a:buFont typeface="+mj-lt"/>
              <a:buAutoNum type="arabicPeriod"/>
            </a:pPr>
            <a:r>
              <a:rPr lang="en-US" sz="1600" dirty="0"/>
              <a:t>If NPO approves the travel, NPO will input the traveler and event into the NASA Conference Tracking System to gain agency approval.</a:t>
            </a:r>
          </a:p>
          <a:p>
            <a:pPr marL="742950" lvl="1" indent="-285750">
              <a:spcBef>
                <a:spcPts val="0"/>
              </a:spcBef>
              <a:spcAft>
                <a:spcPts val="600"/>
              </a:spcAft>
              <a:buClr>
                <a:srgbClr val="EF282F"/>
              </a:buClr>
              <a:buFont typeface="+mj-lt"/>
              <a:buAutoNum type="arabicPeriod"/>
            </a:pPr>
            <a:r>
              <a:rPr lang="en-US" sz="1600" dirty="0"/>
              <a:t>Once agency approvals are received, travel requests must be submitted for the travel to be approved by the funding contract.</a:t>
            </a:r>
          </a:p>
          <a:p>
            <a:pPr marL="742950" lvl="1" indent="-285750">
              <a:spcBef>
                <a:spcPts val="0"/>
              </a:spcBef>
              <a:spcAft>
                <a:spcPts val="600"/>
              </a:spcAft>
              <a:buClr>
                <a:srgbClr val="EF282F"/>
              </a:buClr>
              <a:buFont typeface="+mj-lt"/>
              <a:buAutoNum type="arabicPeriod"/>
            </a:pPr>
            <a:r>
              <a:rPr lang="en-US" sz="1600" dirty="0"/>
              <a:t>Once funding organizations approve, travel arrangements (if needed) will be made by NPO and reimbursements will be processed upon the travelers’ return.</a:t>
            </a:r>
          </a:p>
          <a:p>
            <a:pPr marL="742950" lvl="1" indent="-285750">
              <a:spcBef>
                <a:spcPts val="0"/>
              </a:spcBef>
              <a:spcAft>
                <a:spcPts val="600"/>
              </a:spcAft>
              <a:buClr>
                <a:srgbClr val="EF282F"/>
              </a:buClr>
              <a:buFont typeface="+mj-lt"/>
              <a:buAutoNum type="arabicPeriod"/>
            </a:pPr>
            <a:endParaRPr lang="en-US" sz="1600" dirty="0"/>
          </a:p>
          <a:p>
            <a:pPr marL="742950" lvl="1" indent="-285750">
              <a:spcBef>
                <a:spcPts val="0"/>
              </a:spcBef>
              <a:spcAft>
                <a:spcPts val="600"/>
              </a:spcAft>
              <a:buClr>
                <a:srgbClr val="EF282F"/>
              </a:buClr>
              <a:buFont typeface="+mj-lt"/>
              <a:buAutoNum type="arabicPeriod"/>
            </a:pPr>
            <a:endParaRPr lang="en-US" sz="1600" dirty="0" smtClean="0"/>
          </a:p>
        </p:txBody>
      </p:sp>
      <p:grpSp>
        <p:nvGrpSpPr>
          <p:cNvPr id="22" name="Group 21"/>
          <p:cNvGrpSpPr/>
          <p:nvPr/>
        </p:nvGrpSpPr>
        <p:grpSpPr>
          <a:xfrm>
            <a:off x="1049867" y="5554133"/>
            <a:ext cx="8087360" cy="1192108"/>
            <a:chOff x="637003" y="5290691"/>
            <a:chExt cx="3691983" cy="1056769"/>
          </a:xfrm>
        </p:grpSpPr>
        <p:sp>
          <p:nvSpPr>
            <p:cNvPr id="24" name="Text Placeholder 5"/>
            <p:cNvSpPr txBox="1">
              <a:spLocks/>
            </p:cNvSpPr>
            <p:nvPr/>
          </p:nvSpPr>
          <p:spPr>
            <a:xfrm>
              <a:off x="638105" y="5307539"/>
              <a:ext cx="3690881"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lgn="ctr">
                <a:spcBef>
                  <a:spcPts val="0"/>
                </a:spcBef>
                <a:buClr>
                  <a:srgbClr val="0078C1"/>
                </a:buClr>
              </a:pPr>
              <a:r>
                <a:rPr lang="en-US" sz="1600" dirty="0" smtClean="0"/>
                <a:t>Certain large conferences (AGU Fall Meeting, AAG Annual Meeting, ASPRS Annual Conference, etc.) are planned 6+ months ahead and opportunities to attend are competed across the program. Talk to your Fellow.</a:t>
              </a:r>
              <a:endParaRPr lang="en-US" sz="1800" dirty="0" smtClean="0"/>
            </a:p>
          </p:txBody>
        </p:sp>
        <p:sp>
          <p:nvSpPr>
            <p:cNvPr id="27" name="Rounded Rectangle 26"/>
            <p:cNvSpPr/>
            <p:nvPr/>
          </p:nvSpPr>
          <p:spPr>
            <a:xfrm>
              <a:off x="637003" y="5290691"/>
              <a:ext cx="3691983" cy="105676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665446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Presenting &amp; Publishing Your Work</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4" name="Text Placeholder 5"/>
          <p:cNvSpPr txBox="1">
            <a:spLocks/>
          </p:cNvSpPr>
          <p:nvPr/>
        </p:nvSpPr>
        <p:spPr>
          <a:xfrm>
            <a:off x="322122" y="1240319"/>
            <a:ext cx="9594038"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600" dirty="0" smtClean="0"/>
              <a:t>For the purposes </a:t>
            </a:r>
            <a:r>
              <a:rPr lang="en-US" sz="1600" dirty="0"/>
              <a:t>of ensuring appropriate export control review, performance metric tracking, and reporting to NASA HQ, </a:t>
            </a:r>
            <a:r>
              <a:rPr lang="en-US" sz="1600" b="1" u="sng" dirty="0"/>
              <a:t>any and all</a:t>
            </a:r>
            <a:r>
              <a:rPr lang="en-US" sz="1600" b="1" dirty="0"/>
              <a:t> presentations or publications </a:t>
            </a:r>
            <a:r>
              <a:rPr lang="en-US" sz="1600" dirty="0"/>
              <a:t>related to DEVELOP (projects or the program in general) must be communicated to, and content shared with</a:t>
            </a:r>
            <a:r>
              <a:rPr lang="en-US" sz="1600" dirty="0" smtClean="0"/>
              <a:t>, </a:t>
            </a:r>
            <a:r>
              <a:rPr lang="en-US" sz="1600" dirty="0"/>
              <a:t>NPO </a:t>
            </a:r>
            <a:r>
              <a:rPr lang="en-US" sz="1600" b="1" dirty="0"/>
              <a:t>before submission </a:t>
            </a:r>
            <a:r>
              <a:rPr lang="en-US" sz="1600" dirty="0"/>
              <a:t>of the presentation or publication.</a:t>
            </a:r>
          </a:p>
          <a:p>
            <a:pPr marL="285750" indent="-285750">
              <a:spcBef>
                <a:spcPts val="0"/>
              </a:spcBef>
              <a:spcAft>
                <a:spcPts val="1800"/>
              </a:spcAft>
              <a:buClr>
                <a:srgbClr val="EF282F"/>
              </a:buClr>
              <a:buFont typeface="Webdings" panose="05030102010509060703" pitchFamily="18" charset="2"/>
              <a:buChar char="4"/>
            </a:pPr>
            <a:r>
              <a:rPr lang="en-US" sz="1600" dirty="0"/>
              <a:t>Submitting work for presentation or publication is encouraged; however, ALL research is </a:t>
            </a:r>
            <a:r>
              <a:rPr lang="en-US" sz="1600" dirty="0" smtClean="0"/>
              <a:t>shared </a:t>
            </a:r>
            <a:r>
              <a:rPr lang="en-US" sz="1600" dirty="0"/>
              <a:t>property of NASA; therefore, you must have permission prior to submitting your research anywhere. Also, to minimize duplication of effort, the NPO oversees all publications and presentations.</a:t>
            </a:r>
          </a:p>
          <a:p>
            <a:pPr marL="285750" indent="-285750">
              <a:spcBef>
                <a:spcPts val="0"/>
              </a:spcBef>
              <a:spcAft>
                <a:spcPts val="600"/>
              </a:spcAft>
              <a:buClr>
                <a:srgbClr val="EF282F"/>
              </a:buClr>
              <a:buFont typeface="Webdings" panose="05030102010509060703" pitchFamily="18" charset="2"/>
              <a:buChar char="4"/>
            </a:pPr>
            <a:r>
              <a:rPr lang="en-US" sz="1600" dirty="0"/>
              <a:t>Coordinate with your </a:t>
            </a:r>
            <a:r>
              <a:rPr lang="en-US" sz="1600" dirty="0" smtClean="0"/>
              <a:t>Fellow, </a:t>
            </a:r>
            <a:r>
              <a:rPr lang="en-US" sz="1600" dirty="0"/>
              <a:t>and, if approved at your node, send a simple email with your ideas before the presentation or publication to </a:t>
            </a:r>
            <a:r>
              <a:rPr lang="en-US" sz="1600" dirty="0" smtClean="0">
                <a:hlinkClick r:id="rId4"/>
              </a:rPr>
              <a:t>Amanda.L.Clayton@nasa.gov</a:t>
            </a:r>
            <a:r>
              <a:rPr lang="en-US" sz="1600" dirty="0" smtClean="0"/>
              <a:t> and </a:t>
            </a:r>
            <a:r>
              <a:rPr lang="en-US" sz="1600" dirty="0" smtClean="0">
                <a:hlinkClick r:id="rId5"/>
              </a:rPr>
              <a:t>Karen.N.Allsbrook@nasa.gov</a:t>
            </a:r>
            <a:r>
              <a:rPr lang="en-US" sz="1600" dirty="0" smtClean="0"/>
              <a:t> with </a:t>
            </a:r>
            <a:r>
              <a:rPr lang="en-US" sz="1600" dirty="0"/>
              <a:t>the following information:</a:t>
            </a:r>
          </a:p>
          <a:p>
            <a:pPr marL="742950" lvl="1" indent="-285750">
              <a:spcBef>
                <a:spcPts val="0"/>
              </a:spcBef>
              <a:spcAft>
                <a:spcPts val="600"/>
              </a:spcAft>
              <a:buClr>
                <a:srgbClr val="EF282F"/>
              </a:buClr>
              <a:buFont typeface="Arial" panose="020B0604020202020204" pitchFamily="34" charset="0"/>
              <a:buChar char="•"/>
            </a:pPr>
            <a:r>
              <a:rPr lang="en-US" dirty="0"/>
              <a:t>Description of the activity </a:t>
            </a:r>
            <a:r>
              <a:rPr lang="en-US" dirty="0" smtClean="0"/>
              <a:t>– conference, </a:t>
            </a:r>
            <a:r>
              <a:rPr lang="en-US" dirty="0"/>
              <a:t>presentation to a class, publication, etc.</a:t>
            </a:r>
          </a:p>
          <a:p>
            <a:pPr marL="742950" lvl="1" indent="-285750">
              <a:spcBef>
                <a:spcPts val="0"/>
              </a:spcBef>
              <a:spcAft>
                <a:spcPts val="600"/>
              </a:spcAft>
              <a:buClr>
                <a:srgbClr val="EF282F"/>
              </a:buClr>
              <a:buFont typeface="Arial" panose="020B0604020202020204" pitchFamily="34" charset="0"/>
              <a:buChar char="•"/>
            </a:pPr>
            <a:r>
              <a:rPr lang="en-US" dirty="0"/>
              <a:t>Timeline for the activity </a:t>
            </a:r>
            <a:r>
              <a:rPr lang="en-US" dirty="0" smtClean="0"/>
              <a:t>– when the </a:t>
            </a:r>
            <a:r>
              <a:rPr lang="en-US" dirty="0"/>
              <a:t>event is or deadline for publication, etc.</a:t>
            </a:r>
          </a:p>
          <a:p>
            <a:pPr marL="742950" lvl="1" indent="-285750">
              <a:spcBef>
                <a:spcPts val="0"/>
              </a:spcBef>
              <a:spcAft>
                <a:spcPts val="600"/>
              </a:spcAft>
              <a:buClr>
                <a:srgbClr val="EF282F"/>
              </a:buClr>
              <a:buFont typeface="Arial" panose="020B0604020202020204" pitchFamily="34" charset="0"/>
              <a:buChar char="•"/>
            </a:pPr>
            <a:r>
              <a:rPr lang="en-US" dirty="0"/>
              <a:t>A copy of the </a:t>
            </a:r>
            <a:r>
              <a:rPr lang="en-US" dirty="0" smtClean="0"/>
              <a:t>material </a:t>
            </a:r>
            <a:r>
              <a:rPr lang="en-US" dirty="0"/>
              <a:t>(because often presentations can be large, a PDF is good enough for a quick review)</a:t>
            </a:r>
          </a:p>
          <a:p>
            <a:pPr marL="742950" lvl="1" indent="-285750">
              <a:spcBef>
                <a:spcPts val="0"/>
              </a:spcBef>
              <a:spcAft>
                <a:spcPts val="600"/>
              </a:spcAft>
              <a:buClr>
                <a:srgbClr val="EF282F"/>
              </a:buClr>
              <a:buFont typeface="Arial" panose="020B0604020202020204" pitchFamily="34" charset="0"/>
              <a:buChar char="•"/>
            </a:pPr>
            <a:r>
              <a:rPr lang="en-US" dirty="0"/>
              <a:t>Cost estimate (if applicable)</a:t>
            </a:r>
          </a:p>
          <a:p>
            <a:pPr marL="285750" indent="-285750">
              <a:spcBef>
                <a:spcPts val="0"/>
              </a:spcBef>
              <a:spcAft>
                <a:spcPts val="600"/>
              </a:spcAft>
              <a:buClr>
                <a:srgbClr val="EF282F"/>
              </a:buClr>
              <a:buFont typeface="Webdings" panose="05030102010509060703" pitchFamily="18" charset="2"/>
              <a:buChar char="4"/>
            </a:pPr>
            <a:endParaRPr lang="en-US" sz="1600" dirty="0"/>
          </a:p>
          <a:p>
            <a:pPr algn="ctr">
              <a:spcBef>
                <a:spcPts val="0"/>
              </a:spcBef>
              <a:spcAft>
                <a:spcPts val="600"/>
              </a:spcAft>
              <a:buClr>
                <a:srgbClr val="EF282F"/>
              </a:buClr>
            </a:pPr>
            <a:r>
              <a:rPr lang="en-US" sz="2400" b="1" dirty="0">
                <a:solidFill>
                  <a:srgbClr val="0061AA"/>
                </a:solidFill>
              </a:rPr>
              <a:t>Thank you for your </a:t>
            </a:r>
            <a:r>
              <a:rPr lang="en-US" sz="2400" b="1" dirty="0" smtClean="0">
                <a:solidFill>
                  <a:srgbClr val="0061AA"/>
                </a:solidFill>
              </a:rPr>
              <a:t>help </a:t>
            </a:r>
            <a:r>
              <a:rPr lang="en-US" sz="2400" b="1" dirty="0">
                <a:solidFill>
                  <a:srgbClr val="0061AA"/>
                </a:solidFill>
              </a:rPr>
              <a:t>with this!</a:t>
            </a:r>
          </a:p>
          <a:p>
            <a:pPr marL="285750" indent="-285750">
              <a:spcBef>
                <a:spcPts val="0"/>
              </a:spcBef>
              <a:spcAft>
                <a:spcPts val="600"/>
              </a:spcAft>
              <a:buClr>
                <a:srgbClr val="EF282F"/>
              </a:buClr>
              <a:buFont typeface="Webdings" panose="05030102010509060703" pitchFamily="18" charset="2"/>
              <a:buChar char="4"/>
            </a:pPr>
            <a:endParaRPr lang="en-US" sz="1600" dirty="0" smtClean="0"/>
          </a:p>
        </p:txBody>
      </p:sp>
    </p:spTree>
    <p:extLst>
      <p:ext uri="{BB962C8B-B14F-4D97-AF65-F5344CB8AC3E}">
        <p14:creationId xmlns:p14="http://schemas.microsoft.com/office/powerpoint/2010/main" val="1052843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b="48456"/>
          <a:stretch/>
        </p:blipFill>
        <p:spPr>
          <a:xfrm rot="16200000">
            <a:off x="7732207" y="2383717"/>
            <a:ext cx="6858000" cy="20615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Publications</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1" y="1224163"/>
            <a:ext cx="9566945" cy="30682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Publications are a huge avenue for getting the word out about the great research you are a part of with DEVELOP!</a:t>
            </a:r>
          </a:p>
          <a:p>
            <a:pPr marL="285750" indent="-285750">
              <a:spcBef>
                <a:spcPts val="0"/>
              </a:spcBef>
              <a:spcAft>
                <a:spcPts val="1800"/>
              </a:spcAft>
              <a:buClr>
                <a:srgbClr val="EF282F"/>
              </a:buClr>
              <a:buFont typeface="Webdings" panose="05030102010509060703" pitchFamily="18" charset="2"/>
              <a:buChar char="4"/>
            </a:pPr>
            <a:r>
              <a:rPr lang="en-US" sz="1800" dirty="0"/>
              <a:t>DEVELOP is working on increasing the number of its peer-reviewed </a:t>
            </a:r>
            <a:r>
              <a:rPr lang="en-US" sz="1800" dirty="0" smtClean="0"/>
              <a:t>publications and has seen </a:t>
            </a:r>
            <a:r>
              <a:rPr lang="en-US" sz="1800" dirty="0" smtClean="0"/>
              <a:t>3-5 </a:t>
            </a:r>
            <a:r>
              <a:rPr lang="en-US" sz="1800" dirty="0" smtClean="0"/>
              <a:t>each per year the past couple years.</a:t>
            </a:r>
            <a:endParaRPr lang="en-US" sz="1800" dirty="0"/>
          </a:p>
          <a:p>
            <a:pPr marL="285750" indent="-285750">
              <a:spcBef>
                <a:spcPts val="0"/>
              </a:spcBef>
              <a:spcAft>
                <a:spcPts val="1800"/>
              </a:spcAft>
              <a:buClr>
                <a:srgbClr val="EF282F"/>
              </a:buClr>
              <a:buFont typeface="Webdings" panose="05030102010509060703" pitchFamily="18" charset="2"/>
              <a:buChar char="4"/>
            </a:pPr>
            <a:r>
              <a:rPr lang="en-US" sz="1800" dirty="0" smtClean="0"/>
              <a:t>If </a:t>
            </a:r>
            <a:r>
              <a:rPr lang="en-US" sz="1800" dirty="0"/>
              <a:t>you are interested in working your project toward a potential publication, contact your </a:t>
            </a:r>
            <a:r>
              <a:rPr lang="en-US" sz="1800" dirty="0" smtClean="0"/>
              <a:t>Fellow and Amanda</a:t>
            </a:r>
            <a:r>
              <a:rPr lang="en-US" sz="1800" dirty="0"/>
              <a:t>.</a:t>
            </a:r>
          </a:p>
          <a:p>
            <a:pPr marL="285750" indent="-285750">
              <a:spcBef>
                <a:spcPts val="0"/>
              </a:spcBef>
              <a:spcAft>
                <a:spcPts val="1800"/>
              </a:spcAft>
              <a:buClr>
                <a:srgbClr val="EF282F"/>
              </a:buClr>
              <a:buFont typeface="Webdings" panose="05030102010509060703" pitchFamily="18" charset="2"/>
              <a:buChar char="4"/>
            </a:pPr>
            <a:r>
              <a:rPr lang="en-US" sz="1800" dirty="0" smtClean="0"/>
              <a:t>Reminder</a:t>
            </a:r>
            <a:r>
              <a:rPr lang="en-US" sz="1800" dirty="0"/>
              <a:t>: All publications must be approved by NPO and NASA’s Export Control process </a:t>
            </a:r>
            <a:r>
              <a:rPr lang="en-US" sz="1800" b="1" dirty="0"/>
              <a:t>before</a:t>
            </a:r>
            <a:r>
              <a:rPr lang="en-US" sz="1800" dirty="0"/>
              <a:t> submission</a:t>
            </a:r>
            <a:r>
              <a:rPr lang="en-US" sz="1800" dirty="0" smtClean="0"/>
              <a:t>! This means before you ever send a draft to the publisher!</a:t>
            </a: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grpSp>
        <p:nvGrpSpPr>
          <p:cNvPr id="22" name="Group 21"/>
          <p:cNvGrpSpPr/>
          <p:nvPr/>
        </p:nvGrpSpPr>
        <p:grpSpPr>
          <a:xfrm>
            <a:off x="1019917" y="4605764"/>
            <a:ext cx="3997676" cy="1652796"/>
            <a:chOff x="637003" y="5290691"/>
            <a:chExt cx="3691983" cy="1056769"/>
          </a:xfrm>
        </p:grpSpPr>
        <p:sp>
          <p:nvSpPr>
            <p:cNvPr id="24" name="Text Placeholder 5"/>
            <p:cNvSpPr txBox="1">
              <a:spLocks/>
            </p:cNvSpPr>
            <p:nvPr/>
          </p:nvSpPr>
          <p:spPr>
            <a:xfrm>
              <a:off x="638105" y="5307539"/>
              <a:ext cx="3690881"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lgn="ctr">
                <a:spcBef>
                  <a:spcPts val="0"/>
                </a:spcBef>
                <a:buClr>
                  <a:srgbClr val="0078C1"/>
                </a:buClr>
              </a:pPr>
              <a:r>
                <a:rPr lang="en-US" sz="1600" dirty="0" smtClean="0"/>
                <a:t>DEVELOP publishes in both peer-reviewed venues and in “gray literature” venues! You can see all of the publications on the DEVELOP website’s Media Page.</a:t>
              </a:r>
              <a:endParaRPr lang="en-US" sz="1800" dirty="0" smtClean="0"/>
            </a:p>
          </p:txBody>
        </p:sp>
        <p:sp>
          <p:nvSpPr>
            <p:cNvPr id="43" name="Rounded Rectangle 42"/>
            <p:cNvSpPr/>
            <p:nvPr/>
          </p:nvSpPr>
          <p:spPr>
            <a:xfrm>
              <a:off x="637003" y="5290691"/>
              <a:ext cx="3691983" cy="105676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43" descr="TEO2.bmp"/>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796592">
            <a:off x="7594775" y="4152112"/>
            <a:ext cx="1839902" cy="2395778"/>
          </a:xfrm>
          <a:prstGeom prst="rect">
            <a:avLst/>
          </a:prstGeom>
          <a:ln>
            <a:noFill/>
          </a:ln>
          <a:effectLst>
            <a:outerShdw blurRad="292100" dist="139700" dir="2700000" algn="tl" rotWithShape="0">
              <a:srgbClr val="333333">
                <a:alpha val="65000"/>
              </a:srgbClr>
            </a:outerShdw>
          </a:effectLst>
        </p:spPr>
      </p:pic>
      <p:pic>
        <p:nvPicPr>
          <p:cNvPr id="45" name="Picture 44" descr="TEO1.bmp"/>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99438">
            <a:off x="6253949" y="4083238"/>
            <a:ext cx="1735650" cy="2269193"/>
          </a:xfrm>
          <a:prstGeom prst="rect">
            <a:avLst/>
          </a:prstGeom>
          <a:ln>
            <a:noFill/>
          </a:ln>
          <a:effectLst>
            <a:outerShdw blurRad="292100" dist="139700" dir="2700000" algn="tl" rotWithShape="0">
              <a:srgbClr val="333333">
                <a:alpha val="65000"/>
              </a:srgbClr>
            </a:outerShdw>
          </a:effectLst>
        </p:spPr>
      </p:pic>
      <p:pic>
        <p:nvPicPr>
          <p:cNvPr id="46" name="Picture 45" descr="pers cover.jpg"/>
          <p:cNvPicPr>
            <a:picLocks noChangeAspect="1"/>
          </p:cNvPicPr>
          <p:nvPr/>
        </p:nvPicPr>
        <p:blipFill>
          <a:blip r:embed="rId6" cstate="print"/>
          <a:stretch>
            <a:fillRect/>
          </a:stretch>
        </p:blipFill>
        <p:spPr>
          <a:xfrm>
            <a:off x="8670319" y="4028162"/>
            <a:ext cx="1218747" cy="15669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10174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Publication Process</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7" y="1240319"/>
            <a:ext cx="5952314"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0"/>
              </a:spcBef>
              <a:spcAft>
                <a:spcPts val="600"/>
              </a:spcAft>
              <a:buClr>
                <a:srgbClr val="EF282F"/>
              </a:buClr>
              <a:buFont typeface="+mj-lt"/>
              <a:buAutoNum type="arabicPeriod"/>
            </a:pPr>
            <a:r>
              <a:rPr lang="en-US" sz="1800" dirty="0"/>
              <a:t>Discuss with your </a:t>
            </a:r>
            <a:r>
              <a:rPr lang="en-US" sz="1800" dirty="0" smtClean="0"/>
              <a:t>Fellow and </a:t>
            </a:r>
            <a:r>
              <a:rPr lang="en-US" sz="1800" dirty="0"/>
              <a:t>Science </a:t>
            </a:r>
            <a:r>
              <a:rPr lang="en-US" sz="1800" dirty="0" smtClean="0"/>
              <a:t>Advisor</a:t>
            </a:r>
            <a:endParaRPr lang="en-US" sz="1800" dirty="0"/>
          </a:p>
          <a:p>
            <a:pPr marL="342900" indent="-342900">
              <a:spcBef>
                <a:spcPts val="0"/>
              </a:spcBef>
              <a:spcAft>
                <a:spcPts val="600"/>
              </a:spcAft>
              <a:buClr>
                <a:srgbClr val="EF282F"/>
              </a:buClr>
              <a:buFont typeface="+mj-lt"/>
              <a:buAutoNum type="arabicPeriod"/>
            </a:pPr>
            <a:r>
              <a:rPr lang="en-US" sz="1800" dirty="0"/>
              <a:t>Select publication venue </a:t>
            </a:r>
            <a:endParaRPr lang="en-US" sz="1800" dirty="0" smtClean="0"/>
          </a:p>
          <a:p>
            <a:pPr marL="342900" indent="-342900">
              <a:spcBef>
                <a:spcPts val="0"/>
              </a:spcBef>
              <a:spcAft>
                <a:spcPts val="600"/>
              </a:spcAft>
              <a:buClr>
                <a:srgbClr val="EF282F"/>
              </a:buClr>
              <a:buFont typeface="+mj-lt"/>
              <a:buAutoNum type="arabicPeriod"/>
            </a:pPr>
            <a:r>
              <a:rPr lang="en-US" sz="1800" dirty="0" smtClean="0"/>
              <a:t>Contact </a:t>
            </a:r>
            <a:r>
              <a:rPr lang="en-US" sz="1800" dirty="0" smtClean="0"/>
              <a:t>Amanda</a:t>
            </a:r>
          </a:p>
          <a:p>
            <a:pPr marL="342900" indent="-342900">
              <a:spcBef>
                <a:spcPts val="0"/>
              </a:spcBef>
              <a:spcAft>
                <a:spcPts val="600"/>
              </a:spcAft>
              <a:buClr>
                <a:srgbClr val="EF282F"/>
              </a:buClr>
              <a:buFont typeface="+mj-lt"/>
              <a:buAutoNum type="arabicPeriod"/>
            </a:pPr>
            <a:r>
              <a:rPr lang="en-US" sz="1800" dirty="0" smtClean="0"/>
              <a:t>Draft </a:t>
            </a:r>
            <a:r>
              <a:rPr lang="en-US" sz="1800" dirty="0"/>
              <a:t>the </a:t>
            </a:r>
            <a:r>
              <a:rPr lang="en-US" sz="1800" dirty="0" smtClean="0"/>
              <a:t>manuscript</a:t>
            </a:r>
            <a:endParaRPr lang="en-US" sz="1800" dirty="0"/>
          </a:p>
          <a:p>
            <a:pPr marL="342900" indent="-342900">
              <a:spcBef>
                <a:spcPts val="0"/>
              </a:spcBef>
              <a:spcAft>
                <a:spcPts val="600"/>
              </a:spcAft>
              <a:buClr>
                <a:srgbClr val="EF282F"/>
              </a:buClr>
              <a:buFont typeface="+mj-lt"/>
              <a:buAutoNum type="arabicPeriod"/>
            </a:pPr>
            <a:r>
              <a:rPr lang="en-US" sz="1800" dirty="0" smtClean="0"/>
              <a:t>Submit </a:t>
            </a:r>
            <a:r>
              <a:rPr lang="en-US" sz="1800" dirty="0"/>
              <a:t>draft to </a:t>
            </a:r>
            <a:r>
              <a:rPr lang="en-US" sz="1800" dirty="0" smtClean="0"/>
              <a:t>NPO </a:t>
            </a:r>
            <a:r>
              <a:rPr lang="en-US" sz="1800" dirty="0"/>
              <a:t>for </a:t>
            </a:r>
            <a:r>
              <a:rPr lang="en-US" sz="1800" dirty="0" smtClean="0"/>
              <a:t>review</a:t>
            </a:r>
          </a:p>
          <a:p>
            <a:pPr marL="342900" indent="-342900">
              <a:spcBef>
                <a:spcPts val="0"/>
              </a:spcBef>
              <a:spcAft>
                <a:spcPts val="600"/>
              </a:spcAft>
              <a:buClr>
                <a:srgbClr val="EF282F"/>
              </a:buClr>
              <a:buFont typeface="+mj-lt"/>
              <a:buAutoNum type="arabicPeriod"/>
            </a:pPr>
            <a:r>
              <a:rPr lang="en-US" sz="1800" dirty="0" smtClean="0"/>
              <a:t>NPO and </a:t>
            </a:r>
            <a:r>
              <a:rPr lang="en-US" sz="1800" dirty="0"/>
              <a:t>project team go back-and-forth with edits to create a final </a:t>
            </a:r>
            <a:r>
              <a:rPr lang="en-US" sz="1800" dirty="0" smtClean="0"/>
              <a:t>version</a:t>
            </a:r>
            <a:endParaRPr lang="en-US" sz="1800" dirty="0"/>
          </a:p>
          <a:p>
            <a:pPr marL="342900" indent="-342900">
              <a:spcBef>
                <a:spcPts val="0"/>
              </a:spcBef>
              <a:spcAft>
                <a:spcPts val="600"/>
              </a:spcAft>
              <a:buClr>
                <a:srgbClr val="EF282F"/>
              </a:buClr>
              <a:buFont typeface="+mj-lt"/>
              <a:buAutoNum type="arabicPeriod"/>
            </a:pPr>
            <a:r>
              <a:rPr lang="en-US" sz="1800" dirty="0"/>
              <a:t>NPO submits </a:t>
            </a:r>
            <a:r>
              <a:rPr lang="en-US" sz="1800" dirty="0" smtClean="0"/>
              <a:t>this pre-print version into </a:t>
            </a:r>
            <a:r>
              <a:rPr lang="en-US" sz="1800" dirty="0"/>
              <a:t>export control </a:t>
            </a:r>
            <a:r>
              <a:rPr lang="en-US" sz="1800" dirty="0" smtClean="0"/>
              <a:t>– NASA Export </a:t>
            </a:r>
            <a:r>
              <a:rPr lang="en-US" sz="1800" dirty="0"/>
              <a:t>Control takes about </a:t>
            </a:r>
            <a:r>
              <a:rPr lang="en-US" sz="1800" dirty="0" smtClean="0"/>
              <a:t>1-3 weeks</a:t>
            </a:r>
            <a:endParaRPr lang="en-US" sz="1800" dirty="0"/>
          </a:p>
          <a:p>
            <a:pPr marL="342900" indent="-342900">
              <a:spcBef>
                <a:spcPts val="0"/>
              </a:spcBef>
              <a:spcAft>
                <a:spcPts val="600"/>
              </a:spcAft>
              <a:buClr>
                <a:srgbClr val="EF282F"/>
              </a:buClr>
              <a:buFont typeface="+mj-lt"/>
              <a:buAutoNum type="arabicPeriod"/>
            </a:pPr>
            <a:r>
              <a:rPr lang="en-US" sz="1800" dirty="0"/>
              <a:t>Once approved, the content can be submitted to publication </a:t>
            </a:r>
            <a:r>
              <a:rPr lang="en-US" sz="1800" dirty="0" smtClean="0"/>
              <a:t>venue</a:t>
            </a:r>
            <a:endParaRPr lang="en-US" sz="1800" dirty="0"/>
          </a:p>
          <a:p>
            <a:pPr marL="342900" indent="-342900">
              <a:spcBef>
                <a:spcPts val="0"/>
              </a:spcBef>
              <a:spcAft>
                <a:spcPts val="600"/>
              </a:spcAft>
              <a:buClr>
                <a:srgbClr val="EF282F"/>
              </a:buClr>
              <a:buFont typeface="+mj-lt"/>
              <a:buAutoNum type="arabicPeriod"/>
            </a:pPr>
            <a:r>
              <a:rPr lang="en-US" sz="1800" dirty="0"/>
              <a:t>Keep </a:t>
            </a:r>
            <a:r>
              <a:rPr lang="en-US" sz="1800" dirty="0" smtClean="0"/>
              <a:t>Amanda </a:t>
            </a:r>
            <a:r>
              <a:rPr lang="en-US" sz="1800" dirty="0"/>
              <a:t>in the loop with any and all edits from the </a:t>
            </a:r>
            <a:r>
              <a:rPr lang="en-US" sz="1800" dirty="0" smtClean="0"/>
              <a:t>publisher</a:t>
            </a:r>
            <a:endParaRPr lang="en-US" sz="1800" dirty="0"/>
          </a:p>
          <a:p>
            <a:pPr marL="342900" indent="-342900">
              <a:spcBef>
                <a:spcPts val="0"/>
              </a:spcBef>
              <a:spcAft>
                <a:spcPts val="600"/>
              </a:spcAft>
              <a:buClr>
                <a:srgbClr val="EF282F"/>
              </a:buClr>
              <a:buFont typeface="+mj-lt"/>
              <a:buAutoNum type="arabicPeriod"/>
            </a:pPr>
            <a:r>
              <a:rPr lang="en-US" sz="1800" dirty="0"/>
              <a:t>The final-final version must be resubmitted to NASA Export </a:t>
            </a:r>
            <a:r>
              <a:rPr lang="en-US" sz="1800" dirty="0" smtClean="0"/>
              <a:t>control</a:t>
            </a: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pSp>
        <p:nvGrpSpPr>
          <p:cNvPr id="40" name="Group 39"/>
          <p:cNvGrpSpPr/>
          <p:nvPr/>
        </p:nvGrpSpPr>
        <p:grpSpPr>
          <a:xfrm>
            <a:off x="6750075" y="1711187"/>
            <a:ext cx="3068360" cy="3897133"/>
            <a:chOff x="637003" y="5290691"/>
            <a:chExt cx="3691983" cy="1087366"/>
          </a:xfrm>
        </p:grpSpPr>
        <p:sp>
          <p:nvSpPr>
            <p:cNvPr id="41" name="Text Placeholder 5"/>
            <p:cNvSpPr txBox="1">
              <a:spLocks/>
            </p:cNvSpPr>
            <p:nvPr/>
          </p:nvSpPr>
          <p:spPr>
            <a:xfrm>
              <a:off x="638105" y="5307539"/>
              <a:ext cx="3690881" cy="10705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lgn="ctr">
                <a:spcBef>
                  <a:spcPts val="0"/>
                </a:spcBef>
                <a:buClr>
                  <a:srgbClr val="0078C1"/>
                </a:buClr>
              </a:pPr>
              <a:r>
                <a:rPr lang="en-US" sz="1600" dirty="0" smtClean="0"/>
                <a:t>If the decision to publish occurs before the technical paper FD is submitted, you can ask the PC Team about using the journal’s style for your tech paper.</a:t>
              </a:r>
            </a:p>
            <a:p>
              <a:pPr algn="ctr">
                <a:spcBef>
                  <a:spcPts val="0"/>
                </a:spcBef>
                <a:buClr>
                  <a:srgbClr val="0078C1"/>
                </a:buClr>
              </a:pPr>
              <a:endParaRPr lang="en-US" sz="1600" dirty="0"/>
            </a:p>
            <a:p>
              <a:pPr algn="ctr">
                <a:spcBef>
                  <a:spcPts val="0"/>
                </a:spcBef>
                <a:buClr>
                  <a:srgbClr val="0078C1"/>
                </a:buClr>
              </a:pPr>
              <a:r>
                <a:rPr lang="en-US" sz="1600" dirty="0" smtClean="0"/>
                <a:t>If the decision to publish occurs after the term, the person leading the effort must ensure that all team members are aware, involved to the extent they want to be, and listed as co-authors.</a:t>
              </a:r>
              <a:endParaRPr lang="en-US" sz="1800" dirty="0" smtClean="0"/>
            </a:p>
          </p:txBody>
        </p:sp>
        <p:sp>
          <p:nvSpPr>
            <p:cNvPr id="44" name="Rounded Rectangle 43"/>
            <p:cNvSpPr/>
            <p:nvPr/>
          </p:nvSpPr>
          <p:spPr>
            <a:xfrm>
              <a:off x="637003" y="5290691"/>
              <a:ext cx="3691983" cy="1087366"/>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94471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2" cstate="print">
            <a:extLst>
              <a:ext uri="{28A0092B-C50C-407E-A947-70E740481C1C}">
                <a14:useLocalDpi xmlns:a14="http://schemas.microsoft.com/office/drawing/2010/main" val="0"/>
              </a:ext>
            </a:extLst>
          </a:blip>
          <a:srcRect t="28368" b="34637"/>
          <a:stretch/>
        </p:blipFill>
        <p:spPr>
          <a:xfrm rot="5400000">
            <a:off x="7714587" y="2395079"/>
            <a:ext cx="6872492" cy="208233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Conferences </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2" y="1209673"/>
            <a:ext cx="9288604" cy="55467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smtClean="0"/>
              <a:t>DEVELOP </a:t>
            </a:r>
            <a:r>
              <a:rPr lang="en-US" sz="1800" dirty="0"/>
              <a:t>presents projects at over </a:t>
            </a:r>
            <a:r>
              <a:rPr lang="en-US" sz="1800" dirty="0" smtClean="0"/>
              <a:t>30 </a:t>
            </a:r>
            <a:r>
              <a:rPr lang="en-US" sz="1800" dirty="0"/>
              <a:t>conferences each year.</a:t>
            </a:r>
          </a:p>
          <a:p>
            <a:pPr marL="285750" indent="-285750">
              <a:spcBef>
                <a:spcPts val="0"/>
              </a:spcBef>
              <a:spcAft>
                <a:spcPts val="1800"/>
              </a:spcAft>
              <a:buClr>
                <a:srgbClr val="EF282F"/>
              </a:buClr>
              <a:buFont typeface="Webdings" panose="05030102010509060703" pitchFamily="18" charset="2"/>
              <a:buChar char="4"/>
            </a:pPr>
            <a:r>
              <a:rPr lang="en-US" sz="1800" dirty="0"/>
              <a:t>If you have an idea for a conference you’d like to attend, discuss with your </a:t>
            </a:r>
            <a:r>
              <a:rPr lang="en-US" sz="1800" dirty="0" smtClean="0"/>
              <a:t>Fellow </a:t>
            </a:r>
            <a:r>
              <a:rPr lang="en-US" sz="1800" dirty="0"/>
              <a:t>and </a:t>
            </a:r>
            <a:r>
              <a:rPr lang="en-US" sz="1800" dirty="0" smtClean="0"/>
              <a:t>together </a:t>
            </a:r>
            <a:r>
              <a:rPr lang="en-US" sz="1800" dirty="0"/>
              <a:t>reach out to NPO.</a:t>
            </a:r>
          </a:p>
          <a:p>
            <a:pPr marL="285750" indent="-285750">
              <a:spcBef>
                <a:spcPts val="0"/>
              </a:spcBef>
              <a:spcAft>
                <a:spcPts val="1800"/>
              </a:spcAft>
              <a:buClr>
                <a:srgbClr val="EF282F"/>
              </a:buClr>
              <a:buFont typeface="Webdings" panose="05030102010509060703" pitchFamily="18" charset="2"/>
              <a:buChar char="4"/>
            </a:pPr>
            <a:r>
              <a:rPr lang="en-US" sz="1800" dirty="0"/>
              <a:t>There is a small travel pot provided to each node to support some travel, </a:t>
            </a:r>
            <a:r>
              <a:rPr lang="en-US" sz="1800" dirty="0" smtClean="0"/>
              <a:t>however those funds </a:t>
            </a:r>
            <a:r>
              <a:rPr lang="en-US" sz="1800" dirty="0"/>
              <a:t>may already be accounted </a:t>
            </a:r>
            <a:r>
              <a:rPr lang="en-US" sz="1800" dirty="0" smtClean="0"/>
              <a:t>for at any specific time.</a:t>
            </a:r>
            <a:endParaRPr lang="en-US" sz="1800" dirty="0"/>
          </a:p>
          <a:p>
            <a:pPr marL="285750" indent="-285750">
              <a:spcBef>
                <a:spcPts val="0"/>
              </a:spcBef>
              <a:spcAft>
                <a:spcPts val="600"/>
              </a:spcAft>
              <a:buClr>
                <a:srgbClr val="EF282F"/>
              </a:buClr>
              <a:buFont typeface="Webdings" panose="05030102010509060703" pitchFamily="18" charset="2"/>
              <a:buChar char="4"/>
            </a:pPr>
            <a:r>
              <a:rPr lang="en-US" sz="1800" dirty="0"/>
              <a:t>Ways to attend cost-effectively:</a:t>
            </a:r>
          </a:p>
          <a:p>
            <a:pPr marL="742950" lvl="1" indent="-285750">
              <a:spcBef>
                <a:spcPts val="0"/>
              </a:spcBef>
              <a:spcAft>
                <a:spcPts val="600"/>
              </a:spcAft>
              <a:buClr>
                <a:srgbClr val="EF282F"/>
              </a:buClr>
              <a:buFont typeface="Arial" panose="020B0604020202020204" pitchFamily="34" charset="0"/>
              <a:buChar char="•"/>
            </a:pPr>
            <a:r>
              <a:rPr lang="en-US" sz="1800" dirty="0"/>
              <a:t>Choose a conference that is local.</a:t>
            </a:r>
          </a:p>
          <a:p>
            <a:pPr marL="742950" lvl="1" indent="-285750">
              <a:spcBef>
                <a:spcPts val="0"/>
              </a:spcBef>
              <a:spcAft>
                <a:spcPts val="600"/>
              </a:spcAft>
              <a:buClr>
                <a:srgbClr val="EF282F"/>
              </a:buClr>
              <a:buFont typeface="Arial" panose="020B0604020202020204" pitchFamily="34" charset="0"/>
              <a:buChar char="•"/>
            </a:pPr>
            <a:r>
              <a:rPr lang="en-US" sz="1800" dirty="0"/>
              <a:t>Present DEVELOP work at a conference you already are planning to attend either for school or personally.</a:t>
            </a:r>
          </a:p>
          <a:p>
            <a:pPr marL="742950" lvl="1" indent="-285750">
              <a:spcBef>
                <a:spcPts val="0"/>
              </a:spcBef>
              <a:spcAft>
                <a:spcPts val="600"/>
              </a:spcAft>
              <a:buClr>
                <a:srgbClr val="EF282F"/>
              </a:buClr>
              <a:buFont typeface="Arial" panose="020B0604020202020204" pitchFamily="34" charset="0"/>
              <a:buChar char="•"/>
            </a:pPr>
            <a:r>
              <a:rPr lang="en-US" sz="1800" dirty="0"/>
              <a:t>Pursue school-funding opportunities.</a:t>
            </a:r>
          </a:p>
          <a:p>
            <a:pPr marL="742950" lvl="1" indent="-285750">
              <a:spcBef>
                <a:spcPts val="0"/>
              </a:spcBef>
              <a:spcAft>
                <a:spcPts val="600"/>
              </a:spcAft>
              <a:buClr>
                <a:srgbClr val="EF282F"/>
              </a:buClr>
              <a:buFont typeface="Arial" panose="020B0604020202020204" pitchFamily="34" charset="0"/>
              <a:buChar char="•"/>
            </a:pPr>
            <a:r>
              <a:rPr lang="en-US" sz="1800" dirty="0"/>
              <a:t>Apply for travel grants offered by professional </a:t>
            </a:r>
            <a:r>
              <a:rPr lang="en-US" sz="1800" dirty="0" smtClean="0"/>
              <a:t>societies.</a:t>
            </a:r>
          </a:p>
          <a:p>
            <a:pPr marL="742950" lvl="1" indent="-285750">
              <a:spcBef>
                <a:spcPts val="0"/>
              </a:spcBef>
              <a:spcAft>
                <a:spcPts val="600"/>
              </a:spcAft>
              <a:buClr>
                <a:srgbClr val="EF282F"/>
              </a:buClr>
              <a:buFont typeface="Arial" panose="020B0604020202020204" pitchFamily="34" charset="0"/>
              <a:buChar char="•"/>
            </a:pPr>
            <a:r>
              <a:rPr lang="en-US" sz="1800" dirty="0" smtClean="0"/>
              <a:t>Look for opportunities to volunteer in exchange for registration or travel costs.</a:t>
            </a:r>
          </a:p>
          <a:p>
            <a:pPr marL="742950" lvl="1" indent="-285750">
              <a:spcBef>
                <a:spcPts val="0"/>
              </a:spcBef>
              <a:spcAft>
                <a:spcPts val="600"/>
              </a:spcAft>
              <a:buClr>
                <a:srgbClr val="EF282F"/>
              </a:buClr>
              <a:buFont typeface="Arial" panose="020B0604020202020204" pitchFamily="34" charset="0"/>
              <a:buChar char="•"/>
            </a:pPr>
            <a:r>
              <a:rPr lang="en-US" sz="1800" dirty="0" smtClean="0"/>
              <a:t>Look for competitions like the AGU Data Visualization &amp; Storytelling Contest</a:t>
            </a:r>
            <a:r>
              <a:rPr lang="en-US" sz="1200" dirty="0" smtClean="0"/>
              <a:t>.</a:t>
            </a:r>
          </a:p>
        </p:txBody>
      </p:sp>
    </p:spTree>
    <p:extLst>
      <p:ext uri="{BB962C8B-B14F-4D97-AF65-F5344CB8AC3E}">
        <p14:creationId xmlns:p14="http://schemas.microsoft.com/office/powerpoint/2010/main" val="39481630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8278" y="4161524"/>
            <a:ext cx="2621280" cy="1965960"/>
          </a:xfrm>
          <a:prstGeom prst="rect">
            <a:avLst/>
          </a:prstGeom>
          <a:ln>
            <a:noFill/>
          </a:ln>
          <a:effectLst>
            <a:outerShdw blurRad="292100" dist="139700" dir="2700000" algn="tl" rotWithShape="0">
              <a:srgbClr val="333333">
                <a:alpha val="65000"/>
              </a:srgbClr>
            </a:outerShdw>
          </a:effectLst>
        </p:spPr>
      </p:pic>
      <p:pic>
        <p:nvPicPr>
          <p:cNvPr id="23" name="Picture 22"/>
          <p:cNvPicPr>
            <a:picLocks noChangeAspect="1"/>
          </p:cNvPicPr>
          <p:nvPr/>
        </p:nvPicPr>
        <p:blipFill rotWithShape="1">
          <a:blip r:embed="rId3" cstate="screen">
            <a:extLst>
              <a:ext uri="{28A0092B-C50C-407E-A947-70E740481C1C}">
                <a14:useLocalDpi xmlns:a14="http://schemas.microsoft.com/office/drawing/2010/main"/>
              </a:ext>
            </a:extLst>
          </a:blip>
          <a:srcRect b="50812"/>
          <a:stretch/>
        </p:blipFill>
        <p:spPr>
          <a:xfrm rot="16200000">
            <a:off x="7712894" y="2378890"/>
            <a:ext cx="6872492" cy="208572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Node Close Outs</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7" name="Picture 19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1" name="Text Placeholder 5"/>
          <p:cNvSpPr txBox="1">
            <a:spLocks/>
          </p:cNvSpPr>
          <p:nvPr/>
        </p:nvSpPr>
        <p:spPr>
          <a:xfrm>
            <a:off x="322122" y="1224167"/>
            <a:ext cx="9288604" cy="263663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At the end of each term, nodes host closeout events where teams present their work. </a:t>
            </a:r>
          </a:p>
          <a:p>
            <a:pPr marL="285750" indent="-285750">
              <a:spcBef>
                <a:spcPts val="0"/>
              </a:spcBef>
              <a:spcAft>
                <a:spcPts val="1800"/>
              </a:spcAft>
              <a:buClr>
                <a:srgbClr val="EF282F"/>
              </a:buClr>
              <a:buFont typeface="Webdings" panose="05030102010509060703" pitchFamily="18" charset="2"/>
              <a:buChar char="4"/>
            </a:pPr>
            <a:r>
              <a:rPr lang="en-US" sz="1800" dirty="0"/>
              <a:t>Typically partners, friends, and family are invited.</a:t>
            </a:r>
          </a:p>
          <a:p>
            <a:pPr marL="285750" indent="-285750">
              <a:spcBef>
                <a:spcPts val="0"/>
              </a:spcBef>
              <a:spcAft>
                <a:spcPts val="1800"/>
              </a:spcAft>
              <a:buClr>
                <a:srgbClr val="EF282F"/>
              </a:buClr>
              <a:buFont typeface="Webdings" panose="05030102010509060703" pitchFamily="18" charset="2"/>
              <a:buChar char="4"/>
            </a:pPr>
            <a:r>
              <a:rPr lang="en-US" sz="1800" dirty="0"/>
              <a:t>Talk to your </a:t>
            </a:r>
            <a:r>
              <a:rPr lang="en-US" sz="1800" dirty="0" smtClean="0"/>
              <a:t>Fellow about </a:t>
            </a:r>
            <a:r>
              <a:rPr lang="en-US" sz="1800" dirty="0"/>
              <a:t>the specifics for your node.</a:t>
            </a:r>
          </a:p>
          <a:p>
            <a:pPr marL="285750" indent="-285750">
              <a:spcBef>
                <a:spcPts val="0"/>
              </a:spcBef>
              <a:spcAft>
                <a:spcPts val="1800"/>
              </a:spcAft>
              <a:buClr>
                <a:srgbClr val="EF282F"/>
              </a:buClr>
              <a:buFont typeface="Webdings" panose="05030102010509060703" pitchFamily="18" charset="2"/>
              <a:buChar char="4"/>
            </a:pPr>
            <a:r>
              <a:rPr lang="en-US" sz="1800" dirty="0"/>
              <a:t>Closeouts are a great networking opportunity.</a:t>
            </a:r>
          </a:p>
          <a:p>
            <a:pPr marL="285750" indent="-285750">
              <a:spcBef>
                <a:spcPts val="0"/>
              </a:spcBef>
              <a:spcAft>
                <a:spcPts val="1800"/>
              </a:spcAft>
              <a:buClr>
                <a:srgbClr val="EF282F"/>
              </a:buClr>
              <a:buFont typeface="Webdings" panose="05030102010509060703" pitchFamily="18" charset="2"/>
              <a:buChar char="4"/>
            </a:pPr>
            <a:r>
              <a:rPr lang="en-US" sz="1800" dirty="0"/>
              <a:t>Exciting wrap up of the term!</a:t>
            </a:r>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12127" y="4161524"/>
            <a:ext cx="2621280" cy="1965960"/>
          </a:xfrm>
          <a:prstGeom prst="rect">
            <a:avLst/>
          </a:prstGeom>
          <a:ln>
            <a:noFill/>
          </a:ln>
          <a:effectLst>
            <a:outerShdw blurRad="292100" dist="139700" dir="2700000" algn="tl" rotWithShape="0">
              <a:srgbClr val="333333">
                <a:alpha val="65000"/>
              </a:srgbClr>
            </a:outerShdw>
          </a:effectLst>
        </p:spPr>
      </p:pic>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7213" y="4149028"/>
            <a:ext cx="3968496" cy="19909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67926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97476" y="-56287"/>
            <a:ext cx="2069123"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Enhanced Capacity Building</a:t>
            </a:r>
          </a:p>
          <a:p>
            <a:r>
              <a:rPr lang="en-US" dirty="0" smtClean="0">
                <a:solidFill>
                  <a:srgbClr val="0061AA"/>
                </a:solidFill>
              </a:rPr>
              <a:t>Opportunities </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6" y="1882987"/>
            <a:ext cx="9202879" cy="48734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dirty="0" smtClean="0"/>
              <a:t>Fellow Competition</a:t>
            </a:r>
          </a:p>
          <a:p>
            <a:pPr marL="742950" lvl="1" indent="-285750">
              <a:spcBef>
                <a:spcPts val="0"/>
              </a:spcBef>
              <a:spcAft>
                <a:spcPts val="1800"/>
              </a:spcAft>
              <a:buClr>
                <a:srgbClr val="EF282F"/>
              </a:buClr>
              <a:buFont typeface="Webdings" panose="05030102010509060703" pitchFamily="18" charset="2"/>
              <a:buChar char="4"/>
            </a:pPr>
            <a:r>
              <a:rPr lang="en-US" sz="1600" dirty="0" smtClean="0"/>
              <a:t>Within the organizational structure of DEVELOP fellows are elevated positions that support the program as a whole.</a:t>
            </a:r>
          </a:p>
          <a:p>
            <a:pPr marL="742950" lvl="1" indent="-285750">
              <a:spcBef>
                <a:spcPts val="0"/>
              </a:spcBef>
              <a:spcAft>
                <a:spcPts val="1800"/>
              </a:spcAft>
              <a:buClr>
                <a:srgbClr val="EF282F"/>
              </a:buClr>
              <a:buFont typeface="Webdings" panose="05030102010509060703" pitchFamily="18" charset="2"/>
              <a:buChar char="4"/>
            </a:pPr>
            <a:r>
              <a:rPr lang="en-US" sz="1600" dirty="0" smtClean="0"/>
              <a:t>These positions are full-time supporting both nodes and the national program.</a:t>
            </a:r>
          </a:p>
          <a:p>
            <a:pPr marL="742950" lvl="1" indent="-285750">
              <a:spcBef>
                <a:spcPts val="0"/>
              </a:spcBef>
              <a:spcAft>
                <a:spcPts val="1800"/>
              </a:spcAft>
              <a:buClr>
                <a:srgbClr val="EF282F"/>
              </a:buClr>
              <a:buFont typeface="Webdings" panose="05030102010509060703" pitchFamily="18" charset="2"/>
              <a:buChar char="4"/>
            </a:pPr>
            <a:r>
              <a:rPr lang="en-US" sz="1600" dirty="0" smtClean="0"/>
              <a:t>Fellow positions will be competed in January for the following nodes:            Alabama – Marshall, North Carolina – </a:t>
            </a:r>
            <a:r>
              <a:rPr lang="en-US" sz="1600" dirty="0" smtClean="0"/>
              <a:t>NCEI</a:t>
            </a:r>
            <a:r>
              <a:rPr lang="en-US" sz="1600" dirty="0" smtClean="0"/>
              <a:t>, </a:t>
            </a:r>
            <a:r>
              <a:rPr lang="en-US" sz="1600" dirty="0" smtClean="0"/>
              <a:t>Maryland - Goddard </a:t>
            </a:r>
          </a:p>
          <a:p>
            <a:pPr marL="285750" indent="-285750">
              <a:spcBef>
                <a:spcPts val="0"/>
              </a:spcBef>
              <a:spcAft>
                <a:spcPts val="1800"/>
              </a:spcAft>
              <a:buClr>
                <a:srgbClr val="EF282F"/>
              </a:buClr>
              <a:buFont typeface="Webdings" panose="05030102010509060703" pitchFamily="18" charset="2"/>
              <a:buChar char="4"/>
            </a:pPr>
            <a:r>
              <a:rPr lang="en-US" sz="1800" dirty="0" smtClean="0"/>
              <a:t>More information is available on </a:t>
            </a:r>
            <a:r>
              <a:rPr lang="en-US" sz="1800" dirty="0" err="1" smtClean="0"/>
              <a:t>DEVELOPedia</a:t>
            </a:r>
            <a:r>
              <a:rPr lang="en-US" sz="1800" dirty="0" smtClean="0"/>
              <a:t>:</a:t>
            </a:r>
          </a:p>
          <a:p>
            <a:pPr marL="742950" lvl="1" indent="-285750">
              <a:spcBef>
                <a:spcPts val="0"/>
              </a:spcBef>
              <a:spcAft>
                <a:spcPts val="1800"/>
              </a:spcAft>
              <a:buClr>
                <a:srgbClr val="EF282F"/>
              </a:buClr>
              <a:buFont typeface="Arial" panose="020B0604020202020204" pitchFamily="34" charset="0"/>
              <a:buChar char="•"/>
            </a:pPr>
            <a:r>
              <a:rPr lang="en-US" sz="1200" dirty="0" smtClean="0"/>
              <a:t>Fellows: </a:t>
            </a:r>
            <a:r>
              <a:rPr lang="en-US" sz="1200" dirty="0">
                <a:hlinkClick r:id="rId4"/>
              </a:rPr>
              <a:t>http://</a:t>
            </a:r>
            <a:r>
              <a:rPr lang="en-US" sz="1200" dirty="0" smtClean="0">
                <a:hlinkClick r:id="rId4"/>
              </a:rPr>
              <a:t>www.devpedia.developexchange.com/dp/index.php?title=Fellow_Positions</a:t>
            </a:r>
            <a:r>
              <a:rPr lang="en-US" sz="1200" dirty="0" smtClean="0"/>
              <a:t> </a:t>
            </a:r>
          </a:p>
        </p:txBody>
      </p:sp>
      <p:grpSp>
        <p:nvGrpSpPr>
          <p:cNvPr id="22" name="Group 21"/>
          <p:cNvGrpSpPr/>
          <p:nvPr/>
        </p:nvGrpSpPr>
        <p:grpSpPr>
          <a:xfrm>
            <a:off x="581019" y="5564292"/>
            <a:ext cx="9107594" cy="1192108"/>
            <a:chOff x="422969" y="5299697"/>
            <a:chExt cx="4157733" cy="1056769"/>
          </a:xfrm>
        </p:grpSpPr>
        <p:sp>
          <p:nvSpPr>
            <p:cNvPr id="23" name="Text Placeholder 5"/>
            <p:cNvSpPr txBox="1">
              <a:spLocks/>
            </p:cNvSpPr>
            <p:nvPr/>
          </p:nvSpPr>
          <p:spPr>
            <a:xfrm>
              <a:off x="422969" y="5307539"/>
              <a:ext cx="4157733"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lgn="ctr">
                <a:spcBef>
                  <a:spcPts val="0"/>
                </a:spcBef>
                <a:buClr>
                  <a:srgbClr val="0078C1"/>
                </a:buClr>
              </a:pPr>
              <a:r>
                <a:rPr lang="en-US" sz="1600" dirty="0" smtClean="0"/>
                <a:t>New in FY20, the Fellow positions have the combined roles &amp; responsibilities of the previous </a:t>
              </a:r>
              <a:r>
                <a:rPr lang="en-US" sz="1600" i="1" dirty="0" smtClean="0"/>
                <a:t>Center Lead</a:t>
              </a:r>
              <a:r>
                <a:rPr lang="en-US" sz="1600" dirty="0" smtClean="0"/>
                <a:t> and </a:t>
              </a:r>
              <a:r>
                <a:rPr lang="en-US" sz="1600" i="1" dirty="0" smtClean="0"/>
                <a:t>Fellow</a:t>
              </a:r>
              <a:r>
                <a:rPr lang="en-US" sz="1600" dirty="0" smtClean="0"/>
                <a:t> positions. </a:t>
              </a:r>
              <a:r>
                <a:rPr lang="en-US" sz="1600" dirty="0" err="1" smtClean="0"/>
                <a:t>DEVELOPers</a:t>
              </a:r>
              <a:r>
                <a:rPr lang="en-US" sz="1600" dirty="0" smtClean="0"/>
                <a:t> in these positions will be supporting both a node and national tasks. Still have questions? Reach out to </a:t>
              </a:r>
              <a:r>
                <a:rPr lang="en-US" sz="1600" dirty="0" smtClean="0"/>
                <a:t>any Fellow </a:t>
              </a:r>
              <a:r>
                <a:rPr lang="en-US" sz="1600" dirty="0" smtClean="0"/>
                <a:t>or Amanda!</a:t>
              </a:r>
              <a:endParaRPr lang="en-US" sz="1800" dirty="0" smtClean="0"/>
            </a:p>
          </p:txBody>
        </p:sp>
        <p:sp>
          <p:nvSpPr>
            <p:cNvPr id="42" name="Rounded Rectangle 41"/>
            <p:cNvSpPr/>
            <p:nvPr/>
          </p:nvSpPr>
          <p:spPr>
            <a:xfrm>
              <a:off x="431667" y="5299697"/>
              <a:ext cx="4130871" cy="105676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132508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1891" y="2383263"/>
            <a:ext cx="6910163" cy="2068288"/>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Fellows</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22" name="Text Placeholder 5"/>
          <p:cNvSpPr txBox="1">
            <a:spLocks/>
          </p:cNvSpPr>
          <p:nvPr/>
        </p:nvSpPr>
        <p:spPr>
          <a:xfrm>
            <a:off x="219075" y="1224167"/>
            <a:ext cx="9768987" cy="20609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smtClean="0">
                <a:solidFill>
                  <a:srgbClr val="0061AA"/>
                </a:solidFill>
              </a:rPr>
              <a:t>What is a DEVELOP Fellow? </a:t>
            </a:r>
            <a:r>
              <a:rPr lang="en-US" sz="1800" dirty="0"/>
              <a:t>The Fellow is an integral piece of the leadership team in the DEVELOP model. The people who assume this role are responsible for managing the majority of the day-to-day operations at their individual nodes, providing guidance and direction to their teams, supporting strategic planning for their node, and providing program-level NPO support</a:t>
            </a:r>
            <a:r>
              <a:rPr lang="en-US" sz="1800" dirty="0" smtClean="0"/>
              <a:t>.</a:t>
            </a:r>
            <a:endParaRPr lang="en-US" sz="1800" dirty="0"/>
          </a:p>
        </p:txBody>
      </p:sp>
      <p:sp>
        <p:nvSpPr>
          <p:cNvPr id="41" name="Text Placeholder 5"/>
          <p:cNvSpPr txBox="1">
            <a:spLocks/>
          </p:cNvSpPr>
          <p:nvPr/>
        </p:nvSpPr>
        <p:spPr>
          <a:xfrm>
            <a:off x="215684" y="2740732"/>
            <a:ext cx="5894239" cy="32556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smtClean="0">
                <a:solidFill>
                  <a:srgbClr val="0061AA"/>
                </a:solidFill>
              </a:rPr>
              <a:t>Eligibility </a:t>
            </a:r>
            <a:r>
              <a:rPr lang="en-US" sz="1800" dirty="0">
                <a:solidFill>
                  <a:srgbClr val="0061AA"/>
                </a:solidFill>
              </a:rPr>
              <a:t>Requirements: </a:t>
            </a:r>
          </a:p>
          <a:p>
            <a:pPr marL="742950" lvl="1" indent="-285750">
              <a:spcBef>
                <a:spcPts val="0"/>
              </a:spcBef>
              <a:spcAft>
                <a:spcPts val="600"/>
              </a:spcAft>
              <a:buClr>
                <a:srgbClr val="EF282F"/>
              </a:buClr>
              <a:buFont typeface="Arial" panose="020B0604020202020204" pitchFamily="34" charset="0"/>
              <a:buChar char="•"/>
            </a:pPr>
            <a:r>
              <a:rPr lang="en-US" sz="1600" dirty="0"/>
              <a:t>US Citizenship is required for all Fellow positions</a:t>
            </a:r>
          </a:p>
          <a:p>
            <a:pPr marL="742950" lvl="1" indent="-285750">
              <a:spcBef>
                <a:spcPts val="0"/>
              </a:spcBef>
              <a:spcAft>
                <a:spcPts val="600"/>
              </a:spcAft>
              <a:buClr>
                <a:srgbClr val="EF282F"/>
              </a:buClr>
              <a:buFont typeface="Arial" panose="020B0604020202020204" pitchFamily="34" charset="0"/>
              <a:buChar char="•"/>
            </a:pPr>
            <a:r>
              <a:rPr lang="en-US" sz="1600" dirty="0"/>
              <a:t>College degree with minimum 3.0 GPA</a:t>
            </a:r>
          </a:p>
          <a:p>
            <a:pPr marL="742950" lvl="1" indent="-285750">
              <a:spcBef>
                <a:spcPts val="0"/>
              </a:spcBef>
              <a:spcAft>
                <a:spcPts val="600"/>
              </a:spcAft>
              <a:buClr>
                <a:srgbClr val="EF282F"/>
              </a:buClr>
              <a:buFont typeface="Arial" panose="020B0604020202020204" pitchFamily="34" charset="0"/>
              <a:buChar char="•"/>
            </a:pPr>
            <a:r>
              <a:rPr lang="en-US" sz="1600" dirty="0"/>
              <a:t>One or more terms with DEVELOP</a:t>
            </a:r>
          </a:p>
          <a:p>
            <a:pPr marL="742950" lvl="1" indent="-285750">
              <a:spcBef>
                <a:spcPts val="0"/>
              </a:spcBef>
              <a:spcAft>
                <a:spcPts val="600"/>
              </a:spcAft>
              <a:buClr>
                <a:srgbClr val="EF282F"/>
              </a:buClr>
              <a:buFont typeface="Arial" panose="020B0604020202020204" pitchFamily="34" charset="0"/>
              <a:buChar char="•"/>
            </a:pPr>
            <a:r>
              <a:rPr lang="en-US" sz="1600" dirty="0"/>
              <a:t>Open to Recent Graduate and Early/Transitioning Career Professional applicants</a:t>
            </a:r>
          </a:p>
          <a:p>
            <a:pPr marL="742950" lvl="1" indent="-285750">
              <a:spcBef>
                <a:spcPts val="0"/>
              </a:spcBef>
              <a:spcAft>
                <a:spcPts val="600"/>
              </a:spcAft>
              <a:buClr>
                <a:srgbClr val="EF282F"/>
              </a:buClr>
              <a:buFont typeface="Arial" panose="020B0604020202020204" pitchFamily="34" charset="0"/>
              <a:buChar char="•"/>
            </a:pPr>
            <a:r>
              <a:rPr lang="en-US" sz="1600" dirty="0"/>
              <a:t>Ability to begin the position in early September</a:t>
            </a:r>
          </a:p>
          <a:p>
            <a:pPr marL="742950" lvl="1" indent="-285750">
              <a:spcBef>
                <a:spcPts val="0"/>
              </a:spcBef>
              <a:spcAft>
                <a:spcPts val="600"/>
              </a:spcAft>
              <a:buClr>
                <a:srgbClr val="EF282F"/>
              </a:buClr>
              <a:buFont typeface="Arial" panose="020B0604020202020204" pitchFamily="34" charset="0"/>
              <a:buChar char="•"/>
            </a:pPr>
            <a:r>
              <a:rPr lang="en-US" sz="1600" dirty="0"/>
              <a:t>Ability to work 40 hours/week during typical business hours</a:t>
            </a:r>
          </a:p>
          <a:p>
            <a:pPr marL="742950" lvl="1" indent="-285750">
              <a:spcBef>
                <a:spcPts val="0"/>
              </a:spcBef>
              <a:spcAft>
                <a:spcPts val="600"/>
              </a:spcAft>
              <a:buClr>
                <a:srgbClr val="EF282F"/>
              </a:buClr>
              <a:buFont typeface="Arial" panose="020B0604020202020204" pitchFamily="34" charset="0"/>
              <a:buChar char="•"/>
            </a:pPr>
            <a:r>
              <a:rPr lang="en-US" sz="1600" dirty="0"/>
              <a:t>Proficient knowledge and understanding of DEVELOP</a:t>
            </a:r>
          </a:p>
          <a:p>
            <a:pPr marL="742950" lvl="1" indent="-285750">
              <a:spcBef>
                <a:spcPts val="0"/>
              </a:spcBef>
              <a:spcAft>
                <a:spcPts val="600"/>
              </a:spcAft>
              <a:buClr>
                <a:srgbClr val="EF282F"/>
              </a:buClr>
              <a:buFont typeface="Arial" panose="020B0604020202020204" pitchFamily="34" charset="0"/>
              <a:buChar char="•"/>
            </a:pPr>
            <a:r>
              <a:rPr lang="en-US" sz="1600" dirty="0"/>
              <a:t>Strong leadership and communication skills</a:t>
            </a:r>
          </a:p>
          <a:p>
            <a:pPr marL="742950" lvl="1" indent="-285750">
              <a:spcBef>
                <a:spcPts val="0"/>
              </a:spcBef>
              <a:spcAft>
                <a:spcPts val="600"/>
              </a:spcAft>
              <a:buClr>
                <a:srgbClr val="EF282F"/>
              </a:buClr>
              <a:buFont typeface="Arial" panose="020B0604020202020204" pitchFamily="34" charset="0"/>
              <a:buChar char="•"/>
            </a:pPr>
            <a:r>
              <a:rPr lang="en-US" sz="1600" dirty="0"/>
              <a:t>Demonstrated ability to generate project ideas and start/maintain </a:t>
            </a:r>
            <a:r>
              <a:rPr lang="en-US" sz="1600" dirty="0" smtClean="0"/>
              <a:t>partnerships</a:t>
            </a:r>
          </a:p>
        </p:txBody>
      </p:sp>
      <p:pic>
        <p:nvPicPr>
          <p:cNvPr id="43" name="Picture 42"/>
          <p:cNvPicPr>
            <a:picLocks noChangeAspect="1"/>
          </p:cNvPicPr>
          <p:nvPr/>
        </p:nvPicPr>
        <p:blipFill>
          <a:blip r:embed="rId4"/>
          <a:stretch>
            <a:fillRect/>
          </a:stretch>
        </p:blipFill>
        <p:spPr>
          <a:xfrm>
            <a:off x="6394970" y="2416867"/>
            <a:ext cx="3308045" cy="2404948"/>
          </a:xfrm>
          <a:prstGeom prst="rect">
            <a:avLst/>
          </a:prstGeom>
          <a:ln>
            <a:noFill/>
          </a:ln>
          <a:effectLst>
            <a:outerShdw blurRad="292100" dist="139700" dir="2700000" algn="tl" rotWithShape="0">
              <a:srgbClr val="333333">
                <a:alpha val="65000"/>
              </a:srgbClr>
            </a:outerShdw>
          </a:effectLst>
        </p:spPr>
      </p:pic>
      <p:grpSp>
        <p:nvGrpSpPr>
          <p:cNvPr id="40" name="Group 39"/>
          <p:cNvGrpSpPr/>
          <p:nvPr/>
        </p:nvGrpSpPr>
        <p:grpSpPr>
          <a:xfrm>
            <a:off x="6127507" y="5191797"/>
            <a:ext cx="3768686" cy="1337795"/>
            <a:chOff x="637003" y="5290691"/>
            <a:chExt cx="3691983" cy="1087366"/>
          </a:xfrm>
        </p:grpSpPr>
        <p:sp>
          <p:nvSpPr>
            <p:cNvPr id="47" name="Text Placeholder 5"/>
            <p:cNvSpPr txBox="1">
              <a:spLocks/>
            </p:cNvSpPr>
            <p:nvPr/>
          </p:nvSpPr>
          <p:spPr>
            <a:xfrm>
              <a:off x="638105" y="5307539"/>
              <a:ext cx="3690881" cy="10705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lgn="ctr">
                <a:spcBef>
                  <a:spcPts val="0"/>
                </a:spcBef>
                <a:buClr>
                  <a:srgbClr val="0078C1"/>
                </a:buClr>
              </a:pPr>
              <a:r>
                <a:rPr lang="en-US" sz="1600" dirty="0" smtClean="0"/>
                <a:t>Three nodes are competing Fellow positions this </a:t>
              </a:r>
              <a:r>
                <a:rPr lang="en-US" sz="1600" dirty="0" smtClean="0"/>
                <a:t>fall</a:t>
              </a:r>
              <a:r>
                <a:rPr lang="en-US" sz="1600" dirty="0" smtClean="0"/>
                <a:t>. </a:t>
              </a:r>
              <a:r>
                <a:rPr lang="en-US" sz="1600" dirty="0" smtClean="0"/>
                <a:t>More information is available on </a:t>
              </a:r>
              <a:r>
                <a:rPr lang="en-US" sz="1600" dirty="0" err="1" smtClean="0"/>
                <a:t>DEVELOPedia</a:t>
              </a:r>
              <a:r>
                <a:rPr lang="en-US" sz="1600" dirty="0" smtClean="0"/>
                <a:t>. </a:t>
              </a:r>
              <a:endParaRPr lang="en-US" sz="1800" dirty="0" smtClean="0"/>
            </a:p>
          </p:txBody>
        </p:sp>
        <p:sp>
          <p:nvSpPr>
            <p:cNvPr id="48" name="Rounded Rectangle 47"/>
            <p:cNvSpPr/>
            <p:nvPr/>
          </p:nvSpPr>
          <p:spPr>
            <a:xfrm>
              <a:off x="637003" y="5290691"/>
              <a:ext cx="3691983" cy="1087366"/>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862233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3452</TotalTime>
  <Words>1561</Words>
  <Application>Microsoft Office PowerPoint</Application>
  <PresentationFormat>Widescreen</PresentationFormat>
  <Paragraphs>161</Paragraphs>
  <Slides>13</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Century Gothic</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Childs, Lauren M. (LARC-E3)[DEVELOP]</dc:creator>
  <cp:lastModifiedBy>Clayton, Amanda L. (LARC-E3)[SSAI DEVELOP]</cp:lastModifiedBy>
  <cp:revision>67</cp:revision>
  <dcterms:created xsi:type="dcterms:W3CDTF">2019-01-24T15:36:39Z</dcterms:created>
  <dcterms:modified xsi:type="dcterms:W3CDTF">2019-09-12T19:57:48Z</dcterms:modified>
</cp:coreProperties>
</file>