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7" clrIdx="0"/>
  <p:cmAuthor id="1" name="Arya, Vishal (LARC)[DEVELOP]" initials="AV(" lastIdx="16" clrIdx="1">
    <p:extLst>
      <p:ext uri="{19B8F6BF-5375-455C-9EA6-DF929625EA0E}">
        <p15:presenceInfo xmlns:p15="http://schemas.microsoft.com/office/powerpoint/2012/main" userId="S-1-5-21-330711430-3775241029-4075259233-665990" providerId="AD"/>
      </p:ext>
    </p:extLst>
  </p:cmAuthor>
  <p:cmAuthor id="2" name="Fenn, Teresa E. (LARC-E3)[SSAI DEVELOP]" initials="FTE(D" lastIdx="1"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5846"/>
    <a:srgbClr val="C66352"/>
    <a:srgbClr val="EB5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5" d="100"/>
          <a:sy n="25" d="100"/>
        </p:scale>
        <p:origin x="2124"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1T18:12:16.036" idx="1">
    <p:pos x="5745" y="546"/>
    <p:text>I've edited this text. Please review changes.</p:text>
    <p:extLst>
      <p:ext uri="{C676402C-5697-4E1C-873F-D02D1690AC5C}">
        <p15:threadingInfo xmlns:p15="http://schemas.microsoft.com/office/powerpoint/2012/main" timeZoneBias="300"/>
      </p:ext>
    </p:extLst>
  </p:cm>
  <p:cm authorId="1" dt="2016-03-01T18:12:24.419" idx="2">
    <p:pos x="6533" y="1379"/>
    <p:text>I've edited this text. Please review changes. Apologies that the template was incorrect--the subtitle should be in title case rather than sentenc case.</p:text>
    <p:extLst>
      <p:ext uri="{C676402C-5697-4E1C-873F-D02D1690AC5C}">
        <p15:threadingInfo xmlns:p15="http://schemas.microsoft.com/office/powerpoint/2012/main" timeZoneBias="300"/>
      </p:ext>
    </p:extLst>
  </p:cm>
  <p:cm authorId="1" dt="2016-03-01T18:14:05.500" idx="3">
    <p:pos x="13824" y="3471"/>
    <p:text>Edited text in this section. Please review changes.</p:text>
    <p:extLst mod="1">
      <p:ext uri="{C676402C-5697-4E1C-873F-D02D1690AC5C}">
        <p15:threadingInfo xmlns:p15="http://schemas.microsoft.com/office/powerpoint/2012/main" timeZoneBias="300"/>
      </p:ext>
    </p:extLst>
  </p:cm>
  <p:cm authorId="1" dt="2016-03-01T18:14:53.753" idx="4">
    <p:pos x="14840" y="19129"/>
    <p:text>When possible, try to keep section headings in line with one another. Acknowledgements is slightly to the right of Conclusions, EO, and Objectives section headers. Use the gridlines tool to help if need be.</p:text>
    <p:extLst>
      <p:ext uri="{C676402C-5697-4E1C-873F-D02D1690AC5C}">
        <p15:threadingInfo xmlns:p15="http://schemas.microsoft.com/office/powerpoint/2012/main" timeZoneBias="300"/>
      </p:ext>
    </p:extLst>
  </p:cm>
  <p:cm authorId="1" dt="2016-03-01T18:15:48.093" idx="5">
    <p:pos x="920" y="20943"/>
    <p:text>A lot of white space here. Please rearrange things to minimize white space, here and throughout the poster.</p:text>
    <p:extLst>
      <p:ext uri="{C676402C-5697-4E1C-873F-D02D1690AC5C}">
        <p15:threadingInfo xmlns:p15="http://schemas.microsoft.com/office/powerpoint/2012/main" timeZoneBias="300"/>
      </p:ext>
    </p:extLst>
  </p:cm>
  <p:cm authorId="1" dt="2016-03-01T18:16:25.683" idx="6">
    <p:pos x="5830" y="14494"/>
    <p:text>Text in images need to be individual image files.</p:text>
    <p:extLst>
      <p:ext uri="{C676402C-5697-4E1C-873F-D02D1690AC5C}">
        <p15:threadingInfo xmlns:p15="http://schemas.microsoft.com/office/powerpoint/2012/main" timeZoneBias="300"/>
      </p:ext>
    </p:extLst>
  </p:cm>
  <p:cm authorId="1" dt="2016-03-01T18:17:45.615" idx="7">
    <p:pos x="16325" y="19811"/>
    <p:text>If you find that you need more space, you can consolidate this info by writing it in paragraph form.</p:text>
    <p:extLst>
      <p:ext uri="{C676402C-5697-4E1C-873F-D02D1690AC5C}">
        <p15:threadingInfo xmlns:p15="http://schemas.microsoft.com/office/powerpoint/2012/main" timeZoneBias="300"/>
      </p:ext>
    </p:extLst>
  </p:cm>
  <p:cm authorId="1" dt="2016-03-01T18:19:09.625" idx="8">
    <p:pos x="14127" y="8549"/>
    <p:text>I've edited text here. Please review changes.</p:text>
    <p:extLst>
      <p:ext uri="{C676402C-5697-4E1C-873F-D02D1690AC5C}">
        <p15:threadingInfo xmlns:p15="http://schemas.microsoft.com/office/powerpoint/2012/main" timeZoneBias="300"/>
      </p:ext>
    </p:extLst>
  </p:cm>
  <p:cm authorId="1" dt="2016-03-01T18:19:24.888" idx="9">
    <p:pos x="14718" y="6791"/>
    <p:text>Are you still using GPM, TRMM, GRACE, etc? If so, please list images for those as well.</p:text>
    <p:extLst>
      <p:ext uri="{C676402C-5697-4E1C-873F-D02D1690AC5C}">
        <p15:threadingInfo xmlns:p15="http://schemas.microsoft.com/office/powerpoint/2012/main" timeZoneBias="300"/>
      </p:ext>
    </p:extLst>
  </p:cm>
  <p:cm authorId="1" dt="2016-03-01T18:20:01.357" idx="10">
    <p:pos x="2486" y="6200"/>
    <p:text>This looks really nice. However, all images/ pointers/ lines/ text in this graphic need to be individual image files.</p:text>
    <p:extLst>
      <p:ext uri="{C676402C-5697-4E1C-873F-D02D1690AC5C}">
        <p15:threadingInfo xmlns:p15="http://schemas.microsoft.com/office/powerpoint/2012/main" timeZoneBias="300"/>
      </p:ext>
    </p:extLst>
  </p:cm>
  <p:cm authorId="1" dt="2016-03-01T18:20:41.915" idx="11">
    <p:pos x="4699" y="8413"/>
    <p:text>Please keep the text size for image captions consistent. In figure 2 and figure 3 text size is 24 but here it is 20. Please revise.</p:text>
    <p:extLst mod="1">
      <p:ext uri="{C676402C-5697-4E1C-873F-D02D1690AC5C}">
        <p15:threadingInfo xmlns:p15="http://schemas.microsoft.com/office/powerpoint/2012/main" timeZoneBias="300"/>
      </p:ext>
    </p:extLst>
  </p:cm>
  <p:cm authorId="1" dt="2016-03-01T18:21:43.127" idx="12">
    <p:pos x="15688" y="13203"/>
    <p:text>This text is too small. Please resize.</p:text>
    <p:extLst>
      <p:ext uri="{C676402C-5697-4E1C-873F-D02D1690AC5C}">
        <p15:threadingInfo xmlns:p15="http://schemas.microsoft.com/office/powerpoint/2012/main" timeZoneBias="300"/>
      </p:ext>
    </p:extLst>
  </p:cm>
  <p:cm authorId="1" dt="2016-03-01T18:21:56.958" idx="13">
    <p:pos x="9443" y="9352"/>
    <p:text>This looks really nice. However, as the methods section on the poster is one of the main sections, along with the results and conclusions, I recommend making this larger and increasing the text size. It is alright if your methods sections takes up more space. You can decease the space other sections take up such as team members, partners, and acknowledgements</p:text>
    <p:extLst>
      <p:ext uri="{C676402C-5697-4E1C-873F-D02D1690AC5C}">
        <p15:threadingInfo xmlns:p15="http://schemas.microsoft.com/office/powerpoint/2012/main" timeZoneBias="300"/>
      </p:ext>
    </p:extLst>
  </p:cm>
  <p:cm authorId="1" dt="2016-03-01T18:23:07.466" idx="14">
    <p:pos x="2243" y="13809"/>
    <p:text>Please keep text size for image captions consistent. Here it is 18 but that is not the case elsewhere.</p:text>
    <p:extLst>
      <p:ext uri="{C676402C-5697-4E1C-873F-D02D1690AC5C}">
        <p15:threadingInfo xmlns:p15="http://schemas.microsoft.com/office/powerpoint/2012/main" timeZoneBias="300"/>
      </p:ext>
    </p:extLst>
  </p:cm>
  <p:cm authorId="1" dt="2016-03-01T18:23:32.992" idx="15">
    <p:pos x="1024" y="12417"/>
    <p:text>legend needs to be individual image file.</p:text>
    <p:extLst>
      <p:ext uri="{C676402C-5697-4E1C-873F-D02D1690AC5C}">
        <p15:threadingInfo xmlns:p15="http://schemas.microsoft.com/office/powerpoint/2012/main" timeZoneBias="300"/>
      </p:ext>
    </p:extLst>
  </p:cm>
  <p:cm authorId="1" dt="2016-03-01T18:24:19.342" idx="16">
    <p:pos x="12141" y="20281"/>
    <p:text>I suggest having the bullets line up with the A in Acknowledgements. Similar to where the bullets begin underneath the C in Conclusions, just above.</p:text>
    <p:extLst>
      <p:ext uri="{C676402C-5697-4E1C-873F-D02D1690AC5C}">
        <p15:threadingInfo xmlns:p15="http://schemas.microsoft.com/office/powerpoint/2012/main" timeZoneBias="300"/>
      </p:ext>
    </p:extLst>
  </p:cm>
  <p:cm authorId="2" dt="2016-03-02T09:21:48.824" idx="1">
    <p:pos x="3663" y="8347"/>
    <p:text>On the poster, it is not necessary to label the images "Figure 1, Figure 2, etc."</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6" Type="http://schemas.openxmlformats.org/officeDocument/2006/relationships/comments" Target="../comments/comment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g"/><Relationship Id="rId5" Type="http://schemas.openxmlformats.org/officeDocument/2006/relationships/image" Target="../media/image6.png"/><Relationship Id="rId15" Type="http://schemas.openxmlformats.org/officeDocument/2006/relationships/image" Target="../media/image15.gif"/><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1"/>
          <p:cNvSpPr txBox="1"/>
          <p:nvPr/>
        </p:nvSpPr>
        <p:spPr>
          <a:xfrm>
            <a:off x="19558095" y="15646052"/>
            <a:ext cx="1231907" cy="94106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El Niño</a:t>
            </a:r>
            <a:endParaRPr lang="en-US" sz="1600" dirty="0">
              <a:solidFill>
                <a:srgbClr val="000000"/>
              </a:solidFill>
              <a:effectLst/>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and</a:t>
            </a:r>
            <a:endParaRPr lang="en-US" sz="1600" dirty="0">
              <a:solidFill>
                <a:srgbClr val="000000"/>
              </a:solidFill>
              <a:effectLst/>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La Niña</a:t>
            </a:r>
            <a:endParaRPr lang="en-US" sz="1600" dirty="0">
              <a:solidFill>
                <a:srgbClr val="000000"/>
              </a:solidFill>
              <a:effectLst/>
              <a:ea typeface="Calibri"/>
              <a:cs typeface="Times New Roman"/>
            </a:endParaRPr>
          </a:p>
        </p:txBody>
      </p:sp>
      <p:sp>
        <p:nvSpPr>
          <p:cNvPr id="68" name="Text Box 28"/>
          <p:cNvSpPr txBox="1"/>
          <p:nvPr/>
        </p:nvSpPr>
        <p:spPr>
          <a:xfrm>
            <a:off x="16334887" y="18954462"/>
            <a:ext cx="1668703" cy="121550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1600" dirty="0">
                <a:solidFill>
                  <a:srgbClr val="000000"/>
                </a:solidFill>
                <a:effectLst/>
                <a:latin typeface="Garamond"/>
                <a:ea typeface="Calibri"/>
                <a:cs typeface="Times New Roman"/>
              </a:rPr>
              <a:t>Normal </a:t>
            </a:r>
            <a:endParaRPr lang="en-US" sz="1600" dirty="0" smtClean="0">
              <a:solidFill>
                <a:srgbClr val="000000"/>
              </a:solidFill>
              <a:effectLst/>
              <a:latin typeface="Garamond"/>
              <a:ea typeface="Calibri"/>
              <a:cs typeface="Times New Roman"/>
            </a:endParaRPr>
          </a:p>
          <a:p>
            <a:pPr marL="0" marR="0" algn="ctr">
              <a:lnSpc>
                <a:spcPct val="115000"/>
              </a:lnSpc>
              <a:spcBef>
                <a:spcPts val="0"/>
              </a:spcBef>
            </a:pPr>
            <a:r>
              <a:rPr lang="en-US" sz="1600" dirty="0" smtClean="0">
                <a:solidFill>
                  <a:srgbClr val="000000"/>
                </a:solidFill>
                <a:effectLst/>
                <a:latin typeface="Garamond"/>
                <a:ea typeface="Calibri"/>
                <a:cs typeface="Times New Roman"/>
              </a:rPr>
              <a:t>Difference </a:t>
            </a:r>
            <a:r>
              <a:rPr lang="en-US" sz="1600" dirty="0">
                <a:solidFill>
                  <a:srgbClr val="000000"/>
                </a:solidFill>
                <a:effectLst/>
                <a:latin typeface="Garamond"/>
                <a:ea typeface="Calibri"/>
                <a:cs typeface="Times New Roman"/>
              </a:rPr>
              <a:t>Vegetation Index (NDVI)</a:t>
            </a:r>
            <a:endParaRPr lang="en-US" sz="1600" dirty="0">
              <a:solidFill>
                <a:srgbClr val="000000"/>
              </a:solidFill>
              <a:effectLst/>
              <a:ea typeface="Calibri"/>
              <a:cs typeface="Times New Roman"/>
            </a:endParaRPr>
          </a:p>
        </p:txBody>
      </p:sp>
      <p:pic>
        <p:nvPicPr>
          <p:cNvPr id="69" name="Picture 68"/>
          <p:cNvPicPr/>
          <p:nvPr/>
        </p:nvPicPr>
        <p:blipFill rotWithShape="1">
          <a:blip r:embed="rId2" cstate="print">
            <a:extLst>
              <a:ext uri="{28A0092B-C50C-407E-A947-70E740481C1C}">
                <a14:useLocalDpi xmlns:a14="http://schemas.microsoft.com/office/drawing/2010/main" val="0"/>
              </a:ext>
            </a:extLst>
          </a:blip>
          <a:srcRect l="27421" r="17108" b="-10127"/>
          <a:stretch/>
        </p:blipFill>
        <p:spPr bwMode="auto">
          <a:xfrm>
            <a:off x="18826081" y="18118010"/>
            <a:ext cx="2881503" cy="2849418"/>
          </a:xfrm>
          <a:prstGeom prst="ellipse">
            <a:avLst/>
          </a:prstGeom>
          <a:ln>
            <a:noFill/>
          </a:ln>
          <a:effectLst>
            <a:softEdge rad="31750"/>
          </a:effectLst>
          <a:extLst>
            <a:ext uri="{53640926-AAD7-44D8-BBD7-CCE9431645EC}">
              <a14:shadowObscured xmlns:a14="http://schemas.microsoft.com/office/drawing/2010/main"/>
            </a:ext>
          </a:extLst>
        </p:spPr>
      </p:pic>
      <p:sp>
        <p:nvSpPr>
          <p:cNvPr id="63" name="Text Box 11"/>
          <p:cNvSpPr txBox="1"/>
          <p:nvPr/>
        </p:nvSpPr>
        <p:spPr>
          <a:xfrm>
            <a:off x="14524115" y="19176159"/>
            <a:ext cx="990231" cy="8555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1200"/>
              </a:spcBef>
              <a:spcAft>
                <a:spcPts val="0"/>
              </a:spcAft>
            </a:pPr>
            <a:r>
              <a:rPr lang="en-US" sz="1600" dirty="0">
                <a:solidFill>
                  <a:srgbClr val="000000"/>
                </a:solidFill>
                <a:effectLst/>
                <a:latin typeface="Garamond"/>
                <a:ea typeface="Calibri"/>
                <a:cs typeface="Times New Roman"/>
              </a:rPr>
              <a:t>NOAA </a:t>
            </a:r>
            <a:endParaRPr lang="en-US" sz="1600" dirty="0">
              <a:solidFill>
                <a:srgbClr val="000000"/>
              </a:solidFill>
              <a:effectLst/>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AVHRR</a:t>
            </a:r>
            <a:endParaRPr lang="en-US" sz="1600" dirty="0">
              <a:solidFill>
                <a:srgbClr val="000000"/>
              </a:solidFill>
              <a:effectLst/>
              <a:ea typeface="Calibri"/>
              <a:cs typeface="Times New Roman"/>
            </a:endParaRPr>
          </a:p>
        </p:txBody>
      </p:sp>
      <p:sp>
        <p:nvSpPr>
          <p:cNvPr id="64" name="Text Box 27"/>
          <p:cNvSpPr txBox="1"/>
          <p:nvPr/>
        </p:nvSpPr>
        <p:spPr>
          <a:xfrm>
            <a:off x="15420528" y="17690804"/>
            <a:ext cx="887064" cy="111701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dirty="0">
                <a:solidFill>
                  <a:srgbClr val="000000"/>
                </a:solidFill>
                <a:effectLst/>
                <a:latin typeface="Garamond"/>
                <a:ea typeface="Calibri"/>
                <a:cs typeface="Times New Roman"/>
              </a:rPr>
              <a:t>NASA MODIS</a:t>
            </a:r>
            <a:endParaRPr lang="en-US" sz="1600" dirty="0">
              <a:solidFill>
                <a:srgbClr val="000000"/>
              </a:solidFill>
              <a:effectLst/>
              <a:ea typeface="Calibri"/>
              <a:cs typeface="Times New Roman"/>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71" y="8958876"/>
            <a:ext cx="11226890" cy="6973812"/>
          </a:xfrm>
          <a:prstGeom prst="rect">
            <a:avLst/>
          </a:prstGeom>
        </p:spPr>
      </p:pic>
      <p:sp>
        <p:nvSpPr>
          <p:cNvPr id="2" name="Text Placeholder 1"/>
          <p:cNvSpPr>
            <a:spLocks noGrp="1"/>
          </p:cNvSpPr>
          <p:nvPr>
            <p:ph type="body" sz="quarter" idx="13"/>
          </p:nvPr>
        </p:nvSpPr>
        <p:spPr/>
        <p:txBody>
          <a:bodyPr/>
          <a:lstStyle/>
          <a:p>
            <a:r>
              <a:rPr lang="en-US" dirty="0" smtClean="0"/>
              <a:t>NOAA National Centers for Environmental Information</a:t>
            </a:r>
            <a:endParaRPr lang="en-US" dirty="0"/>
          </a:p>
        </p:txBody>
      </p:sp>
      <p:sp>
        <p:nvSpPr>
          <p:cNvPr id="4" name="Text Placeholder 3"/>
          <p:cNvSpPr>
            <a:spLocks noGrp="1"/>
          </p:cNvSpPr>
          <p:nvPr>
            <p:ph type="body" sz="quarter" idx="11"/>
          </p:nvPr>
        </p:nvSpPr>
        <p:spPr/>
        <p:txBody>
          <a:bodyPr/>
          <a:lstStyle/>
          <a:p>
            <a:r>
              <a:rPr lang="en-US" dirty="0" smtClean="0"/>
              <a:t>Monitoring Precipitation and Drought to </a:t>
            </a:r>
            <a:r>
              <a:rPr lang="en-US" dirty="0"/>
              <a:t>E</a:t>
            </a:r>
            <a:r>
              <a:rPr lang="en-US" dirty="0" smtClean="0"/>
              <a:t>nhance U.S. Air Force Predictions and Decision-Making in the Levant and Central America</a:t>
            </a:r>
            <a:endParaRPr lang="en-US" dirty="0"/>
          </a:p>
        </p:txBody>
      </p:sp>
      <p:sp>
        <p:nvSpPr>
          <p:cNvPr id="5" name="Text Placeholder 4"/>
          <p:cNvSpPr>
            <a:spLocks noGrp="1"/>
          </p:cNvSpPr>
          <p:nvPr>
            <p:ph type="body" sz="quarter" idx="10"/>
          </p:nvPr>
        </p:nvSpPr>
        <p:spPr>
          <a:xfrm>
            <a:off x="2731168" y="842210"/>
            <a:ext cx="21632779" cy="1248397"/>
          </a:xfrm>
        </p:spPr>
        <p:txBody>
          <a:bodyPr/>
          <a:lstStyle/>
          <a:p>
            <a:r>
              <a:rPr lang="en-US" dirty="0" smtClean="0"/>
              <a:t>Levant &amp; Central American Climate </a:t>
            </a:r>
            <a:endParaRPr lang="en-US" dirty="0"/>
          </a:p>
        </p:txBody>
      </p:sp>
      <p:sp>
        <p:nvSpPr>
          <p:cNvPr id="9" name="Text Placeholder 16"/>
          <p:cNvSpPr txBox="1">
            <a:spLocks/>
          </p:cNvSpPr>
          <p:nvPr/>
        </p:nvSpPr>
        <p:spPr>
          <a:xfrm>
            <a:off x="778456" y="29166703"/>
            <a:ext cx="8229600" cy="64327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p>
          <a:p>
            <a:r>
              <a:rPr lang="en-US" dirty="0" smtClean="0"/>
              <a:t>	       </a:t>
            </a:r>
          </a:p>
          <a:p>
            <a:endParaRPr lang="en-US" dirty="0"/>
          </a:p>
          <a:p>
            <a:endParaRPr lang="en-US" dirty="0" smtClean="0"/>
          </a:p>
          <a:p>
            <a:pPr>
              <a:spcBef>
                <a:spcPts val="600"/>
              </a:spcBef>
            </a:pPr>
            <a:r>
              <a:rPr lang="en-US" dirty="0" smtClean="0"/>
              <a:t>Alec  </a:t>
            </a:r>
            <a:r>
              <a:rPr lang="en-US" dirty="0" err="1" smtClean="0"/>
              <a:t>Courtright</a:t>
            </a:r>
            <a:endParaRPr lang="en-US" dirty="0"/>
          </a:p>
          <a:p>
            <a:pPr>
              <a:spcBef>
                <a:spcPts val="600"/>
              </a:spcBef>
            </a:pPr>
            <a:r>
              <a:rPr lang="en-US" dirty="0" smtClean="0"/>
              <a:t>  Team Lead</a:t>
            </a:r>
          </a:p>
          <a:p>
            <a:endParaRPr lang="en-US" dirty="0" smtClean="0"/>
          </a:p>
          <a:p>
            <a:r>
              <a:rPr lang="en-US" dirty="0"/>
              <a:t>   </a:t>
            </a:r>
            <a:r>
              <a:rPr lang="en-US" dirty="0" smtClean="0"/>
              <a:t>                           Hayley </a:t>
            </a:r>
            <a:r>
              <a:rPr lang="en-US" dirty="0" err="1" smtClean="0"/>
              <a:t>Hajic</a:t>
            </a:r>
            <a:r>
              <a:rPr lang="en-US" dirty="0" smtClean="0"/>
              <a:t>		</a:t>
            </a:r>
          </a:p>
          <a:p>
            <a:r>
              <a:rPr lang="en-US" dirty="0" smtClean="0"/>
              <a:t>	</a:t>
            </a:r>
            <a:endParaRPr lang="en-US" dirty="0"/>
          </a:p>
          <a:p>
            <a:r>
              <a:rPr lang="en-US" dirty="0" smtClean="0"/>
              <a:t>	                        Christie Stevens</a:t>
            </a:r>
          </a:p>
        </p:txBody>
      </p:sp>
      <p:sp>
        <p:nvSpPr>
          <p:cNvPr id="10" name="Text Placeholder 16"/>
          <p:cNvSpPr txBox="1">
            <a:spLocks/>
          </p:cNvSpPr>
          <p:nvPr/>
        </p:nvSpPr>
        <p:spPr>
          <a:xfrm>
            <a:off x="9601200" y="28711742"/>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7870085" y="3143540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fontAlgn="base">
              <a:buClr>
                <a:schemeClr val="accent1"/>
              </a:buClr>
              <a:buSzPct val="70000"/>
              <a:buFont typeface="Garamond" panose="02020404030301010803" pitchFamily="18" charset="0"/>
              <a:buChar char="►"/>
            </a:pPr>
            <a:r>
              <a:rPr lang="en-US" dirty="0" smtClean="0"/>
              <a:t>Dr</a:t>
            </a:r>
            <a:r>
              <a:rPr lang="en-US" dirty="0"/>
              <a:t>. DeWayne Cecil, </a:t>
            </a:r>
            <a:r>
              <a:rPr lang="en-US" i="1" dirty="0"/>
              <a:t>Science </a:t>
            </a:r>
            <a:r>
              <a:rPr lang="en-US" i="1" dirty="0" smtClean="0"/>
              <a:t>Advisor</a:t>
            </a:r>
            <a:r>
              <a:rPr lang="en-US" dirty="0" smtClean="0"/>
              <a:t>, </a:t>
            </a:r>
            <a:r>
              <a:rPr lang="en-US" dirty="0"/>
              <a:t>National </a:t>
            </a:r>
            <a:r>
              <a:rPr lang="en-US" dirty="0" smtClean="0"/>
              <a:t>Centers </a:t>
            </a:r>
            <a:r>
              <a:rPr lang="en-US" dirty="0"/>
              <a:t>for Environmental </a:t>
            </a:r>
            <a:r>
              <a:rPr lang="en-US" dirty="0" smtClean="0"/>
              <a:t>Information</a:t>
            </a:r>
            <a:endParaRPr lang="en-US" dirty="0"/>
          </a:p>
          <a:p>
            <a:pPr marL="457200" indent="-457200" fontAlgn="base">
              <a:buClr>
                <a:schemeClr val="accent1"/>
              </a:buClr>
              <a:buSzPct val="70000"/>
              <a:buFont typeface="Garamond" panose="02020404030301010803" pitchFamily="18" charset="0"/>
              <a:buChar char="►"/>
            </a:pPr>
            <a:r>
              <a:rPr lang="en-US" dirty="0"/>
              <a:t>Jessica Sutton, </a:t>
            </a:r>
            <a:r>
              <a:rPr lang="en-US" i="1" dirty="0"/>
              <a:t>Center Lead</a:t>
            </a:r>
            <a:r>
              <a:rPr lang="en-US" dirty="0"/>
              <a:t> at NOAA </a:t>
            </a:r>
            <a:r>
              <a:rPr lang="en-US" dirty="0" smtClean="0"/>
              <a:t>NCEI</a:t>
            </a:r>
          </a:p>
          <a:p>
            <a:pPr marL="457200" indent="-457200" fontAlgn="base">
              <a:buClr>
                <a:schemeClr val="accent1"/>
              </a:buClr>
              <a:buSzPct val="70000"/>
              <a:buFont typeface="Garamond" panose="02020404030301010803" pitchFamily="18" charset="0"/>
              <a:buChar char="►"/>
            </a:pPr>
            <a:r>
              <a:rPr lang="en-US" dirty="0" smtClean="0"/>
              <a:t>Emma </a:t>
            </a:r>
            <a:r>
              <a:rPr lang="en-US" dirty="0" err="1"/>
              <a:t>Baghel</a:t>
            </a:r>
            <a:r>
              <a:rPr lang="en-US" dirty="0"/>
              <a:t>, </a:t>
            </a:r>
            <a:r>
              <a:rPr lang="en-US" i="1" dirty="0"/>
              <a:t>Assistant Center Lead </a:t>
            </a:r>
            <a:r>
              <a:rPr lang="en-US" dirty="0"/>
              <a:t>at NOAA </a:t>
            </a:r>
            <a:r>
              <a:rPr lang="en-US" dirty="0" smtClean="0"/>
              <a:t>NCEI</a:t>
            </a:r>
          </a:p>
          <a:p>
            <a:pPr marL="457200" indent="-457200" fontAlgn="base">
              <a:buClr>
                <a:schemeClr val="accent1"/>
              </a:buClr>
              <a:buSzPct val="70000"/>
              <a:buFont typeface="Garamond" panose="02020404030301010803" pitchFamily="18" charset="0"/>
              <a:buChar char="►"/>
            </a:pPr>
            <a:r>
              <a:rPr lang="en-US" dirty="0" smtClean="0"/>
              <a:t>U.S. Air Force 14 </a:t>
            </a:r>
            <a:r>
              <a:rPr lang="en-US" dirty="0"/>
              <a:t>Weather Squadron, </a:t>
            </a:r>
            <a:r>
              <a:rPr lang="en-US" i="1" dirty="0"/>
              <a:t>End </a:t>
            </a:r>
            <a:r>
              <a:rPr lang="en-US" i="1" dirty="0" smtClean="0"/>
              <a:t>users</a:t>
            </a:r>
            <a:endParaRPr lang="en-US" dirty="0" smtClean="0"/>
          </a:p>
        </p:txBody>
      </p:sp>
      <p:sp>
        <p:nvSpPr>
          <p:cNvPr id="8" name="Text Placeholder 16"/>
          <p:cNvSpPr txBox="1">
            <a:spLocks/>
          </p:cNvSpPr>
          <p:nvPr/>
        </p:nvSpPr>
        <p:spPr>
          <a:xfrm>
            <a:off x="914401" y="24045344"/>
            <a:ext cx="14380272" cy="37982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    </a:t>
            </a:r>
            <a:endParaRPr lang="en-US" dirty="0" smtClean="0"/>
          </a:p>
        </p:txBody>
      </p:sp>
      <p:sp>
        <p:nvSpPr>
          <p:cNvPr id="12" name="Text Placeholder 16"/>
          <p:cNvSpPr txBox="1">
            <a:spLocks/>
          </p:cNvSpPr>
          <p:nvPr/>
        </p:nvSpPr>
        <p:spPr>
          <a:xfrm>
            <a:off x="18288000" y="27580805"/>
            <a:ext cx="8229600" cy="19484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a:p>
            <a:pPr marL="347663" indent="-347663"/>
            <a:endParaRPr lang="en-US" dirty="0" smtClean="0"/>
          </a:p>
        </p:txBody>
      </p:sp>
      <p:sp>
        <p:nvSpPr>
          <p:cNvPr id="13" name="Text Placeholder 16"/>
          <p:cNvSpPr txBox="1">
            <a:spLocks/>
          </p:cNvSpPr>
          <p:nvPr/>
        </p:nvSpPr>
        <p:spPr>
          <a:xfrm>
            <a:off x="18288000" y="13834532"/>
            <a:ext cx="8229600" cy="22512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862079"/>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56468" y="530112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b="1" dirty="0" smtClean="0">
              <a:solidFill>
                <a:schemeClr val="accent1"/>
              </a:solidFill>
            </a:endParaRPr>
          </a:p>
          <a:p>
            <a:pPr fontAlgn="base"/>
            <a:r>
              <a:rPr lang="en-US" b="1" dirty="0" smtClean="0">
                <a:solidFill>
                  <a:schemeClr val="accent1"/>
                </a:solidFill>
              </a:rPr>
              <a:t>Create</a:t>
            </a:r>
            <a:r>
              <a:rPr lang="en-US" dirty="0" smtClean="0">
                <a:solidFill>
                  <a:schemeClr val="accent1"/>
                </a:solidFill>
              </a:rPr>
              <a:t> </a:t>
            </a:r>
            <a:r>
              <a:rPr lang="en-US" dirty="0"/>
              <a:t>comprehensive </a:t>
            </a:r>
            <a:r>
              <a:rPr lang="en-US" dirty="0" err="1"/>
              <a:t>climatologies</a:t>
            </a:r>
            <a:r>
              <a:rPr lang="en-US" dirty="0"/>
              <a:t> of Central America and the Levant to enhance the 14th Weather Squadron’s decision-making capabilities.</a:t>
            </a:r>
          </a:p>
          <a:p>
            <a:pPr fontAlgn="base"/>
            <a:r>
              <a:rPr lang="en-US" b="1" dirty="0">
                <a:solidFill>
                  <a:schemeClr val="accent1"/>
                </a:solidFill>
              </a:rPr>
              <a:t>Compare</a:t>
            </a:r>
            <a:r>
              <a:rPr lang="en-US" dirty="0">
                <a:solidFill>
                  <a:schemeClr val="accent1"/>
                </a:solidFill>
              </a:rPr>
              <a:t> </a:t>
            </a:r>
            <a:r>
              <a:rPr lang="en-US" dirty="0" smtClean="0"/>
              <a:t>NOAA AVHRR </a:t>
            </a:r>
            <a:r>
              <a:rPr lang="en-US" dirty="0"/>
              <a:t>and </a:t>
            </a:r>
            <a:r>
              <a:rPr lang="en-US" dirty="0" smtClean="0"/>
              <a:t>NASA MODIS </a:t>
            </a:r>
            <a:r>
              <a:rPr lang="en-US" dirty="0"/>
              <a:t>NDVI </a:t>
            </a:r>
            <a:r>
              <a:rPr lang="en-US" dirty="0" smtClean="0"/>
              <a:t>datasets to assess data reliability. </a:t>
            </a:r>
          </a:p>
          <a:p>
            <a:pPr fontAlgn="base"/>
            <a:r>
              <a:rPr lang="en-US" b="1" dirty="0" smtClean="0">
                <a:solidFill>
                  <a:schemeClr val="accent1"/>
                </a:solidFill>
              </a:rPr>
              <a:t>Examine</a:t>
            </a:r>
            <a:r>
              <a:rPr lang="en-US" dirty="0" smtClean="0">
                <a:solidFill>
                  <a:schemeClr val="accent1"/>
                </a:solidFill>
              </a:rPr>
              <a:t> </a:t>
            </a:r>
            <a:r>
              <a:rPr lang="en-US" dirty="0" smtClean="0"/>
              <a:t>neutral </a:t>
            </a:r>
            <a:r>
              <a:rPr lang="en-US" dirty="0"/>
              <a:t>and anomalous </a:t>
            </a:r>
            <a:r>
              <a:rPr lang="en-US" dirty="0" smtClean="0"/>
              <a:t>years to discover trends and determine effects of extreme weather-related events, such as El Niño and La Niña. </a:t>
            </a:r>
          </a:p>
          <a:p>
            <a:pPr fontAlgn="base"/>
            <a:r>
              <a:rPr lang="en-US" b="1" dirty="0" smtClean="0">
                <a:solidFill>
                  <a:schemeClr val="accent1"/>
                </a:solidFill>
              </a:rPr>
              <a:t>Study</a:t>
            </a:r>
            <a:r>
              <a:rPr lang="en-US" dirty="0" smtClean="0">
                <a:solidFill>
                  <a:schemeClr val="accent1"/>
                </a:solidFill>
              </a:rPr>
              <a:t> </a:t>
            </a:r>
            <a:r>
              <a:rPr lang="en-US" dirty="0" smtClean="0"/>
              <a:t>land-cover </a:t>
            </a:r>
            <a:r>
              <a:rPr lang="en-US" dirty="0"/>
              <a:t>maps and compare </a:t>
            </a:r>
            <a:r>
              <a:rPr lang="en-US" dirty="0" smtClean="0"/>
              <a:t>land-use change with </a:t>
            </a:r>
            <a:r>
              <a:rPr lang="en-US" dirty="0"/>
              <a:t>NDVI in both regions. </a:t>
            </a:r>
          </a:p>
        </p:txBody>
      </p:sp>
      <p:sp>
        <p:nvSpPr>
          <p:cNvPr id="16" name="TextBox 15"/>
          <p:cNvSpPr txBox="1"/>
          <p:nvPr/>
        </p:nvSpPr>
        <p:spPr>
          <a:xfrm>
            <a:off x="914400" y="509263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14457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914402" y="980723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32365" y="10758722"/>
            <a:ext cx="8229600" cy="11849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a:p>
            <a:endParaRPr lang="en-US" sz="2700" dirty="0" smtClean="0">
              <a:solidFill>
                <a:srgbClr val="000000"/>
              </a:solidFill>
              <a:latin typeface="Century Gothic" panose="020B0502020202020204" pitchFamily="34" charset="0"/>
            </a:endParaRPr>
          </a:p>
        </p:txBody>
      </p:sp>
      <p:sp>
        <p:nvSpPr>
          <p:cNvPr id="27" name="TextBox 26"/>
          <p:cNvSpPr txBox="1"/>
          <p:nvPr/>
        </p:nvSpPr>
        <p:spPr>
          <a:xfrm>
            <a:off x="828516" y="1629284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6381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020115" y="303434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71020" y="28786878"/>
            <a:ext cx="53519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1572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Alec </a:t>
            </a:r>
            <a:r>
              <a:rPr lang="en-US" dirty="0" err="1" smtClean="0"/>
              <a:t>Courtright</a:t>
            </a:r>
            <a:r>
              <a:rPr lang="en-US" dirty="0" smtClean="0"/>
              <a:t> (Project Lead), Christie Stevens, Hayley </a:t>
            </a:r>
            <a:r>
              <a:rPr lang="en-US" dirty="0" err="1" smtClean="0"/>
              <a:t>Hajic</a:t>
            </a:r>
            <a:endParaRPr lang="en-US" dirty="0" smtClean="0"/>
          </a:p>
          <a:p>
            <a:r>
              <a:rPr lang="en-US" sz="2400" dirty="0" smtClean="0"/>
              <a:t>DEVELOP National Program at NOAA National Centers for Environmental Information</a:t>
            </a:r>
            <a:endParaRPr lang="en-US" sz="24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0086" y="12964046"/>
            <a:ext cx="2165684" cy="1630279"/>
          </a:xfrm>
          <a:prstGeom prst="rect">
            <a:avLst/>
          </a:prstGeom>
        </p:spPr>
      </p:pic>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813" r="90000"/>
                    </a14:imgEffect>
                  </a14:imgLayer>
                </a14:imgProps>
              </a:ext>
              <a:ext uri="{28A0092B-C50C-407E-A947-70E740481C1C}">
                <a14:useLocalDpi xmlns:a14="http://schemas.microsoft.com/office/drawing/2010/main" val="0"/>
              </a:ext>
            </a:extLst>
          </a:blip>
          <a:stretch>
            <a:fillRect/>
          </a:stretch>
        </p:blipFill>
        <p:spPr>
          <a:xfrm rot="1055531">
            <a:off x="16933232" y="11047043"/>
            <a:ext cx="3387996" cy="2540997"/>
          </a:xfrm>
          <a:prstGeom prst="rect">
            <a:avLst/>
          </a:prstGeom>
        </p:spPr>
      </p:pic>
      <p:sp>
        <p:nvSpPr>
          <p:cNvPr id="36" name="Text Placeholder 16"/>
          <p:cNvSpPr txBox="1">
            <a:spLocks/>
          </p:cNvSpPr>
          <p:nvPr/>
        </p:nvSpPr>
        <p:spPr>
          <a:xfrm>
            <a:off x="17830799" y="17472030"/>
            <a:ext cx="8229601" cy="814865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37" name="Text Placeholder 16"/>
          <p:cNvSpPr txBox="1">
            <a:spLocks/>
          </p:cNvSpPr>
          <p:nvPr/>
        </p:nvSpPr>
        <p:spPr>
          <a:xfrm>
            <a:off x="17830800" y="11687165"/>
            <a:ext cx="7772400" cy="33274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0"/>
              </a:spcBef>
              <a:buNone/>
            </a:pPr>
            <a:r>
              <a:rPr lang="en-US" dirty="0"/>
              <a:t>	</a:t>
            </a:r>
            <a:r>
              <a:rPr lang="en-US" dirty="0" smtClean="0"/>
              <a:t>NOAA AVHRR</a:t>
            </a:r>
          </a:p>
          <a:p>
            <a:pPr marL="0" indent="0">
              <a:spcBef>
                <a:spcPts val="0"/>
              </a:spcBef>
              <a:buNone/>
            </a:pPr>
            <a:r>
              <a:rPr lang="en-US" dirty="0"/>
              <a:t>	</a:t>
            </a:r>
            <a:r>
              <a:rPr lang="en-US" sz="2000" dirty="0" smtClean="0"/>
              <a:t>0.5 degrees resolution daily</a:t>
            </a:r>
            <a:endParaRPr lang="en-US" dirty="0" smtClean="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r>
              <a:rPr lang="en-US" dirty="0"/>
              <a:t>	</a:t>
            </a:r>
            <a:r>
              <a:rPr lang="en-US" dirty="0" smtClean="0"/>
              <a:t>NASA Terra MODIS</a:t>
            </a:r>
            <a:endParaRPr lang="en-US" dirty="0"/>
          </a:p>
          <a:p>
            <a:pPr marL="0" indent="0">
              <a:spcBef>
                <a:spcPts val="0"/>
              </a:spcBef>
              <a:buNone/>
            </a:pPr>
            <a:r>
              <a:rPr lang="en-US" dirty="0" smtClean="0"/>
              <a:t>	</a:t>
            </a:r>
            <a:r>
              <a:rPr lang="en-US" sz="2000" dirty="0" smtClean="0"/>
              <a:t>1km resolution every 16 days</a:t>
            </a:r>
          </a:p>
        </p:txBody>
      </p:sp>
      <p:sp>
        <p:nvSpPr>
          <p:cNvPr id="24" name="TextBox 23"/>
          <p:cNvSpPr txBox="1"/>
          <p:nvPr/>
        </p:nvSpPr>
        <p:spPr>
          <a:xfrm>
            <a:off x="11285144" y="14818695"/>
            <a:ext cx="1038407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2" name="TextBox 21"/>
          <p:cNvSpPr txBox="1"/>
          <p:nvPr/>
        </p:nvSpPr>
        <p:spPr>
          <a:xfrm>
            <a:off x="5513014" y="13641609"/>
            <a:ext cx="5326482" cy="1631216"/>
          </a:xfrm>
          <a:prstGeom prst="rect">
            <a:avLst/>
          </a:prstGeom>
          <a:noFill/>
        </p:spPr>
        <p:txBody>
          <a:bodyPr wrap="square" rtlCol="0">
            <a:spAutoFit/>
          </a:bodyPr>
          <a:lstStyle/>
          <a:p>
            <a:r>
              <a:rPr lang="en-US" sz="2000" b="1" dirty="0" smtClean="0">
                <a:solidFill>
                  <a:srgbClr val="000000"/>
                </a:solidFill>
              </a:rPr>
              <a:t>Figure 1</a:t>
            </a:r>
            <a:r>
              <a:rPr lang="en-US" sz="2000" dirty="0" smtClean="0">
                <a:solidFill>
                  <a:srgbClr val="000000"/>
                </a:solidFill>
              </a:rPr>
              <a:t> Central America including Guatemala, El Salvador, Honduras and Nicaragua (left); The Levant study area including Lebanon, Israel, Jordan, Iraq and Syria (right)</a:t>
            </a:r>
          </a:p>
          <a:p>
            <a:endParaRPr lang="en-US" sz="2000" dirty="0"/>
          </a:p>
        </p:txBody>
      </p:sp>
      <p:pic>
        <p:nvPicPr>
          <p:cNvPr id="3" name="Picture 2"/>
          <p:cNvPicPr>
            <a:picLocks noChangeAspect="1"/>
          </p:cNvPicPr>
          <p:nvPr/>
        </p:nvPicPr>
        <p:blipFill>
          <a:blip r:embed="rId7"/>
          <a:stretch>
            <a:fillRect/>
          </a:stretch>
        </p:blipFill>
        <p:spPr>
          <a:xfrm>
            <a:off x="9671020" y="30171729"/>
            <a:ext cx="2794000" cy="2603500"/>
          </a:xfrm>
          <a:prstGeom prst="rect">
            <a:avLst/>
          </a:prstGeom>
        </p:spPr>
      </p:pic>
      <p:sp>
        <p:nvSpPr>
          <p:cNvPr id="7" name="TextBox 6"/>
          <p:cNvSpPr txBox="1"/>
          <p:nvPr/>
        </p:nvSpPr>
        <p:spPr>
          <a:xfrm>
            <a:off x="9848820" y="33105429"/>
            <a:ext cx="2438400" cy="1338828"/>
          </a:xfrm>
          <a:prstGeom prst="rect">
            <a:avLst/>
          </a:prstGeom>
          <a:noFill/>
        </p:spPr>
        <p:txBody>
          <a:bodyPr wrap="square" rtlCol="0">
            <a:spAutoFit/>
          </a:bodyPr>
          <a:lstStyle/>
          <a:p>
            <a:pPr algn="ctr"/>
            <a:r>
              <a:rPr lang="en-US" sz="2700" dirty="0" smtClean="0"/>
              <a:t>U.S. Air Force 14</a:t>
            </a:r>
            <a:r>
              <a:rPr lang="en-US" sz="2700" baseline="30000" dirty="0" smtClean="0"/>
              <a:t>th</a:t>
            </a:r>
            <a:r>
              <a:rPr lang="en-US" sz="2700" dirty="0" smtClean="0"/>
              <a:t> Weather Squadron</a:t>
            </a:r>
            <a:endParaRPr lang="en-US" sz="2700" dirty="0"/>
          </a:p>
        </p:txBody>
      </p:sp>
      <p:sp>
        <p:nvSpPr>
          <p:cNvPr id="33" name="Rectangle 32"/>
          <p:cNvSpPr/>
          <p:nvPr/>
        </p:nvSpPr>
        <p:spPr>
          <a:xfrm>
            <a:off x="13526685" y="17776482"/>
            <a:ext cx="378630" cy="1023037"/>
          </a:xfrm>
          <a:prstGeom prst="rect">
            <a:avLst/>
          </a:prstGeom>
        </p:spPr>
        <p:txBody>
          <a:bodyPr wrap="none">
            <a:spAutoFit/>
          </a:bodyPr>
          <a:lstStyle/>
          <a:p>
            <a:r>
              <a:rPr lang="en-US" dirty="0"/>
              <a:t> </a:t>
            </a: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9057" y="29833189"/>
            <a:ext cx="3204427" cy="3204427"/>
          </a:xfrm>
          <a:prstGeom prst="rect">
            <a:avLst/>
          </a:prstGeom>
        </p:spPr>
      </p:pic>
      <p:sp>
        <p:nvSpPr>
          <p:cNvPr id="38" name="TextBox 37"/>
          <p:cNvSpPr txBox="1"/>
          <p:nvPr/>
        </p:nvSpPr>
        <p:spPr>
          <a:xfrm>
            <a:off x="13143091" y="32961051"/>
            <a:ext cx="2246801" cy="1815882"/>
          </a:xfrm>
          <a:prstGeom prst="rect">
            <a:avLst/>
          </a:prstGeom>
          <a:noFill/>
        </p:spPr>
        <p:txBody>
          <a:bodyPr wrap="square" rtlCol="0">
            <a:spAutoFit/>
          </a:bodyPr>
          <a:lstStyle/>
          <a:p>
            <a:pPr algn="ctr"/>
            <a:r>
              <a:rPr lang="en-US" sz="2700" dirty="0" smtClean="0"/>
              <a:t>National Oceanic and Atmospheric Association</a:t>
            </a:r>
            <a:endParaRPr lang="en-US" sz="2700" dirty="0"/>
          </a:p>
        </p:txBody>
      </p:sp>
      <p:pic>
        <p:nvPicPr>
          <p:cNvPr id="39" name="image07.png"/>
          <p:cNvPicPr/>
          <p:nvPr/>
        </p:nvPicPr>
        <p:blipFill>
          <a:blip r:embed="rId9"/>
          <a:srcRect l="3943" r="6197"/>
          <a:stretch>
            <a:fillRect/>
          </a:stretch>
        </p:blipFill>
        <p:spPr>
          <a:xfrm>
            <a:off x="914402" y="29367919"/>
            <a:ext cx="2358187" cy="2067484"/>
          </a:xfrm>
          <a:prstGeom prst="rect">
            <a:avLst/>
          </a:prstGeom>
          <a:ln/>
        </p:spPr>
      </p:pic>
      <p:pic>
        <p:nvPicPr>
          <p:cNvPr id="40" name="image08.png"/>
          <p:cNvPicPr/>
          <p:nvPr/>
        </p:nvPicPr>
        <p:blipFill>
          <a:blip r:embed="rId10"/>
          <a:srcRect t="5937" r="12812" b="12500"/>
          <a:stretch>
            <a:fillRect/>
          </a:stretch>
        </p:blipFill>
        <p:spPr>
          <a:xfrm>
            <a:off x="3353905" y="31013330"/>
            <a:ext cx="2193925" cy="2052320"/>
          </a:xfrm>
          <a:prstGeom prst="rect">
            <a:avLst/>
          </a:prstGeom>
          <a:ln/>
        </p:spPr>
      </p:pic>
      <p:pic>
        <p:nvPicPr>
          <p:cNvPr id="41" name="image13.jpg" descr="DEVELOPedia.JPG"/>
          <p:cNvPicPr/>
          <p:nvPr/>
        </p:nvPicPr>
        <p:blipFill>
          <a:blip r:embed="rId11"/>
          <a:srcRect/>
          <a:stretch>
            <a:fillRect/>
          </a:stretch>
        </p:blipFill>
        <p:spPr>
          <a:xfrm>
            <a:off x="5735363" y="32707425"/>
            <a:ext cx="2018665" cy="1957070"/>
          </a:xfrm>
          <a:prstGeom prst="rect">
            <a:avLst/>
          </a:prstGeom>
          <a:ln/>
        </p:spPr>
      </p:pic>
      <p:pic>
        <p:nvPicPr>
          <p:cNvPr id="42" name="image09.png" descr="anomalous_year_graph.PNG"/>
          <p:cNvPicPr/>
          <p:nvPr/>
        </p:nvPicPr>
        <p:blipFill>
          <a:blip r:embed="rId12"/>
          <a:srcRect/>
          <a:stretch>
            <a:fillRect/>
          </a:stretch>
        </p:blipFill>
        <p:spPr>
          <a:xfrm>
            <a:off x="812750" y="23056437"/>
            <a:ext cx="9813694" cy="4631382"/>
          </a:xfrm>
          <a:prstGeom prst="rect">
            <a:avLst/>
          </a:prstGeom>
          <a:ln w="6350">
            <a:solidFill>
              <a:schemeClr val="tx1"/>
            </a:solidFill>
          </a:ln>
        </p:spPr>
      </p:pic>
      <p:pic>
        <p:nvPicPr>
          <p:cNvPr id="43" name="image13.png" descr="trend_map_example.png"/>
          <p:cNvPicPr/>
          <p:nvPr/>
        </p:nvPicPr>
        <p:blipFill>
          <a:blip r:embed="rId13"/>
          <a:srcRect/>
          <a:stretch>
            <a:fillRect/>
          </a:stretch>
        </p:blipFill>
        <p:spPr>
          <a:xfrm>
            <a:off x="616813" y="17282099"/>
            <a:ext cx="6832082" cy="4634478"/>
          </a:xfrm>
          <a:prstGeom prst="rect">
            <a:avLst/>
          </a:prstGeom>
          <a:ln/>
        </p:spPr>
      </p:pic>
      <p:sp>
        <p:nvSpPr>
          <p:cNvPr id="44" name="Rectangle 43"/>
          <p:cNvSpPr/>
          <p:nvPr/>
        </p:nvSpPr>
        <p:spPr>
          <a:xfrm rot="20680538">
            <a:off x="21734878" y="18763548"/>
            <a:ext cx="1331343" cy="204007"/>
          </a:xfrm>
          <a:prstGeom prst="rect">
            <a:avLst/>
          </a:prstGeom>
          <a:solidFill>
            <a:srgbClr val="C25846"/>
          </a:solidFill>
          <a:ln>
            <a:solidFill>
              <a:srgbClr val="C25846"/>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45"/>
          <p:cNvSpPr/>
          <p:nvPr/>
        </p:nvSpPr>
        <p:spPr>
          <a:xfrm rot="748678">
            <a:off x="14878249" y="17796187"/>
            <a:ext cx="478486" cy="197186"/>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p:cNvSpPr/>
          <p:nvPr/>
        </p:nvSpPr>
        <p:spPr>
          <a:xfrm>
            <a:off x="18093389" y="19505259"/>
            <a:ext cx="735274" cy="210779"/>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lowchart: Connector 48"/>
          <p:cNvSpPr/>
          <p:nvPr/>
        </p:nvSpPr>
        <p:spPr>
          <a:xfrm>
            <a:off x="11811020" y="16216187"/>
            <a:ext cx="3049161" cy="3015115"/>
          </a:xfrm>
          <a:prstGeom prst="flowChartConnector">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lowchart: Connector 49"/>
          <p:cNvSpPr/>
          <p:nvPr/>
        </p:nvSpPr>
        <p:spPr>
          <a:xfrm>
            <a:off x="14469523" y="19000256"/>
            <a:ext cx="1093404" cy="1035997"/>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lowchart: Connector 50"/>
          <p:cNvSpPr/>
          <p:nvPr/>
        </p:nvSpPr>
        <p:spPr>
          <a:xfrm>
            <a:off x="15306767" y="17557568"/>
            <a:ext cx="1087291" cy="1028482"/>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lowchart: Connector 51"/>
          <p:cNvSpPr/>
          <p:nvPr/>
        </p:nvSpPr>
        <p:spPr>
          <a:xfrm>
            <a:off x="18842311" y="18056384"/>
            <a:ext cx="2971518" cy="2938340"/>
          </a:xfrm>
          <a:prstGeom prst="flowChartConnector">
            <a:avLst/>
          </a:prstGeom>
          <a:noFill/>
          <a:ln w="57150">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n>
                <a:solidFill>
                  <a:srgbClr val="92D050"/>
                </a:solidFill>
              </a:ln>
            </a:endParaRPr>
          </a:p>
        </p:txBody>
      </p:sp>
      <p:sp>
        <p:nvSpPr>
          <p:cNvPr id="53" name="Flowchart: Connector 52"/>
          <p:cNvSpPr/>
          <p:nvPr/>
        </p:nvSpPr>
        <p:spPr>
          <a:xfrm>
            <a:off x="22971809" y="16652732"/>
            <a:ext cx="3045988" cy="3011977"/>
          </a:xfrm>
          <a:prstGeom prst="flowChartConnector">
            <a:avLst/>
          </a:prstGeom>
          <a:noFill/>
          <a:ln w="57150">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p:cNvSpPr/>
          <p:nvPr/>
        </p:nvSpPr>
        <p:spPr>
          <a:xfrm rot="2696533">
            <a:off x="14302566" y="18885551"/>
            <a:ext cx="410804" cy="229410"/>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accent1"/>
              </a:solidFill>
            </a:endParaRPr>
          </a:p>
        </p:txBody>
      </p:sp>
      <p:sp>
        <p:nvSpPr>
          <p:cNvPr id="55" name="Rectangle 54"/>
          <p:cNvSpPr/>
          <p:nvPr/>
        </p:nvSpPr>
        <p:spPr>
          <a:xfrm rot="2527397">
            <a:off x="16176423" y="18558249"/>
            <a:ext cx="582052" cy="158906"/>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rot="476835">
            <a:off x="15559462" y="19561525"/>
            <a:ext cx="697001" cy="195734"/>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p:cNvSpPr/>
          <p:nvPr/>
        </p:nvSpPr>
        <p:spPr>
          <a:xfrm rot="18770461">
            <a:off x="19235697" y="16617854"/>
            <a:ext cx="507524" cy="210168"/>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rot="18492953">
            <a:off x="21047038" y="17967908"/>
            <a:ext cx="463254" cy="267433"/>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p:cNvSpPr/>
          <p:nvPr/>
        </p:nvSpPr>
        <p:spPr>
          <a:xfrm rot="3542035">
            <a:off x="19115257" y="17992464"/>
            <a:ext cx="441877" cy="250025"/>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p:cNvSpPr/>
          <p:nvPr/>
        </p:nvSpPr>
        <p:spPr>
          <a:xfrm rot="16200000">
            <a:off x="24323903" y="19762623"/>
            <a:ext cx="362534" cy="149093"/>
          </a:xfrm>
          <a:prstGeom prst="rect">
            <a:avLst/>
          </a:prstGeom>
          <a:solidFill>
            <a:srgbClr val="C25846"/>
          </a:solidFill>
          <a:ln>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5" name="Picture 64"/>
          <p:cNvPicPr/>
          <p:nvPr/>
        </p:nvPicPr>
        <p:blipFill rotWithShape="1">
          <a:blip r:embed="rId14" cstate="print">
            <a:extLst>
              <a:ext uri="{28A0092B-C50C-407E-A947-70E740481C1C}">
                <a14:useLocalDpi xmlns:a14="http://schemas.microsoft.com/office/drawing/2010/main" val="0"/>
              </a:ext>
            </a:extLst>
          </a:blip>
          <a:srcRect t="4895" r="2731" b="22731"/>
          <a:stretch/>
        </p:blipFill>
        <p:spPr bwMode="auto">
          <a:xfrm>
            <a:off x="11807771" y="16293633"/>
            <a:ext cx="3004910" cy="2882526"/>
          </a:xfrm>
          <a:prstGeom prst="ellipse">
            <a:avLst/>
          </a:prstGeom>
          <a:ln>
            <a:noFill/>
          </a:ln>
          <a:effectLst>
            <a:softEdge rad="63500"/>
          </a:effectLst>
          <a:extLst>
            <a:ext uri="{53640926-AAD7-44D8-BBD7-CCE9431645EC}">
              <a14:shadowObscured xmlns:a14="http://schemas.microsoft.com/office/drawing/2010/main"/>
            </a:ext>
          </a:extLst>
        </p:spPr>
      </p:pic>
      <p:sp>
        <p:nvSpPr>
          <p:cNvPr id="66" name="Text Box 9"/>
          <p:cNvSpPr txBox="1"/>
          <p:nvPr/>
        </p:nvSpPr>
        <p:spPr>
          <a:xfrm rot="19996196">
            <a:off x="11615523" y="16206469"/>
            <a:ext cx="2838122" cy="18342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gn="ctr">
              <a:lnSpc>
                <a:spcPct val="115000"/>
              </a:lnSpc>
              <a:spcBef>
                <a:spcPts val="0"/>
              </a:spcBef>
              <a:spcAft>
                <a:spcPts val="1000"/>
              </a:spcAft>
            </a:pPr>
            <a:r>
              <a:rPr lang="en-US" sz="3600" b="1" dirty="0" smtClean="0">
                <a:solidFill>
                  <a:srgbClr val="000000"/>
                </a:solidFill>
                <a:effectLst/>
                <a:latin typeface="Garamond"/>
                <a:ea typeface="Calibri"/>
                <a:cs typeface="Times New Roman"/>
              </a:rPr>
              <a:t>Data Acquisition</a:t>
            </a:r>
            <a:endParaRPr lang="en-US" sz="3600" dirty="0">
              <a:solidFill>
                <a:srgbClr val="000000"/>
              </a:solidFill>
              <a:effectLst/>
              <a:ea typeface="Calibri"/>
              <a:cs typeface="Times New Roman"/>
            </a:endParaRPr>
          </a:p>
        </p:txBody>
      </p:sp>
      <p:sp>
        <p:nvSpPr>
          <p:cNvPr id="67" name="Text Box 29"/>
          <p:cNvSpPr txBox="1"/>
          <p:nvPr/>
        </p:nvSpPr>
        <p:spPr>
          <a:xfrm rot="1176218">
            <a:off x="11602054" y="17589861"/>
            <a:ext cx="2832200" cy="17761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802831"/>
              </a:avLst>
            </a:prstTxWarp>
            <a:noAutofit/>
          </a:bodyPr>
          <a:lstStyle/>
          <a:p>
            <a:pPr marL="0" marR="0" algn="ctr">
              <a:lnSpc>
                <a:spcPct val="115000"/>
              </a:lnSpc>
              <a:spcBef>
                <a:spcPts val="0"/>
              </a:spcBef>
              <a:spcAft>
                <a:spcPts val="0"/>
              </a:spcAft>
            </a:pPr>
            <a:r>
              <a:rPr lang="en-US" sz="2400" b="1" dirty="0">
                <a:solidFill>
                  <a:srgbClr val="000000"/>
                </a:solidFill>
                <a:effectLst/>
                <a:latin typeface="Garamond"/>
                <a:ea typeface="Calibri"/>
                <a:cs typeface="Times New Roman"/>
              </a:rPr>
              <a:t>Data Processed Using R Programming</a:t>
            </a:r>
            <a:endParaRPr lang="en-US" sz="2400" dirty="0">
              <a:solidFill>
                <a:srgbClr val="000000"/>
              </a:solidFill>
              <a:effectLst/>
              <a:ea typeface="Calibri"/>
              <a:cs typeface="Times New Roman"/>
            </a:endParaRPr>
          </a:p>
        </p:txBody>
      </p:sp>
      <p:sp>
        <p:nvSpPr>
          <p:cNvPr id="70" name="Text Box 12"/>
          <p:cNvSpPr txBox="1"/>
          <p:nvPr/>
        </p:nvSpPr>
        <p:spPr>
          <a:xfrm>
            <a:off x="18321387" y="17081352"/>
            <a:ext cx="1278056" cy="7563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dirty="0">
                <a:solidFill>
                  <a:srgbClr val="000000"/>
                </a:solidFill>
                <a:effectLst/>
                <a:latin typeface="Garamond"/>
                <a:ea typeface="Calibri"/>
                <a:cs typeface="Times New Roman"/>
              </a:rPr>
              <a:t>Anomalous Years</a:t>
            </a:r>
            <a:endParaRPr lang="en-US" sz="1600" dirty="0">
              <a:solidFill>
                <a:srgbClr val="000000"/>
              </a:solidFill>
              <a:effectLst/>
              <a:ea typeface="Calibri"/>
              <a:cs typeface="Times New Roman"/>
            </a:endParaRPr>
          </a:p>
        </p:txBody>
      </p:sp>
      <p:sp>
        <p:nvSpPr>
          <p:cNvPr id="62" name="Flowchart: Connector 61"/>
          <p:cNvSpPr/>
          <p:nvPr/>
        </p:nvSpPr>
        <p:spPr>
          <a:xfrm>
            <a:off x="16256945" y="18733026"/>
            <a:ext cx="1836444" cy="1711938"/>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Text Box 30"/>
          <p:cNvSpPr txBox="1"/>
          <p:nvPr/>
        </p:nvSpPr>
        <p:spPr>
          <a:xfrm rot="199169">
            <a:off x="18966482" y="20261087"/>
            <a:ext cx="2607878" cy="11065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21090793"/>
              </a:avLst>
            </a:prstTxWarp>
            <a:noAutofit/>
          </a:bodyPr>
          <a:lstStyle/>
          <a:p>
            <a:pPr marL="0" marR="0" algn="ctr">
              <a:lnSpc>
                <a:spcPct val="115000"/>
              </a:lnSpc>
              <a:spcBef>
                <a:spcPts val="0"/>
              </a:spcBef>
              <a:spcAft>
                <a:spcPts val="1000"/>
              </a:spcAft>
            </a:pPr>
            <a:r>
              <a:rPr lang="en-US" sz="3600" b="1" dirty="0">
                <a:solidFill>
                  <a:srgbClr val="000000"/>
                </a:solidFill>
                <a:effectLst/>
                <a:latin typeface="Garamond"/>
                <a:ea typeface="Calibri"/>
                <a:cs typeface="Times New Roman"/>
              </a:rPr>
              <a:t>Data Analysis</a:t>
            </a:r>
            <a:endParaRPr lang="en-US" sz="3600" dirty="0">
              <a:solidFill>
                <a:srgbClr val="000000"/>
              </a:solidFill>
              <a:effectLst/>
              <a:ea typeface="Calibri"/>
              <a:cs typeface="Times New Roman"/>
            </a:endParaRPr>
          </a:p>
        </p:txBody>
      </p:sp>
      <p:sp>
        <p:nvSpPr>
          <p:cNvPr id="72" name="Flowchart: Connector 71"/>
          <p:cNvSpPr/>
          <p:nvPr/>
        </p:nvSpPr>
        <p:spPr>
          <a:xfrm>
            <a:off x="18326972" y="16807087"/>
            <a:ext cx="1243915" cy="1185363"/>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Text Box 40"/>
          <p:cNvSpPr txBox="1"/>
          <p:nvPr/>
        </p:nvSpPr>
        <p:spPr>
          <a:xfrm>
            <a:off x="21123725" y="17013449"/>
            <a:ext cx="1452675" cy="78383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dirty="0">
                <a:solidFill>
                  <a:srgbClr val="000000"/>
                </a:solidFill>
                <a:effectLst/>
                <a:latin typeface="Garamond"/>
                <a:ea typeface="Calibri"/>
                <a:cs typeface="Times New Roman"/>
              </a:rPr>
              <a:t>Land Cover Change Maps</a:t>
            </a:r>
            <a:endParaRPr lang="en-US" sz="1600" dirty="0">
              <a:solidFill>
                <a:srgbClr val="000000"/>
              </a:solidFill>
              <a:effectLst/>
              <a:ea typeface="Calibri"/>
              <a:cs typeface="Times New Roman"/>
            </a:endParaRPr>
          </a:p>
        </p:txBody>
      </p:sp>
      <p:sp>
        <p:nvSpPr>
          <p:cNvPr id="45" name="Flowchart: Connector 44"/>
          <p:cNvSpPr/>
          <p:nvPr/>
        </p:nvSpPr>
        <p:spPr>
          <a:xfrm>
            <a:off x="19504321" y="15457629"/>
            <a:ext cx="1363105" cy="1327735"/>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lowchart: Connector 60"/>
          <p:cNvSpPr/>
          <p:nvPr/>
        </p:nvSpPr>
        <p:spPr>
          <a:xfrm>
            <a:off x="21153780" y="16718225"/>
            <a:ext cx="1408971" cy="1343094"/>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Text Box 37"/>
          <p:cNvSpPr txBox="1"/>
          <p:nvPr/>
        </p:nvSpPr>
        <p:spPr>
          <a:xfrm rot="3356649">
            <a:off x="23758892" y="16923746"/>
            <a:ext cx="2846558" cy="1596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nSpc>
                <a:spcPct val="115000"/>
              </a:lnSpc>
              <a:spcBef>
                <a:spcPts val="0"/>
              </a:spcBef>
              <a:spcAft>
                <a:spcPts val="1000"/>
              </a:spcAft>
            </a:pPr>
            <a:r>
              <a:rPr lang="en-US" sz="3600" b="1" dirty="0">
                <a:solidFill>
                  <a:srgbClr val="000000"/>
                </a:solidFill>
                <a:effectLst/>
                <a:latin typeface="Garamond"/>
                <a:ea typeface="Calibri"/>
                <a:cs typeface="Times New Roman"/>
              </a:rPr>
              <a:t>End Products</a:t>
            </a:r>
            <a:endParaRPr lang="en-US" sz="3600" dirty="0">
              <a:solidFill>
                <a:srgbClr val="000000"/>
              </a:solidFill>
              <a:effectLst/>
              <a:ea typeface="Calibri"/>
              <a:cs typeface="Times New Roman"/>
            </a:endParaRPr>
          </a:p>
        </p:txBody>
      </p:sp>
      <p:sp>
        <p:nvSpPr>
          <p:cNvPr id="76" name="Text Box 39"/>
          <p:cNvSpPr txBox="1"/>
          <p:nvPr/>
        </p:nvSpPr>
        <p:spPr>
          <a:xfrm>
            <a:off x="23846468" y="20166834"/>
            <a:ext cx="1352895" cy="190391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50" dirty="0">
                <a:solidFill>
                  <a:srgbClr val="000000"/>
                </a:solidFill>
                <a:effectLst/>
                <a:latin typeface="Garamond"/>
                <a:ea typeface="Calibri"/>
                <a:cs typeface="Times New Roman"/>
              </a:rPr>
              <a:t>Enhance monitoring of drought and precipitation to alleviate conflict due to climatic events </a:t>
            </a:r>
            <a:endParaRPr lang="en-US" sz="1450" dirty="0">
              <a:solidFill>
                <a:srgbClr val="000000"/>
              </a:solidFill>
              <a:effectLst/>
              <a:ea typeface="Calibri"/>
              <a:cs typeface="Times New Roman"/>
            </a:endParaRPr>
          </a:p>
        </p:txBody>
      </p:sp>
      <p:sp>
        <p:nvSpPr>
          <p:cNvPr id="48" name="Flowchart: Connector 47"/>
          <p:cNvSpPr/>
          <p:nvPr/>
        </p:nvSpPr>
        <p:spPr>
          <a:xfrm>
            <a:off x="23435061" y="20043891"/>
            <a:ext cx="2200591" cy="2102158"/>
          </a:xfrm>
          <a:prstGeom prst="flowChartConnector">
            <a:avLst/>
          </a:prstGeom>
          <a:noFill/>
          <a:ln w="28575">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7" name="Picture 76"/>
          <p:cNvPicPr/>
          <p:nvPr/>
        </p:nvPicPr>
        <p:blipFill rotWithShape="1">
          <a:blip r:embed="rId15" cstate="print">
            <a:extLst>
              <a:ext uri="{28A0092B-C50C-407E-A947-70E740481C1C}">
                <a14:useLocalDpi xmlns:a14="http://schemas.microsoft.com/office/drawing/2010/main" val="0"/>
              </a:ext>
            </a:extLst>
          </a:blip>
          <a:srcRect l="7004" r="17443" b="3791"/>
          <a:stretch/>
        </p:blipFill>
        <p:spPr bwMode="auto">
          <a:xfrm>
            <a:off x="23042740" y="16677566"/>
            <a:ext cx="2920465" cy="2955873"/>
          </a:xfrm>
          <a:prstGeom prst="ellipse">
            <a:avLst/>
          </a:prstGeom>
          <a:ln>
            <a:noFill/>
          </a:ln>
          <a:effectLst>
            <a:softEdge rad="31750"/>
          </a:effectLst>
          <a:extLst>
            <a:ext uri="{53640926-AAD7-44D8-BBD7-CCE9431645EC}">
              <a14:shadowObscured xmlns:a14="http://schemas.microsoft.com/office/drawing/2010/main"/>
            </a:ext>
          </a:extLst>
        </p:spPr>
      </p:pic>
      <p:sp>
        <p:nvSpPr>
          <p:cNvPr id="17" name="Rectangle 16"/>
          <p:cNvSpPr/>
          <p:nvPr/>
        </p:nvSpPr>
        <p:spPr>
          <a:xfrm>
            <a:off x="1490236" y="27780412"/>
            <a:ext cx="7931259" cy="369332"/>
          </a:xfrm>
          <a:prstGeom prst="rect">
            <a:avLst/>
          </a:prstGeom>
        </p:spPr>
        <p:txBody>
          <a:bodyPr wrap="square">
            <a:spAutoFit/>
          </a:bodyPr>
          <a:lstStyle/>
          <a:p>
            <a:pPr lvl="0"/>
            <a:r>
              <a:rPr lang="en-US" sz="1800" b="1" dirty="0"/>
              <a:t>Figure </a:t>
            </a:r>
            <a:r>
              <a:rPr lang="en-US" sz="1800" b="1" dirty="0" smtClean="0"/>
              <a:t>3</a:t>
            </a:r>
            <a:r>
              <a:rPr lang="en-US" sz="1800" dirty="0" smtClean="0"/>
              <a:t> </a:t>
            </a:r>
            <a:r>
              <a:rPr lang="en-US" sz="1800" dirty="0"/>
              <a:t>(Placeholder) Example of </a:t>
            </a:r>
            <a:r>
              <a:rPr lang="en-US" sz="1800" dirty="0" smtClean="0"/>
              <a:t>anomalous </a:t>
            </a:r>
            <a:r>
              <a:rPr lang="en-US" sz="1800" dirty="0"/>
              <a:t>year graph highlighting ENSO events</a:t>
            </a:r>
          </a:p>
        </p:txBody>
      </p:sp>
      <p:sp>
        <p:nvSpPr>
          <p:cNvPr id="21" name="Rectangle 20"/>
          <p:cNvSpPr/>
          <p:nvPr/>
        </p:nvSpPr>
        <p:spPr>
          <a:xfrm>
            <a:off x="1509286" y="21886087"/>
            <a:ext cx="13716000" cy="369332"/>
          </a:xfrm>
          <a:prstGeom prst="rect">
            <a:avLst/>
          </a:prstGeom>
        </p:spPr>
        <p:txBody>
          <a:bodyPr>
            <a:spAutoFit/>
          </a:bodyPr>
          <a:lstStyle/>
          <a:p>
            <a:r>
              <a:rPr lang="en-US" sz="1800" b="1" dirty="0"/>
              <a:t>Figure </a:t>
            </a:r>
            <a:r>
              <a:rPr lang="en-US" sz="1800" b="1" dirty="0" smtClean="0"/>
              <a:t>2</a:t>
            </a:r>
            <a:r>
              <a:rPr lang="en-US" sz="1800" dirty="0" smtClean="0"/>
              <a:t> </a:t>
            </a:r>
            <a:r>
              <a:rPr lang="en-US" sz="1800" dirty="0"/>
              <a:t>(Placeholder) Example land use change trend map</a:t>
            </a:r>
          </a:p>
        </p:txBody>
      </p:sp>
      <p:sp>
        <p:nvSpPr>
          <p:cNvPr id="34" name="TextBox 33"/>
          <p:cNvSpPr txBox="1"/>
          <p:nvPr/>
        </p:nvSpPr>
        <p:spPr>
          <a:xfrm>
            <a:off x="11043957" y="25081364"/>
            <a:ext cx="6456004" cy="830997"/>
          </a:xfrm>
          <a:prstGeom prst="rect">
            <a:avLst/>
          </a:prstGeom>
          <a:noFill/>
        </p:spPr>
        <p:txBody>
          <a:bodyPr wrap="square" rtlCol="0">
            <a:spAutoFit/>
          </a:bodyPr>
          <a:lstStyle/>
          <a:p>
            <a:r>
              <a:rPr lang="en-US" sz="2400" dirty="0" smtClean="0">
                <a:solidFill>
                  <a:srgbClr val="000000"/>
                </a:solidFill>
              </a:rPr>
              <a:t>Figure 3 shows the general NDVI trend and the deviation from the normal trend each year. </a:t>
            </a:r>
            <a:endParaRPr lang="en-US" sz="2400" dirty="0">
              <a:solidFill>
                <a:srgbClr val="000000"/>
              </a:solidFill>
            </a:endParaRPr>
          </a:p>
        </p:txBody>
      </p:sp>
      <p:sp>
        <p:nvSpPr>
          <p:cNvPr id="78" name="TextBox 77"/>
          <p:cNvSpPr txBox="1"/>
          <p:nvPr/>
        </p:nvSpPr>
        <p:spPr>
          <a:xfrm>
            <a:off x="6744695" y="18546812"/>
            <a:ext cx="3865158" cy="830997"/>
          </a:xfrm>
          <a:prstGeom prst="rect">
            <a:avLst/>
          </a:prstGeom>
          <a:noFill/>
        </p:spPr>
        <p:txBody>
          <a:bodyPr wrap="square" rtlCol="0">
            <a:spAutoFit/>
          </a:bodyPr>
          <a:lstStyle/>
          <a:p>
            <a:r>
              <a:rPr lang="en-US" sz="2400" dirty="0" smtClean="0">
                <a:solidFill>
                  <a:srgbClr val="000000"/>
                </a:solidFill>
              </a:rPr>
              <a:t>Figure 2 shows NDVI trends over 30 years by pixel. </a:t>
            </a:r>
            <a:endParaRPr lang="en-US" sz="2400" dirty="0">
              <a:solidFill>
                <a:srgbClr val="000000"/>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TotalTime>
  <Words>364</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151</cp:revision>
  <dcterms:created xsi:type="dcterms:W3CDTF">2015-06-02T14:58:58Z</dcterms:created>
  <dcterms:modified xsi:type="dcterms:W3CDTF">2016-03-03T21:14:57Z</dcterms:modified>
</cp:coreProperties>
</file>