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85" r:id="rId3"/>
    <p:sldId id="286" r:id="rId4"/>
    <p:sldId id="297" r:id="rId5"/>
    <p:sldId id="296" r:id="rId6"/>
    <p:sldId id="295" r:id="rId7"/>
    <p:sldId id="294" r:id="rId8"/>
    <p:sldId id="293" r:id="rId9"/>
    <p:sldId id="298" r:id="rId10"/>
    <p:sldId id="299" r:id="rId11"/>
    <p:sldId id="300" r:id="rId12"/>
    <p:sldId id="301" r:id="rId13"/>
    <p:sldId id="289" r:id="rId14"/>
    <p:sldId id="302" r:id="rId15"/>
    <p:sldId id="303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E9A149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a multi-term project with the Georgia Department of Natural Resources (Wildlife Resources Division) to produce updated an land cover map and ecological forecast for threatened species in the study area.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7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river flows for 180 miles starting just south of the city of Atlanta and running until it joins the Oconee River to form the Altamaha River.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4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Ocmulgee River corridor is inhabited by several federally protected endangered species- including the Atlantic sturgeon and Short nosed sturgeon. Other species which rely on the Ocmulgee are the black bear and many types of</a:t>
            </a:r>
            <a:r>
              <a:rPr lang="en-US" baseline="0" dirty="0" smtClean="0"/>
              <a:t> </a:t>
            </a:r>
            <a:r>
              <a:rPr lang="en-US" dirty="0" smtClean="0"/>
              <a:t>migratory birds. The primary concern for this study area is habitat fragmentation due to increasing urbanization.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Our NASA DEVELOP team worked with partners from The Georgia Department of Natural Resources to conduct a land cover change study with the goal of predicting future land use trends in the Ocmulgee River corridor.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project used Landsat 8 imagery to classify the study area. Landsat 8 is NASA’s eighth satellite in the Landsat series  focusing on earth-observations. Landsat 8 produces approximately 400 images a day of the Earth’s surface at a resolution of 15 to 100 meters across a variety of spectral bands. This data can be used to determine land cover conditions.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2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process of classification involves the comparison of multiple Landsat 8 images through the use of software like ERDAS IMAGINE, ArcGIS, and ENVI to detect changes in land cover.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26464"/>
            <a:ext cx="9144000" cy="24323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Ocmulgee</a:t>
            </a:r>
          </a:p>
          <a:p>
            <a:r>
              <a:rPr lang="en-US" dirty="0" smtClean="0"/>
              <a:t> Ecological</a:t>
            </a:r>
          </a:p>
          <a:p>
            <a:r>
              <a:rPr lang="en-US" dirty="0" smtClean="0"/>
              <a:t> </a:t>
            </a:r>
            <a:r>
              <a:rPr lang="en-US" dirty="0"/>
              <a:t>Forecasting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37771" y="5532552"/>
            <a:ext cx="4393765" cy="369332"/>
          </a:xfrm>
        </p:spPr>
        <p:txBody>
          <a:bodyPr>
            <a:noAutofit/>
          </a:bodyPr>
          <a:lstStyle/>
          <a:p>
            <a:r>
              <a:rPr lang="en-US" sz="1600" dirty="0"/>
              <a:t>Christopher </a:t>
            </a:r>
            <a:r>
              <a:rPr lang="en-US" sz="1600" dirty="0" smtClean="0"/>
              <a:t>Cameron (Project Lead)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49424" y="6056370"/>
            <a:ext cx="3182112" cy="369332"/>
          </a:xfrm>
        </p:spPr>
        <p:txBody>
          <a:bodyPr>
            <a:normAutofit/>
          </a:bodyPr>
          <a:lstStyle/>
          <a:p>
            <a:r>
              <a:rPr lang="en-US" sz="1600" dirty="0"/>
              <a:t>Andrew Herring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663184" y="5532552"/>
            <a:ext cx="3182112" cy="369332"/>
          </a:xfrm>
        </p:spPr>
        <p:txBody>
          <a:bodyPr/>
          <a:lstStyle/>
          <a:p>
            <a:r>
              <a:rPr lang="en-US" sz="1600" dirty="0"/>
              <a:t>Ayn Remillard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660136" y="6056370"/>
            <a:ext cx="3182112" cy="369332"/>
          </a:xfrm>
        </p:spPr>
        <p:txBody>
          <a:bodyPr/>
          <a:lstStyle/>
          <a:p>
            <a:r>
              <a:rPr lang="en-US" sz="1600" dirty="0"/>
              <a:t>Zhan Shi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28600" y="4032504"/>
            <a:ext cx="8613648" cy="8569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Utilizing NASA’s Earth observations for </a:t>
            </a:r>
            <a:r>
              <a:rPr lang="en-US" dirty="0" smtClean="0"/>
              <a:t>Forecasting Land </a:t>
            </a:r>
            <a:r>
              <a:rPr lang="en-US" dirty="0"/>
              <a:t>Use Change and </a:t>
            </a:r>
            <a:r>
              <a:rPr lang="en-US" dirty="0" smtClean="0"/>
              <a:t>Wildlife Disturbances </a:t>
            </a:r>
            <a:r>
              <a:rPr lang="en-US" dirty="0"/>
              <a:t>Along </a:t>
            </a:r>
            <a:r>
              <a:rPr lang="en-US" dirty="0" smtClean="0"/>
              <a:t>the Ocmulgee River </a:t>
            </a:r>
            <a:r>
              <a:rPr lang="en-US" dirty="0"/>
              <a:t>Corridor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COMING SOON!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5848"/>
            <a:ext cx="9144000" cy="7086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Results: Future Changes</a:t>
            </a:r>
            <a:endParaRPr lang="en-US" sz="4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977900"/>
            <a:ext cx="4572000" cy="5880100"/>
          </a:xfrm>
        </p:spPr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COMING SOON!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5848"/>
            <a:ext cx="9144000" cy="7086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Results: Ecological Modeling </a:t>
            </a:r>
            <a:endParaRPr lang="en-US" sz="4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977900"/>
            <a:ext cx="4572000" cy="5880100"/>
          </a:xfrm>
        </p:spPr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COMING SOON!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21664"/>
            <a:ext cx="9144000" cy="647700"/>
          </a:xfrm>
        </p:spPr>
        <p:txBody>
          <a:bodyPr>
            <a:noAutofit/>
          </a:bodyPr>
          <a:lstStyle/>
          <a:p>
            <a:r>
              <a:rPr lang="en-US" sz="4400" dirty="0" smtClean="0"/>
              <a:t>Results: Opportunity Assessment</a:t>
            </a:r>
            <a:endParaRPr lang="en-US" sz="4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977900"/>
            <a:ext cx="4572000" cy="5880100"/>
          </a:xfrm>
        </p:spPr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COMING SOON!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600"/>
            <a:ext cx="3566160" cy="65786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COMING SOON!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600"/>
            <a:ext cx="9144000" cy="65786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Errors and Uncertainties</a:t>
            </a:r>
            <a:endParaRPr lang="en-US" sz="4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759460"/>
            <a:ext cx="4572000" cy="6098540"/>
          </a:xfrm>
        </p:spPr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COMING SOON!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600"/>
            <a:ext cx="9144000" cy="65786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Future Considerations</a:t>
            </a:r>
            <a:endParaRPr lang="en-US" sz="4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759460"/>
            <a:ext cx="4572000" cy="6098540"/>
          </a:xfrm>
        </p:spPr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7" y="1421133"/>
            <a:ext cx="8311535" cy="1126455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Dr</a:t>
            </a:r>
            <a:r>
              <a:rPr lang="en-US" dirty="0"/>
              <a:t>. Thomas Jordan, University of Georgia- Center for Geospatial </a:t>
            </a:r>
            <a:r>
              <a:rPr lang="en-US" dirty="0" smtClean="0"/>
              <a:t>Research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Dr</a:t>
            </a:r>
            <a:r>
              <a:rPr lang="en-US" dirty="0"/>
              <a:t>. Marguerite Madden, University of Georgia- Center for Geospatial Research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7" y="3011687"/>
            <a:ext cx="8051583" cy="78602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Thom </a:t>
            </a:r>
            <a:r>
              <a:rPr lang="en-US" dirty="0" err="1"/>
              <a:t>Litts</a:t>
            </a:r>
            <a:r>
              <a:rPr lang="en-US" dirty="0"/>
              <a:t>, Georgia Department of Natural </a:t>
            </a:r>
            <a:r>
              <a:rPr lang="en-US" dirty="0" smtClean="0"/>
              <a:t>Resources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Melanie Riley, </a:t>
            </a:r>
            <a:r>
              <a:rPr lang="en-US" dirty="0"/>
              <a:t>Georgia Department of Natural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71208" y="4218992"/>
            <a:ext cx="8051582" cy="195366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Peter </a:t>
            </a:r>
            <a:r>
              <a:rPr lang="en-US" dirty="0" err="1" smtClean="0"/>
              <a:t>Hawman</a:t>
            </a:r>
            <a:r>
              <a:rPr lang="en-US" dirty="0" smtClean="0"/>
              <a:t>, DEVELOP</a:t>
            </a: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Gail Miller, DEVELOP </a:t>
            </a: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Caren Remillard, DEVELOP</a:t>
            </a: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err="1" smtClean="0"/>
              <a:t>Simmone</a:t>
            </a:r>
            <a:r>
              <a:rPr lang="en-US" dirty="0" smtClean="0"/>
              <a:t> Simpson, DEVELOP</a:t>
            </a: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Steve Padgett-Vasquez, DEVELOP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547588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3745388"/>
            <a:ext cx="3310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Past Contributors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1127384"/>
            <a:ext cx="4851540" cy="2687936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>
                <a:latin typeface="Century Gothic" panose="020B0502020202020204" pitchFamily="34" charset="0"/>
              </a:rPr>
              <a:t>Eco-recreation and preservation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>
                <a:latin typeface="Century Gothic" panose="020B0502020202020204" pitchFamily="34" charset="0"/>
              </a:rPr>
              <a:t>Home </a:t>
            </a:r>
            <a:r>
              <a:rPr lang="en-US" dirty="0">
                <a:latin typeface="Century Gothic" panose="020B0502020202020204" pitchFamily="34" charset="0"/>
              </a:rPr>
              <a:t>to critical keystone </a:t>
            </a:r>
            <a:r>
              <a:rPr lang="en-US" dirty="0" smtClean="0">
                <a:latin typeface="Century Gothic" panose="020B0502020202020204" pitchFamily="34" charset="0"/>
              </a:rPr>
              <a:t>species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>
                <a:latin typeface="Century Gothic" panose="020B0502020202020204" pitchFamily="34" charset="0"/>
              </a:rPr>
              <a:t>Georgia’s largest </a:t>
            </a:r>
            <a:r>
              <a:rPr lang="en-US" dirty="0">
                <a:latin typeface="Century Gothic" panose="020B0502020202020204" pitchFamily="34" charset="0"/>
              </a:rPr>
              <a:t>collection of National Register of Historic </a:t>
            </a:r>
            <a:r>
              <a:rPr lang="en-US" dirty="0" smtClean="0">
                <a:latin typeface="Century Gothic" panose="020B0502020202020204" pitchFamily="34" charset="0"/>
              </a:rPr>
              <a:t>Places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98928"/>
            <a:ext cx="9144000" cy="692282"/>
          </a:xfrm>
        </p:spPr>
        <p:txBody>
          <a:bodyPr>
            <a:noAutofit/>
          </a:bodyPr>
          <a:lstStyle/>
          <a:p>
            <a:r>
              <a:rPr lang="en-US" sz="4400" dirty="0" smtClean="0"/>
              <a:t>Study Area: The Ocmulgee River</a:t>
            </a:r>
            <a:endParaRPr lang="en-US" sz="4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809714" y="2657255"/>
            <a:ext cx="2117705" cy="400619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20" b="2541"/>
          <a:stretch/>
        </p:blipFill>
        <p:spPr>
          <a:xfrm>
            <a:off x="5466877" y="1136274"/>
            <a:ext cx="1478639" cy="1756372"/>
          </a:xfrm>
          <a:prstGeom prst="rect">
            <a:avLst/>
          </a:prstGeom>
          <a:ln w="6350">
            <a:solidFill>
              <a:srgbClr val="333333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977" y="3293156"/>
            <a:ext cx="2885442" cy="3370290"/>
          </a:xfrm>
          <a:prstGeom prst="rect">
            <a:avLst/>
          </a:prstGeom>
          <a:ln w="6350">
            <a:solidFill>
              <a:srgbClr val="333333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6945516" y="1136274"/>
            <a:ext cx="1981903" cy="215688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66877" y="2892646"/>
            <a:ext cx="575100" cy="37708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235227" y="4549430"/>
            <a:ext cx="731520" cy="228616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68566" y="4268772"/>
            <a:ext cx="112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Ocmulgee River</a:t>
            </a:r>
            <a:endParaRPr lang="en-US" sz="1400" b="1" i="1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26785" y="6417225"/>
            <a:ext cx="3482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entury Gothic" panose="020B0502020202020204" pitchFamily="34" charset="0"/>
              </a:rPr>
              <a:t>Source: National Park Service</a:t>
            </a:r>
            <a:endParaRPr lang="en-US" sz="1000" i="1" dirty="0">
              <a:latin typeface="Century Gothic" panose="020B0502020202020204" pitchFamily="34" charset="0"/>
            </a:endParaRPr>
          </a:p>
        </p:txBody>
      </p:sp>
      <p:pic>
        <p:nvPicPr>
          <p:cNvPr id="37" name="Picture 2" descr="http://www.nps.gov/nr/travel/cultural_diversity/photos/Ocmulge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92" y="3594427"/>
            <a:ext cx="3749644" cy="2812233"/>
          </a:xfrm>
          <a:prstGeom prst="rect">
            <a:avLst/>
          </a:prstGeom>
          <a:noFill/>
          <a:ln w="6350"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952501"/>
            <a:ext cx="9144000" cy="190681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>
                <a:latin typeface="Century Gothic" panose="020B0502020202020204" pitchFamily="34" charset="0"/>
              </a:rPr>
              <a:t>High-priority </a:t>
            </a:r>
            <a:r>
              <a:rPr lang="en-US" dirty="0">
                <a:latin typeface="Century Gothic" panose="020B0502020202020204" pitchFamily="34" charset="0"/>
              </a:rPr>
              <a:t>landscape in Georgia’s 2005 Wildlife Action </a:t>
            </a:r>
            <a:r>
              <a:rPr lang="en-US" dirty="0" smtClean="0">
                <a:latin typeface="Century Gothic" panose="020B0502020202020204" pitchFamily="34" charset="0"/>
              </a:rPr>
              <a:t>Plan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>
                <a:latin typeface="Century Gothic" panose="020B0502020202020204" pitchFamily="34" charset="0"/>
              </a:rPr>
              <a:t>Habitat </a:t>
            </a:r>
            <a:r>
              <a:rPr lang="en-US" dirty="0">
                <a:latin typeface="Century Gothic" panose="020B0502020202020204" pitchFamily="34" charset="0"/>
              </a:rPr>
              <a:t>becoming fragmented due to urban </a:t>
            </a:r>
            <a:r>
              <a:rPr lang="en-US" dirty="0" smtClean="0">
                <a:latin typeface="Century Gothic" panose="020B0502020202020204" pitchFamily="34" charset="0"/>
              </a:rPr>
              <a:t>sprawl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>
                <a:latin typeface="Century Gothic" panose="020B0502020202020204" pitchFamily="34" charset="0"/>
              </a:rPr>
              <a:t>Threat </a:t>
            </a:r>
            <a:r>
              <a:rPr lang="en-US" dirty="0">
                <a:latin typeface="Century Gothic" panose="020B0502020202020204" pitchFamily="34" charset="0"/>
              </a:rPr>
              <a:t>to endangered species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600"/>
            <a:ext cx="6096000" cy="63246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Community Concerns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506" y="6517156"/>
            <a:ext cx="1993392" cy="27432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>
                <a:latin typeface="Century Gothic" panose="020B0502020202020204" pitchFamily="34" charset="0"/>
              </a:rPr>
              <a:t>Source: Ocmulgee Eco Team</a:t>
            </a:r>
          </a:p>
          <a:p>
            <a:endParaRPr lang="en-US" dirty="0"/>
          </a:p>
        </p:txBody>
      </p:sp>
      <p:pic>
        <p:nvPicPr>
          <p:cNvPr id="11" name="Picture 4" descr="Z:\DEVELOP Ocmulgee\Ocmulgee Videos and Images\Pics and videos from Andrew\IMG_1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03" y="4774359"/>
            <a:ext cx="2297110" cy="1722888"/>
          </a:xfrm>
          <a:prstGeom prst="rect">
            <a:avLst/>
          </a:prstGeom>
          <a:noFill/>
          <a:ln w="6350"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Z:\DEVELOP Ocmulgee\Ocmulgee Videos and Images\UAV_correc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4774359"/>
            <a:ext cx="2303383" cy="1727537"/>
          </a:xfrm>
          <a:prstGeom prst="rect">
            <a:avLst/>
          </a:prstGeom>
          <a:noFill/>
          <a:ln w="6350"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8"/>
          <a:stretch/>
        </p:blipFill>
        <p:spPr>
          <a:xfrm>
            <a:off x="254872" y="4774358"/>
            <a:ext cx="2297186" cy="1722889"/>
          </a:xfrm>
          <a:prstGeom prst="rect">
            <a:avLst/>
          </a:prstGeom>
          <a:ln w="6350">
            <a:solidFill>
              <a:srgbClr val="333333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r="26467"/>
          <a:stretch/>
        </p:blipFill>
        <p:spPr>
          <a:xfrm>
            <a:off x="6498976" y="2670533"/>
            <a:ext cx="2309378" cy="1716703"/>
          </a:xfrm>
          <a:prstGeom prst="rect">
            <a:avLst/>
          </a:prstGeom>
          <a:ln w="6350">
            <a:solidFill>
              <a:srgbClr val="333333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21" y="2664347"/>
            <a:ext cx="2302992" cy="1727244"/>
          </a:xfrm>
          <a:prstGeom prst="rect">
            <a:avLst/>
          </a:prstGeom>
          <a:ln w="6350">
            <a:solidFill>
              <a:srgbClr val="333333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/>
          <a:stretch/>
        </p:blipFill>
        <p:spPr>
          <a:xfrm>
            <a:off x="254872" y="2665460"/>
            <a:ext cx="2297186" cy="1721776"/>
          </a:xfrm>
          <a:prstGeom prst="rect">
            <a:avLst/>
          </a:prstGeom>
          <a:ln w="6350">
            <a:solidFill>
              <a:srgbClr val="333333"/>
            </a:solidFill>
          </a:ln>
        </p:spPr>
      </p:pic>
      <p:sp>
        <p:nvSpPr>
          <p:cNvPr id="18" name="Text Placeholder 4"/>
          <p:cNvSpPr txBox="1">
            <a:spLocks/>
          </p:cNvSpPr>
          <p:nvPr/>
        </p:nvSpPr>
        <p:spPr>
          <a:xfrm>
            <a:off x="7462660" y="4387236"/>
            <a:ext cx="1523494" cy="19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 smtClean="0">
                <a:latin typeface="Century Gothic" panose="020B0502020202020204" pitchFamily="34" charset="0"/>
              </a:rPr>
              <a:t>Source: NPS website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25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600"/>
            <a:ext cx="5943600" cy="708660"/>
          </a:xfrm>
        </p:spPr>
        <p:txBody>
          <a:bodyPr>
            <a:noAutofit/>
          </a:bodyPr>
          <a:lstStyle/>
          <a:p>
            <a:r>
              <a:rPr lang="en-US" sz="4400" dirty="0" smtClean="0"/>
              <a:t>P</a:t>
            </a:r>
            <a:r>
              <a:rPr lang="en-US" sz="4800" dirty="0" smtClean="0"/>
              <a:t>roject Partners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89" y="1367595"/>
            <a:ext cx="5170222" cy="3877666"/>
          </a:xfrm>
          <a:prstGeom prst="rect">
            <a:avLst/>
          </a:prstGeom>
          <a:ln w="19050">
            <a:solidFill>
              <a:srgbClr val="33333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86889" y="5278179"/>
            <a:ext cx="517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Andrew Herring, Christopher Cameron, Ayn Remillard, Melanie Riley (GA DNR), Zhan Shi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573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965"/>
            <a:ext cx="3566160" cy="7213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22459"/>
          <a:stretch/>
        </p:blipFill>
        <p:spPr>
          <a:xfrm>
            <a:off x="1854454" y="3899296"/>
            <a:ext cx="5435092" cy="2793511"/>
          </a:xfrm>
          <a:prstGeom prst="rect">
            <a:avLst/>
          </a:prstGeom>
          <a:ln>
            <a:solidFill>
              <a:srgbClr val="333333"/>
            </a:solidFill>
          </a:ln>
        </p:spPr>
      </p:pic>
      <p:sp>
        <p:nvSpPr>
          <p:cNvPr id="7" name="Text Placeholder 16"/>
          <p:cNvSpPr txBox="1">
            <a:spLocks/>
          </p:cNvSpPr>
          <p:nvPr/>
        </p:nvSpPr>
        <p:spPr>
          <a:xfrm>
            <a:off x="0" y="976211"/>
            <a:ext cx="9144000" cy="30369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Produce a 2014 land cover dataset using Landsat 8 imagery</a:t>
            </a:r>
          </a:p>
          <a:p>
            <a:r>
              <a:rPr lang="en-US" sz="2000" dirty="0" smtClean="0"/>
              <a:t>Quantify </a:t>
            </a:r>
            <a:r>
              <a:rPr lang="en-US" sz="2000" dirty="0"/>
              <a:t>land cover </a:t>
            </a:r>
            <a:r>
              <a:rPr lang="en-US" sz="2000" dirty="0" smtClean="0"/>
              <a:t>change in the Ocmulgee River Valley</a:t>
            </a:r>
            <a:endParaRPr lang="en-US" sz="2000" dirty="0"/>
          </a:p>
          <a:p>
            <a:r>
              <a:rPr lang="en-US" sz="2000" dirty="0" smtClean="0"/>
              <a:t>Assess historic trends in land cover from 2001 to 2014</a:t>
            </a:r>
            <a:endParaRPr lang="en-US" sz="2000" dirty="0"/>
          </a:p>
          <a:p>
            <a:r>
              <a:rPr lang="en-US" sz="2000" dirty="0"/>
              <a:t>Predict land cover </a:t>
            </a:r>
            <a:r>
              <a:rPr lang="en-US" sz="2000" dirty="0" smtClean="0"/>
              <a:t>changes within the </a:t>
            </a:r>
            <a:r>
              <a:rPr lang="en-US" sz="2000" smtClean="0"/>
              <a:t>Ocmulgee Corridor</a:t>
            </a:r>
            <a:endParaRPr lang="en-US" sz="2000" dirty="0" smtClean="0"/>
          </a:p>
          <a:p>
            <a:r>
              <a:rPr lang="en-US" sz="2000" dirty="0" smtClean="0"/>
              <a:t>Model effects of land cover change on ecological habitats</a:t>
            </a:r>
          </a:p>
          <a:p>
            <a:r>
              <a:rPr lang="en-US" sz="2000" dirty="0" smtClean="0"/>
              <a:t>Identify </a:t>
            </a:r>
            <a:r>
              <a:rPr lang="en-US" sz="2000" dirty="0"/>
              <a:t>priority </a:t>
            </a:r>
            <a:r>
              <a:rPr lang="en-US" sz="2000" dirty="0" smtClean="0"/>
              <a:t>wildlife conservation </a:t>
            </a:r>
            <a:r>
              <a:rPr lang="en-US" sz="2000" dirty="0"/>
              <a:t>areas for state </a:t>
            </a:r>
            <a:r>
              <a:rPr lang="en-US" sz="2000" dirty="0" smtClean="0"/>
              <a:t>agencies</a:t>
            </a:r>
          </a:p>
        </p:txBody>
      </p:sp>
      <p:sp>
        <p:nvSpPr>
          <p:cNvPr id="10" name="Text Placeholder 9"/>
          <p:cNvSpPr txBox="1">
            <a:spLocks noGrp="1"/>
          </p:cNvSpPr>
          <p:nvPr>
            <p:ph type="body" sz="quarter" idx="13"/>
          </p:nvPr>
        </p:nvSpPr>
        <p:spPr>
          <a:xfrm>
            <a:off x="7289546" y="5778500"/>
            <a:ext cx="1448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Century Gothic" panose="020B0502020202020204" pitchFamily="34" charset="0"/>
              </a:rPr>
              <a:t>Comparison of how the Ocmulgee River Corridor near Macon, GA looks across Landsat 8 and </a:t>
            </a:r>
            <a:r>
              <a:rPr lang="en-US" sz="1000" i="1" dirty="0" smtClean="0">
                <a:latin typeface="Century Gothic" panose="020B0502020202020204" pitchFamily="34" charset="0"/>
              </a:rPr>
              <a:t>2011 NLCD</a:t>
            </a:r>
            <a:endParaRPr lang="en-US" sz="10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974852"/>
            <a:ext cx="5435600" cy="573074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Landsat 8, OLI</a:t>
            </a:r>
          </a:p>
          <a:p>
            <a:pPr marL="1028700" lvl="1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 smtClean="0"/>
              <a:t>2014 satellite imagery</a:t>
            </a:r>
          </a:p>
          <a:p>
            <a:pPr lvl="1" indent="0">
              <a:spcBef>
                <a:spcPts val="200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lvl="1" indent="0">
              <a:spcBef>
                <a:spcPts val="200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lvl="1" indent="0">
              <a:spcBef>
                <a:spcPts val="200"/>
              </a:spcBef>
              <a:buClr>
                <a:schemeClr val="accent1"/>
              </a:buClr>
              <a:buNone/>
            </a:pPr>
            <a:endParaRPr lang="en-US" dirty="0"/>
          </a:p>
          <a:p>
            <a:pPr lvl="1" indent="0">
              <a:spcBef>
                <a:spcPts val="200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United States Geologic Survey (USGS) </a:t>
            </a:r>
          </a:p>
          <a:p>
            <a:pPr marL="1028700" lvl="1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 smtClean="0"/>
              <a:t>National Land Cover Dataset (NLCD): 2001, 2006, and 2011</a:t>
            </a:r>
          </a:p>
          <a:p>
            <a:pPr lvl="2" indent="0">
              <a:spcBef>
                <a:spcPts val="200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lvl="2" indent="0">
              <a:spcBef>
                <a:spcPts val="200"/>
              </a:spcBef>
              <a:buClr>
                <a:schemeClr val="accent1"/>
              </a:buClr>
              <a:buNone/>
            </a:pPr>
            <a:endParaRPr lang="en-US" dirty="0"/>
          </a:p>
          <a:p>
            <a:pPr lvl="2" indent="0">
              <a:spcBef>
                <a:spcPts val="200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lvl="2" indent="0">
              <a:spcBef>
                <a:spcPts val="200"/>
              </a:spcBef>
              <a:buClr>
                <a:schemeClr val="accent1"/>
              </a:buClr>
              <a:buNone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United States Department of Agriculture (USDA)</a:t>
            </a:r>
          </a:p>
          <a:p>
            <a:pPr marL="1028700" lvl="1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 err="1" smtClean="0"/>
              <a:t>CropScape</a:t>
            </a:r>
            <a:r>
              <a:rPr lang="en-US" sz="2000" dirty="0" smtClean="0"/>
              <a:t> Data Layer: 2008-2014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600"/>
            <a:ext cx="3852407" cy="7086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Data Sources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0200" y="2565401"/>
            <a:ext cx="1094840" cy="27432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>
                <a:latin typeface="Century Gothic" panose="020B0502020202020204" pitchFamily="34" charset="0"/>
              </a:rPr>
              <a:t>Source</a:t>
            </a:r>
            <a:r>
              <a:rPr lang="en-US" i="1" dirty="0" smtClean="0">
                <a:latin typeface="Century Gothic" panose="020B0502020202020204" pitchFamily="34" charset="0"/>
              </a:rPr>
              <a:t>: NASA</a:t>
            </a:r>
            <a:endParaRPr lang="en-US" dirty="0"/>
          </a:p>
        </p:txBody>
      </p:sp>
      <p:pic>
        <p:nvPicPr>
          <p:cNvPr id="2050" name="Picture 2" descr="C:\Users\crms\Desktop\LDCM_Credit-BallAerospa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18042" r="7203" b="32033"/>
          <a:stretch/>
        </p:blipFill>
        <p:spPr bwMode="auto">
          <a:xfrm>
            <a:off x="6040704" y="974852"/>
            <a:ext cx="2902735" cy="1604589"/>
          </a:xfrm>
          <a:prstGeom prst="rect">
            <a:avLst/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LCD06 CON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04" y="2788921"/>
            <a:ext cx="2877335" cy="18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6040704" y="4203701"/>
            <a:ext cx="1094840" cy="274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Century Gothic" panose="020B0502020202020204" pitchFamily="34" charset="0"/>
              </a:rPr>
              <a:t>Source: USGS</a:t>
            </a:r>
            <a:endParaRPr lang="en-US" dirty="0"/>
          </a:p>
        </p:txBody>
      </p:sp>
      <p:pic>
        <p:nvPicPr>
          <p:cNvPr id="1028" name="Picture 4" descr="http://landsat.gsfc.nasa.gov/wp-content/uploads/2014/02/20140212_nu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03" y="4646777"/>
            <a:ext cx="2902735" cy="1884952"/>
          </a:xfrm>
          <a:prstGeom prst="rect">
            <a:avLst/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8013700" y="6531729"/>
            <a:ext cx="1094840" cy="274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Century Gothic" panose="020B0502020202020204" pitchFamily="34" charset="0"/>
              </a:rPr>
              <a:t>Source: USDA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15781"/>
            <a:ext cx="5932743" cy="678994"/>
          </a:xfrm>
        </p:spPr>
        <p:txBody>
          <a:bodyPr>
            <a:noAutofit/>
          </a:bodyPr>
          <a:lstStyle/>
          <a:p>
            <a:r>
              <a:rPr lang="en-US" sz="4400" dirty="0" smtClean="0"/>
              <a:t>Project Methodology</a:t>
            </a:r>
            <a:endParaRPr lang="en-US" sz="4400" dirty="0"/>
          </a:p>
        </p:txBody>
      </p:sp>
      <p:sp>
        <p:nvSpPr>
          <p:cNvPr id="26" name="Rectangle 25"/>
          <p:cNvSpPr/>
          <p:nvPr/>
        </p:nvSpPr>
        <p:spPr>
          <a:xfrm>
            <a:off x="6524224" y="1124146"/>
            <a:ext cx="2510914" cy="5308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98094" y="1124146"/>
            <a:ext cx="2503566" cy="531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45141" y="1124148"/>
            <a:ext cx="2557506" cy="5317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95145" y="1305247"/>
            <a:ext cx="165749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63500" algn="l"/>
              </a:tabLst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DATASETS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814" y="2100883"/>
            <a:ext cx="2220856" cy="70788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Landsat 8 Imagery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936" y="3491892"/>
            <a:ext cx="1806611" cy="70788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Historic Land Cover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935" y="5278303"/>
            <a:ext cx="1806612" cy="70788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Ecology and Wildlife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5128" y="1305247"/>
            <a:ext cx="138949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ANALYSIS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46570" y="1946994"/>
            <a:ext cx="1806611" cy="10156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2014 Land Cover Dataset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082" y="4231209"/>
            <a:ext cx="1821099" cy="10156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Land Cover Change Detection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4874" y="1305247"/>
            <a:ext cx="154961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PRODUCTS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73742" y="1946994"/>
            <a:ext cx="1811878" cy="10156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Land Cover Change Predictions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68475" y="4970526"/>
            <a:ext cx="1811878" cy="10156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Threat and Opportunity Assessment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68475" y="3635945"/>
            <a:ext cx="1811878" cy="70788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Ecological Forecasting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33" idx="3"/>
            <a:endCxn id="37" idx="1"/>
          </p:cNvCxnSpPr>
          <p:nvPr/>
        </p:nvCxnSpPr>
        <p:spPr>
          <a:xfrm>
            <a:off x="2518670" y="2454826"/>
            <a:ext cx="1127900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4" idx="3"/>
            <a:endCxn id="35" idx="3"/>
          </p:cNvCxnSpPr>
          <p:nvPr/>
        </p:nvCxnSpPr>
        <p:spPr>
          <a:xfrm>
            <a:off x="2311547" y="3845835"/>
            <a:ext cx="12700" cy="1786411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1"/>
          </p:cNvCxnSpPr>
          <p:nvPr/>
        </p:nvCxnSpPr>
        <p:spPr>
          <a:xfrm>
            <a:off x="2562830" y="4739041"/>
            <a:ext cx="1069252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7" idx="2"/>
            <a:endCxn id="38" idx="0"/>
          </p:cNvCxnSpPr>
          <p:nvPr/>
        </p:nvCxnSpPr>
        <p:spPr>
          <a:xfrm flipH="1">
            <a:off x="4542632" y="2962657"/>
            <a:ext cx="7244" cy="126855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0" idx="2"/>
            <a:endCxn id="42" idx="0"/>
          </p:cNvCxnSpPr>
          <p:nvPr/>
        </p:nvCxnSpPr>
        <p:spPr>
          <a:xfrm flipH="1">
            <a:off x="7774414" y="2962657"/>
            <a:ext cx="5267" cy="673288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41" idx="0"/>
          </p:cNvCxnSpPr>
          <p:nvPr/>
        </p:nvCxnSpPr>
        <p:spPr>
          <a:xfrm>
            <a:off x="7774414" y="4343831"/>
            <a:ext cx="0" cy="62669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8" idx="3"/>
            <a:endCxn id="40" idx="1"/>
          </p:cNvCxnSpPr>
          <p:nvPr/>
        </p:nvCxnSpPr>
        <p:spPr>
          <a:xfrm flipV="1">
            <a:off x="5453181" y="2454826"/>
            <a:ext cx="1420561" cy="2284215"/>
          </a:xfrm>
          <a:prstGeom prst="bentConnector3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8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COMING SOON!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27000"/>
            <a:ext cx="9144000" cy="647700"/>
          </a:xfrm>
        </p:spPr>
        <p:txBody>
          <a:bodyPr>
            <a:noAutofit/>
          </a:bodyPr>
          <a:lstStyle/>
          <a:p>
            <a:r>
              <a:rPr lang="en-US" sz="4400" dirty="0" smtClean="0"/>
              <a:t>Results: 2014 Land Cover</a:t>
            </a:r>
            <a:endParaRPr lang="en-US" sz="4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2130552"/>
            <a:ext cx="4572000" cy="4727448"/>
          </a:xfrm>
        </p:spPr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COMING SOON!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8900"/>
            <a:ext cx="9144000" cy="68326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Results: Land Cover Change </a:t>
            </a:r>
            <a:endParaRPr lang="en-US" sz="4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1041400"/>
            <a:ext cx="4572000" cy="5816600"/>
          </a:xfrm>
        </p:spPr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2562</TotalTime>
  <Words>641</Words>
  <Application>Microsoft Office PowerPoint</Application>
  <PresentationFormat>On-screen Show (4:3)</PresentationFormat>
  <Paragraphs>104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crms</cp:lastModifiedBy>
  <cp:revision>196</cp:revision>
  <dcterms:created xsi:type="dcterms:W3CDTF">2015-05-18T13:26:09Z</dcterms:created>
  <dcterms:modified xsi:type="dcterms:W3CDTF">2015-07-02T17:34:08Z</dcterms:modified>
</cp:coreProperties>
</file>