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379" r:id="rId3"/>
    <p:sldId id="380" r:id="rId4"/>
    <p:sldId id="382" r:id="rId5"/>
    <p:sldId id="383" r:id="rId6"/>
    <p:sldId id="293" r:id="rId7"/>
    <p:sldId id="296" r:id="rId8"/>
    <p:sldId id="299" r:id="rId9"/>
    <p:sldId id="298" r:id="rId10"/>
    <p:sldId id="301" r:id="rId11"/>
    <p:sldId id="300" r:id="rId12"/>
    <p:sldId id="305" r:id="rId13"/>
    <p:sldId id="309" r:id="rId14"/>
    <p:sldId id="290" r:id="rId15"/>
    <p:sldId id="386" r:id="rId16"/>
    <p:sldId id="385" r:id="rId17"/>
    <p:sldId id="307" r:id="rId18"/>
    <p:sldId id="387" r:id="rId19"/>
    <p:sldId id="395" r:id="rId20"/>
    <p:sldId id="306" r:id="rId21"/>
    <p:sldId id="345" r:id="rId22"/>
    <p:sldId id="389" r:id="rId23"/>
    <p:sldId id="390" r:id="rId24"/>
    <p:sldId id="391" r:id="rId25"/>
    <p:sldId id="388" r:id="rId26"/>
    <p:sldId id="393" r:id="rId27"/>
    <p:sldId id="352" r:id="rId28"/>
    <p:sldId id="356" r:id="rId29"/>
    <p:sldId id="394" r:id="rId30"/>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A8"/>
    <a:srgbClr val="5B9BD5"/>
    <a:srgbClr val="0F6FC6"/>
    <a:srgbClr val="0565BC"/>
    <a:srgbClr val="2D8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89" autoAdjust="0"/>
    <p:restoredTop sz="94660"/>
  </p:normalViewPr>
  <p:slideViewPr>
    <p:cSldViewPr snapToGrid="0">
      <p:cViewPr>
        <p:scale>
          <a:sx n="125" d="100"/>
          <a:sy n="125" d="100"/>
        </p:scale>
        <p:origin x="-12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dgm:spPr/>
      <dgm:t>
        <a:bodyPr/>
        <a:lstStyle/>
        <a:p>
          <a:r>
            <a:rPr lang="en-US" b="1" dirty="0" smtClean="0">
              <a:latin typeface="+mn-lt"/>
            </a:rPr>
            <a:t>SERVIR Coordination Office (MSFC): </a:t>
          </a:r>
          <a:r>
            <a:rPr lang="en-US" dirty="0" smtClean="0">
              <a:latin typeface="+mn-lt"/>
            </a:rPr>
            <a:t>Building international capacity with hubs in East Africa, Hindu Kush-Himalaya, Mesoamerica</a:t>
          </a:r>
          <a:endParaRPr lang="en-US" dirty="0">
            <a:latin typeface="+mn-lt"/>
          </a:endParaRPr>
        </a:p>
      </dgm:t>
    </dgm:pt>
    <dgm:pt modelId="{2F563447-146E-4D4E-B0EE-A507DD571115}" type="parTrans" cxnId="{D23064DD-B48F-4A84-A37A-1CC7D4837181}">
      <dgm:prSet/>
      <dgm:spPr/>
      <dgm:t>
        <a:bodyPr/>
        <a:lstStyle/>
        <a:p>
          <a:endParaRPr lang="en-US"/>
        </a:p>
      </dgm:t>
    </dgm:pt>
    <dgm:pt modelId="{2B2E7B70-23C6-45D9-A7C7-14C42C7BC1C5}" type="sibTrans" cxnId="{D23064DD-B48F-4A84-A37A-1CC7D4837181}">
      <dgm:prSet/>
      <dgm:spPr/>
      <dgm:t>
        <a:bodyPr/>
        <a:lstStyle/>
        <a:p>
          <a:endParaRPr lang="en-US"/>
        </a:p>
      </dgm:t>
    </dgm:pt>
    <dgm:pt modelId="{51D76A29-E0E3-42EF-B76D-D9791E0D1FEE}">
      <dgm:prSet phldrT="[Text]"/>
      <dgm:spPr/>
      <dgm:t>
        <a:bodyPr/>
        <a:lstStyle/>
        <a:p>
          <a:r>
            <a:rPr lang="en-US" b="1" smtClean="0">
              <a:latin typeface="+mn-lt"/>
            </a:rPr>
            <a:t>Gulf of Mexico Initiative, GOMI (SSC): </a:t>
          </a:r>
          <a:r>
            <a:rPr lang="en-US" smtClean="0">
              <a:latin typeface="+mn-lt"/>
            </a:rPr>
            <a:t>Building Gulf region’s capacity for local issues</a:t>
          </a:r>
          <a:endParaRPr lang="en-US" dirty="0">
            <a:latin typeface="+mn-lt"/>
          </a:endParaRPr>
        </a:p>
      </dgm:t>
    </dgm:pt>
    <dgm:pt modelId="{ED763A16-8F3C-4ABA-90E6-5331C344A3D3}" type="parTrans" cxnId="{BC9F10C7-CD99-4C93-8659-EC1F6E3892C9}">
      <dgm:prSet/>
      <dgm:spPr/>
      <dgm:t>
        <a:bodyPr/>
        <a:lstStyle/>
        <a:p>
          <a:endParaRPr lang="en-US"/>
        </a:p>
      </dgm:t>
    </dgm:pt>
    <dgm:pt modelId="{296216DC-0697-4EBF-B80C-5506ED494FFE}" type="sibTrans" cxnId="{BC9F10C7-CD99-4C93-8659-EC1F6E3892C9}">
      <dgm:prSet/>
      <dgm:spPr/>
      <dgm:t>
        <a:bodyPr/>
        <a:lstStyle/>
        <a:p>
          <a:endParaRPr lang="en-US"/>
        </a:p>
      </dgm:t>
    </dgm:pt>
    <dgm:pt modelId="{22D28AFE-C88F-4EF5-91BD-4FE19DCE6186}">
      <dgm:prSet phldrT="[Text]"/>
      <dgm:spPr/>
      <dgm:t>
        <a:bodyPr/>
        <a:lstStyle/>
        <a:p>
          <a:r>
            <a:rPr lang="en-US" b="1" dirty="0" smtClean="0">
              <a:latin typeface="+mn-lt"/>
            </a:rPr>
            <a:t>Applied Remote </a:t>
          </a:r>
          <a:r>
            <a:rPr lang="en-US" b="1" dirty="0" err="1" smtClean="0">
              <a:latin typeface="+mn-lt"/>
            </a:rPr>
            <a:t>SEnsing</a:t>
          </a:r>
          <a:r>
            <a:rPr lang="en-US" b="1" dirty="0" smtClean="0">
              <a:latin typeface="+mn-lt"/>
            </a:rPr>
            <a:t> Training, ARSET (GSFC): </a:t>
          </a:r>
          <a:r>
            <a:rPr lang="en-US" dirty="0" smtClean="0">
              <a:latin typeface="+mn-lt"/>
            </a:rPr>
            <a:t>Online and hands on basic/advanced training to build domestic skills</a:t>
          </a:r>
          <a:endParaRPr lang="en-US" dirty="0">
            <a:latin typeface="+mn-lt"/>
          </a:endParaRPr>
        </a:p>
      </dgm:t>
    </dgm:pt>
    <dgm:pt modelId="{760B17AD-4C11-464B-9E5B-7F3EAF6650C9}" type="parTrans" cxnId="{8794C01D-557A-44F9-BAC8-CC6391D63104}">
      <dgm:prSet/>
      <dgm:spPr/>
      <dgm:t>
        <a:bodyPr/>
        <a:lstStyle/>
        <a:p>
          <a:endParaRPr lang="en-US"/>
        </a:p>
      </dgm:t>
    </dgm:pt>
    <dgm:pt modelId="{C5E239BC-44A0-402E-8B66-20212BE099AA}" type="sibTrans" cxnId="{8794C01D-557A-44F9-BAC8-CC6391D63104}">
      <dgm:prSet/>
      <dgm:spPr/>
      <dgm:t>
        <a:bodyPr/>
        <a:lstStyle/>
        <a:p>
          <a:endParaRPr lang="en-US"/>
        </a:p>
      </dgm:t>
    </dgm:pt>
    <dgm:pt modelId="{1072902D-D63C-4F41-9E35-8F3E49D11CA8}">
      <dgm:prSet/>
      <dgm:spPr/>
      <dgm:t>
        <a:bodyPr/>
        <a:lstStyle/>
        <a:p>
          <a:r>
            <a:rPr lang="en-US" b="1" smtClean="0">
              <a:latin typeface="+mn-lt"/>
            </a:rPr>
            <a:t>DEVELOP (LaRC National Office): </a:t>
          </a:r>
          <a:r>
            <a:rPr lang="en-US" smtClean="0">
              <a:latin typeface="+mn-lt"/>
            </a:rPr>
            <a:t>Dual workforce/local government capacity building using collaborative feasibility projects</a:t>
          </a:r>
          <a:endParaRPr lang="en-US" dirty="0">
            <a:latin typeface="+mn-lt"/>
          </a:endParaRPr>
        </a:p>
      </dgm:t>
    </dgm:pt>
    <dgm:pt modelId="{9436AEEF-2E65-4DAB-8BA4-0579E01C3798}" type="parTrans" cxnId="{4482EDBB-D476-4FDE-8A77-0533F7FA3F60}">
      <dgm:prSet/>
      <dgm:spPr/>
      <dgm:t>
        <a:bodyPr/>
        <a:lstStyle/>
        <a:p>
          <a:endParaRPr lang="en-US"/>
        </a:p>
      </dgm:t>
    </dgm:pt>
    <dgm:pt modelId="{24A9785F-BBFF-458A-B17A-AE49DA60DA90}" type="sibTrans" cxnId="{4482EDBB-D476-4FDE-8A77-0533F7FA3F60}">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4"/>
      <dgm:spPr/>
      <dgm:t>
        <a:bodyPr/>
        <a:lstStyle/>
        <a:p>
          <a:endParaRPr lang="en-US"/>
        </a:p>
      </dgm:t>
    </dgm:pt>
    <dgm:pt modelId="{21286048-CA9D-49DB-9C34-8C7D8AB95FAA}" type="pres">
      <dgm:prSet presAssocID="{E2D398C5-C49F-4EED-8EE1-1E38E86E8136}" presName="conn" presStyleLbl="parChTrans1D2" presStyleIdx="0" presStyleCnt="1"/>
      <dgm:spPr/>
      <dgm:t>
        <a:bodyPr/>
        <a:lstStyle/>
        <a:p>
          <a:endParaRPr lang="en-US"/>
        </a:p>
      </dgm:t>
    </dgm:pt>
    <dgm:pt modelId="{8B842C18-AE08-4EA6-BD8B-C48A1204C752}" type="pres">
      <dgm:prSet presAssocID="{E2D398C5-C49F-4EED-8EE1-1E38E86E8136}" presName="extraNode" presStyleLbl="node1" presStyleIdx="0" presStyleCnt="4"/>
      <dgm:spPr/>
      <dgm:t>
        <a:bodyPr/>
        <a:lstStyle/>
        <a:p>
          <a:endParaRPr lang="en-US"/>
        </a:p>
      </dgm:t>
    </dgm:pt>
    <dgm:pt modelId="{9A7C8AC8-EFF3-46E8-9E39-FF39CA32E5C7}" type="pres">
      <dgm:prSet presAssocID="{E2D398C5-C49F-4EED-8EE1-1E38E86E8136}" presName="dstNode" presStyleLbl="node1" presStyleIdx="0" presStyleCnt="4"/>
      <dgm:spPr/>
      <dgm:t>
        <a:bodyPr/>
        <a:lstStyle/>
        <a:p>
          <a:endParaRPr lang="en-US"/>
        </a:p>
      </dgm:t>
    </dgm:pt>
    <dgm:pt modelId="{83D3514D-309E-43DE-940E-9A1576539D8F}" type="pres">
      <dgm:prSet presAssocID="{42712486-8890-4626-9A1B-0F4530920489}" presName="text_1" presStyleLbl="node1" presStyleIdx="0" presStyleCnt="4">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4"/>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8E3458D6-BD90-4091-AD51-255D9C489099}" type="pres">
      <dgm:prSet presAssocID="{51D76A29-E0E3-42EF-B76D-D9791E0D1FEE}" presName="text_2" presStyleLbl="node1" presStyleIdx="1" presStyleCnt="4">
        <dgm:presLayoutVars>
          <dgm:bulletEnabled val="1"/>
        </dgm:presLayoutVars>
      </dgm:prSet>
      <dgm:spPr/>
      <dgm:t>
        <a:bodyPr/>
        <a:lstStyle/>
        <a:p>
          <a:endParaRPr lang="en-US"/>
        </a:p>
      </dgm:t>
    </dgm:pt>
    <dgm:pt modelId="{6D263922-C9E6-42B2-9F7C-594A9C18971F}" type="pres">
      <dgm:prSet presAssocID="{51D76A29-E0E3-42EF-B76D-D9791E0D1FEE}" presName="accent_2" presStyleCnt="0"/>
      <dgm:spPr/>
      <dgm:t>
        <a:bodyPr/>
        <a:lstStyle/>
        <a:p>
          <a:endParaRPr lang="en-US"/>
        </a:p>
      </dgm:t>
    </dgm:pt>
    <dgm:pt modelId="{AA2163F4-3A35-4103-8123-B7DCE745C764}" type="pres">
      <dgm:prSet presAssocID="{51D76A29-E0E3-42EF-B76D-D9791E0D1FEE}" presName="accentRepeatNode" presStyleLbl="solidFgAcc1" presStyleIdx="1" presStyleCnt="4"/>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C77DD6A-F1A4-498D-A3ED-BC93377FD1F9}" type="pres">
      <dgm:prSet presAssocID="{22D28AFE-C88F-4EF5-91BD-4FE19DCE6186}" presName="text_3" presStyleLbl="node1" presStyleIdx="2" presStyleCnt="4">
        <dgm:presLayoutVars>
          <dgm:bulletEnabled val="1"/>
        </dgm:presLayoutVars>
      </dgm:prSet>
      <dgm:spPr/>
      <dgm:t>
        <a:bodyPr/>
        <a:lstStyle/>
        <a:p>
          <a:endParaRPr lang="en-US"/>
        </a:p>
      </dgm:t>
    </dgm:pt>
    <dgm:pt modelId="{A0BF2489-1B33-440D-85B9-B19F2E1E75CC}" type="pres">
      <dgm:prSet presAssocID="{22D28AFE-C88F-4EF5-91BD-4FE19DCE6186}" presName="accent_3" presStyleCnt="0"/>
      <dgm:spPr/>
      <dgm:t>
        <a:bodyPr/>
        <a:lstStyle/>
        <a:p>
          <a:endParaRPr lang="en-US"/>
        </a:p>
      </dgm:t>
    </dgm:pt>
    <dgm:pt modelId="{7BBC4D0F-6CFC-4FD5-9BAE-EE4ADBBC346D}" type="pres">
      <dgm:prSet presAssocID="{22D28AFE-C88F-4EF5-91BD-4FE19DCE6186}" presName="accentRepeatNode" presStyleLbl="solidFgAcc1" presStyleIdx="2" presStyleCnt="4"/>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61CD2EED-A44A-4DDF-9086-A5731A8F7D1F}" type="pres">
      <dgm:prSet presAssocID="{1072902D-D63C-4F41-9E35-8F3E49D11CA8}" presName="text_4" presStyleLbl="node1" presStyleIdx="3" presStyleCnt="4">
        <dgm:presLayoutVars>
          <dgm:bulletEnabled val="1"/>
        </dgm:presLayoutVars>
      </dgm:prSet>
      <dgm:spPr/>
      <dgm:t>
        <a:bodyPr/>
        <a:lstStyle/>
        <a:p>
          <a:endParaRPr lang="en-US"/>
        </a:p>
      </dgm:t>
    </dgm:pt>
    <dgm:pt modelId="{E366534A-34C3-439F-8BC0-AA58DF5D19B3}" type="pres">
      <dgm:prSet presAssocID="{1072902D-D63C-4F41-9E35-8F3E49D11CA8}" presName="accent_4" presStyleCnt="0"/>
      <dgm:spPr/>
      <dgm:t>
        <a:bodyPr/>
        <a:lstStyle/>
        <a:p>
          <a:endParaRPr lang="en-US"/>
        </a:p>
      </dgm:t>
    </dgm:pt>
    <dgm:pt modelId="{712D4282-2BD8-4386-A953-0D5DEF83C5FB}" type="pres">
      <dgm:prSet presAssocID="{1072902D-D63C-4F41-9E35-8F3E49D11CA8}" presName="accentRepeatNode" presStyleLbl="solidFgAcc1" presStyleIdx="3" presStyleCnt="4"/>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D23064DD-B48F-4A84-A37A-1CC7D4837181}" srcId="{E2D398C5-C49F-4EED-8EE1-1E38E86E8136}" destId="{42712486-8890-4626-9A1B-0F4530920489}" srcOrd="0" destOrd="0" parTransId="{2F563447-146E-4D4E-B0EE-A507DD571115}" sibTransId="{2B2E7B70-23C6-45D9-A7C7-14C42C7BC1C5}"/>
    <dgm:cxn modelId="{3321ADF1-2533-4CE4-AAAF-6A7E2A3F9A96}" type="presOf" srcId="{51D76A29-E0E3-42EF-B76D-D9791E0D1FEE}" destId="{8E3458D6-BD90-4091-AD51-255D9C489099}" srcOrd="0" destOrd="0" presId="urn:microsoft.com/office/officeart/2008/layout/VerticalCurvedList"/>
    <dgm:cxn modelId="{BC9F10C7-CD99-4C93-8659-EC1F6E3892C9}" srcId="{E2D398C5-C49F-4EED-8EE1-1E38E86E8136}" destId="{51D76A29-E0E3-42EF-B76D-D9791E0D1FEE}" srcOrd="1" destOrd="0" parTransId="{ED763A16-8F3C-4ABA-90E6-5331C344A3D3}" sibTransId="{296216DC-0697-4EBF-B80C-5506ED494FFE}"/>
    <dgm:cxn modelId="{6E05DABD-7482-4D91-9509-A9B18368539D}" type="presOf" srcId="{1072902D-D63C-4F41-9E35-8F3E49D11CA8}" destId="{61CD2EED-A44A-4DDF-9086-A5731A8F7D1F}" srcOrd="0" destOrd="0" presId="urn:microsoft.com/office/officeart/2008/layout/VerticalCurvedList"/>
    <dgm:cxn modelId="{8794C01D-557A-44F9-BAC8-CC6391D63104}" srcId="{E2D398C5-C49F-4EED-8EE1-1E38E86E8136}" destId="{22D28AFE-C88F-4EF5-91BD-4FE19DCE6186}" srcOrd="2" destOrd="0" parTransId="{760B17AD-4C11-464B-9E5B-7F3EAF6650C9}" sibTransId="{C5E239BC-44A0-402E-8B66-20212BE099AA}"/>
    <dgm:cxn modelId="{5FDC6B34-D4B2-4B39-B49F-C08D37AC0D07}" type="presOf" srcId="{42712486-8890-4626-9A1B-0F4530920489}" destId="{83D3514D-309E-43DE-940E-9A1576539D8F}" srcOrd="0" destOrd="0" presId="urn:microsoft.com/office/officeart/2008/layout/VerticalCurvedList"/>
    <dgm:cxn modelId="{15E5DF78-E30C-493F-AAE6-A9B910F1C80E}" type="presOf" srcId="{E2D398C5-C49F-4EED-8EE1-1E38E86E8136}" destId="{CD5B9927-D8EE-4FE1-B407-B6138813B49F}" srcOrd="0" destOrd="0" presId="urn:microsoft.com/office/officeart/2008/layout/VerticalCurvedList"/>
    <dgm:cxn modelId="{0B17E2DA-2A3B-4665-BFD5-9C996B4F246E}" type="presOf" srcId="{22D28AFE-C88F-4EF5-91BD-4FE19DCE6186}" destId="{AC77DD6A-F1A4-498D-A3ED-BC93377FD1F9}" srcOrd="0" destOrd="0" presId="urn:microsoft.com/office/officeart/2008/layout/VerticalCurvedList"/>
    <dgm:cxn modelId="{4482EDBB-D476-4FDE-8A77-0533F7FA3F60}" srcId="{E2D398C5-C49F-4EED-8EE1-1E38E86E8136}" destId="{1072902D-D63C-4F41-9E35-8F3E49D11CA8}" srcOrd="3" destOrd="0" parTransId="{9436AEEF-2E65-4DAB-8BA4-0579E01C3798}" sibTransId="{24A9785F-BBFF-458A-B17A-AE49DA60DA90}"/>
    <dgm:cxn modelId="{38CD5FA1-231C-4983-A0FF-E6C76B5E169F}" type="presOf" srcId="{2B2E7B70-23C6-45D9-A7C7-14C42C7BC1C5}" destId="{21286048-CA9D-49DB-9C34-8C7D8AB95FAA}" srcOrd="0" destOrd="0" presId="urn:microsoft.com/office/officeart/2008/layout/VerticalCurvedList"/>
    <dgm:cxn modelId="{B914B896-3F12-4D8A-98EC-485C1F842E04}" type="presParOf" srcId="{CD5B9927-D8EE-4FE1-B407-B6138813B49F}" destId="{6DCA33EC-8978-4E39-8395-7B2340120E20}" srcOrd="0" destOrd="0" presId="urn:microsoft.com/office/officeart/2008/layout/VerticalCurvedList"/>
    <dgm:cxn modelId="{1A58E32B-62FA-4636-9FF4-AC879947C81B}" type="presParOf" srcId="{6DCA33EC-8978-4E39-8395-7B2340120E20}" destId="{B7CE0B84-1A17-4CFE-9A24-29463047D965}" srcOrd="0" destOrd="0" presId="urn:microsoft.com/office/officeart/2008/layout/VerticalCurvedList"/>
    <dgm:cxn modelId="{A481C217-580C-4A43-9CA5-77C7948CAF77}" type="presParOf" srcId="{B7CE0B84-1A17-4CFE-9A24-29463047D965}" destId="{524FE40F-FF17-41FD-8707-68AB73139A09}" srcOrd="0" destOrd="0" presId="urn:microsoft.com/office/officeart/2008/layout/VerticalCurvedList"/>
    <dgm:cxn modelId="{4B74DC02-AF45-4247-B95E-087C295743EA}" type="presParOf" srcId="{B7CE0B84-1A17-4CFE-9A24-29463047D965}" destId="{21286048-CA9D-49DB-9C34-8C7D8AB95FAA}" srcOrd="1" destOrd="0" presId="urn:microsoft.com/office/officeart/2008/layout/VerticalCurvedList"/>
    <dgm:cxn modelId="{0F841742-D716-4C6A-8F15-BAE1300DFC49}" type="presParOf" srcId="{B7CE0B84-1A17-4CFE-9A24-29463047D965}" destId="{8B842C18-AE08-4EA6-BD8B-C48A1204C752}" srcOrd="2" destOrd="0" presId="urn:microsoft.com/office/officeart/2008/layout/VerticalCurvedList"/>
    <dgm:cxn modelId="{C6ACA560-AE0C-4EC6-844B-AEA27A1B768C}" type="presParOf" srcId="{B7CE0B84-1A17-4CFE-9A24-29463047D965}" destId="{9A7C8AC8-EFF3-46E8-9E39-FF39CA32E5C7}" srcOrd="3" destOrd="0" presId="urn:microsoft.com/office/officeart/2008/layout/VerticalCurvedList"/>
    <dgm:cxn modelId="{4A079A47-9C7E-456C-8F46-03B1D49AB5CA}" type="presParOf" srcId="{6DCA33EC-8978-4E39-8395-7B2340120E20}" destId="{83D3514D-309E-43DE-940E-9A1576539D8F}" srcOrd="1" destOrd="0" presId="urn:microsoft.com/office/officeart/2008/layout/VerticalCurvedList"/>
    <dgm:cxn modelId="{3BFA91AD-22A2-42E5-999D-222F5E2BCC74}" type="presParOf" srcId="{6DCA33EC-8978-4E39-8395-7B2340120E20}" destId="{C284446F-514B-41C8-818B-222FB6FC83C9}" srcOrd="2" destOrd="0" presId="urn:microsoft.com/office/officeart/2008/layout/VerticalCurvedList"/>
    <dgm:cxn modelId="{D97F3BC2-26DC-45E8-A3E1-D9B2FCAFC77E}" type="presParOf" srcId="{C284446F-514B-41C8-818B-222FB6FC83C9}" destId="{14784EC8-F47A-4753-80EB-80F378115A9C}" srcOrd="0" destOrd="0" presId="urn:microsoft.com/office/officeart/2008/layout/VerticalCurvedList"/>
    <dgm:cxn modelId="{B17A90CF-D1C8-46AB-A5B1-F99E27838703}" type="presParOf" srcId="{6DCA33EC-8978-4E39-8395-7B2340120E20}" destId="{8E3458D6-BD90-4091-AD51-255D9C489099}" srcOrd="3" destOrd="0" presId="urn:microsoft.com/office/officeart/2008/layout/VerticalCurvedList"/>
    <dgm:cxn modelId="{A7485309-9226-406C-9D1D-CEB47C6335EC}" type="presParOf" srcId="{6DCA33EC-8978-4E39-8395-7B2340120E20}" destId="{6D263922-C9E6-42B2-9F7C-594A9C18971F}" srcOrd="4" destOrd="0" presId="urn:microsoft.com/office/officeart/2008/layout/VerticalCurvedList"/>
    <dgm:cxn modelId="{C69B2749-0508-4A17-973D-79534089950A}" type="presParOf" srcId="{6D263922-C9E6-42B2-9F7C-594A9C18971F}" destId="{AA2163F4-3A35-4103-8123-B7DCE745C764}" srcOrd="0" destOrd="0" presId="urn:microsoft.com/office/officeart/2008/layout/VerticalCurvedList"/>
    <dgm:cxn modelId="{4DAD03F8-E6A3-4DFE-B2DF-9A469512490C}" type="presParOf" srcId="{6DCA33EC-8978-4E39-8395-7B2340120E20}" destId="{AC77DD6A-F1A4-498D-A3ED-BC93377FD1F9}" srcOrd="5" destOrd="0" presId="urn:microsoft.com/office/officeart/2008/layout/VerticalCurvedList"/>
    <dgm:cxn modelId="{1ED8F937-02A5-4FBB-B695-2C1635835B9F}" type="presParOf" srcId="{6DCA33EC-8978-4E39-8395-7B2340120E20}" destId="{A0BF2489-1B33-440D-85B9-B19F2E1E75CC}" srcOrd="6" destOrd="0" presId="urn:microsoft.com/office/officeart/2008/layout/VerticalCurvedList"/>
    <dgm:cxn modelId="{A2BE4AD6-3D4F-4E3D-975B-57965C6A2E5F}" type="presParOf" srcId="{A0BF2489-1B33-440D-85B9-B19F2E1E75CC}" destId="{7BBC4D0F-6CFC-4FD5-9BAE-EE4ADBBC346D}" srcOrd="0" destOrd="0" presId="urn:microsoft.com/office/officeart/2008/layout/VerticalCurvedList"/>
    <dgm:cxn modelId="{8F98C77E-3B10-4D85-915E-997A3F35D8F5}" type="presParOf" srcId="{6DCA33EC-8978-4E39-8395-7B2340120E20}" destId="{61CD2EED-A44A-4DDF-9086-A5731A8F7D1F}" srcOrd="7" destOrd="0" presId="urn:microsoft.com/office/officeart/2008/layout/VerticalCurvedList"/>
    <dgm:cxn modelId="{25E7BE9C-DA3B-4A70-BE03-E26297FF43E4}" type="presParOf" srcId="{6DCA33EC-8978-4E39-8395-7B2340120E20}" destId="{E366534A-34C3-439F-8BC0-AA58DF5D19B3}" srcOrd="8" destOrd="0" presId="urn:microsoft.com/office/officeart/2008/layout/VerticalCurvedList"/>
    <dgm:cxn modelId="{5194637C-53D5-4365-BD42-5A3DE380E907}" type="presParOf" srcId="{E366534A-34C3-439F-8BC0-AA58DF5D19B3}"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6048-CA9D-49DB-9C34-8C7D8AB95FAA}">
      <dsp:nvSpPr>
        <dsp:cNvPr id="0" name=""/>
        <dsp:cNvSpPr/>
      </dsp:nvSpPr>
      <dsp:spPr>
        <a:xfrm>
          <a:off x="-6286232" y="-961621"/>
          <a:ext cx="7482667" cy="7482667"/>
        </a:xfrm>
        <a:prstGeom prst="blockArc">
          <a:avLst>
            <a:gd name="adj1" fmla="val 18900000"/>
            <a:gd name="adj2" fmla="val 2700000"/>
            <a:gd name="adj3" fmla="val 2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626129" y="427408"/>
          <a:ext cx="7959639" cy="8552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864"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SERVIR Coordination Office (MSFC): </a:t>
          </a:r>
          <a:r>
            <a:rPr lang="en-US" sz="1800" kern="1200" dirty="0" smtClean="0">
              <a:latin typeface="+mn-lt"/>
            </a:rPr>
            <a:t>Building international capacity with hubs in East Africa, Hindu Kush-Himalaya, Mesoamerica</a:t>
          </a:r>
          <a:endParaRPr lang="en-US" sz="1800" kern="1200" dirty="0">
            <a:latin typeface="+mn-lt"/>
          </a:endParaRPr>
        </a:p>
      </dsp:txBody>
      <dsp:txXfrm>
        <a:off x="626129" y="427408"/>
        <a:ext cx="7959639" cy="855261"/>
      </dsp:txXfrm>
    </dsp:sp>
    <dsp:sp modelId="{14784EC8-F47A-4753-80EB-80F378115A9C}">
      <dsp:nvSpPr>
        <dsp:cNvPr id="0" name=""/>
        <dsp:cNvSpPr/>
      </dsp:nvSpPr>
      <dsp:spPr>
        <a:xfrm>
          <a:off x="91591" y="320500"/>
          <a:ext cx="1069077" cy="1069077"/>
        </a:xfrm>
        <a:prstGeom prst="ellipse">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458D6-BD90-4091-AD51-255D9C489099}">
      <dsp:nvSpPr>
        <dsp:cNvPr id="0" name=""/>
        <dsp:cNvSpPr/>
      </dsp:nvSpPr>
      <dsp:spPr>
        <a:xfrm>
          <a:off x="1116471" y="1710523"/>
          <a:ext cx="7469298" cy="855261"/>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864" tIns="45720" rIns="45720" bIns="45720" numCol="1" spcCol="1270" anchor="ctr" anchorCtr="0">
          <a:noAutofit/>
        </a:bodyPr>
        <a:lstStyle/>
        <a:p>
          <a:pPr lvl="0" algn="l" defTabSz="800100">
            <a:lnSpc>
              <a:spcPct val="90000"/>
            </a:lnSpc>
            <a:spcBef>
              <a:spcPct val="0"/>
            </a:spcBef>
            <a:spcAft>
              <a:spcPct val="35000"/>
            </a:spcAft>
          </a:pPr>
          <a:r>
            <a:rPr lang="en-US" sz="1800" b="1" kern="1200" smtClean="0">
              <a:latin typeface="+mn-lt"/>
            </a:rPr>
            <a:t>Gulf of Mexico Initiative, GOMI (SSC): </a:t>
          </a:r>
          <a:r>
            <a:rPr lang="en-US" sz="1800" kern="1200" smtClean="0">
              <a:latin typeface="+mn-lt"/>
            </a:rPr>
            <a:t>Building Gulf region’s capacity for local issues</a:t>
          </a:r>
          <a:endParaRPr lang="en-US" sz="1800" kern="1200" dirty="0">
            <a:latin typeface="+mn-lt"/>
          </a:endParaRPr>
        </a:p>
      </dsp:txBody>
      <dsp:txXfrm>
        <a:off x="1116471" y="1710523"/>
        <a:ext cx="7469298" cy="855261"/>
      </dsp:txXfrm>
    </dsp:sp>
    <dsp:sp modelId="{AA2163F4-3A35-4103-8123-B7DCE745C764}">
      <dsp:nvSpPr>
        <dsp:cNvPr id="0" name=""/>
        <dsp:cNvSpPr/>
      </dsp:nvSpPr>
      <dsp:spPr>
        <a:xfrm>
          <a:off x="581932" y="1603616"/>
          <a:ext cx="1069077" cy="1069077"/>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77DD6A-F1A4-498D-A3ED-BC93377FD1F9}">
      <dsp:nvSpPr>
        <dsp:cNvPr id="0" name=""/>
        <dsp:cNvSpPr/>
      </dsp:nvSpPr>
      <dsp:spPr>
        <a:xfrm>
          <a:off x="1116471" y="2993639"/>
          <a:ext cx="7469298" cy="855261"/>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864"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Applied Remote </a:t>
          </a:r>
          <a:r>
            <a:rPr lang="en-US" sz="1800" b="1" kern="1200" dirty="0" err="1" smtClean="0">
              <a:latin typeface="+mn-lt"/>
            </a:rPr>
            <a:t>SEnsing</a:t>
          </a:r>
          <a:r>
            <a:rPr lang="en-US" sz="1800" b="1" kern="1200" dirty="0" smtClean="0">
              <a:latin typeface="+mn-lt"/>
            </a:rPr>
            <a:t> Training, ARSET (GSFC): </a:t>
          </a:r>
          <a:r>
            <a:rPr lang="en-US" sz="1800" kern="1200" dirty="0" smtClean="0">
              <a:latin typeface="+mn-lt"/>
            </a:rPr>
            <a:t>Online and hands on basic/advanced training to build domestic skills</a:t>
          </a:r>
          <a:endParaRPr lang="en-US" sz="1800" kern="1200" dirty="0">
            <a:latin typeface="+mn-lt"/>
          </a:endParaRPr>
        </a:p>
      </dsp:txBody>
      <dsp:txXfrm>
        <a:off x="1116471" y="2993639"/>
        <a:ext cx="7469298" cy="855261"/>
      </dsp:txXfrm>
    </dsp:sp>
    <dsp:sp modelId="{7BBC4D0F-6CFC-4FD5-9BAE-EE4ADBBC346D}">
      <dsp:nvSpPr>
        <dsp:cNvPr id="0" name=""/>
        <dsp:cNvSpPr/>
      </dsp:nvSpPr>
      <dsp:spPr>
        <a:xfrm>
          <a:off x="581932" y="2886731"/>
          <a:ext cx="1069077" cy="1069077"/>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5">
              <a:hueOff val="-4902231"/>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CD2EED-A44A-4DDF-9086-A5731A8F7D1F}">
      <dsp:nvSpPr>
        <dsp:cNvPr id="0" name=""/>
        <dsp:cNvSpPr/>
      </dsp:nvSpPr>
      <dsp:spPr>
        <a:xfrm>
          <a:off x="626129" y="4276754"/>
          <a:ext cx="7959639" cy="855261"/>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864" tIns="45720" rIns="45720" bIns="45720" numCol="1" spcCol="1270" anchor="ctr" anchorCtr="0">
          <a:noAutofit/>
        </a:bodyPr>
        <a:lstStyle/>
        <a:p>
          <a:pPr lvl="0" algn="l" defTabSz="800100">
            <a:lnSpc>
              <a:spcPct val="90000"/>
            </a:lnSpc>
            <a:spcBef>
              <a:spcPct val="0"/>
            </a:spcBef>
            <a:spcAft>
              <a:spcPct val="35000"/>
            </a:spcAft>
          </a:pPr>
          <a:r>
            <a:rPr lang="en-US" sz="1800" b="1" kern="1200" smtClean="0">
              <a:latin typeface="+mn-lt"/>
            </a:rPr>
            <a:t>DEVELOP (LaRC National Office): </a:t>
          </a:r>
          <a:r>
            <a:rPr lang="en-US" sz="1800" kern="1200" smtClean="0">
              <a:latin typeface="+mn-lt"/>
            </a:rPr>
            <a:t>Dual workforce/local government capacity building using collaborative feasibility projects</a:t>
          </a:r>
          <a:endParaRPr lang="en-US" sz="1800" kern="1200" dirty="0">
            <a:latin typeface="+mn-lt"/>
          </a:endParaRPr>
        </a:p>
      </dsp:txBody>
      <dsp:txXfrm>
        <a:off x="626129" y="4276754"/>
        <a:ext cx="7959639" cy="855261"/>
      </dsp:txXfrm>
    </dsp:sp>
    <dsp:sp modelId="{712D4282-2BD8-4386-A953-0D5DEF83C5FB}">
      <dsp:nvSpPr>
        <dsp:cNvPr id="0" name=""/>
        <dsp:cNvSpPr/>
      </dsp:nvSpPr>
      <dsp:spPr>
        <a:xfrm>
          <a:off x="91591" y="4169846"/>
          <a:ext cx="1069077" cy="1069077"/>
        </a:xfrm>
        <a:prstGeom prst="ellipse">
          <a:avLst/>
        </a:prstGeom>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BDD0AAAC-9122-4BAE-8465-17F400AB07BE}" type="datetimeFigureOut">
              <a:rPr lang="en-US" smtClean="0"/>
              <a:pPr/>
              <a:t>7/2/2014</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E299EFC0-A700-4C43-ADE7-739B6E7F36FC}" type="slidenum">
              <a:rPr lang="en-US" smtClean="0"/>
              <a:pPr/>
              <a:t>‹#›</a:t>
            </a:fld>
            <a:endParaRPr lang="en-US"/>
          </a:p>
        </p:txBody>
      </p:sp>
    </p:spTree>
    <p:extLst>
      <p:ext uri="{BB962C8B-B14F-4D97-AF65-F5344CB8AC3E}">
        <p14:creationId xmlns:p14="http://schemas.microsoft.com/office/powerpoint/2010/main" val="279060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7843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2</a:t>
            </a:fld>
            <a:endParaRPr lang="en-US"/>
          </a:p>
        </p:txBody>
      </p:sp>
    </p:spTree>
    <p:extLst>
      <p:ext uri="{BB962C8B-B14F-4D97-AF65-F5344CB8AC3E}">
        <p14:creationId xmlns:p14="http://schemas.microsoft.com/office/powerpoint/2010/main" val="47569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4</a:t>
            </a:fld>
            <a:endParaRPr lang="en-US"/>
          </a:p>
        </p:txBody>
      </p:sp>
    </p:spTree>
    <p:extLst>
      <p:ext uri="{BB962C8B-B14F-4D97-AF65-F5344CB8AC3E}">
        <p14:creationId xmlns:p14="http://schemas.microsoft.com/office/powerpoint/2010/main" val="248378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14</a:t>
            </a:fld>
            <a:endParaRPr lang="en-US"/>
          </a:p>
        </p:txBody>
      </p:sp>
    </p:spTree>
    <p:extLst>
      <p:ext uri="{BB962C8B-B14F-4D97-AF65-F5344CB8AC3E}">
        <p14:creationId xmlns:p14="http://schemas.microsoft.com/office/powerpoint/2010/main" val="190325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15</a:t>
            </a:fld>
            <a:endParaRPr lang="en-US"/>
          </a:p>
        </p:txBody>
      </p:sp>
    </p:spTree>
    <p:extLst>
      <p:ext uri="{BB962C8B-B14F-4D97-AF65-F5344CB8AC3E}">
        <p14:creationId xmlns:p14="http://schemas.microsoft.com/office/powerpoint/2010/main" val="169805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pPr/>
              <a:t>18</a:t>
            </a:fld>
            <a:endParaRPr lang="en-US"/>
          </a:p>
        </p:txBody>
      </p:sp>
    </p:spTree>
    <p:extLst>
      <p:ext uri="{BB962C8B-B14F-4D97-AF65-F5344CB8AC3E}">
        <p14:creationId xmlns:p14="http://schemas.microsoft.com/office/powerpoint/2010/main" val="232551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pPr/>
              <a:t>24</a:t>
            </a:fld>
            <a:endParaRPr lang="en-US"/>
          </a:p>
        </p:txBody>
      </p:sp>
    </p:spTree>
    <p:extLst>
      <p:ext uri="{BB962C8B-B14F-4D97-AF65-F5344CB8AC3E}">
        <p14:creationId xmlns:p14="http://schemas.microsoft.com/office/powerpoint/2010/main" val="160046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pPr/>
              <a:t>28</a:t>
            </a:fld>
            <a:endParaRPr lang="en-US"/>
          </a:p>
        </p:txBody>
      </p:sp>
    </p:spTree>
    <p:extLst>
      <p:ext uri="{BB962C8B-B14F-4D97-AF65-F5344CB8AC3E}">
        <p14:creationId xmlns:p14="http://schemas.microsoft.com/office/powerpoint/2010/main" val="38172602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3C82BF-E294-4912-90B6-97C014AA0188}" type="datetimeFigureOut">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
        <p:nvSpPr>
          <p:cNvPr id="8" name="Rectangle 7"/>
          <p:cNvSpPr/>
          <p:nvPr userDrawn="1"/>
        </p:nvSpPr>
        <p:spPr>
          <a:xfrm>
            <a:off x="0" y="0"/>
            <a:ext cx="9144000" cy="978568"/>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6"/>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537" y="-44833"/>
            <a:ext cx="934027" cy="1078725"/>
          </a:xfrm>
          <a:prstGeom prst="rect">
            <a:avLst/>
          </a:prstGeom>
        </p:spPr>
      </p:pic>
      <p:sp>
        <p:nvSpPr>
          <p:cNvPr id="14" name="Rectangle 13"/>
          <p:cNvSpPr/>
          <p:nvPr userDrawn="1"/>
        </p:nvSpPr>
        <p:spPr>
          <a:xfrm>
            <a:off x="0" y="4283244"/>
            <a:ext cx="9144000" cy="2069432"/>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4475750"/>
            <a:ext cx="9144000" cy="15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3"/>
          <p:cNvSpPr/>
          <p:nvPr userDrawn="1"/>
        </p:nvSpPr>
        <p:spPr>
          <a:xfrm>
            <a:off x="162906"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519756" y="0"/>
            <a:ext cx="111985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a:off x="7049287"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rot="1800000">
            <a:off x="1861737" y="62307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userDrawn="1"/>
        </p:nvSpPr>
        <p:spPr>
          <a:xfrm rot="1800000">
            <a:off x="2622560" y="-66169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rot="1800000">
            <a:off x="320999" y="26252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userDrawn="1"/>
        </p:nvSpPr>
        <p:spPr>
          <a:xfrm rot="1800000">
            <a:off x="6132212" y="45622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userDrawn="1"/>
        </p:nvSpPr>
        <p:spPr>
          <a:xfrm rot="1800000">
            <a:off x="5271490" y="823042"/>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p:cNvSpPr/>
          <p:nvPr userDrawn="1"/>
        </p:nvSpPr>
        <p:spPr>
          <a:xfrm>
            <a:off x="1733007" y="0"/>
            <a:ext cx="6903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p:cNvSpPr/>
          <p:nvPr userDrawn="1"/>
        </p:nvSpPr>
        <p:spPr>
          <a:xfrm>
            <a:off x="6016134" y="3595"/>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6372984" y="3595"/>
            <a:ext cx="1119858"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userDrawn="1"/>
        </p:nvSpPr>
        <p:spPr>
          <a:xfrm rot="1800000">
            <a:off x="7686180" y="-41090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1800000">
            <a:off x="1972793" y="6149290"/>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rot="1800000">
            <a:off x="2916013" y="49050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userDrawn="1"/>
        </p:nvSpPr>
        <p:spPr>
          <a:xfrm rot="1800000">
            <a:off x="5303551" y="6125173"/>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rot="1800000">
            <a:off x="7792581" y="6142990"/>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userDrawn="1"/>
        </p:nvSpPr>
        <p:spPr>
          <a:xfrm>
            <a:off x="685800" y="284748"/>
            <a:ext cx="7772400" cy="1752600"/>
          </a:xfrm>
          <a:prstGeom prst="rect">
            <a:avLst/>
          </a:prstGeom>
        </p:spPr>
        <p:txBody>
          <a:bodyPr vert="horz" lIns="91387" tIns="45693" rIns="91387" bIns="45693"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0051A8"/>
                </a:solidFill>
                <a:effectLst/>
                <a:uLnTx/>
                <a:uFillTx/>
                <a:latin typeface="Century Gothic"/>
              </a:rPr>
              <a:t>DEVELOP National Program</a:t>
            </a:r>
            <a:endParaRPr kumimoji="0" lang="en-US" sz="4200" b="0" i="0" u="none" strike="noStrike" kern="1200" cap="none" spc="0" normalizeH="0" baseline="0" noProof="0" dirty="0">
              <a:ln>
                <a:noFill/>
              </a:ln>
              <a:solidFill>
                <a:srgbClr val="0051A8"/>
              </a:solidFill>
              <a:effectLst/>
              <a:uLnTx/>
              <a:uFillTx/>
              <a:latin typeface="Century Gothic"/>
            </a:endParaRPr>
          </a:p>
        </p:txBody>
      </p:sp>
      <p:sp>
        <p:nvSpPr>
          <p:cNvPr id="3" name="Subtitle 2"/>
          <p:cNvSpPr>
            <a:spLocks noGrp="1"/>
          </p:cNvSpPr>
          <p:nvPr>
            <p:ph type="subTitle" idx="1"/>
          </p:nvPr>
        </p:nvSpPr>
        <p:spPr>
          <a:xfrm>
            <a:off x="1143000" y="2847698"/>
            <a:ext cx="6858000" cy="1275129"/>
          </a:xfrm>
        </p:spPr>
        <p:txBody>
          <a:bodyPr>
            <a:normAutofit/>
          </a:bodyPr>
          <a:lstStyle>
            <a:lvl1pPr marL="0" indent="0" algn="ctr">
              <a:buNone/>
              <a:defRPr sz="3200" b="0">
                <a:solidFill>
                  <a:srgbClr val="0051A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189743"/>
            <a:ext cx="9144000" cy="457200"/>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82682" y="4597671"/>
            <a:ext cx="1920240" cy="1280160"/>
          </a:xfrm>
          <a:prstGeom prst="rect">
            <a:avLst/>
          </a:prstGeom>
        </p:spPr>
      </p:pic>
      <p:pic>
        <p:nvPicPr>
          <p:cNvPr id="20" name="Picture 19" descr="11_Langley_Atlantic_Algae_PI.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07436" y="4597671"/>
            <a:ext cx="1567288" cy="1280160"/>
          </a:xfrm>
          <a:prstGeom prst="rect">
            <a:avLst/>
          </a:prstGeom>
        </p:spPr>
      </p:pic>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79238" y="4597671"/>
            <a:ext cx="1920241" cy="1280160"/>
          </a:xfrm>
          <a:prstGeom prst="rect">
            <a:avLst/>
          </a:prstGeom>
        </p:spPr>
      </p:pic>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03994" y="4597671"/>
            <a:ext cx="1941526" cy="1280160"/>
          </a:xfrm>
          <a:prstGeom prst="rect">
            <a:avLst/>
          </a:prstGeom>
        </p:spPr>
      </p:pic>
      <p:pic>
        <p:nvPicPr>
          <p:cNvPr id="17" name="Picture 16"/>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524" y="4597671"/>
            <a:ext cx="1787692" cy="1280160"/>
          </a:xfrm>
          <a:prstGeom prst="rect">
            <a:avLst/>
          </a:prstGeom>
        </p:spPr>
      </p:pic>
    </p:spTree>
    <p:extLst>
      <p:ext uri="{BB962C8B-B14F-4D97-AF65-F5344CB8AC3E}">
        <p14:creationId xmlns:p14="http://schemas.microsoft.com/office/powerpoint/2010/main" val="1250161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413939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8428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93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20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7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7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1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8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6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6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1925" y="161925"/>
            <a:ext cx="8839200" cy="65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923925"/>
            <a:ext cx="8401050" cy="5253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1BC17-4E97-441F-BFB6-9AE6A1331AEF}" type="slidenum">
              <a:rPr lang="en-US" smtClean="0"/>
              <a:pPr/>
              <a:t>‹#›</a:t>
            </a:fld>
            <a:endParaRPr lang="en-US"/>
          </a:p>
        </p:txBody>
      </p:sp>
      <p:sp>
        <p:nvSpPr>
          <p:cNvPr id="2" name="Title 1"/>
          <p:cNvSpPr>
            <a:spLocks noGrp="1"/>
          </p:cNvSpPr>
          <p:nvPr>
            <p:ph type="title"/>
          </p:nvPr>
        </p:nvSpPr>
        <p:spPr>
          <a:xfrm>
            <a:off x="390525" y="297395"/>
            <a:ext cx="8410575" cy="447676"/>
          </a:xfrm>
        </p:spPr>
        <p:txBody>
          <a:bodyPr>
            <a:normAutofit/>
          </a:bodyPr>
          <a:lstStyle>
            <a:lvl1pPr algn="ctr">
              <a:defRPr sz="3200" b="1">
                <a:solidFill>
                  <a:schemeClr val="tx1"/>
                </a:solidFill>
                <a:latin typeface="Century Gothic" panose="020B0502020202020204" pitchFamily="34" charset="0"/>
              </a:defRPr>
            </a:lvl1pPr>
          </a:lstStyle>
          <a:p>
            <a:r>
              <a:rPr lang="en-US" dirty="0" smtClean="0"/>
              <a:t>Click to edit Master title style</a:t>
            </a:r>
            <a:endParaRPr lang="en-US" dirty="0"/>
          </a:p>
        </p:txBody>
      </p:sp>
      <p:sp>
        <p:nvSpPr>
          <p:cNvPr id="11" name="Parallelogram 10"/>
          <p:cNvSpPr/>
          <p:nvPr userDrawn="1"/>
        </p:nvSpPr>
        <p:spPr>
          <a:xfrm>
            <a:off x="6624637" y="-1"/>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7303293" y="-2"/>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981949" y="-3"/>
            <a:ext cx="581025" cy="27622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9620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94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69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3"/>
            <a:ext cx="9144000" cy="6858000"/>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2076450" y="-3"/>
            <a:ext cx="6400800" cy="6858003"/>
          </a:xfrm>
          <a:prstGeom prst="parallelogram">
            <a:avLst>
              <a:gd name="adj" fmla="val 64907"/>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2619375" y="0"/>
            <a:ext cx="4429125" cy="6858003"/>
          </a:xfrm>
          <a:prstGeom prst="parallelogram">
            <a:avLst>
              <a:gd name="adj" fmla="val 93003"/>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3490912" y="0"/>
            <a:ext cx="4429125" cy="6858003"/>
          </a:xfrm>
          <a:prstGeom prst="parallelogram">
            <a:avLst>
              <a:gd name="adj" fmla="val 93003"/>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382891" y="-3"/>
            <a:ext cx="9932332" cy="6858000"/>
            <a:chOff x="-382404" y="0"/>
            <a:chExt cx="9932332" cy="6858000"/>
          </a:xfrm>
        </p:grpSpPr>
        <p:grpSp>
          <p:nvGrpSpPr>
            <p:cNvPr id="26" name="Group 44"/>
            <p:cNvGrpSpPr/>
            <p:nvPr/>
          </p:nvGrpSpPr>
          <p:grpSpPr>
            <a:xfrm>
              <a:off x="0" y="0"/>
              <a:ext cx="9144000" cy="6858000"/>
              <a:chOff x="0" y="0"/>
              <a:chExt cx="9144000" cy="6858000"/>
            </a:xfrm>
          </p:grpSpPr>
          <p:grpSp>
            <p:nvGrpSpPr>
              <p:cNvPr id="49" name="Group 4"/>
              <p:cNvGrpSpPr/>
              <p:nvPr/>
            </p:nvGrpSpPr>
            <p:grpSpPr>
              <a:xfrm>
                <a:off x="0" y="0"/>
                <a:ext cx="2514600" cy="6858000"/>
                <a:chOff x="0" y="0"/>
                <a:chExt cx="2514600" cy="6858000"/>
              </a:xfrm>
            </p:grpSpPr>
            <p:sp>
              <p:nvSpPr>
                <p:cNvPr id="61" name="Rectangle 6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5"/>
              <p:cNvGrpSpPr/>
              <p:nvPr/>
            </p:nvGrpSpPr>
            <p:grpSpPr>
              <a:xfrm>
                <a:off x="422910" y="0"/>
                <a:ext cx="2514600" cy="6858000"/>
                <a:chOff x="0" y="0"/>
                <a:chExt cx="2514600" cy="6858000"/>
              </a:xfrm>
            </p:grpSpPr>
            <p:sp>
              <p:nvSpPr>
                <p:cNvPr id="58" name="Rectangle 57"/>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
              <p:cNvGrpSpPr/>
              <p:nvPr/>
            </p:nvGrpSpPr>
            <p:grpSpPr>
              <a:xfrm rot="10800000">
                <a:off x="6629400" y="0"/>
                <a:ext cx="2514600" cy="6858000"/>
                <a:chOff x="0" y="0"/>
                <a:chExt cx="2514600" cy="6858000"/>
              </a:xfrm>
            </p:grpSpPr>
            <p:sp>
              <p:nvSpPr>
                <p:cNvPr id="55" name="Rectangle 5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Hexagon 3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800000">
              <a:off x="109676" y="45864"/>
              <a:ext cx="3107251" cy="2823781"/>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userDrawn="1"/>
        </p:nvSpPr>
        <p:spPr>
          <a:xfrm>
            <a:off x="657225" y="3390901"/>
            <a:ext cx="7848600" cy="2362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3414714"/>
            <a:ext cx="7886700" cy="2338386"/>
          </a:xfrm>
        </p:spPr>
        <p:txBody>
          <a:bodyPr anchor="ctr"/>
          <a:lstStyle>
            <a:lvl1pPr algn="ctr">
              <a:defRPr sz="60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E3C82BF-E294-4912-90B6-97C014AA0188}" type="datetimeFigureOut">
              <a:rPr lang="en-US" smtClean="0"/>
              <a:pPr/>
              <a:t>7/2/2014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0F1BC17-4E97-441F-BFB6-9AE6A1331AEF}" type="slidenum">
              <a:rPr lang="en-US" smtClean="0"/>
              <a:pPr/>
              <a:t>‹#›</a:t>
            </a:fld>
            <a:endParaRPr lang="en-US"/>
          </a:p>
        </p:txBody>
      </p:sp>
      <p:pic>
        <p:nvPicPr>
          <p:cNvPr id="64" name="Picture 6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745" y="41319"/>
            <a:ext cx="2404488" cy="2885385"/>
          </a:xfrm>
          <a:prstGeom prst="rect">
            <a:avLst/>
          </a:prstGeom>
        </p:spPr>
      </p:pic>
      <p:sp>
        <p:nvSpPr>
          <p:cNvPr id="65" name="Hexagon 64"/>
          <p:cNvSpPr/>
          <p:nvPr userDrawn="1"/>
        </p:nvSpPr>
        <p:spPr>
          <a:xfrm rot="1800000">
            <a:off x="5207314" y="1601449"/>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88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C82BF-E294-4912-90B6-97C014AA0188}" type="datetimeFigureOut">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5157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C82BF-E294-4912-90B6-97C014AA0188}" type="datetimeFigureOut">
              <a:rPr lang="en-US" smtClean="0"/>
              <a:pPr/>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0385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3C82BF-E294-4912-90B6-97C014AA0188}" type="datetimeFigureOut">
              <a:rPr lang="en-US" smtClean="0"/>
              <a:pPr/>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4561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C82BF-E294-4912-90B6-97C014AA0188}" type="datetimeFigureOut">
              <a:rPr lang="en-US" smtClean="0"/>
              <a:pPr/>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99310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192668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1BC17-4E97-441F-BFB6-9AE6A1331AEF}" type="slidenum">
              <a:rPr lang="en-US" smtClean="0"/>
              <a:pPr/>
              <a:t>‹#›</a:t>
            </a:fld>
            <a:endParaRPr lang="en-US"/>
          </a:p>
        </p:txBody>
      </p:sp>
    </p:spTree>
    <p:extLst>
      <p:ext uri="{BB962C8B-B14F-4D97-AF65-F5344CB8AC3E}">
        <p14:creationId xmlns:p14="http://schemas.microsoft.com/office/powerpoint/2010/main" val="243223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82BF-E294-4912-90B6-97C014AA0188}" type="datetimeFigureOut">
              <a:rPr lang="en-US" smtClean="0"/>
              <a:pPr/>
              <a:t>7/2/2014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1BC17-4E97-441F-BFB6-9AE6A1331AEF}" type="slidenum">
              <a:rPr lang="en-US" smtClean="0"/>
              <a:pPr/>
              <a:t>‹#›</a:t>
            </a:fld>
            <a:endParaRPr lang="en-US"/>
          </a:p>
        </p:txBody>
      </p:sp>
    </p:spTree>
    <p:extLst>
      <p:ext uri="{BB962C8B-B14F-4D97-AF65-F5344CB8AC3E}">
        <p14:creationId xmlns:p14="http://schemas.microsoft.com/office/powerpoint/2010/main" val="99615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2D5F-B465-42AB-9756-FA9D0CBEA087}" type="datetimeFigureOut">
              <a:rPr lang="en-US" smtClean="0">
                <a:solidFill>
                  <a:prstClr val="black">
                    <a:tint val="75000"/>
                  </a:prstClr>
                </a:solidFill>
              </a:rPr>
              <a:pPr/>
              <a:t>7/2/2014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4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hyperlink" Target="http://www.nasa.gov/missions/current/index.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www.nasa-develop.tumblr.com/" TargetMode="External"/><Relationship Id="rId13" Type="http://schemas.openxmlformats.org/officeDocument/2006/relationships/image" Target="../media/image70.png"/><Relationship Id="rId3" Type="http://schemas.openxmlformats.org/officeDocument/2006/relationships/hyperlink" Target="http://twitter.com/" TargetMode="External"/><Relationship Id="rId7" Type="http://schemas.openxmlformats.org/officeDocument/2006/relationships/hyperlink" Target="http://www.pinterest.com/nasadevelop/" TargetMode="External"/><Relationship Id="rId12" Type="http://schemas.openxmlformats.org/officeDocument/2006/relationships/image" Target="../media/image69.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2.xml"/><Relationship Id="rId6" Type="http://schemas.openxmlformats.org/officeDocument/2006/relationships/hyperlink" Target="http://www.linkedin.com/groups?gid=4343498&amp;trk=group-name" TargetMode="External"/><Relationship Id="rId11" Type="http://schemas.openxmlformats.org/officeDocument/2006/relationships/image" Target="../media/image68.png"/><Relationship Id="rId5" Type="http://schemas.openxmlformats.org/officeDocument/2006/relationships/hyperlink" Target="http://ow.ly/auqy8" TargetMode="External"/><Relationship Id="rId10" Type="http://schemas.openxmlformats.org/officeDocument/2006/relationships/image" Target="../media/image67.png"/><Relationship Id="rId4" Type="http://schemas.openxmlformats.org/officeDocument/2006/relationships/hyperlink" Target="http://www.youtube.com/user/NASADEVELOP" TargetMode="External"/><Relationship Id="rId9" Type="http://schemas.openxmlformats.org/officeDocument/2006/relationships/image" Target="../media/image66.jpeg"/><Relationship Id="rId1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hyperlink" Target="http://develop.larc.nas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nasa.gov/applied-sciences" TargetMode="External"/><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nasa.gov/applied-sciences/capacitybuildin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6FC6"/>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600200" y="1356870"/>
            <a:ext cx="6019800" cy="1119874"/>
          </a:xfrm>
          <a:prstGeom prst="rect">
            <a:avLst/>
          </a:prstGeom>
        </p:spPr>
        <p:txBody>
          <a:bodyPr vert="horz" lIns="101882" tIns="50941" rIns="101882" bIns="50941" rtlCol="0" anchor="ctr">
            <a:noAutofit/>
          </a:bodyPr>
          <a:lstStyle/>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Science Mission Directorate</a:t>
            </a:r>
          </a:p>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Earth Science Division</a:t>
            </a:r>
            <a:endParaRPr lang="en-US" sz="2400" dirty="0" smtClean="0">
              <a:solidFill>
                <a:prstClr val="white"/>
              </a:solidFill>
              <a:effectLst>
                <a:outerShdw blurRad="38100" dist="38100" dir="2700000" algn="tl">
                  <a:srgbClr val="000000">
                    <a:alpha val="43137"/>
                  </a:srgbClr>
                </a:outerShdw>
              </a:effectLst>
            </a:endParaRPr>
          </a:p>
          <a:p>
            <a:pPr algn="ctr" defTabSz="1018824">
              <a:spcBef>
                <a:spcPct val="0"/>
              </a:spcBef>
              <a:defRPr/>
            </a:pPr>
            <a:r>
              <a:rPr lang="en-US" sz="2800" dirty="0" smtClean="0">
                <a:solidFill>
                  <a:prstClr val="white"/>
                </a:solidFill>
                <a:effectLst>
                  <a:outerShdw blurRad="38100" dist="38100" dir="2700000" algn="tl">
                    <a:srgbClr val="000000">
                      <a:alpha val="43137"/>
                    </a:srgbClr>
                  </a:outerShdw>
                </a:effectLst>
              </a:rPr>
              <a:t>Applied Sciences Program’s</a:t>
            </a:r>
          </a:p>
        </p:txBody>
      </p:sp>
      <p:pic>
        <p:nvPicPr>
          <p:cNvPr id="15" name="Picture 1" descr="outline.psd"/>
          <p:cNvPicPr>
            <a:picLocks noChangeAspect="1"/>
          </p:cNvPicPr>
          <p:nvPr/>
        </p:nvPicPr>
        <p:blipFill>
          <a:blip r:embed="rId3" cstate="print"/>
          <a:srcRect/>
          <a:stretch>
            <a:fillRect/>
          </a:stretch>
        </p:blipFill>
        <p:spPr bwMode="auto">
          <a:xfrm>
            <a:off x="3886200" y="114544"/>
            <a:ext cx="1371600" cy="1267528"/>
          </a:xfrm>
          <a:prstGeom prst="rect">
            <a:avLst/>
          </a:prstGeom>
          <a:noFill/>
          <a:ln w="9525">
            <a:noFill/>
            <a:miter lim="800000"/>
            <a:headEnd/>
            <a:tailEnd/>
          </a:ln>
        </p:spPr>
      </p:pic>
      <p:pic>
        <p:nvPicPr>
          <p:cNvPr id="1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828800" y="2561890"/>
            <a:ext cx="5486400" cy="853791"/>
          </a:xfrm>
          <a:prstGeom prst="rect">
            <a:avLst/>
          </a:prstGeom>
          <a:noFill/>
          <a:ln w="9525">
            <a:noFill/>
            <a:miter lim="800000"/>
            <a:headEnd/>
            <a:tailEnd/>
          </a:ln>
        </p:spPr>
      </p:pic>
      <p:sp>
        <p:nvSpPr>
          <p:cNvPr id="4" name="Title 1"/>
          <p:cNvSpPr txBox="1">
            <a:spLocks/>
          </p:cNvSpPr>
          <p:nvPr/>
        </p:nvSpPr>
        <p:spPr>
          <a:xfrm>
            <a:off x="838200" y="3195614"/>
            <a:ext cx="7315200" cy="1447800"/>
          </a:xfrm>
          <a:prstGeom prst="rect">
            <a:avLst/>
          </a:prstGeom>
        </p:spPr>
        <p:txBody>
          <a:bodyPr vert="horz" lIns="101882" tIns="50941" rIns="101882" bIns="50941" rtlCol="0" anchor="ctr">
            <a:noAutofit/>
          </a:bodyPr>
          <a:lstStyle/>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Event Location</a:t>
            </a:r>
          </a:p>
          <a:p>
            <a:pPr algn="ctr" defTabSz="1018824">
              <a:spcBef>
                <a:spcPct val="0"/>
              </a:spcBef>
              <a:defRPr/>
            </a:pPr>
            <a:r>
              <a:rPr lang="en-US" sz="2000" dirty="0" smtClean="0">
                <a:solidFill>
                  <a:prstClr val="white"/>
                </a:solidFill>
                <a:effectLst>
                  <a:outerShdw blurRad="38100" dist="38100" dir="2700000" algn="tl">
                    <a:srgbClr val="000000">
                      <a:alpha val="43137"/>
                    </a:srgbClr>
                  </a:outerShdw>
                </a:effectLst>
              </a:rPr>
              <a:t>Event Name</a:t>
            </a:r>
          </a:p>
          <a:p>
            <a:pPr algn="ctr" defTabSz="1018824">
              <a:spcBef>
                <a:spcPct val="0"/>
              </a:spcBef>
              <a:defRPr/>
            </a:pPr>
            <a:r>
              <a:rPr lang="en-US" dirty="0" smtClean="0">
                <a:solidFill>
                  <a:prstClr val="white"/>
                </a:solidFill>
                <a:effectLst>
                  <a:outerShdw blurRad="38100" dist="38100" dir="2700000" algn="tl">
                    <a:srgbClr val="000000">
                      <a:alpha val="43137"/>
                    </a:srgbClr>
                  </a:outerShdw>
                </a:effectLst>
              </a:rPr>
              <a:t>Date of Presentation</a:t>
            </a:r>
          </a:p>
        </p:txBody>
      </p:sp>
      <p:sp>
        <p:nvSpPr>
          <p:cNvPr id="7" name="Rectangle 6"/>
          <p:cNvSpPr/>
          <p:nvPr/>
        </p:nvSpPr>
        <p:spPr>
          <a:xfrm>
            <a:off x="0" y="4615153"/>
            <a:ext cx="9144000" cy="206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4807659"/>
            <a:ext cx="9144000" cy="1524003"/>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6382" y="4931985"/>
            <a:ext cx="1619450" cy="128016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044" y="4931985"/>
            <a:ext cx="1859235" cy="128016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7442" y="4931985"/>
            <a:ext cx="1600200" cy="1280160"/>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76818" y="4931985"/>
            <a:ext cx="1706303" cy="1280160"/>
          </a:xfrm>
          <a:prstGeom prst="rect">
            <a:avLst/>
          </a:prstGeom>
        </p:spPr>
      </p:pic>
      <p:pic>
        <p:nvPicPr>
          <p:cNvPr id="13" name="Picture 12" descr="11_Langley_Atlantic_Algae_PI.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7028" y="4931985"/>
            <a:ext cx="1567288" cy="1280160"/>
          </a:xfrm>
          <a:prstGeom prst="rect">
            <a:avLst/>
          </a:prstGeom>
        </p:spPr>
      </p:pic>
    </p:spTree>
    <p:extLst>
      <p:ext uri="{BB962C8B-B14F-4D97-AF65-F5344CB8AC3E}">
        <p14:creationId xmlns:p14="http://schemas.microsoft.com/office/powerpoint/2010/main" val="352508915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DEVELOP’s Mission, Vision &amp; Core Values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879" y="1106475"/>
            <a:ext cx="8650242" cy="5245619"/>
          </a:xfrm>
          <a:prstGeom prst="rect">
            <a:avLst/>
          </a:prstGeom>
        </p:spPr>
      </p:pic>
      <p:sp>
        <p:nvSpPr>
          <p:cNvPr id="5" name="Rounded Rectangle 4"/>
          <p:cNvSpPr/>
          <p:nvPr/>
        </p:nvSpPr>
        <p:spPr>
          <a:xfrm>
            <a:off x="304800" y="1463341"/>
            <a:ext cx="4267200" cy="16764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91387" rIns="91387" bIns="0"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0253F"/>
                </a:solidFill>
                <a:effectLst/>
                <a:uLnTx/>
                <a:uFillTx/>
                <a:latin typeface="Century Gothic"/>
                <a:cs typeface="Helvetica"/>
              </a:rPr>
              <a:t>Uniting NASA Earth observations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0253F"/>
                </a:solidFill>
                <a:effectLst/>
                <a:uLnTx/>
                <a:uFillTx/>
                <a:latin typeface="Century Gothic"/>
                <a:cs typeface="Helvetica"/>
              </a:rPr>
              <a:t>with society to foster future innovation and cultivate the professionals of tomorrow by addressing diverse environmental issues today.</a:t>
            </a:r>
          </a:p>
        </p:txBody>
      </p:sp>
      <p:sp>
        <p:nvSpPr>
          <p:cNvPr id="6" name="Rounded Rectangle 5"/>
          <p:cNvSpPr/>
          <p:nvPr/>
        </p:nvSpPr>
        <p:spPr>
          <a:xfrm>
            <a:off x="4724400" y="1431257"/>
            <a:ext cx="4114800" cy="16764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73" rIns="91387" bIns="0" anchor="ct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20253F"/>
                </a:solidFill>
                <a:effectLst/>
                <a:uLnTx/>
                <a:uFillTx/>
                <a:latin typeface="Century Gothic"/>
                <a:cs typeface="Helvetica"/>
              </a:rPr>
              <a:t>To maximize NASA’s Earth science investments by enabling the next generation to accelerate innovative applications in technology, resource management, policy development, and decision making.</a:t>
            </a:r>
          </a:p>
        </p:txBody>
      </p:sp>
      <p:sp>
        <p:nvSpPr>
          <p:cNvPr id="7" name="Rounded Rectangle 6"/>
          <p:cNvSpPr/>
          <p:nvPr/>
        </p:nvSpPr>
        <p:spPr>
          <a:xfrm>
            <a:off x="653717" y="1158545"/>
            <a:ext cx="1752600" cy="4696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274160"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cs typeface="Helvetica"/>
              </a:rPr>
              <a:t>MISSION</a:t>
            </a:r>
          </a:p>
        </p:txBody>
      </p:sp>
      <p:sp>
        <p:nvSpPr>
          <p:cNvPr id="8" name="Rounded Rectangle 7"/>
          <p:cNvSpPr/>
          <p:nvPr/>
        </p:nvSpPr>
        <p:spPr>
          <a:xfrm>
            <a:off x="6858000" y="1158545"/>
            <a:ext cx="1600200" cy="4696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cs typeface="Helvetica"/>
              </a:rPr>
              <a:t>VISION</a:t>
            </a:r>
          </a:p>
        </p:txBody>
      </p:sp>
      <p:sp>
        <p:nvSpPr>
          <p:cNvPr id="9" name="Rounded Rectangle 8"/>
          <p:cNvSpPr/>
          <p:nvPr/>
        </p:nvSpPr>
        <p:spPr>
          <a:xfrm>
            <a:off x="2328842" y="3324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Generate new and creative Earth science applications to meet societal needs by utilizing existing technologies</a:t>
            </a:r>
          </a:p>
        </p:txBody>
      </p:sp>
      <p:sp>
        <p:nvSpPr>
          <p:cNvPr id="10" name="Rounded Rectangle 9"/>
          <p:cNvSpPr/>
          <p:nvPr/>
        </p:nvSpPr>
        <p:spPr>
          <a:xfrm>
            <a:off x="290034" y="3308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INNOVATION</a:t>
            </a:r>
          </a:p>
        </p:txBody>
      </p:sp>
      <p:sp>
        <p:nvSpPr>
          <p:cNvPr id="11" name="Rounded Rectangle 10"/>
          <p:cNvSpPr/>
          <p:nvPr/>
        </p:nvSpPr>
        <p:spPr>
          <a:xfrm>
            <a:off x="2328842" y="3705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Devote ourselves to the success of our people and the communities we serve</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2" name="Rounded Rectangle 11"/>
          <p:cNvSpPr/>
          <p:nvPr/>
        </p:nvSpPr>
        <p:spPr>
          <a:xfrm>
            <a:off x="290034" y="3689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SERVICE</a:t>
            </a:r>
          </a:p>
        </p:txBody>
      </p:sp>
      <p:sp>
        <p:nvSpPr>
          <p:cNvPr id="13" name="Rounded Rectangle 12"/>
          <p:cNvSpPr/>
          <p:nvPr/>
        </p:nvSpPr>
        <p:spPr>
          <a:xfrm>
            <a:off x="2328842" y="4086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Define ourselves by truth, honor, character, and ethical conduct</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4" name="Rounded Rectangle 13"/>
          <p:cNvSpPr/>
          <p:nvPr/>
        </p:nvSpPr>
        <p:spPr>
          <a:xfrm>
            <a:off x="290034" y="4070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INTEGRITY</a:t>
            </a:r>
          </a:p>
        </p:txBody>
      </p:sp>
      <p:sp>
        <p:nvSpPr>
          <p:cNvPr id="15" name="Rounded Rectangle 14"/>
          <p:cNvSpPr/>
          <p:nvPr/>
        </p:nvSpPr>
        <p:spPr>
          <a:xfrm>
            <a:off x="2328842" y="4467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Pursue all endeavors with energy, excitement, and enthusiasm</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6" name="Rounded Rectangle 15"/>
          <p:cNvSpPr/>
          <p:nvPr/>
        </p:nvSpPr>
        <p:spPr>
          <a:xfrm>
            <a:off x="290034" y="4451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PASSION</a:t>
            </a:r>
          </a:p>
        </p:txBody>
      </p:sp>
      <p:sp>
        <p:nvSpPr>
          <p:cNvPr id="17" name="Rounded Rectangle 16"/>
          <p:cNvSpPr/>
          <p:nvPr/>
        </p:nvSpPr>
        <p:spPr>
          <a:xfrm>
            <a:off x="2328842" y="4848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Maintain a high level of excellence and respect in work, actions, and appearance</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18" name="Rounded Rectangle 17"/>
          <p:cNvSpPr/>
          <p:nvPr/>
        </p:nvSpPr>
        <p:spPr>
          <a:xfrm>
            <a:off x="290034" y="4832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PROFESSIONALISM</a:t>
            </a:r>
          </a:p>
        </p:txBody>
      </p:sp>
      <p:sp>
        <p:nvSpPr>
          <p:cNvPr id="19" name="Rounded Rectangle 18"/>
          <p:cNvSpPr/>
          <p:nvPr/>
        </p:nvSpPr>
        <p:spPr>
          <a:xfrm>
            <a:off x="2328842" y="5229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Utilize resources and talents to benefit society and the environment</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0" name="Rounded Rectangle 19"/>
          <p:cNvSpPr/>
          <p:nvPr/>
        </p:nvSpPr>
        <p:spPr>
          <a:xfrm>
            <a:off x="290034" y="5213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STEWARDSHIP</a:t>
            </a:r>
          </a:p>
        </p:txBody>
      </p:sp>
      <p:sp>
        <p:nvSpPr>
          <p:cNvPr id="21" name="Rounded Rectangle 20"/>
          <p:cNvSpPr/>
          <p:nvPr/>
        </p:nvSpPr>
        <p:spPr>
          <a:xfrm>
            <a:off x="2314074" y="5610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Foster an organizational culture where continued learning is a priority</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2" name="Rounded Rectangle 21"/>
          <p:cNvSpPr/>
          <p:nvPr/>
        </p:nvSpPr>
        <p:spPr>
          <a:xfrm>
            <a:off x="275272" y="5594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SCHOLARSHIP</a:t>
            </a:r>
          </a:p>
        </p:txBody>
      </p:sp>
      <p:sp>
        <p:nvSpPr>
          <p:cNvPr id="23" name="Rounded Rectangle 22"/>
          <p:cNvSpPr/>
          <p:nvPr/>
        </p:nvSpPr>
        <p:spPr>
          <a:xfrm>
            <a:off x="2314074" y="5991226"/>
            <a:ext cx="6462234" cy="304800"/>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A5C249"/>
            </a:contourClr>
          </a:sp3d>
        </p:spPr>
        <p:txBody>
          <a:bodyPr lIns="182773" tIns="18276" rIns="91387" bIns="0" anchor="t" anchorCtr="0"/>
          <a:lstStyle/>
          <a:p>
            <a:pPr marL="0" marR="0" lvl="0" indent="0" defTabSz="1018229" eaLnBrk="1" fontAlgn="auto" latinLnBrk="0" hangingPunct="1">
              <a:lnSpc>
                <a:spcPts val="16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060"/>
                </a:solidFill>
                <a:effectLst/>
                <a:uLnTx/>
                <a:uFillTx/>
                <a:latin typeface="Century Gothic"/>
                <a:cs typeface="Helvetica"/>
              </a:rPr>
              <a:t>Promote teamwork, open communication, and shared resources</a:t>
            </a:r>
            <a:endParaRPr kumimoji="0" lang="en-US" sz="900" b="0" i="0" u="none" strike="noStrike" kern="0" cap="none" spc="0" normalizeH="0" baseline="0" noProof="0" dirty="0">
              <a:ln>
                <a:noFill/>
              </a:ln>
              <a:solidFill>
                <a:srgbClr val="002060"/>
              </a:solidFill>
              <a:effectLst/>
              <a:uLnTx/>
              <a:uFillTx/>
              <a:latin typeface="Century Gothic"/>
            </a:endParaRPr>
          </a:p>
        </p:txBody>
      </p:sp>
      <p:sp>
        <p:nvSpPr>
          <p:cNvPr id="24" name="Rounded Rectangle 23"/>
          <p:cNvSpPr/>
          <p:nvPr/>
        </p:nvSpPr>
        <p:spPr>
          <a:xfrm>
            <a:off x="275272" y="5975187"/>
            <a:ext cx="2072166" cy="317257"/>
          </a:xfrm>
          <a:prstGeom prst="roundRect">
            <a:avLst/>
          </a:prstGeom>
          <a:noFill/>
          <a:ln>
            <a:noFill/>
          </a:ln>
          <a:effectLst/>
          <a:scene3d>
            <a:camera prst="orthographicFront" fov="0">
              <a:rot lat="0" lon="0" rev="0"/>
            </a:camera>
            <a:lightRig rig="soft" dir="b">
              <a:rot lat="0" lon="0" rev="0"/>
            </a:lightRig>
          </a:scene3d>
          <a:sp3d prstMaterial="dkEdge">
            <a:bevelT w="63500" h="63500" prst="cross"/>
            <a:contourClr>
              <a:srgbClr val="009DD9"/>
            </a:contourClr>
          </a:sp3d>
        </p:spPr>
        <p:txBody>
          <a:bodyPr lIns="91387" tIns="45693" rIns="91387" bIns="45693" anchor="ct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a:cs typeface="Helvetica"/>
              </a:rPr>
              <a:t>COLLABORATION</a:t>
            </a:r>
          </a:p>
        </p:txBody>
      </p:sp>
    </p:spTree>
    <p:extLst>
      <p:ext uri="{BB962C8B-B14F-4D97-AF65-F5344CB8AC3E}">
        <p14:creationId xmlns:p14="http://schemas.microsoft.com/office/powerpoint/2010/main" val="267059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&amp; Partners</a:t>
            </a:r>
            <a:endParaRPr lang="en-US" dirty="0"/>
          </a:p>
        </p:txBody>
      </p:sp>
    </p:spTree>
    <p:extLst>
      <p:ext uri="{BB962C8B-B14F-4D97-AF65-F5344CB8AC3E}">
        <p14:creationId xmlns:p14="http://schemas.microsoft.com/office/powerpoint/2010/main" val="126514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330" y="1036074"/>
            <a:ext cx="6296027" cy="5686425"/>
          </a:xfrm>
        </p:spPr>
        <p:txBody>
          <a:bodyPr>
            <a:noAutofit/>
          </a:bodyPr>
          <a:lstStyle/>
          <a:p>
            <a:r>
              <a:rPr lang="en-US" sz="1900" dirty="0"/>
              <a:t>Focus on the utilization of </a:t>
            </a:r>
            <a:r>
              <a:rPr lang="en-US" sz="1900" b="1" dirty="0"/>
              <a:t>NASA Earth observations</a:t>
            </a:r>
          </a:p>
          <a:p>
            <a:r>
              <a:rPr lang="en-US" sz="1900" dirty="0"/>
              <a:t>Highlight the </a:t>
            </a:r>
            <a:r>
              <a:rPr lang="en-US" sz="1900" b="1" dirty="0"/>
              <a:t>capabilities</a:t>
            </a:r>
            <a:r>
              <a:rPr lang="en-US" sz="1900" dirty="0"/>
              <a:t> of NASA satellite and airborne Earth remote sensing </a:t>
            </a:r>
            <a:r>
              <a:rPr lang="en-US" sz="1900" dirty="0" smtClean="0"/>
              <a:t>science</a:t>
            </a:r>
          </a:p>
          <a:p>
            <a:r>
              <a:rPr lang="en-US" sz="1900" dirty="0" smtClean="0"/>
              <a:t>Address </a:t>
            </a:r>
            <a:r>
              <a:rPr lang="en-US" sz="1900" b="1" dirty="0" smtClean="0"/>
              <a:t>community concerns </a:t>
            </a:r>
            <a:r>
              <a:rPr lang="en-US" sz="1900" dirty="0" smtClean="0"/>
              <a:t>relating to real-world environmental issues</a:t>
            </a:r>
          </a:p>
          <a:p>
            <a:r>
              <a:rPr lang="en-US" sz="1900" dirty="0" smtClean="0"/>
              <a:t>Align </a:t>
            </a:r>
            <a:r>
              <a:rPr lang="en-US" sz="1900" dirty="0"/>
              <a:t>with at least one of the nine NASA Applied Sciences Program’s </a:t>
            </a:r>
            <a:r>
              <a:rPr lang="en-US" sz="1900" b="1" dirty="0" smtClean="0"/>
              <a:t>National Application </a:t>
            </a:r>
            <a:r>
              <a:rPr lang="en-US" sz="1900" dirty="0"/>
              <a:t>Areas</a:t>
            </a:r>
          </a:p>
          <a:p>
            <a:r>
              <a:rPr lang="en-US" sz="1900" dirty="0"/>
              <a:t>Partner with </a:t>
            </a:r>
            <a:r>
              <a:rPr lang="en-US" sz="1900" dirty="0" smtClean="0"/>
              <a:t>organizations </a:t>
            </a:r>
            <a:r>
              <a:rPr lang="en-US" sz="1900" dirty="0"/>
              <a:t>who can </a:t>
            </a:r>
            <a:r>
              <a:rPr lang="en-US" sz="1900" b="1" dirty="0"/>
              <a:t>benefit</a:t>
            </a:r>
            <a:r>
              <a:rPr lang="en-US" sz="1900" dirty="0"/>
              <a:t> from using NASA Earth observations to </a:t>
            </a:r>
            <a:r>
              <a:rPr lang="en-US" sz="1900" b="1" dirty="0"/>
              <a:t>enhance decision making</a:t>
            </a:r>
          </a:p>
          <a:p>
            <a:r>
              <a:rPr lang="en-US" sz="1900" dirty="0"/>
              <a:t>Meet partner needs by </a:t>
            </a:r>
            <a:r>
              <a:rPr lang="en-US" sz="1900" b="1" dirty="0"/>
              <a:t>providing decision support tools</a:t>
            </a:r>
          </a:p>
          <a:p>
            <a:r>
              <a:rPr lang="en-US" sz="1900" dirty="0"/>
              <a:t>Research is conducted by teams with </a:t>
            </a:r>
            <a:r>
              <a:rPr lang="en-US" sz="1900" b="1" dirty="0"/>
              <a:t>diverse backgrounds</a:t>
            </a:r>
            <a:r>
              <a:rPr lang="en-US" sz="1900" dirty="0"/>
              <a:t> </a:t>
            </a:r>
          </a:p>
          <a:p>
            <a:r>
              <a:rPr lang="en-US" sz="1900" dirty="0"/>
              <a:t>Science advisors and mentors from NASA and partner organizations provide</a:t>
            </a:r>
            <a:r>
              <a:rPr lang="en-US" sz="1900" b="1" dirty="0"/>
              <a:t> </a:t>
            </a:r>
            <a:r>
              <a:rPr lang="en-US" sz="1900" b="1" dirty="0" smtClean="0"/>
              <a:t>scientific guidance</a:t>
            </a:r>
            <a:endParaRPr lang="en-US" sz="1900" b="1" dirty="0"/>
          </a:p>
        </p:txBody>
      </p:sp>
      <p:sp>
        <p:nvSpPr>
          <p:cNvPr id="3" name="Title 2"/>
          <p:cNvSpPr>
            <a:spLocks noGrp="1"/>
          </p:cNvSpPr>
          <p:nvPr>
            <p:ph type="title"/>
          </p:nvPr>
        </p:nvSpPr>
        <p:spPr/>
        <p:txBody>
          <a:bodyPr>
            <a:normAutofit fontScale="90000"/>
          </a:bodyPr>
          <a:lstStyle/>
          <a:p>
            <a:r>
              <a:rPr lang="en-US" dirty="0" smtClean="0"/>
              <a:t>Project Characteristics</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8900" y="2404050"/>
            <a:ext cx="2405061" cy="187518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0307">
            <a:off x="6899196" y="4137640"/>
            <a:ext cx="1740873" cy="223953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6942" y="1075587"/>
            <a:ext cx="2078908" cy="1384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874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NASA Earth Observations</a:t>
            </a:r>
            <a:endParaRPr lang="en-US" dirty="0"/>
          </a:p>
        </p:txBody>
      </p:sp>
      <p:pic>
        <p:nvPicPr>
          <p:cNvPr id="4"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615" y="971550"/>
            <a:ext cx="8746885" cy="5415679"/>
          </a:xfrm>
          <a:prstGeom prst="rect">
            <a:avLst/>
          </a:prstGeom>
        </p:spPr>
      </p:pic>
      <p:sp>
        <p:nvSpPr>
          <p:cNvPr id="2" name="Content Placeholder 1"/>
          <p:cNvSpPr>
            <a:spLocks noGrp="1"/>
          </p:cNvSpPr>
          <p:nvPr>
            <p:ph idx="1"/>
          </p:nvPr>
        </p:nvSpPr>
        <p:spPr>
          <a:xfrm>
            <a:off x="276226" y="1000125"/>
            <a:ext cx="3448049" cy="2679264"/>
          </a:xfrm>
        </p:spPr>
        <p:txBody>
          <a:bodyPr>
            <a:normAutofit/>
          </a:bodyPr>
          <a:lstStyle/>
          <a:p>
            <a:pPr marL="0" indent="0">
              <a:buNone/>
            </a:pPr>
            <a:r>
              <a:rPr lang="en-US" sz="2000" dirty="0">
                <a:solidFill>
                  <a:schemeClr val="bg1"/>
                </a:solidFill>
              </a:rPr>
              <a:t>NASA Earth Observations include a coordinated series of polar-orbiting and low inclination satellites for long-term global observations </a:t>
            </a:r>
            <a:r>
              <a:rPr lang="en-US" sz="2000" dirty="0" smtClean="0">
                <a:solidFill>
                  <a:schemeClr val="bg1"/>
                </a:solidFill>
              </a:rPr>
              <a:t>.</a:t>
            </a:r>
            <a:endParaRPr lang="en-US" sz="2000" dirty="0">
              <a:solidFill>
                <a:schemeClr val="bg1"/>
              </a:solidFill>
            </a:endParaRPr>
          </a:p>
          <a:p>
            <a:pPr marL="0" indent="0">
              <a:buNone/>
            </a:pPr>
            <a:endParaRPr lang="en-US" sz="2000" dirty="0">
              <a:solidFill>
                <a:schemeClr val="bg1"/>
              </a:solidFill>
            </a:endParaRPr>
          </a:p>
        </p:txBody>
      </p:sp>
      <p:sp>
        <p:nvSpPr>
          <p:cNvPr id="6" name="Content Placeholder 9"/>
          <p:cNvSpPr txBox="1">
            <a:spLocks/>
          </p:cNvSpPr>
          <p:nvPr/>
        </p:nvSpPr>
        <p:spPr>
          <a:xfrm>
            <a:off x="457200" y="6375233"/>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NASA Earth Science Missions</a:t>
            </a:r>
            <a:r>
              <a:rPr lang="en-US" sz="1400" b="1" dirty="0" smtClean="0"/>
              <a:t>: </a:t>
            </a:r>
            <a:r>
              <a:rPr lang="en-US" sz="1400" b="1" dirty="0" smtClean="0">
                <a:solidFill>
                  <a:srgbClr val="0075A2"/>
                </a:solidFill>
                <a:latin typeface="Century Gothic" pitchFamily="34" charset="0"/>
                <a:hlinkClick r:id="rId3"/>
              </a:rPr>
              <a:t>www.nasa.gov/missions/current/index.html</a:t>
            </a:r>
            <a:r>
              <a:rPr lang="en-US" sz="1400" b="1" dirty="0" smtClean="0">
                <a:solidFill>
                  <a:srgbClr val="0075A2"/>
                </a:solidFill>
                <a:latin typeface="Century Gothic" pitchFamily="34" charset="0"/>
              </a:rPr>
              <a:t> </a:t>
            </a:r>
            <a:endParaRPr lang="en-US" sz="1400" b="1" dirty="0">
              <a:solidFill>
                <a:srgbClr val="0075A2"/>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Tree>
    <p:extLst>
      <p:ext uri="{BB962C8B-B14F-4D97-AF65-F5344CB8AC3E}">
        <p14:creationId xmlns:p14="http://schemas.microsoft.com/office/powerpoint/2010/main" val="236506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2900" b="1" dirty="0" smtClean="0">
                <a:solidFill>
                  <a:schemeClr val="tx1"/>
                </a:solidFill>
                <a:latin typeface="Century Gothic" panose="020B0502020202020204" pitchFamily="34" charset="0"/>
              </a:rPr>
              <a:t>Who are DEVELOP Partners?</a:t>
            </a:r>
          </a:p>
        </p:txBody>
      </p:sp>
      <p:sp>
        <p:nvSpPr>
          <p:cNvPr id="7" name="Content Placeholder 2"/>
          <p:cNvSpPr txBox="1">
            <a:spLocks/>
          </p:cNvSpPr>
          <p:nvPr/>
        </p:nvSpPr>
        <p:spPr>
          <a:xfrm>
            <a:off x="250167" y="1184275"/>
            <a:ext cx="8741434"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Clr>
                <a:srgbClr val="0F6FC6"/>
              </a:buClr>
              <a:buNone/>
              <a:defRPr/>
            </a:pPr>
            <a:r>
              <a:rPr lang="en-US" sz="2200" b="1" dirty="0"/>
              <a:t>Partner</a:t>
            </a:r>
            <a:r>
              <a:rPr lang="en-US" sz="2200" dirty="0"/>
              <a:t>: An organization that contributed any of the following resources - advising, data, time, office space, </a:t>
            </a:r>
            <a:r>
              <a:rPr lang="en-US" sz="2200" dirty="0" smtClean="0"/>
              <a:t>money</a:t>
            </a:r>
          </a:p>
          <a:p>
            <a:pPr marL="342900" indent="-342900">
              <a:spcBef>
                <a:spcPts val="1200"/>
              </a:spcBef>
              <a:buClr>
                <a:srgbClr val="0E68BA"/>
              </a:buClr>
              <a:buFont typeface="+mj-lt"/>
              <a:buAutoNum type="arabicPeriod"/>
              <a:defRPr/>
            </a:pPr>
            <a:r>
              <a:rPr lang="en-US" sz="2000" b="1" dirty="0" smtClean="0">
                <a:solidFill>
                  <a:srgbClr val="0E68BA"/>
                </a:solidFill>
              </a:rPr>
              <a:t>Collaborators </a:t>
            </a:r>
            <a:r>
              <a:rPr lang="en-US" sz="2000" b="1" dirty="0">
                <a:solidFill>
                  <a:srgbClr val="0E68BA"/>
                </a:solidFill>
              </a:rPr>
              <a:t>- location host </a:t>
            </a:r>
            <a:r>
              <a:rPr lang="en-US" sz="2000" b="1" dirty="0" smtClean="0">
                <a:solidFill>
                  <a:srgbClr val="0E68BA"/>
                </a:solidFill>
              </a:rPr>
              <a:t>organizations</a:t>
            </a:r>
            <a:endParaRPr lang="en-US" sz="2000" b="1" dirty="0">
              <a:solidFill>
                <a:srgbClr val="0E68BA"/>
              </a:solidFill>
            </a:endParaRPr>
          </a:p>
          <a:p>
            <a:pPr lvl="2">
              <a:spcBef>
                <a:spcPts val="0"/>
              </a:spcBef>
              <a:buClr>
                <a:srgbClr val="0F6FC6"/>
              </a:buClr>
              <a:buFont typeface="Courier New" panose="02070309020205020404" pitchFamily="49" charset="0"/>
              <a:buChar char="o"/>
              <a:defRPr/>
            </a:pPr>
            <a:r>
              <a:rPr lang="en-US" sz="1600" dirty="0" smtClean="0">
                <a:solidFill>
                  <a:srgbClr val="0E68BA"/>
                </a:solidFill>
              </a:rPr>
              <a:t>North Central Climate Science Center(Federal</a:t>
            </a:r>
            <a:r>
              <a:rPr lang="en-US" sz="1600" dirty="0">
                <a:solidFill>
                  <a:srgbClr val="0E68BA"/>
                </a:solidFill>
              </a:rPr>
              <a:t>)</a:t>
            </a:r>
          </a:p>
          <a:p>
            <a:pPr lvl="2">
              <a:spcBef>
                <a:spcPts val="0"/>
              </a:spcBef>
              <a:buClr>
                <a:srgbClr val="0F6FC6"/>
              </a:buClr>
              <a:buFont typeface="Courier New" panose="02070309020205020404" pitchFamily="49" charset="0"/>
              <a:buChar char="o"/>
              <a:defRPr/>
            </a:pPr>
            <a:r>
              <a:rPr lang="en-US" sz="1600" dirty="0">
                <a:solidFill>
                  <a:srgbClr val="0E68BA"/>
                </a:solidFill>
              </a:rPr>
              <a:t>Mobile County Health Department (Local)</a:t>
            </a:r>
          </a:p>
          <a:p>
            <a:pPr lvl="2">
              <a:spcBef>
                <a:spcPts val="0"/>
              </a:spcBef>
              <a:buClr>
                <a:srgbClr val="0F6FC6"/>
              </a:buClr>
              <a:buFont typeface="Courier New" panose="02070309020205020404" pitchFamily="49" charset="0"/>
              <a:buChar char="o"/>
              <a:defRPr/>
            </a:pPr>
            <a:r>
              <a:rPr lang="en-US" sz="1600" dirty="0">
                <a:solidFill>
                  <a:srgbClr val="0E68BA"/>
                </a:solidFill>
              </a:rPr>
              <a:t>Wise County Clerk of Court’s Office (Local)</a:t>
            </a:r>
          </a:p>
          <a:p>
            <a:pPr lvl="2">
              <a:spcBef>
                <a:spcPts val="0"/>
              </a:spcBef>
              <a:buClr>
                <a:srgbClr val="0F6FC6"/>
              </a:buClr>
              <a:buFont typeface="Courier New" panose="02070309020205020404" pitchFamily="49" charset="0"/>
              <a:buChar char="o"/>
              <a:defRPr/>
            </a:pPr>
            <a:r>
              <a:rPr lang="en-US" sz="1600" dirty="0" smtClean="0">
                <a:solidFill>
                  <a:srgbClr val="0E68BA"/>
                </a:solidFill>
              </a:rPr>
              <a:t>International Research Institute (Academic)</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smtClean="0">
                <a:solidFill>
                  <a:srgbClr val="0E68BA"/>
                </a:solidFill>
              </a:rPr>
              <a:t>University of Georgia (Academic</a:t>
            </a:r>
            <a:r>
              <a:rPr lang="en-US" sz="1600" dirty="0">
                <a:solidFill>
                  <a:srgbClr val="0E68BA"/>
                </a:solidFill>
              </a:rPr>
              <a:t>)</a:t>
            </a:r>
          </a:p>
          <a:p>
            <a:pPr lvl="2">
              <a:spcBef>
                <a:spcPts val="0"/>
              </a:spcBef>
              <a:buClr>
                <a:srgbClr val="0F6FC6"/>
              </a:buClr>
              <a:buFont typeface="Courier New" panose="02070309020205020404" pitchFamily="49" charset="0"/>
              <a:buChar char="o"/>
              <a:defRPr/>
            </a:pPr>
            <a:r>
              <a:rPr lang="en-US" sz="1600" dirty="0" smtClean="0">
                <a:solidFill>
                  <a:srgbClr val="0E68BA"/>
                </a:solidFill>
              </a:rPr>
              <a:t>Tecnológico </a:t>
            </a:r>
            <a:r>
              <a:rPr lang="en-US" sz="1600" dirty="0">
                <a:solidFill>
                  <a:srgbClr val="0E68BA"/>
                </a:solidFill>
              </a:rPr>
              <a:t>de Monterrey, Saltillo (Academic)</a:t>
            </a:r>
          </a:p>
          <a:p>
            <a:pPr marL="342900" indent="-342900">
              <a:spcBef>
                <a:spcPts val="1200"/>
              </a:spcBef>
              <a:buClr>
                <a:srgbClr val="0F6FC6"/>
              </a:buClr>
              <a:buFont typeface="+mj-lt"/>
              <a:buAutoNum type="arabicPeriod"/>
              <a:defRPr/>
            </a:pPr>
            <a:r>
              <a:rPr lang="en-US" sz="2000" b="1" dirty="0">
                <a:solidFill>
                  <a:srgbClr val="0E68BA"/>
                </a:solidFill>
              </a:rPr>
              <a:t>Project end-users</a:t>
            </a:r>
          </a:p>
          <a:p>
            <a:pPr lvl="2">
              <a:spcBef>
                <a:spcPts val="0"/>
              </a:spcBef>
              <a:buClr>
                <a:srgbClr val="0F6FC6"/>
              </a:buClr>
              <a:buFont typeface="Courier New" panose="02070309020205020404" pitchFamily="49" charset="0"/>
              <a:buChar char="o"/>
              <a:defRPr/>
            </a:pPr>
            <a:r>
              <a:rPr lang="en-US" sz="1600" dirty="0">
                <a:solidFill>
                  <a:srgbClr val="0E68BA"/>
                </a:solidFill>
              </a:rPr>
              <a:t>Local - ex. </a:t>
            </a:r>
            <a:r>
              <a:rPr lang="en-US" sz="1600" dirty="0" smtClean="0">
                <a:solidFill>
                  <a:srgbClr val="0E68BA"/>
                </a:solidFill>
              </a:rPr>
              <a:t>Williamsburg Winery</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State - ex. </a:t>
            </a:r>
            <a:r>
              <a:rPr lang="en-US" sz="1600" dirty="0" smtClean="0">
                <a:solidFill>
                  <a:srgbClr val="0E68BA"/>
                </a:solidFill>
              </a:rPr>
              <a:t>Virginia Department of Agriculture &amp; Forestry</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Regional - ex. Lake Champlain Basin Program</a:t>
            </a:r>
          </a:p>
          <a:p>
            <a:pPr lvl="2">
              <a:spcBef>
                <a:spcPts val="0"/>
              </a:spcBef>
              <a:buClr>
                <a:srgbClr val="0F6FC6"/>
              </a:buClr>
              <a:buFont typeface="Courier New" panose="02070309020205020404" pitchFamily="49" charset="0"/>
              <a:buChar char="o"/>
              <a:defRPr/>
            </a:pPr>
            <a:r>
              <a:rPr lang="en-US" sz="1600" dirty="0">
                <a:solidFill>
                  <a:srgbClr val="0E68BA"/>
                </a:solidFill>
              </a:rPr>
              <a:t>Federal - ex. </a:t>
            </a:r>
            <a:r>
              <a:rPr lang="en-US" sz="1600" dirty="0" smtClean="0">
                <a:solidFill>
                  <a:srgbClr val="0E68BA"/>
                </a:solidFill>
              </a:rPr>
              <a:t>USDA Agricultural Research Service</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NGO - ex. Lake Pontchartrain Basin Foundation</a:t>
            </a:r>
          </a:p>
          <a:p>
            <a:pPr lvl="2">
              <a:spcBef>
                <a:spcPts val="0"/>
              </a:spcBef>
              <a:buClr>
                <a:srgbClr val="0F6FC6"/>
              </a:buClr>
              <a:buFont typeface="Courier New" panose="02070309020205020404" pitchFamily="49" charset="0"/>
              <a:buChar char="o"/>
              <a:defRPr/>
            </a:pPr>
            <a:r>
              <a:rPr lang="en-US" sz="1600" dirty="0">
                <a:solidFill>
                  <a:srgbClr val="0E68BA"/>
                </a:solidFill>
              </a:rPr>
              <a:t>Academic - ex. </a:t>
            </a:r>
            <a:r>
              <a:rPr lang="en-US" sz="1600" dirty="0" smtClean="0">
                <a:solidFill>
                  <a:srgbClr val="0E68BA"/>
                </a:solidFill>
              </a:rPr>
              <a:t>Drake University – Environmental Science &amp; Policy Program</a:t>
            </a:r>
            <a:endParaRPr lang="en-US" sz="1600" dirty="0">
              <a:solidFill>
                <a:srgbClr val="0E68BA"/>
              </a:solidFill>
            </a:endParaRPr>
          </a:p>
          <a:p>
            <a:pPr lvl="2">
              <a:spcBef>
                <a:spcPts val="0"/>
              </a:spcBef>
              <a:buClr>
                <a:srgbClr val="0F6FC6"/>
              </a:buClr>
              <a:buFont typeface="Courier New" panose="02070309020205020404" pitchFamily="49" charset="0"/>
              <a:buChar char="o"/>
              <a:defRPr/>
            </a:pPr>
            <a:r>
              <a:rPr lang="en-US" sz="1600" dirty="0">
                <a:solidFill>
                  <a:srgbClr val="0E68BA"/>
                </a:solidFill>
              </a:rPr>
              <a:t>International - ex. </a:t>
            </a:r>
            <a:r>
              <a:rPr lang="en-US" sz="1600" dirty="0" smtClean="0">
                <a:solidFill>
                  <a:srgbClr val="0E68BA"/>
                </a:solidFill>
              </a:rPr>
              <a:t>Rwanda Ministry of Agriculture &amp; Animal Resources</a:t>
            </a:r>
            <a:endParaRPr lang="en-US" sz="1400" dirty="0">
              <a:solidFill>
                <a:srgbClr val="0E68BA"/>
              </a:solidFill>
            </a:endParaRPr>
          </a:p>
        </p:txBody>
      </p:sp>
    </p:spTree>
    <p:extLst>
      <p:ext uri="{BB962C8B-B14F-4D97-AF65-F5344CB8AC3E}">
        <p14:creationId xmlns:p14="http://schemas.microsoft.com/office/powerpoint/2010/main" val="66586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33368" y="1140542"/>
            <a:ext cx="6223819" cy="5250426"/>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Aft>
                <a:spcPts val="600"/>
              </a:spcAft>
              <a:buClr>
                <a:srgbClr val="0F6FC6"/>
              </a:buClr>
              <a:defRPr/>
            </a:pPr>
            <a:r>
              <a:rPr lang="en-US" sz="1600" dirty="0">
                <a:solidFill>
                  <a:srgbClr val="0E68BA"/>
                </a:solidFill>
              </a:rPr>
              <a:t>Introduction to new methods to augment current practices: </a:t>
            </a:r>
            <a:r>
              <a:rPr lang="en-US" sz="1600" b="1" dirty="0">
                <a:solidFill>
                  <a:srgbClr val="0E68BA"/>
                </a:solidFill>
              </a:rPr>
              <a:t>Cost-saving &amp; </a:t>
            </a:r>
            <a:r>
              <a:rPr lang="en-US" sz="1600" b="1" dirty="0" smtClean="0">
                <a:solidFill>
                  <a:srgbClr val="0E68BA"/>
                </a:solidFill>
              </a:rPr>
              <a:t>time-saving</a:t>
            </a:r>
            <a:endParaRPr lang="en-US" sz="1600" b="1" dirty="0">
              <a:solidFill>
                <a:srgbClr val="0E68BA"/>
              </a:solidFill>
            </a:endParaRPr>
          </a:p>
          <a:p>
            <a:pPr>
              <a:spcAft>
                <a:spcPts val="600"/>
              </a:spcAft>
              <a:buClr>
                <a:srgbClr val="0F6FC6"/>
              </a:buClr>
              <a:defRPr/>
            </a:pPr>
            <a:r>
              <a:rPr lang="en-US" sz="1600" dirty="0">
                <a:solidFill>
                  <a:srgbClr val="0E68BA"/>
                </a:solidFill>
              </a:rPr>
              <a:t>Enhanced </a:t>
            </a:r>
            <a:r>
              <a:rPr lang="en-US" sz="1600" b="1" dirty="0">
                <a:solidFill>
                  <a:srgbClr val="0E68BA"/>
                </a:solidFill>
              </a:rPr>
              <a:t>decision support </a:t>
            </a:r>
            <a:r>
              <a:rPr lang="en-US" sz="1600" dirty="0">
                <a:solidFill>
                  <a:srgbClr val="0E68BA"/>
                </a:solidFill>
              </a:rPr>
              <a:t>through use of NASA EOS</a:t>
            </a:r>
          </a:p>
          <a:p>
            <a:pPr>
              <a:spcAft>
                <a:spcPts val="600"/>
              </a:spcAft>
              <a:buClr>
                <a:srgbClr val="0F6FC6"/>
              </a:buClr>
              <a:defRPr/>
            </a:pPr>
            <a:r>
              <a:rPr lang="en-US" sz="1600" b="1" dirty="0">
                <a:solidFill>
                  <a:srgbClr val="0E68BA"/>
                </a:solidFill>
              </a:rPr>
              <a:t>Increased exposure</a:t>
            </a:r>
            <a:r>
              <a:rPr lang="en-US" sz="1600" dirty="0">
                <a:solidFill>
                  <a:srgbClr val="0E68BA"/>
                </a:solidFill>
              </a:rPr>
              <a:t> to NASA Earth Science technologies and capabilities</a:t>
            </a:r>
          </a:p>
          <a:p>
            <a:pPr>
              <a:spcAft>
                <a:spcPts val="600"/>
              </a:spcAft>
              <a:buClr>
                <a:srgbClr val="0F6FC6"/>
              </a:buClr>
              <a:defRPr/>
            </a:pPr>
            <a:r>
              <a:rPr lang="en-US" sz="1600" dirty="0">
                <a:solidFill>
                  <a:srgbClr val="0E68BA"/>
                </a:solidFill>
              </a:rPr>
              <a:t>Introduction to </a:t>
            </a:r>
            <a:r>
              <a:rPr lang="en-US" sz="1600" b="1" dirty="0">
                <a:solidFill>
                  <a:srgbClr val="0E68BA"/>
                </a:solidFill>
              </a:rPr>
              <a:t>NASA’s Applied Sciences Program </a:t>
            </a:r>
            <a:r>
              <a:rPr lang="en-US" sz="1600" dirty="0">
                <a:solidFill>
                  <a:srgbClr val="0E68BA"/>
                </a:solidFill>
              </a:rPr>
              <a:t>and its contributions to local communities, the country, and the world</a:t>
            </a:r>
          </a:p>
          <a:p>
            <a:pPr>
              <a:spcAft>
                <a:spcPts val="600"/>
              </a:spcAft>
              <a:buClr>
                <a:srgbClr val="0F6FC6"/>
              </a:buClr>
              <a:defRPr/>
            </a:pPr>
            <a:r>
              <a:rPr lang="en-US" sz="1600" b="1" dirty="0">
                <a:solidFill>
                  <a:srgbClr val="0E68BA"/>
                </a:solidFill>
              </a:rPr>
              <a:t>Hands-on training </a:t>
            </a:r>
            <a:r>
              <a:rPr lang="en-US" sz="1600" dirty="0">
                <a:solidFill>
                  <a:srgbClr val="0E68BA"/>
                </a:solidFill>
              </a:rPr>
              <a:t>with practical applications of remote sensing and NASA Earth science </a:t>
            </a:r>
          </a:p>
          <a:p>
            <a:pPr>
              <a:spcAft>
                <a:spcPts val="600"/>
              </a:spcAft>
              <a:buClr>
                <a:srgbClr val="0F6FC6"/>
              </a:buClr>
              <a:defRPr/>
            </a:pPr>
            <a:r>
              <a:rPr lang="en-US" sz="1600" dirty="0">
                <a:solidFill>
                  <a:srgbClr val="0E68BA"/>
                </a:solidFill>
              </a:rPr>
              <a:t>Improved remote sensing and geographic information science (GIS) capabilities</a:t>
            </a:r>
          </a:p>
          <a:p>
            <a:pPr>
              <a:spcAft>
                <a:spcPts val="600"/>
              </a:spcAft>
              <a:buClr>
                <a:srgbClr val="0F6FC6"/>
              </a:buClr>
              <a:defRPr/>
            </a:pPr>
            <a:r>
              <a:rPr lang="en-US" sz="1600" dirty="0">
                <a:solidFill>
                  <a:srgbClr val="0E68BA"/>
                </a:solidFill>
              </a:rPr>
              <a:t>Interaction with bright and innovative young professionals</a:t>
            </a:r>
          </a:p>
          <a:p>
            <a:pPr>
              <a:spcAft>
                <a:spcPts val="600"/>
              </a:spcAft>
              <a:buClr>
                <a:srgbClr val="0F6FC6"/>
              </a:buClr>
              <a:defRPr/>
            </a:pPr>
            <a:r>
              <a:rPr lang="en-US" sz="1600" dirty="0">
                <a:solidFill>
                  <a:srgbClr val="0E68BA"/>
                </a:solidFill>
              </a:rPr>
              <a:t>Opportunities for </a:t>
            </a:r>
            <a:r>
              <a:rPr lang="en-US" sz="1600" b="1" dirty="0">
                <a:solidFill>
                  <a:srgbClr val="0E68BA"/>
                </a:solidFill>
              </a:rPr>
              <a:t>networking with the NASA community</a:t>
            </a:r>
          </a:p>
          <a:p>
            <a:pPr>
              <a:spcAft>
                <a:spcPts val="600"/>
              </a:spcAft>
              <a:buClr>
                <a:srgbClr val="0F6FC6"/>
              </a:buClr>
              <a:defRPr/>
            </a:pPr>
            <a:r>
              <a:rPr lang="en-US" sz="1600" b="1" dirty="0">
                <a:solidFill>
                  <a:srgbClr val="0E68BA"/>
                </a:solidFill>
              </a:rPr>
              <a:t>Strong recruiting pool </a:t>
            </a:r>
            <a:r>
              <a:rPr lang="en-US" sz="1600" dirty="0">
                <a:solidFill>
                  <a:srgbClr val="0E68BA"/>
                </a:solidFill>
              </a:rPr>
              <a:t>of early career professionals with a knowledge of Earth observations and their capabilities</a:t>
            </a:r>
            <a:endParaRPr lang="en-US" sz="1600" dirty="0" smtClean="0">
              <a:solidFill>
                <a:srgbClr val="0E68BA"/>
              </a:solidFill>
            </a:endParaRPr>
          </a:p>
        </p:txBody>
      </p:sp>
      <p:pic>
        <p:nvPicPr>
          <p:cNvPr id="3074" name="Picture 2" descr="H:\forElizabeth\DSC_0768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87" y="2942733"/>
            <a:ext cx="2534010" cy="16893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descr="C:\Users\jfavors\Desktop\DEVELOP NPO Documents\Pictures\Pictures From TS\Stock Images\CEOS\88012220.jpg"/>
          <p:cNvPicPr>
            <a:picLocks noChangeAspect="1" noChangeArrowheads="1"/>
          </p:cNvPicPr>
          <p:nvPr/>
        </p:nvPicPr>
        <p:blipFill>
          <a:blip r:embed="rId4" cstate="screen"/>
          <a:srcRect/>
          <a:stretch>
            <a:fillRect/>
          </a:stretch>
        </p:blipFill>
        <p:spPr bwMode="auto">
          <a:xfrm>
            <a:off x="155988" y="1143738"/>
            <a:ext cx="2541606" cy="1763905"/>
          </a:xfrm>
          <a:prstGeom prst="rect">
            <a:avLst/>
          </a:prstGeom>
          <a:ln>
            <a:noFill/>
          </a:ln>
          <a:effectLst/>
        </p:spPr>
      </p:pic>
      <p:pic>
        <p:nvPicPr>
          <p:cNvPr id="11" name="Picture 10" descr="southBaySaltPondLarge.jpg"/>
          <p:cNvPicPr>
            <a:picLocks noChangeAspect="1"/>
          </p:cNvPicPr>
          <p:nvPr/>
        </p:nvPicPr>
        <p:blipFill>
          <a:blip r:embed="rId5" cstate="print"/>
          <a:srcRect/>
          <a:stretch>
            <a:fillRect/>
          </a:stretch>
        </p:blipFill>
        <p:spPr bwMode="auto">
          <a:xfrm>
            <a:off x="164613" y="4683829"/>
            <a:ext cx="2534010" cy="1635599"/>
          </a:xfrm>
          <a:prstGeom prst="rect">
            <a:avLst/>
          </a:prstGeom>
          <a:noFill/>
          <a:ln w="15875" cap="sq">
            <a:noFill/>
            <a:miter lim="800000"/>
            <a:headEnd/>
            <a:tailEnd/>
          </a:ln>
        </p:spPr>
      </p:pic>
      <p:sp>
        <p:nvSpPr>
          <p:cNvPr id="10" name="Title 2"/>
          <p:cNvSpPr>
            <a:spLocks noGrp="1"/>
          </p:cNvSpPr>
          <p:nvPr>
            <p:ph type="title"/>
          </p:nvPr>
        </p:nvSpPr>
        <p:spPr>
          <a:xfrm>
            <a:off x="390525" y="307227"/>
            <a:ext cx="8410575" cy="447676"/>
          </a:xfrm>
        </p:spPr>
        <p:txBody>
          <a:bodyPr>
            <a:normAutofit fontScale="90000"/>
          </a:bodyPr>
          <a:lstStyle/>
          <a:p>
            <a:r>
              <a:rPr lang="en-US" dirty="0" smtClean="0"/>
              <a:t>Benefits to Partners</a:t>
            </a:r>
            <a:endParaRPr lang="en-US" dirty="0"/>
          </a:p>
        </p:txBody>
      </p:sp>
    </p:spTree>
    <p:extLst>
      <p:ext uri="{BB962C8B-B14F-4D97-AF65-F5344CB8AC3E}">
        <p14:creationId xmlns:p14="http://schemas.microsoft.com/office/powerpoint/2010/main" val="179069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291" y="749745"/>
            <a:ext cx="4110038" cy="5543550"/>
          </a:xfrm>
        </p:spPr>
        <p:txBody>
          <a:bodyPr>
            <a:noAutofit/>
          </a:bodyPr>
          <a:lstStyle/>
          <a:p>
            <a:pPr>
              <a:spcBef>
                <a:spcPts val="0"/>
              </a:spcBef>
            </a:pPr>
            <a:r>
              <a:rPr lang="en-US" sz="1500" dirty="0"/>
              <a:t>Coastal </a:t>
            </a:r>
            <a:r>
              <a:rPr lang="en-US" sz="1500" dirty="0" smtClean="0"/>
              <a:t>Mid-Atlantic </a:t>
            </a:r>
            <a:r>
              <a:rPr lang="en-US" sz="1500" dirty="0"/>
              <a:t>Water (LaRC)</a:t>
            </a:r>
          </a:p>
          <a:p>
            <a:pPr>
              <a:spcBef>
                <a:spcPts val="0"/>
              </a:spcBef>
            </a:pPr>
            <a:r>
              <a:rPr lang="en-US" sz="1500" dirty="0"/>
              <a:t>Ethiopia Water (FC)</a:t>
            </a:r>
          </a:p>
          <a:p>
            <a:pPr>
              <a:spcBef>
                <a:spcPts val="0"/>
              </a:spcBef>
            </a:pPr>
            <a:r>
              <a:rPr lang="en-US" sz="1500" dirty="0"/>
              <a:t>Georgia Inland Water (UGA)</a:t>
            </a:r>
          </a:p>
          <a:p>
            <a:pPr>
              <a:spcBef>
                <a:spcPts val="0"/>
              </a:spcBef>
            </a:pPr>
            <a:r>
              <a:rPr lang="en-US" sz="1500" dirty="0"/>
              <a:t>Lake Champlain Water III (LaRC)</a:t>
            </a:r>
          </a:p>
          <a:p>
            <a:pPr>
              <a:spcBef>
                <a:spcPts val="0"/>
              </a:spcBef>
            </a:pPr>
            <a:r>
              <a:rPr lang="en-US" sz="1500" dirty="0"/>
              <a:t>Peru Water (LaRC)</a:t>
            </a:r>
          </a:p>
          <a:p>
            <a:pPr>
              <a:spcBef>
                <a:spcPts val="0"/>
              </a:spcBef>
            </a:pPr>
            <a:r>
              <a:rPr lang="en-US" sz="1500" dirty="0"/>
              <a:t>SE US Water II (MSFC)</a:t>
            </a:r>
          </a:p>
          <a:p>
            <a:pPr>
              <a:spcBef>
                <a:spcPts val="0"/>
              </a:spcBef>
            </a:pPr>
            <a:endParaRPr lang="en-US" sz="1200" dirty="0"/>
          </a:p>
          <a:p>
            <a:pPr>
              <a:spcBef>
                <a:spcPts val="0"/>
              </a:spcBef>
            </a:pPr>
            <a:r>
              <a:rPr lang="en-US" sz="1500" dirty="0" smtClean="0"/>
              <a:t>Andes Mountains Disasters (MSFC)</a:t>
            </a:r>
          </a:p>
          <a:p>
            <a:pPr>
              <a:spcBef>
                <a:spcPts val="0"/>
              </a:spcBef>
            </a:pPr>
            <a:r>
              <a:rPr lang="en-US" sz="1500" dirty="0" smtClean="0"/>
              <a:t>California Disasters (SSC)</a:t>
            </a:r>
          </a:p>
          <a:p>
            <a:pPr>
              <a:spcBef>
                <a:spcPts val="0"/>
              </a:spcBef>
            </a:pPr>
            <a:r>
              <a:rPr lang="en-US" sz="1500" dirty="0" smtClean="0"/>
              <a:t>Global Disasters III (JPL)</a:t>
            </a:r>
          </a:p>
          <a:p>
            <a:pPr>
              <a:spcBef>
                <a:spcPts val="0"/>
              </a:spcBef>
            </a:pPr>
            <a:r>
              <a:rPr lang="en-US" sz="1500" dirty="0" smtClean="0"/>
              <a:t>SE Asia Disasters II (GSFC)</a:t>
            </a:r>
          </a:p>
          <a:p>
            <a:pPr>
              <a:spcBef>
                <a:spcPts val="0"/>
              </a:spcBef>
            </a:pPr>
            <a:r>
              <a:rPr lang="en-US" sz="1500" dirty="0" smtClean="0"/>
              <a:t>Great Lakes Disasters (LaRC)</a:t>
            </a:r>
          </a:p>
          <a:p>
            <a:pPr>
              <a:spcBef>
                <a:spcPts val="0"/>
              </a:spcBef>
            </a:pPr>
            <a:endParaRPr lang="en-US" sz="1200" dirty="0"/>
          </a:p>
          <a:p>
            <a:pPr>
              <a:spcBef>
                <a:spcPts val="0"/>
              </a:spcBef>
            </a:pPr>
            <a:r>
              <a:rPr lang="en-US" sz="1500" dirty="0" smtClean="0"/>
              <a:t>Alaska Eco (FC)</a:t>
            </a:r>
          </a:p>
          <a:p>
            <a:pPr>
              <a:spcBef>
                <a:spcPts val="0"/>
              </a:spcBef>
            </a:pPr>
            <a:r>
              <a:rPr lang="en-US" sz="1500" dirty="0" smtClean="0"/>
              <a:t>Coastal Colombia Eco (JPL)</a:t>
            </a:r>
          </a:p>
          <a:p>
            <a:pPr>
              <a:spcBef>
                <a:spcPts val="0"/>
              </a:spcBef>
            </a:pPr>
            <a:r>
              <a:rPr lang="en-US" sz="1500" dirty="0" smtClean="0"/>
              <a:t>Colombia Eco (UGA)</a:t>
            </a:r>
          </a:p>
          <a:p>
            <a:pPr>
              <a:spcBef>
                <a:spcPts val="0"/>
              </a:spcBef>
            </a:pPr>
            <a:r>
              <a:rPr lang="en-US" sz="1500" dirty="0" smtClean="0"/>
              <a:t>Louisiana Eco (SSC)</a:t>
            </a:r>
          </a:p>
          <a:p>
            <a:pPr>
              <a:spcBef>
                <a:spcPts val="0"/>
              </a:spcBef>
            </a:pPr>
            <a:r>
              <a:rPr lang="en-US" sz="1500" dirty="0" smtClean="0"/>
              <a:t>Miami-Dade Eco II (UGA)</a:t>
            </a:r>
          </a:p>
          <a:p>
            <a:pPr>
              <a:spcBef>
                <a:spcPts val="0"/>
              </a:spcBef>
            </a:pPr>
            <a:r>
              <a:rPr lang="en-US" sz="1500" dirty="0" smtClean="0"/>
              <a:t>New England Eco (GSFC)</a:t>
            </a:r>
          </a:p>
          <a:p>
            <a:pPr>
              <a:spcBef>
                <a:spcPts val="0"/>
              </a:spcBef>
            </a:pPr>
            <a:r>
              <a:rPr lang="en-US" sz="1500" dirty="0" smtClean="0"/>
              <a:t>Sierra Nevada Eco III (ARC)</a:t>
            </a:r>
          </a:p>
          <a:p>
            <a:pPr>
              <a:spcBef>
                <a:spcPts val="0"/>
              </a:spcBef>
            </a:pPr>
            <a:r>
              <a:rPr lang="en-US" sz="1500" dirty="0" smtClean="0"/>
              <a:t>Virginia Eco II  (WC)</a:t>
            </a:r>
          </a:p>
          <a:p>
            <a:pPr>
              <a:spcBef>
                <a:spcPts val="0"/>
              </a:spcBef>
            </a:pPr>
            <a:endParaRPr lang="en-US" sz="1200" dirty="0"/>
          </a:p>
          <a:p>
            <a:pPr>
              <a:spcBef>
                <a:spcPts val="0"/>
              </a:spcBef>
            </a:pPr>
            <a:r>
              <a:rPr lang="en-US" sz="1500" dirty="0"/>
              <a:t>East Africa Health/AQ (IRI)</a:t>
            </a:r>
          </a:p>
          <a:p>
            <a:pPr>
              <a:spcBef>
                <a:spcPts val="0"/>
              </a:spcBef>
            </a:pPr>
            <a:r>
              <a:rPr lang="en-US" sz="1500" dirty="0"/>
              <a:t>North America Health/AQ (JPL)</a:t>
            </a:r>
          </a:p>
          <a:p>
            <a:pPr>
              <a:spcBef>
                <a:spcPts val="0"/>
              </a:spcBef>
            </a:pPr>
            <a:r>
              <a:rPr lang="en-US" sz="1500" dirty="0"/>
              <a:t>Texas Health/AQ (LaRC)</a:t>
            </a:r>
          </a:p>
          <a:p>
            <a:pPr>
              <a:spcBef>
                <a:spcPts val="0"/>
              </a:spcBef>
            </a:pPr>
            <a:endParaRPr lang="en-US" sz="1500" dirty="0" smtClean="0"/>
          </a:p>
          <a:p>
            <a:pPr>
              <a:spcBef>
                <a:spcPts val="0"/>
              </a:spcBef>
            </a:pPr>
            <a:endParaRPr lang="en-US" sz="1500" dirty="0" smtClean="0"/>
          </a:p>
          <a:p>
            <a:pPr>
              <a:spcBef>
                <a:spcPts val="0"/>
              </a:spcBef>
            </a:pPr>
            <a:endParaRPr lang="en-US" sz="1500" dirty="0"/>
          </a:p>
        </p:txBody>
      </p:sp>
      <p:sp>
        <p:nvSpPr>
          <p:cNvPr id="3" name="Title 2"/>
          <p:cNvSpPr>
            <a:spLocks noGrp="1"/>
          </p:cNvSpPr>
          <p:nvPr>
            <p:ph type="title"/>
          </p:nvPr>
        </p:nvSpPr>
        <p:spPr/>
        <p:txBody>
          <a:bodyPr>
            <a:normAutofit fontScale="90000"/>
          </a:bodyPr>
          <a:lstStyle/>
          <a:p>
            <a:r>
              <a:rPr lang="en-US" dirty="0" smtClean="0"/>
              <a:t>2014 Summer Portfolio</a:t>
            </a:r>
            <a:endParaRPr lang="en-US" dirty="0"/>
          </a:p>
        </p:txBody>
      </p:sp>
      <p:sp>
        <p:nvSpPr>
          <p:cNvPr id="19" name="Content Placeholder 1"/>
          <p:cNvSpPr txBox="1">
            <a:spLocks/>
          </p:cNvSpPr>
          <p:nvPr/>
        </p:nvSpPr>
        <p:spPr>
          <a:xfrm>
            <a:off x="5177517" y="749745"/>
            <a:ext cx="3895726" cy="3432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500" dirty="0" smtClean="0"/>
              <a:t>Appalachia Energy (WC)</a:t>
            </a:r>
          </a:p>
          <a:p>
            <a:pPr>
              <a:spcBef>
                <a:spcPts val="0"/>
              </a:spcBef>
            </a:pPr>
            <a:r>
              <a:rPr lang="en-US" sz="1500" dirty="0" smtClean="0"/>
              <a:t>S. Central Africa Energy (MCHD)</a:t>
            </a:r>
          </a:p>
          <a:p>
            <a:pPr>
              <a:spcBef>
                <a:spcPts val="0"/>
              </a:spcBef>
            </a:pPr>
            <a:endParaRPr lang="en-US" sz="1200" dirty="0"/>
          </a:p>
          <a:p>
            <a:pPr>
              <a:spcBef>
                <a:spcPts val="0"/>
              </a:spcBef>
            </a:pPr>
            <a:r>
              <a:rPr lang="en-US" sz="1500" dirty="0" smtClean="0"/>
              <a:t>American Samoa Oceans (ARC)</a:t>
            </a:r>
          </a:p>
          <a:p>
            <a:pPr>
              <a:spcBef>
                <a:spcPts val="0"/>
              </a:spcBef>
            </a:pPr>
            <a:r>
              <a:rPr lang="en-US" sz="1500" dirty="0" smtClean="0"/>
              <a:t>Argentina Oceans (GSFC)</a:t>
            </a:r>
          </a:p>
          <a:p>
            <a:pPr>
              <a:spcBef>
                <a:spcPts val="0"/>
              </a:spcBef>
            </a:pPr>
            <a:r>
              <a:rPr lang="en-US" sz="1500" dirty="0" smtClean="0"/>
              <a:t>Southern California Oceans (JPL)</a:t>
            </a:r>
          </a:p>
          <a:p>
            <a:pPr>
              <a:spcBef>
                <a:spcPts val="0"/>
              </a:spcBef>
            </a:pPr>
            <a:endParaRPr lang="en-US" sz="1200" dirty="0" smtClean="0"/>
          </a:p>
          <a:p>
            <a:pPr lvl="0">
              <a:spcBef>
                <a:spcPts val="0"/>
              </a:spcBef>
            </a:pPr>
            <a:r>
              <a:rPr lang="en-US" sz="1500" dirty="0">
                <a:solidFill>
                  <a:prstClr val="black"/>
                </a:solidFill>
              </a:rPr>
              <a:t>Great Plains Ag III (LaRC)</a:t>
            </a:r>
          </a:p>
          <a:p>
            <a:pPr lvl="0">
              <a:spcBef>
                <a:spcPts val="0"/>
              </a:spcBef>
            </a:pPr>
            <a:r>
              <a:rPr lang="en-US" sz="1500" dirty="0">
                <a:solidFill>
                  <a:prstClr val="black"/>
                </a:solidFill>
              </a:rPr>
              <a:t>Niger Ag (LaRC)</a:t>
            </a:r>
          </a:p>
          <a:p>
            <a:pPr lvl="0">
              <a:spcBef>
                <a:spcPts val="0"/>
              </a:spcBef>
            </a:pPr>
            <a:r>
              <a:rPr lang="en-US" sz="1500" dirty="0">
                <a:solidFill>
                  <a:prstClr val="black"/>
                </a:solidFill>
              </a:rPr>
              <a:t>Rwanda Ag II (WC)</a:t>
            </a:r>
          </a:p>
          <a:p>
            <a:pPr lvl="0">
              <a:spcBef>
                <a:spcPts val="0"/>
              </a:spcBef>
            </a:pPr>
            <a:endParaRPr lang="en-US" sz="1200" dirty="0">
              <a:solidFill>
                <a:prstClr val="black"/>
              </a:solidFill>
            </a:endParaRPr>
          </a:p>
          <a:p>
            <a:pPr lvl="0">
              <a:spcBef>
                <a:spcPts val="0"/>
              </a:spcBef>
            </a:pPr>
            <a:r>
              <a:rPr lang="en-US" sz="1500" dirty="0">
                <a:solidFill>
                  <a:prstClr val="black"/>
                </a:solidFill>
              </a:rPr>
              <a:t>Great Basin Climate (ARC)</a:t>
            </a:r>
          </a:p>
          <a:p>
            <a:pPr lvl="0">
              <a:spcBef>
                <a:spcPts val="0"/>
              </a:spcBef>
            </a:pPr>
            <a:r>
              <a:rPr lang="en-US" sz="1500" dirty="0">
                <a:solidFill>
                  <a:prstClr val="black"/>
                </a:solidFill>
              </a:rPr>
              <a:t>Americas Climate (LaRC/NCDC)</a:t>
            </a:r>
          </a:p>
          <a:p>
            <a:pPr>
              <a:spcBef>
                <a:spcPts val="0"/>
              </a:spcBef>
            </a:pPr>
            <a:endParaRPr lang="en-US" sz="1200" dirty="0"/>
          </a:p>
          <a:p>
            <a:pPr>
              <a:spcBef>
                <a:spcPts val="0"/>
              </a:spcBef>
            </a:pPr>
            <a:r>
              <a:rPr lang="en-US" sz="1500" dirty="0" err="1" smtClean="0"/>
              <a:t>DEVELOPedia</a:t>
            </a:r>
            <a:r>
              <a:rPr lang="en-US" sz="1500" dirty="0" smtClean="0"/>
              <a:t> (LaRC)</a:t>
            </a:r>
          </a:p>
          <a:p>
            <a:pPr>
              <a:spcBef>
                <a:spcPts val="0"/>
              </a:spcBef>
            </a:pPr>
            <a:r>
              <a:rPr lang="en-US" sz="1500" dirty="0" smtClean="0"/>
              <a:t>AIP-7 App Development (LaRC)</a:t>
            </a:r>
          </a:p>
          <a:p>
            <a:pPr>
              <a:spcBef>
                <a:spcPts val="0"/>
              </a:spcBef>
            </a:pPr>
            <a:endParaRPr lang="en-US" sz="1500" dirty="0" smtClean="0"/>
          </a:p>
          <a:p>
            <a:pPr>
              <a:spcBef>
                <a:spcPts val="0"/>
              </a:spcBef>
            </a:pPr>
            <a:endParaRPr lang="en-US" sz="1500" dirty="0" smtClean="0"/>
          </a:p>
          <a:p>
            <a:pPr>
              <a:spcBef>
                <a:spcPts val="0"/>
              </a:spcBef>
            </a:pPr>
            <a:endParaRPr lang="en-US" sz="1500" dirty="0" smtClean="0"/>
          </a:p>
          <a:p>
            <a:pPr>
              <a:spcBef>
                <a:spcPts val="0"/>
              </a:spcBef>
            </a:pPr>
            <a:endParaRPr lang="en-US" sz="1500" dirty="0"/>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5351" y="2866976"/>
            <a:ext cx="542925" cy="542925"/>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351" y="2221323"/>
            <a:ext cx="542925" cy="542925"/>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125" y="2435660"/>
            <a:ext cx="542925" cy="542925"/>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125" y="3910666"/>
            <a:ext cx="542925" cy="542925"/>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124" y="5217929"/>
            <a:ext cx="542925" cy="542925"/>
          </a:xfrm>
          <a:prstGeom prst="rect">
            <a:avLst/>
          </a:prstGeom>
        </p:spPr>
      </p:pic>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05351" y="731350"/>
            <a:ext cx="542925" cy="542925"/>
          </a:xfrm>
          <a:prstGeom prst="rect">
            <a:avLst/>
          </a:prstGeom>
        </p:spPr>
      </p:pic>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5351" y="1445721"/>
            <a:ext cx="542925" cy="542925"/>
          </a:xfrm>
          <a:prstGeom prst="rect">
            <a:avLst/>
          </a:prstGeom>
        </p:spPr>
      </p:pic>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8125" y="1153876"/>
            <a:ext cx="542925" cy="542925"/>
          </a:xfrm>
          <a:prstGeom prst="rect">
            <a:avLst/>
          </a:prstGeom>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5351" y="3484152"/>
            <a:ext cx="542925" cy="542734"/>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7274" y="4412490"/>
            <a:ext cx="2367643" cy="1464940"/>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6900" y="5065650"/>
            <a:ext cx="2367642" cy="1464940"/>
          </a:xfrm>
          <a:prstGeom prst="rect">
            <a:avLst/>
          </a:prstGeom>
        </p:spPr>
      </p:pic>
      <p:sp>
        <p:nvSpPr>
          <p:cNvPr id="16" name="TextBox 15"/>
          <p:cNvSpPr txBox="1"/>
          <p:nvPr/>
        </p:nvSpPr>
        <p:spPr>
          <a:xfrm>
            <a:off x="4324362" y="4174518"/>
            <a:ext cx="2113079" cy="338554"/>
          </a:xfrm>
          <a:prstGeom prst="rect">
            <a:avLst/>
          </a:prstGeom>
          <a:noFill/>
        </p:spPr>
        <p:txBody>
          <a:bodyPr wrap="none" rtlCol="0">
            <a:spAutoFit/>
          </a:bodyPr>
          <a:lstStyle/>
          <a:p>
            <a:pPr algn="ctr"/>
            <a:r>
              <a:rPr lang="en-US" sz="1600" b="1" dirty="0" smtClean="0"/>
              <a:t>Participant Impacts</a:t>
            </a:r>
            <a:endParaRPr lang="en-US" sz="1600" b="1" dirty="0"/>
          </a:p>
        </p:txBody>
      </p:sp>
      <p:sp>
        <p:nvSpPr>
          <p:cNvPr id="17" name="TextBox 16"/>
          <p:cNvSpPr txBox="1"/>
          <p:nvPr/>
        </p:nvSpPr>
        <p:spPr>
          <a:xfrm>
            <a:off x="6786520" y="4827678"/>
            <a:ext cx="1736373" cy="338554"/>
          </a:xfrm>
          <a:prstGeom prst="rect">
            <a:avLst/>
          </a:prstGeom>
          <a:noFill/>
        </p:spPr>
        <p:txBody>
          <a:bodyPr wrap="none" rtlCol="0">
            <a:spAutoFit/>
          </a:bodyPr>
          <a:lstStyle/>
          <a:p>
            <a:pPr algn="ctr"/>
            <a:r>
              <a:rPr lang="en-US" sz="1600" b="1" dirty="0" smtClean="0"/>
              <a:t>Project Impacts</a:t>
            </a:r>
            <a:endParaRPr lang="en-US" sz="1600" b="1" dirty="0"/>
          </a:p>
        </p:txBody>
      </p:sp>
    </p:spTree>
    <p:extLst>
      <p:ext uri="{BB962C8B-B14F-4D97-AF65-F5344CB8AC3E}">
        <p14:creationId xmlns:p14="http://schemas.microsoft.com/office/powerpoint/2010/main" val="422584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South Central Africa Energy</a:t>
            </a:r>
            <a:endParaRPr lang="en-US" dirty="0"/>
          </a:p>
        </p:txBody>
      </p:sp>
      <p:sp>
        <p:nvSpPr>
          <p:cNvPr id="9" name="Content Placeholder 1"/>
          <p:cNvSpPr>
            <a:spLocks noGrp="1"/>
          </p:cNvSpPr>
          <p:nvPr>
            <p:ph idx="1"/>
          </p:nvPr>
        </p:nvSpPr>
        <p:spPr>
          <a:xfrm>
            <a:off x="228600" y="959876"/>
            <a:ext cx="8610600" cy="1524000"/>
          </a:xfrm>
        </p:spPr>
        <p:txBody>
          <a:bodyPr>
            <a:noAutofit/>
          </a:bodyPr>
          <a:lstStyle/>
          <a:p>
            <a:pPr marL="0" indent="0">
              <a:buNone/>
            </a:pPr>
            <a:r>
              <a:rPr lang="en-US" sz="1800" b="1" dirty="0" smtClean="0"/>
              <a:t>Community Concern: </a:t>
            </a:r>
            <a:r>
              <a:rPr lang="en-US" sz="1800" dirty="0" smtClean="0"/>
              <a:t>In communities where the majority of </a:t>
            </a:r>
            <a:r>
              <a:rPr lang="en-US" sz="1800" dirty="0"/>
              <a:t>the population uses burning biomass from deforestation as their primary energy </a:t>
            </a:r>
            <a:r>
              <a:rPr lang="en-US" sz="1800" dirty="0" smtClean="0"/>
              <a:t>source, while most of </a:t>
            </a:r>
            <a:r>
              <a:rPr lang="en-US" sz="1800" dirty="0"/>
              <a:t>the petroleum-associated gas </a:t>
            </a:r>
            <a:r>
              <a:rPr lang="en-US" sz="1800" dirty="0" smtClean="0"/>
              <a:t>is disposed of, </a:t>
            </a:r>
            <a:r>
              <a:rPr lang="en-US" sz="1800" dirty="0">
                <a:latin typeface="Century Gothic"/>
                <a:ea typeface="Century Gothic"/>
                <a:cs typeface="Times New Roman"/>
              </a:rPr>
              <a:t>NASA Earth observations have the ability to measure flared energy losses, deforestation losses, </a:t>
            </a:r>
            <a:r>
              <a:rPr lang="en-US" sz="1800" dirty="0" smtClean="0">
                <a:latin typeface="Century Gothic"/>
                <a:ea typeface="Century Gothic"/>
                <a:cs typeface="Times New Roman"/>
              </a:rPr>
              <a:t>atmospheric impact, and </a:t>
            </a:r>
            <a:r>
              <a:rPr lang="fr-FR" sz="1800" dirty="0">
                <a:latin typeface="Century Gothic"/>
                <a:ea typeface="Century Gothic"/>
                <a:cs typeface="Times New Roman"/>
              </a:rPr>
              <a:t>suitable site locations for </a:t>
            </a:r>
            <a:r>
              <a:rPr lang="fr-FR" sz="1800" dirty="0" smtClean="0">
                <a:latin typeface="Century Gothic"/>
                <a:ea typeface="Century Gothic"/>
                <a:cs typeface="Times New Roman"/>
              </a:rPr>
              <a:t>infrastructure.</a:t>
            </a:r>
            <a:endParaRPr lang="en-US" sz="1800" dirty="0" smtClean="0"/>
          </a:p>
          <a:p>
            <a:pPr marL="0" indent="0">
              <a:buNone/>
            </a:pPr>
            <a:endParaRPr lang="en-US" sz="1800" dirty="0"/>
          </a:p>
        </p:txBody>
      </p:sp>
      <p:sp>
        <p:nvSpPr>
          <p:cNvPr id="15" name="Rectangle 14"/>
          <p:cNvSpPr/>
          <p:nvPr/>
        </p:nvSpPr>
        <p:spPr>
          <a:xfrm>
            <a:off x="228600" y="2465440"/>
            <a:ext cx="5029200" cy="1477328"/>
          </a:xfrm>
          <a:prstGeom prst="rect">
            <a:avLst/>
          </a:prstGeom>
        </p:spPr>
        <p:txBody>
          <a:bodyPr wrap="square">
            <a:spAutoFit/>
          </a:bodyPr>
          <a:lstStyle/>
          <a:p>
            <a:pPr lvl="0">
              <a:lnSpc>
                <a:spcPct val="90000"/>
              </a:lnSpc>
            </a:pPr>
            <a:r>
              <a:rPr lang="en-US" sz="2000" b="1" dirty="0" smtClean="0">
                <a:solidFill>
                  <a:prstClr val="black"/>
                </a:solidFill>
                <a:latin typeface="Century Gothic" panose="020B0502020202020204" pitchFamily="34" charset="0"/>
              </a:rPr>
              <a:t>End-Users/Partners</a:t>
            </a:r>
            <a:r>
              <a:rPr lang="en-US" sz="2000" b="1" dirty="0">
                <a:solidFill>
                  <a:prstClr val="black"/>
                </a:solidFill>
                <a:latin typeface="Century Gothic" panose="020B0502020202020204" pitchFamily="34" charset="0"/>
              </a:rPr>
              <a:t>: </a:t>
            </a:r>
            <a:endParaRPr lang="en-US" sz="2000" b="1" dirty="0" smtClean="0">
              <a:solidFill>
                <a:prstClr val="black"/>
              </a:solidFill>
              <a:latin typeface="Century Gothic" panose="020B0502020202020204" pitchFamily="34" charset="0"/>
            </a:endParaRPr>
          </a:p>
          <a:p>
            <a:pPr marL="342900" lvl="0" indent="-342900">
              <a:lnSpc>
                <a:spcPct val="90000"/>
              </a:lnSpc>
              <a:buFont typeface="Arial" panose="020B0604020202020204" pitchFamily="34" charset="0"/>
              <a:buChar char="•"/>
            </a:pPr>
            <a:r>
              <a:rPr lang="en-US" sz="2000" dirty="0">
                <a:solidFill>
                  <a:prstClr val="black"/>
                </a:solidFill>
                <a:latin typeface="Century Gothic" panose="020B0502020202020204" pitchFamily="34" charset="0"/>
              </a:rPr>
              <a:t>World Bank’s Global Gas Flaring Reduction (GGFR) Partnership </a:t>
            </a:r>
            <a:endParaRPr lang="en-US" sz="2000" dirty="0" smtClean="0">
              <a:solidFill>
                <a:prstClr val="black"/>
              </a:solidFill>
              <a:latin typeface="Century Gothic" panose="020B0502020202020204" pitchFamily="34" charset="0"/>
            </a:endParaRPr>
          </a:p>
          <a:p>
            <a:pPr marL="342900" lvl="0" indent="-342900">
              <a:lnSpc>
                <a:spcPct val="90000"/>
              </a:lnSpc>
              <a:buFont typeface="Arial" panose="020B0604020202020204" pitchFamily="34" charset="0"/>
              <a:buChar char="•"/>
            </a:pPr>
            <a:r>
              <a:rPr lang="en-US" sz="2000" dirty="0">
                <a:solidFill>
                  <a:prstClr val="black"/>
                </a:solidFill>
                <a:latin typeface="Century Gothic" panose="020B0502020202020204" pitchFamily="34" charset="0"/>
              </a:rPr>
              <a:t>Planet Earth Institute (PEI) </a:t>
            </a:r>
          </a:p>
          <a:p>
            <a:pPr lvl="0">
              <a:lnSpc>
                <a:spcPct val="90000"/>
              </a:lnSpc>
            </a:pPr>
            <a:endParaRPr lang="en-US" sz="2000" dirty="0">
              <a:solidFill>
                <a:prstClr val="black"/>
              </a:solidFill>
              <a:latin typeface="Century Gothic" panose="020B0502020202020204" pitchFamily="34" charset="0"/>
            </a:endParaRPr>
          </a:p>
        </p:txBody>
      </p:sp>
      <p:sp>
        <p:nvSpPr>
          <p:cNvPr id="16" name="Rectangle 15"/>
          <p:cNvSpPr/>
          <p:nvPr/>
        </p:nvSpPr>
        <p:spPr>
          <a:xfrm>
            <a:off x="238125" y="3837040"/>
            <a:ext cx="5029200" cy="1477328"/>
          </a:xfrm>
          <a:prstGeom prst="rect">
            <a:avLst/>
          </a:prstGeom>
        </p:spPr>
        <p:txBody>
          <a:bodyPr wrap="square">
            <a:spAutoFit/>
          </a:bodyPr>
          <a:lstStyle/>
          <a:p>
            <a:pPr lvl="0">
              <a:lnSpc>
                <a:spcPct val="90000"/>
              </a:lnSpc>
            </a:pPr>
            <a:r>
              <a:rPr lang="en-US" sz="2000" b="1" dirty="0">
                <a:solidFill>
                  <a:prstClr val="black"/>
                </a:solidFill>
                <a:latin typeface="Century Gothic" panose="020B0502020202020204" pitchFamily="34" charset="0"/>
              </a:rPr>
              <a:t>Earth Observations: </a:t>
            </a:r>
            <a:endParaRPr lang="en-US" sz="2000" b="1" dirty="0" smtClean="0">
              <a:solidFill>
                <a:prstClr val="black"/>
              </a:solidFill>
              <a:latin typeface="Century Gothic" panose="020B0502020202020204" pitchFamily="34" charset="0"/>
            </a:endParaRPr>
          </a:p>
          <a:p>
            <a:pPr marL="228600" lvl="0" indent="-228600">
              <a:lnSpc>
                <a:spcPct val="90000"/>
              </a:lnSpc>
              <a:buFont typeface="Arial" panose="020B0604020202020204" pitchFamily="34" charset="0"/>
              <a:buChar char="•"/>
            </a:pPr>
            <a:r>
              <a:rPr lang="en-US" sz="2000" dirty="0" err="1" smtClean="0">
                <a:solidFill>
                  <a:prstClr val="black"/>
                </a:solidFill>
                <a:latin typeface="Century Gothic" panose="020B0502020202020204" pitchFamily="34" charset="0"/>
              </a:rPr>
              <a:t>Suomi</a:t>
            </a:r>
            <a:r>
              <a:rPr lang="en-US" sz="2000" dirty="0" smtClean="0">
                <a:solidFill>
                  <a:prstClr val="black"/>
                </a:solidFill>
                <a:latin typeface="Century Gothic" panose="020B0502020202020204" pitchFamily="34" charset="0"/>
              </a:rPr>
              <a:t> NPP, VIIRS</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Aqua/Terra, MODIS</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Terra, ASTER</a:t>
            </a:r>
          </a:p>
          <a:p>
            <a:pPr marL="228600" lvl="0" indent="-228600">
              <a:lnSpc>
                <a:spcPct val="90000"/>
              </a:lnSpc>
              <a:buFont typeface="Arial" panose="020B0604020202020204" pitchFamily="34" charset="0"/>
              <a:buChar char="•"/>
            </a:pPr>
            <a:r>
              <a:rPr lang="en-US" sz="2000" dirty="0" smtClean="0">
                <a:solidFill>
                  <a:prstClr val="black"/>
                </a:solidFill>
                <a:latin typeface="Century Gothic" panose="020B0502020202020204" pitchFamily="34" charset="0"/>
              </a:rPr>
              <a:t>Landsat 5/7/8, TM/ETM+/OLI</a:t>
            </a:r>
            <a:endParaRPr lang="en-US" sz="2000" dirty="0">
              <a:solidFill>
                <a:prstClr val="black"/>
              </a:solidFill>
              <a:latin typeface="Century Gothic" panose="020B0502020202020204" pitchFamily="34" charset="0"/>
            </a:endParaRPr>
          </a:p>
        </p:txBody>
      </p:sp>
      <p:sp>
        <p:nvSpPr>
          <p:cNvPr id="17" name="Rectangle 16"/>
          <p:cNvSpPr/>
          <p:nvPr/>
        </p:nvSpPr>
        <p:spPr>
          <a:xfrm>
            <a:off x="228600" y="5388694"/>
            <a:ext cx="8610600" cy="1366528"/>
          </a:xfrm>
          <a:prstGeom prst="rect">
            <a:avLst/>
          </a:prstGeom>
        </p:spPr>
        <p:txBody>
          <a:bodyPr wrap="square">
            <a:spAutoFit/>
          </a:bodyPr>
          <a:lstStyle/>
          <a:p>
            <a:pPr lvl="0">
              <a:lnSpc>
                <a:spcPct val="90000"/>
              </a:lnSpc>
              <a:spcBef>
                <a:spcPts val="1000"/>
              </a:spcBef>
            </a:pPr>
            <a:r>
              <a:rPr lang="en-US" sz="2000" b="1" dirty="0" smtClean="0">
                <a:solidFill>
                  <a:prstClr val="black"/>
                </a:solidFill>
                <a:latin typeface="Century Gothic" panose="020B0502020202020204" pitchFamily="34" charset="0"/>
              </a:rPr>
              <a:t>Impact: </a:t>
            </a:r>
            <a:r>
              <a:rPr lang="en-US" dirty="0" smtClean="0">
                <a:solidFill>
                  <a:prstClr val="black"/>
                </a:solidFill>
                <a:latin typeface="Century Gothic" panose="020B0502020202020204" pitchFamily="34" charset="0"/>
              </a:rPr>
              <a:t>The results of this project will support the efforts of partners to demonstrate </a:t>
            </a:r>
            <a:r>
              <a:rPr lang="en-US" dirty="0">
                <a:solidFill>
                  <a:prstClr val="black"/>
                </a:solidFill>
                <a:latin typeface="Century Gothic" panose="020B0502020202020204" pitchFamily="34" charset="0"/>
              </a:rPr>
              <a:t>small </a:t>
            </a:r>
            <a:r>
              <a:rPr lang="en-US" dirty="0" smtClean="0">
                <a:solidFill>
                  <a:prstClr val="black"/>
                </a:solidFill>
                <a:latin typeface="Century Gothic" panose="020B0502020202020204" pitchFamily="34" charset="0"/>
              </a:rPr>
              <a:t>scale-scale </a:t>
            </a:r>
            <a:r>
              <a:rPr lang="en-US" dirty="0">
                <a:solidFill>
                  <a:prstClr val="black"/>
                </a:solidFill>
                <a:latin typeface="Century Gothic" panose="020B0502020202020204" pitchFamily="34" charset="0"/>
              </a:rPr>
              <a:t>natural gas </a:t>
            </a:r>
            <a:r>
              <a:rPr lang="en-US" dirty="0" smtClean="0">
                <a:solidFill>
                  <a:prstClr val="black"/>
                </a:solidFill>
                <a:latin typeface="Century Gothic" panose="020B0502020202020204" pitchFamily="34" charset="0"/>
              </a:rPr>
              <a:t>use </a:t>
            </a:r>
            <a:r>
              <a:rPr lang="en-US" dirty="0">
                <a:solidFill>
                  <a:prstClr val="black"/>
                </a:solidFill>
                <a:latin typeface="Century Gothic" panose="020B0502020202020204" pitchFamily="34" charset="0"/>
              </a:rPr>
              <a:t>while reducing flaring and barriers to gas </a:t>
            </a:r>
            <a:r>
              <a:rPr lang="en-US" dirty="0" smtClean="0">
                <a:solidFill>
                  <a:prstClr val="black"/>
                </a:solidFill>
                <a:latin typeface="Century Gothic" panose="020B0502020202020204" pitchFamily="34" charset="0"/>
              </a:rPr>
              <a:t>utilization, and will also serve as a model for partners leading the continent in its pursuit of scientific independence through the Global Scientific Community.</a:t>
            </a:r>
            <a:endParaRPr lang="en-US" dirty="0">
              <a:solidFill>
                <a:prstClr val="black"/>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725" y="2303515"/>
            <a:ext cx="3929956" cy="3105150"/>
          </a:xfrm>
          <a:prstGeom prst="rect">
            <a:avLst/>
          </a:prstGeom>
        </p:spPr>
      </p:pic>
      <p:pic>
        <p:nvPicPr>
          <p:cNvPr id="8" name="Picture 7" descr="Energy.png"/>
          <p:cNvPicPr>
            <a:picLocks noChangeAspect="1"/>
          </p:cNvPicPr>
          <p:nvPr/>
        </p:nvPicPr>
        <p:blipFill>
          <a:blip r:embed="rId3" cstate="print"/>
          <a:stretch>
            <a:fillRect/>
          </a:stretch>
        </p:blipFill>
        <p:spPr>
          <a:xfrm>
            <a:off x="331837" y="196646"/>
            <a:ext cx="779207" cy="779207"/>
          </a:xfrm>
          <a:prstGeom prst="rect">
            <a:avLst/>
          </a:prstGeom>
        </p:spPr>
      </p:pic>
    </p:spTree>
    <p:extLst>
      <p:ext uri="{BB962C8B-B14F-4D97-AF65-F5344CB8AC3E}">
        <p14:creationId xmlns:p14="http://schemas.microsoft.com/office/powerpoint/2010/main" val="278948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chemeClr val="tx1"/>
                </a:solidFill>
                <a:latin typeface="Century Gothic"/>
              </a:rPr>
              <a:t>Your Project Title Here </a:t>
            </a:r>
            <a:r>
              <a:rPr lang="en-US" noProof="0" dirty="0" smtClean="0">
                <a:solidFill>
                  <a:schemeClr val="tx1"/>
                </a:solidFill>
                <a:latin typeface="Century Gothic"/>
                <a:sym typeface="Wingdings" pitchFamily="2" charset="2"/>
              </a:rPr>
              <a:t></a:t>
            </a:r>
            <a:endParaRPr kumimoji="0" lang="en-US" sz="3300" b="0" i="0" u="none" strike="noStrike" kern="1200" cap="none" spc="0" normalizeH="0" baseline="0" noProof="0" dirty="0" smtClean="0">
              <a:ln>
                <a:noFill/>
              </a:ln>
              <a:solidFill>
                <a:schemeClr val="tx1"/>
              </a:solidFill>
              <a:effectLst/>
              <a:uLnTx/>
              <a:uFillTx/>
              <a:latin typeface="Century Gothic"/>
            </a:endParaRPr>
          </a:p>
        </p:txBody>
      </p:sp>
      <p:sp>
        <p:nvSpPr>
          <p:cNvPr id="8" name="Content Placeholder 2"/>
          <p:cNvSpPr txBox="1">
            <a:spLocks/>
          </p:cNvSpPr>
          <p:nvPr/>
        </p:nvSpPr>
        <p:spPr>
          <a:xfrm>
            <a:off x="246940" y="1321073"/>
            <a:ext cx="8612387" cy="4242965"/>
          </a:xfrm>
          <a:prstGeom prst="rect">
            <a:avLst/>
          </a:prstGeom>
        </p:spPr>
        <p:txBody>
          <a:bodyPr vert="horz" lIns="91387" tIns="45693" rIns="91387" bIns="45693">
            <a:norm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F6FC6"/>
              </a:buClr>
              <a:buSzPct val="85000"/>
              <a:buNone/>
              <a:tabLst/>
              <a:defRPr/>
            </a:pPr>
            <a:r>
              <a:rPr lang="en-US" sz="2000" dirty="0" smtClean="0">
                <a:solidFill>
                  <a:srgbClr val="0C579C"/>
                </a:solidFill>
                <a:latin typeface="Century Gothic"/>
              </a:rPr>
              <a:t>So that last slide was there mostly as an example of a project overview – please feel free to substitute your own project in, or another project you think is relevant to your audience whom you know better, (and feel free to delete my example!)</a:t>
            </a:r>
            <a:endParaRPr kumimoji="0" lang="en-US" sz="1800" b="0" i="0" strike="noStrike" kern="1200" cap="none" spc="0" normalizeH="0" noProof="0" dirty="0" smtClean="0">
              <a:ln>
                <a:noFill/>
              </a:ln>
              <a:solidFill>
                <a:srgbClr val="0C579C"/>
              </a:solidFill>
              <a:effectLst/>
              <a:uLnTx/>
              <a:uFillTx/>
              <a:latin typeface="Century Gothic"/>
            </a:endParaRPr>
          </a:p>
          <a:p>
            <a:pPr marL="548319" marR="0" lvl="1" indent="-274160" algn="l" defTabSz="914400" rtl="0" eaLnBrk="1" fontAlgn="auto" latinLnBrk="0" hangingPunct="1">
              <a:lnSpc>
                <a:spcPct val="100000"/>
              </a:lnSpc>
              <a:spcBef>
                <a:spcPct val="20000"/>
              </a:spcBef>
              <a:spcAft>
                <a:spcPts val="0"/>
              </a:spcAft>
              <a:buClr>
                <a:srgbClr val="009DD9"/>
              </a:buClr>
              <a:buSzPct val="70000"/>
              <a:buFont typeface="Wingdings"/>
              <a:buChar char=""/>
              <a:tabLst/>
              <a:defRPr/>
            </a:pPr>
            <a:endParaRPr kumimoji="0" lang="en-US" sz="1800" b="0" i="0" u="none" strike="noStrike" kern="1200" cap="none" spc="0" normalizeH="0" baseline="0" noProof="0" dirty="0" smtClean="0">
              <a:ln>
                <a:noFill/>
              </a:ln>
              <a:solidFill>
                <a:srgbClr val="0075A2"/>
              </a:solidFill>
              <a:effectLst/>
              <a:uLnTx/>
              <a:uFillTx/>
              <a:latin typeface="Century Gothic"/>
            </a:endParaRPr>
          </a:p>
        </p:txBody>
      </p:sp>
    </p:spTree>
    <p:extLst>
      <p:ext uri="{BB962C8B-B14F-4D97-AF65-F5344CB8AC3E}">
        <p14:creationId xmlns:p14="http://schemas.microsoft.com/office/powerpoint/2010/main" val="343073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FY2014 Program Stats</a:t>
            </a:r>
            <a:endParaRPr lang="en-US" dirty="0"/>
          </a:p>
        </p:txBody>
      </p:sp>
      <p:grpSp>
        <p:nvGrpSpPr>
          <p:cNvPr id="4" name="Group 3"/>
          <p:cNvGrpSpPr/>
          <p:nvPr/>
        </p:nvGrpSpPr>
        <p:grpSpPr>
          <a:xfrm>
            <a:off x="283445" y="1038225"/>
            <a:ext cx="3355105" cy="1545633"/>
            <a:chOff x="426320" y="1600200"/>
            <a:chExt cx="3475924" cy="1545633"/>
          </a:xfrm>
        </p:grpSpPr>
        <p:sp>
          <p:nvSpPr>
            <p:cNvPr id="5" name="Rectangle 4"/>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96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 22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53 Partners &amp; End-Users</a:t>
              </a:r>
              <a:endParaRPr lang="en-US" sz="1600" b="1" dirty="0">
                <a:solidFill>
                  <a:srgbClr val="000000"/>
                </a:solidFill>
                <a:latin typeface="Century Gothic" panose="020B0502020202020204" pitchFamily="34" charset="0"/>
              </a:endParaRPr>
            </a:p>
          </p:txBody>
        </p:sp>
        <p:sp>
          <p:nvSpPr>
            <p:cNvPr id="6" name="Rectangle 5"/>
            <p:cNvSpPr/>
            <p:nvPr/>
          </p:nvSpPr>
          <p:spPr>
            <a:xfrm>
              <a:off x="426320" y="16002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2013</a:t>
              </a:r>
              <a:endParaRPr lang="en-US" sz="2400" b="1" dirty="0">
                <a:latin typeface="Century Gothic" panose="020B0502020202020204" pitchFamily="34" charset="0"/>
              </a:endParaRPr>
            </a:p>
          </p:txBody>
        </p:sp>
      </p:grpSp>
      <p:grpSp>
        <p:nvGrpSpPr>
          <p:cNvPr id="7" name="Group 6"/>
          <p:cNvGrpSpPr/>
          <p:nvPr/>
        </p:nvGrpSpPr>
        <p:grpSpPr>
          <a:xfrm>
            <a:off x="264395" y="2714625"/>
            <a:ext cx="3355105" cy="1524000"/>
            <a:chOff x="3485631" y="2667000"/>
            <a:chExt cx="3475924" cy="1524000"/>
          </a:xfrm>
        </p:grpSpPr>
        <p:sp>
          <p:nvSpPr>
            <p:cNvPr id="8" name="Rectangle 7"/>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 25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61 Partners &amp; End-Users</a:t>
              </a:r>
              <a:endParaRPr lang="en-US" sz="1600" b="1" dirty="0">
                <a:solidFill>
                  <a:srgbClr val="000000"/>
                </a:solidFill>
                <a:latin typeface="Century Gothic" panose="020B0502020202020204" pitchFamily="34" charset="0"/>
              </a:endParaRPr>
            </a:p>
          </p:txBody>
        </p:sp>
        <p:sp>
          <p:nvSpPr>
            <p:cNvPr id="9" name="Rectangle 8"/>
            <p:cNvSpPr/>
            <p:nvPr/>
          </p:nvSpPr>
          <p:spPr>
            <a:xfrm>
              <a:off x="3485631" y="26670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2014</a:t>
              </a:r>
              <a:endParaRPr lang="en-US" sz="2400" b="1" dirty="0">
                <a:latin typeface="Century Gothic" panose="020B0502020202020204" pitchFamily="34" charset="0"/>
              </a:endParaRPr>
            </a:p>
          </p:txBody>
        </p:sp>
      </p:grpSp>
      <p:grpSp>
        <p:nvGrpSpPr>
          <p:cNvPr id="10" name="Group 9"/>
          <p:cNvGrpSpPr/>
          <p:nvPr/>
        </p:nvGrpSpPr>
        <p:grpSpPr>
          <a:xfrm>
            <a:off x="283446" y="4391025"/>
            <a:ext cx="3355105" cy="1524000"/>
            <a:chOff x="5916173" y="4648200"/>
            <a:chExt cx="3475924" cy="1524000"/>
          </a:xfrm>
        </p:grpSpPr>
        <p:sp>
          <p:nvSpPr>
            <p:cNvPr id="11" name="Rectangle 10"/>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154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34 Projects </a:t>
              </a:r>
              <a:r>
                <a:rPr lang="en-US" sz="1600" i="1" dirty="0" smtClean="0">
                  <a:solidFill>
                    <a:srgbClr val="000000"/>
                  </a:solidFill>
                  <a:latin typeface="Century Gothic" panose="020B0502020202020204" pitchFamily="34" charset="0"/>
                </a:rPr>
                <a:t>with</a:t>
              </a:r>
              <a:r>
                <a:rPr lang="en-US" sz="1600" b="1" i="1" dirty="0" smtClean="0">
                  <a:solidFill>
                    <a:srgbClr val="000000"/>
                  </a:solidFill>
                  <a:latin typeface="Century Gothic" panose="020B0502020202020204" pitchFamily="34" charset="0"/>
                </a:rPr>
                <a:t> </a:t>
              </a:r>
            </a:p>
            <a:p>
              <a:pPr algn="ctr" defTabSz="913544">
                <a:defRPr/>
              </a:pPr>
              <a:r>
                <a:rPr lang="en-US" sz="1600" b="1" i="1" dirty="0" smtClean="0">
                  <a:solidFill>
                    <a:srgbClr val="000000"/>
                  </a:solidFill>
                  <a:latin typeface="Century Gothic" panose="020B0502020202020204" pitchFamily="34" charset="0"/>
                </a:rPr>
                <a:t>87 Partners &amp; End-Users</a:t>
              </a:r>
              <a:endParaRPr lang="en-US" sz="1600" b="1" dirty="0">
                <a:solidFill>
                  <a:srgbClr val="000000"/>
                </a:solidFill>
                <a:latin typeface="Century Gothic" panose="020B0502020202020204" pitchFamily="34" charset="0"/>
              </a:endParaRPr>
            </a:p>
          </p:txBody>
        </p:sp>
        <p:sp>
          <p:nvSpPr>
            <p:cNvPr id="12" name="Rectangle 11"/>
            <p:cNvSpPr/>
            <p:nvPr/>
          </p:nvSpPr>
          <p:spPr>
            <a:xfrm>
              <a:off x="5916173" y="4648200"/>
              <a:ext cx="3475924" cy="533400"/>
            </a:xfrm>
            <a:prstGeom prst="rect">
              <a:avLst/>
            </a:prstGeom>
            <a:solidFill>
              <a:srgbClr val="00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2014</a:t>
              </a:r>
              <a:endParaRPr lang="en-US" sz="2400" b="1" dirty="0">
                <a:latin typeface="Century Gothic" panose="020B0502020202020204" pitchFamily="34" charset="0"/>
              </a:endParaRPr>
            </a:p>
          </p:txBody>
        </p:sp>
      </p:grpSp>
      <p:pic>
        <p:nvPicPr>
          <p:cNvPr id="13" name="Picture 4" descr="C:\Users\lamaynar\Pictures\DEVELOP\2013\2013 Fall Closeout\develop_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0323" y="3601573"/>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22041" y="1135178"/>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5" name="Picture 2" descr="C:\Users\lamaynar\Pictures\DEVELOP\2014\ASPRS 2014\ASPR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00474" y="1796920"/>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5075" y="2649240"/>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7" name="Picture 10"/>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08026" y="3881294"/>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1491" y="6314464"/>
            <a:ext cx="8949886" cy="369332"/>
          </a:xfrm>
          <a:prstGeom prst="rect">
            <a:avLst/>
          </a:prstGeom>
          <a:noFill/>
        </p:spPr>
        <p:txBody>
          <a:bodyPr wrap="none" rtlCol="0">
            <a:spAutoFit/>
          </a:bodyPr>
          <a:lstStyle/>
          <a:p>
            <a:pPr algn="ctr"/>
            <a:r>
              <a:rPr lang="en-US" sz="1800" b="1" dirty="0" smtClean="0"/>
              <a:t>FY14 Totals: </a:t>
            </a:r>
            <a:r>
              <a:rPr lang="en-US" sz="1800" dirty="0" smtClean="0"/>
              <a:t>359 Participants, 81 Projects (66% US/33% Int’l), 160 Unique Partners</a:t>
            </a:r>
            <a:endParaRPr lang="en-US" sz="1800" dirty="0"/>
          </a:p>
        </p:txBody>
      </p:sp>
    </p:spTree>
    <p:extLst>
      <p:ext uri="{BB962C8B-B14F-4D97-AF65-F5344CB8AC3E}">
        <p14:creationId xmlns:p14="http://schemas.microsoft.com/office/powerpoint/2010/main" val="230043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Agenda</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9" name="Text Placeholder 2"/>
          <p:cNvSpPr txBox="1">
            <a:spLocks/>
          </p:cNvSpPr>
          <p:nvPr/>
        </p:nvSpPr>
        <p:spPr>
          <a:xfrm>
            <a:off x="152400" y="2438400"/>
            <a:ext cx="8839200" cy="3962400"/>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NASA Organization &amp; Programs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About DEVELOP</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none" spc="300" normalizeH="0" baseline="0" noProof="0" dirty="0" smtClean="0">
                <a:ln>
                  <a:noFill/>
                </a:ln>
                <a:solidFill>
                  <a:srgbClr val="0F6FC6"/>
                </a:solidFill>
                <a:effectLst/>
                <a:uLnTx/>
                <a:uFillTx/>
                <a:latin typeface="Century Gothic" pitchFamily="34" charset="0"/>
              </a:rPr>
              <a:t>Projects, Partners &amp; Participants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3200" cap="none" spc="300" dirty="0" smtClean="0">
                <a:solidFill>
                  <a:srgbClr val="0F6FC6"/>
                </a:solidFill>
                <a:latin typeface="Century Gothic" pitchFamily="34" charset="0"/>
              </a:rPr>
              <a:t>Opportunities &amp; How to Apply</a:t>
            </a:r>
            <a:endParaRPr kumimoji="0" lang="en-US" sz="3200" b="1" i="0" u="none" strike="noStrike" kern="1200" cap="none" spc="300" normalizeH="0" baseline="0" noProof="0" dirty="0">
              <a:ln>
                <a:noFill/>
              </a:ln>
              <a:solidFill>
                <a:srgbClr val="0F6FC6"/>
              </a:solidFill>
              <a:effectLst/>
              <a:uLnTx/>
              <a:uFillTx/>
              <a:latin typeface="Century Gothic" pitchFamily="34" charset="0"/>
            </a:endParaRPr>
          </a:p>
        </p:txBody>
      </p:sp>
      <p:sp>
        <p:nvSpPr>
          <p:cNvPr id="10" name="Rectangle 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DEVELOP website</a:t>
            </a:r>
            <a:r>
              <a:rPr lang="en-US" dirty="0" smtClean="0"/>
              <a:t>: http://develop.larc.nasa.gov</a:t>
            </a:r>
            <a:endParaRPr lang="en-US" dirty="0"/>
          </a:p>
        </p:txBody>
      </p:sp>
    </p:spTree>
    <p:extLst>
      <p:ext uri="{BB962C8B-B14F-4D97-AF65-F5344CB8AC3E}">
        <p14:creationId xmlns:p14="http://schemas.microsoft.com/office/powerpoint/2010/main" val="93673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Tree>
    <p:extLst>
      <p:ext uri="{BB962C8B-B14F-4D97-AF65-F5344CB8AC3E}">
        <p14:creationId xmlns:p14="http://schemas.microsoft.com/office/powerpoint/2010/main" val="110682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56"/>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Eligibility Requirements</a:t>
            </a:r>
          </a:p>
        </p:txBody>
      </p:sp>
      <p:sp>
        <p:nvSpPr>
          <p:cNvPr id="2" name="TextBox 1"/>
          <p:cNvSpPr txBox="1"/>
          <p:nvPr/>
        </p:nvSpPr>
        <p:spPr>
          <a:xfrm>
            <a:off x="442450" y="1504977"/>
            <a:ext cx="8485239" cy="1800493"/>
          </a:xfrm>
          <a:prstGeom prst="rect">
            <a:avLst/>
          </a:prstGeom>
          <a:noFill/>
        </p:spPr>
        <p:txBody>
          <a:bodyPr wrap="square" numCol="2" rtlCol="0">
            <a:spAutoFit/>
          </a:bodyPr>
          <a:lstStyle/>
          <a:p>
            <a:pPr marL="285750" indent="-285750">
              <a:spcBef>
                <a:spcPts val="600"/>
              </a:spcBef>
              <a:buFont typeface="Arial" panose="020B0604020202020204" pitchFamily="34" charset="0"/>
              <a:buChar char="•"/>
            </a:pPr>
            <a:r>
              <a:rPr lang="en-US" sz="1600" dirty="0" smtClean="0">
                <a:solidFill>
                  <a:srgbClr val="0E68BA"/>
                </a:solidFill>
                <a:latin typeface="Century Gothic"/>
              </a:rPr>
              <a:t>At </a:t>
            </a:r>
            <a:r>
              <a:rPr lang="en-US" sz="1600" dirty="0">
                <a:solidFill>
                  <a:srgbClr val="0E68BA"/>
                </a:solidFill>
                <a:latin typeface="Century Gothic"/>
              </a:rPr>
              <a:t>least 18 years of age</a:t>
            </a:r>
          </a:p>
          <a:p>
            <a:pPr marL="285750" indent="-285750">
              <a:spcBef>
                <a:spcPts val="600"/>
              </a:spcBef>
              <a:buFont typeface="Arial" panose="020B0604020202020204" pitchFamily="34" charset="0"/>
              <a:buChar char="•"/>
            </a:pPr>
            <a:r>
              <a:rPr lang="en-US" sz="1600" dirty="0">
                <a:solidFill>
                  <a:srgbClr val="0E68BA"/>
                </a:solidFill>
                <a:latin typeface="Century Gothic"/>
              </a:rPr>
              <a:t>Ability to provide personal transportation to and from the DEVELOP </a:t>
            </a:r>
            <a:r>
              <a:rPr lang="en-US" sz="1600" dirty="0" smtClean="0">
                <a:solidFill>
                  <a:srgbClr val="0E68BA"/>
                </a:solidFill>
                <a:latin typeface="Century Gothic"/>
              </a:rPr>
              <a:t>location</a:t>
            </a:r>
          </a:p>
          <a:p>
            <a:pPr marL="285750" indent="-285750">
              <a:spcBef>
                <a:spcPts val="600"/>
              </a:spcBef>
              <a:buFont typeface="Arial" panose="020B0604020202020204" pitchFamily="34" charset="0"/>
              <a:buChar char="•"/>
            </a:pPr>
            <a:endParaRPr lang="en-US" sz="1600" dirty="0" smtClean="0">
              <a:solidFill>
                <a:srgbClr val="0E68BA"/>
              </a:solidFill>
              <a:latin typeface="Century Gothic"/>
            </a:endParaRPr>
          </a:p>
          <a:p>
            <a:pPr marL="285750" indent="-285750">
              <a:spcBef>
                <a:spcPts val="600"/>
              </a:spcBef>
              <a:buFont typeface="Arial" panose="020B0604020202020204" pitchFamily="34" charset="0"/>
              <a:buChar char="•"/>
            </a:pPr>
            <a:endParaRPr lang="en-US" sz="1600" dirty="0" smtClean="0">
              <a:solidFill>
                <a:srgbClr val="0E68BA"/>
              </a:solidFill>
              <a:latin typeface="Century Gothic"/>
            </a:endParaRPr>
          </a:p>
          <a:p>
            <a:pPr marL="285750" indent="-285750">
              <a:spcBef>
                <a:spcPts val="600"/>
              </a:spcBef>
              <a:buFont typeface="Arial" panose="020B0604020202020204" pitchFamily="34" charset="0"/>
              <a:buChar char="•"/>
            </a:pPr>
            <a:r>
              <a:rPr lang="en-US" sz="1600" dirty="0" smtClean="0">
                <a:solidFill>
                  <a:srgbClr val="0E68BA"/>
                </a:solidFill>
                <a:latin typeface="Century Gothic"/>
              </a:rPr>
              <a:t>US citizenship required for DEVELOP locations on NASA sites</a:t>
            </a:r>
          </a:p>
          <a:p>
            <a:pPr marL="285750" indent="-285750">
              <a:spcBef>
                <a:spcPts val="600"/>
              </a:spcBef>
              <a:buFont typeface="Arial" panose="020B0604020202020204" pitchFamily="34" charset="0"/>
              <a:buChar char="•"/>
            </a:pPr>
            <a:r>
              <a:rPr lang="en-US" sz="1600" dirty="0" smtClean="0">
                <a:solidFill>
                  <a:srgbClr val="0E68BA"/>
                </a:solidFill>
                <a:latin typeface="Century Gothic"/>
              </a:rPr>
              <a:t>Interns come from diverse background, no experience is required but a strong interest in GIS, remote sensing, and science is important</a:t>
            </a:r>
          </a:p>
        </p:txBody>
      </p:sp>
      <p:sp>
        <p:nvSpPr>
          <p:cNvPr id="8" name="TextBox 7"/>
          <p:cNvSpPr txBox="1"/>
          <p:nvPr/>
        </p:nvSpPr>
        <p:spPr>
          <a:xfrm>
            <a:off x="387070" y="1097402"/>
            <a:ext cx="3137647" cy="400110"/>
          </a:xfrm>
          <a:prstGeom prst="rect">
            <a:avLst/>
          </a:prstGeom>
          <a:noFill/>
        </p:spPr>
        <p:txBody>
          <a:bodyPr wrap="square" rtlCol="0">
            <a:spAutoFit/>
          </a:bodyPr>
          <a:lstStyle/>
          <a:p>
            <a:r>
              <a:rPr lang="en-US" sz="2000" u="sng" dirty="0" smtClean="0">
                <a:latin typeface="Century Gothic"/>
              </a:rPr>
              <a:t>General Requirements</a:t>
            </a:r>
            <a:r>
              <a:rPr lang="en-US" sz="2000" dirty="0" smtClean="0">
                <a:latin typeface="Century Gothic"/>
              </a:rPr>
              <a:t>:</a:t>
            </a:r>
            <a:endParaRPr lang="en-US" sz="2000" dirty="0">
              <a:latin typeface="Century Gothic"/>
            </a:endParaRPr>
          </a:p>
        </p:txBody>
      </p:sp>
      <p:sp>
        <p:nvSpPr>
          <p:cNvPr id="12" name="TextBox 11"/>
          <p:cNvSpPr txBox="1"/>
          <p:nvPr/>
        </p:nvSpPr>
        <p:spPr>
          <a:xfrm>
            <a:off x="334295" y="3276641"/>
            <a:ext cx="8288595" cy="3247043"/>
          </a:xfrm>
          <a:prstGeom prst="rect">
            <a:avLst/>
          </a:prstGeom>
          <a:noFill/>
        </p:spPr>
        <p:txBody>
          <a:bodyPr wrap="square" numCol="1" rtlCol="0">
            <a:spAutoFit/>
          </a:bodyPr>
          <a:lstStyle/>
          <a:p>
            <a:pPr>
              <a:spcBef>
                <a:spcPts val="600"/>
              </a:spcBef>
            </a:pPr>
            <a:r>
              <a:rPr lang="en-US" sz="2000" u="sng" dirty="0" smtClean="0">
                <a:latin typeface="Century Gothic"/>
              </a:rPr>
              <a:t>Three Classifications for Applicants</a:t>
            </a:r>
            <a:r>
              <a:rPr lang="en-US" sz="2000" dirty="0" smtClean="0">
                <a:latin typeface="Century Gothic"/>
              </a:rPr>
              <a:t>:</a:t>
            </a:r>
            <a:endParaRPr lang="en-US" sz="2000" u="sng" dirty="0">
              <a:latin typeface="Century Gothic"/>
            </a:endParaRP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Currently Enrolled Students</a:t>
            </a:r>
            <a:r>
              <a:rPr lang="en-US" sz="1600" dirty="0" smtClean="0">
                <a:solidFill>
                  <a:srgbClr val="0E68BA"/>
                </a:solidFill>
                <a:latin typeface="Century Gothic"/>
              </a:rPr>
              <a:t>: Students who are currently enrolled at a U.S. accredited community college, undergraduate or graduate college or university. Open to all majors.</a:t>
            </a: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Recent Graduates</a:t>
            </a:r>
            <a:r>
              <a:rPr lang="en-US" sz="1600" dirty="0" smtClean="0">
                <a:solidFill>
                  <a:srgbClr val="0E68BA"/>
                </a:solidFill>
                <a:latin typeface="Century Gothic"/>
              </a:rPr>
              <a:t>: Individuals who have graduated with an undergraduate or graduate degree from a U.S. accredited college or university within the past two years. </a:t>
            </a:r>
          </a:p>
          <a:p>
            <a:pPr marL="285750" indent="-285750">
              <a:spcBef>
                <a:spcPts val="600"/>
              </a:spcBef>
              <a:spcAft>
                <a:spcPts val="600"/>
              </a:spcAft>
              <a:buFont typeface="Arial" panose="020B0604020202020204" pitchFamily="34" charset="0"/>
              <a:buChar char="•"/>
            </a:pPr>
            <a:r>
              <a:rPr lang="en-US" sz="1600" b="1" dirty="0" smtClean="0">
                <a:solidFill>
                  <a:srgbClr val="0E68BA"/>
                </a:solidFill>
                <a:latin typeface="Century Gothic"/>
              </a:rPr>
              <a:t>Early/Transitioning Career Professionals</a:t>
            </a:r>
            <a:r>
              <a:rPr lang="en-US" sz="1600" dirty="0" smtClean="0">
                <a:solidFill>
                  <a:srgbClr val="0E68BA"/>
                </a:solidFill>
                <a:latin typeface="Century Gothic"/>
              </a:rPr>
              <a:t>: Individuals transitioning into a new career field, who are pursuing further experience in the Earth sciences and remote sensing (including transitioning/recently transitioned veterans from the U.S. Armed Forces)</a:t>
            </a:r>
            <a:endParaRPr lang="en-US" sz="1600" dirty="0">
              <a:solidFill>
                <a:srgbClr val="0E68BA"/>
              </a:solidFill>
              <a:latin typeface="Century Gothic"/>
            </a:endParaRPr>
          </a:p>
        </p:txBody>
      </p:sp>
    </p:spTree>
    <p:extLst>
      <p:ext uri="{BB962C8B-B14F-4D97-AF65-F5344CB8AC3E}">
        <p14:creationId xmlns:p14="http://schemas.microsoft.com/office/powerpoint/2010/main" val="3884330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Classifications for Applicants</a:t>
            </a:r>
          </a:p>
        </p:txBody>
      </p:sp>
      <p:sp>
        <p:nvSpPr>
          <p:cNvPr id="9" name="TextBox 8"/>
          <p:cNvSpPr txBox="1"/>
          <p:nvPr/>
        </p:nvSpPr>
        <p:spPr>
          <a:xfrm>
            <a:off x="5683623" y="1435579"/>
            <a:ext cx="3307977" cy="4416594"/>
          </a:xfrm>
          <a:prstGeom prst="rect">
            <a:avLst/>
          </a:prstGeom>
          <a:noFill/>
        </p:spPr>
        <p:txBody>
          <a:bodyPr wrap="square" rtlCol="0">
            <a:spAutoFit/>
          </a:bodyPr>
          <a:lstStyle/>
          <a:p>
            <a:r>
              <a:rPr lang="en-US" sz="2000" u="sng" dirty="0" smtClean="0">
                <a:latin typeface="Century Gothic"/>
              </a:rPr>
              <a:t>Early/Transitioning Career Professionals</a:t>
            </a:r>
            <a:r>
              <a:rPr lang="en-US" sz="2000" dirty="0" smtClean="0">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At least 3 years of work experience in a professional environment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cumulative GPA on a 4.0 scale at last institution of education</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Eligible within 2 years after leaving previous career/service to apply for up to 4 terms with DEVELOP</a:t>
            </a:r>
            <a:endParaRPr lang="en-US" dirty="0">
              <a:solidFill>
                <a:srgbClr val="0E68BA"/>
              </a:solidFill>
              <a:latin typeface="Century Gothic"/>
            </a:endParaRPr>
          </a:p>
        </p:txBody>
      </p:sp>
      <p:sp>
        <p:nvSpPr>
          <p:cNvPr id="10" name="TextBox 9"/>
          <p:cNvSpPr txBox="1"/>
          <p:nvPr/>
        </p:nvSpPr>
        <p:spPr>
          <a:xfrm>
            <a:off x="2662515" y="1435579"/>
            <a:ext cx="3021103" cy="3554819"/>
          </a:xfrm>
          <a:prstGeom prst="rect">
            <a:avLst/>
          </a:prstGeom>
          <a:noFill/>
        </p:spPr>
        <p:txBody>
          <a:bodyPr wrap="square" rtlCol="0">
            <a:spAutoFit/>
          </a:bodyPr>
          <a:lstStyle/>
          <a:p>
            <a:r>
              <a:rPr lang="en-US" sz="2000" u="sng" dirty="0" smtClean="0">
                <a:latin typeface="Century Gothic"/>
              </a:rPr>
              <a:t>Recent Graduates</a:t>
            </a:r>
            <a:r>
              <a:rPr lang="en-US" sz="2000" dirty="0" smtClean="0">
                <a:solidFill>
                  <a:srgbClr val="0F6FC6"/>
                </a:solidFill>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Evidence of successful graduation from a college or university</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cumulative GPA on a 4.0 at last institution</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Eligible within 2 years of graduation for up to 4 terms with DEVELOP</a:t>
            </a:r>
            <a:endParaRPr lang="en-US" dirty="0">
              <a:solidFill>
                <a:srgbClr val="0E68BA"/>
              </a:solidFill>
              <a:latin typeface="Century Gothic"/>
            </a:endParaRPr>
          </a:p>
        </p:txBody>
      </p:sp>
      <p:sp>
        <p:nvSpPr>
          <p:cNvPr id="11" name="TextBox 10"/>
          <p:cNvSpPr txBox="1"/>
          <p:nvPr/>
        </p:nvSpPr>
        <p:spPr>
          <a:xfrm>
            <a:off x="152400" y="1435579"/>
            <a:ext cx="2698381" cy="3154710"/>
          </a:xfrm>
          <a:prstGeom prst="rect">
            <a:avLst/>
          </a:prstGeom>
          <a:noFill/>
        </p:spPr>
        <p:txBody>
          <a:bodyPr wrap="square" rtlCol="0">
            <a:spAutoFit/>
          </a:bodyPr>
          <a:lstStyle/>
          <a:p>
            <a:r>
              <a:rPr lang="en-US" sz="2000" u="sng" dirty="0" smtClean="0">
                <a:latin typeface="Century Gothic"/>
              </a:rPr>
              <a:t>Currently Enrolled Students</a:t>
            </a:r>
            <a:r>
              <a:rPr lang="en-US" sz="2000" dirty="0" smtClean="0">
                <a:latin typeface="Century Gothic"/>
              </a:rPr>
              <a:t>:</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Evidence of enrollment at an accredited U.S. school</a:t>
            </a:r>
          </a:p>
          <a:p>
            <a:pPr marL="342900" indent="-342900">
              <a:spcBef>
                <a:spcPts val="600"/>
              </a:spcBef>
              <a:spcAft>
                <a:spcPts val="600"/>
              </a:spcAft>
              <a:buFont typeface="Arial" panose="020B0604020202020204" pitchFamily="34" charset="0"/>
              <a:buChar char="•"/>
            </a:pPr>
            <a:r>
              <a:rPr lang="en-US" dirty="0" smtClean="0">
                <a:solidFill>
                  <a:srgbClr val="0E68BA"/>
                </a:solidFill>
                <a:latin typeface="Century Gothic"/>
              </a:rPr>
              <a:t>Minimum 3.0 GPA on a 4.0 scale (cumulative or most recent)</a:t>
            </a:r>
            <a:endParaRPr lang="en-US" dirty="0">
              <a:solidFill>
                <a:srgbClr val="0E68BA"/>
              </a:solidFill>
              <a:latin typeface="Century Gothic"/>
            </a:endParaRPr>
          </a:p>
        </p:txBody>
      </p:sp>
      <p:sp>
        <p:nvSpPr>
          <p:cNvPr id="8" name="Content Placeholder 8"/>
          <p:cNvSpPr txBox="1">
            <a:spLocks/>
          </p:cNvSpPr>
          <p:nvPr/>
        </p:nvSpPr>
        <p:spPr bwMode="auto">
          <a:xfrm>
            <a:off x="134404" y="5194482"/>
            <a:ext cx="5765370" cy="998538"/>
          </a:xfrm>
          <a:prstGeom prst="rect">
            <a:avLst/>
          </a:prstGeom>
          <a:noFill/>
          <a:ln w="9525">
            <a:noFill/>
            <a:miter lim="800000"/>
            <a:headEnd/>
            <a:tailEnd/>
          </a:ln>
        </p:spPr>
        <p:txBody>
          <a:bodyPr lIns="0" tIns="0" rIns="101526" bIns="0"/>
          <a:lstStyle/>
          <a:p>
            <a:pPr marL="223812" indent="-223812" algn="ctr" defTabSz="501592" eaLnBrk="0" hangingPunct="0">
              <a:spcBef>
                <a:spcPts val="0"/>
              </a:spcBef>
            </a:pPr>
            <a:r>
              <a:rPr lang="en-US" sz="2800" b="1" dirty="0">
                <a:solidFill>
                  <a:srgbClr val="0C579C"/>
                </a:solidFill>
                <a:latin typeface="+mn-lt"/>
              </a:rPr>
              <a:t>Three 10-week terms per </a:t>
            </a:r>
            <a:r>
              <a:rPr lang="en-US" sz="2800" b="1" dirty="0" smtClean="0">
                <a:solidFill>
                  <a:srgbClr val="0C579C"/>
                </a:solidFill>
                <a:latin typeface="+mn-lt"/>
              </a:rPr>
              <a:t>year  </a:t>
            </a:r>
          </a:p>
          <a:p>
            <a:pPr marL="223812" indent="-223812" algn="ctr" defTabSz="501592" eaLnBrk="0" hangingPunct="0">
              <a:spcBef>
                <a:spcPts val="0"/>
              </a:spcBef>
            </a:pPr>
            <a:r>
              <a:rPr lang="en-US" sz="2500" b="1" dirty="0" smtClean="0">
                <a:solidFill>
                  <a:srgbClr val="0C579C"/>
                </a:solidFill>
                <a:latin typeface="+mn-lt"/>
              </a:rPr>
              <a:t>Spring</a:t>
            </a:r>
            <a:r>
              <a:rPr lang="en-US" sz="2500" b="1" dirty="0">
                <a:solidFill>
                  <a:srgbClr val="0C579C"/>
                </a:solidFill>
                <a:latin typeface="+mn-lt"/>
              </a:rPr>
              <a:t>, Summer, and </a:t>
            </a:r>
            <a:r>
              <a:rPr lang="en-US" sz="2500" b="1" dirty="0" smtClean="0">
                <a:solidFill>
                  <a:srgbClr val="0C579C"/>
                </a:solidFill>
                <a:latin typeface="+mn-lt"/>
              </a:rPr>
              <a:t>Fall</a:t>
            </a:r>
            <a:endParaRPr lang="en-US" sz="2500" b="1" dirty="0">
              <a:solidFill>
                <a:srgbClr val="0C579C"/>
              </a:solidFill>
              <a:latin typeface="+mn-lt"/>
            </a:endParaRPr>
          </a:p>
          <a:p>
            <a:pPr marL="223812" indent="-223812" algn="ctr" defTabSz="501592" eaLnBrk="0" hangingPunct="0">
              <a:spcBef>
                <a:spcPts val="0"/>
              </a:spcBef>
            </a:pPr>
            <a:r>
              <a:rPr lang="en-US" sz="1400" b="1" i="1" dirty="0" smtClean="0">
                <a:solidFill>
                  <a:srgbClr val="0C579C"/>
                </a:solidFill>
                <a:latin typeface="+mn-lt"/>
              </a:rPr>
              <a:t>must </a:t>
            </a:r>
            <a:r>
              <a:rPr lang="en-US" sz="1400" b="1" i="1" dirty="0">
                <a:solidFill>
                  <a:srgbClr val="0C579C"/>
                </a:solidFill>
                <a:latin typeface="+mn-lt"/>
              </a:rPr>
              <a:t>reapply each term</a:t>
            </a:r>
          </a:p>
        </p:txBody>
      </p:sp>
    </p:spTree>
    <p:extLst>
      <p:ext uri="{BB962C8B-B14F-4D97-AF65-F5344CB8AC3E}">
        <p14:creationId xmlns:p14="http://schemas.microsoft.com/office/powerpoint/2010/main" val="1342935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1"/>
                </a:solidFill>
                <a:latin typeface="Century Gothic" panose="020B0502020202020204" pitchFamily="34" charset="0"/>
              </a:rPr>
              <a:t>Application Process</a:t>
            </a:r>
          </a:p>
        </p:txBody>
      </p:sp>
      <p:sp>
        <p:nvSpPr>
          <p:cNvPr id="2" name="TextBox 1"/>
          <p:cNvSpPr txBox="1"/>
          <p:nvPr/>
        </p:nvSpPr>
        <p:spPr>
          <a:xfrm>
            <a:off x="356638" y="1268396"/>
            <a:ext cx="4018136" cy="506292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solidFill>
                  <a:srgbClr val="0E68BA"/>
                </a:solidFill>
                <a:latin typeface="Century Gothic"/>
              </a:rPr>
              <a:t>Entirely online</a:t>
            </a:r>
          </a:p>
          <a:p>
            <a:pPr marL="285750" indent="-285750">
              <a:spcBef>
                <a:spcPts val="600"/>
              </a:spcBef>
              <a:spcAft>
                <a:spcPts val="600"/>
              </a:spcAft>
              <a:buFont typeface="Arial" panose="020B0604020202020204" pitchFamily="34" charset="0"/>
              <a:buChar char="•"/>
            </a:pPr>
            <a:r>
              <a:rPr lang="en-US" sz="2400" dirty="0" smtClean="0">
                <a:solidFill>
                  <a:srgbClr val="0E68BA"/>
                </a:solidFill>
                <a:latin typeface="Century Gothic"/>
              </a:rPr>
              <a:t>Through the DEVELOP website under the “Apply” tab</a:t>
            </a:r>
          </a:p>
          <a:p>
            <a:pPr marL="285750" indent="-285750">
              <a:spcBef>
                <a:spcPts val="600"/>
              </a:spcBef>
              <a:spcAft>
                <a:spcPts val="600"/>
              </a:spcAft>
              <a:buFont typeface="Arial" panose="020B0604020202020204" pitchFamily="34" charset="0"/>
              <a:buChar char="•"/>
            </a:pPr>
            <a:r>
              <a:rPr lang="en-US" sz="2400" dirty="0">
                <a:solidFill>
                  <a:srgbClr val="0E68BA"/>
                </a:solidFill>
                <a:latin typeface="Century Gothic"/>
              </a:rPr>
              <a:t>Create account, can save progress and return later</a:t>
            </a:r>
          </a:p>
          <a:p>
            <a:pPr marL="285750" indent="-285750">
              <a:spcBef>
                <a:spcPts val="600"/>
              </a:spcBef>
              <a:buFont typeface="Arial" panose="020B0604020202020204" pitchFamily="34" charset="0"/>
              <a:buChar char="•"/>
            </a:pPr>
            <a:r>
              <a:rPr lang="en-US" sz="2400" dirty="0" smtClean="0">
                <a:solidFill>
                  <a:srgbClr val="0E68BA"/>
                </a:solidFill>
                <a:latin typeface="Century Gothic"/>
              </a:rPr>
              <a:t>Application only open during a specific window </a:t>
            </a:r>
          </a:p>
          <a:p>
            <a:pPr marL="742950" lvl="1" indent="-285750">
              <a:spcBef>
                <a:spcPts val="600"/>
              </a:spcBef>
              <a:buFont typeface="Arial" panose="020B0604020202020204" pitchFamily="34" charset="0"/>
              <a:buChar char="•"/>
            </a:pPr>
            <a:r>
              <a:rPr lang="en-US" sz="2400" b="1" dirty="0" smtClean="0">
                <a:solidFill>
                  <a:srgbClr val="0C579C"/>
                </a:solidFill>
                <a:latin typeface="Century Gothic"/>
              </a:rPr>
              <a:t>For Fall 2014: </a:t>
            </a:r>
            <a:br>
              <a:rPr lang="en-US" sz="2400" b="1" dirty="0" smtClean="0">
                <a:solidFill>
                  <a:srgbClr val="0C579C"/>
                </a:solidFill>
                <a:latin typeface="Century Gothic"/>
              </a:rPr>
            </a:br>
            <a:r>
              <a:rPr lang="en-US" sz="2400" b="1" dirty="0" smtClean="0">
                <a:solidFill>
                  <a:srgbClr val="0C579C"/>
                </a:solidFill>
                <a:latin typeface="Century Gothic"/>
              </a:rPr>
              <a:t>June 9 – July 18</a:t>
            </a:r>
            <a:endParaRPr lang="en-US" sz="2400" b="1" dirty="0">
              <a:solidFill>
                <a:srgbClr val="0C579C"/>
              </a:solidFill>
              <a:latin typeface="Century Gothic"/>
            </a:endParaRPr>
          </a:p>
        </p:txBody>
      </p:sp>
      <p:grpSp>
        <p:nvGrpSpPr>
          <p:cNvPr id="3" name="Group 11"/>
          <p:cNvGrpSpPr/>
          <p:nvPr/>
        </p:nvGrpSpPr>
        <p:grpSpPr>
          <a:xfrm>
            <a:off x="4374774" y="1387324"/>
            <a:ext cx="4580966" cy="4582085"/>
            <a:chOff x="4464424" y="1423184"/>
            <a:chExt cx="4580966" cy="4582085"/>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69"/>
            <a:stretch/>
          </p:blipFill>
          <p:spPr bwMode="auto">
            <a:xfrm>
              <a:off x="4464424" y="1423184"/>
              <a:ext cx="4482351" cy="4582085"/>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Donut 9"/>
            <p:cNvSpPr/>
            <p:nvPr/>
          </p:nvSpPr>
          <p:spPr>
            <a:xfrm>
              <a:off x="7279343" y="3738275"/>
              <a:ext cx="1766047" cy="1157312"/>
            </a:xfrm>
            <a:prstGeom prst="donut">
              <a:avLst>
                <a:gd name="adj" fmla="val 36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wn Arrow 10"/>
            <p:cNvSpPr/>
            <p:nvPr/>
          </p:nvSpPr>
          <p:spPr>
            <a:xfrm rot="883107">
              <a:off x="8259641" y="2571105"/>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2989177">
              <a:off x="7050655" y="4846607"/>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7821561">
              <a:off x="6443381" y="3285266"/>
              <a:ext cx="524437" cy="11036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633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2900" b="1" dirty="0" smtClean="0">
                <a:solidFill>
                  <a:schemeClr val="tx1"/>
                </a:solidFill>
                <a:latin typeface="Century Gothic" panose="020B0502020202020204" pitchFamily="34" charset="0"/>
              </a:rPr>
              <a:t>Benefits to Participants</a:t>
            </a:r>
          </a:p>
        </p:txBody>
      </p:sp>
      <p:sp>
        <p:nvSpPr>
          <p:cNvPr id="7" name="Content Placeholder 2"/>
          <p:cNvSpPr txBox="1">
            <a:spLocks/>
          </p:cNvSpPr>
          <p:nvPr/>
        </p:nvSpPr>
        <p:spPr>
          <a:xfrm>
            <a:off x="267419" y="1281618"/>
            <a:ext cx="5533844"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1800"/>
              </a:spcBef>
              <a:buClr>
                <a:srgbClr val="0F6FC6"/>
              </a:buClr>
              <a:buNone/>
              <a:defRPr/>
            </a:pPr>
            <a:r>
              <a:rPr lang="en-US" sz="1800" b="1" dirty="0" smtClean="0">
                <a:solidFill>
                  <a:srgbClr val="0E68BA"/>
                </a:solidFill>
              </a:rPr>
              <a:t>Scientific/Professional Development:</a:t>
            </a:r>
          </a:p>
          <a:p>
            <a:pPr marL="457200">
              <a:spcBef>
                <a:spcPts val="600"/>
              </a:spcBef>
              <a:buClr>
                <a:srgbClr val="0F6FC6"/>
              </a:buClr>
              <a:defRPr/>
            </a:pPr>
            <a:r>
              <a:rPr lang="en-US" sz="1600" dirty="0" smtClean="0">
                <a:solidFill>
                  <a:srgbClr val="0E68BA"/>
                </a:solidFill>
              </a:rPr>
              <a:t>Experience </a:t>
            </a:r>
            <a:r>
              <a:rPr lang="en-US" sz="1600" dirty="0">
                <a:solidFill>
                  <a:srgbClr val="0E68BA"/>
                </a:solidFill>
              </a:rPr>
              <a:t>using Earth observations</a:t>
            </a:r>
          </a:p>
          <a:p>
            <a:pPr marL="457200">
              <a:spcBef>
                <a:spcPts val="600"/>
              </a:spcBef>
              <a:buClr>
                <a:srgbClr val="0F6FC6"/>
              </a:buClr>
              <a:defRPr/>
            </a:pPr>
            <a:r>
              <a:rPr lang="en-US" sz="1600" dirty="0">
                <a:solidFill>
                  <a:srgbClr val="0E68BA"/>
                </a:solidFill>
              </a:rPr>
              <a:t>GIS and Remote Sensing</a:t>
            </a:r>
          </a:p>
          <a:p>
            <a:pPr marL="457200">
              <a:spcBef>
                <a:spcPts val="600"/>
              </a:spcBef>
              <a:buClr>
                <a:srgbClr val="0F6FC6"/>
              </a:buClr>
              <a:defRPr/>
            </a:pPr>
            <a:r>
              <a:rPr lang="en-US" sz="1600" dirty="0">
                <a:solidFill>
                  <a:srgbClr val="0E68BA"/>
                </a:solidFill>
              </a:rPr>
              <a:t>Working in a group environment</a:t>
            </a:r>
          </a:p>
          <a:p>
            <a:pPr marL="457200">
              <a:spcBef>
                <a:spcPts val="600"/>
              </a:spcBef>
              <a:buClr>
                <a:srgbClr val="0F6FC6"/>
              </a:buClr>
              <a:defRPr/>
            </a:pPr>
            <a:r>
              <a:rPr lang="en-US" sz="1600" dirty="0">
                <a:solidFill>
                  <a:srgbClr val="0E68BA"/>
                </a:solidFill>
              </a:rPr>
              <a:t>Management and leadership skills</a:t>
            </a:r>
          </a:p>
          <a:p>
            <a:pPr marL="0" indent="0">
              <a:spcBef>
                <a:spcPts val="1800"/>
              </a:spcBef>
              <a:buClr>
                <a:srgbClr val="0F6FC6"/>
              </a:buClr>
              <a:buNone/>
              <a:defRPr/>
            </a:pPr>
            <a:r>
              <a:rPr lang="en-US" sz="1800" b="1" dirty="0" smtClean="0">
                <a:solidFill>
                  <a:srgbClr val="0E68BA"/>
                </a:solidFill>
              </a:rPr>
              <a:t>Personal Development:</a:t>
            </a:r>
          </a:p>
          <a:p>
            <a:pPr marL="457200">
              <a:spcBef>
                <a:spcPts val="600"/>
              </a:spcBef>
              <a:buClr>
                <a:srgbClr val="0F6FC6"/>
              </a:buClr>
              <a:defRPr/>
            </a:pPr>
            <a:r>
              <a:rPr lang="en-US" sz="1600" dirty="0" smtClean="0">
                <a:solidFill>
                  <a:srgbClr val="0E68BA"/>
                </a:solidFill>
              </a:rPr>
              <a:t>Presentation and communication skills</a:t>
            </a:r>
          </a:p>
          <a:p>
            <a:pPr marL="457200">
              <a:spcBef>
                <a:spcPts val="600"/>
              </a:spcBef>
              <a:buClr>
                <a:srgbClr val="0F6FC6"/>
              </a:buClr>
              <a:defRPr/>
            </a:pPr>
            <a:r>
              <a:rPr lang="en-US" sz="1600" dirty="0" smtClean="0">
                <a:solidFill>
                  <a:srgbClr val="0E68BA"/>
                </a:solidFill>
              </a:rPr>
              <a:t>Proper </a:t>
            </a:r>
            <a:r>
              <a:rPr lang="en-US" sz="1600" dirty="0">
                <a:solidFill>
                  <a:srgbClr val="0E68BA"/>
                </a:solidFill>
              </a:rPr>
              <a:t>business place etiquette and dress</a:t>
            </a:r>
          </a:p>
          <a:p>
            <a:pPr marL="457200">
              <a:spcBef>
                <a:spcPts val="600"/>
              </a:spcBef>
              <a:buClr>
                <a:srgbClr val="0F6FC6"/>
              </a:buClr>
              <a:defRPr/>
            </a:pPr>
            <a:r>
              <a:rPr lang="en-US" sz="1600" dirty="0">
                <a:solidFill>
                  <a:srgbClr val="0E68BA"/>
                </a:solidFill>
              </a:rPr>
              <a:t>Personality typing and working with diverse </a:t>
            </a:r>
            <a:r>
              <a:rPr lang="en-US" sz="1600" dirty="0" smtClean="0">
                <a:solidFill>
                  <a:srgbClr val="0E68BA"/>
                </a:solidFill>
              </a:rPr>
              <a:t>groups</a:t>
            </a:r>
          </a:p>
          <a:p>
            <a:pPr marL="0" indent="0">
              <a:spcBef>
                <a:spcPts val="1800"/>
              </a:spcBef>
              <a:buClr>
                <a:srgbClr val="0F6FC6"/>
              </a:buClr>
              <a:buNone/>
              <a:defRPr/>
            </a:pPr>
            <a:r>
              <a:rPr lang="en-US" sz="1800" b="1" dirty="0" smtClean="0">
                <a:solidFill>
                  <a:srgbClr val="0E68BA"/>
                </a:solidFill>
              </a:rPr>
              <a:t>Professional Networking:</a:t>
            </a:r>
          </a:p>
          <a:p>
            <a:pPr marL="457200">
              <a:spcBef>
                <a:spcPts val="600"/>
              </a:spcBef>
              <a:buClr>
                <a:srgbClr val="0F6FC6"/>
              </a:buClr>
              <a:defRPr/>
            </a:pPr>
            <a:r>
              <a:rPr lang="en-US" sz="1600" dirty="0">
                <a:solidFill>
                  <a:srgbClr val="0E68BA"/>
                </a:solidFill>
              </a:rPr>
              <a:t>NASA scientists and managers</a:t>
            </a:r>
          </a:p>
          <a:p>
            <a:pPr marL="457200">
              <a:spcBef>
                <a:spcPts val="600"/>
              </a:spcBef>
              <a:buClr>
                <a:srgbClr val="0F6FC6"/>
              </a:buClr>
              <a:defRPr/>
            </a:pPr>
            <a:r>
              <a:rPr lang="en-US" sz="1600" dirty="0">
                <a:solidFill>
                  <a:srgbClr val="0E68BA"/>
                </a:solidFill>
              </a:rPr>
              <a:t>Partner organizations</a:t>
            </a:r>
          </a:p>
          <a:p>
            <a:pPr marL="457200">
              <a:spcBef>
                <a:spcPts val="600"/>
              </a:spcBef>
              <a:buClr>
                <a:srgbClr val="0F6FC6"/>
              </a:buClr>
              <a:defRPr/>
            </a:pPr>
            <a:r>
              <a:rPr lang="en-US" sz="1600" dirty="0">
                <a:solidFill>
                  <a:srgbClr val="0E68BA"/>
                </a:solidFill>
              </a:rPr>
              <a:t>Peers – teams, center, and national</a:t>
            </a:r>
          </a:p>
        </p:txBody>
      </p:sp>
      <p:pic>
        <p:nvPicPr>
          <p:cNvPr id="8" name="Picture 7" descr="DEVELOP Day 11-26.jpg"/>
          <p:cNvPicPr>
            <a:picLocks noChangeAspect="1"/>
          </p:cNvPicPr>
          <p:nvPr/>
        </p:nvPicPr>
        <p:blipFill>
          <a:blip r:embed="rId3" cstate="print"/>
          <a:stretch>
            <a:fillRect/>
          </a:stretch>
        </p:blipFill>
        <p:spPr>
          <a:xfrm>
            <a:off x="5222158" y="1285568"/>
            <a:ext cx="3392424" cy="2261615"/>
          </a:xfrm>
          <a:prstGeom prst="rect">
            <a:avLst/>
          </a:prstGeom>
        </p:spPr>
      </p:pic>
      <p:pic>
        <p:nvPicPr>
          <p:cNvPr id="9" name="Picture 8" descr="Hire photo.jpg"/>
          <p:cNvPicPr>
            <a:picLocks noChangeAspect="1"/>
          </p:cNvPicPr>
          <p:nvPr/>
        </p:nvPicPr>
        <p:blipFill>
          <a:blip r:embed="rId4" cstate="print"/>
          <a:stretch>
            <a:fillRect/>
          </a:stretch>
        </p:blipFill>
        <p:spPr>
          <a:xfrm>
            <a:off x="5237315" y="3775587"/>
            <a:ext cx="3395407" cy="2546555"/>
          </a:xfrm>
          <a:prstGeom prst="rect">
            <a:avLst/>
          </a:prstGeom>
        </p:spPr>
      </p:pic>
    </p:spTree>
    <p:extLst>
      <p:ext uri="{BB962C8B-B14F-4D97-AF65-F5344CB8AC3E}">
        <p14:creationId xmlns:p14="http://schemas.microsoft.com/office/powerpoint/2010/main" val="256077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More Info </a:t>
            </a:r>
            <a:endParaRPr lang="en-US" dirty="0"/>
          </a:p>
        </p:txBody>
      </p:sp>
      <p:pic>
        <p:nvPicPr>
          <p:cNvPr id="5" name="Picture 2"/>
          <p:cNvPicPr>
            <a:picLocks noChangeAspect="1" noChangeArrowheads="1"/>
          </p:cNvPicPr>
          <p:nvPr/>
        </p:nvPicPr>
        <p:blipFill>
          <a:blip r:embed="rId2" cstate="print"/>
          <a:stretch>
            <a:fillRect/>
          </a:stretch>
        </p:blipFill>
        <p:spPr bwMode="auto">
          <a:xfrm>
            <a:off x="358099" y="3241669"/>
            <a:ext cx="4115324" cy="706829"/>
          </a:xfrm>
          <a:prstGeom prst="rect">
            <a:avLst/>
          </a:prstGeom>
          <a:noFill/>
          <a:ln w="9525">
            <a:solidFill>
              <a:srgbClr val="000000"/>
            </a:solidFill>
            <a:miter lim="800000"/>
            <a:headEnd/>
            <a:tailEnd/>
          </a:ln>
          <a:effectLst>
            <a:outerShdw blurRad="127000" dist="38100" dir="5400000" sx="102000" sy="102000" algn="t" rotWithShape="0">
              <a:prstClr val="black">
                <a:alpha val="25000"/>
              </a:prstClr>
            </a:outerShdw>
          </a:effectLst>
        </p:spPr>
      </p:pic>
      <p:sp>
        <p:nvSpPr>
          <p:cNvPr id="6" name="Content Placeholder 2"/>
          <p:cNvSpPr txBox="1">
            <a:spLocks/>
          </p:cNvSpPr>
          <p:nvPr/>
        </p:nvSpPr>
        <p:spPr>
          <a:xfrm>
            <a:off x="472661" y="1140801"/>
            <a:ext cx="3886200" cy="1819941"/>
          </a:xfrm>
          <a:prstGeom prst="rect">
            <a:avLst/>
          </a:prstGeom>
        </p:spPr>
        <p:txBody>
          <a:bodyPr vert="horz" lIns="91387" tIns="45693" rIns="91387" bIns="45693" rtlCol="0">
            <a:normAutofit lnSpcReduction="10000"/>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400" b="1" dirty="0" smtClean="0">
                <a:solidFill>
                  <a:srgbClr val="0E68BA"/>
                </a:solidFill>
                <a:latin typeface="Century Gothic"/>
              </a:rPr>
              <a:t>Spring 2015</a:t>
            </a:r>
          </a:p>
          <a:p>
            <a:pPr marL="0" indent="0" algn="ctr">
              <a:lnSpc>
                <a:spcPct val="100000"/>
              </a:lnSpc>
              <a:buClr>
                <a:srgbClr val="0F6FC6"/>
              </a:buClr>
              <a:buFont typeface="Wingdings 2"/>
              <a:buNone/>
              <a:defRPr/>
            </a:pPr>
            <a:r>
              <a:rPr lang="en-US" sz="2000" dirty="0" smtClean="0">
                <a:solidFill>
                  <a:srgbClr val="0E68BA"/>
                </a:solidFill>
                <a:latin typeface="Century Gothic"/>
              </a:rPr>
              <a:t>Jan. 26</a:t>
            </a:r>
            <a:r>
              <a:rPr lang="en-US" sz="2000" baseline="30000" dirty="0" smtClean="0">
                <a:solidFill>
                  <a:srgbClr val="0E68BA"/>
                </a:solidFill>
                <a:latin typeface="Century Gothic"/>
              </a:rPr>
              <a:t>th</a:t>
            </a:r>
            <a:r>
              <a:rPr lang="en-US" sz="2000" dirty="0" smtClean="0">
                <a:solidFill>
                  <a:srgbClr val="0E68BA"/>
                </a:solidFill>
                <a:latin typeface="Century Gothic"/>
              </a:rPr>
              <a:t> – Apr. 3</a:t>
            </a:r>
            <a:r>
              <a:rPr lang="en-US" sz="2000" baseline="30000" dirty="0" smtClean="0">
                <a:solidFill>
                  <a:srgbClr val="0E68BA"/>
                </a:solidFill>
                <a:latin typeface="Century Gothic"/>
              </a:rPr>
              <a:t>rd</a:t>
            </a:r>
            <a:r>
              <a:rPr lang="en-US" sz="2000" dirty="0" smtClean="0">
                <a:solidFill>
                  <a:srgbClr val="0E68BA"/>
                </a:solidFill>
                <a:latin typeface="Century Gothic"/>
              </a:rPr>
              <a:t> </a:t>
            </a:r>
          </a:p>
          <a:p>
            <a:pPr marL="0" indent="0" algn="ctr">
              <a:lnSpc>
                <a:spcPct val="100000"/>
              </a:lnSpc>
              <a:buClr>
                <a:srgbClr val="0F6FC6"/>
              </a:buClr>
              <a:buFont typeface="Wingdings 2"/>
              <a:buNone/>
              <a:defRPr/>
            </a:pPr>
            <a:r>
              <a:rPr lang="en-US" sz="2200" b="1" dirty="0" smtClean="0">
                <a:solidFill>
                  <a:srgbClr val="0E68BA"/>
                </a:solidFill>
                <a:latin typeface="Century Gothic"/>
              </a:rPr>
              <a:t>Online application window:</a:t>
            </a:r>
          </a:p>
          <a:p>
            <a:pPr marL="0" indent="0" algn="ctr">
              <a:lnSpc>
                <a:spcPct val="100000"/>
              </a:lnSpc>
              <a:buClr>
                <a:srgbClr val="0F6FC6"/>
              </a:buClr>
              <a:buFont typeface="Wingdings 2"/>
              <a:buNone/>
              <a:defRPr/>
            </a:pPr>
            <a:r>
              <a:rPr lang="en-US" sz="2100" dirty="0" smtClean="0">
                <a:solidFill>
                  <a:srgbClr val="0E68BA"/>
                </a:solidFill>
                <a:latin typeface="Century Gothic"/>
              </a:rPr>
              <a:t>Sept. 29</a:t>
            </a:r>
            <a:r>
              <a:rPr lang="en-US" sz="2100" baseline="30000" dirty="0" smtClean="0">
                <a:solidFill>
                  <a:srgbClr val="0E68BA"/>
                </a:solidFill>
                <a:latin typeface="Century Gothic"/>
              </a:rPr>
              <a:t>th</a:t>
            </a:r>
            <a:r>
              <a:rPr lang="en-US" sz="2100" dirty="0" smtClean="0">
                <a:solidFill>
                  <a:srgbClr val="0E68BA"/>
                </a:solidFill>
                <a:latin typeface="Century Gothic"/>
              </a:rPr>
              <a:t> – Nov. 7</a:t>
            </a:r>
            <a:r>
              <a:rPr lang="en-US" sz="2100" baseline="30000" dirty="0" smtClean="0">
                <a:solidFill>
                  <a:srgbClr val="0E68BA"/>
                </a:solidFill>
                <a:latin typeface="Century Gothic"/>
              </a:rPr>
              <a:t>th</a:t>
            </a:r>
            <a:r>
              <a:rPr lang="en-US" sz="2100" dirty="0" smtClean="0">
                <a:solidFill>
                  <a:srgbClr val="0E68BA"/>
                </a:solidFill>
                <a:latin typeface="Century Gothic"/>
              </a:rPr>
              <a:t> </a:t>
            </a:r>
          </a:p>
        </p:txBody>
      </p:sp>
      <p:sp>
        <p:nvSpPr>
          <p:cNvPr id="7" name="Content Placeholder 6"/>
          <p:cNvSpPr>
            <a:spLocks noGrp="1"/>
          </p:cNvSpPr>
          <p:nvPr>
            <p:ph sz="half" idx="4294967295"/>
          </p:nvPr>
        </p:nvSpPr>
        <p:spPr>
          <a:xfrm>
            <a:off x="4831549" y="896937"/>
            <a:ext cx="3886200" cy="4351338"/>
          </a:xfrm>
          <a:prstGeom prst="rect">
            <a:avLst/>
          </a:prstGeom>
        </p:spPr>
        <p:txBody>
          <a:bodyPr>
            <a:noAutofit/>
          </a:bodyPr>
          <a:lstStyle/>
          <a:p>
            <a:pPr marL="0" indent="0">
              <a:buNone/>
            </a:pPr>
            <a:r>
              <a:rPr lang="en-US" sz="2400" b="1" dirty="0" smtClean="0"/>
              <a:t>Example Majors/Interests:</a:t>
            </a:r>
          </a:p>
          <a:p>
            <a:pPr marL="457200">
              <a:spcBef>
                <a:spcPts val="600"/>
              </a:spcBef>
            </a:pPr>
            <a:r>
              <a:rPr lang="en-US" sz="2000" dirty="0" smtClean="0"/>
              <a:t>Computer Science</a:t>
            </a:r>
          </a:p>
          <a:p>
            <a:pPr marL="457200">
              <a:spcBef>
                <a:spcPts val="600"/>
              </a:spcBef>
            </a:pPr>
            <a:r>
              <a:rPr lang="en-US" sz="2000" dirty="0" smtClean="0"/>
              <a:t>Environmental Science</a:t>
            </a:r>
          </a:p>
          <a:p>
            <a:pPr marL="457200">
              <a:spcBef>
                <a:spcPts val="600"/>
              </a:spcBef>
            </a:pPr>
            <a:r>
              <a:rPr lang="en-US" sz="2000" dirty="0" smtClean="0"/>
              <a:t>Biology</a:t>
            </a:r>
          </a:p>
          <a:p>
            <a:pPr marL="457200">
              <a:spcBef>
                <a:spcPts val="600"/>
              </a:spcBef>
            </a:pPr>
            <a:r>
              <a:rPr lang="en-US" sz="2000" dirty="0"/>
              <a:t>Engineering</a:t>
            </a:r>
          </a:p>
          <a:p>
            <a:pPr marL="457200">
              <a:spcBef>
                <a:spcPts val="600"/>
              </a:spcBef>
            </a:pPr>
            <a:r>
              <a:rPr lang="en-US" sz="2000" dirty="0" smtClean="0"/>
              <a:t>Chemistry</a:t>
            </a:r>
          </a:p>
          <a:p>
            <a:pPr marL="457200">
              <a:spcBef>
                <a:spcPts val="600"/>
              </a:spcBef>
            </a:pPr>
            <a:r>
              <a:rPr lang="en-US" sz="2000" dirty="0" smtClean="0"/>
              <a:t>Geography</a:t>
            </a:r>
          </a:p>
          <a:p>
            <a:pPr marL="457200">
              <a:spcBef>
                <a:spcPts val="600"/>
              </a:spcBef>
            </a:pPr>
            <a:r>
              <a:rPr lang="en-US" sz="2000" dirty="0" smtClean="0"/>
              <a:t>Atmospheric Science</a:t>
            </a:r>
          </a:p>
          <a:p>
            <a:pPr marL="457200">
              <a:spcBef>
                <a:spcPts val="600"/>
              </a:spcBef>
            </a:pPr>
            <a:r>
              <a:rPr lang="en-US" sz="2000" dirty="0" smtClean="0"/>
              <a:t>Physics</a:t>
            </a:r>
          </a:p>
          <a:p>
            <a:pPr marL="457200">
              <a:spcBef>
                <a:spcPts val="600"/>
              </a:spcBef>
            </a:pPr>
            <a:r>
              <a:rPr lang="en-US" sz="2000" dirty="0" smtClean="0"/>
              <a:t>Web Development</a:t>
            </a:r>
          </a:p>
          <a:p>
            <a:pPr marL="457200">
              <a:spcBef>
                <a:spcPts val="600"/>
              </a:spcBef>
            </a:pPr>
            <a:r>
              <a:rPr lang="en-US" sz="2000" dirty="0" smtClean="0"/>
              <a:t>Accounting</a:t>
            </a:r>
          </a:p>
          <a:p>
            <a:pPr marL="457200">
              <a:spcBef>
                <a:spcPts val="600"/>
              </a:spcBef>
            </a:pPr>
            <a:r>
              <a:rPr lang="en-US" sz="2000" dirty="0" smtClean="0"/>
              <a:t>Economics</a:t>
            </a:r>
          </a:p>
          <a:p>
            <a:pPr marL="457200">
              <a:spcBef>
                <a:spcPts val="600"/>
              </a:spcBef>
            </a:pPr>
            <a:r>
              <a:rPr lang="en-US" sz="2000" dirty="0" smtClean="0"/>
              <a:t>Mathematics</a:t>
            </a:r>
          </a:p>
          <a:p>
            <a:pPr marL="457200">
              <a:spcBef>
                <a:spcPts val="600"/>
              </a:spcBef>
            </a:pPr>
            <a:r>
              <a:rPr lang="en-US" sz="2000" dirty="0" smtClean="0"/>
              <a:t>Public Policy</a:t>
            </a:r>
          </a:p>
          <a:p>
            <a:pPr marL="457200">
              <a:spcBef>
                <a:spcPts val="600"/>
              </a:spcBef>
            </a:pPr>
            <a:r>
              <a:rPr lang="en-US" sz="2000" dirty="0" smtClean="0"/>
              <a:t>Communications</a:t>
            </a:r>
            <a:endParaRPr lang="en-US" sz="2000" dirty="0"/>
          </a:p>
        </p:txBody>
      </p:sp>
      <p:sp>
        <p:nvSpPr>
          <p:cNvPr id="8" name="Content Placeholder 2"/>
          <p:cNvSpPr txBox="1">
            <a:spLocks/>
          </p:cNvSpPr>
          <p:nvPr/>
        </p:nvSpPr>
        <p:spPr>
          <a:xfrm>
            <a:off x="472661" y="4340426"/>
            <a:ext cx="3886200" cy="1819941"/>
          </a:xfrm>
          <a:prstGeom prst="rect">
            <a:avLst/>
          </a:prstGeom>
        </p:spPr>
        <p:txBody>
          <a:bodyPr vert="horz" lIns="91387" tIns="45693" rIns="91387" bIns="45693" rtlCol="0">
            <a:normAutofit lnSpcReduction="10000"/>
          </a:bodyPr>
          <a:lstStyle>
            <a:lvl1pPr marL="274160" indent="-274160" algn="l" defTabSz="914400" rtl="0" eaLnBrk="1" latinLnBrk="0" hangingPunct="1">
              <a:lnSpc>
                <a:spcPct val="90000"/>
              </a:lnSpc>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defTabSz="914400" rtl="0" eaLnBrk="1" latinLnBrk="0" hangingPunct="1">
              <a:lnSpc>
                <a:spcPct val="90000"/>
              </a:lnSpc>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defTabSz="914400" rtl="0" eaLnBrk="1" latinLnBrk="0" hangingPunct="1">
              <a:lnSpc>
                <a:spcPct val="90000"/>
              </a:lnSpc>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defTabSz="914400" rtl="0" eaLnBrk="1" latinLnBrk="0" hangingPunct="1">
              <a:lnSpc>
                <a:spcPct val="90000"/>
              </a:lnSpc>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defTabSz="914400" rtl="0" eaLnBrk="1" latinLnBrk="0" hangingPunct="1">
              <a:lnSpc>
                <a:spcPct val="90000"/>
              </a:lnSpc>
              <a:spcBef>
                <a:spcPct val="20000"/>
              </a:spcBef>
              <a:buClr>
                <a:schemeClr val="accent5"/>
              </a:buClr>
              <a:buFontTx/>
              <a:buChar char="•"/>
              <a:defRPr kumimoji="0" sz="1800" kern="1200">
                <a:solidFill>
                  <a:schemeClr val="tx1"/>
                </a:solidFill>
                <a:latin typeface="+mn-lt"/>
                <a:ea typeface="+mn-ea"/>
                <a:cs typeface="+mn-cs"/>
              </a:defRPr>
            </a:lvl5pPr>
            <a:lvl6pPr marL="1644958" indent="-182773" algn="l" defTabSz="914400" rtl="0" eaLnBrk="1" latinLnBrk="0" hangingPunct="1">
              <a:lnSpc>
                <a:spcPct val="90000"/>
              </a:lnSpc>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defTabSz="914400" rtl="0" eaLnBrk="1" latinLnBrk="0" hangingPunct="1">
              <a:lnSpc>
                <a:spcPct val="90000"/>
              </a:lnSpc>
              <a:spcBef>
                <a:spcPct val="20000"/>
              </a:spcBef>
              <a:buClr>
                <a:schemeClr val="accent1">
                  <a:shade val="75000"/>
                </a:schemeClr>
              </a:buClr>
              <a:buSzPct val="90000"/>
              <a:buFont typeface="Arial" panose="020B0604020202020204" pitchFamily="34" charset="0"/>
              <a:buChar char="•"/>
              <a:defRPr kumimoji="0" sz="1600" kern="1200" baseline="0">
                <a:solidFill>
                  <a:schemeClr val="tx1"/>
                </a:solidFill>
                <a:latin typeface="+mn-lt"/>
                <a:ea typeface="+mn-ea"/>
                <a:cs typeface="+mn-cs"/>
              </a:defRPr>
            </a:lvl7pPr>
            <a:lvl8pPr marL="2101890" indent="-182773" algn="l" defTabSz="914400" rtl="0" eaLnBrk="1" latinLnBrk="0" hangingPunct="1">
              <a:lnSpc>
                <a:spcPct val="90000"/>
              </a:lnSpc>
              <a:spcBef>
                <a:spcPct val="20000"/>
              </a:spcBef>
              <a:buClr>
                <a:schemeClr val="accent4">
                  <a:shade val="75000"/>
                </a:schemeClr>
              </a:buClr>
              <a:buFont typeface="Arial" panose="020B0604020202020204" pitchFamily="34" charset="0"/>
              <a:buChar char="•"/>
              <a:defRPr kumimoji="0" sz="1600" kern="1200">
                <a:solidFill>
                  <a:schemeClr val="tx1"/>
                </a:solidFill>
                <a:latin typeface="+mn-lt"/>
                <a:ea typeface="+mn-ea"/>
                <a:cs typeface="+mn-cs"/>
              </a:defRPr>
            </a:lvl8pPr>
            <a:lvl9pPr marL="2376050" indent="-182773" algn="l" defTabSz="914400" rtl="0" eaLnBrk="1" latinLnBrk="0" hangingPunct="1">
              <a:lnSpc>
                <a:spcPct val="90000"/>
              </a:lnSpc>
              <a:spcBef>
                <a:spcPct val="20000"/>
              </a:spcBef>
              <a:buClr>
                <a:schemeClr val="accent2">
                  <a:shade val="75000"/>
                </a:schemeClr>
              </a:buClr>
              <a:buSzPct val="90000"/>
              <a:buFont typeface="Arial" panose="020B0604020202020204" pitchFamily="34" charset="0"/>
              <a:buChar char="•"/>
              <a:defRPr kumimoji="0" sz="1400" kern="1200" cap="all" baseline="0">
                <a:solidFill>
                  <a:schemeClr val="tx1"/>
                </a:solidFill>
                <a:latin typeface="+mn-lt"/>
                <a:ea typeface="+mn-ea"/>
                <a:cs typeface="+mn-cs"/>
              </a:defRPr>
            </a:lvl9pPr>
          </a:lstStyle>
          <a:p>
            <a:pPr marL="0" indent="0" algn="ctr">
              <a:lnSpc>
                <a:spcPct val="100000"/>
              </a:lnSpc>
              <a:buClr>
                <a:srgbClr val="0F6FC6"/>
              </a:buClr>
              <a:buFont typeface="Wingdings 2"/>
              <a:buNone/>
              <a:defRPr/>
            </a:pPr>
            <a:r>
              <a:rPr lang="en-US" sz="2400" b="1" dirty="0" smtClean="0">
                <a:solidFill>
                  <a:srgbClr val="0E68BA"/>
                </a:solidFill>
                <a:latin typeface="Century Gothic"/>
              </a:rPr>
              <a:t>Summer </a:t>
            </a:r>
            <a:r>
              <a:rPr lang="en-US" sz="2400" b="1" dirty="0" smtClean="0">
                <a:solidFill>
                  <a:srgbClr val="0E68BA"/>
                </a:solidFill>
                <a:latin typeface="Century Gothic"/>
              </a:rPr>
              <a:t>Term </a:t>
            </a:r>
            <a:r>
              <a:rPr lang="en-US" sz="2400" b="1" dirty="0" smtClean="0">
                <a:solidFill>
                  <a:srgbClr val="0E68BA"/>
                </a:solidFill>
                <a:latin typeface="Century Gothic"/>
              </a:rPr>
              <a:t>2015</a:t>
            </a:r>
            <a:endParaRPr lang="en-US" sz="2400" b="1" dirty="0" smtClean="0">
              <a:solidFill>
                <a:srgbClr val="0E68BA"/>
              </a:solidFill>
              <a:latin typeface="Century Gothic"/>
            </a:endParaRPr>
          </a:p>
          <a:p>
            <a:pPr marL="0" indent="0" algn="ctr">
              <a:lnSpc>
                <a:spcPct val="100000"/>
              </a:lnSpc>
              <a:buClr>
                <a:srgbClr val="0F6FC6"/>
              </a:buClr>
              <a:buNone/>
              <a:defRPr/>
            </a:pPr>
            <a:r>
              <a:rPr lang="en-US" sz="2100" dirty="0">
                <a:solidFill>
                  <a:srgbClr val="0E68BA"/>
                </a:solidFill>
                <a:latin typeface="Century Gothic"/>
              </a:rPr>
              <a:t>June 1st</a:t>
            </a:r>
            <a:r>
              <a:rPr lang="en-US" sz="2100" dirty="0">
                <a:solidFill>
                  <a:srgbClr val="0E68BA"/>
                </a:solidFill>
                <a:latin typeface="Century Gothic"/>
              </a:rPr>
              <a:t> </a:t>
            </a:r>
            <a:r>
              <a:rPr lang="en-US" sz="2100" dirty="0">
                <a:solidFill>
                  <a:srgbClr val="0E68BA"/>
                </a:solidFill>
                <a:latin typeface="Century Gothic"/>
              </a:rPr>
              <a:t>– Aug. 7th</a:t>
            </a:r>
            <a:r>
              <a:rPr lang="en-US" sz="2000" dirty="0" smtClean="0"/>
              <a:t> </a:t>
            </a:r>
            <a:r>
              <a:rPr lang="en-US" sz="2000" dirty="0" smtClean="0">
                <a:solidFill>
                  <a:srgbClr val="0E68BA"/>
                </a:solidFill>
                <a:latin typeface="Century Gothic"/>
              </a:rPr>
              <a:t> </a:t>
            </a:r>
            <a:endParaRPr lang="en-US" sz="2000" dirty="0" smtClean="0">
              <a:solidFill>
                <a:srgbClr val="0E68BA"/>
              </a:solidFill>
              <a:latin typeface="Century Gothic"/>
            </a:endParaRPr>
          </a:p>
          <a:p>
            <a:pPr marL="0" indent="0" algn="ctr">
              <a:lnSpc>
                <a:spcPct val="100000"/>
              </a:lnSpc>
              <a:buClr>
                <a:srgbClr val="0F6FC6"/>
              </a:buClr>
              <a:buFont typeface="Wingdings 2"/>
              <a:buNone/>
              <a:defRPr/>
            </a:pPr>
            <a:r>
              <a:rPr lang="en-US" sz="2200" b="1" dirty="0" smtClean="0">
                <a:solidFill>
                  <a:srgbClr val="0E68BA"/>
                </a:solidFill>
                <a:latin typeface="Century Gothic"/>
              </a:rPr>
              <a:t>Online application window:</a:t>
            </a:r>
          </a:p>
          <a:p>
            <a:pPr marL="0" indent="0" algn="ctr">
              <a:lnSpc>
                <a:spcPct val="100000"/>
              </a:lnSpc>
              <a:buClr>
                <a:srgbClr val="0F6FC6"/>
              </a:buClr>
              <a:buNone/>
              <a:defRPr/>
            </a:pPr>
            <a:r>
              <a:rPr lang="en-US" sz="2100" dirty="0">
                <a:solidFill>
                  <a:srgbClr val="0E68BA"/>
                </a:solidFill>
                <a:latin typeface="Century Gothic"/>
              </a:rPr>
              <a:t>Jan </a:t>
            </a:r>
            <a:r>
              <a:rPr lang="en-US" sz="2100" dirty="0" smtClean="0">
                <a:solidFill>
                  <a:srgbClr val="0E68BA"/>
                </a:solidFill>
                <a:latin typeface="Century Gothic"/>
              </a:rPr>
              <a:t>19</a:t>
            </a:r>
            <a:r>
              <a:rPr lang="en-US" sz="2100" baseline="30000" dirty="0" smtClean="0">
                <a:solidFill>
                  <a:srgbClr val="0E68BA"/>
                </a:solidFill>
                <a:latin typeface="Century Gothic"/>
              </a:rPr>
              <a:t>th</a:t>
            </a:r>
            <a:r>
              <a:rPr lang="en-US" sz="2100" dirty="0" smtClean="0">
                <a:solidFill>
                  <a:srgbClr val="0E68BA"/>
                </a:solidFill>
                <a:latin typeface="Century Gothic"/>
              </a:rPr>
              <a:t> – Feb. 27</a:t>
            </a:r>
            <a:r>
              <a:rPr lang="en-US" sz="2100" baseline="30000" dirty="0" smtClean="0">
                <a:solidFill>
                  <a:srgbClr val="0E68BA"/>
                </a:solidFill>
                <a:latin typeface="Century Gothic"/>
              </a:rPr>
              <a:t>th</a:t>
            </a:r>
            <a:r>
              <a:rPr lang="en-US" sz="2100" dirty="0" smtClean="0">
                <a:solidFill>
                  <a:srgbClr val="0E68BA"/>
                </a:solidFill>
                <a:latin typeface="Century Gothic"/>
              </a:rPr>
              <a:t> </a:t>
            </a:r>
            <a:endParaRPr lang="en-US" sz="2100" dirty="0">
              <a:solidFill>
                <a:srgbClr val="0E68BA"/>
              </a:solidFill>
              <a:latin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thing….</a:t>
            </a:r>
            <a:endParaRPr lang="en-US" dirty="0"/>
          </a:p>
        </p:txBody>
      </p:sp>
    </p:spTree>
    <p:extLst>
      <p:ext uri="{BB962C8B-B14F-4D97-AF65-F5344CB8AC3E}">
        <p14:creationId xmlns:p14="http://schemas.microsoft.com/office/powerpoint/2010/main" val="218451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335" y="1828493"/>
            <a:ext cx="8401050" cy="2861691"/>
          </a:xfrm>
        </p:spPr>
        <p:txBody>
          <a:bodyPr>
            <a:normAutofit/>
          </a:bodyPr>
          <a:lstStyle/>
          <a:p>
            <a:r>
              <a:rPr lang="en-US" sz="1800" b="1" dirty="0" smtClean="0"/>
              <a:t>Facebook: </a:t>
            </a:r>
            <a:r>
              <a:rPr lang="en-US" sz="1800" dirty="0" smtClean="0">
                <a:hlinkClick r:id="rId2"/>
              </a:rPr>
              <a:t>www.facebook.com/developnationalprogram</a:t>
            </a:r>
            <a:r>
              <a:rPr lang="en-US" sz="1800" dirty="0" smtClean="0"/>
              <a:t> </a:t>
            </a:r>
          </a:p>
          <a:p>
            <a:r>
              <a:rPr lang="en-US" sz="1800" b="1" dirty="0" smtClean="0"/>
              <a:t>Twitter: </a:t>
            </a:r>
            <a:r>
              <a:rPr lang="en-US" sz="1800" dirty="0" smtClean="0">
                <a:hlinkClick r:id="rId3"/>
              </a:rPr>
              <a:t>http://twitter.com/#!/nasa_develop</a:t>
            </a:r>
            <a:r>
              <a:rPr lang="en-US" sz="1800" dirty="0" smtClean="0"/>
              <a:t>  </a:t>
            </a:r>
          </a:p>
          <a:p>
            <a:r>
              <a:rPr lang="en-US" sz="1800" b="1" dirty="0" smtClean="0"/>
              <a:t>YouTube Channel: </a:t>
            </a:r>
            <a:r>
              <a:rPr lang="en-US" sz="1800" dirty="0" smtClean="0">
                <a:hlinkClick r:id="rId4"/>
              </a:rPr>
              <a:t>www.youtube.com/user/NASADEVELOP</a:t>
            </a:r>
            <a:r>
              <a:rPr lang="en-US" sz="1800" dirty="0" smtClean="0"/>
              <a:t> </a:t>
            </a:r>
          </a:p>
          <a:p>
            <a:r>
              <a:rPr lang="en-US" sz="1800" b="1" dirty="0" smtClean="0"/>
              <a:t>Google+: </a:t>
            </a:r>
            <a:r>
              <a:rPr lang="en-US" sz="1800" dirty="0" smtClean="0">
                <a:hlinkClick r:id="rId5"/>
              </a:rPr>
              <a:t>http://ow.ly/auqy8</a:t>
            </a:r>
            <a:r>
              <a:rPr lang="en-US" sz="1800" dirty="0" smtClean="0"/>
              <a:t>  </a:t>
            </a:r>
          </a:p>
          <a:p>
            <a:r>
              <a:rPr lang="en-US" sz="1800" b="1" dirty="0" smtClean="0"/>
              <a:t>LinkedIn: </a:t>
            </a:r>
            <a:r>
              <a:rPr lang="en-US" sz="1800" dirty="0" smtClean="0">
                <a:hlinkClick r:id="rId6"/>
              </a:rPr>
              <a:t>www.linkedin.com/groups?gid=4343498&amp;trk=group-name</a:t>
            </a:r>
            <a:r>
              <a:rPr lang="en-US" sz="1800" dirty="0" smtClean="0"/>
              <a:t> </a:t>
            </a:r>
          </a:p>
          <a:p>
            <a:r>
              <a:rPr lang="en-US" sz="1800" b="1" dirty="0" smtClean="0"/>
              <a:t>Pinterest: </a:t>
            </a:r>
            <a:r>
              <a:rPr lang="en-US" sz="1800" u="sng" dirty="0" smtClean="0">
                <a:hlinkClick r:id="rId7"/>
              </a:rPr>
              <a:t>www.pinterest.com/nasadevelop</a:t>
            </a:r>
            <a:r>
              <a:rPr lang="en-US" sz="1800" u="sng" dirty="0">
                <a:hlinkClick r:id="rId7"/>
              </a:rPr>
              <a:t>/</a:t>
            </a:r>
            <a:r>
              <a:rPr lang="en-US" sz="1800" dirty="0"/>
              <a:t> </a:t>
            </a:r>
            <a:endParaRPr lang="en-US" sz="1800" dirty="0" smtClean="0"/>
          </a:p>
          <a:p>
            <a:r>
              <a:rPr lang="en-US" sz="1800" b="1" dirty="0" smtClean="0"/>
              <a:t>Tumblr: </a:t>
            </a:r>
            <a:r>
              <a:rPr lang="es-ES_tradnl" sz="1800" u="sng" dirty="0" smtClean="0">
                <a:hlinkClick r:id="rId8"/>
              </a:rPr>
              <a:t>www.nasa-develop.tumblr.com</a:t>
            </a:r>
            <a:r>
              <a:rPr lang="es-ES_tradnl" sz="1800" u="sng" dirty="0">
                <a:hlinkClick r:id="rId8"/>
              </a:rPr>
              <a:t>/</a:t>
            </a:r>
            <a:endParaRPr lang="en-US" sz="1800" dirty="0" smtClean="0"/>
          </a:p>
          <a:p>
            <a:endParaRPr lang="en-US" sz="1800" dirty="0"/>
          </a:p>
        </p:txBody>
      </p:sp>
      <p:sp>
        <p:nvSpPr>
          <p:cNvPr id="3" name="Title 2"/>
          <p:cNvSpPr>
            <a:spLocks noGrp="1"/>
          </p:cNvSpPr>
          <p:nvPr>
            <p:ph type="title"/>
          </p:nvPr>
        </p:nvSpPr>
        <p:spPr>
          <a:xfrm>
            <a:off x="361028" y="700518"/>
            <a:ext cx="8410575" cy="447676"/>
          </a:xfrm>
        </p:spPr>
        <p:txBody>
          <a:bodyPr>
            <a:noAutofit/>
          </a:bodyPr>
          <a:lstStyle/>
          <a:p>
            <a:r>
              <a:rPr lang="en-US" sz="3600" dirty="0" smtClean="0"/>
              <a:t>Follow us on Social Media</a:t>
            </a:r>
            <a:endParaRPr lang="en-US" sz="3600" dirty="0"/>
          </a:p>
        </p:txBody>
      </p:sp>
      <p:grpSp>
        <p:nvGrpSpPr>
          <p:cNvPr id="11" name="Group 10"/>
          <p:cNvGrpSpPr/>
          <p:nvPr/>
        </p:nvGrpSpPr>
        <p:grpSpPr>
          <a:xfrm>
            <a:off x="373127" y="4549880"/>
            <a:ext cx="8523917" cy="1712912"/>
            <a:chOff x="373127" y="3940296"/>
            <a:chExt cx="8523917" cy="1712912"/>
          </a:xfrm>
        </p:grpSpPr>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3127" y="4373560"/>
              <a:ext cx="843040" cy="818244"/>
            </a:xfrm>
            <a:prstGeom prst="rect">
              <a:avLst/>
            </a:prstGeom>
            <a:ln>
              <a:noFill/>
            </a:ln>
            <a:effectLst>
              <a:softEdge rad="63500"/>
            </a:effectLst>
          </p:spPr>
        </p:pic>
        <p:pic>
          <p:nvPicPr>
            <p:cNvPr id="6"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41344" y="4390892"/>
              <a:ext cx="846138" cy="819150"/>
            </a:xfrm>
            <a:prstGeom prst="rect">
              <a:avLst/>
            </a:prstGeom>
            <a:noFill/>
            <a:ln w="9525">
              <a:noFill/>
              <a:miter lim="800000"/>
              <a:headEnd/>
              <a:tailEnd/>
            </a:ln>
          </p:spPr>
        </p:pic>
        <p:pic>
          <p:nvPicPr>
            <p:cNvPr id="7" name="Picture 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81862" y="3940296"/>
              <a:ext cx="2497138" cy="1712912"/>
            </a:xfrm>
            <a:prstGeom prst="rect">
              <a:avLst/>
            </a:prstGeom>
            <a:noFill/>
            <a:ln w="9525">
              <a:noFill/>
              <a:miter lim="800000"/>
              <a:headEnd/>
              <a:tailEnd/>
            </a:ln>
          </p:spPr>
        </p:pic>
        <p:pic>
          <p:nvPicPr>
            <p:cNvPr id="8" name="Picture 1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58301" y="4383335"/>
              <a:ext cx="852487" cy="820738"/>
            </a:xfrm>
            <a:prstGeom prst="rect">
              <a:avLst/>
            </a:prstGeom>
            <a:noFill/>
            <a:ln w="9525">
              <a:noFill/>
              <a:miter lim="800000"/>
              <a:headEnd/>
              <a:tailEnd/>
            </a:ln>
          </p:spPr>
        </p:pic>
        <p:pic>
          <p:nvPicPr>
            <p:cNvPr id="9" name="Picture 14"/>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81020" y="4449760"/>
              <a:ext cx="2343150" cy="698500"/>
            </a:xfrm>
            <a:prstGeom prst="rect">
              <a:avLst/>
            </a:prstGeom>
            <a:noFill/>
            <a:ln w="9525">
              <a:noFill/>
              <a:miter lim="800000"/>
              <a:headEnd/>
              <a:tailEnd/>
            </a:ln>
          </p:spPr>
        </p:pic>
        <p:pic>
          <p:nvPicPr>
            <p:cNvPr id="10"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63256" y="4250696"/>
              <a:ext cx="1133788" cy="11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65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Thank You</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10" name="Text Placeholder 2"/>
          <p:cNvSpPr txBox="1">
            <a:spLocks/>
          </p:cNvSpPr>
          <p:nvPr/>
        </p:nvSpPr>
        <p:spPr>
          <a:xfrm>
            <a:off x="152400" y="2438400"/>
            <a:ext cx="8839200" cy="3582838"/>
          </a:xfrm>
          <a:prstGeom prst="rect">
            <a:avLst/>
          </a:prstGeom>
        </p:spPr>
        <p:txBody>
          <a:bodyPr vert="horz" lIns="91387" tIns="45693" rIns="91387" bIns="45693" anchor="b">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800" b="1" i="0" u="none" strike="noStrike" kern="1200" cap="none" spc="300" normalizeH="0" baseline="0" noProof="0" dirty="0" smtClean="0">
                <a:ln>
                  <a:noFill/>
                </a:ln>
                <a:solidFill>
                  <a:srgbClr val="0F6FC6"/>
                </a:solidFill>
                <a:effectLst/>
                <a:uLnTx/>
                <a:uFillTx/>
                <a:latin typeface="Century Gothic"/>
              </a:rPr>
              <a:t>DEVELOP National </a:t>
            </a:r>
            <a:r>
              <a:rPr lang="en-US" sz="2800" cap="none" spc="300" dirty="0" smtClean="0">
                <a:solidFill>
                  <a:srgbClr val="0F6FC6"/>
                </a:solidFill>
                <a:latin typeface="Century Gothic"/>
              </a:rPr>
              <a:t>Program</a:t>
            </a:r>
            <a:endParaRPr kumimoji="0" lang="en-US" sz="2800" b="1" i="0" u="none" strike="noStrike" kern="1200" cap="none" spc="300" normalizeH="0" baseline="0" noProof="0" dirty="0" smtClean="0">
              <a:ln>
                <a:noFill/>
              </a:ln>
              <a:solidFill>
                <a:srgbClr val="0F6FC6"/>
              </a:solidFill>
              <a:effectLst/>
              <a:uLnTx/>
              <a:uFillTx/>
              <a:latin typeface="Century Gothic"/>
            </a:endParaRPr>
          </a:p>
          <a:p>
            <a:pPr lvl="0">
              <a:buClr>
                <a:srgbClr val="0F6FC6"/>
              </a:buClr>
              <a:defRPr/>
            </a:pPr>
            <a:r>
              <a:rPr lang="en-US" sz="2000" b="0" cap="none" spc="300" dirty="0">
                <a:solidFill>
                  <a:srgbClr val="0075A2"/>
                </a:solidFill>
                <a:hlinkClick r:id="rId4"/>
              </a:rPr>
              <a:t>http://develop.larc.nasa.gov/</a:t>
            </a:r>
            <a:endParaRPr lang="en-US" sz="2000" b="0" cap="none" spc="300" dirty="0">
              <a:solidFill>
                <a:srgbClr val="0075A2"/>
              </a:solidFill>
            </a:endParaRPr>
          </a:p>
        </p:txBody>
      </p:sp>
      <p:pic>
        <p:nvPicPr>
          <p:cNvPr id="12" name="Picture 11" descr="NASA_DEVELOP_National_Program_logo_fullcolor_2013.jpg"/>
          <p:cNvPicPr>
            <a:picLocks noChangeAspect="1"/>
          </p:cNvPicPr>
          <p:nvPr/>
        </p:nvPicPr>
        <p:blipFill>
          <a:blip r:embed="rId5" cstate="print"/>
          <a:stretch>
            <a:fillRect/>
          </a:stretch>
        </p:blipFill>
        <p:spPr>
          <a:xfrm>
            <a:off x="3350052" y="2664195"/>
            <a:ext cx="2477104" cy="2477104"/>
          </a:xfrm>
          <a:prstGeom prst="rect">
            <a:avLst/>
          </a:prstGeom>
        </p:spPr>
      </p:pic>
    </p:spTree>
    <p:extLst>
      <p:ext uri="{BB962C8B-B14F-4D97-AF65-F5344CB8AC3E}">
        <p14:creationId xmlns:p14="http://schemas.microsoft.com/office/powerpoint/2010/main" val="390326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NASA Organization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60" y="1040049"/>
            <a:ext cx="8799081" cy="48789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0040" y="891752"/>
            <a:ext cx="8503920" cy="1520952"/>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0F6FC6"/>
              </a:buClr>
              <a:buSzPct val="85000"/>
              <a:buFont typeface="Wingdings 2"/>
              <a:buNone/>
              <a:tabLst/>
              <a:defRPr/>
            </a:pPr>
            <a:r>
              <a:rPr kumimoji="0" lang="en-US" sz="1800" b="1" i="0" u="none" strike="noStrike" kern="1200" cap="none" spc="0" normalizeH="0" baseline="0" noProof="0" dirty="0" smtClean="0">
                <a:ln>
                  <a:noFill/>
                </a:ln>
                <a:solidFill>
                  <a:srgbClr val="0E68BA"/>
                </a:solidFill>
                <a:effectLst/>
                <a:uLnTx/>
                <a:uFillTx/>
                <a:latin typeface="Century Gothic"/>
              </a:rPr>
              <a:t>“Discovering Innovative &amp; Practical Applications of NASA Earth Science”</a:t>
            </a:r>
          </a:p>
          <a:p>
            <a:pPr algn="just">
              <a:spcBef>
                <a:spcPts val="1200"/>
              </a:spcBef>
              <a:buClr>
                <a:srgbClr val="0F6FC6"/>
              </a:buClr>
              <a:defRPr/>
            </a:pPr>
            <a:r>
              <a:rPr kumimoji="0" lang="en-US" sz="1600" b="0" i="0" u="none" strike="noStrike" kern="1200" cap="none" spc="0" normalizeH="0" baseline="0" noProof="0" dirty="0" smtClean="0">
                <a:ln>
                  <a:noFill/>
                </a:ln>
                <a:solidFill>
                  <a:srgbClr val="0E68BA"/>
                </a:solidFill>
                <a:effectLst/>
                <a:uLnTx/>
                <a:uFillTx/>
                <a:latin typeface="Century Gothic"/>
              </a:rPr>
              <a:t>Demonstrating innovative uses and practical benefits of NASA Earth science data, scientific knowledge, and technology</a:t>
            </a:r>
            <a:endParaRPr lang="en-US" sz="1600" dirty="0">
              <a:solidFill>
                <a:srgbClr val="0E68BA"/>
              </a:solidFill>
              <a:latin typeface="Century Gothic"/>
            </a:endParaRPr>
          </a:p>
          <a:p>
            <a:pPr algn="just">
              <a:spcBef>
                <a:spcPts val="1200"/>
              </a:spcBef>
              <a:buClr>
                <a:srgbClr val="0F6FC6"/>
              </a:buClr>
              <a:defRPr/>
            </a:pPr>
            <a:r>
              <a:rPr kumimoji="0" lang="en-US" sz="1600" b="0" i="0" u="none" strike="noStrike" kern="1200" cap="none" spc="0" normalizeH="0" baseline="0" noProof="0" dirty="0" smtClean="0">
                <a:ln>
                  <a:noFill/>
                </a:ln>
                <a:solidFill>
                  <a:srgbClr val="0E68BA"/>
                </a:solidFill>
                <a:effectLst/>
                <a:uLnTx/>
                <a:uFillTx/>
                <a:latin typeface="Century Gothic"/>
              </a:rPr>
              <a:t>Bridging</a:t>
            </a:r>
            <a:r>
              <a:rPr lang="en-US" sz="1600" dirty="0" smtClean="0">
                <a:solidFill>
                  <a:srgbClr val="0E68BA"/>
                </a:solidFill>
                <a:latin typeface="Century Gothic"/>
              </a:rPr>
              <a:t> the gap between NASA Earth science and decision-maker needs</a:t>
            </a:r>
          </a:p>
          <a:p>
            <a:pPr marL="0" lvl="0" indent="0" algn="ctr">
              <a:spcBef>
                <a:spcPts val="1200"/>
              </a:spcBef>
              <a:buClr>
                <a:srgbClr val="0F6FC6"/>
              </a:buClr>
              <a:buNone/>
              <a:defRPr/>
            </a:pPr>
            <a:r>
              <a:rPr lang="en-US" sz="1600" b="1" dirty="0" smtClean="0">
                <a:solidFill>
                  <a:srgbClr val="0E68BA"/>
                </a:solidFill>
                <a:latin typeface="Century Gothic"/>
              </a:rPr>
              <a:t>Organized thematically around 9 national application areas:</a:t>
            </a:r>
            <a:endParaRPr kumimoji="0" lang="en-US" sz="400" b="0" i="0" u="none" strike="noStrike" kern="1200" cap="none" spc="0" normalizeH="0" baseline="0" noProof="0" dirty="0" smtClean="0">
              <a:ln>
                <a:noFill/>
              </a:ln>
              <a:solidFill>
                <a:srgbClr val="0E68BA"/>
              </a:solidFill>
              <a:effectLst/>
              <a:uLnTx/>
              <a:uFillTx/>
              <a:latin typeface="Century Gothic"/>
            </a:endParaRPr>
          </a:p>
          <a:p>
            <a:pPr marL="0" marR="0" lvl="0" indent="0" algn="just" defTabSz="914400" rtl="0" eaLnBrk="1" fontAlgn="auto" latinLnBrk="0" hangingPunct="1">
              <a:lnSpc>
                <a:spcPct val="100000"/>
              </a:lnSpc>
              <a:spcBef>
                <a:spcPts val="1200"/>
              </a:spcBef>
              <a:spcAft>
                <a:spcPts val="0"/>
              </a:spcAft>
              <a:buClr>
                <a:srgbClr val="0F6FC6"/>
              </a:buClr>
              <a:buSzPct val="85000"/>
              <a:buFont typeface="Wingdings 2"/>
              <a:buNone/>
              <a:tabLst/>
              <a:defRPr/>
            </a:pPr>
            <a:endParaRPr kumimoji="0" lang="en-US" sz="1800" b="0" i="0" u="none" strike="noStrike" kern="1200" cap="none" spc="0" normalizeH="0" baseline="0" noProof="0" dirty="0">
              <a:ln>
                <a:noFill/>
              </a:ln>
              <a:solidFill>
                <a:srgbClr val="0E68BA"/>
              </a:solidFill>
              <a:effectLst/>
              <a:uLnTx/>
              <a:uFillTx/>
              <a:latin typeface="Century Gothic"/>
            </a:endParaRPr>
          </a:p>
        </p:txBody>
      </p:sp>
      <p:grpSp>
        <p:nvGrpSpPr>
          <p:cNvPr id="2" name="Group 33"/>
          <p:cNvGrpSpPr/>
          <p:nvPr/>
        </p:nvGrpSpPr>
        <p:grpSpPr>
          <a:xfrm>
            <a:off x="1553497" y="2733367"/>
            <a:ext cx="5998234" cy="3764735"/>
            <a:chOff x="627720" y="1261146"/>
            <a:chExt cx="7760224" cy="4977394"/>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20" y="1261146"/>
              <a:ext cx="7760224" cy="4977394"/>
            </a:xfrm>
            <a:prstGeom prst="rect">
              <a:avLst/>
            </a:prstGeom>
          </p:spPr>
        </p:pic>
        <p:pic>
          <p:nvPicPr>
            <p:cNvPr id="36" name="Picture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399" y="1416840"/>
              <a:ext cx="1752600" cy="1402080"/>
            </a:xfrm>
            <a:prstGeom prst="rect">
              <a:avLst/>
            </a:prstGeom>
          </p:spPr>
        </p:pic>
        <p:pic>
          <p:nvPicPr>
            <p:cNvPr id="37" name="Picture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5399" y="3062759"/>
              <a:ext cx="1752600" cy="1402080"/>
            </a:xfrm>
            <a:prstGeom prst="rect">
              <a:avLst/>
            </a:prstGeom>
          </p:spPr>
        </p:pic>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5399" y="4693439"/>
              <a:ext cx="1752600" cy="1402080"/>
            </a:xfrm>
            <a:prstGeom prst="rect">
              <a:avLst/>
            </a:prstGeom>
          </p:spPr>
        </p:pic>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6200" y="1413792"/>
              <a:ext cx="1752600" cy="1402080"/>
            </a:xfrm>
            <a:prstGeom prst="rect">
              <a:avLst/>
            </a:prstGeom>
          </p:spPr>
        </p:pic>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86200" y="3059711"/>
              <a:ext cx="1752600" cy="1402080"/>
            </a:xfrm>
            <a:prstGeom prst="rect">
              <a:avLst/>
            </a:prstGeom>
          </p:spPr>
        </p:pic>
        <p:pic>
          <p:nvPicPr>
            <p:cNvPr id="41" name="Picture 4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9255" y="4690391"/>
              <a:ext cx="1746491" cy="1402080"/>
            </a:xfrm>
            <a:prstGeom prst="rect">
              <a:avLst/>
            </a:prstGeom>
          </p:spPr>
        </p:pic>
        <p:pic>
          <p:nvPicPr>
            <p:cNvPr id="42" name="Picture 4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6999" y="1418118"/>
              <a:ext cx="1752600" cy="1402080"/>
            </a:xfrm>
            <a:prstGeom prst="rect">
              <a:avLst/>
            </a:prstGeom>
          </p:spPr>
        </p:pic>
        <p:pic>
          <p:nvPicPr>
            <p:cNvPr id="43" name="Picture 4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76999" y="3056663"/>
              <a:ext cx="1752600" cy="1402080"/>
            </a:xfrm>
            <a:prstGeom prst="rect">
              <a:avLst/>
            </a:prstGeom>
          </p:spPr>
        </p:pic>
        <p:pic>
          <p:nvPicPr>
            <p:cNvPr id="44" name="Picture 4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76999" y="4687343"/>
              <a:ext cx="1752600" cy="1402080"/>
            </a:xfrm>
            <a:prstGeom prst="rect">
              <a:avLst/>
            </a:prstGeom>
          </p:spPr>
        </p:pic>
      </p:grpSp>
      <p:sp>
        <p:nvSpPr>
          <p:cNvPr id="16" name="Content Placeholder 9"/>
          <p:cNvSpPr txBox="1">
            <a:spLocks/>
          </p:cNvSpPr>
          <p:nvPr/>
        </p:nvSpPr>
        <p:spPr>
          <a:xfrm>
            <a:off x="448574" y="644693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prstClr val="black"/>
                </a:solidFill>
              </a:rPr>
              <a:t>Applied Sciences Program Website: </a:t>
            </a:r>
            <a:r>
              <a:rPr lang="en-US" sz="1400" b="1" dirty="0" smtClean="0">
                <a:solidFill>
                  <a:srgbClr val="0075A2"/>
                </a:solidFill>
                <a:hlinkClick r:id="rId13"/>
              </a:rPr>
              <a:t>www.nasa.gov/applied-sciences</a:t>
            </a:r>
            <a:r>
              <a:rPr lang="en-US" sz="1400" b="1" dirty="0" smtClean="0">
                <a:solidFill>
                  <a:srgbClr val="0075A2"/>
                </a:solidFill>
              </a:rPr>
              <a:t> </a:t>
            </a:r>
            <a:endParaRPr lang="en-US" sz="1400" dirty="0">
              <a:solidFill>
                <a:srgbClr val="0075A2"/>
              </a:solidFill>
            </a:endParaRPr>
          </a:p>
        </p:txBody>
      </p:sp>
      <p:sp>
        <p:nvSpPr>
          <p:cNvPr id="15" name="Title 2"/>
          <p:cNvSpPr>
            <a:spLocks noGrp="1"/>
          </p:cNvSpPr>
          <p:nvPr>
            <p:ph type="title"/>
          </p:nvPr>
        </p:nvSpPr>
        <p:spPr>
          <a:xfrm>
            <a:off x="390525" y="297395"/>
            <a:ext cx="8410575" cy="447676"/>
          </a:xfrm>
        </p:spPr>
        <p:txBody>
          <a:bodyPr>
            <a:normAutofit fontScale="90000"/>
          </a:bodyPr>
          <a:lstStyle/>
          <a:p>
            <a:r>
              <a:rPr lang="en-US" dirty="0" smtClean="0"/>
              <a:t>NASA Applied Sciences Program</a:t>
            </a:r>
            <a:endParaRPr lang="en-US" dirty="0"/>
          </a:p>
        </p:txBody>
      </p:sp>
    </p:spTree>
    <p:extLst>
      <p:ext uri="{BB962C8B-B14F-4D97-AF65-F5344CB8AC3E}">
        <p14:creationId xmlns:p14="http://schemas.microsoft.com/office/powerpoint/2010/main" val="257778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28675"/>
            <a:ext cx="8401050" cy="561975"/>
          </a:xfrm>
        </p:spPr>
        <p:txBody>
          <a:bodyPr>
            <a:normAutofit/>
          </a:bodyPr>
          <a:lstStyle/>
          <a:p>
            <a:pPr marL="0" indent="0">
              <a:buNone/>
            </a:pPr>
            <a:r>
              <a:rPr lang="en-US" sz="2000" i="1" dirty="0" smtClean="0"/>
              <a:t>Participating  in Interagency &amp; Global Capacity Building Activities</a:t>
            </a:r>
            <a:endParaRPr lang="en-US" sz="2000" i="1" dirty="0"/>
          </a:p>
        </p:txBody>
      </p:sp>
      <p:sp>
        <p:nvSpPr>
          <p:cNvPr id="3" name="Title 2"/>
          <p:cNvSpPr>
            <a:spLocks noGrp="1"/>
          </p:cNvSpPr>
          <p:nvPr>
            <p:ph type="title"/>
          </p:nvPr>
        </p:nvSpPr>
        <p:spPr/>
        <p:txBody>
          <a:bodyPr>
            <a:normAutofit fontScale="90000"/>
          </a:bodyPr>
          <a:lstStyle/>
          <a:p>
            <a:r>
              <a:rPr lang="en-US" dirty="0" smtClean="0"/>
              <a:t>NASA Capacity Building Programs</a:t>
            </a:r>
            <a:endParaRPr lang="en-US" dirty="0"/>
          </a:p>
        </p:txBody>
      </p:sp>
      <p:sp>
        <p:nvSpPr>
          <p:cNvPr id="4" name="Slide Number Placeholder 3"/>
          <p:cNvSpPr txBox="1">
            <a:spLocks/>
          </p:cNvSpPr>
          <p:nvPr/>
        </p:nvSpPr>
        <p:spPr bwMode="auto">
          <a:xfrm>
            <a:off x="8456613" y="6149975"/>
            <a:ext cx="436562" cy="476250"/>
          </a:xfrm>
          <a:prstGeom prst="rect">
            <a:avLst/>
          </a:prstGeom>
          <a:noFill/>
          <a:ln w="9525">
            <a:noFill/>
            <a:miter lim="800000"/>
            <a:headEnd/>
            <a:tailEnd/>
          </a:ln>
        </p:spPr>
        <p:txBody>
          <a:bodyPr>
            <a:prstTxWarp prst="textNoShape">
              <a:avLst/>
            </a:prstTxWarp>
          </a:bodyPr>
          <a:lstStyle/>
          <a:p>
            <a:pPr defTabSz="914400"/>
            <a:fld id="{7951C329-BAC8-4C4A-A678-09A3AC0BA9F9}" type="slidenum">
              <a:rPr lang="en-US" sz="1000">
                <a:latin typeface="+mn-lt"/>
              </a:rPr>
              <a:pPr defTabSz="914400"/>
              <a:t>5</a:t>
            </a:fld>
            <a:endParaRPr lang="en-US" sz="1000">
              <a:latin typeface="+mn-lt"/>
            </a:endParaRPr>
          </a:p>
        </p:txBody>
      </p:sp>
      <p:graphicFrame>
        <p:nvGraphicFramePr>
          <p:cNvPr id="5" name="Diagram 4"/>
          <p:cNvGraphicFramePr/>
          <p:nvPr>
            <p:extLst>
              <p:ext uri="{D42A27DB-BD31-4B8C-83A1-F6EECF244321}">
                <p14:modId xmlns:p14="http://schemas.microsoft.com/office/powerpoint/2010/main" val="3393069905"/>
              </p:ext>
            </p:extLst>
          </p:nvPr>
        </p:nvGraphicFramePr>
        <p:xfrm>
          <a:off x="228599" y="1066799"/>
          <a:ext cx="8664575" cy="555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Capacity Building </a:t>
            </a:r>
            <a:r>
              <a:rPr lang="en-US" sz="1400" b="1" dirty="0" smtClean="0"/>
              <a:t>: </a:t>
            </a:r>
            <a:r>
              <a:rPr lang="en-US" sz="1400" b="1" dirty="0" smtClean="0">
                <a:solidFill>
                  <a:srgbClr val="0075A2"/>
                </a:solidFill>
                <a:latin typeface="Century Gothic" pitchFamily="34" charset="0"/>
                <a:hlinkClick r:id="rId7"/>
              </a:rPr>
              <a:t>www.nasa.gov/applied-sciences/capacitybuilding</a:t>
            </a:r>
            <a:r>
              <a:rPr lang="en-US" sz="1400" b="1" dirty="0" smtClean="0">
                <a:solidFill>
                  <a:srgbClr val="0075A2"/>
                </a:solidFill>
                <a:latin typeface="Century Gothic" pitchFamily="34" charset="0"/>
              </a:rPr>
              <a:t>  </a:t>
            </a:r>
            <a:endParaRPr lang="en-US" sz="1400" dirty="0">
              <a:solidFill>
                <a:srgbClr val="0075A2"/>
              </a:solidFill>
            </a:endParaRPr>
          </a:p>
        </p:txBody>
      </p:sp>
    </p:spTree>
    <p:extLst>
      <p:ext uri="{BB962C8B-B14F-4D97-AF65-F5344CB8AC3E}">
        <p14:creationId xmlns:p14="http://schemas.microsoft.com/office/powerpoint/2010/main" val="100358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DEVELOP</a:t>
            </a:r>
            <a:endParaRPr lang="en-US" dirty="0"/>
          </a:p>
        </p:txBody>
      </p:sp>
    </p:spTree>
    <p:extLst>
      <p:ext uri="{BB962C8B-B14F-4D97-AF65-F5344CB8AC3E}">
        <p14:creationId xmlns:p14="http://schemas.microsoft.com/office/powerpoint/2010/main" val="220454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833" y="1041912"/>
            <a:ext cx="8401050" cy="5253038"/>
          </a:xfrm>
        </p:spPr>
        <p:txBody>
          <a:bodyPr>
            <a:normAutofit/>
          </a:bodyPr>
          <a:lstStyle/>
          <a:p>
            <a:pPr marL="0" indent="0">
              <a:buNone/>
            </a:pPr>
            <a:r>
              <a:rPr lang="en-US" sz="1800" dirty="0" smtClean="0"/>
              <a:t>DEVELOP is </a:t>
            </a:r>
            <a:r>
              <a:rPr lang="en-US" sz="1800" dirty="0"/>
              <a:t>part of NASA’s Applied Sciences Program, </a:t>
            </a:r>
            <a:r>
              <a:rPr lang="en-US" sz="1800" b="1" dirty="0"/>
              <a:t>addresses environmental and public policy issues</a:t>
            </a:r>
            <a:r>
              <a:rPr lang="en-US" sz="1800" dirty="0"/>
              <a:t> </a:t>
            </a:r>
            <a:r>
              <a:rPr lang="en-US" sz="1800" dirty="0" smtClean="0"/>
              <a:t>by conducting </a:t>
            </a:r>
            <a:r>
              <a:rPr lang="en-US" sz="1800" b="1" dirty="0" smtClean="0"/>
              <a:t>interdisciplinary feasibility </a:t>
            </a:r>
            <a:r>
              <a:rPr lang="en-US" sz="1800" dirty="0" smtClean="0"/>
              <a:t>projects </a:t>
            </a:r>
            <a:r>
              <a:rPr lang="en-US" sz="1800" dirty="0"/>
              <a:t>that </a:t>
            </a:r>
            <a:r>
              <a:rPr lang="en-US" sz="1800" b="1" dirty="0"/>
              <a:t>apply the lens of NASA Earth observations </a:t>
            </a:r>
            <a:r>
              <a:rPr lang="en-US" sz="1800" dirty="0"/>
              <a:t>to </a:t>
            </a:r>
            <a:r>
              <a:rPr lang="en-US" sz="1800" b="1" dirty="0"/>
              <a:t>community concerns</a:t>
            </a:r>
            <a:r>
              <a:rPr lang="en-US" sz="1800" dirty="0"/>
              <a:t> around the globe.  Bridging the gap between NASA Earth Science and society, DEVELOP </a:t>
            </a:r>
            <a:r>
              <a:rPr lang="en-US" sz="1800" b="1" dirty="0"/>
              <a:t>builds capacity </a:t>
            </a:r>
            <a:r>
              <a:rPr lang="en-US" sz="1800" dirty="0"/>
              <a:t>in both </a:t>
            </a:r>
            <a:r>
              <a:rPr lang="en-US" sz="1800" b="1" dirty="0"/>
              <a:t>participants</a:t>
            </a:r>
            <a:r>
              <a:rPr lang="en-US" sz="1800" dirty="0"/>
              <a:t> and </a:t>
            </a:r>
            <a:r>
              <a:rPr lang="en-US" sz="1800" b="1" dirty="0"/>
              <a:t>partner</a:t>
            </a:r>
            <a:r>
              <a:rPr lang="en-US" sz="1800" dirty="0"/>
              <a:t> </a:t>
            </a:r>
            <a:r>
              <a:rPr lang="en-US" sz="1800" b="1" dirty="0"/>
              <a:t>organizations</a:t>
            </a:r>
            <a:r>
              <a:rPr lang="en-US" sz="1800" dirty="0"/>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2000" dirty="0"/>
          </a:p>
        </p:txBody>
      </p:sp>
      <p:sp>
        <p:nvSpPr>
          <p:cNvPr id="3" name="Title 2"/>
          <p:cNvSpPr>
            <a:spLocks noGrp="1"/>
          </p:cNvSpPr>
          <p:nvPr>
            <p:ph type="title"/>
          </p:nvPr>
        </p:nvSpPr>
        <p:spPr>
          <a:xfrm>
            <a:off x="410190" y="523537"/>
            <a:ext cx="8410575" cy="447676"/>
          </a:xfrm>
        </p:spPr>
        <p:txBody>
          <a:bodyPr>
            <a:normAutofit fontScale="90000"/>
          </a:bodyPr>
          <a:lstStyle/>
          <a:p>
            <a:r>
              <a:rPr lang="en-US" i="1" dirty="0" smtClean="0"/>
              <a:t>So what is DEVELOP?</a:t>
            </a:r>
            <a:br>
              <a:rPr lang="en-US" i="1" dirty="0" smtClean="0"/>
            </a:br>
            <a:endParaRPr lang="en-US" dirty="0"/>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latin typeface="Century Gothic" pitchFamily="34" charset="0"/>
              </a:rPr>
              <a:t>DEVELOP’s Website</a:t>
            </a:r>
            <a:r>
              <a:rPr lang="en-US" sz="1400" b="1" dirty="0" smtClean="0"/>
              <a:t>: </a:t>
            </a:r>
            <a:r>
              <a:rPr lang="en-US" sz="1400" b="1" dirty="0" smtClean="0">
                <a:solidFill>
                  <a:srgbClr val="0075A2"/>
                </a:solidFill>
                <a:latin typeface="Century Gothic" pitchFamily="34" charset="0"/>
                <a:hlinkClick r:id="rId2"/>
              </a:rPr>
              <a:t>http://develop.larc.nasa.gov</a:t>
            </a:r>
            <a:r>
              <a:rPr lang="en-US" sz="1400" b="1" dirty="0" smtClean="0">
                <a:solidFill>
                  <a:srgbClr val="0075A2"/>
                </a:solidFill>
                <a:latin typeface="Century Gothic" pitchFamily="34" charset="0"/>
              </a:rPr>
              <a:t> </a:t>
            </a:r>
            <a:endParaRPr lang="en-US" sz="1400" dirty="0">
              <a:solidFill>
                <a:srgbClr val="0075A2"/>
              </a:solidFill>
            </a:endParaRPr>
          </a:p>
        </p:txBody>
      </p:sp>
      <p:grpSp>
        <p:nvGrpSpPr>
          <p:cNvPr id="6" name="Group 5"/>
          <p:cNvGrpSpPr/>
          <p:nvPr/>
        </p:nvGrpSpPr>
        <p:grpSpPr>
          <a:xfrm>
            <a:off x="300795" y="4209382"/>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198528"/>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6565" y="4435676"/>
            <a:ext cx="3792428" cy="1208640"/>
          </a:xfrm>
          <a:prstGeom prst="rect">
            <a:avLst/>
          </a:prstGeom>
        </p:spPr>
      </p:pic>
    </p:spTree>
    <p:extLst>
      <p:ext uri="{BB962C8B-B14F-4D97-AF65-F5344CB8AC3E}">
        <p14:creationId xmlns:p14="http://schemas.microsoft.com/office/powerpoint/2010/main" val="381139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dirty="0"/>
              <a:t>DEVELOP began in 1998</a:t>
            </a:r>
          </a:p>
          <a:p>
            <a:pPr marL="0" indent="0">
              <a:buNone/>
            </a:pPr>
            <a:r>
              <a:rPr lang="en-US" sz="1800" dirty="0"/>
              <a:t>In 1998, three interns at NASA Langley Research Center co-authored the white paper “</a:t>
            </a:r>
            <a:r>
              <a:rPr lang="en-US" sz="1800" b="1" i="1" dirty="0"/>
              <a:t>Practical Applications of Remote Sensing</a:t>
            </a:r>
            <a:r>
              <a:rPr lang="en-US" sz="1800" dirty="0"/>
              <a:t>” (Bauer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800" dirty="0" smtClean="0"/>
              <a:t>.</a:t>
            </a:r>
          </a:p>
          <a:p>
            <a:pPr marL="0" indent="0">
              <a:buNone/>
            </a:pPr>
            <a:r>
              <a:rPr lang="en-US" sz="1800" dirty="0" smtClean="0"/>
              <a:t>Beginning in 2001, new offices were established across the country and expansion has continued to today. DEVELOP is always looking for new opportunities to expand the DEVELOP network and those benefiting from DEVELOP activities.</a:t>
            </a:r>
            <a:endParaRPr lang="en-US" sz="1800" dirty="0"/>
          </a:p>
          <a:p>
            <a:pPr marL="0" indent="0">
              <a:buNone/>
            </a:pPr>
            <a:endParaRPr lang="en-US" sz="2000" dirty="0"/>
          </a:p>
        </p:txBody>
      </p:sp>
      <p:sp>
        <p:nvSpPr>
          <p:cNvPr id="3" name="Title 2"/>
          <p:cNvSpPr>
            <a:spLocks noGrp="1"/>
          </p:cNvSpPr>
          <p:nvPr>
            <p:ph type="title"/>
          </p:nvPr>
        </p:nvSpPr>
        <p:spPr/>
        <p:txBody>
          <a:bodyPr>
            <a:normAutofit fontScale="90000"/>
          </a:bodyPr>
          <a:lstStyle/>
          <a:p>
            <a:r>
              <a:rPr lang="en-US" dirty="0" smtClean="0"/>
              <a:t>DEVELOP History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3849" y="4876800"/>
            <a:ext cx="8562975" cy="1438275"/>
          </a:xfrm>
          <a:prstGeom prst="rect">
            <a:avLst/>
          </a:prstGeom>
        </p:spPr>
      </p:pic>
    </p:spTree>
    <p:extLst>
      <p:ext uri="{BB962C8B-B14F-4D97-AF65-F5344CB8AC3E}">
        <p14:creationId xmlns:p14="http://schemas.microsoft.com/office/powerpoint/2010/main" val="252656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 Locations</a:t>
            </a:r>
            <a:endParaRPr lang="en-US" dirty="0"/>
          </a:p>
        </p:txBody>
      </p:sp>
      <p:pic>
        <p:nvPicPr>
          <p:cNvPr id="4"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7110" y="603996"/>
            <a:ext cx="5574229" cy="3529854"/>
          </a:xfrm>
          <a:prstGeom prst="rect">
            <a:avLst/>
          </a:prstGeom>
        </p:spPr>
      </p:pic>
      <p:sp>
        <p:nvSpPr>
          <p:cNvPr id="5" name="Rectangle 4"/>
          <p:cNvSpPr/>
          <p:nvPr/>
        </p:nvSpPr>
        <p:spPr>
          <a:xfrm>
            <a:off x="145473" y="4060721"/>
            <a:ext cx="4267200" cy="2954600"/>
          </a:xfrm>
          <a:prstGeom prst="rect">
            <a:avLst/>
          </a:prstGeom>
        </p:spPr>
        <p:txBody>
          <a:bodyPr wrap="square" lIns="91387" tIns="45693" rIns="91387" bIns="45693">
            <a:spAutoFit/>
          </a:bodyPr>
          <a:lstStyle/>
          <a:p>
            <a:pPr algn="ctr" defTabSz="1018229">
              <a:spcBef>
                <a:spcPts val="600"/>
              </a:spcBef>
              <a:spcAft>
                <a:spcPts val="400"/>
              </a:spcAft>
              <a:defRPr/>
            </a:pPr>
            <a:r>
              <a:rPr lang="en-US" sz="2000" b="1" i="1" u="sng" dirty="0">
                <a:solidFill>
                  <a:srgbClr val="000000"/>
                </a:solidFill>
                <a:latin typeface="Century Gothic"/>
              </a:rPr>
              <a:t>NASA </a:t>
            </a:r>
            <a:r>
              <a:rPr lang="en-US" sz="2000" b="1" i="1" u="sng" dirty="0" smtClean="0">
                <a:solidFill>
                  <a:srgbClr val="000000"/>
                </a:solidFill>
                <a:latin typeface="Century Gothic"/>
              </a:rPr>
              <a:t>Center Locations</a:t>
            </a:r>
            <a:endParaRPr lang="en-US" sz="2000" b="1" i="1" u="sng" dirty="0">
              <a:solidFill>
                <a:srgbClr val="000000"/>
              </a:solidFill>
              <a:latin typeface="Century Gothic"/>
            </a:endParaRP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Ames Research Center – Moffett Field, CA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Goddard Space Flight Center – Greenbelt, MD</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Jet Propulsion Laboratory – Pasadena, CA</a:t>
            </a:r>
          </a:p>
          <a:p>
            <a:pPr marL="228465" indent="-114235" defTabSz="1018229">
              <a:spcBef>
                <a:spcPts val="600"/>
              </a:spcBef>
              <a:spcAft>
                <a:spcPts val="400"/>
              </a:spcAft>
              <a:buFont typeface="Arial" pitchFamily="34" charset="0"/>
              <a:buChar char="•"/>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Marshall Space Flight Center – Huntsville, AL</a:t>
            </a:r>
          </a:p>
          <a:p>
            <a:pPr marL="228465" indent="-114235" defTabSz="1018229">
              <a:spcBef>
                <a:spcPts val="600"/>
              </a:spcBef>
              <a:spcAft>
                <a:spcPts val="400"/>
              </a:spcAft>
              <a:buFont typeface="Arial" pitchFamily="34" charset="0"/>
              <a:buChar char="•"/>
              <a:defRPr/>
            </a:pPr>
            <a:r>
              <a:rPr lang="en-US" sz="1200" dirty="0" err="1" smtClean="0">
                <a:solidFill>
                  <a:srgbClr val="000000"/>
                </a:solidFill>
                <a:latin typeface="Century Gothic"/>
              </a:rPr>
              <a:t>Stennis</a:t>
            </a:r>
            <a:r>
              <a:rPr lang="en-US" sz="1200" dirty="0" smtClean="0">
                <a:solidFill>
                  <a:srgbClr val="000000"/>
                </a:solidFill>
                <a:latin typeface="Century Gothic"/>
              </a:rPr>
              <a:t> </a:t>
            </a:r>
            <a:r>
              <a:rPr lang="en-US" sz="1200" dirty="0">
                <a:solidFill>
                  <a:srgbClr val="000000"/>
                </a:solidFill>
                <a:latin typeface="Century Gothic"/>
              </a:rPr>
              <a:t>Space Center – Stennis, MS</a:t>
            </a:r>
          </a:p>
          <a:p>
            <a:pPr marL="228465" indent="-114235" defTabSz="1018229">
              <a:spcBef>
                <a:spcPts val="600"/>
              </a:spcBef>
              <a:spcAft>
                <a:spcPts val="400"/>
              </a:spcAft>
              <a:buFont typeface="Arial" pitchFamily="34" charset="0"/>
              <a:buChar char="•"/>
              <a:defRPr/>
            </a:pPr>
            <a:endParaRPr lang="en-US" sz="1200" dirty="0" smtClean="0">
              <a:solidFill>
                <a:srgbClr val="000000"/>
              </a:solidFill>
              <a:latin typeface="Century Gothic"/>
            </a:endParaRPr>
          </a:p>
          <a:p>
            <a:pPr marL="228465" indent="-114235" defTabSz="1018229">
              <a:spcBef>
                <a:spcPts val="600"/>
              </a:spcBef>
              <a:spcAft>
                <a:spcPts val="400"/>
              </a:spcAft>
              <a:buFont typeface="Arial" pitchFamily="34" charset="0"/>
              <a:buChar char="•"/>
              <a:defRPr/>
            </a:pPr>
            <a:endParaRPr lang="en-US" sz="1200" dirty="0">
              <a:solidFill>
                <a:srgbClr val="000000"/>
              </a:solidFill>
              <a:latin typeface="Century Gothic"/>
            </a:endParaRPr>
          </a:p>
        </p:txBody>
      </p:sp>
      <p:sp>
        <p:nvSpPr>
          <p:cNvPr id="6" name="Rectangle 5"/>
          <p:cNvSpPr/>
          <p:nvPr/>
        </p:nvSpPr>
        <p:spPr>
          <a:xfrm>
            <a:off x="4591050" y="4060721"/>
            <a:ext cx="4362450" cy="2590453"/>
          </a:xfrm>
          <a:prstGeom prst="rect">
            <a:avLst/>
          </a:prstGeom>
        </p:spPr>
        <p:txBody>
          <a:bodyPr wrap="square">
            <a:spAutoFit/>
          </a:bodyPr>
          <a:lstStyle/>
          <a:p>
            <a:pPr lvl="0" algn="ctr" defTabSz="1018229">
              <a:spcBef>
                <a:spcPts val="600"/>
              </a:spcBef>
              <a:spcAft>
                <a:spcPts val="400"/>
              </a:spcAft>
              <a:defRPr/>
            </a:pPr>
            <a:r>
              <a:rPr lang="en-US" sz="2000" b="1" i="1" u="sng" dirty="0">
                <a:solidFill>
                  <a:srgbClr val="000000"/>
                </a:solidFill>
              </a:rPr>
              <a:t>Regional &amp; Academic Locations</a:t>
            </a:r>
          </a:p>
          <a:p>
            <a:pPr marL="228465" lvl="0" indent="-114235" defTabSz="1018229">
              <a:spcBef>
                <a:spcPts val="600"/>
              </a:spcBef>
              <a:spcAft>
                <a:spcPts val="400"/>
              </a:spcAft>
              <a:buFont typeface="Arial" pitchFamily="34" charset="0"/>
              <a:buChar char="•"/>
              <a:defRPr/>
            </a:pPr>
            <a:r>
              <a:rPr lang="en-US" sz="1200" dirty="0">
                <a:solidFill>
                  <a:srgbClr val="000000"/>
                </a:solidFill>
              </a:rPr>
              <a:t>International Research Institute – Palisades, NY</a:t>
            </a:r>
          </a:p>
          <a:p>
            <a:pPr marL="228465" lvl="0" indent="-114235" defTabSz="1018229">
              <a:spcBef>
                <a:spcPts val="600"/>
              </a:spcBef>
              <a:spcAft>
                <a:spcPts val="400"/>
              </a:spcAft>
              <a:buFont typeface="Arial" pitchFamily="34" charset="0"/>
              <a:buChar char="•"/>
              <a:defRPr/>
            </a:pPr>
            <a:r>
              <a:rPr lang="en-US" sz="1200" dirty="0">
                <a:solidFill>
                  <a:srgbClr val="000000"/>
                </a:solidFill>
              </a:rPr>
              <a:t>Mobile County Health Department – Mobile, AL</a:t>
            </a:r>
          </a:p>
          <a:p>
            <a:pPr marL="228465" lvl="0" indent="-114235" defTabSz="1018229">
              <a:spcBef>
                <a:spcPts val="600"/>
              </a:spcBef>
              <a:spcAft>
                <a:spcPts val="400"/>
              </a:spcAft>
              <a:buFont typeface="Arial" pitchFamily="34" charset="0"/>
              <a:buChar char="•"/>
              <a:defRPr/>
            </a:pPr>
            <a:r>
              <a:rPr lang="en-US" sz="1200" dirty="0" smtClean="0">
                <a:solidFill>
                  <a:srgbClr val="000000"/>
                </a:solidFill>
              </a:rPr>
              <a:t>NOAA National </a:t>
            </a:r>
            <a:r>
              <a:rPr lang="en-US" sz="1200" dirty="0">
                <a:solidFill>
                  <a:srgbClr val="000000"/>
                </a:solidFill>
              </a:rPr>
              <a:t>Climatic Data Center – Asheville, NC</a:t>
            </a:r>
          </a:p>
          <a:p>
            <a:pPr marL="228465" lvl="0" indent="-114235" defTabSz="1018229">
              <a:spcBef>
                <a:spcPts val="600"/>
              </a:spcBef>
              <a:spcAft>
                <a:spcPts val="400"/>
              </a:spcAft>
              <a:buFont typeface="Arial" pitchFamily="34" charset="0"/>
              <a:buChar char="•"/>
              <a:defRPr/>
            </a:pPr>
            <a:r>
              <a:rPr lang="en-US" sz="1200" dirty="0">
                <a:solidFill>
                  <a:srgbClr val="000000"/>
                </a:solidFill>
              </a:rPr>
              <a:t>Patrick Henry Building – Richmond, VA</a:t>
            </a:r>
          </a:p>
          <a:p>
            <a:pPr marL="228465" lvl="0" indent="-114235" defTabSz="1018229">
              <a:spcBef>
                <a:spcPts val="600"/>
              </a:spcBef>
              <a:spcAft>
                <a:spcPts val="400"/>
              </a:spcAft>
              <a:buFont typeface="Arial" pitchFamily="34" charset="0"/>
              <a:buChar char="•"/>
              <a:defRPr/>
            </a:pPr>
            <a:r>
              <a:rPr lang="en-US" sz="1200" dirty="0">
                <a:solidFill>
                  <a:srgbClr val="000000"/>
                </a:solidFill>
              </a:rPr>
              <a:t>University of Georgia – Athens, GA</a:t>
            </a:r>
          </a:p>
          <a:p>
            <a:pPr marL="228465" lvl="0" indent="-114235" defTabSz="1018229">
              <a:spcBef>
                <a:spcPts val="600"/>
              </a:spcBef>
              <a:spcAft>
                <a:spcPts val="400"/>
              </a:spcAft>
              <a:buFont typeface="Arial" pitchFamily="34" charset="0"/>
              <a:buChar char="•"/>
              <a:defRPr/>
            </a:pPr>
            <a:r>
              <a:rPr lang="en-US" sz="1200" dirty="0">
                <a:solidFill>
                  <a:srgbClr val="000000"/>
                </a:solidFill>
              </a:rPr>
              <a:t>USGS at Colorado State University – Fort Collins, CO</a:t>
            </a:r>
          </a:p>
          <a:p>
            <a:pPr marL="228465" lvl="0" indent="-114235" defTabSz="1018229">
              <a:spcBef>
                <a:spcPts val="600"/>
              </a:spcBef>
              <a:spcAft>
                <a:spcPts val="400"/>
              </a:spcAft>
              <a:buFont typeface="Arial" pitchFamily="34" charset="0"/>
              <a:buChar char="•"/>
              <a:defRPr/>
            </a:pPr>
            <a:r>
              <a:rPr lang="en-US" sz="1200" dirty="0">
                <a:solidFill>
                  <a:srgbClr val="000000"/>
                </a:solidFill>
              </a:rPr>
              <a:t>Wise County Clerk of Court’s Office – Wise, VA</a:t>
            </a:r>
          </a:p>
        </p:txBody>
      </p:sp>
    </p:spTree>
    <p:extLst>
      <p:ext uri="{BB962C8B-B14F-4D97-AF65-F5344CB8AC3E}">
        <p14:creationId xmlns:p14="http://schemas.microsoft.com/office/powerpoint/2010/main" val="142364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VELOP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2753</TotalTime>
  <Words>2042</Words>
  <Application>Microsoft Office PowerPoint</Application>
  <PresentationFormat>On-screen Show (4:3)</PresentationFormat>
  <Paragraphs>282</Paragraphs>
  <Slides>28</Slides>
  <Notes>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PowerPoint Presentation</vt:lpstr>
      <vt:lpstr>NASA Organization</vt:lpstr>
      <vt:lpstr>NASA Applied Sciences Program</vt:lpstr>
      <vt:lpstr>NASA Capacity Building Programs</vt:lpstr>
      <vt:lpstr>About DEVELOP</vt:lpstr>
      <vt:lpstr>So what is DEVELOP? </vt:lpstr>
      <vt:lpstr>DEVELOP History</vt:lpstr>
      <vt:lpstr>DEVELOP Locations</vt:lpstr>
      <vt:lpstr>DEVELOP’s Mission, Vision &amp; Core Values</vt:lpstr>
      <vt:lpstr>Projects &amp; Partners</vt:lpstr>
      <vt:lpstr>Project Characteristics</vt:lpstr>
      <vt:lpstr>NASA Earth Observations</vt:lpstr>
      <vt:lpstr>PowerPoint Presentation</vt:lpstr>
      <vt:lpstr>Benefits to Partners</vt:lpstr>
      <vt:lpstr>2014 Summer Portfolio</vt:lpstr>
      <vt:lpstr>South Central Africa Energy</vt:lpstr>
      <vt:lpstr>PowerPoint Presentation</vt:lpstr>
      <vt:lpstr>FY2014 Program Stats</vt:lpstr>
      <vt:lpstr>Opportunities</vt:lpstr>
      <vt:lpstr>PowerPoint Presentation</vt:lpstr>
      <vt:lpstr>PowerPoint Presentation</vt:lpstr>
      <vt:lpstr>PowerPoint Presentation</vt:lpstr>
      <vt:lpstr>PowerPoint Presentation</vt:lpstr>
      <vt:lpstr>More Info </vt:lpstr>
      <vt:lpstr>One more thing….</vt:lpstr>
      <vt:lpstr>Follow us on Social Media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Jones, Amber N. (SSC-NASA)[SSC Education Office]</cp:lastModifiedBy>
  <cp:revision>142</cp:revision>
  <dcterms:created xsi:type="dcterms:W3CDTF">2013-05-31T15:07:19Z</dcterms:created>
  <dcterms:modified xsi:type="dcterms:W3CDTF">2014-07-02T15:55:39Z</dcterms:modified>
</cp:coreProperties>
</file>