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73" r:id="rId6"/>
    <p:sldId id="332" r:id="rId7"/>
    <p:sldId id="344" r:id="rId8"/>
    <p:sldId id="359" r:id="rId9"/>
    <p:sldId id="358" r:id="rId10"/>
    <p:sldId id="357" r:id="rId11"/>
    <p:sldId id="364" r:id="rId12"/>
    <p:sldId id="365" r:id="rId13"/>
    <p:sldId id="342" r:id="rId14"/>
    <p:sldId id="340" r:id="rId15"/>
    <p:sldId id="341" r:id="rId16"/>
    <p:sldId id="354" r:id="rId17"/>
    <p:sldId id="363" r:id="rId18"/>
    <p:sldId id="367" r:id="rId19"/>
    <p:sldId id="372" r:id="rId20"/>
    <p:sldId id="369" r:id="rId21"/>
    <p:sldId id="370" r:id="rId22"/>
    <p:sldId id="352" r:id="rId23"/>
    <p:sldId id="335" r:id="rId24"/>
    <p:sldId id="371" r:id="rId25"/>
    <p:sldId id="336" r:id="rId26"/>
    <p:sldId id="337" r:id="rId27"/>
    <p:sldId id="338" r:id="rId28"/>
    <p:sldId id="3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368" userDrawn="1">
          <p15:clr>
            <a:srgbClr val="A4A3A4"/>
          </p15:clr>
        </p15:guide>
        <p15:guide id="2" orient="horz" pos="10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m Moeen" initials="MM" lastIdx="6" clrIdx="0">
    <p:extLst>
      <p:ext uri="{19B8F6BF-5375-455C-9EA6-DF929625EA0E}">
        <p15:presenceInfo xmlns:p15="http://schemas.microsoft.com/office/powerpoint/2012/main" userId="S::mariam.moeen@ssaihq.com::c1b69b68-cc1f-484d-ad57-73624a873c43" providerId="AD"/>
      </p:ext>
    </p:extLst>
  </p:cmAuthor>
  <p:cmAuthor id="2" name="Brandy Nisbet-Wilcox" initials="BN" lastIdx="23" clrIdx="1">
    <p:extLst>
      <p:ext uri="{19B8F6BF-5375-455C-9EA6-DF929625EA0E}">
        <p15:presenceInfo xmlns:p15="http://schemas.microsoft.com/office/powerpoint/2012/main" userId="Brandy Nisbet-Wilcox" providerId="None"/>
      </p:ext>
    </p:extLst>
  </p:cmAuthor>
  <p:cmAuthor id="3" name="Erica Kriner" initials="EK" lastIdx="18" clrIdx="2">
    <p:extLst>
      <p:ext uri="{19B8F6BF-5375-455C-9EA6-DF929625EA0E}">
        <p15:presenceInfo xmlns:p15="http://schemas.microsoft.com/office/powerpoint/2012/main" userId="S::erica.kriner@ssaihq.com::68d87840-6a3d-4152-b2b3-efdd20288d13" providerId="AD"/>
      </p:ext>
    </p:extLst>
  </p:cmAuthor>
  <p:cmAuthor id="4" name="Torres Perez, Juan Luis. (ARC-SGE)[Bay Area Environmental Research Institute]" initials="TI" lastIdx="11" clrIdx="3">
    <p:extLst>
      <p:ext uri="{19B8F6BF-5375-455C-9EA6-DF929625EA0E}">
        <p15:presenceInfo xmlns:p15="http://schemas.microsoft.com/office/powerpoint/2012/main" userId="S::juan.l.torresperez_nasa.gov#ext#@ssaihq.onmicrosoft.com::85bd4e75-231c-4620-8d24-8d7d620a36e3" providerId="AD"/>
      </p:ext>
    </p:extLst>
  </p:cmAuthor>
  <p:cmAuthor id="5" name="Ross, Kenton W. (LARC-E3)" initials="RKW(" lastIdx="6" clrIdx="4">
    <p:extLst>
      <p:ext uri="{19B8F6BF-5375-455C-9EA6-DF929625EA0E}">
        <p15:presenceInfo xmlns:p15="http://schemas.microsoft.com/office/powerpoint/2012/main" userId="S::kwross@ndc.nasa.gov::73e742de-0059-4beb-8279-f6afc22015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1C3A46"/>
    <a:srgbClr val="0B1F28"/>
    <a:srgbClr val="266E99"/>
    <a:srgbClr val="8B8580"/>
    <a:srgbClr val="8A599A"/>
    <a:srgbClr val="B73B52"/>
    <a:srgbClr val="9EB13D"/>
    <a:srgbClr val="66A478"/>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0186D-1740-4130-975B-75B19387BF2F}" v="5" dt="2021-08-03T19:28:44.808"/>
    <p1510:client id="{6E1D5503-84AB-4ECA-B851-C555CB6219BE}" v="6" dt="2021-08-03T19:41:59.913"/>
    <p1510:client id="{70EBCE44-EF67-46B9-BFEA-10DAF5CA829F}" v="5" dt="2021-08-03T19:02:41.575"/>
    <p1510:client id="{749698ED-6548-4E50-A440-DF22412E3935}" v="5" dt="2021-08-03T16:00:18.749"/>
    <p1510:client id="{ABA87560-1011-4944-B92D-F80AFAF35ACE}" v="3" dt="2021-08-03T19:04:36.016"/>
    <p1510:client id="{C28C5F38-573E-4BA6-B681-ED366A740BDC}" v="73" dt="2021-08-03T19:17:00.750"/>
    <p1510:client id="{E0FCB123-BECA-4815-BE29-791025DBD2A7}" v="4" dt="2021-08-03T14:22:32.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79" autoAdjust="0"/>
  </p:normalViewPr>
  <p:slideViewPr>
    <p:cSldViewPr snapToGrid="0">
      <p:cViewPr varScale="1">
        <p:scale>
          <a:sx n="61" d="100"/>
          <a:sy n="61" d="100"/>
        </p:scale>
        <p:origin x="1416" y="58"/>
      </p:cViewPr>
      <p:guideLst>
        <p:guide pos="7368"/>
        <p:guide orient="horz" pos="10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m Moeen" userId="S::mariam.moeen@ssaihq.com::c1b69b68-cc1f-484d-ad57-73624a873c43" providerId="AD" clId="Web-{C28C5F38-573E-4BA6-B681-ED366A740BDC}"/>
    <pc:docChg chg="modSld">
      <pc:chgData name="Mariam Moeen" userId="S::mariam.moeen@ssaihq.com::c1b69b68-cc1f-484d-ad57-73624a873c43" providerId="AD" clId="Web-{C28C5F38-573E-4BA6-B681-ED366A740BDC}" dt="2021-08-03T19:17:00.750" v="72" actId="1076"/>
      <pc:docMkLst>
        <pc:docMk/>
      </pc:docMkLst>
      <pc:sldChg chg="addSp delSp modSp modNotes">
        <pc:chgData name="Mariam Moeen" userId="S::mariam.moeen@ssaihq.com::c1b69b68-cc1f-484d-ad57-73624a873c43" providerId="AD" clId="Web-{C28C5F38-573E-4BA6-B681-ED366A740BDC}" dt="2021-08-03T19:13:29.229" v="62"/>
        <pc:sldMkLst>
          <pc:docMk/>
          <pc:sldMk cId="3972813218" sldId="336"/>
        </pc:sldMkLst>
        <pc:spChg chg="add del mod">
          <ac:chgData name="Mariam Moeen" userId="S::mariam.moeen@ssaihq.com::c1b69b68-cc1f-484d-ad57-73624a873c43" providerId="AD" clId="Web-{C28C5F38-573E-4BA6-B681-ED366A740BDC}" dt="2021-08-03T19:13:02.916" v="59" actId="1076"/>
          <ac:spMkLst>
            <pc:docMk/>
            <pc:sldMk cId="3972813218" sldId="336"/>
            <ac:spMk id="4" creationId="{60807722-18AD-4557-BE52-A6D55D20F667}"/>
          </ac:spMkLst>
        </pc:spChg>
        <pc:picChg chg="add del mod">
          <ac:chgData name="Mariam Moeen" userId="S::mariam.moeen@ssaihq.com::c1b69b68-cc1f-484d-ad57-73624a873c43" providerId="AD" clId="Web-{C28C5F38-573E-4BA6-B681-ED366A740BDC}" dt="2021-08-03T19:11:57.524" v="40"/>
          <ac:picMkLst>
            <pc:docMk/>
            <pc:sldMk cId="3972813218" sldId="336"/>
            <ac:picMk id="6" creationId="{47EC73B6-21EB-4721-96ED-ECAB49758088}"/>
          </ac:picMkLst>
        </pc:picChg>
      </pc:sldChg>
      <pc:sldChg chg="addSp delSp modSp">
        <pc:chgData name="Mariam Moeen" userId="S::mariam.moeen@ssaihq.com::c1b69b68-cc1f-484d-ad57-73624a873c43" providerId="AD" clId="Web-{C28C5F38-573E-4BA6-B681-ED366A740BDC}" dt="2021-08-03T19:17:00.750" v="72" actId="1076"/>
        <pc:sldMkLst>
          <pc:docMk/>
          <pc:sldMk cId="1128844840" sldId="341"/>
        </pc:sldMkLst>
        <pc:spChg chg="add del mod">
          <ac:chgData name="Mariam Moeen" userId="S::mariam.moeen@ssaihq.com::c1b69b68-cc1f-484d-ad57-73624a873c43" providerId="AD" clId="Web-{C28C5F38-573E-4BA6-B681-ED366A740BDC}" dt="2021-08-03T19:07:45.861" v="10"/>
          <ac:spMkLst>
            <pc:docMk/>
            <pc:sldMk cId="1128844840" sldId="341"/>
            <ac:spMk id="4" creationId="{D30FD851-1433-45DC-8EF6-54019A0BBFCE}"/>
          </ac:spMkLst>
        </pc:spChg>
        <pc:spChg chg="del">
          <ac:chgData name="Mariam Moeen" userId="S::mariam.moeen@ssaihq.com::c1b69b68-cc1f-484d-ad57-73624a873c43" providerId="AD" clId="Web-{C28C5F38-573E-4BA6-B681-ED366A740BDC}" dt="2021-08-03T19:08:26.580" v="13"/>
          <ac:spMkLst>
            <pc:docMk/>
            <pc:sldMk cId="1128844840" sldId="341"/>
            <ac:spMk id="6" creationId="{23CC7F93-BADC-4BD3-9EEF-0EB697A6BBC5}"/>
          </ac:spMkLst>
        </pc:spChg>
        <pc:spChg chg="mod ord">
          <ac:chgData name="Mariam Moeen" userId="S::mariam.moeen@ssaihq.com::c1b69b68-cc1f-484d-ad57-73624a873c43" providerId="AD" clId="Web-{C28C5F38-573E-4BA6-B681-ED366A740BDC}" dt="2021-08-03T19:16:26.031" v="70" actId="1076"/>
          <ac:spMkLst>
            <pc:docMk/>
            <pc:sldMk cId="1128844840" sldId="341"/>
            <ac:spMk id="12" creationId="{16632E53-05FA-45E7-B714-9FB15C7EB622}"/>
          </ac:spMkLst>
        </pc:spChg>
        <pc:spChg chg="mod ord">
          <ac:chgData name="Mariam Moeen" userId="S::mariam.moeen@ssaihq.com::c1b69b68-cc1f-484d-ad57-73624a873c43" providerId="AD" clId="Web-{C28C5F38-573E-4BA6-B681-ED366A740BDC}" dt="2021-08-03T19:16:20.406" v="69" actId="1076"/>
          <ac:spMkLst>
            <pc:docMk/>
            <pc:sldMk cId="1128844840" sldId="341"/>
            <ac:spMk id="13" creationId="{CB120FD9-78D8-43F5-8303-60B6E70D86A7}"/>
          </ac:spMkLst>
        </pc:spChg>
        <pc:spChg chg="del">
          <ac:chgData name="Mariam Moeen" userId="S::mariam.moeen@ssaihq.com::c1b69b68-cc1f-484d-ad57-73624a873c43" providerId="AD" clId="Web-{C28C5F38-573E-4BA6-B681-ED366A740BDC}" dt="2021-08-03T19:10:01.974" v="26"/>
          <ac:spMkLst>
            <pc:docMk/>
            <pc:sldMk cId="1128844840" sldId="341"/>
            <ac:spMk id="15" creationId="{13ABBD80-2B08-43E6-814A-FB03F55985F8}"/>
          </ac:spMkLst>
        </pc:spChg>
        <pc:spChg chg="del">
          <ac:chgData name="Mariam Moeen" userId="S::mariam.moeen@ssaihq.com::c1b69b68-cc1f-484d-ad57-73624a873c43" providerId="AD" clId="Web-{C28C5F38-573E-4BA6-B681-ED366A740BDC}" dt="2021-08-03T19:07:02.750" v="1"/>
          <ac:spMkLst>
            <pc:docMk/>
            <pc:sldMk cId="1128844840" sldId="341"/>
            <ac:spMk id="16" creationId="{17DEFDB6-CCCF-42C5-B6A6-7195443598D5}"/>
          </ac:spMkLst>
        </pc:spChg>
        <pc:spChg chg="del">
          <ac:chgData name="Mariam Moeen" userId="S::mariam.moeen@ssaihq.com::c1b69b68-cc1f-484d-ad57-73624a873c43" providerId="AD" clId="Web-{C28C5F38-573E-4BA6-B681-ED366A740BDC}" dt="2021-08-03T19:06:56.750" v="0"/>
          <ac:spMkLst>
            <pc:docMk/>
            <pc:sldMk cId="1128844840" sldId="341"/>
            <ac:spMk id="17" creationId="{EFAD7D71-669B-4C1D-A861-C00B7E5DF3A8}"/>
          </ac:spMkLst>
        </pc:spChg>
        <pc:picChg chg="add mod">
          <ac:chgData name="Mariam Moeen" userId="S::mariam.moeen@ssaihq.com::c1b69b68-cc1f-484d-ad57-73624a873c43" providerId="AD" clId="Web-{C28C5F38-573E-4BA6-B681-ED366A740BDC}" dt="2021-08-03T19:17:00.750" v="72" actId="1076"/>
          <ac:picMkLst>
            <pc:docMk/>
            <pc:sldMk cId="1128844840" sldId="341"/>
            <ac:picMk id="2" creationId="{53FEB82A-3CC7-4F7C-B526-333425CA2383}"/>
          </ac:picMkLst>
        </pc:picChg>
        <pc:picChg chg="add mod">
          <ac:chgData name="Mariam Moeen" userId="S::mariam.moeen@ssaihq.com::c1b69b68-cc1f-484d-ad57-73624a873c43" providerId="AD" clId="Web-{C28C5F38-573E-4BA6-B681-ED366A740BDC}" dt="2021-08-03T19:09:02.550" v="24" actId="1076"/>
          <ac:picMkLst>
            <pc:docMk/>
            <pc:sldMk cId="1128844840" sldId="341"/>
            <ac:picMk id="7" creationId="{830FF2C1-C87D-4C7D-A157-0976E1C5D129}"/>
          </ac:picMkLst>
        </pc:picChg>
        <pc:picChg chg="add mod ord">
          <ac:chgData name="Mariam Moeen" userId="S::mariam.moeen@ssaihq.com::c1b69b68-cc1f-484d-ad57-73624a873c43" providerId="AD" clId="Web-{C28C5F38-573E-4BA6-B681-ED366A740BDC}" dt="2021-08-03T19:16:52.172" v="71" actId="1076"/>
          <ac:picMkLst>
            <pc:docMk/>
            <pc:sldMk cId="1128844840" sldId="341"/>
            <ac:picMk id="20" creationId="{07B26ACD-F57D-4CBF-B915-2653CDD1F6F0}"/>
          </ac:picMkLst>
        </pc:picChg>
      </pc:sldChg>
    </pc:docChg>
  </pc:docChgLst>
  <pc:docChgLst>
    <pc:chgData name="Mariam Moeen" userId="S::mariam.moeen@ssaihq.com::c1b69b68-cc1f-484d-ad57-73624a873c43" providerId="AD" clId="Web-{2B70186D-1740-4130-975B-75B19387BF2F}"/>
    <pc:docChg chg="modSld">
      <pc:chgData name="Mariam Moeen" userId="S::mariam.moeen@ssaihq.com::c1b69b68-cc1f-484d-ad57-73624a873c43" providerId="AD" clId="Web-{2B70186D-1740-4130-975B-75B19387BF2F}" dt="2021-08-03T19:28:44.808" v="4" actId="1076"/>
      <pc:docMkLst>
        <pc:docMk/>
      </pc:docMkLst>
      <pc:sldChg chg="modSp">
        <pc:chgData name="Mariam Moeen" userId="S::mariam.moeen@ssaihq.com::c1b69b68-cc1f-484d-ad57-73624a873c43" providerId="AD" clId="Web-{2B70186D-1740-4130-975B-75B19387BF2F}" dt="2021-08-03T19:27:08.633" v="2" actId="1076"/>
        <pc:sldMkLst>
          <pc:docMk/>
          <pc:sldMk cId="2354843686" sldId="340"/>
        </pc:sldMkLst>
        <pc:spChg chg="mod">
          <ac:chgData name="Mariam Moeen" userId="S::mariam.moeen@ssaihq.com::c1b69b68-cc1f-484d-ad57-73624a873c43" providerId="AD" clId="Web-{2B70186D-1740-4130-975B-75B19387BF2F}" dt="2021-08-03T19:27:08.633" v="2" actId="1076"/>
          <ac:spMkLst>
            <pc:docMk/>
            <pc:sldMk cId="2354843686" sldId="340"/>
            <ac:spMk id="12" creationId="{16632E53-05FA-45E7-B714-9FB15C7EB622}"/>
          </ac:spMkLst>
        </pc:spChg>
        <pc:spChg chg="mod">
          <ac:chgData name="Mariam Moeen" userId="S::mariam.moeen@ssaihq.com::c1b69b68-cc1f-484d-ad57-73624a873c43" providerId="AD" clId="Web-{2B70186D-1740-4130-975B-75B19387BF2F}" dt="2021-08-03T19:27:00.789" v="0" actId="1076"/>
          <ac:spMkLst>
            <pc:docMk/>
            <pc:sldMk cId="2354843686" sldId="340"/>
            <ac:spMk id="13" creationId="{CB120FD9-78D8-43F5-8303-60B6E70D86A7}"/>
          </ac:spMkLst>
        </pc:spChg>
      </pc:sldChg>
      <pc:sldChg chg="modSp">
        <pc:chgData name="Mariam Moeen" userId="S::mariam.moeen@ssaihq.com::c1b69b68-cc1f-484d-ad57-73624a873c43" providerId="AD" clId="Web-{2B70186D-1740-4130-975B-75B19387BF2F}" dt="2021-08-03T19:28:44.808" v="4" actId="1076"/>
        <pc:sldMkLst>
          <pc:docMk/>
          <pc:sldMk cId="1128844840" sldId="341"/>
        </pc:sldMkLst>
        <pc:picChg chg="mod">
          <ac:chgData name="Mariam Moeen" userId="S::mariam.moeen@ssaihq.com::c1b69b68-cc1f-484d-ad57-73624a873c43" providerId="AD" clId="Web-{2B70186D-1740-4130-975B-75B19387BF2F}" dt="2021-08-03T19:28:44.808" v="4" actId="1076"/>
          <ac:picMkLst>
            <pc:docMk/>
            <pc:sldMk cId="1128844840" sldId="341"/>
            <ac:picMk id="2" creationId="{53FEB82A-3CC7-4F7C-B526-333425CA2383}"/>
          </ac:picMkLst>
        </pc:picChg>
      </pc:sldChg>
    </pc:docChg>
  </pc:docChgLst>
  <pc:docChgLst>
    <pc:chgData name="Mariam Moeen" userId="S::mariam.moeen@ssaihq.com::c1b69b68-cc1f-484d-ad57-73624a873c43" providerId="AD" clId="Web-{ABA87560-1011-4944-B92D-F80AFAF35ACE}"/>
    <pc:docChg chg="modSld">
      <pc:chgData name="Mariam Moeen" userId="S::mariam.moeen@ssaihq.com::c1b69b68-cc1f-484d-ad57-73624a873c43" providerId="AD" clId="Web-{ABA87560-1011-4944-B92D-F80AFAF35ACE}" dt="2021-08-03T19:05:51.252" v="4"/>
      <pc:docMkLst>
        <pc:docMk/>
      </pc:docMkLst>
      <pc:sldChg chg="addSp delSp modSp modNotes">
        <pc:chgData name="Mariam Moeen" userId="S::mariam.moeen@ssaihq.com::c1b69b68-cc1f-484d-ad57-73624a873c43" providerId="AD" clId="Web-{ABA87560-1011-4944-B92D-F80AFAF35ACE}" dt="2021-08-03T19:05:51.252" v="4"/>
        <pc:sldMkLst>
          <pc:docMk/>
          <pc:sldMk cId="1128844840" sldId="341"/>
        </pc:sldMkLst>
        <pc:picChg chg="add del mod">
          <ac:chgData name="Mariam Moeen" userId="S::mariam.moeen@ssaihq.com::c1b69b68-cc1f-484d-ad57-73624a873c43" providerId="AD" clId="Web-{ABA87560-1011-4944-B92D-F80AFAF35ACE}" dt="2021-08-03T19:04:36.016" v="1"/>
          <ac:picMkLst>
            <pc:docMk/>
            <pc:sldMk cId="1128844840" sldId="341"/>
            <ac:picMk id="2" creationId="{6D8F2097-A63D-4C3B-95D7-C0B6DE8E80B2}"/>
          </ac:picMkLst>
        </pc:picChg>
      </pc:sldChg>
    </pc:docChg>
  </pc:docChgLst>
  <pc:docChgLst>
    <pc:chgData name="Mariam Moeen" userId="S::mariam.moeen@ssaihq.com::c1b69b68-cc1f-484d-ad57-73624a873c43" providerId="AD" clId="Web-{749698ED-6548-4E50-A440-DF22412E3935}"/>
    <pc:docChg chg="modSld">
      <pc:chgData name="Mariam Moeen" userId="S::mariam.moeen@ssaihq.com::c1b69b68-cc1f-484d-ad57-73624a873c43" providerId="AD" clId="Web-{749698ED-6548-4E50-A440-DF22412E3935}" dt="2021-08-03T16:07:07.870" v="97"/>
      <pc:docMkLst>
        <pc:docMk/>
      </pc:docMkLst>
      <pc:sldChg chg="addSp delSp modSp">
        <pc:chgData name="Mariam Moeen" userId="S::mariam.moeen@ssaihq.com::c1b69b68-cc1f-484d-ad57-73624a873c43" providerId="AD" clId="Web-{749698ED-6548-4E50-A440-DF22412E3935}" dt="2021-08-03T16:00:18.749" v="2"/>
        <pc:sldMkLst>
          <pc:docMk/>
          <pc:sldMk cId="3972813218" sldId="336"/>
        </pc:sldMkLst>
        <pc:spChg chg="add del mod">
          <ac:chgData name="Mariam Moeen" userId="S::mariam.moeen@ssaihq.com::c1b69b68-cc1f-484d-ad57-73624a873c43" providerId="AD" clId="Web-{749698ED-6548-4E50-A440-DF22412E3935}" dt="2021-08-03T16:00:18.749" v="2"/>
          <ac:spMkLst>
            <pc:docMk/>
            <pc:sldMk cId="3972813218" sldId="336"/>
            <ac:spMk id="6" creationId="{416F20D1-1034-4C85-9962-A2C9CD5E02DB}"/>
          </ac:spMkLst>
        </pc:spChg>
      </pc:sldChg>
      <pc:sldChg chg="modNotes">
        <pc:chgData name="Mariam Moeen" userId="S::mariam.moeen@ssaihq.com::c1b69b68-cc1f-484d-ad57-73624a873c43" providerId="AD" clId="Web-{749698ED-6548-4E50-A440-DF22412E3935}" dt="2021-08-03T16:07:07.870" v="97"/>
        <pc:sldMkLst>
          <pc:docMk/>
          <pc:sldMk cId="488984977" sldId="365"/>
        </pc:sldMkLst>
      </pc:sldChg>
    </pc:docChg>
  </pc:docChgLst>
  <pc:docChgLst>
    <pc:chgData name="Ross, Kenton W. (LARC-E3)" userId="73e742de-0059-4beb-8279-f6afc2201575" providerId="ADAL" clId="{E0FCB123-BECA-4815-BE29-791025DBD2A7}"/>
    <pc:docChg chg="custSel modSld">
      <pc:chgData name="Ross, Kenton W. (LARC-E3)" userId="73e742de-0059-4beb-8279-f6afc2201575" providerId="ADAL" clId="{E0FCB123-BECA-4815-BE29-791025DBD2A7}" dt="2021-08-03T14:22:32.867" v="6"/>
      <pc:docMkLst>
        <pc:docMk/>
      </pc:docMkLst>
      <pc:sldChg chg="addCm modCm">
        <pc:chgData name="Ross, Kenton W. (LARC-E3)" userId="73e742de-0059-4beb-8279-f6afc2201575" providerId="ADAL" clId="{E0FCB123-BECA-4815-BE29-791025DBD2A7}" dt="2021-08-03T14:22:32.867" v="6"/>
        <pc:sldMkLst>
          <pc:docMk/>
          <pc:sldMk cId="1128844840" sldId="341"/>
        </pc:sldMkLst>
      </pc:sldChg>
      <pc:sldChg chg="addCm">
        <pc:chgData name="Ross, Kenton W. (LARC-E3)" userId="73e742de-0059-4beb-8279-f6afc2201575" providerId="ADAL" clId="{E0FCB123-BECA-4815-BE29-791025DBD2A7}" dt="2021-08-03T14:10:06.481" v="0" actId="1589"/>
        <pc:sldMkLst>
          <pc:docMk/>
          <pc:sldMk cId="1234838289" sldId="372"/>
        </pc:sldMkLst>
      </pc:sldChg>
    </pc:docChg>
  </pc:docChgLst>
  <pc:docChgLst>
    <pc:chgData name="Mariam Moeen" userId="S::mariam.moeen@ssaihq.com::c1b69b68-cc1f-484d-ad57-73624a873c43" providerId="AD" clId="Web-{6E1D5503-84AB-4ECA-B851-C555CB6219BE}"/>
    <pc:docChg chg="modSld">
      <pc:chgData name="Mariam Moeen" userId="S::mariam.moeen@ssaihq.com::c1b69b68-cc1f-484d-ad57-73624a873c43" providerId="AD" clId="Web-{6E1D5503-84AB-4ECA-B851-C555CB6219BE}" dt="2021-08-03T19:41:59.913" v="5" actId="1076"/>
      <pc:docMkLst>
        <pc:docMk/>
      </pc:docMkLst>
      <pc:sldChg chg="modSp">
        <pc:chgData name="Mariam Moeen" userId="S::mariam.moeen@ssaihq.com::c1b69b68-cc1f-484d-ad57-73624a873c43" providerId="AD" clId="Web-{6E1D5503-84AB-4ECA-B851-C555CB6219BE}" dt="2021-08-03T19:37:47.273" v="0" actId="1076"/>
        <pc:sldMkLst>
          <pc:docMk/>
          <pc:sldMk cId="11132774" sldId="335"/>
        </pc:sldMkLst>
        <pc:picChg chg="mod">
          <ac:chgData name="Mariam Moeen" userId="S::mariam.moeen@ssaihq.com::c1b69b68-cc1f-484d-ad57-73624a873c43" providerId="AD" clId="Web-{6E1D5503-84AB-4ECA-B851-C555CB6219BE}" dt="2021-08-03T19:37:47.273" v="0" actId="1076"/>
          <ac:picMkLst>
            <pc:docMk/>
            <pc:sldMk cId="11132774" sldId="335"/>
            <ac:picMk id="7" creationId="{98EB57C3-68D6-47B5-A401-C6A4C28719DF}"/>
          </ac:picMkLst>
        </pc:picChg>
      </pc:sldChg>
      <pc:sldChg chg="modSp">
        <pc:chgData name="Mariam Moeen" userId="S::mariam.moeen@ssaihq.com::c1b69b68-cc1f-484d-ad57-73624a873c43" providerId="AD" clId="Web-{6E1D5503-84AB-4ECA-B851-C555CB6219BE}" dt="2021-08-03T19:41:59.913" v="5" actId="1076"/>
        <pc:sldMkLst>
          <pc:docMk/>
          <pc:sldMk cId="2354843686" sldId="340"/>
        </pc:sldMkLst>
        <pc:spChg chg="mod">
          <ac:chgData name="Mariam Moeen" userId="S::mariam.moeen@ssaihq.com::c1b69b68-cc1f-484d-ad57-73624a873c43" providerId="AD" clId="Web-{6E1D5503-84AB-4ECA-B851-C555CB6219BE}" dt="2021-08-03T19:41:59.913" v="5" actId="1076"/>
          <ac:spMkLst>
            <pc:docMk/>
            <pc:sldMk cId="2354843686" sldId="340"/>
            <ac:spMk id="15" creationId="{13ABBD80-2B08-43E6-814A-FB03F55985F8}"/>
          </ac:spMkLst>
        </pc:spChg>
      </pc:sldChg>
      <pc:sldChg chg="delSp">
        <pc:chgData name="Mariam Moeen" userId="S::mariam.moeen@ssaihq.com::c1b69b68-cc1f-484d-ad57-73624a873c43" providerId="AD" clId="Web-{6E1D5503-84AB-4ECA-B851-C555CB6219BE}" dt="2021-08-03T19:39:01.465" v="3"/>
        <pc:sldMkLst>
          <pc:docMk/>
          <pc:sldMk cId="854708819" sldId="352"/>
        </pc:sldMkLst>
        <pc:cxnChg chg="del">
          <ac:chgData name="Mariam Moeen" userId="S::mariam.moeen@ssaihq.com::c1b69b68-cc1f-484d-ad57-73624a873c43" providerId="AD" clId="Web-{6E1D5503-84AB-4ECA-B851-C555CB6219BE}" dt="2021-08-03T19:39:01.465" v="3"/>
          <ac:cxnSpMkLst>
            <pc:docMk/>
            <pc:sldMk cId="854708819" sldId="352"/>
            <ac:cxnSpMk id="3" creationId="{51A548B2-EC40-456D-AF00-59F081538A7A}"/>
          </ac:cxnSpMkLst>
        </pc:cxnChg>
        <pc:cxnChg chg="del">
          <ac:chgData name="Mariam Moeen" userId="S::mariam.moeen@ssaihq.com::c1b69b68-cc1f-484d-ad57-73624a873c43" providerId="AD" clId="Web-{6E1D5503-84AB-4ECA-B851-C555CB6219BE}" dt="2021-08-03T19:38:58.761" v="2"/>
          <ac:cxnSpMkLst>
            <pc:docMk/>
            <pc:sldMk cId="854708819" sldId="352"/>
            <ac:cxnSpMk id="11" creationId="{D08E68F0-3736-4097-B0CC-4672F180E53D}"/>
          </ac:cxnSpMkLst>
        </pc:cxnChg>
        <pc:cxnChg chg="del">
          <ac:chgData name="Mariam Moeen" userId="S::mariam.moeen@ssaihq.com::c1b69b68-cc1f-484d-ad57-73624a873c43" providerId="AD" clId="Web-{6E1D5503-84AB-4ECA-B851-C555CB6219BE}" dt="2021-08-03T19:38:55.886" v="1"/>
          <ac:cxnSpMkLst>
            <pc:docMk/>
            <pc:sldMk cId="854708819" sldId="352"/>
            <ac:cxnSpMk id="13" creationId="{98924EB2-72AA-450D-A5F9-A6F2D60C77D5}"/>
          </ac:cxnSpMkLst>
        </pc:cxnChg>
      </pc:sldChg>
    </pc:docChg>
  </pc:docChgLst>
  <pc:docChgLst>
    <pc:chgData name="Mariam Moeen" userId="S::mariam.moeen@ssaihq.com::c1b69b68-cc1f-484d-ad57-73624a873c43" providerId="AD" clId="Web-{70EBCE44-EF67-46B9-BFEA-10DAF5CA829F}"/>
    <pc:docChg chg="addSld delSld modSld">
      <pc:chgData name="Mariam Moeen" userId="S::mariam.moeen@ssaihq.com::c1b69b68-cc1f-484d-ad57-73624a873c43" providerId="AD" clId="Web-{70EBCE44-EF67-46B9-BFEA-10DAF5CA829F}" dt="2021-08-03T19:02:41.434" v="3"/>
      <pc:docMkLst>
        <pc:docMk/>
      </pc:docMkLst>
      <pc:sldChg chg="add del">
        <pc:chgData name="Mariam Moeen" userId="S::mariam.moeen@ssaihq.com::c1b69b68-cc1f-484d-ad57-73624a873c43" providerId="AD" clId="Web-{70EBCE44-EF67-46B9-BFEA-10DAF5CA829F}" dt="2021-08-03T19:02:41.434" v="3"/>
        <pc:sldMkLst>
          <pc:docMk/>
          <pc:sldMk cId="1128844840" sldId="341"/>
        </pc:sldMkLst>
      </pc:sldChg>
      <pc:sldChg chg="addSp delSp modSp">
        <pc:chgData name="Mariam Moeen" userId="S::mariam.moeen@ssaihq.com::c1b69b68-cc1f-484d-ad57-73624a873c43" providerId="AD" clId="Web-{70EBCE44-EF67-46B9-BFEA-10DAF5CA829F}" dt="2021-08-03T19:02:39.622" v="2"/>
        <pc:sldMkLst>
          <pc:docMk/>
          <pc:sldMk cId="42441773" sldId="354"/>
        </pc:sldMkLst>
        <pc:picChg chg="add del mod">
          <ac:chgData name="Mariam Moeen" userId="S::mariam.moeen@ssaihq.com::c1b69b68-cc1f-484d-ad57-73624a873c43" providerId="AD" clId="Web-{70EBCE44-EF67-46B9-BFEA-10DAF5CA829F}" dt="2021-08-03T19:02:39.622" v="2"/>
          <ac:picMkLst>
            <pc:docMk/>
            <pc:sldMk cId="42441773" sldId="354"/>
            <ac:picMk id="2" creationId="{5BD0D5F1-2D27-4B5F-98D6-4008800ACC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oxics.usgs.gov/hypoxia/mississippi/flux_ests/delivery/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oxics.usgs.gov/hypoxia/mississippi/flux_ests/delivery/index.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sgs.gov/media/images/sediment-berm-along-northern-chandeleur-islands-louisian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gs.gov/media/images/sediment-berm-along-northern-chandeleur-islands-louisian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hotolib.noaa.gov/Collections/Sanctuaries/Florida-Keys/emodule/848/eitem/3608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sgs.gov/media/images/hurricane-katrina-august-29-2005" TargetMode="External"/><Relationship Id="rId7" Type="http://schemas.openxmlformats.org/officeDocument/2006/relationships/hyperlink" Target="https://photolib.noaa.gov/Collections/Sanctuaries/Florida-Keys/emodule/848/eitem/3608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usgs.gov/media/images/sediment-berm-along-northern-chandeleur-islands-louisiana" TargetMode="External"/><Relationship Id="rId5" Type="http://schemas.openxmlformats.org/officeDocument/2006/relationships/hyperlink" Target="https://www.usgs.gov/media/images/battling-blaze-deepwater-horizon-oilrig" TargetMode="External"/><Relationship Id="rId4" Type="http://schemas.openxmlformats.org/officeDocument/2006/relationships/hyperlink" Target="https://pubs.usgs.gov/of/2010/1146/html/imagepages/Figure10.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gs.gov/core-science-systems/nli/landsat/landsat-5?qt-science_support_page_related_con=0#qt-science_support_page_related_con"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usgs.gov/core-science-systems/nli/landsat/landsat-8?qt-science_support_page_related_con=0#qt-science_support_page_related_con" TargetMode="External"/><Relationship Id="rId4" Type="http://schemas.openxmlformats.org/officeDocument/2006/relationships/hyperlink" Target="https://www.usgs.gov/core-science-systems/nli/landsat/landsat-7?qt-science_support_page_related_con=0#qt-science_support_page_related_c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sgs.gov/core-science-systems/nli/landsat/landsat-5?qt-science_support_page_related_con=0#qt-science_support_page_related_co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svs.gsfc.nasa.gov/10812" TargetMode="External"/><Relationship Id="rId4" Type="http://schemas.openxmlformats.org/officeDocument/2006/relationships/hyperlink" Target="https://espd.gsfc.nasa.gov/science-land.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the Louisiana Water Resources Team, and we developed a Google Earth Engine Tool which uses NASA Earth observations to monitor historical changes in the extent of seagrass meadows in the Breton National Wildlife Refuge in the coastal Louisiana region. </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While this slide has very basic information, we made it for our partners, who don't have experience with remote sensing. We will add or remove it depending on our audience.</a:t>
            </a:r>
          </a:p>
          <a:p>
            <a:endParaRPr lang="en-US" dirty="0">
              <a:cs typeface="Calibri"/>
            </a:endParaRPr>
          </a:p>
          <a:p>
            <a:r>
              <a:rPr lang="en-US" dirty="0">
                <a:cs typeface="Calibri"/>
              </a:rPr>
              <a:t>In this case, there is a unique band combination that allows seagrasses to be analyzed over time. Photosynthetic organisms reflect a large amount of near infrared light, so the NIR band and the blue band collectively allow aquatic vegetation to be assessed. The team compared the amount of near infrared light and blue light to make an index sensitive to aquatic vegetation which is known as the Normalized Difference Aquatic Vegetation Index (NDAVI).</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28182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While this slide has very basic information, we made it for our partners, who don't have experience with remote sensing. We will add or remove it depending on our audience.</a:t>
            </a:r>
          </a:p>
          <a:p>
            <a:endParaRPr lang="en-US" dirty="0">
              <a:cs typeface="Calibri"/>
            </a:endParaRPr>
          </a:p>
          <a:p>
            <a:r>
              <a:rPr lang="en-US" dirty="0">
                <a:cs typeface="Calibri"/>
              </a:rPr>
              <a:t>The next parameter being assessed was turbidity which, according to the USGS, is defined as</a:t>
            </a:r>
            <a:r>
              <a:rPr lang="en-US" dirty="0"/>
              <a:t> the measure of relative clarity of a liquid. It is an optical characteristic of water and is a measurement of the amount of light that is scattered by material in the water when a light is shined through the water sample. The higher the intensity of scattered light, the higher the turbidity. Material that causes water to be turbid include clay, silt, very tiny inorganic and organic matter, algae, dissolved colored organic compounds, and plankton and other microscopic organisms. Turbidity makes water cloudy or opaque, so comparing</a:t>
            </a:r>
            <a:r>
              <a:rPr lang="en-US" dirty="0">
                <a:cs typeface="Calibri"/>
              </a:rPr>
              <a:t> the amount of red and green light can bring out suspended sediment in water. We used a mathematical technique called a "normalized difference" which functions as a difference of the bands divided by a sum of the bands. This makes an "index" which is used to monitor the amount of suspended sediment in the region, and assess the distribution of turbidity in the study area.</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76020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While this slide has very basic information, we made it for our partners, who don't have experience with remote sensing. We will add or remove it depending on our audience.</a:t>
            </a:r>
          </a:p>
          <a:p>
            <a:endParaRPr lang="en-US" dirty="0"/>
          </a:p>
          <a:p>
            <a:r>
              <a:rPr lang="en-US" dirty="0"/>
              <a:t>This slide discusses the band combinations used to assess Chlorophyll-a distribution in the </a:t>
            </a:r>
            <a:r>
              <a:rPr lang="en-US" dirty="0" err="1"/>
              <a:t>Chandeleur</a:t>
            </a:r>
            <a:r>
              <a:rPr lang="en-US" dirty="0"/>
              <a:t> Sound. Calculating chlorophyll-a utilized a two-fold equation adapted from Mishra and Mishra (2012). The first step involved calculating NDCI. Since we utilize Landsat 8 data we used NDVI as a proxy for NDCI. As outlined by Buma and Lee (2020), NDCI for Landsat 8 can be calculated via normalized difference between Bands 5 and 4 (NIR and Red). This equation is the same as NDVI. The results of this equation were then applied to a second equation in order to obtain chlorophyll-a values, as seen in the JPL Fall 2019 Honduras and Belize project. Constants are adopted from the JPL Fall 2019 Honduras and Belize project, as well as Mishra and Mishra (2012).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83715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 for Coastal Remote Ecological Observations in Louisiana, or Tool CREOL, consists of an interactive user interface in Google Earth Engine. We created Tool CREOL in order to fulfill our partners’ needs both to understand historical trends in seagrass extent and water quality and to monitor current conditions. As shown here, users can choose one of several areas of interest to examine within the Chandeleur Islands region, as well as the entire sound, or the user can also select their own region of interest by "creating an asset". They can then add their choice of imagery to the map after selecting a year and season. Imagery includes true color, the spectral indices representing seagrass and turbidity, chlorophyll-a, seas surface temperature, and sea surface salinity. They can also view a land/water classification for the region of interest. Users can also generate time series charts displaying the overall variation of a parameter within the region over a chosen time period.</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7173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basic imagery and time series functions, our tool also includes some special features to help our partners further understand spatial and temporal variation of seagrass beds and water quality parameters. The slide comparison feature allows users to dynamically view two images side-by-side. This feature can be used to compare two different parameters from the same year and season, as is shown on the left with true color and turbidity from fall 2010. Users can also compare images from different times if desired. Tool CREOL also includes a point change inspector which allows users to examine temporal variation of parameters at specific points throughout the region. The example shown on the right displays a plot of the seagrass index from 2010 to 2020 at the location marked by the red circle. The point change inspector allows for a nuanced analysis of the spatial variation in historical trends.</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5598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looks the normalized Difference Aquatic Vegetation Index in the Chandeleur Islands. Five points were selected across the islands, and their NDAVI distribution was compared from 1984 through 2021. The left panel image shows the true color NDAVI imagery in Spring of 1984, and we can see how the islands covered a significantly larger area at the time. As we move through the center panel (the time series graph), it is very interesting to see how the NDAVI has shifted in relation to many different hurricanes and catastrophic events that occurred within the 36-hour time period. The panel on the right hand-side shows the true-color image of the same extent (Chandeleur Islands) in Spring of 2021. </a:t>
            </a:r>
            <a:endParaRPr lang="en-US" dirty="0"/>
          </a:p>
          <a:p>
            <a:endParaRPr lang="en-US" dirty="0">
              <a:cs typeface="Calibri"/>
            </a:endParaRPr>
          </a:p>
          <a:p>
            <a:r>
              <a:rPr lang="en-US" dirty="0">
                <a:cs typeface="Calibri"/>
              </a:rPr>
              <a:t>The islands have shrunk and some portions have completely disappeared overtime due to the impacts of hurricane activity on the coastal Louisiana region in addition to other catastrophic events. The land in the southern part of the island has deteriorated drastically, and  shifted coastward by a few km. Many hurricanes appear to have reduced land area in the Chandeleur Islands, but the barrier island system has been able to recover. However, Hurricanes George, Ivan and Katrina have made an impact to that the barrier island system, destroying as much as 90% of the land there. The Chandeleurs have still not completely recovered from these storms. An emergency sand berm was built in 2010 in an effort to prevent oil from the BP oil spill from reaching the island. While it failed to prevent oil from reaching the islands, it did stabilize land loss.</a:t>
            </a:r>
          </a:p>
          <a:p>
            <a:endParaRPr lang="en-US" dirty="0">
              <a:cs typeface="Calibri"/>
            </a:endParaRPr>
          </a:p>
          <a:p>
            <a:r>
              <a:rPr lang="en-US" dirty="0">
                <a:cs typeface="Calibri"/>
              </a:rPr>
              <a:t>SAV has suffered along with the land in proximity to it. The SAV behind the northern and southern parts of the island was destroyed by the 2004-2005 hurricanes, while the SAV behind the central part of the island remains healthy and intact. The SAV seems to have benefitted from the construction of the sand berm in June 2010, stabilizing it's decline, and even causing the SAV to recover in some places.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66991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images show the Normalized Difference Aquatic Vegetation Index in the summer months of 2000 to 2020. The highest values of the index, shown in green, occur very close to the islands each year. These images also exhibit the changes in land cover seen in the previous figure– the low land cover in the 2010 image, after hurricane Katrina but before the sand berm placement, is particularly striking. These images suggest that the decreasing NDAVI trends correspond with the loss of seagrasses in immediate proximity to the islands when land area disappears. Interestingly, some regions relatively far from the islands have high NDAVI values, particularly in 2020. These regions likely do not contain seagrasses, as seagrasses tend to only occur in very shallow regions.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824082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Here we compare the SAV index, acting as a proxy for SAV health, for the entire Chandeleur island system, to a major lever on the environment in the Chandeleur Sound, water discharge from the Mississippi River. River runoff and precipitation, which contributes to river run off, should be the first order control on salinity. Historically, it seems that the SAV fair better in a lower salinity, or fresher water, environment. This has major implications for ecosystem changes that will result from the installation of more river diversion projects in the lower Mississippi River in the coming decades. </a:t>
            </a:r>
          </a:p>
          <a:p>
            <a:endParaRPr lang="en-US" dirty="0">
              <a:cs typeface="Calibri" panose="020F0502020204030204"/>
            </a:endParaRPr>
          </a:p>
          <a:p>
            <a:r>
              <a:rPr lang="en-US" dirty="0">
                <a:cs typeface="Calibri" panose="020F0502020204030204"/>
              </a:rPr>
              <a:t>Reference for Salinity Data: </a:t>
            </a:r>
            <a:r>
              <a:rPr lang="en-US" dirty="0"/>
              <a:t>https://www.frontiersin.org/articles/10.3389/fmars.2018.00084/full</a:t>
            </a:r>
            <a:endParaRPr lang="en-US" dirty="0">
              <a:cs typeface="Calibri"/>
            </a:endParaRPr>
          </a:p>
          <a:p>
            <a:r>
              <a:rPr lang="en-US" dirty="0"/>
              <a:t>Reference for Mississippi River Discharge Data: </a:t>
            </a:r>
            <a:r>
              <a:rPr lang="en-US" u="sng" dirty="0">
                <a:hlinkClick r:id="rId3"/>
              </a:rPr>
              <a:t>https://toxics.usgs.gov/hypoxia/mississippi/flux_ests/delivery/index.html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44218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chlorophyll data (green) across the entirety of the Chandeleur Islands has a striking, persistent increase across our study interval. This increase is matched by an increase in the phosphorus load from the Mississippi River into the Gulf of Mexico. Macronutrients in river runoff is known to contribute to algae blooms. These algae blooms have the potential to remove too much oxygen from the water column and damage marine ecosystems. </a:t>
            </a:r>
          </a:p>
          <a:p>
            <a:endParaRPr lang="en-US" dirty="0">
              <a:cs typeface="Calibri"/>
            </a:endParaRPr>
          </a:p>
          <a:p>
            <a:r>
              <a:rPr lang="en-US" dirty="0">
                <a:cs typeface="Calibri"/>
              </a:rPr>
              <a:t>Reference for Mississippi River Discharge Data: </a:t>
            </a:r>
            <a:r>
              <a:rPr lang="en-US" u="sng" dirty="0">
                <a:hlinkClick r:id="rId3"/>
              </a:rPr>
              <a:t>https://</a:t>
            </a:r>
            <a:r>
              <a:rPr lang="en-US" u="sng" dirty="0" smtClean="0">
                <a:hlinkClick r:id="rId3"/>
              </a:rPr>
              <a:t>toxics.usgs.gov/hypoxia/mississippi/flux_ests/delivery/index.html</a:t>
            </a:r>
            <a:endParaRPr lang="en-US" u="sng" dirty="0" smtClean="0"/>
          </a:p>
          <a:p>
            <a:endParaRPr lang="en-US" u="sng" dirty="0" smtClean="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864877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figures show how the turbidity fluctuates in the summer months of 5 different years in the Chandeleur Islands region. In 2000, the turbidity was relatively higher in proximity to the land and moving outwards. In 2005, the turbidity was at an overall lower value in the northern portion of the islands, and got more turbid as you move south. In 2010, the turbidity increased slightly, and continued to increase in proximity to the islands as well. The 2020 summer imagery was quite cloudy which inhibited us from making comparisons to the other years.</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44949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500"/>
              </a:spcBef>
              <a:spcAft>
                <a:spcPts val="600"/>
              </a:spcAft>
            </a:pPr>
            <a:r>
              <a:rPr lang="en-US" dirty="0"/>
              <a:t>Pictured is a map showing the Breton National Wildlife Refuge, outlined in black, and surrounding coastal areas. Breton National Wildlife Refuge, located off Louisiana’s southeastern coast and established in 1904, is the United States’ second oldest national wildlife refuge. The refuge consists of a chain of barrier islands between the coastline and the Gulf of Mexico, including Breton Island and the Chandeleur Islands. These islands are ever-changing, shaped and reshaped by currents, storms and other dynamic ocean processes.</a:t>
            </a:r>
          </a:p>
          <a:p>
            <a:pPr lvl="1">
              <a:spcBef>
                <a:spcPts val="500"/>
              </a:spcBef>
              <a:spcAft>
                <a:spcPts val="600"/>
              </a:spcAft>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547712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partners will be able to use Tool CREOL to better understand historical trends and spatiotemporal variation in both seagrass extent and water quality around the Chandeleur Islands. As the tool automatically uses the most up to date available imagery, our partners can also continue to use the tool moving forward. These capabilities will be of great use for the restoration and revegetation project that began in 2020.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76705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after looking at various water quality parameters through time series distributions in conjunction to the imagery, we noticed that there was tremendous land loss from Hurricanes George, Ivan, and Katrina. Overall, the seagrass ecosystem deteriorated along with the Chandeleur Islands. There were some restoration efforts that were implemented in the coastal Louisiana region to restore damage from destructive events such as the Oil Spill. A sand berm constructed in 2010 had a positive, and lasting impact on land and seagrass health. The Chandeleur Island segrasses thrive in less saline conditions. Additionally, algal blooms have increased continuously since they early 1990s.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42852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factors limited our ability to obtain consistently accurate results from our analysis. First, the high frequency of heavy cloud cover, particularly during the hurricane season, meant that we had to mask significant portions of many images used in our analysis. This led to patchy imagery for some years and seasons, as shown in the images on the right. Additionally, the differences in parameter intensity between seasons introduced challenges in our choice of visualization parameters for Tool CREOL. A source of uncertainty in our time series analysis was the inconsistencies between sensors, particularly the differences in the wavelength ranges measured by Landsat 5’s near infrared band compared to Landsat 7 and 8. Finally, we did not have access to sufficient in situ data to validate our results. Lastly, to measure chlorophyll we initially use NDVI as a proxy for NDCI for Landsat 8. Our equations are adopted from Mishra and Mishra (2012) as well as the Fall 2019 JPL Honduras and Belize project. Using a proxy can reduce accuracy and increase uncertainty in our data.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1604217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Future work includes incorporating Landsat Collection 2 Data into the tool, utilizing in situ data to provide validation for our imagery and adding a GIF generator panel into the tool. Incorporating Landsat Collection 2 would provide the most up to date and accurate imagery in our tool. We previously attempted to incorporate this dataset, but ran into multiple processing errors that made the data difficult to use. Additionally, very little in situ data was available for our study area parameters. Obtaining data for chlorophyll, turbidity and SAV would improve Tool CREOL's accuracy and provide validation for the results. Lastly, we hope to add a GIF generator to our tool. The addition of a GIF generator would provide additional usability for the user and allow for the creation of gifs to model changes in our parameters over time.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K</a:t>
            </a:r>
            <a:r>
              <a:rPr lang="en-US" dirty="0"/>
              <a:t>aren Morgan, USGS (</a:t>
            </a:r>
            <a:r>
              <a:rPr lang="en-US" dirty="0">
                <a:hlinkClick r:id="rId3"/>
              </a:rPr>
              <a:t>https://www.usgs.gov/media/images/sediment-berm-along-northern-chandeleur-islands-Louisiana</a:t>
            </a:r>
            <a:r>
              <a:rPr lang="en-US" dirty="0"/>
              <a: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4009662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would like to thank our partners for collaborating with us on this research project. A huge thank you also to our Science Advisor Dr. Juan Torres-Perez and our mentor Britnay Beaudry for all their help, guidance and support throughout this summer term.</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a:t>
            </a:r>
            <a:r>
              <a:rPr lang="en-US" dirty="0"/>
              <a:t>Karen Morgan, USGS (https://coastal.er.usgs.gov/data-release/doi-P9DQZQCX/)</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359349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our references! Thank you for listening, and we will take any questions.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76629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barrier islands protect the coastline of Louisiana, including densely populated areas such as New Orleans, from destructive storm surges. The islands are also of importance to conservation efforts as they provide crucial habitat and nesting grounds for several bird species. In the shallow waters surrounding the western shore of the islands, seagrass beds support a biodiverse marine ecosystem. Seagrasses are types of submerged aquatic vegetation and, along with supporting biodiversity, they also provide essential ecosystem services to Louisiana’s coastal community. By absorbing excess nutrients in the water, seagrasses help to prevent harmful algal blooms that can cause fish die-offs. By providing marine habitat, the seagrass beds also benefit local fisheries. Lastly, seagrasses trap suspended sediment and help to reduce erosion of the barrier islands, thereby contributing to storm surge protection.</a:t>
            </a:r>
          </a:p>
          <a:p>
            <a:endParaRPr lang="en-US" dirty="0"/>
          </a:p>
          <a:p>
            <a:pPr>
              <a:defRPr/>
            </a:pPr>
            <a:r>
              <a:rPr lang="en-US" dirty="0"/>
              <a:t>Image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Karen Morgan, USGS (</a:t>
            </a:r>
            <a:r>
              <a:rPr lang="en-US" dirty="0">
                <a:hlinkClick r:id="rId3"/>
              </a:rPr>
              <a:t>https://www.usgs.gov/media/images/sediment-berm-along-northern-chandeleur-islands-Louisiana</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Right: </a:t>
            </a:r>
            <a:r>
              <a:rPr lang="en-US" sz="1200" b="0" i="0" kern="1200" dirty="0">
                <a:solidFill>
                  <a:schemeClr val="tx1"/>
                </a:solidFill>
                <a:effectLst/>
                <a:latin typeface="+mn-lt"/>
                <a:ea typeface="+mn-ea"/>
                <a:cs typeface="+mn-cs"/>
              </a:rPr>
              <a:t>Paige Gill, </a:t>
            </a:r>
            <a:r>
              <a:rPr lang="en-US" dirty="0"/>
              <a:t>NOAA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https://photolib.noaa.gov/Collections/Sanctuaries/Florida-Keys/emodule/848/eitem/36080</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97918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century, Breton National Wildlife Refuge’s barrier islands and seagrass beds have been shrinking, due to both devastating events and long-term stressors. A series of destructive hurricanes have subjected the islands to major erosion; most notably, Hurricane Katrina reduced the islands’ land area by 80% when it hit coastal Louisiana in 2005. As climate change increases the frequency and magnitude of major storms, each year’s hurricane season will continue to threaten the islands. Meanwhile, gradual sea level rise in the region has caused the islands to shrink further. As the land mass of the islands decreases, so does their ability to support seagrass beds; thus, the extent and health of Breton National Wildlife Refuge’s valuable seagrass beds are in decline as well. Further, the 2010 Deepwater Horizon oil spill inflicted lasting harm on the refuge’s seagrass beds. As seagrass populations decline, they provide the islands with weaker protection from erosion, exacerbating the shrinking islands problem.</a:t>
            </a:r>
          </a:p>
          <a:p>
            <a:endParaRPr lang="en-US" dirty="0"/>
          </a:p>
          <a:p>
            <a:r>
              <a:rPr lang="en-US" dirty="0"/>
              <a:t>Image credits:</a:t>
            </a:r>
          </a:p>
          <a:p>
            <a:pPr marL="0" marR="0">
              <a:lnSpc>
                <a:spcPct val="107000"/>
              </a:lnSpc>
              <a:spcBef>
                <a:spcPts val="0"/>
              </a:spcBef>
              <a:spcAft>
                <a:spcPts val="800"/>
              </a:spcAft>
            </a:pPr>
            <a:r>
              <a:rPr lang="en-US" dirty="0"/>
              <a:t>Left panel, from top to bottom: USGS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https://www.usgs.gov/media/images/hurricane-katrina-august-29-2005</a:t>
            </a:r>
            <a:r>
              <a:rPr lang="en-US" sz="1800" dirty="0">
                <a:effectLst/>
                <a:latin typeface="Calibri" panose="020F0502020204030204" pitchFamily="34" charset="0"/>
                <a:ea typeface="Calibri" panose="020F0502020204030204" pitchFamily="34" charset="0"/>
                <a:cs typeface="Times New Roman" panose="02020603050405020304" pitchFamily="18" charset="0"/>
              </a:rPr>
              <a:t>) , USGS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https://pubs.usgs.gov/of/2010/1146/html/imagepages/Figure10.html\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US Coast Guard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https://www.usgs.gov/media/images/battling-blaze-deepwater-horizon-oilrig</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Right panel, from top to bottom: Karen Morgan, USGS (</a:t>
            </a:r>
            <a:r>
              <a:rPr lang="en-US" dirty="0">
                <a:hlinkClick r:id="rId6"/>
              </a:rPr>
              <a:t>https://www.usgs.gov/media/images/sediment-berm-along-northern-chandeleur-islands-Louisiana</a:t>
            </a:r>
            <a:r>
              <a:rPr lang="en-US" dirty="0"/>
              <a:t> ); </a:t>
            </a:r>
            <a:r>
              <a:rPr lang="en-US" sz="1200" b="0" i="0" kern="1200" dirty="0">
                <a:solidFill>
                  <a:schemeClr val="tx1"/>
                </a:solidFill>
                <a:effectLst/>
                <a:latin typeface="+mn-lt"/>
                <a:ea typeface="+mn-ea"/>
                <a:cs typeface="+mn-cs"/>
              </a:rPr>
              <a:t>Paige Gill, </a:t>
            </a:r>
            <a:r>
              <a:rPr lang="en-US" dirty="0"/>
              <a:t>NOAA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https://photolib.noaa.gov/Collections/Sanctuaries/Florida-Keys/emodule/848/eitem/36080</a:t>
            </a:r>
            <a:r>
              <a:rPr lang="en-US" dirty="0"/>
              <a:t>)</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04576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Also important to the health of the Chandeleur island region and its seagrass beds is water quality. Three of the key indicators of water quality in the region are salinity, turbidity, and chlorophyll-a. Salinity is the concentration of salts in the water and, in coastal Louisiana, it can vary depending on freshwater input from the Mississippi river, shown in the image on the left. Seagrass can be sensitive to salinity, its growth and survival threatened by too high or low salt concentrations. Turbidity describes the relative clarity of the water, and it increases with higher concentrations of sediment and other suspended solids. Elevated turbidity can inhibit seagrass growth as it reduces the availability of sunlight underwater. Lastly, chlorophyll-a is an indicator of the amount of photosynthetic activity in the water. High levels of chlorophyll-a can indicate seagrass growth, but it can also suggest an abundance of phytoplankton. Too much phytoplankton can lead to harmful algal blooms, which reduce overall ecosystem health and may also limit light availability to seagrass. Primary producers’ growth tends to be limited by nutrients such as nitrogen and phosphorous, so increases in nutrients, such as those originating in agricultural runoff, tend to cause chlorophyll-a concentrations to grow.</a:t>
            </a:r>
          </a:p>
          <a:p>
            <a:endParaRPr lang="en-US" dirty="0">
              <a:cs typeface="Calibri"/>
            </a:endParaRPr>
          </a:p>
          <a:p>
            <a:r>
              <a:rPr lang="en-US" dirty="0">
                <a:cs typeface="Calibri"/>
              </a:rPr>
              <a:t>Image credits:</a:t>
            </a:r>
          </a:p>
          <a:p>
            <a:pPr marL="171450" indent="-171450">
              <a:buFont typeface="Arial" panose="020B0604020202020204" pitchFamily="34" charset="0"/>
              <a:buChar char="•"/>
            </a:pPr>
            <a:r>
              <a:rPr lang="en-US" dirty="0">
                <a:cs typeface="Calibri"/>
              </a:rPr>
              <a:t>Left: USGS (https://www.usgs.gov/media/images/satellite-image-new-orleans-region)</a:t>
            </a:r>
          </a:p>
          <a:p>
            <a:pPr marL="171450" indent="-171450">
              <a:buFont typeface="Arial" panose="020B0604020202020204" pitchFamily="34" charset="0"/>
              <a:buChar char="•"/>
            </a:pPr>
            <a:r>
              <a:rPr lang="en-US" dirty="0">
                <a:cs typeface="Calibri"/>
              </a:rPr>
              <a:t>Middle: imagery created by our tool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Right: “</a:t>
            </a:r>
            <a:r>
              <a:rPr lang="en-US" sz="1200" b="0" i="0" kern="1200" dirty="0">
                <a:solidFill>
                  <a:schemeClr val="tx1"/>
                </a:solidFill>
                <a:effectLst/>
                <a:latin typeface="+mn-lt"/>
                <a:ea typeface="+mn-ea"/>
                <a:cs typeface="+mn-cs"/>
              </a:rPr>
              <a:t>Phytoplankton - the foundation of the oceanic food chain,” </a:t>
            </a:r>
            <a:r>
              <a:rPr lang="en-US" dirty="0">
                <a:cs typeface="Calibri"/>
              </a:rPr>
              <a:t>NOAA (https://photolib.noaa.gov/Collections/Fisheries/Life-In-The-Sea/Marine-Plants-Phytoplankton/emodule/1060/eitem/47219)</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91785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images on the left show the drastic change in land area of the Chandeleur islands between 1984 and 2019. </a:t>
            </a:r>
            <a:r>
              <a:rPr lang="en-US" sz="1200" b="0" i="0" kern="1200" dirty="0">
                <a:solidFill>
                  <a:schemeClr val="tx1"/>
                </a:solidFill>
                <a:effectLst/>
                <a:latin typeface="+mn-lt"/>
                <a:ea typeface="+mn-ea"/>
                <a:cs typeface="+mn-cs"/>
              </a:rPr>
              <a:t>In 2020, a major restoration project began in BNWR to rebuild the islands and their habitat suitability. Millions of cubic yards of dredged sand will be added to the islands in order to increase land cover and elevation. Additionally, seagrass beds off the coast of the islands will be restored using methods such as transplantation and recolonization. However, in order to choose optimal sites for seagrass revegetation, restoration experts need to understand historical trends in seagrass bed locations and water quality conditions. They also need to be able to monitor current conditions.</a:t>
            </a:r>
            <a:endParaRPr lang="en-US" dirty="0">
              <a:cs typeface="Calibri" panose="020F0502020204030204"/>
            </a:endParaRPr>
          </a:p>
          <a:p>
            <a:endParaRPr lang="en-US" dirty="0">
              <a:cs typeface="Calibri" panose="020F0502020204030204"/>
            </a:endParaRPr>
          </a:p>
          <a:p>
            <a:r>
              <a:rPr lang="en-US" dirty="0">
                <a:cs typeface="Calibri" panose="020F0502020204030204"/>
              </a:rPr>
              <a:t>Image credits</a:t>
            </a:r>
          </a:p>
          <a:p>
            <a:pPr marL="171450" indent="-171450">
              <a:buFont typeface="Arial" panose="020B0604020202020204" pitchFamily="34" charset="0"/>
              <a:buChar char="•"/>
            </a:pPr>
            <a:r>
              <a:rPr lang="en-US" dirty="0">
                <a:cs typeface="Calibri" panose="020F0502020204030204"/>
              </a:rPr>
              <a:t>Left: imagery created by our tool</a:t>
            </a:r>
          </a:p>
          <a:p>
            <a:pPr marL="171450" indent="-171450">
              <a:buFont typeface="Arial" panose="020B0604020202020204" pitchFamily="34" charset="0"/>
              <a:buChar char="•"/>
            </a:pPr>
            <a:r>
              <a:rPr lang="en-US" dirty="0">
                <a:cs typeface="Calibri" panose="020F0502020204030204"/>
              </a:rPr>
              <a:t>Top right: Linda York, NPS (https://www.nps.gov/articles/dredging.htm)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panose="020F0502020204030204"/>
              </a:rPr>
              <a:t>Bottom right: </a:t>
            </a:r>
            <a:r>
              <a:rPr lang="en-US" sz="1200" b="0" i="0" kern="1200" dirty="0">
                <a:solidFill>
                  <a:schemeClr val="tx1"/>
                </a:solidFill>
                <a:effectLst/>
                <a:latin typeface="+mn-lt"/>
                <a:ea typeface="+mn-ea"/>
                <a:cs typeface="+mn-cs"/>
              </a:rPr>
              <a:t>Paige Gill, </a:t>
            </a:r>
            <a:r>
              <a:rPr lang="en-US" dirty="0"/>
              <a:t>NOAA  (https://photolib.noaa.gov/Collections/Sanctuaries/Florida-Keys/emodule/848/eitem/36080 )</a:t>
            </a:r>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48341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main project objectives were geared to address community concerns regarding the shrinking islands and seagrass meadows in the Breton National Wildlife Refuge region. First, we developed a Google Earth Engine tool that monitors and evaluates water quality parameters in the study area. This tool enables users to analyze historical trends in water quality parameters which are relevant to seagrass health. Finally, the tool has the ability to generate maps which display current turbidity conditions, seagrass bed locations, .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57662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team used Collection 1 Tier 1 Surface Reflectance data from Landsat 5 Thematic Mapper, Landsat 7 Enhanced Thematic Mapper plus, and Landsat 8 Operational Land Imager. Though each of the satellites' date ranges overlap with one another, the datasets were pieced together in a manner that didn’t overlap the data. Landsat 7 had malfunctioned within 4 years of it's launch which resulted in major gaps (stripes of missing data) to appear in imagery. For this reason, we avoided using Landsat 7 data, and instead used Landsat 5 to cover the majority of Landsat 7's temporal range, then switched to using Landsat 8 data when it was launched.  Landsat satellites take images every 16 days and have a pixel resolution of 30 meters.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data from these satellites were obtained and processed through the cloud-computing platform, Google Earth Engine. </a:t>
            </a:r>
          </a:p>
          <a:p>
            <a:endParaRPr lang="en-US" dirty="0">
              <a:cs typeface="Calibri"/>
            </a:endParaRPr>
          </a:p>
          <a:p>
            <a:r>
              <a:rPr lang="en-US" dirty="0">
                <a:cs typeface="Calibri"/>
              </a:rPr>
              <a:t>LANDSAT 5 Image: </a:t>
            </a:r>
            <a:r>
              <a:rPr lang="en-US" dirty="0">
                <a:hlinkClick r:id="rId3"/>
              </a:rPr>
              <a:t>https://www.usgs.gov/core-science-systems/nli/landsat/landsat-5?qt-science_support_page_related_con=0#qt-science_support_page_related_con</a:t>
            </a:r>
            <a:endParaRPr lang="en-US" dirty="0">
              <a:cs typeface="Calibri"/>
            </a:endParaRPr>
          </a:p>
          <a:p>
            <a:r>
              <a:rPr lang="en-US" dirty="0">
                <a:cs typeface="Calibri"/>
              </a:rPr>
              <a:t>LANDSAT 7 Image: </a:t>
            </a:r>
            <a:r>
              <a:rPr lang="en-US" dirty="0">
                <a:hlinkClick r:id="rId4"/>
              </a:rPr>
              <a:t>https://www.usgs.gov/core-science-systems/nli/landsat/landsat-7?qt-science_support_page_related_con=0#qt-science_support_page_related_con</a:t>
            </a:r>
            <a:endParaRPr lang="en-US" dirty="0">
              <a:cs typeface="Calibri"/>
            </a:endParaRPr>
          </a:p>
          <a:p>
            <a:r>
              <a:rPr lang="en-US" dirty="0">
                <a:cs typeface="Calibri"/>
              </a:rPr>
              <a:t>LANDSAT 8 Image: </a:t>
            </a:r>
            <a:r>
              <a:rPr lang="en-US" dirty="0">
                <a:hlinkClick r:id="rId5"/>
              </a:rPr>
              <a:t>https://www.usgs.gov/core-science-systems/nli/landsat/landsat-8?qt-science_support_page_related_con=0#qt-science_support_page_related_con</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1826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processing the data, we masked out clouds, cloud shadow, and land from the images to improve the accuracy of our data results. Images are stacked based on their level of cloudiness such that the second least cloudy image fills gaps in the least cloudy image. This was done using Landsat 5, Landsat 7, and Landsat 8’s pixel quality assessment bands, which easily identify which pixels have cloud impurities or land cover. Looking at the right-hand side, the image to left is unmasked and the image to the right has land and clouds masked.</a:t>
            </a:r>
          </a:p>
          <a:p>
            <a:endParaRPr lang="en-US" dirty="0">
              <a:cs typeface="Calibri"/>
            </a:endParaRPr>
          </a:p>
          <a:p>
            <a:r>
              <a:rPr lang="en-US" dirty="0">
                <a:cs typeface="Calibri"/>
              </a:rPr>
              <a:t>LANDSAT 5 Image: </a:t>
            </a:r>
            <a:r>
              <a:rPr lang="en-US" dirty="0">
                <a:hlinkClick r:id="rId3"/>
              </a:rPr>
              <a:t>https://www.usgs.gov/core-science-systems/nli/landsat/landsat-5?qt-science_support_page_related_con=0#qt-science_support_page_related_con</a:t>
            </a:r>
            <a:endParaRPr lang="en-US" dirty="0">
              <a:cs typeface="Calibri"/>
            </a:endParaRPr>
          </a:p>
          <a:p>
            <a:pPr marL="0" marR="0">
              <a:lnSpc>
                <a:spcPct val="107000"/>
              </a:lnSpc>
              <a:spcBef>
                <a:spcPts val="0"/>
              </a:spcBef>
              <a:spcAft>
                <a:spcPts val="800"/>
              </a:spcAft>
            </a:pPr>
            <a:r>
              <a:rPr lang="en-US" dirty="0">
                <a:cs typeface="Calibri"/>
              </a:rPr>
              <a:t>LANDSAT 7 Image: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https://espd.gsfc.nasa.gov/science-land.html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LANDSAT 8 Image: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https://svs.gsfc.nasa.gov/10812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835484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185" r="17249"/>
          <a:stretch/>
        </p:blipFill>
        <p:spPr>
          <a:xfrm>
            <a:off x="0" y="0"/>
            <a:ext cx="5591174"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33.png"/><Relationship Id="rId4" Type="http://schemas.openxmlformats.org/officeDocument/2006/relationships/image" Target="../media/image38.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133/ofr20071080" TargetMode="External"/><Relationship Id="rId7" Type="http://schemas.openxmlformats.org/officeDocument/2006/relationships/hyperlink" Target="http://dx.doi.org/10.3390/rs13050856"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doi.org/10.1007/s13157-020-01344-y" TargetMode="External"/><Relationship Id="rId5" Type="http://schemas.openxmlformats.org/officeDocument/2006/relationships/hyperlink" Target="https://doi.org/10.3389/fmars.2018.00084" TargetMode="External"/><Relationship Id="rId4" Type="http://schemas.openxmlformats.org/officeDocument/2006/relationships/hyperlink" Target="https://doi.org/10.1016/j.aquabot.2018.08.00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3158" y="5751134"/>
            <a:ext cx="1970411" cy="338554"/>
          </a:xfrm>
          <a:prstGeom prst="rect">
            <a:avLst/>
          </a:prstGeom>
        </p:spPr>
        <p:txBody>
          <a:bodyPr wrap="none" lIns="91440" tIns="45720" rIns="91440" bIns="45720" anchor="t">
            <a:spAutoFit/>
          </a:bodyPr>
          <a:lstStyle/>
          <a:p>
            <a:r>
              <a:rPr lang="en-US" sz="1600" dirty="0">
                <a:solidFill>
                  <a:srgbClr val="54AEB2"/>
                </a:solidFill>
                <a:latin typeface="Century Gothic"/>
              </a:rPr>
              <a:t>California – Ames </a:t>
            </a:r>
            <a:endParaRPr lang="en-US" dirty="0">
              <a:solidFill>
                <a:srgbClr val="54AEB2"/>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54AEB2"/>
                </a:solidFill>
                <a:latin typeface="Century Gothic"/>
              </a:rPr>
              <a:t>LOUISIANA</a:t>
            </a:r>
            <a:endParaRPr lang="en-US" dirty="0"/>
          </a:p>
          <a:p>
            <a:pPr algn="l"/>
            <a:r>
              <a:rPr lang="en-US" sz="2800" b="0" spc="0" dirty="0">
                <a:solidFill>
                  <a:srgbClr val="54AEB2"/>
                </a:solidFill>
              </a:rPr>
              <a:t>Water Resources</a:t>
            </a:r>
            <a:endParaRPr lang="en-US" sz="2800" b="0" spc="0" baseline="0" dirty="0">
              <a:solidFill>
                <a:srgbClr val="54AEB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cs typeface="Times New Roman"/>
              </a:rPr>
              <a:t>Using NASA Earth Observations to Monitor Historical Changes in Extent of Seagrass Meadows in the Breton National Wildlife Refuge in Louisiana</a:t>
            </a:r>
            <a:endParaRPr lang="en-US" sz="1800" dirty="0">
              <a:solidFill>
                <a:schemeClr val="tx1">
                  <a:lumMod val="75000"/>
                  <a:lumOff val="25000"/>
                </a:schemeClr>
              </a:solidFill>
              <a:cs typeface="Times New Roman"/>
            </a:endParaRPr>
          </a:p>
        </p:txBody>
      </p:sp>
      <p:sp>
        <p:nvSpPr>
          <p:cNvPr id="5" name="TextBox 4"/>
          <p:cNvSpPr txBox="1"/>
          <p:nvPr/>
        </p:nvSpPr>
        <p:spPr>
          <a:xfrm>
            <a:off x="6102086" y="4738897"/>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Mariam Moeen, Daniel Babin, Tasos Tentoglou, </a:t>
            </a:r>
            <a:endParaRPr lang="en-US" dirty="0">
              <a:solidFill>
                <a:schemeClr val="tx1">
                  <a:lumMod val="75000"/>
                  <a:lumOff val="25000"/>
                </a:schemeClr>
              </a:solidFill>
              <a:latin typeface="Calibri" panose="020F0502020204030204"/>
              <a:cs typeface="Calibri" panose="020F0502020204030204"/>
            </a:endParaRPr>
          </a:p>
          <a:p>
            <a:r>
              <a:rPr lang="en-US" sz="1400" dirty="0">
                <a:solidFill>
                  <a:schemeClr val="tx1">
                    <a:lumMod val="75000"/>
                    <a:lumOff val="25000"/>
                  </a:schemeClr>
                </a:solidFill>
                <a:latin typeface="Century Gothic"/>
              </a:rPr>
              <a:t>Taryn Waite, &amp; Kelly Young</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458891" y="275325"/>
            <a:ext cx="326928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a:rPr>
              <a:t>SEAGRASSES</a:t>
            </a:r>
            <a:endParaRPr lang="en-US" dirty="0"/>
          </a:p>
        </p:txBody>
      </p:sp>
      <p:sp>
        <p:nvSpPr>
          <p:cNvPr id="12" name="TextBox 11">
            <a:extLst>
              <a:ext uri="{FF2B5EF4-FFF2-40B4-BE49-F238E27FC236}">
                <a16:creationId xmlns:a16="http://schemas.microsoft.com/office/drawing/2014/main" id="{16632E53-05FA-45E7-B714-9FB15C7EB622}"/>
              </a:ext>
            </a:extLst>
          </p:cNvPr>
          <p:cNvSpPr txBox="1"/>
          <p:nvPr/>
        </p:nvSpPr>
        <p:spPr>
          <a:xfrm>
            <a:off x="929710" y="1313683"/>
            <a:ext cx="30256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Near Infrared Band</a:t>
            </a:r>
            <a:endParaRPr lang="en-US" sz="2000" dirty="0">
              <a:solidFill>
                <a:schemeClr val="tx1">
                  <a:lumMod val="75000"/>
                  <a:lumOff val="25000"/>
                </a:schemeClr>
              </a:solidFill>
              <a:cs typeface="Calibri" panose="020F0502020204030204"/>
            </a:endParaRPr>
          </a:p>
        </p:txBody>
      </p:sp>
      <p:sp>
        <p:nvSpPr>
          <p:cNvPr id="13" name="TextBox 12">
            <a:extLst>
              <a:ext uri="{FF2B5EF4-FFF2-40B4-BE49-F238E27FC236}">
                <a16:creationId xmlns:a16="http://schemas.microsoft.com/office/drawing/2014/main" id="{CB120FD9-78D8-43F5-8303-60B6E70D86A7}"/>
              </a:ext>
            </a:extLst>
          </p:cNvPr>
          <p:cNvSpPr txBox="1"/>
          <p:nvPr/>
        </p:nvSpPr>
        <p:spPr>
          <a:xfrm>
            <a:off x="5239215" y="1378534"/>
            <a:ext cx="16974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Blue Band</a:t>
            </a:r>
            <a:endParaRPr lang="en-US" sz="2000" dirty="0">
              <a:cs typeface="Calibri" panose="020F0502020204030204"/>
            </a:endParaRPr>
          </a:p>
        </p:txBody>
      </p:sp>
      <p:sp>
        <p:nvSpPr>
          <p:cNvPr id="15" name="TextBox 14">
            <a:extLst>
              <a:ext uri="{FF2B5EF4-FFF2-40B4-BE49-F238E27FC236}">
                <a16:creationId xmlns:a16="http://schemas.microsoft.com/office/drawing/2014/main" id="{13ABBD80-2B08-43E6-814A-FB03F55985F8}"/>
              </a:ext>
            </a:extLst>
          </p:cNvPr>
          <p:cNvSpPr txBox="1"/>
          <p:nvPr/>
        </p:nvSpPr>
        <p:spPr>
          <a:xfrm>
            <a:off x="8077770" y="1346108"/>
            <a:ext cx="31883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Aquatic Vegetation</a:t>
            </a:r>
            <a:endParaRPr lang="en-US" sz="2000" dirty="0"/>
          </a:p>
        </p:txBody>
      </p:sp>
      <p:sp>
        <p:nvSpPr>
          <p:cNvPr id="17" name="Text Placeholder 3">
            <a:extLst>
              <a:ext uri="{FF2B5EF4-FFF2-40B4-BE49-F238E27FC236}">
                <a16:creationId xmlns:a16="http://schemas.microsoft.com/office/drawing/2014/main" id="{EFAD7D71-669B-4C1D-A861-C00B7E5DF3A8}"/>
              </a:ext>
            </a:extLst>
          </p:cNvPr>
          <p:cNvSpPr txBox="1">
            <a:spLocks/>
          </p:cNvSpPr>
          <p:nvPr/>
        </p:nvSpPr>
        <p:spPr>
          <a:xfrm>
            <a:off x="446484" y="5806663"/>
            <a:ext cx="11301738" cy="5149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lumMod val="75000"/>
                    <a:lumOff val="25000"/>
                  </a:schemeClr>
                </a:solidFill>
                <a:latin typeface="Century Gothic"/>
                <a:cs typeface="Calibri"/>
              </a:rPr>
              <a:t>Normalized Difference Aquatic Vegetation Index = (</a:t>
            </a:r>
            <a:r>
              <a:rPr lang="en-US" sz="2400" b="1" dirty="0">
                <a:solidFill>
                  <a:srgbClr val="7030A0"/>
                </a:solidFill>
                <a:latin typeface="Century Gothic"/>
                <a:cs typeface="Calibri"/>
              </a:rPr>
              <a:t>NIR</a:t>
            </a:r>
            <a:r>
              <a:rPr lang="en-US" sz="2400" dirty="0">
                <a:solidFill>
                  <a:schemeClr val="tx1">
                    <a:lumMod val="75000"/>
                    <a:lumOff val="25000"/>
                  </a:schemeClr>
                </a:solidFill>
                <a:latin typeface="Century Gothic"/>
                <a:cs typeface="Calibri"/>
              </a:rPr>
              <a:t>–</a:t>
            </a:r>
            <a:r>
              <a:rPr lang="en-US" sz="2400" dirty="0">
                <a:latin typeface="Century Gothic"/>
                <a:cs typeface="Calibri"/>
              </a:rPr>
              <a:t> </a:t>
            </a:r>
            <a:r>
              <a:rPr lang="en-US" sz="2400" b="1" dirty="0">
                <a:solidFill>
                  <a:srgbClr val="0070C0"/>
                </a:solidFill>
                <a:latin typeface="Century Gothic"/>
                <a:cs typeface="Calibri"/>
              </a:rPr>
              <a:t>Blue</a:t>
            </a:r>
            <a:r>
              <a:rPr lang="en-US" sz="2400" dirty="0">
                <a:solidFill>
                  <a:schemeClr val="tx1">
                    <a:lumMod val="75000"/>
                    <a:lumOff val="25000"/>
                  </a:schemeClr>
                </a:solidFill>
                <a:latin typeface="Century Gothic"/>
                <a:cs typeface="Calibri"/>
              </a:rPr>
              <a:t>) / (</a:t>
            </a:r>
            <a:r>
              <a:rPr lang="en-US" sz="2400" b="1" dirty="0">
                <a:solidFill>
                  <a:srgbClr val="7030A0"/>
                </a:solidFill>
                <a:latin typeface="Century Gothic"/>
                <a:cs typeface="Calibri"/>
              </a:rPr>
              <a:t>NIR</a:t>
            </a:r>
            <a:r>
              <a:rPr lang="en-US" sz="2400" dirty="0">
                <a:solidFill>
                  <a:schemeClr val="tx1">
                    <a:lumMod val="75000"/>
                    <a:lumOff val="25000"/>
                  </a:schemeClr>
                </a:solidFill>
                <a:latin typeface="Century Gothic"/>
                <a:cs typeface="Calibri"/>
              </a:rPr>
              <a:t>+</a:t>
            </a:r>
            <a:r>
              <a:rPr lang="en-US" sz="2400" dirty="0">
                <a:latin typeface="Century Gothic"/>
                <a:cs typeface="Calibri"/>
              </a:rPr>
              <a:t> </a:t>
            </a:r>
            <a:r>
              <a:rPr lang="en-US" sz="2400" b="1" dirty="0">
                <a:solidFill>
                  <a:srgbClr val="0070C0"/>
                </a:solidFill>
                <a:latin typeface="Century Gothic"/>
                <a:cs typeface="Calibri"/>
              </a:rPr>
              <a:t>Blue</a:t>
            </a:r>
            <a:r>
              <a:rPr lang="en-US" sz="2400" dirty="0">
                <a:solidFill>
                  <a:schemeClr val="tx1">
                    <a:lumMod val="75000"/>
                    <a:lumOff val="25000"/>
                  </a:schemeClr>
                </a:solidFill>
                <a:latin typeface="Century Gothic"/>
                <a:cs typeface="Calibri"/>
              </a:rPr>
              <a:t>)</a:t>
            </a:r>
          </a:p>
        </p:txBody>
      </p:sp>
      <p:sp>
        <p:nvSpPr>
          <p:cNvPr id="8" name="TextBox 7">
            <a:extLst>
              <a:ext uri="{FF2B5EF4-FFF2-40B4-BE49-F238E27FC236}">
                <a16:creationId xmlns:a16="http://schemas.microsoft.com/office/drawing/2014/main" id="{465B387A-61DC-4A33-9C54-7053F9BEE243}"/>
              </a:ext>
            </a:extLst>
          </p:cNvPr>
          <p:cNvSpPr txBox="1"/>
          <p:nvPr/>
        </p:nvSpPr>
        <p:spPr>
          <a:xfrm>
            <a:off x="4005263" y="2998788"/>
            <a:ext cx="488950" cy="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&amp;</a:t>
            </a:r>
          </a:p>
        </p:txBody>
      </p:sp>
      <p:sp>
        <p:nvSpPr>
          <p:cNvPr id="18" name="TextBox 17">
            <a:extLst>
              <a:ext uri="{FF2B5EF4-FFF2-40B4-BE49-F238E27FC236}">
                <a16:creationId xmlns:a16="http://schemas.microsoft.com/office/drawing/2014/main" id="{C4C44AE8-4711-4497-8C53-FC01DF20457A}"/>
              </a:ext>
            </a:extLst>
          </p:cNvPr>
          <p:cNvSpPr txBox="1"/>
          <p:nvPr/>
        </p:nvSpPr>
        <p:spPr>
          <a:xfrm>
            <a:off x="7631113" y="2998788"/>
            <a:ext cx="488950" cy="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a:t>
            </a:r>
          </a:p>
        </p:txBody>
      </p:sp>
      <p:sp>
        <p:nvSpPr>
          <p:cNvPr id="19" name="Text Placeholder 3">
            <a:extLst>
              <a:ext uri="{FF2B5EF4-FFF2-40B4-BE49-F238E27FC236}">
                <a16:creationId xmlns:a16="http://schemas.microsoft.com/office/drawing/2014/main" id="{953D48DE-7E51-4E3E-B7CA-4EFDBF54CD83}"/>
              </a:ext>
            </a:extLst>
          </p:cNvPr>
          <p:cNvSpPr txBox="1">
            <a:spLocks/>
          </p:cNvSpPr>
          <p:nvPr/>
        </p:nvSpPr>
        <p:spPr>
          <a:xfrm>
            <a:off x="745250" y="838693"/>
            <a:ext cx="9059207" cy="4477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tx1">
                    <a:lumMod val="75000"/>
                    <a:lumOff val="25000"/>
                  </a:schemeClr>
                </a:solidFill>
                <a:latin typeface="Century Gothic"/>
                <a:cs typeface="Calibri"/>
              </a:rPr>
              <a:t>Photosynthetic organisms reflect a large amount of </a:t>
            </a:r>
            <a:r>
              <a:rPr lang="en-US" sz="2000" b="1" dirty="0">
                <a:solidFill>
                  <a:srgbClr val="7030A0"/>
                </a:solidFill>
                <a:latin typeface="Century Gothic"/>
                <a:cs typeface="Calibri"/>
              </a:rPr>
              <a:t>near infrared light</a:t>
            </a:r>
          </a:p>
        </p:txBody>
      </p:sp>
      <p:pic>
        <p:nvPicPr>
          <p:cNvPr id="3" name="Picture 6" descr="Background pattern, map&#10;&#10;Description automatically generated">
            <a:extLst>
              <a:ext uri="{FF2B5EF4-FFF2-40B4-BE49-F238E27FC236}">
                <a16:creationId xmlns:a16="http://schemas.microsoft.com/office/drawing/2014/main" id="{A8176E71-9502-4BC2-BB27-97670FDF9DC6}"/>
              </a:ext>
            </a:extLst>
          </p:cNvPr>
          <p:cNvPicPr>
            <a:picLocks noChangeAspect="1"/>
          </p:cNvPicPr>
          <p:nvPr/>
        </p:nvPicPr>
        <p:blipFill>
          <a:blip r:embed="rId3"/>
          <a:stretch>
            <a:fillRect/>
          </a:stretch>
        </p:blipFill>
        <p:spPr>
          <a:xfrm>
            <a:off x="1064775" y="1774344"/>
            <a:ext cx="2741176" cy="3091847"/>
          </a:xfrm>
          <a:prstGeom prst="roundRect">
            <a:avLst/>
          </a:prstGeom>
          <a:effectLst>
            <a:outerShdw blurRad="50800" dist="38100" dir="2700000" algn="tl" rotWithShape="0">
              <a:prstClr val="black">
                <a:alpha val="40000"/>
              </a:prstClr>
            </a:outerShdw>
          </a:effectLst>
        </p:spPr>
      </p:pic>
      <p:pic>
        <p:nvPicPr>
          <p:cNvPr id="6" name="Picture 3" descr="A picture containing nature, ice&#10;&#10;Description automatically generated">
            <a:extLst>
              <a:ext uri="{FF2B5EF4-FFF2-40B4-BE49-F238E27FC236}">
                <a16:creationId xmlns:a16="http://schemas.microsoft.com/office/drawing/2014/main" id="{F6C0D03A-9FEB-480C-A19D-5442C994BA7C}"/>
              </a:ext>
            </a:extLst>
          </p:cNvPr>
          <p:cNvPicPr>
            <a:picLocks noChangeAspect="1"/>
          </p:cNvPicPr>
          <p:nvPr/>
        </p:nvPicPr>
        <p:blipFill>
          <a:blip r:embed="rId4"/>
          <a:stretch>
            <a:fillRect/>
          </a:stretch>
        </p:blipFill>
        <p:spPr>
          <a:xfrm>
            <a:off x="4689475" y="1774825"/>
            <a:ext cx="2746375" cy="3095625"/>
          </a:xfrm>
          <a:prstGeom prst="roundRect">
            <a:avLst/>
          </a:prstGeom>
          <a:effectLst>
            <a:outerShdw blurRad="50800" dist="38100" dir="2700000" algn="tl" rotWithShape="0">
              <a:prstClr val="black">
                <a:alpha val="40000"/>
              </a:prstClr>
            </a:outerShdw>
          </a:effectLst>
        </p:spPr>
      </p:pic>
      <p:pic>
        <p:nvPicPr>
          <p:cNvPr id="7" name="Picture 10">
            <a:extLst>
              <a:ext uri="{FF2B5EF4-FFF2-40B4-BE49-F238E27FC236}">
                <a16:creationId xmlns:a16="http://schemas.microsoft.com/office/drawing/2014/main" id="{D8CB9512-F73E-4835-AF40-4BFFD4DEB551}"/>
              </a:ext>
            </a:extLst>
          </p:cNvPr>
          <p:cNvPicPr>
            <a:picLocks noChangeAspect="1"/>
          </p:cNvPicPr>
          <p:nvPr/>
        </p:nvPicPr>
        <p:blipFill>
          <a:blip r:embed="rId5"/>
          <a:stretch>
            <a:fillRect/>
          </a:stretch>
        </p:blipFill>
        <p:spPr>
          <a:xfrm>
            <a:off x="8239125" y="5160169"/>
            <a:ext cx="2714625" cy="323850"/>
          </a:xfrm>
          <a:prstGeom prst="rect">
            <a:avLst/>
          </a:prstGeom>
        </p:spPr>
      </p:pic>
      <p:pic>
        <p:nvPicPr>
          <p:cNvPr id="11" name="Picture 13" descr="Background pattern&#10;&#10;Description automatically generated">
            <a:extLst>
              <a:ext uri="{FF2B5EF4-FFF2-40B4-BE49-F238E27FC236}">
                <a16:creationId xmlns:a16="http://schemas.microsoft.com/office/drawing/2014/main" id="{782B6BB6-49A9-48BF-9F31-B505D70EC49D}"/>
              </a:ext>
            </a:extLst>
          </p:cNvPr>
          <p:cNvPicPr>
            <a:picLocks noChangeAspect="1"/>
          </p:cNvPicPr>
          <p:nvPr/>
        </p:nvPicPr>
        <p:blipFill>
          <a:blip r:embed="rId6"/>
          <a:stretch>
            <a:fillRect/>
          </a:stretch>
        </p:blipFill>
        <p:spPr>
          <a:xfrm>
            <a:off x="8315325" y="1774825"/>
            <a:ext cx="2735263" cy="309562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4" name="TextBox 13">
            <a:extLst>
              <a:ext uri="{FF2B5EF4-FFF2-40B4-BE49-F238E27FC236}">
                <a16:creationId xmlns:a16="http://schemas.microsoft.com/office/drawing/2014/main" id="{F58AB5C2-B768-4A48-AE03-64625EF01D61}"/>
              </a:ext>
            </a:extLst>
          </p:cNvPr>
          <p:cNvSpPr txBox="1"/>
          <p:nvPr/>
        </p:nvSpPr>
        <p:spPr>
          <a:xfrm>
            <a:off x="8236968" y="5453153"/>
            <a:ext cx="5722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-0.5</a:t>
            </a:r>
          </a:p>
        </p:txBody>
      </p:sp>
      <p:sp>
        <p:nvSpPr>
          <p:cNvPr id="16" name="TextBox 15">
            <a:extLst>
              <a:ext uri="{FF2B5EF4-FFF2-40B4-BE49-F238E27FC236}">
                <a16:creationId xmlns:a16="http://schemas.microsoft.com/office/drawing/2014/main" id="{DC6BEBDE-743F-42E3-A86A-183FD057D7D1}"/>
              </a:ext>
            </a:extLst>
          </p:cNvPr>
          <p:cNvSpPr txBox="1"/>
          <p:nvPr/>
        </p:nvSpPr>
        <p:spPr>
          <a:xfrm>
            <a:off x="10637986" y="5453152"/>
            <a:ext cx="2990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p>
        </p:txBody>
      </p:sp>
      <p:sp>
        <p:nvSpPr>
          <p:cNvPr id="23" name="TextBox 22">
            <a:extLst>
              <a:ext uri="{FF2B5EF4-FFF2-40B4-BE49-F238E27FC236}">
                <a16:creationId xmlns:a16="http://schemas.microsoft.com/office/drawing/2014/main" id="{2FE0A0CF-65E6-492C-B15E-730FBF8AD727}"/>
              </a:ext>
            </a:extLst>
          </p:cNvPr>
          <p:cNvSpPr txBox="1"/>
          <p:nvPr/>
        </p:nvSpPr>
        <p:spPr>
          <a:xfrm>
            <a:off x="8189343" y="4931434"/>
            <a:ext cx="11185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latin typeface="Century Gothic"/>
            </a:endParaRPr>
          </a:p>
        </p:txBody>
      </p:sp>
      <p:sp>
        <p:nvSpPr>
          <p:cNvPr id="25" name="TextBox 24">
            <a:extLst>
              <a:ext uri="{FF2B5EF4-FFF2-40B4-BE49-F238E27FC236}">
                <a16:creationId xmlns:a16="http://schemas.microsoft.com/office/drawing/2014/main" id="{BAC7DB1C-9912-4D54-958C-BB5FC1F58042}"/>
              </a:ext>
            </a:extLst>
          </p:cNvPr>
          <p:cNvSpPr txBox="1"/>
          <p:nvPr/>
        </p:nvSpPr>
        <p:spPr>
          <a:xfrm>
            <a:off x="8239439" y="4883809"/>
            <a:ext cx="1233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NDAVI</a:t>
            </a:r>
            <a:endParaRPr lang="en-US" dirty="0"/>
          </a:p>
        </p:txBody>
      </p:sp>
      <p:sp>
        <p:nvSpPr>
          <p:cNvPr id="27" name="Text Placeholder 3">
            <a:extLst>
              <a:ext uri="{FF2B5EF4-FFF2-40B4-BE49-F238E27FC236}">
                <a16:creationId xmlns:a16="http://schemas.microsoft.com/office/drawing/2014/main" id="{F61818F6-1438-4415-8F2B-A3EEEF7FF9E3}"/>
              </a:ext>
            </a:extLst>
          </p:cNvPr>
          <p:cNvSpPr txBox="1">
            <a:spLocks/>
          </p:cNvSpPr>
          <p:nvPr/>
        </p:nvSpPr>
        <p:spPr>
          <a:xfrm>
            <a:off x="1692306" y="5099743"/>
            <a:ext cx="5200551" cy="4287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tx1">
                    <a:lumMod val="75000"/>
                    <a:lumOff val="25000"/>
                  </a:schemeClr>
                </a:solidFill>
                <a:latin typeface="Century Gothic"/>
                <a:cs typeface="Calibri"/>
              </a:rPr>
              <a:t>Spring 2019 over the Chandeleur Sound</a:t>
            </a:r>
          </a:p>
          <a:p>
            <a:pPr marL="0" indent="0">
              <a:lnSpc>
                <a:spcPct val="100000"/>
              </a:lnSpc>
              <a:spcBef>
                <a:spcPts val="0"/>
              </a:spcBef>
              <a:buNone/>
            </a:pPr>
            <a:endParaRPr lang="en-US" sz="2400" dirty="0">
              <a:solidFill>
                <a:srgbClr val="000000"/>
              </a:solidFill>
              <a:latin typeface="Century Gothic" panose="020F0302020204030204"/>
              <a:cs typeface="Calibri"/>
            </a:endParaRPr>
          </a:p>
          <a:p>
            <a:pPr>
              <a:lnSpc>
                <a:spcPct val="100000"/>
              </a:lnSpc>
              <a:spcAft>
                <a:spcPts val="600"/>
              </a:spcAft>
              <a:buClr>
                <a:srgbClr val="54AEB2"/>
              </a:buClr>
            </a:pPr>
            <a:endParaRPr lang="en-US" sz="1600" dirty="0">
              <a:solidFill>
                <a:schemeClr val="tx1">
                  <a:lumMod val="75000"/>
                  <a:lumOff val="25000"/>
                </a:schemeClr>
              </a:solidFill>
              <a:latin typeface="Century Gothic" panose="020F0302020204030204"/>
              <a:cs typeface="Calibri"/>
            </a:endParaRPr>
          </a:p>
          <a:p>
            <a:pPr marL="342900" indent="-342900">
              <a:lnSpc>
                <a:spcPct val="100000"/>
              </a:lnSpc>
              <a:spcAft>
                <a:spcPts val="600"/>
              </a:spcAft>
              <a:buClr>
                <a:srgbClr val="7EB761"/>
              </a:buClr>
              <a:buFont typeface="Webdings" panose="05030102010509060703" pitchFamily="18" charset="2"/>
              <a:buChar char=""/>
            </a:pPr>
            <a:endParaRPr lang="en-US" sz="16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82977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nature&#10;&#10;Description automatically generated">
            <a:extLst>
              <a:ext uri="{FF2B5EF4-FFF2-40B4-BE49-F238E27FC236}">
                <a16:creationId xmlns:a16="http://schemas.microsoft.com/office/drawing/2014/main" id="{F38F949C-DED4-4DD7-AB20-9227B89F71F2}"/>
              </a:ext>
            </a:extLst>
          </p:cNvPr>
          <p:cNvPicPr>
            <a:picLocks noChangeAspect="1"/>
          </p:cNvPicPr>
          <p:nvPr/>
        </p:nvPicPr>
        <p:blipFill>
          <a:blip r:embed="rId3"/>
          <a:stretch>
            <a:fillRect/>
          </a:stretch>
        </p:blipFill>
        <p:spPr>
          <a:xfrm>
            <a:off x="4625022" y="1853840"/>
            <a:ext cx="2686745" cy="3052872"/>
          </a:xfrm>
          <a:prstGeom prst="roundRect">
            <a:avLst/>
          </a:prstGeom>
          <a:effectLst>
            <a:outerShdw blurRad="50800" dist="38100" dir="2700000" algn="tl" rotWithShape="0">
              <a:prstClr val="black">
                <a:alpha val="40000"/>
              </a:prstClr>
            </a:outerShdw>
          </a:effectLst>
        </p:spPr>
      </p:pic>
      <p:pic>
        <p:nvPicPr>
          <p:cNvPr id="5" name="Picture 5">
            <a:extLst>
              <a:ext uri="{FF2B5EF4-FFF2-40B4-BE49-F238E27FC236}">
                <a16:creationId xmlns:a16="http://schemas.microsoft.com/office/drawing/2014/main" id="{AF933D2A-C067-4C43-8E56-B63777A141D4}"/>
              </a:ext>
            </a:extLst>
          </p:cNvPr>
          <p:cNvPicPr>
            <a:picLocks noChangeAspect="1"/>
          </p:cNvPicPr>
          <p:nvPr/>
        </p:nvPicPr>
        <p:blipFill>
          <a:blip r:embed="rId4"/>
          <a:stretch>
            <a:fillRect/>
          </a:stretch>
        </p:blipFill>
        <p:spPr>
          <a:xfrm>
            <a:off x="1064519" y="1857440"/>
            <a:ext cx="2689089" cy="3054552"/>
          </a:xfrm>
          <a:prstGeom prst="roundRect">
            <a:avLst/>
          </a:prstGeom>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FF123FF8-0397-4AE5-BC07-0433DA409F1C}"/>
              </a:ext>
            </a:extLst>
          </p:cNvPr>
          <p:cNvSpPr txBox="1">
            <a:spLocks/>
          </p:cNvSpPr>
          <p:nvPr/>
        </p:nvSpPr>
        <p:spPr>
          <a:xfrm>
            <a:off x="1692306" y="5099743"/>
            <a:ext cx="5200551" cy="4287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tx1">
                    <a:lumMod val="75000"/>
                    <a:lumOff val="25000"/>
                  </a:schemeClr>
                </a:solidFill>
                <a:latin typeface="Century Gothic"/>
                <a:cs typeface="Calibri"/>
              </a:rPr>
              <a:t>Spring 2019 over the Chandeleur Sound</a:t>
            </a:r>
          </a:p>
          <a:p>
            <a:pPr marL="0" indent="0">
              <a:lnSpc>
                <a:spcPct val="100000"/>
              </a:lnSpc>
              <a:spcBef>
                <a:spcPts val="0"/>
              </a:spcBef>
              <a:buNone/>
            </a:pPr>
            <a:endParaRPr lang="en-US" sz="2400" dirty="0">
              <a:solidFill>
                <a:srgbClr val="000000"/>
              </a:solidFill>
              <a:latin typeface="Century Gothic" panose="020F0302020204030204"/>
              <a:cs typeface="Calibri"/>
            </a:endParaRPr>
          </a:p>
          <a:p>
            <a:pPr>
              <a:lnSpc>
                <a:spcPct val="100000"/>
              </a:lnSpc>
              <a:spcAft>
                <a:spcPts val="600"/>
              </a:spcAft>
              <a:buClr>
                <a:srgbClr val="54AEB2"/>
              </a:buClr>
            </a:pPr>
            <a:endParaRPr lang="en-US" sz="1600" dirty="0">
              <a:solidFill>
                <a:schemeClr val="tx1">
                  <a:lumMod val="75000"/>
                  <a:lumOff val="25000"/>
                </a:schemeClr>
              </a:solidFill>
              <a:latin typeface="Century Gothic" panose="020F0302020204030204"/>
              <a:cs typeface="Calibri"/>
            </a:endParaRPr>
          </a:p>
          <a:p>
            <a:pPr marL="342900" indent="-342900">
              <a:lnSpc>
                <a:spcPct val="100000"/>
              </a:lnSpc>
              <a:spcAft>
                <a:spcPts val="600"/>
              </a:spcAft>
              <a:buClr>
                <a:srgbClr val="7EB761"/>
              </a:buClr>
              <a:buFont typeface="Webdings" panose="05030102010509060703" pitchFamily="18" charset="2"/>
              <a:buChar char=""/>
            </a:pPr>
            <a:endParaRPr lang="en-US" sz="1600" dirty="0">
              <a:solidFill>
                <a:schemeClr val="tx1">
                  <a:lumMod val="75000"/>
                  <a:lumOff val="25000"/>
                </a:schemeClr>
              </a:solidFill>
              <a:latin typeface="Century Gothic" panose="020F0302020204030204"/>
            </a:endParaRPr>
          </a:p>
        </p:txBody>
      </p:sp>
      <p:sp>
        <p:nvSpPr>
          <p:cNvPr id="12" name="TextBox 11">
            <a:extLst>
              <a:ext uri="{FF2B5EF4-FFF2-40B4-BE49-F238E27FC236}">
                <a16:creationId xmlns:a16="http://schemas.microsoft.com/office/drawing/2014/main" id="{16632E53-05FA-45E7-B714-9FB15C7EB622}"/>
              </a:ext>
            </a:extLst>
          </p:cNvPr>
          <p:cNvSpPr txBox="1"/>
          <p:nvPr/>
        </p:nvSpPr>
        <p:spPr>
          <a:xfrm>
            <a:off x="1664291" y="1405872"/>
            <a:ext cx="14904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Red</a:t>
            </a:r>
            <a:r>
              <a:rPr lang="en-US" sz="2400" b="1" dirty="0">
                <a:solidFill>
                  <a:schemeClr val="tx1">
                    <a:lumMod val="75000"/>
                    <a:lumOff val="25000"/>
                  </a:schemeClr>
                </a:solidFill>
                <a:latin typeface="Century Gothic"/>
              </a:rPr>
              <a:t> </a:t>
            </a:r>
            <a:r>
              <a:rPr lang="en-US" sz="2000" b="1" dirty="0">
                <a:solidFill>
                  <a:schemeClr val="tx1">
                    <a:lumMod val="75000"/>
                    <a:lumOff val="25000"/>
                  </a:schemeClr>
                </a:solidFill>
                <a:latin typeface="Century Gothic"/>
              </a:rPr>
              <a:t>Band</a:t>
            </a:r>
          </a:p>
        </p:txBody>
      </p:sp>
      <p:sp>
        <p:nvSpPr>
          <p:cNvPr id="13" name="TextBox 12">
            <a:extLst>
              <a:ext uri="{FF2B5EF4-FFF2-40B4-BE49-F238E27FC236}">
                <a16:creationId xmlns:a16="http://schemas.microsoft.com/office/drawing/2014/main" id="{CB120FD9-78D8-43F5-8303-60B6E70D86A7}"/>
              </a:ext>
            </a:extLst>
          </p:cNvPr>
          <p:cNvSpPr txBox="1"/>
          <p:nvPr/>
        </p:nvSpPr>
        <p:spPr>
          <a:xfrm>
            <a:off x="5062051" y="1439490"/>
            <a:ext cx="18069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F3F3F"/>
                </a:solidFill>
                <a:latin typeface="Century Gothic"/>
              </a:rPr>
              <a:t>Green Band</a:t>
            </a:r>
          </a:p>
        </p:txBody>
      </p:sp>
      <p:sp>
        <p:nvSpPr>
          <p:cNvPr id="15" name="TextBox 14">
            <a:extLst>
              <a:ext uri="{FF2B5EF4-FFF2-40B4-BE49-F238E27FC236}">
                <a16:creationId xmlns:a16="http://schemas.microsoft.com/office/drawing/2014/main" id="{13ABBD80-2B08-43E6-814A-FB03F55985F8}"/>
              </a:ext>
            </a:extLst>
          </p:cNvPr>
          <p:cNvSpPr txBox="1"/>
          <p:nvPr/>
        </p:nvSpPr>
        <p:spPr>
          <a:xfrm>
            <a:off x="8872050" y="1392452"/>
            <a:ext cx="12876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F3F3F"/>
                </a:solidFill>
                <a:latin typeface="Century Gothic"/>
              </a:rPr>
              <a:t>Turbidity</a:t>
            </a:r>
          </a:p>
        </p:txBody>
      </p:sp>
      <p:sp>
        <p:nvSpPr>
          <p:cNvPr id="17" name="Text Placeholder 3">
            <a:extLst>
              <a:ext uri="{FF2B5EF4-FFF2-40B4-BE49-F238E27FC236}">
                <a16:creationId xmlns:a16="http://schemas.microsoft.com/office/drawing/2014/main" id="{EFAD7D71-669B-4C1D-A861-C00B7E5DF3A8}"/>
              </a:ext>
            </a:extLst>
          </p:cNvPr>
          <p:cNvSpPr txBox="1">
            <a:spLocks/>
          </p:cNvSpPr>
          <p:nvPr/>
        </p:nvSpPr>
        <p:spPr>
          <a:xfrm>
            <a:off x="780831" y="5800136"/>
            <a:ext cx="10635192" cy="5149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chemeClr val="tx1">
                    <a:lumMod val="75000"/>
                    <a:lumOff val="25000"/>
                  </a:schemeClr>
                </a:solidFill>
                <a:latin typeface="Century Gothic"/>
                <a:cs typeface="Calibri"/>
              </a:rPr>
              <a:t>Normalized Difference Turbidity Index = (</a:t>
            </a:r>
            <a:r>
              <a:rPr lang="en-US" sz="2400" b="1" dirty="0">
                <a:solidFill>
                  <a:srgbClr val="FF0000"/>
                </a:solidFill>
                <a:latin typeface="Century Gothic"/>
                <a:cs typeface="Calibri"/>
              </a:rPr>
              <a:t>Red </a:t>
            </a:r>
            <a:r>
              <a:rPr lang="en-US" sz="2400" dirty="0">
                <a:solidFill>
                  <a:schemeClr val="tx1">
                    <a:lumMod val="75000"/>
                    <a:lumOff val="25000"/>
                  </a:schemeClr>
                </a:solidFill>
                <a:latin typeface="Century Gothic"/>
                <a:cs typeface="Calibri"/>
              </a:rPr>
              <a:t>–</a:t>
            </a:r>
            <a:r>
              <a:rPr lang="en-US" sz="2400" dirty="0">
                <a:latin typeface="Century Gothic"/>
                <a:cs typeface="Calibri"/>
              </a:rPr>
              <a:t> </a:t>
            </a:r>
            <a:r>
              <a:rPr lang="en-US" sz="2400" b="1" dirty="0">
                <a:solidFill>
                  <a:srgbClr val="00B050"/>
                </a:solidFill>
                <a:latin typeface="Century Gothic"/>
                <a:cs typeface="Calibri"/>
              </a:rPr>
              <a:t>Green</a:t>
            </a:r>
            <a:r>
              <a:rPr lang="en-US" sz="2400" dirty="0">
                <a:solidFill>
                  <a:schemeClr val="tx1">
                    <a:lumMod val="75000"/>
                    <a:lumOff val="25000"/>
                  </a:schemeClr>
                </a:solidFill>
                <a:latin typeface="Century Gothic"/>
                <a:cs typeface="Calibri"/>
              </a:rPr>
              <a:t>) / (</a:t>
            </a:r>
            <a:r>
              <a:rPr lang="en-US" sz="2400" b="1" dirty="0">
                <a:solidFill>
                  <a:srgbClr val="FF0000"/>
                </a:solidFill>
                <a:latin typeface="Century Gothic"/>
                <a:cs typeface="Calibri"/>
              </a:rPr>
              <a:t>Red </a:t>
            </a:r>
            <a:r>
              <a:rPr lang="en-US" sz="2400" dirty="0">
                <a:latin typeface="Century Gothic"/>
                <a:cs typeface="Calibri"/>
              </a:rPr>
              <a:t>+ </a:t>
            </a:r>
            <a:r>
              <a:rPr lang="en-US" sz="2400" b="1" dirty="0">
                <a:solidFill>
                  <a:srgbClr val="00B050"/>
                </a:solidFill>
                <a:latin typeface="Century Gothic"/>
                <a:cs typeface="Calibri"/>
              </a:rPr>
              <a:t>Green</a:t>
            </a:r>
            <a:r>
              <a:rPr lang="en-US" sz="2400" dirty="0">
                <a:solidFill>
                  <a:schemeClr val="tx1">
                    <a:lumMod val="75000"/>
                    <a:lumOff val="25000"/>
                  </a:schemeClr>
                </a:solidFill>
                <a:latin typeface="Century Gothic"/>
                <a:cs typeface="Calibri"/>
              </a:rPr>
              <a:t>)</a:t>
            </a:r>
          </a:p>
          <a:p>
            <a:pPr marL="342900" indent="-342900">
              <a:lnSpc>
                <a:spcPct val="100000"/>
              </a:lnSpc>
              <a:spcAft>
                <a:spcPts val="600"/>
              </a:spcAft>
              <a:buClr>
                <a:srgbClr val="7EB761"/>
              </a:buClr>
              <a:buFont typeface="Webdings" panose="05030102010509060703" pitchFamily="18" charset="2"/>
              <a:buChar char=""/>
            </a:pPr>
            <a:endParaRPr lang="en-US" sz="1800" dirty="0">
              <a:solidFill>
                <a:srgbClr val="404040"/>
              </a:solidFill>
              <a:latin typeface="Century Gothic" panose="020F0302020204030204"/>
              <a:cs typeface="Calibri"/>
            </a:endParaRPr>
          </a:p>
        </p:txBody>
      </p:sp>
      <p:sp>
        <p:nvSpPr>
          <p:cNvPr id="8" name="TextBox 7">
            <a:extLst>
              <a:ext uri="{FF2B5EF4-FFF2-40B4-BE49-F238E27FC236}">
                <a16:creationId xmlns:a16="http://schemas.microsoft.com/office/drawing/2014/main" id="{465B387A-61DC-4A33-9C54-7053F9BEE243}"/>
              </a:ext>
            </a:extLst>
          </p:cNvPr>
          <p:cNvSpPr txBox="1"/>
          <p:nvPr/>
        </p:nvSpPr>
        <p:spPr>
          <a:xfrm>
            <a:off x="3890513" y="3045850"/>
            <a:ext cx="5722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&amp;</a:t>
            </a:r>
          </a:p>
        </p:txBody>
      </p:sp>
      <p:sp>
        <p:nvSpPr>
          <p:cNvPr id="18" name="TextBox 17">
            <a:extLst>
              <a:ext uri="{FF2B5EF4-FFF2-40B4-BE49-F238E27FC236}">
                <a16:creationId xmlns:a16="http://schemas.microsoft.com/office/drawing/2014/main" id="{C4C44AE8-4711-4497-8C53-FC01DF20457A}"/>
              </a:ext>
            </a:extLst>
          </p:cNvPr>
          <p:cNvSpPr txBox="1"/>
          <p:nvPr/>
        </p:nvSpPr>
        <p:spPr>
          <a:xfrm>
            <a:off x="7484852" y="3045849"/>
            <a:ext cx="5722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a:t>
            </a:r>
          </a:p>
        </p:txBody>
      </p:sp>
      <p:sp>
        <p:nvSpPr>
          <p:cNvPr id="19" name="Text Placeholder 3">
            <a:extLst>
              <a:ext uri="{FF2B5EF4-FFF2-40B4-BE49-F238E27FC236}">
                <a16:creationId xmlns:a16="http://schemas.microsoft.com/office/drawing/2014/main" id="{953D48DE-7E51-4E3E-B7CA-4EFDBF54CD83}"/>
              </a:ext>
            </a:extLst>
          </p:cNvPr>
          <p:cNvSpPr txBox="1">
            <a:spLocks/>
          </p:cNvSpPr>
          <p:nvPr/>
        </p:nvSpPr>
        <p:spPr>
          <a:xfrm>
            <a:off x="776856" y="830969"/>
            <a:ext cx="8464212" cy="5149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rgbClr val="FF0000"/>
                </a:solidFill>
                <a:latin typeface="Century Gothic"/>
                <a:cs typeface="Calibri"/>
              </a:rPr>
              <a:t>Red </a:t>
            </a:r>
            <a:r>
              <a:rPr lang="en-US" sz="2000" dirty="0">
                <a:solidFill>
                  <a:schemeClr val="tx1">
                    <a:lumMod val="75000"/>
                    <a:lumOff val="25000"/>
                  </a:schemeClr>
                </a:solidFill>
                <a:latin typeface="Century Gothic"/>
                <a:cs typeface="Calibri"/>
              </a:rPr>
              <a:t>sediment stands out compared to </a:t>
            </a:r>
            <a:r>
              <a:rPr lang="en-US" sz="2000" b="1" dirty="0">
                <a:solidFill>
                  <a:srgbClr val="00B050"/>
                </a:solidFill>
                <a:latin typeface="Century Gothic"/>
                <a:cs typeface="Calibri"/>
              </a:rPr>
              <a:t>greener </a:t>
            </a:r>
            <a:r>
              <a:rPr lang="en-US" sz="2000" dirty="0">
                <a:solidFill>
                  <a:schemeClr val="tx1">
                    <a:lumMod val="75000"/>
                    <a:lumOff val="25000"/>
                  </a:schemeClr>
                </a:solidFill>
                <a:latin typeface="Century Gothic"/>
                <a:cs typeface="Calibri"/>
              </a:rPr>
              <a:t>water</a:t>
            </a:r>
            <a:endParaRPr lang="en-US" sz="2000" dirty="0">
              <a:solidFill>
                <a:schemeClr val="tx1">
                  <a:lumMod val="75000"/>
                  <a:lumOff val="25000"/>
                </a:schemeClr>
              </a:solidFill>
            </a:endParaRPr>
          </a:p>
        </p:txBody>
      </p:sp>
      <p:sp>
        <p:nvSpPr>
          <p:cNvPr id="16" name="Title 1">
            <a:extLst>
              <a:ext uri="{FF2B5EF4-FFF2-40B4-BE49-F238E27FC236}">
                <a16:creationId xmlns:a16="http://schemas.microsoft.com/office/drawing/2014/main" id="{46FAC35A-9889-994D-B81E-826B78026CC9}"/>
              </a:ext>
            </a:extLst>
          </p:cNvPr>
          <p:cNvSpPr txBox="1">
            <a:spLocks/>
          </p:cNvSpPr>
          <p:nvPr/>
        </p:nvSpPr>
        <p:spPr>
          <a:xfrm>
            <a:off x="395446" y="381152"/>
            <a:ext cx="11301253"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a:rPr>
              <a:t>TURBIDITY</a:t>
            </a:r>
            <a:endParaRPr lang="en-US" dirty="0"/>
          </a:p>
        </p:txBody>
      </p:sp>
      <p:pic>
        <p:nvPicPr>
          <p:cNvPr id="3" name="Picture 8" descr="Map&#10;&#10;Description automatically generated">
            <a:extLst>
              <a:ext uri="{FF2B5EF4-FFF2-40B4-BE49-F238E27FC236}">
                <a16:creationId xmlns:a16="http://schemas.microsoft.com/office/drawing/2014/main" id="{B65A4C4D-F6E8-4361-BEB6-1FE7E4AFED5E}"/>
              </a:ext>
            </a:extLst>
          </p:cNvPr>
          <p:cNvPicPr>
            <a:picLocks noChangeAspect="1"/>
          </p:cNvPicPr>
          <p:nvPr/>
        </p:nvPicPr>
        <p:blipFill>
          <a:blip r:embed="rId5"/>
          <a:stretch>
            <a:fillRect/>
          </a:stretch>
        </p:blipFill>
        <p:spPr>
          <a:xfrm>
            <a:off x="8146211" y="1799053"/>
            <a:ext cx="2743200" cy="308736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9" name="Picture 9" descr="A picture containing shape&#10;&#10;Description automatically generated">
            <a:extLst>
              <a:ext uri="{FF2B5EF4-FFF2-40B4-BE49-F238E27FC236}">
                <a16:creationId xmlns:a16="http://schemas.microsoft.com/office/drawing/2014/main" id="{30417342-077B-49EC-B8A9-106EE91D51F5}"/>
              </a:ext>
            </a:extLst>
          </p:cNvPr>
          <p:cNvPicPr>
            <a:picLocks noChangeAspect="1"/>
          </p:cNvPicPr>
          <p:nvPr/>
        </p:nvPicPr>
        <p:blipFill rotWithShape="1">
          <a:blip r:embed="rId6"/>
          <a:srcRect l="-425" t="39408" r="-214" b="862"/>
          <a:stretch/>
        </p:blipFill>
        <p:spPr>
          <a:xfrm>
            <a:off x="8144225" y="5199469"/>
            <a:ext cx="2731971" cy="301530"/>
          </a:xfrm>
          <a:prstGeom prst="rect">
            <a:avLst/>
          </a:prstGeom>
        </p:spPr>
      </p:pic>
      <p:sp>
        <p:nvSpPr>
          <p:cNvPr id="10" name="TextBox 9">
            <a:extLst>
              <a:ext uri="{FF2B5EF4-FFF2-40B4-BE49-F238E27FC236}">
                <a16:creationId xmlns:a16="http://schemas.microsoft.com/office/drawing/2014/main" id="{B3D086C2-4316-4B18-8BAF-6F4DD099FFA4}"/>
              </a:ext>
            </a:extLst>
          </p:cNvPr>
          <p:cNvSpPr txBox="1"/>
          <p:nvPr/>
        </p:nvSpPr>
        <p:spPr>
          <a:xfrm>
            <a:off x="8189343" y="5500778"/>
            <a:ext cx="5722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-0.5</a:t>
            </a:r>
          </a:p>
        </p:txBody>
      </p:sp>
      <p:sp>
        <p:nvSpPr>
          <p:cNvPr id="21" name="TextBox 20">
            <a:extLst>
              <a:ext uri="{FF2B5EF4-FFF2-40B4-BE49-F238E27FC236}">
                <a16:creationId xmlns:a16="http://schemas.microsoft.com/office/drawing/2014/main" id="{58955F2E-A4D1-4386-8887-0A8D7A92A1C6}"/>
              </a:ext>
            </a:extLst>
          </p:cNvPr>
          <p:cNvSpPr txBox="1"/>
          <p:nvPr/>
        </p:nvSpPr>
        <p:spPr>
          <a:xfrm>
            <a:off x="10590361" y="5500777"/>
            <a:ext cx="2990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p>
        </p:txBody>
      </p:sp>
      <p:sp>
        <p:nvSpPr>
          <p:cNvPr id="22" name="TextBox 21">
            <a:extLst>
              <a:ext uri="{FF2B5EF4-FFF2-40B4-BE49-F238E27FC236}">
                <a16:creationId xmlns:a16="http://schemas.microsoft.com/office/drawing/2014/main" id="{6EFABFD4-4615-4594-9924-2BE4B327BE4B}"/>
              </a:ext>
            </a:extLst>
          </p:cNvPr>
          <p:cNvSpPr txBox="1"/>
          <p:nvPr/>
        </p:nvSpPr>
        <p:spPr>
          <a:xfrm>
            <a:off x="8189343" y="4931434"/>
            <a:ext cx="11185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Less Turbid</a:t>
            </a:r>
          </a:p>
        </p:txBody>
      </p:sp>
      <p:sp>
        <p:nvSpPr>
          <p:cNvPr id="23" name="TextBox 22">
            <a:extLst>
              <a:ext uri="{FF2B5EF4-FFF2-40B4-BE49-F238E27FC236}">
                <a16:creationId xmlns:a16="http://schemas.microsoft.com/office/drawing/2014/main" id="{F00886C6-8BBA-4C57-AD84-ED149CC9CC6A}"/>
              </a:ext>
            </a:extLst>
          </p:cNvPr>
          <p:cNvSpPr txBox="1"/>
          <p:nvPr/>
        </p:nvSpPr>
        <p:spPr>
          <a:xfrm>
            <a:off x="9727720" y="4931434"/>
            <a:ext cx="1233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More Turbid</a:t>
            </a:r>
          </a:p>
        </p:txBody>
      </p:sp>
    </p:spTree>
    <p:extLst>
      <p:ext uri="{BB962C8B-B14F-4D97-AF65-F5344CB8AC3E}">
        <p14:creationId xmlns:p14="http://schemas.microsoft.com/office/powerpoint/2010/main" val="2354843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20FD9-78D8-43F5-8303-60B6E70D86A7}"/>
              </a:ext>
            </a:extLst>
          </p:cNvPr>
          <p:cNvSpPr txBox="1"/>
          <p:nvPr/>
        </p:nvSpPr>
        <p:spPr>
          <a:xfrm>
            <a:off x="1097499" y="1368547"/>
            <a:ext cx="26685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Near-Infrared Band</a:t>
            </a:r>
            <a:endParaRPr lang="en-US" dirty="0"/>
          </a:p>
        </p:txBody>
      </p:sp>
      <p:sp>
        <p:nvSpPr>
          <p:cNvPr id="12" name="TextBox 11">
            <a:extLst>
              <a:ext uri="{FF2B5EF4-FFF2-40B4-BE49-F238E27FC236}">
                <a16:creationId xmlns:a16="http://schemas.microsoft.com/office/drawing/2014/main" id="{16632E53-05FA-45E7-B714-9FB15C7EB622}"/>
              </a:ext>
            </a:extLst>
          </p:cNvPr>
          <p:cNvSpPr txBox="1"/>
          <p:nvPr/>
        </p:nvSpPr>
        <p:spPr>
          <a:xfrm>
            <a:off x="5390894" y="1375946"/>
            <a:ext cx="14162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Red Band</a:t>
            </a:r>
            <a:endParaRPr lang="en-US" sz="2000" dirty="0"/>
          </a:p>
        </p:txBody>
      </p:sp>
      <p:pic>
        <p:nvPicPr>
          <p:cNvPr id="20" name="Picture 20" descr="Logo, company name&#10;&#10;Description automatically generated">
            <a:extLst>
              <a:ext uri="{FF2B5EF4-FFF2-40B4-BE49-F238E27FC236}">
                <a16:creationId xmlns:a16="http://schemas.microsoft.com/office/drawing/2014/main" id="{07B26ACD-F57D-4CBF-B915-2653CDD1F6F0}"/>
              </a:ext>
            </a:extLst>
          </p:cNvPr>
          <p:cNvPicPr>
            <a:picLocks noChangeAspect="1"/>
          </p:cNvPicPr>
          <p:nvPr/>
        </p:nvPicPr>
        <p:blipFill>
          <a:blip r:embed="rId3"/>
          <a:stretch>
            <a:fillRect/>
          </a:stretch>
        </p:blipFill>
        <p:spPr>
          <a:xfrm>
            <a:off x="8430528" y="1359458"/>
            <a:ext cx="2351466" cy="482450"/>
          </a:xfrm>
          <a:prstGeom prst="rect">
            <a:avLst/>
          </a:prstGeom>
        </p:spPr>
      </p:pic>
      <p:pic>
        <p:nvPicPr>
          <p:cNvPr id="5" name="Picture 5">
            <a:extLst>
              <a:ext uri="{FF2B5EF4-FFF2-40B4-BE49-F238E27FC236}">
                <a16:creationId xmlns:a16="http://schemas.microsoft.com/office/drawing/2014/main" id="{AF933D2A-C067-4C43-8E56-B63777A141D4}"/>
              </a:ext>
            </a:extLst>
          </p:cNvPr>
          <p:cNvPicPr>
            <a:picLocks noChangeAspect="1"/>
          </p:cNvPicPr>
          <p:nvPr/>
        </p:nvPicPr>
        <p:blipFill>
          <a:blip r:embed="rId4"/>
          <a:stretch>
            <a:fillRect/>
          </a:stretch>
        </p:blipFill>
        <p:spPr>
          <a:xfrm>
            <a:off x="4697413" y="1749425"/>
            <a:ext cx="2627313" cy="3065463"/>
          </a:xfrm>
          <a:prstGeom prst="round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65B387A-61DC-4A33-9C54-7053F9BEE243}"/>
              </a:ext>
            </a:extLst>
          </p:cNvPr>
          <p:cNvSpPr txBox="1"/>
          <p:nvPr/>
        </p:nvSpPr>
        <p:spPr>
          <a:xfrm>
            <a:off x="3946525" y="2957513"/>
            <a:ext cx="571500" cy="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&amp;</a:t>
            </a:r>
          </a:p>
        </p:txBody>
      </p:sp>
      <p:sp>
        <p:nvSpPr>
          <p:cNvPr id="18" name="TextBox 17">
            <a:extLst>
              <a:ext uri="{FF2B5EF4-FFF2-40B4-BE49-F238E27FC236}">
                <a16:creationId xmlns:a16="http://schemas.microsoft.com/office/drawing/2014/main" id="{C4C44AE8-4711-4497-8C53-FC01DF20457A}"/>
              </a:ext>
            </a:extLst>
          </p:cNvPr>
          <p:cNvSpPr txBox="1"/>
          <p:nvPr/>
        </p:nvSpPr>
        <p:spPr>
          <a:xfrm>
            <a:off x="7504113" y="2957513"/>
            <a:ext cx="571500" cy="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a:t>
            </a:r>
          </a:p>
        </p:txBody>
      </p:sp>
      <p:pic>
        <p:nvPicPr>
          <p:cNvPr id="3" name="Picture 6" descr="Background pattern, map&#10;&#10;Description automatically generated">
            <a:extLst>
              <a:ext uri="{FF2B5EF4-FFF2-40B4-BE49-F238E27FC236}">
                <a16:creationId xmlns:a16="http://schemas.microsoft.com/office/drawing/2014/main" id="{A8176E71-9502-4BC2-BB27-97670FDF9DC6}"/>
              </a:ext>
            </a:extLst>
          </p:cNvPr>
          <p:cNvPicPr>
            <a:picLocks noChangeAspect="1"/>
          </p:cNvPicPr>
          <p:nvPr/>
        </p:nvPicPr>
        <p:blipFill>
          <a:blip r:embed="rId5"/>
          <a:stretch>
            <a:fillRect/>
          </a:stretch>
        </p:blipFill>
        <p:spPr>
          <a:xfrm>
            <a:off x="1098550" y="1749425"/>
            <a:ext cx="2668588" cy="3065463"/>
          </a:xfrm>
          <a:prstGeom prst="roundRect">
            <a:avLst/>
          </a:prstGeom>
          <a:effectLst>
            <a:outerShdw blurRad="50800" dist="38100" dir="2700000" algn="tl" rotWithShape="0">
              <a:prstClr val="black">
                <a:alpha val="40000"/>
              </a:prstClr>
            </a:outerShdw>
          </a:effectLst>
        </p:spPr>
      </p:pic>
      <p:sp>
        <p:nvSpPr>
          <p:cNvPr id="19" name="Title 1">
            <a:extLst>
              <a:ext uri="{FF2B5EF4-FFF2-40B4-BE49-F238E27FC236}">
                <a16:creationId xmlns:a16="http://schemas.microsoft.com/office/drawing/2014/main" id="{26593D16-8C1C-CF49-948F-2D237602FD07}"/>
              </a:ext>
            </a:extLst>
          </p:cNvPr>
          <p:cNvSpPr txBox="1">
            <a:spLocks/>
          </p:cNvSpPr>
          <p:nvPr/>
        </p:nvSpPr>
        <p:spPr>
          <a:xfrm>
            <a:off x="395446" y="381152"/>
            <a:ext cx="11301253"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a:rPr>
              <a:t>CHLOROPHYLL-A</a:t>
            </a:r>
            <a:endParaRPr lang="en-US" dirty="0"/>
          </a:p>
        </p:txBody>
      </p:sp>
      <p:sp>
        <p:nvSpPr>
          <p:cNvPr id="9" name="Text Placeholder 3">
            <a:extLst>
              <a:ext uri="{FF2B5EF4-FFF2-40B4-BE49-F238E27FC236}">
                <a16:creationId xmlns:a16="http://schemas.microsoft.com/office/drawing/2014/main" id="{EF5BE25D-A8B5-42C0-8EDD-84C19FC21ACD}"/>
              </a:ext>
            </a:extLst>
          </p:cNvPr>
          <p:cNvSpPr txBox="1">
            <a:spLocks/>
          </p:cNvSpPr>
          <p:nvPr/>
        </p:nvSpPr>
        <p:spPr>
          <a:xfrm>
            <a:off x="1692306" y="5099743"/>
            <a:ext cx="5200551" cy="4287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tx1">
                    <a:lumMod val="75000"/>
                    <a:lumOff val="25000"/>
                  </a:schemeClr>
                </a:solidFill>
                <a:latin typeface="Century Gothic"/>
                <a:cs typeface="Calibri"/>
              </a:rPr>
              <a:t>Spring 2019 over the Chandeleur Sound</a:t>
            </a:r>
          </a:p>
          <a:p>
            <a:pPr marL="0" indent="0">
              <a:lnSpc>
                <a:spcPct val="100000"/>
              </a:lnSpc>
              <a:spcBef>
                <a:spcPts val="0"/>
              </a:spcBef>
              <a:buNone/>
            </a:pPr>
            <a:endParaRPr lang="en-US" sz="2400" dirty="0">
              <a:solidFill>
                <a:srgbClr val="000000"/>
              </a:solidFill>
              <a:latin typeface="Century Gothic" panose="020F0302020204030204"/>
              <a:cs typeface="Calibri"/>
            </a:endParaRPr>
          </a:p>
          <a:p>
            <a:pPr>
              <a:lnSpc>
                <a:spcPct val="100000"/>
              </a:lnSpc>
              <a:spcAft>
                <a:spcPts val="600"/>
              </a:spcAft>
              <a:buClr>
                <a:srgbClr val="54AEB2"/>
              </a:buClr>
            </a:pPr>
            <a:endParaRPr lang="en-US" sz="1600" dirty="0">
              <a:solidFill>
                <a:schemeClr val="tx1">
                  <a:lumMod val="75000"/>
                  <a:lumOff val="25000"/>
                </a:schemeClr>
              </a:solidFill>
              <a:latin typeface="Century Gothic" panose="020F0302020204030204"/>
              <a:cs typeface="Calibri"/>
            </a:endParaRPr>
          </a:p>
          <a:p>
            <a:pPr marL="342900" indent="-342900">
              <a:lnSpc>
                <a:spcPct val="100000"/>
              </a:lnSpc>
              <a:spcAft>
                <a:spcPts val="600"/>
              </a:spcAft>
              <a:buClr>
                <a:srgbClr val="7EB761"/>
              </a:buClr>
              <a:buFont typeface="Webdings" panose="05030102010509060703" pitchFamily="18" charset="2"/>
              <a:buChar char=""/>
            </a:pPr>
            <a:endParaRPr lang="en-US" sz="1600" dirty="0">
              <a:solidFill>
                <a:schemeClr val="tx1">
                  <a:lumMod val="75000"/>
                  <a:lumOff val="25000"/>
                </a:schemeClr>
              </a:solidFill>
              <a:latin typeface="Century Gothic" panose="020F0302020204030204"/>
            </a:endParaRPr>
          </a:p>
        </p:txBody>
      </p:sp>
      <p:pic>
        <p:nvPicPr>
          <p:cNvPr id="10" name="Picture 10" descr="A picture containing text&#10;&#10;Description automatically generated">
            <a:extLst>
              <a:ext uri="{FF2B5EF4-FFF2-40B4-BE49-F238E27FC236}">
                <a16:creationId xmlns:a16="http://schemas.microsoft.com/office/drawing/2014/main" id="{190349FF-2591-454F-8EED-5577DE66F45F}"/>
              </a:ext>
            </a:extLst>
          </p:cNvPr>
          <p:cNvPicPr>
            <a:picLocks noChangeAspect="1"/>
          </p:cNvPicPr>
          <p:nvPr/>
        </p:nvPicPr>
        <p:blipFill>
          <a:blip r:embed="rId6"/>
          <a:stretch>
            <a:fillRect/>
          </a:stretch>
        </p:blipFill>
        <p:spPr>
          <a:xfrm>
            <a:off x="8255000" y="1749425"/>
            <a:ext cx="2700338" cy="306546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1" name="Picture 13">
            <a:extLst>
              <a:ext uri="{FF2B5EF4-FFF2-40B4-BE49-F238E27FC236}">
                <a16:creationId xmlns:a16="http://schemas.microsoft.com/office/drawing/2014/main" id="{E3ADF963-D3B6-477E-A2CA-39881AB12BCA}"/>
              </a:ext>
            </a:extLst>
          </p:cNvPr>
          <p:cNvPicPr>
            <a:picLocks noChangeAspect="1"/>
          </p:cNvPicPr>
          <p:nvPr/>
        </p:nvPicPr>
        <p:blipFill rotWithShape="1">
          <a:blip r:embed="rId7"/>
          <a:srcRect l="149" t="11111" b="-3704"/>
          <a:stretch/>
        </p:blipFill>
        <p:spPr>
          <a:xfrm>
            <a:off x="8254999" y="5136356"/>
            <a:ext cx="2663032" cy="299862"/>
          </a:xfrm>
          <a:prstGeom prst="rect">
            <a:avLst/>
          </a:prstGeom>
        </p:spPr>
      </p:pic>
      <p:sp>
        <p:nvSpPr>
          <p:cNvPr id="14" name="TextBox 13">
            <a:extLst>
              <a:ext uri="{FF2B5EF4-FFF2-40B4-BE49-F238E27FC236}">
                <a16:creationId xmlns:a16="http://schemas.microsoft.com/office/drawing/2014/main" id="{4DC04F25-D790-49A8-9704-BF15C2FDD9BA}"/>
              </a:ext>
            </a:extLst>
          </p:cNvPr>
          <p:cNvSpPr txBox="1"/>
          <p:nvPr/>
        </p:nvSpPr>
        <p:spPr>
          <a:xfrm>
            <a:off x="8284592" y="5417434"/>
            <a:ext cx="3102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p>
        </p:txBody>
      </p:sp>
      <p:sp>
        <p:nvSpPr>
          <p:cNvPr id="23" name="TextBox 22">
            <a:extLst>
              <a:ext uri="{FF2B5EF4-FFF2-40B4-BE49-F238E27FC236}">
                <a16:creationId xmlns:a16="http://schemas.microsoft.com/office/drawing/2014/main" id="{3D6E995C-0F37-4621-929A-9FC37D319E3C}"/>
              </a:ext>
            </a:extLst>
          </p:cNvPr>
          <p:cNvSpPr txBox="1"/>
          <p:nvPr/>
        </p:nvSpPr>
        <p:spPr>
          <a:xfrm>
            <a:off x="10411767" y="5441245"/>
            <a:ext cx="489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100</a:t>
            </a:r>
          </a:p>
        </p:txBody>
      </p:sp>
      <p:sp>
        <p:nvSpPr>
          <p:cNvPr id="25" name="TextBox 24">
            <a:extLst>
              <a:ext uri="{FF2B5EF4-FFF2-40B4-BE49-F238E27FC236}">
                <a16:creationId xmlns:a16="http://schemas.microsoft.com/office/drawing/2014/main" id="{8149612A-2908-4F45-83F6-9FD4A5BF70C3}"/>
              </a:ext>
            </a:extLst>
          </p:cNvPr>
          <p:cNvSpPr txBox="1"/>
          <p:nvPr/>
        </p:nvSpPr>
        <p:spPr>
          <a:xfrm>
            <a:off x="8213155" y="4848090"/>
            <a:ext cx="11185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Less Chl</a:t>
            </a:r>
          </a:p>
        </p:txBody>
      </p:sp>
      <p:sp>
        <p:nvSpPr>
          <p:cNvPr id="27" name="TextBox 26">
            <a:extLst>
              <a:ext uri="{FF2B5EF4-FFF2-40B4-BE49-F238E27FC236}">
                <a16:creationId xmlns:a16="http://schemas.microsoft.com/office/drawing/2014/main" id="{030AAB23-8493-4998-B48E-00ADF26A28E4}"/>
              </a:ext>
            </a:extLst>
          </p:cNvPr>
          <p:cNvSpPr txBox="1"/>
          <p:nvPr/>
        </p:nvSpPr>
        <p:spPr>
          <a:xfrm>
            <a:off x="9906313" y="4859996"/>
            <a:ext cx="10073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More Chl</a:t>
            </a:r>
          </a:p>
        </p:txBody>
      </p:sp>
      <p:pic>
        <p:nvPicPr>
          <p:cNvPr id="2" name="Picture 3">
            <a:extLst>
              <a:ext uri="{FF2B5EF4-FFF2-40B4-BE49-F238E27FC236}">
                <a16:creationId xmlns:a16="http://schemas.microsoft.com/office/drawing/2014/main" id="{53FEB82A-3CC7-4F7C-B526-333425CA2383}"/>
              </a:ext>
            </a:extLst>
          </p:cNvPr>
          <p:cNvPicPr>
            <a:picLocks noChangeAspect="1"/>
          </p:cNvPicPr>
          <p:nvPr/>
        </p:nvPicPr>
        <p:blipFill>
          <a:blip r:embed="rId8"/>
          <a:stretch>
            <a:fillRect/>
          </a:stretch>
        </p:blipFill>
        <p:spPr>
          <a:xfrm>
            <a:off x="1134098" y="5755926"/>
            <a:ext cx="10121293" cy="884434"/>
          </a:xfrm>
          <a:prstGeom prst="rect">
            <a:avLst/>
          </a:prstGeom>
        </p:spPr>
      </p:pic>
      <p:pic>
        <p:nvPicPr>
          <p:cNvPr id="7" name="Picture 19" descr="Logo&#10;&#10;Description automatically generated">
            <a:extLst>
              <a:ext uri="{FF2B5EF4-FFF2-40B4-BE49-F238E27FC236}">
                <a16:creationId xmlns:a16="http://schemas.microsoft.com/office/drawing/2014/main" id="{830FF2C1-C87D-4C7D-A157-0976E1C5D129}"/>
              </a:ext>
            </a:extLst>
          </p:cNvPr>
          <p:cNvPicPr>
            <a:picLocks noChangeAspect="1"/>
          </p:cNvPicPr>
          <p:nvPr/>
        </p:nvPicPr>
        <p:blipFill>
          <a:blip r:embed="rId9"/>
          <a:stretch>
            <a:fillRect/>
          </a:stretch>
        </p:blipFill>
        <p:spPr>
          <a:xfrm>
            <a:off x="902305" y="894173"/>
            <a:ext cx="10580914" cy="521842"/>
          </a:xfrm>
          <a:prstGeom prst="rect">
            <a:avLst/>
          </a:prstGeom>
        </p:spPr>
      </p:pic>
    </p:spTree>
    <p:extLst>
      <p:ext uri="{BB962C8B-B14F-4D97-AF65-F5344CB8AC3E}">
        <p14:creationId xmlns:p14="http://schemas.microsoft.com/office/powerpoint/2010/main" val="112884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Tool CREOL</a:t>
            </a:r>
          </a:p>
        </p:txBody>
      </p:sp>
      <p:pic>
        <p:nvPicPr>
          <p:cNvPr id="11" name="Picture 10" descr="Map&#10;&#10;Description automatically generated">
            <a:extLst>
              <a:ext uri="{FF2B5EF4-FFF2-40B4-BE49-F238E27FC236}">
                <a16:creationId xmlns:a16="http://schemas.microsoft.com/office/drawing/2014/main" id="{9B8271DC-4456-7645-985B-9D8122331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952499"/>
            <a:ext cx="11201400" cy="5541745"/>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4244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Tool CREOL</a:t>
            </a:r>
          </a:p>
        </p:txBody>
      </p:sp>
      <p:pic>
        <p:nvPicPr>
          <p:cNvPr id="4" name="Picture 3" descr="Graphical user interface, application&#10;&#10;Description automatically generated">
            <a:extLst>
              <a:ext uri="{FF2B5EF4-FFF2-40B4-BE49-F238E27FC236}">
                <a16:creationId xmlns:a16="http://schemas.microsoft.com/office/drawing/2014/main" id="{A8BC4778-1ABD-B84F-B034-E27D11872E89}"/>
              </a:ext>
            </a:extLst>
          </p:cNvPr>
          <p:cNvPicPr>
            <a:picLocks noChangeAspect="1"/>
          </p:cNvPicPr>
          <p:nvPr/>
        </p:nvPicPr>
        <p:blipFill rotWithShape="1">
          <a:blip r:embed="rId3">
            <a:extLst>
              <a:ext uri="{28A0092B-C50C-407E-A947-70E740481C1C}">
                <a14:useLocalDpi xmlns:a14="http://schemas.microsoft.com/office/drawing/2010/main" val="0"/>
              </a:ext>
            </a:extLst>
          </a:blip>
          <a:srcRect l="1320" t="662" b="1534"/>
          <a:stretch/>
        </p:blipFill>
        <p:spPr>
          <a:xfrm>
            <a:off x="6238080" y="952500"/>
            <a:ext cx="5458620" cy="5528480"/>
          </a:xfrm>
          <a:prstGeom prst="rect">
            <a:avLst/>
          </a:prstGeom>
          <a:effectLst>
            <a:outerShdw blurRad="292100" dist="139700" dir="2700000" algn="tl" rotWithShape="0">
              <a:prstClr val="black">
                <a:alpha val="65000"/>
              </a:prstClr>
            </a:outerShdw>
          </a:effectLst>
        </p:spPr>
      </p:pic>
      <p:pic>
        <p:nvPicPr>
          <p:cNvPr id="3" name="Picture 2" descr="Graphical user interface, application&#10;&#10;Description automatically generated">
            <a:extLst>
              <a:ext uri="{FF2B5EF4-FFF2-40B4-BE49-F238E27FC236}">
                <a16:creationId xmlns:a16="http://schemas.microsoft.com/office/drawing/2014/main" id="{E998648B-303B-B340-8ADF-9429F761A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1721580"/>
            <a:ext cx="5458620" cy="3990320"/>
          </a:xfrm>
          <a:prstGeom prst="rect">
            <a:avLst/>
          </a:prstGeom>
          <a:effectLst>
            <a:outerShdw blurRad="292100" dist="139700" dir="2700000" algn="tl" rotWithShape="0">
              <a:prstClr val="black">
                <a:alpha val="65000"/>
              </a:prstClr>
            </a:outerShdw>
          </a:effectLst>
        </p:spPr>
      </p:pic>
      <p:sp>
        <p:nvSpPr>
          <p:cNvPr id="7" name="Subtitle 2">
            <a:extLst>
              <a:ext uri="{FF2B5EF4-FFF2-40B4-BE49-F238E27FC236}">
                <a16:creationId xmlns:a16="http://schemas.microsoft.com/office/drawing/2014/main" id="{4826C5EF-1164-7F43-9040-8C8031656DF2}"/>
              </a:ext>
            </a:extLst>
          </p:cNvPr>
          <p:cNvSpPr txBox="1">
            <a:spLocks/>
          </p:cNvSpPr>
          <p:nvPr/>
        </p:nvSpPr>
        <p:spPr>
          <a:xfrm>
            <a:off x="540273" y="973642"/>
            <a:ext cx="2869677" cy="30865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solidFill>
                  <a:schemeClr val="tx1">
                    <a:lumMod val="75000"/>
                    <a:lumOff val="25000"/>
                  </a:schemeClr>
                </a:solidFill>
                <a:latin typeface="Century Gothic"/>
                <a:cs typeface="Times New Roman"/>
              </a:rPr>
              <a:t>Special features</a:t>
            </a:r>
            <a:endParaRPr lang="en-US" i="1" dirty="0">
              <a:solidFill>
                <a:schemeClr val="tx1">
                  <a:lumMod val="75000"/>
                  <a:lumOff val="25000"/>
                </a:schemeClr>
              </a:solidFill>
              <a:cs typeface="Times New Roman"/>
            </a:endParaRPr>
          </a:p>
        </p:txBody>
      </p:sp>
    </p:spTree>
    <p:extLst>
      <p:ext uri="{BB962C8B-B14F-4D97-AF65-F5344CB8AC3E}">
        <p14:creationId xmlns:p14="http://schemas.microsoft.com/office/powerpoint/2010/main" val="408521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a:t>
            </a:r>
          </a:p>
        </p:txBody>
      </p:sp>
      <p:sp>
        <p:nvSpPr>
          <p:cNvPr id="2" name="Subtitle 2">
            <a:extLst>
              <a:ext uri="{FF2B5EF4-FFF2-40B4-BE49-F238E27FC236}">
                <a16:creationId xmlns:a16="http://schemas.microsoft.com/office/drawing/2014/main" id="{90C0117F-CAE8-4CFE-8B8E-AD65338B73E6}"/>
              </a:ext>
            </a:extLst>
          </p:cNvPr>
          <p:cNvSpPr txBox="1">
            <a:spLocks/>
          </p:cNvSpPr>
          <p:nvPr/>
        </p:nvSpPr>
        <p:spPr>
          <a:xfrm>
            <a:off x="1537731" y="853178"/>
            <a:ext cx="9116538" cy="27143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i="1" dirty="0">
                <a:solidFill>
                  <a:schemeClr val="tx1">
                    <a:lumMod val="75000"/>
                    <a:lumOff val="25000"/>
                  </a:schemeClr>
                </a:solidFill>
                <a:latin typeface="Century Gothic"/>
                <a:cs typeface="Times New Roman"/>
              </a:rPr>
              <a:t>NDAVI and land area from 1984 to 2021 at five locations along the islands.</a:t>
            </a:r>
            <a:endParaRPr lang="en-US" dirty="0">
              <a:solidFill>
                <a:schemeClr val="tx1">
                  <a:lumMod val="75000"/>
                  <a:lumOff val="25000"/>
                </a:schemeClr>
              </a:solidFill>
            </a:endParaRPr>
          </a:p>
        </p:txBody>
      </p:sp>
      <p:grpSp>
        <p:nvGrpSpPr>
          <p:cNvPr id="40" name="Group 39">
            <a:extLst>
              <a:ext uri="{FF2B5EF4-FFF2-40B4-BE49-F238E27FC236}">
                <a16:creationId xmlns:a16="http://schemas.microsoft.com/office/drawing/2014/main" id="{12F6334B-D1AD-4E41-A476-A3B0C42542B5}"/>
              </a:ext>
            </a:extLst>
          </p:cNvPr>
          <p:cNvGrpSpPr/>
          <p:nvPr/>
        </p:nvGrpSpPr>
        <p:grpSpPr>
          <a:xfrm>
            <a:off x="317713" y="1207911"/>
            <a:ext cx="11577581" cy="5219114"/>
            <a:chOff x="317713" y="1207911"/>
            <a:chExt cx="11577581" cy="5219114"/>
          </a:xfrm>
        </p:grpSpPr>
        <p:sp>
          <p:nvSpPr>
            <p:cNvPr id="3" name="Text Placeholder 5">
              <a:extLst>
                <a:ext uri="{FF2B5EF4-FFF2-40B4-BE49-F238E27FC236}">
                  <a16:creationId xmlns:a16="http://schemas.microsoft.com/office/drawing/2014/main" id="{F227B2AE-AD85-4AF1-8C95-DEC6D55C5C76}"/>
                </a:ext>
              </a:extLst>
            </p:cNvPr>
            <p:cNvSpPr txBox="1">
              <a:spLocks/>
            </p:cNvSpPr>
            <p:nvPr/>
          </p:nvSpPr>
          <p:spPr>
            <a:xfrm>
              <a:off x="317713" y="1261377"/>
              <a:ext cx="10979069" cy="4284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endParaRPr lang="en-US" sz="1800" dirty="0">
                <a:solidFill>
                  <a:schemeClr val="tx1">
                    <a:lumMod val="75000"/>
                    <a:lumOff val="25000"/>
                  </a:schemeClr>
                </a:solidFill>
                <a:latin typeface="Century Gothic"/>
              </a:endParaRPr>
            </a:p>
            <a:p>
              <a:pPr marL="0" indent="0">
                <a:lnSpc>
                  <a:spcPct val="100000"/>
                </a:lnSpc>
                <a:spcBef>
                  <a:spcPts val="0"/>
                </a:spcBef>
                <a:spcAft>
                  <a:spcPts val="600"/>
                </a:spcAft>
                <a:buClr>
                  <a:srgbClr val="54AEB2"/>
                </a:buClr>
                <a:buNone/>
              </a:pPr>
              <a:endParaRPr lang="en-US" sz="18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sz="1800" dirty="0">
                <a:solidFill>
                  <a:schemeClr val="tx1">
                    <a:lumMod val="75000"/>
                    <a:lumOff val="25000"/>
                  </a:schemeClr>
                </a:solidFill>
                <a:latin typeface="Century Gothic" panose="020B0502020202020204" pitchFamily="34" charset="0"/>
              </a:endParaRPr>
            </a:p>
          </p:txBody>
        </p:sp>
        <p:pic>
          <p:nvPicPr>
            <p:cNvPr id="6" name="Graphic 15">
              <a:extLst>
                <a:ext uri="{FF2B5EF4-FFF2-40B4-BE49-F238E27FC236}">
                  <a16:creationId xmlns:a16="http://schemas.microsoft.com/office/drawing/2014/main" id="{8D7D9F3E-9ACB-463E-8592-51FCC06F917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75600"/>
            <a:stretch/>
          </p:blipFill>
          <p:spPr>
            <a:xfrm>
              <a:off x="442160" y="1267069"/>
              <a:ext cx="2700524" cy="5028349"/>
            </a:xfrm>
            <a:prstGeom prst="rect">
              <a:avLst/>
            </a:prstGeom>
          </p:spPr>
        </p:pic>
        <p:sp>
          <p:nvSpPr>
            <p:cNvPr id="5" name="TextBox 4">
              <a:extLst>
                <a:ext uri="{FF2B5EF4-FFF2-40B4-BE49-F238E27FC236}">
                  <a16:creationId xmlns:a16="http://schemas.microsoft.com/office/drawing/2014/main" id="{DFB1A011-A5EB-DF42-9DBC-6EAD6D4E72BA}"/>
                </a:ext>
              </a:extLst>
            </p:cNvPr>
            <p:cNvSpPr txBox="1"/>
            <p:nvPr/>
          </p:nvSpPr>
          <p:spPr>
            <a:xfrm>
              <a:off x="1241274" y="1207911"/>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Spring 1984</a:t>
              </a:r>
            </a:p>
          </p:txBody>
        </p:sp>
        <p:sp>
          <p:nvSpPr>
            <p:cNvPr id="11" name="TextBox 10">
              <a:extLst>
                <a:ext uri="{FF2B5EF4-FFF2-40B4-BE49-F238E27FC236}">
                  <a16:creationId xmlns:a16="http://schemas.microsoft.com/office/drawing/2014/main" id="{D172D14B-37BC-6F48-963F-D43517C6E23A}"/>
                </a:ext>
              </a:extLst>
            </p:cNvPr>
            <p:cNvSpPr txBox="1"/>
            <p:nvPr/>
          </p:nvSpPr>
          <p:spPr>
            <a:xfrm>
              <a:off x="1109365" y="6112919"/>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Latitude</a:t>
              </a:r>
            </a:p>
          </p:txBody>
        </p:sp>
        <p:grpSp>
          <p:nvGrpSpPr>
            <p:cNvPr id="17" name="Group 16">
              <a:extLst>
                <a:ext uri="{FF2B5EF4-FFF2-40B4-BE49-F238E27FC236}">
                  <a16:creationId xmlns:a16="http://schemas.microsoft.com/office/drawing/2014/main" id="{4F4E8E68-58E1-A84E-AE3A-A8442F8F62C6}"/>
                </a:ext>
              </a:extLst>
            </p:cNvPr>
            <p:cNvGrpSpPr/>
            <p:nvPr/>
          </p:nvGrpSpPr>
          <p:grpSpPr>
            <a:xfrm>
              <a:off x="1232038" y="5826485"/>
              <a:ext cx="1370223" cy="308119"/>
              <a:chOff x="1310236" y="5826485"/>
              <a:chExt cx="1370223" cy="308119"/>
            </a:xfrm>
          </p:grpSpPr>
          <p:sp>
            <p:nvSpPr>
              <p:cNvPr id="4" name="TextBox 3">
                <a:extLst>
                  <a:ext uri="{FF2B5EF4-FFF2-40B4-BE49-F238E27FC236}">
                    <a16:creationId xmlns:a16="http://schemas.microsoft.com/office/drawing/2014/main" id="{3905DE01-4B3A-354C-8045-41B1E082CAA1}"/>
                  </a:ext>
                </a:extLst>
              </p:cNvPr>
              <p:cNvSpPr txBox="1"/>
              <p:nvPr/>
            </p:nvSpPr>
            <p:spPr>
              <a:xfrm>
                <a:off x="1310236" y="5826485"/>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-88.90</a:t>
                </a:r>
              </a:p>
            </p:txBody>
          </p:sp>
          <p:sp>
            <p:nvSpPr>
              <p:cNvPr id="16" name="TextBox 15">
                <a:extLst>
                  <a:ext uri="{FF2B5EF4-FFF2-40B4-BE49-F238E27FC236}">
                    <a16:creationId xmlns:a16="http://schemas.microsoft.com/office/drawing/2014/main" id="{BCF14A77-C3DC-7A4B-ADBF-A98B99F52A57}"/>
                  </a:ext>
                </a:extLst>
              </p:cNvPr>
              <p:cNvSpPr txBox="1"/>
              <p:nvPr/>
            </p:nvSpPr>
            <p:spPr>
              <a:xfrm>
                <a:off x="1970600" y="5826827"/>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-88.85</a:t>
                </a:r>
              </a:p>
            </p:txBody>
          </p:sp>
        </p:grpSp>
        <p:sp>
          <p:nvSpPr>
            <p:cNvPr id="8" name="TextBox 7">
              <a:extLst>
                <a:ext uri="{FF2B5EF4-FFF2-40B4-BE49-F238E27FC236}">
                  <a16:creationId xmlns:a16="http://schemas.microsoft.com/office/drawing/2014/main" id="{39DBA529-E167-424A-B2A8-435E8294EA72}"/>
                </a:ext>
              </a:extLst>
            </p:cNvPr>
            <p:cNvSpPr txBox="1"/>
            <p:nvPr/>
          </p:nvSpPr>
          <p:spPr>
            <a:xfrm rot="16200000">
              <a:off x="-271092" y="3541357"/>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Longitude</a:t>
              </a:r>
            </a:p>
          </p:txBody>
        </p:sp>
        <p:grpSp>
          <p:nvGrpSpPr>
            <p:cNvPr id="29" name="Group 28">
              <a:extLst>
                <a:ext uri="{FF2B5EF4-FFF2-40B4-BE49-F238E27FC236}">
                  <a16:creationId xmlns:a16="http://schemas.microsoft.com/office/drawing/2014/main" id="{B5506576-1EFF-8349-B43E-CCFB9561FD82}"/>
                </a:ext>
              </a:extLst>
            </p:cNvPr>
            <p:cNvGrpSpPr/>
            <p:nvPr/>
          </p:nvGrpSpPr>
          <p:grpSpPr>
            <a:xfrm>
              <a:off x="504027" y="1551497"/>
              <a:ext cx="717984" cy="3971103"/>
              <a:chOff x="447755" y="1551497"/>
              <a:chExt cx="717984" cy="3971103"/>
            </a:xfrm>
          </p:grpSpPr>
          <p:sp>
            <p:nvSpPr>
              <p:cNvPr id="22" name="TextBox 21">
                <a:extLst>
                  <a:ext uri="{FF2B5EF4-FFF2-40B4-BE49-F238E27FC236}">
                    <a16:creationId xmlns:a16="http://schemas.microsoft.com/office/drawing/2014/main" id="{1A85B27A-32AB-9040-AFD7-ECE03635DFA9}"/>
                  </a:ext>
                </a:extLst>
              </p:cNvPr>
              <p:cNvSpPr txBox="1"/>
              <p:nvPr/>
            </p:nvSpPr>
            <p:spPr>
              <a:xfrm>
                <a:off x="447755" y="1551497"/>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30.05</a:t>
                </a:r>
              </a:p>
            </p:txBody>
          </p:sp>
          <p:sp>
            <p:nvSpPr>
              <p:cNvPr id="23" name="TextBox 22">
                <a:extLst>
                  <a:ext uri="{FF2B5EF4-FFF2-40B4-BE49-F238E27FC236}">
                    <a16:creationId xmlns:a16="http://schemas.microsoft.com/office/drawing/2014/main" id="{31DB925E-CCB4-DC42-9E65-1E055D59C88E}"/>
                  </a:ext>
                </a:extLst>
              </p:cNvPr>
              <p:cNvSpPr txBox="1"/>
              <p:nvPr/>
            </p:nvSpPr>
            <p:spPr>
              <a:xfrm>
                <a:off x="450129" y="216574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30.00</a:t>
                </a:r>
              </a:p>
            </p:txBody>
          </p:sp>
          <p:sp>
            <p:nvSpPr>
              <p:cNvPr id="24" name="TextBox 23">
                <a:extLst>
                  <a:ext uri="{FF2B5EF4-FFF2-40B4-BE49-F238E27FC236}">
                    <a16:creationId xmlns:a16="http://schemas.microsoft.com/office/drawing/2014/main" id="{31F00A97-2EBE-0945-8111-26B752183E1E}"/>
                  </a:ext>
                </a:extLst>
              </p:cNvPr>
              <p:cNvSpPr txBox="1"/>
              <p:nvPr/>
            </p:nvSpPr>
            <p:spPr>
              <a:xfrm>
                <a:off x="455880" y="275421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29.95</a:t>
                </a:r>
              </a:p>
            </p:txBody>
          </p:sp>
          <p:sp>
            <p:nvSpPr>
              <p:cNvPr id="25" name="TextBox 24">
                <a:extLst>
                  <a:ext uri="{FF2B5EF4-FFF2-40B4-BE49-F238E27FC236}">
                    <a16:creationId xmlns:a16="http://schemas.microsoft.com/office/drawing/2014/main" id="{EC4A1A80-13D8-394A-A839-7F977965238C}"/>
                  </a:ext>
                </a:extLst>
              </p:cNvPr>
              <p:cNvSpPr txBox="1"/>
              <p:nvPr/>
            </p:nvSpPr>
            <p:spPr>
              <a:xfrm>
                <a:off x="455879" y="3367151"/>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29.90</a:t>
                </a:r>
              </a:p>
            </p:txBody>
          </p:sp>
          <p:sp>
            <p:nvSpPr>
              <p:cNvPr id="26" name="TextBox 25">
                <a:extLst>
                  <a:ext uri="{FF2B5EF4-FFF2-40B4-BE49-F238E27FC236}">
                    <a16:creationId xmlns:a16="http://schemas.microsoft.com/office/drawing/2014/main" id="{8D94A86C-208E-3249-830C-771202775534}"/>
                  </a:ext>
                </a:extLst>
              </p:cNvPr>
              <p:cNvSpPr txBox="1"/>
              <p:nvPr/>
            </p:nvSpPr>
            <p:spPr>
              <a:xfrm>
                <a:off x="455878" y="3971506"/>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29.85</a:t>
                </a:r>
              </a:p>
            </p:txBody>
          </p:sp>
          <p:sp>
            <p:nvSpPr>
              <p:cNvPr id="27" name="TextBox 26">
                <a:extLst>
                  <a:ext uri="{FF2B5EF4-FFF2-40B4-BE49-F238E27FC236}">
                    <a16:creationId xmlns:a16="http://schemas.microsoft.com/office/drawing/2014/main" id="{1BC10E1F-0A1F-504B-B3B0-279C36E64166}"/>
                  </a:ext>
                </a:extLst>
              </p:cNvPr>
              <p:cNvSpPr txBox="1"/>
              <p:nvPr/>
            </p:nvSpPr>
            <p:spPr>
              <a:xfrm>
                <a:off x="447755" y="4593414"/>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29.80</a:t>
                </a:r>
              </a:p>
            </p:txBody>
          </p:sp>
          <p:sp>
            <p:nvSpPr>
              <p:cNvPr id="28" name="TextBox 27">
                <a:extLst>
                  <a:ext uri="{FF2B5EF4-FFF2-40B4-BE49-F238E27FC236}">
                    <a16:creationId xmlns:a16="http://schemas.microsoft.com/office/drawing/2014/main" id="{875D6F8A-7CF2-2A40-85FB-C268A39DCA0A}"/>
                  </a:ext>
                </a:extLst>
              </p:cNvPr>
              <p:cNvSpPr txBox="1"/>
              <p:nvPr/>
            </p:nvSpPr>
            <p:spPr>
              <a:xfrm>
                <a:off x="455877" y="521482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29.75</a:t>
                </a:r>
              </a:p>
            </p:txBody>
          </p:sp>
        </p:grpSp>
        <p:grpSp>
          <p:nvGrpSpPr>
            <p:cNvPr id="82" name="Group 81">
              <a:extLst>
                <a:ext uri="{FF2B5EF4-FFF2-40B4-BE49-F238E27FC236}">
                  <a16:creationId xmlns:a16="http://schemas.microsoft.com/office/drawing/2014/main" id="{59D0C4BB-2E56-E842-87F8-1E96D7692285}"/>
                </a:ext>
              </a:extLst>
            </p:cNvPr>
            <p:cNvGrpSpPr/>
            <p:nvPr/>
          </p:nvGrpSpPr>
          <p:grpSpPr>
            <a:xfrm>
              <a:off x="2758480" y="1210215"/>
              <a:ext cx="9136814" cy="5216810"/>
              <a:chOff x="2871024" y="1210215"/>
              <a:chExt cx="9136814" cy="5216810"/>
            </a:xfrm>
          </p:grpSpPr>
          <p:sp>
            <p:nvSpPr>
              <p:cNvPr id="7" name="TextBox 6">
                <a:extLst>
                  <a:ext uri="{FF2B5EF4-FFF2-40B4-BE49-F238E27FC236}">
                    <a16:creationId xmlns:a16="http://schemas.microsoft.com/office/drawing/2014/main" id="{FCE96976-160F-8942-974B-1A411FF0168D}"/>
                  </a:ext>
                </a:extLst>
              </p:cNvPr>
              <p:cNvSpPr txBox="1"/>
              <p:nvPr/>
            </p:nvSpPr>
            <p:spPr>
              <a:xfrm>
                <a:off x="9273293" y="1210215"/>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Spring 2021</a:t>
                </a:r>
              </a:p>
            </p:txBody>
          </p:sp>
          <p:sp>
            <p:nvSpPr>
              <p:cNvPr id="10" name="TextBox 9">
                <a:extLst>
                  <a:ext uri="{FF2B5EF4-FFF2-40B4-BE49-F238E27FC236}">
                    <a16:creationId xmlns:a16="http://schemas.microsoft.com/office/drawing/2014/main" id="{8BFF7E81-11CD-124A-85E5-4254FE3C3A4C}"/>
                  </a:ext>
                </a:extLst>
              </p:cNvPr>
              <p:cNvSpPr txBox="1"/>
              <p:nvPr/>
            </p:nvSpPr>
            <p:spPr>
              <a:xfrm rot="16200000">
                <a:off x="10399190" y="3541357"/>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Longitude</a:t>
                </a:r>
              </a:p>
            </p:txBody>
          </p:sp>
          <p:sp>
            <p:nvSpPr>
              <p:cNvPr id="13" name="TextBox 12">
                <a:extLst>
                  <a:ext uri="{FF2B5EF4-FFF2-40B4-BE49-F238E27FC236}">
                    <a16:creationId xmlns:a16="http://schemas.microsoft.com/office/drawing/2014/main" id="{6D1000C2-74DB-1C48-B9E5-56E8B5F109F4}"/>
                  </a:ext>
                </a:extLst>
              </p:cNvPr>
              <p:cNvSpPr txBox="1"/>
              <p:nvPr/>
            </p:nvSpPr>
            <p:spPr>
              <a:xfrm rot="16200000">
                <a:off x="2493542" y="3066002"/>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NDAVI</a:t>
                </a:r>
              </a:p>
            </p:txBody>
          </p:sp>
          <p:sp>
            <p:nvSpPr>
              <p:cNvPr id="14" name="TextBox 13">
                <a:extLst>
                  <a:ext uri="{FF2B5EF4-FFF2-40B4-BE49-F238E27FC236}">
                    <a16:creationId xmlns:a16="http://schemas.microsoft.com/office/drawing/2014/main" id="{FC1E7C8F-633E-4041-886E-14D3C4D89776}"/>
                  </a:ext>
                </a:extLst>
              </p:cNvPr>
              <p:cNvSpPr txBox="1"/>
              <p:nvPr/>
            </p:nvSpPr>
            <p:spPr>
              <a:xfrm rot="16200000">
                <a:off x="2385874" y="5131088"/>
                <a:ext cx="1493520"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Land</a:t>
                </a:r>
              </a:p>
              <a:p>
                <a:pPr algn="ctr"/>
                <a:r>
                  <a:rPr lang="en-US" sz="1400" b="1" dirty="0">
                    <a:solidFill>
                      <a:schemeClr val="tx1">
                        <a:lumMod val="75000"/>
                        <a:lumOff val="25000"/>
                      </a:schemeClr>
                    </a:solidFill>
                    <a:latin typeface="Century Gothic" panose="020B0502020202020204" pitchFamily="34" charset="0"/>
                  </a:rPr>
                  <a:t>Area (km</a:t>
                </a:r>
                <a:r>
                  <a:rPr lang="en-US" sz="1400" b="1" baseline="30000" dirty="0">
                    <a:solidFill>
                      <a:schemeClr val="tx1">
                        <a:lumMod val="75000"/>
                        <a:lumOff val="25000"/>
                      </a:schemeClr>
                    </a:solidFill>
                    <a:latin typeface="Century Gothic" panose="020B0502020202020204" pitchFamily="34" charset="0"/>
                  </a:rPr>
                  <a:t>2</a:t>
                </a:r>
                <a:r>
                  <a:rPr lang="en-US" sz="1400" b="1" dirty="0">
                    <a:solidFill>
                      <a:schemeClr val="tx1">
                        <a:lumMod val="75000"/>
                        <a:lumOff val="25000"/>
                      </a:schemeClr>
                    </a:solidFill>
                    <a:latin typeface="Century Gothic" panose="020B0502020202020204" pitchFamily="34" charset="0"/>
                  </a:rPr>
                  <a:t>)</a:t>
                </a:r>
              </a:p>
            </p:txBody>
          </p:sp>
          <p:pic>
            <p:nvPicPr>
              <p:cNvPr id="15" name="Graphic 15">
                <a:extLst>
                  <a:ext uri="{FF2B5EF4-FFF2-40B4-BE49-F238E27FC236}">
                    <a16:creationId xmlns:a16="http://schemas.microsoft.com/office/drawing/2014/main" id="{B1CB4CDF-4DAC-734C-93CF-1A0FC37DAB3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4517" b="9328"/>
              <a:stretch/>
            </p:blipFill>
            <p:spPr>
              <a:xfrm>
                <a:off x="3500334" y="1261378"/>
                <a:ext cx="8354227" cy="4559276"/>
              </a:xfrm>
              <a:prstGeom prst="rect">
                <a:avLst/>
              </a:prstGeom>
            </p:spPr>
          </p:pic>
          <p:sp>
            <p:nvSpPr>
              <p:cNvPr id="12" name="TextBox 11">
                <a:extLst>
                  <a:ext uri="{FF2B5EF4-FFF2-40B4-BE49-F238E27FC236}">
                    <a16:creationId xmlns:a16="http://schemas.microsoft.com/office/drawing/2014/main" id="{3A938C78-3A98-A844-A996-A6DE2CD8EAF5}"/>
                  </a:ext>
                </a:extLst>
              </p:cNvPr>
              <p:cNvSpPr txBox="1"/>
              <p:nvPr/>
            </p:nvSpPr>
            <p:spPr>
              <a:xfrm>
                <a:off x="9652430" y="6112920"/>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Latitude</a:t>
                </a:r>
              </a:p>
            </p:txBody>
          </p:sp>
          <p:grpSp>
            <p:nvGrpSpPr>
              <p:cNvPr id="18" name="Group 17">
                <a:extLst>
                  <a:ext uri="{FF2B5EF4-FFF2-40B4-BE49-F238E27FC236}">
                    <a16:creationId xmlns:a16="http://schemas.microsoft.com/office/drawing/2014/main" id="{ABE60CD2-798E-884F-9BEA-CD2B8ADC9E3F}"/>
                  </a:ext>
                </a:extLst>
              </p:cNvPr>
              <p:cNvGrpSpPr/>
              <p:nvPr/>
            </p:nvGrpSpPr>
            <p:grpSpPr>
              <a:xfrm>
                <a:off x="9678700" y="5820995"/>
                <a:ext cx="1370223" cy="308119"/>
                <a:chOff x="1310236" y="5826485"/>
                <a:chExt cx="1370223" cy="308119"/>
              </a:xfrm>
            </p:grpSpPr>
            <p:sp>
              <p:nvSpPr>
                <p:cNvPr id="19" name="TextBox 18">
                  <a:extLst>
                    <a:ext uri="{FF2B5EF4-FFF2-40B4-BE49-F238E27FC236}">
                      <a16:creationId xmlns:a16="http://schemas.microsoft.com/office/drawing/2014/main" id="{7CD13EEC-6F33-3948-A26A-A0755A116DE8}"/>
                    </a:ext>
                  </a:extLst>
                </p:cNvPr>
                <p:cNvSpPr txBox="1"/>
                <p:nvPr/>
              </p:nvSpPr>
              <p:spPr>
                <a:xfrm>
                  <a:off x="1310236" y="5826485"/>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-88.90</a:t>
                  </a:r>
                </a:p>
              </p:txBody>
            </p:sp>
            <p:sp>
              <p:nvSpPr>
                <p:cNvPr id="20" name="TextBox 19">
                  <a:extLst>
                    <a:ext uri="{FF2B5EF4-FFF2-40B4-BE49-F238E27FC236}">
                      <a16:creationId xmlns:a16="http://schemas.microsoft.com/office/drawing/2014/main" id="{3EBCBE9B-C506-D543-969C-46F5986D62A3}"/>
                    </a:ext>
                  </a:extLst>
                </p:cNvPr>
                <p:cNvSpPr txBox="1"/>
                <p:nvPr/>
              </p:nvSpPr>
              <p:spPr>
                <a:xfrm>
                  <a:off x="1970600" y="5826827"/>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-88.85</a:t>
                  </a:r>
                </a:p>
              </p:txBody>
            </p:sp>
          </p:grpSp>
          <p:grpSp>
            <p:nvGrpSpPr>
              <p:cNvPr id="39" name="Group 38">
                <a:extLst>
                  <a:ext uri="{FF2B5EF4-FFF2-40B4-BE49-F238E27FC236}">
                    <a16:creationId xmlns:a16="http://schemas.microsoft.com/office/drawing/2014/main" id="{B0E7B47C-E471-D24C-A4F8-D93DC372455F}"/>
                  </a:ext>
                </a:extLst>
              </p:cNvPr>
              <p:cNvGrpSpPr/>
              <p:nvPr/>
            </p:nvGrpSpPr>
            <p:grpSpPr>
              <a:xfrm>
                <a:off x="11177253" y="1551497"/>
                <a:ext cx="830585" cy="3971103"/>
                <a:chOff x="11177253" y="1551497"/>
                <a:chExt cx="830585" cy="3971103"/>
              </a:xfrm>
            </p:grpSpPr>
            <p:sp>
              <p:nvSpPr>
                <p:cNvPr id="21" name="TextBox 20">
                  <a:extLst>
                    <a:ext uri="{FF2B5EF4-FFF2-40B4-BE49-F238E27FC236}">
                      <a16:creationId xmlns:a16="http://schemas.microsoft.com/office/drawing/2014/main" id="{12DB5339-2D56-D94D-87BE-BA1D7D3AF9D2}"/>
                    </a:ext>
                  </a:extLst>
                </p:cNvPr>
                <p:cNvSpPr txBox="1"/>
                <p:nvPr/>
              </p:nvSpPr>
              <p:spPr>
                <a:xfrm rot="16200000">
                  <a:off x="11107190" y="3541357"/>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Longitude</a:t>
                  </a:r>
                </a:p>
              </p:txBody>
            </p:sp>
            <p:grpSp>
              <p:nvGrpSpPr>
                <p:cNvPr id="30" name="Group 29">
                  <a:extLst>
                    <a:ext uri="{FF2B5EF4-FFF2-40B4-BE49-F238E27FC236}">
                      <a16:creationId xmlns:a16="http://schemas.microsoft.com/office/drawing/2014/main" id="{770D3E3B-4FE5-F14C-A1FC-2A70E315A297}"/>
                    </a:ext>
                  </a:extLst>
                </p:cNvPr>
                <p:cNvGrpSpPr/>
                <p:nvPr/>
              </p:nvGrpSpPr>
              <p:grpSpPr>
                <a:xfrm>
                  <a:off x="11177253" y="1551497"/>
                  <a:ext cx="717984" cy="3971103"/>
                  <a:chOff x="447755" y="1551497"/>
                  <a:chExt cx="717984" cy="3971103"/>
                </a:xfrm>
              </p:grpSpPr>
              <p:sp>
                <p:nvSpPr>
                  <p:cNvPr id="31" name="TextBox 30">
                    <a:extLst>
                      <a:ext uri="{FF2B5EF4-FFF2-40B4-BE49-F238E27FC236}">
                        <a16:creationId xmlns:a16="http://schemas.microsoft.com/office/drawing/2014/main" id="{D974B74A-6998-9A42-B292-0D7290A3E19A}"/>
                      </a:ext>
                    </a:extLst>
                  </p:cNvPr>
                  <p:cNvSpPr txBox="1"/>
                  <p:nvPr/>
                </p:nvSpPr>
                <p:spPr>
                  <a:xfrm>
                    <a:off x="447755" y="1551497"/>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30.05</a:t>
                    </a:r>
                  </a:p>
                </p:txBody>
              </p:sp>
              <p:sp>
                <p:nvSpPr>
                  <p:cNvPr id="32" name="TextBox 31">
                    <a:extLst>
                      <a:ext uri="{FF2B5EF4-FFF2-40B4-BE49-F238E27FC236}">
                        <a16:creationId xmlns:a16="http://schemas.microsoft.com/office/drawing/2014/main" id="{3ACBA375-DCB8-FD4C-B316-5555E69871AE}"/>
                      </a:ext>
                    </a:extLst>
                  </p:cNvPr>
                  <p:cNvSpPr txBox="1"/>
                  <p:nvPr/>
                </p:nvSpPr>
                <p:spPr>
                  <a:xfrm>
                    <a:off x="450129" y="216574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30.00</a:t>
                    </a:r>
                  </a:p>
                </p:txBody>
              </p:sp>
              <p:sp>
                <p:nvSpPr>
                  <p:cNvPr id="33" name="TextBox 32">
                    <a:extLst>
                      <a:ext uri="{FF2B5EF4-FFF2-40B4-BE49-F238E27FC236}">
                        <a16:creationId xmlns:a16="http://schemas.microsoft.com/office/drawing/2014/main" id="{05D7D73C-ED3B-1546-BD3D-14641060453A}"/>
                      </a:ext>
                    </a:extLst>
                  </p:cNvPr>
                  <p:cNvSpPr txBox="1"/>
                  <p:nvPr/>
                </p:nvSpPr>
                <p:spPr>
                  <a:xfrm>
                    <a:off x="455880" y="275421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29.95</a:t>
                    </a:r>
                  </a:p>
                </p:txBody>
              </p:sp>
              <p:sp>
                <p:nvSpPr>
                  <p:cNvPr id="34" name="TextBox 33">
                    <a:extLst>
                      <a:ext uri="{FF2B5EF4-FFF2-40B4-BE49-F238E27FC236}">
                        <a16:creationId xmlns:a16="http://schemas.microsoft.com/office/drawing/2014/main" id="{41E914C4-AC00-0D44-809E-45D7158DC59C}"/>
                      </a:ext>
                    </a:extLst>
                  </p:cNvPr>
                  <p:cNvSpPr txBox="1"/>
                  <p:nvPr/>
                </p:nvSpPr>
                <p:spPr>
                  <a:xfrm>
                    <a:off x="455879" y="3367151"/>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29.90</a:t>
                    </a:r>
                  </a:p>
                </p:txBody>
              </p:sp>
              <p:sp>
                <p:nvSpPr>
                  <p:cNvPr id="35" name="TextBox 34">
                    <a:extLst>
                      <a:ext uri="{FF2B5EF4-FFF2-40B4-BE49-F238E27FC236}">
                        <a16:creationId xmlns:a16="http://schemas.microsoft.com/office/drawing/2014/main" id="{166E341E-FD20-5D44-985F-DB58BA7F436F}"/>
                      </a:ext>
                    </a:extLst>
                  </p:cNvPr>
                  <p:cNvSpPr txBox="1"/>
                  <p:nvPr/>
                </p:nvSpPr>
                <p:spPr>
                  <a:xfrm>
                    <a:off x="455878" y="3971506"/>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29.85</a:t>
                    </a:r>
                  </a:p>
                </p:txBody>
              </p:sp>
              <p:sp>
                <p:nvSpPr>
                  <p:cNvPr id="36" name="TextBox 35">
                    <a:extLst>
                      <a:ext uri="{FF2B5EF4-FFF2-40B4-BE49-F238E27FC236}">
                        <a16:creationId xmlns:a16="http://schemas.microsoft.com/office/drawing/2014/main" id="{C34CDF6A-4B89-FE41-B3FA-82329DDF3366}"/>
                      </a:ext>
                    </a:extLst>
                  </p:cNvPr>
                  <p:cNvSpPr txBox="1"/>
                  <p:nvPr/>
                </p:nvSpPr>
                <p:spPr>
                  <a:xfrm>
                    <a:off x="447755" y="4593414"/>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29.80</a:t>
                    </a:r>
                  </a:p>
                </p:txBody>
              </p:sp>
              <p:sp>
                <p:nvSpPr>
                  <p:cNvPr id="37" name="TextBox 36">
                    <a:extLst>
                      <a:ext uri="{FF2B5EF4-FFF2-40B4-BE49-F238E27FC236}">
                        <a16:creationId xmlns:a16="http://schemas.microsoft.com/office/drawing/2014/main" id="{392E60FE-9C5A-504F-B0A5-E40C4B540657}"/>
                      </a:ext>
                    </a:extLst>
                  </p:cNvPr>
                  <p:cNvSpPr txBox="1"/>
                  <p:nvPr/>
                </p:nvSpPr>
                <p:spPr>
                  <a:xfrm>
                    <a:off x="455877" y="521482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29.75</a:t>
                    </a:r>
                  </a:p>
                </p:txBody>
              </p:sp>
            </p:grpSp>
          </p:grpSp>
          <p:grpSp>
            <p:nvGrpSpPr>
              <p:cNvPr id="52" name="Group 51">
                <a:extLst>
                  <a:ext uri="{FF2B5EF4-FFF2-40B4-BE49-F238E27FC236}">
                    <a16:creationId xmlns:a16="http://schemas.microsoft.com/office/drawing/2014/main" id="{5310B465-F40E-B945-B1DD-D747BBF5493A}"/>
                  </a:ext>
                </a:extLst>
              </p:cNvPr>
              <p:cNvGrpSpPr/>
              <p:nvPr/>
            </p:nvGrpSpPr>
            <p:grpSpPr>
              <a:xfrm>
                <a:off x="3904469" y="5820995"/>
                <a:ext cx="5680526" cy="606030"/>
                <a:chOff x="3904469" y="5820995"/>
                <a:chExt cx="5680526" cy="606030"/>
              </a:xfrm>
            </p:grpSpPr>
            <p:grpSp>
              <p:nvGrpSpPr>
                <p:cNvPr id="50" name="Group 49">
                  <a:extLst>
                    <a:ext uri="{FF2B5EF4-FFF2-40B4-BE49-F238E27FC236}">
                      <a16:creationId xmlns:a16="http://schemas.microsoft.com/office/drawing/2014/main" id="{870F7A55-9682-3644-BEDA-FF813BD8DB5E}"/>
                    </a:ext>
                  </a:extLst>
                </p:cNvPr>
                <p:cNvGrpSpPr/>
                <p:nvPr/>
              </p:nvGrpSpPr>
              <p:grpSpPr>
                <a:xfrm>
                  <a:off x="3904469" y="5820995"/>
                  <a:ext cx="5680526" cy="326490"/>
                  <a:chOff x="3904469" y="5820995"/>
                  <a:chExt cx="5680526" cy="326490"/>
                </a:xfrm>
              </p:grpSpPr>
              <p:sp>
                <p:nvSpPr>
                  <p:cNvPr id="41" name="TextBox 40">
                    <a:extLst>
                      <a:ext uri="{FF2B5EF4-FFF2-40B4-BE49-F238E27FC236}">
                        <a16:creationId xmlns:a16="http://schemas.microsoft.com/office/drawing/2014/main" id="{7258C401-2910-D845-937A-D6BA957706E2}"/>
                      </a:ext>
                    </a:extLst>
                  </p:cNvPr>
                  <p:cNvSpPr txBox="1"/>
                  <p:nvPr/>
                </p:nvSpPr>
                <p:spPr>
                  <a:xfrm rot="19725386">
                    <a:off x="3904469" y="5825866"/>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1988</a:t>
                    </a:r>
                  </a:p>
                </p:txBody>
              </p:sp>
              <p:sp>
                <p:nvSpPr>
                  <p:cNvPr id="42" name="TextBox 41">
                    <a:extLst>
                      <a:ext uri="{FF2B5EF4-FFF2-40B4-BE49-F238E27FC236}">
                        <a16:creationId xmlns:a16="http://schemas.microsoft.com/office/drawing/2014/main" id="{1A9D1544-6BE3-E448-8503-5EDE30BA378C}"/>
                      </a:ext>
                    </a:extLst>
                  </p:cNvPr>
                  <p:cNvSpPr txBox="1"/>
                  <p:nvPr/>
                </p:nvSpPr>
                <p:spPr>
                  <a:xfrm rot="19725386">
                    <a:off x="4513384" y="5839708"/>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1992</a:t>
                    </a:r>
                  </a:p>
                </p:txBody>
              </p:sp>
              <p:sp>
                <p:nvSpPr>
                  <p:cNvPr id="43" name="TextBox 42">
                    <a:extLst>
                      <a:ext uri="{FF2B5EF4-FFF2-40B4-BE49-F238E27FC236}">
                        <a16:creationId xmlns:a16="http://schemas.microsoft.com/office/drawing/2014/main" id="{2C7E0009-6664-114A-9C2C-18A77F09D1A1}"/>
                      </a:ext>
                    </a:extLst>
                  </p:cNvPr>
                  <p:cNvSpPr txBox="1"/>
                  <p:nvPr/>
                </p:nvSpPr>
                <p:spPr>
                  <a:xfrm rot="19725386">
                    <a:off x="5122300" y="5830598"/>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1996</a:t>
                    </a:r>
                  </a:p>
                </p:txBody>
              </p:sp>
              <p:sp>
                <p:nvSpPr>
                  <p:cNvPr id="44" name="TextBox 43">
                    <a:extLst>
                      <a:ext uri="{FF2B5EF4-FFF2-40B4-BE49-F238E27FC236}">
                        <a16:creationId xmlns:a16="http://schemas.microsoft.com/office/drawing/2014/main" id="{92A0FD4D-C7D9-CD4A-A627-258928F662AA}"/>
                      </a:ext>
                    </a:extLst>
                  </p:cNvPr>
                  <p:cNvSpPr txBox="1"/>
                  <p:nvPr/>
                </p:nvSpPr>
                <p:spPr>
                  <a:xfrm rot="19725386">
                    <a:off x="5744591" y="5830598"/>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2000</a:t>
                    </a:r>
                  </a:p>
                </p:txBody>
              </p:sp>
              <p:sp>
                <p:nvSpPr>
                  <p:cNvPr id="45" name="TextBox 44">
                    <a:extLst>
                      <a:ext uri="{FF2B5EF4-FFF2-40B4-BE49-F238E27FC236}">
                        <a16:creationId xmlns:a16="http://schemas.microsoft.com/office/drawing/2014/main" id="{33D9DA67-7318-AE49-8005-CD025B2F9D3A}"/>
                      </a:ext>
                    </a:extLst>
                  </p:cNvPr>
                  <p:cNvSpPr txBox="1"/>
                  <p:nvPr/>
                </p:nvSpPr>
                <p:spPr>
                  <a:xfrm rot="19725386">
                    <a:off x="6353506" y="5820995"/>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2004</a:t>
                    </a:r>
                  </a:p>
                </p:txBody>
              </p:sp>
              <p:sp>
                <p:nvSpPr>
                  <p:cNvPr id="46" name="TextBox 45">
                    <a:extLst>
                      <a:ext uri="{FF2B5EF4-FFF2-40B4-BE49-F238E27FC236}">
                        <a16:creationId xmlns:a16="http://schemas.microsoft.com/office/drawing/2014/main" id="{78A6A8D6-6CE6-2345-B9D3-D9ADEBF90276}"/>
                      </a:ext>
                    </a:extLst>
                  </p:cNvPr>
                  <p:cNvSpPr txBox="1"/>
                  <p:nvPr/>
                </p:nvSpPr>
                <p:spPr>
                  <a:xfrm rot="19725386">
                    <a:off x="7008180" y="5839708"/>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2008</a:t>
                    </a:r>
                  </a:p>
                </p:txBody>
              </p:sp>
              <p:sp>
                <p:nvSpPr>
                  <p:cNvPr id="47" name="TextBox 46">
                    <a:extLst>
                      <a:ext uri="{FF2B5EF4-FFF2-40B4-BE49-F238E27FC236}">
                        <a16:creationId xmlns:a16="http://schemas.microsoft.com/office/drawing/2014/main" id="{116D6636-F889-C741-B93B-29D3D18BFB8E}"/>
                      </a:ext>
                    </a:extLst>
                  </p:cNvPr>
                  <p:cNvSpPr txBox="1"/>
                  <p:nvPr/>
                </p:nvSpPr>
                <p:spPr>
                  <a:xfrm rot="19725386">
                    <a:off x="7617094" y="5830599"/>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2012</a:t>
                    </a:r>
                  </a:p>
                </p:txBody>
              </p:sp>
              <p:sp>
                <p:nvSpPr>
                  <p:cNvPr id="48" name="TextBox 47">
                    <a:extLst>
                      <a:ext uri="{FF2B5EF4-FFF2-40B4-BE49-F238E27FC236}">
                        <a16:creationId xmlns:a16="http://schemas.microsoft.com/office/drawing/2014/main" id="{6F9017F7-A133-BF4A-AF42-C56F3A7A13C0}"/>
                      </a:ext>
                    </a:extLst>
                  </p:cNvPr>
                  <p:cNvSpPr txBox="1"/>
                  <p:nvPr/>
                </p:nvSpPr>
                <p:spPr>
                  <a:xfrm rot="19725386">
                    <a:off x="8225706" y="5820996"/>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2016</a:t>
                    </a:r>
                  </a:p>
                </p:txBody>
              </p:sp>
              <p:sp>
                <p:nvSpPr>
                  <p:cNvPr id="49" name="TextBox 48">
                    <a:extLst>
                      <a:ext uri="{FF2B5EF4-FFF2-40B4-BE49-F238E27FC236}">
                        <a16:creationId xmlns:a16="http://schemas.microsoft.com/office/drawing/2014/main" id="{87B688C3-6C7B-714E-9370-187C45DFA825}"/>
                      </a:ext>
                    </a:extLst>
                  </p:cNvPr>
                  <p:cNvSpPr txBox="1"/>
                  <p:nvPr/>
                </p:nvSpPr>
                <p:spPr>
                  <a:xfrm rot="19725386">
                    <a:off x="8875136" y="5839707"/>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2020</a:t>
                    </a:r>
                  </a:p>
                </p:txBody>
              </p:sp>
            </p:grpSp>
            <p:sp>
              <p:nvSpPr>
                <p:cNvPr id="51" name="TextBox 50">
                  <a:extLst>
                    <a:ext uri="{FF2B5EF4-FFF2-40B4-BE49-F238E27FC236}">
                      <a16:creationId xmlns:a16="http://schemas.microsoft.com/office/drawing/2014/main" id="{9D3C5254-050C-B840-BCF8-3DDC9B8C0002}"/>
                    </a:ext>
                  </a:extLst>
                </p:cNvPr>
                <p:cNvSpPr txBox="1"/>
                <p:nvPr/>
              </p:nvSpPr>
              <p:spPr>
                <a:xfrm>
                  <a:off x="6089683" y="6119248"/>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Year</a:t>
                  </a:r>
                </a:p>
              </p:txBody>
            </p:sp>
          </p:grpSp>
          <p:sp>
            <p:nvSpPr>
              <p:cNvPr id="53" name="TextBox 52">
                <a:extLst>
                  <a:ext uri="{FF2B5EF4-FFF2-40B4-BE49-F238E27FC236}">
                    <a16:creationId xmlns:a16="http://schemas.microsoft.com/office/drawing/2014/main" id="{F289A344-3660-E94D-90CD-919150B7C8A8}"/>
                  </a:ext>
                </a:extLst>
              </p:cNvPr>
              <p:cNvSpPr txBox="1"/>
              <p:nvPr/>
            </p:nvSpPr>
            <p:spPr>
              <a:xfrm>
                <a:off x="9592304" y="1210215"/>
                <a:ext cx="149352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Spring 2021</a:t>
                </a:r>
              </a:p>
            </p:txBody>
          </p:sp>
          <p:grpSp>
            <p:nvGrpSpPr>
              <p:cNvPr id="56" name="Group 55">
                <a:extLst>
                  <a:ext uri="{FF2B5EF4-FFF2-40B4-BE49-F238E27FC236}">
                    <a16:creationId xmlns:a16="http://schemas.microsoft.com/office/drawing/2014/main" id="{3C1F81EA-966B-424A-89AC-5C1B2CE3AA9B}"/>
                  </a:ext>
                </a:extLst>
              </p:cNvPr>
              <p:cNvGrpSpPr/>
              <p:nvPr/>
            </p:nvGrpSpPr>
            <p:grpSpPr>
              <a:xfrm>
                <a:off x="3066155" y="1760294"/>
                <a:ext cx="709859" cy="559337"/>
                <a:chOff x="3066155" y="1760294"/>
                <a:chExt cx="709859" cy="559337"/>
              </a:xfrm>
            </p:grpSpPr>
            <p:sp>
              <p:nvSpPr>
                <p:cNvPr id="54" name="TextBox 53">
                  <a:extLst>
                    <a:ext uri="{FF2B5EF4-FFF2-40B4-BE49-F238E27FC236}">
                      <a16:creationId xmlns:a16="http://schemas.microsoft.com/office/drawing/2014/main" id="{B5B2E750-D1EC-7744-A04E-F14DCC7162B7}"/>
                    </a:ext>
                  </a:extLst>
                </p:cNvPr>
                <p:cNvSpPr txBox="1"/>
                <p:nvPr/>
              </p:nvSpPr>
              <p:spPr>
                <a:xfrm>
                  <a:off x="3066155" y="176029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0.0</a:t>
                  </a:r>
                </a:p>
              </p:txBody>
            </p:sp>
            <p:sp>
              <p:nvSpPr>
                <p:cNvPr id="55" name="TextBox 54">
                  <a:extLst>
                    <a:ext uri="{FF2B5EF4-FFF2-40B4-BE49-F238E27FC236}">
                      <a16:creationId xmlns:a16="http://schemas.microsoft.com/office/drawing/2014/main" id="{BEF51246-5D34-3640-8348-4F66D16776D0}"/>
                    </a:ext>
                  </a:extLst>
                </p:cNvPr>
                <p:cNvSpPr txBox="1"/>
                <p:nvPr/>
              </p:nvSpPr>
              <p:spPr>
                <a:xfrm>
                  <a:off x="3066155" y="201185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-0.5</a:t>
                  </a:r>
                </a:p>
              </p:txBody>
            </p:sp>
          </p:grpSp>
          <p:grpSp>
            <p:nvGrpSpPr>
              <p:cNvPr id="57" name="Group 56">
                <a:extLst>
                  <a:ext uri="{FF2B5EF4-FFF2-40B4-BE49-F238E27FC236}">
                    <a16:creationId xmlns:a16="http://schemas.microsoft.com/office/drawing/2014/main" id="{36365393-02BF-404A-BA72-07B45A324DDC}"/>
                  </a:ext>
                </a:extLst>
              </p:cNvPr>
              <p:cNvGrpSpPr/>
              <p:nvPr/>
            </p:nvGrpSpPr>
            <p:grpSpPr>
              <a:xfrm>
                <a:off x="3066155" y="2414775"/>
                <a:ext cx="709859" cy="559337"/>
                <a:chOff x="3066155" y="1760294"/>
                <a:chExt cx="709859" cy="559337"/>
              </a:xfrm>
            </p:grpSpPr>
            <p:sp>
              <p:nvSpPr>
                <p:cNvPr id="58" name="TextBox 57">
                  <a:extLst>
                    <a:ext uri="{FF2B5EF4-FFF2-40B4-BE49-F238E27FC236}">
                      <a16:creationId xmlns:a16="http://schemas.microsoft.com/office/drawing/2014/main" id="{B5267E39-646D-164C-BBD8-2979565CB347}"/>
                    </a:ext>
                  </a:extLst>
                </p:cNvPr>
                <p:cNvSpPr txBox="1"/>
                <p:nvPr/>
              </p:nvSpPr>
              <p:spPr>
                <a:xfrm>
                  <a:off x="3066155" y="176029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0.0</a:t>
                  </a:r>
                </a:p>
              </p:txBody>
            </p:sp>
            <p:sp>
              <p:nvSpPr>
                <p:cNvPr id="59" name="TextBox 58">
                  <a:extLst>
                    <a:ext uri="{FF2B5EF4-FFF2-40B4-BE49-F238E27FC236}">
                      <a16:creationId xmlns:a16="http://schemas.microsoft.com/office/drawing/2014/main" id="{0F828B20-EB3C-AD4B-8500-5C5E12A09FFC}"/>
                    </a:ext>
                  </a:extLst>
                </p:cNvPr>
                <p:cNvSpPr txBox="1"/>
                <p:nvPr/>
              </p:nvSpPr>
              <p:spPr>
                <a:xfrm>
                  <a:off x="3066155" y="201185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-0.5</a:t>
                  </a:r>
                </a:p>
              </p:txBody>
            </p:sp>
          </p:grpSp>
          <p:grpSp>
            <p:nvGrpSpPr>
              <p:cNvPr id="60" name="Group 59">
                <a:extLst>
                  <a:ext uri="{FF2B5EF4-FFF2-40B4-BE49-F238E27FC236}">
                    <a16:creationId xmlns:a16="http://schemas.microsoft.com/office/drawing/2014/main" id="{355C3EE8-A694-564F-AE5B-60B76AEDD1E4}"/>
                  </a:ext>
                </a:extLst>
              </p:cNvPr>
              <p:cNvGrpSpPr/>
              <p:nvPr/>
            </p:nvGrpSpPr>
            <p:grpSpPr>
              <a:xfrm>
                <a:off x="3066155" y="3069256"/>
                <a:ext cx="709859" cy="559337"/>
                <a:chOff x="3066155" y="1760294"/>
                <a:chExt cx="709859" cy="559337"/>
              </a:xfrm>
            </p:grpSpPr>
            <p:sp>
              <p:nvSpPr>
                <p:cNvPr id="61" name="TextBox 60">
                  <a:extLst>
                    <a:ext uri="{FF2B5EF4-FFF2-40B4-BE49-F238E27FC236}">
                      <a16:creationId xmlns:a16="http://schemas.microsoft.com/office/drawing/2014/main" id="{EA482457-5210-864A-88DD-802BABC59D53}"/>
                    </a:ext>
                  </a:extLst>
                </p:cNvPr>
                <p:cNvSpPr txBox="1"/>
                <p:nvPr/>
              </p:nvSpPr>
              <p:spPr>
                <a:xfrm>
                  <a:off x="3066155" y="176029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0.0</a:t>
                  </a:r>
                </a:p>
              </p:txBody>
            </p:sp>
            <p:sp>
              <p:nvSpPr>
                <p:cNvPr id="62" name="TextBox 61">
                  <a:extLst>
                    <a:ext uri="{FF2B5EF4-FFF2-40B4-BE49-F238E27FC236}">
                      <a16:creationId xmlns:a16="http://schemas.microsoft.com/office/drawing/2014/main" id="{79377A0B-D7DE-C845-AAF3-1E63661E85F1}"/>
                    </a:ext>
                  </a:extLst>
                </p:cNvPr>
                <p:cNvSpPr txBox="1"/>
                <p:nvPr/>
              </p:nvSpPr>
              <p:spPr>
                <a:xfrm>
                  <a:off x="3066155" y="201185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-0.5</a:t>
                  </a:r>
                </a:p>
              </p:txBody>
            </p:sp>
          </p:grpSp>
          <p:grpSp>
            <p:nvGrpSpPr>
              <p:cNvPr id="63" name="Group 62">
                <a:extLst>
                  <a:ext uri="{FF2B5EF4-FFF2-40B4-BE49-F238E27FC236}">
                    <a16:creationId xmlns:a16="http://schemas.microsoft.com/office/drawing/2014/main" id="{F29A51AE-1E87-3747-B527-7D901A0B3E3D}"/>
                  </a:ext>
                </a:extLst>
              </p:cNvPr>
              <p:cNvGrpSpPr/>
              <p:nvPr/>
            </p:nvGrpSpPr>
            <p:grpSpPr>
              <a:xfrm>
                <a:off x="3066154" y="3731817"/>
                <a:ext cx="709859" cy="559337"/>
                <a:chOff x="3066155" y="1760294"/>
                <a:chExt cx="709859" cy="559337"/>
              </a:xfrm>
            </p:grpSpPr>
            <p:sp>
              <p:nvSpPr>
                <p:cNvPr id="64" name="TextBox 63">
                  <a:extLst>
                    <a:ext uri="{FF2B5EF4-FFF2-40B4-BE49-F238E27FC236}">
                      <a16:creationId xmlns:a16="http://schemas.microsoft.com/office/drawing/2014/main" id="{AF2A04FF-86B9-CE4E-A3BE-5957283A8336}"/>
                    </a:ext>
                  </a:extLst>
                </p:cNvPr>
                <p:cNvSpPr txBox="1"/>
                <p:nvPr/>
              </p:nvSpPr>
              <p:spPr>
                <a:xfrm>
                  <a:off x="3066155" y="176029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0.0</a:t>
                  </a:r>
                </a:p>
              </p:txBody>
            </p:sp>
            <p:sp>
              <p:nvSpPr>
                <p:cNvPr id="65" name="TextBox 64">
                  <a:extLst>
                    <a:ext uri="{FF2B5EF4-FFF2-40B4-BE49-F238E27FC236}">
                      <a16:creationId xmlns:a16="http://schemas.microsoft.com/office/drawing/2014/main" id="{72CBAD47-B622-DF48-888B-8880934BFEB0}"/>
                    </a:ext>
                  </a:extLst>
                </p:cNvPr>
                <p:cNvSpPr txBox="1"/>
                <p:nvPr/>
              </p:nvSpPr>
              <p:spPr>
                <a:xfrm>
                  <a:off x="3066155" y="201185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-0.5</a:t>
                  </a:r>
                </a:p>
              </p:txBody>
            </p:sp>
          </p:grpSp>
          <p:grpSp>
            <p:nvGrpSpPr>
              <p:cNvPr id="66" name="Group 65">
                <a:extLst>
                  <a:ext uri="{FF2B5EF4-FFF2-40B4-BE49-F238E27FC236}">
                    <a16:creationId xmlns:a16="http://schemas.microsoft.com/office/drawing/2014/main" id="{4498CC0A-D77E-DE4F-A87F-D1A5A0F7BDFB}"/>
                  </a:ext>
                </a:extLst>
              </p:cNvPr>
              <p:cNvGrpSpPr/>
              <p:nvPr/>
            </p:nvGrpSpPr>
            <p:grpSpPr>
              <a:xfrm>
                <a:off x="3086412" y="4386328"/>
                <a:ext cx="709859" cy="559337"/>
                <a:chOff x="3066155" y="1760294"/>
                <a:chExt cx="709859" cy="559337"/>
              </a:xfrm>
            </p:grpSpPr>
            <p:sp>
              <p:nvSpPr>
                <p:cNvPr id="67" name="TextBox 66">
                  <a:extLst>
                    <a:ext uri="{FF2B5EF4-FFF2-40B4-BE49-F238E27FC236}">
                      <a16:creationId xmlns:a16="http://schemas.microsoft.com/office/drawing/2014/main" id="{91D3A09C-9874-584A-A9CA-C5FD52E973B7}"/>
                    </a:ext>
                  </a:extLst>
                </p:cNvPr>
                <p:cNvSpPr txBox="1"/>
                <p:nvPr/>
              </p:nvSpPr>
              <p:spPr>
                <a:xfrm>
                  <a:off x="3066155" y="176029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0.0</a:t>
                  </a:r>
                </a:p>
              </p:txBody>
            </p:sp>
            <p:sp>
              <p:nvSpPr>
                <p:cNvPr id="68" name="TextBox 67">
                  <a:extLst>
                    <a:ext uri="{FF2B5EF4-FFF2-40B4-BE49-F238E27FC236}">
                      <a16:creationId xmlns:a16="http://schemas.microsoft.com/office/drawing/2014/main" id="{3F5AE97A-DA53-404D-A580-76C897ACDC39}"/>
                    </a:ext>
                  </a:extLst>
                </p:cNvPr>
                <p:cNvSpPr txBox="1"/>
                <p:nvPr/>
              </p:nvSpPr>
              <p:spPr>
                <a:xfrm>
                  <a:off x="3066155" y="2011854"/>
                  <a:ext cx="70985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-0.5</a:t>
                  </a:r>
                </a:p>
              </p:txBody>
            </p:sp>
          </p:grpSp>
          <p:sp>
            <p:nvSpPr>
              <p:cNvPr id="69" name="TextBox 68">
                <a:extLst>
                  <a:ext uri="{FF2B5EF4-FFF2-40B4-BE49-F238E27FC236}">
                    <a16:creationId xmlns:a16="http://schemas.microsoft.com/office/drawing/2014/main" id="{6372FC13-F225-8E4E-B8C8-D2DF7D7C3944}"/>
                  </a:ext>
                </a:extLst>
              </p:cNvPr>
              <p:cNvSpPr txBox="1"/>
              <p:nvPr/>
            </p:nvSpPr>
            <p:spPr>
              <a:xfrm>
                <a:off x="3423475" y="5387513"/>
                <a:ext cx="37142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8</a:t>
                </a:r>
              </a:p>
            </p:txBody>
          </p:sp>
          <p:sp>
            <p:nvSpPr>
              <p:cNvPr id="70" name="TextBox 69">
                <a:extLst>
                  <a:ext uri="{FF2B5EF4-FFF2-40B4-BE49-F238E27FC236}">
                    <a16:creationId xmlns:a16="http://schemas.microsoft.com/office/drawing/2014/main" id="{7F76CBFE-0549-3A46-A5B7-72E750E6838A}"/>
                  </a:ext>
                </a:extLst>
              </p:cNvPr>
              <p:cNvSpPr txBox="1"/>
              <p:nvPr/>
            </p:nvSpPr>
            <p:spPr>
              <a:xfrm>
                <a:off x="3321891" y="5132756"/>
                <a:ext cx="470621"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16</a:t>
                </a:r>
              </a:p>
            </p:txBody>
          </p:sp>
          <p:sp>
            <p:nvSpPr>
              <p:cNvPr id="71" name="TextBox 70">
                <a:extLst>
                  <a:ext uri="{FF2B5EF4-FFF2-40B4-BE49-F238E27FC236}">
                    <a16:creationId xmlns:a16="http://schemas.microsoft.com/office/drawing/2014/main" id="{E5491AE5-68B2-8844-A674-5A4072FA4C3C}"/>
                  </a:ext>
                </a:extLst>
              </p:cNvPr>
              <p:cNvSpPr txBox="1"/>
              <p:nvPr/>
            </p:nvSpPr>
            <p:spPr>
              <a:xfrm>
                <a:off x="3289341" y="4889448"/>
                <a:ext cx="503172"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24</a:t>
                </a:r>
              </a:p>
            </p:txBody>
          </p:sp>
          <p:sp>
            <p:nvSpPr>
              <p:cNvPr id="72" name="TextBox 71">
                <a:extLst>
                  <a:ext uri="{FF2B5EF4-FFF2-40B4-BE49-F238E27FC236}">
                    <a16:creationId xmlns:a16="http://schemas.microsoft.com/office/drawing/2014/main" id="{756E380E-C45D-194B-9907-55E973ED7554}"/>
                  </a:ext>
                </a:extLst>
              </p:cNvPr>
              <p:cNvSpPr txBox="1"/>
              <p:nvPr/>
            </p:nvSpPr>
            <p:spPr>
              <a:xfrm>
                <a:off x="3431047" y="5634531"/>
                <a:ext cx="371429"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a:t>
                </a:r>
              </a:p>
            </p:txBody>
          </p:sp>
          <p:sp>
            <p:nvSpPr>
              <p:cNvPr id="73" name="TextBox 72">
                <a:extLst>
                  <a:ext uri="{FF2B5EF4-FFF2-40B4-BE49-F238E27FC236}">
                    <a16:creationId xmlns:a16="http://schemas.microsoft.com/office/drawing/2014/main" id="{204E44F4-2E54-4448-9861-36896BF6858A}"/>
                  </a:ext>
                </a:extLst>
              </p:cNvPr>
              <p:cNvSpPr txBox="1"/>
              <p:nvPr/>
            </p:nvSpPr>
            <p:spPr>
              <a:xfrm rot="16200000">
                <a:off x="4213242" y="2125637"/>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Andrew</a:t>
                </a:r>
              </a:p>
            </p:txBody>
          </p:sp>
          <p:sp>
            <p:nvSpPr>
              <p:cNvPr id="75" name="TextBox 74">
                <a:extLst>
                  <a:ext uri="{FF2B5EF4-FFF2-40B4-BE49-F238E27FC236}">
                    <a16:creationId xmlns:a16="http://schemas.microsoft.com/office/drawing/2014/main" id="{B8B93441-DFF9-9245-A320-A57066D69192}"/>
                  </a:ext>
                </a:extLst>
              </p:cNvPr>
              <p:cNvSpPr txBox="1"/>
              <p:nvPr/>
            </p:nvSpPr>
            <p:spPr>
              <a:xfrm rot="16200000">
                <a:off x="4849025" y="4154472"/>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Josephine</a:t>
                </a:r>
              </a:p>
            </p:txBody>
          </p:sp>
          <p:sp>
            <p:nvSpPr>
              <p:cNvPr id="76" name="TextBox 75">
                <a:extLst>
                  <a:ext uri="{FF2B5EF4-FFF2-40B4-BE49-F238E27FC236}">
                    <a16:creationId xmlns:a16="http://schemas.microsoft.com/office/drawing/2014/main" id="{E92AACBE-444B-EB4F-8F95-CA47396DF9BD}"/>
                  </a:ext>
                </a:extLst>
              </p:cNvPr>
              <p:cNvSpPr txBox="1"/>
              <p:nvPr/>
            </p:nvSpPr>
            <p:spPr>
              <a:xfrm rot="16200000">
                <a:off x="5149366" y="3367150"/>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George</a:t>
                </a:r>
              </a:p>
            </p:txBody>
          </p:sp>
          <p:sp>
            <p:nvSpPr>
              <p:cNvPr id="77" name="TextBox 76">
                <a:extLst>
                  <a:ext uri="{FF2B5EF4-FFF2-40B4-BE49-F238E27FC236}">
                    <a16:creationId xmlns:a16="http://schemas.microsoft.com/office/drawing/2014/main" id="{B6922DBC-7246-D147-BBC0-E413699B5A43}"/>
                  </a:ext>
                </a:extLst>
              </p:cNvPr>
              <p:cNvSpPr txBox="1"/>
              <p:nvPr/>
            </p:nvSpPr>
            <p:spPr>
              <a:xfrm rot="16200000">
                <a:off x="6057967" y="2050897"/>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Ivan</a:t>
                </a:r>
              </a:p>
            </p:txBody>
          </p:sp>
          <p:sp>
            <p:nvSpPr>
              <p:cNvPr id="78" name="TextBox 77">
                <a:extLst>
                  <a:ext uri="{FF2B5EF4-FFF2-40B4-BE49-F238E27FC236}">
                    <a16:creationId xmlns:a16="http://schemas.microsoft.com/office/drawing/2014/main" id="{4AB015D8-CC90-DA46-B174-097603E3C3DA}"/>
                  </a:ext>
                </a:extLst>
              </p:cNvPr>
              <p:cNvSpPr txBox="1"/>
              <p:nvPr/>
            </p:nvSpPr>
            <p:spPr>
              <a:xfrm rot="16200000">
                <a:off x="6248584" y="3351053"/>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Katrina</a:t>
                </a:r>
              </a:p>
            </p:txBody>
          </p:sp>
          <p:sp>
            <p:nvSpPr>
              <p:cNvPr id="79" name="TextBox 78">
                <a:extLst>
                  <a:ext uri="{FF2B5EF4-FFF2-40B4-BE49-F238E27FC236}">
                    <a16:creationId xmlns:a16="http://schemas.microsoft.com/office/drawing/2014/main" id="{3DE9D75C-1C7C-B042-8AE3-34261FE2EE65}"/>
                  </a:ext>
                </a:extLst>
              </p:cNvPr>
              <p:cNvSpPr txBox="1"/>
              <p:nvPr/>
            </p:nvSpPr>
            <p:spPr>
              <a:xfrm rot="16200000">
                <a:off x="7320079" y="3566985"/>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Isaac</a:t>
                </a:r>
              </a:p>
            </p:txBody>
          </p:sp>
          <p:sp>
            <p:nvSpPr>
              <p:cNvPr id="80" name="TextBox 79">
                <a:extLst>
                  <a:ext uri="{FF2B5EF4-FFF2-40B4-BE49-F238E27FC236}">
                    <a16:creationId xmlns:a16="http://schemas.microsoft.com/office/drawing/2014/main" id="{643ACF66-1A31-0145-A328-F1340B05FCC4}"/>
                  </a:ext>
                </a:extLst>
              </p:cNvPr>
              <p:cNvSpPr txBox="1"/>
              <p:nvPr/>
            </p:nvSpPr>
            <p:spPr>
              <a:xfrm rot="16200000">
                <a:off x="8526533" y="3541357"/>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Laura</a:t>
                </a:r>
              </a:p>
            </p:txBody>
          </p:sp>
          <p:sp>
            <p:nvSpPr>
              <p:cNvPr id="81" name="TextBox 80">
                <a:extLst>
                  <a:ext uri="{FF2B5EF4-FFF2-40B4-BE49-F238E27FC236}">
                    <a16:creationId xmlns:a16="http://schemas.microsoft.com/office/drawing/2014/main" id="{2DBAED3E-99CD-264D-9C32-BFECC48040C6}"/>
                  </a:ext>
                </a:extLst>
              </p:cNvPr>
              <p:cNvSpPr txBox="1"/>
              <p:nvPr/>
            </p:nvSpPr>
            <p:spPr>
              <a:xfrm rot="16200000">
                <a:off x="6965656" y="3485679"/>
                <a:ext cx="149352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Oil spill</a:t>
                </a:r>
              </a:p>
            </p:txBody>
          </p:sp>
        </p:grpSp>
        <p:sp>
          <p:nvSpPr>
            <p:cNvPr id="85" name="TextBox 84">
              <a:extLst>
                <a:ext uri="{FF2B5EF4-FFF2-40B4-BE49-F238E27FC236}">
                  <a16:creationId xmlns:a16="http://schemas.microsoft.com/office/drawing/2014/main" id="{68C47791-C422-AF49-9654-55FF92CBFC85}"/>
                </a:ext>
              </a:extLst>
            </p:cNvPr>
            <p:cNvSpPr txBox="1"/>
            <p:nvPr/>
          </p:nvSpPr>
          <p:spPr>
            <a:xfrm>
              <a:off x="1987929" y="5312764"/>
              <a:ext cx="709859" cy="307777"/>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5km</a:t>
              </a:r>
            </a:p>
          </p:txBody>
        </p:sp>
        <p:sp>
          <p:nvSpPr>
            <p:cNvPr id="86" name="TextBox 85">
              <a:extLst>
                <a:ext uri="{FF2B5EF4-FFF2-40B4-BE49-F238E27FC236}">
                  <a16:creationId xmlns:a16="http://schemas.microsoft.com/office/drawing/2014/main" id="{2DD8C19C-16B6-9343-880E-187F3484FBA0}"/>
                </a:ext>
              </a:extLst>
            </p:cNvPr>
            <p:cNvSpPr txBox="1"/>
            <p:nvPr/>
          </p:nvSpPr>
          <p:spPr>
            <a:xfrm>
              <a:off x="10328410" y="5318152"/>
              <a:ext cx="709859" cy="307777"/>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5km</a:t>
              </a:r>
            </a:p>
          </p:txBody>
        </p:sp>
      </p:grpSp>
    </p:spTree>
    <p:extLst>
      <p:ext uri="{BB962C8B-B14F-4D97-AF65-F5344CB8AC3E}">
        <p14:creationId xmlns:p14="http://schemas.microsoft.com/office/powerpoint/2010/main" val="1452956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ADEBC9A2-8F03-423F-9C19-B0C532A8B6CE}"/>
              </a:ext>
            </a:extLst>
          </p:cNvPr>
          <p:cNvPicPr>
            <a:picLocks noChangeAspect="1"/>
          </p:cNvPicPr>
          <p:nvPr/>
        </p:nvPicPr>
        <p:blipFill>
          <a:blip r:embed="rId3"/>
          <a:stretch>
            <a:fillRect/>
          </a:stretch>
        </p:blipFill>
        <p:spPr>
          <a:xfrm>
            <a:off x="1700590" y="1247268"/>
            <a:ext cx="8754533" cy="5289289"/>
          </a:xfrm>
          <a:prstGeom prst="rect">
            <a:avLst/>
          </a:prstGeom>
        </p:spPr>
      </p:pic>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a:t>
            </a:r>
          </a:p>
        </p:txBody>
      </p:sp>
      <p:sp>
        <p:nvSpPr>
          <p:cNvPr id="3" name="Google Shape;339;g6f552a9b71_0_11">
            <a:extLst>
              <a:ext uri="{FF2B5EF4-FFF2-40B4-BE49-F238E27FC236}">
                <a16:creationId xmlns:a16="http://schemas.microsoft.com/office/drawing/2014/main" id="{BA9B1CB7-C7E7-4EE0-9094-F0980CC9ED77}"/>
              </a:ext>
            </a:extLst>
          </p:cNvPr>
          <p:cNvSpPr txBox="1"/>
          <p:nvPr/>
        </p:nvSpPr>
        <p:spPr>
          <a:xfrm>
            <a:off x="1502348" y="792650"/>
            <a:ext cx="9187304" cy="412158"/>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2000" dirty="0">
                <a:solidFill>
                  <a:srgbClr val="3F3F3F"/>
                </a:solidFill>
                <a:latin typeface="Century Gothic"/>
                <a:ea typeface="Century Gothic"/>
                <a:cs typeface="Century Gothic"/>
              </a:rPr>
              <a:t>NDAVI around the Chandeleur Islands from Summer 2000 – Summer 2020</a:t>
            </a:r>
            <a:endParaRPr lang="en-US" sz="2000" b="0" i="0" u="none" strike="noStrike" cap="none" dirty="0">
              <a:solidFill>
                <a:srgbClr val="3F3F3F"/>
              </a:solidFill>
              <a:latin typeface="Century Gothic"/>
              <a:ea typeface="Century Gothic"/>
              <a:cs typeface="Century Gothic"/>
            </a:endParaRPr>
          </a:p>
        </p:txBody>
      </p:sp>
      <p:sp>
        <p:nvSpPr>
          <p:cNvPr id="10" name="Google Shape;339;g6f552a9b71_0_11">
            <a:extLst>
              <a:ext uri="{FF2B5EF4-FFF2-40B4-BE49-F238E27FC236}">
                <a16:creationId xmlns:a16="http://schemas.microsoft.com/office/drawing/2014/main" id="{3D87C6C8-E3BE-4E82-9ED6-B07685CE2835}"/>
              </a:ext>
            </a:extLst>
          </p:cNvPr>
          <p:cNvSpPr txBox="1"/>
          <p:nvPr/>
        </p:nvSpPr>
        <p:spPr>
          <a:xfrm>
            <a:off x="2363590" y="1347115"/>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2000</a:t>
            </a:r>
            <a:endParaRPr lang="en-US" sz="1400" b="1" i="0" u="none" strike="noStrike" cap="none" dirty="0">
              <a:solidFill>
                <a:srgbClr val="3F3F3F"/>
              </a:solidFill>
              <a:latin typeface="Century Gothic"/>
              <a:ea typeface="Century Gothic"/>
              <a:cs typeface="Century Gothic"/>
            </a:endParaRPr>
          </a:p>
        </p:txBody>
      </p:sp>
      <p:sp>
        <p:nvSpPr>
          <p:cNvPr id="11" name="Google Shape;339;g6f552a9b71_0_11">
            <a:extLst>
              <a:ext uri="{FF2B5EF4-FFF2-40B4-BE49-F238E27FC236}">
                <a16:creationId xmlns:a16="http://schemas.microsoft.com/office/drawing/2014/main" id="{D3954A80-B6A0-409D-9955-D396097EB413}"/>
              </a:ext>
            </a:extLst>
          </p:cNvPr>
          <p:cNvSpPr txBox="1"/>
          <p:nvPr/>
        </p:nvSpPr>
        <p:spPr>
          <a:xfrm>
            <a:off x="4153684" y="1347114"/>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2005</a:t>
            </a:r>
            <a:endParaRPr lang="en-US" sz="1400" b="1" i="0" u="none" strike="noStrike" cap="none" dirty="0">
              <a:solidFill>
                <a:srgbClr val="3F3F3F"/>
              </a:solidFill>
              <a:latin typeface="Century Gothic"/>
              <a:ea typeface="Century Gothic"/>
              <a:cs typeface="Century Gothic"/>
            </a:endParaRPr>
          </a:p>
        </p:txBody>
      </p:sp>
      <p:sp>
        <p:nvSpPr>
          <p:cNvPr id="12" name="Google Shape;339;g6f552a9b71_0_11">
            <a:extLst>
              <a:ext uri="{FF2B5EF4-FFF2-40B4-BE49-F238E27FC236}">
                <a16:creationId xmlns:a16="http://schemas.microsoft.com/office/drawing/2014/main" id="{F7EEA84B-3531-49D7-BBF3-A0D23B68998E}"/>
              </a:ext>
            </a:extLst>
          </p:cNvPr>
          <p:cNvSpPr txBox="1"/>
          <p:nvPr/>
        </p:nvSpPr>
        <p:spPr>
          <a:xfrm>
            <a:off x="5762351" y="1347113"/>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2010</a:t>
            </a:r>
            <a:endParaRPr lang="en-US" sz="1400" b="1" i="0" u="none" strike="noStrike" cap="none" dirty="0">
              <a:solidFill>
                <a:srgbClr val="3F3F3F"/>
              </a:solidFill>
              <a:latin typeface="Century Gothic"/>
              <a:ea typeface="Century Gothic"/>
              <a:cs typeface="Century Gothic"/>
            </a:endParaRPr>
          </a:p>
        </p:txBody>
      </p:sp>
      <p:sp>
        <p:nvSpPr>
          <p:cNvPr id="13" name="Google Shape;339;g6f552a9b71_0_11">
            <a:extLst>
              <a:ext uri="{FF2B5EF4-FFF2-40B4-BE49-F238E27FC236}">
                <a16:creationId xmlns:a16="http://schemas.microsoft.com/office/drawing/2014/main" id="{383FCA7B-D0F3-4488-889D-248615CCC7AA}"/>
              </a:ext>
            </a:extLst>
          </p:cNvPr>
          <p:cNvSpPr txBox="1"/>
          <p:nvPr/>
        </p:nvSpPr>
        <p:spPr>
          <a:xfrm>
            <a:off x="7491968" y="1347112"/>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2015</a:t>
            </a:r>
            <a:endParaRPr lang="en-US" sz="1400" b="1" i="0" u="none" strike="noStrike" cap="none" dirty="0">
              <a:solidFill>
                <a:srgbClr val="3F3F3F"/>
              </a:solidFill>
              <a:latin typeface="Century Gothic"/>
              <a:ea typeface="Century Gothic"/>
              <a:cs typeface="Century Gothic"/>
            </a:endParaRPr>
          </a:p>
        </p:txBody>
      </p:sp>
      <p:sp>
        <p:nvSpPr>
          <p:cNvPr id="14" name="Google Shape;339;g6f552a9b71_0_11">
            <a:extLst>
              <a:ext uri="{FF2B5EF4-FFF2-40B4-BE49-F238E27FC236}">
                <a16:creationId xmlns:a16="http://schemas.microsoft.com/office/drawing/2014/main" id="{FC742E41-02A6-435E-A714-F90B6C916DAB}"/>
              </a:ext>
            </a:extLst>
          </p:cNvPr>
          <p:cNvSpPr txBox="1"/>
          <p:nvPr/>
        </p:nvSpPr>
        <p:spPr>
          <a:xfrm>
            <a:off x="9185302" y="1347113"/>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2020</a:t>
            </a:r>
            <a:endParaRPr lang="en-US" sz="1400" b="1" i="0" u="none" strike="noStrike" cap="none" dirty="0">
              <a:solidFill>
                <a:srgbClr val="3F3F3F"/>
              </a:solidFill>
              <a:latin typeface="Century Gothic"/>
              <a:ea typeface="Century Gothic"/>
              <a:cs typeface="Century Gothic"/>
            </a:endParaRPr>
          </a:p>
        </p:txBody>
      </p:sp>
      <p:sp>
        <p:nvSpPr>
          <p:cNvPr id="15" name="Rectangle 14">
            <a:extLst>
              <a:ext uri="{FF2B5EF4-FFF2-40B4-BE49-F238E27FC236}">
                <a16:creationId xmlns:a16="http://schemas.microsoft.com/office/drawing/2014/main" id="{AF9F6EC0-F2BF-4BFA-8A3D-41C4B8E183C3}"/>
              </a:ext>
            </a:extLst>
          </p:cNvPr>
          <p:cNvSpPr/>
          <p:nvPr/>
        </p:nvSpPr>
        <p:spPr>
          <a:xfrm>
            <a:off x="9545562" y="5533240"/>
            <a:ext cx="701525" cy="810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a:extLst>
              <a:ext uri="{FF2B5EF4-FFF2-40B4-BE49-F238E27FC236}">
                <a16:creationId xmlns:a16="http://schemas.microsoft.com/office/drawing/2014/main" id="{B21BFDC0-BDC3-4DAF-A3BB-3995D3026B7F}"/>
              </a:ext>
            </a:extLst>
          </p:cNvPr>
          <p:cNvPicPr>
            <a:picLocks noChangeAspect="1"/>
          </p:cNvPicPr>
          <p:nvPr/>
        </p:nvPicPr>
        <p:blipFill>
          <a:blip r:embed="rId4"/>
          <a:stretch>
            <a:fillRect/>
          </a:stretch>
        </p:blipFill>
        <p:spPr>
          <a:xfrm>
            <a:off x="9636655" y="5793362"/>
            <a:ext cx="260501" cy="503011"/>
          </a:xfrm>
          <a:prstGeom prst="rect">
            <a:avLst/>
          </a:prstGeom>
        </p:spPr>
      </p:pic>
      <p:sp>
        <p:nvSpPr>
          <p:cNvPr id="16" name="Google Shape;339;g6f552a9b71_0_11">
            <a:extLst>
              <a:ext uri="{FF2B5EF4-FFF2-40B4-BE49-F238E27FC236}">
                <a16:creationId xmlns:a16="http://schemas.microsoft.com/office/drawing/2014/main" id="{56730D50-E581-4256-A349-CBDBE5D759F7}"/>
              </a:ext>
            </a:extLst>
          </p:cNvPr>
          <p:cNvSpPr txBox="1"/>
          <p:nvPr/>
        </p:nvSpPr>
        <p:spPr>
          <a:xfrm>
            <a:off x="9548159" y="5471589"/>
            <a:ext cx="761808" cy="363778"/>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dirty="0">
                <a:solidFill>
                  <a:srgbClr val="3F3F3F"/>
                </a:solidFill>
                <a:latin typeface="Century Gothic"/>
                <a:ea typeface="Century Gothic"/>
                <a:cs typeface="Century Gothic"/>
              </a:rPr>
              <a:t>NDAVI</a:t>
            </a:r>
            <a:endParaRPr lang="en-US" sz="1400" i="0" u="none" strike="noStrike" cap="none" dirty="0">
              <a:solidFill>
                <a:srgbClr val="3F3F3F"/>
              </a:solidFill>
              <a:latin typeface="Century Gothic"/>
              <a:ea typeface="Century Gothic"/>
              <a:cs typeface="Century Gothic"/>
            </a:endParaRPr>
          </a:p>
        </p:txBody>
      </p:sp>
      <p:sp>
        <p:nvSpPr>
          <p:cNvPr id="17" name="Google Shape;339;g6f552a9b71_0_11">
            <a:extLst>
              <a:ext uri="{FF2B5EF4-FFF2-40B4-BE49-F238E27FC236}">
                <a16:creationId xmlns:a16="http://schemas.microsoft.com/office/drawing/2014/main" id="{7FEDE35B-A2E3-4E24-9942-FF2C38DA05D6}"/>
              </a:ext>
            </a:extLst>
          </p:cNvPr>
          <p:cNvSpPr txBox="1"/>
          <p:nvPr/>
        </p:nvSpPr>
        <p:spPr>
          <a:xfrm>
            <a:off x="9886825" y="5665112"/>
            <a:ext cx="277999" cy="387969"/>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dirty="0">
                <a:solidFill>
                  <a:srgbClr val="3F3F3F"/>
                </a:solidFill>
                <a:latin typeface="Century Gothic"/>
                <a:ea typeface="Century Gothic"/>
                <a:cs typeface="Century Gothic"/>
              </a:rPr>
              <a:t>1</a:t>
            </a:r>
          </a:p>
        </p:txBody>
      </p:sp>
      <p:sp>
        <p:nvSpPr>
          <p:cNvPr id="18" name="Google Shape;339;g6f552a9b71_0_11">
            <a:extLst>
              <a:ext uri="{FF2B5EF4-FFF2-40B4-BE49-F238E27FC236}">
                <a16:creationId xmlns:a16="http://schemas.microsoft.com/office/drawing/2014/main" id="{F3726D47-FD73-4FFF-AF7D-4EDEC7F6595B}"/>
              </a:ext>
            </a:extLst>
          </p:cNvPr>
          <p:cNvSpPr txBox="1"/>
          <p:nvPr/>
        </p:nvSpPr>
        <p:spPr>
          <a:xfrm>
            <a:off x="9838444" y="6040064"/>
            <a:ext cx="374762"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dirty="0">
                <a:solidFill>
                  <a:srgbClr val="3F3F3F"/>
                </a:solidFill>
                <a:latin typeface="Century Gothic"/>
                <a:ea typeface="Century Gothic"/>
                <a:cs typeface="Century Gothic"/>
              </a:rPr>
              <a:t>-1</a:t>
            </a:r>
            <a:endParaRPr lang="en-US" sz="1400" i="0" u="none" strike="noStrike" cap="none" dirty="0">
              <a:solidFill>
                <a:srgbClr val="3F3F3F"/>
              </a:solidFill>
              <a:latin typeface="Century Gothic"/>
              <a:ea typeface="Century Gothic"/>
              <a:cs typeface="Century Gothic"/>
            </a:endParaRPr>
          </a:p>
        </p:txBody>
      </p:sp>
      <p:sp>
        <p:nvSpPr>
          <p:cNvPr id="19" name="Google Shape;339;g6f552a9b71_0_11">
            <a:extLst>
              <a:ext uri="{FF2B5EF4-FFF2-40B4-BE49-F238E27FC236}">
                <a16:creationId xmlns:a16="http://schemas.microsoft.com/office/drawing/2014/main" id="{1B6BFC1D-926F-4EAE-B96E-F22F011934A4}"/>
              </a:ext>
            </a:extLst>
          </p:cNvPr>
          <p:cNvSpPr txBox="1"/>
          <p:nvPr/>
        </p:nvSpPr>
        <p:spPr>
          <a:xfrm>
            <a:off x="2774825" y="5979587"/>
            <a:ext cx="846475"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5 miles</a:t>
            </a:r>
            <a:endParaRPr lang="en-US" sz="1400" b="1" i="0" u="none" strike="noStrike" cap="none" dirty="0">
              <a:solidFill>
                <a:srgbClr val="3F3F3F"/>
              </a:solidFill>
              <a:latin typeface="Century Gothic"/>
              <a:ea typeface="Century Gothic"/>
              <a:cs typeface="Century Gothic"/>
            </a:endParaRPr>
          </a:p>
        </p:txBody>
      </p:sp>
      <p:sp>
        <p:nvSpPr>
          <p:cNvPr id="20" name="Google Shape;339;g6f552a9b71_0_11">
            <a:extLst>
              <a:ext uri="{FF2B5EF4-FFF2-40B4-BE49-F238E27FC236}">
                <a16:creationId xmlns:a16="http://schemas.microsoft.com/office/drawing/2014/main" id="{838A93FA-BF88-4CEA-B693-6E55BEC48D81}"/>
              </a:ext>
            </a:extLst>
          </p:cNvPr>
          <p:cNvSpPr txBox="1"/>
          <p:nvPr/>
        </p:nvSpPr>
        <p:spPr>
          <a:xfrm>
            <a:off x="2242633" y="5979587"/>
            <a:ext cx="435238"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2.5</a:t>
            </a:r>
            <a:endParaRPr lang="en-US" sz="1400" b="1" i="0" u="none" strike="noStrike" cap="none" dirty="0">
              <a:solidFill>
                <a:srgbClr val="3F3F3F"/>
              </a:solidFill>
              <a:latin typeface="Century Gothic"/>
              <a:ea typeface="Century Gothic"/>
              <a:cs typeface="Century Gothic"/>
            </a:endParaRPr>
          </a:p>
        </p:txBody>
      </p:sp>
      <p:sp>
        <p:nvSpPr>
          <p:cNvPr id="21" name="Google Shape;339;g6f552a9b71_0_11">
            <a:extLst>
              <a:ext uri="{FF2B5EF4-FFF2-40B4-BE49-F238E27FC236}">
                <a16:creationId xmlns:a16="http://schemas.microsoft.com/office/drawing/2014/main" id="{92727119-4FE6-4EFC-B0E1-91B9CF6CB624}"/>
              </a:ext>
            </a:extLst>
          </p:cNvPr>
          <p:cNvSpPr txBox="1"/>
          <p:nvPr/>
        </p:nvSpPr>
        <p:spPr>
          <a:xfrm>
            <a:off x="1807204" y="5979586"/>
            <a:ext cx="435238"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0</a:t>
            </a:r>
            <a:endParaRPr lang="en-US" sz="1400" b="1" i="0" u="none" strike="noStrike" cap="none" dirty="0">
              <a:solidFill>
                <a:srgbClr val="3F3F3F"/>
              </a:solidFill>
              <a:latin typeface="Century Gothic"/>
              <a:ea typeface="Century Gothic"/>
              <a:cs typeface="Century Gothic"/>
            </a:endParaRPr>
          </a:p>
        </p:txBody>
      </p:sp>
      <p:pic>
        <p:nvPicPr>
          <p:cNvPr id="7" name="Picture 21">
            <a:extLst>
              <a:ext uri="{FF2B5EF4-FFF2-40B4-BE49-F238E27FC236}">
                <a16:creationId xmlns:a16="http://schemas.microsoft.com/office/drawing/2014/main" id="{27982DE3-B918-48A3-B3C1-44941C7B9F65}"/>
              </a:ext>
            </a:extLst>
          </p:cNvPr>
          <p:cNvPicPr>
            <a:picLocks noChangeAspect="1"/>
          </p:cNvPicPr>
          <p:nvPr/>
        </p:nvPicPr>
        <p:blipFill>
          <a:blip r:embed="rId5"/>
          <a:stretch>
            <a:fillRect/>
          </a:stretch>
        </p:blipFill>
        <p:spPr>
          <a:xfrm>
            <a:off x="8594876" y="5453410"/>
            <a:ext cx="602344" cy="687010"/>
          </a:xfrm>
          <a:prstGeom prst="rect">
            <a:avLst/>
          </a:prstGeom>
        </p:spPr>
      </p:pic>
      <p:sp>
        <p:nvSpPr>
          <p:cNvPr id="22" name="Google Shape;339;g6f552a9b71_0_11">
            <a:extLst>
              <a:ext uri="{FF2B5EF4-FFF2-40B4-BE49-F238E27FC236}">
                <a16:creationId xmlns:a16="http://schemas.microsoft.com/office/drawing/2014/main" id="{A1604EF6-0449-4A37-BA69-1FE6DED7B758}"/>
              </a:ext>
            </a:extLst>
          </p:cNvPr>
          <p:cNvSpPr txBox="1"/>
          <p:nvPr/>
        </p:nvSpPr>
        <p:spPr>
          <a:xfrm>
            <a:off x="8713586" y="6052159"/>
            <a:ext cx="277999" cy="32749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600" b="1" dirty="0">
                <a:solidFill>
                  <a:srgbClr val="3F3F3F"/>
                </a:solidFill>
                <a:latin typeface="Century Gothic"/>
                <a:ea typeface="Century Gothic"/>
                <a:cs typeface="Century Gothic"/>
              </a:rPr>
              <a:t>N</a:t>
            </a:r>
          </a:p>
        </p:txBody>
      </p:sp>
    </p:spTree>
    <p:extLst>
      <p:ext uri="{BB962C8B-B14F-4D97-AF65-F5344CB8AC3E}">
        <p14:creationId xmlns:p14="http://schemas.microsoft.com/office/powerpoint/2010/main" val="123483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a:t>
            </a:r>
          </a:p>
        </p:txBody>
      </p:sp>
      <p:sp>
        <p:nvSpPr>
          <p:cNvPr id="2" name="Subtitle 2">
            <a:extLst>
              <a:ext uri="{FF2B5EF4-FFF2-40B4-BE49-F238E27FC236}">
                <a16:creationId xmlns:a16="http://schemas.microsoft.com/office/drawing/2014/main" id="{90C0117F-CAE8-4CFE-8B8E-AD65338B73E6}"/>
              </a:ext>
            </a:extLst>
          </p:cNvPr>
          <p:cNvSpPr txBox="1">
            <a:spLocks/>
          </p:cNvSpPr>
          <p:nvPr/>
        </p:nvSpPr>
        <p:spPr>
          <a:xfrm>
            <a:off x="540272" y="798323"/>
            <a:ext cx="4890496" cy="312519"/>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solidFill>
                  <a:schemeClr val="tx1">
                    <a:lumMod val="75000"/>
                    <a:lumOff val="25000"/>
                  </a:schemeClr>
                </a:solidFill>
                <a:latin typeface="Century Gothic"/>
                <a:cs typeface="Times New Roman"/>
              </a:rPr>
              <a:t>Seagrass and freshwater discharge</a:t>
            </a:r>
            <a:endParaRPr lang="en-US" dirty="0">
              <a:solidFill>
                <a:schemeClr val="tx1">
                  <a:lumMod val="75000"/>
                  <a:lumOff val="25000"/>
                </a:schemeClr>
              </a:solidFill>
            </a:endParaRPr>
          </a:p>
        </p:txBody>
      </p:sp>
      <p:pic>
        <p:nvPicPr>
          <p:cNvPr id="5" name="Picture 6" descr="Chart&#10;&#10;Description automatically generated">
            <a:extLst>
              <a:ext uri="{FF2B5EF4-FFF2-40B4-BE49-F238E27FC236}">
                <a16:creationId xmlns:a16="http://schemas.microsoft.com/office/drawing/2014/main" id="{BE5393B0-691F-471E-8147-AF4745D161F8}"/>
              </a:ext>
            </a:extLst>
          </p:cNvPr>
          <p:cNvPicPr>
            <a:picLocks noChangeAspect="1"/>
          </p:cNvPicPr>
          <p:nvPr/>
        </p:nvPicPr>
        <p:blipFill>
          <a:blip r:embed="rId3"/>
          <a:stretch>
            <a:fillRect/>
          </a:stretch>
        </p:blipFill>
        <p:spPr>
          <a:xfrm>
            <a:off x="2167396" y="1339450"/>
            <a:ext cx="7818407" cy="4920650"/>
          </a:xfrm>
          <a:prstGeom prst="rect">
            <a:avLst/>
          </a:prstGeom>
        </p:spPr>
      </p:pic>
      <p:sp>
        <p:nvSpPr>
          <p:cNvPr id="3" name="TextBox 2">
            <a:extLst>
              <a:ext uri="{FF2B5EF4-FFF2-40B4-BE49-F238E27FC236}">
                <a16:creationId xmlns:a16="http://schemas.microsoft.com/office/drawing/2014/main" id="{AA702C1E-9630-4F1E-8695-DEB07E4C302F}"/>
              </a:ext>
            </a:extLst>
          </p:cNvPr>
          <p:cNvSpPr txBox="1"/>
          <p:nvPr/>
        </p:nvSpPr>
        <p:spPr>
          <a:xfrm rot="16200000">
            <a:off x="1603252" y="2002795"/>
            <a:ext cx="1493520" cy="523220"/>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Chandeleur Islands NDAVI</a:t>
            </a:r>
            <a:endParaRPr lang="en-US" sz="1400" dirty="0">
              <a:solidFill>
                <a:schemeClr val="tx1">
                  <a:lumMod val="75000"/>
                  <a:lumOff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C9FFA2A4-1EAB-4E5D-9672-431ABF8D11F5}"/>
              </a:ext>
            </a:extLst>
          </p:cNvPr>
          <p:cNvSpPr txBox="1"/>
          <p:nvPr/>
        </p:nvSpPr>
        <p:spPr>
          <a:xfrm rot="19725386">
            <a:off x="3357134" y="5639952"/>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1988</a:t>
            </a:r>
          </a:p>
        </p:txBody>
      </p:sp>
      <p:sp>
        <p:nvSpPr>
          <p:cNvPr id="6" name="TextBox 5">
            <a:extLst>
              <a:ext uri="{FF2B5EF4-FFF2-40B4-BE49-F238E27FC236}">
                <a16:creationId xmlns:a16="http://schemas.microsoft.com/office/drawing/2014/main" id="{52AF8CA2-03AA-45D9-8D2F-B625C37611B5}"/>
              </a:ext>
            </a:extLst>
          </p:cNvPr>
          <p:cNvSpPr txBox="1"/>
          <p:nvPr/>
        </p:nvSpPr>
        <p:spPr>
          <a:xfrm rot="19725386">
            <a:off x="4031739" y="5653794"/>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1992</a:t>
            </a:r>
          </a:p>
        </p:txBody>
      </p:sp>
      <p:sp>
        <p:nvSpPr>
          <p:cNvPr id="12" name="TextBox 11">
            <a:extLst>
              <a:ext uri="{FF2B5EF4-FFF2-40B4-BE49-F238E27FC236}">
                <a16:creationId xmlns:a16="http://schemas.microsoft.com/office/drawing/2014/main" id="{8968DE6B-3206-4AD4-B6B8-8B5E154D2384}"/>
              </a:ext>
            </a:extLst>
          </p:cNvPr>
          <p:cNvSpPr txBox="1"/>
          <p:nvPr/>
        </p:nvSpPr>
        <p:spPr>
          <a:xfrm rot="19725386">
            <a:off x="4640655" y="5644684"/>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1996</a:t>
            </a:r>
          </a:p>
        </p:txBody>
      </p:sp>
      <p:sp>
        <p:nvSpPr>
          <p:cNvPr id="14" name="TextBox 13">
            <a:extLst>
              <a:ext uri="{FF2B5EF4-FFF2-40B4-BE49-F238E27FC236}">
                <a16:creationId xmlns:a16="http://schemas.microsoft.com/office/drawing/2014/main" id="{711EC542-2A88-40DA-BD4F-AD7FEAEF8489}"/>
              </a:ext>
            </a:extLst>
          </p:cNvPr>
          <p:cNvSpPr txBox="1"/>
          <p:nvPr/>
        </p:nvSpPr>
        <p:spPr>
          <a:xfrm rot="19725386">
            <a:off x="5262946" y="5644684"/>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2000</a:t>
            </a:r>
          </a:p>
        </p:txBody>
      </p:sp>
      <p:sp>
        <p:nvSpPr>
          <p:cNvPr id="16" name="TextBox 15">
            <a:extLst>
              <a:ext uri="{FF2B5EF4-FFF2-40B4-BE49-F238E27FC236}">
                <a16:creationId xmlns:a16="http://schemas.microsoft.com/office/drawing/2014/main" id="{B098D80D-587D-48C9-BF16-AEA81FC499C1}"/>
              </a:ext>
            </a:extLst>
          </p:cNvPr>
          <p:cNvSpPr txBox="1"/>
          <p:nvPr/>
        </p:nvSpPr>
        <p:spPr>
          <a:xfrm rot="19725386">
            <a:off x="5871861" y="5635081"/>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2004</a:t>
            </a:r>
          </a:p>
        </p:txBody>
      </p:sp>
      <p:sp>
        <p:nvSpPr>
          <p:cNvPr id="18" name="TextBox 17">
            <a:extLst>
              <a:ext uri="{FF2B5EF4-FFF2-40B4-BE49-F238E27FC236}">
                <a16:creationId xmlns:a16="http://schemas.microsoft.com/office/drawing/2014/main" id="{79442374-632A-4095-B638-FF2AB8274DFE}"/>
              </a:ext>
            </a:extLst>
          </p:cNvPr>
          <p:cNvSpPr txBox="1"/>
          <p:nvPr/>
        </p:nvSpPr>
        <p:spPr>
          <a:xfrm rot="19725386">
            <a:off x="6526535" y="5653794"/>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2008</a:t>
            </a:r>
          </a:p>
        </p:txBody>
      </p:sp>
      <p:sp>
        <p:nvSpPr>
          <p:cNvPr id="20" name="TextBox 19">
            <a:extLst>
              <a:ext uri="{FF2B5EF4-FFF2-40B4-BE49-F238E27FC236}">
                <a16:creationId xmlns:a16="http://schemas.microsoft.com/office/drawing/2014/main" id="{D7506EB0-8164-4595-AB12-3BC738EA309A}"/>
              </a:ext>
            </a:extLst>
          </p:cNvPr>
          <p:cNvSpPr txBox="1"/>
          <p:nvPr/>
        </p:nvSpPr>
        <p:spPr>
          <a:xfrm rot="19725386">
            <a:off x="7135449" y="5644685"/>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2012</a:t>
            </a:r>
          </a:p>
        </p:txBody>
      </p:sp>
      <p:sp>
        <p:nvSpPr>
          <p:cNvPr id="22" name="TextBox 21">
            <a:extLst>
              <a:ext uri="{FF2B5EF4-FFF2-40B4-BE49-F238E27FC236}">
                <a16:creationId xmlns:a16="http://schemas.microsoft.com/office/drawing/2014/main" id="{B74C8298-CCB0-4EEE-9868-957151D101E8}"/>
              </a:ext>
            </a:extLst>
          </p:cNvPr>
          <p:cNvSpPr txBox="1"/>
          <p:nvPr/>
        </p:nvSpPr>
        <p:spPr>
          <a:xfrm rot="19725386">
            <a:off x="7744061" y="5635082"/>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2016</a:t>
            </a:r>
          </a:p>
        </p:txBody>
      </p:sp>
      <p:sp>
        <p:nvSpPr>
          <p:cNvPr id="24" name="TextBox 23">
            <a:extLst>
              <a:ext uri="{FF2B5EF4-FFF2-40B4-BE49-F238E27FC236}">
                <a16:creationId xmlns:a16="http://schemas.microsoft.com/office/drawing/2014/main" id="{F22E17A5-5B46-4E61-8EC0-6F2800D1C5AB}"/>
              </a:ext>
            </a:extLst>
          </p:cNvPr>
          <p:cNvSpPr txBox="1"/>
          <p:nvPr/>
        </p:nvSpPr>
        <p:spPr>
          <a:xfrm rot="19725386">
            <a:off x="8393491" y="5653793"/>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2020</a:t>
            </a:r>
          </a:p>
        </p:txBody>
      </p:sp>
      <p:sp>
        <p:nvSpPr>
          <p:cNvPr id="25" name="TextBox 24">
            <a:extLst>
              <a:ext uri="{FF2B5EF4-FFF2-40B4-BE49-F238E27FC236}">
                <a16:creationId xmlns:a16="http://schemas.microsoft.com/office/drawing/2014/main" id="{49822ACC-7407-4B79-8E5D-721B88FEAD01}"/>
              </a:ext>
            </a:extLst>
          </p:cNvPr>
          <p:cNvSpPr txBox="1"/>
          <p:nvPr/>
        </p:nvSpPr>
        <p:spPr>
          <a:xfrm rot="19725386">
            <a:off x="2739651" y="5653090"/>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1984</a:t>
            </a:r>
            <a:endParaRPr lang="en-US" sz="1400" dirty="0">
              <a:solidFill>
                <a:schemeClr val="tx1">
                  <a:lumMod val="75000"/>
                  <a:lumOff val="2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C1AF5B59-1438-4189-BAC8-F8C14FD8754C}"/>
              </a:ext>
            </a:extLst>
          </p:cNvPr>
          <p:cNvSpPr txBox="1"/>
          <p:nvPr/>
        </p:nvSpPr>
        <p:spPr>
          <a:xfrm rot="16200000">
            <a:off x="1294510" y="4531847"/>
            <a:ext cx="2005900" cy="523220"/>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Chandeleur Sound Salinity (PSU)</a:t>
            </a:r>
            <a:endParaRPr lang="en-US" dirty="0"/>
          </a:p>
        </p:txBody>
      </p:sp>
      <p:sp>
        <p:nvSpPr>
          <p:cNvPr id="27" name="TextBox 26">
            <a:extLst>
              <a:ext uri="{FF2B5EF4-FFF2-40B4-BE49-F238E27FC236}">
                <a16:creationId xmlns:a16="http://schemas.microsoft.com/office/drawing/2014/main" id="{2944388C-B8D9-476D-BD14-E4C3B9B1B2FF}"/>
              </a:ext>
            </a:extLst>
          </p:cNvPr>
          <p:cNvSpPr txBox="1"/>
          <p:nvPr/>
        </p:nvSpPr>
        <p:spPr>
          <a:xfrm rot="16200000">
            <a:off x="8737150" y="3316589"/>
            <a:ext cx="2334346" cy="523220"/>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Mississippi River Water  Discharge (m3/s)</a:t>
            </a:r>
            <a:endParaRPr lang="en-US" sz="1400" dirty="0">
              <a:solidFill>
                <a:schemeClr val="tx1">
                  <a:lumMod val="75000"/>
                  <a:lumOff val="25000"/>
                </a:schemeClr>
              </a:solidFill>
              <a:latin typeface="Century Gothic" panose="020B0502020202020204" pitchFamily="34" charset="0"/>
            </a:endParaRPr>
          </a:p>
        </p:txBody>
      </p:sp>
      <p:sp>
        <p:nvSpPr>
          <p:cNvPr id="188" name="TextBox 187">
            <a:extLst>
              <a:ext uri="{FF2B5EF4-FFF2-40B4-BE49-F238E27FC236}">
                <a16:creationId xmlns:a16="http://schemas.microsoft.com/office/drawing/2014/main" id="{BFC4631A-6B31-4847-81CE-1AEA8FBE354D}"/>
              </a:ext>
            </a:extLst>
          </p:cNvPr>
          <p:cNvSpPr txBox="1"/>
          <p:nvPr/>
        </p:nvSpPr>
        <p:spPr>
          <a:xfrm>
            <a:off x="2568540" y="4113364"/>
            <a:ext cx="575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22.5</a:t>
            </a:r>
            <a:endParaRPr lang="en-US" dirty="0">
              <a:solidFill>
                <a:srgbClr val="3F3F3F"/>
              </a:solidFill>
            </a:endParaRPr>
          </a:p>
        </p:txBody>
      </p:sp>
      <p:sp>
        <p:nvSpPr>
          <p:cNvPr id="189" name="TextBox 188">
            <a:extLst>
              <a:ext uri="{FF2B5EF4-FFF2-40B4-BE49-F238E27FC236}">
                <a16:creationId xmlns:a16="http://schemas.microsoft.com/office/drawing/2014/main" id="{C57E36DF-A9F4-4433-A8E1-72E4A3D66580}"/>
              </a:ext>
            </a:extLst>
          </p:cNvPr>
          <p:cNvSpPr txBox="1"/>
          <p:nvPr/>
        </p:nvSpPr>
        <p:spPr>
          <a:xfrm>
            <a:off x="2569780" y="4448753"/>
            <a:ext cx="575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25.0</a:t>
            </a:r>
            <a:endParaRPr lang="en-US" dirty="0">
              <a:solidFill>
                <a:srgbClr val="3F3F3F"/>
              </a:solidFill>
            </a:endParaRPr>
          </a:p>
        </p:txBody>
      </p:sp>
      <p:sp>
        <p:nvSpPr>
          <p:cNvPr id="190" name="TextBox 189">
            <a:extLst>
              <a:ext uri="{FF2B5EF4-FFF2-40B4-BE49-F238E27FC236}">
                <a16:creationId xmlns:a16="http://schemas.microsoft.com/office/drawing/2014/main" id="{794C5323-8984-4B0A-9625-F3F10C6ED99D}"/>
              </a:ext>
            </a:extLst>
          </p:cNvPr>
          <p:cNvSpPr txBox="1"/>
          <p:nvPr/>
        </p:nvSpPr>
        <p:spPr>
          <a:xfrm>
            <a:off x="2569779" y="4796040"/>
            <a:ext cx="575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27.5</a:t>
            </a:r>
            <a:endParaRPr lang="en-US" dirty="0">
              <a:solidFill>
                <a:srgbClr val="3F3F3F"/>
              </a:solidFill>
            </a:endParaRPr>
          </a:p>
        </p:txBody>
      </p:sp>
      <p:sp>
        <p:nvSpPr>
          <p:cNvPr id="191" name="TextBox 190">
            <a:extLst>
              <a:ext uri="{FF2B5EF4-FFF2-40B4-BE49-F238E27FC236}">
                <a16:creationId xmlns:a16="http://schemas.microsoft.com/office/drawing/2014/main" id="{44806E0A-F95F-479E-8FBD-9F4D46DA2CDB}"/>
              </a:ext>
            </a:extLst>
          </p:cNvPr>
          <p:cNvSpPr txBox="1"/>
          <p:nvPr/>
        </p:nvSpPr>
        <p:spPr>
          <a:xfrm>
            <a:off x="2571019" y="5128950"/>
            <a:ext cx="575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30.0</a:t>
            </a:r>
            <a:endParaRPr lang="en-US" dirty="0">
              <a:solidFill>
                <a:srgbClr val="3F3F3F"/>
              </a:solidFill>
            </a:endParaRPr>
          </a:p>
        </p:txBody>
      </p:sp>
      <p:sp>
        <p:nvSpPr>
          <p:cNvPr id="192" name="TextBox 191">
            <a:extLst>
              <a:ext uri="{FF2B5EF4-FFF2-40B4-BE49-F238E27FC236}">
                <a16:creationId xmlns:a16="http://schemas.microsoft.com/office/drawing/2014/main" id="{1DCF8F9D-1CA1-47EC-9D26-7E9461554BA4}"/>
              </a:ext>
            </a:extLst>
          </p:cNvPr>
          <p:cNvSpPr txBox="1"/>
          <p:nvPr/>
        </p:nvSpPr>
        <p:spPr>
          <a:xfrm>
            <a:off x="2571019" y="5477478"/>
            <a:ext cx="575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32.5</a:t>
            </a:r>
            <a:endParaRPr lang="en-US" dirty="0">
              <a:solidFill>
                <a:srgbClr val="3F3F3F"/>
              </a:solidFill>
            </a:endParaRPr>
          </a:p>
        </p:txBody>
      </p:sp>
      <p:sp>
        <p:nvSpPr>
          <p:cNvPr id="194" name="TextBox 193">
            <a:extLst>
              <a:ext uri="{FF2B5EF4-FFF2-40B4-BE49-F238E27FC236}">
                <a16:creationId xmlns:a16="http://schemas.microsoft.com/office/drawing/2014/main" id="{6A3B4D94-BB2D-4844-8B90-A3DF6AA0292E}"/>
              </a:ext>
            </a:extLst>
          </p:cNvPr>
          <p:cNvSpPr txBox="1"/>
          <p:nvPr/>
        </p:nvSpPr>
        <p:spPr>
          <a:xfrm>
            <a:off x="2515989" y="2607212"/>
            <a:ext cx="667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-0.75</a:t>
            </a:r>
          </a:p>
        </p:txBody>
      </p:sp>
      <p:sp>
        <p:nvSpPr>
          <p:cNvPr id="195" name="TextBox 194">
            <a:extLst>
              <a:ext uri="{FF2B5EF4-FFF2-40B4-BE49-F238E27FC236}">
                <a16:creationId xmlns:a16="http://schemas.microsoft.com/office/drawing/2014/main" id="{8C7D666D-FE54-4851-825C-912399FCCA8D}"/>
              </a:ext>
            </a:extLst>
          </p:cNvPr>
          <p:cNvSpPr txBox="1"/>
          <p:nvPr/>
        </p:nvSpPr>
        <p:spPr>
          <a:xfrm>
            <a:off x="2581679" y="2252487"/>
            <a:ext cx="5491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-0.5</a:t>
            </a:r>
            <a:endParaRPr lang="en-US" dirty="0"/>
          </a:p>
        </p:txBody>
      </p:sp>
      <p:sp>
        <p:nvSpPr>
          <p:cNvPr id="196" name="TextBox 195">
            <a:extLst>
              <a:ext uri="{FF2B5EF4-FFF2-40B4-BE49-F238E27FC236}">
                <a16:creationId xmlns:a16="http://schemas.microsoft.com/office/drawing/2014/main" id="{9A0769B2-4D3D-4631-8A5A-F48D1A90D20C}"/>
              </a:ext>
            </a:extLst>
          </p:cNvPr>
          <p:cNvSpPr txBox="1"/>
          <p:nvPr/>
        </p:nvSpPr>
        <p:spPr>
          <a:xfrm>
            <a:off x="2489711" y="1871488"/>
            <a:ext cx="6674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-0.25</a:t>
            </a:r>
          </a:p>
        </p:txBody>
      </p:sp>
      <p:sp>
        <p:nvSpPr>
          <p:cNvPr id="197" name="TextBox 196">
            <a:extLst>
              <a:ext uri="{FF2B5EF4-FFF2-40B4-BE49-F238E27FC236}">
                <a16:creationId xmlns:a16="http://schemas.microsoft.com/office/drawing/2014/main" id="{89D59B2A-1F6F-46ED-8D91-1F38D385B241}"/>
              </a:ext>
            </a:extLst>
          </p:cNvPr>
          <p:cNvSpPr txBox="1"/>
          <p:nvPr/>
        </p:nvSpPr>
        <p:spPr>
          <a:xfrm>
            <a:off x="2621092" y="1516763"/>
            <a:ext cx="496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0.0</a:t>
            </a:r>
            <a:endParaRPr lang="en-US" dirty="0"/>
          </a:p>
        </p:txBody>
      </p:sp>
      <p:sp>
        <p:nvSpPr>
          <p:cNvPr id="28" name="TextBox 27">
            <a:extLst>
              <a:ext uri="{FF2B5EF4-FFF2-40B4-BE49-F238E27FC236}">
                <a16:creationId xmlns:a16="http://schemas.microsoft.com/office/drawing/2014/main" id="{3190934E-B565-43E1-9DBE-D984E50015A6}"/>
              </a:ext>
            </a:extLst>
          </p:cNvPr>
          <p:cNvSpPr txBox="1"/>
          <p:nvPr/>
        </p:nvSpPr>
        <p:spPr>
          <a:xfrm>
            <a:off x="9058678" y="3713276"/>
            <a:ext cx="7330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20000</a:t>
            </a:r>
            <a:endParaRPr lang="en-US" dirty="0"/>
          </a:p>
        </p:txBody>
      </p:sp>
      <p:sp>
        <p:nvSpPr>
          <p:cNvPr id="32" name="TextBox 31">
            <a:extLst>
              <a:ext uri="{FF2B5EF4-FFF2-40B4-BE49-F238E27FC236}">
                <a16:creationId xmlns:a16="http://schemas.microsoft.com/office/drawing/2014/main" id="{54598C6F-1897-461E-805F-7525D210433C}"/>
              </a:ext>
            </a:extLst>
          </p:cNvPr>
          <p:cNvSpPr txBox="1"/>
          <p:nvPr/>
        </p:nvSpPr>
        <p:spPr>
          <a:xfrm>
            <a:off x="9058678" y="3132728"/>
            <a:ext cx="7330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40000</a:t>
            </a:r>
            <a:endParaRPr lang="en-US" dirty="0"/>
          </a:p>
        </p:txBody>
      </p:sp>
      <p:sp>
        <p:nvSpPr>
          <p:cNvPr id="51" name="TextBox 50">
            <a:extLst>
              <a:ext uri="{FF2B5EF4-FFF2-40B4-BE49-F238E27FC236}">
                <a16:creationId xmlns:a16="http://schemas.microsoft.com/office/drawing/2014/main" id="{1CC26568-CD24-401B-A24E-0F2DEFB08F0E}"/>
              </a:ext>
            </a:extLst>
          </p:cNvPr>
          <p:cNvSpPr txBox="1"/>
          <p:nvPr/>
        </p:nvSpPr>
        <p:spPr>
          <a:xfrm>
            <a:off x="5777169" y="6124459"/>
            <a:ext cx="647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Year</a:t>
            </a:r>
          </a:p>
        </p:txBody>
      </p:sp>
      <p:cxnSp>
        <p:nvCxnSpPr>
          <p:cNvPr id="7" name="Straight Arrow Connector 6">
            <a:extLst>
              <a:ext uri="{FF2B5EF4-FFF2-40B4-BE49-F238E27FC236}">
                <a16:creationId xmlns:a16="http://schemas.microsoft.com/office/drawing/2014/main" id="{65FC70BC-0D99-4F0A-A8CA-FFE1C6431B45}"/>
              </a:ext>
            </a:extLst>
          </p:cNvPr>
          <p:cNvCxnSpPr/>
          <p:nvPr/>
        </p:nvCxnSpPr>
        <p:spPr>
          <a:xfrm>
            <a:off x="3209026" y="2261494"/>
            <a:ext cx="474452" cy="18690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F767B15B-48D1-492C-BB84-3FD97654B346}"/>
              </a:ext>
            </a:extLst>
          </p:cNvPr>
          <p:cNvCxnSpPr>
            <a:cxnSpLocks/>
          </p:cNvCxnSpPr>
          <p:nvPr/>
        </p:nvCxnSpPr>
        <p:spPr>
          <a:xfrm flipV="1">
            <a:off x="3683478" y="2129351"/>
            <a:ext cx="848263" cy="31904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2D94D4D-8D65-4C80-8304-D5B552FDCEFD}"/>
              </a:ext>
            </a:extLst>
          </p:cNvPr>
          <p:cNvCxnSpPr>
            <a:cxnSpLocks/>
          </p:cNvCxnSpPr>
          <p:nvPr/>
        </p:nvCxnSpPr>
        <p:spPr>
          <a:xfrm>
            <a:off x="4531741" y="2129351"/>
            <a:ext cx="258794" cy="198214"/>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064BED63-DDCA-4A7B-87B6-482028A5DF4C}"/>
              </a:ext>
            </a:extLst>
          </p:cNvPr>
          <p:cNvCxnSpPr>
            <a:cxnSpLocks/>
          </p:cNvCxnSpPr>
          <p:nvPr/>
        </p:nvCxnSpPr>
        <p:spPr>
          <a:xfrm flipV="1">
            <a:off x="4790535" y="2121114"/>
            <a:ext cx="474450" cy="20645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EFDD0A1A-5F16-46AE-99D7-A871D3067F59}"/>
              </a:ext>
            </a:extLst>
          </p:cNvPr>
          <p:cNvCxnSpPr>
            <a:cxnSpLocks/>
          </p:cNvCxnSpPr>
          <p:nvPr/>
        </p:nvCxnSpPr>
        <p:spPr>
          <a:xfrm>
            <a:off x="5264985" y="2121114"/>
            <a:ext cx="667174" cy="35264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9EF396EE-CED1-4A4C-84F6-8DBE5D787F13}"/>
              </a:ext>
            </a:extLst>
          </p:cNvPr>
          <p:cNvCxnSpPr>
            <a:cxnSpLocks/>
          </p:cNvCxnSpPr>
          <p:nvPr/>
        </p:nvCxnSpPr>
        <p:spPr>
          <a:xfrm flipV="1">
            <a:off x="5932159" y="2214966"/>
            <a:ext cx="1035167" cy="25879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9ED57C18-59EA-4986-98E6-FFE8534E1F6B}"/>
              </a:ext>
            </a:extLst>
          </p:cNvPr>
          <p:cNvCxnSpPr>
            <a:cxnSpLocks/>
          </p:cNvCxnSpPr>
          <p:nvPr/>
        </p:nvCxnSpPr>
        <p:spPr>
          <a:xfrm>
            <a:off x="6967326" y="2214966"/>
            <a:ext cx="1125928" cy="23774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834562D7-CCE2-4B0D-8AE6-44823441685D}"/>
              </a:ext>
            </a:extLst>
          </p:cNvPr>
          <p:cNvCxnSpPr>
            <a:cxnSpLocks/>
          </p:cNvCxnSpPr>
          <p:nvPr/>
        </p:nvCxnSpPr>
        <p:spPr>
          <a:xfrm>
            <a:off x="3237780" y="3742361"/>
            <a:ext cx="474452" cy="18690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761422EA-AD39-46EA-95D8-A4854837141A}"/>
              </a:ext>
            </a:extLst>
          </p:cNvPr>
          <p:cNvCxnSpPr>
            <a:cxnSpLocks/>
          </p:cNvCxnSpPr>
          <p:nvPr/>
        </p:nvCxnSpPr>
        <p:spPr>
          <a:xfrm flipV="1">
            <a:off x="3712232" y="3610218"/>
            <a:ext cx="848263" cy="31904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91C3EFB-9901-4FFA-9745-891E456C6912}"/>
              </a:ext>
            </a:extLst>
          </p:cNvPr>
          <p:cNvCxnSpPr>
            <a:cxnSpLocks/>
          </p:cNvCxnSpPr>
          <p:nvPr/>
        </p:nvCxnSpPr>
        <p:spPr>
          <a:xfrm flipV="1">
            <a:off x="4820364" y="3624595"/>
            <a:ext cx="459268" cy="18407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0A68719-E785-4138-B959-907B8485C29F}"/>
              </a:ext>
            </a:extLst>
          </p:cNvPr>
          <p:cNvCxnSpPr>
            <a:cxnSpLocks/>
          </p:cNvCxnSpPr>
          <p:nvPr/>
        </p:nvCxnSpPr>
        <p:spPr>
          <a:xfrm>
            <a:off x="5272108" y="3624595"/>
            <a:ext cx="698838" cy="33003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916E618C-CFCF-4373-9883-20D0BD4B56DC}"/>
              </a:ext>
            </a:extLst>
          </p:cNvPr>
          <p:cNvCxnSpPr>
            <a:cxnSpLocks/>
          </p:cNvCxnSpPr>
          <p:nvPr/>
        </p:nvCxnSpPr>
        <p:spPr>
          <a:xfrm flipV="1">
            <a:off x="5960913" y="3695833"/>
            <a:ext cx="1035167" cy="25879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3EC9CB78-3ACB-4DB9-B914-B7AFEF21CC1F}"/>
              </a:ext>
            </a:extLst>
          </p:cNvPr>
          <p:cNvCxnSpPr>
            <a:cxnSpLocks/>
          </p:cNvCxnSpPr>
          <p:nvPr/>
        </p:nvCxnSpPr>
        <p:spPr>
          <a:xfrm>
            <a:off x="4560495" y="3610218"/>
            <a:ext cx="260944" cy="20430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BC22D525-D12D-4561-A63C-B5EA00B07DC7}"/>
              </a:ext>
            </a:extLst>
          </p:cNvPr>
          <p:cNvCxnSpPr>
            <a:cxnSpLocks/>
          </p:cNvCxnSpPr>
          <p:nvPr/>
        </p:nvCxnSpPr>
        <p:spPr>
          <a:xfrm flipV="1">
            <a:off x="8088690" y="2250533"/>
            <a:ext cx="440665" cy="20307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28F1B02-6F66-4457-9196-695EE9AC6F2D}"/>
              </a:ext>
            </a:extLst>
          </p:cNvPr>
          <p:cNvCxnSpPr>
            <a:cxnSpLocks/>
          </p:cNvCxnSpPr>
          <p:nvPr/>
        </p:nvCxnSpPr>
        <p:spPr>
          <a:xfrm>
            <a:off x="8529355" y="2250533"/>
            <a:ext cx="436721" cy="9645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50A299CD-E10D-44EC-88E8-E885644A6750}"/>
              </a:ext>
            </a:extLst>
          </p:cNvPr>
          <p:cNvCxnSpPr>
            <a:cxnSpLocks/>
          </p:cNvCxnSpPr>
          <p:nvPr/>
        </p:nvCxnSpPr>
        <p:spPr>
          <a:xfrm>
            <a:off x="6996080" y="3695833"/>
            <a:ext cx="1109873" cy="23007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B6B86706-173E-4DA3-8582-E7ED21E2766F}"/>
              </a:ext>
            </a:extLst>
          </p:cNvPr>
          <p:cNvCxnSpPr>
            <a:cxnSpLocks/>
          </p:cNvCxnSpPr>
          <p:nvPr/>
        </p:nvCxnSpPr>
        <p:spPr>
          <a:xfrm flipV="1">
            <a:off x="8101390" y="3723733"/>
            <a:ext cx="440665" cy="20307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E708FB8E-967A-42CD-950B-FBB6CFF95BCF}"/>
              </a:ext>
            </a:extLst>
          </p:cNvPr>
          <p:cNvCxnSpPr>
            <a:cxnSpLocks/>
          </p:cNvCxnSpPr>
          <p:nvPr/>
        </p:nvCxnSpPr>
        <p:spPr>
          <a:xfrm flipV="1">
            <a:off x="4612311" y="4570949"/>
            <a:ext cx="741062" cy="22509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2494C8BD-C097-43E0-A655-AF1DD64D8C66}"/>
              </a:ext>
            </a:extLst>
          </p:cNvPr>
          <p:cNvCxnSpPr>
            <a:cxnSpLocks/>
          </p:cNvCxnSpPr>
          <p:nvPr/>
        </p:nvCxnSpPr>
        <p:spPr>
          <a:xfrm>
            <a:off x="5345849" y="4570949"/>
            <a:ext cx="698838" cy="33003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B92162E0-6957-403A-A657-E41D22D0AD59}"/>
              </a:ext>
            </a:extLst>
          </p:cNvPr>
          <p:cNvCxnSpPr>
            <a:cxnSpLocks/>
          </p:cNvCxnSpPr>
          <p:nvPr/>
        </p:nvCxnSpPr>
        <p:spPr>
          <a:xfrm flipV="1">
            <a:off x="6044687" y="4607812"/>
            <a:ext cx="1007947" cy="29317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7030623-20C9-4C99-A6C4-6917C65BF205}"/>
              </a:ext>
            </a:extLst>
          </p:cNvPr>
          <p:cNvCxnSpPr>
            <a:cxnSpLocks/>
          </p:cNvCxnSpPr>
          <p:nvPr/>
        </p:nvCxnSpPr>
        <p:spPr>
          <a:xfrm>
            <a:off x="7052634" y="4607812"/>
            <a:ext cx="1121331" cy="27017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3F5AD9AF-5B60-4F21-B8A7-B093360560AE}"/>
              </a:ext>
            </a:extLst>
          </p:cNvPr>
          <p:cNvCxnSpPr>
            <a:cxnSpLocks/>
          </p:cNvCxnSpPr>
          <p:nvPr/>
        </p:nvCxnSpPr>
        <p:spPr>
          <a:xfrm flipV="1">
            <a:off x="8173965" y="4670088"/>
            <a:ext cx="436102" cy="207903"/>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697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a:t>
            </a:r>
          </a:p>
        </p:txBody>
      </p:sp>
      <p:sp>
        <p:nvSpPr>
          <p:cNvPr id="2" name="Subtitle 2">
            <a:extLst>
              <a:ext uri="{FF2B5EF4-FFF2-40B4-BE49-F238E27FC236}">
                <a16:creationId xmlns:a16="http://schemas.microsoft.com/office/drawing/2014/main" id="{90C0117F-CAE8-4CFE-8B8E-AD65338B73E6}"/>
              </a:ext>
            </a:extLst>
          </p:cNvPr>
          <p:cNvSpPr txBox="1">
            <a:spLocks/>
          </p:cNvSpPr>
          <p:nvPr/>
        </p:nvSpPr>
        <p:spPr>
          <a:xfrm>
            <a:off x="540272" y="798323"/>
            <a:ext cx="4890496" cy="312519"/>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solidFill>
                  <a:schemeClr val="tx1">
                    <a:lumMod val="75000"/>
                    <a:lumOff val="25000"/>
                  </a:schemeClr>
                </a:solidFill>
                <a:latin typeface="Century Gothic"/>
                <a:cs typeface="Times New Roman"/>
              </a:rPr>
              <a:t>Nutrients and chlorophyll</a:t>
            </a:r>
            <a:endParaRPr lang="en-US" dirty="0">
              <a:solidFill>
                <a:schemeClr val="tx1">
                  <a:lumMod val="75000"/>
                  <a:lumOff val="25000"/>
                </a:schemeClr>
              </a:solidFill>
            </a:endParaRPr>
          </a:p>
        </p:txBody>
      </p:sp>
      <p:pic>
        <p:nvPicPr>
          <p:cNvPr id="5" name="Picture 5" descr="Chart&#10;&#10;Description automatically generated">
            <a:extLst>
              <a:ext uri="{FF2B5EF4-FFF2-40B4-BE49-F238E27FC236}">
                <a16:creationId xmlns:a16="http://schemas.microsoft.com/office/drawing/2014/main" id="{5BBB1AC1-2074-48A1-BED9-7F43C0420FF4}"/>
              </a:ext>
            </a:extLst>
          </p:cNvPr>
          <p:cNvPicPr>
            <a:picLocks noChangeAspect="1"/>
          </p:cNvPicPr>
          <p:nvPr/>
        </p:nvPicPr>
        <p:blipFill>
          <a:blip r:embed="rId3"/>
          <a:stretch>
            <a:fillRect/>
          </a:stretch>
        </p:blipFill>
        <p:spPr>
          <a:xfrm>
            <a:off x="1946100" y="1099806"/>
            <a:ext cx="8300543" cy="5169775"/>
          </a:xfrm>
          <a:prstGeom prst="rect">
            <a:avLst/>
          </a:prstGeom>
        </p:spPr>
      </p:pic>
      <p:sp>
        <p:nvSpPr>
          <p:cNvPr id="4" name="TextBox 3">
            <a:extLst>
              <a:ext uri="{FF2B5EF4-FFF2-40B4-BE49-F238E27FC236}">
                <a16:creationId xmlns:a16="http://schemas.microsoft.com/office/drawing/2014/main" id="{1BC518DD-0103-4AA5-8F8B-84993DB02DFA}"/>
              </a:ext>
            </a:extLst>
          </p:cNvPr>
          <p:cNvSpPr txBox="1"/>
          <p:nvPr/>
        </p:nvSpPr>
        <p:spPr>
          <a:xfrm>
            <a:off x="2262932" y="2547347"/>
            <a:ext cx="6817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15000</a:t>
            </a:r>
            <a:endParaRPr lang="en-US" dirty="0"/>
          </a:p>
        </p:txBody>
      </p:sp>
      <p:sp>
        <p:nvSpPr>
          <p:cNvPr id="7" name="TextBox 6">
            <a:extLst>
              <a:ext uri="{FF2B5EF4-FFF2-40B4-BE49-F238E27FC236}">
                <a16:creationId xmlns:a16="http://schemas.microsoft.com/office/drawing/2014/main" id="{B39F757C-B666-4B34-A989-15A17E39D9B4}"/>
              </a:ext>
            </a:extLst>
          </p:cNvPr>
          <p:cNvSpPr txBox="1"/>
          <p:nvPr/>
        </p:nvSpPr>
        <p:spPr>
          <a:xfrm>
            <a:off x="2262932" y="2192621"/>
            <a:ext cx="678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20000</a:t>
            </a:r>
            <a:endParaRPr lang="en-US" dirty="0"/>
          </a:p>
        </p:txBody>
      </p:sp>
      <p:sp>
        <p:nvSpPr>
          <p:cNvPr id="11" name="TextBox 10">
            <a:extLst>
              <a:ext uri="{FF2B5EF4-FFF2-40B4-BE49-F238E27FC236}">
                <a16:creationId xmlns:a16="http://schemas.microsoft.com/office/drawing/2014/main" id="{2BECBC4D-564D-47DC-B317-83F5653C5AFF}"/>
              </a:ext>
            </a:extLst>
          </p:cNvPr>
          <p:cNvSpPr txBox="1"/>
          <p:nvPr/>
        </p:nvSpPr>
        <p:spPr>
          <a:xfrm>
            <a:off x="2262932" y="1840377"/>
            <a:ext cx="6817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25000</a:t>
            </a:r>
          </a:p>
        </p:txBody>
      </p:sp>
      <p:sp>
        <p:nvSpPr>
          <p:cNvPr id="13" name="TextBox 12">
            <a:extLst>
              <a:ext uri="{FF2B5EF4-FFF2-40B4-BE49-F238E27FC236}">
                <a16:creationId xmlns:a16="http://schemas.microsoft.com/office/drawing/2014/main" id="{1DAD025F-F762-446A-A011-65A2A49A07D2}"/>
              </a:ext>
            </a:extLst>
          </p:cNvPr>
          <p:cNvSpPr txBox="1"/>
          <p:nvPr/>
        </p:nvSpPr>
        <p:spPr>
          <a:xfrm>
            <a:off x="2262932" y="1471275"/>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30000</a:t>
            </a:r>
          </a:p>
        </p:txBody>
      </p:sp>
      <p:sp>
        <p:nvSpPr>
          <p:cNvPr id="12" name="TextBox 11">
            <a:extLst>
              <a:ext uri="{FF2B5EF4-FFF2-40B4-BE49-F238E27FC236}">
                <a16:creationId xmlns:a16="http://schemas.microsoft.com/office/drawing/2014/main" id="{2C17A8D0-7904-4036-B425-83BA12C3DC6B}"/>
              </a:ext>
            </a:extLst>
          </p:cNvPr>
          <p:cNvSpPr txBox="1"/>
          <p:nvPr/>
        </p:nvSpPr>
        <p:spPr>
          <a:xfrm>
            <a:off x="2262932" y="2921158"/>
            <a:ext cx="6817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10000</a:t>
            </a:r>
            <a:endParaRPr lang="en-US" dirty="0"/>
          </a:p>
        </p:txBody>
      </p:sp>
      <p:sp>
        <p:nvSpPr>
          <p:cNvPr id="14" name="TextBox 13">
            <a:extLst>
              <a:ext uri="{FF2B5EF4-FFF2-40B4-BE49-F238E27FC236}">
                <a16:creationId xmlns:a16="http://schemas.microsoft.com/office/drawing/2014/main" id="{886DE035-C005-494A-9A2E-8546850B1CE5}"/>
              </a:ext>
            </a:extLst>
          </p:cNvPr>
          <p:cNvSpPr txBox="1"/>
          <p:nvPr/>
        </p:nvSpPr>
        <p:spPr>
          <a:xfrm>
            <a:off x="2334819" y="3280592"/>
            <a:ext cx="609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5000</a:t>
            </a:r>
            <a:endParaRPr lang="en-US" dirty="0"/>
          </a:p>
        </p:txBody>
      </p:sp>
      <p:sp>
        <p:nvSpPr>
          <p:cNvPr id="15" name="TextBox 14">
            <a:extLst>
              <a:ext uri="{FF2B5EF4-FFF2-40B4-BE49-F238E27FC236}">
                <a16:creationId xmlns:a16="http://schemas.microsoft.com/office/drawing/2014/main" id="{60146D4F-A3BE-4EC6-8833-5CBF54644B75}"/>
              </a:ext>
            </a:extLst>
          </p:cNvPr>
          <p:cNvSpPr txBox="1"/>
          <p:nvPr/>
        </p:nvSpPr>
        <p:spPr>
          <a:xfrm>
            <a:off x="2651121" y="3654402"/>
            <a:ext cx="2935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endParaRPr lang="en-US" dirty="0"/>
          </a:p>
        </p:txBody>
      </p:sp>
      <p:sp>
        <p:nvSpPr>
          <p:cNvPr id="20" name="TextBox 19">
            <a:extLst>
              <a:ext uri="{FF2B5EF4-FFF2-40B4-BE49-F238E27FC236}">
                <a16:creationId xmlns:a16="http://schemas.microsoft.com/office/drawing/2014/main" id="{9CFA2598-B124-41F4-B781-754AC5EC67A3}"/>
              </a:ext>
            </a:extLst>
          </p:cNvPr>
          <p:cNvSpPr txBox="1"/>
          <p:nvPr/>
        </p:nvSpPr>
        <p:spPr>
          <a:xfrm>
            <a:off x="9437232" y="3167802"/>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22.5</a:t>
            </a:r>
            <a:endParaRPr lang="en-US" dirty="0"/>
          </a:p>
        </p:txBody>
      </p:sp>
      <p:sp>
        <p:nvSpPr>
          <p:cNvPr id="21" name="TextBox 20">
            <a:extLst>
              <a:ext uri="{FF2B5EF4-FFF2-40B4-BE49-F238E27FC236}">
                <a16:creationId xmlns:a16="http://schemas.microsoft.com/office/drawing/2014/main" id="{4046E70B-9090-4AC0-A2BE-D389FF66F675}"/>
              </a:ext>
            </a:extLst>
          </p:cNvPr>
          <p:cNvSpPr txBox="1"/>
          <p:nvPr/>
        </p:nvSpPr>
        <p:spPr>
          <a:xfrm>
            <a:off x="9437232" y="3820945"/>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17.5</a:t>
            </a:r>
            <a:endParaRPr lang="en-US" dirty="0"/>
          </a:p>
        </p:txBody>
      </p:sp>
      <p:sp>
        <p:nvSpPr>
          <p:cNvPr id="22" name="TextBox 21">
            <a:extLst>
              <a:ext uri="{FF2B5EF4-FFF2-40B4-BE49-F238E27FC236}">
                <a16:creationId xmlns:a16="http://schemas.microsoft.com/office/drawing/2014/main" id="{06AE2125-1DC9-4B4C-A8E6-74F2304D8586}"/>
              </a:ext>
            </a:extLst>
          </p:cNvPr>
          <p:cNvSpPr txBox="1"/>
          <p:nvPr/>
        </p:nvSpPr>
        <p:spPr>
          <a:xfrm>
            <a:off x="9437232" y="4147516"/>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15</a:t>
            </a:r>
            <a:endParaRPr lang="en-US" dirty="0"/>
          </a:p>
        </p:txBody>
      </p:sp>
      <p:sp>
        <p:nvSpPr>
          <p:cNvPr id="23" name="TextBox 22">
            <a:extLst>
              <a:ext uri="{FF2B5EF4-FFF2-40B4-BE49-F238E27FC236}">
                <a16:creationId xmlns:a16="http://schemas.microsoft.com/office/drawing/2014/main" id="{C154616E-C932-4D2F-A3C0-93B0CF2D33FA}"/>
              </a:ext>
            </a:extLst>
          </p:cNvPr>
          <p:cNvSpPr txBox="1"/>
          <p:nvPr/>
        </p:nvSpPr>
        <p:spPr>
          <a:xfrm>
            <a:off x="9437232" y="4474087"/>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12.5</a:t>
            </a:r>
            <a:endParaRPr lang="en-US" dirty="0"/>
          </a:p>
        </p:txBody>
      </p:sp>
      <p:sp>
        <p:nvSpPr>
          <p:cNvPr id="24" name="TextBox 23">
            <a:extLst>
              <a:ext uri="{FF2B5EF4-FFF2-40B4-BE49-F238E27FC236}">
                <a16:creationId xmlns:a16="http://schemas.microsoft.com/office/drawing/2014/main" id="{D1DD4B27-0DA5-4A18-9167-ECF62B56A430}"/>
              </a:ext>
            </a:extLst>
          </p:cNvPr>
          <p:cNvSpPr txBox="1"/>
          <p:nvPr/>
        </p:nvSpPr>
        <p:spPr>
          <a:xfrm>
            <a:off x="9437232" y="4800658"/>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endParaRPr lang="en-US" dirty="0"/>
          </a:p>
        </p:txBody>
      </p:sp>
      <p:sp>
        <p:nvSpPr>
          <p:cNvPr id="25" name="TextBox 24">
            <a:extLst>
              <a:ext uri="{FF2B5EF4-FFF2-40B4-BE49-F238E27FC236}">
                <a16:creationId xmlns:a16="http://schemas.microsoft.com/office/drawing/2014/main" id="{98B4A4E6-11FC-4582-8E5B-A83B6568B873}"/>
              </a:ext>
            </a:extLst>
          </p:cNvPr>
          <p:cNvSpPr txBox="1"/>
          <p:nvPr/>
        </p:nvSpPr>
        <p:spPr>
          <a:xfrm>
            <a:off x="9437232" y="5127230"/>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7.5</a:t>
            </a:r>
            <a:endParaRPr lang="en-US" dirty="0">
              <a:solidFill>
                <a:srgbClr val="000000"/>
              </a:solidFill>
              <a:latin typeface="Calibri" panose="020F0502020204030204"/>
              <a:cs typeface="Calibri" panose="020F0502020204030204"/>
            </a:endParaRPr>
          </a:p>
        </p:txBody>
      </p:sp>
      <p:sp>
        <p:nvSpPr>
          <p:cNvPr id="26" name="TextBox 25">
            <a:extLst>
              <a:ext uri="{FF2B5EF4-FFF2-40B4-BE49-F238E27FC236}">
                <a16:creationId xmlns:a16="http://schemas.microsoft.com/office/drawing/2014/main" id="{16EAD879-D019-4CA3-8BF4-408DC7593B5D}"/>
              </a:ext>
            </a:extLst>
          </p:cNvPr>
          <p:cNvSpPr txBox="1"/>
          <p:nvPr/>
        </p:nvSpPr>
        <p:spPr>
          <a:xfrm>
            <a:off x="9437232" y="5453801"/>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5</a:t>
            </a:r>
            <a:endParaRPr lang="en-US" dirty="0"/>
          </a:p>
        </p:txBody>
      </p:sp>
      <p:sp>
        <p:nvSpPr>
          <p:cNvPr id="27" name="TextBox 26">
            <a:extLst>
              <a:ext uri="{FF2B5EF4-FFF2-40B4-BE49-F238E27FC236}">
                <a16:creationId xmlns:a16="http://schemas.microsoft.com/office/drawing/2014/main" id="{EC3B42FD-0824-4092-9C9F-20AB8CB6503C}"/>
              </a:ext>
            </a:extLst>
          </p:cNvPr>
          <p:cNvSpPr txBox="1"/>
          <p:nvPr/>
        </p:nvSpPr>
        <p:spPr>
          <a:xfrm>
            <a:off x="9437232" y="3494373"/>
            <a:ext cx="68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20</a:t>
            </a:r>
            <a:endParaRPr lang="en-US" dirty="0"/>
          </a:p>
        </p:txBody>
      </p:sp>
      <p:sp>
        <p:nvSpPr>
          <p:cNvPr id="33" name="TextBox 32">
            <a:extLst>
              <a:ext uri="{FF2B5EF4-FFF2-40B4-BE49-F238E27FC236}">
                <a16:creationId xmlns:a16="http://schemas.microsoft.com/office/drawing/2014/main" id="{7B3756BC-4763-405A-8998-2B5E6480025D}"/>
              </a:ext>
            </a:extLst>
          </p:cNvPr>
          <p:cNvSpPr txBox="1"/>
          <p:nvPr/>
        </p:nvSpPr>
        <p:spPr>
          <a:xfrm rot="19725386">
            <a:off x="3548181"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1989</a:t>
            </a:r>
            <a:endParaRPr lang="en-US" sz="1400" dirty="0">
              <a:solidFill>
                <a:schemeClr val="tx1">
                  <a:lumMod val="75000"/>
                  <a:lumOff val="25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4151836E-A714-4A43-980A-4A69C60D11B1}"/>
              </a:ext>
            </a:extLst>
          </p:cNvPr>
          <p:cNvSpPr txBox="1"/>
          <p:nvPr/>
        </p:nvSpPr>
        <p:spPr>
          <a:xfrm rot="19725386">
            <a:off x="4514450"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1994</a:t>
            </a:r>
          </a:p>
        </p:txBody>
      </p:sp>
      <p:sp>
        <p:nvSpPr>
          <p:cNvPr id="37" name="TextBox 36">
            <a:extLst>
              <a:ext uri="{FF2B5EF4-FFF2-40B4-BE49-F238E27FC236}">
                <a16:creationId xmlns:a16="http://schemas.microsoft.com/office/drawing/2014/main" id="{A08A9D5E-790A-4AB4-86FE-F5C12BA649FC}"/>
              </a:ext>
            </a:extLst>
          </p:cNvPr>
          <p:cNvSpPr txBox="1"/>
          <p:nvPr/>
        </p:nvSpPr>
        <p:spPr>
          <a:xfrm rot="19725386">
            <a:off x="5480719"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1999</a:t>
            </a:r>
            <a:endParaRPr lang="en-US" dirty="0"/>
          </a:p>
        </p:txBody>
      </p:sp>
      <p:sp>
        <p:nvSpPr>
          <p:cNvPr id="39" name="TextBox 38">
            <a:extLst>
              <a:ext uri="{FF2B5EF4-FFF2-40B4-BE49-F238E27FC236}">
                <a16:creationId xmlns:a16="http://schemas.microsoft.com/office/drawing/2014/main" id="{B6227932-DAB9-4F77-B74E-D9EF320CD529}"/>
              </a:ext>
            </a:extLst>
          </p:cNvPr>
          <p:cNvSpPr txBox="1"/>
          <p:nvPr/>
        </p:nvSpPr>
        <p:spPr>
          <a:xfrm rot="19725386">
            <a:off x="6446988"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2004</a:t>
            </a:r>
            <a:endParaRPr lang="en-US" sz="1400" dirty="0">
              <a:solidFill>
                <a:schemeClr val="tx1">
                  <a:lumMod val="75000"/>
                  <a:lumOff val="25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FD07A191-51CF-4419-9A0B-646F963ABF7A}"/>
              </a:ext>
            </a:extLst>
          </p:cNvPr>
          <p:cNvSpPr txBox="1"/>
          <p:nvPr/>
        </p:nvSpPr>
        <p:spPr>
          <a:xfrm rot="19725386">
            <a:off x="7413257"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2009</a:t>
            </a:r>
            <a:endParaRPr lang="en-US" sz="1400" dirty="0">
              <a:solidFill>
                <a:schemeClr val="tx1">
                  <a:lumMod val="75000"/>
                  <a:lumOff val="25000"/>
                </a:schemeClr>
              </a:solidFill>
              <a:latin typeface="Century Gothic" panose="020B0502020202020204" pitchFamily="34" charset="0"/>
            </a:endParaRPr>
          </a:p>
        </p:txBody>
      </p:sp>
      <p:sp>
        <p:nvSpPr>
          <p:cNvPr id="43" name="TextBox 42">
            <a:extLst>
              <a:ext uri="{FF2B5EF4-FFF2-40B4-BE49-F238E27FC236}">
                <a16:creationId xmlns:a16="http://schemas.microsoft.com/office/drawing/2014/main" id="{6323E5AA-10F8-4B04-8E82-FB53C9BACD16}"/>
              </a:ext>
            </a:extLst>
          </p:cNvPr>
          <p:cNvSpPr txBox="1"/>
          <p:nvPr/>
        </p:nvSpPr>
        <p:spPr>
          <a:xfrm rot="19725386">
            <a:off x="8407869"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2014</a:t>
            </a:r>
            <a:endParaRPr lang="en-US" sz="1400" dirty="0">
              <a:solidFill>
                <a:schemeClr val="tx1">
                  <a:lumMod val="75000"/>
                  <a:lumOff val="25000"/>
                </a:schemeClr>
              </a:solidFill>
              <a:latin typeface="Century Gothic" panose="020B0502020202020204" pitchFamily="34" charset="0"/>
            </a:endParaRPr>
          </a:p>
        </p:txBody>
      </p:sp>
      <p:sp>
        <p:nvSpPr>
          <p:cNvPr id="45" name="TextBox 44">
            <a:extLst>
              <a:ext uri="{FF2B5EF4-FFF2-40B4-BE49-F238E27FC236}">
                <a16:creationId xmlns:a16="http://schemas.microsoft.com/office/drawing/2014/main" id="{DD2ECBB6-C4E6-4EBB-AFB7-8C97CD810892}"/>
              </a:ext>
            </a:extLst>
          </p:cNvPr>
          <p:cNvSpPr txBox="1"/>
          <p:nvPr/>
        </p:nvSpPr>
        <p:spPr>
          <a:xfrm rot="19725386">
            <a:off x="2610255" y="5826322"/>
            <a:ext cx="70985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1984</a:t>
            </a:r>
            <a:endParaRPr lang="en-US" sz="1400" dirty="0">
              <a:solidFill>
                <a:schemeClr val="tx1">
                  <a:lumMod val="75000"/>
                  <a:lumOff val="25000"/>
                </a:schemeClr>
              </a:solidFill>
              <a:latin typeface="Century Gothic" panose="020B0502020202020204" pitchFamily="34" charset="0"/>
            </a:endParaRPr>
          </a:p>
        </p:txBody>
      </p:sp>
      <p:sp>
        <p:nvSpPr>
          <p:cNvPr id="47" name="TextBox 46">
            <a:extLst>
              <a:ext uri="{FF2B5EF4-FFF2-40B4-BE49-F238E27FC236}">
                <a16:creationId xmlns:a16="http://schemas.microsoft.com/office/drawing/2014/main" id="{B8F9C985-E08E-4E32-8D4D-7E92C461E98E}"/>
              </a:ext>
            </a:extLst>
          </p:cNvPr>
          <p:cNvSpPr txBox="1"/>
          <p:nvPr/>
        </p:nvSpPr>
        <p:spPr>
          <a:xfrm>
            <a:off x="5964076" y="6225101"/>
            <a:ext cx="5898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Year</a:t>
            </a:r>
            <a:endParaRPr lang="en-US" dirty="0"/>
          </a:p>
        </p:txBody>
      </p:sp>
      <p:sp>
        <p:nvSpPr>
          <p:cNvPr id="50" name="TextBox 49">
            <a:extLst>
              <a:ext uri="{FF2B5EF4-FFF2-40B4-BE49-F238E27FC236}">
                <a16:creationId xmlns:a16="http://schemas.microsoft.com/office/drawing/2014/main" id="{FF07DCF2-7CB0-48A4-8777-82A1554DB89B}"/>
              </a:ext>
            </a:extLst>
          </p:cNvPr>
          <p:cNvSpPr txBox="1"/>
          <p:nvPr/>
        </p:nvSpPr>
        <p:spPr>
          <a:xfrm rot="16200000">
            <a:off x="995315" y="2393130"/>
            <a:ext cx="2183633" cy="523220"/>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Phosphorus Discharge Mississippi River (t)</a:t>
            </a:r>
            <a:endParaRPr lang="en-US" dirty="0">
              <a:solidFill>
                <a:schemeClr val="tx1">
                  <a:lumMod val="75000"/>
                  <a:lumOff val="25000"/>
                </a:schemeClr>
              </a:solidFill>
            </a:endParaRPr>
          </a:p>
        </p:txBody>
      </p:sp>
      <p:sp>
        <p:nvSpPr>
          <p:cNvPr id="29" name="TextBox 28">
            <a:extLst>
              <a:ext uri="{FF2B5EF4-FFF2-40B4-BE49-F238E27FC236}">
                <a16:creationId xmlns:a16="http://schemas.microsoft.com/office/drawing/2014/main" id="{3ED4BE81-7ADF-49F2-B40C-A89A66D801E4}"/>
              </a:ext>
            </a:extLst>
          </p:cNvPr>
          <p:cNvSpPr txBox="1"/>
          <p:nvPr/>
        </p:nvSpPr>
        <p:spPr>
          <a:xfrm rot="16200000">
            <a:off x="9075143" y="4206164"/>
            <a:ext cx="2183633" cy="523220"/>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Chandeleur Islands Chlorophyll-a </a:t>
            </a:r>
            <a:r>
              <a:rPr lang="en-US" sz="1400">
                <a:solidFill>
                  <a:schemeClr val="tx1">
                    <a:lumMod val="75000"/>
                    <a:lumOff val="25000"/>
                  </a:schemeClr>
                </a:solidFill>
                <a:latin typeface="Century Gothic"/>
              </a:rPr>
              <a:t>(</a:t>
            </a:r>
            <a:r>
              <a:rPr lang="en-US" sz="1400" smtClean="0">
                <a:solidFill>
                  <a:schemeClr val="tx1">
                    <a:lumMod val="75000"/>
                    <a:lumOff val="25000"/>
                  </a:schemeClr>
                </a:solidFill>
                <a:latin typeface="Century Gothic"/>
              </a:rPr>
              <a:t>mg/L)</a:t>
            </a:r>
            <a:endParaRPr lang="en-US" dirty="0"/>
          </a:p>
        </p:txBody>
      </p:sp>
    </p:spTree>
    <p:extLst>
      <p:ext uri="{BB962C8B-B14F-4D97-AF65-F5344CB8AC3E}">
        <p14:creationId xmlns:p14="http://schemas.microsoft.com/office/powerpoint/2010/main" val="3063456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a:t>
            </a:r>
          </a:p>
        </p:txBody>
      </p:sp>
      <p:sp>
        <p:nvSpPr>
          <p:cNvPr id="2" name="Subtitle 2">
            <a:extLst>
              <a:ext uri="{FF2B5EF4-FFF2-40B4-BE49-F238E27FC236}">
                <a16:creationId xmlns:a16="http://schemas.microsoft.com/office/drawing/2014/main" id="{90C0117F-CAE8-4CFE-8B8E-AD65338B73E6}"/>
              </a:ext>
            </a:extLst>
          </p:cNvPr>
          <p:cNvSpPr txBox="1">
            <a:spLocks/>
          </p:cNvSpPr>
          <p:nvPr/>
        </p:nvSpPr>
        <p:spPr>
          <a:xfrm>
            <a:off x="540272" y="798323"/>
            <a:ext cx="4890496" cy="312519"/>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solidFill>
                  <a:schemeClr val="tx1">
                    <a:lumMod val="75000"/>
                    <a:lumOff val="25000"/>
                  </a:schemeClr>
                </a:solidFill>
                <a:latin typeface="Century Gothic"/>
                <a:cs typeface="Times New Roman"/>
              </a:rPr>
              <a:t>Turbidity Time Series (2000-2020)</a:t>
            </a:r>
            <a:endParaRPr lang="en-US" dirty="0">
              <a:solidFill>
                <a:schemeClr val="tx1">
                  <a:lumMod val="75000"/>
                  <a:lumOff val="25000"/>
                </a:schemeClr>
              </a:solidFill>
            </a:endParaRPr>
          </a:p>
        </p:txBody>
      </p:sp>
      <p:sp>
        <p:nvSpPr>
          <p:cNvPr id="6" name="Rectangle 5">
            <a:extLst>
              <a:ext uri="{FF2B5EF4-FFF2-40B4-BE49-F238E27FC236}">
                <a16:creationId xmlns:a16="http://schemas.microsoft.com/office/drawing/2014/main" id="{B620C510-EE0A-430A-82FE-263684C5B45C}"/>
              </a:ext>
            </a:extLst>
          </p:cNvPr>
          <p:cNvSpPr/>
          <p:nvPr/>
        </p:nvSpPr>
        <p:spPr>
          <a:xfrm>
            <a:off x="8686801" y="1157514"/>
            <a:ext cx="1705428" cy="5104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4">
            <a:extLst>
              <a:ext uri="{FF2B5EF4-FFF2-40B4-BE49-F238E27FC236}">
                <a16:creationId xmlns:a16="http://schemas.microsoft.com/office/drawing/2014/main" id="{EB4E1B8A-7540-441E-B4E3-6F330F797CF0}"/>
              </a:ext>
            </a:extLst>
          </p:cNvPr>
          <p:cNvPicPr>
            <a:picLocks noChangeAspect="1"/>
          </p:cNvPicPr>
          <p:nvPr/>
        </p:nvPicPr>
        <p:blipFill rotWithShape="1">
          <a:blip r:embed="rId3"/>
          <a:srcRect l="9360" t="-238" r="19212" b="-238"/>
          <a:stretch/>
        </p:blipFill>
        <p:spPr>
          <a:xfrm>
            <a:off x="1758266" y="1145419"/>
            <a:ext cx="1731895" cy="5109773"/>
          </a:xfrm>
          <a:prstGeom prst="rect">
            <a:avLst/>
          </a:prstGeom>
          <a:ln>
            <a:solidFill>
              <a:schemeClr val="tx1"/>
            </a:solidFill>
          </a:ln>
        </p:spPr>
      </p:pic>
      <p:pic>
        <p:nvPicPr>
          <p:cNvPr id="5" name="Picture 6" descr="A picture containing ocean floor&#10;&#10;Description automatically generated">
            <a:extLst>
              <a:ext uri="{FF2B5EF4-FFF2-40B4-BE49-F238E27FC236}">
                <a16:creationId xmlns:a16="http://schemas.microsoft.com/office/drawing/2014/main" id="{C4F54C62-EDD9-4540-8BD0-7C805C3D9324}"/>
              </a:ext>
            </a:extLst>
          </p:cNvPr>
          <p:cNvPicPr>
            <a:picLocks noChangeAspect="1"/>
          </p:cNvPicPr>
          <p:nvPr/>
        </p:nvPicPr>
        <p:blipFill rotWithShape="1">
          <a:blip r:embed="rId4"/>
          <a:srcRect l="559" r="16107" b="-238"/>
          <a:stretch/>
        </p:blipFill>
        <p:spPr>
          <a:xfrm>
            <a:off x="3425373" y="1145419"/>
            <a:ext cx="1809657" cy="5107465"/>
          </a:xfrm>
          <a:prstGeom prst="rect">
            <a:avLst/>
          </a:prstGeom>
          <a:ln>
            <a:solidFill>
              <a:schemeClr val="tx1"/>
            </a:solidFill>
          </a:ln>
        </p:spPr>
      </p:pic>
      <p:pic>
        <p:nvPicPr>
          <p:cNvPr id="7" name="Picture 7" descr="A picture containing ocean floor&#10;&#10;Description automatically generated">
            <a:extLst>
              <a:ext uri="{FF2B5EF4-FFF2-40B4-BE49-F238E27FC236}">
                <a16:creationId xmlns:a16="http://schemas.microsoft.com/office/drawing/2014/main" id="{664367F0-D9D2-48FF-851A-0EA8E6C3C4DA}"/>
              </a:ext>
            </a:extLst>
          </p:cNvPr>
          <p:cNvPicPr>
            <a:picLocks noChangeAspect="1"/>
          </p:cNvPicPr>
          <p:nvPr/>
        </p:nvPicPr>
        <p:blipFill rotWithShape="1">
          <a:blip r:embed="rId5"/>
          <a:srcRect l="9302" t="473" r="23799" b="-237"/>
          <a:stretch/>
        </p:blipFill>
        <p:spPr>
          <a:xfrm>
            <a:off x="5241697" y="1144210"/>
            <a:ext cx="1729707" cy="5113877"/>
          </a:xfrm>
          <a:prstGeom prst="rect">
            <a:avLst/>
          </a:prstGeom>
          <a:ln>
            <a:solidFill>
              <a:schemeClr val="tx1"/>
            </a:solidFill>
          </a:ln>
        </p:spPr>
      </p:pic>
      <p:pic>
        <p:nvPicPr>
          <p:cNvPr id="8" name="Picture 9" descr="A picture containing outdoor, nature, group, several&#10;&#10;Description automatically generated">
            <a:extLst>
              <a:ext uri="{FF2B5EF4-FFF2-40B4-BE49-F238E27FC236}">
                <a16:creationId xmlns:a16="http://schemas.microsoft.com/office/drawing/2014/main" id="{47BA5DFB-FA35-4F01-B4C2-805CFFF0CC94}"/>
              </a:ext>
            </a:extLst>
          </p:cNvPr>
          <p:cNvPicPr>
            <a:picLocks noChangeAspect="1"/>
          </p:cNvPicPr>
          <p:nvPr/>
        </p:nvPicPr>
        <p:blipFill rotWithShape="1">
          <a:blip r:embed="rId6"/>
          <a:srcRect l="14436" t="-61" r="26071" b="297"/>
          <a:stretch/>
        </p:blipFill>
        <p:spPr>
          <a:xfrm>
            <a:off x="6971317" y="1145419"/>
            <a:ext cx="1710378" cy="5105279"/>
          </a:xfrm>
          <a:prstGeom prst="rect">
            <a:avLst/>
          </a:prstGeom>
          <a:ln>
            <a:solidFill>
              <a:schemeClr val="tx1"/>
            </a:solidFill>
          </a:ln>
        </p:spPr>
      </p:pic>
      <p:pic>
        <p:nvPicPr>
          <p:cNvPr id="10" name="Picture 10" descr="A picture containing ocean floor&#10;&#10;Description automatically generated">
            <a:extLst>
              <a:ext uri="{FF2B5EF4-FFF2-40B4-BE49-F238E27FC236}">
                <a16:creationId xmlns:a16="http://schemas.microsoft.com/office/drawing/2014/main" id="{463D890D-E7A2-45F1-B764-ED8997C48D59}"/>
              </a:ext>
            </a:extLst>
          </p:cNvPr>
          <p:cNvPicPr>
            <a:picLocks noChangeAspect="1"/>
          </p:cNvPicPr>
          <p:nvPr/>
        </p:nvPicPr>
        <p:blipFill rotWithShape="1">
          <a:blip r:embed="rId7"/>
          <a:srcRect l="16062" t="164" r="10881" b="542"/>
          <a:stretch/>
        </p:blipFill>
        <p:spPr>
          <a:xfrm>
            <a:off x="8687708" y="1145419"/>
            <a:ext cx="1697269" cy="5104879"/>
          </a:xfrm>
          <a:prstGeom prst="rect">
            <a:avLst/>
          </a:prstGeom>
          <a:ln>
            <a:solidFill>
              <a:schemeClr val="tx1"/>
            </a:solidFill>
          </a:ln>
        </p:spPr>
      </p:pic>
      <p:sp>
        <p:nvSpPr>
          <p:cNvPr id="12" name="Google Shape;339;g6f552a9b71_0_11">
            <a:extLst>
              <a:ext uri="{FF2B5EF4-FFF2-40B4-BE49-F238E27FC236}">
                <a16:creationId xmlns:a16="http://schemas.microsoft.com/office/drawing/2014/main" id="{DCD16D6B-3860-49A0-8EF5-D0E1FC745AE1}"/>
              </a:ext>
            </a:extLst>
          </p:cNvPr>
          <p:cNvSpPr txBox="1"/>
          <p:nvPr/>
        </p:nvSpPr>
        <p:spPr>
          <a:xfrm>
            <a:off x="2254733" y="1107962"/>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2000</a:t>
            </a:r>
            <a:endParaRPr lang="en-US" sz="1400" b="1" i="0" u="none" strike="noStrike" cap="none" dirty="0">
              <a:solidFill>
                <a:srgbClr val="3F3F3F"/>
              </a:solidFill>
              <a:latin typeface="Century Gothic"/>
              <a:ea typeface="Century Gothic"/>
              <a:cs typeface="Century Gothic"/>
            </a:endParaRPr>
          </a:p>
        </p:txBody>
      </p:sp>
      <p:sp>
        <p:nvSpPr>
          <p:cNvPr id="14" name="Google Shape;339;g6f552a9b71_0_11">
            <a:extLst>
              <a:ext uri="{FF2B5EF4-FFF2-40B4-BE49-F238E27FC236}">
                <a16:creationId xmlns:a16="http://schemas.microsoft.com/office/drawing/2014/main" id="{720A8015-527E-4F83-9528-2D02E4FAA7F9}"/>
              </a:ext>
            </a:extLst>
          </p:cNvPr>
          <p:cNvSpPr txBox="1"/>
          <p:nvPr/>
        </p:nvSpPr>
        <p:spPr>
          <a:xfrm>
            <a:off x="4020637" y="1107961"/>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2005</a:t>
            </a:r>
            <a:endParaRPr lang="en-US" sz="1400" b="1" i="0" u="none" strike="noStrike" cap="none" dirty="0">
              <a:solidFill>
                <a:srgbClr val="3F3F3F"/>
              </a:solidFill>
              <a:latin typeface="Century Gothic"/>
              <a:ea typeface="Century Gothic"/>
              <a:cs typeface="Century Gothic"/>
            </a:endParaRPr>
          </a:p>
        </p:txBody>
      </p:sp>
      <p:sp>
        <p:nvSpPr>
          <p:cNvPr id="16" name="Google Shape;339;g6f552a9b71_0_11">
            <a:extLst>
              <a:ext uri="{FF2B5EF4-FFF2-40B4-BE49-F238E27FC236}">
                <a16:creationId xmlns:a16="http://schemas.microsoft.com/office/drawing/2014/main" id="{F08D71B1-A76A-45AB-9995-3530DFEC42AF}"/>
              </a:ext>
            </a:extLst>
          </p:cNvPr>
          <p:cNvSpPr txBox="1"/>
          <p:nvPr/>
        </p:nvSpPr>
        <p:spPr>
          <a:xfrm>
            <a:off x="5762351" y="1107960"/>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2010</a:t>
            </a:r>
            <a:endParaRPr lang="en-US" sz="1400" b="1" i="0" u="none" strike="noStrike" cap="none" dirty="0">
              <a:solidFill>
                <a:srgbClr val="3F3F3F"/>
              </a:solidFill>
              <a:latin typeface="Century Gothic"/>
              <a:ea typeface="Century Gothic"/>
              <a:cs typeface="Century Gothic"/>
            </a:endParaRPr>
          </a:p>
        </p:txBody>
      </p:sp>
      <p:sp>
        <p:nvSpPr>
          <p:cNvPr id="18" name="Google Shape;339;g6f552a9b71_0_11">
            <a:extLst>
              <a:ext uri="{FF2B5EF4-FFF2-40B4-BE49-F238E27FC236}">
                <a16:creationId xmlns:a16="http://schemas.microsoft.com/office/drawing/2014/main" id="{F36E202E-A456-49A9-BFE5-E7998EF379C5}"/>
              </a:ext>
            </a:extLst>
          </p:cNvPr>
          <p:cNvSpPr txBox="1"/>
          <p:nvPr/>
        </p:nvSpPr>
        <p:spPr>
          <a:xfrm>
            <a:off x="7491968" y="1107959"/>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2015</a:t>
            </a:r>
            <a:endParaRPr lang="en-US" sz="1400" b="1" i="0" u="none" strike="noStrike" cap="none" dirty="0">
              <a:solidFill>
                <a:srgbClr val="3F3F3F"/>
              </a:solidFill>
              <a:latin typeface="Century Gothic"/>
              <a:ea typeface="Century Gothic"/>
              <a:cs typeface="Century Gothic"/>
            </a:endParaRPr>
          </a:p>
        </p:txBody>
      </p:sp>
      <p:sp>
        <p:nvSpPr>
          <p:cNvPr id="20" name="Google Shape;339;g6f552a9b71_0_11">
            <a:extLst>
              <a:ext uri="{FF2B5EF4-FFF2-40B4-BE49-F238E27FC236}">
                <a16:creationId xmlns:a16="http://schemas.microsoft.com/office/drawing/2014/main" id="{1B87CA4F-65B8-497A-83A3-71A443A04049}"/>
              </a:ext>
            </a:extLst>
          </p:cNvPr>
          <p:cNvSpPr txBox="1"/>
          <p:nvPr/>
        </p:nvSpPr>
        <p:spPr>
          <a:xfrm>
            <a:off x="9269969" y="1107960"/>
            <a:ext cx="616666"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2020</a:t>
            </a:r>
            <a:endParaRPr lang="en-US" sz="1400" b="1" i="0" u="none" strike="noStrike" cap="none" dirty="0">
              <a:solidFill>
                <a:srgbClr val="3F3F3F"/>
              </a:solidFill>
              <a:latin typeface="Century Gothic"/>
              <a:ea typeface="Century Gothic"/>
              <a:cs typeface="Century Gothic"/>
            </a:endParaRPr>
          </a:p>
        </p:txBody>
      </p:sp>
      <p:sp>
        <p:nvSpPr>
          <p:cNvPr id="22" name="Google Shape;339;g6f552a9b71_0_11">
            <a:extLst>
              <a:ext uri="{FF2B5EF4-FFF2-40B4-BE49-F238E27FC236}">
                <a16:creationId xmlns:a16="http://schemas.microsoft.com/office/drawing/2014/main" id="{18BCC06A-77AB-4725-B362-6ED178EEBD80}"/>
              </a:ext>
            </a:extLst>
          </p:cNvPr>
          <p:cNvSpPr txBox="1"/>
          <p:nvPr/>
        </p:nvSpPr>
        <p:spPr>
          <a:xfrm>
            <a:off x="1820510" y="1618377"/>
            <a:ext cx="277999" cy="32749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600" b="1" dirty="0">
                <a:solidFill>
                  <a:srgbClr val="3F3F3F"/>
                </a:solidFill>
                <a:latin typeface="Century Gothic"/>
                <a:ea typeface="Century Gothic"/>
                <a:cs typeface="Century Gothic"/>
              </a:rPr>
              <a:t>N</a:t>
            </a:r>
          </a:p>
        </p:txBody>
      </p:sp>
      <p:pic>
        <p:nvPicPr>
          <p:cNvPr id="24" name="Picture 21">
            <a:extLst>
              <a:ext uri="{FF2B5EF4-FFF2-40B4-BE49-F238E27FC236}">
                <a16:creationId xmlns:a16="http://schemas.microsoft.com/office/drawing/2014/main" id="{2A36EB56-BE54-4994-8132-6DBA3953B178}"/>
              </a:ext>
            </a:extLst>
          </p:cNvPr>
          <p:cNvPicPr>
            <a:picLocks noChangeAspect="1"/>
          </p:cNvPicPr>
          <p:nvPr/>
        </p:nvPicPr>
        <p:blipFill>
          <a:blip r:embed="rId8"/>
          <a:stretch>
            <a:fillRect/>
          </a:stretch>
        </p:blipFill>
        <p:spPr>
          <a:xfrm>
            <a:off x="1689705" y="1007533"/>
            <a:ext cx="602344" cy="687010"/>
          </a:xfrm>
          <a:prstGeom prst="rect">
            <a:avLst/>
          </a:prstGeom>
        </p:spPr>
      </p:pic>
      <p:sp>
        <p:nvSpPr>
          <p:cNvPr id="27" name="Rectangle 26">
            <a:extLst>
              <a:ext uri="{FF2B5EF4-FFF2-40B4-BE49-F238E27FC236}">
                <a16:creationId xmlns:a16="http://schemas.microsoft.com/office/drawing/2014/main" id="{5AB95BB3-AAEE-4FFE-9BCA-6E2251299C8F}"/>
              </a:ext>
            </a:extLst>
          </p:cNvPr>
          <p:cNvSpPr/>
          <p:nvPr/>
        </p:nvSpPr>
        <p:spPr>
          <a:xfrm>
            <a:off x="9545562" y="5294087"/>
            <a:ext cx="701525" cy="810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Google Shape;339;g6f552a9b71_0_11">
            <a:extLst>
              <a:ext uri="{FF2B5EF4-FFF2-40B4-BE49-F238E27FC236}">
                <a16:creationId xmlns:a16="http://schemas.microsoft.com/office/drawing/2014/main" id="{A2D77E21-8F3C-4580-A8C9-49450A27852A}"/>
              </a:ext>
            </a:extLst>
          </p:cNvPr>
          <p:cNvSpPr txBox="1"/>
          <p:nvPr/>
        </p:nvSpPr>
        <p:spPr>
          <a:xfrm>
            <a:off x="9584445" y="5232436"/>
            <a:ext cx="761808" cy="363778"/>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dirty="0">
                <a:solidFill>
                  <a:srgbClr val="3F3F3F"/>
                </a:solidFill>
                <a:latin typeface="Century Gothic"/>
                <a:ea typeface="Century Gothic"/>
                <a:cs typeface="Century Gothic"/>
              </a:rPr>
              <a:t>NDTI</a:t>
            </a:r>
            <a:endParaRPr lang="en-US" sz="1400" i="0" u="none" strike="noStrike" cap="none" dirty="0">
              <a:solidFill>
                <a:srgbClr val="3F3F3F"/>
              </a:solidFill>
              <a:latin typeface="Century Gothic"/>
              <a:ea typeface="Century Gothic"/>
              <a:cs typeface="Century Gothic"/>
            </a:endParaRPr>
          </a:p>
        </p:txBody>
      </p:sp>
      <p:sp>
        <p:nvSpPr>
          <p:cNvPr id="33" name="Google Shape;339;g6f552a9b71_0_11">
            <a:extLst>
              <a:ext uri="{FF2B5EF4-FFF2-40B4-BE49-F238E27FC236}">
                <a16:creationId xmlns:a16="http://schemas.microsoft.com/office/drawing/2014/main" id="{E9CC180C-F320-48CB-8A68-330933A592BA}"/>
              </a:ext>
            </a:extLst>
          </p:cNvPr>
          <p:cNvSpPr txBox="1"/>
          <p:nvPr/>
        </p:nvSpPr>
        <p:spPr>
          <a:xfrm>
            <a:off x="9838444" y="5450149"/>
            <a:ext cx="277999" cy="387969"/>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dirty="0">
                <a:solidFill>
                  <a:srgbClr val="3F3F3F"/>
                </a:solidFill>
                <a:latin typeface="Century Gothic"/>
                <a:ea typeface="Century Gothic"/>
                <a:cs typeface="Century Gothic"/>
              </a:rPr>
              <a:t>0</a:t>
            </a:r>
          </a:p>
        </p:txBody>
      </p:sp>
      <p:sp>
        <p:nvSpPr>
          <p:cNvPr id="35" name="Google Shape;339;g6f552a9b71_0_11">
            <a:extLst>
              <a:ext uri="{FF2B5EF4-FFF2-40B4-BE49-F238E27FC236}">
                <a16:creationId xmlns:a16="http://schemas.microsoft.com/office/drawing/2014/main" id="{9FD9A150-D8EC-4FD1-B507-093C2A6F5897}"/>
              </a:ext>
            </a:extLst>
          </p:cNvPr>
          <p:cNvSpPr txBox="1"/>
          <p:nvPr/>
        </p:nvSpPr>
        <p:spPr>
          <a:xfrm>
            <a:off x="9777968" y="5776720"/>
            <a:ext cx="507809" cy="37587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dirty="0">
                <a:solidFill>
                  <a:srgbClr val="3F3F3F"/>
                </a:solidFill>
                <a:latin typeface="Century Gothic"/>
                <a:ea typeface="Century Gothic"/>
                <a:cs typeface="Century Gothic"/>
              </a:rPr>
              <a:t>-0.5</a:t>
            </a:r>
            <a:endParaRPr lang="en-US" sz="1400" i="0" u="none" strike="noStrike" cap="none" dirty="0">
              <a:solidFill>
                <a:srgbClr val="3F3F3F"/>
              </a:solidFill>
              <a:latin typeface="Century Gothic"/>
              <a:ea typeface="Century Gothic"/>
              <a:cs typeface="Century Gothic"/>
            </a:endParaRPr>
          </a:p>
        </p:txBody>
      </p:sp>
      <p:pic>
        <p:nvPicPr>
          <p:cNvPr id="25" name="Picture 25">
            <a:extLst>
              <a:ext uri="{FF2B5EF4-FFF2-40B4-BE49-F238E27FC236}">
                <a16:creationId xmlns:a16="http://schemas.microsoft.com/office/drawing/2014/main" id="{B68518D6-5A14-42C1-AD84-668E44077392}"/>
              </a:ext>
            </a:extLst>
          </p:cNvPr>
          <p:cNvPicPr>
            <a:picLocks noChangeAspect="1"/>
          </p:cNvPicPr>
          <p:nvPr/>
        </p:nvPicPr>
        <p:blipFill>
          <a:blip r:embed="rId9"/>
          <a:stretch>
            <a:fillRect/>
          </a:stretch>
        </p:blipFill>
        <p:spPr>
          <a:xfrm rot="-5400000">
            <a:off x="9477448" y="5702224"/>
            <a:ext cx="482148" cy="255360"/>
          </a:xfrm>
          <a:prstGeom prst="rect">
            <a:avLst/>
          </a:prstGeom>
        </p:spPr>
      </p:pic>
      <p:cxnSp>
        <p:nvCxnSpPr>
          <p:cNvPr id="17" name="Straight Arrow Connector 16">
            <a:extLst>
              <a:ext uri="{FF2B5EF4-FFF2-40B4-BE49-F238E27FC236}">
                <a16:creationId xmlns:a16="http://schemas.microsoft.com/office/drawing/2014/main" id="{4DFE5579-63C9-4A75-9C9C-36B1BEB50010}"/>
              </a:ext>
            </a:extLst>
          </p:cNvPr>
          <p:cNvCxnSpPr/>
          <p:nvPr/>
        </p:nvCxnSpPr>
        <p:spPr>
          <a:xfrm flipV="1">
            <a:off x="1819463" y="6194238"/>
            <a:ext cx="1042145" cy="1"/>
          </a:xfrm>
          <a:prstGeom prst="straightConnector1">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675AF4EF-615E-4689-8275-E83AA6F4B6A0}"/>
              </a:ext>
            </a:extLst>
          </p:cNvPr>
          <p:cNvCxnSpPr>
            <a:cxnSpLocks/>
          </p:cNvCxnSpPr>
          <p:nvPr/>
        </p:nvCxnSpPr>
        <p:spPr>
          <a:xfrm flipH="1" flipV="1">
            <a:off x="1819461" y="6103844"/>
            <a:ext cx="2" cy="93383"/>
          </a:xfrm>
          <a:prstGeom prst="straightConnector1">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C562F475-2EF2-48D0-A2B2-A3DF5CCA1427}"/>
              </a:ext>
            </a:extLst>
          </p:cNvPr>
          <p:cNvCxnSpPr>
            <a:cxnSpLocks/>
          </p:cNvCxnSpPr>
          <p:nvPr/>
        </p:nvCxnSpPr>
        <p:spPr>
          <a:xfrm flipH="1" flipV="1">
            <a:off x="2867210" y="6103843"/>
            <a:ext cx="2" cy="93383"/>
          </a:xfrm>
          <a:prstGeom prst="straightConnector1">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8D928232-508A-4F7A-93E7-A01C226FA994}"/>
              </a:ext>
            </a:extLst>
          </p:cNvPr>
          <p:cNvCxnSpPr>
            <a:cxnSpLocks/>
          </p:cNvCxnSpPr>
          <p:nvPr/>
        </p:nvCxnSpPr>
        <p:spPr>
          <a:xfrm flipH="1" flipV="1">
            <a:off x="2346509" y="6103842"/>
            <a:ext cx="2" cy="93383"/>
          </a:xfrm>
          <a:prstGeom prst="straightConnector1">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sp>
        <p:nvSpPr>
          <p:cNvPr id="30" name="Google Shape;339;g6f552a9b71_0_11">
            <a:extLst>
              <a:ext uri="{FF2B5EF4-FFF2-40B4-BE49-F238E27FC236}">
                <a16:creationId xmlns:a16="http://schemas.microsoft.com/office/drawing/2014/main" id="{B2256230-CDFE-4CB7-B47E-4E2F79F0AE66}"/>
              </a:ext>
            </a:extLst>
          </p:cNvPr>
          <p:cNvSpPr txBox="1"/>
          <p:nvPr/>
        </p:nvSpPr>
        <p:spPr>
          <a:xfrm>
            <a:off x="2726639" y="5787124"/>
            <a:ext cx="846475"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5 miles</a:t>
            </a:r>
            <a:endParaRPr lang="en-US" sz="1400" b="1" i="0" u="none" strike="noStrike" cap="none" dirty="0">
              <a:solidFill>
                <a:srgbClr val="3F3F3F"/>
              </a:solidFill>
              <a:latin typeface="Century Gothic"/>
              <a:ea typeface="Century Gothic"/>
              <a:cs typeface="Century Gothic"/>
            </a:endParaRPr>
          </a:p>
        </p:txBody>
      </p:sp>
      <p:sp>
        <p:nvSpPr>
          <p:cNvPr id="38" name="Google Shape;339;g6f552a9b71_0_11">
            <a:extLst>
              <a:ext uri="{FF2B5EF4-FFF2-40B4-BE49-F238E27FC236}">
                <a16:creationId xmlns:a16="http://schemas.microsoft.com/office/drawing/2014/main" id="{C7F0101B-A878-4184-B9A6-B9009A43C71A}"/>
              </a:ext>
            </a:extLst>
          </p:cNvPr>
          <p:cNvSpPr txBox="1"/>
          <p:nvPr/>
        </p:nvSpPr>
        <p:spPr>
          <a:xfrm>
            <a:off x="2143647" y="5787124"/>
            <a:ext cx="435238"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2.5</a:t>
            </a:r>
            <a:endParaRPr lang="en-US" sz="1400" b="1" i="0" u="none" strike="noStrike" cap="none" dirty="0">
              <a:solidFill>
                <a:srgbClr val="3F3F3F"/>
              </a:solidFill>
              <a:latin typeface="Century Gothic"/>
              <a:ea typeface="Century Gothic"/>
              <a:cs typeface="Century Gothic"/>
            </a:endParaRPr>
          </a:p>
        </p:txBody>
      </p:sp>
      <p:sp>
        <p:nvSpPr>
          <p:cNvPr id="40" name="Google Shape;339;g6f552a9b71_0_11">
            <a:extLst>
              <a:ext uri="{FF2B5EF4-FFF2-40B4-BE49-F238E27FC236}">
                <a16:creationId xmlns:a16="http://schemas.microsoft.com/office/drawing/2014/main" id="{5711720E-C3CE-4174-B662-D8B23D1305ED}"/>
              </a:ext>
            </a:extLst>
          </p:cNvPr>
          <p:cNvSpPr txBox="1"/>
          <p:nvPr/>
        </p:nvSpPr>
        <p:spPr>
          <a:xfrm>
            <a:off x="1689169" y="5787124"/>
            <a:ext cx="435238"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0</a:t>
            </a:r>
            <a:endParaRPr lang="en-US" sz="1400" b="1" i="0" u="none" strike="noStrike" cap="none" dirty="0">
              <a:solidFill>
                <a:srgbClr val="3F3F3F"/>
              </a:solidFill>
              <a:latin typeface="Century Gothic"/>
              <a:ea typeface="Century Gothic"/>
              <a:cs typeface="Century Gothic"/>
            </a:endParaRPr>
          </a:p>
        </p:txBody>
      </p:sp>
    </p:spTree>
    <p:extLst>
      <p:ext uri="{BB962C8B-B14F-4D97-AF65-F5344CB8AC3E}">
        <p14:creationId xmlns:p14="http://schemas.microsoft.com/office/powerpoint/2010/main" val="854708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AE8F3A45-2605-419C-B8D4-1F8EF95F17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716" y="875510"/>
            <a:ext cx="9062758" cy="5502389"/>
          </a:xfrm>
          <a:prstGeom prst="rect">
            <a:avLst/>
          </a:prstGeom>
        </p:spPr>
      </p:pic>
      <p:sp>
        <p:nvSpPr>
          <p:cNvPr id="6" name="Title 1">
            <a:extLst>
              <a:ext uri="{FF2B5EF4-FFF2-40B4-BE49-F238E27FC236}">
                <a16:creationId xmlns:a16="http://schemas.microsoft.com/office/drawing/2014/main" id="{3E0D6315-FA18-7C4A-99AF-620236D2EE3D}"/>
              </a:ext>
            </a:extLst>
          </p:cNvPr>
          <p:cNvSpPr txBox="1">
            <a:spLocks/>
          </p:cNvSpPr>
          <p:nvPr/>
        </p:nvSpPr>
        <p:spPr>
          <a:xfrm>
            <a:off x="481642" y="38309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panose="020F0302020204030204"/>
              </a:rPr>
              <a:t>BRETON NATIONAL WILDLIFE REFUGE</a:t>
            </a:r>
          </a:p>
        </p:txBody>
      </p:sp>
      <p:grpSp>
        <p:nvGrpSpPr>
          <p:cNvPr id="26" name="Group 25">
            <a:extLst>
              <a:ext uri="{FF2B5EF4-FFF2-40B4-BE49-F238E27FC236}">
                <a16:creationId xmlns:a16="http://schemas.microsoft.com/office/drawing/2014/main" id="{A8956ACE-9E78-494C-9D47-DD0C80876EFA}"/>
              </a:ext>
            </a:extLst>
          </p:cNvPr>
          <p:cNvGrpSpPr/>
          <p:nvPr/>
        </p:nvGrpSpPr>
        <p:grpSpPr>
          <a:xfrm>
            <a:off x="1587128" y="5841077"/>
            <a:ext cx="3043906" cy="400064"/>
            <a:chOff x="1587128" y="5841077"/>
            <a:chExt cx="3043906" cy="400064"/>
          </a:xfrm>
        </p:grpSpPr>
        <p:sp>
          <p:nvSpPr>
            <p:cNvPr id="17" name="Google Shape;339;g6f552a9b71_0_11">
              <a:extLst>
                <a:ext uri="{FF2B5EF4-FFF2-40B4-BE49-F238E27FC236}">
                  <a16:creationId xmlns:a16="http://schemas.microsoft.com/office/drawing/2014/main" id="{BAA3BD67-083C-4D26-B3F7-E2EEF9960A70}"/>
                </a:ext>
              </a:extLst>
            </p:cNvPr>
            <p:cNvSpPr txBox="1"/>
            <p:nvPr/>
          </p:nvSpPr>
          <p:spPr>
            <a:xfrm>
              <a:off x="3561633" y="5841077"/>
              <a:ext cx="1069401"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200 miles</a:t>
              </a:r>
              <a:endParaRPr lang="en-US" sz="1400" b="1" i="0" u="none" strike="noStrike" cap="none" dirty="0">
                <a:solidFill>
                  <a:srgbClr val="3F3F3F"/>
                </a:solidFill>
                <a:latin typeface="Century Gothic"/>
                <a:ea typeface="Century Gothic"/>
                <a:cs typeface="Century Gothic"/>
              </a:endParaRPr>
            </a:p>
          </p:txBody>
        </p:sp>
        <p:sp>
          <p:nvSpPr>
            <p:cNvPr id="18" name="Google Shape;339;g6f552a9b71_0_11">
              <a:extLst>
                <a:ext uri="{FF2B5EF4-FFF2-40B4-BE49-F238E27FC236}">
                  <a16:creationId xmlns:a16="http://schemas.microsoft.com/office/drawing/2014/main" id="{53404F25-F5CA-4544-8FCC-B8A38EAA95BC}"/>
                </a:ext>
              </a:extLst>
            </p:cNvPr>
            <p:cNvSpPr txBox="1"/>
            <p:nvPr/>
          </p:nvSpPr>
          <p:spPr>
            <a:xfrm>
              <a:off x="2512243" y="5841078"/>
              <a:ext cx="524406"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100</a:t>
              </a:r>
              <a:endParaRPr lang="en-US" sz="1400" b="1" i="0" u="none" strike="noStrike" cap="none" dirty="0">
                <a:solidFill>
                  <a:srgbClr val="3F3F3F"/>
                </a:solidFill>
                <a:latin typeface="Century Gothic"/>
                <a:ea typeface="Century Gothic"/>
                <a:cs typeface="Century Gothic"/>
              </a:endParaRPr>
            </a:p>
          </p:txBody>
        </p:sp>
        <p:sp>
          <p:nvSpPr>
            <p:cNvPr id="19" name="Google Shape;339;g6f552a9b71_0_11">
              <a:extLst>
                <a:ext uri="{FF2B5EF4-FFF2-40B4-BE49-F238E27FC236}">
                  <a16:creationId xmlns:a16="http://schemas.microsoft.com/office/drawing/2014/main" id="{FA314880-B8BD-47D6-A7C3-BE6F3CA50FBE}"/>
                </a:ext>
              </a:extLst>
            </p:cNvPr>
            <p:cNvSpPr txBox="1"/>
            <p:nvPr/>
          </p:nvSpPr>
          <p:spPr>
            <a:xfrm>
              <a:off x="1587128" y="5841077"/>
              <a:ext cx="272515"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0</a:t>
              </a:r>
              <a:endParaRPr lang="en-US" sz="1400" b="1" i="0" u="none" strike="noStrike" cap="none" dirty="0">
                <a:solidFill>
                  <a:srgbClr val="3F3F3F"/>
                </a:solidFill>
                <a:latin typeface="Century Gothic"/>
                <a:ea typeface="Century Gothic"/>
                <a:cs typeface="Century Gothic"/>
              </a:endParaRPr>
            </a:p>
          </p:txBody>
        </p:sp>
        <p:sp>
          <p:nvSpPr>
            <p:cNvPr id="20" name="Google Shape;339;g6f552a9b71_0_11">
              <a:extLst>
                <a:ext uri="{FF2B5EF4-FFF2-40B4-BE49-F238E27FC236}">
                  <a16:creationId xmlns:a16="http://schemas.microsoft.com/office/drawing/2014/main" id="{D000DB57-CEF2-4090-A614-D0D863E52364}"/>
                </a:ext>
              </a:extLst>
            </p:cNvPr>
            <p:cNvSpPr txBox="1"/>
            <p:nvPr/>
          </p:nvSpPr>
          <p:spPr>
            <a:xfrm>
              <a:off x="2056834" y="5841077"/>
              <a:ext cx="425485" cy="400063"/>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b="1" dirty="0">
                  <a:solidFill>
                    <a:srgbClr val="3F3F3F"/>
                  </a:solidFill>
                  <a:latin typeface="Century Gothic"/>
                  <a:ea typeface="Century Gothic"/>
                  <a:cs typeface="Century Gothic"/>
                </a:rPr>
                <a:t>50</a:t>
              </a:r>
              <a:endParaRPr lang="en-US" sz="1400" b="1" i="0" u="none" strike="noStrike" cap="none" dirty="0">
                <a:solidFill>
                  <a:srgbClr val="3F3F3F"/>
                </a:solidFill>
                <a:latin typeface="Century Gothic"/>
                <a:ea typeface="Century Gothic"/>
                <a:cs typeface="Century Gothic"/>
              </a:endParaRPr>
            </a:p>
          </p:txBody>
        </p:sp>
      </p:grpSp>
      <p:grpSp>
        <p:nvGrpSpPr>
          <p:cNvPr id="22" name="Group 21">
            <a:extLst>
              <a:ext uri="{FF2B5EF4-FFF2-40B4-BE49-F238E27FC236}">
                <a16:creationId xmlns:a16="http://schemas.microsoft.com/office/drawing/2014/main" id="{57695CBC-0F32-4184-8072-95CA67342423}"/>
              </a:ext>
            </a:extLst>
          </p:cNvPr>
          <p:cNvGrpSpPr/>
          <p:nvPr/>
        </p:nvGrpSpPr>
        <p:grpSpPr>
          <a:xfrm>
            <a:off x="1585811" y="718516"/>
            <a:ext cx="405853" cy="670647"/>
            <a:chOff x="-995731" y="3626704"/>
            <a:chExt cx="587613" cy="884685"/>
          </a:xfrm>
        </p:grpSpPr>
        <p:pic>
          <p:nvPicPr>
            <p:cNvPr id="2" name="Picture 2">
              <a:extLst>
                <a:ext uri="{FF2B5EF4-FFF2-40B4-BE49-F238E27FC236}">
                  <a16:creationId xmlns:a16="http://schemas.microsoft.com/office/drawing/2014/main" id="{2D2F04D9-5E8F-4DA6-A4F9-04067329A7FE}"/>
                </a:ext>
              </a:extLst>
            </p:cNvPr>
            <p:cNvPicPr>
              <a:picLocks noChangeAspect="1"/>
            </p:cNvPicPr>
            <p:nvPr/>
          </p:nvPicPr>
          <p:blipFill>
            <a:blip r:embed="rId4"/>
            <a:stretch>
              <a:fillRect/>
            </a:stretch>
          </p:blipFill>
          <p:spPr>
            <a:xfrm>
              <a:off x="-995731" y="3626704"/>
              <a:ext cx="587613" cy="811881"/>
            </a:xfrm>
            <a:prstGeom prst="rect">
              <a:avLst/>
            </a:prstGeom>
          </p:spPr>
        </p:pic>
        <p:sp>
          <p:nvSpPr>
            <p:cNvPr id="21" name="Google Shape;339;g6f552a9b71_0_11">
              <a:extLst>
                <a:ext uri="{FF2B5EF4-FFF2-40B4-BE49-F238E27FC236}">
                  <a16:creationId xmlns:a16="http://schemas.microsoft.com/office/drawing/2014/main" id="{68E1D799-5C4D-4236-AAA6-0ED9D6CB4261}"/>
                </a:ext>
              </a:extLst>
            </p:cNvPr>
            <p:cNvSpPr txBox="1"/>
            <p:nvPr/>
          </p:nvSpPr>
          <p:spPr>
            <a:xfrm>
              <a:off x="-900461" y="4255273"/>
              <a:ext cx="186067" cy="256116"/>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600" b="1" dirty="0">
                  <a:solidFill>
                    <a:srgbClr val="3F3F3F"/>
                  </a:solidFill>
                  <a:latin typeface="Century Gothic"/>
                  <a:ea typeface="Century Gothic"/>
                  <a:cs typeface="Century Gothic"/>
                </a:rPr>
                <a:t>N</a:t>
              </a:r>
            </a:p>
          </p:txBody>
        </p:sp>
      </p:grpSp>
    </p:spTree>
    <p:extLst>
      <p:ext uri="{BB962C8B-B14F-4D97-AF65-F5344CB8AC3E}">
        <p14:creationId xmlns:p14="http://schemas.microsoft.com/office/powerpoint/2010/main" val="3101457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ign, screenshot&#10;&#10;Description automatically generated">
            <a:extLst>
              <a:ext uri="{FF2B5EF4-FFF2-40B4-BE49-F238E27FC236}">
                <a16:creationId xmlns:a16="http://schemas.microsoft.com/office/drawing/2014/main" id="{98EB57C3-68D6-47B5-A401-C6A4C28719DF}"/>
              </a:ext>
            </a:extLst>
          </p:cNvPr>
          <p:cNvPicPr>
            <a:picLocks noChangeAspect="1"/>
          </p:cNvPicPr>
          <p:nvPr/>
        </p:nvPicPr>
        <p:blipFill rotWithShape="1">
          <a:blip r:embed="rId3">
            <a:extLst>
              <a:ext uri="{28A0092B-C50C-407E-A947-70E740481C1C}">
                <a14:useLocalDpi xmlns:a14="http://schemas.microsoft.com/office/drawing/2010/main" val="0"/>
              </a:ext>
            </a:extLst>
          </a:blip>
          <a:srcRect l="9116" t="-57" r="9116" b="57"/>
          <a:stretch/>
        </p:blipFill>
        <p:spPr>
          <a:xfrm>
            <a:off x="758937" y="1387715"/>
            <a:ext cx="6037679" cy="4270717"/>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94247" y="302881"/>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CONCLUSIONS</a:t>
            </a:r>
          </a:p>
        </p:txBody>
      </p:sp>
      <p:grpSp>
        <p:nvGrpSpPr>
          <p:cNvPr id="2" name="Group 1">
            <a:extLst>
              <a:ext uri="{FF2B5EF4-FFF2-40B4-BE49-F238E27FC236}">
                <a16:creationId xmlns:a16="http://schemas.microsoft.com/office/drawing/2014/main" id="{D1C19E77-FB9D-E54F-BD2D-D119DA2EE7B6}"/>
              </a:ext>
            </a:extLst>
          </p:cNvPr>
          <p:cNvGrpSpPr/>
          <p:nvPr/>
        </p:nvGrpSpPr>
        <p:grpSpPr>
          <a:xfrm>
            <a:off x="7146158" y="1817435"/>
            <a:ext cx="4550312" cy="3223127"/>
            <a:chOff x="7146158" y="983423"/>
            <a:chExt cx="4550312" cy="3982783"/>
          </a:xfrm>
        </p:grpSpPr>
        <p:sp>
          <p:nvSpPr>
            <p:cNvPr id="3" name="Google Shape;323;g6f552a9b71_0_11">
              <a:extLst>
                <a:ext uri="{FF2B5EF4-FFF2-40B4-BE49-F238E27FC236}">
                  <a16:creationId xmlns:a16="http://schemas.microsoft.com/office/drawing/2014/main" id="{50D8E308-C4A5-4819-A913-A7F2A8553572}"/>
                </a:ext>
              </a:extLst>
            </p:cNvPr>
            <p:cNvSpPr/>
            <p:nvPr/>
          </p:nvSpPr>
          <p:spPr>
            <a:xfrm>
              <a:off x="7146158" y="983423"/>
              <a:ext cx="4550312" cy="3982783"/>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10" name="Text Placeholder 5">
              <a:extLst>
                <a:ext uri="{FF2B5EF4-FFF2-40B4-BE49-F238E27FC236}">
                  <a16:creationId xmlns:a16="http://schemas.microsoft.com/office/drawing/2014/main" id="{CCC36499-8212-4A66-8CB6-6C3BDC65E751}"/>
                </a:ext>
              </a:extLst>
            </p:cNvPr>
            <p:cNvSpPr txBox="1">
              <a:spLocks/>
            </p:cNvSpPr>
            <p:nvPr/>
          </p:nvSpPr>
          <p:spPr>
            <a:xfrm>
              <a:off x="7427740" y="1152237"/>
              <a:ext cx="3987149" cy="268824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b="1" dirty="0">
                  <a:solidFill>
                    <a:schemeClr val="tx1">
                      <a:lumMod val="75000"/>
                      <a:lumOff val="25000"/>
                    </a:schemeClr>
                  </a:solidFill>
                  <a:latin typeface="Century Gothic" panose="020B0502020202020204" pitchFamily="34" charset="0"/>
                </a:rPr>
                <a:t>Benefits of Tool CREOL</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B0502020202020204" pitchFamily="34" charset="0"/>
                </a:rPr>
                <a:t>Understanding historical trends in water quality and seagrasses</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B0502020202020204" pitchFamily="34" charset="0"/>
                </a:rPr>
                <a:t>Real-time monitoring of conditions moving forward</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B0502020202020204" pitchFamily="34" charset="0"/>
                </a:rPr>
                <a:t>Planning for restoration and revegetation </a:t>
              </a:r>
            </a:p>
            <a:p>
              <a:pPr>
                <a:lnSpc>
                  <a:spcPct val="100000"/>
                </a:lnSpc>
                <a:spcBef>
                  <a:spcPts val="0"/>
                </a:spcBef>
                <a:spcAft>
                  <a:spcPts val="600"/>
                </a:spcAft>
                <a:buClr>
                  <a:srgbClr val="54AEB2"/>
                </a:buClr>
              </a:pPr>
              <a:endParaRPr lang="en-US" sz="18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54AEB2"/>
                </a:buClr>
                <a:buNone/>
              </a:pPr>
              <a:endParaRPr lang="en-US"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1132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CONCLUSIONS</a:t>
            </a:r>
          </a:p>
        </p:txBody>
      </p:sp>
      <p:sp>
        <p:nvSpPr>
          <p:cNvPr id="3" name="Google Shape;323;g6f552a9b71_0_11">
            <a:extLst>
              <a:ext uri="{FF2B5EF4-FFF2-40B4-BE49-F238E27FC236}">
                <a16:creationId xmlns:a16="http://schemas.microsoft.com/office/drawing/2014/main" id="{50D8E308-C4A5-4819-A913-A7F2A8553572}"/>
              </a:ext>
            </a:extLst>
          </p:cNvPr>
          <p:cNvSpPr/>
          <p:nvPr/>
        </p:nvSpPr>
        <p:spPr>
          <a:xfrm>
            <a:off x="4962779" y="1599820"/>
            <a:ext cx="6548336" cy="4156296"/>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2" name="Text Placeholder 5">
            <a:extLst>
              <a:ext uri="{FF2B5EF4-FFF2-40B4-BE49-F238E27FC236}">
                <a16:creationId xmlns:a16="http://schemas.microsoft.com/office/drawing/2014/main" id="{6F76E953-FA87-411F-AC8D-8A3D70ED137C}"/>
              </a:ext>
            </a:extLst>
          </p:cNvPr>
          <p:cNvSpPr txBox="1">
            <a:spLocks/>
          </p:cNvSpPr>
          <p:nvPr/>
        </p:nvSpPr>
        <p:spPr>
          <a:xfrm>
            <a:off x="5400245" y="1783172"/>
            <a:ext cx="5899286" cy="374557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b="1" dirty="0">
                <a:solidFill>
                  <a:schemeClr val="tx1">
                    <a:lumMod val="75000"/>
                    <a:lumOff val="25000"/>
                  </a:schemeClr>
                </a:solidFill>
                <a:latin typeface="Century Gothic"/>
              </a:rPr>
              <a:t>What we've learned so far:</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a:cs typeface="Calibri" panose="020F0502020204030204"/>
              </a:rPr>
              <a:t>Tremendous </a:t>
            </a:r>
            <a:r>
              <a:rPr lang="en-US" sz="2000" b="1" dirty="0">
                <a:solidFill>
                  <a:schemeClr val="tx1">
                    <a:lumMod val="75000"/>
                    <a:lumOff val="25000"/>
                  </a:schemeClr>
                </a:solidFill>
                <a:latin typeface="Century Gothic"/>
                <a:cs typeface="Calibri" panose="020F0502020204030204"/>
              </a:rPr>
              <a:t>land loss</a:t>
            </a:r>
            <a:r>
              <a:rPr lang="en-US" sz="2000" dirty="0">
                <a:solidFill>
                  <a:schemeClr val="tx1">
                    <a:lumMod val="75000"/>
                    <a:lumOff val="25000"/>
                  </a:schemeClr>
                </a:solidFill>
                <a:latin typeface="Century Gothic"/>
                <a:cs typeface="Calibri" panose="020F0502020204030204"/>
              </a:rPr>
              <a:t> from George, Ivan, and Katrina</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a:cs typeface="Calibri" panose="020F0502020204030204"/>
              </a:rPr>
              <a:t>Seagrass deteriorated </a:t>
            </a:r>
            <a:r>
              <a:rPr lang="en-US" sz="2000" dirty="0">
                <a:solidFill>
                  <a:schemeClr val="tx1">
                    <a:lumMod val="75000"/>
                    <a:lumOff val="25000"/>
                  </a:schemeClr>
                </a:solidFill>
                <a:latin typeface="Century Gothic"/>
                <a:cs typeface="Calibri" panose="020F0502020204030204"/>
              </a:rPr>
              <a:t>along with the islands</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a:cs typeface="Calibri" panose="020F0502020204030204"/>
              </a:rPr>
              <a:t>2010 sand berm had a positive and lasting impact on land and seagrass</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a:cs typeface="Calibri" panose="020F0502020204030204"/>
              </a:rPr>
              <a:t>Chandeleur Island seagrasses </a:t>
            </a:r>
            <a:r>
              <a:rPr lang="en-US" sz="2000" b="1" dirty="0">
                <a:solidFill>
                  <a:schemeClr val="tx1">
                    <a:lumMod val="75000"/>
                    <a:lumOff val="25000"/>
                  </a:schemeClr>
                </a:solidFill>
                <a:latin typeface="Century Gothic"/>
                <a:cs typeface="Calibri"/>
              </a:rPr>
              <a:t>thrive in fresher water</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a:cs typeface="Calibri"/>
              </a:rPr>
              <a:t>Chlorophyll has </a:t>
            </a:r>
            <a:r>
              <a:rPr lang="en-US" sz="2000" b="1" dirty="0">
                <a:solidFill>
                  <a:schemeClr val="tx1">
                    <a:lumMod val="75000"/>
                    <a:lumOff val="25000"/>
                  </a:schemeClr>
                </a:solidFill>
                <a:latin typeface="Century Gothic"/>
                <a:cs typeface="Calibri"/>
              </a:rPr>
              <a:t>increased continuously</a:t>
            </a:r>
            <a:r>
              <a:rPr lang="en-US" sz="2000" dirty="0">
                <a:solidFill>
                  <a:schemeClr val="tx1">
                    <a:lumMod val="75000"/>
                    <a:lumOff val="25000"/>
                  </a:schemeClr>
                </a:solidFill>
                <a:latin typeface="Century Gothic"/>
                <a:cs typeface="Calibri"/>
              </a:rPr>
              <a:t> since the early 1990s</a:t>
            </a:r>
            <a:endParaRPr lang="en-US" sz="2000" dirty="0">
              <a:solidFill>
                <a:schemeClr val="tx1">
                  <a:lumMod val="75000"/>
                  <a:lumOff val="25000"/>
                </a:schemeClr>
              </a:solidFill>
              <a:latin typeface="Century Gothic" panose="020B0502020202020204" pitchFamily="34" charset="0"/>
              <a:cs typeface="Calibri"/>
            </a:endParaRPr>
          </a:p>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B0502020202020204" pitchFamily="34" charset="0"/>
              <a:cs typeface="Calibri"/>
            </a:endParaRPr>
          </a:p>
          <a:p>
            <a:pPr lvl="1">
              <a:lnSpc>
                <a:spcPct val="100000"/>
              </a:lnSpc>
              <a:spcBef>
                <a:spcPts val="0"/>
              </a:spcBef>
              <a:spcAft>
                <a:spcPts val="600"/>
              </a:spcAft>
              <a:buClr>
                <a:srgbClr val="54AEB2"/>
              </a:buClr>
            </a:pPr>
            <a:endParaRPr lang="en-US" sz="1800"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dirty="0">
              <a:solidFill>
                <a:schemeClr val="tx1">
                  <a:lumMod val="75000"/>
                  <a:lumOff val="25000"/>
                </a:schemeClr>
              </a:solidFill>
              <a:latin typeface="Century Gothic" panose="020B0502020202020204" pitchFamily="34" charset="0"/>
            </a:endParaRPr>
          </a:p>
        </p:txBody>
      </p:sp>
      <p:pic>
        <p:nvPicPr>
          <p:cNvPr id="4" name="Picture 4">
            <a:extLst>
              <a:ext uri="{FF2B5EF4-FFF2-40B4-BE49-F238E27FC236}">
                <a16:creationId xmlns:a16="http://schemas.microsoft.com/office/drawing/2014/main" id="{225860F3-139D-47AF-9A64-B52011EBABED}"/>
              </a:ext>
            </a:extLst>
          </p:cNvPr>
          <p:cNvPicPr>
            <a:picLocks noChangeAspect="1"/>
          </p:cNvPicPr>
          <p:nvPr/>
        </p:nvPicPr>
        <p:blipFill>
          <a:blip r:embed="rId3"/>
          <a:stretch>
            <a:fillRect/>
          </a:stretch>
        </p:blipFill>
        <p:spPr>
          <a:xfrm>
            <a:off x="680885" y="968701"/>
            <a:ext cx="3959941" cy="5424500"/>
          </a:xfrm>
          <a:prstGeom prst="rect">
            <a:avLst/>
          </a:prstGeom>
        </p:spPr>
      </p:pic>
      <p:sp>
        <p:nvSpPr>
          <p:cNvPr id="7" name="TextBox 6">
            <a:extLst>
              <a:ext uri="{FF2B5EF4-FFF2-40B4-BE49-F238E27FC236}">
                <a16:creationId xmlns:a16="http://schemas.microsoft.com/office/drawing/2014/main" id="{CBC24300-8246-47D6-9610-4A207C5E9866}"/>
              </a:ext>
            </a:extLst>
          </p:cNvPr>
          <p:cNvSpPr txBox="1"/>
          <p:nvPr/>
        </p:nvSpPr>
        <p:spPr>
          <a:xfrm>
            <a:off x="503903" y="1281110"/>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30.05</a:t>
            </a:r>
          </a:p>
        </p:txBody>
      </p:sp>
      <p:sp>
        <p:nvSpPr>
          <p:cNvPr id="8" name="TextBox 7">
            <a:extLst>
              <a:ext uri="{FF2B5EF4-FFF2-40B4-BE49-F238E27FC236}">
                <a16:creationId xmlns:a16="http://schemas.microsoft.com/office/drawing/2014/main" id="{2153D237-AC6C-40ED-84E7-9F1F5F8458E6}"/>
              </a:ext>
            </a:extLst>
          </p:cNvPr>
          <p:cNvSpPr txBox="1"/>
          <p:nvPr/>
        </p:nvSpPr>
        <p:spPr>
          <a:xfrm>
            <a:off x="503903" y="1956808"/>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30.00</a:t>
            </a:r>
          </a:p>
        </p:txBody>
      </p:sp>
      <p:sp>
        <p:nvSpPr>
          <p:cNvPr id="10" name="TextBox 9">
            <a:extLst>
              <a:ext uri="{FF2B5EF4-FFF2-40B4-BE49-F238E27FC236}">
                <a16:creationId xmlns:a16="http://schemas.microsoft.com/office/drawing/2014/main" id="{03D7701E-F9E4-4C60-AE64-D4157570D60E}"/>
              </a:ext>
            </a:extLst>
          </p:cNvPr>
          <p:cNvSpPr txBox="1"/>
          <p:nvPr/>
        </p:nvSpPr>
        <p:spPr>
          <a:xfrm>
            <a:off x="516194" y="2680471"/>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29.95</a:t>
            </a:r>
          </a:p>
        </p:txBody>
      </p:sp>
      <p:sp>
        <p:nvSpPr>
          <p:cNvPr id="11" name="TextBox 10">
            <a:extLst>
              <a:ext uri="{FF2B5EF4-FFF2-40B4-BE49-F238E27FC236}">
                <a16:creationId xmlns:a16="http://schemas.microsoft.com/office/drawing/2014/main" id="{43766CE6-A2BF-4A70-9A31-FB49528A7E78}"/>
              </a:ext>
            </a:extLst>
          </p:cNvPr>
          <p:cNvSpPr txBox="1"/>
          <p:nvPr/>
        </p:nvSpPr>
        <p:spPr>
          <a:xfrm>
            <a:off x="516194" y="3342570"/>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29.90</a:t>
            </a:r>
          </a:p>
        </p:txBody>
      </p:sp>
      <p:sp>
        <p:nvSpPr>
          <p:cNvPr id="12" name="TextBox 11">
            <a:extLst>
              <a:ext uri="{FF2B5EF4-FFF2-40B4-BE49-F238E27FC236}">
                <a16:creationId xmlns:a16="http://schemas.microsoft.com/office/drawing/2014/main" id="{91604DA6-E598-476C-BB7E-9BD5CBBA7CA3}"/>
              </a:ext>
            </a:extLst>
          </p:cNvPr>
          <p:cNvSpPr txBox="1"/>
          <p:nvPr/>
        </p:nvSpPr>
        <p:spPr>
          <a:xfrm>
            <a:off x="516194" y="4069829"/>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29.85</a:t>
            </a:r>
          </a:p>
        </p:txBody>
      </p:sp>
      <p:sp>
        <p:nvSpPr>
          <p:cNvPr id="13" name="TextBox 12">
            <a:extLst>
              <a:ext uri="{FF2B5EF4-FFF2-40B4-BE49-F238E27FC236}">
                <a16:creationId xmlns:a16="http://schemas.microsoft.com/office/drawing/2014/main" id="{AD94462E-0064-43C3-B761-5DB7D5C96D5A}"/>
              </a:ext>
            </a:extLst>
          </p:cNvPr>
          <p:cNvSpPr txBox="1"/>
          <p:nvPr/>
        </p:nvSpPr>
        <p:spPr>
          <a:xfrm>
            <a:off x="503903" y="4753188"/>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29.80</a:t>
            </a:r>
          </a:p>
        </p:txBody>
      </p:sp>
      <p:sp>
        <p:nvSpPr>
          <p:cNvPr id="14" name="TextBox 13">
            <a:extLst>
              <a:ext uri="{FF2B5EF4-FFF2-40B4-BE49-F238E27FC236}">
                <a16:creationId xmlns:a16="http://schemas.microsoft.com/office/drawing/2014/main" id="{3B92D01A-A6FF-4D80-8E34-AD0EB33BDF51}"/>
              </a:ext>
            </a:extLst>
          </p:cNvPr>
          <p:cNvSpPr txBox="1"/>
          <p:nvPr/>
        </p:nvSpPr>
        <p:spPr>
          <a:xfrm>
            <a:off x="516194" y="5448339"/>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29.75</a:t>
            </a:r>
          </a:p>
        </p:txBody>
      </p:sp>
      <p:sp>
        <p:nvSpPr>
          <p:cNvPr id="16" name="TextBox 15">
            <a:extLst>
              <a:ext uri="{FF2B5EF4-FFF2-40B4-BE49-F238E27FC236}">
                <a16:creationId xmlns:a16="http://schemas.microsoft.com/office/drawing/2014/main" id="{1CE167FE-EEB9-48C2-BF0D-6E3F7B1F8246}"/>
              </a:ext>
            </a:extLst>
          </p:cNvPr>
          <p:cNvSpPr txBox="1"/>
          <p:nvPr/>
        </p:nvSpPr>
        <p:spPr>
          <a:xfrm>
            <a:off x="2794189" y="6157452"/>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-88.90</a:t>
            </a:r>
          </a:p>
        </p:txBody>
      </p:sp>
      <p:sp>
        <p:nvSpPr>
          <p:cNvPr id="18" name="TextBox 17">
            <a:extLst>
              <a:ext uri="{FF2B5EF4-FFF2-40B4-BE49-F238E27FC236}">
                <a16:creationId xmlns:a16="http://schemas.microsoft.com/office/drawing/2014/main" id="{A41E3A15-D8F2-4258-9209-BAC4AFBE0B5D}"/>
              </a:ext>
            </a:extLst>
          </p:cNvPr>
          <p:cNvSpPr txBox="1"/>
          <p:nvPr/>
        </p:nvSpPr>
        <p:spPr>
          <a:xfrm>
            <a:off x="3454553" y="6157452"/>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-88.85</a:t>
            </a:r>
          </a:p>
        </p:txBody>
      </p:sp>
      <p:sp>
        <p:nvSpPr>
          <p:cNvPr id="19" name="TextBox 18">
            <a:extLst>
              <a:ext uri="{FF2B5EF4-FFF2-40B4-BE49-F238E27FC236}">
                <a16:creationId xmlns:a16="http://schemas.microsoft.com/office/drawing/2014/main" id="{208C9D8E-404F-48B0-B7B4-B69443EBA5DA}"/>
              </a:ext>
            </a:extLst>
          </p:cNvPr>
          <p:cNvSpPr txBox="1"/>
          <p:nvPr/>
        </p:nvSpPr>
        <p:spPr>
          <a:xfrm>
            <a:off x="1221027" y="6157452"/>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-88.90</a:t>
            </a:r>
          </a:p>
        </p:txBody>
      </p:sp>
      <p:sp>
        <p:nvSpPr>
          <p:cNvPr id="20" name="TextBox 19">
            <a:extLst>
              <a:ext uri="{FF2B5EF4-FFF2-40B4-BE49-F238E27FC236}">
                <a16:creationId xmlns:a16="http://schemas.microsoft.com/office/drawing/2014/main" id="{D76BE824-16DF-4791-AC3E-DD6B278660E5}"/>
              </a:ext>
            </a:extLst>
          </p:cNvPr>
          <p:cNvSpPr txBox="1"/>
          <p:nvPr/>
        </p:nvSpPr>
        <p:spPr>
          <a:xfrm>
            <a:off x="1881391" y="6157452"/>
            <a:ext cx="70985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-88.85</a:t>
            </a:r>
          </a:p>
        </p:txBody>
      </p:sp>
      <p:sp>
        <p:nvSpPr>
          <p:cNvPr id="22" name="TextBox 21">
            <a:extLst>
              <a:ext uri="{FF2B5EF4-FFF2-40B4-BE49-F238E27FC236}">
                <a16:creationId xmlns:a16="http://schemas.microsoft.com/office/drawing/2014/main" id="{09278629-538C-4DB7-BBCE-14D68A4B9CD4}"/>
              </a:ext>
            </a:extLst>
          </p:cNvPr>
          <p:cNvSpPr txBox="1"/>
          <p:nvPr/>
        </p:nvSpPr>
        <p:spPr>
          <a:xfrm rot="-5400000">
            <a:off x="-381049" y="3518491"/>
            <a:ext cx="1493520" cy="30777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a:rPr>
              <a:t>Latitude</a:t>
            </a:r>
            <a:endParaRPr lang="en-US" sz="1400" b="1" dirty="0">
              <a:solidFill>
                <a:schemeClr val="tx1">
                  <a:lumMod val="75000"/>
                  <a:lumOff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E778C76F-92D0-4CD4-B8DD-92C77D41523E}"/>
              </a:ext>
            </a:extLst>
          </p:cNvPr>
          <p:cNvSpPr txBox="1"/>
          <p:nvPr/>
        </p:nvSpPr>
        <p:spPr>
          <a:xfrm>
            <a:off x="2752982" y="937523"/>
            <a:ext cx="1493520" cy="30777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a:rPr>
              <a:t>Spring 2021</a:t>
            </a:r>
            <a:endParaRPr lang="en-US" sz="1400" b="1" dirty="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7F2784D7-C572-4A69-BC34-00FCC882A50F}"/>
              </a:ext>
            </a:extLst>
          </p:cNvPr>
          <p:cNvSpPr txBox="1"/>
          <p:nvPr/>
        </p:nvSpPr>
        <p:spPr>
          <a:xfrm>
            <a:off x="1917241" y="6394426"/>
            <a:ext cx="1493520" cy="30777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a:rPr>
              <a:t>Longitude</a:t>
            </a:r>
            <a:endParaRPr lang="en-US" sz="1400" b="1" dirty="0">
              <a:solidFill>
                <a:schemeClr val="tx1">
                  <a:lumMod val="75000"/>
                  <a:lumOff val="25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14E4457E-5631-4D61-B315-A14E1F91B1FE}"/>
              </a:ext>
            </a:extLst>
          </p:cNvPr>
          <p:cNvSpPr txBox="1"/>
          <p:nvPr/>
        </p:nvSpPr>
        <p:spPr>
          <a:xfrm>
            <a:off x="1167530" y="937522"/>
            <a:ext cx="1493520" cy="30777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a:rPr>
              <a:t>Spring 1984</a:t>
            </a:r>
            <a:endParaRPr lang="en-US" sz="1400"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64565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3;g6f552a9b71_0_11">
            <a:extLst>
              <a:ext uri="{FF2B5EF4-FFF2-40B4-BE49-F238E27FC236}">
                <a16:creationId xmlns:a16="http://schemas.microsoft.com/office/drawing/2014/main" id="{521AFE65-A651-4DB3-B343-1EDAA95455B9}"/>
              </a:ext>
            </a:extLst>
          </p:cNvPr>
          <p:cNvSpPr/>
          <p:nvPr/>
        </p:nvSpPr>
        <p:spPr>
          <a:xfrm>
            <a:off x="821872" y="1469542"/>
            <a:ext cx="4283380" cy="4321540"/>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ERRORS/UNCERTAINTIES</a:t>
            </a:r>
          </a:p>
        </p:txBody>
      </p:sp>
      <p:sp>
        <p:nvSpPr>
          <p:cNvPr id="3" name="Text Placeholder 5">
            <a:extLst>
              <a:ext uri="{FF2B5EF4-FFF2-40B4-BE49-F238E27FC236}">
                <a16:creationId xmlns:a16="http://schemas.microsoft.com/office/drawing/2014/main" id="{E1C630CC-32A1-45CB-A1E9-87F51E9115AA}"/>
              </a:ext>
            </a:extLst>
          </p:cNvPr>
          <p:cNvSpPr txBox="1">
            <a:spLocks/>
          </p:cNvSpPr>
          <p:nvPr/>
        </p:nvSpPr>
        <p:spPr>
          <a:xfrm>
            <a:off x="495300" y="1471281"/>
            <a:ext cx="10127280"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60807722-18AD-4557-BE52-A6D55D20F667}"/>
              </a:ext>
            </a:extLst>
          </p:cNvPr>
          <p:cNvSpPr txBox="1">
            <a:spLocks/>
          </p:cNvSpPr>
          <p:nvPr/>
        </p:nvSpPr>
        <p:spPr>
          <a:xfrm>
            <a:off x="1026628" y="1876842"/>
            <a:ext cx="3937273" cy="34833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200" b="1" dirty="0">
                <a:solidFill>
                  <a:schemeClr val="tx1">
                    <a:lumMod val="75000"/>
                    <a:lumOff val="25000"/>
                  </a:schemeClr>
                </a:solidFill>
                <a:latin typeface="Century Gothic"/>
              </a:rPr>
              <a:t>Cloud masking </a:t>
            </a:r>
            <a:r>
              <a:rPr lang="en-US" sz="2200" dirty="0">
                <a:solidFill>
                  <a:schemeClr val="tx1">
                    <a:lumMod val="75000"/>
                    <a:lumOff val="25000"/>
                  </a:schemeClr>
                </a:solidFill>
                <a:latin typeface="Century Gothic"/>
              </a:rPr>
              <a:t>reducing data accuracy </a:t>
            </a:r>
            <a:endParaRPr lang="en-US" sz="220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r>
              <a:rPr lang="en-US" sz="2200" dirty="0">
                <a:solidFill>
                  <a:schemeClr val="tx1">
                    <a:lumMod val="75000"/>
                    <a:lumOff val="25000"/>
                  </a:schemeClr>
                </a:solidFill>
                <a:latin typeface="Century Gothic"/>
              </a:rPr>
              <a:t>Intensity of </a:t>
            </a:r>
            <a:r>
              <a:rPr lang="en-US" sz="2200" b="1" dirty="0">
                <a:solidFill>
                  <a:schemeClr val="tx1">
                    <a:lumMod val="75000"/>
                    <a:lumOff val="25000"/>
                  </a:schemeClr>
                </a:solidFill>
                <a:latin typeface="Century Gothic"/>
              </a:rPr>
              <a:t>parameters</a:t>
            </a:r>
            <a:r>
              <a:rPr lang="en-US" sz="2200" dirty="0">
                <a:solidFill>
                  <a:schemeClr val="tx1">
                    <a:lumMod val="75000"/>
                    <a:lumOff val="25000"/>
                  </a:schemeClr>
                </a:solidFill>
                <a:latin typeface="Century Gothic"/>
              </a:rPr>
              <a:t> in relation to seasonality</a:t>
            </a:r>
          </a:p>
          <a:p>
            <a:pPr>
              <a:lnSpc>
                <a:spcPct val="100000"/>
              </a:lnSpc>
              <a:spcBef>
                <a:spcPts val="0"/>
              </a:spcBef>
              <a:spcAft>
                <a:spcPts val="600"/>
              </a:spcAft>
              <a:buClr>
                <a:srgbClr val="54AEB2"/>
              </a:buClr>
            </a:pPr>
            <a:r>
              <a:rPr lang="en-US" sz="2200" dirty="0">
                <a:solidFill>
                  <a:schemeClr val="tx1">
                    <a:lumMod val="75000"/>
                    <a:lumOff val="25000"/>
                  </a:schemeClr>
                </a:solidFill>
                <a:latin typeface="Century Gothic"/>
              </a:rPr>
              <a:t>Inconsistency between sensors</a:t>
            </a:r>
          </a:p>
          <a:p>
            <a:pPr>
              <a:lnSpc>
                <a:spcPct val="100000"/>
              </a:lnSpc>
              <a:spcBef>
                <a:spcPts val="0"/>
              </a:spcBef>
              <a:spcAft>
                <a:spcPts val="600"/>
              </a:spcAft>
              <a:buClr>
                <a:srgbClr val="54AEB2"/>
              </a:buClr>
            </a:pPr>
            <a:r>
              <a:rPr lang="en-US" sz="2200" b="1" dirty="0">
                <a:solidFill>
                  <a:schemeClr val="tx1">
                    <a:lumMod val="75000"/>
                    <a:lumOff val="25000"/>
                  </a:schemeClr>
                </a:solidFill>
                <a:latin typeface="Century Gothic"/>
              </a:rPr>
              <a:t>Insufficient</a:t>
            </a:r>
            <a:r>
              <a:rPr lang="en-US" sz="2200" dirty="0">
                <a:solidFill>
                  <a:schemeClr val="tx1">
                    <a:lumMod val="75000"/>
                    <a:lumOff val="25000"/>
                  </a:schemeClr>
                </a:solidFill>
                <a:latin typeface="Century Gothic"/>
              </a:rPr>
              <a:t> </a:t>
            </a:r>
            <a:r>
              <a:rPr lang="en-US" sz="2200" i="1" dirty="0">
                <a:solidFill>
                  <a:schemeClr val="tx1">
                    <a:lumMod val="75000"/>
                    <a:lumOff val="25000"/>
                  </a:schemeClr>
                </a:solidFill>
                <a:latin typeface="Century Gothic"/>
              </a:rPr>
              <a:t>in situ </a:t>
            </a:r>
            <a:r>
              <a:rPr lang="en-US" sz="2200" dirty="0">
                <a:solidFill>
                  <a:schemeClr val="tx1">
                    <a:lumMod val="75000"/>
                    <a:lumOff val="25000"/>
                  </a:schemeClr>
                </a:solidFill>
                <a:latin typeface="Century Gothic"/>
              </a:rPr>
              <a:t>data for validation </a:t>
            </a:r>
            <a:endParaRPr lang="en-US" sz="220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r>
              <a:rPr lang="en-US" sz="2200" dirty="0">
                <a:solidFill>
                  <a:schemeClr val="tx1">
                    <a:lumMod val="75000"/>
                    <a:lumOff val="25000"/>
                  </a:schemeClr>
                </a:solidFill>
                <a:latin typeface="Century Gothic"/>
              </a:rPr>
              <a:t>NDVI as a </a:t>
            </a:r>
            <a:r>
              <a:rPr lang="en-US" sz="2200" b="1" dirty="0">
                <a:solidFill>
                  <a:schemeClr val="tx1">
                    <a:lumMod val="75000"/>
                    <a:lumOff val="25000"/>
                  </a:schemeClr>
                </a:solidFill>
                <a:latin typeface="Century Gothic"/>
              </a:rPr>
              <a:t>proxy</a:t>
            </a:r>
            <a:r>
              <a:rPr lang="en-US" sz="2200" dirty="0">
                <a:solidFill>
                  <a:schemeClr val="tx1">
                    <a:lumMod val="75000"/>
                    <a:lumOff val="25000"/>
                  </a:schemeClr>
                </a:solidFill>
                <a:latin typeface="Century Gothic"/>
              </a:rPr>
              <a:t> for NDVI</a:t>
            </a:r>
            <a:endParaRPr lang="en-US" sz="22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sz="2000" b="1"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id="{28CEE09B-EAE6-4255-87C2-500F525FF291}"/>
              </a:ext>
            </a:extLst>
          </p:cNvPr>
          <p:cNvPicPr>
            <a:picLocks noChangeAspect="1"/>
          </p:cNvPicPr>
          <p:nvPr/>
        </p:nvPicPr>
        <p:blipFill>
          <a:blip r:embed="rId3"/>
          <a:stretch>
            <a:fillRect/>
          </a:stretch>
        </p:blipFill>
        <p:spPr>
          <a:xfrm>
            <a:off x="5869343" y="963256"/>
            <a:ext cx="3502072" cy="3923972"/>
          </a:xfrm>
          <a:prstGeom prst="round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5ECD875-3C79-46B6-829A-4328752CE6D7}"/>
              </a:ext>
            </a:extLst>
          </p:cNvPr>
          <p:cNvPicPr>
            <a:picLocks noChangeAspect="1"/>
          </p:cNvPicPr>
          <p:nvPr/>
        </p:nvPicPr>
        <p:blipFill>
          <a:blip r:embed="rId4"/>
          <a:stretch>
            <a:fillRect/>
          </a:stretch>
        </p:blipFill>
        <p:spPr>
          <a:xfrm>
            <a:off x="8376711" y="2625956"/>
            <a:ext cx="3496343" cy="3942062"/>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2813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3;g6f552a9b71_0_11">
            <a:extLst>
              <a:ext uri="{FF2B5EF4-FFF2-40B4-BE49-F238E27FC236}">
                <a16:creationId xmlns:a16="http://schemas.microsoft.com/office/drawing/2014/main" id="{54FDBCDA-5D69-419D-B10F-20183BFBBB59}"/>
              </a:ext>
            </a:extLst>
          </p:cNvPr>
          <p:cNvSpPr/>
          <p:nvPr/>
        </p:nvSpPr>
        <p:spPr>
          <a:xfrm>
            <a:off x="386443" y="2014304"/>
            <a:ext cx="4240567" cy="2771036"/>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FUTURE WORK</a:t>
            </a:r>
          </a:p>
        </p:txBody>
      </p:sp>
      <p:sp>
        <p:nvSpPr>
          <p:cNvPr id="2" name="Text Placeholder 5">
            <a:extLst>
              <a:ext uri="{FF2B5EF4-FFF2-40B4-BE49-F238E27FC236}">
                <a16:creationId xmlns:a16="http://schemas.microsoft.com/office/drawing/2014/main" id="{C61D6B78-131C-4D3B-976C-A568AAEB3178}"/>
              </a:ext>
            </a:extLst>
          </p:cNvPr>
          <p:cNvSpPr txBox="1">
            <a:spLocks/>
          </p:cNvSpPr>
          <p:nvPr/>
        </p:nvSpPr>
        <p:spPr>
          <a:xfrm>
            <a:off x="636345" y="2208910"/>
            <a:ext cx="3841651" cy="25764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200" b="1" dirty="0">
                <a:solidFill>
                  <a:schemeClr val="tx1">
                    <a:lumMod val="75000"/>
                    <a:lumOff val="25000"/>
                  </a:schemeClr>
                </a:solidFill>
                <a:latin typeface="Century Gothic"/>
              </a:rPr>
              <a:t>Incorporate </a:t>
            </a:r>
            <a:r>
              <a:rPr lang="en-US" sz="2200" dirty="0">
                <a:solidFill>
                  <a:schemeClr val="tx1">
                    <a:lumMod val="75000"/>
                    <a:lumOff val="25000"/>
                  </a:schemeClr>
                </a:solidFill>
                <a:latin typeface="Century Gothic"/>
              </a:rPr>
              <a:t>Landsat Collection 2 data </a:t>
            </a:r>
          </a:p>
          <a:p>
            <a:pPr>
              <a:lnSpc>
                <a:spcPct val="100000"/>
              </a:lnSpc>
              <a:spcBef>
                <a:spcPts val="0"/>
              </a:spcBef>
              <a:spcAft>
                <a:spcPts val="600"/>
              </a:spcAft>
              <a:buClr>
                <a:srgbClr val="54AEB2"/>
              </a:buClr>
            </a:pPr>
            <a:r>
              <a:rPr lang="en-US" sz="2200" b="1" dirty="0">
                <a:solidFill>
                  <a:schemeClr val="tx1">
                    <a:lumMod val="75000"/>
                    <a:lumOff val="25000"/>
                  </a:schemeClr>
                </a:solidFill>
                <a:latin typeface="Century Gothic"/>
              </a:rPr>
              <a:t>Utilize</a:t>
            </a:r>
            <a:r>
              <a:rPr lang="en-US" sz="2200" dirty="0">
                <a:solidFill>
                  <a:schemeClr val="tx1">
                    <a:lumMod val="75000"/>
                    <a:lumOff val="25000"/>
                  </a:schemeClr>
                </a:solidFill>
                <a:latin typeface="Century Gothic"/>
              </a:rPr>
              <a:t> </a:t>
            </a:r>
            <a:r>
              <a:rPr lang="en-US" sz="2200" i="1" dirty="0">
                <a:solidFill>
                  <a:schemeClr val="tx1">
                    <a:lumMod val="75000"/>
                    <a:lumOff val="25000"/>
                  </a:schemeClr>
                </a:solidFill>
                <a:latin typeface="Century Gothic"/>
              </a:rPr>
              <a:t>in situ </a:t>
            </a:r>
            <a:r>
              <a:rPr lang="en-US" sz="2200" dirty="0">
                <a:solidFill>
                  <a:schemeClr val="tx1">
                    <a:lumMod val="75000"/>
                    <a:lumOff val="25000"/>
                  </a:schemeClr>
                </a:solidFill>
                <a:latin typeface="Century Gothic"/>
              </a:rPr>
              <a:t>data for </a:t>
            </a:r>
            <a:r>
              <a:rPr lang="en-US" sz="2200" b="1" dirty="0">
                <a:solidFill>
                  <a:schemeClr val="tx1">
                    <a:lumMod val="75000"/>
                    <a:lumOff val="25000"/>
                  </a:schemeClr>
                </a:solidFill>
                <a:latin typeface="Century Gothic"/>
              </a:rPr>
              <a:t>validation</a:t>
            </a:r>
          </a:p>
          <a:p>
            <a:pPr>
              <a:lnSpc>
                <a:spcPct val="100000"/>
              </a:lnSpc>
              <a:spcBef>
                <a:spcPts val="0"/>
              </a:spcBef>
              <a:spcAft>
                <a:spcPts val="600"/>
              </a:spcAft>
              <a:buClr>
                <a:srgbClr val="54AEB2"/>
              </a:buClr>
            </a:pPr>
            <a:r>
              <a:rPr lang="en-US" sz="2200" b="1" dirty="0">
                <a:solidFill>
                  <a:schemeClr val="tx1">
                    <a:lumMod val="75000"/>
                    <a:lumOff val="25000"/>
                  </a:schemeClr>
                </a:solidFill>
                <a:latin typeface="Century Gothic"/>
              </a:rPr>
              <a:t>Improve </a:t>
            </a:r>
            <a:r>
              <a:rPr lang="en-US" sz="2200" dirty="0">
                <a:solidFill>
                  <a:schemeClr val="tx1">
                    <a:lumMod val="75000"/>
                    <a:lumOff val="25000"/>
                  </a:schemeClr>
                </a:solidFill>
                <a:latin typeface="Century Gothic"/>
              </a:rPr>
              <a:t>seagrass indices</a:t>
            </a:r>
            <a:endParaRPr lang="en-US" sz="2200" b="1" dirty="0">
              <a:solidFill>
                <a:schemeClr val="tx1">
                  <a:lumMod val="75000"/>
                  <a:lumOff val="25000"/>
                </a:schemeClr>
              </a:solidFill>
              <a:latin typeface="Century Gothic"/>
            </a:endParaRPr>
          </a:p>
          <a:p>
            <a:pPr>
              <a:lnSpc>
                <a:spcPct val="100000"/>
              </a:lnSpc>
              <a:spcBef>
                <a:spcPts val="0"/>
              </a:spcBef>
              <a:spcAft>
                <a:spcPts val="600"/>
              </a:spcAft>
              <a:buClr>
                <a:srgbClr val="54AEB2"/>
              </a:buClr>
            </a:pPr>
            <a:r>
              <a:rPr lang="en-US" sz="2200" b="1" dirty="0">
                <a:solidFill>
                  <a:schemeClr val="tx1">
                    <a:lumMod val="75000"/>
                    <a:lumOff val="25000"/>
                  </a:schemeClr>
                </a:solidFill>
                <a:latin typeface="Century Gothic"/>
              </a:rPr>
              <a:t>Create</a:t>
            </a:r>
            <a:r>
              <a:rPr lang="en-US" sz="2200" dirty="0">
                <a:solidFill>
                  <a:schemeClr val="tx1">
                    <a:lumMod val="75000"/>
                    <a:lumOff val="25000"/>
                  </a:schemeClr>
                </a:solidFill>
                <a:latin typeface="Century Gothic"/>
              </a:rPr>
              <a:t> a GIF generator </a:t>
            </a:r>
            <a:endParaRPr lang="en-US" sz="2200" b="1"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54AEB2"/>
              </a:buClr>
              <a:buNone/>
            </a:pPr>
            <a:endParaRPr lang="en-US"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b="1"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54AEB2"/>
              </a:buClr>
              <a:buNone/>
            </a:pPr>
            <a:endParaRPr lang="en-US"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dirty="0">
              <a:solidFill>
                <a:schemeClr val="tx1">
                  <a:lumMod val="75000"/>
                  <a:lumOff val="25000"/>
                </a:schemeClr>
              </a:solidFill>
              <a:latin typeface="Century Gothic" panose="020B0502020202020204" pitchFamily="34" charset="0"/>
            </a:endParaRPr>
          </a:p>
        </p:txBody>
      </p:sp>
      <p:pic>
        <p:nvPicPr>
          <p:cNvPr id="4" name="Picture 4" descr="A picture containing water, sky, nature, outdoor&#10;&#10;Description automatically generated">
            <a:extLst>
              <a:ext uri="{FF2B5EF4-FFF2-40B4-BE49-F238E27FC236}">
                <a16:creationId xmlns:a16="http://schemas.microsoft.com/office/drawing/2014/main" id="{622D4397-EE69-4844-9402-EDB308BF0DDA}"/>
              </a:ext>
            </a:extLst>
          </p:cNvPr>
          <p:cNvPicPr>
            <a:picLocks noChangeAspect="1"/>
          </p:cNvPicPr>
          <p:nvPr/>
        </p:nvPicPr>
        <p:blipFill rotWithShape="1">
          <a:blip r:embed="rId3"/>
          <a:srcRect l="11594" t="9067" r="14066" b="19347"/>
          <a:stretch/>
        </p:blipFill>
        <p:spPr>
          <a:xfrm>
            <a:off x="4911199" y="1391137"/>
            <a:ext cx="6894358" cy="4484349"/>
          </a:xfrm>
          <a:prstGeom prst="roundRect">
            <a:avLst/>
          </a:prstGeom>
          <a:effectLst>
            <a:outerShdw blurRad="50800" dist="38100" dir="2700000" algn="tl" rotWithShape="0">
              <a:prstClr val="black">
                <a:alpha val="40000"/>
              </a:prstClr>
            </a:outerShdw>
          </a:effectLst>
        </p:spPr>
      </p:pic>
      <p:sp>
        <p:nvSpPr>
          <p:cNvPr id="6" name="Text Placeholder 4">
            <a:extLst>
              <a:ext uri="{FF2B5EF4-FFF2-40B4-BE49-F238E27FC236}">
                <a16:creationId xmlns:a16="http://schemas.microsoft.com/office/drawing/2014/main" id="{7EF37BF5-D698-49CD-BE9F-D0CBF5847521}"/>
              </a:ext>
            </a:extLst>
          </p:cNvPr>
          <p:cNvSpPr txBox="1">
            <a:spLocks/>
          </p:cNvSpPr>
          <p:nvPr/>
        </p:nvSpPr>
        <p:spPr>
          <a:xfrm>
            <a:off x="0" y="6463370"/>
            <a:ext cx="2121291" cy="19408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50" dirty="0">
                <a:solidFill>
                  <a:schemeClr val="tx1">
                    <a:lumMod val="75000"/>
                    <a:lumOff val="25000"/>
                  </a:schemeClr>
                </a:solidFill>
                <a:latin typeface="Century Gothic"/>
              </a:rPr>
              <a:t> USGS</a:t>
            </a:r>
            <a:endParaRPr lang="en-US" sz="1050" i="0" u="none" strike="noStrike" kern="120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15162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3;g6f552a9b71_0_11">
            <a:extLst>
              <a:ext uri="{FF2B5EF4-FFF2-40B4-BE49-F238E27FC236}">
                <a16:creationId xmlns:a16="http://schemas.microsoft.com/office/drawing/2014/main" id="{B0D3243B-EE47-4FFA-8EB4-C1C570295A78}"/>
              </a:ext>
            </a:extLst>
          </p:cNvPr>
          <p:cNvSpPr/>
          <p:nvPr/>
        </p:nvSpPr>
        <p:spPr>
          <a:xfrm>
            <a:off x="288504" y="934160"/>
            <a:ext cx="8126458" cy="5348864"/>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ACKNOWLEDGEMENTS</a:t>
            </a:r>
          </a:p>
        </p:txBody>
      </p:sp>
      <p:sp>
        <p:nvSpPr>
          <p:cNvPr id="3" name="Text Placeholder 3">
            <a:extLst>
              <a:ext uri="{FF2B5EF4-FFF2-40B4-BE49-F238E27FC236}">
                <a16:creationId xmlns:a16="http://schemas.microsoft.com/office/drawing/2014/main" id="{3815C46A-82A7-45A4-9DD5-F409382669A4}"/>
              </a:ext>
            </a:extLst>
          </p:cNvPr>
          <p:cNvSpPr txBox="1">
            <a:spLocks/>
          </p:cNvSpPr>
          <p:nvPr/>
        </p:nvSpPr>
        <p:spPr>
          <a:xfrm>
            <a:off x="579414" y="1206993"/>
            <a:ext cx="7836872" cy="5203752"/>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54AEB2"/>
              </a:buClr>
              <a:buNone/>
            </a:pPr>
            <a:r>
              <a:rPr lang="en-US" sz="2000" b="1" dirty="0">
                <a:solidFill>
                  <a:schemeClr val="tx1">
                    <a:lumMod val="75000"/>
                    <a:lumOff val="25000"/>
                  </a:schemeClr>
                </a:solidFill>
                <a:latin typeface="Century Gothic"/>
                <a:ea typeface="+mn-lt"/>
                <a:cs typeface="+mn-lt"/>
              </a:rPr>
              <a:t>Partners:</a:t>
            </a:r>
          </a:p>
          <a:p>
            <a:pPr marL="285750" indent="-285750">
              <a:lnSpc>
                <a:spcPct val="100000"/>
              </a:lnSpc>
              <a:spcBef>
                <a:spcPts val="0"/>
              </a:spcBef>
              <a:buClr>
                <a:srgbClr val="54AEB2"/>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Louisiana Coastal Protection and Restoration Authority (CPRA) </a:t>
            </a:r>
            <a:endParaRPr lang="en-US" sz="2000" dirty="0">
              <a:solidFill>
                <a:schemeClr val="tx1">
                  <a:lumMod val="75000"/>
                  <a:lumOff val="25000"/>
                </a:schemeClr>
              </a:solidFill>
              <a:latin typeface="Calibri" panose="020F0502020204030204"/>
              <a:ea typeface="+mn-lt"/>
              <a:cs typeface="+mn-lt"/>
            </a:endParaRPr>
          </a:p>
          <a:p>
            <a:pPr marL="742950" lvl="1" indent="-285750">
              <a:lnSpc>
                <a:spcPct val="100000"/>
              </a:lnSpc>
              <a:spcBef>
                <a:spcPts val="0"/>
              </a:spcBef>
              <a:buClr>
                <a:srgbClr val="54AEB2"/>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Gregory Grandy – Deputy Executive Director</a:t>
            </a:r>
          </a:p>
          <a:p>
            <a:pPr marL="742950" lvl="1" indent="-285750">
              <a:lnSpc>
                <a:spcPct val="100000"/>
              </a:lnSpc>
              <a:spcBef>
                <a:spcPts val="0"/>
              </a:spcBef>
              <a:buClr>
                <a:srgbClr val="54AEB2"/>
              </a:buClr>
              <a:buFont typeface="Arial,Sans-Serif" panose="020B0604020202020204" pitchFamily="34" charset="0"/>
              <a:buChar char="•"/>
            </a:pPr>
            <a:r>
              <a:rPr lang="en-US" sz="2000" dirty="0">
                <a:solidFill>
                  <a:schemeClr val="tx1">
                    <a:lumMod val="75000"/>
                    <a:lumOff val="25000"/>
                  </a:schemeClr>
                </a:solidFill>
                <a:latin typeface="Century Gothic"/>
                <a:ea typeface="+mn-lt"/>
                <a:cs typeface="+mn-lt"/>
              </a:rPr>
              <a:t>Todd Baker – Coastal Resources Project Manager</a:t>
            </a:r>
          </a:p>
          <a:p>
            <a:pPr marL="742950" lvl="1" indent="-285750">
              <a:lnSpc>
                <a:spcPct val="100000"/>
              </a:lnSpc>
              <a:spcBef>
                <a:spcPts val="0"/>
              </a:spcBef>
              <a:buClr>
                <a:srgbClr val="54AEB2"/>
              </a:buClr>
              <a:buFont typeface="Arial,Sans-Serif" panose="020B0604020202020204" pitchFamily="34" charset="0"/>
              <a:buChar char="•"/>
            </a:pPr>
            <a:r>
              <a:rPr lang="en-US" sz="2000" dirty="0">
                <a:solidFill>
                  <a:schemeClr val="tx1">
                    <a:lumMod val="75000"/>
                    <a:lumOff val="25000"/>
                  </a:schemeClr>
                </a:solidFill>
                <a:latin typeface="Century Gothic"/>
                <a:ea typeface="+mn-lt"/>
                <a:cs typeface="+mn-lt"/>
              </a:rPr>
              <a:t>Kenneth Bahlinger – Project Manager Administrator</a:t>
            </a:r>
          </a:p>
          <a:p>
            <a:pPr marL="742950" lvl="1" indent="-285750">
              <a:lnSpc>
                <a:spcPct val="100000"/>
              </a:lnSpc>
              <a:spcBef>
                <a:spcPts val="0"/>
              </a:spcBef>
              <a:buClr>
                <a:srgbClr val="54AEB2"/>
              </a:buClr>
              <a:buFont typeface="Arial,Sans-Serif" panose="020B0604020202020204" pitchFamily="34" charset="0"/>
            </a:pPr>
            <a:endParaRPr lang="en-US" sz="2000" dirty="0">
              <a:solidFill>
                <a:schemeClr val="tx1">
                  <a:lumMod val="75000"/>
                  <a:lumOff val="25000"/>
                </a:schemeClr>
              </a:solidFill>
              <a:latin typeface="Century Gothic"/>
              <a:ea typeface="+mn-lt"/>
              <a:cs typeface="+mn-lt"/>
            </a:endParaRPr>
          </a:p>
          <a:p>
            <a:pPr marL="285750" indent="-285750">
              <a:lnSpc>
                <a:spcPct val="100000"/>
              </a:lnSpc>
              <a:spcBef>
                <a:spcPts val="0"/>
              </a:spcBef>
              <a:buClr>
                <a:srgbClr val="54AEB2"/>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Louisiana Department of Natural Resources (LDNR) </a:t>
            </a:r>
            <a:endParaRPr lang="en-US" sz="2000" dirty="0">
              <a:solidFill>
                <a:schemeClr val="tx1">
                  <a:lumMod val="75000"/>
                  <a:lumOff val="25000"/>
                </a:schemeClr>
              </a:solidFill>
              <a:latin typeface="Calibri" panose="020F0502020204030204"/>
              <a:ea typeface="+mn-lt"/>
              <a:cs typeface="+mn-lt"/>
            </a:endParaRPr>
          </a:p>
          <a:p>
            <a:pPr marL="742950" lvl="1" indent="-285750">
              <a:lnSpc>
                <a:spcPct val="100000"/>
              </a:lnSpc>
              <a:spcBef>
                <a:spcPts val="0"/>
              </a:spcBef>
              <a:buClr>
                <a:srgbClr val="54AEB2"/>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Mark Hogan -  Coastal Resource Scientist Supervisor</a:t>
            </a:r>
          </a:p>
          <a:p>
            <a:pPr marL="742950" lvl="1" indent="-285750">
              <a:lnSpc>
                <a:spcPct val="100000"/>
              </a:lnSpc>
              <a:spcBef>
                <a:spcPts val="0"/>
              </a:spcBef>
              <a:buClr>
                <a:srgbClr val="54AEB2"/>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Sara Krupa – Coastal Resource Scientist Manager</a:t>
            </a:r>
          </a:p>
          <a:p>
            <a:pPr marL="285750" indent="-285750">
              <a:lnSpc>
                <a:spcPct val="100000"/>
              </a:lnSpc>
              <a:spcBef>
                <a:spcPts val="0"/>
              </a:spcBef>
              <a:buClr>
                <a:srgbClr val="54AEB2"/>
              </a:buClr>
              <a:buFont typeface="Arial,Sans-Serif" panose="020B0604020202020204" pitchFamily="34" charset="0"/>
              <a:buChar char="•"/>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buClr>
                <a:srgbClr val="54AEB2"/>
              </a:buClr>
              <a:buNone/>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buNone/>
            </a:pPr>
            <a:r>
              <a:rPr lang="en-US" sz="2000" b="1" dirty="0">
                <a:solidFill>
                  <a:schemeClr val="tx1">
                    <a:lumMod val="75000"/>
                    <a:lumOff val="25000"/>
                  </a:schemeClr>
                </a:solidFill>
                <a:latin typeface="Century Gothic"/>
                <a:ea typeface="+mn-lt"/>
                <a:cs typeface="+mn-lt"/>
              </a:rPr>
              <a:t>Science Advisor:</a:t>
            </a:r>
            <a:endParaRPr lang="en-US" sz="2000" b="1" dirty="0">
              <a:solidFill>
                <a:schemeClr val="tx1">
                  <a:lumMod val="75000"/>
                  <a:lumOff val="25000"/>
                </a:schemeClr>
              </a:solidFill>
              <a:cs typeface="Calibri" panose="020F0502020204030204"/>
            </a:endParaRPr>
          </a:p>
          <a:p>
            <a:pPr>
              <a:buClr>
                <a:srgbClr val="54AEB2"/>
              </a:buClr>
            </a:pPr>
            <a:r>
              <a:rPr lang="en-US" sz="2000" dirty="0">
                <a:solidFill>
                  <a:schemeClr val="tx1">
                    <a:lumMod val="75000"/>
                    <a:lumOff val="25000"/>
                  </a:schemeClr>
                </a:solidFill>
                <a:latin typeface="Century Gothic"/>
                <a:ea typeface="+mn-lt"/>
                <a:cs typeface="+mn-lt"/>
              </a:rPr>
              <a:t>Dr. Juan Torres-Pérez (NASA Ames Research Center) </a:t>
            </a:r>
            <a:endParaRPr lang="en-US" sz="2000" dirty="0">
              <a:solidFill>
                <a:schemeClr val="tx1">
                  <a:lumMod val="75000"/>
                  <a:lumOff val="25000"/>
                </a:schemeClr>
              </a:solidFill>
              <a:ea typeface="+mn-lt"/>
              <a:cs typeface="+mn-lt"/>
            </a:endParaRPr>
          </a:p>
          <a:p>
            <a:pPr marL="0" indent="0">
              <a:buClr>
                <a:srgbClr val="54AEB2"/>
              </a:buClr>
              <a:buNone/>
            </a:pPr>
            <a:endParaRPr lang="en-US" sz="2000" dirty="0">
              <a:solidFill>
                <a:schemeClr val="tx1">
                  <a:lumMod val="75000"/>
                  <a:lumOff val="25000"/>
                </a:schemeClr>
              </a:solidFill>
              <a:latin typeface="Century Gothic"/>
              <a:ea typeface="+mn-lt"/>
              <a:cs typeface="+mn-lt"/>
            </a:endParaRPr>
          </a:p>
          <a:p>
            <a:pPr marL="0" indent="0">
              <a:buNone/>
            </a:pPr>
            <a:r>
              <a:rPr lang="en-US" sz="2000" b="1" dirty="0">
                <a:solidFill>
                  <a:schemeClr val="tx1">
                    <a:lumMod val="75000"/>
                    <a:lumOff val="25000"/>
                  </a:schemeClr>
                </a:solidFill>
                <a:latin typeface="Century Gothic"/>
                <a:ea typeface="+mn-lt"/>
                <a:cs typeface="+mn-lt"/>
              </a:rPr>
              <a:t>Mentor:</a:t>
            </a:r>
            <a:endParaRPr lang="en-US" sz="2000" b="1" dirty="0">
              <a:solidFill>
                <a:schemeClr val="tx1">
                  <a:lumMod val="75000"/>
                  <a:lumOff val="25000"/>
                </a:schemeClr>
              </a:solidFill>
              <a:cs typeface="Calibri"/>
            </a:endParaRPr>
          </a:p>
          <a:p>
            <a:pPr>
              <a:buClr>
                <a:srgbClr val="54AEB2"/>
              </a:buClr>
            </a:pPr>
            <a:r>
              <a:rPr lang="en-US" sz="2000" dirty="0">
                <a:solidFill>
                  <a:schemeClr val="tx1">
                    <a:lumMod val="75000"/>
                    <a:lumOff val="25000"/>
                  </a:schemeClr>
                </a:solidFill>
                <a:latin typeface="Century Gothic"/>
                <a:ea typeface="+mn-lt"/>
                <a:cs typeface="+mn-lt"/>
              </a:rPr>
              <a:t>Britnay Beaudry (Science Systems and Applications, Inc., NASA Ames Research Center)</a:t>
            </a:r>
          </a:p>
          <a:p>
            <a:pPr marL="0" indent="0">
              <a:buClr>
                <a:srgbClr val="54AEB2"/>
              </a:buClr>
              <a:buNone/>
            </a:pPr>
            <a:endParaRPr lang="en-US" sz="1600" dirty="0">
              <a:solidFill>
                <a:schemeClr val="tx1">
                  <a:lumMod val="75000"/>
                  <a:lumOff val="25000"/>
                </a:schemeClr>
              </a:solidFill>
              <a:latin typeface="Century Gothic"/>
              <a:ea typeface="+mn-lt"/>
              <a:cs typeface="+mn-lt"/>
            </a:endParaRPr>
          </a:p>
          <a:p>
            <a:pPr>
              <a:lnSpc>
                <a:spcPct val="100000"/>
              </a:lnSpc>
              <a:spcAft>
                <a:spcPts val="600"/>
              </a:spcAft>
              <a:buClr>
                <a:srgbClr val="54AEB2"/>
              </a:buClr>
            </a:pPr>
            <a:endParaRPr lang="en-US" sz="1600" dirty="0">
              <a:solidFill>
                <a:schemeClr val="tx1">
                  <a:lumMod val="75000"/>
                  <a:lumOff val="25000"/>
                </a:schemeClr>
              </a:solidFill>
              <a:latin typeface="Century Gothic" panose="020F0302020204030204"/>
              <a:cs typeface="Calibri"/>
            </a:endParaRPr>
          </a:p>
          <a:p>
            <a:pPr marL="342900" indent="-342900">
              <a:lnSpc>
                <a:spcPct val="100000"/>
              </a:lnSpc>
              <a:spcAft>
                <a:spcPts val="600"/>
              </a:spcAft>
              <a:buClr>
                <a:srgbClr val="7EB761"/>
              </a:buClr>
              <a:buFont typeface="Webdings" panose="05030102010509060703" pitchFamily="18" charset="2"/>
              <a:buChar char=""/>
            </a:pPr>
            <a:endParaRPr lang="en-US" sz="1600" dirty="0">
              <a:solidFill>
                <a:schemeClr val="tx1">
                  <a:lumMod val="75000"/>
                  <a:lumOff val="25000"/>
                </a:schemeClr>
              </a:solidFill>
              <a:latin typeface="Century Gothic" panose="020F0302020204030204"/>
            </a:endParaRPr>
          </a:p>
        </p:txBody>
      </p:sp>
      <p:pic>
        <p:nvPicPr>
          <p:cNvPr id="4" name="Picture 3" descr="A picture containing outdoor, water, sky, nature&#10;&#10;Description automatically generated">
            <a:extLst>
              <a:ext uri="{FF2B5EF4-FFF2-40B4-BE49-F238E27FC236}">
                <a16:creationId xmlns:a16="http://schemas.microsoft.com/office/drawing/2014/main" id="{B1ABD92D-9C46-425E-BAA7-4C6CFA7083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 r="-202"/>
          <a:stretch/>
        </p:blipFill>
        <p:spPr>
          <a:xfrm>
            <a:off x="7507316" y="2154587"/>
            <a:ext cx="4523920" cy="2927548"/>
          </a:xfrm>
          <a:prstGeom prst="roundRect">
            <a:avLst/>
          </a:prstGeom>
          <a:effectLst>
            <a:outerShdw blurRad="50800" dist="38100" dir="2700000" algn="tl" rotWithShape="0">
              <a:prstClr val="black">
                <a:alpha val="40000"/>
              </a:prstClr>
            </a:outerShdw>
          </a:effectLst>
        </p:spPr>
      </p:pic>
      <p:sp>
        <p:nvSpPr>
          <p:cNvPr id="8" name="Text Placeholder 4">
            <a:extLst>
              <a:ext uri="{FF2B5EF4-FFF2-40B4-BE49-F238E27FC236}">
                <a16:creationId xmlns:a16="http://schemas.microsoft.com/office/drawing/2014/main" id="{E62C2559-6A32-42D9-B19D-C9FFCAA78C4D}"/>
              </a:ext>
            </a:extLst>
          </p:cNvPr>
          <p:cNvSpPr txBox="1">
            <a:spLocks/>
          </p:cNvSpPr>
          <p:nvPr/>
        </p:nvSpPr>
        <p:spPr>
          <a:xfrm>
            <a:off x="-18267" y="6458813"/>
            <a:ext cx="2121291" cy="19408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50" dirty="0">
                <a:solidFill>
                  <a:schemeClr val="tx1">
                    <a:lumMod val="75000"/>
                    <a:lumOff val="25000"/>
                  </a:schemeClr>
                </a:solidFill>
                <a:latin typeface="Century Gothic"/>
              </a:rPr>
              <a:t> USGS</a:t>
            </a:r>
            <a:endParaRPr lang="en-US" sz="1050" i="0" u="none" strike="noStrike" kern="120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350329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FDF1DF-5216-465B-951C-DA35FB9CB8E9}"/>
              </a:ext>
            </a:extLst>
          </p:cNvPr>
          <p:cNvSpPr txBox="1">
            <a:spLocks/>
          </p:cNvSpPr>
          <p:nvPr/>
        </p:nvSpPr>
        <p:spPr>
          <a:xfrm>
            <a:off x="179151" y="366879"/>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REFERENCES</a:t>
            </a:r>
          </a:p>
        </p:txBody>
      </p:sp>
      <p:sp>
        <p:nvSpPr>
          <p:cNvPr id="4" name="TextBox 3">
            <a:extLst>
              <a:ext uri="{FF2B5EF4-FFF2-40B4-BE49-F238E27FC236}">
                <a16:creationId xmlns:a16="http://schemas.microsoft.com/office/drawing/2014/main" id="{F256D59D-7AA3-4040-B73D-F73A7D666030}"/>
              </a:ext>
            </a:extLst>
          </p:cNvPr>
          <p:cNvSpPr txBox="1"/>
          <p:nvPr/>
        </p:nvSpPr>
        <p:spPr>
          <a:xfrm>
            <a:off x="512531" y="1120071"/>
            <a:ext cx="10878719"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ea typeface="+mn-lt"/>
                <a:cs typeface="+mn-lt"/>
              </a:rPr>
              <a:t>Aulenbach, B. T., Buxton, H. T., Battaglin, W. A., &amp; Coupe, R. H. (2007). Streamflow and nutrient fluxes of the Mississippi-Atchafalaya River Basin and subbasins for the period of record through 2005. In </a:t>
            </a:r>
            <a:r>
              <a:rPr lang="en-US" sz="1400" i="1" dirty="0">
                <a:latin typeface="Century Gothic"/>
                <a:ea typeface="+mn-lt"/>
                <a:cs typeface="+mn-lt"/>
              </a:rPr>
              <a:t>Streamflow and nutrient fluxes of the Mississippi-Atchafalaya River Basin and subbasins for the period of record through 2005</a:t>
            </a:r>
            <a:r>
              <a:rPr lang="en-US" sz="1400" dirty="0">
                <a:latin typeface="Century Gothic"/>
                <a:ea typeface="+mn-lt"/>
                <a:cs typeface="+mn-lt"/>
              </a:rPr>
              <a:t> (USGS Numbered Series No. 2007-1080; Open-File Report, Vols. 2007–1080). U.S. Geological Survey. </a:t>
            </a:r>
            <a:r>
              <a:rPr lang="en-US" sz="1400" dirty="0">
                <a:latin typeface="Century Gothic"/>
                <a:ea typeface="+mn-lt"/>
                <a:cs typeface="+mn-lt"/>
                <a:hlinkClick r:id="rId3"/>
              </a:rPr>
              <a:t>https://doi.org/10.3133/ofr20071080</a:t>
            </a:r>
            <a:endParaRPr lang="en-US" dirty="0">
              <a:latin typeface="Century Gothic"/>
            </a:endParaRPr>
          </a:p>
          <a:p>
            <a:endParaRPr lang="en-US" sz="1400" dirty="0">
              <a:latin typeface="Century Gothic"/>
              <a:cs typeface="Calibri"/>
            </a:endParaRPr>
          </a:p>
          <a:p>
            <a:r>
              <a:rPr lang="en-US" sz="1400" dirty="0">
                <a:latin typeface="Century Gothic"/>
                <a:ea typeface="+mn-lt"/>
                <a:cs typeface="+mn-lt"/>
              </a:rPr>
              <a:t>Bradberry, J., Harris, Thomas, Wilson, S., Montoucet, J., Brown, C., Pierson, D., Strain, M., Dardenne,  J., Milling, K., Waskorn, J., Donelon, J., Mackie, C., Cantrelle, J., Wilson, S. C., Curole, W., Hidalgo, W., Cormier, L., Charbert, N., &amp; Magee, T. (2017). Louisiana’s Comprehensive  Master Plan for a Sustainable Coast. </a:t>
            </a:r>
            <a:r>
              <a:rPr lang="en-US" sz="1400" i="1" dirty="0">
                <a:latin typeface="Century Gothic"/>
                <a:ea typeface="+mn-lt"/>
                <a:cs typeface="+mn-lt"/>
              </a:rPr>
              <a:t>Coastal Protection and Restoration Authority, State   of Louisiana</a:t>
            </a:r>
            <a:r>
              <a:rPr lang="en-US" sz="1400" dirty="0">
                <a:latin typeface="Century Gothic"/>
                <a:ea typeface="+mn-lt"/>
                <a:cs typeface="+mn-lt"/>
              </a:rPr>
              <a:t>, 93. </a:t>
            </a:r>
            <a:endParaRPr lang="en-US" sz="1400" dirty="0">
              <a:latin typeface="Century Gothic"/>
              <a:cs typeface="Calibri" panose="020F0502020204030204"/>
            </a:endParaRPr>
          </a:p>
          <a:p>
            <a:endParaRPr lang="en-US" sz="1400" dirty="0">
              <a:latin typeface="Century Gothic"/>
              <a:ea typeface="+mn-lt"/>
              <a:cs typeface="+mn-lt"/>
            </a:endParaRPr>
          </a:p>
          <a:p>
            <a:r>
              <a:rPr lang="en-US" sz="1400" dirty="0">
                <a:latin typeface="Century Gothic"/>
                <a:ea typeface="+mn-lt"/>
                <a:cs typeface="+mn-lt"/>
              </a:rPr>
              <a:t>DeMarco, K., Couvillion, B., Brown, S. &amp; La Peyre, M. (2018). Submerged aquatic vegetation   mapping in coastal Louisiana through development of a spatial likelihood occurrence (SLOO) model. </a:t>
            </a:r>
            <a:r>
              <a:rPr lang="en-US" sz="1400" i="1" dirty="0">
                <a:latin typeface="Century Gothic"/>
                <a:ea typeface="+mn-lt"/>
                <a:cs typeface="+mn-lt"/>
              </a:rPr>
              <a:t>Aquatic Botany, 151</a:t>
            </a:r>
            <a:r>
              <a:rPr lang="en-US" sz="1400" dirty="0">
                <a:latin typeface="Century Gothic"/>
                <a:ea typeface="+mn-lt"/>
                <a:cs typeface="+mn-lt"/>
              </a:rPr>
              <a:t>, 87-97.  </a:t>
            </a:r>
            <a:br>
              <a:rPr lang="en-US" sz="1400" dirty="0">
                <a:latin typeface="Century Gothic"/>
                <a:ea typeface="+mn-lt"/>
                <a:cs typeface="+mn-lt"/>
              </a:rPr>
            </a:br>
            <a:r>
              <a:rPr lang="en-US" sz="1400" dirty="0">
                <a:latin typeface="Century Gothic"/>
                <a:ea typeface="+mn-lt"/>
                <a:cs typeface="+mn-lt"/>
              </a:rPr>
              <a:t>   </a:t>
            </a:r>
            <a:r>
              <a:rPr lang="en-US" sz="1400" u="sng" dirty="0">
                <a:latin typeface="Century Gothic"/>
                <a:ea typeface="+mn-lt"/>
                <a:cs typeface="+mn-lt"/>
                <a:hlinkClick r:id="rId4"/>
              </a:rPr>
              <a:t>https://doi.org/10.1016/j.aquabot.2018.08.007</a:t>
            </a:r>
            <a:r>
              <a:rPr lang="en-US" sz="1400" dirty="0">
                <a:latin typeface="Century Gothic"/>
                <a:ea typeface="+mn-lt"/>
                <a:cs typeface="+mn-lt"/>
              </a:rPr>
              <a:t> </a:t>
            </a:r>
            <a:endParaRPr lang="en-US" sz="1400" dirty="0">
              <a:latin typeface="Century Gothic"/>
            </a:endParaRPr>
          </a:p>
          <a:p>
            <a:endParaRPr lang="en-US" sz="1400" dirty="0">
              <a:latin typeface="Century Gothic"/>
              <a:cs typeface="Calibri"/>
            </a:endParaRPr>
          </a:p>
          <a:p>
            <a:r>
              <a:rPr lang="en-US" sz="1400" dirty="0">
                <a:latin typeface="Century Gothic"/>
                <a:ea typeface="+mn-lt"/>
                <a:cs typeface="+mn-lt"/>
              </a:rPr>
              <a:t>Droghei, R., Buongiorno Nardelli, B., &amp; Santoleri, R. (2018). A New Global Sea Surface Salinity and Density Dataset From Multivariate Observations (1993–2016). </a:t>
            </a:r>
            <a:r>
              <a:rPr lang="en-US" sz="1400" i="1" dirty="0">
                <a:latin typeface="Century Gothic"/>
                <a:ea typeface="+mn-lt"/>
                <a:cs typeface="+mn-lt"/>
              </a:rPr>
              <a:t>Frontiers in Marine Science</a:t>
            </a:r>
            <a:r>
              <a:rPr lang="en-US" sz="1400" dirty="0">
                <a:latin typeface="Century Gothic"/>
                <a:ea typeface="+mn-lt"/>
                <a:cs typeface="+mn-lt"/>
              </a:rPr>
              <a:t>, </a:t>
            </a:r>
            <a:r>
              <a:rPr lang="en-US" sz="1400" i="1" dirty="0">
                <a:latin typeface="Century Gothic"/>
                <a:ea typeface="+mn-lt"/>
                <a:cs typeface="+mn-lt"/>
              </a:rPr>
              <a:t>0</a:t>
            </a:r>
            <a:r>
              <a:rPr lang="en-US" sz="1400" dirty="0">
                <a:latin typeface="Century Gothic"/>
                <a:ea typeface="+mn-lt"/>
                <a:cs typeface="+mn-lt"/>
              </a:rPr>
              <a:t>. </a:t>
            </a:r>
            <a:r>
              <a:rPr lang="en-US" sz="1400" dirty="0">
                <a:latin typeface="Century Gothic"/>
                <a:ea typeface="+mn-lt"/>
                <a:cs typeface="+mn-lt"/>
                <a:hlinkClick r:id="rId5"/>
              </a:rPr>
              <a:t>https://doi.org/10.3389/fmars.2018.00084</a:t>
            </a:r>
            <a:endParaRPr lang="en-US" sz="1400" dirty="0">
              <a:latin typeface="Century Gothic"/>
            </a:endParaRPr>
          </a:p>
          <a:p>
            <a:endParaRPr lang="en-US" sz="1400" dirty="0">
              <a:latin typeface="Century Gothic"/>
              <a:ea typeface="+mn-lt"/>
              <a:cs typeface="+mn-lt"/>
            </a:endParaRPr>
          </a:p>
          <a:p>
            <a:r>
              <a:rPr lang="en-US" sz="1400" dirty="0">
                <a:latin typeface="Century Gothic"/>
                <a:ea typeface="+mn-lt"/>
                <a:cs typeface="+mn-lt"/>
              </a:rPr>
              <a:t>Suir, G.M., Sasser, C.E. &amp; Harris, J.M. (2020). Use of remote sensing and field data to quantify the   performance and resilience of restored Louisiana wetlands. </a:t>
            </a:r>
            <a:r>
              <a:rPr lang="en-US" sz="1400" i="1" dirty="0">
                <a:latin typeface="Century Gothic"/>
                <a:ea typeface="+mn-lt"/>
                <a:cs typeface="+mn-lt"/>
              </a:rPr>
              <a:t>Wetlands, 40</a:t>
            </a:r>
            <a:r>
              <a:rPr lang="en-US" sz="1400" dirty="0">
                <a:latin typeface="Century Gothic"/>
                <a:ea typeface="+mn-lt"/>
                <a:cs typeface="+mn-lt"/>
              </a:rPr>
              <a:t>, 2643–2658.   </a:t>
            </a:r>
            <a:r>
              <a:rPr lang="en-US" sz="1400" dirty="0">
                <a:latin typeface="Century Gothic"/>
                <a:ea typeface="+mn-lt"/>
                <a:cs typeface="+mn-lt"/>
                <a:hlinkClick r:id="rId6"/>
              </a:rPr>
              <a:t>https://doi.org/10.1007/s13157-020-01344-y</a:t>
            </a:r>
            <a:r>
              <a:rPr lang="en-US" sz="1400" dirty="0">
                <a:latin typeface="Century Gothic"/>
                <a:ea typeface="+mn-lt"/>
                <a:cs typeface="+mn-lt"/>
              </a:rPr>
              <a:t> </a:t>
            </a:r>
            <a:endParaRPr lang="en-US" sz="1400" dirty="0">
              <a:latin typeface="Century Gothic"/>
            </a:endParaRPr>
          </a:p>
          <a:p>
            <a:endParaRPr lang="en-US" sz="1400" dirty="0">
              <a:latin typeface="Century Gothic"/>
              <a:ea typeface="+mn-lt"/>
              <a:cs typeface="+mn-lt"/>
            </a:endParaRPr>
          </a:p>
          <a:p>
            <a:r>
              <a:rPr lang="en-US" sz="1400" dirty="0">
                <a:latin typeface="Century Gothic"/>
                <a:ea typeface="+mn-lt"/>
                <a:cs typeface="+mn-lt"/>
              </a:rPr>
              <a:t>Xu, S., Xu, S., Zhou, Y., Yue, S., Zhang, X., Gu, R., … Liu, M. (2021). Long-term changes in the unique   and largest seagrass meadows in the Bohai Sea (China) using satellite (1974–2019) and   sonar data: implication for conservation and restoration. </a:t>
            </a:r>
            <a:r>
              <a:rPr lang="en-US" sz="1400" i="1" dirty="0">
                <a:latin typeface="Century Gothic"/>
                <a:ea typeface="+mn-lt"/>
                <a:cs typeface="+mn-lt"/>
              </a:rPr>
              <a:t>Remote Sensing, 13(5</a:t>
            </a:r>
            <a:r>
              <a:rPr lang="en-US" sz="1400" dirty="0">
                <a:latin typeface="Century Gothic"/>
                <a:ea typeface="+mn-lt"/>
                <a:cs typeface="+mn-lt"/>
              </a:rPr>
              <a:t>), 856.  </a:t>
            </a:r>
            <a:r>
              <a:rPr lang="en-US" sz="1400" u="sng" dirty="0">
                <a:latin typeface="Century Gothic"/>
                <a:ea typeface="+mn-lt"/>
                <a:cs typeface="+mn-lt"/>
                <a:hlinkClick r:id="rId7"/>
              </a:rPr>
              <a:t>http://dx.doi.org/10.3390/rs13050856</a:t>
            </a:r>
            <a:r>
              <a:rPr lang="en-US" sz="1400" dirty="0">
                <a:latin typeface="Century Gothic"/>
                <a:ea typeface="+mn-lt"/>
                <a:cs typeface="+mn-lt"/>
              </a:rPr>
              <a:t> </a:t>
            </a:r>
            <a:endParaRPr lang="en-US" sz="1400" dirty="0">
              <a:latin typeface="Century Gothic"/>
            </a:endParaRPr>
          </a:p>
        </p:txBody>
      </p:sp>
    </p:spTree>
    <p:extLst>
      <p:ext uri="{BB962C8B-B14F-4D97-AF65-F5344CB8AC3E}">
        <p14:creationId xmlns:p14="http://schemas.microsoft.com/office/powerpoint/2010/main" val="141001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oogle Shape;323;g6f552a9b71_0_11">
            <a:extLst>
              <a:ext uri="{FF2B5EF4-FFF2-40B4-BE49-F238E27FC236}">
                <a16:creationId xmlns:a16="http://schemas.microsoft.com/office/drawing/2014/main" id="{18A791AE-9E0F-1B4D-8F65-A4B27E7767B1}"/>
              </a:ext>
            </a:extLst>
          </p:cNvPr>
          <p:cNvSpPr/>
          <p:nvPr/>
        </p:nvSpPr>
        <p:spPr>
          <a:xfrm>
            <a:off x="6334016" y="1021891"/>
            <a:ext cx="5362684" cy="5405444"/>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9" name="Google Shape;323;g6f552a9b71_0_11">
            <a:extLst>
              <a:ext uri="{FF2B5EF4-FFF2-40B4-BE49-F238E27FC236}">
                <a16:creationId xmlns:a16="http://schemas.microsoft.com/office/drawing/2014/main" id="{6D6790FB-0004-C049-8C84-C5D7A5AFF6EF}"/>
              </a:ext>
            </a:extLst>
          </p:cNvPr>
          <p:cNvSpPr/>
          <p:nvPr/>
        </p:nvSpPr>
        <p:spPr>
          <a:xfrm>
            <a:off x="495300" y="1009392"/>
            <a:ext cx="5362684" cy="5405444"/>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2" name="Text Placeholder 3">
            <a:extLst>
              <a:ext uri="{FF2B5EF4-FFF2-40B4-BE49-F238E27FC236}">
                <a16:creationId xmlns:a16="http://schemas.microsoft.com/office/drawing/2014/main" id="{2A6CE902-AEDA-49FA-8803-338F2E2B9F11}"/>
              </a:ext>
            </a:extLst>
          </p:cNvPr>
          <p:cNvSpPr txBox="1">
            <a:spLocks/>
          </p:cNvSpPr>
          <p:nvPr/>
        </p:nvSpPr>
        <p:spPr>
          <a:xfrm>
            <a:off x="6334017" y="3765830"/>
            <a:ext cx="5362684" cy="2662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b="1" dirty="0">
              <a:latin typeface="Century Gothic"/>
            </a:endParaRPr>
          </a:p>
          <a:p>
            <a:pPr marL="0" indent="0" algn="ctr">
              <a:buNone/>
            </a:pPr>
            <a:r>
              <a:rPr lang="en-US" sz="2000" b="1" dirty="0">
                <a:solidFill>
                  <a:schemeClr val="tx1">
                    <a:lumMod val="75000"/>
                    <a:lumOff val="25000"/>
                  </a:schemeClr>
                </a:solidFill>
                <a:latin typeface="Century Gothic"/>
                <a:cs typeface="Calibri"/>
              </a:rPr>
              <a:t>Seagrasses</a:t>
            </a:r>
          </a:p>
          <a:p>
            <a:pPr marL="0" indent="0" algn="ctr">
              <a:buNone/>
            </a:pPr>
            <a:endParaRPr lang="en-US" sz="100" b="1" dirty="0">
              <a:solidFill>
                <a:schemeClr val="tx1">
                  <a:lumMod val="75000"/>
                  <a:lumOff val="25000"/>
                </a:schemeClr>
              </a:solidFill>
              <a:latin typeface="Century Gothic"/>
              <a:cs typeface="Calibri"/>
            </a:endParaRPr>
          </a:p>
          <a:p>
            <a:pPr lvl="1">
              <a:buClr>
                <a:srgbClr val="54AEB2"/>
              </a:buClr>
            </a:pPr>
            <a:r>
              <a:rPr lang="en-US" sz="2000" dirty="0">
                <a:solidFill>
                  <a:schemeClr val="tx1">
                    <a:lumMod val="75000"/>
                    <a:lumOff val="25000"/>
                  </a:schemeClr>
                </a:solidFill>
                <a:latin typeface="Century Gothic"/>
                <a:cs typeface="Calibri"/>
              </a:rPr>
              <a:t>Support biodiversity</a:t>
            </a:r>
          </a:p>
          <a:p>
            <a:pPr lvl="1">
              <a:buClr>
                <a:srgbClr val="54AEB2"/>
              </a:buClr>
            </a:pPr>
            <a:r>
              <a:rPr lang="en-US" sz="2000" dirty="0">
                <a:solidFill>
                  <a:schemeClr val="tx1">
                    <a:lumMod val="75000"/>
                    <a:lumOff val="25000"/>
                  </a:schemeClr>
                </a:solidFill>
                <a:latin typeface="Century Gothic"/>
                <a:cs typeface="Calibri"/>
              </a:rPr>
              <a:t>Prevent harmful algal blooms</a:t>
            </a:r>
          </a:p>
          <a:p>
            <a:pPr lvl="1">
              <a:buClr>
                <a:srgbClr val="54AEB2"/>
              </a:buClr>
            </a:pPr>
            <a:r>
              <a:rPr lang="en-US" sz="2000" dirty="0">
                <a:solidFill>
                  <a:schemeClr val="tx1">
                    <a:lumMod val="75000"/>
                    <a:lumOff val="25000"/>
                  </a:schemeClr>
                </a:solidFill>
                <a:latin typeface="Century Gothic"/>
                <a:cs typeface="Calibri"/>
              </a:rPr>
              <a:t>Nurture healthy fisheries</a:t>
            </a:r>
          </a:p>
          <a:p>
            <a:pPr lvl="1">
              <a:buClr>
                <a:srgbClr val="54AEB2"/>
              </a:buClr>
            </a:pPr>
            <a:r>
              <a:rPr lang="en-US" sz="2000" dirty="0">
                <a:solidFill>
                  <a:schemeClr val="tx1">
                    <a:lumMod val="75000"/>
                    <a:lumOff val="25000"/>
                  </a:schemeClr>
                </a:solidFill>
                <a:latin typeface="Century Gothic"/>
                <a:cs typeface="Calibri"/>
              </a:rPr>
              <a:t>Reduce island erosion</a:t>
            </a:r>
          </a:p>
          <a:p>
            <a:pPr marL="0">
              <a:buClr>
                <a:srgbClr val="54AEB2"/>
              </a:buClr>
            </a:pPr>
            <a:endParaRPr lang="en-US" sz="2400" dirty="0">
              <a:latin typeface="Century Gothic"/>
              <a:cs typeface="Calibri"/>
            </a:endParaRPr>
          </a:p>
          <a:p>
            <a:pPr>
              <a:spcAft>
                <a:spcPts val="600"/>
              </a:spcAft>
              <a:buClr>
                <a:srgbClr val="54AEB2"/>
              </a:buClr>
            </a:pPr>
            <a:endParaRPr lang="en-US" sz="2400" dirty="0">
              <a:latin typeface="Century Gothic"/>
              <a:cs typeface="Calibri"/>
            </a:endParaRPr>
          </a:p>
          <a:p>
            <a:pPr marL="342900">
              <a:spcAft>
                <a:spcPts val="600"/>
              </a:spcAft>
              <a:buClr>
                <a:srgbClr val="7EB761"/>
              </a:buClr>
            </a:pPr>
            <a:endParaRPr lang="en-US" sz="2400" dirty="0">
              <a:latin typeface="Century Gothic"/>
              <a:cs typeface="Calibri"/>
            </a:endParaRPr>
          </a:p>
        </p:txBody>
      </p:sp>
      <p:pic>
        <p:nvPicPr>
          <p:cNvPr id="6" name="Picture 5" descr="A close-up of a plant&#10;&#10;Description automatically generated with medium confidence">
            <a:extLst>
              <a:ext uri="{FF2B5EF4-FFF2-40B4-BE49-F238E27FC236}">
                <a16:creationId xmlns:a16="http://schemas.microsoft.com/office/drawing/2014/main" id="{BADADADD-AA34-E748-99FD-35615152EE51}"/>
              </a:ext>
            </a:extLst>
          </p:cNvPr>
          <p:cNvPicPr>
            <a:picLocks noChangeAspect="1"/>
          </p:cNvPicPr>
          <p:nvPr/>
        </p:nvPicPr>
        <p:blipFill rotWithShape="1">
          <a:blip r:embed="rId3"/>
          <a:srcRect l="3657" t="10604" r="15257" b="8390"/>
          <a:stretch/>
        </p:blipFill>
        <p:spPr>
          <a:xfrm>
            <a:off x="6334016" y="1021891"/>
            <a:ext cx="5362684" cy="2743201"/>
          </a:xfrm>
          <a:prstGeom prst="round2SameRect">
            <a:avLst>
              <a:gd name="adj1" fmla="val 34127"/>
              <a:gd name="adj2" fmla="val 0"/>
            </a:avLst>
          </a:prstGeom>
          <a:effectLst/>
        </p:spPr>
      </p:pic>
      <p:pic>
        <p:nvPicPr>
          <p:cNvPr id="11" name="Picture 4" descr="A picture containing water, sky, nature, outdoor&#10;&#10;Description automatically generated">
            <a:extLst>
              <a:ext uri="{FF2B5EF4-FFF2-40B4-BE49-F238E27FC236}">
                <a16:creationId xmlns:a16="http://schemas.microsoft.com/office/drawing/2014/main" id="{5D830EBB-2710-CD47-B963-565A678D1A0A}"/>
              </a:ext>
            </a:extLst>
          </p:cNvPr>
          <p:cNvPicPr>
            <a:picLocks noChangeAspect="1"/>
          </p:cNvPicPr>
          <p:nvPr/>
        </p:nvPicPr>
        <p:blipFill rotWithShape="1">
          <a:blip r:embed="rId4"/>
          <a:srcRect l="17084" t="8189" r="11783" b="37906"/>
          <a:stretch/>
        </p:blipFill>
        <p:spPr>
          <a:xfrm>
            <a:off x="495300" y="1009392"/>
            <a:ext cx="5362684" cy="2743201"/>
          </a:xfrm>
          <a:prstGeom prst="round2SameRect">
            <a:avLst>
              <a:gd name="adj1" fmla="val 32540"/>
              <a:gd name="adj2" fmla="val 0"/>
            </a:avLst>
          </a:prstGeom>
          <a:effectLst/>
        </p:spPr>
      </p:pic>
      <p:sp>
        <p:nvSpPr>
          <p:cNvPr id="13" name="Text Placeholder 3">
            <a:extLst>
              <a:ext uri="{FF2B5EF4-FFF2-40B4-BE49-F238E27FC236}">
                <a16:creationId xmlns:a16="http://schemas.microsoft.com/office/drawing/2014/main" id="{738F6CDB-A9BD-F14B-BBA0-C70D7E20125F}"/>
              </a:ext>
            </a:extLst>
          </p:cNvPr>
          <p:cNvSpPr txBox="1">
            <a:spLocks/>
          </p:cNvSpPr>
          <p:nvPr/>
        </p:nvSpPr>
        <p:spPr>
          <a:xfrm>
            <a:off x="546214" y="3762515"/>
            <a:ext cx="5114357" cy="2662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b="1" dirty="0">
              <a:solidFill>
                <a:schemeClr val="tx1">
                  <a:lumMod val="85000"/>
                  <a:lumOff val="15000"/>
                </a:schemeClr>
              </a:solidFill>
              <a:latin typeface="Century Gothic"/>
            </a:endParaRPr>
          </a:p>
          <a:p>
            <a:pPr marL="0" indent="0" algn="ctr">
              <a:buNone/>
            </a:pPr>
            <a:r>
              <a:rPr lang="en-US" sz="2000" b="1" dirty="0">
                <a:solidFill>
                  <a:schemeClr val="tx1">
                    <a:lumMod val="75000"/>
                    <a:lumOff val="25000"/>
                  </a:schemeClr>
                </a:solidFill>
                <a:latin typeface="Century Gothic"/>
                <a:cs typeface="Calibri"/>
              </a:rPr>
              <a:t>Barrier Islands</a:t>
            </a:r>
          </a:p>
          <a:p>
            <a:pPr marL="0" indent="0" algn="ctr">
              <a:buNone/>
            </a:pPr>
            <a:endParaRPr lang="en-US" sz="100" b="1" dirty="0">
              <a:solidFill>
                <a:schemeClr val="tx1">
                  <a:lumMod val="75000"/>
                  <a:lumOff val="25000"/>
                </a:schemeClr>
              </a:solidFill>
              <a:latin typeface="Century Gothic"/>
              <a:cs typeface="Calibri"/>
            </a:endParaRPr>
          </a:p>
          <a:p>
            <a:pPr lvl="1">
              <a:buClr>
                <a:srgbClr val="54AEB2"/>
              </a:buClr>
            </a:pPr>
            <a:r>
              <a:rPr lang="en-US" sz="2000" dirty="0">
                <a:solidFill>
                  <a:schemeClr val="tx1">
                    <a:lumMod val="75000"/>
                    <a:lumOff val="25000"/>
                  </a:schemeClr>
                </a:solidFill>
                <a:latin typeface="Century Gothic"/>
                <a:cs typeface="Calibri"/>
              </a:rPr>
              <a:t>Protect coastal Louisiana from storm surge</a:t>
            </a:r>
          </a:p>
          <a:p>
            <a:pPr lvl="1">
              <a:buClr>
                <a:srgbClr val="54AEB2"/>
              </a:buClr>
            </a:pPr>
            <a:r>
              <a:rPr lang="en-US" sz="2000" dirty="0">
                <a:solidFill>
                  <a:schemeClr val="tx1">
                    <a:lumMod val="75000"/>
                    <a:lumOff val="25000"/>
                  </a:schemeClr>
                </a:solidFill>
                <a:latin typeface="Century Gothic"/>
                <a:cs typeface="Calibri"/>
              </a:rPr>
              <a:t>Provide habitat for important bird species</a:t>
            </a:r>
          </a:p>
          <a:p>
            <a:pPr>
              <a:spcAft>
                <a:spcPts val="600"/>
              </a:spcAft>
              <a:buClr>
                <a:srgbClr val="54AEB2"/>
              </a:buClr>
            </a:pPr>
            <a:endParaRPr lang="en-US" sz="2400" dirty="0">
              <a:latin typeface="Century Gothic"/>
              <a:cs typeface="Calibri"/>
            </a:endParaRPr>
          </a:p>
          <a:p>
            <a:pPr marL="342900">
              <a:spcAft>
                <a:spcPts val="600"/>
              </a:spcAft>
              <a:buClr>
                <a:srgbClr val="7EB761"/>
              </a:buClr>
            </a:pPr>
            <a:endParaRPr lang="en-US" sz="2400" dirty="0">
              <a:latin typeface="Century Gothic"/>
              <a:cs typeface="Calibri"/>
            </a:endParaRPr>
          </a:p>
        </p:txBody>
      </p:sp>
      <p:sp>
        <p:nvSpPr>
          <p:cNvPr id="14" name="Google Shape;339;g6f552a9b71_0_11">
            <a:extLst>
              <a:ext uri="{FF2B5EF4-FFF2-40B4-BE49-F238E27FC236}">
                <a16:creationId xmlns:a16="http://schemas.microsoft.com/office/drawing/2014/main" id="{21A7F9CD-8584-984C-B52D-90AF78F624F8}"/>
              </a:ext>
            </a:extLst>
          </p:cNvPr>
          <p:cNvSpPr txBox="1"/>
          <p:nvPr/>
        </p:nvSpPr>
        <p:spPr>
          <a:xfrm>
            <a:off x="0" y="6404025"/>
            <a:ext cx="3282846"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50" b="0" i="0" u="none" strike="noStrike" cap="none" dirty="0">
                <a:solidFill>
                  <a:schemeClr val="tx1">
                    <a:lumMod val="75000"/>
                    <a:lumOff val="25000"/>
                  </a:schemeClr>
                </a:solidFill>
                <a:latin typeface="Century Gothic"/>
                <a:ea typeface="Century Gothic"/>
                <a:cs typeface="Century Gothic"/>
                <a:sym typeface="Century Gothic"/>
              </a:rPr>
              <a:t>Image Credits: USGS, NOAA</a:t>
            </a:r>
          </a:p>
        </p:txBody>
      </p:sp>
      <p:sp>
        <p:nvSpPr>
          <p:cNvPr id="3" name="Title 1">
            <a:extLst>
              <a:ext uri="{FF2B5EF4-FFF2-40B4-BE49-F238E27FC236}">
                <a16:creationId xmlns:a16="http://schemas.microsoft.com/office/drawing/2014/main" id="{05A8F22A-EB6A-4701-A0EA-C94F74EE9F94}"/>
              </a:ext>
            </a:extLst>
          </p:cNvPr>
          <p:cNvSpPr txBox="1">
            <a:spLocks/>
          </p:cNvSpPr>
          <p:nvPr/>
        </p:nvSpPr>
        <p:spPr>
          <a:xfrm>
            <a:off x="481642" y="38309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panose="020F0302020204030204"/>
              </a:rPr>
              <a:t>BRETON NATIONAL WILDLIFE REFUGE</a:t>
            </a:r>
          </a:p>
        </p:txBody>
      </p:sp>
    </p:spTree>
    <p:extLst>
      <p:ext uri="{BB962C8B-B14F-4D97-AF65-F5344CB8AC3E}">
        <p14:creationId xmlns:p14="http://schemas.microsoft.com/office/powerpoint/2010/main" val="249625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17E2E27-29ED-DD47-BD5E-6894A621B34C}"/>
              </a:ext>
            </a:extLst>
          </p:cNvPr>
          <p:cNvGrpSpPr/>
          <p:nvPr/>
        </p:nvGrpSpPr>
        <p:grpSpPr>
          <a:xfrm>
            <a:off x="491441" y="947607"/>
            <a:ext cx="4584700" cy="5490230"/>
            <a:chOff x="495300" y="964513"/>
            <a:chExt cx="4584700" cy="5490230"/>
          </a:xfrm>
        </p:grpSpPr>
        <p:sp>
          <p:nvSpPr>
            <p:cNvPr id="39" name="Google Shape;323;g6f552a9b71_0_11">
              <a:extLst>
                <a:ext uri="{FF2B5EF4-FFF2-40B4-BE49-F238E27FC236}">
                  <a16:creationId xmlns:a16="http://schemas.microsoft.com/office/drawing/2014/main" id="{F7CCCFA1-2FE8-8443-A2F7-21F70D018CC3}"/>
                </a:ext>
              </a:extLst>
            </p:cNvPr>
            <p:cNvSpPr/>
            <p:nvPr/>
          </p:nvSpPr>
          <p:spPr>
            <a:xfrm>
              <a:off x="495300" y="964513"/>
              <a:ext cx="4584700" cy="5490230"/>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grpSp>
          <p:nvGrpSpPr>
            <p:cNvPr id="40" name="Group 39">
              <a:extLst>
                <a:ext uri="{FF2B5EF4-FFF2-40B4-BE49-F238E27FC236}">
                  <a16:creationId xmlns:a16="http://schemas.microsoft.com/office/drawing/2014/main" id="{E4BF58C6-907D-D343-A999-24926F8EF04E}"/>
                </a:ext>
              </a:extLst>
            </p:cNvPr>
            <p:cNvGrpSpPr/>
            <p:nvPr/>
          </p:nvGrpSpPr>
          <p:grpSpPr>
            <a:xfrm>
              <a:off x="733051" y="1239485"/>
              <a:ext cx="3908358" cy="4929678"/>
              <a:chOff x="558883" y="1239485"/>
              <a:chExt cx="3908358" cy="4929678"/>
            </a:xfrm>
          </p:grpSpPr>
          <p:pic>
            <p:nvPicPr>
              <p:cNvPr id="8" name="Picture 7" descr="A picture containing close&#10;&#10;Description automatically generated">
                <a:extLst>
                  <a:ext uri="{FF2B5EF4-FFF2-40B4-BE49-F238E27FC236}">
                    <a16:creationId xmlns:a16="http://schemas.microsoft.com/office/drawing/2014/main" id="{EAE4D9C8-9B1A-244E-B1E4-9B4AF3616B40}"/>
                  </a:ext>
                </a:extLst>
              </p:cNvPr>
              <p:cNvPicPr>
                <a:picLocks noChangeAspect="1"/>
              </p:cNvPicPr>
              <p:nvPr/>
            </p:nvPicPr>
            <p:blipFill rotWithShape="1">
              <a:blip r:embed="rId3"/>
              <a:srcRect l="14286" r="14286"/>
              <a:stretch/>
            </p:blipFill>
            <p:spPr>
              <a:xfrm>
                <a:off x="2902284" y="1239485"/>
                <a:ext cx="1564957" cy="1564957"/>
              </a:xfrm>
              <a:prstGeom prst="ellipse">
                <a:avLst/>
              </a:prstGeom>
              <a:effectLst>
                <a:outerShdw blurRad="63500" sx="102000" sy="102000" algn="ctr" rotWithShape="0">
                  <a:prstClr val="black">
                    <a:alpha val="40000"/>
                  </a:prstClr>
                </a:outerShdw>
              </a:effectLst>
            </p:spPr>
          </p:pic>
          <p:pic>
            <p:nvPicPr>
              <p:cNvPr id="9" name="Picture 4">
                <a:extLst>
                  <a:ext uri="{FF2B5EF4-FFF2-40B4-BE49-F238E27FC236}">
                    <a16:creationId xmlns:a16="http://schemas.microsoft.com/office/drawing/2014/main" id="{81B2E73B-D958-7142-98DC-4CF5079DC2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2902283" y="4604206"/>
                <a:ext cx="1564957" cy="1564957"/>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6" descr="Figure 10 is a map of the Northern Gulf of Mexico CVI calculated using Dolan and others (1985) shoreline change data and sea-level rise rate from NOS/NOAA water-level gages. Texas, Louisiana, and Mississippi account for almost all of the high to very high vulnerability shoreline, while Alabama and Florida are mostly moderate to low vulnerability. ">
                <a:extLst>
                  <a:ext uri="{FF2B5EF4-FFF2-40B4-BE49-F238E27FC236}">
                    <a16:creationId xmlns:a16="http://schemas.microsoft.com/office/drawing/2014/main" id="{C6496257-0876-0140-9F3C-457686C2A5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10" t="17316" r="29168" b="10438"/>
              <a:stretch/>
            </p:blipFill>
            <p:spPr bwMode="auto">
              <a:xfrm>
                <a:off x="2902283" y="2929102"/>
                <a:ext cx="1564957" cy="1564957"/>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BBBDDD6-25ED-7B45-B49B-76FCB9ABE0FD}"/>
                  </a:ext>
                </a:extLst>
              </p:cNvPr>
              <p:cNvSpPr txBox="1"/>
              <p:nvPr/>
            </p:nvSpPr>
            <p:spPr>
              <a:xfrm>
                <a:off x="826664" y="1712685"/>
                <a:ext cx="1811574" cy="461665"/>
              </a:xfrm>
              <a:prstGeom prst="rect">
                <a:avLst/>
              </a:prstGeom>
              <a:noFill/>
            </p:spPr>
            <p:txBody>
              <a:bodyPr wrap="square" rtlCol="0">
                <a:spAutoFit/>
              </a:bodyPr>
              <a:lstStyle/>
              <a:p>
                <a:pPr algn="r"/>
                <a:r>
                  <a:rPr lang="en-US" sz="2400" dirty="0">
                    <a:solidFill>
                      <a:schemeClr val="tx1">
                        <a:lumMod val="75000"/>
                        <a:lumOff val="25000"/>
                      </a:schemeClr>
                    </a:solidFill>
                    <a:latin typeface="Century Gothic" panose="020B0502020202020204" pitchFamily="34" charset="0"/>
                  </a:rPr>
                  <a:t>Hurricanes</a:t>
                </a:r>
              </a:p>
            </p:txBody>
          </p:sp>
          <p:sp>
            <p:nvSpPr>
              <p:cNvPr id="24" name="TextBox 23">
                <a:extLst>
                  <a:ext uri="{FF2B5EF4-FFF2-40B4-BE49-F238E27FC236}">
                    <a16:creationId xmlns:a16="http://schemas.microsoft.com/office/drawing/2014/main" id="{5E510432-197F-1D45-8068-6FBCD1A92917}"/>
                  </a:ext>
                </a:extLst>
              </p:cNvPr>
              <p:cNvSpPr txBox="1"/>
              <p:nvPr/>
            </p:nvSpPr>
            <p:spPr>
              <a:xfrm>
                <a:off x="558883" y="4973278"/>
                <a:ext cx="2268774" cy="830997"/>
              </a:xfrm>
              <a:prstGeom prst="rect">
                <a:avLst/>
              </a:prstGeom>
              <a:noFill/>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Deepwater Horizon oil spill</a:t>
                </a:r>
                <a:endParaRPr lang="en-US" dirty="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D9101CC0-2AB6-CB42-AAF6-4CCF03335155}"/>
                  </a:ext>
                </a:extLst>
              </p:cNvPr>
              <p:cNvSpPr txBox="1"/>
              <p:nvPr/>
            </p:nvSpPr>
            <p:spPr>
              <a:xfrm>
                <a:off x="566314" y="3480747"/>
                <a:ext cx="2167174" cy="461665"/>
              </a:xfrm>
              <a:prstGeom prst="rect">
                <a:avLst/>
              </a:prstGeom>
              <a:noFill/>
            </p:spPr>
            <p:txBody>
              <a:bodyPr wrap="square" rtlCol="0">
                <a:spAutoFit/>
              </a:bodyPr>
              <a:lstStyle/>
              <a:p>
                <a:pPr algn="r"/>
                <a:r>
                  <a:rPr lang="en-US" sz="2400" dirty="0">
                    <a:solidFill>
                      <a:schemeClr val="tx1">
                        <a:lumMod val="75000"/>
                        <a:lumOff val="25000"/>
                      </a:schemeClr>
                    </a:solidFill>
                    <a:latin typeface="Century Gothic" panose="020B0502020202020204" pitchFamily="34" charset="0"/>
                  </a:rPr>
                  <a:t>Sea level rise</a:t>
                </a:r>
              </a:p>
            </p:txBody>
          </p:sp>
        </p:grpSp>
      </p:grpSp>
      <p:grpSp>
        <p:nvGrpSpPr>
          <p:cNvPr id="42" name="Group 41">
            <a:extLst>
              <a:ext uri="{FF2B5EF4-FFF2-40B4-BE49-F238E27FC236}">
                <a16:creationId xmlns:a16="http://schemas.microsoft.com/office/drawing/2014/main" id="{AF77C2B7-AB21-AA42-9D1D-87524E37FA19}"/>
              </a:ext>
            </a:extLst>
          </p:cNvPr>
          <p:cNvGrpSpPr/>
          <p:nvPr/>
        </p:nvGrpSpPr>
        <p:grpSpPr>
          <a:xfrm>
            <a:off x="7039932" y="948895"/>
            <a:ext cx="4672584" cy="5488941"/>
            <a:chOff x="6475484" y="948895"/>
            <a:chExt cx="4584700" cy="5488941"/>
          </a:xfrm>
        </p:grpSpPr>
        <p:sp>
          <p:nvSpPr>
            <p:cNvPr id="41" name="Google Shape;323;g6f552a9b71_0_11">
              <a:extLst>
                <a:ext uri="{FF2B5EF4-FFF2-40B4-BE49-F238E27FC236}">
                  <a16:creationId xmlns:a16="http://schemas.microsoft.com/office/drawing/2014/main" id="{63A08E5F-58B0-3942-A751-D4BC15F76FB2}"/>
                </a:ext>
              </a:extLst>
            </p:cNvPr>
            <p:cNvSpPr/>
            <p:nvPr/>
          </p:nvSpPr>
          <p:spPr>
            <a:xfrm>
              <a:off x="6475484" y="948895"/>
              <a:ext cx="4584700" cy="5488941"/>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grpSp>
          <p:nvGrpSpPr>
            <p:cNvPr id="37" name="Group 36">
              <a:extLst>
                <a:ext uri="{FF2B5EF4-FFF2-40B4-BE49-F238E27FC236}">
                  <a16:creationId xmlns:a16="http://schemas.microsoft.com/office/drawing/2014/main" id="{F6E85C18-DCE7-F547-9FD3-5752AFFAEEB0}"/>
                </a:ext>
              </a:extLst>
            </p:cNvPr>
            <p:cNvGrpSpPr/>
            <p:nvPr/>
          </p:nvGrpSpPr>
          <p:grpSpPr>
            <a:xfrm>
              <a:off x="7234651" y="1001864"/>
              <a:ext cx="3069872" cy="5376035"/>
              <a:chOff x="7234651" y="1205064"/>
              <a:chExt cx="3069872" cy="5376035"/>
            </a:xfrm>
          </p:grpSpPr>
          <p:pic>
            <p:nvPicPr>
              <p:cNvPr id="22" name="Picture 21" descr="Shape&#10;&#10;Description automatically generated with medium confidence">
                <a:extLst>
                  <a:ext uri="{FF2B5EF4-FFF2-40B4-BE49-F238E27FC236}">
                    <a16:creationId xmlns:a16="http://schemas.microsoft.com/office/drawing/2014/main" id="{CB779788-57B2-2848-9CB9-87BE1F6F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653" y="1620511"/>
                <a:ext cx="3069870" cy="4589607"/>
              </a:xfrm>
              <a:prstGeom prst="rect">
                <a:avLst/>
              </a:prstGeom>
            </p:spPr>
          </p:pic>
          <p:sp>
            <p:nvSpPr>
              <p:cNvPr id="27" name="TextBox 26">
                <a:extLst>
                  <a:ext uri="{FF2B5EF4-FFF2-40B4-BE49-F238E27FC236}">
                    <a16:creationId xmlns:a16="http://schemas.microsoft.com/office/drawing/2014/main" id="{6956648A-EBC5-3E46-9156-A737F8BC0E7C}"/>
                  </a:ext>
                </a:extLst>
              </p:cNvPr>
              <p:cNvSpPr txBox="1"/>
              <p:nvPr/>
            </p:nvSpPr>
            <p:spPr>
              <a:xfrm>
                <a:off x="7234651" y="1205064"/>
                <a:ext cx="3069870"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Shrinking islands</a:t>
                </a:r>
              </a:p>
            </p:txBody>
          </p:sp>
          <p:sp>
            <p:nvSpPr>
              <p:cNvPr id="28" name="TextBox 27">
                <a:extLst>
                  <a:ext uri="{FF2B5EF4-FFF2-40B4-BE49-F238E27FC236}">
                    <a16:creationId xmlns:a16="http://schemas.microsoft.com/office/drawing/2014/main" id="{F323DC45-8E44-3642-A342-D5C969A8FB8D}"/>
                  </a:ext>
                </a:extLst>
              </p:cNvPr>
              <p:cNvSpPr txBox="1"/>
              <p:nvPr/>
            </p:nvSpPr>
            <p:spPr>
              <a:xfrm>
                <a:off x="7234651" y="6119434"/>
                <a:ext cx="3069870"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Dwindling seagrass</a:t>
                </a:r>
              </a:p>
            </p:txBody>
          </p:sp>
        </p:grpSp>
      </p:grpSp>
      <p:sp>
        <p:nvSpPr>
          <p:cNvPr id="44" name="Right Arrow 43">
            <a:extLst>
              <a:ext uri="{FF2B5EF4-FFF2-40B4-BE49-F238E27FC236}">
                <a16:creationId xmlns:a16="http://schemas.microsoft.com/office/drawing/2014/main" id="{BC393E21-B75E-B148-906D-45370C243E99}"/>
              </a:ext>
            </a:extLst>
          </p:cNvPr>
          <p:cNvSpPr/>
          <p:nvPr/>
        </p:nvSpPr>
        <p:spPr>
          <a:xfrm>
            <a:off x="5368608" y="3193574"/>
            <a:ext cx="1378857" cy="589961"/>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itle 1">
            <a:extLst>
              <a:ext uri="{FF2B5EF4-FFF2-40B4-BE49-F238E27FC236}">
                <a16:creationId xmlns:a16="http://schemas.microsoft.com/office/drawing/2014/main" id="{0D5E781E-E72B-1D4A-8266-5B565D141F90}"/>
              </a:ext>
            </a:extLst>
          </p:cNvPr>
          <p:cNvSpPr txBox="1">
            <a:spLocks/>
          </p:cNvSpPr>
          <p:nvPr/>
        </p:nvSpPr>
        <p:spPr>
          <a:xfrm>
            <a:off x="495299" y="38309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panose="020F0302020204030204"/>
              </a:rPr>
              <a:t>COMMUNITY CONCERNS</a:t>
            </a:r>
          </a:p>
        </p:txBody>
      </p:sp>
      <p:sp>
        <p:nvSpPr>
          <p:cNvPr id="46" name="Google Shape;339;g6f552a9b71_0_11">
            <a:extLst>
              <a:ext uri="{FF2B5EF4-FFF2-40B4-BE49-F238E27FC236}">
                <a16:creationId xmlns:a16="http://schemas.microsoft.com/office/drawing/2014/main" id="{BF1A28D0-B03A-A444-81F7-C3A8BE1C9CF7}"/>
              </a:ext>
            </a:extLst>
          </p:cNvPr>
          <p:cNvSpPr txBox="1"/>
          <p:nvPr/>
        </p:nvSpPr>
        <p:spPr>
          <a:xfrm>
            <a:off x="0" y="6404025"/>
            <a:ext cx="3282846"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50" b="0" i="0" u="none" strike="noStrike" cap="none" dirty="0">
                <a:solidFill>
                  <a:srgbClr val="3F3F3F"/>
                </a:solidFill>
                <a:latin typeface="Century Gothic"/>
                <a:ea typeface="Century Gothic"/>
                <a:cs typeface="Century Gothic"/>
                <a:sym typeface="Century Gothic"/>
              </a:rPr>
              <a:t>Image Credits: USGS, NOAA, USCG </a:t>
            </a:r>
            <a:endParaRPr sz="1050" b="0" i="0" u="none" strike="noStrike" cap="none"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3633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C4BC01-E358-46FD-96C2-C6B183EA723E}"/>
              </a:ext>
            </a:extLst>
          </p:cNvPr>
          <p:cNvSpPr txBox="1">
            <a:spLocks/>
          </p:cNvSpPr>
          <p:nvPr/>
        </p:nvSpPr>
        <p:spPr>
          <a:xfrm>
            <a:off x="395446" y="381152"/>
            <a:ext cx="11301253"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a:rPr>
              <a:t>WATER QUALITY INDICATORS</a:t>
            </a:r>
            <a:endParaRPr lang="en-US" dirty="0"/>
          </a:p>
        </p:txBody>
      </p:sp>
      <p:sp>
        <p:nvSpPr>
          <p:cNvPr id="45" name="Google Shape;339;g6f552a9b71_0_11">
            <a:extLst>
              <a:ext uri="{FF2B5EF4-FFF2-40B4-BE49-F238E27FC236}">
                <a16:creationId xmlns:a16="http://schemas.microsoft.com/office/drawing/2014/main" id="{9BBC00CF-BED3-524D-84C1-94714F31537E}"/>
              </a:ext>
            </a:extLst>
          </p:cNvPr>
          <p:cNvSpPr txBox="1"/>
          <p:nvPr/>
        </p:nvSpPr>
        <p:spPr>
          <a:xfrm>
            <a:off x="0" y="6390962"/>
            <a:ext cx="3282846"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50" b="0" i="0" u="none" strike="noStrike" cap="none" dirty="0">
                <a:solidFill>
                  <a:srgbClr val="3F3F3F"/>
                </a:solidFill>
                <a:latin typeface="Century Gothic"/>
                <a:ea typeface="Century Gothic"/>
                <a:cs typeface="Century Gothic"/>
                <a:sym typeface="Century Gothic"/>
              </a:rPr>
              <a:t>Image Credits: USGS, NOAA</a:t>
            </a:r>
            <a:endParaRPr sz="1050" b="0" i="0" u="none" strike="noStrike" cap="none" dirty="0">
              <a:solidFill>
                <a:srgbClr val="3F3F3F"/>
              </a:solidFill>
              <a:latin typeface="Century Gothic"/>
              <a:ea typeface="Century Gothic"/>
              <a:cs typeface="Century Gothic"/>
              <a:sym typeface="Century Gothic"/>
            </a:endParaRPr>
          </a:p>
        </p:txBody>
      </p:sp>
      <p:grpSp>
        <p:nvGrpSpPr>
          <p:cNvPr id="44" name="Group 43">
            <a:extLst>
              <a:ext uri="{FF2B5EF4-FFF2-40B4-BE49-F238E27FC236}">
                <a16:creationId xmlns:a16="http://schemas.microsoft.com/office/drawing/2014/main" id="{487369B0-3C0B-3246-A31E-2D9130BE93F4}"/>
              </a:ext>
            </a:extLst>
          </p:cNvPr>
          <p:cNvGrpSpPr/>
          <p:nvPr/>
        </p:nvGrpSpPr>
        <p:grpSpPr>
          <a:xfrm>
            <a:off x="4275694" y="1011972"/>
            <a:ext cx="3640604" cy="5415363"/>
            <a:chOff x="495298" y="1009392"/>
            <a:chExt cx="3640604" cy="5415363"/>
          </a:xfrm>
        </p:grpSpPr>
        <p:sp>
          <p:nvSpPr>
            <p:cNvPr id="25" name="Google Shape;323;g6f552a9b71_0_11">
              <a:extLst>
                <a:ext uri="{FF2B5EF4-FFF2-40B4-BE49-F238E27FC236}">
                  <a16:creationId xmlns:a16="http://schemas.microsoft.com/office/drawing/2014/main" id="{5EEB93B5-5A62-C34B-B622-AAE7AA04E82C}"/>
                </a:ext>
              </a:extLst>
            </p:cNvPr>
            <p:cNvSpPr/>
            <p:nvPr/>
          </p:nvSpPr>
          <p:spPr>
            <a:xfrm>
              <a:off x="495300" y="1009392"/>
              <a:ext cx="3640602" cy="5405444"/>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pic>
          <p:nvPicPr>
            <p:cNvPr id="39" name="Picture 38" descr="A picture containing reef, ocean floor&#10;&#10;Description automatically generated">
              <a:extLst>
                <a:ext uri="{FF2B5EF4-FFF2-40B4-BE49-F238E27FC236}">
                  <a16:creationId xmlns:a16="http://schemas.microsoft.com/office/drawing/2014/main" id="{894EC259-B8D7-2B4D-B39F-9ABD57718D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l="23387" t="76" r="8877" b="21062"/>
            <a:stretch/>
          </p:blipFill>
          <p:spPr>
            <a:xfrm>
              <a:off x="495298" y="3722030"/>
              <a:ext cx="3632476" cy="2702725"/>
            </a:xfrm>
            <a:prstGeom prst="round2SameRect">
              <a:avLst>
                <a:gd name="adj1" fmla="val 947"/>
                <a:gd name="adj2" fmla="val 22382"/>
              </a:avLst>
            </a:prstGeom>
          </p:spPr>
        </p:pic>
        <p:sp>
          <p:nvSpPr>
            <p:cNvPr id="46" name="Text Placeholder 3">
              <a:extLst>
                <a:ext uri="{FF2B5EF4-FFF2-40B4-BE49-F238E27FC236}">
                  <a16:creationId xmlns:a16="http://schemas.microsoft.com/office/drawing/2014/main" id="{5D9131D0-5FF0-BA4F-A221-67235B693A1A}"/>
                </a:ext>
              </a:extLst>
            </p:cNvPr>
            <p:cNvSpPr txBox="1">
              <a:spLocks/>
            </p:cNvSpPr>
            <p:nvPr/>
          </p:nvSpPr>
          <p:spPr>
            <a:xfrm>
              <a:off x="495300" y="1023615"/>
              <a:ext cx="3632474" cy="2662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b="1" dirty="0">
                <a:solidFill>
                  <a:schemeClr val="tx1">
                    <a:lumMod val="85000"/>
                    <a:lumOff val="15000"/>
                  </a:schemeClr>
                </a:solidFill>
                <a:latin typeface="Century Gothic"/>
              </a:endParaRPr>
            </a:p>
            <a:p>
              <a:pPr marL="0" indent="0" algn="ctr">
                <a:buNone/>
              </a:pPr>
              <a:r>
                <a:rPr lang="en-US" sz="2000" b="1" dirty="0">
                  <a:solidFill>
                    <a:schemeClr val="tx1">
                      <a:lumMod val="75000"/>
                      <a:lumOff val="25000"/>
                    </a:schemeClr>
                  </a:solidFill>
                  <a:latin typeface="Century Gothic"/>
                  <a:cs typeface="Calibri"/>
                </a:rPr>
                <a:t>Turbidity</a:t>
              </a:r>
            </a:p>
            <a:p>
              <a:pPr marL="0" indent="0" algn="ctr">
                <a:buNone/>
              </a:pPr>
              <a:endParaRPr lang="en-US" sz="100" b="1" dirty="0">
                <a:solidFill>
                  <a:schemeClr val="tx1">
                    <a:lumMod val="75000"/>
                    <a:lumOff val="25000"/>
                  </a:schemeClr>
                </a:solidFill>
                <a:latin typeface="Century Gothic"/>
                <a:cs typeface="Calibri"/>
              </a:endParaRPr>
            </a:p>
            <a:p>
              <a:pPr marL="457200" lvl="1">
                <a:buClr>
                  <a:srgbClr val="54AEB2"/>
                </a:buClr>
              </a:pPr>
              <a:r>
                <a:rPr lang="en-US" sz="2000" dirty="0">
                  <a:solidFill>
                    <a:schemeClr val="tx1">
                      <a:lumMod val="75000"/>
                      <a:lumOff val="25000"/>
                    </a:schemeClr>
                  </a:solidFill>
                  <a:latin typeface="Century Gothic"/>
                  <a:cs typeface="Calibri"/>
                </a:rPr>
                <a:t>Relative water clarity</a:t>
              </a:r>
            </a:p>
            <a:p>
              <a:pPr marL="457200" lvl="1">
                <a:buClr>
                  <a:srgbClr val="54AEB2"/>
                </a:buClr>
              </a:pPr>
              <a:r>
                <a:rPr lang="en-US" sz="2000" dirty="0">
                  <a:solidFill>
                    <a:schemeClr val="tx1">
                      <a:lumMod val="75000"/>
                      <a:lumOff val="25000"/>
                    </a:schemeClr>
                  </a:solidFill>
                  <a:latin typeface="Century Gothic"/>
                  <a:cs typeface="Calibri"/>
                </a:rPr>
                <a:t>Sediment, other suspended solids</a:t>
              </a:r>
            </a:p>
            <a:p>
              <a:pPr marL="457200" lvl="1">
                <a:buClr>
                  <a:srgbClr val="54AEB2"/>
                </a:buClr>
              </a:pPr>
              <a:r>
                <a:rPr lang="en-US" sz="2000" dirty="0">
                  <a:solidFill>
                    <a:schemeClr val="tx1">
                      <a:lumMod val="75000"/>
                      <a:lumOff val="25000"/>
                    </a:schemeClr>
                  </a:solidFill>
                  <a:latin typeface="Century Gothic"/>
                  <a:cs typeface="Calibri"/>
                </a:rPr>
                <a:t>Reduces availability of light to seagrass</a:t>
              </a:r>
            </a:p>
            <a:p>
              <a:pPr>
                <a:spcAft>
                  <a:spcPts val="600"/>
                </a:spcAft>
                <a:buClr>
                  <a:srgbClr val="54AEB2"/>
                </a:buClr>
              </a:pPr>
              <a:endParaRPr lang="en-US" sz="2400" dirty="0">
                <a:latin typeface="Century Gothic"/>
                <a:cs typeface="Calibri"/>
              </a:endParaRPr>
            </a:p>
            <a:p>
              <a:pPr marL="342900">
                <a:spcAft>
                  <a:spcPts val="600"/>
                </a:spcAft>
                <a:buClr>
                  <a:srgbClr val="7EB761"/>
                </a:buClr>
              </a:pPr>
              <a:endParaRPr lang="en-US" sz="2400" dirty="0">
                <a:latin typeface="Century Gothic"/>
                <a:cs typeface="Calibri"/>
              </a:endParaRPr>
            </a:p>
          </p:txBody>
        </p:sp>
      </p:grpSp>
      <p:grpSp>
        <p:nvGrpSpPr>
          <p:cNvPr id="50" name="Group 49">
            <a:extLst>
              <a:ext uri="{FF2B5EF4-FFF2-40B4-BE49-F238E27FC236}">
                <a16:creationId xmlns:a16="http://schemas.microsoft.com/office/drawing/2014/main" id="{301D9B89-2169-1545-9341-0ACF0A74061C}"/>
              </a:ext>
            </a:extLst>
          </p:cNvPr>
          <p:cNvGrpSpPr/>
          <p:nvPr/>
        </p:nvGrpSpPr>
        <p:grpSpPr>
          <a:xfrm>
            <a:off x="8056094" y="1021891"/>
            <a:ext cx="3640606" cy="5405444"/>
            <a:chOff x="8056094" y="1021891"/>
            <a:chExt cx="3640606" cy="5405444"/>
          </a:xfrm>
        </p:grpSpPr>
        <p:sp>
          <p:nvSpPr>
            <p:cNvPr id="27" name="Google Shape;323;g6f552a9b71_0_11">
              <a:extLst>
                <a:ext uri="{FF2B5EF4-FFF2-40B4-BE49-F238E27FC236}">
                  <a16:creationId xmlns:a16="http://schemas.microsoft.com/office/drawing/2014/main" id="{160E7ABC-393C-FA46-977A-41BF2A54C572}"/>
                </a:ext>
              </a:extLst>
            </p:cNvPr>
            <p:cNvSpPr/>
            <p:nvPr/>
          </p:nvSpPr>
          <p:spPr>
            <a:xfrm>
              <a:off x="8056098" y="1021891"/>
              <a:ext cx="3640602" cy="5405444"/>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pic>
          <p:nvPicPr>
            <p:cNvPr id="43" name="Picture 42" descr="A picture containing dark&#10;&#10;Description automatically generated">
              <a:extLst>
                <a:ext uri="{FF2B5EF4-FFF2-40B4-BE49-F238E27FC236}">
                  <a16:creationId xmlns:a16="http://schemas.microsoft.com/office/drawing/2014/main" id="{1BFCF0DC-C737-8C47-A9B6-83DD07D2E7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21" t="9873" r="7191" b="15317"/>
            <a:stretch/>
          </p:blipFill>
          <p:spPr>
            <a:xfrm rot="10800000">
              <a:off x="8056095" y="3712114"/>
              <a:ext cx="3640603" cy="2702722"/>
            </a:xfrm>
            <a:prstGeom prst="round2SameRect">
              <a:avLst>
                <a:gd name="adj1" fmla="val 22393"/>
                <a:gd name="adj2" fmla="val 0"/>
              </a:avLst>
            </a:prstGeom>
          </p:spPr>
        </p:pic>
        <p:sp>
          <p:nvSpPr>
            <p:cNvPr id="47" name="Text Placeholder 3">
              <a:extLst>
                <a:ext uri="{FF2B5EF4-FFF2-40B4-BE49-F238E27FC236}">
                  <a16:creationId xmlns:a16="http://schemas.microsoft.com/office/drawing/2014/main" id="{CD5084D2-4953-F943-9F77-ABD44AD739A2}"/>
                </a:ext>
              </a:extLst>
            </p:cNvPr>
            <p:cNvSpPr txBox="1">
              <a:spLocks/>
            </p:cNvSpPr>
            <p:nvPr/>
          </p:nvSpPr>
          <p:spPr>
            <a:xfrm>
              <a:off x="8056094" y="1023615"/>
              <a:ext cx="3640605" cy="2662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b="1" dirty="0">
                <a:solidFill>
                  <a:schemeClr val="tx1">
                    <a:lumMod val="85000"/>
                    <a:lumOff val="15000"/>
                  </a:schemeClr>
                </a:solidFill>
                <a:latin typeface="Century Gothic"/>
              </a:endParaRPr>
            </a:p>
            <a:p>
              <a:pPr marL="0" indent="0" algn="ctr">
                <a:buNone/>
              </a:pPr>
              <a:r>
                <a:rPr lang="en-US" sz="2000" b="1" dirty="0">
                  <a:solidFill>
                    <a:schemeClr val="tx1">
                      <a:lumMod val="75000"/>
                      <a:lumOff val="25000"/>
                    </a:schemeClr>
                  </a:solidFill>
                  <a:latin typeface="Century Gothic"/>
                  <a:cs typeface="Calibri"/>
                </a:rPr>
                <a:t>Chlorophyll-a</a:t>
              </a:r>
            </a:p>
            <a:p>
              <a:pPr marL="0" indent="0" algn="ctr">
                <a:buNone/>
              </a:pPr>
              <a:endParaRPr lang="en-US" sz="100" b="1" dirty="0">
                <a:solidFill>
                  <a:schemeClr val="tx1">
                    <a:lumMod val="75000"/>
                    <a:lumOff val="25000"/>
                  </a:schemeClr>
                </a:solidFill>
                <a:latin typeface="Century Gothic"/>
                <a:cs typeface="Calibri"/>
              </a:endParaRPr>
            </a:p>
            <a:p>
              <a:pPr marL="457200" lvl="1">
                <a:buClr>
                  <a:srgbClr val="54AEB2"/>
                </a:buClr>
              </a:pPr>
              <a:r>
                <a:rPr lang="en-US" sz="2000" dirty="0">
                  <a:solidFill>
                    <a:schemeClr val="tx1">
                      <a:lumMod val="75000"/>
                      <a:lumOff val="25000"/>
                    </a:schemeClr>
                  </a:solidFill>
                  <a:latin typeface="Century Gothic"/>
                  <a:cs typeface="Calibri"/>
                </a:rPr>
                <a:t>Photosynthetic activity</a:t>
              </a:r>
            </a:p>
            <a:p>
              <a:pPr marL="457200" lvl="1">
                <a:buClr>
                  <a:srgbClr val="54AEB2"/>
                </a:buClr>
              </a:pPr>
              <a:r>
                <a:rPr lang="en-US" sz="2000" dirty="0">
                  <a:solidFill>
                    <a:schemeClr val="tx1">
                      <a:lumMod val="75000"/>
                      <a:lumOff val="25000"/>
                    </a:schemeClr>
                  </a:solidFill>
                  <a:latin typeface="Century Gothic"/>
                  <a:cs typeface="Calibri"/>
                </a:rPr>
                <a:t>Seagrass, phytoplankton</a:t>
              </a:r>
            </a:p>
            <a:p>
              <a:pPr marL="457200" lvl="1">
                <a:buClr>
                  <a:srgbClr val="54AEB2"/>
                </a:buClr>
              </a:pPr>
              <a:r>
                <a:rPr lang="en-US" sz="2000" dirty="0">
                  <a:solidFill>
                    <a:schemeClr val="tx1">
                      <a:lumMod val="75000"/>
                      <a:lumOff val="25000"/>
                    </a:schemeClr>
                  </a:solidFill>
                  <a:latin typeface="Century Gothic"/>
                  <a:cs typeface="Calibri"/>
                </a:rPr>
                <a:t>Harmful algal blooms</a:t>
              </a:r>
            </a:p>
            <a:p>
              <a:pPr marL="457200" lvl="1">
                <a:buClr>
                  <a:srgbClr val="54AEB2"/>
                </a:buClr>
              </a:pPr>
              <a:r>
                <a:rPr lang="en-US" sz="2000" dirty="0">
                  <a:solidFill>
                    <a:schemeClr val="tx1">
                      <a:lumMod val="75000"/>
                      <a:lumOff val="25000"/>
                    </a:schemeClr>
                  </a:solidFill>
                  <a:latin typeface="Century Gothic"/>
                  <a:cs typeface="Calibri"/>
                </a:rPr>
                <a:t>Nutrient-limited</a:t>
              </a:r>
              <a:endParaRPr lang="en-US" sz="2400" dirty="0">
                <a:latin typeface="Century Gothic"/>
                <a:cs typeface="Calibri"/>
              </a:endParaRPr>
            </a:p>
            <a:p>
              <a:pPr marL="342900">
                <a:spcAft>
                  <a:spcPts val="600"/>
                </a:spcAft>
                <a:buClr>
                  <a:srgbClr val="7EB761"/>
                </a:buClr>
              </a:pPr>
              <a:endParaRPr lang="en-US" sz="2400" dirty="0">
                <a:latin typeface="Century Gothic"/>
                <a:cs typeface="Calibri"/>
              </a:endParaRPr>
            </a:p>
          </p:txBody>
        </p:sp>
      </p:grpSp>
      <p:sp>
        <p:nvSpPr>
          <p:cNvPr id="48" name="Google Shape;323;g6f552a9b71_0_11">
            <a:extLst>
              <a:ext uri="{FF2B5EF4-FFF2-40B4-BE49-F238E27FC236}">
                <a16:creationId xmlns:a16="http://schemas.microsoft.com/office/drawing/2014/main" id="{6EE1192B-48C7-614D-92B3-ADF23F3F0795}"/>
              </a:ext>
            </a:extLst>
          </p:cNvPr>
          <p:cNvSpPr/>
          <p:nvPr/>
        </p:nvSpPr>
        <p:spPr>
          <a:xfrm>
            <a:off x="495300" y="1021891"/>
            <a:ext cx="3640602" cy="5405444"/>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52" name="Text Placeholder 3">
            <a:extLst>
              <a:ext uri="{FF2B5EF4-FFF2-40B4-BE49-F238E27FC236}">
                <a16:creationId xmlns:a16="http://schemas.microsoft.com/office/drawing/2014/main" id="{1E430832-1415-8546-8EC5-42E19123C976}"/>
              </a:ext>
            </a:extLst>
          </p:cNvPr>
          <p:cNvSpPr txBox="1">
            <a:spLocks/>
          </p:cNvSpPr>
          <p:nvPr/>
        </p:nvSpPr>
        <p:spPr>
          <a:xfrm>
            <a:off x="507492" y="1023615"/>
            <a:ext cx="3632474" cy="2662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b="1" dirty="0">
              <a:solidFill>
                <a:schemeClr val="tx1">
                  <a:lumMod val="85000"/>
                  <a:lumOff val="15000"/>
                </a:schemeClr>
              </a:solidFill>
              <a:latin typeface="Century Gothic"/>
            </a:endParaRPr>
          </a:p>
          <a:p>
            <a:pPr marL="0" indent="0" algn="ctr">
              <a:buNone/>
            </a:pPr>
            <a:r>
              <a:rPr lang="en-US" sz="2000" b="1" dirty="0">
                <a:solidFill>
                  <a:schemeClr val="tx1">
                    <a:lumMod val="75000"/>
                    <a:lumOff val="25000"/>
                  </a:schemeClr>
                </a:solidFill>
                <a:latin typeface="Century Gothic"/>
                <a:cs typeface="Calibri"/>
              </a:rPr>
              <a:t>Salinity</a:t>
            </a:r>
          </a:p>
          <a:p>
            <a:pPr marL="0" indent="0" algn="ctr">
              <a:buNone/>
            </a:pPr>
            <a:endParaRPr lang="en-US" sz="100" b="1" dirty="0">
              <a:solidFill>
                <a:schemeClr val="tx1">
                  <a:lumMod val="75000"/>
                  <a:lumOff val="25000"/>
                </a:schemeClr>
              </a:solidFill>
              <a:latin typeface="Century Gothic"/>
              <a:cs typeface="Calibri"/>
            </a:endParaRPr>
          </a:p>
          <a:p>
            <a:pPr marL="457200" lvl="1">
              <a:buClr>
                <a:srgbClr val="54AEB2"/>
              </a:buClr>
            </a:pPr>
            <a:r>
              <a:rPr lang="en-US" sz="2000" dirty="0">
                <a:solidFill>
                  <a:schemeClr val="tx1">
                    <a:lumMod val="75000"/>
                    <a:lumOff val="25000"/>
                  </a:schemeClr>
                </a:solidFill>
                <a:latin typeface="Century Gothic"/>
                <a:cs typeface="Calibri"/>
              </a:rPr>
              <a:t>Concentration of salts</a:t>
            </a:r>
          </a:p>
          <a:p>
            <a:pPr marL="457200" lvl="1">
              <a:buClr>
                <a:srgbClr val="54AEB2"/>
              </a:buClr>
            </a:pPr>
            <a:r>
              <a:rPr lang="en-US" sz="2000" dirty="0">
                <a:solidFill>
                  <a:schemeClr val="tx1">
                    <a:lumMod val="75000"/>
                    <a:lumOff val="25000"/>
                  </a:schemeClr>
                </a:solidFill>
                <a:latin typeface="Century Gothic"/>
                <a:cs typeface="Calibri"/>
              </a:rPr>
              <a:t>Varies with freshwater input from river</a:t>
            </a:r>
          </a:p>
          <a:p>
            <a:pPr marL="457200" lvl="1">
              <a:buClr>
                <a:srgbClr val="54AEB2"/>
              </a:buClr>
            </a:pPr>
            <a:r>
              <a:rPr lang="en-US" sz="2000" dirty="0">
                <a:solidFill>
                  <a:schemeClr val="tx1">
                    <a:lumMod val="75000"/>
                    <a:lumOff val="25000"/>
                  </a:schemeClr>
                </a:solidFill>
                <a:latin typeface="Century Gothic"/>
                <a:cs typeface="Calibri"/>
              </a:rPr>
              <a:t>Impacts seagrass growth and mortality</a:t>
            </a:r>
            <a:endParaRPr lang="en-US" sz="2400" dirty="0">
              <a:latin typeface="Century Gothic"/>
              <a:cs typeface="Calibri"/>
            </a:endParaRPr>
          </a:p>
          <a:p>
            <a:pPr marL="342900">
              <a:spcAft>
                <a:spcPts val="600"/>
              </a:spcAft>
              <a:buClr>
                <a:srgbClr val="7EB761"/>
              </a:buClr>
            </a:pPr>
            <a:endParaRPr lang="en-US" sz="2400" dirty="0">
              <a:latin typeface="Century Gothic"/>
              <a:cs typeface="Calibri"/>
            </a:endParaRPr>
          </a:p>
        </p:txBody>
      </p:sp>
      <p:pic>
        <p:nvPicPr>
          <p:cNvPr id="5124" name="Picture 4" descr="Satellite image showing New Orleans and Mississippi River delta">
            <a:extLst>
              <a:ext uri="{FF2B5EF4-FFF2-40B4-BE49-F238E27FC236}">
                <a16:creationId xmlns:a16="http://schemas.microsoft.com/office/drawing/2014/main" id="{B6C76C6A-220D-EA49-8500-CF1A141D93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89" t="31873" r="15965" b="28862"/>
          <a:stretch/>
        </p:blipFill>
        <p:spPr bwMode="auto">
          <a:xfrm>
            <a:off x="507492" y="3722030"/>
            <a:ext cx="3628401" cy="2692807"/>
          </a:xfrm>
          <a:prstGeom prst="round2SameRect">
            <a:avLst>
              <a:gd name="adj1" fmla="val 0"/>
              <a:gd name="adj2" fmla="val 2194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8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D009EAD-5B5B-6C41-9403-4EEEA2502DC8}"/>
              </a:ext>
            </a:extLst>
          </p:cNvPr>
          <p:cNvSpPr txBox="1">
            <a:spLocks/>
          </p:cNvSpPr>
          <p:nvPr/>
        </p:nvSpPr>
        <p:spPr>
          <a:xfrm>
            <a:off x="438149" y="40214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panose="020F0302020204030204"/>
              </a:rPr>
              <a:t>RESTORATION AND REVEGETATION</a:t>
            </a:r>
          </a:p>
        </p:txBody>
      </p:sp>
      <p:grpSp>
        <p:nvGrpSpPr>
          <p:cNvPr id="15" name="Group 14">
            <a:extLst>
              <a:ext uri="{FF2B5EF4-FFF2-40B4-BE49-F238E27FC236}">
                <a16:creationId xmlns:a16="http://schemas.microsoft.com/office/drawing/2014/main" id="{1F0D0B22-9F9D-F04A-8A84-FCEF61C480EF}"/>
              </a:ext>
            </a:extLst>
          </p:cNvPr>
          <p:cNvGrpSpPr/>
          <p:nvPr/>
        </p:nvGrpSpPr>
        <p:grpSpPr>
          <a:xfrm>
            <a:off x="495300" y="990600"/>
            <a:ext cx="4991100" cy="5461465"/>
            <a:chOff x="495300" y="990600"/>
            <a:chExt cx="4851400" cy="5308600"/>
          </a:xfrm>
          <a:effectLst>
            <a:outerShdw blurRad="50800" dist="38100" dir="2700000" algn="tl" rotWithShape="0">
              <a:prstClr val="black">
                <a:alpha val="40000"/>
              </a:prstClr>
            </a:outerShdw>
          </a:effectLst>
        </p:grpSpPr>
        <p:pic>
          <p:nvPicPr>
            <p:cNvPr id="14" name="Picture 13" descr="A picture containing diagram&#10;&#10;Description automatically generated">
              <a:extLst>
                <a:ext uri="{FF2B5EF4-FFF2-40B4-BE49-F238E27FC236}">
                  <a16:creationId xmlns:a16="http://schemas.microsoft.com/office/drawing/2014/main" id="{CFE8A138-2FD8-D54C-83DF-7D95055BE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990600"/>
              <a:ext cx="4851400" cy="5308600"/>
            </a:xfrm>
            <a:prstGeom prst="roundRect">
              <a:avLst>
                <a:gd name="adj" fmla="val 12317"/>
              </a:avLst>
            </a:prstGeom>
          </p:spPr>
        </p:pic>
        <p:sp>
          <p:nvSpPr>
            <p:cNvPr id="11" name="TextBox 10">
              <a:extLst>
                <a:ext uri="{FF2B5EF4-FFF2-40B4-BE49-F238E27FC236}">
                  <a16:creationId xmlns:a16="http://schemas.microsoft.com/office/drawing/2014/main" id="{8355ACE6-30FC-7445-8E67-B2D8E3091D69}"/>
                </a:ext>
              </a:extLst>
            </p:cNvPr>
            <p:cNvSpPr txBox="1"/>
            <p:nvPr/>
          </p:nvSpPr>
          <p:spPr>
            <a:xfrm>
              <a:off x="776660" y="1060570"/>
              <a:ext cx="956603" cy="400110"/>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1984</a:t>
              </a:r>
            </a:p>
          </p:txBody>
        </p:sp>
        <p:sp>
          <p:nvSpPr>
            <p:cNvPr id="29" name="TextBox 28">
              <a:extLst>
                <a:ext uri="{FF2B5EF4-FFF2-40B4-BE49-F238E27FC236}">
                  <a16:creationId xmlns:a16="http://schemas.microsoft.com/office/drawing/2014/main" id="{DE77C720-EEDE-9F4F-8489-EAFB1E5D5074}"/>
                </a:ext>
              </a:extLst>
            </p:cNvPr>
            <p:cNvSpPr txBox="1"/>
            <p:nvPr/>
          </p:nvSpPr>
          <p:spPr>
            <a:xfrm>
              <a:off x="4106936" y="1060570"/>
              <a:ext cx="956603" cy="400110"/>
            </a:xfrm>
            <a:prstGeom prst="rect">
              <a:avLst/>
            </a:prstGeom>
            <a:noFill/>
          </p:spPr>
          <p:txBody>
            <a:bodyPr wrap="square" rtlCol="0">
              <a:spAutoFit/>
            </a:bodyPr>
            <a:lstStyle/>
            <a:p>
              <a:pPr algn="r"/>
              <a:r>
                <a:rPr lang="en-US" sz="2000" dirty="0">
                  <a:solidFill>
                    <a:schemeClr val="bg1"/>
                  </a:solidFill>
                  <a:latin typeface="Century Gothic" panose="020B0502020202020204" pitchFamily="34" charset="0"/>
                </a:rPr>
                <a:t>2019</a:t>
              </a:r>
            </a:p>
          </p:txBody>
        </p:sp>
      </p:grpSp>
      <p:pic>
        <p:nvPicPr>
          <p:cNvPr id="4098" name="Picture 2" descr="sand being pumped on to beach">
            <a:extLst>
              <a:ext uri="{FF2B5EF4-FFF2-40B4-BE49-F238E27FC236}">
                <a16:creationId xmlns:a16="http://schemas.microsoft.com/office/drawing/2014/main" id="{CEBF7CFE-27EA-5E4C-BCA4-F5C5F03E7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78" b="27369"/>
          <a:stretch/>
        </p:blipFill>
        <p:spPr bwMode="auto">
          <a:xfrm>
            <a:off x="5786510" y="990600"/>
            <a:ext cx="5910190" cy="2067951"/>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Right Arrow 32">
            <a:extLst>
              <a:ext uri="{FF2B5EF4-FFF2-40B4-BE49-F238E27FC236}">
                <a16:creationId xmlns:a16="http://schemas.microsoft.com/office/drawing/2014/main" id="{D6306609-E820-2A4D-A58B-998F90273622}"/>
              </a:ext>
            </a:extLst>
          </p:cNvPr>
          <p:cNvSpPr/>
          <p:nvPr/>
        </p:nvSpPr>
        <p:spPr>
          <a:xfrm rot="5400000">
            <a:off x="8238370" y="3422095"/>
            <a:ext cx="1006468" cy="589961"/>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oogle Shape;339;g6f552a9b71_0_11">
            <a:extLst>
              <a:ext uri="{FF2B5EF4-FFF2-40B4-BE49-F238E27FC236}">
                <a16:creationId xmlns:a16="http://schemas.microsoft.com/office/drawing/2014/main" id="{EEF8FD42-F578-B14C-847B-9ADFBB62E678}"/>
              </a:ext>
            </a:extLst>
          </p:cNvPr>
          <p:cNvSpPr txBox="1"/>
          <p:nvPr/>
        </p:nvSpPr>
        <p:spPr>
          <a:xfrm>
            <a:off x="0" y="6404025"/>
            <a:ext cx="3282846"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50" b="0" i="0" u="none" strike="noStrike" cap="none" dirty="0">
                <a:solidFill>
                  <a:srgbClr val="3F3F3F"/>
                </a:solidFill>
                <a:latin typeface="Century Gothic"/>
                <a:ea typeface="Century Gothic"/>
                <a:cs typeface="Century Gothic"/>
                <a:sym typeface="Century Gothic"/>
              </a:rPr>
              <a:t>Image Credits: NPS, NOAA</a:t>
            </a:r>
            <a:endParaRPr sz="1050" b="0" i="0" u="none" strike="noStrike" cap="none" dirty="0">
              <a:solidFill>
                <a:srgbClr val="3F3F3F"/>
              </a:solidFill>
              <a:latin typeface="Century Gothic"/>
              <a:ea typeface="Century Gothic"/>
              <a:cs typeface="Century Gothic"/>
              <a:sym typeface="Century Gothic"/>
            </a:endParaRPr>
          </a:p>
        </p:txBody>
      </p:sp>
      <p:pic>
        <p:nvPicPr>
          <p:cNvPr id="35" name="Picture 34" descr="A close-up of a plant&#10;&#10;Description automatically generated with medium confidence">
            <a:extLst>
              <a:ext uri="{FF2B5EF4-FFF2-40B4-BE49-F238E27FC236}">
                <a16:creationId xmlns:a16="http://schemas.microsoft.com/office/drawing/2014/main" id="{FA3FC485-2C8F-884B-AED5-CC85D35ABA58}"/>
              </a:ext>
            </a:extLst>
          </p:cNvPr>
          <p:cNvPicPr>
            <a:picLocks noChangeAspect="1"/>
          </p:cNvPicPr>
          <p:nvPr/>
        </p:nvPicPr>
        <p:blipFill rotWithShape="1">
          <a:blip r:embed="rId5"/>
          <a:srcRect t="15567" r="10635" b="23367"/>
          <a:stretch/>
        </p:blipFill>
        <p:spPr>
          <a:xfrm>
            <a:off x="5786510" y="4384114"/>
            <a:ext cx="5910190" cy="206795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176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7B7A764-5CC1-4878-82EE-90F568BD5DDC}"/>
              </a:ext>
            </a:extLst>
          </p:cNvPr>
          <p:cNvSpPr/>
          <p:nvPr/>
        </p:nvSpPr>
        <p:spPr>
          <a:xfrm>
            <a:off x="1905639" y="1281882"/>
            <a:ext cx="1462231" cy="1462231"/>
          </a:xfrm>
          <a:prstGeom prst="ellipse">
            <a:avLst/>
          </a:prstGeom>
          <a:solidFill>
            <a:schemeClr val="accent3">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F1A0BE8A-3AF0-4DE5-B07C-77F00AC20839}"/>
              </a:ext>
            </a:extLst>
          </p:cNvPr>
          <p:cNvSpPr txBox="1"/>
          <p:nvPr/>
        </p:nvSpPr>
        <p:spPr>
          <a:xfrm>
            <a:off x="3965844" y="1281882"/>
            <a:ext cx="6355080" cy="14622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r>
              <a:rPr lang="en-US" sz="2400" b="1" dirty="0">
                <a:solidFill>
                  <a:schemeClr val="tx1">
                    <a:lumMod val="75000"/>
                    <a:lumOff val="25000"/>
                  </a:schemeClr>
                </a:solidFill>
                <a:latin typeface="Century Gothic"/>
              </a:rPr>
              <a:t>Develop</a:t>
            </a:r>
            <a:r>
              <a:rPr lang="en-US" sz="2400" dirty="0">
                <a:solidFill>
                  <a:schemeClr val="tx1">
                    <a:lumMod val="75000"/>
                    <a:lumOff val="25000"/>
                  </a:schemeClr>
                </a:solidFill>
                <a:latin typeface="Century Gothic"/>
              </a:rPr>
              <a:t> a Google Earth Engine tool that monitors and evaluates water quality parameters including turbidity</a:t>
            </a:r>
            <a:endParaRPr lang="en-US" sz="2400" dirty="0"/>
          </a:p>
        </p:txBody>
      </p:sp>
      <p:pic>
        <p:nvPicPr>
          <p:cNvPr id="24" name="Graphic 23" descr="Programmer female with solid fill">
            <a:extLst>
              <a:ext uri="{FF2B5EF4-FFF2-40B4-BE49-F238E27FC236}">
                <a16:creationId xmlns:a16="http://schemas.microsoft.com/office/drawing/2014/main" id="{AB8E99B2-F3E3-4DD7-A9A1-8BB50FF1D1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179554" y="1555797"/>
            <a:ext cx="914400" cy="914400"/>
          </a:xfrm>
          <a:prstGeom prst="rect">
            <a:avLst/>
          </a:prstGeom>
        </p:spPr>
      </p:pic>
      <p:sp>
        <p:nvSpPr>
          <p:cNvPr id="25" name="Oval 24">
            <a:extLst>
              <a:ext uri="{FF2B5EF4-FFF2-40B4-BE49-F238E27FC236}">
                <a16:creationId xmlns:a16="http://schemas.microsoft.com/office/drawing/2014/main" id="{E768E54E-E009-4D37-8351-2B5DD95483EF}"/>
              </a:ext>
            </a:extLst>
          </p:cNvPr>
          <p:cNvSpPr/>
          <p:nvPr/>
        </p:nvSpPr>
        <p:spPr>
          <a:xfrm>
            <a:off x="1905639" y="2907496"/>
            <a:ext cx="1462231" cy="1462231"/>
          </a:xfrm>
          <a:prstGeom prst="ellipse">
            <a:avLst/>
          </a:prstGeom>
          <a:solidFill>
            <a:schemeClr val="accent3">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Oval 26">
            <a:extLst>
              <a:ext uri="{FF2B5EF4-FFF2-40B4-BE49-F238E27FC236}">
                <a16:creationId xmlns:a16="http://schemas.microsoft.com/office/drawing/2014/main" id="{0375F186-5DAF-43C4-8C4C-DE731A272A7F}"/>
              </a:ext>
            </a:extLst>
          </p:cNvPr>
          <p:cNvSpPr/>
          <p:nvPr/>
        </p:nvSpPr>
        <p:spPr>
          <a:xfrm>
            <a:off x="1905639" y="4526011"/>
            <a:ext cx="1462231" cy="1462231"/>
          </a:xfrm>
          <a:prstGeom prst="ellipse">
            <a:avLst/>
          </a:prstGeom>
          <a:solidFill>
            <a:schemeClr val="accent3">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0" name="Graphic 29" descr="Statistics with solid fill">
            <a:extLst>
              <a:ext uri="{FF2B5EF4-FFF2-40B4-BE49-F238E27FC236}">
                <a16:creationId xmlns:a16="http://schemas.microsoft.com/office/drawing/2014/main" id="{3BD73474-99BE-4F42-9DEB-6A7352CF69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195505" y="3181411"/>
            <a:ext cx="914400" cy="914400"/>
          </a:xfrm>
          <a:prstGeom prst="rect">
            <a:avLst/>
          </a:prstGeom>
        </p:spPr>
      </p:pic>
      <p:pic>
        <p:nvPicPr>
          <p:cNvPr id="32" name="Graphic 31" descr="Network diagram with solid fill">
            <a:extLst>
              <a:ext uri="{FF2B5EF4-FFF2-40B4-BE49-F238E27FC236}">
                <a16:creationId xmlns:a16="http://schemas.microsoft.com/office/drawing/2014/main" id="{0BC0722C-BB6D-42A1-8313-DAF6FC9641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212406" y="4799926"/>
            <a:ext cx="914400" cy="914400"/>
          </a:xfrm>
          <a:prstGeom prst="rect">
            <a:avLst/>
          </a:prstGeom>
        </p:spPr>
      </p:pic>
      <p:sp>
        <p:nvSpPr>
          <p:cNvPr id="34" name="TextBox 33">
            <a:extLst>
              <a:ext uri="{FF2B5EF4-FFF2-40B4-BE49-F238E27FC236}">
                <a16:creationId xmlns:a16="http://schemas.microsoft.com/office/drawing/2014/main" id="{DBC1D0A7-5E81-4B42-8317-E69349DAC9AF}"/>
              </a:ext>
            </a:extLst>
          </p:cNvPr>
          <p:cNvSpPr txBox="1"/>
          <p:nvPr/>
        </p:nvSpPr>
        <p:spPr>
          <a:xfrm>
            <a:off x="3965844" y="2907496"/>
            <a:ext cx="6351593" cy="14622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nSpc>
                <a:spcPct val="100000"/>
              </a:lnSpc>
            </a:pPr>
            <a:r>
              <a:rPr lang="en-US" sz="2400" b="1" dirty="0">
                <a:solidFill>
                  <a:schemeClr val="tx1">
                    <a:lumMod val="75000"/>
                    <a:lumOff val="25000"/>
                  </a:schemeClr>
                </a:solidFill>
                <a:latin typeface="Century Gothic"/>
              </a:rPr>
              <a:t>Analyze </a:t>
            </a:r>
            <a:r>
              <a:rPr lang="en-US" sz="2400" dirty="0">
                <a:solidFill>
                  <a:schemeClr val="tx1">
                    <a:lumMod val="75000"/>
                    <a:lumOff val="25000"/>
                  </a:schemeClr>
                </a:solidFill>
                <a:latin typeface="Century Gothic"/>
              </a:rPr>
              <a:t>historical trends in water quality parameters relevant to seagrass health</a:t>
            </a:r>
          </a:p>
        </p:txBody>
      </p:sp>
      <p:sp>
        <p:nvSpPr>
          <p:cNvPr id="35" name="TextBox 34">
            <a:extLst>
              <a:ext uri="{FF2B5EF4-FFF2-40B4-BE49-F238E27FC236}">
                <a16:creationId xmlns:a16="http://schemas.microsoft.com/office/drawing/2014/main" id="{16D60348-CB0E-4B0A-878B-73A947BA80A9}"/>
              </a:ext>
            </a:extLst>
          </p:cNvPr>
          <p:cNvSpPr txBox="1"/>
          <p:nvPr/>
        </p:nvSpPr>
        <p:spPr>
          <a:xfrm>
            <a:off x="3965844" y="4526011"/>
            <a:ext cx="6351593" cy="14622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r>
              <a:rPr lang="en-US" sz="2400" b="1" dirty="0">
                <a:solidFill>
                  <a:schemeClr val="tx1">
                    <a:lumMod val="75000"/>
                    <a:lumOff val="25000"/>
                  </a:schemeClr>
                </a:solidFill>
                <a:latin typeface="Century Gothic"/>
              </a:rPr>
              <a:t>Generate</a:t>
            </a:r>
            <a:r>
              <a:rPr lang="en-US" sz="2400" dirty="0">
                <a:solidFill>
                  <a:schemeClr val="tx1">
                    <a:lumMod val="75000"/>
                    <a:lumOff val="25000"/>
                  </a:schemeClr>
                </a:solidFill>
                <a:latin typeface="Century Gothic"/>
              </a:rPr>
              <a:t> maps displaying current turbidity conditions and seagrass bed locations</a:t>
            </a:r>
            <a:endParaRPr lang="en-US" sz="2400" dirty="0"/>
          </a:p>
        </p:txBody>
      </p:sp>
      <p:sp>
        <p:nvSpPr>
          <p:cNvPr id="45" name="Title 1">
            <a:extLst>
              <a:ext uri="{FF2B5EF4-FFF2-40B4-BE49-F238E27FC236}">
                <a16:creationId xmlns:a16="http://schemas.microsoft.com/office/drawing/2014/main" id="{1D3470B4-7970-7F40-9BA7-9D30C241CF06}"/>
              </a:ext>
            </a:extLst>
          </p:cNvPr>
          <p:cNvSpPr txBox="1">
            <a:spLocks/>
          </p:cNvSpPr>
          <p:nvPr/>
        </p:nvSpPr>
        <p:spPr>
          <a:xfrm>
            <a:off x="495299" y="38309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panose="020F0302020204030204"/>
              </a:rPr>
              <a:t>OBJECTIVES</a:t>
            </a:r>
          </a:p>
        </p:txBody>
      </p:sp>
    </p:spTree>
    <p:extLst>
      <p:ext uri="{BB962C8B-B14F-4D97-AF65-F5344CB8AC3E}">
        <p14:creationId xmlns:p14="http://schemas.microsoft.com/office/powerpoint/2010/main" val="115196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CECEC729-332B-4DAE-85F1-C987398CA931}"/>
              </a:ext>
            </a:extLst>
          </p:cNvPr>
          <p:cNvSpPr txBox="1">
            <a:spLocks/>
          </p:cNvSpPr>
          <p:nvPr/>
        </p:nvSpPr>
        <p:spPr>
          <a:xfrm>
            <a:off x="29915" y="6438880"/>
            <a:ext cx="2004557" cy="248169"/>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050" dirty="0">
                <a:solidFill>
                  <a:schemeClr val="tx1">
                    <a:lumMod val="75000"/>
                    <a:lumOff val="25000"/>
                  </a:schemeClr>
                </a:solidFill>
                <a:latin typeface="Century Gothic"/>
              </a:rPr>
              <a:t>Image</a:t>
            </a: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 </a:t>
            </a:r>
            <a:r>
              <a:rPr lang="en-US" sz="1050" dirty="0">
                <a:solidFill>
                  <a:schemeClr val="tx1">
                    <a:lumMod val="75000"/>
                    <a:lumOff val="25000"/>
                  </a:schemeClr>
                </a:solidFill>
                <a:latin typeface="Century Gothic"/>
              </a:rPr>
              <a:t>Credits</a:t>
            </a: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a:t>
            </a:r>
            <a:r>
              <a:rPr lang="en-US" sz="1050" dirty="0">
                <a:solidFill>
                  <a:schemeClr val="tx1">
                    <a:lumMod val="75000"/>
                    <a:lumOff val="25000"/>
                  </a:schemeClr>
                </a:solidFill>
                <a:latin typeface="Century Gothic"/>
              </a:rPr>
              <a:t> USGS </a:t>
            </a:r>
            <a:endParaRPr kumimoji="0" lang="en-US" sz="1050" i="0" u="none" strike="noStrike" kern="1200" cap="none" spc="0" normalizeH="0" baseline="0" noProof="0" dirty="0">
              <a:ln>
                <a:noFill/>
              </a:ln>
              <a:solidFill>
                <a:schemeClr val="tx1">
                  <a:lumMod val="75000"/>
                  <a:lumOff val="25000"/>
                </a:schemeClr>
              </a:solidFill>
              <a:effectLst/>
              <a:uLnTx/>
              <a:uFillTx/>
            </a:endParaRPr>
          </a:p>
        </p:txBody>
      </p:sp>
      <p:sp>
        <p:nvSpPr>
          <p:cNvPr id="14" name="Google Shape;323;g6f552a9b71_0_11">
            <a:extLst>
              <a:ext uri="{FF2B5EF4-FFF2-40B4-BE49-F238E27FC236}">
                <a16:creationId xmlns:a16="http://schemas.microsoft.com/office/drawing/2014/main" id="{A9C03ECD-E466-A94A-A5DF-CA59C1034482}"/>
              </a:ext>
            </a:extLst>
          </p:cNvPr>
          <p:cNvSpPr/>
          <p:nvPr/>
        </p:nvSpPr>
        <p:spPr>
          <a:xfrm>
            <a:off x="491441" y="1237167"/>
            <a:ext cx="3280459" cy="3366785"/>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15" name="Google Shape;323;g6f552a9b71_0_11">
            <a:extLst>
              <a:ext uri="{FF2B5EF4-FFF2-40B4-BE49-F238E27FC236}">
                <a16:creationId xmlns:a16="http://schemas.microsoft.com/office/drawing/2014/main" id="{89B95202-3F25-B746-9D4B-6C226F18546C}"/>
              </a:ext>
            </a:extLst>
          </p:cNvPr>
          <p:cNvSpPr/>
          <p:nvPr/>
        </p:nvSpPr>
        <p:spPr>
          <a:xfrm>
            <a:off x="4453841" y="1237167"/>
            <a:ext cx="3280459" cy="3366785"/>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16" name="Google Shape;323;g6f552a9b71_0_11">
            <a:extLst>
              <a:ext uri="{FF2B5EF4-FFF2-40B4-BE49-F238E27FC236}">
                <a16:creationId xmlns:a16="http://schemas.microsoft.com/office/drawing/2014/main" id="{3904FD4D-71C7-A24F-8B72-736E90633289}"/>
              </a:ext>
            </a:extLst>
          </p:cNvPr>
          <p:cNvSpPr/>
          <p:nvPr/>
        </p:nvSpPr>
        <p:spPr>
          <a:xfrm>
            <a:off x="8416241" y="1218117"/>
            <a:ext cx="3280459" cy="3385835"/>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21" name="Round Same Side Corner Rectangle 20">
            <a:extLst>
              <a:ext uri="{FF2B5EF4-FFF2-40B4-BE49-F238E27FC236}">
                <a16:creationId xmlns:a16="http://schemas.microsoft.com/office/drawing/2014/main" id="{66E2E30E-8F38-0542-A8F1-5E4A60E89168}"/>
              </a:ext>
            </a:extLst>
          </p:cNvPr>
          <p:cNvSpPr/>
          <p:nvPr/>
        </p:nvSpPr>
        <p:spPr>
          <a:xfrm>
            <a:off x="8424162" y="1234824"/>
            <a:ext cx="3284521" cy="1847088"/>
          </a:xfrm>
          <a:prstGeom prst="round2SameRect">
            <a:avLst>
              <a:gd name="adj1" fmla="val 31810"/>
              <a:gd name="adj2" fmla="val 0"/>
            </a:avLst>
          </a:prstGeom>
          <a:solidFill>
            <a:schemeClr val="tx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7">
            <a:extLst>
              <a:ext uri="{FF2B5EF4-FFF2-40B4-BE49-F238E27FC236}">
                <a16:creationId xmlns:a16="http://schemas.microsoft.com/office/drawing/2014/main" id="{3C598B57-CCFB-194C-AA9F-2876103145A3}"/>
              </a:ext>
            </a:extLst>
          </p:cNvPr>
          <p:cNvPicPr>
            <a:picLocks noChangeAspect="1"/>
          </p:cNvPicPr>
          <p:nvPr/>
        </p:nvPicPr>
        <p:blipFill>
          <a:blip r:embed="rId3"/>
          <a:stretch>
            <a:fillRect/>
          </a:stretch>
        </p:blipFill>
        <p:spPr>
          <a:xfrm>
            <a:off x="8412178" y="1235804"/>
            <a:ext cx="3284522" cy="1845129"/>
          </a:xfrm>
          <a:prstGeom prst="round2SameRect">
            <a:avLst>
              <a:gd name="adj1" fmla="val 28466"/>
              <a:gd name="adj2" fmla="val 0"/>
            </a:avLst>
          </a:prstGeom>
          <a:ln>
            <a:noFill/>
          </a:ln>
          <a:effectLst>
            <a:innerShdw blurRad="63500" dist="63500" dir="5400000">
              <a:prstClr val="black"/>
            </a:innerShdw>
          </a:effectLst>
        </p:spPr>
      </p:pic>
      <p:sp>
        <p:nvSpPr>
          <p:cNvPr id="12" name="Round Same Side Corner Rectangle 11">
            <a:extLst>
              <a:ext uri="{FF2B5EF4-FFF2-40B4-BE49-F238E27FC236}">
                <a16:creationId xmlns:a16="http://schemas.microsoft.com/office/drawing/2014/main" id="{3B7F23FA-7135-B347-87EB-5234ED002D82}"/>
              </a:ext>
            </a:extLst>
          </p:cNvPr>
          <p:cNvSpPr/>
          <p:nvPr/>
        </p:nvSpPr>
        <p:spPr>
          <a:xfrm>
            <a:off x="4449779" y="1234824"/>
            <a:ext cx="3284521" cy="1847088"/>
          </a:xfrm>
          <a:prstGeom prst="round2SameRect">
            <a:avLst>
              <a:gd name="adj1" fmla="val 3181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6" descr="A picture containing satellite&#10;&#10;Description automatically generated">
            <a:extLst>
              <a:ext uri="{FF2B5EF4-FFF2-40B4-BE49-F238E27FC236}">
                <a16:creationId xmlns:a16="http://schemas.microsoft.com/office/drawing/2014/main" id="{D957875B-46B9-4A4E-8D96-CEB4C6A91A22}"/>
              </a:ext>
            </a:extLst>
          </p:cNvPr>
          <p:cNvPicPr>
            <a:picLocks noChangeAspect="1"/>
          </p:cNvPicPr>
          <p:nvPr/>
        </p:nvPicPr>
        <p:blipFill>
          <a:blip r:embed="rId4"/>
          <a:stretch>
            <a:fillRect/>
          </a:stretch>
        </p:blipFill>
        <p:spPr>
          <a:xfrm>
            <a:off x="5000040" y="1234824"/>
            <a:ext cx="2179935" cy="1842409"/>
          </a:xfrm>
          <a:prstGeom prst="rect">
            <a:avLst/>
          </a:prstGeom>
          <a:ln>
            <a:noFill/>
          </a:ln>
          <a:effectLst>
            <a:softEdge rad="63500"/>
          </a:effectLst>
        </p:spPr>
      </p:pic>
      <p:sp>
        <p:nvSpPr>
          <p:cNvPr id="20" name="Round Same Side Corner Rectangle 19">
            <a:extLst>
              <a:ext uri="{FF2B5EF4-FFF2-40B4-BE49-F238E27FC236}">
                <a16:creationId xmlns:a16="http://schemas.microsoft.com/office/drawing/2014/main" id="{0E300DE2-637C-A74D-A15E-1219DB6B10BB}"/>
              </a:ext>
            </a:extLst>
          </p:cNvPr>
          <p:cNvSpPr/>
          <p:nvPr/>
        </p:nvSpPr>
        <p:spPr>
          <a:xfrm>
            <a:off x="495300" y="1234824"/>
            <a:ext cx="3284521" cy="1847088"/>
          </a:xfrm>
          <a:prstGeom prst="round2SameRect">
            <a:avLst>
              <a:gd name="adj1" fmla="val 3181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5" descr="A picture containing text, dirty&#10;&#10;Description automatically generated">
            <a:extLst>
              <a:ext uri="{FF2B5EF4-FFF2-40B4-BE49-F238E27FC236}">
                <a16:creationId xmlns:a16="http://schemas.microsoft.com/office/drawing/2014/main" id="{DB486D9F-009E-0B4E-981B-4426EA6D657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363007" y="1242060"/>
            <a:ext cx="1525141" cy="1847088"/>
          </a:xfrm>
          <a:prstGeom prst="rect">
            <a:avLst/>
          </a:prstGeom>
          <a:ln>
            <a:noFill/>
          </a:ln>
          <a:effectLst>
            <a:softEdge rad="63500"/>
          </a:effectLst>
        </p:spPr>
      </p:pic>
      <p:sp>
        <p:nvSpPr>
          <p:cNvPr id="35" name="TextBox 34">
            <a:extLst>
              <a:ext uri="{FF2B5EF4-FFF2-40B4-BE49-F238E27FC236}">
                <a16:creationId xmlns:a16="http://schemas.microsoft.com/office/drawing/2014/main" id="{6F3DEFD6-8733-7841-B972-7DD98EFB55E7}"/>
              </a:ext>
            </a:extLst>
          </p:cNvPr>
          <p:cNvSpPr txBox="1"/>
          <p:nvPr/>
        </p:nvSpPr>
        <p:spPr>
          <a:xfrm>
            <a:off x="731117" y="3425761"/>
            <a:ext cx="2788920" cy="830997"/>
          </a:xfrm>
          <a:prstGeom prst="rect">
            <a:avLst/>
          </a:prstGeom>
          <a:noFill/>
        </p:spPr>
        <p:txBody>
          <a:bodyPr wrap="square" rtlCol="0">
            <a:spAutoFit/>
          </a:bodyPr>
          <a:lstStyle/>
          <a:p>
            <a:pPr algn="ctr"/>
            <a:r>
              <a:rPr lang="en-US" sz="2400" b="1" dirty="0">
                <a:solidFill>
                  <a:schemeClr val="accent6"/>
                </a:solidFill>
                <a:latin typeface="Century Gothic" panose="020B0502020202020204" pitchFamily="34" charset="0"/>
              </a:rPr>
              <a:t>Landsat 5 TM</a:t>
            </a:r>
          </a:p>
          <a:p>
            <a:pPr algn="ctr"/>
            <a:r>
              <a:rPr lang="en-US" sz="2400" b="1" dirty="0">
                <a:solidFill>
                  <a:schemeClr val="accent6"/>
                </a:solidFill>
                <a:latin typeface="Century Gothic" panose="020B0502020202020204" pitchFamily="34" charset="0"/>
              </a:rPr>
              <a:t>1984-2012 </a:t>
            </a:r>
          </a:p>
        </p:txBody>
      </p:sp>
      <p:sp>
        <p:nvSpPr>
          <p:cNvPr id="36" name="TextBox 35">
            <a:extLst>
              <a:ext uri="{FF2B5EF4-FFF2-40B4-BE49-F238E27FC236}">
                <a16:creationId xmlns:a16="http://schemas.microsoft.com/office/drawing/2014/main" id="{E8A27B2F-CDE7-4B44-8384-5C0CF2AA30F3}"/>
              </a:ext>
            </a:extLst>
          </p:cNvPr>
          <p:cNvSpPr txBox="1"/>
          <p:nvPr/>
        </p:nvSpPr>
        <p:spPr>
          <a:xfrm>
            <a:off x="4695547" y="3425760"/>
            <a:ext cx="2788920" cy="830997"/>
          </a:xfrm>
          <a:prstGeom prst="rect">
            <a:avLst/>
          </a:prstGeom>
          <a:noFill/>
        </p:spPr>
        <p:txBody>
          <a:bodyPr wrap="square" rtlCol="0">
            <a:spAutoFit/>
          </a:bodyPr>
          <a:lstStyle/>
          <a:p>
            <a:pPr algn="ctr"/>
            <a:r>
              <a:rPr lang="en-US" sz="2400" b="1" dirty="0">
                <a:solidFill>
                  <a:schemeClr val="accent5"/>
                </a:solidFill>
                <a:latin typeface="Century Gothic" panose="020B0502020202020204" pitchFamily="34" charset="0"/>
              </a:rPr>
              <a:t>Landsat 7 ETM+</a:t>
            </a:r>
          </a:p>
          <a:p>
            <a:pPr algn="ctr"/>
            <a:r>
              <a:rPr lang="en-US" sz="2400" b="1" dirty="0">
                <a:solidFill>
                  <a:schemeClr val="accent5"/>
                </a:solidFill>
                <a:latin typeface="Century Gothic" panose="020B0502020202020204" pitchFamily="34" charset="0"/>
              </a:rPr>
              <a:t>2012-2013 </a:t>
            </a:r>
          </a:p>
        </p:txBody>
      </p:sp>
      <p:sp>
        <p:nvSpPr>
          <p:cNvPr id="37" name="TextBox 36">
            <a:extLst>
              <a:ext uri="{FF2B5EF4-FFF2-40B4-BE49-F238E27FC236}">
                <a16:creationId xmlns:a16="http://schemas.microsoft.com/office/drawing/2014/main" id="{499A0B38-1693-F44E-8739-549C4B97C7E0}"/>
              </a:ext>
            </a:extLst>
          </p:cNvPr>
          <p:cNvSpPr txBox="1"/>
          <p:nvPr/>
        </p:nvSpPr>
        <p:spPr>
          <a:xfrm>
            <a:off x="8659979" y="3425760"/>
            <a:ext cx="2788920" cy="830997"/>
          </a:xfrm>
          <a:prstGeom prst="rect">
            <a:avLst/>
          </a:prstGeom>
          <a:noFill/>
        </p:spPr>
        <p:txBody>
          <a:bodyPr wrap="square" rtlCol="0">
            <a:spAutoFit/>
          </a:bodyPr>
          <a:lstStyle/>
          <a:p>
            <a:pPr algn="ctr"/>
            <a:r>
              <a:rPr lang="en-US" sz="2400" b="1" dirty="0">
                <a:solidFill>
                  <a:schemeClr val="accent2"/>
                </a:solidFill>
                <a:latin typeface="Century Gothic" panose="020B0502020202020204" pitchFamily="34" charset="0"/>
              </a:rPr>
              <a:t>Landsat 8 OLI</a:t>
            </a:r>
          </a:p>
          <a:p>
            <a:pPr algn="ctr"/>
            <a:r>
              <a:rPr lang="en-US" sz="2400" b="1" dirty="0">
                <a:solidFill>
                  <a:schemeClr val="accent2"/>
                </a:solidFill>
                <a:latin typeface="Century Gothic" panose="020B0502020202020204" pitchFamily="34" charset="0"/>
              </a:rPr>
              <a:t>2013-2021</a:t>
            </a:r>
          </a:p>
        </p:txBody>
      </p:sp>
      <p:grpSp>
        <p:nvGrpSpPr>
          <p:cNvPr id="40" name="Group 39">
            <a:extLst>
              <a:ext uri="{FF2B5EF4-FFF2-40B4-BE49-F238E27FC236}">
                <a16:creationId xmlns:a16="http://schemas.microsoft.com/office/drawing/2014/main" id="{30AA8A1D-1DFD-4D49-B787-35B92F9782C1}"/>
              </a:ext>
            </a:extLst>
          </p:cNvPr>
          <p:cNvGrpSpPr/>
          <p:nvPr/>
        </p:nvGrpSpPr>
        <p:grpSpPr>
          <a:xfrm>
            <a:off x="510238" y="5227319"/>
            <a:ext cx="11110261" cy="609601"/>
            <a:chOff x="510238" y="5471159"/>
            <a:chExt cx="11110261" cy="609601"/>
          </a:xfrm>
        </p:grpSpPr>
        <p:sp>
          <p:nvSpPr>
            <p:cNvPr id="32" name="Round Same Side Corner Rectangle 31">
              <a:extLst>
                <a:ext uri="{FF2B5EF4-FFF2-40B4-BE49-F238E27FC236}">
                  <a16:creationId xmlns:a16="http://schemas.microsoft.com/office/drawing/2014/main" id="{31B1A5E7-6D46-014A-9426-C726F3212198}"/>
                </a:ext>
              </a:extLst>
            </p:cNvPr>
            <p:cNvSpPr/>
            <p:nvPr/>
          </p:nvSpPr>
          <p:spPr>
            <a:xfrm rot="16200000">
              <a:off x="4473998" y="1507400"/>
              <a:ext cx="609600" cy="8537119"/>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DD1B51A-8DAC-5F42-809D-3A0186B17A3F}"/>
                </a:ext>
              </a:extLst>
            </p:cNvPr>
            <p:cNvSpPr/>
            <p:nvPr/>
          </p:nvSpPr>
          <p:spPr>
            <a:xfrm flipH="1">
              <a:off x="9047358" y="5471159"/>
              <a:ext cx="236221" cy="609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 Same Side Corner Rectangle 33">
              <a:extLst>
                <a:ext uri="{FF2B5EF4-FFF2-40B4-BE49-F238E27FC236}">
                  <a16:creationId xmlns:a16="http://schemas.microsoft.com/office/drawing/2014/main" id="{83FB32CD-06DE-2F4B-A28E-9D921B3C2262}"/>
                </a:ext>
              </a:extLst>
            </p:cNvPr>
            <p:cNvSpPr/>
            <p:nvPr/>
          </p:nvSpPr>
          <p:spPr>
            <a:xfrm rot="5400000">
              <a:off x="10134600" y="4594860"/>
              <a:ext cx="609600" cy="2362199"/>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33758C7E-5C86-F54A-BEBD-15404A57168B}"/>
                </a:ext>
              </a:extLst>
            </p:cNvPr>
            <p:cNvSpPr txBox="1"/>
            <p:nvPr/>
          </p:nvSpPr>
          <p:spPr>
            <a:xfrm>
              <a:off x="571501" y="5545126"/>
              <a:ext cx="1303355"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1984</a:t>
              </a:r>
            </a:p>
          </p:txBody>
        </p:sp>
        <p:sp>
          <p:nvSpPr>
            <p:cNvPr id="39" name="TextBox 38">
              <a:extLst>
                <a:ext uri="{FF2B5EF4-FFF2-40B4-BE49-F238E27FC236}">
                  <a16:creationId xmlns:a16="http://schemas.microsoft.com/office/drawing/2014/main" id="{4C356064-1155-C847-92DB-E33F1D3D3DCC}"/>
                </a:ext>
              </a:extLst>
            </p:cNvPr>
            <p:cNvSpPr txBox="1"/>
            <p:nvPr/>
          </p:nvSpPr>
          <p:spPr>
            <a:xfrm>
              <a:off x="10317144" y="5545125"/>
              <a:ext cx="1303355" cy="461665"/>
            </a:xfrm>
            <a:prstGeom prst="rect">
              <a:avLst/>
            </a:prstGeom>
            <a:noFill/>
          </p:spPr>
          <p:txBody>
            <a:bodyPr wrap="square" rtlCol="0">
              <a:spAutoFit/>
            </a:bodyPr>
            <a:lstStyle/>
            <a:p>
              <a:pPr algn="r"/>
              <a:r>
                <a:rPr lang="en-US" sz="2400" b="1" dirty="0">
                  <a:solidFill>
                    <a:schemeClr val="tx1">
                      <a:lumMod val="75000"/>
                      <a:lumOff val="25000"/>
                    </a:schemeClr>
                  </a:solidFill>
                  <a:latin typeface="Century Gothic" panose="020B0502020202020204" pitchFamily="34" charset="0"/>
                </a:rPr>
                <a:t>2021</a:t>
              </a:r>
            </a:p>
          </p:txBody>
        </p:sp>
      </p:grpSp>
      <p:sp>
        <p:nvSpPr>
          <p:cNvPr id="41" name="Title 1">
            <a:extLst>
              <a:ext uri="{FF2B5EF4-FFF2-40B4-BE49-F238E27FC236}">
                <a16:creationId xmlns:a16="http://schemas.microsoft.com/office/drawing/2014/main" id="{59756983-4D78-3249-9266-9E18C59BA631}"/>
              </a:ext>
            </a:extLst>
          </p:cNvPr>
          <p:cNvSpPr txBox="1">
            <a:spLocks/>
          </p:cNvSpPr>
          <p:nvPr/>
        </p:nvSpPr>
        <p:spPr>
          <a:xfrm>
            <a:off x="495299" y="38309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panose="020F0302020204030204"/>
              </a:rPr>
              <a:t>NASA EARTH OBSERVATIONS</a:t>
            </a:r>
          </a:p>
        </p:txBody>
      </p:sp>
    </p:spTree>
    <p:extLst>
      <p:ext uri="{BB962C8B-B14F-4D97-AF65-F5344CB8AC3E}">
        <p14:creationId xmlns:p14="http://schemas.microsoft.com/office/powerpoint/2010/main" val="280837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C4BC01-E358-46FD-96C2-C6B183EA723E}"/>
              </a:ext>
            </a:extLst>
          </p:cNvPr>
          <p:cNvSpPr txBox="1">
            <a:spLocks/>
          </p:cNvSpPr>
          <p:nvPr/>
        </p:nvSpPr>
        <p:spPr>
          <a:xfrm>
            <a:off x="395446" y="381152"/>
            <a:ext cx="11301253"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54AEB2"/>
                </a:solidFill>
                <a:latin typeface="Century Gothic"/>
              </a:rPr>
              <a:t>CLOUD/LAND MASKING</a:t>
            </a:r>
            <a:endParaRPr lang="en-US" dirty="0"/>
          </a:p>
        </p:txBody>
      </p:sp>
      <p:grpSp>
        <p:nvGrpSpPr>
          <p:cNvPr id="12" name="Group 11">
            <a:extLst>
              <a:ext uri="{FF2B5EF4-FFF2-40B4-BE49-F238E27FC236}">
                <a16:creationId xmlns:a16="http://schemas.microsoft.com/office/drawing/2014/main" id="{02D3D4FB-5059-4704-AC9F-611A144F228A}"/>
              </a:ext>
            </a:extLst>
          </p:cNvPr>
          <p:cNvGrpSpPr/>
          <p:nvPr/>
        </p:nvGrpSpPr>
        <p:grpSpPr>
          <a:xfrm>
            <a:off x="152815" y="920673"/>
            <a:ext cx="5547169" cy="5553977"/>
            <a:chOff x="152815" y="920673"/>
            <a:chExt cx="5547169" cy="5553977"/>
          </a:xfrm>
        </p:grpSpPr>
        <p:sp>
          <p:nvSpPr>
            <p:cNvPr id="22" name="Google Shape;323;g6f552a9b71_0_11">
              <a:extLst>
                <a:ext uri="{FF2B5EF4-FFF2-40B4-BE49-F238E27FC236}">
                  <a16:creationId xmlns:a16="http://schemas.microsoft.com/office/drawing/2014/main" id="{6874D82A-2FE7-4A8A-B80F-FD0DB7837AD2}"/>
                </a:ext>
              </a:extLst>
            </p:cNvPr>
            <p:cNvSpPr/>
            <p:nvPr/>
          </p:nvSpPr>
          <p:spPr>
            <a:xfrm>
              <a:off x="152815" y="3791697"/>
              <a:ext cx="2692343" cy="2682953"/>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27" name="Google Shape;323;g6f552a9b71_0_11">
              <a:extLst>
                <a:ext uri="{FF2B5EF4-FFF2-40B4-BE49-F238E27FC236}">
                  <a16:creationId xmlns:a16="http://schemas.microsoft.com/office/drawing/2014/main" id="{160E7ABC-393C-FA46-977A-41BF2A54C572}"/>
                </a:ext>
              </a:extLst>
            </p:cNvPr>
            <p:cNvSpPr/>
            <p:nvPr/>
          </p:nvSpPr>
          <p:spPr>
            <a:xfrm>
              <a:off x="3007641" y="2356328"/>
              <a:ext cx="2692343" cy="2682953"/>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pic>
          <p:nvPicPr>
            <p:cNvPr id="3" name="Picture 2">
              <a:extLst>
                <a:ext uri="{FF2B5EF4-FFF2-40B4-BE49-F238E27FC236}">
                  <a16:creationId xmlns:a16="http://schemas.microsoft.com/office/drawing/2014/main" id="{94BCBEBF-4DC6-4C51-B8CF-479260C7CB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03" t="7289" r="10756" b="16448"/>
            <a:stretch/>
          </p:blipFill>
          <p:spPr>
            <a:xfrm>
              <a:off x="3129367" y="2969333"/>
              <a:ext cx="2390699" cy="1891309"/>
            </a:xfrm>
            <a:prstGeom prst="rect">
              <a:avLst/>
            </a:prstGeom>
          </p:spPr>
        </p:pic>
        <p:sp>
          <p:nvSpPr>
            <p:cNvPr id="9" name="Google Shape;296;g6f552a9b71_2_21">
              <a:extLst>
                <a:ext uri="{FF2B5EF4-FFF2-40B4-BE49-F238E27FC236}">
                  <a16:creationId xmlns:a16="http://schemas.microsoft.com/office/drawing/2014/main" id="{EF6F1C05-1871-4E6A-976C-76D1C508596D}"/>
                </a:ext>
              </a:extLst>
            </p:cNvPr>
            <p:cNvSpPr txBox="1"/>
            <p:nvPr/>
          </p:nvSpPr>
          <p:spPr>
            <a:xfrm>
              <a:off x="3396143" y="2478184"/>
              <a:ext cx="192389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8 OLI </a:t>
              </a:r>
              <a:endParaRPr sz="1400" b="0" i="0" u="none" strike="noStrike" cap="none" dirty="0">
                <a:solidFill>
                  <a:srgbClr val="000000"/>
                </a:solidFill>
                <a:latin typeface="Arial"/>
                <a:ea typeface="Arial"/>
                <a:cs typeface="Arial"/>
                <a:sym typeface="Arial"/>
              </a:endParaRPr>
            </a:p>
          </p:txBody>
        </p:sp>
        <p:pic>
          <p:nvPicPr>
            <p:cNvPr id="15" name="Picture 14" descr="A picture containing transport, satellite&#10;&#10;Description automatically generated">
              <a:extLst>
                <a:ext uri="{FF2B5EF4-FFF2-40B4-BE49-F238E27FC236}">
                  <a16:creationId xmlns:a16="http://schemas.microsoft.com/office/drawing/2014/main" id="{B8B79216-80D0-423A-A2A4-D6F4D8EF7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175" y="4404700"/>
              <a:ext cx="2424080" cy="1620093"/>
            </a:xfrm>
            <a:prstGeom prst="rect">
              <a:avLst/>
            </a:prstGeom>
          </p:spPr>
        </p:pic>
        <p:sp>
          <p:nvSpPr>
            <p:cNvPr id="23" name="Google Shape;296;g6f552a9b71_2_21">
              <a:extLst>
                <a:ext uri="{FF2B5EF4-FFF2-40B4-BE49-F238E27FC236}">
                  <a16:creationId xmlns:a16="http://schemas.microsoft.com/office/drawing/2014/main" id="{D3073A8D-DB59-4EA2-BCC6-A20CE28BA87A}"/>
                </a:ext>
              </a:extLst>
            </p:cNvPr>
            <p:cNvSpPr txBox="1"/>
            <p:nvPr/>
          </p:nvSpPr>
          <p:spPr>
            <a:xfrm>
              <a:off x="437024" y="3914988"/>
              <a:ext cx="212392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7 ETM+</a:t>
              </a:r>
              <a:endParaRPr sz="1400" b="0" i="0" u="none" strike="noStrike" cap="none" dirty="0">
                <a:solidFill>
                  <a:srgbClr val="000000"/>
                </a:solidFill>
                <a:latin typeface="Arial"/>
                <a:ea typeface="Arial"/>
                <a:cs typeface="Arial"/>
                <a:sym typeface="Arial"/>
              </a:endParaRPr>
            </a:p>
          </p:txBody>
        </p:sp>
        <p:sp>
          <p:nvSpPr>
            <p:cNvPr id="24" name="Google Shape;323;g6f552a9b71_0_11">
              <a:extLst>
                <a:ext uri="{FF2B5EF4-FFF2-40B4-BE49-F238E27FC236}">
                  <a16:creationId xmlns:a16="http://schemas.microsoft.com/office/drawing/2014/main" id="{927E5BAE-507A-4A17-9E76-7176E82997C0}"/>
                </a:ext>
              </a:extLst>
            </p:cNvPr>
            <p:cNvSpPr/>
            <p:nvPr/>
          </p:nvSpPr>
          <p:spPr>
            <a:xfrm>
              <a:off x="152815" y="920673"/>
              <a:ext cx="2692343" cy="2682953"/>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79CC3"/>
                </a:solidFill>
                <a:highlight>
                  <a:srgbClr val="379CC3"/>
                </a:highlight>
                <a:latin typeface="Arial"/>
                <a:ea typeface="Arial"/>
                <a:cs typeface="Arial"/>
                <a:sym typeface="Arial"/>
              </a:endParaRPr>
            </a:p>
          </p:txBody>
        </p:sp>
        <p:sp>
          <p:nvSpPr>
            <p:cNvPr id="26" name="Google Shape;296;g6f552a9b71_2_21">
              <a:extLst>
                <a:ext uri="{FF2B5EF4-FFF2-40B4-BE49-F238E27FC236}">
                  <a16:creationId xmlns:a16="http://schemas.microsoft.com/office/drawing/2014/main" id="{33835CCC-33CD-4580-B2F9-8B889F235C38}"/>
                </a:ext>
              </a:extLst>
            </p:cNvPr>
            <p:cNvSpPr txBox="1"/>
            <p:nvPr/>
          </p:nvSpPr>
          <p:spPr>
            <a:xfrm>
              <a:off x="437024" y="1043964"/>
              <a:ext cx="212392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a:t>
              </a:r>
              <a:r>
                <a:rPr lang="en-US" sz="2000" b="1" dirty="0">
                  <a:solidFill>
                    <a:srgbClr val="3F3F3F"/>
                  </a:solidFill>
                  <a:latin typeface="Century Gothic"/>
                  <a:ea typeface="Century Gothic"/>
                  <a:cs typeface="Century Gothic"/>
                  <a:sym typeface="Century Gothic"/>
                </a:rPr>
                <a:t>5</a:t>
              </a:r>
              <a:r>
                <a:rPr lang="en-US" sz="2000" b="1" i="0" u="none" strike="noStrike" cap="none" dirty="0">
                  <a:solidFill>
                    <a:srgbClr val="3F3F3F"/>
                  </a:solidFill>
                  <a:latin typeface="Century Gothic"/>
                  <a:ea typeface="Century Gothic"/>
                  <a:cs typeface="Century Gothic"/>
                  <a:sym typeface="Century Gothic"/>
                </a:rPr>
                <a:t> TM</a:t>
              </a:r>
              <a:endParaRPr sz="1400" b="0" i="0" u="none" strike="noStrike" cap="none" dirty="0">
                <a:solidFill>
                  <a:srgbClr val="000000"/>
                </a:solidFill>
                <a:latin typeface="Arial"/>
                <a:ea typeface="Arial"/>
                <a:cs typeface="Arial"/>
                <a:sym typeface="Arial"/>
              </a:endParaRPr>
            </a:p>
          </p:txBody>
        </p:sp>
        <p:pic>
          <p:nvPicPr>
            <p:cNvPr id="2" name="Picture 3">
              <a:extLst>
                <a:ext uri="{FF2B5EF4-FFF2-40B4-BE49-F238E27FC236}">
                  <a16:creationId xmlns:a16="http://schemas.microsoft.com/office/drawing/2014/main" id="{3382494E-C15C-47A7-8D46-10F206119B5B}"/>
                </a:ext>
              </a:extLst>
            </p:cNvPr>
            <p:cNvPicPr>
              <a:picLocks noChangeAspect="1"/>
            </p:cNvPicPr>
            <p:nvPr/>
          </p:nvPicPr>
          <p:blipFill rotWithShape="1">
            <a:blip r:embed="rId5"/>
            <a:srcRect l="18240" r="14052" b="6537"/>
            <a:stretch/>
          </p:blipFill>
          <p:spPr>
            <a:xfrm>
              <a:off x="437024" y="1376839"/>
              <a:ext cx="2123923" cy="2099187"/>
            </a:xfrm>
            <a:prstGeom prst="rect">
              <a:avLst/>
            </a:prstGeom>
          </p:spPr>
        </p:pic>
      </p:grpSp>
      <p:grpSp>
        <p:nvGrpSpPr>
          <p:cNvPr id="16" name="Group 15">
            <a:extLst>
              <a:ext uri="{FF2B5EF4-FFF2-40B4-BE49-F238E27FC236}">
                <a16:creationId xmlns:a16="http://schemas.microsoft.com/office/drawing/2014/main" id="{1D74AF1A-C09E-4BFD-9A71-BEB5EC1CA1E6}"/>
              </a:ext>
            </a:extLst>
          </p:cNvPr>
          <p:cNvGrpSpPr/>
          <p:nvPr/>
        </p:nvGrpSpPr>
        <p:grpSpPr>
          <a:xfrm>
            <a:off x="5854698" y="3382122"/>
            <a:ext cx="1205613" cy="618843"/>
            <a:chOff x="5838359" y="3391182"/>
            <a:chExt cx="1224133" cy="523378"/>
          </a:xfrm>
        </p:grpSpPr>
        <p:sp>
          <p:nvSpPr>
            <p:cNvPr id="28" name="Right Arrow 43">
              <a:extLst>
                <a:ext uri="{FF2B5EF4-FFF2-40B4-BE49-F238E27FC236}">
                  <a16:creationId xmlns:a16="http://schemas.microsoft.com/office/drawing/2014/main" id="{4917E917-78A6-4811-BF0D-D5BF6E3B9697}"/>
                </a:ext>
              </a:extLst>
            </p:cNvPr>
            <p:cNvSpPr/>
            <p:nvPr/>
          </p:nvSpPr>
          <p:spPr>
            <a:xfrm>
              <a:off x="5838359" y="3391182"/>
              <a:ext cx="1224133" cy="523378"/>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4">
              <a:extLst>
                <a:ext uri="{FF2B5EF4-FFF2-40B4-BE49-F238E27FC236}">
                  <a16:creationId xmlns:a16="http://schemas.microsoft.com/office/drawing/2014/main" id="{61A5384B-7D17-45FF-88CC-13B271173F57}"/>
                </a:ext>
              </a:extLst>
            </p:cNvPr>
            <p:cNvSpPr txBox="1">
              <a:spLocks/>
            </p:cNvSpPr>
            <p:nvPr/>
          </p:nvSpPr>
          <p:spPr>
            <a:xfrm>
              <a:off x="5862467" y="3536400"/>
              <a:ext cx="943146" cy="239186"/>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en-US" sz="1400" b="1" i="0" u="none" strike="noStrike" kern="1200" cap="none" spc="0" normalizeH="0" baseline="0" noProof="0" dirty="0">
                  <a:ln>
                    <a:noFill/>
                  </a:ln>
                  <a:solidFill>
                    <a:schemeClr val="bg1">
                      <a:lumMod val="95000"/>
                    </a:schemeClr>
                  </a:solidFill>
                  <a:effectLst/>
                  <a:uLnTx/>
                  <a:uFillTx/>
                  <a:latin typeface="Century Gothic"/>
                </a:rPr>
                <a:t>Pixel QA</a:t>
              </a:r>
              <a:endParaRPr lang="en-US" sz="1400" b="1" i="0" u="none" strike="noStrike" kern="1200" cap="none" spc="0" normalizeH="0" baseline="0" noProof="0" dirty="0">
                <a:ln>
                  <a:noFill/>
                </a:ln>
                <a:solidFill>
                  <a:schemeClr val="bg1">
                    <a:lumMod val="95000"/>
                  </a:schemeClr>
                </a:solidFill>
                <a:effectLst/>
                <a:uLnTx/>
                <a:uFillTx/>
              </a:endParaRPr>
            </a:p>
          </p:txBody>
        </p:sp>
      </p:grpSp>
      <p:sp>
        <p:nvSpPr>
          <p:cNvPr id="31" name="Text Placeholder 4">
            <a:extLst>
              <a:ext uri="{FF2B5EF4-FFF2-40B4-BE49-F238E27FC236}">
                <a16:creationId xmlns:a16="http://schemas.microsoft.com/office/drawing/2014/main" id="{3FBD8D6D-A5FA-429A-956C-E689E84A10EF}"/>
              </a:ext>
            </a:extLst>
          </p:cNvPr>
          <p:cNvSpPr txBox="1">
            <a:spLocks/>
          </p:cNvSpPr>
          <p:nvPr/>
        </p:nvSpPr>
        <p:spPr>
          <a:xfrm>
            <a:off x="-9668" y="6474650"/>
            <a:ext cx="2712255" cy="305291"/>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050" dirty="0">
                <a:solidFill>
                  <a:schemeClr val="tx1">
                    <a:lumMod val="75000"/>
                    <a:lumOff val="25000"/>
                  </a:schemeClr>
                </a:solidFill>
                <a:latin typeface="Century Gothic"/>
              </a:rPr>
              <a:t>Image</a:t>
            </a: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 </a:t>
            </a:r>
            <a:r>
              <a:rPr lang="en-US" sz="1050" dirty="0">
                <a:solidFill>
                  <a:schemeClr val="tx1">
                    <a:lumMod val="75000"/>
                    <a:lumOff val="25000"/>
                  </a:schemeClr>
                </a:solidFill>
                <a:latin typeface="Century Gothic"/>
              </a:rPr>
              <a:t>Credits</a:t>
            </a: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a:t>
            </a:r>
            <a:r>
              <a:rPr lang="en-US" sz="1050" dirty="0">
                <a:solidFill>
                  <a:schemeClr val="tx1">
                    <a:lumMod val="75000"/>
                    <a:lumOff val="25000"/>
                  </a:schemeClr>
                </a:solidFill>
                <a:latin typeface="Century Gothic"/>
              </a:rPr>
              <a:t> USGS, NASA </a:t>
            </a:r>
            <a:endParaRPr kumimoji="0" lang="en-US" sz="1050" i="0" u="none" strike="noStrike" kern="1200" cap="none" spc="0" normalizeH="0" baseline="0" noProof="0" dirty="0">
              <a:ln>
                <a:noFill/>
              </a:ln>
              <a:solidFill>
                <a:schemeClr val="tx1">
                  <a:lumMod val="75000"/>
                  <a:lumOff val="25000"/>
                </a:schemeClr>
              </a:solidFill>
              <a:effectLst/>
              <a:uLnTx/>
              <a:uFillTx/>
            </a:endParaRPr>
          </a:p>
        </p:txBody>
      </p:sp>
      <p:grpSp>
        <p:nvGrpSpPr>
          <p:cNvPr id="8" name="Group 7">
            <a:extLst>
              <a:ext uri="{FF2B5EF4-FFF2-40B4-BE49-F238E27FC236}">
                <a16:creationId xmlns:a16="http://schemas.microsoft.com/office/drawing/2014/main" id="{754DE01E-9F1D-4F5F-A59D-5EC569352D9C}"/>
              </a:ext>
            </a:extLst>
          </p:cNvPr>
          <p:cNvGrpSpPr/>
          <p:nvPr/>
        </p:nvGrpSpPr>
        <p:grpSpPr>
          <a:xfrm>
            <a:off x="7218273" y="920673"/>
            <a:ext cx="2354409" cy="3939969"/>
            <a:chOff x="7218273" y="920673"/>
            <a:chExt cx="2354409" cy="3939969"/>
          </a:xfrm>
        </p:grpSpPr>
        <p:pic>
          <p:nvPicPr>
            <p:cNvPr id="7" name="Picture 6" descr="A picture containing ocean floor&#10;&#10;Description automatically generated">
              <a:extLst>
                <a:ext uri="{FF2B5EF4-FFF2-40B4-BE49-F238E27FC236}">
                  <a16:creationId xmlns:a16="http://schemas.microsoft.com/office/drawing/2014/main" id="{D1D87683-D681-462E-BB86-CF4E4A18118A}"/>
                </a:ext>
              </a:extLst>
            </p:cNvPr>
            <p:cNvPicPr>
              <a:picLocks noChangeAspect="1"/>
            </p:cNvPicPr>
            <p:nvPr/>
          </p:nvPicPr>
          <p:blipFill rotWithShape="1">
            <a:blip r:embed="rId6">
              <a:extLst>
                <a:ext uri="{28A0092B-C50C-407E-A947-70E740481C1C}">
                  <a14:useLocalDpi xmlns:a14="http://schemas.microsoft.com/office/drawing/2010/main" val="0"/>
                </a:ext>
              </a:extLst>
            </a:blip>
            <a:srcRect l="23168" t="1344" r="2893" b="20023"/>
            <a:stretch/>
          </p:blipFill>
          <p:spPr>
            <a:xfrm>
              <a:off x="7218273" y="920673"/>
              <a:ext cx="2354409" cy="3939969"/>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20" name="Text Placeholder 4">
              <a:extLst>
                <a:ext uri="{FF2B5EF4-FFF2-40B4-BE49-F238E27FC236}">
                  <a16:creationId xmlns:a16="http://schemas.microsoft.com/office/drawing/2014/main" id="{14F39435-76FD-41F7-8CBA-4105295BC923}"/>
                </a:ext>
              </a:extLst>
            </p:cNvPr>
            <p:cNvSpPr txBox="1">
              <a:spLocks/>
            </p:cNvSpPr>
            <p:nvPr/>
          </p:nvSpPr>
          <p:spPr>
            <a:xfrm>
              <a:off x="7802479" y="920673"/>
              <a:ext cx="1185995" cy="28281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en-US" sz="1400" b="1" i="0" u="none" strike="noStrike" kern="1200" cap="none" spc="0" normalizeH="0" baseline="0" noProof="0" dirty="0">
                  <a:ln>
                    <a:noFill/>
                  </a:ln>
                  <a:solidFill>
                    <a:schemeClr val="bg1">
                      <a:lumMod val="95000"/>
                    </a:schemeClr>
                  </a:solidFill>
                  <a:effectLst/>
                  <a:uLnTx/>
                  <a:uFillTx/>
                  <a:latin typeface="Century Gothic"/>
                </a:rPr>
                <a:t>Unmasked</a:t>
              </a:r>
              <a:endParaRPr lang="en-US" sz="1400" b="1" i="0" u="none" strike="noStrike" kern="1200" cap="none" spc="0" normalizeH="0" baseline="0" noProof="0" dirty="0">
                <a:ln>
                  <a:noFill/>
                </a:ln>
                <a:solidFill>
                  <a:schemeClr val="bg1">
                    <a:lumMod val="95000"/>
                  </a:schemeClr>
                </a:solidFill>
                <a:effectLst/>
                <a:uLnTx/>
                <a:uFillTx/>
              </a:endParaRPr>
            </a:p>
          </p:txBody>
        </p:sp>
      </p:grpSp>
      <p:grpSp>
        <p:nvGrpSpPr>
          <p:cNvPr id="11" name="Group 10">
            <a:extLst>
              <a:ext uri="{FF2B5EF4-FFF2-40B4-BE49-F238E27FC236}">
                <a16:creationId xmlns:a16="http://schemas.microsoft.com/office/drawing/2014/main" id="{C8D7E0E7-771D-44AB-BB36-271C9F7512FD}"/>
              </a:ext>
            </a:extLst>
          </p:cNvPr>
          <p:cNvGrpSpPr/>
          <p:nvPr/>
        </p:nvGrpSpPr>
        <p:grpSpPr>
          <a:xfrm>
            <a:off x="9649057" y="2465444"/>
            <a:ext cx="2390128" cy="3944140"/>
            <a:chOff x="9649057" y="2465444"/>
            <a:chExt cx="2390128" cy="3944140"/>
          </a:xfrm>
        </p:grpSpPr>
        <p:pic>
          <p:nvPicPr>
            <p:cNvPr id="5" name="Picture 4" descr="A picture containing blue, ocean floor&#10;&#10;Description automatically generated">
              <a:extLst>
                <a:ext uri="{FF2B5EF4-FFF2-40B4-BE49-F238E27FC236}">
                  <a16:creationId xmlns:a16="http://schemas.microsoft.com/office/drawing/2014/main" id="{B298AA19-5241-41A8-9ECC-683F979B2A38}"/>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t="1309" r="11539" b="3834"/>
            <a:stretch/>
          </p:blipFill>
          <p:spPr>
            <a:xfrm>
              <a:off x="9649057" y="2469615"/>
              <a:ext cx="2390128" cy="3939969"/>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21" name="Text Placeholder 4">
              <a:extLst>
                <a:ext uri="{FF2B5EF4-FFF2-40B4-BE49-F238E27FC236}">
                  <a16:creationId xmlns:a16="http://schemas.microsoft.com/office/drawing/2014/main" id="{946FDBEC-B7B2-4751-AD7B-B0556597622B}"/>
                </a:ext>
              </a:extLst>
            </p:cNvPr>
            <p:cNvSpPr txBox="1">
              <a:spLocks/>
            </p:cNvSpPr>
            <p:nvPr/>
          </p:nvSpPr>
          <p:spPr>
            <a:xfrm>
              <a:off x="10251123" y="2465444"/>
              <a:ext cx="1185995" cy="28281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400" b="1" dirty="0">
                  <a:solidFill>
                    <a:schemeClr val="bg1">
                      <a:lumMod val="95000"/>
                    </a:schemeClr>
                  </a:solidFill>
                  <a:latin typeface="Century Gothic"/>
                </a:rPr>
                <a:t>M</a:t>
              </a:r>
              <a:r>
                <a:rPr kumimoji="0" lang="en-US" sz="1400" b="1" i="0" u="none" strike="noStrike" kern="1200" cap="none" spc="0" normalizeH="0" baseline="0" noProof="0" dirty="0">
                  <a:ln>
                    <a:noFill/>
                  </a:ln>
                  <a:solidFill>
                    <a:schemeClr val="bg1">
                      <a:lumMod val="95000"/>
                    </a:schemeClr>
                  </a:solidFill>
                  <a:effectLst/>
                  <a:uLnTx/>
                  <a:uFillTx/>
                  <a:latin typeface="Century Gothic"/>
                </a:rPr>
                <a:t>asked</a:t>
              </a:r>
              <a:endParaRPr lang="en-US" sz="1400" b="1" i="0" u="none" strike="noStrike" kern="1200" cap="none" spc="0" normalizeH="0" baseline="0" noProof="0" dirty="0">
                <a:ln>
                  <a:noFill/>
                </a:ln>
                <a:solidFill>
                  <a:schemeClr val="bg1">
                    <a:lumMod val="95000"/>
                  </a:schemeClr>
                </a:solidFill>
                <a:effectLst/>
                <a:uLnTx/>
                <a:uFillTx/>
              </a:endParaRPr>
            </a:p>
          </p:txBody>
        </p:sp>
      </p:grpSp>
    </p:spTree>
    <p:extLst>
      <p:ext uri="{BB962C8B-B14F-4D97-AF65-F5344CB8AC3E}">
        <p14:creationId xmlns:p14="http://schemas.microsoft.com/office/powerpoint/2010/main" val="48898497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Trista Brophy-Duron</DisplayName>
        <AccountId>52</AccountId>
        <AccountType/>
      </UserInfo>
      <UserInfo>
        <DisplayName>Everyone except external users</DisplayName>
        <AccountId>9</AccountId>
        <AccountType/>
      </UserInfo>
      <UserInfo>
        <DisplayName>Mariam Moeen</DisplayName>
        <AccountId>374</AccountId>
        <AccountType/>
      </UserInfo>
      <UserInfo>
        <DisplayName>Britnay Beaudry</DisplayName>
        <AccountId>157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2.xml><?xml version="1.0" encoding="utf-8"?>
<ds:datastoreItem xmlns:ds="http://schemas.openxmlformats.org/officeDocument/2006/customXml" ds:itemID="{F4320DEC-746B-47C8-8B1F-2F1F4114BFF3}">
  <ds:schemaRefs>
    <ds:schemaRef ds:uri="http://schemas.microsoft.com/office/2006/metadata/properties"/>
    <ds:schemaRef ds:uri="21e6a8e8-1dff-48a6-ab9b-8d556c6946c0"/>
    <ds:schemaRef ds:uri="http://schemas.microsoft.com/office/2006/documentManagement/type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E657DFB5-4AAC-45B3-90B7-907C4F5A8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TotalTime>
  <Words>4996</Words>
  <Application>Microsoft Office PowerPoint</Application>
  <PresentationFormat>Widescreen</PresentationFormat>
  <Paragraphs>444</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Arial,Sans-Serif</vt:lpstr>
      <vt:lpstr>Calibri</vt:lpstr>
      <vt:lpstr>Calibri Light</vt:lpstr>
      <vt:lpstr>Century Gothic</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81</cp:revision>
  <dcterms:created xsi:type="dcterms:W3CDTF">2019-11-12T17:46:59Z</dcterms:created>
  <dcterms:modified xsi:type="dcterms:W3CDTF">2021-08-04T14:47:46Z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