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27432000" cy="36576000"/>
  <p:notesSz cx="6881813" cy="92964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96" userDrawn="1">
          <p15:clr>
            <a:srgbClr val="A4A3A4"/>
          </p15:clr>
        </p15:guide>
        <p15:guide id="2" pos="8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2" clrIdx="0">
    <p:extLst/>
  </p:cmAuthor>
  <p:cmAuthor id="2" name="Tiffani Miller" initials="TM"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CB5"/>
    <a:srgbClr val="A7CDB6"/>
    <a:srgbClr val="D5E7DB"/>
    <a:srgbClr val="2E8654"/>
    <a:srgbClr val="45C79F"/>
    <a:srgbClr val="27706A"/>
    <a:srgbClr val="5BA077"/>
    <a:srgbClr val="B9C0D0"/>
    <a:srgbClr val="566890"/>
    <a:srgbClr val="7B8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0016" autoAdjust="0"/>
    <p:restoredTop sz="94660"/>
  </p:normalViewPr>
  <p:slideViewPr>
    <p:cSldViewPr snapToGrid="0">
      <p:cViewPr>
        <p:scale>
          <a:sx n="60" d="100"/>
          <a:sy n="60" d="100"/>
        </p:scale>
        <p:origin x="366" y="-6"/>
      </p:cViewPr>
      <p:guideLst>
        <p:guide orient="horz" pos="11496"/>
        <p:guide pos="8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2E8654"/>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2E865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15264" userDrawn="1">
          <p15:clr>
            <a:srgbClr val="FBAE40"/>
          </p15:clr>
        </p15:guide>
        <p15:guide id="2" pos="576" userDrawn="1">
          <p15:clr>
            <a:srgbClr val="FBAE40"/>
          </p15:clr>
        </p15:guide>
        <p15:guide id="4" orient="horz" pos="2880" userDrawn="1">
          <p15:clr>
            <a:srgbClr val="FBAE40"/>
          </p15:clr>
        </p15:guide>
        <p15:guide id="6" pos="8640" userDrawn="1">
          <p15:clr>
            <a:srgbClr val="FBAE40"/>
          </p15:clr>
        </p15:guide>
        <p15:guide id="7" orient="horz" pos="22752" userDrawn="1">
          <p15:clr>
            <a:srgbClr val="FBAE40"/>
          </p15:clr>
        </p15:guide>
        <p15:guide id="8" orient="horz" pos="2592"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tiff"/><Relationship Id="rId18" Type="http://schemas.openxmlformats.org/officeDocument/2006/relationships/image" Target="../media/image18.jpeg"/><Relationship Id="rId3" Type="http://schemas.openxmlformats.org/officeDocument/2006/relationships/image" Target="../media/image3.tiff"/><Relationship Id="rId21" Type="http://schemas.openxmlformats.org/officeDocument/2006/relationships/image" Target="../media/image21.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tiff"/><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tiff"/><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tiff"/><Relationship Id="rId2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32680" y="18599126"/>
            <a:ext cx="3058445" cy="2884623"/>
          </a:xfrm>
          <a:prstGeom prst="hexagon">
            <a:avLst/>
          </a:prstGeom>
        </p:spPr>
      </p:pic>
      <p:sp>
        <p:nvSpPr>
          <p:cNvPr id="116" name="Down Arrow 115"/>
          <p:cNvSpPr/>
          <p:nvPr/>
        </p:nvSpPr>
        <p:spPr>
          <a:xfrm>
            <a:off x="14879282" y="6508920"/>
            <a:ext cx="6875131" cy="13819557"/>
          </a:xfrm>
          <a:prstGeom prst="downArrow">
            <a:avLst/>
          </a:prstGeom>
          <a:solidFill>
            <a:srgbClr val="A6CCB5"/>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5445" y="5543705"/>
            <a:ext cx="3064252" cy="2889277"/>
          </a:xfrm>
          <a:prstGeom prst="hexagon">
            <a:avLst/>
          </a:prstGeom>
        </p:spPr>
      </p:pic>
      <p:sp>
        <p:nvSpPr>
          <p:cNvPr id="5" name="TextBox 4"/>
          <p:cNvSpPr txBox="1"/>
          <p:nvPr/>
        </p:nvSpPr>
        <p:spPr>
          <a:xfrm>
            <a:off x="12860185" y="17488110"/>
            <a:ext cx="1101036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Results</a:t>
            </a:r>
          </a:p>
        </p:txBody>
      </p:sp>
      <p:sp>
        <p:nvSpPr>
          <p:cNvPr id="15" name="TextBox 14"/>
          <p:cNvSpPr txBox="1"/>
          <p:nvPr/>
        </p:nvSpPr>
        <p:spPr>
          <a:xfrm>
            <a:off x="974600" y="4493747"/>
            <a:ext cx="11516347"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Abstract</a:t>
            </a:r>
          </a:p>
        </p:txBody>
      </p:sp>
      <p:sp>
        <p:nvSpPr>
          <p:cNvPr id="16" name="TextBox 15"/>
          <p:cNvSpPr txBox="1"/>
          <p:nvPr/>
        </p:nvSpPr>
        <p:spPr>
          <a:xfrm>
            <a:off x="957216" y="13714818"/>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Objectives</a:t>
            </a:r>
          </a:p>
        </p:txBody>
      </p:sp>
      <p:sp>
        <p:nvSpPr>
          <p:cNvPr id="17" name="TextBox 16"/>
          <p:cNvSpPr txBox="1"/>
          <p:nvPr/>
        </p:nvSpPr>
        <p:spPr>
          <a:xfrm>
            <a:off x="12860185" y="4488830"/>
            <a:ext cx="11407715"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Methodology</a:t>
            </a:r>
          </a:p>
        </p:txBody>
      </p:sp>
      <p:sp>
        <p:nvSpPr>
          <p:cNvPr id="18" name="TextBox 17"/>
          <p:cNvSpPr txBox="1"/>
          <p:nvPr/>
        </p:nvSpPr>
        <p:spPr>
          <a:xfrm>
            <a:off x="942241" y="18147332"/>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Study Area</a:t>
            </a:r>
          </a:p>
        </p:txBody>
      </p:sp>
      <p:sp>
        <p:nvSpPr>
          <p:cNvPr id="19" name="TextBox 18"/>
          <p:cNvSpPr txBox="1"/>
          <p:nvPr/>
        </p:nvSpPr>
        <p:spPr>
          <a:xfrm>
            <a:off x="6862442" y="18148766"/>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Earth Observations</a:t>
            </a:r>
          </a:p>
        </p:txBody>
      </p:sp>
      <p:sp>
        <p:nvSpPr>
          <p:cNvPr id="21" name="TextBox 20"/>
          <p:cNvSpPr txBox="1"/>
          <p:nvPr/>
        </p:nvSpPr>
        <p:spPr>
          <a:xfrm>
            <a:off x="12837954" y="32367661"/>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Acknowledgements</a:t>
            </a:r>
          </a:p>
        </p:txBody>
      </p:sp>
      <p:sp>
        <p:nvSpPr>
          <p:cNvPr id="22" name="TextBox 21"/>
          <p:cNvSpPr txBox="1"/>
          <p:nvPr/>
        </p:nvSpPr>
        <p:spPr>
          <a:xfrm>
            <a:off x="957216" y="27626587"/>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Project Partners</a:t>
            </a:r>
          </a:p>
        </p:txBody>
      </p:sp>
      <p:sp>
        <p:nvSpPr>
          <p:cNvPr id="32" name="Subtitle"/>
          <p:cNvSpPr>
            <a:spLocks noGrp="1"/>
          </p:cNvSpPr>
          <p:nvPr>
            <p:ph type="body" sz="quarter" idx="13"/>
          </p:nvPr>
        </p:nvSpPr>
        <p:spPr>
          <a:xfrm>
            <a:off x="5160492" y="361770"/>
            <a:ext cx="1714500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sz="5800" dirty="0">
                <a:solidFill>
                  <a:srgbClr val="2E8654"/>
                </a:solidFill>
              </a:rPr>
              <a:t>Utilizing NASA Earth Observations to Monitor Marsh Health in the Chesapeake Bay to Support the Maryland Department of Natural Resources Coastal Resiliency Assessment</a:t>
            </a:r>
          </a:p>
        </p:txBody>
      </p:sp>
      <p:sp>
        <p:nvSpPr>
          <p:cNvPr id="39" name="Text Placeholder 16"/>
          <p:cNvSpPr txBox="1">
            <a:spLocks/>
          </p:cNvSpPr>
          <p:nvPr/>
        </p:nvSpPr>
        <p:spPr>
          <a:xfrm>
            <a:off x="12854863" y="28332036"/>
            <a:ext cx="10972800" cy="3830753"/>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dirty="0" smtClean="0">
                <a:solidFill>
                  <a:schemeClr val="tx1">
                    <a:lumMod val="75000"/>
                  </a:schemeClr>
                </a:solidFill>
              </a:rPr>
              <a:t>Preliminary historical analysis showed hotspots of both positive and negative NDVI change throughout Maryland’s Chesapeake Bay. Blackwater National Wildlife Refuge, one of the largest contiguous blocks of salt marsh along the Northeast Atlantic Coast, has </a:t>
            </a:r>
            <a:r>
              <a:rPr lang="en-US" dirty="0">
                <a:solidFill>
                  <a:schemeClr val="tx1">
                    <a:lumMod val="75000"/>
                  </a:schemeClr>
                </a:solidFill>
              </a:rPr>
              <a:t>experienced dramatic loss in vegetation over the study period</a:t>
            </a:r>
            <a:r>
              <a:rPr lang="en-US" dirty="0" smtClean="0">
                <a:solidFill>
                  <a:schemeClr val="tx1">
                    <a:lumMod val="75000"/>
                  </a:schemeClr>
                </a:solidFill>
              </a:rPr>
              <a:t>.</a:t>
            </a:r>
          </a:p>
          <a:p>
            <a:pPr marL="347663" indent="-347663">
              <a:buClr>
                <a:srgbClr val="2E8654"/>
              </a:buClr>
            </a:pPr>
            <a:r>
              <a:rPr lang="en-US" dirty="0" smtClean="0">
                <a:solidFill>
                  <a:schemeClr val="tx1">
                    <a:lumMod val="75000"/>
                  </a:schemeClr>
                </a:solidFill>
              </a:rPr>
              <a:t>Sentinel-2 imagery was successfully used to create </a:t>
            </a:r>
            <a:r>
              <a:rPr lang="en-US" dirty="0" smtClean="0">
                <a:solidFill>
                  <a:schemeClr val="tx1">
                    <a:lumMod val="75000"/>
                  </a:schemeClr>
                </a:solidFill>
              </a:rPr>
              <a:t>10-meter </a:t>
            </a:r>
            <a:r>
              <a:rPr lang="en-US" dirty="0" smtClean="0">
                <a:solidFill>
                  <a:schemeClr val="tx1">
                    <a:lumMod val="75000"/>
                  </a:schemeClr>
                </a:solidFill>
              </a:rPr>
              <a:t>resolution maps of Maryland marsh health.</a:t>
            </a:r>
          </a:p>
          <a:p>
            <a:pPr marL="347663" indent="-347663">
              <a:buClr>
                <a:srgbClr val="2E8654"/>
              </a:buClr>
            </a:pPr>
            <a:r>
              <a:rPr lang="en-US" dirty="0" smtClean="0">
                <a:solidFill>
                  <a:schemeClr val="tx1">
                    <a:lumMod val="75000"/>
                  </a:schemeClr>
                </a:solidFill>
              </a:rPr>
              <a:t>Maryland’s marshes are trending towards degradation and, if all contributing factors persist, will continue to degrade over time.</a:t>
            </a:r>
            <a:endParaRPr lang="en-US" dirty="0">
              <a:solidFill>
                <a:schemeClr val="tx1">
                  <a:lumMod val="75000"/>
                </a:schemeClr>
              </a:solidFill>
            </a:endParaRPr>
          </a:p>
        </p:txBody>
      </p:sp>
      <p:sp>
        <p:nvSpPr>
          <p:cNvPr id="40" name="TextBox 39"/>
          <p:cNvSpPr txBox="1"/>
          <p:nvPr/>
        </p:nvSpPr>
        <p:spPr>
          <a:xfrm>
            <a:off x="12882399" y="27623556"/>
            <a:ext cx="8229600"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Conclusions</a:t>
            </a:r>
          </a:p>
        </p:txBody>
      </p:sp>
      <p:sp>
        <p:nvSpPr>
          <p:cNvPr id="43" name="Subtitle"/>
          <p:cNvSpPr txBox="1">
            <a:spLocks/>
          </p:cNvSpPr>
          <p:nvPr/>
        </p:nvSpPr>
        <p:spPr>
          <a:xfrm>
            <a:off x="6096000" y="3524885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400" b="0" dirty="0" smtClean="0">
                <a:solidFill>
                  <a:srgbClr val="2E8654"/>
                </a:solidFill>
              </a:rPr>
              <a:t>NASA Goddard Space Flight Center – Summer 2017</a:t>
            </a:r>
          </a:p>
        </p:txBody>
      </p:sp>
      <p:sp>
        <p:nvSpPr>
          <p:cNvPr id="38" name="Text Placeholder 16"/>
          <p:cNvSpPr txBox="1">
            <a:spLocks/>
          </p:cNvSpPr>
          <p:nvPr/>
        </p:nvSpPr>
        <p:spPr>
          <a:xfrm>
            <a:off x="12907866" y="17915861"/>
            <a:ext cx="10474942" cy="1075798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smtClean="0">
              <a:solidFill>
                <a:schemeClr val="bg1">
                  <a:lumMod val="95000"/>
                </a:schemeClr>
              </a:solidFill>
            </a:endParaRPr>
          </a:p>
        </p:txBody>
      </p:sp>
      <p:sp>
        <p:nvSpPr>
          <p:cNvPr id="47" name="Main Title"/>
          <p:cNvSpPr>
            <a:spLocks noGrp="1"/>
          </p:cNvSpPr>
          <p:nvPr>
            <p:ph type="body" sz="quarter" idx="10"/>
          </p:nvPr>
        </p:nvSpPr>
        <p:spPr>
          <a:xfrm rot="16200000">
            <a:off x="10853031" y="17702463"/>
            <a:ext cx="29845000"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1700" b="1" dirty="0">
                <a:solidFill>
                  <a:srgbClr val="2E8654"/>
                </a:solidFill>
              </a:rPr>
              <a:t>Chesapeake Bay </a:t>
            </a:r>
            <a:r>
              <a:rPr lang="en-US" sz="11700" dirty="0">
                <a:solidFill>
                  <a:srgbClr val="2E8654"/>
                </a:solidFill>
              </a:rPr>
              <a:t>Ecological  Forecasting</a:t>
            </a:r>
          </a:p>
        </p:txBody>
      </p:sp>
      <p:sp>
        <p:nvSpPr>
          <p:cNvPr id="42" name="Text Placeholder 16"/>
          <p:cNvSpPr txBox="1">
            <a:spLocks/>
          </p:cNvSpPr>
          <p:nvPr/>
        </p:nvSpPr>
        <p:spPr>
          <a:xfrm>
            <a:off x="18445410" y="33175035"/>
            <a:ext cx="5879309" cy="21365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solidFill>
                  <a:schemeClr val="tx1">
                    <a:lumMod val="75000"/>
                  </a:schemeClr>
                </a:solidFill>
              </a:rPr>
              <a:t>Michelle Canick, TNC</a:t>
            </a:r>
          </a:p>
          <a:p>
            <a:r>
              <a:rPr lang="en-US" dirty="0" smtClean="0">
                <a:solidFill>
                  <a:schemeClr val="tx1">
                    <a:lumMod val="75000"/>
                  </a:schemeClr>
                </a:solidFill>
              </a:rPr>
              <a:t>John Bolten, PhD, NASA GSFC</a:t>
            </a:r>
          </a:p>
          <a:p>
            <a:r>
              <a:rPr lang="en-US" dirty="0" smtClean="0">
                <a:solidFill>
                  <a:schemeClr val="tx1">
                    <a:lumMod val="75000"/>
                  </a:schemeClr>
                </a:solidFill>
              </a:rPr>
              <a:t>Rachel Marks, MD DNR</a:t>
            </a:r>
            <a:endParaRPr lang="en-US" dirty="0">
              <a:solidFill>
                <a:schemeClr val="tx1">
                  <a:lumMod val="75000"/>
                </a:schemeClr>
              </a:solidFill>
            </a:endParaRPr>
          </a:p>
          <a:p>
            <a:endParaRPr lang="en-US" dirty="0">
              <a:solidFill>
                <a:schemeClr val="tx1">
                  <a:lumMod val="75000"/>
                </a:schemeClr>
              </a:solidFill>
            </a:endParaRPr>
          </a:p>
        </p:txBody>
      </p:sp>
      <p:sp>
        <p:nvSpPr>
          <p:cNvPr id="49" name="Text Placeholder 16"/>
          <p:cNvSpPr txBox="1">
            <a:spLocks/>
          </p:cNvSpPr>
          <p:nvPr/>
        </p:nvSpPr>
        <p:spPr>
          <a:xfrm>
            <a:off x="12907866" y="33190616"/>
            <a:ext cx="5537544" cy="258065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1200"/>
              </a:spcBef>
            </a:pPr>
            <a:r>
              <a:rPr lang="en-US" dirty="0" smtClean="0">
                <a:solidFill>
                  <a:schemeClr val="tx1">
                    <a:lumMod val="75000"/>
                  </a:schemeClr>
                </a:solidFill>
              </a:rPr>
              <a:t>David Lagomasino, PhD, NASA GSFC/UMD</a:t>
            </a:r>
          </a:p>
          <a:p>
            <a:pPr>
              <a:spcBef>
                <a:spcPts val="1200"/>
              </a:spcBef>
            </a:pPr>
            <a:r>
              <a:rPr lang="en-US" dirty="0" smtClean="0">
                <a:solidFill>
                  <a:schemeClr val="tx1">
                    <a:lumMod val="75000"/>
                  </a:schemeClr>
                </a:solidFill>
              </a:rPr>
              <a:t>Jenny Allen, MD DNR</a:t>
            </a:r>
          </a:p>
          <a:p>
            <a:pPr>
              <a:spcBef>
                <a:spcPts val="1200"/>
              </a:spcBef>
            </a:pPr>
            <a:r>
              <a:rPr lang="en-US" dirty="0" smtClean="0">
                <a:solidFill>
                  <a:schemeClr val="tx1">
                    <a:lumMod val="75000"/>
                  </a:schemeClr>
                </a:solidFill>
              </a:rPr>
              <a:t>Nicole Carlozo, MD DNR</a:t>
            </a:r>
          </a:p>
        </p:txBody>
      </p:sp>
      <p:sp>
        <p:nvSpPr>
          <p:cNvPr id="51" name="Text Placeholder 16"/>
          <p:cNvSpPr txBox="1">
            <a:spLocks/>
          </p:cNvSpPr>
          <p:nvPr/>
        </p:nvSpPr>
        <p:spPr>
          <a:xfrm>
            <a:off x="901962" y="14572773"/>
            <a:ext cx="10582656" cy="35111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2E8654"/>
              </a:buClr>
            </a:pPr>
            <a:r>
              <a:rPr lang="en-US" b="1" dirty="0" smtClean="0">
                <a:solidFill>
                  <a:srgbClr val="2E8654"/>
                </a:solidFill>
              </a:rPr>
              <a:t>Measure </a:t>
            </a:r>
            <a:r>
              <a:rPr lang="en-US" dirty="0" smtClean="0">
                <a:solidFill>
                  <a:schemeClr val="tx1">
                    <a:lumMod val="75000"/>
                  </a:schemeClr>
                </a:solidFill>
              </a:rPr>
              <a:t>past and present marsh health in the Chesapeake Bay using Earth observations for the period of 1984 to 2017</a:t>
            </a:r>
          </a:p>
          <a:p>
            <a:pPr marL="347663" indent="-347663">
              <a:buClr>
                <a:srgbClr val="2E8654"/>
              </a:buClr>
            </a:pPr>
            <a:r>
              <a:rPr lang="en-US" b="1" dirty="0" smtClean="0">
                <a:solidFill>
                  <a:srgbClr val="2E8654"/>
                </a:solidFill>
              </a:rPr>
              <a:t>Evaluate </a:t>
            </a:r>
            <a:r>
              <a:rPr lang="en-US" dirty="0" smtClean="0">
                <a:solidFill>
                  <a:schemeClr val="tx1">
                    <a:lumMod val="75000"/>
                  </a:schemeClr>
                </a:solidFill>
              </a:rPr>
              <a:t>and map marsh health using spectral vegetation indices derived from multispectral imagery</a:t>
            </a:r>
            <a:endParaRPr lang="en-US" dirty="0">
              <a:solidFill>
                <a:schemeClr val="tx1">
                  <a:lumMod val="75000"/>
                </a:schemeClr>
              </a:solidFill>
            </a:endParaRPr>
          </a:p>
          <a:p>
            <a:pPr marL="347663" indent="-347663">
              <a:buClr>
                <a:srgbClr val="2E8654"/>
              </a:buClr>
            </a:pPr>
            <a:r>
              <a:rPr lang="en-US" b="1" dirty="0" smtClean="0">
                <a:solidFill>
                  <a:srgbClr val="2E8654"/>
                </a:solidFill>
              </a:rPr>
              <a:t>Forecast</a:t>
            </a:r>
            <a:r>
              <a:rPr lang="en-US" dirty="0" smtClean="0">
                <a:solidFill>
                  <a:schemeClr val="tx1">
                    <a:lumMod val="75000"/>
                  </a:schemeClr>
                </a:solidFill>
              </a:rPr>
              <a:t> </a:t>
            </a:r>
            <a:r>
              <a:rPr lang="en-US" dirty="0">
                <a:solidFill>
                  <a:schemeClr val="tx1">
                    <a:lumMod val="75000"/>
                  </a:schemeClr>
                </a:solidFill>
              </a:rPr>
              <a:t>marsh health </a:t>
            </a:r>
            <a:r>
              <a:rPr lang="en-US" dirty="0" smtClean="0">
                <a:solidFill>
                  <a:schemeClr val="tx1">
                    <a:lumMod val="75000"/>
                  </a:schemeClr>
                </a:solidFill>
              </a:rPr>
              <a:t>within the study region to the year 2030</a:t>
            </a:r>
          </a:p>
          <a:p>
            <a:pPr marL="347663" indent="-347663">
              <a:buClr>
                <a:srgbClr val="2E8654"/>
              </a:buClr>
            </a:pPr>
            <a:r>
              <a:rPr lang="en-US" b="1" dirty="0" smtClean="0">
                <a:solidFill>
                  <a:srgbClr val="2E8654"/>
                </a:solidFill>
              </a:rPr>
              <a:t>Provide</a:t>
            </a:r>
            <a:r>
              <a:rPr lang="en-US" dirty="0" smtClean="0">
                <a:solidFill>
                  <a:srgbClr val="2E8654"/>
                </a:solidFill>
              </a:rPr>
              <a:t> </a:t>
            </a:r>
            <a:r>
              <a:rPr lang="en-US" dirty="0" smtClean="0">
                <a:solidFill>
                  <a:schemeClr val="tx1">
                    <a:lumMod val="75000"/>
                  </a:schemeClr>
                </a:solidFill>
              </a:rPr>
              <a:t>end users with marsh health trend analysis maps and scripts, marsh health forecast maps, and project methodologies</a:t>
            </a:r>
            <a:endParaRPr lang="en-US" dirty="0">
              <a:solidFill>
                <a:schemeClr val="tx1">
                  <a:lumMod val="75000"/>
                </a:schemeClr>
              </a:solidFill>
            </a:endParaRPr>
          </a:p>
        </p:txBody>
      </p:sp>
      <p:sp>
        <p:nvSpPr>
          <p:cNvPr id="62" name="TextBox 61"/>
          <p:cNvSpPr txBox="1"/>
          <p:nvPr/>
        </p:nvSpPr>
        <p:spPr>
          <a:xfrm>
            <a:off x="942410" y="29895526"/>
            <a:ext cx="4542503" cy="769441"/>
          </a:xfrm>
          <a:prstGeom prst="rect">
            <a:avLst/>
          </a:prstGeom>
          <a:noFill/>
        </p:spPr>
        <p:txBody>
          <a:bodyPr wrap="square" rtlCol="0">
            <a:spAutoFit/>
          </a:bodyPr>
          <a:lstStyle/>
          <a:p>
            <a:r>
              <a:rPr lang="en-US" sz="4400" b="1" dirty="0" smtClean="0">
                <a:solidFill>
                  <a:srgbClr val="2E8654"/>
                </a:solidFill>
                <a:latin typeface="Century Gothic" panose="020B0502020202020204" pitchFamily="34" charset="0"/>
              </a:rPr>
              <a:t>Team Members</a:t>
            </a:r>
          </a:p>
        </p:txBody>
      </p:sp>
      <p:pic>
        <p:nvPicPr>
          <p:cNvPr id="64" name="Picture 63" descr="24_Sentine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1375" y="24852976"/>
            <a:ext cx="2377440" cy="1777137"/>
          </a:xfrm>
          <a:prstGeom prst="rect">
            <a:avLst/>
          </a:prstGeom>
          <a:noFill/>
          <a:extLst>
            <a:ext uri="{909E8E84-426E-40dd-AFC4-6F175D3DCCD1}">
              <a14:hiddenFill xmlns:a14="http://schemas.microsoft.com/office/drawing/2010/main" xmlns="">
                <a:solidFill>
                  <a:srgbClr val="FFFFFF"/>
                </a:solidFill>
              </a14:hiddenFill>
            </a:ext>
          </a:extLst>
        </p:spPr>
      </p:pic>
      <p:sp>
        <p:nvSpPr>
          <p:cNvPr id="65" name="TextBox 57"/>
          <p:cNvSpPr txBox="1"/>
          <p:nvPr/>
        </p:nvSpPr>
        <p:spPr>
          <a:xfrm>
            <a:off x="6916920" y="26586663"/>
            <a:ext cx="2288064" cy="50783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700" dirty="0" smtClean="0">
                <a:solidFill>
                  <a:schemeClr val="tx1">
                    <a:lumMod val="75000"/>
                  </a:schemeClr>
                </a:solidFill>
              </a:rPr>
              <a:t>Sentinel-2 MSI</a:t>
            </a:r>
            <a:endParaRPr lang="en-US" sz="2700" dirty="0">
              <a:solidFill>
                <a:schemeClr val="tx1">
                  <a:lumMod val="75000"/>
                </a:schemeClr>
              </a:solidFill>
            </a:endParaRPr>
          </a:p>
        </p:txBody>
      </p:sp>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4504" y="19150351"/>
            <a:ext cx="2744753" cy="2651760"/>
          </a:xfrm>
          <a:prstGeom prst="rect">
            <a:avLst/>
          </a:prstGeom>
          <a:effectLst/>
        </p:spPr>
      </p:pic>
      <p:sp>
        <p:nvSpPr>
          <p:cNvPr id="67" name="TextBox 66"/>
          <p:cNvSpPr txBox="1"/>
          <p:nvPr/>
        </p:nvSpPr>
        <p:spPr>
          <a:xfrm>
            <a:off x="8534972" y="19925220"/>
            <a:ext cx="2079415" cy="507831"/>
          </a:xfrm>
          <a:prstGeom prst="rect">
            <a:avLst/>
          </a:prstGeom>
          <a:noFill/>
        </p:spPr>
        <p:txBody>
          <a:bodyPr wrap="none" rtlCol="0">
            <a:spAutoFit/>
          </a:bodyPr>
          <a:lstStyle/>
          <a:p>
            <a:r>
              <a:rPr lang="en-US" sz="2700" dirty="0" smtClean="0"/>
              <a:t>Landsat 5 TM</a:t>
            </a:r>
            <a:endParaRPr lang="en-US" dirty="0"/>
          </a:p>
        </p:txBody>
      </p:sp>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31438">
            <a:off x="8894651" y="22754319"/>
            <a:ext cx="1979242" cy="1617632"/>
          </a:xfrm>
          <a:prstGeom prst="rect">
            <a:avLst/>
          </a:prstGeom>
        </p:spPr>
      </p:pic>
      <p:sp>
        <p:nvSpPr>
          <p:cNvPr id="82" name="TextBox 38"/>
          <p:cNvSpPr txBox="1"/>
          <p:nvPr/>
        </p:nvSpPr>
        <p:spPr>
          <a:xfrm>
            <a:off x="10302807" y="23888866"/>
            <a:ext cx="2288064" cy="50783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r>
              <a:rPr lang="en-US" sz="2700" dirty="0" smtClean="0">
                <a:solidFill>
                  <a:schemeClr val="tx1">
                    <a:lumMod val="75000"/>
                  </a:schemeClr>
                </a:solidFill>
              </a:rPr>
              <a:t>Landsat 8 OLI</a:t>
            </a:r>
            <a:endParaRPr lang="en-US" sz="2700" dirty="0">
              <a:solidFill>
                <a:schemeClr val="tx1">
                  <a:lumMod val="75000"/>
                </a:schemeClr>
              </a:solidFill>
            </a:endParaRPr>
          </a:p>
        </p:txBody>
      </p:sp>
      <p:pic>
        <p:nvPicPr>
          <p:cNvPr id="1026" name="Picture 2" descr="https://lh4.googleusercontent.com/2u4kgzyLyokCQs724p2hG5oa_At-Zi-Q5HDZsIVVq-S2pjvY_AtOZhvta_bznTGLNhDOWTBof6OfK480SwmPL0uvPEpg2QElSW3HX6G6tWeyLZ-qLht7cvBurXp6Tt5Q16bviR9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4991" y="18986338"/>
            <a:ext cx="5085735" cy="8208854"/>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494985" y="9518395"/>
            <a:ext cx="3062384" cy="2903619"/>
          </a:xfrm>
          <a:prstGeom prst="hexagon">
            <a:avLst/>
          </a:prstGeom>
        </p:spPr>
      </p:pic>
      <p:sp>
        <p:nvSpPr>
          <p:cNvPr id="99" name="TextBox 98"/>
          <p:cNvSpPr txBox="1"/>
          <p:nvPr/>
        </p:nvSpPr>
        <p:spPr>
          <a:xfrm>
            <a:off x="15092495" y="11188300"/>
            <a:ext cx="1867363" cy="1200329"/>
          </a:xfrm>
          <a:prstGeom prst="rect">
            <a:avLst/>
          </a:prstGeom>
          <a:noFill/>
          <a:ln>
            <a:noFill/>
          </a:ln>
        </p:spPr>
        <p:txBody>
          <a:bodyPr wrap="square" rtlCol="0">
            <a:spAutoFit/>
          </a:bodyPr>
          <a:lstStyle/>
          <a:p>
            <a:pPr algn="ctr"/>
            <a:r>
              <a:rPr lang="en-US" sz="3600" b="1" dirty="0" smtClean="0">
                <a:ln w="1270">
                  <a:solidFill>
                    <a:schemeClr val="tx1">
                      <a:alpha val="50000"/>
                    </a:schemeClr>
                  </a:solidFill>
                </a:ln>
                <a:effectLst>
                  <a:glow rad="127000">
                    <a:schemeClr val="accent4">
                      <a:lumMod val="20000"/>
                      <a:lumOff val="80000"/>
                    </a:schemeClr>
                  </a:glow>
                </a:effectLst>
              </a:rPr>
              <a:t>NDVI</a:t>
            </a:r>
          </a:p>
          <a:p>
            <a:pPr algn="ctr"/>
            <a:r>
              <a:rPr lang="en-US" sz="3600" b="1" dirty="0" smtClean="0">
                <a:ln w="1270">
                  <a:solidFill>
                    <a:schemeClr val="tx1">
                      <a:alpha val="50000"/>
                    </a:schemeClr>
                  </a:solidFill>
                </a:ln>
                <a:effectLst>
                  <a:glow rad="127000">
                    <a:schemeClr val="accent4">
                      <a:lumMod val="20000"/>
                      <a:lumOff val="80000"/>
                    </a:schemeClr>
                  </a:glow>
                </a:effectLst>
              </a:rPr>
              <a:t>1984</a:t>
            </a:r>
            <a:endParaRPr lang="en-US" sz="3600" b="1" dirty="0">
              <a:ln w="1270">
                <a:solidFill>
                  <a:schemeClr val="tx1">
                    <a:alpha val="50000"/>
                  </a:schemeClr>
                </a:solidFill>
              </a:ln>
              <a:effectLst>
                <a:glow rad="127000">
                  <a:schemeClr val="accent4">
                    <a:lumMod val="20000"/>
                    <a:lumOff val="80000"/>
                  </a:schemeClr>
                </a:glow>
              </a:effectLst>
            </a:endParaRPr>
          </a:p>
        </p:txBody>
      </p:sp>
      <p:pic>
        <p:nvPicPr>
          <p:cNvPr id="96" name="Picture 9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86404" y="13512027"/>
            <a:ext cx="3049134" cy="2875865"/>
          </a:xfrm>
          <a:prstGeom prst="hexagon">
            <a:avLst/>
          </a:prstGeom>
        </p:spPr>
      </p:pic>
      <p:sp>
        <p:nvSpPr>
          <p:cNvPr id="100" name="TextBox 99"/>
          <p:cNvSpPr txBox="1"/>
          <p:nvPr/>
        </p:nvSpPr>
        <p:spPr>
          <a:xfrm>
            <a:off x="15107803" y="15192377"/>
            <a:ext cx="1867363" cy="1200329"/>
          </a:xfrm>
          <a:prstGeom prst="rect">
            <a:avLst/>
          </a:prstGeom>
          <a:noFill/>
        </p:spPr>
        <p:txBody>
          <a:bodyPr wrap="square" rtlCol="0">
            <a:spAutoFit/>
          </a:bodyPr>
          <a:lstStyle/>
          <a:p>
            <a:pPr algn="ctr"/>
            <a:r>
              <a:rPr lang="en-US" sz="3600" b="1" dirty="0" smtClean="0">
                <a:ln w="1270">
                  <a:solidFill>
                    <a:schemeClr val="tx1">
                      <a:alpha val="75000"/>
                    </a:schemeClr>
                  </a:solidFill>
                </a:ln>
                <a:effectLst>
                  <a:glow rad="127000">
                    <a:schemeClr val="accent4">
                      <a:lumMod val="20000"/>
                      <a:lumOff val="80000"/>
                    </a:schemeClr>
                  </a:glow>
                </a:effectLst>
              </a:rPr>
              <a:t>NDVI</a:t>
            </a:r>
          </a:p>
          <a:p>
            <a:pPr algn="ctr"/>
            <a:r>
              <a:rPr lang="en-US" sz="3600" b="1" dirty="0" smtClean="0">
                <a:ln w="1270">
                  <a:solidFill>
                    <a:schemeClr val="tx1">
                      <a:alpha val="50000"/>
                    </a:schemeClr>
                  </a:solidFill>
                </a:ln>
                <a:effectLst>
                  <a:glow rad="127000">
                    <a:schemeClr val="accent4">
                      <a:lumMod val="20000"/>
                      <a:lumOff val="80000"/>
                    </a:schemeClr>
                  </a:glow>
                </a:effectLst>
              </a:rPr>
              <a:t>2017</a:t>
            </a:r>
            <a:endParaRPr lang="en-US" sz="3600" dirty="0">
              <a:ln w="1270">
                <a:solidFill>
                  <a:schemeClr val="tx1">
                    <a:alpha val="50000"/>
                  </a:schemeClr>
                </a:solidFill>
              </a:ln>
              <a:effectLst>
                <a:glow rad="127000">
                  <a:schemeClr val="accent4">
                    <a:lumMod val="20000"/>
                    <a:lumOff val="80000"/>
                  </a:schemeClr>
                </a:glow>
              </a:effectLst>
            </a:endParaRPr>
          </a:p>
        </p:txBody>
      </p:sp>
      <p:pic>
        <p:nvPicPr>
          <p:cNvPr id="106" name="Picture 1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54346" y="18647039"/>
            <a:ext cx="3062384" cy="2846050"/>
          </a:xfrm>
          <a:prstGeom prst="hexagon">
            <a:avLst/>
          </a:prstGeom>
          <a:noFill/>
        </p:spPr>
      </p:pic>
      <p:grpSp>
        <p:nvGrpSpPr>
          <p:cNvPr id="70" name="Group 69"/>
          <p:cNvGrpSpPr/>
          <p:nvPr/>
        </p:nvGrpSpPr>
        <p:grpSpPr>
          <a:xfrm>
            <a:off x="3984632" y="19064191"/>
            <a:ext cx="2181571" cy="850564"/>
            <a:chOff x="8538723" y="2445082"/>
            <a:chExt cx="1982624" cy="537400"/>
          </a:xfrm>
        </p:grpSpPr>
        <p:sp>
          <p:nvSpPr>
            <p:cNvPr id="72" name="AutoShape 3"/>
            <p:cNvSpPr>
              <a:spLocks noChangeAspect="1" noChangeArrowheads="1" noTextEdit="1"/>
            </p:cNvSpPr>
            <p:nvPr/>
          </p:nvSpPr>
          <p:spPr bwMode="auto">
            <a:xfrm>
              <a:off x="8538723" y="2445082"/>
              <a:ext cx="1982624" cy="537400"/>
            </a:xfrm>
            <a:prstGeom prst="rect">
              <a:avLst/>
            </a:prstGeom>
            <a:solidFill>
              <a:srgbClr val="0C243D"/>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Rectangle 5"/>
            <p:cNvSpPr>
              <a:spLocks noChangeArrowheads="1"/>
            </p:cNvSpPr>
            <p:nvPr/>
          </p:nvSpPr>
          <p:spPr bwMode="auto">
            <a:xfrm>
              <a:off x="8572177" y="2488509"/>
              <a:ext cx="381000" cy="178210"/>
            </a:xfrm>
            <a:prstGeom prst="rect">
              <a:avLst/>
            </a:prstGeom>
            <a:solidFill>
              <a:srgbClr val="87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6"/>
            <p:cNvSpPr>
              <a:spLocks noChangeArrowheads="1"/>
            </p:cNvSpPr>
            <p:nvPr/>
          </p:nvSpPr>
          <p:spPr bwMode="auto">
            <a:xfrm>
              <a:off x="8995177" y="2483649"/>
              <a:ext cx="386273" cy="155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smtClean="0">
                  <a:solidFill>
                    <a:schemeClr val="bg1"/>
                  </a:solidFill>
                  <a:latin typeface="Garamond" panose="02020404030301010803" pitchFamily="18" charset="0"/>
                </a:rPr>
                <a:t>Marsh</a:t>
              </a:r>
              <a:endParaRPr kumimoji="0" lang="en-US" altLang="en-US" sz="1600" b="1" i="0" u="none" strike="noStrike" cap="none" normalizeH="0" baseline="0" dirty="0" smtClean="0">
                <a:ln>
                  <a:noFill/>
                </a:ln>
                <a:solidFill>
                  <a:schemeClr val="bg1"/>
                </a:solidFill>
                <a:effectLst/>
              </a:endParaRPr>
            </a:p>
          </p:txBody>
        </p:sp>
        <p:sp>
          <p:nvSpPr>
            <p:cNvPr id="75" name="Rectangle 8"/>
            <p:cNvSpPr>
              <a:spLocks noChangeArrowheads="1"/>
            </p:cNvSpPr>
            <p:nvPr/>
          </p:nvSpPr>
          <p:spPr bwMode="auto">
            <a:xfrm>
              <a:off x="8987986" y="2737630"/>
              <a:ext cx="987093" cy="155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dirty="0" smtClean="0">
                  <a:solidFill>
                    <a:schemeClr val="bg1"/>
                  </a:solidFill>
                  <a:latin typeface="Garamond" panose="02020404030301010803" pitchFamily="18" charset="0"/>
                </a:rPr>
                <a:t>Chesapeake Bay</a:t>
              </a:r>
              <a:endParaRPr kumimoji="0" lang="en-US" altLang="en-US" sz="1600" b="1" i="0" u="none" strike="noStrike" cap="none" normalizeH="0" baseline="0" dirty="0" smtClean="0">
                <a:ln>
                  <a:noFill/>
                </a:ln>
                <a:solidFill>
                  <a:schemeClr val="bg1"/>
                </a:solidFill>
                <a:effectLst/>
              </a:endParaRPr>
            </a:p>
          </p:txBody>
        </p:sp>
        <p:sp>
          <p:nvSpPr>
            <p:cNvPr id="79" name="Rectangle 15"/>
            <p:cNvSpPr>
              <a:spLocks noChangeArrowheads="1"/>
            </p:cNvSpPr>
            <p:nvPr/>
          </p:nvSpPr>
          <p:spPr bwMode="auto">
            <a:xfrm>
              <a:off x="8572177" y="2737630"/>
              <a:ext cx="381000" cy="178210"/>
            </a:xfrm>
            <a:prstGeom prst="rect">
              <a:avLst/>
            </a:prstGeom>
            <a:solidFill>
              <a:srgbClr val="547758"/>
            </a:solidFill>
            <a:ln w="1270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3514517" y="26142685"/>
            <a:ext cx="998965" cy="734443"/>
            <a:chOff x="3514517" y="26142685"/>
            <a:chExt cx="998965" cy="734443"/>
          </a:xfrm>
        </p:grpSpPr>
        <p:sp>
          <p:nvSpPr>
            <p:cNvPr id="8" name="TextBox 7"/>
            <p:cNvSpPr txBox="1"/>
            <p:nvPr/>
          </p:nvSpPr>
          <p:spPr>
            <a:xfrm>
              <a:off x="3514517" y="26299324"/>
              <a:ext cx="998965" cy="523220"/>
            </a:xfrm>
            <a:prstGeom prst="rect">
              <a:avLst/>
            </a:prstGeom>
            <a:noFill/>
          </p:spPr>
          <p:txBody>
            <a:bodyPr wrap="square" rtlCol="0">
              <a:spAutoFit/>
            </a:bodyPr>
            <a:lstStyle/>
            <a:p>
              <a:r>
                <a:rPr lang="en-US" sz="2800" dirty="0" smtClean="0">
                  <a:solidFill>
                    <a:srgbClr val="45C79F"/>
                  </a:solidFill>
                  <a:latin typeface="Lucida Calligraphy" panose="03010101010101010101" pitchFamily="66" charset="0"/>
                </a:rPr>
                <a:t>N</a:t>
              </a:r>
              <a:endParaRPr lang="en-US" sz="2800" dirty="0">
                <a:solidFill>
                  <a:srgbClr val="45C79F"/>
                </a:solidFill>
                <a:latin typeface="Lucida Calligraphy" panose="03010101010101010101" pitchFamily="66" charset="0"/>
              </a:endParaRPr>
            </a:p>
          </p:txBody>
        </p:sp>
        <p:cxnSp>
          <p:nvCxnSpPr>
            <p:cNvPr id="10" name="Straight Arrow Connector 9"/>
            <p:cNvCxnSpPr/>
            <p:nvPr/>
          </p:nvCxnSpPr>
          <p:spPr>
            <a:xfrm flipV="1">
              <a:off x="3860513" y="26142685"/>
              <a:ext cx="0" cy="734443"/>
            </a:xfrm>
            <a:prstGeom prst="straightConnector1">
              <a:avLst/>
            </a:prstGeom>
            <a:ln w="25400">
              <a:solidFill>
                <a:srgbClr val="45C79F"/>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Text Placeholder 16"/>
          <p:cNvSpPr txBox="1">
            <a:spLocks/>
          </p:cNvSpPr>
          <p:nvPr/>
        </p:nvSpPr>
        <p:spPr>
          <a:xfrm>
            <a:off x="1054362" y="5279284"/>
            <a:ext cx="10582656" cy="822526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just">
              <a:buClr>
                <a:srgbClr val="2E8654"/>
              </a:buClr>
              <a:buNone/>
            </a:pPr>
            <a:r>
              <a:rPr lang="en-US" dirty="0"/>
              <a:t>Tidal wetlands, such as marshes, are among the Chesapeake Bay’s most protective natural features. Not only do they provide vital ecological services such as breeding grounds and water purification, but wetlands also deliver direct benefits to coastal communities through water absorption, wave attenuation, and sediment stabilization. Thus, marshes can buffer vulnerable communities from erosion, flooding, and storm damage. The Maryland Department of Natural Resources partnered with The Nature Conservancy (TNC) to conduct a Coastal Resiliency </a:t>
            </a:r>
            <a:r>
              <a:rPr lang="en-US" dirty="0" smtClean="0"/>
              <a:t>Assessment </a:t>
            </a:r>
            <a:r>
              <a:rPr lang="en-US" dirty="0"/>
              <a:t>to identify coastal habitats that provide protective benefits to vulnerable coastal communities. While healthy marshes were determined to have high risk-reduction potential, the quality of coastal habitats on the Maryland shoreline is difficult to assess without historical context. The goal of this study was to utilize NASA Earth observations to analyze trends in marsh health on the Maryland coast of the Chesapeake Bay from </a:t>
            </a:r>
            <a:r>
              <a:rPr lang="en-US" dirty="0" smtClean="0"/>
              <a:t>1984 </a:t>
            </a:r>
            <a:r>
              <a:rPr lang="en-US" dirty="0"/>
              <a:t>to 2017 and to forecast changes in marsh health from 2017 to 2030. Vegetation, soil, and water indices calculated from Landsat and Sentinel-2 imagery were used to detect changes in marsh health over the past 33 years. A change detection algorithm was used to detect changes in marsh elevation and location of high marsh and low marsh over the study period. The Maryland Department of Natural Resources and The Nature Conservancy will use these results to supplement their Coastal Resiliency Assessment and develop more informed decision-making plans regarding restoration and conservation in the Chesapeake Bay.</a:t>
            </a:r>
            <a:endParaRPr lang="en-US" dirty="0">
              <a:solidFill>
                <a:schemeClr val="tx1">
                  <a:lumMod val="75000"/>
                </a:schemeClr>
              </a:solidFill>
            </a:endParaRPr>
          </a:p>
        </p:txBody>
      </p:sp>
      <p:sp>
        <p:nvSpPr>
          <p:cNvPr id="81" name="Text Placeholder 16"/>
          <p:cNvSpPr txBox="1">
            <a:spLocks/>
          </p:cNvSpPr>
          <p:nvPr/>
        </p:nvSpPr>
        <p:spPr>
          <a:xfrm>
            <a:off x="1054362" y="28403033"/>
            <a:ext cx="10921333" cy="127794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lvl="0" indent="-457200">
              <a:spcBef>
                <a:spcPts val="0"/>
              </a:spcBef>
              <a:buClr>
                <a:srgbClr val="2E8654"/>
              </a:buClr>
              <a:buSzPct val="100000"/>
              <a:buFont typeface="Webdings" panose="05030102010509060703" pitchFamily="18" charset="2"/>
              <a:buChar char="4"/>
            </a:pPr>
            <a:r>
              <a:rPr lang="en-US" sz="3000" dirty="0">
                <a:solidFill>
                  <a:schemeClr val="dk1"/>
                </a:solidFill>
                <a:ea typeface="Garamond"/>
                <a:cs typeface="Garamond"/>
                <a:sym typeface="Garamond"/>
              </a:rPr>
              <a:t>Maryland Department of Natural </a:t>
            </a:r>
            <a:r>
              <a:rPr lang="en-US" sz="3000" dirty="0" smtClean="0">
                <a:solidFill>
                  <a:schemeClr val="dk1"/>
                </a:solidFill>
                <a:ea typeface="Garamond"/>
                <a:cs typeface="Garamond"/>
                <a:sym typeface="Garamond"/>
              </a:rPr>
              <a:t>Resources</a:t>
            </a:r>
            <a:endParaRPr lang="en-US" sz="3000" dirty="0">
              <a:solidFill>
                <a:schemeClr val="dk1"/>
              </a:solidFill>
              <a:ea typeface="Garamond"/>
              <a:cs typeface="Garamond"/>
              <a:sym typeface="Garamond"/>
            </a:endParaRPr>
          </a:p>
          <a:p>
            <a:pPr marL="457200" lvl="0" indent="-457200">
              <a:buClr>
                <a:srgbClr val="2E8654"/>
              </a:buClr>
              <a:buSzPct val="100000"/>
              <a:buFont typeface="Webdings" panose="05030102010509060703" pitchFamily="18" charset="2"/>
              <a:buChar char="4"/>
            </a:pPr>
            <a:r>
              <a:rPr lang="en-US" sz="3000" dirty="0">
                <a:solidFill>
                  <a:schemeClr val="dk1"/>
                </a:solidFill>
                <a:ea typeface="Garamond"/>
                <a:cs typeface="Garamond"/>
                <a:sym typeface="Garamond"/>
              </a:rPr>
              <a:t>The Nature </a:t>
            </a:r>
            <a:r>
              <a:rPr lang="en-US" sz="3000" dirty="0" smtClean="0">
                <a:solidFill>
                  <a:schemeClr val="dk1"/>
                </a:solidFill>
                <a:ea typeface="Garamond"/>
                <a:cs typeface="Garamond"/>
                <a:sym typeface="Garamond"/>
              </a:rPr>
              <a:t>Conservancy (TNC)</a:t>
            </a:r>
            <a:endParaRPr lang="en-US" sz="3000" dirty="0">
              <a:solidFill>
                <a:schemeClr val="dk1"/>
              </a:solidFill>
              <a:ea typeface="Garamond"/>
              <a:cs typeface="Garamond"/>
              <a:sym typeface="Garamond"/>
            </a:endParaRPr>
          </a:p>
          <a:p>
            <a:endParaRPr lang="en-US" sz="3000" dirty="0" smtClean="0">
              <a:solidFill>
                <a:schemeClr val="tx1">
                  <a:lumMod val="75000"/>
                </a:schemeClr>
              </a:solidFill>
            </a:endParaRPr>
          </a:p>
        </p:txBody>
      </p:sp>
      <p:pic>
        <p:nvPicPr>
          <p:cNvPr id="114" name="Picture 1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762487" y="20305435"/>
            <a:ext cx="3069215" cy="2889277"/>
          </a:xfrm>
          <a:prstGeom prst="hexagon">
            <a:avLst/>
          </a:prstGeom>
        </p:spPr>
      </p:pic>
      <p:sp>
        <p:nvSpPr>
          <p:cNvPr id="121" name="TextBox 120"/>
          <p:cNvSpPr txBox="1"/>
          <p:nvPr/>
        </p:nvSpPr>
        <p:spPr>
          <a:xfrm>
            <a:off x="14571178" y="20837418"/>
            <a:ext cx="1772451" cy="646331"/>
          </a:xfrm>
          <a:prstGeom prst="rect">
            <a:avLst/>
          </a:prstGeom>
          <a:noFill/>
        </p:spPr>
        <p:txBody>
          <a:bodyPr wrap="square" rtlCol="0">
            <a:spAutoFit/>
          </a:bodyPr>
          <a:lstStyle/>
          <a:p>
            <a:pPr algn="ctr"/>
            <a:r>
              <a:rPr lang="en-US" sz="3600" b="1" dirty="0" smtClean="0">
                <a:solidFill>
                  <a:schemeClr val="bg1"/>
                </a:solidFill>
              </a:rPr>
              <a:t>Past</a:t>
            </a:r>
            <a:endParaRPr lang="en-US" sz="3600" dirty="0">
              <a:solidFill>
                <a:schemeClr val="bg1"/>
              </a:solidFill>
            </a:endParaRPr>
          </a:p>
        </p:txBody>
      </p:sp>
      <p:sp>
        <p:nvSpPr>
          <p:cNvPr id="122" name="TextBox 121"/>
          <p:cNvSpPr txBox="1"/>
          <p:nvPr/>
        </p:nvSpPr>
        <p:spPr>
          <a:xfrm>
            <a:off x="20250560" y="20811730"/>
            <a:ext cx="1686243" cy="646331"/>
          </a:xfrm>
          <a:prstGeom prst="rect">
            <a:avLst/>
          </a:prstGeom>
          <a:noFill/>
        </p:spPr>
        <p:txBody>
          <a:bodyPr wrap="square" rtlCol="0">
            <a:spAutoFit/>
          </a:bodyPr>
          <a:lstStyle/>
          <a:p>
            <a:pPr algn="ctr"/>
            <a:r>
              <a:rPr lang="en-US" sz="3600" b="1" dirty="0" smtClean="0">
                <a:solidFill>
                  <a:schemeClr val="bg1"/>
                </a:solidFill>
              </a:rPr>
              <a:t>Present</a:t>
            </a:r>
          </a:p>
        </p:txBody>
      </p:sp>
      <p:sp>
        <p:nvSpPr>
          <p:cNvPr id="123" name="TextBox 122"/>
          <p:cNvSpPr txBox="1"/>
          <p:nvPr/>
        </p:nvSpPr>
        <p:spPr>
          <a:xfrm>
            <a:off x="17391806" y="22541435"/>
            <a:ext cx="1867363" cy="646331"/>
          </a:xfrm>
          <a:prstGeom prst="rect">
            <a:avLst/>
          </a:prstGeom>
          <a:noFill/>
        </p:spPr>
        <p:txBody>
          <a:bodyPr wrap="square" rtlCol="0">
            <a:spAutoFit/>
          </a:bodyPr>
          <a:lstStyle/>
          <a:p>
            <a:pPr algn="ctr"/>
            <a:r>
              <a:rPr lang="en-US" sz="3600" b="1" dirty="0" smtClean="0">
                <a:solidFill>
                  <a:schemeClr val="bg1"/>
                </a:solidFill>
              </a:rPr>
              <a:t>Future</a:t>
            </a:r>
          </a:p>
        </p:txBody>
      </p:sp>
      <p:grpSp>
        <p:nvGrpSpPr>
          <p:cNvPr id="24" name="Group 23"/>
          <p:cNvGrpSpPr/>
          <p:nvPr/>
        </p:nvGrpSpPr>
        <p:grpSpPr>
          <a:xfrm>
            <a:off x="13019518" y="23354550"/>
            <a:ext cx="11212940" cy="4484873"/>
            <a:chOff x="13019518" y="23778060"/>
            <a:chExt cx="11212940" cy="4484873"/>
          </a:xfrm>
        </p:grpSpPr>
        <p:grpSp>
          <p:nvGrpSpPr>
            <p:cNvPr id="20" name="Group 19"/>
            <p:cNvGrpSpPr/>
            <p:nvPr/>
          </p:nvGrpSpPr>
          <p:grpSpPr>
            <a:xfrm>
              <a:off x="13019518" y="23794366"/>
              <a:ext cx="11212940" cy="4468567"/>
              <a:chOff x="13116854" y="24056611"/>
              <a:chExt cx="11212940" cy="4468567"/>
            </a:xfrm>
          </p:grpSpPr>
          <p:pic>
            <p:nvPicPr>
              <p:cNvPr id="144" name="Picture 143"/>
              <p:cNvPicPr>
                <a:picLocks noChangeAspect="1"/>
              </p:cNvPicPr>
              <p:nvPr/>
            </p:nvPicPr>
            <p:blipFill>
              <a:blip r:embed="rId12"/>
              <a:stretch>
                <a:fillRect/>
              </a:stretch>
            </p:blipFill>
            <p:spPr>
              <a:xfrm>
                <a:off x="13885526" y="24056611"/>
                <a:ext cx="10182225" cy="3838575"/>
              </a:xfrm>
              <a:prstGeom prst="rect">
                <a:avLst/>
              </a:prstGeom>
            </p:spPr>
          </p:pic>
          <p:sp>
            <p:nvSpPr>
              <p:cNvPr id="145" name="TextBox 144"/>
              <p:cNvSpPr txBox="1"/>
              <p:nvPr/>
            </p:nvSpPr>
            <p:spPr>
              <a:xfrm>
                <a:off x="13635115" y="27881817"/>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1995</a:t>
                </a:r>
              </a:p>
            </p:txBody>
          </p:sp>
          <p:sp>
            <p:nvSpPr>
              <p:cNvPr id="146" name="TextBox 145"/>
              <p:cNvSpPr txBox="1"/>
              <p:nvPr/>
            </p:nvSpPr>
            <p:spPr>
              <a:xfrm>
                <a:off x="15648115" y="27876679"/>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2000</a:t>
                </a:r>
              </a:p>
            </p:txBody>
          </p:sp>
          <p:sp>
            <p:nvSpPr>
              <p:cNvPr id="147" name="TextBox 146"/>
              <p:cNvSpPr txBox="1"/>
              <p:nvPr/>
            </p:nvSpPr>
            <p:spPr>
              <a:xfrm>
                <a:off x="17680125" y="27876679"/>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2005</a:t>
                </a:r>
              </a:p>
            </p:txBody>
          </p:sp>
          <p:sp>
            <p:nvSpPr>
              <p:cNvPr id="148" name="TextBox 147"/>
              <p:cNvSpPr txBox="1"/>
              <p:nvPr/>
            </p:nvSpPr>
            <p:spPr>
              <a:xfrm>
                <a:off x="19712135" y="27874354"/>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2010</a:t>
                </a:r>
              </a:p>
            </p:txBody>
          </p:sp>
          <p:sp>
            <p:nvSpPr>
              <p:cNvPr id="149" name="TextBox 148"/>
              <p:cNvSpPr txBox="1"/>
              <p:nvPr/>
            </p:nvSpPr>
            <p:spPr>
              <a:xfrm>
                <a:off x="21715864" y="27884630"/>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2015</a:t>
                </a:r>
              </a:p>
            </p:txBody>
          </p:sp>
          <p:sp>
            <p:nvSpPr>
              <p:cNvPr id="150" name="TextBox 149"/>
              <p:cNvSpPr txBox="1"/>
              <p:nvPr/>
            </p:nvSpPr>
            <p:spPr>
              <a:xfrm>
                <a:off x="23749349" y="27885119"/>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2020</a:t>
                </a:r>
              </a:p>
            </p:txBody>
          </p:sp>
          <p:sp>
            <p:nvSpPr>
              <p:cNvPr id="151" name="TextBox 150"/>
              <p:cNvSpPr txBox="1"/>
              <p:nvPr/>
            </p:nvSpPr>
            <p:spPr>
              <a:xfrm>
                <a:off x="13489939" y="27690417"/>
                <a:ext cx="43163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-60</a:t>
                </a:r>
              </a:p>
            </p:txBody>
          </p:sp>
          <p:sp>
            <p:nvSpPr>
              <p:cNvPr id="152" name="TextBox 151"/>
              <p:cNvSpPr txBox="1"/>
              <p:nvPr/>
            </p:nvSpPr>
            <p:spPr>
              <a:xfrm>
                <a:off x="13503103" y="26540851"/>
                <a:ext cx="43163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-40</a:t>
                </a:r>
              </a:p>
            </p:txBody>
          </p:sp>
          <p:sp>
            <p:nvSpPr>
              <p:cNvPr id="153" name="TextBox 152"/>
              <p:cNvSpPr txBox="1"/>
              <p:nvPr/>
            </p:nvSpPr>
            <p:spPr>
              <a:xfrm>
                <a:off x="13503103" y="25438421"/>
                <a:ext cx="43163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-20</a:t>
                </a:r>
              </a:p>
            </p:txBody>
          </p:sp>
          <p:sp>
            <p:nvSpPr>
              <p:cNvPr id="154" name="TextBox 153"/>
              <p:cNvSpPr txBox="1"/>
              <p:nvPr/>
            </p:nvSpPr>
            <p:spPr>
              <a:xfrm>
                <a:off x="13566710" y="24335990"/>
                <a:ext cx="43163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rPr>
                  <a:t>0</a:t>
                </a:r>
              </a:p>
            </p:txBody>
          </p:sp>
          <p:sp>
            <p:nvSpPr>
              <p:cNvPr id="155" name="TextBox 154"/>
              <p:cNvSpPr txBox="1"/>
              <p:nvPr/>
            </p:nvSpPr>
            <p:spPr>
              <a:xfrm>
                <a:off x="13116854" y="25174964"/>
                <a:ext cx="461665" cy="2073493"/>
              </a:xfrm>
              <a:prstGeom prst="rect">
                <a:avLst/>
              </a:prstGeom>
              <a:noFill/>
            </p:spPr>
            <p:txBody>
              <a:bodyPr vert="vert270"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Relative NDVI </a:t>
                </a:r>
                <a:r>
                  <a:rPr kumimoji="0" lang="en-US" sz="1800" b="0" i="0" u="none" strike="noStrike" kern="0" cap="none" spc="0" normalizeH="0" baseline="0" noProof="0" dirty="0" smtClean="0">
                    <a:ln>
                      <a:noFill/>
                    </a:ln>
                    <a:solidFill>
                      <a:prstClr val="black"/>
                    </a:solidFill>
                    <a:effectLst/>
                    <a:uLnTx/>
                    <a:uFillTx/>
                  </a:rPr>
                  <a:t>Value</a:t>
                </a:r>
                <a:endParaRPr kumimoji="0" lang="en-US" sz="1800" b="0" i="0" u="none" strike="noStrike" kern="0" cap="none" spc="0" normalizeH="0" baseline="0" noProof="0" dirty="0" smtClean="0">
                  <a:ln>
                    <a:noFill/>
                  </a:ln>
                  <a:solidFill>
                    <a:prstClr val="black"/>
                  </a:solidFill>
                  <a:effectLst/>
                  <a:uLnTx/>
                  <a:uFillTx/>
                </a:endParaRPr>
              </a:p>
            </p:txBody>
          </p:sp>
          <p:sp>
            <p:nvSpPr>
              <p:cNvPr id="156" name="TextBox 155"/>
              <p:cNvSpPr txBox="1"/>
              <p:nvPr/>
            </p:nvSpPr>
            <p:spPr>
              <a:xfrm>
                <a:off x="18017060" y="28155846"/>
                <a:ext cx="142344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Year</a:t>
                </a:r>
              </a:p>
            </p:txBody>
          </p:sp>
        </p:grpSp>
        <p:sp>
          <p:nvSpPr>
            <p:cNvPr id="143" name="TextBox 142"/>
            <p:cNvSpPr txBox="1"/>
            <p:nvPr/>
          </p:nvSpPr>
          <p:spPr>
            <a:xfrm>
              <a:off x="16466413" y="23778060"/>
              <a:ext cx="443433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smtClean="0">
                  <a:solidFill>
                    <a:prstClr val="black"/>
                  </a:solidFill>
                </a:rPr>
                <a:t>NDVI Values in Different </a:t>
              </a:r>
              <a:r>
                <a:rPr lang="en-US" sz="1800" kern="0" dirty="0">
                  <a:solidFill>
                    <a:prstClr val="black"/>
                  </a:solidFill>
                </a:rPr>
                <a:t>R</a:t>
              </a:r>
              <a:r>
                <a:rPr lang="en-US" sz="1800" kern="0" dirty="0" smtClean="0">
                  <a:solidFill>
                    <a:prstClr val="black"/>
                  </a:solidFill>
                </a:rPr>
                <a:t>egions </a:t>
              </a:r>
              <a:r>
                <a:rPr lang="en-US" sz="1800" kern="0" dirty="0">
                  <a:solidFill>
                    <a:prstClr val="black"/>
                  </a:solidFill>
                </a:rPr>
                <a:t>O</a:t>
              </a:r>
              <a:r>
                <a:rPr lang="en-US" sz="1800" kern="0" dirty="0" smtClean="0">
                  <a:solidFill>
                    <a:prstClr val="black"/>
                  </a:solidFill>
                </a:rPr>
                <a:t>ver Time</a:t>
              </a:r>
              <a:endParaRPr kumimoji="0" lang="en-US" sz="1800" b="0" i="0" u="none" strike="noStrike" kern="0" cap="none" spc="0" normalizeH="0" baseline="0" noProof="0" dirty="0" smtClean="0">
                <a:ln>
                  <a:noFill/>
                </a:ln>
                <a:solidFill>
                  <a:prstClr val="black"/>
                </a:solidFill>
                <a:effectLst/>
                <a:uLnTx/>
                <a:uFillTx/>
              </a:endParaRPr>
            </a:p>
          </p:txBody>
        </p:sp>
      </p:grpSp>
      <p:pic>
        <p:nvPicPr>
          <p:cNvPr id="87" name="Picture 8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40243" y="12221575"/>
            <a:ext cx="3033303" cy="2884396"/>
          </a:xfrm>
          <a:prstGeom prst="hexagon">
            <a:avLst/>
          </a:prstGeom>
        </p:spPr>
      </p:pic>
      <p:pic>
        <p:nvPicPr>
          <p:cNvPr id="88" name="Picture 8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900752" y="10711711"/>
            <a:ext cx="3040064" cy="2907192"/>
          </a:xfrm>
          <a:prstGeom prst="hexagon">
            <a:avLst/>
          </a:prstGeom>
        </p:spPr>
      </p:pic>
      <p:pic>
        <p:nvPicPr>
          <p:cNvPr id="90" name="Picture 8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554611" y="9224643"/>
            <a:ext cx="3018855" cy="2923018"/>
          </a:xfrm>
          <a:prstGeom prst="hexagon">
            <a:avLst/>
          </a:prstGeom>
        </p:spPr>
      </p:pic>
      <p:sp>
        <p:nvSpPr>
          <p:cNvPr id="91" name="TextBox 90"/>
          <p:cNvSpPr txBox="1"/>
          <p:nvPr/>
        </p:nvSpPr>
        <p:spPr>
          <a:xfrm>
            <a:off x="19149045" y="11438120"/>
            <a:ext cx="1894471" cy="646331"/>
          </a:xfrm>
          <a:prstGeom prst="rect">
            <a:avLst/>
          </a:prstGeom>
          <a:noFill/>
        </p:spPr>
        <p:txBody>
          <a:bodyPr wrap="square" rtlCol="0">
            <a:spAutoFit/>
          </a:bodyPr>
          <a:lstStyle/>
          <a:p>
            <a:pPr algn="ctr"/>
            <a:r>
              <a:rPr lang="en-US" sz="3600" b="1" dirty="0" smtClean="0">
                <a:solidFill>
                  <a:schemeClr val="bg1"/>
                </a:solidFill>
              </a:rPr>
              <a:t>NDVI</a:t>
            </a:r>
            <a:endParaRPr lang="en-US" sz="3600" dirty="0">
              <a:solidFill>
                <a:schemeClr val="bg1"/>
              </a:solidFill>
            </a:endParaRPr>
          </a:p>
        </p:txBody>
      </p:sp>
      <p:sp>
        <p:nvSpPr>
          <p:cNvPr id="94" name="TextBox 93"/>
          <p:cNvSpPr txBox="1"/>
          <p:nvPr/>
        </p:nvSpPr>
        <p:spPr>
          <a:xfrm>
            <a:off x="19156371" y="14383269"/>
            <a:ext cx="1894471" cy="646331"/>
          </a:xfrm>
          <a:prstGeom prst="rect">
            <a:avLst/>
          </a:prstGeom>
          <a:noFill/>
        </p:spPr>
        <p:txBody>
          <a:bodyPr wrap="square" rtlCol="0">
            <a:spAutoFit/>
          </a:bodyPr>
          <a:lstStyle/>
          <a:p>
            <a:pPr algn="ctr"/>
            <a:r>
              <a:rPr lang="en-US" sz="3600" b="1" dirty="0" smtClean="0">
                <a:solidFill>
                  <a:schemeClr val="bg1"/>
                </a:solidFill>
              </a:rPr>
              <a:t>NDWI</a:t>
            </a:r>
            <a:endParaRPr lang="en-US" sz="3600" dirty="0">
              <a:solidFill>
                <a:schemeClr val="bg1"/>
              </a:solidFill>
            </a:endParaRPr>
          </a:p>
        </p:txBody>
      </p:sp>
      <p:sp>
        <p:nvSpPr>
          <p:cNvPr id="97" name="TextBox 96"/>
          <p:cNvSpPr txBox="1"/>
          <p:nvPr/>
        </p:nvSpPr>
        <p:spPr>
          <a:xfrm>
            <a:off x="21523505" y="12877050"/>
            <a:ext cx="1894471" cy="646331"/>
          </a:xfrm>
          <a:prstGeom prst="rect">
            <a:avLst/>
          </a:prstGeom>
          <a:noFill/>
        </p:spPr>
        <p:txBody>
          <a:bodyPr wrap="square" rtlCol="0">
            <a:spAutoFit/>
          </a:bodyPr>
          <a:lstStyle/>
          <a:p>
            <a:pPr algn="ctr"/>
            <a:r>
              <a:rPr lang="en-US" sz="3600" b="1" dirty="0" smtClean="0">
                <a:solidFill>
                  <a:schemeClr val="bg1"/>
                </a:solidFill>
              </a:rPr>
              <a:t>NDSI</a:t>
            </a:r>
            <a:endParaRPr lang="en-US" sz="3600" dirty="0">
              <a:solidFill>
                <a:schemeClr val="bg1"/>
              </a:solidFill>
            </a:endParaRPr>
          </a:p>
        </p:txBody>
      </p:sp>
      <p:pic>
        <p:nvPicPr>
          <p:cNvPr id="98" name="Picture 9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07457" y="13697622"/>
            <a:ext cx="3058445" cy="2889277"/>
          </a:xfrm>
          <a:prstGeom prst="hexagon">
            <a:avLst/>
          </a:prstGeom>
        </p:spPr>
      </p:pic>
      <p:sp>
        <p:nvSpPr>
          <p:cNvPr id="101" name="TextBox 100"/>
          <p:cNvSpPr txBox="1"/>
          <p:nvPr/>
        </p:nvSpPr>
        <p:spPr>
          <a:xfrm>
            <a:off x="21301854" y="15857122"/>
            <a:ext cx="2335699" cy="646331"/>
          </a:xfrm>
          <a:prstGeom prst="rect">
            <a:avLst/>
          </a:prstGeom>
          <a:noFill/>
        </p:spPr>
        <p:txBody>
          <a:bodyPr wrap="square" rtlCol="0">
            <a:spAutoFit/>
          </a:bodyPr>
          <a:lstStyle/>
          <a:p>
            <a:pPr algn="ctr"/>
            <a:r>
              <a:rPr lang="en-US" sz="3600" b="1" dirty="0" smtClean="0">
                <a:solidFill>
                  <a:schemeClr val="bg1"/>
                </a:solidFill>
              </a:rPr>
              <a:t>All</a:t>
            </a:r>
          </a:p>
        </p:txBody>
      </p:sp>
      <p:pic>
        <p:nvPicPr>
          <p:cNvPr id="92" name="Picture 9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54803" y="31760371"/>
            <a:ext cx="2057404" cy="2081788"/>
          </a:xfrm>
          <a:prstGeom prst="rect">
            <a:avLst/>
          </a:prstGeom>
        </p:spPr>
      </p:pic>
      <p:pic>
        <p:nvPicPr>
          <p:cNvPr id="93" name="Picture 9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21358" y="30769771"/>
            <a:ext cx="2057404" cy="2081788"/>
          </a:xfrm>
          <a:prstGeom prst="rect">
            <a:avLst/>
          </a:prstGeom>
        </p:spPr>
      </p:pic>
      <p:pic>
        <p:nvPicPr>
          <p:cNvPr id="102" name="Picture 10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25137" y="30769771"/>
            <a:ext cx="2057404" cy="2081788"/>
          </a:xfrm>
          <a:prstGeom prst="rect">
            <a:avLst/>
          </a:prstGeom>
        </p:spPr>
      </p:pic>
      <p:sp>
        <p:nvSpPr>
          <p:cNvPr id="103" name="Text Placeholder 16"/>
          <p:cNvSpPr txBox="1">
            <a:spLocks/>
          </p:cNvSpPr>
          <p:nvPr/>
        </p:nvSpPr>
        <p:spPr>
          <a:xfrm>
            <a:off x="555091" y="33915657"/>
            <a:ext cx="2872251" cy="107886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Victor </a:t>
            </a:r>
            <a:r>
              <a:rPr lang="en-US" dirty="0" err="1" smtClean="0">
                <a:solidFill>
                  <a:schemeClr val="tx1">
                    <a:lumMod val="75000"/>
                  </a:schemeClr>
                </a:solidFill>
              </a:rPr>
              <a:t>Lenske</a:t>
            </a:r>
            <a:endParaRPr lang="en-US" dirty="0" smtClean="0">
              <a:solidFill>
                <a:schemeClr val="tx1">
                  <a:lumMod val="75000"/>
                </a:schemeClr>
              </a:solidFill>
            </a:endParaRPr>
          </a:p>
          <a:p>
            <a:pPr algn="ctr">
              <a:lnSpc>
                <a:spcPct val="100000"/>
              </a:lnSpc>
              <a:spcBef>
                <a:spcPts val="0"/>
              </a:spcBef>
            </a:pPr>
            <a:r>
              <a:rPr lang="en-US" dirty="0" smtClean="0">
                <a:solidFill>
                  <a:schemeClr val="tx1">
                    <a:lumMod val="75000"/>
                  </a:schemeClr>
                </a:solidFill>
              </a:rPr>
              <a:t>(Project Lead)</a:t>
            </a:r>
          </a:p>
        </p:txBody>
      </p:sp>
      <p:sp>
        <p:nvSpPr>
          <p:cNvPr id="104" name="Text Placeholder 16"/>
          <p:cNvSpPr txBox="1">
            <a:spLocks/>
          </p:cNvSpPr>
          <p:nvPr/>
        </p:nvSpPr>
        <p:spPr>
          <a:xfrm>
            <a:off x="2817714" y="32925057"/>
            <a:ext cx="2872251" cy="65536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John Fitz</a:t>
            </a:r>
          </a:p>
        </p:txBody>
      </p:sp>
      <p:sp>
        <p:nvSpPr>
          <p:cNvPr id="105" name="Text Placeholder 16"/>
          <p:cNvSpPr txBox="1">
            <a:spLocks/>
          </p:cNvSpPr>
          <p:nvPr/>
        </p:nvSpPr>
        <p:spPr>
          <a:xfrm>
            <a:off x="5169452" y="33915657"/>
            <a:ext cx="2628106" cy="53720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Sara </a:t>
            </a:r>
            <a:r>
              <a:rPr lang="en-US" dirty="0" err="1" smtClean="0">
                <a:solidFill>
                  <a:schemeClr val="tx1">
                    <a:lumMod val="75000"/>
                  </a:schemeClr>
                </a:solidFill>
              </a:rPr>
              <a:t>Lubkin</a:t>
            </a:r>
            <a:r>
              <a:rPr lang="en-US" dirty="0" smtClean="0">
                <a:solidFill>
                  <a:schemeClr val="tx1">
                    <a:lumMod val="75000"/>
                  </a:schemeClr>
                </a:solidFill>
              </a:rPr>
              <a:t>, PhD</a:t>
            </a:r>
          </a:p>
        </p:txBody>
      </p:sp>
      <p:pic>
        <p:nvPicPr>
          <p:cNvPr id="107" name="Picture 10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8582" y="31760371"/>
            <a:ext cx="2057404" cy="2081788"/>
          </a:xfrm>
          <a:prstGeom prst="rect">
            <a:avLst/>
          </a:prstGeom>
        </p:spPr>
      </p:pic>
      <p:sp>
        <p:nvSpPr>
          <p:cNvPr id="108" name="Text Placeholder 16"/>
          <p:cNvSpPr txBox="1">
            <a:spLocks/>
          </p:cNvSpPr>
          <p:nvPr/>
        </p:nvSpPr>
        <p:spPr>
          <a:xfrm>
            <a:off x="7248980" y="32925057"/>
            <a:ext cx="3002160" cy="54966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Sean McCartney</a:t>
            </a:r>
          </a:p>
        </p:txBody>
      </p:sp>
      <p:sp>
        <p:nvSpPr>
          <p:cNvPr id="109" name="Text Placeholder 16"/>
          <p:cNvSpPr txBox="1">
            <a:spLocks/>
          </p:cNvSpPr>
          <p:nvPr/>
        </p:nvSpPr>
        <p:spPr>
          <a:xfrm>
            <a:off x="9530874" y="33915657"/>
            <a:ext cx="3002160" cy="61244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Helen </a:t>
            </a:r>
            <a:r>
              <a:rPr lang="en-US" dirty="0" err="1" smtClean="0">
                <a:solidFill>
                  <a:schemeClr val="tx1">
                    <a:lumMod val="75000"/>
                  </a:schemeClr>
                </a:solidFill>
              </a:rPr>
              <a:t>Plattner</a:t>
            </a:r>
            <a:endParaRPr lang="en-US" dirty="0" smtClean="0">
              <a:solidFill>
                <a:schemeClr val="tx1">
                  <a:lumMod val="75000"/>
                </a:schemeClr>
              </a:solidFill>
            </a:endParaRPr>
          </a:p>
        </p:txBody>
      </p:sp>
      <p:pic>
        <p:nvPicPr>
          <p:cNvPr id="110" name="Picture 10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03252" y="31760371"/>
            <a:ext cx="2057404" cy="2081788"/>
          </a:xfrm>
          <a:prstGeom prst="rect">
            <a:avLst/>
          </a:prstGeom>
        </p:spPr>
      </p:pic>
      <p:pic>
        <p:nvPicPr>
          <p:cNvPr id="112" name="Picture 111"/>
          <p:cNvPicPr>
            <a:picLocks noChangeAspect="1"/>
          </p:cNvPicPr>
          <p:nvPr/>
        </p:nvPicPr>
        <p:blipFill rotWithShape="1">
          <a:blip r:embed="rId18" cstate="print">
            <a:extLst>
              <a:ext uri="{28A0092B-C50C-407E-A947-70E740481C1C}">
                <a14:useLocalDpi xmlns:a14="http://schemas.microsoft.com/office/drawing/2010/main" val="0"/>
              </a:ext>
            </a:extLst>
          </a:blip>
          <a:srcRect l="24494" t="18064" r="25567" b="7027"/>
          <a:stretch/>
        </p:blipFill>
        <p:spPr>
          <a:xfrm>
            <a:off x="3430879" y="30987705"/>
            <a:ext cx="1645920" cy="1645920"/>
          </a:xfrm>
          <a:prstGeom prst="flowChartConnector">
            <a:avLst/>
          </a:prstGeom>
        </p:spPr>
      </p:pic>
      <p:pic>
        <p:nvPicPr>
          <p:cNvPr id="113" name="Picture 112"/>
          <p:cNvPicPr>
            <a:picLocks noChangeAspect="1"/>
          </p:cNvPicPr>
          <p:nvPr/>
        </p:nvPicPr>
        <p:blipFill rotWithShape="1">
          <a:blip r:embed="rId19" cstate="print">
            <a:extLst>
              <a:ext uri="{28A0092B-C50C-407E-A947-70E740481C1C}">
                <a14:useLocalDpi xmlns:a14="http://schemas.microsoft.com/office/drawing/2010/main" val="0"/>
              </a:ext>
            </a:extLst>
          </a:blip>
          <a:srcRect l="22536" t="15850" r="23747" b="3573"/>
          <a:stretch/>
        </p:blipFill>
        <p:spPr>
          <a:xfrm>
            <a:off x="1166414" y="31978305"/>
            <a:ext cx="1645920" cy="1645920"/>
          </a:xfrm>
          <a:prstGeom prst="flowChartConnector">
            <a:avLst/>
          </a:prstGeom>
        </p:spPr>
      </p:pic>
      <p:pic>
        <p:nvPicPr>
          <p:cNvPr id="115" name="Picture 114"/>
          <p:cNvPicPr>
            <a:picLocks noChangeAspect="1"/>
          </p:cNvPicPr>
          <p:nvPr/>
        </p:nvPicPr>
        <p:blipFill rotWithShape="1">
          <a:blip r:embed="rId20" cstate="print">
            <a:extLst>
              <a:ext uri="{28A0092B-C50C-407E-A947-70E740481C1C}">
                <a14:useLocalDpi xmlns:a14="http://schemas.microsoft.com/office/drawing/2010/main" val="0"/>
              </a:ext>
            </a:extLst>
          </a:blip>
          <a:srcRect l="22115" t="24584" r="27796" b="284"/>
          <a:stretch/>
        </p:blipFill>
        <p:spPr>
          <a:xfrm>
            <a:off x="5660545" y="31978305"/>
            <a:ext cx="1645920" cy="1645920"/>
          </a:xfrm>
          <a:prstGeom prst="flowChartConnector">
            <a:avLst/>
          </a:prstGeom>
        </p:spPr>
      </p:pic>
      <p:pic>
        <p:nvPicPr>
          <p:cNvPr id="117" name="Picture 116"/>
          <p:cNvPicPr>
            <a:picLocks noChangeAspect="1"/>
          </p:cNvPicPr>
          <p:nvPr/>
        </p:nvPicPr>
        <p:blipFill rotWithShape="1">
          <a:blip r:embed="rId21" cstate="print">
            <a:extLst>
              <a:ext uri="{28A0092B-C50C-407E-A947-70E740481C1C}">
                <a14:useLocalDpi xmlns:a14="http://schemas.microsoft.com/office/drawing/2010/main" val="0"/>
              </a:ext>
            </a:extLst>
          </a:blip>
          <a:srcRect l="16850" r="19936" b="5177"/>
          <a:stretch/>
        </p:blipFill>
        <p:spPr>
          <a:xfrm>
            <a:off x="7927100" y="30987705"/>
            <a:ext cx="1645920" cy="1645920"/>
          </a:xfrm>
          <a:prstGeom prst="flowChartConnector">
            <a:avLst/>
          </a:prstGeom>
        </p:spPr>
      </p:pic>
      <p:pic>
        <p:nvPicPr>
          <p:cNvPr id="118" name="Picture 117"/>
          <p:cNvPicPr>
            <a:picLocks noChangeAspect="1"/>
          </p:cNvPicPr>
          <p:nvPr/>
        </p:nvPicPr>
        <p:blipFill rotWithShape="1">
          <a:blip r:embed="rId22" cstate="print">
            <a:extLst>
              <a:ext uri="{28A0092B-C50C-407E-A947-70E740481C1C}">
                <a14:useLocalDpi xmlns:a14="http://schemas.microsoft.com/office/drawing/2010/main" val="0"/>
              </a:ext>
            </a:extLst>
          </a:blip>
          <a:srcRect l="20078" t="21321" r="31059" b="5384"/>
          <a:stretch/>
        </p:blipFill>
        <p:spPr>
          <a:xfrm>
            <a:off x="10208994" y="31978305"/>
            <a:ext cx="1645920" cy="1645920"/>
          </a:xfrm>
          <a:prstGeom prst="flowChartConnector">
            <a:avLst/>
          </a:prstGeom>
        </p:spPr>
      </p:pic>
    </p:spTree>
    <p:extLst>
      <p:ext uri="{BB962C8B-B14F-4D97-AF65-F5344CB8AC3E}">
        <p14:creationId xmlns:p14="http://schemas.microsoft.com/office/powerpoint/2010/main" val="18859140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4310</TotalTime>
  <Words>562</Words>
  <Application>Microsoft Office PowerPoint</Application>
  <PresentationFormat>Custom</PresentationFormat>
  <Paragraphs>65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Lucida Calligraphy</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149</cp:revision>
  <cp:lastPrinted>2017-07-20T16:58:04Z</cp:lastPrinted>
  <dcterms:created xsi:type="dcterms:W3CDTF">2017-06-02T16:06:25Z</dcterms:created>
  <dcterms:modified xsi:type="dcterms:W3CDTF">2017-08-24T19:16:39Z</dcterms:modified>
</cp:coreProperties>
</file>