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7.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311" r:id="rId2"/>
    <p:sldId id="312" r:id="rId3"/>
    <p:sldId id="313" r:id="rId4"/>
    <p:sldId id="314" r:id="rId5"/>
    <p:sldId id="315" r:id="rId6"/>
    <p:sldId id="316" r:id="rId7"/>
    <p:sldId id="317" r:id="rId8"/>
    <p:sldId id="318" r:id="rId9"/>
    <p:sldId id="319" r:id="rId10"/>
    <p:sldId id="306" r:id="rId11"/>
    <p:sldId id="307" r:id="rId12"/>
    <p:sldId id="308" r:id="rId13"/>
    <p:sldId id="309" r:id="rId14"/>
    <p:sldId id="310" r:id="rId15"/>
    <p:sldId id="291" r:id="rId16"/>
    <p:sldId id="302" r:id="rId17"/>
    <p:sldId id="294" r:id="rId18"/>
    <p:sldId id="305" r:id="rId19"/>
    <p:sldId id="293" r:id="rId20"/>
    <p:sldId id="304" r:id="rId21"/>
    <p:sldId id="296"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ssica Sutton" initials="JS" lastIdx="1" clrIdx="0"/>
  <p:cmAuthor id="1" name="Lance Watkins" initials="LW" lastIdx="8" clrIdx="1"/>
  <p:cmAuthor id="2" name="clr" initials="clr" lastIdx="23" clrIdx="2"/>
  <p:cmAuthor id="3" name="Orne, Tiffani N. (LARC-E3)[SSAI DEVELOP]" initials="OTN(D" lastIdx="13"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33333"/>
    <a:srgbClr val="990033"/>
    <a:srgbClr val="FF5050"/>
    <a:srgbClr val="F4901A"/>
    <a:srgbClr val="336600"/>
    <a:srgbClr val="FFFFFF"/>
    <a:srgbClr val="E9A149"/>
    <a:srgbClr val="FFFFF5"/>
    <a:srgbClr val="FFFF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2" autoAdjust="0"/>
    <p:restoredTop sz="94660"/>
  </p:normalViewPr>
  <p:slideViewPr>
    <p:cSldViewPr snapToGrid="0">
      <p:cViewPr>
        <p:scale>
          <a:sx n="110" d="100"/>
          <a:sy n="110" d="100"/>
        </p:scale>
        <p:origin x="-990" y="-90"/>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file:///\\ncdc.noaa\shares\INTERNS\NCEI_NASA_DEVELOP\Sum15_Pacfic_Waters_Resources\Results\Tables\PERSIANN_5phase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ncdc.noaa\shares\INTERNS\NCEI_NASA_DEVELOP\Sum15_Pacfic_Waters_Resources\Results\Tables\PERSIANN_5phases.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Sheet3!$A$13</c:f>
              <c:strCache>
                <c:ptCount val="1"/>
                <c:pt idx="0">
                  <c:v>Koror</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Sheet3!$F$13:$J$13</c:f>
              <c:numCache>
                <c:formatCode>General</c:formatCode>
                <c:ptCount val="5"/>
                <c:pt idx="0">
                  <c:v>12.5883821847825</c:v>
                </c:pt>
                <c:pt idx="1">
                  <c:v>19.121343927264402</c:v>
                </c:pt>
                <c:pt idx="2">
                  <c:v>-0.22465634500158699</c:v>
                </c:pt>
                <c:pt idx="3">
                  <c:v>0.39445353611932399</c:v>
                </c:pt>
                <c:pt idx="4">
                  <c:v>-29.434461940973499</c:v>
                </c:pt>
              </c:numCache>
            </c:numRef>
          </c:val>
        </c:ser>
        <c:ser>
          <c:idx val="1"/>
          <c:order val="1"/>
          <c:tx>
            <c:strRef>
              <c:f>Sheet3!$A$14</c:f>
              <c:strCache>
                <c:ptCount val="1"/>
                <c:pt idx="0">
                  <c:v>Yap</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Sheet3!$F$14:$J$14</c:f>
              <c:numCache>
                <c:formatCode>General</c:formatCode>
                <c:ptCount val="5"/>
                <c:pt idx="0">
                  <c:v>6.3823394231830104</c:v>
                </c:pt>
                <c:pt idx="1">
                  <c:v>19.403896385682799</c:v>
                </c:pt>
                <c:pt idx="2">
                  <c:v>17.3981229668995</c:v>
                </c:pt>
                <c:pt idx="3">
                  <c:v>7.5374137846151097</c:v>
                </c:pt>
                <c:pt idx="4">
                  <c:v>-57.488091075475403</c:v>
                </c:pt>
              </c:numCache>
            </c:numRef>
          </c:val>
        </c:ser>
        <c:ser>
          <c:idx val="2"/>
          <c:order val="2"/>
          <c:tx>
            <c:strRef>
              <c:f>Sheet3!$A$15</c:f>
              <c:strCache>
                <c:ptCount val="1"/>
                <c:pt idx="0">
                  <c:v>Guam</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Sheet3!$F$15:$J$15</c:f>
              <c:numCache>
                <c:formatCode>General</c:formatCode>
                <c:ptCount val="5"/>
                <c:pt idx="0">
                  <c:v>-7.12790076844309</c:v>
                </c:pt>
                <c:pt idx="1">
                  <c:v>-16.960995099263201</c:v>
                </c:pt>
                <c:pt idx="2">
                  <c:v>21.124492943939899</c:v>
                </c:pt>
                <c:pt idx="3">
                  <c:v>-13.6415024669058</c:v>
                </c:pt>
                <c:pt idx="4">
                  <c:v>-5.4858246001477804</c:v>
                </c:pt>
              </c:numCache>
            </c:numRef>
          </c:val>
        </c:ser>
        <c:ser>
          <c:idx val="3"/>
          <c:order val="3"/>
          <c:tx>
            <c:strRef>
              <c:f>Sheet3!$A$16</c:f>
              <c:strCache>
                <c:ptCount val="1"/>
                <c:pt idx="0">
                  <c:v>Chuuk</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Sheet3!$F$16:$J$16</c:f>
              <c:numCache>
                <c:formatCode>General</c:formatCode>
                <c:ptCount val="5"/>
                <c:pt idx="0">
                  <c:v>13.6284992270892</c:v>
                </c:pt>
                <c:pt idx="1">
                  <c:v>0.20761919684524199</c:v>
                </c:pt>
                <c:pt idx="2">
                  <c:v>16.549792513239701</c:v>
                </c:pt>
                <c:pt idx="3">
                  <c:v>-2.1916557252447899</c:v>
                </c:pt>
                <c:pt idx="4">
                  <c:v>-38.051861545530002</c:v>
                </c:pt>
              </c:numCache>
            </c:numRef>
          </c:val>
        </c:ser>
        <c:ser>
          <c:idx val="4"/>
          <c:order val="4"/>
          <c:tx>
            <c:strRef>
              <c:f>Sheet3!$A$17</c:f>
              <c:strCache>
                <c:ptCount val="1"/>
                <c:pt idx="0">
                  <c:v>Pohnpei</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Sheet3!$F$17:$J$17</c:f>
              <c:numCache>
                <c:formatCode>General</c:formatCode>
                <c:ptCount val="5"/>
                <c:pt idx="0">
                  <c:v>13.230176838427299</c:v>
                </c:pt>
                <c:pt idx="1">
                  <c:v>4.1340961125588702</c:v>
                </c:pt>
                <c:pt idx="2">
                  <c:v>8.3369830788315404</c:v>
                </c:pt>
                <c:pt idx="3">
                  <c:v>-1.6269819367899601</c:v>
                </c:pt>
                <c:pt idx="4">
                  <c:v>-28.240724307572599</c:v>
                </c:pt>
              </c:numCache>
            </c:numRef>
          </c:val>
        </c:ser>
        <c:ser>
          <c:idx val="5"/>
          <c:order val="5"/>
          <c:tx>
            <c:strRef>
              <c:f>Sheet3!$A$18</c:f>
              <c:strCache>
                <c:ptCount val="1"/>
                <c:pt idx="0">
                  <c:v>Kwajalein</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Sheet3!$F$18:$J$18</c:f>
              <c:numCache>
                <c:formatCode>General</c:formatCode>
                <c:ptCount val="5"/>
                <c:pt idx="0">
                  <c:v>-3.42577931130594</c:v>
                </c:pt>
                <c:pt idx="1">
                  <c:v>-7.1167145980381399</c:v>
                </c:pt>
                <c:pt idx="2">
                  <c:v>2.0943325748253501</c:v>
                </c:pt>
                <c:pt idx="3">
                  <c:v>10.950097356580301</c:v>
                </c:pt>
                <c:pt idx="4">
                  <c:v>1.0059277211273201</c:v>
                </c:pt>
              </c:numCache>
            </c:numRef>
          </c:val>
        </c:ser>
        <c:ser>
          <c:idx val="6"/>
          <c:order val="6"/>
          <c:tx>
            <c:strRef>
              <c:f>Sheet3!$A$19</c:f>
              <c:strCache>
                <c:ptCount val="1"/>
                <c:pt idx="0">
                  <c:v>Majuro</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Sheet3!$F$19:$J$19</c:f>
              <c:numCache>
                <c:formatCode>General</c:formatCode>
                <c:ptCount val="5"/>
                <c:pt idx="0">
                  <c:v>-7.9538113714497403</c:v>
                </c:pt>
                <c:pt idx="1">
                  <c:v>15.2124781351799</c:v>
                </c:pt>
                <c:pt idx="2">
                  <c:v>1.02130408962875E-2</c:v>
                </c:pt>
                <c:pt idx="3">
                  <c:v>-4.3275423019056003</c:v>
                </c:pt>
                <c:pt idx="4">
                  <c:v>-6.4375525761794101</c:v>
                </c:pt>
              </c:numCache>
            </c:numRef>
          </c:val>
        </c:ser>
        <c:ser>
          <c:idx val="7"/>
          <c:order val="7"/>
          <c:tx>
            <c:strRef>
              <c:f>Sheet3!$A$20</c:f>
              <c:strCache>
                <c:ptCount val="1"/>
                <c:pt idx="0">
                  <c:v>Pago</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Sheet3!$F$20:$J$20</c:f>
              <c:numCache>
                <c:formatCode>General</c:formatCode>
                <c:ptCount val="5"/>
                <c:pt idx="0">
                  <c:v>6.2959199598916102</c:v>
                </c:pt>
                <c:pt idx="1">
                  <c:v>3.4876085974221298</c:v>
                </c:pt>
                <c:pt idx="2">
                  <c:v>-0.18969163191706201</c:v>
                </c:pt>
                <c:pt idx="3">
                  <c:v>-0.67333274689870204</c:v>
                </c:pt>
                <c:pt idx="4">
                  <c:v>-8.0813894706873395</c:v>
                </c:pt>
              </c:numCache>
            </c:numRef>
          </c:val>
        </c:ser>
        <c:ser>
          <c:idx val="8"/>
          <c:order val="8"/>
          <c:tx>
            <c:strRef>
              <c:f>Sheet3!$A$21</c:f>
              <c:strCache>
                <c:ptCount val="1"/>
                <c:pt idx="0">
                  <c:v>Lihue</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Sheet3!$F$21:$J$21</c:f>
              <c:numCache>
                <c:formatCode>General</c:formatCode>
                <c:ptCount val="5"/>
                <c:pt idx="0">
                  <c:v>22.175312450614001</c:v>
                </c:pt>
                <c:pt idx="1">
                  <c:v>22.937722948921799</c:v>
                </c:pt>
                <c:pt idx="2">
                  <c:v>-1.73197138793899</c:v>
                </c:pt>
                <c:pt idx="3">
                  <c:v>10.299127670474901</c:v>
                </c:pt>
                <c:pt idx="4">
                  <c:v>-43.680094846439303</c:v>
                </c:pt>
              </c:numCache>
            </c:numRef>
          </c:val>
        </c:ser>
        <c:ser>
          <c:idx val="9"/>
          <c:order val="9"/>
          <c:tx>
            <c:strRef>
              <c:f>Sheet3!$A$22</c:f>
              <c:strCache>
                <c:ptCount val="1"/>
                <c:pt idx="0">
                  <c:v>Honolulu</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Sheet3!$F$22:$J$22</c:f>
              <c:numCache>
                <c:formatCode>General</c:formatCode>
                <c:ptCount val="5"/>
                <c:pt idx="0">
                  <c:v>21.053879627446701</c:v>
                </c:pt>
                <c:pt idx="1">
                  <c:v>9.7800981981338797</c:v>
                </c:pt>
                <c:pt idx="2">
                  <c:v>14.969914503935801</c:v>
                </c:pt>
                <c:pt idx="3">
                  <c:v>1.4960878134881701</c:v>
                </c:pt>
                <c:pt idx="4">
                  <c:v>-53.022899300976498</c:v>
                </c:pt>
              </c:numCache>
            </c:numRef>
          </c:val>
        </c:ser>
        <c:ser>
          <c:idx val="10"/>
          <c:order val="10"/>
          <c:tx>
            <c:strRef>
              <c:f>Sheet3!$A$23</c:f>
              <c:strCache>
                <c:ptCount val="1"/>
                <c:pt idx="0">
                  <c:v>Hilo</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Sheet3!$F$23:$J$23</c:f>
              <c:numCache>
                <c:formatCode>General</c:formatCode>
                <c:ptCount val="5"/>
                <c:pt idx="0">
                  <c:v>26.3819702194921</c:v>
                </c:pt>
                <c:pt idx="1">
                  <c:v>-16.494728730878101</c:v>
                </c:pt>
                <c:pt idx="2">
                  <c:v>27.7060284494261</c:v>
                </c:pt>
                <c:pt idx="3">
                  <c:v>-8.8796083454151908</c:v>
                </c:pt>
                <c:pt idx="4">
                  <c:v>-47.227156361701297</c:v>
                </c:pt>
              </c:numCache>
            </c:numRef>
          </c:val>
        </c:ser>
        <c:dLbls>
          <c:showLegendKey val="0"/>
          <c:showVal val="0"/>
          <c:showCatName val="0"/>
          <c:showSerName val="0"/>
          <c:showPercent val="0"/>
          <c:showBubbleSize val="0"/>
        </c:dLbls>
        <c:gapWidth val="150"/>
        <c:axId val="66910080"/>
        <c:axId val="69038464"/>
      </c:barChart>
      <c:catAx>
        <c:axId val="66910080"/>
        <c:scaling>
          <c:orientation val="minMax"/>
        </c:scaling>
        <c:delete val="0"/>
        <c:axPos val="b"/>
        <c:title>
          <c:tx>
            <c:rich>
              <a:bodyPr/>
              <a:lstStyle/>
              <a:p>
                <a:pPr>
                  <a:defRPr/>
                </a:pPr>
                <a:r>
                  <a:rPr lang="en-US"/>
                  <a:t>ENSO Phase</a:t>
                </a:r>
              </a:p>
            </c:rich>
          </c:tx>
          <c:layout/>
          <c:overlay val="0"/>
        </c:title>
        <c:majorTickMark val="out"/>
        <c:minorTickMark val="none"/>
        <c:tickLblPos val="nextTo"/>
        <c:crossAx val="69038464"/>
        <c:crossesAt val="0"/>
        <c:auto val="1"/>
        <c:lblAlgn val="ctr"/>
        <c:lblOffset val="100"/>
        <c:noMultiLvlLbl val="0"/>
      </c:catAx>
      <c:valAx>
        <c:axId val="69038464"/>
        <c:scaling>
          <c:orientation val="minMax"/>
          <c:max val="60"/>
          <c:min val="-60"/>
        </c:scaling>
        <c:delete val="0"/>
        <c:axPos val="l"/>
        <c:majorGridlines/>
        <c:title>
          <c:tx>
            <c:rich>
              <a:bodyPr rot="-5400000" vert="horz"/>
              <a:lstStyle/>
              <a:p>
                <a:pPr>
                  <a:defRPr/>
                </a:pPr>
                <a:r>
                  <a:rPr lang="en-US"/>
                  <a:t>Percent (%) Change</a:t>
                </a:r>
              </a:p>
            </c:rich>
          </c:tx>
          <c:layout/>
          <c:overlay val="0"/>
        </c:title>
        <c:numFmt formatCode="General" sourceLinked="1"/>
        <c:majorTickMark val="out"/>
        <c:minorTickMark val="none"/>
        <c:tickLblPos val="nextTo"/>
        <c:crossAx val="66910080"/>
        <c:crossesAt val="1"/>
        <c:crossBetween val="between"/>
      </c:valAx>
      <c:spPr>
        <a:ln>
          <a:solidFill>
            <a:schemeClr val="tx1">
              <a:lumMod val="50000"/>
              <a:lumOff val="50000"/>
            </a:schemeClr>
          </a:solidFill>
        </a:ln>
      </c:spPr>
    </c:plotArea>
    <c:legend>
      <c:legendPos val="t"/>
      <c:layout/>
      <c:overlay val="0"/>
    </c:legend>
    <c:plotVisOnly val="1"/>
    <c:dispBlanksAs val="gap"/>
    <c:showDLblsOverMax val="0"/>
  </c:chart>
  <c:spPr>
    <a:ln>
      <a:noFill/>
    </a:ln>
  </c:spPr>
  <c:txPr>
    <a:bodyPr/>
    <a:lstStyle/>
    <a:p>
      <a:pPr>
        <a:defRPr sz="1200" b="0">
          <a:latin typeface="Century Gothic" panose="020B0502020202020204"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Sheet3!$A$13</c:f>
              <c:strCache>
                <c:ptCount val="1"/>
                <c:pt idx="0">
                  <c:v>Koror</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Sheet3!$F$13:$J$13</c:f>
              <c:numCache>
                <c:formatCode>General</c:formatCode>
                <c:ptCount val="5"/>
                <c:pt idx="0">
                  <c:v>12.5883821847825</c:v>
                </c:pt>
                <c:pt idx="1">
                  <c:v>19.121343927264402</c:v>
                </c:pt>
                <c:pt idx="2">
                  <c:v>-0.22465634500158699</c:v>
                </c:pt>
                <c:pt idx="3">
                  <c:v>0.39445353611932399</c:v>
                </c:pt>
                <c:pt idx="4">
                  <c:v>-29.434461940973499</c:v>
                </c:pt>
              </c:numCache>
            </c:numRef>
          </c:val>
        </c:ser>
        <c:ser>
          <c:idx val="1"/>
          <c:order val="1"/>
          <c:tx>
            <c:strRef>
              <c:f>Sheet3!$A$14</c:f>
              <c:strCache>
                <c:ptCount val="1"/>
                <c:pt idx="0">
                  <c:v>Yap</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Sheet3!$F$14:$J$14</c:f>
              <c:numCache>
                <c:formatCode>General</c:formatCode>
                <c:ptCount val="5"/>
                <c:pt idx="0">
                  <c:v>6.3823394231830104</c:v>
                </c:pt>
                <c:pt idx="1">
                  <c:v>19.403896385682799</c:v>
                </c:pt>
                <c:pt idx="2">
                  <c:v>17.3981229668995</c:v>
                </c:pt>
                <c:pt idx="3">
                  <c:v>7.5374137846151097</c:v>
                </c:pt>
                <c:pt idx="4">
                  <c:v>-57.488091075475403</c:v>
                </c:pt>
              </c:numCache>
            </c:numRef>
          </c:val>
        </c:ser>
        <c:ser>
          <c:idx val="2"/>
          <c:order val="2"/>
          <c:tx>
            <c:strRef>
              <c:f>Sheet3!$A$15</c:f>
              <c:strCache>
                <c:ptCount val="1"/>
                <c:pt idx="0">
                  <c:v>Guam</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Sheet3!$F$15:$J$15</c:f>
              <c:numCache>
                <c:formatCode>General</c:formatCode>
                <c:ptCount val="5"/>
                <c:pt idx="0">
                  <c:v>-7.12790076844309</c:v>
                </c:pt>
                <c:pt idx="1">
                  <c:v>-16.960995099263201</c:v>
                </c:pt>
                <c:pt idx="2">
                  <c:v>21.124492943939899</c:v>
                </c:pt>
                <c:pt idx="3">
                  <c:v>-13.6415024669058</c:v>
                </c:pt>
                <c:pt idx="4">
                  <c:v>-5.4858246001477804</c:v>
                </c:pt>
              </c:numCache>
            </c:numRef>
          </c:val>
        </c:ser>
        <c:ser>
          <c:idx val="3"/>
          <c:order val="3"/>
          <c:tx>
            <c:strRef>
              <c:f>Sheet3!$A$16</c:f>
              <c:strCache>
                <c:ptCount val="1"/>
                <c:pt idx="0">
                  <c:v>Chuuk</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Sheet3!$F$16:$J$16</c:f>
              <c:numCache>
                <c:formatCode>General</c:formatCode>
                <c:ptCount val="5"/>
                <c:pt idx="0">
                  <c:v>13.6284992270892</c:v>
                </c:pt>
                <c:pt idx="1">
                  <c:v>0.20761919684524199</c:v>
                </c:pt>
                <c:pt idx="2">
                  <c:v>16.549792513239701</c:v>
                </c:pt>
                <c:pt idx="3">
                  <c:v>-2.1916557252447899</c:v>
                </c:pt>
                <c:pt idx="4">
                  <c:v>-38.051861545530002</c:v>
                </c:pt>
              </c:numCache>
            </c:numRef>
          </c:val>
        </c:ser>
        <c:ser>
          <c:idx val="4"/>
          <c:order val="4"/>
          <c:tx>
            <c:strRef>
              <c:f>Sheet3!$A$17</c:f>
              <c:strCache>
                <c:ptCount val="1"/>
                <c:pt idx="0">
                  <c:v>Pohnpei</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Sheet3!$F$17:$J$17</c:f>
              <c:numCache>
                <c:formatCode>General</c:formatCode>
                <c:ptCount val="5"/>
                <c:pt idx="0">
                  <c:v>13.230176838427299</c:v>
                </c:pt>
                <c:pt idx="1">
                  <c:v>4.1340961125588702</c:v>
                </c:pt>
                <c:pt idx="2">
                  <c:v>8.3369830788315404</c:v>
                </c:pt>
                <c:pt idx="3">
                  <c:v>-1.6269819367899601</c:v>
                </c:pt>
                <c:pt idx="4">
                  <c:v>-28.240724307572599</c:v>
                </c:pt>
              </c:numCache>
            </c:numRef>
          </c:val>
        </c:ser>
        <c:ser>
          <c:idx val="5"/>
          <c:order val="5"/>
          <c:tx>
            <c:strRef>
              <c:f>Sheet3!$A$18</c:f>
              <c:strCache>
                <c:ptCount val="1"/>
                <c:pt idx="0">
                  <c:v>Kwajalein</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Sheet3!$F$18:$J$18</c:f>
              <c:numCache>
                <c:formatCode>General</c:formatCode>
                <c:ptCount val="5"/>
                <c:pt idx="0">
                  <c:v>-3.42577931130594</c:v>
                </c:pt>
                <c:pt idx="1">
                  <c:v>-7.1167145980381399</c:v>
                </c:pt>
                <c:pt idx="2">
                  <c:v>2.0943325748253501</c:v>
                </c:pt>
                <c:pt idx="3">
                  <c:v>10.950097356580301</c:v>
                </c:pt>
                <c:pt idx="4">
                  <c:v>1.0059277211273201</c:v>
                </c:pt>
              </c:numCache>
            </c:numRef>
          </c:val>
        </c:ser>
        <c:ser>
          <c:idx val="6"/>
          <c:order val="6"/>
          <c:tx>
            <c:strRef>
              <c:f>Sheet3!$A$19</c:f>
              <c:strCache>
                <c:ptCount val="1"/>
                <c:pt idx="0">
                  <c:v>Majuro</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Sheet3!$F$19:$J$19</c:f>
              <c:numCache>
                <c:formatCode>General</c:formatCode>
                <c:ptCount val="5"/>
                <c:pt idx="0">
                  <c:v>-7.9538113714497403</c:v>
                </c:pt>
                <c:pt idx="1">
                  <c:v>15.2124781351799</c:v>
                </c:pt>
                <c:pt idx="2">
                  <c:v>1.02130408962875E-2</c:v>
                </c:pt>
                <c:pt idx="3">
                  <c:v>-4.3275423019056003</c:v>
                </c:pt>
                <c:pt idx="4">
                  <c:v>-6.4375525761794101</c:v>
                </c:pt>
              </c:numCache>
            </c:numRef>
          </c:val>
        </c:ser>
        <c:ser>
          <c:idx val="7"/>
          <c:order val="7"/>
          <c:tx>
            <c:strRef>
              <c:f>Sheet3!$A$20</c:f>
              <c:strCache>
                <c:ptCount val="1"/>
                <c:pt idx="0">
                  <c:v>Pago</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Sheet3!$F$20:$J$20</c:f>
              <c:numCache>
                <c:formatCode>General</c:formatCode>
                <c:ptCount val="5"/>
                <c:pt idx="0">
                  <c:v>6.2959199598916102</c:v>
                </c:pt>
                <c:pt idx="1">
                  <c:v>3.4876085974221298</c:v>
                </c:pt>
                <c:pt idx="2">
                  <c:v>-0.18969163191706201</c:v>
                </c:pt>
                <c:pt idx="3">
                  <c:v>-0.67333274689870204</c:v>
                </c:pt>
                <c:pt idx="4">
                  <c:v>-8.0813894706873395</c:v>
                </c:pt>
              </c:numCache>
            </c:numRef>
          </c:val>
        </c:ser>
        <c:ser>
          <c:idx val="8"/>
          <c:order val="8"/>
          <c:tx>
            <c:strRef>
              <c:f>Sheet3!$A$21</c:f>
              <c:strCache>
                <c:ptCount val="1"/>
                <c:pt idx="0">
                  <c:v>Lihue</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Sheet3!$F$21:$J$21</c:f>
              <c:numCache>
                <c:formatCode>General</c:formatCode>
                <c:ptCount val="5"/>
                <c:pt idx="0">
                  <c:v>22.175312450614001</c:v>
                </c:pt>
                <c:pt idx="1">
                  <c:v>22.937722948921799</c:v>
                </c:pt>
                <c:pt idx="2">
                  <c:v>-1.73197138793899</c:v>
                </c:pt>
                <c:pt idx="3">
                  <c:v>10.299127670474901</c:v>
                </c:pt>
                <c:pt idx="4">
                  <c:v>-43.680094846439303</c:v>
                </c:pt>
              </c:numCache>
            </c:numRef>
          </c:val>
        </c:ser>
        <c:ser>
          <c:idx val="9"/>
          <c:order val="9"/>
          <c:tx>
            <c:strRef>
              <c:f>Sheet3!$A$22</c:f>
              <c:strCache>
                <c:ptCount val="1"/>
                <c:pt idx="0">
                  <c:v>Honolulu</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Sheet3!$F$22:$J$22</c:f>
              <c:numCache>
                <c:formatCode>General</c:formatCode>
                <c:ptCount val="5"/>
                <c:pt idx="0">
                  <c:v>21.053879627446701</c:v>
                </c:pt>
                <c:pt idx="1">
                  <c:v>9.7800981981338797</c:v>
                </c:pt>
                <c:pt idx="2">
                  <c:v>14.969914503935801</c:v>
                </c:pt>
                <c:pt idx="3">
                  <c:v>1.4960878134881701</c:v>
                </c:pt>
                <c:pt idx="4">
                  <c:v>-53.022899300976498</c:v>
                </c:pt>
              </c:numCache>
            </c:numRef>
          </c:val>
        </c:ser>
        <c:ser>
          <c:idx val="10"/>
          <c:order val="10"/>
          <c:tx>
            <c:strRef>
              <c:f>Sheet3!$A$23</c:f>
              <c:strCache>
                <c:ptCount val="1"/>
                <c:pt idx="0">
                  <c:v>Hilo</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Sheet3!$F$23:$J$23</c:f>
              <c:numCache>
                <c:formatCode>General</c:formatCode>
                <c:ptCount val="5"/>
                <c:pt idx="0">
                  <c:v>26.3819702194921</c:v>
                </c:pt>
                <c:pt idx="1">
                  <c:v>-16.494728730878101</c:v>
                </c:pt>
                <c:pt idx="2">
                  <c:v>27.7060284494261</c:v>
                </c:pt>
                <c:pt idx="3">
                  <c:v>-8.8796083454151908</c:v>
                </c:pt>
                <c:pt idx="4">
                  <c:v>-47.227156361701297</c:v>
                </c:pt>
              </c:numCache>
            </c:numRef>
          </c:val>
        </c:ser>
        <c:dLbls>
          <c:showLegendKey val="0"/>
          <c:showVal val="0"/>
          <c:showCatName val="0"/>
          <c:showSerName val="0"/>
          <c:showPercent val="0"/>
          <c:showBubbleSize val="0"/>
        </c:dLbls>
        <c:gapWidth val="150"/>
        <c:axId val="66847104"/>
        <c:axId val="66849792"/>
      </c:barChart>
      <c:catAx>
        <c:axId val="66847104"/>
        <c:scaling>
          <c:orientation val="minMax"/>
        </c:scaling>
        <c:delete val="0"/>
        <c:axPos val="b"/>
        <c:title>
          <c:tx>
            <c:rich>
              <a:bodyPr/>
              <a:lstStyle/>
              <a:p>
                <a:pPr>
                  <a:defRPr/>
                </a:pPr>
                <a:r>
                  <a:rPr lang="en-US"/>
                  <a:t>ENSO Phase</a:t>
                </a:r>
              </a:p>
            </c:rich>
          </c:tx>
          <c:layout/>
          <c:overlay val="0"/>
        </c:title>
        <c:majorTickMark val="out"/>
        <c:minorTickMark val="none"/>
        <c:tickLblPos val="nextTo"/>
        <c:crossAx val="66849792"/>
        <c:crossesAt val="0"/>
        <c:auto val="1"/>
        <c:lblAlgn val="ctr"/>
        <c:lblOffset val="100"/>
        <c:noMultiLvlLbl val="0"/>
      </c:catAx>
      <c:valAx>
        <c:axId val="66849792"/>
        <c:scaling>
          <c:orientation val="minMax"/>
          <c:max val="60"/>
          <c:min val="-60"/>
        </c:scaling>
        <c:delete val="0"/>
        <c:axPos val="l"/>
        <c:majorGridlines/>
        <c:title>
          <c:tx>
            <c:rich>
              <a:bodyPr rot="-5400000" vert="horz"/>
              <a:lstStyle/>
              <a:p>
                <a:pPr>
                  <a:defRPr/>
                </a:pPr>
                <a:r>
                  <a:rPr lang="en-US"/>
                  <a:t>Percent (%) Change</a:t>
                </a:r>
              </a:p>
            </c:rich>
          </c:tx>
          <c:layout/>
          <c:overlay val="0"/>
        </c:title>
        <c:numFmt formatCode="General" sourceLinked="1"/>
        <c:majorTickMark val="out"/>
        <c:minorTickMark val="none"/>
        <c:tickLblPos val="nextTo"/>
        <c:crossAx val="66847104"/>
        <c:crossesAt val="1"/>
        <c:crossBetween val="between"/>
      </c:valAx>
      <c:spPr>
        <a:ln>
          <a:solidFill>
            <a:schemeClr val="tx1">
              <a:lumMod val="50000"/>
              <a:lumOff val="50000"/>
            </a:schemeClr>
          </a:solidFill>
        </a:ln>
      </c:spPr>
    </c:plotArea>
    <c:legend>
      <c:legendPos val="t"/>
      <c:layout/>
      <c:overlay val="0"/>
    </c:legend>
    <c:plotVisOnly val="1"/>
    <c:dispBlanksAs val="gap"/>
    <c:showDLblsOverMax val="0"/>
  </c:chart>
  <c:spPr>
    <a:ln>
      <a:noFill/>
    </a:ln>
  </c:spPr>
  <c:txPr>
    <a:bodyPr/>
    <a:lstStyle/>
    <a:p>
      <a:pPr>
        <a:defRPr sz="1200" b="0">
          <a:latin typeface="Century Gothic" panose="020B0502020202020204" pitchFamily="34" charset="0"/>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7/21/2015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a:t>
            </a:r>
            <a:r>
              <a:rPr lang="en-US" baseline="0" dirty="0" smtClean="0"/>
              <a:t> name is Nick </a:t>
            </a:r>
            <a:r>
              <a:rPr lang="en-US" baseline="0" dirty="0" err="1" smtClean="0"/>
              <a:t>Luchetti</a:t>
            </a:r>
            <a:r>
              <a:rPr lang="en-US" baseline="0" dirty="0" smtClean="0"/>
              <a:t> and these are my teammates Ethan Wright and Jessica Sutton. We are the Pacific Water Resources team a part of the NASA Develop National Program.  Our team collaborated with Michael Kruk, coastal climatologist with Earth Resources Technology, and Dr. John </a:t>
            </a:r>
            <a:r>
              <a:rPr lang="en-US" baseline="0" dirty="0" err="1" smtClean="0"/>
              <a:t>Marra</a:t>
            </a:r>
            <a:r>
              <a:rPr lang="en-US" baseline="0" dirty="0" smtClean="0"/>
              <a:t>, </a:t>
            </a:r>
            <a:r>
              <a:rPr lang="en-US" sz="1200" b="0" i="0" kern="1200" dirty="0" smtClean="0">
                <a:solidFill>
                  <a:schemeClr val="tx1"/>
                </a:solidFill>
                <a:effectLst/>
                <a:latin typeface="+mn-lt"/>
                <a:ea typeface="+mn-ea"/>
                <a:cs typeface="+mn-cs"/>
              </a:rPr>
              <a:t>Regional Climate Services Director</a:t>
            </a:r>
            <a:r>
              <a:rPr lang="en-US" sz="1200" b="0" i="0" kern="1200" baseline="0" dirty="0" smtClean="0">
                <a:solidFill>
                  <a:schemeClr val="tx1"/>
                </a:solidFill>
                <a:effectLst/>
                <a:latin typeface="+mn-lt"/>
                <a:ea typeface="+mn-ea"/>
                <a:cs typeface="+mn-cs"/>
              </a:rPr>
              <a:t> for the Pacific Region to provide a satellite-derived ENSO precipitation climatology for the USAPI.  To do so, we utilized NOAA’s PERSIANN Climate Data Record (CDR). With the current ongoing El Nino event in place, the importance of our results cannot be undermined.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3138483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-Quick</a:t>
            </a:r>
            <a:r>
              <a:rPr lang="en-US" baseline="0" dirty="0" smtClean="0"/>
              <a:t> transition into the projects objectives.</a:t>
            </a:r>
            <a:endParaRPr lang="en-US" dirty="0" smtClean="0"/>
          </a:p>
          <a:p>
            <a:r>
              <a:rPr lang="en-US" dirty="0" smtClean="0"/>
              <a:t>-Briefly</a:t>
            </a:r>
            <a:r>
              <a:rPr lang="en-US" baseline="0" dirty="0" smtClean="0"/>
              <a:t> describe the project objectives as they are listed on the slide.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1893971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how the PERSIANN-CDR</a:t>
            </a:r>
            <a:r>
              <a:rPr lang="en-US" baseline="0" dirty="0" smtClean="0"/>
              <a:t> was developed and the advantages of using satellite precipitation data vs. in-situ data for the precipitation climatology. </a:t>
            </a:r>
          </a:p>
          <a:p>
            <a:r>
              <a:rPr lang="en-US" baseline="0" dirty="0" smtClean="0"/>
              <a:t>-Talk about the grid size in relation to small islands and the disadvantage thereof (Not able to pick up localized effects due to island topography).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272041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why the verification analysis</a:t>
            </a:r>
            <a:r>
              <a:rPr lang="en-US" baseline="0" dirty="0" smtClean="0"/>
              <a:t> was needed.</a:t>
            </a:r>
          </a:p>
          <a:p>
            <a:r>
              <a:rPr lang="en-US" baseline="0" dirty="0" smtClean="0"/>
              <a:t>-Talk about the stations and the time period used for the analysis.</a:t>
            </a:r>
          </a:p>
          <a:p>
            <a:r>
              <a:rPr lang="en-US" baseline="0" dirty="0" smtClean="0"/>
              <a:t>-Briefly discuss results while showing comparison chart of the GHCN stations vs. the PERSIANN-CDR (PERSIANN-CDR often underestimated station precipitation, especially on the eastern side of the islands in mountainous terrain). </a:t>
            </a:r>
          </a:p>
          <a:p>
            <a:r>
              <a:rPr lang="en-US" baseline="0" dirty="0" smtClean="0"/>
              <a:t>-Conclude the slide by showing that even though the PERSIANN-CDR was often off by a large factor, it did pick up on precipitation trends very well. We therefore used the precipitation data for a trend analysis instead of directly estimating precipitation amounts.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3924760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through the slide by individual</a:t>
            </a:r>
            <a:r>
              <a:rPr lang="en-US" baseline="0" dirty="0" smtClean="0"/>
              <a:t> animation</a:t>
            </a:r>
            <a:r>
              <a:rPr lang="en-US" baseline="0" dirty="0"/>
              <a:t> </a:t>
            </a:r>
            <a:r>
              <a:rPr lang="en-US" baseline="0" dirty="0" smtClean="0"/>
              <a:t>in the order that is listed. Highlight the software and programming languages used in the analysis. </a:t>
            </a:r>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3924760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a:t>
            </a:r>
            <a:r>
              <a:rPr lang="en-US" baseline="0" dirty="0" smtClean="0"/>
              <a:t> about how we divided the different phases of the ONI in relation to PERSIANN-CDR precipitation. </a:t>
            </a:r>
          </a:p>
          <a:p>
            <a:r>
              <a:rPr lang="en-US" baseline="0" dirty="0" smtClean="0"/>
              <a:t>-Explain the method of how we chose the years with each phase.</a:t>
            </a:r>
          </a:p>
          <a:p>
            <a:r>
              <a:rPr lang="en-US" baseline="0" dirty="0" smtClean="0"/>
              <a:t>-Transition from the methods into the results by mentioning the precipitation climatology and anomaly maps.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3924760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see how precipitation change over space and time, we made maps and time series of the average 3 month seasons based on the 5 phases of the ONI. As you can see in the map and associated time series, precipitation in </a:t>
            </a:r>
            <a:r>
              <a:rPr lang="en-US" baseline="0" dirty="0" err="1" smtClean="0"/>
              <a:t>Chuuk</a:t>
            </a:r>
            <a:r>
              <a:rPr lang="en-US" baseline="0" dirty="0" smtClean="0"/>
              <a:t> decreases dramatically from October until February.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916337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wanted to look across</a:t>
            </a:r>
            <a:r>
              <a:rPr lang="en-US" baseline="0" dirty="0" smtClean="0"/>
              <a:t> the region to see how the specific phases of ENSO influenced precipitation. As you can see in the map and associated graph, during moderate-strong La Nina years, there is more precipitation than normal except for 3 station locations which are Guam, Kwajalein, and Majuro.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2775844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Comparing those</a:t>
            </a:r>
            <a:r>
              <a:rPr lang="en-US" baseline="0" dirty="0" smtClean="0"/>
              <a:t> results with the moderate-strong El Nino shows very different results. We can see in the map and associated figure that during a moderate-strong El Nino the precipitation across the region, with the exception of Kwajalein,  is much lower than the normal.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303058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presentation today will consist of a quick refresher on ENSO and its two phases. This will be followed by a description of the effects different phases of ENSO have on the U.S. Affiliated Pacific Islands and the associated community concerns. Current forecasting and management policies will then be explained. The objectives of this project will be laid out, followed by a section on our methodology and final results. Lastly, conclusions, future research, and acknowledgements will be provided.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2560127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Image credit:</a:t>
            </a:r>
            <a:r>
              <a:rPr lang="en-US" sz="1200" kern="1200" baseline="0" dirty="0" smtClean="0">
                <a:solidFill>
                  <a:schemeClr val="tx1"/>
                </a:solidFill>
                <a:effectLst/>
                <a:latin typeface="+mn-lt"/>
                <a:ea typeface="+mn-ea"/>
                <a:cs typeface="+mn-cs"/>
              </a:rPr>
              <a:t> http://www.esrl.noaa.gov/psd/map/images/sst/sst.anom.seasonal.gif</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ENSO is a coupled oceanic-atmospheric circulation that develops off the west coast of South America. </a:t>
            </a:r>
            <a:r>
              <a:rPr lang="en-US" sz="1200" kern="1200" baseline="0" dirty="0" smtClean="0">
                <a:solidFill>
                  <a:schemeClr val="tx1"/>
                </a:solidFill>
                <a:effectLst/>
                <a:latin typeface="+mn-lt"/>
                <a:ea typeface="+mn-ea"/>
                <a:cs typeface="+mn-cs"/>
              </a:rPr>
              <a:t> It influences climatological phenomena globally. As the following slides will display, islands in the tropical Pacific are particularly influenced by ENSO.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2480031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a:t>
            </a:r>
            <a:r>
              <a:rPr lang="en-US" baseline="0" dirty="0" smtClean="0"/>
              <a:t> http://www.pmel.noaa.gov/tao/elnino/nino_normal.html</a:t>
            </a:r>
            <a:br>
              <a:rPr lang="en-US" baseline="0" dirty="0" smtClean="0"/>
            </a:b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r>
            <a:br>
              <a:rPr lang="en-US" baseline="0" dirty="0" smtClean="0"/>
            </a:br>
            <a:r>
              <a:rPr lang="en-US" sz="1200" kern="1200" dirty="0" smtClean="0">
                <a:solidFill>
                  <a:schemeClr val="tx1"/>
                </a:solidFill>
                <a:effectLst/>
                <a:latin typeface="+mn-lt"/>
                <a:ea typeface="+mn-ea"/>
                <a:cs typeface="+mn-cs"/>
              </a:rPr>
              <a:t>El Niño events are characterized by warm sea surface temperature anomalies in the eastern Pacific and cooler sea surface temperatures in the western Pacific. During these events, the trade winds slow down, allowing convection and thunderstorms to shift eastward. This creates generally drier conditions in the western</a:t>
            </a:r>
            <a:r>
              <a:rPr lang="en-US" sz="1200" kern="1200" baseline="0" dirty="0" smtClean="0">
                <a:solidFill>
                  <a:schemeClr val="tx1"/>
                </a:solidFill>
                <a:effectLst/>
                <a:latin typeface="+mn-lt"/>
                <a:ea typeface="+mn-ea"/>
                <a:cs typeface="+mn-cs"/>
              </a:rPr>
              <a:t> Pacific.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902152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a:t>
            </a:r>
            <a:r>
              <a:rPr lang="en-US" baseline="0" dirty="0" smtClean="0"/>
              <a:t> http://www.pmel.noaa.gov/tao/elnino/nino_normal.html</a:t>
            </a:r>
          </a:p>
          <a:p>
            <a:r>
              <a:rPr lang="en-US" baseline="0" dirty="0" smtClean="0"/>
              <a:t/>
            </a:r>
            <a:br>
              <a:rPr lang="en-US" baseline="0" dirty="0" smtClean="0"/>
            </a:br>
            <a:r>
              <a:rPr lang="en-US" baseline="0" dirty="0" smtClean="0"/>
              <a:t>La Niña events are characterized by cool sea surface temperature anomalies in the eastern Pacific and warm sea surface temperatures in the western Pacific.  During these events, the trade winds strengthen, shifting equatorial convection and thunderstorms westward towards Australia.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902152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These shifts in equatorial convection have significant social and economic impacts on the United States Affiliated Pacific Islands (USAPI) that are displayed in this image.  The USAPI are split by their Exclusive Economic Zone (EEZ) divisions, </a:t>
            </a:r>
            <a:r>
              <a:rPr lang="en-US" sz="1200" kern="1200" dirty="0" smtClean="0">
                <a:solidFill>
                  <a:schemeClr val="tx1"/>
                </a:solidFill>
                <a:effectLst/>
                <a:latin typeface="+mn-lt"/>
                <a:ea typeface="+mn-ea"/>
                <a:cs typeface="+mn-cs"/>
              </a:rPr>
              <a:t>encompassing American Samoa, the Republic of the Marshall Islands (RMI), the Federated States of Micronesia (FSM), and the Commonwealth of the Northern Mariana Islands (CNMI), the Republic of Palau, and Hawaii. </a:t>
            </a:r>
          </a:p>
          <a:p>
            <a:endParaRPr lang="en-US" dirty="0" smtClean="0"/>
          </a:p>
          <a:p>
            <a:r>
              <a:rPr lang="en-US" baseline="0" dirty="0" smtClean="0"/>
              <a:t>Not only does the entire area experience variation in precipitation during specific phases of ENSO, but spatial distribution also varies significantly even within each EEZ.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3762369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Banner image credit:</a:t>
            </a:r>
            <a:r>
              <a:rPr lang="en-US" baseline="0" dirty="0" smtClean="0"/>
              <a:t> http://www.nps.gov/npsa/index.htm</a:t>
            </a:r>
          </a:p>
          <a:p>
            <a:endParaRPr lang="en-US" baseline="0" dirty="0" smtClean="0"/>
          </a:p>
          <a:p>
            <a:r>
              <a:rPr lang="en-US" baseline="0" dirty="0" smtClean="0"/>
              <a:t>The islands of the USAPI </a:t>
            </a:r>
            <a:r>
              <a:rPr lang="en-US" sz="1200" kern="1200" dirty="0" smtClean="0">
                <a:solidFill>
                  <a:schemeClr val="tx1"/>
                </a:solidFill>
                <a:effectLst/>
                <a:latin typeface="+mn-lt"/>
                <a:ea typeface="+mn-ea"/>
                <a:cs typeface="+mn-cs"/>
              </a:rPr>
              <a:t>are highly susceptible to extreme events such as drought and floods.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These extreme events directly influence the quality of freshwater and the overall availability of freshwater resources by island communities.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2500875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Most island communities in the Pacific have limited sources of freshwater, often times almost entirely dependent on the amount of precipitation. Many island homes supplement their freshwater supply by utilizing large tanks to capture rainfall. With these limited sources, an abundance of freshwater is not always available, and water supplies often need to be strictly conserved.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With</a:t>
            </a:r>
            <a:r>
              <a:rPr lang="en-US" sz="1200" kern="1200" baseline="0" dirty="0" smtClean="0">
                <a:solidFill>
                  <a:schemeClr val="tx1"/>
                </a:solidFill>
                <a:effectLst/>
                <a:latin typeface="+mn-lt"/>
                <a:ea typeface="+mn-ea"/>
                <a:cs typeface="+mn-cs"/>
              </a:rPr>
              <a:t> this in mind, decision makers are increasingly concerned with how to, and where best to place their resources in order to mitigate negative impacts from drought during ENSO events. </a:t>
            </a:r>
            <a:r>
              <a:rPr lang="en-US" sz="1200" kern="1200" dirty="0" smtClean="0">
                <a:solidFill>
                  <a:schemeClr val="tx1"/>
                </a:solidFill>
                <a:effectLst/>
                <a:latin typeface="+mn-lt"/>
                <a:ea typeface="+mn-ea"/>
                <a:cs typeface="+mn-cs"/>
              </a:rPr>
              <a:t>Due to dissemination time issues, decision makers must aim for at least 1-yr long lead-time forecasts.   For example, in June 1997, forecasters predicted a considerable drought outlook for Micronesia for early 1998.  Even with a 6-8 month lead-time, successful planning required a face to face sit down with leaders of Micronesia which did not happen until 2-4 months before the onset of the event.</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3762369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NOTE:</a:t>
            </a:r>
            <a:r>
              <a:rPr lang="en-US" sz="1200" baseline="0" dirty="0" smtClean="0"/>
              <a:t> </a:t>
            </a:r>
            <a:r>
              <a:rPr lang="en-US" sz="1200" dirty="0" smtClean="0"/>
              <a:t>We have been given permission by our science</a:t>
            </a:r>
            <a:r>
              <a:rPr lang="en-US" sz="1200" baseline="0" dirty="0" smtClean="0"/>
              <a:t> advisor Dr. John </a:t>
            </a:r>
            <a:r>
              <a:rPr lang="en-US" sz="1200" baseline="0" dirty="0" err="1" smtClean="0"/>
              <a:t>Marra</a:t>
            </a:r>
            <a:r>
              <a:rPr lang="en-US" sz="1200" baseline="0" dirty="0" smtClean="0"/>
              <a:t> to use these quotes. He specifically asked for these quotes to be incorporated into our presentation in order to highlight the importance of our project. </a:t>
            </a:r>
            <a:br>
              <a:rPr lang="en-US" sz="1200" baseline="0" dirty="0" smtClean="0"/>
            </a:br>
            <a:r>
              <a:rPr lang="en-US" sz="1200" baseline="0" dirty="0" smtClean="0"/>
              <a:t/>
            </a:r>
            <a:br>
              <a:rPr lang="en-US" sz="1200" baseline="0" dirty="0" smtClean="0"/>
            </a:br>
            <a:r>
              <a:rPr lang="en-US" sz="1200" baseline="0" dirty="0" smtClean="0"/>
              <a:t>Image link: http://www.weather.gov/media/peac/PEU/PEU_v21_n2.pdf </a:t>
            </a:r>
            <a:endParaRPr lang="en-US" sz="1200" dirty="0" smtClean="0"/>
          </a:p>
          <a:p>
            <a:endParaRPr lang="en-US" sz="1200" dirty="0" smtClean="0"/>
          </a:p>
          <a:p>
            <a:r>
              <a:rPr lang="en-US" sz="1200" kern="1200" dirty="0" smtClean="0">
                <a:solidFill>
                  <a:schemeClr val="tx1"/>
                </a:solidFill>
                <a:effectLst/>
                <a:latin typeface="+mn-lt"/>
                <a:ea typeface="+mn-ea"/>
                <a:cs typeface="+mn-cs"/>
              </a:rPr>
              <a:t>Established in 1994, the Pacific ENSO Applications Climate (PEAC) Center works to provide in-depth climatological forecasts as they relate to management of climate-sensitive sectors. Currently, PEAC</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collaborates with representatives from local Weather Service Offices (WSOs) to create precipitation forecasts and outlooks. </a:t>
            </a:r>
            <a:endParaRPr lang="en-US" sz="1200" dirty="0" smtClean="0"/>
          </a:p>
          <a:p>
            <a:endParaRPr lang="en-US" sz="1200" dirty="0" smtClean="0"/>
          </a:p>
          <a:p>
            <a:r>
              <a:rPr lang="en-US" sz="1200" dirty="0" smtClean="0"/>
              <a:t>Forecasters currently rely on ENSO </a:t>
            </a:r>
            <a:r>
              <a:rPr lang="en-US" sz="1200" dirty="0" err="1" smtClean="0"/>
              <a:t>climatologies</a:t>
            </a:r>
            <a:r>
              <a:rPr lang="en-US" sz="1200" dirty="0" smtClean="0"/>
              <a:t> from sparse </a:t>
            </a:r>
            <a:r>
              <a:rPr lang="en-US" sz="1200" i="1" dirty="0" smtClean="0"/>
              <a:t>in situ</a:t>
            </a:r>
            <a:r>
              <a:rPr lang="en-US" sz="1200" dirty="0" smtClean="0"/>
              <a:t> station data to inform their precipitation outlooks. The current</a:t>
            </a:r>
            <a:r>
              <a:rPr lang="en-US" sz="1200" baseline="0" dirty="0" smtClean="0"/>
              <a:t> climatology uses data from 66 stations scattered throughout the USAPI from the years 1956-1998. Although still useful, decision makers in this region could benefit from an updated satellite-derived ENSO climatology to supplement their precipitation forecasts. </a:t>
            </a:r>
          </a:p>
          <a:p>
            <a:r>
              <a:rPr lang="en-US" sz="1200" baseline="0" dirty="0" smtClean="0"/>
              <a:t/>
            </a:r>
            <a:br>
              <a:rPr lang="en-US" sz="1200" baseline="0" dirty="0" smtClean="0"/>
            </a:br>
            <a:r>
              <a:rPr lang="en-US" sz="1200" baseline="0" dirty="0" smtClean="0"/>
              <a:t>Initial emails were sent to the WSO meteorologists from each region to ask for input and we received some incredible feedback, highlighting the importance of our product. In the July PEAC precipitation outlook meeting, one of our final maps was HEAVILY used when making decisions about where drought would hit hardest in the next few months during this ongoing El Nino event.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
            </a:r>
            <a:br>
              <a:rPr lang="en-US" sz="1200" baseline="0" dirty="0" smtClean="0"/>
            </a:br>
            <a:r>
              <a:rPr lang="en-US" sz="1200" baseline="0" dirty="0" smtClean="0"/>
              <a:t>Lead time is critical in the islands as many times dissemination of drought information takes time to resonate with island leaders. </a:t>
            </a:r>
            <a:r>
              <a:rPr lang="en-US" sz="1200" kern="1200" dirty="0" smtClean="0">
                <a:solidFill>
                  <a:schemeClr val="tx1"/>
                </a:solidFill>
                <a:effectLst/>
                <a:latin typeface="+mn-lt"/>
                <a:ea typeface="+mn-ea"/>
                <a:cs typeface="+mn-cs"/>
              </a:rPr>
              <a:t>For example, in June 1997, forecasters predicted a considerable drought outlook for Micronesia for early 1998.  Even with a 6-8 month lead-time, successful planning required a face to face sit down with leaders of Micronesia which did not happen until 2-4 months before the onset of the event.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Highlight: spatial</a:t>
            </a:r>
            <a:r>
              <a:rPr lang="en-US" sz="1200" kern="1200" baseline="0" dirty="0" smtClean="0">
                <a:solidFill>
                  <a:schemeClr val="tx1"/>
                </a:solidFill>
                <a:effectLst/>
                <a:latin typeface="+mn-lt"/>
                <a:ea typeface="+mn-ea"/>
                <a:cs typeface="+mn-cs"/>
              </a:rPr>
              <a:t> need, updated climatology need, better lead time. </a:t>
            </a:r>
            <a:endParaRPr lang="en-US" sz="1200" kern="1200" dirty="0" smtClean="0">
              <a:solidFill>
                <a:schemeClr val="tx1"/>
              </a:solidFill>
              <a:effectLst/>
              <a:latin typeface="+mn-lt"/>
              <a:ea typeface="+mn-ea"/>
              <a:cs typeface="+mn-cs"/>
            </a:endParaRPr>
          </a:p>
          <a:p>
            <a:endParaRPr lang="en-US" sz="1200" baseline="0" dirty="0" smtClean="0"/>
          </a:p>
          <a:p>
            <a:endParaRPr lang="en-US" sz="1200"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37623696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7/21/2015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5.emf"/><Relationship Id="rId5" Type="http://schemas.microsoft.com/office/2007/relationships/hdphoto" Target="../media/hdphoto1.wdp"/><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0.emf"/><Relationship Id="rId5" Type="http://schemas.openxmlformats.org/officeDocument/2006/relationships/oleObject" Target="../embeddings/oleObject2.bin"/><Relationship Id="rId10" Type="http://schemas.openxmlformats.org/officeDocument/2006/relationships/image" Target="../media/image33.emf"/><Relationship Id="rId4" Type="http://schemas.openxmlformats.org/officeDocument/2006/relationships/image" Target="../media/image29.emf"/><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6000" dirty="0" smtClean="0"/>
              <a:t>Pacific Water Resources</a:t>
            </a:r>
            <a:endParaRPr lang="en-US" sz="6000" dirty="0"/>
          </a:p>
        </p:txBody>
      </p:sp>
      <p:sp>
        <p:nvSpPr>
          <p:cNvPr id="3" name="Text Placeholder 2"/>
          <p:cNvSpPr>
            <a:spLocks noGrp="1"/>
          </p:cNvSpPr>
          <p:nvPr>
            <p:ph type="body" sz="quarter" idx="11"/>
          </p:nvPr>
        </p:nvSpPr>
        <p:spPr>
          <a:xfrm>
            <a:off x="2249423" y="5358384"/>
            <a:ext cx="3373709" cy="369332"/>
          </a:xfrm>
        </p:spPr>
        <p:txBody>
          <a:bodyPr>
            <a:normAutofit/>
          </a:bodyPr>
          <a:lstStyle/>
          <a:p>
            <a:pPr algn="ctr"/>
            <a:r>
              <a:rPr lang="en-US" dirty="0" smtClean="0"/>
              <a:t>Jessica Sutton (Project Lead)</a:t>
            </a:r>
            <a:endParaRPr lang="en-US" dirty="0"/>
          </a:p>
        </p:txBody>
      </p:sp>
      <p:sp>
        <p:nvSpPr>
          <p:cNvPr id="4" name="Text Placeholder 3"/>
          <p:cNvSpPr>
            <a:spLocks noGrp="1"/>
          </p:cNvSpPr>
          <p:nvPr>
            <p:ph type="body" sz="quarter" idx="12"/>
          </p:nvPr>
        </p:nvSpPr>
        <p:spPr/>
        <p:txBody>
          <a:bodyPr/>
          <a:lstStyle/>
          <a:p>
            <a:r>
              <a:rPr lang="en-US" dirty="0" smtClean="0"/>
              <a:t>Nicholas </a:t>
            </a:r>
            <a:r>
              <a:rPr lang="en-US" dirty="0" err="1" smtClean="0"/>
              <a:t>Luchetti</a:t>
            </a:r>
            <a:endParaRPr lang="en-US" dirty="0"/>
          </a:p>
        </p:txBody>
      </p:sp>
      <p:sp>
        <p:nvSpPr>
          <p:cNvPr id="5" name="Text Placeholder 4"/>
          <p:cNvSpPr>
            <a:spLocks noGrp="1"/>
          </p:cNvSpPr>
          <p:nvPr>
            <p:ph type="body" sz="quarter" idx="13"/>
          </p:nvPr>
        </p:nvSpPr>
        <p:spPr/>
        <p:txBody>
          <a:bodyPr/>
          <a:lstStyle/>
          <a:p>
            <a:r>
              <a:rPr lang="en-US" dirty="0" smtClean="0"/>
              <a:t>Ethan Wright</a:t>
            </a:r>
            <a:endParaRPr lang="en-US" dirty="0"/>
          </a:p>
        </p:txBody>
      </p:sp>
      <p:sp>
        <p:nvSpPr>
          <p:cNvPr id="6" name="Text Placeholder 5"/>
          <p:cNvSpPr>
            <a:spLocks noGrp="1"/>
          </p:cNvSpPr>
          <p:nvPr>
            <p:ph type="body" sz="quarter" idx="14"/>
          </p:nvPr>
        </p:nvSpPr>
        <p:spPr/>
        <p:txBody>
          <a:bodyPr/>
          <a:lstStyle/>
          <a:p>
            <a:r>
              <a:rPr lang="en-US" dirty="0" smtClean="0"/>
              <a:t>Michael Kruk</a:t>
            </a:r>
            <a:endParaRPr lang="en-US" dirty="0"/>
          </a:p>
        </p:txBody>
      </p:sp>
      <p:sp>
        <p:nvSpPr>
          <p:cNvPr id="7" name="Text Placeholder 6"/>
          <p:cNvSpPr>
            <a:spLocks noGrp="1"/>
          </p:cNvSpPr>
          <p:nvPr>
            <p:ph type="body" sz="quarter" idx="15"/>
          </p:nvPr>
        </p:nvSpPr>
        <p:spPr/>
        <p:txBody>
          <a:bodyPr/>
          <a:lstStyle/>
          <a:p>
            <a:r>
              <a:rPr lang="en-US" dirty="0" smtClean="0"/>
              <a:t>John </a:t>
            </a:r>
            <a:r>
              <a:rPr lang="en-US" dirty="0" err="1" smtClean="0"/>
              <a:t>Marra</a:t>
            </a:r>
            <a:endParaRPr lang="en-US" dirty="0"/>
          </a:p>
        </p:txBody>
      </p:sp>
      <p:sp>
        <p:nvSpPr>
          <p:cNvPr id="9" name="Text Placeholder 8"/>
          <p:cNvSpPr>
            <a:spLocks noGrp="1"/>
          </p:cNvSpPr>
          <p:nvPr>
            <p:ph type="body" sz="quarter" idx="17"/>
          </p:nvPr>
        </p:nvSpPr>
        <p:spPr/>
        <p:txBody>
          <a:bodyPr>
            <a:noAutofit/>
          </a:bodyPr>
          <a:lstStyle/>
          <a:p>
            <a:pPr>
              <a:lnSpc>
                <a:spcPct val="120000"/>
              </a:lnSpc>
            </a:pPr>
            <a:r>
              <a:rPr lang="en-US" sz="1600" dirty="0" smtClean="0"/>
              <a:t>Using the NOAA PERSIANN CDR to Connect Phases of the El Niño Southern Oscillation (ENSO) with Precipitation Across Hawaii and the U.S. Affiliated Pacific Islands (USAPI)</a:t>
            </a:r>
            <a:endParaRPr lang="en-US" sz="1600" dirty="0"/>
          </a:p>
        </p:txBody>
      </p:sp>
    </p:spTree>
    <p:extLst>
      <p:ext uri="{BB962C8B-B14F-4D97-AF65-F5344CB8AC3E}">
        <p14:creationId xmlns:p14="http://schemas.microsoft.com/office/powerpoint/2010/main" val="3743309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42810" y="931653"/>
            <a:ext cx="4727122" cy="5339749"/>
          </a:xfrm>
        </p:spPr>
        <p:txBody>
          <a:bodyPr>
            <a:noAutofit/>
          </a:bodyPr>
          <a:lstStyle/>
          <a:p>
            <a:pPr marL="342900" lvl="0" indent="-342900">
              <a:spcBef>
                <a:spcPts val="200"/>
              </a:spcBef>
              <a:buClr>
                <a:srgbClr val="75AADB"/>
              </a:buClr>
              <a:buFont typeface="Webdings" panose="05030102010509060703" pitchFamily="18" charset="2"/>
              <a:buChar char="4"/>
            </a:pPr>
            <a:r>
              <a:rPr lang="en-US" dirty="0">
                <a:solidFill>
                  <a:srgbClr val="767171"/>
                </a:solidFill>
              </a:rPr>
              <a:t>Provide an updated ENSO based climatology (1985-2014) </a:t>
            </a:r>
            <a:r>
              <a:rPr lang="en-US" dirty="0" smtClean="0">
                <a:solidFill>
                  <a:srgbClr val="767171"/>
                </a:solidFill>
              </a:rPr>
              <a:t>using the NOAA PERSIANN </a:t>
            </a:r>
            <a:r>
              <a:rPr lang="en-US" dirty="0">
                <a:solidFill>
                  <a:srgbClr val="767171"/>
                </a:solidFill>
              </a:rPr>
              <a:t>Climate Data Record (CDR) </a:t>
            </a:r>
            <a:endParaRPr lang="en-US" dirty="0" smtClean="0">
              <a:solidFill>
                <a:srgbClr val="767171"/>
              </a:solidFill>
            </a:endParaRPr>
          </a:p>
          <a:p>
            <a:pPr lvl="0">
              <a:spcBef>
                <a:spcPts val="200"/>
              </a:spcBef>
              <a:buClr>
                <a:srgbClr val="75AADB"/>
              </a:buClr>
            </a:pPr>
            <a:endParaRPr lang="en-US" dirty="0">
              <a:solidFill>
                <a:srgbClr val="767171"/>
              </a:solidFill>
            </a:endParaRPr>
          </a:p>
          <a:p>
            <a:pPr marL="342900" lvl="0" indent="-342900">
              <a:spcBef>
                <a:spcPts val="200"/>
              </a:spcBef>
              <a:buClr>
                <a:srgbClr val="75AADB"/>
              </a:buClr>
              <a:buFont typeface="Webdings" panose="05030102010509060703" pitchFamily="18" charset="2"/>
              <a:buChar char="4"/>
            </a:pPr>
            <a:r>
              <a:rPr lang="en-US" dirty="0">
                <a:solidFill>
                  <a:srgbClr val="767171"/>
                </a:solidFill>
              </a:rPr>
              <a:t>Conduct verification analyses with in situ precipitation </a:t>
            </a:r>
            <a:r>
              <a:rPr lang="en-US" dirty="0" smtClean="0">
                <a:solidFill>
                  <a:srgbClr val="767171"/>
                </a:solidFill>
              </a:rPr>
              <a:t>data</a:t>
            </a:r>
          </a:p>
          <a:p>
            <a:pPr lvl="0">
              <a:spcBef>
                <a:spcPts val="200"/>
              </a:spcBef>
              <a:buClr>
                <a:srgbClr val="75AADB"/>
              </a:buClr>
            </a:pPr>
            <a:endParaRPr lang="en-US" dirty="0" smtClean="0">
              <a:solidFill>
                <a:srgbClr val="767171"/>
              </a:solidFill>
            </a:endParaRPr>
          </a:p>
          <a:p>
            <a:pPr marL="342900" indent="-342900">
              <a:spcBef>
                <a:spcPts val="200"/>
              </a:spcBef>
              <a:buClr>
                <a:srgbClr val="75AADB"/>
              </a:buClr>
              <a:buFont typeface="Webdings" panose="05030102010509060703" pitchFamily="18" charset="2"/>
              <a:buChar char="4"/>
            </a:pPr>
            <a:r>
              <a:rPr lang="en-US" dirty="0"/>
              <a:t>Determine the relationship between PERSIANN CDR precipitation and </a:t>
            </a:r>
            <a:r>
              <a:rPr lang="en-US" dirty="0" smtClean="0"/>
              <a:t>5 defined ENSO </a:t>
            </a:r>
            <a:r>
              <a:rPr lang="en-US" dirty="0" smtClean="0"/>
              <a:t>phases</a:t>
            </a:r>
          </a:p>
          <a:p>
            <a:pPr>
              <a:spcBef>
                <a:spcPts val="200"/>
              </a:spcBef>
              <a:buClr>
                <a:srgbClr val="75AADB"/>
              </a:buClr>
            </a:pPr>
            <a:endParaRPr lang="en-US" dirty="0" smtClean="0"/>
          </a:p>
          <a:p>
            <a:pPr marL="342900" indent="-342900">
              <a:spcBef>
                <a:spcPts val="200"/>
              </a:spcBef>
              <a:buClr>
                <a:srgbClr val="75AADB"/>
              </a:buClr>
              <a:buFont typeface="Webdings" panose="05030102010509060703" pitchFamily="18" charset="2"/>
              <a:buChar char="4"/>
            </a:pPr>
            <a:r>
              <a:rPr lang="en-US" dirty="0"/>
              <a:t>Determine precipitation </a:t>
            </a:r>
            <a:r>
              <a:rPr lang="en-US" dirty="0" smtClean="0"/>
              <a:t>anomalies for </a:t>
            </a:r>
            <a:r>
              <a:rPr lang="en-US" dirty="0"/>
              <a:t>each USAPI Exclusive Economic Zone (EEZ) during the </a:t>
            </a:r>
            <a:r>
              <a:rPr lang="en-US" dirty="0" smtClean="0"/>
              <a:t>five </a:t>
            </a:r>
            <a:r>
              <a:rPr lang="en-US" dirty="0"/>
              <a:t>ENSO phases</a:t>
            </a:r>
          </a:p>
          <a:p>
            <a:pPr marL="342900" indent="-342900">
              <a:spcBef>
                <a:spcPts val="200"/>
              </a:spcBef>
              <a:buClr>
                <a:srgbClr val="75AADB"/>
              </a:buClr>
              <a:buFont typeface="Webdings" panose="05030102010509060703" pitchFamily="18" charset="2"/>
              <a:buChar char="4"/>
            </a:pPr>
            <a:endParaRPr lang="en-US" dirty="0"/>
          </a:p>
          <a:p>
            <a:pPr marL="342900" lvl="0" indent="-342900">
              <a:spcBef>
                <a:spcPts val="200"/>
              </a:spcBef>
              <a:buClr>
                <a:srgbClr val="75AADB"/>
              </a:buClr>
              <a:buFont typeface="Webdings" panose="05030102010509060703" pitchFamily="18" charset="2"/>
              <a:buChar char="4"/>
            </a:pPr>
            <a:endParaRPr lang="en-US" dirty="0">
              <a:solidFill>
                <a:srgbClr val="767171"/>
              </a:solidFill>
            </a:endParaRPr>
          </a:p>
          <a:p>
            <a:pPr marL="342900" indent="-342900">
              <a:buFont typeface="Arial" panose="020B0604020202020204" pitchFamily="34" charset="0"/>
              <a:buChar char="•"/>
            </a:pPr>
            <a:endParaRPr lang="en-US" dirty="0" smtClean="0"/>
          </a:p>
          <a:p>
            <a:endParaRPr lang="en-US" dirty="0"/>
          </a:p>
        </p:txBody>
      </p:sp>
      <p:sp>
        <p:nvSpPr>
          <p:cNvPr id="7" name="Text Placeholder 6"/>
          <p:cNvSpPr>
            <a:spLocks noGrp="1"/>
          </p:cNvSpPr>
          <p:nvPr>
            <p:ph type="body" sz="quarter" idx="13"/>
          </p:nvPr>
        </p:nvSpPr>
        <p:spPr>
          <a:xfrm>
            <a:off x="6848856" y="6497417"/>
            <a:ext cx="2295144" cy="274320"/>
          </a:xfrm>
        </p:spPr>
        <p:txBody>
          <a:bodyPr/>
          <a:lstStyle/>
          <a:p>
            <a:r>
              <a:rPr lang="en-US" dirty="0" smtClean="0"/>
              <a:t>Image Credit: Ethan Wright</a:t>
            </a:r>
            <a:endParaRPr lang="en-US" dirty="0"/>
          </a:p>
        </p:txBody>
      </p:sp>
      <p:sp>
        <p:nvSpPr>
          <p:cNvPr id="8" name="Text Placeholder 7"/>
          <p:cNvSpPr>
            <a:spLocks noGrp="1"/>
          </p:cNvSpPr>
          <p:nvPr>
            <p:ph type="body" sz="quarter" idx="14"/>
          </p:nvPr>
        </p:nvSpPr>
        <p:spPr>
          <a:xfrm>
            <a:off x="-1" y="779061"/>
            <a:ext cx="4252823" cy="1830106"/>
          </a:xfrm>
        </p:spPr>
        <p:txBody>
          <a:bodyPr/>
          <a:lstStyle/>
          <a:p>
            <a:pPr algn="ctr"/>
            <a:r>
              <a:rPr lang="en-US" sz="4000" dirty="0" smtClean="0"/>
              <a:t>Research Objectives</a:t>
            </a:r>
            <a:endParaRPr lang="en-US" sz="4000" dirty="0"/>
          </a:p>
        </p:txBody>
      </p:sp>
      <p:pic>
        <p:nvPicPr>
          <p:cNvPr id="1026" name="Picture 2" descr="https://scontent.xx.fbcdn.net/hphotos-xfa1/v/t1.0-9/23441_1367288014617_5209666_n.jpg?oh=67a3d7b902633ececbcb24b05df64c69&amp;oe=5645F122"/>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l="5087" r="5087"/>
          <a:stretch>
            <a:fillRect/>
          </a:stretch>
        </p:blipFill>
        <p:spPr bwMode="auto">
          <a:xfrm>
            <a:off x="103517" y="2109153"/>
            <a:ext cx="4189518" cy="3498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5765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p:sp>
      <p:pic>
        <p:nvPicPr>
          <p:cNvPr id="2056"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t="20311" b="31207"/>
          <a:stretch/>
        </p:blipFill>
        <p:spPr bwMode="auto">
          <a:xfrm>
            <a:off x="2" y="3441940"/>
            <a:ext cx="9144000" cy="3354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p:cNvSpPr>
            <a:spLocks noGrp="1"/>
          </p:cNvSpPr>
          <p:nvPr>
            <p:ph type="body" sz="quarter" idx="14"/>
          </p:nvPr>
        </p:nvSpPr>
        <p:spPr>
          <a:xfrm>
            <a:off x="0" y="114843"/>
            <a:ext cx="9144000" cy="635655"/>
          </a:xfrm>
        </p:spPr>
        <p:txBody>
          <a:bodyPr/>
          <a:lstStyle/>
          <a:p>
            <a:pPr algn="ctr"/>
            <a:r>
              <a:rPr lang="en-US" sz="4000" dirty="0" smtClean="0"/>
              <a:t>PERSIANN Climate Data Record</a:t>
            </a:r>
            <a:endParaRPr lang="en-US" sz="4000" dirty="0"/>
          </a:p>
        </p:txBody>
      </p:sp>
      <p:sp>
        <p:nvSpPr>
          <p:cNvPr id="6" name="Text Placeholder 1"/>
          <p:cNvSpPr txBox="1">
            <a:spLocks/>
          </p:cNvSpPr>
          <p:nvPr/>
        </p:nvSpPr>
        <p:spPr>
          <a:xfrm>
            <a:off x="2895001" y="894643"/>
            <a:ext cx="7241037" cy="2318657"/>
          </a:xfrm>
          <a:prstGeom prst="rect">
            <a:avLst/>
          </a:prstGeom>
        </p:spPr>
        <p:txBody>
          <a:bodyPr vert="horz" lIns="91440" tIns="45720" rIns="91440" bIns="45720" numCol="2"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dirty="0" smtClean="0"/>
          </a:p>
          <a:p>
            <a:pPr marL="342900" indent="-342900">
              <a:spcBef>
                <a:spcPts val="200"/>
              </a:spcBef>
              <a:buClr>
                <a:schemeClr val="accent1"/>
              </a:buClr>
              <a:buFont typeface="Webdings" panose="05030102010509060703" pitchFamily="18" charset="2"/>
              <a:buChar char="4"/>
            </a:pPr>
            <a:r>
              <a:rPr lang="en-US" dirty="0" smtClean="0"/>
              <a:t>Global precipitation data from 1983 to present.</a:t>
            </a:r>
            <a:endParaRPr lang="en-US" dirty="0"/>
          </a:p>
          <a:p>
            <a:pPr marL="342900" indent="-342900">
              <a:spcBef>
                <a:spcPts val="200"/>
              </a:spcBef>
              <a:buClr>
                <a:schemeClr val="accent1"/>
              </a:buClr>
              <a:buFont typeface="Webdings" panose="05030102010509060703" pitchFamily="18" charset="2"/>
              <a:buChar char="4"/>
            </a:pPr>
            <a:r>
              <a:rPr lang="en-US" dirty="0" smtClean="0"/>
              <a:t>Gridded 0.25</a:t>
            </a:r>
            <a:r>
              <a:rPr lang="en-US" dirty="0"/>
              <a:t>° </a:t>
            </a:r>
            <a:r>
              <a:rPr lang="en-US" dirty="0" smtClean="0"/>
              <a:t>resolution</a:t>
            </a:r>
          </a:p>
          <a:p>
            <a:pPr marL="342900" indent="-342900">
              <a:spcBef>
                <a:spcPts val="200"/>
              </a:spcBef>
              <a:buClr>
                <a:schemeClr val="accent1"/>
              </a:buClr>
              <a:buFont typeface="Webdings" panose="05030102010509060703" pitchFamily="18" charset="2"/>
              <a:buChar char="4"/>
            </a:pPr>
            <a:r>
              <a:rPr lang="en-US" dirty="0" smtClean="0"/>
              <a:t>Daily Product</a:t>
            </a:r>
          </a:p>
          <a:p>
            <a:pPr marL="342900" indent="-342900">
              <a:spcBef>
                <a:spcPts val="200"/>
              </a:spcBef>
              <a:buClr>
                <a:schemeClr val="accent1"/>
              </a:buClr>
              <a:buFont typeface="Webdings" panose="05030102010509060703" pitchFamily="18" charset="2"/>
              <a:buChar char="4"/>
            </a:pPr>
            <a:endParaRPr lang="en-US" dirty="0"/>
          </a:p>
          <a:p>
            <a:pPr marL="342900" indent="-342900">
              <a:lnSpc>
                <a:spcPct val="100000"/>
              </a:lnSpc>
              <a:buFont typeface="Arial" panose="020B0604020202020204" pitchFamily="34" charset="0"/>
              <a:buChar char="•"/>
            </a:pPr>
            <a:endParaRPr lang="en-US" dirty="0" smtClean="0"/>
          </a:p>
          <a:p>
            <a:pPr marL="342900" indent="-342900">
              <a:lnSpc>
                <a:spcPct val="100000"/>
              </a:lnSpc>
              <a:buFont typeface="Arial" panose="020B0604020202020204" pitchFamily="34" charset="0"/>
              <a:buChar char="•"/>
            </a:pPr>
            <a:endParaRPr lang="en-US" dirty="0" smtClean="0"/>
          </a:p>
          <a:p>
            <a:pPr marL="342900" indent="-342900">
              <a:lnSpc>
                <a:spcPct val="100000"/>
              </a:lnSpc>
              <a:buFont typeface="Arial" panose="020B0604020202020204" pitchFamily="34" charset="0"/>
              <a:buChar char="•"/>
            </a:pPr>
            <a:endParaRPr lang="en-US" dirty="0" smtClean="0"/>
          </a:p>
          <a:p>
            <a:pPr marL="342900" indent="-342900">
              <a:lnSpc>
                <a:spcPct val="100000"/>
              </a:lnSpc>
              <a:buFont typeface="Arial" panose="020B0604020202020204" pitchFamily="34" charset="0"/>
              <a:buChar char="•"/>
            </a:pPr>
            <a:endParaRPr lang="en-US" dirty="0" smtClean="0"/>
          </a:p>
          <a:p>
            <a:pPr marL="342900" indent="-342900">
              <a:lnSpc>
                <a:spcPct val="100000"/>
              </a:lnSpc>
              <a:buFont typeface="Arial" panose="020B0604020202020204" pitchFamily="34" charset="0"/>
              <a:buChar char="•"/>
            </a:pPr>
            <a:endParaRPr lang="en-US" dirty="0" smtClean="0"/>
          </a:p>
          <a:p>
            <a:pPr marL="342900" indent="-342900">
              <a:lnSpc>
                <a:spcPct val="100000"/>
              </a:lnSpc>
              <a:buFont typeface="Arial" panose="020B0604020202020204" pitchFamily="34" charset="0"/>
              <a:buChar char="•"/>
            </a:pPr>
            <a:endParaRPr lang="en-US" dirty="0" smtClean="0"/>
          </a:p>
          <a:p>
            <a:pPr marL="342900" indent="-342900">
              <a:lnSpc>
                <a:spcPct val="100000"/>
              </a:lnSpc>
              <a:buFont typeface="Arial" panose="020B0604020202020204" pitchFamily="34" charset="0"/>
              <a:buChar char="•"/>
            </a:pPr>
            <a:endParaRPr lang="en-US" dirty="0" smtClean="0"/>
          </a:p>
          <a:p>
            <a:pPr marL="342900" indent="-342900">
              <a:lnSpc>
                <a:spcPct val="100000"/>
              </a:lnSpc>
              <a:buFont typeface="Arial" panose="020B0604020202020204" pitchFamily="34" charset="0"/>
              <a:buChar char="•"/>
            </a:pPr>
            <a:endParaRPr lang="en-US" dirty="0" smtClean="0"/>
          </a:p>
          <a:p>
            <a:pPr>
              <a:lnSpc>
                <a:spcPct val="100000"/>
              </a:lnSpc>
            </a:pPr>
            <a:endParaRPr lang="en-US" dirty="0"/>
          </a:p>
        </p:txBody>
      </p:sp>
      <p:pic>
        <p:nvPicPr>
          <p:cNvPr id="7" name="Picture 6"/>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915" b="89950" l="2417" r="95271">
                        <a14:foregroundMark x1="7104" y1="49403" x2="7104" y2="49403"/>
                        <a14:foregroundMark x1="7938" y1="50251" x2="7938" y2="50251"/>
                        <a14:foregroundMark x1="6833" y1="46514" x2="6833" y2="46514"/>
                        <a14:foregroundMark x1="7104" y1="45666" x2="7104" y2="45666"/>
                        <a14:foregroundMark x1="41958" y1="39856" x2="41958" y2="39856"/>
                        <a14:foregroundMark x1="43938" y1="36872" x2="43938" y2="36872"/>
                        <a14:foregroundMark x1="26917" y1="12092" x2="26917" y2="12092"/>
                        <a14:foregroundMark x1="33833" y1="19849" x2="33833" y2="19849"/>
                        <a14:foregroundMark x1="14833" y1="55088" x2="14833" y2="55088"/>
                        <a14:foregroundMark x1="14625" y1="16583" x2="14625" y2="16583"/>
                        <a14:foregroundMark x1="17000" y1="13003" x2="17000" y2="13003"/>
                        <a14:foregroundMark x1="43542" y1="40766" x2="43542" y2="40766"/>
                        <a14:foregroundMark x1="12063" y1="54491" x2="12063" y2="54491"/>
                        <a14:foregroundMark x1="25333" y1="14196" x2="25333" y2="14196"/>
                        <a14:foregroundMark x1="29292" y1="12092" x2="29292" y2="12092"/>
                        <a14:foregroundMark x1="30875" y1="12406" x2="30875" y2="12406"/>
                        <a14:foregroundMark x1="13438" y1="55999" x2="13438" y2="55999"/>
                        <a14:foregroundMark x1="13833" y1="29711" x2="13833" y2="29711"/>
                      </a14:backgroundRemoval>
                    </a14:imgEffect>
                  </a14:imgLayer>
                </a14:imgProps>
              </a:ext>
              <a:ext uri="{28A0092B-C50C-407E-A947-70E740481C1C}">
                <a14:useLocalDpi xmlns:a14="http://schemas.microsoft.com/office/drawing/2010/main" val="0"/>
              </a:ext>
            </a:extLst>
          </a:blip>
          <a:srcRect/>
          <a:stretch>
            <a:fillRect/>
          </a:stretch>
        </p:blipFill>
        <p:spPr bwMode="auto">
          <a:xfrm rot="17802089">
            <a:off x="61911" y="941103"/>
            <a:ext cx="2952434" cy="1958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 Placeholder 4"/>
          <p:cNvSpPr>
            <a:spLocks noGrp="1"/>
          </p:cNvSpPr>
          <p:nvPr>
            <p:ph type="body" sz="quarter" idx="13"/>
          </p:nvPr>
        </p:nvSpPr>
        <p:spPr>
          <a:xfrm>
            <a:off x="2" y="3103333"/>
            <a:ext cx="2596243" cy="392084"/>
          </a:xfrm>
          <a:noFill/>
        </p:spPr>
        <p:txBody>
          <a:bodyPr>
            <a:normAutofit/>
          </a:bodyPr>
          <a:lstStyle/>
          <a:p>
            <a:r>
              <a:rPr lang="en-US" sz="800" dirty="0" smtClean="0"/>
              <a:t>Satellite Image </a:t>
            </a:r>
            <a:r>
              <a:rPr lang="en-US" sz="800" dirty="0"/>
              <a:t>Credit: http://www.goes-r.gov/</a:t>
            </a: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4814" y="2248534"/>
            <a:ext cx="3603914" cy="238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Placeholder 6"/>
          <p:cNvSpPr txBox="1">
            <a:spLocks/>
          </p:cNvSpPr>
          <p:nvPr/>
        </p:nvSpPr>
        <p:spPr>
          <a:xfrm>
            <a:off x="-514" y="6386992"/>
            <a:ext cx="2295144" cy="27432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rgbClr val="FFFFFF"/>
                </a:solidFill>
              </a:rPr>
              <a:t>Image Credit: Ethan Wright</a:t>
            </a:r>
            <a:endParaRPr lang="en-US" dirty="0">
              <a:solidFill>
                <a:srgbClr val="FFFFFF"/>
              </a:solidFill>
            </a:endParaRPr>
          </a:p>
        </p:txBody>
      </p:sp>
    </p:spTree>
    <p:extLst>
      <p:ext uri="{BB962C8B-B14F-4D97-AF65-F5344CB8AC3E}">
        <p14:creationId xmlns:p14="http://schemas.microsoft.com/office/powerpoint/2010/main" val="2603450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
          <p:cNvSpPr txBox="1">
            <a:spLocks/>
          </p:cNvSpPr>
          <p:nvPr/>
        </p:nvSpPr>
        <p:spPr>
          <a:xfrm>
            <a:off x="-284659" y="126107"/>
            <a:ext cx="10041147" cy="60415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000" dirty="0" smtClean="0"/>
              <a:t>METHODOLOGY: </a:t>
            </a:r>
            <a:r>
              <a:rPr lang="en-US" sz="4000" dirty="0" smtClean="0">
                <a:solidFill>
                  <a:schemeClr val="tx1"/>
                </a:solidFill>
              </a:rPr>
              <a:t>verification using </a:t>
            </a:r>
          </a:p>
          <a:p>
            <a:pPr algn="ctr"/>
            <a:r>
              <a:rPr lang="en-US" sz="4000" i="1" dirty="0" smtClean="0">
                <a:solidFill>
                  <a:schemeClr val="tx1"/>
                </a:solidFill>
              </a:rPr>
              <a:t>in situ </a:t>
            </a:r>
            <a:r>
              <a:rPr lang="en-US" sz="4000" dirty="0" smtClean="0">
                <a:solidFill>
                  <a:schemeClr val="tx1"/>
                </a:solidFill>
              </a:rPr>
              <a:t>station data</a:t>
            </a:r>
            <a:endParaRPr lang="en-US" sz="4000" dirty="0">
              <a:solidFill>
                <a:schemeClr val="tx1"/>
              </a:solidFill>
            </a:endParaRPr>
          </a:p>
          <a:p>
            <a:pPr algn="ctr"/>
            <a:endParaRPr lang="en-US" sz="4000" dirty="0"/>
          </a:p>
        </p:txBody>
      </p:sp>
      <p:sp>
        <p:nvSpPr>
          <p:cNvPr id="20" name="TextBox 19"/>
          <p:cNvSpPr txBox="1"/>
          <p:nvPr/>
        </p:nvSpPr>
        <p:spPr>
          <a:xfrm>
            <a:off x="994081" y="2525841"/>
            <a:ext cx="3175706" cy="707886"/>
          </a:xfrm>
          <a:prstGeom prst="rect">
            <a:avLst/>
          </a:prstGeom>
          <a:noFill/>
        </p:spPr>
        <p:txBody>
          <a:bodyPr wrap="square" rtlCol="0">
            <a:spAutoFit/>
          </a:bodyPr>
          <a:lstStyle/>
          <a:p>
            <a:pPr algn="ctr"/>
            <a:r>
              <a:rPr lang="en-US" sz="2000" b="1" dirty="0" smtClean="0">
                <a:solidFill>
                  <a:schemeClr val="tx2"/>
                </a:solidFill>
                <a:latin typeface="+mj-lt"/>
              </a:rPr>
              <a:t>  GHCN STATION</a:t>
            </a:r>
          </a:p>
          <a:p>
            <a:pPr algn="ctr"/>
            <a:r>
              <a:rPr lang="en-US" sz="2000" b="1" dirty="0" smtClean="0">
                <a:solidFill>
                  <a:schemeClr val="tx2"/>
                </a:solidFill>
                <a:latin typeface="+mj-lt"/>
              </a:rPr>
              <a:t>LOCATIONS</a:t>
            </a:r>
            <a:endParaRPr lang="en-US" sz="2000" b="1" dirty="0">
              <a:solidFill>
                <a:schemeClr val="tx2"/>
              </a:solidFill>
              <a:latin typeface="+mj-lt"/>
            </a:endParaRPr>
          </a:p>
        </p:txBody>
      </p:sp>
      <p:sp>
        <p:nvSpPr>
          <p:cNvPr id="26" name="TextBox 25"/>
          <p:cNvSpPr txBox="1"/>
          <p:nvPr/>
        </p:nvSpPr>
        <p:spPr>
          <a:xfrm>
            <a:off x="301748" y="1459425"/>
            <a:ext cx="4270253" cy="1015663"/>
          </a:xfrm>
          <a:prstGeom prst="rect">
            <a:avLst/>
          </a:prstGeom>
          <a:noFill/>
        </p:spPr>
        <p:txBody>
          <a:bodyPr wrap="square" rtlCol="0">
            <a:spAutoFit/>
          </a:bodyPr>
          <a:lstStyle/>
          <a:p>
            <a:pPr algn="ctr"/>
            <a:r>
              <a:rPr lang="en-US" sz="2000" dirty="0" smtClean="0"/>
              <a:t>1. Extract </a:t>
            </a:r>
            <a:r>
              <a:rPr lang="en-US" sz="2000" i="1" dirty="0" smtClean="0"/>
              <a:t>in situ </a:t>
            </a:r>
            <a:r>
              <a:rPr lang="en-US" sz="2000" dirty="0" smtClean="0"/>
              <a:t>Global Historical Climatology Network (GHCN)</a:t>
            </a:r>
            <a:r>
              <a:rPr lang="en-US" sz="2000" i="1" dirty="0" smtClean="0"/>
              <a:t> </a:t>
            </a:r>
            <a:r>
              <a:rPr lang="en-US" sz="2000" dirty="0" smtClean="0"/>
              <a:t>precipitation data</a:t>
            </a:r>
            <a:endParaRPr lang="en-US" sz="2000" dirty="0"/>
          </a:p>
        </p:txBody>
      </p:sp>
      <p:sp>
        <p:nvSpPr>
          <p:cNvPr id="27" name="TextBox 26"/>
          <p:cNvSpPr txBox="1"/>
          <p:nvPr/>
        </p:nvSpPr>
        <p:spPr>
          <a:xfrm>
            <a:off x="4572001" y="1459425"/>
            <a:ext cx="4397603" cy="1323439"/>
          </a:xfrm>
          <a:prstGeom prst="rect">
            <a:avLst/>
          </a:prstGeom>
          <a:noFill/>
        </p:spPr>
        <p:txBody>
          <a:bodyPr wrap="square" rtlCol="0">
            <a:spAutoFit/>
          </a:bodyPr>
          <a:lstStyle/>
          <a:p>
            <a:pPr algn="ctr"/>
            <a:r>
              <a:rPr lang="en-US" sz="2000" dirty="0" smtClean="0"/>
              <a:t>2. Average by month, season, and year to compare to PERSIANN-CDR precipitation grid cells</a:t>
            </a:r>
            <a:endParaRPr lang="en-US" sz="2000"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021" y="3233727"/>
            <a:ext cx="4040956" cy="271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3977" y="2879784"/>
            <a:ext cx="4673649" cy="341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Placeholder 6"/>
          <p:cNvSpPr>
            <a:spLocks noGrp="1"/>
          </p:cNvSpPr>
          <p:nvPr>
            <p:ph type="body" sz="quarter" idx="13"/>
          </p:nvPr>
        </p:nvSpPr>
        <p:spPr>
          <a:xfrm>
            <a:off x="6072996" y="6497417"/>
            <a:ext cx="3071004" cy="274320"/>
          </a:xfrm>
        </p:spPr>
        <p:txBody>
          <a:bodyPr>
            <a:noAutofit/>
          </a:bodyPr>
          <a:lstStyle/>
          <a:p>
            <a:r>
              <a:rPr lang="en-US" dirty="0" smtClean="0"/>
              <a:t>Credit: Pacific Water Resources Team</a:t>
            </a:r>
            <a:endParaRPr lang="en-US" dirty="0"/>
          </a:p>
        </p:txBody>
      </p:sp>
      <p:pic>
        <p:nvPicPr>
          <p:cNvPr id="24"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890" y="1854153"/>
            <a:ext cx="7846221" cy="4519714"/>
          </a:xfrm>
          <a:prstGeom prst="rect">
            <a:avLst/>
          </a:prstGeom>
          <a:solidFill>
            <a:schemeClr val="bg1"/>
          </a:solidFill>
          <a:ln w="9525">
            <a:solidFill>
              <a:schemeClr val="tx1"/>
            </a:solidFill>
            <a:miter lim="800000"/>
            <a:headEnd/>
            <a:tailEnd/>
          </a:ln>
          <a:effectLst/>
          <a:extLst/>
        </p:spPr>
      </p:pic>
    </p:spTree>
    <p:extLst>
      <p:ext uri="{BB962C8B-B14F-4D97-AF65-F5344CB8AC3E}">
        <p14:creationId xmlns:p14="http://schemas.microsoft.com/office/powerpoint/2010/main" val="290640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fade">
                                      <p:cBhvr>
                                        <p:cTn id="10" dur="500"/>
                                        <p:tgtEl>
                                          <p:spTgt spid="307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500"/>
                                        <p:tgtEl>
                                          <p:spTgt spid="307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2"/>
          <p:cNvSpPr txBox="1">
            <a:spLocks/>
          </p:cNvSpPr>
          <p:nvPr/>
        </p:nvSpPr>
        <p:spPr>
          <a:xfrm>
            <a:off x="0" y="376273"/>
            <a:ext cx="9144000" cy="60415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000" dirty="0" smtClean="0"/>
              <a:t>METHODOLOGY: </a:t>
            </a:r>
            <a:r>
              <a:rPr lang="en-US" sz="4000" dirty="0">
                <a:solidFill>
                  <a:schemeClr val="tx1"/>
                </a:solidFill>
              </a:rPr>
              <a:t>D</a:t>
            </a:r>
            <a:r>
              <a:rPr lang="en-US" sz="4000" dirty="0" smtClean="0">
                <a:solidFill>
                  <a:schemeClr val="tx1"/>
                </a:solidFill>
              </a:rPr>
              <a:t>ata Preparation</a:t>
            </a:r>
            <a:endParaRPr lang="en-US" sz="4000" dirty="0">
              <a:solidFill>
                <a:schemeClr val="tx1"/>
              </a:solidFill>
            </a:endParaRPr>
          </a:p>
          <a:p>
            <a:pPr algn="ctr"/>
            <a:endParaRPr lang="en-US" sz="40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2664" y="1605315"/>
            <a:ext cx="4511675"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5359851" y="4260063"/>
            <a:ext cx="3543300" cy="2552177"/>
            <a:chOff x="5306785" y="4052729"/>
            <a:chExt cx="3543300" cy="2552177"/>
          </a:xfrm>
        </p:grpSpPr>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6785" y="4052729"/>
              <a:ext cx="3543300" cy="2552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5935436" y="4584255"/>
              <a:ext cx="2830965" cy="1569660"/>
            </a:xfrm>
            <a:prstGeom prst="rect">
              <a:avLst/>
            </a:prstGeom>
            <a:noFill/>
          </p:spPr>
          <p:txBody>
            <a:bodyPr wrap="square" rtlCol="0">
              <a:spAutoFit/>
            </a:bodyPr>
            <a:lstStyle/>
            <a:p>
              <a:r>
                <a:rPr lang="en-US" sz="1600" b="1" dirty="0" smtClean="0">
                  <a:solidFill>
                    <a:schemeClr val="tx1">
                      <a:lumMod val="50000"/>
                    </a:schemeClr>
                  </a:solidFill>
                  <a:latin typeface="+mj-lt"/>
                </a:rPr>
                <a:t>  </a:t>
              </a:r>
            </a:p>
            <a:p>
              <a:r>
                <a:rPr lang="en-US" sz="1600" b="1" dirty="0" smtClean="0">
                  <a:solidFill>
                    <a:schemeClr val="tx1">
                      <a:lumMod val="50000"/>
                    </a:schemeClr>
                  </a:solidFill>
                  <a:latin typeface="+mj-lt"/>
                </a:rPr>
                <a:t>MONTHLY</a:t>
              </a:r>
            </a:p>
            <a:p>
              <a:endParaRPr lang="en-US" sz="1600" b="1" dirty="0" smtClean="0">
                <a:solidFill>
                  <a:schemeClr val="tx1">
                    <a:lumMod val="50000"/>
                  </a:schemeClr>
                </a:solidFill>
                <a:latin typeface="+mj-lt"/>
              </a:endParaRPr>
            </a:p>
            <a:p>
              <a:r>
                <a:rPr lang="en-US" sz="1600" b="1" dirty="0" smtClean="0">
                  <a:solidFill>
                    <a:schemeClr val="tx1">
                      <a:lumMod val="50000"/>
                    </a:schemeClr>
                  </a:solidFill>
                  <a:latin typeface="+mj-lt"/>
                </a:rPr>
                <a:t>            SEASONAL </a:t>
              </a:r>
            </a:p>
            <a:p>
              <a:endParaRPr lang="en-US" sz="1600" b="1" dirty="0" smtClean="0">
                <a:solidFill>
                  <a:schemeClr val="tx1">
                    <a:lumMod val="50000"/>
                  </a:schemeClr>
                </a:solidFill>
                <a:latin typeface="+mj-lt"/>
              </a:endParaRPr>
            </a:p>
            <a:p>
              <a:r>
                <a:rPr lang="en-US" sz="1600" b="1" dirty="0" smtClean="0">
                  <a:solidFill>
                    <a:schemeClr val="tx1">
                      <a:lumMod val="50000"/>
                    </a:schemeClr>
                  </a:solidFill>
                  <a:latin typeface="+mj-lt"/>
                </a:rPr>
                <a:t>                                YEARLY</a:t>
              </a:r>
              <a:endParaRPr lang="en-US" sz="1600" b="1" dirty="0">
                <a:solidFill>
                  <a:schemeClr val="tx1">
                    <a:lumMod val="50000"/>
                  </a:schemeClr>
                </a:solidFill>
                <a:latin typeface="+mj-lt"/>
              </a:endParaRPr>
            </a:p>
          </p:txBody>
        </p:sp>
      </p:grpSp>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890" y="1415321"/>
            <a:ext cx="2456916" cy="2422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ight Arrow 11"/>
          <p:cNvSpPr/>
          <p:nvPr/>
        </p:nvSpPr>
        <p:spPr>
          <a:xfrm rot="2805943">
            <a:off x="6153870" y="3910660"/>
            <a:ext cx="1164171" cy="398343"/>
          </a:xfrm>
          <a:prstGeom prst="rightArrow">
            <a:avLst/>
          </a:prstGeom>
          <a:solidFill>
            <a:schemeClr val="bg1"/>
          </a:solidFill>
          <a:ln>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rgbClr val="060606"/>
                </a:solidFill>
                <a:latin typeface="+mj-lt"/>
              </a:rPr>
              <a:t>Clip and sum</a:t>
            </a:r>
            <a:endParaRPr lang="en-US" sz="1000" dirty="0">
              <a:solidFill>
                <a:srgbClr val="060606"/>
              </a:solidFill>
              <a:latin typeface="+mj-lt"/>
            </a:endParaRPr>
          </a:p>
        </p:txBody>
      </p:sp>
      <p:sp>
        <p:nvSpPr>
          <p:cNvPr id="19" name="Right Arrow 18"/>
          <p:cNvSpPr/>
          <p:nvPr/>
        </p:nvSpPr>
        <p:spPr>
          <a:xfrm>
            <a:off x="2373362" y="2582537"/>
            <a:ext cx="1445641" cy="398343"/>
          </a:xfrm>
          <a:prstGeom prst="rightArrow">
            <a:avLst/>
          </a:prstGeom>
          <a:solidFill>
            <a:schemeClr val="bg1"/>
          </a:solidFill>
          <a:ln>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err="1" smtClean="0">
                <a:solidFill>
                  <a:srgbClr val="060606"/>
                </a:solidFill>
                <a:latin typeface="+mj-lt"/>
              </a:rPr>
              <a:t>NetCDF</a:t>
            </a:r>
            <a:r>
              <a:rPr lang="en-US" sz="1000" dirty="0" smtClean="0">
                <a:solidFill>
                  <a:srgbClr val="060606"/>
                </a:solidFill>
                <a:latin typeface="+mj-lt"/>
              </a:rPr>
              <a:t> to Raster</a:t>
            </a:r>
            <a:endParaRPr lang="en-US" sz="1000" dirty="0">
              <a:solidFill>
                <a:srgbClr val="060606"/>
              </a:solidFill>
              <a:latin typeface="+mj-lt"/>
            </a:endParaRPr>
          </a:p>
        </p:txBody>
      </p:sp>
      <p:sp>
        <p:nvSpPr>
          <p:cNvPr id="25" name="Text Placeholder 2"/>
          <p:cNvSpPr>
            <a:spLocks noGrp="1"/>
          </p:cNvSpPr>
          <p:nvPr>
            <p:ph type="body" sz="quarter" idx="11"/>
          </p:nvPr>
        </p:nvSpPr>
        <p:spPr>
          <a:xfrm>
            <a:off x="449091" y="4282351"/>
            <a:ext cx="4676380" cy="624885"/>
          </a:xfrm>
        </p:spPr>
        <p:txBody>
          <a:bodyPr>
            <a:noAutofit/>
          </a:bodyPr>
          <a:lstStyle/>
          <a:p>
            <a:pPr marL="457200" indent="-457200">
              <a:buAutoNum type="arabicPeriod"/>
            </a:pPr>
            <a:r>
              <a:rPr lang="en-US" dirty="0" smtClean="0"/>
              <a:t>Download PERSIANN-CDR data via ftp</a:t>
            </a:r>
          </a:p>
        </p:txBody>
      </p:sp>
      <p:sp>
        <p:nvSpPr>
          <p:cNvPr id="26" name="Text Placeholder 2"/>
          <p:cNvSpPr>
            <a:spLocks noGrp="1"/>
          </p:cNvSpPr>
          <p:nvPr>
            <p:ph type="body" sz="quarter" idx="11"/>
          </p:nvPr>
        </p:nvSpPr>
        <p:spPr>
          <a:xfrm>
            <a:off x="449629" y="4860597"/>
            <a:ext cx="4717594" cy="396033"/>
          </a:xfrm>
        </p:spPr>
        <p:txBody>
          <a:bodyPr>
            <a:noAutofit/>
          </a:bodyPr>
          <a:lstStyle/>
          <a:p>
            <a:r>
              <a:rPr lang="en-US" dirty="0" smtClean="0"/>
              <a:t>2.   Convert </a:t>
            </a:r>
            <a:r>
              <a:rPr lang="en-US" dirty="0" err="1"/>
              <a:t>NetCDF</a:t>
            </a:r>
            <a:r>
              <a:rPr lang="en-US" dirty="0"/>
              <a:t> to raster using R</a:t>
            </a:r>
          </a:p>
          <a:p>
            <a:endParaRPr lang="en-US" dirty="0" smtClean="0"/>
          </a:p>
        </p:txBody>
      </p:sp>
      <p:sp>
        <p:nvSpPr>
          <p:cNvPr id="27" name="Text Placeholder 2"/>
          <p:cNvSpPr>
            <a:spLocks noGrp="1"/>
          </p:cNvSpPr>
          <p:nvPr>
            <p:ph type="body" sz="quarter" idx="11"/>
          </p:nvPr>
        </p:nvSpPr>
        <p:spPr>
          <a:xfrm>
            <a:off x="453477" y="5218479"/>
            <a:ext cx="4409891" cy="1043013"/>
          </a:xfrm>
        </p:spPr>
        <p:txBody>
          <a:bodyPr>
            <a:noAutofit/>
          </a:bodyPr>
          <a:lstStyle/>
          <a:p>
            <a:r>
              <a:rPr lang="en-US" dirty="0" smtClean="0"/>
              <a:t>3.   Clip </a:t>
            </a:r>
            <a:r>
              <a:rPr lang="en-US" dirty="0" err="1" smtClean="0"/>
              <a:t>rasters</a:t>
            </a:r>
            <a:r>
              <a:rPr lang="en-US" dirty="0" smtClean="0"/>
              <a:t> to study region     and sum daily </a:t>
            </a:r>
            <a:r>
              <a:rPr lang="en-US" dirty="0" err="1" smtClean="0"/>
              <a:t>rasters</a:t>
            </a:r>
            <a:r>
              <a:rPr lang="en-US" dirty="0" smtClean="0"/>
              <a:t> to months, seasons, and years</a:t>
            </a:r>
            <a:endParaRPr lang="en-US" dirty="0"/>
          </a:p>
        </p:txBody>
      </p:sp>
    </p:spTree>
    <p:extLst>
      <p:ext uri="{BB962C8B-B14F-4D97-AF65-F5344CB8AC3E}">
        <p14:creationId xmlns:p14="http://schemas.microsoft.com/office/powerpoint/2010/main" val="294411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
                                            <p:txEl>
                                              <p:pRg st="0" end="0"/>
                                            </p:txEl>
                                          </p:spTgt>
                                        </p:tgtEl>
                                        <p:attrNameLst>
                                          <p:attrName>style.visibility</p:attrName>
                                        </p:attrNameLst>
                                      </p:cBhvr>
                                      <p:to>
                                        <p:strVal val="visible"/>
                                      </p:to>
                                    </p:set>
                                    <p:animEffect transition="in" filter="fade">
                                      <p:cBhvr>
                                        <p:cTn id="21" dur="500"/>
                                        <p:tgtEl>
                                          <p:spTgt spid="2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7">
                                            <p:txEl>
                                              <p:pRg st="0" end="0"/>
                                            </p:txEl>
                                          </p:spTgt>
                                        </p:tgtEl>
                                        <p:attrNameLst>
                                          <p:attrName>style.visibility</p:attrName>
                                        </p:attrNameLst>
                                      </p:cBhvr>
                                      <p:to>
                                        <p:strVal val="visible"/>
                                      </p:to>
                                    </p:set>
                                    <p:animEffect transition="in" filter="fade">
                                      <p:cBhvr>
                                        <p:cTn id="29" dur="500"/>
                                        <p:tgtEl>
                                          <p:spTgt spid="27">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P spid="25" grpId="0" build="p"/>
      <p:bldP spid="26" grpId="0" build="p"/>
      <p:bldP spid="2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
          <p:cNvSpPr txBox="1">
            <a:spLocks/>
          </p:cNvSpPr>
          <p:nvPr/>
        </p:nvSpPr>
        <p:spPr>
          <a:xfrm>
            <a:off x="0" y="511007"/>
            <a:ext cx="9144000" cy="60415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000" dirty="0" smtClean="0"/>
              <a:t>METHODOLOGY: </a:t>
            </a:r>
            <a:r>
              <a:rPr lang="en-US" sz="4000" dirty="0" smtClean="0">
                <a:solidFill>
                  <a:schemeClr val="tx1"/>
                </a:solidFill>
              </a:rPr>
              <a:t>sub-setting by ONI</a:t>
            </a:r>
            <a:endParaRPr lang="en-US" sz="4000" dirty="0">
              <a:solidFill>
                <a:schemeClr val="tx1"/>
              </a:solidFill>
            </a:endParaRPr>
          </a:p>
          <a:p>
            <a:pPr algn="ctr"/>
            <a:endParaRPr lang="en-US" sz="4000" dirty="0"/>
          </a:p>
        </p:txBody>
      </p:sp>
      <p:grpSp>
        <p:nvGrpSpPr>
          <p:cNvPr id="31" name="Group 30"/>
          <p:cNvGrpSpPr/>
          <p:nvPr/>
        </p:nvGrpSpPr>
        <p:grpSpPr>
          <a:xfrm>
            <a:off x="40540" y="2038665"/>
            <a:ext cx="3858600" cy="2015749"/>
            <a:chOff x="10437569" y="10024406"/>
            <a:chExt cx="3665556" cy="1832778"/>
          </a:xfrm>
        </p:grpSpPr>
        <p:pic>
          <p:nvPicPr>
            <p:cNvPr id="49"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7569" y="10024406"/>
              <a:ext cx="3665556" cy="1832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TextBox 49"/>
            <p:cNvSpPr txBox="1"/>
            <p:nvPr/>
          </p:nvSpPr>
          <p:spPr>
            <a:xfrm>
              <a:off x="10612443" y="11172759"/>
              <a:ext cx="3396552" cy="338554"/>
            </a:xfrm>
            <a:prstGeom prst="rect">
              <a:avLst/>
            </a:prstGeom>
            <a:noFill/>
          </p:spPr>
          <p:txBody>
            <a:bodyPr wrap="square" rtlCol="0">
              <a:spAutoFit/>
            </a:bodyPr>
            <a:lstStyle/>
            <a:p>
              <a:pPr algn="ctr"/>
              <a:r>
                <a:rPr lang="en-US" sz="1600" b="1" dirty="0" smtClean="0">
                  <a:latin typeface="+mj-lt"/>
                </a:rPr>
                <a:t>Oceanic Niño Index (ONI)</a:t>
              </a:r>
              <a:endParaRPr lang="en-US" sz="1600" b="1" dirty="0">
                <a:latin typeface="+mj-lt"/>
              </a:endParaRPr>
            </a:p>
          </p:txBody>
        </p:sp>
      </p:grpSp>
      <p:sp>
        <p:nvSpPr>
          <p:cNvPr id="21" name="TextBox 20"/>
          <p:cNvSpPr txBox="1"/>
          <p:nvPr/>
        </p:nvSpPr>
        <p:spPr>
          <a:xfrm>
            <a:off x="228801" y="1175518"/>
            <a:ext cx="4688256" cy="400110"/>
          </a:xfrm>
          <a:prstGeom prst="rect">
            <a:avLst/>
          </a:prstGeom>
          <a:noFill/>
        </p:spPr>
        <p:txBody>
          <a:bodyPr wrap="square" rtlCol="0">
            <a:spAutoFit/>
          </a:bodyPr>
          <a:lstStyle/>
          <a:p>
            <a:pPr algn="ctr"/>
            <a:r>
              <a:rPr lang="en-US" sz="2000" dirty="0" smtClean="0"/>
              <a:t>1. Use the ONI to divide by 5 phases</a:t>
            </a:r>
            <a:endParaRPr lang="en-US" sz="2000" dirty="0"/>
          </a:p>
        </p:txBody>
      </p:sp>
      <p:graphicFrame>
        <p:nvGraphicFramePr>
          <p:cNvPr id="19" name="Table 18"/>
          <p:cNvGraphicFramePr>
            <a:graphicFrameLocks noGrp="1"/>
          </p:cNvGraphicFramePr>
          <p:nvPr>
            <p:extLst>
              <p:ext uri="{D42A27DB-BD31-4B8C-83A1-F6EECF244321}">
                <p14:modId xmlns:p14="http://schemas.microsoft.com/office/powerpoint/2010/main" val="2631847756"/>
              </p:ext>
            </p:extLst>
          </p:nvPr>
        </p:nvGraphicFramePr>
        <p:xfrm>
          <a:off x="3894356" y="1957282"/>
          <a:ext cx="5090336" cy="2987040"/>
        </p:xfrm>
        <a:graphic>
          <a:graphicData uri="http://schemas.openxmlformats.org/drawingml/2006/table">
            <a:tbl>
              <a:tblPr firstRow="1" bandRow="1">
                <a:tableStyleId>{5940675A-B579-460E-94D1-54222C63F5DA}</a:tableStyleId>
              </a:tblPr>
              <a:tblGrid>
                <a:gridCol w="1122493"/>
                <a:gridCol w="898072"/>
                <a:gridCol w="898071"/>
                <a:gridCol w="1036865"/>
                <a:gridCol w="1134835"/>
              </a:tblGrid>
              <a:tr h="0">
                <a:tc>
                  <a:txBody>
                    <a:bodyPr/>
                    <a:lstStyle/>
                    <a:p>
                      <a:pPr algn="ctr"/>
                      <a:r>
                        <a:rPr lang="en-US" sz="1000" b="1" dirty="0" smtClean="0"/>
                        <a:t>Neutral</a:t>
                      </a:r>
                    </a:p>
                    <a:p>
                      <a:pPr algn="ctr"/>
                      <a:r>
                        <a:rPr lang="en-US" sz="1000" b="1" dirty="0" smtClean="0"/>
                        <a:t>-0.5</a:t>
                      </a:r>
                      <a:r>
                        <a:rPr lang="en-US" sz="1000" b="1" baseline="0" dirty="0" smtClean="0"/>
                        <a:t> &lt; ONI &lt; 0.5 </a:t>
                      </a:r>
                      <a:endParaRPr lang="en-US" sz="1000" b="1" dirty="0" smtClean="0"/>
                    </a:p>
                  </a:txBody>
                  <a:tcPr anchor="ctr"/>
                </a:tc>
                <a:tc>
                  <a:txBody>
                    <a:bodyPr/>
                    <a:lstStyle/>
                    <a:p>
                      <a:pPr algn="ctr"/>
                      <a:r>
                        <a:rPr lang="en-US" sz="1000" b="1" dirty="0" smtClean="0">
                          <a:solidFill>
                            <a:srgbClr val="FF0000"/>
                          </a:solidFill>
                        </a:rPr>
                        <a:t>Mod-strong El</a:t>
                      </a:r>
                      <a:r>
                        <a:rPr lang="en-US" sz="1000" b="1" baseline="0" dirty="0" smtClean="0">
                          <a:solidFill>
                            <a:srgbClr val="FF0000"/>
                          </a:solidFill>
                        </a:rPr>
                        <a:t> Niño</a:t>
                      </a:r>
                    </a:p>
                    <a:p>
                      <a:pPr algn="ctr"/>
                      <a:r>
                        <a:rPr lang="en-US" sz="1000" b="1" baseline="0" dirty="0" smtClean="0">
                          <a:solidFill>
                            <a:srgbClr val="FF0000"/>
                          </a:solidFill>
                        </a:rPr>
                        <a:t>ONI ≥ 1.0</a:t>
                      </a:r>
                      <a:endParaRPr lang="en-US" sz="1000" b="1" dirty="0">
                        <a:solidFill>
                          <a:srgbClr val="FF0000"/>
                        </a:solidFill>
                      </a:endParaRPr>
                    </a:p>
                  </a:txBody>
                  <a:tcPr anchor="ctr"/>
                </a:tc>
                <a:tc>
                  <a:txBody>
                    <a:bodyPr/>
                    <a:lstStyle/>
                    <a:p>
                      <a:pPr algn="ctr"/>
                      <a:r>
                        <a:rPr lang="en-US" sz="1000" b="1" dirty="0" smtClean="0">
                          <a:solidFill>
                            <a:srgbClr val="0070C0"/>
                          </a:solidFill>
                        </a:rPr>
                        <a:t>Mod-strong</a:t>
                      </a:r>
                      <a:r>
                        <a:rPr lang="en-US" sz="1000" b="1" baseline="0" dirty="0" smtClean="0">
                          <a:solidFill>
                            <a:srgbClr val="0070C0"/>
                          </a:solidFill>
                        </a:rPr>
                        <a:t> </a:t>
                      </a:r>
                    </a:p>
                    <a:p>
                      <a:pPr algn="ctr"/>
                      <a:r>
                        <a:rPr lang="en-US" sz="1000" b="1" baseline="0" dirty="0" smtClean="0">
                          <a:solidFill>
                            <a:srgbClr val="0070C0"/>
                          </a:solidFill>
                        </a:rPr>
                        <a:t>La Niña</a:t>
                      </a:r>
                    </a:p>
                    <a:p>
                      <a:pPr algn="ctr"/>
                      <a:r>
                        <a:rPr lang="en-US" sz="1000" b="1" baseline="0" dirty="0" smtClean="0">
                          <a:solidFill>
                            <a:srgbClr val="0070C0"/>
                          </a:solidFill>
                        </a:rPr>
                        <a:t>ONI ≤ -1.0</a:t>
                      </a:r>
                      <a:endParaRPr lang="en-US" sz="1000" b="1" dirty="0">
                        <a:solidFill>
                          <a:srgbClr val="0070C0"/>
                        </a:solidFill>
                      </a:endParaRPr>
                    </a:p>
                  </a:txBody>
                  <a:tcPr anchor="ctr"/>
                </a:tc>
                <a:tc>
                  <a:txBody>
                    <a:bodyPr/>
                    <a:lstStyle/>
                    <a:p>
                      <a:pPr algn="ctr"/>
                      <a:r>
                        <a:rPr lang="en-US" sz="1000" b="1" dirty="0" smtClean="0">
                          <a:solidFill>
                            <a:srgbClr val="F4901A"/>
                          </a:solidFill>
                        </a:rPr>
                        <a:t>Weak</a:t>
                      </a:r>
                      <a:r>
                        <a:rPr lang="en-US" sz="1000" b="1" baseline="0" dirty="0" smtClean="0">
                          <a:solidFill>
                            <a:srgbClr val="F4901A"/>
                          </a:solidFill>
                        </a:rPr>
                        <a:t> El Niño</a:t>
                      </a:r>
                    </a:p>
                    <a:p>
                      <a:pPr algn="ctr"/>
                      <a:r>
                        <a:rPr lang="en-US" sz="1000" b="1" dirty="0" smtClean="0">
                          <a:solidFill>
                            <a:srgbClr val="F4901A"/>
                          </a:solidFill>
                        </a:rPr>
                        <a:t>0.5</a:t>
                      </a:r>
                      <a:r>
                        <a:rPr lang="en-US" sz="1000" b="1" baseline="0" dirty="0" smtClean="0">
                          <a:solidFill>
                            <a:srgbClr val="F4901A"/>
                          </a:solidFill>
                        </a:rPr>
                        <a:t> ≤ </a:t>
                      </a:r>
                      <a:r>
                        <a:rPr lang="en-US" sz="1000" b="1" dirty="0" smtClean="0">
                          <a:solidFill>
                            <a:srgbClr val="F4901A"/>
                          </a:solidFill>
                        </a:rPr>
                        <a:t>ONI &lt;1.0</a:t>
                      </a:r>
                      <a:endParaRPr lang="en-US" sz="1000" b="1" dirty="0">
                        <a:solidFill>
                          <a:srgbClr val="F4901A"/>
                        </a:solidFill>
                      </a:endParaRPr>
                    </a:p>
                  </a:txBody>
                  <a:tcPr anchor="ctr"/>
                </a:tc>
                <a:tc>
                  <a:txBody>
                    <a:bodyPr/>
                    <a:lstStyle/>
                    <a:p>
                      <a:pPr algn="ctr"/>
                      <a:r>
                        <a:rPr lang="en-US" sz="1000" b="1" dirty="0" smtClean="0">
                          <a:solidFill>
                            <a:srgbClr val="00B0F0"/>
                          </a:solidFill>
                        </a:rPr>
                        <a:t>Weak La Niña</a:t>
                      </a:r>
                    </a:p>
                    <a:p>
                      <a:pPr algn="ctr"/>
                      <a:r>
                        <a:rPr lang="en-US" sz="1000" b="1" dirty="0" smtClean="0">
                          <a:solidFill>
                            <a:srgbClr val="00B0F0"/>
                          </a:solidFill>
                        </a:rPr>
                        <a:t>- 1.0 &lt; ONI ≤-0.5</a:t>
                      </a:r>
                    </a:p>
                  </a:txBody>
                  <a:tcPr anchor="ctr"/>
                </a:tc>
              </a:tr>
              <a:tr h="194931">
                <a:tc>
                  <a:txBody>
                    <a:bodyPr/>
                    <a:lstStyle/>
                    <a:p>
                      <a:pPr algn="ctr"/>
                      <a:r>
                        <a:rPr lang="en-US" sz="1000" dirty="0" smtClean="0"/>
                        <a:t>85/86</a:t>
                      </a:r>
                    </a:p>
                  </a:txBody>
                  <a:tcPr anchor="ctr"/>
                </a:tc>
                <a:tc>
                  <a:txBody>
                    <a:bodyPr/>
                    <a:lstStyle/>
                    <a:p>
                      <a:pPr algn="ctr"/>
                      <a:r>
                        <a:rPr lang="en-US" sz="1000" dirty="0" smtClean="0">
                          <a:solidFill>
                            <a:srgbClr val="FF0000"/>
                          </a:solidFill>
                        </a:rPr>
                        <a:t>86/87</a:t>
                      </a:r>
                      <a:endParaRPr lang="en-US" sz="1000" dirty="0">
                        <a:solidFill>
                          <a:srgbClr val="FF0000"/>
                        </a:solidFill>
                      </a:endParaRPr>
                    </a:p>
                  </a:txBody>
                  <a:tcPr anchor="ctr"/>
                </a:tc>
                <a:tc>
                  <a:txBody>
                    <a:bodyPr/>
                    <a:lstStyle/>
                    <a:p>
                      <a:pPr algn="ctr"/>
                      <a:r>
                        <a:rPr lang="en-US" sz="1000" dirty="0" smtClean="0">
                          <a:solidFill>
                            <a:srgbClr val="0070C0"/>
                          </a:solidFill>
                        </a:rPr>
                        <a:t>88/89</a:t>
                      </a:r>
                      <a:endParaRPr lang="en-US" sz="1000" dirty="0">
                        <a:solidFill>
                          <a:srgbClr val="0070C0"/>
                        </a:solidFill>
                      </a:endParaRPr>
                    </a:p>
                  </a:txBody>
                  <a:tcPr anchor="ctr"/>
                </a:tc>
                <a:tc>
                  <a:txBody>
                    <a:bodyPr/>
                    <a:lstStyle/>
                    <a:p>
                      <a:pPr algn="ctr"/>
                      <a:r>
                        <a:rPr lang="en-US" sz="1000" dirty="0" smtClean="0">
                          <a:solidFill>
                            <a:srgbClr val="F4901A"/>
                          </a:solidFill>
                        </a:rPr>
                        <a:t>94/95</a:t>
                      </a:r>
                      <a:endParaRPr lang="en-US" sz="1000" dirty="0">
                        <a:solidFill>
                          <a:srgbClr val="F4901A"/>
                        </a:solidFill>
                      </a:endParaRPr>
                    </a:p>
                  </a:txBody>
                  <a:tcPr anchor="ctr"/>
                </a:tc>
                <a:tc>
                  <a:txBody>
                    <a:bodyPr/>
                    <a:lstStyle/>
                    <a:p>
                      <a:pPr algn="ctr"/>
                      <a:r>
                        <a:rPr lang="en-US" sz="1000" dirty="0" smtClean="0">
                          <a:solidFill>
                            <a:srgbClr val="00B0F0"/>
                          </a:solidFill>
                        </a:rPr>
                        <a:t>84/85</a:t>
                      </a:r>
                      <a:endParaRPr lang="en-US" sz="1000" dirty="0">
                        <a:solidFill>
                          <a:srgbClr val="00B0F0"/>
                        </a:solidFill>
                      </a:endParaRPr>
                    </a:p>
                  </a:txBody>
                  <a:tcPr anchor="ctr"/>
                </a:tc>
              </a:tr>
              <a:tr h="0">
                <a:tc>
                  <a:txBody>
                    <a:bodyPr/>
                    <a:lstStyle/>
                    <a:p>
                      <a:pPr algn="ctr"/>
                      <a:r>
                        <a:rPr lang="en-US" sz="1000" dirty="0" smtClean="0"/>
                        <a:t>89/90</a:t>
                      </a:r>
                      <a:endParaRPr lang="en-US" sz="1000" dirty="0"/>
                    </a:p>
                  </a:txBody>
                  <a:tcPr anchor="ctr"/>
                </a:tc>
                <a:tc>
                  <a:txBody>
                    <a:bodyPr/>
                    <a:lstStyle/>
                    <a:p>
                      <a:pPr algn="ctr"/>
                      <a:r>
                        <a:rPr lang="en-US" sz="1000" dirty="0" smtClean="0">
                          <a:solidFill>
                            <a:srgbClr val="FF0000"/>
                          </a:solidFill>
                        </a:rPr>
                        <a:t>87/88</a:t>
                      </a:r>
                      <a:endParaRPr lang="en-US" sz="1000" dirty="0">
                        <a:solidFill>
                          <a:srgbClr val="FF0000"/>
                        </a:solidFill>
                      </a:endParaRPr>
                    </a:p>
                  </a:txBody>
                  <a:tcPr anchor="ctr"/>
                </a:tc>
                <a:tc>
                  <a:txBody>
                    <a:bodyPr/>
                    <a:lstStyle/>
                    <a:p>
                      <a:pPr algn="ctr"/>
                      <a:r>
                        <a:rPr lang="en-US" sz="1000" dirty="0" smtClean="0">
                          <a:solidFill>
                            <a:srgbClr val="0070C0"/>
                          </a:solidFill>
                        </a:rPr>
                        <a:t>98/99</a:t>
                      </a:r>
                      <a:endParaRPr lang="en-US" sz="1000" dirty="0">
                        <a:solidFill>
                          <a:srgbClr val="0070C0"/>
                        </a:solidFill>
                      </a:endParaRPr>
                    </a:p>
                  </a:txBody>
                  <a:tcPr anchor="ctr"/>
                </a:tc>
                <a:tc>
                  <a:txBody>
                    <a:bodyPr/>
                    <a:lstStyle/>
                    <a:p>
                      <a:pPr algn="ctr"/>
                      <a:r>
                        <a:rPr lang="en-US" sz="1000" dirty="0" smtClean="0">
                          <a:solidFill>
                            <a:srgbClr val="F4901A"/>
                          </a:solidFill>
                        </a:rPr>
                        <a:t>04/05</a:t>
                      </a:r>
                      <a:endParaRPr lang="en-US" sz="1000" dirty="0">
                        <a:solidFill>
                          <a:srgbClr val="F4901A"/>
                        </a:solidFill>
                      </a:endParaRPr>
                    </a:p>
                  </a:txBody>
                  <a:tcPr anchor="ctr"/>
                </a:tc>
                <a:tc>
                  <a:txBody>
                    <a:bodyPr/>
                    <a:lstStyle/>
                    <a:p>
                      <a:pPr algn="ctr"/>
                      <a:r>
                        <a:rPr lang="en-US" sz="1000" dirty="0" smtClean="0">
                          <a:solidFill>
                            <a:srgbClr val="00B0F0"/>
                          </a:solidFill>
                        </a:rPr>
                        <a:t>95/96</a:t>
                      </a:r>
                      <a:endParaRPr lang="en-US" sz="1000" dirty="0">
                        <a:solidFill>
                          <a:srgbClr val="00B0F0"/>
                        </a:solidFill>
                      </a:endParaRPr>
                    </a:p>
                  </a:txBody>
                  <a:tcPr anchor="ctr"/>
                </a:tc>
              </a:tr>
              <a:tr h="0">
                <a:tc>
                  <a:txBody>
                    <a:bodyPr/>
                    <a:lstStyle/>
                    <a:p>
                      <a:pPr algn="ctr"/>
                      <a:r>
                        <a:rPr lang="en-US" sz="1000" dirty="0" smtClean="0"/>
                        <a:t>90/91</a:t>
                      </a:r>
                      <a:endParaRPr lang="en-US" sz="1000" dirty="0"/>
                    </a:p>
                  </a:txBody>
                  <a:tcPr anchor="ctr"/>
                </a:tc>
                <a:tc>
                  <a:txBody>
                    <a:bodyPr/>
                    <a:lstStyle/>
                    <a:p>
                      <a:pPr algn="ctr"/>
                      <a:r>
                        <a:rPr lang="en-US" sz="1000" dirty="0" smtClean="0">
                          <a:solidFill>
                            <a:srgbClr val="FF0000"/>
                          </a:solidFill>
                        </a:rPr>
                        <a:t>91/92</a:t>
                      </a:r>
                      <a:endParaRPr lang="en-US" sz="1000" dirty="0">
                        <a:solidFill>
                          <a:srgbClr val="FF0000"/>
                        </a:solidFill>
                      </a:endParaRPr>
                    </a:p>
                  </a:txBody>
                  <a:tcPr anchor="ctr"/>
                </a:tc>
                <a:tc>
                  <a:txBody>
                    <a:bodyPr/>
                    <a:lstStyle/>
                    <a:p>
                      <a:pPr algn="ctr"/>
                      <a:r>
                        <a:rPr lang="en-US" sz="1000" dirty="0" smtClean="0">
                          <a:solidFill>
                            <a:srgbClr val="0070C0"/>
                          </a:solidFill>
                        </a:rPr>
                        <a:t>99/00</a:t>
                      </a:r>
                      <a:endParaRPr lang="en-US" sz="1000" dirty="0">
                        <a:solidFill>
                          <a:srgbClr val="0070C0"/>
                        </a:solidFill>
                      </a:endParaRPr>
                    </a:p>
                  </a:txBody>
                  <a:tcPr anchor="ctr"/>
                </a:tc>
                <a:tc>
                  <a:txBody>
                    <a:bodyPr/>
                    <a:lstStyle/>
                    <a:p>
                      <a:pPr algn="ctr"/>
                      <a:r>
                        <a:rPr lang="en-US" sz="1000" dirty="0" smtClean="0">
                          <a:solidFill>
                            <a:srgbClr val="F4901A"/>
                          </a:solidFill>
                        </a:rPr>
                        <a:t>06/07</a:t>
                      </a:r>
                      <a:endParaRPr lang="en-US" sz="1000" dirty="0">
                        <a:solidFill>
                          <a:srgbClr val="F4901A"/>
                        </a:solidFill>
                      </a:endParaRPr>
                    </a:p>
                  </a:txBody>
                  <a:tcPr anchor="ctr"/>
                </a:tc>
                <a:tc>
                  <a:txBody>
                    <a:bodyPr/>
                    <a:lstStyle/>
                    <a:p>
                      <a:pPr algn="ctr"/>
                      <a:r>
                        <a:rPr lang="en-US" sz="1000" dirty="0" smtClean="0">
                          <a:solidFill>
                            <a:srgbClr val="00B0F0"/>
                          </a:solidFill>
                        </a:rPr>
                        <a:t>00/01</a:t>
                      </a:r>
                      <a:endParaRPr lang="en-US" sz="1000" dirty="0">
                        <a:solidFill>
                          <a:srgbClr val="00B0F0"/>
                        </a:solidFill>
                      </a:endParaRPr>
                    </a:p>
                  </a:txBody>
                  <a:tcPr anchor="ctr"/>
                </a:tc>
              </a:tr>
              <a:tr h="0">
                <a:tc>
                  <a:txBody>
                    <a:bodyPr/>
                    <a:lstStyle/>
                    <a:p>
                      <a:pPr algn="ctr"/>
                      <a:r>
                        <a:rPr lang="en-US" sz="1000" dirty="0" smtClean="0"/>
                        <a:t>92/93</a:t>
                      </a:r>
                      <a:endParaRPr lang="en-US" sz="1000" dirty="0"/>
                    </a:p>
                  </a:txBody>
                  <a:tcPr anchor="ctr"/>
                </a:tc>
                <a:tc>
                  <a:txBody>
                    <a:bodyPr/>
                    <a:lstStyle/>
                    <a:p>
                      <a:pPr algn="ctr"/>
                      <a:r>
                        <a:rPr lang="en-US" sz="1000" dirty="0" smtClean="0">
                          <a:solidFill>
                            <a:srgbClr val="FF0000"/>
                          </a:solidFill>
                        </a:rPr>
                        <a:t>97/98</a:t>
                      </a:r>
                      <a:endParaRPr lang="en-US" sz="1000" dirty="0">
                        <a:solidFill>
                          <a:srgbClr val="FF0000"/>
                        </a:solidFill>
                      </a:endParaRPr>
                    </a:p>
                  </a:txBody>
                  <a:tcPr anchor="ctr"/>
                </a:tc>
                <a:tc>
                  <a:txBody>
                    <a:bodyPr/>
                    <a:lstStyle/>
                    <a:p>
                      <a:pPr algn="ctr"/>
                      <a:r>
                        <a:rPr lang="en-US" sz="1000" dirty="0" smtClean="0">
                          <a:solidFill>
                            <a:srgbClr val="0070C0"/>
                          </a:solidFill>
                        </a:rPr>
                        <a:t>07/08</a:t>
                      </a:r>
                      <a:endParaRPr lang="en-US" sz="1000" dirty="0">
                        <a:solidFill>
                          <a:srgbClr val="0070C0"/>
                        </a:solidFill>
                      </a:endParaRPr>
                    </a:p>
                  </a:txBody>
                  <a:tcPr anchor="ctr"/>
                </a:tc>
                <a:tc>
                  <a:txBody>
                    <a:bodyPr/>
                    <a:lstStyle/>
                    <a:p>
                      <a:pPr algn="ctr"/>
                      <a:endParaRPr lang="en-US" sz="1000" dirty="0"/>
                    </a:p>
                  </a:txBody>
                  <a:tcPr anchor="ctr"/>
                </a:tc>
                <a:tc>
                  <a:txBody>
                    <a:bodyPr/>
                    <a:lstStyle/>
                    <a:p>
                      <a:pPr algn="ctr"/>
                      <a:r>
                        <a:rPr lang="en-US" sz="1000" dirty="0" smtClean="0">
                          <a:solidFill>
                            <a:srgbClr val="00B0F0"/>
                          </a:solidFill>
                        </a:rPr>
                        <a:t>05/06</a:t>
                      </a:r>
                      <a:endParaRPr lang="en-US" sz="1000" dirty="0">
                        <a:solidFill>
                          <a:srgbClr val="00B0F0"/>
                        </a:solidFill>
                      </a:endParaRPr>
                    </a:p>
                  </a:txBody>
                  <a:tcPr anchor="ctr"/>
                </a:tc>
              </a:tr>
              <a:tr h="0">
                <a:tc>
                  <a:txBody>
                    <a:bodyPr/>
                    <a:lstStyle/>
                    <a:p>
                      <a:pPr algn="ctr"/>
                      <a:r>
                        <a:rPr lang="en-US" sz="1000" dirty="0" smtClean="0"/>
                        <a:t>93/94</a:t>
                      </a:r>
                      <a:endParaRPr lang="en-US" sz="1000" dirty="0"/>
                    </a:p>
                  </a:txBody>
                  <a:tcPr anchor="ctr"/>
                </a:tc>
                <a:tc>
                  <a:txBody>
                    <a:bodyPr/>
                    <a:lstStyle/>
                    <a:p>
                      <a:pPr algn="ctr"/>
                      <a:r>
                        <a:rPr lang="en-US" sz="1000" dirty="0" smtClean="0">
                          <a:solidFill>
                            <a:srgbClr val="FF0000"/>
                          </a:solidFill>
                        </a:rPr>
                        <a:t>02/03</a:t>
                      </a:r>
                      <a:endParaRPr lang="en-US" sz="1000" dirty="0">
                        <a:solidFill>
                          <a:srgbClr val="FF0000"/>
                        </a:solidFill>
                      </a:endParaRPr>
                    </a:p>
                  </a:txBody>
                  <a:tcPr anchor="ctr"/>
                </a:tc>
                <a:tc>
                  <a:txBody>
                    <a:bodyPr/>
                    <a:lstStyle/>
                    <a:p>
                      <a:pPr algn="ctr"/>
                      <a:r>
                        <a:rPr lang="en-US" sz="1000" dirty="0" smtClean="0">
                          <a:solidFill>
                            <a:srgbClr val="0070C0"/>
                          </a:solidFill>
                        </a:rPr>
                        <a:t>10/11</a:t>
                      </a:r>
                      <a:endParaRPr lang="en-US" sz="1000" dirty="0">
                        <a:solidFill>
                          <a:srgbClr val="0070C0"/>
                        </a:solidFill>
                      </a:endParaRPr>
                    </a:p>
                  </a:txBody>
                  <a:tcPr anchor="ctr"/>
                </a:tc>
                <a:tc>
                  <a:txBody>
                    <a:bodyPr/>
                    <a:lstStyle/>
                    <a:p>
                      <a:pPr algn="ctr"/>
                      <a:endParaRPr lang="en-US" sz="1000" dirty="0"/>
                    </a:p>
                  </a:txBody>
                  <a:tcPr anchor="ctr"/>
                </a:tc>
                <a:tc>
                  <a:txBody>
                    <a:bodyPr/>
                    <a:lstStyle/>
                    <a:p>
                      <a:pPr algn="ctr"/>
                      <a:r>
                        <a:rPr lang="en-US" sz="1000" dirty="0" smtClean="0">
                          <a:solidFill>
                            <a:srgbClr val="00B0F0"/>
                          </a:solidFill>
                        </a:rPr>
                        <a:t>08/09</a:t>
                      </a:r>
                      <a:endParaRPr lang="en-US" sz="1000" dirty="0">
                        <a:solidFill>
                          <a:srgbClr val="00B0F0"/>
                        </a:solidFill>
                      </a:endParaRPr>
                    </a:p>
                  </a:txBody>
                  <a:tcPr anchor="ctr"/>
                </a:tc>
              </a:tr>
              <a:tr h="0">
                <a:tc>
                  <a:txBody>
                    <a:bodyPr/>
                    <a:lstStyle/>
                    <a:p>
                      <a:pPr algn="ctr"/>
                      <a:r>
                        <a:rPr lang="en-US" sz="1000" dirty="0" smtClean="0"/>
                        <a:t>96/97</a:t>
                      </a:r>
                      <a:endParaRPr lang="en-US" sz="1000" dirty="0"/>
                    </a:p>
                  </a:txBody>
                  <a:tcPr anchor="ctr"/>
                </a:tc>
                <a:tc>
                  <a:txBody>
                    <a:bodyPr/>
                    <a:lstStyle/>
                    <a:p>
                      <a:pPr algn="ctr"/>
                      <a:r>
                        <a:rPr lang="en-US" sz="1000" dirty="0" smtClean="0">
                          <a:solidFill>
                            <a:srgbClr val="FF0000"/>
                          </a:solidFill>
                        </a:rPr>
                        <a:t>09/10</a:t>
                      </a:r>
                      <a:endParaRPr lang="en-US" sz="1000" dirty="0">
                        <a:solidFill>
                          <a:srgbClr val="FF0000"/>
                        </a:solidFill>
                      </a:endParaRPr>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r>
                        <a:rPr lang="en-US" sz="1000" dirty="0" smtClean="0">
                          <a:solidFill>
                            <a:srgbClr val="00B0F0"/>
                          </a:solidFill>
                        </a:rPr>
                        <a:t>11/12</a:t>
                      </a:r>
                      <a:endParaRPr lang="en-US" sz="1000" dirty="0">
                        <a:solidFill>
                          <a:srgbClr val="00B0F0"/>
                        </a:solidFill>
                      </a:endParaRPr>
                    </a:p>
                  </a:txBody>
                  <a:tcPr anchor="ctr"/>
                </a:tc>
              </a:tr>
              <a:tr h="0">
                <a:tc>
                  <a:txBody>
                    <a:bodyPr/>
                    <a:lstStyle/>
                    <a:p>
                      <a:pPr algn="ctr"/>
                      <a:r>
                        <a:rPr lang="en-US" sz="1000" dirty="0" smtClean="0"/>
                        <a:t>01/02</a:t>
                      </a: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r>
              <a:tr h="0">
                <a:tc>
                  <a:txBody>
                    <a:bodyPr/>
                    <a:lstStyle/>
                    <a:p>
                      <a:pPr algn="ctr"/>
                      <a:r>
                        <a:rPr lang="en-US" sz="1000" dirty="0" smtClean="0"/>
                        <a:t>03/04</a:t>
                      </a: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r>
              <a:tr h="0">
                <a:tc>
                  <a:txBody>
                    <a:bodyPr/>
                    <a:lstStyle/>
                    <a:p>
                      <a:pPr algn="ctr"/>
                      <a:r>
                        <a:rPr lang="en-US" sz="1000" dirty="0" smtClean="0"/>
                        <a:t>12/13</a:t>
                      </a: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r>
              <a:tr h="0">
                <a:tc>
                  <a:txBody>
                    <a:bodyPr/>
                    <a:lstStyle/>
                    <a:p>
                      <a:pPr algn="ctr"/>
                      <a:r>
                        <a:rPr lang="en-US" sz="1000" dirty="0" smtClean="0"/>
                        <a:t>13/14</a:t>
                      </a: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r>
            </a:tbl>
          </a:graphicData>
        </a:graphic>
      </p:graphicFrame>
      <p:sp>
        <p:nvSpPr>
          <p:cNvPr id="57" name="TextBox 56"/>
          <p:cNvSpPr txBox="1"/>
          <p:nvPr/>
        </p:nvSpPr>
        <p:spPr>
          <a:xfrm>
            <a:off x="228800" y="5131015"/>
            <a:ext cx="7491841" cy="1015663"/>
          </a:xfrm>
          <a:prstGeom prst="rect">
            <a:avLst/>
          </a:prstGeom>
          <a:solidFill>
            <a:schemeClr val="bg1"/>
          </a:solidFill>
        </p:spPr>
        <p:txBody>
          <a:bodyPr wrap="square" rtlCol="0">
            <a:spAutoFit/>
          </a:bodyPr>
          <a:lstStyle/>
          <a:p>
            <a:r>
              <a:rPr lang="en-US" sz="2000" dirty="0" smtClean="0"/>
              <a:t>2. Average every 3 month season for each phase</a:t>
            </a:r>
          </a:p>
          <a:p>
            <a:r>
              <a:rPr lang="en-US" sz="2000" dirty="0" smtClean="0"/>
              <a:t>3. Created precipitation climatology and anomaly maps</a:t>
            </a:r>
          </a:p>
          <a:p>
            <a:endParaRPr lang="en-US" sz="2000" dirty="0"/>
          </a:p>
        </p:txBody>
      </p:sp>
      <p:sp>
        <p:nvSpPr>
          <p:cNvPr id="26" name="Bent Arrow 25"/>
          <p:cNvSpPr/>
          <p:nvPr/>
        </p:nvSpPr>
        <p:spPr>
          <a:xfrm rot="5400000">
            <a:off x="5175729" y="1032704"/>
            <a:ext cx="482244" cy="1085849"/>
          </a:xfrm>
          <a:prstGeom prst="bentArrow">
            <a:avLst>
              <a:gd name="adj1" fmla="val 20918"/>
              <a:gd name="adj2" fmla="val 25000"/>
              <a:gd name="adj3" fmla="val 25000"/>
              <a:gd name="adj4" fmla="val 4375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767196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0"/>
            <a:ext cx="3566160" cy="659674"/>
          </a:xfrm>
        </p:spPr>
        <p:txBody>
          <a:bodyPr/>
          <a:lstStyle/>
          <a:p>
            <a:r>
              <a:rPr lang="en-US" dirty="0" smtClean="0"/>
              <a:t>Results</a:t>
            </a:r>
            <a:endParaRPr lang="en-US" dirty="0"/>
          </a:p>
        </p:txBody>
      </p:sp>
      <p:pic>
        <p:nvPicPr>
          <p:cNvPr id="2053" name="Picture 5" descr="C:\Users\jessica.sutton\Downloads\Mod_El_Chuuk.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187" y="4294937"/>
            <a:ext cx="6586202" cy="248542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743333" y="129390"/>
            <a:ext cx="5657334" cy="4390852"/>
            <a:chOff x="1743333" y="129390"/>
            <a:chExt cx="5657334" cy="4390852"/>
          </a:xfrm>
        </p:grpSpPr>
        <p:pic>
          <p:nvPicPr>
            <p:cNvPr id="2052" name="Picture 4" descr="C:\Users\jessica.sutton\Downloads\Mod_ElNino.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3333" y="129390"/>
              <a:ext cx="5657334" cy="439085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3536830" y="2324816"/>
              <a:ext cx="73152" cy="7315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936591" y="4194346"/>
            <a:ext cx="974785" cy="246221"/>
          </a:xfrm>
          <a:prstGeom prst="rect">
            <a:avLst/>
          </a:prstGeom>
          <a:noFill/>
        </p:spPr>
        <p:txBody>
          <a:bodyPr wrap="square" rtlCol="0">
            <a:spAutoFit/>
          </a:bodyPr>
          <a:lstStyle/>
          <a:p>
            <a:r>
              <a:rPr lang="en-US" sz="1000" b="1" dirty="0" err="1" smtClean="0">
                <a:solidFill>
                  <a:srgbClr val="FF0000"/>
                </a:solidFill>
              </a:rPr>
              <a:t>Chuuk</a:t>
            </a:r>
            <a:r>
              <a:rPr lang="en-US" sz="1000" b="1" dirty="0" smtClean="0">
                <a:solidFill>
                  <a:srgbClr val="FF0000"/>
                </a:solidFill>
              </a:rPr>
              <a:t>, FSM</a:t>
            </a:r>
            <a:endParaRPr lang="en-US" sz="1000" b="1" dirty="0">
              <a:solidFill>
                <a:srgbClr val="FF0000"/>
              </a:solidFill>
            </a:endParaRPr>
          </a:p>
        </p:txBody>
      </p:sp>
    </p:spTree>
    <p:extLst>
      <p:ext uri="{BB962C8B-B14F-4D97-AF65-F5344CB8AC3E}">
        <p14:creationId xmlns:p14="http://schemas.microsoft.com/office/powerpoint/2010/main" val="5406962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Z:\NCEI_NASA_DEVELOP\Sum15_Pacfic_Waters_Resources\Maps\FinalMaps\AnimationMaps\El_MOD\13_DJF_Mod_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9479" y="1901954"/>
            <a:ext cx="3393274" cy="263347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a:xfrm>
            <a:off x="5647535" y="128018"/>
            <a:ext cx="3465218" cy="659674"/>
          </a:xfrm>
        </p:spPr>
        <p:txBody>
          <a:bodyPr>
            <a:normAutofit/>
          </a:bodyPr>
          <a:lstStyle/>
          <a:p>
            <a:pPr algn="ctr"/>
            <a:r>
              <a:rPr lang="en-US" dirty="0" smtClean="0"/>
              <a:t>Results</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2383338700"/>
              </p:ext>
            </p:extLst>
          </p:nvPr>
        </p:nvGraphicFramePr>
        <p:xfrm>
          <a:off x="0" y="4425896"/>
          <a:ext cx="9144000" cy="2358952"/>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p:cNvSpPr/>
          <p:nvPr/>
        </p:nvSpPr>
        <p:spPr>
          <a:xfrm>
            <a:off x="5647535" y="1903418"/>
            <a:ext cx="3465218" cy="2632011"/>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02257" y="5063706"/>
            <a:ext cx="1587260" cy="100066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719479" y="802257"/>
            <a:ext cx="3391394"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solidFill>
                  <a:schemeClr val="tx1">
                    <a:lumMod val="75000"/>
                  </a:schemeClr>
                </a:solidFill>
              </a:rPr>
              <a:t>Eight of the station locations received more precipitation than normal during the post moderate-strong La Niña years </a:t>
            </a:r>
            <a:endParaRPr lang="en-US" sz="1400" dirty="0">
              <a:solidFill>
                <a:schemeClr val="tx1">
                  <a:lumMod val="75000"/>
                </a:schemeClr>
              </a:solidFill>
            </a:endParaRPr>
          </a:p>
        </p:txBody>
      </p:sp>
      <p:grpSp>
        <p:nvGrpSpPr>
          <p:cNvPr id="10" name="Group 9"/>
          <p:cNvGrpSpPr/>
          <p:nvPr/>
        </p:nvGrpSpPr>
        <p:grpSpPr>
          <a:xfrm>
            <a:off x="178" y="128203"/>
            <a:ext cx="5678425" cy="4407222"/>
            <a:chOff x="3465396" y="128203"/>
            <a:chExt cx="5678425" cy="4407222"/>
          </a:xfrm>
        </p:grpSpPr>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465396" y="128203"/>
              <a:ext cx="5678425" cy="4407222"/>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a:xfrm>
              <a:off x="4304581" y="2342510"/>
              <a:ext cx="73152" cy="73152"/>
            </a:xfrm>
            <a:prstGeom prst="ellips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508737" y="2236130"/>
              <a:ext cx="73152" cy="73152"/>
            </a:xfrm>
            <a:prstGeom prst="ellipse">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871029" y="2011854"/>
              <a:ext cx="73152" cy="73152"/>
            </a:xfrm>
            <a:prstGeom prst="ellipse">
              <a:avLst/>
            </a:prstGeom>
            <a:solidFill>
              <a:srgbClr val="3366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267825" y="2348268"/>
              <a:ext cx="73152" cy="73152"/>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595613" y="2374146"/>
              <a:ext cx="73152" cy="73152"/>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095921" y="2244756"/>
              <a:ext cx="73152" cy="73152"/>
            </a:xfrm>
            <a:prstGeom prst="ellipse">
              <a:avLst/>
            </a:prstGeom>
            <a:solidFill>
              <a:srgbClr val="F4901A"/>
            </a:solidFill>
            <a:ln>
              <a:solidFill>
                <a:srgbClr val="F490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346167" y="2350143"/>
              <a:ext cx="73152" cy="73152"/>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321756" y="3538706"/>
              <a:ext cx="73152" cy="73152"/>
            </a:xfrm>
            <a:prstGeom prst="ellipse">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924803" y="1546005"/>
              <a:ext cx="73152" cy="7315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077203" y="1612145"/>
              <a:ext cx="73152" cy="73152"/>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180715" y="1681153"/>
              <a:ext cx="73152" cy="7315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226941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356769103"/>
              </p:ext>
            </p:extLst>
          </p:nvPr>
        </p:nvGraphicFramePr>
        <p:xfrm>
          <a:off x="0" y="4425896"/>
          <a:ext cx="9144000" cy="2358952"/>
        </p:xfrm>
        <a:graphic>
          <a:graphicData uri="http://schemas.openxmlformats.org/drawingml/2006/chart">
            <c:chart xmlns:c="http://schemas.openxmlformats.org/drawingml/2006/chart" xmlns:r="http://schemas.openxmlformats.org/officeDocument/2006/relationships" r:id="rId3"/>
          </a:graphicData>
        </a:graphic>
      </p:graphicFrame>
      <p:pic>
        <p:nvPicPr>
          <p:cNvPr id="1030" name="Picture 6" descr="Z:\NCEI_NASA_DEVELOP\Sum15_Pacfic_Waters_Resources\Maps\FinalMaps\AnimationMaps\La_MOD\13_DJF_Mod_L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24" y="1903414"/>
            <a:ext cx="3391394" cy="26320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903414"/>
            <a:ext cx="3465218" cy="2632011"/>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p:cNvSpPr>
            <a:spLocks noGrp="1"/>
          </p:cNvSpPr>
          <p:nvPr>
            <p:ph type="body" sz="quarter" idx="10"/>
          </p:nvPr>
        </p:nvSpPr>
        <p:spPr>
          <a:xfrm>
            <a:off x="0" y="128203"/>
            <a:ext cx="3465218" cy="659674"/>
          </a:xfrm>
        </p:spPr>
        <p:txBody>
          <a:bodyPr>
            <a:normAutofit/>
          </a:bodyPr>
          <a:lstStyle/>
          <a:p>
            <a:pPr algn="ctr"/>
            <a:r>
              <a:rPr lang="en-US" dirty="0" smtClean="0"/>
              <a:t>Results</a:t>
            </a:r>
            <a:endParaRPr lang="en-US" dirty="0"/>
          </a:p>
        </p:txBody>
      </p:sp>
      <p:sp>
        <p:nvSpPr>
          <p:cNvPr id="16" name="Rectangle 15"/>
          <p:cNvSpPr/>
          <p:nvPr/>
        </p:nvSpPr>
        <p:spPr>
          <a:xfrm>
            <a:off x="7358332" y="5434642"/>
            <a:ext cx="1587260" cy="100066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3824" y="871268"/>
            <a:ext cx="3391394"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All of the station locations except one received less precipitation than normal during the post moderate-strong El Niño years </a:t>
            </a:r>
            <a:endParaRPr lang="en-US" sz="1400" dirty="0"/>
          </a:p>
        </p:txBody>
      </p:sp>
      <p:grpSp>
        <p:nvGrpSpPr>
          <p:cNvPr id="12" name="Group 11"/>
          <p:cNvGrpSpPr/>
          <p:nvPr/>
        </p:nvGrpSpPr>
        <p:grpSpPr>
          <a:xfrm>
            <a:off x="3465218" y="128203"/>
            <a:ext cx="5678782" cy="4407222"/>
            <a:chOff x="3465218" y="128203"/>
            <a:chExt cx="5678782" cy="4407222"/>
          </a:xfrm>
        </p:grpSpPr>
        <p:pic>
          <p:nvPicPr>
            <p:cNvPr id="1027" name="Picture 3" descr="Z:\NCEI_NASA_DEVELOP\Sum15_Pacfic_Waters_Resources\Maps\FinalMaps\AnimationMaps\El_MOD\13_DJF_Mod_E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65218" y="128203"/>
              <a:ext cx="5678782" cy="4407222"/>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a:off x="4304581" y="2342510"/>
              <a:ext cx="73152" cy="73152"/>
            </a:xfrm>
            <a:prstGeom prst="ellips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508737" y="2236130"/>
              <a:ext cx="73152" cy="73152"/>
            </a:xfrm>
            <a:prstGeom prst="ellipse">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871029" y="2011854"/>
              <a:ext cx="73152" cy="73152"/>
            </a:xfrm>
            <a:prstGeom prst="ellipse">
              <a:avLst/>
            </a:prstGeom>
            <a:solidFill>
              <a:srgbClr val="3366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267825" y="2348268"/>
              <a:ext cx="73152" cy="73152"/>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595613" y="2374146"/>
              <a:ext cx="73152" cy="73152"/>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095921" y="2244756"/>
              <a:ext cx="73152" cy="73152"/>
            </a:xfrm>
            <a:prstGeom prst="ellipse">
              <a:avLst/>
            </a:prstGeom>
            <a:solidFill>
              <a:srgbClr val="F4901A"/>
            </a:solidFill>
            <a:ln>
              <a:solidFill>
                <a:srgbClr val="F490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346167" y="2350143"/>
              <a:ext cx="73152" cy="73152"/>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321756" y="3538706"/>
              <a:ext cx="73152" cy="73152"/>
            </a:xfrm>
            <a:prstGeom prst="ellipse">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924803" y="1546005"/>
              <a:ext cx="73152" cy="7315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077203" y="1612145"/>
              <a:ext cx="73152" cy="73152"/>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8180715" y="1681153"/>
              <a:ext cx="73152" cy="7315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374765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0"/>
            <a:ext cx="4252823" cy="659674"/>
          </a:xfrm>
        </p:spPr>
        <p:txBody>
          <a:bodyPr>
            <a:normAutofit/>
          </a:bodyPr>
          <a:lstStyle/>
          <a:p>
            <a:r>
              <a:rPr lang="en-US" dirty="0" smtClean="0"/>
              <a:t>Final Products</a:t>
            </a:r>
            <a:endParaRPr lang="en-US" dirty="0"/>
          </a:p>
        </p:txBody>
      </p:sp>
      <p:sp>
        <p:nvSpPr>
          <p:cNvPr id="7" name="Text Placeholder 16"/>
          <p:cNvSpPr txBox="1">
            <a:spLocks/>
          </p:cNvSpPr>
          <p:nvPr/>
        </p:nvSpPr>
        <p:spPr>
          <a:xfrm>
            <a:off x="207034" y="698740"/>
            <a:ext cx="8695425" cy="5477773"/>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pPr>
            <a:r>
              <a:rPr lang="en-US" sz="1600" dirty="0" smtClean="0"/>
              <a:t>Final products were shared with our science advisors, end-users, and partners</a:t>
            </a:r>
          </a:p>
          <a:p>
            <a:pPr marL="0" indent="0">
              <a:lnSpc>
                <a:spcPct val="100000"/>
              </a:lnSpc>
              <a:spcBef>
                <a:spcPts val="0"/>
              </a:spcBef>
              <a:buNone/>
            </a:pPr>
            <a:endParaRPr lang="en-US" sz="1600" dirty="0" smtClean="0"/>
          </a:p>
          <a:p>
            <a:pPr>
              <a:lnSpc>
                <a:spcPct val="100000"/>
              </a:lnSpc>
              <a:spcBef>
                <a:spcPts val="0"/>
              </a:spcBef>
            </a:pPr>
            <a:r>
              <a:rPr lang="en-US" sz="1600" dirty="0" smtClean="0"/>
              <a:t>Final Products included :</a:t>
            </a:r>
          </a:p>
          <a:p>
            <a:pPr marL="0" indent="0">
              <a:lnSpc>
                <a:spcPct val="100000"/>
              </a:lnSpc>
              <a:spcBef>
                <a:spcPts val="0"/>
              </a:spcBef>
              <a:buNone/>
            </a:pPr>
            <a:r>
              <a:rPr lang="en-US" sz="1600" dirty="0"/>
              <a:t> </a:t>
            </a:r>
            <a:r>
              <a:rPr lang="en-US" sz="1600" dirty="0" smtClean="0"/>
              <a:t>           Maps, figures, and tables compiled into document for each WSO for their      </a:t>
            </a:r>
          </a:p>
          <a:p>
            <a:pPr marL="0" indent="0">
              <a:lnSpc>
                <a:spcPct val="100000"/>
              </a:lnSpc>
              <a:spcBef>
                <a:spcPts val="0"/>
              </a:spcBef>
              <a:buNone/>
            </a:pPr>
            <a:r>
              <a:rPr lang="en-US" sz="1600" dirty="0" smtClean="0"/>
              <a:t>                 region </a:t>
            </a:r>
          </a:p>
          <a:p>
            <a:pPr marL="0" indent="0">
              <a:lnSpc>
                <a:spcPct val="100000"/>
              </a:lnSpc>
              <a:spcBef>
                <a:spcPts val="0"/>
              </a:spcBef>
              <a:buNone/>
            </a:pPr>
            <a:r>
              <a:rPr lang="en-US" sz="1600" dirty="0"/>
              <a:t> </a:t>
            </a:r>
            <a:r>
              <a:rPr lang="en-US" sz="1600" dirty="0" smtClean="0"/>
              <a:t>                These included: </a:t>
            </a:r>
          </a:p>
          <a:p>
            <a:pPr marL="0" indent="0">
              <a:lnSpc>
                <a:spcPct val="100000"/>
              </a:lnSpc>
              <a:spcBef>
                <a:spcPts val="0"/>
              </a:spcBef>
              <a:buNone/>
            </a:pPr>
            <a:r>
              <a:rPr lang="en-US" sz="1600" dirty="0" smtClean="0"/>
              <a:t>                       1. Maps - 30 year normal, clipped EEZ, and regional area</a:t>
            </a:r>
          </a:p>
          <a:p>
            <a:pPr marL="0" indent="0">
              <a:lnSpc>
                <a:spcPct val="100000"/>
              </a:lnSpc>
              <a:spcBef>
                <a:spcPts val="0"/>
              </a:spcBef>
              <a:buNone/>
            </a:pPr>
            <a:r>
              <a:rPr lang="en-US" sz="1600" dirty="0" smtClean="0"/>
              <a:t>                       2. Time series and tables for each NOAA level one station</a:t>
            </a:r>
          </a:p>
          <a:p>
            <a:pPr marL="0" indent="0">
              <a:lnSpc>
                <a:spcPct val="100000"/>
              </a:lnSpc>
              <a:spcBef>
                <a:spcPts val="0"/>
              </a:spcBef>
              <a:buNone/>
            </a:pPr>
            <a:r>
              <a:rPr lang="en-US" sz="1600" dirty="0"/>
              <a:t> </a:t>
            </a:r>
            <a:r>
              <a:rPr lang="en-US" sz="1600" dirty="0" smtClean="0"/>
              <a:t>                      3. ArcGIS Online Mapping Application  </a:t>
            </a:r>
            <a:r>
              <a:rPr lang="en-US" sz="1600" dirty="0" smtClean="0"/>
              <a:t> (insert </a:t>
            </a:r>
            <a:r>
              <a:rPr lang="en-US" sz="1600" dirty="0" err="1" smtClean="0"/>
              <a:t>url</a:t>
            </a:r>
            <a:r>
              <a:rPr lang="en-US" sz="1600" dirty="0" smtClean="0"/>
              <a:t> to page)</a:t>
            </a:r>
          </a:p>
        </p:txBody>
      </p:sp>
      <p:graphicFrame>
        <p:nvGraphicFramePr>
          <p:cNvPr id="9" name="Object 8"/>
          <p:cNvGraphicFramePr>
            <a:graphicFrameLocks noChangeAspect="1"/>
          </p:cNvGraphicFramePr>
          <p:nvPr>
            <p:extLst>
              <p:ext uri="{D42A27DB-BD31-4B8C-83A1-F6EECF244321}">
                <p14:modId xmlns:p14="http://schemas.microsoft.com/office/powerpoint/2010/main" val="3064233749"/>
              </p:ext>
            </p:extLst>
          </p:nvPr>
        </p:nvGraphicFramePr>
        <p:xfrm>
          <a:off x="1388853" y="2523226"/>
          <a:ext cx="6366294" cy="4051278"/>
        </p:xfrm>
        <a:graphic>
          <a:graphicData uri="http://schemas.openxmlformats.org/presentationml/2006/ole">
            <mc:AlternateContent xmlns:mc="http://schemas.openxmlformats.org/markup-compatibility/2006">
              <mc:Choice xmlns:v="urn:schemas-microsoft-com:vml" Requires="v">
                <p:oleObj spid="_x0000_s5136" name="Acrobat Document" r:id="rId3" imgW="7543732" imgH="4800600" progId="AcroExch.Document.7">
                  <p:embed/>
                </p:oleObj>
              </mc:Choice>
              <mc:Fallback>
                <p:oleObj name="Acrobat Document" r:id="rId3" imgW="7543732" imgH="4800600" progId="AcroExch.Document.7">
                  <p:embed/>
                  <p:pic>
                    <p:nvPicPr>
                      <p:cNvPr id="0" name=""/>
                      <p:cNvPicPr/>
                      <p:nvPr/>
                    </p:nvPicPr>
                    <p:blipFill>
                      <a:blip r:embed="rId4"/>
                      <a:stretch>
                        <a:fillRect/>
                      </a:stretch>
                    </p:blipFill>
                    <p:spPr>
                      <a:xfrm>
                        <a:off x="1388853" y="2523226"/>
                        <a:ext cx="6366294" cy="4051278"/>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983848960"/>
              </p:ext>
            </p:extLst>
          </p:nvPr>
        </p:nvGraphicFramePr>
        <p:xfrm>
          <a:off x="2937280" y="2548936"/>
          <a:ext cx="3269441" cy="4231430"/>
        </p:xfrm>
        <a:graphic>
          <a:graphicData uri="http://schemas.openxmlformats.org/presentationml/2006/ole">
            <mc:AlternateContent xmlns:mc="http://schemas.openxmlformats.org/markup-compatibility/2006">
              <mc:Choice xmlns:v="urn:schemas-microsoft-com:vml" Requires="v">
                <p:oleObj spid="_x0000_s5137" name="Acrobat Document" r:id="rId5" imgW="5829199" imgH="7543800" progId="AcroExch.Document.7">
                  <p:embed/>
                </p:oleObj>
              </mc:Choice>
              <mc:Fallback>
                <p:oleObj name="Acrobat Document" r:id="rId5" imgW="5829199" imgH="7543800" progId="AcroExch.Document.7">
                  <p:embed/>
                  <p:pic>
                    <p:nvPicPr>
                      <p:cNvPr id="0" name=""/>
                      <p:cNvPicPr/>
                      <p:nvPr/>
                    </p:nvPicPr>
                    <p:blipFill>
                      <a:blip r:embed="rId6"/>
                      <a:stretch>
                        <a:fillRect/>
                      </a:stretch>
                    </p:blipFill>
                    <p:spPr>
                      <a:xfrm>
                        <a:off x="2937280" y="2548936"/>
                        <a:ext cx="3269441" cy="423143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704349987"/>
              </p:ext>
            </p:extLst>
          </p:nvPr>
        </p:nvGraphicFramePr>
        <p:xfrm>
          <a:off x="2935224" y="2562682"/>
          <a:ext cx="3273552" cy="4236751"/>
        </p:xfrm>
        <a:graphic>
          <a:graphicData uri="http://schemas.openxmlformats.org/presentationml/2006/ole">
            <mc:AlternateContent xmlns:mc="http://schemas.openxmlformats.org/markup-compatibility/2006">
              <mc:Choice xmlns:v="urn:schemas-microsoft-com:vml" Requires="v">
                <p:oleObj spid="_x0000_s5138" name="Acrobat Document" r:id="rId7" imgW="5829199" imgH="7543800" progId="AcroExch.Document.7">
                  <p:embed/>
                </p:oleObj>
              </mc:Choice>
              <mc:Fallback>
                <p:oleObj name="Acrobat Document" r:id="rId7" imgW="5829199" imgH="7543800" progId="AcroExch.Document.7">
                  <p:embed/>
                  <p:pic>
                    <p:nvPicPr>
                      <p:cNvPr id="0" name=""/>
                      <p:cNvPicPr/>
                      <p:nvPr/>
                    </p:nvPicPr>
                    <p:blipFill>
                      <a:blip r:embed="rId8"/>
                      <a:stretch>
                        <a:fillRect/>
                      </a:stretch>
                    </p:blipFill>
                    <p:spPr>
                      <a:xfrm>
                        <a:off x="2935224" y="2562682"/>
                        <a:ext cx="3273552" cy="4236751"/>
                      </a:xfrm>
                      <a:prstGeom prst="rect">
                        <a:avLst/>
                      </a:prstGeom>
                    </p:spPr>
                  </p:pic>
                </p:oleObj>
              </mc:Fallback>
            </mc:AlternateContent>
          </a:graphicData>
        </a:graphic>
      </p:graphicFrame>
      <p:pic>
        <p:nvPicPr>
          <p:cNvPr id="12" name="Picture 31" descr="Z:\NCEI_NASA_DEVELOP\Sum15_Pacfic_Waters_Resources\Results\Figures\TimeSeries\TS_Hil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845" y="3437626"/>
            <a:ext cx="8874311" cy="3348482"/>
          </a:xfrm>
          <a:prstGeom prst="rect">
            <a:avLst/>
          </a:prstGeom>
          <a:solidFill>
            <a:schemeClr val="bg1"/>
          </a:solidFill>
        </p:spPr>
      </p:pic>
      <p:pic>
        <p:nvPicPr>
          <p:cNvPr id="5123"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33" r="7006" b="9830"/>
          <a:stretch/>
        </p:blipFill>
        <p:spPr bwMode="auto">
          <a:xfrm>
            <a:off x="1567851" y="3037003"/>
            <a:ext cx="5824987" cy="369366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648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1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102352" y="640080"/>
            <a:ext cx="3566160" cy="628003"/>
          </a:xfrm>
        </p:spPr>
        <p:txBody>
          <a:bodyPr anchor="t">
            <a:normAutofit lnSpcReduction="10000"/>
          </a:bodyPr>
          <a:lstStyle/>
          <a:p>
            <a:r>
              <a:rPr lang="en-US" dirty="0" smtClean="0"/>
              <a:t>Conclusions</a:t>
            </a:r>
            <a:endParaRPr lang="en-US" dirty="0"/>
          </a:p>
        </p:txBody>
      </p:sp>
      <p:sp>
        <p:nvSpPr>
          <p:cNvPr id="23" name="Text Placeholder 16"/>
          <p:cNvSpPr txBox="1">
            <a:spLocks/>
          </p:cNvSpPr>
          <p:nvPr/>
        </p:nvSpPr>
        <p:spPr>
          <a:xfrm>
            <a:off x="4718648" y="1337094"/>
            <a:ext cx="4183811" cy="4839419"/>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pPr>
            <a:r>
              <a:rPr lang="en-US" sz="1600" dirty="0" smtClean="0"/>
              <a:t>PERSIANN-CDR precipitation </a:t>
            </a:r>
            <a:r>
              <a:rPr lang="en-US" sz="1600" dirty="0"/>
              <a:t>was always lower than </a:t>
            </a:r>
            <a:r>
              <a:rPr lang="en-US" sz="1600" i="1" dirty="0"/>
              <a:t>in situ </a:t>
            </a:r>
            <a:r>
              <a:rPr lang="en-US" sz="1600" dirty="0" smtClean="0"/>
              <a:t>precipitation and varied with </a:t>
            </a:r>
            <a:r>
              <a:rPr lang="en-US" sz="1600" dirty="0" smtClean="0"/>
              <a:t>station</a:t>
            </a:r>
          </a:p>
          <a:p>
            <a:pPr marL="0" indent="0">
              <a:lnSpc>
                <a:spcPct val="100000"/>
              </a:lnSpc>
              <a:spcBef>
                <a:spcPts val="0"/>
              </a:spcBef>
              <a:buNone/>
            </a:pPr>
            <a:endParaRPr lang="en-US" sz="1600" dirty="0" smtClean="0"/>
          </a:p>
          <a:p>
            <a:pPr>
              <a:lnSpc>
                <a:spcPct val="100000"/>
              </a:lnSpc>
              <a:spcBef>
                <a:spcPts val="0"/>
              </a:spcBef>
            </a:pPr>
            <a:r>
              <a:rPr lang="en-US" sz="1600" dirty="0" smtClean="0"/>
              <a:t>There were </a:t>
            </a:r>
            <a:r>
              <a:rPr lang="en-US" sz="1600" dirty="0"/>
              <a:t>d</a:t>
            </a:r>
            <a:r>
              <a:rPr lang="en-US" sz="1600" dirty="0" smtClean="0"/>
              <a:t>istinct differences and spatial variation of precipitation during the five ENSO phases within each </a:t>
            </a:r>
            <a:r>
              <a:rPr lang="en-US" sz="1600" dirty="0" smtClean="0"/>
              <a:t>EEZ</a:t>
            </a:r>
          </a:p>
          <a:p>
            <a:pPr marL="0" indent="0">
              <a:lnSpc>
                <a:spcPct val="100000"/>
              </a:lnSpc>
              <a:spcBef>
                <a:spcPts val="0"/>
              </a:spcBef>
              <a:buNone/>
            </a:pPr>
            <a:endParaRPr lang="en-US" sz="1600" dirty="0" smtClean="0"/>
          </a:p>
          <a:p>
            <a:pPr>
              <a:lnSpc>
                <a:spcPct val="100000"/>
              </a:lnSpc>
              <a:spcBef>
                <a:spcPts val="0"/>
              </a:spcBef>
            </a:pPr>
            <a:r>
              <a:rPr lang="en-US" sz="1600" dirty="0" smtClean="0"/>
              <a:t>Results were shared using the ArcGIS online Mapping Application with local weather service offices to help understand precipitation patterns within the </a:t>
            </a:r>
            <a:r>
              <a:rPr lang="en-US" sz="1600" dirty="0" smtClean="0"/>
              <a:t>USAPI</a:t>
            </a:r>
          </a:p>
          <a:p>
            <a:pPr>
              <a:lnSpc>
                <a:spcPct val="100000"/>
              </a:lnSpc>
              <a:spcBef>
                <a:spcPts val="0"/>
              </a:spcBef>
            </a:pPr>
            <a:endParaRPr lang="en-US" sz="1600" dirty="0"/>
          </a:p>
          <a:p>
            <a:pPr>
              <a:lnSpc>
                <a:spcPct val="100000"/>
              </a:lnSpc>
              <a:spcBef>
                <a:spcPts val="0"/>
              </a:spcBef>
            </a:pPr>
            <a:r>
              <a:rPr lang="en-US" sz="1600" dirty="0" smtClean="0"/>
              <a:t>Using the PERSIANN CDR climatology can help local communities better manage their fresh water resources</a:t>
            </a:r>
            <a:endParaRPr lang="en-US" sz="1600" dirty="0" smtClean="0"/>
          </a:p>
          <a:p>
            <a:pPr marL="0" indent="0">
              <a:lnSpc>
                <a:spcPct val="100000"/>
              </a:lnSpc>
              <a:spcBef>
                <a:spcPts val="0"/>
              </a:spcBef>
              <a:buNone/>
            </a:pPr>
            <a:endParaRPr lang="en-US" sz="1600" dirty="0" smtClean="0"/>
          </a:p>
        </p:txBody>
      </p:sp>
      <p:pic>
        <p:nvPicPr>
          <p:cNvPr id="4099" name="Picture 3" descr="Z:\NCEI_NASA_DEVELOP\Sum15_Pacfic_Waters_Resources\Maps\FinalMaps\AnimationMaps\El_MOD\08_JAS_Mod_E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 y="122277"/>
            <a:ext cx="4572000" cy="354826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Z:\NCEI_NASA_DEVELOP\Sum15_Pacfic_Waters_Resources\Maps\FinalMaps\AnimationMaps\El_MOD\09_ASO_Mod_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36164"/>
            <a:ext cx="4572000" cy="3548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2885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Outline</a:t>
            </a:r>
            <a:endParaRPr lang="en-US" dirty="0"/>
          </a:p>
        </p:txBody>
      </p:sp>
      <p:sp>
        <p:nvSpPr>
          <p:cNvPr id="5" name="Text Placeholder 4"/>
          <p:cNvSpPr>
            <a:spLocks noGrp="1"/>
          </p:cNvSpPr>
          <p:nvPr>
            <p:ph type="body" sz="quarter" idx="13"/>
          </p:nvPr>
        </p:nvSpPr>
        <p:spPr>
          <a:xfrm>
            <a:off x="5547607" y="6381800"/>
            <a:ext cx="1993392" cy="274320"/>
          </a:xfrm>
        </p:spPr>
        <p:txBody>
          <a:bodyPr/>
          <a:lstStyle/>
          <a:p>
            <a:r>
              <a:rPr lang="en-US" dirty="0" smtClean="0"/>
              <a:t>Credit: Michael Kruk</a:t>
            </a:r>
            <a:endParaRPr lang="en-US" dirty="0"/>
          </a:p>
        </p:txBody>
      </p:sp>
      <p:sp>
        <p:nvSpPr>
          <p:cNvPr id="7" name="Rectangle 6"/>
          <p:cNvSpPr/>
          <p:nvPr/>
        </p:nvSpPr>
        <p:spPr>
          <a:xfrm>
            <a:off x="132459" y="2467081"/>
            <a:ext cx="4432861" cy="3375283"/>
          </a:xfrm>
          <a:prstGeom prst="rect">
            <a:avLst/>
          </a:prstGeom>
        </p:spPr>
        <p:txBody>
          <a:bodyPr wrap="square">
            <a:spAutoFit/>
          </a:bodyPr>
          <a:lstStyle/>
          <a:p>
            <a:pPr marL="342900" indent="-342900">
              <a:spcBef>
                <a:spcPts val="200"/>
              </a:spcBef>
              <a:buClr>
                <a:schemeClr val="accent1"/>
              </a:buClr>
              <a:buFont typeface="Webdings" panose="05030102010509060703" pitchFamily="18" charset="2"/>
              <a:buChar char="4"/>
            </a:pPr>
            <a:r>
              <a:rPr lang="en-US" sz="2000" dirty="0" smtClean="0"/>
              <a:t>Understanding ENSO</a:t>
            </a:r>
            <a:endParaRPr lang="en-US" sz="2000" dirty="0"/>
          </a:p>
          <a:p>
            <a:pPr marL="342900" indent="-342900">
              <a:spcBef>
                <a:spcPts val="200"/>
              </a:spcBef>
              <a:buClr>
                <a:schemeClr val="accent1"/>
              </a:buClr>
              <a:buFont typeface="Webdings" panose="05030102010509060703" pitchFamily="18" charset="2"/>
              <a:buChar char="4"/>
            </a:pPr>
            <a:r>
              <a:rPr lang="en-US" sz="2000" dirty="0" smtClean="0"/>
              <a:t>Effects of ENSO on the USAPI</a:t>
            </a:r>
            <a:endParaRPr lang="en-US" sz="2000" dirty="0"/>
          </a:p>
          <a:p>
            <a:pPr marL="342900" indent="-342900">
              <a:spcBef>
                <a:spcPts val="200"/>
              </a:spcBef>
              <a:buClr>
                <a:schemeClr val="accent1"/>
              </a:buClr>
              <a:buFont typeface="Webdings" panose="05030102010509060703" pitchFamily="18" charset="2"/>
              <a:buChar char="4"/>
            </a:pPr>
            <a:r>
              <a:rPr lang="en-US" sz="2000" dirty="0"/>
              <a:t>Community </a:t>
            </a:r>
            <a:r>
              <a:rPr lang="en-US" sz="2000" dirty="0" smtClean="0"/>
              <a:t>concerns and PEAC</a:t>
            </a:r>
            <a:endParaRPr lang="en-US" sz="2000" dirty="0"/>
          </a:p>
          <a:p>
            <a:pPr marL="342900" indent="-342900">
              <a:spcBef>
                <a:spcPts val="200"/>
              </a:spcBef>
              <a:buClr>
                <a:schemeClr val="accent1"/>
              </a:buClr>
              <a:buFont typeface="Webdings" panose="05030102010509060703" pitchFamily="18" charset="2"/>
              <a:buChar char="4"/>
            </a:pPr>
            <a:r>
              <a:rPr lang="en-US" sz="2000" dirty="0" smtClean="0"/>
              <a:t>Research Objectives</a:t>
            </a:r>
          </a:p>
          <a:p>
            <a:pPr marL="342900" indent="-342900">
              <a:spcBef>
                <a:spcPts val="200"/>
              </a:spcBef>
              <a:buClr>
                <a:schemeClr val="accent1"/>
              </a:buClr>
              <a:buFont typeface="Webdings" panose="05030102010509060703" pitchFamily="18" charset="2"/>
              <a:buChar char="4"/>
            </a:pPr>
            <a:r>
              <a:rPr lang="en-US" sz="2000" dirty="0" smtClean="0"/>
              <a:t>Methodology</a:t>
            </a:r>
            <a:endParaRPr lang="en-US" sz="2000" dirty="0"/>
          </a:p>
          <a:p>
            <a:pPr marL="342900" indent="-342900">
              <a:spcBef>
                <a:spcPts val="200"/>
              </a:spcBef>
              <a:buClr>
                <a:schemeClr val="accent1"/>
              </a:buClr>
              <a:buFont typeface="Webdings" panose="05030102010509060703" pitchFamily="18" charset="2"/>
              <a:buChar char="4"/>
            </a:pPr>
            <a:r>
              <a:rPr lang="en-US" sz="2000" dirty="0" smtClean="0"/>
              <a:t>Results</a:t>
            </a:r>
          </a:p>
          <a:p>
            <a:pPr marL="342900" indent="-342900">
              <a:spcBef>
                <a:spcPts val="200"/>
              </a:spcBef>
              <a:buClr>
                <a:schemeClr val="accent1"/>
              </a:buClr>
              <a:buFont typeface="Webdings" panose="05030102010509060703" pitchFamily="18" charset="2"/>
              <a:buChar char="4"/>
            </a:pPr>
            <a:r>
              <a:rPr lang="en-US" sz="2000" dirty="0" smtClean="0"/>
              <a:t>Final Products</a:t>
            </a:r>
            <a:endParaRPr lang="en-US" sz="2000" dirty="0"/>
          </a:p>
          <a:p>
            <a:pPr marL="342900" indent="-342900">
              <a:spcBef>
                <a:spcPts val="200"/>
              </a:spcBef>
              <a:buClr>
                <a:schemeClr val="accent1"/>
              </a:buClr>
              <a:buFont typeface="Webdings" panose="05030102010509060703" pitchFamily="18" charset="2"/>
              <a:buChar char="4"/>
            </a:pPr>
            <a:r>
              <a:rPr lang="en-US" sz="2000" dirty="0"/>
              <a:t>Conclusions</a:t>
            </a:r>
          </a:p>
          <a:p>
            <a:pPr marL="342900" indent="-342900">
              <a:spcBef>
                <a:spcPts val="200"/>
              </a:spcBef>
              <a:buClr>
                <a:schemeClr val="accent1"/>
              </a:buClr>
              <a:buFont typeface="Webdings" panose="05030102010509060703" pitchFamily="18" charset="2"/>
              <a:buChar char="4"/>
            </a:pPr>
            <a:r>
              <a:rPr lang="en-US" sz="2000" dirty="0" smtClean="0"/>
              <a:t>Future Research</a:t>
            </a:r>
            <a:endParaRPr lang="en-US" sz="2000" dirty="0"/>
          </a:p>
        </p:txBody>
      </p:sp>
      <p:pic>
        <p:nvPicPr>
          <p:cNvPr id="5122" name="Picture 2" descr="C:\Users\nicholas.luchetti\Documents\Downloads\atoll_air3.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5320" y="641266"/>
            <a:ext cx="4181599" cy="5575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7750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Future Work</a:t>
            </a:r>
            <a:endParaRPr lang="en-US" dirty="0"/>
          </a:p>
        </p:txBody>
      </p:sp>
      <p:sp>
        <p:nvSpPr>
          <p:cNvPr id="7" name="Text Placeholder 16"/>
          <p:cNvSpPr txBox="1">
            <a:spLocks/>
          </p:cNvSpPr>
          <p:nvPr/>
        </p:nvSpPr>
        <p:spPr>
          <a:xfrm>
            <a:off x="4744527" y="2173856"/>
            <a:ext cx="4183811" cy="369210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pPr>
            <a:r>
              <a:rPr lang="en-US" sz="1600" dirty="0" smtClean="0"/>
              <a:t>Thi</a:t>
            </a:r>
            <a:r>
              <a:rPr lang="en-US" sz="1600" dirty="0" smtClean="0"/>
              <a:t>s work will be submitted for publication after the summer DEVELOP term</a:t>
            </a:r>
          </a:p>
          <a:p>
            <a:pPr marL="0" indent="0">
              <a:lnSpc>
                <a:spcPct val="100000"/>
              </a:lnSpc>
              <a:spcBef>
                <a:spcPts val="0"/>
              </a:spcBef>
              <a:buNone/>
            </a:pPr>
            <a:endParaRPr lang="en-US" sz="1600" dirty="0" smtClean="0"/>
          </a:p>
          <a:p>
            <a:pPr>
              <a:lnSpc>
                <a:spcPct val="100000"/>
              </a:lnSpc>
              <a:spcBef>
                <a:spcPts val="0"/>
              </a:spcBef>
            </a:pPr>
            <a:r>
              <a:rPr lang="en-US" sz="1600" dirty="0" smtClean="0"/>
              <a:t>Future work will utilize other satellite products (precipitation from TRMM and CMORPH) to provide higher resolution precipitation maps</a:t>
            </a:r>
          </a:p>
          <a:p>
            <a:pPr>
              <a:lnSpc>
                <a:spcPct val="100000"/>
              </a:lnSpc>
              <a:spcBef>
                <a:spcPts val="0"/>
              </a:spcBef>
            </a:pPr>
            <a:endParaRPr lang="en-US" sz="1600" dirty="0"/>
          </a:p>
          <a:p>
            <a:pPr>
              <a:lnSpc>
                <a:spcPct val="100000"/>
              </a:lnSpc>
              <a:spcBef>
                <a:spcPts val="0"/>
              </a:spcBef>
            </a:pPr>
            <a:r>
              <a:rPr lang="en-US" sz="1600" dirty="0" smtClean="0"/>
              <a:t>This research will be presented at the 2015 AGU Fall Meeting</a:t>
            </a:r>
          </a:p>
          <a:p>
            <a:pPr>
              <a:lnSpc>
                <a:spcPct val="100000"/>
              </a:lnSpc>
              <a:spcBef>
                <a:spcPts val="0"/>
              </a:spcBef>
            </a:pPr>
            <a:endParaRPr lang="en-US" sz="1600" dirty="0" smtClean="0"/>
          </a:p>
          <a:p>
            <a:pPr>
              <a:lnSpc>
                <a:spcPct val="100000"/>
              </a:lnSpc>
              <a:spcBef>
                <a:spcPts val="0"/>
              </a:spcBef>
            </a:pPr>
            <a:endParaRPr lang="en-US" sz="1600" dirty="0" smtClean="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143"/>
            <a:ext cx="4572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descr="http://www.cpc.ncep.noaa.gov/products/fews/central_america/cmorph_rainfall/cmorph_month_zoo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 y="3171649"/>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quarter" idx="13"/>
          </p:nvPr>
        </p:nvSpPr>
        <p:spPr>
          <a:xfrm>
            <a:off x="3717294" y="6514669"/>
            <a:ext cx="5426706" cy="274320"/>
          </a:xfrm>
        </p:spPr>
        <p:txBody>
          <a:bodyPr>
            <a:normAutofit fontScale="70000" lnSpcReduction="20000"/>
          </a:bodyPr>
          <a:lstStyle/>
          <a:p>
            <a:r>
              <a:rPr lang="en-US" dirty="0"/>
              <a:t>Image Credit: http://www.cpc.ncep.noaa.gov/products/fews/central_america/cmorph_rainfall.html</a:t>
            </a:r>
          </a:p>
        </p:txBody>
      </p:sp>
    </p:spTree>
    <p:extLst>
      <p:ext uri="{BB962C8B-B14F-4D97-AF65-F5344CB8AC3E}">
        <p14:creationId xmlns:p14="http://schemas.microsoft.com/office/powerpoint/2010/main" val="41831851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t>Michael Kruk, </a:t>
            </a:r>
            <a:r>
              <a:rPr lang="en-US" dirty="0" smtClean="0"/>
              <a:t>Earth Resources Technology</a:t>
            </a:r>
            <a:endParaRPr lang="en-US" dirty="0" smtClean="0"/>
          </a:p>
          <a:p>
            <a:r>
              <a:rPr lang="en-US" dirty="0" smtClean="0"/>
              <a:t>John </a:t>
            </a:r>
            <a:r>
              <a:rPr lang="en-US" dirty="0" err="1" smtClean="0"/>
              <a:t>Marra</a:t>
            </a:r>
            <a:r>
              <a:rPr lang="en-US" dirty="0"/>
              <a:t>, </a:t>
            </a:r>
            <a:r>
              <a:rPr lang="en-US" dirty="0" smtClean="0"/>
              <a:t>NOAA </a:t>
            </a:r>
            <a:r>
              <a:rPr lang="en-US" dirty="0"/>
              <a:t>Region Climate Services </a:t>
            </a:r>
          </a:p>
        </p:txBody>
      </p:sp>
      <p:sp>
        <p:nvSpPr>
          <p:cNvPr id="3" name="Text Placeholder 2"/>
          <p:cNvSpPr>
            <a:spLocks noGrp="1"/>
          </p:cNvSpPr>
          <p:nvPr>
            <p:ph type="body" sz="quarter" idx="11"/>
          </p:nvPr>
        </p:nvSpPr>
        <p:spPr/>
        <p:txBody>
          <a:bodyPr>
            <a:normAutofit/>
          </a:bodyPr>
          <a:lstStyle/>
          <a:p>
            <a:r>
              <a:rPr lang="en-US" dirty="0" smtClean="0"/>
              <a:t>Carl </a:t>
            </a:r>
            <a:r>
              <a:rPr lang="en-US" dirty="0" err="1" smtClean="0"/>
              <a:t>Noblitt</a:t>
            </a:r>
            <a:r>
              <a:rPr lang="en-US" dirty="0" smtClean="0"/>
              <a:t>, Pacific ENSO Applications Climate Center</a:t>
            </a:r>
            <a:endParaRPr lang="en-US" dirty="0"/>
          </a:p>
          <a:p>
            <a:endParaRPr lang="en-US" dirty="0"/>
          </a:p>
        </p:txBody>
      </p:sp>
      <p:sp>
        <p:nvSpPr>
          <p:cNvPr id="4" name="Text Placeholder 3"/>
          <p:cNvSpPr>
            <a:spLocks noGrp="1"/>
          </p:cNvSpPr>
          <p:nvPr>
            <p:ph type="body" sz="quarter" idx="12"/>
          </p:nvPr>
        </p:nvSpPr>
        <p:spPr>
          <a:xfrm>
            <a:off x="571208" y="4628566"/>
            <a:ext cx="8051582" cy="1522067"/>
          </a:xfrm>
        </p:spPr>
        <p:txBody>
          <a:bodyPr>
            <a:noAutofit/>
          </a:bodyPr>
          <a:lstStyle/>
          <a:p>
            <a:pPr>
              <a:lnSpc>
                <a:spcPct val="100000"/>
              </a:lnSpc>
            </a:pPr>
            <a:r>
              <a:rPr lang="en-US" dirty="0">
                <a:solidFill>
                  <a:schemeClr val="tx1">
                    <a:lumMod val="75000"/>
                  </a:schemeClr>
                </a:solidFill>
              </a:rPr>
              <a:t>We would like to acknowledge Lance Watkins, </a:t>
            </a:r>
            <a:r>
              <a:rPr lang="en-US" dirty="0" smtClean="0">
                <a:solidFill>
                  <a:schemeClr val="tx1">
                    <a:lumMod val="75000"/>
                  </a:schemeClr>
                </a:solidFill>
              </a:rPr>
              <a:t>Carl </a:t>
            </a:r>
            <a:r>
              <a:rPr lang="en-US" dirty="0" err="1">
                <a:solidFill>
                  <a:schemeClr val="tx1">
                    <a:lumMod val="75000"/>
                  </a:schemeClr>
                </a:solidFill>
              </a:rPr>
              <a:t>Schreck</a:t>
            </a:r>
            <a:r>
              <a:rPr lang="en-US" dirty="0">
                <a:solidFill>
                  <a:schemeClr val="tx1">
                    <a:lumMod val="75000"/>
                  </a:schemeClr>
                </a:solidFill>
              </a:rPr>
              <a:t>, Olivier Pratt, Mark Lander, Luke He, Kevin Kodama, Charles Guard, Thomas Schroeder, Maria </a:t>
            </a:r>
            <a:r>
              <a:rPr lang="en-US" dirty="0" err="1">
                <a:solidFill>
                  <a:schemeClr val="tx1">
                    <a:lumMod val="75000"/>
                  </a:schemeClr>
                </a:solidFill>
              </a:rPr>
              <a:t>Ngemaes</a:t>
            </a:r>
            <a:r>
              <a:rPr lang="en-US" dirty="0">
                <a:solidFill>
                  <a:schemeClr val="tx1">
                    <a:lumMod val="75000"/>
                  </a:schemeClr>
                </a:solidFill>
              </a:rPr>
              <a:t>, and the NASA DEVELOP National Program Office for their support, edits, and commentary that has strengthened this research. </a:t>
            </a:r>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9" y="2547588"/>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9" y="4154963"/>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1626051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41421" y="640080"/>
            <a:ext cx="3827091" cy="1325880"/>
          </a:xfrm>
        </p:spPr>
        <p:txBody>
          <a:bodyPr>
            <a:normAutofit/>
          </a:bodyPr>
          <a:lstStyle/>
          <a:p>
            <a:pPr algn="ctr"/>
            <a:r>
              <a:rPr lang="en-US" dirty="0" smtClean="0"/>
              <a:t>Understanding </a:t>
            </a:r>
          </a:p>
          <a:p>
            <a:pPr algn="ctr"/>
            <a:r>
              <a:rPr lang="en-US" dirty="0" smtClean="0"/>
              <a:t>ENSO</a:t>
            </a:r>
            <a:endParaRPr lang="en-US" dirty="0"/>
          </a:p>
        </p:txBody>
      </p:sp>
      <p:sp>
        <p:nvSpPr>
          <p:cNvPr id="8" name="Text Placeholder 7"/>
          <p:cNvSpPr>
            <a:spLocks noGrp="1"/>
          </p:cNvSpPr>
          <p:nvPr>
            <p:ph type="body" sz="quarter" idx="13"/>
          </p:nvPr>
        </p:nvSpPr>
        <p:spPr>
          <a:xfrm>
            <a:off x="2735585" y="5180655"/>
            <a:ext cx="2310493" cy="274320"/>
          </a:xfrm>
        </p:spPr>
        <p:txBody>
          <a:bodyPr>
            <a:normAutofit/>
          </a:bodyPr>
          <a:lstStyle/>
          <a:p>
            <a:r>
              <a:rPr lang="en-US" dirty="0" smtClean="0"/>
              <a:t>Credit</a:t>
            </a:r>
            <a:r>
              <a:rPr lang="en-US" dirty="0"/>
              <a:t>: </a:t>
            </a:r>
            <a:r>
              <a:rPr lang="en-US" dirty="0" smtClean="0"/>
              <a:t>NOAA</a:t>
            </a:r>
          </a:p>
          <a:p>
            <a:endParaRPr lang="en-US" dirty="0"/>
          </a:p>
        </p:txBody>
      </p:sp>
      <p:sp>
        <p:nvSpPr>
          <p:cNvPr id="9" name="Rectangle 8"/>
          <p:cNvSpPr/>
          <p:nvPr/>
        </p:nvSpPr>
        <p:spPr>
          <a:xfrm>
            <a:off x="5381351" y="1968318"/>
            <a:ext cx="3014503" cy="4257576"/>
          </a:xfrm>
          <a:prstGeom prst="rect">
            <a:avLst/>
          </a:prstGeom>
        </p:spPr>
        <p:txBody>
          <a:bodyPr wrap="square">
            <a:spAutoFit/>
          </a:bodyPr>
          <a:lstStyle/>
          <a:p>
            <a:pPr marL="342900" indent="-342900">
              <a:spcBef>
                <a:spcPts val="200"/>
              </a:spcBef>
              <a:buClr>
                <a:schemeClr val="accent1"/>
              </a:buClr>
              <a:buFont typeface="Webdings" panose="05030102010509060703" pitchFamily="18" charset="2"/>
              <a:buChar char="4"/>
            </a:pPr>
            <a:r>
              <a:rPr lang="en-US" sz="2400" dirty="0" smtClean="0"/>
              <a:t>Oceanic-atmospheric oscillation</a:t>
            </a:r>
          </a:p>
          <a:p>
            <a:pPr marL="342900" indent="-342900">
              <a:spcBef>
                <a:spcPts val="200"/>
              </a:spcBef>
              <a:buClr>
                <a:schemeClr val="accent1"/>
              </a:buClr>
              <a:buFont typeface="Webdings" panose="05030102010509060703" pitchFamily="18" charset="2"/>
              <a:buChar char="4"/>
            </a:pPr>
            <a:endParaRPr lang="en-US" sz="2400" dirty="0"/>
          </a:p>
          <a:p>
            <a:pPr marL="342900" indent="-342900">
              <a:spcBef>
                <a:spcPts val="200"/>
              </a:spcBef>
              <a:buClr>
                <a:schemeClr val="accent1"/>
              </a:buClr>
              <a:buFont typeface="Webdings" panose="05030102010509060703" pitchFamily="18" charset="2"/>
              <a:buChar char="4"/>
            </a:pPr>
            <a:r>
              <a:rPr lang="en-US" sz="2400" dirty="0" smtClean="0"/>
              <a:t>ENSO influences global climate</a:t>
            </a:r>
          </a:p>
          <a:p>
            <a:pPr marL="342900" indent="-342900">
              <a:spcBef>
                <a:spcPts val="200"/>
              </a:spcBef>
              <a:buClr>
                <a:schemeClr val="accent1"/>
              </a:buClr>
              <a:buFont typeface="Webdings" panose="05030102010509060703" pitchFamily="18" charset="2"/>
              <a:buChar char="4"/>
            </a:pPr>
            <a:endParaRPr lang="en-US" sz="2400" dirty="0"/>
          </a:p>
          <a:p>
            <a:pPr marL="342900" indent="-342900">
              <a:spcBef>
                <a:spcPts val="200"/>
              </a:spcBef>
              <a:buClr>
                <a:schemeClr val="accent1"/>
              </a:buClr>
              <a:buFont typeface="Webdings" panose="05030102010509060703" pitchFamily="18" charset="2"/>
              <a:buChar char="4"/>
            </a:pPr>
            <a:r>
              <a:rPr lang="en-US" sz="2400" dirty="0" smtClean="0"/>
              <a:t>Islands in the tropical Pacific are particularly vulnerable</a:t>
            </a:r>
            <a:endParaRPr lang="en-US" sz="2400" dirty="0"/>
          </a:p>
        </p:txBody>
      </p:sp>
      <p:pic>
        <p:nvPicPr>
          <p:cNvPr id="7170" name="Picture 2" descr="C:\Users\nicholas.luchetti\Desktop\sst.anom.seasona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105" y="1968318"/>
            <a:ext cx="5038960" cy="3212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5009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El Ni</a:t>
            </a:r>
            <a:r>
              <a:rPr lang="en-US" dirty="0"/>
              <a:t>ñ</a:t>
            </a:r>
            <a:r>
              <a:rPr lang="en-US" dirty="0" smtClean="0"/>
              <a:t>o </a:t>
            </a:r>
            <a:endParaRPr lang="en-US" dirty="0"/>
          </a:p>
        </p:txBody>
      </p:sp>
      <p:sp>
        <p:nvSpPr>
          <p:cNvPr id="5" name="Text Placeholder 4"/>
          <p:cNvSpPr>
            <a:spLocks noGrp="1"/>
          </p:cNvSpPr>
          <p:nvPr>
            <p:ph type="body" sz="quarter" idx="13"/>
          </p:nvPr>
        </p:nvSpPr>
        <p:spPr>
          <a:xfrm>
            <a:off x="2524181" y="5479274"/>
            <a:ext cx="1993392" cy="274320"/>
          </a:xfrm>
        </p:spPr>
        <p:txBody>
          <a:bodyPr>
            <a:normAutofit/>
          </a:bodyPr>
          <a:lstStyle/>
          <a:p>
            <a:r>
              <a:rPr lang="en-US" dirty="0" err="1" smtClean="0"/>
              <a:t>Credit:NOAA</a:t>
            </a:r>
            <a:endParaRPr lang="en-US" dirty="0" smtClean="0"/>
          </a:p>
          <a:p>
            <a:endParaRPr lang="en-US" dirty="0"/>
          </a:p>
        </p:txBody>
      </p:sp>
      <p:pic>
        <p:nvPicPr>
          <p:cNvPr id="1026" name="Picture 2" descr="C:\Users\nicholas.luchetti\Desktop\El Nin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557339"/>
            <a:ext cx="4374698" cy="376237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500102" y="2121998"/>
            <a:ext cx="3014503" cy="4308872"/>
          </a:xfrm>
          <a:prstGeom prst="rect">
            <a:avLst/>
          </a:prstGeom>
        </p:spPr>
        <p:txBody>
          <a:bodyPr wrap="square">
            <a:spAutoFit/>
          </a:bodyPr>
          <a:lstStyle/>
          <a:p>
            <a:pPr marL="342900" indent="-342900">
              <a:spcBef>
                <a:spcPts val="200"/>
              </a:spcBef>
              <a:buClr>
                <a:schemeClr val="accent1"/>
              </a:buClr>
              <a:buFont typeface="Webdings" panose="05030102010509060703" pitchFamily="18" charset="2"/>
              <a:buChar char="4"/>
            </a:pPr>
            <a:r>
              <a:rPr lang="en-US" sz="2000" b="1" dirty="0">
                <a:solidFill>
                  <a:srgbClr val="FF0000"/>
                </a:solidFill>
              </a:rPr>
              <a:t>Warm</a:t>
            </a:r>
            <a:r>
              <a:rPr lang="en-US" sz="2000" dirty="0"/>
              <a:t> SST anomalies in eastern </a:t>
            </a:r>
            <a:r>
              <a:rPr lang="en-US" sz="2000" dirty="0" smtClean="0"/>
              <a:t>Pacific</a:t>
            </a:r>
            <a:br>
              <a:rPr lang="en-US" sz="2000" dirty="0" smtClean="0"/>
            </a:br>
            <a:endParaRPr lang="en-US" sz="2000" dirty="0"/>
          </a:p>
          <a:p>
            <a:pPr marL="342900" indent="-342900">
              <a:spcBef>
                <a:spcPts val="200"/>
              </a:spcBef>
              <a:buClr>
                <a:schemeClr val="accent1"/>
              </a:buClr>
              <a:buFont typeface="Webdings" panose="05030102010509060703" pitchFamily="18" charset="2"/>
              <a:buChar char="4"/>
            </a:pPr>
            <a:r>
              <a:rPr lang="en-US" sz="2000" b="1" dirty="0">
                <a:solidFill>
                  <a:schemeClr val="accent1"/>
                </a:solidFill>
              </a:rPr>
              <a:t>Cool</a:t>
            </a:r>
            <a:r>
              <a:rPr lang="en-US" sz="2000" b="1" dirty="0"/>
              <a:t> </a:t>
            </a:r>
            <a:r>
              <a:rPr lang="en-US" sz="2000" dirty="0"/>
              <a:t>SST anomalies in Western </a:t>
            </a:r>
            <a:r>
              <a:rPr lang="en-US" sz="2000" dirty="0" smtClean="0"/>
              <a:t>Pacific</a:t>
            </a:r>
          </a:p>
          <a:p>
            <a:pPr>
              <a:spcBef>
                <a:spcPts val="200"/>
              </a:spcBef>
              <a:buClr>
                <a:schemeClr val="accent1"/>
              </a:buClr>
            </a:pPr>
            <a:endParaRPr lang="en-US" sz="2000" dirty="0"/>
          </a:p>
          <a:p>
            <a:pPr marL="342900" indent="-342900">
              <a:spcBef>
                <a:spcPts val="200"/>
              </a:spcBef>
              <a:buClr>
                <a:schemeClr val="accent1"/>
              </a:buClr>
              <a:buFont typeface="Webdings" panose="05030102010509060703" pitchFamily="18" charset="2"/>
              <a:buChar char="4"/>
            </a:pPr>
            <a:r>
              <a:rPr lang="en-US" sz="2000" dirty="0"/>
              <a:t>Convection shifts </a:t>
            </a:r>
            <a:r>
              <a:rPr lang="en-US" sz="2000" b="1" i="1" dirty="0" smtClean="0"/>
              <a:t>eastward</a:t>
            </a:r>
          </a:p>
          <a:p>
            <a:pPr>
              <a:spcBef>
                <a:spcPts val="200"/>
              </a:spcBef>
              <a:buClr>
                <a:schemeClr val="accent1"/>
              </a:buClr>
            </a:pPr>
            <a:endParaRPr lang="en-US" sz="2000" i="1" dirty="0"/>
          </a:p>
          <a:p>
            <a:pPr marL="342900" indent="-342900">
              <a:spcBef>
                <a:spcPts val="200"/>
              </a:spcBef>
              <a:buClr>
                <a:schemeClr val="accent1"/>
              </a:buClr>
              <a:buFont typeface="Webdings" panose="05030102010509060703" pitchFamily="18" charset="2"/>
              <a:buChar char="4"/>
            </a:pPr>
            <a:r>
              <a:rPr lang="en-US" sz="2000" b="1" i="1" dirty="0"/>
              <a:t>Drier</a:t>
            </a:r>
            <a:r>
              <a:rPr lang="en-US" sz="2000" dirty="0"/>
              <a:t> conditions in western Pacific </a:t>
            </a:r>
          </a:p>
          <a:p>
            <a:pPr marL="342900" indent="-342900">
              <a:spcBef>
                <a:spcPts val="200"/>
              </a:spcBef>
              <a:buClr>
                <a:schemeClr val="accent1"/>
              </a:buClr>
              <a:buFont typeface="Webdings" panose="05030102010509060703" pitchFamily="18" charset="2"/>
              <a:buChar char="4"/>
            </a:pPr>
            <a:endParaRPr lang="en-US" sz="2400" dirty="0"/>
          </a:p>
        </p:txBody>
      </p:sp>
    </p:spTree>
    <p:extLst>
      <p:ext uri="{BB962C8B-B14F-4D97-AF65-F5344CB8AC3E}">
        <p14:creationId xmlns:p14="http://schemas.microsoft.com/office/powerpoint/2010/main" val="12792485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La Niñ</a:t>
            </a:r>
            <a:r>
              <a:rPr lang="en-US" dirty="0"/>
              <a:t>a</a:t>
            </a:r>
            <a:r>
              <a:rPr lang="en-US" dirty="0" smtClean="0"/>
              <a:t> </a:t>
            </a:r>
            <a:endParaRPr lang="en-US" dirty="0"/>
          </a:p>
        </p:txBody>
      </p:sp>
      <p:sp>
        <p:nvSpPr>
          <p:cNvPr id="5" name="Text Placeholder 4"/>
          <p:cNvSpPr>
            <a:spLocks noGrp="1"/>
          </p:cNvSpPr>
          <p:nvPr>
            <p:ph type="body" sz="quarter" idx="13"/>
          </p:nvPr>
        </p:nvSpPr>
        <p:spPr>
          <a:xfrm>
            <a:off x="2421446" y="5538652"/>
            <a:ext cx="1993392" cy="274320"/>
          </a:xfrm>
        </p:spPr>
        <p:txBody>
          <a:bodyPr>
            <a:normAutofit/>
          </a:bodyPr>
          <a:lstStyle/>
          <a:p>
            <a:r>
              <a:rPr lang="en-US" dirty="0" smtClean="0"/>
              <a:t>Credit: NOAA</a:t>
            </a:r>
            <a:endParaRPr lang="en-US" dirty="0"/>
          </a:p>
        </p:txBody>
      </p:sp>
      <p:pic>
        <p:nvPicPr>
          <p:cNvPr id="2050" name="Picture 2" descr="C:\Users\nicholas.luchetti\Desktop\La NI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652468"/>
            <a:ext cx="4300538" cy="375296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500102" y="2110942"/>
            <a:ext cx="3014503" cy="4308872"/>
          </a:xfrm>
          <a:prstGeom prst="rect">
            <a:avLst/>
          </a:prstGeom>
        </p:spPr>
        <p:txBody>
          <a:bodyPr wrap="square">
            <a:spAutoFit/>
          </a:bodyPr>
          <a:lstStyle/>
          <a:p>
            <a:pPr marL="342900" indent="-342900">
              <a:spcBef>
                <a:spcPts val="200"/>
              </a:spcBef>
              <a:buClr>
                <a:schemeClr val="accent1"/>
              </a:buClr>
              <a:buFont typeface="Webdings" panose="05030102010509060703" pitchFamily="18" charset="2"/>
              <a:buChar char="4"/>
            </a:pPr>
            <a:r>
              <a:rPr lang="en-US" sz="2000" b="1" dirty="0">
                <a:solidFill>
                  <a:schemeClr val="accent1"/>
                </a:solidFill>
              </a:rPr>
              <a:t>Cool</a:t>
            </a:r>
            <a:r>
              <a:rPr lang="en-US" sz="2000" dirty="0" smtClean="0"/>
              <a:t> </a:t>
            </a:r>
            <a:r>
              <a:rPr lang="en-US" sz="2000" dirty="0"/>
              <a:t>SST anomalies in eastern </a:t>
            </a:r>
            <a:r>
              <a:rPr lang="en-US" sz="2000" dirty="0" smtClean="0"/>
              <a:t>Pacific</a:t>
            </a:r>
            <a:br>
              <a:rPr lang="en-US" sz="2000" dirty="0" smtClean="0"/>
            </a:br>
            <a:endParaRPr lang="en-US" sz="2000" dirty="0"/>
          </a:p>
          <a:p>
            <a:pPr marL="342900" indent="-342900">
              <a:spcBef>
                <a:spcPts val="200"/>
              </a:spcBef>
              <a:buClr>
                <a:schemeClr val="accent1"/>
              </a:buClr>
              <a:buFont typeface="Webdings" panose="05030102010509060703" pitchFamily="18" charset="2"/>
              <a:buChar char="4"/>
            </a:pPr>
            <a:r>
              <a:rPr lang="en-US" sz="2000" b="1" dirty="0">
                <a:solidFill>
                  <a:srgbClr val="FF0000"/>
                </a:solidFill>
              </a:rPr>
              <a:t>Warm</a:t>
            </a:r>
            <a:r>
              <a:rPr lang="en-US" sz="2000" dirty="0" smtClean="0"/>
              <a:t> </a:t>
            </a:r>
            <a:r>
              <a:rPr lang="en-US" sz="2000" dirty="0"/>
              <a:t>SST anomalies in Western </a:t>
            </a:r>
            <a:r>
              <a:rPr lang="en-US" sz="2000" dirty="0" smtClean="0"/>
              <a:t>Pacific</a:t>
            </a:r>
          </a:p>
          <a:p>
            <a:pPr marL="342900" indent="-342900">
              <a:spcBef>
                <a:spcPts val="200"/>
              </a:spcBef>
              <a:buClr>
                <a:schemeClr val="accent1"/>
              </a:buClr>
              <a:buFont typeface="Webdings" panose="05030102010509060703" pitchFamily="18" charset="2"/>
              <a:buChar char="4"/>
            </a:pPr>
            <a:endParaRPr lang="en-US" sz="2000" dirty="0"/>
          </a:p>
          <a:p>
            <a:pPr marL="342900" indent="-342900">
              <a:spcBef>
                <a:spcPts val="200"/>
              </a:spcBef>
              <a:buClr>
                <a:schemeClr val="accent1"/>
              </a:buClr>
              <a:buFont typeface="Webdings" panose="05030102010509060703" pitchFamily="18" charset="2"/>
              <a:buChar char="4"/>
            </a:pPr>
            <a:r>
              <a:rPr lang="en-US" sz="2000" dirty="0" smtClean="0"/>
              <a:t>Convection </a:t>
            </a:r>
            <a:r>
              <a:rPr lang="en-US" sz="2000" dirty="0"/>
              <a:t>shifts </a:t>
            </a:r>
            <a:r>
              <a:rPr lang="en-US" sz="2000" b="1" i="1" dirty="0"/>
              <a:t>westward</a:t>
            </a:r>
          </a:p>
          <a:p>
            <a:pPr>
              <a:spcBef>
                <a:spcPts val="200"/>
              </a:spcBef>
              <a:buClr>
                <a:schemeClr val="accent1"/>
              </a:buClr>
            </a:pPr>
            <a:endParaRPr lang="en-US" sz="2000" i="1" dirty="0"/>
          </a:p>
          <a:p>
            <a:pPr marL="342900" indent="-342900">
              <a:spcBef>
                <a:spcPts val="200"/>
              </a:spcBef>
              <a:buClr>
                <a:schemeClr val="accent1"/>
              </a:buClr>
              <a:buFont typeface="Webdings" panose="05030102010509060703" pitchFamily="18" charset="2"/>
              <a:buChar char="4"/>
            </a:pPr>
            <a:r>
              <a:rPr lang="en-US" sz="2000" b="1" i="1" dirty="0"/>
              <a:t>Wetter</a:t>
            </a:r>
            <a:r>
              <a:rPr lang="en-US" sz="2000" dirty="0" smtClean="0"/>
              <a:t> </a:t>
            </a:r>
            <a:r>
              <a:rPr lang="en-US" sz="2000" dirty="0"/>
              <a:t>conditions in western Pacific </a:t>
            </a:r>
          </a:p>
          <a:p>
            <a:pPr marL="342900" indent="-342900">
              <a:spcBef>
                <a:spcPts val="200"/>
              </a:spcBef>
              <a:buClr>
                <a:schemeClr val="accent1"/>
              </a:buClr>
              <a:buFont typeface="Webdings" panose="05030102010509060703" pitchFamily="18" charset="2"/>
              <a:buChar char="4"/>
            </a:pPr>
            <a:endParaRPr lang="en-US" sz="2400" dirty="0"/>
          </a:p>
        </p:txBody>
      </p:sp>
    </p:spTree>
    <p:extLst>
      <p:ext uri="{BB962C8B-B14F-4D97-AF65-F5344CB8AC3E}">
        <p14:creationId xmlns:p14="http://schemas.microsoft.com/office/powerpoint/2010/main" val="24856761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87383" y="320038"/>
            <a:ext cx="3566160" cy="880110"/>
          </a:xfrm>
        </p:spPr>
        <p:txBody>
          <a:bodyPr/>
          <a:lstStyle/>
          <a:p>
            <a:r>
              <a:rPr lang="en-US" dirty="0" smtClean="0"/>
              <a:t>Study Area</a:t>
            </a:r>
            <a:endParaRPr lang="en-US" dirty="0"/>
          </a:p>
        </p:txBody>
      </p:sp>
      <p:sp>
        <p:nvSpPr>
          <p:cNvPr id="5" name="Text Placeholder 4"/>
          <p:cNvSpPr>
            <a:spLocks noGrp="1"/>
          </p:cNvSpPr>
          <p:nvPr>
            <p:ph type="body" sz="quarter" idx="13"/>
          </p:nvPr>
        </p:nvSpPr>
        <p:spPr>
          <a:xfrm>
            <a:off x="5739493" y="6461217"/>
            <a:ext cx="2662863" cy="274320"/>
          </a:xfrm>
        </p:spPr>
        <p:txBody>
          <a:bodyPr>
            <a:normAutofit fontScale="85000" lnSpcReduction="10000"/>
          </a:bodyPr>
          <a:lstStyle/>
          <a:p>
            <a:pPr algn="r"/>
            <a:r>
              <a:rPr lang="en-US" dirty="0" smtClean="0"/>
              <a:t>Credit: Made in ArcGIS using </a:t>
            </a:r>
            <a:r>
              <a:rPr lang="en-US" dirty="0" err="1" smtClean="0"/>
              <a:t>basemap</a:t>
            </a:r>
            <a:r>
              <a:rPr lang="en-US" dirty="0" smtClean="0"/>
              <a:t>. </a:t>
            </a:r>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601" y="1601177"/>
            <a:ext cx="6501677" cy="408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246419" y="1917267"/>
            <a:ext cx="1526857" cy="369332"/>
          </a:xfrm>
          <a:prstGeom prst="rect">
            <a:avLst/>
          </a:prstGeom>
          <a:noFill/>
        </p:spPr>
        <p:txBody>
          <a:bodyPr wrap="square" rtlCol="0">
            <a:spAutoFit/>
          </a:bodyPr>
          <a:lstStyle/>
          <a:p>
            <a:r>
              <a:rPr lang="en-US" b="1" dirty="0" smtClean="0">
                <a:solidFill>
                  <a:schemeClr val="bg1"/>
                </a:solidFill>
              </a:rPr>
              <a:t>Hawaii</a:t>
            </a:r>
            <a:r>
              <a:rPr lang="en-US" b="1" dirty="0" smtClean="0"/>
              <a:t> </a:t>
            </a:r>
            <a:endParaRPr lang="en-US" b="1" dirty="0"/>
          </a:p>
        </p:txBody>
      </p:sp>
      <p:sp>
        <p:nvSpPr>
          <p:cNvPr id="18" name="TextBox 17"/>
          <p:cNvSpPr txBox="1"/>
          <p:nvPr/>
        </p:nvSpPr>
        <p:spPr>
          <a:xfrm>
            <a:off x="2422086" y="4267429"/>
            <a:ext cx="1526857" cy="1200329"/>
          </a:xfrm>
          <a:prstGeom prst="rect">
            <a:avLst/>
          </a:prstGeom>
          <a:noFill/>
        </p:spPr>
        <p:txBody>
          <a:bodyPr wrap="square" rtlCol="0">
            <a:spAutoFit/>
          </a:bodyPr>
          <a:lstStyle/>
          <a:p>
            <a:pPr algn="ctr"/>
            <a:r>
              <a:rPr lang="en-US" b="1" dirty="0" smtClean="0">
                <a:solidFill>
                  <a:schemeClr val="bg1"/>
                </a:solidFill>
              </a:rPr>
              <a:t>Federated States of Micronesia</a:t>
            </a:r>
          </a:p>
          <a:p>
            <a:pPr algn="ctr"/>
            <a:r>
              <a:rPr lang="en-US" b="1" dirty="0" smtClean="0"/>
              <a:t> </a:t>
            </a:r>
            <a:endParaRPr lang="en-US" b="1" dirty="0"/>
          </a:p>
        </p:txBody>
      </p:sp>
      <p:sp>
        <p:nvSpPr>
          <p:cNvPr id="19" name="TextBox 18"/>
          <p:cNvSpPr txBox="1"/>
          <p:nvPr/>
        </p:nvSpPr>
        <p:spPr>
          <a:xfrm>
            <a:off x="2038596" y="1621902"/>
            <a:ext cx="2293838" cy="1200329"/>
          </a:xfrm>
          <a:prstGeom prst="rect">
            <a:avLst/>
          </a:prstGeom>
          <a:noFill/>
        </p:spPr>
        <p:txBody>
          <a:bodyPr wrap="square" rtlCol="0">
            <a:spAutoFit/>
          </a:bodyPr>
          <a:lstStyle/>
          <a:p>
            <a:pPr algn="ctr"/>
            <a:r>
              <a:rPr lang="en-US" b="1" dirty="0" smtClean="0">
                <a:solidFill>
                  <a:schemeClr val="bg1"/>
                </a:solidFill>
              </a:rPr>
              <a:t>Commonwealth of the Northern Mariana Islands</a:t>
            </a:r>
          </a:p>
          <a:p>
            <a:r>
              <a:rPr lang="en-US" b="1" dirty="0" smtClean="0"/>
              <a:t> </a:t>
            </a:r>
            <a:endParaRPr lang="en-US" b="1" dirty="0"/>
          </a:p>
        </p:txBody>
      </p:sp>
      <p:sp>
        <p:nvSpPr>
          <p:cNvPr id="20" name="TextBox 19"/>
          <p:cNvSpPr txBox="1"/>
          <p:nvPr/>
        </p:nvSpPr>
        <p:spPr>
          <a:xfrm>
            <a:off x="5024362" y="3241334"/>
            <a:ext cx="1526857" cy="646331"/>
          </a:xfrm>
          <a:prstGeom prst="rect">
            <a:avLst/>
          </a:prstGeom>
          <a:noFill/>
        </p:spPr>
        <p:txBody>
          <a:bodyPr wrap="square" rtlCol="0">
            <a:spAutoFit/>
          </a:bodyPr>
          <a:lstStyle/>
          <a:p>
            <a:r>
              <a:rPr lang="en-US" b="1" dirty="0" smtClean="0">
                <a:solidFill>
                  <a:schemeClr val="bg1"/>
                </a:solidFill>
              </a:rPr>
              <a:t>Marshall Islands</a:t>
            </a:r>
            <a:r>
              <a:rPr lang="en-US" b="1" dirty="0" smtClean="0"/>
              <a:t> </a:t>
            </a:r>
            <a:endParaRPr lang="en-US" b="1" dirty="0"/>
          </a:p>
        </p:txBody>
      </p:sp>
      <p:sp>
        <p:nvSpPr>
          <p:cNvPr id="21" name="TextBox 20"/>
          <p:cNvSpPr txBox="1"/>
          <p:nvPr/>
        </p:nvSpPr>
        <p:spPr>
          <a:xfrm>
            <a:off x="6067411" y="4267429"/>
            <a:ext cx="1526857" cy="646331"/>
          </a:xfrm>
          <a:prstGeom prst="rect">
            <a:avLst/>
          </a:prstGeom>
          <a:noFill/>
        </p:spPr>
        <p:txBody>
          <a:bodyPr wrap="square" rtlCol="0">
            <a:spAutoFit/>
          </a:bodyPr>
          <a:lstStyle/>
          <a:p>
            <a:pPr algn="ctr"/>
            <a:r>
              <a:rPr lang="en-US" b="1" dirty="0" smtClean="0">
                <a:solidFill>
                  <a:schemeClr val="bg1"/>
                </a:solidFill>
              </a:rPr>
              <a:t>American   Samoa</a:t>
            </a:r>
            <a:r>
              <a:rPr lang="en-US" b="1" dirty="0" smtClean="0"/>
              <a:t> </a:t>
            </a:r>
            <a:endParaRPr lang="en-US" b="1" dirty="0"/>
          </a:p>
        </p:txBody>
      </p:sp>
      <p:sp>
        <p:nvSpPr>
          <p:cNvPr id="22" name="TextBox 21"/>
          <p:cNvSpPr txBox="1"/>
          <p:nvPr/>
        </p:nvSpPr>
        <p:spPr>
          <a:xfrm>
            <a:off x="1271601" y="2872783"/>
            <a:ext cx="1526857" cy="646331"/>
          </a:xfrm>
          <a:prstGeom prst="rect">
            <a:avLst/>
          </a:prstGeom>
          <a:noFill/>
        </p:spPr>
        <p:txBody>
          <a:bodyPr wrap="square" rtlCol="0">
            <a:spAutoFit/>
          </a:bodyPr>
          <a:lstStyle/>
          <a:p>
            <a:pPr algn="ctr"/>
            <a:r>
              <a:rPr lang="en-US" b="1" dirty="0" smtClean="0">
                <a:solidFill>
                  <a:schemeClr val="bg1"/>
                </a:solidFill>
              </a:rPr>
              <a:t>Republic of Palau</a:t>
            </a:r>
            <a:endParaRPr lang="en-US" b="1" dirty="0"/>
          </a:p>
        </p:txBody>
      </p:sp>
    </p:spTree>
    <p:extLst>
      <p:ext uri="{BB962C8B-B14F-4D97-AF65-F5344CB8AC3E}">
        <p14:creationId xmlns:p14="http://schemas.microsoft.com/office/powerpoint/2010/main" val="29278169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818412" y="1854160"/>
            <a:ext cx="3108960" cy="1377085"/>
          </a:xfrm>
        </p:spPr>
        <p:txBody>
          <a:bodyPr/>
          <a:lstStyle/>
          <a:p>
            <a:pPr algn="ctr"/>
            <a:r>
              <a:rPr lang="en-US" sz="4000" dirty="0" smtClean="0"/>
              <a:t>Effects of ENSO</a:t>
            </a:r>
            <a:endParaRPr lang="en-US" sz="4000"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328" y="3526971"/>
            <a:ext cx="4577902" cy="3057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164392" y="3675706"/>
            <a:ext cx="2579618" cy="461665"/>
          </a:xfrm>
          <a:prstGeom prst="rect">
            <a:avLst/>
          </a:prstGeom>
        </p:spPr>
        <p:txBody>
          <a:bodyPr wrap="square">
            <a:spAutoFit/>
          </a:bodyPr>
          <a:lstStyle/>
          <a:p>
            <a:pPr algn="r"/>
            <a:r>
              <a:rPr lang="en-US" sz="1200" dirty="0" smtClean="0"/>
              <a:t>Credit: </a:t>
            </a:r>
            <a:r>
              <a:rPr lang="en-US" sz="1200" dirty="0"/>
              <a:t>NOAA National Weather </a:t>
            </a:r>
            <a:r>
              <a:rPr lang="en-US" sz="1200" dirty="0" smtClean="0"/>
              <a:t>Service Pacific Region</a:t>
            </a:r>
            <a:endParaRPr lang="en-US" sz="1200" dirty="0"/>
          </a:p>
        </p:txBody>
      </p:sp>
      <p:sp>
        <p:nvSpPr>
          <p:cNvPr id="5" name="Text Placeholder 4"/>
          <p:cNvSpPr>
            <a:spLocks noGrp="1"/>
          </p:cNvSpPr>
          <p:nvPr>
            <p:ph type="body" sz="quarter" idx="13"/>
          </p:nvPr>
        </p:nvSpPr>
        <p:spPr>
          <a:xfrm>
            <a:off x="6848856" y="1135380"/>
            <a:ext cx="2295144" cy="274320"/>
          </a:xfrm>
        </p:spPr>
        <p:txBody>
          <a:bodyPr>
            <a:normAutofit fontScale="85000" lnSpcReduction="10000"/>
          </a:bodyPr>
          <a:lstStyle/>
          <a:p>
            <a:r>
              <a:rPr lang="en-US" dirty="0" smtClean="0"/>
              <a:t>Credit: U.S. National Park Service</a:t>
            </a:r>
            <a:endParaRPr lang="en-US" dirty="0"/>
          </a:p>
        </p:txBody>
      </p:sp>
      <p:sp>
        <p:nvSpPr>
          <p:cNvPr id="8" name="Rectangle 7"/>
          <p:cNvSpPr/>
          <p:nvPr/>
        </p:nvSpPr>
        <p:spPr>
          <a:xfrm>
            <a:off x="4897463" y="1802029"/>
            <a:ext cx="4246538" cy="5124480"/>
          </a:xfrm>
          <a:prstGeom prst="rect">
            <a:avLst/>
          </a:prstGeom>
        </p:spPr>
        <p:txBody>
          <a:bodyPr wrap="square">
            <a:spAutoFit/>
          </a:bodyPr>
          <a:lstStyle/>
          <a:p>
            <a:pPr marL="342900" indent="-342900">
              <a:spcBef>
                <a:spcPts val="200"/>
              </a:spcBef>
              <a:buClr>
                <a:schemeClr val="accent1"/>
              </a:buClr>
              <a:buFont typeface="Webdings" panose="05030102010509060703" pitchFamily="18" charset="2"/>
              <a:buChar char="4"/>
            </a:pPr>
            <a:r>
              <a:rPr lang="en-US" sz="2400" dirty="0"/>
              <a:t>Varies across the USAPI</a:t>
            </a:r>
          </a:p>
          <a:p>
            <a:pPr marL="342900" indent="-342900">
              <a:spcBef>
                <a:spcPts val="200"/>
              </a:spcBef>
              <a:buClr>
                <a:schemeClr val="accent1"/>
              </a:buClr>
              <a:buFont typeface="Webdings" panose="05030102010509060703" pitchFamily="18" charset="2"/>
              <a:buChar char="4"/>
            </a:pPr>
            <a:r>
              <a:rPr lang="en-US" sz="2400" b="1" dirty="0" smtClean="0">
                <a:solidFill>
                  <a:srgbClr val="FF0000"/>
                </a:solidFill>
              </a:rPr>
              <a:t>El Niño</a:t>
            </a:r>
          </a:p>
          <a:p>
            <a:pPr marL="800100" lvl="1" indent="-342900">
              <a:spcBef>
                <a:spcPts val="200"/>
              </a:spcBef>
              <a:buClr>
                <a:schemeClr val="accent1"/>
              </a:buClr>
              <a:buFont typeface="Webdings" panose="05030102010509060703" pitchFamily="18" charset="2"/>
              <a:buChar char="4"/>
            </a:pPr>
            <a:r>
              <a:rPr lang="en-US" sz="2000" dirty="0" smtClean="0"/>
              <a:t>Crop loss</a:t>
            </a:r>
          </a:p>
          <a:p>
            <a:pPr marL="800100" lvl="1" indent="-342900">
              <a:spcBef>
                <a:spcPts val="200"/>
              </a:spcBef>
              <a:buClr>
                <a:schemeClr val="accent1"/>
              </a:buClr>
              <a:buFont typeface="Webdings" panose="05030102010509060703" pitchFamily="18" charset="2"/>
              <a:buChar char="4"/>
            </a:pPr>
            <a:r>
              <a:rPr lang="en-US" sz="2000" dirty="0" smtClean="0"/>
              <a:t>Wildfires</a:t>
            </a:r>
          </a:p>
          <a:p>
            <a:pPr marL="800100" lvl="1" indent="-342900">
              <a:spcBef>
                <a:spcPts val="200"/>
              </a:spcBef>
              <a:buClr>
                <a:schemeClr val="accent1"/>
              </a:buClr>
              <a:buFont typeface="Webdings" panose="05030102010509060703" pitchFamily="18" charset="2"/>
              <a:buChar char="4"/>
            </a:pPr>
            <a:r>
              <a:rPr lang="en-US" sz="2000" dirty="0" smtClean="0"/>
              <a:t>Loss of livestock</a:t>
            </a:r>
          </a:p>
          <a:p>
            <a:pPr marL="800100" lvl="1" indent="-342900">
              <a:spcBef>
                <a:spcPts val="200"/>
              </a:spcBef>
              <a:buClr>
                <a:schemeClr val="accent1"/>
              </a:buClr>
              <a:buFont typeface="Webdings" panose="05030102010509060703" pitchFamily="18" charset="2"/>
              <a:buChar char="4"/>
            </a:pPr>
            <a:r>
              <a:rPr lang="en-US" sz="2000" dirty="0" smtClean="0"/>
              <a:t>Changes in tropical cyclone tracks and frequency</a:t>
            </a:r>
          </a:p>
          <a:p>
            <a:pPr marL="800100" lvl="1" indent="-342900">
              <a:spcBef>
                <a:spcPts val="200"/>
              </a:spcBef>
              <a:buClr>
                <a:schemeClr val="accent1"/>
              </a:buClr>
              <a:buFont typeface="Webdings" panose="05030102010509060703" pitchFamily="18" charset="2"/>
              <a:buChar char="4"/>
            </a:pPr>
            <a:r>
              <a:rPr lang="en-US" sz="2000" dirty="0" smtClean="0"/>
              <a:t>Water resource availability</a:t>
            </a:r>
            <a:endParaRPr lang="en-US" sz="2000" dirty="0"/>
          </a:p>
          <a:p>
            <a:pPr marL="342900" indent="-342900">
              <a:spcBef>
                <a:spcPts val="200"/>
              </a:spcBef>
              <a:buClr>
                <a:schemeClr val="accent1"/>
              </a:buClr>
              <a:buFont typeface="Webdings" panose="05030102010509060703" pitchFamily="18" charset="2"/>
              <a:buChar char="4"/>
            </a:pPr>
            <a:r>
              <a:rPr lang="en-US" sz="2400" b="1" dirty="0" smtClean="0">
                <a:solidFill>
                  <a:schemeClr val="accent1"/>
                </a:solidFill>
              </a:rPr>
              <a:t>La </a:t>
            </a:r>
            <a:r>
              <a:rPr lang="en-US" sz="2400" b="1" dirty="0">
                <a:solidFill>
                  <a:schemeClr val="accent1"/>
                </a:solidFill>
              </a:rPr>
              <a:t>Niña</a:t>
            </a:r>
          </a:p>
          <a:p>
            <a:pPr marL="800100" lvl="1" indent="-342900">
              <a:spcBef>
                <a:spcPts val="200"/>
              </a:spcBef>
              <a:buClr>
                <a:schemeClr val="accent1"/>
              </a:buClr>
              <a:buFont typeface="Webdings" panose="05030102010509060703" pitchFamily="18" charset="2"/>
              <a:buChar char="4"/>
            </a:pPr>
            <a:r>
              <a:rPr lang="en-US" sz="2000" dirty="0" smtClean="0"/>
              <a:t>Large surf and high tides influence surface and ground water</a:t>
            </a:r>
          </a:p>
          <a:p>
            <a:pPr marL="800100" lvl="1" indent="-342900">
              <a:spcBef>
                <a:spcPts val="200"/>
              </a:spcBef>
              <a:buClr>
                <a:schemeClr val="accent1"/>
              </a:buClr>
              <a:buFont typeface="Webdings" panose="05030102010509060703" pitchFamily="18" charset="2"/>
              <a:buChar char="4"/>
            </a:pPr>
            <a:r>
              <a:rPr lang="en-US" sz="2000" dirty="0" smtClean="0"/>
              <a:t>Water resource availability</a:t>
            </a:r>
            <a:br>
              <a:rPr lang="en-US" sz="2000" dirty="0" smtClean="0"/>
            </a:br>
            <a:endParaRPr lang="en-US" sz="2000" dirty="0"/>
          </a:p>
        </p:txBody>
      </p:sp>
    </p:spTree>
    <p:extLst>
      <p:ext uri="{BB962C8B-B14F-4D97-AF65-F5344CB8AC3E}">
        <p14:creationId xmlns:p14="http://schemas.microsoft.com/office/powerpoint/2010/main" val="41252801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5739493" y="6461217"/>
            <a:ext cx="2662863" cy="274320"/>
          </a:xfrm>
        </p:spPr>
        <p:txBody>
          <a:bodyPr>
            <a:normAutofit fontScale="77500" lnSpcReduction="20000"/>
          </a:bodyPr>
          <a:lstStyle/>
          <a:p>
            <a:pPr algn="r"/>
            <a:r>
              <a:rPr lang="en-US" dirty="0" smtClean="0"/>
              <a:t>Credit:</a:t>
            </a:r>
            <a:r>
              <a:rPr lang="en-US" dirty="0"/>
              <a:t> Dennis Huang (University of Hawaii)</a:t>
            </a:r>
          </a:p>
        </p:txBody>
      </p:sp>
      <p:sp>
        <p:nvSpPr>
          <p:cNvPr id="2" name="TextBox 1"/>
          <p:cNvSpPr txBox="1"/>
          <p:nvPr/>
        </p:nvSpPr>
        <p:spPr>
          <a:xfrm>
            <a:off x="6246419" y="1917267"/>
            <a:ext cx="1526857" cy="369332"/>
          </a:xfrm>
          <a:prstGeom prst="rect">
            <a:avLst/>
          </a:prstGeom>
          <a:noFill/>
        </p:spPr>
        <p:txBody>
          <a:bodyPr wrap="square" rtlCol="0">
            <a:spAutoFit/>
          </a:bodyPr>
          <a:lstStyle/>
          <a:p>
            <a:r>
              <a:rPr lang="en-US" b="1" dirty="0" smtClean="0">
                <a:solidFill>
                  <a:schemeClr val="bg1"/>
                </a:solidFill>
              </a:rPr>
              <a:t>Hawaii</a:t>
            </a:r>
            <a:r>
              <a:rPr lang="en-US" b="1" dirty="0" smtClean="0"/>
              <a:t> </a:t>
            </a:r>
            <a:endParaRPr lang="en-US" b="1" dirty="0"/>
          </a:p>
        </p:txBody>
      </p:sp>
      <p:sp>
        <p:nvSpPr>
          <p:cNvPr id="18" name="TextBox 17"/>
          <p:cNvSpPr txBox="1"/>
          <p:nvPr/>
        </p:nvSpPr>
        <p:spPr>
          <a:xfrm>
            <a:off x="2422086" y="4267429"/>
            <a:ext cx="1526857" cy="1200329"/>
          </a:xfrm>
          <a:prstGeom prst="rect">
            <a:avLst/>
          </a:prstGeom>
          <a:noFill/>
        </p:spPr>
        <p:txBody>
          <a:bodyPr wrap="square" rtlCol="0">
            <a:spAutoFit/>
          </a:bodyPr>
          <a:lstStyle/>
          <a:p>
            <a:pPr algn="ctr"/>
            <a:r>
              <a:rPr lang="en-US" b="1" dirty="0" smtClean="0">
                <a:solidFill>
                  <a:schemeClr val="bg1"/>
                </a:solidFill>
              </a:rPr>
              <a:t>Federated States of Micronesia</a:t>
            </a:r>
          </a:p>
          <a:p>
            <a:pPr algn="ctr"/>
            <a:r>
              <a:rPr lang="en-US" b="1" dirty="0" smtClean="0"/>
              <a:t> </a:t>
            </a:r>
            <a:endParaRPr lang="en-US" b="1" dirty="0"/>
          </a:p>
        </p:txBody>
      </p:sp>
      <p:sp>
        <p:nvSpPr>
          <p:cNvPr id="19" name="TextBox 18"/>
          <p:cNvSpPr txBox="1"/>
          <p:nvPr/>
        </p:nvSpPr>
        <p:spPr>
          <a:xfrm>
            <a:off x="2038596" y="1621902"/>
            <a:ext cx="2293838" cy="1200329"/>
          </a:xfrm>
          <a:prstGeom prst="rect">
            <a:avLst/>
          </a:prstGeom>
          <a:noFill/>
        </p:spPr>
        <p:txBody>
          <a:bodyPr wrap="square" rtlCol="0">
            <a:spAutoFit/>
          </a:bodyPr>
          <a:lstStyle/>
          <a:p>
            <a:pPr algn="ctr"/>
            <a:r>
              <a:rPr lang="en-US" b="1" dirty="0" smtClean="0">
                <a:solidFill>
                  <a:schemeClr val="bg1"/>
                </a:solidFill>
              </a:rPr>
              <a:t>Commonwealth of the Northern Mariana Islands</a:t>
            </a:r>
          </a:p>
          <a:p>
            <a:r>
              <a:rPr lang="en-US" b="1" dirty="0" smtClean="0"/>
              <a:t> </a:t>
            </a:r>
            <a:endParaRPr lang="en-US" b="1" dirty="0"/>
          </a:p>
        </p:txBody>
      </p:sp>
      <p:sp>
        <p:nvSpPr>
          <p:cNvPr id="20" name="TextBox 19"/>
          <p:cNvSpPr txBox="1"/>
          <p:nvPr/>
        </p:nvSpPr>
        <p:spPr>
          <a:xfrm>
            <a:off x="5024362" y="3241334"/>
            <a:ext cx="1526857" cy="646331"/>
          </a:xfrm>
          <a:prstGeom prst="rect">
            <a:avLst/>
          </a:prstGeom>
          <a:noFill/>
        </p:spPr>
        <p:txBody>
          <a:bodyPr wrap="square" rtlCol="0">
            <a:spAutoFit/>
          </a:bodyPr>
          <a:lstStyle/>
          <a:p>
            <a:r>
              <a:rPr lang="en-US" b="1" dirty="0" smtClean="0">
                <a:solidFill>
                  <a:schemeClr val="bg1"/>
                </a:solidFill>
              </a:rPr>
              <a:t>Marshall Islands</a:t>
            </a:r>
            <a:r>
              <a:rPr lang="en-US" b="1" dirty="0" smtClean="0"/>
              <a:t> </a:t>
            </a:r>
            <a:endParaRPr lang="en-US" b="1" dirty="0"/>
          </a:p>
        </p:txBody>
      </p:sp>
      <p:sp>
        <p:nvSpPr>
          <p:cNvPr id="21" name="TextBox 20"/>
          <p:cNvSpPr txBox="1"/>
          <p:nvPr/>
        </p:nvSpPr>
        <p:spPr>
          <a:xfrm>
            <a:off x="6067411" y="4267429"/>
            <a:ext cx="1526857" cy="646331"/>
          </a:xfrm>
          <a:prstGeom prst="rect">
            <a:avLst/>
          </a:prstGeom>
          <a:noFill/>
        </p:spPr>
        <p:txBody>
          <a:bodyPr wrap="square" rtlCol="0">
            <a:spAutoFit/>
          </a:bodyPr>
          <a:lstStyle/>
          <a:p>
            <a:pPr algn="ctr"/>
            <a:r>
              <a:rPr lang="en-US" b="1" dirty="0" smtClean="0">
                <a:solidFill>
                  <a:schemeClr val="bg1"/>
                </a:solidFill>
              </a:rPr>
              <a:t>American   Samoa</a:t>
            </a:r>
            <a:r>
              <a:rPr lang="en-US" b="1" dirty="0" smtClean="0"/>
              <a:t> </a:t>
            </a:r>
            <a:endParaRPr lang="en-US" b="1" dirty="0"/>
          </a:p>
        </p:txBody>
      </p:sp>
      <p:sp>
        <p:nvSpPr>
          <p:cNvPr id="22" name="TextBox 21"/>
          <p:cNvSpPr txBox="1"/>
          <p:nvPr/>
        </p:nvSpPr>
        <p:spPr>
          <a:xfrm>
            <a:off x="1271601" y="2872783"/>
            <a:ext cx="1526857" cy="646331"/>
          </a:xfrm>
          <a:prstGeom prst="rect">
            <a:avLst/>
          </a:prstGeom>
          <a:noFill/>
        </p:spPr>
        <p:txBody>
          <a:bodyPr wrap="square" rtlCol="0">
            <a:spAutoFit/>
          </a:bodyPr>
          <a:lstStyle/>
          <a:p>
            <a:pPr algn="ctr"/>
            <a:r>
              <a:rPr lang="en-US" b="1" dirty="0" smtClean="0">
                <a:solidFill>
                  <a:schemeClr val="bg1"/>
                </a:solidFill>
              </a:rPr>
              <a:t>Republic of Palau</a:t>
            </a:r>
            <a:endParaRPr lang="en-US" b="1" dirty="0"/>
          </a:p>
        </p:txBody>
      </p:sp>
      <p:sp>
        <p:nvSpPr>
          <p:cNvPr id="4" name="Text Placeholder 3"/>
          <p:cNvSpPr>
            <a:spLocks noGrp="1"/>
          </p:cNvSpPr>
          <p:nvPr>
            <p:ph type="body" sz="quarter" idx="10"/>
          </p:nvPr>
        </p:nvSpPr>
        <p:spPr>
          <a:xfrm>
            <a:off x="285323" y="160048"/>
            <a:ext cx="4047111" cy="1461854"/>
          </a:xfrm>
        </p:spPr>
        <p:txBody>
          <a:bodyPr>
            <a:normAutofit/>
          </a:bodyPr>
          <a:lstStyle/>
          <a:p>
            <a:r>
              <a:rPr lang="en-US" dirty="0" smtClean="0"/>
              <a:t>Water Resource Management</a:t>
            </a:r>
            <a:endParaRPr lang="en-US" dirty="0"/>
          </a:p>
        </p:txBody>
      </p:sp>
      <p:pic>
        <p:nvPicPr>
          <p:cNvPr id="4098" name="Picture 2" descr="C:\Users\nicholas.luchetti\Documents\Downloads\DSC_85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997" y="1652677"/>
            <a:ext cx="6697683" cy="446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6939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5739493" y="6461217"/>
            <a:ext cx="2662863" cy="274320"/>
          </a:xfrm>
        </p:spPr>
        <p:txBody>
          <a:bodyPr>
            <a:normAutofit fontScale="85000" lnSpcReduction="10000"/>
          </a:bodyPr>
          <a:lstStyle/>
          <a:p>
            <a:pPr algn="r"/>
            <a:r>
              <a:rPr lang="en-US" dirty="0" smtClean="0"/>
              <a:t>Credit: Made in ArcGIS using </a:t>
            </a:r>
            <a:r>
              <a:rPr lang="en-US" dirty="0" err="1" smtClean="0"/>
              <a:t>basemap</a:t>
            </a:r>
            <a:r>
              <a:rPr lang="en-US" dirty="0" smtClean="0"/>
              <a:t>. </a:t>
            </a:r>
            <a:endParaRPr lang="en-US" dirty="0"/>
          </a:p>
        </p:txBody>
      </p:sp>
      <p:sp>
        <p:nvSpPr>
          <p:cNvPr id="2" name="TextBox 1"/>
          <p:cNvSpPr txBox="1"/>
          <p:nvPr/>
        </p:nvSpPr>
        <p:spPr>
          <a:xfrm>
            <a:off x="6246419" y="1917267"/>
            <a:ext cx="1526857" cy="369332"/>
          </a:xfrm>
          <a:prstGeom prst="rect">
            <a:avLst/>
          </a:prstGeom>
          <a:noFill/>
        </p:spPr>
        <p:txBody>
          <a:bodyPr wrap="square" rtlCol="0">
            <a:spAutoFit/>
          </a:bodyPr>
          <a:lstStyle/>
          <a:p>
            <a:r>
              <a:rPr lang="en-US" b="1" dirty="0" smtClean="0">
                <a:solidFill>
                  <a:schemeClr val="bg1"/>
                </a:solidFill>
              </a:rPr>
              <a:t>Hawaii</a:t>
            </a:r>
            <a:r>
              <a:rPr lang="en-US" b="1" dirty="0" smtClean="0"/>
              <a:t> </a:t>
            </a:r>
            <a:endParaRPr lang="en-US" b="1" dirty="0"/>
          </a:p>
        </p:txBody>
      </p:sp>
      <p:sp>
        <p:nvSpPr>
          <p:cNvPr id="18" name="TextBox 17"/>
          <p:cNvSpPr txBox="1"/>
          <p:nvPr/>
        </p:nvSpPr>
        <p:spPr>
          <a:xfrm>
            <a:off x="2422086" y="4267429"/>
            <a:ext cx="1526857" cy="1200329"/>
          </a:xfrm>
          <a:prstGeom prst="rect">
            <a:avLst/>
          </a:prstGeom>
          <a:noFill/>
        </p:spPr>
        <p:txBody>
          <a:bodyPr wrap="square" rtlCol="0">
            <a:spAutoFit/>
          </a:bodyPr>
          <a:lstStyle/>
          <a:p>
            <a:pPr algn="ctr"/>
            <a:r>
              <a:rPr lang="en-US" b="1" dirty="0" smtClean="0">
                <a:solidFill>
                  <a:schemeClr val="bg1"/>
                </a:solidFill>
              </a:rPr>
              <a:t>Federated States of Micronesia</a:t>
            </a:r>
          </a:p>
          <a:p>
            <a:pPr algn="ctr"/>
            <a:r>
              <a:rPr lang="en-US" b="1" dirty="0" smtClean="0"/>
              <a:t> </a:t>
            </a:r>
            <a:endParaRPr lang="en-US" b="1" dirty="0"/>
          </a:p>
        </p:txBody>
      </p:sp>
      <p:sp>
        <p:nvSpPr>
          <p:cNvPr id="19" name="TextBox 18"/>
          <p:cNvSpPr txBox="1"/>
          <p:nvPr/>
        </p:nvSpPr>
        <p:spPr>
          <a:xfrm>
            <a:off x="4872529" y="1052695"/>
            <a:ext cx="4274636" cy="1477328"/>
          </a:xfrm>
          <a:prstGeom prst="rect">
            <a:avLst/>
          </a:prstGeom>
          <a:noFill/>
        </p:spPr>
        <p:txBody>
          <a:bodyPr wrap="square" rtlCol="0">
            <a:spAutoFit/>
          </a:bodyPr>
          <a:lstStyle/>
          <a:p>
            <a:pPr algn="ctr"/>
            <a:r>
              <a:rPr lang="en-US" b="1" dirty="0" smtClean="0"/>
              <a:t>“YAY</a:t>
            </a:r>
            <a:r>
              <a:rPr lang="en-US" b="1" dirty="0"/>
              <a:t>!!  Thank you so much Jessica!  I have been waiting for something like this to come our way</a:t>
            </a:r>
            <a:r>
              <a:rPr lang="en-US" b="1" dirty="0" smtClean="0"/>
              <a:t>...” </a:t>
            </a:r>
          </a:p>
          <a:p>
            <a:pPr algn="ctr"/>
            <a:endParaRPr lang="en-US" dirty="0"/>
          </a:p>
          <a:p>
            <a:pPr algn="ctr"/>
            <a:r>
              <a:rPr lang="en-US" dirty="0" smtClean="0"/>
              <a:t>– Maria </a:t>
            </a:r>
            <a:r>
              <a:rPr lang="en-US" dirty="0" err="1" smtClean="0"/>
              <a:t>Ngemaes</a:t>
            </a:r>
            <a:r>
              <a:rPr lang="en-US" dirty="0" smtClean="0"/>
              <a:t>, MIC in Palau</a:t>
            </a:r>
          </a:p>
        </p:txBody>
      </p:sp>
      <p:sp>
        <p:nvSpPr>
          <p:cNvPr id="20" name="TextBox 19"/>
          <p:cNvSpPr txBox="1"/>
          <p:nvPr/>
        </p:nvSpPr>
        <p:spPr>
          <a:xfrm>
            <a:off x="5024362" y="3241334"/>
            <a:ext cx="1526857" cy="646331"/>
          </a:xfrm>
          <a:prstGeom prst="rect">
            <a:avLst/>
          </a:prstGeom>
          <a:noFill/>
        </p:spPr>
        <p:txBody>
          <a:bodyPr wrap="square" rtlCol="0">
            <a:spAutoFit/>
          </a:bodyPr>
          <a:lstStyle/>
          <a:p>
            <a:r>
              <a:rPr lang="en-US" b="1" dirty="0" smtClean="0">
                <a:solidFill>
                  <a:schemeClr val="bg1"/>
                </a:solidFill>
              </a:rPr>
              <a:t>Marshall Islands</a:t>
            </a:r>
            <a:r>
              <a:rPr lang="en-US" b="1" dirty="0" smtClean="0"/>
              <a:t> </a:t>
            </a:r>
            <a:endParaRPr lang="en-US" b="1" dirty="0"/>
          </a:p>
        </p:txBody>
      </p:sp>
      <p:sp>
        <p:nvSpPr>
          <p:cNvPr id="21" name="TextBox 20"/>
          <p:cNvSpPr txBox="1"/>
          <p:nvPr/>
        </p:nvSpPr>
        <p:spPr>
          <a:xfrm>
            <a:off x="6067411" y="4267429"/>
            <a:ext cx="1526857" cy="646331"/>
          </a:xfrm>
          <a:prstGeom prst="rect">
            <a:avLst/>
          </a:prstGeom>
          <a:noFill/>
        </p:spPr>
        <p:txBody>
          <a:bodyPr wrap="square" rtlCol="0">
            <a:spAutoFit/>
          </a:bodyPr>
          <a:lstStyle/>
          <a:p>
            <a:pPr algn="ctr"/>
            <a:r>
              <a:rPr lang="en-US" b="1" dirty="0" smtClean="0">
                <a:solidFill>
                  <a:schemeClr val="bg1"/>
                </a:solidFill>
              </a:rPr>
              <a:t>American   Samoa</a:t>
            </a:r>
            <a:r>
              <a:rPr lang="en-US" b="1" dirty="0" smtClean="0"/>
              <a:t> </a:t>
            </a:r>
            <a:endParaRPr lang="en-US" b="1" dirty="0"/>
          </a:p>
        </p:txBody>
      </p:sp>
      <p:sp>
        <p:nvSpPr>
          <p:cNvPr id="22" name="TextBox 21"/>
          <p:cNvSpPr txBox="1"/>
          <p:nvPr/>
        </p:nvSpPr>
        <p:spPr>
          <a:xfrm>
            <a:off x="1271601" y="2872783"/>
            <a:ext cx="1526857" cy="646331"/>
          </a:xfrm>
          <a:prstGeom prst="rect">
            <a:avLst/>
          </a:prstGeom>
          <a:noFill/>
        </p:spPr>
        <p:txBody>
          <a:bodyPr wrap="square" rtlCol="0">
            <a:spAutoFit/>
          </a:bodyPr>
          <a:lstStyle/>
          <a:p>
            <a:pPr algn="ctr"/>
            <a:r>
              <a:rPr lang="en-US" b="1" dirty="0" smtClean="0">
                <a:solidFill>
                  <a:schemeClr val="bg1"/>
                </a:solidFill>
              </a:rPr>
              <a:t>Republic of Palau</a:t>
            </a:r>
            <a:endParaRPr lang="en-US" b="1" dirty="0"/>
          </a:p>
        </p:txBody>
      </p:sp>
      <p:sp>
        <p:nvSpPr>
          <p:cNvPr id="4" name="Text Placeholder 3"/>
          <p:cNvSpPr>
            <a:spLocks noGrp="1"/>
          </p:cNvSpPr>
          <p:nvPr>
            <p:ph type="body" sz="quarter" idx="10"/>
          </p:nvPr>
        </p:nvSpPr>
        <p:spPr>
          <a:xfrm>
            <a:off x="285323" y="319445"/>
            <a:ext cx="4047111" cy="1176846"/>
          </a:xfrm>
        </p:spPr>
        <p:txBody>
          <a:bodyPr>
            <a:normAutofit/>
          </a:bodyPr>
          <a:lstStyle/>
          <a:p>
            <a:r>
              <a:rPr lang="en-US" dirty="0" smtClean="0"/>
              <a:t>PEAC</a:t>
            </a:r>
            <a:endParaRPr lang="en-US" dirty="0"/>
          </a:p>
        </p:txBody>
      </p:sp>
      <p:sp>
        <p:nvSpPr>
          <p:cNvPr id="10" name="TextBox 9"/>
          <p:cNvSpPr txBox="1"/>
          <p:nvPr/>
        </p:nvSpPr>
        <p:spPr>
          <a:xfrm>
            <a:off x="4693521" y="2872783"/>
            <a:ext cx="4274636" cy="1200329"/>
          </a:xfrm>
          <a:prstGeom prst="rect">
            <a:avLst/>
          </a:prstGeom>
          <a:noFill/>
        </p:spPr>
        <p:txBody>
          <a:bodyPr wrap="square" rtlCol="0">
            <a:spAutoFit/>
          </a:bodyPr>
          <a:lstStyle/>
          <a:p>
            <a:pPr algn="ctr"/>
            <a:r>
              <a:rPr lang="en-US" b="1" dirty="0" smtClean="0"/>
              <a:t>“This </a:t>
            </a:r>
            <a:r>
              <a:rPr lang="en-US" b="1" dirty="0"/>
              <a:t>looks like terrific </a:t>
            </a:r>
            <a:r>
              <a:rPr lang="en-US" b="1" dirty="0" smtClean="0"/>
              <a:t>data.”</a:t>
            </a:r>
          </a:p>
          <a:p>
            <a:pPr algn="ctr"/>
            <a:endParaRPr lang="en-US" dirty="0"/>
          </a:p>
          <a:p>
            <a:pPr algn="ctr"/>
            <a:r>
              <a:rPr lang="en-US" dirty="0" smtClean="0"/>
              <a:t>– Chip Guard, </a:t>
            </a:r>
            <a:r>
              <a:rPr lang="en-US" dirty="0"/>
              <a:t>Warning Coordination Meteorologist at NWS Guam</a:t>
            </a:r>
            <a:endParaRPr lang="en-US" dirty="0" smtClean="0"/>
          </a:p>
        </p:txBody>
      </p:sp>
      <p:sp>
        <p:nvSpPr>
          <p:cNvPr id="12" name="TextBox 11"/>
          <p:cNvSpPr txBox="1"/>
          <p:nvPr/>
        </p:nvSpPr>
        <p:spPr>
          <a:xfrm>
            <a:off x="4693521" y="4504088"/>
            <a:ext cx="4274636" cy="1754326"/>
          </a:xfrm>
          <a:prstGeom prst="rect">
            <a:avLst/>
          </a:prstGeom>
          <a:noFill/>
        </p:spPr>
        <p:txBody>
          <a:bodyPr wrap="square" rtlCol="0">
            <a:spAutoFit/>
          </a:bodyPr>
          <a:lstStyle/>
          <a:p>
            <a:pPr algn="ctr"/>
            <a:r>
              <a:rPr lang="en-US" b="1" dirty="0" smtClean="0"/>
              <a:t>“This </a:t>
            </a:r>
            <a:r>
              <a:rPr lang="en-US" b="1" dirty="0"/>
              <a:t>is great!!  Keep up the good work</a:t>
            </a:r>
            <a:r>
              <a:rPr lang="en-US" b="1" dirty="0" smtClean="0"/>
              <a:t>.” </a:t>
            </a:r>
          </a:p>
          <a:p>
            <a:pPr algn="ctr"/>
            <a:endParaRPr lang="en-US" dirty="0"/>
          </a:p>
          <a:p>
            <a:pPr algn="ctr"/>
            <a:r>
              <a:rPr lang="en-US" dirty="0" smtClean="0"/>
              <a:t>– Mark Lander, </a:t>
            </a:r>
            <a:r>
              <a:rPr lang="en-US" dirty="0"/>
              <a:t>Professor of Water Resources </a:t>
            </a:r>
            <a:r>
              <a:rPr lang="en-US" dirty="0" smtClean="0"/>
              <a:t>Engineering, University of Guam</a:t>
            </a:r>
          </a:p>
        </p:txBody>
      </p:sp>
      <p:pic>
        <p:nvPicPr>
          <p:cNvPr id="6148" name="Picture 4" descr="C:\Users\nicholas.luchetti\Desktop\statatawt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598" y="1656976"/>
            <a:ext cx="3990975" cy="37242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3"/>
          </p:nvPr>
        </p:nvSpPr>
        <p:spPr>
          <a:xfrm>
            <a:off x="2037942" y="5528620"/>
            <a:ext cx="2295144" cy="274320"/>
          </a:xfrm>
        </p:spPr>
        <p:txBody>
          <a:bodyPr>
            <a:normAutofit fontScale="70000" lnSpcReduction="20000"/>
          </a:bodyPr>
          <a:lstStyle/>
          <a:p>
            <a:r>
              <a:rPr lang="en-US" dirty="0" smtClean="0"/>
              <a:t>Credit: PEAC Quarterly Update Newsletter</a:t>
            </a:r>
            <a:endParaRPr lang="en-US" dirty="0"/>
          </a:p>
        </p:txBody>
      </p:sp>
    </p:spTree>
    <p:extLst>
      <p:ext uri="{BB962C8B-B14F-4D97-AF65-F5344CB8AC3E}">
        <p14:creationId xmlns:p14="http://schemas.microsoft.com/office/powerpoint/2010/main" val="174849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 grpId="0"/>
      <p:bldP spid="12" grpId="0"/>
    </p:bldLst>
  </p:timing>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3400</TotalTime>
  <Words>1947</Words>
  <Application>Microsoft Office PowerPoint</Application>
  <PresentationFormat>On-screen Show (4:3)</PresentationFormat>
  <Paragraphs>284</Paragraphs>
  <Slides>21</Slides>
  <Notes>17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3" baseType="lpstr">
      <vt:lpstr>Office Theme</vt:lpstr>
      <vt:lpstr>Adobe 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Jessica Sutton</cp:lastModifiedBy>
  <cp:revision>175</cp:revision>
  <dcterms:created xsi:type="dcterms:W3CDTF">2015-05-18T13:26:09Z</dcterms:created>
  <dcterms:modified xsi:type="dcterms:W3CDTF">2015-07-21T20:22:05Z</dcterms:modified>
</cp:coreProperties>
</file>