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42"/>
  </p:notesMasterIdLst>
  <p:handoutMasterIdLst>
    <p:handoutMasterId r:id="rId43"/>
  </p:handoutMasterIdLst>
  <p:sldIdLst>
    <p:sldId id="38271" r:id="rId5"/>
    <p:sldId id="38272" r:id="rId6"/>
    <p:sldId id="366" r:id="rId7"/>
    <p:sldId id="38279" r:id="rId8"/>
    <p:sldId id="38278" r:id="rId9"/>
    <p:sldId id="38280" r:id="rId10"/>
    <p:sldId id="38281" r:id="rId11"/>
    <p:sldId id="38377" r:id="rId12"/>
    <p:sldId id="38266" r:id="rId13"/>
    <p:sldId id="38268" r:id="rId14"/>
    <p:sldId id="38380" r:id="rId15"/>
    <p:sldId id="38274" r:id="rId16"/>
    <p:sldId id="351" r:id="rId17"/>
    <p:sldId id="38262" r:id="rId18"/>
    <p:sldId id="38263" r:id="rId19"/>
    <p:sldId id="352" r:id="rId20"/>
    <p:sldId id="279" r:id="rId21"/>
    <p:sldId id="281" r:id="rId22"/>
    <p:sldId id="282" r:id="rId23"/>
    <p:sldId id="38348" r:id="rId24"/>
    <p:sldId id="38360" r:id="rId25"/>
    <p:sldId id="38333" r:id="rId26"/>
    <p:sldId id="38334" r:id="rId27"/>
    <p:sldId id="38335" r:id="rId28"/>
    <p:sldId id="38336" r:id="rId29"/>
    <p:sldId id="38337" r:id="rId30"/>
    <p:sldId id="38338" r:id="rId31"/>
    <p:sldId id="38339" r:id="rId32"/>
    <p:sldId id="38340" r:id="rId33"/>
    <p:sldId id="38341" r:id="rId34"/>
    <p:sldId id="38350" r:id="rId35"/>
    <p:sldId id="38332" r:id="rId36"/>
    <p:sldId id="38347" r:id="rId37"/>
    <p:sldId id="38346" r:id="rId38"/>
    <p:sldId id="38261" r:id="rId39"/>
    <p:sldId id="38285" r:id="rId40"/>
    <p:sldId id="3828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29C262-2519-B2BF-CA1B-E77A99F91130}" name="Cecil Byles" initials="CB" userId="Cecil Byles" providerId="None"/>
  <p188:author id="{4A8F04E3-DBC9-AF16-3575-282287F2EC14}" name="Lisa Tanh" initials="LT" userId="Lisa Tanh"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yles, Robert C. (LARC-E3)[SSAI DEVELOP]" initials="BRC(ED" lastIdx="2" clrIdx="0">
    <p:extLst>
      <p:ext uri="{19B8F6BF-5375-455C-9EA6-DF929625EA0E}">
        <p15:presenceInfo xmlns:p15="http://schemas.microsoft.com/office/powerpoint/2012/main" userId="S::rcbyles@ndc.nasa.gov::f2fd4499-2563-4908-9210-b44e2282d021" providerId="AD"/>
      </p:ext>
    </p:extLst>
  </p:cmAuthor>
  <p:cmAuthor id="2" name="Laramie" initials="L" lastIdx="5" clrIdx="1">
    <p:extLst>
      <p:ext uri="{19B8F6BF-5375-455C-9EA6-DF929625EA0E}">
        <p15:presenceInfo xmlns:p15="http://schemas.microsoft.com/office/powerpoint/2012/main" userId="S::ldplott@ndc.nasa.gov::12fa7add-6da5-4f07-a1f9-aac8f53d42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96AD"/>
    <a:srgbClr val="6A7278"/>
    <a:srgbClr val="5595AC"/>
    <a:srgbClr val="53B4B9"/>
    <a:srgbClr val="55C3CF"/>
    <a:srgbClr val="50C8A7"/>
    <a:srgbClr val="BFF57E"/>
    <a:srgbClr val="E6FEF7"/>
    <a:srgbClr val="CCFFFF"/>
    <a:srgbClr val="CCE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D4EEDC-14EF-4B9C-86E0-C7BE7EDBCBA2}" v="27" dt="2023-05-26T20:07:29.520"/>
    <p1510:client id="{BDA09C60-E889-2B73-81A1-A38E4325C754}" v="36" dt="2023-05-26T21:38:28.864"/>
    <p1510:client id="{C01811BA-9721-421F-8749-08515A9EBF53}" v="3" dt="2023-05-26T21:46:28.5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892" autoAdjust="0"/>
    <p:restoredTop sz="96517" autoAdjust="0"/>
  </p:normalViewPr>
  <p:slideViewPr>
    <p:cSldViewPr snapToGrid="0">
      <p:cViewPr varScale="1">
        <p:scale>
          <a:sx n="82" d="100"/>
          <a:sy n="82" d="100"/>
        </p:scale>
        <p:origin x="283" y="101"/>
      </p:cViewPr>
      <p:guideLst/>
    </p:cSldViewPr>
  </p:slideViewPr>
  <p:notesTextViewPr>
    <p:cViewPr>
      <p:scale>
        <a:sx n="100" d="100"/>
        <a:sy n="100" d="100"/>
      </p:scale>
      <p:origin x="0" y="0"/>
    </p:cViewPr>
  </p:notesTextViewPr>
  <p:sorterViewPr>
    <p:cViewPr varScale="1">
      <p:scale>
        <a:sx n="1" d="1"/>
        <a:sy n="1" d="1"/>
      </p:scale>
      <p:origin x="0" y="-5982"/>
    </p:cViewPr>
  </p:sorterViewPr>
  <p:notesViewPr>
    <p:cSldViewPr snapToGrid="0">
      <p:cViewPr varScale="1">
        <p:scale>
          <a:sx n="92" d="100"/>
          <a:sy n="92" d="100"/>
        </p:scale>
        <p:origin x="4424"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E9EE1D-D0E6-48A9-9413-C76FB2AF1086}" type="doc">
      <dgm:prSet loTypeId="urn:microsoft.com/office/officeart/2005/8/layout/lProcess2" loCatId="list" qsTypeId="urn:microsoft.com/office/officeart/2005/8/quickstyle/simple4" qsCatId="simple" csTypeId="urn:microsoft.com/office/officeart/2005/8/colors/accent6_3" csCatId="accent6" phldr="1"/>
      <dgm:spPr/>
      <dgm:t>
        <a:bodyPr/>
        <a:lstStyle/>
        <a:p>
          <a:endParaRPr lang="en-US"/>
        </a:p>
      </dgm:t>
    </dgm:pt>
    <dgm:pt modelId="{A8C4C20C-14C9-4A31-A2C3-538BAEB5B10F}">
      <dgm:prSet phldrT="[Text]"/>
      <dgm:spPr>
        <a:solidFill>
          <a:srgbClr val="B8394F"/>
        </a:solidFill>
      </dgm:spPr>
      <dgm:t>
        <a:bodyPr/>
        <a:lstStyle/>
        <a:p>
          <a:r>
            <a:rPr lang="en-US" b="1">
              <a:solidFill>
                <a:schemeClr val="bg1"/>
              </a:solidFill>
            </a:rPr>
            <a:t>A</a:t>
          </a:r>
          <a:r>
            <a:rPr lang="en-US" b="1">
              <a:solidFill>
                <a:schemeClr val="bg1"/>
              </a:solidFill>
              <a:latin typeface="Georgia"/>
            </a:rPr>
            <a:t>ttitude</a:t>
          </a:r>
        </a:p>
        <a:p>
          <a:r>
            <a:rPr lang="en-US">
              <a:solidFill>
                <a:schemeClr val="bg1"/>
              </a:solidFill>
              <a:latin typeface="Georgia"/>
            </a:rPr>
            <a:t>Where do we get our energy?</a:t>
          </a:r>
        </a:p>
      </dgm:t>
    </dgm:pt>
    <dgm:pt modelId="{07E58006-3724-430E-9CC4-544EEB0C3C89}" type="parTrans" cxnId="{781E6288-7BFC-4537-A984-36C1773033DC}">
      <dgm:prSet/>
      <dgm:spPr/>
      <dgm:t>
        <a:bodyPr/>
        <a:lstStyle/>
        <a:p>
          <a:endParaRPr lang="en-US"/>
        </a:p>
      </dgm:t>
    </dgm:pt>
    <dgm:pt modelId="{BCDD86A2-7D50-4FA0-A3A3-94CD11B54A95}" type="sibTrans" cxnId="{781E6288-7BFC-4537-A984-36C1773033DC}">
      <dgm:prSet/>
      <dgm:spPr/>
      <dgm:t>
        <a:bodyPr/>
        <a:lstStyle/>
        <a:p>
          <a:endParaRPr lang="en-US"/>
        </a:p>
      </dgm:t>
    </dgm:pt>
    <dgm:pt modelId="{60906987-31F7-4002-8999-C354B4C563A3}">
      <dgm:prSet phldrT="[Text]"/>
      <dgm:spPr>
        <a:solidFill>
          <a:schemeClr val="bg1"/>
        </a:solidFill>
      </dgm:spPr>
      <dgm:t>
        <a:bodyPr/>
        <a:lstStyle/>
        <a:p>
          <a:r>
            <a:rPr lang="en-US">
              <a:solidFill>
                <a:srgbClr val="6A7278"/>
              </a:solidFill>
              <a:latin typeface="Georgia"/>
            </a:rPr>
            <a:t>Extroversion</a:t>
          </a:r>
        </a:p>
        <a:p>
          <a:r>
            <a:rPr lang="en-US">
              <a:solidFill>
                <a:srgbClr val="6A7278"/>
              </a:solidFill>
              <a:latin typeface="Georgia"/>
            </a:rPr>
            <a:t>(E)</a:t>
          </a:r>
        </a:p>
      </dgm:t>
    </dgm:pt>
    <dgm:pt modelId="{C0C9FEC3-6550-4215-960E-9DE51F73EBEA}" type="parTrans" cxnId="{8B0F8479-FB1D-4E5F-BF14-9BE119FD8B73}">
      <dgm:prSet/>
      <dgm:spPr/>
      <dgm:t>
        <a:bodyPr/>
        <a:lstStyle/>
        <a:p>
          <a:endParaRPr lang="en-US"/>
        </a:p>
      </dgm:t>
    </dgm:pt>
    <dgm:pt modelId="{18C7A9BC-2C37-44A6-9418-A3AB9ECC9FCE}" type="sibTrans" cxnId="{8B0F8479-FB1D-4E5F-BF14-9BE119FD8B73}">
      <dgm:prSet/>
      <dgm:spPr/>
      <dgm:t>
        <a:bodyPr/>
        <a:lstStyle/>
        <a:p>
          <a:endParaRPr lang="en-US"/>
        </a:p>
      </dgm:t>
    </dgm:pt>
    <dgm:pt modelId="{99C82905-8128-46D0-981A-17FE2A821420}">
      <dgm:prSet phldrT="[Text]"/>
      <dgm:spPr>
        <a:solidFill>
          <a:schemeClr val="bg1"/>
        </a:solidFill>
      </dgm:spPr>
      <dgm:t>
        <a:bodyPr/>
        <a:lstStyle/>
        <a:p>
          <a:r>
            <a:rPr lang="en-US">
              <a:solidFill>
                <a:srgbClr val="6A7278"/>
              </a:solidFill>
              <a:latin typeface="Georgia"/>
            </a:rPr>
            <a:t>Introversion</a:t>
          </a:r>
        </a:p>
        <a:p>
          <a:r>
            <a:rPr lang="en-US">
              <a:solidFill>
                <a:srgbClr val="6A7278"/>
              </a:solidFill>
              <a:latin typeface="Georgia"/>
            </a:rPr>
            <a:t>(I)</a:t>
          </a:r>
        </a:p>
      </dgm:t>
    </dgm:pt>
    <dgm:pt modelId="{873587C4-480A-4085-BB3A-8E70E44BF278}" type="parTrans" cxnId="{0EA8ED7C-E333-4ED8-A93C-DCEE5FD0FC9B}">
      <dgm:prSet/>
      <dgm:spPr/>
      <dgm:t>
        <a:bodyPr/>
        <a:lstStyle/>
        <a:p>
          <a:endParaRPr lang="en-US"/>
        </a:p>
      </dgm:t>
    </dgm:pt>
    <dgm:pt modelId="{13412264-6CCA-483C-A279-8D74CBB380E4}" type="sibTrans" cxnId="{0EA8ED7C-E333-4ED8-A93C-DCEE5FD0FC9B}">
      <dgm:prSet/>
      <dgm:spPr/>
      <dgm:t>
        <a:bodyPr/>
        <a:lstStyle/>
        <a:p>
          <a:endParaRPr lang="en-US"/>
        </a:p>
      </dgm:t>
    </dgm:pt>
    <dgm:pt modelId="{C860E886-A7FC-4BA8-BBCA-85272BEB4B08}">
      <dgm:prSet phldrT="[Text]"/>
      <dgm:spPr>
        <a:solidFill>
          <a:srgbClr val="D0652A"/>
        </a:solidFill>
      </dgm:spPr>
      <dgm:t>
        <a:bodyPr/>
        <a:lstStyle/>
        <a:p>
          <a:r>
            <a:rPr lang="en-US" b="1">
              <a:solidFill>
                <a:schemeClr val="bg1"/>
              </a:solidFill>
              <a:latin typeface="Georgia"/>
            </a:rPr>
            <a:t>Information Gathering</a:t>
          </a:r>
        </a:p>
        <a:p>
          <a:r>
            <a:rPr lang="en-US">
              <a:solidFill>
                <a:schemeClr val="bg1"/>
              </a:solidFill>
              <a:latin typeface="Georgia"/>
            </a:rPr>
            <a:t>How do we take in our information?</a:t>
          </a:r>
        </a:p>
      </dgm:t>
    </dgm:pt>
    <dgm:pt modelId="{9ABE4F85-A5AF-4E71-8DF1-678F69253BB2}" type="parTrans" cxnId="{6B5B10C3-25C2-4B49-AF52-2E203AC5033E}">
      <dgm:prSet/>
      <dgm:spPr/>
      <dgm:t>
        <a:bodyPr/>
        <a:lstStyle/>
        <a:p>
          <a:endParaRPr lang="en-US"/>
        </a:p>
      </dgm:t>
    </dgm:pt>
    <dgm:pt modelId="{2008B773-5002-44F2-90BA-F14E26304911}" type="sibTrans" cxnId="{6B5B10C3-25C2-4B49-AF52-2E203AC5033E}">
      <dgm:prSet/>
      <dgm:spPr/>
      <dgm:t>
        <a:bodyPr/>
        <a:lstStyle/>
        <a:p>
          <a:endParaRPr lang="en-US"/>
        </a:p>
      </dgm:t>
    </dgm:pt>
    <dgm:pt modelId="{44658C34-FCC9-4605-AA7B-54A8A515769E}">
      <dgm:prSet phldrT="[Text]"/>
      <dgm:spPr>
        <a:solidFill>
          <a:schemeClr val="bg1"/>
        </a:solidFill>
      </dgm:spPr>
      <dgm:t>
        <a:bodyPr/>
        <a:lstStyle/>
        <a:p>
          <a:r>
            <a:rPr lang="en-US">
              <a:solidFill>
                <a:srgbClr val="6A7278"/>
              </a:solidFill>
              <a:latin typeface="Georgia"/>
            </a:rPr>
            <a:t>Intuiting</a:t>
          </a:r>
        </a:p>
        <a:p>
          <a:r>
            <a:rPr lang="en-US">
              <a:solidFill>
                <a:srgbClr val="6A7278"/>
              </a:solidFill>
              <a:latin typeface="Georgia"/>
            </a:rPr>
            <a:t>(N)</a:t>
          </a:r>
        </a:p>
      </dgm:t>
    </dgm:pt>
    <dgm:pt modelId="{84CC91B3-B261-43BE-ABC0-AB7B595BF639}" type="parTrans" cxnId="{257BCC26-6CD9-4180-9662-55D1092DA059}">
      <dgm:prSet/>
      <dgm:spPr/>
      <dgm:t>
        <a:bodyPr/>
        <a:lstStyle/>
        <a:p>
          <a:endParaRPr lang="en-US"/>
        </a:p>
      </dgm:t>
    </dgm:pt>
    <dgm:pt modelId="{CD464BF2-19EB-4088-90CB-8A78A88ED75C}" type="sibTrans" cxnId="{257BCC26-6CD9-4180-9662-55D1092DA059}">
      <dgm:prSet/>
      <dgm:spPr/>
      <dgm:t>
        <a:bodyPr/>
        <a:lstStyle/>
        <a:p>
          <a:endParaRPr lang="en-US"/>
        </a:p>
      </dgm:t>
    </dgm:pt>
    <dgm:pt modelId="{8BDDD6BB-39C3-40C3-8476-63221D658C89}">
      <dgm:prSet phldrT="[Text]"/>
      <dgm:spPr>
        <a:solidFill>
          <a:schemeClr val="bg1"/>
        </a:solidFill>
      </dgm:spPr>
      <dgm:t>
        <a:bodyPr/>
        <a:lstStyle/>
        <a:p>
          <a:r>
            <a:rPr lang="en-US">
              <a:solidFill>
                <a:srgbClr val="6A7278"/>
              </a:solidFill>
              <a:latin typeface="Georgia"/>
            </a:rPr>
            <a:t>Sensing</a:t>
          </a:r>
        </a:p>
        <a:p>
          <a:r>
            <a:rPr lang="en-US">
              <a:solidFill>
                <a:srgbClr val="6A7278"/>
              </a:solidFill>
              <a:latin typeface="Georgia"/>
            </a:rPr>
            <a:t>(S)</a:t>
          </a:r>
        </a:p>
      </dgm:t>
    </dgm:pt>
    <dgm:pt modelId="{5AF42A1B-30EC-4974-82FE-4866AF38323E}" type="parTrans" cxnId="{390C0BB2-CFDE-47AE-ACBA-25DB5ADAA56B}">
      <dgm:prSet/>
      <dgm:spPr/>
      <dgm:t>
        <a:bodyPr/>
        <a:lstStyle/>
        <a:p>
          <a:endParaRPr lang="en-US"/>
        </a:p>
      </dgm:t>
    </dgm:pt>
    <dgm:pt modelId="{3FDBF39C-1C3E-4E57-B8A2-CC15988C0977}" type="sibTrans" cxnId="{390C0BB2-CFDE-47AE-ACBA-25DB5ADAA56B}">
      <dgm:prSet/>
      <dgm:spPr/>
      <dgm:t>
        <a:bodyPr/>
        <a:lstStyle/>
        <a:p>
          <a:endParaRPr lang="en-US"/>
        </a:p>
      </dgm:t>
    </dgm:pt>
    <dgm:pt modelId="{00EA935B-0E3B-476E-9A60-0500CF222D9C}">
      <dgm:prSet phldrT="[Text]"/>
      <dgm:spPr>
        <a:solidFill>
          <a:srgbClr val="67A478"/>
        </a:solidFill>
      </dgm:spPr>
      <dgm:t>
        <a:bodyPr/>
        <a:lstStyle/>
        <a:p>
          <a:r>
            <a:rPr lang="en-US" b="1">
              <a:solidFill>
                <a:schemeClr val="bg1"/>
              </a:solidFill>
              <a:latin typeface="Georgia"/>
            </a:rPr>
            <a:t>Decision-Making</a:t>
          </a:r>
        </a:p>
        <a:p>
          <a:r>
            <a:rPr lang="en-US">
              <a:solidFill>
                <a:schemeClr val="bg1"/>
              </a:solidFill>
              <a:latin typeface="Georgia"/>
            </a:rPr>
            <a:t>How do we make our decisions?</a:t>
          </a:r>
        </a:p>
      </dgm:t>
    </dgm:pt>
    <dgm:pt modelId="{2014C9D7-1974-4321-BBA6-1025CF251A5B}" type="parTrans" cxnId="{C5B92BC4-E709-4947-B8AC-75B39B2C135F}">
      <dgm:prSet/>
      <dgm:spPr/>
      <dgm:t>
        <a:bodyPr/>
        <a:lstStyle/>
        <a:p>
          <a:endParaRPr lang="en-US"/>
        </a:p>
      </dgm:t>
    </dgm:pt>
    <dgm:pt modelId="{C41F495F-66B7-4E1B-A532-B1E9066E053A}" type="sibTrans" cxnId="{C5B92BC4-E709-4947-B8AC-75B39B2C135F}">
      <dgm:prSet/>
      <dgm:spPr/>
      <dgm:t>
        <a:bodyPr/>
        <a:lstStyle/>
        <a:p>
          <a:endParaRPr lang="en-US"/>
        </a:p>
      </dgm:t>
    </dgm:pt>
    <dgm:pt modelId="{D6737BDE-3867-4EB9-A411-4E6FC1508415}">
      <dgm:prSet phldrT="[Text]"/>
      <dgm:spPr>
        <a:solidFill>
          <a:schemeClr val="bg1"/>
        </a:solidFill>
      </dgm:spPr>
      <dgm:t>
        <a:bodyPr/>
        <a:lstStyle/>
        <a:p>
          <a:r>
            <a:rPr lang="en-US">
              <a:solidFill>
                <a:srgbClr val="6A7278"/>
              </a:solidFill>
              <a:latin typeface="Georgia"/>
            </a:rPr>
            <a:t>Thinking</a:t>
          </a:r>
        </a:p>
        <a:p>
          <a:r>
            <a:rPr lang="en-US">
              <a:solidFill>
                <a:srgbClr val="6A7278"/>
              </a:solidFill>
              <a:latin typeface="Georgia"/>
            </a:rPr>
            <a:t>(T)</a:t>
          </a:r>
        </a:p>
      </dgm:t>
    </dgm:pt>
    <dgm:pt modelId="{A46A1E37-46B5-45F3-97CB-89D7E4ACFDE7}" type="parTrans" cxnId="{C44E0879-87CA-419D-976B-8821E5E0A2B5}">
      <dgm:prSet/>
      <dgm:spPr/>
      <dgm:t>
        <a:bodyPr/>
        <a:lstStyle/>
        <a:p>
          <a:endParaRPr lang="en-US"/>
        </a:p>
      </dgm:t>
    </dgm:pt>
    <dgm:pt modelId="{0D5640F3-A541-4E15-9A7E-02BEA3AA90CE}" type="sibTrans" cxnId="{C44E0879-87CA-419D-976B-8821E5E0A2B5}">
      <dgm:prSet/>
      <dgm:spPr/>
      <dgm:t>
        <a:bodyPr/>
        <a:lstStyle/>
        <a:p>
          <a:endParaRPr lang="en-US"/>
        </a:p>
      </dgm:t>
    </dgm:pt>
    <dgm:pt modelId="{856F0B2D-6E14-4C5C-85CF-2436DE492953}">
      <dgm:prSet phldrT="[Text]"/>
      <dgm:spPr>
        <a:solidFill>
          <a:schemeClr val="bg1"/>
        </a:solidFill>
      </dgm:spPr>
      <dgm:t>
        <a:bodyPr/>
        <a:lstStyle/>
        <a:p>
          <a:r>
            <a:rPr lang="en-US">
              <a:solidFill>
                <a:srgbClr val="6A7278"/>
              </a:solidFill>
              <a:latin typeface="Georgia"/>
            </a:rPr>
            <a:t>Feeling</a:t>
          </a:r>
        </a:p>
        <a:p>
          <a:r>
            <a:rPr lang="en-US">
              <a:solidFill>
                <a:srgbClr val="6A7278"/>
              </a:solidFill>
              <a:latin typeface="Georgia"/>
            </a:rPr>
            <a:t>(F)</a:t>
          </a:r>
        </a:p>
      </dgm:t>
    </dgm:pt>
    <dgm:pt modelId="{6525D1AE-D24B-48AF-A444-EC15B96EB829}" type="parTrans" cxnId="{A5EC665B-54E5-4320-9313-DCE2A201D25C}">
      <dgm:prSet/>
      <dgm:spPr/>
      <dgm:t>
        <a:bodyPr/>
        <a:lstStyle/>
        <a:p>
          <a:endParaRPr lang="en-US"/>
        </a:p>
      </dgm:t>
    </dgm:pt>
    <dgm:pt modelId="{43545958-12C4-450E-80BE-E620959FD5F4}" type="sibTrans" cxnId="{A5EC665B-54E5-4320-9313-DCE2A201D25C}">
      <dgm:prSet/>
      <dgm:spPr/>
      <dgm:t>
        <a:bodyPr/>
        <a:lstStyle/>
        <a:p>
          <a:endParaRPr lang="en-US"/>
        </a:p>
      </dgm:t>
    </dgm:pt>
    <dgm:pt modelId="{3E3184C9-B6D2-4299-A1EC-D345216F3F15}">
      <dgm:prSet/>
      <dgm:spPr>
        <a:solidFill>
          <a:srgbClr val="51AEB3"/>
        </a:solidFill>
      </dgm:spPr>
      <dgm:t>
        <a:bodyPr/>
        <a:lstStyle/>
        <a:p>
          <a:r>
            <a:rPr lang="en-US" b="1">
              <a:solidFill>
                <a:schemeClr val="bg1"/>
              </a:solidFill>
              <a:latin typeface="Georgia"/>
            </a:rPr>
            <a:t>Lifestyle</a:t>
          </a:r>
        </a:p>
        <a:p>
          <a:r>
            <a:rPr lang="en-US">
              <a:solidFill>
                <a:schemeClr val="bg1"/>
              </a:solidFill>
              <a:latin typeface="Georgia"/>
            </a:rPr>
            <a:t>How do we organize our world?</a:t>
          </a:r>
        </a:p>
      </dgm:t>
    </dgm:pt>
    <dgm:pt modelId="{C08E3C08-5F56-4444-921B-82877716BCBD}" type="parTrans" cxnId="{75A2746B-A9A3-4229-B388-840128BB8F97}">
      <dgm:prSet/>
      <dgm:spPr/>
      <dgm:t>
        <a:bodyPr/>
        <a:lstStyle/>
        <a:p>
          <a:endParaRPr lang="en-US"/>
        </a:p>
      </dgm:t>
    </dgm:pt>
    <dgm:pt modelId="{8AE1296F-7A02-4A5A-B239-683040B0C349}" type="sibTrans" cxnId="{75A2746B-A9A3-4229-B388-840128BB8F97}">
      <dgm:prSet/>
      <dgm:spPr/>
      <dgm:t>
        <a:bodyPr/>
        <a:lstStyle/>
        <a:p>
          <a:endParaRPr lang="en-US"/>
        </a:p>
      </dgm:t>
    </dgm:pt>
    <dgm:pt modelId="{54851ABA-8206-4646-BE3E-BDE49BBD0FD2}">
      <dgm:prSet/>
      <dgm:spPr>
        <a:solidFill>
          <a:schemeClr val="bg1"/>
        </a:solidFill>
      </dgm:spPr>
      <dgm:t>
        <a:bodyPr/>
        <a:lstStyle/>
        <a:p>
          <a:pPr rtl="0"/>
          <a:r>
            <a:rPr lang="en-US">
              <a:solidFill>
                <a:srgbClr val="6A7278"/>
              </a:solidFill>
              <a:latin typeface="Georgia"/>
            </a:rPr>
            <a:t>Judging </a:t>
          </a:r>
        </a:p>
        <a:p>
          <a:r>
            <a:rPr lang="en-US">
              <a:solidFill>
                <a:srgbClr val="6A7278"/>
              </a:solidFill>
              <a:latin typeface="Georgia"/>
            </a:rPr>
            <a:t>(J)</a:t>
          </a:r>
        </a:p>
      </dgm:t>
    </dgm:pt>
    <dgm:pt modelId="{930E8F3C-D731-46CA-9296-5480917912B0}" type="parTrans" cxnId="{ED7FD7CE-7663-49BA-B207-0AE6F3DD6DB7}">
      <dgm:prSet/>
      <dgm:spPr/>
      <dgm:t>
        <a:bodyPr/>
        <a:lstStyle/>
        <a:p>
          <a:endParaRPr lang="en-US"/>
        </a:p>
      </dgm:t>
    </dgm:pt>
    <dgm:pt modelId="{F9418526-AAD7-4FC9-98AB-55EEFDE0FD89}" type="sibTrans" cxnId="{ED7FD7CE-7663-49BA-B207-0AE6F3DD6DB7}">
      <dgm:prSet/>
      <dgm:spPr/>
      <dgm:t>
        <a:bodyPr/>
        <a:lstStyle/>
        <a:p>
          <a:endParaRPr lang="en-US"/>
        </a:p>
      </dgm:t>
    </dgm:pt>
    <dgm:pt modelId="{42E47B82-8AE9-4FB8-AB92-F8CE6FAFE783}">
      <dgm:prSet/>
      <dgm:spPr>
        <a:solidFill>
          <a:schemeClr val="bg1"/>
        </a:solidFill>
      </dgm:spPr>
      <dgm:t>
        <a:bodyPr/>
        <a:lstStyle/>
        <a:p>
          <a:r>
            <a:rPr lang="en-US">
              <a:solidFill>
                <a:srgbClr val="6A7278"/>
              </a:solidFill>
              <a:latin typeface="Georgia"/>
            </a:rPr>
            <a:t>Perceiving</a:t>
          </a:r>
        </a:p>
        <a:p>
          <a:r>
            <a:rPr lang="en-US">
              <a:solidFill>
                <a:srgbClr val="6A7278"/>
              </a:solidFill>
              <a:latin typeface="Georgia"/>
            </a:rPr>
            <a:t>(P)</a:t>
          </a:r>
        </a:p>
      </dgm:t>
    </dgm:pt>
    <dgm:pt modelId="{2DBD8408-0DB2-4D13-887A-88B6E878F44F}" type="parTrans" cxnId="{B56EA687-E2D6-4445-97C5-0EEA1BAE42F7}">
      <dgm:prSet/>
      <dgm:spPr/>
      <dgm:t>
        <a:bodyPr/>
        <a:lstStyle/>
        <a:p>
          <a:endParaRPr lang="en-US"/>
        </a:p>
      </dgm:t>
    </dgm:pt>
    <dgm:pt modelId="{BF14E4C6-5ACA-42E6-BADE-6119D425B47C}" type="sibTrans" cxnId="{B56EA687-E2D6-4445-97C5-0EEA1BAE42F7}">
      <dgm:prSet/>
      <dgm:spPr/>
      <dgm:t>
        <a:bodyPr/>
        <a:lstStyle/>
        <a:p>
          <a:endParaRPr lang="en-US"/>
        </a:p>
      </dgm:t>
    </dgm:pt>
    <dgm:pt modelId="{C5D7C39C-46F1-460E-AE54-A984F2BEF9F8}" type="pres">
      <dgm:prSet presAssocID="{3EE9EE1D-D0E6-48A9-9413-C76FB2AF1086}" presName="theList" presStyleCnt="0">
        <dgm:presLayoutVars>
          <dgm:dir/>
          <dgm:animLvl val="lvl"/>
          <dgm:resizeHandles val="exact"/>
        </dgm:presLayoutVars>
      </dgm:prSet>
      <dgm:spPr/>
    </dgm:pt>
    <dgm:pt modelId="{66092028-CB7F-4315-8C19-4610895808DB}" type="pres">
      <dgm:prSet presAssocID="{A8C4C20C-14C9-4A31-A2C3-538BAEB5B10F}" presName="compNode" presStyleCnt="0"/>
      <dgm:spPr/>
    </dgm:pt>
    <dgm:pt modelId="{E78BB7E7-A473-4B4A-AE26-6251099954AC}" type="pres">
      <dgm:prSet presAssocID="{A8C4C20C-14C9-4A31-A2C3-538BAEB5B10F}" presName="aNode" presStyleLbl="bgShp" presStyleIdx="0" presStyleCnt="4"/>
      <dgm:spPr/>
    </dgm:pt>
    <dgm:pt modelId="{C9CE66A5-AABA-4856-9872-51C0098A6ABF}" type="pres">
      <dgm:prSet presAssocID="{A8C4C20C-14C9-4A31-A2C3-538BAEB5B10F}" presName="textNode" presStyleLbl="bgShp" presStyleIdx="0" presStyleCnt="4"/>
      <dgm:spPr/>
    </dgm:pt>
    <dgm:pt modelId="{F5E76DBB-6142-4779-9DFC-4B801FA471DC}" type="pres">
      <dgm:prSet presAssocID="{A8C4C20C-14C9-4A31-A2C3-538BAEB5B10F}" presName="compChildNode" presStyleCnt="0"/>
      <dgm:spPr/>
    </dgm:pt>
    <dgm:pt modelId="{64F0D39E-53D5-497B-8DFE-0A8972731E6F}" type="pres">
      <dgm:prSet presAssocID="{A8C4C20C-14C9-4A31-A2C3-538BAEB5B10F}" presName="theInnerList" presStyleCnt="0"/>
      <dgm:spPr/>
    </dgm:pt>
    <dgm:pt modelId="{2C2E053A-B380-4239-B465-F9A18D433F72}" type="pres">
      <dgm:prSet presAssocID="{60906987-31F7-4002-8999-C354B4C563A3}" presName="childNode" presStyleLbl="node1" presStyleIdx="0" presStyleCnt="8">
        <dgm:presLayoutVars>
          <dgm:bulletEnabled val="1"/>
        </dgm:presLayoutVars>
      </dgm:prSet>
      <dgm:spPr/>
    </dgm:pt>
    <dgm:pt modelId="{00529DA8-C44C-4282-B548-1ADE82B5741A}" type="pres">
      <dgm:prSet presAssocID="{60906987-31F7-4002-8999-C354B4C563A3}" presName="aSpace2" presStyleCnt="0"/>
      <dgm:spPr/>
    </dgm:pt>
    <dgm:pt modelId="{CCC4FE2D-407D-4D17-AE61-2F20F6CBA2E5}" type="pres">
      <dgm:prSet presAssocID="{99C82905-8128-46D0-981A-17FE2A821420}" presName="childNode" presStyleLbl="node1" presStyleIdx="1" presStyleCnt="8">
        <dgm:presLayoutVars>
          <dgm:bulletEnabled val="1"/>
        </dgm:presLayoutVars>
      </dgm:prSet>
      <dgm:spPr/>
    </dgm:pt>
    <dgm:pt modelId="{EF2EE7D3-1514-4F3D-9326-F1D26DAFE3BB}" type="pres">
      <dgm:prSet presAssocID="{A8C4C20C-14C9-4A31-A2C3-538BAEB5B10F}" presName="aSpace" presStyleCnt="0"/>
      <dgm:spPr/>
    </dgm:pt>
    <dgm:pt modelId="{9A3132AE-63D7-43CD-A3FC-A45B5ECEF8B0}" type="pres">
      <dgm:prSet presAssocID="{C860E886-A7FC-4BA8-BBCA-85272BEB4B08}" presName="compNode" presStyleCnt="0"/>
      <dgm:spPr/>
    </dgm:pt>
    <dgm:pt modelId="{9EC27BBF-F883-475B-BE66-C33B444B2C4E}" type="pres">
      <dgm:prSet presAssocID="{C860E886-A7FC-4BA8-BBCA-85272BEB4B08}" presName="aNode" presStyleLbl="bgShp" presStyleIdx="1" presStyleCnt="4"/>
      <dgm:spPr/>
    </dgm:pt>
    <dgm:pt modelId="{C7A7E891-969A-4B34-A315-19405D3AB313}" type="pres">
      <dgm:prSet presAssocID="{C860E886-A7FC-4BA8-BBCA-85272BEB4B08}" presName="textNode" presStyleLbl="bgShp" presStyleIdx="1" presStyleCnt="4"/>
      <dgm:spPr/>
    </dgm:pt>
    <dgm:pt modelId="{FAA32490-7364-483B-8F37-E009A15109F0}" type="pres">
      <dgm:prSet presAssocID="{C860E886-A7FC-4BA8-BBCA-85272BEB4B08}" presName="compChildNode" presStyleCnt="0"/>
      <dgm:spPr/>
    </dgm:pt>
    <dgm:pt modelId="{E6BAAAB5-5CDB-4FA5-B51E-C0EF387470E2}" type="pres">
      <dgm:prSet presAssocID="{C860E886-A7FC-4BA8-BBCA-85272BEB4B08}" presName="theInnerList" presStyleCnt="0"/>
      <dgm:spPr/>
    </dgm:pt>
    <dgm:pt modelId="{F03BB198-D57F-4A61-B8C3-9CAA1B070687}" type="pres">
      <dgm:prSet presAssocID="{44658C34-FCC9-4605-AA7B-54A8A515769E}" presName="childNode" presStyleLbl="node1" presStyleIdx="2" presStyleCnt="8">
        <dgm:presLayoutVars>
          <dgm:bulletEnabled val="1"/>
        </dgm:presLayoutVars>
      </dgm:prSet>
      <dgm:spPr/>
    </dgm:pt>
    <dgm:pt modelId="{E5D19FD3-4439-476E-ABE3-A1158F4D6253}" type="pres">
      <dgm:prSet presAssocID="{44658C34-FCC9-4605-AA7B-54A8A515769E}" presName="aSpace2" presStyleCnt="0"/>
      <dgm:spPr/>
    </dgm:pt>
    <dgm:pt modelId="{28788360-FA9C-463A-AE40-CC86496B6ED7}" type="pres">
      <dgm:prSet presAssocID="{8BDDD6BB-39C3-40C3-8476-63221D658C89}" presName="childNode" presStyleLbl="node1" presStyleIdx="3" presStyleCnt="8">
        <dgm:presLayoutVars>
          <dgm:bulletEnabled val="1"/>
        </dgm:presLayoutVars>
      </dgm:prSet>
      <dgm:spPr/>
    </dgm:pt>
    <dgm:pt modelId="{B6FC9072-2D0D-4CC8-BDDC-9F7BAB954476}" type="pres">
      <dgm:prSet presAssocID="{C860E886-A7FC-4BA8-BBCA-85272BEB4B08}" presName="aSpace" presStyleCnt="0"/>
      <dgm:spPr/>
    </dgm:pt>
    <dgm:pt modelId="{60FB62CE-EAED-47EC-852E-74ACBBD149D9}" type="pres">
      <dgm:prSet presAssocID="{00EA935B-0E3B-476E-9A60-0500CF222D9C}" presName="compNode" presStyleCnt="0"/>
      <dgm:spPr/>
    </dgm:pt>
    <dgm:pt modelId="{98B3C198-8481-4176-AF20-6423C945B489}" type="pres">
      <dgm:prSet presAssocID="{00EA935B-0E3B-476E-9A60-0500CF222D9C}" presName="aNode" presStyleLbl="bgShp" presStyleIdx="2" presStyleCnt="4"/>
      <dgm:spPr/>
    </dgm:pt>
    <dgm:pt modelId="{1DC0B1BE-56FE-46E7-92C1-0271FAC36F43}" type="pres">
      <dgm:prSet presAssocID="{00EA935B-0E3B-476E-9A60-0500CF222D9C}" presName="textNode" presStyleLbl="bgShp" presStyleIdx="2" presStyleCnt="4"/>
      <dgm:spPr/>
    </dgm:pt>
    <dgm:pt modelId="{3B3723CA-5CD1-4B39-BC98-7AB7154B502F}" type="pres">
      <dgm:prSet presAssocID="{00EA935B-0E3B-476E-9A60-0500CF222D9C}" presName="compChildNode" presStyleCnt="0"/>
      <dgm:spPr/>
    </dgm:pt>
    <dgm:pt modelId="{81181431-0D85-433E-9A3E-473E970D9199}" type="pres">
      <dgm:prSet presAssocID="{00EA935B-0E3B-476E-9A60-0500CF222D9C}" presName="theInnerList" presStyleCnt="0"/>
      <dgm:spPr/>
    </dgm:pt>
    <dgm:pt modelId="{35857EB2-B15F-4EB7-B14B-1C7F9CE7F307}" type="pres">
      <dgm:prSet presAssocID="{D6737BDE-3867-4EB9-A411-4E6FC1508415}" presName="childNode" presStyleLbl="node1" presStyleIdx="4" presStyleCnt="8">
        <dgm:presLayoutVars>
          <dgm:bulletEnabled val="1"/>
        </dgm:presLayoutVars>
      </dgm:prSet>
      <dgm:spPr/>
    </dgm:pt>
    <dgm:pt modelId="{4CBE5962-F222-47A7-BDF0-A36A12569FF0}" type="pres">
      <dgm:prSet presAssocID="{D6737BDE-3867-4EB9-A411-4E6FC1508415}" presName="aSpace2" presStyleCnt="0"/>
      <dgm:spPr/>
    </dgm:pt>
    <dgm:pt modelId="{6C876F2B-5805-425D-945C-BCD2760E1817}" type="pres">
      <dgm:prSet presAssocID="{856F0B2D-6E14-4C5C-85CF-2436DE492953}" presName="childNode" presStyleLbl="node1" presStyleIdx="5" presStyleCnt="8">
        <dgm:presLayoutVars>
          <dgm:bulletEnabled val="1"/>
        </dgm:presLayoutVars>
      </dgm:prSet>
      <dgm:spPr/>
    </dgm:pt>
    <dgm:pt modelId="{2EC43434-CD55-4337-A8DE-6AEBACD31885}" type="pres">
      <dgm:prSet presAssocID="{00EA935B-0E3B-476E-9A60-0500CF222D9C}" presName="aSpace" presStyleCnt="0"/>
      <dgm:spPr/>
    </dgm:pt>
    <dgm:pt modelId="{F36605C6-F8C3-4190-95EE-7A1775266FED}" type="pres">
      <dgm:prSet presAssocID="{3E3184C9-B6D2-4299-A1EC-D345216F3F15}" presName="compNode" presStyleCnt="0"/>
      <dgm:spPr/>
    </dgm:pt>
    <dgm:pt modelId="{B42BDFCE-DB32-47EA-B08B-C18F70F371D2}" type="pres">
      <dgm:prSet presAssocID="{3E3184C9-B6D2-4299-A1EC-D345216F3F15}" presName="aNode" presStyleLbl="bgShp" presStyleIdx="3" presStyleCnt="4"/>
      <dgm:spPr/>
    </dgm:pt>
    <dgm:pt modelId="{784E20EC-7242-42C1-B898-9255A287E2E7}" type="pres">
      <dgm:prSet presAssocID="{3E3184C9-B6D2-4299-A1EC-D345216F3F15}" presName="textNode" presStyleLbl="bgShp" presStyleIdx="3" presStyleCnt="4"/>
      <dgm:spPr/>
    </dgm:pt>
    <dgm:pt modelId="{39C23CA4-CB6A-4A13-B64A-FEC116FB6853}" type="pres">
      <dgm:prSet presAssocID="{3E3184C9-B6D2-4299-A1EC-D345216F3F15}" presName="compChildNode" presStyleCnt="0"/>
      <dgm:spPr/>
    </dgm:pt>
    <dgm:pt modelId="{BBEC138A-6575-48F8-9D8D-5429B5267FC2}" type="pres">
      <dgm:prSet presAssocID="{3E3184C9-B6D2-4299-A1EC-D345216F3F15}" presName="theInnerList" presStyleCnt="0"/>
      <dgm:spPr/>
    </dgm:pt>
    <dgm:pt modelId="{FF999915-CD19-4841-ADBC-0C1996F23599}" type="pres">
      <dgm:prSet presAssocID="{42E47B82-8AE9-4FB8-AB92-F8CE6FAFE783}" presName="childNode" presStyleLbl="node1" presStyleIdx="6" presStyleCnt="8">
        <dgm:presLayoutVars>
          <dgm:bulletEnabled val="1"/>
        </dgm:presLayoutVars>
      </dgm:prSet>
      <dgm:spPr/>
    </dgm:pt>
    <dgm:pt modelId="{9A4D8E02-5789-4B36-903E-4D71D4B21FEE}" type="pres">
      <dgm:prSet presAssocID="{42E47B82-8AE9-4FB8-AB92-F8CE6FAFE783}" presName="aSpace2" presStyleCnt="0"/>
      <dgm:spPr/>
    </dgm:pt>
    <dgm:pt modelId="{2DE22401-2DAA-49C8-8B32-2098101477A0}" type="pres">
      <dgm:prSet presAssocID="{54851ABA-8206-4646-BE3E-BDE49BBD0FD2}" presName="childNode" presStyleLbl="node1" presStyleIdx="7" presStyleCnt="8">
        <dgm:presLayoutVars>
          <dgm:bulletEnabled val="1"/>
        </dgm:presLayoutVars>
      </dgm:prSet>
      <dgm:spPr/>
    </dgm:pt>
  </dgm:ptLst>
  <dgm:cxnLst>
    <dgm:cxn modelId="{1C8B0500-099E-4CE1-BCBC-0721E3E9F790}" type="presOf" srcId="{42E47B82-8AE9-4FB8-AB92-F8CE6FAFE783}" destId="{FF999915-CD19-4841-ADBC-0C1996F23599}" srcOrd="0" destOrd="0" presId="urn:microsoft.com/office/officeart/2005/8/layout/lProcess2"/>
    <dgm:cxn modelId="{8E91820E-963D-4146-9560-C51A8E7C1408}" type="presOf" srcId="{3E3184C9-B6D2-4299-A1EC-D345216F3F15}" destId="{784E20EC-7242-42C1-B898-9255A287E2E7}" srcOrd="1" destOrd="0" presId="urn:microsoft.com/office/officeart/2005/8/layout/lProcess2"/>
    <dgm:cxn modelId="{75ACB40E-40DE-4DC2-A200-1E3B61BCAD29}" type="presOf" srcId="{856F0B2D-6E14-4C5C-85CF-2436DE492953}" destId="{6C876F2B-5805-425D-945C-BCD2760E1817}" srcOrd="0" destOrd="0" presId="urn:microsoft.com/office/officeart/2005/8/layout/lProcess2"/>
    <dgm:cxn modelId="{8A883019-5BF6-43E2-9B9E-7320939F1EA9}" type="presOf" srcId="{3E3184C9-B6D2-4299-A1EC-D345216F3F15}" destId="{B42BDFCE-DB32-47EA-B08B-C18F70F371D2}" srcOrd="0" destOrd="0" presId="urn:microsoft.com/office/officeart/2005/8/layout/lProcess2"/>
    <dgm:cxn modelId="{257BCC26-6CD9-4180-9662-55D1092DA059}" srcId="{C860E886-A7FC-4BA8-BBCA-85272BEB4B08}" destId="{44658C34-FCC9-4605-AA7B-54A8A515769E}" srcOrd="0" destOrd="0" parTransId="{84CC91B3-B261-43BE-ABC0-AB7B595BF639}" sibTransId="{CD464BF2-19EB-4088-90CB-8A78A88ED75C}"/>
    <dgm:cxn modelId="{A062A429-E7EA-4C02-9D7B-2E46FA734F12}" type="presOf" srcId="{60906987-31F7-4002-8999-C354B4C563A3}" destId="{2C2E053A-B380-4239-B465-F9A18D433F72}" srcOrd="0" destOrd="0" presId="urn:microsoft.com/office/officeart/2005/8/layout/lProcess2"/>
    <dgm:cxn modelId="{1557F12D-0D9E-458C-9238-25F74C97F8CA}" type="presOf" srcId="{A8C4C20C-14C9-4A31-A2C3-538BAEB5B10F}" destId="{C9CE66A5-AABA-4856-9872-51C0098A6ABF}" srcOrd="1" destOrd="0" presId="urn:microsoft.com/office/officeart/2005/8/layout/lProcess2"/>
    <dgm:cxn modelId="{E5574F30-6D7F-454A-AFF8-3DB346A2602A}" type="presOf" srcId="{44658C34-FCC9-4605-AA7B-54A8A515769E}" destId="{F03BB198-D57F-4A61-B8C3-9CAA1B070687}" srcOrd="0" destOrd="0" presId="urn:microsoft.com/office/officeart/2005/8/layout/lProcess2"/>
    <dgm:cxn modelId="{A5EC665B-54E5-4320-9313-DCE2A201D25C}" srcId="{00EA935B-0E3B-476E-9A60-0500CF222D9C}" destId="{856F0B2D-6E14-4C5C-85CF-2436DE492953}" srcOrd="1" destOrd="0" parTransId="{6525D1AE-D24B-48AF-A444-EC15B96EB829}" sibTransId="{43545958-12C4-450E-80BE-E620959FD5F4}"/>
    <dgm:cxn modelId="{6E724C45-11D7-4F4A-BC72-D10DE9C56684}" type="presOf" srcId="{54851ABA-8206-4646-BE3E-BDE49BBD0FD2}" destId="{2DE22401-2DAA-49C8-8B32-2098101477A0}" srcOrd="0" destOrd="0" presId="urn:microsoft.com/office/officeart/2005/8/layout/lProcess2"/>
    <dgm:cxn modelId="{75A2746B-A9A3-4229-B388-840128BB8F97}" srcId="{3EE9EE1D-D0E6-48A9-9413-C76FB2AF1086}" destId="{3E3184C9-B6D2-4299-A1EC-D345216F3F15}" srcOrd="3" destOrd="0" parTransId="{C08E3C08-5F56-4444-921B-82877716BCBD}" sibTransId="{8AE1296F-7A02-4A5A-B239-683040B0C349}"/>
    <dgm:cxn modelId="{5375E272-BCF7-4243-81EA-0D79FF682E06}" type="presOf" srcId="{A8C4C20C-14C9-4A31-A2C3-538BAEB5B10F}" destId="{E78BB7E7-A473-4B4A-AE26-6251099954AC}" srcOrd="0" destOrd="0" presId="urn:microsoft.com/office/officeart/2005/8/layout/lProcess2"/>
    <dgm:cxn modelId="{B3A97276-1F7C-44BC-9572-1C360E5499A1}" type="presOf" srcId="{C860E886-A7FC-4BA8-BBCA-85272BEB4B08}" destId="{9EC27BBF-F883-475B-BE66-C33B444B2C4E}" srcOrd="0" destOrd="0" presId="urn:microsoft.com/office/officeart/2005/8/layout/lProcess2"/>
    <dgm:cxn modelId="{C44E0879-87CA-419D-976B-8821E5E0A2B5}" srcId="{00EA935B-0E3B-476E-9A60-0500CF222D9C}" destId="{D6737BDE-3867-4EB9-A411-4E6FC1508415}" srcOrd="0" destOrd="0" parTransId="{A46A1E37-46B5-45F3-97CB-89D7E4ACFDE7}" sibTransId="{0D5640F3-A541-4E15-9A7E-02BEA3AA90CE}"/>
    <dgm:cxn modelId="{8B0F8479-FB1D-4E5F-BF14-9BE119FD8B73}" srcId="{A8C4C20C-14C9-4A31-A2C3-538BAEB5B10F}" destId="{60906987-31F7-4002-8999-C354B4C563A3}" srcOrd="0" destOrd="0" parTransId="{C0C9FEC3-6550-4215-960E-9DE51F73EBEA}" sibTransId="{18C7A9BC-2C37-44A6-9418-A3AB9ECC9FCE}"/>
    <dgm:cxn modelId="{0EA8ED7C-E333-4ED8-A93C-DCEE5FD0FC9B}" srcId="{A8C4C20C-14C9-4A31-A2C3-538BAEB5B10F}" destId="{99C82905-8128-46D0-981A-17FE2A821420}" srcOrd="1" destOrd="0" parTransId="{873587C4-480A-4085-BB3A-8E70E44BF278}" sibTransId="{13412264-6CCA-483C-A279-8D74CBB380E4}"/>
    <dgm:cxn modelId="{B56EA687-E2D6-4445-97C5-0EEA1BAE42F7}" srcId="{3E3184C9-B6D2-4299-A1EC-D345216F3F15}" destId="{42E47B82-8AE9-4FB8-AB92-F8CE6FAFE783}" srcOrd="0" destOrd="0" parTransId="{2DBD8408-0DB2-4D13-887A-88B6E878F44F}" sibTransId="{BF14E4C6-5ACA-42E6-BADE-6119D425B47C}"/>
    <dgm:cxn modelId="{781E6288-7BFC-4537-A984-36C1773033DC}" srcId="{3EE9EE1D-D0E6-48A9-9413-C76FB2AF1086}" destId="{A8C4C20C-14C9-4A31-A2C3-538BAEB5B10F}" srcOrd="0" destOrd="0" parTransId="{07E58006-3724-430E-9CC4-544EEB0C3C89}" sibTransId="{BCDD86A2-7D50-4FA0-A3A3-94CD11B54A95}"/>
    <dgm:cxn modelId="{E69AC889-BD88-45BA-8E3D-023BC3928886}" type="presOf" srcId="{00EA935B-0E3B-476E-9A60-0500CF222D9C}" destId="{98B3C198-8481-4176-AF20-6423C945B489}" srcOrd="0" destOrd="0" presId="urn:microsoft.com/office/officeart/2005/8/layout/lProcess2"/>
    <dgm:cxn modelId="{7C05B18C-32EF-46CB-BD8D-0454700A1612}" type="presOf" srcId="{C860E886-A7FC-4BA8-BBCA-85272BEB4B08}" destId="{C7A7E891-969A-4B34-A315-19405D3AB313}" srcOrd="1" destOrd="0" presId="urn:microsoft.com/office/officeart/2005/8/layout/lProcess2"/>
    <dgm:cxn modelId="{390C0BB2-CFDE-47AE-ACBA-25DB5ADAA56B}" srcId="{C860E886-A7FC-4BA8-BBCA-85272BEB4B08}" destId="{8BDDD6BB-39C3-40C3-8476-63221D658C89}" srcOrd="1" destOrd="0" parTransId="{5AF42A1B-30EC-4974-82FE-4866AF38323E}" sibTransId="{3FDBF39C-1C3E-4E57-B8A2-CC15988C0977}"/>
    <dgm:cxn modelId="{47BFAABB-E52B-455A-A713-557DAE5226CD}" type="presOf" srcId="{3EE9EE1D-D0E6-48A9-9413-C76FB2AF1086}" destId="{C5D7C39C-46F1-460E-AE54-A984F2BEF9F8}" srcOrd="0" destOrd="0" presId="urn:microsoft.com/office/officeart/2005/8/layout/lProcess2"/>
    <dgm:cxn modelId="{44B751BF-CD66-43BF-89C6-CFF41190BD72}" type="presOf" srcId="{D6737BDE-3867-4EB9-A411-4E6FC1508415}" destId="{35857EB2-B15F-4EB7-B14B-1C7F9CE7F307}" srcOrd="0" destOrd="0" presId="urn:microsoft.com/office/officeart/2005/8/layout/lProcess2"/>
    <dgm:cxn modelId="{6B5B10C3-25C2-4B49-AF52-2E203AC5033E}" srcId="{3EE9EE1D-D0E6-48A9-9413-C76FB2AF1086}" destId="{C860E886-A7FC-4BA8-BBCA-85272BEB4B08}" srcOrd="1" destOrd="0" parTransId="{9ABE4F85-A5AF-4E71-8DF1-678F69253BB2}" sibTransId="{2008B773-5002-44F2-90BA-F14E26304911}"/>
    <dgm:cxn modelId="{C5B92BC4-E709-4947-B8AC-75B39B2C135F}" srcId="{3EE9EE1D-D0E6-48A9-9413-C76FB2AF1086}" destId="{00EA935B-0E3B-476E-9A60-0500CF222D9C}" srcOrd="2" destOrd="0" parTransId="{2014C9D7-1974-4321-BBA6-1025CF251A5B}" sibTransId="{C41F495F-66B7-4E1B-A532-B1E9066E053A}"/>
    <dgm:cxn modelId="{ED7FD7CE-7663-49BA-B207-0AE6F3DD6DB7}" srcId="{3E3184C9-B6D2-4299-A1EC-D345216F3F15}" destId="{54851ABA-8206-4646-BE3E-BDE49BBD0FD2}" srcOrd="1" destOrd="0" parTransId="{930E8F3C-D731-46CA-9296-5480917912B0}" sibTransId="{F9418526-AAD7-4FC9-98AB-55EEFDE0FD89}"/>
    <dgm:cxn modelId="{BD2391DF-22DA-48C7-94BD-FBAA71A4E4A6}" type="presOf" srcId="{99C82905-8128-46D0-981A-17FE2A821420}" destId="{CCC4FE2D-407D-4D17-AE61-2F20F6CBA2E5}" srcOrd="0" destOrd="0" presId="urn:microsoft.com/office/officeart/2005/8/layout/lProcess2"/>
    <dgm:cxn modelId="{31BE38E1-6E54-4EB2-B918-DEAAC9B57E56}" type="presOf" srcId="{00EA935B-0E3B-476E-9A60-0500CF222D9C}" destId="{1DC0B1BE-56FE-46E7-92C1-0271FAC36F43}" srcOrd="1" destOrd="0" presId="urn:microsoft.com/office/officeart/2005/8/layout/lProcess2"/>
    <dgm:cxn modelId="{291F1AE9-50A8-4F7C-AA39-9AF15DB54A83}" type="presOf" srcId="{8BDDD6BB-39C3-40C3-8476-63221D658C89}" destId="{28788360-FA9C-463A-AE40-CC86496B6ED7}" srcOrd="0" destOrd="0" presId="urn:microsoft.com/office/officeart/2005/8/layout/lProcess2"/>
    <dgm:cxn modelId="{FEB2582E-7D68-42D0-BA3C-16283008F015}" type="presParOf" srcId="{C5D7C39C-46F1-460E-AE54-A984F2BEF9F8}" destId="{66092028-CB7F-4315-8C19-4610895808DB}" srcOrd="0" destOrd="0" presId="urn:microsoft.com/office/officeart/2005/8/layout/lProcess2"/>
    <dgm:cxn modelId="{181395F7-B9AE-4917-8746-EBE9A03281A7}" type="presParOf" srcId="{66092028-CB7F-4315-8C19-4610895808DB}" destId="{E78BB7E7-A473-4B4A-AE26-6251099954AC}" srcOrd="0" destOrd="0" presId="urn:microsoft.com/office/officeart/2005/8/layout/lProcess2"/>
    <dgm:cxn modelId="{67402C9C-3B3A-48C8-9195-106AC5A81628}" type="presParOf" srcId="{66092028-CB7F-4315-8C19-4610895808DB}" destId="{C9CE66A5-AABA-4856-9872-51C0098A6ABF}" srcOrd="1" destOrd="0" presId="urn:microsoft.com/office/officeart/2005/8/layout/lProcess2"/>
    <dgm:cxn modelId="{EC5DE33C-28A7-424A-97E7-65805C68DD0A}" type="presParOf" srcId="{66092028-CB7F-4315-8C19-4610895808DB}" destId="{F5E76DBB-6142-4779-9DFC-4B801FA471DC}" srcOrd="2" destOrd="0" presId="urn:microsoft.com/office/officeart/2005/8/layout/lProcess2"/>
    <dgm:cxn modelId="{FBAEC11A-634E-4E0B-AC95-DA3F72BA060A}" type="presParOf" srcId="{F5E76DBB-6142-4779-9DFC-4B801FA471DC}" destId="{64F0D39E-53D5-497B-8DFE-0A8972731E6F}" srcOrd="0" destOrd="0" presId="urn:microsoft.com/office/officeart/2005/8/layout/lProcess2"/>
    <dgm:cxn modelId="{2B55E319-17E9-4569-A607-12DB2E815168}" type="presParOf" srcId="{64F0D39E-53D5-497B-8DFE-0A8972731E6F}" destId="{2C2E053A-B380-4239-B465-F9A18D433F72}" srcOrd="0" destOrd="0" presId="urn:microsoft.com/office/officeart/2005/8/layout/lProcess2"/>
    <dgm:cxn modelId="{71221B1E-DBC7-4520-BCB0-23F1F324F2F0}" type="presParOf" srcId="{64F0D39E-53D5-497B-8DFE-0A8972731E6F}" destId="{00529DA8-C44C-4282-B548-1ADE82B5741A}" srcOrd="1" destOrd="0" presId="urn:microsoft.com/office/officeart/2005/8/layout/lProcess2"/>
    <dgm:cxn modelId="{F53D3EA2-3097-4214-9718-23C71068AFD5}" type="presParOf" srcId="{64F0D39E-53D5-497B-8DFE-0A8972731E6F}" destId="{CCC4FE2D-407D-4D17-AE61-2F20F6CBA2E5}" srcOrd="2" destOrd="0" presId="urn:microsoft.com/office/officeart/2005/8/layout/lProcess2"/>
    <dgm:cxn modelId="{F07F5B8B-F7D1-4530-B059-FC58631F8E00}" type="presParOf" srcId="{C5D7C39C-46F1-460E-AE54-A984F2BEF9F8}" destId="{EF2EE7D3-1514-4F3D-9326-F1D26DAFE3BB}" srcOrd="1" destOrd="0" presId="urn:microsoft.com/office/officeart/2005/8/layout/lProcess2"/>
    <dgm:cxn modelId="{D938746D-BDBD-4B5F-8778-7DC47C03C4A5}" type="presParOf" srcId="{C5D7C39C-46F1-460E-AE54-A984F2BEF9F8}" destId="{9A3132AE-63D7-43CD-A3FC-A45B5ECEF8B0}" srcOrd="2" destOrd="0" presId="urn:microsoft.com/office/officeart/2005/8/layout/lProcess2"/>
    <dgm:cxn modelId="{69263ADE-268A-44E3-B7E9-A47175E0B527}" type="presParOf" srcId="{9A3132AE-63D7-43CD-A3FC-A45B5ECEF8B0}" destId="{9EC27BBF-F883-475B-BE66-C33B444B2C4E}" srcOrd="0" destOrd="0" presId="urn:microsoft.com/office/officeart/2005/8/layout/lProcess2"/>
    <dgm:cxn modelId="{F57E43E9-EF4B-4482-A58B-8655006499EC}" type="presParOf" srcId="{9A3132AE-63D7-43CD-A3FC-A45B5ECEF8B0}" destId="{C7A7E891-969A-4B34-A315-19405D3AB313}" srcOrd="1" destOrd="0" presId="urn:microsoft.com/office/officeart/2005/8/layout/lProcess2"/>
    <dgm:cxn modelId="{BB5CC5D6-D3DA-457B-A48D-712FD3DBE93B}" type="presParOf" srcId="{9A3132AE-63D7-43CD-A3FC-A45B5ECEF8B0}" destId="{FAA32490-7364-483B-8F37-E009A15109F0}" srcOrd="2" destOrd="0" presId="urn:microsoft.com/office/officeart/2005/8/layout/lProcess2"/>
    <dgm:cxn modelId="{40B6CB04-C332-412F-8741-C10A82CA7F17}" type="presParOf" srcId="{FAA32490-7364-483B-8F37-E009A15109F0}" destId="{E6BAAAB5-5CDB-4FA5-B51E-C0EF387470E2}" srcOrd="0" destOrd="0" presId="urn:microsoft.com/office/officeart/2005/8/layout/lProcess2"/>
    <dgm:cxn modelId="{B66D0B15-8C2D-4558-9FEE-1ABA2604B621}" type="presParOf" srcId="{E6BAAAB5-5CDB-4FA5-B51E-C0EF387470E2}" destId="{F03BB198-D57F-4A61-B8C3-9CAA1B070687}" srcOrd="0" destOrd="0" presId="urn:microsoft.com/office/officeart/2005/8/layout/lProcess2"/>
    <dgm:cxn modelId="{E4C08B1D-71D4-4E69-AA66-68CCA275C72F}" type="presParOf" srcId="{E6BAAAB5-5CDB-4FA5-B51E-C0EF387470E2}" destId="{E5D19FD3-4439-476E-ABE3-A1158F4D6253}" srcOrd="1" destOrd="0" presId="urn:microsoft.com/office/officeart/2005/8/layout/lProcess2"/>
    <dgm:cxn modelId="{727343A0-FC95-471F-B0F3-728F4CF259B3}" type="presParOf" srcId="{E6BAAAB5-5CDB-4FA5-B51E-C0EF387470E2}" destId="{28788360-FA9C-463A-AE40-CC86496B6ED7}" srcOrd="2" destOrd="0" presId="urn:microsoft.com/office/officeart/2005/8/layout/lProcess2"/>
    <dgm:cxn modelId="{41756682-81B9-4DF3-8DC1-03C954A5AF95}" type="presParOf" srcId="{C5D7C39C-46F1-460E-AE54-A984F2BEF9F8}" destId="{B6FC9072-2D0D-4CC8-BDDC-9F7BAB954476}" srcOrd="3" destOrd="0" presId="urn:microsoft.com/office/officeart/2005/8/layout/lProcess2"/>
    <dgm:cxn modelId="{93154AC3-C2DB-4E81-B8FB-42154BD09574}" type="presParOf" srcId="{C5D7C39C-46F1-460E-AE54-A984F2BEF9F8}" destId="{60FB62CE-EAED-47EC-852E-74ACBBD149D9}" srcOrd="4" destOrd="0" presId="urn:microsoft.com/office/officeart/2005/8/layout/lProcess2"/>
    <dgm:cxn modelId="{4B140921-43C7-4AA0-96FE-7C8389CFE4CB}" type="presParOf" srcId="{60FB62CE-EAED-47EC-852E-74ACBBD149D9}" destId="{98B3C198-8481-4176-AF20-6423C945B489}" srcOrd="0" destOrd="0" presId="urn:microsoft.com/office/officeart/2005/8/layout/lProcess2"/>
    <dgm:cxn modelId="{81C134F7-89C6-4E09-9EAE-85F95AB0F999}" type="presParOf" srcId="{60FB62CE-EAED-47EC-852E-74ACBBD149D9}" destId="{1DC0B1BE-56FE-46E7-92C1-0271FAC36F43}" srcOrd="1" destOrd="0" presId="urn:microsoft.com/office/officeart/2005/8/layout/lProcess2"/>
    <dgm:cxn modelId="{141408F0-2DF7-4E75-8B62-ABBB3522483D}" type="presParOf" srcId="{60FB62CE-EAED-47EC-852E-74ACBBD149D9}" destId="{3B3723CA-5CD1-4B39-BC98-7AB7154B502F}" srcOrd="2" destOrd="0" presId="urn:microsoft.com/office/officeart/2005/8/layout/lProcess2"/>
    <dgm:cxn modelId="{66B18E42-33D8-445C-9723-FD7C158D1D70}" type="presParOf" srcId="{3B3723CA-5CD1-4B39-BC98-7AB7154B502F}" destId="{81181431-0D85-433E-9A3E-473E970D9199}" srcOrd="0" destOrd="0" presId="urn:microsoft.com/office/officeart/2005/8/layout/lProcess2"/>
    <dgm:cxn modelId="{7AF05639-12B5-4AE4-867D-529A1C0A71B6}" type="presParOf" srcId="{81181431-0D85-433E-9A3E-473E970D9199}" destId="{35857EB2-B15F-4EB7-B14B-1C7F9CE7F307}" srcOrd="0" destOrd="0" presId="urn:microsoft.com/office/officeart/2005/8/layout/lProcess2"/>
    <dgm:cxn modelId="{0577398A-73AB-4358-8F31-D027BB019EDF}" type="presParOf" srcId="{81181431-0D85-433E-9A3E-473E970D9199}" destId="{4CBE5962-F222-47A7-BDF0-A36A12569FF0}" srcOrd="1" destOrd="0" presId="urn:microsoft.com/office/officeart/2005/8/layout/lProcess2"/>
    <dgm:cxn modelId="{7DD762CE-A5AC-4B91-8F9D-19C1D0612F50}" type="presParOf" srcId="{81181431-0D85-433E-9A3E-473E970D9199}" destId="{6C876F2B-5805-425D-945C-BCD2760E1817}" srcOrd="2" destOrd="0" presId="urn:microsoft.com/office/officeart/2005/8/layout/lProcess2"/>
    <dgm:cxn modelId="{975451AA-B3CC-4B23-8E8E-B9FDF6CE31AC}" type="presParOf" srcId="{C5D7C39C-46F1-460E-AE54-A984F2BEF9F8}" destId="{2EC43434-CD55-4337-A8DE-6AEBACD31885}" srcOrd="5" destOrd="0" presId="urn:microsoft.com/office/officeart/2005/8/layout/lProcess2"/>
    <dgm:cxn modelId="{B98936E9-6F08-4CCE-A770-018C04BAD92E}" type="presParOf" srcId="{C5D7C39C-46F1-460E-AE54-A984F2BEF9F8}" destId="{F36605C6-F8C3-4190-95EE-7A1775266FED}" srcOrd="6" destOrd="0" presId="urn:microsoft.com/office/officeart/2005/8/layout/lProcess2"/>
    <dgm:cxn modelId="{126CEA91-1C2D-45F3-A532-66ACB7A3D07F}" type="presParOf" srcId="{F36605C6-F8C3-4190-95EE-7A1775266FED}" destId="{B42BDFCE-DB32-47EA-B08B-C18F70F371D2}" srcOrd="0" destOrd="0" presId="urn:microsoft.com/office/officeart/2005/8/layout/lProcess2"/>
    <dgm:cxn modelId="{F79F4684-7693-40FA-9277-1BB6D180E9C6}" type="presParOf" srcId="{F36605C6-F8C3-4190-95EE-7A1775266FED}" destId="{784E20EC-7242-42C1-B898-9255A287E2E7}" srcOrd="1" destOrd="0" presId="urn:microsoft.com/office/officeart/2005/8/layout/lProcess2"/>
    <dgm:cxn modelId="{E7E349FC-3BE9-4512-8618-37303C20EF18}" type="presParOf" srcId="{F36605C6-F8C3-4190-95EE-7A1775266FED}" destId="{39C23CA4-CB6A-4A13-B64A-FEC116FB6853}" srcOrd="2" destOrd="0" presId="urn:microsoft.com/office/officeart/2005/8/layout/lProcess2"/>
    <dgm:cxn modelId="{A8351F56-DE5B-4C16-9C36-ABB0E32B3757}" type="presParOf" srcId="{39C23CA4-CB6A-4A13-B64A-FEC116FB6853}" destId="{BBEC138A-6575-48F8-9D8D-5429B5267FC2}" srcOrd="0" destOrd="0" presId="urn:microsoft.com/office/officeart/2005/8/layout/lProcess2"/>
    <dgm:cxn modelId="{2F4E60B9-8B26-4295-914F-50967DF4D260}" type="presParOf" srcId="{BBEC138A-6575-48F8-9D8D-5429B5267FC2}" destId="{FF999915-CD19-4841-ADBC-0C1996F23599}" srcOrd="0" destOrd="0" presId="urn:microsoft.com/office/officeart/2005/8/layout/lProcess2"/>
    <dgm:cxn modelId="{E921F902-2BD1-4C1D-98A4-727B0E4C259E}" type="presParOf" srcId="{BBEC138A-6575-48F8-9D8D-5429B5267FC2}" destId="{9A4D8E02-5789-4B36-903E-4D71D4B21FEE}" srcOrd="1" destOrd="0" presId="urn:microsoft.com/office/officeart/2005/8/layout/lProcess2"/>
    <dgm:cxn modelId="{0E718650-023F-4978-897F-758AB72D0297}" type="presParOf" srcId="{BBEC138A-6575-48F8-9D8D-5429B5267FC2}" destId="{2DE22401-2DAA-49C8-8B32-2098101477A0}"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E9EE1D-D0E6-48A9-9413-C76FB2AF1086}" type="doc">
      <dgm:prSet loTypeId="urn:microsoft.com/office/officeart/2005/8/layout/lProcess2" loCatId="list" qsTypeId="urn:microsoft.com/office/officeart/2005/8/quickstyle/simple2" qsCatId="simple" csTypeId="urn:microsoft.com/office/officeart/2005/8/colors/accent3_1" csCatId="accent3" phldr="1"/>
      <dgm:spPr/>
      <dgm:t>
        <a:bodyPr/>
        <a:lstStyle/>
        <a:p>
          <a:endParaRPr lang="en-US"/>
        </a:p>
      </dgm:t>
    </dgm:pt>
    <dgm:pt modelId="{A8C4C20C-14C9-4A31-A2C3-538BAEB5B10F}">
      <dgm:prSet phldrT="[Text]"/>
      <dgm:spPr>
        <a:solidFill>
          <a:srgbClr val="67A478"/>
        </a:solidFill>
      </dgm:spPr>
      <dgm:t>
        <a:bodyPr/>
        <a:lstStyle/>
        <a:p>
          <a:r>
            <a:rPr lang="en-US" b="0">
              <a:solidFill>
                <a:schemeClr val="bg1"/>
              </a:solidFill>
              <a:latin typeface="Georgia" panose="02040502050405020303" pitchFamily="18" charset="0"/>
              <a:cs typeface="Calibri Light"/>
            </a:rPr>
            <a:t>Green</a:t>
          </a:r>
        </a:p>
      </dgm:t>
    </dgm:pt>
    <dgm:pt modelId="{07E58006-3724-430E-9CC4-544EEB0C3C89}" type="parTrans" cxnId="{781E6288-7BFC-4537-A984-36C1773033DC}">
      <dgm:prSet/>
      <dgm:spPr/>
      <dgm:t>
        <a:bodyPr/>
        <a:lstStyle/>
        <a:p>
          <a:endParaRPr lang="en-US"/>
        </a:p>
      </dgm:t>
    </dgm:pt>
    <dgm:pt modelId="{BCDD86A2-7D50-4FA0-A3A3-94CD11B54A95}" type="sibTrans" cxnId="{781E6288-7BFC-4537-A984-36C1773033DC}">
      <dgm:prSet/>
      <dgm:spPr/>
      <dgm:t>
        <a:bodyPr/>
        <a:lstStyle/>
        <a:p>
          <a:endParaRPr lang="en-US"/>
        </a:p>
      </dgm:t>
    </dgm:pt>
    <dgm:pt modelId="{60906987-31F7-4002-8999-C354B4C563A3}">
      <dgm:prSet phldrT="[Text]"/>
      <dgm:spPr/>
      <dgm:t>
        <a:bodyPr/>
        <a:lstStyle/>
        <a:p>
          <a:pPr rtl="0"/>
          <a:r>
            <a:rPr lang="en-US">
              <a:latin typeface="Georgia"/>
            </a:rPr>
            <a:t> </a:t>
          </a:r>
          <a:r>
            <a:rPr lang="en-US">
              <a:solidFill>
                <a:srgbClr val="6A7278"/>
              </a:solidFill>
              <a:latin typeface="Georgia"/>
            </a:rPr>
            <a:t>"Cultivating" People Builders</a:t>
          </a:r>
        </a:p>
      </dgm:t>
    </dgm:pt>
    <dgm:pt modelId="{C0C9FEC3-6550-4215-960E-9DE51F73EBEA}" type="parTrans" cxnId="{8B0F8479-FB1D-4E5F-BF14-9BE119FD8B73}">
      <dgm:prSet/>
      <dgm:spPr/>
      <dgm:t>
        <a:bodyPr/>
        <a:lstStyle/>
        <a:p>
          <a:endParaRPr lang="en-US"/>
        </a:p>
      </dgm:t>
    </dgm:pt>
    <dgm:pt modelId="{18C7A9BC-2C37-44A6-9418-A3AB9ECC9FCE}" type="sibTrans" cxnId="{8B0F8479-FB1D-4E5F-BF14-9BE119FD8B73}">
      <dgm:prSet/>
      <dgm:spPr/>
      <dgm:t>
        <a:bodyPr/>
        <a:lstStyle/>
        <a:p>
          <a:endParaRPr lang="en-US"/>
        </a:p>
      </dgm:t>
    </dgm:pt>
    <dgm:pt modelId="{C860E886-A7FC-4BA8-BBCA-85272BEB4B08}">
      <dgm:prSet phldrT="[Text]"/>
      <dgm:spPr>
        <a:solidFill>
          <a:schemeClr val="accent4"/>
        </a:solidFill>
      </dgm:spPr>
      <dgm:t>
        <a:bodyPr/>
        <a:lstStyle/>
        <a:p>
          <a:pPr rtl="0"/>
          <a:r>
            <a:rPr lang="en-US">
              <a:solidFill>
                <a:schemeClr val="bg1"/>
              </a:solidFill>
              <a:latin typeface="Georgia"/>
            </a:rPr>
            <a:t>Yellow</a:t>
          </a:r>
          <a:r>
            <a:rPr lang="en-US">
              <a:latin typeface="Georgia"/>
            </a:rPr>
            <a:t> </a:t>
          </a:r>
        </a:p>
      </dgm:t>
    </dgm:pt>
    <dgm:pt modelId="{9ABE4F85-A5AF-4E71-8DF1-678F69253BB2}" type="parTrans" cxnId="{6B5B10C3-25C2-4B49-AF52-2E203AC5033E}">
      <dgm:prSet/>
      <dgm:spPr/>
      <dgm:t>
        <a:bodyPr/>
        <a:lstStyle/>
        <a:p>
          <a:endParaRPr lang="en-US"/>
        </a:p>
      </dgm:t>
    </dgm:pt>
    <dgm:pt modelId="{2008B773-5002-44F2-90BA-F14E26304911}" type="sibTrans" cxnId="{6B5B10C3-25C2-4B49-AF52-2E203AC5033E}">
      <dgm:prSet/>
      <dgm:spPr/>
      <dgm:t>
        <a:bodyPr/>
        <a:lstStyle/>
        <a:p>
          <a:endParaRPr lang="en-US"/>
        </a:p>
      </dgm:t>
    </dgm:pt>
    <dgm:pt modelId="{44658C34-FCC9-4605-AA7B-54A8A515769E}">
      <dgm:prSet phldrT="[Text]" phldr="0"/>
      <dgm:spPr/>
      <dgm:t>
        <a:bodyPr/>
        <a:lstStyle/>
        <a:p>
          <a:pPr rtl="0"/>
          <a:r>
            <a:rPr lang="en-US">
              <a:solidFill>
                <a:srgbClr val="6A7278"/>
              </a:solidFill>
              <a:latin typeface="Georgia"/>
            </a:rPr>
            <a:t>"Including" Team Builders</a:t>
          </a:r>
        </a:p>
      </dgm:t>
    </dgm:pt>
    <dgm:pt modelId="{84CC91B3-B261-43BE-ABC0-AB7B595BF639}" type="parTrans" cxnId="{257BCC26-6CD9-4180-9662-55D1092DA059}">
      <dgm:prSet/>
      <dgm:spPr/>
      <dgm:t>
        <a:bodyPr/>
        <a:lstStyle/>
        <a:p>
          <a:endParaRPr lang="en-US"/>
        </a:p>
      </dgm:t>
    </dgm:pt>
    <dgm:pt modelId="{CD464BF2-19EB-4088-90CB-8A78A88ED75C}" type="sibTrans" cxnId="{257BCC26-6CD9-4180-9662-55D1092DA059}">
      <dgm:prSet/>
      <dgm:spPr/>
      <dgm:t>
        <a:bodyPr/>
        <a:lstStyle/>
        <a:p>
          <a:endParaRPr lang="en-US"/>
        </a:p>
      </dgm:t>
    </dgm:pt>
    <dgm:pt modelId="{D6737BDE-3867-4EB9-A411-4E6FC1508415}">
      <dgm:prSet phldrT="[Text]"/>
      <dgm:spPr/>
      <dgm:t>
        <a:bodyPr/>
        <a:lstStyle/>
        <a:p>
          <a:pPr rtl="0"/>
          <a:r>
            <a:rPr lang="en-US">
              <a:solidFill>
                <a:srgbClr val="6A7278"/>
              </a:solidFill>
              <a:latin typeface="Georgia"/>
            </a:rPr>
            <a:t>"Directing</a:t>
          </a:r>
          <a:r>
            <a:rPr lang="en-US">
              <a:solidFill>
                <a:srgbClr val="6A7278"/>
              </a:solidFill>
              <a:latin typeface="Georgia"/>
              <a:cs typeface="Calibri Light" panose="020F0302020204030204"/>
            </a:rPr>
            <a:t>" System Builders</a:t>
          </a:r>
          <a:endParaRPr lang="en-US">
            <a:solidFill>
              <a:srgbClr val="6A7278"/>
            </a:solidFill>
            <a:latin typeface="Georgia"/>
          </a:endParaRPr>
        </a:p>
      </dgm:t>
    </dgm:pt>
    <dgm:pt modelId="{A46A1E37-46B5-45F3-97CB-89D7E4ACFDE7}" type="parTrans" cxnId="{C44E0879-87CA-419D-976B-8821E5E0A2B5}">
      <dgm:prSet/>
      <dgm:spPr/>
      <dgm:t>
        <a:bodyPr/>
        <a:lstStyle/>
        <a:p>
          <a:endParaRPr lang="en-US"/>
        </a:p>
      </dgm:t>
    </dgm:pt>
    <dgm:pt modelId="{0D5640F3-A541-4E15-9A7E-02BEA3AA90CE}" type="sibTrans" cxnId="{C44E0879-87CA-419D-976B-8821E5E0A2B5}">
      <dgm:prSet/>
      <dgm:spPr/>
      <dgm:t>
        <a:bodyPr/>
        <a:lstStyle/>
        <a:p>
          <a:endParaRPr lang="en-US"/>
        </a:p>
      </dgm:t>
    </dgm:pt>
    <dgm:pt modelId="{3E3184C9-B6D2-4299-A1EC-D345216F3F15}">
      <dgm:prSet/>
      <dgm:spPr>
        <a:solidFill>
          <a:srgbClr val="51AEB3"/>
        </a:solidFill>
      </dgm:spPr>
      <dgm:t>
        <a:bodyPr/>
        <a:lstStyle/>
        <a:p>
          <a:r>
            <a:rPr lang="en-US">
              <a:solidFill>
                <a:schemeClr val="bg1"/>
              </a:solidFill>
              <a:latin typeface="Georgia"/>
            </a:rPr>
            <a:t>Blue</a:t>
          </a:r>
        </a:p>
      </dgm:t>
    </dgm:pt>
    <dgm:pt modelId="{C08E3C08-5F56-4444-921B-82877716BCBD}" type="parTrans" cxnId="{75A2746B-A9A3-4229-B388-840128BB8F97}">
      <dgm:prSet/>
      <dgm:spPr/>
      <dgm:t>
        <a:bodyPr/>
        <a:lstStyle/>
        <a:p>
          <a:endParaRPr lang="en-US"/>
        </a:p>
      </dgm:t>
    </dgm:pt>
    <dgm:pt modelId="{8AE1296F-7A02-4A5A-B239-683040B0C349}" type="sibTrans" cxnId="{75A2746B-A9A3-4229-B388-840128BB8F97}">
      <dgm:prSet/>
      <dgm:spPr/>
      <dgm:t>
        <a:bodyPr/>
        <a:lstStyle/>
        <a:p>
          <a:endParaRPr lang="en-US"/>
        </a:p>
      </dgm:t>
    </dgm:pt>
    <dgm:pt modelId="{42E47B82-8AE9-4FB8-AB92-F8CE6FAFE783}">
      <dgm:prSet/>
      <dgm:spPr/>
      <dgm:t>
        <a:bodyPr/>
        <a:lstStyle/>
        <a:p>
          <a:pPr rtl="0"/>
          <a:r>
            <a:rPr lang="en-US">
              <a:solidFill>
                <a:srgbClr val="6A7278"/>
              </a:solidFill>
              <a:latin typeface="Georgia"/>
            </a:rPr>
            <a:t>"Visioning" Idea Builders</a:t>
          </a:r>
        </a:p>
      </dgm:t>
    </dgm:pt>
    <dgm:pt modelId="{2DBD8408-0DB2-4D13-887A-88B6E878F44F}" type="parTrans" cxnId="{B56EA687-E2D6-4445-97C5-0EEA1BAE42F7}">
      <dgm:prSet/>
      <dgm:spPr/>
      <dgm:t>
        <a:bodyPr/>
        <a:lstStyle/>
        <a:p>
          <a:endParaRPr lang="en-US"/>
        </a:p>
      </dgm:t>
    </dgm:pt>
    <dgm:pt modelId="{BF14E4C6-5ACA-42E6-BADE-6119D425B47C}" type="sibTrans" cxnId="{B56EA687-E2D6-4445-97C5-0EEA1BAE42F7}">
      <dgm:prSet/>
      <dgm:spPr/>
      <dgm:t>
        <a:bodyPr/>
        <a:lstStyle/>
        <a:p>
          <a:endParaRPr lang="en-US"/>
        </a:p>
      </dgm:t>
    </dgm:pt>
    <dgm:pt modelId="{49437A03-1E78-48D0-AAA5-7BFB5C3001F6}">
      <dgm:prSet phldr="0"/>
      <dgm:spPr>
        <a:solidFill>
          <a:schemeClr val="accent2"/>
        </a:solidFill>
      </dgm:spPr>
      <dgm:t>
        <a:bodyPr/>
        <a:lstStyle/>
        <a:p>
          <a:pPr rtl="0"/>
          <a:r>
            <a:rPr lang="en-US">
              <a:solidFill>
                <a:schemeClr val="bg1"/>
              </a:solidFill>
              <a:latin typeface="Georgia"/>
            </a:rPr>
            <a:t>Orange</a:t>
          </a:r>
          <a:endParaRPr lang="en-US">
            <a:solidFill>
              <a:schemeClr val="bg1"/>
            </a:solidFill>
            <a:latin typeface="Calibri Light" panose="020F0302020204030204"/>
            <a:cs typeface="Calibri Light" panose="020F0302020204030204"/>
          </a:endParaRPr>
        </a:p>
      </dgm:t>
    </dgm:pt>
    <dgm:pt modelId="{DD59F04E-D0DB-4A58-BB48-5A08F7197199}" type="parTrans" cxnId="{8EE2A8F6-7AE0-42B7-BC10-A65258C656DF}">
      <dgm:prSet/>
      <dgm:spPr/>
      <dgm:t>
        <a:bodyPr/>
        <a:lstStyle/>
        <a:p>
          <a:endParaRPr lang="en-US"/>
        </a:p>
      </dgm:t>
    </dgm:pt>
    <dgm:pt modelId="{08472992-1936-414A-832B-3124075D5599}" type="sibTrans" cxnId="{8EE2A8F6-7AE0-42B7-BC10-A65258C656DF}">
      <dgm:prSet/>
      <dgm:spPr/>
      <dgm:t>
        <a:bodyPr/>
        <a:lstStyle/>
        <a:p>
          <a:endParaRPr lang="en-US"/>
        </a:p>
      </dgm:t>
    </dgm:pt>
    <dgm:pt modelId="{C5D7C39C-46F1-460E-AE54-A984F2BEF9F8}" type="pres">
      <dgm:prSet presAssocID="{3EE9EE1D-D0E6-48A9-9413-C76FB2AF1086}" presName="theList" presStyleCnt="0">
        <dgm:presLayoutVars>
          <dgm:dir/>
          <dgm:animLvl val="lvl"/>
          <dgm:resizeHandles val="exact"/>
        </dgm:presLayoutVars>
      </dgm:prSet>
      <dgm:spPr/>
    </dgm:pt>
    <dgm:pt modelId="{66092028-CB7F-4315-8C19-4610895808DB}" type="pres">
      <dgm:prSet presAssocID="{A8C4C20C-14C9-4A31-A2C3-538BAEB5B10F}" presName="compNode" presStyleCnt="0"/>
      <dgm:spPr/>
    </dgm:pt>
    <dgm:pt modelId="{E78BB7E7-A473-4B4A-AE26-6251099954AC}" type="pres">
      <dgm:prSet presAssocID="{A8C4C20C-14C9-4A31-A2C3-538BAEB5B10F}" presName="aNode" presStyleLbl="bgShp" presStyleIdx="0" presStyleCnt="4"/>
      <dgm:spPr/>
    </dgm:pt>
    <dgm:pt modelId="{C9CE66A5-AABA-4856-9872-51C0098A6ABF}" type="pres">
      <dgm:prSet presAssocID="{A8C4C20C-14C9-4A31-A2C3-538BAEB5B10F}" presName="textNode" presStyleLbl="bgShp" presStyleIdx="0" presStyleCnt="4"/>
      <dgm:spPr/>
    </dgm:pt>
    <dgm:pt modelId="{F5E76DBB-6142-4779-9DFC-4B801FA471DC}" type="pres">
      <dgm:prSet presAssocID="{A8C4C20C-14C9-4A31-A2C3-538BAEB5B10F}" presName="compChildNode" presStyleCnt="0"/>
      <dgm:spPr/>
    </dgm:pt>
    <dgm:pt modelId="{64F0D39E-53D5-497B-8DFE-0A8972731E6F}" type="pres">
      <dgm:prSet presAssocID="{A8C4C20C-14C9-4A31-A2C3-538BAEB5B10F}" presName="theInnerList" presStyleCnt="0"/>
      <dgm:spPr/>
    </dgm:pt>
    <dgm:pt modelId="{2C2E053A-B380-4239-B465-F9A18D433F72}" type="pres">
      <dgm:prSet presAssocID="{60906987-31F7-4002-8999-C354B4C563A3}" presName="childNode" presStyleLbl="node1" presStyleIdx="0" presStyleCnt="4">
        <dgm:presLayoutVars>
          <dgm:bulletEnabled val="1"/>
        </dgm:presLayoutVars>
      </dgm:prSet>
      <dgm:spPr/>
    </dgm:pt>
    <dgm:pt modelId="{EF2EE7D3-1514-4F3D-9326-F1D26DAFE3BB}" type="pres">
      <dgm:prSet presAssocID="{A8C4C20C-14C9-4A31-A2C3-538BAEB5B10F}" presName="aSpace" presStyleCnt="0"/>
      <dgm:spPr/>
    </dgm:pt>
    <dgm:pt modelId="{9A3132AE-63D7-43CD-A3FC-A45B5ECEF8B0}" type="pres">
      <dgm:prSet presAssocID="{C860E886-A7FC-4BA8-BBCA-85272BEB4B08}" presName="compNode" presStyleCnt="0"/>
      <dgm:spPr/>
    </dgm:pt>
    <dgm:pt modelId="{9EC27BBF-F883-475B-BE66-C33B444B2C4E}" type="pres">
      <dgm:prSet presAssocID="{C860E886-A7FC-4BA8-BBCA-85272BEB4B08}" presName="aNode" presStyleLbl="bgShp" presStyleIdx="1" presStyleCnt="4"/>
      <dgm:spPr/>
    </dgm:pt>
    <dgm:pt modelId="{C7A7E891-969A-4B34-A315-19405D3AB313}" type="pres">
      <dgm:prSet presAssocID="{C860E886-A7FC-4BA8-BBCA-85272BEB4B08}" presName="textNode" presStyleLbl="bgShp" presStyleIdx="1" presStyleCnt="4"/>
      <dgm:spPr/>
    </dgm:pt>
    <dgm:pt modelId="{FAA32490-7364-483B-8F37-E009A15109F0}" type="pres">
      <dgm:prSet presAssocID="{C860E886-A7FC-4BA8-BBCA-85272BEB4B08}" presName="compChildNode" presStyleCnt="0"/>
      <dgm:spPr/>
    </dgm:pt>
    <dgm:pt modelId="{E6BAAAB5-5CDB-4FA5-B51E-C0EF387470E2}" type="pres">
      <dgm:prSet presAssocID="{C860E886-A7FC-4BA8-BBCA-85272BEB4B08}" presName="theInnerList" presStyleCnt="0"/>
      <dgm:spPr/>
    </dgm:pt>
    <dgm:pt modelId="{F03BB198-D57F-4A61-B8C3-9CAA1B070687}" type="pres">
      <dgm:prSet presAssocID="{44658C34-FCC9-4605-AA7B-54A8A515769E}" presName="childNode" presStyleLbl="node1" presStyleIdx="1" presStyleCnt="4">
        <dgm:presLayoutVars>
          <dgm:bulletEnabled val="1"/>
        </dgm:presLayoutVars>
      </dgm:prSet>
      <dgm:spPr/>
    </dgm:pt>
    <dgm:pt modelId="{B6FC9072-2D0D-4CC8-BDDC-9F7BAB954476}" type="pres">
      <dgm:prSet presAssocID="{C860E886-A7FC-4BA8-BBCA-85272BEB4B08}" presName="aSpace" presStyleCnt="0"/>
      <dgm:spPr/>
    </dgm:pt>
    <dgm:pt modelId="{F0306E43-CD3C-405E-B303-529086A17E9F}" type="pres">
      <dgm:prSet presAssocID="{49437A03-1E78-48D0-AAA5-7BFB5C3001F6}" presName="compNode" presStyleCnt="0"/>
      <dgm:spPr/>
    </dgm:pt>
    <dgm:pt modelId="{9845EB92-3CB1-437B-9034-E3A4A4DEC63F}" type="pres">
      <dgm:prSet presAssocID="{49437A03-1E78-48D0-AAA5-7BFB5C3001F6}" presName="aNode" presStyleLbl="bgShp" presStyleIdx="2" presStyleCnt="4"/>
      <dgm:spPr/>
    </dgm:pt>
    <dgm:pt modelId="{07F5DC15-5B00-4300-BB03-DD2F73AE029E}" type="pres">
      <dgm:prSet presAssocID="{49437A03-1E78-48D0-AAA5-7BFB5C3001F6}" presName="textNode" presStyleLbl="bgShp" presStyleIdx="2" presStyleCnt="4"/>
      <dgm:spPr/>
    </dgm:pt>
    <dgm:pt modelId="{EBE441D9-BDBB-44AB-9814-295480FFDBEA}" type="pres">
      <dgm:prSet presAssocID="{49437A03-1E78-48D0-AAA5-7BFB5C3001F6}" presName="compChildNode" presStyleCnt="0"/>
      <dgm:spPr/>
    </dgm:pt>
    <dgm:pt modelId="{B7897B68-6E39-4B0E-9460-8C5E5D51C0F7}" type="pres">
      <dgm:prSet presAssocID="{49437A03-1E78-48D0-AAA5-7BFB5C3001F6}" presName="theInnerList" presStyleCnt="0"/>
      <dgm:spPr/>
    </dgm:pt>
    <dgm:pt modelId="{D7591D10-80C3-43AE-B462-861F35A0F025}" type="pres">
      <dgm:prSet presAssocID="{D6737BDE-3867-4EB9-A411-4E6FC1508415}" presName="childNode" presStyleLbl="node1" presStyleIdx="2" presStyleCnt="4">
        <dgm:presLayoutVars>
          <dgm:bulletEnabled val="1"/>
        </dgm:presLayoutVars>
      </dgm:prSet>
      <dgm:spPr/>
    </dgm:pt>
    <dgm:pt modelId="{29508F21-1B27-4194-8051-8B7222987AF0}" type="pres">
      <dgm:prSet presAssocID="{49437A03-1E78-48D0-AAA5-7BFB5C3001F6}" presName="aSpace" presStyleCnt="0"/>
      <dgm:spPr/>
    </dgm:pt>
    <dgm:pt modelId="{F36605C6-F8C3-4190-95EE-7A1775266FED}" type="pres">
      <dgm:prSet presAssocID="{3E3184C9-B6D2-4299-A1EC-D345216F3F15}" presName="compNode" presStyleCnt="0"/>
      <dgm:spPr/>
    </dgm:pt>
    <dgm:pt modelId="{B42BDFCE-DB32-47EA-B08B-C18F70F371D2}" type="pres">
      <dgm:prSet presAssocID="{3E3184C9-B6D2-4299-A1EC-D345216F3F15}" presName="aNode" presStyleLbl="bgShp" presStyleIdx="3" presStyleCnt="4"/>
      <dgm:spPr/>
    </dgm:pt>
    <dgm:pt modelId="{784E20EC-7242-42C1-B898-9255A287E2E7}" type="pres">
      <dgm:prSet presAssocID="{3E3184C9-B6D2-4299-A1EC-D345216F3F15}" presName="textNode" presStyleLbl="bgShp" presStyleIdx="3" presStyleCnt="4"/>
      <dgm:spPr/>
    </dgm:pt>
    <dgm:pt modelId="{39C23CA4-CB6A-4A13-B64A-FEC116FB6853}" type="pres">
      <dgm:prSet presAssocID="{3E3184C9-B6D2-4299-A1EC-D345216F3F15}" presName="compChildNode" presStyleCnt="0"/>
      <dgm:spPr/>
    </dgm:pt>
    <dgm:pt modelId="{BBEC138A-6575-48F8-9D8D-5429B5267FC2}" type="pres">
      <dgm:prSet presAssocID="{3E3184C9-B6D2-4299-A1EC-D345216F3F15}" presName="theInnerList" presStyleCnt="0"/>
      <dgm:spPr/>
    </dgm:pt>
    <dgm:pt modelId="{FF999915-CD19-4841-ADBC-0C1996F23599}" type="pres">
      <dgm:prSet presAssocID="{42E47B82-8AE9-4FB8-AB92-F8CE6FAFE783}" presName="childNode" presStyleLbl="node1" presStyleIdx="3" presStyleCnt="4">
        <dgm:presLayoutVars>
          <dgm:bulletEnabled val="1"/>
        </dgm:presLayoutVars>
      </dgm:prSet>
      <dgm:spPr/>
    </dgm:pt>
  </dgm:ptLst>
  <dgm:cxnLst>
    <dgm:cxn modelId="{DE4BD004-42AC-4F55-BE0D-9CC08E5EC266}" type="presOf" srcId="{A8C4C20C-14C9-4A31-A2C3-538BAEB5B10F}" destId="{C9CE66A5-AABA-4856-9872-51C0098A6ABF}" srcOrd="1" destOrd="0" presId="urn:microsoft.com/office/officeart/2005/8/layout/lProcess2"/>
    <dgm:cxn modelId="{257BCC26-6CD9-4180-9662-55D1092DA059}" srcId="{C860E886-A7FC-4BA8-BBCA-85272BEB4B08}" destId="{44658C34-FCC9-4605-AA7B-54A8A515769E}" srcOrd="0" destOrd="0" parTransId="{84CC91B3-B261-43BE-ABC0-AB7B595BF639}" sibTransId="{CD464BF2-19EB-4088-90CB-8A78A88ED75C}"/>
    <dgm:cxn modelId="{E825FB3A-A1FD-4387-9E97-669B5C272AD1}" type="presOf" srcId="{42E47B82-8AE9-4FB8-AB92-F8CE6FAFE783}" destId="{FF999915-CD19-4841-ADBC-0C1996F23599}" srcOrd="0" destOrd="0" presId="urn:microsoft.com/office/officeart/2005/8/layout/lProcess2"/>
    <dgm:cxn modelId="{75A2746B-A9A3-4229-B388-840128BB8F97}" srcId="{3EE9EE1D-D0E6-48A9-9413-C76FB2AF1086}" destId="{3E3184C9-B6D2-4299-A1EC-D345216F3F15}" srcOrd="3" destOrd="0" parTransId="{C08E3C08-5F56-4444-921B-82877716BCBD}" sibTransId="{8AE1296F-7A02-4A5A-B239-683040B0C349}"/>
    <dgm:cxn modelId="{F500314D-CC34-4711-AEE0-E2B22D50EF39}" type="presOf" srcId="{49437A03-1E78-48D0-AAA5-7BFB5C3001F6}" destId="{9845EB92-3CB1-437B-9034-E3A4A4DEC63F}" srcOrd="0" destOrd="0" presId="urn:microsoft.com/office/officeart/2005/8/layout/lProcess2"/>
    <dgm:cxn modelId="{C44E0879-87CA-419D-976B-8821E5E0A2B5}" srcId="{49437A03-1E78-48D0-AAA5-7BFB5C3001F6}" destId="{D6737BDE-3867-4EB9-A411-4E6FC1508415}" srcOrd="0" destOrd="0" parTransId="{A46A1E37-46B5-45F3-97CB-89D7E4ACFDE7}" sibTransId="{0D5640F3-A541-4E15-9A7E-02BEA3AA90CE}"/>
    <dgm:cxn modelId="{8B0F8479-FB1D-4E5F-BF14-9BE119FD8B73}" srcId="{A8C4C20C-14C9-4A31-A2C3-538BAEB5B10F}" destId="{60906987-31F7-4002-8999-C354B4C563A3}" srcOrd="0" destOrd="0" parTransId="{C0C9FEC3-6550-4215-960E-9DE51F73EBEA}" sibTransId="{18C7A9BC-2C37-44A6-9418-A3AB9ECC9FCE}"/>
    <dgm:cxn modelId="{F8B8B37E-0C63-4B4E-B549-6EC8C36390D8}" type="presOf" srcId="{3E3184C9-B6D2-4299-A1EC-D345216F3F15}" destId="{784E20EC-7242-42C1-B898-9255A287E2E7}" srcOrd="1" destOrd="0" presId="urn:microsoft.com/office/officeart/2005/8/layout/lProcess2"/>
    <dgm:cxn modelId="{B56EA687-E2D6-4445-97C5-0EEA1BAE42F7}" srcId="{3E3184C9-B6D2-4299-A1EC-D345216F3F15}" destId="{42E47B82-8AE9-4FB8-AB92-F8CE6FAFE783}" srcOrd="0" destOrd="0" parTransId="{2DBD8408-0DB2-4D13-887A-88B6E878F44F}" sibTransId="{BF14E4C6-5ACA-42E6-BADE-6119D425B47C}"/>
    <dgm:cxn modelId="{781E6288-7BFC-4537-A984-36C1773033DC}" srcId="{3EE9EE1D-D0E6-48A9-9413-C76FB2AF1086}" destId="{A8C4C20C-14C9-4A31-A2C3-538BAEB5B10F}" srcOrd="0" destOrd="0" parTransId="{07E58006-3724-430E-9CC4-544EEB0C3C89}" sibTransId="{BCDD86A2-7D50-4FA0-A3A3-94CD11B54A95}"/>
    <dgm:cxn modelId="{09304592-99C3-4329-A813-CB1B7034FDA1}" type="presOf" srcId="{60906987-31F7-4002-8999-C354B4C563A3}" destId="{2C2E053A-B380-4239-B465-F9A18D433F72}" srcOrd="0" destOrd="0" presId="urn:microsoft.com/office/officeart/2005/8/layout/lProcess2"/>
    <dgm:cxn modelId="{5F7344A7-2685-49F3-AA7B-BFB167193F88}" type="presOf" srcId="{C860E886-A7FC-4BA8-BBCA-85272BEB4B08}" destId="{C7A7E891-969A-4B34-A315-19405D3AB313}" srcOrd="1" destOrd="0" presId="urn:microsoft.com/office/officeart/2005/8/layout/lProcess2"/>
    <dgm:cxn modelId="{48A4DEAE-386E-45F8-B216-A578EC7E9240}" type="presOf" srcId="{C860E886-A7FC-4BA8-BBCA-85272BEB4B08}" destId="{9EC27BBF-F883-475B-BE66-C33B444B2C4E}" srcOrd="0" destOrd="0" presId="urn:microsoft.com/office/officeart/2005/8/layout/lProcess2"/>
    <dgm:cxn modelId="{243243B0-C95B-48CA-AE10-58396854C1F2}" type="presOf" srcId="{49437A03-1E78-48D0-AAA5-7BFB5C3001F6}" destId="{07F5DC15-5B00-4300-BB03-DD2F73AE029E}" srcOrd="1" destOrd="0" presId="urn:microsoft.com/office/officeart/2005/8/layout/lProcess2"/>
    <dgm:cxn modelId="{47BFAABB-E52B-455A-A713-557DAE5226CD}" type="presOf" srcId="{3EE9EE1D-D0E6-48A9-9413-C76FB2AF1086}" destId="{C5D7C39C-46F1-460E-AE54-A984F2BEF9F8}" srcOrd="0" destOrd="0" presId="urn:microsoft.com/office/officeart/2005/8/layout/lProcess2"/>
    <dgm:cxn modelId="{6B5B10C3-25C2-4B49-AF52-2E203AC5033E}" srcId="{3EE9EE1D-D0E6-48A9-9413-C76FB2AF1086}" destId="{C860E886-A7FC-4BA8-BBCA-85272BEB4B08}" srcOrd="1" destOrd="0" parTransId="{9ABE4F85-A5AF-4E71-8DF1-678F69253BB2}" sibTransId="{2008B773-5002-44F2-90BA-F14E26304911}"/>
    <dgm:cxn modelId="{3B3049CF-257B-4321-9140-4CF52EAF6784}" type="presOf" srcId="{D6737BDE-3867-4EB9-A411-4E6FC1508415}" destId="{D7591D10-80C3-43AE-B462-861F35A0F025}" srcOrd="0" destOrd="0" presId="urn:microsoft.com/office/officeart/2005/8/layout/lProcess2"/>
    <dgm:cxn modelId="{286342DD-9E12-4729-9D3B-B2C3DCA35E52}" type="presOf" srcId="{44658C34-FCC9-4605-AA7B-54A8A515769E}" destId="{F03BB198-D57F-4A61-B8C3-9CAA1B070687}" srcOrd="0" destOrd="0" presId="urn:microsoft.com/office/officeart/2005/8/layout/lProcess2"/>
    <dgm:cxn modelId="{5D78D2EB-2972-4AC4-83F5-391EE9F67741}" type="presOf" srcId="{3E3184C9-B6D2-4299-A1EC-D345216F3F15}" destId="{B42BDFCE-DB32-47EA-B08B-C18F70F371D2}" srcOrd="0" destOrd="0" presId="urn:microsoft.com/office/officeart/2005/8/layout/lProcess2"/>
    <dgm:cxn modelId="{13F87CEE-B599-4EC1-95F2-F11EEE2AE2CA}" type="presOf" srcId="{A8C4C20C-14C9-4A31-A2C3-538BAEB5B10F}" destId="{E78BB7E7-A473-4B4A-AE26-6251099954AC}" srcOrd="0" destOrd="0" presId="urn:microsoft.com/office/officeart/2005/8/layout/lProcess2"/>
    <dgm:cxn modelId="{8EE2A8F6-7AE0-42B7-BC10-A65258C656DF}" srcId="{3EE9EE1D-D0E6-48A9-9413-C76FB2AF1086}" destId="{49437A03-1E78-48D0-AAA5-7BFB5C3001F6}" srcOrd="2" destOrd="0" parTransId="{DD59F04E-D0DB-4A58-BB48-5A08F7197199}" sibTransId="{08472992-1936-414A-832B-3124075D5599}"/>
    <dgm:cxn modelId="{DDF76AFF-8663-4130-ABEE-99240367BAD6}" type="presParOf" srcId="{C5D7C39C-46F1-460E-AE54-A984F2BEF9F8}" destId="{66092028-CB7F-4315-8C19-4610895808DB}" srcOrd="0" destOrd="0" presId="urn:microsoft.com/office/officeart/2005/8/layout/lProcess2"/>
    <dgm:cxn modelId="{31EA60D9-2312-40F9-A6D3-8BEA9D422628}" type="presParOf" srcId="{66092028-CB7F-4315-8C19-4610895808DB}" destId="{E78BB7E7-A473-4B4A-AE26-6251099954AC}" srcOrd="0" destOrd="0" presId="urn:microsoft.com/office/officeart/2005/8/layout/lProcess2"/>
    <dgm:cxn modelId="{5B7E9AAA-BD41-43E2-AD39-85FDDF467788}" type="presParOf" srcId="{66092028-CB7F-4315-8C19-4610895808DB}" destId="{C9CE66A5-AABA-4856-9872-51C0098A6ABF}" srcOrd="1" destOrd="0" presId="urn:microsoft.com/office/officeart/2005/8/layout/lProcess2"/>
    <dgm:cxn modelId="{80AFFE06-4D7C-42CB-A7F0-3C36D8FAF3C6}" type="presParOf" srcId="{66092028-CB7F-4315-8C19-4610895808DB}" destId="{F5E76DBB-6142-4779-9DFC-4B801FA471DC}" srcOrd="2" destOrd="0" presId="urn:microsoft.com/office/officeart/2005/8/layout/lProcess2"/>
    <dgm:cxn modelId="{97F6301D-A030-4458-91B4-220EB737A038}" type="presParOf" srcId="{F5E76DBB-6142-4779-9DFC-4B801FA471DC}" destId="{64F0D39E-53D5-497B-8DFE-0A8972731E6F}" srcOrd="0" destOrd="0" presId="urn:microsoft.com/office/officeart/2005/8/layout/lProcess2"/>
    <dgm:cxn modelId="{D4BEA839-27B9-4166-859B-ABB40EB52381}" type="presParOf" srcId="{64F0D39E-53D5-497B-8DFE-0A8972731E6F}" destId="{2C2E053A-B380-4239-B465-F9A18D433F72}" srcOrd="0" destOrd="0" presId="urn:microsoft.com/office/officeart/2005/8/layout/lProcess2"/>
    <dgm:cxn modelId="{0C2D62E0-E01E-487A-96A8-023652EC78BA}" type="presParOf" srcId="{C5D7C39C-46F1-460E-AE54-A984F2BEF9F8}" destId="{EF2EE7D3-1514-4F3D-9326-F1D26DAFE3BB}" srcOrd="1" destOrd="0" presId="urn:microsoft.com/office/officeart/2005/8/layout/lProcess2"/>
    <dgm:cxn modelId="{EAB20E14-C533-4044-B902-E077193EB85D}" type="presParOf" srcId="{C5D7C39C-46F1-460E-AE54-A984F2BEF9F8}" destId="{9A3132AE-63D7-43CD-A3FC-A45B5ECEF8B0}" srcOrd="2" destOrd="0" presId="urn:microsoft.com/office/officeart/2005/8/layout/lProcess2"/>
    <dgm:cxn modelId="{316C26C5-A69A-438F-B276-13D9DD90948E}" type="presParOf" srcId="{9A3132AE-63D7-43CD-A3FC-A45B5ECEF8B0}" destId="{9EC27BBF-F883-475B-BE66-C33B444B2C4E}" srcOrd="0" destOrd="0" presId="urn:microsoft.com/office/officeart/2005/8/layout/lProcess2"/>
    <dgm:cxn modelId="{63BAAA23-833B-4559-9B10-B00FC89033EA}" type="presParOf" srcId="{9A3132AE-63D7-43CD-A3FC-A45B5ECEF8B0}" destId="{C7A7E891-969A-4B34-A315-19405D3AB313}" srcOrd="1" destOrd="0" presId="urn:microsoft.com/office/officeart/2005/8/layout/lProcess2"/>
    <dgm:cxn modelId="{154D6481-CFC4-4B5B-9C7A-731349C9AB50}" type="presParOf" srcId="{9A3132AE-63D7-43CD-A3FC-A45B5ECEF8B0}" destId="{FAA32490-7364-483B-8F37-E009A15109F0}" srcOrd="2" destOrd="0" presId="urn:microsoft.com/office/officeart/2005/8/layout/lProcess2"/>
    <dgm:cxn modelId="{D704A955-CC03-431D-861A-C76024D47925}" type="presParOf" srcId="{FAA32490-7364-483B-8F37-E009A15109F0}" destId="{E6BAAAB5-5CDB-4FA5-B51E-C0EF387470E2}" srcOrd="0" destOrd="0" presId="urn:microsoft.com/office/officeart/2005/8/layout/lProcess2"/>
    <dgm:cxn modelId="{4A38688A-023B-494A-96B8-6B27CAD7915A}" type="presParOf" srcId="{E6BAAAB5-5CDB-4FA5-B51E-C0EF387470E2}" destId="{F03BB198-D57F-4A61-B8C3-9CAA1B070687}" srcOrd="0" destOrd="0" presId="urn:microsoft.com/office/officeart/2005/8/layout/lProcess2"/>
    <dgm:cxn modelId="{A3238BC4-203F-43A9-ACB5-885E97BC357E}" type="presParOf" srcId="{C5D7C39C-46F1-460E-AE54-A984F2BEF9F8}" destId="{B6FC9072-2D0D-4CC8-BDDC-9F7BAB954476}" srcOrd="3" destOrd="0" presId="urn:microsoft.com/office/officeart/2005/8/layout/lProcess2"/>
    <dgm:cxn modelId="{036B6CC9-9058-40E7-8925-C0426FB10807}" type="presParOf" srcId="{C5D7C39C-46F1-460E-AE54-A984F2BEF9F8}" destId="{F0306E43-CD3C-405E-B303-529086A17E9F}" srcOrd="4" destOrd="0" presId="urn:microsoft.com/office/officeart/2005/8/layout/lProcess2"/>
    <dgm:cxn modelId="{10BA1B5A-6EF1-4515-9E1E-E645274800FB}" type="presParOf" srcId="{F0306E43-CD3C-405E-B303-529086A17E9F}" destId="{9845EB92-3CB1-437B-9034-E3A4A4DEC63F}" srcOrd="0" destOrd="0" presId="urn:microsoft.com/office/officeart/2005/8/layout/lProcess2"/>
    <dgm:cxn modelId="{F427DAB0-687C-48CA-A93C-23A5CFC28C5C}" type="presParOf" srcId="{F0306E43-CD3C-405E-B303-529086A17E9F}" destId="{07F5DC15-5B00-4300-BB03-DD2F73AE029E}" srcOrd="1" destOrd="0" presId="urn:microsoft.com/office/officeart/2005/8/layout/lProcess2"/>
    <dgm:cxn modelId="{99853139-AA84-4E0B-A395-488003735DCD}" type="presParOf" srcId="{F0306E43-CD3C-405E-B303-529086A17E9F}" destId="{EBE441D9-BDBB-44AB-9814-295480FFDBEA}" srcOrd="2" destOrd="0" presId="urn:microsoft.com/office/officeart/2005/8/layout/lProcess2"/>
    <dgm:cxn modelId="{6DD6F5D5-87DF-4074-9782-9BBF05A7C8A0}" type="presParOf" srcId="{EBE441D9-BDBB-44AB-9814-295480FFDBEA}" destId="{B7897B68-6E39-4B0E-9460-8C5E5D51C0F7}" srcOrd="0" destOrd="0" presId="urn:microsoft.com/office/officeart/2005/8/layout/lProcess2"/>
    <dgm:cxn modelId="{DAD5275D-4F27-4C9E-9B93-6ED5C45790A4}" type="presParOf" srcId="{B7897B68-6E39-4B0E-9460-8C5E5D51C0F7}" destId="{D7591D10-80C3-43AE-B462-861F35A0F025}" srcOrd="0" destOrd="0" presId="urn:microsoft.com/office/officeart/2005/8/layout/lProcess2"/>
    <dgm:cxn modelId="{7ACECAFE-5DF0-46E0-B044-100A10BAFC61}" type="presParOf" srcId="{C5D7C39C-46F1-460E-AE54-A984F2BEF9F8}" destId="{29508F21-1B27-4194-8051-8B7222987AF0}" srcOrd="5" destOrd="0" presId="urn:microsoft.com/office/officeart/2005/8/layout/lProcess2"/>
    <dgm:cxn modelId="{CACED0A6-9972-4D95-B510-6AF3C9971177}" type="presParOf" srcId="{C5D7C39C-46F1-460E-AE54-A984F2BEF9F8}" destId="{F36605C6-F8C3-4190-95EE-7A1775266FED}" srcOrd="6" destOrd="0" presId="urn:microsoft.com/office/officeart/2005/8/layout/lProcess2"/>
    <dgm:cxn modelId="{CCAD9061-D78F-4B29-B4BC-1437283C8A7D}" type="presParOf" srcId="{F36605C6-F8C3-4190-95EE-7A1775266FED}" destId="{B42BDFCE-DB32-47EA-B08B-C18F70F371D2}" srcOrd="0" destOrd="0" presId="urn:microsoft.com/office/officeart/2005/8/layout/lProcess2"/>
    <dgm:cxn modelId="{9FDEAF95-BD33-4D92-B67C-021E24D34DF7}" type="presParOf" srcId="{F36605C6-F8C3-4190-95EE-7A1775266FED}" destId="{784E20EC-7242-42C1-B898-9255A287E2E7}" srcOrd="1" destOrd="0" presId="urn:microsoft.com/office/officeart/2005/8/layout/lProcess2"/>
    <dgm:cxn modelId="{36616815-1EE5-4363-9994-81DBBD0AAAE6}" type="presParOf" srcId="{F36605C6-F8C3-4190-95EE-7A1775266FED}" destId="{39C23CA4-CB6A-4A13-B64A-FEC116FB6853}" srcOrd="2" destOrd="0" presId="urn:microsoft.com/office/officeart/2005/8/layout/lProcess2"/>
    <dgm:cxn modelId="{63F35D68-EAC3-42EC-8C39-9AE4F49B75C3}" type="presParOf" srcId="{39C23CA4-CB6A-4A13-B64A-FEC116FB6853}" destId="{BBEC138A-6575-48F8-9D8D-5429B5267FC2}" srcOrd="0" destOrd="0" presId="urn:microsoft.com/office/officeart/2005/8/layout/lProcess2"/>
    <dgm:cxn modelId="{85A9CD47-A427-4DD8-88F5-83B28914E093}" type="presParOf" srcId="{BBEC138A-6575-48F8-9D8D-5429B5267FC2}" destId="{FF999915-CD19-4841-ADBC-0C1996F23599}"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8BB7E7-A473-4B4A-AE26-6251099954AC}">
      <dsp:nvSpPr>
        <dsp:cNvPr id="0" name=""/>
        <dsp:cNvSpPr/>
      </dsp:nvSpPr>
      <dsp:spPr>
        <a:xfrm>
          <a:off x="2005" y="0"/>
          <a:ext cx="1968244" cy="3751996"/>
        </a:xfrm>
        <a:prstGeom prst="roundRect">
          <a:avLst>
            <a:gd name="adj" fmla="val 10000"/>
          </a:avLst>
        </a:prstGeom>
        <a:solidFill>
          <a:srgbClr val="B8394F"/>
        </a:solidFill>
        <a:ln>
          <a:noFill/>
        </a:ln>
        <a:effectLst/>
      </dsp:spPr>
      <dsp:style>
        <a:lnRef idx="0">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solidFill>
                <a:schemeClr val="bg1"/>
              </a:solidFill>
            </a:rPr>
            <a:t>A</a:t>
          </a:r>
          <a:r>
            <a:rPr lang="en-US" sz="1700" b="1" kern="1200">
              <a:solidFill>
                <a:schemeClr val="bg1"/>
              </a:solidFill>
              <a:latin typeface="Georgia"/>
            </a:rPr>
            <a:t>ttitude</a:t>
          </a:r>
        </a:p>
        <a:p>
          <a:pPr marL="0" lvl="0" indent="0" algn="ctr" defTabSz="755650">
            <a:lnSpc>
              <a:spcPct val="90000"/>
            </a:lnSpc>
            <a:spcBef>
              <a:spcPct val="0"/>
            </a:spcBef>
            <a:spcAft>
              <a:spcPct val="35000"/>
            </a:spcAft>
            <a:buNone/>
          </a:pPr>
          <a:r>
            <a:rPr lang="en-US" sz="1700" kern="1200">
              <a:solidFill>
                <a:schemeClr val="bg1"/>
              </a:solidFill>
              <a:latin typeface="Georgia"/>
            </a:rPr>
            <a:t>Where do we get our energy?</a:t>
          </a:r>
        </a:p>
      </dsp:txBody>
      <dsp:txXfrm>
        <a:off x="2005" y="0"/>
        <a:ext cx="1968244" cy="1125598"/>
      </dsp:txXfrm>
    </dsp:sp>
    <dsp:sp modelId="{2C2E053A-B380-4239-B465-F9A18D433F72}">
      <dsp:nvSpPr>
        <dsp:cNvPr id="0" name=""/>
        <dsp:cNvSpPr/>
      </dsp:nvSpPr>
      <dsp:spPr>
        <a:xfrm>
          <a:off x="198830" y="112669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Extroversion</a:t>
          </a:r>
        </a:p>
        <a:p>
          <a:pPr marL="0" lvl="0" indent="0" algn="ctr" defTabSz="844550">
            <a:lnSpc>
              <a:spcPct val="90000"/>
            </a:lnSpc>
            <a:spcBef>
              <a:spcPct val="0"/>
            </a:spcBef>
            <a:spcAft>
              <a:spcPct val="35000"/>
            </a:spcAft>
            <a:buNone/>
          </a:pPr>
          <a:r>
            <a:rPr lang="en-US" sz="1900" kern="1200">
              <a:solidFill>
                <a:srgbClr val="6A7278"/>
              </a:solidFill>
              <a:latin typeface="Georgia"/>
            </a:rPr>
            <a:t>(E)</a:t>
          </a:r>
        </a:p>
      </dsp:txBody>
      <dsp:txXfrm>
        <a:off x="231964" y="1159832"/>
        <a:ext cx="1508327" cy="1065010"/>
      </dsp:txXfrm>
    </dsp:sp>
    <dsp:sp modelId="{CCC4FE2D-407D-4D17-AE61-2F20F6CBA2E5}">
      <dsp:nvSpPr>
        <dsp:cNvPr id="0" name=""/>
        <dsp:cNvSpPr/>
      </dsp:nvSpPr>
      <dsp:spPr>
        <a:xfrm>
          <a:off x="198830" y="243201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Introversion</a:t>
          </a:r>
        </a:p>
        <a:p>
          <a:pPr marL="0" lvl="0" indent="0" algn="ctr" defTabSz="844550">
            <a:lnSpc>
              <a:spcPct val="90000"/>
            </a:lnSpc>
            <a:spcBef>
              <a:spcPct val="0"/>
            </a:spcBef>
            <a:spcAft>
              <a:spcPct val="35000"/>
            </a:spcAft>
            <a:buNone/>
          </a:pPr>
          <a:r>
            <a:rPr lang="en-US" sz="1900" kern="1200">
              <a:solidFill>
                <a:srgbClr val="6A7278"/>
              </a:solidFill>
              <a:latin typeface="Georgia"/>
            </a:rPr>
            <a:t>(I)</a:t>
          </a:r>
        </a:p>
      </dsp:txBody>
      <dsp:txXfrm>
        <a:off x="231964" y="2465152"/>
        <a:ext cx="1508327" cy="1065010"/>
      </dsp:txXfrm>
    </dsp:sp>
    <dsp:sp modelId="{9EC27BBF-F883-475B-BE66-C33B444B2C4E}">
      <dsp:nvSpPr>
        <dsp:cNvPr id="0" name=""/>
        <dsp:cNvSpPr/>
      </dsp:nvSpPr>
      <dsp:spPr>
        <a:xfrm>
          <a:off x="2117868" y="0"/>
          <a:ext cx="1968244" cy="3751996"/>
        </a:xfrm>
        <a:prstGeom prst="roundRect">
          <a:avLst>
            <a:gd name="adj" fmla="val 10000"/>
          </a:avLst>
        </a:prstGeom>
        <a:solidFill>
          <a:srgbClr val="D0652A"/>
        </a:solidFill>
        <a:ln>
          <a:noFill/>
        </a:ln>
        <a:effectLst/>
      </dsp:spPr>
      <dsp:style>
        <a:lnRef idx="0">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solidFill>
                <a:schemeClr val="bg1"/>
              </a:solidFill>
              <a:latin typeface="Georgia"/>
            </a:rPr>
            <a:t>Information Gathering</a:t>
          </a:r>
        </a:p>
        <a:p>
          <a:pPr marL="0" lvl="0" indent="0" algn="ctr" defTabSz="755650">
            <a:lnSpc>
              <a:spcPct val="90000"/>
            </a:lnSpc>
            <a:spcBef>
              <a:spcPct val="0"/>
            </a:spcBef>
            <a:spcAft>
              <a:spcPct val="35000"/>
            </a:spcAft>
            <a:buNone/>
          </a:pPr>
          <a:r>
            <a:rPr lang="en-US" sz="1700" kern="1200">
              <a:solidFill>
                <a:schemeClr val="bg1"/>
              </a:solidFill>
              <a:latin typeface="Georgia"/>
            </a:rPr>
            <a:t>How do we take in our information?</a:t>
          </a:r>
        </a:p>
      </dsp:txBody>
      <dsp:txXfrm>
        <a:off x="2117868" y="0"/>
        <a:ext cx="1968244" cy="1125598"/>
      </dsp:txXfrm>
    </dsp:sp>
    <dsp:sp modelId="{F03BB198-D57F-4A61-B8C3-9CAA1B070687}">
      <dsp:nvSpPr>
        <dsp:cNvPr id="0" name=""/>
        <dsp:cNvSpPr/>
      </dsp:nvSpPr>
      <dsp:spPr>
        <a:xfrm>
          <a:off x="2314692" y="112669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Intuiting</a:t>
          </a:r>
        </a:p>
        <a:p>
          <a:pPr marL="0" lvl="0" indent="0" algn="ctr" defTabSz="844550">
            <a:lnSpc>
              <a:spcPct val="90000"/>
            </a:lnSpc>
            <a:spcBef>
              <a:spcPct val="0"/>
            </a:spcBef>
            <a:spcAft>
              <a:spcPct val="35000"/>
            </a:spcAft>
            <a:buNone/>
          </a:pPr>
          <a:r>
            <a:rPr lang="en-US" sz="1900" kern="1200">
              <a:solidFill>
                <a:srgbClr val="6A7278"/>
              </a:solidFill>
              <a:latin typeface="Georgia"/>
            </a:rPr>
            <a:t>(N)</a:t>
          </a:r>
        </a:p>
      </dsp:txBody>
      <dsp:txXfrm>
        <a:off x="2347826" y="1159832"/>
        <a:ext cx="1508327" cy="1065010"/>
      </dsp:txXfrm>
    </dsp:sp>
    <dsp:sp modelId="{28788360-FA9C-463A-AE40-CC86496B6ED7}">
      <dsp:nvSpPr>
        <dsp:cNvPr id="0" name=""/>
        <dsp:cNvSpPr/>
      </dsp:nvSpPr>
      <dsp:spPr>
        <a:xfrm>
          <a:off x="2314692" y="243201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Sensing</a:t>
          </a:r>
        </a:p>
        <a:p>
          <a:pPr marL="0" lvl="0" indent="0" algn="ctr" defTabSz="844550">
            <a:lnSpc>
              <a:spcPct val="90000"/>
            </a:lnSpc>
            <a:spcBef>
              <a:spcPct val="0"/>
            </a:spcBef>
            <a:spcAft>
              <a:spcPct val="35000"/>
            </a:spcAft>
            <a:buNone/>
          </a:pPr>
          <a:r>
            <a:rPr lang="en-US" sz="1900" kern="1200">
              <a:solidFill>
                <a:srgbClr val="6A7278"/>
              </a:solidFill>
              <a:latin typeface="Georgia"/>
            </a:rPr>
            <a:t>(S)</a:t>
          </a:r>
        </a:p>
      </dsp:txBody>
      <dsp:txXfrm>
        <a:off x="2347826" y="2465152"/>
        <a:ext cx="1508327" cy="1065010"/>
      </dsp:txXfrm>
    </dsp:sp>
    <dsp:sp modelId="{98B3C198-8481-4176-AF20-6423C945B489}">
      <dsp:nvSpPr>
        <dsp:cNvPr id="0" name=""/>
        <dsp:cNvSpPr/>
      </dsp:nvSpPr>
      <dsp:spPr>
        <a:xfrm>
          <a:off x="4233731" y="0"/>
          <a:ext cx="1968244" cy="3751996"/>
        </a:xfrm>
        <a:prstGeom prst="roundRect">
          <a:avLst>
            <a:gd name="adj" fmla="val 10000"/>
          </a:avLst>
        </a:prstGeom>
        <a:solidFill>
          <a:srgbClr val="67A478"/>
        </a:solidFill>
        <a:ln>
          <a:noFill/>
        </a:ln>
        <a:effectLst/>
      </dsp:spPr>
      <dsp:style>
        <a:lnRef idx="0">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solidFill>
                <a:schemeClr val="bg1"/>
              </a:solidFill>
              <a:latin typeface="Georgia"/>
            </a:rPr>
            <a:t>Decision-Making</a:t>
          </a:r>
        </a:p>
        <a:p>
          <a:pPr marL="0" lvl="0" indent="0" algn="ctr" defTabSz="755650">
            <a:lnSpc>
              <a:spcPct val="90000"/>
            </a:lnSpc>
            <a:spcBef>
              <a:spcPct val="0"/>
            </a:spcBef>
            <a:spcAft>
              <a:spcPct val="35000"/>
            </a:spcAft>
            <a:buNone/>
          </a:pPr>
          <a:r>
            <a:rPr lang="en-US" sz="1700" kern="1200">
              <a:solidFill>
                <a:schemeClr val="bg1"/>
              </a:solidFill>
              <a:latin typeface="Georgia"/>
            </a:rPr>
            <a:t>How do we make our decisions?</a:t>
          </a:r>
        </a:p>
      </dsp:txBody>
      <dsp:txXfrm>
        <a:off x="4233731" y="0"/>
        <a:ext cx="1968244" cy="1125598"/>
      </dsp:txXfrm>
    </dsp:sp>
    <dsp:sp modelId="{35857EB2-B15F-4EB7-B14B-1C7F9CE7F307}">
      <dsp:nvSpPr>
        <dsp:cNvPr id="0" name=""/>
        <dsp:cNvSpPr/>
      </dsp:nvSpPr>
      <dsp:spPr>
        <a:xfrm>
          <a:off x="4430555" y="112669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Thinking</a:t>
          </a:r>
        </a:p>
        <a:p>
          <a:pPr marL="0" lvl="0" indent="0" algn="ctr" defTabSz="844550">
            <a:lnSpc>
              <a:spcPct val="90000"/>
            </a:lnSpc>
            <a:spcBef>
              <a:spcPct val="0"/>
            </a:spcBef>
            <a:spcAft>
              <a:spcPct val="35000"/>
            </a:spcAft>
            <a:buNone/>
          </a:pPr>
          <a:r>
            <a:rPr lang="en-US" sz="1900" kern="1200">
              <a:solidFill>
                <a:srgbClr val="6A7278"/>
              </a:solidFill>
              <a:latin typeface="Georgia"/>
            </a:rPr>
            <a:t>(T)</a:t>
          </a:r>
        </a:p>
      </dsp:txBody>
      <dsp:txXfrm>
        <a:off x="4463689" y="1159832"/>
        <a:ext cx="1508327" cy="1065010"/>
      </dsp:txXfrm>
    </dsp:sp>
    <dsp:sp modelId="{6C876F2B-5805-425D-945C-BCD2760E1817}">
      <dsp:nvSpPr>
        <dsp:cNvPr id="0" name=""/>
        <dsp:cNvSpPr/>
      </dsp:nvSpPr>
      <dsp:spPr>
        <a:xfrm>
          <a:off x="4430555" y="243201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Feeling</a:t>
          </a:r>
        </a:p>
        <a:p>
          <a:pPr marL="0" lvl="0" indent="0" algn="ctr" defTabSz="844550">
            <a:lnSpc>
              <a:spcPct val="90000"/>
            </a:lnSpc>
            <a:spcBef>
              <a:spcPct val="0"/>
            </a:spcBef>
            <a:spcAft>
              <a:spcPct val="35000"/>
            </a:spcAft>
            <a:buNone/>
          </a:pPr>
          <a:r>
            <a:rPr lang="en-US" sz="1900" kern="1200">
              <a:solidFill>
                <a:srgbClr val="6A7278"/>
              </a:solidFill>
              <a:latin typeface="Georgia"/>
            </a:rPr>
            <a:t>(F)</a:t>
          </a:r>
        </a:p>
      </dsp:txBody>
      <dsp:txXfrm>
        <a:off x="4463689" y="2465152"/>
        <a:ext cx="1508327" cy="1065010"/>
      </dsp:txXfrm>
    </dsp:sp>
    <dsp:sp modelId="{B42BDFCE-DB32-47EA-B08B-C18F70F371D2}">
      <dsp:nvSpPr>
        <dsp:cNvPr id="0" name=""/>
        <dsp:cNvSpPr/>
      </dsp:nvSpPr>
      <dsp:spPr>
        <a:xfrm>
          <a:off x="6349593" y="0"/>
          <a:ext cx="1968244" cy="3751996"/>
        </a:xfrm>
        <a:prstGeom prst="roundRect">
          <a:avLst>
            <a:gd name="adj" fmla="val 10000"/>
          </a:avLst>
        </a:prstGeom>
        <a:solidFill>
          <a:srgbClr val="51AEB3"/>
        </a:solidFill>
        <a:ln>
          <a:noFill/>
        </a:ln>
        <a:effectLst/>
      </dsp:spPr>
      <dsp:style>
        <a:lnRef idx="0">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solidFill>
                <a:schemeClr val="bg1"/>
              </a:solidFill>
              <a:latin typeface="Georgia"/>
            </a:rPr>
            <a:t>Lifestyle</a:t>
          </a:r>
        </a:p>
        <a:p>
          <a:pPr marL="0" lvl="0" indent="0" algn="ctr" defTabSz="755650">
            <a:lnSpc>
              <a:spcPct val="90000"/>
            </a:lnSpc>
            <a:spcBef>
              <a:spcPct val="0"/>
            </a:spcBef>
            <a:spcAft>
              <a:spcPct val="35000"/>
            </a:spcAft>
            <a:buNone/>
          </a:pPr>
          <a:r>
            <a:rPr lang="en-US" sz="1700" kern="1200">
              <a:solidFill>
                <a:schemeClr val="bg1"/>
              </a:solidFill>
              <a:latin typeface="Georgia"/>
            </a:rPr>
            <a:t>How do we organize our world?</a:t>
          </a:r>
        </a:p>
      </dsp:txBody>
      <dsp:txXfrm>
        <a:off x="6349593" y="0"/>
        <a:ext cx="1968244" cy="1125598"/>
      </dsp:txXfrm>
    </dsp:sp>
    <dsp:sp modelId="{FF999915-CD19-4841-ADBC-0C1996F23599}">
      <dsp:nvSpPr>
        <dsp:cNvPr id="0" name=""/>
        <dsp:cNvSpPr/>
      </dsp:nvSpPr>
      <dsp:spPr>
        <a:xfrm>
          <a:off x="6546418" y="112669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Perceiving</a:t>
          </a:r>
        </a:p>
        <a:p>
          <a:pPr marL="0" lvl="0" indent="0" algn="ctr" defTabSz="844550">
            <a:lnSpc>
              <a:spcPct val="90000"/>
            </a:lnSpc>
            <a:spcBef>
              <a:spcPct val="0"/>
            </a:spcBef>
            <a:spcAft>
              <a:spcPct val="35000"/>
            </a:spcAft>
            <a:buNone/>
          </a:pPr>
          <a:r>
            <a:rPr lang="en-US" sz="1900" kern="1200">
              <a:solidFill>
                <a:srgbClr val="6A7278"/>
              </a:solidFill>
              <a:latin typeface="Georgia"/>
            </a:rPr>
            <a:t>(P)</a:t>
          </a:r>
        </a:p>
      </dsp:txBody>
      <dsp:txXfrm>
        <a:off x="6579552" y="1159832"/>
        <a:ext cx="1508327" cy="1065010"/>
      </dsp:txXfrm>
    </dsp:sp>
    <dsp:sp modelId="{2DE22401-2DAA-49C8-8B32-2098101477A0}">
      <dsp:nvSpPr>
        <dsp:cNvPr id="0" name=""/>
        <dsp:cNvSpPr/>
      </dsp:nvSpPr>
      <dsp:spPr>
        <a:xfrm>
          <a:off x="6546418" y="243201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rtl="0">
            <a:lnSpc>
              <a:spcPct val="90000"/>
            </a:lnSpc>
            <a:spcBef>
              <a:spcPct val="0"/>
            </a:spcBef>
            <a:spcAft>
              <a:spcPct val="35000"/>
            </a:spcAft>
            <a:buNone/>
          </a:pPr>
          <a:r>
            <a:rPr lang="en-US" sz="1900" kern="1200">
              <a:solidFill>
                <a:srgbClr val="6A7278"/>
              </a:solidFill>
              <a:latin typeface="Georgia"/>
            </a:rPr>
            <a:t>Judging </a:t>
          </a:r>
        </a:p>
        <a:p>
          <a:pPr marL="0" lvl="0" indent="0" algn="ctr" defTabSz="844550">
            <a:lnSpc>
              <a:spcPct val="90000"/>
            </a:lnSpc>
            <a:spcBef>
              <a:spcPct val="0"/>
            </a:spcBef>
            <a:spcAft>
              <a:spcPct val="35000"/>
            </a:spcAft>
            <a:buNone/>
          </a:pPr>
          <a:r>
            <a:rPr lang="en-US" sz="1900" kern="1200">
              <a:solidFill>
                <a:srgbClr val="6A7278"/>
              </a:solidFill>
              <a:latin typeface="Georgia"/>
            </a:rPr>
            <a:t>(J)</a:t>
          </a:r>
        </a:p>
      </dsp:txBody>
      <dsp:txXfrm>
        <a:off x="6579552" y="2465152"/>
        <a:ext cx="1508327" cy="10650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8BB7E7-A473-4B4A-AE26-6251099954AC}">
      <dsp:nvSpPr>
        <dsp:cNvPr id="0" name=""/>
        <dsp:cNvSpPr/>
      </dsp:nvSpPr>
      <dsp:spPr>
        <a:xfrm>
          <a:off x="2005" y="0"/>
          <a:ext cx="1968244" cy="2588944"/>
        </a:xfrm>
        <a:prstGeom prst="roundRect">
          <a:avLst>
            <a:gd name="adj" fmla="val 10000"/>
          </a:avLst>
        </a:prstGeom>
        <a:solidFill>
          <a:srgbClr val="67A478"/>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0" kern="1200">
              <a:solidFill>
                <a:schemeClr val="bg1"/>
              </a:solidFill>
              <a:latin typeface="Georgia" panose="02040502050405020303" pitchFamily="18" charset="0"/>
              <a:cs typeface="Calibri Light"/>
            </a:rPr>
            <a:t>Green</a:t>
          </a:r>
        </a:p>
      </dsp:txBody>
      <dsp:txXfrm>
        <a:off x="2005" y="0"/>
        <a:ext cx="1968244" cy="776683"/>
      </dsp:txXfrm>
    </dsp:sp>
    <dsp:sp modelId="{2C2E053A-B380-4239-B465-F9A18D433F72}">
      <dsp:nvSpPr>
        <dsp:cNvPr id="0" name=""/>
        <dsp:cNvSpPr/>
      </dsp:nvSpPr>
      <dsp:spPr>
        <a:xfrm>
          <a:off x="198830" y="776683"/>
          <a:ext cx="1574595" cy="168281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Georgia"/>
            </a:rPr>
            <a:t> </a:t>
          </a:r>
          <a:r>
            <a:rPr lang="en-US" sz="1800" kern="1200">
              <a:solidFill>
                <a:srgbClr val="6A7278"/>
              </a:solidFill>
              <a:latin typeface="Georgia"/>
            </a:rPr>
            <a:t>"Cultivating" People Builders</a:t>
          </a:r>
        </a:p>
      </dsp:txBody>
      <dsp:txXfrm>
        <a:off x="244948" y="822801"/>
        <a:ext cx="1482359" cy="1590577"/>
      </dsp:txXfrm>
    </dsp:sp>
    <dsp:sp modelId="{9EC27BBF-F883-475B-BE66-C33B444B2C4E}">
      <dsp:nvSpPr>
        <dsp:cNvPr id="0" name=""/>
        <dsp:cNvSpPr/>
      </dsp:nvSpPr>
      <dsp:spPr>
        <a:xfrm>
          <a:off x="2117868" y="0"/>
          <a:ext cx="1968244" cy="2588944"/>
        </a:xfrm>
        <a:prstGeom prst="roundRect">
          <a:avLst>
            <a:gd name="adj" fmla="val 10000"/>
          </a:avLst>
        </a:prstGeom>
        <a:solidFill>
          <a:schemeClr val="accent4"/>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a:solidFill>
                <a:schemeClr val="bg1"/>
              </a:solidFill>
              <a:latin typeface="Georgia"/>
            </a:rPr>
            <a:t>Yellow</a:t>
          </a:r>
          <a:r>
            <a:rPr lang="en-US" sz="3600" kern="1200">
              <a:latin typeface="Georgia"/>
            </a:rPr>
            <a:t> </a:t>
          </a:r>
        </a:p>
      </dsp:txBody>
      <dsp:txXfrm>
        <a:off x="2117868" y="0"/>
        <a:ext cx="1968244" cy="776683"/>
      </dsp:txXfrm>
    </dsp:sp>
    <dsp:sp modelId="{F03BB198-D57F-4A61-B8C3-9CAA1B070687}">
      <dsp:nvSpPr>
        <dsp:cNvPr id="0" name=""/>
        <dsp:cNvSpPr/>
      </dsp:nvSpPr>
      <dsp:spPr>
        <a:xfrm>
          <a:off x="2314692" y="776683"/>
          <a:ext cx="1574595" cy="168281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a:solidFill>
                <a:srgbClr val="6A7278"/>
              </a:solidFill>
              <a:latin typeface="Georgia"/>
            </a:rPr>
            <a:t>"Including" Team Builders</a:t>
          </a:r>
        </a:p>
      </dsp:txBody>
      <dsp:txXfrm>
        <a:off x="2360810" y="822801"/>
        <a:ext cx="1482359" cy="1590577"/>
      </dsp:txXfrm>
    </dsp:sp>
    <dsp:sp modelId="{9845EB92-3CB1-437B-9034-E3A4A4DEC63F}">
      <dsp:nvSpPr>
        <dsp:cNvPr id="0" name=""/>
        <dsp:cNvSpPr/>
      </dsp:nvSpPr>
      <dsp:spPr>
        <a:xfrm>
          <a:off x="4233731" y="0"/>
          <a:ext cx="1968244" cy="2588944"/>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a:solidFill>
                <a:schemeClr val="bg1"/>
              </a:solidFill>
              <a:latin typeface="Georgia"/>
            </a:rPr>
            <a:t>Orange</a:t>
          </a:r>
          <a:endParaRPr lang="en-US" sz="3600" kern="1200">
            <a:solidFill>
              <a:schemeClr val="bg1"/>
            </a:solidFill>
            <a:latin typeface="Calibri Light" panose="020F0302020204030204"/>
            <a:cs typeface="Calibri Light" panose="020F0302020204030204"/>
          </a:endParaRPr>
        </a:p>
      </dsp:txBody>
      <dsp:txXfrm>
        <a:off x="4233731" y="0"/>
        <a:ext cx="1968244" cy="776683"/>
      </dsp:txXfrm>
    </dsp:sp>
    <dsp:sp modelId="{D7591D10-80C3-43AE-B462-861F35A0F025}">
      <dsp:nvSpPr>
        <dsp:cNvPr id="0" name=""/>
        <dsp:cNvSpPr/>
      </dsp:nvSpPr>
      <dsp:spPr>
        <a:xfrm>
          <a:off x="4430555" y="776683"/>
          <a:ext cx="1574595" cy="168281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a:solidFill>
                <a:srgbClr val="6A7278"/>
              </a:solidFill>
              <a:latin typeface="Georgia"/>
            </a:rPr>
            <a:t>"Directing</a:t>
          </a:r>
          <a:r>
            <a:rPr lang="en-US" sz="1800" kern="1200">
              <a:solidFill>
                <a:srgbClr val="6A7278"/>
              </a:solidFill>
              <a:latin typeface="Georgia"/>
              <a:cs typeface="Calibri Light" panose="020F0302020204030204"/>
            </a:rPr>
            <a:t>" System Builders</a:t>
          </a:r>
          <a:endParaRPr lang="en-US" sz="1800" kern="1200">
            <a:solidFill>
              <a:srgbClr val="6A7278"/>
            </a:solidFill>
            <a:latin typeface="Georgia"/>
          </a:endParaRPr>
        </a:p>
      </dsp:txBody>
      <dsp:txXfrm>
        <a:off x="4476673" y="822801"/>
        <a:ext cx="1482359" cy="1590577"/>
      </dsp:txXfrm>
    </dsp:sp>
    <dsp:sp modelId="{B42BDFCE-DB32-47EA-B08B-C18F70F371D2}">
      <dsp:nvSpPr>
        <dsp:cNvPr id="0" name=""/>
        <dsp:cNvSpPr/>
      </dsp:nvSpPr>
      <dsp:spPr>
        <a:xfrm>
          <a:off x="6349593" y="0"/>
          <a:ext cx="1968244" cy="2588944"/>
        </a:xfrm>
        <a:prstGeom prst="roundRect">
          <a:avLst>
            <a:gd name="adj" fmla="val 10000"/>
          </a:avLst>
        </a:prstGeom>
        <a:solidFill>
          <a:srgbClr val="51AEB3"/>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a:solidFill>
                <a:schemeClr val="bg1"/>
              </a:solidFill>
              <a:latin typeface="Georgia"/>
            </a:rPr>
            <a:t>Blue</a:t>
          </a:r>
        </a:p>
      </dsp:txBody>
      <dsp:txXfrm>
        <a:off x="6349593" y="0"/>
        <a:ext cx="1968244" cy="776683"/>
      </dsp:txXfrm>
    </dsp:sp>
    <dsp:sp modelId="{FF999915-CD19-4841-ADBC-0C1996F23599}">
      <dsp:nvSpPr>
        <dsp:cNvPr id="0" name=""/>
        <dsp:cNvSpPr/>
      </dsp:nvSpPr>
      <dsp:spPr>
        <a:xfrm>
          <a:off x="6546418" y="776683"/>
          <a:ext cx="1574595" cy="168281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a:solidFill>
                <a:srgbClr val="6A7278"/>
              </a:solidFill>
              <a:latin typeface="Georgia"/>
            </a:rPr>
            <a:t>"Visioning" Idea Builders</a:t>
          </a:r>
        </a:p>
      </dsp:txBody>
      <dsp:txXfrm>
        <a:off x="6592536" y="822801"/>
        <a:ext cx="1482359" cy="1590577"/>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0C4FE7-1012-9242-BD37-850A8FA790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8ADC06-85FD-0E46-8BC9-71D54B0DB8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FF8075-15A9-9142-858E-40AD3F9FDF81}" type="datetimeFigureOut">
              <a:rPr lang="en-US" smtClean="0"/>
              <a:t>5/26/2023</a:t>
            </a:fld>
            <a:endParaRPr lang="en-US"/>
          </a:p>
        </p:txBody>
      </p:sp>
      <p:sp>
        <p:nvSpPr>
          <p:cNvPr id="4" name="Footer Placeholder 3">
            <a:extLst>
              <a:ext uri="{FF2B5EF4-FFF2-40B4-BE49-F238E27FC236}">
                <a16:creationId xmlns:a16="http://schemas.microsoft.com/office/drawing/2014/main" id="{3F550DBA-7553-1848-81D8-BC40AE61DB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D6CD59C-EFA0-A74D-90F2-33D0DD3CB38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0E874A-46F9-6C4B-B2EE-6F499D6A8911}" type="slidenum">
              <a:rPr lang="en-US" smtClean="0"/>
              <a:t>‹#›</a:t>
            </a:fld>
            <a:endParaRPr lang="en-US"/>
          </a:p>
        </p:txBody>
      </p:sp>
    </p:spTree>
    <p:extLst>
      <p:ext uri="{BB962C8B-B14F-4D97-AF65-F5344CB8AC3E}">
        <p14:creationId xmlns:p14="http://schemas.microsoft.com/office/powerpoint/2010/main" val="522366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11B9C7-83AA-4953-9AA2-D5817B86C500}" type="datetimeFigureOut">
              <a:rPr lang="en-US" smtClean="0"/>
              <a:t>5/26/2023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8CC44A-F6C6-4EE8-BA41-5D57D00742E9}" type="slidenum">
              <a:rPr lang="en-US" smtClean="0"/>
              <a:t>‹#›</a:t>
            </a:fld>
            <a:endParaRPr lang="en-US" dirty="0"/>
          </a:p>
        </p:txBody>
      </p:sp>
    </p:spTree>
    <p:extLst>
      <p:ext uri="{BB962C8B-B14F-4D97-AF65-F5344CB8AC3E}">
        <p14:creationId xmlns:p14="http://schemas.microsoft.com/office/powerpoint/2010/main" val="3758741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a:t>
            </a:fld>
            <a:endParaRPr lang="en-US"/>
          </a:p>
        </p:txBody>
      </p:sp>
    </p:spTree>
    <p:extLst>
      <p:ext uri="{BB962C8B-B14F-4D97-AF65-F5344CB8AC3E}">
        <p14:creationId xmlns:p14="http://schemas.microsoft.com/office/powerpoint/2010/main" val="798540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11</a:t>
            </a:fld>
            <a:endParaRPr lang="en-US"/>
          </a:p>
        </p:txBody>
      </p:sp>
    </p:spTree>
    <p:extLst>
      <p:ext uri="{BB962C8B-B14F-4D97-AF65-F5344CB8AC3E}">
        <p14:creationId xmlns:p14="http://schemas.microsoft.com/office/powerpoint/2010/main" val="2664379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12</a:t>
            </a:fld>
            <a:endParaRPr lang="en-US"/>
          </a:p>
        </p:txBody>
      </p:sp>
    </p:spTree>
    <p:extLst>
      <p:ext uri="{BB962C8B-B14F-4D97-AF65-F5344CB8AC3E}">
        <p14:creationId xmlns:p14="http://schemas.microsoft.com/office/powerpoint/2010/main" val="2252480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13</a:t>
            </a:fld>
            <a:endParaRPr lang="en-US" dirty="0"/>
          </a:p>
        </p:txBody>
      </p:sp>
    </p:spTree>
    <p:extLst>
      <p:ext uri="{BB962C8B-B14F-4D97-AF65-F5344CB8AC3E}">
        <p14:creationId xmlns:p14="http://schemas.microsoft.com/office/powerpoint/2010/main" val="3380262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14</a:t>
            </a:fld>
            <a:endParaRPr lang="en-US" dirty="0"/>
          </a:p>
        </p:txBody>
      </p:sp>
    </p:spTree>
    <p:extLst>
      <p:ext uri="{BB962C8B-B14F-4D97-AF65-F5344CB8AC3E}">
        <p14:creationId xmlns:p14="http://schemas.microsoft.com/office/powerpoint/2010/main" val="845759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15</a:t>
            </a:fld>
            <a:endParaRPr lang="en-US" dirty="0"/>
          </a:p>
        </p:txBody>
      </p:sp>
    </p:spTree>
    <p:extLst>
      <p:ext uri="{BB962C8B-B14F-4D97-AF65-F5344CB8AC3E}">
        <p14:creationId xmlns:p14="http://schemas.microsoft.com/office/powerpoint/2010/main" val="1181880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16</a:t>
            </a:fld>
            <a:endParaRPr lang="en-US" dirty="0"/>
          </a:p>
        </p:txBody>
      </p:sp>
    </p:spTree>
    <p:extLst>
      <p:ext uri="{BB962C8B-B14F-4D97-AF65-F5344CB8AC3E}">
        <p14:creationId xmlns:p14="http://schemas.microsoft.com/office/powerpoint/2010/main" val="1491394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learn how to work with your team members and execute your project, it’s imperative to not lose sight of what it means to be a leader within DEVELOP. </a:t>
            </a:r>
          </a:p>
          <a:p>
            <a:pPr marL="171450" indent="-171450">
              <a:buFont typeface="Arial" panose="020B0604020202020204" pitchFamily="34" charset="0"/>
              <a:buChar char="•"/>
            </a:pPr>
            <a:r>
              <a:rPr lang="en-US" dirty="0"/>
              <a:t> There are many leadership opportunities across DEVELOP – from leading a specific analysis or task of the project to leading a node</a:t>
            </a:r>
          </a:p>
          <a:p>
            <a:pPr marL="171450" indent="-171450">
              <a:buFont typeface="Arial" panose="020B0604020202020204" pitchFamily="34" charset="0"/>
              <a:buChar char="•"/>
            </a:pPr>
            <a:r>
              <a:rPr lang="en-US" dirty="0"/>
              <a:t> Lead with a style that fits you, fits the situation, and fits the group</a:t>
            </a:r>
          </a:p>
          <a:p>
            <a:pPr marL="171450" indent="-171450">
              <a:buFont typeface="Arial" panose="020B0604020202020204" pitchFamily="34" charset="0"/>
              <a:buChar char="•"/>
            </a:pPr>
            <a:r>
              <a:rPr lang="en-US" dirty="0"/>
              <a:t> There are four leadership roles to understand: designated leadership, self leadership, active followership, and peer leadership.</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dirty="0"/>
              <a:t>The </a:t>
            </a:r>
            <a:r>
              <a:rPr lang="en-US" b="1" dirty="0"/>
              <a:t>designated leader </a:t>
            </a:r>
            <a:r>
              <a:rPr lang="en-US" dirty="0"/>
              <a:t>is the head architect in a group and guardian of the group process. They can delegate tasks and decisions, but can’t abdicate responsibility or accountability. This is not your project lead...It </a:t>
            </a:r>
            <a:r>
              <a:rPr lang="en-US" i="1" dirty="0"/>
              <a:t>can</a:t>
            </a:r>
            <a:r>
              <a:rPr lang="en-US" dirty="0"/>
              <a:t> </a:t>
            </a:r>
            <a:r>
              <a:rPr lang="en-US" i="1" dirty="0"/>
              <a:t>be</a:t>
            </a:r>
            <a:r>
              <a:rPr lang="en-US" dirty="0"/>
              <a:t>, but in the day-to-day of DEVELOP, there is no hierarchy on the team….</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b="1" dirty="0"/>
              <a:t>Self leadership </a:t>
            </a:r>
            <a:r>
              <a:rPr lang="en-US" dirty="0"/>
              <a:t>is leadership through character and judgment. All members lead by virtue of who they are and how they influence others, not just the positions they hold, and this has a huge influence on group dynamics. This includes taking responsibility for yourself, being kind and inclusive of others, and helping the group….</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b="1" dirty="0"/>
              <a:t>Active followership </a:t>
            </a:r>
            <a:r>
              <a:rPr lang="en-US" dirty="0"/>
              <a:t>is when group members show good leadership by following the leadership of others, participating in the group process, modeling good team behavior, and supporting the leader by engaging and respecting others.</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b="1" dirty="0"/>
              <a:t>Peer leadership </a:t>
            </a:r>
            <a:r>
              <a:rPr lang="en-US" dirty="0"/>
              <a:t>is when each person sees what needs to be done and takes the initiative to do it, without a hierarchy. This also works best when members communicate general expectations and clarify who is responsible for what. If something needs to be done, do it, and if others aren’t pitching it, talk about it.</a:t>
            </a:r>
          </a:p>
          <a:p>
            <a:pPr>
              <a:buAutoNum type="arabicParenR"/>
            </a:pPr>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25529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 name="Google Shape;6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Many teams within DEVELOP have a Project Lead. It’s important that everyone—team members, Fellows, and project leads themselves—are aware of what this means and doesn’t mean. Above all else, it’s important to remember that PLs are still participants and it’s not an elevated role within the team. In other words, PLs are </a:t>
            </a:r>
            <a:r>
              <a:rPr lang="en-US" i="1" dirty="0"/>
              <a:t>not </a:t>
            </a:r>
            <a:r>
              <a:rPr lang="en-US" i="0" dirty="0"/>
              <a:t>the </a:t>
            </a:r>
            <a:r>
              <a:rPr lang="en-US" b="1" i="0" dirty="0"/>
              <a:t>designated leader</a:t>
            </a:r>
            <a:r>
              <a:rPr lang="en-US" b="0" i="0" dirty="0"/>
              <a:t> of the team.</a:t>
            </a:r>
            <a:endParaRPr dirty="0"/>
          </a:p>
        </p:txBody>
      </p:sp>
      <p:sp>
        <p:nvSpPr>
          <p:cNvPr id="66" name="Google Shape;6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1680156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 name="Google Shape;6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66" name="Google Shape;6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936024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20</a:t>
            </a:fld>
            <a:endParaRPr lang="en-US"/>
          </a:p>
        </p:txBody>
      </p:sp>
    </p:spTree>
    <p:extLst>
      <p:ext uri="{BB962C8B-B14F-4D97-AF65-F5344CB8AC3E}">
        <p14:creationId xmlns:p14="http://schemas.microsoft.com/office/powerpoint/2010/main" val="2049408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3</a:t>
            </a:fld>
            <a:endParaRPr lang="en-US"/>
          </a:p>
        </p:txBody>
      </p:sp>
    </p:spTree>
    <p:extLst>
      <p:ext uri="{BB962C8B-B14F-4D97-AF65-F5344CB8AC3E}">
        <p14:creationId xmlns:p14="http://schemas.microsoft.com/office/powerpoint/2010/main" val="4647974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21</a:t>
            </a:fld>
            <a:endParaRPr lang="en-US"/>
          </a:p>
        </p:txBody>
      </p:sp>
    </p:spTree>
    <p:extLst>
      <p:ext uri="{BB962C8B-B14F-4D97-AF65-F5344CB8AC3E}">
        <p14:creationId xmlns:p14="http://schemas.microsoft.com/office/powerpoint/2010/main" val="2884586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22</a:t>
            </a:fld>
            <a:endParaRPr lang="en-US"/>
          </a:p>
        </p:txBody>
      </p:sp>
    </p:spTree>
    <p:extLst>
      <p:ext uri="{BB962C8B-B14F-4D97-AF65-F5344CB8AC3E}">
        <p14:creationId xmlns:p14="http://schemas.microsoft.com/office/powerpoint/2010/main" val="24623599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23</a:t>
            </a:fld>
            <a:endParaRPr lang="en-US"/>
          </a:p>
        </p:txBody>
      </p:sp>
    </p:spTree>
    <p:extLst>
      <p:ext uri="{BB962C8B-B14F-4D97-AF65-F5344CB8AC3E}">
        <p14:creationId xmlns:p14="http://schemas.microsoft.com/office/powerpoint/2010/main" val="25655721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24</a:t>
            </a:fld>
            <a:endParaRPr lang="en-US"/>
          </a:p>
        </p:txBody>
      </p:sp>
    </p:spTree>
    <p:extLst>
      <p:ext uri="{BB962C8B-B14F-4D97-AF65-F5344CB8AC3E}">
        <p14:creationId xmlns:p14="http://schemas.microsoft.com/office/powerpoint/2010/main" val="26248537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25</a:t>
            </a:fld>
            <a:endParaRPr lang="en-US"/>
          </a:p>
        </p:txBody>
      </p:sp>
    </p:spTree>
    <p:extLst>
      <p:ext uri="{BB962C8B-B14F-4D97-AF65-F5344CB8AC3E}">
        <p14:creationId xmlns:p14="http://schemas.microsoft.com/office/powerpoint/2010/main" val="140977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26</a:t>
            </a:fld>
            <a:endParaRPr lang="en-US"/>
          </a:p>
        </p:txBody>
      </p:sp>
    </p:spTree>
    <p:extLst>
      <p:ext uri="{BB962C8B-B14F-4D97-AF65-F5344CB8AC3E}">
        <p14:creationId xmlns:p14="http://schemas.microsoft.com/office/powerpoint/2010/main" val="1868327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27</a:t>
            </a:fld>
            <a:endParaRPr lang="en-US"/>
          </a:p>
        </p:txBody>
      </p:sp>
    </p:spTree>
    <p:extLst>
      <p:ext uri="{BB962C8B-B14F-4D97-AF65-F5344CB8AC3E}">
        <p14:creationId xmlns:p14="http://schemas.microsoft.com/office/powerpoint/2010/main" val="27596986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28</a:t>
            </a:fld>
            <a:endParaRPr lang="en-US"/>
          </a:p>
        </p:txBody>
      </p:sp>
    </p:spTree>
    <p:extLst>
      <p:ext uri="{BB962C8B-B14F-4D97-AF65-F5344CB8AC3E}">
        <p14:creationId xmlns:p14="http://schemas.microsoft.com/office/powerpoint/2010/main" val="29888098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29</a:t>
            </a:fld>
            <a:endParaRPr lang="en-US"/>
          </a:p>
        </p:txBody>
      </p:sp>
    </p:spTree>
    <p:extLst>
      <p:ext uri="{BB962C8B-B14F-4D97-AF65-F5344CB8AC3E}">
        <p14:creationId xmlns:p14="http://schemas.microsoft.com/office/powerpoint/2010/main" val="21512538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30</a:t>
            </a:fld>
            <a:endParaRPr lang="en-US"/>
          </a:p>
        </p:txBody>
      </p:sp>
    </p:spTree>
    <p:extLst>
      <p:ext uri="{BB962C8B-B14F-4D97-AF65-F5344CB8AC3E}">
        <p14:creationId xmlns:p14="http://schemas.microsoft.com/office/powerpoint/2010/main" val="3032433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4</a:t>
            </a:fld>
            <a:endParaRPr lang="en-US"/>
          </a:p>
        </p:txBody>
      </p:sp>
    </p:spTree>
    <p:extLst>
      <p:ext uri="{BB962C8B-B14F-4D97-AF65-F5344CB8AC3E}">
        <p14:creationId xmlns:p14="http://schemas.microsoft.com/office/powerpoint/2010/main" val="42853706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31</a:t>
            </a:fld>
            <a:endParaRPr lang="en-US"/>
          </a:p>
        </p:txBody>
      </p:sp>
    </p:spTree>
    <p:extLst>
      <p:ext uri="{BB962C8B-B14F-4D97-AF65-F5344CB8AC3E}">
        <p14:creationId xmlns:p14="http://schemas.microsoft.com/office/powerpoint/2010/main" val="790138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32</a:t>
            </a:fld>
            <a:endParaRPr lang="en-US"/>
          </a:p>
        </p:txBody>
      </p:sp>
    </p:spTree>
    <p:extLst>
      <p:ext uri="{BB962C8B-B14F-4D97-AF65-F5344CB8AC3E}">
        <p14:creationId xmlns:p14="http://schemas.microsoft.com/office/powerpoint/2010/main" val="23193605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33</a:t>
            </a:fld>
            <a:endParaRPr lang="en-US"/>
          </a:p>
        </p:txBody>
      </p:sp>
    </p:spTree>
    <p:extLst>
      <p:ext uri="{BB962C8B-B14F-4D97-AF65-F5344CB8AC3E}">
        <p14:creationId xmlns:p14="http://schemas.microsoft.com/office/powerpoint/2010/main" val="41156131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34</a:t>
            </a:fld>
            <a:endParaRPr lang="en-US"/>
          </a:p>
        </p:txBody>
      </p:sp>
    </p:spTree>
    <p:extLst>
      <p:ext uri="{BB962C8B-B14F-4D97-AF65-F5344CB8AC3E}">
        <p14:creationId xmlns:p14="http://schemas.microsoft.com/office/powerpoint/2010/main" val="23035901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35</a:t>
            </a:fld>
            <a:endParaRPr lang="en-US" dirty="0"/>
          </a:p>
        </p:txBody>
      </p:sp>
    </p:spTree>
    <p:extLst>
      <p:ext uri="{BB962C8B-B14F-4D97-AF65-F5344CB8AC3E}">
        <p14:creationId xmlns:p14="http://schemas.microsoft.com/office/powerpoint/2010/main" val="10461939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36</a:t>
            </a:fld>
            <a:endParaRPr lang="en-US"/>
          </a:p>
        </p:txBody>
      </p:sp>
    </p:spTree>
    <p:extLst>
      <p:ext uri="{BB962C8B-B14F-4D97-AF65-F5344CB8AC3E}">
        <p14:creationId xmlns:p14="http://schemas.microsoft.com/office/powerpoint/2010/main" val="3254084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5</a:t>
            </a:fld>
            <a:endParaRPr lang="en-US"/>
          </a:p>
        </p:txBody>
      </p:sp>
    </p:spTree>
    <p:extLst>
      <p:ext uri="{BB962C8B-B14F-4D97-AF65-F5344CB8AC3E}">
        <p14:creationId xmlns:p14="http://schemas.microsoft.com/office/powerpoint/2010/main" val="7890031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6</a:t>
            </a:fld>
            <a:endParaRPr lang="en-US"/>
          </a:p>
        </p:txBody>
      </p:sp>
    </p:spTree>
    <p:extLst>
      <p:ext uri="{BB962C8B-B14F-4D97-AF65-F5344CB8AC3E}">
        <p14:creationId xmlns:p14="http://schemas.microsoft.com/office/powerpoint/2010/main" val="1411141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7</a:t>
            </a:fld>
            <a:endParaRPr lang="en-US"/>
          </a:p>
        </p:txBody>
      </p:sp>
    </p:spTree>
    <p:extLst>
      <p:ext uri="{BB962C8B-B14F-4D97-AF65-F5344CB8AC3E}">
        <p14:creationId xmlns:p14="http://schemas.microsoft.com/office/powerpoint/2010/main" val="2394313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D8CC44A-F6C6-4EE8-BA41-5D57D00742E9}" type="slidenum">
              <a:rPr lang="en-US" smtClean="0"/>
              <a:t>8</a:t>
            </a:fld>
            <a:endParaRPr lang="en-US"/>
          </a:p>
        </p:txBody>
      </p:sp>
    </p:spTree>
    <p:extLst>
      <p:ext uri="{BB962C8B-B14F-4D97-AF65-F5344CB8AC3E}">
        <p14:creationId xmlns:p14="http://schemas.microsoft.com/office/powerpoint/2010/main" val="2329491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9</a:t>
            </a:fld>
            <a:endParaRPr lang="en-US" dirty="0"/>
          </a:p>
        </p:txBody>
      </p:sp>
    </p:spTree>
    <p:extLst>
      <p:ext uri="{BB962C8B-B14F-4D97-AF65-F5344CB8AC3E}">
        <p14:creationId xmlns:p14="http://schemas.microsoft.com/office/powerpoint/2010/main" val="467985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10</a:t>
            </a:fld>
            <a:endParaRPr lang="en-US" dirty="0"/>
          </a:p>
        </p:txBody>
      </p:sp>
    </p:spTree>
    <p:extLst>
      <p:ext uri="{BB962C8B-B14F-4D97-AF65-F5344CB8AC3E}">
        <p14:creationId xmlns:p14="http://schemas.microsoft.com/office/powerpoint/2010/main" val="23480596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5" name="Picture Placeholder 35">
            <a:extLst>
              <a:ext uri="{FF2B5EF4-FFF2-40B4-BE49-F238E27FC236}">
                <a16:creationId xmlns:a16="http://schemas.microsoft.com/office/drawing/2014/main" id="{BE0208B1-265D-3F4E-B18E-33538948FDB6}"/>
              </a:ext>
            </a:extLst>
          </p:cNvPr>
          <p:cNvSpPr>
            <a:spLocks noGrp="1"/>
          </p:cNvSpPr>
          <p:nvPr>
            <p:ph type="pic" sz="quarter" idx="14"/>
          </p:nvPr>
        </p:nvSpPr>
        <p:spPr>
          <a:xfrm>
            <a:off x="6276975" y="0"/>
            <a:ext cx="5915025" cy="6870700"/>
          </a:xfrm>
        </p:spPr>
        <p:txBody>
          <a:bodyPr/>
          <a:lstStyle/>
          <a:p>
            <a:endParaRPr lang="en-US" dirty="0"/>
          </a:p>
        </p:txBody>
      </p:sp>
      <p:sp>
        <p:nvSpPr>
          <p:cNvPr id="26" name="Picture Placeholder 37">
            <a:extLst>
              <a:ext uri="{FF2B5EF4-FFF2-40B4-BE49-F238E27FC236}">
                <a16:creationId xmlns:a16="http://schemas.microsoft.com/office/drawing/2014/main" id="{FD9A1EF5-E5D1-4646-9575-4E97313BF9FF}"/>
              </a:ext>
            </a:extLst>
          </p:cNvPr>
          <p:cNvSpPr>
            <a:spLocks noGrp="1"/>
          </p:cNvSpPr>
          <p:nvPr>
            <p:ph type="pic" sz="quarter" idx="15"/>
          </p:nvPr>
        </p:nvSpPr>
        <p:spPr>
          <a:xfrm>
            <a:off x="6276975" y="3005138"/>
            <a:ext cx="1916113" cy="1916112"/>
          </a:xfrm>
        </p:spPr>
        <p:txBody>
          <a:bodyPr/>
          <a:lstStyle/>
          <a:p>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EB6A4905-E47A-6E44-BC98-5044A29301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6218" y="-184222"/>
            <a:ext cx="6625078" cy="4147127"/>
          </a:xfrm>
          <a:prstGeom prst="rect">
            <a:avLst/>
          </a:prstGeom>
        </p:spPr>
      </p:pic>
      <p:sp>
        <p:nvSpPr>
          <p:cNvPr id="24" name="Picture Placeholder 33">
            <a:extLst>
              <a:ext uri="{FF2B5EF4-FFF2-40B4-BE49-F238E27FC236}">
                <a16:creationId xmlns:a16="http://schemas.microsoft.com/office/drawing/2014/main" id="{5C3C042C-6AE2-C14A-B902-D2F6A5AB0CF0}"/>
              </a:ext>
            </a:extLst>
          </p:cNvPr>
          <p:cNvSpPr>
            <a:spLocks noGrp="1"/>
          </p:cNvSpPr>
          <p:nvPr>
            <p:ph type="pic" sz="quarter" idx="13"/>
          </p:nvPr>
        </p:nvSpPr>
        <p:spPr>
          <a:xfrm>
            <a:off x="3271838" y="0"/>
            <a:ext cx="3005137" cy="3005138"/>
          </a:xfrm>
        </p:spPr>
        <p:txBody>
          <a:bodyPr/>
          <a:lstStyle/>
          <a:p>
            <a:endParaRPr lang="en-US" dirty="0"/>
          </a:p>
        </p:txBody>
      </p:sp>
      <p:sp>
        <p:nvSpPr>
          <p:cNvPr id="12" name="Text Placeholder 11">
            <a:extLst>
              <a:ext uri="{FF2B5EF4-FFF2-40B4-BE49-F238E27FC236}">
                <a16:creationId xmlns:a16="http://schemas.microsoft.com/office/drawing/2014/main" id="{5D9C3BB4-0211-4C4B-B527-8E4D6EF1F9B4}"/>
              </a:ext>
            </a:extLst>
          </p:cNvPr>
          <p:cNvSpPr>
            <a:spLocks noGrp="1"/>
          </p:cNvSpPr>
          <p:nvPr>
            <p:ph type="body" sz="quarter" idx="11"/>
          </p:nvPr>
        </p:nvSpPr>
        <p:spPr>
          <a:xfrm>
            <a:off x="577607" y="4235187"/>
            <a:ext cx="5337703" cy="1372283"/>
          </a:xfrm>
        </p:spPr>
        <p:txBody>
          <a:bodyPr>
            <a:normAutofit/>
          </a:bodyPr>
          <a:lstStyle>
            <a:lvl1pPr marL="0" indent="0">
              <a:buNone/>
              <a:defRPr sz="4400" b="1">
                <a:solidFill>
                  <a:srgbClr val="244D60"/>
                </a:solidFill>
              </a:defRPr>
            </a:lvl1pPr>
          </a:lstStyle>
          <a:p>
            <a:pPr lvl="0"/>
            <a:endParaRPr lang="en-US" dirty="0"/>
          </a:p>
        </p:txBody>
      </p:sp>
    </p:spTree>
    <p:extLst>
      <p:ext uri="{BB962C8B-B14F-4D97-AF65-F5344CB8AC3E}">
        <p14:creationId xmlns:p14="http://schemas.microsoft.com/office/powerpoint/2010/main" val="167916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and Photos">
  <p:cSld name="1_Content and Photos">
    <p:spTree>
      <p:nvGrpSpPr>
        <p:cNvPr id="1" name="Shape 35"/>
        <p:cNvGrpSpPr/>
        <p:nvPr/>
      </p:nvGrpSpPr>
      <p:grpSpPr>
        <a:xfrm>
          <a:off x="0" y="0"/>
          <a:ext cx="0" cy="0"/>
          <a:chOff x="0" y="0"/>
          <a:chExt cx="0" cy="0"/>
        </a:xfrm>
      </p:grpSpPr>
      <p:sp>
        <p:nvSpPr>
          <p:cNvPr id="36" name="Google Shape;36;p22"/>
          <p:cNvSpPr txBox="1">
            <a:spLocks noGrp="1"/>
          </p:cNvSpPr>
          <p:nvPr>
            <p:ph type="sldNum" idx="12"/>
          </p:nvPr>
        </p:nvSpPr>
        <p:spPr>
          <a:xfrm>
            <a:off x="9067800" y="6356350"/>
            <a:ext cx="27432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37" name="Google Shape;37;p22"/>
          <p:cNvSpPr txBox="1">
            <a:spLocks noGrp="1"/>
          </p:cNvSpPr>
          <p:nvPr>
            <p:ph type="title"/>
          </p:nvPr>
        </p:nvSpPr>
        <p:spPr>
          <a:xfrm>
            <a:off x="838200" y="365125"/>
            <a:ext cx="5741275" cy="57005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6A7278"/>
              </a:buClr>
              <a:buSzPts val="12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22"/>
          <p:cNvSpPr txBox="1">
            <a:spLocks noGrp="1"/>
          </p:cNvSpPr>
          <p:nvPr>
            <p:ph type="body" idx="1"/>
          </p:nvPr>
        </p:nvSpPr>
        <p:spPr>
          <a:xfrm>
            <a:off x="838200" y="1057522"/>
            <a:ext cx="5741275" cy="1733179"/>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5595AC"/>
              </a:buClr>
              <a:buSzPts val="2000"/>
              <a:buNone/>
              <a:defRPr sz="2000">
                <a:solidFill>
                  <a:srgbClr val="5595AC"/>
                </a:solidFill>
              </a:defRPr>
            </a:lvl1pPr>
            <a:lvl2pPr marL="914400" lvl="1" indent="-330200" algn="l">
              <a:lnSpc>
                <a:spcPct val="100000"/>
              </a:lnSpc>
              <a:spcBef>
                <a:spcPts val="500"/>
              </a:spcBef>
              <a:spcAft>
                <a:spcPts val="0"/>
              </a:spcAft>
              <a:buClr>
                <a:srgbClr val="6A7278"/>
              </a:buClr>
              <a:buSzPts val="1600"/>
              <a:buChar char="•"/>
              <a:defRPr sz="1600">
                <a:solidFill>
                  <a:srgbClr val="6A7278"/>
                </a:solidFill>
              </a:defRPr>
            </a:lvl2pPr>
            <a:lvl3pPr marL="1371600" lvl="2" indent="-330200" algn="l">
              <a:lnSpc>
                <a:spcPct val="100000"/>
              </a:lnSpc>
              <a:spcBef>
                <a:spcPts val="500"/>
              </a:spcBef>
              <a:spcAft>
                <a:spcPts val="0"/>
              </a:spcAft>
              <a:buClr>
                <a:srgbClr val="6A7278"/>
              </a:buClr>
              <a:buSzPts val="1600"/>
              <a:buChar char="•"/>
              <a:defRPr sz="1600">
                <a:solidFill>
                  <a:srgbClr val="6A7278"/>
                </a:solidFill>
              </a:defRPr>
            </a:lvl3pPr>
            <a:lvl4pPr marL="1828800" lvl="3" indent="-330200" algn="l">
              <a:lnSpc>
                <a:spcPct val="100000"/>
              </a:lnSpc>
              <a:spcBef>
                <a:spcPts val="500"/>
              </a:spcBef>
              <a:spcAft>
                <a:spcPts val="0"/>
              </a:spcAft>
              <a:buClr>
                <a:srgbClr val="6A7278"/>
              </a:buClr>
              <a:buSzPts val="1600"/>
              <a:buChar char="•"/>
              <a:defRPr sz="1600">
                <a:solidFill>
                  <a:srgbClr val="6A7278"/>
                </a:solidFill>
              </a:defRPr>
            </a:lvl4pPr>
            <a:lvl5pPr marL="2286000" lvl="4" indent="-330200" algn="l">
              <a:lnSpc>
                <a:spcPct val="100000"/>
              </a:lnSpc>
              <a:spcBef>
                <a:spcPts val="500"/>
              </a:spcBef>
              <a:spcAft>
                <a:spcPts val="0"/>
              </a:spcAft>
              <a:buClr>
                <a:srgbClr val="6A7278"/>
              </a:buClr>
              <a:buSzPts val="1600"/>
              <a:buChar char="•"/>
              <a:defRPr sz="1600">
                <a:solidFill>
                  <a:srgbClr val="6A727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22"/>
          <p:cNvSpPr txBox="1">
            <a:spLocks noGrp="1"/>
          </p:cNvSpPr>
          <p:nvPr>
            <p:ph type="body" idx="2"/>
          </p:nvPr>
        </p:nvSpPr>
        <p:spPr>
          <a:xfrm>
            <a:off x="838200" y="2913042"/>
            <a:ext cx="5741275" cy="3072124"/>
          </a:xfrm>
          <a:prstGeom prst="rect">
            <a:avLst/>
          </a:prstGeom>
          <a:noFill/>
          <a:ln>
            <a:noFill/>
          </a:ln>
        </p:spPr>
        <p:txBody>
          <a:bodyPr spcFirstLastPara="1" wrap="square" lIns="91425" tIns="45700" rIns="91425" bIns="45700" anchor="t" anchorCtr="0">
            <a:normAutofit/>
          </a:bodyPr>
          <a:lstStyle>
            <a:lvl1pPr marL="457200" lvl="0" indent="-330200" algn="l">
              <a:lnSpc>
                <a:spcPct val="100000"/>
              </a:lnSpc>
              <a:spcBef>
                <a:spcPts val="1000"/>
              </a:spcBef>
              <a:spcAft>
                <a:spcPts val="0"/>
              </a:spcAft>
              <a:buClr>
                <a:srgbClr val="6A7278"/>
              </a:buClr>
              <a:buSzPts val="1600"/>
              <a:buChar char="•"/>
              <a:defRPr sz="1600">
                <a:solidFill>
                  <a:srgbClr val="6A7278"/>
                </a:solidFill>
              </a:defRPr>
            </a:lvl1pPr>
            <a:lvl2pPr marL="914400" lvl="1" indent="-330200" algn="l">
              <a:lnSpc>
                <a:spcPct val="100000"/>
              </a:lnSpc>
              <a:spcBef>
                <a:spcPts val="500"/>
              </a:spcBef>
              <a:spcAft>
                <a:spcPts val="0"/>
              </a:spcAft>
              <a:buClr>
                <a:srgbClr val="6A7278"/>
              </a:buClr>
              <a:buSzPts val="1600"/>
              <a:buChar char="•"/>
              <a:defRPr sz="1600">
                <a:solidFill>
                  <a:srgbClr val="6A7278"/>
                </a:solidFill>
              </a:defRPr>
            </a:lvl2pPr>
            <a:lvl3pPr marL="1371600" lvl="2" indent="-330200" algn="l">
              <a:lnSpc>
                <a:spcPct val="100000"/>
              </a:lnSpc>
              <a:spcBef>
                <a:spcPts val="500"/>
              </a:spcBef>
              <a:spcAft>
                <a:spcPts val="0"/>
              </a:spcAft>
              <a:buClr>
                <a:srgbClr val="6A7278"/>
              </a:buClr>
              <a:buSzPts val="1600"/>
              <a:buChar char="•"/>
              <a:defRPr sz="1600">
                <a:solidFill>
                  <a:srgbClr val="6A7278"/>
                </a:solidFill>
              </a:defRPr>
            </a:lvl3pPr>
            <a:lvl4pPr marL="1828800" lvl="3" indent="-330200" algn="l">
              <a:lnSpc>
                <a:spcPct val="100000"/>
              </a:lnSpc>
              <a:spcBef>
                <a:spcPts val="500"/>
              </a:spcBef>
              <a:spcAft>
                <a:spcPts val="0"/>
              </a:spcAft>
              <a:buClr>
                <a:srgbClr val="6A7278"/>
              </a:buClr>
              <a:buSzPts val="1600"/>
              <a:buChar char="•"/>
              <a:defRPr sz="1600">
                <a:solidFill>
                  <a:srgbClr val="6A7278"/>
                </a:solidFill>
              </a:defRPr>
            </a:lvl4pPr>
            <a:lvl5pPr marL="2286000" lvl="4" indent="-330200" algn="l">
              <a:lnSpc>
                <a:spcPct val="100000"/>
              </a:lnSpc>
              <a:spcBef>
                <a:spcPts val="500"/>
              </a:spcBef>
              <a:spcAft>
                <a:spcPts val="0"/>
              </a:spcAft>
              <a:buClr>
                <a:srgbClr val="6A7278"/>
              </a:buClr>
              <a:buSzPts val="1600"/>
              <a:buChar char="•"/>
              <a:defRPr sz="1600">
                <a:solidFill>
                  <a:srgbClr val="6A727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2"/>
          <p:cNvSpPr>
            <a:spLocks noGrp="1"/>
          </p:cNvSpPr>
          <p:nvPr>
            <p:ph type="pic" idx="3"/>
          </p:nvPr>
        </p:nvSpPr>
        <p:spPr>
          <a:xfrm>
            <a:off x="7010400" y="1057522"/>
            <a:ext cx="4800600" cy="237147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5595AC"/>
              </a:buClr>
              <a:buSzPts val="2400"/>
              <a:buFont typeface="Arial"/>
              <a:buChar char="•"/>
              <a:defRPr sz="2400" b="0" i="0" u="none" strike="noStrike" cap="none">
                <a:solidFill>
                  <a:srgbClr val="5595AC"/>
                </a:solidFill>
                <a:latin typeface="Georgia"/>
                <a:ea typeface="Georgia"/>
                <a:cs typeface="Georgia"/>
                <a:sym typeface="Georgia"/>
              </a:defRPr>
            </a:lvl1pPr>
            <a:lvl2pPr marR="0" lvl="1" algn="l" rtl="0">
              <a:lnSpc>
                <a:spcPct val="90000"/>
              </a:lnSpc>
              <a:spcBef>
                <a:spcPts val="500"/>
              </a:spcBef>
              <a:spcAft>
                <a:spcPts val="0"/>
              </a:spcAft>
              <a:buClr>
                <a:srgbClr val="6A7278"/>
              </a:buClr>
              <a:buSzPts val="2000"/>
              <a:buFont typeface="Arial"/>
              <a:buChar char="•"/>
              <a:defRPr sz="2000" b="0" i="0" u="none" strike="noStrike" cap="none">
                <a:solidFill>
                  <a:srgbClr val="6A7278"/>
                </a:solidFill>
                <a:latin typeface="Georgia"/>
                <a:ea typeface="Georgia"/>
                <a:cs typeface="Georgia"/>
                <a:sym typeface="Georgia"/>
              </a:defRPr>
            </a:lvl2pPr>
            <a:lvl3pPr marR="0" lvl="2" algn="l" rtl="0">
              <a:lnSpc>
                <a:spcPct val="90000"/>
              </a:lnSpc>
              <a:spcBef>
                <a:spcPts val="500"/>
              </a:spcBef>
              <a:spcAft>
                <a:spcPts val="0"/>
              </a:spcAft>
              <a:buClr>
                <a:srgbClr val="6A7278"/>
              </a:buClr>
              <a:buSzPts val="1800"/>
              <a:buFont typeface="Arial"/>
              <a:buChar char="•"/>
              <a:defRPr sz="1800" b="0" i="0" u="none" strike="noStrike" cap="none">
                <a:solidFill>
                  <a:srgbClr val="6A7278"/>
                </a:solidFill>
                <a:latin typeface="Georgia"/>
                <a:ea typeface="Georgia"/>
                <a:cs typeface="Georgia"/>
                <a:sym typeface="Georgia"/>
              </a:defRPr>
            </a:lvl3pPr>
            <a:lvl4pPr marR="0" lvl="3" algn="l" rtl="0">
              <a:lnSpc>
                <a:spcPct val="90000"/>
              </a:lnSpc>
              <a:spcBef>
                <a:spcPts val="500"/>
              </a:spcBef>
              <a:spcAft>
                <a:spcPts val="0"/>
              </a:spcAft>
              <a:buClr>
                <a:srgbClr val="6A7278"/>
              </a:buClr>
              <a:buSzPts val="1600"/>
              <a:buFont typeface="Arial"/>
              <a:buChar char="•"/>
              <a:defRPr sz="1600" b="0" i="0" u="none" strike="noStrike" cap="none">
                <a:solidFill>
                  <a:srgbClr val="6A7278"/>
                </a:solidFill>
                <a:latin typeface="Georgia"/>
                <a:ea typeface="Georgia"/>
                <a:cs typeface="Georgia"/>
                <a:sym typeface="Georgia"/>
              </a:defRPr>
            </a:lvl4pPr>
            <a:lvl5pPr marR="0" lvl="4" algn="l" rtl="0">
              <a:lnSpc>
                <a:spcPct val="90000"/>
              </a:lnSpc>
              <a:spcBef>
                <a:spcPts val="500"/>
              </a:spcBef>
              <a:spcAft>
                <a:spcPts val="0"/>
              </a:spcAft>
              <a:buClr>
                <a:srgbClr val="6A7278"/>
              </a:buClr>
              <a:buSzPts val="1600"/>
              <a:buFont typeface="Arial"/>
              <a:buChar char="•"/>
              <a:defRPr sz="1600" b="0" i="0" u="none" strike="noStrike" cap="none">
                <a:solidFill>
                  <a:srgbClr val="6A7278"/>
                </a:solidFill>
                <a:latin typeface="Georgia"/>
                <a:ea typeface="Georgia"/>
                <a:cs typeface="Georgia"/>
                <a:sym typeface="Georg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endParaRPr/>
          </a:p>
        </p:txBody>
      </p:sp>
      <p:sp>
        <p:nvSpPr>
          <p:cNvPr id="41" name="Google Shape;41;p22"/>
          <p:cNvSpPr>
            <a:spLocks noGrp="1"/>
          </p:cNvSpPr>
          <p:nvPr>
            <p:ph type="pic" idx="4"/>
          </p:nvPr>
        </p:nvSpPr>
        <p:spPr>
          <a:xfrm>
            <a:off x="7010400" y="3613688"/>
            <a:ext cx="4800600" cy="237147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5595AC"/>
              </a:buClr>
              <a:buSzPts val="2400"/>
              <a:buFont typeface="Arial"/>
              <a:buChar char="•"/>
              <a:defRPr sz="2400" b="0" i="0" u="none" strike="noStrike" cap="none">
                <a:solidFill>
                  <a:srgbClr val="5595AC"/>
                </a:solidFill>
                <a:latin typeface="Georgia"/>
                <a:ea typeface="Georgia"/>
                <a:cs typeface="Georgia"/>
                <a:sym typeface="Georgia"/>
              </a:defRPr>
            </a:lvl1pPr>
            <a:lvl2pPr marR="0" lvl="1" algn="l" rtl="0">
              <a:lnSpc>
                <a:spcPct val="90000"/>
              </a:lnSpc>
              <a:spcBef>
                <a:spcPts val="500"/>
              </a:spcBef>
              <a:spcAft>
                <a:spcPts val="0"/>
              </a:spcAft>
              <a:buClr>
                <a:srgbClr val="6A7278"/>
              </a:buClr>
              <a:buSzPts val="2000"/>
              <a:buFont typeface="Arial"/>
              <a:buChar char="•"/>
              <a:defRPr sz="2000" b="0" i="0" u="none" strike="noStrike" cap="none">
                <a:solidFill>
                  <a:srgbClr val="6A7278"/>
                </a:solidFill>
                <a:latin typeface="Georgia"/>
                <a:ea typeface="Georgia"/>
                <a:cs typeface="Georgia"/>
                <a:sym typeface="Georgia"/>
              </a:defRPr>
            </a:lvl2pPr>
            <a:lvl3pPr marR="0" lvl="2" algn="l" rtl="0">
              <a:lnSpc>
                <a:spcPct val="90000"/>
              </a:lnSpc>
              <a:spcBef>
                <a:spcPts val="500"/>
              </a:spcBef>
              <a:spcAft>
                <a:spcPts val="0"/>
              </a:spcAft>
              <a:buClr>
                <a:srgbClr val="6A7278"/>
              </a:buClr>
              <a:buSzPts val="1800"/>
              <a:buFont typeface="Arial"/>
              <a:buChar char="•"/>
              <a:defRPr sz="1800" b="0" i="0" u="none" strike="noStrike" cap="none">
                <a:solidFill>
                  <a:srgbClr val="6A7278"/>
                </a:solidFill>
                <a:latin typeface="Georgia"/>
                <a:ea typeface="Georgia"/>
                <a:cs typeface="Georgia"/>
                <a:sym typeface="Georgia"/>
              </a:defRPr>
            </a:lvl3pPr>
            <a:lvl4pPr marR="0" lvl="3" algn="l" rtl="0">
              <a:lnSpc>
                <a:spcPct val="90000"/>
              </a:lnSpc>
              <a:spcBef>
                <a:spcPts val="500"/>
              </a:spcBef>
              <a:spcAft>
                <a:spcPts val="0"/>
              </a:spcAft>
              <a:buClr>
                <a:srgbClr val="6A7278"/>
              </a:buClr>
              <a:buSzPts val="1600"/>
              <a:buFont typeface="Arial"/>
              <a:buChar char="•"/>
              <a:defRPr sz="1600" b="0" i="0" u="none" strike="noStrike" cap="none">
                <a:solidFill>
                  <a:srgbClr val="6A7278"/>
                </a:solidFill>
                <a:latin typeface="Georgia"/>
                <a:ea typeface="Georgia"/>
                <a:cs typeface="Georgia"/>
                <a:sym typeface="Georgia"/>
              </a:defRPr>
            </a:lvl4pPr>
            <a:lvl5pPr marR="0" lvl="4" algn="l" rtl="0">
              <a:lnSpc>
                <a:spcPct val="90000"/>
              </a:lnSpc>
              <a:spcBef>
                <a:spcPts val="500"/>
              </a:spcBef>
              <a:spcAft>
                <a:spcPts val="0"/>
              </a:spcAft>
              <a:buClr>
                <a:srgbClr val="6A7278"/>
              </a:buClr>
              <a:buSzPts val="1600"/>
              <a:buFont typeface="Arial"/>
              <a:buChar char="•"/>
              <a:defRPr sz="1600" b="0" i="0" u="none" strike="noStrike" cap="none">
                <a:solidFill>
                  <a:srgbClr val="6A7278"/>
                </a:solidFill>
                <a:latin typeface="Georgia"/>
                <a:ea typeface="Georgia"/>
                <a:cs typeface="Georgia"/>
                <a:sym typeface="Georgia"/>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9pPr>
          </a:lstStyle>
          <a:p>
            <a:endParaRPr/>
          </a:p>
        </p:txBody>
      </p:sp>
    </p:spTree>
    <p:extLst>
      <p:ext uri="{BB962C8B-B14F-4D97-AF65-F5344CB8AC3E}">
        <p14:creationId xmlns:p14="http://schemas.microsoft.com/office/powerpoint/2010/main" val="4219872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75B708-B6E6-D84F-B80D-64C2EBC50B01}"/>
              </a:ext>
            </a:extLst>
          </p:cNvPr>
          <p:cNvSpPr/>
          <p:nvPr userDrawn="1"/>
        </p:nvSpPr>
        <p:spPr>
          <a:xfrm>
            <a:off x="0" y="0"/>
            <a:ext cx="9029700" cy="6858000"/>
          </a:xfrm>
          <a:prstGeom prst="rect">
            <a:avLst/>
          </a:prstGeom>
          <a:solidFill>
            <a:srgbClr val="53585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man, black, photo, player&#10;&#10;Description automatically generated">
            <a:extLst>
              <a:ext uri="{FF2B5EF4-FFF2-40B4-BE49-F238E27FC236}">
                <a16:creationId xmlns:a16="http://schemas.microsoft.com/office/drawing/2014/main" id="{66C45073-E5F9-FD49-834C-5AB98672CB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13000" y="0"/>
            <a:ext cx="9779000" cy="6121400"/>
          </a:xfrm>
          <a:prstGeom prst="rect">
            <a:avLst/>
          </a:prstGeom>
        </p:spPr>
      </p:pic>
      <p:pic>
        <p:nvPicPr>
          <p:cNvPr id="16" name="Picture 15">
            <a:extLst>
              <a:ext uri="{FF2B5EF4-FFF2-40B4-BE49-F238E27FC236}">
                <a16:creationId xmlns:a16="http://schemas.microsoft.com/office/drawing/2014/main" id="{15655B2F-D905-674A-864A-0506674070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66142" y="5993792"/>
            <a:ext cx="2138508" cy="556958"/>
          </a:xfrm>
          <a:prstGeom prst="rect">
            <a:avLst/>
          </a:prstGeom>
        </p:spPr>
      </p:pic>
      <p:sp>
        <p:nvSpPr>
          <p:cNvPr id="17" name="Text Placeholder 11">
            <a:extLst>
              <a:ext uri="{FF2B5EF4-FFF2-40B4-BE49-F238E27FC236}">
                <a16:creationId xmlns:a16="http://schemas.microsoft.com/office/drawing/2014/main" id="{7F51F50F-2536-724B-8DB7-CB0E696E42FA}"/>
              </a:ext>
            </a:extLst>
          </p:cNvPr>
          <p:cNvSpPr>
            <a:spLocks noGrp="1"/>
          </p:cNvSpPr>
          <p:nvPr>
            <p:ph type="body" sz="quarter" idx="11"/>
          </p:nvPr>
        </p:nvSpPr>
        <p:spPr>
          <a:xfrm>
            <a:off x="577607" y="4145660"/>
            <a:ext cx="5337703" cy="1372283"/>
          </a:xfrm>
        </p:spPr>
        <p:txBody>
          <a:bodyPr>
            <a:normAutofit/>
          </a:bodyPr>
          <a:lstStyle>
            <a:lvl1pPr marL="0" indent="0">
              <a:buNone/>
              <a:defRPr sz="4400" b="1">
                <a:solidFill>
                  <a:schemeClr val="bg1"/>
                </a:solidFill>
              </a:defRPr>
            </a:lvl1pPr>
          </a:lstStyle>
          <a:p>
            <a:pPr lvl="0"/>
            <a:endParaRPr lang="en-US" dirty="0"/>
          </a:p>
        </p:txBody>
      </p:sp>
      <p:sp>
        <p:nvSpPr>
          <p:cNvPr id="18" name="Text Placeholder 13">
            <a:extLst>
              <a:ext uri="{FF2B5EF4-FFF2-40B4-BE49-F238E27FC236}">
                <a16:creationId xmlns:a16="http://schemas.microsoft.com/office/drawing/2014/main" id="{0E5C2E71-44AF-094E-B24B-6F88BE3C4BB4}"/>
              </a:ext>
            </a:extLst>
          </p:cNvPr>
          <p:cNvSpPr>
            <a:spLocks noGrp="1"/>
          </p:cNvSpPr>
          <p:nvPr>
            <p:ph type="body" sz="quarter" idx="12"/>
          </p:nvPr>
        </p:nvSpPr>
        <p:spPr>
          <a:xfrm>
            <a:off x="577607" y="5517944"/>
            <a:ext cx="5337703" cy="717550"/>
          </a:xfrm>
        </p:spPr>
        <p:txBody>
          <a:bodyPr/>
          <a:lstStyle>
            <a:lvl1pPr marL="0" indent="0">
              <a:buNone/>
              <a:defRPr>
                <a:solidFill>
                  <a:srgbClr val="5595AC"/>
                </a:solidFill>
              </a:defRPr>
            </a:lvl1pPr>
          </a:lstStyle>
          <a:p>
            <a:pPr lvl="0"/>
            <a:endParaRPr lang="en-US" dirty="0"/>
          </a:p>
        </p:txBody>
      </p:sp>
    </p:spTree>
    <p:extLst>
      <p:ext uri="{BB962C8B-B14F-4D97-AF65-F5344CB8AC3E}">
        <p14:creationId xmlns:p14="http://schemas.microsoft.com/office/powerpoint/2010/main" val="143595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ghlight and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38EEC9-4E56-AD43-9ABD-0EF7C06118A3}"/>
              </a:ext>
            </a:extLst>
          </p:cNvPr>
          <p:cNvSpPr>
            <a:spLocks noGrp="1"/>
          </p:cNvSpPr>
          <p:nvPr>
            <p:ph type="sldNum" sz="quarter" idx="10"/>
          </p:nvPr>
        </p:nvSpPr>
        <p:spPr/>
        <p:txBody>
          <a:bodyPr/>
          <a:lstStyle/>
          <a:p>
            <a:fld id="{170862A5-B9BF-49AD-B48A-0A94CACC0B01}" type="slidenum">
              <a:rPr lang="en-US" smtClean="0"/>
              <a:t>‹#›</a:t>
            </a:fld>
            <a:endParaRPr lang="en-US" dirty="0"/>
          </a:p>
        </p:txBody>
      </p:sp>
      <p:sp>
        <p:nvSpPr>
          <p:cNvPr id="7" name="Title Placeholder 1">
            <a:extLst>
              <a:ext uri="{FF2B5EF4-FFF2-40B4-BE49-F238E27FC236}">
                <a16:creationId xmlns:a16="http://schemas.microsoft.com/office/drawing/2014/main" id="{A864187F-0EF2-F04A-B5CB-FB635B8737A6}"/>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8" name="Text Placeholder 2">
            <a:extLst>
              <a:ext uri="{FF2B5EF4-FFF2-40B4-BE49-F238E27FC236}">
                <a16:creationId xmlns:a16="http://schemas.microsoft.com/office/drawing/2014/main" id="{442F5FE6-3095-084A-83B6-986F6A3E47D6}"/>
              </a:ext>
            </a:extLst>
          </p:cNvPr>
          <p:cNvSpPr>
            <a:spLocks noGrp="1"/>
          </p:cNvSpPr>
          <p:nvPr>
            <p:ph idx="1" hasCustomPrompt="1"/>
          </p:nvPr>
        </p:nvSpPr>
        <p:spPr>
          <a:xfrm>
            <a:off x="824846" y="1147023"/>
            <a:ext cx="4346378" cy="4726651"/>
          </a:xfrm>
          <a:prstGeom prst="rect">
            <a:avLst/>
          </a:prstGeom>
        </p:spPr>
        <p:txBody>
          <a:bodyPr vert="horz" lIns="91440" tIns="45720" rIns="91440" bIns="45720" rtlCol="0">
            <a:normAutofit/>
          </a:bodyPr>
          <a:lstStyle>
            <a:lvl1pPr marL="0" indent="0">
              <a:lnSpc>
                <a:spcPct val="100000"/>
              </a:lnSpc>
              <a:buNone/>
              <a:defRPr/>
            </a:lvl1pPr>
            <a:lvl2pPr marL="457200" indent="0">
              <a:buNone/>
              <a:defRPr/>
            </a:lvl2pPr>
          </a:lstStyle>
          <a:p>
            <a:pPr lvl="0"/>
            <a:r>
              <a:rPr lang="en-US" dirty="0"/>
              <a:t>Click to edit Master text styles</a:t>
            </a:r>
          </a:p>
        </p:txBody>
      </p:sp>
      <p:sp>
        <p:nvSpPr>
          <p:cNvPr id="9" name="Text Placeholder 2">
            <a:extLst>
              <a:ext uri="{FF2B5EF4-FFF2-40B4-BE49-F238E27FC236}">
                <a16:creationId xmlns:a16="http://schemas.microsoft.com/office/drawing/2014/main" id="{122C73DE-2B98-1E43-9745-F92A04E47B3F}"/>
              </a:ext>
            </a:extLst>
          </p:cNvPr>
          <p:cNvSpPr>
            <a:spLocks noGrp="1"/>
          </p:cNvSpPr>
          <p:nvPr>
            <p:ph idx="11" hasCustomPrompt="1"/>
          </p:nvPr>
        </p:nvSpPr>
        <p:spPr>
          <a:xfrm>
            <a:off x="5728136" y="1147023"/>
            <a:ext cx="5625663" cy="4726650"/>
          </a:xfrm>
          <a:prstGeom prst="rect">
            <a:avLst/>
          </a:prstGeom>
        </p:spPr>
        <p:txBody>
          <a:bodyPr vert="horz" lIns="91440" tIns="45720" rIns="91440" bIns="45720" rtlCol="0">
            <a:normAutofit/>
          </a:bodyPr>
          <a:lstStyle>
            <a:lvl1pPr marL="0" indent="0">
              <a:lnSpc>
                <a:spcPct val="120000"/>
              </a:lnSpc>
              <a:buFont typeface="Arial" panose="020B0604020202020204" pitchFamily="34" charset="0"/>
              <a:buNone/>
              <a:defRPr sz="1600">
                <a:solidFill>
                  <a:srgbClr val="6A7278"/>
                </a:solidFill>
              </a:defRPr>
            </a:lvl1pPr>
            <a:lvl2pPr>
              <a:defRPr sz="1800">
                <a:solidFill>
                  <a:srgbClr val="6A7278"/>
                </a:solidFill>
              </a:defRPr>
            </a:lvl2pPr>
            <a:lvl3pPr>
              <a:defRPr sz="1800">
                <a:solidFill>
                  <a:srgbClr val="6A7278"/>
                </a:solidFill>
              </a:defRPr>
            </a:lvl3pPr>
            <a:lvl4pPr>
              <a:defRPr sz="1800">
                <a:solidFill>
                  <a:srgbClr val="6A7278"/>
                </a:solidFill>
              </a:defRPr>
            </a:lvl4pPr>
            <a:lvl5pPr>
              <a:defRPr sz="1800">
                <a:solidFill>
                  <a:srgbClr val="6A7278"/>
                </a:solidFill>
              </a:defRPr>
            </a:lvl5pPr>
          </a:lstStyle>
          <a:p>
            <a:pPr lvl="0"/>
            <a:r>
              <a:rPr lang="en-US" dirty="0"/>
              <a:t>Click to edit Master text styles</a:t>
            </a:r>
          </a:p>
          <a:p>
            <a:pPr lvl="0"/>
            <a:endParaRPr lang="en-US" dirty="0"/>
          </a:p>
        </p:txBody>
      </p:sp>
    </p:spTree>
    <p:extLst>
      <p:ext uri="{BB962C8B-B14F-4D97-AF65-F5344CB8AC3E}">
        <p14:creationId xmlns:p14="http://schemas.microsoft.com/office/powerpoint/2010/main" val="80066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Photo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dirty="0"/>
          </a:p>
        </p:txBody>
      </p:sp>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15" name="Text Placeholder 4">
            <a:extLst>
              <a:ext uri="{FF2B5EF4-FFF2-40B4-BE49-F238E27FC236}">
                <a16:creationId xmlns:a16="http://schemas.microsoft.com/office/drawing/2014/main" id="{144644FA-7648-0A43-A345-7A5EA5DA2C3C}"/>
              </a:ext>
            </a:extLst>
          </p:cNvPr>
          <p:cNvSpPr>
            <a:spLocks noGrp="1"/>
          </p:cNvSpPr>
          <p:nvPr>
            <p:ph type="body" sz="quarter" idx="13"/>
          </p:nvPr>
        </p:nvSpPr>
        <p:spPr>
          <a:xfrm>
            <a:off x="838200" y="1057522"/>
            <a:ext cx="5741275" cy="1733179"/>
          </a:xfrm>
        </p:spPr>
        <p:txBody>
          <a:bodyPr>
            <a:normAutofit/>
          </a:bodyPr>
          <a:lstStyle>
            <a:lvl1pPr marL="0" indent="0">
              <a:lnSpc>
                <a:spcPct val="100000"/>
              </a:lnSpc>
              <a:buNone/>
              <a:defRPr sz="2000">
                <a:solidFill>
                  <a:srgbClr val="5595AC"/>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dirty="0"/>
              <a:t>Click to edit Master text styles</a:t>
            </a:r>
          </a:p>
        </p:txBody>
      </p:sp>
      <p:sp>
        <p:nvSpPr>
          <p:cNvPr id="16" name="Text Placeholder 4">
            <a:extLst>
              <a:ext uri="{FF2B5EF4-FFF2-40B4-BE49-F238E27FC236}">
                <a16:creationId xmlns:a16="http://schemas.microsoft.com/office/drawing/2014/main" id="{3FB4D0CD-B341-D548-9B4D-961A92CD42C0}"/>
              </a:ext>
            </a:extLst>
          </p:cNvPr>
          <p:cNvSpPr>
            <a:spLocks noGrp="1"/>
          </p:cNvSpPr>
          <p:nvPr>
            <p:ph type="body" sz="quarter" idx="16"/>
          </p:nvPr>
        </p:nvSpPr>
        <p:spPr>
          <a:xfrm>
            <a:off x="838200" y="2913042"/>
            <a:ext cx="5741275" cy="3072124"/>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FB8D763E-D6E0-774D-AF19-B140909726E4}"/>
              </a:ext>
            </a:extLst>
          </p:cNvPr>
          <p:cNvSpPr>
            <a:spLocks noGrp="1"/>
          </p:cNvSpPr>
          <p:nvPr>
            <p:ph type="pic" sz="quarter" idx="17"/>
          </p:nvPr>
        </p:nvSpPr>
        <p:spPr>
          <a:xfrm>
            <a:off x="7010400" y="1057522"/>
            <a:ext cx="4800600" cy="2371478"/>
          </a:xfrm>
        </p:spPr>
        <p:txBody>
          <a:bodyPr/>
          <a:lstStyle/>
          <a:p>
            <a:endParaRPr lang="en-US"/>
          </a:p>
        </p:txBody>
      </p:sp>
      <p:sp>
        <p:nvSpPr>
          <p:cNvPr id="17" name="Picture Placeholder 6">
            <a:extLst>
              <a:ext uri="{FF2B5EF4-FFF2-40B4-BE49-F238E27FC236}">
                <a16:creationId xmlns:a16="http://schemas.microsoft.com/office/drawing/2014/main" id="{40D73DB1-CCC9-CC44-99C6-DEA8015D8013}"/>
              </a:ext>
            </a:extLst>
          </p:cNvPr>
          <p:cNvSpPr>
            <a:spLocks noGrp="1"/>
          </p:cNvSpPr>
          <p:nvPr>
            <p:ph type="pic" sz="quarter" idx="18"/>
          </p:nvPr>
        </p:nvSpPr>
        <p:spPr>
          <a:xfrm>
            <a:off x="7010400" y="3613688"/>
            <a:ext cx="4800600" cy="2371478"/>
          </a:xfrm>
        </p:spPr>
        <p:txBody>
          <a:bodyPr/>
          <a:lstStyle/>
          <a:p>
            <a:endParaRPr lang="en-US"/>
          </a:p>
        </p:txBody>
      </p:sp>
    </p:spTree>
    <p:extLst>
      <p:ext uri="{BB962C8B-B14F-4D97-AF65-F5344CB8AC3E}">
        <p14:creationId xmlns:p14="http://schemas.microsoft.com/office/powerpoint/2010/main" val="212360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4" name="Picture Placeholder 3">
            <a:extLst>
              <a:ext uri="{FF2B5EF4-FFF2-40B4-BE49-F238E27FC236}">
                <a16:creationId xmlns:a16="http://schemas.microsoft.com/office/drawing/2014/main" id="{0E7DED79-22D7-D84F-90B3-9DFB203CEF1D}"/>
              </a:ext>
            </a:extLst>
          </p:cNvPr>
          <p:cNvSpPr>
            <a:spLocks noGrp="1"/>
          </p:cNvSpPr>
          <p:nvPr>
            <p:ph type="pic" sz="quarter" idx="11"/>
          </p:nvPr>
        </p:nvSpPr>
        <p:spPr>
          <a:xfrm>
            <a:off x="0" y="1181100"/>
            <a:ext cx="12192000" cy="5676900"/>
          </a:xfrm>
        </p:spPr>
        <p:txBody>
          <a:bodyPr/>
          <a:lstStyle/>
          <a:p>
            <a:endParaRPr lang="en-US"/>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dirty="0"/>
          </a:p>
        </p:txBody>
      </p:sp>
    </p:spTree>
    <p:extLst>
      <p:ext uri="{BB962C8B-B14F-4D97-AF65-F5344CB8AC3E}">
        <p14:creationId xmlns:p14="http://schemas.microsoft.com/office/powerpoint/2010/main" val="183300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Blu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15B4E5AE-096A-064B-870D-E50A40B4907D}"/>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dirty="0"/>
          </a:p>
        </p:txBody>
      </p:sp>
      <p:sp>
        <p:nvSpPr>
          <p:cNvPr id="12" name="Text Placeholder 4">
            <a:extLst>
              <a:ext uri="{FF2B5EF4-FFF2-40B4-BE49-F238E27FC236}">
                <a16:creationId xmlns:a16="http://schemas.microsoft.com/office/drawing/2014/main" id="{191B24EB-CE46-A340-BA32-23749E8CCB9E}"/>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762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lacehol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AAF1D2-79BC-294B-BCF7-80E46F303888}"/>
              </a:ext>
            </a:extLst>
          </p:cNvPr>
          <p:cNvSpPr/>
          <p:nvPr userDrawn="1"/>
        </p:nvSpPr>
        <p:spPr>
          <a:xfrm>
            <a:off x="7010400" y="0"/>
            <a:ext cx="5181600" cy="6858000"/>
          </a:xfrm>
          <a:prstGeom prst="rect">
            <a:avLst/>
          </a:prstGeom>
          <a:solidFill>
            <a:srgbClr val="5595AC"/>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91972B05-1D0F-F74E-BD9A-4731354560E6}"/>
              </a:ext>
            </a:extLst>
          </p:cNvPr>
          <p:cNvSpPr>
            <a:spLocks noGrp="1"/>
          </p:cNvSpPr>
          <p:nvPr>
            <p:ph idx="1" hasCustomPrompt="1"/>
          </p:nvPr>
        </p:nvSpPr>
        <p:spPr>
          <a:xfrm>
            <a:off x="7445408" y="935182"/>
            <a:ext cx="4123672" cy="4970766"/>
          </a:xfrm>
          <a:prstGeom prst="rect">
            <a:avLst/>
          </a:prstGeom>
        </p:spPr>
        <p:txBody>
          <a:bodyPr vert="horz" lIns="91440" tIns="45720" rIns="91440" bIns="45720" rtlCol="0">
            <a:normAutofit/>
          </a:bodyPr>
          <a:lstStyle>
            <a:lvl1pPr marL="0" indent="0">
              <a:lnSpc>
                <a:spcPct val="110000"/>
              </a:lnSpc>
              <a:buNone/>
              <a:defRPr sz="2400">
                <a:solidFill>
                  <a:schemeClr val="bg1"/>
                </a:solidFill>
                <a:latin typeface="Georgia" panose="02040502050405020303" pitchFamily="18" charset="0"/>
              </a:defRPr>
            </a:lvl1pPr>
            <a:lvl2pPr marL="457200" indent="0">
              <a:buNone/>
              <a:defRPr/>
            </a:lvl2pPr>
          </a:lstStyle>
          <a:p>
            <a:pPr lvl="0"/>
            <a:r>
              <a:rPr lang="en-US" dirty="0"/>
              <a:t>Click to edit Master text styles</a:t>
            </a:r>
          </a:p>
        </p:txBody>
      </p:sp>
      <p:sp>
        <p:nvSpPr>
          <p:cNvPr id="3" name="Slide Number Placeholder 2">
            <a:extLst>
              <a:ext uri="{FF2B5EF4-FFF2-40B4-BE49-F238E27FC236}">
                <a16:creationId xmlns:a16="http://schemas.microsoft.com/office/drawing/2014/main" id="{52CF3811-6341-0840-8BB2-76F02D9FE31E}"/>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dirty="0"/>
          </a:p>
        </p:txBody>
      </p:sp>
      <p:sp>
        <p:nvSpPr>
          <p:cNvPr id="13" name="Title Placeholder 1">
            <a:extLst>
              <a:ext uri="{FF2B5EF4-FFF2-40B4-BE49-F238E27FC236}">
                <a16:creationId xmlns:a16="http://schemas.microsoft.com/office/drawing/2014/main" id="{3589BC40-3C89-364B-815C-9DCBAA3B8162}"/>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14" name="Text Placeholder 4">
            <a:extLst>
              <a:ext uri="{FF2B5EF4-FFF2-40B4-BE49-F238E27FC236}">
                <a16:creationId xmlns:a16="http://schemas.microsoft.com/office/drawing/2014/main" id="{697144B4-FDBF-344C-B88E-9BAB1FDCC4E5}"/>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024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7" name="Picture Placeholder 33">
            <a:extLst>
              <a:ext uri="{FF2B5EF4-FFF2-40B4-BE49-F238E27FC236}">
                <a16:creationId xmlns:a16="http://schemas.microsoft.com/office/drawing/2014/main" id="{A0FCFC10-9D9A-AE4B-8815-525F14896C46}"/>
              </a:ext>
            </a:extLst>
          </p:cNvPr>
          <p:cNvSpPr>
            <a:spLocks noGrp="1"/>
          </p:cNvSpPr>
          <p:nvPr>
            <p:ph type="pic" sz="quarter" idx="13"/>
          </p:nvPr>
        </p:nvSpPr>
        <p:spPr>
          <a:xfrm>
            <a:off x="6276689" y="-6025"/>
            <a:ext cx="5915311" cy="6851607"/>
          </a:xfrm>
        </p:spPr>
        <p:txBody>
          <a:bodyPr/>
          <a:lstStyle/>
          <a:p>
            <a:endParaRPr lang="en-US" dirty="0"/>
          </a:p>
        </p:txBody>
      </p:sp>
      <p:sp>
        <p:nvSpPr>
          <p:cNvPr id="6" name="Rectangle 5">
            <a:extLst>
              <a:ext uri="{FF2B5EF4-FFF2-40B4-BE49-F238E27FC236}">
                <a16:creationId xmlns:a16="http://schemas.microsoft.com/office/drawing/2014/main" id="{0F101D92-2E8A-3E47-8A47-F4061B4D227D}"/>
              </a:ext>
            </a:extLst>
          </p:cNvPr>
          <p:cNvSpPr/>
          <p:nvPr userDrawn="1"/>
        </p:nvSpPr>
        <p:spPr>
          <a:xfrm>
            <a:off x="0" y="1828800"/>
            <a:ext cx="7366000" cy="3263900"/>
          </a:xfrm>
          <a:prstGeom prst="rect">
            <a:avLst/>
          </a:prstGeom>
          <a:solidFill>
            <a:schemeClr val="bg1"/>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43DF6B86-5239-2340-ABE1-8DB7A96BE02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6194" y="88900"/>
            <a:ext cx="5707216" cy="2222500"/>
          </a:xfrm>
          <a:prstGeom prst="rect">
            <a:avLst/>
          </a:prstGeom>
        </p:spPr>
      </p:pic>
      <p:pic>
        <p:nvPicPr>
          <p:cNvPr id="21" name="Picture 20">
            <a:extLst>
              <a:ext uri="{FF2B5EF4-FFF2-40B4-BE49-F238E27FC236}">
                <a16:creationId xmlns:a16="http://schemas.microsoft.com/office/drawing/2014/main" id="{2481820D-9068-8D4C-97F2-A2BEEA596E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1248" y="5930303"/>
            <a:ext cx="2138508" cy="556958"/>
          </a:xfrm>
          <a:prstGeom prst="rect">
            <a:avLst/>
          </a:prstGeom>
        </p:spPr>
      </p:pic>
    </p:spTree>
    <p:extLst>
      <p:ext uri="{BB962C8B-B14F-4D97-AF65-F5344CB8AC3E}">
        <p14:creationId xmlns:p14="http://schemas.microsoft.com/office/powerpoint/2010/main" val="307517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Highlight and Content">
  <p:cSld name="1_Highlight and Content">
    <p:spTree>
      <p:nvGrpSpPr>
        <p:cNvPr id="1" name="Shape 19"/>
        <p:cNvGrpSpPr/>
        <p:nvPr/>
      </p:nvGrpSpPr>
      <p:grpSpPr>
        <a:xfrm>
          <a:off x="0" y="0"/>
          <a:ext cx="0" cy="0"/>
          <a:chOff x="0" y="0"/>
          <a:chExt cx="0" cy="0"/>
        </a:xfrm>
      </p:grpSpPr>
      <p:sp>
        <p:nvSpPr>
          <p:cNvPr id="20" name="Google Shape;20;p19"/>
          <p:cNvSpPr txBox="1">
            <a:spLocks noGrp="1"/>
          </p:cNvSpPr>
          <p:nvPr>
            <p:ph type="sldNum" idx="12"/>
          </p:nvPr>
        </p:nvSpPr>
        <p:spPr>
          <a:xfrm>
            <a:off x="9067800" y="6356350"/>
            <a:ext cx="2743200" cy="365125"/>
          </a:xfrm>
          <a:prstGeom prst="rect">
            <a:avLst/>
          </a:prstGeom>
          <a:noFill/>
          <a:ln>
            <a:noFill/>
          </a:ln>
        </p:spPr>
        <p:txBody>
          <a:bodyPr spcFirstLastPara="1" wrap="square" lIns="91425" tIns="45700" rIns="91425" bIns="4570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21" name="Google Shape;21;p19"/>
          <p:cNvSpPr txBox="1">
            <a:spLocks noGrp="1"/>
          </p:cNvSpPr>
          <p:nvPr>
            <p:ph type="title"/>
          </p:nvPr>
        </p:nvSpPr>
        <p:spPr>
          <a:xfrm>
            <a:off x="838200" y="365125"/>
            <a:ext cx="10515600" cy="57005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6A7278"/>
              </a:buClr>
              <a:buSzPts val="12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19"/>
          <p:cNvSpPr txBox="1">
            <a:spLocks noGrp="1"/>
          </p:cNvSpPr>
          <p:nvPr>
            <p:ph type="body" idx="1"/>
          </p:nvPr>
        </p:nvSpPr>
        <p:spPr>
          <a:xfrm>
            <a:off x="824846" y="1147023"/>
            <a:ext cx="4346378" cy="472665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rgbClr val="5595AC"/>
              </a:buClr>
              <a:buSzPts val="2400"/>
              <a:buNone/>
              <a:defRPr/>
            </a:lvl1pPr>
            <a:lvl2pPr marL="914400" lvl="1" indent="-228600" algn="l">
              <a:lnSpc>
                <a:spcPct val="90000"/>
              </a:lnSpc>
              <a:spcBef>
                <a:spcPts val="500"/>
              </a:spcBef>
              <a:spcAft>
                <a:spcPts val="0"/>
              </a:spcAft>
              <a:buClr>
                <a:srgbClr val="6A7278"/>
              </a:buClr>
              <a:buSzPts val="2000"/>
              <a:buNone/>
              <a:defRPr/>
            </a:lvl2pPr>
            <a:lvl3pPr marL="1371600" lvl="2" indent="-342900" algn="l">
              <a:lnSpc>
                <a:spcPct val="90000"/>
              </a:lnSpc>
              <a:spcBef>
                <a:spcPts val="500"/>
              </a:spcBef>
              <a:spcAft>
                <a:spcPts val="0"/>
              </a:spcAft>
              <a:buClr>
                <a:srgbClr val="6A7278"/>
              </a:buClr>
              <a:buSzPts val="1800"/>
              <a:buChar char="•"/>
              <a:defRPr/>
            </a:lvl3pPr>
            <a:lvl4pPr marL="1828800" lvl="3" indent="-342900" algn="l">
              <a:lnSpc>
                <a:spcPct val="90000"/>
              </a:lnSpc>
              <a:spcBef>
                <a:spcPts val="500"/>
              </a:spcBef>
              <a:spcAft>
                <a:spcPts val="0"/>
              </a:spcAft>
              <a:buClr>
                <a:srgbClr val="6A7278"/>
              </a:buClr>
              <a:buSzPts val="1800"/>
              <a:buChar char="•"/>
              <a:defRPr/>
            </a:lvl4pPr>
            <a:lvl5pPr marL="2286000" lvl="4" indent="-342900" algn="l">
              <a:lnSpc>
                <a:spcPct val="90000"/>
              </a:lnSpc>
              <a:spcBef>
                <a:spcPts val="500"/>
              </a:spcBef>
              <a:spcAft>
                <a:spcPts val="0"/>
              </a:spcAft>
              <a:buClr>
                <a:srgbClr val="6A7278"/>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19"/>
          <p:cNvSpPr txBox="1">
            <a:spLocks noGrp="1"/>
          </p:cNvSpPr>
          <p:nvPr>
            <p:ph type="body" idx="2"/>
          </p:nvPr>
        </p:nvSpPr>
        <p:spPr>
          <a:xfrm>
            <a:off x="5728136" y="1147023"/>
            <a:ext cx="5625663" cy="4726650"/>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rgbClr val="6A7278"/>
              </a:buClr>
              <a:buSzPts val="1600"/>
              <a:buFont typeface="Arial"/>
              <a:buNone/>
              <a:defRPr sz="1600">
                <a:solidFill>
                  <a:srgbClr val="6A7278"/>
                </a:solidFill>
              </a:defRPr>
            </a:lvl1pPr>
            <a:lvl2pPr marL="914400" lvl="1" indent="-342900" algn="l">
              <a:lnSpc>
                <a:spcPct val="90000"/>
              </a:lnSpc>
              <a:spcBef>
                <a:spcPts val="500"/>
              </a:spcBef>
              <a:spcAft>
                <a:spcPts val="0"/>
              </a:spcAft>
              <a:buClr>
                <a:srgbClr val="6A7278"/>
              </a:buClr>
              <a:buSzPts val="1800"/>
              <a:buChar char="•"/>
              <a:defRPr sz="1800">
                <a:solidFill>
                  <a:srgbClr val="6A7278"/>
                </a:solidFill>
              </a:defRPr>
            </a:lvl2pPr>
            <a:lvl3pPr marL="1371600" lvl="2" indent="-342900" algn="l">
              <a:lnSpc>
                <a:spcPct val="90000"/>
              </a:lnSpc>
              <a:spcBef>
                <a:spcPts val="500"/>
              </a:spcBef>
              <a:spcAft>
                <a:spcPts val="0"/>
              </a:spcAft>
              <a:buClr>
                <a:srgbClr val="6A7278"/>
              </a:buClr>
              <a:buSzPts val="1800"/>
              <a:buChar char="•"/>
              <a:defRPr sz="1800">
                <a:solidFill>
                  <a:srgbClr val="6A7278"/>
                </a:solidFill>
              </a:defRPr>
            </a:lvl3pPr>
            <a:lvl4pPr marL="1828800" lvl="3" indent="-342900" algn="l">
              <a:lnSpc>
                <a:spcPct val="90000"/>
              </a:lnSpc>
              <a:spcBef>
                <a:spcPts val="500"/>
              </a:spcBef>
              <a:spcAft>
                <a:spcPts val="0"/>
              </a:spcAft>
              <a:buClr>
                <a:srgbClr val="6A7278"/>
              </a:buClr>
              <a:buSzPts val="1800"/>
              <a:buChar char="•"/>
              <a:defRPr sz="1800">
                <a:solidFill>
                  <a:srgbClr val="6A7278"/>
                </a:solidFill>
              </a:defRPr>
            </a:lvl4pPr>
            <a:lvl5pPr marL="2286000" lvl="4" indent="-342900" algn="l">
              <a:lnSpc>
                <a:spcPct val="90000"/>
              </a:lnSpc>
              <a:spcBef>
                <a:spcPts val="500"/>
              </a:spcBef>
              <a:spcAft>
                <a:spcPts val="0"/>
              </a:spcAft>
              <a:buClr>
                <a:srgbClr val="6A7278"/>
              </a:buClr>
              <a:buSzPts val="1800"/>
              <a:buChar char="•"/>
              <a:defRPr sz="1800">
                <a:solidFill>
                  <a:srgbClr val="6A727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42496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253331"/>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4"/>
          <p:cNvSpPr>
            <a:spLocks noGrp="1"/>
          </p:cNvSpPr>
          <p:nvPr>
            <p:ph type="sldNum" sz="quarter" idx="4"/>
          </p:nvPr>
        </p:nvSpPr>
        <p:spPr>
          <a:xfrm>
            <a:off x="9067800" y="6356350"/>
            <a:ext cx="2743200" cy="365125"/>
          </a:xfrm>
          <a:prstGeom prst="rect">
            <a:avLst/>
          </a:prstGeom>
        </p:spPr>
        <p:txBody>
          <a:bodyPr/>
          <a:lstStyle>
            <a:lvl1pPr algn="r">
              <a:defRPr sz="1200">
                <a:solidFill>
                  <a:srgbClr val="6A7278"/>
                </a:solidFill>
                <a:latin typeface="Arial" panose="020B0604020202020204" pitchFamily="34" charset="0"/>
                <a:cs typeface="Arial" panose="020B0604020202020204" pitchFamily="34" charset="0"/>
              </a:defRPr>
            </a:lvl1pPr>
          </a:lstStyle>
          <a:p>
            <a:fld id="{170862A5-B9BF-49AD-B48A-0A94CACC0B01}" type="slidenum">
              <a:rPr lang="en-US" smtClean="0"/>
              <a:pPr/>
              <a:t>‹#›</a:t>
            </a:fld>
            <a:endParaRPr lang="en-US" dirty="0"/>
          </a:p>
        </p:txBody>
      </p:sp>
      <p:sp>
        <p:nvSpPr>
          <p:cNvPr id="7" name="Title Placeholder 1">
            <a:extLst>
              <a:ext uri="{FF2B5EF4-FFF2-40B4-BE49-F238E27FC236}">
                <a16:creationId xmlns:a16="http://schemas.microsoft.com/office/drawing/2014/main" id="{2CD91EEC-B729-894E-9069-D1575E1B3C84}"/>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817865578"/>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673" r:id="rId3"/>
    <p:sldLayoutId id="2147483680" r:id="rId4"/>
    <p:sldLayoutId id="2147483696" r:id="rId5"/>
    <p:sldLayoutId id="2147483678" r:id="rId6"/>
    <p:sldLayoutId id="2147483674" r:id="rId7"/>
    <p:sldLayoutId id="2147483695" r:id="rId8"/>
    <p:sldLayoutId id="2147483715" r:id="rId9"/>
    <p:sldLayoutId id="2147483718"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1200" b="1" i="0" kern="1200">
          <a:solidFill>
            <a:srgbClr val="6A7278"/>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hyperlink" Target="http://insidenasa.nasa.gov/ocio/policy/policy_direct/index.html" TargetMode="External"/><Relationship Id="rId7" Type="http://schemas.openxmlformats.org/officeDocument/2006/relationships/image" Target="../media/image15.wmf"/><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4.wmf"/><Relationship Id="rId11" Type="http://schemas.openxmlformats.org/officeDocument/2006/relationships/image" Target="../media/image24.png"/><Relationship Id="rId5" Type="http://schemas.openxmlformats.org/officeDocument/2006/relationships/image" Target="../media/image12.wmf"/><Relationship Id="rId10" Type="http://schemas.openxmlformats.org/officeDocument/2006/relationships/image" Target="../media/image23.png"/><Relationship Id="rId4" Type="http://schemas.openxmlformats.org/officeDocument/2006/relationships/image" Target="../media/image11.wmf"/><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6.wmf"/><Relationship Id="rId13" Type="http://schemas.openxmlformats.org/officeDocument/2006/relationships/image" Target="../media/image26.jpeg"/><Relationship Id="rId3" Type="http://schemas.openxmlformats.org/officeDocument/2006/relationships/image" Target="../media/image11.wmf"/><Relationship Id="rId7" Type="http://schemas.openxmlformats.org/officeDocument/2006/relationships/image" Target="../media/image15.wmf"/><Relationship Id="rId12"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4.wmf"/><Relationship Id="rId11" Type="http://schemas.openxmlformats.org/officeDocument/2006/relationships/image" Target="../media/image19.png"/><Relationship Id="rId5" Type="http://schemas.openxmlformats.org/officeDocument/2006/relationships/image" Target="../media/image13.wmf"/><Relationship Id="rId10" Type="http://schemas.openxmlformats.org/officeDocument/2006/relationships/image" Target="../media/image18.png"/><Relationship Id="rId4" Type="http://schemas.openxmlformats.org/officeDocument/2006/relationships/image" Target="../media/image12.wmf"/><Relationship Id="rId9" Type="http://schemas.openxmlformats.org/officeDocument/2006/relationships/image" Target="../media/image17.wm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image" Target="../media/image11.wmf"/><Relationship Id="rId7" Type="http://schemas.openxmlformats.org/officeDocument/2006/relationships/image" Target="../media/image15.wmf"/><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14.wmf"/><Relationship Id="rId11" Type="http://schemas.openxmlformats.org/officeDocument/2006/relationships/image" Target="../media/image19.png"/><Relationship Id="rId5" Type="http://schemas.openxmlformats.org/officeDocument/2006/relationships/image" Target="../media/image13.wmf"/><Relationship Id="rId10" Type="http://schemas.openxmlformats.org/officeDocument/2006/relationships/image" Target="../media/image18.png"/><Relationship Id="rId4" Type="http://schemas.openxmlformats.org/officeDocument/2006/relationships/image" Target="../media/image12.wmf"/><Relationship Id="rId9" Type="http://schemas.openxmlformats.org/officeDocument/2006/relationships/image" Target="../media/image17.wmf"/></Relationships>
</file>

<file path=ppt/slides/_rels/slide19.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image" Target="../media/image11.wmf"/><Relationship Id="rId7" Type="http://schemas.openxmlformats.org/officeDocument/2006/relationships/image" Target="../media/image15.wmf"/><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14.wmf"/><Relationship Id="rId11" Type="http://schemas.openxmlformats.org/officeDocument/2006/relationships/image" Target="../media/image19.png"/><Relationship Id="rId5" Type="http://schemas.openxmlformats.org/officeDocument/2006/relationships/image" Target="../media/image13.wmf"/><Relationship Id="rId10" Type="http://schemas.openxmlformats.org/officeDocument/2006/relationships/image" Target="../media/image18.png"/><Relationship Id="rId4" Type="http://schemas.openxmlformats.org/officeDocument/2006/relationships/image" Target="../media/image12.wmf"/><Relationship Id="rId9" Type="http://schemas.openxmlformats.org/officeDocument/2006/relationships/image" Target="../media/image17.wmf"/></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41.sv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46.svg"/></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wmf"/><Relationship Id="rId7" Type="http://schemas.openxmlformats.org/officeDocument/2006/relationships/image" Target="../media/image16.wmf"/><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5.wmf"/><Relationship Id="rId5" Type="http://schemas.openxmlformats.org/officeDocument/2006/relationships/image" Target="../media/image14.wmf"/><Relationship Id="rId10" Type="http://schemas.openxmlformats.org/officeDocument/2006/relationships/image" Target="../media/image24.png"/><Relationship Id="rId4" Type="http://schemas.openxmlformats.org/officeDocument/2006/relationships/image" Target="../media/image12.wmf"/><Relationship Id="rId9" Type="http://schemas.openxmlformats.org/officeDocument/2006/relationships/image" Target="../media/image2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5.wmf"/><Relationship Id="rId3" Type="http://schemas.openxmlformats.org/officeDocument/2006/relationships/image" Target="../media/image10.png"/><Relationship Id="rId7" Type="http://schemas.openxmlformats.org/officeDocument/2006/relationships/image" Target="../media/image14.wmf"/><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3.wmf"/><Relationship Id="rId11" Type="http://schemas.openxmlformats.org/officeDocument/2006/relationships/image" Target="../media/image18.png"/><Relationship Id="rId5" Type="http://schemas.openxmlformats.org/officeDocument/2006/relationships/image" Target="../media/image12.wmf"/><Relationship Id="rId10" Type="http://schemas.openxmlformats.org/officeDocument/2006/relationships/image" Target="../media/image17.wmf"/><Relationship Id="rId4" Type="http://schemas.openxmlformats.org/officeDocument/2006/relationships/image" Target="../media/image11.wmf"/><Relationship Id="rId9" Type="http://schemas.openxmlformats.org/officeDocument/2006/relationships/image" Target="../media/image16.wmf"/></Relationships>
</file>

<file path=ppt/slides/_rels/slide5.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image" Target="../media/image11.wmf"/><Relationship Id="rId7" Type="http://schemas.openxmlformats.org/officeDocument/2006/relationships/image" Target="../media/image15.wm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4.wmf"/><Relationship Id="rId11" Type="http://schemas.openxmlformats.org/officeDocument/2006/relationships/image" Target="../media/image19.png"/><Relationship Id="rId5" Type="http://schemas.openxmlformats.org/officeDocument/2006/relationships/image" Target="../media/image13.wmf"/><Relationship Id="rId10" Type="http://schemas.openxmlformats.org/officeDocument/2006/relationships/image" Target="../media/image18.png"/><Relationship Id="rId4" Type="http://schemas.openxmlformats.org/officeDocument/2006/relationships/image" Target="../media/image12.wmf"/><Relationship Id="rId9" Type="http://schemas.openxmlformats.org/officeDocument/2006/relationships/image" Target="../media/image17.w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6.wmf"/><Relationship Id="rId13" Type="http://schemas.openxmlformats.org/officeDocument/2006/relationships/image" Target="../media/image21.png"/><Relationship Id="rId3" Type="http://schemas.openxmlformats.org/officeDocument/2006/relationships/image" Target="../media/image11.wmf"/><Relationship Id="rId7" Type="http://schemas.openxmlformats.org/officeDocument/2006/relationships/image" Target="../media/image15.wmf"/><Relationship Id="rId12"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4.wmf"/><Relationship Id="rId11" Type="http://schemas.openxmlformats.org/officeDocument/2006/relationships/image" Target="../media/image19.png"/><Relationship Id="rId5" Type="http://schemas.openxmlformats.org/officeDocument/2006/relationships/image" Target="../media/image13.wmf"/><Relationship Id="rId10" Type="http://schemas.openxmlformats.org/officeDocument/2006/relationships/image" Target="../media/image18.png"/><Relationship Id="rId4" Type="http://schemas.openxmlformats.org/officeDocument/2006/relationships/image" Target="../media/image12.wmf"/><Relationship Id="rId9" Type="http://schemas.openxmlformats.org/officeDocument/2006/relationships/image" Target="../media/image17.w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hyperlink" Target="http://insidenasa.nasa.gov/ocio/policy/policy_direct/index.html" TargetMode="External"/><Relationship Id="rId7" Type="http://schemas.openxmlformats.org/officeDocument/2006/relationships/image" Target="../media/image15.wmf"/><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4.wmf"/><Relationship Id="rId11" Type="http://schemas.openxmlformats.org/officeDocument/2006/relationships/image" Target="../media/image24.png"/><Relationship Id="rId5" Type="http://schemas.openxmlformats.org/officeDocument/2006/relationships/image" Target="../media/image12.wmf"/><Relationship Id="rId10" Type="http://schemas.openxmlformats.org/officeDocument/2006/relationships/image" Target="../media/image23.png"/><Relationship Id="rId4" Type="http://schemas.openxmlformats.org/officeDocument/2006/relationships/image" Target="../media/image11.wmf"/><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81971F-2155-EF40-AC00-A685D9DFC502}"/>
              </a:ext>
            </a:extLst>
          </p:cNvPr>
          <p:cNvSpPr>
            <a:spLocks noGrp="1"/>
          </p:cNvSpPr>
          <p:nvPr>
            <p:ph type="body" sz="quarter" idx="11"/>
          </p:nvPr>
        </p:nvSpPr>
        <p:spPr>
          <a:xfrm>
            <a:off x="577607" y="3958389"/>
            <a:ext cx="5749451" cy="1649081"/>
          </a:xfrm>
        </p:spPr>
        <p:txBody>
          <a:bodyPr vert="horz" lIns="91440" tIns="45720" rIns="91440" bIns="45720" rtlCol="0" anchor="t">
            <a:normAutofit/>
          </a:body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200" b="1" i="0" u="none" strike="noStrike" kern="1200" cap="none" spc="0" normalizeH="0" baseline="0" noProof="0" dirty="0">
                <a:ln>
                  <a:noFill/>
                </a:ln>
                <a:solidFill>
                  <a:prstClr val="black">
                    <a:lumMod val="65000"/>
                    <a:lumOff val="35000"/>
                  </a:prstClr>
                </a:solidFill>
                <a:effectLst/>
                <a:uLnTx/>
                <a:uFillTx/>
                <a:latin typeface="Georgia" panose="02040502050405020303" pitchFamily="18" charset="0"/>
              </a:rPr>
              <a:t>DEVELOP Orientation</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2800" b="0" i="0" u="none" strike="noStrike" kern="1200" cap="none" spc="0" normalizeH="0" baseline="0" noProof="0" dirty="0">
                <a:ln>
                  <a:noFill/>
                </a:ln>
                <a:solidFill>
                  <a:prstClr val="black">
                    <a:lumMod val="65000"/>
                    <a:lumOff val="35000"/>
                  </a:prstClr>
                </a:solidFill>
                <a:effectLst/>
                <a:uLnTx/>
                <a:uFillTx/>
                <a:latin typeface="Georgia" panose="02040502050405020303" pitchFamily="18" charset="0"/>
              </a:rPr>
              <a:t>Module 3. Participant &amp; Team Responsibilities</a:t>
            </a:r>
            <a:endParaRPr kumimoji="0" lang="en-US" sz="3600" b="0" i="0" u="none" strike="noStrike" kern="1200" cap="none" spc="0" normalizeH="0" baseline="0" noProof="0" dirty="0">
              <a:ln>
                <a:noFill/>
              </a:ln>
              <a:solidFill>
                <a:prstClr val="black">
                  <a:lumMod val="65000"/>
                  <a:lumOff val="35000"/>
                </a:prstClr>
              </a:solidFill>
              <a:effectLst/>
              <a:uLnTx/>
              <a:uFillTx/>
              <a:latin typeface="Georgia" panose="02040502050405020303" pitchFamily="18" charset="0"/>
            </a:endParaRPr>
          </a:p>
          <a:p>
            <a:endParaRPr lang="en-US" sz="3600" b="0" dirty="0">
              <a:solidFill>
                <a:schemeClr val="tx1">
                  <a:lumMod val="65000"/>
                  <a:lumOff val="35000"/>
                </a:schemeClr>
              </a:solidFill>
            </a:endParaRPr>
          </a:p>
        </p:txBody>
      </p:sp>
      <p:pic>
        <p:nvPicPr>
          <p:cNvPr id="15" name="Picture 14">
            <a:extLst>
              <a:ext uri="{FF2B5EF4-FFF2-40B4-BE49-F238E27FC236}">
                <a16:creationId xmlns:a16="http://schemas.microsoft.com/office/drawing/2014/main" id="{0BBF13CA-D323-884F-9BC9-4213352EF1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7607" y="5855346"/>
            <a:ext cx="2138508" cy="556958"/>
          </a:xfrm>
          <a:prstGeom prst="rect">
            <a:avLst/>
          </a:prstGeom>
        </p:spPr>
      </p:pic>
      <p:pic>
        <p:nvPicPr>
          <p:cNvPr id="7" name="Picture Placeholder 6">
            <a:extLst>
              <a:ext uri="{FF2B5EF4-FFF2-40B4-BE49-F238E27FC236}">
                <a16:creationId xmlns:a16="http://schemas.microsoft.com/office/drawing/2014/main" id="{6AAC3441-6123-47F1-AFFA-8859654C5452}"/>
              </a:ext>
            </a:extLst>
          </p:cNvPr>
          <p:cNvPicPr>
            <a:picLocks noChangeAspect="1"/>
          </p:cNvPicPr>
          <p:nvPr/>
        </p:nvPicPr>
        <p:blipFill>
          <a:blip r:embed="rId3" cstate="print">
            <a:extLst>
              <a:ext uri="{28A0092B-C50C-407E-A947-70E740481C1C}">
                <a14:useLocalDpi xmlns:a14="http://schemas.microsoft.com/office/drawing/2010/main" val="0"/>
              </a:ext>
            </a:extLst>
          </a:blip>
          <a:srcRect l="21305" r="21305"/>
          <a:stretch/>
        </p:blipFill>
        <p:spPr>
          <a:xfrm>
            <a:off x="6276689" y="-6025"/>
            <a:ext cx="5915311" cy="6864025"/>
          </a:xfrm>
          <a:prstGeom prst="rect">
            <a:avLst/>
          </a:prstGeom>
        </p:spPr>
      </p:pic>
    </p:spTree>
    <p:extLst>
      <p:ext uri="{BB962C8B-B14F-4D97-AF65-F5344CB8AC3E}">
        <p14:creationId xmlns:p14="http://schemas.microsoft.com/office/powerpoint/2010/main" val="42694498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PARTICIPANT &amp; TEAM RESPONSIBILITIES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dirty="0"/>
              <a:t>Privacy</a:t>
            </a:r>
            <a:endParaRPr lang="en-US" sz="3200" dirty="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26765"/>
            <a:ext cx="9521413" cy="4268470"/>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dirty="0"/>
              <a:t>Expect NO privacy when using a government/SSAI computer, when emailing a government/SSAI email address, or when using Microsoft Teams. This also applies to the SSAI instance of Microsoft Teams and Office365. </a:t>
            </a:r>
          </a:p>
          <a:p>
            <a:pPr marL="60325"/>
            <a:r>
              <a:rPr lang="en-US" dirty="0"/>
              <a:t>Strict computer use policy in effect – </a:t>
            </a:r>
            <a:r>
              <a:rPr lang="en-US" b="1" dirty="0"/>
              <a:t>every keystroke is stored</a:t>
            </a:r>
            <a:r>
              <a:rPr lang="en-US" dirty="0"/>
              <a:t>, </a:t>
            </a:r>
            <a:r>
              <a:rPr lang="en-US" b="1" dirty="0"/>
              <a:t>every NASA email is public domain</a:t>
            </a:r>
            <a:r>
              <a:rPr lang="en-US" dirty="0"/>
              <a:t>.</a:t>
            </a:r>
          </a:p>
          <a:p>
            <a:pPr marL="60325"/>
            <a:r>
              <a:rPr lang="en-US" dirty="0"/>
              <a:t>NASA Policy:</a:t>
            </a:r>
          </a:p>
          <a:p>
            <a:pPr marL="285750" indent="-225425">
              <a:buFont typeface="Arial" panose="020B0604020202020204" pitchFamily="34" charset="0"/>
              <a:buChar char="•"/>
            </a:pPr>
            <a:r>
              <a:rPr lang="en-US" sz="1400" dirty="0"/>
              <a:t>NASA employees and contractors do not have a right to expect privacy while using Government office equipment at any time, including accessing the internet and using email.</a:t>
            </a:r>
          </a:p>
          <a:p>
            <a:pPr marL="285750" indent="-225425">
              <a:buFont typeface="Arial" panose="020B0604020202020204" pitchFamily="34" charset="0"/>
              <a:buChar char="•"/>
            </a:pPr>
            <a:r>
              <a:rPr lang="en-US" sz="1400" dirty="0"/>
              <a:t>The Government maintains call details and network access records to monitor telephone activity and internet access.</a:t>
            </a:r>
          </a:p>
          <a:p>
            <a:pPr marL="285750" indent="-225425">
              <a:buFont typeface="Arial" panose="020B0604020202020204" pitchFamily="34" charset="0"/>
              <a:buChar char="•"/>
            </a:pPr>
            <a:r>
              <a:rPr lang="en-US" sz="1400" dirty="0"/>
              <a:t>The Government also employs monitoring tools to track system performance and improper usage.</a:t>
            </a:r>
          </a:p>
          <a:p>
            <a:pPr marL="285750" indent="-225425">
              <a:buFont typeface="Arial" panose="020B0604020202020204" pitchFamily="34" charset="0"/>
              <a:buChar char="•"/>
            </a:pPr>
            <a:r>
              <a:rPr lang="en-US" sz="1400" dirty="0"/>
              <a:t>This applies to those emailing a NASA email as well.</a:t>
            </a:r>
          </a:p>
          <a:p>
            <a:pPr marL="285750" indent="-225425">
              <a:buFont typeface="Arial" panose="020B0604020202020204" pitchFamily="34" charset="0"/>
              <a:buChar char="•"/>
            </a:pPr>
            <a:endParaRPr lang="en-US" dirty="0"/>
          </a:p>
        </p:txBody>
      </p:sp>
      <p:sp>
        <p:nvSpPr>
          <p:cNvPr id="21" name="Content Placeholder 9">
            <a:extLst>
              <a:ext uri="{FF2B5EF4-FFF2-40B4-BE49-F238E27FC236}">
                <a16:creationId xmlns:a16="http://schemas.microsoft.com/office/drawing/2014/main" id="{B12E4315-5184-495E-8950-C019A72BC159}"/>
              </a:ext>
            </a:extLst>
          </p:cNvPr>
          <p:cNvSpPr txBox="1">
            <a:spLocks/>
          </p:cNvSpPr>
          <p:nvPr/>
        </p:nvSpPr>
        <p:spPr>
          <a:xfrm>
            <a:off x="838199" y="6095235"/>
            <a:ext cx="9747326" cy="304800"/>
          </a:xfrm>
          <a:prstGeom prst="rect">
            <a:avLst/>
          </a:prstGeom>
        </p:spPr>
        <p:txBody>
          <a:bodyPr vert="horz" lIns="91387" tIns="45693" rIns="91387" bIns="45693" rtlCol="0">
            <a:noAutofit/>
          </a:bodyPr>
          <a:lstStyle/>
          <a:p>
            <a:pPr defTabSz="1018229">
              <a:spcBef>
                <a:spcPct val="20000"/>
              </a:spcBef>
              <a:buClr>
                <a:srgbClr val="0F6FC6"/>
              </a:buClr>
              <a:buSzPct val="85000"/>
            </a:pPr>
            <a:r>
              <a:rPr lang="en-US" sz="1400" b="1" dirty="0">
                <a:solidFill>
                  <a:srgbClr val="6A7278"/>
                </a:solidFill>
                <a:ea typeface="Century Gothic" charset="0"/>
                <a:cs typeface="Century Gothic" charset="0"/>
              </a:rPr>
              <a:t>NASA 2540.1G &amp; NPR 2810.1A: </a:t>
            </a:r>
            <a:r>
              <a:rPr lang="en-US" sz="1400" dirty="0">
                <a:solidFill>
                  <a:schemeClr val="bg2">
                    <a:lumMod val="85000"/>
                  </a:schemeClr>
                </a:solidFill>
                <a:ea typeface="Century Gothic" charset="0"/>
                <a:cs typeface="Century Gothic" charset="0"/>
                <a:hlinkClick r:id="rId3"/>
              </a:rPr>
              <a:t>http://insidenasa.nasa.gov/ocio/policy/policy_direct/index.html</a:t>
            </a:r>
            <a:r>
              <a:rPr lang="en-US" sz="1400" dirty="0">
                <a:solidFill>
                  <a:schemeClr val="bg2">
                    <a:lumMod val="85000"/>
                  </a:schemeClr>
                </a:solidFill>
                <a:ea typeface="Century Gothic" charset="0"/>
                <a:cs typeface="Century Gothic" charset="0"/>
              </a:rPr>
              <a:t>  </a:t>
            </a:r>
          </a:p>
          <a:p>
            <a:pPr defTabSz="1018229">
              <a:spcBef>
                <a:spcPct val="20000"/>
              </a:spcBef>
              <a:buClr>
                <a:srgbClr val="0F6FC6"/>
              </a:buClr>
              <a:buSzPct val="85000"/>
            </a:pPr>
            <a:endParaRPr lang="en-US" sz="1400" dirty="0">
              <a:solidFill>
                <a:schemeClr val="accent2"/>
              </a:solidFill>
              <a:ea typeface="Century Gothic" charset="0"/>
              <a:cs typeface="Century Gothic" charset="0"/>
            </a:endParaRPr>
          </a:p>
        </p:txBody>
      </p:sp>
      <p:grpSp>
        <p:nvGrpSpPr>
          <p:cNvPr id="11" name="Group 10">
            <a:extLst>
              <a:ext uri="{FF2B5EF4-FFF2-40B4-BE49-F238E27FC236}">
                <a16:creationId xmlns:a16="http://schemas.microsoft.com/office/drawing/2014/main" id="{EEB50244-FCD8-C636-3286-2D048E777021}"/>
              </a:ext>
            </a:extLst>
          </p:cNvPr>
          <p:cNvGrpSpPr/>
          <p:nvPr/>
        </p:nvGrpSpPr>
        <p:grpSpPr>
          <a:xfrm>
            <a:off x="10824572" y="33883"/>
            <a:ext cx="829716" cy="6772541"/>
            <a:chOff x="10824602" y="8693"/>
            <a:chExt cx="717868" cy="6066474"/>
          </a:xfrm>
        </p:grpSpPr>
        <p:pic>
          <p:nvPicPr>
            <p:cNvPr id="3" name="Picture 2">
              <a:extLst>
                <a:ext uri="{FF2B5EF4-FFF2-40B4-BE49-F238E27FC236}">
                  <a16:creationId xmlns:a16="http://schemas.microsoft.com/office/drawing/2014/main" id="{2BB77514-88DF-1419-5227-933BB84BC4D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828699" y="1539675"/>
              <a:ext cx="709675" cy="713232"/>
            </a:xfrm>
            <a:prstGeom prst="rect">
              <a:avLst/>
            </a:prstGeom>
          </p:spPr>
        </p:pic>
        <p:pic>
          <p:nvPicPr>
            <p:cNvPr id="4" name="Picture 3">
              <a:extLst>
                <a:ext uri="{FF2B5EF4-FFF2-40B4-BE49-F238E27FC236}">
                  <a16:creationId xmlns:a16="http://schemas.microsoft.com/office/drawing/2014/main" id="{7CA238FC-8348-D50D-8E79-198762CB57B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828699" y="8693"/>
              <a:ext cx="709675" cy="713232"/>
            </a:xfrm>
            <a:prstGeom prst="rect">
              <a:avLst/>
            </a:prstGeom>
          </p:spPr>
        </p:pic>
        <p:pic>
          <p:nvPicPr>
            <p:cNvPr id="5" name="Picture 4">
              <a:extLst>
                <a:ext uri="{FF2B5EF4-FFF2-40B4-BE49-F238E27FC236}">
                  <a16:creationId xmlns:a16="http://schemas.microsoft.com/office/drawing/2014/main" id="{32F545EF-9CBC-59B4-93A5-EF8B5D158E0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829432" y="2305166"/>
              <a:ext cx="708209" cy="713232"/>
            </a:xfrm>
            <a:prstGeom prst="rect">
              <a:avLst/>
            </a:prstGeom>
          </p:spPr>
        </p:pic>
        <p:pic>
          <p:nvPicPr>
            <p:cNvPr id="6" name="Picture 5">
              <a:extLst>
                <a:ext uri="{FF2B5EF4-FFF2-40B4-BE49-F238E27FC236}">
                  <a16:creationId xmlns:a16="http://schemas.microsoft.com/office/drawing/2014/main" id="{F44E30C8-EA00-BEAB-4045-075D0C1C5D9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828696" y="3070657"/>
              <a:ext cx="709681" cy="713232"/>
            </a:xfrm>
            <a:prstGeom prst="rect">
              <a:avLst/>
            </a:prstGeom>
          </p:spPr>
        </p:pic>
        <p:pic>
          <p:nvPicPr>
            <p:cNvPr id="7" name="Picture 6">
              <a:extLst>
                <a:ext uri="{FF2B5EF4-FFF2-40B4-BE49-F238E27FC236}">
                  <a16:creationId xmlns:a16="http://schemas.microsoft.com/office/drawing/2014/main" id="{6FF08C34-A05C-A68F-FE39-380A063E158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828699" y="774184"/>
              <a:ext cx="709675" cy="713232"/>
            </a:xfrm>
            <a:prstGeom prst="rect">
              <a:avLst/>
            </a:prstGeom>
          </p:spPr>
        </p:pic>
        <p:pic>
          <p:nvPicPr>
            <p:cNvPr id="8" name="Picture 7">
              <a:extLst>
                <a:ext uri="{FF2B5EF4-FFF2-40B4-BE49-F238E27FC236}">
                  <a16:creationId xmlns:a16="http://schemas.microsoft.com/office/drawing/2014/main" id="{8F1BB2F0-129C-C713-F3B9-EEE25A6AEBC1}"/>
                </a:ext>
              </a:extLst>
            </p:cNvPr>
            <p:cNvPicPr>
              <a:picLocks noChangeAspect="1"/>
            </p:cNvPicPr>
            <p:nvPr/>
          </p:nvPicPr>
          <p:blipFill>
            <a:blip r:embed="rId9"/>
            <a:srcRect/>
            <a:stretch/>
          </p:blipFill>
          <p:spPr>
            <a:xfrm>
              <a:off x="10828704" y="3834431"/>
              <a:ext cx="709665" cy="709665"/>
            </a:xfrm>
            <a:prstGeom prst="rect">
              <a:avLst/>
            </a:prstGeom>
          </p:spPr>
        </p:pic>
        <p:pic>
          <p:nvPicPr>
            <p:cNvPr id="9" name="Picture 8">
              <a:extLst>
                <a:ext uri="{FF2B5EF4-FFF2-40B4-BE49-F238E27FC236}">
                  <a16:creationId xmlns:a16="http://schemas.microsoft.com/office/drawing/2014/main" id="{E917BFCF-746A-DF97-5BE2-A1B5E1A8C252}"/>
                </a:ext>
              </a:extLst>
            </p:cNvPr>
            <p:cNvPicPr>
              <a:picLocks noChangeAspect="1"/>
            </p:cNvPicPr>
            <p:nvPr/>
          </p:nvPicPr>
          <p:blipFill>
            <a:blip r:embed="rId10"/>
            <a:srcRect/>
            <a:stretch/>
          </p:blipFill>
          <p:spPr>
            <a:xfrm>
              <a:off x="10826920" y="4612121"/>
              <a:ext cx="713232" cy="713232"/>
            </a:xfrm>
            <a:prstGeom prst="rect">
              <a:avLst/>
            </a:prstGeom>
          </p:spPr>
        </p:pic>
        <p:pic>
          <p:nvPicPr>
            <p:cNvPr id="10" name="Picture 9">
              <a:extLst>
                <a:ext uri="{FF2B5EF4-FFF2-40B4-BE49-F238E27FC236}">
                  <a16:creationId xmlns:a16="http://schemas.microsoft.com/office/drawing/2014/main" id="{0BEA0AE0-0386-F211-E686-6F722B0037F2}"/>
                </a:ext>
              </a:extLst>
            </p:cNvPr>
            <p:cNvPicPr>
              <a:picLocks noChangeAspect="1"/>
            </p:cNvPicPr>
            <p:nvPr/>
          </p:nvPicPr>
          <p:blipFill rotWithShape="1">
            <a:blip r:embed="rId11"/>
            <a:srcRect t="323" b="323"/>
            <a:stretch/>
          </p:blipFill>
          <p:spPr>
            <a:xfrm>
              <a:off x="10824602" y="5361935"/>
              <a:ext cx="717868" cy="713232"/>
            </a:xfrm>
            <a:prstGeom prst="rect">
              <a:avLst/>
            </a:prstGeom>
          </p:spPr>
        </p:pic>
      </p:grpSp>
      <p:grpSp>
        <p:nvGrpSpPr>
          <p:cNvPr id="15" name="Group 14">
            <a:extLst>
              <a:ext uri="{FF2B5EF4-FFF2-40B4-BE49-F238E27FC236}">
                <a16:creationId xmlns:a16="http://schemas.microsoft.com/office/drawing/2014/main" id="{CEF119E5-A00C-4B36-9BFE-AC2FDF66B500}"/>
              </a:ext>
            </a:extLst>
          </p:cNvPr>
          <p:cNvGrpSpPr/>
          <p:nvPr/>
        </p:nvGrpSpPr>
        <p:grpSpPr>
          <a:xfrm>
            <a:off x="6072219" y="193111"/>
            <a:ext cx="4461335" cy="2584084"/>
            <a:chOff x="634325" y="5290693"/>
            <a:chExt cx="3694661" cy="1528308"/>
          </a:xfrm>
        </p:grpSpPr>
        <p:sp>
          <p:nvSpPr>
            <p:cNvPr id="16" name="Text Placeholder 5">
              <a:extLst>
                <a:ext uri="{FF2B5EF4-FFF2-40B4-BE49-F238E27FC236}">
                  <a16:creationId xmlns:a16="http://schemas.microsoft.com/office/drawing/2014/main" id="{A037D940-D276-4A93-881F-64BB1A973CAF}"/>
                </a:ext>
              </a:extLst>
            </p:cNvPr>
            <p:cNvSpPr txBox="1">
              <a:spLocks/>
            </p:cNvSpPr>
            <p:nvPr/>
          </p:nvSpPr>
          <p:spPr>
            <a:xfrm>
              <a:off x="634325" y="5307539"/>
              <a:ext cx="3694661" cy="15114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600" dirty="0"/>
                <a:t>If you log into a personal Gmail while on a government computer, they can see your entire browsing history! Do you want them to see it? Think twice before you log in to personal accounts!</a:t>
              </a:r>
            </a:p>
          </p:txBody>
        </p:sp>
        <p:sp>
          <p:nvSpPr>
            <p:cNvPr id="19" name="Rounded Rectangle 41">
              <a:extLst>
                <a:ext uri="{FF2B5EF4-FFF2-40B4-BE49-F238E27FC236}">
                  <a16:creationId xmlns:a16="http://schemas.microsoft.com/office/drawing/2014/main" id="{BCD0C56D-8101-4F08-B7C4-66B0AF8FA403}"/>
                </a:ext>
              </a:extLst>
            </p:cNvPr>
            <p:cNvSpPr/>
            <p:nvPr/>
          </p:nvSpPr>
          <p:spPr>
            <a:xfrm>
              <a:off x="637003" y="5290693"/>
              <a:ext cx="3691983" cy="903144"/>
            </a:xfrm>
            <a:prstGeom prst="roundRect">
              <a:avLst/>
            </a:prstGeom>
            <a:noFill/>
            <a:ln>
              <a:solidFill>
                <a:srgbClr val="549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05574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PARTICIPANT &amp; TEAM RESPONSIBILITIES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dirty="0"/>
              <a:t>Generative AI Guidance</a:t>
            </a:r>
            <a:endParaRPr lang="en-US" sz="3200" dirty="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04736"/>
            <a:ext cx="10712115" cy="4804293"/>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0"/>
              </a:spcBef>
              <a:spcAft>
                <a:spcPts val="600"/>
              </a:spcAft>
            </a:pPr>
            <a:r>
              <a:rPr lang="en-US" sz="2000" dirty="0"/>
              <a:t>NASA’s Use of Generative Artificial Intelligence (AI) Technologies and Large Language Models such as </a:t>
            </a:r>
            <a:r>
              <a:rPr lang="en-US" sz="2000" dirty="0" err="1"/>
              <a:t>OpenAI</a:t>
            </a:r>
            <a:r>
              <a:rPr lang="en-US" sz="2000" dirty="0"/>
              <a:t>, </a:t>
            </a:r>
            <a:r>
              <a:rPr lang="en-US" sz="2000" dirty="0" err="1"/>
              <a:t>ChatGPT</a:t>
            </a:r>
            <a:r>
              <a:rPr lang="en-US" sz="2000" dirty="0"/>
              <a:t>, Google Bard, Facebook Llama, or Similar</a:t>
            </a:r>
          </a:p>
          <a:p>
            <a:pPr>
              <a:spcBef>
                <a:spcPts val="0"/>
              </a:spcBef>
              <a:spcAft>
                <a:spcPts val="600"/>
              </a:spcAft>
            </a:pPr>
            <a:r>
              <a:rPr lang="en-US" dirty="0"/>
              <a:t>NASA’s Office of the Chief Information Officer (OCIO) recognizes NASA has a creative, curious, and scientific workforce and many are interested in popular AI technologies. OCIO has conducted an initial level of due diligence through collaboration within NASA and external organizations to identify the maturity of and risks associated with these evolving tools. In view of the potential benefits and risks associated with Generative AI, can/should NASA employees use these technologies today? </a:t>
            </a:r>
            <a:r>
              <a:rPr lang="en-US" b="1" dirty="0">
                <a:solidFill>
                  <a:srgbClr val="5496AD"/>
                </a:solidFill>
              </a:rPr>
              <a:t>Further guidance will be forthcoming, presently we may </a:t>
            </a:r>
            <a:r>
              <a:rPr lang="en-US" b="1" u="sng" dirty="0">
                <a:solidFill>
                  <a:srgbClr val="5496AD"/>
                </a:solidFill>
              </a:rPr>
              <a:t>NOT</a:t>
            </a:r>
            <a:r>
              <a:rPr lang="en-US" b="1" dirty="0">
                <a:solidFill>
                  <a:srgbClr val="5496AD"/>
                </a:solidFill>
              </a:rPr>
              <a:t> use </a:t>
            </a:r>
            <a:r>
              <a:rPr lang="en-US" b="1" dirty="0" err="1">
                <a:solidFill>
                  <a:srgbClr val="5496AD"/>
                </a:solidFill>
              </a:rPr>
              <a:t>GenAI</a:t>
            </a:r>
            <a:r>
              <a:rPr lang="en-US" b="1" dirty="0">
                <a:solidFill>
                  <a:srgbClr val="5496AD"/>
                </a:solidFill>
              </a:rPr>
              <a:t> outputs in summer projects.</a:t>
            </a:r>
          </a:p>
          <a:p>
            <a:pPr marL="285750" indent="-285750">
              <a:spcBef>
                <a:spcPts val="0"/>
              </a:spcBef>
              <a:spcAft>
                <a:spcPts val="600"/>
              </a:spcAft>
              <a:buFont typeface="Arial" panose="020B0604020202020204" pitchFamily="34" charset="0"/>
              <a:buChar char="•"/>
            </a:pPr>
            <a:r>
              <a:rPr lang="en-US" dirty="0"/>
              <a:t>Currently, NASA has </a:t>
            </a:r>
            <a:r>
              <a:rPr lang="en-US" b="1" dirty="0"/>
              <a:t>not authorized </a:t>
            </a:r>
            <a:r>
              <a:rPr lang="en-US" dirty="0"/>
              <a:t>the operation of generative AI technologies (e.g., </a:t>
            </a:r>
            <a:r>
              <a:rPr lang="en-US" dirty="0" err="1"/>
              <a:t>OpenAI</a:t>
            </a:r>
            <a:r>
              <a:rPr lang="en-US" dirty="0"/>
              <a:t>, </a:t>
            </a:r>
            <a:r>
              <a:rPr lang="en-US" dirty="0" err="1"/>
              <a:t>ChatGPT</a:t>
            </a:r>
            <a:r>
              <a:rPr lang="en-US" dirty="0"/>
              <a:t>, Google Bard, Facebook Llama, or similar) for widespread use on sensitive NASA data. NASA follows existing federal requirements and processes to ensure NASA data is appropriately protected. At this time, these evaluations have not been conducted at NASA and/or across the federal government for Generative AI systems.</a:t>
            </a:r>
          </a:p>
          <a:p>
            <a:pPr marL="285750" indent="-285750">
              <a:spcBef>
                <a:spcPts val="0"/>
              </a:spcBef>
              <a:spcAft>
                <a:spcPts val="600"/>
              </a:spcAft>
              <a:buFont typeface="Arial" panose="020B0604020202020204" pitchFamily="34" charset="0"/>
              <a:buChar char="•"/>
            </a:pPr>
            <a:r>
              <a:rPr lang="en-US" dirty="0"/>
              <a:t>This means that today, individuals at NASA are </a:t>
            </a:r>
            <a:r>
              <a:rPr lang="en-US" b="1" dirty="0"/>
              <a:t>not authorized </a:t>
            </a:r>
            <a:r>
              <a:rPr lang="en-US" dirty="0"/>
              <a:t>to share, upload, or otherwise expose sensitive Agency data to </a:t>
            </a:r>
            <a:r>
              <a:rPr lang="en-US" dirty="0" err="1"/>
              <a:t>ChatGPT</a:t>
            </a:r>
            <a:r>
              <a:rPr lang="en-US" dirty="0"/>
              <a:t> or any other generative AI capability. Until the Agency formally approves their use, individuals at NASA are not authorized to use them in any way that may implicate NASA data, devices, and/or networks.</a:t>
            </a:r>
          </a:p>
          <a:p>
            <a:pPr marL="285750" indent="-285750">
              <a:spcBef>
                <a:spcPts val="0"/>
              </a:spcBef>
              <a:spcAft>
                <a:spcPts val="600"/>
              </a:spcAft>
              <a:buFont typeface="Arial" panose="020B0604020202020204" pitchFamily="34" charset="0"/>
              <a:buChar char="•"/>
            </a:pPr>
            <a:r>
              <a:rPr lang="en-US" dirty="0"/>
              <a:t>You </a:t>
            </a:r>
            <a:r>
              <a:rPr lang="en-US" b="1" dirty="0"/>
              <a:t>may</a:t>
            </a:r>
            <a:r>
              <a:rPr lang="en-US" dirty="0"/>
              <a:t> </a:t>
            </a:r>
            <a:r>
              <a:rPr lang="en-US" b="1" dirty="0"/>
              <a:t>not </a:t>
            </a:r>
            <a:r>
              <a:rPr lang="en-US" dirty="0"/>
              <a:t>use</a:t>
            </a:r>
            <a:r>
              <a:rPr lang="en-US" b="1" dirty="0"/>
              <a:t> </a:t>
            </a:r>
            <a:r>
              <a:rPr lang="en-US" dirty="0"/>
              <a:t>NASA emails to register for personal </a:t>
            </a:r>
            <a:r>
              <a:rPr lang="en-US" dirty="0" err="1"/>
              <a:t>GenAI</a:t>
            </a:r>
            <a:r>
              <a:rPr lang="en-US" dirty="0"/>
              <a:t> access.</a:t>
            </a:r>
          </a:p>
          <a:p>
            <a:pPr marL="285750" indent="-285750">
              <a:spcBef>
                <a:spcPts val="0"/>
              </a:spcBef>
              <a:spcAft>
                <a:spcPts val="600"/>
              </a:spcAft>
              <a:buFont typeface="Arial" panose="020B0604020202020204" pitchFamily="34" charset="0"/>
              <a:buChar char="•"/>
            </a:pPr>
            <a:r>
              <a:rPr lang="en-US" dirty="0"/>
              <a:t>You </a:t>
            </a:r>
            <a:r>
              <a:rPr lang="en-US" b="1" dirty="0"/>
              <a:t>may</a:t>
            </a:r>
            <a:r>
              <a:rPr lang="en-US" dirty="0"/>
              <a:t> </a:t>
            </a:r>
            <a:r>
              <a:rPr lang="en-US" b="1" dirty="0"/>
              <a:t>not</a:t>
            </a:r>
            <a:r>
              <a:rPr lang="en-US" dirty="0"/>
              <a:t> download any client-based Generative AI tools, until those tools are authorized.</a:t>
            </a:r>
          </a:p>
        </p:txBody>
      </p:sp>
    </p:spTree>
    <p:extLst>
      <p:ext uri="{BB962C8B-B14F-4D97-AF65-F5344CB8AC3E}">
        <p14:creationId xmlns:p14="http://schemas.microsoft.com/office/powerpoint/2010/main" val="1949342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PARTICIPANT &amp; TEAM RESPONSIBILITIES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External Communications</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945103"/>
            <a:ext cx="9104789" cy="438105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25425">
              <a:buFont typeface="Arial" panose="020B0604020202020204" pitchFamily="34" charset="0"/>
              <a:buChar char="•"/>
            </a:pPr>
            <a:r>
              <a:rPr lang="en-US"/>
              <a:t>A single </a:t>
            </a:r>
            <a:r>
              <a:rPr lang="en-US" err="1"/>
              <a:t>DEVELOPer</a:t>
            </a:r>
            <a:r>
              <a:rPr lang="en-US"/>
              <a:t> per team (usually the Project Lead) typically serves as the main point of contact to NPO, science advisors, and partners through email communication, leading project-related telecons, and coordination of team meetings.</a:t>
            </a:r>
          </a:p>
        </p:txBody>
      </p:sp>
      <p:grpSp>
        <p:nvGrpSpPr>
          <p:cNvPr id="15" name="Group 14">
            <a:extLst>
              <a:ext uri="{FF2B5EF4-FFF2-40B4-BE49-F238E27FC236}">
                <a16:creationId xmlns:a16="http://schemas.microsoft.com/office/drawing/2014/main" id="{60131917-09E9-446F-8EB5-BF14D56EDAED}"/>
              </a:ext>
            </a:extLst>
          </p:cNvPr>
          <p:cNvGrpSpPr/>
          <p:nvPr/>
        </p:nvGrpSpPr>
        <p:grpSpPr>
          <a:xfrm>
            <a:off x="10775708" y="22674"/>
            <a:ext cx="717868" cy="6821483"/>
            <a:chOff x="10775708" y="22674"/>
            <a:chExt cx="717868" cy="6821483"/>
          </a:xfrm>
        </p:grpSpPr>
        <p:pic>
          <p:nvPicPr>
            <p:cNvPr id="16" name="Picture 15">
              <a:extLst>
                <a:ext uri="{FF2B5EF4-FFF2-40B4-BE49-F238E27FC236}">
                  <a16:creationId xmlns:a16="http://schemas.microsoft.com/office/drawing/2014/main" id="{1EA7625C-DB67-4245-8AE5-E4146161BC4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779805" y="1553656"/>
              <a:ext cx="709675" cy="713232"/>
            </a:xfrm>
            <a:prstGeom prst="rect">
              <a:avLst/>
            </a:prstGeom>
          </p:spPr>
        </p:pic>
        <p:pic>
          <p:nvPicPr>
            <p:cNvPr id="19" name="Picture 18">
              <a:extLst>
                <a:ext uri="{FF2B5EF4-FFF2-40B4-BE49-F238E27FC236}">
                  <a16:creationId xmlns:a16="http://schemas.microsoft.com/office/drawing/2014/main" id="{B9C1D3DF-7294-4586-BDBC-50B6A2DDDD7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779805" y="22674"/>
              <a:ext cx="709675" cy="713232"/>
            </a:xfrm>
            <a:prstGeom prst="rect">
              <a:avLst/>
            </a:prstGeom>
          </p:spPr>
        </p:pic>
        <p:pic>
          <p:nvPicPr>
            <p:cNvPr id="20" name="Picture 19">
              <a:extLst>
                <a:ext uri="{FF2B5EF4-FFF2-40B4-BE49-F238E27FC236}">
                  <a16:creationId xmlns:a16="http://schemas.microsoft.com/office/drawing/2014/main" id="{FB7BC6DF-40C1-4DF1-BE8B-E5C833F0684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79810" y="3850129"/>
              <a:ext cx="709665" cy="713232"/>
            </a:xfrm>
            <a:prstGeom prst="rect">
              <a:avLst/>
            </a:prstGeom>
          </p:spPr>
        </p:pic>
        <p:pic>
          <p:nvPicPr>
            <p:cNvPr id="21" name="Picture 20">
              <a:extLst>
                <a:ext uri="{FF2B5EF4-FFF2-40B4-BE49-F238E27FC236}">
                  <a16:creationId xmlns:a16="http://schemas.microsoft.com/office/drawing/2014/main" id="{265356CD-CED9-4F47-A328-9400E4B530D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780538" y="2319147"/>
              <a:ext cx="708209" cy="713232"/>
            </a:xfrm>
            <a:prstGeom prst="rect">
              <a:avLst/>
            </a:prstGeom>
          </p:spPr>
        </p:pic>
        <p:pic>
          <p:nvPicPr>
            <p:cNvPr id="22" name="Picture 21">
              <a:extLst>
                <a:ext uri="{FF2B5EF4-FFF2-40B4-BE49-F238E27FC236}">
                  <a16:creationId xmlns:a16="http://schemas.microsoft.com/office/drawing/2014/main" id="{3EFCF511-572F-44E2-80DF-ABFA2C76692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779802" y="3084638"/>
              <a:ext cx="709681" cy="713232"/>
            </a:xfrm>
            <a:prstGeom prst="rect">
              <a:avLst/>
            </a:prstGeom>
          </p:spPr>
        </p:pic>
        <p:pic>
          <p:nvPicPr>
            <p:cNvPr id="23" name="Picture 22">
              <a:extLst>
                <a:ext uri="{FF2B5EF4-FFF2-40B4-BE49-F238E27FC236}">
                  <a16:creationId xmlns:a16="http://schemas.microsoft.com/office/drawing/2014/main" id="{34490634-76AA-46F1-BA7C-ADF2EB4BAE8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779805" y="788165"/>
              <a:ext cx="709675" cy="713232"/>
            </a:xfrm>
            <a:prstGeom prst="rect">
              <a:avLst/>
            </a:prstGeom>
          </p:spPr>
        </p:pic>
        <p:pic>
          <p:nvPicPr>
            <p:cNvPr id="24" name="Picture 23">
              <a:extLst>
                <a:ext uri="{FF2B5EF4-FFF2-40B4-BE49-F238E27FC236}">
                  <a16:creationId xmlns:a16="http://schemas.microsoft.com/office/drawing/2014/main" id="{5915C2DC-FB03-49CB-96B0-963F22BAD83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779810" y="4615620"/>
              <a:ext cx="709665" cy="713232"/>
            </a:xfrm>
            <a:prstGeom prst="rect">
              <a:avLst/>
            </a:prstGeom>
          </p:spPr>
        </p:pic>
        <p:pic>
          <p:nvPicPr>
            <p:cNvPr id="25" name="Picture 24">
              <a:extLst>
                <a:ext uri="{FF2B5EF4-FFF2-40B4-BE49-F238E27FC236}">
                  <a16:creationId xmlns:a16="http://schemas.microsoft.com/office/drawing/2014/main" id="{DA74A4D8-90C5-4702-8A30-04B64243C44C}"/>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778026" y="5381111"/>
              <a:ext cx="713232" cy="713232"/>
            </a:xfrm>
            <a:prstGeom prst="rect">
              <a:avLst/>
            </a:prstGeom>
          </p:spPr>
        </p:pic>
        <p:pic>
          <p:nvPicPr>
            <p:cNvPr id="26" name="Picture 25">
              <a:extLst>
                <a:ext uri="{FF2B5EF4-FFF2-40B4-BE49-F238E27FC236}">
                  <a16:creationId xmlns:a16="http://schemas.microsoft.com/office/drawing/2014/main" id="{EA1F8E7E-AA53-437E-B94D-DCF2CD64B3A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948" t="2359" r="1188" b="2741"/>
            <a:stretch/>
          </p:blipFill>
          <p:spPr>
            <a:xfrm>
              <a:off x="10775708" y="6130925"/>
              <a:ext cx="717868" cy="713232"/>
            </a:xfrm>
            <a:prstGeom prst="rect">
              <a:avLst/>
            </a:prstGeom>
          </p:spPr>
        </p:pic>
      </p:grpSp>
      <p:sp>
        <p:nvSpPr>
          <p:cNvPr id="27" name="Content Placeholder 18">
            <a:extLst>
              <a:ext uri="{FF2B5EF4-FFF2-40B4-BE49-F238E27FC236}">
                <a16:creationId xmlns:a16="http://schemas.microsoft.com/office/drawing/2014/main" id="{5398A3AE-5E5F-9422-ED69-BBEB7E7C7EC1}"/>
              </a:ext>
            </a:extLst>
          </p:cNvPr>
          <p:cNvSpPr txBox="1">
            <a:spLocks/>
          </p:cNvSpPr>
          <p:nvPr/>
        </p:nvSpPr>
        <p:spPr>
          <a:xfrm>
            <a:off x="824300" y="2934698"/>
            <a:ext cx="4911482" cy="3594030"/>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25425">
              <a:buFont typeface="Arial" panose="020B0604020202020204" pitchFamily="34" charset="0"/>
              <a:buChar char="•"/>
            </a:pPr>
            <a:r>
              <a:rPr lang="en-US" sz="1600" dirty="0">
                <a:solidFill>
                  <a:srgbClr val="6A7278"/>
                </a:solidFill>
              </a:rPr>
              <a:t>Emails relating to your DEVELOP projects and being sent to international recipients should be reviewed by your Lead/Fellow &amp; NPO, if necessary, before they are sent outside of DEVELOP.</a:t>
            </a:r>
          </a:p>
          <a:p>
            <a:pPr marL="285750" indent="-225425">
              <a:buFont typeface="Arial" panose="020B0604020202020204" pitchFamily="34" charset="0"/>
              <a:buChar char="•"/>
            </a:pPr>
            <a:r>
              <a:rPr lang="en-US" sz="1600" dirty="0">
                <a:solidFill>
                  <a:srgbClr val="6A7278"/>
                </a:solidFill>
              </a:rPr>
              <a:t>CC your Fellow when sending ALL project-related emails – this ensures continuity of communication and knowledge after the project ends.</a:t>
            </a:r>
          </a:p>
          <a:p>
            <a:pPr marL="285750" indent="-225425">
              <a:buFont typeface="Arial" panose="020B0604020202020204" pitchFamily="34" charset="0"/>
              <a:buChar char="•"/>
            </a:pPr>
            <a:r>
              <a:rPr lang="en-US" sz="1600" dirty="0">
                <a:solidFill>
                  <a:srgbClr val="6A7278"/>
                </a:solidFill>
                <a:latin typeface="Georgia"/>
              </a:rPr>
              <a:t>All participants should check their </a:t>
            </a:r>
            <a:r>
              <a:rPr lang="en-US" dirty="0">
                <a:latin typeface="Georgia"/>
              </a:rPr>
              <a:t>Space Systems-provided</a:t>
            </a:r>
            <a:r>
              <a:rPr lang="en-US" sz="1600" dirty="0">
                <a:solidFill>
                  <a:srgbClr val="6A7278"/>
                </a:solidFill>
                <a:latin typeface="Georgia"/>
              </a:rPr>
              <a:t> email each workday.</a:t>
            </a:r>
            <a:endParaRPr lang="en-US" sz="1600" dirty="0">
              <a:solidFill>
                <a:srgbClr val="6A7278"/>
              </a:solidFill>
            </a:endParaRPr>
          </a:p>
        </p:txBody>
      </p:sp>
      <p:pic>
        <p:nvPicPr>
          <p:cNvPr id="2" name="Picture 3">
            <a:extLst>
              <a:ext uri="{FF2B5EF4-FFF2-40B4-BE49-F238E27FC236}">
                <a16:creationId xmlns:a16="http://schemas.microsoft.com/office/drawing/2014/main" id="{72715558-1114-D268-6E48-CDDA171AA29C}"/>
              </a:ext>
            </a:extLst>
          </p:cNvPr>
          <p:cNvPicPr>
            <a:picLocks noChangeAspect="1"/>
          </p:cNvPicPr>
          <p:nvPr/>
        </p:nvPicPr>
        <p:blipFill>
          <a:blip r:embed="rId12"/>
          <a:stretch>
            <a:fillRect/>
          </a:stretch>
        </p:blipFill>
        <p:spPr>
          <a:xfrm>
            <a:off x="5749683" y="3051907"/>
            <a:ext cx="3143739" cy="2370016"/>
          </a:xfrm>
          <a:prstGeom prst="rect">
            <a:avLst/>
          </a:prstGeom>
          <a:effectLst>
            <a:outerShdw blurRad="50800" dist="38100" dir="2700000" algn="tl" rotWithShape="0">
              <a:prstClr val="black">
                <a:alpha val="40000"/>
              </a:prstClr>
            </a:outerShdw>
          </a:effectLst>
        </p:spPr>
      </p:pic>
      <p:pic>
        <p:nvPicPr>
          <p:cNvPr id="4" name="Picture 4">
            <a:extLst>
              <a:ext uri="{FF2B5EF4-FFF2-40B4-BE49-F238E27FC236}">
                <a16:creationId xmlns:a16="http://schemas.microsoft.com/office/drawing/2014/main" id="{8F8A1C8A-66E6-99B7-B3D6-F19E18A2B3D5}"/>
              </a:ext>
            </a:extLst>
          </p:cNvPr>
          <p:cNvPicPr>
            <a:picLocks noChangeAspect="1"/>
          </p:cNvPicPr>
          <p:nvPr/>
        </p:nvPicPr>
        <p:blipFill>
          <a:blip r:embed="rId13"/>
          <a:stretch>
            <a:fillRect/>
          </a:stretch>
        </p:blipFill>
        <p:spPr>
          <a:xfrm>
            <a:off x="7435101" y="4320395"/>
            <a:ext cx="2944443" cy="22083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190867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PARTICIPANT &amp; TEAM RESPONSIBILITIES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dirty="0"/>
              <a:t>Participant Reporting</a:t>
            </a:r>
            <a:endParaRPr lang="en-US" sz="3200" dirty="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26765"/>
            <a:ext cx="10712115" cy="4666110"/>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25425">
              <a:buFont typeface="Arial" panose="020B0604020202020204" pitchFamily="34" charset="0"/>
              <a:buChar char="•"/>
            </a:pPr>
            <a:r>
              <a:rPr lang="en-US" b="1" dirty="0">
                <a:solidFill>
                  <a:srgbClr val="5496AD"/>
                </a:solidFill>
              </a:rPr>
              <a:t>Personal Growth Assessments</a:t>
            </a:r>
            <a:r>
              <a:rPr lang="en-US" dirty="0">
                <a:solidFill>
                  <a:srgbClr val="5496AD"/>
                </a:solidFill>
              </a:rPr>
              <a:t>: </a:t>
            </a:r>
            <a:r>
              <a:rPr lang="en-US" dirty="0"/>
              <a:t>Two online assessments that collect information relating to participant skill levels and expectations, provide valuable feedback to nodes and the program.</a:t>
            </a:r>
          </a:p>
          <a:p>
            <a:pPr marL="971550" lvl="1" indent="-225425">
              <a:buFont typeface="Arial" panose="020B0604020202020204" pitchFamily="34" charset="0"/>
              <a:buChar char="•"/>
            </a:pPr>
            <a:r>
              <a:rPr lang="en-US" dirty="0"/>
              <a:t>Entrance Assessment – week 1</a:t>
            </a:r>
          </a:p>
          <a:p>
            <a:pPr marL="971550" lvl="1" indent="-225425">
              <a:buFont typeface="Arial" panose="020B0604020202020204" pitchFamily="34" charset="0"/>
              <a:buChar char="•"/>
            </a:pPr>
            <a:r>
              <a:rPr lang="en-US" dirty="0"/>
              <a:t>Exit Assessment – week 10</a:t>
            </a:r>
          </a:p>
          <a:p>
            <a:pPr marL="285750" indent="-225425">
              <a:buFont typeface="Arial" panose="020B0604020202020204" pitchFamily="34" charset="0"/>
              <a:buChar char="•"/>
            </a:pPr>
            <a:r>
              <a:rPr lang="en-US" b="1" dirty="0">
                <a:solidFill>
                  <a:srgbClr val="5496AD"/>
                </a:solidFill>
              </a:rPr>
              <a:t>Program Feedback</a:t>
            </a:r>
            <a:r>
              <a:rPr lang="en-US" dirty="0">
                <a:solidFill>
                  <a:srgbClr val="5496AD"/>
                </a:solidFill>
              </a:rPr>
              <a:t>: </a:t>
            </a:r>
            <a:r>
              <a:rPr lang="en-US" dirty="0"/>
              <a:t>An online survey which serves as DEVELOP’s performance review and allows for a national perspective on the program, leadership, and advisors. It helps DEVELOP evolve and improve, and we value your input greatly!</a:t>
            </a:r>
          </a:p>
          <a:p>
            <a:pPr marL="971550" lvl="1" indent="-225425">
              <a:buFont typeface="Arial" panose="020B0604020202020204" pitchFamily="34" charset="0"/>
              <a:buChar char="•"/>
            </a:pPr>
            <a:r>
              <a:rPr lang="en-US" dirty="0"/>
              <a:t>Link emailed – week 10</a:t>
            </a:r>
          </a:p>
          <a:p>
            <a:pPr marL="285750" indent="-225425">
              <a:buFont typeface="Arial" panose="020B0604020202020204" pitchFamily="34" charset="0"/>
              <a:buChar char="•"/>
            </a:pPr>
            <a:r>
              <a:rPr lang="en-US" b="1" dirty="0">
                <a:solidFill>
                  <a:srgbClr val="5496AD"/>
                </a:solidFill>
              </a:rPr>
              <a:t>Performance Reviews</a:t>
            </a:r>
            <a:r>
              <a:rPr lang="en-US" dirty="0">
                <a:solidFill>
                  <a:srgbClr val="5496AD"/>
                </a:solidFill>
              </a:rPr>
              <a:t>: </a:t>
            </a:r>
            <a:r>
              <a:rPr lang="en-US" dirty="0"/>
              <a:t>DEVELOP’s main objective is to assist participants in developing both professionally and personally. Part of this process is giving feedback in performance reviews at the middle and end of the term. Please consider this process constructive and take any feedback as goals for improvement.</a:t>
            </a:r>
          </a:p>
          <a:p>
            <a:pPr marL="971550" lvl="1" indent="-225425">
              <a:buFont typeface="Arial" panose="020B0604020202020204" pitchFamily="34" charset="0"/>
              <a:buChar char="•"/>
            </a:pPr>
            <a:r>
              <a:rPr lang="en-US" dirty="0"/>
              <a:t>Midterm Review – typically week 5 or 6</a:t>
            </a:r>
          </a:p>
          <a:p>
            <a:pPr marL="971550" lvl="1" indent="-225425">
              <a:buFont typeface="Arial" panose="020B0604020202020204" pitchFamily="34" charset="0"/>
              <a:buChar char="•"/>
            </a:pPr>
            <a:r>
              <a:rPr lang="en-US" dirty="0"/>
              <a:t>End of Term Review – typically week 9 or 10</a:t>
            </a:r>
          </a:p>
          <a:p>
            <a:pPr marL="285750" indent="-225425">
              <a:buFont typeface="Arial" panose="020B0604020202020204" pitchFamily="34" charset="0"/>
              <a:buChar char="•"/>
            </a:pPr>
            <a:r>
              <a:rPr lang="en-US" b="1" dirty="0">
                <a:solidFill>
                  <a:srgbClr val="5496AD"/>
                </a:solidFill>
                <a:latin typeface="Georgia"/>
              </a:rPr>
              <a:t>Alumni Survey</a:t>
            </a:r>
            <a:r>
              <a:rPr lang="en-US" dirty="0">
                <a:solidFill>
                  <a:srgbClr val="5496AD"/>
                </a:solidFill>
                <a:latin typeface="Georgia"/>
              </a:rPr>
              <a:t>: </a:t>
            </a:r>
            <a:r>
              <a:rPr lang="en-US" dirty="0">
                <a:latin typeface="Georgia"/>
              </a:rPr>
              <a:t>Periodically, DEVELOP reaches out to alumni to see where they are working and assess the impact DEVELOP had on their career and career fields that participants progress into. We look forward to surveying you in the near future! Before you leave this term, please make sure that DEVELOP has the best email address to reach you.</a:t>
            </a:r>
          </a:p>
          <a:p>
            <a:pPr marL="285750" indent="-225425">
              <a:buFont typeface="Arial" panose="020B0604020202020204" pitchFamily="34" charset="0"/>
              <a:buChar char="•"/>
            </a:pPr>
            <a:r>
              <a:rPr lang="en-US" b="1" dirty="0">
                <a:solidFill>
                  <a:srgbClr val="5496AD"/>
                </a:solidFill>
                <a:latin typeface="Georgia"/>
              </a:rPr>
              <a:t>Time Sheets: </a:t>
            </a:r>
            <a:r>
              <a:rPr lang="en-US" dirty="0">
                <a:latin typeface="Georgia"/>
              </a:rPr>
              <a:t>Each day you must complete your time sheet. At the end of each pay period, you will sign your timesheet electronically and email your Fellow a copy of your time sheet.</a:t>
            </a:r>
          </a:p>
          <a:p>
            <a:pPr marL="285750" indent="-225425">
              <a:buFont typeface="Arial" panose="020B0604020202020204" pitchFamily="34" charset="0"/>
              <a:buChar char="•"/>
            </a:pPr>
            <a:endParaRPr lang="en-US" dirty="0"/>
          </a:p>
        </p:txBody>
      </p:sp>
    </p:spTree>
    <p:extLst>
      <p:ext uri="{BB962C8B-B14F-4D97-AF65-F5344CB8AC3E}">
        <p14:creationId xmlns:p14="http://schemas.microsoft.com/office/powerpoint/2010/main" val="142564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PARTICIPANT &amp; TEAM RESPONSIBILITIES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dirty="0"/>
              <a:t>Professionalism</a:t>
            </a:r>
            <a:endParaRPr lang="en-US" sz="3200" dirty="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826765"/>
            <a:ext cx="10712114" cy="1723255"/>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25425">
              <a:buFont typeface="Arial" panose="020B0604020202020204" pitchFamily="34" charset="0"/>
              <a:buChar char="•"/>
            </a:pPr>
            <a:r>
              <a:rPr lang="en-US" dirty="0"/>
              <a:t>Professionalism is “the conduct, aims, or qualities that characterize or mark a profession or a professional person.”</a:t>
            </a:r>
          </a:p>
          <a:p>
            <a:pPr marL="285750" indent="-225425">
              <a:buFont typeface="Arial" panose="020B0604020202020204" pitchFamily="34" charset="0"/>
              <a:buChar char="•"/>
            </a:pPr>
            <a:r>
              <a:rPr lang="en-US" dirty="0"/>
              <a:t>DEVELOP is an opportunity for all participants to improve in their professionalism.</a:t>
            </a:r>
          </a:p>
          <a:p>
            <a:pPr marL="285750" indent="-225425">
              <a:buFont typeface="Arial" panose="020B0604020202020204" pitchFamily="34" charset="0"/>
              <a:buChar char="•"/>
            </a:pPr>
            <a:r>
              <a:rPr lang="en-US" dirty="0"/>
              <a:t>Characteristics of professionalism:</a:t>
            </a: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sp>
        <p:nvSpPr>
          <p:cNvPr id="5" name="Rectangle 4">
            <a:extLst>
              <a:ext uri="{FF2B5EF4-FFF2-40B4-BE49-F238E27FC236}">
                <a16:creationId xmlns:a16="http://schemas.microsoft.com/office/drawing/2014/main" id="{8FE2EB4E-A0F4-496C-ACD9-0A0933CA8FE7}"/>
              </a:ext>
            </a:extLst>
          </p:cNvPr>
          <p:cNvSpPr/>
          <p:nvPr/>
        </p:nvSpPr>
        <p:spPr>
          <a:xfrm>
            <a:off x="3699323" y="3558094"/>
            <a:ext cx="3279480" cy="1938992"/>
          </a:xfrm>
          <a:prstGeom prst="rect">
            <a:avLst/>
          </a:prstGeom>
        </p:spPr>
        <p:txBody>
          <a:bodyPr wrap="square">
            <a:spAutoFit/>
          </a:bodyPr>
          <a:lstStyle/>
          <a:p>
            <a:pPr marL="285750" indent="-285750">
              <a:buClr>
                <a:srgbClr val="5496AD"/>
              </a:buClr>
              <a:buFont typeface="Wingdings" panose="05000000000000000000" pitchFamily="2" charset="2"/>
              <a:buChar char="ü"/>
            </a:pPr>
            <a:r>
              <a:rPr lang="en-US" sz="2000" dirty="0">
                <a:solidFill>
                  <a:srgbClr val="6A7278"/>
                </a:solidFill>
              </a:rPr>
              <a:t>Polite</a:t>
            </a:r>
          </a:p>
          <a:p>
            <a:pPr marL="285750" indent="-285750">
              <a:buClr>
                <a:srgbClr val="5496AD"/>
              </a:buClr>
              <a:buFont typeface="Wingdings" panose="05000000000000000000" pitchFamily="2" charset="2"/>
              <a:buChar char="ü"/>
            </a:pPr>
            <a:r>
              <a:rPr lang="en-US" sz="2000" dirty="0">
                <a:solidFill>
                  <a:srgbClr val="6A7278"/>
                </a:solidFill>
              </a:rPr>
              <a:t>Orderly Appearance</a:t>
            </a:r>
          </a:p>
          <a:p>
            <a:pPr marL="285750" indent="-285750">
              <a:buClr>
                <a:srgbClr val="5496AD"/>
              </a:buClr>
              <a:buFont typeface="Wingdings" panose="05000000000000000000" pitchFamily="2" charset="2"/>
              <a:buChar char="ü"/>
            </a:pPr>
            <a:r>
              <a:rPr lang="en-US" sz="2000" dirty="0">
                <a:solidFill>
                  <a:srgbClr val="6A7278"/>
                </a:solidFill>
              </a:rPr>
              <a:t>Calm Demeanor</a:t>
            </a:r>
          </a:p>
          <a:p>
            <a:pPr marL="285750" indent="-285750">
              <a:buClr>
                <a:srgbClr val="5496AD"/>
              </a:buClr>
              <a:buFont typeface="Wingdings" panose="05000000000000000000" pitchFamily="2" charset="2"/>
              <a:buChar char="ü"/>
            </a:pPr>
            <a:r>
              <a:rPr lang="en-US" sz="2000" dirty="0">
                <a:solidFill>
                  <a:srgbClr val="6A7278"/>
                </a:solidFill>
              </a:rPr>
              <a:t>Good Written &amp; Oral Correspondence</a:t>
            </a:r>
          </a:p>
          <a:p>
            <a:pPr marL="285750" indent="-285750">
              <a:buClr>
                <a:srgbClr val="5496AD"/>
              </a:buClr>
              <a:buFont typeface="Wingdings" panose="05000000000000000000" pitchFamily="2" charset="2"/>
              <a:buChar char="ü"/>
            </a:pPr>
            <a:r>
              <a:rPr lang="en-US" sz="2000" dirty="0">
                <a:solidFill>
                  <a:srgbClr val="6A7278"/>
                </a:solidFill>
              </a:rPr>
              <a:t>Accountable</a:t>
            </a:r>
          </a:p>
        </p:txBody>
      </p:sp>
      <p:grpSp>
        <p:nvGrpSpPr>
          <p:cNvPr id="6" name="Group 5">
            <a:extLst>
              <a:ext uri="{FF2B5EF4-FFF2-40B4-BE49-F238E27FC236}">
                <a16:creationId xmlns:a16="http://schemas.microsoft.com/office/drawing/2014/main" id="{DC746ED1-585E-44C3-82B1-75FA6AB3219A}"/>
              </a:ext>
            </a:extLst>
          </p:cNvPr>
          <p:cNvGrpSpPr/>
          <p:nvPr/>
        </p:nvGrpSpPr>
        <p:grpSpPr>
          <a:xfrm>
            <a:off x="7070078" y="3300082"/>
            <a:ext cx="3177757" cy="2945160"/>
            <a:chOff x="637003" y="5290691"/>
            <a:chExt cx="3694661" cy="1138332"/>
          </a:xfrm>
        </p:grpSpPr>
        <p:sp>
          <p:nvSpPr>
            <p:cNvPr id="7" name="Text Placeholder 5">
              <a:extLst>
                <a:ext uri="{FF2B5EF4-FFF2-40B4-BE49-F238E27FC236}">
                  <a16:creationId xmlns:a16="http://schemas.microsoft.com/office/drawing/2014/main" id="{B7EF58B8-7228-48AF-83D4-C6CDF97E0DFD}"/>
                </a:ext>
              </a:extLst>
            </p:cNvPr>
            <p:cNvSpPr txBox="1">
              <a:spLocks/>
            </p:cNvSpPr>
            <p:nvPr/>
          </p:nvSpPr>
          <p:spPr>
            <a:xfrm>
              <a:off x="637003" y="5362302"/>
              <a:ext cx="3694661"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a:solidFill>
                    <a:srgbClr val="0061AA"/>
                  </a:solidFill>
                </a:rPr>
                <a:t>By The Way</a:t>
              </a:r>
            </a:p>
            <a:p>
              <a:pPr algn="ctr">
                <a:spcBef>
                  <a:spcPts val="0"/>
                </a:spcBef>
                <a:buClr>
                  <a:srgbClr val="0078C1"/>
                </a:buClr>
              </a:pPr>
              <a:r>
                <a:rPr lang="en-US" sz="1800" dirty="0"/>
                <a:t>Why? DEVELOP’s signature is that of professionalism and respect. We respect ourselves, our partners, and NASA. We go above and beyond. We stand out from our peers. We strive for excellence in all things we do.</a:t>
              </a:r>
            </a:p>
          </p:txBody>
        </p:sp>
        <p:sp>
          <p:nvSpPr>
            <p:cNvPr id="8" name="Rounded Rectangle 25">
              <a:extLst>
                <a:ext uri="{FF2B5EF4-FFF2-40B4-BE49-F238E27FC236}">
                  <a16:creationId xmlns:a16="http://schemas.microsoft.com/office/drawing/2014/main" id="{E9F32CF7-2E89-401B-81D5-7CE25FB20B2F}"/>
                </a:ext>
              </a:extLst>
            </p:cNvPr>
            <p:cNvSpPr/>
            <p:nvPr/>
          </p:nvSpPr>
          <p:spPr>
            <a:xfrm>
              <a:off x="637003" y="5290691"/>
              <a:ext cx="3691983" cy="1138332"/>
            </a:xfrm>
            <a:prstGeom prst="roundRect">
              <a:avLst/>
            </a:prstGeom>
            <a:noFill/>
            <a:ln>
              <a:solidFill>
                <a:srgbClr val="549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77DAD469-CF5E-42C3-B1E4-DC87166C9EAC}"/>
              </a:ext>
            </a:extLst>
          </p:cNvPr>
          <p:cNvSpPr/>
          <p:nvPr/>
        </p:nvSpPr>
        <p:spPr>
          <a:xfrm>
            <a:off x="1147070" y="3558094"/>
            <a:ext cx="2833406" cy="1938992"/>
          </a:xfrm>
          <a:prstGeom prst="rect">
            <a:avLst/>
          </a:prstGeom>
        </p:spPr>
        <p:txBody>
          <a:bodyPr wrap="square">
            <a:spAutoFit/>
          </a:bodyPr>
          <a:lstStyle/>
          <a:p>
            <a:pPr marL="285750" indent="-285750">
              <a:buClr>
                <a:srgbClr val="5496AD"/>
              </a:buClr>
              <a:buFont typeface="Wingdings" panose="05000000000000000000" pitchFamily="2" charset="2"/>
              <a:buChar char="ü"/>
            </a:pPr>
            <a:r>
              <a:rPr lang="en-US" sz="2000" dirty="0">
                <a:solidFill>
                  <a:srgbClr val="6A7278"/>
                </a:solidFill>
              </a:rPr>
              <a:t>Reliable</a:t>
            </a:r>
          </a:p>
          <a:p>
            <a:pPr marL="285750" indent="-285750">
              <a:buClr>
                <a:srgbClr val="5496AD"/>
              </a:buClr>
              <a:buFont typeface="Wingdings" panose="05000000000000000000" pitchFamily="2" charset="2"/>
              <a:buChar char="ü"/>
            </a:pPr>
            <a:r>
              <a:rPr lang="en-US" sz="2000" dirty="0">
                <a:solidFill>
                  <a:srgbClr val="6A7278"/>
                </a:solidFill>
              </a:rPr>
              <a:t>Competent</a:t>
            </a:r>
          </a:p>
          <a:p>
            <a:pPr marL="285750" indent="-285750">
              <a:buClr>
                <a:srgbClr val="5496AD"/>
              </a:buClr>
              <a:buFont typeface="Wingdings" panose="05000000000000000000" pitchFamily="2" charset="2"/>
              <a:buChar char="ü"/>
            </a:pPr>
            <a:r>
              <a:rPr lang="en-US" sz="2000" dirty="0">
                <a:solidFill>
                  <a:srgbClr val="6A7278"/>
                </a:solidFill>
              </a:rPr>
              <a:t>Ethical</a:t>
            </a:r>
          </a:p>
          <a:p>
            <a:pPr marL="285750" indent="-285750">
              <a:buClr>
                <a:srgbClr val="5496AD"/>
              </a:buClr>
              <a:buFont typeface="Wingdings" panose="05000000000000000000" pitchFamily="2" charset="2"/>
              <a:buChar char="ü"/>
            </a:pPr>
            <a:r>
              <a:rPr lang="en-US" sz="2000" dirty="0">
                <a:solidFill>
                  <a:srgbClr val="6A7278"/>
                </a:solidFill>
              </a:rPr>
              <a:t>Poised</a:t>
            </a:r>
          </a:p>
          <a:p>
            <a:pPr marL="285750" indent="-285750">
              <a:buClr>
                <a:srgbClr val="5496AD"/>
              </a:buClr>
              <a:buFont typeface="Wingdings" panose="05000000000000000000" pitchFamily="2" charset="2"/>
              <a:buChar char="ü"/>
            </a:pPr>
            <a:r>
              <a:rPr lang="en-US" sz="2000" dirty="0">
                <a:solidFill>
                  <a:srgbClr val="6A7278"/>
                </a:solidFill>
              </a:rPr>
              <a:t>Organized</a:t>
            </a:r>
          </a:p>
          <a:p>
            <a:pPr marL="285750" indent="-285750">
              <a:buClr>
                <a:srgbClr val="5496AD"/>
              </a:buClr>
              <a:buFont typeface="Wingdings" panose="05000000000000000000" pitchFamily="2" charset="2"/>
              <a:buChar char="ü"/>
            </a:pPr>
            <a:r>
              <a:rPr lang="en-US" sz="2000" dirty="0">
                <a:solidFill>
                  <a:srgbClr val="6A7278"/>
                </a:solidFill>
              </a:rPr>
              <a:t>Mindful</a:t>
            </a:r>
          </a:p>
        </p:txBody>
      </p:sp>
    </p:spTree>
    <p:extLst>
      <p:ext uri="{BB962C8B-B14F-4D97-AF65-F5344CB8AC3E}">
        <p14:creationId xmlns:p14="http://schemas.microsoft.com/office/powerpoint/2010/main" val="192057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PARTICIPANT &amp; TEAM RESPONSIBILITIES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dirty="0"/>
              <a:t>Dress Code</a:t>
            </a:r>
            <a:endParaRPr lang="en-US" sz="3200" dirty="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28870" y="1805139"/>
            <a:ext cx="10712115" cy="1389768"/>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25425">
              <a:buFont typeface="Arial" panose="020B0604020202020204" pitchFamily="34" charset="0"/>
              <a:buChar char="•"/>
            </a:pPr>
            <a:r>
              <a:rPr lang="en-US" dirty="0"/>
              <a:t>Whether you’re working from home or in-person at a node, it’s important to represent the program well!</a:t>
            </a:r>
          </a:p>
          <a:p>
            <a:pPr marL="285750" indent="-225425">
              <a:buFont typeface="Arial" panose="020B0604020202020204" pitchFamily="34" charset="0"/>
              <a:buChar char="•"/>
            </a:pPr>
            <a:r>
              <a:rPr lang="en-US" dirty="0"/>
              <a:t>Pay special attention to dress when your team has in-person or video call meetings with partners, science advisors, and NPO! Make sure you are presenting yourself professionally.</a:t>
            </a: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sp>
        <p:nvSpPr>
          <p:cNvPr id="5" name="Content Placeholder 2">
            <a:extLst>
              <a:ext uri="{FF2B5EF4-FFF2-40B4-BE49-F238E27FC236}">
                <a16:creationId xmlns:a16="http://schemas.microsoft.com/office/drawing/2014/main" id="{73C4D731-6F4C-4F0C-AAF9-B25C142F8F9C}"/>
              </a:ext>
            </a:extLst>
          </p:cNvPr>
          <p:cNvSpPr txBox="1">
            <a:spLocks/>
          </p:cNvSpPr>
          <p:nvPr/>
        </p:nvSpPr>
        <p:spPr>
          <a:xfrm>
            <a:off x="919707" y="4064864"/>
            <a:ext cx="7129555" cy="1435648"/>
          </a:xfrm>
          <a:prstGeom prst="rect">
            <a:avLst/>
          </a:prstGeom>
          <a:solidFill>
            <a:srgbClr val="5496AD"/>
          </a:solidFill>
        </p:spPr>
        <p:txBody>
          <a:bodyPr vert="horz" lIns="91387" tIns="45693" rIns="91387" bIns="45693" anchor="t">
            <a:noAutofit/>
          </a:bodyPr>
          <a:lstStyle>
            <a:lvl1pPr marL="274160" indent="-27416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319" indent="-27416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480" indent="-228465"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6638" indent="-228465"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0799" indent="-228465"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4958" indent="-182773"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19117" indent="-182773"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1890" indent="-182773"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6050" indent="-182773"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Clr>
                <a:schemeClr val="bg1"/>
              </a:buClr>
              <a:buNone/>
              <a:defRPr/>
            </a:pPr>
            <a:r>
              <a:rPr kumimoji="0" lang="en-US" sz="1800" b="1" i="0" u="none" strike="noStrike" kern="1200" cap="none" spc="0" normalizeH="0" baseline="0" noProof="0" dirty="0">
                <a:ln>
                  <a:noFill/>
                </a:ln>
                <a:solidFill>
                  <a:schemeClr val="bg1"/>
                </a:solidFill>
                <a:effectLst/>
                <a:uLnTx/>
                <a:uFillTx/>
              </a:rPr>
              <a:t>Daily Dress</a:t>
            </a:r>
            <a:r>
              <a:rPr kumimoji="0" lang="en-US" sz="1800" b="1" i="0" u="none" strike="noStrike" kern="1200" cap="none" spc="0" normalizeH="0" noProof="0" dirty="0">
                <a:ln>
                  <a:noFill/>
                </a:ln>
                <a:solidFill>
                  <a:schemeClr val="bg1"/>
                </a:solidFill>
                <a:effectLst/>
                <a:uLnTx/>
                <a:uFillTx/>
              </a:rPr>
              <a:t> Code = </a:t>
            </a:r>
            <a:r>
              <a:rPr kumimoji="0" lang="en-US" sz="1800" b="1" i="0" u="none" strike="noStrike" kern="1200" cap="none" spc="0" normalizeH="0" baseline="0" noProof="0" dirty="0">
                <a:ln>
                  <a:noFill/>
                </a:ln>
                <a:solidFill>
                  <a:schemeClr val="bg1"/>
                </a:solidFill>
                <a:effectLst/>
                <a:uLnTx/>
                <a:uFillTx/>
              </a:rPr>
              <a:t>Business </a:t>
            </a:r>
            <a:r>
              <a:rPr lang="en-US" sz="1800" b="1" dirty="0">
                <a:solidFill>
                  <a:schemeClr val="bg1"/>
                </a:solidFill>
              </a:rPr>
              <a:t>Casual</a:t>
            </a:r>
            <a:endParaRPr lang="en-US" b="1" dirty="0">
              <a:solidFill>
                <a:schemeClr val="bg1"/>
              </a:solidFill>
            </a:endParaRPr>
          </a:p>
          <a:p>
            <a:pPr marL="285750" indent="-285750">
              <a:buClr>
                <a:schemeClr val="bg1"/>
              </a:buClr>
              <a:buFont typeface="Courier New"/>
              <a:buChar char="o"/>
              <a:defRPr/>
            </a:pPr>
            <a:r>
              <a:rPr lang="en-US" sz="1600" dirty="0">
                <a:solidFill>
                  <a:schemeClr val="bg1"/>
                </a:solidFill>
                <a:ea typeface="+mn-lt"/>
                <a:cs typeface="+mn-lt"/>
              </a:rPr>
              <a:t>Shirts</a:t>
            </a:r>
            <a:r>
              <a:rPr kumimoji="0" lang="en-US" sz="1600" b="0" i="0" u="none" strike="noStrike" kern="1200" cap="none" spc="0" normalizeH="0" baseline="0" noProof="0" dirty="0">
                <a:ln>
                  <a:noFill/>
                </a:ln>
                <a:solidFill>
                  <a:schemeClr val="bg1"/>
                </a:solidFill>
                <a:effectLst/>
                <a:uLnTx/>
                <a:uFillTx/>
                <a:ea typeface="+mn-lt"/>
                <a:cs typeface="+mn-lt"/>
              </a:rPr>
              <a:t>: Collared shirts, polo shirts, blouses, </a:t>
            </a:r>
            <a:r>
              <a:rPr lang="en-US" sz="1600" dirty="0">
                <a:solidFill>
                  <a:schemeClr val="bg1"/>
                </a:solidFill>
                <a:ea typeface="+mn-lt"/>
                <a:cs typeface="+mn-lt"/>
              </a:rPr>
              <a:t>sweaters</a:t>
            </a:r>
          </a:p>
          <a:p>
            <a:pPr marL="0" indent="0">
              <a:spcBef>
                <a:spcPts val="1200"/>
              </a:spcBef>
              <a:buClr>
                <a:schemeClr val="bg1"/>
              </a:buClr>
              <a:buNone/>
              <a:defRPr/>
            </a:pPr>
            <a:r>
              <a:rPr lang="en-US" sz="1800" b="1" dirty="0">
                <a:solidFill>
                  <a:schemeClr val="bg1"/>
                </a:solidFill>
                <a:ea typeface="+mn-lt"/>
                <a:cs typeface="+mn-lt"/>
              </a:rPr>
              <a:t>Professional</a:t>
            </a:r>
            <a:r>
              <a:rPr lang="en-US" sz="1800" b="1" dirty="0">
                <a:solidFill>
                  <a:schemeClr val="bg1"/>
                </a:solidFill>
              </a:rPr>
              <a:t> Presentations = Business Professional</a:t>
            </a:r>
            <a:endParaRPr lang="en-US" b="1" dirty="0">
              <a:solidFill>
                <a:schemeClr val="bg1"/>
              </a:solidFill>
            </a:endParaRPr>
          </a:p>
          <a:p>
            <a:pPr marL="285750" indent="-285750">
              <a:buClr>
                <a:schemeClr val="bg1"/>
              </a:buClr>
              <a:buFont typeface="Courier New"/>
              <a:buChar char="o"/>
              <a:defRPr/>
            </a:pPr>
            <a:r>
              <a:rPr lang="en-US" sz="1600" dirty="0">
                <a:solidFill>
                  <a:schemeClr val="bg1"/>
                </a:solidFill>
              </a:rPr>
              <a:t>Wear blazers or jackets for hand-off and closeout presentations</a:t>
            </a:r>
            <a:endParaRPr lang="en-US" dirty="0">
              <a:solidFill>
                <a:schemeClr val="bg1"/>
              </a:solidFill>
            </a:endParaRPr>
          </a:p>
        </p:txBody>
      </p:sp>
      <p:sp>
        <p:nvSpPr>
          <p:cNvPr id="6" name="Text Placeholder 5">
            <a:extLst>
              <a:ext uri="{FF2B5EF4-FFF2-40B4-BE49-F238E27FC236}">
                <a16:creationId xmlns:a16="http://schemas.microsoft.com/office/drawing/2014/main" id="{8C505A72-6151-4764-8EDF-0876C0D6C247}"/>
              </a:ext>
            </a:extLst>
          </p:cNvPr>
          <p:cNvSpPr txBox="1">
            <a:spLocks/>
          </p:cNvSpPr>
          <p:nvPr/>
        </p:nvSpPr>
        <p:spPr>
          <a:xfrm>
            <a:off x="751097" y="5759194"/>
            <a:ext cx="7298165" cy="588480"/>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1200"/>
              </a:spcAft>
              <a:buClr>
                <a:srgbClr val="EF282F"/>
              </a:buClr>
            </a:pPr>
            <a:r>
              <a:rPr lang="en-US" i="1" dirty="0">
                <a:solidFill>
                  <a:srgbClr val="6A7278"/>
                </a:solidFill>
                <a:latin typeface="+mn-lt"/>
              </a:rPr>
              <a:t>Follow the instructions and advice given by your DEVELOP Fellow when in doubt.</a:t>
            </a:r>
          </a:p>
        </p:txBody>
      </p:sp>
      <p:sp>
        <p:nvSpPr>
          <p:cNvPr id="7" name="Text Placeholder 5">
            <a:extLst>
              <a:ext uri="{FF2B5EF4-FFF2-40B4-BE49-F238E27FC236}">
                <a16:creationId xmlns:a16="http://schemas.microsoft.com/office/drawing/2014/main" id="{F30F7E06-2535-40D3-87A5-27FADF91D2E4}"/>
              </a:ext>
            </a:extLst>
          </p:cNvPr>
          <p:cNvSpPr txBox="1">
            <a:spLocks/>
          </p:cNvSpPr>
          <p:nvPr/>
        </p:nvSpPr>
        <p:spPr>
          <a:xfrm>
            <a:off x="1159339" y="3066789"/>
            <a:ext cx="9873322" cy="51268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1200"/>
              </a:spcAft>
              <a:buClr>
                <a:srgbClr val="EF282F"/>
              </a:buClr>
            </a:pPr>
            <a:r>
              <a:rPr lang="en-US" sz="2400" b="1" dirty="0">
                <a:solidFill>
                  <a:srgbClr val="0070C0"/>
                </a:solidFill>
                <a:latin typeface="Century Gothic"/>
              </a:rPr>
              <a:t>Dress for success when working from home </a:t>
            </a:r>
            <a:r>
              <a:rPr lang="en-US" sz="2400" b="1" i="1" dirty="0">
                <a:solidFill>
                  <a:srgbClr val="0070C0"/>
                </a:solidFill>
                <a:latin typeface="Century Gothic"/>
              </a:rPr>
              <a:t>or </a:t>
            </a:r>
            <a:r>
              <a:rPr lang="en-US" sz="2400" b="1" dirty="0">
                <a:solidFill>
                  <a:srgbClr val="0070C0"/>
                </a:solidFill>
                <a:latin typeface="Century Gothic"/>
              </a:rPr>
              <a:t>in the office!!</a:t>
            </a:r>
            <a:endParaRPr lang="en-US" sz="2400" b="1" dirty="0">
              <a:solidFill>
                <a:srgbClr val="0070C0"/>
              </a:solidFill>
            </a:endParaRPr>
          </a:p>
        </p:txBody>
      </p:sp>
      <p:pic>
        <p:nvPicPr>
          <p:cNvPr id="8" name="Picture 7">
            <a:extLst>
              <a:ext uri="{FF2B5EF4-FFF2-40B4-BE49-F238E27FC236}">
                <a16:creationId xmlns:a16="http://schemas.microsoft.com/office/drawing/2014/main" id="{A329AA0E-6CF8-4AE3-8BB3-51DA6C98A567}"/>
              </a:ext>
            </a:extLst>
          </p:cNvPr>
          <p:cNvPicPr>
            <a:picLocks noChangeAspect="1"/>
          </p:cNvPicPr>
          <p:nvPr/>
        </p:nvPicPr>
        <p:blipFill>
          <a:blip r:embed="rId3"/>
          <a:stretch>
            <a:fillRect/>
          </a:stretch>
        </p:blipFill>
        <p:spPr>
          <a:xfrm>
            <a:off x="8374456" y="3663094"/>
            <a:ext cx="3417912" cy="256343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580749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PARTICIPANT &amp; TEAM RESPONSIBILITIES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200" y="650153"/>
            <a:ext cx="6027058" cy="820004"/>
          </a:xfrm>
        </p:spPr>
        <p:txBody>
          <a:bodyPr anchor="ctr">
            <a:normAutofit/>
          </a:bodyPr>
          <a:lstStyle/>
          <a:p>
            <a:r>
              <a:rPr lang="en-US" altLang="en-US" sz="3200" dirty="0"/>
              <a:t>Pay &amp; Taxes</a:t>
            </a:r>
            <a:endParaRPr lang="en-US" sz="3200" dirty="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343620"/>
            <a:ext cx="9841991" cy="5401212"/>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lnSpc>
                <a:spcPct val="100000"/>
              </a:lnSpc>
              <a:spcBef>
                <a:spcPts val="600"/>
              </a:spcBef>
            </a:pPr>
            <a:r>
              <a:rPr lang="en-US" b="1" dirty="0">
                <a:solidFill>
                  <a:srgbClr val="0070C0"/>
                </a:solidFill>
              </a:rPr>
              <a:t>Pay Scales </a:t>
            </a:r>
          </a:p>
          <a:p>
            <a:pPr marL="285750" indent="-225425">
              <a:lnSpc>
                <a:spcPct val="90000"/>
              </a:lnSpc>
              <a:spcBef>
                <a:spcPts val="600"/>
              </a:spcBef>
              <a:buFont typeface="Arial" panose="020B0604020202020204" pitchFamily="34" charset="0"/>
              <a:buChar char="•"/>
            </a:pPr>
            <a:r>
              <a:rPr lang="en-US" dirty="0"/>
              <a:t>All participants are part-time, temporary employees of Space Systems</a:t>
            </a:r>
          </a:p>
          <a:p>
            <a:pPr marL="285750" indent="-225425">
              <a:lnSpc>
                <a:spcPct val="90000"/>
              </a:lnSpc>
              <a:spcBef>
                <a:spcPts val="600"/>
              </a:spcBef>
              <a:buFont typeface="Arial" panose="020B0604020202020204" pitchFamily="34" charset="0"/>
              <a:buChar char="•"/>
            </a:pPr>
            <a:r>
              <a:rPr lang="en-US" dirty="0"/>
              <a:t>Participants are paid on a step scale based on applicant classification and education level. </a:t>
            </a:r>
          </a:p>
          <a:p>
            <a:pPr marL="285750" indent="-225425">
              <a:lnSpc>
                <a:spcPct val="90000"/>
              </a:lnSpc>
              <a:spcBef>
                <a:spcPts val="600"/>
              </a:spcBef>
              <a:buFont typeface="Arial" panose="020B0604020202020204" pitchFamily="34" charset="0"/>
              <a:buChar char="•"/>
            </a:pPr>
            <a:r>
              <a:rPr lang="en-US" dirty="0"/>
              <a:t>Your classification and education level was self-identified in your application to the program.</a:t>
            </a:r>
          </a:p>
          <a:p>
            <a:pPr marL="971550" lvl="1" indent="-225425">
              <a:spcBef>
                <a:spcPts val="600"/>
              </a:spcBef>
              <a:buFont typeface="Arial" panose="020B0604020202020204" pitchFamily="34" charset="0"/>
              <a:buChar char="•"/>
            </a:pPr>
            <a:r>
              <a:rPr lang="en-US" sz="1600" dirty="0"/>
              <a:t>Classification = student, recent graduate, early/transitioning career professional</a:t>
            </a:r>
          </a:p>
          <a:p>
            <a:pPr marL="971550" lvl="1" indent="-225425">
              <a:spcBef>
                <a:spcPts val="600"/>
              </a:spcBef>
              <a:buFont typeface="Arial" panose="020B0604020202020204" pitchFamily="34" charset="0"/>
              <a:buChar char="•"/>
            </a:pPr>
            <a:r>
              <a:rPr lang="en-US" sz="1600" dirty="0"/>
              <a:t>Education level = degree held for non-students or current grade level for students</a:t>
            </a:r>
          </a:p>
          <a:p>
            <a:pPr marL="285750" indent="-225425">
              <a:lnSpc>
                <a:spcPct val="90000"/>
              </a:lnSpc>
              <a:spcBef>
                <a:spcPts val="600"/>
              </a:spcBef>
              <a:buFont typeface="Arial" panose="020B0604020202020204" pitchFamily="34" charset="0"/>
              <a:buChar char="•"/>
            </a:pPr>
            <a:r>
              <a:rPr lang="en-US" dirty="0"/>
              <a:t>Some remote work locations have locality adjustments – these are set by the federal government based on cost of living in specific geographic areas.</a:t>
            </a:r>
          </a:p>
          <a:p>
            <a:pPr marL="285750" indent="-225425">
              <a:lnSpc>
                <a:spcPct val="90000"/>
              </a:lnSpc>
              <a:spcBef>
                <a:spcPts val="600"/>
              </a:spcBef>
              <a:buFont typeface="Arial" panose="020B0604020202020204" pitchFamily="34" charset="0"/>
              <a:buChar char="•"/>
            </a:pPr>
            <a:r>
              <a:rPr lang="en-US" dirty="0"/>
              <a:t>To qualify for the next step pay rate, the participant must be currently taking classes or graduated at that grade level. Ex. a participant who finishes their sophomore year in May is only eligible to move to the next pay step in the fall once they begin taking junior level classes.</a:t>
            </a:r>
          </a:p>
          <a:p>
            <a:pPr marL="60325">
              <a:lnSpc>
                <a:spcPct val="100000"/>
              </a:lnSpc>
              <a:spcBef>
                <a:spcPts val="600"/>
              </a:spcBef>
            </a:pPr>
            <a:r>
              <a:rPr lang="en-US" b="1" dirty="0">
                <a:solidFill>
                  <a:srgbClr val="0070C0"/>
                </a:solidFill>
              </a:rPr>
              <a:t>Taxes &amp; Insurance</a:t>
            </a:r>
          </a:p>
          <a:p>
            <a:pPr marL="285750" indent="-225425">
              <a:lnSpc>
                <a:spcPct val="100000"/>
              </a:lnSpc>
              <a:spcBef>
                <a:spcPts val="600"/>
              </a:spcBef>
              <a:buFont typeface="Arial" panose="020B0604020202020204" pitchFamily="34" charset="0"/>
              <a:buChar char="•"/>
            </a:pPr>
            <a:r>
              <a:rPr lang="en-US" dirty="0"/>
              <a:t>All necessary taxes will be withheld from your paycheck based on your tax enrollment forms </a:t>
            </a:r>
          </a:p>
          <a:p>
            <a:pPr marL="285750" indent="-225425">
              <a:lnSpc>
                <a:spcPct val="100000"/>
              </a:lnSpc>
              <a:spcBef>
                <a:spcPts val="600"/>
              </a:spcBef>
              <a:buFont typeface="Arial" panose="020B0604020202020204" pitchFamily="34" charset="0"/>
              <a:buChar char="•"/>
            </a:pPr>
            <a:r>
              <a:rPr lang="en-US" dirty="0"/>
              <a:t>Foreign nationals who are from countries that do not have a tax treaty with the United States will see an automatic 30% of their payment withheld by their funding organization and sent to the IRS. To see which countries have tax treaties with the IRS website.</a:t>
            </a:r>
          </a:p>
          <a:p>
            <a:pPr marL="285750" indent="-225425">
              <a:lnSpc>
                <a:spcPct val="100000"/>
              </a:lnSpc>
              <a:spcBef>
                <a:spcPts val="600"/>
              </a:spcBef>
              <a:buFont typeface="Arial" panose="020B0604020202020204" pitchFamily="34" charset="0"/>
              <a:buChar char="•"/>
            </a:pPr>
            <a:r>
              <a:rPr lang="en-US" dirty="0"/>
              <a:t>It is your responsibility to have the appropriate health and medical coverage. Space Systems does not provide insurance coverage for temporary employees during the 10-week term.</a:t>
            </a:r>
          </a:p>
        </p:txBody>
      </p:sp>
    </p:spTree>
    <p:extLst>
      <p:ext uri="{BB962C8B-B14F-4D97-AF65-F5344CB8AC3E}">
        <p14:creationId xmlns:p14="http://schemas.microsoft.com/office/powerpoint/2010/main" val="365060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533C85D-A78A-E248-9717-CAC512CF2B1F}"/>
              </a:ext>
            </a:extLst>
          </p:cNvPr>
          <p:cNvSpPr>
            <a:spLocks noGrp="1"/>
          </p:cNvSpPr>
          <p:nvPr>
            <p:ph type="body" idx="2"/>
          </p:nvPr>
        </p:nvSpPr>
        <p:spPr>
          <a:xfrm>
            <a:off x="877780" y="1810970"/>
            <a:ext cx="8153486" cy="4815297"/>
          </a:xfrm>
        </p:spPr>
        <p:txBody>
          <a:bodyPr>
            <a:normAutofit/>
          </a:bodyPr>
          <a:lstStyle/>
          <a:p>
            <a:r>
              <a:rPr lang="en-US" sz="2000" dirty="0"/>
              <a:t>All DEVELOPers help lead the program to success by taking on leadership of specific tasks and serving in different leadership roles as needed</a:t>
            </a:r>
          </a:p>
          <a:p>
            <a:r>
              <a:rPr lang="en-US" sz="2000" dirty="0"/>
              <a:t>Lead with a style that fits you, fits the situation, and fits the group</a:t>
            </a:r>
          </a:p>
          <a:p>
            <a:r>
              <a:rPr lang="en-US" sz="2000" dirty="0"/>
              <a:t>Consider what leadership role you will fill in each situation:</a:t>
            </a:r>
          </a:p>
          <a:p>
            <a:endParaRPr lang="en-US" sz="2000" dirty="0"/>
          </a:p>
          <a:p>
            <a:pPr marL="60325" marR="0" lvl="0" algn="l" rtl="0">
              <a:lnSpc>
                <a:spcPct val="120000"/>
              </a:lnSpc>
              <a:spcBef>
                <a:spcPts val="0"/>
              </a:spcBef>
              <a:spcAft>
                <a:spcPts val="0"/>
              </a:spcAft>
              <a:buClr>
                <a:srgbClr val="6A7278"/>
              </a:buClr>
              <a:buSzPts val="1600"/>
            </a:pPr>
            <a:r>
              <a:rPr lang="en-US" sz="1800" b="0" i="0" u="none" strike="noStrike" cap="none" dirty="0">
                <a:solidFill>
                  <a:srgbClr val="6A7278"/>
                </a:solidFill>
                <a:latin typeface="Georgia"/>
                <a:ea typeface="Georgia"/>
                <a:cs typeface="Georgia"/>
                <a:sym typeface="Georgia"/>
              </a:rPr>
              <a:t>There are 4 leadership </a:t>
            </a:r>
            <a:r>
              <a:rPr lang="en-US" sz="1800" b="1" i="0" u="none" strike="noStrike" cap="none" dirty="0">
                <a:solidFill>
                  <a:srgbClr val="6A7278"/>
                </a:solidFill>
                <a:latin typeface="Georgia"/>
                <a:ea typeface="Georgia"/>
                <a:cs typeface="Georgia"/>
                <a:sym typeface="Georgia"/>
              </a:rPr>
              <a:t>roles</a:t>
            </a:r>
            <a:r>
              <a:rPr lang="en-US" sz="1800" i="0" u="none" strike="noStrike" cap="none" dirty="0">
                <a:solidFill>
                  <a:srgbClr val="6A7278"/>
                </a:solidFill>
                <a:latin typeface="Georgia"/>
                <a:ea typeface="Georgia"/>
                <a:cs typeface="Georgia"/>
                <a:sym typeface="Georgia"/>
              </a:rPr>
              <a:t>:</a:t>
            </a:r>
          </a:p>
          <a:p>
            <a:pPr marL="739775" lvl="8" indent="-292100">
              <a:lnSpc>
                <a:spcPct val="120000"/>
              </a:lnSpc>
              <a:buClr>
                <a:srgbClr val="6A7278"/>
              </a:buClr>
              <a:buSzPts val="1600"/>
              <a:buFont typeface="+mj-lt"/>
              <a:buAutoNum type="arabicPeriod"/>
            </a:pPr>
            <a:r>
              <a:rPr lang="en-US" sz="2000" b="0" i="0" u="none" strike="noStrike" cap="none" dirty="0">
                <a:solidFill>
                  <a:srgbClr val="6A7278"/>
                </a:solidFill>
                <a:latin typeface="Georgia"/>
                <a:ea typeface="Georgia"/>
                <a:cs typeface="Georgia"/>
                <a:sym typeface="Georgia"/>
              </a:rPr>
              <a:t>Designated Leadership</a:t>
            </a:r>
          </a:p>
          <a:p>
            <a:pPr marL="739775" lvl="8" indent="-292100">
              <a:lnSpc>
                <a:spcPct val="120000"/>
              </a:lnSpc>
              <a:buClr>
                <a:srgbClr val="6A7278"/>
              </a:buClr>
              <a:buSzPts val="1600"/>
              <a:buFont typeface="+mj-lt"/>
              <a:buAutoNum type="arabicPeriod"/>
            </a:pPr>
            <a:r>
              <a:rPr lang="en-US" sz="2000" dirty="0">
                <a:solidFill>
                  <a:srgbClr val="6A7278"/>
                </a:solidFill>
                <a:latin typeface="Georgia"/>
                <a:ea typeface="Georgia"/>
                <a:cs typeface="Georgia"/>
                <a:sym typeface="Georgia"/>
              </a:rPr>
              <a:t>Self Leadership</a:t>
            </a:r>
          </a:p>
          <a:p>
            <a:pPr marL="739775" lvl="8" indent="-292100">
              <a:lnSpc>
                <a:spcPct val="120000"/>
              </a:lnSpc>
              <a:buClr>
                <a:srgbClr val="6A7278"/>
              </a:buClr>
              <a:buSzPts val="1600"/>
              <a:buFont typeface="+mj-lt"/>
              <a:buAutoNum type="arabicPeriod"/>
            </a:pPr>
            <a:r>
              <a:rPr lang="en-US" sz="2000" b="0" i="0" u="none" strike="noStrike" cap="none" dirty="0">
                <a:solidFill>
                  <a:srgbClr val="6A7278"/>
                </a:solidFill>
                <a:latin typeface="Georgia"/>
                <a:ea typeface="Georgia"/>
                <a:cs typeface="Georgia"/>
                <a:sym typeface="Georgia"/>
              </a:rPr>
              <a:t>Active Followership</a:t>
            </a:r>
          </a:p>
          <a:p>
            <a:pPr marL="739775" lvl="8" indent="-292100">
              <a:lnSpc>
                <a:spcPct val="120000"/>
              </a:lnSpc>
              <a:buClr>
                <a:srgbClr val="6A7278"/>
              </a:buClr>
              <a:buSzPts val="1600"/>
              <a:buFont typeface="+mj-lt"/>
              <a:buAutoNum type="arabicPeriod"/>
            </a:pPr>
            <a:r>
              <a:rPr lang="en-US" sz="2000" dirty="0">
                <a:solidFill>
                  <a:srgbClr val="6A7278"/>
                </a:solidFill>
                <a:latin typeface="Georgia"/>
                <a:ea typeface="Georgia"/>
                <a:cs typeface="Georgia"/>
                <a:sym typeface="Georgia"/>
              </a:rPr>
              <a:t>Peer Leadership</a:t>
            </a:r>
            <a:endParaRPr lang="en-US" sz="2000" b="0" i="0" u="none" strike="noStrike" cap="none" dirty="0">
              <a:solidFill>
                <a:srgbClr val="6A7278"/>
              </a:solidFill>
              <a:latin typeface="Georgia"/>
              <a:ea typeface="Georgia"/>
              <a:cs typeface="Georgia"/>
              <a:sym typeface="Georgia"/>
            </a:endParaRPr>
          </a:p>
          <a:p>
            <a:endParaRPr lang="en-US" sz="2000" dirty="0"/>
          </a:p>
        </p:txBody>
      </p:sp>
      <p:sp>
        <p:nvSpPr>
          <p:cNvPr id="9" name="Google Shape;69;p2">
            <a:extLst>
              <a:ext uri="{FF2B5EF4-FFF2-40B4-BE49-F238E27FC236}">
                <a16:creationId xmlns:a16="http://schemas.microsoft.com/office/drawing/2014/main" id="{E060F8B3-D88C-874D-9824-9D5C04FDE109}"/>
              </a:ext>
            </a:extLst>
          </p:cNvPr>
          <p:cNvSpPr txBox="1">
            <a:spLocks noGrp="1"/>
          </p:cNvSpPr>
          <p:nvPr>
            <p:ph type="body" idx="1"/>
          </p:nvPr>
        </p:nvSpPr>
        <p:spPr>
          <a:xfrm>
            <a:off x="838200" y="984732"/>
            <a:ext cx="5741276" cy="820004"/>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595AC"/>
              </a:buClr>
              <a:buSzPts val="3200"/>
              <a:buNone/>
            </a:pPr>
            <a:r>
              <a:rPr lang="en-US" sz="2800" dirty="0"/>
              <a:t>As a DEVELOPer, you are a leader!</a:t>
            </a:r>
            <a:endParaRPr sz="2800" dirty="0"/>
          </a:p>
        </p:txBody>
      </p:sp>
      <p:sp>
        <p:nvSpPr>
          <p:cNvPr id="32" name="Google Shape;68;p2">
            <a:extLst>
              <a:ext uri="{FF2B5EF4-FFF2-40B4-BE49-F238E27FC236}">
                <a16:creationId xmlns:a16="http://schemas.microsoft.com/office/drawing/2014/main" id="{ABE2B82E-AE50-364E-B3DE-44911A16B934}"/>
              </a:ext>
            </a:extLst>
          </p:cNvPr>
          <p:cNvSpPr txBox="1">
            <a:spLocks/>
          </p:cNvSpPr>
          <p:nvPr/>
        </p:nvSpPr>
        <p:spPr>
          <a:xfrm>
            <a:off x="838200" y="365125"/>
            <a:ext cx="10515600" cy="570057"/>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6A7278"/>
              </a:buClr>
              <a:buSzPts val="1200"/>
              <a:buFont typeface="Arial"/>
              <a:buNone/>
              <a:defRPr sz="1200" b="1" i="0" u="none" strike="noStrike" cap="none">
                <a:solidFill>
                  <a:srgbClr val="6A727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1400"/>
            </a:pPr>
            <a:r>
              <a:rPr lang="en-US" sz="1400" dirty="0"/>
              <a:t>LEADERSHIP STYLES</a:t>
            </a:r>
          </a:p>
        </p:txBody>
      </p:sp>
      <p:pic>
        <p:nvPicPr>
          <p:cNvPr id="8" name="Picture Placeholder 7">
            <a:extLst>
              <a:ext uri="{FF2B5EF4-FFF2-40B4-BE49-F238E27FC236}">
                <a16:creationId xmlns:a16="http://schemas.microsoft.com/office/drawing/2014/main" id="{34C2F682-4D18-6241-85F7-E15E9C7A8620}"/>
              </a:ext>
            </a:extLst>
          </p:cNvPr>
          <p:cNvPicPr>
            <a:picLocks noGrp="1" noChangeAspect="1"/>
          </p:cNvPicPr>
          <p:nvPr>
            <p:ph type="pic" idx="3"/>
          </p:nvPr>
        </p:nvPicPr>
        <p:blipFill rotWithShape="1">
          <a:blip r:embed="rId3"/>
          <a:srcRect l="5439" t="30615" r="8168" b="17436"/>
          <a:stretch/>
        </p:blipFill>
        <p:spPr>
          <a:xfrm>
            <a:off x="9166248" y="3677056"/>
            <a:ext cx="2656058" cy="2141552"/>
          </a:xfrm>
          <a:effectLst>
            <a:outerShdw blurRad="50800" dist="38100" dir="2700000" algn="tl" rotWithShape="0">
              <a:prstClr val="black">
                <a:alpha val="40000"/>
              </a:prstClr>
            </a:outerShdw>
          </a:effectLst>
        </p:spPr>
      </p:pic>
      <p:pic>
        <p:nvPicPr>
          <p:cNvPr id="36" name="Picture 35">
            <a:extLst>
              <a:ext uri="{FF2B5EF4-FFF2-40B4-BE49-F238E27FC236}">
                <a16:creationId xmlns:a16="http://schemas.microsoft.com/office/drawing/2014/main" id="{93AB4C7D-1972-7449-BC4F-268E8676EDBB}"/>
              </a:ext>
            </a:extLst>
          </p:cNvPr>
          <p:cNvPicPr>
            <a:picLocks noChangeAspect="1"/>
          </p:cNvPicPr>
          <p:nvPr/>
        </p:nvPicPr>
        <p:blipFill>
          <a:blip r:embed="rId4"/>
          <a:stretch>
            <a:fillRect/>
          </a:stretch>
        </p:blipFill>
        <p:spPr>
          <a:xfrm>
            <a:off x="9166248" y="1425459"/>
            <a:ext cx="2671387" cy="2003541"/>
          </a:xfrm>
          <a:prstGeom prst="rect">
            <a:avLst/>
          </a:prstGeom>
          <a:effectLst>
            <a:outerShdw blurRad="50800" dist="38100" dir="2700000" algn="tl" rotWithShape="0">
              <a:prstClr val="black">
                <a:alpha val="40000"/>
              </a:prstClr>
            </a:outerShdw>
          </a:effectLst>
        </p:spPr>
      </p:pic>
      <p:sp>
        <p:nvSpPr>
          <p:cNvPr id="28" name="Google Shape;83;p2">
            <a:extLst>
              <a:ext uri="{FF2B5EF4-FFF2-40B4-BE49-F238E27FC236}">
                <a16:creationId xmlns:a16="http://schemas.microsoft.com/office/drawing/2014/main" id="{46CC5BBD-55B2-47FC-8046-A9BC4D96D542}"/>
              </a:ext>
            </a:extLst>
          </p:cNvPr>
          <p:cNvSpPr txBox="1"/>
          <p:nvPr/>
        </p:nvSpPr>
        <p:spPr>
          <a:xfrm>
            <a:off x="5098094" y="4218618"/>
            <a:ext cx="3449324" cy="1862571"/>
          </a:xfrm>
          <a:prstGeom prst="rect">
            <a:avLst/>
          </a:prstGeom>
          <a:noFill/>
          <a:ln>
            <a:noFill/>
          </a:ln>
        </p:spPr>
        <p:txBody>
          <a:bodyPr spcFirstLastPara="1" wrap="square" lIns="91425" tIns="45700" rIns="91425" bIns="45700" anchor="t" anchorCtr="0">
            <a:normAutofit/>
          </a:bodyPr>
          <a:lstStyle/>
          <a:p>
            <a:pPr marL="60325" marR="0" lvl="0" indent="0" algn="ctr" rtl="0">
              <a:lnSpc>
                <a:spcPct val="120000"/>
              </a:lnSpc>
              <a:spcBef>
                <a:spcPts val="1000"/>
              </a:spcBef>
              <a:spcAft>
                <a:spcPts val="0"/>
              </a:spcAft>
              <a:buClr>
                <a:srgbClr val="5496AD"/>
              </a:buClr>
              <a:buSzPts val="2000"/>
              <a:buFont typeface="Arial"/>
              <a:buNone/>
            </a:pPr>
            <a:r>
              <a:rPr lang="en-US" sz="2000" b="0" i="0" u="none" strike="noStrike" cap="none" dirty="0">
                <a:solidFill>
                  <a:srgbClr val="5496AD"/>
                </a:solidFill>
                <a:latin typeface="Georgia"/>
                <a:ea typeface="Georgia"/>
                <a:cs typeface="Georgia"/>
                <a:sym typeface="Georgia"/>
              </a:rPr>
              <a:t>At any time in DEVELOP, you can be a leader, but only sometimes will you be a “</a:t>
            </a:r>
            <a:r>
              <a:rPr lang="en-US" sz="2000" b="1" i="0" u="none" strike="noStrike" cap="none" dirty="0">
                <a:solidFill>
                  <a:srgbClr val="5496AD"/>
                </a:solidFill>
                <a:latin typeface="Georgia"/>
                <a:ea typeface="Georgia"/>
                <a:cs typeface="Georgia"/>
                <a:sym typeface="Georgia"/>
              </a:rPr>
              <a:t>designated leader</a:t>
            </a:r>
            <a:r>
              <a:rPr lang="en-US" sz="2000" b="0" i="0" u="none" strike="noStrike" cap="none" dirty="0">
                <a:solidFill>
                  <a:srgbClr val="5496AD"/>
                </a:solidFill>
                <a:latin typeface="Georgia"/>
                <a:ea typeface="Georgia"/>
                <a:cs typeface="Georgia"/>
                <a:sym typeface="Georgia"/>
              </a:rPr>
              <a:t>.”</a:t>
            </a:r>
            <a:endParaRPr dirty="0"/>
          </a:p>
          <a:p>
            <a:pPr marL="285750" marR="0" lvl="0" indent="-98425" algn="l" rtl="0">
              <a:lnSpc>
                <a:spcPct val="120000"/>
              </a:lnSpc>
              <a:spcBef>
                <a:spcPts val="1000"/>
              </a:spcBef>
              <a:spcAft>
                <a:spcPts val="0"/>
              </a:spcAft>
              <a:buClr>
                <a:srgbClr val="6A7278"/>
              </a:buClr>
              <a:buSzPts val="2000"/>
              <a:buFont typeface="Arial"/>
              <a:buNone/>
            </a:pPr>
            <a:endParaRPr sz="2000" b="0" i="0" u="none" strike="noStrike" cap="none" dirty="0">
              <a:solidFill>
                <a:srgbClr val="5496AD"/>
              </a:solidFill>
              <a:latin typeface="Georgia"/>
              <a:ea typeface="Georgia"/>
              <a:cs typeface="Georgia"/>
              <a:sym typeface="Georgia"/>
            </a:endParaRPr>
          </a:p>
        </p:txBody>
      </p:sp>
    </p:spTree>
    <p:extLst>
      <p:ext uri="{BB962C8B-B14F-4D97-AF65-F5344CB8AC3E}">
        <p14:creationId xmlns:p14="http://schemas.microsoft.com/office/powerpoint/2010/main" val="17613181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2"/>
          <p:cNvSpPr txBox="1">
            <a:spLocks noGrp="1"/>
          </p:cNvSpPr>
          <p:nvPr>
            <p:ph type="title"/>
          </p:nvPr>
        </p:nvSpPr>
        <p:spPr>
          <a:xfrm>
            <a:off x="838200" y="365125"/>
            <a:ext cx="10515600" cy="57005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6A7278"/>
              </a:buClr>
              <a:buSzPts val="1400"/>
              <a:buFont typeface="Arial"/>
              <a:buNone/>
            </a:pPr>
            <a:r>
              <a:rPr lang="en-US" sz="1400" dirty="0">
                <a:latin typeface="Arial"/>
                <a:ea typeface="Arial"/>
                <a:cs typeface="Arial"/>
                <a:sym typeface="Arial"/>
              </a:rPr>
              <a:t>LEADERSHIP STYLES</a:t>
            </a:r>
            <a:endParaRPr sz="1400" dirty="0">
              <a:latin typeface="Arial"/>
              <a:ea typeface="Arial"/>
              <a:cs typeface="Arial"/>
              <a:sym typeface="Arial"/>
            </a:endParaRPr>
          </a:p>
        </p:txBody>
      </p:sp>
      <p:sp>
        <p:nvSpPr>
          <p:cNvPr id="69" name="Google Shape;69;p2"/>
          <p:cNvSpPr txBox="1">
            <a:spLocks noGrp="1"/>
          </p:cNvSpPr>
          <p:nvPr>
            <p:ph type="body" idx="1"/>
          </p:nvPr>
        </p:nvSpPr>
        <p:spPr>
          <a:xfrm>
            <a:off x="838199" y="984732"/>
            <a:ext cx="10712117" cy="820004"/>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595AC"/>
              </a:buClr>
              <a:buSzPts val="3200"/>
              <a:buNone/>
            </a:pPr>
            <a:r>
              <a:rPr lang="en-US" sz="3200" dirty="0"/>
              <a:t>Project Leads: Common Misconceptions</a:t>
            </a:r>
            <a:endParaRPr sz="3200" dirty="0"/>
          </a:p>
        </p:txBody>
      </p:sp>
      <p:grpSp>
        <p:nvGrpSpPr>
          <p:cNvPr id="18" name="Group 17">
            <a:extLst>
              <a:ext uri="{FF2B5EF4-FFF2-40B4-BE49-F238E27FC236}">
                <a16:creationId xmlns:a16="http://schemas.microsoft.com/office/drawing/2014/main" id="{3793C21E-099E-48DE-96F9-31E1B020C29D}"/>
              </a:ext>
            </a:extLst>
          </p:cNvPr>
          <p:cNvGrpSpPr/>
          <p:nvPr/>
        </p:nvGrpSpPr>
        <p:grpSpPr>
          <a:xfrm>
            <a:off x="10775708" y="22674"/>
            <a:ext cx="717868" cy="6821483"/>
            <a:chOff x="10775708" y="22674"/>
            <a:chExt cx="717868" cy="6821483"/>
          </a:xfrm>
        </p:grpSpPr>
        <p:pic>
          <p:nvPicPr>
            <p:cNvPr id="19" name="Picture 18">
              <a:extLst>
                <a:ext uri="{FF2B5EF4-FFF2-40B4-BE49-F238E27FC236}">
                  <a16:creationId xmlns:a16="http://schemas.microsoft.com/office/drawing/2014/main" id="{8D88853B-74D0-4B26-892D-50B6580289E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779805" y="1553656"/>
              <a:ext cx="709675" cy="713232"/>
            </a:xfrm>
            <a:prstGeom prst="rect">
              <a:avLst/>
            </a:prstGeom>
          </p:spPr>
        </p:pic>
        <p:pic>
          <p:nvPicPr>
            <p:cNvPr id="20" name="Picture 19">
              <a:extLst>
                <a:ext uri="{FF2B5EF4-FFF2-40B4-BE49-F238E27FC236}">
                  <a16:creationId xmlns:a16="http://schemas.microsoft.com/office/drawing/2014/main" id="{5D2F5239-730F-48CB-8C4A-DBED28A8772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779805" y="22674"/>
              <a:ext cx="709675" cy="713232"/>
            </a:xfrm>
            <a:prstGeom prst="rect">
              <a:avLst/>
            </a:prstGeom>
          </p:spPr>
        </p:pic>
        <p:pic>
          <p:nvPicPr>
            <p:cNvPr id="21" name="Picture 20">
              <a:extLst>
                <a:ext uri="{FF2B5EF4-FFF2-40B4-BE49-F238E27FC236}">
                  <a16:creationId xmlns:a16="http://schemas.microsoft.com/office/drawing/2014/main" id="{FF0AC0D4-A1EA-46DC-85F4-65CA1AC306F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79810" y="3850129"/>
              <a:ext cx="709665" cy="713232"/>
            </a:xfrm>
            <a:prstGeom prst="rect">
              <a:avLst/>
            </a:prstGeom>
          </p:spPr>
        </p:pic>
        <p:pic>
          <p:nvPicPr>
            <p:cNvPr id="22" name="Picture 21">
              <a:extLst>
                <a:ext uri="{FF2B5EF4-FFF2-40B4-BE49-F238E27FC236}">
                  <a16:creationId xmlns:a16="http://schemas.microsoft.com/office/drawing/2014/main" id="{6FC08E2F-228F-42D2-8CA0-44043497586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780538" y="2319147"/>
              <a:ext cx="708209" cy="713232"/>
            </a:xfrm>
            <a:prstGeom prst="rect">
              <a:avLst/>
            </a:prstGeom>
          </p:spPr>
        </p:pic>
        <p:pic>
          <p:nvPicPr>
            <p:cNvPr id="23" name="Picture 22">
              <a:extLst>
                <a:ext uri="{FF2B5EF4-FFF2-40B4-BE49-F238E27FC236}">
                  <a16:creationId xmlns:a16="http://schemas.microsoft.com/office/drawing/2014/main" id="{F9E3E5BA-69A1-4900-ABFD-41111B90FA4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779802" y="3084638"/>
              <a:ext cx="709681" cy="713232"/>
            </a:xfrm>
            <a:prstGeom prst="rect">
              <a:avLst/>
            </a:prstGeom>
          </p:spPr>
        </p:pic>
        <p:pic>
          <p:nvPicPr>
            <p:cNvPr id="24" name="Picture 23">
              <a:extLst>
                <a:ext uri="{FF2B5EF4-FFF2-40B4-BE49-F238E27FC236}">
                  <a16:creationId xmlns:a16="http://schemas.microsoft.com/office/drawing/2014/main" id="{564E0707-2570-4476-9B6E-CEE2176DE24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779805" y="788165"/>
              <a:ext cx="709675" cy="713232"/>
            </a:xfrm>
            <a:prstGeom prst="rect">
              <a:avLst/>
            </a:prstGeom>
          </p:spPr>
        </p:pic>
        <p:pic>
          <p:nvPicPr>
            <p:cNvPr id="25" name="Picture 24">
              <a:extLst>
                <a:ext uri="{FF2B5EF4-FFF2-40B4-BE49-F238E27FC236}">
                  <a16:creationId xmlns:a16="http://schemas.microsoft.com/office/drawing/2014/main" id="{1EA93BF4-6D4F-497A-89B9-0EFAFE15647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779810" y="4615620"/>
              <a:ext cx="709665" cy="713232"/>
            </a:xfrm>
            <a:prstGeom prst="rect">
              <a:avLst/>
            </a:prstGeom>
          </p:spPr>
        </p:pic>
        <p:pic>
          <p:nvPicPr>
            <p:cNvPr id="26" name="Picture 25">
              <a:extLst>
                <a:ext uri="{FF2B5EF4-FFF2-40B4-BE49-F238E27FC236}">
                  <a16:creationId xmlns:a16="http://schemas.microsoft.com/office/drawing/2014/main" id="{4546B966-FC29-478E-9D8A-724E5EAD60E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778026" y="5381111"/>
              <a:ext cx="713232" cy="713232"/>
            </a:xfrm>
            <a:prstGeom prst="rect">
              <a:avLst/>
            </a:prstGeom>
          </p:spPr>
        </p:pic>
        <p:pic>
          <p:nvPicPr>
            <p:cNvPr id="27" name="Picture 26">
              <a:extLst>
                <a:ext uri="{FF2B5EF4-FFF2-40B4-BE49-F238E27FC236}">
                  <a16:creationId xmlns:a16="http://schemas.microsoft.com/office/drawing/2014/main" id="{4E187438-0FBD-436F-8635-E0EE4FFEDB4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948" t="2359" r="1188" b="2741"/>
            <a:stretch/>
          </p:blipFill>
          <p:spPr>
            <a:xfrm>
              <a:off x="10775708" y="6130925"/>
              <a:ext cx="717868" cy="713232"/>
            </a:xfrm>
            <a:prstGeom prst="rect">
              <a:avLst/>
            </a:prstGeom>
          </p:spPr>
        </p:pic>
      </p:grpSp>
      <p:grpSp>
        <p:nvGrpSpPr>
          <p:cNvPr id="28" name="Google Shape;80;p2">
            <a:extLst>
              <a:ext uri="{FF2B5EF4-FFF2-40B4-BE49-F238E27FC236}">
                <a16:creationId xmlns:a16="http://schemas.microsoft.com/office/drawing/2014/main" id="{035BB184-F605-A045-8835-0DB66497FD5F}"/>
              </a:ext>
            </a:extLst>
          </p:cNvPr>
          <p:cNvGrpSpPr/>
          <p:nvPr/>
        </p:nvGrpSpPr>
        <p:grpSpPr>
          <a:xfrm>
            <a:off x="6096000" y="5737727"/>
            <a:ext cx="3360762" cy="959100"/>
            <a:chOff x="1106054" y="5121451"/>
            <a:chExt cx="5456111" cy="1005840"/>
          </a:xfrm>
        </p:grpSpPr>
        <p:sp>
          <p:nvSpPr>
            <p:cNvPr id="29" name="Google Shape;81;p2">
              <a:extLst>
                <a:ext uri="{FF2B5EF4-FFF2-40B4-BE49-F238E27FC236}">
                  <a16:creationId xmlns:a16="http://schemas.microsoft.com/office/drawing/2014/main" id="{B83DD2EE-A892-D54A-A745-5CC8C7132D13}"/>
                </a:ext>
              </a:extLst>
            </p:cNvPr>
            <p:cNvSpPr/>
            <p:nvPr/>
          </p:nvSpPr>
          <p:spPr>
            <a:xfrm>
              <a:off x="1109720" y="5121451"/>
              <a:ext cx="5452445" cy="1005840"/>
            </a:xfrm>
            <a:prstGeom prst="roundRect">
              <a:avLst>
                <a:gd name="adj" fmla="val 16667"/>
              </a:avLst>
            </a:prstGeom>
            <a:noFill/>
            <a:ln w="12700" cap="flat" cmpd="sng">
              <a:solidFill>
                <a:srgbClr val="5496A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eorgia"/>
                <a:ea typeface="Georgia"/>
                <a:cs typeface="Georgia"/>
                <a:sym typeface="Georgia"/>
              </a:endParaRPr>
            </a:p>
          </p:txBody>
        </p:sp>
        <p:sp>
          <p:nvSpPr>
            <p:cNvPr id="30" name="Google Shape;82;p2">
              <a:extLst>
                <a:ext uri="{FF2B5EF4-FFF2-40B4-BE49-F238E27FC236}">
                  <a16:creationId xmlns:a16="http://schemas.microsoft.com/office/drawing/2014/main" id="{75AE6458-2594-294F-85C7-5E999F2DF0BE}"/>
                </a:ext>
              </a:extLst>
            </p:cNvPr>
            <p:cNvSpPr txBox="1"/>
            <p:nvPr/>
          </p:nvSpPr>
          <p:spPr>
            <a:xfrm>
              <a:off x="1106054" y="5179048"/>
              <a:ext cx="5452444" cy="922669"/>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8C1"/>
                </a:buClr>
                <a:buSzPts val="1600"/>
                <a:buFont typeface="Arial"/>
                <a:buNone/>
              </a:pPr>
              <a:r>
                <a:rPr lang="en-US" sz="1600" b="1" i="1" u="none" strike="noStrike" cap="none" dirty="0">
                  <a:solidFill>
                    <a:srgbClr val="0061AA"/>
                  </a:solidFill>
                  <a:latin typeface="Century Gothic"/>
                  <a:ea typeface="Century Gothic"/>
                  <a:cs typeface="Century Gothic"/>
                  <a:sym typeface="Century Gothic"/>
                </a:rPr>
                <a:t>By the way:</a:t>
              </a:r>
              <a:endParaRPr dirty="0"/>
            </a:p>
            <a:p>
              <a:pPr marL="0" marR="0" lvl="0" indent="0" algn="ctr" rtl="0">
                <a:lnSpc>
                  <a:spcPct val="90000"/>
                </a:lnSpc>
                <a:spcBef>
                  <a:spcPts val="600"/>
                </a:spcBef>
                <a:spcAft>
                  <a:spcPts val="0"/>
                </a:spcAft>
                <a:buClr>
                  <a:srgbClr val="0078C1"/>
                </a:buClr>
                <a:buSzPts val="1800"/>
                <a:buFont typeface="Arial"/>
                <a:buNone/>
              </a:pPr>
              <a:r>
                <a:rPr lang="en-US" sz="1800" b="0" i="0" u="none" strike="noStrike" cap="none" dirty="0">
                  <a:solidFill>
                    <a:srgbClr val="3F3F3F"/>
                  </a:solidFill>
                  <a:latin typeface="Century Gothic"/>
                  <a:ea typeface="Century Gothic"/>
                  <a:cs typeface="Century Gothic"/>
                  <a:sym typeface="Century Gothic"/>
                </a:rPr>
                <a:t>Project Leads are not the </a:t>
              </a:r>
              <a:r>
                <a:rPr lang="en-US" sz="1800" dirty="0">
                  <a:solidFill>
                    <a:srgbClr val="3F3F3F"/>
                  </a:solidFill>
                  <a:latin typeface="Century Gothic"/>
                  <a:ea typeface="Century Gothic"/>
                  <a:cs typeface="Century Gothic"/>
                  <a:sym typeface="Century Gothic"/>
                </a:rPr>
                <a:t>"</a:t>
              </a:r>
              <a:r>
                <a:rPr lang="en-US" sz="1800" b="0" i="0" u="none" strike="noStrike" cap="none" dirty="0">
                  <a:solidFill>
                    <a:srgbClr val="3F3F3F"/>
                  </a:solidFill>
                  <a:latin typeface="Century Gothic"/>
                  <a:ea typeface="Century Gothic"/>
                  <a:cs typeface="Century Gothic"/>
                  <a:sym typeface="Century Gothic"/>
                </a:rPr>
                <a:t>designated</a:t>
              </a:r>
              <a:r>
                <a:rPr lang="en-US" sz="1800" dirty="0">
                  <a:solidFill>
                    <a:srgbClr val="3F3F3F"/>
                  </a:solidFill>
                  <a:latin typeface="Century Gothic"/>
                  <a:ea typeface="Century Gothic"/>
                  <a:cs typeface="Century Gothic"/>
                  <a:sym typeface="Century Gothic"/>
                </a:rPr>
                <a:t>"</a:t>
              </a:r>
              <a:r>
                <a:rPr lang="en-US" sz="1800" b="0" i="0" u="none" strike="noStrike" cap="none" dirty="0">
                  <a:solidFill>
                    <a:srgbClr val="3F3F3F"/>
                  </a:solidFill>
                  <a:latin typeface="Century Gothic"/>
                  <a:ea typeface="Century Gothic"/>
                  <a:cs typeface="Century Gothic"/>
                  <a:sym typeface="Century Gothic"/>
                </a:rPr>
                <a:t> leader.</a:t>
              </a:r>
              <a:endParaRPr dirty="0"/>
            </a:p>
            <a:p>
              <a:pPr marL="0" marR="0" lvl="0" indent="0" algn="ctr" rtl="0">
                <a:lnSpc>
                  <a:spcPct val="90000"/>
                </a:lnSpc>
                <a:spcBef>
                  <a:spcPts val="0"/>
                </a:spcBef>
                <a:spcAft>
                  <a:spcPts val="0"/>
                </a:spcAft>
                <a:buClr>
                  <a:srgbClr val="0078C1"/>
                </a:buClr>
                <a:buSzPts val="1800"/>
                <a:buFont typeface="Arial"/>
                <a:buNone/>
              </a:pPr>
              <a:endParaRPr sz="1800" b="0" i="0" u="none" strike="noStrike" cap="none" dirty="0">
                <a:solidFill>
                  <a:srgbClr val="3F3F3F"/>
                </a:solidFill>
                <a:latin typeface="Century Gothic"/>
                <a:ea typeface="Century Gothic"/>
                <a:cs typeface="Century Gothic"/>
                <a:sym typeface="Century Gothic"/>
              </a:endParaRPr>
            </a:p>
          </p:txBody>
        </p:sp>
      </p:grpSp>
      <p:sp>
        <p:nvSpPr>
          <p:cNvPr id="31" name="Content Placeholder 18">
            <a:extLst>
              <a:ext uri="{FF2B5EF4-FFF2-40B4-BE49-F238E27FC236}">
                <a16:creationId xmlns:a16="http://schemas.microsoft.com/office/drawing/2014/main" id="{F9D55CEF-A1BA-AC47-90B1-51C72604006E}"/>
              </a:ext>
            </a:extLst>
          </p:cNvPr>
          <p:cNvSpPr txBox="1">
            <a:spLocks/>
          </p:cNvSpPr>
          <p:nvPr/>
        </p:nvSpPr>
        <p:spPr>
          <a:xfrm>
            <a:off x="838198" y="1854286"/>
            <a:ext cx="9518781" cy="4445876"/>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2000" dirty="0">
                <a:latin typeface="Georgia"/>
              </a:rPr>
              <a:t>Project Leads </a:t>
            </a:r>
            <a:r>
              <a:rPr lang="en-US" sz="2000" b="1" i="1" dirty="0">
                <a:latin typeface="Georgia"/>
              </a:rPr>
              <a:t>do not…</a:t>
            </a:r>
            <a:endParaRPr lang="en-US" sz="2000" dirty="0">
              <a:latin typeface="Georgia"/>
            </a:endParaRPr>
          </a:p>
          <a:p>
            <a:pPr marL="403225" indent="-342900">
              <a:buClr>
                <a:srgbClr val="6A7178"/>
              </a:buClr>
              <a:buFont typeface="Arial" panose="020B0604020202020204" pitchFamily="34" charset="0"/>
              <a:buChar char="•"/>
            </a:pPr>
            <a:r>
              <a:rPr lang="en-US" sz="1800" b="1" dirty="0"/>
              <a:t>Do more work </a:t>
            </a:r>
            <a:r>
              <a:rPr lang="en-US" sz="1800" dirty="0"/>
              <a:t>or work more hours than other team member</a:t>
            </a:r>
            <a:endParaRPr lang="en-US" sz="1600" dirty="0"/>
          </a:p>
          <a:p>
            <a:pPr marL="1089025" lvl="1" indent="-342900">
              <a:buClr>
                <a:srgbClr val="6A7178"/>
              </a:buClr>
              <a:buFont typeface="Arial" panose="020B0604020202020204" pitchFamily="34" charset="0"/>
              <a:buChar char="•"/>
            </a:pPr>
            <a:r>
              <a:rPr lang="en-US" sz="1600" dirty="0"/>
              <a:t>Project Leads are also participants and have the same participant role, just different tasks within the role</a:t>
            </a:r>
          </a:p>
          <a:p>
            <a:pPr marL="403225" indent="-342900">
              <a:buClr>
                <a:srgbClr val="6A7178"/>
              </a:buClr>
              <a:buFont typeface="Arial" panose="020B0604020202020204" pitchFamily="34" charset="0"/>
              <a:buChar char="•"/>
            </a:pPr>
            <a:r>
              <a:rPr lang="en-US" sz="1800" b="1" dirty="0"/>
              <a:t>Tell team members </a:t>
            </a:r>
            <a:r>
              <a:rPr lang="en-US" sz="1800" dirty="0"/>
              <a:t>what to do each day</a:t>
            </a:r>
          </a:p>
          <a:p>
            <a:pPr marL="1089025" lvl="1" indent="-342900">
              <a:buClr>
                <a:srgbClr val="6A7178"/>
              </a:buClr>
              <a:buFont typeface="Arial" panose="020B0604020202020204" pitchFamily="34" charset="0"/>
              <a:buChar char="•"/>
            </a:pPr>
            <a:r>
              <a:rPr lang="en-US" sz="1600" dirty="0">
                <a:latin typeface="Georgia"/>
              </a:rPr>
              <a:t>Project Leads are in charge of project organization. This means occasional delegation, but it does not mean daily oversight. If they need to delegate, they should check in with the team about who wants to do what, then helping keep the team accountable as they work.</a:t>
            </a:r>
          </a:p>
          <a:p>
            <a:pPr marL="403225" indent="-342900">
              <a:buClr>
                <a:srgbClr val="6A7178"/>
              </a:buClr>
              <a:buFont typeface="Arial" panose="020B0604020202020204" pitchFamily="34" charset="0"/>
              <a:buChar char="•"/>
            </a:pPr>
            <a:r>
              <a:rPr lang="en-US" sz="1900" b="1" dirty="0"/>
              <a:t>Pick up slack </a:t>
            </a:r>
            <a:r>
              <a:rPr lang="en-US" sz="1900" dirty="0"/>
              <a:t>if other team members are struggling</a:t>
            </a:r>
          </a:p>
          <a:p>
            <a:pPr marL="1089025" lvl="1" indent="-342900">
              <a:buClr>
                <a:srgbClr val="6A7178"/>
              </a:buClr>
              <a:buFont typeface="Arial" panose="020B0604020202020204" pitchFamily="34" charset="0"/>
              <a:buChar char="•"/>
            </a:pPr>
            <a:r>
              <a:rPr lang="en-US" sz="1600" dirty="0">
                <a:latin typeface="Georgia"/>
              </a:rPr>
              <a:t>DEVELOP isn’t always easy! Your team should be communicating together about workloads and supporting each other when things get stressful.</a:t>
            </a:r>
          </a:p>
          <a:p>
            <a:pPr marL="1089025" lvl="1" indent="-342900">
              <a:buClr>
                <a:srgbClr val="6A7178"/>
              </a:buClr>
              <a:buFont typeface="Arial" panose="020B0604020202020204" pitchFamily="34" charset="0"/>
              <a:buChar char="•"/>
            </a:pPr>
            <a:endParaRPr lang="en-US" sz="2000" dirty="0"/>
          </a:p>
          <a:p>
            <a:pPr marL="285750" indent="-225425">
              <a:buFont typeface="Arial" panose="020B0604020202020204" pitchFamily="34" charset="0"/>
              <a:buChar char="•"/>
            </a:pPr>
            <a:endParaRPr lang="en-US" dirty="0"/>
          </a:p>
        </p:txBody>
      </p:sp>
    </p:spTree>
    <p:extLst>
      <p:ext uri="{BB962C8B-B14F-4D97-AF65-F5344CB8AC3E}">
        <p14:creationId xmlns:p14="http://schemas.microsoft.com/office/powerpoint/2010/main" val="394048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2"/>
          <p:cNvSpPr txBox="1">
            <a:spLocks noGrp="1"/>
          </p:cNvSpPr>
          <p:nvPr>
            <p:ph type="title"/>
          </p:nvPr>
        </p:nvSpPr>
        <p:spPr>
          <a:xfrm>
            <a:off x="838200" y="365125"/>
            <a:ext cx="10515600" cy="57005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6A7278"/>
              </a:buClr>
              <a:buSzPts val="1400"/>
              <a:buFont typeface="Arial"/>
              <a:buNone/>
            </a:pPr>
            <a:r>
              <a:rPr lang="en-US" sz="1400" dirty="0">
                <a:latin typeface="Arial"/>
                <a:ea typeface="Arial"/>
                <a:cs typeface="Arial"/>
                <a:sym typeface="Arial"/>
              </a:rPr>
              <a:t>LEADERSHIP STYLES</a:t>
            </a:r>
            <a:endParaRPr sz="1400" dirty="0">
              <a:latin typeface="Arial"/>
              <a:ea typeface="Arial"/>
              <a:cs typeface="Arial"/>
              <a:sym typeface="Arial"/>
            </a:endParaRPr>
          </a:p>
        </p:txBody>
      </p:sp>
      <p:sp>
        <p:nvSpPr>
          <p:cNvPr id="69" name="Google Shape;69;p2"/>
          <p:cNvSpPr txBox="1">
            <a:spLocks noGrp="1"/>
          </p:cNvSpPr>
          <p:nvPr>
            <p:ph type="body" idx="1"/>
          </p:nvPr>
        </p:nvSpPr>
        <p:spPr>
          <a:xfrm>
            <a:off x="838199" y="984732"/>
            <a:ext cx="10712117" cy="820004"/>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595AC"/>
              </a:buClr>
              <a:buSzPts val="3200"/>
              <a:buNone/>
            </a:pPr>
            <a:r>
              <a:rPr lang="en-US" sz="3200" dirty="0"/>
              <a:t>The Responsibilities of a Project Lead</a:t>
            </a:r>
            <a:endParaRPr sz="3200" dirty="0"/>
          </a:p>
        </p:txBody>
      </p:sp>
      <p:sp>
        <p:nvSpPr>
          <p:cNvPr id="70" name="Google Shape;70;p2"/>
          <p:cNvSpPr txBox="1"/>
          <p:nvPr/>
        </p:nvSpPr>
        <p:spPr>
          <a:xfrm>
            <a:off x="838201" y="1840452"/>
            <a:ext cx="6369423" cy="4733967"/>
          </a:xfrm>
          <a:prstGeom prst="rect">
            <a:avLst/>
          </a:prstGeom>
          <a:noFill/>
          <a:ln>
            <a:noFill/>
          </a:ln>
        </p:spPr>
        <p:txBody>
          <a:bodyPr spcFirstLastPara="1" wrap="square" lIns="91425" tIns="45700" rIns="91425" bIns="45700" anchor="t" anchorCtr="0">
            <a:normAutofit/>
          </a:bodyPr>
          <a:lstStyle/>
          <a:p>
            <a:pPr marL="60325" marR="0" lvl="0" algn="l" rtl="0">
              <a:lnSpc>
                <a:spcPct val="120000"/>
              </a:lnSpc>
              <a:spcBef>
                <a:spcPts val="0"/>
              </a:spcBef>
              <a:spcAft>
                <a:spcPts val="0"/>
              </a:spcAft>
              <a:buClr>
                <a:srgbClr val="6A7278"/>
              </a:buClr>
              <a:buSzPts val="1600"/>
            </a:pPr>
            <a:r>
              <a:rPr lang="en-US" sz="2000" b="0" i="0" u="none" strike="noStrike" cap="none" dirty="0">
                <a:solidFill>
                  <a:srgbClr val="6A7278"/>
                </a:solidFill>
                <a:latin typeface="Georgia" panose="02040502050405020303" pitchFamily="18" charset="0"/>
                <a:ea typeface="Georgia"/>
                <a:cs typeface="Georgia"/>
                <a:sym typeface="Georgia"/>
              </a:rPr>
              <a:t>Project Leads </a:t>
            </a:r>
            <a:r>
              <a:rPr lang="en-US" sz="2000" b="1" i="1" u="none" strike="noStrike" cap="none" dirty="0">
                <a:solidFill>
                  <a:srgbClr val="6A7278"/>
                </a:solidFill>
                <a:latin typeface="Georgia" panose="02040502050405020303" pitchFamily="18" charset="0"/>
                <a:ea typeface="Georgia"/>
                <a:cs typeface="Georgia"/>
                <a:sym typeface="Georgia"/>
              </a:rPr>
              <a:t>do</a:t>
            </a:r>
            <a:r>
              <a:rPr lang="en-US" sz="2000" b="0" u="none" strike="noStrike" cap="none" dirty="0">
                <a:solidFill>
                  <a:srgbClr val="6A7278"/>
                </a:solidFill>
                <a:latin typeface="Georgia" panose="02040502050405020303" pitchFamily="18" charset="0"/>
                <a:ea typeface="Georgia"/>
                <a:cs typeface="Georgia"/>
                <a:sym typeface="Georgia"/>
              </a:rPr>
              <a:t>…</a:t>
            </a:r>
            <a:endParaRPr lang="en-US" sz="2000" i="0" u="none" strike="noStrike" cap="none" dirty="0">
              <a:solidFill>
                <a:srgbClr val="6A7278"/>
              </a:solidFill>
              <a:latin typeface="Georgia" panose="02040502050405020303" pitchFamily="18" charset="0"/>
              <a:ea typeface="Georgia"/>
              <a:cs typeface="Georgia"/>
              <a:sym typeface="Georgia"/>
            </a:endParaRPr>
          </a:p>
          <a:p>
            <a:pPr marL="517525" lvl="8" indent="-457200">
              <a:lnSpc>
                <a:spcPct val="120000"/>
              </a:lnSpc>
              <a:spcBef>
                <a:spcPts val="1200"/>
              </a:spcBef>
              <a:buClr>
                <a:srgbClr val="6A7278"/>
              </a:buClr>
              <a:buSzPts val="1600"/>
              <a:buFont typeface="Arial" panose="020B0604020202020204" pitchFamily="34" charset="0"/>
              <a:buChar char="•"/>
            </a:pPr>
            <a:r>
              <a:rPr lang="en-US" sz="2000" b="0" i="0" u="none" strike="noStrike" cap="none" dirty="0">
                <a:solidFill>
                  <a:srgbClr val="6A7278"/>
                </a:solidFill>
                <a:latin typeface="Georgia" panose="02040502050405020303" pitchFamily="18" charset="0"/>
                <a:ea typeface="Georgia"/>
                <a:cs typeface="Georgia"/>
                <a:sym typeface="Georgia"/>
              </a:rPr>
              <a:t>Serve as the </a:t>
            </a:r>
            <a:r>
              <a:rPr lang="en-US" sz="2000" b="1" i="0" u="none" strike="noStrike" cap="none" dirty="0">
                <a:solidFill>
                  <a:srgbClr val="6A7278"/>
                </a:solidFill>
                <a:latin typeface="Georgia" panose="02040502050405020303" pitchFamily="18" charset="0"/>
                <a:ea typeface="Georgia"/>
                <a:cs typeface="Georgia"/>
                <a:sym typeface="Georgia"/>
              </a:rPr>
              <a:t>primary point of contact</a:t>
            </a:r>
            <a:r>
              <a:rPr lang="en-US" sz="2000" b="0" i="0" u="none" strike="noStrike" cap="none" dirty="0">
                <a:solidFill>
                  <a:srgbClr val="6A7278"/>
                </a:solidFill>
                <a:latin typeface="Georgia" panose="02040502050405020303" pitchFamily="18" charset="0"/>
                <a:ea typeface="Georgia"/>
                <a:cs typeface="Georgia"/>
                <a:sym typeface="Georgia"/>
              </a:rPr>
              <a:t>, team liaison</a:t>
            </a:r>
          </a:p>
          <a:p>
            <a:pPr marL="517525" lvl="8" indent="-457200">
              <a:lnSpc>
                <a:spcPct val="120000"/>
              </a:lnSpc>
              <a:spcBef>
                <a:spcPts val="600"/>
              </a:spcBef>
              <a:buClr>
                <a:srgbClr val="6A7278"/>
              </a:buClr>
              <a:buSzPts val="1600"/>
              <a:buFont typeface="Arial" panose="020B0604020202020204" pitchFamily="34" charset="0"/>
              <a:buChar char="•"/>
            </a:pPr>
            <a:r>
              <a:rPr lang="en-US" sz="2000" dirty="0">
                <a:solidFill>
                  <a:srgbClr val="6A7278"/>
                </a:solidFill>
                <a:latin typeface="Georgia" panose="02040502050405020303" pitchFamily="18" charset="0"/>
              </a:rPr>
              <a:t>Write and send </a:t>
            </a:r>
            <a:r>
              <a:rPr lang="en-US" sz="2000" b="1" dirty="0">
                <a:solidFill>
                  <a:srgbClr val="6A7278"/>
                </a:solidFill>
                <a:latin typeface="Georgia" panose="02040502050405020303" pitchFamily="18" charset="0"/>
              </a:rPr>
              <a:t>emails</a:t>
            </a:r>
            <a:r>
              <a:rPr lang="en-US" sz="2000" dirty="0">
                <a:solidFill>
                  <a:srgbClr val="6A7278"/>
                </a:solidFill>
                <a:latin typeface="Georgia" panose="02040502050405020303" pitchFamily="18" charset="0"/>
              </a:rPr>
              <a:t> on behalf of their team (varies by node)</a:t>
            </a:r>
          </a:p>
          <a:p>
            <a:pPr marL="517525" lvl="8" indent="-457200">
              <a:lnSpc>
                <a:spcPct val="120000"/>
              </a:lnSpc>
              <a:spcBef>
                <a:spcPts val="600"/>
              </a:spcBef>
              <a:buClr>
                <a:srgbClr val="6A7278"/>
              </a:buClr>
              <a:buSzPts val="1600"/>
              <a:buFont typeface="Arial" panose="020B0604020202020204" pitchFamily="34" charset="0"/>
              <a:buChar char="•"/>
            </a:pPr>
            <a:r>
              <a:rPr lang="en-US" sz="2000" dirty="0">
                <a:solidFill>
                  <a:srgbClr val="6A7278"/>
                </a:solidFill>
                <a:latin typeface="Georgia" panose="02040502050405020303" pitchFamily="18" charset="0"/>
              </a:rPr>
              <a:t>Provide project/team </a:t>
            </a:r>
            <a:r>
              <a:rPr lang="en-US" sz="2000" b="1" dirty="0">
                <a:solidFill>
                  <a:srgbClr val="6A7278"/>
                </a:solidFill>
                <a:latin typeface="Georgia" panose="02040502050405020303" pitchFamily="18" charset="0"/>
              </a:rPr>
              <a:t>updates</a:t>
            </a:r>
            <a:r>
              <a:rPr lang="en-US" sz="2000" dirty="0">
                <a:solidFill>
                  <a:srgbClr val="6A7278"/>
                </a:solidFill>
                <a:latin typeface="Georgia" panose="02040502050405020303" pitchFamily="18" charset="0"/>
              </a:rPr>
              <a:t> to Fellows</a:t>
            </a:r>
          </a:p>
          <a:p>
            <a:pPr marL="517525" lvl="8" indent="-457200">
              <a:lnSpc>
                <a:spcPct val="120000"/>
              </a:lnSpc>
              <a:spcBef>
                <a:spcPts val="600"/>
              </a:spcBef>
              <a:buClr>
                <a:srgbClr val="6A7278"/>
              </a:buClr>
              <a:buSzPts val="1600"/>
              <a:buFont typeface="Arial" panose="020B0604020202020204" pitchFamily="34" charset="0"/>
              <a:buChar char="•"/>
            </a:pPr>
            <a:r>
              <a:rPr lang="en-US" sz="2000" dirty="0">
                <a:solidFill>
                  <a:srgbClr val="6A7278"/>
                </a:solidFill>
                <a:latin typeface="Georgia" panose="02040502050405020303" pitchFamily="18" charset="0"/>
              </a:rPr>
              <a:t>Ensure the team </a:t>
            </a:r>
            <a:r>
              <a:rPr lang="en-US" sz="2000" b="1" dirty="0">
                <a:solidFill>
                  <a:srgbClr val="6A7278"/>
                </a:solidFill>
                <a:latin typeface="Georgia" panose="02040502050405020303" pitchFamily="18" charset="0"/>
              </a:rPr>
              <a:t>completes and submits </a:t>
            </a:r>
            <a:r>
              <a:rPr lang="en-US" sz="2000" dirty="0">
                <a:solidFill>
                  <a:srgbClr val="6A7278"/>
                </a:solidFill>
                <a:latin typeface="Georgia" panose="02040502050405020303" pitchFamily="18" charset="0"/>
              </a:rPr>
              <a:t>all deliverables on time</a:t>
            </a:r>
          </a:p>
          <a:p>
            <a:pPr marL="517525" lvl="8" indent="-457200">
              <a:lnSpc>
                <a:spcPct val="120000"/>
              </a:lnSpc>
              <a:spcBef>
                <a:spcPts val="600"/>
              </a:spcBef>
              <a:buClr>
                <a:srgbClr val="6A7278"/>
              </a:buClr>
              <a:buSzPts val="1600"/>
              <a:buFont typeface="Arial" panose="020B0604020202020204" pitchFamily="34" charset="0"/>
              <a:buChar char="•"/>
            </a:pPr>
            <a:r>
              <a:rPr lang="en-US" sz="2000" b="1" dirty="0">
                <a:solidFill>
                  <a:srgbClr val="6A7278"/>
                </a:solidFill>
                <a:latin typeface="Georgia" panose="02040502050405020303" pitchFamily="18" charset="0"/>
                <a:sym typeface="Barlow Semi Condensed"/>
              </a:rPr>
              <a:t>Foster</a:t>
            </a:r>
            <a:r>
              <a:rPr lang="en-US" sz="2000" dirty="0">
                <a:solidFill>
                  <a:srgbClr val="6A7278"/>
                </a:solidFill>
                <a:latin typeface="Georgia" panose="02040502050405020303" pitchFamily="18" charset="0"/>
                <a:sym typeface="Barlow Semi Condensed"/>
              </a:rPr>
              <a:t> a productive team dynamic and work environment</a:t>
            </a:r>
          </a:p>
          <a:p>
            <a:pPr marL="517525" lvl="8" indent="-457200">
              <a:lnSpc>
                <a:spcPct val="120000"/>
              </a:lnSpc>
              <a:spcBef>
                <a:spcPts val="600"/>
              </a:spcBef>
              <a:buClr>
                <a:srgbClr val="6A7278"/>
              </a:buClr>
              <a:buSzPts val="1600"/>
              <a:buFont typeface="Arial" panose="020B0604020202020204" pitchFamily="34" charset="0"/>
              <a:buChar char="•"/>
            </a:pPr>
            <a:r>
              <a:rPr lang="en-US" sz="2000" b="1" dirty="0">
                <a:solidFill>
                  <a:srgbClr val="6A7278"/>
                </a:solidFill>
                <a:latin typeface="Georgia" panose="02040502050405020303" pitchFamily="18" charset="0"/>
                <a:sym typeface="Barlow Semi Condensed"/>
              </a:rPr>
              <a:t>Empower</a:t>
            </a:r>
            <a:r>
              <a:rPr lang="en-US" sz="2000" dirty="0">
                <a:solidFill>
                  <a:srgbClr val="6A7278"/>
                </a:solidFill>
                <a:latin typeface="Georgia" panose="02040502050405020303" pitchFamily="18" charset="0"/>
                <a:sym typeface="Barlow Semi Condensed"/>
              </a:rPr>
              <a:t> and </a:t>
            </a:r>
            <a:r>
              <a:rPr lang="en-US" sz="2000" b="1" dirty="0">
                <a:solidFill>
                  <a:srgbClr val="6A7278"/>
                </a:solidFill>
                <a:latin typeface="Georgia" panose="02040502050405020303" pitchFamily="18" charset="0"/>
                <a:sym typeface="Barlow Semi Condensed"/>
              </a:rPr>
              <a:t>support</a:t>
            </a:r>
            <a:r>
              <a:rPr lang="en-US" sz="2000" dirty="0">
                <a:solidFill>
                  <a:srgbClr val="6A7278"/>
                </a:solidFill>
                <a:latin typeface="Georgia" panose="02040502050405020303" pitchFamily="18" charset="0"/>
                <a:sym typeface="Barlow Semi Condensed"/>
              </a:rPr>
              <a:t> team members</a:t>
            </a:r>
          </a:p>
          <a:p>
            <a:pPr marL="517525" lvl="8" indent="-457200">
              <a:lnSpc>
                <a:spcPct val="120000"/>
              </a:lnSpc>
              <a:buClr>
                <a:srgbClr val="6A7278"/>
              </a:buClr>
              <a:buSzPts val="1600"/>
              <a:buFont typeface="Arial" panose="020B0604020202020204" pitchFamily="34" charset="0"/>
              <a:buChar char="•"/>
            </a:pPr>
            <a:endParaRPr lang="en-US" sz="2000" dirty="0">
              <a:solidFill>
                <a:srgbClr val="6A7278"/>
              </a:solidFill>
              <a:latin typeface="Georgia" panose="02040502050405020303" pitchFamily="18" charset="0"/>
            </a:endParaRPr>
          </a:p>
          <a:p>
            <a:pPr lvl="0">
              <a:spcBef>
                <a:spcPts val="2100"/>
              </a:spcBef>
              <a:spcAft>
                <a:spcPts val="2100"/>
              </a:spcAft>
            </a:pPr>
            <a:endParaRPr lang="en-US" sz="2000" dirty="0"/>
          </a:p>
          <a:p>
            <a:pPr marL="457200" lvl="0" indent="-381000">
              <a:buSzPts val="2400"/>
              <a:buChar char="-"/>
            </a:pPr>
            <a:endParaRPr lang="en-US" sz="2000" dirty="0">
              <a:latin typeface="Georgia" panose="02040502050405020303" pitchFamily="18" charset="0"/>
            </a:endParaRPr>
          </a:p>
        </p:txBody>
      </p:sp>
      <p:grpSp>
        <p:nvGrpSpPr>
          <p:cNvPr id="18" name="Group 17">
            <a:extLst>
              <a:ext uri="{FF2B5EF4-FFF2-40B4-BE49-F238E27FC236}">
                <a16:creationId xmlns:a16="http://schemas.microsoft.com/office/drawing/2014/main" id="{3793C21E-099E-48DE-96F9-31E1B020C29D}"/>
              </a:ext>
            </a:extLst>
          </p:cNvPr>
          <p:cNvGrpSpPr/>
          <p:nvPr/>
        </p:nvGrpSpPr>
        <p:grpSpPr>
          <a:xfrm>
            <a:off x="10775708" y="22674"/>
            <a:ext cx="717868" cy="6821483"/>
            <a:chOff x="10775708" y="22674"/>
            <a:chExt cx="717868" cy="6821483"/>
          </a:xfrm>
        </p:grpSpPr>
        <p:pic>
          <p:nvPicPr>
            <p:cNvPr id="19" name="Picture 18">
              <a:extLst>
                <a:ext uri="{FF2B5EF4-FFF2-40B4-BE49-F238E27FC236}">
                  <a16:creationId xmlns:a16="http://schemas.microsoft.com/office/drawing/2014/main" id="{8D88853B-74D0-4B26-892D-50B6580289E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779805" y="1553656"/>
              <a:ext cx="709675" cy="713232"/>
            </a:xfrm>
            <a:prstGeom prst="rect">
              <a:avLst/>
            </a:prstGeom>
          </p:spPr>
        </p:pic>
        <p:pic>
          <p:nvPicPr>
            <p:cNvPr id="20" name="Picture 19">
              <a:extLst>
                <a:ext uri="{FF2B5EF4-FFF2-40B4-BE49-F238E27FC236}">
                  <a16:creationId xmlns:a16="http://schemas.microsoft.com/office/drawing/2014/main" id="{5D2F5239-730F-48CB-8C4A-DBED28A8772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779805" y="22674"/>
              <a:ext cx="709675" cy="713232"/>
            </a:xfrm>
            <a:prstGeom prst="rect">
              <a:avLst/>
            </a:prstGeom>
          </p:spPr>
        </p:pic>
        <p:pic>
          <p:nvPicPr>
            <p:cNvPr id="21" name="Picture 20">
              <a:extLst>
                <a:ext uri="{FF2B5EF4-FFF2-40B4-BE49-F238E27FC236}">
                  <a16:creationId xmlns:a16="http://schemas.microsoft.com/office/drawing/2014/main" id="{FF0AC0D4-A1EA-46DC-85F4-65CA1AC306F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79810" y="3850129"/>
              <a:ext cx="709665" cy="713232"/>
            </a:xfrm>
            <a:prstGeom prst="rect">
              <a:avLst/>
            </a:prstGeom>
          </p:spPr>
        </p:pic>
        <p:pic>
          <p:nvPicPr>
            <p:cNvPr id="22" name="Picture 21">
              <a:extLst>
                <a:ext uri="{FF2B5EF4-FFF2-40B4-BE49-F238E27FC236}">
                  <a16:creationId xmlns:a16="http://schemas.microsoft.com/office/drawing/2014/main" id="{6FC08E2F-228F-42D2-8CA0-44043497586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780538" y="2319147"/>
              <a:ext cx="708209" cy="713232"/>
            </a:xfrm>
            <a:prstGeom prst="rect">
              <a:avLst/>
            </a:prstGeom>
          </p:spPr>
        </p:pic>
        <p:pic>
          <p:nvPicPr>
            <p:cNvPr id="23" name="Picture 22">
              <a:extLst>
                <a:ext uri="{FF2B5EF4-FFF2-40B4-BE49-F238E27FC236}">
                  <a16:creationId xmlns:a16="http://schemas.microsoft.com/office/drawing/2014/main" id="{F9E3E5BA-69A1-4900-ABFD-41111B90FA4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779802" y="3084638"/>
              <a:ext cx="709681" cy="713232"/>
            </a:xfrm>
            <a:prstGeom prst="rect">
              <a:avLst/>
            </a:prstGeom>
          </p:spPr>
        </p:pic>
        <p:pic>
          <p:nvPicPr>
            <p:cNvPr id="24" name="Picture 23">
              <a:extLst>
                <a:ext uri="{FF2B5EF4-FFF2-40B4-BE49-F238E27FC236}">
                  <a16:creationId xmlns:a16="http://schemas.microsoft.com/office/drawing/2014/main" id="{564E0707-2570-4476-9B6E-CEE2176DE24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779805" y="788165"/>
              <a:ext cx="709675" cy="713232"/>
            </a:xfrm>
            <a:prstGeom prst="rect">
              <a:avLst/>
            </a:prstGeom>
          </p:spPr>
        </p:pic>
        <p:pic>
          <p:nvPicPr>
            <p:cNvPr id="25" name="Picture 24">
              <a:extLst>
                <a:ext uri="{FF2B5EF4-FFF2-40B4-BE49-F238E27FC236}">
                  <a16:creationId xmlns:a16="http://schemas.microsoft.com/office/drawing/2014/main" id="{1EA93BF4-6D4F-497A-89B9-0EFAFE15647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779810" y="4615620"/>
              <a:ext cx="709665" cy="713232"/>
            </a:xfrm>
            <a:prstGeom prst="rect">
              <a:avLst/>
            </a:prstGeom>
          </p:spPr>
        </p:pic>
        <p:pic>
          <p:nvPicPr>
            <p:cNvPr id="26" name="Picture 25">
              <a:extLst>
                <a:ext uri="{FF2B5EF4-FFF2-40B4-BE49-F238E27FC236}">
                  <a16:creationId xmlns:a16="http://schemas.microsoft.com/office/drawing/2014/main" id="{4546B966-FC29-478E-9D8A-724E5EAD60E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778026" y="5381111"/>
              <a:ext cx="713232" cy="713232"/>
            </a:xfrm>
            <a:prstGeom prst="rect">
              <a:avLst/>
            </a:prstGeom>
          </p:spPr>
        </p:pic>
        <p:pic>
          <p:nvPicPr>
            <p:cNvPr id="27" name="Picture 26">
              <a:extLst>
                <a:ext uri="{FF2B5EF4-FFF2-40B4-BE49-F238E27FC236}">
                  <a16:creationId xmlns:a16="http://schemas.microsoft.com/office/drawing/2014/main" id="{4E187438-0FBD-436F-8635-E0EE4FFEDB4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948" t="2359" r="1188" b="2741"/>
            <a:stretch/>
          </p:blipFill>
          <p:spPr>
            <a:xfrm>
              <a:off x="10775708" y="6130925"/>
              <a:ext cx="717868" cy="713232"/>
            </a:xfrm>
            <a:prstGeom prst="rect">
              <a:avLst/>
            </a:prstGeom>
          </p:spPr>
        </p:pic>
      </p:grpSp>
      <p:grpSp>
        <p:nvGrpSpPr>
          <p:cNvPr id="15" name="Google Shape;80;p2">
            <a:extLst>
              <a:ext uri="{FF2B5EF4-FFF2-40B4-BE49-F238E27FC236}">
                <a16:creationId xmlns:a16="http://schemas.microsoft.com/office/drawing/2014/main" id="{1A9EB4FF-B224-1344-AE24-9BC53D7902DE}"/>
              </a:ext>
            </a:extLst>
          </p:cNvPr>
          <p:cNvGrpSpPr/>
          <p:nvPr/>
        </p:nvGrpSpPr>
        <p:grpSpPr>
          <a:xfrm>
            <a:off x="7068273" y="3604260"/>
            <a:ext cx="3360762" cy="1724590"/>
            <a:chOff x="1106054" y="5121451"/>
            <a:chExt cx="5456111" cy="1808635"/>
          </a:xfrm>
        </p:grpSpPr>
        <p:sp>
          <p:nvSpPr>
            <p:cNvPr id="16" name="Google Shape;81;p2">
              <a:extLst>
                <a:ext uri="{FF2B5EF4-FFF2-40B4-BE49-F238E27FC236}">
                  <a16:creationId xmlns:a16="http://schemas.microsoft.com/office/drawing/2014/main" id="{1436C360-29ED-C845-8CDF-3D38BAA81B43}"/>
                </a:ext>
              </a:extLst>
            </p:cNvPr>
            <p:cNvSpPr/>
            <p:nvPr/>
          </p:nvSpPr>
          <p:spPr>
            <a:xfrm>
              <a:off x="1109720" y="5121451"/>
              <a:ext cx="5452445" cy="1808635"/>
            </a:xfrm>
            <a:prstGeom prst="roundRect">
              <a:avLst>
                <a:gd name="adj" fmla="val 16667"/>
              </a:avLst>
            </a:prstGeom>
            <a:noFill/>
            <a:ln w="12700" cap="flat" cmpd="sng">
              <a:solidFill>
                <a:srgbClr val="5496A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eorgia"/>
                <a:ea typeface="Georgia"/>
                <a:cs typeface="Georgia"/>
                <a:sym typeface="Georgia"/>
              </a:endParaRPr>
            </a:p>
          </p:txBody>
        </p:sp>
        <p:sp>
          <p:nvSpPr>
            <p:cNvPr id="17" name="Google Shape;82;p2">
              <a:extLst>
                <a:ext uri="{FF2B5EF4-FFF2-40B4-BE49-F238E27FC236}">
                  <a16:creationId xmlns:a16="http://schemas.microsoft.com/office/drawing/2014/main" id="{90CE8579-9344-9E45-9C48-7578A50E7CA6}"/>
                </a:ext>
              </a:extLst>
            </p:cNvPr>
            <p:cNvSpPr txBox="1"/>
            <p:nvPr/>
          </p:nvSpPr>
          <p:spPr>
            <a:xfrm>
              <a:off x="1106054" y="5179048"/>
              <a:ext cx="5452444" cy="175103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78C1"/>
                </a:buClr>
                <a:buSzPts val="1600"/>
                <a:buFont typeface="Arial"/>
                <a:buNone/>
              </a:pPr>
              <a:r>
                <a:rPr lang="en-US" sz="1600" b="1" i="1" u="none" strike="noStrike" cap="none" dirty="0">
                  <a:solidFill>
                    <a:srgbClr val="0061AA"/>
                  </a:solidFill>
                  <a:latin typeface="Century Gothic"/>
                  <a:ea typeface="Century Gothic"/>
                  <a:cs typeface="Century Gothic"/>
                  <a:sym typeface="Century Gothic"/>
                </a:rPr>
                <a:t>Important!</a:t>
              </a:r>
              <a:endParaRPr dirty="0"/>
            </a:p>
            <a:p>
              <a:pPr marL="0" marR="0" lvl="0" indent="0" algn="ctr" rtl="0">
                <a:lnSpc>
                  <a:spcPct val="90000"/>
                </a:lnSpc>
                <a:spcBef>
                  <a:spcPts val="600"/>
                </a:spcBef>
                <a:spcAft>
                  <a:spcPts val="0"/>
                </a:spcAft>
                <a:buClr>
                  <a:srgbClr val="0078C1"/>
                </a:buClr>
                <a:buSzPts val="1800"/>
                <a:buFont typeface="Arial"/>
                <a:buNone/>
              </a:pPr>
              <a:r>
                <a:rPr lang="en-US" sz="1800" b="0" i="0" u="none" strike="noStrike" cap="none" dirty="0">
                  <a:solidFill>
                    <a:srgbClr val="3F3F3F"/>
                  </a:solidFill>
                  <a:latin typeface="Century Gothic"/>
                  <a:ea typeface="Century Gothic"/>
                  <a:cs typeface="Century Gothic"/>
                  <a:sym typeface="Century Gothic"/>
                </a:rPr>
                <a:t>Project Leads responsibilities can vary by node. Check with your Fellow to make sure everyone is on the same page.</a:t>
              </a:r>
              <a:endParaRPr dirty="0"/>
            </a:p>
            <a:p>
              <a:pPr marL="0" marR="0" lvl="0" indent="0" algn="ctr" rtl="0">
                <a:lnSpc>
                  <a:spcPct val="90000"/>
                </a:lnSpc>
                <a:spcBef>
                  <a:spcPts val="0"/>
                </a:spcBef>
                <a:spcAft>
                  <a:spcPts val="0"/>
                </a:spcAft>
                <a:buClr>
                  <a:srgbClr val="0078C1"/>
                </a:buClr>
                <a:buSzPts val="1800"/>
                <a:buFont typeface="Arial"/>
                <a:buNone/>
              </a:pPr>
              <a:endParaRPr sz="1800" b="0" i="0" u="none" strike="noStrike" cap="none" dirty="0">
                <a:solidFill>
                  <a:srgbClr val="3F3F3F"/>
                </a:solidFill>
                <a:latin typeface="Century Gothic"/>
                <a:ea typeface="Century Gothic"/>
                <a:cs typeface="Century Gothic"/>
                <a:sym typeface="Century Gothic"/>
              </a:endParaRPr>
            </a:p>
          </p:txBody>
        </p:sp>
      </p:grpSp>
    </p:spTree>
    <p:extLst>
      <p:ext uri="{BB962C8B-B14F-4D97-AF65-F5344CB8AC3E}">
        <p14:creationId xmlns:p14="http://schemas.microsoft.com/office/powerpoint/2010/main" val="265501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PARTICIPANT &amp; TEAM RESPONSIBILITIES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Project Team Responsibilities</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945103"/>
            <a:ext cx="7943660" cy="438105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25425">
              <a:buFont typeface="Arial" panose="020B0604020202020204" pitchFamily="34" charset="0"/>
              <a:buChar char="•"/>
            </a:pPr>
            <a:r>
              <a:rPr lang="en-US" dirty="0"/>
              <a:t>Set goals and work towards them as a team.</a:t>
            </a:r>
          </a:p>
          <a:p>
            <a:pPr marL="285750" indent="-225425">
              <a:buFont typeface="Arial" panose="020B0604020202020204" pitchFamily="34" charset="0"/>
              <a:buChar char="•"/>
            </a:pPr>
            <a:r>
              <a:rPr lang="en-US" dirty="0"/>
              <a:t>Ensure that mandatory deliverables are completed, then pursue optional deliverables as time allows.</a:t>
            </a:r>
          </a:p>
          <a:p>
            <a:pPr marL="285750" indent="-225425">
              <a:buFont typeface="Arial" panose="020B0604020202020204" pitchFamily="34" charset="0"/>
              <a:buChar char="•"/>
            </a:pPr>
            <a:r>
              <a:rPr lang="en-US" dirty="0"/>
              <a:t>Be organized and document all research and contacts along the way so the project and/or communication with end users may be continued after the 10 weeks.</a:t>
            </a:r>
          </a:p>
          <a:p>
            <a:pPr marL="285750" indent="-225425">
              <a:buFont typeface="Arial" panose="020B0604020202020204" pitchFamily="34" charset="0"/>
              <a:buChar char="•"/>
            </a:pPr>
            <a:r>
              <a:rPr lang="en-US" dirty="0"/>
              <a:t>Take initiative! Look at what else needs to be done when you have completed your assigned tasks. </a:t>
            </a:r>
          </a:p>
          <a:p>
            <a:pPr marL="285750" indent="-225425">
              <a:buFont typeface="Arial" panose="020B0604020202020204" pitchFamily="34" charset="0"/>
              <a:buChar char="•"/>
            </a:pPr>
            <a:r>
              <a:rPr lang="en-US" dirty="0"/>
              <a:t>Network with other teams. Help other teams. Get help from other teams.</a:t>
            </a:r>
          </a:p>
          <a:p>
            <a:pPr marL="285750" indent="-225425">
              <a:buFont typeface="Arial" panose="020B0604020202020204" pitchFamily="34" charset="0"/>
              <a:buChar char="•"/>
            </a:pPr>
            <a:r>
              <a:rPr lang="en-US" dirty="0"/>
              <a:t>Have an open mind &amp; learn from each other! Be nice to your fellow DEVELOPers and have fun getting to know each other and building your network!</a:t>
            </a:r>
          </a:p>
          <a:p>
            <a:pPr marL="285750" indent="-225425">
              <a:buFont typeface="Arial" panose="020B0604020202020204" pitchFamily="34" charset="0"/>
              <a:buChar char="•"/>
            </a:pPr>
            <a:r>
              <a:rPr lang="en-US" dirty="0"/>
              <a:t>DEVELOP is what you make of it. Make the most out of these 10 weeks!</a:t>
            </a:r>
          </a:p>
          <a:p>
            <a:pPr marL="285750" indent="-225425">
              <a:buFont typeface="Arial" panose="020B0604020202020204" pitchFamily="34" charset="0"/>
              <a:buChar char="•"/>
            </a:pPr>
            <a:endParaRPr lang="en-US" dirty="0"/>
          </a:p>
        </p:txBody>
      </p:sp>
      <p:pic>
        <p:nvPicPr>
          <p:cNvPr id="15" name="Picture 14">
            <a:extLst>
              <a:ext uri="{FF2B5EF4-FFF2-40B4-BE49-F238E27FC236}">
                <a16:creationId xmlns:a16="http://schemas.microsoft.com/office/drawing/2014/main" id="{F788EAF8-4B54-45F4-9874-292052F76F5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388364" y="1399697"/>
            <a:ext cx="2803635" cy="1608502"/>
          </a:xfrm>
          <a:prstGeom prst="rect">
            <a:avLst/>
          </a:prstGeom>
        </p:spPr>
      </p:pic>
      <p:pic>
        <p:nvPicPr>
          <p:cNvPr id="28" name="Picture Placeholder 13">
            <a:extLst>
              <a:ext uri="{FF2B5EF4-FFF2-40B4-BE49-F238E27FC236}">
                <a16:creationId xmlns:a16="http://schemas.microsoft.com/office/drawing/2014/main" id="{C77817DB-567F-4E46-8BAC-277CAC517B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388364" y="0"/>
            <a:ext cx="2803635" cy="1540891"/>
          </a:xfrm>
          <a:prstGeom prst="rect">
            <a:avLst/>
          </a:prstGeom>
        </p:spPr>
      </p:pic>
      <p:pic>
        <p:nvPicPr>
          <p:cNvPr id="29" name="Picture 28">
            <a:extLst>
              <a:ext uri="{FF2B5EF4-FFF2-40B4-BE49-F238E27FC236}">
                <a16:creationId xmlns:a16="http://schemas.microsoft.com/office/drawing/2014/main" id="{C0B908BC-494E-4B99-90F1-983034680983}"/>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388364" y="2717996"/>
            <a:ext cx="2803635" cy="1676113"/>
          </a:xfrm>
          <a:prstGeom prst="rect">
            <a:avLst/>
          </a:prstGeom>
        </p:spPr>
      </p:pic>
      <p:pic>
        <p:nvPicPr>
          <p:cNvPr id="30" name="Picture 29">
            <a:extLst>
              <a:ext uri="{FF2B5EF4-FFF2-40B4-BE49-F238E27FC236}">
                <a16:creationId xmlns:a16="http://schemas.microsoft.com/office/drawing/2014/main" id="{7E8ED0C7-5BFA-466C-B209-DA6F80D3270D}"/>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9388365" y="5283305"/>
            <a:ext cx="2803635" cy="1574695"/>
          </a:xfrm>
          <a:prstGeom prst="rect">
            <a:avLst/>
          </a:prstGeom>
        </p:spPr>
      </p:pic>
      <p:pic>
        <p:nvPicPr>
          <p:cNvPr id="31" name="Picture 30">
            <a:extLst>
              <a:ext uri="{FF2B5EF4-FFF2-40B4-BE49-F238E27FC236}">
                <a16:creationId xmlns:a16="http://schemas.microsoft.com/office/drawing/2014/main" id="{C671BEC4-5C34-4E11-8EAE-D92A18AECC6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388364" y="4155394"/>
            <a:ext cx="2803635" cy="1385910"/>
          </a:xfrm>
          <a:prstGeom prst="rect">
            <a:avLst/>
          </a:prstGeom>
        </p:spPr>
      </p:pic>
    </p:spTree>
    <p:extLst>
      <p:ext uri="{BB962C8B-B14F-4D97-AF65-F5344CB8AC3E}">
        <p14:creationId xmlns:p14="http://schemas.microsoft.com/office/powerpoint/2010/main" val="116977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PERSONALITIES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7095184" cy="970428"/>
          </a:xfrm>
        </p:spPr>
        <p:txBody>
          <a:bodyPr anchor="ctr">
            <a:normAutofit/>
          </a:bodyPr>
          <a:lstStyle/>
          <a:p>
            <a:r>
              <a:rPr lang="en-US" altLang="en-US" sz="3200" dirty="0"/>
              <a:t>Virtual Teams</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27909"/>
            <a:ext cx="7722927" cy="4826388"/>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25425">
              <a:spcBef>
                <a:spcPts val="0"/>
              </a:spcBef>
              <a:spcAft>
                <a:spcPts val="600"/>
              </a:spcAft>
              <a:buFont typeface="Arial" panose="020B0604020202020204" pitchFamily="34" charset="0"/>
              <a:buChar char="•"/>
            </a:pPr>
            <a:r>
              <a:rPr lang="en-US" dirty="0"/>
              <a:t>Make sure to keep communication lines open during work hours and be responsive to virtual communications: Teams, email, texts, etc. </a:t>
            </a:r>
          </a:p>
          <a:p>
            <a:pPr marL="285750" indent="-225425">
              <a:spcBef>
                <a:spcPts val="0"/>
              </a:spcBef>
              <a:spcAft>
                <a:spcPts val="600"/>
              </a:spcAft>
              <a:buFont typeface="Arial" panose="020B0604020202020204" pitchFamily="34" charset="0"/>
              <a:buChar char="•"/>
            </a:pPr>
            <a:r>
              <a:rPr lang="en-US" dirty="0"/>
              <a:t>Ensure that all virtual interactions are positive, thoughtful, and respectful</a:t>
            </a:r>
          </a:p>
          <a:p>
            <a:pPr marL="285750" indent="-225425">
              <a:spcBef>
                <a:spcPts val="0"/>
              </a:spcBef>
              <a:spcAft>
                <a:spcPts val="600"/>
              </a:spcAft>
              <a:buFont typeface="Arial" panose="020B0604020202020204" pitchFamily="34" charset="0"/>
              <a:buChar char="•"/>
            </a:pPr>
            <a:r>
              <a:rPr lang="en-US" dirty="0"/>
              <a:t>Use your camera during video calls to help with non-verbal communication</a:t>
            </a:r>
          </a:p>
          <a:p>
            <a:pPr marL="285750" indent="-225425">
              <a:spcBef>
                <a:spcPts val="0"/>
              </a:spcBef>
              <a:spcAft>
                <a:spcPts val="600"/>
              </a:spcAft>
              <a:buFont typeface="Arial" panose="020B0604020202020204" pitchFamily="34" charset="0"/>
              <a:buChar char="•"/>
            </a:pPr>
            <a:r>
              <a:rPr lang="en-US" dirty="0"/>
              <a:t>Technical difficulties will happen! Just troubleshoot as best you can</a:t>
            </a:r>
          </a:p>
          <a:p>
            <a:pPr marL="285750" indent="-225425">
              <a:spcBef>
                <a:spcPts val="0"/>
              </a:spcBef>
              <a:spcAft>
                <a:spcPts val="600"/>
              </a:spcAft>
              <a:buFont typeface="Arial" panose="020B0604020202020204" pitchFamily="34" charset="0"/>
              <a:buChar char="•"/>
            </a:pPr>
            <a:r>
              <a:rPr lang="en-US" dirty="0"/>
              <a:t>Remember you are representing NASA, CBP, DEVELOP, your team, and yourself in all interactions</a:t>
            </a:r>
          </a:p>
          <a:p>
            <a:pPr marL="285750" indent="-225425">
              <a:spcBef>
                <a:spcPts val="0"/>
              </a:spcBef>
              <a:spcAft>
                <a:spcPts val="600"/>
              </a:spcAft>
              <a:buFont typeface="Arial" panose="020B0604020202020204" pitchFamily="34" charset="0"/>
              <a:buChar char="•"/>
            </a:pPr>
            <a:r>
              <a:rPr lang="en-US" dirty="0"/>
              <a:t>In addition to scheduled partner calls, advising calls and node calls, how do you want to work together as a team?</a:t>
            </a:r>
          </a:p>
          <a:p>
            <a:pPr marL="971550" lvl="1" indent="-225425">
              <a:spcBef>
                <a:spcPts val="0"/>
              </a:spcBef>
              <a:spcAft>
                <a:spcPts val="600"/>
              </a:spcAft>
              <a:buFont typeface="Arial" panose="020B0604020202020204" pitchFamily="34" charset="0"/>
              <a:buChar char="•"/>
            </a:pPr>
            <a:r>
              <a:rPr lang="en-US" sz="1600" dirty="0"/>
              <a:t>Does our team want to stay on a call all day? </a:t>
            </a:r>
          </a:p>
          <a:p>
            <a:pPr marL="971550" lvl="1" indent="-225425">
              <a:spcBef>
                <a:spcPts val="0"/>
              </a:spcBef>
              <a:spcAft>
                <a:spcPts val="600"/>
              </a:spcAft>
              <a:buFont typeface="Arial" panose="020B0604020202020204" pitchFamily="34" charset="0"/>
              <a:buChar char="•"/>
            </a:pPr>
            <a:r>
              <a:rPr lang="en-US" sz="1600" dirty="0"/>
              <a:t>Do we meet up throughout the day as need arises? </a:t>
            </a:r>
          </a:p>
          <a:p>
            <a:pPr marL="971550" lvl="1" indent="-225425">
              <a:spcBef>
                <a:spcPts val="0"/>
              </a:spcBef>
              <a:spcAft>
                <a:spcPts val="600"/>
              </a:spcAft>
              <a:buFont typeface="Arial" panose="020B0604020202020204" pitchFamily="34" charset="0"/>
              <a:buChar char="•"/>
            </a:pPr>
            <a:r>
              <a:rPr lang="en-US" sz="1600" dirty="0"/>
              <a:t>Or do we meet only during scheduled times?</a:t>
            </a:r>
            <a:endParaRPr lang="en-US" dirty="0"/>
          </a:p>
        </p:txBody>
      </p:sp>
      <p:sp>
        <p:nvSpPr>
          <p:cNvPr id="12" name="Rectangle 11">
            <a:extLst>
              <a:ext uri="{FF2B5EF4-FFF2-40B4-BE49-F238E27FC236}">
                <a16:creationId xmlns:a16="http://schemas.microsoft.com/office/drawing/2014/main" id="{807D880E-C789-4C36-99EE-B1CFBDFD3C12}"/>
              </a:ext>
            </a:extLst>
          </p:cNvPr>
          <p:cNvSpPr/>
          <p:nvPr/>
        </p:nvSpPr>
        <p:spPr>
          <a:xfrm>
            <a:off x="8655113" y="0"/>
            <a:ext cx="3536887"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posing for a photo&#10;&#10;Description automatically generated with medium confidence">
            <a:extLst>
              <a:ext uri="{FF2B5EF4-FFF2-40B4-BE49-F238E27FC236}">
                <a16:creationId xmlns:a16="http://schemas.microsoft.com/office/drawing/2014/main" id="{8BFDB2B6-0B55-4466-97C5-11577F9661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37446" y="365125"/>
            <a:ext cx="2772219" cy="1814087"/>
          </a:xfrm>
          <a:prstGeom prst="rect">
            <a:avLst/>
          </a:prstGeom>
          <a:effectLst>
            <a:outerShdw blurRad="50800" dist="38100" dir="2700000" algn="tl" rotWithShape="0">
              <a:prstClr val="black">
                <a:alpha val="40000"/>
              </a:prstClr>
            </a:outerShdw>
          </a:effectLst>
        </p:spPr>
      </p:pic>
      <p:pic>
        <p:nvPicPr>
          <p:cNvPr id="7" name="Picture 6" descr="A group of people in a pool&#10;&#10;Description automatically generated with medium confidence">
            <a:extLst>
              <a:ext uri="{FF2B5EF4-FFF2-40B4-BE49-F238E27FC236}">
                <a16:creationId xmlns:a16="http://schemas.microsoft.com/office/drawing/2014/main" id="{5B08539D-23FD-4DFA-8174-6BEE4FB850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37446" y="2326084"/>
            <a:ext cx="2772220" cy="1497192"/>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0CA7EF88-EE96-4BF3-813E-A49994A1FCF7}"/>
              </a:ext>
            </a:extLst>
          </p:cNvPr>
          <p:cNvSpPr txBox="1"/>
          <p:nvPr/>
        </p:nvSpPr>
        <p:spPr>
          <a:xfrm>
            <a:off x="8904642" y="4189499"/>
            <a:ext cx="3000666" cy="2339102"/>
          </a:xfrm>
          <a:prstGeom prst="rect">
            <a:avLst/>
          </a:prstGeom>
          <a:noFill/>
        </p:spPr>
        <p:txBody>
          <a:bodyPr wrap="square">
            <a:spAutoFit/>
          </a:bodyPr>
          <a:lstStyle/>
          <a:p>
            <a:pPr marL="60325" algn="ctr">
              <a:spcBef>
                <a:spcPts val="0"/>
              </a:spcBef>
              <a:spcAft>
                <a:spcPts val="600"/>
              </a:spcAft>
            </a:pPr>
            <a:r>
              <a:rPr lang="en-US" b="1" dirty="0">
                <a:solidFill>
                  <a:schemeClr val="bg1"/>
                </a:solidFill>
              </a:rPr>
              <a:t>Camera best practices </a:t>
            </a:r>
            <a:r>
              <a:rPr lang="en-US" sz="1600" dirty="0">
                <a:solidFill>
                  <a:schemeClr val="bg1"/>
                </a:solidFill>
              </a:rPr>
              <a:t>position your camera at/around eye level, minimize background distractions, make sure what’s behind you is professional (not unmade beds or dirty laundry piles), assess lighting – being front-lit is best</a:t>
            </a:r>
            <a:endParaRPr lang="en-US" dirty="0">
              <a:solidFill>
                <a:schemeClr val="bg1"/>
              </a:solidFill>
            </a:endParaRPr>
          </a:p>
        </p:txBody>
      </p:sp>
    </p:spTree>
    <p:extLst>
      <p:ext uri="{BB962C8B-B14F-4D97-AF65-F5344CB8AC3E}">
        <p14:creationId xmlns:p14="http://schemas.microsoft.com/office/powerpoint/2010/main" val="41521338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PARTICIPANT &amp; TEAM RESPONSIBILITIES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dirty="0"/>
              <a:t>Getting to Know Y’all</a:t>
            </a:r>
            <a:endParaRPr lang="en-US" sz="3200" dirty="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04737"/>
            <a:ext cx="6690649" cy="4688138"/>
          </a:xfrm>
          <a:prstGeom prst="rect">
            <a:avLst/>
          </a:prstGeom>
        </p:spPr>
        <p:txBody>
          <a:bodyPr vert="horz" lIns="91440" tIns="45720" rIns="91440" bIns="45720" rtlCol="0">
            <a:normAutofit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dirty="0"/>
              <a:t>Personality Assessments &amp; Miscellanea </a:t>
            </a:r>
            <a:endParaRPr lang="en-US" sz="1400" dirty="0"/>
          </a:p>
          <a:p>
            <a:pPr marL="60325"/>
            <a:r>
              <a:rPr lang="en-US" altLang="en-US" sz="1800" dirty="0">
                <a:latin typeface="Georgia"/>
              </a:rPr>
              <a:t>DEVELOP teams must form – storm – norm – perform in only 10 weeks! Part of working together is understanding each other and ourselves.</a:t>
            </a:r>
          </a:p>
          <a:p>
            <a:pPr marL="60325"/>
            <a:r>
              <a:rPr lang="en-US" sz="1800" dirty="0"/>
              <a:t>Personality assessments provides an opportunity for:​</a:t>
            </a:r>
          </a:p>
          <a:p>
            <a:pPr marL="285750" indent="-225425">
              <a:buFont typeface="Arial" panose="020B0604020202020204" pitchFamily="34" charset="0"/>
              <a:buChar char="•"/>
            </a:pPr>
            <a:r>
              <a:rPr lang="en-US" b="1" dirty="0">
                <a:solidFill>
                  <a:srgbClr val="5496AD"/>
                </a:solidFill>
              </a:rPr>
              <a:t>Introspection</a:t>
            </a:r>
            <a:r>
              <a:rPr lang="en-US" dirty="0"/>
              <a:t>: to understand your tendencies and motivations, strengths and weaknesses, and innate preferences​</a:t>
            </a:r>
          </a:p>
          <a:p>
            <a:pPr marL="285750" indent="-225425">
              <a:buFont typeface="Arial" panose="020B0604020202020204" pitchFamily="34" charset="0"/>
              <a:buChar char="•"/>
            </a:pPr>
            <a:r>
              <a:rPr lang="en-US" b="1" dirty="0">
                <a:solidFill>
                  <a:srgbClr val="5496AD"/>
                </a:solidFill>
              </a:rPr>
              <a:t>Interpersonal skill development</a:t>
            </a:r>
            <a:r>
              <a:rPr lang="en-US" dirty="0"/>
              <a:t>: recognize these traits in others​</a:t>
            </a:r>
          </a:p>
          <a:p>
            <a:pPr marL="285750" indent="-225425">
              <a:buFont typeface="Arial" panose="020B0604020202020204" pitchFamily="34" charset="0"/>
              <a:buChar char="•"/>
            </a:pPr>
            <a:r>
              <a:rPr lang="en-US" b="1" dirty="0">
                <a:solidFill>
                  <a:srgbClr val="5496AD"/>
                </a:solidFill>
              </a:rPr>
              <a:t>Common language</a:t>
            </a:r>
            <a:r>
              <a:rPr lang="en-US" dirty="0"/>
              <a:t>: provides terminology for identifying inherent nature​</a:t>
            </a:r>
          </a:p>
          <a:p>
            <a:pPr marL="285750" indent="-225425">
              <a:buFont typeface="Arial" panose="020B0604020202020204" pitchFamily="34" charset="0"/>
              <a:buChar char="•"/>
            </a:pPr>
            <a:r>
              <a:rPr lang="en-US" b="1" dirty="0">
                <a:solidFill>
                  <a:srgbClr val="5496AD"/>
                </a:solidFill>
              </a:rPr>
              <a:t>Freedom</a:t>
            </a:r>
            <a:r>
              <a:rPr lang="en-US" dirty="0"/>
              <a:t>: identifies inherent needs, and helps alleviate pressure, all so you can be accepted for just being you</a:t>
            </a:r>
          </a:p>
          <a:p>
            <a:pPr marL="60325"/>
            <a:endParaRPr lang="en-US" dirty="0"/>
          </a:p>
        </p:txBody>
      </p:sp>
      <p:sp>
        <p:nvSpPr>
          <p:cNvPr id="5" name="Content Placeholder 17">
            <a:extLst>
              <a:ext uri="{FF2B5EF4-FFF2-40B4-BE49-F238E27FC236}">
                <a16:creationId xmlns:a16="http://schemas.microsoft.com/office/drawing/2014/main" id="{5D79D169-819C-4225-B257-F20AD41BE27E}"/>
              </a:ext>
            </a:extLst>
          </p:cNvPr>
          <p:cNvSpPr txBox="1">
            <a:spLocks/>
          </p:cNvSpPr>
          <p:nvPr/>
        </p:nvSpPr>
        <p:spPr>
          <a:xfrm>
            <a:off x="7441949" y="264936"/>
            <a:ext cx="4500116" cy="645471"/>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Font typeface="Arial"/>
              <a:buNone/>
              <a:defRPr sz="2400" kern="1200">
                <a:solidFill>
                  <a:srgbClr val="5595AC"/>
                </a:solidFill>
                <a:latin typeface="Georgia" panose="02040502050405020303" pitchFamily="18" charset="0"/>
                <a:ea typeface="Georgia" panose="02040502050405020303" pitchFamily="18" charset="0"/>
                <a:cs typeface="Arial Narrow" charset="0"/>
              </a:defRPr>
            </a:lvl1pPr>
            <a:lvl2pPr marL="457200" indent="0" algn="l" defTabSz="914400" rtl="0" eaLnBrk="1" latinLnBrk="0" hangingPunct="1">
              <a:lnSpc>
                <a:spcPct val="90000"/>
              </a:lnSpc>
              <a:spcBef>
                <a:spcPts val="500"/>
              </a:spcBef>
              <a:buFont typeface="Arial"/>
              <a:buNone/>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i="1" dirty="0"/>
              <a:t>What’s your Hogwarts House?</a:t>
            </a:r>
          </a:p>
        </p:txBody>
      </p:sp>
      <p:pic>
        <p:nvPicPr>
          <p:cNvPr id="7" name="Picture 2" descr="Printable Hogwarts House Traits | Hogwarts house traits, Harry potter houses  traits, Harry potter house quiz">
            <a:extLst>
              <a:ext uri="{FF2B5EF4-FFF2-40B4-BE49-F238E27FC236}">
                <a16:creationId xmlns:a16="http://schemas.microsoft.com/office/drawing/2014/main" id="{22EFFB17-9167-4D3C-9910-AE9AEA796E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267" t="4142" r="21629" b="4208"/>
          <a:stretch/>
        </p:blipFill>
        <p:spPr bwMode="auto">
          <a:xfrm>
            <a:off x="7752217" y="935182"/>
            <a:ext cx="4021465" cy="5717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3892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PERSONALITIES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2172833" y="532730"/>
            <a:ext cx="7531702" cy="922897"/>
          </a:xfrm>
        </p:spPr>
        <p:txBody>
          <a:bodyPr anchor="ctr">
            <a:normAutofit/>
          </a:bodyPr>
          <a:lstStyle/>
          <a:p>
            <a:pPr algn="ctr"/>
            <a:r>
              <a:rPr lang="en-US" altLang="en-US" sz="3200" dirty="0"/>
              <a:t>Two Assessments </a:t>
            </a:r>
          </a:p>
        </p:txBody>
      </p:sp>
      <p:sp>
        <p:nvSpPr>
          <p:cNvPr id="14" name="Content Placeholder 2">
            <a:extLst>
              <a:ext uri="{FF2B5EF4-FFF2-40B4-BE49-F238E27FC236}">
                <a16:creationId xmlns:a16="http://schemas.microsoft.com/office/drawing/2014/main" id="{C6B95896-380A-40C6-9ACA-DB47A33F818E}"/>
              </a:ext>
            </a:extLst>
          </p:cNvPr>
          <p:cNvSpPr txBox="1">
            <a:spLocks/>
          </p:cNvSpPr>
          <p:nvPr/>
        </p:nvSpPr>
        <p:spPr>
          <a:xfrm>
            <a:off x="571103" y="1288917"/>
            <a:ext cx="5223641" cy="5200614"/>
          </a:xfrm>
          <a:prstGeom prst="rect">
            <a:avLst/>
          </a:prstGeom>
          <a:ln>
            <a:solidFill>
              <a:srgbClr val="5496AD"/>
            </a:solidFill>
          </a:ln>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a:buNone/>
              <a:defRPr sz="2400" kern="1200">
                <a:solidFill>
                  <a:srgbClr val="5595AC"/>
                </a:solidFill>
                <a:latin typeface="Georgia" panose="02040502050405020303" pitchFamily="18" charset="0"/>
                <a:ea typeface="Georgia" panose="02040502050405020303" pitchFamily="18" charset="0"/>
                <a:cs typeface="Arial Narrow" charset="0"/>
              </a:defRPr>
            </a:lvl1pPr>
            <a:lvl2pPr marL="457200" indent="0" algn="l" defTabSz="914400" rtl="0" eaLnBrk="1" latinLnBrk="0" hangingPunct="1">
              <a:lnSpc>
                <a:spcPct val="90000"/>
              </a:lnSpc>
              <a:spcBef>
                <a:spcPts val="500"/>
              </a:spcBef>
              <a:buFont typeface="Arial"/>
              <a:buNone/>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000">
                <a:solidFill>
                  <a:srgbClr val="6A7278"/>
                </a:solidFill>
              </a:rPr>
              <a:t>NASA 4D</a:t>
            </a:r>
          </a:p>
          <a:p>
            <a:pPr algn="ctr" fontAlgn="base"/>
            <a:r>
              <a:rPr lang="en-US" sz="2000">
                <a:solidFill>
                  <a:srgbClr val="6A7278"/>
                </a:solidFill>
              </a:rPr>
              <a:t>Created to help science/engineering teams (like those at NASA) boost performance and avoid mistakes​</a:t>
            </a:r>
          </a:p>
          <a:p>
            <a:pPr marL="342900" indent="-342900" algn="r">
              <a:buFont typeface="Arial" panose="020B0604020202020204" pitchFamily="34" charset="0"/>
              <a:buChar char="•"/>
            </a:pPr>
            <a:endParaRPr lang="en-US" sz="2000"/>
          </a:p>
        </p:txBody>
      </p:sp>
      <p:sp>
        <p:nvSpPr>
          <p:cNvPr id="15" name="Content Placeholder 3">
            <a:extLst>
              <a:ext uri="{FF2B5EF4-FFF2-40B4-BE49-F238E27FC236}">
                <a16:creationId xmlns:a16="http://schemas.microsoft.com/office/drawing/2014/main" id="{9CBDEDD0-34A7-4C66-B7FF-B4CAC2712F38}"/>
              </a:ext>
            </a:extLst>
          </p:cNvPr>
          <p:cNvSpPr>
            <a:spLocks noGrp="1"/>
          </p:cNvSpPr>
          <p:nvPr>
            <p:ph idx="11"/>
          </p:nvPr>
        </p:nvSpPr>
        <p:spPr>
          <a:xfrm>
            <a:off x="5993950" y="1288917"/>
            <a:ext cx="5625663" cy="5200614"/>
          </a:xfrm>
          <a:ln>
            <a:solidFill>
              <a:srgbClr val="5496AD"/>
            </a:solidFill>
          </a:ln>
        </p:spPr>
        <p:txBody>
          <a:bodyPr>
            <a:normAutofit/>
          </a:bodyPr>
          <a:lstStyle/>
          <a:p>
            <a:pPr algn="ctr"/>
            <a:r>
              <a:rPr lang="en-US" sz="1800"/>
              <a:t>MYERS – BRIGGS TYPE INDICATOR</a:t>
            </a:r>
          </a:p>
          <a:p>
            <a:pPr algn="ctr" fontAlgn="base"/>
            <a:r>
              <a:rPr lang="en-US" sz="2000"/>
              <a:t>Created to put psychological theory to practical use - assisting women entering the WWII workforce with job selection</a:t>
            </a:r>
          </a:p>
          <a:p>
            <a:pPr marL="285750" indent="-285750">
              <a:buFont typeface="Arial" panose="020B0604020202020204" pitchFamily="34" charset="0"/>
              <a:buChar char="•"/>
            </a:pPr>
            <a:endParaRPr lang="en-US" sz="1800"/>
          </a:p>
        </p:txBody>
      </p:sp>
      <p:pic>
        <p:nvPicPr>
          <p:cNvPr id="16" name="Picture 15" descr="A picture containing graphical user interface&#10;&#10;Description automatically generated">
            <a:extLst>
              <a:ext uri="{FF2B5EF4-FFF2-40B4-BE49-F238E27FC236}">
                <a16:creationId xmlns:a16="http://schemas.microsoft.com/office/drawing/2014/main" id="{DF71D0AC-D622-4E32-828B-3FF71FD4E2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103" y="3458445"/>
            <a:ext cx="5223641" cy="2860383"/>
          </a:xfrm>
          <a:prstGeom prst="rect">
            <a:avLst/>
          </a:prstGeom>
        </p:spPr>
      </p:pic>
      <p:pic>
        <p:nvPicPr>
          <p:cNvPr id="19" name="Picture 18">
            <a:extLst>
              <a:ext uri="{FF2B5EF4-FFF2-40B4-BE49-F238E27FC236}">
                <a16:creationId xmlns:a16="http://schemas.microsoft.com/office/drawing/2014/main" id="{F98E7A39-605A-4310-A948-F1E674FE2137}"/>
              </a:ext>
            </a:extLst>
          </p:cNvPr>
          <p:cNvPicPr>
            <a:picLocks noChangeAspect="1"/>
          </p:cNvPicPr>
          <p:nvPr/>
        </p:nvPicPr>
        <p:blipFill>
          <a:blip r:embed="rId4"/>
          <a:stretch>
            <a:fillRect/>
          </a:stretch>
        </p:blipFill>
        <p:spPr>
          <a:xfrm>
            <a:off x="6361814" y="3458445"/>
            <a:ext cx="4976091" cy="2747934"/>
          </a:xfrm>
          <a:prstGeom prst="rect">
            <a:avLst/>
          </a:prstGeom>
        </p:spPr>
      </p:pic>
    </p:spTree>
    <p:extLst>
      <p:ext uri="{BB962C8B-B14F-4D97-AF65-F5344CB8AC3E}">
        <p14:creationId xmlns:p14="http://schemas.microsoft.com/office/powerpoint/2010/main" val="311010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PERSONALITIES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844069"/>
          </a:xfrm>
        </p:spPr>
        <p:txBody>
          <a:bodyPr anchor="ctr">
            <a:normAutofit/>
          </a:bodyPr>
          <a:lstStyle/>
          <a:p>
            <a:r>
              <a:rPr lang="en-US" altLang="en-US" sz="3200"/>
              <a:t>Myers-Briggs Type Indicator (MBTI)</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828801"/>
            <a:ext cx="11033232" cy="1600199"/>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600">
                <a:solidFill>
                  <a:srgbClr val="6A7278"/>
                </a:solidFill>
                <a:latin typeface="Georgia"/>
              </a:rPr>
              <a:t>16 personalities based on four dimensions of personality</a:t>
            </a:r>
            <a:endParaRPr lang="en-US" altLang="en-US" sz="1600">
              <a:solidFill>
                <a:srgbClr val="6A7278"/>
              </a:solidFill>
            </a:endParaRPr>
          </a:p>
          <a:p>
            <a:pPr marL="285750" indent="-285750">
              <a:buFont typeface="Arial" panose="020B0604020202020204" pitchFamily="34" charset="0"/>
              <a:buChar char="•"/>
            </a:pPr>
            <a:r>
              <a:rPr lang="en-US" altLang="en-US" sz="1600">
                <a:solidFill>
                  <a:srgbClr val="6A7278"/>
                </a:solidFill>
                <a:latin typeface="Georgia"/>
              </a:rPr>
              <a:t>Four dichotomies</a:t>
            </a:r>
          </a:p>
          <a:p>
            <a:pPr marL="285750" indent="-225425">
              <a:buFont typeface="Arial" panose="020B0604020202020204" pitchFamily="34" charset="0"/>
              <a:buChar char="•"/>
            </a:pPr>
            <a:endParaRPr lang="en-US"/>
          </a:p>
        </p:txBody>
      </p:sp>
      <p:graphicFrame>
        <p:nvGraphicFramePr>
          <p:cNvPr id="7" name="Content Placeholder 3">
            <a:extLst>
              <a:ext uri="{FF2B5EF4-FFF2-40B4-BE49-F238E27FC236}">
                <a16:creationId xmlns:a16="http://schemas.microsoft.com/office/drawing/2014/main" id="{93EC6878-8857-4F21-A48C-F32E9A844DA4}"/>
              </a:ext>
            </a:extLst>
          </p:cNvPr>
          <p:cNvGraphicFramePr>
            <a:graphicFrameLocks/>
          </p:cNvGraphicFramePr>
          <p:nvPr/>
        </p:nvGraphicFramePr>
        <p:xfrm>
          <a:off x="2113142" y="2740879"/>
          <a:ext cx="8319844" cy="37519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860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PERSONALITIES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5131569" cy="1364331"/>
          </a:xfrm>
        </p:spPr>
        <p:txBody>
          <a:bodyPr anchor="ctr">
            <a:normAutofit/>
          </a:bodyPr>
          <a:lstStyle/>
          <a:p>
            <a:r>
              <a:rPr lang="en-US" altLang="en-US" sz="3200"/>
              <a:t>Extroversion (E) &amp; Introversion (I)</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349061"/>
            <a:ext cx="5131569" cy="2609305"/>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800">
                <a:solidFill>
                  <a:srgbClr val="6A7278"/>
                </a:solidFill>
                <a:latin typeface="Georgia"/>
              </a:rPr>
              <a:t>Where do you get your energy?</a:t>
            </a:r>
          </a:p>
          <a:p>
            <a:pPr marL="285750" indent="-285750">
              <a:buFont typeface="Arial" panose="020B0604020202020204" pitchFamily="34" charset="0"/>
              <a:buChar char="•"/>
            </a:pPr>
            <a:r>
              <a:rPr lang="en-US" altLang="en-US" sz="1800">
                <a:solidFill>
                  <a:srgbClr val="6A7278"/>
                </a:solidFill>
                <a:latin typeface="Georgia"/>
              </a:rPr>
              <a:t>Extroverts recharge and get energy from spending time with people</a:t>
            </a:r>
          </a:p>
          <a:p>
            <a:pPr marL="285750" indent="-285750">
              <a:buFont typeface="Arial" panose="020B0604020202020204" pitchFamily="34" charset="0"/>
              <a:buChar char="•"/>
            </a:pPr>
            <a:r>
              <a:rPr lang="en-US" altLang="en-US" sz="1800">
                <a:solidFill>
                  <a:srgbClr val="6A7278"/>
                </a:solidFill>
                <a:latin typeface="Georgia"/>
              </a:rPr>
              <a:t>Introverts recharge and get energy from time spent alone</a:t>
            </a:r>
          </a:p>
          <a:p>
            <a:pPr marL="285750" indent="-285750">
              <a:buFont typeface="Arial" panose="020B0604020202020204" pitchFamily="34" charset="0"/>
              <a:buChar char="•"/>
            </a:pPr>
            <a:r>
              <a:rPr lang="en-US" altLang="en-US" sz="1800">
                <a:solidFill>
                  <a:srgbClr val="6A7278"/>
                </a:solidFill>
                <a:latin typeface="Georgia"/>
              </a:rPr>
              <a:t>Ambiverts- in the middle</a:t>
            </a:r>
          </a:p>
        </p:txBody>
      </p:sp>
      <p:pic>
        <p:nvPicPr>
          <p:cNvPr id="6" name="Picture 3" descr="Timeline&#10;&#10;Description automatically generated">
            <a:extLst>
              <a:ext uri="{FF2B5EF4-FFF2-40B4-BE49-F238E27FC236}">
                <a16:creationId xmlns:a16="http://schemas.microsoft.com/office/drawing/2014/main" id="{5A8D599F-6306-4B5F-988A-9C6C20D0C88A}"/>
              </a:ext>
            </a:extLst>
          </p:cNvPr>
          <p:cNvPicPr>
            <a:picLocks noChangeAspect="1"/>
          </p:cNvPicPr>
          <p:nvPr/>
        </p:nvPicPr>
        <p:blipFill rotWithShape="1">
          <a:blip r:embed="rId3"/>
          <a:srcRect t="24660" r="-477" b="3177"/>
          <a:stretch/>
        </p:blipFill>
        <p:spPr>
          <a:xfrm>
            <a:off x="6323950" y="178273"/>
            <a:ext cx="5789220" cy="6532985"/>
          </a:xfrm>
          <a:prstGeom prst="rect">
            <a:avLst/>
          </a:prstGeom>
        </p:spPr>
      </p:pic>
    </p:spTree>
    <p:extLst>
      <p:ext uri="{BB962C8B-B14F-4D97-AF65-F5344CB8AC3E}">
        <p14:creationId xmlns:p14="http://schemas.microsoft.com/office/powerpoint/2010/main" val="42493906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A189EE-C2F8-4BF0-8E5F-DF40933275D2}"/>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PERSONALITIES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a:t>Sensing (S) &amp; Intuition (N)</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7438695"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2000"/>
              <a:t>How do you take in information?</a:t>
            </a:r>
          </a:p>
          <a:p>
            <a:pPr marL="403225" indent="-342900">
              <a:buFont typeface="Arial" panose="020B0604020202020204" pitchFamily="34" charset="0"/>
              <a:buChar char="•"/>
            </a:pPr>
            <a:r>
              <a:rPr lang="en-US" sz="2000"/>
              <a:t>Sensing trusts information that is concrete, tangible, present (info collected by your senses)</a:t>
            </a:r>
          </a:p>
          <a:p>
            <a:pPr marL="1089025" lvl="1" indent="-342900">
              <a:buFont typeface="Arial" panose="020B0604020202020204" pitchFamily="34" charset="0"/>
              <a:buChar char="•"/>
            </a:pPr>
            <a:r>
              <a:rPr lang="en-US"/>
              <a:t>Experiences</a:t>
            </a:r>
          </a:p>
          <a:p>
            <a:pPr marL="1089025" lvl="1" indent="-342900">
              <a:buFont typeface="Arial" panose="020B0604020202020204" pitchFamily="34" charset="0"/>
              <a:buChar char="•"/>
            </a:pPr>
            <a:r>
              <a:rPr lang="en-US"/>
              <a:t>Details and facts</a:t>
            </a:r>
          </a:p>
          <a:p>
            <a:pPr marL="403225" indent="-342900">
              <a:buFont typeface="Arial" panose="020B0604020202020204" pitchFamily="34" charset="0"/>
              <a:buChar char="•"/>
            </a:pPr>
            <a:r>
              <a:rPr lang="en-US" sz="2000"/>
              <a:t>Intuition trusts information that is abstract and theoretical</a:t>
            </a:r>
          </a:p>
          <a:p>
            <a:pPr marL="1089025" lvl="1" indent="-342900">
              <a:buFont typeface="Arial" panose="020B0604020202020204" pitchFamily="34" charset="0"/>
              <a:buChar char="•"/>
            </a:pPr>
            <a:r>
              <a:rPr lang="en-US"/>
              <a:t>Concepts</a:t>
            </a:r>
          </a:p>
          <a:p>
            <a:pPr marL="1089025" lvl="1" indent="-342900">
              <a:buFont typeface="Arial" panose="020B0604020202020204" pitchFamily="34" charset="0"/>
              <a:buChar char="•"/>
            </a:pPr>
            <a:r>
              <a:rPr lang="en-US"/>
              <a:t>Future possibilities &amp; big picture</a:t>
            </a:r>
          </a:p>
          <a:p>
            <a:pPr marL="285750" indent="-225425">
              <a:buFont typeface="Arial" panose="020B0604020202020204" pitchFamily="34" charset="0"/>
              <a:buChar char="•"/>
            </a:pPr>
            <a:endParaRPr lang="en-US"/>
          </a:p>
        </p:txBody>
      </p:sp>
      <p:pic>
        <p:nvPicPr>
          <p:cNvPr id="10" name="Graphic 7" descr="Artificial Intelligence outline">
            <a:extLst>
              <a:ext uri="{FF2B5EF4-FFF2-40B4-BE49-F238E27FC236}">
                <a16:creationId xmlns:a16="http://schemas.microsoft.com/office/drawing/2014/main" id="{4A36BCF3-DBFA-479E-A22A-0784737192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62419" y="816769"/>
            <a:ext cx="2938462" cy="2938462"/>
          </a:xfrm>
          <a:prstGeom prst="rect">
            <a:avLst/>
          </a:prstGeom>
        </p:spPr>
      </p:pic>
      <p:pic>
        <p:nvPicPr>
          <p:cNvPr id="11" name="Graphic 8" descr="Brainstorm with solid fill">
            <a:extLst>
              <a:ext uri="{FF2B5EF4-FFF2-40B4-BE49-F238E27FC236}">
                <a16:creationId xmlns:a16="http://schemas.microsoft.com/office/drawing/2014/main" id="{71011EEB-C6D9-47B9-A49C-9E1903E79A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550646" y="3733253"/>
            <a:ext cx="2641354" cy="2755471"/>
          </a:xfrm>
          <a:prstGeom prst="rect">
            <a:avLst/>
          </a:prstGeom>
        </p:spPr>
      </p:pic>
    </p:spTree>
    <p:extLst>
      <p:ext uri="{BB962C8B-B14F-4D97-AF65-F5344CB8AC3E}">
        <p14:creationId xmlns:p14="http://schemas.microsoft.com/office/powerpoint/2010/main" val="167959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A189EE-C2F8-4BF0-8E5F-DF40933275D2}"/>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PERSONALITIES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a:t>Thinking (T) &amp; Feeling (F)</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7438695"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2000"/>
              <a:t>How do you make your decisions?</a:t>
            </a:r>
          </a:p>
          <a:p>
            <a:pPr marL="403225" indent="-342900">
              <a:buFont typeface="Arial" panose="020B0604020202020204" pitchFamily="34" charset="0"/>
              <a:buChar char="•"/>
            </a:pPr>
            <a:r>
              <a:rPr lang="en-US" sz="1800"/>
              <a:t>Thinking people make their decisions more objectively, measuring what is reasonable, logical, and matching a given set of rules</a:t>
            </a:r>
          </a:p>
          <a:p>
            <a:pPr marL="1089025" lvl="1" indent="-342900">
              <a:buFont typeface="Arial" panose="020B0604020202020204" pitchFamily="34" charset="0"/>
              <a:buChar char="•"/>
            </a:pPr>
            <a:r>
              <a:rPr lang="en-US" sz="1600"/>
              <a:t>Value truth, fairness and honesty</a:t>
            </a:r>
          </a:p>
          <a:p>
            <a:pPr marL="1089025" lvl="1" indent="-342900">
              <a:buFont typeface="Arial" panose="020B0604020202020204" pitchFamily="34" charset="0"/>
              <a:buChar char="•"/>
            </a:pPr>
            <a:r>
              <a:rPr lang="en-US" sz="1600"/>
              <a:t>Motivated by achievement</a:t>
            </a:r>
            <a:endParaRPr lang="en-US" sz="2000"/>
          </a:p>
          <a:p>
            <a:pPr marL="403225" indent="-342900">
              <a:buFont typeface="Arial" panose="020B0604020202020204" pitchFamily="34" charset="0"/>
              <a:buChar char="•"/>
            </a:pPr>
            <a:r>
              <a:rPr lang="en-US" sz="1800"/>
              <a:t>Feeling people make their decisions more based on measuring from the inside and associating or empathizing</a:t>
            </a:r>
          </a:p>
          <a:p>
            <a:pPr marL="1089025" lvl="1" indent="-342900">
              <a:buFont typeface="Arial" panose="020B0604020202020204" pitchFamily="34" charset="0"/>
              <a:buChar char="•"/>
            </a:pPr>
            <a:r>
              <a:rPr lang="en-US" sz="1600"/>
              <a:t>Value harmony, peace, and compassion</a:t>
            </a:r>
          </a:p>
          <a:p>
            <a:pPr marL="1089025" lvl="1" indent="-342900">
              <a:buFont typeface="Arial" panose="020B0604020202020204" pitchFamily="34" charset="0"/>
              <a:buChar char="•"/>
            </a:pPr>
            <a:r>
              <a:rPr lang="en-US" sz="1600"/>
              <a:t>Motivated by appreciation</a:t>
            </a:r>
          </a:p>
          <a:p>
            <a:pPr marL="285750" indent="-225425">
              <a:buFont typeface="Arial" panose="020B0604020202020204" pitchFamily="34" charset="0"/>
              <a:buChar char="•"/>
            </a:pPr>
            <a:endParaRPr lang="en-US"/>
          </a:p>
        </p:txBody>
      </p:sp>
      <p:pic>
        <p:nvPicPr>
          <p:cNvPr id="12" name="Graphic 8" descr="Right And Left Brain outline">
            <a:extLst>
              <a:ext uri="{FF2B5EF4-FFF2-40B4-BE49-F238E27FC236}">
                <a16:creationId xmlns:a16="http://schemas.microsoft.com/office/drawing/2014/main" id="{8A305BBD-DC30-4C53-8230-DCBD04B924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09003" y="1659013"/>
            <a:ext cx="3450891" cy="3458054"/>
          </a:xfrm>
          <a:prstGeom prst="rect">
            <a:avLst/>
          </a:prstGeom>
        </p:spPr>
      </p:pic>
    </p:spTree>
    <p:extLst>
      <p:ext uri="{BB962C8B-B14F-4D97-AF65-F5344CB8AC3E}">
        <p14:creationId xmlns:p14="http://schemas.microsoft.com/office/powerpoint/2010/main" val="59387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PERSONALITIES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200" y="984732"/>
            <a:ext cx="4480775" cy="1364330"/>
          </a:xfrm>
        </p:spPr>
        <p:txBody>
          <a:bodyPr anchor="ctr">
            <a:normAutofit/>
          </a:bodyPr>
          <a:lstStyle/>
          <a:p>
            <a:r>
              <a:rPr lang="en-US" altLang="en-US" sz="3200"/>
              <a:t>Perceiving (P) &amp; Judging (J)</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349061"/>
            <a:ext cx="5131569" cy="4143814"/>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800">
                <a:solidFill>
                  <a:srgbClr val="6A7278"/>
                </a:solidFill>
                <a:latin typeface="Georgia"/>
              </a:rPr>
              <a:t>Judging people like to have things settled, pay close attention to time, and find comfort in schedules and organization</a:t>
            </a:r>
          </a:p>
          <a:p>
            <a:pPr marL="971550" lvl="1" indent="-285750">
              <a:buFont typeface="Arial" panose="020B0604020202020204" pitchFamily="34" charset="0"/>
              <a:buChar char="•"/>
            </a:pPr>
            <a:r>
              <a:rPr lang="en-US" altLang="en-US" sz="1600">
                <a:solidFill>
                  <a:srgbClr val="6A7278"/>
                </a:solidFill>
                <a:latin typeface="Georgia"/>
              </a:rPr>
              <a:t>Work in a task-oriented, steady pace</a:t>
            </a:r>
          </a:p>
          <a:p>
            <a:pPr marL="971550" lvl="1" indent="-285750">
              <a:buFont typeface="Arial" panose="020B0604020202020204" pitchFamily="34" charset="0"/>
              <a:buChar char="•"/>
            </a:pPr>
            <a:r>
              <a:rPr lang="en-US" altLang="en-US" sz="1600">
                <a:solidFill>
                  <a:srgbClr val="6A7278"/>
                </a:solidFill>
                <a:latin typeface="Georgia"/>
              </a:rPr>
              <a:t>Typically plan work to avoid rushing before a deadline</a:t>
            </a:r>
          </a:p>
          <a:p>
            <a:pPr marL="285750" indent="-285750">
              <a:buFont typeface="Arial" panose="020B0604020202020204" pitchFamily="34" charset="0"/>
              <a:buChar char="•"/>
            </a:pPr>
            <a:r>
              <a:rPr lang="en-US" altLang="en-US" sz="1800">
                <a:solidFill>
                  <a:srgbClr val="6A7278"/>
                </a:solidFill>
                <a:latin typeface="Georgia"/>
              </a:rPr>
              <a:t>Perceiving people tend to be more spontaneous, less aware of time, and find comfortability in flexibility and freedom</a:t>
            </a:r>
          </a:p>
          <a:p>
            <a:pPr marL="285750" indent="-285750">
              <a:buFont typeface="Arial" panose="020B0604020202020204" pitchFamily="34" charset="0"/>
              <a:buChar char="•"/>
            </a:pPr>
            <a:r>
              <a:rPr lang="en-US" altLang="en-US" sz="1800">
                <a:solidFill>
                  <a:srgbClr val="6A7278"/>
                </a:solidFill>
                <a:latin typeface="Georgia"/>
              </a:rPr>
              <a:t>Work in bursts of energy</a:t>
            </a:r>
          </a:p>
          <a:p>
            <a:pPr marL="285750" indent="-285750">
              <a:buFont typeface="Arial" panose="020B0604020202020204" pitchFamily="34" charset="0"/>
              <a:buChar char="•"/>
            </a:pPr>
            <a:r>
              <a:rPr lang="en-US" altLang="en-US" sz="1800">
                <a:solidFill>
                  <a:srgbClr val="6A7278"/>
                </a:solidFill>
                <a:latin typeface="Georgia"/>
              </a:rPr>
              <a:t>Motivated by approaching deadlines</a:t>
            </a:r>
            <a:endParaRPr lang="en-US" sz="2000">
              <a:solidFill>
                <a:srgbClr val="5496AD"/>
              </a:solidFill>
              <a:cs typeface="Calibri" panose="020F0502020204030204"/>
            </a:endParaRPr>
          </a:p>
        </p:txBody>
      </p:sp>
      <p:pic>
        <p:nvPicPr>
          <p:cNvPr id="7" name="Picture 4" descr="A picture containing graphical user interface&#10;&#10;Description automatically generated">
            <a:extLst>
              <a:ext uri="{FF2B5EF4-FFF2-40B4-BE49-F238E27FC236}">
                <a16:creationId xmlns:a16="http://schemas.microsoft.com/office/drawing/2014/main" id="{10DB5EB6-80E0-4B89-A80F-CFEAC07B1FB5}"/>
              </a:ext>
            </a:extLst>
          </p:cNvPr>
          <p:cNvPicPr>
            <a:picLocks noChangeAspect="1"/>
          </p:cNvPicPr>
          <p:nvPr/>
        </p:nvPicPr>
        <p:blipFill>
          <a:blip r:embed="rId3"/>
          <a:stretch>
            <a:fillRect/>
          </a:stretch>
        </p:blipFill>
        <p:spPr>
          <a:xfrm>
            <a:off x="6447950" y="1550795"/>
            <a:ext cx="5408124" cy="3996306"/>
          </a:xfrm>
          <a:prstGeom prst="rect">
            <a:avLst/>
          </a:prstGeom>
        </p:spPr>
      </p:pic>
    </p:spTree>
    <p:extLst>
      <p:ext uri="{BB962C8B-B14F-4D97-AF65-F5344CB8AC3E}">
        <p14:creationId xmlns:p14="http://schemas.microsoft.com/office/powerpoint/2010/main" val="262892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PERSONALITIES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844069"/>
          </a:xfrm>
        </p:spPr>
        <p:txBody>
          <a:bodyPr anchor="ctr">
            <a:normAutofit/>
          </a:bodyPr>
          <a:lstStyle/>
          <a:p>
            <a:r>
              <a:rPr lang="en-US" altLang="en-US" sz="3200"/>
              <a:t>NASA 4D Personality Types</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828801"/>
            <a:ext cx="11033232" cy="1600199"/>
          </a:xfrm>
          <a:prstGeom prst="rect">
            <a:avLst/>
          </a:prstGeom>
        </p:spPr>
        <p:txBody>
          <a:bodyPr vert="horz" lIns="91440" tIns="45720" rIns="91440" bIns="45720" rtlCol="0">
            <a:normAutofit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600">
                <a:solidFill>
                  <a:srgbClr val="6A7278"/>
                </a:solidFill>
                <a:latin typeface="Georgia"/>
              </a:rPr>
              <a:t>Developed by Charles Pellerin</a:t>
            </a:r>
          </a:p>
          <a:p>
            <a:pPr marL="285750" indent="-285750">
              <a:buFont typeface="Arial" panose="020B0604020202020204" pitchFamily="34" charset="0"/>
              <a:buChar char="•"/>
            </a:pPr>
            <a:r>
              <a:rPr lang="en-US" altLang="en-US" sz="1600">
                <a:solidFill>
                  <a:srgbClr val="6A7278"/>
                </a:solidFill>
                <a:latin typeface="Georgia"/>
              </a:rPr>
              <a:t>Uses a foundation of MBTI but refines personalities into four types</a:t>
            </a:r>
          </a:p>
          <a:p>
            <a:pPr marL="285750" indent="-285750">
              <a:buFont typeface="Arial" panose="020B0604020202020204" pitchFamily="34" charset="0"/>
              <a:buChar char="•"/>
            </a:pPr>
            <a:r>
              <a:rPr lang="en-US" altLang="en-US" sz="1600">
                <a:solidFill>
                  <a:srgbClr val="6A7278"/>
                </a:solidFill>
                <a:latin typeface="Georgia"/>
              </a:rPr>
              <a:t>Applicable to individuals and organizations</a:t>
            </a:r>
          </a:p>
          <a:p>
            <a:pPr marL="285750" indent="-285750">
              <a:buFont typeface="Arial" panose="020B0604020202020204" pitchFamily="34" charset="0"/>
              <a:buChar char="•"/>
            </a:pPr>
            <a:r>
              <a:rPr lang="en-US" altLang="en-US" sz="1600">
                <a:solidFill>
                  <a:srgbClr val="6A7278"/>
                </a:solidFill>
                <a:latin typeface="Georgia"/>
              </a:rPr>
              <a:t>Created to help science/engineering teams at NASA boost performance and avoid mistakes</a:t>
            </a:r>
          </a:p>
          <a:p>
            <a:pPr marL="285750" indent="-225425">
              <a:buFont typeface="Arial" panose="020B0604020202020204" pitchFamily="34" charset="0"/>
              <a:buChar char="•"/>
            </a:pPr>
            <a:endParaRPr lang="en-US"/>
          </a:p>
        </p:txBody>
      </p:sp>
      <p:graphicFrame>
        <p:nvGraphicFramePr>
          <p:cNvPr id="6" name="Content Placeholder 3">
            <a:extLst>
              <a:ext uri="{FF2B5EF4-FFF2-40B4-BE49-F238E27FC236}">
                <a16:creationId xmlns:a16="http://schemas.microsoft.com/office/drawing/2014/main" id="{4E267405-5C54-4C9F-9DEF-6AF55AF42DF4}"/>
              </a:ext>
            </a:extLst>
          </p:cNvPr>
          <p:cNvGraphicFramePr>
            <a:graphicFrameLocks/>
          </p:cNvGraphicFramePr>
          <p:nvPr/>
        </p:nvGraphicFramePr>
        <p:xfrm>
          <a:off x="1936078" y="3868514"/>
          <a:ext cx="8319844" cy="2588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10" descr="A picture containing text, bottle, newspaper&#10;&#10;Description automatically generated">
            <a:extLst>
              <a:ext uri="{FF2B5EF4-FFF2-40B4-BE49-F238E27FC236}">
                <a16:creationId xmlns:a16="http://schemas.microsoft.com/office/drawing/2014/main" id="{380E8994-2EC4-4DBD-9353-DE991C267EE2}"/>
              </a:ext>
            </a:extLst>
          </p:cNvPr>
          <p:cNvPicPr>
            <a:picLocks noChangeAspect="1"/>
          </p:cNvPicPr>
          <p:nvPr/>
        </p:nvPicPr>
        <p:blipFill rotWithShape="1">
          <a:blip r:embed="rId8"/>
          <a:srcRect l="13092" t="496" r="12535" b="-744"/>
          <a:stretch/>
        </p:blipFill>
        <p:spPr>
          <a:xfrm rot="-420000">
            <a:off x="9700688" y="744055"/>
            <a:ext cx="1698788" cy="25793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090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PERSONALITIES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844069"/>
          </a:xfrm>
        </p:spPr>
        <p:txBody>
          <a:bodyPr anchor="ctr">
            <a:normAutofit/>
          </a:bodyPr>
          <a:lstStyle/>
          <a:p>
            <a:r>
              <a:rPr lang="en-US" altLang="en-US" sz="3200"/>
              <a:t>NASA 4D</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828801"/>
            <a:ext cx="2133722" cy="449472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600">
                <a:solidFill>
                  <a:srgbClr val="6A7278"/>
                </a:solidFill>
                <a:latin typeface="Georgia"/>
              </a:rPr>
              <a:t>Created to help scientific teams to collaborate and work together more effectively</a:t>
            </a:r>
          </a:p>
          <a:p>
            <a:pPr marL="285750" indent="-285750">
              <a:buFont typeface="Arial" panose="020B0604020202020204" pitchFamily="34" charset="0"/>
              <a:buChar char="•"/>
            </a:pPr>
            <a:r>
              <a:rPr lang="en-US" altLang="en-US" sz="1600">
                <a:solidFill>
                  <a:srgbClr val="6A7278"/>
                </a:solidFill>
                <a:latin typeface="Georgia"/>
              </a:rPr>
              <a:t>Four quadrants / types named by color</a:t>
            </a:r>
          </a:p>
          <a:p>
            <a:pPr marL="285750" indent="-225425">
              <a:buFont typeface="Arial" panose="020B0604020202020204" pitchFamily="34" charset="0"/>
              <a:buChar char="•"/>
            </a:pPr>
            <a:endParaRPr lang="en-US"/>
          </a:p>
        </p:txBody>
      </p:sp>
      <p:sp>
        <p:nvSpPr>
          <p:cNvPr id="7" name="Rectangle 6">
            <a:extLst>
              <a:ext uri="{FF2B5EF4-FFF2-40B4-BE49-F238E27FC236}">
                <a16:creationId xmlns:a16="http://schemas.microsoft.com/office/drawing/2014/main" id="{45C2703D-98C6-4FAA-9264-A544CF8A0785}"/>
              </a:ext>
            </a:extLst>
          </p:cNvPr>
          <p:cNvSpPr/>
          <p:nvPr/>
        </p:nvSpPr>
        <p:spPr>
          <a:xfrm>
            <a:off x="5507868" y="3048000"/>
            <a:ext cx="1874520" cy="304800"/>
          </a:xfrm>
          <a:prstGeom prst="rect">
            <a:avLst/>
          </a:prstGeom>
          <a:solidFill>
            <a:srgbClr val="67A478"/>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bg1"/>
                </a:solidFill>
                <a:latin typeface="Century Gothic" charset="0"/>
                <a:ea typeface="Century Gothic" charset="0"/>
                <a:cs typeface="Century Gothic" charset="0"/>
              </a:rPr>
              <a:t>Cultivating</a:t>
            </a:r>
            <a:endParaRPr lang="en-US" sz="1400" b="1">
              <a:solidFill>
                <a:schemeClr val="bg1"/>
              </a:solidFill>
              <a:latin typeface="Century Gothic" charset="0"/>
              <a:ea typeface="Century Gothic" charset="0"/>
              <a:cs typeface="Century Gothic" charset="0"/>
            </a:endParaRPr>
          </a:p>
        </p:txBody>
      </p:sp>
      <p:sp>
        <p:nvSpPr>
          <p:cNvPr id="9" name="Rectangle 8">
            <a:extLst>
              <a:ext uri="{FF2B5EF4-FFF2-40B4-BE49-F238E27FC236}">
                <a16:creationId xmlns:a16="http://schemas.microsoft.com/office/drawing/2014/main" id="{67A8A665-D4A0-4F77-920D-6A28D0DA183C}"/>
              </a:ext>
            </a:extLst>
          </p:cNvPr>
          <p:cNvSpPr/>
          <p:nvPr/>
        </p:nvSpPr>
        <p:spPr>
          <a:xfrm>
            <a:off x="7687188" y="3048000"/>
            <a:ext cx="1874520" cy="304800"/>
          </a:xfrm>
          <a:prstGeom prst="rect">
            <a:avLst/>
          </a:prstGeom>
          <a:solidFill>
            <a:srgbClr val="51AEB3"/>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bg1"/>
                </a:solidFill>
                <a:latin typeface="Century Gothic" charset="0"/>
                <a:ea typeface="Century Gothic" charset="0"/>
                <a:cs typeface="Century Gothic" charset="0"/>
              </a:rPr>
              <a:t>Visioning</a:t>
            </a:r>
            <a:endParaRPr lang="en-US" sz="1400" b="1">
              <a:solidFill>
                <a:schemeClr val="bg1"/>
              </a:solidFill>
              <a:latin typeface="Century Gothic" charset="0"/>
              <a:ea typeface="Century Gothic" charset="0"/>
              <a:cs typeface="Century Gothic" charset="0"/>
            </a:endParaRPr>
          </a:p>
        </p:txBody>
      </p:sp>
      <p:sp>
        <p:nvSpPr>
          <p:cNvPr id="10" name="Rectangle 9">
            <a:extLst>
              <a:ext uri="{FF2B5EF4-FFF2-40B4-BE49-F238E27FC236}">
                <a16:creationId xmlns:a16="http://schemas.microsoft.com/office/drawing/2014/main" id="{D6657C8C-CA89-4F6A-B9FA-A754AD511F02}"/>
              </a:ext>
            </a:extLst>
          </p:cNvPr>
          <p:cNvSpPr/>
          <p:nvPr/>
        </p:nvSpPr>
        <p:spPr>
          <a:xfrm>
            <a:off x="7687188" y="3733800"/>
            <a:ext cx="1874520" cy="304800"/>
          </a:xfrm>
          <a:prstGeom prst="rect">
            <a:avLst/>
          </a:prstGeom>
          <a:solidFill>
            <a:schemeClr val="accent2"/>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bg1"/>
                </a:solidFill>
                <a:latin typeface="Century Gothic" charset="0"/>
                <a:ea typeface="Century Gothic" charset="0"/>
                <a:cs typeface="Century Gothic" charset="0"/>
              </a:rPr>
              <a:t>Directing</a:t>
            </a:r>
            <a:endParaRPr lang="en-US" sz="1400" b="1">
              <a:solidFill>
                <a:schemeClr val="bg1"/>
              </a:solidFill>
              <a:latin typeface="Century Gothic" charset="0"/>
              <a:ea typeface="Century Gothic" charset="0"/>
              <a:cs typeface="Century Gothic" charset="0"/>
            </a:endParaRPr>
          </a:p>
        </p:txBody>
      </p:sp>
      <p:sp>
        <p:nvSpPr>
          <p:cNvPr id="11" name="Rectangle 10">
            <a:extLst>
              <a:ext uri="{FF2B5EF4-FFF2-40B4-BE49-F238E27FC236}">
                <a16:creationId xmlns:a16="http://schemas.microsoft.com/office/drawing/2014/main" id="{FAF91280-8B93-4705-B3D3-C527011EFFEE}"/>
              </a:ext>
            </a:extLst>
          </p:cNvPr>
          <p:cNvSpPr/>
          <p:nvPr/>
        </p:nvSpPr>
        <p:spPr>
          <a:xfrm>
            <a:off x="5507868" y="3733800"/>
            <a:ext cx="1874520" cy="304800"/>
          </a:xfrm>
          <a:prstGeom prst="rect">
            <a:avLst/>
          </a:prstGeom>
          <a:solidFill>
            <a:schemeClr val="accent4"/>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bg1"/>
                </a:solidFill>
                <a:latin typeface="Century Gothic" charset="0"/>
                <a:ea typeface="Century Gothic" charset="0"/>
                <a:cs typeface="Century Gothic" charset="0"/>
              </a:rPr>
              <a:t>Including</a:t>
            </a:r>
            <a:endParaRPr lang="en-US" sz="1400" b="1">
              <a:solidFill>
                <a:schemeClr val="bg1"/>
              </a:solidFill>
              <a:latin typeface="Century Gothic" charset="0"/>
              <a:ea typeface="Century Gothic" charset="0"/>
              <a:cs typeface="Century Gothic" charset="0"/>
            </a:endParaRPr>
          </a:p>
        </p:txBody>
      </p:sp>
      <p:cxnSp>
        <p:nvCxnSpPr>
          <p:cNvPr id="12" name="Straight Arrow Connector 11">
            <a:extLst>
              <a:ext uri="{FF2B5EF4-FFF2-40B4-BE49-F238E27FC236}">
                <a16:creationId xmlns:a16="http://schemas.microsoft.com/office/drawing/2014/main" id="{26D32039-2484-4843-9C61-50722CF9AA47}"/>
              </a:ext>
            </a:extLst>
          </p:cNvPr>
          <p:cNvCxnSpPr/>
          <p:nvPr/>
        </p:nvCxnSpPr>
        <p:spPr>
          <a:xfrm>
            <a:off x="7534788" y="1859280"/>
            <a:ext cx="0" cy="347472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0472303-F991-477D-9433-2D85F3413982}"/>
              </a:ext>
            </a:extLst>
          </p:cNvPr>
          <p:cNvCxnSpPr/>
          <p:nvPr/>
        </p:nvCxnSpPr>
        <p:spPr>
          <a:xfrm>
            <a:off x="4791588" y="3535680"/>
            <a:ext cx="5486400" cy="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15" name="TextBox 9">
            <a:extLst>
              <a:ext uri="{FF2B5EF4-FFF2-40B4-BE49-F238E27FC236}">
                <a16:creationId xmlns:a16="http://schemas.microsoft.com/office/drawing/2014/main" id="{CE1FCAD0-CDF0-4DAA-9B7A-B6489F1A2408}"/>
              </a:ext>
            </a:extLst>
          </p:cNvPr>
          <p:cNvSpPr txBox="1"/>
          <p:nvPr/>
        </p:nvSpPr>
        <p:spPr>
          <a:xfrm>
            <a:off x="3343788" y="3307080"/>
            <a:ext cx="1075936" cy="40011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latin typeface="Century Gothic"/>
              </a:rPr>
              <a:t>Feeling</a:t>
            </a:r>
            <a:endParaRPr lang="en-US"/>
          </a:p>
        </p:txBody>
      </p:sp>
      <p:sp>
        <p:nvSpPr>
          <p:cNvPr id="16" name="TextBox 10">
            <a:extLst>
              <a:ext uri="{FF2B5EF4-FFF2-40B4-BE49-F238E27FC236}">
                <a16:creationId xmlns:a16="http://schemas.microsoft.com/office/drawing/2014/main" id="{257B7240-ED44-485B-B711-B7DA7991B4C6}"/>
              </a:ext>
            </a:extLst>
          </p:cNvPr>
          <p:cNvSpPr txBox="1"/>
          <p:nvPr/>
        </p:nvSpPr>
        <p:spPr>
          <a:xfrm>
            <a:off x="10381406" y="3307080"/>
            <a:ext cx="1168910" cy="40011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latin typeface="Century Gothic"/>
                <a:ea typeface="Century Gothic" charset="0"/>
                <a:cs typeface="Century Gothic" charset="0"/>
              </a:rPr>
              <a:t>Thinking</a:t>
            </a:r>
            <a:endParaRPr lang="en-US" sz="2000">
              <a:latin typeface="Century Gothic" charset="0"/>
              <a:ea typeface="Century Gothic" charset="0"/>
              <a:cs typeface="Century Gothic" charset="0"/>
            </a:endParaRPr>
          </a:p>
        </p:txBody>
      </p:sp>
      <p:sp>
        <p:nvSpPr>
          <p:cNvPr id="19" name="TextBox 11">
            <a:extLst>
              <a:ext uri="{FF2B5EF4-FFF2-40B4-BE49-F238E27FC236}">
                <a16:creationId xmlns:a16="http://schemas.microsoft.com/office/drawing/2014/main" id="{574CE53D-82DB-490C-92A4-2685304B9BE9}"/>
              </a:ext>
            </a:extLst>
          </p:cNvPr>
          <p:cNvSpPr txBox="1"/>
          <p:nvPr/>
        </p:nvSpPr>
        <p:spPr>
          <a:xfrm>
            <a:off x="6945765" y="1371600"/>
            <a:ext cx="1122423"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latin typeface="Century Gothic" charset="0"/>
                <a:ea typeface="Century Gothic" charset="0"/>
                <a:cs typeface="Century Gothic" charset="0"/>
              </a:rPr>
              <a:t>Intuited</a:t>
            </a:r>
          </a:p>
        </p:txBody>
      </p:sp>
      <p:sp>
        <p:nvSpPr>
          <p:cNvPr id="20" name="TextBox 12">
            <a:extLst>
              <a:ext uri="{FF2B5EF4-FFF2-40B4-BE49-F238E27FC236}">
                <a16:creationId xmlns:a16="http://schemas.microsoft.com/office/drawing/2014/main" id="{B78A77E1-F08B-43EE-B21F-56B5141B99FB}"/>
              </a:ext>
            </a:extLst>
          </p:cNvPr>
          <p:cNvSpPr txBox="1"/>
          <p:nvPr/>
        </p:nvSpPr>
        <p:spPr>
          <a:xfrm>
            <a:off x="7023029" y="5391090"/>
            <a:ext cx="1079142"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latin typeface="Century Gothic" charset="0"/>
                <a:ea typeface="Century Gothic" charset="0"/>
                <a:cs typeface="Century Gothic" charset="0"/>
              </a:rPr>
              <a:t>Sensed</a:t>
            </a:r>
          </a:p>
        </p:txBody>
      </p:sp>
      <p:sp>
        <p:nvSpPr>
          <p:cNvPr id="21" name="Teardrop 20">
            <a:extLst>
              <a:ext uri="{FF2B5EF4-FFF2-40B4-BE49-F238E27FC236}">
                <a16:creationId xmlns:a16="http://schemas.microsoft.com/office/drawing/2014/main" id="{19B43A01-B7D3-4979-BE60-868CFA19FEFE}"/>
              </a:ext>
            </a:extLst>
          </p:cNvPr>
          <p:cNvSpPr/>
          <p:nvPr/>
        </p:nvSpPr>
        <p:spPr>
          <a:xfrm>
            <a:off x="3800988" y="3657600"/>
            <a:ext cx="3657600" cy="2057400"/>
          </a:xfrm>
          <a:prstGeom prst="teardrop">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charset="0"/>
              <a:ea typeface="Century Gothic" charset="0"/>
              <a:cs typeface="Century Gothic" charset="0"/>
            </a:endParaRPr>
          </a:p>
        </p:txBody>
      </p:sp>
      <p:sp>
        <p:nvSpPr>
          <p:cNvPr id="22" name="Teardrop 21">
            <a:extLst>
              <a:ext uri="{FF2B5EF4-FFF2-40B4-BE49-F238E27FC236}">
                <a16:creationId xmlns:a16="http://schemas.microsoft.com/office/drawing/2014/main" id="{32494886-9B6E-436C-BD4A-86EB357D1D4B}"/>
              </a:ext>
            </a:extLst>
          </p:cNvPr>
          <p:cNvSpPr/>
          <p:nvPr/>
        </p:nvSpPr>
        <p:spPr>
          <a:xfrm flipH="1">
            <a:off x="7610988" y="3657600"/>
            <a:ext cx="3657600" cy="2057400"/>
          </a:xfrm>
          <a:prstGeom prst="teardrop">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charset="0"/>
              <a:ea typeface="Century Gothic" charset="0"/>
              <a:cs typeface="Century Gothic" charset="0"/>
            </a:endParaRPr>
          </a:p>
        </p:txBody>
      </p:sp>
      <p:sp>
        <p:nvSpPr>
          <p:cNvPr id="23" name="Teardrop 22">
            <a:extLst>
              <a:ext uri="{FF2B5EF4-FFF2-40B4-BE49-F238E27FC236}">
                <a16:creationId xmlns:a16="http://schemas.microsoft.com/office/drawing/2014/main" id="{73F0C852-84B5-40A0-A6B4-7A66CB0969B2}"/>
              </a:ext>
            </a:extLst>
          </p:cNvPr>
          <p:cNvSpPr/>
          <p:nvPr/>
        </p:nvSpPr>
        <p:spPr>
          <a:xfrm flipV="1">
            <a:off x="3800988" y="1371600"/>
            <a:ext cx="3657600" cy="2057400"/>
          </a:xfrm>
          <a:prstGeom prst="teardrop">
            <a:avLst/>
          </a:prstGeom>
          <a:no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charset="0"/>
              <a:ea typeface="Century Gothic" charset="0"/>
              <a:cs typeface="Century Gothic" charset="0"/>
            </a:endParaRPr>
          </a:p>
        </p:txBody>
      </p:sp>
      <p:sp>
        <p:nvSpPr>
          <p:cNvPr id="24" name="Teardrop 23">
            <a:extLst>
              <a:ext uri="{FF2B5EF4-FFF2-40B4-BE49-F238E27FC236}">
                <a16:creationId xmlns:a16="http://schemas.microsoft.com/office/drawing/2014/main" id="{DD94222D-73B7-4AFD-8D05-3C39D4D6593E}"/>
              </a:ext>
            </a:extLst>
          </p:cNvPr>
          <p:cNvSpPr/>
          <p:nvPr/>
        </p:nvSpPr>
        <p:spPr>
          <a:xfrm flipH="1" flipV="1">
            <a:off x="7610988" y="1371600"/>
            <a:ext cx="3657600" cy="2057400"/>
          </a:xfrm>
          <a:prstGeom prst="teardrop">
            <a:avLst/>
          </a:prstGeom>
          <a:no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charset="0"/>
              <a:ea typeface="Century Gothic" charset="0"/>
              <a:cs typeface="Century Gothic" charset="0"/>
            </a:endParaRPr>
          </a:p>
        </p:txBody>
      </p:sp>
      <p:sp>
        <p:nvSpPr>
          <p:cNvPr id="25" name="TextBox 17">
            <a:extLst>
              <a:ext uri="{FF2B5EF4-FFF2-40B4-BE49-F238E27FC236}">
                <a16:creationId xmlns:a16="http://schemas.microsoft.com/office/drawing/2014/main" id="{70C8ACDD-6966-4511-BCBB-010CFCA6D3BA}"/>
              </a:ext>
            </a:extLst>
          </p:cNvPr>
          <p:cNvSpPr txBox="1"/>
          <p:nvPr/>
        </p:nvSpPr>
        <p:spPr>
          <a:xfrm>
            <a:off x="7705536" y="2110026"/>
            <a:ext cx="3486852" cy="86177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buFont typeface="Arial" pitchFamily="34" charset="0"/>
              <a:buChar char="•"/>
            </a:pPr>
            <a:r>
              <a:rPr lang="en-US" sz="1600">
                <a:latin typeface="Century Gothic" charset="0"/>
                <a:ea typeface="Century Gothic" charset="0"/>
                <a:cs typeface="Century Gothic" charset="0"/>
              </a:rPr>
              <a:t>Thinking &amp; Imagining</a:t>
            </a:r>
          </a:p>
          <a:p>
            <a:pPr marL="119063" indent="-119063">
              <a:buFont typeface="Arial" pitchFamily="34" charset="0"/>
              <a:buChar char="•"/>
            </a:pPr>
            <a:r>
              <a:rPr lang="en-US" sz="1600">
                <a:latin typeface="Century Gothic" charset="0"/>
                <a:ea typeface="Century Gothic" charset="0"/>
                <a:cs typeface="Century Gothic" charset="0"/>
              </a:rPr>
              <a:t>Constantly innovate and create</a:t>
            </a:r>
          </a:p>
          <a:p>
            <a:pPr marL="119063" indent="-119063">
              <a:buFont typeface="Arial" pitchFamily="34" charset="0"/>
              <a:buChar char="•"/>
            </a:pPr>
            <a:r>
              <a:rPr lang="en-US" sz="1600">
                <a:latin typeface="Century Gothic" charset="0"/>
                <a:ea typeface="Century Gothic" charset="0"/>
                <a:cs typeface="Century Gothic" charset="0"/>
              </a:rPr>
              <a:t>Need to be the best/smartest</a:t>
            </a:r>
          </a:p>
        </p:txBody>
      </p:sp>
      <p:sp>
        <p:nvSpPr>
          <p:cNvPr id="26" name="TextBox 18">
            <a:extLst>
              <a:ext uri="{FF2B5EF4-FFF2-40B4-BE49-F238E27FC236}">
                <a16:creationId xmlns:a16="http://schemas.microsoft.com/office/drawing/2014/main" id="{6B67D48A-2D55-4207-A83D-BDCBCB77863E}"/>
              </a:ext>
            </a:extLst>
          </p:cNvPr>
          <p:cNvSpPr txBox="1"/>
          <p:nvPr/>
        </p:nvSpPr>
        <p:spPr>
          <a:xfrm>
            <a:off x="7705536" y="4167426"/>
            <a:ext cx="3057568"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buFont typeface="Arial" pitchFamily="34" charset="0"/>
              <a:buChar char="•"/>
            </a:pPr>
            <a:r>
              <a:rPr lang="en-US" sz="1600">
                <a:latin typeface="Century Gothic" charset="0"/>
                <a:ea typeface="Century Gothic" charset="0"/>
                <a:cs typeface="Century Gothic" charset="0"/>
              </a:rPr>
              <a:t>Thinking &amp; Sensing</a:t>
            </a:r>
          </a:p>
          <a:p>
            <a:pPr marL="119063" indent="-119063">
              <a:buFont typeface="Arial" pitchFamily="34" charset="0"/>
              <a:buChar char="•"/>
            </a:pPr>
            <a:r>
              <a:rPr lang="en-US" sz="1600">
                <a:latin typeface="Century Gothic" charset="0"/>
                <a:ea typeface="Century Gothic" charset="0"/>
                <a:cs typeface="Century Gothic" charset="0"/>
              </a:rPr>
              <a:t>Take organized action</a:t>
            </a:r>
          </a:p>
          <a:p>
            <a:pPr marL="119063" indent="-119063">
              <a:buFont typeface="Arial" pitchFamily="34" charset="0"/>
              <a:buChar char="•"/>
            </a:pPr>
            <a:r>
              <a:rPr lang="en-US" sz="1600">
                <a:latin typeface="Century Gothic" charset="0"/>
                <a:ea typeface="Century Gothic" charset="0"/>
                <a:cs typeface="Century Gothic" charset="0"/>
              </a:rPr>
              <a:t>Direct others towards results</a:t>
            </a:r>
          </a:p>
        </p:txBody>
      </p:sp>
      <p:sp>
        <p:nvSpPr>
          <p:cNvPr id="27" name="TextBox 19">
            <a:extLst>
              <a:ext uri="{FF2B5EF4-FFF2-40B4-BE49-F238E27FC236}">
                <a16:creationId xmlns:a16="http://schemas.microsoft.com/office/drawing/2014/main" id="{09E26717-AE55-423B-AC44-2ADF08C090D6}"/>
              </a:ext>
            </a:extLst>
          </p:cNvPr>
          <p:cNvSpPr txBox="1"/>
          <p:nvPr/>
        </p:nvSpPr>
        <p:spPr>
          <a:xfrm>
            <a:off x="3909992" y="2110026"/>
            <a:ext cx="3377848"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lgn="r"/>
            <a:r>
              <a:rPr lang="en-US" sz="1600">
                <a:latin typeface="Century Gothic" charset="0"/>
                <a:ea typeface="Century Gothic" charset="0"/>
                <a:cs typeface="Century Gothic" charset="0"/>
              </a:rPr>
              <a:t>Feeling &amp; Imagining</a:t>
            </a:r>
          </a:p>
          <a:p>
            <a:pPr marL="119063" indent="-119063" algn="r"/>
            <a:r>
              <a:rPr lang="en-US" sz="1600">
                <a:latin typeface="Century Gothic" charset="0"/>
                <a:ea typeface="Century Gothic" charset="0"/>
                <a:cs typeface="Century Gothic" charset="0"/>
              </a:rPr>
              <a:t>Appreciate and care for others</a:t>
            </a:r>
          </a:p>
          <a:p>
            <a:pPr marL="119063" indent="-119063" algn="r"/>
            <a:r>
              <a:rPr lang="en-US" sz="1600">
                <a:latin typeface="Century Gothic" charset="0"/>
                <a:ea typeface="Century Gothic" charset="0"/>
                <a:cs typeface="Century Gothic" charset="0"/>
              </a:rPr>
              <a:t>Share interests for a better world</a:t>
            </a:r>
          </a:p>
        </p:txBody>
      </p:sp>
      <p:sp>
        <p:nvSpPr>
          <p:cNvPr id="28" name="TextBox 20">
            <a:extLst>
              <a:ext uri="{FF2B5EF4-FFF2-40B4-BE49-F238E27FC236}">
                <a16:creationId xmlns:a16="http://schemas.microsoft.com/office/drawing/2014/main" id="{6A9733F5-25AC-4387-8930-3C0049396FB2}"/>
              </a:ext>
            </a:extLst>
          </p:cNvPr>
          <p:cNvSpPr txBox="1"/>
          <p:nvPr/>
        </p:nvSpPr>
        <p:spPr>
          <a:xfrm>
            <a:off x="4094337" y="4167426"/>
            <a:ext cx="3193503"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lgn="r"/>
            <a:r>
              <a:rPr lang="en-US" sz="1600">
                <a:latin typeface="Century Gothic" charset="0"/>
                <a:ea typeface="Century Gothic" charset="0"/>
                <a:cs typeface="Century Gothic" charset="0"/>
              </a:rPr>
              <a:t>Feeling &amp; Sensing</a:t>
            </a:r>
          </a:p>
          <a:p>
            <a:pPr marL="119063" indent="-119063" algn="r"/>
            <a:r>
              <a:rPr lang="en-US" sz="1600">
                <a:latin typeface="Century Gothic" charset="0"/>
                <a:ea typeface="Century Gothic" charset="0"/>
                <a:cs typeface="Century Gothic" charset="0"/>
              </a:rPr>
              <a:t>Include and motivate others</a:t>
            </a:r>
          </a:p>
          <a:p>
            <a:pPr marL="119063" indent="-119063" algn="r"/>
            <a:r>
              <a:rPr lang="en-US" sz="1600">
                <a:latin typeface="Century Gothic" charset="0"/>
                <a:ea typeface="Century Gothic" charset="0"/>
                <a:cs typeface="Century Gothic" charset="0"/>
              </a:rPr>
              <a:t>Bring integrity and build teams</a:t>
            </a:r>
          </a:p>
        </p:txBody>
      </p:sp>
      <p:sp>
        <p:nvSpPr>
          <p:cNvPr id="29" name="TextBox 21">
            <a:extLst>
              <a:ext uri="{FF2B5EF4-FFF2-40B4-BE49-F238E27FC236}">
                <a16:creationId xmlns:a16="http://schemas.microsoft.com/office/drawing/2014/main" id="{D66C6966-7C1E-4A64-B01F-6E3B2AAFC5C1}"/>
              </a:ext>
            </a:extLst>
          </p:cNvPr>
          <p:cNvSpPr txBox="1"/>
          <p:nvPr/>
        </p:nvSpPr>
        <p:spPr>
          <a:xfrm>
            <a:off x="7153789" y="4167426"/>
            <a:ext cx="30480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buFont typeface="Arial" pitchFamily="34" charset="0"/>
              <a:buChar char="•"/>
            </a:pPr>
            <a:r>
              <a:rPr lang="en-US" sz="1600">
                <a:latin typeface="Century Gothic" charset="0"/>
                <a:ea typeface="Century Gothic" charset="0"/>
                <a:cs typeface="Century Gothic" charset="0"/>
              </a:rPr>
              <a:t> </a:t>
            </a:r>
          </a:p>
          <a:p>
            <a:pPr marL="119063" indent="-119063">
              <a:buFont typeface="Arial" pitchFamily="34" charset="0"/>
              <a:buChar char="•"/>
            </a:pPr>
            <a:r>
              <a:rPr lang="en-US" sz="1600">
                <a:latin typeface="Century Gothic" charset="0"/>
                <a:ea typeface="Century Gothic" charset="0"/>
                <a:cs typeface="Century Gothic" charset="0"/>
              </a:rPr>
              <a:t> </a:t>
            </a:r>
          </a:p>
          <a:p>
            <a:pPr marL="119063" indent="-119063">
              <a:buFont typeface="Arial" pitchFamily="34" charset="0"/>
              <a:buChar char="•"/>
            </a:pPr>
            <a:r>
              <a:rPr lang="en-US" sz="1600">
                <a:latin typeface="Century Gothic" charset="0"/>
                <a:ea typeface="Century Gothic" charset="0"/>
                <a:cs typeface="Century Gothic" charset="0"/>
              </a:rPr>
              <a:t> </a:t>
            </a:r>
          </a:p>
        </p:txBody>
      </p:sp>
      <p:sp>
        <p:nvSpPr>
          <p:cNvPr id="30" name="TextBox 22">
            <a:extLst>
              <a:ext uri="{FF2B5EF4-FFF2-40B4-BE49-F238E27FC236}">
                <a16:creationId xmlns:a16="http://schemas.microsoft.com/office/drawing/2014/main" id="{266AB11F-46AC-4385-85F6-47C5615FEF57}"/>
              </a:ext>
            </a:extLst>
          </p:cNvPr>
          <p:cNvSpPr txBox="1"/>
          <p:nvPr/>
        </p:nvSpPr>
        <p:spPr>
          <a:xfrm>
            <a:off x="7153788" y="2110026"/>
            <a:ext cx="30480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buFont typeface="Arial" pitchFamily="34" charset="0"/>
              <a:buChar char="•"/>
            </a:pPr>
            <a:r>
              <a:rPr lang="en-US" sz="1600">
                <a:latin typeface="Century Gothic" charset="0"/>
                <a:ea typeface="Century Gothic" charset="0"/>
                <a:cs typeface="Century Gothic" charset="0"/>
              </a:rPr>
              <a:t> </a:t>
            </a:r>
          </a:p>
          <a:p>
            <a:pPr marL="119063" indent="-119063">
              <a:buFont typeface="Arial" pitchFamily="34" charset="0"/>
              <a:buChar char="•"/>
            </a:pPr>
            <a:r>
              <a:rPr lang="en-US" sz="1600">
                <a:latin typeface="Century Gothic" charset="0"/>
                <a:ea typeface="Century Gothic" charset="0"/>
                <a:cs typeface="Century Gothic" charset="0"/>
              </a:rPr>
              <a:t> </a:t>
            </a:r>
          </a:p>
          <a:p>
            <a:pPr marL="119063" indent="-119063">
              <a:buFont typeface="Arial" pitchFamily="34" charset="0"/>
              <a:buChar char="•"/>
            </a:pPr>
            <a:r>
              <a:rPr lang="en-US" sz="1600">
                <a:latin typeface="Century Gothic" charset="0"/>
                <a:ea typeface="Century Gothic" charset="0"/>
                <a:cs typeface="Century Gothic" charset="0"/>
              </a:rPr>
              <a:t> </a:t>
            </a:r>
          </a:p>
        </p:txBody>
      </p:sp>
    </p:spTree>
    <p:extLst>
      <p:ext uri="{BB962C8B-B14F-4D97-AF65-F5344CB8AC3E}">
        <p14:creationId xmlns:p14="http://schemas.microsoft.com/office/powerpoint/2010/main" val="216822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PARTICIPANT &amp; TEAM RESPONSIBILITIES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Researcher Responsibilities</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683945"/>
            <a:ext cx="6373685" cy="4808930"/>
          </a:xfrm>
          <a:prstGeom prst="rect">
            <a:avLst/>
          </a:prstGeom>
        </p:spPr>
        <p:txBody>
          <a:bodyPr vert="horz" lIns="91440" tIns="45720" rIns="91440" bIns="45720" rtlCol="0">
            <a:normAutofit fontScale="925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a:t>Researchers (all personnel involved in conceiving, designing, conducting and supervising research) have the responsibility to:</a:t>
            </a:r>
          </a:p>
          <a:p>
            <a:pPr marL="285750" indent="-225425">
              <a:buFont typeface="Arial" panose="020B0604020202020204" pitchFamily="34" charset="0"/>
              <a:buChar char="•"/>
            </a:pPr>
            <a:r>
              <a:rPr lang="en-US" dirty="0"/>
              <a:t>Uphold and embody the professional standards of the research community.</a:t>
            </a:r>
          </a:p>
          <a:p>
            <a:pPr marL="285750" indent="-225425">
              <a:buFont typeface="Arial" panose="020B0604020202020204" pitchFamily="34" charset="0"/>
              <a:buChar char="•"/>
            </a:pPr>
            <a:r>
              <a:rPr lang="en-US" dirty="0"/>
              <a:t>Exercise personal and professional honesty in proposing, designing, performing, and reporting research.</a:t>
            </a:r>
          </a:p>
          <a:p>
            <a:pPr marL="285750" indent="-225425">
              <a:buFont typeface="Arial" panose="020B0604020202020204" pitchFamily="34" charset="0"/>
              <a:buChar char="•"/>
            </a:pPr>
            <a:r>
              <a:rPr lang="en-US" dirty="0"/>
              <a:t>Maintain mutual respect with all members of the research team and accurately represent the contributions of each member’s work. </a:t>
            </a:r>
          </a:p>
          <a:p>
            <a:pPr marL="285750" indent="-225425">
              <a:buFont typeface="Arial" panose="020B0604020202020204" pitchFamily="34" charset="0"/>
              <a:buChar char="•"/>
            </a:pPr>
            <a:r>
              <a:rPr lang="en-US" dirty="0"/>
              <a:t>Not allow outside influence or pressure (e.g., political consideration, ideology, financial conflicts of interest, peer pressure, or individual opinion) to affect the results of research, input to or from advisory committees, or the dissemination of research and analysis.</a:t>
            </a:r>
          </a:p>
          <a:p>
            <a:pPr marL="285750" indent="-225425">
              <a:buFont typeface="Arial" panose="020B0604020202020204" pitchFamily="34" charset="0"/>
              <a:buChar char="•"/>
            </a:pPr>
            <a:r>
              <a:rPr lang="en-US" dirty="0"/>
              <a:t>Uphold all of NASA’s core values of ethical conduct and integrity.</a:t>
            </a:r>
          </a:p>
        </p:txBody>
      </p:sp>
      <p:sp>
        <p:nvSpPr>
          <p:cNvPr id="7" name="Content Placeholder 18">
            <a:extLst>
              <a:ext uri="{FF2B5EF4-FFF2-40B4-BE49-F238E27FC236}">
                <a16:creationId xmlns:a16="http://schemas.microsoft.com/office/drawing/2014/main" id="{E1B78C02-E16C-44CA-8DCC-8E30E5F85C2F}"/>
              </a:ext>
            </a:extLst>
          </p:cNvPr>
          <p:cNvSpPr txBox="1">
            <a:spLocks/>
          </p:cNvSpPr>
          <p:nvPr/>
        </p:nvSpPr>
        <p:spPr>
          <a:xfrm>
            <a:off x="6708618" y="741938"/>
            <a:ext cx="5143131" cy="485588"/>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000" dirty="0"/>
              <a:t>Federal definition of research misconduct:</a:t>
            </a:r>
          </a:p>
        </p:txBody>
      </p:sp>
      <p:sp>
        <p:nvSpPr>
          <p:cNvPr id="8" name="TextBox 7">
            <a:extLst>
              <a:ext uri="{FF2B5EF4-FFF2-40B4-BE49-F238E27FC236}">
                <a16:creationId xmlns:a16="http://schemas.microsoft.com/office/drawing/2014/main" id="{53DED6F9-5F65-4F5E-94E7-FE98E69A2E37}"/>
              </a:ext>
            </a:extLst>
          </p:cNvPr>
          <p:cNvSpPr txBox="1"/>
          <p:nvPr/>
        </p:nvSpPr>
        <p:spPr>
          <a:xfrm>
            <a:off x="7513319" y="1277076"/>
            <a:ext cx="3840480" cy="1938992"/>
          </a:xfrm>
          <a:prstGeom prst="rect">
            <a:avLst/>
          </a:prstGeom>
          <a:noFill/>
        </p:spPr>
        <p:txBody>
          <a:bodyPr wrap="square">
            <a:spAutoFit/>
          </a:bodyPr>
          <a:lstStyle/>
          <a:p>
            <a:pPr algn="ctr"/>
            <a:r>
              <a:rPr lang="en-US" sz="2400" dirty="0">
                <a:solidFill>
                  <a:srgbClr val="0070C0"/>
                </a:solidFill>
              </a:rPr>
              <a:t>“fabrication, falsification, or plagiarism in proposing, performing, or reviewing research, or in reporting research results”</a:t>
            </a:r>
          </a:p>
        </p:txBody>
      </p:sp>
      <p:sp>
        <p:nvSpPr>
          <p:cNvPr id="10" name="Content Placeholder 18">
            <a:extLst>
              <a:ext uri="{FF2B5EF4-FFF2-40B4-BE49-F238E27FC236}">
                <a16:creationId xmlns:a16="http://schemas.microsoft.com/office/drawing/2014/main" id="{4D70ACA4-D23D-41DF-9D08-F64E10D3DA09}"/>
              </a:ext>
            </a:extLst>
          </p:cNvPr>
          <p:cNvSpPr txBox="1">
            <a:spLocks/>
          </p:cNvSpPr>
          <p:nvPr/>
        </p:nvSpPr>
        <p:spPr>
          <a:xfrm>
            <a:off x="7623018" y="3370199"/>
            <a:ext cx="4065006" cy="3174733"/>
          </a:xfrm>
          <a:prstGeom prst="rect">
            <a:avLst/>
          </a:prstGeom>
        </p:spPr>
        <p:txBody>
          <a:bodyPr vert="horz" lIns="91440" tIns="45720" rIns="91440" bIns="45720" rtlCol="0">
            <a:normAutofit fontScale="85000" lnSpcReduction="2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1800" b="1" dirty="0"/>
              <a:t>DO NOT:</a:t>
            </a:r>
          </a:p>
          <a:p>
            <a:pPr marL="285750" indent="-225425">
              <a:buFont typeface="Arial" panose="020B0604020202020204" pitchFamily="34" charset="0"/>
              <a:buChar char="•"/>
            </a:pPr>
            <a:r>
              <a:rPr lang="en-US" sz="1800" b="1" dirty="0"/>
              <a:t>Fabricate</a:t>
            </a:r>
            <a:r>
              <a:rPr lang="en-US" sz="1800" dirty="0"/>
              <a:t>: Making up data or results and recording or reporting them.</a:t>
            </a:r>
          </a:p>
          <a:p>
            <a:pPr marL="285750" indent="-225425">
              <a:buFont typeface="Arial" panose="020B0604020202020204" pitchFamily="34" charset="0"/>
              <a:buChar char="•"/>
            </a:pPr>
            <a:r>
              <a:rPr lang="en-US" sz="1800" b="1" dirty="0"/>
              <a:t>Plagiarize</a:t>
            </a:r>
            <a:r>
              <a:rPr lang="en-US" sz="1800" dirty="0"/>
              <a:t>: The appropriation of another person’s ideas, processes, results, or words without giving appropriate credit.</a:t>
            </a:r>
          </a:p>
          <a:p>
            <a:pPr marL="285750" indent="-225425">
              <a:buFont typeface="Arial" panose="020B0604020202020204" pitchFamily="34" charset="0"/>
              <a:buChar char="•"/>
            </a:pPr>
            <a:r>
              <a:rPr lang="en-US" sz="1800" b="1" dirty="0"/>
              <a:t>Falsify</a:t>
            </a:r>
            <a:r>
              <a:rPr lang="en-US" sz="1800" dirty="0"/>
              <a:t>: Manipulating research materials, equipment, or processes, or changing or omitting data or results such that the research is not accurately represented in the research report.</a:t>
            </a:r>
          </a:p>
          <a:p>
            <a:pPr marL="285750" indent="-225425">
              <a:buFont typeface="Arial" panose="020B0604020202020204" pitchFamily="34" charset="0"/>
              <a:buChar char="•"/>
            </a:pPr>
            <a:endParaRPr lang="en-US" sz="1800" dirty="0"/>
          </a:p>
        </p:txBody>
      </p:sp>
    </p:spTree>
    <p:extLst>
      <p:ext uri="{BB962C8B-B14F-4D97-AF65-F5344CB8AC3E}">
        <p14:creationId xmlns:p14="http://schemas.microsoft.com/office/powerpoint/2010/main" val="2456499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PERSONALITIES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844069"/>
          </a:xfrm>
        </p:spPr>
        <p:txBody>
          <a:bodyPr anchor="ctr">
            <a:normAutofit/>
          </a:bodyPr>
          <a:lstStyle/>
          <a:p>
            <a:r>
              <a:rPr lang="en-US" altLang="en-US" sz="3200"/>
              <a:t>NASA 4D &amp; Myers-Briggs</a:t>
            </a:r>
          </a:p>
        </p:txBody>
      </p:sp>
      <p:sp>
        <p:nvSpPr>
          <p:cNvPr id="31" name="Rounded Rectangle 57">
            <a:extLst>
              <a:ext uri="{FF2B5EF4-FFF2-40B4-BE49-F238E27FC236}">
                <a16:creationId xmlns:a16="http://schemas.microsoft.com/office/drawing/2014/main" id="{E0438418-91E8-4683-A922-EEB69B2F0818}"/>
              </a:ext>
            </a:extLst>
          </p:cNvPr>
          <p:cNvSpPr/>
          <p:nvPr/>
        </p:nvSpPr>
        <p:spPr>
          <a:xfrm>
            <a:off x="2348091" y="2019226"/>
            <a:ext cx="1833816" cy="978534"/>
          </a:xfrm>
          <a:prstGeom prst="roundRect">
            <a:avLst/>
          </a:prstGeom>
          <a:solidFill>
            <a:schemeClr val="bg1">
              <a:lumMod val="85000"/>
            </a:schemeClr>
          </a:solid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ENFJ</a:t>
            </a:r>
          </a:p>
          <a:p>
            <a:pPr algn="ctr"/>
            <a:r>
              <a:rPr lang="en-US">
                <a:solidFill>
                  <a:schemeClr val="tx1"/>
                </a:solidFill>
                <a:latin typeface="Century Gothic" charset="0"/>
                <a:ea typeface="Century Gothic" charset="0"/>
                <a:cs typeface="Century Gothic" charset="0"/>
              </a:rPr>
              <a:t>Teacher</a:t>
            </a:r>
          </a:p>
          <a:p>
            <a:pPr algn="ctr"/>
            <a:r>
              <a:rPr lang="en-US" sz="1200">
                <a:solidFill>
                  <a:schemeClr val="tx1"/>
                </a:solidFill>
                <a:latin typeface="Century Gothic" charset="0"/>
                <a:ea typeface="Century Gothic" charset="0"/>
                <a:cs typeface="Century Gothic" charset="0"/>
              </a:rPr>
              <a:t>2-5%</a:t>
            </a:r>
          </a:p>
        </p:txBody>
      </p:sp>
      <p:sp>
        <p:nvSpPr>
          <p:cNvPr id="32" name="Rounded Rectangle 58">
            <a:extLst>
              <a:ext uri="{FF2B5EF4-FFF2-40B4-BE49-F238E27FC236}">
                <a16:creationId xmlns:a16="http://schemas.microsoft.com/office/drawing/2014/main" id="{DCE0063C-3934-40B3-8A10-26E0CD7A7CDE}"/>
              </a:ext>
            </a:extLst>
          </p:cNvPr>
          <p:cNvSpPr/>
          <p:nvPr/>
        </p:nvSpPr>
        <p:spPr>
          <a:xfrm>
            <a:off x="4260711" y="2019226"/>
            <a:ext cx="1833816" cy="978534"/>
          </a:xfrm>
          <a:prstGeom prst="roundRect">
            <a:avLst/>
          </a:prstGeom>
          <a:solidFill>
            <a:schemeClr val="bg1">
              <a:lumMod val="85000"/>
            </a:schemeClr>
          </a:solid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ENFP</a:t>
            </a:r>
          </a:p>
          <a:p>
            <a:pPr algn="ctr"/>
            <a:r>
              <a:rPr lang="en-US">
                <a:solidFill>
                  <a:schemeClr val="tx1"/>
                </a:solidFill>
                <a:latin typeface="Century Gothic" charset="0"/>
                <a:ea typeface="Century Gothic" charset="0"/>
                <a:cs typeface="Century Gothic" charset="0"/>
              </a:rPr>
              <a:t>Champion</a:t>
            </a:r>
          </a:p>
          <a:p>
            <a:pPr algn="ctr"/>
            <a:r>
              <a:rPr lang="en-US" sz="1200">
                <a:solidFill>
                  <a:schemeClr val="tx1"/>
                </a:solidFill>
                <a:latin typeface="Century Gothic" charset="0"/>
                <a:ea typeface="Century Gothic" charset="0"/>
                <a:cs typeface="Century Gothic" charset="0"/>
              </a:rPr>
              <a:t>6-8%</a:t>
            </a:r>
          </a:p>
        </p:txBody>
      </p:sp>
      <p:sp>
        <p:nvSpPr>
          <p:cNvPr id="33" name="Rounded Rectangle 59">
            <a:extLst>
              <a:ext uri="{FF2B5EF4-FFF2-40B4-BE49-F238E27FC236}">
                <a16:creationId xmlns:a16="http://schemas.microsoft.com/office/drawing/2014/main" id="{2B9D92F8-D5E5-48EE-8EA7-B1720BDA481F}"/>
              </a:ext>
            </a:extLst>
          </p:cNvPr>
          <p:cNvSpPr/>
          <p:nvPr/>
        </p:nvSpPr>
        <p:spPr>
          <a:xfrm>
            <a:off x="6241911" y="2019226"/>
            <a:ext cx="1833816" cy="978534"/>
          </a:xfrm>
          <a:prstGeom prst="roundRect">
            <a:avLst/>
          </a:prstGeom>
          <a:solidFill>
            <a:schemeClr val="bg1">
              <a:lumMod val="85000"/>
            </a:schemeClr>
          </a:solid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ENTP</a:t>
            </a:r>
          </a:p>
          <a:p>
            <a:pPr algn="ctr"/>
            <a:r>
              <a:rPr lang="en-US">
                <a:solidFill>
                  <a:schemeClr val="tx1"/>
                </a:solidFill>
                <a:latin typeface="Century Gothic" charset="0"/>
                <a:ea typeface="Century Gothic" charset="0"/>
                <a:cs typeface="Century Gothic" charset="0"/>
              </a:rPr>
              <a:t>Inventor</a:t>
            </a:r>
          </a:p>
          <a:p>
            <a:pPr algn="ctr"/>
            <a:r>
              <a:rPr lang="en-US" sz="1200">
                <a:solidFill>
                  <a:schemeClr val="tx1"/>
                </a:solidFill>
                <a:latin typeface="Century Gothic" charset="0"/>
                <a:ea typeface="Century Gothic" charset="0"/>
                <a:cs typeface="Century Gothic" charset="0"/>
              </a:rPr>
              <a:t>2-5%</a:t>
            </a:r>
          </a:p>
        </p:txBody>
      </p:sp>
      <p:sp>
        <p:nvSpPr>
          <p:cNvPr id="34" name="Rounded Rectangle 60">
            <a:extLst>
              <a:ext uri="{FF2B5EF4-FFF2-40B4-BE49-F238E27FC236}">
                <a16:creationId xmlns:a16="http://schemas.microsoft.com/office/drawing/2014/main" id="{64FB6D16-C15A-429D-9E28-8CFB69DFEDD4}"/>
              </a:ext>
            </a:extLst>
          </p:cNvPr>
          <p:cNvSpPr/>
          <p:nvPr/>
        </p:nvSpPr>
        <p:spPr>
          <a:xfrm>
            <a:off x="8154531" y="2019226"/>
            <a:ext cx="1833816" cy="978534"/>
          </a:xfrm>
          <a:prstGeom prst="roundRect">
            <a:avLst/>
          </a:prstGeom>
          <a:solidFill>
            <a:schemeClr val="bg1">
              <a:lumMod val="85000"/>
            </a:schemeClr>
          </a:solid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ENTJ</a:t>
            </a:r>
          </a:p>
          <a:p>
            <a:pPr algn="ctr"/>
            <a:r>
              <a:rPr lang="en-US">
                <a:solidFill>
                  <a:schemeClr val="tx1"/>
                </a:solidFill>
                <a:latin typeface="Century Gothic" charset="0"/>
                <a:ea typeface="Century Gothic" charset="0"/>
                <a:cs typeface="Century Gothic" charset="0"/>
              </a:rPr>
              <a:t>Field Marshall</a:t>
            </a:r>
          </a:p>
          <a:p>
            <a:pPr algn="ctr"/>
            <a:r>
              <a:rPr lang="en-US" sz="1200">
                <a:solidFill>
                  <a:schemeClr val="tx1"/>
                </a:solidFill>
                <a:latin typeface="Century Gothic" charset="0"/>
                <a:ea typeface="Century Gothic" charset="0"/>
                <a:cs typeface="Century Gothic" charset="0"/>
              </a:rPr>
              <a:t>2-5%</a:t>
            </a:r>
          </a:p>
        </p:txBody>
      </p:sp>
      <p:sp>
        <p:nvSpPr>
          <p:cNvPr id="35" name="Rounded Rectangle 61">
            <a:extLst>
              <a:ext uri="{FF2B5EF4-FFF2-40B4-BE49-F238E27FC236}">
                <a16:creationId xmlns:a16="http://schemas.microsoft.com/office/drawing/2014/main" id="{B4724C5B-87E6-410D-BDEC-30F27A871529}"/>
              </a:ext>
            </a:extLst>
          </p:cNvPr>
          <p:cNvSpPr/>
          <p:nvPr/>
        </p:nvSpPr>
        <p:spPr>
          <a:xfrm>
            <a:off x="2348091" y="3055546"/>
            <a:ext cx="1833816" cy="978534"/>
          </a:xfrm>
          <a:prstGeom prst="roundRect">
            <a:avLst/>
          </a:prstGeom>
          <a:solidFill>
            <a:schemeClr val="bg1">
              <a:lumMod val="85000"/>
            </a:schemeClr>
          </a:solid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INFJ</a:t>
            </a:r>
          </a:p>
          <a:p>
            <a:pPr algn="ctr"/>
            <a:r>
              <a:rPr lang="en-US">
                <a:solidFill>
                  <a:schemeClr val="tx1"/>
                </a:solidFill>
                <a:latin typeface="Century Gothic" charset="0"/>
                <a:ea typeface="Century Gothic" charset="0"/>
                <a:cs typeface="Century Gothic" charset="0"/>
              </a:rPr>
              <a:t>Counselor</a:t>
            </a:r>
          </a:p>
          <a:p>
            <a:pPr algn="ctr"/>
            <a:r>
              <a:rPr lang="en-US" sz="1200">
                <a:solidFill>
                  <a:schemeClr val="tx1"/>
                </a:solidFill>
                <a:latin typeface="Century Gothic" charset="0"/>
                <a:ea typeface="Century Gothic" charset="0"/>
                <a:cs typeface="Century Gothic" charset="0"/>
              </a:rPr>
              <a:t>1-3%</a:t>
            </a:r>
          </a:p>
        </p:txBody>
      </p:sp>
      <p:sp>
        <p:nvSpPr>
          <p:cNvPr id="36" name="Rounded Rectangle 62">
            <a:extLst>
              <a:ext uri="{FF2B5EF4-FFF2-40B4-BE49-F238E27FC236}">
                <a16:creationId xmlns:a16="http://schemas.microsoft.com/office/drawing/2014/main" id="{ACB54855-7300-4BD9-A831-6D176056C2A0}"/>
              </a:ext>
            </a:extLst>
          </p:cNvPr>
          <p:cNvSpPr/>
          <p:nvPr/>
        </p:nvSpPr>
        <p:spPr>
          <a:xfrm>
            <a:off x="4260711" y="3055546"/>
            <a:ext cx="1833816" cy="978534"/>
          </a:xfrm>
          <a:prstGeom prst="roundRect">
            <a:avLst/>
          </a:prstGeom>
          <a:solidFill>
            <a:schemeClr val="bg1">
              <a:lumMod val="85000"/>
            </a:schemeClr>
          </a:solid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INFP</a:t>
            </a:r>
          </a:p>
          <a:p>
            <a:pPr algn="ctr"/>
            <a:r>
              <a:rPr lang="en-US">
                <a:solidFill>
                  <a:schemeClr val="tx1"/>
                </a:solidFill>
                <a:latin typeface="Century Gothic" charset="0"/>
                <a:ea typeface="Century Gothic" charset="0"/>
                <a:cs typeface="Century Gothic" charset="0"/>
              </a:rPr>
              <a:t>Healer</a:t>
            </a:r>
          </a:p>
          <a:p>
            <a:pPr algn="ctr"/>
            <a:r>
              <a:rPr lang="en-US" sz="1200">
                <a:solidFill>
                  <a:schemeClr val="tx1"/>
                </a:solidFill>
                <a:latin typeface="Century Gothic" charset="0"/>
                <a:ea typeface="Century Gothic" charset="0"/>
                <a:cs typeface="Century Gothic" charset="0"/>
              </a:rPr>
              <a:t>4-5%</a:t>
            </a:r>
          </a:p>
        </p:txBody>
      </p:sp>
      <p:sp>
        <p:nvSpPr>
          <p:cNvPr id="37" name="Rounded Rectangle 63">
            <a:extLst>
              <a:ext uri="{FF2B5EF4-FFF2-40B4-BE49-F238E27FC236}">
                <a16:creationId xmlns:a16="http://schemas.microsoft.com/office/drawing/2014/main" id="{7645801A-E2EC-4166-A4B7-4E552551B5DE}"/>
              </a:ext>
            </a:extLst>
          </p:cNvPr>
          <p:cNvSpPr/>
          <p:nvPr/>
        </p:nvSpPr>
        <p:spPr>
          <a:xfrm>
            <a:off x="6241911" y="3055546"/>
            <a:ext cx="1833816" cy="978534"/>
          </a:xfrm>
          <a:prstGeom prst="roundRect">
            <a:avLst/>
          </a:prstGeom>
          <a:solidFill>
            <a:schemeClr val="bg1">
              <a:lumMod val="85000"/>
            </a:schemeClr>
          </a:solid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INTP</a:t>
            </a:r>
          </a:p>
          <a:p>
            <a:pPr algn="ctr"/>
            <a:r>
              <a:rPr lang="en-US">
                <a:solidFill>
                  <a:schemeClr val="tx1"/>
                </a:solidFill>
                <a:latin typeface="Century Gothic" charset="0"/>
                <a:ea typeface="Century Gothic" charset="0"/>
                <a:cs typeface="Century Gothic" charset="0"/>
              </a:rPr>
              <a:t>Architect</a:t>
            </a:r>
          </a:p>
          <a:p>
            <a:pPr algn="ctr"/>
            <a:r>
              <a:rPr lang="en-US" sz="1200">
                <a:solidFill>
                  <a:schemeClr val="tx1"/>
                </a:solidFill>
                <a:latin typeface="Century Gothic" charset="0"/>
                <a:ea typeface="Century Gothic" charset="0"/>
                <a:cs typeface="Century Gothic" charset="0"/>
              </a:rPr>
              <a:t>3-5%</a:t>
            </a:r>
          </a:p>
        </p:txBody>
      </p:sp>
      <p:sp>
        <p:nvSpPr>
          <p:cNvPr id="38" name="Rounded Rectangle 64">
            <a:extLst>
              <a:ext uri="{FF2B5EF4-FFF2-40B4-BE49-F238E27FC236}">
                <a16:creationId xmlns:a16="http://schemas.microsoft.com/office/drawing/2014/main" id="{B65603F7-4F9A-4431-8F34-8368AFE83461}"/>
              </a:ext>
            </a:extLst>
          </p:cNvPr>
          <p:cNvSpPr/>
          <p:nvPr/>
        </p:nvSpPr>
        <p:spPr>
          <a:xfrm>
            <a:off x="8154531" y="3055546"/>
            <a:ext cx="1833816" cy="978534"/>
          </a:xfrm>
          <a:prstGeom prst="roundRect">
            <a:avLst/>
          </a:prstGeom>
          <a:solidFill>
            <a:schemeClr val="bg1">
              <a:lumMod val="85000"/>
            </a:schemeClr>
          </a:solid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INTJ</a:t>
            </a:r>
          </a:p>
          <a:p>
            <a:pPr algn="ctr"/>
            <a:r>
              <a:rPr lang="en-US">
                <a:solidFill>
                  <a:schemeClr val="tx1"/>
                </a:solidFill>
                <a:latin typeface="Century Gothic" charset="0"/>
                <a:ea typeface="Century Gothic" charset="0"/>
                <a:cs typeface="Century Gothic" charset="0"/>
              </a:rPr>
              <a:t>Mastermind</a:t>
            </a:r>
          </a:p>
          <a:p>
            <a:pPr algn="ctr"/>
            <a:r>
              <a:rPr lang="en-US" sz="1200">
                <a:solidFill>
                  <a:schemeClr val="tx1"/>
                </a:solidFill>
                <a:latin typeface="Century Gothic" charset="0"/>
                <a:ea typeface="Century Gothic" charset="0"/>
                <a:cs typeface="Century Gothic" charset="0"/>
              </a:rPr>
              <a:t>2-4%</a:t>
            </a:r>
          </a:p>
        </p:txBody>
      </p:sp>
      <p:sp>
        <p:nvSpPr>
          <p:cNvPr id="39" name="Rounded Rectangle 65">
            <a:extLst>
              <a:ext uri="{FF2B5EF4-FFF2-40B4-BE49-F238E27FC236}">
                <a16:creationId xmlns:a16="http://schemas.microsoft.com/office/drawing/2014/main" id="{C59C36E6-D412-4130-99FD-2233461EEA41}"/>
              </a:ext>
            </a:extLst>
          </p:cNvPr>
          <p:cNvSpPr/>
          <p:nvPr/>
        </p:nvSpPr>
        <p:spPr>
          <a:xfrm>
            <a:off x="2348091" y="4175686"/>
            <a:ext cx="1833816" cy="978534"/>
          </a:xfrm>
          <a:prstGeom prst="roundRect">
            <a:avLst/>
          </a:prstGeom>
          <a:solidFill>
            <a:schemeClr val="bg1">
              <a:lumMod val="85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ISFJ</a:t>
            </a:r>
          </a:p>
          <a:p>
            <a:pPr algn="ctr"/>
            <a:r>
              <a:rPr lang="en-US">
                <a:solidFill>
                  <a:schemeClr val="tx1"/>
                </a:solidFill>
                <a:latin typeface="Century Gothic" charset="0"/>
                <a:ea typeface="Century Gothic" charset="0"/>
                <a:cs typeface="Century Gothic" charset="0"/>
              </a:rPr>
              <a:t>Protector</a:t>
            </a:r>
          </a:p>
          <a:p>
            <a:pPr algn="ctr"/>
            <a:r>
              <a:rPr lang="en-US" sz="1200">
                <a:solidFill>
                  <a:schemeClr val="tx1"/>
                </a:solidFill>
                <a:latin typeface="Century Gothic" charset="0"/>
                <a:ea typeface="Century Gothic" charset="0"/>
                <a:cs typeface="Century Gothic" charset="0"/>
              </a:rPr>
              <a:t>9-14%</a:t>
            </a:r>
          </a:p>
        </p:txBody>
      </p:sp>
      <p:sp>
        <p:nvSpPr>
          <p:cNvPr id="40" name="Rounded Rectangle 66">
            <a:extLst>
              <a:ext uri="{FF2B5EF4-FFF2-40B4-BE49-F238E27FC236}">
                <a16:creationId xmlns:a16="http://schemas.microsoft.com/office/drawing/2014/main" id="{9FA3A8E0-BBB6-48C7-B0E0-A0B3C355CD6D}"/>
              </a:ext>
            </a:extLst>
          </p:cNvPr>
          <p:cNvSpPr/>
          <p:nvPr/>
        </p:nvSpPr>
        <p:spPr>
          <a:xfrm>
            <a:off x="4260711" y="4175686"/>
            <a:ext cx="1833816" cy="978534"/>
          </a:xfrm>
          <a:prstGeom prst="roundRect">
            <a:avLst/>
          </a:prstGeom>
          <a:solidFill>
            <a:schemeClr val="bg1">
              <a:lumMod val="85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ISFP</a:t>
            </a:r>
          </a:p>
          <a:p>
            <a:pPr algn="ctr"/>
            <a:r>
              <a:rPr lang="en-US">
                <a:solidFill>
                  <a:schemeClr val="tx1"/>
                </a:solidFill>
                <a:latin typeface="Century Gothic" charset="0"/>
                <a:ea typeface="Century Gothic" charset="0"/>
                <a:cs typeface="Century Gothic" charset="0"/>
              </a:rPr>
              <a:t>Composer</a:t>
            </a:r>
          </a:p>
          <a:p>
            <a:pPr algn="ctr"/>
            <a:r>
              <a:rPr lang="en-US" sz="1200">
                <a:solidFill>
                  <a:schemeClr val="tx1"/>
                </a:solidFill>
                <a:latin typeface="Century Gothic" charset="0"/>
                <a:ea typeface="Century Gothic" charset="0"/>
                <a:cs typeface="Century Gothic" charset="0"/>
              </a:rPr>
              <a:t>5-9%</a:t>
            </a:r>
          </a:p>
        </p:txBody>
      </p:sp>
      <p:sp>
        <p:nvSpPr>
          <p:cNvPr id="41" name="Rounded Rectangle 67">
            <a:extLst>
              <a:ext uri="{FF2B5EF4-FFF2-40B4-BE49-F238E27FC236}">
                <a16:creationId xmlns:a16="http://schemas.microsoft.com/office/drawing/2014/main" id="{27D499A7-5AC1-4269-85E4-195CBDAA8CC3}"/>
              </a:ext>
            </a:extLst>
          </p:cNvPr>
          <p:cNvSpPr/>
          <p:nvPr/>
        </p:nvSpPr>
        <p:spPr>
          <a:xfrm>
            <a:off x="6241911" y="4175686"/>
            <a:ext cx="1833816" cy="978534"/>
          </a:xfrm>
          <a:prstGeom prst="roundRect">
            <a:avLst/>
          </a:prstGeom>
          <a:solidFill>
            <a:schemeClr val="bg1">
              <a:lumMod val="8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ISTP</a:t>
            </a:r>
          </a:p>
          <a:p>
            <a:pPr algn="ctr"/>
            <a:r>
              <a:rPr lang="en-US">
                <a:solidFill>
                  <a:schemeClr val="tx1"/>
                </a:solidFill>
                <a:latin typeface="Century Gothic" charset="0"/>
                <a:ea typeface="Century Gothic" charset="0"/>
                <a:cs typeface="Century Gothic" charset="0"/>
              </a:rPr>
              <a:t>Operator</a:t>
            </a:r>
          </a:p>
          <a:p>
            <a:pPr algn="ctr"/>
            <a:r>
              <a:rPr lang="en-US" sz="1200">
                <a:solidFill>
                  <a:schemeClr val="tx1"/>
                </a:solidFill>
                <a:latin typeface="Century Gothic" charset="0"/>
                <a:ea typeface="Century Gothic" charset="0"/>
                <a:cs typeface="Century Gothic" charset="0"/>
              </a:rPr>
              <a:t>4-6%</a:t>
            </a:r>
          </a:p>
        </p:txBody>
      </p:sp>
      <p:sp>
        <p:nvSpPr>
          <p:cNvPr id="42" name="Rounded Rectangle 68">
            <a:extLst>
              <a:ext uri="{FF2B5EF4-FFF2-40B4-BE49-F238E27FC236}">
                <a16:creationId xmlns:a16="http://schemas.microsoft.com/office/drawing/2014/main" id="{C5286E85-D61F-442C-8081-084F437BA524}"/>
              </a:ext>
            </a:extLst>
          </p:cNvPr>
          <p:cNvSpPr/>
          <p:nvPr/>
        </p:nvSpPr>
        <p:spPr>
          <a:xfrm>
            <a:off x="8154531" y="4175686"/>
            <a:ext cx="1833816" cy="978534"/>
          </a:xfrm>
          <a:prstGeom prst="roundRect">
            <a:avLst/>
          </a:prstGeom>
          <a:solidFill>
            <a:schemeClr val="bg1">
              <a:lumMod val="8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ISTJ</a:t>
            </a:r>
          </a:p>
          <a:p>
            <a:pPr algn="ctr"/>
            <a:r>
              <a:rPr lang="en-US">
                <a:solidFill>
                  <a:schemeClr val="tx1"/>
                </a:solidFill>
                <a:latin typeface="Century Gothic" charset="0"/>
                <a:ea typeface="Century Gothic" charset="0"/>
                <a:cs typeface="Century Gothic" charset="0"/>
              </a:rPr>
              <a:t>Inspector</a:t>
            </a:r>
          </a:p>
          <a:p>
            <a:pPr algn="ctr"/>
            <a:r>
              <a:rPr lang="en-US" sz="1200">
                <a:solidFill>
                  <a:schemeClr val="tx1"/>
                </a:solidFill>
                <a:latin typeface="Century Gothic" charset="0"/>
                <a:ea typeface="Century Gothic" charset="0"/>
                <a:cs typeface="Century Gothic" charset="0"/>
              </a:rPr>
              <a:t>11-14%</a:t>
            </a:r>
          </a:p>
        </p:txBody>
      </p:sp>
      <p:sp>
        <p:nvSpPr>
          <p:cNvPr id="43" name="Rounded Rectangle 69">
            <a:extLst>
              <a:ext uri="{FF2B5EF4-FFF2-40B4-BE49-F238E27FC236}">
                <a16:creationId xmlns:a16="http://schemas.microsoft.com/office/drawing/2014/main" id="{E16F2119-8369-41FF-B607-9113770E0FE6}"/>
              </a:ext>
            </a:extLst>
          </p:cNvPr>
          <p:cNvSpPr/>
          <p:nvPr/>
        </p:nvSpPr>
        <p:spPr>
          <a:xfrm>
            <a:off x="2348091" y="5212006"/>
            <a:ext cx="1833816" cy="978534"/>
          </a:xfrm>
          <a:prstGeom prst="roundRect">
            <a:avLst/>
          </a:prstGeom>
          <a:solidFill>
            <a:schemeClr val="bg1">
              <a:lumMod val="85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ESFJ</a:t>
            </a:r>
          </a:p>
          <a:p>
            <a:pPr algn="ctr"/>
            <a:r>
              <a:rPr lang="en-US">
                <a:solidFill>
                  <a:schemeClr val="tx1"/>
                </a:solidFill>
                <a:latin typeface="Century Gothic" charset="0"/>
                <a:ea typeface="Century Gothic" charset="0"/>
                <a:cs typeface="Century Gothic" charset="0"/>
              </a:rPr>
              <a:t>Provider</a:t>
            </a:r>
          </a:p>
          <a:p>
            <a:pPr algn="ctr"/>
            <a:r>
              <a:rPr lang="en-US" sz="1200">
                <a:solidFill>
                  <a:schemeClr val="tx1"/>
                </a:solidFill>
                <a:latin typeface="Century Gothic" charset="0"/>
                <a:ea typeface="Century Gothic" charset="0"/>
                <a:cs typeface="Century Gothic" charset="0"/>
              </a:rPr>
              <a:t>9-13%</a:t>
            </a:r>
          </a:p>
        </p:txBody>
      </p:sp>
      <p:sp>
        <p:nvSpPr>
          <p:cNvPr id="44" name="Rounded Rectangle 70">
            <a:extLst>
              <a:ext uri="{FF2B5EF4-FFF2-40B4-BE49-F238E27FC236}">
                <a16:creationId xmlns:a16="http://schemas.microsoft.com/office/drawing/2014/main" id="{B353490C-B3F1-49D5-ABD7-8D64DFE5824C}"/>
              </a:ext>
            </a:extLst>
          </p:cNvPr>
          <p:cNvSpPr/>
          <p:nvPr/>
        </p:nvSpPr>
        <p:spPr>
          <a:xfrm>
            <a:off x="4260711" y="5212006"/>
            <a:ext cx="1833816" cy="978534"/>
          </a:xfrm>
          <a:prstGeom prst="roundRect">
            <a:avLst/>
          </a:prstGeom>
          <a:solidFill>
            <a:schemeClr val="bg1">
              <a:lumMod val="85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ESFP</a:t>
            </a:r>
          </a:p>
          <a:p>
            <a:pPr algn="ctr"/>
            <a:r>
              <a:rPr lang="en-US">
                <a:solidFill>
                  <a:schemeClr val="tx1"/>
                </a:solidFill>
                <a:latin typeface="Century Gothic" charset="0"/>
                <a:ea typeface="Century Gothic" charset="0"/>
                <a:cs typeface="Century Gothic" charset="0"/>
              </a:rPr>
              <a:t>Performer</a:t>
            </a:r>
          </a:p>
          <a:p>
            <a:pPr algn="ctr"/>
            <a:r>
              <a:rPr lang="en-US" sz="1200">
                <a:solidFill>
                  <a:schemeClr val="tx1"/>
                </a:solidFill>
                <a:latin typeface="Century Gothic" charset="0"/>
                <a:ea typeface="Century Gothic" charset="0"/>
                <a:cs typeface="Century Gothic" charset="0"/>
              </a:rPr>
              <a:t>4-9%</a:t>
            </a:r>
          </a:p>
        </p:txBody>
      </p:sp>
      <p:sp>
        <p:nvSpPr>
          <p:cNvPr id="45" name="Rounded Rectangle 71">
            <a:extLst>
              <a:ext uri="{FF2B5EF4-FFF2-40B4-BE49-F238E27FC236}">
                <a16:creationId xmlns:a16="http://schemas.microsoft.com/office/drawing/2014/main" id="{A558AB33-E803-46D2-B5F4-4D7F2F147680}"/>
              </a:ext>
            </a:extLst>
          </p:cNvPr>
          <p:cNvSpPr/>
          <p:nvPr/>
        </p:nvSpPr>
        <p:spPr>
          <a:xfrm>
            <a:off x="6241911" y="5212006"/>
            <a:ext cx="1833816" cy="978534"/>
          </a:xfrm>
          <a:prstGeom prst="roundRect">
            <a:avLst/>
          </a:prstGeom>
          <a:solidFill>
            <a:schemeClr val="bg1">
              <a:lumMod val="8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ESTP</a:t>
            </a:r>
          </a:p>
          <a:p>
            <a:pPr algn="ctr"/>
            <a:r>
              <a:rPr lang="en-US">
                <a:solidFill>
                  <a:schemeClr val="tx1"/>
                </a:solidFill>
                <a:latin typeface="Century Gothic" charset="0"/>
                <a:ea typeface="Century Gothic" charset="0"/>
                <a:cs typeface="Century Gothic" charset="0"/>
              </a:rPr>
              <a:t>Promoter</a:t>
            </a:r>
          </a:p>
          <a:p>
            <a:pPr algn="ctr"/>
            <a:r>
              <a:rPr lang="en-US" sz="1200">
                <a:solidFill>
                  <a:schemeClr val="tx1"/>
                </a:solidFill>
                <a:latin typeface="Century Gothic" charset="0"/>
                <a:ea typeface="Century Gothic" charset="0"/>
                <a:cs typeface="Century Gothic" charset="0"/>
              </a:rPr>
              <a:t>4-5%</a:t>
            </a:r>
          </a:p>
        </p:txBody>
      </p:sp>
      <p:sp>
        <p:nvSpPr>
          <p:cNvPr id="46" name="Rounded Rectangle 72">
            <a:extLst>
              <a:ext uri="{FF2B5EF4-FFF2-40B4-BE49-F238E27FC236}">
                <a16:creationId xmlns:a16="http://schemas.microsoft.com/office/drawing/2014/main" id="{33886C42-A0B3-4F49-B82C-EE3390AFA2AB}"/>
              </a:ext>
            </a:extLst>
          </p:cNvPr>
          <p:cNvSpPr/>
          <p:nvPr/>
        </p:nvSpPr>
        <p:spPr>
          <a:xfrm>
            <a:off x="8154531" y="5212006"/>
            <a:ext cx="1833816" cy="978534"/>
          </a:xfrm>
          <a:prstGeom prst="roundRect">
            <a:avLst/>
          </a:prstGeom>
          <a:solidFill>
            <a:schemeClr val="bg1">
              <a:lumMod val="8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ESTJ</a:t>
            </a:r>
          </a:p>
          <a:p>
            <a:pPr algn="ctr"/>
            <a:r>
              <a:rPr lang="en-US">
                <a:solidFill>
                  <a:schemeClr val="tx1"/>
                </a:solidFill>
                <a:latin typeface="Century Gothic" charset="0"/>
                <a:ea typeface="Century Gothic" charset="0"/>
                <a:cs typeface="Century Gothic" charset="0"/>
              </a:rPr>
              <a:t>Supervisor</a:t>
            </a:r>
          </a:p>
          <a:p>
            <a:pPr algn="ctr"/>
            <a:r>
              <a:rPr lang="en-US" sz="1200">
                <a:solidFill>
                  <a:schemeClr val="tx1"/>
                </a:solidFill>
                <a:latin typeface="Century Gothic" charset="0"/>
                <a:ea typeface="Century Gothic" charset="0"/>
                <a:cs typeface="Century Gothic" charset="0"/>
              </a:rPr>
              <a:t>8-12%</a:t>
            </a:r>
          </a:p>
        </p:txBody>
      </p:sp>
      <p:cxnSp>
        <p:nvCxnSpPr>
          <p:cNvPr id="47" name="Straight Arrow Connector 46">
            <a:extLst>
              <a:ext uri="{FF2B5EF4-FFF2-40B4-BE49-F238E27FC236}">
                <a16:creationId xmlns:a16="http://schemas.microsoft.com/office/drawing/2014/main" id="{6F789FC4-973A-40A8-93AD-317B780CBC47}"/>
              </a:ext>
            </a:extLst>
          </p:cNvPr>
          <p:cNvCxnSpPr/>
          <p:nvPr/>
        </p:nvCxnSpPr>
        <p:spPr>
          <a:xfrm>
            <a:off x="6170727" y="2042543"/>
            <a:ext cx="0" cy="4193717"/>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C7A1B15-A3FC-4123-9C3C-BCA5685B39A3}"/>
              </a:ext>
            </a:extLst>
          </p:cNvPr>
          <p:cNvCxnSpPr/>
          <p:nvPr/>
        </p:nvCxnSpPr>
        <p:spPr>
          <a:xfrm>
            <a:off x="2388031" y="4110280"/>
            <a:ext cx="7661276" cy="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998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PERSONALITIES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200" y="887480"/>
            <a:ext cx="6026240" cy="1230435"/>
          </a:xfrm>
        </p:spPr>
        <p:txBody>
          <a:bodyPr anchor="ctr">
            <a:normAutofit/>
          </a:bodyPr>
          <a:lstStyle/>
          <a:p>
            <a:r>
              <a:rPr lang="en-US" altLang="en-US" sz="3200"/>
              <a:t>Astrology</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780160"/>
            <a:ext cx="5136470" cy="189319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000">
                <a:latin typeface="Georgia"/>
              </a:rPr>
              <a:t>Are you an Earth, Water, Fire, or Air sign?</a:t>
            </a:r>
          </a:p>
          <a:p>
            <a:endParaRPr lang="en-US" altLang="en-US" sz="2000"/>
          </a:p>
          <a:p>
            <a:pPr marL="285750" indent="-225425">
              <a:buFont typeface="Arial" panose="020B0604020202020204" pitchFamily="34" charset="0"/>
              <a:buChar char="•"/>
            </a:pPr>
            <a:endParaRPr lang="en-US" sz="2000"/>
          </a:p>
        </p:txBody>
      </p:sp>
      <p:pic>
        <p:nvPicPr>
          <p:cNvPr id="1026" name="Picture 2" descr="What the Zodiac Signs Elements Mean: Are You Fire, Earth, Air, or Water?">
            <a:extLst>
              <a:ext uri="{FF2B5EF4-FFF2-40B4-BE49-F238E27FC236}">
                <a16:creationId xmlns:a16="http://schemas.microsoft.com/office/drawing/2014/main" id="{E34DB5FF-1725-4C6E-ADEC-07696D57607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7357" y="1330109"/>
            <a:ext cx="5312469" cy="531001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1C8FBE22-771C-4D33-B902-037208117FCD}"/>
              </a:ext>
            </a:extLst>
          </p:cNvPr>
          <p:cNvGraphicFramePr>
            <a:graphicFrameLocks noGrp="1"/>
          </p:cNvGraphicFramePr>
          <p:nvPr/>
        </p:nvGraphicFramePr>
        <p:xfrm>
          <a:off x="918099" y="2311493"/>
          <a:ext cx="4250084" cy="4352928"/>
        </p:xfrm>
        <a:graphic>
          <a:graphicData uri="http://schemas.openxmlformats.org/drawingml/2006/table">
            <a:tbl>
              <a:tblPr/>
              <a:tblGrid>
                <a:gridCol w="1356325">
                  <a:extLst>
                    <a:ext uri="{9D8B030D-6E8A-4147-A177-3AD203B41FA5}">
                      <a16:colId xmlns:a16="http://schemas.microsoft.com/office/drawing/2014/main" val="1095632797"/>
                    </a:ext>
                  </a:extLst>
                </a:gridCol>
                <a:gridCol w="2893759">
                  <a:extLst>
                    <a:ext uri="{9D8B030D-6E8A-4147-A177-3AD203B41FA5}">
                      <a16:colId xmlns:a16="http://schemas.microsoft.com/office/drawing/2014/main" val="2396685558"/>
                    </a:ext>
                  </a:extLst>
                </a:gridCol>
              </a:tblGrid>
              <a:tr h="362744">
                <a:tc>
                  <a:txBody>
                    <a:bodyPr/>
                    <a:lstStyle/>
                    <a:p>
                      <a:pPr fontAlgn="t"/>
                      <a:r>
                        <a:rPr lang="en-US" sz="1400" b="1">
                          <a:solidFill>
                            <a:schemeClr val="tx1">
                              <a:lumMod val="50000"/>
                              <a:lumOff val="50000"/>
                            </a:schemeClr>
                          </a:solidFill>
                          <a:effectLst/>
                        </a:rPr>
                        <a:t>Aries</a:t>
                      </a:r>
                      <a:endParaRPr lang="en-US" sz="1400">
                        <a:solidFill>
                          <a:schemeClr val="tx1">
                            <a:lumMod val="50000"/>
                            <a:lumOff val="50000"/>
                          </a:schemeClr>
                        </a:solidFill>
                        <a:effectLst/>
                      </a:endParaRP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a:solidFill>
                            <a:schemeClr val="tx1">
                              <a:lumMod val="50000"/>
                              <a:lumOff val="50000"/>
                            </a:schemeClr>
                          </a:solidFill>
                          <a:effectLst/>
                        </a:rPr>
                        <a:t>March 21 - April 20</a:t>
                      </a: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491296564"/>
                  </a:ext>
                </a:extLst>
              </a:tr>
              <a:tr h="362744">
                <a:tc>
                  <a:txBody>
                    <a:bodyPr/>
                    <a:lstStyle/>
                    <a:p>
                      <a:pPr fontAlgn="t"/>
                      <a:r>
                        <a:rPr lang="en-US" sz="1400" b="1">
                          <a:solidFill>
                            <a:schemeClr val="tx1">
                              <a:lumMod val="50000"/>
                              <a:lumOff val="50000"/>
                            </a:schemeClr>
                          </a:solidFill>
                          <a:effectLst/>
                        </a:rPr>
                        <a:t>Taurus</a:t>
                      </a:r>
                      <a:endParaRPr lang="en-US" sz="1400">
                        <a:solidFill>
                          <a:schemeClr val="tx1">
                            <a:lumMod val="50000"/>
                            <a:lumOff val="50000"/>
                          </a:schemeClr>
                        </a:solidFill>
                        <a:effectLst/>
                      </a:endParaRP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a:solidFill>
                            <a:schemeClr val="tx1">
                              <a:lumMod val="50000"/>
                              <a:lumOff val="50000"/>
                            </a:schemeClr>
                          </a:solidFill>
                          <a:effectLst/>
                        </a:rPr>
                        <a:t>April 21 - May 21</a:t>
                      </a: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785181642"/>
                  </a:ext>
                </a:extLst>
              </a:tr>
              <a:tr h="362744">
                <a:tc>
                  <a:txBody>
                    <a:bodyPr/>
                    <a:lstStyle/>
                    <a:p>
                      <a:pPr fontAlgn="t"/>
                      <a:r>
                        <a:rPr lang="en-US" sz="1400" b="1">
                          <a:solidFill>
                            <a:schemeClr val="tx1">
                              <a:lumMod val="50000"/>
                              <a:lumOff val="50000"/>
                            </a:schemeClr>
                          </a:solidFill>
                          <a:effectLst/>
                        </a:rPr>
                        <a:t>Gemini</a:t>
                      </a:r>
                      <a:endParaRPr lang="en-US" sz="1400">
                        <a:solidFill>
                          <a:schemeClr val="tx1">
                            <a:lumMod val="50000"/>
                            <a:lumOff val="50000"/>
                          </a:schemeClr>
                        </a:solidFill>
                        <a:effectLst/>
                      </a:endParaRP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a:solidFill>
                            <a:schemeClr val="tx1">
                              <a:lumMod val="50000"/>
                              <a:lumOff val="50000"/>
                            </a:schemeClr>
                          </a:solidFill>
                          <a:effectLst/>
                        </a:rPr>
                        <a:t>May 22 - June 21</a:t>
                      </a: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941405714"/>
                  </a:ext>
                </a:extLst>
              </a:tr>
              <a:tr h="362744">
                <a:tc>
                  <a:txBody>
                    <a:bodyPr/>
                    <a:lstStyle/>
                    <a:p>
                      <a:pPr fontAlgn="t"/>
                      <a:r>
                        <a:rPr lang="en-US" sz="1400" b="1">
                          <a:solidFill>
                            <a:schemeClr val="tx1">
                              <a:lumMod val="50000"/>
                              <a:lumOff val="50000"/>
                            </a:schemeClr>
                          </a:solidFill>
                          <a:effectLst/>
                        </a:rPr>
                        <a:t>Cancer</a:t>
                      </a:r>
                      <a:endParaRPr lang="en-US" sz="1400">
                        <a:solidFill>
                          <a:schemeClr val="tx1">
                            <a:lumMod val="50000"/>
                            <a:lumOff val="50000"/>
                          </a:schemeClr>
                        </a:solidFill>
                        <a:effectLst/>
                      </a:endParaRP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a:solidFill>
                            <a:schemeClr val="tx1">
                              <a:lumMod val="50000"/>
                              <a:lumOff val="50000"/>
                            </a:schemeClr>
                          </a:solidFill>
                          <a:effectLst/>
                        </a:rPr>
                        <a:t>June 22 - July 22</a:t>
                      </a: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735986373"/>
                  </a:ext>
                </a:extLst>
              </a:tr>
              <a:tr h="362744">
                <a:tc>
                  <a:txBody>
                    <a:bodyPr/>
                    <a:lstStyle/>
                    <a:p>
                      <a:pPr fontAlgn="t"/>
                      <a:r>
                        <a:rPr lang="en-US" sz="1400" b="1">
                          <a:solidFill>
                            <a:schemeClr val="tx1">
                              <a:lumMod val="50000"/>
                              <a:lumOff val="50000"/>
                            </a:schemeClr>
                          </a:solidFill>
                          <a:effectLst/>
                        </a:rPr>
                        <a:t>Leo</a:t>
                      </a:r>
                      <a:endParaRPr lang="en-US" sz="1400">
                        <a:solidFill>
                          <a:schemeClr val="tx1">
                            <a:lumMod val="50000"/>
                            <a:lumOff val="50000"/>
                          </a:schemeClr>
                        </a:solidFill>
                        <a:effectLst/>
                      </a:endParaRP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a:solidFill>
                            <a:schemeClr val="tx1">
                              <a:lumMod val="50000"/>
                              <a:lumOff val="50000"/>
                            </a:schemeClr>
                          </a:solidFill>
                          <a:effectLst/>
                        </a:rPr>
                        <a:t>July 23 -August 23</a:t>
                      </a: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031840187"/>
                  </a:ext>
                </a:extLst>
              </a:tr>
              <a:tr h="362744">
                <a:tc>
                  <a:txBody>
                    <a:bodyPr/>
                    <a:lstStyle/>
                    <a:p>
                      <a:pPr fontAlgn="t"/>
                      <a:r>
                        <a:rPr lang="en-US" sz="1400" b="1">
                          <a:solidFill>
                            <a:schemeClr val="tx1">
                              <a:lumMod val="50000"/>
                              <a:lumOff val="50000"/>
                            </a:schemeClr>
                          </a:solidFill>
                          <a:effectLst/>
                        </a:rPr>
                        <a:t>Virgo</a:t>
                      </a:r>
                      <a:endParaRPr lang="en-US" sz="1400">
                        <a:solidFill>
                          <a:schemeClr val="tx1">
                            <a:lumMod val="50000"/>
                            <a:lumOff val="50000"/>
                          </a:schemeClr>
                        </a:solidFill>
                        <a:effectLst/>
                      </a:endParaRP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a:solidFill>
                            <a:schemeClr val="tx1">
                              <a:lumMod val="50000"/>
                              <a:lumOff val="50000"/>
                            </a:schemeClr>
                          </a:solidFill>
                          <a:effectLst/>
                        </a:rPr>
                        <a:t>August 22 - September 22</a:t>
                      </a: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94081648"/>
                  </a:ext>
                </a:extLst>
              </a:tr>
              <a:tr h="362744">
                <a:tc>
                  <a:txBody>
                    <a:bodyPr/>
                    <a:lstStyle/>
                    <a:p>
                      <a:pPr fontAlgn="t"/>
                      <a:r>
                        <a:rPr lang="en-US" sz="1400" b="1">
                          <a:solidFill>
                            <a:schemeClr val="tx1">
                              <a:lumMod val="50000"/>
                              <a:lumOff val="50000"/>
                            </a:schemeClr>
                          </a:solidFill>
                          <a:effectLst/>
                        </a:rPr>
                        <a:t>Libra</a:t>
                      </a:r>
                      <a:endParaRPr lang="en-US" sz="1400">
                        <a:solidFill>
                          <a:schemeClr val="tx1">
                            <a:lumMod val="50000"/>
                            <a:lumOff val="50000"/>
                          </a:schemeClr>
                        </a:solidFill>
                        <a:effectLst/>
                      </a:endParaRP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a:solidFill>
                            <a:schemeClr val="tx1">
                              <a:lumMod val="50000"/>
                              <a:lumOff val="50000"/>
                            </a:schemeClr>
                          </a:solidFill>
                          <a:effectLst/>
                        </a:rPr>
                        <a:t>September 24 - October 23</a:t>
                      </a: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306285481"/>
                  </a:ext>
                </a:extLst>
              </a:tr>
              <a:tr h="362744">
                <a:tc>
                  <a:txBody>
                    <a:bodyPr/>
                    <a:lstStyle/>
                    <a:p>
                      <a:pPr fontAlgn="t"/>
                      <a:r>
                        <a:rPr lang="en-US" sz="1400" b="1">
                          <a:solidFill>
                            <a:schemeClr val="tx1">
                              <a:lumMod val="50000"/>
                              <a:lumOff val="50000"/>
                            </a:schemeClr>
                          </a:solidFill>
                          <a:effectLst/>
                        </a:rPr>
                        <a:t>Scorpio</a:t>
                      </a:r>
                      <a:endParaRPr lang="en-US" sz="1400">
                        <a:solidFill>
                          <a:schemeClr val="tx1">
                            <a:lumMod val="50000"/>
                            <a:lumOff val="50000"/>
                          </a:schemeClr>
                        </a:solidFill>
                        <a:effectLst/>
                      </a:endParaRP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a:solidFill>
                            <a:schemeClr val="tx1">
                              <a:lumMod val="50000"/>
                              <a:lumOff val="50000"/>
                            </a:schemeClr>
                          </a:solidFill>
                          <a:effectLst/>
                        </a:rPr>
                        <a:t>October 24 - November 22</a:t>
                      </a: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411862242"/>
                  </a:ext>
                </a:extLst>
              </a:tr>
              <a:tr h="362744">
                <a:tc>
                  <a:txBody>
                    <a:bodyPr/>
                    <a:lstStyle/>
                    <a:p>
                      <a:pPr fontAlgn="t"/>
                      <a:r>
                        <a:rPr lang="en-US" sz="1400" b="1">
                          <a:solidFill>
                            <a:schemeClr val="tx1">
                              <a:lumMod val="50000"/>
                              <a:lumOff val="50000"/>
                            </a:schemeClr>
                          </a:solidFill>
                          <a:effectLst/>
                        </a:rPr>
                        <a:t>Sagittarius</a:t>
                      </a:r>
                      <a:endParaRPr lang="en-US" sz="1400">
                        <a:solidFill>
                          <a:schemeClr val="tx1">
                            <a:lumMod val="50000"/>
                            <a:lumOff val="50000"/>
                          </a:schemeClr>
                        </a:solidFill>
                        <a:effectLst/>
                      </a:endParaRP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a:solidFill>
                            <a:schemeClr val="tx1">
                              <a:lumMod val="50000"/>
                              <a:lumOff val="50000"/>
                            </a:schemeClr>
                          </a:solidFill>
                          <a:effectLst/>
                        </a:rPr>
                        <a:t>November 23 - December 21</a:t>
                      </a: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929324801"/>
                  </a:ext>
                </a:extLst>
              </a:tr>
              <a:tr h="362744">
                <a:tc>
                  <a:txBody>
                    <a:bodyPr/>
                    <a:lstStyle/>
                    <a:p>
                      <a:pPr fontAlgn="t"/>
                      <a:r>
                        <a:rPr lang="en-US" sz="1400" b="1">
                          <a:solidFill>
                            <a:schemeClr val="tx1">
                              <a:lumMod val="50000"/>
                              <a:lumOff val="50000"/>
                            </a:schemeClr>
                          </a:solidFill>
                          <a:effectLst/>
                        </a:rPr>
                        <a:t>Capricorn</a:t>
                      </a:r>
                      <a:endParaRPr lang="en-US" sz="1400">
                        <a:solidFill>
                          <a:schemeClr val="tx1">
                            <a:lumMod val="50000"/>
                            <a:lumOff val="50000"/>
                          </a:schemeClr>
                        </a:solidFill>
                        <a:effectLst/>
                      </a:endParaRP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a:solidFill>
                            <a:schemeClr val="tx1">
                              <a:lumMod val="50000"/>
                              <a:lumOff val="50000"/>
                            </a:schemeClr>
                          </a:solidFill>
                          <a:effectLst/>
                        </a:rPr>
                        <a:t>December 22 - January 20</a:t>
                      </a: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766209874"/>
                  </a:ext>
                </a:extLst>
              </a:tr>
              <a:tr h="362744">
                <a:tc>
                  <a:txBody>
                    <a:bodyPr/>
                    <a:lstStyle/>
                    <a:p>
                      <a:pPr fontAlgn="t"/>
                      <a:r>
                        <a:rPr lang="en-US" sz="1400" b="1">
                          <a:solidFill>
                            <a:schemeClr val="tx1">
                              <a:lumMod val="50000"/>
                              <a:lumOff val="50000"/>
                            </a:schemeClr>
                          </a:solidFill>
                          <a:effectLst/>
                        </a:rPr>
                        <a:t>Aquarius</a:t>
                      </a:r>
                      <a:endParaRPr lang="en-US" sz="1400">
                        <a:solidFill>
                          <a:schemeClr val="tx1">
                            <a:lumMod val="50000"/>
                            <a:lumOff val="50000"/>
                          </a:schemeClr>
                        </a:solidFill>
                        <a:effectLst/>
                      </a:endParaRP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a:solidFill>
                            <a:schemeClr val="tx1">
                              <a:lumMod val="50000"/>
                              <a:lumOff val="50000"/>
                            </a:schemeClr>
                          </a:solidFill>
                          <a:effectLst/>
                        </a:rPr>
                        <a:t>January 21 - February 19</a:t>
                      </a: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282204878"/>
                  </a:ext>
                </a:extLst>
              </a:tr>
              <a:tr h="362744">
                <a:tc>
                  <a:txBody>
                    <a:bodyPr/>
                    <a:lstStyle/>
                    <a:p>
                      <a:pPr fontAlgn="t"/>
                      <a:r>
                        <a:rPr lang="en-US" sz="1400" b="1">
                          <a:solidFill>
                            <a:schemeClr val="tx1">
                              <a:lumMod val="50000"/>
                              <a:lumOff val="50000"/>
                            </a:schemeClr>
                          </a:solidFill>
                          <a:effectLst/>
                        </a:rPr>
                        <a:t>Pisces</a:t>
                      </a:r>
                      <a:endParaRPr lang="en-US" sz="1400">
                        <a:solidFill>
                          <a:schemeClr val="tx1">
                            <a:lumMod val="50000"/>
                            <a:lumOff val="50000"/>
                          </a:schemeClr>
                        </a:solidFill>
                        <a:effectLst/>
                      </a:endParaRP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fontAlgn="t"/>
                      <a:r>
                        <a:rPr lang="en-US" sz="1400">
                          <a:solidFill>
                            <a:schemeClr val="tx1">
                              <a:lumMod val="50000"/>
                              <a:lumOff val="50000"/>
                            </a:schemeClr>
                          </a:solidFill>
                          <a:effectLst/>
                        </a:rPr>
                        <a:t>February 20- March 20</a:t>
                      </a:r>
                    </a:p>
                  </a:txBody>
                  <a:tcPr marL="55807" marR="55807" marT="55807" marB="55807">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193782295"/>
                  </a:ext>
                </a:extLst>
              </a:tr>
            </a:tbl>
          </a:graphicData>
        </a:graphic>
      </p:graphicFrame>
      <p:sp>
        <p:nvSpPr>
          <p:cNvPr id="7" name="Content Placeholder 17">
            <a:extLst>
              <a:ext uri="{FF2B5EF4-FFF2-40B4-BE49-F238E27FC236}">
                <a16:creationId xmlns:a16="http://schemas.microsoft.com/office/drawing/2014/main" id="{5FE7DACB-AF80-4DE0-904A-0D81754D15DC}"/>
              </a:ext>
            </a:extLst>
          </p:cNvPr>
          <p:cNvSpPr txBox="1">
            <a:spLocks/>
          </p:cNvSpPr>
          <p:nvPr/>
        </p:nvSpPr>
        <p:spPr>
          <a:xfrm>
            <a:off x="6663350" y="643775"/>
            <a:ext cx="4685072" cy="645471"/>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Font typeface="Arial"/>
              <a:buNone/>
              <a:defRPr sz="2400" kern="1200">
                <a:solidFill>
                  <a:srgbClr val="5595AC"/>
                </a:solidFill>
                <a:latin typeface="Georgia" panose="02040502050405020303" pitchFamily="18" charset="0"/>
                <a:ea typeface="Georgia" panose="02040502050405020303" pitchFamily="18" charset="0"/>
                <a:cs typeface="Arial Narrow" charset="0"/>
              </a:defRPr>
            </a:lvl1pPr>
            <a:lvl2pPr marL="457200" indent="0" algn="l" defTabSz="914400" rtl="0" eaLnBrk="1" latinLnBrk="0" hangingPunct="1">
              <a:lnSpc>
                <a:spcPct val="90000"/>
              </a:lnSpc>
              <a:spcBef>
                <a:spcPts val="500"/>
              </a:spcBef>
              <a:buFont typeface="Arial"/>
              <a:buNone/>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altLang="en-US" sz="3200" i="1" dirty="0"/>
              <a:t>What’s your sign?</a:t>
            </a:r>
          </a:p>
        </p:txBody>
      </p:sp>
    </p:spTree>
    <p:extLst>
      <p:ext uri="{BB962C8B-B14F-4D97-AF65-F5344CB8AC3E}">
        <p14:creationId xmlns:p14="http://schemas.microsoft.com/office/powerpoint/2010/main" val="30520940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A189EE-C2F8-4BF0-8E5F-DF40933275D2}"/>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PERSONALITIES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Practical Applications of Getting to Know Each Other</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333297"/>
            <a:ext cx="7438695" cy="4288220"/>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03225" indent="-342900">
              <a:buFont typeface="Arial" panose="020B0604020202020204" pitchFamily="34" charset="0"/>
              <a:buChar char="•"/>
            </a:pPr>
            <a:r>
              <a:rPr lang="en-US" sz="2000" b="1"/>
              <a:t>Compassion</a:t>
            </a:r>
            <a:r>
              <a:rPr lang="en-US" sz="2000"/>
              <a:t> – Perspectives and work styles naturally differ, there is no “correct” type for a DEVELOP participant</a:t>
            </a:r>
          </a:p>
          <a:p>
            <a:pPr marL="403225" indent="-342900">
              <a:buFont typeface="Arial" panose="020B0604020202020204" pitchFamily="34" charset="0"/>
              <a:buChar char="•"/>
            </a:pPr>
            <a:r>
              <a:rPr lang="en-US" sz="2000" b="1"/>
              <a:t>Flexibility</a:t>
            </a:r>
            <a:r>
              <a:rPr lang="en-US" sz="2000"/>
              <a:t> – These assessments are guides that help facilitate discussion. Many people do not identify with their given “types” and that is ok</a:t>
            </a:r>
          </a:p>
          <a:p>
            <a:pPr marL="60325"/>
            <a:r>
              <a:rPr lang="en-US"/>
              <a:t>If you notice your teammates...</a:t>
            </a:r>
          </a:p>
          <a:p>
            <a:pPr marL="346075" indent="-177800">
              <a:buFont typeface="Arial" panose="020B0604020202020204" pitchFamily="34" charset="0"/>
              <a:buChar char="•"/>
            </a:pPr>
            <a:r>
              <a:rPr lang="en-US"/>
              <a:t>Don’t ask questions verbally on calls</a:t>
            </a:r>
          </a:p>
          <a:p>
            <a:pPr marL="346075" indent="-177800">
              <a:buFont typeface="Arial" panose="020B0604020202020204" pitchFamily="34" charset="0"/>
              <a:buChar char="•"/>
            </a:pPr>
            <a:r>
              <a:rPr lang="en-US"/>
              <a:t>Ask all the questions and lead the conversation</a:t>
            </a:r>
          </a:p>
          <a:p>
            <a:pPr marL="346075" indent="-177800">
              <a:buFont typeface="Arial" panose="020B0604020202020204" pitchFamily="34" charset="0"/>
              <a:buChar char="•"/>
            </a:pPr>
            <a:r>
              <a:rPr lang="en-US"/>
              <a:t>Ask for constant updates on progress</a:t>
            </a:r>
          </a:p>
          <a:p>
            <a:pPr marL="346075" indent="-177800">
              <a:buFont typeface="Arial" panose="020B0604020202020204" pitchFamily="34" charset="0"/>
              <a:buChar char="•"/>
            </a:pPr>
            <a:r>
              <a:rPr lang="en-US"/>
              <a:t>Don’t share progress until a task is done</a:t>
            </a:r>
          </a:p>
          <a:p>
            <a:pPr marL="60325"/>
            <a:r>
              <a:rPr lang="en-US"/>
              <a:t>…consider approaching this from a compassionate and flexible perspective.</a:t>
            </a:r>
          </a:p>
          <a:p>
            <a:pPr marL="285750" indent="-225425">
              <a:buFont typeface="Arial" panose="020B0604020202020204" pitchFamily="34" charset="0"/>
              <a:buChar char="•"/>
            </a:pPr>
            <a:endParaRPr lang="en-US"/>
          </a:p>
          <a:p>
            <a:pPr marL="285750" indent="-225425">
              <a:buFont typeface="Arial" panose="020B0604020202020204" pitchFamily="34" charset="0"/>
              <a:buChar char="•"/>
            </a:pPr>
            <a:endParaRPr lang="en-US"/>
          </a:p>
        </p:txBody>
      </p:sp>
      <p:sp>
        <p:nvSpPr>
          <p:cNvPr id="7" name="Title 1">
            <a:extLst>
              <a:ext uri="{FF2B5EF4-FFF2-40B4-BE49-F238E27FC236}">
                <a16:creationId xmlns:a16="http://schemas.microsoft.com/office/drawing/2014/main" id="{AD7AADD8-F5AC-4481-BAC8-FD543BE8B569}"/>
              </a:ext>
            </a:extLst>
          </p:cNvPr>
          <p:cNvSpPr txBox="1">
            <a:spLocks/>
          </p:cNvSpPr>
          <p:nvPr/>
        </p:nvSpPr>
        <p:spPr>
          <a:xfrm>
            <a:off x="8603853" y="1588667"/>
            <a:ext cx="3254449" cy="21198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200" b="1" i="0" kern="1200" spc="200" baseline="0">
                <a:solidFill>
                  <a:srgbClr val="6A7278"/>
                </a:solidFill>
                <a:latin typeface="Arial" panose="020B0604020202020204" pitchFamily="34" charset="0"/>
                <a:ea typeface="Arial" panose="020B0604020202020204" pitchFamily="34" charset="0"/>
                <a:cs typeface="Arial" panose="020B0604020202020204" pitchFamily="34" charset="0"/>
              </a:defRPr>
            </a:lvl1pPr>
          </a:lstStyle>
          <a:p>
            <a:pPr algn="ctr"/>
            <a:r>
              <a:rPr lang="en-US" sz="2400">
                <a:solidFill>
                  <a:schemeClr val="bg1"/>
                </a:solidFill>
              </a:rPr>
              <a:t>What else could be true?</a:t>
            </a:r>
          </a:p>
        </p:txBody>
      </p:sp>
      <p:pic>
        <p:nvPicPr>
          <p:cNvPr id="8" name="Graphic 7" descr="Handshake">
            <a:extLst>
              <a:ext uri="{FF2B5EF4-FFF2-40B4-BE49-F238E27FC236}">
                <a16:creationId xmlns:a16="http://schemas.microsoft.com/office/drawing/2014/main" id="{79307BC5-CC0D-494F-AC75-DF8965CAF2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36767" y="2989122"/>
            <a:ext cx="1914747" cy="1914747"/>
          </a:xfrm>
          <a:prstGeom prst="rect">
            <a:avLst/>
          </a:prstGeom>
        </p:spPr>
      </p:pic>
    </p:spTree>
    <p:extLst>
      <p:ext uri="{BB962C8B-B14F-4D97-AF65-F5344CB8AC3E}">
        <p14:creationId xmlns:p14="http://schemas.microsoft.com/office/powerpoint/2010/main" val="96737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38450B-4B04-42BC-AD95-77A6BFF6F439}"/>
              </a:ext>
            </a:extLst>
          </p:cNvPr>
          <p:cNvSpPr/>
          <p:nvPr/>
        </p:nvSpPr>
        <p:spPr>
          <a:xfrm>
            <a:off x="8883101" y="1215572"/>
            <a:ext cx="2157617" cy="739588"/>
          </a:xfrm>
          <a:prstGeom prst="rect">
            <a:avLst/>
          </a:prstGeom>
          <a:solidFill>
            <a:schemeClr val="accent2"/>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Amanda/</a:t>
            </a:r>
            <a:r>
              <a:rPr lang="en-US" kern="0">
                <a:solidFill>
                  <a:schemeClr val="bg1"/>
                </a:solidFill>
                <a:latin typeface="Arial" panose="020B0604020202020204" pitchFamily="34" charset="0"/>
                <a:cs typeface="Arial" panose="020B0604020202020204" pitchFamily="34" charset="0"/>
              </a:rPr>
              <a:t>Stephanie</a:t>
            </a:r>
            <a:endParaRPr kumimoji="0" lang="en-US" sz="18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
        <p:nvSpPr>
          <p:cNvPr id="2" name="Arrow: Curved Right 1">
            <a:extLst>
              <a:ext uri="{FF2B5EF4-FFF2-40B4-BE49-F238E27FC236}">
                <a16:creationId xmlns:a16="http://schemas.microsoft.com/office/drawing/2014/main" id="{3CBAF51A-FDDD-42E7-B405-A705528CD972}"/>
              </a:ext>
            </a:extLst>
          </p:cNvPr>
          <p:cNvSpPr/>
          <p:nvPr/>
        </p:nvSpPr>
        <p:spPr>
          <a:xfrm rot="10800000">
            <a:off x="11005105" y="1362364"/>
            <a:ext cx="791126" cy="2217421"/>
          </a:xfrm>
          <a:prstGeom prst="curvedRightArrow">
            <a:avLst/>
          </a:prstGeom>
          <a:solidFill>
            <a:srgbClr val="718E9C"/>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own Arrow 47">
            <a:extLst>
              <a:ext uri="{FF2B5EF4-FFF2-40B4-BE49-F238E27FC236}">
                <a16:creationId xmlns:a16="http://schemas.microsoft.com/office/drawing/2014/main" id="{56987417-5A59-4A49-A67B-3A31D9698EE5}"/>
              </a:ext>
            </a:extLst>
          </p:cNvPr>
          <p:cNvSpPr/>
          <p:nvPr/>
        </p:nvSpPr>
        <p:spPr>
          <a:xfrm rot="10800000">
            <a:off x="9566346" y="1955159"/>
            <a:ext cx="791126" cy="403412"/>
          </a:xfrm>
          <a:prstGeom prst="downArrow">
            <a:avLst/>
          </a:prstGeom>
          <a:solidFill>
            <a:srgbClr val="5B727D"/>
          </a:solidFill>
          <a:ln>
            <a:noFill/>
          </a:ln>
          <a:effectLst>
            <a:outerShdw blurRad="44450" dist="50800" dir="5400000" sx="96000" rotWithShape="0">
              <a:srgbClr val="000000">
                <a:alpha val="34000"/>
              </a:srgbClr>
            </a:outerShdw>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ndParaRPr>
          </a:p>
        </p:txBody>
      </p:sp>
      <p:sp>
        <p:nvSpPr>
          <p:cNvPr id="15" name="Rectangle 14">
            <a:extLst>
              <a:ext uri="{FF2B5EF4-FFF2-40B4-BE49-F238E27FC236}">
                <a16:creationId xmlns:a16="http://schemas.microsoft.com/office/drawing/2014/main" id="{C100E566-B3AE-4043-AAE5-F64F06C58077}"/>
              </a:ext>
            </a:extLst>
          </p:cNvPr>
          <p:cNvSpPr/>
          <p:nvPr/>
        </p:nvSpPr>
        <p:spPr>
          <a:xfrm>
            <a:off x="8883101" y="2359020"/>
            <a:ext cx="2157617" cy="470647"/>
          </a:xfrm>
          <a:prstGeom prst="rect">
            <a:avLst/>
          </a:prstGeom>
          <a:solidFill>
            <a:schemeClr val="accent2"/>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Fellow</a:t>
            </a:r>
          </a:p>
        </p:txBody>
      </p:sp>
      <p:sp>
        <p:nvSpPr>
          <p:cNvPr id="20" name="Down Arrow 48">
            <a:extLst>
              <a:ext uri="{FF2B5EF4-FFF2-40B4-BE49-F238E27FC236}">
                <a16:creationId xmlns:a16="http://schemas.microsoft.com/office/drawing/2014/main" id="{F53E32E7-95C4-4A53-A8DE-938981B54406}"/>
              </a:ext>
            </a:extLst>
          </p:cNvPr>
          <p:cNvSpPr/>
          <p:nvPr/>
        </p:nvSpPr>
        <p:spPr>
          <a:xfrm rot="10800000">
            <a:off x="9566346" y="2839527"/>
            <a:ext cx="791126" cy="403412"/>
          </a:xfrm>
          <a:prstGeom prst="downArrow">
            <a:avLst/>
          </a:prstGeom>
          <a:solidFill>
            <a:srgbClr val="5B727D"/>
          </a:solidFill>
          <a:ln>
            <a:noFill/>
          </a:ln>
          <a:effectLst>
            <a:outerShdw blurRad="44450" dist="50800" dir="5400000" sx="96000" rotWithShape="0">
              <a:srgbClr val="000000">
                <a:alpha val="34000"/>
              </a:srgbClr>
            </a:outerShdw>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ndParaRPr>
          </a:p>
        </p:txBody>
      </p:sp>
      <p:sp>
        <p:nvSpPr>
          <p:cNvPr id="16" name="Rectangle 15">
            <a:extLst>
              <a:ext uri="{FF2B5EF4-FFF2-40B4-BE49-F238E27FC236}">
                <a16:creationId xmlns:a16="http://schemas.microsoft.com/office/drawing/2014/main" id="{2340F45C-9369-4B0F-9C18-3E40DD6E6615}"/>
              </a:ext>
            </a:extLst>
          </p:cNvPr>
          <p:cNvSpPr/>
          <p:nvPr/>
        </p:nvSpPr>
        <p:spPr>
          <a:xfrm>
            <a:off x="8883101" y="3241147"/>
            <a:ext cx="2157617" cy="470647"/>
          </a:xfrm>
          <a:prstGeom prst="rect">
            <a:avLst/>
          </a:prstGeom>
          <a:solidFill>
            <a:schemeClr val="accent2"/>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Participant</a:t>
            </a:r>
          </a:p>
        </p:txBody>
      </p:sp>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PERSONALITIES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7095184" cy="970428"/>
          </a:xfrm>
        </p:spPr>
        <p:txBody>
          <a:bodyPr anchor="ctr">
            <a:normAutofit/>
          </a:bodyPr>
          <a:lstStyle/>
          <a:p>
            <a:r>
              <a:rPr lang="en-US" altLang="en-US" sz="3200"/>
              <a:t>Things Happen! Issues Will Arise!</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27909"/>
            <a:ext cx="7722927" cy="4664966"/>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t>Make all efforts to maintain a positive work environment. </a:t>
            </a:r>
          </a:p>
          <a:p>
            <a:pPr marL="342900" indent="-342900">
              <a:buFont typeface="Arial" panose="020B0604020202020204" pitchFamily="34" charset="0"/>
              <a:buChar char="•"/>
            </a:pPr>
            <a:r>
              <a:rPr lang="en-US" sz="2000" dirty="0"/>
              <a:t>Be kind to each other and have empathy!</a:t>
            </a:r>
          </a:p>
          <a:p>
            <a:pPr marL="342900" indent="-342900">
              <a:buFont typeface="Arial" panose="020B0604020202020204" pitchFamily="34" charset="0"/>
              <a:buChar char="•"/>
            </a:pPr>
            <a:r>
              <a:rPr lang="en-US" sz="2000" dirty="0"/>
              <a:t>Participants can feel comfortable coming to their Fellow or reaching out to Amanda Clayton or Stephanie Burke.</a:t>
            </a:r>
          </a:p>
          <a:p>
            <a:pPr marL="342900" indent="-342900">
              <a:buFont typeface="Arial" panose="020B0604020202020204" pitchFamily="34" charset="0"/>
              <a:buChar char="•"/>
            </a:pPr>
            <a:r>
              <a:rPr lang="en-US" sz="2000" dirty="0"/>
              <a:t>If you would like counseling for how to respond to a specific situation, reach out to Stephanie Burke.</a:t>
            </a:r>
          </a:p>
          <a:p>
            <a:pPr marL="342900" indent="-342900">
              <a:buFont typeface="Arial" panose="020B0604020202020204" pitchFamily="34" charset="0"/>
              <a:buChar char="•"/>
            </a:pPr>
            <a:r>
              <a:rPr lang="en-US" sz="2000" dirty="0"/>
              <a:t>#1 – Do not send emails about the situation – remember that NASA/SSAI emails are NOT private. Should a personnel issue arise, immediately and verbally communicate the situation up the chain.</a:t>
            </a:r>
          </a:p>
          <a:p>
            <a:pPr marL="342900" indent="-342900">
              <a:buFont typeface="Arial" panose="020B0604020202020204" pitchFamily="34" charset="0"/>
              <a:buChar char="•"/>
            </a:pPr>
            <a:r>
              <a:rPr lang="en-US" sz="2000" dirty="0"/>
              <a:t>Microsoft Teams chats are also NOT private (even if it’s only your team on it)</a:t>
            </a:r>
          </a:p>
        </p:txBody>
      </p:sp>
      <p:pic>
        <p:nvPicPr>
          <p:cNvPr id="5124" name="Picture 4" descr="Crying Cat | Know Your Meme">
            <a:extLst>
              <a:ext uri="{FF2B5EF4-FFF2-40B4-BE49-F238E27FC236}">
                <a16:creationId xmlns:a16="http://schemas.microsoft.com/office/drawing/2014/main" id="{B4257733-97E7-4B79-90DC-7A7C705963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83101" y="4269966"/>
            <a:ext cx="2331779" cy="131162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158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a:latin typeface="Arial"/>
                <a:cs typeface="Arial"/>
              </a:rPr>
              <a:t>PERSONALITIES</a:t>
            </a:r>
            <a:endParaRPr lang="en-US" sz="1400" spc="20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6145925" cy="970428"/>
          </a:xfrm>
        </p:spPr>
        <p:txBody>
          <a:bodyPr anchor="ctr">
            <a:normAutofit/>
          </a:bodyPr>
          <a:lstStyle/>
          <a:p>
            <a:r>
              <a:rPr lang="en-US" altLang="en-US" sz="3200"/>
              <a:t>Keep in Mind</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827910"/>
            <a:ext cx="7095184" cy="2727200"/>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1800" dirty="0"/>
              <a:t>Our personalities and life experiences influence our approach to work and how we work with others</a:t>
            </a:r>
          </a:p>
          <a:p>
            <a:pPr marL="285750" indent="-285750">
              <a:buFont typeface="Arial" panose="020B0604020202020204" pitchFamily="34" charset="0"/>
              <a:buChar char="•"/>
            </a:pPr>
            <a:r>
              <a:rPr lang="en-US" sz="1800" dirty="0"/>
              <a:t>It’s important to identify our personality styles and recognize potential personality trait conflicts and find balance </a:t>
            </a:r>
          </a:p>
          <a:p>
            <a:pPr marL="285750" indent="-285750">
              <a:buFont typeface="Arial" panose="020B0604020202020204" pitchFamily="34" charset="0"/>
              <a:buChar char="•"/>
            </a:pPr>
            <a:r>
              <a:rPr lang="en-US" sz="1800" dirty="0"/>
              <a:t>Remember, your team members are your coworkers, and are your future network, treat them as such!</a:t>
            </a:r>
          </a:p>
        </p:txBody>
      </p:sp>
      <p:sp>
        <p:nvSpPr>
          <p:cNvPr id="6" name="Rectangle 5">
            <a:extLst>
              <a:ext uri="{FF2B5EF4-FFF2-40B4-BE49-F238E27FC236}">
                <a16:creationId xmlns:a16="http://schemas.microsoft.com/office/drawing/2014/main" id="{615F5F22-8B83-416C-85F0-4B77F8B5B71C}"/>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posing for a photo in a bowling alley&#10;&#10;Description automatically generated with medium confidence">
            <a:extLst>
              <a:ext uri="{FF2B5EF4-FFF2-40B4-BE49-F238E27FC236}">
                <a16:creationId xmlns:a16="http://schemas.microsoft.com/office/drawing/2014/main" id="{872069D5-8B6A-4A1E-B465-F75E838382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2175" y="285175"/>
            <a:ext cx="2715113" cy="2036334"/>
          </a:xfrm>
          <a:prstGeom prst="rect">
            <a:avLst/>
          </a:prstGeom>
          <a:effectLst>
            <a:outerShdw blurRad="50800" dist="38100" dir="2700000" algn="tl" rotWithShape="0">
              <a:prstClr val="black">
                <a:alpha val="40000"/>
              </a:prstClr>
            </a:outerShdw>
          </a:effectLst>
        </p:spPr>
      </p:pic>
      <p:pic>
        <p:nvPicPr>
          <p:cNvPr id="12" name="Picture 11" descr="A group of people posing on a rocky hill&#10;&#10;Description automatically generated with medium confidence">
            <a:extLst>
              <a:ext uri="{FF2B5EF4-FFF2-40B4-BE49-F238E27FC236}">
                <a16:creationId xmlns:a16="http://schemas.microsoft.com/office/drawing/2014/main" id="{EB7CFB55-9EA9-4914-98C3-42CB4380CB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92175" y="2522973"/>
            <a:ext cx="2715113" cy="1809891"/>
          </a:xfrm>
          <a:prstGeom prst="rect">
            <a:avLst/>
          </a:prstGeom>
          <a:effectLst>
            <a:outerShdw blurRad="50800" dist="38100" dir="2700000" algn="tl" rotWithShape="0">
              <a:prstClr val="black">
                <a:alpha val="40000"/>
              </a:prstClr>
            </a:outerShdw>
          </a:effectLst>
        </p:spPr>
      </p:pic>
      <p:pic>
        <p:nvPicPr>
          <p:cNvPr id="15" name="Picture 14" descr="A group of people standing in a field&#10;&#10;Description automatically generated with medium confidence">
            <a:extLst>
              <a:ext uri="{FF2B5EF4-FFF2-40B4-BE49-F238E27FC236}">
                <a16:creationId xmlns:a16="http://schemas.microsoft.com/office/drawing/2014/main" id="{98EAE4F1-C64A-40E8-8DA8-9D0926FD84A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3970" y="4508646"/>
            <a:ext cx="3155281" cy="2089862"/>
          </a:xfrm>
          <a:prstGeom prst="rect">
            <a:avLst/>
          </a:prstGeom>
          <a:effectLst>
            <a:outerShdw blurRad="50800" dist="38100" dir="2700000" algn="tl" rotWithShape="0">
              <a:prstClr val="black">
                <a:alpha val="40000"/>
              </a:prstClr>
            </a:outerShdw>
          </a:effectLst>
        </p:spPr>
      </p:pic>
      <p:pic>
        <p:nvPicPr>
          <p:cNvPr id="21" name="Picture 20" descr="A group of people posing for a photo&#10;&#10;Description automatically generated">
            <a:extLst>
              <a:ext uri="{FF2B5EF4-FFF2-40B4-BE49-F238E27FC236}">
                <a16:creationId xmlns:a16="http://schemas.microsoft.com/office/drawing/2014/main" id="{E5A3B77D-82CE-4B4A-9505-FCCB3D7113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92175" y="4534329"/>
            <a:ext cx="2715113" cy="2038496"/>
          </a:xfrm>
          <a:prstGeom prst="rect">
            <a:avLst/>
          </a:prstGeom>
          <a:effectLst>
            <a:outerShdw blurRad="50800" dist="38100" dir="2700000" algn="tl" rotWithShape="0">
              <a:prstClr val="black">
                <a:alpha val="40000"/>
              </a:prstClr>
            </a:outerShdw>
          </a:effectLst>
        </p:spPr>
      </p:pic>
      <p:pic>
        <p:nvPicPr>
          <p:cNvPr id="23" name="Picture 22" descr="A picture containing person, indoor, floor, ceiling&#10;&#10;Description automatically generated">
            <a:extLst>
              <a:ext uri="{FF2B5EF4-FFF2-40B4-BE49-F238E27FC236}">
                <a16:creationId xmlns:a16="http://schemas.microsoft.com/office/drawing/2014/main" id="{0A88862B-AC03-4265-91E7-5B8A4BE924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10118" y="4514256"/>
            <a:ext cx="2771764" cy="207864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5169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PARTICIPANT &amp; TEAM RESPONSIBILITIES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dirty="0"/>
              <a:t>Tips for Success</a:t>
            </a:r>
            <a:endParaRPr lang="en-US" sz="3200" dirty="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71650" y="1804736"/>
            <a:ext cx="3356105" cy="4806375"/>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b="1" dirty="0">
                <a:latin typeface="Georgia"/>
              </a:rPr>
              <a:t>Professional Development </a:t>
            </a:r>
            <a:endParaRPr lang="en-US" b="1" dirty="0"/>
          </a:p>
          <a:p>
            <a:pPr marL="285750" indent="-225425">
              <a:buFont typeface="Arial" panose="020B0604020202020204" pitchFamily="34" charset="0"/>
              <a:buChar char="•"/>
            </a:pPr>
            <a:r>
              <a:rPr lang="en-US" dirty="0">
                <a:latin typeface="Georgia"/>
              </a:rPr>
              <a:t>Build your résumé</a:t>
            </a:r>
          </a:p>
          <a:p>
            <a:pPr marL="285750" indent="-225425">
              <a:buFont typeface="Arial" panose="020B0604020202020204" pitchFamily="34" charset="0"/>
              <a:buChar char="•"/>
            </a:pPr>
            <a:r>
              <a:rPr lang="en-US" dirty="0">
                <a:latin typeface="Georgia"/>
              </a:rPr>
              <a:t>Teamwork is key</a:t>
            </a:r>
          </a:p>
          <a:p>
            <a:pPr marL="285750" indent="-225425">
              <a:buFont typeface="Arial" panose="020B0604020202020204" pitchFamily="34" charset="0"/>
              <a:buChar char="•"/>
            </a:pPr>
            <a:r>
              <a:rPr lang="en-US" dirty="0">
                <a:latin typeface="Georgia"/>
              </a:rPr>
              <a:t>Keep track of deadlines</a:t>
            </a:r>
          </a:p>
          <a:p>
            <a:pPr marL="285750" indent="-225425">
              <a:buFont typeface="Arial" panose="020B0604020202020204" pitchFamily="34" charset="0"/>
              <a:buChar char="•"/>
            </a:pPr>
            <a:r>
              <a:rPr lang="en-US" dirty="0">
                <a:latin typeface="Georgia"/>
              </a:rPr>
              <a:t>Explore opportunities</a:t>
            </a:r>
          </a:p>
          <a:p>
            <a:pPr marL="285750" indent="-225425">
              <a:buFont typeface="Arial" panose="020B0604020202020204" pitchFamily="34" charset="0"/>
              <a:buChar char="•"/>
            </a:pPr>
            <a:r>
              <a:rPr lang="en-US" dirty="0">
                <a:latin typeface="Georgia"/>
              </a:rPr>
              <a:t>Be flexible and on time</a:t>
            </a:r>
            <a:endParaRPr lang="en-US" dirty="0"/>
          </a:p>
          <a:p>
            <a:pPr marL="285750" indent="-225425">
              <a:buFont typeface="Arial" panose="020B0604020202020204" pitchFamily="34" charset="0"/>
              <a:buChar char="•"/>
            </a:pPr>
            <a:r>
              <a:rPr lang="en-US" dirty="0">
                <a:latin typeface="Georgia"/>
              </a:rPr>
              <a:t>Follow the rules</a:t>
            </a:r>
          </a:p>
          <a:p>
            <a:pPr marL="285750" indent="-225425">
              <a:buFont typeface="Arial" panose="020B0604020202020204" pitchFamily="34" charset="0"/>
              <a:buChar char="•"/>
            </a:pPr>
            <a:r>
              <a:rPr lang="en-US" dirty="0">
                <a:latin typeface="Georgia"/>
              </a:rPr>
              <a:t>Stay organized</a:t>
            </a:r>
          </a:p>
          <a:p>
            <a:pPr marL="285750" indent="-225425">
              <a:buFont typeface="Arial" panose="020B0604020202020204" pitchFamily="34" charset="0"/>
              <a:buChar char="•"/>
            </a:pPr>
            <a:r>
              <a:rPr lang="en-US" dirty="0">
                <a:latin typeface="Georgia"/>
              </a:rPr>
              <a:t>Demonstrate integrity</a:t>
            </a:r>
          </a:p>
          <a:p>
            <a:pPr marL="285750" indent="-225425">
              <a:buFont typeface="Arial,Sans-Serif" panose="020B0604020202020204" pitchFamily="34" charset="0"/>
              <a:buChar char="•"/>
            </a:pPr>
            <a:r>
              <a:rPr lang="en-US" dirty="0">
                <a:latin typeface="Georgia"/>
              </a:rPr>
              <a:t>Network! Network! Network!</a:t>
            </a: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sp>
        <p:nvSpPr>
          <p:cNvPr id="5" name="Content Placeholder 18">
            <a:extLst>
              <a:ext uri="{FF2B5EF4-FFF2-40B4-BE49-F238E27FC236}">
                <a16:creationId xmlns:a16="http://schemas.microsoft.com/office/drawing/2014/main" id="{63AB459E-6A35-45EE-BA66-B3E82B6877E7}"/>
              </a:ext>
            </a:extLst>
          </p:cNvPr>
          <p:cNvSpPr txBox="1">
            <a:spLocks/>
          </p:cNvSpPr>
          <p:nvPr/>
        </p:nvSpPr>
        <p:spPr>
          <a:xfrm>
            <a:off x="7581950" y="1804736"/>
            <a:ext cx="2996404" cy="5022876"/>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b="1" dirty="0">
                <a:latin typeface="Georgia"/>
              </a:rPr>
              <a:t>Personal Development</a:t>
            </a:r>
          </a:p>
          <a:p>
            <a:pPr marL="285750" indent="-225425">
              <a:buFont typeface="Arial,Sans-Serif" panose="020B0604020202020204" pitchFamily="34" charset="0"/>
              <a:buChar char="•"/>
            </a:pPr>
            <a:r>
              <a:rPr lang="en-US" dirty="0">
                <a:latin typeface="Georgia"/>
              </a:rPr>
              <a:t>Learn from those around you</a:t>
            </a:r>
          </a:p>
          <a:p>
            <a:pPr marL="285750" indent="-225425">
              <a:buFont typeface="Arial,Sans-Serif" panose="020B0604020202020204" pitchFamily="34" charset="0"/>
              <a:buChar char="•"/>
            </a:pPr>
            <a:r>
              <a:rPr lang="en-US" dirty="0">
                <a:latin typeface="Georgia"/>
              </a:rPr>
              <a:t>Maintain a positive attitude</a:t>
            </a:r>
            <a:endParaRPr lang="en-US" dirty="0"/>
          </a:p>
          <a:p>
            <a:pPr marL="285750" indent="-225425">
              <a:buFont typeface="Arial" panose="020B0604020202020204" pitchFamily="34" charset="0"/>
              <a:buChar char="•"/>
            </a:pPr>
            <a:r>
              <a:rPr lang="en-US" dirty="0">
                <a:latin typeface="Georgia"/>
              </a:rPr>
              <a:t>Promote harmony</a:t>
            </a:r>
            <a:endParaRPr lang="en-US" dirty="0"/>
          </a:p>
          <a:p>
            <a:pPr marL="285750" indent="-225425">
              <a:buFont typeface="Arial" panose="020B0604020202020204" pitchFamily="34" charset="0"/>
              <a:buChar char="•"/>
            </a:pPr>
            <a:r>
              <a:rPr lang="en-US" dirty="0"/>
              <a:t>Try new things</a:t>
            </a:r>
          </a:p>
          <a:p>
            <a:pPr marL="285750" indent="-225425">
              <a:buFont typeface="Arial,Sans-Serif" panose="020B0604020202020204" pitchFamily="34" charset="0"/>
              <a:buChar char="•"/>
            </a:pPr>
            <a:r>
              <a:rPr lang="en-US" dirty="0">
                <a:latin typeface="Georgia"/>
              </a:rPr>
              <a:t>Go above and beyond</a:t>
            </a:r>
          </a:p>
          <a:p>
            <a:pPr marL="285750" indent="-225425">
              <a:buFont typeface="Arial,Sans-Serif" panose="020B0604020202020204" pitchFamily="34" charset="0"/>
              <a:buChar char="•"/>
            </a:pPr>
            <a:r>
              <a:rPr lang="en-US" dirty="0">
                <a:latin typeface="Georgia"/>
              </a:rPr>
              <a:t>Help and encourage others</a:t>
            </a:r>
          </a:p>
          <a:p>
            <a:pPr marL="285750" indent="-225425">
              <a:buFont typeface="Arial,Sans-Serif" panose="020B0604020202020204" pitchFamily="34" charset="0"/>
              <a:buChar char="•"/>
            </a:pPr>
            <a:r>
              <a:rPr lang="en-US" dirty="0">
                <a:latin typeface="Georgia"/>
              </a:rPr>
              <a:t>Be mindful and respectful</a:t>
            </a:r>
          </a:p>
          <a:p>
            <a:pPr marL="285750" indent="-225425">
              <a:buFont typeface="Arial,Sans-Serif" panose="020B0604020202020204" pitchFamily="34" charset="0"/>
              <a:buChar char="•"/>
            </a:pPr>
            <a:r>
              <a:rPr lang="en-US" dirty="0"/>
              <a:t>Have fun</a:t>
            </a:r>
          </a:p>
          <a:p>
            <a:pPr marL="60325"/>
            <a:endParaRPr lang="en-US" dirty="0">
              <a:latin typeface="Georgia"/>
            </a:endParaRPr>
          </a:p>
          <a:p>
            <a:pPr marL="285750" indent="-225425">
              <a:buFont typeface="Arial,Sans-Serif" panose="020B0604020202020204" pitchFamily="34" charset="0"/>
              <a:buChar char="•"/>
            </a:pPr>
            <a:endParaRPr lang="en-US" dirty="0"/>
          </a:p>
          <a:p>
            <a:pPr marL="285750" indent="-225425">
              <a:buFont typeface="Arial" panose="020B0604020202020204" pitchFamily="34" charset="0"/>
              <a:buChar char="•"/>
            </a:pPr>
            <a:endParaRPr lang="en-US" sz="1800" dirty="0"/>
          </a:p>
        </p:txBody>
      </p:sp>
      <p:sp>
        <p:nvSpPr>
          <p:cNvPr id="16" name="Content Placeholder 18">
            <a:extLst>
              <a:ext uri="{FF2B5EF4-FFF2-40B4-BE49-F238E27FC236}">
                <a16:creationId xmlns:a16="http://schemas.microsoft.com/office/drawing/2014/main" id="{8ADB3BB6-67B0-441C-8A1F-DE078EADEC6D}"/>
              </a:ext>
            </a:extLst>
          </p:cNvPr>
          <p:cNvSpPr txBox="1">
            <a:spLocks/>
          </p:cNvSpPr>
          <p:nvPr/>
        </p:nvSpPr>
        <p:spPr>
          <a:xfrm>
            <a:off x="4306176" y="1804736"/>
            <a:ext cx="3197352" cy="4806375"/>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b="1" dirty="0">
                <a:latin typeface="Georgia"/>
              </a:rPr>
              <a:t>Technical Development</a:t>
            </a:r>
            <a:endParaRPr lang="en-US" b="1" dirty="0"/>
          </a:p>
          <a:p>
            <a:pPr marL="285750" indent="-225425">
              <a:buFont typeface="Arial" panose="020B0604020202020204" pitchFamily="34" charset="0"/>
              <a:buChar char="•"/>
            </a:pPr>
            <a:r>
              <a:rPr lang="en-US" dirty="0">
                <a:latin typeface="Georgia"/>
              </a:rPr>
              <a:t>Have an open mind</a:t>
            </a:r>
          </a:p>
          <a:p>
            <a:pPr marL="285750" indent="-225425">
              <a:buFont typeface="Arial" panose="020B0604020202020204" pitchFamily="34" charset="0"/>
              <a:buChar char="•"/>
            </a:pPr>
            <a:r>
              <a:rPr lang="en-US" dirty="0">
                <a:latin typeface="Georgia"/>
              </a:rPr>
              <a:t>Be innovative</a:t>
            </a:r>
          </a:p>
          <a:p>
            <a:pPr marL="285750" indent="-225425">
              <a:buFont typeface="Arial" panose="020B0604020202020204" pitchFamily="34" charset="0"/>
              <a:buChar char="•"/>
            </a:pPr>
            <a:r>
              <a:rPr lang="en-US" dirty="0">
                <a:latin typeface="Georgia"/>
              </a:rPr>
              <a:t>File management is key</a:t>
            </a:r>
          </a:p>
          <a:p>
            <a:pPr marL="285750" indent="-225425">
              <a:buFont typeface="Arial" panose="020B0604020202020204" pitchFamily="34" charset="0"/>
              <a:buChar char="•"/>
            </a:pPr>
            <a:r>
              <a:rPr lang="en-US" dirty="0">
                <a:latin typeface="Georgia"/>
              </a:rPr>
              <a:t>Nomenclature matters</a:t>
            </a:r>
            <a:endParaRPr lang="en-US" dirty="0"/>
          </a:p>
          <a:p>
            <a:pPr marL="285750" indent="-225425">
              <a:buFont typeface="Arial" panose="020B0604020202020204" pitchFamily="34" charset="0"/>
              <a:buChar char="•"/>
            </a:pPr>
            <a:r>
              <a:rPr lang="en-US" dirty="0">
                <a:latin typeface="Georgia"/>
              </a:rPr>
              <a:t>Never plagiarize </a:t>
            </a:r>
          </a:p>
          <a:p>
            <a:pPr marL="285750" indent="-225425">
              <a:buFont typeface="Arial" panose="020B0604020202020204" pitchFamily="34" charset="0"/>
              <a:buChar char="•"/>
            </a:pPr>
            <a:r>
              <a:rPr lang="en-US" dirty="0"/>
              <a:t>Be ready to present any moment</a:t>
            </a:r>
          </a:p>
          <a:p>
            <a:pPr marL="285750" indent="-225425">
              <a:buFont typeface="Arial" panose="020B0604020202020204" pitchFamily="34" charset="0"/>
              <a:buChar char="•"/>
            </a:pPr>
            <a:r>
              <a:rPr lang="en-US" dirty="0">
                <a:latin typeface="Georgia"/>
              </a:rPr>
              <a:t>Accept that things change</a:t>
            </a:r>
            <a:endParaRPr lang="en-US" dirty="0"/>
          </a:p>
          <a:p>
            <a:pPr marL="285750" indent="-225425">
              <a:buFont typeface="Arial" panose="020B0604020202020204" pitchFamily="34" charset="0"/>
              <a:buChar char="•"/>
            </a:pPr>
            <a:r>
              <a:rPr lang="en-US" dirty="0">
                <a:latin typeface="Georgia"/>
              </a:rPr>
              <a:t>Expect the unexpected</a:t>
            </a:r>
            <a:endParaRPr lang="en-US" dirty="0"/>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grpSp>
        <p:nvGrpSpPr>
          <p:cNvPr id="12" name="Group 11">
            <a:extLst>
              <a:ext uri="{FF2B5EF4-FFF2-40B4-BE49-F238E27FC236}">
                <a16:creationId xmlns:a16="http://schemas.microsoft.com/office/drawing/2014/main" id="{56174DDE-1BC8-662C-BC63-D466E2EC2549}"/>
              </a:ext>
            </a:extLst>
          </p:cNvPr>
          <p:cNvGrpSpPr/>
          <p:nvPr/>
        </p:nvGrpSpPr>
        <p:grpSpPr>
          <a:xfrm>
            <a:off x="10824572" y="33883"/>
            <a:ext cx="829716" cy="6772541"/>
            <a:chOff x="10824602" y="8693"/>
            <a:chExt cx="717868" cy="6066474"/>
          </a:xfrm>
        </p:grpSpPr>
        <p:pic>
          <p:nvPicPr>
            <p:cNvPr id="3" name="Picture 2">
              <a:extLst>
                <a:ext uri="{FF2B5EF4-FFF2-40B4-BE49-F238E27FC236}">
                  <a16:creationId xmlns:a16="http://schemas.microsoft.com/office/drawing/2014/main" id="{AF08C230-6DD6-7916-71EF-30287CB10C0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828699" y="1539675"/>
              <a:ext cx="709675" cy="713232"/>
            </a:xfrm>
            <a:prstGeom prst="rect">
              <a:avLst/>
            </a:prstGeom>
          </p:spPr>
        </p:pic>
        <p:pic>
          <p:nvPicPr>
            <p:cNvPr id="4" name="Picture 3">
              <a:extLst>
                <a:ext uri="{FF2B5EF4-FFF2-40B4-BE49-F238E27FC236}">
                  <a16:creationId xmlns:a16="http://schemas.microsoft.com/office/drawing/2014/main" id="{92068B6B-6680-C405-5576-9525B826B5B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828699" y="8693"/>
              <a:ext cx="709675" cy="713232"/>
            </a:xfrm>
            <a:prstGeom prst="rect">
              <a:avLst/>
            </a:prstGeom>
          </p:spPr>
        </p:pic>
        <p:pic>
          <p:nvPicPr>
            <p:cNvPr id="6" name="Picture 5">
              <a:extLst>
                <a:ext uri="{FF2B5EF4-FFF2-40B4-BE49-F238E27FC236}">
                  <a16:creationId xmlns:a16="http://schemas.microsoft.com/office/drawing/2014/main" id="{7B4F8DA6-4EEA-7AEE-6304-37BC1E14247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829432" y="2305166"/>
              <a:ext cx="708209" cy="713232"/>
            </a:xfrm>
            <a:prstGeom prst="rect">
              <a:avLst/>
            </a:prstGeom>
          </p:spPr>
        </p:pic>
        <p:pic>
          <p:nvPicPr>
            <p:cNvPr id="7" name="Picture 6">
              <a:extLst>
                <a:ext uri="{FF2B5EF4-FFF2-40B4-BE49-F238E27FC236}">
                  <a16:creationId xmlns:a16="http://schemas.microsoft.com/office/drawing/2014/main" id="{CB0A0182-885C-1926-2963-B0E573307AC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828696" y="3070657"/>
              <a:ext cx="709681" cy="713232"/>
            </a:xfrm>
            <a:prstGeom prst="rect">
              <a:avLst/>
            </a:prstGeom>
          </p:spPr>
        </p:pic>
        <p:pic>
          <p:nvPicPr>
            <p:cNvPr id="8" name="Picture 7">
              <a:extLst>
                <a:ext uri="{FF2B5EF4-FFF2-40B4-BE49-F238E27FC236}">
                  <a16:creationId xmlns:a16="http://schemas.microsoft.com/office/drawing/2014/main" id="{46978976-6CB2-D0BD-2CA6-3E708D35BA8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828699" y="774184"/>
              <a:ext cx="709675" cy="713232"/>
            </a:xfrm>
            <a:prstGeom prst="rect">
              <a:avLst/>
            </a:prstGeom>
          </p:spPr>
        </p:pic>
        <p:pic>
          <p:nvPicPr>
            <p:cNvPr id="9" name="Picture 8">
              <a:extLst>
                <a:ext uri="{FF2B5EF4-FFF2-40B4-BE49-F238E27FC236}">
                  <a16:creationId xmlns:a16="http://schemas.microsoft.com/office/drawing/2014/main" id="{DB6592A4-4F73-80C5-EA95-845FA655CB6A}"/>
                </a:ext>
              </a:extLst>
            </p:cNvPr>
            <p:cNvPicPr>
              <a:picLocks noChangeAspect="1"/>
            </p:cNvPicPr>
            <p:nvPr/>
          </p:nvPicPr>
          <p:blipFill>
            <a:blip r:embed="rId8"/>
            <a:srcRect/>
            <a:stretch/>
          </p:blipFill>
          <p:spPr>
            <a:xfrm>
              <a:off x="10828704" y="3834431"/>
              <a:ext cx="709665" cy="709665"/>
            </a:xfrm>
            <a:prstGeom prst="rect">
              <a:avLst/>
            </a:prstGeom>
          </p:spPr>
        </p:pic>
        <p:pic>
          <p:nvPicPr>
            <p:cNvPr id="10" name="Picture 9">
              <a:extLst>
                <a:ext uri="{FF2B5EF4-FFF2-40B4-BE49-F238E27FC236}">
                  <a16:creationId xmlns:a16="http://schemas.microsoft.com/office/drawing/2014/main" id="{4AE8937C-96DA-E6EE-AE73-3B021D832253}"/>
                </a:ext>
              </a:extLst>
            </p:cNvPr>
            <p:cNvPicPr>
              <a:picLocks noChangeAspect="1"/>
            </p:cNvPicPr>
            <p:nvPr/>
          </p:nvPicPr>
          <p:blipFill>
            <a:blip r:embed="rId9"/>
            <a:srcRect/>
            <a:stretch/>
          </p:blipFill>
          <p:spPr>
            <a:xfrm>
              <a:off x="10826920" y="4612121"/>
              <a:ext cx="713232" cy="713232"/>
            </a:xfrm>
            <a:prstGeom prst="rect">
              <a:avLst/>
            </a:prstGeom>
          </p:spPr>
        </p:pic>
        <p:pic>
          <p:nvPicPr>
            <p:cNvPr id="11" name="Picture 10">
              <a:extLst>
                <a:ext uri="{FF2B5EF4-FFF2-40B4-BE49-F238E27FC236}">
                  <a16:creationId xmlns:a16="http://schemas.microsoft.com/office/drawing/2014/main" id="{E95DD786-0E33-FA71-EEA9-094C6843E116}"/>
                </a:ext>
              </a:extLst>
            </p:cNvPr>
            <p:cNvPicPr>
              <a:picLocks noChangeAspect="1"/>
            </p:cNvPicPr>
            <p:nvPr/>
          </p:nvPicPr>
          <p:blipFill rotWithShape="1">
            <a:blip r:embed="rId10"/>
            <a:srcRect t="323" b="323"/>
            <a:stretch/>
          </p:blipFill>
          <p:spPr>
            <a:xfrm>
              <a:off x="10824602" y="5361935"/>
              <a:ext cx="717868" cy="713232"/>
            </a:xfrm>
            <a:prstGeom prst="rect">
              <a:avLst/>
            </a:prstGeom>
          </p:spPr>
        </p:pic>
      </p:grpSp>
    </p:spTree>
    <p:extLst>
      <p:ext uri="{BB962C8B-B14F-4D97-AF65-F5344CB8AC3E}">
        <p14:creationId xmlns:p14="http://schemas.microsoft.com/office/powerpoint/2010/main" val="397556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PARTICIPANT &amp; TEAM RESPONSIBILITIES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Quiz Time</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945103"/>
            <a:ext cx="10712115" cy="4381051"/>
          </a:xfrm>
          <a:prstGeom prst="rect">
            <a:avLst/>
          </a:prstGeom>
        </p:spPr>
        <p:txBody>
          <a:bodyPr vert="horz" lIns="91440" tIns="45720" rIns="91440" bIns="45720" rtlCol="0" anchor="t">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25425">
              <a:buFont typeface="Arial" panose="020B0604020202020204" pitchFamily="34" charset="0"/>
              <a:buChar char="•"/>
            </a:pPr>
            <a:r>
              <a:rPr lang="en-US" dirty="0"/>
              <a:t>Is it ok to use your teammate’s account log-in when you can’t get access?</a:t>
            </a:r>
          </a:p>
          <a:p>
            <a:pPr marL="285750" indent="-225425">
              <a:buFont typeface="Arial" panose="020B0604020202020204" pitchFamily="34" charset="0"/>
              <a:buChar char="•"/>
            </a:pPr>
            <a:r>
              <a:rPr lang="en-US" dirty="0"/>
              <a:t>How often should you complete your time sheet?</a:t>
            </a:r>
          </a:p>
          <a:p>
            <a:pPr marL="285750" indent="-225425">
              <a:buFont typeface="Arial" panose="020B0604020202020204" pitchFamily="34" charset="0"/>
              <a:buChar char="•"/>
            </a:pPr>
            <a:r>
              <a:rPr lang="en-US" dirty="0"/>
              <a:t>What should DEVELOPers wear if giving a formal presentation?</a:t>
            </a:r>
          </a:p>
          <a:p>
            <a:pPr marL="285750" indent="-225425">
              <a:buFont typeface="Arial" panose="020B0604020202020204" pitchFamily="34" charset="0"/>
              <a:buChar char="•"/>
            </a:pPr>
            <a:r>
              <a:rPr lang="en-US" dirty="0"/>
              <a:t>Can you expect privacy when using a government computer OR when emailing a government email address?</a:t>
            </a:r>
          </a:p>
          <a:p>
            <a:pPr marL="285750" indent="-225425">
              <a:buFont typeface="Arial" panose="020B0604020202020204" pitchFamily="34" charset="0"/>
              <a:buChar char="•"/>
            </a:pPr>
            <a:r>
              <a:rPr lang="en-US" dirty="0"/>
              <a:t>What are the 4D types?</a:t>
            </a: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latin typeface="Georgia"/>
            </a:endParaRP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spTree>
    <p:extLst>
      <p:ext uri="{BB962C8B-B14F-4D97-AF65-F5344CB8AC3E}">
        <p14:creationId xmlns:p14="http://schemas.microsoft.com/office/powerpoint/2010/main" val="49999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607B8-5D53-4253-A88D-16A3A255CEC0}"/>
              </a:ext>
            </a:extLst>
          </p:cNvPr>
          <p:cNvSpPr txBox="1"/>
          <p:nvPr/>
        </p:nvSpPr>
        <p:spPr>
          <a:xfrm>
            <a:off x="671248" y="2403120"/>
            <a:ext cx="5337703" cy="769441"/>
          </a:xfrm>
          <a:prstGeom prst="rect">
            <a:avLst/>
          </a:prstGeom>
          <a:noFill/>
        </p:spPr>
        <p:txBody>
          <a:bodyPr wrap="square" rtlCol="0">
            <a:spAutoFit/>
          </a:bodyPr>
          <a:lstStyle/>
          <a:p>
            <a:r>
              <a:rPr lang="en-US" sz="4400" b="1">
                <a:solidFill>
                  <a:srgbClr val="244D60"/>
                </a:solidFill>
                <a:latin typeface="Georgia" panose="02040502050405020303" pitchFamily="18" charset="0"/>
              </a:rPr>
              <a:t>Thank You.</a:t>
            </a:r>
          </a:p>
        </p:txBody>
      </p:sp>
      <p:sp>
        <p:nvSpPr>
          <p:cNvPr id="6" name="Text Placeholder 5">
            <a:extLst>
              <a:ext uri="{FF2B5EF4-FFF2-40B4-BE49-F238E27FC236}">
                <a16:creationId xmlns:a16="http://schemas.microsoft.com/office/drawing/2014/main" id="{1DEE7746-370D-4073-A375-1912F702D52B}"/>
              </a:ext>
            </a:extLst>
          </p:cNvPr>
          <p:cNvSpPr txBox="1">
            <a:spLocks/>
          </p:cNvSpPr>
          <p:nvPr/>
        </p:nvSpPr>
        <p:spPr>
          <a:xfrm>
            <a:off x="671247" y="3419778"/>
            <a:ext cx="5057749" cy="1683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tx1">
                    <a:lumMod val="75000"/>
                    <a:lumOff val="25000"/>
                  </a:schemeClr>
                </a:solidFill>
                <a:latin typeface="+mn-lt"/>
              </a:rPr>
              <a:t>Teamwork is dream work!</a:t>
            </a:r>
          </a:p>
          <a:p>
            <a:pPr marL="0" indent="0">
              <a:buNone/>
            </a:pPr>
            <a:r>
              <a:rPr lang="en-US" dirty="0">
                <a:solidFill>
                  <a:schemeClr val="tx1">
                    <a:lumMod val="75000"/>
                    <a:lumOff val="25000"/>
                  </a:schemeClr>
                </a:solidFill>
                <a:latin typeface="+mn-lt"/>
              </a:rPr>
              <a:t>“Be excellent to each other!”</a:t>
            </a:r>
          </a:p>
          <a:p>
            <a:pPr marL="0" indent="0" algn="ctr">
              <a:buNone/>
            </a:pPr>
            <a:r>
              <a:rPr lang="en-US" dirty="0">
                <a:solidFill>
                  <a:schemeClr val="tx1">
                    <a:lumMod val="75000"/>
                    <a:lumOff val="25000"/>
                  </a:schemeClr>
                </a:solidFill>
                <a:latin typeface="+mn-lt"/>
              </a:rPr>
              <a:t>--- William Preston &amp; Theodore Logan ---</a:t>
            </a:r>
          </a:p>
          <a:p>
            <a:pPr marL="0" indent="0">
              <a:buNone/>
            </a:pPr>
            <a:endParaRPr lang="en-US" dirty="0">
              <a:solidFill>
                <a:schemeClr val="tx1">
                  <a:lumMod val="75000"/>
                  <a:lumOff val="25000"/>
                </a:schemeClr>
              </a:solidFill>
              <a:latin typeface="+mn-lt"/>
            </a:endParaRPr>
          </a:p>
        </p:txBody>
      </p:sp>
      <p:pic>
        <p:nvPicPr>
          <p:cNvPr id="20" name="Picture Placeholder 19" descr="Aerial view of a body of water&#10;&#10;Description automatically generated with low confidence">
            <a:extLst>
              <a:ext uri="{FF2B5EF4-FFF2-40B4-BE49-F238E27FC236}">
                <a16:creationId xmlns:a16="http://schemas.microsoft.com/office/drawing/2014/main" id="{400C42E6-699D-40F3-B30B-6BC6B2B7CD22}"/>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21223" r="21223"/>
          <a:stretch>
            <a:fillRect/>
          </a:stretch>
        </p:blipFill>
        <p:spPr/>
      </p:pic>
    </p:spTree>
    <p:extLst>
      <p:ext uri="{BB962C8B-B14F-4D97-AF65-F5344CB8AC3E}">
        <p14:creationId xmlns:p14="http://schemas.microsoft.com/office/powerpoint/2010/main" val="1914964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PARTICIPANT &amp; TEAM RESPONSIBILITIES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Project Deliverables</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945103"/>
            <a:ext cx="7565135" cy="1246153"/>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a:t>You’ll learn more about deliverables from the Project Coordination team’s </a:t>
            </a:r>
            <a:r>
              <a:rPr lang="en-US" b="1"/>
              <a:t>Deliverables Tips &amp; Tricks Webinars </a:t>
            </a:r>
            <a:r>
              <a:rPr lang="en-US"/>
              <a:t>throughout the term, but it’s never too early to start thinking about deliverables!</a:t>
            </a:r>
          </a:p>
        </p:txBody>
      </p:sp>
      <p:pic>
        <p:nvPicPr>
          <p:cNvPr id="15" name="Picture 14">
            <a:extLst>
              <a:ext uri="{FF2B5EF4-FFF2-40B4-BE49-F238E27FC236}">
                <a16:creationId xmlns:a16="http://schemas.microsoft.com/office/drawing/2014/main" id="{4AA3C65A-17EF-4519-A1C0-0EDCE4D168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38571">
            <a:off x="8717269" y="480049"/>
            <a:ext cx="1634112" cy="2050547"/>
          </a:xfrm>
          <a:prstGeom prst="rect">
            <a:avLst/>
          </a:prstGeom>
          <a:ln>
            <a:noFill/>
          </a:ln>
          <a:effectLst>
            <a:outerShdw blurRad="292100" dist="139700" dir="2700000" algn="tl" rotWithShape="0">
              <a:srgbClr val="333333">
                <a:alpha val="65000"/>
              </a:srgbClr>
            </a:outerShdw>
          </a:effectLst>
        </p:spPr>
      </p:pic>
      <p:sp>
        <p:nvSpPr>
          <p:cNvPr id="16" name="Content Placeholder 18">
            <a:extLst>
              <a:ext uri="{FF2B5EF4-FFF2-40B4-BE49-F238E27FC236}">
                <a16:creationId xmlns:a16="http://schemas.microsoft.com/office/drawing/2014/main" id="{F35B81C7-9AF5-45D6-93A8-A67FDC0A7495}"/>
              </a:ext>
            </a:extLst>
          </p:cNvPr>
          <p:cNvSpPr txBox="1">
            <a:spLocks/>
          </p:cNvSpPr>
          <p:nvPr/>
        </p:nvSpPr>
        <p:spPr>
          <a:xfrm>
            <a:off x="838199" y="3100483"/>
            <a:ext cx="9503663" cy="3132565"/>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i="1"/>
              <a:t>Things to start thinking about now: </a:t>
            </a:r>
          </a:p>
          <a:p>
            <a:pPr algn="l"/>
            <a:r>
              <a:rPr lang="en-US" b="1">
                <a:solidFill>
                  <a:srgbClr val="0070C0"/>
                </a:solidFill>
              </a:rPr>
              <a:t>Communication Deliverable</a:t>
            </a:r>
            <a:r>
              <a:rPr lang="en-US"/>
              <a:t>: </a:t>
            </a:r>
            <a:r>
              <a:rPr lang="en-US" b="0" i="0">
                <a:effectLst/>
                <a:latin typeface="+mj-lt"/>
              </a:rPr>
              <a:t>If your team and partners are interested in creative ways to inform the public about your project, familiarize yourself with the optional Creative Communication deliverable. You can choose between a videos, one-page flyer, trifold brochure, or social media series! Consider what fits best for your project, consult with your partners, and submit your Creative Communication selection form in Week 4.</a:t>
            </a:r>
          </a:p>
          <a:p>
            <a:pPr marL="60325"/>
            <a:r>
              <a:rPr lang="en-US" b="1">
                <a:solidFill>
                  <a:srgbClr val="0070C0"/>
                </a:solidFill>
              </a:rPr>
              <a:t>Code or Tutorial</a:t>
            </a:r>
            <a:r>
              <a:rPr lang="en-US"/>
              <a:t>: You will work with the Geoinformatics team if you are developing any internal code or are creating a tutorial for your partners. Note, not all projects do this!</a:t>
            </a:r>
          </a:p>
          <a:p>
            <a:pPr marL="285750" indent="-225425">
              <a:buFont typeface="Arial" panose="020B0604020202020204" pitchFamily="34" charset="0"/>
              <a:buChar char="•"/>
            </a:pPr>
            <a:endParaRPr lang="en-US"/>
          </a:p>
          <a:p>
            <a:pPr marL="285750" indent="-225425">
              <a:buFont typeface="Arial" panose="020B0604020202020204" pitchFamily="34" charset="0"/>
              <a:buChar char="•"/>
            </a:pPr>
            <a:endParaRPr lang="en-US"/>
          </a:p>
          <a:p>
            <a:pPr marL="285750" indent="-225425">
              <a:buFont typeface="Arial" panose="020B0604020202020204" pitchFamily="34" charset="0"/>
              <a:buChar char="•"/>
            </a:pPr>
            <a:endParaRPr lang="en-US"/>
          </a:p>
        </p:txBody>
      </p:sp>
      <p:grpSp>
        <p:nvGrpSpPr>
          <p:cNvPr id="19" name="Group 18">
            <a:extLst>
              <a:ext uri="{FF2B5EF4-FFF2-40B4-BE49-F238E27FC236}">
                <a16:creationId xmlns:a16="http://schemas.microsoft.com/office/drawing/2014/main" id="{3551A657-60D3-42A1-A4B6-76EE716A7FF1}"/>
              </a:ext>
            </a:extLst>
          </p:cNvPr>
          <p:cNvGrpSpPr/>
          <p:nvPr/>
        </p:nvGrpSpPr>
        <p:grpSpPr>
          <a:xfrm>
            <a:off x="10775708" y="22674"/>
            <a:ext cx="717868" cy="6821483"/>
            <a:chOff x="10775708" y="22674"/>
            <a:chExt cx="717868" cy="6821483"/>
          </a:xfrm>
        </p:grpSpPr>
        <p:pic>
          <p:nvPicPr>
            <p:cNvPr id="20" name="Picture 19">
              <a:extLst>
                <a:ext uri="{FF2B5EF4-FFF2-40B4-BE49-F238E27FC236}">
                  <a16:creationId xmlns:a16="http://schemas.microsoft.com/office/drawing/2014/main" id="{9287AFB0-3B5E-47B2-8D43-5251DE51F05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779805" y="1553656"/>
              <a:ext cx="709675" cy="713232"/>
            </a:xfrm>
            <a:prstGeom prst="rect">
              <a:avLst/>
            </a:prstGeom>
          </p:spPr>
        </p:pic>
        <p:pic>
          <p:nvPicPr>
            <p:cNvPr id="21" name="Picture 20">
              <a:extLst>
                <a:ext uri="{FF2B5EF4-FFF2-40B4-BE49-F238E27FC236}">
                  <a16:creationId xmlns:a16="http://schemas.microsoft.com/office/drawing/2014/main" id="{11A45C1B-EF62-4615-B0E0-672390A35AB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79805" y="22674"/>
              <a:ext cx="709675" cy="713232"/>
            </a:xfrm>
            <a:prstGeom prst="rect">
              <a:avLst/>
            </a:prstGeom>
          </p:spPr>
        </p:pic>
        <p:pic>
          <p:nvPicPr>
            <p:cNvPr id="22" name="Picture 21">
              <a:extLst>
                <a:ext uri="{FF2B5EF4-FFF2-40B4-BE49-F238E27FC236}">
                  <a16:creationId xmlns:a16="http://schemas.microsoft.com/office/drawing/2014/main" id="{3B429EFF-5015-44FB-AD65-29A8D8A66169}"/>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779810" y="3850129"/>
              <a:ext cx="709665" cy="713232"/>
            </a:xfrm>
            <a:prstGeom prst="rect">
              <a:avLst/>
            </a:prstGeom>
          </p:spPr>
        </p:pic>
        <p:pic>
          <p:nvPicPr>
            <p:cNvPr id="23" name="Picture 22">
              <a:extLst>
                <a:ext uri="{FF2B5EF4-FFF2-40B4-BE49-F238E27FC236}">
                  <a16:creationId xmlns:a16="http://schemas.microsoft.com/office/drawing/2014/main" id="{D558EF43-41B3-4678-B67E-BC4BC6B8209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780538" y="2319147"/>
              <a:ext cx="708209" cy="713232"/>
            </a:xfrm>
            <a:prstGeom prst="rect">
              <a:avLst/>
            </a:prstGeom>
          </p:spPr>
        </p:pic>
        <p:pic>
          <p:nvPicPr>
            <p:cNvPr id="24" name="Picture 23">
              <a:extLst>
                <a:ext uri="{FF2B5EF4-FFF2-40B4-BE49-F238E27FC236}">
                  <a16:creationId xmlns:a16="http://schemas.microsoft.com/office/drawing/2014/main" id="{D1EE52E1-35C3-4A08-968C-8F50864F2E2A}"/>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779802" y="3084638"/>
              <a:ext cx="709681" cy="713232"/>
            </a:xfrm>
            <a:prstGeom prst="rect">
              <a:avLst/>
            </a:prstGeom>
          </p:spPr>
        </p:pic>
        <p:pic>
          <p:nvPicPr>
            <p:cNvPr id="25" name="Picture 24">
              <a:extLst>
                <a:ext uri="{FF2B5EF4-FFF2-40B4-BE49-F238E27FC236}">
                  <a16:creationId xmlns:a16="http://schemas.microsoft.com/office/drawing/2014/main" id="{04911E0B-FB6F-46DE-9DF0-136C35C85C8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779805" y="788165"/>
              <a:ext cx="709675" cy="713232"/>
            </a:xfrm>
            <a:prstGeom prst="rect">
              <a:avLst/>
            </a:prstGeom>
          </p:spPr>
        </p:pic>
        <p:pic>
          <p:nvPicPr>
            <p:cNvPr id="26" name="Picture 25">
              <a:extLst>
                <a:ext uri="{FF2B5EF4-FFF2-40B4-BE49-F238E27FC236}">
                  <a16:creationId xmlns:a16="http://schemas.microsoft.com/office/drawing/2014/main" id="{CB8F611B-67EB-4C85-9D03-5794438A11F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779810" y="4615620"/>
              <a:ext cx="709665" cy="713232"/>
            </a:xfrm>
            <a:prstGeom prst="rect">
              <a:avLst/>
            </a:prstGeom>
          </p:spPr>
        </p:pic>
        <p:pic>
          <p:nvPicPr>
            <p:cNvPr id="27" name="Picture 26">
              <a:extLst>
                <a:ext uri="{FF2B5EF4-FFF2-40B4-BE49-F238E27FC236}">
                  <a16:creationId xmlns:a16="http://schemas.microsoft.com/office/drawing/2014/main" id="{D97465F9-C3CD-4546-A452-E17E7821086E}"/>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10778026" y="5381111"/>
              <a:ext cx="713232" cy="713232"/>
            </a:xfrm>
            <a:prstGeom prst="rect">
              <a:avLst/>
            </a:prstGeom>
          </p:spPr>
        </p:pic>
        <p:pic>
          <p:nvPicPr>
            <p:cNvPr id="28" name="Picture 27">
              <a:extLst>
                <a:ext uri="{FF2B5EF4-FFF2-40B4-BE49-F238E27FC236}">
                  <a16:creationId xmlns:a16="http://schemas.microsoft.com/office/drawing/2014/main" id="{B20559CA-2CF9-4849-AA45-5351FAD39B64}"/>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948" t="2359" r="1188" b="2741"/>
            <a:stretch/>
          </p:blipFill>
          <p:spPr>
            <a:xfrm>
              <a:off x="10775708" y="6130925"/>
              <a:ext cx="717868" cy="713232"/>
            </a:xfrm>
            <a:prstGeom prst="rect">
              <a:avLst/>
            </a:prstGeom>
          </p:spPr>
        </p:pic>
      </p:grpSp>
    </p:spTree>
    <p:extLst>
      <p:ext uri="{BB962C8B-B14F-4D97-AF65-F5344CB8AC3E}">
        <p14:creationId xmlns:p14="http://schemas.microsoft.com/office/powerpoint/2010/main" val="403418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PARTICIPANT &amp; TEAM RESPONSIBILITIES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Deliverable Submission</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199" y="1821640"/>
            <a:ext cx="9485375" cy="1938183"/>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25425">
              <a:buFont typeface="Arial" panose="020B0604020202020204" pitchFamily="34" charset="0"/>
              <a:buChar char="•"/>
            </a:pPr>
            <a:r>
              <a:rPr lang="en-US"/>
              <a:t>The Fellows supporting project coordination will work with you throughout the deliverable creation and submission process.</a:t>
            </a:r>
          </a:p>
          <a:p>
            <a:pPr marL="285750" indent="-225425">
              <a:buFont typeface="Arial" panose="020B0604020202020204" pitchFamily="34" charset="0"/>
              <a:buChar char="•"/>
            </a:pPr>
            <a:r>
              <a:rPr lang="en-US"/>
              <a:t>Each team has a designated Fellow to correspond with, as well as a set team of editors, throughout the whole term for continuity.</a:t>
            </a:r>
          </a:p>
          <a:p>
            <a:pPr marL="285750" indent="-225425">
              <a:buFont typeface="Arial" panose="020B0604020202020204" pitchFamily="34" charset="0"/>
              <a:buChar char="•"/>
            </a:pPr>
            <a:r>
              <a:rPr lang="en-US"/>
              <a:t>Any deliverable questions can be asked using the @Project Coordination tag in Teams or sent to your Project Coordination point of contact</a:t>
            </a:r>
          </a:p>
          <a:p>
            <a:pPr marL="285750" indent="-225425">
              <a:buFont typeface="Arial" panose="020B0604020202020204" pitchFamily="34" charset="0"/>
              <a:buChar char="•"/>
            </a:pPr>
            <a:endParaRPr lang="en-US"/>
          </a:p>
          <a:p>
            <a:pPr marL="285750" indent="-225425">
              <a:buFont typeface="Arial" panose="020B0604020202020204" pitchFamily="34" charset="0"/>
              <a:buChar char="•"/>
            </a:pPr>
            <a:endParaRPr lang="en-US"/>
          </a:p>
        </p:txBody>
      </p:sp>
      <p:sp>
        <p:nvSpPr>
          <p:cNvPr id="15" name="TextBox 14">
            <a:extLst>
              <a:ext uri="{FF2B5EF4-FFF2-40B4-BE49-F238E27FC236}">
                <a16:creationId xmlns:a16="http://schemas.microsoft.com/office/drawing/2014/main" id="{F386F87C-D622-417D-BFA4-C0A6E7BAACB1}"/>
              </a:ext>
            </a:extLst>
          </p:cNvPr>
          <p:cNvSpPr txBox="1"/>
          <p:nvPr/>
        </p:nvSpPr>
        <p:spPr>
          <a:xfrm>
            <a:off x="867212" y="4921882"/>
            <a:ext cx="3557384" cy="584775"/>
          </a:xfrm>
          <a:prstGeom prst="rect">
            <a:avLst/>
          </a:prstGeom>
          <a:noFill/>
        </p:spPr>
        <p:txBody>
          <a:bodyPr wrap="none" rtlCol="0">
            <a:spAutoFit/>
          </a:bodyPr>
          <a:lstStyle/>
          <a:p>
            <a:pPr algn="ctr"/>
            <a:r>
              <a:rPr lang="en-US" sz="3200">
                <a:solidFill>
                  <a:srgbClr val="5496AD"/>
                </a:solidFill>
              </a:rPr>
              <a:t>File Nomenclature</a:t>
            </a:r>
          </a:p>
        </p:txBody>
      </p:sp>
      <p:sp>
        <p:nvSpPr>
          <p:cNvPr id="16" name="TextBox 15">
            <a:extLst>
              <a:ext uri="{FF2B5EF4-FFF2-40B4-BE49-F238E27FC236}">
                <a16:creationId xmlns:a16="http://schemas.microsoft.com/office/drawing/2014/main" id="{67B8CDF2-9C4B-4F3B-AB4F-EEB03569D05C}"/>
              </a:ext>
            </a:extLst>
          </p:cNvPr>
          <p:cNvSpPr txBox="1"/>
          <p:nvPr/>
        </p:nvSpPr>
        <p:spPr>
          <a:xfrm>
            <a:off x="3472925" y="5789982"/>
            <a:ext cx="3495805" cy="861774"/>
          </a:xfrm>
          <a:prstGeom prst="rect">
            <a:avLst/>
          </a:prstGeom>
          <a:noFill/>
        </p:spPr>
        <p:txBody>
          <a:bodyPr wrap="square" rtlCol="0">
            <a:spAutoFit/>
          </a:bodyPr>
          <a:lstStyle/>
          <a:p>
            <a:r>
              <a:rPr lang="en-US" b="1" i="1">
                <a:solidFill>
                  <a:schemeClr val="tx1">
                    <a:lumMod val="75000"/>
                    <a:lumOff val="25000"/>
                  </a:schemeClr>
                </a:solidFill>
              </a:rPr>
              <a:t>Node Acronyms:</a:t>
            </a:r>
          </a:p>
          <a:p>
            <a:r>
              <a:rPr lang="en-US" sz="1600">
                <a:solidFill>
                  <a:schemeClr val="tx1">
                    <a:lumMod val="75000"/>
                    <a:lumOff val="25000"/>
                  </a:schemeClr>
                </a:solidFill>
              </a:rPr>
              <a:t>ARC, CO, GA, GSFC, ID, JPL, LaRC, MA, MSFC, NC, VEJ, PUP</a:t>
            </a:r>
          </a:p>
        </p:txBody>
      </p:sp>
      <p:sp>
        <p:nvSpPr>
          <p:cNvPr id="19" name="TextBox 18">
            <a:extLst>
              <a:ext uri="{FF2B5EF4-FFF2-40B4-BE49-F238E27FC236}">
                <a16:creationId xmlns:a16="http://schemas.microsoft.com/office/drawing/2014/main" id="{5C6B68D8-B38E-41B3-826F-C64FFA2F3671}"/>
              </a:ext>
            </a:extLst>
          </p:cNvPr>
          <p:cNvSpPr txBox="1"/>
          <p:nvPr/>
        </p:nvSpPr>
        <p:spPr>
          <a:xfrm>
            <a:off x="7149685" y="5789982"/>
            <a:ext cx="3629615" cy="861774"/>
          </a:xfrm>
          <a:prstGeom prst="rect">
            <a:avLst/>
          </a:prstGeom>
          <a:noFill/>
        </p:spPr>
        <p:txBody>
          <a:bodyPr wrap="square" rtlCol="0">
            <a:spAutoFit/>
          </a:bodyPr>
          <a:lstStyle/>
          <a:p>
            <a:r>
              <a:rPr lang="en-US" b="1" i="1">
                <a:solidFill>
                  <a:schemeClr val="tx1">
                    <a:lumMod val="75000"/>
                    <a:lumOff val="25000"/>
                  </a:schemeClr>
                </a:solidFill>
              </a:rPr>
              <a:t>App Area Shorthand:</a:t>
            </a:r>
          </a:p>
          <a:p>
            <a:r>
              <a:rPr lang="en-US" sz="1600">
                <a:solidFill>
                  <a:schemeClr val="tx1">
                    <a:lumMod val="75000"/>
                    <a:lumOff val="25000"/>
                  </a:schemeClr>
                </a:solidFill>
              </a:rPr>
              <a:t>Ag, Disasters, Eco, Energy, HAQ, TI, Urban, Water, </a:t>
            </a:r>
            <a:r>
              <a:rPr lang="en-US" sz="1600" err="1">
                <a:solidFill>
                  <a:schemeClr val="tx1">
                    <a:lumMod val="75000"/>
                    <a:lumOff val="25000"/>
                  </a:schemeClr>
                </a:solidFill>
              </a:rPr>
              <a:t>WildlandFires</a:t>
            </a:r>
            <a:endParaRPr lang="en-US" sz="1600">
              <a:solidFill>
                <a:schemeClr val="tx1">
                  <a:lumMod val="75000"/>
                  <a:lumOff val="25000"/>
                </a:schemeClr>
              </a:solidFill>
            </a:endParaRPr>
          </a:p>
        </p:txBody>
      </p:sp>
      <p:cxnSp>
        <p:nvCxnSpPr>
          <p:cNvPr id="20" name="Straight Arrow Connector 19">
            <a:extLst>
              <a:ext uri="{FF2B5EF4-FFF2-40B4-BE49-F238E27FC236}">
                <a16:creationId xmlns:a16="http://schemas.microsoft.com/office/drawing/2014/main" id="{DEE3F8FB-7933-4705-82A1-4083A8BE85EC}"/>
              </a:ext>
            </a:extLst>
          </p:cNvPr>
          <p:cNvCxnSpPr/>
          <p:nvPr/>
        </p:nvCxnSpPr>
        <p:spPr>
          <a:xfrm flipV="1">
            <a:off x="5503999" y="5231433"/>
            <a:ext cx="617429" cy="612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5748697-867E-4439-AF03-21F6132CD7C6}"/>
              </a:ext>
            </a:extLst>
          </p:cNvPr>
          <p:cNvCxnSpPr/>
          <p:nvPr/>
        </p:nvCxnSpPr>
        <p:spPr>
          <a:xfrm flipH="1" flipV="1">
            <a:off x="7632320" y="5231433"/>
            <a:ext cx="798205" cy="612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903DE7A7-8707-42B1-9AA6-AA092B5481DA}"/>
              </a:ext>
            </a:extLst>
          </p:cNvPr>
          <p:cNvSpPr/>
          <p:nvPr/>
        </p:nvSpPr>
        <p:spPr>
          <a:xfrm>
            <a:off x="4610537" y="4567810"/>
            <a:ext cx="6106996" cy="678968"/>
          </a:xfrm>
          <a:prstGeom prst="rect">
            <a:avLst/>
          </a:prstGeom>
        </p:spPr>
        <p:txBody>
          <a:bodyPr wrap="square" lIns="91440" tIns="45720" rIns="91440" bIns="45720" anchor="t">
            <a:spAutoFit/>
          </a:bodyPr>
          <a:lstStyle/>
          <a:p>
            <a:pPr>
              <a:lnSpc>
                <a:spcPct val="110000"/>
              </a:lnSpc>
              <a:buClr>
                <a:schemeClr val="accent1">
                  <a:lumMod val="50000"/>
                </a:schemeClr>
              </a:buClr>
            </a:pPr>
            <a:r>
              <a:rPr lang="en-US" err="1">
                <a:solidFill>
                  <a:schemeClr val="tx1">
                    <a:lumMod val="75000"/>
                    <a:lumOff val="25000"/>
                  </a:schemeClr>
                </a:solidFill>
              </a:rPr>
              <a:t>YearTerm_Node_Team_Deliverable_Draft</a:t>
            </a:r>
            <a:r>
              <a:rPr lang="en-US">
                <a:solidFill>
                  <a:schemeClr val="tx1">
                    <a:lumMod val="75000"/>
                    <a:lumOff val="25000"/>
                  </a:schemeClr>
                </a:solidFill>
              </a:rPr>
              <a:t> </a:t>
            </a:r>
          </a:p>
          <a:p>
            <a:pPr>
              <a:lnSpc>
                <a:spcPct val="110000"/>
              </a:lnSpc>
              <a:buClr>
                <a:schemeClr val="accent1">
                  <a:lumMod val="50000"/>
                </a:schemeClr>
              </a:buClr>
            </a:pPr>
            <a:r>
              <a:rPr lang="en-US" b="1">
                <a:solidFill>
                  <a:srgbClr val="0079C2"/>
                </a:solidFill>
              </a:rPr>
              <a:t>Ex. </a:t>
            </a:r>
            <a:r>
              <a:rPr lang="en-US" sz="1400" b="1">
                <a:solidFill>
                  <a:srgbClr val="0079C2"/>
                </a:solidFill>
              </a:rPr>
              <a:t>2023Sum_ARC_MarinCountyWildlandFiresII_Poster_FD</a:t>
            </a:r>
          </a:p>
        </p:txBody>
      </p:sp>
      <p:sp>
        <p:nvSpPr>
          <p:cNvPr id="3" name="Rectangle 2">
            <a:extLst>
              <a:ext uri="{FF2B5EF4-FFF2-40B4-BE49-F238E27FC236}">
                <a16:creationId xmlns:a16="http://schemas.microsoft.com/office/drawing/2014/main" id="{25CED08B-8DBF-4BF2-9189-8DDD77FF01A0}"/>
              </a:ext>
            </a:extLst>
          </p:cNvPr>
          <p:cNvSpPr/>
          <p:nvPr/>
        </p:nvSpPr>
        <p:spPr>
          <a:xfrm>
            <a:off x="772357" y="3721715"/>
            <a:ext cx="9676660" cy="701731"/>
          </a:xfrm>
          <a:prstGeom prst="rect">
            <a:avLst/>
          </a:prstGeom>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endParaRPr lang="en-US" b="1">
              <a:solidFill>
                <a:srgbClr val="0070C0"/>
              </a:solidFill>
            </a:endParaRPr>
          </a:p>
          <a:p>
            <a:pPr algn="ctr"/>
            <a:r>
              <a:rPr lang="en-US" b="1">
                <a:solidFill>
                  <a:srgbClr val="0070C0"/>
                </a:solidFill>
              </a:rPr>
              <a:t>To submit</a:t>
            </a:r>
            <a:r>
              <a:rPr lang="en-US"/>
              <a:t>: All non-code deliverables will be uploaded to the respective folder in the DEVELOP Summer 2023 Teams channel. </a:t>
            </a:r>
          </a:p>
          <a:p>
            <a:pPr algn="ctr"/>
            <a:endParaRPr lang="en-US"/>
          </a:p>
        </p:txBody>
      </p:sp>
      <p:grpSp>
        <p:nvGrpSpPr>
          <p:cNvPr id="23" name="Group 22">
            <a:extLst>
              <a:ext uri="{FF2B5EF4-FFF2-40B4-BE49-F238E27FC236}">
                <a16:creationId xmlns:a16="http://schemas.microsoft.com/office/drawing/2014/main" id="{56D0B624-B4A0-4519-83CE-12CD34CE3A02}"/>
              </a:ext>
            </a:extLst>
          </p:cNvPr>
          <p:cNvGrpSpPr/>
          <p:nvPr/>
        </p:nvGrpSpPr>
        <p:grpSpPr>
          <a:xfrm>
            <a:off x="10775708" y="22674"/>
            <a:ext cx="717868" cy="6821483"/>
            <a:chOff x="10775708" y="22674"/>
            <a:chExt cx="717868" cy="6821483"/>
          </a:xfrm>
        </p:grpSpPr>
        <p:pic>
          <p:nvPicPr>
            <p:cNvPr id="24" name="Picture 23">
              <a:extLst>
                <a:ext uri="{FF2B5EF4-FFF2-40B4-BE49-F238E27FC236}">
                  <a16:creationId xmlns:a16="http://schemas.microsoft.com/office/drawing/2014/main" id="{36026E4A-DEBC-4BDB-B4C1-BFBDFE822DC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779805" y="1553656"/>
              <a:ext cx="709675" cy="713232"/>
            </a:xfrm>
            <a:prstGeom prst="rect">
              <a:avLst/>
            </a:prstGeom>
          </p:spPr>
        </p:pic>
        <p:pic>
          <p:nvPicPr>
            <p:cNvPr id="25" name="Picture 24">
              <a:extLst>
                <a:ext uri="{FF2B5EF4-FFF2-40B4-BE49-F238E27FC236}">
                  <a16:creationId xmlns:a16="http://schemas.microsoft.com/office/drawing/2014/main" id="{55389E69-F425-4F20-98CA-466263D909A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779805" y="22674"/>
              <a:ext cx="709675" cy="713232"/>
            </a:xfrm>
            <a:prstGeom prst="rect">
              <a:avLst/>
            </a:prstGeom>
          </p:spPr>
        </p:pic>
        <p:pic>
          <p:nvPicPr>
            <p:cNvPr id="26" name="Picture 25">
              <a:extLst>
                <a:ext uri="{FF2B5EF4-FFF2-40B4-BE49-F238E27FC236}">
                  <a16:creationId xmlns:a16="http://schemas.microsoft.com/office/drawing/2014/main" id="{5904909D-70FD-4A0A-BA04-401CA330C10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79810" y="3850129"/>
              <a:ext cx="709665" cy="713232"/>
            </a:xfrm>
            <a:prstGeom prst="rect">
              <a:avLst/>
            </a:prstGeom>
          </p:spPr>
        </p:pic>
        <p:pic>
          <p:nvPicPr>
            <p:cNvPr id="27" name="Picture 26">
              <a:extLst>
                <a:ext uri="{FF2B5EF4-FFF2-40B4-BE49-F238E27FC236}">
                  <a16:creationId xmlns:a16="http://schemas.microsoft.com/office/drawing/2014/main" id="{13D39D3A-FCBF-4996-A643-139EB81A339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780538" y="2319147"/>
              <a:ext cx="708209" cy="713232"/>
            </a:xfrm>
            <a:prstGeom prst="rect">
              <a:avLst/>
            </a:prstGeom>
          </p:spPr>
        </p:pic>
        <p:pic>
          <p:nvPicPr>
            <p:cNvPr id="28" name="Picture 27">
              <a:extLst>
                <a:ext uri="{FF2B5EF4-FFF2-40B4-BE49-F238E27FC236}">
                  <a16:creationId xmlns:a16="http://schemas.microsoft.com/office/drawing/2014/main" id="{1EAE3E4D-E4E5-44E7-8341-3D5EA4B9172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779802" y="3084638"/>
              <a:ext cx="709681" cy="713232"/>
            </a:xfrm>
            <a:prstGeom prst="rect">
              <a:avLst/>
            </a:prstGeom>
          </p:spPr>
        </p:pic>
        <p:pic>
          <p:nvPicPr>
            <p:cNvPr id="29" name="Picture 28">
              <a:extLst>
                <a:ext uri="{FF2B5EF4-FFF2-40B4-BE49-F238E27FC236}">
                  <a16:creationId xmlns:a16="http://schemas.microsoft.com/office/drawing/2014/main" id="{13633022-CE2A-4F16-AE88-72D667DCF371}"/>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779805" y="788165"/>
              <a:ext cx="709675" cy="713232"/>
            </a:xfrm>
            <a:prstGeom prst="rect">
              <a:avLst/>
            </a:prstGeom>
          </p:spPr>
        </p:pic>
        <p:pic>
          <p:nvPicPr>
            <p:cNvPr id="30" name="Picture 29">
              <a:extLst>
                <a:ext uri="{FF2B5EF4-FFF2-40B4-BE49-F238E27FC236}">
                  <a16:creationId xmlns:a16="http://schemas.microsoft.com/office/drawing/2014/main" id="{D5DEFA3E-F9C6-4207-A67C-D4FCE95F5CE2}"/>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779810" y="4615620"/>
              <a:ext cx="709665" cy="713232"/>
            </a:xfrm>
            <a:prstGeom prst="rect">
              <a:avLst/>
            </a:prstGeom>
          </p:spPr>
        </p:pic>
        <p:pic>
          <p:nvPicPr>
            <p:cNvPr id="31" name="Picture 30">
              <a:extLst>
                <a:ext uri="{FF2B5EF4-FFF2-40B4-BE49-F238E27FC236}">
                  <a16:creationId xmlns:a16="http://schemas.microsoft.com/office/drawing/2014/main" id="{DC706A35-BAC1-4722-A5A8-8BC8FEB279D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778026" y="5381111"/>
              <a:ext cx="713232" cy="713232"/>
            </a:xfrm>
            <a:prstGeom prst="rect">
              <a:avLst/>
            </a:prstGeom>
          </p:spPr>
        </p:pic>
        <p:pic>
          <p:nvPicPr>
            <p:cNvPr id="32" name="Picture 31">
              <a:extLst>
                <a:ext uri="{FF2B5EF4-FFF2-40B4-BE49-F238E27FC236}">
                  <a16:creationId xmlns:a16="http://schemas.microsoft.com/office/drawing/2014/main" id="{216A1900-960A-4302-A036-C3152AEF8B2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948" t="2359" r="1188" b="2741"/>
            <a:stretch/>
          </p:blipFill>
          <p:spPr>
            <a:xfrm>
              <a:off x="10775708" y="6130925"/>
              <a:ext cx="717868" cy="713232"/>
            </a:xfrm>
            <a:prstGeom prst="rect">
              <a:avLst/>
            </a:prstGeom>
          </p:spPr>
        </p:pic>
      </p:grpSp>
    </p:spTree>
    <p:extLst>
      <p:ext uri="{BB962C8B-B14F-4D97-AF65-F5344CB8AC3E}">
        <p14:creationId xmlns:p14="http://schemas.microsoft.com/office/powerpoint/2010/main" val="150211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PARTICIPANT &amp; TEAM RESPONSIBILITIES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Deliverable Deadlines to NPO</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945103"/>
            <a:ext cx="10712115" cy="4730905"/>
          </a:xfrm>
          <a:prstGeom prst="rect">
            <a:avLst/>
          </a:prstGeom>
        </p:spPr>
        <p:txBody>
          <a:bodyPr vert="horz" lIns="91440" tIns="45720" rIns="91440" bIns="45720" rtlCol="0" anchor="t">
            <a:normAutofit fontScale="85000" lnSpcReduction="2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800">
                <a:latin typeface="Georgia"/>
              </a:rPr>
              <a:t>Check out </a:t>
            </a:r>
            <a:r>
              <a:rPr lang="en-US" sz="2800" err="1">
                <a:latin typeface="Georgia"/>
              </a:rPr>
              <a:t>DEVELOPedia’s</a:t>
            </a:r>
            <a:r>
              <a:rPr lang="en-US" sz="2800">
                <a:latin typeface="Georgia"/>
              </a:rPr>
              <a:t> Deliverable Calendar</a:t>
            </a:r>
          </a:p>
          <a:p>
            <a:pPr marL="285750" indent="-225425">
              <a:buFont typeface="Arial" panose="020B0604020202020204" pitchFamily="34" charset="0"/>
              <a:buChar char="•"/>
            </a:pPr>
            <a:r>
              <a:rPr lang="en-US">
                <a:latin typeface="Georgia"/>
              </a:rPr>
              <a:t>Week 1 – </a:t>
            </a:r>
            <a:r>
              <a:rPr lang="en-US" b="1">
                <a:solidFill>
                  <a:srgbClr val="0070C0"/>
                </a:solidFill>
                <a:latin typeface="Georgia"/>
              </a:rPr>
              <a:t>6/8</a:t>
            </a:r>
            <a:r>
              <a:rPr lang="en-US">
                <a:latin typeface="Georgia"/>
              </a:rPr>
              <a:t>: Personality Assessment, Media Release Form, </a:t>
            </a:r>
            <a:r>
              <a:rPr lang="en-US" err="1">
                <a:latin typeface="Georgia"/>
              </a:rPr>
              <a:t>DEVELOPedia</a:t>
            </a:r>
            <a:r>
              <a:rPr lang="en-US">
                <a:latin typeface="Georgia"/>
              </a:rPr>
              <a:t> Participant Page, Entrance Personal Growth Assessment</a:t>
            </a:r>
          </a:p>
          <a:p>
            <a:pPr marL="285750" indent="-225425">
              <a:buFont typeface="Arial" panose="020B0604020202020204" pitchFamily="34" charset="0"/>
              <a:buChar char="•"/>
            </a:pPr>
            <a:r>
              <a:rPr lang="en-US">
                <a:latin typeface="Georgia"/>
              </a:rPr>
              <a:t>Week 2 – </a:t>
            </a:r>
            <a:r>
              <a:rPr lang="en-US" b="1">
                <a:solidFill>
                  <a:srgbClr val="0070C0"/>
                </a:solidFill>
                <a:latin typeface="Georgia"/>
              </a:rPr>
              <a:t>6/15</a:t>
            </a:r>
            <a:r>
              <a:rPr lang="en-US">
                <a:latin typeface="Georgia"/>
              </a:rPr>
              <a:t>: Study Area Shapefile</a:t>
            </a:r>
            <a:endParaRPr lang="en-US" b="1">
              <a:solidFill>
                <a:srgbClr val="0070C0"/>
              </a:solidFill>
            </a:endParaRPr>
          </a:p>
          <a:p>
            <a:pPr marL="285750" indent="-225425">
              <a:buFont typeface="Arial" panose="020B0604020202020204" pitchFamily="34" charset="0"/>
              <a:buChar char="•"/>
            </a:pPr>
            <a:r>
              <a:rPr lang="en-US">
                <a:latin typeface="Georgia"/>
              </a:rPr>
              <a:t>Week 3 –</a:t>
            </a:r>
            <a:r>
              <a:rPr lang="en-US" b="1">
                <a:solidFill>
                  <a:srgbClr val="0070C0"/>
                </a:solidFill>
                <a:latin typeface="Georgia"/>
              </a:rPr>
              <a:t> 6/22</a:t>
            </a:r>
            <a:r>
              <a:rPr lang="en-US">
                <a:latin typeface="Georgia"/>
              </a:rPr>
              <a:t>: Technical Paper and Presentation Checkpoint #1</a:t>
            </a:r>
            <a:endParaRPr lang="en-US" b="1">
              <a:solidFill>
                <a:srgbClr val="0070C0"/>
              </a:solidFill>
            </a:endParaRPr>
          </a:p>
          <a:p>
            <a:pPr marL="285750" indent="-225425">
              <a:buFont typeface="Arial" panose="020B0604020202020204" pitchFamily="34" charset="0"/>
              <a:buChar char="•"/>
            </a:pPr>
            <a:r>
              <a:rPr lang="en-US">
                <a:latin typeface="Georgia"/>
              </a:rPr>
              <a:t>Week 4 –</a:t>
            </a:r>
            <a:r>
              <a:rPr lang="en-US" b="1">
                <a:solidFill>
                  <a:srgbClr val="0070C0"/>
                </a:solidFill>
                <a:latin typeface="Georgia"/>
              </a:rPr>
              <a:t> 6/29</a:t>
            </a:r>
            <a:r>
              <a:rPr lang="en-US">
                <a:latin typeface="Georgia"/>
              </a:rPr>
              <a:t>: Creative Communications Selection Form</a:t>
            </a:r>
            <a:endParaRPr lang="en-US" b="1">
              <a:solidFill>
                <a:srgbClr val="0070C0"/>
              </a:solidFill>
            </a:endParaRPr>
          </a:p>
          <a:p>
            <a:pPr marL="285750" indent="-225425">
              <a:buFont typeface="Arial" panose="020B0604020202020204" pitchFamily="34" charset="0"/>
              <a:buChar char="•"/>
            </a:pPr>
            <a:r>
              <a:rPr lang="en-US">
                <a:latin typeface="Georgia"/>
              </a:rPr>
              <a:t>Week 5 – </a:t>
            </a:r>
            <a:r>
              <a:rPr lang="en-US" b="1">
                <a:solidFill>
                  <a:srgbClr val="0070C0"/>
                </a:solidFill>
                <a:latin typeface="Georgia"/>
              </a:rPr>
              <a:t>7/02</a:t>
            </a:r>
            <a:r>
              <a:rPr lang="en-US">
                <a:latin typeface="Georgia"/>
              </a:rPr>
              <a:t>: Project Video Check in; </a:t>
            </a:r>
            <a:r>
              <a:rPr lang="en-US" b="1">
                <a:solidFill>
                  <a:srgbClr val="0070C0"/>
                </a:solidFill>
                <a:latin typeface="Georgia"/>
              </a:rPr>
              <a:t>7/06</a:t>
            </a:r>
            <a:r>
              <a:rPr lang="en-US">
                <a:latin typeface="Georgia"/>
              </a:rPr>
              <a:t>: Technical Paper Checkpoint #2</a:t>
            </a:r>
            <a:endParaRPr lang="en-US"/>
          </a:p>
          <a:p>
            <a:pPr marL="285750" indent="-225425">
              <a:buFont typeface="Arial" panose="020B0604020202020204" pitchFamily="34" charset="0"/>
              <a:buChar char="•"/>
            </a:pPr>
            <a:r>
              <a:rPr lang="en-US">
                <a:latin typeface="Georgia"/>
              </a:rPr>
              <a:t>Week 6 – </a:t>
            </a:r>
            <a:r>
              <a:rPr lang="en-US" b="1">
                <a:solidFill>
                  <a:srgbClr val="0070C0"/>
                </a:solidFill>
                <a:latin typeface="Georgia"/>
              </a:rPr>
              <a:t>7/13</a:t>
            </a:r>
            <a:r>
              <a:rPr lang="en-US">
                <a:latin typeface="Georgia"/>
              </a:rPr>
              <a:t>: Tech paper checkpoint #3, Presentation Checkpoint #2, Tutorial Checkpoint,</a:t>
            </a:r>
            <a:r>
              <a:rPr lang="en-US">
                <a:latin typeface="Georgia"/>
                <a:cs typeface="Calibri"/>
              </a:rPr>
              <a:t> HQ Highlight and </a:t>
            </a:r>
            <a:r>
              <a:rPr lang="en-US" err="1">
                <a:latin typeface="Georgia"/>
                <a:cs typeface="Calibri"/>
              </a:rPr>
              <a:t>Flashtalk</a:t>
            </a:r>
            <a:r>
              <a:rPr lang="en-US">
                <a:latin typeface="Georgia"/>
                <a:cs typeface="Calibri"/>
              </a:rPr>
              <a:t> Presentation RD (if applicable) </a:t>
            </a:r>
            <a:endParaRPr lang="en-US"/>
          </a:p>
          <a:p>
            <a:pPr marL="285750" indent="-225425">
              <a:buFont typeface="Arial" panose="020B0604020202020204" pitchFamily="34" charset="0"/>
              <a:buChar char="•"/>
            </a:pPr>
            <a:r>
              <a:rPr lang="en-US">
                <a:latin typeface="Georgia"/>
              </a:rPr>
              <a:t>Week 7 – </a:t>
            </a:r>
            <a:r>
              <a:rPr lang="en-US" b="1">
                <a:solidFill>
                  <a:srgbClr val="0070C0"/>
                </a:solidFill>
                <a:latin typeface="Georgia"/>
              </a:rPr>
              <a:t>7/20</a:t>
            </a:r>
            <a:r>
              <a:rPr lang="en-US">
                <a:latin typeface="Georgia"/>
              </a:rPr>
              <a:t>: Website Image, Presentation Checkpoint #3 (optional), Gitlab Checkpoint</a:t>
            </a:r>
          </a:p>
          <a:p>
            <a:pPr marL="285750" indent="-225425">
              <a:buFont typeface="Arial" panose="020B0604020202020204" pitchFamily="34" charset="0"/>
              <a:buChar char="•"/>
            </a:pPr>
            <a:r>
              <a:rPr lang="en-US">
                <a:latin typeface="Georgia"/>
              </a:rPr>
              <a:t>Week 8 –</a:t>
            </a:r>
            <a:r>
              <a:rPr lang="en-US" b="1">
                <a:solidFill>
                  <a:srgbClr val="0070C0"/>
                </a:solidFill>
                <a:latin typeface="Georgia"/>
              </a:rPr>
              <a:t> 7/25</a:t>
            </a:r>
            <a:r>
              <a:rPr lang="en-US">
                <a:latin typeface="Georgia"/>
              </a:rPr>
              <a:t>: Presentation FD, Poster FD, Tech Paper Checkpoint #4, HQ Highlight &amp; </a:t>
            </a:r>
            <a:r>
              <a:rPr lang="en-US" err="1">
                <a:latin typeface="Georgia"/>
              </a:rPr>
              <a:t>Flashtalk</a:t>
            </a:r>
            <a:r>
              <a:rPr lang="en-US">
                <a:latin typeface="Georgia"/>
              </a:rPr>
              <a:t> Presentation FD (if applicable)</a:t>
            </a:r>
            <a:endParaRPr lang="en-US"/>
          </a:p>
          <a:p>
            <a:pPr marL="285750" indent="-225425">
              <a:buFont typeface="Arial" panose="020B0604020202020204" pitchFamily="34" charset="0"/>
              <a:buChar char="•"/>
            </a:pPr>
            <a:r>
              <a:rPr lang="en-US">
                <a:latin typeface="Georgia"/>
              </a:rPr>
              <a:t>Week 9 – </a:t>
            </a:r>
            <a:r>
              <a:rPr lang="en-US" b="1">
                <a:solidFill>
                  <a:srgbClr val="0070C0"/>
                </a:solidFill>
                <a:latin typeface="Georgia"/>
              </a:rPr>
              <a:t>8/03</a:t>
            </a:r>
            <a:r>
              <a:rPr lang="en-US">
                <a:latin typeface="Georgia"/>
              </a:rPr>
              <a:t>: Creative Communication FD; Project Summary FD, </a:t>
            </a:r>
            <a:r>
              <a:rPr lang="en-US" err="1">
                <a:latin typeface="Georgia"/>
              </a:rPr>
              <a:t>DEVELOPedia</a:t>
            </a:r>
            <a:r>
              <a:rPr lang="en-US">
                <a:latin typeface="Georgia"/>
              </a:rPr>
              <a:t> Project Page</a:t>
            </a:r>
          </a:p>
          <a:p>
            <a:pPr marL="346075" indent="-285750">
              <a:buFont typeface="Arial" panose="020B0604020202020204" pitchFamily="34" charset="0"/>
              <a:buChar char="•"/>
            </a:pPr>
            <a:r>
              <a:rPr lang="en-US">
                <a:latin typeface="Georgia"/>
              </a:rPr>
              <a:t>Week 10 – </a:t>
            </a:r>
            <a:r>
              <a:rPr lang="en-US" b="1">
                <a:solidFill>
                  <a:srgbClr val="0070C0"/>
                </a:solidFill>
                <a:latin typeface="Georgia"/>
              </a:rPr>
              <a:t>8/7</a:t>
            </a:r>
            <a:r>
              <a:rPr lang="en-US">
                <a:latin typeface="Georgia"/>
              </a:rPr>
              <a:t>: Exit Personal Growth Assessment, </a:t>
            </a:r>
            <a:r>
              <a:rPr lang="en-US" sz="1500">
                <a:latin typeface="Georgia"/>
              </a:rPr>
              <a:t>Tutorial FD, GitLab Code Submission, </a:t>
            </a:r>
            <a:r>
              <a:rPr lang="en-US">
                <a:latin typeface="Georgia"/>
              </a:rPr>
              <a:t>Anonymous Program feedback;</a:t>
            </a:r>
            <a:r>
              <a:rPr lang="en-US" b="1">
                <a:latin typeface="Georgia"/>
              </a:rPr>
              <a:t>  </a:t>
            </a:r>
            <a:r>
              <a:rPr lang="en-US" b="1">
                <a:solidFill>
                  <a:srgbClr val="0070C0"/>
                </a:solidFill>
                <a:latin typeface="Georgia"/>
              </a:rPr>
              <a:t>8/10</a:t>
            </a:r>
            <a:r>
              <a:rPr lang="en-US">
                <a:latin typeface="Georgia"/>
              </a:rPr>
              <a:t>: Tech Paper FD, Project Feedback Form</a:t>
            </a:r>
            <a:endParaRPr lang="en-US"/>
          </a:p>
          <a:p>
            <a:pPr marL="285750" indent="-225425">
              <a:buFont typeface="Arial" panose="020B0604020202020204" pitchFamily="34" charset="0"/>
              <a:buChar char="•"/>
            </a:pPr>
            <a:endParaRPr lang="en-US"/>
          </a:p>
        </p:txBody>
      </p:sp>
      <p:grpSp>
        <p:nvGrpSpPr>
          <p:cNvPr id="5" name="Group 4">
            <a:extLst>
              <a:ext uri="{FF2B5EF4-FFF2-40B4-BE49-F238E27FC236}">
                <a16:creationId xmlns:a16="http://schemas.microsoft.com/office/drawing/2014/main" id="{1F682635-8173-4E51-AA77-6F3611CEF243}"/>
              </a:ext>
            </a:extLst>
          </p:cNvPr>
          <p:cNvGrpSpPr/>
          <p:nvPr/>
        </p:nvGrpSpPr>
        <p:grpSpPr>
          <a:xfrm>
            <a:off x="7605315" y="283089"/>
            <a:ext cx="4379396" cy="1114890"/>
            <a:chOff x="1533224" y="5290691"/>
            <a:chExt cx="2978237" cy="516204"/>
          </a:xfrm>
        </p:grpSpPr>
        <p:sp>
          <p:nvSpPr>
            <p:cNvPr id="6" name="Text Placeholder 5">
              <a:extLst>
                <a:ext uri="{FF2B5EF4-FFF2-40B4-BE49-F238E27FC236}">
                  <a16:creationId xmlns:a16="http://schemas.microsoft.com/office/drawing/2014/main" id="{8A4DC9F6-E8E0-4B87-B9D4-00098C24D8EF}"/>
                </a:ext>
              </a:extLst>
            </p:cNvPr>
            <p:cNvSpPr txBox="1">
              <a:spLocks/>
            </p:cNvSpPr>
            <p:nvPr/>
          </p:nvSpPr>
          <p:spPr>
            <a:xfrm>
              <a:off x="1533224" y="5328673"/>
              <a:ext cx="2978237" cy="47822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a:solidFill>
                    <a:srgbClr val="0061AA"/>
                  </a:solidFill>
                </a:rPr>
                <a:t>By The Way</a:t>
              </a:r>
            </a:p>
            <a:p>
              <a:pPr algn="ctr">
                <a:spcBef>
                  <a:spcPts val="0"/>
                </a:spcBef>
              </a:pPr>
              <a:r>
                <a:rPr lang="en-US" sz="1600"/>
                <a:t>Teams submit deliverables to the Fellow for a first review prior to submission to NPO! Take note of internal deadlines.</a:t>
              </a:r>
            </a:p>
          </p:txBody>
        </p:sp>
        <p:sp>
          <p:nvSpPr>
            <p:cNvPr id="7" name="Rounded Rectangle 46">
              <a:extLst>
                <a:ext uri="{FF2B5EF4-FFF2-40B4-BE49-F238E27FC236}">
                  <a16:creationId xmlns:a16="http://schemas.microsoft.com/office/drawing/2014/main" id="{AB233197-7E8D-4F0B-B657-BBE24F785D9A}"/>
                </a:ext>
              </a:extLst>
            </p:cNvPr>
            <p:cNvSpPr/>
            <p:nvPr/>
          </p:nvSpPr>
          <p:spPr>
            <a:xfrm>
              <a:off x="1553575" y="5290691"/>
              <a:ext cx="2937536" cy="516204"/>
            </a:xfrm>
            <a:prstGeom prst="roundRect">
              <a:avLst/>
            </a:prstGeom>
            <a:noFill/>
            <a:ln>
              <a:solidFill>
                <a:srgbClr val="549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ounded Rectangle 46">
            <a:extLst>
              <a:ext uri="{FF2B5EF4-FFF2-40B4-BE49-F238E27FC236}">
                <a16:creationId xmlns:a16="http://schemas.microsoft.com/office/drawing/2014/main" id="{7F2B3E1A-1D7A-4B70-9866-9EDA56C0CE5D}"/>
              </a:ext>
            </a:extLst>
          </p:cNvPr>
          <p:cNvSpPr/>
          <p:nvPr/>
        </p:nvSpPr>
        <p:spPr>
          <a:xfrm>
            <a:off x="8291524" y="3177767"/>
            <a:ext cx="3258792" cy="883885"/>
          </a:xfrm>
          <a:prstGeom prst="roundRect">
            <a:avLst/>
          </a:prstGeom>
          <a:noFill/>
          <a:ln>
            <a:solidFill>
              <a:srgbClr val="5496AD"/>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600" dirty="0">
                <a:solidFill>
                  <a:schemeClr val="tx1">
                    <a:lumMod val="75000"/>
                    <a:lumOff val="25000"/>
                  </a:schemeClr>
                </a:solidFill>
                <a:latin typeface="Century Gothic"/>
              </a:rPr>
              <a:t>See the detailed deliverable calendar on DEVELOPedia.</a:t>
            </a:r>
          </a:p>
        </p:txBody>
      </p:sp>
    </p:spTree>
    <p:extLst>
      <p:ext uri="{BB962C8B-B14F-4D97-AF65-F5344CB8AC3E}">
        <p14:creationId xmlns:p14="http://schemas.microsoft.com/office/powerpoint/2010/main" val="110692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PARTICIPANT &amp; TEAM RESPONSIBILITIES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a:t>Required Legal Statements</a:t>
            </a:r>
            <a:endParaRPr lang="en-US" sz="320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945103"/>
            <a:ext cx="9037319" cy="438105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t>ALL deliverables and products created </a:t>
            </a:r>
          </a:p>
          <a:p>
            <a:r>
              <a:rPr lang="en-US" sz="2400" dirty="0"/>
              <a:t>by teams need to include this short </a:t>
            </a:r>
          </a:p>
          <a:p>
            <a:r>
              <a:rPr lang="en-US" sz="2400" dirty="0"/>
              <a:t>paragraph of legal statements:</a:t>
            </a:r>
          </a:p>
          <a:p>
            <a:endParaRPr lang="en-US" sz="1800" b="1" dirty="0"/>
          </a:p>
          <a:p>
            <a:pPr marL="60325"/>
            <a:r>
              <a:rPr lang="en-US" sz="1800" dirty="0"/>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grpSp>
        <p:nvGrpSpPr>
          <p:cNvPr id="15" name="Group 14">
            <a:extLst>
              <a:ext uri="{FF2B5EF4-FFF2-40B4-BE49-F238E27FC236}">
                <a16:creationId xmlns:a16="http://schemas.microsoft.com/office/drawing/2014/main" id="{9B820E46-D168-4CD7-ADAE-3F43C1628728}"/>
              </a:ext>
            </a:extLst>
          </p:cNvPr>
          <p:cNvGrpSpPr/>
          <p:nvPr/>
        </p:nvGrpSpPr>
        <p:grpSpPr>
          <a:xfrm>
            <a:off x="10775708" y="22674"/>
            <a:ext cx="717868" cy="6821483"/>
            <a:chOff x="10775708" y="22674"/>
            <a:chExt cx="717868" cy="6821483"/>
          </a:xfrm>
        </p:grpSpPr>
        <p:pic>
          <p:nvPicPr>
            <p:cNvPr id="16" name="Picture 15">
              <a:extLst>
                <a:ext uri="{FF2B5EF4-FFF2-40B4-BE49-F238E27FC236}">
                  <a16:creationId xmlns:a16="http://schemas.microsoft.com/office/drawing/2014/main" id="{0E365091-A422-46D7-BAB4-9A3FD7E224F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0779805" y="1553656"/>
              <a:ext cx="709675" cy="713232"/>
            </a:xfrm>
            <a:prstGeom prst="rect">
              <a:avLst/>
            </a:prstGeom>
          </p:spPr>
        </p:pic>
        <p:pic>
          <p:nvPicPr>
            <p:cNvPr id="19" name="Picture 18">
              <a:extLst>
                <a:ext uri="{FF2B5EF4-FFF2-40B4-BE49-F238E27FC236}">
                  <a16:creationId xmlns:a16="http://schemas.microsoft.com/office/drawing/2014/main" id="{1EAE7B7F-59B8-4DE7-9E96-1692C995FFE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779805" y="22674"/>
              <a:ext cx="709675" cy="713232"/>
            </a:xfrm>
            <a:prstGeom prst="rect">
              <a:avLst/>
            </a:prstGeom>
          </p:spPr>
        </p:pic>
        <p:pic>
          <p:nvPicPr>
            <p:cNvPr id="20" name="Picture 19">
              <a:extLst>
                <a:ext uri="{FF2B5EF4-FFF2-40B4-BE49-F238E27FC236}">
                  <a16:creationId xmlns:a16="http://schemas.microsoft.com/office/drawing/2014/main" id="{E2A564ED-B771-4E7B-BD72-0E6032A3D6B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79810" y="3850129"/>
              <a:ext cx="709665" cy="713232"/>
            </a:xfrm>
            <a:prstGeom prst="rect">
              <a:avLst/>
            </a:prstGeom>
          </p:spPr>
        </p:pic>
        <p:pic>
          <p:nvPicPr>
            <p:cNvPr id="21" name="Picture 20">
              <a:extLst>
                <a:ext uri="{FF2B5EF4-FFF2-40B4-BE49-F238E27FC236}">
                  <a16:creationId xmlns:a16="http://schemas.microsoft.com/office/drawing/2014/main" id="{117D8740-81E9-4ACD-8456-D3991B87536E}"/>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780538" y="2319147"/>
              <a:ext cx="708209" cy="713232"/>
            </a:xfrm>
            <a:prstGeom prst="rect">
              <a:avLst/>
            </a:prstGeom>
          </p:spPr>
        </p:pic>
        <p:pic>
          <p:nvPicPr>
            <p:cNvPr id="22" name="Picture 21">
              <a:extLst>
                <a:ext uri="{FF2B5EF4-FFF2-40B4-BE49-F238E27FC236}">
                  <a16:creationId xmlns:a16="http://schemas.microsoft.com/office/drawing/2014/main" id="{27B81035-A92F-40A7-8439-7D38E117432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779802" y="3084638"/>
              <a:ext cx="709681" cy="713232"/>
            </a:xfrm>
            <a:prstGeom prst="rect">
              <a:avLst/>
            </a:prstGeom>
          </p:spPr>
        </p:pic>
        <p:pic>
          <p:nvPicPr>
            <p:cNvPr id="23" name="Picture 22">
              <a:extLst>
                <a:ext uri="{FF2B5EF4-FFF2-40B4-BE49-F238E27FC236}">
                  <a16:creationId xmlns:a16="http://schemas.microsoft.com/office/drawing/2014/main" id="{8F43A541-7F63-491C-A15F-103CF297643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779805" y="788165"/>
              <a:ext cx="709675" cy="713232"/>
            </a:xfrm>
            <a:prstGeom prst="rect">
              <a:avLst/>
            </a:prstGeom>
          </p:spPr>
        </p:pic>
        <p:pic>
          <p:nvPicPr>
            <p:cNvPr id="24" name="Picture 23">
              <a:extLst>
                <a:ext uri="{FF2B5EF4-FFF2-40B4-BE49-F238E27FC236}">
                  <a16:creationId xmlns:a16="http://schemas.microsoft.com/office/drawing/2014/main" id="{31C3BD72-CC62-46DB-9A80-F281C65031AF}"/>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779810" y="4615620"/>
              <a:ext cx="709665" cy="713232"/>
            </a:xfrm>
            <a:prstGeom prst="rect">
              <a:avLst/>
            </a:prstGeom>
          </p:spPr>
        </p:pic>
        <p:pic>
          <p:nvPicPr>
            <p:cNvPr id="25" name="Picture 24">
              <a:extLst>
                <a:ext uri="{FF2B5EF4-FFF2-40B4-BE49-F238E27FC236}">
                  <a16:creationId xmlns:a16="http://schemas.microsoft.com/office/drawing/2014/main" id="{C49ECD23-9289-436C-BF08-9A062739DF1C}"/>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778026" y="5381111"/>
              <a:ext cx="713232" cy="713232"/>
            </a:xfrm>
            <a:prstGeom prst="rect">
              <a:avLst/>
            </a:prstGeom>
          </p:spPr>
        </p:pic>
        <p:pic>
          <p:nvPicPr>
            <p:cNvPr id="26" name="Picture 25">
              <a:extLst>
                <a:ext uri="{FF2B5EF4-FFF2-40B4-BE49-F238E27FC236}">
                  <a16:creationId xmlns:a16="http://schemas.microsoft.com/office/drawing/2014/main" id="{F452505F-CB3A-4379-8CDD-0F37AE6896C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948" t="2359" r="1188" b="2741"/>
            <a:stretch/>
          </p:blipFill>
          <p:spPr>
            <a:xfrm>
              <a:off x="10775708" y="6130925"/>
              <a:ext cx="717868" cy="713232"/>
            </a:xfrm>
            <a:prstGeom prst="rect">
              <a:avLst/>
            </a:prstGeom>
          </p:spPr>
        </p:pic>
      </p:grpSp>
      <p:pic>
        <p:nvPicPr>
          <p:cNvPr id="4" name="Picture 3">
            <a:extLst>
              <a:ext uri="{FF2B5EF4-FFF2-40B4-BE49-F238E27FC236}">
                <a16:creationId xmlns:a16="http://schemas.microsoft.com/office/drawing/2014/main" id="{5B675476-565C-BB9F-1CC4-053B5FBEB6A7}"/>
              </a:ext>
            </a:extLst>
          </p:cNvPr>
          <p:cNvPicPr>
            <a:picLocks noChangeAspect="1"/>
          </p:cNvPicPr>
          <p:nvPr/>
        </p:nvPicPr>
        <p:blipFill>
          <a:blip r:embed="rId12"/>
          <a:stretch>
            <a:fillRect/>
          </a:stretch>
        </p:blipFill>
        <p:spPr>
          <a:xfrm>
            <a:off x="6329724" y="1271337"/>
            <a:ext cx="4063642" cy="2637803"/>
          </a:xfrm>
          <a:prstGeom prst="rect">
            <a:avLst/>
          </a:prstGeom>
        </p:spPr>
      </p:pic>
      <p:sp>
        <p:nvSpPr>
          <p:cNvPr id="5" name="Speech Bubble: Rectangle with Corners Rounded 4">
            <a:extLst>
              <a:ext uri="{FF2B5EF4-FFF2-40B4-BE49-F238E27FC236}">
                <a16:creationId xmlns:a16="http://schemas.microsoft.com/office/drawing/2014/main" id="{BC681515-E2BC-AD78-08DA-F78FE2D5BA10}"/>
              </a:ext>
            </a:extLst>
          </p:cNvPr>
          <p:cNvSpPr/>
          <p:nvPr/>
        </p:nvSpPr>
        <p:spPr>
          <a:xfrm>
            <a:off x="6160042" y="365125"/>
            <a:ext cx="4233324" cy="713233"/>
          </a:xfrm>
          <a:prstGeom prst="wedgeRoundRectCallout">
            <a:avLst>
              <a:gd name="adj1" fmla="val -11170"/>
              <a:gd name="adj2" fmla="val 100573"/>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496AD"/>
                </a:solidFill>
              </a:rPr>
              <a:t>These statements are on all premade deliverable templates, but you’ll have to add it to your optional deliverables and custom templates!</a:t>
            </a:r>
          </a:p>
        </p:txBody>
      </p:sp>
      <p:sp>
        <p:nvSpPr>
          <p:cNvPr id="28" name="Speech Bubble: Rectangle with Corners Rounded 27">
            <a:extLst>
              <a:ext uri="{FF2B5EF4-FFF2-40B4-BE49-F238E27FC236}">
                <a16:creationId xmlns:a16="http://schemas.microsoft.com/office/drawing/2014/main" id="{E535FE8A-333D-CA9A-FBF8-A59B4FE45C27}"/>
              </a:ext>
            </a:extLst>
          </p:cNvPr>
          <p:cNvSpPr/>
          <p:nvPr/>
        </p:nvSpPr>
        <p:spPr>
          <a:xfrm>
            <a:off x="8902556" y="1127908"/>
            <a:ext cx="1741566" cy="713233"/>
          </a:xfrm>
          <a:prstGeom prst="wedgeRoundRectCallout">
            <a:avLst>
              <a:gd name="adj1" fmla="val -32117"/>
              <a:gd name="adj2" fmla="val 76783"/>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496AD"/>
                </a:solidFill>
              </a:rPr>
              <a:t>Take it from me – I’m a lawyer!</a:t>
            </a:r>
          </a:p>
        </p:txBody>
      </p:sp>
      <p:pic>
        <p:nvPicPr>
          <p:cNvPr id="29" name="Picture 28" descr="A picture containing text, sign, device, meter&#10;&#10;Description automatically generated">
            <a:extLst>
              <a:ext uri="{FF2B5EF4-FFF2-40B4-BE49-F238E27FC236}">
                <a16:creationId xmlns:a16="http://schemas.microsoft.com/office/drawing/2014/main" id="{8051EE6A-E754-BCD7-0D92-8C8F6FAD0CF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98861" y="3107964"/>
            <a:ext cx="585147" cy="592128"/>
          </a:xfrm>
          <a:prstGeom prst="rect">
            <a:avLst/>
          </a:prstGeom>
        </p:spPr>
      </p:pic>
    </p:spTree>
    <p:extLst>
      <p:ext uri="{BB962C8B-B14F-4D97-AF65-F5344CB8AC3E}">
        <p14:creationId xmlns:p14="http://schemas.microsoft.com/office/powerpoint/2010/main" val="37597904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PARTICIPANT &amp; TEAM RESPONSIBILITIES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dirty="0"/>
              <a:t>Commercial </a:t>
            </a:r>
            <a:r>
              <a:rPr lang="en-US" altLang="en-US" sz="3200" dirty="0" err="1"/>
              <a:t>Smallsat</a:t>
            </a:r>
            <a:r>
              <a:rPr lang="en-US" altLang="en-US" sz="3200" dirty="0"/>
              <a:t> Data Acquisition (CSDA)</a:t>
            </a:r>
            <a:endParaRPr lang="en-US" sz="3200" dirty="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04736"/>
            <a:ext cx="10712115" cy="1061929"/>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dirty="0"/>
              <a:t>NASA’s Commercial </a:t>
            </a:r>
            <a:r>
              <a:rPr lang="en-US" dirty="0" err="1"/>
              <a:t>Smallsat</a:t>
            </a:r>
            <a:r>
              <a:rPr lang="en-US" dirty="0"/>
              <a:t> Data Acquisition (CSDA) program was established by NASA ESD to identify, evaluate, and acquire commercial small-satellite (</a:t>
            </a:r>
            <a:r>
              <a:rPr lang="en-US" dirty="0" err="1"/>
              <a:t>smallsat</a:t>
            </a:r>
            <a:r>
              <a:rPr lang="en-US" dirty="0"/>
              <a:t>) data that support NASA's Earth science research and application goals. There are multiple vendors providing data, the two most commonly used by DEVELOP are:</a:t>
            </a:r>
          </a:p>
        </p:txBody>
      </p:sp>
      <p:sp>
        <p:nvSpPr>
          <p:cNvPr id="5" name="Content Placeholder 18">
            <a:extLst>
              <a:ext uri="{FF2B5EF4-FFF2-40B4-BE49-F238E27FC236}">
                <a16:creationId xmlns:a16="http://schemas.microsoft.com/office/drawing/2014/main" id="{ED060AF4-1422-4EC6-9496-70601A03EB13}"/>
              </a:ext>
            </a:extLst>
          </p:cNvPr>
          <p:cNvSpPr txBox="1">
            <a:spLocks/>
          </p:cNvSpPr>
          <p:nvPr/>
        </p:nvSpPr>
        <p:spPr>
          <a:xfrm>
            <a:off x="838200" y="2866665"/>
            <a:ext cx="5257800" cy="3896274"/>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spcBef>
                <a:spcPts val="0"/>
              </a:spcBef>
              <a:spcAft>
                <a:spcPts val="600"/>
              </a:spcAft>
            </a:pPr>
            <a:r>
              <a:rPr lang="en-US" sz="2000" b="1" dirty="0">
                <a:solidFill>
                  <a:srgbClr val="5496AD"/>
                </a:solidFill>
              </a:rPr>
              <a:t>Planet:</a:t>
            </a:r>
            <a:r>
              <a:rPr lang="en-US" sz="1700" dirty="0"/>
              <a:t> </a:t>
            </a:r>
            <a:r>
              <a:rPr lang="en-US" dirty="0"/>
              <a:t>optical to near-infrared data acquired by the Planet small satellite constellations: </a:t>
            </a:r>
            <a:r>
              <a:rPr lang="en-US" dirty="0" err="1"/>
              <a:t>PlanetScope</a:t>
            </a:r>
            <a:r>
              <a:rPr lang="en-US" dirty="0"/>
              <a:t>, </a:t>
            </a:r>
            <a:r>
              <a:rPr lang="en-US" dirty="0" err="1"/>
              <a:t>RapidEye</a:t>
            </a:r>
            <a:r>
              <a:rPr lang="en-US" dirty="0"/>
              <a:t>, and </a:t>
            </a:r>
            <a:r>
              <a:rPr lang="en-US" dirty="0" err="1"/>
              <a:t>SkySat</a:t>
            </a:r>
            <a:r>
              <a:rPr lang="en-US" dirty="0"/>
              <a:t>, with a resolution of 3 m/pixel. </a:t>
            </a:r>
          </a:p>
          <a:p>
            <a:pPr marL="60325">
              <a:spcBef>
                <a:spcPts val="0"/>
              </a:spcBef>
              <a:spcAft>
                <a:spcPts val="600"/>
              </a:spcAft>
            </a:pPr>
            <a:r>
              <a:rPr lang="en-US" dirty="0"/>
              <a:t>NOTE: Planet data is approved for research, experiments, evaluation, and development—including basic and applied research—that may lead to journal publications, licensed user-derived data products, white papers and maps for use by the broader scientific community, or to support logistical planning of future scientific research experiments such as field campaigns. </a:t>
            </a:r>
            <a:r>
              <a:rPr lang="en-US" b="1" dirty="0"/>
              <a:t>Planet data may NOT be used operationally </a:t>
            </a:r>
            <a:r>
              <a:rPr lang="en-US" dirty="0"/>
              <a:t>for non-scientific logistical planning, response efforts outside U.S. Government agency applied science missions, management of human resources, remote monitoring (i.e., construction, facility monitoring, etc.), enforcing compliance of regulations, and law enforcement and investigations.</a:t>
            </a:r>
          </a:p>
          <a:p>
            <a:pPr marL="60325">
              <a:spcBef>
                <a:spcPts val="0"/>
              </a:spcBef>
              <a:spcAft>
                <a:spcPts val="600"/>
              </a:spcAft>
            </a:pPr>
            <a:r>
              <a:rPr lang="en-US" b="1" dirty="0"/>
              <a:t>Required Citations for Planet Data Use (with each image include):</a:t>
            </a:r>
          </a:p>
          <a:p>
            <a:pPr marL="346075" indent="-285750">
              <a:spcBef>
                <a:spcPts val="0"/>
              </a:spcBef>
              <a:spcAft>
                <a:spcPts val="300"/>
              </a:spcAft>
              <a:buFont typeface="Arial" panose="020B0604020202020204" pitchFamily="34" charset="0"/>
              <a:buChar char="•"/>
            </a:pPr>
            <a:r>
              <a:rPr lang="en-US" dirty="0"/>
              <a:t>For data products: “© Planet Labs PBC {Year}. All rights reserved.”</a:t>
            </a:r>
          </a:p>
          <a:p>
            <a:pPr marL="346075" indent="-285750">
              <a:spcBef>
                <a:spcPts val="0"/>
              </a:spcBef>
              <a:spcAft>
                <a:spcPts val="300"/>
              </a:spcAft>
              <a:buFont typeface="Arial" panose="020B0604020202020204" pitchFamily="34" charset="0"/>
              <a:buChar char="•"/>
            </a:pPr>
            <a:r>
              <a:rPr lang="en-US" dirty="0"/>
              <a:t>For derivatives: “Includes copyrighted material of Planet Labs PBC. All rights reserved.”</a:t>
            </a:r>
          </a:p>
          <a:p>
            <a:pPr marL="346075" indent="-285750">
              <a:spcBef>
                <a:spcPts val="0"/>
              </a:spcBef>
              <a:spcAft>
                <a:spcPts val="300"/>
              </a:spcAft>
              <a:buFont typeface="Arial" panose="020B0604020202020204" pitchFamily="34" charset="0"/>
              <a:buChar char="•"/>
            </a:pPr>
            <a:r>
              <a:rPr lang="en-US" dirty="0"/>
              <a:t>In acknowledgements section include, “This work utilized data made available through the NASA Commercial </a:t>
            </a:r>
            <a:r>
              <a:rPr lang="en-US" dirty="0" err="1"/>
              <a:t>Smallsat</a:t>
            </a:r>
            <a:r>
              <a:rPr lang="en-US" dirty="0"/>
              <a:t> Data Acquisition (CSDA) Program.”</a:t>
            </a:r>
          </a:p>
        </p:txBody>
      </p:sp>
      <p:sp>
        <p:nvSpPr>
          <p:cNvPr id="6" name="Content Placeholder 18">
            <a:extLst>
              <a:ext uri="{FF2B5EF4-FFF2-40B4-BE49-F238E27FC236}">
                <a16:creationId xmlns:a16="http://schemas.microsoft.com/office/drawing/2014/main" id="{1E6CE589-8D83-4E24-9000-21FBEBBD6990}"/>
              </a:ext>
            </a:extLst>
          </p:cNvPr>
          <p:cNvSpPr txBox="1">
            <a:spLocks/>
          </p:cNvSpPr>
          <p:nvPr/>
        </p:nvSpPr>
        <p:spPr>
          <a:xfrm>
            <a:off x="6401073" y="2866665"/>
            <a:ext cx="5468019" cy="3787631"/>
          </a:xfrm>
          <a:prstGeom prst="rect">
            <a:avLst/>
          </a:prstGeom>
        </p:spPr>
        <p:txBody>
          <a:bodyPr vert="horz" lIns="91440" tIns="45720" rIns="91440" bIns="45720" rtlCol="0">
            <a:normAutofit fontScale="70000" lnSpcReduction="2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2200" b="1" dirty="0">
                <a:solidFill>
                  <a:srgbClr val="5496AD"/>
                </a:solidFill>
              </a:rPr>
              <a:t>Maxar: </a:t>
            </a:r>
            <a:r>
              <a:rPr lang="en-US" dirty="0"/>
              <a:t>data acquired by the Maxar constellation, including: WorldView-1, WorldView-2, WorldView-3, WorldView-4, GeoEye-1, </a:t>
            </a:r>
            <a:r>
              <a:rPr lang="en-US" dirty="0" err="1"/>
              <a:t>QuickBird</a:t>
            </a:r>
            <a:r>
              <a:rPr lang="en-US" dirty="0"/>
              <a:t>, and IKONOS, with very-high-resolution data products with resolutions as low as 31 cm per pixel, from the WorldView-3 Panchromatic band.</a:t>
            </a:r>
          </a:p>
          <a:p>
            <a:pPr marL="60325"/>
            <a:r>
              <a:rPr lang="en-US" dirty="0"/>
              <a:t>NOTE: Maxar data users must obtain approval for release of Maxar data to the public (publications, presentations, etc.) from the National Geospatial-Intelligence Agency (NGA). This process takes time and means you </a:t>
            </a:r>
            <a:r>
              <a:rPr lang="en-US" b="1" dirty="0"/>
              <a:t>cannot</a:t>
            </a:r>
            <a:r>
              <a:rPr lang="en-US" dirty="0"/>
              <a:t> include data products in deliverables, only derivatives.</a:t>
            </a:r>
          </a:p>
          <a:p>
            <a:pPr marL="60325"/>
            <a:r>
              <a:rPr lang="en-US" b="1" dirty="0"/>
              <a:t>Required Citations for Maxar Data Use (with each image include):</a:t>
            </a:r>
          </a:p>
          <a:p>
            <a:pPr marL="60325"/>
            <a:r>
              <a:rPr lang="en-US" dirty="0"/>
              <a:t>Data derivatives for Maxar imagery must contain copyright markings as specified below (YYYY is the year of the image acquisition).</a:t>
            </a:r>
          </a:p>
          <a:p>
            <a:pPr marL="346075" indent="-285750">
              <a:buFont typeface="Arial" panose="020B0604020202020204" pitchFamily="34" charset="0"/>
              <a:buChar char="•"/>
            </a:pPr>
            <a:r>
              <a:rPr lang="en-US" dirty="0"/>
              <a:t>For all sensors except WorldView-4 and IKONOS: “©YYYY, Maxar, USG Plus”</a:t>
            </a:r>
          </a:p>
          <a:p>
            <a:pPr marL="346075" indent="-285750">
              <a:buFont typeface="Arial" panose="020B0604020202020204" pitchFamily="34" charset="0"/>
              <a:buChar char="•"/>
            </a:pPr>
            <a:r>
              <a:rPr lang="en-US" dirty="0"/>
              <a:t>For IKONOS: “©YYYY, Maxar, </a:t>
            </a:r>
            <a:r>
              <a:rPr lang="en-US" dirty="0" err="1"/>
              <a:t>NextView</a:t>
            </a:r>
            <a:r>
              <a:rPr lang="en-US" dirty="0"/>
              <a:t>”</a:t>
            </a:r>
          </a:p>
          <a:p>
            <a:pPr marL="346075" indent="-285750">
              <a:buFont typeface="Arial" panose="020B0604020202020204" pitchFamily="34" charset="0"/>
              <a:buChar char="•"/>
            </a:pPr>
            <a:r>
              <a:rPr lang="en-US" dirty="0"/>
              <a:t>For Worldview-4: “Includes copyrighted material of { Maxar Intelligence, Inc}. All rights reserved.”</a:t>
            </a:r>
          </a:p>
          <a:p>
            <a:pPr marL="346075" indent="-285750">
              <a:spcBef>
                <a:spcPts val="0"/>
              </a:spcBef>
              <a:spcAft>
                <a:spcPts val="300"/>
              </a:spcAft>
              <a:buFont typeface="Arial" panose="020B0604020202020204" pitchFamily="34" charset="0"/>
              <a:buChar char="•"/>
            </a:pPr>
            <a:r>
              <a:rPr lang="en-US" dirty="0"/>
              <a:t>In acknowledgements section include, “This work utilized data made available through the NASA Commercial </a:t>
            </a:r>
            <a:r>
              <a:rPr lang="en-US" dirty="0" err="1"/>
              <a:t>Smallsat</a:t>
            </a:r>
            <a:r>
              <a:rPr lang="en-US" dirty="0"/>
              <a:t> Data Acquisition (CSDA) Program.”</a:t>
            </a:r>
          </a:p>
        </p:txBody>
      </p:sp>
    </p:spTree>
    <p:extLst>
      <p:ext uri="{BB962C8B-B14F-4D97-AF65-F5344CB8AC3E}">
        <p14:creationId xmlns:p14="http://schemas.microsoft.com/office/powerpoint/2010/main" val="344718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PARTICIPANT &amp; TEAM RESPONSIBILITIES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10712117" cy="820004"/>
          </a:xfrm>
        </p:spPr>
        <p:txBody>
          <a:bodyPr anchor="ctr">
            <a:normAutofit/>
          </a:bodyPr>
          <a:lstStyle/>
          <a:p>
            <a:r>
              <a:rPr lang="en-US" altLang="en-US" sz="3200" dirty="0"/>
              <a:t>Use of Government Equipment*</a:t>
            </a:r>
            <a:endParaRPr lang="en-US" sz="3200" dirty="0"/>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826764"/>
            <a:ext cx="9672020" cy="4132821"/>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25425">
              <a:buFont typeface="Arial" panose="020B0604020202020204" pitchFamily="34" charset="0"/>
              <a:buChar char="•"/>
            </a:pPr>
            <a:r>
              <a:rPr lang="en-US" dirty="0"/>
              <a:t>U.S. Government computers are for authorized users only.</a:t>
            </a:r>
          </a:p>
          <a:p>
            <a:pPr marL="285750" indent="-225425">
              <a:buFont typeface="Arial" panose="020B0604020202020204" pitchFamily="34" charset="0"/>
              <a:buChar char="•"/>
            </a:pPr>
            <a:r>
              <a:rPr lang="en-US" dirty="0"/>
              <a:t>It is NASA's policy to permit limited personal use of Government office equipment, including information technology (IT).</a:t>
            </a:r>
          </a:p>
          <a:p>
            <a:pPr marL="285750" indent="-225425">
              <a:buFont typeface="Arial" panose="020B0604020202020204" pitchFamily="34" charset="0"/>
              <a:buChar char="•"/>
            </a:pPr>
            <a:r>
              <a:rPr lang="en-US" dirty="0"/>
              <a:t>The limited personal use of Government office equipment by NASA employees and contractors shall not interfere with official business, violate existing laws, and should involve only minimal additional expense to the Government.</a:t>
            </a:r>
          </a:p>
          <a:p>
            <a:pPr marL="285750" indent="-225425">
              <a:buFont typeface="Arial" panose="020B0604020202020204" pitchFamily="34" charset="0"/>
              <a:buChar char="•"/>
            </a:pPr>
            <a:r>
              <a:rPr lang="en-US" dirty="0"/>
              <a:t>Unauthorized use of the computer accounts and computer resources to which you are granted access is a violation of Federal Law; constitutes theft; and is punishable by law.</a:t>
            </a:r>
          </a:p>
          <a:p>
            <a:pPr marL="285750" indent="-225425">
              <a:buFont typeface="Arial" panose="020B0604020202020204" pitchFamily="34" charset="0"/>
              <a:buChar char="•"/>
            </a:pPr>
            <a:r>
              <a:rPr lang="en-US" dirty="0"/>
              <a:t>Misuse of assigned accounts and accessing others' accounts without authorization is strictly forbidden.</a:t>
            </a:r>
          </a:p>
          <a:p>
            <a:pPr marL="285750" indent="-225425">
              <a:buFont typeface="Arial" panose="020B0604020202020204" pitchFamily="34" charset="0"/>
              <a:buChar char="•"/>
            </a:pPr>
            <a:r>
              <a:rPr lang="en-US" dirty="0"/>
              <a:t>Failure to abide by these provisions may constitute grounds for termination of access privileges, administrative action, as well as civil or criminal prosecution.</a:t>
            </a: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sp>
        <p:nvSpPr>
          <p:cNvPr id="22" name="Content Placeholder 9">
            <a:extLst>
              <a:ext uri="{FF2B5EF4-FFF2-40B4-BE49-F238E27FC236}">
                <a16:creationId xmlns:a16="http://schemas.microsoft.com/office/drawing/2014/main" id="{15F20589-32A3-4C49-8A93-8526333B0A2B}"/>
              </a:ext>
            </a:extLst>
          </p:cNvPr>
          <p:cNvSpPr txBox="1">
            <a:spLocks/>
          </p:cNvSpPr>
          <p:nvPr/>
        </p:nvSpPr>
        <p:spPr>
          <a:xfrm>
            <a:off x="1010215" y="5873268"/>
            <a:ext cx="8885223" cy="887965"/>
          </a:xfrm>
          <a:prstGeom prst="rect">
            <a:avLst/>
          </a:prstGeom>
        </p:spPr>
        <p:txBody>
          <a:bodyPr vert="horz" lIns="91387" tIns="45693" rIns="91387" bIns="45693" rtlCol="0" anchor="t">
            <a:noAutofit/>
          </a:bodyPr>
          <a:lstStyle/>
          <a:p>
            <a:pPr algn="ctr" defTabSz="1018229">
              <a:spcBef>
                <a:spcPct val="20000"/>
              </a:spcBef>
              <a:buClr>
                <a:srgbClr val="0F6FC6"/>
              </a:buClr>
              <a:buSzPct val="85000"/>
            </a:pPr>
            <a:r>
              <a:rPr lang="en-US" b="1" dirty="0">
                <a:solidFill>
                  <a:srgbClr val="6A7278"/>
                </a:solidFill>
              </a:rPr>
              <a:t>*All information for government policy and equipment is also true for SSAI and Space Systems </a:t>
            </a:r>
          </a:p>
          <a:p>
            <a:pPr algn="ctr" defTabSz="1018229">
              <a:spcBef>
                <a:spcPct val="20000"/>
              </a:spcBef>
              <a:buClr>
                <a:srgbClr val="0F6FC6"/>
              </a:buClr>
              <a:buSzPct val="85000"/>
            </a:pPr>
            <a:r>
              <a:rPr lang="en-US" sz="1400" b="1" dirty="0">
                <a:solidFill>
                  <a:srgbClr val="6A7278"/>
                </a:solidFill>
              </a:rPr>
              <a:t>NASA 2540.1G &amp; NPR 2810.1A: </a:t>
            </a:r>
            <a:r>
              <a:rPr lang="en-US" sz="1400" dirty="0">
                <a:solidFill>
                  <a:schemeClr val="bg2">
                    <a:lumMod val="85000"/>
                  </a:schemeClr>
                </a:solidFill>
                <a:hlinkClick r:id="rId3"/>
              </a:rPr>
              <a:t>http://insidenasa.nasa.gov/ocio/policy/policy_direct/index.html</a:t>
            </a:r>
            <a:r>
              <a:rPr lang="en-US" sz="1400" dirty="0">
                <a:solidFill>
                  <a:schemeClr val="bg2">
                    <a:lumMod val="85000"/>
                  </a:schemeClr>
                </a:solidFill>
              </a:rPr>
              <a:t>  </a:t>
            </a:r>
          </a:p>
          <a:p>
            <a:pPr algn="ctr" defTabSz="1018229">
              <a:spcBef>
                <a:spcPct val="20000"/>
              </a:spcBef>
              <a:buClr>
                <a:srgbClr val="0F6FC6"/>
              </a:buClr>
              <a:buSzPct val="85000"/>
            </a:pPr>
            <a:endParaRPr lang="en-US" sz="1400" dirty="0">
              <a:solidFill>
                <a:schemeClr val="accent2"/>
              </a:solidFill>
              <a:ea typeface="Century Gothic" charset="0"/>
              <a:cs typeface="Century Gothic" charset="0"/>
            </a:endParaRPr>
          </a:p>
        </p:txBody>
      </p:sp>
      <p:grpSp>
        <p:nvGrpSpPr>
          <p:cNvPr id="11" name="Group 10">
            <a:extLst>
              <a:ext uri="{FF2B5EF4-FFF2-40B4-BE49-F238E27FC236}">
                <a16:creationId xmlns:a16="http://schemas.microsoft.com/office/drawing/2014/main" id="{A769E7AD-654C-0FBE-27B5-BC0C54E6451E}"/>
              </a:ext>
            </a:extLst>
          </p:cNvPr>
          <p:cNvGrpSpPr/>
          <p:nvPr/>
        </p:nvGrpSpPr>
        <p:grpSpPr>
          <a:xfrm>
            <a:off x="10824572" y="33883"/>
            <a:ext cx="829716" cy="6772541"/>
            <a:chOff x="10824602" y="8693"/>
            <a:chExt cx="717868" cy="6066474"/>
          </a:xfrm>
        </p:grpSpPr>
        <p:pic>
          <p:nvPicPr>
            <p:cNvPr id="3" name="Picture 2">
              <a:extLst>
                <a:ext uri="{FF2B5EF4-FFF2-40B4-BE49-F238E27FC236}">
                  <a16:creationId xmlns:a16="http://schemas.microsoft.com/office/drawing/2014/main" id="{A7B77788-4C8D-42B7-F0E3-20258AD6959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828699" y="1539675"/>
              <a:ext cx="709675" cy="713232"/>
            </a:xfrm>
            <a:prstGeom prst="rect">
              <a:avLst/>
            </a:prstGeom>
          </p:spPr>
        </p:pic>
        <p:pic>
          <p:nvPicPr>
            <p:cNvPr id="4" name="Picture 3">
              <a:extLst>
                <a:ext uri="{FF2B5EF4-FFF2-40B4-BE49-F238E27FC236}">
                  <a16:creationId xmlns:a16="http://schemas.microsoft.com/office/drawing/2014/main" id="{833A92C6-F555-8816-A54D-7B316324E0D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828699" y="8693"/>
              <a:ext cx="709675" cy="713232"/>
            </a:xfrm>
            <a:prstGeom prst="rect">
              <a:avLst/>
            </a:prstGeom>
          </p:spPr>
        </p:pic>
        <p:pic>
          <p:nvPicPr>
            <p:cNvPr id="5" name="Picture 4">
              <a:extLst>
                <a:ext uri="{FF2B5EF4-FFF2-40B4-BE49-F238E27FC236}">
                  <a16:creationId xmlns:a16="http://schemas.microsoft.com/office/drawing/2014/main" id="{B4C58726-A7A5-C01C-9952-A74DCA98F56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0829432" y="2305166"/>
              <a:ext cx="708209" cy="713232"/>
            </a:xfrm>
            <a:prstGeom prst="rect">
              <a:avLst/>
            </a:prstGeom>
          </p:spPr>
        </p:pic>
        <p:pic>
          <p:nvPicPr>
            <p:cNvPr id="6" name="Picture 5">
              <a:extLst>
                <a:ext uri="{FF2B5EF4-FFF2-40B4-BE49-F238E27FC236}">
                  <a16:creationId xmlns:a16="http://schemas.microsoft.com/office/drawing/2014/main" id="{B1EA888A-B0A6-9AF1-E50C-D5AD7EE1AC0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828696" y="3070657"/>
              <a:ext cx="709681" cy="713232"/>
            </a:xfrm>
            <a:prstGeom prst="rect">
              <a:avLst/>
            </a:prstGeom>
          </p:spPr>
        </p:pic>
        <p:pic>
          <p:nvPicPr>
            <p:cNvPr id="7" name="Picture 6">
              <a:extLst>
                <a:ext uri="{FF2B5EF4-FFF2-40B4-BE49-F238E27FC236}">
                  <a16:creationId xmlns:a16="http://schemas.microsoft.com/office/drawing/2014/main" id="{A66EB47A-44E6-4EBC-03DE-947CCEAC8008}"/>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828699" y="774184"/>
              <a:ext cx="709675" cy="713232"/>
            </a:xfrm>
            <a:prstGeom prst="rect">
              <a:avLst/>
            </a:prstGeom>
          </p:spPr>
        </p:pic>
        <p:pic>
          <p:nvPicPr>
            <p:cNvPr id="8" name="Picture 7">
              <a:extLst>
                <a:ext uri="{FF2B5EF4-FFF2-40B4-BE49-F238E27FC236}">
                  <a16:creationId xmlns:a16="http://schemas.microsoft.com/office/drawing/2014/main" id="{41EB00EF-C950-C61F-5662-5E323AA6162A}"/>
                </a:ext>
              </a:extLst>
            </p:cNvPr>
            <p:cNvPicPr>
              <a:picLocks noChangeAspect="1"/>
            </p:cNvPicPr>
            <p:nvPr/>
          </p:nvPicPr>
          <p:blipFill>
            <a:blip r:embed="rId9"/>
            <a:srcRect/>
            <a:stretch/>
          </p:blipFill>
          <p:spPr>
            <a:xfrm>
              <a:off x="10828704" y="3834431"/>
              <a:ext cx="709665" cy="709665"/>
            </a:xfrm>
            <a:prstGeom prst="rect">
              <a:avLst/>
            </a:prstGeom>
          </p:spPr>
        </p:pic>
        <p:pic>
          <p:nvPicPr>
            <p:cNvPr id="9" name="Picture 8">
              <a:extLst>
                <a:ext uri="{FF2B5EF4-FFF2-40B4-BE49-F238E27FC236}">
                  <a16:creationId xmlns:a16="http://schemas.microsoft.com/office/drawing/2014/main" id="{522C87E2-653B-28A5-7218-35371C9266D3}"/>
                </a:ext>
              </a:extLst>
            </p:cNvPr>
            <p:cNvPicPr>
              <a:picLocks noChangeAspect="1"/>
            </p:cNvPicPr>
            <p:nvPr/>
          </p:nvPicPr>
          <p:blipFill>
            <a:blip r:embed="rId10"/>
            <a:srcRect/>
            <a:stretch/>
          </p:blipFill>
          <p:spPr>
            <a:xfrm>
              <a:off x="10826920" y="4612121"/>
              <a:ext cx="713232" cy="713232"/>
            </a:xfrm>
            <a:prstGeom prst="rect">
              <a:avLst/>
            </a:prstGeom>
          </p:spPr>
        </p:pic>
        <p:pic>
          <p:nvPicPr>
            <p:cNvPr id="10" name="Picture 9">
              <a:extLst>
                <a:ext uri="{FF2B5EF4-FFF2-40B4-BE49-F238E27FC236}">
                  <a16:creationId xmlns:a16="http://schemas.microsoft.com/office/drawing/2014/main" id="{3200A915-B299-BA1C-0B52-982E4D18BA18}"/>
                </a:ext>
              </a:extLst>
            </p:cNvPr>
            <p:cNvPicPr>
              <a:picLocks noChangeAspect="1"/>
            </p:cNvPicPr>
            <p:nvPr/>
          </p:nvPicPr>
          <p:blipFill rotWithShape="1">
            <a:blip r:embed="rId11"/>
            <a:srcRect t="323" b="323"/>
            <a:stretch/>
          </p:blipFill>
          <p:spPr>
            <a:xfrm>
              <a:off x="10824602" y="5361935"/>
              <a:ext cx="717868" cy="713232"/>
            </a:xfrm>
            <a:prstGeom prst="rect">
              <a:avLst/>
            </a:prstGeom>
          </p:spPr>
        </p:pic>
      </p:grpSp>
    </p:spTree>
    <p:extLst>
      <p:ext uri="{BB962C8B-B14F-4D97-AF65-F5344CB8AC3E}">
        <p14:creationId xmlns:p14="http://schemas.microsoft.com/office/powerpoint/2010/main" val="277771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The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8E9C"/>
        </a:solidFill>
        <a:ln w="920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ervir Highlights_20191028" id="{A7FD4D31-B20B-B74B-82AF-C8AC2278C00A}" vid="{03EC6B61-F944-B646-B827-3DC62659C5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6d8fb11d1191d5afb8ab8f296744bca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e6afa28cf31fd7c17de07af246c2de1b"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ed74b9-0866-4d24-a675-bc219a010ae8}"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Props1.xml><?xml version="1.0" encoding="utf-8"?>
<ds:datastoreItem xmlns:ds="http://schemas.openxmlformats.org/officeDocument/2006/customXml" ds:itemID="{CCB8F19A-78DE-4BC0-B427-F4FF42D41716}">
  <ds:schemaRefs>
    <ds:schemaRef ds:uri="http://schemas.microsoft.com/sharepoint/v3/contenttype/forms"/>
  </ds:schemaRefs>
</ds:datastoreItem>
</file>

<file path=customXml/itemProps2.xml><?xml version="1.0" encoding="utf-8"?>
<ds:datastoreItem xmlns:ds="http://schemas.openxmlformats.org/officeDocument/2006/customXml" ds:itemID="{D6EFE836-BFEC-4AF1-A413-B287DDD079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8A9C20C-8E35-4340-8FA9-4B1DD1645866}">
  <ds:schemaRefs>
    <ds:schemaRef ds:uri="21e6a8e8-1dff-48a6-ab9b-8d556c6946c0"/>
    <ds:schemaRef ds:uri="http://www.w3.org/XML/1998/namespace"/>
    <ds:schemaRef ds:uri="http://schemas.openxmlformats.org/package/2006/metadata/core-properties"/>
    <ds:schemaRef ds:uri="http://purl.org/dc/elements/1.1/"/>
    <ds:schemaRef ds:uri="http://purl.org/dc/terms/"/>
    <ds:schemaRef ds:uri="http://purl.org/dc/dcmitype/"/>
    <ds:schemaRef ds:uri="http://schemas.microsoft.com/office/2006/documentManagement/types"/>
    <ds:schemaRef ds:uri="http://schemas.microsoft.com/office/2006/metadata/properties"/>
    <ds:schemaRef ds:uri="http://schemas.microsoft.com/office/infopath/2007/PartnerControls"/>
    <ds:schemaRef ds:uri="7df78d0b-135a-4de7-9166-7c181cd87fb4"/>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1_Theme2</Template>
  <TotalTime>15510</TotalTime>
  <Words>5246</Words>
  <Application>Microsoft Office PowerPoint</Application>
  <PresentationFormat>Widescreen</PresentationFormat>
  <Paragraphs>542</Paragraphs>
  <Slides>37</Slides>
  <Notes>35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Arial,Sans-Serif</vt:lpstr>
      <vt:lpstr>Calibri</vt:lpstr>
      <vt:lpstr>Calibri Light</vt:lpstr>
      <vt:lpstr>Century Gothic</vt:lpstr>
      <vt:lpstr>Courier New</vt:lpstr>
      <vt:lpstr>Georgia</vt:lpstr>
      <vt:lpstr>Wingdings</vt:lpstr>
      <vt:lpstr>Wingdings 2</vt:lpstr>
      <vt:lpstr>1_Theme2</vt:lpstr>
      <vt:lpstr>PowerPoint Presentation</vt:lpstr>
      <vt:lpstr>PARTICIPANT &amp; TEAM RESPONSIBILITIES</vt:lpstr>
      <vt:lpstr>PARTICIPANT &amp; TEAM RESPONSIBILITIES</vt:lpstr>
      <vt:lpstr>PARTICIPANT &amp; TEAM RESPONSIBILITIES</vt:lpstr>
      <vt:lpstr>PARTICIPANT &amp; TEAM RESPONSIBILITIES</vt:lpstr>
      <vt:lpstr>PARTICIPANT &amp; TEAM RESPONSIBILITIES</vt:lpstr>
      <vt:lpstr>PARTICIPANT &amp; TEAM RESPONSIBILITIES</vt:lpstr>
      <vt:lpstr>PARTICIPANT &amp; TEAM RESPONSIBILITIES</vt:lpstr>
      <vt:lpstr>PARTICIPANT &amp; TEAM RESPONSIBILITIES</vt:lpstr>
      <vt:lpstr>PARTICIPANT &amp; TEAM RESPONSIBILITIES</vt:lpstr>
      <vt:lpstr>PARTICIPANT &amp; TEAM RESPONSIBILITIES</vt:lpstr>
      <vt:lpstr>PARTICIPANT &amp; TEAM RESPONSIBILITIES</vt:lpstr>
      <vt:lpstr>PARTICIPANT &amp; TEAM RESPONSIBILITIES</vt:lpstr>
      <vt:lpstr>PARTICIPANT &amp; TEAM RESPONSIBILITIES</vt:lpstr>
      <vt:lpstr>PARTICIPANT &amp; TEAM RESPONSIBILITIES</vt:lpstr>
      <vt:lpstr>PARTICIPANT &amp; TEAM RESPONSIBILITIES</vt:lpstr>
      <vt:lpstr>PowerPoint Presentation</vt:lpstr>
      <vt:lpstr>LEADERSHIP STYLES</vt:lpstr>
      <vt:lpstr>LEADERSHIP STYLES</vt:lpstr>
      <vt:lpstr>PERSONALITIES</vt:lpstr>
      <vt:lpstr>PARTICIPANT &amp; TEAM RESPONSIBILITIES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PARTICIPANT &amp; TEAM RESPONSIBILITIES</vt:lpstr>
      <vt:lpstr>PARTICIPANT &amp; TEAM RESPONSIBILITIES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Dina Rosenblatt</dc:creator>
  <cp:lastModifiedBy>Amanda Clayton</cp:lastModifiedBy>
  <cp:revision>358</cp:revision>
  <dcterms:created xsi:type="dcterms:W3CDTF">2019-10-30T16:09:36Z</dcterms:created>
  <dcterms:modified xsi:type="dcterms:W3CDTF">2023-05-26T23:06:53Z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MediaServiceImageTags">
    <vt:lpwstr/>
  </property>
</Properties>
</file>