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87"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C626B-6CC7-BC4C-7DBC-2BF5EC59ED25}" name="Michael Pazmino" initials="MP" userId="S::michael.pazmino@ssaihq.com::fb60f6e2-0fc3-41af-9b0c-911f99b014cf" providerId="AD"/>
  <p188:author id="{FE0C74BA-51EA-0BC2-2AC6-D25BBD4D4276}" name="Plott, Laramie D. (LARC-E3)[SSAI DEVELOP]" initials="PLD(ED" userId="S::ldplott@ndc.nasa.gov::12fa7add-6da5-4f07-a1f9-aac8f53d42a1" providerId="AD"/>
  <p188:author id="{9B671DC4-F867-8520-73EF-EAFB98317814}" name="Hunter, Shanise Y. (LARC-E3)[SSAI DEVELOP]" initials="HSY(ED" userId="S::syhunter@ndc.nasa.gov::4313d2d7-74c6-49cc-8409-3769577baa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F99"/>
    <a:srgbClr val="BA3A50"/>
    <a:srgbClr val="8A5A9A"/>
    <a:srgbClr val="8A8480"/>
    <a:srgbClr val="895999"/>
    <a:srgbClr val="C13E2D"/>
    <a:srgbClr val="67A478"/>
    <a:srgbClr val="2E6CA4"/>
    <a:srgbClr val="106198"/>
    <a:srgbClr val="6CA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2530" y="82"/>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6/15/2023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1"/>
            </a:xfrm>
            <a:prstGeom prst="rect">
              <a:avLst/>
            </a:prstGeom>
          </p:spPr>
        </p:pic>
      </p:grpSp>
      <p:sp>
        <p:nvSpPr>
          <p:cNvPr id="155" name="Rectangle 154"/>
          <p:cNvSpPr/>
          <p:nvPr userDrawn="1"/>
        </p:nvSpPr>
        <p:spPr>
          <a:xfrm>
            <a:off x="893617" y="35571033"/>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236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Spring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6/15/2023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7" Type="http://schemas.openxmlformats.org/officeDocument/2006/relationships/image" Target="../media/image9.jpeg"/><Relationship Id="rId2" Type="http://schemas.openxmlformats.org/officeDocument/2006/relationships/image" Target="../media/image4.png"/><Relationship Id="rId16" Type="http://schemas.openxmlformats.org/officeDocument/2006/relationships/image" Target="../media/image18.png"/><Relationship Id="rId29" Type="http://schemas.openxmlformats.org/officeDocument/2006/relationships/image" Target="../media/image31.jpe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 Type="http://schemas.openxmlformats.org/officeDocument/2006/relationships/image" Target="../media/image7.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jpe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8" Type="http://schemas.openxmlformats.org/officeDocument/2006/relationships/image" Target="../media/image10.png"/><Relationship Id="rId51" Type="http://schemas.openxmlformats.org/officeDocument/2006/relationships/image" Target="../media/image53.PNG"/><Relationship Id="rId3" Type="http://schemas.openxmlformats.org/officeDocument/2006/relationships/image" Target="../media/image5.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sv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8.jpeg"/><Relationship Id="rId15" Type="http://schemas.openxmlformats.org/officeDocument/2006/relationships/image" Target="../media/image17.png"/><Relationship Id="rId23" Type="http://schemas.openxmlformats.org/officeDocument/2006/relationships/image" Target="../media/image25.svg"/><Relationship Id="rId28" Type="http://schemas.openxmlformats.org/officeDocument/2006/relationships/image" Target="../media/image30.jpeg"/><Relationship Id="rId36" Type="http://schemas.openxmlformats.org/officeDocument/2006/relationships/image" Target="../media/image38.png"/><Relationship Id="rId49"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7A00D-F9FC-49CC-A9F1-E12A45112A4C}"/>
              </a:ext>
            </a:extLst>
          </p:cNvPr>
          <p:cNvSpPr/>
          <p:nvPr/>
        </p:nvSpPr>
        <p:spPr>
          <a:xfrm>
            <a:off x="633693" y="23898590"/>
            <a:ext cx="725532" cy="30688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Picture 190">
            <a:extLst>
              <a:ext uri="{FF2B5EF4-FFF2-40B4-BE49-F238E27FC236}">
                <a16:creationId xmlns:a16="http://schemas.microsoft.com/office/drawing/2014/main" id="{8A05CFAA-9ADF-4032-85F3-34984BFC8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645" y="20121662"/>
            <a:ext cx="1551435" cy="1709931"/>
          </a:xfrm>
          <a:prstGeom prst="rect">
            <a:avLst/>
          </a:prstGeom>
        </p:spPr>
      </p:pic>
      <p:pic>
        <p:nvPicPr>
          <p:cNvPr id="189" name="Picture 188">
            <a:extLst>
              <a:ext uri="{FF2B5EF4-FFF2-40B4-BE49-F238E27FC236}">
                <a16:creationId xmlns:a16="http://schemas.microsoft.com/office/drawing/2014/main" id="{56850708-0F11-43A8-BDD8-679871295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645" y="22119163"/>
            <a:ext cx="2820152" cy="329944"/>
          </a:xfrm>
          <a:prstGeom prst="rect">
            <a:avLst/>
          </a:prstGeom>
        </p:spPr>
      </p:pic>
      <p:pic>
        <p:nvPicPr>
          <p:cNvPr id="19" name="Picture 18">
            <a:extLst>
              <a:ext uri="{FF2B5EF4-FFF2-40B4-BE49-F238E27FC236}">
                <a16:creationId xmlns:a16="http://schemas.microsoft.com/office/drawing/2014/main" id="{98220FB0-C239-43B5-8D57-9DB32BD9BB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732" y="17626475"/>
            <a:ext cx="1660351" cy="447858"/>
          </a:xfrm>
          <a:prstGeom prst="rect">
            <a:avLst/>
          </a:prstGeom>
        </p:spPr>
      </p:pic>
      <p:pic>
        <p:nvPicPr>
          <p:cNvPr id="47" name="Picture 46">
            <a:extLst>
              <a:ext uri="{FF2B5EF4-FFF2-40B4-BE49-F238E27FC236}">
                <a16:creationId xmlns:a16="http://schemas.microsoft.com/office/drawing/2014/main" id="{42F79043-D2FB-438F-9F8D-93B6B8510E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36536" y="29404838"/>
            <a:ext cx="2103120" cy="2103120"/>
          </a:xfrm>
          <a:prstGeom prst="rect">
            <a:avLst/>
          </a:prstGeom>
        </p:spPr>
      </p:pic>
      <p:sp>
        <p:nvSpPr>
          <p:cNvPr id="57" name="Oval 56">
            <a:extLst>
              <a:ext uri="{FF2B5EF4-FFF2-40B4-BE49-F238E27FC236}">
                <a16:creationId xmlns:a16="http://schemas.microsoft.com/office/drawing/2014/main" id="{0F6E09FD-6774-43F2-AB62-2551A7E0BF35}"/>
              </a:ext>
            </a:extLst>
          </p:cNvPr>
          <p:cNvSpPr/>
          <p:nvPr/>
        </p:nvSpPr>
        <p:spPr>
          <a:xfrm>
            <a:off x="1182507" y="29623497"/>
            <a:ext cx="1605051" cy="1645920"/>
          </a:xfrm>
          <a:prstGeom prst="ellipse">
            <a:avLst/>
          </a:prstGeom>
          <a:blipFill dpi="0" rotWithShape="1">
            <a:blip r:embed="rId6" cstate="print">
              <a:extLst>
                <a:ext uri="{28A0092B-C50C-407E-A947-70E740481C1C}">
                  <a14:useLocalDpi xmlns:a14="http://schemas.microsoft.com/office/drawing/2010/main" val="0"/>
                </a:ext>
              </a:extLst>
            </a:blip>
            <a:srcRect/>
            <a:stretch>
              <a:fillRect l="191" t="-13285" r="-191" b="-129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F33E6394-4C98-470B-8C86-DABFA173DB32}"/>
              </a:ext>
            </a:extLst>
          </p:cNvPr>
          <p:cNvGrpSpPr/>
          <p:nvPr/>
        </p:nvGrpSpPr>
        <p:grpSpPr>
          <a:xfrm>
            <a:off x="994632" y="9723904"/>
            <a:ext cx="11669522" cy="2096504"/>
            <a:chOff x="1659425" y="12204784"/>
            <a:chExt cx="8011139" cy="4954401"/>
          </a:xfrm>
        </p:grpSpPr>
        <p:sp>
          <p:nvSpPr>
            <p:cNvPr id="103" name="Rectangle: Rounded Corners 102">
              <a:extLst>
                <a:ext uri="{FF2B5EF4-FFF2-40B4-BE49-F238E27FC236}">
                  <a16:creationId xmlns:a16="http://schemas.microsoft.com/office/drawing/2014/main" id="{79156651-7CBC-4D85-8301-C19EA43A1C07}"/>
                </a:ext>
              </a:extLst>
            </p:cNvPr>
            <p:cNvSpPr/>
            <p:nvPr/>
          </p:nvSpPr>
          <p:spPr>
            <a:xfrm>
              <a:off x="1659425" y="12204784"/>
              <a:ext cx="8011139" cy="4954401"/>
            </a:xfrm>
            <a:prstGeom prst="roundRect">
              <a:avLst/>
            </a:prstGeom>
            <a:noFill/>
            <a:ln w="57150">
              <a:solidFill>
                <a:srgbClr val="236F99"/>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sp>
          <p:nvSpPr>
            <p:cNvPr id="104" name="TextBox 103">
              <a:extLst>
                <a:ext uri="{FF2B5EF4-FFF2-40B4-BE49-F238E27FC236}">
                  <a16:creationId xmlns:a16="http://schemas.microsoft.com/office/drawing/2014/main" id="{B10ACD3B-0CF4-49EC-ABE5-0028D5CEB9EA}"/>
                </a:ext>
              </a:extLst>
            </p:cNvPr>
            <p:cNvSpPr txBox="1"/>
            <p:nvPr/>
          </p:nvSpPr>
          <p:spPr>
            <a:xfrm>
              <a:off x="1803172" y="12409643"/>
              <a:ext cx="7809135" cy="4473075"/>
            </a:xfrm>
            <a:prstGeom prst="rect">
              <a:avLst/>
            </a:prstGeom>
            <a:noFill/>
          </p:spPr>
          <p:txBody>
            <a:bodyPr wrap="square" lIns="91440" tIns="45720" rIns="91440" bIns="45720" rtlCol="0" anchor="t">
              <a:spAutoFit/>
            </a:bodyPr>
            <a:lstStyle/>
            <a:p>
              <a:r>
                <a:rPr lang="en-US" sz="3900" dirty="0">
                  <a:solidFill>
                    <a:schemeClr val="tx1">
                      <a:lumMod val="75000"/>
                      <a:lumOff val="25000"/>
                    </a:schemeClr>
                  </a:solidFill>
                </a:rPr>
                <a:t>The Vermont Corridor Project planted over </a:t>
              </a:r>
              <a:r>
                <a:rPr lang="en-US" sz="3900" b="1" dirty="0">
                  <a:solidFill>
                    <a:schemeClr val="accent2"/>
                  </a:solidFill>
                </a:rPr>
                <a:t>600</a:t>
              </a:r>
              <a:r>
                <a:rPr lang="en-US" sz="3900" b="1" dirty="0">
                  <a:solidFill>
                    <a:schemeClr val="tx1">
                      <a:lumMod val="75000"/>
                      <a:lumOff val="25000"/>
                    </a:schemeClr>
                  </a:solidFill>
                </a:rPr>
                <a:t> </a:t>
              </a:r>
              <a:r>
                <a:rPr lang="en-US" sz="3900" b="1" dirty="0">
                  <a:solidFill>
                    <a:schemeClr val="accent2"/>
                  </a:solidFill>
                </a:rPr>
                <a:t>trees</a:t>
              </a:r>
              <a:r>
                <a:rPr lang="en-US" sz="3900" dirty="0">
                  <a:solidFill>
                    <a:schemeClr val="accent2"/>
                  </a:solidFill>
                </a:rPr>
                <a:t> </a:t>
              </a:r>
              <a:r>
                <a:rPr lang="en-US" sz="3900" dirty="0">
                  <a:solidFill>
                    <a:schemeClr val="tx1">
                      <a:lumMod val="75000"/>
                      <a:lumOff val="25000"/>
                    </a:schemeClr>
                  </a:solidFill>
                </a:rPr>
                <a:t>along Vermont Ave and increased tree canopy cover by up to </a:t>
              </a:r>
              <a:r>
                <a:rPr lang="en-US" sz="3900" b="1" dirty="0">
                  <a:solidFill>
                    <a:schemeClr val="accent2"/>
                  </a:solidFill>
                </a:rPr>
                <a:t>5%</a:t>
              </a:r>
              <a:r>
                <a:rPr lang="en-US" sz="3900" dirty="0">
                  <a:solidFill>
                    <a:schemeClr val="accent2"/>
                  </a:solidFill>
                </a:rPr>
                <a:t> </a:t>
              </a:r>
              <a:r>
                <a:rPr lang="en-US" sz="3900" dirty="0">
                  <a:solidFill>
                    <a:schemeClr val="tx1">
                      <a:lumMod val="75000"/>
                      <a:lumOff val="25000"/>
                    </a:schemeClr>
                  </a:solidFill>
                </a:rPr>
                <a:t>in the community</a:t>
              </a:r>
            </a:p>
          </p:txBody>
        </p:sp>
      </p:grpSp>
      <p:pic>
        <p:nvPicPr>
          <p:cNvPr id="185" name="Picture 184">
            <a:extLst>
              <a:ext uri="{FF2B5EF4-FFF2-40B4-BE49-F238E27FC236}">
                <a16:creationId xmlns:a16="http://schemas.microsoft.com/office/drawing/2014/main" id="{00B2D35C-5C27-4E57-B71D-151AF46A4D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1" t="239" r="113" b="229"/>
          <a:stretch/>
        </p:blipFill>
        <p:spPr>
          <a:xfrm>
            <a:off x="994632" y="13420767"/>
            <a:ext cx="11936128" cy="9196917"/>
          </a:xfrm>
          <a:prstGeom prst="roundRect">
            <a:avLst>
              <a:gd name="adj" fmla="val 3610"/>
            </a:avLst>
          </a:prstGeom>
        </p:spPr>
      </p:pic>
      <p:pic>
        <p:nvPicPr>
          <p:cNvPr id="187" name="Picture 186">
            <a:extLst>
              <a:ext uri="{FF2B5EF4-FFF2-40B4-BE49-F238E27FC236}">
                <a16:creationId xmlns:a16="http://schemas.microsoft.com/office/drawing/2014/main" id="{B74B9705-CF8F-4A2D-928A-4A78C539CE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9996" y="14102441"/>
            <a:ext cx="7216564" cy="6251873"/>
          </a:xfrm>
          <a:prstGeom prst="rect">
            <a:avLst/>
          </a:prstGeom>
        </p:spPr>
      </p:pic>
      <p:sp>
        <p:nvSpPr>
          <p:cNvPr id="143" name="Oval 142">
            <a:extLst>
              <a:ext uri="{FF2B5EF4-FFF2-40B4-BE49-F238E27FC236}">
                <a16:creationId xmlns:a16="http://schemas.microsoft.com/office/drawing/2014/main" id="{BF69EBDF-F9D4-4EF8-9FEC-826CEF4FF710}"/>
              </a:ext>
            </a:extLst>
          </p:cNvPr>
          <p:cNvSpPr/>
          <p:nvPr/>
        </p:nvSpPr>
        <p:spPr>
          <a:xfrm>
            <a:off x="12315899" y="9323710"/>
            <a:ext cx="725532" cy="678462"/>
          </a:xfrm>
          <a:prstGeom prst="ellipse">
            <a:avLst/>
          </a:prstGeom>
          <a:solidFill>
            <a:srgbClr val="236F99"/>
          </a:solidFill>
          <a:ln>
            <a:solidFill>
              <a:srgbClr val="236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7005912" y="34887192"/>
            <a:ext cx="5890364" cy="627419"/>
          </a:xfrm>
          <a:prstGeom prst="rect">
            <a:avLst/>
          </a:prstGeom>
        </p:spPr>
        <p:txBody>
          <a:bodyP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baseline="0">
                <a:solidFill>
                  <a:schemeClr val="bg1"/>
                </a:solidFill>
              </a:rPr>
              <a:t>California – JPL</a:t>
            </a:r>
            <a:endParaRPr lang="en-US" sz="4000" b="1" dirty="0">
              <a:solidFill>
                <a:schemeClr val="bg1"/>
              </a:solidFill>
            </a:endParaRPr>
          </a:p>
        </p:txBody>
      </p:sp>
      <p:sp>
        <p:nvSpPr>
          <p:cNvPr id="38" name="Text Placeholder 1">
            <a:extLst>
              <a:ext uri="{FF2B5EF4-FFF2-40B4-BE49-F238E27FC236}">
                <a16:creationId xmlns:a16="http://schemas.microsoft.com/office/drawing/2014/main" id="{25B855BB-5DCD-4018-AEB6-3A1741EC918D}"/>
              </a:ext>
            </a:extLst>
          </p:cNvPr>
          <p:cNvSpPr txBox="1">
            <a:spLocks/>
          </p:cNvSpPr>
          <p:nvPr/>
        </p:nvSpPr>
        <p:spPr>
          <a:xfrm>
            <a:off x="3429000" y="712788"/>
            <a:ext cx="19145250" cy="1290637"/>
          </a:xfrm>
          <a:prstGeom prst="rect">
            <a:avLst/>
          </a:prstGeom>
        </p:spPr>
        <p:txBody>
          <a:bodyPr vert="horz" lIns="91440" tIns="45720" rIns="91440" bIns="45720" rtlCol="0">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FontTx/>
              <a:buNone/>
              <a:defRPr/>
            </a:pPr>
            <a:r>
              <a:rPr lang="en-US" sz="7200" b="1">
                <a:solidFill>
                  <a:srgbClr val="236F99"/>
                </a:solidFill>
                <a:latin typeface="Century Gothic" panose="020F0302020204030204"/>
              </a:rPr>
              <a:t>Los Angeles </a:t>
            </a:r>
            <a:r>
              <a:rPr lang="en-US" sz="7200">
                <a:solidFill>
                  <a:srgbClr val="236F99"/>
                </a:solidFill>
                <a:latin typeface="Century Gothic" panose="020F0302020204030204"/>
              </a:rPr>
              <a:t>Urban Development</a:t>
            </a:r>
            <a:endParaRPr lang="en-US" sz="7500">
              <a:solidFill>
                <a:srgbClr val="236F99"/>
              </a:solidFill>
              <a:latin typeface="Century Gothic" panose="020F0302020204030204"/>
            </a:endParaRPr>
          </a:p>
        </p:txBody>
      </p:sp>
      <p:sp>
        <p:nvSpPr>
          <p:cNvPr id="39" name="Text Placeholder 1">
            <a:extLst>
              <a:ext uri="{FF2B5EF4-FFF2-40B4-BE49-F238E27FC236}">
                <a16:creationId xmlns:a16="http://schemas.microsoft.com/office/drawing/2014/main" id="{A8FDEB7F-83BE-468A-A8D9-BB9485219044}"/>
              </a:ext>
            </a:extLst>
          </p:cNvPr>
          <p:cNvSpPr txBox="1">
            <a:spLocks/>
          </p:cNvSpPr>
          <p:nvPr/>
        </p:nvSpPr>
        <p:spPr>
          <a:xfrm>
            <a:off x="3412673" y="1901504"/>
            <a:ext cx="19161577" cy="1168870"/>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400">
                <a:solidFill>
                  <a:srgbClr val="236F99"/>
                </a:solidFill>
              </a:rPr>
              <a:t>Utilizing NASA Earth Observations to Evaluate the Impact of Tree Coverage on Urban Heat Mitigation</a:t>
            </a:r>
          </a:p>
        </p:txBody>
      </p:sp>
      <p:sp>
        <p:nvSpPr>
          <p:cNvPr id="37" name="Text Placeholder 16">
            <a:extLst>
              <a:ext uri="{FF2B5EF4-FFF2-40B4-BE49-F238E27FC236}">
                <a16:creationId xmlns:a16="http://schemas.microsoft.com/office/drawing/2014/main" id="{14C37E0B-CC9D-4F57-982C-0E14E9889388}"/>
              </a:ext>
            </a:extLst>
          </p:cNvPr>
          <p:cNvSpPr txBox="1">
            <a:spLocks/>
          </p:cNvSpPr>
          <p:nvPr/>
        </p:nvSpPr>
        <p:spPr>
          <a:xfrm>
            <a:off x="722815" y="3167050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a:solidFill>
                  <a:schemeClr val="tx1">
                    <a:lumMod val="75000"/>
                  </a:schemeClr>
                </a:solidFill>
                <a:latin typeface="Garamond" panose="02020404030301010803" pitchFamily="18" charset="0"/>
              </a:rPr>
              <a:t>Leyla Namazie</a:t>
            </a:r>
          </a:p>
          <a:p>
            <a:pPr algn="ctr">
              <a:lnSpc>
                <a:spcPct val="100000"/>
              </a:lnSpc>
              <a:spcBef>
                <a:spcPts val="0"/>
              </a:spcBef>
            </a:pPr>
            <a:r>
              <a:rPr lang="en-US">
                <a:solidFill>
                  <a:schemeClr val="tx1">
                    <a:lumMod val="75000"/>
                  </a:schemeClr>
                </a:solidFill>
                <a:latin typeface="Garamond" panose="02020404030301010803" pitchFamily="18" charset="0"/>
              </a:rPr>
              <a:t>Project Lead</a:t>
            </a:r>
          </a:p>
        </p:txBody>
      </p:sp>
      <p:sp>
        <p:nvSpPr>
          <p:cNvPr id="40" name="Text Placeholder 16">
            <a:extLst>
              <a:ext uri="{FF2B5EF4-FFF2-40B4-BE49-F238E27FC236}">
                <a16:creationId xmlns:a16="http://schemas.microsoft.com/office/drawing/2014/main" id="{8EFDA608-FF59-44FC-9F93-2F5F0EEA786D}"/>
              </a:ext>
            </a:extLst>
          </p:cNvPr>
          <p:cNvSpPr txBox="1">
            <a:spLocks/>
          </p:cNvSpPr>
          <p:nvPr/>
        </p:nvSpPr>
        <p:spPr>
          <a:xfrm>
            <a:off x="3492336" y="3167050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Julie Gevorgian</a:t>
            </a:r>
          </a:p>
        </p:txBody>
      </p:sp>
      <p:sp>
        <p:nvSpPr>
          <p:cNvPr id="41" name="Text Placeholder 16">
            <a:extLst>
              <a:ext uri="{FF2B5EF4-FFF2-40B4-BE49-F238E27FC236}">
                <a16:creationId xmlns:a16="http://schemas.microsoft.com/office/drawing/2014/main" id="{698B1E78-BF45-4B50-B8A6-7B2DFF63924D}"/>
              </a:ext>
            </a:extLst>
          </p:cNvPr>
          <p:cNvSpPr txBox="1">
            <a:spLocks/>
          </p:cNvSpPr>
          <p:nvPr/>
        </p:nvSpPr>
        <p:spPr>
          <a:xfrm>
            <a:off x="6275016" y="31657325"/>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Theo Ross</a:t>
            </a:r>
          </a:p>
        </p:txBody>
      </p:sp>
      <p:sp>
        <p:nvSpPr>
          <p:cNvPr id="42" name="Text Placeholder 16">
            <a:extLst>
              <a:ext uri="{FF2B5EF4-FFF2-40B4-BE49-F238E27FC236}">
                <a16:creationId xmlns:a16="http://schemas.microsoft.com/office/drawing/2014/main" id="{F841706C-00F0-46CA-9C79-BC7F932B4D39}"/>
              </a:ext>
            </a:extLst>
          </p:cNvPr>
          <p:cNvSpPr txBox="1">
            <a:spLocks/>
          </p:cNvSpPr>
          <p:nvPr/>
        </p:nvSpPr>
        <p:spPr>
          <a:xfrm>
            <a:off x="9172303" y="31657326"/>
            <a:ext cx="30608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panose="02020404030301010803" pitchFamily="18" charset="0"/>
              </a:rPr>
              <a:t>Stephanie Hernandez</a:t>
            </a:r>
          </a:p>
        </p:txBody>
      </p:sp>
      <p:pic>
        <p:nvPicPr>
          <p:cNvPr id="46" name="Picture 45">
            <a:extLst>
              <a:ext uri="{FF2B5EF4-FFF2-40B4-BE49-F238E27FC236}">
                <a16:creationId xmlns:a16="http://schemas.microsoft.com/office/drawing/2014/main" id="{E39E5BC9-1A17-4BFE-970A-298F1F3F99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17420" y="29404838"/>
            <a:ext cx="2103120" cy="2103120"/>
          </a:xfrm>
          <a:prstGeom prst="rect">
            <a:avLst/>
          </a:prstGeom>
        </p:spPr>
      </p:pic>
      <p:pic>
        <p:nvPicPr>
          <p:cNvPr id="48" name="Picture 47">
            <a:extLst>
              <a:ext uri="{FF2B5EF4-FFF2-40B4-BE49-F238E27FC236}">
                <a16:creationId xmlns:a16="http://schemas.microsoft.com/office/drawing/2014/main" id="{5BE5D478-56ED-4FC4-B75D-8E0DD1BB536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30164" y="29404838"/>
            <a:ext cx="2103120" cy="2103120"/>
          </a:xfrm>
          <a:prstGeom prst="rect">
            <a:avLst/>
          </a:prstGeom>
        </p:spPr>
      </p:pic>
      <p:pic>
        <p:nvPicPr>
          <p:cNvPr id="49" name="Picture 48">
            <a:extLst>
              <a:ext uri="{FF2B5EF4-FFF2-40B4-BE49-F238E27FC236}">
                <a16:creationId xmlns:a16="http://schemas.microsoft.com/office/drawing/2014/main" id="{FF109A07-6B31-469E-B4DD-87B21C0365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723792" y="29404838"/>
            <a:ext cx="2103120" cy="2103120"/>
          </a:xfrm>
          <a:prstGeom prst="rect">
            <a:avLst/>
          </a:prstGeom>
        </p:spPr>
      </p:pic>
      <p:sp>
        <p:nvSpPr>
          <p:cNvPr id="50" name="TextBox 49">
            <a:extLst>
              <a:ext uri="{FF2B5EF4-FFF2-40B4-BE49-F238E27FC236}">
                <a16:creationId xmlns:a16="http://schemas.microsoft.com/office/drawing/2014/main" id="{C893F191-6994-479E-86FC-4F8778D39F8B}"/>
              </a:ext>
            </a:extLst>
          </p:cNvPr>
          <p:cNvSpPr txBox="1"/>
          <p:nvPr/>
        </p:nvSpPr>
        <p:spPr>
          <a:xfrm>
            <a:off x="829492" y="28159579"/>
            <a:ext cx="4542503" cy="769441"/>
          </a:xfrm>
          <a:prstGeom prst="rect">
            <a:avLst/>
          </a:prstGeom>
          <a:noFill/>
        </p:spPr>
        <p:txBody>
          <a:bodyPr wrap="square" rtlCol="0">
            <a:spAutoFit/>
          </a:bodyPr>
          <a:lstStyle/>
          <a:p>
            <a:r>
              <a:rPr lang="en-US" sz="4400" b="1">
                <a:solidFill>
                  <a:srgbClr val="236F99"/>
                </a:solidFill>
                <a:latin typeface="Century Gothic" panose="020B0502020202020204" pitchFamily="34" charset="0"/>
              </a:rPr>
              <a:t>Team Members</a:t>
            </a:r>
          </a:p>
        </p:txBody>
      </p:sp>
      <p:sp>
        <p:nvSpPr>
          <p:cNvPr id="53" name="Text Placeholder 16">
            <a:extLst>
              <a:ext uri="{FF2B5EF4-FFF2-40B4-BE49-F238E27FC236}">
                <a16:creationId xmlns:a16="http://schemas.microsoft.com/office/drawing/2014/main" id="{3B7CC911-DA4C-4F5C-839E-012AD766413D}"/>
              </a:ext>
            </a:extLst>
          </p:cNvPr>
          <p:cNvSpPr txBox="1">
            <a:spLocks/>
          </p:cNvSpPr>
          <p:nvPr/>
        </p:nvSpPr>
        <p:spPr>
          <a:xfrm>
            <a:off x="14336115" y="29081817"/>
            <a:ext cx="9415142" cy="29485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pPr>
            <a:r>
              <a:rPr lang="en-US" sz="3200" b="1">
                <a:solidFill>
                  <a:schemeClr val="tx1">
                    <a:lumMod val="75000"/>
                    <a:lumOff val="25000"/>
                  </a:schemeClr>
                </a:solidFill>
                <a:latin typeface="Garamond" panose="02020404030301010803" pitchFamily="18" charset="0"/>
              </a:rPr>
              <a:t>Advisors: </a:t>
            </a:r>
            <a:r>
              <a:rPr lang="en-US" sz="3200">
                <a:solidFill>
                  <a:schemeClr val="tx1">
                    <a:lumMod val="75000"/>
                    <a:lumOff val="25000"/>
                  </a:schemeClr>
                </a:solidFill>
                <a:latin typeface="Garamond" panose="02020404030301010803" pitchFamily="18" charset="0"/>
              </a:rPr>
              <a:t>Dr. Anamika Shreevastava, Dr. Glynn Hulley, Benjamin Holt (NASA Jet Propulsion Laboratory, California Institute of Technology)</a:t>
            </a:r>
          </a:p>
          <a:p>
            <a:pPr>
              <a:spcBef>
                <a:spcPts val="1000"/>
              </a:spcBef>
            </a:pPr>
            <a:r>
              <a:rPr lang="en-US" sz="3200" b="1">
                <a:solidFill>
                  <a:schemeClr val="tx1">
                    <a:lumMod val="75000"/>
                    <a:lumOff val="25000"/>
                  </a:schemeClr>
                </a:solidFill>
                <a:latin typeface="Garamond" panose="02020404030301010803" pitchFamily="18" charset="0"/>
              </a:rPr>
              <a:t>Fellow: </a:t>
            </a:r>
            <a:r>
              <a:rPr lang="en-US" sz="3200">
                <a:solidFill>
                  <a:schemeClr val="tx1">
                    <a:lumMod val="75000"/>
                    <a:lumOff val="25000"/>
                  </a:schemeClr>
                </a:solidFill>
                <a:latin typeface="Garamond" panose="02020404030301010803" pitchFamily="18" charset="0"/>
              </a:rPr>
              <a:t>Michael Pazmino</a:t>
            </a:r>
            <a:endParaRPr lang="en-US" sz="3200" b="1">
              <a:solidFill>
                <a:schemeClr val="tx1">
                  <a:lumMod val="75000"/>
                  <a:lumOff val="25000"/>
                </a:schemeClr>
              </a:solidFill>
            </a:endParaRPr>
          </a:p>
        </p:txBody>
      </p:sp>
      <p:sp>
        <p:nvSpPr>
          <p:cNvPr id="54" name="TextBox 53">
            <a:extLst>
              <a:ext uri="{FF2B5EF4-FFF2-40B4-BE49-F238E27FC236}">
                <a16:creationId xmlns:a16="http://schemas.microsoft.com/office/drawing/2014/main" id="{6F1C3790-43F3-4FBD-98AD-001EE258E419}"/>
              </a:ext>
            </a:extLst>
          </p:cNvPr>
          <p:cNvSpPr txBox="1"/>
          <p:nvPr/>
        </p:nvSpPr>
        <p:spPr>
          <a:xfrm>
            <a:off x="14317723" y="28174627"/>
            <a:ext cx="7278066" cy="769441"/>
          </a:xfrm>
          <a:prstGeom prst="rect">
            <a:avLst/>
          </a:prstGeom>
          <a:noFill/>
        </p:spPr>
        <p:txBody>
          <a:bodyPr wrap="square" rtlCol="0">
            <a:spAutoFit/>
          </a:bodyPr>
          <a:lstStyle/>
          <a:p>
            <a:r>
              <a:rPr lang="en-US" sz="4400" b="1">
                <a:solidFill>
                  <a:srgbClr val="236F99"/>
                </a:solidFill>
                <a:latin typeface="Century Gothic" panose="020B0502020202020204" pitchFamily="34" charset="0"/>
              </a:rPr>
              <a:t>Acknowledgements</a:t>
            </a:r>
          </a:p>
        </p:txBody>
      </p:sp>
      <p:sp>
        <p:nvSpPr>
          <p:cNvPr id="55" name="Text Placeholder 16">
            <a:extLst>
              <a:ext uri="{FF2B5EF4-FFF2-40B4-BE49-F238E27FC236}">
                <a16:creationId xmlns:a16="http://schemas.microsoft.com/office/drawing/2014/main" id="{97416EC7-81E9-49BA-8391-B2860C6976F4}"/>
              </a:ext>
            </a:extLst>
          </p:cNvPr>
          <p:cNvSpPr txBox="1">
            <a:spLocks/>
          </p:cNvSpPr>
          <p:nvPr/>
        </p:nvSpPr>
        <p:spPr>
          <a:xfrm>
            <a:off x="14326176" y="32498744"/>
            <a:ext cx="9671794" cy="14217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200">
                <a:solidFill>
                  <a:schemeClr val="tx1">
                    <a:lumMod val="75000"/>
                    <a:lumOff val="25000"/>
                  </a:schemeClr>
                </a:solidFill>
                <a:latin typeface="Garamond" panose="02020404030301010803" pitchFamily="18" charset="0"/>
              </a:rPr>
              <a:t>City Plants</a:t>
            </a:r>
          </a:p>
          <a:p>
            <a:r>
              <a:rPr lang="en-US" sz="3200">
                <a:solidFill>
                  <a:schemeClr val="tx1">
                    <a:lumMod val="75000"/>
                    <a:lumOff val="25000"/>
                  </a:schemeClr>
                </a:solidFill>
                <a:latin typeface="Garamond" panose="02020404030301010803" pitchFamily="18" charset="0"/>
              </a:rPr>
              <a:t>City of Los Angeles, Department of Public Works, Office of City Forest Management</a:t>
            </a:r>
          </a:p>
        </p:txBody>
      </p:sp>
      <p:sp>
        <p:nvSpPr>
          <p:cNvPr id="56" name="TextBox 55">
            <a:extLst>
              <a:ext uri="{FF2B5EF4-FFF2-40B4-BE49-F238E27FC236}">
                <a16:creationId xmlns:a16="http://schemas.microsoft.com/office/drawing/2014/main" id="{C719011D-5DF1-41A1-95CD-3028E968FCE7}"/>
              </a:ext>
            </a:extLst>
          </p:cNvPr>
          <p:cNvSpPr txBox="1"/>
          <p:nvPr/>
        </p:nvSpPr>
        <p:spPr>
          <a:xfrm>
            <a:off x="14307759" y="31604503"/>
            <a:ext cx="7288030" cy="769441"/>
          </a:xfrm>
          <a:prstGeom prst="rect">
            <a:avLst/>
          </a:prstGeom>
          <a:noFill/>
        </p:spPr>
        <p:txBody>
          <a:bodyPr wrap="square" rtlCol="0">
            <a:spAutoFit/>
          </a:bodyPr>
          <a:lstStyle/>
          <a:p>
            <a:r>
              <a:rPr lang="en-US" sz="4400" b="1">
                <a:solidFill>
                  <a:srgbClr val="236F99"/>
                </a:solidFill>
                <a:latin typeface="Century Gothic" panose="020B0502020202020204" pitchFamily="34" charset="0"/>
              </a:rPr>
              <a:t>Project Partners</a:t>
            </a:r>
          </a:p>
        </p:txBody>
      </p:sp>
      <p:pic>
        <p:nvPicPr>
          <p:cNvPr id="68" name="Google Shape;205;p7">
            <a:extLst>
              <a:ext uri="{FF2B5EF4-FFF2-40B4-BE49-F238E27FC236}">
                <a16:creationId xmlns:a16="http://schemas.microsoft.com/office/drawing/2014/main" id="{5E91BB83-BDC0-4552-B870-D95B9557FBA1}"/>
              </a:ext>
            </a:extLst>
          </p:cNvPr>
          <p:cNvPicPr preferRelativeResize="0"/>
          <p:nvPr/>
        </p:nvPicPr>
        <p:blipFill rotWithShape="1">
          <a:blip r:embed="rId9">
            <a:alphaModFix/>
          </a:blip>
          <a:srcRect/>
          <a:stretch/>
        </p:blipFill>
        <p:spPr>
          <a:xfrm>
            <a:off x="16095763" y="24143511"/>
            <a:ext cx="3302669" cy="2939517"/>
          </a:xfrm>
          <a:prstGeom prst="rect">
            <a:avLst/>
          </a:prstGeom>
          <a:noFill/>
          <a:ln>
            <a:noFill/>
          </a:ln>
        </p:spPr>
      </p:pic>
      <p:pic>
        <p:nvPicPr>
          <p:cNvPr id="69" name="Google Shape;206;p7" descr="A picture containing satellite, transport&#10;&#10;Description automatically generated">
            <a:extLst>
              <a:ext uri="{FF2B5EF4-FFF2-40B4-BE49-F238E27FC236}">
                <a16:creationId xmlns:a16="http://schemas.microsoft.com/office/drawing/2014/main" id="{EEF1298F-85B1-4FC7-A536-F7422726326E}"/>
              </a:ext>
            </a:extLst>
          </p:cNvPr>
          <p:cNvPicPr preferRelativeResize="0"/>
          <p:nvPr/>
        </p:nvPicPr>
        <p:blipFill rotWithShape="1">
          <a:blip r:embed="rId10">
            <a:alphaModFix/>
          </a:blip>
          <a:srcRect/>
          <a:stretch/>
        </p:blipFill>
        <p:spPr>
          <a:xfrm>
            <a:off x="19415675" y="23939564"/>
            <a:ext cx="6825938" cy="3555742"/>
          </a:xfrm>
          <a:prstGeom prst="rect">
            <a:avLst/>
          </a:prstGeom>
          <a:noFill/>
          <a:ln>
            <a:noFill/>
          </a:ln>
        </p:spPr>
      </p:pic>
      <p:grpSp>
        <p:nvGrpSpPr>
          <p:cNvPr id="118" name="Group 117">
            <a:extLst>
              <a:ext uri="{FF2B5EF4-FFF2-40B4-BE49-F238E27FC236}">
                <a16:creationId xmlns:a16="http://schemas.microsoft.com/office/drawing/2014/main" id="{F96CB68F-0F13-4491-A812-83B5A01B11A6}"/>
              </a:ext>
            </a:extLst>
          </p:cNvPr>
          <p:cNvGrpSpPr/>
          <p:nvPr/>
        </p:nvGrpSpPr>
        <p:grpSpPr>
          <a:xfrm>
            <a:off x="13640138" y="4566891"/>
            <a:ext cx="12442887" cy="5621157"/>
            <a:chOff x="14266298" y="5174646"/>
            <a:chExt cx="12442887" cy="5621157"/>
          </a:xfrm>
        </p:grpSpPr>
        <p:cxnSp>
          <p:nvCxnSpPr>
            <p:cNvPr id="76" name="Google Shape;148;p5">
              <a:extLst>
                <a:ext uri="{FF2B5EF4-FFF2-40B4-BE49-F238E27FC236}">
                  <a16:creationId xmlns:a16="http://schemas.microsoft.com/office/drawing/2014/main" id="{B797BA04-DF90-4213-853E-4A2AC4B20C90}"/>
                </a:ext>
              </a:extLst>
            </p:cNvPr>
            <p:cNvCxnSpPr>
              <a:cxnSpLocks/>
            </p:cNvCxnSpPr>
            <p:nvPr/>
          </p:nvCxnSpPr>
          <p:spPr>
            <a:xfrm>
              <a:off x="20986121" y="8714668"/>
              <a:ext cx="1058053" cy="733265"/>
            </a:xfrm>
            <a:prstGeom prst="straightConnector1">
              <a:avLst/>
            </a:prstGeom>
            <a:noFill/>
            <a:ln w="57150" cap="flat" cmpd="sng">
              <a:solidFill>
                <a:srgbClr val="236F99"/>
              </a:solidFill>
              <a:prstDash val="solid"/>
              <a:miter lim="800000"/>
              <a:headEnd type="none" w="sm" len="sm"/>
              <a:tailEnd type="triangle" w="med" len="med"/>
            </a:ln>
          </p:spPr>
        </p:cxnSp>
        <p:cxnSp>
          <p:nvCxnSpPr>
            <p:cNvPr id="77" name="Google Shape;149;p5">
              <a:extLst>
                <a:ext uri="{FF2B5EF4-FFF2-40B4-BE49-F238E27FC236}">
                  <a16:creationId xmlns:a16="http://schemas.microsoft.com/office/drawing/2014/main" id="{8FF6779F-0F6C-49D4-9745-363D7462392A}"/>
                </a:ext>
              </a:extLst>
            </p:cNvPr>
            <p:cNvCxnSpPr>
              <a:cxnSpLocks/>
            </p:cNvCxnSpPr>
            <p:nvPr/>
          </p:nvCxnSpPr>
          <p:spPr>
            <a:xfrm flipH="1">
              <a:off x="18815045" y="8789618"/>
              <a:ext cx="896910" cy="658315"/>
            </a:xfrm>
            <a:prstGeom prst="straightConnector1">
              <a:avLst/>
            </a:prstGeom>
            <a:noFill/>
            <a:ln w="57150" cap="flat" cmpd="sng">
              <a:solidFill>
                <a:srgbClr val="236F99"/>
              </a:solidFill>
              <a:prstDash val="solid"/>
              <a:miter lim="800000"/>
              <a:headEnd type="none" w="sm" len="sm"/>
              <a:tailEnd type="triangle" w="med" len="med"/>
            </a:ln>
          </p:spPr>
        </p:cxnSp>
        <p:cxnSp>
          <p:nvCxnSpPr>
            <p:cNvPr id="78" name="Google Shape;150;p5">
              <a:extLst>
                <a:ext uri="{FF2B5EF4-FFF2-40B4-BE49-F238E27FC236}">
                  <a16:creationId xmlns:a16="http://schemas.microsoft.com/office/drawing/2014/main" id="{D2136711-1F3D-46D5-A8E1-B4DAA1B496F2}"/>
                </a:ext>
              </a:extLst>
            </p:cNvPr>
            <p:cNvCxnSpPr>
              <a:cxnSpLocks/>
            </p:cNvCxnSpPr>
            <p:nvPr/>
          </p:nvCxnSpPr>
          <p:spPr>
            <a:xfrm rot="10800000" flipH="1">
              <a:off x="21117179" y="7205505"/>
              <a:ext cx="852043" cy="591169"/>
            </a:xfrm>
            <a:prstGeom prst="straightConnector1">
              <a:avLst/>
            </a:prstGeom>
            <a:noFill/>
            <a:ln w="57150" cap="flat" cmpd="sng">
              <a:solidFill>
                <a:srgbClr val="236F99"/>
              </a:solidFill>
              <a:prstDash val="solid"/>
              <a:miter lim="800000"/>
              <a:headEnd type="none" w="sm" len="sm"/>
              <a:tailEnd type="triangle" w="med" len="med"/>
            </a:ln>
          </p:spPr>
        </p:cxnSp>
        <p:cxnSp>
          <p:nvCxnSpPr>
            <p:cNvPr id="79" name="Google Shape;151;p5">
              <a:extLst>
                <a:ext uri="{FF2B5EF4-FFF2-40B4-BE49-F238E27FC236}">
                  <a16:creationId xmlns:a16="http://schemas.microsoft.com/office/drawing/2014/main" id="{E96E871B-15BD-491C-9C84-6B02C38DB154}"/>
                </a:ext>
              </a:extLst>
            </p:cNvPr>
            <p:cNvCxnSpPr>
              <a:cxnSpLocks/>
            </p:cNvCxnSpPr>
            <p:nvPr/>
          </p:nvCxnSpPr>
          <p:spPr>
            <a:xfrm rot="10800000">
              <a:off x="18865010" y="7230635"/>
              <a:ext cx="915648" cy="628341"/>
            </a:xfrm>
            <a:prstGeom prst="straightConnector1">
              <a:avLst/>
            </a:prstGeom>
            <a:noFill/>
            <a:ln w="57150" cap="flat" cmpd="sng">
              <a:solidFill>
                <a:srgbClr val="236F99"/>
              </a:solidFill>
              <a:prstDash val="solid"/>
              <a:miter lim="800000"/>
              <a:headEnd type="none" w="sm" len="sm"/>
              <a:tailEnd type="triangle" w="med" len="med"/>
            </a:ln>
          </p:spPr>
        </p:cxnSp>
        <p:sp>
          <p:nvSpPr>
            <p:cNvPr id="80" name="Google Shape;153;p5">
              <a:extLst>
                <a:ext uri="{FF2B5EF4-FFF2-40B4-BE49-F238E27FC236}">
                  <a16:creationId xmlns:a16="http://schemas.microsoft.com/office/drawing/2014/main" id="{6F9130F0-9A22-4932-A092-1EBA06960DAD}"/>
                </a:ext>
              </a:extLst>
            </p:cNvPr>
            <p:cNvSpPr txBox="1"/>
            <p:nvPr/>
          </p:nvSpPr>
          <p:spPr>
            <a:xfrm>
              <a:off x="14266298" y="5174646"/>
              <a:ext cx="9642905" cy="419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36F99"/>
                </a:buClr>
                <a:buSzPts val="4000"/>
                <a:buFont typeface="Century Gothic"/>
                <a:buNone/>
              </a:pPr>
              <a:r>
                <a:rPr lang="en-US" sz="4000" b="1">
                  <a:solidFill>
                    <a:schemeClr val="accent2"/>
                  </a:solidFill>
                  <a:latin typeface="Century Gothic"/>
                  <a:ea typeface="Century Gothic"/>
                  <a:cs typeface="Century Gothic"/>
                  <a:sym typeface="Century Gothic"/>
                </a:rPr>
                <a:t>COMMUNITY CONCERNS</a:t>
              </a:r>
              <a:endParaRPr sz="4000" b="1">
                <a:solidFill>
                  <a:schemeClr val="accent2"/>
                </a:solidFill>
                <a:latin typeface="Century Gothic"/>
                <a:ea typeface="Century Gothic"/>
                <a:cs typeface="Century Gothic"/>
                <a:sym typeface="Century Gothic"/>
              </a:endParaRPr>
            </a:p>
          </p:txBody>
        </p:sp>
        <p:sp>
          <p:nvSpPr>
            <p:cNvPr id="81" name="Google Shape;154;p5">
              <a:extLst>
                <a:ext uri="{FF2B5EF4-FFF2-40B4-BE49-F238E27FC236}">
                  <a16:creationId xmlns:a16="http://schemas.microsoft.com/office/drawing/2014/main" id="{4D6121B6-E4B3-4656-B9F5-0888116085D5}"/>
                </a:ext>
              </a:extLst>
            </p:cNvPr>
            <p:cNvSpPr txBox="1"/>
            <p:nvPr/>
          </p:nvSpPr>
          <p:spPr>
            <a:xfrm>
              <a:off x="14325186" y="6050484"/>
              <a:ext cx="2466514" cy="1559788"/>
            </a:xfrm>
            <a:prstGeom prst="rect">
              <a:avLst/>
            </a:prstGeom>
            <a:noFill/>
            <a:ln>
              <a:noFill/>
            </a:ln>
          </p:spPr>
          <p:txBody>
            <a:bodyPr spcFirstLastPara="1" wrap="square" lIns="91425" tIns="45700" rIns="91425" bIns="45700" anchor="t" anchorCtr="0">
              <a:noAutofit/>
            </a:bodyPr>
            <a:lstStyle/>
            <a:p>
              <a:pPr marL="228600" marR="0" lvl="0" indent="-114300" algn="l" rtl="0">
                <a:lnSpc>
                  <a:spcPct val="100000"/>
                </a:lnSpc>
                <a:spcBef>
                  <a:spcPts val="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236F99"/>
                </a:buClr>
                <a:buSzPts val="2400"/>
                <a:buFont typeface="Arial"/>
                <a:buNone/>
              </a:pPr>
              <a:r>
                <a:rPr lang="en-US" sz="2600" b="1">
                  <a:solidFill>
                    <a:srgbClr val="236F99"/>
                  </a:solidFill>
                  <a:latin typeface="Century Gothic"/>
                  <a:ea typeface="Century Gothic"/>
                  <a:cs typeface="Century Gothic"/>
                  <a:sym typeface="Century Gothic"/>
                </a:rPr>
                <a:t>Increasing </a:t>
              </a:r>
              <a:endParaRPr sz="2600"/>
            </a:p>
            <a:p>
              <a:pPr marL="0" marR="0" lvl="0" indent="0" algn="l" rtl="0">
                <a:lnSpc>
                  <a:spcPct val="100000"/>
                </a:lnSpc>
                <a:spcBef>
                  <a:spcPts val="600"/>
                </a:spcBef>
                <a:spcAft>
                  <a:spcPts val="0"/>
                </a:spcAft>
                <a:buClr>
                  <a:srgbClr val="236F99"/>
                </a:buClr>
                <a:buSzPts val="2400"/>
                <a:buFont typeface="Arial"/>
                <a:buNone/>
              </a:pPr>
              <a:r>
                <a:rPr lang="en-US" sz="2600" b="1">
                  <a:solidFill>
                    <a:srgbClr val="236F99"/>
                  </a:solidFill>
                  <a:latin typeface="Century Gothic"/>
                  <a:ea typeface="Century Gothic"/>
                  <a:cs typeface="Century Gothic"/>
                  <a:sym typeface="Century Gothic"/>
                </a:rPr>
                <a:t>Temperatures</a:t>
              </a:r>
              <a:endParaRPr sz="2600">
                <a:solidFill>
                  <a:schemeClr val="dk1"/>
                </a:solidFill>
                <a:latin typeface="Calibri"/>
                <a:ea typeface="Calibri"/>
                <a:cs typeface="Calibri"/>
                <a:sym typeface="Calibri"/>
              </a:endParaRPr>
            </a:p>
            <a:p>
              <a:pPr marL="228600" marR="0" lvl="0" indent="-114300" algn="l" rtl="0">
                <a:lnSpc>
                  <a:spcPct val="100000"/>
                </a:lnSpc>
                <a:spcBef>
                  <a:spcPts val="60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p:txBody>
        </p:sp>
        <p:sp>
          <p:nvSpPr>
            <p:cNvPr id="82" name="Google Shape;155;p5">
              <a:extLst>
                <a:ext uri="{FF2B5EF4-FFF2-40B4-BE49-F238E27FC236}">
                  <a16:creationId xmlns:a16="http://schemas.microsoft.com/office/drawing/2014/main" id="{6DF89842-8A46-47AA-AE51-A3D731B703DB}"/>
                </a:ext>
              </a:extLst>
            </p:cNvPr>
            <p:cNvSpPr/>
            <p:nvPr/>
          </p:nvSpPr>
          <p:spPr>
            <a:xfrm>
              <a:off x="19482108" y="7360558"/>
              <a:ext cx="1886262" cy="1798819"/>
            </a:xfrm>
            <a:prstGeom prst="ellipse">
              <a:avLst/>
            </a:prstGeom>
            <a:solidFill>
              <a:srgbClr val="DBDBDB"/>
            </a:solidFill>
            <a:ln w="57150" cap="flat" cmpd="sng">
              <a:solidFill>
                <a:srgbClr val="236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 name="Google Shape;156;p5" descr="Neighborhood outline">
              <a:extLst>
                <a:ext uri="{FF2B5EF4-FFF2-40B4-BE49-F238E27FC236}">
                  <a16:creationId xmlns:a16="http://schemas.microsoft.com/office/drawing/2014/main" id="{6389B2BE-2DCB-4889-9884-3BDFD430D9EA}"/>
                </a:ext>
              </a:extLst>
            </p:cNvPr>
            <p:cNvPicPr preferRelativeResize="0"/>
            <p:nvPr/>
          </p:nvPicPr>
          <p:blipFill rotWithShape="1">
            <a:blip r:embed="rId11">
              <a:alphaModFix/>
            </a:blip>
            <a:srcRect/>
            <a:stretch/>
          </p:blipFill>
          <p:spPr>
            <a:xfrm>
              <a:off x="19655383" y="7477514"/>
              <a:ext cx="1457793" cy="1451547"/>
            </a:xfrm>
            <a:prstGeom prst="rect">
              <a:avLst/>
            </a:prstGeom>
            <a:noFill/>
            <a:ln>
              <a:noFill/>
            </a:ln>
          </p:spPr>
        </p:pic>
        <p:sp>
          <p:nvSpPr>
            <p:cNvPr id="84" name="Google Shape;157;p5">
              <a:extLst>
                <a:ext uri="{FF2B5EF4-FFF2-40B4-BE49-F238E27FC236}">
                  <a16:creationId xmlns:a16="http://schemas.microsoft.com/office/drawing/2014/main" id="{96021057-1E34-4A09-B775-D86346CEA87C}"/>
                </a:ext>
              </a:extLst>
            </p:cNvPr>
            <p:cNvSpPr/>
            <p:nvPr/>
          </p:nvSpPr>
          <p:spPr>
            <a:xfrm>
              <a:off x="21936746" y="6092640"/>
              <a:ext cx="1886262" cy="1798819"/>
            </a:xfrm>
            <a:prstGeom prst="ellipse">
              <a:avLst/>
            </a:prstGeom>
            <a:solidFill>
              <a:srgbClr val="A8D08C"/>
            </a:solidFill>
            <a:ln w="57150" cap="flat" cmpd="sng">
              <a:solidFill>
                <a:srgbClr val="236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236F99"/>
                </a:solidFill>
                <a:latin typeface="Calibri"/>
                <a:ea typeface="Calibri"/>
                <a:cs typeface="Calibri"/>
                <a:sym typeface="Calibri"/>
              </a:endParaRPr>
            </a:p>
          </p:txBody>
        </p:sp>
        <p:sp>
          <p:nvSpPr>
            <p:cNvPr id="85" name="Google Shape;158;p5">
              <a:extLst>
                <a:ext uri="{FF2B5EF4-FFF2-40B4-BE49-F238E27FC236}">
                  <a16:creationId xmlns:a16="http://schemas.microsoft.com/office/drawing/2014/main" id="{AB58B008-10AD-4F7D-A0B5-3E885B78F6DD}"/>
                </a:ext>
              </a:extLst>
            </p:cNvPr>
            <p:cNvSpPr/>
            <p:nvPr/>
          </p:nvSpPr>
          <p:spPr>
            <a:xfrm>
              <a:off x="21936746" y="8996984"/>
              <a:ext cx="1886262" cy="1798819"/>
            </a:xfrm>
            <a:prstGeom prst="ellipse">
              <a:avLst/>
            </a:prstGeom>
            <a:solidFill>
              <a:srgbClr val="B3C6E7"/>
            </a:solidFill>
            <a:ln w="5715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159;p5">
              <a:extLst>
                <a:ext uri="{FF2B5EF4-FFF2-40B4-BE49-F238E27FC236}">
                  <a16:creationId xmlns:a16="http://schemas.microsoft.com/office/drawing/2014/main" id="{DA6E1176-84AA-4A97-86A0-FD51E01351A4}"/>
                </a:ext>
              </a:extLst>
            </p:cNvPr>
            <p:cNvSpPr/>
            <p:nvPr/>
          </p:nvSpPr>
          <p:spPr>
            <a:xfrm>
              <a:off x="17008731" y="8934525"/>
              <a:ext cx="1886262" cy="1798819"/>
            </a:xfrm>
            <a:prstGeom prst="ellipse">
              <a:avLst/>
            </a:prstGeom>
            <a:solidFill>
              <a:srgbClr val="FFF2CC"/>
            </a:solidFill>
            <a:ln w="57150" cap="flat" cmpd="sng">
              <a:solidFill>
                <a:srgbClr val="236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160;p5">
              <a:extLst>
                <a:ext uri="{FF2B5EF4-FFF2-40B4-BE49-F238E27FC236}">
                  <a16:creationId xmlns:a16="http://schemas.microsoft.com/office/drawing/2014/main" id="{F2834AD7-8CB5-4D67-B757-0B2C90447020}"/>
                </a:ext>
              </a:extLst>
            </p:cNvPr>
            <p:cNvSpPr/>
            <p:nvPr/>
          </p:nvSpPr>
          <p:spPr>
            <a:xfrm>
              <a:off x="17008730" y="6092640"/>
              <a:ext cx="1886262" cy="1798819"/>
            </a:xfrm>
            <a:prstGeom prst="ellipse">
              <a:avLst/>
            </a:prstGeom>
            <a:solidFill>
              <a:srgbClr val="F7CAAC"/>
            </a:solidFill>
            <a:ln w="57150" cap="flat" cmpd="sng">
              <a:solidFill>
                <a:srgbClr val="236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 name="Google Shape;161;p5" descr="Sprouting Seed outline">
              <a:extLst>
                <a:ext uri="{FF2B5EF4-FFF2-40B4-BE49-F238E27FC236}">
                  <a16:creationId xmlns:a16="http://schemas.microsoft.com/office/drawing/2014/main" id="{165A0E93-FA7F-4D16-BFD5-A046B6825A8B}"/>
                </a:ext>
              </a:extLst>
            </p:cNvPr>
            <p:cNvPicPr preferRelativeResize="0"/>
            <p:nvPr/>
          </p:nvPicPr>
          <p:blipFill rotWithShape="1">
            <a:blip r:embed="rId12">
              <a:alphaModFix/>
            </a:blip>
            <a:srcRect/>
            <a:stretch/>
          </p:blipFill>
          <p:spPr>
            <a:xfrm>
              <a:off x="22022941" y="6160096"/>
              <a:ext cx="1620186" cy="1626432"/>
            </a:xfrm>
            <a:prstGeom prst="rect">
              <a:avLst/>
            </a:prstGeom>
            <a:noFill/>
            <a:ln>
              <a:noFill/>
            </a:ln>
          </p:spPr>
        </p:pic>
        <p:pic>
          <p:nvPicPr>
            <p:cNvPr id="89" name="Google Shape;162;p5" descr="World outline">
              <a:extLst>
                <a:ext uri="{FF2B5EF4-FFF2-40B4-BE49-F238E27FC236}">
                  <a16:creationId xmlns:a16="http://schemas.microsoft.com/office/drawing/2014/main" id="{256DEADA-91BC-4E73-BFD0-0FBC9881761E}"/>
                </a:ext>
              </a:extLst>
            </p:cNvPr>
            <p:cNvPicPr preferRelativeResize="0"/>
            <p:nvPr/>
          </p:nvPicPr>
          <p:blipFill rotWithShape="1">
            <a:blip r:embed="rId13">
              <a:alphaModFix/>
            </a:blip>
            <a:srcRect/>
            <a:stretch/>
          </p:blipFill>
          <p:spPr>
            <a:xfrm>
              <a:off x="17632072" y="6316192"/>
              <a:ext cx="1164235" cy="1176727"/>
            </a:xfrm>
            <a:prstGeom prst="rect">
              <a:avLst/>
            </a:prstGeom>
            <a:noFill/>
            <a:ln>
              <a:noFill/>
            </a:ln>
          </p:spPr>
        </p:pic>
        <p:pic>
          <p:nvPicPr>
            <p:cNvPr id="90" name="Google Shape;163;p5" descr="Thermometer outline">
              <a:extLst>
                <a:ext uri="{FF2B5EF4-FFF2-40B4-BE49-F238E27FC236}">
                  <a16:creationId xmlns:a16="http://schemas.microsoft.com/office/drawing/2014/main" id="{8DC13DF5-C615-4DF7-A443-35CB07DF4BC9}"/>
                </a:ext>
              </a:extLst>
            </p:cNvPr>
            <p:cNvPicPr preferRelativeResize="0"/>
            <p:nvPr/>
          </p:nvPicPr>
          <p:blipFill rotWithShape="1">
            <a:blip r:embed="rId14">
              <a:alphaModFix/>
            </a:blip>
            <a:srcRect/>
            <a:stretch/>
          </p:blipFill>
          <p:spPr>
            <a:xfrm>
              <a:off x="16944972" y="6422578"/>
              <a:ext cx="1264168" cy="1239186"/>
            </a:xfrm>
            <a:prstGeom prst="rect">
              <a:avLst/>
            </a:prstGeom>
            <a:noFill/>
            <a:ln>
              <a:noFill/>
            </a:ln>
          </p:spPr>
        </p:pic>
        <p:pic>
          <p:nvPicPr>
            <p:cNvPr id="91" name="Google Shape;164;p5" descr="Future outline">
              <a:extLst>
                <a:ext uri="{FF2B5EF4-FFF2-40B4-BE49-F238E27FC236}">
                  <a16:creationId xmlns:a16="http://schemas.microsoft.com/office/drawing/2014/main" id="{C115582E-1796-430C-A5DF-E4A6DF17717A}"/>
                </a:ext>
              </a:extLst>
            </p:cNvPr>
            <p:cNvPicPr preferRelativeResize="0"/>
            <p:nvPr/>
          </p:nvPicPr>
          <p:blipFill rotWithShape="1">
            <a:blip r:embed="rId15">
              <a:alphaModFix/>
            </a:blip>
            <a:srcRect/>
            <a:stretch/>
          </p:blipFill>
          <p:spPr>
            <a:xfrm>
              <a:off x="22185334" y="9189358"/>
              <a:ext cx="1389088" cy="1401580"/>
            </a:xfrm>
            <a:prstGeom prst="rect">
              <a:avLst/>
            </a:prstGeom>
            <a:noFill/>
            <a:ln>
              <a:noFill/>
            </a:ln>
          </p:spPr>
        </p:pic>
        <p:pic>
          <p:nvPicPr>
            <p:cNvPr id="92" name="Google Shape;165;p5" descr="Users outline">
              <a:extLst>
                <a:ext uri="{FF2B5EF4-FFF2-40B4-BE49-F238E27FC236}">
                  <a16:creationId xmlns:a16="http://schemas.microsoft.com/office/drawing/2014/main" id="{92F63D00-2FE1-4781-88C1-27FB5FDE5C8C}"/>
                </a:ext>
              </a:extLst>
            </p:cNvPr>
            <p:cNvPicPr preferRelativeResize="0"/>
            <p:nvPr/>
          </p:nvPicPr>
          <p:blipFill rotWithShape="1">
            <a:blip r:embed="rId16">
              <a:alphaModFix/>
            </a:blip>
            <a:srcRect/>
            <a:stretch/>
          </p:blipFill>
          <p:spPr>
            <a:xfrm>
              <a:off x="17257317" y="9201850"/>
              <a:ext cx="1389088" cy="1389088"/>
            </a:xfrm>
            <a:prstGeom prst="rect">
              <a:avLst/>
            </a:prstGeom>
            <a:noFill/>
            <a:ln>
              <a:noFill/>
            </a:ln>
          </p:spPr>
        </p:pic>
        <p:sp>
          <p:nvSpPr>
            <p:cNvPr id="93" name="Google Shape;166;p5">
              <a:extLst>
                <a:ext uri="{FF2B5EF4-FFF2-40B4-BE49-F238E27FC236}">
                  <a16:creationId xmlns:a16="http://schemas.microsoft.com/office/drawing/2014/main" id="{D0571448-042C-4FCD-9570-7FFE064D73CB}"/>
                </a:ext>
              </a:extLst>
            </p:cNvPr>
            <p:cNvSpPr txBox="1"/>
            <p:nvPr/>
          </p:nvSpPr>
          <p:spPr>
            <a:xfrm>
              <a:off x="14333914" y="8992106"/>
              <a:ext cx="2629845" cy="1559788"/>
            </a:xfrm>
            <a:prstGeom prst="rect">
              <a:avLst/>
            </a:prstGeom>
            <a:noFill/>
            <a:ln>
              <a:noFill/>
            </a:ln>
          </p:spPr>
          <p:txBody>
            <a:bodyPr spcFirstLastPara="1" wrap="square" lIns="91425" tIns="45700" rIns="91425" bIns="45700" anchor="t" anchorCtr="0">
              <a:noAutofit/>
            </a:bodyPr>
            <a:lstStyle/>
            <a:p>
              <a:pPr marL="228600" marR="0" lvl="0" indent="-114300" algn="l" rtl="0">
                <a:lnSpc>
                  <a:spcPct val="100000"/>
                </a:lnSpc>
                <a:spcBef>
                  <a:spcPts val="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236F99"/>
                </a:buClr>
                <a:buSzPts val="2400"/>
                <a:buFont typeface="Arial"/>
                <a:buNone/>
              </a:pPr>
              <a:r>
                <a:rPr lang="en-US" sz="2600" b="1">
                  <a:solidFill>
                    <a:srgbClr val="236F99"/>
                  </a:solidFill>
                  <a:latin typeface="Century Gothic"/>
                  <a:ea typeface="Century Gothic"/>
                  <a:cs typeface="Century Gothic"/>
                  <a:sym typeface="Century Gothic"/>
                </a:rPr>
                <a:t>Social &amp; Health Vulnerability</a:t>
              </a:r>
              <a:endParaRPr sz="2600">
                <a:solidFill>
                  <a:schemeClr val="dk1"/>
                </a:solidFill>
                <a:latin typeface="Calibri"/>
                <a:ea typeface="Calibri"/>
                <a:cs typeface="Calibri"/>
                <a:sym typeface="Calibri"/>
              </a:endParaRPr>
            </a:p>
            <a:p>
              <a:pPr marL="228600" marR="0" lvl="0" indent="-114300" algn="l" rtl="0">
                <a:lnSpc>
                  <a:spcPct val="100000"/>
                </a:lnSpc>
                <a:spcBef>
                  <a:spcPts val="60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p:txBody>
        </p:sp>
        <p:sp>
          <p:nvSpPr>
            <p:cNvPr id="94" name="Google Shape;167;p5">
              <a:extLst>
                <a:ext uri="{FF2B5EF4-FFF2-40B4-BE49-F238E27FC236}">
                  <a16:creationId xmlns:a16="http://schemas.microsoft.com/office/drawing/2014/main" id="{97FE5F78-3111-430C-B07E-597F43EF9DA1}"/>
                </a:ext>
              </a:extLst>
            </p:cNvPr>
            <p:cNvSpPr txBox="1"/>
            <p:nvPr/>
          </p:nvSpPr>
          <p:spPr>
            <a:xfrm>
              <a:off x="23909203" y="6160208"/>
              <a:ext cx="2799982" cy="1166294"/>
            </a:xfrm>
            <a:prstGeom prst="rect">
              <a:avLst/>
            </a:prstGeom>
            <a:noFill/>
            <a:ln>
              <a:noFill/>
            </a:ln>
          </p:spPr>
          <p:txBody>
            <a:bodyPr spcFirstLastPara="1" wrap="square" lIns="91425" tIns="45700" rIns="91425" bIns="45700" anchor="t" anchorCtr="0">
              <a:noAutofit/>
            </a:bodyPr>
            <a:lstStyle/>
            <a:p>
              <a:pPr marL="228600" marR="0" lvl="0" indent="-114300" algn="l" rtl="0">
                <a:lnSpc>
                  <a:spcPct val="100000"/>
                </a:lnSpc>
                <a:spcBef>
                  <a:spcPts val="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236F99"/>
                </a:buClr>
                <a:buSzPts val="2400"/>
                <a:buFont typeface="Arial"/>
                <a:buNone/>
              </a:pPr>
              <a:r>
                <a:rPr lang="en-US" sz="2600" b="1">
                  <a:solidFill>
                    <a:srgbClr val="236F99"/>
                  </a:solidFill>
                  <a:latin typeface="Century Gothic"/>
                  <a:ea typeface="Century Gothic"/>
                  <a:cs typeface="Century Gothic"/>
                  <a:sym typeface="Century Gothic"/>
                </a:rPr>
                <a:t>Urban Greening</a:t>
              </a:r>
              <a:endParaRPr sz="2600"/>
            </a:p>
            <a:p>
              <a:pPr marL="0" marR="0" lvl="0" indent="0" algn="l" rtl="0">
                <a:lnSpc>
                  <a:spcPct val="100000"/>
                </a:lnSpc>
                <a:spcBef>
                  <a:spcPts val="600"/>
                </a:spcBef>
                <a:spcAft>
                  <a:spcPts val="0"/>
                </a:spcAft>
                <a:buClr>
                  <a:schemeClr val="dk1"/>
                </a:buClr>
                <a:buSzPts val="2000"/>
                <a:buFont typeface="Arial"/>
                <a:buNone/>
              </a:pPr>
              <a:endParaRPr sz="2600" b="1">
                <a:solidFill>
                  <a:srgbClr val="236F99"/>
                </a:solidFill>
                <a:latin typeface="Century Gothic"/>
                <a:ea typeface="Century Gothic"/>
                <a:cs typeface="Century Gothic"/>
                <a:sym typeface="Century Gothic"/>
              </a:endParaRPr>
            </a:p>
            <a:p>
              <a:pPr marL="228600" marR="0" lvl="0" indent="-114300" algn="l" rtl="0">
                <a:lnSpc>
                  <a:spcPct val="100000"/>
                </a:lnSpc>
                <a:spcBef>
                  <a:spcPts val="60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p:txBody>
        </p:sp>
        <p:sp>
          <p:nvSpPr>
            <p:cNvPr id="95" name="Google Shape;168;p5">
              <a:extLst>
                <a:ext uri="{FF2B5EF4-FFF2-40B4-BE49-F238E27FC236}">
                  <a16:creationId xmlns:a16="http://schemas.microsoft.com/office/drawing/2014/main" id="{8C5C671F-0F7B-4E59-A845-663A81D0E7A7}"/>
                </a:ext>
              </a:extLst>
            </p:cNvPr>
            <p:cNvSpPr txBox="1"/>
            <p:nvPr/>
          </p:nvSpPr>
          <p:spPr>
            <a:xfrm>
              <a:off x="23990488" y="8938390"/>
              <a:ext cx="2562627" cy="1591016"/>
            </a:xfrm>
            <a:prstGeom prst="rect">
              <a:avLst/>
            </a:prstGeom>
            <a:noFill/>
            <a:ln>
              <a:noFill/>
            </a:ln>
          </p:spPr>
          <p:txBody>
            <a:bodyPr spcFirstLastPara="1" wrap="square" lIns="91425" tIns="45700" rIns="91425" bIns="45700" anchor="t" anchorCtr="0">
              <a:noAutofit/>
            </a:bodyPr>
            <a:lstStyle/>
            <a:p>
              <a:pPr marL="228600" marR="0" lvl="0" indent="-114300" algn="l" rtl="0">
                <a:lnSpc>
                  <a:spcPct val="100000"/>
                </a:lnSpc>
                <a:spcBef>
                  <a:spcPts val="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236F99"/>
                </a:buClr>
                <a:buSzPts val="2400"/>
                <a:buFont typeface="Arial"/>
                <a:buNone/>
              </a:pPr>
              <a:r>
                <a:rPr lang="en-US" sz="2600" b="1">
                  <a:solidFill>
                    <a:srgbClr val="236F99"/>
                  </a:solidFill>
                  <a:latin typeface="Century Gothic"/>
                  <a:ea typeface="Century Gothic"/>
                  <a:cs typeface="Century Gothic"/>
                  <a:sym typeface="Century Gothic"/>
                </a:rPr>
                <a:t>Future Interventions</a:t>
              </a:r>
              <a:endParaRPr sz="260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2000"/>
                <a:buFont typeface="Arial"/>
                <a:buNone/>
              </a:pPr>
              <a:endParaRPr sz="2600" b="1">
                <a:solidFill>
                  <a:srgbClr val="236F99"/>
                </a:solidFill>
                <a:latin typeface="Century Gothic"/>
                <a:ea typeface="Century Gothic"/>
                <a:cs typeface="Century Gothic"/>
                <a:sym typeface="Century Gothic"/>
              </a:endParaRPr>
            </a:p>
            <a:p>
              <a:pPr marL="228600" marR="0" lvl="0" indent="-114300" algn="l" rtl="0">
                <a:lnSpc>
                  <a:spcPct val="100000"/>
                </a:lnSpc>
                <a:spcBef>
                  <a:spcPts val="600"/>
                </a:spcBef>
                <a:spcAft>
                  <a:spcPts val="0"/>
                </a:spcAft>
                <a:buClr>
                  <a:srgbClr val="236F99"/>
                </a:buClr>
                <a:buSzPts val="1800"/>
                <a:buFont typeface="Arial"/>
                <a:buNone/>
              </a:pPr>
              <a:endParaRPr sz="2600">
                <a:solidFill>
                  <a:srgbClr val="3F3F3F"/>
                </a:solidFill>
                <a:latin typeface="Century Gothic"/>
                <a:ea typeface="Century Gothic"/>
                <a:cs typeface="Century Gothic"/>
                <a:sym typeface="Century Gothic"/>
              </a:endParaRPr>
            </a:p>
          </p:txBody>
        </p:sp>
      </p:grpSp>
      <p:sp>
        <p:nvSpPr>
          <p:cNvPr id="74" name="Rectangle: Rounded Corners 73">
            <a:extLst>
              <a:ext uri="{FF2B5EF4-FFF2-40B4-BE49-F238E27FC236}">
                <a16:creationId xmlns:a16="http://schemas.microsoft.com/office/drawing/2014/main" id="{D82E9B41-C2D3-4A14-AC4A-6A5D1DE138AD}"/>
              </a:ext>
            </a:extLst>
          </p:cNvPr>
          <p:cNvSpPr/>
          <p:nvPr/>
        </p:nvSpPr>
        <p:spPr>
          <a:xfrm>
            <a:off x="7914994" y="24230330"/>
            <a:ext cx="5455813" cy="2947118"/>
          </a:xfrm>
          <a:prstGeom prst="roundRect">
            <a:avLst/>
          </a:prstGeom>
          <a:noFill/>
          <a:ln w="57150">
            <a:solidFill>
              <a:srgbClr val="236F99"/>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C000"/>
              </a:solidFill>
            </a:endParaRPr>
          </a:p>
        </p:txBody>
      </p:sp>
      <p:sp>
        <p:nvSpPr>
          <p:cNvPr id="75" name="TextBox 74">
            <a:extLst>
              <a:ext uri="{FF2B5EF4-FFF2-40B4-BE49-F238E27FC236}">
                <a16:creationId xmlns:a16="http://schemas.microsoft.com/office/drawing/2014/main" id="{44A9C0CB-0B8F-46F1-8F2F-C144E4A6FF06}"/>
              </a:ext>
            </a:extLst>
          </p:cNvPr>
          <p:cNvSpPr txBox="1"/>
          <p:nvPr/>
        </p:nvSpPr>
        <p:spPr>
          <a:xfrm>
            <a:off x="7981368" y="24312140"/>
            <a:ext cx="4801598" cy="412070"/>
          </a:xfrm>
          <a:prstGeom prst="rect">
            <a:avLst/>
          </a:prstGeom>
          <a:noFill/>
        </p:spPr>
        <p:txBody>
          <a:bodyPr wrap="square" lIns="91440" tIns="45720" rIns="91440" bIns="45720" rtlCol="0" anchor="t">
            <a:spAutoFit/>
          </a:bodyPr>
          <a:lstStyle/>
          <a:p>
            <a:pPr algn="ctr"/>
            <a:endParaRPr lang="en-US" sz="3400" b="1">
              <a:solidFill>
                <a:schemeClr val="tx1">
                  <a:lumMod val="75000"/>
                  <a:lumOff val="25000"/>
                </a:schemeClr>
              </a:solidFill>
            </a:endParaRPr>
          </a:p>
        </p:txBody>
      </p:sp>
      <p:sp>
        <p:nvSpPr>
          <p:cNvPr id="100" name="Oval 99">
            <a:extLst>
              <a:ext uri="{FF2B5EF4-FFF2-40B4-BE49-F238E27FC236}">
                <a16:creationId xmlns:a16="http://schemas.microsoft.com/office/drawing/2014/main" id="{F6A41DDA-442F-46E5-B07D-E4186D3AF0DD}"/>
              </a:ext>
            </a:extLst>
          </p:cNvPr>
          <p:cNvSpPr/>
          <p:nvPr/>
        </p:nvSpPr>
        <p:spPr>
          <a:xfrm>
            <a:off x="12970351" y="23905559"/>
            <a:ext cx="725532" cy="678462"/>
          </a:xfrm>
          <a:prstGeom prst="ellipse">
            <a:avLst/>
          </a:prstGeom>
          <a:solidFill>
            <a:srgbClr val="236F99"/>
          </a:solidFill>
          <a:ln>
            <a:solidFill>
              <a:srgbClr val="236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1" name="Graphic 33" descr="Deciduous tree with solid fill">
            <a:extLst>
              <a:ext uri="{FF2B5EF4-FFF2-40B4-BE49-F238E27FC236}">
                <a16:creationId xmlns:a16="http://schemas.microsoft.com/office/drawing/2014/main" id="{1D08770F-010A-4917-BE86-3921F8C3609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2393201" y="9385481"/>
            <a:ext cx="582712" cy="525451"/>
          </a:xfrm>
          <a:prstGeom prst="rect">
            <a:avLst/>
          </a:prstGeom>
        </p:spPr>
      </p:pic>
      <p:sp>
        <p:nvSpPr>
          <p:cNvPr id="3" name="Rectangle 2">
            <a:extLst>
              <a:ext uri="{FF2B5EF4-FFF2-40B4-BE49-F238E27FC236}">
                <a16:creationId xmlns:a16="http://schemas.microsoft.com/office/drawing/2014/main" id="{B30A9C37-B909-45E3-927C-01848117EE2E}"/>
              </a:ext>
            </a:extLst>
          </p:cNvPr>
          <p:cNvSpPr/>
          <p:nvPr/>
        </p:nvSpPr>
        <p:spPr>
          <a:xfrm>
            <a:off x="8091615" y="24309291"/>
            <a:ext cx="5118334" cy="2785378"/>
          </a:xfrm>
          <a:prstGeom prst="rect">
            <a:avLst/>
          </a:prstGeom>
        </p:spPr>
        <p:txBody>
          <a:bodyPr wrap="square">
            <a:spAutoFit/>
          </a:bodyPr>
          <a:lstStyle/>
          <a:p>
            <a:r>
              <a:rPr lang="en-US" sz="3500">
                <a:solidFill>
                  <a:schemeClr val="tx1">
                    <a:lumMod val="75000"/>
                    <a:lumOff val="25000"/>
                  </a:schemeClr>
                </a:solidFill>
              </a:rPr>
              <a:t>L.A.’s Green New Deal includes planting </a:t>
            </a:r>
            <a:r>
              <a:rPr lang="en-US" sz="3500" b="1">
                <a:solidFill>
                  <a:schemeClr val="accent2"/>
                </a:solidFill>
              </a:rPr>
              <a:t>90,000 trees </a:t>
            </a:r>
            <a:r>
              <a:rPr lang="en-US" sz="3500">
                <a:solidFill>
                  <a:schemeClr val="tx1">
                    <a:lumMod val="75000"/>
                    <a:lumOff val="25000"/>
                  </a:schemeClr>
                </a:solidFill>
              </a:rPr>
              <a:t>by </a:t>
            </a:r>
            <a:r>
              <a:rPr lang="en-US" sz="3500" b="1">
                <a:solidFill>
                  <a:schemeClr val="accent2"/>
                </a:solidFill>
              </a:rPr>
              <a:t>2028</a:t>
            </a:r>
            <a:r>
              <a:rPr lang="en-US" sz="3500">
                <a:solidFill>
                  <a:schemeClr val="tx1">
                    <a:lumMod val="75000"/>
                    <a:lumOff val="25000"/>
                  </a:schemeClr>
                </a:solidFill>
              </a:rPr>
              <a:t> in low-income areas with the least shade</a:t>
            </a:r>
          </a:p>
        </p:txBody>
      </p:sp>
      <p:cxnSp>
        <p:nvCxnSpPr>
          <p:cNvPr id="108" name="Connector: Elbow 107">
            <a:extLst>
              <a:ext uri="{FF2B5EF4-FFF2-40B4-BE49-F238E27FC236}">
                <a16:creationId xmlns:a16="http://schemas.microsoft.com/office/drawing/2014/main" id="{68A184D1-42B4-4102-AA9F-6A05BFE04C36}"/>
              </a:ext>
            </a:extLst>
          </p:cNvPr>
          <p:cNvCxnSpPr>
            <a:cxnSpLocks/>
            <a:stCxn id="103" idx="2"/>
            <a:endCxn id="187" idx="0"/>
          </p:cNvCxnSpPr>
          <p:nvPr/>
        </p:nvCxnSpPr>
        <p:spPr>
          <a:xfrm rot="16200000" flipH="1">
            <a:off x="6607819" y="12041981"/>
            <a:ext cx="2282033" cy="1838885"/>
          </a:xfrm>
          <a:prstGeom prst="bentConnector3">
            <a:avLst>
              <a:gd name="adj1" fmla="val 50000"/>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260C814-922D-4177-9D6F-0D7566A61356}"/>
              </a:ext>
            </a:extLst>
          </p:cNvPr>
          <p:cNvSpPr txBox="1"/>
          <p:nvPr/>
        </p:nvSpPr>
        <p:spPr>
          <a:xfrm>
            <a:off x="21823059" y="27055474"/>
            <a:ext cx="2514751" cy="892552"/>
          </a:xfrm>
          <a:prstGeom prst="rect">
            <a:avLst/>
          </a:prstGeom>
          <a:noFill/>
        </p:spPr>
        <p:txBody>
          <a:bodyPr wrap="square" rtlCol="0">
            <a:spAutoFit/>
          </a:bodyPr>
          <a:lstStyle/>
          <a:p>
            <a:pPr algn="ctr"/>
            <a:r>
              <a:rPr lang="en-US" sz="2600" b="1">
                <a:solidFill>
                  <a:schemeClr val="accent2"/>
                </a:solidFill>
                <a:ea typeface="Century Gothic"/>
                <a:cs typeface="Century Gothic"/>
                <a:sym typeface="Century Gothic"/>
              </a:rPr>
              <a:t>ISS (ECOSTRESS)</a:t>
            </a:r>
          </a:p>
        </p:txBody>
      </p:sp>
      <p:sp>
        <p:nvSpPr>
          <p:cNvPr id="134" name="TextBox 133">
            <a:extLst>
              <a:ext uri="{FF2B5EF4-FFF2-40B4-BE49-F238E27FC236}">
                <a16:creationId xmlns:a16="http://schemas.microsoft.com/office/drawing/2014/main" id="{7502208E-2D4F-46E5-86DB-97E5FD0705EE}"/>
              </a:ext>
            </a:extLst>
          </p:cNvPr>
          <p:cNvSpPr txBox="1"/>
          <p:nvPr/>
        </p:nvSpPr>
        <p:spPr>
          <a:xfrm>
            <a:off x="16342336" y="27087636"/>
            <a:ext cx="2514751" cy="892552"/>
          </a:xfrm>
          <a:prstGeom prst="rect">
            <a:avLst/>
          </a:prstGeom>
          <a:noFill/>
        </p:spPr>
        <p:txBody>
          <a:bodyPr wrap="square" rtlCol="0">
            <a:spAutoFit/>
          </a:bodyPr>
          <a:lstStyle/>
          <a:p>
            <a:pPr algn="ctr"/>
            <a:r>
              <a:rPr lang="en-US" sz="2600" b="1">
                <a:solidFill>
                  <a:schemeClr val="accent2"/>
                </a:solidFill>
                <a:ea typeface="Century Gothic"/>
                <a:cs typeface="Century Gothic"/>
                <a:sym typeface="Century Gothic"/>
              </a:rPr>
              <a:t>Landsat 8    (OLI &amp; TIRS)</a:t>
            </a:r>
          </a:p>
        </p:txBody>
      </p:sp>
      <p:sp>
        <p:nvSpPr>
          <p:cNvPr id="145" name="TextBox 144">
            <a:extLst>
              <a:ext uri="{FF2B5EF4-FFF2-40B4-BE49-F238E27FC236}">
                <a16:creationId xmlns:a16="http://schemas.microsoft.com/office/drawing/2014/main" id="{5DAD9086-7948-4EC9-A930-CD9450C6B998}"/>
              </a:ext>
            </a:extLst>
          </p:cNvPr>
          <p:cNvSpPr txBox="1"/>
          <p:nvPr/>
        </p:nvSpPr>
        <p:spPr>
          <a:xfrm>
            <a:off x="833039" y="4477262"/>
            <a:ext cx="12294707" cy="5016758"/>
          </a:xfrm>
          <a:prstGeom prst="rect">
            <a:avLst/>
          </a:prstGeom>
          <a:noFill/>
        </p:spPr>
        <p:txBody>
          <a:bodyPr wrap="square" numCol="1" rtlCol="0">
            <a:spAutoFit/>
          </a:bodyPr>
          <a:lstStyle/>
          <a:p>
            <a:pPr algn="just"/>
            <a:r>
              <a:rPr lang="en-US" sz="3200" dirty="0">
                <a:latin typeface="Garamond" panose="02020404030301010803" pitchFamily="18" charset="0"/>
              </a:rPr>
              <a:t>In recent decades, Los Angeles, California has experienced an increase in summer temperatures that has intensified the urban heat island effect. The expansion of developed areas has contributed significantly to this phenomenon by trapping and reradiating heat, posing dangerous health risks to residents. To mitigate this problem, organizations including City Plants and the L.A.’s Office of City Forest Management have implemented initiatives to promote urban greening and tree planting, which help cool down vulnerable communities. In collaboration with these partners, NASA DEVELOP has undertaken a study to investigate the role of trees in urban environments and their effectiveness in reducing local urban heat islands.</a:t>
            </a:r>
          </a:p>
        </p:txBody>
      </p:sp>
      <p:sp>
        <p:nvSpPr>
          <p:cNvPr id="147" name="TextBox 146">
            <a:extLst>
              <a:ext uri="{FF2B5EF4-FFF2-40B4-BE49-F238E27FC236}">
                <a16:creationId xmlns:a16="http://schemas.microsoft.com/office/drawing/2014/main" id="{731555D6-C3E3-4DE3-BB01-8CBEFA8C7B6B}"/>
              </a:ext>
            </a:extLst>
          </p:cNvPr>
          <p:cNvSpPr txBox="1"/>
          <p:nvPr/>
        </p:nvSpPr>
        <p:spPr>
          <a:xfrm>
            <a:off x="14292142" y="23173993"/>
            <a:ext cx="7793858" cy="769441"/>
          </a:xfrm>
          <a:prstGeom prst="rect">
            <a:avLst/>
          </a:prstGeom>
          <a:noFill/>
        </p:spPr>
        <p:txBody>
          <a:bodyPr wrap="square" lIns="91440" tIns="45720" rIns="91440" bIns="45720" rtlCol="0" anchor="t">
            <a:spAutoFit/>
          </a:bodyPr>
          <a:lstStyle/>
          <a:p>
            <a:r>
              <a:rPr lang="en-US" sz="4400" b="1" dirty="0">
                <a:solidFill>
                  <a:srgbClr val="236F99"/>
                </a:solidFill>
                <a:latin typeface="Century Gothic"/>
              </a:rPr>
              <a:t>NASA Earth Observations</a:t>
            </a:r>
          </a:p>
        </p:txBody>
      </p:sp>
      <p:sp>
        <p:nvSpPr>
          <p:cNvPr id="164" name="TextBox 163">
            <a:extLst>
              <a:ext uri="{FF2B5EF4-FFF2-40B4-BE49-F238E27FC236}">
                <a16:creationId xmlns:a16="http://schemas.microsoft.com/office/drawing/2014/main" id="{F9CDCD84-5F0B-47BA-A910-F95C04DC14AA}"/>
              </a:ext>
            </a:extLst>
          </p:cNvPr>
          <p:cNvSpPr txBox="1"/>
          <p:nvPr/>
        </p:nvSpPr>
        <p:spPr>
          <a:xfrm>
            <a:off x="19070233" y="16694059"/>
            <a:ext cx="494084" cy="338554"/>
          </a:xfrm>
          <a:prstGeom prst="rect">
            <a:avLst/>
          </a:prstGeom>
          <a:noFill/>
        </p:spPr>
        <p:txBody>
          <a:bodyPr wrap="square" rtlCol="0">
            <a:spAutoFit/>
          </a:bodyPr>
          <a:lstStyle/>
          <a:p>
            <a:pPr algn="ctr"/>
            <a:r>
              <a:rPr lang="en-US" sz="1600">
                <a:solidFill>
                  <a:schemeClr val="tx1">
                    <a:lumMod val="75000"/>
                    <a:lumOff val="25000"/>
                  </a:schemeClr>
                </a:solidFill>
              </a:rPr>
              <a:t>0.0</a:t>
            </a:r>
          </a:p>
        </p:txBody>
      </p:sp>
      <p:sp>
        <p:nvSpPr>
          <p:cNvPr id="165" name="TextBox 164">
            <a:extLst>
              <a:ext uri="{FF2B5EF4-FFF2-40B4-BE49-F238E27FC236}">
                <a16:creationId xmlns:a16="http://schemas.microsoft.com/office/drawing/2014/main" id="{0C583DBC-AB1C-41AD-A6E3-73DFFE44A7CD}"/>
              </a:ext>
            </a:extLst>
          </p:cNvPr>
          <p:cNvSpPr txBox="1"/>
          <p:nvPr/>
        </p:nvSpPr>
        <p:spPr>
          <a:xfrm>
            <a:off x="20579109" y="16694059"/>
            <a:ext cx="494084" cy="338554"/>
          </a:xfrm>
          <a:prstGeom prst="rect">
            <a:avLst/>
          </a:prstGeom>
          <a:noFill/>
        </p:spPr>
        <p:txBody>
          <a:bodyPr wrap="square" rtlCol="0">
            <a:spAutoFit/>
          </a:bodyPr>
          <a:lstStyle/>
          <a:p>
            <a:pPr algn="ctr"/>
            <a:r>
              <a:rPr lang="en-US" sz="1600">
                <a:solidFill>
                  <a:schemeClr val="tx1">
                    <a:lumMod val="75000"/>
                    <a:lumOff val="25000"/>
                  </a:schemeClr>
                </a:solidFill>
              </a:rPr>
              <a:t>0.1</a:t>
            </a:r>
          </a:p>
        </p:txBody>
      </p:sp>
      <p:sp>
        <p:nvSpPr>
          <p:cNvPr id="166" name="TextBox 165">
            <a:extLst>
              <a:ext uri="{FF2B5EF4-FFF2-40B4-BE49-F238E27FC236}">
                <a16:creationId xmlns:a16="http://schemas.microsoft.com/office/drawing/2014/main" id="{4378C5B0-39D1-47F6-A705-EC94EBB391E6}"/>
              </a:ext>
            </a:extLst>
          </p:cNvPr>
          <p:cNvSpPr txBox="1"/>
          <p:nvPr/>
        </p:nvSpPr>
        <p:spPr>
          <a:xfrm>
            <a:off x="22087985" y="16657888"/>
            <a:ext cx="494084" cy="338554"/>
          </a:xfrm>
          <a:prstGeom prst="rect">
            <a:avLst/>
          </a:prstGeom>
          <a:noFill/>
        </p:spPr>
        <p:txBody>
          <a:bodyPr wrap="square" rtlCol="0">
            <a:spAutoFit/>
          </a:bodyPr>
          <a:lstStyle/>
          <a:p>
            <a:pPr algn="ctr"/>
            <a:r>
              <a:rPr lang="en-US" sz="1600">
                <a:solidFill>
                  <a:schemeClr val="tx1">
                    <a:lumMod val="75000"/>
                    <a:lumOff val="25000"/>
                  </a:schemeClr>
                </a:solidFill>
              </a:rPr>
              <a:t>0.2</a:t>
            </a:r>
          </a:p>
        </p:txBody>
      </p:sp>
      <p:sp>
        <p:nvSpPr>
          <p:cNvPr id="167" name="TextBox 166">
            <a:extLst>
              <a:ext uri="{FF2B5EF4-FFF2-40B4-BE49-F238E27FC236}">
                <a16:creationId xmlns:a16="http://schemas.microsoft.com/office/drawing/2014/main" id="{C9B19D49-CBFB-4546-8BB8-C8BE88A270C9}"/>
              </a:ext>
            </a:extLst>
          </p:cNvPr>
          <p:cNvSpPr txBox="1"/>
          <p:nvPr/>
        </p:nvSpPr>
        <p:spPr>
          <a:xfrm>
            <a:off x="23593632" y="16657888"/>
            <a:ext cx="494084" cy="338554"/>
          </a:xfrm>
          <a:prstGeom prst="rect">
            <a:avLst/>
          </a:prstGeom>
          <a:noFill/>
        </p:spPr>
        <p:txBody>
          <a:bodyPr wrap="square" rtlCol="0">
            <a:spAutoFit/>
          </a:bodyPr>
          <a:lstStyle/>
          <a:p>
            <a:pPr algn="ctr"/>
            <a:r>
              <a:rPr lang="en-US" sz="1600">
                <a:solidFill>
                  <a:schemeClr val="tx1">
                    <a:lumMod val="75000"/>
                    <a:lumOff val="25000"/>
                  </a:schemeClr>
                </a:solidFill>
              </a:rPr>
              <a:t>0.3</a:t>
            </a:r>
          </a:p>
        </p:txBody>
      </p:sp>
      <p:sp>
        <p:nvSpPr>
          <p:cNvPr id="168" name="TextBox 167">
            <a:extLst>
              <a:ext uri="{FF2B5EF4-FFF2-40B4-BE49-F238E27FC236}">
                <a16:creationId xmlns:a16="http://schemas.microsoft.com/office/drawing/2014/main" id="{5D9178CF-4135-484F-82DF-D105C04AB33D}"/>
              </a:ext>
            </a:extLst>
          </p:cNvPr>
          <p:cNvSpPr txBox="1"/>
          <p:nvPr/>
        </p:nvSpPr>
        <p:spPr>
          <a:xfrm>
            <a:off x="25098105" y="16657888"/>
            <a:ext cx="494084" cy="338554"/>
          </a:xfrm>
          <a:prstGeom prst="rect">
            <a:avLst/>
          </a:prstGeom>
          <a:noFill/>
        </p:spPr>
        <p:txBody>
          <a:bodyPr wrap="square" rtlCol="0">
            <a:spAutoFit/>
          </a:bodyPr>
          <a:lstStyle/>
          <a:p>
            <a:pPr algn="ctr"/>
            <a:r>
              <a:rPr lang="en-US" sz="1600">
                <a:solidFill>
                  <a:schemeClr val="tx1">
                    <a:lumMod val="75000"/>
                    <a:lumOff val="25000"/>
                  </a:schemeClr>
                </a:solidFill>
              </a:rPr>
              <a:t>0.4</a:t>
            </a:r>
          </a:p>
        </p:txBody>
      </p:sp>
      <p:sp>
        <p:nvSpPr>
          <p:cNvPr id="169" name="TextBox 168">
            <a:extLst>
              <a:ext uri="{FF2B5EF4-FFF2-40B4-BE49-F238E27FC236}">
                <a16:creationId xmlns:a16="http://schemas.microsoft.com/office/drawing/2014/main" id="{478574CC-44C5-417C-AC42-A4A6157AFB46}"/>
              </a:ext>
            </a:extLst>
          </p:cNvPr>
          <p:cNvSpPr txBox="1"/>
          <p:nvPr/>
        </p:nvSpPr>
        <p:spPr>
          <a:xfrm>
            <a:off x="18731772" y="15417763"/>
            <a:ext cx="585503" cy="338554"/>
          </a:xfrm>
          <a:prstGeom prst="rect">
            <a:avLst/>
          </a:prstGeom>
          <a:noFill/>
        </p:spPr>
        <p:txBody>
          <a:bodyPr wrap="square" rtlCol="0">
            <a:spAutoFit/>
          </a:bodyPr>
          <a:lstStyle/>
          <a:p>
            <a:pPr algn="ctr"/>
            <a:r>
              <a:rPr lang="en-US" sz="1600">
                <a:solidFill>
                  <a:schemeClr val="tx1">
                    <a:lumMod val="75000"/>
                    <a:lumOff val="25000"/>
                  </a:schemeClr>
                </a:solidFill>
              </a:rPr>
              <a:t>105</a:t>
            </a:r>
          </a:p>
        </p:txBody>
      </p:sp>
      <p:sp>
        <p:nvSpPr>
          <p:cNvPr id="170" name="TextBox 169">
            <a:extLst>
              <a:ext uri="{FF2B5EF4-FFF2-40B4-BE49-F238E27FC236}">
                <a16:creationId xmlns:a16="http://schemas.microsoft.com/office/drawing/2014/main" id="{8F1B9715-3B1E-4E78-BF38-FD505CD917E7}"/>
              </a:ext>
            </a:extLst>
          </p:cNvPr>
          <p:cNvSpPr txBox="1"/>
          <p:nvPr/>
        </p:nvSpPr>
        <p:spPr>
          <a:xfrm>
            <a:off x="18735001" y="16448932"/>
            <a:ext cx="585503" cy="338554"/>
          </a:xfrm>
          <a:prstGeom prst="rect">
            <a:avLst/>
          </a:prstGeom>
          <a:noFill/>
        </p:spPr>
        <p:txBody>
          <a:bodyPr wrap="square" rtlCol="0">
            <a:spAutoFit/>
          </a:bodyPr>
          <a:lstStyle/>
          <a:p>
            <a:pPr algn="ctr"/>
            <a:r>
              <a:rPr lang="en-US" sz="1600">
                <a:solidFill>
                  <a:schemeClr val="tx1">
                    <a:lumMod val="75000"/>
                    <a:lumOff val="25000"/>
                  </a:schemeClr>
                </a:solidFill>
              </a:rPr>
              <a:t>100</a:t>
            </a:r>
          </a:p>
        </p:txBody>
      </p:sp>
      <p:sp>
        <p:nvSpPr>
          <p:cNvPr id="171" name="TextBox 170">
            <a:extLst>
              <a:ext uri="{FF2B5EF4-FFF2-40B4-BE49-F238E27FC236}">
                <a16:creationId xmlns:a16="http://schemas.microsoft.com/office/drawing/2014/main" id="{92308D69-CC00-4BD3-A027-34841797E7FA}"/>
              </a:ext>
            </a:extLst>
          </p:cNvPr>
          <p:cNvSpPr txBox="1"/>
          <p:nvPr/>
        </p:nvSpPr>
        <p:spPr>
          <a:xfrm>
            <a:off x="18724193" y="14380201"/>
            <a:ext cx="585503" cy="338554"/>
          </a:xfrm>
          <a:prstGeom prst="rect">
            <a:avLst/>
          </a:prstGeom>
          <a:noFill/>
        </p:spPr>
        <p:txBody>
          <a:bodyPr wrap="square" rtlCol="0">
            <a:spAutoFit/>
          </a:bodyPr>
          <a:lstStyle/>
          <a:p>
            <a:pPr algn="ctr"/>
            <a:r>
              <a:rPr lang="en-US" sz="1600">
                <a:solidFill>
                  <a:schemeClr val="tx1">
                    <a:lumMod val="75000"/>
                    <a:lumOff val="25000"/>
                  </a:schemeClr>
                </a:solidFill>
              </a:rPr>
              <a:t>110</a:t>
            </a:r>
          </a:p>
        </p:txBody>
      </p:sp>
      <p:sp>
        <p:nvSpPr>
          <p:cNvPr id="172" name="TextBox 171">
            <a:extLst>
              <a:ext uri="{FF2B5EF4-FFF2-40B4-BE49-F238E27FC236}">
                <a16:creationId xmlns:a16="http://schemas.microsoft.com/office/drawing/2014/main" id="{92D8A049-C453-49FA-A4E1-5B8DA5A175F7}"/>
              </a:ext>
            </a:extLst>
          </p:cNvPr>
          <p:cNvSpPr txBox="1"/>
          <p:nvPr/>
        </p:nvSpPr>
        <p:spPr>
          <a:xfrm>
            <a:off x="18715439" y="13340991"/>
            <a:ext cx="585503" cy="338554"/>
          </a:xfrm>
          <a:prstGeom prst="rect">
            <a:avLst/>
          </a:prstGeom>
          <a:noFill/>
        </p:spPr>
        <p:txBody>
          <a:bodyPr wrap="square" rtlCol="0">
            <a:spAutoFit/>
          </a:bodyPr>
          <a:lstStyle/>
          <a:p>
            <a:pPr algn="ctr"/>
            <a:r>
              <a:rPr lang="en-US" sz="1600">
                <a:solidFill>
                  <a:schemeClr val="tx1">
                    <a:lumMod val="75000"/>
                    <a:lumOff val="25000"/>
                  </a:schemeClr>
                </a:solidFill>
              </a:rPr>
              <a:t>115</a:t>
            </a:r>
          </a:p>
        </p:txBody>
      </p:sp>
      <p:sp>
        <p:nvSpPr>
          <p:cNvPr id="173" name="TextBox 172">
            <a:extLst>
              <a:ext uri="{FF2B5EF4-FFF2-40B4-BE49-F238E27FC236}">
                <a16:creationId xmlns:a16="http://schemas.microsoft.com/office/drawing/2014/main" id="{31C5B12D-2582-484E-BCEC-C60E45CF6A2B}"/>
              </a:ext>
            </a:extLst>
          </p:cNvPr>
          <p:cNvSpPr txBox="1"/>
          <p:nvPr/>
        </p:nvSpPr>
        <p:spPr>
          <a:xfrm>
            <a:off x="18710096" y="12297837"/>
            <a:ext cx="585503" cy="338554"/>
          </a:xfrm>
          <a:prstGeom prst="rect">
            <a:avLst/>
          </a:prstGeom>
          <a:noFill/>
        </p:spPr>
        <p:txBody>
          <a:bodyPr wrap="square" rtlCol="0">
            <a:spAutoFit/>
          </a:bodyPr>
          <a:lstStyle/>
          <a:p>
            <a:pPr algn="ctr"/>
            <a:r>
              <a:rPr lang="en-US" sz="1600">
                <a:solidFill>
                  <a:schemeClr val="tx1">
                    <a:lumMod val="75000"/>
                    <a:lumOff val="25000"/>
                  </a:schemeClr>
                </a:solidFill>
              </a:rPr>
              <a:t>120</a:t>
            </a:r>
          </a:p>
        </p:txBody>
      </p:sp>
      <p:sp>
        <p:nvSpPr>
          <p:cNvPr id="174" name="TextBox 173">
            <a:extLst>
              <a:ext uri="{FF2B5EF4-FFF2-40B4-BE49-F238E27FC236}">
                <a16:creationId xmlns:a16="http://schemas.microsoft.com/office/drawing/2014/main" id="{6C376137-A056-45BA-BA79-3CE93C3F01D6}"/>
              </a:ext>
            </a:extLst>
          </p:cNvPr>
          <p:cNvSpPr txBox="1"/>
          <p:nvPr/>
        </p:nvSpPr>
        <p:spPr>
          <a:xfrm>
            <a:off x="18710096" y="11254683"/>
            <a:ext cx="585503" cy="338554"/>
          </a:xfrm>
          <a:prstGeom prst="rect">
            <a:avLst/>
          </a:prstGeom>
          <a:noFill/>
        </p:spPr>
        <p:txBody>
          <a:bodyPr wrap="square" rtlCol="0">
            <a:spAutoFit/>
          </a:bodyPr>
          <a:lstStyle/>
          <a:p>
            <a:pPr algn="ctr"/>
            <a:r>
              <a:rPr lang="en-US" sz="1600">
                <a:solidFill>
                  <a:schemeClr val="tx1">
                    <a:lumMod val="75000"/>
                    <a:lumOff val="25000"/>
                  </a:schemeClr>
                </a:solidFill>
              </a:rPr>
              <a:t>125</a:t>
            </a:r>
          </a:p>
        </p:txBody>
      </p:sp>
      <p:sp>
        <p:nvSpPr>
          <p:cNvPr id="175" name="TextBox 174">
            <a:extLst>
              <a:ext uri="{FF2B5EF4-FFF2-40B4-BE49-F238E27FC236}">
                <a16:creationId xmlns:a16="http://schemas.microsoft.com/office/drawing/2014/main" id="{1BD3B7CA-3737-49B6-ACBE-399EA643A49F}"/>
              </a:ext>
            </a:extLst>
          </p:cNvPr>
          <p:cNvSpPr txBox="1"/>
          <p:nvPr/>
        </p:nvSpPr>
        <p:spPr>
          <a:xfrm>
            <a:off x="19874421" y="16993245"/>
            <a:ext cx="6663244" cy="646331"/>
          </a:xfrm>
          <a:prstGeom prst="rect">
            <a:avLst/>
          </a:prstGeom>
          <a:noFill/>
        </p:spPr>
        <p:txBody>
          <a:bodyPr wrap="square" rtlCol="0">
            <a:spAutoFit/>
          </a:bodyPr>
          <a:lstStyle/>
          <a:p>
            <a:pPr algn="ctr"/>
            <a:r>
              <a:rPr lang="en-US">
                <a:solidFill>
                  <a:schemeClr val="tx1">
                    <a:lumMod val="75000"/>
                    <a:lumOff val="25000"/>
                  </a:schemeClr>
                </a:solidFill>
              </a:rPr>
              <a:t>Vegetation Cover Summer 2016</a:t>
            </a:r>
          </a:p>
          <a:p>
            <a:pPr algn="ctr"/>
            <a:r>
              <a:rPr lang="en-US">
                <a:solidFill>
                  <a:schemeClr val="tx1">
                    <a:lumMod val="75000"/>
                    <a:lumOff val="25000"/>
                  </a:schemeClr>
                </a:solidFill>
              </a:rPr>
              <a:t>(Normalized Difference Vegetation Index)</a:t>
            </a:r>
          </a:p>
        </p:txBody>
      </p:sp>
      <p:sp>
        <p:nvSpPr>
          <p:cNvPr id="176" name="TextBox 175">
            <a:extLst>
              <a:ext uri="{FF2B5EF4-FFF2-40B4-BE49-F238E27FC236}">
                <a16:creationId xmlns:a16="http://schemas.microsoft.com/office/drawing/2014/main" id="{549A64FE-B8C4-48E0-A297-BB0BE85041AC}"/>
              </a:ext>
            </a:extLst>
          </p:cNvPr>
          <p:cNvSpPr txBox="1"/>
          <p:nvPr/>
        </p:nvSpPr>
        <p:spPr>
          <a:xfrm rot="16200000">
            <a:off x="15730511" y="13543847"/>
            <a:ext cx="5581751" cy="646331"/>
          </a:xfrm>
          <a:prstGeom prst="rect">
            <a:avLst/>
          </a:prstGeom>
          <a:noFill/>
        </p:spPr>
        <p:txBody>
          <a:bodyPr wrap="square" rtlCol="0">
            <a:spAutoFit/>
          </a:bodyPr>
          <a:lstStyle/>
          <a:p>
            <a:pPr algn="ctr"/>
            <a:r>
              <a:rPr lang="en-US">
                <a:solidFill>
                  <a:schemeClr val="tx1">
                    <a:lumMod val="75000"/>
                    <a:lumOff val="25000"/>
                  </a:schemeClr>
                </a:solidFill>
              </a:rPr>
              <a:t>Average Summer 2016 </a:t>
            </a:r>
          </a:p>
          <a:p>
            <a:pPr algn="ctr"/>
            <a:r>
              <a:rPr lang="en-US">
                <a:solidFill>
                  <a:schemeClr val="tx1">
                    <a:lumMod val="75000"/>
                    <a:lumOff val="25000"/>
                  </a:schemeClr>
                </a:solidFill>
              </a:rPr>
              <a:t>Land Surface Temperature (</a:t>
            </a:r>
            <a:r>
              <a:rPr lang="en-US">
                <a:solidFill>
                  <a:schemeClr val="tx1">
                    <a:lumMod val="75000"/>
                    <a:lumOff val="25000"/>
                  </a:schemeClr>
                </a:solidFill>
                <a:latin typeface="Century Gothic" panose="020B0502020202020204" pitchFamily="34" charset="0"/>
              </a:rPr>
              <a:t>◦</a:t>
            </a:r>
            <a:r>
              <a:rPr lang="en-US">
                <a:solidFill>
                  <a:schemeClr val="tx1">
                    <a:lumMod val="75000"/>
                    <a:lumOff val="25000"/>
                  </a:schemeClr>
                </a:solidFill>
              </a:rPr>
              <a:t>F)</a:t>
            </a:r>
          </a:p>
        </p:txBody>
      </p:sp>
      <p:sp>
        <p:nvSpPr>
          <p:cNvPr id="181" name="TextBox 180">
            <a:extLst>
              <a:ext uri="{FF2B5EF4-FFF2-40B4-BE49-F238E27FC236}">
                <a16:creationId xmlns:a16="http://schemas.microsoft.com/office/drawing/2014/main" id="{CAB3C082-4B9D-440D-8E1E-FE44948FBF98}"/>
              </a:ext>
            </a:extLst>
          </p:cNvPr>
          <p:cNvSpPr txBox="1"/>
          <p:nvPr/>
        </p:nvSpPr>
        <p:spPr>
          <a:xfrm>
            <a:off x="13514819" y="11223748"/>
            <a:ext cx="481496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i="1" dirty="0">
                <a:solidFill>
                  <a:schemeClr val="accent2"/>
                </a:solidFill>
              </a:rPr>
              <a:t>The study of five distinct regions in L.A. indicates a strong correlation between temperature and the presence of vegetation cover</a:t>
            </a:r>
          </a:p>
        </p:txBody>
      </p:sp>
      <p:pic>
        <p:nvPicPr>
          <p:cNvPr id="6" name="Picture 5">
            <a:extLst>
              <a:ext uri="{FF2B5EF4-FFF2-40B4-BE49-F238E27FC236}">
                <a16:creationId xmlns:a16="http://schemas.microsoft.com/office/drawing/2014/main" id="{C2668A50-9CCA-43A5-9A3B-D8B146093A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5747" y="22012981"/>
            <a:ext cx="5815014" cy="604704"/>
          </a:xfrm>
          <a:prstGeom prst="round2DiagRect">
            <a:avLst>
              <a:gd name="adj1" fmla="val 50000"/>
              <a:gd name="adj2" fmla="val 0"/>
            </a:avLst>
          </a:prstGeom>
        </p:spPr>
      </p:pic>
      <p:sp>
        <p:nvSpPr>
          <p:cNvPr id="9" name="TextBox 8">
            <a:extLst>
              <a:ext uri="{FF2B5EF4-FFF2-40B4-BE49-F238E27FC236}">
                <a16:creationId xmlns:a16="http://schemas.microsoft.com/office/drawing/2014/main" id="{8EA6403C-53DD-4068-9B1F-9113A928A076}"/>
              </a:ext>
            </a:extLst>
          </p:cNvPr>
          <p:cNvSpPr txBox="1"/>
          <p:nvPr/>
        </p:nvSpPr>
        <p:spPr>
          <a:xfrm>
            <a:off x="1266644" y="13542215"/>
            <a:ext cx="4109201" cy="1569660"/>
          </a:xfrm>
          <a:prstGeom prst="rect">
            <a:avLst/>
          </a:prstGeom>
          <a:noFill/>
        </p:spPr>
        <p:txBody>
          <a:bodyPr wrap="square" rtlCol="0">
            <a:spAutoFit/>
          </a:bodyPr>
          <a:lstStyle/>
          <a:p>
            <a:r>
              <a:rPr lang="en-US" sz="3200">
                <a:solidFill>
                  <a:schemeClr val="tx1">
                    <a:lumMod val="75000"/>
                    <a:lumOff val="25000"/>
                  </a:schemeClr>
                </a:solidFill>
              </a:rPr>
              <a:t>Tree Canopy Cover Change by Census Tract 2016-2022</a:t>
            </a:r>
          </a:p>
        </p:txBody>
      </p:sp>
      <p:pic>
        <p:nvPicPr>
          <p:cNvPr id="11" name="Picture 10">
            <a:extLst>
              <a:ext uri="{FF2B5EF4-FFF2-40B4-BE49-F238E27FC236}">
                <a16:creationId xmlns:a16="http://schemas.microsoft.com/office/drawing/2014/main" id="{2C2475B7-9050-4289-8E91-E29AD8FCC427}"/>
              </a:ext>
            </a:extLst>
          </p:cNvPr>
          <p:cNvPicPr>
            <a:picLocks noChangeAspect="1"/>
          </p:cNvPicPr>
          <p:nvPr/>
        </p:nvPicPr>
        <p:blipFill rotWithShape="1">
          <a:blip r:embed="rId20">
            <a:extLst>
              <a:ext uri="{28A0092B-C50C-407E-A947-70E740481C1C}">
                <a14:useLocalDpi xmlns:a14="http://schemas.microsoft.com/office/drawing/2010/main" val="0"/>
              </a:ext>
            </a:extLst>
          </a:blip>
          <a:srcRect l="11145" t="10456" r="8753" b="8691"/>
          <a:stretch/>
        </p:blipFill>
        <p:spPr>
          <a:xfrm>
            <a:off x="14501241" y="17843514"/>
            <a:ext cx="7252893" cy="4392639"/>
          </a:xfrm>
          <a:prstGeom prst="rect">
            <a:avLst/>
          </a:prstGeom>
        </p:spPr>
      </p:pic>
      <p:sp>
        <p:nvSpPr>
          <p:cNvPr id="96" name="TextBox 95">
            <a:extLst>
              <a:ext uri="{FF2B5EF4-FFF2-40B4-BE49-F238E27FC236}">
                <a16:creationId xmlns:a16="http://schemas.microsoft.com/office/drawing/2014/main" id="{DB1262CF-2387-44A9-A111-B84F13FE82F0}"/>
              </a:ext>
            </a:extLst>
          </p:cNvPr>
          <p:cNvSpPr txBox="1"/>
          <p:nvPr/>
        </p:nvSpPr>
        <p:spPr>
          <a:xfrm>
            <a:off x="14294447" y="22189246"/>
            <a:ext cx="655210" cy="338554"/>
          </a:xfrm>
          <a:prstGeom prst="rect">
            <a:avLst/>
          </a:prstGeom>
          <a:noFill/>
        </p:spPr>
        <p:txBody>
          <a:bodyPr wrap="square" rtlCol="0">
            <a:spAutoFit/>
          </a:bodyPr>
          <a:lstStyle/>
          <a:p>
            <a:pPr algn="ctr"/>
            <a:r>
              <a:rPr lang="en-US" sz="1600">
                <a:solidFill>
                  <a:schemeClr val="tx1">
                    <a:lumMod val="75000"/>
                    <a:lumOff val="25000"/>
                  </a:schemeClr>
                </a:solidFill>
              </a:rPr>
              <a:t>2016</a:t>
            </a:r>
          </a:p>
        </p:txBody>
      </p:sp>
      <p:sp>
        <p:nvSpPr>
          <p:cNvPr id="98" name="TextBox 97">
            <a:extLst>
              <a:ext uri="{FF2B5EF4-FFF2-40B4-BE49-F238E27FC236}">
                <a16:creationId xmlns:a16="http://schemas.microsoft.com/office/drawing/2014/main" id="{60F52E4D-E663-4B75-855E-16BE1A33C5CA}"/>
              </a:ext>
            </a:extLst>
          </p:cNvPr>
          <p:cNvSpPr txBox="1"/>
          <p:nvPr/>
        </p:nvSpPr>
        <p:spPr>
          <a:xfrm>
            <a:off x="15482700" y="22186147"/>
            <a:ext cx="655210" cy="338554"/>
          </a:xfrm>
          <a:prstGeom prst="rect">
            <a:avLst/>
          </a:prstGeom>
          <a:noFill/>
        </p:spPr>
        <p:txBody>
          <a:bodyPr wrap="square" rtlCol="0">
            <a:spAutoFit/>
          </a:bodyPr>
          <a:lstStyle/>
          <a:p>
            <a:pPr algn="ctr"/>
            <a:r>
              <a:rPr lang="en-US" sz="1600">
                <a:solidFill>
                  <a:schemeClr val="tx1">
                    <a:lumMod val="75000"/>
                    <a:lumOff val="25000"/>
                  </a:schemeClr>
                </a:solidFill>
              </a:rPr>
              <a:t>2017</a:t>
            </a:r>
          </a:p>
        </p:txBody>
      </p:sp>
      <p:sp>
        <p:nvSpPr>
          <p:cNvPr id="99" name="TextBox 98">
            <a:extLst>
              <a:ext uri="{FF2B5EF4-FFF2-40B4-BE49-F238E27FC236}">
                <a16:creationId xmlns:a16="http://schemas.microsoft.com/office/drawing/2014/main" id="{B2C9DFA6-6B45-4413-A253-B91F48C1E612}"/>
              </a:ext>
            </a:extLst>
          </p:cNvPr>
          <p:cNvSpPr txBox="1"/>
          <p:nvPr/>
        </p:nvSpPr>
        <p:spPr>
          <a:xfrm>
            <a:off x="16633021" y="22174923"/>
            <a:ext cx="655210" cy="338554"/>
          </a:xfrm>
          <a:prstGeom prst="rect">
            <a:avLst/>
          </a:prstGeom>
          <a:noFill/>
        </p:spPr>
        <p:txBody>
          <a:bodyPr wrap="square" rtlCol="0">
            <a:spAutoFit/>
          </a:bodyPr>
          <a:lstStyle/>
          <a:p>
            <a:pPr algn="ctr"/>
            <a:r>
              <a:rPr lang="en-US" sz="1600">
                <a:solidFill>
                  <a:schemeClr val="tx1">
                    <a:lumMod val="75000"/>
                    <a:lumOff val="25000"/>
                  </a:schemeClr>
                </a:solidFill>
              </a:rPr>
              <a:t>2018</a:t>
            </a:r>
          </a:p>
        </p:txBody>
      </p:sp>
      <p:sp>
        <p:nvSpPr>
          <p:cNvPr id="105" name="TextBox 104">
            <a:extLst>
              <a:ext uri="{FF2B5EF4-FFF2-40B4-BE49-F238E27FC236}">
                <a16:creationId xmlns:a16="http://schemas.microsoft.com/office/drawing/2014/main" id="{987DC6B5-D66B-4C28-8666-DC192D19AB8F}"/>
              </a:ext>
            </a:extLst>
          </p:cNvPr>
          <p:cNvSpPr txBox="1"/>
          <p:nvPr/>
        </p:nvSpPr>
        <p:spPr>
          <a:xfrm>
            <a:off x="17800082" y="22165212"/>
            <a:ext cx="655210" cy="338554"/>
          </a:xfrm>
          <a:prstGeom prst="rect">
            <a:avLst/>
          </a:prstGeom>
          <a:noFill/>
        </p:spPr>
        <p:txBody>
          <a:bodyPr wrap="square" rtlCol="0">
            <a:spAutoFit/>
          </a:bodyPr>
          <a:lstStyle/>
          <a:p>
            <a:pPr algn="ctr"/>
            <a:r>
              <a:rPr lang="en-US" sz="1600">
                <a:solidFill>
                  <a:schemeClr val="tx1">
                    <a:lumMod val="75000"/>
                    <a:lumOff val="25000"/>
                  </a:schemeClr>
                </a:solidFill>
              </a:rPr>
              <a:t>2019</a:t>
            </a:r>
          </a:p>
        </p:txBody>
      </p:sp>
      <p:sp>
        <p:nvSpPr>
          <p:cNvPr id="106" name="TextBox 105">
            <a:extLst>
              <a:ext uri="{FF2B5EF4-FFF2-40B4-BE49-F238E27FC236}">
                <a16:creationId xmlns:a16="http://schemas.microsoft.com/office/drawing/2014/main" id="{1204531E-6610-4ED0-B48C-C3B1E32E9CBC}"/>
              </a:ext>
            </a:extLst>
          </p:cNvPr>
          <p:cNvSpPr txBox="1"/>
          <p:nvPr/>
        </p:nvSpPr>
        <p:spPr>
          <a:xfrm>
            <a:off x="18984027" y="22168123"/>
            <a:ext cx="655210" cy="338554"/>
          </a:xfrm>
          <a:prstGeom prst="rect">
            <a:avLst/>
          </a:prstGeom>
          <a:noFill/>
        </p:spPr>
        <p:txBody>
          <a:bodyPr wrap="square" rtlCol="0">
            <a:spAutoFit/>
          </a:bodyPr>
          <a:lstStyle/>
          <a:p>
            <a:pPr algn="ctr"/>
            <a:r>
              <a:rPr lang="en-US" sz="1600">
                <a:solidFill>
                  <a:schemeClr val="tx1">
                    <a:lumMod val="75000"/>
                    <a:lumOff val="25000"/>
                  </a:schemeClr>
                </a:solidFill>
              </a:rPr>
              <a:t>2020</a:t>
            </a:r>
          </a:p>
        </p:txBody>
      </p:sp>
      <p:sp>
        <p:nvSpPr>
          <p:cNvPr id="107" name="TextBox 106">
            <a:extLst>
              <a:ext uri="{FF2B5EF4-FFF2-40B4-BE49-F238E27FC236}">
                <a16:creationId xmlns:a16="http://schemas.microsoft.com/office/drawing/2014/main" id="{DC42288A-AE10-4966-94B2-DAFE9BF43590}"/>
              </a:ext>
            </a:extLst>
          </p:cNvPr>
          <p:cNvSpPr txBox="1"/>
          <p:nvPr/>
        </p:nvSpPr>
        <p:spPr>
          <a:xfrm>
            <a:off x="20149114" y="22142772"/>
            <a:ext cx="655210" cy="338554"/>
          </a:xfrm>
          <a:prstGeom prst="rect">
            <a:avLst/>
          </a:prstGeom>
          <a:noFill/>
        </p:spPr>
        <p:txBody>
          <a:bodyPr wrap="square" rtlCol="0">
            <a:spAutoFit/>
          </a:bodyPr>
          <a:lstStyle/>
          <a:p>
            <a:pPr algn="ctr"/>
            <a:r>
              <a:rPr lang="en-US" sz="1600">
                <a:solidFill>
                  <a:schemeClr val="tx1">
                    <a:lumMod val="75000"/>
                    <a:lumOff val="25000"/>
                  </a:schemeClr>
                </a:solidFill>
              </a:rPr>
              <a:t>2021</a:t>
            </a:r>
          </a:p>
        </p:txBody>
      </p:sp>
      <p:sp>
        <p:nvSpPr>
          <p:cNvPr id="109" name="TextBox 108">
            <a:extLst>
              <a:ext uri="{FF2B5EF4-FFF2-40B4-BE49-F238E27FC236}">
                <a16:creationId xmlns:a16="http://schemas.microsoft.com/office/drawing/2014/main" id="{9DB1409E-1AE0-4F0B-AE16-0729E320FB9B}"/>
              </a:ext>
            </a:extLst>
          </p:cNvPr>
          <p:cNvSpPr txBox="1"/>
          <p:nvPr/>
        </p:nvSpPr>
        <p:spPr>
          <a:xfrm>
            <a:off x="21309903" y="22133162"/>
            <a:ext cx="655210" cy="338554"/>
          </a:xfrm>
          <a:prstGeom prst="rect">
            <a:avLst/>
          </a:prstGeom>
          <a:noFill/>
        </p:spPr>
        <p:txBody>
          <a:bodyPr wrap="square" rtlCol="0">
            <a:spAutoFit/>
          </a:bodyPr>
          <a:lstStyle/>
          <a:p>
            <a:pPr algn="ctr"/>
            <a:r>
              <a:rPr lang="en-US" sz="1600">
                <a:solidFill>
                  <a:schemeClr val="tx1">
                    <a:lumMod val="75000"/>
                    <a:lumOff val="25000"/>
                  </a:schemeClr>
                </a:solidFill>
              </a:rPr>
              <a:t>2022</a:t>
            </a:r>
          </a:p>
        </p:txBody>
      </p:sp>
      <p:sp>
        <p:nvSpPr>
          <p:cNvPr id="110" name="TextBox 109">
            <a:extLst>
              <a:ext uri="{FF2B5EF4-FFF2-40B4-BE49-F238E27FC236}">
                <a16:creationId xmlns:a16="http://schemas.microsoft.com/office/drawing/2014/main" id="{04255368-9626-4318-8DA9-2EFDF5D5031E}"/>
              </a:ext>
            </a:extLst>
          </p:cNvPr>
          <p:cNvSpPr txBox="1"/>
          <p:nvPr/>
        </p:nvSpPr>
        <p:spPr>
          <a:xfrm>
            <a:off x="14014836" y="21938236"/>
            <a:ext cx="585503" cy="338554"/>
          </a:xfrm>
          <a:prstGeom prst="rect">
            <a:avLst/>
          </a:prstGeom>
          <a:noFill/>
        </p:spPr>
        <p:txBody>
          <a:bodyPr wrap="square" rtlCol="0">
            <a:spAutoFit/>
          </a:bodyPr>
          <a:lstStyle/>
          <a:p>
            <a:pPr algn="ctr"/>
            <a:r>
              <a:rPr lang="en-US" sz="1600"/>
              <a:t>100</a:t>
            </a:r>
          </a:p>
        </p:txBody>
      </p:sp>
      <p:sp>
        <p:nvSpPr>
          <p:cNvPr id="111" name="TextBox 110">
            <a:extLst>
              <a:ext uri="{FF2B5EF4-FFF2-40B4-BE49-F238E27FC236}">
                <a16:creationId xmlns:a16="http://schemas.microsoft.com/office/drawing/2014/main" id="{C21DC6CA-527D-4DDC-A2D2-D37CEAE678ED}"/>
              </a:ext>
            </a:extLst>
          </p:cNvPr>
          <p:cNvSpPr txBox="1"/>
          <p:nvPr/>
        </p:nvSpPr>
        <p:spPr>
          <a:xfrm>
            <a:off x="14014836" y="21337599"/>
            <a:ext cx="585503" cy="338554"/>
          </a:xfrm>
          <a:prstGeom prst="rect">
            <a:avLst/>
          </a:prstGeom>
          <a:noFill/>
        </p:spPr>
        <p:txBody>
          <a:bodyPr wrap="square" rtlCol="0">
            <a:spAutoFit/>
          </a:bodyPr>
          <a:lstStyle/>
          <a:p>
            <a:pPr algn="ctr"/>
            <a:r>
              <a:rPr lang="en-US" sz="1600">
                <a:solidFill>
                  <a:schemeClr val="tx1">
                    <a:lumMod val="75000"/>
                    <a:lumOff val="25000"/>
                  </a:schemeClr>
                </a:solidFill>
              </a:rPr>
              <a:t>105</a:t>
            </a:r>
          </a:p>
        </p:txBody>
      </p:sp>
      <p:sp>
        <p:nvSpPr>
          <p:cNvPr id="112" name="TextBox 111">
            <a:extLst>
              <a:ext uri="{FF2B5EF4-FFF2-40B4-BE49-F238E27FC236}">
                <a16:creationId xmlns:a16="http://schemas.microsoft.com/office/drawing/2014/main" id="{B101D003-E2B6-42EC-91A9-767CDD278846}"/>
              </a:ext>
            </a:extLst>
          </p:cNvPr>
          <p:cNvSpPr txBox="1"/>
          <p:nvPr/>
        </p:nvSpPr>
        <p:spPr>
          <a:xfrm>
            <a:off x="14014836" y="20745865"/>
            <a:ext cx="585503" cy="338554"/>
          </a:xfrm>
          <a:prstGeom prst="rect">
            <a:avLst/>
          </a:prstGeom>
          <a:noFill/>
        </p:spPr>
        <p:txBody>
          <a:bodyPr wrap="square" rtlCol="0">
            <a:spAutoFit/>
          </a:bodyPr>
          <a:lstStyle/>
          <a:p>
            <a:pPr algn="ctr"/>
            <a:r>
              <a:rPr lang="en-US" sz="1600">
                <a:solidFill>
                  <a:schemeClr val="tx1">
                    <a:lumMod val="75000"/>
                    <a:lumOff val="25000"/>
                  </a:schemeClr>
                </a:solidFill>
              </a:rPr>
              <a:t>110</a:t>
            </a:r>
          </a:p>
        </p:txBody>
      </p:sp>
      <p:sp>
        <p:nvSpPr>
          <p:cNvPr id="113" name="TextBox 112">
            <a:extLst>
              <a:ext uri="{FF2B5EF4-FFF2-40B4-BE49-F238E27FC236}">
                <a16:creationId xmlns:a16="http://schemas.microsoft.com/office/drawing/2014/main" id="{CCD7874C-EFB4-40B3-B895-9DC398163626}"/>
              </a:ext>
            </a:extLst>
          </p:cNvPr>
          <p:cNvSpPr txBox="1"/>
          <p:nvPr/>
        </p:nvSpPr>
        <p:spPr>
          <a:xfrm>
            <a:off x="14036549" y="20139927"/>
            <a:ext cx="585503" cy="338554"/>
          </a:xfrm>
          <a:prstGeom prst="rect">
            <a:avLst/>
          </a:prstGeom>
          <a:noFill/>
        </p:spPr>
        <p:txBody>
          <a:bodyPr wrap="square" rtlCol="0">
            <a:spAutoFit/>
          </a:bodyPr>
          <a:lstStyle/>
          <a:p>
            <a:pPr algn="ctr"/>
            <a:r>
              <a:rPr lang="en-US" sz="1600">
                <a:solidFill>
                  <a:schemeClr val="tx1">
                    <a:lumMod val="75000"/>
                    <a:lumOff val="25000"/>
                  </a:schemeClr>
                </a:solidFill>
              </a:rPr>
              <a:t>115</a:t>
            </a:r>
          </a:p>
        </p:txBody>
      </p:sp>
      <p:sp>
        <p:nvSpPr>
          <p:cNvPr id="114" name="TextBox 113">
            <a:extLst>
              <a:ext uri="{FF2B5EF4-FFF2-40B4-BE49-F238E27FC236}">
                <a16:creationId xmlns:a16="http://schemas.microsoft.com/office/drawing/2014/main" id="{A56746C0-D048-4F8F-81C0-BA9072BFAFBA}"/>
              </a:ext>
            </a:extLst>
          </p:cNvPr>
          <p:cNvSpPr txBox="1"/>
          <p:nvPr/>
        </p:nvSpPr>
        <p:spPr>
          <a:xfrm>
            <a:off x="14036548" y="19548193"/>
            <a:ext cx="585503" cy="338554"/>
          </a:xfrm>
          <a:prstGeom prst="rect">
            <a:avLst/>
          </a:prstGeom>
          <a:noFill/>
        </p:spPr>
        <p:txBody>
          <a:bodyPr wrap="square" rtlCol="0">
            <a:spAutoFit/>
          </a:bodyPr>
          <a:lstStyle/>
          <a:p>
            <a:pPr algn="ctr"/>
            <a:r>
              <a:rPr lang="en-US" sz="1600">
                <a:solidFill>
                  <a:schemeClr val="tx1">
                    <a:lumMod val="75000"/>
                    <a:lumOff val="25000"/>
                  </a:schemeClr>
                </a:solidFill>
              </a:rPr>
              <a:t>120</a:t>
            </a:r>
          </a:p>
        </p:txBody>
      </p:sp>
      <p:sp>
        <p:nvSpPr>
          <p:cNvPr id="115" name="TextBox 114">
            <a:extLst>
              <a:ext uri="{FF2B5EF4-FFF2-40B4-BE49-F238E27FC236}">
                <a16:creationId xmlns:a16="http://schemas.microsoft.com/office/drawing/2014/main" id="{5A79A1E2-B6A4-485D-91B9-36F9CE3D5792}"/>
              </a:ext>
            </a:extLst>
          </p:cNvPr>
          <p:cNvSpPr txBox="1"/>
          <p:nvPr/>
        </p:nvSpPr>
        <p:spPr>
          <a:xfrm>
            <a:off x="14036547" y="18946174"/>
            <a:ext cx="585503" cy="338554"/>
          </a:xfrm>
          <a:prstGeom prst="rect">
            <a:avLst/>
          </a:prstGeom>
          <a:noFill/>
        </p:spPr>
        <p:txBody>
          <a:bodyPr wrap="square" rtlCol="0">
            <a:spAutoFit/>
          </a:bodyPr>
          <a:lstStyle/>
          <a:p>
            <a:pPr algn="ctr"/>
            <a:r>
              <a:rPr lang="en-US" sz="1600">
                <a:solidFill>
                  <a:schemeClr val="tx1">
                    <a:lumMod val="75000"/>
                    <a:lumOff val="25000"/>
                  </a:schemeClr>
                </a:solidFill>
              </a:rPr>
              <a:t>125</a:t>
            </a:r>
          </a:p>
        </p:txBody>
      </p:sp>
      <p:sp>
        <p:nvSpPr>
          <p:cNvPr id="116" name="TextBox 115">
            <a:extLst>
              <a:ext uri="{FF2B5EF4-FFF2-40B4-BE49-F238E27FC236}">
                <a16:creationId xmlns:a16="http://schemas.microsoft.com/office/drawing/2014/main" id="{BB2772A3-D322-425D-97BD-C5C56673731E}"/>
              </a:ext>
            </a:extLst>
          </p:cNvPr>
          <p:cNvSpPr txBox="1"/>
          <p:nvPr/>
        </p:nvSpPr>
        <p:spPr>
          <a:xfrm>
            <a:off x="14031081" y="18347338"/>
            <a:ext cx="585503" cy="338554"/>
          </a:xfrm>
          <a:prstGeom prst="rect">
            <a:avLst/>
          </a:prstGeom>
          <a:noFill/>
        </p:spPr>
        <p:txBody>
          <a:bodyPr wrap="square" rtlCol="0">
            <a:spAutoFit/>
          </a:bodyPr>
          <a:lstStyle/>
          <a:p>
            <a:pPr algn="ctr"/>
            <a:r>
              <a:rPr lang="en-US" sz="1600">
                <a:solidFill>
                  <a:schemeClr val="tx1">
                    <a:lumMod val="75000"/>
                    <a:lumOff val="25000"/>
                  </a:schemeClr>
                </a:solidFill>
              </a:rPr>
              <a:t>130</a:t>
            </a:r>
          </a:p>
        </p:txBody>
      </p:sp>
      <p:sp>
        <p:nvSpPr>
          <p:cNvPr id="117" name="TextBox 116">
            <a:extLst>
              <a:ext uri="{FF2B5EF4-FFF2-40B4-BE49-F238E27FC236}">
                <a16:creationId xmlns:a16="http://schemas.microsoft.com/office/drawing/2014/main" id="{480534A2-E340-464D-8240-C9EFD7E9F31C}"/>
              </a:ext>
            </a:extLst>
          </p:cNvPr>
          <p:cNvSpPr txBox="1"/>
          <p:nvPr/>
        </p:nvSpPr>
        <p:spPr>
          <a:xfrm>
            <a:off x="14031081" y="17762240"/>
            <a:ext cx="585503" cy="338554"/>
          </a:xfrm>
          <a:prstGeom prst="rect">
            <a:avLst/>
          </a:prstGeom>
          <a:noFill/>
        </p:spPr>
        <p:txBody>
          <a:bodyPr wrap="square" rtlCol="0">
            <a:spAutoFit/>
          </a:bodyPr>
          <a:lstStyle/>
          <a:p>
            <a:pPr algn="ctr"/>
            <a:r>
              <a:rPr lang="en-US" sz="1600">
                <a:solidFill>
                  <a:schemeClr val="tx1">
                    <a:lumMod val="75000"/>
                    <a:lumOff val="25000"/>
                  </a:schemeClr>
                </a:solidFill>
              </a:rPr>
              <a:t>135</a:t>
            </a:r>
          </a:p>
        </p:txBody>
      </p:sp>
      <p:sp>
        <p:nvSpPr>
          <p:cNvPr id="119" name="TextBox 118">
            <a:extLst>
              <a:ext uri="{FF2B5EF4-FFF2-40B4-BE49-F238E27FC236}">
                <a16:creationId xmlns:a16="http://schemas.microsoft.com/office/drawing/2014/main" id="{F5251B6F-D925-4315-BB44-6CE9C5ECF964}"/>
              </a:ext>
            </a:extLst>
          </p:cNvPr>
          <p:cNvSpPr txBox="1"/>
          <p:nvPr/>
        </p:nvSpPr>
        <p:spPr>
          <a:xfrm rot="16200000">
            <a:off x="11762944" y="19716667"/>
            <a:ext cx="4097550" cy="646331"/>
          </a:xfrm>
          <a:prstGeom prst="rect">
            <a:avLst/>
          </a:prstGeom>
          <a:noFill/>
        </p:spPr>
        <p:txBody>
          <a:bodyPr wrap="square" rtlCol="0">
            <a:spAutoFit/>
          </a:bodyPr>
          <a:lstStyle/>
          <a:p>
            <a:pPr algn="ctr"/>
            <a:r>
              <a:rPr lang="en-US">
                <a:solidFill>
                  <a:schemeClr val="tx1">
                    <a:lumMod val="75000"/>
                    <a:lumOff val="25000"/>
                  </a:schemeClr>
                </a:solidFill>
              </a:rPr>
              <a:t>Average Summer                               Land Surface Temperature (</a:t>
            </a:r>
            <a:r>
              <a:rPr lang="en-US">
                <a:solidFill>
                  <a:schemeClr val="tx1">
                    <a:lumMod val="75000"/>
                    <a:lumOff val="25000"/>
                  </a:schemeClr>
                </a:solidFill>
                <a:latin typeface="Century Gothic" panose="020B0502020202020204" pitchFamily="34" charset="0"/>
              </a:rPr>
              <a:t>◦</a:t>
            </a:r>
            <a:r>
              <a:rPr lang="en-US">
                <a:solidFill>
                  <a:schemeClr val="tx1">
                    <a:lumMod val="75000"/>
                    <a:lumOff val="25000"/>
                  </a:schemeClr>
                </a:solidFill>
              </a:rPr>
              <a:t>F)</a:t>
            </a:r>
          </a:p>
        </p:txBody>
      </p:sp>
      <p:sp>
        <p:nvSpPr>
          <p:cNvPr id="121" name="TextBox 120">
            <a:extLst>
              <a:ext uri="{FF2B5EF4-FFF2-40B4-BE49-F238E27FC236}">
                <a16:creationId xmlns:a16="http://schemas.microsoft.com/office/drawing/2014/main" id="{19D8E51B-0425-4FA9-88D3-60A1139D1C88}"/>
              </a:ext>
            </a:extLst>
          </p:cNvPr>
          <p:cNvSpPr txBox="1"/>
          <p:nvPr/>
        </p:nvSpPr>
        <p:spPr>
          <a:xfrm>
            <a:off x="17468239" y="22531145"/>
            <a:ext cx="1318895" cy="369332"/>
          </a:xfrm>
          <a:prstGeom prst="rect">
            <a:avLst/>
          </a:prstGeom>
          <a:noFill/>
        </p:spPr>
        <p:txBody>
          <a:bodyPr wrap="square" rtlCol="0">
            <a:spAutoFit/>
          </a:bodyPr>
          <a:lstStyle/>
          <a:p>
            <a:pPr algn="ctr"/>
            <a:r>
              <a:rPr lang="en-US">
                <a:solidFill>
                  <a:schemeClr val="tx1">
                    <a:lumMod val="75000"/>
                    <a:lumOff val="25000"/>
                  </a:schemeClr>
                </a:solidFill>
              </a:rPr>
              <a:t>Year</a:t>
            </a:r>
          </a:p>
        </p:txBody>
      </p:sp>
      <p:sp>
        <p:nvSpPr>
          <p:cNvPr id="122" name="TextBox 121">
            <a:extLst>
              <a:ext uri="{FF2B5EF4-FFF2-40B4-BE49-F238E27FC236}">
                <a16:creationId xmlns:a16="http://schemas.microsoft.com/office/drawing/2014/main" id="{78E755BF-8D4E-419C-91C0-C0151C876C64}"/>
              </a:ext>
            </a:extLst>
          </p:cNvPr>
          <p:cNvSpPr txBox="1"/>
          <p:nvPr/>
        </p:nvSpPr>
        <p:spPr>
          <a:xfrm>
            <a:off x="26602578" y="16657888"/>
            <a:ext cx="494084" cy="338554"/>
          </a:xfrm>
          <a:prstGeom prst="rect">
            <a:avLst/>
          </a:prstGeom>
          <a:noFill/>
        </p:spPr>
        <p:txBody>
          <a:bodyPr wrap="square" rtlCol="0">
            <a:spAutoFit/>
          </a:bodyPr>
          <a:lstStyle/>
          <a:p>
            <a:pPr algn="ctr"/>
            <a:r>
              <a:rPr lang="en-US" sz="1600">
                <a:solidFill>
                  <a:schemeClr val="tx1">
                    <a:lumMod val="75000"/>
                    <a:lumOff val="25000"/>
                  </a:schemeClr>
                </a:solidFill>
              </a:rPr>
              <a:t>0.5</a:t>
            </a:r>
          </a:p>
        </p:txBody>
      </p:sp>
      <p:grpSp>
        <p:nvGrpSpPr>
          <p:cNvPr id="20" name="Group 19">
            <a:extLst>
              <a:ext uri="{FF2B5EF4-FFF2-40B4-BE49-F238E27FC236}">
                <a16:creationId xmlns:a16="http://schemas.microsoft.com/office/drawing/2014/main" id="{E400228D-A136-4D36-BE62-1F43D2DB7F20}"/>
              </a:ext>
            </a:extLst>
          </p:cNvPr>
          <p:cNvGrpSpPr/>
          <p:nvPr/>
        </p:nvGrpSpPr>
        <p:grpSpPr>
          <a:xfrm>
            <a:off x="19203364" y="10949782"/>
            <a:ext cx="7747029" cy="5795573"/>
            <a:chOff x="19203364" y="10949782"/>
            <a:chExt cx="7747029" cy="5795573"/>
          </a:xfrm>
        </p:grpSpPr>
        <p:pic>
          <p:nvPicPr>
            <p:cNvPr id="17" name="Picture 16">
              <a:extLst>
                <a:ext uri="{FF2B5EF4-FFF2-40B4-BE49-F238E27FC236}">
                  <a16:creationId xmlns:a16="http://schemas.microsoft.com/office/drawing/2014/main" id="{EA8A5EBF-7E49-45AF-94A0-642C1A80EEFA}"/>
                </a:ext>
              </a:extLst>
            </p:cNvPr>
            <p:cNvPicPr>
              <a:picLocks noChangeAspect="1"/>
            </p:cNvPicPr>
            <p:nvPr/>
          </p:nvPicPr>
          <p:blipFill rotWithShape="1">
            <a:blip r:embed="rId21">
              <a:extLst>
                <a:ext uri="{28A0092B-C50C-407E-A947-70E740481C1C}">
                  <a14:useLocalDpi xmlns:a14="http://schemas.microsoft.com/office/drawing/2010/main" val="0"/>
                </a:ext>
              </a:extLst>
            </a:blip>
            <a:srcRect l="11384" t="10979" r="8930" b="9534"/>
            <a:stretch/>
          </p:blipFill>
          <p:spPr>
            <a:xfrm>
              <a:off x="19203364" y="10949782"/>
              <a:ext cx="7747029" cy="5795573"/>
            </a:xfrm>
            <a:prstGeom prst="rect">
              <a:avLst/>
            </a:prstGeom>
          </p:spPr>
        </p:pic>
        <p:sp>
          <p:nvSpPr>
            <p:cNvPr id="18" name="Rectangle 17">
              <a:extLst>
                <a:ext uri="{FF2B5EF4-FFF2-40B4-BE49-F238E27FC236}">
                  <a16:creationId xmlns:a16="http://schemas.microsoft.com/office/drawing/2014/main" id="{9EEAEFEF-4D5A-456D-BAF6-2F4A2227D4BD}"/>
                </a:ext>
              </a:extLst>
            </p:cNvPr>
            <p:cNvSpPr/>
            <p:nvPr/>
          </p:nvSpPr>
          <p:spPr>
            <a:xfrm>
              <a:off x="24174275" y="11076137"/>
              <a:ext cx="2621280" cy="1591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A99E98AA-2921-4DA8-A01D-193C6F3DF3B4}"/>
              </a:ext>
            </a:extLst>
          </p:cNvPr>
          <p:cNvSpPr txBox="1"/>
          <p:nvPr/>
        </p:nvSpPr>
        <p:spPr>
          <a:xfrm>
            <a:off x="22017058" y="17856371"/>
            <a:ext cx="477849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i="1" dirty="0">
                <a:solidFill>
                  <a:schemeClr val="accent2"/>
                </a:solidFill>
              </a:rPr>
              <a:t>Greener areas (such as South Pasadena and Beverly Hills) show consistently cooler summer temperatures</a:t>
            </a:r>
          </a:p>
        </p:txBody>
      </p:sp>
      <p:sp>
        <p:nvSpPr>
          <p:cNvPr id="124" name="TextBox 123">
            <a:extLst>
              <a:ext uri="{FF2B5EF4-FFF2-40B4-BE49-F238E27FC236}">
                <a16:creationId xmlns:a16="http://schemas.microsoft.com/office/drawing/2014/main" id="{3B844C8B-A0DA-4ED2-BBCD-9872EEB64FBD}"/>
              </a:ext>
            </a:extLst>
          </p:cNvPr>
          <p:cNvSpPr txBox="1"/>
          <p:nvPr/>
        </p:nvSpPr>
        <p:spPr>
          <a:xfrm>
            <a:off x="829492" y="23161460"/>
            <a:ext cx="5266622" cy="769441"/>
          </a:xfrm>
          <a:prstGeom prst="rect">
            <a:avLst/>
          </a:prstGeom>
          <a:noFill/>
        </p:spPr>
        <p:txBody>
          <a:bodyPr wrap="square" rtlCol="0">
            <a:spAutoFit/>
          </a:bodyPr>
          <a:lstStyle/>
          <a:p>
            <a:r>
              <a:rPr lang="en-US" sz="4400" b="1" dirty="0">
                <a:solidFill>
                  <a:srgbClr val="236F99"/>
                </a:solidFill>
                <a:latin typeface="Century Gothic" panose="020B0502020202020204" pitchFamily="34" charset="0"/>
              </a:rPr>
              <a:t>Looking Ahead</a:t>
            </a:r>
          </a:p>
        </p:txBody>
      </p:sp>
      <p:pic>
        <p:nvPicPr>
          <p:cNvPr id="23" name="Graphic 22" descr="Open hand with plant">
            <a:extLst>
              <a:ext uri="{FF2B5EF4-FFF2-40B4-BE49-F238E27FC236}">
                <a16:creationId xmlns:a16="http://schemas.microsoft.com/office/drawing/2014/main" id="{AA8FA9A5-34C9-435A-9632-B09AFC7EBAA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020316" y="23904631"/>
            <a:ext cx="625601" cy="625601"/>
          </a:xfrm>
          <a:prstGeom prst="rect">
            <a:avLst/>
          </a:prstGeom>
        </p:spPr>
      </p:pic>
      <p:sp>
        <p:nvSpPr>
          <p:cNvPr id="125" name="TextBox 124">
            <a:extLst>
              <a:ext uri="{FF2B5EF4-FFF2-40B4-BE49-F238E27FC236}">
                <a16:creationId xmlns:a16="http://schemas.microsoft.com/office/drawing/2014/main" id="{F270A7FF-48E2-4647-BCAE-922C03EB1097}"/>
              </a:ext>
            </a:extLst>
          </p:cNvPr>
          <p:cNvSpPr txBox="1"/>
          <p:nvPr/>
        </p:nvSpPr>
        <p:spPr>
          <a:xfrm>
            <a:off x="908803" y="24041425"/>
            <a:ext cx="6846271" cy="2062103"/>
          </a:xfrm>
          <a:prstGeom prst="rect">
            <a:avLst/>
          </a:prstGeom>
          <a:noFill/>
        </p:spPr>
        <p:txBody>
          <a:bodyPr wrap="square" numCol="1" rtlCol="0">
            <a:spAutoFit/>
          </a:bodyPr>
          <a:lstStyle/>
          <a:p>
            <a:pPr marL="457200" indent="-457200">
              <a:buFont typeface="Arial" panose="020B0604020202020204" pitchFamily="34" charset="0"/>
              <a:buChar char="•"/>
            </a:pPr>
            <a:r>
              <a:rPr lang="en-US" sz="3200" dirty="0">
                <a:latin typeface="Garamond" panose="02020404030301010803" pitchFamily="18" charset="0"/>
              </a:rPr>
              <a:t>Explore the impacts of additional tree planting programs in Los Angeles, as well as extending these efforts to other cities worldwide</a:t>
            </a:r>
          </a:p>
        </p:txBody>
      </p:sp>
      <p:pic>
        <p:nvPicPr>
          <p:cNvPr id="25" name="Graphic 24" descr="Earth globe Americas">
            <a:extLst>
              <a:ext uri="{FF2B5EF4-FFF2-40B4-BE49-F238E27FC236}">
                <a16:creationId xmlns:a16="http://schemas.microsoft.com/office/drawing/2014/main" id="{A72AAF3E-1C57-4DB6-84EE-E6733C533D1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81613" y="24043221"/>
            <a:ext cx="636897" cy="636897"/>
          </a:xfrm>
          <a:prstGeom prst="rect">
            <a:avLst/>
          </a:prstGeom>
        </p:spPr>
      </p:pic>
      <p:sp>
        <p:nvSpPr>
          <p:cNvPr id="127" name="TextBox 126">
            <a:extLst>
              <a:ext uri="{FF2B5EF4-FFF2-40B4-BE49-F238E27FC236}">
                <a16:creationId xmlns:a16="http://schemas.microsoft.com/office/drawing/2014/main" id="{931CF16C-96A7-49EC-8E64-B14EAC0E9834}"/>
              </a:ext>
            </a:extLst>
          </p:cNvPr>
          <p:cNvSpPr txBox="1"/>
          <p:nvPr/>
        </p:nvSpPr>
        <p:spPr>
          <a:xfrm>
            <a:off x="892811" y="26245446"/>
            <a:ext cx="6846271" cy="1569660"/>
          </a:xfrm>
          <a:prstGeom prst="rect">
            <a:avLst/>
          </a:prstGeom>
          <a:noFill/>
        </p:spPr>
        <p:txBody>
          <a:bodyPr wrap="square" numCol="1" rtlCol="0">
            <a:spAutoFit/>
          </a:bodyPr>
          <a:lstStyle/>
          <a:p>
            <a:pPr marL="457200" indent="-457200">
              <a:buFont typeface="Arial" panose="020B0604020202020204" pitchFamily="34" charset="0"/>
              <a:buChar char="•"/>
            </a:pPr>
            <a:r>
              <a:rPr lang="en-US" sz="3200" dirty="0">
                <a:latin typeface="Garamond" panose="02020404030301010803" pitchFamily="18" charset="0"/>
              </a:rPr>
              <a:t>Investigate additional benefits that  tree planting programs provide to communities beyond heat mitigation</a:t>
            </a:r>
          </a:p>
        </p:txBody>
      </p:sp>
      <p:pic>
        <p:nvPicPr>
          <p:cNvPr id="27" name="Graphic 26" descr="Hill scene">
            <a:extLst>
              <a:ext uri="{FF2B5EF4-FFF2-40B4-BE49-F238E27FC236}">
                <a16:creationId xmlns:a16="http://schemas.microsoft.com/office/drawing/2014/main" id="{476148E9-EBA4-4931-9725-32C0F778040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0952" y="26325376"/>
            <a:ext cx="551565" cy="551565"/>
          </a:xfrm>
          <a:prstGeom prst="rect">
            <a:avLst/>
          </a:prstGeom>
        </p:spPr>
      </p:pic>
      <p:sp>
        <p:nvSpPr>
          <p:cNvPr id="141" name="Oval 140">
            <a:extLst>
              <a:ext uri="{FF2B5EF4-FFF2-40B4-BE49-F238E27FC236}">
                <a16:creationId xmlns:a16="http://schemas.microsoft.com/office/drawing/2014/main" id="{8B400507-6E2F-47BD-9FF8-E8D57215C60E}"/>
              </a:ext>
            </a:extLst>
          </p:cNvPr>
          <p:cNvSpPr/>
          <p:nvPr/>
        </p:nvSpPr>
        <p:spPr>
          <a:xfrm>
            <a:off x="4081478" y="29633438"/>
            <a:ext cx="1605051" cy="1645920"/>
          </a:xfrm>
          <a:prstGeom prst="ellipse">
            <a:avLst/>
          </a:prstGeom>
          <a:blipFill dpi="0" rotWithShape="1">
            <a:blip r:embed="rId28" cstate="print">
              <a:extLst>
                <a:ext uri="{28A0092B-C50C-407E-A947-70E740481C1C}">
                  <a14:useLocalDpi xmlns:a14="http://schemas.microsoft.com/office/drawing/2010/main" val="0"/>
                </a:ext>
              </a:extLst>
            </a:blip>
            <a:srcRect/>
            <a:stretch>
              <a:fillRect t="-13108" b="-131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4C892EC9-7F6B-4078-B2D2-31B42D4A923D}"/>
              </a:ext>
            </a:extLst>
          </p:cNvPr>
          <p:cNvSpPr/>
          <p:nvPr/>
        </p:nvSpPr>
        <p:spPr>
          <a:xfrm>
            <a:off x="6965328" y="29633438"/>
            <a:ext cx="1605051" cy="1645920"/>
          </a:xfrm>
          <a:prstGeom prst="ellipse">
            <a:avLst/>
          </a:prstGeom>
          <a:blipFill dpi="0" rotWithShape="1">
            <a:blip r:embed="rId29" cstate="print">
              <a:extLst>
                <a:ext uri="{28A0092B-C50C-407E-A947-70E740481C1C}">
                  <a14:useLocalDpi xmlns:a14="http://schemas.microsoft.com/office/drawing/2010/main" val="0"/>
                </a:ext>
              </a:extLst>
            </a:blip>
            <a:srcRect/>
            <a:stretch>
              <a:fillRect l="467" t="-10184" r="-467" b="-160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98AA8F39-C29D-4648-86C1-72FB8FF8D662}"/>
              </a:ext>
            </a:extLst>
          </p:cNvPr>
          <p:cNvSpPr/>
          <p:nvPr/>
        </p:nvSpPr>
        <p:spPr>
          <a:xfrm>
            <a:off x="9848256" y="29623497"/>
            <a:ext cx="1605051" cy="1645920"/>
          </a:xfrm>
          <a:prstGeom prst="ellipse">
            <a:avLst/>
          </a:prstGeom>
          <a:blipFill dpi="0" rotWithShape="1">
            <a:blip r:embed="rId30" cstate="print">
              <a:extLst>
                <a:ext uri="{28A0092B-C50C-407E-A947-70E740481C1C}">
                  <a14:useLocalDpi xmlns:a14="http://schemas.microsoft.com/office/drawing/2010/main" val="0"/>
                </a:ext>
              </a:extLst>
            </a:blip>
            <a:srcRect/>
            <a:stretch>
              <a:fillRect t="-13108" b="-131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EAAD7F1-CA7A-4EF0-90CF-B217527601BC}"/>
              </a:ext>
            </a:extLst>
          </p:cNvPr>
          <p:cNvGrpSpPr/>
          <p:nvPr/>
        </p:nvGrpSpPr>
        <p:grpSpPr>
          <a:xfrm>
            <a:off x="24152718" y="11050867"/>
            <a:ext cx="2642837" cy="1477328"/>
            <a:chOff x="24163497" y="11254683"/>
            <a:chExt cx="2642837" cy="1477328"/>
          </a:xfrm>
        </p:grpSpPr>
        <p:sp>
          <p:nvSpPr>
            <p:cNvPr id="120" name="TextBox 119">
              <a:extLst>
                <a:ext uri="{FF2B5EF4-FFF2-40B4-BE49-F238E27FC236}">
                  <a16:creationId xmlns:a16="http://schemas.microsoft.com/office/drawing/2014/main" id="{D1E4ED2F-9111-4E25-8F60-049796AF7F30}"/>
                </a:ext>
              </a:extLst>
            </p:cNvPr>
            <p:cNvSpPr txBox="1"/>
            <p:nvPr/>
          </p:nvSpPr>
          <p:spPr>
            <a:xfrm>
              <a:off x="24462246" y="11254683"/>
              <a:ext cx="2344088" cy="1477328"/>
            </a:xfrm>
            <a:prstGeom prst="rect">
              <a:avLst/>
            </a:prstGeom>
            <a:solidFill>
              <a:schemeClr val="bg1"/>
            </a:solidFill>
          </p:spPr>
          <p:txBody>
            <a:bodyPr wrap="square" rtlCol="0">
              <a:spAutoFit/>
            </a:bodyPr>
            <a:lstStyle/>
            <a:p>
              <a:r>
                <a:rPr lang="en-US" dirty="0">
                  <a:solidFill>
                    <a:schemeClr val="tx1">
                      <a:lumMod val="75000"/>
                      <a:lumOff val="25000"/>
                    </a:schemeClr>
                  </a:solidFill>
                  <a:latin typeface="Century Gothic" panose="020B0502020202020204" pitchFamily="34" charset="0"/>
                </a:rPr>
                <a:t>Vermont Corridor</a:t>
              </a:r>
            </a:p>
            <a:p>
              <a:r>
                <a:rPr lang="en-US" dirty="0">
                  <a:solidFill>
                    <a:schemeClr val="tx1">
                      <a:lumMod val="75000"/>
                      <a:lumOff val="25000"/>
                    </a:schemeClr>
                  </a:solidFill>
                  <a:latin typeface="Century Gothic" panose="020B0502020202020204" pitchFamily="34" charset="0"/>
                </a:rPr>
                <a:t>Central Alameda</a:t>
              </a:r>
            </a:p>
            <a:p>
              <a:r>
                <a:rPr lang="en-US" dirty="0">
                  <a:solidFill>
                    <a:schemeClr val="tx1">
                      <a:lumMod val="75000"/>
                      <a:lumOff val="25000"/>
                    </a:schemeClr>
                  </a:solidFill>
                  <a:latin typeface="Century Gothic" panose="020B0502020202020204" pitchFamily="34" charset="0"/>
                </a:rPr>
                <a:t>Beverly Hills</a:t>
              </a:r>
            </a:p>
            <a:p>
              <a:r>
                <a:rPr lang="en-US" dirty="0">
                  <a:solidFill>
                    <a:schemeClr val="tx1">
                      <a:lumMod val="75000"/>
                      <a:lumOff val="25000"/>
                    </a:schemeClr>
                  </a:solidFill>
                  <a:latin typeface="Century Gothic" panose="020B0502020202020204" pitchFamily="34" charset="0"/>
                </a:rPr>
                <a:t>Sylmar</a:t>
              </a:r>
            </a:p>
            <a:p>
              <a:r>
                <a:rPr lang="en-US" dirty="0">
                  <a:solidFill>
                    <a:schemeClr val="tx1">
                      <a:lumMod val="75000"/>
                      <a:lumOff val="25000"/>
                    </a:schemeClr>
                  </a:solidFill>
                  <a:latin typeface="Century Gothic" panose="020B0502020202020204" pitchFamily="34" charset="0"/>
                </a:rPr>
                <a:t>South Pasadena</a:t>
              </a:r>
            </a:p>
          </p:txBody>
        </p:sp>
        <p:pic>
          <p:nvPicPr>
            <p:cNvPr id="7" name="Picture 6">
              <a:extLst>
                <a:ext uri="{FF2B5EF4-FFF2-40B4-BE49-F238E27FC236}">
                  <a16:creationId xmlns:a16="http://schemas.microsoft.com/office/drawing/2014/main" id="{E05F981F-9A43-485A-A7E4-E381DCE25E51}"/>
                </a:ext>
              </a:extLst>
            </p:cNvPr>
            <p:cNvPicPr>
              <a:picLocks noChangeAspect="1"/>
            </p:cNvPicPr>
            <p:nvPr/>
          </p:nvPicPr>
          <p:blipFill>
            <a:blip r:embed="rId31"/>
            <a:stretch>
              <a:fillRect/>
            </a:stretch>
          </p:blipFill>
          <p:spPr>
            <a:xfrm>
              <a:off x="24163497" y="11364310"/>
              <a:ext cx="315629" cy="1272081"/>
            </a:xfrm>
            <a:prstGeom prst="rect">
              <a:avLst/>
            </a:prstGeom>
          </p:spPr>
        </p:pic>
      </p:grpSp>
      <p:grpSp>
        <p:nvGrpSpPr>
          <p:cNvPr id="126" name="Group 125">
            <a:extLst>
              <a:ext uri="{FF2B5EF4-FFF2-40B4-BE49-F238E27FC236}">
                <a16:creationId xmlns:a16="http://schemas.microsoft.com/office/drawing/2014/main" id="{3D86DADC-B1F9-47DE-844D-3FB8C95DC931}"/>
              </a:ext>
            </a:extLst>
          </p:cNvPr>
          <p:cNvGrpSpPr/>
          <p:nvPr/>
        </p:nvGrpSpPr>
        <p:grpSpPr>
          <a:xfrm>
            <a:off x="19352200" y="17960320"/>
            <a:ext cx="2280920" cy="1384995"/>
            <a:chOff x="7693681" y="1603697"/>
            <a:chExt cx="2280920" cy="1384995"/>
          </a:xfrm>
        </p:grpSpPr>
        <p:pic>
          <p:nvPicPr>
            <p:cNvPr id="128" name="Google Shape;290;g1f6fd0c9232_0_0">
              <a:extLst>
                <a:ext uri="{FF2B5EF4-FFF2-40B4-BE49-F238E27FC236}">
                  <a16:creationId xmlns:a16="http://schemas.microsoft.com/office/drawing/2014/main" id="{5436A8E9-5F7D-42CF-9700-F0C4CA21598B}"/>
                </a:ext>
              </a:extLst>
            </p:cNvPr>
            <p:cNvPicPr preferRelativeResize="0"/>
            <p:nvPr/>
          </p:nvPicPr>
          <p:blipFill rotWithShape="1">
            <a:blip r:embed="rId32">
              <a:alphaModFix/>
            </a:blip>
            <a:srcRect l="31946" t="32189" r="58821" b="30621"/>
            <a:stretch/>
          </p:blipFill>
          <p:spPr>
            <a:xfrm>
              <a:off x="7693681" y="1649270"/>
              <a:ext cx="415506" cy="1331491"/>
            </a:xfrm>
            <a:prstGeom prst="rect">
              <a:avLst/>
            </a:prstGeom>
            <a:noFill/>
            <a:ln>
              <a:noFill/>
            </a:ln>
          </p:spPr>
        </p:pic>
        <p:sp>
          <p:nvSpPr>
            <p:cNvPr id="129" name="TextBox 128">
              <a:extLst>
                <a:ext uri="{FF2B5EF4-FFF2-40B4-BE49-F238E27FC236}">
                  <a16:creationId xmlns:a16="http://schemas.microsoft.com/office/drawing/2014/main" id="{DFB91971-CEF7-4AF2-9888-B03D2886EF2F}"/>
                </a:ext>
              </a:extLst>
            </p:cNvPr>
            <p:cNvSpPr txBox="1"/>
            <p:nvPr/>
          </p:nvSpPr>
          <p:spPr>
            <a:xfrm>
              <a:off x="8048748" y="1603697"/>
              <a:ext cx="1925853" cy="1384995"/>
            </a:xfrm>
            <a:prstGeom prst="rect">
              <a:avLst/>
            </a:prstGeom>
            <a:solidFill>
              <a:schemeClr val="bg1"/>
            </a:solid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LA County</a:t>
              </a:r>
            </a:p>
            <a:p>
              <a:r>
                <a:rPr lang="en-US" sz="1400" dirty="0">
                  <a:solidFill>
                    <a:schemeClr val="tx1">
                      <a:lumMod val="75000"/>
                      <a:lumOff val="25000"/>
                    </a:schemeClr>
                  </a:solidFill>
                  <a:latin typeface="Century Gothic" panose="020B0502020202020204" pitchFamily="34" charset="0"/>
                </a:rPr>
                <a:t>Vermont Corridor</a:t>
              </a:r>
            </a:p>
            <a:p>
              <a:r>
                <a:rPr lang="en-US" sz="1400" dirty="0">
                  <a:solidFill>
                    <a:schemeClr val="tx1">
                      <a:lumMod val="75000"/>
                      <a:lumOff val="25000"/>
                    </a:schemeClr>
                  </a:solidFill>
                  <a:latin typeface="Century Gothic" panose="020B0502020202020204" pitchFamily="34" charset="0"/>
                </a:rPr>
                <a:t>Central Alameda</a:t>
              </a:r>
            </a:p>
            <a:p>
              <a:r>
                <a:rPr lang="en-US" sz="1400" dirty="0">
                  <a:solidFill>
                    <a:schemeClr val="tx1">
                      <a:lumMod val="75000"/>
                      <a:lumOff val="25000"/>
                    </a:schemeClr>
                  </a:solidFill>
                  <a:latin typeface="Century Gothic" panose="020B0502020202020204" pitchFamily="34" charset="0"/>
                </a:rPr>
                <a:t>Beverly Hills</a:t>
              </a:r>
            </a:p>
            <a:p>
              <a:r>
                <a:rPr lang="en-US" sz="1400" dirty="0">
                  <a:solidFill>
                    <a:schemeClr val="tx1">
                      <a:lumMod val="75000"/>
                      <a:lumOff val="25000"/>
                    </a:schemeClr>
                  </a:solidFill>
                  <a:latin typeface="Century Gothic" panose="020B0502020202020204" pitchFamily="34" charset="0"/>
                </a:rPr>
                <a:t>Sylmar</a:t>
              </a:r>
            </a:p>
            <a:p>
              <a:r>
                <a:rPr lang="en-US" sz="1400" dirty="0">
                  <a:solidFill>
                    <a:schemeClr val="tx1">
                      <a:lumMod val="75000"/>
                      <a:lumOff val="25000"/>
                    </a:schemeClr>
                  </a:solidFill>
                  <a:latin typeface="Century Gothic" panose="020B0502020202020204" pitchFamily="34" charset="0"/>
                </a:rPr>
                <a:t>South Pasadena</a:t>
              </a:r>
            </a:p>
          </p:txBody>
        </p:sp>
      </p:grpSp>
      <p:grpSp>
        <p:nvGrpSpPr>
          <p:cNvPr id="130" name="Group 129">
            <a:extLst>
              <a:ext uri="{FF2B5EF4-FFF2-40B4-BE49-F238E27FC236}">
                <a16:creationId xmlns:a16="http://schemas.microsoft.com/office/drawing/2014/main" id="{76FC022D-0FE2-46B2-A635-5E3B5BCABE3B}"/>
              </a:ext>
            </a:extLst>
          </p:cNvPr>
          <p:cNvGrpSpPr/>
          <p:nvPr/>
        </p:nvGrpSpPr>
        <p:grpSpPr>
          <a:xfrm>
            <a:off x="8111935" y="17504974"/>
            <a:ext cx="2013085" cy="534871"/>
            <a:chOff x="6226465" y="3825881"/>
            <a:chExt cx="1417065" cy="357335"/>
          </a:xfrm>
        </p:grpSpPr>
        <p:sp>
          <p:nvSpPr>
            <p:cNvPr id="131" name="Rectangle: Rounded Corners 130">
              <a:extLst>
                <a:ext uri="{FF2B5EF4-FFF2-40B4-BE49-F238E27FC236}">
                  <a16:creationId xmlns:a16="http://schemas.microsoft.com/office/drawing/2014/main" id="{46492390-2722-4378-84F5-7008C41A3180}"/>
                </a:ext>
              </a:extLst>
            </p:cNvPr>
            <p:cNvSpPr/>
            <p:nvPr/>
          </p:nvSpPr>
          <p:spPr>
            <a:xfrm>
              <a:off x="6261785" y="3825881"/>
              <a:ext cx="1296525" cy="3573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a:extLst>
                <a:ext uri="{FF2B5EF4-FFF2-40B4-BE49-F238E27FC236}">
                  <a16:creationId xmlns:a16="http://schemas.microsoft.com/office/drawing/2014/main" id="{582866C2-DC8C-4999-8D85-C33680D7EA32}"/>
                </a:ext>
              </a:extLst>
            </p:cNvPr>
            <p:cNvSpPr txBox="1"/>
            <p:nvPr/>
          </p:nvSpPr>
          <p:spPr>
            <a:xfrm>
              <a:off x="6226465" y="3845307"/>
              <a:ext cx="1417065" cy="205619"/>
            </a:xfrm>
            <a:prstGeom prst="rect">
              <a:avLst/>
            </a:prstGeom>
            <a:noFill/>
          </p:spPr>
          <p:txBody>
            <a:bodyPr wrap="square" rtlCol="0">
              <a:spAutoFit/>
            </a:bodyPr>
            <a:lstStyle/>
            <a:p>
              <a:r>
                <a:rPr lang="en-US" sz="1400" dirty="0">
                  <a:latin typeface="Century Gothic" panose="020B0502020202020204" pitchFamily="34" charset="0"/>
                </a:rPr>
                <a:t>0   0.5  1          2 Miles</a:t>
              </a:r>
            </a:p>
          </p:txBody>
        </p:sp>
        <p:pic>
          <p:nvPicPr>
            <p:cNvPr id="135" name="Picture 134">
              <a:extLst>
                <a:ext uri="{FF2B5EF4-FFF2-40B4-BE49-F238E27FC236}">
                  <a16:creationId xmlns:a16="http://schemas.microsoft.com/office/drawing/2014/main" id="{CA691CBB-CA1D-44B7-ADDE-ADAA6307323A}"/>
                </a:ext>
              </a:extLst>
            </p:cNvPr>
            <p:cNvPicPr>
              <a:picLocks noChangeAspect="1"/>
            </p:cNvPicPr>
            <p:nvPr/>
          </p:nvPicPr>
          <p:blipFill>
            <a:blip r:embed="rId33"/>
            <a:stretch>
              <a:fillRect/>
            </a:stretch>
          </p:blipFill>
          <p:spPr>
            <a:xfrm>
              <a:off x="6299607" y="4018889"/>
              <a:ext cx="913915" cy="150341"/>
            </a:xfrm>
            <a:prstGeom prst="rect">
              <a:avLst/>
            </a:prstGeom>
          </p:spPr>
        </p:pic>
      </p:grpSp>
      <p:grpSp>
        <p:nvGrpSpPr>
          <p:cNvPr id="136" name="Group 135">
            <a:extLst>
              <a:ext uri="{FF2B5EF4-FFF2-40B4-BE49-F238E27FC236}">
                <a16:creationId xmlns:a16="http://schemas.microsoft.com/office/drawing/2014/main" id="{BDD728BC-641F-4139-B210-A74C6DEA2957}"/>
              </a:ext>
            </a:extLst>
          </p:cNvPr>
          <p:cNvGrpSpPr/>
          <p:nvPr/>
        </p:nvGrpSpPr>
        <p:grpSpPr>
          <a:xfrm>
            <a:off x="1141975" y="22012872"/>
            <a:ext cx="3092638" cy="493934"/>
            <a:chOff x="2177092" y="6163107"/>
            <a:chExt cx="2342212" cy="384456"/>
          </a:xfrm>
        </p:grpSpPr>
        <p:pic>
          <p:nvPicPr>
            <p:cNvPr id="137" name="Picture 3">
              <a:extLst>
                <a:ext uri="{FF2B5EF4-FFF2-40B4-BE49-F238E27FC236}">
                  <a16:creationId xmlns:a16="http://schemas.microsoft.com/office/drawing/2014/main" id="{D57119E5-35EC-4E4A-8519-FDB77689B0D5}"/>
                </a:ext>
              </a:extLst>
            </p:cNvPr>
            <p:cNvPicPr>
              <a:picLocks noChangeAspect="1"/>
            </p:cNvPicPr>
            <p:nvPr/>
          </p:nvPicPr>
          <p:blipFill>
            <a:blip r:embed="rId34"/>
            <a:stretch>
              <a:fillRect/>
            </a:stretch>
          </p:blipFill>
          <p:spPr>
            <a:xfrm>
              <a:off x="2243469" y="6382808"/>
              <a:ext cx="1957573" cy="164755"/>
            </a:xfrm>
            <a:prstGeom prst="rect">
              <a:avLst/>
            </a:prstGeom>
          </p:spPr>
        </p:pic>
        <p:pic>
          <p:nvPicPr>
            <p:cNvPr id="138" name="Picture 4">
              <a:extLst>
                <a:ext uri="{FF2B5EF4-FFF2-40B4-BE49-F238E27FC236}">
                  <a16:creationId xmlns:a16="http://schemas.microsoft.com/office/drawing/2014/main" id="{12665F1A-FE7E-4472-AEDD-C25EB70F193A}"/>
                </a:ext>
              </a:extLst>
            </p:cNvPr>
            <p:cNvPicPr>
              <a:picLocks noChangeAspect="1"/>
            </p:cNvPicPr>
            <p:nvPr/>
          </p:nvPicPr>
          <p:blipFill>
            <a:blip r:embed="rId35"/>
            <a:stretch>
              <a:fillRect/>
            </a:stretch>
          </p:blipFill>
          <p:spPr>
            <a:xfrm>
              <a:off x="2177092" y="6189478"/>
              <a:ext cx="269148" cy="193948"/>
            </a:xfrm>
            <a:prstGeom prst="rect">
              <a:avLst/>
            </a:prstGeom>
          </p:spPr>
        </p:pic>
        <p:pic>
          <p:nvPicPr>
            <p:cNvPr id="139" name="Picture 5">
              <a:extLst>
                <a:ext uri="{FF2B5EF4-FFF2-40B4-BE49-F238E27FC236}">
                  <a16:creationId xmlns:a16="http://schemas.microsoft.com/office/drawing/2014/main" id="{58DDF3EE-9D8B-4A9A-B0B4-176572DFD0FA}"/>
                </a:ext>
              </a:extLst>
            </p:cNvPr>
            <p:cNvPicPr>
              <a:picLocks noChangeAspect="1"/>
            </p:cNvPicPr>
            <p:nvPr/>
          </p:nvPicPr>
          <p:blipFill>
            <a:blip r:embed="rId36"/>
            <a:stretch>
              <a:fillRect/>
            </a:stretch>
          </p:blipFill>
          <p:spPr>
            <a:xfrm>
              <a:off x="2655928" y="6191517"/>
              <a:ext cx="238454" cy="220733"/>
            </a:xfrm>
            <a:prstGeom prst="rect">
              <a:avLst/>
            </a:prstGeom>
          </p:spPr>
        </p:pic>
        <p:pic>
          <p:nvPicPr>
            <p:cNvPr id="140" name="Picture 6">
              <a:extLst>
                <a:ext uri="{FF2B5EF4-FFF2-40B4-BE49-F238E27FC236}">
                  <a16:creationId xmlns:a16="http://schemas.microsoft.com/office/drawing/2014/main" id="{B061C734-ECD6-405A-A712-486EFE47A10E}"/>
                </a:ext>
              </a:extLst>
            </p:cNvPr>
            <p:cNvPicPr>
              <a:picLocks noChangeAspect="1"/>
            </p:cNvPicPr>
            <p:nvPr/>
          </p:nvPicPr>
          <p:blipFill>
            <a:blip r:embed="rId37"/>
            <a:stretch>
              <a:fillRect/>
            </a:stretch>
          </p:blipFill>
          <p:spPr>
            <a:xfrm>
              <a:off x="3095319" y="6204455"/>
              <a:ext cx="276304" cy="206262"/>
            </a:xfrm>
            <a:prstGeom prst="rect">
              <a:avLst/>
            </a:prstGeom>
          </p:spPr>
        </p:pic>
        <p:pic>
          <p:nvPicPr>
            <p:cNvPr id="142" name="Picture 7">
              <a:extLst>
                <a:ext uri="{FF2B5EF4-FFF2-40B4-BE49-F238E27FC236}">
                  <a16:creationId xmlns:a16="http://schemas.microsoft.com/office/drawing/2014/main" id="{A4294151-796D-4EA6-B7A8-5B2FD2FC9D6E}"/>
                </a:ext>
              </a:extLst>
            </p:cNvPr>
            <p:cNvPicPr>
              <a:picLocks noChangeAspect="1"/>
            </p:cNvPicPr>
            <p:nvPr/>
          </p:nvPicPr>
          <p:blipFill>
            <a:blip r:embed="rId38"/>
            <a:stretch>
              <a:fillRect/>
            </a:stretch>
          </p:blipFill>
          <p:spPr>
            <a:xfrm>
              <a:off x="3875924" y="6163107"/>
              <a:ext cx="326588" cy="241613"/>
            </a:xfrm>
            <a:prstGeom prst="rect">
              <a:avLst/>
            </a:prstGeom>
          </p:spPr>
        </p:pic>
        <p:pic>
          <p:nvPicPr>
            <p:cNvPr id="148" name="Picture 8">
              <a:extLst>
                <a:ext uri="{FF2B5EF4-FFF2-40B4-BE49-F238E27FC236}">
                  <a16:creationId xmlns:a16="http://schemas.microsoft.com/office/drawing/2014/main" id="{C43BB8C4-EAFF-40B1-AFC2-700D38DEFD8E}"/>
                </a:ext>
              </a:extLst>
            </p:cNvPr>
            <p:cNvPicPr>
              <a:picLocks noChangeAspect="1"/>
            </p:cNvPicPr>
            <p:nvPr/>
          </p:nvPicPr>
          <p:blipFill>
            <a:blip r:embed="rId39"/>
            <a:stretch>
              <a:fillRect/>
            </a:stretch>
          </p:blipFill>
          <p:spPr>
            <a:xfrm>
              <a:off x="4169020" y="6223132"/>
              <a:ext cx="350284" cy="198475"/>
            </a:xfrm>
            <a:prstGeom prst="rect">
              <a:avLst/>
            </a:prstGeom>
          </p:spPr>
        </p:pic>
      </p:grpSp>
      <p:grpSp>
        <p:nvGrpSpPr>
          <p:cNvPr id="149" name="Group 148">
            <a:extLst>
              <a:ext uri="{FF2B5EF4-FFF2-40B4-BE49-F238E27FC236}">
                <a16:creationId xmlns:a16="http://schemas.microsoft.com/office/drawing/2014/main" id="{ACA6DD89-882D-413A-A62C-B93B884F87F6}"/>
              </a:ext>
            </a:extLst>
          </p:cNvPr>
          <p:cNvGrpSpPr/>
          <p:nvPr/>
        </p:nvGrpSpPr>
        <p:grpSpPr>
          <a:xfrm>
            <a:off x="1193863" y="20045679"/>
            <a:ext cx="1920762" cy="2001071"/>
            <a:chOff x="2530856" y="4942434"/>
            <a:chExt cx="1193927" cy="1274760"/>
          </a:xfrm>
        </p:grpSpPr>
        <p:pic>
          <p:nvPicPr>
            <p:cNvPr id="150" name="Picture 149">
              <a:extLst>
                <a:ext uri="{FF2B5EF4-FFF2-40B4-BE49-F238E27FC236}">
                  <a16:creationId xmlns:a16="http://schemas.microsoft.com/office/drawing/2014/main" id="{E01326E3-4C6B-4629-9EA8-C5F078CEB667}"/>
                </a:ext>
              </a:extLst>
            </p:cNvPr>
            <p:cNvPicPr>
              <a:picLocks noChangeAspect="1"/>
            </p:cNvPicPr>
            <p:nvPr/>
          </p:nvPicPr>
          <p:blipFill>
            <a:blip r:embed="rId40"/>
            <a:stretch>
              <a:fillRect/>
            </a:stretch>
          </p:blipFill>
          <p:spPr>
            <a:xfrm>
              <a:off x="2825698" y="5512652"/>
              <a:ext cx="675692" cy="161066"/>
            </a:xfrm>
            <a:prstGeom prst="rect">
              <a:avLst/>
            </a:prstGeom>
          </p:spPr>
        </p:pic>
        <p:pic>
          <p:nvPicPr>
            <p:cNvPr id="151" name="Picture 150">
              <a:extLst>
                <a:ext uri="{FF2B5EF4-FFF2-40B4-BE49-F238E27FC236}">
                  <a16:creationId xmlns:a16="http://schemas.microsoft.com/office/drawing/2014/main" id="{81745441-B66E-4525-96ED-4152D21B867F}"/>
                </a:ext>
              </a:extLst>
            </p:cNvPr>
            <p:cNvPicPr>
              <a:picLocks noChangeAspect="1"/>
            </p:cNvPicPr>
            <p:nvPr/>
          </p:nvPicPr>
          <p:blipFill>
            <a:blip r:embed="rId41"/>
            <a:stretch>
              <a:fillRect/>
            </a:stretch>
          </p:blipFill>
          <p:spPr>
            <a:xfrm>
              <a:off x="2825698" y="5670620"/>
              <a:ext cx="574764" cy="140910"/>
            </a:xfrm>
            <a:prstGeom prst="rect">
              <a:avLst/>
            </a:prstGeom>
          </p:spPr>
        </p:pic>
        <p:pic>
          <p:nvPicPr>
            <p:cNvPr id="152" name="Picture 151">
              <a:extLst>
                <a:ext uri="{FF2B5EF4-FFF2-40B4-BE49-F238E27FC236}">
                  <a16:creationId xmlns:a16="http://schemas.microsoft.com/office/drawing/2014/main" id="{9341A091-A4F3-41A1-81C5-A30204BDF128}"/>
                </a:ext>
              </a:extLst>
            </p:cNvPr>
            <p:cNvPicPr>
              <a:picLocks noChangeAspect="1"/>
            </p:cNvPicPr>
            <p:nvPr/>
          </p:nvPicPr>
          <p:blipFill>
            <a:blip r:embed="rId42"/>
            <a:stretch>
              <a:fillRect/>
            </a:stretch>
          </p:blipFill>
          <p:spPr>
            <a:xfrm>
              <a:off x="2535022" y="4942434"/>
              <a:ext cx="297204" cy="189129"/>
            </a:xfrm>
            <a:prstGeom prst="rect">
              <a:avLst/>
            </a:prstGeom>
          </p:spPr>
        </p:pic>
        <p:pic>
          <p:nvPicPr>
            <p:cNvPr id="153" name="Picture 152">
              <a:extLst>
                <a:ext uri="{FF2B5EF4-FFF2-40B4-BE49-F238E27FC236}">
                  <a16:creationId xmlns:a16="http://schemas.microsoft.com/office/drawing/2014/main" id="{04118548-0172-4BD3-837E-7C6D20CBDF54}"/>
                </a:ext>
              </a:extLst>
            </p:cNvPr>
            <p:cNvPicPr>
              <a:picLocks noChangeAspect="1"/>
            </p:cNvPicPr>
            <p:nvPr/>
          </p:nvPicPr>
          <p:blipFill>
            <a:blip r:embed="rId43"/>
            <a:stretch>
              <a:fillRect/>
            </a:stretch>
          </p:blipFill>
          <p:spPr>
            <a:xfrm>
              <a:off x="2541364" y="5135711"/>
              <a:ext cx="286322" cy="174768"/>
            </a:xfrm>
            <a:prstGeom prst="rect">
              <a:avLst/>
            </a:prstGeom>
          </p:spPr>
        </p:pic>
        <p:pic>
          <p:nvPicPr>
            <p:cNvPr id="154" name="Picture 153">
              <a:extLst>
                <a:ext uri="{FF2B5EF4-FFF2-40B4-BE49-F238E27FC236}">
                  <a16:creationId xmlns:a16="http://schemas.microsoft.com/office/drawing/2014/main" id="{7E19F320-19E9-4D5D-AAD7-55FBD05BD3E3}"/>
                </a:ext>
              </a:extLst>
            </p:cNvPr>
            <p:cNvPicPr>
              <a:picLocks noChangeAspect="1"/>
            </p:cNvPicPr>
            <p:nvPr/>
          </p:nvPicPr>
          <p:blipFill>
            <a:blip r:embed="rId44"/>
            <a:stretch>
              <a:fillRect/>
            </a:stretch>
          </p:blipFill>
          <p:spPr>
            <a:xfrm>
              <a:off x="2530856" y="5303490"/>
              <a:ext cx="287696" cy="198024"/>
            </a:xfrm>
            <a:prstGeom prst="rect">
              <a:avLst/>
            </a:prstGeom>
          </p:spPr>
        </p:pic>
        <p:pic>
          <p:nvPicPr>
            <p:cNvPr id="155" name="Picture 154">
              <a:extLst>
                <a:ext uri="{FF2B5EF4-FFF2-40B4-BE49-F238E27FC236}">
                  <a16:creationId xmlns:a16="http://schemas.microsoft.com/office/drawing/2014/main" id="{2D91169A-4F23-4722-9D6C-3B023CD8CA13}"/>
                </a:ext>
              </a:extLst>
            </p:cNvPr>
            <p:cNvPicPr>
              <a:picLocks noChangeAspect="1"/>
            </p:cNvPicPr>
            <p:nvPr/>
          </p:nvPicPr>
          <p:blipFill>
            <a:blip r:embed="rId45"/>
            <a:stretch>
              <a:fillRect/>
            </a:stretch>
          </p:blipFill>
          <p:spPr>
            <a:xfrm>
              <a:off x="2825698" y="5332257"/>
              <a:ext cx="633323" cy="147284"/>
            </a:xfrm>
            <a:prstGeom prst="rect">
              <a:avLst/>
            </a:prstGeom>
          </p:spPr>
        </p:pic>
        <p:pic>
          <p:nvPicPr>
            <p:cNvPr id="156" name="Picture 155">
              <a:extLst>
                <a:ext uri="{FF2B5EF4-FFF2-40B4-BE49-F238E27FC236}">
                  <a16:creationId xmlns:a16="http://schemas.microsoft.com/office/drawing/2014/main" id="{E10D6E97-E0CD-4CAC-B85A-AF070130CFA0}"/>
                </a:ext>
              </a:extLst>
            </p:cNvPr>
            <p:cNvPicPr>
              <a:picLocks noChangeAspect="1"/>
            </p:cNvPicPr>
            <p:nvPr/>
          </p:nvPicPr>
          <p:blipFill>
            <a:blip r:embed="rId46"/>
            <a:stretch>
              <a:fillRect/>
            </a:stretch>
          </p:blipFill>
          <p:spPr>
            <a:xfrm>
              <a:off x="2544846" y="5479541"/>
              <a:ext cx="280852" cy="184771"/>
            </a:xfrm>
            <a:prstGeom prst="rect">
              <a:avLst/>
            </a:prstGeom>
          </p:spPr>
        </p:pic>
        <p:pic>
          <p:nvPicPr>
            <p:cNvPr id="157" name="Picture 156">
              <a:extLst>
                <a:ext uri="{FF2B5EF4-FFF2-40B4-BE49-F238E27FC236}">
                  <a16:creationId xmlns:a16="http://schemas.microsoft.com/office/drawing/2014/main" id="{F81E5067-826C-40A0-B72D-0B3D1639E5CD}"/>
                </a:ext>
              </a:extLst>
            </p:cNvPr>
            <p:cNvPicPr>
              <a:picLocks noChangeAspect="1"/>
            </p:cNvPicPr>
            <p:nvPr/>
          </p:nvPicPr>
          <p:blipFill>
            <a:blip r:embed="rId47"/>
            <a:stretch>
              <a:fillRect/>
            </a:stretch>
          </p:blipFill>
          <p:spPr>
            <a:xfrm>
              <a:off x="2825698" y="5852634"/>
              <a:ext cx="663053" cy="183968"/>
            </a:xfrm>
            <a:prstGeom prst="rect">
              <a:avLst/>
            </a:prstGeom>
          </p:spPr>
        </p:pic>
        <p:pic>
          <p:nvPicPr>
            <p:cNvPr id="158" name="Picture 157">
              <a:extLst>
                <a:ext uri="{FF2B5EF4-FFF2-40B4-BE49-F238E27FC236}">
                  <a16:creationId xmlns:a16="http://schemas.microsoft.com/office/drawing/2014/main" id="{0835E449-5291-4738-A2E1-53172A71DFF3}"/>
                </a:ext>
              </a:extLst>
            </p:cNvPr>
            <p:cNvPicPr>
              <a:picLocks noChangeAspect="1"/>
            </p:cNvPicPr>
            <p:nvPr/>
          </p:nvPicPr>
          <p:blipFill>
            <a:blip r:embed="rId48"/>
            <a:stretch>
              <a:fillRect/>
            </a:stretch>
          </p:blipFill>
          <p:spPr>
            <a:xfrm>
              <a:off x="2539644" y="5669163"/>
              <a:ext cx="278908" cy="167344"/>
            </a:xfrm>
            <a:prstGeom prst="rect">
              <a:avLst/>
            </a:prstGeom>
          </p:spPr>
        </p:pic>
        <p:pic>
          <p:nvPicPr>
            <p:cNvPr id="159" name="Picture 158">
              <a:extLst>
                <a:ext uri="{FF2B5EF4-FFF2-40B4-BE49-F238E27FC236}">
                  <a16:creationId xmlns:a16="http://schemas.microsoft.com/office/drawing/2014/main" id="{231CED07-F04E-4611-AB2F-88F10A77CFF3}"/>
                </a:ext>
              </a:extLst>
            </p:cNvPr>
            <p:cNvPicPr>
              <a:picLocks noChangeAspect="1"/>
            </p:cNvPicPr>
            <p:nvPr/>
          </p:nvPicPr>
          <p:blipFill>
            <a:blip r:embed="rId49"/>
            <a:stretch>
              <a:fillRect/>
            </a:stretch>
          </p:blipFill>
          <p:spPr>
            <a:xfrm>
              <a:off x="2549780" y="5835059"/>
              <a:ext cx="272254" cy="161881"/>
            </a:xfrm>
            <a:prstGeom prst="rect">
              <a:avLst/>
            </a:prstGeom>
          </p:spPr>
        </p:pic>
        <p:pic>
          <p:nvPicPr>
            <p:cNvPr id="160" name="Picture 159">
              <a:extLst>
                <a:ext uri="{FF2B5EF4-FFF2-40B4-BE49-F238E27FC236}">
                  <a16:creationId xmlns:a16="http://schemas.microsoft.com/office/drawing/2014/main" id="{69A01C25-2D35-4656-A56D-5A520340F565}"/>
                </a:ext>
              </a:extLst>
            </p:cNvPr>
            <p:cNvPicPr>
              <a:picLocks noChangeAspect="1"/>
            </p:cNvPicPr>
            <p:nvPr/>
          </p:nvPicPr>
          <p:blipFill>
            <a:blip r:embed="rId50"/>
            <a:stretch>
              <a:fillRect/>
            </a:stretch>
          </p:blipFill>
          <p:spPr>
            <a:xfrm>
              <a:off x="2539288" y="6002565"/>
              <a:ext cx="300703" cy="198025"/>
            </a:xfrm>
            <a:prstGeom prst="rect">
              <a:avLst/>
            </a:prstGeom>
          </p:spPr>
        </p:pic>
        <p:pic>
          <p:nvPicPr>
            <p:cNvPr id="161" name="Picture 160">
              <a:extLst>
                <a:ext uri="{FF2B5EF4-FFF2-40B4-BE49-F238E27FC236}">
                  <a16:creationId xmlns:a16="http://schemas.microsoft.com/office/drawing/2014/main" id="{B3A62AA6-F82D-412F-BB89-CA163A6DCCC7}"/>
                </a:ext>
              </a:extLst>
            </p:cNvPr>
            <p:cNvPicPr>
              <a:picLocks noChangeAspect="1"/>
            </p:cNvPicPr>
            <p:nvPr/>
          </p:nvPicPr>
          <p:blipFill>
            <a:blip r:embed="rId51"/>
            <a:stretch>
              <a:fillRect/>
            </a:stretch>
          </p:blipFill>
          <p:spPr>
            <a:xfrm>
              <a:off x="2825698" y="5154120"/>
              <a:ext cx="697916" cy="178537"/>
            </a:xfrm>
            <a:prstGeom prst="rect">
              <a:avLst/>
            </a:prstGeom>
          </p:spPr>
        </p:pic>
        <p:pic>
          <p:nvPicPr>
            <p:cNvPr id="162" name="Picture 161">
              <a:extLst>
                <a:ext uri="{FF2B5EF4-FFF2-40B4-BE49-F238E27FC236}">
                  <a16:creationId xmlns:a16="http://schemas.microsoft.com/office/drawing/2014/main" id="{BDB9167F-BD45-47F4-99C0-C0E0A3CCDF9B}"/>
                </a:ext>
              </a:extLst>
            </p:cNvPr>
            <p:cNvPicPr>
              <a:picLocks noChangeAspect="1"/>
            </p:cNvPicPr>
            <p:nvPr/>
          </p:nvPicPr>
          <p:blipFill>
            <a:blip r:embed="rId52"/>
            <a:stretch>
              <a:fillRect/>
            </a:stretch>
          </p:blipFill>
          <p:spPr>
            <a:xfrm>
              <a:off x="2825698" y="4988954"/>
              <a:ext cx="899085" cy="177451"/>
            </a:xfrm>
            <a:prstGeom prst="rect">
              <a:avLst/>
            </a:prstGeom>
          </p:spPr>
        </p:pic>
        <p:pic>
          <p:nvPicPr>
            <p:cNvPr id="163" name="Picture 162">
              <a:extLst>
                <a:ext uri="{FF2B5EF4-FFF2-40B4-BE49-F238E27FC236}">
                  <a16:creationId xmlns:a16="http://schemas.microsoft.com/office/drawing/2014/main" id="{2C3D13BC-E3F4-4A7A-AA9D-384163AFCD7D}"/>
                </a:ext>
              </a:extLst>
            </p:cNvPr>
            <p:cNvPicPr>
              <a:picLocks noChangeAspect="1"/>
            </p:cNvPicPr>
            <p:nvPr/>
          </p:nvPicPr>
          <p:blipFill>
            <a:blip r:embed="rId53"/>
            <a:stretch>
              <a:fillRect/>
            </a:stretch>
          </p:blipFill>
          <p:spPr>
            <a:xfrm>
              <a:off x="2825698" y="6040644"/>
              <a:ext cx="811377" cy="176550"/>
            </a:xfrm>
            <a:prstGeom prst="rect">
              <a:avLst/>
            </a:prstGeom>
          </p:spPr>
        </p:pic>
      </p:grpSp>
    </p:spTree>
    <p:extLst>
      <p:ext uri="{BB962C8B-B14F-4D97-AF65-F5344CB8AC3E}">
        <p14:creationId xmlns:p14="http://schemas.microsoft.com/office/powerpoint/2010/main" val="2181180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df78d0b-135a-4de7-9166-7c181cd87fb4">
      <UserInfo>
        <DisplayName>Michael Pazmino</DisplayName>
        <AccountId>1236</AccountId>
        <AccountType/>
      </UserInfo>
    </SharedWithUsers>
    <MediaLengthInSeconds xmlns="21e6a8e8-1dff-48a6-ab9b-8d556c6946c0" xsi:nil="true"/>
    <lcf76f155ced4ddcb4097134ff3c332f xmlns="21e6a8e8-1dff-48a6-ab9b-8d556c6946c0">
      <Terms xmlns="http://schemas.microsoft.com/office/infopath/2007/PartnerControls"/>
    </lcf76f155ced4ddcb4097134ff3c332f>
    <TaxCatchAll xmlns="7df78d0b-135a-4de7-9166-7c181cd8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6" ma:contentTypeDescription="Create a new document." ma:contentTypeScope="" ma:versionID="4a5797a334359570fc9499252fed9eaf">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6e7ded5fec3b507a4b2b2be55d5d28a9"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9ae0d73-79f8-420d-b8e8-564e224fd1a4}" ma:internalName="TaxCatchAll" ma:showField="CatchAllData" ma:web="7df78d0b-135a-4de7-9166-7c181cd87f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2.xml><?xml version="1.0" encoding="utf-8"?>
<ds:datastoreItem xmlns:ds="http://schemas.openxmlformats.org/officeDocument/2006/customXml" ds:itemID="{EA19850C-B132-4F9E-91AE-B86D28DA0AF3}">
  <ds:schemaRefs>
    <ds:schemaRef ds:uri="http://purl.org/dc/dcmitype/"/>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b9b3627-12ea-4948-b46a-6bbe6f0ea9ea"/>
    <ds:schemaRef ds:uri="e89b0781-a166-4dbc-9b6c-37a9e551dc4a"/>
    <ds:schemaRef ds:uri="7df78d0b-135a-4de7-9166-7c181cd87fb4"/>
    <ds:schemaRef ds:uri="21e6a8e8-1dff-48a6-ab9b-8d556c6946c0"/>
  </ds:schemaRefs>
</ds:datastoreItem>
</file>

<file path=customXml/itemProps3.xml><?xml version="1.0" encoding="utf-8"?>
<ds:datastoreItem xmlns:ds="http://schemas.openxmlformats.org/officeDocument/2006/customXml" ds:itemID="{D63DF9D6-1CBD-4A4B-A310-B080DAAE3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TotalTime>
  <Words>438</Words>
  <Application>Microsoft Office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26</cp:revision>
  <dcterms:created xsi:type="dcterms:W3CDTF">2019-02-05T16:32:03Z</dcterms:created>
  <dcterms:modified xsi:type="dcterms:W3CDTF">2023-06-15T15:34:40Z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y fmtid="{D5CDD505-2E9C-101B-9397-08002B2CF9AE}" pid="3" name="MediaServiceImageTags">
    <vt:lpwstr/>
  </property>
  <property fmtid="{D5CDD505-2E9C-101B-9397-08002B2CF9AE}" pid="4" name="Order">
    <vt:r8>42500</vt:r8>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